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331" r:id="rId43"/>
    <p:sldId id="297" r:id="rId44"/>
    <p:sldId id="298" r:id="rId45"/>
    <p:sldId id="299" r:id="rId46"/>
    <p:sldId id="300" r:id="rId47"/>
    <p:sldId id="301" r:id="rId48"/>
    <p:sldId id="302" r:id="rId49"/>
    <p:sldId id="303" r:id="rId50"/>
    <p:sldId id="304" r:id="rId51"/>
    <p:sldId id="305" r:id="rId52"/>
    <p:sldId id="306" r:id="rId53"/>
    <p:sldId id="307" r:id="rId54"/>
    <p:sldId id="326" r:id="rId55"/>
    <p:sldId id="327" r:id="rId56"/>
    <p:sldId id="328" r:id="rId57"/>
    <p:sldId id="329" r:id="rId58"/>
    <p:sldId id="330" r:id="rId59"/>
  </p:sldIdLst>
  <p:sldSz cx="9144000" cy="6858000" type="screen4x3"/>
  <p:notesSz cx="6858000" cy="9144000"/>
  <p:embeddedFontLst>
    <p:embeddedFont>
      <p:font typeface="Segoe UI Light" panose="020B0502040204020203" pitchFamily="34" charset="0"/>
      <p:regular r:id="rId61"/>
      <p:italic r:id="rId62"/>
    </p:embeddedFont>
    <p:embeddedFont>
      <p:font typeface="굴림" panose="020B0600000101010101" pitchFamily="34" charset="-127"/>
      <p:regular r:id="rId63"/>
    </p:embeddedFont>
    <p:embeddedFont>
      <p:font typeface="Segoe" panose="020B0604020202020204" charset="0"/>
      <p:regular r:id="rId64"/>
      <p:bold r:id="rId65"/>
      <p:italic r:id="rId66"/>
      <p:boldItalic r:id="rId67"/>
    </p:embeddedFont>
    <p:embeddedFont>
      <p:font typeface="Verdana" panose="020B0604030504040204" pitchFamily="34" charset="0"/>
      <p:regular r:id="rId68"/>
      <p:bold r:id="rId69"/>
      <p:italic r:id="rId70"/>
      <p:boldItalic r:id="rId71"/>
    </p:embeddedFont>
    <p:embeddedFont>
      <p:font typeface="Calibri" panose="020F0502020204030204" pitchFamily="34" charset="0"/>
      <p:regular r:id="rId72"/>
      <p:bold r:id="rId73"/>
      <p:italic r:id="rId74"/>
      <p:boldItalic r:id="rId75"/>
    </p:embeddedFont>
    <p:embeddedFont>
      <p:font typeface="Segoe UI" panose="020B0502040204020203" pitchFamily="34" charset="0"/>
      <p:regular r:id="rId76"/>
      <p:bold r:id="rId77"/>
      <p:italic r:id="rId78"/>
      <p:boldItalic r:id="rId79"/>
    </p:embeddedFont>
    <p:embeddedFont>
      <p:font typeface="Segoe UI Semilight" panose="020B0402040204020203" pitchFamily="34" charset="0"/>
      <p:regular r:id="rId80"/>
      <p:italic r:id="rId81"/>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150" autoAdjust="0"/>
    <p:restoredTop sz="96733" autoAdjust="0"/>
  </p:normalViewPr>
  <p:slideViewPr>
    <p:cSldViewPr snapToGrid="0">
      <p:cViewPr varScale="1">
        <p:scale>
          <a:sx n="116" d="100"/>
          <a:sy n="116" d="100"/>
        </p:scale>
        <p:origin x="2106" y="96"/>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3.fntdata"/><Relationship Id="rId68" Type="http://schemas.openxmlformats.org/officeDocument/2006/relationships/font" Target="fonts/font8.fntdata"/><Relationship Id="rId76" Type="http://schemas.openxmlformats.org/officeDocument/2006/relationships/font" Target="fonts/font16.fntdata"/><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74" Type="http://schemas.openxmlformats.org/officeDocument/2006/relationships/font" Target="fonts/font14.fntdata"/><Relationship Id="rId79" Type="http://schemas.openxmlformats.org/officeDocument/2006/relationships/font" Target="fonts/font19.fntdata"/><Relationship Id="rId5" Type="http://schemas.openxmlformats.org/officeDocument/2006/relationships/slide" Target="slides/slide4.xml"/><Relationship Id="rId61" Type="http://schemas.openxmlformats.org/officeDocument/2006/relationships/font" Target="fonts/font1.fntdata"/><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font" Target="fonts/font9.fntdata"/><Relationship Id="rId77"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2.fntdata"/><Relationship Id="rId80" Type="http://schemas.openxmlformats.org/officeDocument/2006/relationships/font" Target="fonts/font20.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font" Target="fonts/font10.fntdata"/><Relationship Id="rId75" Type="http://schemas.openxmlformats.org/officeDocument/2006/relationships/font" Target="fonts/font15.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5.fntdata"/><Relationship Id="rId73" Type="http://schemas.openxmlformats.org/officeDocument/2006/relationships/font" Target="fonts/font13.fntdata"/><Relationship Id="rId78" Type="http://schemas.openxmlformats.org/officeDocument/2006/relationships/font" Target="fonts/font18.fntdata"/><Relationship Id="rId81" Type="http://schemas.openxmlformats.org/officeDocument/2006/relationships/font" Target="fonts/font21.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AA0E7E-73F7-4558-A939-701C54F2A628}" type="doc">
      <dgm:prSet loTypeId="urn:microsoft.com/office/officeart/2005/8/layout/process2" loCatId="process" qsTypeId="urn:microsoft.com/office/officeart/2005/8/quickstyle/simple1" qsCatId="simple" csTypeId="urn:microsoft.com/office/officeart/2005/8/colors/accent1_2" csCatId="accent1" phldr="1"/>
      <dgm:spPr/>
    </dgm:pt>
    <dgm:pt modelId="{94E61B0E-83A3-4C6A-8BAD-BBBBF6B37694}">
      <dgm:prSet phldrT="[Text]"/>
      <dgm:spPr>
        <a:xfrm>
          <a:off x="691623" y="33408"/>
          <a:ext cx="1991462" cy="800588"/>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Segoe UI Light" panose="020B0502040204020203" pitchFamily="34" charset="0"/>
              <a:ea typeface="+mn-ea"/>
              <a:cs typeface="Segoe UI Light" panose="020B0502040204020203" pitchFamily="34" charset="0"/>
            </a:rPr>
            <a:t>Provision/ Manage Infrastructure</a:t>
          </a:r>
        </a:p>
      </dgm:t>
    </dgm:pt>
    <dgm:pt modelId="{C53A7A4A-A470-4512-8F4D-B230150EE0F7}" type="parTrans" cxnId="{6743295C-A98C-4088-8F55-9958710BBD56}">
      <dgm:prSet/>
      <dgm:spPr/>
      <dgm:t>
        <a:bodyPr/>
        <a:lstStyle/>
        <a:p>
          <a:endParaRPr lang="en-US">
            <a:latin typeface="Segoe UI Light" panose="020B0502040204020203" pitchFamily="34" charset="0"/>
            <a:cs typeface="Segoe UI Light" panose="020B0502040204020203" pitchFamily="34" charset="0"/>
          </a:endParaRPr>
        </a:p>
      </dgm:t>
    </dgm:pt>
    <dgm:pt modelId="{59F61B6D-01C3-45F4-AB17-8C448D739B74}" type="sibTrans" cxnId="{6743295C-A98C-4088-8F55-9958710BBD56}">
      <dgm:prSet/>
      <dgm:spPr>
        <a:xfrm rot="5477686">
          <a:off x="1536543" y="837306"/>
          <a:ext cx="275234" cy="360264"/>
        </a:xfrm>
        <a:prstGeom prst="rightArrow">
          <a:avLst>
            <a:gd name="adj1" fmla="val 60000"/>
            <a:gd name="adj2" fmla="val 50000"/>
          </a:avLst>
        </a:prstGeom>
        <a:solidFill>
          <a:srgbClr val="4472C4">
            <a:tint val="60000"/>
            <a:hueOff val="0"/>
            <a:satOff val="0"/>
            <a:lumOff val="0"/>
            <a:alphaOff val="0"/>
          </a:srgbClr>
        </a:solidFill>
        <a:ln>
          <a:noFill/>
        </a:ln>
        <a:effectLst/>
      </dgm:spPr>
      <dgm:t>
        <a:bodyPr/>
        <a:lstStyle/>
        <a:p>
          <a:pPr>
            <a:buNone/>
          </a:pPr>
          <a:endParaRPr lang="en-US" dirty="0">
            <a:solidFill>
              <a:sysClr val="window" lastClr="FFFFFF"/>
            </a:solidFill>
            <a:latin typeface="Segoe UI Light" panose="020B0502040204020203" pitchFamily="34" charset="0"/>
            <a:ea typeface="+mn-ea"/>
            <a:cs typeface="Segoe UI Light" panose="020B0502040204020203" pitchFamily="34" charset="0"/>
          </a:endParaRPr>
        </a:p>
      </dgm:t>
    </dgm:pt>
    <dgm:pt modelId="{2ADFB6E8-0874-492C-8C4E-C78870E5DF1B}">
      <dgm:prSet phldrT="[Text]"/>
      <dgm:spPr>
        <a:xfrm>
          <a:off x="665236" y="1200882"/>
          <a:ext cx="1991462" cy="800588"/>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Segoe UI Light" panose="020B0502040204020203" pitchFamily="34" charset="0"/>
              <a:ea typeface="+mn-ea"/>
              <a:cs typeface="Segoe UI Light" panose="020B0502040204020203" pitchFamily="34" charset="0"/>
            </a:rPr>
            <a:t>Bootstrap Agents</a:t>
          </a:r>
        </a:p>
      </dgm:t>
    </dgm:pt>
    <dgm:pt modelId="{8C873CD9-1C09-49F5-AD2E-00810A01D3B0}" type="parTrans" cxnId="{E0072EDB-01D4-4456-9B1B-DE5ADE6ADF0E}">
      <dgm:prSet/>
      <dgm:spPr/>
      <dgm:t>
        <a:bodyPr/>
        <a:lstStyle/>
        <a:p>
          <a:endParaRPr lang="en-US">
            <a:latin typeface="Segoe UI Light" panose="020B0502040204020203" pitchFamily="34" charset="0"/>
            <a:cs typeface="Segoe UI Light" panose="020B0502040204020203" pitchFamily="34" charset="0"/>
          </a:endParaRPr>
        </a:p>
      </dgm:t>
    </dgm:pt>
    <dgm:pt modelId="{BD9B1279-121A-44BD-98AF-794A6B85094A}" type="sibTrans" cxnId="{E0072EDB-01D4-4456-9B1B-DE5ADE6ADF0E}">
      <dgm:prSet/>
      <dgm:spPr>
        <a:xfrm rot="5400000">
          <a:off x="1510857" y="2021484"/>
          <a:ext cx="300220" cy="360264"/>
        </a:xfrm>
        <a:prstGeom prst="rightArrow">
          <a:avLst>
            <a:gd name="adj1" fmla="val 60000"/>
            <a:gd name="adj2" fmla="val 50000"/>
          </a:avLst>
        </a:prstGeom>
        <a:solidFill>
          <a:srgbClr val="4472C4">
            <a:tint val="60000"/>
            <a:hueOff val="0"/>
            <a:satOff val="0"/>
            <a:lumOff val="0"/>
            <a:alphaOff val="0"/>
          </a:srgbClr>
        </a:solidFill>
        <a:ln>
          <a:noFill/>
        </a:ln>
        <a:effectLst/>
      </dgm:spPr>
      <dgm:t>
        <a:bodyPr/>
        <a:lstStyle/>
        <a:p>
          <a:pPr>
            <a:buNone/>
          </a:pPr>
          <a:endParaRPr lang="en-US" dirty="0">
            <a:solidFill>
              <a:sysClr val="window" lastClr="FFFFFF"/>
            </a:solidFill>
            <a:latin typeface="Segoe UI Light" panose="020B0502040204020203" pitchFamily="34" charset="0"/>
            <a:ea typeface="+mn-ea"/>
            <a:cs typeface="Segoe UI Light" panose="020B0502040204020203" pitchFamily="34" charset="0"/>
          </a:endParaRPr>
        </a:p>
      </dgm:t>
    </dgm:pt>
    <dgm:pt modelId="{C16531E6-6BB9-4442-A5E4-18E0C3F405A4}">
      <dgm:prSet phldrT="[Text]"/>
      <dgm:spPr>
        <a:xfrm>
          <a:off x="665236" y="2401764"/>
          <a:ext cx="1991462" cy="800588"/>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Segoe UI Light" panose="020B0502040204020203" pitchFamily="34" charset="0"/>
              <a:ea typeface="+mn-ea"/>
              <a:cs typeface="Segoe UI Light" panose="020B0502040204020203" pitchFamily="34" charset="0"/>
            </a:rPr>
            <a:t>Customize VM</a:t>
          </a:r>
        </a:p>
      </dgm:t>
    </dgm:pt>
    <dgm:pt modelId="{76948E6A-8FD1-4826-99E3-4667ACD7438D}" type="parTrans" cxnId="{A6B0164A-59C5-4181-9816-F364ED0116E2}">
      <dgm:prSet/>
      <dgm:spPr/>
      <dgm:t>
        <a:bodyPr/>
        <a:lstStyle/>
        <a:p>
          <a:endParaRPr lang="en-US">
            <a:latin typeface="Segoe UI Light" panose="020B0502040204020203" pitchFamily="34" charset="0"/>
            <a:cs typeface="Segoe UI Light" panose="020B0502040204020203" pitchFamily="34" charset="0"/>
          </a:endParaRPr>
        </a:p>
      </dgm:t>
    </dgm:pt>
    <dgm:pt modelId="{0373D5C5-041A-462B-8693-4ABA207EDF84}" type="sibTrans" cxnId="{A6B0164A-59C5-4181-9816-F364ED0116E2}">
      <dgm:prSet/>
      <dgm:spPr/>
      <dgm:t>
        <a:bodyPr/>
        <a:lstStyle/>
        <a:p>
          <a:endParaRPr lang="en-US">
            <a:latin typeface="Segoe UI Light" panose="020B0502040204020203" pitchFamily="34" charset="0"/>
            <a:cs typeface="Segoe UI Light" panose="020B0502040204020203" pitchFamily="34" charset="0"/>
          </a:endParaRPr>
        </a:p>
      </dgm:t>
    </dgm:pt>
    <dgm:pt modelId="{A629FE8A-1142-49D1-8E1B-138FCD11FB46}" type="pres">
      <dgm:prSet presAssocID="{F6AA0E7E-73F7-4558-A939-701C54F2A628}" presName="linearFlow" presStyleCnt="0">
        <dgm:presLayoutVars>
          <dgm:resizeHandles val="exact"/>
        </dgm:presLayoutVars>
      </dgm:prSet>
      <dgm:spPr/>
    </dgm:pt>
    <dgm:pt modelId="{7C6DFD05-E91D-4D27-A24D-20AFAA0FDB03}" type="pres">
      <dgm:prSet presAssocID="{94E61B0E-83A3-4C6A-8BAD-BBBBF6B37694}" presName="node" presStyleLbl="node1" presStyleIdx="0" presStyleCnt="3" custLinFactNeighborX="1325" custLinFactNeighborY="8346">
        <dgm:presLayoutVars>
          <dgm:bulletEnabled val="1"/>
        </dgm:presLayoutVars>
      </dgm:prSet>
      <dgm:spPr/>
    </dgm:pt>
    <dgm:pt modelId="{81CA2B98-6F36-42BC-9AA5-4469E4ECBCB7}" type="pres">
      <dgm:prSet presAssocID="{59F61B6D-01C3-45F4-AB17-8C448D739B74}" presName="sibTrans" presStyleLbl="sibTrans2D1" presStyleIdx="0" presStyleCnt="2"/>
      <dgm:spPr/>
    </dgm:pt>
    <dgm:pt modelId="{97339C91-2265-47E9-9164-0F763A6C628E}" type="pres">
      <dgm:prSet presAssocID="{59F61B6D-01C3-45F4-AB17-8C448D739B74}" presName="connectorText" presStyleLbl="sibTrans2D1" presStyleIdx="0" presStyleCnt="2"/>
      <dgm:spPr/>
    </dgm:pt>
    <dgm:pt modelId="{203DF53F-0B26-4305-ADC2-F438117E67EA}" type="pres">
      <dgm:prSet presAssocID="{2ADFB6E8-0874-492C-8C4E-C78870E5DF1B}" presName="node" presStyleLbl="node1" presStyleIdx="1" presStyleCnt="3">
        <dgm:presLayoutVars>
          <dgm:bulletEnabled val="1"/>
        </dgm:presLayoutVars>
      </dgm:prSet>
      <dgm:spPr/>
    </dgm:pt>
    <dgm:pt modelId="{33072993-0F76-401C-9273-CF93EA6DD91F}" type="pres">
      <dgm:prSet presAssocID="{BD9B1279-121A-44BD-98AF-794A6B85094A}" presName="sibTrans" presStyleLbl="sibTrans2D1" presStyleIdx="1" presStyleCnt="2"/>
      <dgm:spPr/>
    </dgm:pt>
    <dgm:pt modelId="{05BAC934-61F0-459A-AA6F-3F8093C411F8}" type="pres">
      <dgm:prSet presAssocID="{BD9B1279-121A-44BD-98AF-794A6B85094A}" presName="connectorText" presStyleLbl="sibTrans2D1" presStyleIdx="1" presStyleCnt="2"/>
      <dgm:spPr/>
    </dgm:pt>
    <dgm:pt modelId="{399D42CD-1D17-4505-8DB0-D86731FB4D32}" type="pres">
      <dgm:prSet presAssocID="{C16531E6-6BB9-4442-A5E4-18E0C3F405A4}" presName="node" presStyleLbl="node1" presStyleIdx="2" presStyleCnt="3">
        <dgm:presLayoutVars>
          <dgm:bulletEnabled val="1"/>
        </dgm:presLayoutVars>
      </dgm:prSet>
      <dgm:spPr/>
    </dgm:pt>
  </dgm:ptLst>
  <dgm:cxnLst>
    <dgm:cxn modelId="{45FBA801-1BE3-4C9A-BC79-E861AA0A0EDB}" type="presOf" srcId="{59F61B6D-01C3-45F4-AB17-8C448D739B74}" destId="{81CA2B98-6F36-42BC-9AA5-4469E4ECBCB7}" srcOrd="0" destOrd="0" presId="urn:microsoft.com/office/officeart/2005/8/layout/process2"/>
    <dgm:cxn modelId="{5E02C00B-E109-4F04-B199-D32AE0652AEE}" type="presOf" srcId="{C16531E6-6BB9-4442-A5E4-18E0C3F405A4}" destId="{399D42CD-1D17-4505-8DB0-D86731FB4D32}" srcOrd="0" destOrd="0" presId="urn:microsoft.com/office/officeart/2005/8/layout/process2"/>
    <dgm:cxn modelId="{794FE02B-0C27-4966-B7C5-42D89F12BC59}" type="presOf" srcId="{94E61B0E-83A3-4C6A-8BAD-BBBBF6B37694}" destId="{7C6DFD05-E91D-4D27-A24D-20AFAA0FDB03}" srcOrd="0" destOrd="0" presId="urn:microsoft.com/office/officeart/2005/8/layout/process2"/>
    <dgm:cxn modelId="{AA59D937-61FF-443A-8B50-BE8861571DBA}" type="presOf" srcId="{BD9B1279-121A-44BD-98AF-794A6B85094A}" destId="{05BAC934-61F0-459A-AA6F-3F8093C411F8}" srcOrd="1" destOrd="0" presId="urn:microsoft.com/office/officeart/2005/8/layout/process2"/>
    <dgm:cxn modelId="{6743295C-A98C-4088-8F55-9958710BBD56}" srcId="{F6AA0E7E-73F7-4558-A939-701C54F2A628}" destId="{94E61B0E-83A3-4C6A-8BAD-BBBBF6B37694}" srcOrd="0" destOrd="0" parTransId="{C53A7A4A-A470-4512-8F4D-B230150EE0F7}" sibTransId="{59F61B6D-01C3-45F4-AB17-8C448D739B74}"/>
    <dgm:cxn modelId="{4997DC41-FCF2-47B5-825C-06CD2352CC8B}" type="presOf" srcId="{2ADFB6E8-0874-492C-8C4E-C78870E5DF1B}" destId="{203DF53F-0B26-4305-ADC2-F438117E67EA}" srcOrd="0" destOrd="0" presId="urn:microsoft.com/office/officeart/2005/8/layout/process2"/>
    <dgm:cxn modelId="{A6B0164A-59C5-4181-9816-F364ED0116E2}" srcId="{F6AA0E7E-73F7-4558-A939-701C54F2A628}" destId="{C16531E6-6BB9-4442-A5E4-18E0C3F405A4}" srcOrd="2" destOrd="0" parTransId="{76948E6A-8FD1-4826-99E3-4667ACD7438D}" sibTransId="{0373D5C5-041A-462B-8693-4ABA207EDF84}"/>
    <dgm:cxn modelId="{37965674-70EE-4CCB-995C-35DCA002912F}" type="presOf" srcId="{BD9B1279-121A-44BD-98AF-794A6B85094A}" destId="{33072993-0F76-401C-9273-CF93EA6DD91F}" srcOrd="0" destOrd="0" presId="urn:microsoft.com/office/officeart/2005/8/layout/process2"/>
    <dgm:cxn modelId="{8FF3D781-CD63-485C-9D08-5987A33B64CD}" type="presOf" srcId="{59F61B6D-01C3-45F4-AB17-8C448D739B74}" destId="{97339C91-2265-47E9-9164-0F763A6C628E}" srcOrd="1" destOrd="0" presId="urn:microsoft.com/office/officeart/2005/8/layout/process2"/>
    <dgm:cxn modelId="{E0E35AD6-26AC-40ED-BDB7-8AFF478CC62B}" type="presOf" srcId="{F6AA0E7E-73F7-4558-A939-701C54F2A628}" destId="{A629FE8A-1142-49D1-8E1B-138FCD11FB46}" srcOrd="0" destOrd="0" presId="urn:microsoft.com/office/officeart/2005/8/layout/process2"/>
    <dgm:cxn modelId="{E0072EDB-01D4-4456-9B1B-DE5ADE6ADF0E}" srcId="{F6AA0E7E-73F7-4558-A939-701C54F2A628}" destId="{2ADFB6E8-0874-492C-8C4E-C78870E5DF1B}" srcOrd="1" destOrd="0" parTransId="{8C873CD9-1C09-49F5-AD2E-00810A01D3B0}" sibTransId="{BD9B1279-121A-44BD-98AF-794A6B85094A}"/>
    <dgm:cxn modelId="{031C18F5-E1B2-49DE-811E-B4745EDAFA30}" type="presParOf" srcId="{A629FE8A-1142-49D1-8E1B-138FCD11FB46}" destId="{7C6DFD05-E91D-4D27-A24D-20AFAA0FDB03}" srcOrd="0" destOrd="0" presId="urn:microsoft.com/office/officeart/2005/8/layout/process2"/>
    <dgm:cxn modelId="{CEAF892D-6E21-4F67-AE7B-585B80203F42}" type="presParOf" srcId="{A629FE8A-1142-49D1-8E1B-138FCD11FB46}" destId="{81CA2B98-6F36-42BC-9AA5-4469E4ECBCB7}" srcOrd="1" destOrd="0" presId="urn:microsoft.com/office/officeart/2005/8/layout/process2"/>
    <dgm:cxn modelId="{47C1FC9F-CBD4-4DB6-90BD-3500E1A7E824}" type="presParOf" srcId="{81CA2B98-6F36-42BC-9AA5-4469E4ECBCB7}" destId="{97339C91-2265-47E9-9164-0F763A6C628E}" srcOrd="0" destOrd="0" presId="urn:microsoft.com/office/officeart/2005/8/layout/process2"/>
    <dgm:cxn modelId="{DBC04C89-067D-47B8-9EE5-81167D0F5CCD}" type="presParOf" srcId="{A629FE8A-1142-49D1-8E1B-138FCD11FB46}" destId="{203DF53F-0B26-4305-ADC2-F438117E67EA}" srcOrd="2" destOrd="0" presId="urn:microsoft.com/office/officeart/2005/8/layout/process2"/>
    <dgm:cxn modelId="{041B5F9C-FF7C-4322-BAD0-696B1F99B966}" type="presParOf" srcId="{A629FE8A-1142-49D1-8E1B-138FCD11FB46}" destId="{33072993-0F76-401C-9273-CF93EA6DD91F}" srcOrd="3" destOrd="0" presId="urn:microsoft.com/office/officeart/2005/8/layout/process2"/>
    <dgm:cxn modelId="{D540B8C8-A643-48C4-97FF-E78983788338}" type="presParOf" srcId="{33072993-0F76-401C-9273-CF93EA6DD91F}" destId="{05BAC934-61F0-459A-AA6F-3F8093C411F8}" srcOrd="0" destOrd="0" presId="urn:microsoft.com/office/officeart/2005/8/layout/process2"/>
    <dgm:cxn modelId="{DFDA0DB5-21A9-4AE8-BEAE-B3C314853E10}" type="presParOf" srcId="{A629FE8A-1142-49D1-8E1B-138FCD11FB46}" destId="{399D42CD-1D17-4505-8DB0-D86731FB4D32}"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6DFD05-E91D-4D27-A24D-20AFAA0FDB03}">
      <dsp:nvSpPr>
        <dsp:cNvPr id="0" name=""/>
        <dsp:cNvSpPr/>
      </dsp:nvSpPr>
      <dsp:spPr>
        <a:xfrm>
          <a:off x="691623" y="33408"/>
          <a:ext cx="1991462" cy="800588"/>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 lastClr="FFFFFF"/>
              </a:solidFill>
              <a:latin typeface="Segoe UI Light" panose="020B0502040204020203" pitchFamily="34" charset="0"/>
              <a:ea typeface="+mn-ea"/>
              <a:cs typeface="Segoe UI Light" panose="020B0502040204020203" pitchFamily="34" charset="0"/>
            </a:rPr>
            <a:t>Provision/ Manage Infrastructure</a:t>
          </a:r>
        </a:p>
      </dsp:txBody>
      <dsp:txXfrm>
        <a:off x="715071" y="56856"/>
        <a:ext cx="1944566" cy="753692"/>
      </dsp:txXfrm>
    </dsp:sp>
    <dsp:sp modelId="{81CA2B98-6F36-42BC-9AA5-4469E4ECBCB7}">
      <dsp:nvSpPr>
        <dsp:cNvPr id="0" name=""/>
        <dsp:cNvSpPr/>
      </dsp:nvSpPr>
      <dsp:spPr>
        <a:xfrm rot="5477686">
          <a:off x="1536543" y="837306"/>
          <a:ext cx="275234" cy="360264"/>
        </a:xfrm>
        <a:prstGeom prst="rightArrow">
          <a:avLst>
            <a:gd name="adj1" fmla="val 60000"/>
            <a:gd name="adj2" fmla="val 50000"/>
          </a:avLst>
        </a:prstGeom>
        <a:solidFill>
          <a:srgbClr val="4472C4">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ysClr val="window" lastClr="FFFFFF"/>
            </a:solidFill>
            <a:latin typeface="Segoe UI Light" panose="020B0502040204020203" pitchFamily="34" charset="0"/>
            <a:ea typeface="+mn-ea"/>
            <a:cs typeface="Segoe UI Light" panose="020B0502040204020203" pitchFamily="34" charset="0"/>
          </a:endParaRPr>
        </a:p>
      </dsp:txBody>
      <dsp:txXfrm rot="-5400000">
        <a:off x="1567014" y="879832"/>
        <a:ext cx="216158" cy="192664"/>
      </dsp:txXfrm>
    </dsp:sp>
    <dsp:sp modelId="{203DF53F-0B26-4305-ADC2-F438117E67EA}">
      <dsp:nvSpPr>
        <dsp:cNvPr id="0" name=""/>
        <dsp:cNvSpPr/>
      </dsp:nvSpPr>
      <dsp:spPr>
        <a:xfrm>
          <a:off x="665236" y="1200882"/>
          <a:ext cx="1991462" cy="800588"/>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 lastClr="FFFFFF"/>
              </a:solidFill>
              <a:latin typeface="Segoe UI Light" panose="020B0502040204020203" pitchFamily="34" charset="0"/>
              <a:ea typeface="+mn-ea"/>
              <a:cs typeface="Segoe UI Light" panose="020B0502040204020203" pitchFamily="34" charset="0"/>
            </a:rPr>
            <a:t>Bootstrap Agents</a:t>
          </a:r>
        </a:p>
      </dsp:txBody>
      <dsp:txXfrm>
        <a:off x="688684" y="1224330"/>
        <a:ext cx="1944566" cy="753692"/>
      </dsp:txXfrm>
    </dsp:sp>
    <dsp:sp modelId="{33072993-0F76-401C-9273-CF93EA6DD91F}">
      <dsp:nvSpPr>
        <dsp:cNvPr id="0" name=""/>
        <dsp:cNvSpPr/>
      </dsp:nvSpPr>
      <dsp:spPr>
        <a:xfrm rot="5400000">
          <a:off x="1510857" y="2021484"/>
          <a:ext cx="300220" cy="360264"/>
        </a:xfrm>
        <a:prstGeom prst="rightArrow">
          <a:avLst>
            <a:gd name="adj1" fmla="val 60000"/>
            <a:gd name="adj2" fmla="val 50000"/>
          </a:avLst>
        </a:prstGeom>
        <a:solidFill>
          <a:srgbClr val="4472C4">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solidFill>
              <a:sysClr val="window" lastClr="FFFFFF"/>
            </a:solidFill>
            <a:latin typeface="Segoe UI Light" panose="020B0502040204020203" pitchFamily="34" charset="0"/>
            <a:ea typeface="+mn-ea"/>
            <a:cs typeface="Segoe UI Light" panose="020B0502040204020203" pitchFamily="34" charset="0"/>
          </a:endParaRPr>
        </a:p>
      </dsp:txBody>
      <dsp:txXfrm rot="-5400000">
        <a:off x="1552888" y="2051506"/>
        <a:ext cx="216158" cy="210154"/>
      </dsp:txXfrm>
    </dsp:sp>
    <dsp:sp modelId="{399D42CD-1D17-4505-8DB0-D86731FB4D32}">
      <dsp:nvSpPr>
        <dsp:cNvPr id="0" name=""/>
        <dsp:cNvSpPr/>
      </dsp:nvSpPr>
      <dsp:spPr>
        <a:xfrm>
          <a:off x="665236" y="2401764"/>
          <a:ext cx="1991462" cy="800588"/>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 lastClr="FFFFFF"/>
              </a:solidFill>
              <a:latin typeface="Segoe UI Light" panose="020B0502040204020203" pitchFamily="34" charset="0"/>
              <a:ea typeface="+mn-ea"/>
              <a:cs typeface="Segoe UI Light" panose="020B0502040204020203" pitchFamily="34" charset="0"/>
            </a:rPr>
            <a:t>Customize VM</a:t>
          </a:r>
        </a:p>
      </dsp:txBody>
      <dsp:txXfrm>
        <a:off x="688684" y="2425212"/>
        <a:ext cx="1944566" cy="7536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2D6338-E8A8-4018-B92E-18CAA67B8AE7}" type="datetimeFigureOut">
              <a:rPr lang="en-US" smtClean="0"/>
              <a:t>6/22/2018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BAA5DD-E30D-4D08-9F31-9866B04DF950}" type="slidenum">
              <a:rPr lang="en-US" smtClean="0"/>
              <a:t>‹#›</a:t>
            </a:fld>
            <a:endParaRPr lang="en-US" dirty="0"/>
          </a:p>
        </p:txBody>
      </p:sp>
    </p:spTree>
    <p:extLst>
      <p:ext uri="{BB962C8B-B14F-4D97-AF65-F5344CB8AC3E}">
        <p14:creationId xmlns:p14="http://schemas.microsoft.com/office/powerpoint/2010/main" val="2427970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90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Case Study:</a:t>
            </a:r>
            <a:r>
              <a:rPr lang="en-US" sz="1000" b="1" dirty="0">
                <a:effectLst/>
                <a:latin typeface="Arial" panose="020B0604020202020204" pitchFamily="34" charset="0"/>
                <a:ea typeface="Calibri" panose="020F0502020204030204" pitchFamily="34" charset="0"/>
                <a:cs typeface="Times New Roman" panose="02020603050405020304" pitchFamily="18" charset="0"/>
              </a:rPr>
              <a:t> 60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 </a:t>
            </a:r>
            <a:r>
              <a:rPr lang="en-US" sz="1000" b="1" dirty="0">
                <a:effectLst/>
                <a:latin typeface="Arial" panose="020B0604020202020204" pitchFamily="34" charset="0"/>
                <a:ea typeface="Calibri" panose="020F0502020204030204" pitchFamily="34" charset="0"/>
                <a:cs typeface="Times New Roman" panose="02020603050405020304" pitchFamily="18" charset="0"/>
              </a:rPr>
              <a:t>90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Compare and contrast monitoring services for applications, the Azure platform, and networking.</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Design an alert scheme for a solution hosted in Azure.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appropriate backup option for infrastructure and data hosted in Azure.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Automate the deployment of future resources for backup recovery or scaling purposes.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20535A_12.pptx</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 covers.</a:t>
            </a: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Azure portal is continually being improved, and the user interface might have updated since this module was written. Therefore, before teaching this module, familiarize yourself with the latest version of the Azure portal.</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BAA5DD-E30D-4D08-9F31-9866B04DF950}" type="slidenum">
              <a:rPr lang="en-US" b="0" smtClean="0"/>
              <a:t>1</a:t>
            </a:fld>
            <a:endParaRPr lang="en-US" b="0" dirty="0"/>
          </a:p>
        </p:txBody>
      </p:sp>
      <p:sp>
        <p:nvSpPr>
          <p:cNvPr id="5" name="Rectangle 4">
            <a:extLst>
              <a:ext uri="{FF2B5EF4-FFF2-40B4-BE49-F238E27FC236}">
                <a16:creationId xmlns:a16="http://schemas.microsoft.com/office/drawing/2014/main" id="{47B07E33-BA8D-467D-8065-A957B8F0121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E817AC7-7E98-4925-A4F1-F68442E6D39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4096776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10</a:t>
            </a:fld>
            <a:endParaRPr lang="en-US" b="0" dirty="0"/>
          </a:p>
        </p:txBody>
      </p:sp>
      <p:sp>
        <p:nvSpPr>
          <p:cNvPr id="5" name="Rectangle 4">
            <a:extLst>
              <a:ext uri="{FF2B5EF4-FFF2-40B4-BE49-F238E27FC236}">
                <a16:creationId xmlns:a16="http://schemas.microsoft.com/office/drawing/2014/main" id="{BEF5CF28-59FF-4EE8-878E-5F4C96F6408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5B19F66-BCA6-4B31-A4E8-BA632959239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585525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11</a:t>
            </a:fld>
            <a:endParaRPr lang="en-US" b="0" dirty="0"/>
          </a:p>
        </p:txBody>
      </p:sp>
      <p:sp>
        <p:nvSpPr>
          <p:cNvPr id="5" name="Rectangle 4">
            <a:extLst>
              <a:ext uri="{FF2B5EF4-FFF2-40B4-BE49-F238E27FC236}">
                <a16:creationId xmlns:a16="http://schemas.microsoft.com/office/drawing/2014/main" id="{FC52FCAE-F0DD-4845-AEE5-F6DFEFC11C9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1F95073-15F5-400F-9479-91EF1F873E1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321065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12</a:t>
            </a:fld>
            <a:endParaRPr lang="en-US" b="0" dirty="0"/>
          </a:p>
        </p:txBody>
      </p:sp>
      <p:sp>
        <p:nvSpPr>
          <p:cNvPr id="5" name="Rectangle 4">
            <a:extLst>
              <a:ext uri="{FF2B5EF4-FFF2-40B4-BE49-F238E27FC236}">
                <a16:creationId xmlns:a16="http://schemas.microsoft.com/office/drawing/2014/main" id="{EBF0EE90-EBAE-485A-80C2-E82E1D8C2A2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A2EF80B-65C5-4FB1-9F68-FCD9680C329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4108898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13</a:t>
            </a:fld>
            <a:endParaRPr lang="en-US" b="0" dirty="0"/>
          </a:p>
        </p:txBody>
      </p:sp>
      <p:sp>
        <p:nvSpPr>
          <p:cNvPr id="5" name="Rectangle 4">
            <a:extLst>
              <a:ext uri="{FF2B5EF4-FFF2-40B4-BE49-F238E27FC236}">
                <a16:creationId xmlns:a16="http://schemas.microsoft.com/office/drawing/2014/main" id="{E1E1757B-523E-41C4-97EB-D94E39D7A94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9EFDDE18-DEAD-45A0-8CD7-24547715D94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2991257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14</a:t>
            </a:fld>
            <a:endParaRPr lang="en-US" b="0" dirty="0"/>
          </a:p>
        </p:txBody>
      </p:sp>
      <p:sp>
        <p:nvSpPr>
          <p:cNvPr id="5" name="Rectangle 4">
            <a:extLst>
              <a:ext uri="{FF2B5EF4-FFF2-40B4-BE49-F238E27FC236}">
                <a16:creationId xmlns:a16="http://schemas.microsoft.com/office/drawing/2014/main" id="{E34AF5A4-CEF0-4541-9341-C33BE64D257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46210CA-1E18-40DD-BFA5-4B1EFA750A4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2488373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15</a:t>
            </a:fld>
            <a:endParaRPr lang="en-US" b="0" dirty="0"/>
          </a:p>
        </p:txBody>
      </p:sp>
      <p:sp>
        <p:nvSpPr>
          <p:cNvPr id="5" name="Rectangle 4">
            <a:extLst>
              <a:ext uri="{FF2B5EF4-FFF2-40B4-BE49-F238E27FC236}">
                <a16:creationId xmlns:a16="http://schemas.microsoft.com/office/drawing/2014/main" id="{2070AA13-6C97-481F-9929-F925405E77B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F054C5E-33E2-4BAB-8AFE-934CD5EC931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605043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16</a:t>
            </a:fld>
            <a:endParaRPr lang="en-US" b="0" dirty="0"/>
          </a:p>
        </p:txBody>
      </p:sp>
      <p:sp>
        <p:nvSpPr>
          <p:cNvPr id="5" name="Rectangle 4">
            <a:extLst>
              <a:ext uri="{FF2B5EF4-FFF2-40B4-BE49-F238E27FC236}">
                <a16:creationId xmlns:a16="http://schemas.microsoft.com/office/drawing/2014/main" id="{86E8DE44-7849-4A10-A8F8-9033A9C249F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CF9C573F-3AF6-4F7D-933C-1EF50E89200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1295696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17</a:t>
            </a:fld>
            <a:endParaRPr lang="en-US" b="0" dirty="0"/>
          </a:p>
        </p:txBody>
      </p:sp>
      <p:sp>
        <p:nvSpPr>
          <p:cNvPr id="5" name="Rectangle 4">
            <a:extLst>
              <a:ext uri="{FF2B5EF4-FFF2-40B4-BE49-F238E27FC236}">
                <a16:creationId xmlns:a16="http://schemas.microsoft.com/office/drawing/2014/main" id="{BD1B0BC2-F528-4B01-A64D-D4543C2ABC0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9863701-9DAF-449E-9B1F-250AC1BA437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1494622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18</a:t>
            </a:fld>
            <a:endParaRPr lang="en-US" b="0" dirty="0"/>
          </a:p>
        </p:txBody>
      </p:sp>
      <p:sp>
        <p:nvSpPr>
          <p:cNvPr id="5" name="Rectangle 4">
            <a:extLst>
              <a:ext uri="{FF2B5EF4-FFF2-40B4-BE49-F238E27FC236}">
                <a16:creationId xmlns:a16="http://schemas.microsoft.com/office/drawing/2014/main" id="{02A651D4-BB8B-4260-8114-DD74E89C36B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0AACD91-C525-4443-8434-F432BBF563B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15456697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Examples of reports created by Application Insights in the portal.</a:t>
            </a:r>
          </a:p>
        </p:txBody>
      </p:sp>
      <p:sp>
        <p:nvSpPr>
          <p:cNvPr id="4" name="Slide Number Placeholder 3"/>
          <p:cNvSpPr>
            <a:spLocks noGrp="1"/>
          </p:cNvSpPr>
          <p:nvPr>
            <p:ph type="sldNum" sz="quarter" idx="10"/>
          </p:nvPr>
        </p:nvSpPr>
        <p:spPr/>
        <p:txBody>
          <a:bodyPr/>
          <a:lstStyle/>
          <a:p>
            <a:fld id="{1EBAA5DD-E30D-4D08-9F31-9866B04DF950}" type="slidenum">
              <a:rPr lang="en-US" b="0" smtClean="0"/>
              <a:t>19</a:t>
            </a:fld>
            <a:endParaRPr lang="en-US" b="0" dirty="0"/>
          </a:p>
        </p:txBody>
      </p:sp>
      <p:sp>
        <p:nvSpPr>
          <p:cNvPr id="5" name="Rectangle 4">
            <a:extLst>
              <a:ext uri="{FF2B5EF4-FFF2-40B4-BE49-F238E27FC236}">
                <a16:creationId xmlns:a16="http://schemas.microsoft.com/office/drawing/2014/main" id="{DC782491-0D84-4041-9E7D-6F126461125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B1775C0-AD6F-4A4A-878D-0CDD4748C51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2473284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2</a:t>
            </a:fld>
            <a:endParaRPr lang="en-US" b="0" dirty="0"/>
          </a:p>
        </p:txBody>
      </p:sp>
      <p:sp>
        <p:nvSpPr>
          <p:cNvPr id="5" name="Rectangle 4">
            <a:extLst>
              <a:ext uri="{FF2B5EF4-FFF2-40B4-BE49-F238E27FC236}">
                <a16:creationId xmlns:a16="http://schemas.microsoft.com/office/drawing/2014/main" id="{77235BD3-8DD6-4A9F-BDA4-B591D8E7C54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43718E8-84DB-4C76-9724-580BDD9F2DD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610654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20</a:t>
            </a:fld>
            <a:endParaRPr lang="en-US" b="0" dirty="0"/>
          </a:p>
        </p:txBody>
      </p:sp>
      <p:sp>
        <p:nvSpPr>
          <p:cNvPr id="5" name="Rectangle 4">
            <a:extLst>
              <a:ext uri="{FF2B5EF4-FFF2-40B4-BE49-F238E27FC236}">
                <a16:creationId xmlns:a16="http://schemas.microsoft.com/office/drawing/2014/main" id="{4D1C5149-C1D4-42F7-A764-36F91809986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C795926-2CB6-4808-8F13-AAB2C12CA41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2325224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21</a:t>
            </a:fld>
            <a:endParaRPr lang="en-US" b="0" dirty="0"/>
          </a:p>
        </p:txBody>
      </p:sp>
      <p:sp>
        <p:nvSpPr>
          <p:cNvPr id="5" name="Rectangle 4">
            <a:extLst>
              <a:ext uri="{FF2B5EF4-FFF2-40B4-BE49-F238E27FC236}">
                <a16:creationId xmlns:a16="http://schemas.microsoft.com/office/drawing/2014/main" id="{7633E2AF-E6D5-48F6-8345-EA70B64D8F0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C38F25DA-9F68-4C73-B66E-548D8EE6B58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293906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Power BI can be integrated with many of the services listed above.</a:t>
            </a:r>
          </a:p>
        </p:txBody>
      </p:sp>
      <p:sp>
        <p:nvSpPr>
          <p:cNvPr id="4" name="Slide Number Placeholder 3"/>
          <p:cNvSpPr>
            <a:spLocks noGrp="1"/>
          </p:cNvSpPr>
          <p:nvPr>
            <p:ph type="sldNum" sz="quarter" idx="10"/>
          </p:nvPr>
        </p:nvSpPr>
        <p:spPr/>
        <p:txBody>
          <a:bodyPr/>
          <a:lstStyle/>
          <a:p>
            <a:fld id="{1EBAA5DD-E30D-4D08-9F31-9866B04DF950}" type="slidenum">
              <a:rPr lang="en-US" b="0" smtClean="0"/>
              <a:t>22</a:t>
            </a:fld>
            <a:endParaRPr lang="en-US" b="0" dirty="0"/>
          </a:p>
        </p:txBody>
      </p:sp>
      <p:sp>
        <p:nvSpPr>
          <p:cNvPr id="5" name="Rectangle 4">
            <a:extLst>
              <a:ext uri="{FF2B5EF4-FFF2-40B4-BE49-F238E27FC236}">
                <a16:creationId xmlns:a16="http://schemas.microsoft.com/office/drawing/2014/main" id="{1822015C-05E6-4589-BE4F-0FCD4CC17D3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71566CD-930F-4B18-B40E-6C3A052744F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10034064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23</a:t>
            </a:fld>
            <a:endParaRPr lang="en-US" b="0" dirty="0"/>
          </a:p>
        </p:txBody>
      </p:sp>
      <p:sp>
        <p:nvSpPr>
          <p:cNvPr id="5" name="Rectangle 4">
            <a:extLst>
              <a:ext uri="{FF2B5EF4-FFF2-40B4-BE49-F238E27FC236}">
                <a16:creationId xmlns:a16="http://schemas.microsoft.com/office/drawing/2014/main" id="{3504E6A7-DB45-4F33-86D2-9701758AA94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FBAF73B-2E6F-47EE-BF10-3AFA2F89A32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29122373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24</a:t>
            </a:fld>
            <a:endParaRPr lang="en-US" b="0" dirty="0"/>
          </a:p>
        </p:txBody>
      </p:sp>
      <p:sp>
        <p:nvSpPr>
          <p:cNvPr id="5" name="Rectangle 4">
            <a:extLst>
              <a:ext uri="{FF2B5EF4-FFF2-40B4-BE49-F238E27FC236}">
                <a16:creationId xmlns:a16="http://schemas.microsoft.com/office/drawing/2014/main" id="{74C783AF-6413-484B-86C0-D9E7B7158AD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DDF5373-79E6-44BA-8053-1DB04938C3C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10144169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25</a:t>
            </a:fld>
            <a:endParaRPr lang="en-US" b="0" dirty="0"/>
          </a:p>
        </p:txBody>
      </p:sp>
      <p:sp>
        <p:nvSpPr>
          <p:cNvPr id="5" name="Rectangle 4">
            <a:extLst>
              <a:ext uri="{FF2B5EF4-FFF2-40B4-BE49-F238E27FC236}">
                <a16:creationId xmlns:a16="http://schemas.microsoft.com/office/drawing/2014/main" id="{D788F106-FA87-4FC1-9F0E-AAA0CEDC5EF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E2901F9-F763-472A-91B6-927450173BC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31056032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Deploy the Azure Backup Server (or System Center DPM 2012 R2 or 2016) on the on-premises Hyper-V / SCVMM / Vmware / Physical infrastructure.</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Configure Azure Backup Server backup policies, backup storage (2-tier) and deploy agents to your workloads.</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Configure the integration with Azure Backup Vault.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Run the Backup job from within the Azure Backup Server console.</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VM workloads (system state, OS, applications,…) backup will be stored in Azure Backup Vault, and can be restored from there.</a:t>
            </a:r>
          </a:p>
        </p:txBody>
      </p:sp>
      <p:sp>
        <p:nvSpPr>
          <p:cNvPr id="4" name="Slide Number Placeholder 3"/>
          <p:cNvSpPr>
            <a:spLocks noGrp="1"/>
          </p:cNvSpPr>
          <p:nvPr>
            <p:ph type="sldNum" sz="quarter" idx="10"/>
          </p:nvPr>
        </p:nvSpPr>
        <p:spPr/>
        <p:txBody>
          <a:bodyPr/>
          <a:lstStyle/>
          <a:p>
            <a:fld id="{1EBAA5DD-E30D-4D08-9F31-9866B04DF950}" type="slidenum">
              <a:rPr lang="en-US" b="0" smtClean="0"/>
              <a:t>26</a:t>
            </a:fld>
            <a:endParaRPr lang="en-US" b="0" dirty="0"/>
          </a:p>
        </p:txBody>
      </p:sp>
      <p:sp>
        <p:nvSpPr>
          <p:cNvPr id="5" name="Rectangle 4">
            <a:extLst>
              <a:ext uri="{FF2B5EF4-FFF2-40B4-BE49-F238E27FC236}">
                <a16:creationId xmlns:a16="http://schemas.microsoft.com/office/drawing/2014/main" id="{A2F8306D-4D45-452F-B555-00001FDB031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04A5A605-78F5-45F7-8037-19BAF587885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4180227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Deploy the Azure Backup Extension, or select Azure Backup in the VM configuration.</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Configure Azure Backup policies, in the Azure platform.</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Configure the integration with Azure Backup Vault.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Run the Backup job from within the Azure Platform.</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Azure VMs will be backed up as full VM snapshots, and can be restored from within the Azure Portal.</a:t>
            </a:r>
          </a:p>
        </p:txBody>
      </p:sp>
      <p:sp>
        <p:nvSpPr>
          <p:cNvPr id="4" name="Slide Number Placeholder 3"/>
          <p:cNvSpPr>
            <a:spLocks noGrp="1"/>
          </p:cNvSpPr>
          <p:nvPr>
            <p:ph type="sldNum" sz="quarter" idx="10"/>
          </p:nvPr>
        </p:nvSpPr>
        <p:spPr/>
        <p:txBody>
          <a:bodyPr/>
          <a:lstStyle/>
          <a:p>
            <a:fld id="{1EBAA5DD-E30D-4D08-9F31-9866B04DF950}" type="slidenum">
              <a:rPr lang="en-US" b="0" smtClean="0"/>
              <a:t>27</a:t>
            </a:fld>
            <a:endParaRPr lang="en-US" b="0" dirty="0"/>
          </a:p>
        </p:txBody>
      </p:sp>
      <p:sp>
        <p:nvSpPr>
          <p:cNvPr id="5" name="Rectangle 4">
            <a:extLst>
              <a:ext uri="{FF2B5EF4-FFF2-40B4-BE49-F238E27FC236}">
                <a16:creationId xmlns:a16="http://schemas.microsoft.com/office/drawing/2014/main" id="{CF480CF8-F1B4-47BF-AE0C-B5C5F70B0C1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EFCFDC3-54CF-4D0C-9EB0-9CFB697C5E0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29537612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28</a:t>
            </a:fld>
            <a:endParaRPr lang="en-US" b="0" dirty="0"/>
          </a:p>
        </p:txBody>
      </p:sp>
      <p:sp>
        <p:nvSpPr>
          <p:cNvPr id="5" name="Rectangle 4">
            <a:extLst>
              <a:ext uri="{FF2B5EF4-FFF2-40B4-BE49-F238E27FC236}">
                <a16:creationId xmlns:a16="http://schemas.microsoft.com/office/drawing/2014/main" id="{965E968B-F796-4B1C-A4BA-857F64BD23C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03DAAE5A-3EBC-4B2F-82E4-DB6E91145DC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6813950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29</a:t>
            </a:fld>
            <a:endParaRPr lang="en-US" b="0" dirty="0"/>
          </a:p>
        </p:txBody>
      </p:sp>
      <p:sp>
        <p:nvSpPr>
          <p:cNvPr id="5" name="Rectangle 4">
            <a:extLst>
              <a:ext uri="{FF2B5EF4-FFF2-40B4-BE49-F238E27FC236}">
                <a16:creationId xmlns:a16="http://schemas.microsoft.com/office/drawing/2014/main" id="{9BBDE0A7-5FD0-4396-90E6-5032DD05E37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0533203-F455-4E9E-87D7-44208DE904C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2623513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3</a:t>
            </a:fld>
            <a:endParaRPr lang="en-US" b="0" dirty="0"/>
          </a:p>
        </p:txBody>
      </p:sp>
      <p:sp>
        <p:nvSpPr>
          <p:cNvPr id="5" name="Rectangle 4">
            <a:extLst>
              <a:ext uri="{FF2B5EF4-FFF2-40B4-BE49-F238E27FC236}">
                <a16:creationId xmlns:a16="http://schemas.microsoft.com/office/drawing/2014/main" id="{2CCFA248-AF51-486E-B440-7DBD7A47239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5C4D2B8-868B-4CC4-9972-9B840B20A38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32270463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30</a:t>
            </a:fld>
            <a:endParaRPr lang="en-US" b="0" dirty="0"/>
          </a:p>
        </p:txBody>
      </p:sp>
      <p:sp>
        <p:nvSpPr>
          <p:cNvPr id="5" name="Rectangle 4">
            <a:extLst>
              <a:ext uri="{FF2B5EF4-FFF2-40B4-BE49-F238E27FC236}">
                <a16:creationId xmlns:a16="http://schemas.microsoft.com/office/drawing/2014/main" id="{95B57312-75DA-4CD8-BCB3-C9630B9D750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01DDD923-9EA3-46BB-B750-6FA64E46E39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1850889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31</a:t>
            </a:fld>
            <a:endParaRPr lang="en-US" b="0" dirty="0"/>
          </a:p>
        </p:txBody>
      </p:sp>
      <p:sp>
        <p:nvSpPr>
          <p:cNvPr id="5" name="Rectangle 4">
            <a:extLst>
              <a:ext uri="{FF2B5EF4-FFF2-40B4-BE49-F238E27FC236}">
                <a16:creationId xmlns:a16="http://schemas.microsoft.com/office/drawing/2014/main" id="{ECFC2D5C-6ADA-47CB-913A-97E80350D9A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C99C00A5-C26C-45BD-9C84-2C668CA6071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27969169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Taking backups of Azure VMs running Linux OS is fully supported, for Azure supported Linux Operating Systems.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allow for application consistent backups, you need to run a pre- &amp; post- backup script. The VM Snapshot will be your VM Backup, which gets stored in the Backup Vault using an incremental update process.</a:t>
            </a:r>
          </a:p>
        </p:txBody>
      </p:sp>
      <p:sp>
        <p:nvSpPr>
          <p:cNvPr id="4" name="Slide Number Placeholder 3"/>
          <p:cNvSpPr>
            <a:spLocks noGrp="1"/>
          </p:cNvSpPr>
          <p:nvPr>
            <p:ph type="sldNum" sz="quarter" idx="10"/>
          </p:nvPr>
        </p:nvSpPr>
        <p:spPr/>
        <p:txBody>
          <a:bodyPr/>
          <a:lstStyle/>
          <a:p>
            <a:fld id="{1EBAA5DD-E30D-4D08-9F31-9866B04DF950}" type="slidenum">
              <a:rPr lang="en-US" b="0" smtClean="0"/>
              <a:t>32</a:t>
            </a:fld>
            <a:endParaRPr lang="en-US" b="0" dirty="0"/>
          </a:p>
        </p:txBody>
      </p:sp>
      <p:sp>
        <p:nvSpPr>
          <p:cNvPr id="5" name="Rectangle 4">
            <a:extLst>
              <a:ext uri="{FF2B5EF4-FFF2-40B4-BE49-F238E27FC236}">
                <a16:creationId xmlns:a16="http://schemas.microsoft.com/office/drawing/2014/main" id="{CCCEC054-44A1-4850-96D3-F28B6269408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F0CEF3A-8FC5-40A3-9AE2-5F5E39E05DB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31377651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Another Azure capability that somehow relates to Backup (but can be used for offline data shipping in general, not limited to Azure Backup data), is Azure Data Box.</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Use the Azure Data Box service when you want to transfer large amounts of data to Azure but are limited by time, network availability or costs.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Transferring terabytes of data to the cloud is hard. The Azure Data Box provides a secure, tamper-resistant method for quick and simple transfer of your data to Azure. You can order the Data Box through the Azure portal. Easily connect it to your existing network, then load your data onto the Data Box using standard NAS protocols (SMB/CIFS). Your data is automatically protected using 256-AES encryption. The Data Box is returned to the Azure Data Center to be uploaded to Azure, then the device is securely erased.</a:t>
            </a:r>
          </a:p>
        </p:txBody>
      </p:sp>
      <p:sp>
        <p:nvSpPr>
          <p:cNvPr id="4" name="Slide Number Placeholder 3"/>
          <p:cNvSpPr>
            <a:spLocks noGrp="1"/>
          </p:cNvSpPr>
          <p:nvPr>
            <p:ph type="sldNum" sz="quarter" idx="10"/>
          </p:nvPr>
        </p:nvSpPr>
        <p:spPr/>
        <p:txBody>
          <a:bodyPr/>
          <a:lstStyle/>
          <a:p>
            <a:fld id="{1EBAA5DD-E30D-4D08-9F31-9866B04DF950}" type="slidenum">
              <a:rPr lang="en-US" b="0" smtClean="0"/>
              <a:t>33</a:t>
            </a:fld>
            <a:endParaRPr lang="en-US" b="0" dirty="0"/>
          </a:p>
        </p:txBody>
      </p:sp>
      <p:sp>
        <p:nvSpPr>
          <p:cNvPr id="5" name="Rectangle 4">
            <a:extLst>
              <a:ext uri="{FF2B5EF4-FFF2-40B4-BE49-F238E27FC236}">
                <a16:creationId xmlns:a16="http://schemas.microsoft.com/office/drawing/2014/main" id="{51C6D1BB-713C-492C-A87C-20E5ABF9102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CC1AA3F-3FB3-43AF-B36A-884E0767777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25386945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34</a:t>
            </a:fld>
            <a:endParaRPr lang="en-US" b="0" dirty="0"/>
          </a:p>
        </p:txBody>
      </p:sp>
      <p:sp>
        <p:nvSpPr>
          <p:cNvPr id="5" name="Rectangle 4">
            <a:extLst>
              <a:ext uri="{FF2B5EF4-FFF2-40B4-BE49-F238E27FC236}">
                <a16:creationId xmlns:a16="http://schemas.microsoft.com/office/drawing/2014/main" id="{89E164E2-8A03-452E-A0AF-6756B49877C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3E23CE6-B331-4AF2-9BAA-609A2DFCEEB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26426711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35</a:t>
            </a:fld>
            <a:endParaRPr lang="en-US" b="0" dirty="0"/>
          </a:p>
        </p:txBody>
      </p:sp>
      <p:sp>
        <p:nvSpPr>
          <p:cNvPr id="5" name="Rectangle 4">
            <a:extLst>
              <a:ext uri="{FF2B5EF4-FFF2-40B4-BE49-F238E27FC236}">
                <a16:creationId xmlns:a16="http://schemas.microsoft.com/office/drawing/2014/main" id="{A4D6B979-48DB-4C1C-989A-F0CEDB0F8C9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9BC4F1F0-0DF3-4163-8A22-E3AE8DB8687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8529928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Deploy the ASR Agent on the on-premises Hyper-V / SCVMM infrastructure.</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your VMs you want to replicate to Azure.</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Replication occurs through public internet or expressroute (https/443).</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Azure is your DR Site, containing the offline VMs until failover is executed.</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(failback occurs in the same way from Azure back to on-premises VM).</a:t>
            </a:r>
          </a:p>
        </p:txBody>
      </p:sp>
      <p:sp>
        <p:nvSpPr>
          <p:cNvPr id="4" name="Slide Number Placeholder 3"/>
          <p:cNvSpPr>
            <a:spLocks noGrp="1"/>
          </p:cNvSpPr>
          <p:nvPr>
            <p:ph type="sldNum" sz="quarter" idx="10"/>
          </p:nvPr>
        </p:nvSpPr>
        <p:spPr/>
        <p:txBody>
          <a:bodyPr/>
          <a:lstStyle/>
          <a:p>
            <a:fld id="{1EBAA5DD-E30D-4D08-9F31-9866B04DF950}" type="slidenum">
              <a:rPr lang="en-US" b="0" smtClean="0"/>
              <a:t>36</a:t>
            </a:fld>
            <a:endParaRPr lang="en-US" b="0" dirty="0"/>
          </a:p>
        </p:txBody>
      </p:sp>
      <p:sp>
        <p:nvSpPr>
          <p:cNvPr id="5" name="Rectangle 4">
            <a:extLst>
              <a:ext uri="{FF2B5EF4-FFF2-40B4-BE49-F238E27FC236}">
                <a16:creationId xmlns:a16="http://schemas.microsoft.com/office/drawing/2014/main" id="{132C570B-5D33-4107-BE6A-3B4AB5D851A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9BF2735-26A4-40DF-B27E-F308159035C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16059387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Deploy the ASR Processing and Configuration Server on the on-premises VMware infrastructure.</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your VMs you want to replicate to Azure.</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Replication occurs through public internet or expressroute (https/443).</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Azure is your DR Site, containing the offline VMs until failover is executed.</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(failback occurs in the same way from Azure back to on-premises VM).</a:t>
            </a:r>
          </a:p>
        </p:txBody>
      </p:sp>
      <p:sp>
        <p:nvSpPr>
          <p:cNvPr id="4" name="Slide Number Placeholder 3"/>
          <p:cNvSpPr>
            <a:spLocks noGrp="1"/>
          </p:cNvSpPr>
          <p:nvPr>
            <p:ph type="sldNum" sz="quarter" idx="10"/>
          </p:nvPr>
        </p:nvSpPr>
        <p:spPr/>
        <p:txBody>
          <a:bodyPr/>
          <a:lstStyle/>
          <a:p>
            <a:fld id="{1EBAA5DD-E30D-4D08-9F31-9866B04DF950}" type="slidenum">
              <a:rPr lang="en-US" b="0" smtClean="0"/>
              <a:t>37</a:t>
            </a:fld>
            <a:endParaRPr lang="en-US" b="0" dirty="0"/>
          </a:p>
        </p:txBody>
      </p:sp>
      <p:sp>
        <p:nvSpPr>
          <p:cNvPr id="5" name="Rectangle 4">
            <a:extLst>
              <a:ext uri="{FF2B5EF4-FFF2-40B4-BE49-F238E27FC236}">
                <a16:creationId xmlns:a16="http://schemas.microsoft.com/office/drawing/2014/main" id="{0B104818-AC8F-441F-9234-DFB26F2F92B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8993DE0-3B5A-4970-A0C2-D65BB0C95C4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37327340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your Azure VMs you want to replicate to another Azure Resource Group or another Azure Region.</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Replication occurs through Microsoft Azure Backbone (https/443).</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Azure is your DR Site, containing the offline VMs until failover is executed.</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(failback occurs in the same way from target Azure VM back to source Azure VM).</a:t>
            </a:r>
          </a:p>
        </p:txBody>
      </p:sp>
      <p:sp>
        <p:nvSpPr>
          <p:cNvPr id="4" name="Slide Number Placeholder 3"/>
          <p:cNvSpPr>
            <a:spLocks noGrp="1"/>
          </p:cNvSpPr>
          <p:nvPr>
            <p:ph type="sldNum" sz="quarter" idx="10"/>
          </p:nvPr>
        </p:nvSpPr>
        <p:spPr/>
        <p:txBody>
          <a:bodyPr/>
          <a:lstStyle/>
          <a:p>
            <a:fld id="{1EBAA5DD-E30D-4D08-9F31-9866B04DF950}" type="slidenum">
              <a:rPr lang="en-US" b="0" smtClean="0"/>
              <a:t>38</a:t>
            </a:fld>
            <a:endParaRPr lang="en-US" b="0" dirty="0"/>
          </a:p>
        </p:txBody>
      </p:sp>
      <p:sp>
        <p:nvSpPr>
          <p:cNvPr id="5" name="Rectangle 4">
            <a:extLst>
              <a:ext uri="{FF2B5EF4-FFF2-40B4-BE49-F238E27FC236}">
                <a16:creationId xmlns:a16="http://schemas.microsoft.com/office/drawing/2014/main" id="{52A236EB-BFD1-405F-A3BD-C666A54A126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D1FEF7D-0E4E-46E6-9C4E-2360CB61AAB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27717408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39</a:t>
            </a:fld>
            <a:endParaRPr lang="en-US" b="0" dirty="0"/>
          </a:p>
        </p:txBody>
      </p:sp>
      <p:sp>
        <p:nvSpPr>
          <p:cNvPr id="5" name="Rectangle 4">
            <a:extLst>
              <a:ext uri="{FF2B5EF4-FFF2-40B4-BE49-F238E27FC236}">
                <a16:creationId xmlns:a16="http://schemas.microsoft.com/office/drawing/2014/main" id="{3F95A26A-163B-4FEF-BDF0-AEB08D0C5EE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BB5E080-B311-45D5-9E52-7C84D7D875B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50184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4</a:t>
            </a:fld>
            <a:endParaRPr lang="en-US" b="0" dirty="0"/>
          </a:p>
        </p:txBody>
      </p:sp>
      <p:sp>
        <p:nvSpPr>
          <p:cNvPr id="5" name="Rectangle 4">
            <a:extLst>
              <a:ext uri="{FF2B5EF4-FFF2-40B4-BE49-F238E27FC236}">
                <a16:creationId xmlns:a16="http://schemas.microsoft.com/office/drawing/2014/main" id="{5B3767EB-7AC3-44CB-8457-CB3BE13CB00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6CD72CC-FA16-4638-A377-C3EB4E8BB2E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17481567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40</a:t>
            </a:fld>
            <a:endParaRPr lang="en-US" b="0" dirty="0"/>
          </a:p>
        </p:txBody>
      </p:sp>
      <p:sp>
        <p:nvSpPr>
          <p:cNvPr id="5" name="Rectangle 4">
            <a:extLst>
              <a:ext uri="{FF2B5EF4-FFF2-40B4-BE49-F238E27FC236}">
                <a16:creationId xmlns:a16="http://schemas.microsoft.com/office/drawing/2014/main" id="{36F4332A-E529-431B-BC79-D1B4638FE9E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0C6E5A3C-D2F3-446B-8921-AEBEFE4CF69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12649817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Microsoft Azure Automation provides a way for users to automate the manual, long-running, error-prone, and frequently repeated tasks that are commonly performed in a cloud and enterprise environment. It saves time and increases the reliability of regular administrative tasks and even schedules them to be automatically performed at regular intervals. You can automate processes using runbooks or automate configuration management using Desired State Configuration.</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Configuration Management</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DSC Configurations, Pull service</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Node Management &amp; Reporting</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Change tracking &amp; Inventory</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Update Management</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Insights across your hybrid Environment</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Orchestrated updates and troubleshooting</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Integration</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Included with Azure SDK</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Webhooks to start runbook remotely</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Process Automation</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Author runbooks  - PowerShell, scripts PowerShell workflow, Graphical, Python2</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Hybrid Runbook Workers with Proxy support</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Onboarding</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RunAs account for Azure management</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Gallery of runbooks and modules from Microsoft and community</a:t>
            </a:r>
          </a:p>
          <a:p>
            <a:pPr marL="742950" marR="0" lvl="1" indent="-285750">
              <a:lnSpc>
                <a:spcPct val="115000"/>
              </a:lnSpc>
              <a:spcBef>
                <a:spcPts val="0"/>
              </a:spcBef>
              <a:spcAft>
                <a:spcPts val="995"/>
              </a:spcAft>
              <a:buFont typeface="Courier New" panose="02070309020205020404" pitchFamily="49" charset="0"/>
              <a:buChar char="o"/>
            </a:pP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BAA5DD-E30D-4D08-9F31-9866B04DF950}" type="slidenum">
              <a:rPr lang="en-US" b="0" smtClean="0"/>
              <a:t>41</a:t>
            </a:fld>
            <a:endParaRPr lang="en-US" b="0" dirty="0"/>
          </a:p>
        </p:txBody>
      </p:sp>
      <p:sp>
        <p:nvSpPr>
          <p:cNvPr id="5" name="Rectangle 4">
            <a:extLst>
              <a:ext uri="{FF2B5EF4-FFF2-40B4-BE49-F238E27FC236}">
                <a16:creationId xmlns:a16="http://schemas.microsoft.com/office/drawing/2014/main" id="{5D9C18EB-D8F9-444D-96FB-955C1D6A789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BA72977-5ECD-4B69-935D-E49612E4D95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
        <p:nvSpPr>
          <p:cNvPr id="7" name="TextBox 6">
            <a:extLst>
              <a:ext uri="{FF2B5EF4-FFF2-40B4-BE49-F238E27FC236}">
                <a16:creationId xmlns:a16="http://schemas.microsoft.com/office/drawing/2014/main" id="{6DBAEF36-24A4-4222-A8C1-1408B0329CE7}"/>
              </a:ext>
            </a:extLst>
          </p:cNvPr>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21931689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Shared capabilities across features</a:t>
            </a:r>
          </a:p>
          <a:p>
            <a:pPr marL="742950" lvl="1" indent="-28575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Role Based Access Control</a:t>
            </a:r>
          </a:p>
          <a:p>
            <a:pPr marL="742950" lvl="1" indent="-28575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Secure, global store for variables, credentials, certificates, connections</a:t>
            </a:r>
          </a:p>
          <a:p>
            <a:pPr marL="742950" lvl="1" indent="-28575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Schedules, Modules, Auditing, Tags</a:t>
            </a:r>
            <a:endParaRPr lang="en-US" dirty="0"/>
          </a:p>
        </p:txBody>
      </p:sp>
      <p:sp>
        <p:nvSpPr>
          <p:cNvPr id="4" name="Slide Number Placeholder 3"/>
          <p:cNvSpPr>
            <a:spLocks noGrp="1"/>
          </p:cNvSpPr>
          <p:nvPr>
            <p:ph type="sldNum" sz="quarter" idx="10"/>
          </p:nvPr>
        </p:nvSpPr>
        <p:spPr/>
        <p:txBody>
          <a:bodyPr/>
          <a:lstStyle/>
          <a:p>
            <a:fld id="{1EBAA5DD-E30D-4D08-9F31-9866B04DF950}" type="slidenum">
              <a:rPr lang="en-US" b="0" smtClean="0"/>
              <a:t>42</a:t>
            </a:fld>
            <a:endParaRPr lang="en-US" b="0" dirty="0"/>
          </a:p>
        </p:txBody>
      </p:sp>
      <p:sp>
        <p:nvSpPr>
          <p:cNvPr id="5" name="Rectangle 4">
            <a:extLst>
              <a:ext uri="{FF2B5EF4-FFF2-40B4-BE49-F238E27FC236}">
                <a16:creationId xmlns:a16="http://schemas.microsoft.com/office/drawing/2014/main" id="{89AD5A04-44EA-46E4-B16D-32BCAB965AC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6FDEB16-17F6-4E5D-967D-3DD46DAFD80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38823128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core component of Azure Automation is defined and configured in the Azure Platform (cross Regions). From there, you can establish hybrid automation capabilities, by using the Azure Automation Hybrid Worker.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is similar to running like an Azure Automation agent on your non-Azure cloud platforms, where Amazon Web Services, Google Cloud, your own Private Cloud datacenter, or any third party hosted datacenter if you want, would be a good example.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Latest supportability added to the Azure Automation feature set, is integration with on-premises running Azure Stack.</a:t>
            </a:r>
          </a:p>
        </p:txBody>
      </p:sp>
      <p:sp>
        <p:nvSpPr>
          <p:cNvPr id="4" name="Slide Number Placeholder 3"/>
          <p:cNvSpPr>
            <a:spLocks noGrp="1"/>
          </p:cNvSpPr>
          <p:nvPr>
            <p:ph type="sldNum" sz="quarter" idx="10"/>
          </p:nvPr>
        </p:nvSpPr>
        <p:spPr/>
        <p:txBody>
          <a:bodyPr/>
          <a:lstStyle/>
          <a:p>
            <a:fld id="{1EBAA5DD-E30D-4D08-9F31-9866B04DF950}" type="slidenum">
              <a:rPr lang="en-US" b="0" smtClean="0"/>
              <a:t>43</a:t>
            </a:fld>
            <a:endParaRPr lang="en-US" b="0" dirty="0"/>
          </a:p>
        </p:txBody>
      </p:sp>
      <p:sp>
        <p:nvSpPr>
          <p:cNvPr id="5" name="Rectangle 4">
            <a:extLst>
              <a:ext uri="{FF2B5EF4-FFF2-40B4-BE49-F238E27FC236}">
                <a16:creationId xmlns:a16="http://schemas.microsoft.com/office/drawing/2014/main" id="{7E13A49F-517F-4C06-A0F8-7234FE6117A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395E30D-8427-49A6-9413-D64780C349C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6953175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44</a:t>
            </a:fld>
            <a:endParaRPr lang="en-US" b="0" dirty="0"/>
          </a:p>
        </p:txBody>
      </p:sp>
      <p:sp>
        <p:nvSpPr>
          <p:cNvPr id="5" name="Rectangle 4">
            <a:extLst>
              <a:ext uri="{FF2B5EF4-FFF2-40B4-BE49-F238E27FC236}">
                <a16:creationId xmlns:a16="http://schemas.microsoft.com/office/drawing/2014/main" id="{25C0D5D6-83C0-4F1D-BF39-ADB8BE40559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3056E5D-98E4-4B68-A15F-E6E15C34567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21833073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45</a:t>
            </a:fld>
            <a:endParaRPr lang="en-US" b="0" dirty="0"/>
          </a:p>
        </p:txBody>
      </p:sp>
      <p:sp>
        <p:nvSpPr>
          <p:cNvPr id="5" name="Rectangle 4">
            <a:extLst>
              <a:ext uri="{FF2B5EF4-FFF2-40B4-BE49-F238E27FC236}">
                <a16:creationId xmlns:a16="http://schemas.microsoft.com/office/drawing/2014/main" id="{4047F6DB-A671-41E3-BC2D-2BA5F53091F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7FD34AB-72F2-4DA7-8192-12A7D173903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11265671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46</a:t>
            </a:fld>
            <a:endParaRPr lang="en-US" b="0" dirty="0"/>
          </a:p>
        </p:txBody>
      </p:sp>
      <p:sp>
        <p:nvSpPr>
          <p:cNvPr id="5" name="Rectangle 4">
            <a:extLst>
              <a:ext uri="{FF2B5EF4-FFF2-40B4-BE49-F238E27FC236}">
                <a16:creationId xmlns:a16="http://schemas.microsoft.com/office/drawing/2014/main" id="{A1BEA47A-FB4E-47D3-A493-8045202E518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15F85969-EBE4-44C7-9DBD-97D66432FB5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6971605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47</a:t>
            </a:fld>
            <a:endParaRPr lang="en-US" b="0" dirty="0"/>
          </a:p>
        </p:txBody>
      </p:sp>
      <p:sp>
        <p:nvSpPr>
          <p:cNvPr id="5" name="Rectangle 4">
            <a:extLst>
              <a:ext uri="{FF2B5EF4-FFF2-40B4-BE49-F238E27FC236}">
                <a16:creationId xmlns:a16="http://schemas.microsoft.com/office/drawing/2014/main" id="{B79D4901-F6FF-4BEA-B987-A39ED45DE25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BE7A3AB-121C-4043-B249-D255C8D05A1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12495232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48</a:t>
            </a:fld>
            <a:endParaRPr lang="en-US" b="0" dirty="0"/>
          </a:p>
        </p:txBody>
      </p:sp>
      <p:sp>
        <p:nvSpPr>
          <p:cNvPr id="5" name="Rectangle 4">
            <a:extLst>
              <a:ext uri="{FF2B5EF4-FFF2-40B4-BE49-F238E27FC236}">
                <a16:creationId xmlns:a16="http://schemas.microsoft.com/office/drawing/2014/main" id="{B2FD3D4D-5EC9-4B6C-800A-71A022849E6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7A149CE-6C15-4323-BA9A-7D6A3710758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4817830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following image illustrates detailed step-by-step process in the life cycle of a runbook. It includes different ways a runbook is started in Azure Automation, components required for Hybrid Runbook Worker to execute Azure Automation runbooks and interactions between different components. To learn about executing Automation runbooks in your datacenter, refer to hybrid runbook workers.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Very similar in architecture than the previous one, this design emphasizes once more the flexibility and control you have to manage and run configuration scripts across multiple clouds.</a:t>
            </a:r>
          </a:p>
        </p:txBody>
      </p:sp>
      <p:sp>
        <p:nvSpPr>
          <p:cNvPr id="4" name="Slide Number Placeholder 3"/>
          <p:cNvSpPr>
            <a:spLocks noGrp="1"/>
          </p:cNvSpPr>
          <p:nvPr>
            <p:ph type="sldNum" sz="quarter" idx="10"/>
          </p:nvPr>
        </p:nvSpPr>
        <p:spPr/>
        <p:txBody>
          <a:bodyPr/>
          <a:lstStyle/>
          <a:p>
            <a:fld id="{1EBAA5DD-E30D-4D08-9F31-9866B04DF950}" type="slidenum">
              <a:rPr lang="en-US" b="0" smtClean="0"/>
              <a:t>49</a:t>
            </a:fld>
            <a:endParaRPr lang="en-US" b="0" dirty="0"/>
          </a:p>
        </p:txBody>
      </p:sp>
      <p:sp>
        <p:nvSpPr>
          <p:cNvPr id="5" name="Rectangle 4">
            <a:extLst>
              <a:ext uri="{FF2B5EF4-FFF2-40B4-BE49-F238E27FC236}">
                <a16:creationId xmlns:a16="http://schemas.microsoft.com/office/drawing/2014/main" id="{B1FFB621-D317-46FB-917C-F1CD6A73A8B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B21F75D-5C3B-4E5B-9B34-83CE45072F5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561699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5</a:t>
            </a:fld>
            <a:endParaRPr lang="en-US" b="0" dirty="0"/>
          </a:p>
        </p:txBody>
      </p:sp>
      <p:sp>
        <p:nvSpPr>
          <p:cNvPr id="5" name="Rectangle 4">
            <a:extLst>
              <a:ext uri="{FF2B5EF4-FFF2-40B4-BE49-F238E27FC236}">
                <a16:creationId xmlns:a16="http://schemas.microsoft.com/office/drawing/2014/main" id="{61D720F0-3885-427D-96C6-2348AC12646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041E66DD-FA59-4799-B07B-57903E2EFEB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18996860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50</a:t>
            </a:fld>
            <a:endParaRPr lang="en-US" b="0" dirty="0"/>
          </a:p>
        </p:txBody>
      </p:sp>
      <p:sp>
        <p:nvSpPr>
          <p:cNvPr id="5" name="Rectangle 4">
            <a:extLst>
              <a:ext uri="{FF2B5EF4-FFF2-40B4-BE49-F238E27FC236}">
                <a16:creationId xmlns:a16="http://schemas.microsoft.com/office/drawing/2014/main" id="{2EF6035A-0708-4EFE-9E49-E2AA2E4F55A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3CBC2E2-DB8F-42E6-9B3C-3E664D37394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36321220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51</a:t>
            </a:fld>
            <a:endParaRPr lang="en-US" b="0" dirty="0"/>
          </a:p>
        </p:txBody>
      </p:sp>
      <p:sp>
        <p:nvSpPr>
          <p:cNvPr id="5" name="Rectangle 4">
            <a:extLst>
              <a:ext uri="{FF2B5EF4-FFF2-40B4-BE49-F238E27FC236}">
                <a16:creationId xmlns:a16="http://schemas.microsoft.com/office/drawing/2014/main" id="{9B3BCFE0-D711-4BC0-BD50-0475E39DBDC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C051C5E-43E3-4F80-8471-73FF7BD2FED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32651463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Puppet is a configuration management system that allows you to define the state of your IT infrastructure, then automatically enforces the correct state.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Key Capabilities:</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Supports easy to read declarative language.</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Enforces desired state on the system.</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Puppet Forge supports many ready to use modules.</a:t>
            </a:r>
          </a:p>
        </p:txBody>
      </p:sp>
      <p:sp>
        <p:nvSpPr>
          <p:cNvPr id="4" name="Slide Number Placeholder 3"/>
          <p:cNvSpPr>
            <a:spLocks noGrp="1"/>
          </p:cNvSpPr>
          <p:nvPr>
            <p:ph type="sldNum" sz="quarter" idx="10"/>
          </p:nvPr>
        </p:nvSpPr>
        <p:spPr/>
        <p:txBody>
          <a:bodyPr/>
          <a:lstStyle/>
          <a:p>
            <a:fld id="{1EBAA5DD-E30D-4D08-9F31-9866B04DF950}" type="slidenum">
              <a:rPr lang="en-US" b="0" smtClean="0"/>
              <a:t>52</a:t>
            </a:fld>
            <a:endParaRPr lang="en-US" b="0" dirty="0"/>
          </a:p>
        </p:txBody>
      </p:sp>
      <p:sp>
        <p:nvSpPr>
          <p:cNvPr id="5" name="Rectangle 4">
            <a:extLst>
              <a:ext uri="{FF2B5EF4-FFF2-40B4-BE49-F238E27FC236}">
                <a16:creationId xmlns:a16="http://schemas.microsoft.com/office/drawing/2014/main" id="{D38B0C73-EE7A-43A1-A847-C0C0F42E130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FB34FBD-06F1-488E-BD08-CE0644B4B13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4388248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53</a:t>
            </a:fld>
            <a:endParaRPr lang="en-US" b="0" dirty="0"/>
          </a:p>
        </p:txBody>
      </p:sp>
      <p:sp>
        <p:nvSpPr>
          <p:cNvPr id="5" name="Rectangle 4">
            <a:extLst>
              <a:ext uri="{FF2B5EF4-FFF2-40B4-BE49-F238E27FC236}">
                <a16:creationId xmlns:a16="http://schemas.microsoft.com/office/drawing/2014/main" id="{78B0829A-B8FC-4663-BAC9-0B759CB0E39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552FB2F-DD3E-4B17-A97C-3AE4B91115D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7317458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lab assumes that students have their own Azure subscriptions that do not contain any existing cloud services, storage accounts, or Azure SQL Database servers.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is continually improving, so the user interface might have been updated since this lab was written. Before students start the lab, make them aware of any differences between the steps described in the lab and the current user interface.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Deploying a Chef Management Server using ARM</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2: Configuring Management Server</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3: Deploying a VM Scale Set using Chef-Configured VMs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4: Cleanup Subscription</a:t>
            </a:r>
          </a:p>
        </p:txBody>
      </p:sp>
      <p:sp>
        <p:nvSpPr>
          <p:cNvPr id="4" name="Slide Number Placeholder 3"/>
          <p:cNvSpPr>
            <a:spLocks noGrp="1"/>
          </p:cNvSpPr>
          <p:nvPr>
            <p:ph type="sldNum" sz="quarter" idx="10"/>
          </p:nvPr>
        </p:nvSpPr>
        <p:spPr/>
        <p:txBody>
          <a:bodyPr/>
          <a:lstStyle/>
          <a:p>
            <a:fld id="{1EBAA5DD-E30D-4D08-9F31-9866B04DF950}" type="slidenum">
              <a:rPr lang="en-US" b="0" smtClean="0"/>
              <a:t>54</a:t>
            </a:fld>
            <a:endParaRPr lang="en-US" b="0" dirty="0"/>
          </a:p>
        </p:txBody>
      </p:sp>
      <p:sp>
        <p:nvSpPr>
          <p:cNvPr id="5" name="Rectangle 4">
            <a:extLst>
              <a:ext uri="{FF2B5EF4-FFF2-40B4-BE49-F238E27FC236}">
                <a16:creationId xmlns:a16="http://schemas.microsoft.com/office/drawing/2014/main" id="{6D7DB040-7DC0-43A6-A4CB-7870257791E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B7B7FAC-7520-41B9-9011-70318B9A457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34822329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1EBAA5DD-E30D-4D08-9F31-9866B04DF950}" type="slidenum">
              <a:rPr lang="en-US" b="0" smtClean="0"/>
              <a:t>55</a:t>
            </a:fld>
            <a:endParaRPr lang="en-US" b="0" dirty="0"/>
          </a:p>
        </p:txBody>
      </p:sp>
      <p:sp>
        <p:nvSpPr>
          <p:cNvPr id="5" name="Rectangle 4">
            <a:extLst>
              <a:ext uri="{FF2B5EF4-FFF2-40B4-BE49-F238E27FC236}">
                <a16:creationId xmlns:a16="http://schemas.microsoft.com/office/drawing/2014/main" id="{DA07E62C-A7C2-4667-B558-89D9490AED8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C8E2CC82-FA01-41BB-8236-B1F97778BC6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27878204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Do you find it easier to use PowerShell DSC or Chef to configure a VM in a VM Scale Set?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answer will depend wildly based on the respondent. If the respondent likes to write code, then the Ruby in Chef recipes will be easier to follow. If the respondent prefers to write scripts, then the PowerShell for DSC will be more familiar.</a:t>
            </a:r>
          </a:p>
        </p:txBody>
      </p:sp>
      <p:sp>
        <p:nvSpPr>
          <p:cNvPr id="4" name="Slide Number Placeholder 3"/>
          <p:cNvSpPr>
            <a:spLocks noGrp="1"/>
          </p:cNvSpPr>
          <p:nvPr>
            <p:ph type="sldNum" sz="quarter" idx="10"/>
          </p:nvPr>
        </p:nvSpPr>
        <p:spPr/>
        <p:txBody>
          <a:bodyPr/>
          <a:lstStyle/>
          <a:p>
            <a:fld id="{1EBAA5DD-E30D-4D08-9F31-9866B04DF950}" type="slidenum">
              <a:rPr lang="en-US" b="0" smtClean="0"/>
              <a:t>56</a:t>
            </a:fld>
            <a:endParaRPr lang="en-US" b="0" dirty="0"/>
          </a:p>
        </p:txBody>
      </p:sp>
      <p:sp>
        <p:nvSpPr>
          <p:cNvPr id="5" name="Rectangle 4">
            <a:extLst>
              <a:ext uri="{FF2B5EF4-FFF2-40B4-BE49-F238E27FC236}">
                <a16:creationId xmlns:a16="http://schemas.microsoft.com/office/drawing/2014/main" id="{15251F91-B7F5-41CD-8DD1-13738196A6A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C1C46CBA-BD44-42B7-ABC3-33E90C7B815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22519029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questions would you ask your IT team before you design a backup solution for your organization?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r>
              <a:rPr lang="en-US" sz="1000" dirty="0">
                <a:latin typeface="Arial" panose="020B0604020202020204" pitchFamily="34" charset="0"/>
                <a:cs typeface="Times New Roman" panose="02020603050405020304" pitchFamily="18" charset="0"/>
              </a:rPr>
              <a:t>Answers may include: </a:t>
            </a:r>
          </a:p>
          <a:p>
            <a:pPr marL="171450" lvl="0" indent="-171450">
              <a:spcBef>
                <a:spcPts val="600"/>
              </a:spcBef>
              <a:buFont typeface="Arial" panose="020B0604020202020204" pitchFamily="34" charset="0"/>
              <a:buChar char="•"/>
            </a:pPr>
            <a:r>
              <a:rPr lang="en-US" sz="1000" kern="1200" dirty="0">
                <a:solidFill>
                  <a:schemeClr val="tx1"/>
                </a:solidFill>
                <a:effectLst/>
                <a:latin typeface="Arial" panose="020B0604020202020204" pitchFamily="34" charset="0"/>
                <a:cs typeface="Arial" panose="020B0604020202020204" pitchFamily="34" charset="0"/>
              </a:rPr>
              <a:t>How often do you restore from backups?</a:t>
            </a:r>
          </a:p>
          <a:p>
            <a:pPr marL="171450" lvl="0" indent="-171450">
              <a:spcBef>
                <a:spcPts val="600"/>
              </a:spcBef>
              <a:buFont typeface="Arial" panose="020B0604020202020204" pitchFamily="34" charset="0"/>
              <a:buChar char="•"/>
            </a:pPr>
            <a:r>
              <a:rPr lang="en-US" sz="1000" kern="1200" dirty="0">
                <a:solidFill>
                  <a:schemeClr val="tx1"/>
                </a:solidFill>
                <a:effectLst/>
                <a:latin typeface="Arial" panose="020B0604020202020204" pitchFamily="34" charset="0"/>
                <a:cs typeface="Arial" panose="020B0604020202020204" pitchFamily="34" charset="0"/>
              </a:rPr>
              <a:t>What data is considered “high priority” for backup?</a:t>
            </a:r>
          </a:p>
          <a:p>
            <a:pPr marL="171450" lvl="0" indent="-171450">
              <a:spcBef>
                <a:spcPts val="600"/>
              </a:spcBef>
              <a:buFont typeface="Arial" panose="020B0604020202020204" pitchFamily="34" charset="0"/>
              <a:buChar char="•"/>
            </a:pPr>
            <a:r>
              <a:rPr lang="en-US" sz="1000" kern="1200" dirty="0">
                <a:solidFill>
                  <a:schemeClr val="tx1"/>
                </a:solidFill>
                <a:effectLst/>
                <a:latin typeface="Arial" panose="020B0604020202020204" pitchFamily="34" charset="0"/>
                <a:cs typeface="Arial" panose="020B0604020202020204" pitchFamily="34" charset="0"/>
              </a:rPr>
              <a:t>How long should your data be retained?</a:t>
            </a:r>
          </a:p>
          <a:p>
            <a:pPr marL="171450" lvl="0" indent="-171450">
              <a:spcBef>
                <a:spcPts val="600"/>
              </a:spcBef>
              <a:buFont typeface="Arial" panose="020B0604020202020204" pitchFamily="34" charset="0"/>
              <a:buChar char="•"/>
            </a:pPr>
            <a:r>
              <a:rPr lang="en-US" sz="1000" kern="1200" dirty="0">
                <a:solidFill>
                  <a:schemeClr val="tx1"/>
                </a:solidFill>
                <a:effectLst/>
                <a:latin typeface="Arial" panose="020B0604020202020204" pitchFamily="34" charset="0"/>
                <a:cs typeface="Arial" panose="020B0604020202020204" pitchFamily="34" charset="0"/>
              </a:rPr>
              <a:t>What is your service-level agreement (SLA) for restoration from backup after a data or system failure?</a:t>
            </a:r>
          </a:p>
          <a:p>
            <a:pPr marL="171450" lvl="0" indent="-171450">
              <a:spcBef>
                <a:spcPts val="600"/>
              </a:spcBef>
              <a:buFont typeface="Arial" panose="020B0604020202020204" pitchFamily="34" charset="0"/>
              <a:buChar char="•"/>
            </a:pPr>
            <a:r>
              <a:rPr lang="en-US" sz="1000" kern="1200" dirty="0">
                <a:solidFill>
                  <a:schemeClr val="tx1"/>
                </a:solidFill>
                <a:effectLst/>
                <a:latin typeface="Arial" panose="020B0604020202020204" pitchFamily="34" charset="0"/>
                <a:cs typeface="Arial" panose="020B0604020202020204" pitchFamily="34" charset="0"/>
              </a:rPr>
              <a:t>Do you have long-term data that requires little to no access?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BAA5DD-E30D-4D08-9F31-9866B04DF950}" type="slidenum">
              <a:rPr lang="en-US" b="0" smtClean="0"/>
              <a:t>57</a:t>
            </a:fld>
            <a:endParaRPr lang="en-US" b="0" dirty="0"/>
          </a:p>
        </p:txBody>
      </p:sp>
      <p:sp>
        <p:nvSpPr>
          <p:cNvPr id="5" name="Rectangle 4">
            <a:extLst>
              <a:ext uri="{FF2B5EF4-FFF2-40B4-BE49-F238E27FC236}">
                <a16:creationId xmlns:a16="http://schemas.microsoft.com/office/drawing/2014/main" id="{6F7CFF66-22D4-480F-9AE7-7D538C2DBD5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54AA1B4-00CB-4611-8344-7A922ABF82E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26339843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5"/>
            <a:ext cx="3038475" cy="347663"/>
          </a:xfrm>
        </p:spPr>
        <p:txBody>
          <a:bodyPr/>
          <a:lstStyle/>
          <a:p>
            <a:pPr>
              <a:defRPr/>
            </a:pPr>
            <a:r>
              <a:rPr lang="en-US" dirty="0">
                <a:solidFill>
                  <a:srgbClr val="336699"/>
                </a:solidFill>
                <a:latin typeface="Arial" panose="020B0604020202020204" pitchFamily="34" charset="0"/>
              </a:rPr>
              <a:t>12: Monitoring &amp; Automating Azure Solutions</a:t>
            </a: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dirty="0">
                <a:solidFill>
                  <a:srgbClr val="000000"/>
                </a:solidFill>
                <a:latin typeface="Arial" panose="020B0604020202020204" pitchFamily="34" charset="0"/>
              </a:rPr>
              <a:t>20535A</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b="0" smtClean="0"/>
              <a:pPr>
                <a:defRPr/>
              </a:pPr>
              <a:t>58</a:t>
            </a:fld>
            <a:endParaRPr lang="en-US" b="0" dirty="0"/>
          </a:p>
        </p:txBody>
      </p:sp>
      <p:sp>
        <p:nvSpPr>
          <p:cNvPr id="33797" name="Rectangle 2"/>
          <p:cNvSpPr>
            <a:spLocks noGrp="1" noRot="1" noChangeAspect="1" noChangeArrowheads="1" noTextEdit="1"/>
          </p:cNvSpPr>
          <p:nvPr>
            <p:ph type="sldImg"/>
          </p:nvPr>
        </p:nvSpPr>
        <p:spPr>
          <a:xfrm>
            <a:off x="4445000" y="93663"/>
            <a:ext cx="2433638" cy="1825625"/>
          </a:xfrm>
          <a:ln/>
        </p:spPr>
      </p:sp>
      <p:sp>
        <p:nvSpPr>
          <p:cNvPr id="33798" name="Rectangle 3"/>
          <p:cNvSpPr>
            <a:spLocks noGrp="1" noChangeArrowheads="1"/>
          </p:cNvSpPr>
          <p:nvPr>
            <p:ph type="body" idx="1"/>
          </p:nvPr>
        </p:nvSpPr>
        <p:spPr>
          <a:xfrm>
            <a:off x="314326" y="2033588"/>
            <a:ext cx="6286500" cy="5651500"/>
          </a:xfrm>
          <a:noFill/>
          <a:ln/>
        </p:spPr>
        <p:txBody>
          <a:bodyPr/>
          <a:lstStyle/>
          <a:p>
            <a:pPr eaLnBrk="1" hangingPunct="1"/>
            <a:r>
              <a:rPr lang="en-US" altLang="ko-KR" sz="1000" dirty="0">
                <a:latin typeface="Arial" panose="020B0604020202020204" pitchFamily="34" charset="0"/>
                <a:ea typeface="굴림" pitchFamily="34" charset="-127"/>
                <a:cs typeface="Arial" panose="020B0604020202020204" pitchFamily="34" charset="0"/>
              </a:rPr>
              <a:t>Remind students to complete the course evaluation.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6</a:t>
            </a:fld>
            <a:endParaRPr lang="en-US" b="0" dirty="0"/>
          </a:p>
        </p:txBody>
      </p:sp>
      <p:sp>
        <p:nvSpPr>
          <p:cNvPr id="5" name="Rectangle 4">
            <a:extLst>
              <a:ext uri="{FF2B5EF4-FFF2-40B4-BE49-F238E27FC236}">
                <a16:creationId xmlns:a16="http://schemas.microsoft.com/office/drawing/2014/main" id="{6AB3F2D3-0F42-4212-9E67-0EA3B191583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2BFD1D3-2528-43A9-A43E-4134F491ADA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2651550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7</a:t>
            </a:fld>
            <a:endParaRPr lang="en-US" b="0" dirty="0"/>
          </a:p>
        </p:txBody>
      </p:sp>
      <p:sp>
        <p:nvSpPr>
          <p:cNvPr id="5" name="Rectangle 4">
            <a:extLst>
              <a:ext uri="{FF2B5EF4-FFF2-40B4-BE49-F238E27FC236}">
                <a16:creationId xmlns:a16="http://schemas.microsoft.com/office/drawing/2014/main" id="{37A5DF61-EDA8-4607-8964-D11CEF67944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899BF1A-CABB-4613-9F5C-A488FA9B467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103482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8</a:t>
            </a:fld>
            <a:endParaRPr lang="en-US" b="0" dirty="0"/>
          </a:p>
        </p:txBody>
      </p:sp>
      <p:sp>
        <p:nvSpPr>
          <p:cNvPr id="5" name="Rectangle 4">
            <a:extLst>
              <a:ext uri="{FF2B5EF4-FFF2-40B4-BE49-F238E27FC236}">
                <a16:creationId xmlns:a16="http://schemas.microsoft.com/office/drawing/2014/main" id="{79B9A9DF-848A-4AD2-9FCE-22E5F7AF8BA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EF4182D-940F-4923-8A8D-389BB06808D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1730649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EBAA5DD-E30D-4D08-9F31-9866B04DF950}" type="slidenum">
              <a:rPr lang="en-US" b="0" smtClean="0"/>
              <a:t>9</a:t>
            </a:fld>
            <a:endParaRPr lang="en-US" b="0" dirty="0"/>
          </a:p>
        </p:txBody>
      </p:sp>
      <p:sp>
        <p:nvSpPr>
          <p:cNvPr id="5" name="Rectangle 4">
            <a:extLst>
              <a:ext uri="{FF2B5EF4-FFF2-40B4-BE49-F238E27FC236}">
                <a16:creationId xmlns:a16="http://schemas.microsoft.com/office/drawing/2014/main" id="{5C328088-6F62-463F-84F4-CAF4E77624F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C5C384B2-60BC-46E2-8C62-082634E987E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12: Monitoring &amp; Automating Azure Solutions</a:t>
            </a:r>
          </a:p>
        </p:txBody>
      </p:sp>
    </p:spTree>
    <p:extLst>
      <p:ext uri="{BB962C8B-B14F-4D97-AF65-F5344CB8AC3E}">
        <p14:creationId xmlns:p14="http://schemas.microsoft.com/office/powerpoint/2010/main" val="1465839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8816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8041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79483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EF330-5D77-4FA3-AC51-E52274D047D1}"/>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6F2A88EE-F2C7-488E-B69D-42FB46432DE8}"/>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9184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3614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876431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958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2575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34133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9122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005871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1448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881497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21.emf"/><Relationship Id="rId13" Type="http://schemas.microsoft.com/office/2007/relationships/hdphoto" Target="../media/hdphoto1.wdp"/><Relationship Id="rId3" Type="http://schemas.openxmlformats.org/officeDocument/2006/relationships/image" Target="../media/image16.png"/><Relationship Id="rId7" Type="http://schemas.openxmlformats.org/officeDocument/2006/relationships/image" Target="../media/image20.emf"/><Relationship Id="rId12"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19.png"/><Relationship Id="rId11" Type="http://schemas.openxmlformats.org/officeDocument/2006/relationships/image" Target="../media/image24.emf"/><Relationship Id="rId5" Type="http://schemas.openxmlformats.org/officeDocument/2006/relationships/image" Target="../media/image18.png"/><Relationship Id="rId10" Type="http://schemas.openxmlformats.org/officeDocument/2006/relationships/image" Target="../media/image23.emf"/><Relationship Id="rId4" Type="http://schemas.openxmlformats.org/officeDocument/2006/relationships/image" Target="../media/image17.emf"/><Relationship Id="rId9" Type="http://schemas.openxmlformats.org/officeDocument/2006/relationships/image" Target="../media/image22.emf"/><Relationship Id="rId14" Type="http://schemas.openxmlformats.org/officeDocument/2006/relationships/image" Target="../media/image26.png"/></Relationships>
</file>

<file path=ppt/slides/_rels/slide26.xml.rels><?xml version="1.0" encoding="UTF-8" standalone="yes"?>
<Relationships xmlns="http://schemas.openxmlformats.org/package/2006/relationships"><Relationship Id="rId8" Type="http://schemas.openxmlformats.org/officeDocument/2006/relationships/image" Target="../media/image28.emf"/><Relationship Id="rId13" Type="http://schemas.openxmlformats.org/officeDocument/2006/relationships/image" Target="../media/image23.emf"/><Relationship Id="rId3" Type="http://schemas.openxmlformats.org/officeDocument/2006/relationships/image" Target="../media/image17.emf"/><Relationship Id="rId7" Type="http://schemas.openxmlformats.org/officeDocument/2006/relationships/image" Target="../media/image22.emf"/><Relationship Id="rId12" Type="http://schemas.openxmlformats.org/officeDocument/2006/relationships/image" Target="../media/image19.png"/><Relationship Id="rId17" Type="http://schemas.openxmlformats.org/officeDocument/2006/relationships/image" Target="../media/image26.png"/><Relationship Id="rId2" Type="http://schemas.openxmlformats.org/officeDocument/2006/relationships/notesSlide" Target="../notesSlides/notesSlide26.xml"/><Relationship Id="rId16" Type="http://schemas.microsoft.com/office/2007/relationships/hdphoto" Target="../media/hdphoto1.wdp"/><Relationship Id="rId1" Type="http://schemas.openxmlformats.org/officeDocument/2006/relationships/slideLayout" Target="../slideLayouts/slideLayout6.xml"/><Relationship Id="rId6" Type="http://schemas.openxmlformats.org/officeDocument/2006/relationships/image" Target="../media/image21.emf"/><Relationship Id="rId11" Type="http://schemas.openxmlformats.org/officeDocument/2006/relationships/image" Target="../media/image18.png"/><Relationship Id="rId5" Type="http://schemas.openxmlformats.org/officeDocument/2006/relationships/image" Target="../media/image27.emf"/><Relationship Id="rId15" Type="http://schemas.openxmlformats.org/officeDocument/2006/relationships/image" Target="../media/image25.png"/><Relationship Id="rId10" Type="http://schemas.openxmlformats.org/officeDocument/2006/relationships/image" Target="../media/image20.emf"/><Relationship Id="rId4" Type="http://schemas.openxmlformats.org/officeDocument/2006/relationships/image" Target="../media/image16.png"/><Relationship Id="rId9" Type="http://schemas.openxmlformats.org/officeDocument/2006/relationships/image" Target="../media/image29.emf"/><Relationship Id="rId14" Type="http://schemas.openxmlformats.org/officeDocument/2006/relationships/image" Target="../media/image24.emf"/></Relationships>
</file>

<file path=ppt/slides/_rels/slide27.xml.rels><?xml version="1.0" encoding="UTF-8" standalone="yes"?>
<Relationships xmlns="http://schemas.openxmlformats.org/package/2006/relationships"><Relationship Id="rId8" Type="http://schemas.openxmlformats.org/officeDocument/2006/relationships/image" Target="../media/image21.emf"/><Relationship Id="rId13" Type="http://schemas.microsoft.com/office/2007/relationships/hdphoto" Target="../media/hdphoto1.wdp"/><Relationship Id="rId3" Type="http://schemas.openxmlformats.org/officeDocument/2006/relationships/image" Target="../media/image16.png"/><Relationship Id="rId7" Type="http://schemas.openxmlformats.org/officeDocument/2006/relationships/image" Target="../media/image20.emf"/><Relationship Id="rId12"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19.png"/><Relationship Id="rId11" Type="http://schemas.openxmlformats.org/officeDocument/2006/relationships/image" Target="../media/image24.emf"/><Relationship Id="rId5" Type="http://schemas.openxmlformats.org/officeDocument/2006/relationships/image" Target="../media/image18.png"/><Relationship Id="rId10" Type="http://schemas.openxmlformats.org/officeDocument/2006/relationships/image" Target="../media/image23.emf"/><Relationship Id="rId4" Type="http://schemas.openxmlformats.org/officeDocument/2006/relationships/image" Target="../media/image17.emf"/><Relationship Id="rId9" Type="http://schemas.openxmlformats.org/officeDocument/2006/relationships/image" Target="../media/image22.emf"/><Relationship Id="rId1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0.png"/><Relationship Id="rId7"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8.png"/></Relationships>
</file>

<file path=ppt/slides/_rels/slide32.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37.png"/><Relationship Id="rId7"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50.svg"/><Relationship Id="rId11" Type="http://schemas.openxmlformats.org/officeDocument/2006/relationships/image" Target="../media/image55.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0.png"/><Relationship Id="rId9" Type="http://schemas.openxmlformats.org/officeDocument/2006/relationships/image" Target="../media/image53.png"/></Relationships>
</file>

<file path=ppt/slides/_rels/slide33.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6.png"/><Relationship Id="rId7"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43.png"/><Relationship Id="rId4" Type="http://schemas.openxmlformats.org/officeDocument/2006/relationships/image" Target="../media/image57.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6.png"/><Relationship Id="rId7" Type="http://schemas.openxmlformats.org/officeDocument/2006/relationships/image" Target="../media/image19.png"/><Relationship Id="rId12" Type="http://schemas.openxmlformats.org/officeDocument/2006/relationships/image" Target="../media/image24.emf"/><Relationship Id="rId2" Type="http://schemas.openxmlformats.org/officeDocument/2006/relationships/notesSlide" Target="../notesSlides/notesSlide36.xml"/><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23.emf"/><Relationship Id="rId5" Type="http://schemas.openxmlformats.org/officeDocument/2006/relationships/image" Target="../media/image17.emf"/><Relationship Id="rId10" Type="http://schemas.openxmlformats.org/officeDocument/2006/relationships/image" Target="../media/image22.emf"/><Relationship Id="rId4" Type="http://schemas.openxmlformats.org/officeDocument/2006/relationships/image" Target="../media/image60.emf"/><Relationship Id="rId9" Type="http://schemas.openxmlformats.org/officeDocument/2006/relationships/image" Target="../media/image21.emf"/></Relationships>
</file>

<file path=ppt/slides/_rels/slide37.xml.rels><?xml version="1.0" encoding="UTF-8" standalone="yes"?>
<Relationships xmlns="http://schemas.openxmlformats.org/package/2006/relationships"><Relationship Id="rId8" Type="http://schemas.openxmlformats.org/officeDocument/2006/relationships/image" Target="../media/image28.emf"/><Relationship Id="rId13" Type="http://schemas.openxmlformats.org/officeDocument/2006/relationships/image" Target="../media/image19.png"/><Relationship Id="rId3" Type="http://schemas.openxmlformats.org/officeDocument/2006/relationships/image" Target="../media/image17.emf"/><Relationship Id="rId7" Type="http://schemas.openxmlformats.org/officeDocument/2006/relationships/image" Target="../media/image22.emf"/><Relationship Id="rId12"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image" Target="../media/image21.emf"/><Relationship Id="rId11" Type="http://schemas.openxmlformats.org/officeDocument/2006/relationships/image" Target="../media/image60.emf"/><Relationship Id="rId5" Type="http://schemas.openxmlformats.org/officeDocument/2006/relationships/image" Target="../media/image27.emf"/><Relationship Id="rId15" Type="http://schemas.openxmlformats.org/officeDocument/2006/relationships/image" Target="../media/image24.emf"/><Relationship Id="rId10" Type="http://schemas.openxmlformats.org/officeDocument/2006/relationships/image" Target="../media/image20.emf"/><Relationship Id="rId4" Type="http://schemas.openxmlformats.org/officeDocument/2006/relationships/image" Target="../media/image16.png"/><Relationship Id="rId9" Type="http://schemas.openxmlformats.org/officeDocument/2006/relationships/image" Target="../media/image29.emf"/><Relationship Id="rId14" Type="http://schemas.openxmlformats.org/officeDocument/2006/relationships/image" Target="../media/image23.emf"/></Relationships>
</file>

<file path=ppt/slides/_rels/slide38.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6.png"/><Relationship Id="rId7" Type="http://schemas.openxmlformats.org/officeDocument/2006/relationships/image" Target="../media/image19.png"/><Relationship Id="rId12" Type="http://schemas.openxmlformats.org/officeDocument/2006/relationships/image" Target="../media/image24.emf"/><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23.emf"/><Relationship Id="rId5" Type="http://schemas.openxmlformats.org/officeDocument/2006/relationships/image" Target="../media/image17.emf"/><Relationship Id="rId10" Type="http://schemas.openxmlformats.org/officeDocument/2006/relationships/image" Target="../media/image22.emf"/><Relationship Id="rId4" Type="http://schemas.openxmlformats.org/officeDocument/2006/relationships/image" Target="../media/image60.emf"/><Relationship Id="rId9" Type="http://schemas.openxmlformats.org/officeDocument/2006/relationships/image" Target="../media/image21.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8" Type="http://schemas.openxmlformats.org/officeDocument/2006/relationships/image" Target="../media/image65.svg"/><Relationship Id="rId13" Type="http://schemas.openxmlformats.org/officeDocument/2006/relationships/image" Target="../media/image22.emf"/><Relationship Id="rId3" Type="http://schemas.openxmlformats.org/officeDocument/2006/relationships/image" Target="../media/image17.emf"/><Relationship Id="rId7" Type="http://schemas.openxmlformats.org/officeDocument/2006/relationships/image" Target="../media/image64.png"/><Relationship Id="rId12" Type="http://schemas.openxmlformats.org/officeDocument/2006/relationships/image" Target="../media/image21.emf"/><Relationship Id="rId2" Type="http://schemas.openxmlformats.org/officeDocument/2006/relationships/notesSlide" Target="../notesSlides/notesSlide43.xml"/><Relationship Id="rId16" Type="http://schemas.openxmlformats.org/officeDocument/2006/relationships/image" Target="../media/image68.jpg"/><Relationship Id="rId1" Type="http://schemas.openxmlformats.org/officeDocument/2006/relationships/slideLayout" Target="../slideLayouts/slideLayout6.xml"/><Relationship Id="rId6" Type="http://schemas.openxmlformats.org/officeDocument/2006/relationships/image" Target="../media/image63.svg"/><Relationship Id="rId11" Type="http://schemas.openxmlformats.org/officeDocument/2006/relationships/image" Target="../media/image20.emf"/><Relationship Id="rId5" Type="http://schemas.openxmlformats.org/officeDocument/2006/relationships/image" Target="../media/image62.png"/><Relationship Id="rId15" Type="http://schemas.openxmlformats.org/officeDocument/2006/relationships/image" Target="../media/image67.jpg"/><Relationship Id="rId10" Type="http://schemas.openxmlformats.org/officeDocument/2006/relationships/image" Target="../media/image19.png"/><Relationship Id="rId4" Type="http://schemas.openxmlformats.org/officeDocument/2006/relationships/image" Target="../media/image61.png"/><Relationship Id="rId9" Type="http://schemas.openxmlformats.org/officeDocument/2006/relationships/image" Target="../media/image18.png"/><Relationship Id="rId14" Type="http://schemas.openxmlformats.org/officeDocument/2006/relationships/image" Target="../media/image66.jp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6.xml"/><Relationship Id="rId1" Type="http://schemas.openxmlformats.org/officeDocument/2006/relationships/slideLayout" Target="../slideLayouts/slideLayout12.xml"/><Relationship Id="rId4" Type="http://schemas.openxmlformats.org/officeDocument/2006/relationships/image" Target="../media/image70.png"/></Relationships>
</file>

<file path=ppt/slides/_rels/slide47.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notesSlide" Target="../notesSlides/notesSlide47.xml"/><Relationship Id="rId1" Type="http://schemas.openxmlformats.org/officeDocument/2006/relationships/slideLayout" Target="../slideLayouts/slideLayout6.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48.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84.png"/><Relationship Id="rId3" Type="http://schemas.openxmlformats.org/officeDocument/2006/relationships/image" Target="../media/image66.jpg"/><Relationship Id="rId7" Type="http://schemas.openxmlformats.org/officeDocument/2006/relationships/image" Target="../media/image79.png"/><Relationship Id="rId12" Type="http://schemas.openxmlformats.org/officeDocument/2006/relationships/image" Target="../media/image83.png"/><Relationship Id="rId2" Type="http://schemas.openxmlformats.org/officeDocument/2006/relationships/notesSlide" Target="../notesSlides/notesSlide48.xml"/><Relationship Id="rId16" Type="http://schemas.openxmlformats.org/officeDocument/2006/relationships/image" Target="../media/image86.png"/><Relationship Id="rId1" Type="http://schemas.openxmlformats.org/officeDocument/2006/relationships/slideLayout" Target="../slideLayouts/slideLayout6.xml"/><Relationship Id="rId6" Type="http://schemas.openxmlformats.org/officeDocument/2006/relationships/image" Target="../media/image78.png"/><Relationship Id="rId11" Type="http://schemas.openxmlformats.org/officeDocument/2006/relationships/image" Target="../media/image17.emf"/><Relationship Id="rId5" Type="http://schemas.openxmlformats.org/officeDocument/2006/relationships/image" Target="../media/image77.svg"/><Relationship Id="rId15" Type="http://schemas.openxmlformats.org/officeDocument/2006/relationships/image" Target="../media/image85.png"/><Relationship Id="rId10" Type="http://schemas.openxmlformats.org/officeDocument/2006/relationships/image" Target="../media/image82.svg"/><Relationship Id="rId4" Type="http://schemas.openxmlformats.org/officeDocument/2006/relationships/image" Target="../media/image76.png"/><Relationship Id="rId9" Type="http://schemas.openxmlformats.org/officeDocument/2006/relationships/image" Target="../media/image81.png"/><Relationship Id="rId14" Type="http://schemas.openxmlformats.org/officeDocument/2006/relationships/image" Target="../media/image40.png"/></Relationships>
</file>

<file path=ppt/slides/_rels/slide49.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image" Target="../media/image19.png"/><Relationship Id="rId3" Type="http://schemas.openxmlformats.org/officeDocument/2006/relationships/image" Target="../media/image87.png"/><Relationship Id="rId7" Type="http://schemas.openxmlformats.org/officeDocument/2006/relationships/image" Target="../media/image65.svg"/><Relationship Id="rId12"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6.xml"/><Relationship Id="rId6" Type="http://schemas.openxmlformats.org/officeDocument/2006/relationships/image" Target="../media/image64.png"/><Relationship Id="rId11" Type="http://schemas.openxmlformats.org/officeDocument/2006/relationships/image" Target="../media/image61.png"/><Relationship Id="rId5" Type="http://schemas.openxmlformats.org/officeDocument/2006/relationships/image" Target="../media/image63.svg"/><Relationship Id="rId10" Type="http://schemas.openxmlformats.org/officeDocument/2006/relationships/image" Target="../media/image22.emf"/><Relationship Id="rId4" Type="http://schemas.openxmlformats.org/officeDocument/2006/relationships/image" Target="../media/image62.png"/><Relationship Id="rId9"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0.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microsoft.com/office/2007/relationships/hdphoto" Target="../media/hdphoto2.wdp"/><Relationship Id="rId5" Type="http://schemas.openxmlformats.org/officeDocument/2006/relationships/diagramQuickStyle" Target="../diagrams/quickStyle1.xml"/><Relationship Id="rId10" Type="http://schemas.openxmlformats.org/officeDocument/2006/relationships/image" Target="../media/image90.png"/><Relationship Id="rId4" Type="http://schemas.openxmlformats.org/officeDocument/2006/relationships/diagramLayout" Target="../diagrams/layout1.xml"/><Relationship Id="rId9" Type="http://schemas.openxmlformats.org/officeDocument/2006/relationships/image" Target="../media/image89.sv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1736C-54DE-4568-83C3-06550648D2F1}"/>
              </a:ext>
            </a:extLst>
          </p:cNvPr>
          <p:cNvSpPr>
            <a:spLocks noGrp="1"/>
          </p:cNvSpPr>
          <p:nvPr>
            <p:ph type="ctrTitle" sz="quarter"/>
          </p:nvPr>
        </p:nvSpPr>
        <p:spPr>
          <a:xfrm>
            <a:off x="3200400" y="1828800"/>
            <a:ext cx="5732417" cy="1016000"/>
          </a:xfrm>
        </p:spPr>
        <p:txBody>
          <a:bodyPr/>
          <a:lstStyle/>
          <a:p>
            <a:r>
              <a:rPr lang="en-US" dirty="0"/>
              <a:t>Module 12</a:t>
            </a:r>
          </a:p>
        </p:txBody>
      </p:sp>
      <p:sp>
        <p:nvSpPr>
          <p:cNvPr id="3" name="Subtitle 2">
            <a:extLst>
              <a:ext uri="{FF2B5EF4-FFF2-40B4-BE49-F238E27FC236}">
                <a16:creationId xmlns:a16="http://schemas.microsoft.com/office/drawing/2014/main" id="{8C80A0A5-564E-4625-946E-D31539ADB13B}"/>
              </a:ext>
            </a:extLst>
          </p:cNvPr>
          <p:cNvSpPr>
            <a:spLocks noGrp="1"/>
          </p:cNvSpPr>
          <p:nvPr>
            <p:ph type="subTitle" sz="quarter" idx="1"/>
          </p:nvPr>
        </p:nvSpPr>
        <p:spPr/>
        <p:txBody>
          <a:bodyPr/>
          <a:lstStyle/>
          <a:p>
            <a:r>
              <a:rPr lang="en-US" dirty="0"/>
              <a:t>Operational Readiness</a:t>
            </a:r>
          </a:p>
          <a:p>
            <a:r>
              <a:rPr lang="en-US"/>
              <a:t>10-15% of exam</a:t>
            </a:r>
            <a:r>
              <a:rPr lang="en-US" dirty="0"/>
              <a:t>
</a:t>
            </a:r>
          </a:p>
        </p:txBody>
      </p:sp>
      <p:sp>
        <p:nvSpPr>
          <p:cNvPr id="4" name="TextBox 3">
            <a:extLst>
              <a:ext uri="{FF2B5EF4-FFF2-40B4-BE49-F238E27FC236}">
                <a16:creationId xmlns:a16="http://schemas.microsoft.com/office/drawing/2014/main" id="{177D9284-5ECF-4DFA-A5B7-0B1548CA3F5D}"/>
              </a:ext>
            </a:extLst>
          </p:cNvPr>
          <p:cNvSpPr txBox="1"/>
          <p:nvPr/>
        </p:nvSpPr>
        <p:spPr>
          <a:xfrm>
            <a:off x="222422" y="6301946"/>
            <a:ext cx="955589" cy="369332"/>
          </a:xfrm>
          <a:prstGeom prst="rect">
            <a:avLst/>
          </a:prstGeom>
          <a:noFill/>
        </p:spPr>
        <p:txBody>
          <a:bodyPr wrap="square" rtlCol="0">
            <a:spAutoFit/>
          </a:bodyPr>
          <a:lstStyle/>
          <a:p>
            <a:r>
              <a:rPr lang="en-US" dirty="0"/>
              <a:t>12-1</a:t>
            </a:r>
          </a:p>
        </p:txBody>
      </p:sp>
      <p:sp>
        <p:nvSpPr>
          <p:cNvPr id="5" name="Title 1">
            <a:extLst>
              <a:ext uri="{FF2B5EF4-FFF2-40B4-BE49-F238E27FC236}">
                <a16:creationId xmlns:a16="http://schemas.microsoft.com/office/drawing/2014/main" id="{F0E2E8D6-D3C8-4BBE-B7DC-35106A716B86}"/>
              </a:ext>
            </a:extLst>
          </p:cNvPr>
          <p:cNvSpPr txBox="1">
            <a:spLocks/>
          </p:cNvSpPr>
          <p:nvPr/>
        </p:nvSpPr>
        <p:spPr bwMode="auto">
          <a:xfrm>
            <a:off x="3200400" y="2022868"/>
            <a:ext cx="5732417" cy="627864"/>
          </a:xfrm>
          <a:prstGeom prst="rect">
            <a:avLst/>
          </a:prstGeom>
          <a:solidFill>
            <a:srgbClr val="3399FF"/>
          </a:solidFill>
          <a:ln w="9525" algn="ctr">
            <a:noFill/>
            <a:miter lim="800000"/>
            <a:headEnd/>
            <a:tailEnd/>
          </a:ln>
        </p:spPr>
        <p:txBody>
          <a:bodyPr vert="horz" wrap="square" lIns="0" tIns="0" rIns="0" bIns="0" numCol="1" anchor="ctr" anchorCtr="0" compatLnSpc="1">
            <a:prstTxWarp prst="textNoShape">
              <a:avLst/>
            </a:prstTxWarp>
            <a:spAutoFit/>
          </a:bodyPr>
          <a:lstStyle>
            <a:lvl1pPr algn="l" rtl="0" eaLnBrk="1" fontAlgn="base" hangingPunct="1">
              <a:lnSpc>
                <a:spcPct val="85000"/>
              </a:lnSpc>
              <a:spcBef>
                <a:spcPct val="60000"/>
              </a:spcBef>
              <a:spcAft>
                <a:spcPct val="0"/>
              </a:spcAft>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r>
              <a:rPr lang="en-US" b="0" kern="0" dirty="0"/>
              <a:t>70-535 Objective 6</a:t>
            </a:r>
          </a:p>
        </p:txBody>
      </p:sp>
    </p:spTree>
    <p:extLst>
      <p:ext uri="{BB962C8B-B14F-4D97-AF65-F5344CB8AC3E}">
        <p14:creationId xmlns:p14="http://schemas.microsoft.com/office/powerpoint/2010/main" val="2353178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7acfc592-82ee-4ad4-9725-598543f2c9f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0D2B6-431F-4E73-9A55-5D22FEBAC1C5}"/>
              </a:ext>
            </a:extLst>
          </p:cNvPr>
          <p:cNvSpPr>
            <a:spLocks noGrp="1"/>
          </p:cNvSpPr>
          <p:nvPr>
            <p:ph type="title"/>
          </p:nvPr>
        </p:nvSpPr>
        <p:spPr/>
        <p:txBody>
          <a:bodyPr/>
          <a:lstStyle/>
          <a:p>
            <a:r>
              <a:rPr lang="en-US" dirty="0"/>
              <a:t>Azure Advisors</a:t>
            </a:r>
          </a:p>
        </p:txBody>
      </p:sp>
      <p:sp>
        <p:nvSpPr>
          <p:cNvPr id="4" name="Content Placeholder 2">
            <a:extLst>
              <a:ext uri="{FF2B5EF4-FFF2-40B4-BE49-F238E27FC236}">
                <a16:creationId xmlns:a16="http://schemas.microsoft.com/office/drawing/2014/main" id="{B78185C2-66B2-4D29-9A3A-8ECD07EF656D}"/>
              </a:ext>
            </a:extLst>
          </p:cNvPr>
          <p:cNvSpPr txBox="1">
            <a:spLocks/>
          </p:cNvSpPr>
          <p:nvPr/>
        </p:nvSpPr>
        <p:spPr>
          <a:xfrm>
            <a:off x="458788" y="1021215"/>
            <a:ext cx="8119156" cy="96370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gn="ctr">
              <a:buNone/>
            </a:pPr>
            <a:r>
              <a:rPr lang="en-US" b="0" i="1" kern="0" dirty="0">
                <a:solidFill>
                  <a:srgbClr val="000000"/>
                </a:solidFill>
              </a:rPr>
              <a:t>“Optimize your Azure Resources, according to Microsoft Best Practices”</a:t>
            </a:r>
          </a:p>
          <a:p>
            <a:pPr marL="0" lvl="0" indent="0" algn="ctr">
              <a:buNone/>
            </a:pPr>
            <a:endParaRPr lang="en-US" b="0" i="1" kern="0" dirty="0">
              <a:solidFill>
                <a:srgbClr val="000000"/>
              </a:solidFill>
            </a:endParaRPr>
          </a:p>
        </p:txBody>
      </p:sp>
      <p:grpSp>
        <p:nvGrpSpPr>
          <p:cNvPr id="3" name="Group 2" descr="Advisors &quot;value add&quot; for businesses">
            <a:extLst>
              <a:ext uri="{FF2B5EF4-FFF2-40B4-BE49-F238E27FC236}">
                <a16:creationId xmlns:a16="http://schemas.microsoft.com/office/drawing/2014/main" id="{4BC1D3CA-C6EC-4BBE-B568-661CCED5F982}"/>
              </a:ext>
            </a:extLst>
          </p:cNvPr>
          <p:cNvGrpSpPr/>
          <p:nvPr/>
        </p:nvGrpSpPr>
        <p:grpSpPr>
          <a:xfrm>
            <a:off x="228600" y="3214476"/>
            <a:ext cx="8686800" cy="2571127"/>
            <a:chOff x="228600" y="3214476"/>
            <a:chExt cx="8686800" cy="2571127"/>
          </a:xfrm>
        </p:grpSpPr>
        <p:sp>
          <p:nvSpPr>
            <p:cNvPr id="5" name="Rectangle 4">
              <a:extLst>
                <a:ext uri="{FF2B5EF4-FFF2-40B4-BE49-F238E27FC236}">
                  <a16:creationId xmlns:a16="http://schemas.microsoft.com/office/drawing/2014/main" id="{F4D9C89D-8A28-4340-9CE9-09232FA6F8CB}"/>
                </a:ext>
              </a:extLst>
            </p:cNvPr>
            <p:cNvSpPr/>
            <p:nvPr/>
          </p:nvSpPr>
          <p:spPr>
            <a:xfrm>
              <a:off x="228600" y="3214476"/>
              <a:ext cx="1898044" cy="1898044"/>
            </a:xfrm>
            <a:prstGeom prst="rect">
              <a:avLst/>
            </a:prstGeom>
            <a:solidFill>
              <a:srgbClr val="70AD47">
                <a:lumMod val="75000"/>
              </a:srgbClr>
            </a:solidFill>
            <a:ln w="12700" cap="flat" cmpd="sng" algn="ctr">
              <a:solidFill>
                <a:srgbClr val="70AD47">
                  <a:lumMod val="50000"/>
                </a:srgbClr>
              </a:solidFill>
              <a:prstDash val="solid"/>
              <a:miter lim="800000"/>
            </a:ln>
            <a:effectLst/>
          </p:spPr>
          <p:txBody>
            <a:bodyPr rtlCol="0" anchor="ctr"/>
            <a:lstStyle/>
            <a:p>
              <a:pPr lvl="0" algn="ctr" fontAlgn="auto">
                <a:spcBef>
                  <a:spcPts val="0"/>
                </a:spcBef>
                <a:spcAft>
                  <a:spcPts val="0"/>
                </a:spcAft>
                <a:defRPr/>
              </a:pPr>
              <a:r>
                <a:rPr lang="en-US" b="0" kern="0" dirty="0">
                  <a:solidFill>
                    <a:prstClr val="white"/>
                  </a:solidFill>
                  <a:latin typeface="Segoe UI Light" panose="020B0502040204020203" pitchFamily="34" charset="0"/>
                  <a:cs typeface="Segoe UI Light" panose="020B0502040204020203" pitchFamily="34" charset="0"/>
                </a:rPr>
                <a:t>Improve the availability of business-critical applications</a:t>
              </a:r>
            </a:p>
          </p:txBody>
        </p:sp>
        <p:sp>
          <p:nvSpPr>
            <p:cNvPr id="6" name="Rectangle 5">
              <a:extLst>
                <a:ext uri="{FF2B5EF4-FFF2-40B4-BE49-F238E27FC236}">
                  <a16:creationId xmlns:a16="http://schemas.microsoft.com/office/drawing/2014/main" id="{B68255A5-BE72-4F6A-8965-DD756CEAD496}"/>
                </a:ext>
              </a:extLst>
            </p:cNvPr>
            <p:cNvSpPr/>
            <p:nvPr/>
          </p:nvSpPr>
          <p:spPr>
            <a:xfrm>
              <a:off x="2491519" y="3214477"/>
              <a:ext cx="1898044" cy="1898044"/>
            </a:xfrm>
            <a:prstGeom prst="rect">
              <a:avLst/>
            </a:prstGeom>
            <a:solidFill>
              <a:srgbClr val="70AD47">
                <a:lumMod val="75000"/>
              </a:srgbClr>
            </a:solidFill>
            <a:ln w="12700" cap="flat" cmpd="sng" algn="ctr">
              <a:solidFill>
                <a:srgbClr val="70AD47">
                  <a:lumMod val="50000"/>
                </a:srgbClr>
              </a:solidFill>
              <a:prstDash val="solid"/>
              <a:miter lim="800000"/>
            </a:ln>
            <a:effectLst/>
          </p:spPr>
          <p:txBody>
            <a:bodyPr rtlCol="0" anchor="ctr"/>
            <a:lstStyle/>
            <a:p>
              <a:pPr lvl="0" algn="ctr" fontAlgn="auto">
                <a:spcBef>
                  <a:spcPts val="0"/>
                </a:spcBef>
                <a:spcAft>
                  <a:spcPts val="0"/>
                </a:spcAft>
                <a:defRPr/>
              </a:pPr>
              <a:r>
                <a:rPr lang="en-US" b="0" kern="0" dirty="0">
                  <a:solidFill>
                    <a:prstClr val="white"/>
                  </a:solidFill>
                  <a:latin typeface="Segoe UI Light" panose="020B0502040204020203" pitchFamily="34" charset="0"/>
                  <a:cs typeface="Segoe UI Light" panose="020B0502040204020203" pitchFamily="34" charset="0"/>
                </a:rPr>
                <a:t>Enhance protection from potential security threats</a:t>
              </a:r>
            </a:p>
          </p:txBody>
        </p:sp>
        <p:sp>
          <p:nvSpPr>
            <p:cNvPr id="7" name="Rectangle 6">
              <a:extLst>
                <a:ext uri="{FF2B5EF4-FFF2-40B4-BE49-F238E27FC236}">
                  <a16:creationId xmlns:a16="http://schemas.microsoft.com/office/drawing/2014/main" id="{06CD98AE-C116-45D9-AD3A-0271448447EB}"/>
                </a:ext>
              </a:extLst>
            </p:cNvPr>
            <p:cNvSpPr/>
            <p:nvPr/>
          </p:nvSpPr>
          <p:spPr>
            <a:xfrm>
              <a:off x="4754437" y="3214476"/>
              <a:ext cx="1898044" cy="1898044"/>
            </a:xfrm>
            <a:prstGeom prst="rect">
              <a:avLst/>
            </a:prstGeom>
            <a:solidFill>
              <a:srgbClr val="70AD47">
                <a:lumMod val="75000"/>
              </a:srgbClr>
            </a:solidFill>
            <a:ln w="12700" cap="flat" cmpd="sng" algn="ctr">
              <a:solidFill>
                <a:srgbClr val="70AD47">
                  <a:lumMod val="50000"/>
                </a:srgbClr>
              </a:solidFill>
              <a:prstDash val="solid"/>
              <a:miter lim="800000"/>
            </a:ln>
            <a:effectLst/>
          </p:spPr>
          <p:txBody>
            <a:bodyPr rtlCol="0" anchor="ctr"/>
            <a:lstStyle/>
            <a:p>
              <a:pPr lvl="0" algn="ctr" defTabSz="914016" fontAlgn="auto">
                <a:spcBef>
                  <a:spcPts val="1200"/>
                </a:spcBef>
                <a:spcAft>
                  <a:spcPts val="0"/>
                </a:spcAft>
                <a:defRPr/>
              </a:pPr>
              <a:r>
                <a:rPr lang="en-US" b="0" kern="0" dirty="0">
                  <a:solidFill>
                    <a:prstClr val="white"/>
                  </a:solidFill>
                  <a:latin typeface="Segoe UI Light" panose="020B0502040204020203" pitchFamily="34" charset="0"/>
                  <a:cs typeface="Segoe UI Light" panose="020B0502040204020203" pitchFamily="34" charset="0"/>
                </a:rPr>
                <a:t>Optimize Performance to run healthy applications</a:t>
              </a:r>
            </a:p>
          </p:txBody>
        </p:sp>
        <p:sp>
          <p:nvSpPr>
            <p:cNvPr id="8" name="Rectangle 7">
              <a:extLst>
                <a:ext uri="{FF2B5EF4-FFF2-40B4-BE49-F238E27FC236}">
                  <a16:creationId xmlns:a16="http://schemas.microsoft.com/office/drawing/2014/main" id="{90E78BEE-1E24-42BA-B3D4-91A0452C8259}"/>
                </a:ext>
              </a:extLst>
            </p:cNvPr>
            <p:cNvSpPr/>
            <p:nvPr/>
          </p:nvSpPr>
          <p:spPr>
            <a:xfrm>
              <a:off x="7017356" y="3214477"/>
              <a:ext cx="1898044" cy="1898044"/>
            </a:xfrm>
            <a:prstGeom prst="rect">
              <a:avLst/>
            </a:prstGeom>
            <a:solidFill>
              <a:srgbClr val="70AD47">
                <a:lumMod val="75000"/>
              </a:srgbClr>
            </a:solidFill>
            <a:ln w="12700" cap="flat" cmpd="sng" algn="ctr">
              <a:solidFill>
                <a:srgbClr val="70AD47">
                  <a:lumMod val="50000"/>
                </a:srgbClr>
              </a:solidFill>
              <a:prstDash val="solid"/>
              <a:miter lim="800000"/>
            </a:ln>
            <a:effectLst/>
          </p:spPr>
          <p:txBody>
            <a:bodyPr rtlCol="0" anchor="ctr"/>
            <a:lstStyle/>
            <a:p>
              <a:pPr lvl="0" algn="ctr" fontAlgn="auto">
                <a:spcBef>
                  <a:spcPts val="0"/>
                </a:spcBef>
                <a:spcAft>
                  <a:spcPts val="0"/>
                </a:spcAft>
                <a:defRPr/>
              </a:pPr>
              <a:r>
                <a:rPr lang="en-US" b="0" kern="0" dirty="0">
                  <a:solidFill>
                    <a:prstClr val="white"/>
                  </a:solidFill>
                  <a:latin typeface="Segoe UI Light" panose="020B0502040204020203" pitchFamily="34" charset="0"/>
                  <a:cs typeface="Segoe UI Light" panose="020B0502040204020203" pitchFamily="34" charset="0"/>
                </a:rPr>
                <a:t>Maximize the ROI of your IT and business budget</a:t>
              </a:r>
            </a:p>
          </p:txBody>
        </p:sp>
        <p:sp>
          <p:nvSpPr>
            <p:cNvPr id="9" name="Rectangle 8">
              <a:extLst>
                <a:ext uri="{FF2B5EF4-FFF2-40B4-BE49-F238E27FC236}">
                  <a16:creationId xmlns:a16="http://schemas.microsoft.com/office/drawing/2014/main" id="{137851D8-936B-44D6-93C9-D6AAE13ABEE8}"/>
                </a:ext>
              </a:extLst>
            </p:cNvPr>
            <p:cNvSpPr/>
            <p:nvPr/>
          </p:nvSpPr>
          <p:spPr>
            <a:xfrm>
              <a:off x="228600" y="5327094"/>
              <a:ext cx="8686800" cy="458509"/>
            </a:xfrm>
            <a:prstGeom prst="rect">
              <a:avLst/>
            </a:prstGeom>
            <a:solidFill>
              <a:srgbClr val="92D050"/>
            </a:solidFill>
            <a:ln w="12700" cap="flat" cmpd="sng" algn="ctr">
              <a:solidFill>
                <a:srgbClr val="70AD47">
                  <a:lumMod val="50000"/>
                </a:srgbClr>
              </a:solidFill>
              <a:prstDash val="solid"/>
              <a:miter lim="800000"/>
            </a:ln>
            <a:effectLst/>
          </p:spPr>
          <p:txBody>
            <a:bodyPr rtlCol="0" anchor="ctr"/>
            <a:lstStyle/>
            <a:p>
              <a:pPr lvl="0" algn="ctr" fontAlgn="auto">
                <a:spcBef>
                  <a:spcPts val="0"/>
                </a:spcBef>
                <a:spcAft>
                  <a:spcPts val="0"/>
                </a:spcAft>
                <a:defRPr/>
              </a:pPr>
              <a:r>
                <a:rPr lang="en-US" sz="2000" b="0" kern="0" dirty="0">
                  <a:solidFill>
                    <a:prstClr val="white"/>
                  </a:solidFill>
                  <a:latin typeface="Segoe UI Light" panose="020B0502040204020203" pitchFamily="34" charset="0"/>
                  <a:cs typeface="Segoe UI Light" panose="020B0502040204020203" pitchFamily="34" charset="0"/>
                </a:rPr>
                <a:t>Get the granular, up-to-date monitoring data you need—all in one place</a:t>
              </a:r>
            </a:p>
          </p:txBody>
        </p:sp>
      </p:grpSp>
      <p:sp>
        <p:nvSpPr>
          <p:cNvPr id="10" name="TextBox 9">
            <a:extLst>
              <a:ext uri="{FF2B5EF4-FFF2-40B4-BE49-F238E27FC236}">
                <a16:creationId xmlns:a16="http://schemas.microsoft.com/office/drawing/2014/main" id="{712122F9-6A2F-447E-B8C4-ABDD40D7FDAC}"/>
              </a:ext>
            </a:extLst>
          </p:cNvPr>
          <p:cNvSpPr txBox="1"/>
          <p:nvPr/>
        </p:nvSpPr>
        <p:spPr>
          <a:xfrm>
            <a:off x="222422" y="6301946"/>
            <a:ext cx="955589" cy="369332"/>
          </a:xfrm>
          <a:prstGeom prst="rect">
            <a:avLst/>
          </a:prstGeom>
          <a:noFill/>
        </p:spPr>
        <p:txBody>
          <a:bodyPr wrap="square" rtlCol="0">
            <a:spAutoFit/>
          </a:bodyPr>
          <a:lstStyle/>
          <a:p>
            <a:r>
              <a:rPr lang="en-US" dirty="0"/>
              <a:t>12-5</a:t>
            </a:r>
          </a:p>
        </p:txBody>
      </p:sp>
    </p:spTree>
    <p:extLst>
      <p:ext uri="{BB962C8B-B14F-4D97-AF65-F5344CB8AC3E}">
        <p14:creationId xmlns:p14="http://schemas.microsoft.com/office/powerpoint/2010/main" val="3475212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bd16b7cf-c2e9-46b1-9c2f-1b8edb0197b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75C87-8C2F-46DF-AE98-44A902FBAEBC}"/>
              </a:ext>
            </a:extLst>
          </p:cNvPr>
          <p:cNvSpPr>
            <a:spLocks noGrp="1"/>
          </p:cNvSpPr>
          <p:nvPr>
            <p:ph type="title"/>
          </p:nvPr>
        </p:nvSpPr>
        <p:spPr/>
        <p:txBody>
          <a:bodyPr/>
          <a:lstStyle/>
          <a:p>
            <a:r>
              <a:rPr lang="en-US" dirty="0"/>
              <a:t>Azure Advisors</a:t>
            </a:r>
          </a:p>
        </p:txBody>
      </p:sp>
      <p:sp>
        <p:nvSpPr>
          <p:cNvPr id="4" name="Content Placeholder 2">
            <a:extLst>
              <a:ext uri="{FF2B5EF4-FFF2-40B4-BE49-F238E27FC236}">
                <a16:creationId xmlns:a16="http://schemas.microsoft.com/office/drawing/2014/main" id="{5825D30A-7A45-4C1B-8A15-517F231AF06A}"/>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gn="ctr">
              <a:buNone/>
            </a:pPr>
            <a:r>
              <a:rPr lang="en-US" b="0" kern="0" dirty="0">
                <a:solidFill>
                  <a:srgbClr val="000000"/>
                </a:solidFill>
              </a:rPr>
              <a:t>Recommendations are sourced from the </a:t>
            </a:r>
            <a:r>
              <a:rPr lang="en-US" kern="0" dirty="0">
                <a:solidFill>
                  <a:srgbClr val="000000"/>
                </a:solidFill>
              </a:rPr>
              <a:t>Azure Architecture Center</a:t>
            </a:r>
            <a:endParaRPr lang="en-US" b="0" kern="0" dirty="0">
              <a:solidFill>
                <a:srgbClr val="000000"/>
              </a:solidFill>
            </a:endParaRPr>
          </a:p>
        </p:txBody>
      </p:sp>
      <p:pic>
        <p:nvPicPr>
          <p:cNvPr id="5" name="Picture 4" descr="Azure Architecture Center landing page">
            <a:extLst>
              <a:ext uri="{FF2B5EF4-FFF2-40B4-BE49-F238E27FC236}">
                <a16:creationId xmlns:a16="http://schemas.microsoft.com/office/drawing/2014/main" id="{49AE754A-63E5-459E-8DF9-2F23B8CE186A}"/>
              </a:ext>
            </a:extLst>
          </p:cNvPr>
          <p:cNvPicPr>
            <a:picLocks noChangeAspect="1"/>
          </p:cNvPicPr>
          <p:nvPr/>
        </p:nvPicPr>
        <p:blipFill>
          <a:blip r:embed="rId3"/>
          <a:stretch>
            <a:fillRect/>
          </a:stretch>
        </p:blipFill>
        <p:spPr>
          <a:xfrm>
            <a:off x="83840" y="2937096"/>
            <a:ext cx="8976320" cy="3231475"/>
          </a:xfrm>
          <a:prstGeom prst="rect">
            <a:avLst/>
          </a:prstGeom>
          <a:ln>
            <a:noFill/>
          </a:ln>
        </p:spPr>
      </p:pic>
      <p:sp>
        <p:nvSpPr>
          <p:cNvPr id="6" name="TextBox 5">
            <a:extLst>
              <a:ext uri="{FF2B5EF4-FFF2-40B4-BE49-F238E27FC236}">
                <a16:creationId xmlns:a16="http://schemas.microsoft.com/office/drawing/2014/main" id="{D985F47A-E118-491F-9D32-1A800D7E2B06}"/>
              </a:ext>
            </a:extLst>
          </p:cNvPr>
          <p:cNvSpPr txBox="1"/>
          <p:nvPr/>
        </p:nvSpPr>
        <p:spPr>
          <a:xfrm>
            <a:off x="222422" y="6301946"/>
            <a:ext cx="955589" cy="369332"/>
          </a:xfrm>
          <a:prstGeom prst="rect">
            <a:avLst/>
          </a:prstGeom>
          <a:noFill/>
        </p:spPr>
        <p:txBody>
          <a:bodyPr wrap="square" rtlCol="0">
            <a:spAutoFit/>
          </a:bodyPr>
          <a:lstStyle/>
          <a:p>
            <a:r>
              <a:rPr lang="en-US" dirty="0"/>
              <a:t>12-5</a:t>
            </a:r>
          </a:p>
        </p:txBody>
      </p:sp>
    </p:spTree>
    <p:extLst>
      <p:ext uri="{BB962C8B-B14F-4D97-AF65-F5344CB8AC3E}">
        <p14:creationId xmlns:p14="http://schemas.microsoft.com/office/powerpoint/2010/main" val="92901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0411f59b-744d-484d-bcd8-345edd49a6a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FCC8-B54E-4489-A5C7-50E16BA2F1D0}"/>
              </a:ext>
            </a:extLst>
          </p:cNvPr>
          <p:cNvSpPr>
            <a:spLocks noGrp="1"/>
          </p:cNvSpPr>
          <p:nvPr>
            <p:ph type="title"/>
          </p:nvPr>
        </p:nvSpPr>
        <p:spPr/>
        <p:txBody>
          <a:bodyPr/>
          <a:lstStyle/>
          <a:p>
            <a:r>
              <a:rPr lang="en-US" dirty="0"/>
              <a:t>Azure Service Health</a:t>
            </a:r>
          </a:p>
        </p:txBody>
      </p:sp>
      <p:sp>
        <p:nvSpPr>
          <p:cNvPr id="4" name="Content Placeholder 2">
            <a:extLst>
              <a:ext uri="{FF2B5EF4-FFF2-40B4-BE49-F238E27FC236}">
                <a16:creationId xmlns:a16="http://schemas.microsoft.com/office/drawing/2014/main" id="{2C89D3AE-6A51-4519-9D61-93879C7A17B1}"/>
              </a:ext>
            </a:extLst>
          </p:cNvPr>
          <p:cNvSpPr txBox="1">
            <a:spLocks/>
          </p:cNvSpPr>
          <p:nvPr/>
        </p:nvSpPr>
        <p:spPr>
          <a:xfrm>
            <a:off x="458788" y="1021215"/>
            <a:ext cx="8119156" cy="96370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gn="ctr">
              <a:buNone/>
            </a:pPr>
            <a:r>
              <a:rPr lang="en-US" b="0" i="1" kern="0" dirty="0">
                <a:solidFill>
                  <a:srgbClr val="000000"/>
                </a:solidFill>
              </a:rPr>
              <a:t>“Provides timely and personalized information when problems in Azure services impact your services.” </a:t>
            </a:r>
          </a:p>
          <a:p>
            <a:pPr marL="0" lvl="0" indent="0" algn="ctr">
              <a:buNone/>
            </a:pPr>
            <a:endParaRPr lang="en-US" b="0" i="1" kern="0" dirty="0">
              <a:solidFill>
                <a:srgbClr val="000000"/>
              </a:solidFill>
            </a:endParaRPr>
          </a:p>
        </p:txBody>
      </p:sp>
      <p:grpSp>
        <p:nvGrpSpPr>
          <p:cNvPr id="5" name="Group 4" descr="Service Health connectivity to other services">
            <a:extLst>
              <a:ext uri="{FF2B5EF4-FFF2-40B4-BE49-F238E27FC236}">
                <a16:creationId xmlns:a16="http://schemas.microsoft.com/office/drawing/2014/main" id="{9E5DA3D2-6076-4109-B432-247F26011646}"/>
              </a:ext>
            </a:extLst>
          </p:cNvPr>
          <p:cNvGrpSpPr/>
          <p:nvPr/>
        </p:nvGrpSpPr>
        <p:grpSpPr>
          <a:xfrm>
            <a:off x="174966" y="2805881"/>
            <a:ext cx="8686800" cy="3648405"/>
            <a:chOff x="815414" y="2660915"/>
            <a:chExt cx="10998122" cy="3648405"/>
          </a:xfrm>
        </p:grpSpPr>
        <p:sp>
          <p:nvSpPr>
            <p:cNvPr id="6" name="Rectangle 5">
              <a:extLst>
                <a:ext uri="{FF2B5EF4-FFF2-40B4-BE49-F238E27FC236}">
                  <a16:creationId xmlns:a16="http://schemas.microsoft.com/office/drawing/2014/main" id="{62AF04CD-868F-4752-A96A-BE50F87A6F1B}"/>
                </a:ext>
              </a:extLst>
            </p:cNvPr>
            <p:cNvSpPr/>
            <p:nvPr/>
          </p:nvSpPr>
          <p:spPr>
            <a:xfrm>
              <a:off x="815414" y="2948947"/>
              <a:ext cx="2496277" cy="3360373"/>
            </a:xfrm>
            <a:prstGeom prst="rect">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solidFill>
                    <a:srgbClr val="FFFFFF"/>
                  </a:solidFill>
                  <a:latin typeface="Segoe UI Light" panose="020B0502040204020203" pitchFamily="34" charset="0"/>
                  <a:cs typeface="Segoe UI Light" panose="020B0502040204020203" pitchFamily="34" charset="0"/>
                </a:rPr>
                <a:t>Azure Service Health</a:t>
              </a:r>
            </a:p>
            <a:p>
              <a:pPr lvl="0" algn="ctr"/>
              <a:endParaRPr lang="en-US" sz="1600" dirty="0">
                <a:solidFill>
                  <a:srgbClr val="FFFFFF"/>
                </a:solidFill>
                <a:latin typeface="Segoe UI Light" panose="020B0502040204020203" pitchFamily="34" charset="0"/>
                <a:cs typeface="Segoe UI Light" panose="020B0502040204020203" pitchFamily="34" charset="0"/>
              </a:endParaRPr>
            </a:p>
            <a:p>
              <a:pPr lvl="0" algn="ctr"/>
              <a:endParaRPr lang="en-US" sz="1600" dirty="0">
                <a:solidFill>
                  <a:srgbClr val="FFFFFF"/>
                </a:solidFill>
                <a:latin typeface="Segoe UI Light" panose="020B0502040204020203" pitchFamily="34" charset="0"/>
                <a:cs typeface="Segoe UI Light" panose="020B0502040204020203" pitchFamily="34" charset="0"/>
              </a:endParaRPr>
            </a:p>
            <a:p>
              <a:pPr lvl="0" algn="ctr"/>
              <a:endParaRPr lang="en-US" sz="1600" dirty="0">
                <a:solidFill>
                  <a:srgbClr val="FFFFFF"/>
                </a:solidFill>
                <a:latin typeface="Segoe UI Light" panose="020B0502040204020203" pitchFamily="34" charset="0"/>
                <a:cs typeface="Segoe UI Light" panose="020B0502040204020203" pitchFamily="34" charset="0"/>
              </a:endParaRPr>
            </a:p>
            <a:p>
              <a:pPr marL="380990" lvl="0" indent="-380990">
                <a:buFontTx/>
                <a:buChar char="-"/>
              </a:pPr>
              <a:r>
                <a:rPr lang="en-US" sz="1600" dirty="0">
                  <a:solidFill>
                    <a:srgbClr val="002060"/>
                  </a:solidFill>
                  <a:latin typeface="Segoe UI Light" panose="020B0502040204020203" pitchFamily="34" charset="0"/>
                  <a:cs typeface="Segoe UI Light" panose="020B0502040204020203" pitchFamily="34" charset="0"/>
                </a:rPr>
                <a:t>Service Issues</a:t>
              </a:r>
            </a:p>
            <a:p>
              <a:pPr marL="380990" lvl="0" indent="-380990">
                <a:buFontTx/>
                <a:buChar char="-"/>
              </a:pPr>
              <a:r>
                <a:rPr lang="en-US" sz="1600" dirty="0">
                  <a:solidFill>
                    <a:srgbClr val="002060"/>
                  </a:solidFill>
                  <a:latin typeface="Segoe UI Light" panose="020B0502040204020203" pitchFamily="34" charset="0"/>
                  <a:cs typeface="Segoe UI Light" panose="020B0502040204020203" pitchFamily="34" charset="0"/>
                </a:rPr>
                <a:t>Maintenance</a:t>
              </a:r>
            </a:p>
            <a:p>
              <a:pPr marL="380990" lvl="0" indent="-380990">
                <a:buFontTx/>
                <a:buChar char="-"/>
              </a:pPr>
              <a:r>
                <a:rPr lang="en-US" sz="1600" dirty="0">
                  <a:solidFill>
                    <a:srgbClr val="002060"/>
                  </a:solidFill>
                  <a:latin typeface="Segoe UI Light" panose="020B0502040204020203" pitchFamily="34" charset="0"/>
                  <a:cs typeface="Segoe UI Light" panose="020B0502040204020203" pitchFamily="34" charset="0"/>
                </a:rPr>
                <a:t>Advisories</a:t>
              </a:r>
            </a:p>
          </p:txBody>
        </p:sp>
        <p:sp>
          <p:nvSpPr>
            <p:cNvPr id="7" name="Arrow: Right 6">
              <a:extLst>
                <a:ext uri="{FF2B5EF4-FFF2-40B4-BE49-F238E27FC236}">
                  <a16:creationId xmlns:a16="http://schemas.microsoft.com/office/drawing/2014/main" id="{00062C71-EFA0-4837-AC1B-14AE037897B8}"/>
                </a:ext>
              </a:extLst>
            </p:cNvPr>
            <p:cNvSpPr/>
            <p:nvPr/>
          </p:nvSpPr>
          <p:spPr>
            <a:xfrm>
              <a:off x="4220427" y="4197085"/>
              <a:ext cx="1056117"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dirty="0">
                <a:solidFill>
                  <a:srgbClr val="FFFFFF"/>
                </a:solidFill>
                <a:latin typeface="Segoe UI Light" panose="020B0502040204020203" pitchFamily="34" charset="0"/>
                <a:cs typeface="Segoe UI Light" panose="020B0502040204020203" pitchFamily="34" charset="0"/>
              </a:endParaRPr>
            </a:p>
          </p:txBody>
        </p:sp>
        <p:sp>
          <p:nvSpPr>
            <p:cNvPr id="8" name="Rectangle: Rounded Corners 7">
              <a:extLst>
                <a:ext uri="{FF2B5EF4-FFF2-40B4-BE49-F238E27FC236}">
                  <a16:creationId xmlns:a16="http://schemas.microsoft.com/office/drawing/2014/main" id="{63469059-36CB-4904-B265-95A4D52C003C}"/>
                </a:ext>
              </a:extLst>
            </p:cNvPr>
            <p:cNvSpPr/>
            <p:nvPr/>
          </p:nvSpPr>
          <p:spPr>
            <a:xfrm>
              <a:off x="6192011" y="2660915"/>
              <a:ext cx="5568619" cy="105611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solidFill>
                    <a:srgbClr val="FFFFFF"/>
                  </a:solidFill>
                  <a:latin typeface="Segoe UI Light" panose="020B0502040204020203" pitchFamily="34" charset="0"/>
                  <a:cs typeface="Segoe UI Light" panose="020B0502040204020203" pitchFamily="34" charset="0"/>
                </a:rPr>
                <a:t>Azure Portal</a:t>
              </a:r>
            </a:p>
            <a:p>
              <a:pPr lvl="0" algn="ctr"/>
              <a:r>
                <a:rPr lang="en-US" sz="1600" dirty="0">
                  <a:solidFill>
                    <a:srgbClr val="FFFFFF"/>
                  </a:solidFill>
                  <a:latin typeface="Segoe UI Light" panose="020B0502040204020203" pitchFamily="34" charset="0"/>
                  <a:cs typeface="Segoe UI Light" panose="020B0502040204020203" pitchFamily="34" charset="0"/>
                </a:rPr>
                <a:t>Personalized Service Health Dashboard</a:t>
              </a:r>
            </a:p>
          </p:txBody>
        </p:sp>
        <p:sp>
          <p:nvSpPr>
            <p:cNvPr id="9" name="Rectangle: Rounded Corners 8">
              <a:extLst>
                <a:ext uri="{FF2B5EF4-FFF2-40B4-BE49-F238E27FC236}">
                  <a16:creationId xmlns:a16="http://schemas.microsoft.com/office/drawing/2014/main" id="{8F668184-A1E4-40BE-8E4A-582396959296}"/>
                </a:ext>
              </a:extLst>
            </p:cNvPr>
            <p:cNvSpPr/>
            <p:nvPr/>
          </p:nvSpPr>
          <p:spPr>
            <a:xfrm>
              <a:off x="6219595" y="3957059"/>
              <a:ext cx="5568619" cy="105611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solidFill>
                    <a:srgbClr val="FFFFFF"/>
                  </a:solidFill>
                  <a:latin typeface="Segoe UI Light" panose="020B0502040204020203" pitchFamily="34" charset="0"/>
                  <a:cs typeface="Segoe UI Light" panose="020B0502040204020203" pitchFamily="34" charset="0"/>
                </a:rPr>
                <a:t>Azure Monitor</a:t>
              </a:r>
            </a:p>
            <a:p>
              <a:pPr lvl="0" algn="ctr"/>
              <a:r>
                <a:rPr lang="en-US" sz="1600" dirty="0">
                  <a:solidFill>
                    <a:srgbClr val="FFFFFF"/>
                  </a:solidFill>
                  <a:latin typeface="Segoe UI Light" panose="020B0502040204020203" pitchFamily="34" charset="0"/>
                  <a:cs typeface="Segoe UI Light" panose="020B0502040204020203" pitchFamily="34" charset="0"/>
                </a:rPr>
                <a:t>Service Health Alerts</a:t>
              </a:r>
            </a:p>
          </p:txBody>
        </p:sp>
        <p:sp>
          <p:nvSpPr>
            <p:cNvPr id="10" name="Rectangle: Rounded Corners 9">
              <a:extLst>
                <a:ext uri="{FF2B5EF4-FFF2-40B4-BE49-F238E27FC236}">
                  <a16:creationId xmlns:a16="http://schemas.microsoft.com/office/drawing/2014/main" id="{F220323B-0FED-4A4C-82B7-66CF8CD12E5B}"/>
                </a:ext>
              </a:extLst>
            </p:cNvPr>
            <p:cNvSpPr/>
            <p:nvPr/>
          </p:nvSpPr>
          <p:spPr>
            <a:xfrm>
              <a:off x="6244917" y="5253203"/>
              <a:ext cx="5568619" cy="1056117"/>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solidFill>
                    <a:srgbClr val="FFFFFF"/>
                  </a:solidFill>
                  <a:latin typeface="Segoe UI Light" panose="020B0502040204020203" pitchFamily="34" charset="0"/>
                  <a:cs typeface="Segoe UI Light" panose="020B0502040204020203" pitchFamily="34" charset="0"/>
                </a:rPr>
                <a:t>http://status.azure.com</a:t>
              </a:r>
            </a:p>
            <a:p>
              <a:pPr lvl="0" algn="ctr"/>
              <a:r>
                <a:rPr lang="en-US" sz="1600" dirty="0">
                  <a:solidFill>
                    <a:srgbClr val="FFFFFF"/>
                  </a:solidFill>
                  <a:latin typeface="Segoe UI Light" panose="020B0502040204020203" pitchFamily="34" charset="0"/>
                  <a:cs typeface="Segoe UI Light" panose="020B0502040204020203" pitchFamily="34" charset="0"/>
                </a:rPr>
                <a:t>General Health Overview of all Azure Services</a:t>
              </a:r>
            </a:p>
          </p:txBody>
        </p:sp>
        <p:sp>
          <p:nvSpPr>
            <p:cNvPr id="11" name="Arrow: Right 10">
              <a:extLst>
                <a:ext uri="{FF2B5EF4-FFF2-40B4-BE49-F238E27FC236}">
                  <a16:creationId xmlns:a16="http://schemas.microsoft.com/office/drawing/2014/main" id="{245A5C79-FC23-4366-8304-49585C01CC93}"/>
                </a:ext>
              </a:extLst>
            </p:cNvPr>
            <p:cNvSpPr/>
            <p:nvPr/>
          </p:nvSpPr>
          <p:spPr>
            <a:xfrm>
              <a:off x="4250246" y="2907672"/>
              <a:ext cx="1056117"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dirty="0">
                <a:solidFill>
                  <a:srgbClr val="FFFFFF"/>
                </a:solidFill>
                <a:latin typeface="Segoe UI Light" panose="020B0502040204020203" pitchFamily="34" charset="0"/>
                <a:cs typeface="Segoe UI Light" panose="020B0502040204020203" pitchFamily="34" charset="0"/>
              </a:endParaRPr>
            </a:p>
          </p:txBody>
        </p:sp>
        <p:sp>
          <p:nvSpPr>
            <p:cNvPr id="12" name="Arrow: Right 11">
              <a:extLst>
                <a:ext uri="{FF2B5EF4-FFF2-40B4-BE49-F238E27FC236}">
                  <a16:creationId xmlns:a16="http://schemas.microsoft.com/office/drawing/2014/main" id="{ACD404D4-C49C-4950-89AB-04804CB49DF6}"/>
                </a:ext>
              </a:extLst>
            </p:cNvPr>
            <p:cNvSpPr/>
            <p:nvPr/>
          </p:nvSpPr>
          <p:spPr>
            <a:xfrm>
              <a:off x="4271798" y="5493229"/>
              <a:ext cx="1056117"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dirty="0">
                <a:solidFill>
                  <a:srgbClr val="FFFFFF"/>
                </a:solidFill>
                <a:latin typeface="Segoe UI Light" panose="020B0502040204020203" pitchFamily="34" charset="0"/>
                <a:cs typeface="Segoe UI Light" panose="020B0502040204020203" pitchFamily="34" charset="0"/>
              </a:endParaRPr>
            </a:p>
          </p:txBody>
        </p:sp>
      </p:grpSp>
      <p:sp>
        <p:nvSpPr>
          <p:cNvPr id="13" name="TextBox 12">
            <a:extLst>
              <a:ext uri="{FF2B5EF4-FFF2-40B4-BE49-F238E27FC236}">
                <a16:creationId xmlns:a16="http://schemas.microsoft.com/office/drawing/2014/main" id="{B2D131A9-D512-47D4-B152-3A4EEA600F65}"/>
              </a:ext>
            </a:extLst>
          </p:cNvPr>
          <p:cNvSpPr txBox="1"/>
          <p:nvPr/>
        </p:nvSpPr>
        <p:spPr>
          <a:xfrm>
            <a:off x="222422" y="6301946"/>
            <a:ext cx="955589" cy="369332"/>
          </a:xfrm>
          <a:prstGeom prst="rect">
            <a:avLst/>
          </a:prstGeom>
          <a:noFill/>
        </p:spPr>
        <p:txBody>
          <a:bodyPr wrap="square" rtlCol="0">
            <a:spAutoFit/>
          </a:bodyPr>
          <a:lstStyle/>
          <a:p>
            <a:r>
              <a:rPr lang="en-US" dirty="0"/>
              <a:t>12-5</a:t>
            </a:r>
          </a:p>
        </p:txBody>
      </p:sp>
    </p:spTree>
    <p:extLst>
      <p:ext uri="{BB962C8B-B14F-4D97-AF65-F5344CB8AC3E}">
        <p14:creationId xmlns:p14="http://schemas.microsoft.com/office/powerpoint/2010/main" val="2038486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02ef6263-d3de-4a7d-b565-be71a333275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7C6BC-4F31-4FDF-B461-0E1EE529B3D0}"/>
              </a:ext>
            </a:extLst>
          </p:cNvPr>
          <p:cNvSpPr>
            <a:spLocks noGrp="1"/>
          </p:cNvSpPr>
          <p:nvPr>
            <p:ph type="title"/>
          </p:nvPr>
        </p:nvSpPr>
        <p:spPr/>
        <p:txBody>
          <a:bodyPr/>
          <a:lstStyle/>
          <a:p>
            <a:r>
              <a:rPr lang="en-US" dirty="0"/>
              <a:t>Azure Service Health</a:t>
            </a:r>
          </a:p>
        </p:txBody>
      </p:sp>
      <p:sp>
        <p:nvSpPr>
          <p:cNvPr id="4" name="Content Placeholder 2">
            <a:extLst>
              <a:ext uri="{FF2B5EF4-FFF2-40B4-BE49-F238E27FC236}">
                <a16:creationId xmlns:a16="http://schemas.microsoft.com/office/drawing/2014/main" id="{3D643849-54A1-4D4C-B86E-84C69EAC631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Service Issues:</a:t>
            </a:r>
          </a:p>
          <a:p>
            <a:pPr lvl="1"/>
            <a:r>
              <a:rPr lang="en-US" b="0" kern="0" dirty="0">
                <a:solidFill>
                  <a:srgbClr val="000000"/>
                </a:solidFill>
              </a:rPr>
              <a:t>Shows any ongoing problems in the Azure Platform, having impact on YOU</a:t>
            </a:r>
          </a:p>
          <a:p>
            <a:pPr lvl="0"/>
            <a:r>
              <a:rPr lang="en-US" b="0" kern="0" dirty="0">
                <a:solidFill>
                  <a:srgbClr val="000000"/>
                </a:solidFill>
              </a:rPr>
              <a:t>Planned Maintenance:</a:t>
            </a:r>
          </a:p>
          <a:p>
            <a:pPr lvl="1"/>
            <a:r>
              <a:rPr lang="en-US" b="0" kern="0" dirty="0">
                <a:solidFill>
                  <a:srgbClr val="000000"/>
                </a:solidFill>
              </a:rPr>
              <a:t>Provides information on scheduled maintenance of YOUR impacted Azure Resources</a:t>
            </a:r>
          </a:p>
          <a:p>
            <a:pPr lvl="0"/>
            <a:r>
              <a:rPr lang="en-US" b="0" kern="0" dirty="0">
                <a:solidFill>
                  <a:srgbClr val="000000"/>
                </a:solidFill>
              </a:rPr>
              <a:t>Health History:</a:t>
            </a:r>
          </a:p>
          <a:p>
            <a:pPr lvl="1"/>
            <a:r>
              <a:rPr lang="en-US" b="0" kern="0" dirty="0">
                <a:solidFill>
                  <a:srgbClr val="000000"/>
                </a:solidFill>
              </a:rPr>
              <a:t>Shares feedback of past issues with impact on YOUR Azure Resources</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FDA07033-266A-4E01-A04D-24654226D8F1}"/>
              </a:ext>
            </a:extLst>
          </p:cNvPr>
          <p:cNvSpPr txBox="1"/>
          <p:nvPr/>
        </p:nvSpPr>
        <p:spPr>
          <a:xfrm>
            <a:off x="222422" y="6301946"/>
            <a:ext cx="955589" cy="369332"/>
          </a:xfrm>
          <a:prstGeom prst="rect">
            <a:avLst/>
          </a:prstGeom>
          <a:noFill/>
        </p:spPr>
        <p:txBody>
          <a:bodyPr wrap="square" rtlCol="0">
            <a:spAutoFit/>
          </a:bodyPr>
          <a:lstStyle/>
          <a:p>
            <a:r>
              <a:rPr lang="en-US" dirty="0"/>
              <a:t>12-5</a:t>
            </a:r>
          </a:p>
        </p:txBody>
      </p:sp>
    </p:spTree>
    <p:extLst>
      <p:ext uri="{BB962C8B-B14F-4D97-AF65-F5344CB8AC3E}">
        <p14:creationId xmlns:p14="http://schemas.microsoft.com/office/powerpoint/2010/main" val="1989533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754d3fac-5c96-439e-b48a-82771f9a8f0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E868-909C-4F58-A986-2A040D9E530D}"/>
              </a:ext>
            </a:extLst>
          </p:cNvPr>
          <p:cNvSpPr>
            <a:spLocks noGrp="1"/>
          </p:cNvSpPr>
          <p:nvPr>
            <p:ph type="title"/>
          </p:nvPr>
        </p:nvSpPr>
        <p:spPr/>
        <p:txBody>
          <a:bodyPr/>
          <a:lstStyle/>
          <a:p>
            <a:r>
              <a:rPr lang="fr-FR" dirty="0"/>
              <a:t>Operations Management Suite – Log Analytics</a:t>
            </a:r>
            <a:endParaRPr lang="en-US" dirty="0"/>
          </a:p>
        </p:txBody>
      </p:sp>
      <p:sp>
        <p:nvSpPr>
          <p:cNvPr id="4" name="Content Placeholder 2">
            <a:extLst>
              <a:ext uri="{FF2B5EF4-FFF2-40B4-BE49-F238E27FC236}">
                <a16:creationId xmlns:a16="http://schemas.microsoft.com/office/drawing/2014/main" id="{4CAA9340-C313-4C4E-8AFD-180121019962}"/>
              </a:ext>
            </a:extLst>
          </p:cNvPr>
          <p:cNvSpPr txBox="1">
            <a:spLocks/>
          </p:cNvSpPr>
          <p:nvPr/>
        </p:nvSpPr>
        <p:spPr>
          <a:xfrm>
            <a:off x="458788" y="1021215"/>
            <a:ext cx="8119156" cy="156433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gn="ctr">
              <a:buNone/>
            </a:pPr>
            <a:r>
              <a:rPr lang="en-US" b="0" i="1" kern="0" dirty="0">
                <a:solidFill>
                  <a:srgbClr val="000000"/>
                </a:solidFill>
              </a:rPr>
              <a:t>“Gain visibility and control across your hybrid cloud with simplified security and operations management”</a:t>
            </a:r>
          </a:p>
          <a:p>
            <a:pPr marL="0" lvl="0" indent="0" algn="ctr">
              <a:buNone/>
            </a:pPr>
            <a:endParaRPr lang="en-US" b="0" i="1" kern="0" dirty="0">
              <a:solidFill>
                <a:srgbClr val="000000"/>
              </a:solidFill>
            </a:endParaRPr>
          </a:p>
        </p:txBody>
      </p:sp>
      <p:grpSp>
        <p:nvGrpSpPr>
          <p:cNvPr id="5" name="Group 4" descr="OMS Log Analytics &quot;value add&quot; for businesses">
            <a:extLst>
              <a:ext uri="{FF2B5EF4-FFF2-40B4-BE49-F238E27FC236}">
                <a16:creationId xmlns:a16="http://schemas.microsoft.com/office/drawing/2014/main" id="{E9DD4103-5DA7-457D-95B6-AB86691E463C}"/>
              </a:ext>
            </a:extLst>
          </p:cNvPr>
          <p:cNvGrpSpPr>
            <a:grpSpLocks noChangeAspect="1"/>
          </p:cNvGrpSpPr>
          <p:nvPr/>
        </p:nvGrpSpPr>
        <p:grpSpPr>
          <a:xfrm>
            <a:off x="228600" y="3214476"/>
            <a:ext cx="8686800" cy="2571127"/>
            <a:chOff x="388143" y="3214475"/>
            <a:chExt cx="11643827" cy="3446350"/>
          </a:xfrm>
        </p:grpSpPr>
        <p:sp>
          <p:nvSpPr>
            <p:cNvPr id="6" name="Rectangle 5">
              <a:extLst>
                <a:ext uri="{FF2B5EF4-FFF2-40B4-BE49-F238E27FC236}">
                  <a16:creationId xmlns:a16="http://schemas.microsoft.com/office/drawing/2014/main" id="{F69E92C5-5410-4AEB-981D-0F8F68A8DF35}"/>
                </a:ext>
              </a:extLst>
            </p:cNvPr>
            <p:cNvSpPr/>
            <p:nvPr/>
          </p:nvSpPr>
          <p:spPr>
            <a:xfrm>
              <a:off x="388143" y="3214475"/>
              <a:ext cx="2544147" cy="2544147"/>
            </a:xfrm>
            <a:prstGeom prst="rect">
              <a:avLst/>
            </a:prstGeom>
            <a:solidFill>
              <a:srgbClr val="7030A0"/>
            </a:solidFill>
            <a:ln w="12700" cap="flat" cmpd="sng" algn="ctr">
              <a:solidFill>
                <a:srgbClr val="4472C4">
                  <a:shade val="50000"/>
                </a:srgbClr>
              </a:solidFill>
              <a:prstDash val="solid"/>
              <a:miter lim="800000"/>
            </a:ln>
            <a:effectLst/>
          </p:spPr>
          <p:txBody>
            <a:bodyPr rtlCol="0" anchor="ctr"/>
            <a:lstStyle/>
            <a:p>
              <a:pPr lvl="0" algn="ctr" fontAlgn="auto">
                <a:spcBef>
                  <a:spcPts val="0"/>
                </a:spcBef>
                <a:spcAft>
                  <a:spcPts val="0"/>
                </a:spcAft>
                <a:defRPr/>
              </a:pPr>
              <a:r>
                <a:rPr lang="en-US" b="0" kern="0" dirty="0">
                  <a:solidFill>
                    <a:prstClr val="white"/>
                  </a:solidFill>
                  <a:latin typeface="Segoe UI Light" panose="020B0502040204020203" pitchFamily="34" charset="0"/>
                  <a:cs typeface="Segoe UI Light" panose="020B0502040204020203" pitchFamily="34" charset="0"/>
                </a:rPr>
                <a:t>Gain immediate insights across workloads</a:t>
              </a:r>
            </a:p>
          </p:txBody>
        </p:sp>
        <p:sp>
          <p:nvSpPr>
            <p:cNvPr id="7" name="Rectangle 6">
              <a:extLst>
                <a:ext uri="{FF2B5EF4-FFF2-40B4-BE49-F238E27FC236}">
                  <a16:creationId xmlns:a16="http://schemas.microsoft.com/office/drawing/2014/main" id="{9B4CC6D7-AFC3-4619-9E59-9587973C2312}"/>
                </a:ext>
              </a:extLst>
            </p:cNvPr>
            <p:cNvSpPr/>
            <p:nvPr/>
          </p:nvSpPr>
          <p:spPr>
            <a:xfrm>
              <a:off x="3421370" y="3214477"/>
              <a:ext cx="2544147" cy="2544147"/>
            </a:xfrm>
            <a:prstGeom prst="rect">
              <a:avLst/>
            </a:prstGeom>
            <a:solidFill>
              <a:srgbClr val="7030A0"/>
            </a:solidFill>
            <a:ln w="12700" cap="flat" cmpd="sng" algn="ctr">
              <a:solidFill>
                <a:srgbClr val="4472C4">
                  <a:shade val="50000"/>
                </a:srgbClr>
              </a:solidFill>
              <a:prstDash val="solid"/>
              <a:miter lim="800000"/>
            </a:ln>
            <a:effectLst/>
          </p:spPr>
          <p:txBody>
            <a:bodyPr rtlCol="0" anchor="ctr"/>
            <a:lstStyle/>
            <a:p>
              <a:pPr lvl="0" algn="ctr" fontAlgn="auto">
                <a:spcBef>
                  <a:spcPts val="0"/>
                </a:spcBef>
                <a:spcAft>
                  <a:spcPts val="0"/>
                </a:spcAft>
                <a:defRPr/>
              </a:pPr>
              <a:r>
                <a:rPr lang="en-US" b="0" kern="0" dirty="0">
                  <a:solidFill>
                    <a:prstClr val="white"/>
                  </a:solidFill>
                  <a:latin typeface="Segoe UI Light" panose="020B0502040204020203" pitchFamily="34" charset="0"/>
                  <a:cs typeface="Segoe UI Light" panose="020B0502040204020203" pitchFamily="34" charset="0"/>
                </a:rPr>
                <a:t>Enable consistent control and compliance</a:t>
              </a:r>
            </a:p>
          </p:txBody>
        </p:sp>
        <p:sp>
          <p:nvSpPr>
            <p:cNvPr id="8" name="Rectangle 7">
              <a:extLst>
                <a:ext uri="{FF2B5EF4-FFF2-40B4-BE49-F238E27FC236}">
                  <a16:creationId xmlns:a16="http://schemas.microsoft.com/office/drawing/2014/main" id="{E181F3A8-D9C8-4CCE-90F9-42E58F2BABB4}"/>
                </a:ext>
              </a:extLst>
            </p:cNvPr>
            <p:cNvSpPr/>
            <p:nvPr/>
          </p:nvSpPr>
          <p:spPr>
            <a:xfrm>
              <a:off x="6454596" y="3214475"/>
              <a:ext cx="2544147" cy="2544147"/>
            </a:xfrm>
            <a:prstGeom prst="rect">
              <a:avLst/>
            </a:prstGeom>
            <a:solidFill>
              <a:srgbClr val="7030A0"/>
            </a:solidFill>
            <a:ln w="12700" cap="flat" cmpd="sng" algn="ctr">
              <a:solidFill>
                <a:srgbClr val="4472C4">
                  <a:shade val="50000"/>
                </a:srgbClr>
              </a:solidFill>
              <a:prstDash val="solid"/>
              <a:miter lim="800000"/>
            </a:ln>
            <a:effectLst/>
          </p:spPr>
          <p:txBody>
            <a:bodyPr rtlCol="0" anchor="ctr"/>
            <a:lstStyle/>
            <a:p>
              <a:pPr lvl="0" algn="ctr" defTabSz="914016" fontAlgn="auto">
                <a:spcBef>
                  <a:spcPts val="1200"/>
                </a:spcBef>
                <a:spcAft>
                  <a:spcPts val="0"/>
                </a:spcAft>
                <a:defRPr/>
              </a:pPr>
              <a:r>
                <a:rPr lang="en-US" b="0" kern="0" dirty="0">
                  <a:solidFill>
                    <a:prstClr val="white"/>
                  </a:solidFill>
                  <a:latin typeface="Segoe UI Light" panose="020B0502040204020203" pitchFamily="34" charset="0"/>
                  <a:cs typeface="Segoe UI Light" panose="020B0502040204020203" pitchFamily="34" charset="0"/>
                </a:rPr>
                <a:t>Respond immediately to security threats</a:t>
              </a:r>
            </a:p>
          </p:txBody>
        </p:sp>
        <p:sp>
          <p:nvSpPr>
            <p:cNvPr id="9" name="Rectangle 8">
              <a:extLst>
                <a:ext uri="{FF2B5EF4-FFF2-40B4-BE49-F238E27FC236}">
                  <a16:creationId xmlns:a16="http://schemas.microsoft.com/office/drawing/2014/main" id="{E80D1819-8D04-4F70-A536-843D90ACBCC9}"/>
                </a:ext>
              </a:extLst>
            </p:cNvPr>
            <p:cNvSpPr/>
            <p:nvPr/>
          </p:nvSpPr>
          <p:spPr>
            <a:xfrm>
              <a:off x="9487823" y="3214476"/>
              <a:ext cx="2544147" cy="2544147"/>
            </a:xfrm>
            <a:prstGeom prst="rect">
              <a:avLst/>
            </a:prstGeom>
            <a:solidFill>
              <a:srgbClr val="7030A0"/>
            </a:solidFill>
            <a:ln w="12700" cap="flat" cmpd="sng" algn="ctr">
              <a:solidFill>
                <a:srgbClr val="4472C4">
                  <a:shade val="50000"/>
                </a:srgbClr>
              </a:solidFill>
              <a:prstDash val="solid"/>
              <a:miter lim="800000"/>
            </a:ln>
            <a:effectLst/>
          </p:spPr>
          <p:txBody>
            <a:bodyPr rtlCol="0" anchor="ctr"/>
            <a:lstStyle/>
            <a:p>
              <a:pPr lvl="0" algn="ctr" fontAlgn="auto">
                <a:spcBef>
                  <a:spcPts val="0"/>
                </a:spcBef>
                <a:spcAft>
                  <a:spcPts val="0"/>
                </a:spcAft>
                <a:defRPr/>
              </a:pPr>
              <a:r>
                <a:rPr lang="en-US" b="0" kern="0" dirty="0">
                  <a:solidFill>
                    <a:prstClr val="white"/>
                  </a:solidFill>
                  <a:latin typeface="Segoe UI Light" panose="020B0502040204020203" pitchFamily="34" charset="0"/>
                  <a:cs typeface="Segoe UI Light" panose="020B0502040204020203" pitchFamily="34" charset="0"/>
                </a:rPr>
                <a:t>Ensure availability of apps and data</a:t>
              </a:r>
            </a:p>
          </p:txBody>
        </p:sp>
        <p:sp>
          <p:nvSpPr>
            <p:cNvPr id="10" name="Rectangle 9">
              <a:extLst>
                <a:ext uri="{FF2B5EF4-FFF2-40B4-BE49-F238E27FC236}">
                  <a16:creationId xmlns:a16="http://schemas.microsoft.com/office/drawing/2014/main" id="{FF433891-2FD9-441D-99CB-90E9C2C3274C}"/>
                </a:ext>
              </a:extLst>
            </p:cNvPr>
            <p:cNvSpPr/>
            <p:nvPr/>
          </p:nvSpPr>
          <p:spPr>
            <a:xfrm>
              <a:off x="388143" y="6046237"/>
              <a:ext cx="11643827" cy="614588"/>
            </a:xfrm>
            <a:prstGeom prst="rect">
              <a:avLst/>
            </a:prstGeom>
            <a:solidFill>
              <a:srgbClr val="A7019F"/>
            </a:solidFill>
            <a:ln w="12700" cap="flat" cmpd="sng" algn="ctr">
              <a:solidFill>
                <a:srgbClr val="4472C4">
                  <a:shade val="50000"/>
                </a:srgbClr>
              </a:solidFill>
              <a:prstDash val="solid"/>
              <a:miter lim="800000"/>
            </a:ln>
            <a:effectLst/>
          </p:spPr>
          <p:txBody>
            <a:bodyPr rtlCol="0" anchor="ctr"/>
            <a:lstStyle/>
            <a:p>
              <a:pPr lvl="0" algn="ctr" fontAlgn="auto">
                <a:spcBef>
                  <a:spcPts val="0"/>
                </a:spcBef>
                <a:spcAft>
                  <a:spcPts val="0"/>
                </a:spcAft>
                <a:defRPr/>
              </a:pPr>
              <a:r>
                <a:rPr lang="en-US" sz="2000" b="0" kern="0" dirty="0">
                  <a:solidFill>
                    <a:prstClr val="white"/>
                  </a:solidFill>
                  <a:latin typeface="Segoe UI Light" panose="020B0502040204020203" pitchFamily="34" charset="0"/>
                  <a:cs typeface="Segoe UI Light" panose="020B0502040204020203" pitchFamily="34" charset="0"/>
                </a:rPr>
                <a:t>Monitoring, Management + Business Continuity &amp; Disaster Recovery</a:t>
              </a:r>
            </a:p>
          </p:txBody>
        </p:sp>
      </p:grpSp>
      <p:sp>
        <p:nvSpPr>
          <p:cNvPr id="11" name="TextBox 10">
            <a:extLst>
              <a:ext uri="{FF2B5EF4-FFF2-40B4-BE49-F238E27FC236}">
                <a16:creationId xmlns:a16="http://schemas.microsoft.com/office/drawing/2014/main" id="{3B410861-C492-4D21-89AD-331E56F0AD40}"/>
              </a:ext>
            </a:extLst>
          </p:cNvPr>
          <p:cNvSpPr txBox="1"/>
          <p:nvPr/>
        </p:nvSpPr>
        <p:spPr>
          <a:xfrm>
            <a:off x="222422" y="6301946"/>
            <a:ext cx="955589" cy="369332"/>
          </a:xfrm>
          <a:prstGeom prst="rect">
            <a:avLst/>
          </a:prstGeom>
          <a:noFill/>
        </p:spPr>
        <p:txBody>
          <a:bodyPr wrap="square" rtlCol="0">
            <a:spAutoFit/>
          </a:bodyPr>
          <a:lstStyle/>
          <a:p>
            <a:r>
              <a:rPr lang="en-US" dirty="0"/>
              <a:t>12-6</a:t>
            </a:r>
          </a:p>
        </p:txBody>
      </p:sp>
    </p:spTree>
    <p:extLst>
      <p:ext uri="{BB962C8B-B14F-4D97-AF65-F5344CB8AC3E}">
        <p14:creationId xmlns:p14="http://schemas.microsoft.com/office/powerpoint/2010/main" val="3254478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44aa684-b9dc-4b60-802d-a987e7344cb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9A62-8EFE-4811-ACB0-6FF06357F0B6}"/>
              </a:ext>
            </a:extLst>
          </p:cNvPr>
          <p:cNvSpPr>
            <a:spLocks noGrp="1"/>
          </p:cNvSpPr>
          <p:nvPr>
            <p:ph type="title"/>
          </p:nvPr>
        </p:nvSpPr>
        <p:spPr/>
        <p:txBody>
          <a:bodyPr/>
          <a:lstStyle/>
          <a:p>
            <a:r>
              <a:rPr lang="fr-FR" dirty="0"/>
              <a:t>Operations Management Suite – Log Analytics</a:t>
            </a:r>
            <a:endParaRPr lang="en-US" dirty="0"/>
          </a:p>
        </p:txBody>
      </p:sp>
      <p:sp>
        <p:nvSpPr>
          <p:cNvPr id="4" name="Content Placeholder 2">
            <a:extLst>
              <a:ext uri="{FF2B5EF4-FFF2-40B4-BE49-F238E27FC236}">
                <a16:creationId xmlns:a16="http://schemas.microsoft.com/office/drawing/2014/main" id="{985DDB77-B2A7-420A-8D4F-2AA0BDBB419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Separate the signal from the noise</a:t>
            </a:r>
          </a:p>
          <a:p>
            <a:pPr lvl="0"/>
            <a:r>
              <a:rPr lang="en-US" b="0" kern="0" dirty="0">
                <a:solidFill>
                  <a:srgbClr val="000000"/>
                </a:solidFill>
              </a:rPr>
              <a:t>See the full picture in meaningful detail</a:t>
            </a:r>
          </a:p>
          <a:p>
            <a:pPr lvl="0"/>
            <a:r>
              <a:rPr lang="en-US" b="0" kern="0" dirty="0">
                <a:solidFill>
                  <a:srgbClr val="000000"/>
                </a:solidFill>
              </a:rPr>
              <a:t>Integrating application monitoring</a:t>
            </a:r>
          </a:p>
          <a:p>
            <a:pPr lvl="0"/>
            <a:r>
              <a:rPr lang="en-US" b="0" kern="0" dirty="0">
                <a:solidFill>
                  <a:srgbClr val="000000"/>
                </a:solidFill>
              </a:rPr>
              <a:t>Azure Resources &amp; Hybrid</a:t>
            </a:r>
          </a:p>
          <a:p>
            <a:pPr lvl="0"/>
            <a:r>
              <a:rPr lang="en-US" b="0" kern="0" dirty="0">
                <a:solidFill>
                  <a:srgbClr val="000000"/>
                </a:solidFill>
              </a:rPr>
              <a:t>OMS Agents</a:t>
            </a:r>
          </a:p>
          <a:p>
            <a:pPr lvl="0"/>
            <a:r>
              <a:rPr lang="en-US" b="0" kern="0" dirty="0">
                <a:solidFill>
                  <a:srgbClr val="000000"/>
                </a:solidFill>
              </a:rPr>
              <a:t>Supports “Any” Log File format</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816F7438-068F-437D-82E2-165EA09482AB}"/>
              </a:ext>
            </a:extLst>
          </p:cNvPr>
          <p:cNvSpPr txBox="1"/>
          <p:nvPr/>
        </p:nvSpPr>
        <p:spPr>
          <a:xfrm>
            <a:off x="222422" y="6301946"/>
            <a:ext cx="955589" cy="369332"/>
          </a:xfrm>
          <a:prstGeom prst="rect">
            <a:avLst/>
          </a:prstGeom>
          <a:noFill/>
        </p:spPr>
        <p:txBody>
          <a:bodyPr wrap="square" rtlCol="0">
            <a:spAutoFit/>
          </a:bodyPr>
          <a:lstStyle/>
          <a:p>
            <a:r>
              <a:rPr lang="en-US" dirty="0"/>
              <a:t>12-6</a:t>
            </a:r>
          </a:p>
        </p:txBody>
      </p:sp>
    </p:spTree>
    <p:extLst>
      <p:ext uri="{BB962C8B-B14F-4D97-AF65-F5344CB8AC3E}">
        <p14:creationId xmlns:p14="http://schemas.microsoft.com/office/powerpoint/2010/main" val="3710974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285dd538-9d06-46d5-a72c-6f1b0b71712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1B58F-BE39-483F-8A07-8DEC36C5B91E}"/>
              </a:ext>
            </a:extLst>
          </p:cNvPr>
          <p:cNvSpPr>
            <a:spLocks noGrp="1"/>
          </p:cNvSpPr>
          <p:nvPr>
            <p:ph type="title"/>
          </p:nvPr>
        </p:nvSpPr>
        <p:spPr/>
        <p:txBody>
          <a:bodyPr/>
          <a:lstStyle/>
          <a:p>
            <a:r>
              <a:rPr lang="fr-FR" dirty="0"/>
              <a:t>Operations Management Suite – Log Analytics</a:t>
            </a:r>
            <a:endParaRPr lang="en-US" dirty="0"/>
          </a:p>
        </p:txBody>
      </p:sp>
      <p:sp>
        <p:nvSpPr>
          <p:cNvPr id="4" name="Content Placeholder 2">
            <a:extLst>
              <a:ext uri="{FF2B5EF4-FFF2-40B4-BE49-F238E27FC236}">
                <a16:creationId xmlns:a16="http://schemas.microsoft.com/office/drawing/2014/main" id="{8BCFE739-6B36-4124-8938-3D3F453173D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Powerful Query Language</a:t>
            </a:r>
          </a:p>
          <a:p>
            <a:pPr lvl="0"/>
            <a:r>
              <a:rPr lang="en-US" b="0" kern="0" dirty="0">
                <a:solidFill>
                  <a:srgbClr val="000000"/>
                </a:solidFill>
              </a:rPr>
              <a:t>Click-to-filter scenarios</a:t>
            </a:r>
          </a:p>
          <a:p>
            <a:pPr lvl="0"/>
            <a:r>
              <a:rPr lang="en-US" b="0" kern="0" dirty="0">
                <a:solidFill>
                  <a:srgbClr val="000000"/>
                </a:solidFill>
              </a:rPr>
              <a:t>Saved Search</a:t>
            </a:r>
          </a:p>
          <a:p>
            <a:pPr lvl="0"/>
            <a:r>
              <a:rPr lang="en-US" b="0" kern="0" dirty="0">
                <a:solidFill>
                  <a:srgbClr val="000000"/>
                </a:solidFill>
              </a:rPr>
              <a:t>Export to CSV</a:t>
            </a:r>
          </a:p>
          <a:p>
            <a:pPr lvl="0"/>
            <a:r>
              <a:rPr lang="en-US" b="0" kern="0" dirty="0">
                <a:solidFill>
                  <a:srgbClr val="000000"/>
                </a:solidFill>
              </a:rPr>
              <a:t>Use “Azure Log Analytics” for</a:t>
            </a:r>
            <a:br>
              <a:rPr lang="en-US" b="0" kern="0" dirty="0">
                <a:solidFill>
                  <a:srgbClr val="000000"/>
                </a:solidFill>
              </a:rPr>
            </a:br>
            <a:r>
              <a:rPr lang="en-US" b="0" kern="0" dirty="0">
                <a:solidFill>
                  <a:srgbClr val="000000"/>
                </a:solidFill>
              </a:rPr>
              <a:t>more advanced querying</a:t>
            </a:r>
            <a:br>
              <a:rPr lang="en-US" b="0" kern="0" dirty="0">
                <a:solidFill>
                  <a:srgbClr val="000000"/>
                </a:solidFill>
              </a:rPr>
            </a:br>
            <a:r>
              <a:rPr lang="en-US" b="0" kern="0" dirty="0">
                <a:solidFill>
                  <a:srgbClr val="000000"/>
                </a:solidFill>
              </a:rPr>
              <a:t>(portal.loganalytics.io)</a:t>
            </a:r>
          </a:p>
          <a:p>
            <a:pPr lvl="0"/>
            <a:endParaRPr lang="en-US" b="0" kern="0" dirty="0">
              <a:solidFill>
                <a:srgbClr val="000000"/>
              </a:solidFill>
            </a:endParaRPr>
          </a:p>
        </p:txBody>
      </p:sp>
      <p:grpSp>
        <p:nvGrpSpPr>
          <p:cNvPr id="3" name="Group 2" descr="Query and blade in the Azure portal">
            <a:extLst>
              <a:ext uri="{FF2B5EF4-FFF2-40B4-BE49-F238E27FC236}">
                <a16:creationId xmlns:a16="http://schemas.microsoft.com/office/drawing/2014/main" id="{EF5579F0-A4A2-4935-BBA4-6D61BD4C2833}"/>
              </a:ext>
            </a:extLst>
          </p:cNvPr>
          <p:cNvGrpSpPr/>
          <p:nvPr/>
        </p:nvGrpSpPr>
        <p:grpSpPr>
          <a:xfrm>
            <a:off x="4680622" y="2008415"/>
            <a:ext cx="3594127" cy="3622198"/>
            <a:chOff x="4680622" y="2008415"/>
            <a:chExt cx="3594127" cy="3622198"/>
          </a:xfrm>
        </p:grpSpPr>
        <p:pic>
          <p:nvPicPr>
            <p:cNvPr id="5" name="Picture 4" descr="OMS log query">
              <a:extLst>
                <a:ext uri="{FF2B5EF4-FFF2-40B4-BE49-F238E27FC236}">
                  <a16:creationId xmlns:a16="http://schemas.microsoft.com/office/drawing/2014/main" id="{A9197209-C484-4112-8EB7-DE1CCB170CEB}"/>
                </a:ext>
              </a:extLst>
            </p:cNvPr>
            <p:cNvPicPr>
              <a:picLocks noChangeAspect="1"/>
            </p:cNvPicPr>
            <p:nvPr/>
          </p:nvPicPr>
          <p:blipFill>
            <a:blip r:embed="rId3"/>
            <a:stretch>
              <a:fillRect/>
            </a:stretch>
          </p:blipFill>
          <p:spPr>
            <a:xfrm>
              <a:off x="4680622" y="2008415"/>
              <a:ext cx="3594127" cy="692155"/>
            </a:xfrm>
            <a:prstGeom prst="rect">
              <a:avLst/>
            </a:prstGeom>
            <a:ln>
              <a:solidFill>
                <a:srgbClr val="002060"/>
              </a:solidFill>
            </a:ln>
          </p:spPr>
        </p:pic>
        <p:pic>
          <p:nvPicPr>
            <p:cNvPr id="6" name="Picture 5">
              <a:extLst>
                <a:ext uri="{FF2B5EF4-FFF2-40B4-BE49-F238E27FC236}">
                  <a16:creationId xmlns:a16="http://schemas.microsoft.com/office/drawing/2014/main" id="{6FC7FB25-9C79-42B0-AFDB-E929F16BAD85}"/>
                </a:ext>
              </a:extLst>
            </p:cNvPr>
            <p:cNvPicPr>
              <a:picLocks noChangeAspect="1"/>
            </p:cNvPicPr>
            <p:nvPr/>
          </p:nvPicPr>
          <p:blipFill>
            <a:blip r:embed="rId4"/>
            <a:stretch>
              <a:fillRect/>
            </a:stretch>
          </p:blipFill>
          <p:spPr>
            <a:xfrm>
              <a:off x="5640729" y="3069129"/>
              <a:ext cx="2255452" cy="2561484"/>
            </a:xfrm>
            <a:prstGeom prst="rect">
              <a:avLst/>
            </a:prstGeom>
            <a:ln>
              <a:solidFill>
                <a:srgbClr val="002060"/>
              </a:solidFill>
            </a:ln>
          </p:spPr>
        </p:pic>
      </p:grpSp>
      <p:sp>
        <p:nvSpPr>
          <p:cNvPr id="7" name="TextBox 6">
            <a:extLst>
              <a:ext uri="{FF2B5EF4-FFF2-40B4-BE49-F238E27FC236}">
                <a16:creationId xmlns:a16="http://schemas.microsoft.com/office/drawing/2014/main" id="{3485D9F6-891B-4DAC-A5E6-2B789910C8BD}"/>
              </a:ext>
            </a:extLst>
          </p:cNvPr>
          <p:cNvSpPr txBox="1"/>
          <p:nvPr/>
        </p:nvSpPr>
        <p:spPr>
          <a:xfrm>
            <a:off x="222422" y="6301946"/>
            <a:ext cx="955589" cy="369332"/>
          </a:xfrm>
          <a:prstGeom prst="rect">
            <a:avLst/>
          </a:prstGeom>
          <a:noFill/>
        </p:spPr>
        <p:txBody>
          <a:bodyPr wrap="square" rtlCol="0">
            <a:spAutoFit/>
          </a:bodyPr>
          <a:lstStyle/>
          <a:p>
            <a:r>
              <a:rPr lang="en-US" dirty="0"/>
              <a:t>12-6</a:t>
            </a:r>
          </a:p>
        </p:txBody>
      </p:sp>
    </p:spTree>
    <p:extLst>
      <p:ext uri="{BB962C8B-B14F-4D97-AF65-F5344CB8AC3E}">
        <p14:creationId xmlns:p14="http://schemas.microsoft.com/office/powerpoint/2010/main" val="3058482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e228184e-0f72-4c0b-9ac8-6340df9b16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26C9B-9D66-4E41-8E64-3E559FCD3894}"/>
              </a:ext>
            </a:extLst>
          </p:cNvPr>
          <p:cNvSpPr>
            <a:spLocks noGrp="1"/>
          </p:cNvSpPr>
          <p:nvPr>
            <p:ph type="title"/>
          </p:nvPr>
        </p:nvSpPr>
        <p:spPr/>
        <p:txBody>
          <a:bodyPr/>
          <a:lstStyle/>
          <a:p>
            <a:r>
              <a:rPr lang="en-US" dirty="0"/>
              <a:t>Application Insights</a:t>
            </a:r>
          </a:p>
        </p:txBody>
      </p:sp>
      <p:sp>
        <p:nvSpPr>
          <p:cNvPr id="4" name="Content Placeholder 2">
            <a:extLst>
              <a:ext uri="{FF2B5EF4-FFF2-40B4-BE49-F238E27FC236}">
                <a16:creationId xmlns:a16="http://schemas.microsoft.com/office/drawing/2014/main" id="{BD82A4C7-9D75-4CA4-B553-D077160E413C}"/>
              </a:ext>
            </a:extLst>
          </p:cNvPr>
          <p:cNvSpPr txBox="1">
            <a:spLocks/>
          </p:cNvSpPr>
          <p:nvPr/>
        </p:nvSpPr>
        <p:spPr>
          <a:xfrm>
            <a:off x="458788" y="1021215"/>
            <a:ext cx="8119156" cy="104406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gn="ctr">
              <a:buNone/>
            </a:pPr>
            <a:r>
              <a:rPr lang="en-US" b="0" i="1" kern="0" dirty="0">
                <a:solidFill>
                  <a:srgbClr val="000000"/>
                </a:solidFill>
              </a:rPr>
              <a:t>“Get actionable insights through application performance management and instant analytics”</a:t>
            </a:r>
          </a:p>
          <a:p>
            <a:pPr marL="0" lvl="0" indent="0" algn="ctr">
              <a:buNone/>
            </a:pPr>
            <a:endParaRPr lang="en-US" b="0" i="1" kern="0" dirty="0">
              <a:solidFill>
                <a:srgbClr val="000000"/>
              </a:solidFill>
            </a:endParaRPr>
          </a:p>
        </p:txBody>
      </p:sp>
      <p:grpSp>
        <p:nvGrpSpPr>
          <p:cNvPr id="3" name="Group 2" descr="Application Insights &quot;value add&quot; for businesses">
            <a:extLst>
              <a:ext uri="{FF2B5EF4-FFF2-40B4-BE49-F238E27FC236}">
                <a16:creationId xmlns:a16="http://schemas.microsoft.com/office/drawing/2014/main" id="{35F89988-DAFB-47C3-96F0-CD6C4D9077E1}"/>
              </a:ext>
            </a:extLst>
          </p:cNvPr>
          <p:cNvGrpSpPr/>
          <p:nvPr/>
        </p:nvGrpSpPr>
        <p:grpSpPr>
          <a:xfrm>
            <a:off x="228600" y="2848945"/>
            <a:ext cx="8686800" cy="2809124"/>
            <a:chOff x="228600" y="2848945"/>
            <a:chExt cx="8686800" cy="2809124"/>
          </a:xfrm>
        </p:grpSpPr>
        <p:sp>
          <p:nvSpPr>
            <p:cNvPr id="5" name="Rectangle 4">
              <a:extLst>
                <a:ext uri="{FF2B5EF4-FFF2-40B4-BE49-F238E27FC236}">
                  <a16:creationId xmlns:a16="http://schemas.microsoft.com/office/drawing/2014/main" id="{EC5CEFE7-AB97-40F4-B943-F9BD3E49666C}"/>
                </a:ext>
              </a:extLst>
            </p:cNvPr>
            <p:cNvSpPr/>
            <p:nvPr/>
          </p:nvSpPr>
          <p:spPr>
            <a:xfrm>
              <a:off x="334606" y="5205155"/>
              <a:ext cx="8580794" cy="452914"/>
            </a:xfrm>
            <a:prstGeom prst="rect">
              <a:avLst/>
            </a:prstGeom>
            <a:solidFill>
              <a:srgbClr val="FF0000"/>
            </a:solidFill>
            <a:ln w="12700" cap="flat" cmpd="sng" algn="ctr">
              <a:solidFill>
                <a:srgbClr val="ED7D31"/>
              </a:solidFill>
              <a:prstDash val="solid"/>
              <a:miter lim="800000"/>
            </a:ln>
            <a:effectLst/>
          </p:spPr>
          <p:txBody>
            <a:bodyPr rtlCol="0" anchor="ctr"/>
            <a:lstStyle/>
            <a:p>
              <a:pPr lvl="0" algn="ctr" fontAlgn="auto">
                <a:spcBef>
                  <a:spcPts val="0"/>
                </a:spcBef>
                <a:spcAft>
                  <a:spcPts val="0"/>
                </a:spcAft>
                <a:defRPr/>
              </a:pPr>
              <a:r>
                <a:rPr lang="en-US" sz="2000" b="0" kern="0" dirty="0">
                  <a:solidFill>
                    <a:prstClr val="white"/>
                  </a:solidFill>
                  <a:latin typeface="Segoe UI Light" panose="020B0502040204020203" pitchFamily="34" charset="0"/>
                  <a:cs typeface="Segoe UI Light" panose="020B0502040204020203" pitchFamily="34" charset="0"/>
                </a:rPr>
                <a:t>Monitoring, Management + Business Continuity &amp; Disaster Recovery</a:t>
              </a:r>
            </a:p>
          </p:txBody>
        </p:sp>
        <p:sp>
          <p:nvSpPr>
            <p:cNvPr id="6" name="Rectangle 5">
              <a:extLst>
                <a:ext uri="{FF2B5EF4-FFF2-40B4-BE49-F238E27FC236}">
                  <a16:creationId xmlns:a16="http://schemas.microsoft.com/office/drawing/2014/main" id="{76BF497A-CA2E-4D7A-9953-56DF940A48FB}"/>
                </a:ext>
              </a:extLst>
            </p:cNvPr>
            <p:cNvSpPr/>
            <p:nvPr/>
          </p:nvSpPr>
          <p:spPr>
            <a:xfrm>
              <a:off x="228600" y="2874818"/>
              <a:ext cx="1874882" cy="1857632"/>
            </a:xfrm>
            <a:prstGeom prst="rect">
              <a:avLst/>
            </a:prstGeom>
            <a:solidFill>
              <a:srgbClr val="FE5520"/>
            </a:solidFill>
            <a:ln w="12700" cap="flat" cmpd="sng" algn="ctr">
              <a:noFill/>
              <a:prstDash val="solid"/>
              <a:miter lim="800000"/>
            </a:ln>
            <a:effectLst/>
          </p:spPr>
          <p:txBody>
            <a:bodyPr rtlCol="0" anchor="ctr"/>
            <a:lstStyle/>
            <a:p>
              <a:pPr lvl="0" algn="ctr" fontAlgn="auto">
                <a:spcBef>
                  <a:spcPts val="0"/>
                </a:spcBef>
                <a:spcAft>
                  <a:spcPts val="0"/>
                </a:spcAft>
                <a:defRPr/>
              </a:pPr>
              <a:r>
                <a:rPr lang="en-US" b="0" kern="0" dirty="0">
                  <a:solidFill>
                    <a:prstClr val="white"/>
                  </a:solidFill>
                  <a:latin typeface="Segoe UI Light" panose="020B0502040204020203" pitchFamily="34" charset="0"/>
                  <a:cs typeface="Segoe UI Light" panose="020B0502040204020203" pitchFamily="34" charset="0"/>
                </a:rPr>
                <a:t>Web App Performance Management</a:t>
              </a:r>
            </a:p>
          </p:txBody>
        </p:sp>
        <p:sp>
          <p:nvSpPr>
            <p:cNvPr id="7" name="Rectangle 6">
              <a:extLst>
                <a:ext uri="{FF2B5EF4-FFF2-40B4-BE49-F238E27FC236}">
                  <a16:creationId xmlns:a16="http://schemas.microsoft.com/office/drawing/2014/main" id="{BFE896AC-8043-4CE4-9492-B97D50199BC0}"/>
                </a:ext>
              </a:extLst>
            </p:cNvPr>
            <p:cNvSpPr/>
            <p:nvPr/>
          </p:nvSpPr>
          <p:spPr>
            <a:xfrm>
              <a:off x="2384775" y="2848945"/>
              <a:ext cx="1874882" cy="1874882"/>
            </a:xfrm>
            <a:prstGeom prst="rect">
              <a:avLst/>
            </a:prstGeom>
            <a:solidFill>
              <a:srgbClr val="FE5520"/>
            </a:solidFill>
            <a:ln w="12700" cap="flat" cmpd="sng" algn="ctr">
              <a:noFill/>
              <a:prstDash val="solid"/>
              <a:miter lim="800000"/>
            </a:ln>
            <a:effectLst/>
          </p:spPr>
          <p:txBody>
            <a:bodyPr rtlCol="0" anchor="ctr"/>
            <a:lstStyle/>
            <a:p>
              <a:pPr lvl="0" algn="ctr" fontAlgn="auto">
                <a:spcBef>
                  <a:spcPts val="0"/>
                </a:spcBef>
                <a:spcAft>
                  <a:spcPts val="0"/>
                </a:spcAft>
                <a:defRPr/>
              </a:pPr>
              <a:r>
                <a:rPr lang="en-US" b="0" kern="0" dirty="0">
                  <a:solidFill>
                    <a:prstClr val="white"/>
                  </a:solidFill>
                  <a:latin typeface="Segoe UI Light" panose="020B0502040204020203" pitchFamily="34" charset="0"/>
                  <a:cs typeface="Segoe UI Light" panose="020B0502040204020203" pitchFamily="34" charset="0"/>
                </a:rPr>
                <a:t>Integrated in the Web App code, running in Azure or on-premises</a:t>
              </a:r>
            </a:p>
          </p:txBody>
        </p:sp>
        <p:sp>
          <p:nvSpPr>
            <p:cNvPr id="8" name="Rectangle 7">
              <a:extLst>
                <a:ext uri="{FF2B5EF4-FFF2-40B4-BE49-F238E27FC236}">
                  <a16:creationId xmlns:a16="http://schemas.microsoft.com/office/drawing/2014/main" id="{893289B6-A012-41BB-BECA-E8588C63D7C7}"/>
                </a:ext>
              </a:extLst>
            </p:cNvPr>
            <p:cNvSpPr/>
            <p:nvPr/>
          </p:nvSpPr>
          <p:spPr>
            <a:xfrm>
              <a:off x="4593461" y="2848945"/>
              <a:ext cx="1874882" cy="1874882"/>
            </a:xfrm>
            <a:prstGeom prst="rect">
              <a:avLst/>
            </a:prstGeom>
            <a:solidFill>
              <a:srgbClr val="FE5520"/>
            </a:solidFill>
            <a:ln w="12700" cap="flat" cmpd="sng" algn="ctr">
              <a:noFill/>
              <a:prstDash val="solid"/>
              <a:miter lim="800000"/>
            </a:ln>
            <a:effectLst/>
          </p:spPr>
          <p:txBody>
            <a:bodyPr rtlCol="0" anchor="ctr"/>
            <a:lstStyle/>
            <a:p>
              <a:pPr lvl="0" algn="ctr" defTabSz="914016" fontAlgn="auto">
                <a:spcBef>
                  <a:spcPts val="1200"/>
                </a:spcBef>
                <a:spcAft>
                  <a:spcPts val="0"/>
                </a:spcAft>
                <a:defRPr/>
              </a:pPr>
              <a:r>
                <a:rPr lang="en-US" b="0" kern="0" dirty="0">
                  <a:solidFill>
                    <a:prstClr val="white"/>
                  </a:solidFill>
                  <a:latin typeface="Segoe UI Light" panose="020B0502040204020203" pitchFamily="34" charset="0"/>
                  <a:cs typeface="Segoe UI Light" panose="020B0502040204020203" pitchFamily="34" charset="0"/>
                </a:rPr>
                <a:t>Diagnostics, proactively detecting lifecycle issues</a:t>
              </a:r>
            </a:p>
          </p:txBody>
        </p:sp>
        <p:sp>
          <p:nvSpPr>
            <p:cNvPr id="9" name="Rectangle 8">
              <a:extLst>
                <a:ext uri="{FF2B5EF4-FFF2-40B4-BE49-F238E27FC236}">
                  <a16:creationId xmlns:a16="http://schemas.microsoft.com/office/drawing/2014/main" id="{1B6D9327-1379-41E2-9450-3202753126D3}"/>
                </a:ext>
              </a:extLst>
            </p:cNvPr>
            <p:cNvSpPr/>
            <p:nvPr/>
          </p:nvSpPr>
          <p:spPr>
            <a:xfrm>
              <a:off x="6802147" y="2848945"/>
              <a:ext cx="1874882" cy="1874882"/>
            </a:xfrm>
            <a:prstGeom prst="rect">
              <a:avLst/>
            </a:prstGeom>
            <a:solidFill>
              <a:srgbClr val="FE5520"/>
            </a:solidFill>
            <a:ln w="12700" cap="flat" cmpd="sng" algn="ctr">
              <a:noFill/>
              <a:prstDash val="solid"/>
              <a:miter lim="800000"/>
            </a:ln>
            <a:effectLst/>
          </p:spPr>
          <p:txBody>
            <a:bodyPr rtlCol="0" anchor="ctr"/>
            <a:lstStyle/>
            <a:p>
              <a:pPr lvl="0" algn="ctr" fontAlgn="auto">
                <a:spcBef>
                  <a:spcPts val="0"/>
                </a:spcBef>
                <a:spcAft>
                  <a:spcPts val="0"/>
                </a:spcAft>
                <a:defRPr/>
              </a:pPr>
              <a:r>
                <a:rPr lang="en-US" b="0" kern="0" dirty="0">
                  <a:solidFill>
                    <a:prstClr val="white"/>
                  </a:solidFill>
                  <a:latin typeface="Segoe UI Light" panose="020B0502040204020203" pitchFamily="34" charset="0"/>
                  <a:cs typeface="Segoe UI Light" panose="020B0502040204020203" pitchFamily="34" charset="0"/>
                </a:rPr>
                <a:t>DevOps integration from within VS2017, GitHub,…</a:t>
              </a:r>
            </a:p>
          </p:txBody>
        </p:sp>
      </p:grpSp>
      <p:sp>
        <p:nvSpPr>
          <p:cNvPr id="10" name="TextBox 9">
            <a:extLst>
              <a:ext uri="{FF2B5EF4-FFF2-40B4-BE49-F238E27FC236}">
                <a16:creationId xmlns:a16="http://schemas.microsoft.com/office/drawing/2014/main" id="{B4C9AB86-D96D-4796-8EE4-0E917AE06A76}"/>
              </a:ext>
            </a:extLst>
          </p:cNvPr>
          <p:cNvSpPr txBox="1"/>
          <p:nvPr/>
        </p:nvSpPr>
        <p:spPr>
          <a:xfrm>
            <a:off x="222422" y="6301946"/>
            <a:ext cx="955589" cy="369332"/>
          </a:xfrm>
          <a:prstGeom prst="rect">
            <a:avLst/>
          </a:prstGeom>
          <a:noFill/>
        </p:spPr>
        <p:txBody>
          <a:bodyPr wrap="square" rtlCol="0">
            <a:spAutoFit/>
          </a:bodyPr>
          <a:lstStyle/>
          <a:p>
            <a:r>
              <a:rPr lang="en-US" dirty="0"/>
              <a:t>12-6</a:t>
            </a:r>
          </a:p>
        </p:txBody>
      </p:sp>
    </p:spTree>
    <p:extLst>
      <p:ext uri="{BB962C8B-B14F-4D97-AF65-F5344CB8AC3E}">
        <p14:creationId xmlns:p14="http://schemas.microsoft.com/office/powerpoint/2010/main" val="3517737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86567e34-8b27-42de-9fa1-73db1f6a88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36B4-498E-4E99-BD7E-7B821A506717}"/>
              </a:ext>
            </a:extLst>
          </p:cNvPr>
          <p:cNvSpPr>
            <a:spLocks noGrp="1"/>
          </p:cNvSpPr>
          <p:nvPr>
            <p:ph type="title"/>
          </p:nvPr>
        </p:nvSpPr>
        <p:spPr/>
        <p:txBody>
          <a:bodyPr/>
          <a:lstStyle/>
          <a:p>
            <a:r>
              <a:rPr lang="en-US" dirty="0"/>
              <a:t>Application Insights</a:t>
            </a:r>
          </a:p>
        </p:txBody>
      </p:sp>
      <p:sp>
        <p:nvSpPr>
          <p:cNvPr id="4" name="Content Placeholder 2">
            <a:extLst>
              <a:ext uri="{FF2B5EF4-FFF2-40B4-BE49-F238E27FC236}">
                <a16:creationId xmlns:a16="http://schemas.microsoft.com/office/drawing/2014/main" id="{F48DC971-4741-4188-80FF-5ABA5052AC4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Application Map:</a:t>
            </a:r>
          </a:p>
          <a:p>
            <a:pPr lvl="1"/>
            <a:r>
              <a:rPr lang="en-US" b="0" kern="0" dirty="0">
                <a:solidFill>
                  <a:srgbClr val="000000"/>
                </a:solidFill>
              </a:rPr>
              <a:t>Diagram of App Components and interactions between all services</a:t>
            </a:r>
          </a:p>
          <a:p>
            <a:pPr lvl="0"/>
            <a:r>
              <a:rPr lang="en-US" b="0" kern="0" dirty="0">
                <a:solidFill>
                  <a:srgbClr val="000000"/>
                </a:solidFill>
              </a:rPr>
              <a:t>Live Metrics:</a:t>
            </a:r>
          </a:p>
          <a:p>
            <a:pPr lvl="1"/>
            <a:r>
              <a:rPr lang="en-US" b="0" kern="0" dirty="0">
                <a:solidFill>
                  <a:srgbClr val="000000"/>
                </a:solidFill>
              </a:rPr>
              <a:t>Real-Time Requests information</a:t>
            </a:r>
          </a:p>
          <a:p>
            <a:pPr lvl="0"/>
            <a:r>
              <a:rPr lang="en-US" b="0" kern="0" dirty="0">
                <a:solidFill>
                  <a:srgbClr val="000000"/>
                </a:solidFill>
              </a:rPr>
              <a:t>Servers:</a:t>
            </a:r>
          </a:p>
          <a:p>
            <a:pPr lvl="1"/>
            <a:r>
              <a:rPr lang="en-US" b="0" kern="0" dirty="0">
                <a:solidFill>
                  <a:srgbClr val="000000"/>
                </a:solidFill>
              </a:rPr>
              <a:t>Detailed Performance per Instance view</a:t>
            </a:r>
          </a:p>
          <a:p>
            <a:pPr lvl="0"/>
            <a:r>
              <a:rPr lang="en-US" b="0" kern="0" dirty="0">
                <a:solidFill>
                  <a:srgbClr val="000000"/>
                </a:solidFill>
              </a:rPr>
              <a:t>Availability:</a:t>
            </a:r>
          </a:p>
          <a:p>
            <a:pPr lvl="1"/>
            <a:r>
              <a:rPr lang="en-US" b="0" kern="0" dirty="0">
                <a:solidFill>
                  <a:srgbClr val="000000"/>
                </a:solidFill>
              </a:rPr>
              <a:t>Run scheduled tests for Uptime</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5FF92125-F217-4BD2-846A-ABDF14225F66}"/>
              </a:ext>
            </a:extLst>
          </p:cNvPr>
          <p:cNvSpPr txBox="1"/>
          <p:nvPr/>
        </p:nvSpPr>
        <p:spPr>
          <a:xfrm>
            <a:off x="222422" y="6301946"/>
            <a:ext cx="955589" cy="369332"/>
          </a:xfrm>
          <a:prstGeom prst="rect">
            <a:avLst/>
          </a:prstGeom>
          <a:noFill/>
        </p:spPr>
        <p:txBody>
          <a:bodyPr wrap="square" rtlCol="0">
            <a:spAutoFit/>
          </a:bodyPr>
          <a:lstStyle/>
          <a:p>
            <a:r>
              <a:rPr lang="en-US" dirty="0"/>
              <a:t>12-6</a:t>
            </a:r>
          </a:p>
        </p:txBody>
      </p:sp>
    </p:spTree>
    <p:extLst>
      <p:ext uri="{BB962C8B-B14F-4D97-AF65-F5344CB8AC3E}">
        <p14:creationId xmlns:p14="http://schemas.microsoft.com/office/powerpoint/2010/main" val="3425538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d3d72aeb-8e64-4c92-85e0-df96f853524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4C64A-6A77-4E8A-B3F5-252222C7F2B7}"/>
              </a:ext>
            </a:extLst>
          </p:cNvPr>
          <p:cNvSpPr>
            <a:spLocks noGrp="1"/>
          </p:cNvSpPr>
          <p:nvPr>
            <p:ph type="title"/>
          </p:nvPr>
        </p:nvSpPr>
        <p:spPr/>
        <p:txBody>
          <a:bodyPr/>
          <a:lstStyle/>
          <a:p>
            <a:r>
              <a:rPr lang="en-US" dirty="0"/>
              <a:t>Application Insights</a:t>
            </a:r>
          </a:p>
        </p:txBody>
      </p:sp>
      <p:grpSp>
        <p:nvGrpSpPr>
          <p:cNvPr id="3" name="Group 2" descr="Various insights and metadata reports in the portal">
            <a:extLst>
              <a:ext uri="{FF2B5EF4-FFF2-40B4-BE49-F238E27FC236}">
                <a16:creationId xmlns:a16="http://schemas.microsoft.com/office/drawing/2014/main" id="{3FE293D1-3253-4F9F-8BF3-A72E2C3E9F8D}"/>
              </a:ext>
            </a:extLst>
          </p:cNvPr>
          <p:cNvGrpSpPr/>
          <p:nvPr/>
        </p:nvGrpSpPr>
        <p:grpSpPr>
          <a:xfrm>
            <a:off x="441817" y="1247530"/>
            <a:ext cx="8261571" cy="4902714"/>
            <a:chOff x="441817" y="1247530"/>
            <a:chExt cx="8261571" cy="4902714"/>
          </a:xfrm>
        </p:grpSpPr>
        <p:pic>
          <p:nvPicPr>
            <p:cNvPr id="4" name="Picture 3">
              <a:extLst>
                <a:ext uri="{FF2B5EF4-FFF2-40B4-BE49-F238E27FC236}">
                  <a16:creationId xmlns:a16="http://schemas.microsoft.com/office/drawing/2014/main" id="{45006F46-5B34-4E1A-92B9-4661B7D159E3}"/>
                </a:ext>
              </a:extLst>
            </p:cNvPr>
            <p:cNvPicPr>
              <a:picLocks noChangeAspect="1"/>
            </p:cNvPicPr>
            <p:nvPr/>
          </p:nvPicPr>
          <p:blipFill>
            <a:blip r:embed="rId3"/>
            <a:stretch>
              <a:fillRect/>
            </a:stretch>
          </p:blipFill>
          <p:spPr>
            <a:xfrm>
              <a:off x="441817" y="1247530"/>
              <a:ext cx="4098965" cy="2208245"/>
            </a:xfrm>
            <a:prstGeom prst="rect">
              <a:avLst/>
            </a:prstGeom>
            <a:ln>
              <a:solidFill>
                <a:srgbClr val="002060"/>
              </a:solidFill>
            </a:ln>
          </p:spPr>
        </p:pic>
        <p:pic>
          <p:nvPicPr>
            <p:cNvPr id="5" name="Picture 4">
              <a:extLst>
                <a:ext uri="{FF2B5EF4-FFF2-40B4-BE49-F238E27FC236}">
                  <a16:creationId xmlns:a16="http://schemas.microsoft.com/office/drawing/2014/main" id="{AAD6273C-EB64-47D7-ABDC-A7D0E2E89DAB}"/>
                </a:ext>
              </a:extLst>
            </p:cNvPr>
            <p:cNvPicPr>
              <a:picLocks noChangeAspect="1"/>
            </p:cNvPicPr>
            <p:nvPr/>
          </p:nvPicPr>
          <p:blipFill>
            <a:blip r:embed="rId4"/>
            <a:stretch>
              <a:fillRect/>
            </a:stretch>
          </p:blipFill>
          <p:spPr>
            <a:xfrm>
              <a:off x="5193332" y="1606759"/>
              <a:ext cx="3510056" cy="2948947"/>
            </a:xfrm>
            <a:prstGeom prst="rect">
              <a:avLst/>
            </a:prstGeom>
            <a:ln>
              <a:solidFill>
                <a:srgbClr val="002060"/>
              </a:solidFill>
            </a:ln>
          </p:spPr>
        </p:pic>
        <p:pic>
          <p:nvPicPr>
            <p:cNvPr id="6" name="Picture 5">
              <a:extLst>
                <a:ext uri="{FF2B5EF4-FFF2-40B4-BE49-F238E27FC236}">
                  <a16:creationId xmlns:a16="http://schemas.microsoft.com/office/drawing/2014/main" id="{61CE2284-973E-495F-989B-7E69C9AAAFC0}"/>
                </a:ext>
              </a:extLst>
            </p:cNvPr>
            <p:cNvPicPr>
              <a:picLocks noChangeAspect="1"/>
            </p:cNvPicPr>
            <p:nvPr/>
          </p:nvPicPr>
          <p:blipFill>
            <a:blip r:embed="rId5"/>
            <a:stretch>
              <a:fillRect/>
            </a:stretch>
          </p:blipFill>
          <p:spPr>
            <a:xfrm>
              <a:off x="3301093" y="3208615"/>
              <a:ext cx="2768756" cy="2941629"/>
            </a:xfrm>
            <a:prstGeom prst="rect">
              <a:avLst/>
            </a:prstGeom>
            <a:ln>
              <a:solidFill>
                <a:schemeClr val="tx1"/>
              </a:solidFill>
            </a:ln>
          </p:spPr>
        </p:pic>
      </p:grpSp>
      <p:sp>
        <p:nvSpPr>
          <p:cNvPr id="7" name="TextBox 6">
            <a:extLst>
              <a:ext uri="{FF2B5EF4-FFF2-40B4-BE49-F238E27FC236}">
                <a16:creationId xmlns:a16="http://schemas.microsoft.com/office/drawing/2014/main" id="{EF821ABF-B35D-498F-BD89-757C2703F8DB}"/>
              </a:ext>
            </a:extLst>
          </p:cNvPr>
          <p:cNvSpPr txBox="1"/>
          <p:nvPr/>
        </p:nvSpPr>
        <p:spPr>
          <a:xfrm>
            <a:off x="222422" y="6301946"/>
            <a:ext cx="955589" cy="369332"/>
          </a:xfrm>
          <a:prstGeom prst="rect">
            <a:avLst/>
          </a:prstGeom>
          <a:noFill/>
        </p:spPr>
        <p:txBody>
          <a:bodyPr wrap="square" rtlCol="0">
            <a:spAutoFit/>
          </a:bodyPr>
          <a:lstStyle/>
          <a:p>
            <a:r>
              <a:rPr lang="en-US" dirty="0"/>
              <a:t>12-6</a:t>
            </a:r>
          </a:p>
        </p:txBody>
      </p:sp>
    </p:spTree>
    <p:extLst>
      <p:ext uri="{BB962C8B-B14F-4D97-AF65-F5344CB8AC3E}">
        <p14:creationId xmlns:p14="http://schemas.microsoft.com/office/powerpoint/2010/main" val="4191139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CB037-AB27-4436-9515-6F87F4AABF28}"/>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17D662EA-3CCC-4C54-BFCF-0086C433F2A1}"/>
              </a:ext>
            </a:extLst>
          </p:cNvPr>
          <p:cNvSpPr>
            <a:spLocks noGrp="1"/>
          </p:cNvSpPr>
          <p:nvPr>
            <p:ph type="body" idx="1"/>
          </p:nvPr>
        </p:nvSpPr>
        <p:spPr/>
        <p:txBody>
          <a:bodyPr/>
          <a:lstStyle/>
          <a:p>
            <a:r>
              <a:rPr lang="en-US" dirty="0"/>
              <a:t>Monitoring
Backup
Automation
Business Continuity Case Study</a:t>
            </a:r>
          </a:p>
        </p:txBody>
      </p:sp>
      <p:sp>
        <p:nvSpPr>
          <p:cNvPr id="4" name="TextBox 3">
            <a:extLst>
              <a:ext uri="{FF2B5EF4-FFF2-40B4-BE49-F238E27FC236}">
                <a16:creationId xmlns:a16="http://schemas.microsoft.com/office/drawing/2014/main" id="{6AB423BD-36C6-4575-A8AC-D012468489B6}"/>
              </a:ext>
            </a:extLst>
          </p:cNvPr>
          <p:cNvSpPr txBox="1"/>
          <p:nvPr/>
        </p:nvSpPr>
        <p:spPr>
          <a:xfrm>
            <a:off x="222422" y="6301946"/>
            <a:ext cx="955589" cy="369332"/>
          </a:xfrm>
          <a:prstGeom prst="rect">
            <a:avLst/>
          </a:prstGeom>
          <a:noFill/>
        </p:spPr>
        <p:txBody>
          <a:bodyPr wrap="square" rtlCol="0">
            <a:spAutoFit/>
          </a:bodyPr>
          <a:lstStyle/>
          <a:p>
            <a:r>
              <a:rPr lang="en-US" dirty="0"/>
              <a:t>12-1</a:t>
            </a:r>
          </a:p>
        </p:txBody>
      </p:sp>
    </p:spTree>
    <p:extLst>
      <p:ext uri="{BB962C8B-B14F-4D97-AF65-F5344CB8AC3E}">
        <p14:creationId xmlns:p14="http://schemas.microsoft.com/office/powerpoint/2010/main" val="606174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f2674a45-0294-48be-b0e6-c07d2286cdc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32D3B-1B59-4439-A11A-E82F34DAA65E}"/>
              </a:ext>
            </a:extLst>
          </p:cNvPr>
          <p:cNvSpPr>
            <a:spLocks noGrp="1"/>
          </p:cNvSpPr>
          <p:nvPr>
            <p:ph type="title"/>
          </p:nvPr>
        </p:nvSpPr>
        <p:spPr/>
        <p:txBody>
          <a:bodyPr/>
          <a:lstStyle/>
          <a:p>
            <a:r>
              <a:rPr lang="en-US" dirty="0"/>
              <a:t>Power BI</a:t>
            </a:r>
          </a:p>
        </p:txBody>
      </p:sp>
      <p:sp>
        <p:nvSpPr>
          <p:cNvPr id="4" name="Content Placeholder 2">
            <a:extLst>
              <a:ext uri="{FF2B5EF4-FFF2-40B4-BE49-F238E27FC236}">
                <a16:creationId xmlns:a16="http://schemas.microsoft.com/office/drawing/2014/main" id="{D5286DB8-F718-45B0-9BEE-05565955D16A}"/>
              </a:ext>
            </a:extLst>
          </p:cNvPr>
          <p:cNvSpPr txBox="1">
            <a:spLocks/>
          </p:cNvSpPr>
          <p:nvPr/>
        </p:nvSpPr>
        <p:spPr>
          <a:xfrm>
            <a:off x="458788" y="1021215"/>
            <a:ext cx="8119156" cy="156433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gn="ctr">
              <a:buNone/>
            </a:pPr>
            <a:r>
              <a:rPr lang="en-US" b="0" i="1" kern="0" dirty="0">
                <a:solidFill>
                  <a:srgbClr val="000000"/>
                </a:solidFill>
              </a:rPr>
              <a:t>“Workspace approach, integrating with Power BI Apps, allowing for detailed reporting and data analytics”</a:t>
            </a:r>
          </a:p>
          <a:p>
            <a:pPr marL="0" lvl="0" indent="0" algn="ctr">
              <a:buNone/>
            </a:pPr>
            <a:endParaRPr lang="en-US" b="0" i="1" kern="0" dirty="0">
              <a:solidFill>
                <a:srgbClr val="000000"/>
              </a:solidFill>
            </a:endParaRPr>
          </a:p>
        </p:txBody>
      </p:sp>
      <p:grpSp>
        <p:nvGrpSpPr>
          <p:cNvPr id="3" name="Group 2" descr="Power BI &quot;value add&quot; for businesses">
            <a:extLst>
              <a:ext uri="{FF2B5EF4-FFF2-40B4-BE49-F238E27FC236}">
                <a16:creationId xmlns:a16="http://schemas.microsoft.com/office/drawing/2014/main" id="{15D1C857-EADC-419C-9E92-88D3C896B354}"/>
              </a:ext>
            </a:extLst>
          </p:cNvPr>
          <p:cNvGrpSpPr/>
          <p:nvPr/>
        </p:nvGrpSpPr>
        <p:grpSpPr>
          <a:xfrm>
            <a:off x="228600" y="2848945"/>
            <a:ext cx="8686800" cy="2809124"/>
            <a:chOff x="228600" y="2848945"/>
            <a:chExt cx="8686800" cy="2809124"/>
          </a:xfrm>
        </p:grpSpPr>
        <p:sp>
          <p:nvSpPr>
            <p:cNvPr id="5" name="Rectangle 4">
              <a:extLst>
                <a:ext uri="{FF2B5EF4-FFF2-40B4-BE49-F238E27FC236}">
                  <a16:creationId xmlns:a16="http://schemas.microsoft.com/office/drawing/2014/main" id="{4552A0BD-03E1-4C86-B884-D1CFB367E50D}"/>
                </a:ext>
              </a:extLst>
            </p:cNvPr>
            <p:cNvSpPr/>
            <p:nvPr/>
          </p:nvSpPr>
          <p:spPr>
            <a:xfrm>
              <a:off x="334606" y="5205155"/>
              <a:ext cx="8580794" cy="452914"/>
            </a:xfrm>
            <a:prstGeom prst="rect">
              <a:avLst/>
            </a:prstGeom>
            <a:solidFill>
              <a:sysClr val="window" lastClr="FFFFFF">
                <a:lumMod val="75000"/>
              </a:sysClr>
            </a:solidFill>
            <a:ln w="12700" cap="flat" cmpd="sng" algn="ctr">
              <a:noFill/>
              <a:prstDash val="solid"/>
              <a:miter lim="800000"/>
            </a:ln>
            <a:effectLst/>
          </p:spPr>
          <p:txBody>
            <a:bodyPr rtlCol="0" anchor="ctr"/>
            <a:lstStyle/>
            <a:p>
              <a:pPr lvl="0" algn="ctr" fontAlgn="auto">
                <a:spcBef>
                  <a:spcPts val="0"/>
                </a:spcBef>
                <a:spcAft>
                  <a:spcPts val="0"/>
                </a:spcAft>
                <a:defRPr/>
              </a:pPr>
              <a:r>
                <a:rPr lang="en-US" sz="2000" b="0" kern="0" dirty="0">
                  <a:solidFill>
                    <a:prstClr val="black"/>
                  </a:solidFill>
                  <a:latin typeface="Segoe UI Light" panose="020B0502040204020203" pitchFamily="34" charset="0"/>
                  <a:cs typeface="Segoe UI Light" panose="020B0502040204020203" pitchFamily="34" charset="0"/>
                </a:rPr>
                <a:t>Monitoring, Management + Business Continuity &amp; Disaster Recovery</a:t>
              </a:r>
            </a:p>
          </p:txBody>
        </p:sp>
        <p:sp>
          <p:nvSpPr>
            <p:cNvPr id="6" name="Rectangle 5">
              <a:extLst>
                <a:ext uri="{FF2B5EF4-FFF2-40B4-BE49-F238E27FC236}">
                  <a16:creationId xmlns:a16="http://schemas.microsoft.com/office/drawing/2014/main" id="{CB25AF0A-A21C-426B-BAB5-7E9CDAA460E6}"/>
                </a:ext>
              </a:extLst>
            </p:cNvPr>
            <p:cNvSpPr/>
            <p:nvPr/>
          </p:nvSpPr>
          <p:spPr>
            <a:xfrm>
              <a:off x="228600" y="2874818"/>
              <a:ext cx="1874882" cy="1857632"/>
            </a:xfrm>
            <a:prstGeom prst="rect">
              <a:avLst/>
            </a:prstGeom>
            <a:solidFill>
              <a:sysClr val="windowText" lastClr="000000"/>
            </a:solidFill>
            <a:ln w="12700" cap="flat" cmpd="sng" algn="ctr">
              <a:noFill/>
              <a:prstDash val="solid"/>
              <a:miter lim="800000"/>
            </a:ln>
            <a:effectLst/>
          </p:spPr>
          <p:txBody>
            <a:bodyPr rtlCol="0" anchor="ctr"/>
            <a:lstStyle/>
            <a:p>
              <a:pPr lvl="0" algn="ctr" fontAlgn="auto">
                <a:spcBef>
                  <a:spcPts val="0"/>
                </a:spcBef>
                <a:spcAft>
                  <a:spcPts val="0"/>
                </a:spcAft>
                <a:defRPr/>
              </a:pPr>
              <a:r>
                <a:rPr lang="en-US" b="0" kern="0" dirty="0">
                  <a:solidFill>
                    <a:srgbClr val="FFC000"/>
                  </a:solidFill>
                  <a:latin typeface="Segoe UI Light" panose="020B0502040204020203" pitchFamily="34" charset="0"/>
                  <a:cs typeface="Segoe UI Light" panose="020B0502040204020203" pitchFamily="34" charset="0"/>
                </a:rPr>
                <a:t>Connect to different data sources, create reports and data charts</a:t>
              </a:r>
            </a:p>
          </p:txBody>
        </p:sp>
        <p:sp>
          <p:nvSpPr>
            <p:cNvPr id="7" name="Rectangle 6">
              <a:extLst>
                <a:ext uri="{FF2B5EF4-FFF2-40B4-BE49-F238E27FC236}">
                  <a16:creationId xmlns:a16="http://schemas.microsoft.com/office/drawing/2014/main" id="{7BB2EC1E-BAFC-4EC4-9A72-BB0C59232B0C}"/>
                </a:ext>
              </a:extLst>
            </p:cNvPr>
            <p:cNvSpPr/>
            <p:nvPr/>
          </p:nvSpPr>
          <p:spPr>
            <a:xfrm>
              <a:off x="2384775" y="2848945"/>
              <a:ext cx="1874882" cy="1874882"/>
            </a:xfrm>
            <a:prstGeom prst="rect">
              <a:avLst/>
            </a:prstGeom>
            <a:solidFill>
              <a:sysClr val="windowText" lastClr="000000"/>
            </a:solidFill>
            <a:ln w="12700" cap="flat" cmpd="sng" algn="ctr">
              <a:noFill/>
              <a:prstDash val="solid"/>
              <a:miter lim="800000"/>
            </a:ln>
            <a:effectLst/>
          </p:spPr>
          <p:txBody>
            <a:bodyPr rtlCol="0" anchor="ctr"/>
            <a:lstStyle/>
            <a:p>
              <a:pPr lvl="0" algn="ctr" fontAlgn="auto">
                <a:spcBef>
                  <a:spcPts val="0"/>
                </a:spcBef>
                <a:spcAft>
                  <a:spcPts val="0"/>
                </a:spcAft>
                <a:defRPr/>
              </a:pPr>
              <a:r>
                <a:rPr lang="en-US" b="0" kern="0" dirty="0">
                  <a:solidFill>
                    <a:srgbClr val="FFC000"/>
                  </a:solidFill>
                  <a:latin typeface="Segoe UI Light" panose="020B0502040204020203" pitchFamily="34" charset="0"/>
                  <a:cs typeface="Segoe UI Light" panose="020B0502040204020203" pitchFamily="34" charset="0"/>
                </a:rPr>
                <a:t>Get access to powerful dashboards, alerts and drill down for info</a:t>
              </a:r>
            </a:p>
          </p:txBody>
        </p:sp>
        <p:sp>
          <p:nvSpPr>
            <p:cNvPr id="8" name="Rectangle 7">
              <a:extLst>
                <a:ext uri="{FF2B5EF4-FFF2-40B4-BE49-F238E27FC236}">
                  <a16:creationId xmlns:a16="http://schemas.microsoft.com/office/drawing/2014/main" id="{C6202347-6805-4BE7-877C-C1D9C72718D5}"/>
                </a:ext>
              </a:extLst>
            </p:cNvPr>
            <p:cNvSpPr/>
            <p:nvPr/>
          </p:nvSpPr>
          <p:spPr>
            <a:xfrm>
              <a:off x="4593461" y="2848945"/>
              <a:ext cx="1874882" cy="1874882"/>
            </a:xfrm>
            <a:prstGeom prst="rect">
              <a:avLst/>
            </a:prstGeom>
            <a:solidFill>
              <a:sysClr val="windowText" lastClr="000000"/>
            </a:solidFill>
            <a:ln w="12700" cap="flat" cmpd="sng" algn="ctr">
              <a:noFill/>
              <a:prstDash val="solid"/>
              <a:miter lim="800000"/>
            </a:ln>
            <a:effectLst/>
          </p:spPr>
          <p:txBody>
            <a:bodyPr rtlCol="0" anchor="ctr"/>
            <a:lstStyle/>
            <a:p>
              <a:pPr lvl="0" algn="ctr" defTabSz="914016" fontAlgn="auto">
                <a:spcBef>
                  <a:spcPts val="1200"/>
                </a:spcBef>
                <a:spcAft>
                  <a:spcPts val="0"/>
                </a:spcAft>
                <a:defRPr/>
              </a:pPr>
              <a:r>
                <a:rPr lang="en-US" b="0" kern="0" dirty="0">
                  <a:solidFill>
                    <a:srgbClr val="FFC000"/>
                  </a:solidFill>
                  <a:latin typeface="Segoe UI Light" panose="020B0502040204020203" pitchFamily="34" charset="0"/>
                  <a:cs typeface="Segoe UI Light" panose="020B0502040204020203" pitchFamily="34" charset="0"/>
                </a:rPr>
                <a:t>Simplify Mgmt, expose IT data to non-IT teams, achieve compliance</a:t>
              </a:r>
            </a:p>
          </p:txBody>
        </p:sp>
        <p:sp>
          <p:nvSpPr>
            <p:cNvPr id="9" name="Rectangle 8">
              <a:extLst>
                <a:ext uri="{FF2B5EF4-FFF2-40B4-BE49-F238E27FC236}">
                  <a16:creationId xmlns:a16="http://schemas.microsoft.com/office/drawing/2014/main" id="{C06E1162-9B94-450B-AC51-7DFFBABA261F}"/>
                </a:ext>
              </a:extLst>
            </p:cNvPr>
            <p:cNvSpPr/>
            <p:nvPr/>
          </p:nvSpPr>
          <p:spPr>
            <a:xfrm>
              <a:off x="6802147" y="2848945"/>
              <a:ext cx="1874882" cy="1874882"/>
            </a:xfrm>
            <a:prstGeom prst="rect">
              <a:avLst/>
            </a:prstGeom>
            <a:solidFill>
              <a:sysClr val="windowText" lastClr="000000"/>
            </a:solidFill>
            <a:ln w="12700" cap="flat" cmpd="sng" algn="ctr">
              <a:noFill/>
              <a:prstDash val="solid"/>
              <a:miter lim="800000"/>
            </a:ln>
            <a:effectLst/>
          </p:spPr>
          <p:txBody>
            <a:bodyPr rtlCol="0" anchor="ctr"/>
            <a:lstStyle/>
            <a:p>
              <a:pPr lvl="0" algn="ctr" fontAlgn="auto">
                <a:spcBef>
                  <a:spcPts val="0"/>
                </a:spcBef>
                <a:spcAft>
                  <a:spcPts val="0"/>
                </a:spcAft>
                <a:defRPr/>
              </a:pPr>
              <a:r>
                <a:rPr lang="en-US" b="0" kern="0" dirty="0">
                  <a:solidFill>
                    <a:srgbClr val="FFC000"/>
                  </a:solidFill>
                  <a:latin typeface="Segoe UI Light" panose="020B0502040204020203" pitchFamily="34" charset="0"/>
                  <a:cs typeface="Segoe UI Light" panose="020B0502040204020203" pitchFamily="34" charset="0"/>
                </a:rPr>
                <a:t>Embed interactive data visuals and reporting features into your apps</a:t>
              </a:r>
            </a:p>
          </p:txBody>
        </p:sp>
      </p:grpSp>
      <p:sp>
        <p:nvSpPr>
          <p:cNvPr id="10" name="TextBox 9">
            <a:extLst>
              <a:ext uri="{FF2B5EF4-FFF2-40B4-BE49-F238E27FC236}">
                <a16:creationId xmlns:a16="http://schemas.microsoft.com/office/drawing/2014/main" id="{8ECCB5FD-45D2-4321-9B62-CDDAFFA8B09E}"/>
              </a:ext>
            </a:extLst>
          </p:cNvPr>
          <p:cNvSpPr txBox="1"/>
          <p:nvPr/>
        </p:nvSpPr>
        <p:spPr>
          <a:xfrm>
            <a:off x="222422" y="6301946"/>
            <a:ext cx="955589" cy="369332"/>
          </a:xfrm>
          <a:prstGeom prst="rect">
            <a:avLst/>
          </a:prstGeom>
          <a:noFill/>
        </p:spPr>
        <p:txBody>
          <a:bodyPr wrap="square" rtlCol="0">
            <a:spAutoFit/>
          </a:bodyPr>
          <a:lstStyle/>
          <a:p>
            <a:r>
              <a:rPr lang="en-US" dirty="0"/>
              <a:t>12-7</a:t>
            </a:r>
          </a:p>
        </p:txBody>
      </p:sp>
    </p:spTree>
    <p:extLst>
      <p:ext uri="{BB962C8B-B14F-4D97-AF65-F5344CB8AC3E}">
        <p14:creationId xmlns:p14="http://schemas.microsoft.com/office/powerpoint/2010/main" val="51282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e011ba7a-deac-4144-ac8d-8248a47f788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CEA1D-C89A-48EB-9B76-6C36AB81ABD8}"/>
              </a:ext>
            </a:extLst>
          </p:cNvPr>
          <p:cNvSpPr>
            <a:spLocks noGrp="1"/>
          </p:cNvSpPr>
          <p:nvPr>
            <p:ph type="title"/>
          </p:nvPr>
        </p:nvSpPr>
        <p:spPr/>
        <p:txBody>
          <a:bodyPr/>
          <a:lstStyle/>
          <a:p>
            <a:r>
              <a:rPr lang="en-US" dirty="0"/>
              <a:t>Power BI</a:t>
            </a:r>
          </a:p>
        </p:txBody>
      </p:sp>
      <p:sp>
        <p:nvSpPr>
          <p:cNvPr id="4" name="Content Placeholder 2">
            <a:extLst>
              <a:ext uri="{FF2B5EF4-FFF2-40B4-BE49-F238E27FC236}">
                <a16:creationId xmlns:a16="http://schemas.microsoft.com/office/drawing/2014/main" id="{678387B8-CCFE-4DFD-9C77-32548761DEC7}"/>
              </a:ext>
            </a:extLst>
          </p:cNvPr>
          <p:cNvSpPr txBox="1">
            <a:spLocks/>
          </p:cNvSpPr>
          <p:nvPr/>
        </p:nvSpPr>
        <p:spPr>
          <a:xfrm>
            <a:off x="458788" y="1021215"/>
            <a:ext cx="8119156" cy="55533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gn="ctr">
              <a:buNone/>
            </a:pPr>
            <a:r>
              <a:rPr lang="en-US" b="0" kern="0" dirty="0">
                <a:solidFill>
                  <a:srgbClr val="000000"/>
                </a:solidFill>
              </a:rPr>
              <a:t>Integrating with Industry-Standard Data Sources</a:t>
            </a:r>
          </a:p>
          <a:p>
            <a:pPr marL="0" lvl="0" indent="0" algn="ctr">
              <a:buNone/>
            </a:pPr>
            <a:endParaRPr lang="en-US" b="0" kern="0" dirty="0">
              <a:solidFill>
                <a:srgbClr val="000000"/>
              </a:solidFill>
            </a:endParaRPr>
          </a:p>
        </p:txBody>
      </p:sp>
      <p:pic>
        <p:nvPicPr>
          <p:cNvPr id="5" name="Picture 4" descr="Examples of third-party services that integrate with Power BI">
            <a:extLst>
              <a:ext uri="{FF2B5EF4-FFF2-40B4-BE49-F238E27FC236}">
                <a16:creationId xmlns:a16="http://schemas.microsoft.com/office/drawing/2014/main" id="{655193EC-2955-414C-B5BB-1B59CD1D3FB0}"/>
              </a:ext>
            </a:extLst>
          </p:cNvPr>
          <p:cNvPicPr>
            <a:picLocks noChangeAspect="1"/>
          </p:cNvPicPr>
          <p:nvPr/>
        </p:nvPicPr>
        <p:blipFill rotWithShape="1">
          <a:blip r:embed="rId3"/>
          <a:srcRect b="17432"/>
          <a:stretch/>
        </p:blipFill>
        <p:spPr>
          <a:xfrm>
            <a:off x="228600" y="2728194"/>
            <a:ext cx="8686800" cy="2600551"/>
          </a:xfrm>
          <a:prstGeom prst="rect">
            <a:avLst/>
          </a:prstGeom>
          <a:ln>
            <a:solidFill>
              <a:schemeClr val="tx1"/>
            </a:solidFill>
          </a:ln>
        </p:spPr>
      </p:pic>
      <p:sp>
        <p:nvSpPr>
          <p:cNvPr id="6" name="TextBox 5">
            <a:extLst>
              <a:ext uri="{FF2B5EF4-FFF2-40B4-BE49-F238E27FC236}">
                <a16:creationId xmlns:a16="http://schemas.microsoft.com/office/drawing/2014/main" id="{B228F868-E4D8-495B-86AB-71B7C2AE303B}"/>
              </a:ext>
            </a:extLst>
          </p:cNvPr>
          <p:cNvSpPr txBox="1"/>
          <p:nvPr/>
        </p:nvSpPr>
        <p:spPr>
          <a:xfrm>
            <a:off x="222422" y="6301946"/>
            <a:ext cx="955589" cy="369332"/>
          </a:xfrm>
          <a:prstGeom prst="rect">
            <a:avLst/>
          </a:prstGeom>
          <a:noFill/>
        </p:spPr>
        <p:txBody>
          <a:bodyPr wrap="square" rtlCol="0">
            <a:spAutoFit/>
          </a:bodyPr>
          <a:lstStyle/>
          <a:p>
            <a:r>
              <a:rPr lang="en-US" dirty="0"/>
              <a:t>12-7</a:t>
            </a:r>
          </a:p>
        </p:txBody>
      </p:sp>
    </p:spTree>
    <p:extLst>
      <p:ext uri="{BB962C8B-B14F-4D97-AF65-F5344CB8AC3E}">
        <p14:creationId xmlns:p14="http://schemas.microsoft.com/office/powerpoint/2010/main" val="112636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f9d6ad0e-ac6d-4f13-900f-029f68e73f9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34A9F-10D5-4E5A-BC26-023926860772}"/>
              </a:ext>
            </a:extLst>
          </p:cNvPr>
          <p:cNvSpPr>
            <a:spLocks noGrp="1"/>
          </p:cNvSpPr>
          <p:nvPr>
            <p:ph type="title"/>
          </p:nvPr>
        </p:nvSpPr>
        <p:spPr/>
        <p:txBody>
          <a:bodyPr/>
          <a:lstStyle/>
          <a:p>
            <a:r>
              <a:rPr lang="en-US" dirty="0"/>
              <a:t>Power BI Integrations</a:t>
            </a:r>
          </a:p>
        </p:txBody>
      </p:sp>
      <p:grpSp>
        <p:nvGrpSpPr>
          <p:cNvPr id="3" name="Group 2" descr="Example of Azure services that can integrate with Power BI">
            <a:extLst>
              <a:ext uri="{FF2B5EF4-FFF2-40B4-BE49-F238E27FC236}">
                <a16:creationId xmlns:a16="http://schemas.microsoft.com/office/drawing/2014/main" id="{CF4DAF44-E37C-4451-8A0D-D6EBB9BECE95}"/>
              </a:ext>
            </a:extLst>
          </p:cNvPr>
          <p:cNvGrpSpPr/>
          <p:nvPr/>
        </p:nvGrpSpPr>
        <p:grpSpPr>
          <a:xfrm>
            <a:off x="441434" y="1316765"/>
            <a:ext cx="8229600" cy="4447291"/>
            <a:chOff x="441434" y="1316765"/>
            <a:chExt cx="8229600" cy="4447291"/>
          </a:xfrm>
        </p:grpSpPr>
        <p:pic>
          <p:nvPicPr>
            <p:cNvPr id="4" name="Picture 3">
              <a:extLst>
                <a:ext uri="{FF2B5EF4-FFF2-40B4-BE49-F238E27FC236}">
                  <a16:creationId xmlns:a16="http://schemas.microsoft.com/office/drawing/2014/main" id="{2E011815-F80E-4C2E-A0F8-1123C6AEDC7D}"/>
                </a:ext>
              </a:extLst>
            </p:cNvPr>
            <p:cNvPicPr>
              <a:picLocks noChangeAspect="1"/>
            </p:cNvPicPr>
            <p:nvPr/>
          </p:nvPicPr>
          <p:blipFill>
            <a:blip r:embed="rId3"/>
            <a:stretch>
              <a:fillRect/>
            </a:stretch>
          </p:blipFill>
          <p:spPr>
            <a:xfrm>
              <a:off x="441434" y="1316765"/>
              <a:ext cx="8229600" cy="2129074"/>
            </a:xfrm>
            <a:prstGeom prst="rect">
              <a:avLst/>
            </a:prstGeom>
            <a:ln w="57150">
              <a:solidFill>
                <a:srgbClr val="F0F0F0"/>
              </a:solidFill>
            </a:ln>
          </p:spPr>
        </p:pic>
        <p:pic>
          <p:nvPicPr>
            <p:cNvPr id="5" name="Picture 4">
              <a:extLst>
                <a:ext uri="{FF2B5EF4-FFF2-40B4-BE49-F238E27FC236}">
                  <a16:creationId xmlns:a16="http://schemas.microsoft.com/office/drawing/2014/main" id="{10C1A3B0-AE39-477A-8348-E8BB82E98D9F}"/>
                </a:ext>
              </a:extLst>
            </p:cNvPr>
            <p:cNvPicPr>
              <a:picLocks noChangeAspect="1"/>
            </p:cNvPicPr>
            <p:nvPr/>
          </p:nvPicPr>
          <p:blipFill>
            <a:blip r:embed="rId4"/>
            <a:stretch>
              <a:fillRect/>
            </a:stretch>
          </p:blipFill>
          <p:spPr>
            <a:xfrm>
              <a:off x="441434" y="3447959"/>
              <a:ext cx="8229600" cy="2316097"/>
            </a:xfrm>
            <a:prstGeom prst="rect">
              <a:avLst/>
            </a:prstGeom>
            <a:ln w="57150">
              <a:solidFill>
                <a:srgbClr val="F0F0F0"/>
              </a:solidFill>
            </a:ln>
          </p:spPr>
        </p:pic>
      </p:grpSp>
      <p:sp>
        <p:nvSpPr>
          <p:cNvPr id="6" name="TextBox 5">
            <a:extLst>
              <a:ext uri="{FF2B5EF4-FFF2-40B4-BE49-F238E27FC236}">
                <a16:creationId xmlns:a16="http://schemas.microsoft.com/office/drawing/2014/main" id="{3563909F-9A0F-48D6-99F5-3D3934DE1004}"/>
              </a:ext>
            </a:extLst>
          </p:cNvPr>
          <p:cNvSpPr txBox="1"/>
          <p:nvPr/>
        </p:nvSpPr>
        <p:spPr>
          <a:xfrm>
            <a:off x="222422" y="6301946"/>
            <a:ext cx="955589" cy="369332"/>
          </a:xfrm>
          <a:prstGeom prst="rect">
            <a:avLst/>
          </a:prstGeom>
          <a:noFill/>
        </p:spPr>
        <p:txBody>
          <a:bodyPr wrap="square" rtlCol="0">
            <a:spAutoFit/>
          </a:bodyPr>
          <a:lstStyle/>
          <a:p>
            <a:r>
              <a:rPr lang="en-US" dirty="0"/>
              <a:t>12-7</a:t>
            </a:r>
          </a:p>
        </p:txBody>
      </p:sp>
    </p:spTree>
    <p:extLst>
      <p:ext uri="{BB962C8B-B14F-4D97-AF65-F5344CB8AC3E}">
        <p14:creationId xmlns:p14="http://schemas.microsoft.com/office/powerpoint/2010/main" val="3276853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55FD-BE80-4320-9F6D-50848059A348}"/>
              </a:ext>
            </a:extLst>
          </p:cNvPr>
          <p:cNvSpPr>
            <a:spLocks noGrp="1"/>
          </p:cNvSpPr>
          <p:nvPr>
            <p:ph type="title"/>
          </p:nvPr>
        </p:nvSpPr>
        <p:spPr/>
        <p:txBody>
          <a:bodyPr/>
          <a:lstStyle/>
          <a:p>
            <a:r>
              <a:rPr lang="en-US" dirty="0"/>
              <a:t>Lesson 2: Backup</a:t>
            </a:r>
          </a:p>
        </p:txBody>
      </p:sp>
      <p:sp>
        <p:nvSpPr>
          <p:cNvPr id="3" name="Text Placeholder 2">
            <a:extLst>
              <a:ext uri="{FF2B5EF4-FFF2-40B4-BE49-F238E27FC236}">
                <a16:creationId xmlns:a16="http://schemas.microsoft.com/office/drawing/2014/main" id="{A8CC1E82-6967-4091-8210-3C963F4AEFC0}"/>
              </a:ext>
            </a:extLst>
          </p:cNvPr>
          <p:cNvSpPr>
            <a:spLocks noGrp="1"/>
          </p:cNvSpPr>
          <p:nvPr>
            <p:ph type="body" idx="1"/>
          </p:nvPr>
        </p:nvSpPr>
        <p:spPr/>
        <p:txBody>
          <a:bodyPr/>
          <a:lstStyle/>
          <a:p>
            <a:r>
              <a:rPr lang="en-US" dirty="0"/>
              <a:t>Azure Backup
Backup Options
Specialized Backup
Site Recovery</a:t>
            </a:r>
          </a:p>
        </p:txBody>
      </p:sp>
      <p:sp>
        <p:nvSpPr>
          <p:cNvPr id="4" name="TextBox 3">
            <a:extLst>
              <a:ext uri="{FF2B5EF4-FFF2-40B4-BE49-F238E27FC236}">
                <a16:creationId xmlns:a16="http://schemas.microsoft.com/office/drawing/2014/main" id="{F99F40E3-B56F-46D9-8235-1458854F6AD5}"/>
              </a:ext>
            </a:extLst>
          </p:cNvPr>
          <p:cNvSpPr txBox="1"/>
          <p:nvPr/>
        </p:nvSpPr>
        <p:spPr>
          <a:xfrm>
            <a:off x="222422" y="6301946"/>
            <a:ext cx="955589" cy="369332"/>
          </a:xfrm>
          <a:prstGeom prst="rect">
            <a:avLst/>
          </a:prstGeom>
          <a:noFill/>
        </p:spPr>
        <p:txBody>
          <a:bodyPr wrap="square" rtlCol="0">
            <a:spAutoFit/>
          </a:bodyPr>
          <a:lstStyle/>
          <a:p>
            <a:r>
              <a:rPr lang="en-US" dirty="0"/>
              <a:t>12-8</a:t>
            </a:r>
          </a:p>
        </p:txBody>
      </p:sp>
    </p:spTree>
    <p:extLst>
      <p:ext uri="{BB962C8B-B14F-4D97-AF65-F5344CB8AC3E}">
        <p14:creationId xmlns:p14="http://schemas.microsoft.com/office/powerpoint/2010/main" val="353889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b0f440a9-e81a-4670-a93b-e56f95cbae4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A220-832C-462D-A0F6-AD04A77699C1}"/>
              </a:ext>
            </a:extLst>
          </p:cNvPr>
          <p:cNvSpPr>
            <a:spLocks noGrp="1"/>
          </p:cNvSpPr>
          <p:nvPr>
            <p:ph type="title"/>
          </p:nvPr>
        </p:nvSpPr>
        <p:spPr/>
        <p:txBody>
          <a:bodyPr/>
          <a:lstStyle/>
          <a:p>
            <a:r>
              <a:rPr lang="en-US" dirty="0"/>
              <a:t>Azure Backup</a:t>
            </a:r>
          </a:p>
        </p:txBody>
      </p:sp>
      <p:sp>
        <p:nvSpPr>
          <p:cNvPr id="4" name="Content Placeholder 2">
            <a:extLst>
              <a:ext uri="{FF2B5EF4-FFF2-40B4-BE49-F238E27FC236}">
                <a16:creationId xmlns:a16="http://schemas.microsoft.com/office/drawing/2014/main" id="{092A15AE-90E4-423D-86E2-2A66ADAAE14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There are three popular scenarios where Azure is selected as the ideal backup target:</a:t>
            </a:r>
          </a:p>
          <a:p>
            <a:pPr marL="746125" lvl="1" indent="-457200">
              <a:buFont typeface="+mj-lt"/>
              <a:buAutoNum type="arabicPeriod"/>
            </a:pPr>
            <a:r>
              <a:rPr lang="en-US" b="0" kern="0" dirty="0">
                <a:solidFill>
                  <a:srgbClr val="000000"/>
                </a:solidFill>
              </a:rPr>
              <a:t>On-Premises backups of Files &amp; Folders into Azure Backup Vault</a:t>
            </a:r>
          </a:p>
          <a:p>
            <a:pPr marL="746125" lvl="1" indent="-457200">
              <a:buFont typeface="+mj-lt"/>
              <a:buAutoNum type="arabicPeriod"/>
            </a:pPr>
            <a:r>
              <a:rPr lang="en-US" b="0" kern="0" dirty="0">
                <a:solidFill>
                  <a:srgbClr val="000000"/>
                </a:solidFill>
              </a:rPr>
              <a:t>On-Premises backups of full Windows &amp; Linux VMs into Azure Backup Vault</a:t>
            </a:r>
          </a:p>
          <a:p>
            <a:pPr marL="746125" lvl="1" indent="-457200">
              <a:buFont typeface="+mj-lt"/>
              <a:buAutoNum type="arabicPeriod"/>
            </a:pPr>
            <a:r>
              <a:rPr lang="en-US" b="0" kern="0" dirty="0">
                <a:solidFill>
                  <a:srgbClr val="000000"/>
                </a:solidFill>
              </a:rPr>
              <a:t>Azure VM backup to Azure Backup Vault</a:t>
            </a:r>
          </a:p>
          <a:p>
            <a:pPr marL="746125" lvl="1" indent="-457200">
              <a:buFont typeface="+mj-lt"/>
              <a:buAutoNum type="arabicPeriod"/>
            </a:pPr>
            <a:endParaRPr lang="en-US" b="0" kern="0" dirty="0">
              <a:solidFill>
                <a:srgbClr val="000000"/>
              </a:solidFill>
            </a:endParaRPr>
          </a:p>
        </p:txBody>
      </p:sp>
      <p:sp>
        <p:nvSpPr>
          <p:cNvPr id="5" name="TextBox 4">
            <a:extLst>
              <a:ext uri="{FF2B5EF4-FFF2-40B4-BE49-F238E27FC236}">
                <a16:creationId xmlns:a16="http://schemas.microsoft.com/office/drawing/2014/main" id="{B05064CD-1240-42A5-87A7-77866FC27481}"/>
              </a:ext>
            </a:extLst>
          </p:cNvPr>
          <p:cNvSpPr txBox="1"/>
          <p:nvPr/>
        </p:nvSpPr>
        <p:spPr>
          <a:xfrm>
            <a:off x="222422" y="6301946"/>
            <a:ext cx="955589" cy="369332"/>
          </a:xfrm>
          <a:prstGeom prst="rect">
            <a:avLst/>
          </a:prstGeom>
          <a:noFill/>
        </p:spPr>
        <p:txBody>
          <a:bodyPr wrap="square" rtlCol="0">
            <a:spAutoFit/>
          </a:bodyPr>
          <a:lstStyle/>
          <a:p>
            <a:r>
              <a:rPr lang="en-US" dirty="0"/>
              <a:t>12-8*</a:t>
            </a:r>
          </a:p>
        </p:txBody>
      </p:sp>
    </p:spTree>
    <p:extLst>
      <p:ext uri="{BB962C8B-B14F-4D97-AF65-F5344CB8AC3E}">
        <p14:creationId xmlns:p14="http://schemas.microsoft.com/office/powerpoint/2010/main" val="77823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ECF11-71DC-40F6-940E-66D4F9737A52}"/>
              </a:ext>
            </a:extLst>
          </p:cNvPr>
          <p:cNvSpPr>
            <a:spLocks noGrp="1"/>
          </p:cNvSpPr>
          <p:nvPr>
            <p:ph type="title"/>
          </p:nvPr>
        </p:nvSpPr>
        <p:spPr/>
        <p:txBody>
          <a:bodyPr/>
          <a:lstStyle/>
          <a:p>
            <a:r>
              <a:rPr lang="en-US" dirty="0"/>
              <a:t>Backup Options</a:t>
            </a:r>
          </a:p>
        </p:txBody>
      </p:sp>
      <p:sp>
        <p:nvSpPr>
          <p:cNvPr id="4" name="Content Placeholder 2">
            <a:extLst>
              <a:ext uri="{FF2B5EF4-FFF2-40B4-BE49-F238E27FC236}">
                <a16:creationId xmlns:a16="http://schemas.microsoft.com/office/drawing/2014/main" id="{86C7B0BD-7B3D-4FBE-9452-DB966233E7D3}"/>
              </a:ext>
            </a:extLst>
          </p:cNvPr>
          <p:cNvSpPr txBox="1">
            <a:spLocks/>
          </p:cNvSpPr>
          <p:nvPr/>
        </p:nvSpPr>
        <p:spPr>
          <a:xfrm>
            <a:off x="458788" y="1021215"/>
            <a:ext cx="8119156" cy="107559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gn="ctr">
              <a:buNone/>
            </a:pPr>
            <a:r>
              <a:rPr lang="en-US" sz="2400" b="0" kern="0" dirty="0">
                <a:solidFill>
                  <a:srgbClr val="000000"/>
                </a:solidFill>
              </a:rPr>
              <a:t>Azure Backup / Restore of On-Premises Files &amp; Folders</a:t>
            </a:r>
          </a:p>
        </p:txBody>
      </p:sp>
      <p:grpSp>
        <p:nvGrpSpPr>
          <p:cNvPr id="3" name="Group 2" descr="1. Deploy the Azure Backup Agent (Azure Recovery Services Agent) on the VM guests running on-premises Hyper-V / SCVMM / Vmware / Physical infrastructure&#10;2. Configure Azure Backup from within the VM guest&#10;3. Configure the integration with Azure Backup Vault&#10;4. Run the Backup job from within the VM guest&#10;5. Files &amp; Folders backup will be stored in Azure Backup Vault, and can be restored from there">
            <a:extLst>
              <a:ext uri="{FF2B5EF4-FFF2-40B4-BE49-F238E27FC236}">
                <a16:creationId xmlns:a16="http://schemas.microsoft.com/office/drawing/2014/main" id="{D7F877B8-8936-46F6-8666-7D051F723DEB}"/>
              </a:ext>
            </a:extLst>
          </p:cNvPr>
          <p:cNvGrpSpPr/>
          <p:nvPr/>
        </p:nvGrpSpPr>
        <p:grpSpPr>
          <a:xfrm>
            <a:off x="31640" y="2228815"/>
            <a:ext cx="8711017" cy="3554659"/>
            <a:chOff x="31640" y="2228815"/>
            <a:chExt cx="8711017" cy="3554659"/>
          </a:xfrm>
        </p:grpSpPr>
        <p:pic>
          <p:nvPicPr>
            <p:cNvPr id="5" name="Picture 98" descr="Cloud">
              <a:extLst>
                <a:ext uri="{FF2B5EF4-FFF2-40B4-BE49-F238E27FC236}">
                  <a16:creationId xmlns:a16="http://schemas.microsoft.com/office/drawing/2014/main" id="{B509A4E2-21D3-4EF9-9DBC-72C455AEF327}"/>
                </a:ext>
              </a:extLst>
            </p:cNvPr>
            <p:cNvPicPr>
              <a:picLocks noChangeAspect="1" noChangeArrowheads="1"/>
            </p:cNvPicPr>
            <p:nvPr/>
          </p:nvPicPr>
          <p:blipFill>
            <a:blip r:embed="rId3" cstate="screen">
              <a:duotone>
                <a:prstClr val="black"/>
                <a:schemeClr val="accent1">
                  <a:tint val="45000"/>
                  <a:satMod val="400000"/>
                </a:schemeClr>
              </a:duotone>
              <a:extLst>
                <a:ext uri="{28A0092B-C50C-407E-A947-70E740481C1C}">
                  <a14:useLocalDpi xmlns:a14="http://schemas.microsoft.com/office/drawing/2010/main"/>
                </a:ext>
              </a:extLst>
            </a:blip>
            <a:srcRect/>
            <a:stretch>
              <a:fillRect/>
            </a:stretch>
          </p:blipFill>
          <p:spPr bwMode="auto">
            <a:xfrm>
              <a:off x="31640" y="2476549"/>
              <a:ext cx="3517770" cy="1542181"/>
            </a:xfrm>
            <a:prstGeom prst="rect">
              <a:avLst/>
            </a:prstGeom>
            <a:noFill/>
            <a:ln w="9525">
              <a:noFill/>
              <a:miter lim="800000"/>
              <a:headEnd/>
              <a:tailEnd/>
            </a:ln>
            <a:effectLst>
              <a:glow>
                <a:schemeClr val="accent1">
                  <a:alpha val="0"/>
                </a:schemeClr>
              </a:glow>
            </a:effectLst>
          </p:spPr>
        </p:pic>
        <p:sp>
          <p:nvSpPr>
            <p:cNvPr id="6" name="TextBox 5">
              <a:extLst>
                <a:ext uri="{FF2B5EF4-FFF2-40B4-BE49-F238E27FC236}">
                  <a16:creationId xmlns:a16="http://schemas.microsoft.com/office/drawing/2014/main" id="{3FB76BF5-6F1D-4124-90ED-EDCDBAEE02B6}"/>
                </a:ext>
              </a:extLst>
            </p:cNvPr>
            <p:cNvSpPr txBox="1"/>
            <p:nvPr/>
          </p:nvSpPr>
          <p:spPr>
            <a:xfrm>
              <a:off x="332260" y="4101319"/>
              <a:ext cx="2738716" cy="339517"/>
            </a:xfrm>
            <a:prstGeom prst="rect">
              <a:avLst/>
            </a:prstGeom>
            <a:noFill/>
          </p:spPr>
          <p:txBody>
            <a:bodyPr wrap="square" lIns="0" tIns="0" rIns="0" bIns="0" rtlCol="0">
              <a:spAutoFit/>
            </a:bodyPr>
            <a:lstStyle/>
            <a:p>
              <a:pPr algn="ctr" defTabSz="685526">
                <a:lnSpc>
                  <a:spcPct val="90000"/>
                </a:lnSpc>
                <a:defRPr/>
              </a:pPr>
              <a:r>
                <a:rPr lang="en-US" sz="1471" b="1" spc="-38" dirty="0">
                  <a:solidFill>
                    <a:srgbClr val="353535"/>
                  </a:solidFill>
                  <a:latin typeface="Segoe UI Semilight"/>
                </a:rPr>
                <a:t>Source: Windows OS</a:t>
              </a:r>
              <a:br>
                <a:rPr lang="en-US" sz="1471" b="1" spc="-38" dirty="0">
                  <a:solidFill>
                    <a:srgbClr val="353535"/>
                  </a:solidFill>
                  <a:latin typeface="Segoe UI Semilight"/>
                </a:rPr>
              </a:br>
              <a:endParaRPr lang="en-US" sz="1471" b="1" spc="-38" baseline="-25000" dirty="0">
                <a:solidFill>
                  <a:srgbClr val="353535"/>
                </a:solidFill>
                <a:latin typeface="Segoe UI Semilight"/>
              </a:endParaRPr>
            </a:p>
          </p:txBody>
        </p:sp>
        <p:sp>
          <p:nvSpPr>
            <p:cNvPr id="7" name="TextBox 6">
              <a:extLst>
                <a:ext uri="{FF2B5EF4-FFF2-40B4-BE49-F238E27FC236}">
                  <a16:creationId xmlns:a16="http://schemas.microsoft.com/office/drawing/2014/main" id="{5470EF92-571D-4473-9A60-4E6792FC683B}"/>
                </a:ext>
              </a:extLst>
            </p:cNvPr>
            <p:cNvSpPr txBox="1"/>
            <p:nvPr/>
          </p:nvSpPr>
          <p:spPr>
            <a:xfrm>
              <a:off x="7106349" y="2496758"/>
              <a:ext cx="720879" cy="101566"/>
            </a:xfrm>
            <a:prstGeom prst="rect">
              <a:avLst/>
            </a:prstGeom>
            <a:noFill/>
          </p:spPr>
          <p:txBody>
            <a:bodyPr wrap="square" lIns="0" tIns="0" rIns="0" bIns="0" rtlCol="0">
              <a:spAutoFit/>
            </a:bodyPr>
            <a:lstStyle/>
            <a:p>
              <a:pPr lvl="0" algn="ctr" defTabSz="685526">
                <a:lnSpc>
                  <a:spcPct val="90000"/>
                </a:lnSpc>
                <a:defRPr/>
              </a:pPr>
              <a:endParaRPr lang="en-US" sz="1100" spc="-38" baseline="-25000" dirty="0">
                <a:solidFill>
                  <a:srgbClr val="353535"/>
                </a:solidFill>
                <a:latin typeface="Segoe UI Semilight"/>
              </a:endParaRPr>
            </a:p>
          </p:txBody>
        </p:sp>
        <p:sp>
          <p:nvSpPr>
            <p:cNvPr id="8" name="TextBox 7">
              <a:extLst>
                <a:ext uri="{FF2B5EF4-FFF2-40B4-BE49-F238E27FC236}">
                  <a16:creationId xmlns:a16="http://schemas.microsoft.com/office/drawing/2014/main" id="{60A17C58-5E8C-43E6-992A-712EAD752AE3}"/>
                </a:ext>
              </a:extLst>
            </p:cNvPr>
            <p:cNvSpPr txBox="1"/>
            <p:nvPr/>
          </p:nvSpPr>
          <p:spPr>
            <a:xfrm>
              <a:off x="1220467" y="5304112"/>
              <a:ext cx="1782997" cy="479362"/>
            </a:xfrm>
            <a:prstGeom prst="rect">
              <a:avLst/>
            </a:prstGeom>
            <a:noFill/>
          </p:spPr>
          <p:txBody>
            <a:bodyPr wrap="square" lIns="0" tIns="0" rIns="0" bIns="0" rtlCol="0">
              <a:spAutoFit/>
            </a:bodyPr>
            <a:lstStyle/>
            <a:p>
              <a:pPr lvl="0" defTabSz="685526">
                <a:lnSpc>
                  <a:spcPct val="90000"/>
                </a:lnSpc>
                <a:defRPr/>
              </a:pPr>
              <a:r>
                <a:rPr lang="en-US" sz="1298" dirty="0">
                  <a:solidFill>
                    <a:srgbClr val="0072C6"/>
                  </a:solidFill>
                  <a:latin typeface="Segoe UI Light"/>
                </a:rPr>
                <a:t>Microsoft Azure Recovery Services Agent </a:t>
              </a:r>
              <a:endParaRPr lang="en-US" sz="1000" spc="-38" dirty="0">
                <a:solidFill>
                  <a:srgbClr val="353535"/>
                </a:solidFill>
                <a:latin typeface="Segoe UI Semilight"/>
              </a:endParaRPr>
            </a:p>
            <a:p>
              <a:pPr lvl="0" defTabSz="685526">
                <a:lnSpc>
                  <a:spcPct val="90000"/>
                </a:lnSpc>
                <a:defRPr/>
              </a:pPr>
              <a:r>
                <a:rPr lang="en-US" sz="865" dirty="0">
                  <a:gradFill>
                    <a:gsLst>
                      <a:gs pos="2917">
                        <a:srgbClr val="505050"/>
                      </a:gs>
                      <a:gs pos="30000">
                        <a:srgbClr val="505050"/>
                      </a:gs>
                    </a:gsLst>
                    <a:lin ang="5400000" scaled="0"/>
                  </a:gradFill>
                  <a:latin typeface="Segoe UI Semilight"/>
                </a:rPr>
                <a:t>Replicates data to Azure</a:t>
              </a:r>
            </a:p>
          </p:txBody>
        </p:sp>
        <p:pic>
          <p:nvPicPr>
            <p:cNvPr id="9" name="Picture 8">
              <a:extLst>
                <a:ext uri="{FF2B5EF4-FFF2-40B4-BE49-F238E27FC236}">
                  <a16:creationId xmlns:a16="http://schemas.microsoft.com/office/drawing/2014/main" id="{5912E808-FF8C-40B3-B731-51E3FDB3961A}"/>
                </a:ext>
              </a:extLst>
            </p:cNvPr>
            <p:cNvPicPr>
              <a:picLocks noChangeAspect="1"/>
            </p:cNvPicPr>
            <p:nvPr/>
          </p:nvPicPr>
          <p:blipFill>
            <a:blip r:embed="rId4"/>
            <a:stretch>
              <a:fillRect/>
            </a:stretch>
          </p:blipFill>
          <p:spPr>
            <a:xfrm>
              <a:off x="5912701" y="2331219"/>
              <a:ext cx="2829956" cy="1855825"/>
            </a:xfrm>
            <a:prstGeom prst="rect">
              <a:avLst/>
            </a:prstGeom>
          </p:spPr>
        </p:pic>
        <p:sp>
          <p:nvSpPr>
            <p:cNvPr id="10" name="TextBox 179">
              <a:extLst>
                <a:ext uri="{FF2B5EF4-FFF2-40B4-BE49-F238E27FC236}">
                  <a16:creationId xmlns:a16="http://schemas.microsoft.com/office/drawing/2014/main" id="{FB230CF8-9963-4AF2-BAD8-8380DE453AA1}"/>
                </a:ext>
              </a:extLst>
            </p:cNvPr>
            <p:cNvSpPr txBox="1"/>
            <p:nvPr/>
          </p:nvSpPr>
          <p:spPr>
            <a:xfrm>
              <a:off x="6404102" y="3457196"/>
              <a:ext cx="1847151" cy="767014"/>
            </a:xfrm>
            <a:prstGeom prst="rect">
              <a:avLst/>
            </a:prstGeom>
            <a:noFill/>
            <a:ln>
              <a:noFill/>
            </a:ln>
          </p:spPr>
          <p:txBody>
            <a:bodyPr wrap="none" lIns="134387" tIns="107510" rIns="134387" bIns="107510" rtlCol="0">
              <a:spAutoFit/>
            </a:bodyPr>
            <a:lstStyle/>
            <a:p>
              <a:pPr lvl="0" algn="ctr" defTabSz="684845">
                <a:lnSpc>
                  <a:spcPct val="90000"/>
                </a:lnSpc>
                <a:spcAft>
                  <a:spcPts val="441"/>
                </a:spcAft>
                <a:defRPr/>
              </a:pPr>
              <a:r>
                <a:rPr lang="en-US" kern="0" dirty="0">
                  <a:solidFill>
                    <a:srgbClr val="FFFFFF"/>
                  </a:solidFill>
                  <a:latin typeface="Segoe UI Semilight"/>
                </a:rPr>
                <a:t>Microsoft Azure</a:t>
              </a:r>
            </a:p>
            <a:p>
              <a:pPr lvl="0" algn="ctr" defTabSz="684845">
                <a:lnSpc>
                  <a:spcPct val="90000"/>
                </a:lnSpc>
                <a:spcAft>
                  <a:spcPts val="441"/>
                </a:spcAft>
                <a:defRPr/>
              </a:pPr>
              <a:r>
                <a:rPr lang="en-US" kern="0" dirty="0">
                  <a:solidFill>
                    <a:srgbClr val="FFFFFF"/>
                  </a:solidFill>
                  <a:latin typeface="Segoe UI Semilight"/>
                </a:rPr>
                <a:t>Backup Vault</a:t>
              </a:r>
            </a:p>
          </p:txBody>
        </p:sp>
        <p:grpSp>
          <p:nvGrpSpPr>
            <p:cNvPr id="11" name="Group 10">
              <a:extLst>
                <a:ext uri="{FF2B5EF4-FFF2-40B4-BE49-F238E27FC236}">
                  <a16:creationId xmlns:a16="http://schemas.microsoft.com/office/drawing/2014/main" id="{5786C829-84FB-4BDD-B7F0-B677DDE946F2}"/>
                </a:ext>
              </a:extLst>
            </p:cNvPr>
            <p:cNvGrpSpPr/>
            <p:nvPr/>
          </p:nvGrpSpPr>
          <p:grpSpPr>
            <a:xfrm>
              <a:off x="1504239" y="2228815"/>
              <a:ext cx="306262" cy="617870"/>
              <a:chOff x="1245849" y="2481571"/>
              <a:chExt cx="416537" cy="840346"/>
            </a:xfrm>
          </p:grpSpPr>
          <p:pic>
            <p:nvPicPr>
              <p:cNvPr id="12" name="Picture 11">
                <a:extLst>
                  <a:ext uri="{FF2B5EF4-FFF2-40B4-BE49-F238E27FC236}">
                    <a16:creationId xmlns:a16="http://schemas.microsoft.com/office/drawing/2014/main" id="{A3274E1D-48B1-4B07-8210-E56E390308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9563" y="2910378"/>
                <a:ext cx="412823" cy="411539"/>
              </a:xfrm>
              <a:prstGeom prst="rect">
                <a:avLst/>
              </a:prstGeom>
            </p:spPr>
          </p:pic>
          <p:pic>
            <p:nvPicPr>
              <p:cNvPr id="13" name="Picture 12">
                <a:extLst>
                  <a:ext uri="{FF2B5EF4-FFF2-40B4-BE49-F238E27FC236}">
                    <a16:creationId xmlns:a16="http://schemas.microsoft.com/office/drawing/2014/main" id="{2E4DE363-330E-4D86-AE16-B5FD873964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5849" y="2481571"/>
                <a:ext cx="398674" cy="414346"/>
              </a:xfrm>
              <a:prstGeom prst="rect">
                <a:avLst/>
              </a:prstGeom>
            </p:spPr>
          </p:pic>
        </p:grpSp>
        <p:pic>
          <p:nvPicPr>
            <p:cNvPr id="14" name="Picture 13">
              <a:extLst>
                <a:ext uri="{FF2B5EF4-FFF2-40B4-BE49-F238E27FC236}">
                  <a16:creationId xmlns:a16="http://schemas.microsoft.com/office/drawing/2014/main" id="{2F2D082C-3F49-449A-81FF-EB695B4E8266}"/>
                </a:ext>
              </a:extLst>
            </p:cNvPr>
            <p:cNvPicPr>
              <a:picLocks noChangeAspect="1"/>
            </p:cNvPicPr>
            <p:nvPr/>
          </p:nvPicPr>
          <p:blipFill>
            <a:blip r:embed="rId7"/>
            <a:stretch>
              <a:fillRect/>
            </a:stretch>
          </p:blipFill>
          <p:spPr>
            <a:xfrm>
              <a:off x="1342771" y="2911408"/>
              <a:ext cx="530711" cy="783227"/>
            </a:xfrm>
            <a:prstGeom prst="rect">
              <a:avLst/>
            </a:prstGeom>
            <a:ln>
              <a:solidFill>
                <a:srgbClr val="00B0F0"/>
              </a:solidFill>
            </a:ln>
          </p:spPr>
        </p:pic>
        <p:grpSp>
          <p:nvGrpSpPr>
            <p:cNvPr id="15" name="Group 14">
              <a:extLst>
                <a:ext uri="{FF2B5EF4-FFF2-40B4-BE49-F238E27FC236}">
                  <a16:creationId xmlns:a16="http://schemas.microsoft.com/office/drawing/2014/main" id="{727FB7C9-88D0-4541-8EA1-1BAF94C9F436}"/>
                </a:ext>
              </a:extLst>
            </p:cNvPr>
            <p:cNvGrpSpPr/>
            <p:nvPr/>
          </p:nvGrpSpPr>
          <p:grpSpPr>
            <a:xfrm>
              <a:off x="1892141" y="2284243"/>
              <a:ext cx="1111323" cy="864541"/>
              <a:chOff x="9354961" y="2521836"/>
              <a:chExt cx="1099486" cy="703461"/>
            </a:xfrm>
            <a:solidFill>
              <a:srgbClr val="00B0F0"/>
            </a:solidFill>
          </p:grpSpPr>
          <p:pic>
            <p:nvPicPr>
              <p:cNvPr id="16" name="Picture 15">
                <a:extLst>
                  <a:ext uri="{FF2B5EF4-FFF2-40B4-BE49-F238E27FC236}">
                    <a16:creationId xmlns:a16="http://schemas.microsoft.com/office/drawing/2014/main" id="{6B741DF4-FAB2-4E84-A116-A1FE118E54D2}"/>
                  </a:ext>
                </a:extLst>
              </p:cNvPr>
              <p:cNvPicPr>
                <a:picLocks noChangeAspect="1"/>
              </p:cNvPicPr>
              <p:nvPr/>
            </p:nvPicPr>
            <p:blipFill>
              <a:blip r:embed="rId8"/>
              <a:stretch>
                <a:fillRect/>
              </a:stretch>
            </p:blipFill>
            <p:spPr>
              <a:xfrm>
                <a:off x="9354961" y="2521836"/>
                <a:ext cx="530221" cy="703461"/>
              </a:xfrm>
              <a:prstGeom prst="rect">
                <a:avLst/>
              </a:prstGeom>
              <a:grpFill/>
              <a:ln>
                <a:solidFill>
                  <a:srgbClr val="00B0F0"/>
                </a:solidFill>
              </a:ln>
            </p:spPr>
          </p:pic>
          <p:pic>
            <p:nvPicPr>
              <p:cNvPr id="17" name="Picture 16">
                <a:extLst>
                  <a:ext uri="{FF2B5EF4-FFF2-40B4-BE49-F238E27FC236}">
                    <a16:creationId xmlns:a16="http://schemas.microsoft.com/office/drawing/2014/main" id="{D21CCDC0-60D3-4339-BCEA-C8D2AB5CE651}"/>
                  </a:ext>
                </a:extLst>
              </p:cNvPr>
              <p:cNvPicPr>
                <a:picLocks noChangeAspect="1"/>
              </p:cNvPicPr>
              <p:nvPr/>
            </p:nvPicPr>
            <p:blipFill>
              <a:blip r:embed="rId9"/>
              <a:stretch>
                <a:fillRect/>
              </a:stretch>
            </p:blipFill>
            <p:spPr>
              <a:xfrm>
                <a:off x="9924226" y="2702950"/>
                <a:ext cx="530221" cy="522347"/>
              </a:xfrm>
              <a:prstGeom prst="rect">
                <a:avLst/>
              </a:prstGeom>
              <a:grpFill/>
              <a:ln>
                <a:solidFill>
                  <a:srgbClr val="00B0F0"/>
                </a:solidFill>
              </a:ln>
            </p:spPr>
          </p:pic>
        </p:grpSp>
        <p:grpSp>
          <p:nvGrpSpPr>
            <p:cNvPr id="18" name="Group 17">
              <a:extLst>
                <a:ext uri="{FF2B5EF4-FFF2-40B4-BE49-F238E27FC236}">
                  <a16:creationId xmlns:a16="http://schemas.microsoft.com/office/drawing/2014/main" id="{E7ADDB6D-0986-46A1-B596-0DA85BF66E91}"/>
                </a:ext>
              </a:extLst>
            </p:cNvPr>
            <p:cNvGrpSpPr/>
            <p:nvPr/>
          </p:nvGrpSpPr>
          <p:grpSpPr>
            <a:xfrm>
              <a:off x="3549409" y="2832680"/>
              <a:ext cx="2363291" cy="2102562"/>
              <a:chOff x="4827441" y="2686226"/>
              <a:chExt cx="3214240" cy="2859630"/>
            </a:xfrm>
          </p:grpSpPr>
          <p:grpSp>
            <p:nvGrpSpPr>
              <p:cNvPr id="19" name="Group 18">
                <a:extLst>
                  <a:ext uri="{FF2B5EF4-FFF2-40B4-BE49-F238E27FC236}">
                    <a16:creationId xmlns:a16="http://schemas.microsoft.com/office/drawing/2014/main" id="{99E0A389-0537-4865-A089-2A91E9858D0D}"/>
                  </a:ext>
                </a:extLst>
              </p:cNvPr>
              <p:cNvGrpSpPr/>
              <p:nvPr/>
            </p:nvGrpSpPr>
            <p:grpSpPr>
              <a:xfrm>
                <a:off x="5508510" y="2686226"/>
                <a:ext cx="1581178" cy="1089703"/>
                <a:chOff x="4413198" y="2108497"/>
                <a:chExt cx="1581178" cy="1089703"/>
              </a:xfrm>
            </p:grpSpPr>
            <p:pic>
              <p:nvPicPr>
                <p:cNvPr id="24" name="Picture 23">
                  <a:extLst>
                    <a:ext uri="{FF2B5EF4-FFF2-40B4-BE49-F238E27FC236}">
                      <a16:creationId xmlns:a16="http://schemas.microsoft.com/office/drawing/2014/main" id="{5BAAA8EE-391A-4D47-8185-509EA435F738}"/>
                    </a:ext>
                  </a:extLst>
                </p:cNvPr>
                <p:cNvPicPr>
                  <a:picLocks noChangeAspect="1"/>
                </p:cNvPicPr>
                <p:nvPr/>
              </p:nvPicPr>
              <p:blipFill>
                <a:blip r:embed="rId10"/>
                <a:stretch>
                  <a:fillRect/>
                </a:stretch>
              </p:blipFill>
              <p:spPr>
                <a:xfrm>
                  <a:off x="4413198" y="2108497"/>
                  <a:ext cx="1581178" cy="1050845"/>
                </a:xfrm>
                <a:prstGeom prst="rect">
                  <a:avLst/>
                </a:prstGeom>
              </p:spPr>
            </p:pic>
            <p:sp>
              <p:nvSpPr>
                <p:cNvPr id="25" name="TextBox 24">
                  <a:extLst>
                    <a:ext uri="{FF2B5EF4-FFF2-40B4-BE49-F238E27FC236}">
                      <a16:creationId xmlns:a16="http://schemas.microsoft.com/office/drawing/2014/main" id="{98E8DB98-28E3-4A7A-A4FB-93138E3409CF}"/>
                    </a:ext>
                  </a:extLst>
                </p:cNvPr>
                <p:cNvSpPr txBox="1"/>
                <p:nvPr/>
              </p:nvSpPr>
              <p:spPr>
                <a:xfrm>
                  <a:off x="4488287" y="2631569"/>
                  <a:ext cx="1431000" cy="566631"/>
                </a:xfrm>
                <a:prstGeom prst="rect">
                  <a:avLst/>
                </a:prstGeom>
                <a:noFill/>
              </p:spPr>
              <p:txBody>
                <a:bodyPr wrap="square" lIns="131821" tIns="105457" rIns="131821" bIns="105457" rtlCol="0">
                  <a:spAutoFit/>
                </a:bodyPr>
                <a:lstStyle/>
                <a:p>
                  <a:pPr lvl="0" algn="ctr" defTabSz="672266">
                    <a:lnSpc>
                      <a:spcPct val="90000"/>
                    </a:lnSpc>
                    <a:defRPr/>
                  </a:pPr>
                  <a:r>
                    <a:rPr lang="en-US" sz="735" dirty="0">
                      <a:solidFill>
                        <a:srgbClr val="000000"/>
                      </a:solidFill>
                      <a:latin typeface="Segoe UI"/>
                      <a:ea typeface="Segoe UI" panose="020B0502040204020203" pitchFamily="34" charset="0"/>
                      <a:cs typeface="Segoe UI" panose="020B0502040204020203" pitchFamily="34" charset="0"/>
                    </a:rPr>
                    <a:t>Azure Site Recovery</a:t>
                  </a:r>
                </a:p>
              </p:txBody>
            </p:sp>
            <p:pic>
              <p:nvPicPr>
                <p:cNvPr id="26" name="Picture 25">
                  <a:extLst>
                    <a:ext uri="{FF2B5EF4-FFF2-40B4-BE49-F238E27FC236}">
                      <a16:creationId xmlns:a16="http://schemas.microsoft.com/office/drawing/2014/main" id="{AD15ADD4-D9D8-4F44-A5CD-3232F495074A}"/>
                    </a:ext>
                  </a:extLst>
                </p:cNvPr>
                <p:cNvPicPr>
                  <a:picLocks noChangeAspect="1"/>
                </p:cNvPicPr>
                <p:nvPr/>
              </p:nvPicPr>
              <p:blipFill>
                <a:blip r:embed="rId11"/>
                <a:stretch>
                  <a:fillRect/>
                </a:stretch>
              </p:blipFill>
              <p:spPr>
                <a:xfrm>
                  <a:off x="4937975" y="2219240"/>
                  <a:ext cx="535697" cy="533109"/>
                </a:xfrm>
                <a:prstGeom prst="rect">
                  <a:avLst/>
                </a:prstGeom>
              </p:spPr>
            </p:pic>
          </p:grpSp>
          <p:sp>
            <p:nvSpPr>
              <p:cNvPr id="20" name="TextBox 19">
                <a:extLst>
                  <a:ext uri="{FF2B5EF4-FFF2-40B4-BE49-F238E27FC236}">
                    <a16:creationId xmlns:a16="http://schemas.microsoft.com/office/drawing/2014/main" id="{B93C2801-AC4D-4430-8318-D311C4532208}"/>
                  </a:ext>
                </a:extLst>
              </p:cNvPr>
              <p:cNvSpPr txBox="1"/>
              <p:nvPr/>
            </p:nvSpPr>
            <p:spPr>
              <a:xfrm>
                <a:off x="4827441" y="4160559"/>
                <a:ext cx="3214240" cy="1385297"/>
              </a:xfrm>
              <a:prstGeom prst="rect">
                <a:avLst/>
              </a:prstGeom>
              <a:noFill/>
            </p:spPr>
            <p:txBody>
              <a:bodyPr wrap="square" lIns="0" tIns="0" rIns="0" bIns="0" rtlCol="0">
                <a:spAutoFit/>
              </a:bodyPr>
              <a:lstStyle/>
              <a:p>
                <a:pPr lvl="0" algn="ctr" defTabSz="685526">
                  <a:lnSpc>
                    <a:spcPct val="90000"/>
                  </a:lnSpc>
                  <a:defRPr/>
                </a:pPr>
                <a:r>
                  <a:rPr lang="en-US" sz="1471" kern="0" spc="-38" dirty="0">
                    <a:solidFill>
                      <a:srgbClr val="505050"/>
                    </a:solidFill>
                    <a:latin typeface="Segoe UI"/>
                  </a:rPr>
                  <a:t>Data Channel</a:t>
                </a:r>
              </a:p>
              <a:p>
                <a:pPr lvl="0" algn="ctr" defTabSz="685526">
                  <a:lnSpc>
                    <a:spcPct val="90000"/>
                  </a:lnSpc>
                  <a:defRPr/>
                </a:pPr>
                <a:endParaRPr lang="en-US" sz="1471" kern="0" spc="-38" dirty="0">
                  <a:solidFill>
                    <a:srgbClr val="505050"/>
                  </a:solidFill>
                  <a:latin typeface="Segoe UI"/>
                </a:endParaRPr>
              </a:p>
              <a:p>
                <a:pPr lvl="0" algn="ctr" defTabSz="685526">
                  <a:lnSpc>
                    <a:spcPct val="90000"/>
                  </a:lnSpc>
                  <a:defRPr/>
                </a:pPr>
                <a:r>
                  <a:rPr lang="en-US" sz="1471" i="1" kern="0" spc="-38" dirty="0">
                    <a:solidFill>
                      <a:srgbClr val="505050"/>
                    </a:solidFill>
                    <a:latin typeface="Segoe UI"/>
                  </a:rPr>
                  <a:t>Public Internet or ExpressRoute with Public Peering</a:t>
                </a:r>
                <a:endParaRPr lang="en-US" sz="1471" i="1" kern="0" spc="-38" baseline="-25000" dirty="0">
                  <a:solidFill>
                    <a:srgbClr val="505050"/>
                  </a:solidFill>
                  <a:latin typeface="Segoe UI"/>
                </a:endParaRPr>
              </a:p>
            </p:txBody>
          </p:sp>
          <p:grpSp>
            <p:nvGrpSpPr>
              <p:cNvPr id="21" name="Group 20">
                <a:extLst>
                  <a:ext uri="{FF2B5EF4-FFF2-40B4-BE49-F238E27FC236}">
                    <a16:creationId xmlns:a16="http://schemas.microsoft.com/office/drawing/2014/main" id="{CBC86062-55C8-401F-804E-DFAF97D8ACFF}"/>
                  </a:ext>
                </a:extLst>
              </p:cNvPr>
              <p:cNvGrpSpPr/>
              <p:nvPr/>
            </p:nvGrpSpPr>
            <p:grpSpPr>
              <a:xfrm>
                <a:off x="4861364" y="3573462"/>
                <a:ext cx="2728473" cy="544881"/>
                <a:chOff x="4861364" y="3573462"/>
                <a:chExt cx="2728473" cy="544881"/>
              </a:xfrm>
            </p:grpSpPr>
            <p:cxnSp>
              <p:nvCxnSpPr>
                <p:cNvPr id="22" name="Straight Arrow Connector 21">
                  <a:extLst>
                    <a:ext uri="{FF2B5EF4-FFF2-40B4-BE49-F238E27FC236}">
                      <a16:creationId xmlns:a16="http://schemas.microsoft.com/office/drawing/2014/main" id="{FC13EE5C-08B2-4FAC-8E32-A0A26DC4396E}"/>
                    </a:ext>
                  </a:extLst>
                </p:cNvPr>
                <p:cNvCxnSpPr/>
                <p:nvPr/>
              </p:nvCxnSpPr>
              <p:spPr>
                <a:xfrm>
                  <a:off x="5075237" y="4030662"/>
                  <a:ext cx="2514600" cy="0"/>
                </a:xfrm>
                <a:prstGeom prst="straightConnector1">
                  <a:avLst/>
                </a:prstGeom>
                <a:noFill/>
                <a:ln w="57150" cap="flat" cmpd="sng" algn="ctr">
                  <a:solidFill>
                    <a:srgbClr val="0078D7"/>
                  </a:solidFill>
                  <a:prstDash val="solid"/>
                  <a:round/>
                  <a:headEnd type="none" w="med" len="med"/>
                  <a:tailEnd type="arrow" w="med" len="med"/>
                </a:ln>
                <a:effectLst/>
              </p:spPr>
            </p:cxnSp>
            <p:sp>
              <p:nvSpPr>
                <p:cNvPr id="23" name="TextBox 22">
                  <a:extLst>
                    <a:ext uri="{FF2B5EF4-FFF2-40B4-BE49-F238E27FC236}">
                      <a16:creationId xmlns:a16="http://schemas.microsoft.com/office/drawing/2014/main" id="{46F54AAB-8890-452B-9946-895EBB9EC50B}"/>
                    </a:ext>
                  </a:extLst>
                </p:cNvPr>
                <p:cNvSpPr txBox="1"/>
                <p:nvPr/>
              </p:nvSpPr>
              <p:spPr>
                <a:xfrm>
                  <a:off x="4861364" y="3573462"/>
                  <a:ext cx="2153234" cy="544881"/>
                </a:xfrm>
                <a:prstGeom prst="rect">
                  <a:avLst/>
                </a:prstGeom>
                <a:noFill/>
              </p:spPr>
              <p:txBody>
                <a:bodyPr wrap="square" lIns="134464" tIns="107571" rIns="134464" bIns="107571" rtlCol="0">
                  <a:spAutoFit/>
                </a:bodyPr>
                <a:lstStyle/>
                <a:p>
                  <a:pPr lvl="0" defTabSz="672290">
                    <a:lnSpc>
                      <a:spcPct val="90000"/>
                    </a:lnSpc>
                    <a:spcAft>
                      <a:spcPts val="441"/>
                    </a:spcAft>
                    <a:defRPr/>
                  </a:pPr>
                  <a:r>
                    <a:rPr lang="en-US" sz="1324" i="1" kern="0" dirty="0">
                      <a:gradFill>
                        <a:gsLst>
                          <a:gs pos="2917">
                            <a:srgbClr val="505050"/>
                          </a:gs>
                          <a:gs pos="30000">
                            <a:srgbClr val="505050"/>
                          </a:gs>
                        </a:gsLst>
                        <a:lin ang="5400000" scaled="0"/>
                      </a:gradFill>
                      <a:latin typeface="Segoe UI"/>
                    </a:rPr>
                    <a:t>443 (HTTPS)</a:t>
                  </a:r>
                </a:p>
              </p:txBody>
            </p:sp>
          </p:grpSp>
        </p:grpSp>
        <p:pic>
          <p:nvPicPr>
            <p:cNvPr id="27" name="Picture 26">
              <a:extLst>
                <a:ext uri="{FF2B5EF4-FFF2-40B4-BE49-F238E27FC236}">
                  <a16:creationId xmlns:a16="http://schemas.microsoft.com/office/drawing/2014/main" id="{9188BA22-8177-4414-8953-F19AEFA47F77}"/>
                </a:ext>
              </a:extLst>
            </p:cNvPr>
            <p:cNvPicPr>
              <a:picLocks noChangeAspect="1"/>
            </p:cNvPicPr>
            <p:nvPr/>
          </p:nvPicPr>
          <p:blipFill>
            <a:blip r:embed="rId12">
              <a:duotone>
                <a:schemeClr val="accent4">
                  <a:shade val="45000"/>
                  <a:satMod val="135000"/>
                </a:schemeClr>
                <a:prstClr val="white"/>
              </a:duotone>
              <a:extLst>
                <a:ext uri="{BEBA8EAE-BF5A-486C-A8C5-ECC9F3942E4B}">
                  <a14:imgProps xmlns:a14="http://schemas.microsoft.com/office/drawing/2010/main">
                    <a14:imgLayer r:embed="rId13">
                      <a14:imgEffect>
                        <a14:saturation sat="400000"/>
                      </a14:imgEffect>
                    </a14:imgLayer>
                  </a14:imgProps>
                </a:ext>
                <a:ext uri="{28A0092B-C50C-407E-A947-70E740481C1C}">
                  <a14:useLocalDpi xmlns:a14="http://schemas.microsoft.com/office/drawing/2010/main" val="0"/>
                </a:ext>
              </a:extLst>
            </a:blip>
            <a:stretch>
              <a:fillRect/>
            </a:stretch>
          </p:blipFill>
          <p:spPr>
            <a:xfrm>
              <a:off x="1113770" y="3529573"/>
              <a:ext cx="347583" cy="347583"/>
            </a:xfrm>
            <a:prstGeom prst="rect">
              <a:avLst/>
            </a:prstGeom>
          </p:spPr>
        </p:pic>
        <p:pic>
          <p:nvPicPr>
            <p:cNvPr id="28" name="Picture 27">
              <a:extLst>
                <a:ext uri="{FF2B5EF4-FFF2-40B4-BE49-F238E27FC236}">
                  <a16:creationId xmlns:a16="http://schemas.microsoft.com/office/drawing/2014/main" id="{E9942593-9D7A-4CA9-B5AF-E8805587AD7A}"/>
                </a:ext>
              </a:extLst>
            </p:cNvPr>
            <p:cNvPicPr>
              <a:picLocks noChangeAspect="1"/>
            </p:cNvPicPr>
            <p:nvPr/>
          </p:nvPicPr>
          <p:blipFill>
            <a:blip r:embed="rId12">
              <a:duotone>
                <a:schemeClr val="accent4">
                  <a:shade val="45000"/>
                  <a:satMod val="135000"/>
                </a:schemeClr>
                <a:prstClr val="white"/>
              </a:duotone>
              <a:extLst>
                <a:ext uri="{BEBA8EAE-BF5A-486C-A8C5-ECC9F3942E4B}">
                  <a14:imgProps xmlns:a14="http://schemas.microsoft.com/office/drawing/2010/main">
                    <a14:imgLayer r:embed="rId13">
                      <a14:imgEffect>
                        <a14:saturation sat="400000"/>
                      </a14:imgEffect>
                    </a14:imgLayer>
                  </a14:imgProps>
                </a:ext>
                <a:ext uri="{28A0092B-C50C-407E-A947-70E740481C1C}">
                  <a14:useLocalDpi xmlns:a14="http://schemas.microsoft.com/office/drawing/2010/main" val="0"/>
                </a:ext>
              </a:extLst>
            </a:blip>
            <a:stretch>
              <a:fillRect/>
            </a:stretch>
          </p:blipFill>
          <p:spPr>
            <a:xfrm>
              <a:off x="856994" y="5275878"/>
              <a:ext cx="347583" cy="347583"/>
            </a:xfrm>
            <a:prstGeom prst="rect">
              <a:avLst/>
            </a:prstGeom>
          </p:spPr>
        </p:pic>
        <p:pic>
          <p:nvPicPr>
            <p:cNvPr id="29" name="Picture 28">
              <a:extLst>
                <a:ext uri="{FF2B5EF4-FFF2-40B4-BE49-F238E27FC236}">
                  <a16:creationId xmlns:a16="http://schemas.microsoft.com/office/drawing/2014/main" id="{DCD001FC-0577-4C76-AEDB-3AC058D3CA1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534619" y="2735167"/>
              <a:ext cx="585218" cy="585218"/>
            </a:xfrm>
            <a:prstGeom prst="rect">
              <a:avLst/>
            </a:prstGeom>
          </p:spPr>
        </p:pic>
        <p:cxnSp>
          <p:nvCxnSpPr>
            <p:cNvPr id="30" name="Straight Arrow Connector 29">
              <a:extLst>
                <a:ext uri="{FF2B5EF4-FFF2-40B4-BE49-F238E27FC236}">
                  <a16:creationId xmlns:a16="http://schemas.microsoft.com/office/drawing/2014/main" id="{197C3774-C99B-4D2B-9CA9-82BAE8B29B7A}"/>
                </a:ext>
              </a:extLst>
            </p:cNvPr>
            <p:cNvCxnSpPr>
              <a:cxnSpLocks/>
            </p:cNvCxnSpPr>
            <p:nvPr/>
          </p:nvCxnSpPr>
          <p:spPr>
            <a:xfrm flipH="1">
              <a:off x="3781827" y="4221727"/>
              <a:ext cx="1752019" cy="0"/>
            </a:xfrm>
            <a:prstGeom prst="straightConnector1">
              <a:avLst/>
            </a:prstGeom>
            <a:noFill/>
            <a:ln w="57150" cap="flat" cmpd="sng" algn="ctr">
              <a:solidFill>
                <a:srgbClr val="0078D7"/>
              </a:solidFill>
              <a:prstDash val="solid"/>
              <a:round/>
              <a:headEnd type="none" w="med" len="med"/>
              <a:tailEnd type="arrow" w="med" len="med"/>
            </a:ln>
            <a:effectLst/>
          </p:spPr>
        </p:cxnSp>
      </p:grpSp>
      <p:sp>
        <p:nvSpPr>
          <p:cNvPr id="31" name="TextBox 30">
            <a:extLst>
              <a:ext uri="{FF2B5EF4-FFF2-40B4-BE49-F238E27FC236}">
                <a16:creationId xmlns:a16="http://schemas.microsoft.com/office/drawing/2014/main" id="{14C9E94E-6ED0-41F2-85F4-78F284C86C31}"/>
              </a:ext>
            </a:extLst>
          </p:cNvPr>
          <p:cNvSpPr txBox="1"/>
          <p:nvPr/>
        </p:nvSpPr>
        <p:spPr>
          <a:xfrm>
            <a:off x="222422" y="6301946"/>
            <a:ext cx="955589" cy="369332"/>
          </a:xfrm>
          <a:prstGeom prst="rect">
            <a:avLst/>
          </a:prstGeom>
          <a:noFill/>
        </p:spPr>
        <p:txBody>
          <a:bodyPr wrap="square" rtlCol="0">
            <a:spAutoFit/>
          </a:bodyPr>
          <a:lstStyle/>
          <a:p>
            <a:r>
              <a:rPr lang="en-US" dirty="0"/>
              <a:t>12-8</a:t>
            </a:r>
          </a:p>
        </p:txBody>
      </p:sp>
    </p:spTree>
    <p:extLst>
      <p:ext uri="{BB962C8B-B14F-4D97-AF65-F5344CB8AC3E}">
        <p14:creationId xmlns:p14="http://schemas.microsoft.com/office/powerpoint/2010/main" val="646722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c02aebfb-d2cd-40ee-ac5d-f912b27634a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8D31-1046-403C-B376-39EA8AB1CE61}"/>
              </a:ext>
            </a:extLst>
          </p:cNvPr>
          <p:cNvSpPr>
            <a:spLocks noGrp="1"/>
          </p:cNvSpPr>
          <p:nvPr>
            <p:ph type="title"/>
          </p:nvPr>
        </p:nvSpPr>
        <p:spPr/>
        <p:txBody>
          <a:bodyPr/>
          <a:lstStyle/>
          <a:p>
            <a:r>
              <a:rPr lang="en-US" dirty="0"/>
              <a:t>Backing up OS, Sysvol and Applications</a:t>
            </a:r>
          </a:p>
        </p:txBody>
      </p:sp>
      <p:sp>
        <p:nvSpPr>
          <p:cNvPr id="4" name="Content Placeholder 2">
            <a:extLst>
              <a:ext uri="{FF2B5EF4-FFF2-40B4-BE49-F238E27FC236}">
                <a16:creationId xmlns:a16="http://schemas.microsoft.com/office/drawing/2014/main" id="{9D8E9C26-F11D-4EB0-944D-8B61EFCF2045}"/>
              </a:ext>
            </a:extLst>
          </p:cNvPr>
          <p:cNvSpPr txBox="1">
            <a:spLocks/>
          </p:cNvSpPr>
          <p:nvPr/>
        </p:nvSpPr>
        <p:spPr>
          <a:xfrm>
            <a:off x="458788" y="1021215"/>
            <a:ext cx="8119156" cy="94947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gn="ctr">
              <a:buNone/>
            </a:pPr>
            <a:r>
              <a:rPr lang="en-US" sz="2400" b="0" kern="0" dirty="0">
                <a:solidFill>
                  <a:srgbClr val="000000"/>
                </a:solidFill>
              </a:rPr>
              <a:t>Azure Backup / Restore of On-premises running full workloads (OS, Sysvol, and Applications)</a:t>
            </a:r>
          </a:p>
        </p:txBody>
      </p:sp>
      <p:grpSp>
        <p:nvGrpSpPr>
          <p:cNvPr id="3" name="Group 2" descr="1. Deploy the Azure Backup Server (or System Center DPM 2012 R2 or 2016) on the on-premises Hyper-V / SCVMM / Vmware / Physical infrastructure&#10;2. Configure Azure Backup Server backup policies, backup storage (2-tier) and deploy agents to your workloads&#10;3. Configure the integration with Azure Backup Vault&#10;4. Run the Backup job from within the Azure Backup Server console&#10;5. VM workloads (system state, OS, applications,…) backup will be stored in Azure Backup Vault, and can be restored from there">
            <a:extLst>
              <a:ext uri="{FF2B5EF4-FFF2-40B4-BE49-F238E27FC236}">
                <a16:creationId xmlns:a16="http://schemas.microsoft.com/office/drawing/2014/main" id="{BD75B718-2859-4D78-9D12-A437B255FD0D}"/>
              </a:ext>
            </a:extLst>
          </p:cNvPr>
          <p:cNvGrpSpPr/>
          <p:nvPr/>
        </p:nvGrpSpPr>
        <p:grpSpPr>
          <a:xfrm>
            <a:off x="31640" y="2195179"/>
            <a:ext cx="8711017" cy="3405158"/>
            <a:chOff x="31640" y="2195179"/>
            <a:chExt cx="8711017" cy="3405158"/>
          </a:xfrm>
        </p:grpSpPr>
        <p:pic>
          <p:nvPicPr>
            <p:cNvPr id="5" name="Picture 4">
              <a:extLst>
                <a:ext uri="{FF2B5EF4-FFF2-40B4-BE49-F238E27FC236}">
                  <a16:creationId xmlns:a16="http://schemas.microsoft.com/office/drawing/2014/main" id="{AFC5DC10-AA8C-4DDB-A9F8-90A66617C773}"/>
                </a:ext>
              </a:extLst>
            </p:cNvPr>
            <p:cNvPicPr>
              <a:picLocks noChangeAspect="1"/>
            </p:cNvPicPr>
            <p:nvPr/>
          </p:nvPicPr>
          <p:blipFill>
            <a:blip r:embed="rId3"/>
            <a:stretch>
              <a:fillRect/>
            </a:stretch>
          </p:blipFill>
          <p:spPr>
            <a:xfrm>
              <a:off x="5912701" y="2331219"/>
              <a:ext cx="2829956" cy="1855825"/>
            </a:xfrm>
            <a:prstGeom prst="rect">
              <a:avLst/>
            </a:prstGeom>
          </p:spPr>
        </p:pic>
        <p:pic>
          <p:nvPicPr>
            <p:cNvPr id="6" name="Picture 98" descr="Cloud">
              <a:extLst>
                <a:ext uri="{FF2B5EF4-FFF2-40B4-BE49-F238E27FC236}">
                  <a16:creationId xmlns:a16="http://schemas.microsoft.com/office/drawing/2014/main" id="{1CD00DB0-175D-4B19-B503-5773B0A63E86}"/>
                </a:ext>
              </a:extLst>
            </p:cNvPr>
            <p:cNvPicPr>
              <a:picLocks noChangeAspect="1" noChangeArrowheads="1"/>
            </p:cNvPicPr>
            <p:nvPr/>
          </p:nvPicPr>
          <p:blipFill>
            <a:blip r:embed="rId4" cstate="screen">
              <a:duotone>
                <a:prstClr val="black"/>
                <a:schemeClr val="accent1">
                  <a:tint val="45000"/>
                  <a:satMod val="400000"/>
                </a:schemeClr>
              </a:duotone>
              <a:extLst>
                <a:ext uri="{28A0092B-C50C-407E-A947-70E740481C1C}">
                  <a14:useLocalDpi xmlns:a14="http://schemas.microsoft.com/office/drawing/2010/main"/>
                </a:ext>
              </a:extLst>
            </a:blip>
            <a:srcRect/>
            <a:stretch>
              <a:fillRect/>
            </a:stretch>
          </p:blipFill>
          <p:spPr bwMode="auto">
            <a:xfrm>
              <a:off x="31640" y="2476549"/>
              <a:ext cx="3517770" cy="1542181"/>
            </a:xfrm>
            <a:prstGeom prst="rect">
              <a:avLst/>
            </a:prstGeom>
            <a:noFill/>
            <a:ln w="9525">
              <a:noFill/>
              <a:miter lim="800000"/>
              <a:headEnd/>
              <a:tailEnd/>
            </a:ln>
            <a:effectLst>
              <a:glow>
                <a:srgbClr val="D83B01">
                  <a:alpha val="0"/>
                </a:srgbClr>
              </a:glow>
            </a:effectLst>
          </p:spPr>
        </p:pic>
        <p:grpSp>
          <p:nvGrpSpPr>
            <p:cNvPr id="7" name="Group 6">
              <a:extLst>
                <a:ext uri="{FF2B5EF4-FFF2-40B4-BE49-F238E27FC236}">
                  <a16:creationId xmlns:a16="http://schemas.microsoft.com/office/drawing/2014/main" id="{23FB1F3B-BEE1-449A-AD95-C387F49D1E0A}"/>
                </a:ext>
              </a:extLst>
            </p:cNvPr>
            <p:cNvGrpSpPr/>
            <p:nvPr/>
          </p:nvGrpSpPr>
          <p:grpSpPr>
            <a:xfrm>
              <a:off x="930145" y="2489318"/>
              <a:ext cx="1134452" cy="838284"/>
              <a:chOff x="1615161" y="2990536"/>
              <a:chExt cx="1095658" cy="699671"/>
            </a:xfrm>
          </p:grpSpPr>
          <p:pic>
            <p:nvPicPr>
              <p:cNvPr id="8" name="Picture 7">
                <a:extLst>
                  <a:ext uri="{FF2B5EF4-FFF2-40B4-BE49-F238E27FC236}">
                    <a16:creationId xmlns:a16="http://schemas.microsoft.com/office/drawing/2014/main" id="{E98CD33C-22A8-4C80-9F61-DA298423DAAE}"/>
                  </a:ext>
                </a:extLst>
              </p:cNvPr>
              <p:cNvPicPr>
                <a:picLocks noChangeAspect="1"/>
              </p:cNvPicPr>
              <p:nvPr/>
            </p:nvPicPr>
            <p:blipFill>
              <a:blip r:embed="rId5"/>
              <a:stretch>
                <a:fillRect/>
              </a:stretch>
            </p:blipFill>
            <p:spPr>
              <a:xfrm>
                <a:off x="1615161" y="2990536"/>
                <a:ext cx="535632" cy="167053"/>
              </a:xfrm>
              <a:prstGeom prst="rect">
                <a:avLst/>
              </a:prstGeom>
            </p:spPr>
          </p:pic>
          <p:pic>
            <p:nvPicPr>
              <p:cNvPr id="9" name="Picture 8">
                <a:extLst>
                  <a:ext uri="{FF2B5EF4-FFF2-40B4-BE49-F238E27FC236}">
                    <a16:creationId xmlns:a16="http://schemas.microsoft.com/office/drawing/2014/main" id="{E27BA42F-D2EA-47FE-8930-3EF5F44D25A0}"/>
                  </a:ext>
                </a:extLst>
              </p:cNvPr>
              <p:cNvPicPr>
                <a:picLocks noChangeAspect="1"/>
              </p:cNvPicPr>
              <p:nvPr/>
            </p:nvPicPr>
            <p:blipFill>
              <a:blip r:embed="rId5"/>
              <a:stretch>
                <a:fillRect/>
              </a:stretch>
            </p:blipFill>
            <p:spPr>
              <a:xfrm>
                <a:off x="1615161" y="3523154"/>
                <a:ext cx="535632" cy="167053"/>
              </a:xfrm>
              <a:prstGeom prst="rect">
                <a:avLst/>
              </a:prstGeom>
            </p:spPr>
          </p:pic>
          <p:pic>
            <p:nvPicPr>
              <p:cNvPr id="10" name="Picture 9">
                <a:extLst>
                  <a:ext uri="{FF2B5EF4-FFF2-40B4-BE49-F238E27FC236}">
                    <a16:creationId xmlns:a16="http://schemas.microsoft.com/office/drawing/2014/main" id="{616E3862-0767-46E2-9281-7AB3166FFFC3}"/>
                  </a:ext>
                </a:extLst>
              </p:cNvPr>
              <p:cNvPicPr>
                <a:picLocks noChangeAspect="1"/>
              </p:cNvPicPr>
              <p:nvPr/>
            </p:nvPicPr>
            <p:blipFill>
              <a:blip r:embed="rId5"/>
              <a:stretch>
                <a:fillRect/>
              </a:stretch>
            </p:blipFill>
            <p:spPr>
              <a:xfrm>
                <a:off x="1615161" y="3346494"/>
                <a:ext cx="535632" cy="167053"/>
              </a:xfrm>
              <a:prstGeom prst="rect">
                <a:avLst/>
              </a:prstGeom>
            </p:spPr>
          </p:pic>
          <p:pic>
            <p:nvPicPr>
              <p:cNvPr id="11" name="Picture 10">
                <a:extLst>
                  <a:ext uri="{FF2B5EF4-FFF2-40B4-BE49-F238E27FC236}">
                    <a16:creationId xmlns:a16="http://schemas.microsoft.com/office/drawing/2014/main" id="{0238E03C-7B33-44D6-B42A-E3929610AD2C}"/>
                  </a:ext>
                </a:extLst>
              </p:cNvPr>
              <p:cNvPicPr>
                <a:picLocks noChangeAspect="1"/>
              </p:cNvPicPr>
              <p:nvPr/>
            </p:nvPicPr>
            <p:blipFill>
              <a:blip r:embed="rId5"/>
              <a:stretch>
                <a:fillRect/>
              </a:stretch>
            </p:blipFill>
            <p:spPr>
              <a:xfrm>
                <a:off x="1615161" y="3169835"/>
                <a:ext cx="535632" cy="167053"/>
              </a:xfrm>
              <a:prstGeom prst="rect">
                <a:avLst/>
              </a:prstGeom>
            </p:spPr>
          </p:pic>
          <p:pic>
            <p:nvPicPr>
              <p:cNvPr id="12" name="Picture 11">
                <a:extLst>
                  <a:ext uri="{FF2B5EF4-FFF2-40B4-BE49-F238E27FC236}">
                    <a16:creationId xmlns:a16="http://schemas.microsoft.com/office/drawing/2014/main" id="{F653A221-304C-4D06-9195-A422240062E1}"/>
                  </a:ext>
                </a:extLst>
              </p:cNvPr>
              <p:cNvPicPr>
                <a:picLocks noChangeAspect="1"/>
              </p:cNvPicPr>
              <p:nvPr/>
            </p:nvPicPr>
            <p:blipFill>
              <a:blip r:embed="rId5"/>
              <a:stretch>
                <a:fillRect/>
              </a:stretch>
            </p:blipFill>
            <p:spPr>
              <a:xfrm>
                <a:off x="2175187" y="3523154"/>
                <a:ext cx="535632" cy="167053"/>
              </a:xfrm>
              <a:prstGeom prst="rect">
                <a:avLst/>
              </a:prstGeom>
            </p:spPr>
          </p:pic>
          <p:pic>
            <p:nvPicPr>
              <p:cNvPr id="13" name="Picture 12">
                <a:extLst>
                  <a:ext uri="{FF2B5EF4-FFF2-40B4-BE49-F238E27FC236}">
                    <a16:creationId xmlns:a16="http://schemas.microsoft.com/office/drawing/2014/main" id="{6A49C826-322F-4DDF-AC41-2D8EBE997FB5}"/>
                  </a:ext>
                </a:extLst>
              </p:cNvPr>
              <p:cNvPicPr>
                <a:picLocks noChangeAspect="1"/>
              </p:cNvPicPr>
              <p:nvPr/>
            </p:nvPicPr>
            <p:blipFill>
              <a:blip r:embed="rId5"/>
              <a:stretch>
                <a:fillRect/>
              </a:stretch>
            </p:blipFill>
            <p:spPr>
              <a:xfrm>
                <a:off x="2175187" y="3346494"/>
                <a:ext cx="535632" cy="167053"/>
              </a:xfrm>
              <a:prstGeom prst="rect">
                <a:avLst/>
              </a:prstGeom>
            </p:spPr>
          </p:pic>
          <p:pic>
            <p:nvPicPr>
              <p:cNvPr id="14" name="Picture 13">
                <a:extLst>
                  <a:ext uri="{FF2B5EF4-FFF2-40B4-BE49-F238E27FC236}">
                    <a16:creationId xmlns:a16="http://schemas.microsoft.com/office/drawing/2014/main" id="{663046C7-CF26-4D2D-A9D3-BEC78655671E}"/>
                  </a:ext>
                </a:extLst>
              </p:cNvPr>
              <p:cNvPicPr>
                <a:picLocks noChangeAspect="1"/>
              </p:cNvPicPr>
              <p:nvPr/>
            </p:nvPicPr>
            <p:blipFill>
              <a:blip r:embed="rId5"/>
              <a:stretch>
                <a:fillRect/>
              </a:stretch>
            </p:blipFill>
            <p:spPr>
              <a:xfrm>
                <a:off x="2175187" y="3169835"/>
                <a:ext cx="535632" cy="167053"/>
              </a:xfrm>
              <a:prstGeom prst="rect">
                <a:avLst/>
              </a:prstGeom>
            </p:spPr>
          </p:pic>
        </p:grpSp>
        <p:grpSp>
          <p:nvGrpSpPr>
            <p:cNvPr id="15" name="Group 14">
              <a:extLst>
                <a:ext uri="{FF2B5EF4-FFF2-40B4-BE49-F238E27FC236}">
                  <a16:creationId xmlns:a16="http://schemas.microsoft.com/office/drawing/2014/main" id="{22D1FD56-B4D7-4EA8-94D3-D2BE4B226853}"/>
                </a:ext>
              </a:extLst>
            </p:cNvPr>
            <p:cNvGrpSpPr/>
            <p:nvPr/>
          </p:nvGrpSpPr>
          <p:grpSpPr>
            <a:xfrm>
              <a:off x="930274" y="2476549"/>
              <a:ext cx="1111323" cy="864541"/>
              <a:chOff x="9354961" y="2521836"/>
              <a:chExt cx="1099486" cy="703461"/>
            </a:xfrm>
          </p:grpSpPr>
          <p:pic>
            <p:nvPicPr>
              <p:cNvPr id="16" name="Picture 15">
                <a:extLst>
                  <a:ext uri="{FF2B5EF4-FFF2-40B4-BE49-F238E27FC236}">
                    <a16:creationId xmlns:a16="http://schemas.microsoft.com/office/drawing/2014/main" id="{945D234C-7804-4627-9F5F-2DF020C82903}"/>
                  </a:ext>
                </a:extLst>
              </p:cNvPr>
              <p:cNvPicPr>
                <a:picLocks noChangeAspect="1"/>
              </p:cNvPicPr>
              <p:nvPr/>
            </p:nvPicPr>
            <p:blipFill>
              <a:blip r:embed="rId6"/>
              <a:stretch>
                <a:fillRect/>
              </a:stretch>
            </p:blipFill>
            <p:spPr>
              <a:xfrm>
                <a:off x="9354961" y="2521836"/>
                <a:ext cx="530221" cy="703461"/>
              </a:xfrm>
              <a:prstGeom prst="rect">
                <a:avLst/>
              </a:prstGeom>
            </p:spPr>
          </p:pic>
          <p:pic>
            <p:nvPicPr>
              <p:cNvPr id="17" name="Picture 16">
                <a:extLst>
                  <a:ext uri="{FF2B5EF4-FFF2-40B4-BE49-F238E27FC236}">
                    <a16:creationId xmlns:a16="http://schemas.microsoft.com/office/drawing/2014/main" id="{E7289121-061F-4744-B8D7-0239C37D70B7}"/>
                  </a:ext>
                </a:extLst>
              </p:cNvPr>
              <p:cNvPicPr>
                <a:picLocks noChangeAspect="1"/>
              </p:cNvPicPr>
              <p:nvPr/>
            </p:nvPicPr>
            <p:blipFill>
              <a:blip r:embed="rId7"/>
              <a:stretch>
                <a:fillRect/>
              </a:stretch>
            </p:blipFill>
            <p:spPr>
              <a:xfrm>
                <a:off x="9924226" y="2702950"/>
                <a:ext cx="530221" cy="522347"/>
              </a:xfrm>
              <a:prstGeom prst="rect">
                <a:avLst/>
              </a:prstGeom>
            </p:spPr>
          </p:pic>
        </p:grpSp>
        <p:sp>
          <p:nvSpPr>
            <p:cNvPr id="18" name="TextBox 17">
              <a:extLst>
                <a:ext uri="{FF2B5EF4-FFF2-40B4-BE49-F238E27FC236}">
                  <a16:creationId xmlns:a16="http://schemas.microsoft.com/office/drawing/2014/main" id="{B6EFF527-46A5-4937-9F21-AF59AC5BE1DB}"/>
                </a:ext>
              </a:extLst>
            </p:cNvPr>
            <p:cNvSpPr txBox="1"/>
            <p:nvPr/>
          </p:nvSpPr>
          <p:spPr>
            <a:xfrm>
              <a:off x="332260" y="4101319"/>
              <a:ext cx="2738716" cy="407419"/>
            </a:xfrm>
            <a:prstGeom prst="rect">
              <a:avLst/>
            </a:prstGeom>
            <a:noFill/>
          </p:spPr>
          <p:txBody>
            <a:bodyPr wrap="square" lIns="0" tIns="0" rIns="0" bIns="0" rtlCol="0">
              <a:spAutoFit/>
            </a:bodyPr>
            <a:lstStyle/>
            <a:p>
              <a:pPr lvl="0" algn="ctr" defTabSz="685526">
                <a:lnSpc>
                  <a:spcPct val="90000"/>
                </a:lnSpc>
                <a:defRPr/>
              </a:pPr>
              <a:r>
                <a:rPr lang="en-US" sz="1471" spc="-38" dirty="0">
                  <a:solidFill>
                    <a:srgbClr val="353535"/>
                  </a:solidFill>
                  <a:latin typeface="Segoe UI Semilight"/>
                </a:rPr>
                <a:t>Source: VMware, AWS</a:t>
              </a:r>
              <a:br>
                <a:rPr lang="en-US" sz="1471" spc="-38" dirty="0">
                  <a:solidFill>
                    <a:srgbClr val="353535"/>
                  </a:solidFill>
                  <a:latin typeface="Segoe UI Semilight"/>
                </a:rPr>
              </a:br>
              <a:r>
                <a:rPr lang="en-US" sz="1471" spc="-38" dirty="0">
                  <a:solidFill>
                    <a:srgbClr val="353535"/>
                  </a:solidFill>
                  <a:latin typeface="Segoe UI Semilight"/>
                </a:rPr>
                <a:t>&amp; Physical Servers</a:t>
              </a:r>
            </a:p>
          </p:txBody>
        </p:sp>
        <p:sp>
          <p:nvSpPr>
            <p:cNvPr id="19" name="TextBox 18">
              <a:extLst>
                <a:ext uri="{FF2B5EF4-FFF2-40B4-BE49-F238E27FC236}">
                  <a16:creationId xmlns:a16="http://schemas.microsoft.com/office/drawing/2014/main" id="{BD0B4479-8456-4205-BC5B-2FD51BF346B0}"/>
                </a:ext>
              </a:extLst>
            </p:cNvPr>
            <p:cNvSpPr txBox="1"/>
            <p:nvPr/>
          </p:nvSpPr>
          <p:spPr>
            <a:xfrm>
              <a:off x="7106349" y="2496758"/>
              <a:ext cx="720879" cy="101566"/>
            </a:xfrm>
            <a:prstGeom prst="rect">
              <a:avLst/>
            </a:prstGeom>
            <a:noFill/>
          </p:spPr>
          <p:txBody>
            <a:bodyPr wrap="square" lIns="0" tIns="0" rIns="0" bIns="0" rtlCol="0">
              <a:spAutoFit/>
            </a:bodyPr>
            <a:lstStyle/>
            <a:p>
              <a:pPr lvl="0" algn="ctr" defTabSz="685526">
                <a:lnSpc>
                  <a:spcPct val="90000"/>
                </a:lnSpc>
                <a:defRPr/>
              </a:pPr>
              <a:endParaRPr lang="en-US" sz="1100" spc="-38" baseline="-25000" dirty="0">
                <a:solidFill>
                  <a:srgbClr val="505050"/>
                </a:solidFill>
                <a:latin typeface="Segoe UI"/>
              </a:endParaRPr>
            </a:p>
          </p:txBody>
        </p:sp>
        <p:sp>
          <p:nvSpPr>
            <p:cNvPr id="20" name="TextBox 179">
              <a:extLst>
                <a:ext uri="{FF2B5EF4-FFF2-40B4-BE49-F238E27FC236}">
                  <a16:creationId xmlns:a16="http://schemas.microsoft.com/office/drawing/2014/main" id="{A6617B47-4A11-4DBB-A08E-E98B55656285}"/>
                </a:ext>
              </a:extLst>
            </p:cNvPr>
            <p:cNvSpPr txBox="1"/>
            <p:nvPr/>
          </p:nvSpPr>
          <p:spPr>
            <a:xfrm>
              <a:off x="6320746" y="3457196"/>
              <a:ext cx="2013863" cy="767014"/>
            </a:xfrm>
            <a:prstGeom prst="rect">
              <a:avLst/>
            </a:prstGeom>
            <a:noFill/>
            <a:ln>
              <a:noFill/>
            </a:ln>
          </p:spPr>
          <p:txBody>
            <a:bodyPr wrap="none" lIns="134387" tIns="107510" rIns="134387" bIns="107510" rtlCol="0">
              <a:spAutoFit/>
            </a:bodyPr>
            <a:lstStyle/>
            <a:p>
              <a:pPr lvl="0" algn="ctr" defTabSz="684845">
                <a:lnSpc>
                  <a:spcPct val="90000"/>
                </a:lnSpc>
                <a:spcAft>
                  <a:spcPts val="441"/>
                </a:spcAft>
                <a:defRPr/>
              </a:pPr>
              <a:r>
                <a:rPr lang="en-US" kern="0" dirty="0">
                  <a:solidFill>
                    <a:srgbClr val="FFFFFF"/>
                  </a:solidFill>
                  <a:latin typeface="Segoe UI"/>
                </a:rPr>
                <a:t>Microsoft Azure</a:t>
              </a:r>
            </a:p>
            <a:p>
              <a:pPr lvl="0" algn="ctr" defTabSz="684845">
                <a:lnSpc>
                  <a:spcPct val="90000"/>
                </a:lnSpc>
                <a:spcAft>
                  <a:spcPts val="441"/>
                </a:spcAft>
                <a:defRPr/>
              </a:pPr>
              <a:r>
                <a:rPr lang="en-US" kern="0" dirty="0">
                  <a:solidFill>
                    <a:srgbClr val="FFFFFF"/>
                  </a:solidFill>
                  <a:latin typeface="Segoe UI"/>
                </a:rPr>
                <a:t>Backup Vault</a:t>
              </a:r>
            </a:p>
          </p:txBody>
        </p:sp>
        <p:grpSp>
          <p:nvGrpSpPr>
            <p:cNvPr id="21" name="Group 20">
              <a:extLst>
                <a:ext uri="{FF2B5EF4-FFF2-40B4-BE49-F238E27FC236}">
                  <a16:creationId xmlns:a16="http://schemas.microsoft.com/office/drawing/2014/main" id="{F1C428F6-FBC5-4010-9A34-69B4BACDE69A}"/>
                </a:ext>
              </a:extLst>
            </p:cNvPr>
            <p:cNvGrpSpPr/>
            <p:nvPr/>
          </p:nvGrpSpPr>
          <p:grpSpPr>
            <a:xfrm>
              <a:off x="377370" y="2304182"/>
              <a:ext cx="4549771" cy="3295502"/>
              <a:chOff x="513249" y="1967432"/>
              <a:chExt cx="6188004" cy="4482111"/>
            </a:xfrm>
          </p:grpSpPr>
          <p:sp>
            <p:nvSpPr>
              <p:cNvPr id="22" name="TextBox 21">
                <a:extLst>
                  <a:ext uri="{FF2B5EF4-FFF2-40B4-BE49-F238E27FC236}">
                    <a16:creationId xmlns:a16="http://schemas.microsoft.com/office/drawing/2014/main" id="{D8C0023B-82A4-415B-86B1-7BD78A0A7AFF}"/>
                  </a:ext>
                </a:extLst>
              </p:cNvPr>
              <p:cNvSpPr txBox="1"/>
              <p:nvPr/>
            </p:nvSpPr>
            <p:spPr>
              <a:xfrm>
                <a:off x="3325424" y="2059686"/>
                <a:ext cx="813976" cy="775452"/>
              </a:xfrm>
              <a:prstGeom prst="rect">
                <a:avLst/>
              </a:prstGeom>
              <a:noFill/>
            </p:spPr>
            <p:txBody>
              <a:bodyPr wrap="square" lIns="0" tIns="0" rIns="0" bIns="0" rtlCol="0">
                <a:spAutoFit/>
              </a:bodyPr>
              <a:lstStyle/>
              <a:p>
                <a:pPr lvl="0" defTabSz="685526">
                  <a:lnSpc>
                    <a:spcPct val="90000"/>
                  </a:lnSpc>
                  <a:defRPr/>
                </a:pPr>
                <a:r>
                  <a:rPr lang="en-US" sz="1029" i="1" dirty="0">
                    <a:solidFill>
                      <a:srgbClr val="0072C6"/>
                    </a:solidFill>
                    <a:latin typeface="Segoe UI"/>
                  </a:rPr>
                  <a:t>Azure Backup Server</a:t>
                </a:r>
                <a:br>
                  <a:rPr lang="en-US" sz="1029" i="1" dirty="0">
                    <a:solidFill>
                      <a:srgbClr val="0072C6"/>
                    </a:solidFill>
                    <a:latin typeface="Segoe UI"/>
                  </a:rPr>
                </a:br>
                <a:r>
                  <a:rPr lang="en-US" sz="1029" i="1" dirty="0">
                    <a:solidFill>
                      <a:srgbClr val="0072C6"/>
                    </a:solidFill>
                    <a:latin typeface="Segoe UI"/>
                  </a:rPr>
                  <a:t>or DPM</a:t>
                </a:r>
              </a:p>
            </p:txBody>
          </p:sp>
          <p:pic>
            <p:nvPicPr>
              <p:cNvPr id="23" name="Picture 22">
                <a:extLst>
                  <a:ext uri="{FF2B5EF4-FFF2-40B4-BE49-F238E27FC236}">
                    <a16:creationId xmlns:a16="http://schemas.microsoft.com/office/drawing/2014/main" id="{85449D2C-4866-4841-8A99-9ADB26F421E4}"/>
                  </a:ext>
                </a:extLst>
              </p:cNvPr>
              <p:cNvPicPr>
                <a:picLocks noChangeAspect="1"/>
              </p:cNvPicPr>
              <p:nvPr/>
            </p:nvPicPr>
            <p:blipFill>
              <a:blip r:embed="rId8">
                <a:duotone>
                  <a:schemeClr val="accent6">
                    <a:shade val="45000"/>
                    <a:satMod val="135000"/>
                  </a:schemeClr>
                  <a:prstClr val="white"/>
                </a:duotone>
              </a:blip>
              <a:stretch>
                <a:fillRect/>
              </a:stretch>
            </p:blipFill>
            <p:spPr>
              <a:xfrm>
                <a:off x="4043165" y="1967432"/>
                <a:ext cx="853349" cy="1261943"/>
              </a:xfrm>
              <a:prstGeom prst="rect">
                <a:avLst/>
              </a:prstGeom>
            </p:spPr>
          </p:pic>
          <p:grpSp>
            <p:nvGrpSpPr>
              <p:cNvPr id="24" name="Group 23">
                <a:extLst>
                  <a:ext uri="{FF2B5EF4-FFF2-40B4-BE49-F238E27FC236}">
                    <a16:creationId xmlns:a16="http://schemas.microsoft.com/office/drawing/2014/main" id="{33062E9C-AB85-4EF8-A44D-AF6FEF2E9133}"/>
                  </a:ext>
                </a:extLst>
              </p:cNvPr>
              <p:cNvGrpSpPr/>
              <p:nvPr/>
            </p:nvGrpSpPr>
            <p:grpSpPr>
              <a:xfrm>
                <a:off x="513249" y="5554662"/>
                <a:ext cx="6188004" cy="894881"/>
                <a:chOff x="1531056" y="5451739"/>
                <a:chExt cx="6188004" cy="894881"/>
              </a:xfrm>
            </p:grpSpPr>
            <p:sp>
              <p:nvSpPr>
                <p:cNvPr id="25" name="TextBox 24">
                  <a:extLst>
                    <a:ext uri="{FF2B5EF4-FFF2-40B4-BE49-F238E27FC236}">
                      <a16:creationId xmlns:a16="http://schemas.microsoft.com/office/drawing/2014/main" id="{BFB130F9-4D3D-4323-BA3E-25E1C7B4E029}"/>
                    </a:ext>
                  </a:extLst>
                </p:cNvPr>
                <p:cNvSpPr txBox="1"/>
                <p:nvPr/>
              </p:nvSpPr>
              <p:spPr>
                <a:xfrm>
                  <a:off x="1897490" y="5451739"/>
                  <a:ext cx="2412194" cy="894881"/>
                </a:xfrm>
                <a:prstGeom prst="rect">
                  <a:avLst/>
                </a:prstGeom>
                <a:noFill/>
              </p:spPr>
              <p:txBody>
                <a:bodyPr wrap="square" lIns="131821" tIns="105457" rIns="131821" bIns="105457" rtlCol="0">
                  <a:spAutoFit/>
                </a:bodyPr>
                <a:lstStyle/>
                <a:p>
                  <a:pPr lvl="0" defTabSz="672266">
                    <a:lnSpc>
                      <a:spcPct val="90000"/>
                    </a:lnSpc>
                    <a:spcBef>
                      <a:spcPts val="216"/>
                    </a:spcBef>
                    <a:defRPr/>
                  </a:pPr>
                  <a:r>
                    <a:rPr lang="en-US" sz="1298" dirty="0">
                      <a:solidFill>
                        <a:srgbClr val="0072C6"/>
                      </a:solidFill>
                      <a:latin typeface="Segoe UI Light"/>
                    </a:rPr>
                    <a:t>Azure Backup Server</a:t>
                  </a:r>
                </a:p>
                <a:p>
                  <a:pPr lvl="0" defTabSz="672266">
                    <a:lnSpc>
                      <a:spcPct val="90000"/>
                    </a:lnSpc>
                    <a:spcBef>
                      <a:spcPts val="216"/>
                    </a:spcBef>
                    <a:defRPr/>
                  </a:pPr>
                  <a:r>
                    <a:rPr lang="en-US" sz="865" dirty="0">
                      <a:gradFill>
                        <a:gsLst>
                          <a:gs pos="2917">
                            <a:srgbClr val="505050"/>
                          </a:gs>
                          <a:gs pos="30000">
                            <a:srgbClr val="505050"/>
                          </a:gs>
                        </a:gsLst>
                        <a:lin ang="5400000" scaled="0"/>
                      </a:gradFill>
                      <a:latin typeface="Segoe UI"/>
                    </a:rPr>
                    <a:t>Used for caching, compression, and encryption</a:t>
                  </a:r>
                </a:p>
              </p:txBody>
            </p:sp>
            <p:sp>
              <p:nvSpPr>
                <p:cNvPr id="26" name="TextBox 25">
                  <a:extLst>
                    <a:ext uri="{FF2B5EF4-FFF2-40B4-BE49-F238E27FC236}">
                      <a16:creationId xmlns:a16="http://schemas.microsoft.com/office/drawing/2014/main" id="{E956612E-492E-41F7-80F9-6872DE8B856F}"/>
                    </a:ext>
                  </a:extLst>
                </p:cNvPr>
                <p:cNvSpPr txBox="1"/>
                <p:nvPr/>
              </p:nvSpPr>
              <p:spPr>
                <a:xfrm>
                  <a:off x="5306866" y="5451739"/>
                  <a:ext cx="2412194" cy="894881"/>
                </a:xfrm>
                <a:prstGeom prst="rect">
                  <a:avLst/>
                </a:prstGeom>
                <a:noFill/>
              </p:spPr>
              <p:txBody>
                <a:bodyPr wrap="square" lIns="131821" tIns="105457" rIns="131821" bIns="105457" rtlCol="0">
                  <a:spAutoFit/>
                </a:bodyPr>
                <a:lstStyle/>
                <a:p>
                  <a:pPr lvl="0" defTabSz="672266">
                    <a:lnSpc>
                      <a:spcPct val="90000"/>
                    </a:lnSpc>
                    <a:spcBef>
                      <a:spcPts val="216"/>
                    </a:spcBef>
                    <a:defRPr/>
                  </a:pPr>
                  <a:r>
                    <a:rPr lang="en-US" sz="1298" dirty="0">
                      <a:solidFill>
                        <a:srgbClr val="0072C6"/>
                      </a:solidFill>
                      <a:latin typeface="Segoe UI Light"/>
                    </a:rPr>
                    <a:t>SysCtr DPM </a:t>
                  </a:r>
                </a:p>
                <a:p>
                  <a:pPr lvl="0" defTabSz="672266">
                    <a:lnSpc>
                      <a:spcPct val="90000"/>
                    </a:lnSpc>
                    <a:spcBef>
                      <a:spcPts val="216"/>
                    </a:spcBef>
                    <a:defRPr/>
                  </a:pPr>
                  <a:r>
                    <a:rPr lang="en-US" sz="865" dirty="0">
                      <a:gradFill>
                        <a:gsLst>
                          <a:gs pos="2917">
                            <a:srgbClr val="505050"/>
                          </a:gs>
                          <a:gs pos="30000">
                            <a:srgbClr val="505050"/>
                          </a:gs>
                        </a:gsLst>
                        <a:lin ang="5400000" scaled="0"/>
                      </a:gradFill>
                      <a:latin typeface="Segoe UI"/>
                    </a:rPr>
                    <a:t>If you already have SC on-premises</a:t>
                  </a:r>
                </a:p>
              </p:txBody>
            </p:sp>
            <p:pic>
              <p:nvPicPr>
                <p:cNvPr id="27" name="Picture 26">
                  <a:extLst>
                    <a:ext uri="{FF2B5EF4-FFF2-40B4-BE49-F238E27FC236}">
                      <a16:creationId xmlns:a16="http://schemas.microsoft.com/office/drawing/2014/main" id="{A4070296-5728-49B4-92B5-CE0B02B8B5FE}"/>
                    </a:ext>
                  </a:extLst>
                </p:cNvPr>
                <p:cNvPicPr>
                  <a:picLocks noChangeAspect="1"/>
                </p:cNvPicPr>
                <p:nvPr/>
              </p:nvPicPr>
              <p:blipFill>
                <a:blip r:embed="rId9">
                  <a:duotone>
                    <a:schemeClr val="accent6">
                      <a:shade val="45000"/>
                      <a:satMod val="135000"/>
                    </a:schemeClr>
                    <a:prstClr val="white"/>
                  </a:duotone>
                </a:blip>
                <a:stretch>
                  <a:fillRect/>
                </a:stretch>
              </p:blipFill>
              <p:spPr>
                <a:xfrm>
                  <a:off x="1531056" y="5576911"/>
                  <a:ext cx="435738" cy="643065"/>
                </a:xfrm>
                <a:prstGeom prst="rect">
                  <a:avLst/>
                </a:prstGeom>
              </p:spPr>
            </p:pic>
            <p:pic>
              <p:nvPicPr>
                <p:cNvPr id="28" name="Picture 27">
                  <a:extLst>
                    <a:ext uri="{FF2B5EF4-FFF2-40B4-BE49-F238E27FC236}">
                      <a16:creationId xmlns:a16="http://schemas.microsoft.com/office/drawing/2014/main" id="{D5BE73C6-8016-4C6D-B96A-4302B07897C1}"/>
                    </a:ext>
                  </a:extLst>
                </p:cNvPr>
                <p:cNvPicPr>
                  <a:picLocks noChangeAspect="1"/>
                </p:cNvPicPr>
                <p:nvPr/>
              </p:nvPicPr>
              <p:blipFill>
                <a:blip r:embed="rId10">
                  <a:duotone>
                    <a:schemeClr val="accent6">
                      <a:shade val="45000"/>
                      <a:satMod val="135000"/>
                    </a:schemeClr>
                    <a:prstClr val="white"/>
                  </a:duotone>
                </a:blip>
                <a:stretch>
                  <a:fillRect/>
                </a:stretch>
              </p:blipFill>
              <p:spPr>
                <a:xfrm>
                  <a:off x="4919512" y="5613917"/>
                  <a:ext cx="435738" cy="643065"/>
                </a:xfrm>
                <a:prstGeom prst="rect">
                  <a:avLst/>
                </a:prstGeom>
              </p:spPr>
            </p:pic>
          </p:grpSp>
        </p:grpSp>
        <p:sp>
          <p:nvSpPr>
            <p:cNvPr id="29" name="TextBox 28">
              <a:extLst>
                <a:ext uri="{FF2B5EF4-FFF2-40B4-BE49-F238E27FC236}">
                  <a16:creationId xmlns:a16="http://schemas.microsoft.com/office/drawing/2014/main" id="{2E5949D7-528B-4329-8013-401AD25D5A75}"/>
                </a:ext>
              </a:extLst>
            </p:cNvPr>
            <p:cNvSpPr txBox="1"/>
            <p:nvPr/>
          </p:nvSpPr>
          <p:spPr>
            <a:xfrm>
              <a:off x="5790589" y="5060959"/>
              <a:ext cx="1315760" cy="539378"/>
            </a:xfrm>
            <a:prstGeom prst="rect">
              <a:avLst/>
            </a:prstGeom>
            <a:noFill/>
          </p:spPr>
          <p:txBody>
            <a:bodyPr wrap="square" lIns="0" tIns="0" rIns="0" bIns="0" rtlCol="0">
              <a:spAutoFit/>
            </a:bodyPr>
            <a:lstStyle/>
            <a:p>
              <a:pPr lvl="0" defTabSz="685526">
                <a:lnSpc>
                  <a:spcPct val="90000"/>
                </a:lnSpc>
                <a:defRPr/>
              </a:pPr>
              <a:r>
                <a:rPr lang="en-US" sz="1298" dirty="0">
                  <a:solidFill>
                    <a:srgbClr val="0072C6"/>
                  </a:solidFill>
                  <a:latin typeface="Segoe UI Light"/>
                </a:rPr>
                <a:t>Azure Backup Recovery Services Agent</a:t>
              </a:r>
              <a:endParaRPr lang="en-US" sz="865" dirty="0">
                <a:gradFill>
                  <a:gsLst>
                    <a:gs pos="2917">
                      <a:srgbClr val="505050"/>
                    </a:gs>
                    <a:gs pos="30000">
                      <a:srgbClr val="505050"/>
                    </a:gs>
                  </a:gsLst>
                  <a:lin ang="5400000" scaled="0"/>
                </a:gradFill>
                <a:latin typeface="Segoe UI"/>
              </a:endParaRPr>
            </a:p>
          </p:txBody>
        </p:sp>
        <p:grpSp>
          <p:nvGrpSpPr>
            <p:cNvPr id="30" name="Group 29">
              <a:extLst>
                <a:ext uri="{FF2B5EF4-FFF2-40B4-BE49-F238E27FC236}">
                  <a16:creationId xmlns:a16="http://schemas.microsoft.com/office/drawing/2014/main" id="{8BD1D22A-4D90-44FB-A1F5-8D46ECBAB071}"/>
                </a:ext>
              </a:extLst>
            </p:cNvPr>
            <p:cNvGrpSpPr/>
            <p:nvPr/>
          </p:nvGrpSpPr>
          <p:grpSpPr>
            <a:xfrm>
              <a:off x="538089" y="2476549"/>
              <a:ext cx="306262" cy="617870"/>
              <a:chOff x="731837" y="2481571"/>
              <a:chExt cx="416537" cy="840346"/>
            </a:xfrm>
          </p:grpSpPr>
          <p:pic>
            <p:nvPicPr>
              <p:cNvPr id="31" name="Picture 30">
                <a:extLst>
                  <a:ext uri="{FF2B5EF4-FFF2-40B4-BE49-F238E27FC236}">
                    <a16:creationId xmlns:a16="http://schemas.microsoft.com/office/drawing/2014/main" id="{B5A6C5DC-60BA-41F3-A4D1-72BC88BCA97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5551" y="2910378"/>
                <a:ext cx="412823" cy="411539"/>
              </a:xfrm>
              <a:prstGeom prst="rect">
                <a:avLst/>
              </a:prstGeom>
            </p:spPr>
          </p:pic>
          <p:pic>
            <p:nvPicPr>
              <p:cNvPr id="32" name="Picture 31">
                <a:extLst>
                  <a:ext uri="{FF2B5EF4-FFF2-40B4-BE49-F238E27FC236}">
                    <a16:creationId xmlns:a16="http://schemas.microsoft.com/office/drawing/2014/main" id="{668975C3-233A-47F8-8496-6CF8A1A8FD5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1837" y="2481571"/>
                <a:ext cx="398674" cy="414346"/>
              </a:xfrm>
              <a:prstGeom prst="rect">
                <a:avLst/>
              </a:prstGeom>
            </p:spPr>
          </p:pic>
        </p:grpSp>
        <p:grpSp>
          <p:nvGrpSpPr>
            <p:cNvPr id="33" name="Group 32">
              <a:extLst>
                <a:ext uri="{FF2B5EF4-FFF2-40B4-BE49-F238E27FC236}">
                  <a16:creationId xmlns:a16="http://schemas.microsoft.com/office/drawing/2014/main" id="{FE84770E-6309-4289-BE40-0DAD27523F88}"/>
                </a:ext>
              </a:extLst>
            </p:cNvPr>
            <p:cNvGrpSpPr/>
            <p:nvPr/>
          </p:nvGrpSpPr>
          <p:grpSpPr>
            <a:xfrm>
              <a:off x="3549409" y="2832680"/>
              <a:ext cx="2363291" cy="2102562"/>
              <a:chOff x="4827441" y="2686226"/>
              <a:chExt cx="3214240" cy="2859630"/>
            </a:xfrm>
          </p:grpSpPr>
          <p:grpSp>
            <p:nvGrpSpPr>
              <p:cNvPr id="34" name="Group 33">
                <a:extLst>
                  <a:ext uri="{FF2B5EF4-FFF2-40B4-BE49-F238E27FC236}">
                    <a16:creationId xmlns:a16="http://schemas.microsoft.com/office/drawing/2014/main" id="{A7FD5F3E-539A-4C5A-A50B-8AAA6F0619BC}"/>
                  </a:ext>
                </a:extLst>
              </p:cNvPr>
              <p:cNvGrpSpPr/>
              <p:nvPr/>
            </p:nvGrpSpPr>
            <p:grpSpPr>
              <a:xfrm>
                <a:off x="5508510" y="2686226"/>
                <a:ext cx="1581178" cy="1089703"/>
                <a:chOff x="4413198" y="2108497"/>
                <a:chExt cx="1581178" cy="1089703"/>
              </a:xfrm>
            </p:grpSpPr>
            <p:pic>
              <p:nvPicPr>
                <p:cNvPr id="39" name="Picture 38">
                  <a:extLst>
                    <a:ext uri="{FF2B5EF4-FFF2-40B4-BE49-F238E27FC236}">
                      <a16:creationId xmlns:a16="http://schemas.microsoft.com/office/drawing/2014/main" id="{8C8E61F8-4EE0-450C-8896-2214947FB0A1}"/>
                    </a:ext>
                  </a:extLst>
                </p:cNvPr>
                <p:cNvPicPr>
                  <a:picLocks noChangeAspect="1"/>
                </p:cNvPicPr>
                <p:nvPr/>
              </p:nvPicPr>
              <p:blipFill>
                <a:blip r:embed="rId13"/>
                <a:stretch>
                  <a:fillRect/>
                </a:stretch>
              </p:blipFill>
              <p:spPr>
                <a:xfrm>
                  <a:off x="4413198" y="2108497"/>
                  <a:ext cx="1581178" cy="1050845"/>
                </a:xfrm>
                <a:prstGeom prst="rect">
                  <a:avLst/>
                </a:prstGeom>
              </p:spPr>
            </p:pic>
            <p:sp>
              <p:nvSpPr>
                <p:cNvPr id="40" name="TextBox 39">
                  <a:extLst>
                    <a:ext uri="{FF2B5EF4-FFF2-40B4-BE49-F238E27FC236}">
                      <a16:creationId xmlns:a16="http://schemas.microsoft.com/office/drawing/2014/main" id="{019B131B-A8EB-4E25-9EBF-6516B7398A24}"/>
                    </a:ext>
                  </a:extLst>
                </p:cNvPr>
                <p:cNvSpPr txBox="1"/>
                <p:nvPr/>
              </p:nvSpPr>
              <p:spPr>
                <a:xfrm>
                  <a:off x="4488287" y="2631569"/>
                  <a:ext cx="1431000" cy="566631"/>
                </a:xfrm>
                <a:prstGeom prst="rect">
                  <a:avLst/>
                </a:prstGeom>
                <a:noFill/>
              </p:spPr>
              <p:txBody>
                <a:bodyPr wrap="square" lIns="131821" tIns="105457" rIns="131821" bIns="105457" rtlCol="0">
                  <a:spAutoFit/>
                </a:bodyPr>
                <a:lstStyle/>
                <a:p>
                  <a:pPr lvl="0" algn="ctr" defTabSz="672266">
                    <a:lnSpc>
                      <a:spcPct val="90000"/>
                    </a:lnSpc>
                    <a:defRPr/>
                  </a:pPr>
                  <a:r>
                    <a:rPr lang="en-US" sz="735" dirty="0">
                      <a:solidFill>
                        <a:srgbClr val="000000"/>
                      </a:solidFill>
                      <a:latin typeface="Segoe UI"/>
                      <a:ea typeface="Segoe UI" panose="020B0502040204020203" pitchFamily="34" charset="0"/>
                      <a:cs typeface="Segoe UI" panose="020B0502040204020203" pitchFamily="34" charset="0"/>
                    </a:rPr>
                    <a:t>Azure Site Recovery</a:t>
                  </a:r>
                </a:p>
              </p:txBody>
            </p:sp>
            <p:pic>
              <p:nvPicPr>
                <p:cNvPr id="41" name="Picture 40">
                  <a:extLst>
                    <a:ext uri="{FF2B5EF4-FFF2-40B4-BE49-F238E27FC236}">
                      <a16:creationId xmlns:a16="http://schemas.microsoft.com/office/drawing/2014/main" id="{B45946B0-D2F2-4BD3-825C-814A62D91A4A}"/>
                    </a:ext>
                  </a:extLst>
                </p:cNvPr>
                <p:cNvPicPr>
                  <a:picLocks noChangeAspect="1"/>
                </p:cNvPicPr>
                <p:nvPr/>
              </p:nvPicPr>
              <p:blipFill>
                <a:blip r:embed="rId14"/>
                <a:stretch>
                  <a:fillRect/>
                </a:stretch>
              </p:blipFill>
              <p:spPr>
                <a:xfrm>
                  <a:off x="4937975" y="2219240"/>
                  <a:ext cx="535697" cy="533109"/>
                </a:xfrm>
                <a:prstGeom prst="rect">
                  <a:avLst/>
                </a:prstGeom>
              </p:spPr>
            </p:pic>
          </p:grpSp>
          <p:sp>
            <p:nvSpPr>
              <p:cNvPr id="35" name="TextBox 34">
                <a:extLst>
                  <a:ext uri="{FF2B5EF4-FFF2-40B4-BE49-F238E27FC236}">
                    <a16:creationId xmlns:a16="http://schemas.microsoft.com/office/drawing/2014/main" id="{E54643F1-A160-4719-8558-AE6F0368A2C1}"/>
                  </a:ext>
                </a:extLst>
              </p:cNvPr>
              <p:cNvSpPr txBox="1"/>
              <p:nvPr/>
            </p:nvSpPr>
            <p:spPr>
              <a:xfrm>
                <a:off x="4827441" y="4160559"/>
                <a:ext cx="3214240" cy="1385297"/>
              </a:xfrm>
              <a:prstGeom prst="rect">
                <a:avLst/>
              </a:prstGeom>
              <a:noFill/>
            </p:spPr>
            <p:txBody>
              <a:bodyPr wrap="square" lIns="0" tIns="0" rIns="0" bIns="0" rtlCol="0">
                <a:spAutoFit/>
              </a:bodyPr>
              <a:lstStyle/>
              <a:p>
                <a:pPr lvl="0" algn="ctr" defTabSz="685526">
                  <a:lnSpc>
                    <a:spcPct val="90000"/>
                  </a:lnSpc>
                  <a:defRPr/>
                </a:pPr>
                <a:r>
                  <a:rPr lang="en-US" sz="1471" kern="0" spc="-38" dirty="0">
                    <a:solidFill>
                      <a:srgbClr val="505050"/>
                    </a:solidFill>
                    <a:latin typeface="Segoe UI"/>
                  </a:rPr>
                  <a:t>Data Channel</a:t>
                </a:r>
              </a:p>
              <a:p>
                <a:pPr lvl="0" algn="ctr" defTabSz="685526">
                  <a:lnSpc>
                    <a:spcPct val="90000"/>
                  </a:lnSpc>
                  <a:defRPr/>
                </a:pPr>
                <a:endParaRPr lang="en-US" sz="1471" kern="0" spc="-38" dirty="0">
                  <a:solidFill>
                    <a:srgbClr val="505050"/>
                  </a:solidFill>
                  <a:latin typeface="Segoe UI"/>
                </a:endParaRPr>
              </a:p>
              <a:p>
                <a:pPr lvl="0" algn="ctr" defTabSz="685526">
                  <a:lnSpc>
                    <a:spcPct val="90000"/>
                  </a:lnSpc>
                  <a:defRPr/>
                </a:pPr>
                <a:r>
                  <a:rPr lang="en-US" sz="1471" i="1" kern="0" spc="-38" dirty="0">
                    <a:solidFill>
                      <a:srgbClr val="505050"/>
                    </a:solidFill>
                    <a:latin typeface="Segoe UI"/>
                  </a:rPr>
                  <a:t>Public Internet or ExpressRoute with Public Peering</a:t>
                </a:r>
                <a:endParaRPr lang="en-US" sz="1471" i="1" kern="0" spc="-38" baseline="-25000" dirty="0">
                  <a:solidFill>
                    <a:srgbClr val="505050"/>
                  </a:solidFill>
                  <a:latin typeface="Segoe UI"/>
                </a:endParaRPr>
              </a:p>
            </p:txBody>
          </p:sp>
          <p:grpSp>
            <p:nvGrpSpPr>
              <p:cNvPr id="36" name="Group 35">
                <a:extLst>
                  <a:ext uri="{FF2B5EF4-FFF2-40B4-BE49-F238E27FC236}">
                    <a16:creationId xmlns:a16="http://schemas.microsoft.com/office/drawing/2014/main" id="{29B6EDB6-1B3B-4A70-B760-F6316D2ECA1F}"/>
                  </a:ext>
                </a:extLst>
              </p:cNvPr>
              <p:cNvGrpSpPr/>
              <p:nvPr/>
            </p:nvGrpSpPr>
            <p:grpSpPr>
              <a:xfrm>
                <a:off x="4861364" y="3573462"/>
                <a:ext cx="2728473" cy="544881"/>
                <a:chOff x="4861364" y="3573462"/>
                <a:chExt cx="2728473" cy="544881"/>
              </a:xfrm>
            </p:grpSpPr>
            <p:cxnSp>
              <p:nvCxnSpPr>
                <p:cNvPr id="37" name="Straight Arrow Connector 36">
                  <a:extLst>
                    <a:ext uri="{FF2B5EF4-FFF2-40B4-BE49-F238E27FC236}">
                      <a16:creationId xmlns:a16="http://schemas.microsoft.com/office/drawing/2014/main" id="{0CEEBDFE-1E6D-4E8E-9B88-FEA017E2A9CA}"/>
                    </a:ext>
                  </a:extLst>
                </p:cNvPr>
                <p:cNvCxnSpPr/>
                <p:nvPr/>
              </p:nvCxnSpPr>
              <p:spPr>
                <a:xfrm>
                  <a:off x="5075237" y="4030662"/>
                  <a:ext cx="2514600" cy="0"/>
                </a:xfrm>
                <a:prstGeom prst="straightConnector1">
                  <a:avLst/>
                </a:prstGeom>
                <a:noFill/>
                <a:ln w="57150" cap="flat" cmpd="sng" algn="ctr">
                  <a:solidFill>
                    <a:srgbClr val="0078D7"/>
                  </a:solidFill>
                  <a:prstDash val="solid"/>
                  <a:round/>
                  <a:headEnd type="none" w="med" len="med"/>
                  <a:tailEnd type="arrow" w="med" len="med"/>
                </a:ln>
                <a:effectLst/>
              </p:spPr>
            </p:cxnSp>
            <p:sp>
              <p:nvSpPr>
                <p:cNvPr id="38" name="TextBox 37">
                  <a:extLst>
                    <a:ext uri="{FF2B5EF4-FFF2-40B4-BE49-F238E27FC236}">
                      <a16:creationId xmlns:a16="http://schemas.microsoft.com/office/drawing/2014/main" id="{BC941F6D-CB12-4495-A7B7-15B90DA4BB35}"/>
                    </a:ext>
                  </a:extLst>
                </p:cNvPr>
                <p:cNvSpPr txBox="1"/>
                <p:nvPr/>
              </p:nvSpPr>
              <p:spPr>
                <a:xfrm>
                  <a:off x="4861364" y="3573462"/>
                  <a:ext cx="2153234" cy="544881"/>
                </a:xfrm>
                <a:prstGeom prst="rect">
                  <a:avLst/>
                </a:prstGeom>
                <a:noFill/>
              </p:spPr>
              <p:txBody>
                <a:bodyPr wrap="square" lIns="134464" tIns="107571" rIns="134464" bIns="107571" rtlCol="0">
                  <a:spAutoFit/>
                </a:bodyPr>
                <a:lstStyle/>
                <a:p>
                  <a:pPr lvl="0" defTabSz="672290">
                    <a:lnSpc>
                      <a:spcPct val="90000"/>
                    </a:lnSpc>
                    <a:spcAft>
                      <a:spcPts val="441"/>
                    </a:spcAft>
                    <a:defRPr/>
                  </a:pPr>
                  <a:r>
                    <a:rPr lang="en-US" sz="1324" i="1" kern="0" dirty="0">
                      <a:gradFill>
                        <a:gsLst>
                          <a:gs pos="2917">
                            <a:srgbClr val="505050"/>
                          </a:gs>
                          <a:gs pos="30000">
                            <a:srgbClr val="505050"/>
                          </a:gs>
                        </a:gsLst>
                        <a:lin ang="5400000" scaled="0"/>
                      </a:gradFill>
                      <a:latin typeface="Segoe UI"/>
                    </a:rPr>
                    <a:t>443 (HTTPS)</a:t>
                  </a:r>
                </a:p>
              </p:txBody>
            </p:sp>
          </p:grpSp>
        </p:grpSp>
        <p:grpSp>
          <p:nvGrpSpPr>
            <p:cNvPr id="42" name="Group 41">
              <a:extLst>
                <a:ext uri="{FF2B5EF4-FFF2-40B4-BE49-F238E27FC236}">
                  <a16:creationId xmlns:a16="http://schemas.microsoft.com/office/drawing/2014/main" id="{6212311C-B7AB-41D9-B58E-71B7F228C368}"/>
                </a:ext>
              </a:extLst>
            </p:cNvPr>
            <p:cNvGrpSpPr/>
            <p:nvPr/>
          </p:nvGrpSpPr>
          <p:grpSpPr>
            <a:xfrm>
              <a:off x="1500255" y="2195179"/>
              <a:ext cx="910733" cy="339443"/>
              <a:chOff x="4861364" y="3573462"/>
              <a:chExt cx="2153235" cy="461665"/>
            </a:xfrm>
          </p:grpSpPr>
          <p:cxnSp>
            <p:nvCxnSpPr>
              <p:cNvPr id="43" name="Straight Arrow Connector 42">
                <a:extLst>
                  <a:ext uri="{FF2B5EF4-FFF2-40B4-BE49-F238E27FC236}">
                    <a16:creationId xmlns:a16="http://schemas.microsoft.com/office/drawing/2014/main" id="{00C85FF1-2FC2-46A0-8215-1C10C9D712D8}"/>
                  </a:ext>
                </a:extLst>
              </p:cNvPr>
              <p:cNvCxnSpPr>
                <a:cxnSpLocks/>
              </p:cNvCxnSpPr>
              <p:nvPr/>
            </p:nvCxnSpPr>
            <p:spPr>
              <a:xfrm>
                <a:off x="5075238" y="4030662"/>
                <a:ext cx="1939361" cy="4465"/>
              </a:xfrm>
              <a:prstGeom prst="straightConnector1">
                <a:avLst/>
              </a:prstGeom>
              <a:noFill/>
              <a:ln w="57150" cap="flat" cmpd="sng" algn="ctr">
                <a:solidFill>
                  <a:srgbClr val="0078D7"/>
                </a:solidFill>
                <a:prstDash val="solid"/>
                <a:round/>
                <a:headEnd type="none" w="med" len="med"/>
                <a:tailEnd type="arrow" w="med" len="med"/>
              </a:ln>
              <a:effectLst/>
            </p:spPr>
          </p:cxnSp>
          <p:sp>
            <p:nvSpPr>
              <p:cNvPr id="44" name="TextBox 43">
                <a:extLst>
                  <a:ext uri="{FF2B5EF4-FFF2-40B4-BE49-F238E27FC236}">
                    <a16:creationId xmlns:a16="http://schemas.microsoft.com/office/drawing/2014/main" id="{D100AB75-AA37-4D41-B61F-A97EB22AA700}"/>
                  </a:ext>
                </a:extLst>
              </p:cNvPr>
              <p:cNvSpPr txBox="1"/>
              <p:nvPr/>
            </p:nvSpPr>
            <p:spPr>
              <a:xfrm>
                <a:off x="4861364" y="3573462"/>
                <a:ext cx="2153235" cy="461596"/>
              </a:xfrm>
              <a:prstGeom prst="rect">
                <a:avLst/>
              </a:prstGeom>
              <a:noFill/>
            </p:spPr>
            <p:txBody>
              <a:bodyPr wrap="square" lIns="134464" tIns="107571" rIns="134464" bIns="107571" rtlCol="0">
                <a:spAutoFit/>
              </a:bodyPr>
              <a:lstStyle/>
              <a:p>
                <a:pPr lvl="0" defTabSz="672290">
                  <a:lnSpc>
                    <a:spcPct val="90000"/>
                  </a:lnSpc>
                  <a:spcAft>
                    <a:spcPts val="441"/>
                  </a:spcAft>
                  <a:defRPr/>
                </a:pPr>
                <a:r>
                  <a:rPr lang="en-US" sz="800" i="1" kern="0" dirty="0">
                    <a:gradFill>
                      <a:gsLst>
                        <a:gs pos="2917">
                          <a:srgbClr val="505050"/>
                        </a:gs>
                        <a:gs pos="30000">
                          <a:srgbClr val="505050"/>
                        </a:gs>
                      </a:gsLst>
                      <a:lin ang="5400000" scaled="0"/>
                    </a:gradFill>
                    <a:latin typeface="Segoe UI"/>
                  </a:rPr>
                  <a:t>443 (HTTPS)</a:t>
                </a:r>
              </a:p>
            </p:txBody>
          </p:sp>
        </p:grpSp>
        <p:pic>
          <p:nvPicPr>
            <p:cNvPr id="45" name="Picture 44">
              <a:extLst>
                <a:ext uri="{FF2B5EF4-FFF2-40B4-BE49-F238E27FC236}">
                  <a16:creationId xmlns:a16="http://schemas.microsoft.com/office/drawing/2014/main" id="{268F47F1-4637-4A43-BA3D-4B3492B36C26}"/>
                </a:ext>
              </a:extLst>
            </p:cNvPr>
            <p:cNvPicPr>
              <a:picLocks noChangeAspect="1"/>
            </p:cNvPicPr>
            <p:nvPr/>
          </p:nvPicPr>
          <p:blipFill>
            <a:blip r:embed="rId15">
              <a:duotone>
                <a:schemeClr val="accent4">
                  <a:shade val="45000"/>
                  <a:satMod val="135000"/>
                </a:schemeClr>
                <a:prstClr val="white"/>
              </a:duotone>
              <a:extLst>
                <a:ext uri="{BEBA8EAE-BF5A-486C-A8C5-ECC9F3942E4B}">
                  <a14:imgProps xmlns:a14="http://schemas.microsoft.com/office/drawing/2010/main">
                    <a14:imgLayer r:embed="rId16">
                      <a14:imgEffect>
                        <a14:saturation sat="400000"/>
                      </a14:imgEffect>
                    </a14:imgLayer>
                  </a14:imgProps>
                </a:ext>
                <a:ext uri="{28A0092B-C50C-407E-A947-70E740481C1C}">
                  <a14:useLocalDpi xmlns:a14="http://schemas.microsoft.com/office/drawing/2010/main" val="0"/>
                </a:ext>
              </a:extLst>
            </a:blip>
            <a:stretch>
              <a:fillRect/>
            </a:stretch>
          </p:blipFill>
          <p:spPr>
            <a:xfrm>
              <a:off x="5366594" y="5059078"/>
              <a:ext cx="347583" cy="347583"/>
            </a:xfrm>
            <a:prstGeom prst="rect">
              <a:avLst/>
            </a:prstGeom>
          </p:spPr>
        </p:pic>
        <p:pic>
          <p:nvPicPr>
            <p:cNvPr id="46" name="Picture 45">
              <a:extLst>
                <a:ext uri="{FF2B5EF4-FFF2-40B4-BE49-F238E27FC236}">
                  <a16:creationId xmlns:a16="http://schemas.microsoft.com/office/drawing/2014/main" id="{97EC67A8-096C-48EF-87BC-8200CCDFA3B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534619" y="2735167"/>
              <a:ext cx="585218" cy="585218"/>
            </a:xfrm>
            <a:prstGeom prst="rect">
              <a:avLst/>
            </a:prstGeom>
          </p:spPr>
        </p:pic>
        <p:cxnSp>
          <p:nvCxnSpPr>
            <p:cNvPr id="47" name="Straight Arrow Connector 46">
              <a:extLst>
                <a:ext uri="{FF2B5EF4-FFF2-40B4-BE49-F238E27FC236}">
                  <a16:creationId xmlns:a16="http://schemas.microsoft.com/office/drawing/2014/main" id="{70C45A5E-69FB-4D96-A47E-DE3C0CF2CDD9}"/>
                </a:ext>
              </a:extLst>
            </p:cNvPr>
            <p:cNvCxnSpPr>
              <a:cxnSpLocks/>
            </p:cNvCxnSpPr>
            <p:nvPr/>
          </p:nvCxnSpPr>
          <p:spPr>
            <a:xfrm flipH="1">
              <a:off x="3781827" y="4221727"/>
              <a:ext cx="1752019" cy="0"/>
            </a:xfrm>
            <a:prstGeom prst="straightConnector1">
              <a:avLst/>
            </a:prstGeom>
            <a:noFill/>
            <a:ln w="57150" cap="flat" cmpd="sng" algn="ctr">
              <a:solidFill>
                <a:srgbClr val="0078D7"/>
              </a:solidFill>
              <a:prstDash val="solid"/>
              <a:round/>
              <a:headEnd type="none" w="med" len="med"/>
              <a:tailEnd type="arrow" w="med" len="med"/>
            </a:ln>
            <a:effectLst/>
          </p:spPr>
        </p:cxnSp>
      </p:grpSp>
      <p:sp>
        <p:nvSpPr>
          <p:cNvPr id="48" name="TextBox 47">
            <a:extLst>
              <a:ext uri="{FF2B5EF4-FFF2-40B4-BE49-F238E27FC236}">
                <a16:creationId xmlns:a16="http://schemas.microsoft.com/office/drawing/2014/main" id="{435FFE10-4AD6-4794-AF70-6CBF40D42687}"/>
              </a:ext>
            </a:extLst>
          </p:cNvPr>
          <p:cNvSpPr txBox="1"/>
          <p:nvPr/>
        </p:nvSpPr>
        <p:spPr>
          <a:xfrm>
            <a:off x="222422" y="6301946"/>
            <a:ext cx="955589" cy="369332"/>
          </a:xfrm>
          <a:prstGeom prst="rect">
            <a:avLst/>
          </a:prstGeom>
          <a:noFill/>
        </p:spPr>
        <p:txBody>
          <a:bodyPr wrap="square" rtlCol="0">
            <a:spAutoFit/>
          </a:bodyPr>
          <a:lstStyle/>
          <a:p>
            <a:r>
              <a:rPr lang="en-US" dirty="0"/>
              <a:t>12-9</a:t>
            </a:r>
          </a:p>
        </p:txBody>
      </p:sp>
    </p:spTree>
    <p:extLst>
      <p:ext uri="{BB962C8B-B14F-4D97-AF65-F5344CB8AC3E}">
        <p14:creationId xmlns:p14="http://schemas.microsoft.com/office/powerpoint/2010/main" val="476461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2e07b726-a1bc-4956-91cd-7c88c3684e4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FD74F-093E-445E-AB8A-956EBA0B289C}"/>
              </a:ext>
            </a:extLst>
          </p:cNvPr>
          <p:cNvSpPr>
            <a:spLocks noGrp="1"/>
          </p:cNvSpPr>
          <p:nvPr>
            <p:ph type="title"/>
          </p:nvPr>
        </p:nvSpPr>
        <p:spPr/>
        <p:txBody>
          <a:bodyPr/>
          <a:lstStyle/>
          <a:p>
            <a:r>
              <a:rPr lang="en-US" dirty="0"/>
              <a:t>Backing Up Full VMs</a:t>
            </a:r>
          </a:p>
        </p:txBody>
      </p:sp>
      <p:sp>
        <p:nvSpPr>
          <p:cNvPr id="16" name="Content Placeholder 2">
            <a:extLst>
              <a:ext uri="{FF2B5EF4-FFF2-40B4-BE49-F238E27FC236}">
                <a16:creationId xmlns:a16="http://schemas.microsoft.com/office/drawing/2014/main" id="{87CF6F6A-48BC-482A-9E15-EF87085E1428}"/>
              </a:ext>
            </a:extLst>
          </p:cNvPr>
          <p:cNvSpPr txBox="1">
            <a:spLocks/>
          </p:cNvSpPr>
          <p:nvPr/>
        </p:nvSpPr>
        <p:spPr bwMode="auto">
          <a:xfrm>
            <a:off x="458788" y="1021215"/>
            <a:ext cx="8119156" cy="91794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gn="ctr">
              <a:buFont typeface="Arial" pitchFamily="34" charset="0"/>
              <a:buNone/>
            </a:pPr>
            <a:r>
              <a:rPr lang="en-US" sz="2400" b="0" kern="0" dirty="0"/>
              <a:t>Azure VM Backup / Restore to Azure Backup Vault</a:t>
            </a:r>
          </a:p>
        </p:txBody>
      </p:sp>
      <p:grpSp>
        <p:nvGrpSpPr>
          <p:cNvPr id="3" name="Group 2" descr="1. Deploy the Azure Backup Extension, or select Azure Backup in the VM configuration&#10;2. Configure Azure Backup backup policies, in the Azure platform&#10;3. Configure the integration with Azure Backup Vault&#10;4. Run the Backup job from within the Azure Platform&#10;5. Azure VMs will be backed up as full VM snapshots, and can be restored from within the Azure Portal">
            <a:extLst>
              <a:ext uri="{FF2B5EF4-FFF2-40B4-BE49-F238E27FC236}">
                <a16:creationId xmlns:a16="http://schemas.microsoft.com/office/drawing/2014/main" id="{80F4E16B-9C41-4235-9243-13686D237B3E}"/>
              </a:ext>
            </a:extLst>
          </p:cNvPr>
          <p:cNvGrpSpPr/>
          <p:nvPr/>
        </p:nvGrpSpPr>
        <p:grpSpPr>
          <a:xfrm>
            <a:off x="31640" y="2228815"/>
            <a:ext cx="8721907" cy="3184539"/>
            <a:chOff x="31640" y="2228815"/>
            <a:chExt cx="8721907" cy="3184539"/>
          </a:xfrm>
        </p:grpSpPr>
        <p:pic>
          <p:nvPicPr>
            <p:cNvPr id="17" name="Picture 98" descr="Cloud">
              <a:extLst>
                <a:ext uri="{FF2B5EF4-FFF2-40B4-BE49-F238E27FC236}">
                  <a16:creationId xmlns:a16="http://schemas.microsoft.com/office/drawing/2014/main" id="{47D76EE5-55DA-40C2-A388-2B304D680265}"/>
                </a:ext>
              </a:extLst>
            </p:cNvPr>
            <p:cNvPicPr>
              <a:picLocks noChangeAspect="1" noChangeArrowheads="1"/>
            </p:cNvPicPr>
            <p:nvPr/>
          </p:nvPicPr>
          <p:blipFill>
            <a:blip r:embed="rId3" cstate="screen">
              <a:duotone>
                <a:prstClr val="black"/>
                <a:schemeClr val="accent1">
                  <a:tint val="45000"/>
                  <a:satMod val="400000"/>
                </a:schemeClr>
              </a:duotone>
              <a:extLst>
                <a:ext uri="{28A0092B-C50C-407E-A947-70E740481C1C}">
                  <a14:useLocalDpi xmlns:a14="http://schemas.microsoft.com/office/drawing/2010/main"/>
                </a:ext>
              </a:extLst>
            </a:blip>
            <a:srcRect/>
            <a:stretch>
              <a:fillRect/>
            </a:stretch>
          </p:blipFill>
          <p:spPr bwMode="auto">
            <a:xfrm>
              <a:off x="31640" y="2476549"/>
              <a:ext cx="3517770" cy="1542181"/>
            </a:xfrm>
            <a:prstGeom prst="rect">
              <a:avLst/>
            </a:prstGeom>
            <a:noFill/>
            <a:ln w="9525">
              <a:noFill/>
              <a:miter lim="800000"/>
              <a:headEnd/>
              <a:tailEnd/>
            </a:ln>
            <a:effectLst>
              <a:glow>
                <a:schemeClr val="accent1">
                  <a:alpha val="0"/>
                </a:schemeClr>
              </a:glow>
            </a:effectLst>
          </p:spPr>
        </p:pic>
        <p:sp>
          <p:nvSpPr>
            <p:cNvPr id="18" name="TextBox 17">
              <a:extLst>
                <a:ext uri="{FF2B5EF4-FFF2-40B4-BE49-F238E27FC236}">
                  <a16:creationId xmlns:a16="http://schemas.microsoft.com/office/drawing/2014/main" id="{E0E0FC72-AFAE-4E1B-843E-A9D6908403D1}"/>
                </a:ext>
              </a:extLst>
            </p:cNvPr>
            <p:cNvSpPr txBox="1"/>
            <p:nvPr/>
          </p:nvSpPr>
          <p:spPr>
            <a:xfrm>
              <a:off x="332260" y="4101319"/>
              <a:ext cx="2738716" cy="339517"/>
            </a:xfrm>
            <a:prstGeom prst="rect">
              <a:avLst/>
            </a:prstGeom>
            <a:noFill/>
          </p:spPr>
          <p:txBody>
            <a:bodyPr wrap="square" lIns="0" tIns="0" rIns="0" bIns="0" rtlCol="0">
              <a:spAutoFit/>
            </a:bodyPr>
            <a:lstStyle/>
            <a:p>
              <a:pPr algn="ctr" defTabSz="685526">
                <a:lnSpc>
                  <a:spcPct val="90000"/>
                </a:lnSpc>
                <a:defRPr/>
              </a:pPr>
              <a:r>
                <a:rPr lang="en-US" sz="1471" b="1" spc="-38" dirty="0">
                  <a:solidFill>
                    <a:srgbClr val="353535"/>
                  </a:solidFill>
                  <a:latin typeface="Segoe UI Semilight"/>
                </a:rPr>
                <a:t>Source: Azure</a:t>
              </a:r>
              <a:br>
                <a:rPr lang="en-US" sz="1471" b="1" spc="-38" dirty="0">
                  <a:solidFill>
                    <a:srgbClr val="353535"/>
                  </a:solidFill>
                  <a:latin typeface="Segoe UI Semilight"/>
                </a:rPr>
              </a:br>
              <a:endParaRPr lang="en-US" sz="1471" b="1" spc="-38" baseline="-25000" dirty="0">
                <a:solidFill>
                  <a:srgbClr val="353535"/>
                </a:solidFill>
                <a:latin typeface="Segoe UI Semilight"/>
              </a:endParaRPr>
            </a:p>
          </p:txBody>
        </p:sp>
        <p:sp>
          <p:nvSpPr>
            <p:cNvPr id="19" name="TextBox 18">
              <a:extLst>
                <a:ext uri="{FF2B5EF4-FFF2-40B4-BE49-F238E27FC236}">
                  <a16:creationId xmlns:a16="http://schemas.microsoft.com/office/drawing/2014/main" id="{8054FE5D-AE90-4D5D-A837-C087550AAED3}"/>
                </a:ext>
              </a:extLst>
            </p:cNvPr>
            <p:cNvSpPr txBox="1"/>
            <p:nvPr/>
          </p:nvSpPr>
          <p:spPr>
            <a:xfrm>
              <a:off x="7106349" y="2496758"/>
              <a:ext cx="720879" cy="101566"/>
            </a:xfrm>
            <a:prstGeom prst="rect">
              <a:avLst/>
            </a:prstGeom>
            <a:noFill/>
          </p:spPr>
          <p:txBody>
            <a:bodyPr wrap="square" lIns="0" tIns="0" rIns="0" bIns="0" rtlCol="0">
              <a:spAutoFit/>
            </a:bodyPr>
            <a:lstStyle/>
            <a:p>
              <a:pPr algn="ctr" defTabSz="685526">
                <a:lnSpc>
                  <a:spcPct val="90000"/>
                </a:lnSpc>
                <a:defRPr/>
              </a:pPr>
              <a:endParaRPr lang="en-US" sz="1100" b="1" spc="-38" baseline="-25000" dirty="0">
                <a:solidFill>
                  <a:srgbClr val="353535"/>
                </a:solidFill>
                <a:latin typeface="Segoe UI Semilight"/>
              </a:endParaRPr>
            </a:p>
          </p:txBody>
        </p:sp>
        <p:sp>
          <p:nvSpPr>
            <p:cNvPr id="20" name="TextBox 19">
              <a:extLst>
                <a:ext uri="{FF2B5EF4-FFF2-40B4-BE49-F238E27FC236}">
                  <a16:creationId xmlns:a16="http://schemas.microsoft.com/office/drawing/2014/main" id="{24335E0A-516D-4951-90BC-293D1D8406ED}"/>
                </a:ext>
              </a:extLst>
            </p:cNvPr>
            <p:cNvSpPr txBox="1"/>
            <p:nvPr/>
          </p:nvSpPr>
          <p:spPr>
            <a:xfrm>
              <a:off x="1220260" y="5053768"/>
              <a:ext cx="1782997" cy="359586"/>
            </a:xfrm>
            <a:prstGeom prst="rect">
              <a:avLst/>
            </a:prstGeom>
            <a:noFill/>
          </p:spPr>
          <p:txBody>
            <a:bodyPr wrap="square" lIns="0" tIns="0" rIns="0" bIns="0" rtlCol="0">
              <a:spAutoFit/>
            </a:bodyPr>
            <a:lstStyle/>
            <a:p>
              <a:pPr defTabSz="685526">
                <a:lnSpc>
                  <a:spcPct val="90000"/>
                </a:lnSpc>
                <a:defRPr/>
              </a:pPr>
              <a:r>
                <a:rPr lang="en-US" sz="1298" b="1" dirty="0">
                  <a:solidFill>
                    <a:srgbClr val="0072C6"/>
                  </a:solidFill>
                  <a:latin typeface="Segoe UI Light"/>
                </a:rPr>
                <a:t>Microsoft Azure Backup Extension for VMs</a:t>
              </a:r>
              <a:endParaRPr lang="en-US" sz="1000" b="1" spc="-38" dirty="0">
                <a:solidFill>
                  <a:srgbClr val="353535"/>
                </a:solidFill>
                <a:latin typeface="Segoe UI Semilight"/>
              </a:endParaRPr>
            </a:p>
          </p:txBody>
        </p:sp>
        <p:pic>
          <p:nvPicPr>
            <p:cNvPr id="21" name="Picture 20">
              <a:extLst>
                <a:ext uri="{FF2B5EF4-FFF2-40B4-BE49-F238E27FC236}">
                  <a16:creationId xmlns:a16="http://schemas.microsoft.com/office/drawing/2014/main" id="{51D8FB28-D4CB-44E3-A535-EE36C1BA79AE}"/>
                </a:ext>
              </a:extLst>
            </p:cNvPr>
            <p:cNvPicPr>
              <a:picLocks noChangeAspect="1"/>
            </p:cNvPicPr>
            <p:nvPr/>
          </p:nvPicPr>
          <p:blipFill>
            <a:blip r:embed="rId4"/>
            <a:stretch>
              <a:fillRect/>
            </a:stretch>
          </p:blipFill>
          <p:spPr>
            <a:xfrm>
              <a:off x="5923591" y="2476549"/>
              <a:ext cx="2829956" cy="1855825"/>
            </a:xfrm>
            <a:prstGeom prst="rect">
              <a:avLst/>
            </a:prstGeom>
          </p:spPr>
        </p:pic>
        <p:sp>
          <p:nvSpPr>
            <p:cNvPr id="22" name="TextBox 179">
              <a:extLst>
                <a:ext uri="{FF2B5EF4-FFF2-40B4-BE49-F238E27FC236}">
                  <a16:creationId xmlns:a16="http://schemas.microsoft.com/office/drawing/2014/main" id="{B31CF990-5916-4D39-9A19-1A0BB18EF2AE}"/>
                </a:ext>
              </a:extLst>
            </p:cNvPr>
            <p:cNvSpPr txBox="1"/>
            <p:nvPr/>
          </p:nvSpPr>
          <p:spPr>
            <a:xfrm>
              <a:off x="6413059" y="3385601"/>
              <a:ext cx="1847151" cy="715718"/>
            </a:xfrm>
            <a:prstGeom prst="rect">
              <a:avLst/>
            </a:prstGeom>
            <a:noFill/>
            <a:ln>
              <a:noFill/>
            </a:ln>
          </p:spPr>
          <p:txBody>
            <a:bodyPr wrap="none" lIns="134387" tIns="107510" rIns="134387" bIns="107510" rtlCol="0">
              <a:spAutoFit/>
            </a:bodyPr>
            <a:lstStyle/>
            <a:p>
              <a:pPr algn="ctr" defTabSz="684845">
                <a:lnSpc>
                  <a:spcPct val="90000"/>
                </a:lnSpc>
                <a:spcAft>
                  <a:spcPts val="441"/>
                </a:spcAft>
                <a:defRPr/>
              </a:pPr>
              <a:r>
                <a:rPr lang="en-US" kern="0" dirty="0">
                  <a:solidFill>
                    <a:srgbClr val="FFFFFF"/>
                  </a:solidFill>
                  <a:latin typeface="Segoe UI Semilight"/>
                </a:rPr>
                <a:t>Microsoft Azure</a:t>
              </a:r>
              <a:br>
                <a:rPr lang="en-US" kern="0" dirty="0">
                  <a:solidFill>
                    <a:srgbClr val="FFFFFF"/>
                  </a:solidFill>
                  <a:latin typeface="Segoe UI Semilight"/>
                </a:rPr>
              </a:br>
              <a:r>
                <a:rPr lang="en-US" kern="0" dirty="0">
                  <a:solidFill>
                    <a:srgbClr val="FFFFFF"/>
                  </a:solidFill>
                  <a:latin typeface="Segoe UI Semilight"/>
                </a:rPr>
                <a:t>Backup Vault</a:t>
              </a:r>
            </a:p>
          </p:txBody>
        </p:sp>
        <p:grpSp>
          <p:nvGrpSpPr>
            <p:cNvPr id="23" name="Group 22">
              <a:extLst>
                <a:ext uri="{FF2B5EF4-FFF2-40B4-BE49-F238E27FC236}">
                  <a16:creationId xmlns:a16="http://schemas.microsoft.com/office/drawing/2014/main" id="{A597B5AE-2DBF-47DE-97B7-1144A58A4D6E}"/>
                </a:ext>
              </a:extLst>
            </p:cNvPr>
            <p:cNvGrpSpPr/>
            <p:nvPr/>
          </p:nvGrpSpPr>
          <p:grpSpPr>
            <a:xfrm>
              <a:off x="1504239" y="2228815"/>
              <a:ext cx="306262" cy="617870"/>
              <a:chOff x="1245849" y="2481571"/>
              <a:chExt cx="416537" cy="840346"/>
            </a:xfrm>
          </p:grpSpPr>
          <p:pic>
            <p:nvPicPr>
              <p:cNvPr id="24" name="Picture 23">
                <a:extLst>
                  <a:ext uri="{FF2B5EF4-FFF2-40B4-BE49-F238E27FC236}">
                    <a16:creationId xmlns:a16="http://schemas.microsoft.com/office/drawing/2014/main" id="{A41C82C7-53ED-4C37-82EF-56FEFFD399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9563" y="2910378"/>
                <a:ext cx="412823" cy="411539"/>
              </a:xfrm>
              <a:prstGeom prst="rect">
                <a:avLst/>
              </a:prstGeom>
            </p:spPr>
          </p:pic>
          <p:pic>
            <p:nvPicPr>
              <p:cNvPr id="25" name="Picture 24">
                <a:extLst>
                  <a:ext uri="{FF2B5EF4-FFF2-40B4-BE49-F238E27FC236}">
                    <a16:creationId xmlns:a16="http://schemas.microsoft.com/office/drawing/2014/main" id="{84E50931-82ED-49F9-9AE4-BB86128619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5849" y="2481571"/>
                <a:ext cx="398674" cy="414346"/>
              </a:xfrm>
              <a:prstGeom prst="rect">
                <a:avLst/>
              </a:prstGeom>
            </p:spPr>
          </p:pic>
        </p:grpSp>
        <p:pic>
          <p:nvPicPr>
            <p:cNvPr id="26" name="Picture 25">
              <a:extLst>
                <a:ext uri="{FF2B5EF4-FFF2-40B4-BE49-F238E27FC236}">
                  <a16:creationId xmlns:a16="http://schemas.microsoft.com/office/drawing/2014/main" id="{9E2599D7-8013-44DF-8067-AC65E30F0352}"/>
                </a:ext>
              </a:extLst>
            </p:cNvPr>
            <p:cNvPicPr>
              <a:picLocks noChangeAspect="1"/>
            </p:cNvPicPr>
            <p:nvPr/>
          </p:nvPicPr>
          <p:blipFill>
            <a:blip r:embed="rId7"/>
            <a:stretch>
              <a:fillRect/>
            </a:stretch>
          </p:blipFill>
          <p:spPr>
            <a:xfrm>
              <a:off x="1342771" y="2911408"/>
              <a:ext cx="530711" cy="783227"/>
            </a:xfrm>
            <a:prstGeom prst="rect">
              <a:avLst/>
            </a:prstGeom>
            <a:ln>
              <a:solidFill>
                <a:srgbClr val="00B0F0"/>
              </a:solidFill>
            </a:ln>
          </p:spPr>
        </p:pic>
        <p:grpSp>
          <p:nvGrpSpPr>
            <p:cNvPr id="27" name="Group 26">
              <a:extLst>
                <a:ext uri="{FF2B5EF4-FFF2-40B4-BE49-F238E27FC236}">
                  <a16:creationId xmlns:a16="http://schemas.microsoft.com/office/drawing/2014/main" id="{7701E223-7819-4F4A-A380-9B9F6FA2A246}"/>
                </a:ext>
              </a:extLst>
            </p:cNvPr>
            <p:cNvGrpSpPr/>
            <p:nvPr/>
          </p:nvGrpSpPr>
          <p:grpSpPr>
            <a:xfrm>
              <a:off x="1892141" y="2284243"/>
              <a:ext cx="1111323" cy="864541"/>
              <a:chOff x="9354961" y="2521836"/>
              <a:chExt cx="1099486" cy="703461"/>
            </a:xfrm>
            <a:solidFill>
              <a:srgbClr val="00B0F0"/>
            </a:solidFill>
          </p:grpSpPr>
          <p:pic>
            <p:nvPicPr>
              <p:cNvPr id="28" name="Picture 27">
                <a:extLst>
                  <a:ext uri="{FF2B5EF4-FFF2-40B4-BE49-F238E27FC236}">
                    <a16:creationId xmlns:a16="http://schemas.microsoft.com/office/drawing/2014/main" id="{E547BB5A-5890-421B-9D1F-C4843C320FDA}"/>
                  </a:ext>
                </a:extLst>
              </p:cNvPr>
              <p:cNvPicPr>
                <a:picLocks noChangeAspect="1"/>
              </p:cNvPicPr>
              <p:nvPr/>
            </p:nvPicPr>
            <p:blipFill>
              <a:blip r:embed="rId8"/>
              <a:stretch>
                <a:fillRect/>
              </a:stretch>
            </p:blipFill>
            <p:spPr>
              <a:xfrm>
                <a:off x="9354961" y="2521836"/>
                <a:ext cx="530221" cy="703461"/>
              </a:xfrm>
              <a:prstGeom prst="rect">
                <a:avLst/>
              </a:prstGeom>
              <a:grpFill/>
              <a:ln>
                <a:solidFill>
                  <a:srgbClr val="00B0F0"/>
                </a:solidFill>
              </a:ln>
            </p:spPr>
          </p:pic>
          <p:pic>
            <p:nvPicPr>
              <p:cNvPr id="29" name="Picture 28">
                <a:extLst>
                  <a:ext uri="{FF2B5EF4-FFF2-40B4-BE49-F238E27FC236}">
                    <a16:creationId xmlns:a16="http://schemas.microsoft.com/office/drawing/2014/main" id="{676C3B4A-2244-4C50-845D-C1B1E1B5C079}"/>
                  </a:ext>
                </a:extLst>
              </p:cNvPr>
              <p:cNvPicPr>
                <a:picLocks noChangeAspect="1"/>
              </p:cNvPicPr>
              <p:nvPr/>
            </p:nvPicPr>
            <p:blipFill>
              <a:blip r:embed="rId9"/>
              <a:stretch>
                <a:fillRect/>
              </a:stretch>
            </p:blipFill>
            <p:spPr>
              <a:xfrm>
                <a:off x="9924226" y="2702950"/>
                <a:ext cx="530221" cy="522347"/>
              </a:xfrm>
              <a:prstGeom prst="rect">
                <a:avLst/>
              </a:prstGeom>
              <a:grpFill/>
              <a:ln>
                <a:solidFill>
                  <a:srgbClr val="00B0F0"/>
                </a:solidFill>
              </a:ln>
            </p:spPr>
          </p:pic>
        </p:grpSp>
        <p:sp>
          <p:nvSpPr>
            <p:cNvPr id="30" name="TextBox 29">
              <a:extLst>
                <a:ext uri="{FF2B5EF4-FFF2-40B4-BE49-F238E27FC236}">
                  <a16:creationId xmlns:a16="http://schemas.microsoft.com/office/drawing/2014/main" id="{50FD4780-781E-4B13-A1A9-E18FB787AA18}"/>
                </a:ext>
              </a:extLst>
            </p:cNvPr>
            <p:cNvSpPr txBox="1"/>
            <p:nvPr/>
          </p:nvSpPr>
          <p:spPr>
            <a:xfrm>
              <a:off x="706168" y="3199547"/>
              <a:ext cx="598481" cy="359586"/>
            </a:xfrm>
            <a:prstGeom prst="rect">
              <a:avLst/>
            </a:prstGeom>
            <a:noFill/>
          </p:spPr>
          <p:txBody>
            <a:bodyPr wrap="square" lIns="0" tIns="0" rIns="0" bIns="0" rtlCol="0">
              <a:spAutoFit/>
            </a:bodyPr>
            <a:lstStyle/>
            <a:p>
              <a:pPr defTabSz="685526">
                <a:lnSpc>
                  <a:spcPct val="90000"/>
                </a:lnSpc>
                <a:defRPr/>
              </a:pPr>
              <a:r>
                <a:rPr lang="en-US" sz="1298" i="1" dirty="0">
                  <a:solidFill>
                    <a:srgbClr val="0072C6"/>
                  </a:solidFill>
                  <a:latin typeface="Segoe UI Semilight"/>
                </a:rPr>
                <a:t>Azure VM</a:t>
              </a:r>
            </a:p>
          </p:txBody>
        </p:sp>
        <p:grpSp>
          <p:nvGrpSpPr>
            <p:cNvPr id="31" name="Group 30">
              <a:extLst>
                <a:ext uri="{FF2B5EF4-FFF2-40B4-BE49-F238E27FC236}">
                  <a16:creationId xmlns:a16="http://schemas.microsoft.com/office/drawing/2014/main" id="{1CBD4596-91AD-44E5-A3C6-CB1120726026}"/>
                </a:ext>
              </a:extLst>
            </p:cNvPr>
            <p:cNvGrpSpPr/>
            <p:nvPr/>
          </p:nvGrpSpPr>
          <p:grpSpPr>
            <a:xfrm>
              <a:off x="3549409" y="2832679"/>
              <a:ext cx="2363291" cy="1695141"/>
              <a:chOff x="4827441" y="2686226"/>
              <a:chExt cx="3214240" cy="2305509"/>
            </a:xfrm>
          </p:grpSpPr>
          <p:grpSp>
            <p:nvGrpSpPr>
              <p:cNvPr id="32" name="Group 31">
                <a:extLst>
                  <a:ext uri="{FF2B5EF4-FFF2-40B4-BE49-F238E27FC236}">
                    <a16:creationId xmlns:a16="http://schemas.microsoft.com/office/drawing/2014/main" id="{E0BD856C-F8C5-4633-B7F1-D5F747007548}"/>
                  </a:ext>
                </a:extLst>
              </p:cNvPr>
              <p:cNvGrpSpPr/>
              <p:nvPr/>
            </p:nvGrpSpPr>
            <p:grpSpPr>
              <a:xfrm>
                <a:off x="5508510" y="2686226"/>
                <a:ext cx="1581178" cy="1089703"/>
                <a:chOff x="4413198" y="2108497"/>
                <a:chExt cx="1581178" cy="1089703"/>
              </a:xfrm>
            </p:grpSpPr>
            <p:pic>
              <p:nvPicPr>
                <p:cNvPr id="37" name="Picture 36">
                  <a:extLst>
                    <a:ext uri="{FF2B5EF4-FFF2-40B4-BE49-F238E27FC236}">
                      <a16:creationId xmlns:a16="http://schemas.microsoft.com/office/drawing/2014/main" id="{ACF04F92-9D46-4CFF-AC7B-806223299FA8}"/>
                    </a:ext>
                  </a:extLst>
                </p:cNvPr>
                <p:cNvPicPr>
                  <a:picLocks noChangeAspect="1"/>
                </p:cNvPicPr>
                <p:nvPr/>
              </p:nvPicPr>
              <p:blipFill>
                <a:blip r:embed="rId10"/>
                <a:stretch>
                  <a:fillRect/>
                </a:stretch>
              </p:blipFill>
              <p:spPr>
                <a:xfrm>
                  <a:off x="4413198" y="2108497"/>
                  <a:ext cx="1581178" cy="1050845"/>
                </a:xfrm>
                <a:prstGeom prst="rect">
                  <a:avLst/>
                </a:prstGeom>
              </p:spPr>
            </p:pic>
            <p:sp>
              <p:nvSpPr>
                <p:cNvPr id="38" name="TextBox 37">
                  <a:extLst>
                    <a:ext uri="{FF2B5EF4-FFF2-40B4-BE49-F238E27FC236}">
                      <a16:creationId xmlns:a16="http://schemas.microsoft.com/office/drawing/2014/main" id="{A55AFD69-0925-45EA-85A1-B27BDD557DB3}"/>
                    </a:ext>
                  </a:extLst>
                </p:cNvPr>
                <p:cNvSpPr txBox="1"/>
                <p:nvPr/>
              </p:nvSpPr>
              <p:spPr>
                <a:xfrm>
                  <a:off x="4488287" y="2631569"/>
                  <a:ext cx="1431000" cy="566631"/>
                </a:xfrm>
                <a:prstGeom prst="rect">
                  <a:avLst/>
                </a:prstGeom>
                <a:noFill/>
              </p:spPr>
              <p:txBody>
                <a:bodyPr wrap="square" lIns="131821" tIns="105457" rIns="131821" bIns="105457" rtlCol="0">
                  <a:spAutoFit/>
                </a:bodyPr>
                <a:lstStyle/>
                <a:p>
                  <a:pPr algn="ctr" defTabSz="672266">
                    <a:lnSpc>
                      <a:spcPct val="90000"/>
                    </a:lnSpc>
                    <a:spcBef>
                      <a:spcPct val="0"/>
                    </a:spcBef>
                    <a:defRPr/>
                  </a:pPr>
                  <a:r>
                    <a:rPr lang="en-US" sz="735" b="1" dirty="0">
                      <a:solidFill>
                        <a:srgbClr val="000000"/>
                      </a:solidFill>
                      <a:latin typeface="Segoe UI"/>
                      <a:ea typeface="Segoe UI" panose="020B0502040204020203" pitchFamily="34" charset="0"/>
                      <a:cs typeface="Segoe UI" panose="020B0502040204020203" pitchFamily="34" charset="0"/>
                    </a:rPr>
                    <a:t>Azure Site Recovery</a:t>
                  </a:r>
                </a:p>
              </p:txBody>
            </p:sp>
            <p:pic>
              <p:nvPicPr>
                <p:cNvPr id="39" name="Picture 38">
                  <a:extLst>
                    <a:ext uri="{FF2B5EF4-FFF2-40B4-BE49-F238E27FC236}">
                      <a16:creationId xmlns:a16="http://schemas.microsoft.com/office/drawing/2014/main" id="{D0A1798F-8ED5-44E0-87FF-E38DFF151D43}"/>
                    </a:ext>
                  </a:extLst>
                </p:cNvPr>
                <p:cNvPicPr>
                  <a:picLocks noChangeAspect="1"/>
                </p:cNvPicPr>
                <p:nvPr/>
              </p:nvPicPr>
              <p:blipFill>
                <a:blip r:embed="rId11"/>
                <a:stretch>
                  <a:fillRect/>
                </a:stretch>
              </p:blipFill>
              <p:spPr>
                <a:xfrm>
                  <a:off x="4937975" y="2219240"/>
                  <a:ext cx="535697" cy="533109"/>
                </a:xfrm>
                <a:prstGeom prst="rect">
                  <a:avLst/>
                </a:prstGeom>
              </p:spPr>
            </p:pic>
          </p:grpSp>
          <p:sp>
            <p:nvSpPr>
              <p:cNvPr id="33" name="TextBox 32">
                <a:extLst>
                  <a:ext uri="{FF2B5EF4-FFF2-40B4-BE49-F238E27FC236}">
                    <a16:creationId xmlns:a16="http://schemas.microsoft.com/office/drawing/2014/main" id="{3F8B7F06-1D58-463A-990C-E87E9BE5558C}"/>
                  </a:ext>
                </a:extLst>
              </p:cNvPr>
              <p:cNvSpPr txBox="1"/>
              <p:nvPr/>
            </p:nvSpPr>
            <p:spPr>
              <a:xfrm>
                <a:off x="4827441" y="4160557"/>
                <a:ext cx="3214240" cy="831178"/>
              </a:xfrm>
              <a:prstGeom prst="rect">
                <a:avLst/>
              </a:prstGeom>
              <a:noFill/>
            </p:spPr>
            <p:txBody>
              <a:bodyPr wrap="square" lIns="0" tIns="0" rIns="0" bIns="0" rtlCol="0">
                <a:spAutoFit/>
              </a:bodyPr>
              <a:lstStyle/>
              <a:p>
                <a:pPr algn="ctr" defTabSz="685526">
                  <a:lnSpc>
                    <a:spcPct val="90000"/>
                  </a:lnSpc>
                  <a:defRPr/>
                </a:pPr>
                <a:r>
                  <a:rPr lang="en-US" sz="1471" kern="0" spc="-38" dirty="0">
                    <a:solidFill>
                      <a:srgbClr val="505050"/>
                    </a:solidFill>
                    <a:latin typeface="Segoe UI"/>
                  </a:rPr>
                  <a:t>Data Channel</a:t>
                </a:r>
              </a:p>
              <a:p>
                <a:pPr algn="ctr" defTabSz="685526">
                  <a:lnSpc>
                    <a:spcPct val="90000"/>
                  </a:lnSpc>
                  <a:defRPr/>
                </a:pPr>
                <a:endParaRPr lang="en-US" sz="1471" kern="0" spc="-38" dirty="0">
                  <a:solidFill>
                    <a:srgbClr val="505050"/>
                  </a:solidFill>
                  <a:latin typeface="Segoe UI"/>
                </a:endParaRPr>
              </a:p>
              <a:p>
                <a:pPr algn="ctr" defTabSz="685526">
                  <a:lnSpc>
                    <a:spcPct val="90000"/>
                  </a:lnSpc>
                  <a:defRPr/>
                </a:pPr>
                <a:r>
                  <a:rPr lang="en-US" sz="1471" i="1" kern="0" spc="-38" dirty="0">
                    <a:solidFill>
                      <a:srgbClr val="505050"/>
                    </a:solidFill>
                    <a:latin typeface="Segoe UI"/>
                  </a:rPr>
                  <a:t>Azure Backbone</a:t>
                </a:r>
                <a:endParaRPr lang="en-US" sz="1471" i="1" kern="0" spc="-38" baseline="-25000" dirty="0">
                  <a:solidFill>
                    <a:srgbClr val="505050"/>
                  </a:solidFill>
                  <a:latin typeface="Segoe UI"/>
                </a:endParaRPr>
              </a:p>
            </p:txBody>
          </p:sp>
          <p:grpSp>
            <p:nvGrpSpPr>
              <p:cNvPr id="34" name="Group 33">
                <a:extLst>
                  <a:ext uri="{FF2B5EF4-FFF2-40B4-BE49-F238E27FC236}">
                    <a16:creationId xmlns:a16="http://schemas.microsoft.com/office/drawing/2014/main" id="{BBA89C89-8634-4B8D-A0E4-E33765D6717D}"/>
                  </a:ext>
                </a:extLst>
              </p:cNvPr>
              <p:cNvGrpSpPr/>
              <p:nvPr/>
            </p:nvGrpSpPr>
            <p:grpSpPr>
              <a:xfrm>
                <a:off x="4861364" y="3573462"/>
                <a:ext cx="2728473" cy="544881"/>
                <a:chOff x="4861364" y="3573462"/>
                <a:chExt cx="2728473" cy="544881"/>
              </a:xfrm>
            </p:grpSpPr>
            <p:cxnSp>
              <p:nvCxnSpPr>
                <p:cNvPr id="35" name="Straight Arrow Connector 34">
                  <a:extLst>
                    <a:ext uri="{FF2B5EF4-FFF2-40B4-BE49-F238E27FC236}">
                      <a16:creationId xmlns:a16="http://schemas.microsoft.com/office/drawing/2014/main" id="{79029374-BB18-4333-8DE8-3A7E86631137}"/>
                    </a:ext>
                  </a:extLst>
                </p:cNvPr>
                <p:cNvCxnSpPr/>
                <p:nvPr/>
              </p:nvCxnSpPr>
              <p:spPr>
                <a:xfrm>
                  <a:off x="5075237" y="4030662"/>
                  <a:ext cx="2514600" cy="0"/>
                </a:xfrm>
                <a:prstGeom prst="straightConnector1">
                  <a:avLst/>
                </a:prstGeom>
                <a:noFill/>
                <a:ln w="57150" cap="flat" cmpd="sng" algn="ctr">
                  <a:solidFill>
                    <a:srgbClr val="0078D7"/>
                  </a:solidFill>
                  <a:prstDash val="solid"/>
                  <a:round/>
                  <a:headEnd type="none" w="med" len="med"/>
                  <a:tailEnd type="arrow" w="med" len="med"/>
                </a:ln>
                <a:effectLst/>
              </p:spPr>
            </p:cxnSp>
            <p:sp>
              <p:nvSpPr>
                <p:cNvPr id="36" name="TextBox 35">
                  <a:extLst>
                    <a:ext uri="{FF2B5EF4-FFF2-40B4-BE49-F238E27FC236}">
                      <a16:creationId xmlns:a16="http://schemas.microsoft.com/office/drawing/2014/main" id="{FCBFD6C0-0A66-43B1-BB3A-EFE783D6DD93}"/>
                    </a:ext>
                  </a:extLst>
                </p:cNvPr>
                <p:cNvSpPr txBox="1"/>
                <p:nvPr/>
              </p:nvSpPr>
              <p:spPr>
                <a:xfrm>
                  <a:off x="4861364" y="3573462"/>
                  <a:ext cx="2153234" cy="544881"/>
                </a:xfrm>
                <a:prstGeom prst="rect">
                  <a:avLst/>
                </a:prstGeom>
                <a:noFill/>
              </p:spPr>
              <p:txBody>
                <a:bodyPr wrap="square" lIns="134464" tIns="107571" rIns="134464" bIns="107571" rtlCol="0">
                  <a:spAutoFit/>
                </a:bodyPr>
                <a:lstStyle/>
                <a:p>
                  <a:pPr defTabSz="672290">
                    <a:lnSpc>
                      <a:spcPct val="90000"/>
                    </a:lnSpc>
                    <a:spcAft>
                      <a:spcPts val="441"/>
                    </a:spcAft>
                    <a:defRPr/>
                  </a:pPr>
                  <a:r>
                    <a:rPr lang="en-US" sz="1324" i="1" kern="0" dirty="0">
                      <a:gradFill>
                        <a:gsLst>
                          <a:gs pos="2917">
                            <a:srgbClr val="505050"/>
                          </a:gs>
                          <a:gs pos="30000">
                            <a:srgbClr val="505050"/>
                          </a:gs>
                        </a:gsLst>
                        <a:lin ang="5400000" scaled="0"/>
                      </a:gradFill>
                      <a:latin typeface="Segoe UI"/>
                    </a:rPr>
                    <a:t>443 (HTTPS)</a:t>
                  </a:r>
                </a:p>
              </p:txBody>
            </p:sp>
          </p:grpSp>
        </p:grpSp>
        <p:pic>
          <p:nvPicPr>
            <p:cNvPr id="40" name="Picture 39">
              <a:extLst>
                <a:ext uri="{FF2B5EF4-FFF2-40B4-BE49-F238E27FC236}">
                  <a16:creationId xmlns:a16="http://schemas.microsoft.com/office/drawing/2014/main" id="{543E37C8-68F5-4E5F-99C9-9C46BEE6F59C}"/>
                </a:ext>
              </a:extLst>
            </p:cNvPr>
            <p:cNvPicPr>
              <a:picLocks noChangeAspect="1"/>
            </p:cNvPicPr>
            <p:nvPr/>
          </p:nvPicPr>
          <p:blipFill>
            <a:blip r:embed="rId12">
              <a:duotone>
                <a:schemeClr val="accent4">
                  <a:shade val="45000"/>
                  <a:satMod val="135000"/>
                </a:schemeClr>
                <a:prstClr val="white"/>
              </a:duotone>
              <a:extLst>
                <a:ext uri="{BEBA8EAE-BF5A-486C-A8C5-ECC9F3942E4B}">
                  <a14:imgProps xmlns:a14="http://schemas.microsoft.com/office/drawing/2010/main">
                    <a14:imgLayer r:embed="rId13">
                      <a14:imgEffect>
                        <a14:saturation sat="400000"/>
                      </a14:imgEffect>
                    </a14:imgLayer>
                  </a14:imgProps>
                </a:ext>
                <a:ext uri="{28A0092B-C50C-407E-A947-70E740481C1C}">
                  <a14:useLocalDpi xmlns:a14="http://schemas.microsoft.com/office/drawing/2010/main" val="0"/>
                </a:ext>
              </a:extLst>
            </a:blip>
            <a:stretch>
              <a:fillRect/>
            </a:stretch>
          </p:blipFill>
          <p:spPr>
            <a:xfrm>
              <a:off x="1113770" y="3529573"/>
              <a:ext cx="347583" cy="347583"/>
            </a:xfrm>
            <a:prstGeom prst="rect">
              <a:avLst/>
            </a:prstGeom>
          </p:spPr>
        </p:pic>
        <p:pic>
          <p:nvPicPr>
            <p:cNvPr id="41" name="Picture 40">
              <a:extLst>
                <a:ext uri="{FF2B5EF4-FFF2-40B4-BE49-F238E27FC236}">
                  <a16:creationId xmlns:a16="http://schemas.microsoft.com/office/drawing/2014/main" id="{0B104A3C-E185-4B18-A776-2224FEFA5E8F}"/>
                </a:ext>
              </a:extLst>
            </p:cNvPr>
            <p:cNvPicPr>
              <a:picLocks noChangeAspect="1"/>
            </p:cNvPicPr>
            <p:nvPr/>
          </p:nvPicPr>
          <p:blipFill>
            <a:blip r:embed="rId12">
              <a:duotone>
                <a:schemeClr val="accent4">
                  <a:shade val="45000"/>
                  <a:satMod val="135000"/>
                </a:schemeClr>
                <a:prstClr val="white"/>
              </a:duotone>
              <a:extLst>
                <a:ext uri="{BEBA8EAE-BF5A-486C-A8C5-ECC9F3942E4B}">
                  <a14:imgProps xmlns:a14="http://schemas.microsoft.com/office/drawing/2010/main">
                    <a14:imgLayer r:embed="rId13">
                      <a14:imgEffect>
                        <a14:saturation sat="400000"/>
                      </a14:imgEffect>
                    </a14:imgLayer>
                  </a14:imgProps>
                </a:ext>
                <a:ext uri="{28A0092B-C50C-407E-A947-70E740481C1C}">
                  <a14:useLocalDpi xmlns:a14="http://schemas.microsoft.com/office/drawing/2010/main" val="0"/>
                </a:ext>
              </a:extLst>
            </a:blip>
            <a:stretch>
              <a:fillRect/>
            </a:stretch>
          </p:blipFill>
          <p:spPr>
            <a:xfrm>
              <a:off x="831617" y="4938619"/>
              <a:ext cx="347583" cy="347583"/>
            </a:xfrm>
            <a:prstGeom prst="rect">
              <a:avLst/>
            </a:prstGeom>
          </p:spPr>
        </p:pic>
        <p:pic>
          <p:nvPicPr>
            <p:cNvPr id="42" name="Picture 41">
              <a:extLst>
                <a:ext uri="{FF2B5EF4-FFF2-40B4-BE49-F238E27FC236}">
                  <a16:creationId xmlns:a16="http://schemas.microsoft.com/office/drawing/2014/main" id="{B9A73896-7E8C-45B9-ACC3-2A354872351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534619" y="2735167"/>
              <a:ext cx="585218" cy="585218"/>
            </a:xfrm>
            <a:prstGeom prst="rect">
              <a:avLst/>
            </a:prstGeom>
          </p:spPr>
        </p:pic>
        <p:cxnSp>
          <p:nvCxnSpPr>
            <p:cNvPr id="43" name="Straight Arrow Connector 42">
              <a:extLst>
                <a:ext uri="{FF2B5EF4-FFF2-40B4-BE49-F238E27FC236}">
                  <a16:creationId xmlns:a16="http://schemas.microsoft.com/office/drawing/2014/main" id="{0A79038E-22CC-4B46-AEE3-D6AD38B07BA4}"/>
                </a:ext>
              </a:extLst>
            </p:cNvPr>
            <p:cNvCxnSpPr>
              <a:cxnSpLocks/>
            </p:cNvCxnSpPr>
            <p:nvPr/>
          </p:nvCxnSpPr>
          <p:spPr>
            <a:xfrm flipH="1">
              <a:off x="3781827" y="4221727"/>
              <a:ext cx="1752019" cy="0"/>
            </a:xfrm>
            <a:prstGeom prst="straightConnector1">
              <a:avLst/>
            </a:prstGeom>
            <a:noFill/>
            <a:ln w="57150" cap="flat" cmpd="sng" algn="ctr">
              <a:solidFill>
                <a:srgbClr val="0078D7"/>
              </a:solidFill>
              <a:prstDash val="solid"/>
              <a:round/>
              <a:headEnd type="none" w="med" len="med"/>
              <a:tailEnd type="arrow" w="med" len="med"/>
            </a:ln>
            <a:effectLst/>
          </p:spPr>
        </p:cxnSp>
      </p:grpSp>
      <p:sp>
        <p:nvSpPr>
          <p:cNvPr id="44" name="TextBox 43">
            <a:extLst>
              <a:ext uri="{FF2B5EF4-FFF2-40B4-BE49-F238E27FC236}">
                <a16:creationId xmlns:a16="http://schemas.microsoft.com/office/drawing/2014/main" id="{28EACA5C-CA7D-4D13-8444-9E9B6CE27C5D}"/>
              </a:ext>
            </a:extLst>
          </p:cNvPr>
          <p:cNvSpPr txBox="1"/>
          <p:nvPr/>
        </p:nvSpPr>
        <p:spPr>
          <a:xfrm>
            <a:off x="222422" y="6301946"/>
            <a:ext cx="955589" cy="369332"/>
          </a:xfrm>
          <a:prstGeom prst="rect">
            <a:avLst/>
          </a:prstGeom>
          <a:noFill/>
        </p:spPr>
        <p:txBody>
          <a:bodyPr wrap="square" rtlCol="0">
            <a:spAutoFit/>
          </a:bodyPr>
          <a:lstStyle/>
          <a:p>
            <a:r>
              <a:rPr lang="en-US" dirty="0"/>
              <a:t>12-9</a:t>
            </a:r>
          </a:p>
        </p:txBody>
      </p:sp>
    </p:spTree>
    <p:extLst>
      <p:ext uri="{BB962C8B-B14F-4D97-AF65-F5344CB8AC3E}">
        <p14:creationId xmlns:p14="http://schemas.microsoft.com/office/powerpoint/2010/main" val="1678314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45204-8345-41D5-9B72-FCDEECD6D97B}"/>
              </a:ext>
            </a:extLst>
          </p:cNvPr>
          <p:cNvSpPr>
            <a:spLocks noGrp="1"/>
          </p:cNvSpPr>
          <p:nvPr>
            <p:ph type="title"/>
          </p:nvPr>
        </p:nvSpPr>
        <p:spPr/>
        <p:txBody>
          <a:bodyPr/>
          <a:lstStyle/>
          <a:p>
            <a:r>
              <a:rPr lang="en-US" dirty="0"/>
              <a:t>Specialized Backup</a:t>
            </a:r>
          </a:p>
        </p:txBody>
      </p:sp>
      <p:sp>
        <p:nvSpPr>
          <p:cNvPr id="4" name="Content Placeholder 34">
            <a:extLst>
              <a:ext uri="{FF2B5EF4-FFF2-40B4-BE49-F238E27FC236}">
                <a16:creationId xmlns:a16="http://schemas.microsoft.com/office/drawing/2014/main" id="{FBE1557F-DC6B-4D01-8090-2F19F2FD553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You can do more than simply backup VMs or Data using Azure Backup:</a:t>
            </a:r>
          </a:p>
          <a:p>
            <a:pPr lvl="1"/>
            <a:r>
              <a:rPr lang="en-US" b="0" kern="0" dirty="0">
                <a:solidFill>
                  <a:srgbClr val="000000"/>
                </a:solidFill>
              </a:rPr>
              <a:t>Hybrid Backup Encryption</a:t>
            </a:r>
          </a:p>
          <a:p>
            <a:pPr lvl="1"/>
            <a:r>
              <a:rPr lang="en-US" b="0" kern="0" dirty="0">
                <a:solidFill>
                  <a:srgbClr val="000000"/>
                </a:solidFill>
              </a:rPr>
              <a:t>Azure Backup Monitoring with Log Analytics</a:t>
            </a:r>
          </a:p>
          <a:p>
            <a:pPr lvl="1"/>
            <a:r>
              <a:rPr lang="en-US" b="0" kern="0" dirty="0">
                <a:solidFill>
                  <a:srgbClr val="000000"/>
                </a:solidFill>
              </a:rPr>
              <a:t>Azure Backup Reports with Power BI</a:t>
            </a:r>
          </a:p>
          <a:p>
            <a:pPr lvl="1"/>
            <a:r>
              <a:rPr lang="en-US" b="0" kern="0" dirty="0">
                <a:solidFill>
                  <a:srgbClr val="000000"/>
                </a:solidFill>
              </a:rPr>
              <a:t>Linux Application Consistent Azure Backup</a:t>
            </a:r>
          </a:p>
        </p:txBody>
      </p:sp>
      <p:sp>
        <p:nvSpPr>
          <p:cNvPr id="5" name="TextBox 4">
            <a:extLst>
              <a:ext uri="{FF2B5EF4-FFF2-40B4-BE49-F238E27FC236}">
                <a16:creationId xmlns:a16="http://schemas.microsoft.com/office/drawing/2014/main" id="{3CE3A8BD-C290-4CF8-9A80-8C9F1E2F26F7}"/>
              </a:ext>
            </a:extLst>
          </p:cNvPr>
          <p:cNvSpPr txBox="1"/>
          <p:nvPr/>
        </p:nvSpPr>
        <p:spPr>
          <a:xfrm>
            <a:off x="222422" y="6301946"/>
            <a:ext cx="955589" cy="369332"/>
          </a:xfrm>
          <a:prstGeom prst="rect">
            <a:avLst/>
          </a:prstGeom>
          <a:noFill/>
        </p:spPr>
        <p:txBody>
          <a:bodyPr wrap="square" rtlCol="0">
            <a:spAutoFit/>
          </a:bodyPr>
          <a:lstStyle/>
          <a:p>
            <a:r>
              <a:rPr lang="en-US" dirty="0"/>
              <a:t>12-9</a:t>
            </a:r>
          </a:p>
        </p:txBody>
      </p:sp>
    </p:spTree>
    <p:extLst>
      <p:ext uri="{BB962C8B-B14F-4D97-AF65-F5344CB8AC3E}">
        <p14:creationId xmlns:p14="http://schemas.microsoft.com/office/powerpoint/2010/main" val="3967869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e9fbe2c1-1e0d-42cf-985c-0c42a4f603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59392-1D1A-4BD9-9C26-B71465D9A64A}"/>
              </a:ext>
            </a:extLst>
          </p:cNvPr>
          <p:cNvSpPr>
            <a:spLocks noGrp="1"/>
          </p:cNvSpPr>
          <p:nvPr>
            <p:ph type="title"/>
          </p:nvPr>
        </p:nvSpPr>
        <p:spPr/>
        <p:txBody>
          <a:bodyPr/>
          <a:lstStyle/>
          <a:p>
            <a:r>
              <a:rPr lang="en-US" dirty="0"/>
              <a:t>Hybrid Backup Encryption</a:t>
            </a:r>
          </a:p>
        </p:txBody>
      </p:sp>
      <p:sp>
        <p:nvSpPr>
          <p:cNvPr id="34" name="TextBox 33">
            <a:extLst>
              <a:ext uri="{FF2B5EF4-FFF2-40B4-BE49-F238E27FC236}">
                <a16:creationId xmlns:a16="http://schemas.microsoft.com/office/drawing/2014/main" id="{F05681D3-D1D5-46B8-BA46-0494DAE07FCA}"/>
              </a:ext>
            </a:extLst>
          </p:cNvPr>
          <p:cNvSpPr txBox="1"/>
          <p:nvPr/>
        </p:nvSpPr>
        <p:spPr>
          <a:xfrm>
            <a:off x="1575005" y="5376722"/>
            <a:ext cx="1744575" cy="807885"/>
          </a:xfrm>
          <a:prstGeom prst="rect">
            <a:avLst/>
          </a:prstGeom>
          <a:noFill/>
        </p:spPr>
        <p:txBody>
          <a:bodyPr wrap="square" lIns="134444" tIns="107555" rIns="134444" bIns="107555" rtlCol="0">
            <a:spAutoFit/>
          </a:bodyPr>
          <a:lstStyle/>
          <a:p>
            <a:pPr algn="ctr" defTabSz="685644">
              <a:lnSpc>
                <a:spcPct val="90000"/>
              </a:lnSpc>
              <a:spcAft>
                <a:spcPts val="441"/>
              </a:spcAft>
              <a:defRPr/>
            </a:pPr>
            <a:r>
              <a:rPr lang="en-US" sz="881" dirty="0">
                <a:gradFill>
                  <a:gsLst>
                    <a:gs pos="2917">
                      <a:srgbClr val="505050"/>
                    </a:gs>
                    <a:gs pos="30000">
                      <a:srgbClr val="505050"/>
                    </a:gs>
                  </a:gsLst>
                  <a:lin ang="5400000" scaled="0"/>
                </a:gradFill>
                <a:latin typeface="Segoe UI"/>
              </a:rPr>
              <a:t>Data-Encryption Key (DEK)</a:t>
            </a:r>
          </a:p>
          <a:p>
            <a:pPr algn="ctr" defTabSz="685644">
              <a:lnSpc>
                <a:spcPct val="90000"/>
              </a:lnSpc>
              <a:spcAft>
                <a:spcPts val="441"/>
              </a:spcAft>
              <a:defRPr/>
            </a:pPr>
            <a:r>
              <a:rPr lang="en-US" sz="881" dirty="0">
                <a:gradFill>
                  <a:gsLst>
                    <a:gs pos="2917">
                      <a:srgbClr val="505050"/>
                    </a:gs>
                    <a:gs pos="30000">
                      <a:srgbClr val="505050"/>
                    </a:gs>
                  </a:gsLst>
                  <a:lin ang="5400000" scaled="0"/>
                </a:gradFill>
                <a:latin typeface="Segoe UI"/>
              </a:rPr>
              <a:t>from MARS Agent</a:t>
            </a:r>
            <a:br>
              <a:rPr lang="en-US" sz="881" dirty="0">
                <a:gradFill>
                  <a:gsLst>
                    <a:gs pos="2917">
                      <a:srgbClr val="505050"/>
                    </a:gs>
                    <a:gs pos="30000">
                      <a:srgbClr val="505050"/>
                    </a:gs>
                  </a:gsLst>
                  <a:lin ang="5400000" scaled="0"/>
                </a:gradFill>
                <a:latin typeface="Segoe UI"/>
              </a:rPr>
            </a:br>
            <a:r>
              <a:rPr lang="en-US" sz="881" dirty="0">
                <a:gradFill>
                  <a:gsLst>
                    <a:gs pos="2917">
                      <a:srgbClr val="505050"/>
                    </a:gs>
                    <a:gs pos="30000">
                      <a:srgbClr val="505050"/>
                    </a:gs>
                  </a:gsLst>
                  <a:lin ang="5400000" scaled="0"/>
                </a:gradFill>
                <a:latin typeface="Segoe UI"/>
              </a:rPr>
              <a:t>(SHA256)</a:t>
            </a:r>
          </a:p>
          <a:p>
            <a:pPr algn="ctr" defTabSz="685644">
              <a:lnSpc>
                <a:spcPct val="90000"/>
              </a:lnSpc>
              <a:spcAft>
                <a:spcPts val="441"/>
              </a:spcAft>
              <a:defRPr/>
            </a:pPr>
            <a:endParaRPr lang="en-US" sz="881" dirty="0">
              <a:gradFill>
                <a:gsLst>
                  <a:gs pos="2917">
                    <a:srgbClr val="505050"/>
                  </a:gs>
                  <a:gs pos="30000">
                    <a:srgbClr val="505050"/>
                  </a:gs>
                </a:gsLst>
                <a:lin ang="5400000" scaled="0"/>
              </a:gradFill>
              <a:latin typeface="Segoe UI"/>
            </a:endParaRPr>
          </a:p>
        </p:txBody>
      </p:sp>
      <p:grpSp>
        <p:nvGrpSpPr>
          <p:cNvPr id="3" name="Group 2" descr="Encryption of data backed up from on-premises machines to Azure">
            <a:extLst>
              <a:ext uri="{FF2B5EF4-FFF2-40B4-BE49-F238E27FC236}">
                <a16:creationId xmlns:a16="http://schemas.microsoft.com/office/drawing/2014/main" id="{75BAD64B-CA0C-4AB4-A2BF-403E185BB6FF}"/>
              </a:ext>
            </a:extLst>
          </p:cNvPr>
          <p:cNvGrpSpPr/>
          <p:nvPr/>
        </p:nvGrpSpPr>
        <p:grpSpPr>
          <a:xfrm>
            <a:off x="-202079" y="1765944"/>
            <a:ext cx="9337586" cy="4248661"/>
            <a:chOff x="-202079" y="1765944"/>
            <a:chExt cx="9337586" cy="4248661"/>
          </a:xfrm>
        </p:grpSpPr>
        <p:sp>
          <p:nvSpPr>
            <p:cNvPr id="4" name="TextBox 3">
              <a:extLst>
                <a:ext uri="{FF2B5EF4-FFF2-40B4-BE49-F238E27FC236}">
                  <a16:creationId xmlns:a16="http://schemas.microsoft.com/office/drawing/2014/main" id="{CB63C5CB-DCFF-47A7-9D7A-172842C62B00}"/>
                </a:ext>
              </a:extLst>
            </p:cNvPr>
            <p:cNvSpPr txBox="1"/>
            <p:nvPr/>
          </p:nvSpPr>
          <p:spPr>
            <a:xfrm>
              <a:off x="7489657" y="4793855"/>
              <a:ext cx="1453535" cy="339232"/>
            </a:xfrm>
            <a:prstGeom prst="rect">
              <a:avLst/>
            </a:prstGeom>
            <a:noFill/>
          </p:spPr>
          <p:txBody>
            <a:bodyPr wrap="square" lIns="134444" tIns="107555" rIns="134444" bIns="107555" rtlCol="0">
              <a:spAutoFit/>
            </a:bodyPr>
            <a:lstStyle/>
            <a:p>
              <a:pPr lvl="0" algn="ctr" defTabSz="685644">
                <a:lnSpc>
                  <a:spcPct val="90000"/>
                </a:lnSpc>
                <a:spcAft>
                  <a:spcPts val="441"/>
                </a:spcAft>
                <a:defRPr/>
              </a:pPr>
              <a:r>
                <a:rPr lang="en-US" sz="881" dirty="0">
                  <a:gradFill>
                    <a:gsLst>
                      <a:gs pos="2917">
                        <a:srgbClr val="505050"/>
                      </a:gs>
                      <a:gs pos="30000">
                        <a:srgbClr val="505050"/>
                      </a:gs>
                    </a:gsLst>
                    <a:lin ang="5400000" scaled="0"/>
                  </a:gradFill>
                  <a:latin typeface="Segoe UI"/>
                </a:rPr>
                <a:t>Azure Backup Service</a:t>
              </a:r>
            </a:p>
          </p:txBody>
        </p:sp>
        <p:grpSp>
          <p:nvGrpSpPr>
            <p:cNvPr id="5" name="Group 4">
              <a:extLst>
                <a:ext uri="{FF2B5EF4-FFF2-40B4-BE49-F238E27FC236}">
                  <a16:creationId xmlns:a16="http://schemas.microsoft.com/office/drawing/2014/main" id="{0F5E3DFD-9059-40DD-8D10-9A1787D59DBE}"/>
                </a:ext>
              </a:extLst>
            </p:cNvPr>
            <p:cNvGrpSpPr/>
            <p:nvPr/>
          </p:nvGrpSpPr>
          <p:grpSpPr>
            <a:xfrm>
              <a:off x="482643" y="2028536"/>
              <a:ext cx="1624540" cy="695693"/>
              <a:chOff x="312737" y="1592262"/>
              <a:chExt cx="2209800" cy="946325"/>
            </a:xfrm>
          </p:grpSpPr>
          <p:pic>
            <p:nvPicPr>
              <p:cNvPr id="6" name="Picture 5">
                <a:extLst>
                  <a:ext uri="{FF2B5EF4-FFF2-40B4-BE49-F238E27FC236}">
                    <a16:creationId xmlns:a16="http://schemas.microsoft.com/office/drawing/2014/main" id="{27B015F5-98D4-43C9-8EB7-DB7C2D29B7B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36637" y="1592262"/>
                <a:ext cx="762000" cy="946325"/>
              </a:xfrm>
              <a:prstGeom prst="rect">
                <a:avLst/>
              </a:prstGeom>
            </p:spPr>
          </p:pic>
          <p:sp>
            <p:nvSpPr>
              <p:cNvPr id="7" name="TextBox 6">
                <a:extLst>
                  <a:ext uri="{FF2B5EF4-FFF2-40B4-BE49-F238E27FC236}">
                    <a16:creationId xmlns:a16="http://schemas.microsoft.com/office/drawing/2014/main" id="{C20873D7-FC59-441F-9A74-49994C6A9AB4}"/>
                  </a:ext>
                </a:extLst>
              </p:cNvPr>
              <p:cNvSpPr txBox="1"/>
              <p:nvPr/>
            </p:nvSpPr>
            <p:spPr>
              <a:xfrm rot="19330424">
                <a:off x="312737" y="1923559"/>
                <a:ext cx="2209800" cy="447664"/>
              </a:xfrm>
              <a:prstGeom prst="rect">
                <a:avLst/>
              </a:prstGeom>
              <a:noFill/>
            </p:spPr>
            <p:txBody>
              <a:bodyPr wrap="square" lIns="134444" tIns="107555" rIns="134444" bIns="107555" rtlCol="0">
                <a:spAutoFit/>
              </a:bodyPr>
              <a:lstStyle/>
              <a:p>
                <a:pPr lvl="0" algn="ctr" defTabSz="685644">
                  <a:lnSpc>
                    <a:spcPct val="90000"/>
                  </a:lnSpc>
                  <a:spcAft>
                    <a:spcPts val="441"/>
                  </a:spcAft>
                  <a:defRPr/>
                </a:pPr>
                <a:r>
                  <a:rPr lang="en-US" sz="808" dirty="0">
                    <a:solidFill>
                      <a:srgbClr val="D83B01"/>
                    </a:solidFill>
                    <a:latin typeface="Segoe UI"/>
                  </a:rPr>
                  <a:t>Passphrase</a:t>
                </a:r>
              </a:p>
            </p:txBody>
          </p:sp>
        </p:grpSp>
        <p:sp>
          <p:nvSpPr>
            <p:cNvPr id="8" name="TextBox 7">
              <a:extLst>
                <a:ext uri="{FF2B5EF4-FFF2-40B4-BE49-F238E27FC236}">
                  <a16:creationId xmlns:a16="http://schemas.microsoft.com/office/drawing/2014/main" id="{0B2AC2B9-EB27-4BEF-B70C-6FD99D36F549}"/>
                </a:ext>
              </a:extLst>
            </p:cNvPr>
            <p:cNvSpPr txBox="1"/>
            <p:nvPr/>
          </p:nvSpPr>
          <p:spPr>
            <a:xfrm>
              <a:off x="1648443" y="2082978"/>
              <a:ext cx="392130" cy="665154"/>
            </a:xfrm>
            <a:prstGeom prst="rect">
              <a:avLst/>
            </a:prstGeom>
            <a:noFill/>
          </p:spPr>
          <p:txBody>
            <a:bodyPr wrap="square" lIns="134444" tIns="107555" rIns="134444" bIns="107555" rtlCol="0">
              <a:spAutoFit/>
            </a:bodyPr>
            <a:lstStyle/>
            <a:p>
              <a:pPr lvl="0" algn="ctr" defTabSz="685644">
                <a:lnSpc>
                  <a:spcPct val="90000"/>
                </a:lnSpc>
                <a:spcAft>
                  <a:spcPts val="441"/>
                </a:spcAft>
                <a:defRPr/>
              </a:pPr>
              <a:r>
                <a:rPr lang="en-US" sz="3234" dirty="0">
                  <a:gradFill>
                    <a:gsLst>
                      <a:gs pos="2917">
                        <a:srgbClr val="505050"/>
                      </a:gs>
                      <a:gs pos="30000">
                        <a:srgbClr val="505050"/>
                      </a:gs>
                    </a:gsLst>
                    <a:lin ang="5400000" scaled="0"/>
                  </a:gradFill>
                  <a:latin typeface="Segoe UI"/>
                </a:rPr>
                <a:t>+</a:t>
              </a:r>
              <a:endParaRPr lang="en-US" sz="2646" dirty="0">
                <a:gradFill>
                  <a:gsLst>
                    <a:gs pos="2917">
                      <a:srgbClr val="505050"/>
                    </a:gs>
                    <a:gs pos="30000">
                      <a:srgbClr val="505050"/>
                    </a:gs>
                  </a:gsLst>
                  <a:lin ang="5400000" scaled="0"/>
                </a:gradFill>
                <a:latin typeface="Segoe UI"/>
              </a:endParaRPr>
            </a:p>
          </p:txBody>
        </p:sp>
        <p:pic>
          <p:nvPicPr>
            <p:cNvPr id="9" name="Picture 8">
              <a:extLst>
                <a:ext uri="{FF2B5EF4-FFF2-40B4-BE49-F238E27FC236}">
                  <a16:creationId xmlns:a16="http://schemas.microsoft.com/office/drawing/2014/main" id="{6C9B5054-7798-4DB5-8154-DCDE1860D753}"/>
                </a:ext>
              </a:extLst>
            </p:cNvPr>
            <p:cNvPicPr>
              <a:picLocks noChangeAspect="1"/>
            </p:cNvPicPr>
            <p:nvPr/>
          </p:nvPicPr>
          <p:blipFill>
            <a:blip r:embed="rId4" cstate="email">
              <a:duotone>
                <a:srgbClr val="BAD80A">
                  <a:shade val="45000"/>
                  <a:satMod val="135000"/>
                </a:srgbClr>
                <a:prstClr val="white"/>
              </a:duotone>
              <a:extLst>
                <a:ext uri="{28A0092B-C50C-407E-A947-70E740481C1C}">
                  <a14:useLocalDpi xmlns:a14="http://schemas.microsoft.com/office/drawing/2010/main"/>
                </a:ext>
              </a:extLst>
            </a:blip>
            <a:stretch>
              <a:fillRect/>
            </a:stretch>
          </p:blipFill>
          <p:spPr>
            <a:xfrm>
              <a:off x="3092142" y="2074292"/>
              <a:ext cx="686271" cy="686271"/>
            </a:xfrm>
            <a:prstGeom prst="rect">
              <a:avLst/>
            </a:prstGeom>
          </p:spPr>
        </p:pic>
        <p:pic>
          <p:nvPicPr>
            <p:cNvPr id="10" name="Graphic 9">
              <a:extLst>
                <a:ext uri="{FF2B5EF4-FFF2-40B4-BE49-F238E27FC236}">
                  <a16:creationId xmlns:a16="http://schemas.microsoft.com/office/drawing/2014/main" id="{9EEF2D74-DEDC-4501-AD17-9A6CA253286A}"/>
                </a:ext>
              </a:extLst>
            </p:cNvPr>
            <p:cNvPicPr>
              <a:picLocks noChangeAspect="1"/>
            </p:cNvPicPr>
            <p:nvPr/>
          </p:nvPicPr>
          <p:blipFill>
            <a:blip r:embed="rId5" cstate="email">
              <a:duotone>
                <a:srgbClr val="00188F">
                  <a:shade val="45000"/>
                  <a:satMod val="135000"/>
                </a:srgbClr>
                <a:prstClr val="white"/>
              </a:duotone>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2040573" y="1993726"/>
              <a:ext cx="728243" cy="728243"/>
            </a:xfrm>
            <a:prstGeom prst="rect">
              <a:avLst/>
            </a:prstGeom>
          </p:spPr>
        </p:pic>
        <p:sp>
          <p:nvSpPr>
            <p:cNvPr id="11" name="TextBox 10">
              <a:extLst>
                <a:ext uri="{FF2B5EF4-FFF2-40B4-BE49-F238E27FC236}">
                  <a16:creationId xmlns:a16="http://schemas.microsoft.com/office/drawing/2014/main" id="{BACBA86A-529D-4B45-8EAD-76E5CED90A38}"/>
                </a:ext>
              </a:extLst>
            </p:cNvPr>
            <p:cNvSpPr txBox="1"/>
            <p:nvPr/>
          </p:nvSpPr>
          <p:spPr>
            <a:xfrm>
              <a:off x="2677649" y="2084554"/>
              <a:ext cx="392130" cy="665154"/>
            </a:xfrm>
            <a:prstGeom prst="rect">
              <a:avLst/>
            </a:prstGeom>
            <a:noFill/>
          </p:spPr>
          <p:txBody>
            <a:bodyPr wrap="square" lIns="134444" tIns="107555" rIns="134444" bIns="107555" rtlCol="0">
              <a:spAutoFit/>
            </a:bodyPr>
            <a:lstStyle/>
            <a:p>
              <a:pPr lvl="0" algn="ctr" defTabSz="685644">
                <a:lnSpc>
                  <a:spcPct val="90000"/>
                </a:lnSpc>
                <a:spcAft>
                  <a:spcPts val="441"/>
                </a:spcAft>
                <a:defRPr/>
              </a:pPr>
              <a:r>
                <a:rPr lang="en-US" sz="3234" dirty="0">
                  <a:gradFill>
                    <a:gsLst>
                      <a:gs pos="2917">
                        <a:srgbClr val="505050"/>
                      </a:gs>
                      <a:gs pos="30000">
                        <a:srgbClr val="505050"/>
                      </a:gs>
                    </a:gsLst>
                    <a:lin ang="5400000" scaled="0"/>
                  </a:gradFill>
                  <a:latin typeface="Segoe UI"/>
                </a:rPr>
                <a:t>=</a:t>
              </a:r>
              <a:endParaRPr lang="en-US" sz="2646" dirty="0">
                <a:gradFill>
                  <a:gsLst>
                    <a:gs pos="2917">
                      <a:srgbClr val="505050"/>
                    </a:gs>
                    <a:gs pos="30000">
                      <a:srgbClr val="505050"/>
                    </a:gs>
                  </a:gsLst>
                  <a:lin ang="5400000" scaled="0"/>
                </a:gradFill>
                <a:latin typeface="Segoe UI"/>
              </a:endParaRPr>
            </a:p>
          </p:txBody>
        </p:sp>
        <p:sp>
          <p:nvSpPr>
            <p:cNvPr id="12" name="Striped Right Arrow 297">
              <a:extLst>
                <a:ext uri="{FF2B5EF4-FFF2-40B4-BE49-F238E27FC236}">
                  <a16:creationId xmlns:a16="http://schemas.microsoft.com/office/drawing/2014/main" id="{9F0606D3-1E22-4FA7-9D55-36F415117A83}"/>
                </a:ext>
              </a:extLst>
            </p:cNvPr>
            <p:cNvSpPr/>
            <p:nvPr/>
          </p:nvSpPr>
          <p:spPr bwMode="auto">
            <a:xfrm>
              <a:off x="4260139" y="2205694"/>
              <a:ext cx="784325" cy="461891"/>
            </a:xfrm>
            <a:prstGeom prst="stripedRightArrow">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lvl="0" algn="ctr" defTabSz="685445">
                <a:lnSpc>
                  <a:spcPct val="90000"/>
                </a:lnSpc>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13" name="Picture 12">
              <a:extLst>
                <a:ext uri="{FF2B5EF4-FFF2-40B4-BE49-F238E27FC236}">
                  <a16:creationId xmlns:a16="http://schemas.microsoft.com/office/drawing/2014/main" id="{F3EB5F8C-B5C2-4F65-B06C-AAB0619350DF}"/>
                </a:ext>
              </a:extLst>
            </p:cNvPr>
            <p:cNvPicPr>
              <a:picLocks noChangeAspect="1"/>
            </p:cNvPicPr>
            <p:nvPr/>
          </p:nvPicPr>
          <p:blipFill>
            <a:blip r:embed="rId7" cstate="email">
              <a:duotone>
                <a:srgbClr val="00188F">
                  <a:shade val="45000"/>
                  <a:satMod val="135000"/>
                </a:srgbClr>
                <a:prstClr val="white"/>
              </a:duotone>
              <a:extLst>
                <a:ext uri="{28A0092B-C50C-407E-A947-70E740481C1C}">
                  <a14:useLocalDpi xmlns:a14="http://schemas.microsoft.com/office/drawing/2010/main"/>
                </a:ext>
              </a:extLst>
            </a:blip>
            <a:stretch>
              <a:fillRect/>
            </a:stretch>
          </p:blipFill>
          <p:spPr>
            <a:xfrm>
              <a:off x="5468298" y="1896129"/>
              <a:ext cx="1176391" cy="1176391"/>
            </a:xfrm>
            <a:prstGeom prst="rect">
              <a:avLst/>
            </a:prstGeom>
          </p:spPr>
        </p:pic>
        <p:pic>
          <p:nvPicPr>
            <p:cNvPr id="14" name="Picture 13">
              <a:extLst>
                <a:ext uri="{FF2B5EF4-FFF2-40B4-BE49-F238E27FC236}">
                  <a16:creationId xmlns:a16="http://schemas.microsoft.com/office/drawing/2014/main" id="{82D17993-E2B6-47E7-BB8A-41DFB562086D}"/>
                </a:ext>
              </a:extLst>
            </p:cNvPr>
            <p:cNvPicPr>
              <a:picLocks noChangeAspect="1"/>
            </p:cNvPicPr>
            <p:nvPr/>
          </p:nvPicPr>
          <p:blipFill>
            <a:blip r:embed="rId8" cstate="email">
              <a:duotone>
                <a:srgbClr val="00188F">
                  <a:shade val="45000"/>
                  <a:satMod val="135000"/>
                </a:srgbClr>
                <a:prstClr val="white"/>
              </a:duotone>
              <a:extLst>
                <a:ext uri="{28A0092B-C50C-407E-A947-70E740481C1C}">
                  <a14:useLocalDpi xmlns:a14="http://schemas.microsoft.com/office/drawing/2010/main"/>
                </a:ext>
              </a:extLst>
            </a:blip>
            <a:stretch>
              <a:fillRect/>
            </a:stretch>
          </p:blipFill>
          <p:spPr>
            <a:xfrm>
              <a:off x="941668" y="4605393"/>
              <a:ext cx="807880" cy="807880"/>
            </a:xfrm>
            <a:prstGeom prst="rect">
              <a:avLst/>
            </a:prstGeom>
          </p:spPr>
        </p:pic>
        <p:sp>
          <p:nvSpPr>
            <p:cNvPr id="15" name="TextBox 14">
              <a:extLst>
                <a:ext uri="{FF2B5EF4-FFF2-40B4-BE49-F238E27FC236}">
                  <a16:creationId xmlns:a16="http://schemas.microsoft.com/office/drawing/2014/main" id="{6B559D5C-DBD9-4EEA-8529-2915663F17BA}"/>
                </a:ext>
              </a:extLst>
            </p:cNvPr>
            <p:cNvSpPr txBox="1"/>
            <p:nvPr/>
          </p:nvSpPr>
          <p:spPr>
            <a:xfrm>
              <a:off x="1749546" y="4677907"/>
              <a:ext cx="392130" cy="665154"/>
            </a:xfrm>
            <a:prstGeom prst="rect">
              <a:avLst/>
            </a:prstGeom>
            <a:noFill/>
          </p:spPr>
          <p:txBody>
            <a:bodyPr wrap="square" lIns="134444" tIns="107555" rIns="134444" bIns="107555" rtlCol="0">
              <a:spAutoFit/>
            </a:bodyPr>
            <a:lstStyle/>
            <a:p>
              <a:pPr lvl="0" algn="ctr" defTabSz="685644">
                <a:lnSpc>
                  <a:spcPct val="90000"/>
                </a:lnSpc>
                <a:spcAft>
                  <a:spcPts val="441"/>
                </a:spcAft>
                <a:defRPr/>
              </a:pPr>
              <a:r>
                <a:rPr lang="en-US" sz="3234" dirty="0">
                  <a:gradFill>
                    <a:gsLst>
                      <a:gs pos="2917">
                        <a:srgbClr val="505050"/>
                      </a:gs>
                      <a:gs pos="30000">
                        <a:srgbClr val="505050"/>
                      </a:gs>
                    </a:gsLst>
                    <a:lin ang="5400000" scaled="0"/>
                  </a:gradFill>
                  <a:latin typeface="Segoe UI"/>
                </a:rPr>
                <a:t>+</a:t>
              </a:r>
              <a:endParaRPr lang="en-US" sz="2646" dirty="0">
                <a:gradFill>
                  <a:gsLst>
                    <a:gs pos="2917">
                      <a:srgbClr val="505050"/>
                    </a:gs>
                    <a:gs pos="30000">
                      <a:srgbClr val="505050"/>
                    </a:gs>
                  </a:gsLst>
                  <a:lin ang="5400000" scaled="0"/>
                </a:gradFill>
                <a:latin typeface="Segoe UI"/>
              </a:endParaRPr>
            </a:p>
          </p:txBody>
        </p:sp>
        <p:pic>
          <p:nvPicPr>
            <p:cNvPr id="16" name="Picture 15">
              <a:extLst>
                <a:ext uri="{FF2B5EF4-FFF2-40B4-BE49-F238E27FC236}">
                  <a16:creationId xmlns:a16="http://schemas.microsoft.com/office/drawing/2014/main" id="{7E81BA9A-87D9-4474-B604-9CE46633C118}"/>
                </a:ext>
              </a:extLst>
            </p:cNvPr>
            <p:cNvPicPr>
              <a:picLocks noChangeAspect="1"/>
            </p:cNvPicPr>
            <p:nvPr/>
          </p:nvPicPr>
          <p:blipFill>
            <a:blip r:embed="rId4" cstate="email">
              <a:duotone>
                <a:srgbClr val="00188F">
                  <a:shade val="45000"/>
                  <a:satMod val="135000"/>
                </a:srgbClr>
                <a:prstClr val="white"/>
              </a:duotone>
              <a:extLst>
                <a:ext uri="{28A0092B-C50C-407E-A947-70E740481C1C}">
                  <a14:useLocalDpi xmlns:a14="http://schemas.microsoft.com/office/drawing/2010/main"/>
                </a:ext>
              </a:extLst>
            </a:blip>
            <a:stretch>
              <a:fillRect/>
            </a:stretch>
          </p:blipFill>
          <p:spPr>
            <a:xfrm>
              <a:off x="2082690" y="4727000"/>
              <a:ext cx="686271" cy="686271"/>
            </a:xfrm>
            <a:prstGeom prst="rect">
              <a:avLst/>
            </a:prstGeom>
          </p:spPr>
        </p:pic>
        <p:sp>
          <p:nvSpPr>
            <p:cNvPr id="17" name="TextBox 16">
              <a:extLst>
                <a:ext uri="{FF2B5EF4-FFF2-40B4-BE49-F238E27FC236}">
                  <a16:creationId xmlns:a16="http://schemas.microsoft.com/office/drawing/2014/main" id="{7D66542A-348E-4760-B2C1-92A3EF3315C8}"/>
                </a:ext>
              </a:extLst>
            </p:cNvPr>
            <p:cNvSpPr txBox="1"/>
            <p:nvPr/>
          </p:nvSpPr>
          <p:spPr>
            <a:xfrm>
              <a:off x="3227554" y="4676725"/>
              <a:ext cx="392130" cy="665154"/>
            </a:xfrm>
            <a:prstGeom prst="rect">
              <a:avLst/>
            </a:prstGeom>
            <a:noFill/>
          </p:spPr>
          <p:txBody>
            <a:bodyPr wrap="square" lIns="134444" tIns="107555" rIns="134444" bIns="107555" rtlCol="0">
              <a:spAutoFit/>
            </a:bodyPr>
            <a:lstStyle/>
            <a:p>
              <a:pPr lvl="0" algn="ctr" defTabSz="685644">
                <a:lnSpc>
                  <a:spcPct val="90000"/>
                </a:lnSpc>
                <a:spcAft>
                  <a:spcPts val="441"/>
                </a:spcAft>
                <a:defRPr/>
              </a:pPr>
              <a:r>
                <a:rPr lang="en-US" sz="3234" dirty="0">
                  <a:gradFill>
                    <a:gsLst>
                      <a:gs pos="2917">
                        <a:srgbClr val="505050"/>
                      </a:gs>
                      <a:gs pos="30000">
                        <a:srgbClr val="505050"/>
                      </a:gs>
                    </a:gsLst>
                    <a:lin ang="5400000" scaled="0"/>
                  </a:gradFill>
                  <a:latin typeface="Segoe UI"/>
                </a:rPr>
                <a:t>=</a:t>
              </a:r>
              <a:endParaRPr lang="en-US" sz="2646" dirty="0">
                <a:gradFill>
                  <a:gsLst>
                    <a:gs pos="2917">
                      <a:srgbClr val="505050"/>
                    </a:gs>
                    <a:gs pos="30000">
                      <a:srgbClr val="505050"/>
                    </a:gs>
                  </a:gsLst>
                  <a:lin ang="5400000" scaled="0"/>
                </a:gradFill>
                <a:latin typeface="Segoe UI"/>
              </a:endParaRPr>
            </a:p>
          </p:txBody>
        </p:sp>
        <p:pic>
          <p:nvPicPr>
            <p:cNvPr id="18" name="Picture 17">
              <a:extLst>
                <a:ext uri="{FF2B5EF4-FFF2-40B4-BE49-F238E27FC236}">
                  <a16:creationId xmlns:a16="http://schemas.microsoft.com/office/drawing/2014/main" id="{C0936EF4-FE44-4E4E-BB4B-83562079D8EE}"/>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248361" y="4661411"/>
              <a:ext cx="807880" cy="807880"/>
            </a:xfrm>
            <a:prstGeom prst="rect">
              <a:avLst/>
            </a:prstGeom>
          </p:spPr>
        </p:pic>
        <p:pic>
          <p:nvPicPr>
            <p:cNvPr id="19" name="Picture 18">
              <a:extLst>
                <a:ext uri="{FF2B5EF4-FFF2-40B4-BE49-F238E27FC236}">
                  <a16:creationId xmlns:a16="http://schemas.microsoft.com/office/drawing/2014/main" id="{D8E5BD7E-9855-4005-8732-915917D50B59}"/>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834048" y="5320097"/>
              <a:ext cx="169356" cy="241534"/>
            </a:xfrm>
            <a:prstGeom prst="rect">
              <a:avLst/>
            </a:prstGeom>
          </p:spPr>
        </p:pic>
        <p:pic>
          <p:nvPicPr>
            <p:cNvPr id="20" name="Picture 19">
              <a:extLst>
                <a:ext uri="{FF2B5EF4-FFF2-40B4-BE49-F238E27FC236}">
                  <a16:creationId xmlns:a16="http://schemas.microsoft.com/office/drawing/2014/main" id="{F01E64F6-D723-4FC7-B362-3AF278D1D623}"/>
                </a:ext>
              </a:extLst>
            </p:cNvPr>
            <p:cNvPicPr>
              <a:picLocks noChangeAspect="1"/>
            </p:cNvPicPr>
            <p:nvPr/>
          </p:nvPicPr>
          <p:blipFill>
            <a:blip r:embed="rId4" cstate="email">
              <a:duotone>
                <a:srgbClr val="00188F">
                  <a:shade val="45000"/>
                  <a:satMod val="135000"/>
                </a:srgbClr>
                <a:prstClr val="white"/>
              </a:duotone>
              <a:extLst>
                <a:ext uri="{28A0092B-C50C-407E-A947-70E740481C1C}">
                  <a14:useLocalDpi xmlns:a14="http://schemas.microsoft.com/office/drawing/2010/main"/>
                </a:ext>
              </a:extLst>
            </a:blip>
            <a:stretch>
              <a:fillRect/>
            </a:stretch>
          </p:blipFill>
          <p:spPr>
            <a:xfrm>
              <a:off x="2082544" y="3316963"/>
              <a:ext cx="686271" cy="686271"/>
            </a:xfrm>
            <a:prstGeom prst="rect">
              <a:avLst/>
            </a:prstGeom>
          </p:spPr>
        </p:pic>
        <p:sp>
          <p:nvSpPr>
            <p:cNvPr id="21" name="TextBox 20">
              <a:extLst>
                <a:ext uri="{FF2B5EF4-FFF2-40B4-BE49-F238E27FC236}">
                  <a16:creationId xmlns:a16="http://schemas.microsoft.com/office/drawing/2014/main" id="{ACAE17AB-D86C-450E-A599-56C9837825EE}"/>
                </a:ext>
              </a:extLst>
            </p:cNvPr>
            <p:cNvSpPr txBox="1"/>
            <p:nvPr/>
          </p:nvSpPr>
          <p:spPr>
            <a:xfrm>
              <a:off x="2723387" y="3316964"/>
              <a:ext cx="392130" cy="665154"/>
            </a:xfrm>
            <a:prstGeom prst="rect">
              <a:avLst/>
            </a:prstGeom>
            <a:noFill/>
          </p:spPr>
          <p:txBody>
            <a:bodyPr wrap="square" lIns="134444" tIns="107555" rIns="134444" bIns="107555" rtlCol="0">
              <a:spAutoFit/>
            </a:bodyPr>
            <a:lstStyle/>
            <a:p>
              <a:pPr lvl="0" algn="ctr" defTabSz="685644">
                <a:lnSpc>
                  <a:spcPct val="90000"/>
                </a:lnSpc>
                <a:spcAft>
                  <a:spcPts val="441"/>
                </a:spcAft>
                <a:defRPr/>
              </a:pPr>
              <a:r>
                <a:rPr lang="en-US" sz="3234" dirty="0">
                  <a:gradFill>
                    <a:gsLst>
                      <a:gs pos="2917">
                        <a:srgbClr val="505050"/>
                      </a:gs>
                      <a:gs pos="30000">
                        <a:srgbClr val="505050"/>
                      </a:gs>
                    </a:gsLst>
                    <a:lin ang="5400000" scaled="0"/>
                  </a:gradFill>
                  <a:latin typeface="Segoe UI"/>
                </a:rPr>
                <a:t>+</a:t>
              </a:r>
              <a:endParaRPr lang="en-US" sz="2646" dirty="0">
                <a:gradFill>
                  <a:gsLst>
                    <a:gs pos="2917">
                      <a:srgbClr val="505050"/>
                    </a:gs>
                    <a:gs pos="30000">
                      <a:srgbClr val="505050"/>
                    </a:gs>
                  </a:gsLst>
                  <a:lin ang="5400000" scaled="0"/>
                </a:gradFill>
                <a:latin typeface="Segoe UI"/>
              </a:endParaRPr>
            </a:p>
          </p:txBody>
        </p:sp>
        <p:sp>
          <p:nvSpPr>
            <p:cNvPr id="22" name="TextBox 21">
              <a:extLst>
                <a:ext uri="{FF2B5EF4-FFF2-40B4-BE49-F238E27FC236}">
                  <a16:creationId xmlns:a16="http://schemas.microsoft.com/office/drawing/2014/main" id="{5AF41E12-63A3-4089-AC49-E5AF055A7115}"/>
                </a:ext>
              </a:extLst>
            </p:cNvPr>
            <p:cNvSpPr txBox="1"/>
            <p:nvPr/>
          </p:nvSpPr>
          <p:spPr>
            <a:xfrm>
              <a:off x="3742149" y="3353133"/>
              <a:ext cx="392130" cy="665154"/>
            </a:xfrm>
            <a:prstGeom prst="rect">
              <a:avLst/>
            </a:prstGeom>
            <a:noFill/>
          </p:spPr>
          <p:txBody>
            <a:bodyPr wrap="square" lIns="134444" tIns="107555" rIns="134444" bIns="107555" rtlCol="0">
              <a:spAutoFit/>
            </a:bodyPr>
            <a:lstStyle/>
            <a:p>
              <a:pPr lvl="0" algn="ctr" defTabSz="685644">
                <a:lnSpc>
                  <a:spcPct val="90000"/>
                </a:lnSpc>
                <a:spcAft>
                  <a:spcPts val="441"/>
                </a:spcAft>
                <a:defRPr/>
              </a:pPr>
              <a:r>
                <a:rPr lang="en-US" sz="3234" dirty="0">
                  <a:gradFill>
                    <a:gsLst>
                      <a:gs pos="2917">
                        <a:srgbClr val="505050"/>
                      </a:gs>
                      <a:gs pos="30000">
                        <a:srgbClr val="505050"/>
                      </a:gs>
                    </a:gsLst>
                    <a:lin ang="5400000" scaled="0"/>
                  </a:gradFill>
                  <a:latin typeface="Segoe UI"/>
                </a:rPr>
                <a:t>=</a:t>
              </a:r>
              <a:endParaRPr lang="en-US" sz="2646" dirty="0">
                <a:gradFill>
                  <a:gsLst>
                    <a:gs pos="2917">
                      <a:srgbClr val="505050"/>
                    </a:gs>
                    <a:gs pos="30000">
                      <a:srgbClr val="505050"/>
                    </a:gs>
                  </a:gsLst>
                  <a:lin ang="5400000" scaled="0"/>
                </a:gradFill>
                <a:latin typeface="Segoe UI"/>
              </a:endParaRPr>
            </a:p>
          </p:txBody>
        </p:sp>
        <p:pic>
          <p:nvPicPr>
            <p:cNvPr id="23" name="Picture 22">
              <a:extLst>
                <a:ext uri="{FF2B5EF4-FFF2-40B4-BE49-F238E27FC236}">
                  <a16:creationId xmlns:a16="http://schemas.microsoft.com/office/drawing/2014/main" id="{C75A74D2-25AC-470B-9FE4-0857613F7F6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139541" y="3365240"/>
              <a:ext cx="686271" cy="686271"/>
            </a:xfrm>
            <a:prstGeom prst="rect">
              <a:avLst/>
            </a:prstGeom>
          </p:spPr>
        </p:pic>
        <p:pic>
          <p:nvPicPr>
            <p:cNvPr id="24" name="Picture 23">
              <a:extLst>
                <a:ext uri="{FF2B5EF4-FFF2-40B4-BE49-F238E27FC236}">
                  <a16:creationId xmlns:a16="http://schemas.microsoft.com/office/drawing/2014/main" id="{B788595D-9953-49CB-9C95-B1A34FA077F2}"/>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652300" y="3660099"/>
              <a:ext cx="169356" cy="241534"/>
            </a:xfrm>
            <a:prstGeom prst="rect">
              <a:avLst/>
            </a:prstGeom>
          </p:spPr>
        </p:pic>
        <p:cxnSp>
          <p:nvCxnSpPr>
            <p:cNvPr id="25" name="Straight Connector 24">
              <a:extLst>
                <a:ext uri="{FF2B5EF4-FFF2-40B4-BE49-F238E27FC236}">
                  <a16:creationId xmlns:a16="http://schemas.microsoft.com/office/drawing/2014/main" id="{0EC75D7F-503D-4484-BA3D-7AD795E15892}"/>
                </a:ext>
              </a:extLst>
            </p:cNvPr>
            <p:cNvCxnSpPr/>
            <p:nvPr/>
          </p:nvCxnSpPr>
          <p:spPr>
            <a:xfrm>
              <a:off x="2082545" y="3660100"/>
              <a:ext cx="11803" cy="1169366"/>
            </a:xfrm>
            <a:prstGeom prst="line">
              <a:avLst/>
            </a:prstGeom>
            <a:noFill/>
            <a:ln w="9525" cap="flat" cmpd="sng" algn="ctr">
              <a:solidFill>
                <a:srgbClr val="353535"/>
              </a:solidFill>
              <a:prstDash val="dashDot"/>
              <a:headEnd type="none"/>
              <a:tailEnd type="none"/>
            </a:ln>
            <a:effectLst/>
          </p:spPr>
        </p:cxnSp>
        <p:cxnSp>
          <p:nvCxnSpPr>
            <p:cNvPr id="26" name="Straight Connector 25">
              <a:extLst>
                <a:ext uri="{FF2B5EF4-FFF2-40B4-BE49-F238E27FC236}">
                  <a16:creationId xmlns:a16="http://schemas.microsoft.com/office/drawing/2014/main" id="{777AB0D0-0145-4B37-B36D-6E8585BEC77C}"/>
                </a:ext>
              </a:extLst>
            </p:cNvPr>
            <p:cNvCxnSpPr/>
            <p:nvPr/>
          </p:nvCxnSpPr>
          <p:spPr>
            <a:xfrm>
              <a:off x="2814748" y="3660100"/>
              <a:ext cx="11803" cy="1169366"/>
            </a:xfrm>
            <a:prstGeom prst="line">
              <a:avLst/>
            </a:prstGeom>
            <a:noFill/>
            <a:ln w="9525" cap="flat" cmpd="sng" algn="ctr">
              <a:solidFill>
                <a:srgbClr val="353535"/>
              </a:solidFill>
              <a:prstDash val="dashDot"/>
              <a:headEnd type="none"/>
              <a:tailEnd type="none"/>
            </a:ln>
            <a:effectLst/>
          </p:spPr>
        </p:cxnSp>
        <p:cxnSp>
          <p:nvCxnSpPr>
            <p:cNvPr id="27" name="Straight Connector 26">
              <a:extLst>
                <a:ext uri="{FF2B5EF4-FFF2-40B4-BE49-F238E27FC236}">
                  <a16:creationId xmlns:a16="http://schemas.microsoft.com/office/drawing/2014/main" id="{E37EF5D1-BE75-4E2E-8D2A-5A199FEE9EC2}"/>
                </a:ext>
              </a:extLst>
            </p:cNvPr>
            <p:cNvCxnSpPr/>
            <p:nvPr/>
          </p:nvCxnSpPr>
          <p:spPr>
            <a:xfrm>
              <a:off x="3059015" y="2589397"/>
              <a:ext cx="11803" cy="1169366"/>
            </a:xfrm>
            <a:prstGeom prst="line">
              <a:avLst/>
            </a:prstGeom>
            <a:noFill/>
            <a:ln w="9525" cap="flat" cmpd="sng" algn="ctr">
              <a:solidFill>
                <a:srgbClr val="353535"/>
              </a:solidFill>
              <a:prstDash val="dashDot"/>
              <a:headEnd type="none"/>
              <a:tailEnd type="none"/>
            </a:ln>
            <a:effectLst/>
          </p:spPr>
        </p:cxnSp>
        <p:cxnSp>
          <p:nvCxnSpPr>
            <p:cNvPr id="28" name="Straight Connector 27">
              <a:extLst>
                <a:ext uri="{FF2B5EF4-FFF2-40B4-BE49-F238E27FC236}">
                  <a16:creationId xmlns:a16="http://schemas.microsoft.com/office/drawing/2014/main" id="{949A0374-5A44-41C1-B885-9371BE617096}"/>
                </a:ext>
              </a:extLst>
            </p:cNvPr>
            <p:cNvCxnSpPr/>
            <p:nvPr/>
          </p:nvCxnSpPr>
          <p:spPr>
            <a:xfrm>
              <a:off x="3744556" y="2589397"/>
              <a:ext cx="11803" cy="1169366"/>
            </a:xfrm>
            <a:prstGeom prst="line">
              <a:avLst/>
            </a:prstGeom>
            <a:noFill/>
            <a:ln w="9525" cap="flat" cmpd="sng" algn="ctr">
              <a:solidFill>
                <a:srgbClr val="353535"/>
              </a:solidFill>
              <a:prstDash val="dashDot"/>
              <a:headEnd type="none"/>
              <a:tailEnd type="none"/>
            </a:ln>
            <a:effectLst/>
          </p:spPr>
        </p:cxnSp>
        <p:sp>
          <p:nvSpPr>
            <p:cNvPr id="29" name="Rectangle: Rounded Corners 28">
              <a:extLst>
                <a:ext uri="{FF2B5EF4-FFF2-40B4-BE49-F238E27FC236}">
                  <a16:creationId xmlns:a16="http://schemas.microsoft.com/office/drawing/2014/main" id="{ECD331FA-EAA7-4033-9554-3F1C78A45E55}"/>
                </a:ext>
              </a:extLst>
            </p:cNvPr>
            <p:cNvSpPr/>
            <p:nvPr/>
          </p:nvSpPr>
          <p:spPr bwMode="auto">
            <a:xfrm>
              <a:off x="4071073" y="3174079"/>
              <a:ext cx="1143170" cy="2439647"/>
            </a:xfrm>
            <a:prstGeom prst="roundRect">
              <a:avLst/>
            </a:prstGeom>
            <a:noFill/>
            <a:ln w="28575" cap="flat" cmpd="sng" algn="ctr">
              <a:solidFill>
                <a:srgbClr val="353535"/>
              </a:solidFill>
              <a:prstDash val="dashDot"/>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a:defRPr/>
              </a:pPr>
              <a:endParaRPr lang="en-US" sz="1471" kern="0" dirty="0">
                <a:gradFill>
                  <a:gsLst>
                    <a:gs pos="5439">
                      <a:srgbClr val="F8F8F8"/>
                    </a:gs>
                    <a:gs pos="10000">
                      <a:srgbClr val="F8F8F8"/>
                    </a:gs>
                  </a:gsLst>
                  <a:lin ang="5400000" scaled="0"/>
                </a:gradFill>
                <a:latin typeface="Segoe UI"/>
              </a:endParaRPr>
            </a:p>
          </p:txBody>
        </p:sp>
        <p:sp>
          <p:nvSpPr>
            <p:cNvPr id="30" name="Striped Right Arrow 297">
              <a:extLst>
                <a:ext uri="{FF2B5EF4-FFF2-40B4-BE49-F238E27FC236}">
                  <a16:creationId xmlns:a16="http://schemas.microsoft.com/office/drawing/2014/main" id="{1DC7C8D1-1E7E-4FCE-9680-48490CF310EA}"/>
                </a:ext>
              </a:extLst>
            </p:cNvPr>
            <p:cNvSpPr/>
            <p:nvPr/>
          </p:nvSpPr>
          <p:spPr bwMode="auto">
            <a:xfrm>
              <a:off x="5366844" y="4138312"/>
              <a:ext cx="2376110" cy="461891"/>
            </a:xfrm>
            <a:prstGeom prst="stripedRightArrow">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lvl="0" algn="ctr" defTabSz="685445">
                <a:lnSpc>
                  <a:spcPct val="90000"/>
                </a:lnSpc>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TextBox 30">
              <a:extLst>
                <a:ext uri="{FF2B5EF4-FFF2-40B4-BE49-F238E27FC236}">
                  <a16:creationId xmlns:a16="http://schemas.microsoft.com/office/drawing/2014/main" id="{21859621-6DFC-489F-974A-F4497ACD657D}"/>
                </a:ext>
              </a:extLst>
            </p:cNvPr>
            <p:cNvSpPr txBox="1"/>
            <p:nvPr/>
          </p:nvSpPr>
          <p:spPr>
            <a:xfrm>
              <a:off x="1769510" y="2651245"/>
              <a:ext cx="1159782" cy="634569"/>
            </a:xfrm>
            <a:prstGeom prst="rect">
              <a:avLst/>
            </a:prstGeom>
            <a:noFill/>
          </p:spPr>
          <p:txBody>
            <a:bodyPr wrap="square" lIns="134444" tIns="107555" rIns="134444" bIns="107555" rtlCol="0">
              <a:spAutoFit/>
            </a:bodyPr>
            <a:lstStyle/>
            <a:p>
              <a:pPr lvl="0" algn="ctr" defTabSz="685644">
                <a:lnSpc>
                  <a:spcPct val="90000"/>
                </a:lnSpc>
                <a:spcAft>
                  <a:spcPts val="441"/>
                </a:spcAft>
                <a:defRPr/>
              </a:pPr>
              <a:r>
                <a:rPr lang="en-US" sz="881" dirty="0">
                  <a:gradFill>
                    <a:gsLst>
                      <a:gs pos="2917">
                        <a:srgbClr val="505050"/>
                      </a:gs>
                      <a:gs pos="30000">
                        <a:srgbClr val="505050"/>
                      </a:gs>
                    </a:gsLst>
                    <a:lin ang="5400000" scaled="0"/>
                  </a:gradFill>
                  <a:latin typeface="Segoe UI"/>
                </a:rPr>
                <a:t>MARS Agent Algorithm</a:t>
              </a:r>
            </a:p>
            <a:p>
              <a:pPr lvl="0" algn="ctr" defTabSz="685644">
                <a:lnSpc>
                  <a:spcPct val="90000"/>
                </a:lnSpc>
                <a:spcAft>
                  <a:spcPts val="441"/>
                </a:spcAft>
                <a:defRPr/>
              </a:pPr>
              <a:r>
                <a:rPr lang="en-US" sz="881" dirty="0">
                  <a:gradFill>
                    <a:gsLst>
                      <a:gs pos="2917">
                        <a:srgbClr val="505050"/>
                      </a:gs>
                      <a:gs pos="30000">
                        <a:srgbClr val="505050"/>
                      </a:gs>
                    </a:gsLst>
                    <a:lin ang="5400000" scaled="0"/>
                  </a:gradFill>
                  <a:latin typeface="Segoe UI"/>
                </a:rPr>
                <a:t>(SHA256)</a:t>
              </a:r>
            </a:p>
          </p:txBody>
        </p:sp>
        <p:sp>
          <p:nvSpPr>
            <p:cNvPr id="32" name="TextBox 31">
              <a:extLst>
                <a:ext uri="{FF2B5EF4-FFF2-40B4-BE49-F238E27FC236}">
                  <a16:creationId xmlns:a16="http://schemas.microsoft.com/office/drawing/2014/main" id="{DB84AF47-2C81-4AA3-8DA7-6EDBFD3E55D8}"/>
                </a:ext>
              </a:extLst>
            </p:cNvPr>
            <p:cNvSpPr txBox="1"/>
            <p:nvPr/>
          </p:nvSpPr>
          <p:spPr>
            <a:xfrm>
              <a:off x="712978" y="2682767"/>
              <a:ext cx="1159782" cy="461252"/>
            </a:xfrm>
            <a:prstGeom prst="rect">
              <a:avLst/>
            </a:prstGeom>
            <a:noFill/>
          </p:spPr>
          <p:txBody>
            <a:bodyPr wrap="square" lIns="134444" tIns="107555" rIns="134444" bIns="107555" rtlCol="0">
              <a:spAutoFit/>
            </a:bodyPr>
            <a:lstStyle/>
            <a:p>
              <a:pPr algn="ctr" defTabSz="685644">
                <a:lnSpc>
                  <a:spcPct val="90000"/>
                </a:lnSpc>
                <a:spcAft>
                  <a:spcPts val="441"/>
                </a:spcAft>
                <a:defRPr/>
              </a:pPr>
              <a:r>
                <a:rPr lang="en-US" sz="881" dirty="0">
                  <a:gradFill>
                    <a:gsLst>
                      <a:gs pos="2917">
                        <a:srgbClr val="505050"/>
                      </a:gs>
                      <a:gs pos="30000">
                        <a:srgbClr val="505050"/>
                      </a:gs>
                    </a:gsLst>
                    <a:lin ang="5400000" scaled="0"/>
                  </a:gradFill>
                  <a:latin typeface="Segoe UI"/>
                </a:rPr>
                <a:t>User-provided Passphrase</a:t>
              </a:r>
            </a:p>
          </p:txBody>
        </p:sp>
        <p:sp>
          <p:nvSpPr>
            <p:cNvPr id="33" name="TextBox 32">
              <a:extLst>
                <a:ext uri="{FF2B5EF4-FFF2-40B4-BE49-F238E27FC236}">
                  <a16:creationId xmlns:a16="http://schemas.microsoft.com/office/drawing/2014/main" id="{C7CBC940-9DBF-4ED3-A909-5681193020B1}"/>
                </a:ext>
              </a:extLst>
            </p:cNvPr>
            <p:cNvSpPr txBox="1"/>
            <p:nvPr/>
          </p:nvSpPr>
          <p:spPr>
            <a:xfrm>
              <a:off x="2814748" y="4019022"/>
              <a:ext cx="1159782" cy="461252"/>
            </a:xfrm>
            <a:prstGeom prst="rect">
              <a:avLst/>
            </a:prstGeom>
            <a:noFill/>
          </p:spPr>
          <p:txBody>
            <a:bodyPr wrap="square" lIns="134444" tIns="107555" rIns="134444" bIns="107555" rtlCol="0">
              <a:spAutoFit/>
            </a:bodyPr>
            <a:lstStyle/>
            <a:p>
              <a:pPr lvl="0" algn="ctr" defTabSz="685644">
                <a:lnSpc>
                  <a:spcPct val="90000"/>
                </a:lnSpc>
                <a:spcAft>
                  <a:spcPts val="441"/>
                </a:spcAft>
                <a:defRPr/>
              </a:pPr>
              <a:r>
                <a:rPr lang="en-US" sz="881" dirty="0">
                  <a:gradFill>
                    <a:gsLst>
                      <a:gs pos="2917">
                        <a:srgbClr val="505050"/>
                      </a:gs>
                      <a:gs pos="30000">
                        <a:srgbClr val="505050"/>
                      </a:gs>
                    </a:gsLst>
                    <a:lin ang="5400000" scaled="0"/>
                  </a:gradFill>
                  <a:latin typeface="Segoe UI"/>
                </a:rPr>
                <a:t>Key-Encryption Key (KEK) </a:t>
              </a:r>
            </a:p>
          </p:txBody>
        </p:sp>
        <p:sp>
          <p:nvSpPr>
            <p:cNvPr id="35" name="TextBox 34">
              <a:extLst>
                <a:ext uri="{FF2B5EF4-FFF2-40B4-BE49-F238E27FC236}">
                  <a16:creationId xmlns:a16="http://schemas.microsoft.com/office/drawing/2014/main" id="{324D210D-102B-4700-8541-7424EFC0A8E5}"/>
                </a:ext>
              </a:extLst>
            </p:cNvPr>
            <p:cNvSpPr txBox="1"/>
            <p:nvPr/>
          </p:nvSpPr>
          <p:spPr>
            <a:xfrm>
              <a:off x="750134" y="5431009"/>
              <a:ext cx="1159782" cy="339232"/>
            </a:xfrm>
            <a:prstGeom prst="rect">
              <a:avLst/>
            </a:prstGeom>
            <a:noFill/>
          </p:spPr>
          <p:txBody>
            <a:bodyPr wrap="square" lIns="134444" tIns="107555" rIns="134444" bIns="107555" rtlCol="0">
              <a:spAutoFit/>
            </a:bodyPr>
            <a:lstStyle/>
            <a:p>
              <a:pPr lvl="0" algn="ctr" defTabSz="685644">
                <a:lnSpc>
                  <a:spcPct val="90000"/>
                </a:lnSpc>
                <a:spcAft>
                  <a:spcPts val="441"/>
                </a:spcAft>
                <a:defRPr/>
              </a:pPr>
              <a:r>
                <a:rPr lang="en-US" sz="881" dirty="0">
                  <a:gradFill>
                    <a:gsLst>
                      <a:gs pos="2917">
                        <a:srgbClr val="505050"/>
                      </a:gs>
                      <a:gs pos="30000">
                        <a:srgbClr val="505050"/>
                      </a:gs>
                    </a:gsLst>
                    <a:lin ang="5400000" scaled="0"/>
                  </a:gradFill>
                  <a:latin typeface="Segoe UI"/>
                </a:rPr>
                <a:t>Backup Data</a:t>
              </a:r>
            </a:p>
          </p:txBody>
        </p:sp>
        <p:sp>
          <p:nvSpPr>
            <p:cNvPr id="36" name="TextBox 35">
              <a:extLst>
                <a:ext uri="{FF2B5EF4-FFF2-40B4-BE49-F238E27FC236}">
                  <a16:creationId xmlns:a16="http://schemas.microsoft.com/office/drawing/2014/main" id="{EE0547A1-3789-47DE-8BAE-B7A29C6A3ACE}"/>
                </a:ext>
              </a:extLst>
            </p:cNvPr>
            <p:cNvSpPr txBox="1"/>
            <p:nvPr/>
          </p:nvSpPr>
          <p:spPr>
            <a:xfrm>
              <a:off x="5132188" y="2896892"/>
              <a:ext cx="2073689" cy="339232"/>
            </a:xfrm>
            <a:prstGeom prst="rect">
              <a:avLst/>
            </a:prstGeom>
            <a:noFill/>
          </p:spPr>
          <p:txBody>
            <a:bodyPr wrap="square" lIns="134444" tIns="107555" rIns="134444" bIns="107555" rtlCol="0">
              <a:spAutoFit/>
            </a:bodyPr>
            <a:lstStyle/>
            <a:p>
              <a:pPr lvl="0" algn="ctr" defTabSz="685644">
                <a:lnSpc>
                  <a:spcPct val="90000"/>
                </a:lnSpc>
                <a:spcAft>
                  <a:spcPts val="441"/>
                </a:spcAft>
                <a:defRPr/>
              </a:pPr>
              <a:r>
                <a:rPr lang="en-US" sz="881" dirty="0">
                  <a:gradFill>
                    <a:gsLst>
                      <a:gs pos="2917">
                        <a:srgbClr val="505050"/>
                      </a:gs>
                      <a:gs pos="30000">
                        <a:srgbClr val="505050"/>
                      </a:gs>
                    </a:gsLst>
                    <a:lin ang="5400000" scaled="0"/>
                  </a:gradFill>
                  <a:latin typeface="Segoe UI"/>
                </a:rPr>
                <a:t>Windows Secret-Store (on-prem)</a:t>
              </a:r>
            </a:p>
          </p:txBody>
        </p:sp>
        <p:sp>
          <p:nvSpPr>
            <p:cNvPr id="37" name="TextBox 36">
              <a:extLst>
                <a:ext uri="{FF2B5EF4-FFF2-40B4-BE49-F238E27FC236}">
                  <a16:creationId xmlns:a16="http://schemas.microsoft.com/office/drawing/2014/main" id="{1FC0E28F-CFA4-44D1-B2E0-F745C86962F7}"/>
                </a:ext>
              </a:extLst>
            </p:cNvPr>
            <p:cNvSpPr txBox="1"/>
            <p:nvPr/>
          </p:nvSpPr>
          <p:spPr>
            <a:xfrm>
              <a:off x="3938216" y="3985865"/>
              <a:ext cx="1369284" cy="767554"/>
            </a:xfrm>
            <a:prstGeom prst="rect">
              <a:avLst/>
            </a:prstGeom>
            <a:noFill/>
          </p:spPr>
          <p:txBody>
            <a:bodyPr wrap="square" lIns="134444" tIns="107555" rIns="134444" bIns="107555" rtlCol="0">
              <a:spAutoFit/>
            </a:bodyPr>
            <a:lstStyle/>
            <a:p>
              <a:pPr lvl="0" algn="ctr" defTabSz="685644">
                <a:lnSpc>
                  <a:spcPct val="90000"/>
                </a:lnSpc>
                <a:spcAft>
                  <a:spcPts val="441"/>
                </a:spcAft>
                <a:defRPr/>
              </a:pPr>
              <a:r>
                <a:rPr lang="en-US" sz="881" dirty="0">
                  <a:gradFill>
                    <a:gsLst>
                      <a:gs pos="2917">
                        <a:srgbClr val="505050"/>
                      </a:gs>
                      <a:gs pos="30000">
                        <a:srgbClr val="505050"/>
                      </a:gs>
                    </a:gsLst>
                    <a:lin ang="5400000" scaled="0"/>
                  </a:gradFill>
                  <a:latin typeface="Segoe UI"/>
                </a:rPr>
                <a:t>KEK encrypted DEK</a:t>
              </a:r>
            </a:p>
            <a:p>
              <a:pPr lvl="0" algn="ctr" defTabSz="685644">
                <a:lnSpc>
                  <a:spcPct val="90000"/>
                </a:lnSpc>
                <a:spcAft>
                  <a:spcPts val="441"/>
                </a:spcAft>
                <a:defRPr/>
              </a:pPr>
              <a:r>
                <a:rPr lang="en-US" sz="1471" dirty="0">
                  <a:gradFill>
                    <a:gsLst>
                      <a:gs pos="2917">
                        <a:srgbClr val="505050"/>
                      </a:gs>
                      <a:gs pos="30000">
                        <a:srgbClr val="505050"/>
                      </a:gs>
                    </a:gsLst>
                    <a:lin ang="5400000" scaled="0"/>
                  </a:gradFill>
                  <a:latin typeface="Segoe UI"/>
                </a:rPr>
                <a:t>+ </a:t>
              </a:r>
            </a:p>
            <a:p>
              <a:pPr lvl="0" algn="ctr" defTabSz="685644">
                <a:lnSpc>
                  <a:spcPct val="90000"/>
                </a:lnSpc>
                <a:spcAft>
                  <a:spcPts val="441"/>
                </a:spcAft>
                <a:defRPr/>
              </a:pPr>
              <a:r>
                <a:rPr lang="en-US" sz="881" dirty="0">
                  <a:gradFill>
                    <a:gsLst>
                      <a:gs pos="2917">
                        <a:srgbClr val="505050"/>
                      </a:gs>
                      <a:gs pos="30000">
                        <a:srgbClr val="505050"/>
                      </a:gs>
                    </a:gsLst>
                    <a:lin ang="5400000" scaled="0"/>
                  </a:gradFill>
                  <a:latin typeface="Segoe UI"/>
                </a:rPr>
                <a:t>DEK encrypted data </a:t>
              </a:r>
            </a:p>
          </p:txBody>
        </p:sp>
        <p:pic>
          <p:nvPicPr>
            <p:cNvPr id="38" name="Picture 37">
              <a:extLst>
                <a:ext uri="{FF2B5EF4-FFF2-40B4-BE49-F238E27FC236}">
                  <a16:creationId xmlns:a16="http://schemas.microsoft.com/office/drawing/2014/main" id="{88BF3038-F062-48C5-A97B-326EE9317918}"/>
                </a:ext>
              </a:extLst>
            </p:cNvPr>
            <p:cNvPicPr>
              <a:picLocks noChangeAspect="1"/>
            </p:cNvPicPr>
            <p:nvPr/>
          </p:nvPicPr>
          <p:blipFill>
            <a:blip r:embed="rId4" cstate="email">
              <a:duotone>
                <a:srgbClr val="BAD80A">
                  <a:shade val="45000"/>
                  <a:satMod val="135000"/>
                </a:srgbClr>
                <a:prstClr val="white"/>
              </a:duotone>
              <a:extLst>
                <a:ext uri="{28A0092B-C50C-407E-A947-70E740481C1C}">
                  <a14:useLocalDpi xmlns:a14="http://schemas.microsoft.com/office/drawing/2010/main"/>
                </a:ext>
              </a:extLst>
            </a:blip>
            <a:stretch>
              <a:fillRect/>
            </a:stretch>
          </p:blipFill>
          <p:spPr>
            <a:xfrm>
              <a:off x="3061862" y="3295904"/>
              <a:ext cx="686271" cy="686271"/>
            </a:xfrm>
            <a:prstGeom prst="rect">
              <a:avLst/>
            </a:prstGeom>
          </p:spPr>
        </p:pic>
        <p:pic>
          <p:nvPicPr>
            <p:cNvPr id="39" name="Picture 4" descr="http://blog.sysfore.com/wp-content/uploads/2014/12/Site-Recovery.png">
              <a:hlinkClick r:id="" action="ppaction://noaction"/>
              <a:extLst>
                <a:ext uri="{FF2B5EF4-FFF2-40B4-BE49-F238E27FC236}">
                  <a16:creationId xmlns:a16="http://schemas.microsoft.com/office/drawing/2014/main" id="{632F1B38-9EFC-4788-8E3B-B4D00460C13A}"/>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7709042" y="3805135"/>
              <a:ext cx="1023941" cy="1023941"/>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B6D5CA41-BC76-4142-9B64-4CAC3C30852E}"/>
                </a:ext>
              </a:extLst>
            </p:cNvPr>
            <p:cNvSpPr txBox="1"/>
            <p:nvPr/>
          </p:nvSpPr>
          <p:spPr>
            <a:xfrm>
              <a:off x="5428981" y="3874479"/>
              <a:ext cx="2073689" cy="461252"/>
            </a:xfrm>
            <a:prstGeom prst="rect">
              <a:avLst/>
            </a:prstGeom>
            <a:noFill/>
          </p:spPr>
          <p:txBody>
            <a:bodyPr wrap="square" lIns="134444" tIns="107555" rIns="134444" bIns="107555" rtlCol="0">
              <a:spAutoFit/>
            </a:bodyPr>
            <a:lstStyle/>
            <a:p>
              <a:pPr lvl="0" algn="ctr" defTabSz="685644">
                <a:lnSpc>
                  <a:spcPct val="90000"/>
                </a:lnSpc>
                <a:spcAft>
                  <a:spcPts val="441"/>
                </a:spcAft>
                <a:defRPr/>
              </a:pPr>
              <a:r>
                <a:rPr lang="en-US" sz="881" dirty="0">
                  <a:gradFill>
                    <a:gsLst>
                      <a:gs pos="2917">
                        <a:srgbClr val="505050"/>
                      </a:gs>
                      <a:gs pos="30000">
                        <a:srgbClr val="505050"/>
                      </a:gs>
                    </a:gsLst>
                    <a:lin ang="5400000" scaled="0"/>
                  </a:gradFill>
                  <a:latin typeface="Segoe UI"/>
                </a:rPr>
                <a:t>MARS uses ACS/AAD to communicate with Service </a:t>
              </a:r>
            </a:p>
          </p:txBody>
        </p:sp>
        <p:sp>
          <p:nvSpPr>
            <p:cNvPr id="41" name="TextBox 40">
              <a:extLst>
                <a:ext uri="{FF2B5EF4-FFF2-40B4-BE49-F238E27FC236}">
                  <a16:creationId xmlns:a16="http://schemas.microsoft.com/office/drawing/2014/main" id="{15F4FD07-B659-45F5-BCD2-8AF178B82452}"/>
                </a:ext>
              </a:extLst>
            </p:cNvPr>
            <p:cNvSpPr txBox="1"/>
            <p:nvPr/>
          </p:nvSpPr>
          <p:spPr>
            <a:xfrm>
              <a:off x="5415968" y="4509399"/>
              <a:ext cx="2073689" cy="339232"/>
            </a:xfrm>
            <a:prstGeom prst="rect">
              <a:avLst/>
            </a:prstGeom>
            <a:noFill/>
          </p:spPr>
          <p:txBody>
            <a:bodyPr wrap="square" lIns="134444" tIns="107555" rIns="134444" bIns="107555" rtlCol="0">
              <a:spAutoFit/>
            </a:bodyPr>
            <a:lstStyle/>
            <a:p>
              <a:pPr lvl="0" algn="ctr" defTabSz="685644">
                <a:lnSpc>
                  <a:spcPct val="90000"/>
                </a:lnSpc>
                <a:spcAft>
                  <a:spcPts val="441"/>
                </a:spcAft>
                <a:defRPr/>
              </a:pPr>
              <a:r>
                <a:rPr lang="en-US" sz="881" dirty="0">
                  <a:gradFill>
                    <a:gsLst>
                      <a:gs pos="2917">
                        <a:srgbClr val="505050"/>
                      </a:gs>
                      <a:gs pos="30000">
                        <a:srgbClr val="505050"/>
                      </a:gs>
                    </a:gsLst>
                    <a:lin ang="5400000" scaled="0"/>
                  </a:gradFill>
                  <a:latin typeface="Segoe UI"/>
                </a:rPr>
                <a:t>Transfer over HTTPS Protocol </a:t>
              </a:r>
            </a:p>
          </p:txBody>
        </p:sp>
        <p:pic>
          <p:nvPicPr>
            <p:cNvPr id="42" name="Picture 41">
              <a:extLst>
                <a:ext uri="{FF2B5EF4-FFF2-40B4-BE49-F238E27FC236}">
                  <a16:creationId xmlns:a16="http://schemas.microsoft.com/office/drawing/2014/main" id="{6811A513-1C68-48CE-B816-78D3A7C4C028}"/>
                </a:ext>
              </a:extLst>
            </p:cNvPr>
            <p:cNvPicPr>
              <a:picLocks noChangeAspect="1"/>
            </p:cNvPicPr>
            <p:nvPr/>
          </p:nvPicPr>
          <p:blipFill>
            <a:blip r:embed="rId11"/>
            <a:stretch>
              <a:fillRect/>
            </a:stretch>
          </p:blipFill>
          <p:spPr>
            <a:xfrm>
              <a:off x="-202079" y="1765944"/>
              <a:ext cx="1306938" cy="1166909"/>
            </a:xfrm>
            <a:prstGeom prst="rect">
              <a:avLst/>
            </a:prstGeom>
          </p:spPr>
        </p:pic>
        <p:pic>
          <p:nvPicPr>
            <p:cNvPr id="43" name="Picture 42">
              <a:extLst>
                <a:ext uri="{FF2B5EF4-FFF2-40B4-BE49-F238E27FC236}">
                  <a16:creationId xmlns:a16="http://schemas.microsoft.com/office/drawing/2014/main" id="{E85595F1-8153-47E8-A000-04ADE9B08C53}"/>
                </a:ext>
              </a:extLst>
            </p:cNvPr>
            <p:cNvPicPr>
              <a:picLocks noChangeAspect="1"/>
            </p:cNvPicPr>
            <p:nvPr/>
          </p:nvPicPr>
          <p:blipFill rotWithShape="1">
            <a:blip r:embed="rId12" cstate="email">
              <a:duotone>
                <a:srgbClr val="00188F">
                  <a:shade val="45000"/>
                  <a:satMod val="135000"/>
                </a:srgbClr>
                <a:prstClr val="white"/>
              </a:duotone>
              <a:extLst>
                <a:ext uri="{28A0092B-C50C-407E-A947-70E740481C1C}">
                  <a14:useLocalDpi xmlns:a14="http://schemas.microsoft.com/office/drawing/2010/main"/>
                </a:ext>
              </a:extLst>
            </a:blip>
            <a:srcRect/>
            <a:stretch/>
          </p:blipFill>
          <p:spPr>
            <a:xfrm>
              <a:off x="7572426" y="2103836"/>
              <a:ext cx="648586" cy="665606"/>
            </a:xfrm>
            <a:prstGeom prst="rect">
              <a:avLst/>
            </a:prstGeom>
          </p:spPr>
        </p:pic>
        <p:sp>
          <p:nvSpPr>
            <p:cNvPr id="44" name="TextBox 43">
              <a:extLst>
                <a:ext uri="{FF2B5EF4-FFF2-40B4-BE49-F238E27FC236}">
                  <a16:creationId xmlns:a16="http://schemas.microsoft.com/office/drawing/2014/main" id="{5E375B43-FCF1-42D5-887C-4420E859FC4E}"/>
                </a:ext>
              </a:extLst>
            </p:cNvPr>
            <p:cNvSpPr txBox="1"/>
            <p:nvPr/>
          </p:nvSpPr>
          <p:spPr>
            <a:xfrm>
              <a:off x="7188641" y="2835802"/>
              <a:ext cx="1416155" cy="461252"/>
            </a:xfrm>
            <a:prstGeom prst="rect">
              <a:avLst/>
            </a:prstGeom>
            <a:noFill/>
          </p:spPr>
          <p:txBody>
            <a:bodyPr wrap="square" lIns="134444" tIns="107555" rIns="134444" bIns="107555" rtlCol="0">
              <a:spAutoFit/>
            </a:bodyPr>
            <a:lstStyle/>
            <a:p>
              <a:pPr algn="ctr" defTabSz="685644">
                <a:lnSpc>
                  <a:spcPct val="90000"/>
                </a:lnSpc>
                <a:spcAft>
                  <a:spcPts val="441"/>
                </a:spcAft>
                <a:defRPr/>
              </a:pPr>
              <a:r>
                <a:rPr lang="en-US" sz="881" dirty="0">
                  <a:gradFill>
                    <a:gsLst>
                      <a:gs pos="2917">
                        <a:srgbClr val="505050"/>
                      </a:gs>
                      <a:gs pos="30000">
                        <a:srgbClr val="505050"/>
                      </a:gs>
                    </a:gsLst>
                    <a:lin ang="5400000" scaled="0"/>
                  </a:gradFill>
                  <a:latin typeface="Segoe UI"/>
                </a:rPr>
                <a:t>Only the user has KEK and Passphrase</a:t>
              </a:r>
            </a:p>
          </p:txBody>
        </p:sp>
        <p:sp>
          <p:nvSpPr>
            <p:cNvPr id="45" name="TextBox 44">
              <a:extLst>
                <a:ext uri="{FF2B5EF4-FFF2-40B4-BE49-F238E27FC236}">
                  <a16:creationId xmlns:a16="http://schemas.microsoft.com/office/drawing/2014/main" id="{7533147C-B9FD-4192-A925-524F17610614}"/>
                </a:ext>
              </a:extLst>
            </p:cNvPr>
            <p:cNvSpPr txBox="1"/>
            <p:nvPr/>
          </p:nvSpPr>
          <p:spPr>
            <a:xfrm>
              <a:off x="7103847" y="5675373"/>
              <a:ext cx="2031660" cy="339232"/>
            </a:xfrm>
            <a:prstGeom prst="rect">
              <a:avLst/>
            </a:prstGeom>
            <a:noFill/>
          </p:spPr>
          <p:txBody>
            <a:bodyPr wrap="square" lIns="134444" tIns="107555" rIns="134444" bIns="107555" rtlCol="0">
              <a:spAutoFit/>
            </a:bodyPr>
            <a:lstStyle/>
            <a:p>
              <a:pPr defTabSz="685644">
                <a:lnSpc>
                  <a:spcPct val="90000"/>
                </a:lnSpc>
                <a:spcAft>
                  <a:spcPts val="441"/>
                </a:spcAft>
                <a:defRPr/>
              </a:pPr>
              <a:r>
                <a:rPr lang="en-US" sz="881" dirty="0">
                  <a:gradFill>
                    <a:gsLst>
                      <a:gs pos="2917">
                        <a:srgbClr val="505050"/>
                      </a:gs>
                      <a:gs pos="30000">
                        <a:srgbClr val="505050"/>
                      </a:gs>
                    </a:gsLst>
                    <a:lin ang="5400000" scaled="0"/>
                  </a:gradFill>
                  <a:latin typeface="Segoe UI"/>
                </a:rPr>
                <a:t>*All assets are AES256 Encrypted</a:t>
              </a:r>
            </a:p>
          </p:txBody>
        </p:sp>
        <p:sp>
          <p:nvSpPr>
            <p:cNvPr id="46" name="TextBox 45">
              <a:extLst>
                <a:ext uri="{FF2B5EF4-FFF2-40B4-BE49-F238E27FC236}">
                  <a16:creationId xmlns:a16="http://schemas.microsoft.com/office/drawing/2014/main" id="{5CFBC77E-CA4E-4C64-97A5-50FF3F9BA377}"/>
                </a:ext>
              </a:extLst>
            </p:cNvPr>
            <p:cNvSpPr txBox="1"/>
            <p:nvPr/>
          </p:nvSpPr>
          <p:spPr>
            <a:xfrm>
              <a:off x="3974896" y="1843922"/>
              <a:ext cx="1159782" cy="512548"/>
            </a:xfrm>
            <a:prstGeom prst="rect">
              <a:avLst/>
            </a:prstGeom>
            <a:noFill/>
          </p:spPr>
          <p:txBody>
            <a:bodyPr wrap="square" lIns="134444" tIns="107555" rIns="134444" bIns="107555" rtlCol="0">
              <a:spAutoFit/>
            </a:bodyPr>
            <a:lstStyle/>
            <a:p>
              <a:pPr lvl="0" algn="ctr" defTabSz="685644">
                <a:lnSpc>
                  <a:spcPct val="90000"/>
                </a:lnSpc>
                <a:spcAft>
                  <a:spcPts val="441"/>
                </a:spcAft>
                <a:defRPr/>
              </a:pPr>
              <a:r>
                <a:rPr lang="en-US" sz="881" dirty="0">
                  <a:gradFill>
                    <a:gsLst>
                      <a:gs pos="2917">
                        <a:srgbClr val="505050"/>
                      </a:gs>
                      <a:gs pos="30000">
                        <a:srgbClr val="505050"/>
                      </a:gs>
                    </a:gsLst>
                    <a:lin ang="5400000" scaled="0"/>
                  </a:gradFill>
                  <a:latin typeface="Segoe UI"/>
                </a:rPr>
                <a:t>KEK is stored</a:t>
              </a:r>
            </a:p>
            <a:p>
              <a:pPr lvl="0" algn="ctr" defTabSz="685644">
                <a:lnSpc>
                  <a:spcPct val="90000"/>
                </a:lnSpc>
                <a:spcAft>
                  <a:spcPts val="441"/>
                </a:spcAft>
                <a:defRPr/>
              </a:pPr>
              <a:r>
                <a:rPr lang="en-US" sz="881" dirty="0">
                  <a:gradFill>
                    <a:gsLst>
                      <a:gs pos="2917">
                        <a:srgbClr val="505050"/>
                      </a:gs>
                      <a:gs pos="30000">
                        <a:srgbClr val="505050"/>
                      </a:gs>
                    </a:gsLst>
                    <a:lin ang="5400000" scaled="0"/>
                  </a:gradFill>
                  <a:latin typeface="Segoe UI"/>
                </a:rPr>
                <a:t>on-prem</a:t>
              </a:r>
            </a:p>
          </p:txBody>
        </p:sp>
      </p:grpSp>
      <p:sp>
        <p:nvSpPr>
          <p:cNvPr id="47" name="TextBox 46">
            <a:extLst>
              <a:ext uri="{FF2B5EF4-FFF2-40B4-BE49-F238E27FC236}">
                <a16:creationId xmlns:a16="http://schemas.microsoft.com/office/drawing/2014/main" id="{BFF1B39B-BB25-47F1-ADBA-FE1FBDD7822A}"/>
              </a:ext>
            </a:extLst>
          </p:cNvPr>
          <p:cNvSpPr txBox="1"/>
          <p:nvPr/>
        </p:nvSpPr>
        <p:spPr>
          <a:xfrm>
            <a:off x="222422" y="6301946"/>
            <a:ext cx="955589" cy="369332"/>
          </a:xfrm>
          <a:prstGeom prst="rect">
            <a:avLst/>
          </a:prstGeom>
          <a:noFill/>
        </p:spPr>
        <p:txBody>
          <a:bodyPr wrap="square" rtlCol="0">
            <a:spAutoFit/>
          </a:bodyPr>
          <a:lstStyle/>
          <a:p>
            <a:r>
              <a:rPr lang="en-US" dirty="0"/>
              <a:t>12-9</a:t>
            </a:r>
          </a:p>
        </p:txBody>
      </p:sp>
    </p:spTree>
    <p:extLst>
      <p:ext uri="{BB962C8B-B14F-4D97-AF65-F5344CB8AC3E}">
        <p14:creationId xmlns:p14="http://schemas.microsoft.com/office/powerpoint/2010/main" val="252239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7843E-89AA-4722-9739-08AFE58D10E9}"/>
              </a:ext>
            </a:extLst>
          </p:cNvPr>
          <p:cNvSpPr>
            <a:spLocks noGrp="1"/>
          </p:cNvSpPr>
          <p:nvPr>
            <p:ph type="title"/>
          </p:nvPr>
        </p:nvSpPr>
        <p:spPr/>
        <p:txBody>
          <a:bodyPr/>
          <a:lstStyle/>
          <a:p>
            <a:r>
              <a:rPr lang="en-US" dirty="0"/>
              <a:t>Lesson 1: Monitoring</a:t>
            </a:r>
          </a:p>
        </p:txBody>
      </p:sp>
      <p:sp>
        <p:nvSpPr>
          <p:cNvPr id="3" name="Text Placeholder 2">
            <a:extLst>
              <a:ext uri="{FF2B5EF4-FFF2-40B4-BE49-F238E27FC236}">
                <a16:creationId xmlns:a16="http://schemas.microsoft.com/office/drawing/2014/main" id="{1E1D9CBD-2096-477B-8FA8-9F92E6A6F9A8}"/>
              </a:ext>
            </a:extLst>
          </p:cNvPr>
          <p:cNvSpPr>
            <a:spLocks noGrp="1"/>
          </p:cNvSpPr>
          <p:nvPr>
            <p:ph type="body" idx="1"/>
          </p:nvPr>
        </p:nvSpPr>
        <p:spPr/>
        <p:txBody>
          <a:bodyPr/>
          <a:lstStyle/>
          <a:p>
            <a:r>
              <a:rPr lang="en-US" dirty="0"/>
              <a:t>Azure Network Watcher
Azure Security Center
Azure Monitor &amp; Diagnostics
Azure Advisors
Azure Service Health
Operations Management Suite – Log Analytics
Application Insights
Power BI</a:t>
            </a:r>
          </a:p>
        </p:txBody>
      </p:sp>
      <p:sp>
        <p:nvSpPr>
          <p:cNvPr id="4" name="TextBox 3">
            <a:extLst>
              <a:ext uri="{FF2B5EF4-FFF2-40B4-BE49-F238E27FC236}">
                <a16:creationId xmlns:a16="http://schemas.microsoft.com/office/drawing/2014/main" id="{BAAE4CAB-CFF0-4412-98C6-37C26BF1A0BD}"/>
              </a:ext>
            </a:extLst>
          </p:cNvPr>
          <p:cNvSpPr txBox="1"/>
          <p:nvPr/>
        </p:nvSpPr>
        <p:spPr>
          <a:xfrm>
            <a:off x="222422" y="6301946"/>
            <a:ext cx="955589" cy="369332"/>
          </a:xfrm>
          <a:prstGeom prst="rect">
            <a:avLst/>
          </a:prstGeom>
          <a:noFill/>
        </p:spPr>
        <p:txBody>
          <a:bodyPr wrap="square" rtlCol="0">
            <a:spAutoFit/>
          </a:bodyPr>
          <a:lstStyle/>
          <a:p>
            <a:r>
              <a:rPr lang="en-US" dirty="0"/>
              <a:t>12-2</a:t>
            </a:r>
          </a:p>
        </p:txBody>
      </p:sp>
    </p:spTree>
    <p:extLst>
      <p:ext uri="{BB962C8B-B14F-4D97-AF65-F5344CB8AC3E}">
        <p14:creationId xmlns:p14="http://schemas.microsoft.com/office/powerpoint/2010/main" val="1596735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2db04136-a52d-4c39-be3c-23e3881dade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D4215-CA31-46E0-87DC-514F44DA7664}"/>
              </a:ext>
            </a:extLst>
          </p:cNvPr>
          <p:cNvSpPr>
            <a:spLocks noGrp="1"/>
          </p:cNvSpPr>
          <p:nvPr>
            <p:ph type="title"/>
          </p:nvPr>
        </p:nvSpPr>
        <p:spPr/>
        <p:txBody>
          <a:bodyPr/>
          <a:lstStyle/>
          <a:p>
            <a:r>
              <a:rPr lang="en-US" dirty="0"/>
              <a:t>Azure Backup Monitoring with Log Analytics</a:t>
            </a:r>
          </a:p>
        </p:txBody>
      </p:sp>
      <p:grpSp>
        <p:nvGrpSpPr>
          <p:cNvPr id="3" name="Group 2" descr="Using Log Analytics to monitor backups in transit to Azure Backup">
            <a:extLst>
              <a:ext uri="{FF2B5EF4-FFF2-40B4-BE49-F238E27FC236}">
                <a16:creationId xmlns:a16="http://schemas.microsoft.com/office/drawing/2014/main" id="{F3154002-C7A2-4623-AB42-BCF29232BC35}"/>
              </a:ext>
            </a:extLst>
          </p:cNvPr>
          <p:cNvGrpSpPr/>
          <p:nvPr/>
        </p:nvGrpSpPr>
        <p:grpSpPr>
          <a:xfrm>
            <a:off x="223215" y="1804462"/>
            <a:ext cx="8526234" cy="3703849"/>
            <a:chOff x="223215" y="1804462"/>
            <a:chExt cx="8526234" cy="3703849"/>
          </a:xfrm>
        </p:grpSpPr>
        <p:sp>
          <p:nvSpPr>
            <p:cNvPr id="16" name="Arrow: Right 15">
              <a:extLst>
                <a:ext uri="{FF2B5EF4-FFF2-40B4-BE49-F238E27FC236}">
                  <a16:creationId xmlns:a16="http://schemas.microsoft.com/office/drawing/2014/main" id="{335BD7BB-1B46-40E8-92EF-AB417ADC689C}"/>
                </a:ext>
              </a:extLst>
            </p:cNvPr>
            <p:cNvSpPr/>
            <p:nvPr/>
          </p:nvSpPr>
          <p:spPr bwMode="auto">
            <a:xfrm>
              <a:off x="2247213" y="3152615"/>
              <a:ext cx="1692046" cy="448149"/>
            </a:xfrm>
            <a:prstGeom prst="rightArrow">
              <a:avLst/>
            </a:prstGeom>
            <a:noFill/>
            <a:ln>
              <a:solidFill>
                <a:schemeClr val="accent6">
                  <a:lumMod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 name="TextBox 16">
              <a:extLst>
                <a:ext uri="{FF2B5EF4-FFF2-40B4-BE49-F238E27FC236}">
                  <a16:creationId xmlns:a16="http://schemas.microsoft.com/office/drawing/2014/main" id="{60EC129E-8327-499C-9378-012921801625}"/>
                </a:ext>
              </a:extLst>
            </p:cNvPr>
            <p:cNvSpPr txBox="1"/>
            <p:nvPr/>
          </p:nvSpPr>
          <p:spPr>
            <a:xfrm>
              <a:off x="3970301" y="1883586"/>
              <a:ext cx="1916781" cy="359557"/>
            </a:xfrm>
            <a:prstGeom prst="rect">
              <a:avLst/>
            </a:prstGeom>
            <a:noFill/>
          </p:spPr>
          <p:txBody>
            <a:bodyPr wrap="square" lIns="134444" tIns="107555" rIns="134444" bIns="107555" rtlCol="0">
              <a:spAutoFit/>
            </a:bodyPr>
            <a:lstStyle/>
            <a:p>
              <a:pPr algn="ctr" defTabSz="685644">
                <a:lnSpc>
                  <a:spcPct val="90000"/>
                </a:lnSpc>
                <a:spcAft>
                  <a:spcPts val="441"/>
                </a:spcAft>
                <a:defRPr/>
              </a:pPr>
              <a:r>
                <a:rPr lang="en-US" sz="1028" b="1" dirty="0">
                  <a:gradFill>
                    <a:gsLst>
                      <a:gs pos="2917">
                        <a:srgbClr val="353535"/>
                      </a:gs>
                      <a:gs pos="30000">
                        <a:srgbClr val="353535"/>
                      </a:gs>
                    </a:gsLst>
                    <a:lin ang="5400000" scaled="0"/>
                  </a:gradFill>
                  <a:latin typeface="Segoe UI Semilight"/>
                </a:rPr>
                <a:t>Log Analytics</a:t>
              </a:r>
            </a:p>
          </p:txBody>
        </p:sp>
        <p:grpSp>
          <p:nvGrpSpPr>
            <p:cNvPr id="18" name="Group 17">
              <a:extLst>
                <a:ext uri="{FF2B5EF4-FFF2-40B4-BE49-F238E27FC236}">
                  <a16:creationId xmlns:a16="http://schemas.microsoft.com/office/drawing/2014/main" id="{80AA23A7-E283-4FBC-A598-E0ED32375658}"/>
                </a:ext>
              </a:extLst>
            </p:cNvPr>
            <p:cNvGrpSpPr/>
            <p:nvPr/>
          </p:nvGrpSpPr>
          <p:grpSpPr>
            <a:xfrm>
              <a:off x="223215" y="1804462"/>
              <a:ext cx="1939987" cy="2648376"/>
              <a:chOff x="-144464" y="1267034"/>
              <a:chExt cx="3084899" cy="3864000"/>
            </a:xfrm>
          </p:grpSpPr>
          <p:pic>
            <p:nvPicPr>
              <p:cNvPr id="19" name="Picture 18">
                <a:extLst>
                  <a:ext uri="{FF2B5EF4-FFF2-40B4-BE49-F238E27FC236}">
                    <a16:creationId xmlns:a16="http://schemas.microsoft.com/office/drawing/2014/main" id="{922DE7C9-14E3-489C-B9E2-26D7834B5A6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6834" y="1897061"/>
                <a:ext cx="1081198" cy="999746"/>
              </a:xfrm>
              <a:prstGeom prst="rect">
                <a:avLst/>
              </a:prstGeom>
            </p:spPr>
          </p:pic>
          <p:pic>
            <p:nvPicPr>
              <p:cNvPr id="20" name="Picture 19">
                <a:extLst>
                  <a:ext uri="{FF2B5EF4-FFF2-40B4-BE49-F238E27FC236}">
                    <a16:creationId xmlns:a16="http://schemas.microsoft.com/office/drawing/2014/main" id="{9E562B07-E9CA-486F-AAB5-F9AA38EC565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3794" y="3626184"/>
                <a:ext cx="1096119" cy="999746"/>
              </a:xfrm>
              <a:prstGeom prst="rect">
                <a:avLst/>
              </a:prstGeom>
            </p:spPr>
          </p:pic>
          <p:sp>
            <p:nvSpPr>
              <p:cNvPr id="21" name="Rectangle 20">
                <a:extLst>
                  <a:ext uri="{FF2B5EF4-FFF2-40B4-BE49-F238E27FC236}">
                    <a16:creationId xmlns:a16="http://schemas.microsoft.com/office/drawing/2014/main" id="{9E702046-4D6C-4E77-9B7E-39600DD64542}"/>
                  </a:ext>
                </a:extLst>
              </p:cNvPr>
              <p:cNvSpPr/>
              <p:nvPr/>
            </p:nvSpPr>
            <p:spPr bwMode="auto">
              <a:xfrm>
                <a:off x="980173" y="3761371"/>
                <a:ext cx="685800" cy="533400"/>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22" name="Picture 21">
                <a:extLst>
                  <a:ext uri="{FF2B5EF4-FFF2-40B4-BE49-F238E27FC236}">
                    <a16:creationId xmlns:a16="http://schemas.microsoft.com/office/drawing/2014/main" id="{9E97D381-B7A7-4866-BB26-3421A1C52A48}"/>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802542" y="3472290"/>
                <a:ext cx="874503" cy="1064005"/>
              </a:xfrm>
              <a:prstGeom prst="rect">
                <a:avLst/>
              </a:prstGeom>
            </p:spPr>
          </p:pic>
          <p:pic>
            <p:nvPicPr>
              <p:cNvPr id="23" name="Picture 22">
                <a:extLst>
                  <a:ext uri="{FF2B5EF4-FFF2-40B4-BE49-F238E27FC236}">
                    <a16:creationId xmlns:a16="http://schemas.microsoft.com/office/drawing/2014/main" id="{5CA567EB-D593-4A66-A84A-D34E7C30EE8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965433" y="4159585"/>
                <a:ext cx="466345" cy="466345"/>
              </a:xfrm>
              <a:prstGeom prst="rect">
                <a:avLst/>
              </a:prstGeom>
            </p:spPr>
          </p:pic>
          <p:pic>
            <p:nvPicPr>
              <p:cNvPr id="24" name="Picture 23">
                <a:extLst>
                  <a:ext uri="{FF2B5EF4-FFF2-40B4-BE49-F238E27FC236}">
                    <a16:creationId xmlns:a16="http://schemas.microsoft.com/office/drawing/2014/main" id="{BF8C757D-EF9E-46FC-A449-84FFE756F95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507031" y="1267034"/>
                <a:ext cx="847344" cy="847345"/>
              </a:xfrm>
              <a:prstGeom prst="rect">
                <a:avLst/>
              </a:prstGeom>
            </p:spPr>
          </p:pic>
          <p:sp>
            <p:nvSpPr>
              <p:cNvPr id="25" name="TextBox 24">
                <a:extLst>
                  <a:ext uri="{FF2B5EF4-FFF2-40B4-BE49-F238E27FC236}">
                    <a16:creationId xmlns:a16="http://schemas.microsoft.com/office/drawing/2014/main" id="{133284C6-041D-4D9F-A0B3-B4A2BB102658}"/>
                  </a:ext>
                </a:extLst>
              </p:cNvPr>
              <p:cNvSpPr txBox="1"/>
              <p:nvPr/>
            </p:nvSpPr>
            <p:spPr>
              <a:xfrm>
                <a:off x="-107564" y="2903690"/>
                <a:ext cx="3047999" cy="524596"/>
              </a:xfrm>
              <a:prstGeom prst="rect">
                <a:avLst/>
              </a:prstGeom>
              <a:noFill/>
            </p:spPr>
            <p:txBody>
              <a:bodyPr wrap="square" lIns="134444" tIns="107555" rIns="134444" bIns="107555" rtlCol="0">
                <a:spAutoFit/>
              </a:bodyPr>
              <a:lstStyle/>
              <a:p>
                <a:pPr algn="ctr" defTabSz="685644">
                  <a:lnSpc>
                    <a:spcPct val="90000"/>
                  </a:lnSpc>
                  <a:spcAft>
                    <a:spcPts val="441"/>
                  </a:spcAft>
                  <a:defRPr/>
                </a:pPr>
                <a:r>
                  <a:rPr lang="en-US" sz="1028" dirty="0">
                    <a:gradFill>
                      <a:gsLst>
                        <a:gs pos="2917">
                          <a:srgbClr val="353535"/>
                        </a:gs>
                        <a:gs pos="30000">
                          <a:srgbClr val="353535"/>
                        </a:gs>
                      </a:gsLst>
                      <a:lin ang="5400000" scaled="0"/>
                    </a:gradFill>
                    <a:latin typeface="Segoe UI Semilight"/>
                  </a:rPr>
                  <a:t>Azure VM Backup</a:t>
                </a:r>
              </a:p>
            </p:txBody>
          </p:sp>
          <p:sp>
            <p:nvSpPr>
              <p:cNvPr id="26" name="TextBox 25">
                <a:extLst>
                  <a:ext uri="{FF2B5EF4-FFF2-40B4-BE49-F238E27FC236}">
                    <a16:creationId xmlns:a16="http://schemas.microsoft.com/office/drawing/2014/main" id="{FCFFBCF6-C651-4DD3-BF49-1949E951F900}"/>
                  </a:ext>
                </a:extLst>
              </p:cNvPr>
              <p:cNvSpPr txBox="1"/>
              <p:nvPr/>
            </p:nvSpPr>
            <p:spPr>
              <a:xfrm>
                <a:off x="-144464" y="4606438"/>
                <a:ext cx="3047999" cy="524596"/>
              </a:xfrm>
              <a:prstGeom prst="rect">
                <a:avLst/>
              </a:prstGeom>
              <a:noFill/>
            </p:spPr>
            <p:txBody>
              <a:bodyPr wrap="square" lIns="134444" tIns="107555" rIns="134444" bIns="107555" rtlCol="0">
                <a:spAutoFit/>
              </a:bodyPr>
              <a:lstStyle/>
              <a:p>
                <a:pPr algn="ctr" defTabSz="685644">
                  <a:lnSpc>
                    <a:spcPct val="90000"/>
                  </a:lnSpc>
                  <a:spcAft>
                    <a:spcPts val="441"/>
                  </a:spcAft>
                  <a:defRPr/>
                </a:pPr>
                <a:r>
                  <a:rPr lang="en-US" sz="1028" dirty="0">
                    <a:gradFill>
                      <a:gsLst>
                        <a:gs pos="2917">
                          <a:srgbClr val="353535"/>
                        </a:gs>
                        <a:gs pos="30000">
                          <a:srgbClr val="353535"/>
                        </a:gs>
                      </a:gsLst>
                      <a:lin ang="5400000" scaled="0"/>
                    </a:gradFill>
                    <a:latin typeface="Segoe UI Semilight"/>
                  </a:rPr>
                  <a:t>Azure Backup Agent Backup</a:t>
                </a:r>
              </a:p>
            </p:txBody>
          </p:sp>
        </p:grpSp>
        <p:sp>
          <p:nvSpPr>
            <p:cNvPr id="27" name="Rectangle: Rounded Corners 26">
              <a:extLst>
                <a:ext uri="{FF2B5EF4-FFF2-40B4-BE49-F238E27FC236}">
                  <a16:creationId xmlns:a16="http://schemas.microsoft.com/office/drawing/2014/main" id="{7948E0D0-3D6D-41B8-A52E-F445BDB98BE8}"/>
                </a:ext>
              </a:extLst>
            </p:cNvPr>
            <p:cNvSpPr/>
            <p:nvPr/>
          </p:nvSpPr>
          <p:spPr bwMode="auto">
            <a:xfrm>
              <a:off x="223215" y="1804462"/>
              <a:ext cx="1916781" cy="3038801"/>
            </a:xfrm>
            <a:prstGeom prst="round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8" name="TextBox 27">
              <a:extLst>
                <a:ext uri="{FF2B5EF4-FFF2-40B4-BE49-F238E27FC236}">
                  <a16:creationId xmlns:a16="http://schemas.microsoft.com/office/drawing/2014/main" id="{1E5B5437-C450-42F3-8246-0DC8235372B5}"/>
                </a:ext>
              </a:extLst>
            </p:cNvPr>
            <p:cNvSpPr txBox="1"/>
            <p:nvPr/>
          </p:nvSpPr>
          <p:spPr>
            <a:xfrm>
              <a:off x="2134844" y="2663667"/>
              <a:ext cx="1916781" cy="400594"/>
            </a:xfrm>
            <a:prstGeom prst="rect">
              <a:avLst/>
            </a:prstGeom>
            <a:noFill/>
          </p:spPr>
          <p:txBody>
            <a:bodyPr wrap="square" lIns="134444" tIns="107555" rIns="134444" bIns="107555" rtlCol="0">
              <a:spAutoFit/>
            </a:bodyPr>
            <a:lstStyle/>
            <a:p>
              <a:pPr algn="ctr" defTabSz="685644">
                <a:lnSpc>
                  <a:spcPct val="90000"/>
                </a:lnSpc>
                <a:spcAft>
                  <a:spcPts val="441"/>
                </a:spcAft>
                <a:defRPr/>
              </a:pPr>
              <a:r>
                <a:rPr lang="en-US" sz="1324" b="1" dirty="0">
                  <a:gradFill>
                    <a:gsLst>
                      <a:gs pos="2917">
                        <a:srgbClr val="353535"/>
                      </a:gs>
                      <a:gs pos="30000">
                        <a:srgbClr val="353535"/>
                      </a:gs>
                    </a:gsLst>
                    <a:lin ang="5400000" scaled="0"/>
                  </a:gradFill>
                  <a:latin typeface="Segoe UI Semilight"/>
                </a:rPr>
                <a:t>Data Model</a:t>
              </a:r>
            </a:p>
          </p:txBody>
        </p:sp>
        <p:sp>
          <p:nvSpPr>
            <p:cNvPr id="29" name="TextBox 28">
              <a:extLst>
                <a:ext uri="{FF2B5EF4-FFF2-40B4-BE49-F238E27FC236}">
                  <a16:creationId xmlns:a16="http://schemas.microsoft.com/office/drawing/2014/main" id="{00E1AB63-2CB7-4AD6-8974-02271640DA85}"/>
                </a:ext>
              </a:extLst>
            </p:cNvPr>
            <p:cNvSpPr txBox="1"/>
            <p:nvPr/>
          </p:nvSpPr>
          <p:spPr>
            <a:xfrm>
              <a:off x="250199" y="5124901"/>
              <a:ext cx="1913001" cy="383410"/>
            </a:xfrm>
            <a:prstGeom prst="rect">
              <a:avLst/>
            </a:prstGeom>
            <a:solidFill>
              <a:srgbClr val="002060"/>
            </a:solidFill>
          </p:spPr>
          <p:txBody>
            <a:bodyPr wrap="square" lIns="134444" tIns="107555" rIns="134444" bIns="107555" rtlCol="0">
              <a:spAutoFit/>
            </a:bodyPr>
            <a:lstStyle/>
            <a:p>
              <a:pPr algn="ctr" defTabSz="685644">
                <a:lnSpc>
                  <a:spcPct val="90000"/>
                </a:lnSpc>
                <a:spcAft>
                  <a:spcPts val="441"/>
                </a:spcAft>
                <a:defRPr/>
              </a:pPr>
              <a:r>
                <a:rPr lang="en-US" sz="1200" dirty="0">
                  <a:solidFill>
                    <a:srgbClr val="FFFFFF"/>
                  </a:solidFill>
                  <a:latin typeface="Segoe UI Semilight"/>
                </a:rPr>
                <a:t>No infrastructure</a:t>
              </a:r>
            </a:p>
          </p:txBody>
        </p:sp>
        <p:sp>
          <p:nvSpPr>
            <p:cNvPr id="30" name="TextBox 29">
              <a:extLst>
                <a:ext uri="{FF2B5EF4-FFF2-40B4-BE49-F238E27FC236}">
                  <a16:creationId xmlns:a16="http://schemas.microsoft.com/office/drawing/2014/main" id="{0A8EE792-C0DF-4F91-B71D-D940461934AE}"/>
                </a:ext>
              </a:extLst>
            </p:cNvPr>
            <p:cNvSpPr txBox="1"/>
            <p:nvPr/>
          </p:nvSpPr>
          <p:spPr>
            <a:xfrm>
              <a:off x="2445616" y="5124901"/>
              <a:ext cx="1913001" cy="383410"/>
            </a:xfrm>
            <a:prstGeom prst="rect">
              <a:avLst/>
            </a:prstGeom>
            <a:solidFill>
              <a:srgbClr val="002060"/>
            </a:solidFill>
          </p:spPr>
          <p:txBody>
            <a:bodyPr wrap="square" lIns="134444" tIns="107555" rIns="134444" bIns="107555" rtlCol="0">
              <a:spAutoFit/>
            </a:bodyPr>
            <a:lstStyle/>
            <a:p>
              <a:pPr algn="ctr" defTabSz="685644">
                <a:lnSpc>
                  <a:spcPct val="90000"/>
                </a:lnSpc>
                <a:spcAft>
                  <a:spcPts val="441"/>
                </a:spcAft>
                <a:defRPr/>
              </a:pPr>
              <a:r>
                <a:rPr lang="en-US" sz="1200" dirty="0">
                  <a:solidFill>
                    <a:srgbClr val="FFFFFF"/>
                  </a:solidFill>
                  <a:latin typeface="Segoe UI Semilight"/>
                </a:rPr>
                <a:t>Enterprise Wide</a:t>
              </a:r>
            </a:p>
          </p:txBody>
        </p:sp>
        <p:sp>
          <p:nvSpPr>
            <p:cNvPr id="31" name="TextBox 30">
              <a:extLst>
                <a:ext uri="{FF2B5EF4-FFF2-40B4-BE49-F238E27FC236}">
                  <a16:creationId xmlns:a16="http://schemas.microsoft.com/office/drawing/2014/main" id="{947EF877-EB78-4567-91BE-C6EC9D2C6B51}"/>
                </a:ext>
              </a:extLst>
            </p:cNvPr>
            <p:cNvSpPr txBox="1"/>
            <p:nvPr/>
          </p:nvSpPr>
          <p:spPr>
            <a:xfrm>
              <a:off x="4641032" y="5124901"/>
              <a:ext cx="1913001" cy="383410"/>
            </a:xfrm>
            <a:prstGeom prst="rect">
              <a:avLst/>
            </a:prstGeom>
            <a:solidFill>
              <a:srgbClr val="002060"/>
            </a:solidFill>
          </p:spPr>
          <p:txBody>
            <a:bodyPr wrap="square" lIns="134444" tIns="107555" rIns="134444" bIns="107555" rtlCol="0">
              <a:spAutoFit/>
            </a:bodyPr>
            <a:lstStyle/>
            <a:p>
              <a:pPr algn="ctr" defTabSz="685644">
                <a:lnSpc>
                  <a:spcPct val="90000"/>
                </a:lnSpc>
                <a:spcAft>
                  <a:spcPts val="441"/>
                </a:spcAft>
                <a:defRPr/>
              </a:pPr>
              <a:r>
                <a:rPr lang="en-US" sz="1200" dirty="0">
                  <a:solidFill>
                    <a:srgbClr val="FFFFFF"/>
                  </a:solidFill>
                  <a:latin typeface="Segoe UI Semilight"/>
                </a:rPr>
                <a:t>Custom Queries (KQL)</a:t>
              </a:r>
            </a:p>
          </p:txBody>
        </p:sp>
        <p:sp>
          <p:nvSpPr>
            <p:cNvPr id="32" name="TextBox 31">
              <a:extLst>
                <a:ext uri="{FF2B5EF4-FFF2-40B4-BE49-F238E27FC236}">
                  <a16:creationId xmlns:a16="http://schemas.microsoft.com/office/drawing/2014/main" id="{C91499E0-70BD-4613-BD1B-86C7952BEC74}"/>
                </a:ext>
              </a:extLst>
            </p:cNvPr>
            <p:cNvSpPr txBox="1"/>
            <p:nvPr/>
          </p:nvSpPr>
          <p:spPr>
            <a:xfrm>
              <a:off x="6836448" y="5124901"/>
              <a:ext cx="1913001" cy="383410"/>
            </a:xfrm>
            <a:prstGeom prst="rect">
              <a:avLst/>
            </a:prstGeom>
            <a:solidFill>
              <a:srgbClr val="002060"/>
            </a:solidFill>
          </p:spPr>
          <p:txBody>
            <a:bodyPr wrap="square" lIns="134444" tIns="107555" rIns="134444" bIns="107555" rtlCol="0">
              <a:spAutoFit/>
            </a:bodyPr>
            <a:lstStyle/>
            <a:p>
              <a:pPr algn="ctr" defTabSz="685644">
                <a:lnSpc>
                  <a:spcPct val="90000"/>
                </a:lnSpc>
                <a:spcAft>
                  <a:spcPts val="441"/>
                </a:spcAft>
                <a:defRPr/>
              </a:pPr>
              <a:r>
                <a:rPr lang="en-US" sz="1200" dirty="0">
                  <a:solidFill>
                    <a:srgbClr val="FFFFFF"/>
                  </a:solidFill>
                  <a:latin typeface="Segoe UI Semilight"/>
                </a:rPr>
                <a:t>ITSM Integration</a:t>
              </a:r>
            </a:p>
          </p:txBody>
        </p:sp>
        <p:pic>
          <p:nvPicPr>
            <p:cNvPr id="33" name="Picture 32">
              <a:extLst>
                <a:ext uri="{FF2B5EF4-FFF2-40B4-BE49-F238E27FC236}">
                  <a16:creationId xmlns:a16="http://schemas.microsoft.com/office/drawing/2014/main" id="{219221FF-CCB8-4DFB-AA8C-A1761321933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970301" y="1846177"/>
              <a:ext cx="434575" cy="434575"/>
            </a:xfrm>
            <a:prstGeom prst="rect">
              <a:avLst/>
            </a:prstGeom>
          </p:spPr>
        </p:pic>
        <p:pic>
          <p:nvPicPr>
            <p:cNvPr id="34" name="Picture 33">
              <a:extLst>
                <a:ext uri="{FF2B5EF4-FFF2-40B4-BE49-F238E27FC236}">
                  <a16:creationId xmlns:a16="http://schemas.microsoft.com/office/drawing/2014/main" id="{92F6F176-E660-43BF-BE0C-F3A442A7B016}"/>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970301" y="2280751"/>
              <a:ext cx="4322567" cy="2642852"/>
            </a:xfrm>
            <a:prstGeom prst="rect">
              <a:avLst/>
            </a:prstGeom>
          </p:spPr>
        </p:pic>
      </p:grpSp>
      <p:sp>
        <p:nvSpPr>
          <p:cNvPr id="35" name="TextBox 34">
            <a:extLst>
              <a:ext uri="{FF2B5EF4-FFF2-40B4-BE49-F238E27FC236}">
                <a16:creationId xmlns:a16="http://schemas.microsoft.com/office/drawing/2014/main" id="{235FF2FF-D4CD-4065-B5BD-8D18972481AB}"/>
              </a:ext>
            </a:extLst>
          </p:cNvPr>
          <p:cNvSpPr txBox="1"/>
          <p:nvPr/>
        </p:nvSpPr>
        <p:spPr>
          <a:xfrm>
            <a:off x="222422" y="6301946"/>
            <a:ext cx="955589" cy="369332"/>
          </a:xfrm>
          <a:prstGeom prst="rect">
            <a:avLst/>
          </a:prstGeom>
          <a:noFill/>
        </p:spPr>
        <p:txBody>
          <a:bodyPr wrap="square" rtlCol="0">
            <a:spAutoFit/>
          </a:bodyPr>
          <a:lstStyle/>
          <a:p>
            <a:r>
              <a:rPr lang="en-US" dirty="0"/>
              <a:t>12-10</a:t>
            </a:r>
          </a:p>
        </p:txBody>
      </p:sp>
    </p:spTree>
    <p:extLst>
      <p:ext uri="{BB962C8B-B14F-4D97-AF65-F5344CB8AC3E}">
        <p14:creationId xmlns:p14="http://schemas.microsoft.com/office/powerpoint/2010/main" val="3477082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064b6dbe-7d83-48b1-8e79-57fcb5899f6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7C98-6ACF-4125-9108-C3D2D07B9208}"/>
              </a:ext>
            </a:extLst>
          </p:cNvPr>
          <p:cNvSpPr>
            <a:spLocks noGrp="1"/>
          </p:cNvSpPr>
          <p:nvPr>
            <p:ph type="title"/>
          </p:nvPr>
        </p:nvSpPr>
        <p:spPr/>
        <p:txBody>
          <a:bodyPr/>
          <a:lstStyle/>
          <a:p>
            <a:r>
              <a:rPr lang="en-US" dirty="0"/>
              <a:t>Azure Backup Reports with Power BI</a:t>
            </a:r>
          </a:p>
        </p:txBody>
      </p:sp>
      <p:grpSp>
        <p:nvGrpSpPr>
          <p:cNvPr id="3" name="Group 2" descr="Reporting on backup metadata using Power BI">
            <a:extLst>
              <a:ext uri="{FF2B5EF4-FFF2-40B4-BE49-F238E27FC236}">
                <a16:creationId xmlns:a16="http://schemas.microsoft.com/office/drawing/2014/main" id="{B9DFE8FF-45AA-4149-8201-A6DF1BBB5CD7}"/>
              </a:ext>
            </a:extLst>
          </p:cNvPr>
          <p:cNvGrpSpPr/>
          <p:nvPr/>
        </p:nvGrpSpPr>
        <p:grpSpPr>
          <a:xfrm>
            <a:off x="223215" y="1730919"/>
            <a:ext cx="8690890" cy="3777392"/>
            <a:chOff x="223215" y="1730919"/>
            <a:chExt cx="8690890" cy="3777392"/>
          </a:xfrm>
        </p:grpSpPr>
        <p:grpSp>
          <p:nvGrpSpPr>
            <p:cNvPr id="4" name="Group 3">
              <a:extLst>
                <a:ext uri="{FF2B5EF4-FFF2-40B4-BE49-F238E27FC236}">
                  <a16:creationId xmlns:a16="http://schemas.microsoft.com/office/drawing/2014/main" id="{D7B109FA-8E41-4A71-80D1-1CDA21E6AFB0}"/>
                </a:ext>
              </a:extLst>
            </p:cNvPr>
            <p:cNvGrpSpPr/>
            <p:nvPr/>
          </p:nvGrpSpPr>
          <p:grpSpPr>
            <a:xfrm>
              <a:off x="223215" y="1804462"/>
              <a:ext cx="1939987" cy="2648376"/>
              <a:chOff x="-144464" y="1267034"/>
              <a:chExt cx="3084899" cy="3864000"/>
            </a:xfrm>
          </p:grpSpPr>
          <p:pic>
            <p:nvPicPr>
              <p:cNvPr id="5" name="Picture 4">
                <a:extLst>
                  <a:ext uri="{FF2B5EF4-FFF2-40B4-BE49-F238E27FC236}">
                    <a16:creationId xmlns:a16="http://schemas.microsoft.com/office/drawing/2014/main" id="{E9822A9D-B9B4-4AB5-9164-D6E0F7F90AD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6834" y="1897061"/>
                <a:ext cx="1081198" cy="999746"/>
              </a:xfrm>
              <a:prstGeom prst="rect">
                <a:avLst/>
              </a:prstGeom>
            </p:spPr>
          </p:pic>
          <p:pic>
            <p:nvPicPr>
              <p:cNvPr id="6" name="Picture 5">
                <a:extLst>
                  <a:ext uri="{FF2B5EF4-FFF2-40B4-BE49-F238E27FC236}">
                    <a16:creationId xmlns:a16="http://schemas.microsoft.com/office/drawing/2014/main" id="{69393E49-7509-4971-B828-2A44FB062C3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3794" y="3626184"/>
                <a:ext cx="1096119" cy="999746"/>
              </a:xfrm>
              <a:prstGeom prst="rect">
                <a:avLst/>
              </a:prstGeom>
            </p:spPr>
          </p:pic>
          <p:sp>
            <p:nvSpPr>
              <p:cNvPr id="7" name="Rectangle 6">
                <a:extLst>
                  <a:ext uri="{FF2B5EF4-FFF2-40B4-BE49-F238E27FC236}">
                    <a16:creationId xmlns:a16="http://schemas.microsoft.com/office/drawing/2014/main" id="{C74EB190-0004-43D9-B3E5-229746881ED6}"/>
                  </a:ext>
                </a:extLst>
              </p:cNvPr>
              <p:cNvSpPr/>
              <p:nvPr/>
            </p:nvSpPr>
            <p:spPr bwMode="auto">
              <a:xfrm>
                <a:off x="980173" y="3761371"/>
                <a:ext cx="685800" cy="533400"/>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lvl="0" algn="ctr" defTabSz="685445">
                  <a:lnSpc>
                    <a:spcPct val="90000"/>
                  </a:lnSpc>
                  <a:defRPr/>
                </a:pPr>
                <a:endParaRPr lang="en-US" sz="1765"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8" name="Picture 7">
                <a:extLst>
                  <a:ext uri="{FF2B5EF4-FFF2-40B4-BE49-F238E27FC236}">
                    <a16:creationId xmlns:a16="http://schemas.microsoft.com/office/drawing/2014/main" id="{95E647B7-4FAA-4A8D-8D35-BDEFDD618D63}"/>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802542" y="3472290"/>
                <a:ext cx="874503" cy="1064005"/>
              </a:xfrm>
              <a:prstGeom prst="rect">
                <a:avLst/>
              </a:prstGeom>
            </p:spPr>
          </p:pic>
          <p:pic>
            <p:nvPicPr>
              <p:cNvPr id="9" name="Picture 8">
                <a:extLst>
                  <a:ext uri="{FF2B5EF4-FFF2-40B4-BE49-F238E27FC236}">
                    <a16:creationId xmlns:a16="http://schemas.microsoft.com/office/drawing/2014/main" id="{57EA94D1-F85E-4C2C-824D-04CD5EA33BE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965433" y="4159585"/>
                <a:ext cx="466345" cy="466345"/>
              </a:xfrm>
              <a:prstGeom prst="rect">
                <a:avLst/>
              </a:prstGeom>
            </p:spPr>
          </p:pic>
          <p:pic>
            <p:nvPicPr>
              <p:cNvPr id="10" name="Picture 9">
                <a:extLst>
                  <a:ext uri="{FF2B5EF4-FFF2-40B4-BE49-F238E27FC236}">
                    <a16:creationId xmlns:a16="http://schemas.microsoft.com/office/drawing/2014/main" id="{271CD625-CCA1-424B-B596-178B468E3652}"/>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507031" y="1267034"/>
                <a:ext cx="847344" cy="847345"/>
              </a:xfrm>
              <a:prstGeom prst="rect">
                <a:avLst/>
              </a:prstGeom>
            </p:spPr>
          </p:pic>
          <p:sp>
            <p:nvSpPr>
              <p:cNvPr id="11" name="TextBox 10">
                <a:extLst>
                  <a:ext uri="{FF2B5EF4-FFF2-40B4-BE49-F238E27FC236}">
                    <a16:creationId xmlns:a16="http://schemas.microsoft.com/office/drawing/2014/main" id="{5FB647E6-29B8-4303-A47A-873FDEC3F480}"/>
                  </a:ext>
                </a:extLst>
              </p:cNvPr>
              <p:cNvSpPr txBox="1"/>
              <p:nvPr/>
            </p:nvSpPr>
            <p:spPr>
              <a:xfrm>
                <a:off x="-107564" y="2903690"/>
                <a:ext cx="3047999" cy="524596"/>
              </a:xfrm>
              <a:prstGeom prst="rect">
                <a:avLst/>
              </a:prstGeom>
              <a:noFill/>
            </p:spPr>
            <p:txBody>
              <a:bodyPr wrap="square" lIns="134444" tIns="107555" rIns="134444" bIns="107555" rtlCol="0">
                <a:spAutoFit/>
              </a:bodyPr>
              <a:lstStyle/>
              <a:p>
                <a:pPr lvl="0" algn="ctr" defTabSz="685644">
                  <a:lnSpc>
                    <a:spcPct val="90000"/>
                  </a:lnSpc>
                  <a:spcAft>
                    <a:spcPts val="441"/>
                  </a:spcAft>
                  <a:defRPr/>
                </a:pPr>
                <a:r>
                  <a:rPr lang="en-US" sz="1028" dirty="0">
                    <a:gradFill>
                      <a:gsLst>
                        <a:gs pos="2917">
                          <a:srgbClr val="353535"/>
                        </a:gs>
                        <a:gs pos="30000">
                          <a:srgbClr val="353535"/>
                        </a:gs>
                      </a:gsLst>
                      <a:lin ang="5400000" scaled="0"/>
                    </a:gradFill>
                    <a:latin typeface="Segoe UI Semilight"/>
                  </a:rPr>
                  <a:t>Azure VM Backup</a:t>
                </a:r>
              </a:p>
            </p:txBody>
          </p:sp>
          <p:sp>
            <p:nvSpPr>
              <p:cNvPr id="12" name="TextBox 11">
                <a:extLst>
                  <a:ext uri="{FF2B5EF4-FFF2-40B4-BE49-F238E27FC236}">
                    <a16:creationId xmlns:a16="http://schemas.microsoft.com/office/drawing/2014/main" id="{B1DEBF9C-A7BE-45BE-A374-A9922BEDA4BE}"/>
                  </a:ext>
                </a:extLst>
              </p:cNvPr>
              <p:cNvSpPr txBox="1"/>
              <p:nvPr/>
            </p:nvSpPr>
            <p:spPr>
              <a:xfrm>
                <a:off x="-144464" y="4606438"/>
                <a:ext cx="3047999" cy="524596"/>
              </a:xfrm>
              <a:prstGeom prst="rect">
                <a:avLst/>
              </a:prstGeom>
              <a:noFill/>
            </p:spPr>
            <p:txBody>
              <a:bodyPr wrap="square" lIns="134444" tIns="107555" rIns="134444" bIns="107555" rtlCol="0">
                <a:spAutoFit/>
              </a:bodyPr>
              <a:lstStyle/>
              <a:p>
                <a:pPr lvl="0" algn="ctr" defTabSz="685644">
                  <a:lnSpc>
                    <a:spcPct val="90000"/>
                  </a:lnSpc>
                  <a:spcAft>
                    <a:spcPts val="441"/>
                  </a:spcAft>
                  <a:defRPr/>
                </a:pPr>
                <a:r>
                  <a:rPr lang="en-US" sz="1028" dirty="0">
                    <a:gradFill>
                      <a:gsLst>
                        <a:gs pos="2917">
                          <a:srgbClr val="353535"/>
                        </a:gs>
                        <a:gs pos="30000">
                          <a:srgbClr val="353535"/>
                        </a:gs>
                      </a:gsLst>
                      <a:lin ang="5400000" scaled="0"/>
                    </a:gradFill>
                    <a:latin typeface="Segoe UI Semilight"/>
                  </a:rPr>
                  <a:t>Azure Backup Agent Backup</a:t>
                </a:r>
              </a:p>
            </p:txBody>
          </p:sp>
        </p:grpSp>
        <p:sp>
          <p:nvSpPr>
            <p:cNvPr id="13" name="Rectangle: Rounded Corners 12">
              <a:extLst>
                <a:ext uri="{FF2B5EF4-FFF2-40B4-BE49-F238E27FC236}">
                  <a16:creationId xmlns:a16="http://schemas.microsoft.com/office/drawing/2014/main" id="{A40066E4-B406-494F-8AD1-F08F2D76C90C}"/>
                </a:ext>
              </a:extLst>
            </p:cNvPr>
            <p:cNvSpPr/>
            <p:nvPr/>
          </p:nvSpPr>
          <p:spPr bwMode="auto">
            <a:xfrm>
              <a:off x="223215" y="1749609"/>
              <a:ext cx="1916781" cy="2799764"/>
            </a:xfrm>
            <a:prstGeom prst="round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lvl="0" algn="ctr" defTabSz="685445">
                <a:lnSpc>
                  <a:spcPct val="90000"/>
                </a:lnSpc>
                <a:defRPr/>
              </a:pPr>
              <a:endParaRPr lang="en-US" sz="1765"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 name="Arrow: Right 13">
              <a:extLst>
                <a:ext uri="{FF2B5EF4-FFF2-40B4-BE49-F238E27FC236}">
                  <a16:creationId xmlns:a16="http://schemas.microsoft.com/office/drawing/2014/main" id="{E6FA42EF-7E89-41AF-BB2D-99CA78278880}"/>
                </a:ext>
              </a:extLst>
            </p:cNvPr>
            <p:cNvSpPr/>
            <p:nvPr/>
          </p:nvSpPr>
          <p:spPr bwMode="auto">
            <a:xfrm>
              <a:off x="2275237" y="3036870"/>
              <a:ext cx="1291695" cy="448149"/>
            </a:xfrm>
            <a:prstGeom prst="rightArrow">
              <a:avLst/>
            </a:prstGeom>
            <a:noFill/>
            <a:ln>
              <a:solidFill>
                <a:schemeClr val="accent6">
                  <a:lumMod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lvl="0" algn="ctr" defTabSz="685445">
                <a:lnSpc>
                  <a:spcPct val="90000"/>
                </a:lnSpc>
                <a:defRPr/>
              </a:pPr>
              <a:endParaRPr lang="en-US" sz="1765"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5" name="Arrow: Right 14">
              <a:extLst>
                <a:ext uri="{FF2B5EF4-FFF2-40B4-BE49-F238E27FC236}">
                  <a16:creationId xmlns:a16="http://schemas.microsoft.com/office/drawing/2014/main" id="{26FD1235-8562-40C8-8364-0C490D7F6CC8}"/>
                </a:ext>
              </a:extLst>
            </p:cNvPr>
            <p:cNvSpPr/>
            <p:nvPr/>
          </p:nvSpPr>
          <p:spPr bwMode="auto">
            <a:xfrm>
              <a:off x="4684039" y="3036870"/>
              <a:ext cx="961943" cy="448149"/>
            </a:xfrm>
            <a:prstGeom prst="rightArrow">
              <a:avLst/>
            </a:prstGeom>
            <a:noFill/>
            <a:ln>
              <a:solidFill>
                <a:schemeClr val="accent6">
                  <a:lumMod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lvl="0" algn="ctr" defTabSz="685445">
                <a:lnSpc>
                  <a:spcPct val="90000"/>
                </a:lnSpc>
                <a:defRPr/>
              </a:pPr>
              <a:endParaRPr lang="en-US" sz="1765"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6" name="Picture 15">
              <a:extLst>
                <a:ext uri="{FF2B5EF4-FFF2-40B4-BE49-F238E27FC236}">
                  <a16:creationId xmlns:a16="http://schemas.microsoft.com/office/drawing/2014/main" id="{FBD73F30-511C-4A60-89B2-F821F4CA670C}"/>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91535" y="2236282"/>
              <a:ext cx="3122570" cy="2120843"/>
            </a:xfrm>
            <a:prstGeom prst="rect">
              <a:avLst/>
            </a:prstGeom>
            <a:ln>
              <a:solidFill>
                <a:srgbClr val="0070C0"/>
              </a:solidFill>
            </a:ln>
          </p:spPr>
        </p:pic>
        <p:grpSp>
          <p:nvGrpSpPr>
            <p:cNvPr id="17" name="Group 16">
              <a:extLst>
                <a:ext uri="{FF2B5EF4-FFF2-40B4-BE49-F238E27FC236}">
                  <a16:creationId xmlns:a16="http://schemas.microsoft.com/office/drawing/2014/main" id="{C0491FF9-7584-4767-A099-32373F0123C4}"/>
                </a:ext>
              </a:extLst>
            </p:cNvPr>
            <p:cNvGrpSpPr/>
            <p:nvPr/>
          </p:nvGrpSpPr>
          <p:grpSpPr>
            <a:xfrm>
              <a:off x="3107976" y="2827045"/>
              <a:ext cx="1916781" cy="1222220"/>
              <a:chOff x="4226779" y="2678442"/>
              <a:chExt cx="2607325" cy="1662538"/>
            </a:xfrm>
          </p:grpSpPr>
          <p:pic>
            <p:nvPicPr>
              <p:cNvPr id="18" name="Picture 17">
                <a:extLst>
                  <a:ext uri="{FF2B5EF4-FFF2-40B4-BE49-F238E27FC236}">
                    <a16:creationId xmlns:a16="http://schemas.microsoft.com/office/drawing/2014/main" id="{D01CD119-B9D0-4EF6-A6CA-544E9E922020}"/>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958845" y="2678442"/>
                <a:ext cx="1183192" cy="1183192"/>
              </a:xfrm>
              <a:prstGeom prst="rect">
                <a:avLst/>
              </a:prstGeom>
            </p:spPr>
          </p:pic>
          <p:sp>
            <p:nvSpPr>
              <p:cNvPr id="19" name="TextBox 18">
                <a:extLst>
                  <a:ext uri="{FF2B5EF4-FFF2-40B4-BE49-F238E27FC236}">
                    <a16:creationId xmlns:a16="http://schemas.microsoft.com/office/drawing/2014/main" id="{B0100192-E6DC-465D-B49A-AEBC5E3D2D9C}"/>
                  </a:ext>
                </a:extLst>
              </p:cNvPr>
              <p:cNvSpPr txBox="1"/>
              <p:nvPr/>
            </p:nvSpPr>
            <p:spPr>
              <a:xfrm>
                <a:off x="4226779" y="3796067"/>
                <a:ext cx="2607325" cy="544913"/>
              </a:xfrm>
              <a:prstGeom prst="rect">
                <a:avLst/>
              </a:prstGeom>
              <a:noFill/>
            </p:spPr>
            <p:txBody>
              <a:bodyPr wrap="square" lIns="134444" tIns="107555" rIns="134444" bIns="107555" rtlCol="0">
                <a:spAutoFit/>
              </a:bodyPr>
              <a:lstStyle/>
              <a:p>
                <a:pPr lvl="0" algn="ctr" defTabSz="685644">
                  <a:lnSpc>
                    <a:spcPct val="90000"/>
                  </a:lnSpc>
                  <a:spcAft>
                    <a:spcPts val="441"/>
                  </a:spcAft>
                  <a:defRPr/>
                </a:pPr>
                <a:r>
                  <a:rPr lang="en-US" sz="1324" dirty="0">
                    <a:gradFill>
                      <a:gsLst>
                        <a:gs pos="2917">
                          <a:srgbClr val="353535"/>
                        </a:gs>
                        <a:gs pos="30000">
                          <a:srgbClr val="353535"/>
                        </a:gs>
                      </a:gsLst>
                      <a:lin ang="5400000" scaled="0"/>
                    </a:gradFill>
                    <a:latin typeface="Segoe UI Semilight"/>
                  </a:rPr>
                  <a:t>Azure Storage</a:t>
                </a:r>
              </a:p>
            </p:txBody>
          </p:sp>
        </p:grpSp>
        <p:sp>
          <p:nvSpPr>
            <p:cNvPr id="20" name="TextBox 19">
              <a:extLst>
                <a:ext uri="{FF2B5EF4-FFF2-40B4-BE49-F238E27FC236}">
                  <a16:creationId xmlns:a16="http://schemas.microsoft.com/office/drawing/2014/main" id="{D7B08FE3-345B-4100-8930-048B8B831BD3}"/>
                </a:ext>
              </a:extLst>
            </p:cNvPr>
            <p:cNvSpPr txBox="1"/>
            <p:nvPr/>
          </p:nvSpPr>
          <p:spPr>
            <a:xfrm>
              <a:off x="5892858" y="1810812"/>
              <a:ext cx="1916781" cy="359557"/>
            </a:xfrm>
            <a:prstGeom prst="rect">
              <a:avLst/>
            </a:prstGeom>
            <a:noFill/>
          </p:spPr>
          <p:txBody>
            <a:bodyPr wrap="square" lIns="134444" tIns="107555" rIns="134444" bIns="107555" rtlCol="0">
              <a:spAutoFit/>
            </a:bodyPr>
            <a:lstStyle/>
            <a:p>
              <a:pPr lvl="0" algn="ctr" defTabSz="685644">
                <a:lnSpc>
                  <a:spcPct val="90000"/>
                </a:lnSpc>
                <a:spcAft>
                  <a:spcPts val="441"/>
                </a:spcAft>
                <a:defRPr/>
              </a:pPr>
              <a:r>
                <a:rPr lang="en-US" sz="1028" dirty="0">
                  <a:gradFill>
                    <a:gsLst>
                      <a:gs pos="2917">
                        <a:srgbClr val="353535"/>
                      </a:gs>
                      <a:gs pos="30000">
                        <a:srgbClr val="353535"/>
                      </a:gs>
                    </a:gsLst>
                    <a:lin ang="5400000" scaled="0"/>
                  </a:gradFill>
                  <a:latin typeface="Segoe UI Semilight"/>
                </a:rPr>
                <a:t>Power BI Reports</a:t>
              </a:r>
            </a:p>
          </p:txBody>
        </p:sp>
        <p:pic>
          <p:nvPicPr>
            <p:cNvPr id="21" name="Picture 20">
              <a:extLst>
                <a:ext uri="{FF2B5EF4-FFF2-40B4-BE49-F238E27FC236}">
                  <a16:creationId xmlns:a16="http://schemas.microsoft.com/office/drawing/2014/main" id="{36751D1A-2850-41CA-94AA-9E76D6E99F18}"/>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791536" y="1730919"/>
              <a:ext cx="511316" cy="492086"/>
            </a:xfrm>
            <a:prstGeom prst="rect">
              <a:avLst/>
            </a:prstGeom>
          </p:spPr>
        </p:pic>
        <p:sp>
          <p:nvSpPr>
            <p:cNvPr id="22" name="TextBox 21">
              <a:extLst>
                <a:ext uri="{FF2B5EF4-FFF2-40B4-BE49-F238E27FC236}">
                  <a16:creationId xmlns:a16="http://schemas.microsoft.com/office/drawing/2014/main" id="{C3BEACAB-686D-4A47-9325-F09566FAD150}"/>
                </a:ext>
              </a:extLst>
            </p:cNvPr>
            <p:cNvSpPr txBox="1"/>
            <p:nvPr/>
          </p:nvSpPr>
          <p:spPr>
            <a:xfrm>
              <a:off x="4105361" y="2275285"/>
              <a:ext cx="1916781" cy="869953"/>
            </a:xfrm>
            <a:prstGeom prst="rect">
              <a:avLst/>
            </a:prstGeom>
            <a:noFill/>
          </p:spPr>
          <p:txBody>
            <a:bodyPr wrap="square" lIns="134444" tIns="107555" rIns="134444" bIns="107555" rtlCol="0">
              <a:spAutoFit/>
            </a:bodyPr>
            <a:lstStyle/>
            <a:p>
              <a:pPr lvl="0" algn="ctr" defTabSz="685644">
                <a:lnSpc>
                  <a:spcPct val="90000"/>
                </a:lnSpc>
                <a:spcAft>
                  <a:spcPts val="441"/>
                </a:spcAft>
                <a:defRPr/>
              </a:pPr>
              <a:r>
                <a:rPr lang="en-US" sz="1324" dirty="0">
                  <a:gradFill>
                    <a:gsLst>
                      <a:gs pos="2917">
                        <a:srgbClr val="353535"/>
                      </a:gs>
                      <a:gs pos="30000">
                        <a:srgbClr val="353535"/>
                      </a:gs>
                    </a:gsLst>
                    <a:lin ang="5400000" scaled="0"/>
                  </a:gradFill>
                  <a:latin typeface="Segoe UI Semilight"/>
                </a:rPr>
                <a:t>Data Model</a:t>
              </a:r>
            </a:p>
            <a:p>
              <a:pPr lvl="0" algn="ctr" defTabSz="685644">
                <a:lnSpc>
                  <a:spcPct val="90000"/>
                </a:lnSpc>
                <a:spcAft>
                  <a:spcPts val="441"/>
                </a:spcAft>
                <a:defRPr/>
              </a:pPr>
              <a:r>
                <a:rPr lang="en-US" sz="1324" dirty="0">
                  <a:gradFill>
                    <a:gsLst>
                      <a:gs pos="2917">
                        <a:srgbClr val="353535"/>
                      </a:gs>
                      <a:gs pos="30000">
                        <a:srgbClr val="353535"/>
                      </a:gs>
                    </a:gsLst>
                    <a:lin ang="5400000" scaled="0"/>
                  </a:gradFill>
                  <a:latin typeface="Segoe UI Semilight"/>
                </a:rPr>
                <a:t> &amp; </a:t>
              </a:r>
            </a:p>
            <a:p>
              <a:pPr lvl="0" algn="ctr" defTabSz="685644">
                <a:lnSpc>
                  <a:spcPct val="90000"/>
                </a:lnSpc>
                <a:spcAft>
                  <a:spcPts val="441"/>
                </a:spcAft>
                <a:defRPr/>
              </a:pPr>
              <a:r>
                <a:rPr lang="en-US" sz="1324" dirty="0">
                  <a:gradFill>
                    <a:gsLst>
                      <a:gs pos="2917">
                        <a:srgbClr val="353535"/>
                      </a:gs>
                      <a:gs pos="30000">
                        <a:srgbClr val="353535"/>
                      </a:gs>
                    </a:gsLst>
                    <a:lin ang="5400000" scaled="0"/>
                  </a:gradFill>
                  <a:latin typeface="Segoe UI Semilight"/>
                </a:rPr>
                <a:t>Cubes</a:t>
              </a:r>
            </a:p>
          </p:txBody>
        </p:sp>
        <p:sp>
          <p:nvSpPr>
            <p:cNvPr id="23" name="TextBox 22">
              <a:extLst>
                <a:ext uri="{FF2B5EF4-FFF2-40B4-BE49-F238E27FC236}">
                  <a16:creationId xmlns:a16="http://schemas.microsoft.com/office/drawing/2014/main" id="{63CFF3C8-5A68-44F6-A188-D7E2A7938A0B}"/>
                </a:ext>
              </a:extLst>
            </p:cNvPr>
            <p:cNvSpPr txBox="1"/>
            <p:nvPr/>
          </p:nvSpPr>
          <p:spPr>
            <a:xfrm>
              <a:off x="250199" y="5124901"/>
              <a:ext cx="1913001" cy="383410"/>
            </a:xfrm>
            <a:prstGeom prst="rect">
              <a:avLst/>
            </a:prstGeom>
            <a:solidFill>
              <a:srgbClr val="002060"/>
            </a:solidFill>
          </p:spPr>
          <p:txBody>
            <a:bodyPr wrap="square" lIns="134444" tIns="107555" rIns="134444" bIns="107555" rtlCol="0">
              <a:spAutoFit/>
            </a:bodyPr>
            <a:lstStyle/>
            <a:p>
              <a:pPr lvl="0" algn="ctr" defTabSz="685644">
                <a:lnSpc>
                  <a:spcPct val="90000"/>
                </a:lnSpc>
                <a:spcAft>
                  <a:spcPts val="441"/>
                </a:spcAft>
                <a:defRPr/>
              </a:pPr>
              <a:r>
                <a:rPr lang="en-US" sz="1200" dirty="0">
                  <a:solidFill>
                    <a:srgbClr val="FFFFFF"/>
                  </a:solidFill>
                  <a:latin typeface="Segoe UI Semilight"/>
                </a:rPr>
                <a:t>No infrastructure</a:t>
              </a:r>
            </a:p>
          </p:txBody>
        </p:sp>
        <p:sp>
          <p:nvSpPr>
            <p:cNvPr id="24" name="TextBox 23">
              <a:extLst>
                <a:ext uri="{FF2B5EF4-FFF2-40B4-BE49-F238E27FC236}">
                  <a16:creationId xmlns:a16="http://schemas.microsoft.com/office/drawing/2014/main" id="{DD55596C-FF72-4526-AA52-DC0D861FD403}"/>
                </a:ext>
              </a:extLst>
            </p:cNvPr>
            <p:cNvSpPr txBox="1"/>
            <p:nvPr/>
          </p:nvSpPr>
          <p:spPr>
            <a:xfrm>
              <a:off x="2445616" y="5124901"/>
              <a:ext cx="1913001" cy="383410"/>
            </a:xfrm>
            <a:prstGeom prst="rect">
              <a:avLst/>
            </a:prstGeom>
            <a:solidFill>
              <a:srgbClr val="002060"/>
            </a:solidFill>
          </p:spPr>
          <p:txBody>
            <a:bodyPr wrap="square" lIns="134444" tIns="107555" rIns="134444" bIns="107555" rtlCol="0">
              <a:spAutoFit/>
            </a:bodyPr>
            <a:lstStyle/>
            <a:p>
              <a:pPr lvl="0" algn="ctr" defTabSz="685644">
                <a:lnSpc>
                  <a:spcPct val="90000"/>
                </a:lnSpc>
                <a:spcAft>
                  <a:spcPts val="441"/>
                </a:spcAft>
                <a:defRPr/>
              </a:pPr>
              <a:r>
                <a:rPr lang="en-US" sz="1200" dirty="0">
                  <a:solidFill>
                    <a:srgbClr val="FFFFFF"/>
                  </a:solidFill>
                  <a:latin typeface="Segoe UI Semilight"/>
                </a:rPr>
                <a:t>Enterprise Wide</a:t>
              </a:r>
            </a:p>
          </p:txBody>
        </p:sp>
        <p:sp>
          <p:nvSpPr>
            <p:cNvPr id="25" name="TextBox 24">
              <a:extLst>
                <a:ext uri="{FF2B5EF4-FFF2-40B4-BE49-F238E27FC236}">
                  <a16:creationId xmlns:a16="http://schemas.microsoft.com/office/drawing/2014/main" id="{7522C0E3-5D8F-49E0-8F3B-7D10C91DE007}"/>
                </a:ext>
              </a:extLst>
            </p:cNvPr>
            <p:cNvSpPr txBox="1"/>
            <p:nvPr/>
          </p:nvSpPr>
          <p:spPr>
            <a:xfrm>
              <a:off x="4641032" y="5124901"/>
              <a:ext cx="1913001" cy="383410"/>
            </a:xfrm>
            <a:prstGeom prst="rect">
              <a:avLst/>
            </a:prstGeom>
            <a:solidFill>
              <a:srgbClr val="002060"/>
            </a:solidFill>
          </p:spPr>
          <p:txBody>
            <a:bodyPr wrap="square" lIns="134444" tIns="107555" rIns="134444" bIns="107555" rtlCol="0">
              <a:spAutoFit/>
            </a:bodyPr>
            <a:lstStyle/>
            <a:p>
              <a:pPr lvl="0" algn="ctr" defTabSz="685644">
                <a:lnSpc>
                  <a:spcPct val="90000"/>
                </a:lnSpc>
                <a:spcAft>
                  <a:spcPts val="441"/>
                </a:spcAft>
                <a:defRPr/>
              </a:pPr>
              <a:r>
                <a:rPr lang="en-US" sz="1200" dirty="0">
                  <a:solidFill>
                    <a:srgbClr val="FFFFFF"/>
                  </a:solidFill>
                  <a:latin typeface="Segoe UI Semilight"/>
                </a:rPr>
                <a:t>Custom Reports</a:t>
              </a:r>
            </a:p>
          </p:txBody>
        </p:sp>
        <p:sp>
          <p:nvSpPr>
            <p:cNvPr id="26" name="TextBox 25">
              <a:extLst>
                <a:ext uri="{FF2B5EF4-FFF2-40B4-BE49-F238E27FC236}">
                  <a16:creationId xmlns:a16="http://schemas.microsoft.com/office/drawing/2014/main" id="{9660F5D7-BBE5-4287-92B7-5577FE260820}"/>
                </a:ext>
              </a:extLst>
            </p:cNvPr>
            <p:cNvSpPr txBox="1"/>
            <p:nvPr/>
          </p:nvSpPr>
          <p:spPr>
            <a:xfrm>
              <a:off x="6836448" y="5124901"/>
              <a:ext cx="1913001" cy="383410"/>
            </a:xfrm>
            <a:prstGeom prst="rect">
              <a:avLst/>
            </a:prstGeom>
            <a:solidFill>
              <a:srgbClr val="002060"/>
            </a:solidFill>
          </p:spPr>
          <p:txBody>
            <a:bodyPr wrap="square" lIns="134444" tIns="107555" rIns="134444" bIns="107555" rtlCol="0">
              <a:spAutoFit/>
            </a:bodyPr>
            <a:lstStyle/>
            <a:p>
              <a:pPr lvl="0" algn="ctr" defTabSz="685644">
                <a:lnSpc>
                  <a:spcPct val="90000"/>
                </a:lnSpc>
                <a:spcAft>
                  <a:spcPts val="441"/>
                </a:spcAft>
                <a:defRPr/>
              </a:pPr>
              <a:r>
                <a:rPr lang="en-US" sz="1200" dirty="0">
                  <a:solidFill>
                    <a:srgbClr val="FFFFFF"/>
                  </a:solidFill>
                  <a:latin typeface="Segoe UI Semilight"/>
                </a:rPr>
                <a:t>Access Control</a:t>
              </a:r>
            </a:p>
          </p:txBody>
        </p:sp>
      </p:grpSp>
      <p:sp>
        <p:nvSpPr>
          <p:cNvPr id="27" name="TextBox 26">
            <a:extLst>
              <a:ext uri="{FF2B5EF4-FFF2-40B4-BE49-F238E27FC236}">
                <a16:creationId xmlns:a16="http://schemas.microsoft.com/office/drawing/2014/main" id="{79A30B4C-759E-43E7-9990-FDF7714B1A33}"/>
              </a:ext>
            </a:extLst>
          </p:cNvPr>
          <p:cNvSpPr txBox="1"/>
          <p:nvPr/>
        </p:nvSpPr>
        <p:spPr>
          <a:xfrm>
            <a:off x="222422" y="6301946"/>
            <a:ext cx="955589" cy="369332"/>
          </a:xfrm>
          <a:prstGeom prst="rect">
            <a:avLst/>
          </a:prstGeom>
          <a:noFill/>
        </p:spPr>
        <p:txBody>
          <a:bodyPr wrap="square" rtlCol="0">
            <a:spAutoFit/>
          </a:bodyPr>
          <a:lstStyle/>
          <a:p>
            <a:r>
              <a:rPr lang="en-US" dirty="0"/>
              <a:t>12-10</a:t>
            </a:r>
          </a:p>
        </p:txBody>
      </p:sp>
    </p:spTree>
    <p:extLst>
      <p:ext uri="{BB962C8B-B14F-4D97-AF65-F5344CB8AC3E}">
        <p14:creationId xmlns:p14="http://schemas.microsoft.com/office/powerpoint/2010/main" val="4035003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8ee4f9b9-0760-4fec-a366-78e7c835ab0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D5CDE-9031-4904-A41B-C01ABE054102}"/>
              </a:ext>
            </a:extLst>
          </p:cNvPr>
          <p:cNvSpPr>
            <a:spLocks noGrp="1"/>
          </p:cNvSpPr>
          <p:nvPr>
            <p:ph type="title"/>
          </p:nvPr>
        </p:nvSpPr>
        <p:spPr/>
        <p:txBody>
          <a:bodyPr/>
          <a:lstStyle/>
          <a:p>
            <a:r>
              <a:rPr lang="en-US" dirty="0"/>
              <a:t>Linux Application Consistent Azure Backup</a:t>
            </a:r>
          </a:p>
        </p:txBody>
      </p:sp>
      <p:grpSp>
        <p:nvGrpSpPr>
          <p:cNvPr id="3" name="Group 2" descr="A pre- &amp; post- backup script">
            <a:extLst>
              <a:ext uri="{FF2B5EF4-FFF2-40B4-BE49-F238E27FC236}">
                <a16:creationId xmlns:a16="http://schemas.microsoft.com/office/drawing/2014/main" id="{BCCC5EEF-CA57-4F3F-993B-21825766DE61}"/>
              </a:ext>
            </a:extLst>
          </p:cNvPr>
          <p:cNvGrpSpPr/>
          <p:nvPr/>
        </p:nvGrpSpPr>
        <p:grpSpPr>
          <a:xfrm>
            <a:off x="1096434" y="1714189"/>
            <a:ext cx="6481481" cy="4085409"/>
            <a:chOff x="1096434" y="1714189"/>
            <a:chExt cx="6481481" cy="4085409"/>
          </a:xfrm>
        </p:grpSpPr>
        <p:sp>
          <p:nvSpPr>
            <p:cNvPr id="4" name="Rectangle 3">
              <a:extLst>
                <a:ext uri="{FF2B5EF4-FFF2-40B4-BE49-F238E27FC236}">
                  <a16:creationId xmlns:a16="http://schemas.microsoft.com/office/drawing/2014/main" id="{D570E8B1-4E75-40AE-8D90-59AC5C6D54E1}"/>
                </a:ext>
              </a:extLst>
            </p:cNvPr>
            <p:cNvSpPr/>
            <p:nvPr/>
          </p:nvSpPr>
          <p:spPr bwMode="auto">
            <a:xfrm>
              <a:off x="4560537" y="5336489"/>
              <a:ext cx="3017378" cy="462692"/>
            </a:xfrm>
            <a:prstGeom prst="rect">
              <a:avLst/>
            </a:prstGeom>
            <a:solidFill>
              <a:srgbClr val="002050"/>
            </a:solidFill>
            <a:ln w="6350" cap="flat" cmpd="sng" algn="ctr">
              <a:noFill/>
              <a:prstDash val="solid"/>
              <a:miter lim="800000"/>
              <a:headEnd type="none" w="med" len="med"/>
              <a:tailEnd type="none" w="med" len="med"/>
            </a:ln>
            <a:effectLst/>
          </p:spPr>
          <p:txBody>
            <a:bodyPr rot="0" spcFirstLastPara="0" vertOverflow="overflow" horzOverflow="overflow" vert="horz" wrap="square" lIns="139871" tIns="111897" rIns="139871" bIns="111897" numCol="1" spcCol="0" rtlCol="0" fromWordArt="0" anchor="t" anchorCtr="0" forceAA="0" compatLnSpc="1">
              <a:prstTxWarp prst="textNoShape">
                <a:avLst/>
              </a:prstTxWarp>
              <a:noAutofit/>
            </a:bodyPr>
            <a:lstStyle/>
            <a:p>
              <a:pPr lvl="0" algn="ctr" defTabSz="713135" fontAlgn="auto">
                <a:lnSpc>
                  <a:spcPct val="90000"/>
                </a:lnSpc>
                <a:spcBef>
                  <a:spcPts val="0"/>
                </a:spcBef>
                <a:spcAft>
                  <a:spcPts val="0"/>
                </a:spcAft>
                <a:defRPr/>
              </a:pPr>
              <a:r>
                <a:rPr lang="en-US" sz="1350" b="0" kern="0" dirty="0">
                  <a:gradFill>
                    <a:gsLst>
                      <a:gs pos="0">
                        <a:srgbClr val="FFFFFF"/>
                      </a:gs>
                      <a:gs pos="100000">
                        <a:srgbClr val="FFFFFF"/>
                      </a:gs>
                    </a:gsLst>
                    <a:lin ang="5400000" scaled="0"/>
                  </a:gradFill>
                  <a:latin typeface="Segoe UI Semilight"/>
                  <a:ea typeface="Segoe UI" pitchFamily="34" charset="0"/>
                  <a:cs typeface="Segoe UI" pitchFamily="34" charset="0"/>
                </a:rPr>
                <a:t>Open support platform</a:t>
              </a:r>
            </a:p>
          </p:txBody>
        </p:sp>
        <p:sp>
          <p:nvSpPr>
            <p:cNvPr id="5" name="Rectangle 4">
              <a:extLst>
                <a:ext uri="{FF2B5EF4-FFF2-40B4-BE49-F238E27FC236}">
                  <a16:creationId xmlns:a16="http://schemas.microsoft.com/office/drawing/2014/main" id="{5B7D25D3-16C6-47B2-B316-518906FA12D8}"/>
                </a:ext>
              </a:extLst>
            </p:cNvPr>
            <p:cNvSpPr/>
            <p:nvPr/>
          </p:nvSpPr>
          <p:spPr bwMode="auto">
            <a:xfrm>
              <a:off x="1394491" y="5336487"/>
              <a:ext cx="2764155" cy="463111"/>
            </a:xfrm>
            <a:prstGeom prst="rect">
              <a:avLst/>
            </a:prstGeom>
            <a:solidFill>
              <a:srgbClr val="002050"/>
            </a:solidFill>
            <a:ln w="6350" cap="flat" cmpd="sng" algn="ctr">
              <a:noFill/>
              <a:prstDash val="solid"/>
              <a:miter lim="800000"/>
              <a:headEnd type="none" w="med" len="med"/>
              <a:tailEnd type="none" w="med" len="med"/>
            </a:ln>
            <a:effectLst/>
          </p:spPr>
          <p:txBody>
            <a:bodyPr rot="0" spcFirstLastPara="0" vertOverflow="overflow" horzOverflow="overflow" vert="horz" wrap="square" lIns="139871" tIns="111897" rIns="139871" bIns="111897" numCol="1" spcCol="0" rtlCol="0" fromWordArt="0" anchor="t" anchorCtr="0" forceAA="0" compatLnSpc="1">
              <a:prstTxWarp prst="textNoShape">
                <a:avLst/>
              </a:prstTxWarp>
              <a:noAutofit/>
            </a:bodyPr>
            <a:lstStyle/>
            <a:p>
              <a:pPr lvl="0" algn="ctr" defTabSz="713135" fontAlgn="auto">
                <a:lnSpc>
                  <a:spcPct val="90000"/>
                </a:lnSpc>
                <a:spcBef>
                  <a:spcPts val="0"/>
                </a:spcBef>
                <a:spcAft>
                  <a:spcPts val="0"/>
                </a:spcAft>
                <a:defRPr/>
              </a:pPr>
              <a:r>
                <a:rPr lang="en-US" sz="1350" b="0" kern="0" dirty="0">
                  <a:gradFill>
                    <a:gsLst>
                      <a:gs pos="0">
                        <a:srgbClr val="FFFFFF"/>
                      </a:gs>
                      <a:gs pos="100000">
                        <a:srgbClr val="FFFFFF"/>
                      </a:gs>
                    </a:gsLst>
                    <a:lin ang="5400000" scaled="0"/>
                  </a:gradFill>
                  <a:latin typeface="Segoe UI Semilight"/>
                  <a:ea typeface="Segoe UI" pitchFamily="34" charset="0"/>
                  <a:cs typeface="Segoe UI" pitchFamily="34" charset="0"/>
                </a:rPr>
                <a:t>App consistent backup</a:t>
              </a:r>
            </a:p>
          </p:txBody>
        </p:sp>
        <p:pic>
          <p:nvPicPr>
            <p:cNvPr id="6" name="Picture 5" descr="http://blog.sysfore.com/wp-content/uploads/2014/12/Site-Recovery.png">
              <a:hlinkClick r:id="" action="ppaction://noaction"/>
              <a:extLst>
                <a:ext uri="{FF2B5EF4-FFF2-40B4-BE49-F238E27FC236}">
                  <a16:creationId xmlns:a16="http://schemas.microsoft.com/office/drawing/2014/main" id="{B44CD951-875E-4668-AF52-A38009C6CE49}"/>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634728" y="3235332"/>
              <a:ext cx="708314" cy="674366"/>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B1BE7487-0C6A-48A3-8B20-C35134965246}"/>
                </a:ext>
              </a:extLst>
            </p:cNvPr>
            <p:cNvCxnSpPr>
              <a:cxnSpLocks/>
            </p:cNvCxnSpPr>
            <p:nvPr/>
          </p:nvCxnSpPr>
          <p:spPr>
            <a:xfrm>
              <a:off x="2343042" y="3703403"/>
              <a:ext cx="1300390" cy="0"/>
            </a:xfrm>
            <a:prstGeom prst="straightConnector1">
              <a:avLst/>
            </a:prstGeom>
            <a:noFill/>
            <a:ln w="34925" cap="flat" cmpd="sng" algn="ctr">
              <a:solidFill>
                <a:sysClr val="windowText" lastClr="000000"/>
              </a:solidFill>
              <a:prstDash val="dash"/>
              <a:miter lim="800000"/>
              <a:headEnd type="none"/>
              <a:tailEnd type="triangle"/>
            </a:ln>
            <a:effectLst/>
          </p:spPr>
        </p:cxnSp>
        <p:grpSp>
          <p:nvGrpSpPr>
            <p:cNvPr id="8" name="Group 7">
              <a:extLst>
                <a:ext uri="{FF2B5EF4-FFF2-40B4-BE49-F238E27FC236}">
                  <a16:creationId xmlns:a16="http://schemas.microsoft.com/office/drawing/2014/main" id="{54734DB9-76E0-4EE4-BDFF-B08C78D169E4}"/>
                </a:ext>
              </a:extLst>
            </p:cNvPr>
            <p:cNvGrpSpPr/>
            <p:nvPr/>
          </p:nvGrpSpPr>
          <p:grpSpPr>
            <a:xfrm>
              <a:off x="3643432" y="3080269"/>
              <a:ext cx="1960930" cy="1866949"/>
              <a:chOff x="3398837" y="1973262"/>
              <a:chExt cx="2752345" cy="2752345"/>
            </a:xfrm>
          </p:grpSpPr>
          <p:pic>
            <p:nvPicPr>
              <p:cNvPr id="9" name="Picture 8">
                <a:extLst>
                  <a:ext uri="{FF2B5EF4-FFF2-40B4-BE49-F238E27FC236}">
                    <a16:creationId xmlns:a16="http://schemas.microsoft.com/office/drawing/2014/main" id="{0E4C9CD9-983B-4999-89F4-C4ED7287E42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398837" y="1973262"/>
                <a:ext cx="2752345" cy="2752345"/>
              </a:xfrm>
              <a:prstGeom prst="rect">
                <a:avLst/>
              </a:prstGeom>
            </p:spPr>
          </p:pic>
          <p:sp>
            <p:nvSpPr>
              <p:cNvPr id="10" name="Rectangle: Rounded Corners 9">
                <a:extLst>
                  <a:ext uri="{FF2B5EF4-FFF2-40B4-BE49-F238E27FC236}">
                    <a16:creationId xmlns:a16="http://schemas.microsoft.com/office/drawing/2014/main" id="{9AC27DA6-EC08-40BA-AEE0-B288C641CA8B}"/>
                  </a:ext>
                </a:extLst>
              </p:cNvPr>
              <p:cNvSpPr/>
              <p:nvPr/>
            </p:nvSpPr>
            <p:spPr bwMode="auto">
              <a:xfrm>
                <a:off x="3703637" y="2430462"/>
                <a:ext cx="2057400" cy="1295400"/>
              </a:xfrm>
              <a:prstGeom prst="roundRect">
                <a:avLst/>
              </a:prstGeom>
              <a:solidFill>
                <a:srgbClr val="E6E6E6"/>
              </a:solidFill>
              <a:ln w="6350" cap="flat" cmpd="sng" algn="ctr">
                <a:noFill/>
                <a:prstDash val="solid"/>
                <a:miter lim="800000"/>
                <a:headEnd type="none" w="med" len="med"/>
                <a:tailEnd type="none" w="med" len="med"/>
              </a:ln>
              <a:effectLst/>
            </p:spPr>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lvl="0" algn="ctr" defTabSz="699086" fontAlgn="auto">
                  <a:lnSpc>
                    <a:spcPct val="90000"/>
                  </a:lnSpc>
                  <a:spcBef>
                    <a:spcPts val="0"/>
                  </a:spcBef>
                  <a:spcAft>
                    <a:spcPts val="0"/>
                  </a:spcAft>
                  <a:defRPr/>
                </a:pPr>
                <a:endParaRPr lang="en-US" b="0"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pic>
          <p:nvPicPr>
            <p:cNvPr id="11" name="Graphic 10" descr="Database">
              <a:extLst>
                <a:ext uri="{FF2B5EF4-FFF2-40B4-BE49-F238E27FC236}">
                  <a16:creationId xmlns:a16="http://schemas.microsoft.com/office/drawing/2014/main" id="{753E0F02-4F5C-4B2B-A430-987A416479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4267" y="4026943"/>
              <a:ext cx="922918" cy="878685"/>
            </a:xfrm>
            <a:prstGeom prst="rect">
              <a:avLst/>
            </a:prstGeom>
          </p:spPr>
        </p:pic>
        <p:pic>
          <p:nvPicPr>
            <p:cNvPr id="12" name="Graphic 11" descr="Database">
              <a:extLst>
                <a:ext uri="{FF2B5EF4-FFF2-40B4-BE49-F238E27FC236}">
                  <a16:creationId xmlns:a16="http://schemas.microsoft.com/office/drawing/2014/main" id="{64C1ADDE-9F9A-4911-B0C5-EE193AB20E0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57185" y="4010642"/>
              <a:ext cx="922918" cy="878685"/>
            </a:xfrm>
            <a:prstGeom prst="rect">
              <a:avLst/>
            </a:prstGeom>
          </p:spPr>
        </p:pic>
        <p:sp>
          <p:nvSpPr>
            <p:cNvPr id="13" name="Oval 12">
              <a:extLst>
                <a:ext uri="{FF2B5EF4-FFF2-40B4-BE49-F238E27FC236}">
                  <a16:creationId xmlns:a16="http://schemas.microsoft.com/office/drawing/2014/main" id="{78D0A597-93AB-4249-B0C0-7C3DF790ECB9}"/>
                </a:ext>
              </a:extLst>
            </p:cNvPr>
            <p:cNvSpPr/>
            <p:nvPr/>
          </p:nvSpPr>
          <p:spPr bwMode="auto">
            <a:xfrm>
              <a:off x="2721791" y="3349934"/>
              <a:ext cx="271446" cy="234770"/>
            </a:xfrm>
            <a:prstGeom prst="ellipse">
              <a:avLst/>
            </a:prstGeom>
            <a:solidFill>
              <a:srgbClr val="00B050"/>
            </a:solidFill>
            <a:ln w="12700" cap="flat" cmpd="sng" algn="ctr">
              <a:solidFill>
                <a:srgbClr val="70AD47">
                  <a:lumMod val="50000"/>
                </a:srgbClr>
              </a:solidFill>
              <a:prstDash val="solid"/>
              <a:miter lim="800000"/>
              <a:headEnd type="none" w="med" len="med"/>
              <a:tailEnd type="none" w="med" len="med"/>
            </a:ln>
            <a:effectLst/>
          </p:spPr>
          <p:txBody>
            <a:bodyPr rot="0" spcFirstLastPara="0" vertOverflow="overflow" horzOverflow="overflow" vert="horz" wrap="square" lIns="137121" tIns="109697" rIns="137121" bIns="109697" numCol="1" spcCol="0" rtlCol="0" fromWordArt="0" anchor="ctr" anchorCtr="0" forceAA="0" compatLnSpc="1">
              <a:prstTxWarp prst="textNoShape">
                <a:avLst/>
              </a:prstTxWarp>
              <a:noAutofit/>
            </a:bodyPr>
            <a:lstStyle/>
            <a:p>
              <a:pPr lvl="0" algn="ctr" defTabSz="699086" fontAlgn="auto">
                <a:lnSpc>
                  <a:spcPct val="90000"/>
                </a:lnSpc>
                <a:spcBef>
                  <a:spcPts val="0"/>
                </a:spcBef>
                <a:spcAft>
                  <a:spcPts val="0"/>
                </a:spcAft>
                <a:defRPr/>
              </a:pPr>
              <a:r>
                <a:rPr lang="en-US" b="0" kern="0" dirty="0">
                  <a:gradFill>
                    <a:gsLst>
                      <a:gs pos="0">
                        <a:srgbClr val="FFFFFF"/>
                      </a:gs>
                      <a:gs pos="100000">
                        <a:srgbClr val="FFFFFF"/>
                      </a:gs>
                    </a:gsLst>
                    <a:lin ang="5400000" scaled="0"/>
                  </a:gradFill>
                  <a:latin typeface="Segoe UI Semilight"/>
                  <a:cs typeface="Segoe UI" pitchFamily="34" charset="0"/>
                </a:rPr>
                <a:t>2</a:t>
              </a:r>
            </a:p>
          </p:txBody>
        </p:sp>
        <p:sp>
          <p:nvSpPr>
            <p:cNvPr id="14" name="TextBox 13">
              <a:extLst>
                <a:ext uri="{FF2B5EF4-FFF2-40B4-BE49-F238E27FC236}">
                  <a16:creationId xmlns:a16="http://schemas.microsoft.com/office/drawing/2014/main" id="{50A0E1E5-905F-4FDC-8A08-D0C8D1B70F3C}"/>
                </a:ext>
              </a:extLst>
            </p:cNvPr>
            <p:cNvSpPr txBox="1"/>
            <p:nvPr/>
          </p:nvSpPr>
          <p:spPr>
            <a:xfrm>
              <a:off x="2302061" y="3777432"/>
              <a:ext cx="1239585" cy="637035"/>
            </a:xfrm>
            <a:prstGeom prst="rect">
              <a:avLst/>
            </a:prstGeom>
            <a:noFill/>
          </p:spPr>
          <p:txBody>
            <a:bodyPr wrap="square" lIns="137121" tIns="109697" rIns="137121" bIns="109697" rtlCol="0">
              <a:spAutoFit/>
            </a:bodyPr>
            <a:lstStyle/>
            <a:p>
              <a:pPr lvl="0" defTabSz="699314" fontAlgn="auto">
                <a:lnSpc>
                  <a:spcPct val="90000"/>
                </a:lnSpc>
                <a:spcBef>
                  <a:spcPts val="0"/>
                </a:spcBef>
                <a:spcAft>
                  <a:spcPts val="450"/>
                </a:spcAft>
                <a:defRPr/>
              </a:pPr>
              <a:r>
                <a:rPr lang="en-US" sz="1500" b="0" dirty="0">
                  <a:gradFill>
                    <a:gsLst>
                      <a:gs pos="2917">
                        <a:srgbClr val="353535"/>
                      </a:gs>
                      <a:gs pos="30000">
                        <a:srgbClr val="353535"/>
                      </a:gs>
                    </a:gsLst>
                    <a:lin ang="5400000" scaled="0"/>
                  </a:gradFill>
                  <a:latin typeface="Segoe UI Semilight"/>
                </a:rPr>
                <a:t>Start Backup</a:t>
              </a:r>
            </a:p>
          </p:txBody>
        </p:sp>
        <p:sp>
          <p:nvSpPr>
            <p:cNvPr id="15" name="Oval 14">
              <a:extLst>
                <a:ext uri="{FF2B5EF4-FFF2-40B4-BE49-F238E27FC236}">
                  <a16:creationId xmlns:a16="http://schemas.microsoft.com/office/drawing/2014/main" id="{5CE7CFA6-83E6-4AEE-96B9-2AFCCFD589AA}"/>
                </a:ext>
              </a:extLst>
            </p:cNvPr>
            <p:cNvSpPr/>
            <p:nvPr/>
          </p:nvSpPr>
          <p:spPr bwMode="auto">
            <a:xfrm>
              <a:off x="3849221" y="3405863"/>
              <a:ext cx="271446" cy="234770"/>
            </a:xfrm>
            <a:prstGeom prst="ellipse">
              <a:avLst/>
            </a:prstGeom>
            <a:solidFill>
              <a:srgbClr val="00B050"/>
            </a:solidFill>
            <a:ln w="12700" cap="flat" cmpd="sng" algn="ctr">
              <a:solidFill>
                <a:srgbClr val="70AD47">
                  <a:lumMod val="50000"/>
                </a:srgbClr>
              </a:solidFill>
              <a:prstDash val="solid"/>
              <a:miter lim="800000"/>
              <a:headEnd type="none" w="med" len="med"/>
              <a:tailEnd type="none" w="med" len="med"/>
            </a:ln>
            <a:effectLst/>
          </p:spPr>
          <p:txBody>
            <a:bodyPr rot="0" spcFirstLastPara="0" vertOverflow="overflow" horzOverflow="overflow" vert="horz" wrap="square" lIns="137121" tIns="109697" rIns="137121" bIns="109697" numCol="1" spcCol="0" rtlCol="0" fromWordArt="0" anchor="ctr" anchorCtr="0" forceAA="0" compatLnSpc="1">
              <a:prstTxWarp prst="textNoShape">
                <a:avLst/>
              </a:prstTxWarp>
              <a:noAutofit/>
            </a:bodyPr>
            <a:lstStyle/>
            <a:p>
              <a:pPr lvl="0" algn="ctr" defTabSz="699086" fontAlgn="auto">
                <a:lnSpc>
                  <a:spcPct val="90000"/>
                </a:lnSpc>
                <a:spcBef>
                  <a:spcPts val="0"/>
                </a:spcBef>
                <a:spcAft>
                  <a:spcPts val="0"/>
                </a:spcAft>
                <a:defRPr/>
              </a:pPr>
              <a:r>
                <a:rPr lang="en-US" b="0" kern="0" dirty="0">
                  <a:gradFill>
                    <a:gsLst>
                      <a:gs pos="0">
                        <a:srgbClr val="FFFFFF"/>
                      </a:gs>
                      <a:gs pos="100000">
                        <a:srgbClr val="FFFFFF"/>
                      </a:gs>
                    </a:gsLst>
                    <a:lin ang="5400000" scaled="0"/>
                  </a:gradFill>
                  <a:latin typeface="Segoe UI Semilight"/>
                  <a:cs typeface="Segoe UI" pitchFamily="34" charset="0"/>
                </a:rPr>
                <a:t>3</a:t>
              </a:r>
            </a:p>
          </p:txBody>
        </p:sp>
        <p:sp>
          <p:nvSpPr>
            <p:cNvPr id="16" name="Oval 15">
              <a:extLst>
                <a:ext uri="{FF2B5EF4-FFF2-40B4-BE49-F238E27FC236}">
                  <a16:creationId xmlns:a16="http://schemas.microsoft.com/office/drawing/2014/main" id="{29CF3D50-F60D-4964-9ACD-B583954C8D45}"/>
                </a:ext>
              </a:extLst>
            </p:cNvPr>
            <p:cNvSpPr/>
            <p:nvPr/>
          </p:nvSpPr>
          <p:spPr bwMode="auto">
            <a:xfrm>
              <a:off x="3864026" y="3893257"/>
              <a:ext cx="271446" cy="234770"/>
            </a:xfrm>
            <a:prstGeom prst="ellipse">
              <a:avLst/>
            </a:prstGeom>
            <a:solidFill>
              <a:srgbClr val="00B050"/>
            </a:solidFill>
            <a:ln w="6350" cap="flat" cmpd="sng" algn="ctr">
              <a:solidFill>
                <a:srgbClr val="70AD47">
                  <a:lumMod val="50000"/>
                </a:srgbClr>
              </a:solidFill>
              <a:prstDash val="solid"/>
              <a:miter lim="800000"/>
              <a:headEnd type="none" w="med" len="med"/>
              <a:tailEnd type="none" w="med" len="med"/>
            </a:ln>
            <a:effectLst/>
          </p:spPr>
          <p:txBody>
            <a:bodyPr rot="0" spcFirstLastPara="0" vertOverflow="overflow" horzOverflow="overflow" vert="horz" wrap="square" lIns="137121" tIns="109697" rIns="137121" bIns="109697" numCol="1" spcCol="0" rtlCol="0" fromWordArt="0" anchor="ctr" anchorCtr="0" forceAA="0" compatLnSpc="1">
              <a:prstTxWarp prst="textNoShape">
                <a:avLst/>
              </a:prstTxWarp>
              <a:noAutofit/>
            </a:bodyPr>
            <a:lstStyle/>
            <a:p>
              <a:pPr lvl="0" algn="ctr" defTabSz="699086" fontAlgn="auto">
                <a:lnSpc>
                  <a:spcPct val="90000"/>
                </a:lnSpc>
                <a:spcBef>
                  <a:spcPts val="0"/>
                </a:spcBef>
                <a:spcAft>
                  <a:spcPts val="0"/>
                </a:spcAft>
                <a:defRPr/>
              </a:pPr>
              <a:r>
                <a:rPr lang="en-US" b="0" kern="0" dirty="0">
                  <a:gradFill>
                    <a:gsLst>
                      <a:gs pos="0">
                        <a:srgbClr val="FFFFFF"/>
                      </a:gs>
                      <a:gs pos="100000">
                        <a:srgbClr val="FFFFFF"/>
                      </a:gs>
                    </a:gsLst>
                    <a:lin ang="5400000" scaled="0"/>
                  </a:gradFill>
                  <a:latin typeface="Segoe UI Semilight"/>
                  <a:ea typeface="Segoe UI" pitchFamily="34" charset="0"/>
                  <a:cs typeface="Segoe UI" pitchFamily="34" charset="0"/>
                </a:rPr>
                <a:t>5</a:t>
              </a:r>
            </a:p>
          </p:txBody>
        </p:sp>
        <p:sp>
          <p:nvSpPr>
            <p:cNvPr id="17" name="TextBox 16">
              <a:extLst>
                <a:ext uri="{FF2B5EF4-FFF2-40B4-BE49-F238E27FC236}">
                  <a16:creationId xmlns:a16="http://schemas.microsoft.com/office/drawing/2014/main" id="{A99C8886-18FA-4C90-BC00-18814EC14BCE}"/>
                </a:ext>
              </a:extLst>
            </p:cNvPr>
            <p:cNvSpPr txBox="1"/>
            <p:nvPr/>
          </p:nvSpPr>
          <p:spPr>
            <a:xfrm>
              <a:off x="4004103" y="3329093"/>
              <a:ext cx="1416954" cy="429286"/>
            </a:xfrm>
            <a:prstGeom prst="rect">
              <a:avLst/>
            </a:prstGeom>
            <a:noFill/>
          </p:spPr>
          <p:txBody>
            <a:bodyPr wrap="square" lIns="137121" tIns="109697" rIns="137121" bIns="109697" rtlCol="0">
              <a:spAutoFit/>
            </a:bodyPr>
            <a:lstStyle/>
            <a:p>
              <a:pPr lvl="0" defTabSz="699314" fontAlgn="auto">
                <a:lnSpc>
                  <a:spcPct val="90000"/>
                </a:lnSpc>
                <a:spcBef>
                  <a:spcPts val="0"/>
                </a:spcBef>
                <a:spcAft>
                  <a:spcPts val="450"/>
                </a:spcAft>
                <a:defRPr/>
              </a:pPr>
              <a:r>
                <a:rPr lang="en-US" sz="1500" b="0" dirty="0">
                  <a:gradFill>
                    <a:gsLst>
                      <a:gs pos="2917">
                        <a:srgbClr val="353535"/>
                      </a:gs>
                      <a:gs pos="30000">
                        <a:srgbClr val="353535"/>
                      </a:gs>
                    </a:gsLst>
                    <a:lin ang="5400000" scaled="0"/>
                  </a:gradFill>
                  <a:latin typeface="Segoe UI Semilight"/>
                </a:rPr>
                <a:t>&gt; _pre-script</a:t>
              </a:r>
            </a:p>
          </p:txBody>
        </p:sp>
        <p:sp>
          <p:nvSpPr>
            <p:cNvPr id="18" name="TextBox 17">
              <a:extLst>
                <a:ext uri="{FF2B5EF4-FFF2-40B4-BE49-F238E27FC236}">
                  <a16:creationId xmlns:a16="http://schemas.microsoft.com/office/drawing/2014/main" id="{8FE8578E-F022-4F43-B19D-230E37A10C5A}"/>
                </a:ext>
              </a:extLst>
            </p:cNvPr>
            <p:cNvSpPr txBox="1"/>
            <p:nvPr/>
          </p:nvSpPr>
          <p:spPr>
            <a:xfrm>
              <a:off x="4013380" y="3822028"/>
              <a:ext cx="1416954" cy="429286"/>
            </a:xfrm>
            <a:prstGeom prst="rect">
              <a:avLst/>
            </a:prstGeom>
            <a:noFill/>
          </p:spPr>
          <p:txBody>
            <a:bodyPr wrap="square" lIns="137121" tIns="109697" rIns="137121" bIns="109697" rtlCol="0">
              <a:spAutoFit/>
            </a:bodyPr>
            <a:lstStyle/>
            <a:p>
              <a:pPr lvl="0" defTabSz="699314" fontAlgn="auto">
                <a:lnSpc>
                  <a:spcPct val="90000"/>
                </a:lnSpc>
                <a:spcBef>
                  <a:spcPts val="0"/>
                </a:spcBef>
                <a:spcAft>
                  <a:spcPts val="450"/>
                </a:spcAft>
                <a:defRPr/>
              </a:pPr>
              <a:r>
                <a:rPr lang="en-US" sz="1500" b="0" dirty="0">
                  <a:gradFill>
                    <a:gsLst>
                      <a:gs pos="2917">
                        <a:srgbClr val="353535"/>
                      </a:gs>
                      <a:gs pos="30000">
                        <a:srgbClr val="353535"/>
                      </a:gs>
                    </a:gsLst>
                    <a:lin ang="5400000" scaled="0"/>
                  </a:gradFill>
                  <a:latin typeface="Segoe UI Semilight"/>
                </a:rPr>
                <a:t>&gt; _post-script</a:t>
              </a:r>
            </a:p>
          </p:txBody>
        </p:sp>
        <p:grpSp>
          <p:nvGrpSpPr>
            <p:cNvPr id="19" name="Group 18">
              <a:extLst>
                <a:ext uri="{FF2B5EF4-FFF2-40B4-BE49-F238E27FC236}">
                  <a16:creationId xmlns:a16="http://schemas.microsoft.com/office/drawing/2014/main" id="{BCD15187-E5BF-482D-9FA1-F77AD8ACC946}"/>
                </a:ext>
              </a:extLst>
            </p:cNvPr>
            <p:cNvGrpSpPr/>
            <p:nvPr/>
          </p:nvGrpSpPr>
          <p:grpSpPr>
            <a:xfrm>
              <a:off x="6097739" y="3745406"/>
              <a:ext cx="941424" cy="309540"/>
              <a:chOff x="8113058" y="2475769"/>
              <a:chExt cx="1295400" cy="456339"/>
            </a:xfrm>
          </p:grpSpPr>
          <p:cxnSp>
            <p:nvCxnSpPr>
              <p:cNvPr id="20" name="Straight Connector 19">
                <a:extLst>
                  <a:ext uri="{FF2B5EF4-FFF2-40B4-BE49-F238E27FC236}">
                    <a16:creationId xmlns:a16="http://schemas.microsoft.com/office/drawing/2014/main" id="{FDA1AB75-5FA4-4CF7-B065-DDAC455F4B8E}"/>
                  </a:ext>
                </a:extLst>
              </p:cNvPr>
              <p:cNvCxnSpPr/>
              <p:nvPr/>
            </p:nvCxnSpPr>
            <p:spPr>
              <a:xfrm flipV="1">
                <a:off x="8113058" y="2475769"/>
                <a:ext cx="0" cy="456339"/>
              </a:xfrm>
              <a:prstGeom prst="line">
                <a:avLst/>
              </a:prstGeom>
              <a:noFill/>
              <a:ln w="19050" cap="flat" cmpd="sng" algn="ctr">
                <a:solidFill>
                  <a:sysClr val="windowText" lastClr="000000"/>
                </a:solidFill>
                <a:prstDash val="dash"/>
                <a:miter lim="800000"/>
                <a:headEnd type="none"/>
                <a:tailEnd type="none"/>
              </a:ln>
              <a:effectLst/>
            </p:spPr>
          </p:cxnSp>
          <p:cxnSp>
            <p:nvCxnSpPr>
              <p:cNvPr id="21" name="Straight Connector 20">
                <a:extLst>
                  <a:ext uri="{FF2B5EF4-FFF2-40B4-BE49-F238E27FC236}">
                    <a16:creationId xmlns:a16="http://schemas.microsoft.com/office/drawing/2014/main" id="{0DC5BC24-1ED0-4205-94DB-9D414AC86684}"/>
                  </a:ext>
                </a:extLst>
              </p:cNvPr>
              <p:cNvCxnSpPr/>
              <p:nvPr/>
            </p:nvCxnSpPr>
            <p:spPr>
              <a:xfrm>
                <a:off x="8113058" y="2480024"/>
                <a:ext cx="1295400" cy="0"/>
              </a:xfrm>
              <a:prstGeom prst="line">
                <a:avLst/>
              </a:prstGeom>
              <a:noFill/>
              <a:ln w="19050" cap="flat" cmpd="sng" algn="ctr">
                <a:solidFill>
                  <a:sysClr val="windowText" lastClr="000000"/>
                </a:solidFill>
                <a:prstDash val="dash"/>
                <a:miter lim="800000"/>
                <a:headEnd type="none"/>
                <a:tailEnd type="none"/>
              </a:ln>
              <a:effectLst/>
            </p:spPr>
          </p:cxnSp>
          <p:cxnSp>
            <p:nvCxnSpPr>
              <p:cNvPr id="22" name="Straight Arrow Connector 21">
                <a:extLst>
                  <a:ext uri="{FF2B5EF4-FFF2-40B4-BE49-F238E27FC236}">
                    <a16:creationId xmlns:a16="http://schemas.microsoft.com/office/drawing/2014/main" id="{FD12D9EC-44E5-4DAC-B2FB-43093AC8DECF}"/>
                  </a:ext>
                </a:extLst>
              </p:cNvPr>
              <p:cNvCxnSpPr>
                <a:cxnSpLocks/>
              </p:cNvCxnSpPr>
              <p:nvPr/>
            </p:nvCxnSpPr>
            <p:spPr>
              <a:xfrm>
                <a:off x="9408458" y="2475769"/>
                <a:ext cx="0" cy="432307"/>
              </a:xfrm>
              <a:prstGeom prst="straightConnector1">
                <a:avLst/>
              </a:prstGeom>
              <a:noFill/>
              <a:ln w="19050" cap="flat" cmpd="sng" algn="ctr">
                <a:solidFill>
                  <a:sysClr val="windowText" lastClr="000000"/>
                </a:solidFill>
                <a:prstDash val="dash"/>
                <a:miter lim="800000"/>
                <a:headEnd type="none"/>
                <a:tailEnd type="triangle"/>
              </a:ln>
              <a:effectLst/>
            </p:spPr>
          </p:cxnSp>
        </p:grpSp>
        <p:sp>
          <p:nvSpPr>
            <p:cNvPr id="23" name="Oval 22">
              <a:extLst>
                <a:ext uri="{FF2B5EF4-FFF2-40B4-BE49-F238E27FC236}">
                  <a16:creationId xmlns:a16="http://schemas.microsoft.com/office/drawing/2014/main" id="{041EE5F1-82C0-4A59-8C6B-6F1CF26036FE}"/>
                </a:ext>
              </a:extLst>
            </p:cNvPr>
            <p:cNvSpPr/>
            <p:nvPr/>
          </p:nvSpPr>
          <p:spPr bwMode="auto">
            <a:xfrm>
              <a:off x="5860002" y="3357097"/>
              <a:ext cx="271446" cy="234770"/>
            </a:xfrm>
            <a:prstGeom prst="ellipse">
              <a:avLst/>
            </a:prstGeom>
            <a:solidFill>
              <a:srgbClr val="00B050"/>
            </a:solidFill>
            <a:ln w="12700" cap="flat" cmpd="sng" algn="ctr">
              <a:solidFill>
                <a:srgbClr val="70AD47">
                  <a:lumMod val="50000"/>
                </a:srgbClr>
              </a:solidFill>
              <a:prstDash val="solid"/>
              <a:miter lim="800000"/>
              <a:headEnd type="none" w="med" len="med"/>
              <a:tailEnd type="none" w="med" len="med"/>
            </a:ln>
            <a:effectLst/>
          </p:spPr>
          <p:txBody>
            <a:bodyPr rot="0" spcFirstLastPara="0" vertOverflow="overflow" horzOverflow="overflow" vert="horz" wrap="square" lIns="137121" tIns="109697" rIns="137121" bIns="109697" numCol="1" spcCol="0" rtlCol="0" fromWordArt="0" anchor="ctr" anchorCtr="0" forceAA="0" compatLnSpc="1">
              <a:prstTxWarp prst="textNoShape">
                <a:avLst/>
              </a:prstTxWarp>
              <a:noAutofit/>
            </a:bodyPr>
            <a:lstStyle/>
            <a:p>
              <a:pPr lvl="0" algn="ctr" defTabSz="699086" fontAlgn="auto">
                <a:lnSpc>
                  <a:spcPct val="90000"/>
                </a:lnSpc>
                <a:spcBef>
                  <a:spcPts val="0"/>
                </a:spcBef>
                <a:spcAft>
                  <a:spcPts val="0"/>
                </a:spcAft>
                <a:defRPr/>
              </a:pPr>
              <a:r>
                <a:rPr lang="en-US" b="0" kern="0" dirty="0">
                  <a:gradFill>
                    <a:gsLst>
                      <a:gs pos="0">
                        <a:srgbClr val="FFFFFF"/>
                      </a:gs>
                      <a:gs pos="100000">
                        <a:srgbClr val="FFFFFF"/>
                      </a:gs>
                    </a:gsLst>
                    <a:lin ang="5400000" scaled="0"/>
                  </a:gradFill>
                  <a:latin typeface="Segoe UI Semilight"/>
                  <a:cs typeface="Segoe UI" pitchFamily="34" charset="0"/>
                </a:rPr>
                <a:t>4</a:t>
              </a:r>
            </a:p>
          </p:txBody>
        </p:sp>
        <p:sp>
          <p:nvSpPr>
            <p:cNvPr id="24" name="TextBox 23">
              <a:extLst>
                <a:ext uri="{FF2B5EF4-FFF2-40B4-BE49-F238E27FC236}">
                  <a16:creationId xmlns:a16="http://schemas.microsoft.com/office/drawing/2014/main" id="{2C7D5DC2-A175-42D2-8DE3-728D710B84D8}"/>
                </a:ext>
              </a:extLst>
            </p:cNvPr>
            <p:cNvSpPr txBox="1"/>
            <p:nvPr/>
          </p:nvSpPr>
          <p:spPr>
            <a:xfrm>
              <a:off x="6019476" y="3285756"/>
              <a:ext cx="1416954" cy="429286"/>
            </a:xfrm>
            <a:prstGeom prst="rect">
              <a:avLst/>
            </a:prstGeom>
            <a:noFill/>
          </p:spPr>
          <p:txBody>
            <a:bodyPr wrap="square" lIns="137121" tIns="109697" rIns="137121" bIns="109697" rtlCol="0">
              <a:spAutoFit/>
            </a:bodyPr>
            <a:lstStyle/>
            <a:p>
              <a:pPr lvl="0" defTabSz="699314" fontAlgn="auto">
                <a:lnSpc>
                  <a:spcPct val="90000"/>
                </a:lnSpc>
                <a:spcBef>
                  <a:spcPts val="0"/>
                </a:spcBef>
                <a:spcAft>
                  <a:spcPts val="450"/>
                </a:spcAft>
                <a:defRPr/>
              </a:pPr>
              <a:r>
                <a:rPr lang="en-US" sz="1500" b="0" dirty="0">
                  <a:gradFill>
                    <a:gsLst>
                      <a:gs pos="2917">
                        <a:srgbClr val="353535"/>
                      </a:gs>
                      <a:gs pos="30000">
                        <a:srgbClr val="353535"/>
                      </a:gs>
                    </a:gsLst>
                    <a:lin ang="5400000" scaled="0"/>
                  </a:gradFill>
                  <a:latin typeface="Segoe UI Semilight"/>
                </a:rPr>
                <a:t>VM Snapshot</a:t>
              </a:r>
            </a:p>
          </p:txBody>
        </p:sp>
        <p:sp>
          <p:nvSpPr>
            <p:cNvPr id="25" name="Oval 24">
              <a:extLst>
                <a:ext uri="{FF2B5EF4-FFF2-40B4-BE49-F238E27FC236}">
                  <a16:creationId xmlns:a16="http://schemas.microsoft.com/office/drawing/2014/main" id="{6681CBAE-2B47-4029-85FE-1A3D2CCB5538}"/>
                </a:ext>
              </a:extLst>
            </p:cNvPr>
            <p:cNvSpPr/>
            <p:nvPr/>
          </p:nvSpPr>
          <p:spPr bwMode="auto">
            <a:xfrm>
              <a:off x="2044059" y="4884520"/>
              <a:ext cx="271446" cy="234770"/>
            </a:xfrm>
            <a:prstGeom prst="ellipse">
              <a:avLst/>
            </a:prstGeom>
            <a:solidFill>
              <a:srgbClr val="00B050"/>
            </a:solidFill>
            <a:ln w="6350" cap="flat" cmpd="sng" algn="ctr">
              <a:solidFill>
                <a:srgbClr val="70AD47">
                  <a:lumMod val="50000"/>
                </a:srgbClr>
              </a:solidFill>
              <a:prstDash val="solid"/>
              <a:miter lim="800000"/>
              <a:headEnd type="none" w="med" len="med"/>
              <a:tailEnd type="none" w="med" len="med"/>
            </a:ln>
            <a:effectLst/>
          </p:spPr>
          <p:txBody>
            <a:bodyPr rot="0" spcFirstLastPara="0" vertOverflow="overflow" horzOverflow="overflow" vert="horz" wrap="square" lIns="137121" tIns="109697" rIns="137121" bIns="109697" numCol="1" spcCol="0" rtlCol="0" fromWordArt="0" anchor="ctr" anchorCtr="0" forceAA="0" compatLnSpc="1">
              <a:prstTxWarp prst="textNoShape">
                <a:avLst/>
              </a:prstTxWarp>
              <a:noAutofit/>
            </a:bodyPr>
            <a:lstStyle/>
            <a:p>
              <a:pPr lvl="0" algn="ctr" defTabSz="699086" fontAlgn="auto">
                <a:lnSpc>
                  <a:spcPct val="90000"/>
                </a:lnSpc>
                <a:spcBef>
                  <a:spcPts val="0"/>
                </a:spcBef>
                <a:spcAft>
                  <a:spcPts val="0"/>
                </a:spcAft>
                <a:defRPr/>
              </a:pPr>
              <a:r>
                <a:rPr lang="en-US" b="0" kern="0" dirty="0">
                  <a:gradFill>
                    <a:gsLst>
                      <a:gs pos="0">
                        <a:srgbClr val="FFFFFF"/>
                      </a:gs>
                      <a:gs pos="100000">
                        <a:srgbClr val="FFFFFF"/>
                      </a:gs>
                    </a:gsLst>
                    <a:lin ang="5400000" scaled="0"/>
                  </a:gradFill>
                  <a:latin typeface="Segoe UI Semilight"/>
                  <a:cs typeface="Segoe UI" pitchFamily="34" charset="0"/>
                </a:rPr>
                <a:t>6</a:t>
              </a:r>
            </a:p>
          </p:txBody>
        </p:sp>
        <p:sp>
          <p:nvSpPr>
            <p:cNvPr id="26" name="TextBox 25">
              <a:extLst>
                <a:ext uri="{FF2B5EF4-FFF2-40B4-BE49-F238E27FC236}">
                  <a16:creationId xmlns:a16="http://schemas.microsoft.com/office/drawing/2014/main" id="{AA5D6A57-679C-43AF-AFF5-7B53085955CD}"/>
                </a:ext>
              </a:extLst>
            </p:cNvPr>
            <p:cNvSpPr txBox="1"/>
            <p:nvPr/>
          </p:nvSpPr>
          <p:spPr>
            <a:xfrm>
              <a:off x="2232827" y="4823588"/>
              <a:ext cx="3371535" cy="429286"/>
            </a:xfrm>
            <a:prstGeom prst="rect">
              <a:avLst/>
            </a:prstGeom>
            <a:noFill/>
          </p:spPr>
          <p:txBody>
            <a:bodyPr wrap="square" lIns="137121" tIns="109697" rIns="137121" bIns="109697" rtlCol="0">
              <a:spAutoFit/>
            </a:bodyPr>
            <a:lstStyle/>
            <a:p>
              <a:pPr defTabSz="699314" fontAlgn="auto">
                <a:lnSpc>
                  <a:spcPct val="90000"/>
                </a:lnSpc>
                <a:spcBef>
                  <a:spcPts val="0"/>
                </a:spcBef>
                <a:spcAft>
                  <a:spcPts val="450"/>
                </a:spcAft>
                <a:defRPr/>
              </a:pPr>
              <a:r>
                <a:rPr lang="en-US" sz="1500" b="0" dirty="0">
                  <a:gradFill>
                    <a:gsLst>
                      <a:gs pos="2917">
                        <a:srgbClr val="353535"/>
                      </a:gs>
                      <a:gs pos="30000">
                        <a:srgbClr val="353535"/>
                      </a:gs>
                    </a:gsLst>
                    <a:lin ang="5400000" scaled="0"/>
                  </a:gradFill>
                  <a:latin typeface="Segoe UI Semilight"/>
                  <a:cs typeface="+mn-cs"/>
                </a:rPr>
                <a:t>Incremental Backup saved in vault </a:t>
              </a:r>
            </a:p>
          </p:txBody>
        </p:sp>
        <p:pic>
          <p:nvPicPr>
            <p:cNvPr id="27" name="Picture 26" descr="A close up of a logo&#10;&#10;Description generated with high confidence">
              <a:extLst>
                <a:ext uri="{FF2B5EF4-FFF2-40B4-BE49-F238E27FC236}">
                  <a16:creationId xmlns:a16="http://schemas.microsoft.com/office/drawing/2014/main" id="{71FC6799-25A4-47EA-9C1E-0DF0A9909C7B}"/>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238022" y="2908697"/>
              <a:ext cx="512627" cy="488058"/>
            </a:xfrm>
            <a:prstGeom prst="rect">
              <a:avLst/>
            </a:prstGeom>
          </p:spPr>
        </p:pic>
        <p:pic>
          <p:nvPicPr>
            <p:cNvPr id="28" name="Picture 27">
              <a:extLst>
                <a:ext uri="{FF2B5EF4-FFF2-40B4-BE49-F238E27FC236}">
                  <a16:creationId xmlns:a16="http://schemas.microsoft.com/office/drawing/2014/main" id="{F98F6DFD-CF09-42A4-BECE-F36E8BBFDCAA}"/>
                </a:ext>
              </a:extLst>
            </p:cNvPr>
            <p:cNvPicPr>
              <a:picLocks noChangeAspect="1"/>
            </p:cNvPicPr>
            <p:nvPr/>
          </p:nvPicPr>
          <p:blipFill rotWithShape="1">
            <a:blip r:embed="rId10" cstate="email">
              <a:duotone>
                <a:srgbClr val="A5A5A5">
                  <a:shade val="45000"/>
                  <a:satMod val="135000"/>
                </a:srgbClr>
                <a:prstClr val="white"/>
              </a:duotone>
              <a:extLst>
                <a:ext uri="{28A0092B-C50C-407E-A947-70E740481C1C}">
                  <a14:useLocalDpi xmlns:a14="http://schemas.microsoft.com/office/drawing/2010/main"/>
                </a:ext>
              </a:extLst>
            </a:blip>
            <a:srcRect/>
            <a:stretch/>
          </p:blipFill>
          <p:spPr>
            <a:xfrm>
              <a:off x="1753041" y="1714189"/>
              <a:ext cx="414845" cy="405328"/>
            </a:xfrm>
            <a:prstGeom prst="rect">
              <a:avLst/>
            </a:prstGeom>
          </p:spPr>
        </p:pic>
        <p:pic>
          <p:nvPicPr>
            <p:cNvPr id="29" name="Picture 28">
              <a:extLst>
                <a:ext uri="{FF2B5EF4-FFF2-40B4-BE49-F238E27FC236}">
                  <a16:creationId xmlns:a16="http://schemas.microsoft.com/office/drawing/2014/main" id="{2A98BB46-E20E-4C2C-A0E3-09DEDA90D653}"/>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137895" y="2318916"/>
              <a:ext cx="1079071" cy="435940"/>
            </a:xfrm>
            <a:prstGeom prst="rect">
              <a:avLst/>
            </a:prstGeom>
          </p:spPr>
        </p:pic>
        <p:cxnSp>
          <p:nvCxnSpPr>
            <p:cNvPr id="30" name="Straight Connector 29">
              <a:extLst>
                <a:ext uri="{FF2B5EF4-FFF2-40B4-BE49-F238E27FC236}">
                  <a16:creationId xmlns:a16="http://schemas.microsoft.com/office/drawing/2014/main" id="{E97F9E5A-5585-4D23-A6C7-1BAED29D0F34}"/>
                </a:ext>
              </a:extLst>
            </p:cNvPr>
            <p:cNvCxnSpPr/>
            <p:nvPr/>
          </p:nvCxnSpPr>
          <p:spPr>
            <a:xfrm>
              <a:off x="1960464" y="2119517"/>
              <a:ext cx="28421" cy="1115814"/>
            </a:xfrm>
            <a:prstGeom prst="line">
              <a:avLst/>
            </a:prstGeom>
            <a:noFill/>
            <a:ln w="15875" cap="flat" cmpd="sng" algn="ctr">
              <a:solidFill>
                <a:sysClr val="windowText" lastClr="000000"/>
              </a:solidFill>
              <a:prstDash val="dash"/>
              <a:miter lim="800000"/>
              <a:headEnd type="none"/>
              <a:tailEnd type="none"/>
            </a:ln>
            <a:effectLst/>
          </p:spPr>
        </p:cxnSp>
        <p:sp>
          <p:nvSpPr>
            <p:cNvPr id="31" name="TextBox 30">
              <a:extLst>
                <a:ext uri="{FF2B5EF4-FFF2-40B4-BE49-F238E27FC236}">
                  <a16:creationId xmlns:a16="http://schemas.microsoft.com/office/drawing/2014/main" id="{CB6D4532-F192-44B7-B5A1-610092D61522}"/>
                </a:ext>
              </a:extLst>
            </p:cNvPr>
            <p:cNvSpPr txBox="1"/>
            <p:nvPr/>
          </p:nvSpPr>
          <p:spPr>
            <a:xfrm>
              <a:off x="3161520" y="2377168"/>
              <a:ext cx="794280" cy="342422"/>
            </a:xfrm>
            <a:prstGeom prst="rect">
              <a:avLst/>
            </a:prstGeom>
            <a:noFill/>
          </p:spPr>
          <p:txBody>
            <a:bodyPr wrap="square" lIns="139871" tIns="111897" rIns="139871" bIns="111897" rtlCol="0">
              <a:spAutoFit/>
            </a:bodyPr>
            <a:lstStyle/>
            <a:p>
              <a:pPr lvl="0" defTabSz="699314" fontAlgn="auto">
                <a:lnSpc>
                  <a:spcPct val="90000"/>
                </a:lnSpc>
                <a:spcBef>
                  <a:spcPts val="0"/>
                </a:spcBef>
                <a:spcAft>
                  <a:spcPts val="459"/>
                </a:spcAft>
                <a:defRPr/>
              </a:pPr>
              <a:r>
                <a:rPr lang="en-US" sz="841" b="0" dirty="0">
                  <a:solidFill>
                    <a:srgbClr val="00B050"/>
                  </a:solidFill>
                  <a:latin typeface="Segoe UI Semilight"/>
                </a:rPr>
                <a:t>NEW</a:t>
              </a:r>
            </a:p>
          </p:txBody>
        </p:sp>
        <p:sp>
          <p:nvSpPr>
            <p:cNvPr id="32" name="TextBox 31">
              <a:extLst>
                <a:ext uri="{FF2B5EF4-FFF2-40B4-BE49-F238E27FC236}">
                  <a16:creationId xmlns:a16="http://schemas.microsoft.com/office/drawing/2014/main" id="{E238DBE5-5CF4-4551-8E30-C54E060C9238}"/>
                </a:ext>
              </a:extLst>
            </p:cNvPr>
            <p:cNvSpPr txBox="1"/>
            <p:nvPr/>
          </p:nvSpPr>
          <p:spPr>
            <a:xfrm>
              <a:off x="1096434" y="2662693"/>
              <a:ext cx="1694175" cy="624724"/>
            </a:xfrm>
            <a:prstGeom prst="rect">
              <a:avLst/>
            </a:prstGeom>
            <a:noFill/>
          </p:spPr>
          <p:txBody>
            <a:bodyPr wrap="square" lIns="137121" tIns="109697" rIns="137121" bIns="109697" rtlCol="0">
              <a:spAutoFit/>
            </a:bodyPr>
            <a:lstStyle/>
            <a:p>
              <a:pPr lvl="0" defTabSz="699314" fontAlgn="auto">
                <a:lnSpc>
                  <a:spcPct val="90000"/>
                </a:lnSpc>
                <a:spcBef>
                  <a:spcPts val="0"/>
                </a:spcBef>
                <a:spcAft>
                  <a:spcPts val="450"/>
                </a:spcAft>
                <a:defRPr/>
              </a:pPr>
              <a:r>
                <a:rPr lang="en-US" sz="1224" b="0" dirty="0">
                  <a:gradFill>
                    <a:gsLst>
                      <a:gs pos="2917">
                        <a:srgbClr val="353535"/>
                      </a:gs>
                      <a:gs pos="30000">
                        <a:srgbClr val="353535"/>
                      </a:gs>
                    </a:gsLst>
                    <a:lin ang="5400000" scaled="0"/>
                  </a:gradFill>
                  <a:latin typeface="Segoe UI Semilight"/>
                </a:rPr>
                <a:t>Configure</a:t>
              </a:r>
            </a:p>
            <a:p>
              <a:pPr lvl="0" defTabSz="699314" fontAlgn="auto">
                <a:lnSpc>
                  <a:spcPct val="90000"/>
                </a:lnSpc>
                <a:spcBef>
                  <a:spcPts val="0"/>
                </a:spcBef>
                <a:spcAft>
                  <a:spcPts val="450"/>
                </a:spcAft>
                <a:defRPr/>
              </a:pPr>
              <a:r>
                <a:rPr lang="en-US" sz="1224" b="0" dirty="0">
                  <a:gradFill>
                    <a:gsLst>
                      <a:gs pos="2917">
                        <a:srgbClr val="353535"/>
                      </a:gs>
                      <a:gs pos="30000">
                        <a:srgbClr val="353535"/>
                      </a:gs>
                    </a:gsLst>
                    <a:lin ang="5400000" scaled="0"/>
                  </a:gradFill>
                  <a:latin typeface="Segoe UI Semilight"/>
                </a:rPr>
                <a:t> Backup</a:t>
              </a:r>
            </a:p>
          </p:txBody>
        </p:sp>
        <p:sp>
          <p:nvSpPr>
            <p:cNvPr id="33" name="Oval 32">
              <a:extLst>
                <a:ext uri="{FF2B5EF4-FFF2-40B4-BE49-F238E27FC236}">
                  <a16:creationId xmlns:a16="http://schemas.microsoft.com/office/drawing/2014/main" id="{56CDAA9F-096D-4571-AE3B-631346BF241B}"/>
                </a:ext>
              </a:extLst>
            </p:cNvPr>
            <p:cNvSpPr/>
            <p:nvPr/>
          </p:nvSpPr>
          <p:spPr bwMode="auto">
            <a:xfrm>
              <a:off x="1424834" y="2427923"/>
              <a:ext cx="271446" cy="234770"/>
            </a:xfrm>
            <a:prstGeom prst="ellipse">
              <a:avLst/>
            </a:prstGeom>
            <a:solidFill>
              <a:srgbClr val="00B050"/>
            </a:solidFill>
            <a:ln w="12700" cap="flat" cmpd="sng" algn="ctr">
              <a:solidFill>
                <a:srgbClr val="70AD47">
                  <a:lumMod val="50000"/>
                </a:srgbClr>
              </a:solidFill>
              <a:prstDash val="solid"/>
              <a:miter lim="800000"/>
              <a:headEnd type="none" w="med" len="med"/>
              <a:tailEnd type="none" w="med" len="med"/>
            </a:ln>
            <a:effectLst/>
          </p:spPr>
          <p:txBody>
            <a:bodyPr rot="0" spcFirstLastPara="0" vertOverflow="overflow" horzOverflow="overflow" vert="horz" wrap="square" lIns="137121" tIns="109697" rIns="137121" bIns="109697" numCol="1" spcCol="0" rtlCol="0" fromWordArt="0" anchor="ctr" anchorCtr="0" forceAA="0" compatLnSpc="1">
              <a:prstTxWarp prst="textNoShape">
                <a:avLst/>
              </a:prstTxWarp>
              <a:noAutofit/>
            </a:bodyPr>
            <a:lstStyle/>
            <a:p>
              <a:pPr lvl="0" algn="ctr" defTabSz="699086" fontAlgn="auto">
                <a:lnSpc>
                  <a:spcPct val="90000"/>
                </a:lnSpc>
                <a:spcBef>
                  <a:spcPts val="0"/>
                </a:spcBef>
                <a:spcAft>
                  <a:spcPts val="0"/>
                </a:spcAft>
                <a:defRPr/>
              </a:pPr>
              <a:r>
                <a:rPr lang="en-US" b="0" kern="0" dirty="0">
                  <a:gradFill>
                    <a:gsLst>
                      <a:gs pos="0">
                        <a:srgbClr val="FFFFFF"/>
                      </a:gs>
                      <a:gs pos="100000">
                        <a:srgbClr val="FFFFFF"/>
                      </a:gs>
                    </a:gsLst>
                    <a:lin ang="5400000" scaled="0"/>
                  </a:gradFill>
                  <a:latin typeface="Segoe UI Semilight"/>
                  <a:ea typeface="Segoe UI" pitchFamily="34" charset="0"/>
                  <a:cs typeface="Segoe UI" pitchFamily="34" charset="0"/>
                </a:rPr>
                <a:t>1</a:t>
              </a:r>
            </a:p>
          </p:txBody>
        </p:sp>
        <p:sp>
          <p:nvSpPr>
            <p:cNvPr id="34" name="Rectangle 33">
              <a:extLst>
                <a:ext uri="{FF2B5EF4-FFF2-40B4-BE49-F238E27FC236}">
                  <a16:creationId xmlns:a16="http://schemas.microsoft.com/office/drawing/2014/main" id="{21AFB7D9-D525-46C1-A754-7B37E6E80CE0}"/>
                </a:ext>
              </a:extLst>
            </p:cNvPr>
            <p:cNvSpPr/>
            <p:nvPr/>
          </p:nvSpPr>
          <p:spPr bwMode="auto">
            <a:xfrm>
              <a:off x="4051743" y="4278435"/>
              <a:ext cx="1676647" cy="80408"/>
            </a:xfrm>
            <a:prstGeom prst="rect">
              <a:avLst/>
            </a:prstGeom>
            <a:solidFill>
              <a:srgbClr val="5B9BD5"/>
            </a:solidFill>
            <a:ln>
              <a:noFill/>
            </a:ln>
            <a:effectLst/>
          </p:spPr>
          <p:txBody>
            <a:bodyPr rot="0" spcFirstLastPara="0" vertOverflow="overflow" horzOverflow="overflow" vert="horz" wrap="square" lIns="139871" tIns="111897" rIns="139871" bIns="111897" numCol="1" spcCol="0" rtlCol="0" fromWordArt="0" anchor="t" anchorCtr="0" forceAA="0" compatLnSpc="1">
              <a:prstTxWarp prst="textNoShape">
                <a:avLst/>
              </a:prstTxWarp>
              <a:noAutofit/>
            </a:bodyPr>
            <a:lstStyle/>
            <a:p>
              <a:pPr lvl="0" algn="ctr" defTabSz="713135" fontAlgn="auto">
                <a:lnSpc>
                  <a:spcPct val="90000"/>
                </a:lnSpc>
                <a:spcBef>
                  <a:spcPts val="0"/>
                </a:spcBef>
                <a:spcAft>
                  <a:spcPts val="0"/>
                </a:spcAft>
                <a:defRPr/>
              </a:pPr>
              <a:endParaRPr lang="en-US" sz="1836" b="0"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35" name="TextBox 34">
            <a:extLst>
              <a:ext uri="{FF2B5EF4-FFF2-40B4-BE49-F238E27FC236}">
                <a16:creationId xmlns:a16="http://schemas.microsoft.com/office/drawing/2014/main" id="{532B8014-E1D0-4B8D-AEF3-9DE188E6EBCA}"/>
              </a:ext>
            </a:extLst>
          </p:cNvPr>
          <p:cNvSpPr txBox="1"/>
          <p:nvPr/>
        </p:nvSpPr>
        <p:spPr>
          <a:xfrm>
            <a:off x="222422" y="6301946"/>
            <a:ext cx="955589" cy="369332"/>
          </a:xfrm>
          <a:prstGeom prst="rect">
            <a:avLst/>
          </a:prstGeom>
          <a:noFill/>
        </p:spPr>
        <p:txBody>
          <a:bodyPr wrap="square" rtlCol="0">
            <a:spAutoFit/>
          </a:bodyPr>
          <a:lstStyle/>
          <a:p>
            <a:r>
              <a:rPr lang="en-US" dirty="0"/>
              <a:t>12-10</a:t>
            </a:r>
          </a:p>
        </p:txBody>
      </p:sp>
    </p:spTree>
    <p:extLst>
      <p:ext uri="{BB962C8B-B14F-4D97-AF65-F5344CB8AC3E}">
        <p14:creationId xmlns:p14="http://schemas.microsoft.com/office/powerpoint/2010/main" val="26407361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42690483-a9f4-491f-a8b3-f2b9fc4d89d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DA53-E64F-4B2E-8870-5B5258150AE5}"/>
              </a:ext>
            </a:extLst>
          </p:cNvPr>
          <p:cNvSpPr>
            <a:spLocks noGrp="1"/>
          </p:cNvSpPr>
          <p:nvPr>
            <p:ph type="title"/>
          </p:nvPr>
        </p:nvSpPr>
        <p:spPr/>
        <p:txBody>
          <a:bodyPr/>
          <a:lstStyle/>
          <a:p>
            <a:r>
              <a:rPr lang="en-US" dirty="0"/>
              <a:t>Azure Data Box</a:t>
            </a:r>
          </a:p>
        </p:txBody>
      </p:sp>
      <p:grpSp>
        <p:nvGrpSpPr>
          <p:cNvPr id="3" name="Group 2" descr="Azure Data Box service">
            <a:extLst>
              <a:ext uri="{FF2B5EF4-FFF2-40B4-BE49-F238E27FC236}">
                <a16:creationId xmlns:a16="http://schemas.microsoft.com/office/drawing/2014/main" id="{5ADDC0F4-7538-4E20-9B94-10BA332401D4}"/>
              </a:ext>
            </a:extLst>
          </p:cNvPr>
          <p:cNvGrpSpPr/>
          <p:nvPr/>
        </p:nvGrpSpPr>
        <p:grpSpPr>
          <a:xfrm>
            <a:off x="458788" y="1021215"/>
            <a:ext cx="8119156" cy="5147356"/>
            <a:chOff x="458788" y="1021215"/>
            <a:chExt cx="8119156" cy="5147356"/>
          </a:xfrm>
        </p:grpSpPr>
        <p:sp>
          <p:nvSpPr>
            <p:cNvPr id="4" name="Content Placeholder 2">
              <a:extLst>
                <a:ext uri="{FF2B5EF4-FFF2-40B4-BE49-F238E27FC236}">
                  <a16:creationId xmlns:a16="http://schemas.microsoft.com/office/drawing/2014/main" id="{CA99AB2F-921C-449E-9438-03A07E645932}"/>
                </a:ext>
              </a:extLst>
            </p:cNvPr>
            <p:cNvSpPr txBox="1">
              <a:spLocks/>
            </p:cNvSpPr>
            <p:nvPr/>
          </p:nvSpPr>
          <p:spPr>
            <a:xfrm>
              <a:off x="458788" y="1021215"/>
              <a:ext cx="8119156" cy="5147356"/>
            </a:xfrm>
            <a:prstGeom prst="rect">
              <a:avLst/>
            </a:prstGeom>
          </p:spPr>
          <p:txBody>
            <a:bodyPr anchor="b"/>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gn="r">
                <a:buNone/>
              </a:pPr>
              <a:r>
                <a:rPr lang="en-US" sz="2000" b="0" i="1" kern="0" dirty="0">
                  <a:solidFill>
                    <a:srgbClr val="000000"/>
                  </a:solidFill>
                </a:rPr>
                <a:t>Offline Data Shipping</a:t>
              </a:r>
            </a:p>
          </p:txBody>
        </p:sp>
        <p:grpSp>
          <p:nvGrpSpPr>
            <p:cNvPr id="5" name="Group 4">
              <a:extLst>
                <a:ext uri="{FF2B5EF4-FFF2-40B4-BE49-F238E27FC236}">
                  <a16:creationId xmlns:a16="http://schemas.microsoft.com/office/drawing/2014/main" id="{70712A7F-B510-422E-AE97-5EAAD38B886D}"/>
                </a:ext>
              </a:extLst>
            </p:cNvPr>
            <p:cNvGrpSpPr/>
            <p:nvPr/>
          </p:nvGrpSpPr>
          <p:grpSpPr>
            <a:xfrm>
              <a:off x="1325199" y="3063614"/>
              <a:ext cx="482915" cy="499991"/>
              <a:chOff x="6035550" y="4552950"/>
              <a:chExt cx="1122216" cy="1125022"/>
            </a:xfrm>
          </p:grpSpPr>
          <p:sp>
            <p:nvSpPr>
              <p:cNvPr id="6" name="Oval 5">
                <a:extLst>
                  <a:ext uri="{FF2B5EF4-FFF2-40B4-BE49-F238E27FC236}">
                    <a16:creationId xmlns:a16="http://schemas.microsoft.com/office/drawing/2014/main" id="{DDCD27E7-B5FA-48AF-A974-FD18E09DBAAF}"/>
                  </a:ext>
                </a:extLst>
              </p:cNvPr>
              <p:cNvSpPr/>
              <p:nvPr/>
            </p:nvSpPr>
            <p:spPr bwMode="auto">
              <a:xfrm flipH="1">
                <a:off x="6035550" y="4552950"/>
                <a:ext cx="1122216" cy="1125022"/>
              </a:xfrm>
              <a:prstGeom prst="ellipse">
                <a:avLst/>
              </a:prstGeom>
              <a:noFill/>
              <a:ln w="19050" cap="flat" cmpd="sng" algn="ctr">
                <a:solidFill>
                  <a:srgbClr val="00188F"/>
                </a:solidFill>
                <a:prstDash val="solid"/>
                <a:headEnd type="none" w="med" len="med"/>
                <a:tailEnd type="none" w="med" len="med"/>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lvl="0" algn="ctr" defTabSz="699220">
                  <a:lnSpc>
                    <a:spcPct val="90000"/>
                  </a:lnSpc>
                  <a:defRPr/>
                </a:pPr>
                <a:endParaRPr lang="en-US" sz="1350" kern="0" dirty="0">
                  <a:solidFill>
                    <a:srgbClr val="353535"/>
                  </a:solidFill>
                  <a:latin typeface="Segoe UI Semilight"/>
                  <a:ea typeface="Segoe UI" pitchFamily="34" charset="0"/>
                  <a:cs typeface="Segoe UI" pitchFamily="34" charset="0"/>
                </a:endParaRPr>
              </a:p>
            </p:txBody>
          </p:sp>
          <p:pic>
            <p:nvPicPr>
              <p:cNvPr id="7" name="Graphic 6" descr="Document">
                <a:extLst>
                  <a:ext uri="{FF2B5EF4-FFF2-40B4-BE49-F238E27FC236}">
                    <a16:creationId xmlns:a16="http://schemas.microsoft.com/office/drawing/2014/main" id="{150C0D29-13A1-463E-832C-746FFDC49B0D}"/>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277790" y="4794844"/>
                <a:ext cx="637735" cy="635959"/>
              </a:xfrm>
              <a:prstGeom prst="rect">
                <a:avLst/>
              </a:prstGeom>
            </p:spPr>
          </p:pic>
        </p:grpSp>
        <p:grpSp>
          <p:nvGrpSpPr>
            <p:cNvPr id="8" name="Group 7">
              <a:extLst>
                <a:ext uri="{FF2B5EF4-FFF2-40B4-BE49-F238E27FC236}">
                  <a16:creationId xmlns:a16="http://schemas.microsoft.com/office/drawing/2014/main" id="{D8B29106-8F36-4FC7-A3A6-C21E7F3B680B}"/>
                </a:ext>
              </a:extLst>
            </p:cNvPr>
            <p:cNvGrpSpPr/>
            <p:nvPr/>
          </p:nvGrpSpPr>
          <p:grpSpPr>
            <a:xfrm>
              <a:off x="5238901" y="1838056"/>
              <a:ext cx="2383891" cy="2914647"/>
              <a:chOff x="8765858" y="1358352"/>
              <a:chExt cx="3178972" cy="3886747"/>
            </a:xfrm>
          </p:grpSpPr>
          <p:sp>
            <p:nvSpPr>
              <p:cNvPr id="9" name="Rectangle 8">
                <a:extLst>
                  <a:ext uri="{FF2B5EF4-FFF2-40B4-BE49-F238E27FC236}">
                    <a16:creationId xmlns:a16="http://schemas.microsoft.com/office/drawing/2014/main" id="{0AE8A895-3E41-4A2F-BA21-3190F46B065C}"/>
                  </a:ext>
                </a:extLst>
              </p:cNvPr>
              <p:cNvSpPr/>
              <p:nvPr/>
            </p:nvSpPr>
            <p:spPr bwMode="auto">
              <a:xfrm>
                <a:off x="8765858" y="1817138"/>
                <a:ext cx="3134111" cy="3427961"/>
              </a:xfrm>
              <a:prstGeom prst="rect">
                <a:avLst/>
              </a:prstGeom>
              <a:noFill/>
              <a:ln w="28575" cap="flat">
                <a:solidFill>
                  <a:srgbClr val="00205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lvl="0" defTabSz="672161">
                  <a:defRPr/>
                </a:pPr>
                <a:endParaRPr lang="en-US" sz="1050" kern="0" dirty="0">
                  <a:solidFill>
                    <a:srgbClr val="353535"/>
                  </a:solidFill>
                  <a:latin typeface="Segoe UI Semilight"/>
                </a:endParaRPr>
              </a:p>
            </p:txBody>
          </p:sp>
          <p:pic>
            <p:nvPicPr>
              <p:cNvPr id="10" name="Picture 9">
                <a:extLst>
                  <a:ext uri="{FF2B5EF4-FFF2-40B4-BE49-F238E27FC236}">
                    <a16:creationId xmlns:a16="http://schemas.microsoft.com/office/drawing/2014/main" id="{42FDC6DB-ECDD-4D2A-8FE6-73558568791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1234317" y="1358352"/>
                <a:ext cx="710513" cy="741349"/>
              </a:xfrm>
              <a:prstGeom prst="rect">
                <a:avLst/>
              </a:prstGeom>
            </p:spPr>
          </p:pic>
          <p:sp>
            <p:nvSpPr>
              <p:cNvPr id="11" name="Rectangle: Rounded Corners 10">
                <a:extLst>
                  <a:ext uri="{FF2B5EF4-FFF2-40B4-BE49-F238E27FC236}">
                    <a16:creationId xmlns:a16="http://schemas.microsoft.com/office/drawing/2014/main" id="{0085F5FB-E157-4785-8EA9-259678141FB1}"/>
                  </a:ext>
                </a:extLst>
              </p:cNvPr>
              <p:cNvSpPr/>
              <p:nvPr/>
            </p:nvSpPr>
            <p:spPr bwMode="auto">
              <a:xfrm>
                <a:off x="8955349" y="2088322"/>
                <a:ext cx="1465350" cy="2663336"/>
              </a:xfrm>
              <a:prstGeom prst="roundRect">
                <a:avLst/>
              </a:prstGeom>
              <a:solidFill>
                <a:srgbClr val="E6E6E6"/>
              </a:solidFill>
              <a:ln>
                <a:solidFill>
                  <a:srgbClr val="0079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ctr" anchorCtr="0" forceAA="0" compatLnSpc="1">
                <a:prstTxWarp prst="textNoShape">
                  <a:avLst/>
                </a:prstTxWarp>
                <a:noAutofit/>
              </a:bodyPr>
              <a:lstStyle/>
              <a:p>
                <a:pPr lvl="0" algn="ctr" defTabSz="699220">
                  <a:lnSpc>
                    <a:spcPct val="90000"/>
                  </a:lnSpc>
                  <a:defRPr/>
                </a:pPr>
                <a:endParaRPr lang="en-US" sz="1500" dirty="0">
                  <a:solidFill>
                    <a:srgbClr val="353535"/>
                  </a:solidFill>
                  <a:latin typeface="Segoe UI Semilight"/>
                  <a:ea typeface="Segoe UI" pitchFamily="34" charset="0"/>
                  <a:cs typeface="Segoe UI" pitchFamily="34" charset="0"/>
                </a:endParaRPr>
              </a:p>
            </p:txBody>
          </p:sp>
          <p:pic>
            <p:nvPicPr>
              <p:cNvPr id="12" name="Picture 11">
                <a:extLst>
                  <a:ext uri="{FF2B5EF4-FFF2-40B4-BE49-F238E27FC236}">
                    <a16:creationId xmlns:a16="http://schemas.microsoft.com/office/drawing/2014/main" id="{3138022D-1FC2-4A58-A415-836A51C784CC}"/>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809284" y="3136382"/>
                <a:ext cx="780290" cy="780290"/>
              </a:xfrm>
              <a:prstGeom prst="rect">
                <a:avLst/>
              </a:prstGeom>
            </p:spPr>
          </p:pic>
          <p:sp>
            <p:nvSpPr>
              <p:cNvPr id="13" name="TextBox 12">
                <a:extLst>
                  <a:ext uri="{FF2B5EF4-FFF2-40B4-BE49-F238E27FC236}">
                    <a16:creationId xmlns:a16="http://schemas.microsoft.com/office/drawing/2014/main" id="{A7A991AD-DB8C-4FA6-BD6C-2280F0EF2A78}"/>
                  </a:ext>
                </a:extLst>
              </p:cNvPr>
              <p:cNvSpPr txBox="1"/>
              <p:nvPr/>
            </p:nvSpPr>
            <p:spPr>
              <a:xfrm>
                <a:off x="10597932" y="2242079"/>
                <a:ext cx="1327147" cy="960359"/>
              </a:xfrm>
              <a:prstGeom prst="rect">
                <a:avLst/>
              </a:prstGeom>
              <a:noFill/>
            </p:spPr>
            <p:txBody>
              <a:bodyPr wrap="square" lIns="137141" tIns="109713" rIns="137141" bIns="109713" rtlCol="0">
                <a:spAutoFit/>
              </a:bodyPr>
              <a:lstStyle/>
              <a:p>
                <a:pPr lvl="0" algn="ctr" defTabSz="685669">
                  <a:lnSpc>
                    <a:spcPct val="90000"/>
                  </a:lnSpc>
                  <a:spcAft>
                    <a:spcPts val="450"/>
                  </a:spcAft>
                  <a:defRPr/>
                </a:pPr>
                <a:r>
                  <a:rPr lang="en-US" sz="1200" dirty="0">
                    <a:gradFill>
                      <a:gsLst>
                        <a:gs pos="2917">
                          <a:srgbClr val="353535"/>
                        </a:gs>
                        <a:gs pos="30000">
                          <a:srgbClr val="353535"/>
                        </a:gs>
                      </a:gsLst>
                      <a:lin ang="5400000" scaled="0"/>
                    </a:gradFill>
                    <a:latin typeface="Segoe UI Semilight"/>
                  </a:rPr>
                  <a:t>Recovery Services Vault</a:t>
                </a:r>
              </a:p>
            </p:txBody>
          </p:sp>
        </p:grpSp>
        <p:sp>
          <p:nvSpPr>
            <p:cNvPr id="14" name="TextBox 13">
              <a:extLst>
                <a:ext uri="{FF2B5EF4-FFF2-40B4-BE49-F238E27FC236}">
                  <a16:creationId xmlns:a16="http://schemas.microsoft.com/office/drawing/2014/main" id="{5D9EEBE9-B0CB-47B3-9803-E34838F8F89A}"/>
                </a:ext>
              </a:extLst>
            </p:cNvPr>
            <p:cNvSpPr txBox="1"/>
            <p:nvPr/>
          </p:nvSpPr>
          <p:spPr>
            <a:xfrm>
              <a:off x="5478079" y="3001160"/>
              <a:ext cx="886103" cy="720167"/>
            </a:xfrm>
            <a:prstGeom prst="rect">
              <a:avLst/>
            </a:prstGeom>
            <a:noFill/>
          </p:spPr>
          <p:txBody>
            <a:bodyPr wrap="square" lIns="137141" tIns="109713" rIns="137141" bIns="109713" rtlCol="0">
              <a:spAutoFit/>
            </a:bodyPr>
            <a:lstStyle/>
            <a:p>
              <a:pPr lvl="0" algn="ctr" defTabSz="685669">
                <a:lnSpc>
                  <a:spcPct val="90000"/>
                </a:lnSpc>
                <a:spcAft>
                  <a:spcPts val="450"/>
                </a:spcAft>
                <a:defRPr/>
              </a:pPr>
              <a:r>
                <a:rPr lang="en-US" sz="1200" dirty="0">
                  <a:gradFill>
                    <a:gsLst>
                      <a:gs pos="2917">
                        <a:srgbClr val="353535"/>
                      </a:gs>
                      <a:gs pos="30000">
                        <a:srgbClr val="353535"/>
                      </a:gs>
                    </a:gsLst>
                    <a:lin ang="5400000" scaled="0"/>
                  </a:gradFill>
                  <a:latin typeface="Segoe UI Semilight"/>
                </a:rPr>
                <a:t>Azure Data Box</a:t>
              </a:r>
              <a:br>
                <a:rPr lang="en-US" sz="1200" dirty="0">
                  <a:gradFill>
                    <a:gsLst>
                      <a:gs pos="2917">
                        <a:srgbClr val="353535"/>
                      </a:gs>
                      <a:gs pos="30000">
                        <a:srgbClr val="353535"/>
                      </a:gs>
                    </a:gsLst>
                    <a:lin ang="5400000" scaled="0"/>
                  </a:gradFill>
                  <a:latin typeface="Segoe UI Semilight"/>
                </a:rPr>
              </a:br>
              <a:r>
                <a:rPr lang="en-US" sz="1200" dirty="0">
                  <a:gradFill>
                    <a:gsLst>
                      <a:gs pos="2917">
                        <a:srgbClr val="353535"/>
                      </a:gs>
                      <a:gs pos="30000">
                        <a:srgbClr val="353535"/>
                      </a:gs>
                    </a:gsLst>
                    <a:lin ang="5400000" scaled="0"/>
                  </a:gradFill>
                  <a:latin typeface="Segoe UI Semilight"/>
                </a:rPr>
                <a:t>Service</a:t>
              </a:r>
            </a:p>
          </p:txBody>
        </p:sp>
        <p:grpSp>
          <p:nvGrpSpPr>
            <p:cNvPr id="15" name="Group 14">
              <a:extLst>
                <a:ext uri="{FF2B5EF4-FFF2-40B4-BE49-F238E27FC236}">
                  <a16:creationId xmlns:a16="http://schemas.microsoft.com/office/drawing/2014/main" id="{6AA379A2-39BF-469C-B84B-E593B5D8182C}"/>
                </a:ext>
              </a:extLst>
            </p:cNvPr>
            <p:cNvGrpSpPr/>
            <p:nvPr/>
          </p:nvGrpSpPr>
          <p:grpSpPr>
            <a:xfrm>
              <a:off x="1477599" y="3216014"/>
              <a:ext cx="482915" cy="499991"/>
              <a:chOff x="6035550" y="4552950"/>
              <a:chExt cx="1122216" cy="1125022"/>
            </a:xfrm>
          </p:grpSpPr>
          <p:sp>
            <p:nvSpPr>
              <p:cNvPr id="16" name="Oval 15">
                <a:extLst>
                  <a:ext uri="{FF2B5EF4-FFF2-40B4-BE49-F238E27FC236}">
                    <a16:creationId xmlns:a16="http://schemas.microsoft.com/office/drawing/2014/main" id="{D61995FA-5AF1-424A-97FB-762CF321B690}"/>
                  </a:ext>
                </a:extLst>
              </p:cNvPr>
              <p:cNvSpPr/>
              <p:nvPr/>
            </p:nvSpPr>
            <p:spPr bwMode="auto">
              <a:xfrm flipH="1">
                <a:off x="6035550" y="4552950"/>
                <a:ext cx="1122216" cy="1125022"/>
              </a:xfrm>
              <a:prstGeom prst="ellipse">
                <a:avLst/>
              </a:prstGeom>
              <a:noFill/>
              <a:ln w="19050" cap="flat" cmpd="sng" algn="ctr">
                <a:solidFill>
                  <a:srgbClr val="00188F"/>
                </a:solidFill>
                <a:prstDash val="solid"/>
                <a:headEnd type="none" w="med" len="med"/>
                <a:tailEnd type="none" w="med" len="med"/>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lvl="0" algn="ctr" defTabSz="699220">
                  <a:lnSpc>
                    <a:spcPct val="90000"/>
                  </a:lnSpc>
                  <a:defRPr/>
                </a:pPr>
                <a:endParaRPr lang="en-US" sz="1350" kern="0" dirty="0">
                  <a:solidFill>
                    <a:srgbClr val="353535"/>
                  </a:solidFill>
                  <a:latin typeface="Segoe UI Semilight"/>
                  <a:ea typeface="Segoe UI" pitchFamily="34" charset="0"/>
                  <a:cs typeface="Segoe UI" pitchFamily="34" charset="0"/>
                </a:endParaRPr>
              </a:p>
            </p:txBody>
          </p:sp>
          <p:pic>
            <p:nvPicPr>
              <p:cNvPr id="17" name="Graphic 16" descr="Document">
                <a:extLst>
                  <a:ext uri="{FF2B5EF4-FFF2-40B4-BE49-F238E27FC236}">
                    <a16:creationId xmlns:a16="http://schemas.microsoft.com/office/drawing/2014/main" id="{16E99010-45F9-4B70-91B4-637325F0F087}"/>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277790" y="4794844"/>
                <a:ext cx="637735" cy="635959"/>
              </a:xfrm>
              <a:prstGeom prst="rect">
                <a:avLst/>
              </a:prstGeom>
            </p:spPr>
          </p:pic>
        </p:grpSp>
        <p:grpSp>
          <p:nvGrpSpPr>
            <p:cNvPr id="18" name="Group 17">
              <a:extLst>
                <a:ext uri="{FF2B5EF4-FFF2-40B4-BE49-F238E27FC236}">
                  <a16:creationId xmlns:a16="http://schemas.microsoft.com/office/drawing/2014/main" id="{ADB8061A-EFDF-47CA-8F64-A9F2D7B9748A}"/>
                </a:ext>
              </a:extLst>
            </p:cNvPr>
            <p:cNvGrpSpPr/>
            <p:nvPr/>
          </p:nvGrpSpPr>
          <p:grpSpPr>
            <a:xfrm>
              <a:off x="1325343" y="3067404"/>
              <a:ext cx="482915" cy="499991"/>
              <a:chOff x="6035550" y="4552950"/>
              <a:chExt cx="1122216" cy="1125022"/>
            </a:xfrm>
          </p:grpSpPr>
          <p:sp>
            <p:nvSpPr>
              <p:cNvPr id="19" name="Oval 18">
                <a:extLst>
                  <a:ext uri="{FF2B5EF4-FFF2-40B4-BE49-F238E27FC236}">
                    <a16:creationId xmlns:a16="http://schemas.microsoft.com/office/drawing/2014/main" id="{62E0F87F-D2EC-4E7C-A122-B68C3EAF376D}"/>
                  </a:ext>
                </a:extLst>
              </p:cNvPr>
              <p:cNvSpPr/>
              <p:nvPr/>
            </p:nvSpPr>
            <p:spPr bwMode="auto">
              <a:xfrm flipH="1">
                <a:off x="6035550" y="4552950"/>
                <a:ext cx="1122216" cy="1125022"/>
              </a:xfrm>
              <a:prstGeom prst="ellipse">
                <a:avLst/>
              </a:prstGeom>
              <a:noFill/>
              <a:ln w="19050" cap="flat" cmpd="sng" algn="ctr">
                <a:solidFill>
                  <a:srgbClr val="00188F"/>
                </a:solidFill>
                <a:prstDash val="solid"/>
                <a:headEnd type="none" w="med" len="med"/>
                <a:tailEnd type="none" w="med" len="med"/>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lvl="0" algn="ctr" defTabSz="699220">
                  <a:lnSpc>
                    <a:spcPct val="90000"/>
                  </a:lnSpc>
                  <a:defRPr/>
                </a:pPr>
                <a:endParaRPr lang="en-US" sz="1350" kern="0" dirty="0">
                  <a:solidFill>
                    <a:srgbClr val="353535"/>
                  </a:solidFill>
                  <a:latin typeface="Segoe UI Semilight"/>
                  <a:ea typeface="Segoe UI" pitchFamily="34" charset="0"/>
                  <a:cs typeface="Segoe UI" pitchFamily="34" charset="0"/>
                </a:endParaRPr>
              </a:p>
            </p:txBody>
          </p:sp>
          <p:pic>
            <p:nvPicPr>
              <p:cNvPr id="20" name="Graphic 19" descr="Document">
                <a:extLst>
                  <a:ext uri="{FF2B5EF4-FFF2-40B4-BE49-F238E27FC236}">
                    <a16:creationId xmlns:a16="http://schemas.microsoft.com/office/drawing/2014/main" id="{171CFC40-A23F-4F10-B3F8-69442A38E193}"/>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277790" y="4794844"/>
                <a:ext cx="637735" cy="635959"/>
              </a:xfrm>
              <a:prstGeom prst="rect">
                <a:avLst/>
              </a:prstGeom>
            </p:spPr>
          </p:pic>
        </p:grpSp>
        <p:grpSp>
          <p:nvGrpSpPr>
            <p:cNvPr id="21" name="Group 20">
              <a:extLst>
                <a:ext uri="{FF2B5EF4-FFF2-40B4-BE49-F238E27FC236}">
                  <a16:creationId xmlns:a16="http://schemas.microsoft.com/office/drawing/2014/main" id="{F6C42478-66D7-47C4-9E15-3F0EDEF92CE7}"/>
                </a:ext>
              </a:extLst>
            </p:cNvPr>
            <p:cNvGrpSpPr/>
            <p:nvPr/>
          </p:nvGrpSpPr>
          <p:grpSpPr>
            <a:xfrm>
              <a:off x="3229167" y="2500757"/>
              <a:ext cx="2151833" cy="360047"/>
              <a:chOff x="4305300" y="2191165"/>
              <a:chExt cx="2869518" cy="480131"/>
            </a:xfrm>
          </p:grpSpPr>
          <p:cxnSp>
            <p:nvCxnSpPr>
              <p:cNvPr id="22" name="Straight Connector 21">
                <a:extLst>
                  <a:ext uri="{FF2B5EF4-FFF2-40B4-BE49-F238E27FC236}">
                    <a16:creationId xmlns:a16="http://schemas.microsoft.com/office/drawing/2014/main" id="{62597D04-701A-4359-AB8E-A711B60AD809}"/>
                  </a:ext>
                </a:extLst>
              </p:cNvPr>
              <p:cNvCxnSpPr/>
              <p:nvPr/>
            </p:nvCxnSpPr>
            <p:spPr>
              <a:xfrm flipH="1">
                <a:off x="4318000" y="2191165"/>
                <a:ext cx="2856818" cy="0"/>
              </a:xfrm>
              <a:prstGeom prst="line">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4EED8D3-3617-47AC-8864-2547777B7B7D}"/>
                  </a:ext>
                </a:extLst>
              </p:cNvPr>
              <p:cNvCxnSpPr/>
              <p:nvPr/>
            </p:nvCxnSpPr>
            <p:spPr>
              <a:xfrm>
                <a:off x="4305300" y="2191165"/>
                <a:ext cx="0" cy="480131"/>
              </a:xfrm>
              <a:prstGeom prst="straightConnector1">
                <a:avLst/>
              </a:prstGeom>
              <a:ln w="19050">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4" name="Rectangle: Rounded Corners 23">
              <a:extLst>
                <a:ext uri="{FF2B5EF4-FFF2-40B4-BE49-F238E27FC236}">
                  <a16:creationId xmlns:a16="http://schemas.microsoft.com/office/drawing/2014/main" id="{4F0349D1-7EB5-4F04-95AF-90BD96647549}"/>
                </a:ext>
              </a:extLst>
            </p:cNvPr>
            <p:cNvSpPr/>
            <p:nvPr/>
          </p:nvSpPr>
          <p:spPr bwMode="auto">
            <a:xfrm>
              <a:off x="885976" y="1952834"/>
              <a:ext cx="1342442" cy="3152328"/>
            </a:xfrm>
            <a:prstGeom prst="roundRect">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lvl="0" algn="ctr" defTabSz="699220">
                <a:lnSpc>
                  <a:spcPct val="90000"/>
                </a:lnSpc>
                <a:defRPr/>
              </a:pPr>
              <a:endParaRPr lang="en-US"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 name="TextBox 24">
              <a:extLst>
                <a:ext uri="{FF2B5EF4-FFF2-40B4-BE49-F238E27FC236}">
                  <a16:creationId xmlns:a16="http://schemas.microsoft.com/office/drawing/2014/main" id="{B7FBA6F1-1F21-4ACB-943D-E6F3B58DC687}"/>
                </a:ext>
              </a:extLst>
            </p:cNvPr>
            <p:cNvSpPr txBox="1"/>
            <p:nvPr/>
          </p:nvSpPr>
          <p:spPr>
            <a:xfrm>
              <a:off x="941843" y="4681964"/>
              <a:ext cx="1249627" cy="450093"/>
            </a:xfrm>
            <a:prstGeom prst="rect">
              <a:avLst/>
            </a:prstGeom>
            <a:noFill/>
          </p:spPr>
          <p:txBody>
            <a:bodyPr wrap="square" lIns="137141" tIns="109713" rIns="137141" bIns="109713" rtlCol="0">
              <a:spAutoFit/>
            </a:bodyPr>
            <a:lstStyle/>
            <a:p>
              <a:pPr lvl="0" algn="ctr" defTabSz="685669">
                <a:lnSpc>
                  <a:spcPct val="90000"/>
                </a:lnSpc>
                <a:spcAft>
                  <a:spcPts val="450"/>
                </a:spcAft>
                <a:defRPr/>
              </a:pPr>
              <a:r>
                <a:rPr lang="en-US" sz="825" dirty="0">
                  <a:gradFill>
                    <a:gsLst>
                      <a:gs pos="2917">
                        <a:srgbClr val="353535"/>
                      </a:gs>
                      <a:gs pos="30000">
                        <a:srgbClr val="353535"/>
                      </a:gs>
                    </a:gsLst>
                    <a:lin ang="5400000" scaled="0"/>
                  </a:gradFill>
                  <a:latin typeface="Segoe UI Semilight"/>
                </a:rPr>
                <a:t>Backup data from multiple sources</a:t>
              </a:r>
            </a:p>
          </p:txBody>
        </p:sp>
        <p:cxnSp>
          <p:nvCxnSpPr>
            <p:cNvPr id="26" name="Straight Arrow Connector 25">
              <a:extLst>
                <a:ext uri="{FF2B5EF4-FFF2-40B4-BE49-F238E27FC236}">
                  <a16:creationId xmlns:a16="http://schemas.microsoft.com/office/drawing/2014/main" id="{EE23A89A-6B85-41B3-A7EC-3B38A5D878C1}"/>
                </a:ext>
              </a:extLst>
            </p:cNvPr>
            <p:cNvCxnSpPr/>
            <p:nvPr/>
          </p:nvCxnSpPr>
          <p:spPr>
            <a:xfrm flipV="1">
              <a:off x="1808258" y="3312437"/>
              <a:ext cx="1125675" cy="4962"/>
            </a:xfrm>
            <a:prstGeom prst="straightConnector1">
              <a:avLst/>
            </a:prstGeom>
            <a:ln w="12700">
              <a:solidFill>
                <a:schemeClr val="tx1"/>
              </a:solidFill>
              <a:prstDash val="dash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9EAFB1-4877-49F2-B1EE-57DB6D8A9207}"/>
                </a:ext>
              </a:extLst>
            </p:cNvPr>
            <p:cNvCxnSpPr/>
            <p:nvPr/>
          </p:nvCxnSpPr>
          <p:spPr>
            <a:xfrm flipV="1">
              <a:off x="1808114" y="3317400"/>
              <a:ext cx="1125819" cy="921112"/>
            </a:xfrm>
            <a:prstGeom prst="straightConnector1">
              <a:avLst/>
            </a:prstGeom>
            <a:ln w="12700">
              <a:solidFill>
                <a:schemeClr val="tx1"/>
              </a:solidFill>
              <a:prstDash val="dash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7DC46B6-D1BC-415A-9F33-DE5FEA0F761D}"/>
                </a:ext>
              </a:extLst>
            </p:cNvPr>
            <p:cNvCxnSpPr>
              <a:cxnSpLocks/>
            </p:cNvCxnSpPr>
            <p:nvPr/>
          </p:nvCxnSpPr>
          <p:spPr>
            <a:xfrm>
              <a:off x="1808114" y="2437412"/>
              <a:ext cx="1125819" cy="875025"/>
            </a:xfrm>
            <a:prstGeom prst="straightConnector1">
              <a:avLst/>
            </a:prstGeom>
            <a:ln w="12700">
              <a:solidFill>
                <a:schemeClr val="tx1"/>
              </a:solidFill>
              <a:prstDash val="dashDot"/>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Arrow: Right 28">
              <a:extLst>
                <a:ext uri="{FF2B5EF4-FFF2-40B4-BE49-F238E27FC236}">
                  <a16:creationId xmlns:a16="http://schemas.microsoft.com/office/drawing/2014/main" id="{367794E6-E463-4A4C-AA9A-CD003C62E6CB}"/>
                </a:ext>
              </a:extLst>
            </p:cNvPr>
            <p:cNvSpPr/>
            <p:nvPr/>
          </p:nvSpPr>
          <p:spPr bwMode="auto">
            <a:xfrm>
              <a:off x="3872908" y="3022297"/>
              <a:ext cx="1275328" cy="649097"/>
            </a:xfrm>
            <a:prstGeom prst="rightArrow">
              <a:avLst/>
            </a:prstGeom>
            <a:noFill/>
            <a:ln w="2222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lvl="0" algn="ctr" defTabSz="699220">
                <a:lnSpc>
                  <a:spcPct val="90000"/>
                </a:lnSpc>
                <a:defRPr/>
              </a:pPr>
              <a:r>
                <a:rPr lang="en-US" sz="1050" dirty="0">
                  <a:solidFill>
                    <a:srgbClr val="353535"/>
                  </a:solidFill>
                  <a:latin typeface="Segoe UI Semilight"/>
                  <a:ea typeface="Segoe UI" pitchFamily="34" charset="0"/>
                  <a:cs typeface="Segoe UI" pitchFamily="34" charset="0"/>
                </a:rPr>
                <a:t>Ship</a:t>
              </a:r>
            </a:p>
          </p:txBody>
        </p:sp>
        <p:cxnSp>
          <p:nvCxnSpPr>
            <p:cNvPr id="30" name="Straight Arrow Connector 29">
              <a:extLst>
                <a:ext uri="{FF2B5EF4-FFF2-40B4-BE49-F238E27FC236}">
                  <a16:creationId xmlns:a16="http://schemas.microsoft.com/office/drawing/2014/main" id="{22D518A1-D36E-43C8-A857-4C519E48822C}"/>
                </a:ext>
              </a:extLst>
            </p:cNvPr>
            <p:cNvCxnSpPr/>
            <p:nvPr/>
          </p:nvCxnSpPr>
          <p:spPr>
            <a:xfrm>
              <a:off x="6479856" y="3384064"/>
              <a:ext cx="291398" cy="7989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B759B8E-9553-45F9-A8DF-59E44B0D4FD8}"/>
                </a:ext>
              </a:extLst>
            </p:cNvPr>
            <p:cNvSpPr txBox="1"/>
            <p:nvPr/>
          </p:nvSpPr>
          <p:spPr>
            <a:xfrm>
              <a:off x="2782893" y="3984601"/>
              <a:ext cx="1008985" cy="553968"/>
            </a:xfrm>
            <a:prstGeom prst="rect">
              <a:avLst/>
            </a:prstGeom>
            <a:noFill/>
          </p:spPr>
          <p:txBody>
            <a:bodyPr wrap="square" lIns="137141" tIns="109713" rIns="137141" bIns="109713" rtlCol="0">
              <a:spAutoFit/>
            </a:bodyPr>
            <a:lstStyle/>
            <a:p>
              <a:pPr lvl="0" algn="ctr" defTabSz="685669">
                <a:lnSpc>
                  <a:spcPct val="90000"/>
                </a:lnSpc>
                <a:spcAft>
                  <a:spcPts val="450"/>
                </a:spcAft>
                <a:defRPr/>
              </a:pPr>
              <a:r>
                <a:rPr lang="en-US" sz="1200" dirty="0">
                  <a:gradFill>
                    <a:gsLst>
                      <a:gs pos="2917">
                        <a:srgbClr val="353535"/>
                      </a:gs>
                      <a:gs pos="30000">
                        <a:srgbClr val="353535"/>
                      </a:gs>
                    </a:gsLst>
                    <a:lin ang="5400000" scaled="0"/>
                  </a:gradFill>
                  <a:latin typeface="Segoe UI Semilight"/>
                </a:rPr>
                <a:t>Azure Data Box</a:t>
              </a:r>
            </a:p>
          </p:txBody>
        </p:sp>
        <p:sp>
          <p:nvSpPr>
            <p:cNvPr id="32" name="TextBox 31">
              <a:extLst>
                <a:ext uri="{FF2B5EF4-FFF2-40B4-BE49-F238E27FC236}">
                  <a16:creationId xmlns:a16="http://schemas.microsoft.com/office/drawing/2014/main" id="{3AB9DC04-16F5-45B4-AB74-2F96E077FFEB}"/>
                </a:ext>
              </a:extLst>
            </p:cNvPr>
            <p:cNvSpPr txBox="1"/>
            <p:nvPr/>
          </p:nvSpPr>
          <p:spPr>
            <a:xfrm>
              <a:off x="2534585" y="4517287"/>
              <a:ext cx="1657096" cy="470868"/>
            </a:xfrm>
            <a:prstGeom prst="rect">
              <a:avLst/>
            </a:prstGeom>
            <a:noFill/>
          </p:spPr>
          <p:txBody>
            <a:bodyPr wrap="square" lIns="137141" tIns="109713" rIns="137141" bIns="109713" rtlCol="0">
              <a:spAutoFit/>
            </a:bodyPr>
            <a:lstStyle/>
            <a:p>
              <a:pPr lvl="0" defTabSz="685669">
                <a:lnSpc>
                  <a:spcPct val="90000"/>
                </a:lnSpc>
                <a:spcAft>
                  <a:spcPts val="450"/>
                </a:spcAft>
                <a:defRPr/>
              </a:pPr>
              <a:r>
                <a:rPr lang="en-US" dirty="0">
                  <a:gradFill>
                    <a:gsLst>
                      <a:gs pos="2917">
                        <a:srgbClr val="353535"/>
                      </a:gs>
                      <a:gs pos="30000">
                        <a:srgbClr val="353535"/>
                      </a:gs>
                    </a:gsLst>
                    <a:lin ang="5400000" scaled="0"/>
                  </a:gradFill>
                  <a:latin typeface="Segoe UI Semilight"/>
                </a:rPr>
                <a:t>Up to 100 TB</a:t>
              </a:r>
            </a:p>
          </p:txBody>
        </p:sp>
        <p:sp>
          <p:nvSpPr>
            <p:cNvPr id="33" name="TextBox 32">
              <a:extLst>
                <a:ext uri="{FF2B5EF4-FFF2-40B4-BE49-F238E27FC236}">
                  <a16:creationId xmlns:a16="http://schemas.microsoft.com/office/drawing/2014/main" id="{C084C797-E871-4985-A6FC-96A303DA2719}"/>
                </a:ext>
              </a:extLst>
            </p:cNvPr>
            <p:cNvSpPr txBox="1"/>
            <p:nvPr/>
          </p:nvSpPr>
          <p:spPr>
            <a:xfrm>
              <a:off x="1429440" y="5382255"/>
              <a:ext cx="1913001" cy="383410"/>
            </a:xfrm>
            <a:prstGeom prst="rect">
              <a:avLst/>
            </a:prstGeom>
            <a:solidFill>
              <a:srgbClr val="002060"/>
            </a:solidFill>
          </p:spPr>
          <p:txBody>
            <a:bodyPr wrap="square" lIns="134444" tIns="107555" rIns="134444" bIns="107555" rtlCol="0">
              <a:spAutoFit/>
            </a:bodyPr>
            <a:lstStyle/>
            <a:p>
              <a:pPr lvl="0" algn="ctr" defTabSz="685644">
                <a:lnSpc>
                  <a:spcPct val="90000"/>
                </a:lnSpc>
                <a:spcAft>
                  <a:spcPts val="441"/>
                </a:spcAft>
                <a:defRPr/>
              </a:pPr>
              <a:r>
                <a:rPr lang="en-US" sz="1200" dirty="0">
                  <a:solidFill>
                    <a:srgbClr val="FFFFFF"/>
                  </a:solidFill>
                  <a:latin typeface="Segoe UI Semilight"/>
                </a:rPr>
                <a:t>No procuring of disks</a:t>
              </a:r>
            </a:p>
          </p:txBody>
        </p:sp>
        <p:sp>
          <p:nvSpPr>
            <p:cNvPr id="34" name="TextBox 33">
              <a:extLst>
                <a:ext uri="{FF2B5EF4-FFF2-40B4-BE49-F238E27FC236}">
                  <a16:creationId xmlns:a16="http://schemas.microsoft.com/office/drawing/2014/main" id="{1EFDA1DF-12A1-4F3E-B7FC-760C901C86DA}"/>
                </a:ext>
              </a:extLst>
            </p:cNvPr>
            <p:cNvSpPr txBox="1"/>
            <p:nvPr/>
          </p:nvSpPr>
          <p:spPr>
            <a:xfrm>
              <a:off x="3557706" y="5382255"/>
              <a:ext cx="1909438" cy="383410"/>
            </a:xfrm>
            <a:prstGeom prst="rect">
              <a:avLst/>
            </a:prstGeom>
            <a:solidFill>
              <a:srgbClr val="002060"/>
            </a:solidFill>
          </p:spPr>
          <p:txBody>
            <a:bodyPr wrap="square" lIns="134444" tIns="107555" rIns="134444" bIns="107555" rtlCol="0">
              <a:spAutoFit/>
            </a:bodyPr>
            <a:lstStyle/>
            <a:p>
              <a:pPr lvl="0" algn="ctr" defTabSz="685644">
                <a:lnSpc>
                  <a:spcPct val="90000"/>
                </a:lnSpc>
                <a:spcAft>
                  <a:spcPts val="441"/>
                </a:spcAft>
                <a:defRPr/>
              </a:pPr>
              <a:r>
                <a:rPr lang="en-US" sz="1200" dirty="0">
                  <a:solidFill>
                    <a:srgbClr val="FFFFFF"/>
                  </a:solidFill>
                  <a:latin typeface="Segoe UI Semilight"/>
                </a:rPr>
                <a:t>Parallel transfers</a:t>
              </a:r>
            </a:p>
          </p:txBody>
        </p:sp>
        <p:sp>
          <p:nvSpPr>
            <p:cNvPr id="35" name="TextBox 34">
              <a:extLst>
                <a:ext uri="{FF2B5EF4-FFF2-40B4-BE49-F238E27FC236}">
                  <a16:creationId xmlns:a16="http://schemas.microsoft.com/office/drawing/2014/main" id="{1641F2C3-8063-4854-98C4-062A97F2C4BE}"/>
                </a:ext>
              </a:extLst>
            </p:cNvPr>
            <p:cNvSpPr txBox="1"/>
            <p:nvPr/>
          </p:nvSpPr>
          <p:spPr>
            <a:xfrm>
              <a:off x="5682411" y="5376470"/>
              <a:ext cx="1896465" cy="383410"/>
            </a:xfrm>
            <a:prstGeom prst="rect">
              <a:avLst/>
            </a:prstGeom>
            <a:solidFill>
              <a:srgbClr val="002060"/>
            </a:solidFill>
          </p:spPr>
          <p:txBody>
            <a:bodyPr wrap="square" lIns="134444" tIns="107555" rIns="134444" bIns="107555" rtlCol="0">
              <a:spAutoFit/>
            </a:bodyPr>
            <a:lstStyle/>
            <a:p>
              <a:pPr lvl="0" algn="ctr" defTabSz="685644">
                <a:lnSpc>
                  <a:spcPct val="90000"/>
                </a:lnSpc>
                <a:spcAft>
                  <a:spcPts val="441"/>
                </a:spcAft>
                <a:defRPr/>
              </a:pPr>
              <a:r>
                <a:rPr lang="en-US" sz="1200" dirty="0">
                  <a:solidFill>
                    <a:srgbClr val="FFFFFF"/>
                  </a:solidFill>
                  <a:latin typeface="Segoe UI Semilight"/>
                </a:rPr>
                <a:t>Safe and secure</a:t>
              </a:r>
            </a:p>
          </p:txBody>
        </p:sp>
        <p:pic>
          <p:nvPicPr>
            <p:cNvPr id="36" name="Graphic 35">
              <a:extLst>
                <a:ext uri="{FF2B5EF4-FFF2-40B4-BE49-F238E27FC236}">
                  <a16:creationId xmlns:a16="http://schemas.microsoft.com/office/drawing/2014/main" id="{ACF7B562-569B-429E-B293-35B3F3AD264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61324" y="2576201"/>
              <a:ext cx="1693004" cy="1693004"/>
            </a:xfrm>
            <a:prstGeom prst="rect">
              <a:avLst/>
            </a:prstGeom>
          </p:spPr>
        </p:pic>
      </p:grpSp>
      <p:sp>
        <p:nvSpPr>
          <p:cNvPr id="37" name="TextBox 36">
            <a:extLst>
              <a:ext uri="{FF2B5EF4-FFF2-40B4-BE49-F238E27FC236}">
                <a16:creationId xmlns:a16="http://schemas.microsoft.com/office/drawing/2014/main" id="{FC5F59EA-C4A5-4811-A6D8-9682DEBCC394}"/>
              </a:ext>
            </a:extLst>
          </p:cNvPr>
          <p:cNvSpPr txBox="1"/>
          <p:nvPr/>
        </p:nvSpPr>
        <p:spPr>
          <a:xfrm>
            <a:off x="222422" y="6301946"/>
            <a:ext cx="955589" cy="369332"/>
          </a:xfrm>
          <a:prstGeom prst="rect">
            <a:avLst/>
          </a:prstGeom>
          <a:noFill/>
        </p:spPr>
        <p:txBody>
          <a:bodyPr wrap="square" rtlCol="0">
            <a:spAutoFit/>
          </a:bodyPr>
          <a:lstStyle/>
          <a:p>
            <a:r>
              <a:rPr lang="en-US" dirty="0"/>
              <a:t>12-10</a:t>
            </a:r>
          </a:p>
        </p:txBody>
      </p:sp>
    </p:spTree>
    <p:extLst>
      <p:ext uri="{BB962C8B-B14F-4D97-AF65-F5344CB8AC3E}">
        <p14:creationId xmlns:p14="http://schemas.microsoft.com/office/powerpoint/2010/main" val="15666890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7D61-5916-43B6-9343-F7B27352BD22}"/>
              </a:ext>
            </a:extLst>
          </p:cNvPr>
          <p:cNvSpPr>
            <a:spLocks noGrp="1"/>
          </p:cNvSpPr>
          <p:nvPr>
            <p:ph type="title"/>
          </p:nvPr>
        </p:nvSpPr>
        <p:spPr/>
        <p:txBody>
          <a:bodyPr/>
          <a:lstStyle/>
          <a:p>
            <a:r>
              <a:rPr lang="en-US" dirty="0"/>
              <a:t>Site Recovery</a:t>
            </a:r>
          </a:p>
        </p:txBody>
      </p:sp>
      <p:sp>
        <p:nvSpPr>
          <p:cNvPr id="4" name="Content Placeholder 2">
            <a:extLst>
              <a:ext uri="{FF2B5EF4-FFF2-40B4-BE49-F238E27FC236}">
                <a16:creationId xmlns:a16="http://schemas.microsoft.com/office/drawing/2014/main" id="{308C0F4C-0897-4766-8EFD-C23D60A57E9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lnSpc>
                <a:spcPct val="200000"/>
              </a:lnSpc>
            </a:pPr>
            <a:r>
              <a:rPr lang="en-US" b="0" kern="0" dirty="0">
                <a:solidFill>
                  <a:srgbClr val="000000"/>
                </a:solidFill>
              </a:rPr>
              <a:t>Designed for </a:t>
            </a:r>
            <a:r>
              <a:rPr lang="en-US" kern="0" dirty="0">
                <a:solidFill>
                  <a:srgbClr val="000000"/>
                </a:solidFill>
              </a:rPr>
              <a:t>zero-data loss </a:t>
            </a:r>
            <a:r>
              <a:rPr lang="en-US" b="0" kern="0" dirty="0">
                <a:solidFill>
                  <a:srgbClr val="000000"/>
                </a:solidFill>
              </a:rPr>
              <a:t>during migration</a:t>
            </a:r>
          </a:p>
          <a:p>
            <a:pPr lvl="0">
              <a:lnSpc>
                <a:spcPct val="200000"/>
              </a:lnSpc>
            </a:pPr>
            <a:r>
              <a:rPr lang="en-US" kern="0" dirty="0">
                <a:solidFill>
                  <a:srgbClr val="000000"/>
                </a:solidFill>
              </a:rPr>
              <a:t>Near-zero downtime </a:t>
            </a:r>
            <a:r>
              <a:rPr lang="en-US" b="0" kern="0" dirty="0">
                <a:solidFill>
                  <a:srgbClr val="000000"/>
                </a:solidFill>
              </a:rPr>
              <a:t>for their users</a:t>
            </a:r>
          </a:p>
          <a:p>
            <a:pPr lvl="0">
              <a:lnSpc>
                <a:spcPct val="200000"/>
              </a:lnSpc>
            </a:pPr>
            <a:r>
              <a:rPr lang="en-US" kern="0" dirty="0">
                <a:solidFill>
                  <a:srgbClr val="000000"/>
                </a:solidFill>
              </a:rPr>
              <a:t>Comprehensive</a:t>
            </a:r>
            <a:r>
              <a:rPr lang="en-US" b="0" kern="0" dirty="0">
                <a:solidFill>
                  <a:srgbClr val="000000"/>
                </a:solidFill>
              </a:rPr>
              <a:t> </a:t>
            </a:r>
            <a:r>
              <a:rPr lang="en-US" kern="0" dirty="0">
                <a:solidFill>
                  <a:srgbClr val="000000"/>
                </a:solidFill>
              </a:rPr>
              <a:t>coverage</a:t>
            </a:r>
            <a:r>
              <a:rPr lang="en-US" b="0" kern="0" dirty="0">
                <a:solidFill>
                  <a:srgbClr val="000000"/>
                </a:solidFill>
              </a:rPr>
              <a:t> for all applications</a:t>
            </a:r>
          </a:p>
          <a:p>
            <a:pPr lvl="0">
              <a:spcBef>
                <a:spcPts val="1800"/>
              </a:spcBef>
            </a:pPr>
            <a:r>
              <a:rPr lang="en-US" kern="0" dirty="0">
                <a:solidFill>
                  <a:srgbClr val="000000"/>
                </a:solidFill>
              </a:rPr>
              <a:t>Ability to test </a:t>
            </a:r>
            <a:r>
              <a:rPr lang="en-US" b="0" kern="0" dirty="0">
                <a:solidFill>
                  <a:srgbClr val="000000"/>
                </a:solidFill>
              </a:rPr>
              <a:t>application in the new cloud before migration</a:t>
            </a:r>
          </a:p>
          <a:p>
            <a:pPr lvl="0">
              <a:lnSpc>
                <a:spcPct val="200000"/>
              </a:lnSpc>
            </a:pPr>
            <a:endParaRPr lang="en-US" b="0" kern="0" dirty="0">
              <a:solidFill>
                <a:srgbClr val="000000"/>
              </a:solidFill>
            </a:endParaRPr>
          </a:p>
        </p:txBody>
      </p:sp>
      <p:sp>
        <p:nvSpPr>
          <p:cNvPr id="5" name="TextBox 4">
            <a:extLst>
              <a:ext uri="{FF2B5EF4-FFF2-40B4-BE49-F238E27FC236}">
                <a16:creationId xmlns:a16="http://schemas.microsoft.com/office/drawing/2014/main" id="{636921D7-B7A3-40C9-A308-2E5005B45E3E}"/>
              </a:ext>
            </a:extLst>
          </p:cNvPr>
          <p:cNvSpPr txBox="1"/>
          <p:nvPr/>
        </p:nvSpPr>
        <p:spPr>
          <a:xfrm>
            <a:off x="222422" y="6301946"/>
            <a:ext cx="955589" cy="369332"/>
          </a:xfrm>
          <a:prstGeom prst="rect">
            <a:avLst/>
          </a:prstGeom>
          <a:noFill/>
        </p:spPr>
        <p:txBody>
          <a:bodyPr wrap="square" rtlCol="0">
            <a:spAutoFit/>
          </a:bodyPr>
          <a:lstStyle/>
          <a:p>
            <a:r>
              <a:rPr lang="en-US" dirty="0"/>
              <a:t>12-10</a:t>
            </a:r>
          </a:p>
        </p:txBody>
      </p:sp>
    </p:spTree>
    <p:extLst>
      <p:ext uri="{BB962C8B-B14F-4D97-AF65-F5344CB8AC3E}">
        <p14:creationId xmlns:p14="http://schemas.microsoft.com/office/powerpoint/2010/main" val="1983051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131abe85-e512-4124-93e8-031bd4f764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9352-40A4-4B16-8BCB-E552DB0179A7}"/>
              </a:ext>
            </a:extLst>
          </p:cNvPr>
          <p:cNvSpPr>
            <a:spLocks noGrp="1"/>
          </p:cNvSpPr>
          <p:nvPr>
            <p:ph type="title"/>
          </p:nvPr>
        </p:nvSpPr>
        <p:spPr/>
        <p:txBody>
          <a:bodyPr/>
          <a:lstStyle/>
          <a:p>
            <a:r>
              <a:rPr lang="en-US" dirty="0"/>
              <a:t>Site Recovery Advantages</a:t>
            </a:r>
          </a:p>
        </p:txBody>
      </p:sp>
      <p:sp>
        <p:nvSpPr>
          <p:cNvPr id="4" name="Content Placeholder 2">
            <a:extLst>
              <a:ext uri="{FF2B5EF4-FFF2-40B4-BE49-F238E27FC236}">
                <a16:creationId xmlns:a16="http://schemas.microsoft.com/office/drawing/2014/main" id="{A631A350-3251-497E-81AC-222D880B4AE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lnSpc>
                <a:spcPct val="200000"/>
              </a:lnSpc>
            </a:pPr>
            <a:r>
              <a:rPr lang="en-US" b="0" kern="0" dirty="0">
                <a:solidFill>
                  <a:srgbClr val="000000"/>
                </a:solidFill>
              </a:rPr>
              <a:t>Zero application data loss during migration</a:t>
            </a:r>
          </a:p>
          <a:p>
            <a:pPr lvl="0"/>
            <a:r>
              <a:rPr lang="en-US" b="0" kern="0" dirty="0">
                <a:solidFill>
                  <a:srgbClr val="000000"/>
                </a:solidFill>
              </a:rPr>
              <a:t>Near-zero application downtime during migration</a:t>
            </a:r>
          </a:p>
          <a:p>
            <a:pPr lvl="0">
              <a:spcBef>
                <a:spcPts val="2400"/>
              </a:spcBef>
            </a:pPr>
            <a:r>
              <a:rPr lang="en-US" b="0" kern="0" dirty="0">
                <a:solidFill>
                  <a:srgbClr val="000000"/>
                </a:solidFill>
              </a:rPr>
              <a:t>Broad coverage for hypervisors, applications, operating systems, and Azure features</a:t>
            </a:r>
          </a:p>
          <a:p>
            <a:pPr lvl="0">
              <a:lnSpc>
                <a:spcPct val="200000"/>
              </a:lnSpc>
            </a:pPr>
            <a:r>
              <a:rPr lang="en-US" b="0" kern="0" dirty="0">
                <a:solidFill>
                  <a:srgbClr val="000000"/>
                </a:solidFill>
              </a:rPr>
              <a:t>No-impact application testing in Azure</a:t>
            </a:r>
          </a:p>
          <a:p>
            <a:pPr marL="0" lvl="0" indent="0">
              <a:lnSpc>
                <a:spcPct val="200000"/>
              </a:lnSpc>
              <a:buNone/>
            </a:pPr>
            <a:endParaRPr lang="en-US" b="0" kern="0" dirty="0">
              <a:solidFill>
                <a:srgbClr val="000000"/>
              </a:solidFill>
            </a:endParaRPr>
          </a:p>
        </p:txBody>
      </p:sp>
      <p:sp>
        <p:nvSpPr>
          <p:cNvPr id="5" name="TextBox 4">
            <a:extLst>
              <a:ext uri="{FF2B5EF4-FFF2-40B4-BE49-F238E27FC236}">
                <a16:creationId xmlns:a16="http://schemas.microsoft.com/office/drawing/2014/main" id="{A3B3AB95-3B53-4A33-8F73-F914A47C78FE}"/>
              </a:ext>
            </a:extLst>
          </p:cNvPr>
          <p:cNvSpPr txBox="1"/>
          <p:nvPr/>
        </p:nvSpPr>
        <p:spPr>
          <a:xfrm>
            <a:off x="222422" y="6301946"/>
            <a:ext cx="955589" cy="369332"/>
          </a:xfrm>
          <a:prstGeom prst="rect">
            <a:avLst/>
          </a:prstGeom>
          <a:noFill/>
        </p:spPr>
        <p:txBody>
          <a:bodyPr wrap="square" rtlCol="0">
            <a:spAutoFit/>
          </a:bodyPr>
          <a:lstStyle/>
          <a:p>
            <a:r>
              <a:rPr lang="en-US" dirty="0"/>
              <a:t>12-10</a:t>
            </a:r>
          </a:p>
        </p:txBody>
      </p:sp>
    </p:spTree>
    <p:extLst>
      <p:ext uri="{BB962C8B-B14F-4D97-AF65-F5344CB8AC3E}">
        <p14:creationId xmlns:p14="http://schemas.microsoft.com/office/powerpoint/2010/main" val="3201664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39912a83-95cc-4bac-a352-d69f230de40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96CB-30AC-48B0-9804-E9CD3FEFAE96}"/>
              </a:ext>
            </a:extLst>
          </p:cNvPr>
          <p:cNvSpPr>
            <a:spLocks noGrp="1"/>
          </p:cNvSpPr>
          <p:nvPr>
            <p:ph type="title"/>
          </p:nvPr>
        </p:nvSpPr>
        <p:spPr/>
        <p:txBody>
          <a:bodyPr/>
          <a:lstStyle/>
          <a:p>
            <a:r>
              <a:rPr lang="en-US" dirty="0"/>
              <a:t>Disaster Recovery or Workload Migration from Hyper-V/SCVMM</a:t>
            </a:r>
          </a:p>
        </p:txBody>
      </p:sp>
      <p:grpSp>
        <p:nvGrpSpPr>
          <p:cNvPr id="3" name="Group 2" descr="1. Deploy the ASR Agent on the on-premises Hyper-V / SCVMM infrastructure&#10;2. Select your VMs you want to replicate to Azure&#10;3. Replication occurs through public internet or expressroute (https/443)&#10;4. Azure is your DR Site, containing the offline VMs until failover is executed&#10;5. (failback occurs in the same way from Azure back to on-premises VM)">
            <a:extLst>
              <a:ext uri="{FF2B5EF4-FFF2-40B4-BE49-F238E27FC236}">
                <a16:creationId xmlns:a16="http://schemas.microsoft.com/office/drawing/2014/main" id="{5480A755-32E2-4FCD-A07D-E0BF3873113A}"/>
              </a:ext>
            </a:extLst>
          </p:cNvPr>
          <p:cNvGrpSpPr/>
          <p:nvPr/>
        </p:nvGrpSpPr>
        <p:grpSpPr>
          <a:xfrm>
            <a:off x="31640" y="2228815"/>
            <a:ext cx="8711017" cy="3304319"/>
            <a:chOff x="31640" y="2228815"/>
            <a:chExt cx="8711017" cy="3304319"/>
          </a:xfrm>
        </p:grpSpPr>
        <p:pic>
          <p:nvPicPr>
            <p:cNvPr id="4" name="Picture 98" descr="Cloud">
              <a:extLst>
                <a:ext uri="{FF2B5EF4-FFF2-40B4-BE49-F238E27FC236}">
                  <a16:creationId xmlns:a16="http://schemas.microsoft.com/office/drawing/2014/main" id="{9E6F2ACB-2C18-4254-BF5B-6A9BAC2FD908}"/>
                </a:ext>
              </a:extLst>
            </p:cNvPr>
            <p:cNvPicPr>
              <a:picLocks noChangeAspect="1" noChangeArrowheads="1"/>
            </p:cNvPicPr>
            <p:nvPr/>
          </p:nvPicPr>
          <p:blipFill>
            <a:blip r:embed="rId3" cstate="screen">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1640" y="2476549"/>
              <a:ext cx="3517770" cy="1542181"/>
            </a:xfrm>
            <a:prstGeom prst="rect">
              <a:avLst/>
            </a:prstGeom>
            <a:noFill/>
            <a:ln w="9525">
              <a:noFill/>
              <a:miter lim="800000"/>
              <a:headEnd/>
              <a:tailEnd/>
            </a:ln>
            <a:effectLst>
              <a:glow>
                <a:schemeClr val="accent1">
                  <a:alpha val="0"/>
                </a:schemeClr>
              </a:glow>
            </a:effectLst>
          </p:spPr>
        </p:pic>
        <p:sp>
          <p:nvSpPr>
            <p:cNvPr id="5" name="TextBox 4">
              <a:extLst>
                <a:ext uri="{FF2B5EF4-FFF2-40B4-BE49-F238E27FC236}">
                  <a16:creationId xmlns:a16="http://schemas.microsoft.com/office/drawing/2014/main" id="{42AA11C2-1509-41CD-83D2-2D03C28BD996}"/>
                </a:ext>
              </a:extLst>
            </p:cNvPr>
            <p:cNvSpPr txBox="1"/>
            <p:nvPr/>
          </p:nvSpPr>
          <p:spPr>
            <a:xfrm>
              <a:off x="332260" y="4101319"/>
              <a:ext cx="2738716" cy="339517"/>
            </a:xfrm>
            <a:prstGeom prst="rect">
              <a:avLst/>
            </a:prstGeom>
            <a:noFill/>
          </p:spPr>
          <p:txBody>
            <a:bodyPr wrap="square" lIns="0" tIns="0" rIns="0" bIns="0" rtlCol="0">
              <a:spAutoFit/>
            </a:bodyPr>
            <a:lstStyle/>
            <a:p>
              <a:pPr lvl="0" algn="ctr" defTabSz="685526">
                <a:lnSpc>
                  <a:spcPct val="90000"/>
                </a:lnSpc>
                <a:defRPr/>
              </a:pPr>
              <a:r>
                <a:rPr lang="en-US" sz="1471" spc="-38" dirty="0">
                  <a:solidFill>
                    <a:srgbClr val="353535"/>
                  </a:solidFill>
                  <a:latin typeface="Segoe UI Semilight"/>
                </a:rPr>
                <a:t>Source: Hyper-V/SCVMM</a:t>
              </a:r>
              <a:br>
                <a:rPr lang="en-US" sz="1471" spc="-38" dirty="0">
                  <a:solidFill>
                    <a:srgbClr val="353535"/>
                  </a:solidFill>
                  <a:latin typeface="Segoe UI Semilight"/>
                </a:rPr>
              </a:br>
              <a:endParaRPr lang="en-US" sz="1471" spc="-38" baseline="-25000" dirty="0">
                <a:solidFill>
                  <a:srgbClr val="353535"/>
                </a:solidFill>
                <a:latin typeface="Segoe UI Semilight"/>
              </a:endParaRPr>
            </a:p>
          </p:txBody>
        </p:sp>
        <p:sp>
          <p:nvSpPr>
            <p:cNvPr id="6" name="TextBox 5">
              <a:extLst>
                <a:ext uri="{FF2B5EF4-FFF2-40B4-BE49-F238E27FC236}">
                  <a16:creationId xmlns:a16="http://schemas.microsoft.com/office/drawing/2014/main" id="{127E853D-2BF5-4BC0-BF74-0BCE3C08ADBA}"/>
                </a:ext>
              </a:extLst>
            </p:cNvPr>
            <p:cNvSpPr txBox="1"/>
            <p:nvPr/>
          </p:nvSpPr>
          <p:spPr>
            <a:xfrm>
              <a:off x="7106349" y="2496758"/>
              <a:ext cx="720879" cy="101566"/>
            </a:xfrm>
            <a:prstGeom prst="rect">
              <a:avLst/>
            </a:prstGeom>
            <a:noFill/>
          </p:spPr>
          <p:txBody>
            <a:bodyPr wrap="square" lIns="0" tIns="0" rIns="0" bIns="0" rtlCol="0">
              <a:spAutoFit/>
            </a:bodyPr>
            <a:lstStyle/>
            <a:p>
              <a:pPr algn="ctr" defTabSz="685526">
                <a:lnSpc>
                  <a:spcPct val="90000"/>
                </a:lnSpc>
                <a:defRPr/>
              </a:pPr>
              <a:endParaRPr lang="en-US" sz="1100" b="1" spc="-38" baseline="-25000" dirty="0">
                <a:solidFill>
                  <a:srgbClr val="353535"/>
                </a:solidFill>
                <a:latin typeface="Segoe UI Semilight"/>
              </a:endParaRPr>
            </a:p>
          </p:txBody>
        </p:sp>
        <p:grpSp>
          <p:nvGrpSpPr>
            <p:cNvPr id="7" name="Group 6">
              <a:extLst>
                <a:ext uri="{FF2B5EF4-FFF2-40B4-BE49-F238E27FC236}">
                  <a16:creationId xmlns:a16="http://schemas.microsoft.com/office/drawing/2014/main" id="{D11ABFF9-8E9E-4470-B933-FAAF2F386029}"/>
                </a:ext>
              </a:extLst>
            </p:cNvPr>
            <p:cNvGrpSpPr/>
            <p:nvPr/>
          </p:nvGrpSpPr>
          <p:grpSpPr>
            <a:xfrm>
              <a:off x="867216" y="5053772"/>
              <a:ext cx="2136041" cy="479362"/>
              <a:chOff x="9499030" y="5941207"/>
              <a:chExt cx="2905163" cy="651964"/>
            </a:xfrm>
          </p:grpSpPr>
          <p:sp>
            <p:nvSpPr>
              <p:cNvPr id="8" name="TextBox 7">
                <a:extLst>
                  <a:ext uri="{FF2B5EF4-FFF2-40B4-BE49-F238E27FC236}">
                    <a16:creationId xmlns:a16="http://schemas.microsoft.com/office/drawing/2014/main" id="{E3298E2B-90CD-4B4E-96F6-1EBDDF7452EF}"/>
                  </a:ext>
                </a:extLst>
              </p:cNvPr>
              <p:cNvSpPr txBox="1"/>
              <p:nvPr/>
            </p:nvSpPr>
            <p:spPr>
              <a:xfrm>
                <a:off x="9979194" y="5941207"/>
                <a:ext cx="2424999" cy="651964"/>
              </a:xfrm>
              <a:prstGeom prst="rect">
                <a:avLst/>
              </a:prstGeom>
              <a:noFill/>
            </p:spPr>
            <p:txBody>
              <a:bodyPr wrap="square" lIns="0" tIns="0" rIns="0" bIns="0" rtlCol="0">
                <a:spAutoFit/>
              </a:bodyPr>
              <a:lstStyle/>
              <a:p>
                <a:pPr lvl="0" defTabSz="685526">
                  <a:lnSpc>
                    <a:spcPct val="90000"/>
                  </a:lnSpc>
                  <a:defRPr/>
                </a:pPr>
                <a:r>
                  <a:rPr lang="en-US" sz="1298" dirty="0">
                    <a:solidFill>
                      <a:srgbClr val="0072C6"/>
                    </a:solidFill>
                    <a:latin typeface="Segoe UI Light"/>
                  </a:rPr>
                  <a:t>Microsoft Azure Recovery Services Agent </a:t>
                </a:r>
                <a:endParaRPr lang="en-US" sz="1000" spc="-38" dirty="0">
                  <a:solidFill>
                    <a:srgbClr val="353535"/>
                  </a:solidFill>
                  <a:latin typeface="Segoe UI Semilight"/>
                </a:endParaRPr>
              </a:p>
              <a:p>
                <a:pPr lvl="0" defTabSz="685526">
                  <a:lnSpc>
                    <a:spcPct val="90000"/>
                  </a:lnSpc>
                  <a:defRPr/>
                </a:pPr>
                <a:r>
                  <a:rPr lang="en-US" sz="865" dirty="0">
                    <a:gradFill>
                      <a:gsLst>
                        <a:gs pos="2917">
                          <a:srgbClr val="505050"/>
                        </a:gs>
                        <a:gs pos="30000">
                          <a:srgbClr val="505050"/>
                        </a:gs>
                      </a:gsLst>
                      <a:lin ang="5400000" scaled="0"/>
                    </a:gradFill>
                    <a:latin typeface="Segoe UI Semilight"/>
                  </a:rPr>
                  <a:t>Replicates data to Azure</a:t>
                </a:r>
              </a:p>
            </p:txBody>
          </p:sp>
          <p:pic>
            <p:nvPicPr>
              <p:cNvPr id="9" name="Picture 8">
                <a:extLst>
                  <a:ext uri="{FF2B5EF4-FFF2-40B4-BE49-F238E27FC236}">
                    <a16:creationId xmlns:a16="http://schemas.microsoft.com/office/drawing/2014/main" id="{F1CA936E-013E-4E8E-B51B-3F74B3015F14}"/>
                  </a:ext>
                </a:extLst>
              </p:cNvPr>
              <p:cNvPicPr>
                <a:picLocks noChangeAspect="1"/>
              </p:cNvPicPr>
              <p:nvPr/>
            </p:nvPicPr>
            <p:blipFill>
              <a:blip r:embed="rId4"/>
              <a:stretch>
                <a:fillRect/>
              </a:stretch>
            </p:blipFill>
            <p:spPr>
              <a:xfrm>
                <a:off x="9499030" y="5986485"/>
                <a:ext cx="425196" cy="421683"/>
              </a:xfrm>
              <a:prstGeom prst="rect">
                <a:avLst/>
              </a:prstGeom>
            </p:spPr>
          </p:pic>
        </p:grpSp>
        <p:pic>
          <p:nvPicPr>
            <p:cNvPr id="10" name="Picture 9">
              <a:extLst>
                <a:ext uri="{FF2B5EF4-FFF2-40B4-BE49-F238E27FC236}">
                  <a16:creationId xmlns:a16="http://schemas.microsoft.com/office/drawing/2014/main" id="{2968E531-2B89-488D-B118-9B5A4E0A5733}"/>
                </a:ext>
              </a:extLst>
            </p:cNvPr>
            <p:cNvPicPr>
              <a:picLocks noChangeAspect="1"/>
            </p:cNvPicPr>
            <p:nvPr/>
          </p:nvPicPr>
          <p:blipFill>
            <a:blip r:embed="rId5"/>
            <a:stretch>
              <a:fillRect/>
            </a:stretch>
          </p:blipFill>
          <p:spPr>
            <a:xfrm>
              <a:off x="5912701" y="2331219"/>
              <a:ext cx="2829956" cy="1855825"/>
            </a:xfrm>
            <a:prstGeom prst="rect">
              <a:avLst/>
            </a:prstGeom>
          </p:spPr>
        </p:pic>
        <p:sp>
          <p:nvSpPr>
            <p:cNvPr id="11" name="TextBox 179">
              <a:extLst>
                <a:ext uri="{FF2B5EF4-FFF2-40B4-BE49-F238E27FC236}">
                  <a16:creationId xmlns:a16="http://schemas.microsoft.com/office/drawing/2014/main" id="{6D39964A-5322-44C0-8204-DB0203D47896}"/>
                </a:ext>
              </a:extLst>
            </p:cNvPr>
            <p:cNvSpPr txBox="1"/>
            <p:nvPr/>
          </p:nvSpPr>
          <p:spPr>
            <a:xfrm>
              <a:off x="6162850" y="3457196"/>
              <a:ext cx="2329656" cy="542978"/>
            </a:xfrm>
            <a:prstGeom prst="rect">
              <a:avLst/>
            </a:prstGeom>
            <a:noFill/>
            <a:ln>
              <a:noFill/>
            </a:ln>
          </p:spPr>
          <p:txBody>
            <a:bodyPr wrap="none" lIns="134387" tIns="107510" rIns="134387" bIns="107510" rtlCol="0">
              <a:spAutoFit/>
            </a:bodyPr>
            <a:lstStyle/>
            <a:p>
              <a:pPr lvl="0" algn="ctr" defTabSz="684845">
                <a:lnSpc>
                  <a:spcPct val="90000"/>
                </a:lnSpc>
                <a:spcAft>
                  <a:spcPts val="441"/>
                </a:spcAft>
                <a:defRPr/>
              </a:pPr>
              <a:r>
                <a:rPr lang="en-US" sz="2353" kern="0" dirty="0">
                  <a:solidFill>
                    <a:srgbClr val="FFFFFF"/>
                  </a:solidFill>
                  <a:latin typeface="Segoe UI Semilight"/>
                </a:rPr>
                <a:t>Microsoft Azure</a:t>
              </a:r>
            </a:p>
          </p:txBody>
        </p:sp>
        <p:grpSp>
          <p:nvGrpSpPr>
            <p:cNvPr id="12" name="Group 11">
              <a:extLst>
                <a:ext uri="{FF2B5EF4-FFF2-40B4-BE49-F238E27FC236}">
                  <a16:creationId xmlns:a16="http://schemas.microsoft.com/office/drawing/2014/main" id="{C9A3771F-72D6-45BE-952F-3FBDA52649D6}"/>
                </a:ext>
              </a:extLst>
            </p:cNvPr>
            <p:cNvGrpSpPr/>
            <p:nvPr/>
          </p:nvGrpSpPr>
          <p:grpSpPr>
            <a:xfrm>
              <a:off x="1504239" y="2228815"/>
              <a:ext cx="306262" cy="617870"/>
              <a:chOff x="1245849" y="2481571"/>
              <a:chExt cx="416537" cy="840346"/>
            </a:xfrm>
          </p:grpSpPr>
          <p:pic>
            <p:nvPicPr>
              <p:cNvPr id="13" name="Picture 12">
                <a:extLst>
                  <a:ext uri="{FF2B5EF4-FFF2-40B4-BE49-F238E27FC236}">
                    <a16:creationId xmlns:a16="http://schemas.microsoft.com/office/drawing/2014/main" id="{4D205338-2228-4DB7-BF16-2E9AB7F48B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9563" y="2910378"/>
                <a:ext cx="412823" cy="411539"/>
              </a:xfrm>
              <a:prstGeom prst="rect">
                <a:avLst/>
              </a:prstGeom>
            </p:spPr>
          </p:pic>
          <p:pic>
            <p:nvPicPr>
              <p:cNvPr id="14" name="Picture 13">
                <a:extLst>
                  <a:ext uri="{FF2B5EF4-FFF2-40B4-BE49-F238E27FC236}">
                    <a16:creationId xmlns:a16="http://schemas.microsoft.com/office/drawing/2014/main" id="{E7D8DA13-C9D1-44F0-BF9B-EC0CF6C343D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45849" y="2481571"/>
                <a:ext cx="398674" cy="414346"/>
              </a:xfrm>
              <a:prstGeom prst="rect">
                <a:avLst/>
              </a:prstGeom>
            </p:spPr>
          </p:pic>
        </p:grpSp>
        <p:pic>
          <p:nvPicPr>
            <p:cNvPr id="15" name="Picture 14">
              <a:extLst>
                <a:ext uri="{FF2B5EF4-FFF2-40B4-BE49-F238E27FC236}">
                  <a16:creationId xmlns:a16="http://schemas.microsoft.com/office/drawing/2014/main" id="{BB6D8FB4-39DB-4D8F-B2AB-602F00A1758D}"/>
                </a:ext>
              </a:extLst>
            </p:cNvPr>
            <p:cNvPicPr>
              <a:picLocks noChangeAspect="1"/>
            </p:cNvPicPr>
            <p:nvPr/>
          </p:nvPicPr>
          <p:blipFill>
            <a:blip r:embed="rId8"/>
            <a:stretch>
              <a:fillRect/>
            </a:stretch>
          </p:blipFill>
          <p:spPr>
            <a:xfrm>
              <a:off x="1342771" y="2911408"/>
              <a:ext cx="530711" cy="783227"/>
            </a:xfrm>
            <a:prstGeom prst="rect">
              <a:avLst/>
            </a:prstGeom>
            <a:ln>
              <a:solidFill>
                <a:srgbClr val="00B0F0"/>
              </a:solidFill>
            </a:ln>
          </p:spPr>
        </p:pic>
        <p:grpSp>
          <p:nvGrpSpPr>
            <p:cNvPr id="16" name="Group 15">
              <a:extLst>
                <a:ext uri="{FF2B5EF4-FFF2-40B4-BE49-F238E27FC236}">
                  <a16:creationId xmlns:a16="http://schemas.microsoft.com/office/drawing/2014/main" id="{0DF33E6E-19EF-4F16-A3FA-9DD19A07AB24}"/>
                </a:ext>
              </a:extLst>
            </p:cNvPr>
            <p:cNvGrpSpPr/>
            <p:nvPr/>
          </p:nvGrpSpPr>
          <p:grpSpPr>
            <a:xfrm>
              <a:off x="1892141" y="2284243"/>
              <a:ext cx="1111323" cy="864541"/>
              <a:chOff x="9354961" y="2521836"/>
              <a:chExt cx="1099486" cy="703461"/>
            </a:xfrm>
            <a:solidFill>
              <a:srgbClr val="00B0F0"/>
            </a:solidFill>
          </p:grpSpPr>
          <p:pic>
            <p:nvPicPr>
              <p:cNvPr id="17" name="Picture 16">
                <a:extLst>
                  <a:ext uri="{FF2B5EF4-FFF2-40B4-BE49-F238E27FC236}">
                    <a16:creationId xmlns:a16="http://schemas.microsoft.com/office/drawing/2014/main" id="{6FBDCCDC-1D4C-434C-8518-8901CB77B53B}"/>
                  </a:ext>
                </a:extLst>
              </p:cNvPr>
              <p:cNvPicPr>
                <a:picLocks noChangeAspect="1"/>
              </p:cNvPicPr>
              <p:nvPr/>
            </p:nvPicPr>
            <p:blipFill>
              <a:blip r:embed="rId9"/>
              <a:stretch>
                <a:fillRect/>
              </a:stretch>
            </p:blipFill>
            <p:spPr>
              <a:xfrm>
                <a:off x="9354961" y="2521836"/>
                <a:ext cx="530221" cy="703461"/>
              </a:xfrm>
              <a:prstGeom prst="rect">
                <a:avLst/>
              </a:prstGeom>
              <a:grpFill/>
              <a:ln>
                <a:solidFill>
                  <a:srgbClr val="00B0F0"/>
                </a:solidFill>
              </a:ln>
            </p:spPr>
          </p:pic>
          <p:pic>
            <p:nvPicPr>
              <p:cNvPr id="18" name="Picture 17">
                <a:extLst>
                  <a:ext uri="{FF2B5EF4-FFF2-40B4-BE49-F238E27FC236}">
                    <a16:creationId xmlns:a16="http://schemas.microsoft.com/office/drawing/2014/main" id="{E47D7705-24B5-43F8-A4AB-E8BCCF967AC4}"/>
                  </a:ext>
                </a:extLst>
              </p:cNvPr>
              <p:cNvPicPr>
                <a:picLocks noChangeAspect="1"/>
              </p:cNvPicPr>
              <p:nvPr/>
            </p:nvPicPr>
            <p:blipFill>
              <a:blip r:embed="rId10"/>
              <a:stretch>
                <a:fillRect/>
              </a:stretch>
            </p:blipFill>
            <p:spPr>
              <a:xfrm>
                <a:off x="9924226" y="2702950"/>
                <a:ext cx="530221" cy="522347"/>
              </a:xfrm>
              <a:prstGeom prst="rect">
                <a:avLst/>
              </a:prstGeom>
              <a:grpFill/>
              <a:ln>
                <a:solidFill>
                  <a:srgbClr val="00B0F0"/>
                </a:solidFill>
              </a:ln>
            </p:spPr>
          </p:pic>
        </p:grpSp>
        <p:pic>
          <p:nvPicPr>
            <p:cNvPr id="19" name="Picture 18">
              <a:extLst>
                <a:ext uri="{FF2B5EF4-FFF2-40B4-BE49-F238E27FC236}">
                  <a16:creationId xmlns:a16="http://schemas.microsoft.com/office/drawing/2014/main" id="{0378D50C-EE3A-4EE7-B1A8-DF066B73BC83}"/>
                </a:ext>
              </a:extLst>
            </p:cNvPr>
            <p:cNvPicPr>
              <a:picLocks noChangeAspect="1"/>
            </p:cNvPicPr>
            <p:nvPr/>
          </p:nvPicPr>
          <p:blipFill>
            <a:blip r:embed="rId4"/>
            <a:stretch>
              <a:fillRect/>
            </a:stretch>
          </p:blipFill>
          <p:spPr>
            <a:xfrm>
              <a:off x="1126212" y="3558978"/>
              <a:ext cx="312629" cy="310046"/>
            </a:xfrm>
            <a:prstGeom prst="rect">
              <a:avLst/>
            </a:prstGeom>
          </p:spPr>
        </p:pic>
        <p:sp>
          <p:nvSpPr>
            <p:cNvPr id="20" name="TextBox 19">
              <a:extLst>
                <a:ext uri="{FF2B5EF4-FFF2-40B4-BE49-F238E27FC236}">
                  <a16:creationId xmlns:a16="http://schemas.microsoft.com/office/drawing/2014/main" id="{AB3A39FB-95F1-4980-B7C7-5FAE4F33DE2D}"/>
                </a:ext>
              </a:extLst>
            </p:cNvPr>
            <p:cNvSpPr txBox="1"/>
            <p:nvPr/>
          </p:nvSpPr>
          <p:spPr>
            <a:xfrm>
              <a:off x="706168" y="3199546"/>
              <a:ext cx="598481" cy="359586"/>
            </a:xfrm>
            <a:prstGeom prst="rect">
              <a:avLst/>
            </a:prstGeom>
            <a:noFill/>
          </p:spPr>
          <p:txBody>
            <a:bodyPr wrap="square" lIns="0" tIns="0" rIns="0" bIns="0" rtlCol="0">
              <a:spAutoFit/>
            </a:bodyPr>
            <a:lstStyle/>
            <a:p>
              <a:pPr lvl="0" defTabSz="685526">
                <a:lnSpc>
                  <a:spcPct val="90000"/>
                </a:lnSpc>
                <a:defRPr/>
              </a:pPr>
              <a:r>
                <a:rPr lang="en-US" sz="1298" i="1" dirty="0">
                  <a:solidFill>
                    <a:srgbClr val="0072C6"/>
                  </a:solidFill>
                  <a:latin typeface="Segoe UI Semilight"/>
                </a:rPr>
                <a:t>Hyper-V</a:t>
              </a:r>
              <a:br>
                <a:rPr lang="en-US" sz="1298" i="1" dirty="0">
                  <a:solidFill>
                    <a:srgbClr val="0072C6"/>
                  </a:solidFill>
                  <a:latin typeface="Segoe UI Semilight"/>
                </a:rPr>
              </a:br>
              <a:r>
                <a:rPr lang="en-US" sz="1298" i="1" dirty="0">
                  <a:solidFill>
                    <a:srgbClr val="0072C6"/>
                  </a:solidFill>
                  <a:latin typeface="Segoe UI Semilight"/>
                </a:rPr>
                <a:t>Server</a:t>
              </a:r>
            </a:p>
          </p:txBody>
        </p:sp>
        <p:grpSp>
          <p:nvGrpSpPr>
            <p:cNvPr id="21" name="Group 20">
              <a:extLst>
                <a:ext uri="{FF2B5EF4-FFF2-40B4-BE49-F238E27FC236}">
                  <a16:creationId xmlns:a16="http://schemas.microsoft.com/office/drawing/2014/main" id="{9A6ED84C-15EC-4067-97A2-01E3FBB9CAF9}"/>
                </a:ext>
              </a:extLst>
            </p:cNvPr>
            <p:cNvGrpSpPr/>
            <p:nvPr/>
          </p:nvGrpSpPr>
          <p:grpSpPr>
            <a:xfrm>
              <a:off x="3549409" y="2832680"/>
              <a:ext cx="2363291" cy="2102562"/>
              <a:chOff x="4827441" y="2686226"/>
              <a:chExt cx="3214240" cy="2859630"/>
            </a:xfrm>
          </p:grpSpPr>
          <p:grpSp>
            <p:nvGrpSpPr>
              <p:cNvPr id="22" name="Group 21">
                <a:extLst>
                  <a:ext uri="{FF2B5EF4-FFF2-40B4-BE49-F238E27FC236}">
                    <a16:creationId xmlns:a16="http://schemas.microsoft.com/office/drawing/2014/main" id="{23A02221-CF2D-4B77-BFDE-2818ADA8727F}"/>
                  </a:ext>
                </a:extLst>
              </p:cNvPr>
              <p:cNvGrpSpPr/>
              <p:nvPr/>
            </p:nvGrpSpPr>
            <p:grpSpPr>
              <a:xfrm>
                <a:off x="5508510" y="2686226"/>
                <a:ext cx="1581178" cy="1089703"/>
                <a:chOff x="4413198" y="2108497"/>
                <a:chExt cx="1581178" cy="1089703"/>
              </a:xfrm>
            </p:grpSpPr>
            <p:pic>
              <p:nvPicPr>
                <p:cNvPr id="27" name="Picture 26">
                  <a:extLst>
                    <a:ext uri="{FF2B5EF4-FFF2-40B4-BE49-F238E27FC236}">
                      <a16:creationId xmlns:a16="http://schemas.microsoft.com/office/drawing/2014/main" id="{EC1A813E-D0A7-4C66-A545-042922C31B86}"/>
                    </a:ext>
                  </a:extLst>
                </p:cNvPr>
                <p:cNvPicPr>
                  <a:picLocks noChangeAspect="1"/>
                </p:cNvPicPr>
                <p:nvPr/>
              </p:nvPicPr>
              <p:blipFill>
                <a:blip r:embed="rId11"/>
                <a:stretch>
                  <a:fillRect/>
                </a:stretch>
              </p:blipFill>
              <p:spPr>
                <a:xfrm>
                  <a:off x="4413198" y="2108497"/>
                  <a:ext cx="1581178" cy="1050845"/>
                </a:xfrm>
                <a:prstGeom prst="rect">
                  <a:avLst/>
                </a:prstGeom>
              </p:spPr>
            </p:pic>
            <p:sp>
              <p:nvSpPr>
                <p:cNvPr id="28" name="TextBox 27">
                  <a:extLst>
                    <a:ext uri="{FF2B5EF4-FFF2-40B4-BE49-F238E27FC236}">
                      <a16:creationId xmlns:a16="http://schemas.microsoft.com/office/drawing/2014/main" id="{6279B449-4AD6-47B2-8FEC-618CBEAA8FA7}"/>
                    </a:ext>
                  </a:extLst>
                </p:cNvPr>
                <p:cNvSpPr txBox="1"/>
                <p:nvPr/>
              </p:nvSpPr>
              <p:spPr>
                <a:xfrm>
                  <a:off x="4488287" y="2631569"/>
                  <a:ext cx="1431000" cy="566631"/>
                </a:xfrm>
                <a:prstGeom prst="rect">
                  <a:avLst/>
                </a:prstGeom>
                <a:noFill/>
              </p:spPr>
              <p:txBody>
                <a:bodyPr wrap="square" lIns="131821" tIns="105457" rIns="131821" bIns="105457" rtlCol="0">
                  <a:spAutoFit/>
                </a:bodyPr>
                <a:lstStyle/>
                <a:p>
                  <a:pPr lvl="0" algn="ctr" defTabSz="672266">
                    <a:lnSpc>
                      <a:spcPct val="90000"/>
                    </a:lnSpc>
                    <a:defRPr/>
                  </a:pPr>
                  <a:r>
                    <a:rPr lang="en-US" sz="735" dirty="0">
                      <a:solidFill>
                        <a:srgbClr val="000000"/>
                      </a:solidFill>
                      <a:latin typeface="Segoe UI"/>
                      <a:ea typeface="Segoe UI" panose="020B0502040204020203" pitchFamily="34" charset="0"/>
                      <a:cs typeface="Segoe UI" panose="020B0502040204020203" pitchFamily="34" charset="0"/>
                    </a:rPr>
                    <a:t>Azure Site Recovery</a:t>
                  </a:r>
                </a:p>
              </p:txBody>
            </p:sp>
            <p:pic>
              <p:nvPicPr>
                <p:cNvPr id="29" name="Picture 28">
                  <a:extLst>
                    <a:ext uri="{FF2B5EF4-FFF2-40B4-BE49-F238E27FC236}">
                      <a16:creationId xmlns:a16="http://schemas.microsoft.com/office/drawing/2014/main" id="{149C931C-CE6C-4AA6-A491-878C3772FF26}"/>
                    </a:ext>
                  </a:extLst>
                </p:cNvPr>
                <p:cNvPicPr>
                  <a:picLocks noChangeAspect="1"/>
                </p:cNvPicPr>
                <p:nvPr/>
              </p:nvPicPr>
              <p:blipFill>
                <a:blip r:embed="rId12"/>
                <a:stretch>
                  <a:fillRect/>
                </a:stretch>
              </p:blipFill>
              <p:spPr>
                <a:xfrm>
                  <a:off x="4937975" y="2219240"/>
                  <a:ext cx="535697" cy="533109"/>
                </a:xfrm>
                <a:prstGeom prst="rect">
                  <a:avLst/>
                </a:prstGeom>
              </p:spPr>
            </p:pic>
          </p:grpSp>
          <p:sp>
            <p:nvSpPr>
              <p:cNvPr id="23" name="TextBox 22">
                <a:extLst>
                  <a:ext uri="{FF2B5EF4-FFF2-40B4-BE49-F238E27FC236}">
                    <a16:creationId xmlns:a16="http://schemas.microsoft.com/office/drawing/2014/main" id="{C31CC51C-893A-46D1-8BA9-5C238A4517D8}"/>
                  </a:ext>
                </a:extLst>
              </p:cNvPr>
              <p:cNvSpPr txBox="1"/>
              <p:nvPr/>
            </p:nvSpPr>
            <p:spPr>
              <a:xfrm>
                <a:off x="4827441" y="4160559"/>
                <a:ext cx="3214240" cy="1385297"/>
              </a:xfrm>
              <a:prstGeom prst="rect">
                <a:avLst/>
              </a:prstGeom>
              <a:noFill/>
            </p:spPr>
            <p:txBody>
              <a:bodyPr wrap="square" lIns="0" tIns="0" rIns="0" bIns="0" rtlCol="0">
                <a:spAutoFit/>
              </a:bodyPr>
              <a:lstStyle/>
              <a:p>
                <a:pPr lvl="0" algn="ctr" defTabSz="685526">
                  <a:lnSpc>
                    <a:spcPct val="90000"/>
                  </a:lnSpc>
                  <a:defRPr/>
                </a:pPr>
                <a:r>
                  <a:rPr lang="en-US" sz="1471" kern="0" spc="-38" dirty="0">
                    <a:solidFill>
                      <a:srgbClr val="505050"/>
                    </a:solidFill>
                    <a:latin typeface="Segoe UI"/>
                  </a:rPr>
                  <a:t>Data Channel</a:t>
                </a:r>
              </a:p>
              <a:p>
                <a:pPr lvl="0" algn="ctr" defTabSz="685526">
                  <a:lnSpc>
                    <a:spcPct val="90000"/>
                  </a:lnSpc>
                  <a:defRPr/>
                </a:pPr>
                <a:endParaRPr lang="en-US" sz="1471" kern="0" spc="-38" dirty="0">
                  <a:solidFill>
                    <a:srgbClr val="505050"/>
                  </a:solidFill>
                  <a:latin typeface="Segoe UI"/>
                </a:endParaRPr>
              </a:p>
              <a:p>
                <a:pPr lvl="0" algn="ctr" defTabSz="685526">
                  <a:lnSpc>
                    <a:spcPct val="90000"/>
                  </a:lnSpc>
                  <a:defRPr/>
                </a:pPr>
                <a:r>
                  <a:rPr lang="en-US" sz="1471" i="1" kern="0" spc="-38" dirty="0">
                    <a:solidFill>
                      <a:srgbClr val="505050"/>
                    </a:solidFill>
                    <a:latin typeface="Segoe UI"/>
                  </a:rPr>
                  <a:t>Public Internet or ExpressRoute with Public Peering</a:t>
                </a:r>
                <a:endParaRPr lang="en-US" sz="1471" i="1" kern="0" spc="-38" baseline="-25000" dirty="0">
                  <a:solidFill>
                    <a:srgbClr val="505050"/>
                  </a:solidFill>
                  <a:latin typeface="Segoe UI"/>
                </a:endParaRPr>
              </a:p>
            </p:txBody>
          </p:sp>
          <p:grpSp>
            <p:nvGrpSpPr>
              <p:cNvPr id="24" name="Group 23">
                <a:extLst>
                  <a:ext uri="{FF2B5EF4-FFF2-40B4-BE49-F238E27FC236}">
                    <a16:creationId xmlns:a16="http://schemas.microsoft.com/office/drawing/2014/main" id="{5C9D68BE-FCE2-4614-942F-91D61E10AA56}"/>
                  </a:ext>
                </a:extLst>
              </p:cNvPr>
              <p:cNvGrpSpPr/>
              <p:nvPr/>
            </p:nvGrpSpPr>
            <p:grpSpPr>
              <a:xfrm>
                <a:off x="4861364" y="3573462"/>
                <a:ext cx="2728473" cy="544881"/>
                <a:chOff x="4861364" y="3573462"/>
                <a:chExt cx="2728473" cy="544881"/>
              </a:xfrm>
            </p:grpSpPr>
            <p:cxnSp>
              <p:nvCxnSpPr>
                <p:cNvPr id="25" name="Straight Arrow Connector 24">
                  <a:extLst>
                    <a:ext uri="{FF2B5EF4-FFF2-40B4-BE49-F238E27FC236}">
                      <a16:creationId xmlns:a16="http://schemas.microsoft.com/office/drawing/2014/main" id="{14C95D37-69B4-4727-9119-C79DBBE12E9B}"/>
                    </a:ext>
                  </a:extLst>
                </p:cNvPr>
                <p:cNvCxnSpPr/>
                <p:nvPr/>
              </p:nvCxnSpPr>
              <p:spPr>
                <a:xfrm>
                  <a:off x="5075237" y="4030662"/>
                  <a:ext cx="2514600" cy="0"/>
                </a:xfrm>
                <a:prstGeom prst="straightConnector1">
                  <a:avLst/>
                </a:prstGeom>
                <a:noFill/>
                <a:ln w="57150" cap="flat" cmpd="sng" algn="ctr">
                  <a:solidFill>
                    <a:srgbClr val="0078D7"/>
                  </a:solidFill>
                  <a:prstDash val="solid"/>
                  <a:round/>
                  <a:headEnd type="none" w="med" len="med"/>
                  <a:tailEnd type="arrow" w="med" len="med"/>
                </a:ln>
                <a:effectLst/>
              </p:spPr>
            </p:cxnSp>
            <p:sp>
              <p:nvSpPr>
                <p:cNvPr id="26" name="TextBox 25">
                  <a:extLst>
                    <a:ext uri="{FF2B5EF4-FFF2-40B4-BE49-F238E27FC236}">
                      <a16:creationId xmlns:a16="http://schemas.microsoft.com/office/drawing/2014/main" id="{796BE029-E992-4654-834E-B0EDE6216D1D}"/>
                    </a:ext>
                  </a:extLst>
                </p:cNvPr>
                <p:cNvSpPr txBox="1"/>
                <p:nvPr/>
              </p:nvSpPr>
              <p:spPr>
                <a:xfrm>
                  <a:off x="4861364" y="3573462"/>
                  <a:ext cx="2153234" cy="544881"/>
                </a:xfrm>
                <a:prstGeom prst="rect">
                  <a:avLst/>
                </a:prstGeom>
                <a:noFill/>
              </p:spPr>
              <p:txBody>
                <a:bodyPr wrap="square" lIns="134464" tIns="107571" rIns="134464" bIns="107571" rtlCol="0">
                  <a:spAutoFit/>
                </a:bodyPr>
                <a:lstStyle/>
                <a:p>
                  <a:pPr lvl="0" defTabSz="672290">
                    <a:lnSpc>
                      <a:spcPct val="90000"/>
                    </a:lnSpc>
                    <a:spcAft>
                      <a:spcPts val="441"/>
                    </a:spcAft>
                    <a:defRPr/>
                  </a:pPr>
                  <a:r>
                    <a:rPr lang="en-US" sz="1324" i="1" kern="0" dirty="0">
                      <a:gradFill>
                        <a:gsLst>
                          <a:gs pos="2917">
                            <a:srgbClr val="505050"/>
                          </a:gs>
                          <a:gs pos="30000">
                            <a:srgbClr val="505050"/>
                          </a:gs>
                        </a:gsLst>
                        <a:lin ang="5400000" scaled="0"/>
                      </a:gradFill>
                      <a:latin typeface="Segoe UI"/>
                    </a:rPr>
                    <a:t>443 (HTTPS)</a:t>
                  </a:r>
                </a:p>
              </p:txBody>
            </p:sp>
          </p:grpSp>
        </p:grpSp>
      </p:grpSp>
      <p:sp>
        <p:nvSpPr>
          <p:cNvPr id="30" name="TextBox 29">
            <a:extLst>
              <a:ext uri="{FF2B5EF4-FFF2-40B4-BE49-F238E27FC236}">
                <a16:creationId xmlns:a16="http://schemas.microsoft.com/office/drawing/2014/main" id="{2C8E04DF-A93D-43ED-AA39-FD580FC764D1}"/>
              </a:ext>
            </a:extLst>
          </p:cNvPr>
          <p:cNvSpPr txBox="1"/>
          <p:nvPr/>
        </p:nvSpPr>
        <p:spPr>
          <a:xfrm>
            <a:off x="222422" y="6301946"/>
            <a:ext cx="955589" cy="369332"/>
          </a:xfrm>
          <a:prstGeom prst="rect">
            <a:avLst/>
          </a:prstGeom>
          <a:noFill/>
        </p:spPr>
        <p:txBody>
          <a:bodyPr wrap="square" rtlCol="0">
            <a:spAutoFit/>
          </a:bodyPr>
          <a:lstStyle/>
          <a:p>
            <a:r>
              <a:rPr lang="en-US" dirty="0"/>
              <a:t>12-10</a:t>
            </a:r>
          </a:p>
        </p:txBody>
      </p:sp>
    </p:spTree>
    <p:extLst>
      <p:ext uri="{BB962C8B-B14F-4D97-AF65-F5344CB8AC3E}">
        <p14:creationId xmlns:p14="http://schemas.microsoft.com/office/powerpoint/2010/main" val="765054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f2031b4d-7748-4049-8b44-66d4429e31f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BE5F8-48D8-4D21-A3BC-C0C150164BB1}"/>
              </a:ext>
            </a:extLst>
          </p:cNvPr>
          <p:cNvSpPr>
            <a:spLocks noGrp="1"/>
          </p:cNvSpPr>
          <p:nvPr>
            <p:ph type="title"/>
          </p:nvPr>
        </p:nvSpPr>
        <p:spPr/>
        <p:txBody>
          <a:bodyPr/>
          <a:lstStyle/>
          <a:p>
            <a:r>
              <a:rPr lang="en-US" dirty="0"/>
              <a:t>Disaster Recovery or Workload Migration from VMware/AWS/physical</a:t>
            </a:r>
          </a:p>
        </p:txBody>
      </p:sp>
      <p:grpSp>
        <p:nvGrpSpPr>
          <p:cNvPr id="3" name="Group 2" descr="1. Deploy the ASR Processing and Configuration Server on the on-premises VMware infrastructure&#10;2. Select your VMs you want to replicate to Azure&#10;3. Replication occurs through public internet or expressroute (https/443)&#10;4. Azure is your DR Site, containing the offline VMs until failover is executed&#10;5. (failback occurs in the same way from Azure back to on-premises VM)">
            <a:extLst>
              <a:ext uri="{FF2B5EF4-FFF2-40B4-BE49-F238E27FC236}">
                <a16:creationId xmlns:a16="http://schemas.microsoft.com/office/drawing/2014/main" id="{C0931D85-C2C4-4805-961B-AF2850BA26C7}"/>
              </a:ext>
            </a:extLst>
          </p:cNvPr>
          <p:cNvGrpSpPr/>
          <p:nvPr/>
        </p:nvGrpSpPr>
        <p:grpSpPr>
          <a:xfrm>
            <a:off x="31640" y="2195179"/>
            <a:ext cx="8711017" cy="3404505"/>
            <a:chOff x="31640" y="2195179"/>
            <a:chExt cx="8711017" cy="3404505"/>
          </a:xfrm>
        </p:grpSpPr>
        <p:pic>
          <p:nvPicPr>
            <p:cNvPr id="4" name="Picture 3">
              <a:extLst>
                <a:ext uri="{FF2B5EF4-FFF2-40B4-BE49-F238E27FC236}">
                  <a16:creationId xmlns:a16="http://schemas.microsoft.com/office/drawing/2014/main" id="{FF804AE5-B198-48E3-9DB3-65264D4AA881}"/>
                </a:ext>
              </a:extLst>
            </p:cNvPr>
            <p:cNvPicPr>
              <a:picLocks noChangeAspect="1"/>
            </p:cNvPicPr>
            <p:nvPr/>
          </p:nvPicPr>
          <p:blipFill>
            <a:blip r:embed="rId3"/>
            <a:stretch>
              <a:fillRect/>
            </a:stretch>
          </p:blipFill>
          <p:spPr>
            <a:xfrm>
              <a:off x="5912701" y="2331219"/>
              <a:ext cx="2829956" cy="1855825"/>
            </a:xfrm>
            <a:prstGeom prst="rect">
              <a:avLst/>
            </a:prstGeom>
          </p:spPr>
        </p:pic>
        <p:pic>
          <p:nvPicPr>
            <p:cNvPr id="5" name="Picture 98" descr="Cloud">
              <a:extLst>
                <a:ext uri="{FF2B5EF4-FFF2-40B4-BE49-F238E27FC236}">
                  <a16:creationId xmlns:a16="http://schemas.microsoft.com/office/drawing/2014/main" id="{12433091-0CDD-4F1E-A82C-3C58CD547DA7}"/>
                </a:ext>
              </a:extLst>
            </p:cNvPr>
            <p:cNvPicPr>
              <a:picLocks noChangeAspect="1" noChangeArrowheads="1"/>
            </p:cNvPicPr>
            <p:nvPr/>
          </p:nvPicPr>
          <p:blipFill>
            <a:blip r:embed="rId4" cstate="screen">
              <a:duotone>
                <a:srgbClr val="002050">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31640" y="2476549"/>
              <a:ext cx="3517770" cy="1542181"/>
            </a:xfrm>
            <a:prstGeom prst="rect">
              <a:avLst/>
            </a:prstGeom>
            <a:noFill/>
            <a:ln w="9525">
              <a:noFill/>
              <a:miter lim="800000"/>
              <a:headEnd/>
              <a:tailEnd/>
            </a:ln>
            <a:effectLst>
              <a:glow>
                <a:srgbClr val="D83B01">
                  <a:alpha val="0"/>
                </a:srgbClr>
              </a:glow>
            </a:effectLst>
          </p:spPr>
        </p:pic>
        <p:grpSp>
          <p:nvGrpSpPr>
            <p:cNvPr id="6" name="Group 5">
              <a:extLst>
                <a:ext uri="{FF2B5EF4-FFF2-40B4-BE49-F238E27FC236}">
                  <a16:creationId xmlns:a16="http://schemas.microsoft.com/office/drawing/2014/main" id="{EE7E2E1D-3DAB-4B75-8BB3-A5DAD1E05A32}"/>
                </a:ext>
              </a:extLst>
            </p:cNvPr>
            <p:cNvGrpSpPr/>
            <p:nvPr/>
          </p:nvGrpSpPr>
          <p:grpSpPr>
            <a:xfrm>
              <a:off x="930145" y="2489318"/>
              <a:ext cx="1134452" cy="838284"/>
              <a:chOff x="1615161" y="2990536"/>
              <a:chExt cx="1095658" cy="699671"/>
            </a:xfrm>
          </p:grpSpPr>
          <p:pic>
            <p:nvPicPr>
              <p:cNvPr id="7" name="Picture 6">
                <a:extLst>
                  <a:ext uri="{FF2B5EF4-FFF2-40B4-BE49-F238E27FC236}">
                    <a16:creationId xmlns:a16="http://schemas.microsoft.com/office/drawing/2014/main" id="{B15A7BEF-98FD-4E1A-930C-F2BFC95B1F82}"/>
                  </a:ext>
                </a:extLst>
              </p:cNvPr>
              <p:cNvPicPr>
                <a:picLocks noChangeAspect="1"/>
              </p:cNvPicPr>
              <p:nvPr/>
            </p:nvPicPr>
            <p:blipFill>
              <a:blip r:embed="rId5"/>
              <a:stretch>
                <a:fillRect/>
              </a:stretch>
            </p:blipFill>
            <p:spPr>
              <a:xfrm>
                <a:off x="1615161" y="2990536"/>
                <a:ext cx="535632" cy="167053"/>
              </a:xfrm>
              <a:prstGeom prst="rect">
                <a:avLst/>
              </a:prstGeom>
            </p:spPr>
          </p:pic>
          <p:pic>
            <p:nvPicPr>
              <p:cNvPr id="8" name="Picture 7">
                <a:extLst>
                  <a:ext uri="{FF2B5EF4-FFF2-40B4-BE49-F238E27FC236}">
                    <a16:creationId xmlns:a16="http://schemas.microsoft.com/office/drawing/2014/main" id="{E3AD17D9-11A3-4371-A2B0-D47D0732188D}"/>
                  </a:ext>
                </a:extLst>
              </p:cNvPr>
              <p:cNvPicPr>
                <a:picLocks noChangeAspect="1"/>
              </p:cNvPicPr>
              <p:nvPr/>
            </p:nvPicPr>
            <p:blipFill>
              <a:blip r:embed="rId5"/>
              <a:stretch>
                <a:fillRect/>
              </a:stretch>
            </p:blipFill>
            <p:spPr>
              <a:xfrm>
                <a:off x="1615161" y="3523154"/>
                <a:ext cx="535632" cy="167053"/>
              </a:xfrm>
              <a:prstGeom prst="rect">
                <a:avLst/>
              </a:prstGeom>
            </p:spPr>
          </p:pic>
          <p:pic>
            <p:nvPicPr>
              <p:cNvPr id="9" name="Picture 8">
                <a:extLst>
                  <a:ext uri="{FF2B5EF4-FFF2-40B4-BE49-F238E27FC236}">
                    <a16:creationId xmlns:a16="http://schemas.microsoft.com/office/drawing/2014/main" id="{6E843ED0-1572-40C2-9659-B4FC7DA42707}"/>
                  </a:ext>
                </a:extLst>
              </p:cNvPr>
              <p:cNvPicPr>
                <a:picLocks noChangeAspect="1"/>
              </p:cNvPicPr>
              <p:nvPr/>
            </p:nvPicPr>
            <p:blipFill>
              <a:blip r:embed="rId5"/>
              <a:stretch>
                <a:fillRect/>
              </a:stretch>
            </p:blipFill>
            <p:spPr>
              <a:xfrm>
                <a:off x="1615161" y="3346494"/>
                <a:ext cx="535632" cy="167053"/>
              </a:xfrm>
              <a:prstGeom prst="rect">
                <a:avLst/>
              </a:prstGeom>
            </p:spPr>
          </p:pic>
          <p:pic>
            <p:nvPicPr>
              <p:cNvPr id="10" name="Picture 9">
                <a:extLst>
                  <a:ext uri="{FF2B5EF4-FFF2-40B4-BE49-F238E27FC236}">
                    <a16:creationId xmlns:a16="http://schemas.microsoft.com/office/drawing/2014/main" id="{E0B34DAA-45D4-4F37-B972-45BEBFA24B48}"/>
                  </a:ext>
                </a:extLst>
              </p:cNvPr>
              <p:cNvPicPr>
                <a:picLocks noChangeAspect="1"/>
              </p:cNvPicPr>
              <p:nvPr/>
            </p:nvPicPr>
            <p:blipFill>
              <a:blip r:embed="rId5"/>
              <a:stretch>
                <a:fillRect/>
              </a:stretch>
            </p:blipFill>
            <p:spPr>
              <a:xfrm>
                <a:off x="1615161" y="3169835"/>
                <a:ext cx="535632" cy="167053"/>
              </a:xfrm>
              <a:prstGeom prst="rect">
                <a:avLst/>
              </a:prstGeom>
            </p:spPr>
          </p:pic>
          <p:pic>
            <p:nvPicPr>
              <p:cNvPr id="11" name="Picture 10">
                <a:extLst>
                  <a:ext uri="{FF2B5EF4-FFF2-40B4-BE49-F238E27FC236}">
                    <a16:creationId xmlns:a16="http://schemas.microsoft.com/office/drawing/2014/main" id="{D30A2284-B434-4421-BBB1-A2B4E133DE8F}"/>
                  </a:ext>
                </a:extLst>
              </p:cNvPr>
              <p:cNvPicPr>
                <a:picLocks noChangeAspect="1"/>
              </p:cNvPicPr>
              <p:nvPr/>
            </p:nvPicPr>
            <p:blipFill>
              <a:blip r:embed="rId5"/>
              <a:stretch>
                <a:fillRect/>
              </a:stretch>
            </p:blipFill>
            <p:spPr>
              <a:xfrm>
                <a:off x="2175187" y="3523154"/>
                <a:ext cx="535632" cy="167053"/>
              </a:xfrm>
              <a:prstGeom prst="rect">
                <a:avLst/>
              </a:prstGeom>
            </p:spPr>
          </p:pic>
          <p:pic>
            <p:nvPicPr>
              <p:cNvPr id="12" name="Picture 11">
                <a:extLst>
                  <a:ext uri="{FF2B5EF4-FFF2-40B4-BE49-F238E27FC236}">
                    <a16:creationId xmlns:a16="http://schemas.microsoft.com/office/drawing/2014/main" id="{A8716717-583E-4B69-9D11-52CA3088940C}"/>
                  </a:ext>
                </a:extLst>
              </p:cNvPr>
              <p:cNvPicPr>
                <a:picLocks noChangeAspect="1"/>
              </p:cNvPicPr>
              <p:nvPr/>
            </p:nvPicPr>
            <p:blipFill>
              <a:blip r:embed="rId5"/>
              <a:stretch>
                <a:fillRect/>
              </a:stretch>
            </p:blipFill>
            <p:spPr>
              <a:xfrm>
                <a:off x="2175187" y="3346494"/>
                <a:ext cx="535632" cy="167053"/>
              </a:xfrm>
              <a:prstGeom prst="rect">
                <a:avLst/>
              </a:prstGeom>
            </p:spPr>
          </p:pic>
          <p:pic>
            <p:nvPicPr>
              <p:cNvPr id="13" name="Picture 12">
                <a:extLst>
                  <a:ext uri="{FF2B5EF4-FFF2-40B4-BE49-F238E27FC236}">
                    <a16:creationId xmlns:a16="http://schemas.microsoft.com/office/drawing/2014/main" id="{74869201-0C07-4901-A6F7-924F9C34D805}"/>
                  </a:ext>
                </a:extLst>
              </p:cNvPr>
              <p:cNvPicPr>
                <a:picLocks noChangeAspect="1"/>
              </p:cNvPicPr>
              <p:nvPr/>
            </p:nvPicPr>
            <p:blipFill>
              <a:blip r:embed="rId5"/>
              <a:stretch>
                <a:fillRect/>
              </a:stretch>
            </p:blipFill>
            <p:spPr>
              <a:xfrm>
                <a:off x="2175187" y="3169835"/>
                <a:ext cx="535632" cy="167053"/>
              </a:xfrm>
              <a:prstGeom prst="rect">
                <a:avLst/>
              </a:prstGeom>
            </p:spPr>
          </p:pic>
        </p:grpSp>
        <p:grpSp>
          <p:nvGrpSpPr>
            <p:cNvPr id="14" name="Group 13">
              <a:extLst>
                <a:ext uri="{FF2B5EF4-FFF2-40B4-BE49-F238E27FC236}">
                  <a16:creationId xmlns:a16="http://schemas.microsoft.com/office/drawing/2014/main" id="{3BEC6779-41AB-45A3-9C1B-BFE29F97770F}"/>
                </a:ext>
              </a:extLst>
            </p:cNvPr>
            <p:cNvGrpSpPr/>
            <p:nvPr/>
          </p:nvGrpSpPr>
          <p:grpSpPr>
            <a:xfrm>
              <a:off x="930274" y="2476549"/>
              <a:ext cx="1111323" cy="864541"/>
              <a:chOff x="9354961" y="2521836"/>
              <a:chExt cx="1099486" cy="703461"/>
            </a:xfrm>
          </p:grpSpPr>
          <p:pic>
            <p:nvPicPr>
              <p:cNvPr id="15" name="Picture 14">
                <a:extLst>
                  <a:ext uri="{FF2B5EF4-FFF2-40B4-BE49-F238E27FC236}">
                    <a16:creationId xmlns:a16="http://schemas.microsoft.com/office/drawing/2014/main" id="{78F1A5DD-CC8F-4316-B564-E146A10C9259}"/>
                  </a:ext>
                </a:extLst>
              </p:cNvPr>
              <p:cNvPicPr>
                <a:picLocks noChangeAspect="1"/>
              </p:cNvPicPr>
              <p:nvPr/>
            </p:nvPicPr>
            <p:blipFill>
              <a:blip r:embed="rId6"/>
              <a:stretch>
                <a:fillRect/>
              </a:stretch>
            </p:blipFill>
            <p:spPr>
              <a:xfrm>
                <a:off x="9354961" y="2521836"/>
                <a:ext cx="530221" cy="703461"/>
              </a:xfrm>
              <a:prstGeom prst="rect">
                <a:avLst/>
              </a:prstGeom>
            </p:spPr>
          </p:pic>
          <p:pic>
            <p:nvPicPr>
              <p:cNvPr id="16" name="Picture 15">
                <a:extLst>
                  <a:ext uri="{FF2B5EF4-FFF2-40B4-BE49-F238E27FC236}">
                    <a16:creationId xmlns:a16="http://schemas.microsoft.com/office/drawing/2014/main" id="{A294339C-3D4A-44BD-8507-6F184829B60F}"/>
                  </a:ext>
                </a:extLst>
              </p:cNvPr>
              <p:cNvPicPr>
                <a:picLocks noChangeAspect="1"/>
              </p:cNvPicPr>
              <p:nvPr/>
            </p:nvPicPr>
            <p:blipFill>
              <a:blip r:embed="rId7"/>
              <a:stretch>
                <a:fillRect/>
              </a:stretch>
            </p:blipFill>
            <p:spPr>
              <a:xfrm>
                <a:off x="9924226" y="2702950"/>
                <a:ext cx="530221" cy="522347"/>
              </a:xfrm>
              <a:prstGeom prst="rect">
                <a:avLst/>
              </a:prstGeom>
            </p:spPr>
          </p:pic>
        </p:grpSp>
        <p:sp>
          <p:nvSpPr>
            <p:cNvPr id="17" name="TextBox 16">
              <a:extLst>
                <a:ext uri="{FF2B5EF4-FFF2-40B4-BE49-F238E27FC236}">
                  <a16:creationId xmlns:a16="http://schemas.microsoft.com/office/drawing/2014/main" id="{89559C8D-C148-4CB2-828B-61D4B35BCA3E}"/>
                </a:ext>
              </a:extLst>
            </p:cNvPr>
            <p:cNvSpPr txBox="1"/>
            <p:nvPr/>
          </p:nvSpPr>
          <p:spPr>
            <a:xfrm>
              <a:off x="332260" y="4101319"/>
              <a:ext cx="2738716" cy="407419"/>
            </a:xfrm>
            <a:prstGeom prst="rect">
              <a:avLst/>
            </a:prstGeom>
            <a:noFill/>
          </p:spPr>
          <p:txBody>
            <a:bodyPr wrap="square" lIns="0" tIns="0" rIns="0" bIns="0" rtlCol="0">
              <a:spAutoFit/>
            </a:bodyPr>
            <a:lstStyle/>
            <a:p>
              <a:pPr lvl="0" algn="ctr" defTabSz="685526">
                <a:lnSpc>
                  <a:spcPct val="90000"/>
                </a:lnSpc>
                <a:defRPr/>
              </a:pPr>
              <a:r>
                <a:rPr lang="en-US" sz="1471" spc="-38" dirty="0">
                  <a:solidFill>
                    <a:srgbClr val="353535"/>
                  </a:solidFill>
                  <a:latin typeface="Segoe UI Semilight"/>
                </a:rPr>
                <a:t>Source: VMware, AWS</a:t>
              </a:r>
              <a:br>
                <a:rPr lang="en-US" sz="1471" spc="-38" dirty="0">
                  <a:solidFill>
                    <a:srgbClr val="353535"/>
                  </a:solidFill>
                  <a:latin typeface="Segoe UI Semilight"/>
                </a:rPr>
              </a:br>
              <a:r>
                <a:rPr lang="en-US" sz="1471" spc="-38" dirty="0">
                  <a:solidFill>
                    <a:srgbClr val="353535"/>
                  </a:solidFill>
                  <a:latin typeface="Segoe UI Semilight"/>
                </a:rPr>
                <a:t>&amp; Physical Servers</a:t>
              </a:r>
            </a:p>
          </p:txBody>
        </p:sp>
        <p:sp>
          <p:nvSpPr>
            <p:cNvPr id="18" name="TextBox 17">
              <a:extLst>
                <a:ext uri="{FF2B5EF4-FFF2-40B4-BE49-F238E27FC236}">
                  <a16:creationId xmlns:a16="http://schemas.microsoft.com/office/drawing/2014/main" id="{F27019D0-D9D2-4CE9-8CC9-510763CEC23A}"/>
                </a:ext>
              </a:extLst>
            </p:cNvPr>
            <p:cNvSpPr txBox="1"/>
            <p:nvPr/>
          </p:nvSpPr>
          <p:spPr>
            <a:xfrm>
              <a:off x="7106349" y="2496758"/>
              <a:ext cx="720879" cy="101566"/>
            </a:xfrm>
            <a:prstGeom prst="rect">
              <a:avLst/>
            </a:prstGeom>
            <a:noFill/>
          </p:spPr>
          <p:txBody>
            <a:bodyPr wrap="square" lIns="0" tIns="0" rIns="0" bIns="0" rtlCol="0">
              <a:spAutoFit/>
            </a:bodyPr>
            <a:lstStyle/>
            <a:p>
              <a:pPr lvl="0" algn="ctr" defTabSz="685526">
                <a:lnSpc>
                  <a:spcPct val="90000"/>
                </a:lnSpc>
                <a:defRPr/>
              </a:pPr>
              <a:endParaRPr lang="en-US" sz="1100" spc="-38" baseline="-25000" dirty="0">
                <a:solidFill>
                  <a:srgbClr val="505050"/>
                </a:solidFill>
                <a:latin typeface="Segoe UI"/>
              </a:endParaRPr>
            </a:p>
          </p:txBody>
        </p:sp>
        <p:sp>
          <p:nvSpPr>
            <p:cNvPr id="19" name="TextBox 179">
              <a:extLst>
                <a:ext uri="{FF2B5EF4-FFF2-40B4-BE49-F238E27FC236}">
                  <a16:creationId xmlns:a16="http://schemas.microsoft.com/office/drawing/2014/main" id="{49D7510C-ECA4-4D5D-8F0E-40A088F49D17}"/>
                </a:ext>
              </a:extLst>
            </p:cNvPr>
            <p:cNvSpPr txBox="1"/>
            <p:nvPr/>
          </p:nvSpPr>
          <p:spPr>
            <a:xfrm>
              <a:off x="6053045" y="3457196"/>
              <a:ext cx="2549266" cy="542978"/>
            </a:xfrm>
            <a:prstGeom prst="rect">
              <a:avLst/>
            </a:prstGeom>
            <a:noFill/>
            <a:ln>
              <a:noFill/>
            </a:ln>
          </p:spPr>
          <p:txBody>
            <a:bodyPr wrap="none" lIns="134387" tIns="107510" rIns="134387" bIns="107510" rtlCol="0">
              <a:spAutoFit/>
            </a:bodyPr>
            <a:lstStyle/>
            <a:p>
              <a:pPr lvl="0" algn="ctr" defTabSz="684845">
                <a:lnSpc>
                  <a:spcPct val="90000"/>
                </a:lnSpc>
                <a:spcAft>
                  <a:spcPts val="441"/>
                </a:spcAft>
                <a:defRPr/>
              </a:pPr>
              <a:r>
                <a:rPr lang="en-US" sz="2353" kern="0" dirty="0">
                  <a:solidFill>
                    <a:srgbClr val="FFFFFF"/>
                  </a:solidFill>
                  <a:latin typeface="Segoe UI"/>
                </a:rPr>
                <a:t>Microsoft Azure</a:t>
              </a:r>
            </a:p>
          </p:txBody>
        </p:sp>
        <p:grpSp>
          <p:nvGrpSpPr>
            <p:cNvPr id="20" name="Group 19">
              <a:extLst>
                <a:ext uri="{FF2B5EF4-FFF2-40B4-BE49-F238E27FC236}">
                  <a16:creationId xmlns:a16="http://schemas.microsoft.com/office/drawing/2014/main" id="{7AFB48D8-19A5-4BA4-B805-C299A8C5A1A9}"/>
                </a:ext>
              </a:extLst>
            </p:cNvPr>
            <p:cNvGrpSpPr/>
            <p:nvPr/>
          </p:nvGrpSpPr>
          <p:grpSpPr>
            <a:xfrm>
              <a:off x="377370" y="2304182"/>
              <a:ext cx="4549771" cy="3295502"/>
              <a:chOff x="513249" y="1967432"/>
              <a:chExt cx="6188004" cy="4482111"/>
            </a:xfrm>
          </p:grpSpPr>
          <p:sp>
            <p:nvSpPr>
              <p:cNvPr id="21" name="TextBox 20">
                <a:extLst>
                  <a:ext uri="{FF2B5EF4-FFF2-40B4-BE49-F238E27FC236}">
                    <a16:creationId xmlns:a16="http://schemas.microsoft.com/office/drawing/2014/main" id="{5F110F3D-9AD0-4CFD-B807-29F55C35797F}"/>
                  </a:ext>
                </a:extLst>
              </p:cNvPr>
              <p:cNvSpPr txBox="1"/>
              <p:nvPr/>
            </p:nvSpPr>
            <p:spPr>
              <a:xfrm>
                <a:off x="3327575" y="2506661"/>
                <a:ext cx="813976" cy="387726"/>
              </a:xfrm>
              <a:prstGeom prst="rect">
                <a:avLst/>
              </a:prstGeom>
              <a:noFill/>
            </p:spPr>
            <p:txBody>
              <a:bodyPr wrap="square" lIns="0" tIns="0" rIns="0" bIns="0" rtlCol="0">
                <a:spAutoFit/>
              </a:bodyPr>
              <a:lstStyle/>
              <a:p>
                <a:pPr lvl="0" defTabSz="685526">
                  <a:lnSpc>
                    <a:spcPct val="90000"/>
                  </a:lnSpc>
                  <a:defRPr/>
                </a:pPr>
                <a:r>
                  <a:rPr lang="en-US" sz="1029" i="1" dirty="0">
                    <a:solidFill>
                      <a:srgbClr val="0072C6"/>
                    </a:solidFill>
                    <a:latin typeface="Segoe UI"/>
                  </a:rPr>
                  <a:t>Process</a:t>
                </a:r>
                <a:br>
                  <a:rPr lang="en-US" sz="1029" i="1" dirty="0">
                    <a:solidFill>
                      <a:srgbClr val="0072C6"/>
                    </a:solidFill>
                    <a:latin typeface="Segoe UI"/>
                  </a:rPr>
                </a:br>
                <a:r>
                  <a:rPr lang="en-US" sz="1029" i="1" dirty="0">
                    <a:solidFill>
                      <a:srgbClr val="0072C6"/>
                    </a:solidFill>
                    <a:latin typeface="Segoe UI"/>
                  </a:rPr>
                  <a:t>Server</a:t>
                </a:r>
              </a:p>
            </p:txBody>
          </p:sp>
          <p:sp>
            <p:nvSpPr>
              <p:cNvPr id="22" name="TextBox 21">
                <a:extLst>
                  <a:ext uri="{FF2B5EF4-FFF2-40B4-BE49-F238E27FC236}">
                    <a16:creationId xmlns:a16="http://schemas.microsoft.com/office/drawing/2014/main" id="{39100EAB-F912-4A74-9039-C058CD173909}"/>
                  </a:ext>
                </a:extLst>
              </p:cNvPr>
              <p:cNvSpPr txBox="1"/>
              <p:nvPr/>
            </p:nvSpPr>
            <p:spPr>
              <a:xfrm>
                <a:off x="3325424" y="2059686"/>
                <a:ext cx="813976" cy="387726"/>
              </a:xfrm>
              <a:prstGeom prst="rect">
                <a:avLst/>
              </a:prstGeom>
              <a:noFill/>
            </p:spPr>
            <p:txBody>
              <a:bodyPr wrap="square" lIns="0" tIns="0" rIns="0" bIns="0" rtlCol="0">
                <a:spAutoFit/>
              </a:bodyPr>
              <a:lstStyle/>
              <a:p>
                <a:pPr lvl="0" defTabSz="685526">
                  <a:lnSpc>
                    <a:spcPct val="90000"/>
                  </a:lnSpc>
                  <a:defRPr/>
                </a:pPr>
                <a:r>
                  <a:rPr lang="en-US" sz="1029" i="1" dirty="0">
                    <a:solidFill>
                      <a:srgbClr val="0072C6"/>
                    </a:solidFill>
                    <a:latin typeface="Segoe UI"/>
                  </a:rPr>
                  <a:t>Config</a:t>
                </a:r>
                <a:br>
                  <a:rPr lang="en-US" sz="1029" i="1" dirty="0">
                    <a:solidFill>
                      <a:srgbClr val="0072C6"/>
                    </a:solidFill>
                    <a:latin typeface="Segoe UI"/>
                  </a:rPr>
                </a:br>
                <a:r>
                  <a:rPr lang="en-US" sz="1029" i="1" dirty="0">
                    <a:solidFill>
                      <a:srgbClr val="0072C6"/>
                    </a:solidFill>
                    <a:latin typeface="Segoe UI"/>
                  </a:rPr>
                  <a:t>Server</a:t>
                </a:r>
              </a:p>
            </p:txBody>
          </p:sp>
          <p:pic>
            <p:nvPicPr>
              <p:cNvPr id="23" name="Picture 22">
                <a:extLst>
                  <a:ext uri="{FF2B5EF4-FFF2-40B4-BE49-F238E27FC236}">
                    <a16:creationId xmlns:a16="http://schemas.microsoft.com/office/drawing/2014/main" id="{A76B82C4-3531-4E7B-91DA-0778AC182066}"/>
                  </a:ext>
                </a:extLst>
              </p:cNvPr>
              <p:cNvPicPr>
                <a:picLocks noChangeAspect="1"/>
              </p:cNvPicPr>
              <p:nvPr/>
            </p:nvPicPr>
            <p:blipFill>
              <a:blip r:embed="rId8">
                <a:duotone>
                  <a:schemeClr val="accent6">
                    <a:shade val="45000"/>
                    <a:satMod val="135000"/>
                  </a:schemeClr>
                  <a:prstClr val="white"/>
                </a:duotone>
              </a:blip>
              <a:stretch>
                <a:fillRect/>
              </a:stretch>
            </p:blipFill>
            <p:spPr>
              <a:xfrm>
                <a:off x="4043165" y="1967432"/>
                <a:ext cx="853349" cy="1261943"/>
              </a:xfrm>
              <a:prstGeom prst="rect">
                <a:avLst/>
              </a:prstGeom>
            </p:spPr>
          </p:pic>
          <p:grpSp>
            <p:nvGrpSpPr>
              <p:cNvPr id="24" name="Group 23">
                <a:extLst>
                  <a:ext uri="{FF2B5EF4-FFF2-40B4-BE49-F238E27FC236}">
                    <a16:creationId xmlns:a16="http://schemas.microsoft.com/office/drawing/2014/main" id="{C0C1517A-7886-4AAE-AA30-E505C07B2953}"/>
                  </a:ext>
                </a:extLst>
              </p:cNvPr>
              <p:cNvGrpSpPr/>
              <p:nvPr/>
            </p:nvGrpSpPr>
            <p:grpSpPr>
              <a:xfrm>
                <a:off x="513249" y="5554662"/>
                <a:ext cx="6188004" cy="894881"/>
                <a:chOff x="1531056" y="5451739"/>
                <a:chExt cx="6188004" cy="894881"/>
              </a:xfrm>
            </p:grpSpPr>
            <p:sp>
              <p:nvSpPr>
                <p:cNvPr id="25" name="TextBox 24">
                  <a:extLst>
                    <a:ext uri="{FF2B5EF4-FFF2-40B4-BE49-F238E27FC236}">
                      <a16:creationId xmlns:a16="http://schemas.microsoft.com/office/drawing/2014/main" id="{BF472FFC-C8FB-4204-9E1D-B8F32DE5F14A}"/>
                    </a:ext>
                  </a:extLst>
                </p:cNvPr>
                <p:cNvSpPr txBox="1"/>
                <p:nvPr/>
              </p:nvSpPr>
              <p:spPr>
                <a:xfrm>
                  <a:off x="1897490" y="5451739"/>
                  <a:ext cx="2412194" cy="894881"/>
                </a:xfrm>
                <a:prstGeom prst="rect">
                  <a:avLst/>
                </a:prstGeom>
                <a:noFill/>
              </p:spPr>
              <p:txBody>
                <a:bodyPr wrap="square" lIns="131821" tIns="105457" rIns="131821" bIns="105457" rtlCol="0">
                  <a:spAutoFit/>
                </a:bodyPr>
                <a:lstStyle/>
                <a:p>
                  <a:pPr lvl="0" defTabSz="672266">
                    <a:lnSpc>
                      <a:spcPct val="90000"/>
                    </a:lnSpc>
                    <a:spcBef>
                      <a:spcPts val="216"/>
                    </a:spcBef>
                    <a:defRPr/>
                  </a:pPr>
                  <a:r>
                    <a:rPr lang="en-US" sz="1298" dirty="0">
                      <a:solidFill>
                        <a:srgbClr val="0072C6"/>
                      </a:solidFill>
                      <a:latin typeface="Segoe UI Light"/>
                    </a:rPr>
                    <a:t>Process Server</a:t>
                  </a:r>
                </a:p>
                <a:p>
                  <a:pPr lvl="0" defTabSz="672266">
                    <a:lnSpc>
                      <a:spcPct val="90000"/>
                    </a:lnSpc>
                    <a:spcBef>
                      <a:spcPts val="216"/>
                    </a:spcBef>
                    <a:defRPr/>
                  </a:pPr>
                  <a:r>
                    <a:rPr lang="en-US" sz="865" dirty="0">
                      <a:gradFill>
                        <a:gsLst>
                          <a:gs pos="2917">
                            <a:srgbClr val="505050"/>
                          </a:gs>
                          <a:gs pos="30000">
                            <a:srgbClr val="505050"/>
                          </a:gs>
                        </a:gsLst>
                        <a:lin ang="5400000" scaled="0"/>
                      </a:gradFill>
                      <a:latin typeface="Segoe UI"/>
                    </a:rPr>
                    <a:t>Used for caching, compression, and encryption</a:t>
                  </a:r>
                </a:p>
              </p:txBody>
            </p:sp>
            <p:sp>
              <p:nvSpPr>
                <p:cNvPr id="26" name="TextBox 25">
                  <a:extLst>
                    <a:ext uri="{FF2B5EF4-FFF2-40B4-BE49-F238E27FC236}">
                      <a16:creationId xmlns:a16="http://schemas.microsoft.com/office/drawing/2014/main" id="{29A3D0DD-1376-458E-AE11-1FCBB33DEB90}"/>
                    </a:ext>
                  </a:extLst>
                </p:cNvPr>
                <p:cNvSpPr txBox="1"/>
                <p:nvPr/>
              </p:nvSpPr>
              <p:spPr>
                <a:xfrm>
                  <a:off x="5306866" y="5451739"/>
                  <a:ext cx="2412194" cy="894881"/>
                </a:xfrm>
                <a:prstGeom prst="rect">
                  <a:avLst/>
                </a:prstGeom>
                <a:noFill/>
              </p:spPr>
              <p:txBody>
                <a:bodyPr wrap="square" lIns="131821" tIns="105457" rIns="131821" bIns="105457" rtlCol="0">
                  <a:spAutoFit/>
                </a:bodyPr>
                <a:lstStyle/>
                <a:p>
                  <a:pPr lvl="0" defTabSz="672266">
                    <a:lnSpc>
                      <a:spcPct val="90000"/>
                    </a:lnSpc>
                    <a:spcBef>
                      <a:spcPts val="216"/>
                    </a:spcBef>
                    <a:defRPr/>
                  </a:pPr>
                  <a:r>
                    <a:rPr lang="en-US" sz="1298" dirty="0">
                      <a:solidFill>
                        <a:srgbClr val="0072C6"/>
                      </a:solidFill>
                      <a:latin typeface="Segoe UI Light"/>
                    </a:rPr>
                    <a:t>Configuration Server</a:t>
                  </a:r>
                </a:p>
                <a:p>
                  <a:pPr lvl="0" defTabSz="672266">
                    <a:lnSpc>
                      <a:spcPct val="90000"/>
                    </a:lnSpc>
                    <a:spcBef>
                      <a:spcPts val="216"/>
                    </a:spcBef>
                    <a:defRPr/>
                  </a:pPr>
                  <a:r>
                    <a:rPr lang="en-US" sz="865" dirty="0">
                      <a:gradFill>
                        <a:gsLst>
                          <a:gs pos="2917">
                            <a:srgbClr val="505050"/>
                          </a:gs>
                          <a:gs pos="30000">
                            <a:srgbClr val="505050"/>
                          </a:gs>
                        </a:gsLst>
                        <a:lin ang="5400000" scaled="0"/>
                      </a:gradFill>
                      <a:latin typeface="Segoe UI"/>
                    </a:rPr>
                    <a:t>Used for centralized management</a:t>
                  </a:r>
                </a:p>
              </p:txBody>
            </p:sp>
            <p:pic>
              <p:nvPicPr>
                <p:cNvPr id="27" name="Picture 26">
                  <a:extLst>
                    <a:ext uri="{FF2B5EF4-FFF2-40B4-BE49-F238E27FC236}">
                      <a16:creationId xmlns:a16="http://schemas.microsoft.com/office/drawing/2014/main" id="{CBED145A-3342-45E0-8AEC-AD159E14EC27}"/>
                    </a:ext>
                  </a:extLst>
                </p:cNvPr>
                <p:cNvPicPr>
                  <a:picLocks noChangeAspect="1"/>
                </p:cNvPicPr>
                <p:nvPr/>
              </p:nvPicPr>
              <p:blipFill>
                <a:blip r:embed="rId9">
                  <a:duotone>
                    <a:schemeClr val="accent6">
                      <a:shade val="45000"/>
                      <a:satMod val="135000"/>
                    </a:schemeClr>
                    <a:prstClr val="white"/>
                  </a:duotone>
                </a:blip>
                <a:stretch>
                  <a:fillRect/>
                </a:stretch>
              </p:blipFill>
              <p:spPr>
                <a:xfrm>
                  <a:off x="1531056" y="5576911"/>
                  <a:ext cx="435738" cy="643065"/>
                </a:xfrm>
                <a:prstGeom prst="rect">
                  <a:avLst/>
                </a:prstGeom>
              </p:spPr>
            </p:pic>
            <p:pic>
              <p:nvPicPr>
                <p:cNvPr id="28" name="Picture 27">
                  <a:extLst>
                    <a:ext uri="{FF2B5EF4-FFF2-40B4-BE49-F238E27FC236}">
                      <a16:creationId xmlns:a16="http://schemas.microsoft.com/office/drawing/2014/main" id="{22ECB354-9145-4EA0-845E-27B066859E90}"/>
                    </a:ext>
                  </a:extLst>
                </p:cNvPr>
                <p:cNvPicPr>
                  <a:picLocks noChangeAspect="1"/>
                </p:cNvPicPr>
                <p:nvPr/>
              </p:nvPicPr>
              <p:blipFill>
                <a:blip r:embed="rId10">
                  <a:duotone>
                    <a:schemeClr val="accent6">
                      <a:shade val="45000"/>
                      <a:satMod val="135000"/>
                    </a:schemeClr>
                    <a:prstClr val="white"/>
                  </a:duotone>
                </a:blip>
                <a:stretch>
                  <a:fillRect/>
                </a:stretch>
              </p:blipFill>
              <p:spPr>
                <a:xfrm>
                  <a:off x="4919512" y="5613917"/>
                  <a:ext cx="435738" cy="643065"/>
                </a:xfrm>
                <a:prstGeom prst="rect">
                  <a:avLst/>
                </a:prstGeom>
              </p:spPr>
            </p:pic>
          </p:grpSp>
        </p:grpSp>
        <p:grpSp>
          <p:nvGrpSpPr>
            <p:cNvPr id="29" name="Group 28">
              <a:extLst>
                <a:ext uri="{FF2B5EF4-FFF2-40B4-BE49-F238E27FC236}">
                  <a16:creationId xmlns:a16="http://schemas.microsoft.com/office/drawing/2014/main" id="{145D4C53-4B52-4801-9655-96251B04EA29}"/>
                </a:ext>
              </a:extLst>
            </p:cNvPr>
            <p:cNvGrpSpPr/>
            <p:nvPr/>
          </p:nvGrpSpPr>
          <p:grpSpPr>
            <a:xfrm>
              <a:off x="5437545" y="5060965"/>
              <a:ext cx="1668804" cy="419346"/>
              <a:chOff x="9499030" y="5941207"/>
              <a:chExt cx="2269689" cy="570338"/>
            </a:xfrm>
          </p:grpSpPr>
          <p:sp>
            <p:nvSpPr>
              <p:cNvPr id="30" name="TextBox 29">
                <a:extLst>
                  <a:ext uri="{FF2B5EF4-FFF2-40B4-BE49-F238E27FC236}">
                    <a16:creationId xmlns:a16="http://schemas.microsoft.com/office/drawing/2014/main" id="{3FB14573-003D-4132-920A-F3173D75B2D6}"/>
                  </a:ext>
                </a:extLst>
              </p:cNvPr>
              <p:cNvSpPr txBox="1"/>
              <p:nvPr/>
            </p:nvSpPr>
            <p:spPr>
              <a:xfrm>
                <a:off x="9979196" y="5941207"/>
                <a:ext cx="1789523" cy="570338"/>
              </a:xfrm>
              <a:prstGeom prst="rect">
                <a:avLst/>
              </a:prstGeom>
              <a:noFill/>
            </p:spPr>
            <p:txBody>
              <a:bodyPr wrap="square" lIns="0" tIns="0" rIns="0" bIns="0" rtlCol="0">
                <a:spAutoFit/>
              </a:bodyPr>
              <a:lstStyle/>
              <a:p>
                <a:pPr lvl="0" defTabSz="685526">
                  <a:lnSpc>
                    <a:spcPct val="90000"/>
                  </a:lnSpc>
                  <a:defRPr/>
                </a:pPr>
                <a:r>
                  <a:rPr lang="en-US" sz="1298" dirty="0">
                    <a:solidFill>
                      <a:srgbClr val="0072C6"/>
                    </a:solidFill>
                    <a:latin typeface="Segoe UI Light"/>
                  </a:rPr>
                  <a:t>Mobility Service </a:t>
                </a:r>
                <a:r>
                  <a:rPr lang="en-US" sz="1000" spc="-38" dirty="0">
                    <a:solidFill>
                      <a:srgbClr val="505050"/>
                    </a:solidFill>
                    <a:latin typeface="Segoe UI"/>
                  </a:rPr>
                  <a:t> </a:t>
                </a:r>
                <a:r>
                  <a:rPr lang="en-US" sz="865" dirty="0">
                    <a:gradFill>
                      <a:gsLst>
                        <a:gs pos="2917">
                          <a:srgbClr val="505050"/>
                        </a:gs>
                        <a:gs pos="30000">
                          <a:srgbClr val="505050"/>
                        </a:gs>
                      </a:gsLst>
                      <a:lin ang="5400000" scaled="0"/>
                    </a:gradFill>
                    <a:latin typeface="Segoe UI"/>
                  </a:rPr>
                  <a:t>Captures all data writes from memory</a:t>
                </a:r>
              </a:p>
            </p:txBody>
          </p:sp>
          <p:pic>
            <p:nvPicPr>
              <p:cNvPr id="31" name="Picture 30">
                <a:extLst>
                  <a:ext uri="{FF2B5EF4-FFF2-40B4-BE49-F238E27FC236}">
                    <a16:creationId xmlns:a16="http://schemas.microsoft.com/office/drawing/2014/main" id="{F5F674A8-0032-4B8E-AB9E-9F5D17AD8618}"/>
                  </a:ext>
                </a:extLst>
              </p:cNvPr>
              <p:cNvPicPr>
                <a:picLocks noChangeAspect="1"/>
              </p:cNvPicPr>
              <p:nvPr/>
            </p:nvPicPr>
            <p:blipFill>
              <a:blip r:embed="rId11"/>
              <a:stretch>
                <a:fillRect/>
              </a:stretch>
            </p:blipFill>
            <p:spPr>
              <a:xfrm>
                <a:off x="9499030" y="5986485"/>
                <a:ext cx="425196" cy="421683"/>
              </a:xfrm>
              <a:prstGeom prst="rect">
                <a:avLst/>
              </a:prstGeom>
            </p:spPr>
          </p:pic>
        </p:grpSp>
        <p:grpSp>
          <p:nvGrpSpPr>
            <p:cNvPr id="32" name="Group 31">
              <a:extLst>
                <a:ext uri="{FF2B5EF4-FFF2-40B4-BE49-F238E27FC236}">
                  <a16:creationId xmlns:a16="http://schemas.microsoft.com/office/drawing/2014/main" id="{273F736C-963C-4FA5-86D6-3B35A66EB0B9}"/>
                </a:ext>
              </a:extLst>
            </p:cNvPr>
            <p:cNvGrpSpPr/>
            <p:nvPr/>
          </p:nvGrpSpPr>
          <p:grpSpPr>
            <a:xfrm>
              <a:off x="538089" y="2476549"/>
              <a:ext cx="306262" cy="617870"/>
              <a:chOff x="731837" y="2481571"/>
              <a:chExt cx="416537" cy="840346"/>
            </a:xfrm>
          </p:grpSpPr>
          <p:pic>
            <p:nvPicPr>
              <p:cNvPr id="33" name="Picture 32">
                <a:extLst>
                  <a:ext uri="{FF2B5EF4-FFF2-40B4-BE49-F238E27FC236}">
                    <a16:creationId xmlns:a16="http://schemas.microsoft.com/office/drawing/2014/main" id="{050ABCD1-416D-44F9-8EBD-94C0326F384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551" y="2910378"/>
                <a:ext cx="412823" cy="411539"/>
              </a:xfrm>
              <a:prstGeom prst="rect">
                <a:avLst/>
              </a:prstGeom>
            </p:spPr>
          </p:pic>
          <p:pic>
            <p:nvPicPr>
              <p:cNvPr id="34" name="Picture 33">
                <a:extLst>
                  <a:ext uri="{FF2B5EF4-FFF2-40B4-BE49-F238E27FC236}">
                    <a16:creationId xmlns:a16="http://schemas.microsoft.com/office/drawing/2014/main" id="{B19EE976-669B-4B57-9706-58E1ADF420C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31837" y="2481571"/>
                <a:ext cx="398674" cy="414346"/>
              </a:xfrm>
              <a:prstGeom prst="rect">
                <a:avLst/>
              </a:prstGeom>
            </p:spPr>
          </p:pic>
        </p:grpSp>
        <p:grpSp>
          <p:nvGrpSpPr>
            <p:cNvPr id="35" name="Group 34">
              <a:extLst>
                <a:ext uri="{FF2B5EF4-FFF2-40B4-BE49-F238E27FC236}">
                  <a16:creationId xmlns:a16="http://schemas.microsoft.com/office/drawing/2014/main" id="{1BFAD15E-4048-409B-9FDC-4CAE63121312}"/>
                </a:ext>
              </a:extLst>
            </p:cNvPr>
            <p:cNvGrpSpPr/>
            <p:nvPr/>
          </p:nvGrpSpPr>
          <p:grpSpPr>
            <a:xfrm>
              <a:off x="3549409" y="2832680"/>
              <a:ext cx="2363291" cy="2102562"/>
              <a:chOff x="4827441" y="2686226"/>
              <a:chExt cx="3214240" cy="2859630"/>
            </a:xfrm>
          </p:grpSpPr>
          <p:grpSp>
            <p:nvGrpSpPr>
              <p:cNvPr id="36" name="Group 35">
                <a:extLst>
                  <a:ext uri="{FF2B5EF4-FFF2-40B4-BE49-F238E27FC236}">
                    <a16:creationId xmlns:a16="http://schemas.microsoft.com/office/drawing/2014/main" id="{494FA5B5-3278-49A5-A10B-456C25D8BE33}"/>
                  </a:ext>
                </a:extLst>
              </p:cNvPr>
              <p:cNvGrpSpPr/>
              <p:nvPr/>
            </p:nvGrpSpPr>
            <p:grpSpPr>
              <a:xfrm>
                <a:off x="5508510" y="2686226"/>
                <a:ext cx="1581178" cy="1089703"/>
                <a:chOff x="4413198" y="2108497"/>
                <a:chExt cx="1581178" cy="1089703"/>
              </a:xfrm>
            </p:grpSpPr>
            <p:pic>
              <p:nvPicPr>
                <p:cNvPr id="41" name="Picture 40">
                  <a:extLst>
                    <a:ext uri="{FF2B5EF4-FFF2-40B4-BE49-F238E27FC236}">
                      <a16:creationId xmlns:a16="http://schemas.microsoft.com/office/drawing/2014/main" id="{F4378A32-BC7D-4E50-B986-31BC749DA0A6}"/>
                    </a:ext>
                  </a:extLst>
                </p:cNvPr>
                <p:cNvPicPr>
                  <a:picLocks noChangeAspect="1"/>
                </p:cNvPicPr>
                <p:nvPr/>
              </p:nvPicPr>
              <p:blipFill>
                <a:blip r:embed="rId14"/>
                <a:stretch>
                  <a:fillRect/>
                </a:stretch>
              </p:blipFill>
              <p:spPr>
                <a:xfrm>
                  <a:off x="4413198" y="2108497"/>
                  <a:ext cx="1581178" cy="1050845"/>
                </a:xfrm>
                <a:prstGeom prst="rect">
                  <a:avLst/>
                </a:prstGeom>
              </p:spPr>
            </p:pic>
            <p:sp>
              <p:nvSpPr>
                <p:cNvPr id="42" name="TextBox 41">
                  <a:extLst>
                    <a:ext uri="{FF2B5EF4-FFF2-40B4-BE49-F238E27FC236}">
                      <a16:creationId xmlns:a16="http://schemas.microsoft.com/office/drawing/2014/main" id="{39FF7EE6-F5A0-448C-A4D5-6C63855864D4}"/>
                    </a:ext>
                  </a:extLst>
                </p:cNvPr>
                <p:cNvSpPr txBox="1"/>
                <p:nvPr/>
              </p:nvSpPr>
              <p:spPr>
                <a:xfrm>
                  <a:off x="4488287" y="2631569"/>
                  <a:ext cx="1431000" cy="566631"/>
                </a:xfrm>
                <a:prstGeom prst="rect">
                  <a:avLst/>
                </a:prstGeom>
                <a:noFill/>
              </p:spPr>
              <p:txBody>
                <a:bodyPr wrap="square" lIns="131821" tIns="105457" rIns="131821" bIns="105457" rtlCol="0">
                  <a:spAutoFit/>
                </a:bodyPr>
                <a:lstStyle/>
                <a:p>
                  <a:pPr lvl="0" algn="ctr" defTabSz="672266">
                    <a:lnSpc>
                      <a:spcPct val="90000"/>
                    </a:lnSpc>
                    <a:defRPr/>
                  </a:pPr>
                  <a:r>
                    <a:rPr lang="en-US" sz="735" dirty="0">
                      <a:solidFill>
                        <a:srgbClr val="000000"/>
                      </a:solidFill>
                      <a:latin typeface="Segoe UI"/>
                      <a:ea typeface="Segoe UI" panose="020B0502040204020203" pitchFamily="34" charset="0"/>
                      <a:cs typeface="Segoe UI" panose="020B0502040204020203" pitchFamily="34" charset="0"/>
                    </a:rPr>
                    <a:t>Azure Site Recovery</a:t>
                  </a:r>
                </a:p>
              </p:txBody>
            </p:sp>
            <p:pic>
              <p:nvPicPr>
                <p:cNvPr id="43" name="Picture 42">
                  <a:extLst>
                    <a:ext uri="{FF2B5EF4-FFF2-40B4-BE49-F238E27FC236}">
                      <a16:creationId xmlns:a16="http://schemas.microsoft.com/office/drawing/2014/main" id="{0444EC84-7763-4C12-B516-413C0543AAE1}"/>
                    </a:ext>
                  </a:extLst>
                </p:cNvPr>
                <p:cNvPicPr>
                  <a:picLocks noChangeAspect="1"/>
                </p:cNvPicPr>
                <p:nvPr/>
              </p:nvPicPr>
              <p:blipFill>
                <a:blip r:embed="rId15"/>
                <a:stretch>
                  <a:fillRect/>
                </a:stretch>
              </p:blipFill>
              <p:spPr>
                <a:xfrm>
                  <a:off x="4937975" y="2219240"/>
                  <a:ext cx="535697" cy="533109"/>
                </a:xfrm>
                <a:prstGeom prst="rect">
                  <a:avLst/>
                </a:prstGeom>
              </p:spPr>
            </p:pic>
          </p:grpSp>
          <p:sp>
            <p:nvSpPr>
              <p:cNvPr id="37" name="TextBox 36">
                <a:extLst>
                  <a:ext uri="{FF2B5EF4-FFF2-40B4-BE49-F238E27FC236}">
                    <a16:creationId xmlns:a16="http://schemas.microsoft.com/office/drawing/2014/main" id="{15A90037-6060-4620-B078-874EEE65879A}"/>
                  </a:ext>
                </a:extLst>
              </p:cNvPr>
              <p:cNvSpPr txBox="1"/>
              <p:nvPr/>
            </p:nvSpPr>
            <p:spPr>
              <a:xfrm>
                <a:off x="4827441" y="4160559"/>
                <a:ext cx="3214240" cy="1385297"/>
              </a:xfrm>
              <a:prstGeom prst="rect">
                <a:avLst/>
              </a:prstGeom>
              <a:noFill/>
            </p:spPr>
            <p:txBody>
              <a:bodyPr wrap="square" lIns="0" tIns="0" rIns="0" bIns="0" rtlCol="0">
                <a:spAutoFit/>
              </a:bodyPr>
              <a:lstStyle/>
              <a:p>
                <a:pPr lvl="0" algn="ctr" defTabSz="685526">
                  <a:lnSpc>
                    <a:spcPct val="90000"/>
                  </a:lnSpc>
                  <a:defRPr/>
                </a:pPr>
                <a:r>
                  <a:rPr lang="en-US" sz="1471" kern="0" spc="-38" dirty="0">
                    <a:solidFill>
                      <a:srgbClr val="505050"/>
                    </a:solidFill>
                    <a:latin typeface="Segoe UI"/>
                  </a:rPr>
                  <a:t>Data Channel</a:t>
                </a:r>
              </a:p>
              <a:p>
                <a:pPr lvl="0" algn="ctr" defTabSz="685526">
                  <a:lnSpc>
                    <a:spcPct val="90000"/>
                  </a:lnSpc>
                  <a:defRPr/>
                </a:pPr>
                <a:endParaRPr lang="en-US" sz="1471" kern="0" spc="-38" dirty="0">
                  <a:solidFill>
                    <a:srgbClr val="505050"/>
                  </a:solidFill>
                  <a:latin typeface="Segoe UI"/>
                </a:endParaRPr>
              </a:p>
              <a:p>
                <a:pPr lvl="0" algn="ctr" defTabSz="685526">
                  <a:lnSpc>
                    <a:spcPct val="90000"/>
                  </a:lnSpc>
                  <a:defRPr/>
                </a:pPr>
                <a:r>
                  <a:rPr lang="en-US" sz="1471" i="1" kern="0" spc="-38" dirty="0">
                    <a:solidFill>
                      <a:srgbClr val="505050"/>
                    </a:solidFill>
                    <a:latin typeface="Segoe UI"/>
                  </a:rPr>
                  <a:t>Public Internet or ExpressRoute with Public Peering</a:t>
                </a:r>
                <a:endParaRPr lang="en-US" sz="1471" i="1" kern="0" spc="-38" baseline="-25000" dirty="0">
                  <a:solidFill>
                    <a:srgbClr val="505050"/>
                  </a:solidFill>
                  <a:latin typeface="Segoe UI"/>
                </a:endParaRPr>
              </a:p>
            </p:txBody>
          </p:sp>
          <p:grpSp>
            <p:nvGrpSpPr>
              <p:cNvPr id="38" name="Group 37">
                <a:extLst>
                  <a:ext uri="{FF2B5EF4-FFF2-40B4-BE49-F238E27FC236}">
                    <a16:creationId xmlns:a16="http://schemas.microsoft.com/office/drawing/2014/main" id="{162DBD2B-2E62-4FA9-989D-4E818986457A}"/>
                  </a:ext>
                </a:extLst>
              </p:cNvPr>
              <p:cNvGrpSpPr/>
              <p:nvPr/>
            </p:nvGrpSpPr>
            <p:grpSpPr>
              <a:xfrm>
                <a:off x="4861364" y="3573462"/>
                <a:ext cx="2728473" cy="544881"/>
                <a:chOff x="4861364" y="3573462"/>
                <a:chExt cx="2728473" cy="544881"/>
              </a:xfrm>
            </p:grpSpPr>
            <p:cxnSp>
              <p:nvCxnSpPr>
                <p:cNvPr id="39" name="Straight Arrow Connector 38">
                  <a:extLst>
                    <a:ext uri="{FF2B5EF4-FFF2-40B4-BE49-F238E27FC236}">
                      <a16:creationId xmlns:a16="http://schemas.microsoft.com/office/drawing/2014/main" id="{FF4B62D1-316E-4955-B56C-333D1710DC04}"/>
                    </a:ext>
                  </a:extLst>
                </p:cNvPr>
                <p:cNvCxnSpPr/>
                <p:nvPr/>
              </p:nvCxnSpPr>
              <p:spPr>
                <a:xfrm>
                  <a:off x="5075237" y="4030662"/>
                  <a:ext cx="2514600" cy="0"/>
                </a:xfrm>
                <a:prstGeom prst="straightConnector1">
                  <a:avLst/>
                </a:prstGeom>
                <a:noFill/>
                <a:ln w="57150" cap="flat" cmpd="sng" algn="ctr">
                  <a:solidFill>
                    <a:srgbClr val="0078D7"/>
                  </a:solidFill>
                  <a:prstDash val="solid"/>
                  <a:round/>
                  <a:headEnd type="none" w="med" len="med"/>
                  <a:tailEnd type="arrow" w="med" len="med"/>
                </a:ln>
                <a:effectLst/>
              </p:spPr>
            </p:cxnSp>
            <p:sp>
              <p:nvSpPr>
                <p:cNvPr id="40" name="TextBox 39">
                  <a:extLst>
                    <a:ext uri="{FF2B5EF4-FFF2-40B4-BE49-F238E27FC236}">
                      <a16:creationId xmlns:a16="http://schemas.microsoft.com/office/drawing/2014/main" id="{A64DFFB6-4232-4068-BB12-33231CBBED42}"/>
                    </a:ext>
                  </a:extLst>
                </p:cNvPr>
                <p:cNvSpPr txBox="1"/>
                <p:nvPr/>
              </p:nvSpPr>
              <p:spPr>
                <a:xfrm>
                  <a:off x="4861364" y="3573462"/>
                  <a:ext cx="2153234" cy="544881"/>
                </a:xfrm>
                <a:prstGeom prst="rect">
                  <a:avLst/>
                </a:prstGeom>
                <a:noFill/>
              </p:spPr>
              <p:txBody>
                <a:bodyPr wrap="square" lIns="134464" tIns="107571" rIns="134464" bIns="107571" rtlCol="0">
                  <a:spAutoFit/>
                </a:bodyPr>
                <a:lstStyle/>
                <a:p>
                  <a:pPr lvl="0" defTabSz="672290">
                    <a:lnSpc>
                      <a:spcPct val="90000"/>
                    </a:lnSpc>
                    <a:spcAft>
                      <a:spcPts val="441"/>
                    </a:spcAft>
                    <a:defRPr/>
                  </a:pPr>
                  <a:r>
                    <a:rPr lang="en-US" sz="1324" i="1" kern="0" dirty="0">
                      <a:gradFill>
                        <a:gsLst>
                          <a:gs pos="2917">
                            <a:srgbClr val="505050"/>
                          </a:gs>
                          <a:gs pos="30000">
                            <a:srgbClr val="505050"/>
                          </a:gs>
                        </a:gsLst>
                        <a:lin ang="5400000" scaled="0"/>
                      </a:gradFill>
                      <a:latin typeface="Segoe UI"/>
                    </a:rPr>
                    <a:t>443 (HTTPS)</a:t>
                  </a:r>
                </a:p>
              </p:txBody>
            </p:sp>
          </p:grpSp>
        </p:grpSp>
        <p:grpSp>
          <p:nvGrpSpPr>
            <p:cNvPr id="44" name="Group 43">
              <a:extLst>
                <a:ext uri="{FF2B5EF4-FFF2-40B4-BE49-F238E27FC236}">
                  <a16:creationId xmlns:a16="http://schemas.microsoft.com/office/drawing/2014/main" id="{4F17B847-7155-44EF-8956-B1CA78972256}"/>
                </a:ext>
              </a:extLst>
            </p:cNvPr>
            <p:cNvGrpSpPr/>
            <p:nvPr/>
          </p:nvGrpSpPr>
          <p:grpSpPr>
            <a:xfrm>
              <a:off x="1500256" y="2195179"/>
              <a:ext cx="1498094" cy="1009715"/>
              <a:chOff x="2040451" y="1819180"/>
              <a:chExt cx="2037512" cy="1373282"/>
            </a:xfrm>
          </p:grpSpPr>
          <p:grpSp>
            <p:nvGrpSpPr>
              <p:cNvPr id="45" name="Group 44">
                <a:extLst>
                  <a:ext uri="{FF2B5EF4-FFF2-40B4-BE49-F238E27FC236}">
                    <a16:creationId xmlns:a16="http://schemas.microsoft.com/office/drawing/2014/main" id="{D411B106-1F77-41C2-9F78-C3F2DF2AB8AE}"/>
                  </a:ext>
                </a:extLst>
              </p:cNvPr>
              <p:cNvGrpSpPr/>
              <p:nvPr/>
            </p:nvGrpSpPr>
            <p:grpSpPr>
              <a:xfrm>
                <a:off x="2040451" y="1819180"/>
                <a:ext cx="1238660" cy="461665"/>
                <a:chOff x="4861364" y="3573462"/>
                <a:chExt cx="2153235" cy="461665"/>
              </a:xfrm>
            </p:grpSpPr>
            <p:cxnSp>
              <p:nvCxnSpPr>
                <p:cNvPr id="49" name="Straight Arrow Connector 48">
                  <a:extLst>
                    <a:ext uri="{FF2B5EF4-FFF2-40B4-BE49-F238E27FC236}">
                      <a16:creationId xmlns:a16="http://schemas.microsoft.com/office/drawing/2014/main" id="{E25590D5-9EB5-487A-9016-4B3B10FD2F68}"/>
                    </a:ext>
                  </a:extLst>
                </p:cNvPr>
                <p:cNvCxnSpPr>
                  <a:cxnSpLocks/>
                </p:cNvCxnSpPr>
                <p:nvPr/>
              </p:nvCxnSpPr>
              <p:spPr>
                <a:xfrm>
                  <a:off x="5075238" y="4030662"/>
                  <a:ext cx="1939361" cy="4465"/>
                </a:xfrm>
                <a:prstGeom prst="straightConnector1">
                  <a:avLst/>
                </a:prstGeom>
                <a:noFill/>
                <a:ln w="57150" cap="flat" cmpd="sng" algn="ctr">
                  <a:solidFill>
                    <a:srgbClr val="0078D7"/>
                  </a:solidFill>
                  <a:prstDash val="solid"/>
                  <a:round/>
                  <a:headEnd type="none" w="med" len="med"/>
                  <a:tailEnd type="arrow" w="med" len="med"/>
                </a:ln>
                <a:effectLst/>
              </p:spPr>
            </p:cxnSp>
            <p:sp>
              <p:nvSpPr>
                <p:cNvPr id="50" name="TextBox 49">
                  <a:extLst>
                    <a:ext uri="{FF2B5EF4-FFF2-40B4-BE49-F238E27FC236}">
                      <a16:creationId xmlns:a16="http://schemas.microsoft.com/office/drawing/2014/main" id="{0CBDE67F-B349-447B-B8D1-999D82370D3A}"/>
                    </a:ext>
                  </a:extLst>
                </p:cNvPr>
                <p:cNvSpPr txBox="1"/>
                <p:nvPr/>
              </p:nvSpPr>
              <p:spPr>
                <a:xfrm>
                  <a:off x="4861364" y="3573462"/>
                  <a:ext cx="2153235" cy="461597"/>
                </a:xfrm>
                <a:prstGeom prst="rect">
                  <a:avLst/>
                </a:prstGeom>
                <a:noFill/>
              </p:spPr>
              <p:txBody>
                <a:bodyPr wrap="square" lIns="134464" tIns="107571" rIns="134464" bIns="107571" rtlCol="0">
                  <a:spAutoFit/>
                </a:bodyPr>
                <a:lstStyle/>
                <a:p>
                  <a:pPr lvl="0" defTabSz="672290">
                    <a:lnSpc>
                      <a:spcPct val="90000"/>
                    </a:lnSpc>
                    <a:spcAft>
                      <a:spcPts val="441"/>
                    </a:spcAft>
                    <a:defRPr/>
                  </a:pPr>
                  <a:r>
                    <a:rPr lang="en-US" sz="800" i="1" kern="0" dirty="0">
                      <a:gradFill>
                        <a:gsLst>
                          <a:gs pos="2917">
                            <a:srgbClr val="505050"/>
                          </a:gs>
                          <a:gs pos="30000">
                            <a:srgbClr val="505050"/>
                          </a:gs>
                        </a:gsLst>
                        <a:lin ang="5400000" scaled="0"/>
                      </a:gradFill>
                      <a:latin typeface="Segoe UI"/>
                    </a:rPr>
                    <a:t>443 (HTTPS)</a:t>
                  </a:r>
                </a:p>
              </p:txBody>
            </p:sp>
          </p:grpSp>
          <p:grpSp>
            <p:nvGrpSpPr>
              <p:cNvPr id="46" name="Group 45">
                <a:extLst>
                  <a:ext uri="{FF2B5EF4-FFF2-40B4-BE49-F238E27FC236}">
                    <a16:creationId xmlns:a16="http://schemas.microsoft.com/office/drawing/2014/main" id="{F0E2B9D0-AC81-4116-A4DF-127CB48AFEBD}"/>
                  </a:ext>
                </a:extLst>
              </p:cNvPr>
              <p:cNvGrpSpPr/>
              <p:nvPr/>
            </p:nvGrpSpPr>
            <p:grpSpPr>
              <a:xfrm>
                <a:off x="2805174" y="2730797"/>
                <a:ext cx="1272789" cy="461665"/>
                <a:chOff x="4861364" y="3573462"/>
                <a:chExt cx="3230854" cy="461665"/>
              </a:xfrm>
            </p:grpSpPr>
            <p:cxnSp>
              <p:nvCxnSpPr>
                <p:cNvPr id="47" name="Straight Arrow Connector 46">
                  <a:extLst>
                    <a:ext uri="{FF2B5EF4-FFF2-40B4-BE49-F238E27FC236}">
                      <a16:creationId xmlns:a16="http://schemas.microsoft.com/office/drawing/2014/main" id="{02BC6FF0-C109-467A-BD7E-8DD135BACB1B}"/>
                    </a:ext>
                  </a:extLst>
                </p:cNvPr>
                <p:cNvCxnSpPr>
                  <a:cxnSpLocks/>
                </p:cNvCxnSpPr>
                <p:nvPr/>
              </p:nvCxnSpPr>
              <p:spPr>
                <a:xfrm>
                  <a:off x="5075238" y="4030662"/>
                  <a:ext cx="1939361" cy="4465"/>
                </a:xfrm>
                <a:prstGeom prst="straightConnector1">
                  <a:avLst/>
                </a:prstGeom>
                <a:noFill/>
                <a:ln w="57150" cap="flat" cmpd="sng" algn="ctr">
                  <a:solidFill>
                    <a:srgbClr val="0078D7"/>
                  </a:solidFill>
                  <a:prstDash val="solid"/>
                  <a:round/>
                  <a:headEnd type="none" w="med" len="med"/>
                  <a:tailEnd type="arrow" w="med" len="med"/>
                </a:ln>
                <a:effectLst/>
              </p:spPr>
            </p:cxnSp>
            <p:sp>
              <p:nvSpPr>
                <p:cNvPr id="48" name="TextBox 47">
                  <a:extLst>
                    <a:ext uri="{FF2B5EF4-FFF2-40B4-BE49-F238E27FC236}">
                      <a16:creationId xmlns:a16="http://schemas.microsoft.com/office/drawing/2014/main" id="{CC6C05FA-8A7B-4248-BA79-A3B98E6D9340}"/>
                    </a:ext>
                  </a:extLst>
                </p:cNvPr>
                <p:cNvSpPr txBox="1"/>
                <p:nvPr/>
              </p:nvSpPr>
              <p:spPr>
                <a:xfrm>
                  <a:off x="4861364" y="3573462"/>
                  <a:ext cx="3230854" cy="446161"/>
                </a:xfrm>
                <a:prstGeom prst="rect">
                  <a:avLst/>
                </a:prstGeom>
                <a:noFill/>
              </p:spPr>
              <p:txBody>
                <a:bodyPr wrap="square" lIns="134464" tIns="107571" rIns="134464" bIns="107571" rtlCol="0">
                  <a:spAutoFit/>
                </a:bodyPr>
                <a:lstStyle/>
                <a:p>
                  <a:pPr lvl="0" defTabSz="672290">
                    <a:lnSpc>
                      <a:spcPct val="90000"/>
                    </a:lnSpc>
                    <a:spcAft>
                      <a:spcPts val="441"/>
                    </a:spcAft>
                    <a:defRPr/>
                  </a:pPr>
                  <a:r>
                    <a:rPr lang="en-US" sz="800" i="1" kern="0" dirty="0">
                      <a:gradFill>
                        <a:gsLst>
                          <a:gs pos="2917">
                            <a:srgbClr val="505050"/>
                          </a:gs>
                          <a:gs pos="30000">
                            <a:srgbClr val="505050"/>
                          </a:gs>
                        </a:gsLst>
                        <a:lin ang="5400000" scaled="0"/>
                      </a:gradFill>
                      <a:latin typeface="Segoe UI"/>
                    </a:rPr>
                    <a:t>9443 (HTTPS)</a:t>
                  </a:r>
                </a:p>
              </p:txBody>
            </p:sp>
          </p:grpSp>
        </p:grpSp>
      </p:grpSp>
      <p:sp>
        <p:nvSpPr>
          <p:cNvPr id="51" name="TextBox 50">
            <a:extLst>
              <a:ext uri="{FF2B5EF4-FFF2-40B4-BE49-F238E27FC236}">
                <a16:creationId xmlns:a16="http://schemas.microsoft.com/office/drawing/2014/main" id="{65C11A74-0F33-459C-9B6A-81CA5624CF7D}"/>
              </a:ext>
            </a:extLst>
          </p:cNvPr>
          <p:cNvSpPr txBox="1"/>
          <p:nvPr/>
        </p:nvSpPr>
        <p:spPr>
          <a:xfrm>
            <a:off x="222422" y="6301946"/>
            <a:ext cx="955589" cy="369332"/>
          </a:xfrm>
          <a:prstGeom prst="rect">
            <a:avLst/>
          </a:prstGeom>
          <a:noFill/>
        </p:spPr>
        <p:txBody>
          <a:bodyPr wrap="square" rtlCol="0">
            <a:spAutoFit/>
          </a:bodyPr>
          <a:lstStyle/>
          <a:p>
            <a:r>
              <a:rPr lang="en-US" dirty="0"/>
              <a:t>12-10</a:t>
            </a:r>
          </a:p>
        </p:txBody>
      </p:sp>
    </p:spTree>
    <p:extLst>
      <p:ext uri="{BB962C8B-B14F-4D97-AF65-F5344CB8AC3E}">
        <p14:creationId xmlns:p14="http://schemas.microsoft.com/office/powerpoint/2010/main" val="26025239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37a93eb7-56d6-4908-8ad2-e526448a356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4AE9F-50C7-4C60-8B44-10316FC1A866}"/>
              </a:ext>
            </a:extLst>
          </p:cNvPr>
          <p:cNvSpPr>
            <a:spLocks noGrp="1"/>
          </p:cNvSpPr>
          <p:nvPr>
            <p:ph type="title"/>
          </p:nvPr>
        </p:nvSpPr>
        <p:spPr/>
        <p:txBody>
          <a:bodyPr/>
          <a:lstStyle/>
          <a:p>
            <a:r>
              <a:rPr lang="en-US" dirty="0"/>
              <a:t>Disaster Recovery or Workload Migration from Azure to Azure</a:t>
            </a:r>
          </a:p>
        </p:txBody>
      </p:sp>
      <p:grpSp>
        <p:nvGrpSpPr>
          <p:cNvPr id="3" name="Group 2" descr="1. Select your Azure VMs you want to replicate to another Azure Resource Group or another Azure Region&#10;2. Replication occurs through Microsoft Azure Backbone (https/443)&#10;3. Azure is your DR Site, containing the offline VMs until failover is executed&#10;4. (failback occurs in the same way from target Azure VM back to source Azure VM)">
            <a:extLst>
              <a:ext uri="{FF2B5EF4-FFF2-40B4-BE49-F238E27FC236}">
                <a16:creationId xmlns:a16="http://schemas.microsoft.com/office/drawing/2014/main" id="{F8253027-204E-4A95-A06D-76C7445477B4}"/>
              </a:ext>
            </a:extLst>
          </p:cNvPr>
          <p:cNvGrpSpPr/>
          <p:nvPr/>
        </p:nvGrpSpPr>
        <p:grpSpPr>
          <a:xfrm>
            <a:off x="31640" y="2228815"/>
            <a:ext cx="8721907" cy="3304319"/>
            <a:chOff x="31640" y="2228815"/>
            <a:chExt cx="8721907" cy="3304319"/>
          </a:xfrm>
        </p:grpSpPr>
        <p:pic>
          <p:nvPicPr>
            <p:cNvPr id="4" name="Picture 98" descr="Cloud">
              <a:extLst>
                <a:ext uri="{FF2B5EF4-FFF2-40B4-BE49-F238E27FC236}">
                  <a16:creationId xmlns:a16="http://schemas.microsoft.com/office/drawing/2014/main" id="{309E6250-DFA2-4640-949E-D2C48FC94304}"/>
                </a:ext>
              </a:extLst>
            </p:cNvPr>
            <p:cNvPicPr>
              <a:picLocks noChangeAspect="1" noChangeArrowheads="1"/>
            </p:cNvPicPr>
            <p:nvPr/>
          </p:nvPicPr>
          <p:blipFill>
            <a:blip r:embed="rId3" cstate="screen">
              <a:duotone>
                <a:prstClr val="black"/>
                <a:schemeClr val="accent1">
                  <a:tint val="45000"/>
                  <a:satMod val="400000"/>
                </a:schemeClr>
              </a:duotone>
              <a:extLst>
                <a:ext uri="{28A0092B-C50C-407E-A947-70E740481C1C}">
                  <a14:useLocalDpi xmlns:a14="http://schemas.microsoft.com/office/drawing/2010/main"/>
                </a:ext>
              </a:extLst>
            </a:blip>
            <a:srcRect/>
            <a:stretch>
              <a:fillRect/>
            </a:stretch>
          </p:blipFill>
          <p:spPr bwMode="auto">
            <a:xfrm>
              <a:off x="31640" y="2476549"/>
              <a:ext cx="3517770" cy="1542181"/>
            </a:xfrm>
            <a:prstGeom prst="rect">
              <a:avLst/>
            </a:prstGeom>
            <a:noFill/>
            <a:ln w="9525">
              <a:noFill/>
              <a:miter lim="800000"/>
              <a:headEnd/>
              <a:tailEnd/>
            </a:ln>
            <a:effectLst>
              <a:glow>
                <a:schemeClr val="accent1">
                  <a:alpha val="0"/>
                </a:schemeClr>
              </a:glow>
            </a:effectLst>
          </p:spPr>
        </p:pic>
        <p:sp>
          <p:nvSpPr>
            <p:cNvPr id="5" name="TextBox 4">
              <a:extLst>
                <a:ext uri="{FF2B5EF4-FFF2-40B4-BE49-F238E27FC236}">
                  <a16:creationId xmlns:a16="http://schemas.microsoft.com/office/drawing/2014/main" id="{DA5AF0AC-9497-4C70-9D38-58E4D37E35CE}"/>
                </a:ext>
              </a:extLst>
            </p:cNvPr>
            <p:cNvSpPr txBox="1"/>
            <p:nvPr/>
          </p:nvSpPr>
          <p:spPr>
            <a:xfrm>
              <a:off x="332260" y="4101319"/>
              <a:ext cx="2738716" cy="339517"/>
            </a:xfrm>
            <a:prstGeom prst="rect">
              <a:avLst/>
            </a:prstGeom>
            <a:noFill/>
          </p:spPr>
          <p:txBody>
            <a:bodyPr wrap="square" lIns="0" tIns="0" rIns="0" bIns="0" rtlCol="0">
              <a:spAutoFit/>
            </a:bodyPr>
            <a:lstStyle/>
            <a:p>
              <a:pPr lvl="0" algn="ctr" defTabSz="685526">
                <a:lnSpc>
                  <a:spcPct val="90000"/>
                </a:lnSpc>
                <a:defRPr/>
              </a:pPr>
              <a:r>
                <a:rPr lang="en-US" sz="1471" spc="-38" dirty="0">
                  <a:solidFill>
                    <a:srgbClr val="353535"/>
                  </a:solidFill>
                  <a:latin typeface="Segoe UI Semilight"/>
                </a:rPr>
                <a:t>Source: Azure</a:t>
              </a:r>
              <a:br>
                <a:rPr lang="en-US" sz="1471" spc="-38" dirty="0">
                  <a:solidFill>
                    <a:srgbClr val="353535"/>
                  </a:solidFill>
                  <a:latin typeface="Segoe UI Semilight"/>
                </a:rPr>
              </a:br>
              <a:endParaRPr lang="en-US" sz="1471" spc="-38" baseline="-25000" dirty="0">
                <a:solidFill>
                  <a:srgbClr val="353535"/>
                </a:solidFill>
                <a:latin typeface="Segoe UI Semilight"/>
              </a:endParaRPr>
            </a:p>
          </p:txBody>
        </p:sp>
        <p:sp>
          <p:nvSpPr>
            <p:cNvPr id="6" name="TextBox 5">
              <a:extLst>
                <a:ext uri="{FF2B5EF4-FFF2-40B4-BE49-F238E27FC236}">
                  <a16:creationId xmlns:a16="http://schemas.microsoft.com/office/drawing/2014/main" id="{DF6EF50C-97BF-4736-8081-6C72BC811E50}"/>
                </a:ext>
              </a:extLst>
            </p:cNvPr>
            <p:cNvSpPr txBox="1"/>
            <p:nvPr/>
          </p:nvSpPr>
          <p:spPr>
            <a:xfrm>
              <a:off x="7106349" y="2496758"/>
              <a:ext cx="720879" cy="101566"/>
            </a:xfrm>
            <a:prstGeom prst="rect">
              <a:avLst/>
            </a:prstGeom>
            <a:noFill/>
          </p:spPr>
          <p:txBody>
            <a:bodyPr wrap="square" lIns="0" tIns="0" rIns="0" bIns="0" rtlCol="0">
              <a:spAutoFit/>
            </a:bodyPr>
            <a:lstStyle/>
            <a:p>
              <a:pPr lvl="0" algn="ctr" defTabSz="685526">
                <a:lnSpc>
                  <a:spcPct val="90000"/>
                </a:lnSpc>
                <a:defRPr/>
              </a:pPr>
              <a:endParaRPr lang="en-US" sz="1100" spc="-38" baseline="-25000" dirty="0">
                <a:solidFill>
                  <a:srgbClr val="353535"/>
                </a:solidFill>
                <a:latin typeface="Segoe UI Semilight"/>
              </a:endParaRPr>
            </a:p>
          </p:txBody>
        </p:sp>
        <p:grpSp>
          <p:nvGrpSpPr>
            <p:cNvPr id="7" name="Group 6">
              <a:extLst>
                <a:ext uri="{FF2B5EF4-FFF2-40B4-BE49-F238E27FC236}">
                  <a16:creationId xmlns:a16="http://schemas.microsoft.com/office/drawing/2014/main" id="{970E6E48-E149-47DD-A172-6B63E6861ACF}"/>
                </a:ext>
              </a:extLst>
            </p:cNvPr>
            <p:cNvGrpSpPr/>
            <p:nvPr/>
          </p:nvGrpSpPr>
          <p:grpSpPr>
            <a:xfrm>
              <a:off x="867216" y="5053772"/>
              <a:ext cx="2136041" cy="479362"/>
              <a:chOff x="9499030" y="5941207"/>
              <a:chExt cx="2905163" cy="651964"/>
            </a:xfrm>
          </p:grpSpPr>
          <p:sp>
            <p:nvSpPr>
              <p:cNvPr id="8" name="TextBox 7">
                <a:extLst>
                  <a:ext uri="{FF2B5EF4-FFF2-40B4-BE49-F238E27FC236}">
                    <a16:creationId xmlns:a16="http://schemas.microsoft.com/office/drawing/2014/main" id="{0D03233F-A21F-4383-B1DE-0F78BDDE31AF}"/>
                  </a:ext>
                </a:extLst>
              </p:cNvPr>
              <p:cNvSpPr txBox="1"/>
              <p:nvPr/>
            </p:nvSpPr>
            <p:spPr>
              <a:xfrm>
                <a:off x="9979194" y="5941207"/>
                <a:ext cx="2424999" cy="651964"/>
              </a:xfrm>
              <a:prstGeom prst="rect">
                <a:avLst/>
              </a:prstGeom>
              <a:noFill/>
            </p:spPr>
            <p:txBody>
              <a:bodyPr wrap="square" lIns="0" tIns="0" rIns="0" bIns="0" rtlCol="0">
                <a:spAutoFit/>
              </a:bodyPr>
              <a:lstStyle/>
              <a:p>
                <a:pPr lvl="0" defTabSz="685526">
                  <a:lnSpc>
                    <a:spcPct val="90000"/>
                  </a:lnSpc>
                  <a:defRPr/>
                </a:pPr>
                <a:r>
                  <a:rPr lang="en-US" sz="1298" dirty="0">
                    <a:solidFill>
                      <a:srgbClr val="0072C6"/>
                    </a:solidFill>
                    <a:latin typeface="Segoe UI Light"/>
                  </a:rPr>
                  <a:t>Microsoft Azure Recovery Services Agent </a:t>
                </a:r>
                <a:endParaRPr lang="en-US" sz="1000" spc="-38" dirty="0">
                  <a:solidFill>
                    <a:srgbClr val="353535"/>
                  </a:solidFill>
                  <a:latin typeface="Segoe UI Semilight"/>
                </a:endParaRPr>
              </a:p>
              <a:p>
                <a:pPr lvl="0" defTabSz="685526">
                  <a:lnSpc>
                    <a:spcPct val="90000"/>
                  </a:lnSpc>
                  <a:defRPr/>
                </a:pPr>
                <a:r>
                  <a:rPr lang="en-US" sz="865" dirty="0">
                    <a:gradFill>
                      <a:gsLst>
                        <a:gs pos="2917">
                          <a:srgbClr val="505050"/>
                        </a:gs>
                        <a:gs pos="30000">
                          <a:srgbClr val="505050"/>
                        </a:gs>
                      </a:gsLst>
                      <a:lin ang="5400000" scaled="0"/>
                    </a:gradFill>
                    <a:latin typeface="Segoe UI Semilight"/>
                  </a:rPr>
                  <a:t>Replicates data to Azure</a:t>
                </a:r>
              </a:p>
            </p:txBody>
          </p:sp>
          <p:pic>
            <p:nvPicPr>
              <p:cNvPr id="9" name="Picture 8">
                <a:extLst>
                  <a:ext uri="{FF2B5EF4-FFF2-40B4-BE49-F238E27FC236}">
                    <a16:creationId xmlns:a16="http://schemas.microsoft.com/office/drawing/2014/main" id="{55EBE1B3-40D6-4A28-916D-25E8DB0F9606}"/>
                  </a:ext>
                </a:extLst>
              </p:cNvPr>
              <p:cNvPicPr>
                <a:picLocks noChangeAspect="1"/>
              </p:cNvPicPr>
              <p:nvPr/>
            </p:nvPicPr>
            <p:blipFill>
              <a:blip r:embed="rId4"/>
              <a:stretch>
                <a:fillRect/>
              </a:stretch>
            </p:blipFill>
            <p:spPr>
              <a:xfrm>
                <a:off x="9499030" y="5986485"/>
                <a:ext cx="425196" cy="421683"/>
              </a:xfrm>
              <a:prstGeom prst="rect">
                <a:avLst/>
              </a:prstGeom>
            </p:spPr>
          </p:pic>
        </p:grpSp>
        <p:pic>
          <p:nvPicPr>
            <p:cNvPr id="10" name="Picture 9">
              <a:extLst>
                <a:ext uri="{FF2B5EF4-FFF2-40B4-BE49-F238E27FC236}">
                  <a16:creationId xmlns:a16="http://schemas.microsoft.com/office/drawing/2014/main" id="{A58DC5B4-23A5-4153-B43A-BFD7130603FF}"/>
                </a:ext>
              </a:extLst>
            </p:cNvPr>
            <p:cNvPicPr>
              <a:picLocks noChangeAspect="1"/>
            </p:cNvPicPr>
            <p:nvPr/>
          </p:nvPicPr>
          <p:blipFill>
            <a:blip r:embed="rId5"/>
            <a:stretch>
              <a:fillRect/>
            </a:stretch>
          </p:blipFill>
          <p:spPr>
            <a:xfrm>
              <a:off x="5923591" y="2476549"/>
              <a:ext cx="2829956" cy="1855825"/>
            </a:xfrm>
            <a:prstGeom prst="rect">
              <a:avLst/>
            </a:prstGeom>
          </p:spPr>
        </p:pic>
        <p:sp>
          <p:nvSpPr>
            <p:cNvPr id="11" name="TextBox 179">
              <a:extLst>
                <a:ext uri="{FF2B5EF4-FFF2-40B4-BE49-F238E27FC236}">
                  <a16:creationId xmlns:a16="http://schemas.microsoft.com/office/drawing/2014/main" id="{F2857781-BC42-46CE-820D-EB3DE3F51697}"/>
                </a:ext>
              </a:extLst>
            </p:cNvPr>
            <p:cNvSpPr txBox="1"/>
            <p:nvPr/>
          </p:nvSpPr>
          <p:spPr>
            <a:xfrm>
              <a:off x="6079234" y="3108255"/>
              <a:ext cx="2340876" cy="802024"/>
            </a:xfrm>
            <a:prstGeom prst="rect">
              <a:avLst/>
            </a:prstGeom>
            <a:noFill/>
            <a:ln>
              <a:noFill/>
            </a:ln>
          </p:spPr>
          <p:txBody>
            <a:bodyPr wrap="none" lIns="134387" tIns="107510" rIns="134387" bIns="107510" rtlCol="0">
              <a:spAutoFit/>
            </a:bodyPr>
            <a:lstStyle/>
            <a:p>
              <a:pPr lvl="0" algn="ctr" defTabSz="684845">
                <a:lnSpc>
                  <a:spcPct val="90000"/>
                </a:lnSpc>
                <a:spcAft>
                  <a:spcPts val="441"/>
                </a:spcAft>
                <a:defRPr/>
              </a:pPr>
              <a:r>
                <a:rPr lang="en-US" sz="2353" kern="0" dirty="0">
                  <a:solidFill>
                    <a:srgbClr val="FFFFFF"/>
                  </a:solidFill>
                  <a:latin typeface="Segoe UI Semilight"/>
                </a:rPr>
                <a:t>Microsoft Azure</a:t>
              </a:r>
            </a:p>
            <a:p>
              <a:pPr lvl="0" algn="ctr" defTabSz="684845">
                <a:lnSpc>
                  <a:spcPct val="90000"/>
                </a:lnSpc>
                <a:spcAft>
                  <a:spcPts val="441"/>
                </a:spcAft>
                <a:defRPr/>
              </a:pPr>
              <a:r>
                <a:rPr lang="en-US" sz="1500" kern="0" dirty="0">
                  <a:solidFill>
                    <a:srgbClr val="000000"/>
                  </a:solidFill>
                  <a:latin typeface="Segoe UI Semilight"/>
                </a:rPr>
                <a:t>Same or different Region</a:t>
              </a:r>
              <a:endParaRPr lang="en-US" sz="2353" kern="0" dirty="0">
                <a:solidFill>
                  <a:srgbClr val="000000"/>
                </a:solidFill>
                <a:latin typeface="Segoe UI Semilight"/>
              </a:endParaRPr>
            </a:p>
          </p:txBody>
        </p:sp>
        <p:grpSp>
          <p:nvGrpSpPr>
            <p:cNvPr id="12" name="Group 11">
              <a:extLst>
                <a:ext uri="{FF2B5EF4-FFF2-40B4-BE49-F238E27FC236}">
                  <a16:creationId xmlns:a16="http://schemas.microsoft.com/office/drawing/2014/main" id="{B9D95C5D-3C8E-4294-BC03-2195A094E96D}"/>
                </a:ext>
              </a:extLst>
            </p:cNvPr>
            <p:cNvGrpSpPr/>
            <p:nvPr/>
          </p:nvGrpSpPr>
          <p:grpSpPr>
            <a:xfrm>
              <a:off x="1504239" y="2228815"/>
              <a:ext cx="306262" cy="617870"/>
              <a:chOff x="1245849" y="2481571"/>
              <a:chExt cx="416537" cy="840346"/>
            </a:xfrm>
          </p:grpSpPr>
          <p:pic>
            <p:nvPicPr>
              <p:cNvPr id="13" name="Picture 12">
                <a:extLst>
                  <a:ext uri="{FF2B5EF4-FFF2-40B4-BE49-F238E27FC236}">
                    <a16:creationId xmlns:a16="http://schemas.microsoft.com/office/drawing/2014/main" id="{381C4042-0D14-4391-8304-9C0F1ADCDC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9563" y="2910378"/>
                <a:ext cx="412823" cy="411539"/>
              </a:xfrm>
              <a:prstGeom prst="rect">
                <a:avLst/>
              </a:prstGeom>
            </p:spPr>
          </p:pic>
          <p:pic>
            <p:nvPicPr>
              <p:cNvPr id="14" name="Picture 13">
                <a:extLst>
                  <a:ext uri="{FF2B5EF4-FFF2-40B4-BE49-F238E27FC236}">
                    <a16:creationId xmlns:a16="http://schemas.microsoft.com/office/drawing/2014/main" id="{007A4D20-18EA-4D73-BF16-758BCA2965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45849" y="2481571"/>
                <a:ext cx="398674" cy="414346"/>
              </a:xfrm>
              <a:prstGeom prst="rect">
                <a:avLst/>
              </a:prstGeom>
            </p:spPr>
          </p:pic>
        </p:grpSp>
        <p:pic>
          <p:nvPicPr>
            <p:cNvPr id="15" name="Picture 14">
              <a:extLst>
                <a:ext uri="{FF2B5EF4-FFF2-40B4-BE49-F238E27FC236}">
                  <a16:creationId xmlns:a16="http://schemas.microsoft.com/office/drawing/2014/main" id="{C88D25AC-D832-49EA-950B-FF8A1D89DF48}"/>
                </a:ext>
              </a:extLst>
            </p:cNvPr>
            <p:cNvPicPr>
              <a:picLocks noChangeAspect="1"/>
            </p:cNvPicPr>
            <p:nvPr/>
          </p:nvPicPr>
          <p:blipFill>
            <a:blip r:embed="rId8"/>
            <a:stretch>
              <a:fillRect/>
            </a:stretch>
          </p:blipFill>
          <p:spPr>
            <a:xfrm>
              <a:off x="1342771" y="2911408"/>
              <a:ext cx="530711" cy="783227"/>
            </a:xfrm>
            <a:prstGeom prst="rect">
              <a:avLst/>
            </a:prstGeom>
            <a:ln>
              <a:solidFill>
                <a:srgbClr val="00B0F0"/>
              </a:solidFill>
            </a:ln>
          </p:spPr>
        </p:pic>
        <p:grpSp>
          <p:nvGrpSpPr>
            <p:cNvPr id="16" name="Group 15">
              <a:extLst>
                <a:ext uri="{FF2B5EF4-FFF2-40B4-BE49-F238E27FC236}">
                  <a16:creationId xmlns:a16="http://schemas.microsoft.com/office/drawing/2014/main" id="{3BDE46AD-0862-4342-8D65-AC8635652479}"/>
                </a:ext>
              </a:extLst>
            </p:cNvPr>
            <p:cNvGrpSpPr/>
            <p:nvPr/>
          </p:nvGrpSpPr>
          <p:grpSpPr>
            <a:xfrm>
              <a:off x="1892141" y="2284243"/>
              <a:ext cx="1111323" cy="864541"/>
              <a:chOff x="9354961" y="2521836"/>
              <a:chExt cx="1099486" cy="703461"/>
            </a:xfrm>
            <a:solidFill>
              <a:srgbClr val="00B0F0"/>
            </a:solidFill>
          </p:grpSpPr>
          <p:pic>
            <p:nvPicPr>
              <p:cNvPr id="17" name="Picture 16">
                <a:extLst>
                  <a:ext uri="{FF2B5EF4-FFF2-40B4-BE49-F238E27FC236}">
                    <a16:creationId xmlns:a16="http://schemas.microsoft.com/office/drawing/2014/main" id="{79A74B8A-F1C4-4416-8216-E0EF253BCD74}"/>
                  </a:ext>
                </a:extLst>
              </p:cNvPr>
              <p:cNvPicPr>
                <a:picLocks noChangeAspect="1"/>
              </p:cNvPicPr>
              <p:nvPr/>
            </p:nvPicPr>
            <p:blipFill>
              <a:blip r:embed="rId9"/>
              <a:stretch>
                <a:fillRect/>
              </a:stretch>
            </p:blipFill>
            <p:spPr>
              <a:xfrm>
                <a:off x="9354961" y="2521836"/>
                <a:ext cx="530221" cy="703461"/>
              </a:xfrm>
              <a:prstGeom prst="rect">
                <a:avLst/>
              </a:prstGeom>
              <a:grpFill/>
              <a:ln>
                <a:solidFill>
                  <a:srgbClr val="00B0F0"/>
                </a:solidFill>
              </a:ln>
            </p:spPr>
          </p:pic>
          <p:pic>
            <p:nvPicPr>
              <p:cNvPr id="18" name="Picture 17">
                <a:extLst>
                  <a:ext uri="{FF2B5EF4-FFF2-40B4-BE49-F238E27FC236}">
                    <a16:creationId xmlns:a16="http://schemas.microsoft.com/office/drawing/2014/main" id="{035C8742-4180-46DA-9FB4-DCDF2D284FC2}"/>
                  </a:ext>
                </a:extLst>
              </p:cNvPr>
              <p:cNvPicPr>
                <a:picLocks noChangeAspect="1"/>
              </p:cNvPicPr>
              <p:nvPr/>
            </p:nvPicPr>
            <p:blipFill>
              <a:blip r:embed="rId10"/>
              <a:stretch>
                <a:fillRect/>
              </a:stretch>
            </p:blipFill>
            <p:spPr>
              <a:xfrm>
                <a:off x="9924226" y="2702950"/>
                <a:ext cx="530221" cy="522347"/>
              </a:xfrm>
              <a:prstGeom prst="rect">
                <a:avLst/>
              </a:prstGeom>
              <a:grpFill/>
              <a:ln>
                <a:solidFill>
                  <a:srgbClr val="00B0F0"/>
                </a:solidFill>
              </a:ln>
            </p:spPr>
          </p:pic>
        </p:grpSp>
        <p:pic>
          <p:nvPicPr>
            <p:cNvPr id="19" name="Picture 18">
              <a:extLst>
                <a:ext uri="{FF2B5EF4-FFF2-40B4-BE49-F238E27FC236}">
                  <a16:creationId xmlns:a16="http://schemas.microsoft.com/office/drawing/2014/main" id="{A7EDBDA9-E28F-4B7C-B52B-60C51B53E3AA}"/>
                </a:ext>
              </a:extLst>
            </p:cNvPr>
            <p:cNvPicPr>
              <a:picLocks noChangeAspect="1"/>
            </p:cNvPicPr>
            <p:nvPr/>
          </p:nvPicPr>
          <p:blipFill>
            <a:blip r:embed="rId4"/>
            <a:stretch>
              <a:fillRect/>
            </a:stretch>
          </p:blipFill>
          <p:spPr>
            <a:xfrm>
              <a:off x="1126212" y="3558978"/>
              <a:ext cx="312629" cy="310046"/>
            </a:xfrm>
            <a:prstGeom prst="rect">
              <a:avLst/>
            </a:prstGeom>
          </p:spPr>
        </p:pic>
        <p:sp>
          <p:nvSpPr>
            <p:cNvPr id="20" name="TextBox 19">
              <a:extLst>
                <a:ext uri="{FF2B5EF4-FFF2-40B4-BE49-F238E27FC236}">
                  <a16:creationId xmlns:a16="http://schemas.microsoft.com/office/drawing/2014/main" id="{C8EBDC88-95B4-4206-B9F6-9E4F65AFEA3D}"/>
                </a:ext>
              </a:extLst>
            </p:cNvPr>
            <p:cNvSpPr txBox="1"/>
            <p:nvPr/>
          </p:nvSpPr>
          <p:spPr>
            <a:xfrm>
              <a:off x="706168" y="3199547"/>
              <a:ext cx="598481" cy="359586"/>
            </a:xfrm>
            <a:prstGeom prst="rect">
              <a:avLst/>
            </a:prstGeom>
            <a:noFill/>
          </p:spPr>
          <p:txBody>
            <a:bodyPr wrap="square" lIns="0" tIns="0" rIns="0" bIns="0" rtlCol="0">
              <a:spAutoFit/>
            </a:bodyPr>
            <a:lstStyle/>
            <a:p>
              <a:pPr lvl="0" defTabSz="685526">
                <a:lnSpc>
                  <a:spcPct val="90000"/>
                </a:lnSpc>
                <a:defRPr/>
              </a:pPr>
              <a:r>
                <a:rPr lang="en-US" sz="1298" i="1" dirty="0">
                  <a:solidFill>
                    <a:srgbClr val="0072C6"/>
                  </a:solidFill>
                  <a:latin typeface="Segoe UI Semilight"/>
                </a:rPr>
                <a:t>Azure VM</a:t>
              </a:r>
            </a:p>
          </p:txBody>
        </p:sp>
        <p:grpSp>
          <p:nvGrpSpPr>
            <p:cNvPr id="21" name="Group 20">
              <a:extLst>
                <a:ext uri="{FF2B5EF4-FFF2-40B4-BE49-F238E27FC236}">
                  <a16:creationId xmlns:a16="http://schemas.microsoft.com/office/drawing/2014/main" id="{DF353953-2167-4B33-BF73-C1EF189ED59B}"/>
                </a:ext>
              </a:extLst>
            </p:cNvPr>
            <p:cNvGrpSpPr/>
            <p:nvPr/>
          </p:nvGrpSpPr>
          <p:grpSpPr>
            <a:xfrm>
              <a:off x="3549409" y="2832679"/>
              <a:ext cx="2363291" cy="1695141"/>
              <a:chOff x="4827441" y="2686226"/>
              <a:chExt cx="3214240" cy="2305509"/>
            </a:xfrm>
          </p:grpSpPr>
          <p:grpSp>
            <p:nvGrpSpPr>
              <p:cNvPr id="22" name="Group 21">
                <a:extLst>
                  <a:ext uri="{FF2B5EF4-FFF2-40B4-BE49-F238E27FC236}">
                    <a16:creationId xmlns:a16="http://schemas.microsoft.com/office/drawing/2014/main" id="{91F38DD5-1871-4E89-BE08-3D5006B2D0C1}"/>
                  </a:ext>
                </a:extLst>
              </p:cNvPr>
              <p:cNvGrpSpPr/>
              <p:nvPr/>
            </p:nvGrpSpPr>
            <p:grpSpPr>
              <a:xfrm>
                <a:off x="5508510" y="2686226"/>
                <a:ext cx="1581178" cy="1089703"/>
                <a:chOff x="4413198" y="2108497"/>
                <a:chExt cx="1581178" cy="1089703"/>
              </a:xfrm>
            </p:grpSpPr>
            <p:pic>
              <p:nvPicPr>
                <p:cNvPr id="27" name="Picture 26">
                  <a:extLst>
                    <a:ext uri="{FF2B5EF4-FFF2-40B4-BE49-F238E27FC236}">
                      <a16:creationId xmlns:a16="http://schemas.microsoft.com/office/drawing/2014/main" id="{41C80134-A47B-4355-8610-55F05D0C8DF0}"/>
                    </a:ext>
                  </a:extLst>
                </p:cNvPr>
                <p:cNvPicPr>
                  <a:picLocks noChangeAspect="1"/>
                </p:cNvPicPr>
                <p:nvPr/>
              </p:nvPicPr>
              <p:blipFill>
                <a:blip r:embed="rId11"/>
                <a:stretch>
                  <a:fillRect/>
                </a:stretch>
              </p:blipFill>
              <p:spPr>
                <a:xfrm>
                  <a:off x="4413198" y="2108497"/>
                  <a:ext cx="1581178" cy="1050845"/>
                </a:xfrm>
                <a:prstGeom prst="rect">
                  <a:avLst/>
                </a:prstGeom>
              </p:spPr>
            </p:pic>
            <p:sp>
              <p:nvSpPr>
                <p:cNvPr id="28" name="TextBox 27">
                  <a:extLst>
                    <a:ext uri="{FF2B5EF4-FFF2-40B4-BE49-F238E27FC236}">
                      <a16:creationId xmlns:a16="http://schemas.microsoft.com/office/drawing/2014/main" id="{DA206948-D934-499D-B489-F5DEF7E77204}"/>
                    </a:ext>
                  </a:extLst>
                </p:cNvPr>
                <p:cNvSpPr txBox="1"/>
                <p:nvPr/>
              </p:nvSpPr>
              <p:spPr>
                <a:xfrm>
                  <a:off x="4488287" y="2631569"/>
                  <a:ext cx="1431000" cy="566631"/>
                </a:xfrm>
                <a:prstGeom prst="rect">
                  <a:avLst/>
                </a:prstGeom>
                <a:noFill/>
              </p:spPr>
              <p:txBody>
                <a:bodyPr wrap="square" lIns="131821" tIns="105457" rIns="131821" bIns="105457" rtlCol="0">
                  <a:spAutoFit/>
                </a:bodyPr>
                <a:lstStyle/>
                <a:p>
                  <a:pPr lvl="0" algn="ctr" defTabSz="672266">
                    <a:lnSpc>
                      <a:spcPct val="90000"/>
                    </a:lnSpc>
                    <a:defRPr/>
                  </a:pPr>
                  <a:r>
                    <a:rPr lang="en-US" sz="735" dirty="0">
                      <a:solidFill>
                        <a:srgbClr val="000000"/>
                      </a:solidFill>
                      <a:latin typeface="Segoe UI"/>
                      <a:ea typeface="Segoe UI" panose="020B0502040204020203" pitchFamily="34" charset="0"/>
                      <a:cs typeface="Segoe UI" panose="020B0502040204020203" pitchFamily="34" charset="0"/>
                    </a:rPr>
                    <a:t>Azure Site Recovery</a:t>
                  </a:r>
                </a:p>
              </p:txBody>
            </p:sp>
            <p:pic>
              <p:nvPicPr>
                <p:cNvPr id="29" name="Picture 28">
                  <a:extLst>
                    <a:ext uri="{FF2B5EF4-FFF2-40B4-BE49-F238E27FC236}">
                      <a16:creationId xmlns:a16="http://schemas.microsoft.com/office/drawing/2014/main" id="{0C0E0236-F2D3-4E87-9796-13107AB2B0C7}"/>
                    </a:ext>
                  </a:extLst>
                </p:cNvPr>
                <p:cNvPicPr>
                  <a:picLocks noChangeAspect="1"/>
                </p:cNvPicPr>
                <p:nvPr/>
              </p:nvPicPr>
              <p:blipFill>
                <a:blip r:embed="rId12"/>
                <a:stretch>
                  <a:fillRect/>
                </a:stretch>
              </p:blipFill>
              <p:spPr>
                <a:xfrm>
                  <a:off x="4937975" y="2219240"/>
                  <a:ext cx="535697" cy="533109"/>
                </a:xfrm>
                <a:prstGeom prst="rect">
                  <a:avLst/>
                </a:prstGeom>
              </p:spPr>
            </p:pic>
          </p:grpSp>
          <p:sp>
            <p:nvSpPr>
              <p:cNvPr id="23" name="TextBox 22">
                <a:extLst>
                  <a:ext uri="{FF2B5EF4-FFF2-40B4-BE49-F238E27FC236}">
                    <a16:creationId xmlns:a16="http://schemas.microsoft.com/office/drawing/2014/main" id="{5B74CE4A-E8C2-4F9A-B2B4-679A584E7781}"/>
                  </a:ext>
                </a:extLst>
              </p:cNvPr>
              <p:cNvSpPr txBox="1"/>
              <p:nvPr/>
            </p:nvSpPr>
            <p:spPr>
              <a:xfrm>
                <a:off x="4827441" y="4160557"/>
                <a:ext cx="3214240" cy="831178"/>
              </a:xfrm>
              <a:prstGeom prst="rect">
                <a:avLst/>
              </a:prstGeom>
              <a:noFill/>
            </p:spPr>
            <p:txBody>
              <a:bodyPr wrap="square" lIns="0" tIns="0" rIns="0" bIns="0" rtlCol="0">
                <a:spAutoFit/>
              </a:bodyPr>
              <a:lstStyle/>
              <a:p>
                <a:pPr lvl="0" algn="ctr" defTabSz="685526">
                  <a:lnSpc>
                    <a:spcPct val="90000"/>
                  </a:lnSpc>
                  <a:defRPr/>
                </a:pPr>
                <a:r>
                  <a:rPr lang="en-US" sz="1471" kern="0" spc="-38" dirty="0">
                    <a:solidFill>
                      <a:srgbClr val="505050"/>
                    </a:solidFill>
                    <a:latin typeface="Segoe UI"/>
                  </a:rPr>
                  <a:t>Data Channel</a:t>
                </a:r>
              </a:p>
              <a:p>
                <a:pPr lvl="0" algn="ctr" defTabSz="685526">
                  <a:lnSpc>
                    <a:spcPct val="90000"/>
                  </a:lnSpc>
                  <a:defRPr/>
                </a:pPr>
                <a:endParaRPr lang="en-US" sz="1471" kern="0" spc="-38" dirty="0">
                  <a:solidFill>
                    <a:srgbClr val="505050"/>
                  </a:solidFill>
                  <a:latin typeface="Segoe UI"/>
                </a:endParaRPr>
              </a:p>
              <a:p>
                <a:pPr lvl="0" algn="ctr" defTabSz="685526">
                  <a:lnSpc>
                    <a:spcPct val="90000"/>
                  </a:lnSpc>
                  <a:defRPr/>
                </a:pPr>
                <a:r>
                  <a:rPr lang="en-US" sz="1471" i="1" kern="0" spc="-38" dirty="0">
                    <a:solidFill>
                      <a:srgbClr val="505050"/>
                    </a:solidFill>
                    <a:latin typeface="Segoe UI"/>
                  </a:rPr>
                  <a:t>Azure Backbone</a:t>
                </a:r>
                <a:endParaRPr lang="en-US" sz="1471" i="1" kern="0" spc="-38" baseline="-25000" dirty="0">
                  <a:solidFill>
                    <a:srgbClr val="505050"/>
                  </a:solidFill>
                  <a:latin typeface="Segoe UI"/>
                </a:endParaRPr>
              </a:p>
            </p:txBody>
          </p:sp>
          <p:grpSp>
            <p:nvGrpSpPr>
              <p:cNvPr id="24" name="Group 23">
                <a:extLst>
                  <a:ext uri="{FF2B5EF4-FFF2-40B4-BE49-F238E27FC236}">
                    <a16:creationId xmlns:a16="http://schemas.microsoft.com/office/drawing/2014/main" id="{9CAFBC06-9A15-4C4C-A889-110AD8A95669}"/>
                  </a:ext>
                </a:extLst>
              </p:cNvPr>
              <p:cNvGrpSpPr/>
              <p:nvPr/>
            </p:nvGrpSpPr>
            <p:grpSpPr>
              <a:xfrm>
                <a:off x="4861364" y="3573462"/>
                <a:ext cx="2728473" cy="544881"/>
                <a:chOff x="4861364" y="3573462"/>
                <a:chExt cx="2728473" cy="544881"/>
              </a:xfrm>
            </p:grpSpPr>
            <p:cxnSp>
              <p:nvCxnSpPr>
                <p:cNvPr id="25" name="Straight Arrow Connector 24">
                  <a:extLst>
                    <a:ext uri="{FF2B5EF4-FFF2-40B4-BE49-F238E27FC236}">
                      <a16:creationId xmlns:a16="http://schemas.microsoft.com/office/drawing/2014/main" id="{9963C4F2-8317-4CDA-A499-9B354B33036D}"/>
                    </a:ext>
                  </a:extLst>
                </p:cNvPr>
                <p:cNvCxnSpPr/>
                <p:nvPr/>
              </p:nvCxnSpPr>
              <p:spPr>
                <a:xfrm>
                  <a:off x="5075237" y="4030662"/>
                  <a:ext cx="2514600" cy="0"/>
                </a:xfrm>
                <a:prstGeom prst="straightConnector1">
                  <a:avLst/>
                </a:prstGeom>
                <a:noFill/>
                <a:ln w="57150" cap="flat" cmpd="sng" algn="ctr">
                  <a:solidFill>
                    <a:srgbClr val="0078D7"/>
                  </a:solidFill>
                  <a:prstDash val="solid"/>
                  <a:round/>
                  <a:headEnd type="none" w="med" len="med"/>
                  <a:tailEnd type="arrow" w="med" len="med"/>
                </a:ln>
                <a:effectLst/>
              </p:spPr>
            </p:cxnSp>
            <p:sp>
              <p:nvSpPr>
                <p:cNvPr id="26" name="TextBox 25">
                  <a:extLst>
                    <a:ext uri="{FF2B5EF4-FFF2-40B4-BE49-F238E27FC236}">
                      <a16:creationId xmlns:a16="http://schemas.microsoft.com/office/drawing/2014/main" id="{50EF2A54-5485-4527-B278-4D3B7AFE65A7}"/>
                    </a:ext>
                  </a:extLst>
                </p:cNvPr>
                <p:cNvSpPr txBox="1"/>
                <p:nvPr/>
              </p:nvSpPr>
              <p:spPr>
                <a:xfrm>
                  <a:off x="4861364" y="3573462"/>
                  <a:ext cx="2153234" cy="544881"/>
                </a:xfrm>
                <a:prstGeom prst="rect">
                  <a:avLst/>
                </a:prstGeom>
                <a:noFill/>
              </p:spPr>
              <p:txBody>
                <a:bodyPr wrap="square" lIns="134464" tIns="107571" rIns="134464" bIns="107571" rtlCol="0">
                  <a:spAutoFit/>
                </a:bodyPr>
                <a:lstStyle/>
                <a:p>
                  <a:pPr lvl="0" defTabSz="672290">
                    <a:lnSpc>
                      <a:spcPct val="90000"/>
                    </a:lnSpc>
                    <a:spcAft>
                      <a:spcPts val="441"/>
                    </a:spcAft>
                    <a:defRPr/>
                  </a:pPr>
                  <a:r>
                    <a:rPr lang="en-US" sz="1324" i="1" kern="0" dirty="0">
                      <a:gradFill>
                        <a:gsLst>
                          <a:gs pos="2917">
                            <a:srgbClr val="505050"/>
                          </a:gs>
                          <a:gs pos="30000">
                            <a:srgbClr val="505050"/>
                          </a:gs>
                        </a:gsLst>
                        <a:lin ang="5400000" scaled="0"/>
                      </a:gradFill>
                      <a:latin typeface="Segoe UI"/>
                    </a:rPr>
                    <a:t>443 (HTTPS)</a:t>
                  </a:r>
                </a:p>
              </p:txBody>
            </p:sp>
          </p:grpSp>
        </p:grpSp>
      </p:grpSp>
      <p:sp>
        <p:nvSpPr>
          <p:cNvPr id="30" name="TextBox 29">
            <a:extLst>
              <a:ext uri="{FF2B5EF4-FFF2-40B4-BE49-F238E27FC236}">
                <a16:creationId xmlns:a16="http://schemas.microsoft.com/office/drawing/2014/main" id="{B2AE7340-F36E-4388-A80C-D0EBA9D26206}"/>
              </a:ext>
            </a:extLst>
          </p:cNvPr>
          <p:cNvSpPr txBox="1"/>
          <p:nvPr/>
        </p:nvSpPr>
        <p:spPr>
          <a:xfrm>
            <a:off x="222422" y="6301946"/>
            <a:ext cx="955589" cy="369332"/>
          </a:xfrm>
          <a:prstGeom prst="rect">
            <a:avLst/>
          </a:prstGeom>
          <a:noFill/>
        </p:spPr>
        <p:txBody>
          <a:bodyPr wrap="square" rtlCol="0">
            <a:spAutoFit/>
          </a:bodyPr>
          <a:lstStyle/>
          <a:p>
            <a:r>
              <a:rPr lang="en-US" dirty="0"/>
              <a:t>12-10</a:t>
            </a:r>
          </a:p>
        </p:txBody>
      </p:sp>
    </p:spTree>
    <p:extLst>
      <p:ext uri="{BB962C8B-B14F-4D97-AF65-F5344CB8AC3E}">
        <p14:creationId xmlns:p14="http://schemas.microsoft.com/office/powerpoint/2010/main" val="35496626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F029-87CB-4702-AC6B-BC8D1A3FED8E}"/>
              </a:ext>
            </a:extLst>
          </p:cNvPr>
          <p:cNvSpPr>
            <a:spLocks noGrp="1"/>
          </p:cNvSpPr>
          <p:nvPr>
            <p:ph type="title"/>
          </p:nvPr>
        </p:nvSpPr>
        <p:spPr/>
        <p:txBody>
          <a:bodyPr/>
          <a:lstStyle/>
          <a:p>
            <a:r>
              <a:rPr lang="en-US" dirty="0"/>
              <a:t>Lesson 3: Automation</a:t>
            </a:r>
          </a:p>
        </p:txBody>
      </p:sp>
      <p:sp>
        <p:nvSpPr>
          <p:cNvPr id="3" name="Text Placeholder 2">
            <a:extLst>
              <a:ext uri="{FF2B5EF4-FFF2-40B4-BE49-F238E27FC236}">
                <a16:creationId xmlns:a16="http://schemas.microsoft.com/office/drawing/2014/main" id="{04252A0D-3036-4B30-B71C-040372BBBCB6}"/>
              </a:ext>
            </a:extLst>
          </p:cNvPr>
          <p:cNvSpPr>
            <a:spLocks noGrp="1"/>
          </p:cNvSpPr>
          <p:nvPr>
            <p:ph type="body" idx="1"/>
          </p:nvPr>
        </p:nvSpPr>
        <p:spPr/>
        <p:txBody>
          <a:bodyPr/>
          <a:lstStyle/>
          <a:p>
            <a:r>
              <a:rPr lang="en-US" dirty="0"/>
              <a:t>Azure Automation
Automation Flow
Configuration Management</a:t>
            </a:r>
          </a:p>
        </p:txBody>
      </p:sp>
      <p:sp>
        <p:nvSpPr>
          <p:cNvPr id="4" name="TextBox 3">
            <a:extLst>
              <a:ext uri="{FF2B5EF4-FFF2-40B4-BE49-F238E27FC236}">
                <a16:creationId xmlns:a16="http://schemas.microsoft.com/office/drawing/2014/main" id="{89BBA27B-11AE-4590-B479-2F2486EEC5F2}"/>
              </a:ext>
            </a:extLst>
          </p:cNvPr>
          <p:cNvSpPr txBox="1"/>
          <p:nvPr/>
        </p:nvSpPr>
        <p:spPr>
          <a:xfrm>
            <a:off x="222422" y="6301946"/>
            <a:ext cx="955589" cy="369332"/>
          </a:xfrm>
          <a:prstGeom prst="rect">
            <a:avLst/>
          </a:prstGeom>
          <a:noFill/>
        </p:spPr>
        <p:txBody>
          <a:bodyPr wrap="square" rtlCol="0">
            <a:spAutoFit/>
          </a:bodyPr>
          <a:lstStyle/>
          <a:p>
            <a:r>
              <a:rPr lang="en-US" dirty="0"/>
              <a:t>12-11</a:t>
            </a:r>
          </a:p>
        </p:txBody>
      </p:sp>
    </p:spTree>
    <p:extLst>
      <p:ext uri="{BB962C8B-B14F-4D97-AF65-F5344CB8AC3E}">
        <p14:creationId xmlns:p14="http://schemas.microsoft.com/office/powerpoint/2010/main" val="2358927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DBFC1-4383-46B1-9F32-17BABC1F49F4}"/>
              </a:ext>
            </a:extLst>
          </p:cNvPr>
          <p:cNvSpPr>
            <a:spLocks noGrp="1"/>
          </p:cNvSpPr>
          <p:nvPr>
            <p:ph type="title"/>
          </p:nvPr>
        </p:nvSpPr>
        <p:spPr/>
        <p:txBody>
          <a:bodyPr/>
          <a:lstStyle/>
          <a:p>
            <a:r>
              <a:rPr lang="en-US" dirty="0"/>
              <a:t>Azure Network Watcher</a:t>
            </a:r>
          </a:p>
        </p:txBody>
      </p:sp>
      <p:sp>
        <p:nvSpPr>
          <p:cNvPr id="4" name="Content Placeholder 2">
            <a:extLst>
              <a:ext uri="{FF2B5EF4-FFF2-40B4-BE49-F238E27FC236}">
                <a16:creationId xmlns:a16="http://schemas.microsoft.com/office/drawing/2014/main" id="{65E141E6-097D-4E0E-8032-1D4C1663114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Networking feature, providing:</a:t>
            </a:r>
          </a:p>
          <a:p>
            <a:pPr lvl="1"/>
            <a:r>
              <a:rPr lang="en-US" b="0" kern="0" dirty="0">
                <a:solidFill>
                  <a:srgbClr val="000000"/>
                </a:solidFill>
              </a:rPr>
              <a:t>Topology</a:t>
            </a:r>
          </a:p>
          <a:p>
            <a:pPr lvl="1"/>
            <a:r>
              <a:rPr lang="en-US" b="0" kern="0" dirty="0">
                <a:solidFill>
                  <a:srgbClr val="000000"/>
                </a:solidFill>
              </a:rPr>
              <a:t>Variable Packet Capture</a:t>
            </a:r>
          </a:p>
          <a:p>
            <a:pPr lvl="1"/>
            <a:r>
              <a:rPr lang="en-US" b="0" kern="0" dirty="0">
                <a:solidFill>
                  <a:srgbClr val="000000"/>
                </a:solidFill>
              </a:rPr>
              <a:t>IP Flow Verify</a:t>
            </a:r>
          </a:p>
          <a:p>
            <a:pPr lvl="1"/>
            <a:r>
              <a:rPr lang="en-US" b="0" kern="0" dirty="0">
                <a:solidFill>
                  <a:srgbClr val="000000"/>
                </a:solidFill>
              </a:rPr>
              <a:t>Next Hop</a:t>
            </a:r>
          </a:p>
          <a:p>
            <a:pPr lvl="1"/>
            <a:r>
              <a:rPr lang="en-US" b="0" kern="0" dirty="0">
                <a:solidFill>
                  <a:srgbClr val="000000"/>
                </a:solidFill>
              </a:rPr>
              <a:t>Diagnostics Logging</a:t>
            </a:r>
          </a:p>
          <a:p>
            <a:pPr lvl="1"/>
            <a:r>
              <a:rPr lang="en-US" b="0" kern="0" dirty="0">
                <a:solidFill>
                  <a:srgbClr val="000000"/>
                </a:solidFill>
              </a:rPr>
              <a:t>Security Group View</a:t>
            </a:r>
          </a:p>
          <a:p>
            <a:pPr lvl="1"/>
            <a:r>
              <a:rPr lang="en-US" b="0" kern="0" dirty="0">
                <a:solidFill>
                  <a:srgbClr val="000000"/>
                </a:solidFill>
              </a:rPr>
              <a:t>NSG Flow Logging</a:t>
            </a:r>
          </a:p>
          <a:p>
            <a:pPr lvl="1"/>
            <a:r>
              <a:rPr lang="en-US" b="0" kern="0" dirty="0">
                <a:solidFill>
                  <a:srgbClr val="000000"/>
                </a:solidFill>
              </a:rPr>
              <a:t>VPN Gateway Troubleshooting</a:t>
            </a:r>
          </a:p>
          <a:p>
            <a:pPr lvl="1"/>
            <a:r>
              <a:rPr lang="en-US" b="0" kern="0" dirty="0">
                <a:solidFill>
                  <a:srgbClr val="000000"/>
                </a:solidFill>
              </a:rPr>
              <a:t>Network Subscription Limits</a:t>
            </a:r>
          </a:p>
          <a:p>
            <a:pPr lvl="1"/>
            <a:r>
              <a:rPr lang="en-US" b="0" kern="0" dirty="0">
                <a:solidFill>
                  <a:srgbClr val="000000"/>
                </a:solidFill>
              </a:rPr>
              <a:t>Role Based Access Control</a:t>
            </a:r>
          </a:p>
          <a:p>
            <a:pPr lvl="1"/>
            <a:r>
              <a:rPr lang="en-US" b="0" kern="0" dirty="0">
                <a:solidFill>
                  <a:srgbClr val="000000"/>
                </a:solidFill>
              </a:rPr>
              <a:t>Connectivity</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35A42D81-795E-4047-A6CC-5273BF757C7E}"/>
              </a:ext>
            </a:extLst>
          </p:cNvPr>
          <p:cNvSpPr txBox="1"/>
          <p:nvPr/>
        </p:nvSpPr>
        <p:spPr>
          <a:xfrm>
            <a:off x="222422" y="6301946"/>
            <a:ext cx="955589" cy="369332"/>
          </a:xfrm>
          <a:prstGeom prst="rect">
            <a:avLst/>
          </a:prstGeom>
          <a:noFill/>
        </p:spPr>
        <p:txBody>
          <a:bodyPr wrap="square" rtlCol="0">
            <a:spAutoFit/>
          </a:bodyPr>
          <a:lstStyle/>
          <a:p>
            <a:r>
              <a:rPr lang="en-US" dirty="0"/>
              <a:t>12-2</a:t>
            </a:r>
          </a:p>
        </p:txBody>
      </p:sp>
    </p:spTree>
    <p:extLst>
      <p:ext uri="{BB962C8B-B14F-4D97-AF65-F5344CB8AC3E}">
        <p14:creationId xmlns:p14="http://schemas.microsoft.com/office/powerpoint/2010/main" val="27121530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A13D-0A07-4979-B7B0-E568A6D807D6}"/>
              </a:ext>
            </a:extLst>
          </p:cNvPr>
          <p:cNvSpPr>
            <a:spLocks noGrp="1"/>
          </p:cNvSpPr>
          <p:nvPr>
            <p:ph type="title"/>
          </p:nvPr>
        </p:nvSpPr>
        <p:spPr/>
        <p:txBody>
          <a:bodyPr/>
          <a:lstStyle/>
          <a:p>
            <a:r>
              <a:rPr lang="en-US" dirty="0"/>
              <a:t>Azure Automation</a:t>
            </a:r>
          </a:p>
        </p:txBody>
      </p:sp>
      <p:sp>
        <p:nvSpPr>
          <p:cNvPr id="4" name="Content Placeholder 2">
            <a:extLst>
              <a:ext uri="{FF2B5EF4-FFF2-40B4-BE49-F238E27FC236}">
                <a16:creationId xmlns:a16="http://schemas.microsoft.com/office/drawing/2014/main" id="{FFEDAF85-A0C6-4573-B2E8-920871731AE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Configuration and control plane for Azure, </a:t>
            </a:r>
            <a:br>
              <a:rPr lang="en-US" b="0" kern="0" dirty="0">
                <a:solidFill>
                  <a:srgbClr val="000000"/>
                </a:solidFill>
              </a:rPr>
            </a:br>
            <a:r>
              <a:rPr lang="en-US" b="0" kern="0" dirty="0">
                <a:solidFill>
                  <a:srgbClr val="000000"/>
                </a:solidFill>
              </a:rPr>
              <a:t>on-premise and other cloud providers:</a:t>
            </a:r>
          </a:p>
          <a:p>
            <a:pPr lvl="1"/>
            <a:r>
              <a:rPr lang="en-US" b="0" kern="0" dirty="0">
                <a:solidFill>
                  <a:srgbClr val="000000"/>
                </a:solidFill>
              </a:rPr>
              <a:t>Robust configuration management toolkit built-in</a:t>
            </a:r>
          </a:p>
          <a:p>
            <a:pPr lvl="1"/>
            <a:r>
              <a:rPr lang="en-US" b="0" kern="0" dirty="0">
                <a:solidFill>
                  <a:srgbClr val="000000"/>
                </a:solidFill>
              </a:rPr>
              <a:t>Access governance and control</a:t>
            </a:r>
          </a:p>
          <a:p>
            <a:pPr lvl="1"/>
            <a:r>
              <a:rPr lang="en-US" b="0" kern="0" dirty="0">
                <a:solidFill>
                  <a:srgbClr val="000000"/>
                </a:solidFill>
              </a:rPr>
              <a:t>Serverless execution of management scripts</a:t>
            </a:r>
          </a:p>
          <a:p>
            <a:pPr lvl="1"/>
            <a:r>
              <a:rPr lang="en-US" b="0" kern="0" dirty="0">
                <a:solidFill>
                  <a:srgbClr val="000000"/>
                </a:solidFill>
              </a:rPr>
              <a:t>Integration with existing platforms, systems and OS features</a:t>
            </a:r>
          </a:p>
        </p:txBody>
      </p:sp>
      <p:sp>
        <p:nvSpPr>
          <p:cNvPr id="5" name="TextBox 4">
            <a:extLst>
              <a:ext uri="{FF2B5EF4-FFF2-40B4-BE49-F238E27FC236}">
                <a16:creationId xmlns:a16="http://schemas.microsoft.com/office/drawing/2014/main" id="{AF3F2FF1-2654-4DE2-94C7-7CF5540DCB43}"/>
              </a:ext>
            </a:extLst>
          </p:cNvPr>
          <p:cNvSpPr txBox="1"/>
          <p:nvPr/>
        </p:nvSpPr>
        <p:spPr>
          <a:xfrm>
            <a:off x="222422" y="6301946"/>
            <a:ext cx="955589" cy="369332"/>
          </a:xfrm>
          <a:prstGeom prst="rect">
            <a:avLst/>
          </a:prstGeom>
          <a:noFill/>
        </p:spPr>
        <p:txBody>
          <a:bodyPr wrap="square" rtlCol="0">
            <a:spAutoFit/>
          </a:bodyPr>
          <a:lstStyle/>
          <a:p>
            <a:r>
              <a:rPr lang="en-US" dirty="0"/>
              <a:t>12-11</a:t>
            </a:r>
          </a:p>
        </p:txBody>
      </p:sp>
    </p:spTree>
    <p:extLst>
      <p:ext uri="{BB962C8B-B14F-4D97-AF65-F5344CB8AC3E}">
        <p14:creationId xmlns:p14="http://schemas.microsoft.com/office/powerpoint/2010/main" val="9948874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c210ec62-0a9c-4e93-b5ff-2f5691c2e0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7FAD-456C-467B-805B-1419255869C5}"/>
              </a:ext>
            </a:extLst>
          </p:cNvPr>
          <p:cNvSpPr>
            <a:spLocks noGrp="1"/>
          </p:cNvSpPr>
          <p:nvPr>
            <p:ph type="title"/>
          </p:nvPr>
        </p:nvSpPr>
        <p:spPr/>
        <p:txBody>
          <a:bodyPr/>
          <a:lstStyle/>
          <a:p>
            <a:r>
              <a:rPr lang="en-US" dirty="0"/>
              <a:t>Features</a:t>
            </a:r>
          </a:p>
        </p:txBody>
      </p:sp>
      <p:sp>
        <p:nvSpPr>
          <p:cNvPr id="4" name="Content Placeholder 2">
            <a:extLst>
              <a:ext uri="{FF2B5EF4-FFF2-40B4-BE49-F238E27FC236}">
                <a16:creationId xmlns:a16="http://schemas.microsoft.com/office/drawing/2014/main" id="{5AA759B2-6B1E-4F38-9625-CA1418D78A4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Process Automation:</a:t>
            </a:r>
          </a:p>
          <a:p>
            <a:pPr lvl="1"/>
            <a:r>
              <a:rPr lang="en-US" b="0" kern="0" dirty="0">
                <a:solidFill>
                  <a:srgbClr val="000000"/>
                </a:solidFill>
              </a:rPr>
              <a:t>Author runbooks  - PowerShell, scripts PowerShell workflow, Graphical, Python2</a:t>
            </a:r>
          </a:p>
          <a:p>
            <a:pPr lvl="1"/>
            <a:r>
              <a:rPr lang="en-US" b="0" kern="0" dirty="0">
                <a:solidFill>
                  <a:srgbClr val="000000"/>
                </a:solidFill>
              </a:rPr>
              <a:t>Hybrid Runbook Workers with Proxy support</a:t>
            </a:r>
          </a:p>
          <a:p>
            <a:pPr lvl="0"/>
            <a:r>
              <a:rPr lang="en-US" b="0" kern="0" dirty="0">
                <a:solidFill>
                  <a:srgbClr val="000000"/>
                </a:solidFill>
              </a:rPr>
              <a:t>Configuration Management:</a:t>
            </a:r>
          </a:p>
          <a:p>
            <a:pPr lvl="1"/>
            <a:r>
              <a:rPr lang="en-US" b="0" kern="0" dirty="0">
                <a:solidFill>
                  <a:srgbClr val="000000"/>
                </a:solidFill>
              </a:rPr>
              <a:t>DSC Configurations, Pull service</a:t>
            </a:r>
          </a:p>
          <a:p>
            <a:pPr lvl="1"/>
            <a:r>
              <a:rPr lang="en-US" b="0" kern="0" dirty="0">
                <a:solidFill>
                  <a:srgbClr val="000000"/>
                </a:solidFill>
              </a:rPr>
              <a:t>Node Management &amp; Reporting</a:t>
            </a:r>
          </a:p>
          <a:p>
            <a:pPr lvl="1"/>
            <a:r>
              <a:rPr lang="en-US" b="0" kern="0" dirty="0">
                <a:solidFill>
                  <a:srgbClr val="000000"/>
                </a:solidFill>
              </a:rPr>
              <a:t>Change tracking &amp; Inventory</a:t>
            </a:r>
          </a:p>
          <a:p>
            <a:pPr lvl="0"/>
            <a:r>
              <a:rPr lang="en-US" b="0" kern="0" dirty="0">
                <a:solidFill>
                  <a:srgbClr val="000000"/>
                </a:solidFill>
              </a:rPr>
              <a:t>Update Management:</a:t>
            </a:r>
          </a:p>
          <a:p>
            <a:pPr lvl="1"/>
            <a:r>
              <a:rPr lang="en-US" b="0" kern="0" dirty="0">
                <a:solidFill>
                  <a:srgbClr val="000000"/>
                </a:solidFill>
              </a:rPr>
              <a:t>Insights across a hybrid Environment</a:t>
            </a:r>
          </a:p>
          <a:p>
            <a:pPr lvl="1"/>
            <a:r>
              <a:rPr lang="en-US" b="0" kern="0" dirty="0">
                <a:solidFill>
                  <a:srgbClr val="000000"/>
                </a:solidFill>
              </a:rPr>
              <a:t>Orchestrated updates and troubleshooting</a:t>
            </a:r>
          </a:p>
          <a:p>
            <a:pPr lvl="1"/>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p:txBody>
      </p:sp>
      <p:sp>
        <p:nvSpPr>
          <p:cNvPr id="5" name="TextBox 4">
            <a:extLst>
              <a:ext uri="{FF2B5EF4-FFF2-40B4-BE49-F238E27FC236}">
                <a16:creationId xmlns:a16="http://schemas.microsoft.com/office/drawing/2014/main" id="{B5C16C85-657B-415C-938E-43DA0044EBB8}"/>
              </a:ext>
            </a:extLst>
          </p:cNvPr>
          <p:cNvSpPr txBox="1"/>
          <p:nvPr/>
        </p:nvSpPr>
        <p:spPr>
          <a:xfrm>
            <a:off x="222422" y="6301946"/>
            <a:ext cx="955589" cy="369332"/>
          </a:xfrm>
          <a:prstGeom prst="rect">
            <a:avLst/>
          </a:prstGeom>
          <a:noFill/>
        </p:spPr>
        <p:txBody>
          <a:bodyPr wrap="square" rtlCol="0">
            <a:spAutoFit/>
          </a:bodyPr>
          <a:lstStyle/>
          <a:p>
            <a:r>
              <a:rPr lang="en-US" dirty="0"/>
              <a:t>12-11</a:t>
            </a:r>
          </a:p>
        </p:txBody>
      </p:sp>
    </p:spTree>
    <p:extLst>
      <p:ext uri="{BB962C8B-B14F-4D97-AF65-F5344CB8AC3E}">
        <p14:creationId xmlns:p14="http://schemas.microsoft.com/office/powerpoint/2010/main" val="367336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92814-42A3-4C3C-B145-F78033066AF0}"/>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169EDAF9-74A2-4DAE-BCA2-212D617A1E6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72910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c46ea974-a6a7-42bf-98a9-6b1f38e1cbd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A92A0-3DF6-41AD-8C37-1AE187462417}"/>
              </a:ext>
            </a:extLst>
          </p:cNvPr>
          <p:cNvSpPr>
            <a:spLocks noGrp="1"/>
          </p:cNvSpPr>
          <p:nvPr>
            <p:ph type="title"/>
          </p:nvPr>
        </p:nvSpPr>
        <p:spPr/>
        <p:txBody>
          <a:bodyPr/>
          <a:lstStyle/>
          <a:p>
            <a:r>
              <a:rPr lang="en-US" dirty="0"/>
              <a:t>Cross-Cloud</a:t>
            </a:r>
          </a:p>
        </p:txBody>
      </p:sp>
      <p:grpSp>
        <p:nvGrpSpPr>
          <p:cNvPr id="3" name="Group 2" descr="Cross-cloud automation originating from Azure">
            <a:extLst>
              <a:ext uri="{FF2B5EF4-FFF2-40B4-BE49-F238E27FC236}">
                <a16:creationId xmlns:a16="http://schemas.microsoft.com/office/drawing/2014/main" id="{416EAA12-910B-43DC-81E5-4FE914E4E86C}"/>
              </a:ext>
            </a:extLst>
          </p:cNvPr>
          <p:cNvGrpSpPr/>
          <p:nvPr/>
        </p:nvGrpSpPr>
        <p:grpSpPr>
          <a:xfrm>
            <a:off x="200338" y="1587652"/>
            <a:ext cx="8684213" cy="4356797"/>
            <a:chOff x="200338" y="1587652"/>
            <a:chExt cx="8684213" cy="4356797"/>
          </a:xfrm>
        </p:grpSpPr>
        <p:sp>
          <p:nvSpPr>
            <p:cNvPr id="4" name="TextBox 3">
              <a:extLst>
                <a:ext uri="{FF2B5EF4-FFF2-40B4-BE49-F238E27FC236}">
                  <a16:creationId xmlns:a16="http://schemas.microsoft.com/office/drawing/2014/main" id="{2DBEA836-54C2-4297-8701-FE268DAE507D}"/>
                </a:ext>
              </a:extLst>
            </p:cNvPr>
            <p:cNvSpPr txBox="1"/>
            <p:nvPr/>
          </p:nvSpPr>
          <p:spPr>
            <a:xfrm>
              <a:off x="474154" y="4101319"/>
              <a:ext cx="2738716" cy="543226"/>
            </a:xfrm>
            <a:prstGeom prst="rect">
              <a:avLst/>
            </a:prstGeom>
            <a:noFill/>
          </p:spPr>
          <p:txBody>
            <a:bodyPr wrap="square" lIns="0" tIns="0" rIns="0" bIns="0" rtlCol="0">
              <a:spAutoFit/>
            </a:bodyPr>
            <a:lstStyle/>
            <a:p>
              <a:pPr lvl="0" algn="ctr" defTabSz="685526">
                <a:lnSpc>
                  <a:spcPct val="90000"/>
                </a:lnSpc>
                <a:defRPr/>
              </a:pPr>
              <a:r>
                <a:rPr lang="en-US" sz="1471" spc="-38" dirty="0">
                  <a:solidFill>
                    <a:srgbClr val="353535"/>
                  </a:solidFill>
                  <a:latin typeface="Segoe UI Semilight"/>
                </a:rPr>
                <a:t>On-premises Datacenters</a:t>
              </a:r>
              <a:br>
                <a:rPr lang="en-US" sz="1471" spc="-38" dirty="0">
                  <a:solidFill>
                    <a:srgbClr val="353535"/>
                  </a:solidFill>
                  <a:latin typeface="Segoe UI Semilight"/>
                </a:rPr>
              </a:br>
              <a:r>
                <a:rPr lang="en-US" sz="1471" spc="-38" dirty="0">
                  <a:solidFill>
                    <a:srgbClr val="353535"/>
                  </a:solidFill>
                  <a:latin typeface="Segoe UI Semilight"/>
                </a:rPr>
                <a:t>Branch offices datacenters</a:t>
              </a:r>
              <a:br>
                <a:rPr lang="en-US" sz="1471" spc="-38" dirty="0">
                  <a:solidFill>
                    <a:srgbClr val="353535"/>
                  </a:solidFill>
                  <a:latin typeface="Segoe UI Semilight"/>
                </a:rPr>
              </a:br>
              <a:endParaRPr lang="en-US" sz="1471" spc="-38" baseline="-25000" dirty="0">
                <a:solidFill>
                  <a:srgbClr val="353535"/>
                </a:solidFill>
                <a:latin typeface="Segoe UI Semilight"/>
              </a:endParaRPr>
            </a:p>
          </p:txBody>
        </p:sp>
        <p:sp>
          <p:nvSpPr>
            <p:cNvPr id="5" name="TextBox 4">
              <a:extLst>
                <a:ext uri="{FF2B5EF4-FFF2-40B4-BE49-F238E27FC236}">
                  <a16:creationId xmlns:a16="http://schemas.microsoft.com/office/drawing/2014/main" id="{D3AD3B9C-08F0-40B3-A06B-D4FF1C621BE5}"/>
                </a:ext>
              </a:extLst>
            </p:cNvPr>
            <p:cNvSpPr txBox="1"/>
            <p:nvPr/>
          </p:nvSpPr>
          <p:spPr>
            <a:xfrm>
              <a:off x="7248243" y="2496758"/>
              <a:ext cx="720879" cy="101566"/>
            </a:xfrm>
            <a:prstGeom prst="rect">
              <a:avLst/>
            </a:prstGeom>
            <a:noFill/>
          </p:spPr>
          <p:txBody>
            <a:bodyPr wrap="square" lIns="0" tIns="0" rIns="0" bIns="0" rtlCol="0">
              <a:spAutoFit/>
            </a:bodyPr>
            <a:lstStyle/>
            <a:p>
              <a:pPr lvl="0" algn="ctr" defTabSz="685526">
                <a:lnSpc>
                  <a:spcPct val="90000"/>
                </a:lnSpc>
                <a:defRPr/>
              </a:pPr>
              <a:endParaRPr lang="en-US" sz="1100" spc="-38" baseline="-25000" dirty="0">
                <a:solidFill>
                  <a:srgbClr val="353535"/>
                </a:solidFill>
                <a:latin typeface="Segoe UI Semilight"/>
              </a:endParaRPr>
            </a:p>
          </p:txBody>
        </p:sp>
        <p:pic>
          <p:nvPicPr>
            <p:cNvPr id="6" name="Picture 5">
              <a:extLst>
                <a:ext uri="{FF2B5EF4-FFF2-40B4-BE49-F238E27FC236}">
                  <a16:creationId xmlns:a16="http://schemas.microsoft.com/office/drawing/2014/main" id="{27AB947B-116A-4511-BC1C-D9BBB336F287}"/>
                </a:ext>
              </a:extLst>
            </p:cNvPr>
            <p:cNvPicPr>
              <a:picLocks noChangeAspect="1"/>
            </p:cNvPicPr>
            <p:nvPr/>
          </p:nvPicPr>
          <p:blipFill>
            <a:blip r:embed="rId3"/>
            <a:stretch>
              <a:fillRect/>
            </a:stretch>
          </p:blipFill>
          <p:spPr>
            <a:xfrm>
              <a:off x="6054595" y="2331219"/>
              <a:ext cx="2829956" cy="1855825"/>
            </a:xfrm>
            <a:prstGeom prst="rect">
              <a:avLst/>
            </a:prstGeom>
          </p:spPr>
        </p:pic>
        <p:sp>
          <p:nvSpPr>
            <p:cNvPr id="7" name="TextBox 179">
              <a:extLst>
                <a:ext uri="{FF2B5EF4-FFF2-40B4-BE49-F238E27FC236}">
                  <a16:creationId xmlns:a16="http://schemas.microsoft.com/office/drawing/2014/main" id="{37D2C7FD-0AEE-4A75-9F3B-47AEA587A47D}"/>
                </a:ext>
              </a:extLst>
            </p:cNvPr>
            <p:cNvSpPr txBox="1"/>
            <p:nvPr/>
          </p:nvSpPr>
          <p:spPr>
            <a:xfrm>
              <a:off x="6545996" y="3457196"/>
              <a:ext cx="1847151" cy="767014"/>
            </a:xfrm>
            <a:prstGeom prst="rect">
              <a:avLst/>
            </a:prstGeom>
            <a:noFill/>
            <a:ln>
              <a:noFill/>
            </a:ln>
          </p:spPr>
          <p:txBody>
            <a:bodyPr wrap="none" lIns="134387" tIns="107510" rIns="134387" bIns="107510" rtlCol="0">
              <a:spAutoFit/>
            </a:bodyPr>
            <a:lstStyle/>
            <a:p>
              <a:pPr lvl="0" algn="ctr" defTabSz="684845">
                <a:lnSpc>
                  <a:spcPct val="90000"/>
                </a:lnSpc>
                <a:spcAft>
                  <a:spcPts val="441"/>
                </a:spcAft>
                <a:defRPr/>
              </a:pPr>
              <a:r>
                <a:rPr lang="en-US" kern="0" dirty="0">
                  <a:solidFill>
                    <a:srgbClr val="FFFFFF"/>
                  </a:solidFill>
                  <a:latin typeface="Segoe UI Semilight"/>
                </a:rPr>
                <a:t>Microsoft Azure</a:t>
              </a:r>
            </a:p>
            <a:p>
              <a:pPr lvl="0" algn="ctr" defTabSz="684845">
                <a:lnSpc>
                  <a:spcPct val="90000"/>
                </a:lnSpc>
                <a:spcAft>
                  <a:spcPts val="441"/>
                </a:spcAft>
                <a:defRPr/>
              </a:pPr>
              <a:r>
                <a:rPr lang="en-US" kern="0" dirty="0">
                  <a:solidFill>
                    <a:srgbClr val="FFFFFF"/>
                  </a:solidFill>
                  <a:latin typeface="Segoe UI Semilight"/>
                </a:rPr>
                <a:t>Automation</a:t>
              </a:r>
            </a:p>
          </p:txBody>
        </p:sp>
        <p:grpSp>
          <p:nvGrpSpPr>
            <p:cNvPr id="8" name="Group 7">
              <a:extLst>
                <a:ext uri="{FF2B5EF4-FFF2-40B4-BE49-F238E27FC236}">
                  <a16:creationId xmlns:a16="http://schemas.microsoft.com/office/drawing/2014/main" id="{6E8AC350-BF59-48FE-AF99-A08CA286ACD2}"/>
                </a:ext>
              </a:extLst>
            </p:cNvPr>
            <p:cNvGrpSpPr/>
            <p:nvPr/>
          </p:nvGrpSpPr>
          <p:grpSpPr>
            <a:xfrm>
              <a:off x="3616288" y="3485028"/>
              <a:ext cx="2363291" cy="2094115"/>
              <a:chOff x="4725416" y="3573462"/>
              <a:chExt cx="3214240" cy="2848142"/>
            </a:xfrm>
          </p:grpSpPr>
          <p:sp>
            <p:nvSpPr>
              <p:cNvPr id="9" name="TextBox 8">
                <a:extLst>
                  <a:ext uri="{FF2B5EF4-FFF2-40B4-BE49-F238E27FC236}">
                    <a16:creationId xmlns:a16="http://schemas.microsoft.com/office/drawing/2014/main" id="{5C00BF92-AF0F-4CAC-9C31-F8FA526397F7}"/>
                  </a:ext>
                </a:extLst>
              </p:cNvPr>
              <p:cNvSpPr txBox="1"/>
              <p:nvPr/>
            </p:nvSpPr>
            <p:spPr>
              <a:xfrm>
                <a:off x="4725416" y="4851601"/>
                <a:ext cx="3214240" cy="1570003"/>
              </a:xfrm>
              <a:prstGeom prst="rect">
                <a:avLst/>
              </a:prstGeom>
              <a:noFill/>
            </p:spPr>
            <p:txBody>
              <a:bodyPr wrap="square" lIns="0" tIns="0" rIns="0" bIns="0" rtlCol="0">
                <a:spAutoFit/>
              </a:bodyPr>
              <a:lstStyle/>
              <a:p>
                <a:pPr lvl="0" algn="ctr" defTabSz="685526">
                  <a:lnSpc>
                    <a:spcPct val="90000"/>
                  </a:lnSpc>
                  <a:defRPr/>
                </a:pPr>
                <a:r>
                  <a:rPr lang="en-US" sz="1471" kern="0" spc="-38" dirty="0">
                    <a:solidFill>
                      <a:srgbClr val="505050"/>
                    </a:solidFill>
                    <a:latin typeface="Segoe UI"/>
                  </a:rPr>
                  <a:t>Secured connection using the Azure Automation Hybrid Worker</a:t>
                </a:r>
              </a:p>
              <a:p>
                <a:pPr lvl="0" algn="ctr" defTabSz="685526">
                  <a:lnSpc>
                    <a:spcPct val="90000"/>
                  </a:lnSpc>
                  <a:defRPr/>
                </a:pPr>
                <a:endParaRPr lang="en-US" sz="1471" i="1" kern="0" spc="-38" baseline="-25000" dirty="0">
                  <a:solidFill>
                    <a:srgbClr val="505050"/>
                  </a:solidFill>
                  <a:latin typeface="Segoe UI"/>
                </a:endParaRPr>
              </a:p>
              <a:p>
                <a:pPr lvl="0" algn="ctr" defTabSz="685526">
                  <a:lnSpc>
                    <a:spcPct val="90000"/>
                  </a:lnSpc>
                  <a:defRPr/>
                </a:pPr>
                <a:r>
                  <a:rPr lang="en-US" sz="1471" i="1" kern="0" spc="-38" baseline="-25000" dirty="0">
                    <a:solidFill>
                      <a:srgbClr val="505050"/>
                    </a:solidFill>
                    <a:latin typeface="Segoe UI"/>
                  </a:rPr>
                  <a:t>Automation tasks are running on-premises, but triggered from Azure Automation</a:t>
                </a:r>
              </a:p>
            </p:txBody>
          </p:sp>
          <p:grpSp>
            <p:nvGrpSpPr>
              <p:cNvPr id="10" name="Group 9">
                <a:extLst>
                  <a:ext uri="{FF2B5EF4-FFF2-40B4-BE49-F238E27FC236}">
                    <a16:creationId xmlns:a16="http://schemas.microsoft.com/office/drawing/2014/main" id="{8700B911-A8BD-4436-BBF4-992D3EFB594C}"/>
                  </a:ext>
                </a:extLst>
              </p:cNvPr>
              <p:cNvGrpSpPr/>
              <p:nvPr/>
            </p:nvGrpSpPr>
            <p:grpSpPr>
              <a:xfrm>
                <a:off x="4861364" y="3573462"/>
                <a:ext cx="2728473" cy="544881"/>
                <a:chOff x="4861364" y="3573462"/>
                <a:chExt cx="2728473" cy="544881"/>
              </a:xfrm>
            </p:grpSpPr>
            <p:cxnSp>
              <p:nvCxnSpPr>
                <p:cNvPr id="11" name="Straight Arrow Connector 10">
                  <a:extLst>
                    <a:ext uri="{FF2B5EF4-FFF2-40B4-BE49-F238E27FC236}">
                      <a16:creationId xmlns:a16="http://schemas.microsoft.com/office/drawing/2014/main" id="{183CC7D1-FA8F-409E-A704-70169F7D93F5}"/>
                    </a:ext>
                  </a:extLst>
                </p:cNvPr>
                <p:cNvCxnSpPr/>
                <p:nvPr/>
              </p:nvCxnSpPr>
              <p:spPr>
                <a:xfrm>
                  <a:off x="5075237" y="4030662"/>
                  <a:ext cx="2514600" cy="0"/>
                </a:xfrm>
                <a:prstGeom prst="straightConnector1">
                  <a:avLst/>
                </a:prstGeom>
                <a:noFill/>
                <a:ln w="57150" cap="flat" cmpd="sng" algn="ctr">
                  <a:solidFill>
                    <a:srgbClr val="0078D7"/>
                  </a:solidFill>
                  <a:prstDash val="solid"/>
                  <a:round/>
                  <a:headEnd type="none" w="med" len="med"/>
                  <a:tailEnd type="arrow" w="med" len="med"/>
                </a:ln>
                <a:effectLst/>
              </p:spPr>
            </p:cxnSp>
            <p:sp>
              <p:nvSpPr>
                <p:cNvPr id="12" name="TextBox 11">
                  <a:extLst>
                    <a:ext uri="{FF2B5EF4-FFF2-40B4-BE49-F238E27FC236}">
                      <a16:creationId xmlns:a16="http://schemas.microsoft.com/office/drawing/2014/main" id="{B245AD47-09EE-4E26-82F9-F14267FD5594}"/>
                    </a:ext>
                  </a:extLst>
                </p:cNvPr>
                <p:cNvSpPr txBox="1"/>
                <p:nvPr/>
              </p:nvSpPr>
              <p:spPr>
                <a:xfrm>
                  <a:off x="4861364" y="3573462"/>
                  <a:ext cx="2153234" cy="544881"/>
                </a:xfrm>
                <a:prstGeom prst="rect">
                  <a:avLst/>
                </a:prstGeom>
                <a:noFill/>
              </p:spPr>
              <p:txBody>
                <a:bodyPr wrap="square" lIns="134464" tIns="107571" rIns="134464" bIns="107571" rtlCol="0">
                  <a:spAutoFit/>
                </a:bodyPr>
                <a:lstStyle/>
                <a:p>
                  <a:pPr lvl="0" defTabSz="672290">
                    <a:lnSpc>
                      <a:spcPct val="90000"/>
                    </a:lnSpc>
                    <a:spcAft>
                      <a:spcPts val="441"/>
                    </a:spcAft>
                    <a:defRPr/>
                  </a:pPr>
                  <a:r>
                    <a:rPr lang="en-US" sz="1324" i="1" kern="0" dirty="0">
                      <a:gradFill>
                        <a:gsLst>
                          <a:gs pos="2917">
                            <a:srgbClr val="505050"/>
                          </a:gs>
                          <a:gs pos="30000">
                            <a:srgbClr val="505050"/>
                          </a:gs>
                        </a:gsLst>
                        <a:lin ang="5400000" scaled="0"/>
                      </a:gradFill>
                      <a:latin typeface="Segoe UI"/>
                    </a:rPr>
                    <a:t>443 (HTTPS)</a:t>
                  </a:r>
                </a:p>
              </p:txBody>
            </p:sp>
          </p:grpSp>
        </p:grpSp>
        <p:cxnSp>
          <p:nvCxnSpPr>
            <p:cNvPr id="13" name="Straight Arrow Connector 12">
              <a:extLst>
                <a:ext uri="{FF2B5EF4-FFF2-40B4-BE49-F238E27FC236}">
                  <a16:creationId xmlns:a16="http://schemas.microsoft.com/office/drawing/2014/main" id="{D948F2E8-5E0B-4DF1-B911-76401963A376}"/>
                </a:ext>
              </a:extLst>
            </p:cNvPr>
            <p:cNvCxnSpPr>
              <a:cxnSpLocks/>
            </p:cNvCxnSpPr>
            <p:nvPr/>
          </p:nvCxnSpPr>
          <p:spPr>
            <a:xfrm flipH="1">
              <a:off x="3923721" y="4221727"/>
              <a:ext cx="1752019" cy="0"/>
            </a:xfrm>
            <a:prstGeom prst="straightConnector1">
              <a:avLst/>
            </a:prstGeom>
            <a:noFill/>
            <a:ln w="57150" cap="flat" cmpd="sng" algn="ctr">
              <a:solidFill>
                <a:srgbClr val="0078D7"/>
              </a:solidFill>
              <a:prstDash val="solid"/>
              <a:round/>
              <a:headEnd type="none" w="med" len="med"/>
              <a:tailEnd type="arrow" w="med" len="med"/>
            </a:ln>
            <a:effectLst/>
          </p:spPr>
        </p:cxnSp>
        <p:pic>
          <p:nvPicPr>
            <p:cNvPr id="14" name="Picture 13">
              <a:extLst>
                <a:ext uri="{FF2B5EF4-FFF2-40B4-BE49-F238E27FC236}">
                  <a16:creationId xmlns:a16="http://schemas.microsoft.com/office/drawing/2014/main" id="{FA28D021-37DB-4F6B-9DC9-B130F19C93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6924" y="2695390"/>
              <a:ext cx="585218" cy="585218"/>
            </a:xfrm>
            <a:prstGeom prst="rect">
              <a:avLst/>
            </a:prstGeom>
          </p:spPr>
        </p:pic>
        <p:pic>
          <p:nvPicPr>
            <p:cNvPr id="15" name="Graphic 14" descr="City">
              <a:extLst>
                <a:ext uri="{FF2B5EF4-FFF2-40B4-BE49-F238E27FC236}">
                  <a16:creationId xmlns:a16="http://schemas.microsoft.com/office/drawing/2014/main" id="{3524FACA-A3BD-4520-9A8F-22C668CD7E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7808" y="2208636"/>
              <a:ext cx="1558727" cy="1558727"/>
            </a:xfrm>
            <a:prstGeom prst="rect">
              <a:avLst/>
            </a:prstGeom>
          </p:spPr>
        </p:pic>
        <p:pic>
          <p:nvPicPr>
            <p:cNvPr id="16" name="Graphic 15" descr="Building">
              <a:extLst>
                <a:ext uri="{FF2B5EF4-FFF2-40B4-BE49-F238E27FC236}">
                  <a16:creationId xmlns:a16="http://schemas.microsoft.com/office/drawing/2014/main" id="{07B0BDE1-4335-4BC4-87AE-E63BBA40D6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2237" y="1749371"/>
              <a:ext cx="685800" cy="685800"/>
            </a:xfrm>
            <a:prstGeom prst="rect">
              <a:avLst/>
            </a:prstGeom>
          </p:spPr>
        </p:pic>
        <p:pic>
          <p:nvPicPr>
            <p:cNvPr id="17" name="Graphic 16" descr="Building">
              <a:extLst>
                <a:ext uri="{FF2B5EF4-FFF2-40B4-BE49-F238E27FC236}">
                  <a16:creationId xmlns:a16="http://schemas.microsoft.com/office/drawing/2014/main" id="{B28FC8AB-15CE-4AA7-917A-45FA3AA3A8E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00338" y="2729719"/>
              <a:ext cx="685800" cy="685800"/>
            </a:xfrm>
            <a:prstGeom prst="rect">
              <a:avLst/>
            </a:prstGeom>
          </p:spPr>
        </p:pic>
        <p:pic>
          <p:nvPicPr>
            <p:cNvPr id="18" name="Graphic 17" descr="Building">
              <a:extLst>
                <a:ext uri="{FF2B5EF4-FFF2-40B4-BE49-F238E27FC236}">
                  <a16:creationId xmlns:a16="http://schemas.microsoft.com/office/drawing/2014/main" id="{C18C7B4B-30C8-436E-A6FC-E473C5C348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2237" y="3737030"/>
              <a:ext cx="685800" cy="685800"/>
            </a:xfrm>
            <a:prstGeom prst="rect">
              <a:avLst/>
            </a:prstGeom>
          </p:spPr>
        </p:pic>
        <p:grpSp>
          <p:nvGrpSpPr>
            <p:cNvPr id="19" name="Group 18">
              <a:extLst>
                <a:ext uri="{FF2B5EF4-FFF2-40B4-BE49-F238E27FC236}">
                  <a16:creationId xmlns:a16="http://schemas.microsoft.com/office/drawing/2014/main" id="{50E88127-0E78-46BE-BB6C-6D3778431CC2}"/>
                </a:ext>
              </a:extLst>
            </p:cNvPr>
            <p:cNvGrpSpPr/>
            <p:nvPr/>
          </p:nvGrpSpPr>
          <p:grpSpPr>
            <a:xfrm>
              <a:off x="771546" y="2332981"/>
              <a:ext cx="306262" cy="617870"/>
              <a:chOff x="1245849" y="2481571"/>
              <a:chExt cx="416537" cy="840346"/>
            </a:xfrm>
          </p:grpSpPr>
          <p:pic>
            <p:nvPicPr>
              <p:cNvPr id="20" name="Picture 19">
                <a:extLst>
                  <a:ext uri="{FF2B5EF4-FFF2-40B4-BE49-F238E27FC236}">
                    <a16:creationId xmlns:a16="http://schemas.microsoft.com/office/drawing/2014/main" id="{C99EB0AD-B1EE-4A70-86F9-803DA6AE009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49563" y="2910378"/>
                <a:ext cx="412823" cy="411539"/>
              </a:xfrm>
              <a:prstGeom prst="rect">
                <a:avLst/>
              </a:prstGeom>
            </p:spPr>
          </p:pic>
          <p:pic>
            <p:nvPicPr>
              <p:cNvPr id="21" name="Picture 20">
                <a:extLst>
                  <a:ext uri="{FF2B5EF4-FFF2-40B4-BE49-F238E27FC236}">
                    <a16:creationId xmlns:a16="http://schemas.microsoft.com/office/drawing/2014/main" id="{F84CF73F-B28C-43CE-A8AA-CA4998786CB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45849" y="2481571"/>
                <a:ext cx="398674" cy="414346"/>
              </a:xfrm>
              <a:prstGeom prst="rect">
                <a:avLst/>
              </a:prstGeom>
            </p:spPr>
          </p:pic>
        </p:grpSp>
        <p:pic>
          <p:nvPicPr>
            <p:cNvPr id="22" name="Picture 21">
              <a:extLst>
                <a:ext uri="{FF2B5EF4-FFF2-40B4-BE49-F238E27FC236}">
                  <a16:creationId xmlns:a16="http://schemas.microsoft.com/office/drawing/2014/main" id="{92459318-C5A3-4713-B65C-1B6A7A766B5B}"/>
                </a:ext>
              </a:extLst>
            </p:cNvPr>
            <p:cNvPicPr>
              <a:picLocks noChangeAspect="1"/>
            </p:cNvPicPr>
            <p:nvPr/>
          </p:nvPicPr>
          <p:blipFill>
            <a:blip r:embed="rId11"/>
            <a:stretch>
              <a:fillRect/>
            </a:stretch>
          </p:blipFill>
          <p:spPr>
            <a:xfrm>
              <a:off x="610079" y="3015574"/>
              <a:ext cx="530711" cy="783227"/>
            </a:xfrm>
            <a:prstGeom prst="rect">
              <a:avLst/>
            </a:prstGeom>
            <a:ln>
              <a:solidFill>
                <a:srgbClr val="00B0F0"/>
              </a:solidFill>
            </a:ln>
          </p:spPr>
        </p:pic>
        <p:grpSp>
          <p:nvGrpSpPr>
            <p:cNvPr id="23" name="Group 22">
              <a:extLst>
                <a:ext uri="{FF2B5EF4-FFF2-40B4-BE49-F238E27FC236}">
                  <a16:creationId xmlns:a16="http://schemas.microsoft.com/office/drawing/2014/main" id="{14A176BF-9C2F-4A66-82F5-F3279148CC45}"/>
                </a:ext>
              </a:extLst>
            </p:cNvPr>
            <p:cNvGrpSpPr/>
            <p:nvPr/>
          </p:nvGrpSpPr>
          <p:grpSpPr>
            <a:xfrm>
              <a:off x="1159448" y="2388409"/>
              <a:ext cx="1111323" cy="864541"/>
              <a:chOff x="9354961" y="2521836"/>
              <a:chExt cx="1099486" cy="703461"/>
            </a:xfrm>
            <a:solidFill>
              <a:srgbClr val="00B0F0"/>
            </a:solidFill>
          </p:grpSpPr>
          <p:pic>
            <p:nvPicPr>
              <p:cNvPr id="24" name="Picture 23">
                <a:extLst>
                  <a:ext uri="{FF2B5EF4-FFF2-40B4-BE49-F238E27FC236}">
                    <a16:creationId xmlns:a16="http://schemas.microsoft.com/office/drawing/2014/main" id="{02ABD084-064C-49B1-9CFD-885105CC3738}"/>
                  </a:ext>
                </a:extLst>
              </p:cNvPr>
              <p:cNvPicPr>
                <a:picLocks noChangeAspect="1"/>
              </p:cNvPicPr>
              <p:nvPr/>
            </p:nvPicPr>
            <p:blipFill>
              <a:blip r:embed="rId12"/>
              <a:stretch>
                <a:fillRect/>
              </a:stretch>
            </p:blipFill>
            <p:spPr>
              <a:xfrm>
                <a:off x="9354961" y="2521836"/>
                <a:ext cx="530221" cy="703461"/>
              </a:xfrm>
              <a:prstGeom prst="rect">
                <a:avLst/>
              </a:prstGeom>
              <a:grpFill/>
              <a:ln>
                <a:solidFill>
                  <a:srgbClr val="00B0F0"/>
                </a:solidFill>
              </a:ln>
            </p:spPr>
          </p:pic>
          <p:pic>
            <p:nvPicPr>
              <p:cNvPr id="25" name="Picture 24">
                <a:extLst>
                  <a:ext uri="{FF2B5EF4-FFF2-40B4-BE49-F238E27FC236}">
                    <a16:creationId xmlns:a16="http://schemas.microsoft.com/office/drawing/2014/main" id="{0A933D83-032C-49D2-9E8D-CFFCD4EAFCAB}"/>
                  </a:ext>
                </a:extLst>
              </p:cNvPr>
              <p:cNvPicPr>
                <a:picLocks noChangeAspect="1"/>
              </p:cNvPicPr>
              <p:nvPr/>
            </p:nvPicPr>
            <p:blipFill>
              <a:blip r:embed="rId13"/>
              <a:stretch>
                <a:fillRect/>
              </a:stretch>
            </p:blipFill>
            <p:spPr>
              <a:xfrm>
                <a:off x="9924226" y="2702950"/>
                <a:ext cx="530221" cy="522347"/>
              </a:xfrm>
              <a:prstGeom prst="rect">
                <a:avLst/>
              </a:prstGeom>
              <a:grpFill/>
              <a:ln>
                <a:solidFill>
                  <a:srgbClr val="00B0F0"/>
                </a:solidFill>
              </a:ln>
            </p:spPr>
          </p:pic>
        </p:grpSp>
        <p:sp>
          <p:nvSpPr>
            <p:cNvPr id="26" name="Rectangle 25">
              <a:extLst>
                <a:ext uri="{FF2B5EF4-FFF2-40B4-BE49-F238E27FC236}">
                  <a16:creationId xmlns:a16="http://schemas.microsoft.com/office/drawing/2014/main" id="{1DACD6CA-2C09-4D8A-BE32-A1EFF55CC2A1}"/>
                </a:ext>
              </a:extLst>
            </p:cNvPr>
            <p:cNvSpPr/>
            <p:nvPr/>
          </p:nvSpPr>
          <p:spPr>
            <a:xfrm>
              <a:off x="200338" y="1680210"/>
              <a:ext cx="2917989" cy="29489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dirty="0">
                <a:solidFill>
                  <a:srgbClr val="FFFFFF"/>
                </a:solidFill>
              </a:endParaRPr>
            </a:p>
          </p:txBody>
        </p:sp>
        <p:pic>
          <p:nvPicPr>
            <p:cNvPr id="27" name="Picture 26">
              <a:extLst>
                <a:ext uri="{FF2B5EF4-FFF2-40B4-BE49-F238E27FC236}">
                  <a16:creationId xmlns:a16="http://schemas.microsoft.com/office/drawing/2014/main" id="{5DFB2C4B-5DC1-4345-8A29-43406F6B15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5514" y="1693595"/>
              <a:ext cx="585218" cy="585218"/>
            </a:xfrm>
            <a:prstGeom prst="rect">
              <a:avLst/>
            </a:prstGeom>
          </p:spPr>
        </p:pic>
        <p:sp>
          <p:nvSpPr>
            <p:cNvPr id="28" name="Freeform 167">
              <a:extLst>
                <a:ext uri="{FF2B5EF4-FFF2-40B4-BE49-F238E27FC236}">
                  <a16:creationId xmlns:a16="http://schemas.microsoft.com/office/drawing/2014/main" id="{A55A6142-F512-4C6E-9ED4-637975D8DF68}"/>
                </a:ext>
              </a:extLst>
            </p:cNvPr>
            <p:cNvSpPr>
              <a:spLocks/>
            </p:cNvSpPr>
            <p:nvPr/>
          </p:nvSpPr>
          <p:spPr bwMode="auto">
            <a:xfrm>
              <a:off x="344274" y="4882081"/>
              <a:ext cx="1107526" cy="937052"/>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chemeClr val="bg1">
                <a:lumMod val="75000"/>
              </a:schemeClr>
            </a:solidFill>
            <a:ln>
              <a:noFill/>
            </a:ln>
            <a:extLst/>
          </p:spPr>
          <p:txBody>
            <a:bodyPr vert="horz" wrap="square" lIns="68541" tIns="34271" rIns="68541" bIns="34271" numCol="1" anchor="t" anchorCtr="0" compatLnSpc="1">
              <a:prstTxWarp prst="textNoShape">
                <a:avLst/>
              </a:prstTxWarp>
            </a:bodyPr>
            <a:lstStyle/>
            <a:p>
              <a:pPr lvl="0" defTabSz="685291">
                <a:defRPr/>
              </a:pPr>
              <a:endParaRPr lang="en-US" dirty="0">
                <a:solidFill>
                  <a:srgbClr val="505050"/>
                </a:solidFill>
                <a:latin typeface="Segoe UI"/>
              </a:endParaRPr>
            </a:p>
          </p:txBody>
        </p:sp>
        <p:sp>
          <p:nvSpPr>
            <p:cNvPr id="29" name="TextBox 28">
              <a:extLst>
                <a:ext uri="{FF2B5EF4-FFF2-40B4-BE49-F238E27FC236}">
                  <a16:creationId xmlns:a16="http://schemas.microsoft.com/office/drawing/2014/main" id="{3E4BA903-80CD-427C-8036-12623D2C397E}"/>
                </a:ext>
              </a:extLst>
            </p:cNvPr>
            <p:cNvSpPr txBox="1"/>
            <p:nvPr/>
          </p:nvSpPr>
          <p:spPr>
            <a:xfrm>
              <a:off x="1358643" y="5386207"/>
              <a:ext cx="1288328" cy="203710"/>
            </a:xfrm>
            <a:prstGeom prst="rect">
              <a:avLst/>
            </a:prstGeom>
            <a:noFill/>
          </p:spPr>
          <p:txBody>
            <a:bodyPr wrap="square" lIns="0" tIns="0" rIns="0" bIns="0" rtlCol="0">
              <a:spAutoFit/>
            </a:bodyPr>
            <a:lstStyle/>
            <a:p>
              <a:pPr lvl="0" algn="ctr" defTabSz="685526">
                <a:lnSpc>
                  <a:spcPct val="90000"/>
                </a:lnSpc>
                <a:defRPr/>
              </a:pPr>
              <a:r>
                <a:rPr lang="en-US" sz="1471" spc="-38" dirty="0">
                  <a:solidFill>
                    <a:srgbClr val="353535"/>
                  </a:solidFill>
                  <a:latin typeface="Segoe UI Semilight"/>
                </a:rPr>
                <a:t>Azure Stack</a:t>
              </a:r>
              <a:endParaRPr lang="en-US" sz="1471" spc="-38" baseline="-25000" dirty="0">
                <a:solidFill>
                  <a:srgbClr val="353535"/>
                </a:solidFill>
                <a:latin typeface="Segoe UI Semilight"/>
              </a:endParaRPr>
            </a:p>
          </p:txBody>
        </p:sp>
        <p:pic>
          <p:nvPicPr>
            <p:cNvPr id="30" name="Picture 29">
              <a:extLst>
                <a:ext uri="{FF2B5EF4-FFF2-40B4-BE49-F238E27FC236}">
                  <a16:creationId xmlns:a16="http://schemas.microsoft.com/office/drawing/2014/main" id="{D0943576-86F1-4497-8574-E1BB163EAF0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7962" y="5234642"/>
              <a:ext cx="432828" cy="432828"/>
            </a:xfrm>
            <a:prstGeom prst="rect">
              <a:avLst/>
            </a:prstGeom>
          </p:spPr>
        </p:pic>
        <p:sp>
          <p:nvSpPr>
            <p:cNvPr id="31" name="Rectangle 30">
              <a:extLst>
                <a:ext uri="{FF2B5EF4-FFF2-40B4-BE49-F238E27FC236}">
                  <a16:creationId xmlns:a16="http://schemas.microsoft.com/office/drawing/2014/main" id="{22055F08-41FE-4457-97E4-FBA8C08B5E69}"/>
                </a:ext>
              </a:extLst>
            </p:cNvPr>
            <p:cNvSpPr/>
            <p:nvPr/>
          </p:nvSpPr>
          <p:spPr>
            <a:xfrm>
              <a:off x="209477" y="4744342"/>
              <a:ext cx="2917989" cy="12001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dirty="0">
                <a:solidFill>
                  <a:srgbClr val="FFFFFF"/>
                </a:solidFill>
              </a:endParaRPr>
            </a:p>
          </p:txBody>
        </p:sp>
        <p:cxnSp>
          <p:nvCxnSpPr>
            <p:cNvPr id="32" name="Straight Arrow Connector 31">
              <a:extLst>
                <a:ext uri="{FF2B5EF4-FFF2-40B4-BE49-F238E27FC236}">
                  <a16:creationId xmlns:a16="http://schemas.microsoft.com/office/drawing/2014/main" id="{332CA805-78B4-48CB-8118-6CFD45808429}"/>
                </a:ext>
              </a:extLst>
            </p:cNvPr>
            <p:cNvCxnSpPr>
              <a:cxnSpLocks/>
            </p:cNvCxnSpPr>
            <p:nvPr/>
          </p:nvCxnSpPr>
          <p:spPr>
            <a:xfrm flipH="1">
              <a:off x="7606923" y="4279698"/>
              <a:ext cx="1" cy="673530"/>
            </a:xfrm>
            <a:prstGeom prst="straightConnector1">
              <a:avLst/>
            </a:prstGeom>
            <a:noFill/>
            <a:ln w="57150" cap="flat" cmpd="sng" algn="ctr">
              <a:solidFill>
                <a:srgbClr val="0078D7"/>
              </a:solidFill>
              <a:prstDash val="solid"/>
              <a:round/>
              <a:headEnd type="none" w="med" len="med"/>
              <a:tailEnd type="arrow" w="med" len="med"/>
            </a:ln>
            <a:effectLst/>
          </p:spPr>
        </p:cxnSp>
        <p:pic>
          <p:nvPicPr>
            <p:cNvPr id="33" name="Picture 32">
              <a:extLst>
                <a:ext uri="{FF2B5EF4-FFF2-40B4-BE49-F238E27FC236}">
                  <a16:creationId xmlns:a16="http://schemas.microsoft.com/office/drawing/2014/main" id="{61021453-7F19-49FD-B2B1-B0801821779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053997" y="5002304"/>
              <a:ext cx="1286693" cy="851755"/>
            </a:xfrm>
            <a:prstGeom prst="rect">
              <a:avLst/>
            </a:prstGeom>
          </p:spPr>
        </p:pic>
        <p:cxnSp>
          <p:nvCxnSpPr>
            <p:cNvPr id="34" name="Straight Arrow Connector 33">
              <a:extLst>
                <a:ext uri="{FF2B5EF4-FFF2-40B4-BE49-F238E27FC236}">
                  <a16:creationId xmlns:a16="http://schemas.microsoft.com/office/drawing/2014/main" id="{71614FF1-86EC-47B7-982D-385BB7EA410B}"/>
                </a:ext>
              </a:extLst>
            </p:cNvPr>
            <p:cNvCxnSpPr>
              <a:cxnSpLocks/>
            </p:cNvCxnSpPr>
            <p:nvPr/>
          </p:nvCxnSpPr>
          <p:spPr>
            <a:xfrm flipV="1">
              <a:off x="7843976" y="4279340"/>
              <a:ext cx="0" cy="648846"/>
            </a:xfrm>
            <a:prstGeom prst="straightConnector1">
              <a:avLst/>
            </a:prstGeom>
            <a:noFill/>
            <a:ln w="57150" cap="flat" cmpd="sng" algn="ctr">
              <a:solidFill>
                <a:srgbClr val="0078D7"/>
              </a:solidFill>
              <a:prstDash val="solid"/>
              <a:round/>
              <a:headEnd type="none" w="med" len="med"/>
              <a:tailEnd type="arrow" w="med" len="med"/>
            </a:ln>
            <a:effectLst/>
          </p:spPr>
        </p:cxnSp>
        <p:cxnSp>
          <p:nvCxnSpPr>
            <p:cNvPr id="35" name="Straight Arrow Connector 34">
              <a:extLst>
                <a:ext uri="{FF2B5EF4-FFF2-40B4-BE49-F238E27FC236}">
                  <a16:creationId xmlns:a16="http://schemas.microsoft.com/office/drawing/2014/main" id="{5883AE32-E315-41A2-9584-5C2DFF135E1B}"/>
                </a:ext>
              </a:extLst>
            </p:cNvPr>
            <p:cNvCxnSpPr>
              <a:cxnSpLocks/>
            </p:cNvCxnSpPr>
            <p:nvPr/>
          </p:nvCxnSpPr>
          <p:spPr>
            <a:xfrm>
              <a:off x="5864622" y="2094261"/>
              <a:ext cx="669640" cy="279288"/>
            </a:xfrm>
            <a:prstGeom prst="straightConnector1">
              <a:avLst/>
            </a:prstGeom>
            <a:noFill/>
            <a:ln w="57150" cap="flat" cmpd="sng" algn="ctr">
              <a:solidFill>
                <a:srgbClr val="0078D7"/>
              </a:solidFill>
              <a:prstDash val="solid"/>
              <a:round/>
              <a:headEnd type="none" w="med" len="med"/>
              <a:tailEnd type="arrow" w="med" len="med"/>
            </a:ln>
            <a:effectLst/>
          </p:spPr>
        </p:cxnSp>
        <p:cxnSp>
          <p:nvCxnSpPr>
            <p:cNvPr id="36" name="Straight Arrow Connector 35">
              <a:extLst>
                <a:ext uri="{FF2B5EF4-FFF2-40B4-BE49-F238E27FC236}">
                  <a16:creationId xmlns:a16="http://schemas.microsoft.com/office/drawing/2014/main" id="{54FB1CB3-A342-46A1-855F-1D2BDA05C5A3}"/>
                </a:ext>
              </a:extLst>
            </p:cNvPr>
            <p:cNvCxnSpPr>
              <a:cxnSpLocks/>
            </p:cNvCxnSpPr>
            <p:nvPr/>
          </p:nvCxnSpPr>
          <p:spPr>
            <a:xfrm flipH="1" flipV="1">
              <a:off x="6224413" y="2024084"/>
              <a:ext cx="538089" cy="254729"/>
            </a:xfrm>
            <a:prstGeom prst="straightConnector1">
              <a:avLst/>
            </a:prstGeom>
            <a:noFill/>
            <a:ln w="57150" cap="flat" cmpd="sng" algn="ctr">
              <a:solidFill>
                <a:srgbClr val="0078D7"/>
              </a:solidFill>
              <a:prstDash val="solid"/>
              <a:round/>
              <a:headEnd type="none" w="med" len="med"/>
              <a:tailEnd type="arrow" w="med" len="med"/>
            </a:ln>
            <a:effectLst/>
          </p:spPr>
        </p:cxnSp>
        <p:pic>
          <p:nvPicPr>
            <p:cNvPr id="37" name="Picture 36">
              <a:extLst>
                <a:ext uri="{FF2B5EF4-FFF2-40B4-BE49-F238E27FC236}">
                  <a16:creationId xmlns:a16="http://schemas.microsoft.com/office/drawing/2014/main" id="{6DC1686B-33AD-4949-8451-B93C53C7D0F7}"/>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871467" y="1587652"/>
              <a:ext cx="871154" cy="862655"/>
            </a:xfrm>
            <a:prstGeom prst="rect">
              <a:avLst/>
            </a:prstGeom>
          </p:spPr>
        </p:pic>
        <p:pic>
          <p:nvPicPr>
            <p:cNvPr id="38" name="Picture 37">
              <a:extLst>
                <a:ext uri="{FF2B5EF4-FFF2-40B4-BE49-F238E27FC236}">
                  <a16:creationId xmlns:a16="http://schemas.microsoft.com/office/drawing/2014/main" id="{C64956B1-F453-44EB-8BEB-9B50CB7FE0A2}"/>
                </a:ext>
              </a:extLst>
            </p:cNvPr>
            <p:cNvPicPr>
              <a:picLocks noChangeAspect="1"/>
            </p:cNvPicPr>
            <p:nvPr/>
          </p:nvPicPr>
          <p:blipFill>
            <a:blip r:embed="rId3"/>
            <a:stretch>
              <a:fillRect/>
            </a:stretch>
          </p:blipFill>
          <p:spPr>
            <a:xfrm>
              <a:off x="3549382" y="2429025"/>
              <a:ext cx="1037078" cy="680094"/>
            </a:xfrm>
            <a:prstGeom prst="rect">
              <a:avLst/>
            </a:prstGeom>
          </p:spPr>
        </p:pic>
        <p:sp>
          <p:nvSpPr>
            <p:cNvPr id="39" name="TextBox 179">
              <a:extLst>
                <a:ext uri="{FF2B5EF4-FFF2-40B4-BE49-F238E27FC236}">
                  <a16:creationId xmlns:a16="http://schemas.microsoft.com/office/drawing/2014/main" id="{9DE68E2E-7EAC-46B4-811D-46B094680528}"/>
                </a:ext>
              </a:extLst>
            </p:cNvPr>
            <p:cNvSpPr txBox="1"/>
            <p:nvPr/>
          </p:nvSpPr>
          <p:spPr>
            <a:xfrm>
              <a:off x="3535047" y="2586641"/>
              <a:ext cx="992750" cy="549518"/>
            </a:xfrm>
            <a:prstGeom prst="rect">
              <a:avLst/>
            </a:prstGeom>
            <a:noFill/>
            <a:ln>
              <a:noFill/>
            </a:ln>
          </p:spPr>
          <p:txBody>
            <a:bodyPr wrap="none" lIns="134387" tIns="107510" rIns="134387" bIns="107510" rtlCol="0">
              <a:spAutoFit/>
            </a:bodyPr>
            <a:lstStyle/>
            <a:p>
              <a:pPr lvl="0" algn="ctr" defTabSz="684845">
                <a:lnSpc>
                  <a:spcPct val="90000"/>
                </a:lnSpc>
                <a:spcAft>
                  <a:spcPts val="441"/>
                </a:spcAft>
                <a:defRPr/>
              </a:pPr>
              <a:r>
                <a:rPr lang="en-US" sz="1200" kern="0" dirty="0">
                  <a:solidFill>
                    <a:srgbClr val="FFFFFF"/>
                  </a:solidFill>
                  <a:latin typeface="Segoe UI Semilight"/>
                </a:rPr>
                <a:t>Third party</a:t>
              </a:r>
              <a:br>
                <a:rPr lang="en-US" sz="1200" kern="0" dirty="0">
                  <a:solidFill>
                    <a:srgbClr val="FFFFFF"/>
                  </a:solidFill>
                  <a:latin typeface="Segoe UI Semilight"/>
                </a:rPr>
              </a:br>
              <a:r>
                <a:rPr lang="en-US" sz="1200" kern="0" dirty="0">
                  <a:solidFill>
                    <a:srgbClr val="FFFFFF"/>
                  </a:solidFill>
                  <a:latin typeface="Segoe UI Semilight"/>
                </a:rPr>
                <a:t>clouds</a:t>
              </a:r>
            </a:p>
          </p:txBody>
        </p:sp>
        <p:cxnSp>
          <p:nvCxnSpPr>
            <p:cNvPr id="40" name="Straight Arrow Connector 39">
              <a:extLst>
                <a:ext uri="{FF2B5EF4-FFF2-40B4-BE49-F238E27FC236}">
                  <a16:creationId xmlns:a16="http://schemas.microsoft.com/office/drawing/2014/main" id="{C52F2916-89BA-4C42-92B3-A7D2E38669D2}"/>
                </a:ext>
              </a:extLst>
            </p:cNvPr>
            <p:cNvCxnSpPr>
              <a:cxnSpLocks/>
            </p:cNvCxnSpPr>
            <p:nvPr/>
          </p:nvCxnSpPr>
          <p:spPr>
            <a:xfrm>
              <a:off x="4686030" y="2893934"/>
              <a:ext cx="1320433" cy="563263"/>
            </a:xfrm>
            <a:prstGeom prst="straightConnector1">
              <a:avLst/>
            </a:prstGeom>
            <a:noFill/>
            <a:ln w="57150" cap="flat" cmpd="sng" algn="ctr">
              <a:solidFill>
                <a:srgbClr val="0078D7"/>
              </a:solidFill>
              <a:prstDash val="solid"/>
              <a:round/>
              <a:headEnd type="none" w="med" len="med"/>
              <a:tailEnd type="arrow" w="med" len="med"/>
            </a:ln>
            <a:effectLst/>
          </p:spPr>
        </p:cxnSp>
        <p:cxnSp>
          <p:nvCxnSpPr>
            <p:cNvPr id="41" name="Straight Arrow Connector 40">
              <a:extLst>
                <a:ext uri="{FF2B5EF4-FFF2-40B4-BE49-F238E27FC236}">
                  <a16:creationId xmlns:a16="http://schemas.microsoft.com/office/drawing/2014/main" id="{8605EB18-81E8-4EF2-8D08-47C9962251A8}"/>
                </a:ext>
              </a:extLst>
            </p:cNvPr>
            <p:cNvCxnSpPr>
              <a:cxnSpLocks/>
            </p:cNvCxnSpPr>
            <p:nvPr/>
          </p:nvCxnSpPr>
          <p:spPr>
            <a:xfrm flipH="1" flipV="1">
              <a:off x="4599594" y="2610995"/>
              <a:ext cx="1393735" cy="602050"/>
            </a:xfrm>
            <a:prstGeom prst="straightConnector1">
              <a:avLst/>
            </a:prstGeom>
            <a:noFill/>
            <a:ln w="57150" cap="flat" cmpd="sng" algn="ctr">
              <a:solidFill>
                <a:srgbClr val="0078D7"/>
              </a:solidFill>
              <a:prstDash val="solid"/>
              <a:round/>
              <a:headEnd type="none" w="med" len="med"/>
              <a:tailEnd type="arrow" w="med" len="med"/>
            </a:ln>
            <a:effectLst/>
          </p:spPr>
        </p:cxnSp>
      </p:grpSp>
      <p:sp>
        <p:nvSpPr>
          <p:cNvPr id="42" name="TextBox 41">
            <a:extLst>
              <a:ext uri="{FF2B5EF4-FFF2-40B4-BE49-F238E27FC236}">
                <a16:creationId xmlns:a16="http://schemas.microsoft.com/office/drawing/2014/main" id="{E0B6E874-AA2C-4F4F-A965-60B6FFA19719}"/>
              </a:ext>
            </a:extLst>
          </p:cNvPr>
          <p:cNvSpPr txBox="1"/>
          <p:nvPr/>
        </p:nvSpPr>
        <p:spPr>
          <a:xfrm>
            <a:off x="222422" y="6301946"/>
            <a:ext cx="955589" cy="369332"/>
          </a:xfrm>
          <a:prstGeom prst="rect">
            <a:avLst/>
          </a:prstGeom>
          <a:noFill/>
        </p:spPr>
        <p:txBody>
          <a:bodyPr wrap="square" rtlCol="0">
            <a:spAutoFit/>
          </a:bodyPr>
          <a:lstStyle/>
          <a:p>
            <a:r>
              <a:rPr lang="en-US" dirty="0"/>
              <a:t>12-12</a:t>
            </a:r>
          </a:p>
        </p:txBody>
      </p:sp>
    </p:spTree>
    <p:extLst>
      <p:ext uri="{BB962C8B-B14F-4D97-AF65-F5344CB8AC3E}">
        <p14:creationId xmlns:p14="http://schemas.microsoft.com/office/powerpoint/2010/main" val="6795754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4fded31c-5a68-405a-9357-b5389f52354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CE685-BA5F-4272-98F1-2912FBC60CD9}"/>
              </a:ext>
            </a:extLst>
          </p:cNvPr>
          <p:cNvSpPr>
            <a:spLocks noGrp="1"/>
          </p:cNvSpPr>
          <p:nvPr>
            <p:ph type="title"/>
          </p:nvPr>
        </p:nvSpPr>
        <p:spPr/>
        <p:txBody>
          <a:bodyPr/>
          <a:lstStyle/>
          <a:p>
            <a:r>
              <a:rPr lang="en-US" dirty="0"/>
              <a:t>Azure Automation Desired State Configuration</a:t>
            </a:r>
          </a:p>
        </p:txBody>
      </p:sp>
      <p:sp>
        <p:nvSpPr>
          <p:cNvPr id="4" name="Content Placeholder 2">
            <a:extLst>
              <a:ext uri="{FF2B5EF4-FFF2-40B4-BE49-F238E27FC236}">
                <a16:creationId xmlns:a16="http://schemas.microsoft.com/office/drawing/2014/main" id="{A1540ACC-3FE0-46B7-B110-E88AA2C2884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Host DSC Scripts and clients pull their configurations automatically </a:t>
            </a:r>
          </a:p>
          <a:p>
            <a:pPr lvl="0"/>
            <a:r>
              <a:rPr lang="en-US" b="0" kern="0" dirty="0">
                <a:solidFill>
                  <a:srgbClr val="000000"/>
                </a:solidFill>
              </a:rPr>
              <a:t>Support for cloud or on-premises VMs and hosts</a:t>
            </a:r>
          </a:p>
          <a:p>
            <a:pPr lvl="0"/>
            <a:r>
              <a:rPr lang="en-US" b="0" kern="0" dirty="0">
                <a:solidFill>
                  <a:srgbClr val="000000"/>
                </a:solidFill>
              </a:rPr>
              <a:t>Simple onboard process for Azure Virtual Machines</a:t>
            </a:r>
          </a:p>
          <a:p>
            <a:pPr lvl="0"/>
            <a:endParaRPr lang="en-US" b="0" kern="0" dirty="0">
              <a:solidFill>
                <a:srgbClr val="000000"/>
              </a:solidFill>
            </a:endParaRPr>
          </a:p>
          <a:p>
            <a:pPr lvl="0"/>
            <a:r>
              <a:rPr lang="en-US" b="0" kern="0" dirty="0">
                <a:solidFill>
                  <a:srgbClr val="000000"/>
                </a:solidFill>
              </a:rPr>
              <a:t>Characteristics &amp; Use Cases:</a:t>
            </a:r>
          </a:p>
          <a:p>
            <a:pPr lvl="1"/>
            <a:r>
              <a:rPr lang="en-US" b="0" kern="0" dirty="0">
                <a:solidFill>
                  <a:srgbClr val="000000"/>
                </a:solidFill>
              </a:rPr>
              <a:t>Import, Authoring, Compiling</a:t>
            </a:r>
          </a:p>
          <a:p>
            <a:pPr lvl="1"/>
            <a:r>
              <a:rPr lang="en-US" b="0" kern="0" dirty="0">
                <a:solidFill>
                  <a:srgbClr val="000000"/>
                </a:solidFill>
              </a:rPr>
              <a:t>Integrated source control, </a:t>
            </a:r>
          </a:p>
          <a:p>
            <a:pPr lvl="1"/>
            <a:r>
              <a:rPr lang="en-US" b="0" kern="0" dirty="0">
                <a:solidFill>
                  <a:srgbClr val="000000"/>
                </a:solidFill>
              </a:rPr>
              <a:t>Controlled Distribution to nodes</a:t>
            </a:r>
          </a:p>
          <a:p>
            <a:pPr lvl="1"/>
            <a:r>
              <a:rPr lang="en-US" b="0" kern="0" dirty="0">
                <a:solidFill>
                  <a:srgbClr val="000000"/>
                </a:solidFill>
              </a:rPr>
              <a:t>Reporting</a:t>
            </a:r>
          </a:p>
          <a:p>
            <a:pPr lvl="0"/>
            <a:endParaRPr lang="en-US" b="0" kern="0" dirty="0">
              <a:solidFill>
                <a:srgbClr val="000000"/>
              </a:solidFill>
            </a:endParaRPr>
          </a:p>
          <a:p>
            <a:pPr lvl="0"/>
            <a:endParaRPr lang="en-US" b="0" kern="0" dirty="0">
              <a:solidFill>
                <a:srgbClr val="000000"/>
              </a:solidFill>
            </a:endParaRPr>
          </a:p>
        </p:txBody>
      </p:sp>
      <p:sp>
        <p:nvSpPr>
          <p:cNvPr id="5" name="TextBox 4">
            <a:extLst>
              <a:ext uri="{FF2B5EF4-FFF2-40B4-BE49-F238E27FC236}">
                <a16:creationId xmlns:a16="http://schemas.microsoft.com/office/drawing/2014/main" id="{65201849-48DF-490F-8FE8-30F8EE3C2E74}"/>
              </a:ext>
            </a:extLst>
          </p:cNvPr>
          <p:cNvSpPr txBox="1"/>
          <p:nvPr/>
        </p:nvSpPr>
        <p:spPr>
          <a:xfrm>
            <a:off x="222422" y="6301946"/>
            <a:ext cx="955589" cy="369332"/>
          </a:xfrm>
          <a:prstGeom prst="rect">
            <a:avLst/>
          </a:prstGeom>
          <a:noFill/>
        </p:spPr>
        <p:txBody>
          <a:bodyPr wrap="square" rtlCol="0">
            <a:spAutoFit/>
          </a:bodyPr>
          <a:lstStyle/>
          <a:p>
            <a:r>
              <a:rPr lang="en-US" dirty="0"/>
              <a:t>12-12</a:t>
            </a:r>
          </a:p>
        </p:txBody>
      </p:sp>
    </p:spTree>
    <p:extLst>
      <p:ext uri="{BB962C8B-B14F-4D97-AF65-F5344CB8AC3E}">
        <p14:creationId xmlns:p14="http://schemas.microsoft.com/office/powerpoint/2010/main" val="26018061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9f6f48a0-6d57-4c0e-bdbf-4b7e56ad027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3EE0-B03E-450A-94A9-A7D5FD6454D7}"/>
              </a:ext>
            </a:extLst>
          </p:cNvPr>
          <p:cNvSpPr>
            <a:spLocks noGrp="1"/>
          </p:cNvSpPr>
          <p:nvPr>
            <p:ph type="title"/>
          </p:nvPr>
        </p:nvSpPr>
        <p:spPr/>
        <p:txBody>
          <a:bodyPr/>
          <a:lstStyle/>
          <a:p>
            <a:r>
              <a:rPr lang="en-US" dirty="0"/>
              <a:t>Desired State Configuration</a:t>
            </a:r>
          </a:p>
        </p:txBody>
      </p:sp>
      <p:sp>
        <p:nvSpPr>
          <p:cNvPr id="4" name="Content Placeholder 2">
            <a:extLst>
              <a:ext uri="{FF2B5EF4-FFF2-40B4-BE49-F238E27FC236}">
                <a16:creationId xmlns:a16="http://schemas.microsoft.com/office/drawing/2014/main" id="{217E22EF-1CCE-494A-85F1-E3CC7886F6E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ts val="0"/>
              </a:spcBef>
              <a:buNone/>
            </a:pPr>
            <a:r>
              <a:rPr lang="en-US" b="0" kern="0" dirty="0">
                <a:solidFill>
                  <a:srgbClr val="000000"/>
                </a:solidFill>
              </a:rPr>
              <a:t>Automation DSC can be used to manage various machines: </a:t>
            </a:r>
          </a:p>
          <a:p>
            <a:pPr lvl="0"/>
            <a:r>
              <a:rPr lang="en-US" b="0" kern="0" dirty="0">
                <a:solidFill>
                  <a:srgbClr val="000000"/>
                </a:solidFill>
              </a:rPr>
              <a:t>Azure virtual machines running Windows or Linux</a:t>
            </a:r>
          </a:p>
          <a:p>
            <a:pPr lvl="0"/>
            <a:r>
              <a:rPr lang="en-US" b="0" kern="0" dirty="0">
                <a:solidFill>
                  <a:srgbClr val="000000"/>
                </a:solidFill>
              </a:rPr>
              <a:t>Amazon Web Services (AWS) virtual machines running Windows or Linux</a:t>
            </a:r>
          </a:p>
          <a:p>
            <a:pPr lvl="0"/>
            <a:r>
              <a:rPr lang="en-US" b="0" kern="0" dirty="0">
                <a:solidFill>
                  <a:srgbClr val="000000"/>
                </a:solidFill>
              </a:rPr>
              <a:t>Physical/virtual Windows computers on-premises, or in a cloud other than Azure or AWS</a:t>
            </a:r>
          </a:p>
          <a:p>
            <a:pPr lvl="0"/>
            <a:r>
              <a:rPr lang="en-US" b="0" kern="0" dirty="0">
                <a:solidFill>
                  <a:srgbClr val="000000"/>
                </a:solidFill>
              </a:rPr>
              <a:t>Physical/virtual Linux computers on-premises, or in a cloud other than Azure or AWS</a:t>
            </a:r>
          </a:p>
          <a:p>
            <a:pPr marL="0" lvl="0" indent="0">
              <a:buNone/>
            </a:pPr>
            <a:endParaRPr lang="en-US" b="0" kern="0" dirty="0">
              <a:solidFill>
                <a:srgbClr val="000000"/>
              </a:solidFill>
            </a:endParaRPr>
          </a:p>
        </p:txBody>
      </p:sp>
      <p:sp>
        <p:nvSpPr>
          <p:cNvPr id="5" name="TextBox 4">
            <a:extLst>
              <a:ext uri="{FF2B5EF4-FFF2-40B4-BE49-F238E27FC236}">
                <a16:creationId xmlns:a16="http://schemas.microsoft.com/office/drawing/2014/main" id="{731DCB3B-1210-4D9C-91FD-096DF3D18DA7}"/>
              </a:ext>
            </a:extLst>
          </p:cNvPr>
          <p:cNvSpPr txBox="1"/>
          <p:nvPr/>
        </p:nvSpPr>
        <p:spPr>
          <a:xfrm>
            <a:off x="222422" y="6301946"/>
            <a:ext cx="955589" cy="369332"/>
          </a:xfrm>
          <a:prstGeom prst="rect">
            <a:avLst/>
          </a:prstGeom>
          <a:noFill/>
        </p:spPr>
        <p:txBody>
          <a:bodyPr wrap="square" rtlCol="0">
            <a:spAutoFit/>
          </a:bodyPr>
          <a:lstStyle/>
          <a:p>
            <a:r>
              <a:rPr lang="en-US" dirty="0"/>
              <a:t>12-12</a:t>
            </a:r>
          </a:p>
        </p:txBody>
      </p:sp>
    </p:spTree>
    <p:extLst>
      <p:ext uri="{BB962C8B-B14F-4D97-AF65-F5344CB8AC3E}">
        <p14:creationId xmlns:p14="http://schemas.microsoft.com/office/powerpoint/2010/main" val="35548637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713fe68d-a4da-4af8-ba9c-ec41525a5de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9FBBC-6FFE-4D57-912A-B521C04A51CB}"/>
              </a:ext>
            </a:extLst>
          </p:cNvPr>
          <p:cNvSpPr>
            <a:spLocks noGrp="1"/>
          </p:cNvSpPr>
          <p:nvPr>
            <p:ph type="title"/>
          </p:nvPr>
        </p:nvSpPr>
        <p:spPr/>
        <p:txBody>
          <a:bodyPr/>
          <a:lstStyle/>
          <a:p>
            <a:r>
              <a:rPr lang="en-US" dirty="0"/>
              <a:t>Desired State Configuration</a:t>
            </a:r>
          </a:p>
        </p:txBody>
      </p:sp>
      <p:sp>
        <p:nvSpPr>
          <p:cNvPr id="7" name="Content Placeholder 2">
            <a:extLst>
              <a:ext uri="{FF2B5EF4-FFF2-40B4-BE49-F238E27FC236}">
                <a16:creationId xmlns:a16="http://schemas.microsoft.com/office/drawing/2014/main" id="{1186C053-4C35-4E25-AB8B-FC4F9A901AFB}"/>
              </a:ext>
            </a:extLst>
          </p:cNvPr>
          <p:cNvSpPr txBox="1">
            <a:spLocks/>
          </p:cNvSpPr>
          <p:nvPr/>
        </p:nvSpPr>
        <p:spPr bwMode="auto">
          <a:xfrm>
            <a:off x="458788" y="1021215"/>
            <a:ext cx="580012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kern="0" dirty="0"/>
              <a:t>Built-in integration with on-premises systems and PowerShell DSC nodes</a:t>
            </a:r>
          </a:p>
          <a:p>
            <a:pPr lvl="1"/>
            <a:r>
              <a:rPr lang="en-US" sz="2000" b="0" kern="0" dirty="0"/>
              <a:t>Run Azure Automation runbooks </a:t>
            </a:r>
            <a:br>
              <a:rPr lang="en-US" sz="2000" b="0" kern="0" dirty="0"/>
            </a:br>
            <a:r>
              <a:rPr lang="en-US" sz="2000" b="0" kern="0" dirty="0"/>
              <a:t>on-premises</a:t>
            </a:r>
          </a:p>
          <a:p>
            <a:pPr lvl="1"/>
            <a:r>
              <a:rPr lang="en-US" sz="2000" b="0" kern="0" dirty="0"/>
              <a:t>Automation accessible via new REST API (including GitHub, VSO and ARM)</a:t>
            </a:r>
          </a:p>
          <a:p>
            <a:pPr lvl="1"/>
            <a:r>
              <a:rPr lang="en-US" sz="2000" b="0" kern="0" dirty="0"/>
              <a:t>Graphical workflow-authoring tool </a:t>
            </a:r>
          </a:p>
          <a:p>
            <a:pPr lvl="1"/>
            <a:r>
              <a:rPr lang="en-US" sz="2000" b="0" kern="0" dirty="0"/>
              <a:t>Runbook Management from the new Microsoft Azure portal</a:t>
            </a:r>
          </a:p>
          <a:p>
            <a:endParaRPr lang="en-US" sz="2400" b="0" kern="0" dirty="0"/>
          </a:p>
          <a:p>
            <a:endParaRPr lang="en-US" sz="2400" b="0" kern="0" dirty="0"/>
          </a:p>
          <a:p>
            <a:endParaRPr lang="en-US" sz="2400" b="0" kern="0" dirty="0"/>
          </a:p>
        </p:txBody>
      </p:sp>
      <p:grpSp>
        <p:nvGrpSpPr>
          <p:cNvPr id="3" name="Group 2" descr="DSC in the Azure portal">
            <a:extLst>
              <a:ext uri="{FF2B5EF4-FFF2-40B4-BE49-F238E27FC236}">
                <a16:creationId xmlns:a16="http://schemas.microsoft.com/office/drawing/2014/main" id="{C1F73532-E7EA-4561-9B01-AB90927231C8}"/>
              </a:ext>
            </a:extLst>
          </p:cNvPr>
          <p:cNvGrpSpPr/>
          <p:nvPr/>
        </p:nvGrpSpPr>
        <p:grpSpPr>
          <a:xfrm>
            <a:off x="2973426" y="1430169"/>
            <a:ext cx="5604518" cy="5268709"/>
            <a:chOff x="2973426" y="1430169"/>
            <a:chExt cx="5604518" cy="5268709"/>
          </a:xfrm>
        </p:grpSpPr>
        <p:pic>
          <p:nvPicPr>
            <p:cNvPr id="8" name="Picture 7">
              <a:extLst>
                <a:ext uri="{FF2B5EF4-FFF2-40B4-BE49-F238E27FC236}">
                  <a16:creationId xmlns:a16="http://schemas.microsoft.com/office/drawing/2014/main" id="{E8809769-73E2-491B-B108-0C6029335E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3426" y="3984190"/>
              <a:ext cx="5604518" cy="2714688"/>
            </a:xfrm>
            <a:prstGeom prst="rect">
              <a:avLst/>
            </a:prstGeom>
          </p:spPr>
        </p:pic>
        <p:pic>
          <p:nvPicPr>
            <p:cNvPr id="9" name="Picture 8">
              <a:extLst>
                <a:ext uri="{FF2B5EF4-FFF2-40B4-BE49-F238E27FC236}">
                  <a16:creationId xmlns:a16="http://schemas.microsoft.com/office/drawing/2014/main" id="{0CEF0BE5-DBD7-450C-92FE-C3E6317A86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5938" y="1430169"/>
              <a:ext cx="2082006" cy="2082006"/>
            </a:xfrm>
            <a:prstGeom prst="rect">
              <a:avLst/>
            </a:prstGeom>
          </p:spPr>
        </p:pic>
      </p:grpSp>
      <p:sp>
        <p:nvSpPr>
          <p:cNvPr id="10" name="TextBox 9">
            <a:extLst>
              <a:ext uri="{FF2B5EF4-FFF2-40B4-BE49-F238E27FC236}">
                <a16:creationId xmlns:a16="http://schemas.microsoft.com/office/drawing/2014/main" id="{255A5C13-1F8F-49E1-8B92-4FB93E47DC4E}"/>
              </a:ext>
            </a:extLst>
          </p:cNvPr>
          <p:cNvSpPr txBox="1"/>
          <p:nvPr/>
        </p:nvSpPr>
        <p:spPr>
          <a:xfrm>
            <a:off x="222422" y="6301946"/>
            <a:ext cx="955589" cy="369332"/>
          </a:xfrm>
          <a:prstGeom prst="rect">
            <a:avLst/>
          </a:prstGeom>
          <a:noFill/>
        </p:spPr>
        <p:txBody>
          <a:bodyPr wrap="square" rtlCol="0">
            <a:spAutoFit/>
          </a:bodyPr>
          <a:lstStyle/>
          <a:p>
            <a:r>
              <a:rPr lang="en-US" dirty="0"/>
              <a:t>12-12</a:t>
            </a:r>
          </a:p>
        </p:txBody>
      </p:sp>
    </p:spTree>
    <p:extLst>
      <p:ext uri="{BB962C8B-B14F-4D97-AF65-F5344CB8AC3E}">
        <p14:creationId xmlns:p14="http://schemas.microsoft.com/office/powerpoint/2010/main" val="32910368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05ba66e1-31ba-4b19-87b4-4e1b84f90ca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63D0-CA54-4304-A2F6-F5E6CED5447F}"/>
              </a:ext>
            </a:extLst>
          </p:cNvPr>
          <p:cNvSpPr>
            <a:spLocks noGrp="1"/>
          </p:cNvSpPr>
          <p:nvPr>
            <p:ph type="title"/>
          </p:nvPr>
        </p:nvSpPr>
        <p:spPr/>
        <p:txBody>
          <a:bodyPr/>
          <a:lstStyle/>
          <a:p>
            <a:r>
              <a:rPr lang="en-US" dirty="0"/>
              <a:t>Hybrid Runbook Worker</a:t>
            </a:r>
          </a:p>
        </p:txBody>
      </p:sp>
      <p:sp>
        <p:nvSpPr>
          <p:cNvPr id="4" name="Content Placeholder 2">
            <a:extLst>
              <a:ext uri="{FF2B5EF4-FFF2-40B4-BE49-F238E27FC236}">
                <a16:creationId xmlns:a16="http://schemas.microsoft.com/office/drawing/2014/main" id="{7641BAE6-0D87-485C-9C35-1FEBEF911EAB}"/>
              </a:ext>
            </a:extLst>
          </p:cNvPr>
          <p:cNvSpPr txBox="1">
            <a:spLocks/>
          </p:cNvSpPr>
          <p:nvPr/>
        </p:nvSpPr>
        <p:spPr>
          <a:xfrm>
            <a:off x="458787" y="1021215"/>
            <a:ext cx="7360909" cy="232029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kern="0" dirty="0">
                <a:solidFill>
                  <a:srgbClr val="000000"/>
                </a:solidFill>
              </a:rPr>
              <a:t>An on-prem server running MS Mgmt Agent</a:t>
            </a:r>
          </a:p>
          <a:p>
            <a:pPr lvl="0"/>
            <a:r>
              <a:rPr lang="en-US" sz="2000" b="0" kern="0" dirty="0">
                <a:solidFill>
                  <a:srgbClr val="000000"/>
                </a:solidFill>
              </a:rPr>
              <a:t>Executes runbooks downloaded from AA</a:t>
            </a:r>
          </a:p>
          <a:p>
            <a:pPr lvl="0"/>
            <a:r>
              <a:rPr lang="en-US" sz="2000" b="0" kern="0" dirty="0">
                <a:solidFill>
                  <a:srgbClr val="000000"/>
                </a:solidFill>
              </a:rPr>
              <a:t>Reports results back to AA and OMS</a:t>
            </a:r>
          </a:p>
          <a:p>
            <a:pPr lvl="0"/>
            <a:r>
              <a:rPr lang="en-US" sz="2000" b="0" kern="0" dirty="0">
                <a:solidFill>
                  <a:srgbClr val="000000"/>
                </a:solidFill>
              </a:rPr>
              <a:t>Can be deployed in groups for high availability  </a:t>
            </a:r>
          </a:p>
          <a:p>
            <a:pPr lvl="0"/>
            <a:r>
              <a:rPr lang="en-US" sz="2000" b="0" kern="0" dirty="0">
                <a:solidFill>
                  <a:srgbClr val="000000"/>
                </a:solidFill>
              </a:rPr>
              <a:t>Requires no ports (outside-in)</a:t>
            </a:r>
          </a:p>
        </p:txBody>
      </p:sp>
      <p:grpSp>
        <p:nvGrpSpPr>
          <p:cNvPr id="5" name="Group 4" descr="Runbook Worker workflow">
            <a:extLst>
              <a:ext uri="{FF2B5EF4-FFF2-40B4-BE49-F238E27FC236}">
                <a16:creationId xmlns:a16="http://schemas.microsoft.com/office/drawing/2014/main" id="{668AF0CA-79EF-417B-93E8-1D89E1AE98E4}"/>
              </a:ext>
            </a:extLst>
          </p:cNvPr>
          <p:cNvGrpSpPr/>
          <p:nvPr/>
        </p:nvGrpSpPr>
        <p:grpSpPr>
          <a:xfrm>
            <a:off x="2733196" y="3105427"/>
            <a:ext cx="6174322" cy="3601346"/>
            <a:chOff x="1692671" y="2380213"/>
            <a:chExt cx="7272149" cy="4241684"/>
          </a:xfrm>
        </p:grpSpPr>
        <p:sp>
          <p:nvSpPr>
            <p:cNvPr id="6" name="Rectangle 5">
              <a:extLst>
                <a:ext uri="{FF2B5EF4-FFF2-40B4-BE49-F238E27FC236}">
                  <a16:creationId xmlns:a16="http://schemas.microsoft.com/office/drawing/2014/main" id="{6B8DAA89-26A2-4B88-A116-5C2EE11A5311}"/>
                </a:ext>
              </a:extLst>
            </p:cNvPr>
            <p:cNvSpPr/>
            <p:nvPr/>
          </p:nvSpPr>
          <p:spPr>
            <a:xfrm>
              <a:off x="1692671" y="2380213"/>
              <a:ext cx="7272148" cy="922859"/>
            </a:xfrm>
            <a:prstGeom prst="rect">
              <a:avLst/>
            </a:prstGeom>
            <a:solidFill>
              <a:srgbClr val="DC5A1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4347" tIns="62174" rIns="124347" bIns="6217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4400"/>
              <a:endParaRPr lang="en-US" dirty="0">
                <a:solidFill>
                  <a:srgbClr val="FFFFFF"/>
                </a:solidFill>
              </a:endParaRPr>
            </a:p>
          </p:txBody>
        </p:sp>
        <p:sp>
          <p:nvSpPr>
            <p:cNvPr id="7" name="Rectangle 6">
              <a:extLst>
                <a:ext uri="{FF2B5EF4-FFF2-40B4-BE49-F238E27FC236}">
                  <a16:creationId xmlns:a16="http://schemas.microsoft.com/office/drawing/2014/main" id="{8E4F5A8F-07B2-4650-AD1E-9E5047430E8E}"/>
                </a:ext>
              </a:extLst>
            </p:cNvPr>
            <p:cNvSpPr/>
            <p:nvPr/>
          </p:nvSpPr>
          <p:spPr>
            <a:xfrm>
              <a:off x="1692672" y="3349991"/>
              <a:ext cx="7272148" cy="3271906"/>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4347" tIns="62174" rIns="124347" bIns="6217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4400"/>
              <a:endParaRPr lang="en-US" dirty="0">
                <a:solidFill>
                  <a:srgbClr val="FFFFFF"/>
                </a:solidFill>
              </a:endParaRPr>
            </a:p>
          </p:txBody>
        </p:sp>
        <p:sp>
          <p:nvSpPr>
            <p:cNvPr id="8" name="TextBox 11">
              <a:extLst>
                <a:ext uri="{FF2B5EF4-FFF2-40B4-BE49-F238E27FC236}">
                  <a16:creationId xmlns:a16="http://schemas.microsoft.com/office/drawing/2014/main" id="{9E14296B-E26E-47AD-854F-2323ACBCCAAC}"/>
                </a:ext>
              </a:extLst>
            </p:cNvPr>
            <p:cNvSpPr txBox="1"/>
            <p:nvPr/>
          </p:nvSpPr>
          <p:spPr>
            <a:xfrm>
              <a:off x="6434217" y="4224384"/>
              <a:ext cx="2249474" cy="616251"/>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914400"/>
              <a:r>
                <a:rPr lang="en-US" sz="1400" dirty="0">
                  <a:solidFill>
                    <a:srgbClr val="000000">
                      <a:lumMod val="85000"/>
                      <a:lumOff val="15000"/>
                    </a:srgbClr>
                  </a:solidFill>
                  <a:latin typeface="Verdana" pitchFamily="34" charset="0"/>
                  <a:cs typeface="Arial" charset="0"/>
                </a:rPr>
                <a:t>Azure Automation </a:t>
              </a:r>
            </a:p>
          </p:txBody>
        </p:sp>
        <p:sp>
          <p:nvSpPr>
            <p:cNvPr id="9" name="TextBox 12">
              <a:extLst>
                <a:ext uri="{FF2B5EF4-FFF2-40B4-BE49-F238E27FC236}">
                  <a16:creationId xmlns:a16="http://schemas.microsoft.com/office/drawing/2014/main" id="{C1D9757C-0B23-4D7C-ADBA-7E55149FE26C}"/>
                </a:ext>
              </a:extLst>
            </p:cNvPr>
            <p:cNvSpPr txBox="1"/>
            <p:nvPr/>
          </p:nvSpPr>
          <p:spPr>
            <a:xfrm>
              <a:off x="6474227" y="5584220"/>
              <a:ext cx="2169458" cy="870002"/>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914400"/>
              <a:r>
                <a:rPr lang="en-US" sz="1400" dirty="0">
                  <a:solidFill>
                    <a:srgbClr val="000000">
                      <a:lumMod val="85000"/>
                      <a:lumOff val="15000"/>
                    </a:srgbClr>
                  </a:solidFill>
                  <a:latin typeface="Verdana" pitchFamily="34" charset="0"/>
                  <a:cs typeface="Arial" charset="0"/>
                </a:rPr>
                <a:t>Operations </a:t>
              </a:r>
            </a:p>
            <a:p>
              <a:pPr lvl="0" algn="ctr" defTabSz="914400"/>
              <a:r>
                <a:rPr lang="en-US" sz="1400" dirty="0">
                  <a:solidFill>
                    <a:srgbClr val="000000">
                      <a:lumMod val="85000"/>
                      <a:lumOff val="15000"/>
                    </a:srgbClr>
                  </a:solidFill>
                  <a:latin typeface="Verdana" pitchFamily="34" charset="0"/>
                  <a:cs typeface="Arial" charset="0"/>
                </a:rPr>
                <a:t>Management Suite </a:t>
              </a:r>
            </a:p>
          </p:txBody>
        </p:sp>
        <p:sp>
          <p:nvSpPr>
            <p:cNvPr id="10" name="TextBox 14">
              <a:extLst>
                <a:ext uri="{FF2B5EF4-FFF2-40B4-BE49-F238E27FC236}">
                  <a16:creationId xmlns:a16="http://schemas.microsoft.com/office/drawing/2014/main" id="{5E8796E5-0D7B-4112-8933-66CC40185EAE}"/>
                </a:ext>
              </a:extLst>
            </p:cNvPr>
            <p:cNvSpPr txBox="1"/>
            <p:nvPr/>
          </p:nvSpPr>
          <p:spPr>
            <a:xfrm>
              <a:off x="2051846" y="5833967"/>
              <a:ext cx="2249474" cy="616251"/>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914400"/>
              <a:r>
                <a:rPr lang="en-US" sz="1400" dirty="0">
                  <a:solidFill>
                    <a:srgbClr val="000000">
                      <a:lumMod val="85000"/>
                      <a:lumOff val="15000"/>
                    </a:srgbClr>
                  </a:solidFill>
                  <a:latin typeface="Verdana" pitchFamily="34" charset="0"/>
                  <a:cs typeface="Arial" charset="0"/>
                </a:rPr>
                <a:t>Hybrid Runbook Worker </a:t>
              </a:r>
            </a:p>
          </p:txBody>
        </p:sp>
        <p:cxnSp>
          <p:nvCxnSpPr>
            <p:cNvPr id="11" name="Straight Arrow Connector 10">
              <a:extLst>
                <a:ext uri="{FF2B5EF4-FFF2-40B4-BE49-F238E27FC236}">
                  <a16:creationId xmlns:a16="http://schemas.microsoft.com/office/drawing/2014/main" id="{B51EF722-5696-4046-A197-1F0C595C5196}"/>
                </a:ext>
              </a:extLst>
            </p:cNvPr>
            <p:cNvCxnSpPr/>
            <p:nvPr/>
          </p:nvCxnSpPr>
          <p:spPr>
            <a:xfrm flipH="1">
              <a:off x="4538787" y="4176005"/>
              <a:ext cx="1661657"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0008271-52F3-46BF-8CF2-7DD37402ECD1}"/>
                </a:ext>
              </a:extLst>
            </p:cNvPr>
            <p:cNvCxnSpPr/>
            <p:nvPr/>
          </p:nvCxnSpPr>
          <p:spPr>
            <a:xfrm flipH="1">
              <a:off x="4564669" y="5340973"/>
              <a:ext cx="1661657" cy="0"/>
            </a:xfrm>
            <a:prstGeom prst="straightConnector1">
              <a:avLst/>
            </a:prstGeom>
            <a:ln w="5715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B061998-3138-4335-97BF-6A904BE73F88}"/>
                </a:ext>
              </a:extLst>
            </p:cNvPr>
            <p:cNvCxnSpPr/>
            <p:nvPr/>
          </p:nvCxnSpPr>
          <p:spPr>
            <a:xfrm>
              <a:off x="3888166" y="2870475"/>
              <a:ext cx="2807629" cy="0"/>
            </a:xfrm>
            <a:prstGeom prst="straightConnector1">
              <a:avLst/>
            </a:prstGeom>
            <a:ln w="7620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TextBox 19">
              <a:extLst>
                <a:ext uri="{FF2B5EF4-FFF2-40B4-BE49-F238E27FC236}">
                  <a16:creationId xmlns:a16="http://schemas.microsoft.com/office/drawing/2014/main" id="{336B4556-7A2C-447C-BE86-CC23D5B94285}"/>
                </a:ext>
              </a:extLst>
            </p:cNvPr>
            <p:cNvSpPr txBox="1"/>
            <p:nvPr/>
          </p:nvSpPr>
          <p:spPr>
            <a:xfrm>
              <a:off x="1692671" y="2584728"/>
              <a:ext cx="2249474" cy="435001"/>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914400"/>
              <a:r>
                <a:rPr lang="en-US" dirty="0">
                  <a:solidFill>
                    <a:srgbClr val="FFFFFF"/>
                  </a:solidFill>
                  <a:latin typeface="Verdana" pitchFamily="34" charset="0"/>
                  <a:cs typeface="Arial" charset="0"/>
                </a:rPr>
                <a:t>On-premises</a:t>
              </a:r>
            </a:p>
          </p:txBody>
        </p:sp>
        <p:pic>
          <p:nvPicPr>
            <p:cNvPr id="15" name="Picture 14">
              <a:extLst>
                <a:ext uri="{FF2B5EF4-FFF2-40B4-BE49-F238E27FC236}">
                  <a16:creationId xmlns:a16="http://schemas.microsoft.com/office/drawing/2014/main" id="{DD5206ED-FB59-465F-800F-5F368DAEA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3576" y="2455986"/>
              <a:ext cx="2121244" cy="785646"/>
            </a:xfrm>
            <a:prstGeom prst="rect">
              <a:avLst/>
            </a:prstGeom>
          </p:spPr>
        </p:pic>
        <p:pic>
          <p:nvPicPr>
            <p:cNvPr id="16" name="Picture 15">
              <a:extLst>
                <a:ext uri="{FF2B5EF4-FFF2-40B4-BE49-F238E27FC236}">
                  <a16:creationId xmlns:a16="http://schemas.microsoft.com/office/drawing/2014/main" id="{89966F32-5B7B-43DA-8572-788D6FBA71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8792" y="4780437"/>
              <a:ext cx="780323" cy="780323"/>
            </a:xfrm>
            <a:prstGeom prst="rect">
              <a:avLst/>
            </a:prstGeom>
          </p:spPr>
        </p:pic>
        <p:pic>
          <p:nvPicPr>
            <p:cNvPr id="17" name="Picture 16">
              <a:extLst>
                <a:ext uri="{FF2B5EF4-FFF2-40B4-BE49-F238E27FC236}">
                  <a16:creationId xmlns:a16="http://schemas.microsoft.com/office/drawing/2014/main" id="{F0C394ED-AC24-4960-9CC5-C6019778B4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3010" y="3523101"/>
              <a:ext cx="780323" cy="780323"/>
            </a:xfrm>
            <a:prstGeom prst="rect">
              <a:avLst/>
            </a:prstGeom>
          </p:spPr>
        </p:pic>
        <p:pic>
          <p:nvPicPr>
            <p:cNvPr id="18" name="Picture 17">
              <a:extLst>
                <a:ext uri="{FF2B5EF4-FFF2-40B4-BE49-F238E27FC236}">
                  <a16:creationId xmlns:a16="http://schemas.microsoft.com/office/drawing/2014/main" id="{894AED2C-C1CD-48EF-A9A3-5C56BAC4FF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15076" y="4094980"/>
              <a:ext cx="1256718" cy="1256718"/>
            </a:xfrm>
            <a:prstGeom prst="rect">
              <a:avLst/>
            </a:prstGeom>
          </p:spPr>
        </p:pic>
        <p:pic>
          <p:nvPicPr>
            <p:cNvPr id="19" name="Picture 18">
              <a:extLst>
                <a:ext uri="{FF2B5EF4-FFF2-40B4-BE49-F238E27FC236}">
                  <a16:creationId xmlns:a16="http://schemas.microsoft.com/office/drawing/2014/main" id="{E4E04E5E-31C2-445D-953A-182D424678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64412" y="4380097"/>
              <a:ext cx="780323" cy="780323"/>
            </a:xfrm>
            <a:prstGeom prst="rect">
              <a:avLst/>
            </a:prstGeom>
          </p:spPr>
        </p:pic>
        <p:sp>
          <p:nvSpPr>
            <p:cNvPr id="20" name="Rounded Rectangle 13">
              <a:extLst>
                <a:ext uri="{FF2B5EF4-FFF2-40B4-BE49-F238E27FC236}">
                  <a16:creationId xmlns:a16="http://schemas.microsoft.com/office/drawing/2014/main" id="{965DDFDB-1588-4EB2-BA08-B1CE81FE5D8A}"/>
                </a:ext>
              </a:extLst>
            </p:cNvPr>
            <p:cNvSpPr/>
            <p:nvPr/>
          </p:nvSpPr>
          <p:spPr>
            <a:xfrm>
              <a:off x="2880826" y="3761515"/>
              <a:ext cx="1357155" cy="725358"/>
            </a:xfrm>
            <a:prstGeom prst="roundRect">
              <a:avLst/>
            </a:prstGeom>
            <a:solidFill>
              <a:srgbClr val="404040"/>
            </a:solidFill>
            <a:ln w="127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4347" tIns="62174" rIns="124347" bIns="6217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4400"/>
              <a:r>
                <a:rPr lang="en-US" sz="900" dirty="0">
                  <a:solidFill>
                    <a:srgbClr val="FFFFFF"/>
                  </a:solidFill>
                </a:rPr>
                <a:t>Runbook Environment</a:t>
              </a:r>
            </a:p>
          </p:txBody>
        </p:sp>
        <p:sp>
          <p:nvSpPr>
            <p:cNvPr id="21" name="Rounded Rectangle 15">
              <a:extLst>
                <a:ext uri="{FF2B5EF4-FFF2-40B4-BE49-F238E27FC236}">
                  <a16:creationId xmlns:a16="http://schemas.microsoft.com/office/drawing/2014/main" id="{AC47F607-4BBD-48C7-825F-6D6C70532CF9}"/>
                </a:ext>
              </a:extLst>
            </p:cNvPr>
            <p:cNvSpPr/>
            <p:nvPr/>
          </p:nvSpPr>
          <p:spPr>
            <a:xfrm>
              <a:off x="2919990" y="5004986"/>
              <a:ext cx="1357155" cy="725358"/>
            </a:xfrm>
            <a:prstGeom prst="roundRect">
              <a:avLst/>
            </a:prstGeom>
            <a:solidFill>
              <a:srgbClr val="404040"/>
            </a:solidFill>
            <a:ln w="127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4347" tIns="62174" rIns="124347" bIns="6217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4400"/>
              <a:r>
                <a:rPr lang="en-US" sz="1050" dirty="0">
                  <a:solidFill>
                    <a:srgbClr val="FFFFFF"/>
                  </a:solidFill>
                </a:rPr>
                <a:t>Microsoft Mgmt Agent</a:t>
              </a:r>
            </a:p>
          </p:txBody>
        </p:sp>
      </p:grpSp>
      <p:sp>
        <p:nvSpPr>
          <p:cNvPr id="22" name="TextBox 21">
            <a:extLst>
              <a:ext uri="{FF2B5EF4-FFF2-40B4-BE49-F238E27FC236}">
                <a16:creationId xmlns:a16="http://schemas.microsoft.com/office/drawing/2014/main" id="{17A0651C-BB72-4EA6-9283-C559BC060E6B}"/>
              </a:ext>
            </a:extLst>
          </p:cNvPr>
          <p:cNvSpPr txBox="1"/>
          <p:nvPr/>
        </p:nvSpPr>
        <p:spPr>
          <a:xfrm>
            <a:off x="222422" y="6301946"/>
            <a:ext cx="955589" cy="369332"/>
          </a:xfrm>
          <a:prstGeom prst="rect">
            <a:avLst/>
          </a:prstGeom>
          <a:noFill/>
        </p:spPr>
        <p:txBody>
          <a:bodyPr wrap="square" rtlCol="0">
            <a:spAutoFit/>
          </a:bodyPr>
          <a:lstStyle/>
          <a:p>
            <a:r>
              <a:rPr lang="en-US" dirty="0"/>
              <a:t>12-12</a:t>
            </a:r>
          </a:p>
        </p:txBody>
      </p:sp>
    </p:spTree>
    <p:extLst>
      <p:ext uri="{BB962C8B-B14F-4D97-AF65-F5344CB8AC3E}">
        <p14:creationId xmlns:p14="http://schemas.microsoft.com/office/powerpoint/2010/main" val="12118591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8AEB8-CEF8-415F-B03C-A50A1DDFB6D7}"/>
              </a:ext>
            </a:extLst>
          </p:cNvPr>
          <p:cNvSpPr>
            <a:spLocks noGrp="1"/>
          </p:cNvSpPr>
          <p:nvPr>
            <p:ph type="title"/>
          </p:nvPr>
        </p:nvSpPr>
        <p:spPr/>
        <p:txBody>
          <a:bodyPr/>
          <a:lstStyle/>
          <a:p>
            <a:r>
              <a:rPr lang="en-US" dirty="0"/>
              <a:t>Automation Flow</a:t>
            </a:r>
          </a:p>
        </p:txBody>
      </p:sp>
      <p:grpSp>
        <p:nvGrpSpPr>
          <p:cNvPr id="3" name="Group 2" descr="Azure Automation Components">
            <a:extLst>
              <a:ext uri="{FF2B5EF4-FFF2-40B4-BE49-F238E27FC236}">
                <a16:creationId xmlns:a16="http://schemas.microsoft.com/office/drawing/2014/main" id="{5F54BE12-EC0D-4693-9EED-0A4D240F7850}"/>
              </a:ext>
            </a:extLst>
          </p:cNvPr>
          <p:cNvGrpSpPr/>
          <p:nvPr/>
        </p:nvGrpSpPr>
        <p:grpSpPr>
          <a:xfrm>
            <a:off x="175137" y="1417202"/>
            <a:ext cx="8802793" cy="4098213"/>
            <a:chOff x="175137" y="1417202"/>
            <a:chExt cx="8802793" cy="4098213"/>
          </a:xfrm>
        </p:grpSpPr>
        <p:sp>
          <p:nvSpPr>
            <p:cNvPr id="4" name="Rectangle 3">
              <a:extLst>
                <a:ext uri="{FF2B5EF4-FFF2-40B4-BE49-F238E27FC236}">
                  <a16:creationId xmlns:a16="http://schemas.microsoft.com/office/drawing/2014/main" id="{7841EE03-1DF0-4BD3-B161-D805FD826BFC}"/>
                </a:ext>
              </a:extLst>
            </p:cNvPr>
            <p:cNvSpPr/>
            <p:nvPr/>
          </p:nvSpPr>
          <p:spPr>
            <a:xfrm>
              <a:off x="242909" y="1711863"/>
              <a:ext cx="8461717" cy="38035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100" dirty="0">
                  <a:solidFill>
                    <a:srgbClr val="FFFFFF"/>
                  </a:solidFill>
                  <a:latin typeface="Segoe" panose="020B0502040504020203" pitchFamily="34" charset="0"/>
                </a:rPr>
                <a:t>A</a:t>
              </a:r>
            </a:p>
          </p:txBody>
        </p:sp>
        <p:pic>
          <p:nvPicPr>
            <p:cNvPr id="5" name="Picture 4">
              <a:extLst>
                <a:ext uri="{FF2B5EF4-FFF2-40B4-BE49-F238E27FC236}">
                  <a16:creationId xmlns:a16="http://schemas.microsoft.com/office/drawing/2014/main" id="{FC79C73B-57AA-4BB1-9B1E-199E4FFABC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204" y="1417202"/>
              <a:ext cx="595726" cy="595726"/>
            </a:xfrm>
            <a:prstGeom prst="rect">
              <a:avLst/>
            </a:prstGeom>
          </p:spPr>
        </p:pic>
        <p:sp>
          <p:nvSpPr>
            <p:cNvPr id="6" name="Rectangle: Rounded Corners 5">
              <a:extLst>
                <a:ext uri="{FF2B5EF4-FFF2-40B4-BE49-F238E27FC236}">
                  <a16:creationId xmlns:a16="http://schemas.microsoft.com/office/drawing/2014/main" id="{2BB3BCF8-583D-4260-9CA8-76FF6BD2B785}"/>
                </a:ext>
              </a:extLst>
            </p:cNvPr>
            <p:cNvSpPr/>
            <p:nvPr/>
          </p:nvSpPr>
          <p:spPr>
            <a:xfrm>
              <a:off x="3540024" y="1912327"/>
              <a:ext cx="2210386" cy="3397348"/>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100" dirty="0">
                  <a:solidFill>
                    <a:srgbClr val="FFFFFF"/>
                  </a:solidFill>
                  <a:latin typeface="Segoe" panose="020B0502040504020203" pitchFamily="34" charset="0"/>
                  <a:cs typeface="Segoe UI Light" panose="020B0502040204020203" pitchFamily="34" charset="0"/>
                </a:rPr>
                <a:t>Azure Automation</a:t>
              </a:r>
              <a:br>
                <a:rPr lang="en-US" sz="1100" dirty="0">
                  <a:solidFill>
                    <a:srgbClr val="FFFFFF"/>
                  </a:solidFill>
                  <a:latin typeface="Segoe" panose="020B0502040504020203" pitchFamily="34" charset="0"/>
                  <a:cs typeface="Segoe UI Light" panose="020B0502040204020203" pitchFamily="34" charset="0"/>
                </a:rPr>
              </a:br>
              <a:r>
                <a:rPr lang="en-US" sz="1100" dirty="0">
                  <a:solidFill>
                    <a:srgbClr val="FFFFFF"/>
                  </a:solidFill>
                  <a:latin typeface="Segoe" panose="020B0502040504020203" pitchFamily="34" charset="0"/>
                  <a:cs typeface="Segoe UI Light" panose="020B0502040204020203" pitchFamily="34" charset="0"/>
                </a:rPr>
                <a:t>Runbooks</a:t>
              </a:r>
              <a:br>
                <a:rPr lang="en-US" sz="1100" dirty="0">
                  <a:solidFill>
                    <a:srgbClr val="FFFFFF"/>
                  </a:solidFill>
                  <a:latin typeface="Segoe" panose="020B0502040504020203" pitchFamily="34" charset="0"/>
                  <a:cs typeface="Segoe UI Light" panose="020B0502040204020203" pitchFamily="34" charset="0"/>
                </a:rPr>
              </a:br>
              <a:br>
                <a:rPr lang="en-US" sz="1100" dirty="0">
                  <a:solidFill>
                    <a:srgbClr val="FFFFFF"/>
                  </a:solidFill>
                  <a:latin typeface="Segoe" panose="020B0502040504020203" pitchFamily="34" charset="0"/>
                  <a:cs typeface="Segoe UI Light" panose="020B0502040204020203" pitchFamily="34" charset="0"/>
                </a:rPr>
              </a:br>
              <a:br>
                <a:rPr lang="en-US" sz="1100" dirty="0">
                  <a:solidFill>
                    <a:srgbClr val="FFFFFF"/>
                  </a:solidFill>
                  <a:latin typeface="Segoe" panose="020B0502040504020203" pitchFamily="34" charset="0"/>
                  <a:cs typeface="Segoe UI Light" panose="020B0502040204020203" pitchFamily="34" charset="0"/>
                </a:rPr>
              </a:br>
              <a:br>
                <a:rPr lang="en-US" sz="1100" dirty="0">
                  <a:solidFill>
                    <a:srgbClr val="FFFFFF"/>
                  </a:solidFill>
                  <a:latin typeface="Segoe" panose="020B0502040504020203" pitchFamily="34" charset="0"/>
                  <a:cs typeface="Segoe UI Light" panose="020B0502040204020203" pitchFamily="34" charset="0"/>
                </a:rPr>
              </a:br>
              <a:br>
                <a:rPr lang="en-US" sz="1100" dirty="0">
                  <a:solidFill>
                    <a:srgbClr val="FFFFFF"/>
                  </a:solidFill>
                  <a:latin typeface="Segoe" panose="020B0502040504020203" pitchFamily="34" charset="0"/>
                  <a:cs typeface="Segoe UI Light" panose="020B0502040204020203" pitchFamily="34" charset="0"/>
                </a:rPr>
              </a:br>
              <a:br>
                <a:rPr lang="en-US" sz="1100" dirty="0">
                  <a:solidFill>
                    <a:srgbClr val="FFFFFF"/>
                  </a:solidFill>
                  <a:latin typeface="Segoe" panose="020B0502040504020203" pitchFamily="34" charset="0"/>
                  <a:cs typeface="Segoe UI Light" panose="020B0502040204020203" pitchFamily="34" charset="0"/>
                </a:rPr>
              </a:br>
              <a:br>
                <a:rPr lang="en-US" sz="1100" dirty="0">
                  <a:solidFill>
                    <a:srgbClr val="FFFFFF"/>
                  </a:solidFill>
                  <a:latin typeface="Segoe" panose="020B0502040504020203" pitchFamily="34" charset="0"/>
                  <a:cs typeface="Segoe UI Light" panose="020B0502040204020203" pitchFamily="34" charset="0"/>
                </a:rPr>
              </a:br>
              <a:br>
                <a:rPr lang="en-US" sz="1100" dirty="0">
                  <a:solidFill>
                    <a:srgbClr val="FFFFFF"/>
                  </a:solidFill>
                  <a:latin typeface="Segoe" panose="020B0502040504020203" pitchFamily="34" charset="0"/>
                  <a:cs typeface="Segoe UI Light" panose="020B0502040204020203" pitchFamily="34" charset="0"/>
                </a:rPr>
              </a:br>
              <a:br>
                <a:rPr lang="en-US" sz="1100" dirty="0">
                  <a:solidFill>
                    <a:srgbClr val="FFFFFF"/>
                  </a:solidFill>
                  <a:latin typeface="Segoe" panose="020B0502040504020203" pitchFamily="34" charset="0"/>
                  <a:cs typeface="Segoe UI Light" panose="020B0502040204020203" pitchFamily="34" charset="0"/>
                </a:rPr>
              </a:br>
              <a:br>
                <a:rPr lang="en-US" sz="1100" dirty="0">
                  <a:solidFill>
                    <a:srgbClr val="FFFFFF"/>
                  </a:solidFill>
                  <a:latin typeface="Segoe" panose="020B0502040504020203" pitchFamily="34" charset="0"/>
                  <a:cs typeface="Segoe UI Light" panose="020B0502040204020203" pitchFamily="34" charset="0"/>
                </a:rPr>
              </a:br>
              <a:br>
                <a:rPr lang="en-US" sz="1100" dirty="0">
                  <a:solidFill>
                    <a:srgbClr val="FFFFFF"/>
                  </a:solidFill>
                  <a:latin typeface="Segoe" panose="020B0502040504020203" pitchFamily="34" charset="0"/>
                  <a:cs typeface="Segoe UI Light" panose="020B0502040204020203" pitchFamily="34" charset="0"/>
                </a:rPr>
              </a:br>
              <a:br>
                <a:rPr lang="en-US" sz="1100" dirty="0">
                  <a:solidFill>
                    <a:srgbClr val="FFFFFF"/>
                  </a:solidFill>
                  <a:latin typeface="Segoe" panose="020B0502040504020203" pitchFamily="34" charset="0"/>
                  <a:cs typeface="Segoe UI Light" panose="020B0502040204020203" pitchFamily="34" charset="0"/>
                </a:rPr>
              </a:br>
              <a:endParaRPr lang="en-US" sz="1100" dirty="0">
                <a:solidFill>
                  <a:srgbClr val="FFFFFF"/>
                </a:solidFill>
                <a:latin typeface="Segoe" panose="020B0502040504020203" pitchFamily="34" charset="0"/>
                <a:cs typeface="Segoe UI Light" panose="020B0502040204020203" pitchFamily="34" charset="0"/>
              </a:endParaRPr>
            </a:p>
          </p:txBody>
        </p:sp>
        <p:pic>
          <p:nvPicPr>
            <p:cNvPr id="7" name="Graphic 6" descr="Hierarchy">
              <a:extLst>
                <a:ext uri="{FF2B5EF4-FFF2-40B4-BE49-F238E27FC236}">
                  <a16:creationId xmlns:a16="http://schemas.microsoft.com/office/drawing/2014/main" id="{E0C8B69E-83FA-4694-BDEF-C23FAA6CCF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2316" y="2682533"/>
              <a:ext cx="685800" cy="685800"/>
            </a:xfrm>
            <a:prstGeom prst="rect">
              <a:avLst/>
            </a:prstGeom>
          </p:spPr>
        </p:pic>
        <p:pic>
          <p:nvPicPr>
            <p:cNvPr id="8" name="Graphic 7" descr="Hierarchy">
              <a:extLst>
                <a:ext uri="{FF2B5EF4-FFF2-40B4-BE49-F238E27FC236}">
                  <a16:creationId xmlns:a16="http://schemas.microsoft.com/office/drawing/2014/main" id="{5030418B-18E9-4763-9352-49B3BD0C64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9416" y="3418450"/>
              <a:ext cx="685800" cy="685800"/>
            </a:xfrm>
            <a:prstGeom prst="rect">
              <a:avLst/>
            </a:prstGeom>
          </p:spPr>
        </p:pic>
        <p:pic>
          <p:nvPicPr>
            <p:cNvPr id="9" name="Graphic 8" descr="Hierarchy">
              <a:extLst>
                <a:ext uri="{FF2B5EF4-FFF2-40B4-BE49-F238E27FC236}">
                  <a16:creationId xmlns:a16="http://schemas.microsoft.com/office/drawing/2014/main" id="{6B978AC3-6EA1-4B90-81EA-4C9D6DB96C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21709" y="3421088"/>
              <a:ext cx="685800" cy="685800"/>
            </a:xfrm>
            <a:prstGeom prst="rect">
              <a:avLst/>
            </a:prstGeom>
          </p:spPr>
        </p:pic>
        <p:pic>
          <p:nvPicPr>
            <p:cNvPr id="10" name="Graphic 9" descr="Hierarchy">
              <a:extLst>
                <a:ext uri="{FF2B5EF4-FFF2-40B4-BE49-F238E27FC236}">
                  <a16:creationId xmlns:a16="http://schemas.microsoft.com/office/drawing/2014/main" id="{A7F81367-F16E-4510-B683-FD017CE320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9416" y="4258105"/>
              <a:ext cx="685800" cy="685800"/>
            </a:xfrm>
            <a:prstGeom prst="rect">
              <a:avLst/>
            </a:prstGeom>
          </p:spPr>
        </p:pic>
        <p:pic>
          <p:nvPicPr>
            <p:cNvPr id="11" name="Graphic 10" descr="Hierarchy">
              <a:extLst>
                <a:ext uri="{FF2B5EF4-FFF2-40B4-BE49-F238E27FC236}">
                  <a16:creationId xmlns:a16="http://schemas.microsoft.com/office/drawing/2014/main" id="{C5BDD2E2-AA8E-4195-8FA8-ED8D048D1C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21709" y="4260743"/>
              <a:ext cx="685800" cy="685800"/>
            </a:xfrm>
            <a:prstGeom prst="rect">
              <a:avLst/>
            </a:prstGeom>
          </p:spPr>
        </p:pic>
        <p:pic>
          <p:nvPicPr>
            <p:cNvPr id="12" name="Picture 11">
              <a:extLst>
                <a:ext uri="{FF2B5EF4-FFF2-40B4-BE49-F238E27FC236}">
                  <a16:creationId xmlns:a16="http://schemas.microsoft.com/office/drawing/2014/main" id="{9BC5E25A-A0C6-447D-BFDF-5532DB4A68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3247" y="1797144"/>
              <a:ext cx="585218" cy="585218"/>
            </a:xfrm>
            <a:prstGeom prst="rect">
              <a:avLst/>
            </a:prstGeom>
          </p:spPr>
        </p:pic>
        <p:pic>
          <p:nvPicPr>
            <p:cNvPr id="13" name="Picture 12">
              <a:extLst>
                <a:ext uri="{FF2B5EF4-FFF2-40B4-BE49-F238E27FC236}">
                  <a16:creationId xmlns:a16="http://schemas.microsoft.com/office/drawing/2014/main" id="{F608CD40-6AC3-43C2-B0DD-6FC4CCDF238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3199" y="2467643"/>
              <a:ext cx="585218" cy="585218"/>
            </a:xfrm>
            <a:prstGeom prst="rect">
              <a:avLst/>
            </a:prstGeom>
          </p:spPr>
        </p:pic>
        <p:pic>
          <p:nvPicPr>
            <p:cNvPr id="14" name="Picture 13">
              <a:extLst>
                <a:ext uri="{FF2B5EF4-FFF2-40B4-BE49-F238E27FC236}">
                  <a16:creationId xmlns:a16="http://schemas.microsoft.com/office/drawing/2014/main" id="{E57EF66F-BB6B-4BDA-A3C7-9550ECC30D1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5137" y="3138143"/>
              <a:ext cx="748919" cy="748919"/>
            </a:xfrm>
            <a:prstGeom prst="rect">
              <a:avLst/>
            </a:prstGeom>
          </p:spPr>
        </p:pic>
        <p:pic>
          <p:nvPicPr>
            <p:cNvPr id="15" name="Graphic 14" descr="Warning">
              <a:extLst>
                <a:ext uri="{FF2B5EF4-FFF2-40B4-BE49-F238E27FC236}">
                  <a16:creationId xmlns:a16="http://schemas.microsoft.com/office/drawing/2014/main" id="{4F741322-DE21-4154-8A89-75EEC2E215A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3247" y="4015438"/>
              <a:ext cx="685800" cy="685800"/>
            </a:xfrm>
            <a:prstGeom prst="rect">
              <a:avLst/>
            </a:prstGeom>
          </p:spPr>
        </p:pic>
        <p:sp>
          <p:nvSpPr>
            <p:cNvPr id="16" name="TextBox 15">
              <a:extLst>
                <a:ext uri="{FF2B5EF4-FFF2-40B4-BE49-F238E27FC236}">
                  <a16:creationId xmlns:a16="http://schemas.microsoft.com/office/drawing/2014/main" id="{74CAB299-3B60-4A49-978F-4016959075A7}"/>
                </a:ext>
              </a:extLst>
            </p:cNvPr>
            <p:cNvSpPr txBox="1"/>
            <p:nvPr/>
          </p:nvSpPr>
          <p:spPr>
            <a:xfrm>
              <a:off x="1081695" y="1947084"/>
              <a:ext cx="1235403" cy="307777"/>
            </a:xfrm>
            <a:prstGeom prst="rect">
              <a:avLst/>
            </a:prstGeom>
            <a:noFill/>
          </p:spPr>
          <p:txBody>
            <a:bodyPr wrap="none" rtlCol="0">
              <a:spAutoFit/>
            </a:bodyPr>
            <a:lstStyle/>
            <a:p>
              <a:pPr lvl="0"/>
              <a:r>
                <a:rPr lang="en-US" sz="1400" dirty="0">
                  <a:solidFill>
                    <a:srgbClr val="000000"/>
                  </a:solidFill>
                  <a:latin typeface="Segoe" panose="020B0502040504020203" pitchFamily="34" charset="0"/>
                </a:rPr>
                <a:t>Azure Portal</a:t>
              </a:r>
            </a:p>
          </p:txBody>
        </p:sp>
        <p:sp>
          <p:nvSpPr>
            <p:cNvPr id="17" name="TextBox 16">
              <a:extLst>
                <a:ext uri="{FF2B5EF4-FFF2-40B4-BE49-F238E27FC236}">
                  <a16:creationId xmlns:a16="http://schemas.microsoft.com/office/drawing/2014/main" id="{D6BE2C94-C54C-4118-B0C2-2AE0EA6097B2}"/>
                </a:ext>
              </a:extLst>
            </p:cNvPr>
            <p:cNvSpPr txBox="1"/>
            <p:nvPr/>
          </p:nvSpPr>
          <p:spPr>
            <a:xfrm>
              <a:off x="1028586" y="2587127"/>
              <a:ext cx="1074333" cy="307777"/>
            </a:xfrm>
            <a:prstGeom prst="rect">
              <a:avLst/>
            </a:prstGeom>
            <a:noFill/>
          </p:spPr>
          <p:txBody>
            <a:bodyPr wrap="none" rtlCol="0">
              <a:spAutoFit/>
            </a:bodyPr>
            <a:lstStyle/>
            <a:p>
              <a:pPr lvl="0"/>
              <a:r>
                <a:rPr lang="en-US" sz="1400" dirty="0">
                  <a:solidFill>
                    <a:srgbClr val="000000"/>
                  </a:solidFill>
                  <a:latin typeface="Segoe" panose="020B0502040504020203" pitchFamily="34" charset="0"/>
                </a:rPr>
                <a:t>Webhooks</a:t>
              </a:r>
            </a:p>
          </p:txBody>
        </p:sp>
        <p:sp>
          <p:nvSpPr>
            <p:cNvPr id="18" name="TextBox 17">
              <a:extLst>
                <a:ext uri="{FF2B5EF4-FFF2-40B4-BE49-F238E27FC236}">
                  <a16:creationId xmlns:a16="http://schemas.microsoft.com/office/drawing/2014/main" id="{8A96D7F5-72DB-4A2F-AF14-8F4878FB13F4}"/>
                </a:ext>
              </a:extLst>
            </p:cNvPr>
            <p:cNvSpPr txBox="1"/>
            <p:nvPr/>
          </p:nvSpPr>
          <p:spPr>
            <a:xfrm>
              <a:off x="999048" y="3339477"/>
              <a:ext cx="1115498" cy="307777"/>
            </a:xfrm>
            <a:prstGeom prst="rect">
              <a:avLst/>
            </a:prstGeom>
            <a:noFill/>
          </p:spPr>
          <p:txBody>
            <a:bodyPr wrap="none" rtlCol="0">
              <a:spAutoFit/>
            </a:bodyPr>
            <a:lstStyle/>
            <a:p>
              <a:pPr lvl="0"/>
              <a:r>
                <a:rPr lang="en-US" sz="1400" dirty="0">
                  <a:solidFill>
                    <a:srgbClr val="000000"/>
                  </a:solidFill>
                  <a:latin typeface="Segoe" panose="020B0502040504020203" pitchFamily="34" charset="0"/>
                </a:rPr>
                <a:t>PowerShell</a:t>
              </a:r>
            </a:p>
          </p:txBody>
        </p:sp>
        <p:sp>
          <p:nvSpPr>
            <p:cNvPr id="19" name="TextBox 18">
              <a:extLst>
                <a:ext uri="{FF2B5EF4-FFF2-40B4-BE49-F238E27FC236}">
                  <a16:creationId xmlns:a16="http://schemas.microsoft.com/office/drawing/2014/main" id="{624EA59C-79E7-44E5-8645-B36FD690E715}"/>
                </a:ext>
              </a:extLst>
            </p:cNvPr>
            <p:cNvSpPr txBox="1"/>
            <p:nvPr/>
          </p:nvSpPr>
          <p:spPr>
            <a:xfrm>
              <a:off x="999047" y="4185213"/>
              <a:ext cx="686791" cy="307777"/>
            </a:xfrm>
            <a:prstGeom prst="rect">
              <a:avLst/>
            </a:prstGeom>
            <a:noFill/>
          </p:spPr>
          <p:txBody>
            <a:bodyPr wrap="none" rtlCol="0">
              <a:spAutoFit/>
            </a:bodyPr>
            <a:lstStyle/>
            <a:p>
              <a:pPr lvl="0"/>
              <a:r>
                <a:rPr lang="en-US" sz="1400" dirty="0">
                  <a:solidFill>
                    <a:srgbClr val="000000"/>
                  </a:solidFill>
                  <a:latin typeface="Segoe" panose="020B0502040504020203" pitchFamily="34" charset="0"/>
                </a:rPr>
                <a:t>Alerts</a:t>
              </a:r>
            </a:p>
          </p:txBody>
        </p:sp>
        <p:cxnSp>
          <p:nvCxnSpPr>
            <p:cNvPr id="20" name="Straight Arrow Connector 19">
              <a:extLst>
                <a:ext uri="{FF2B5EF4-FFF2-40B4-BE49-F238E27FC236}">
                  <a16:creationId xmlns:a16="http://schemas.microsoft.com/office/drawing/2014/main" id="{78D016B6-BDCB-4B75-8748-00EAE16FD30D}"/>
                </a:ext>
              </a:extLst>
            </p:cNvPr>
            <p:cNvCxnSpPr/>
            <p:nvPr/>
          </p:nvCxnSpPr>
          <p:spPr>
            <a:xfrm>
              <a:off x="1028585" y="2429315"/>
              <a:ext cx="23268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42F8578-0DE2-4E16-BA40-0D29F5231516}"/>
                </a:ext>
              </a:extLst>
            </p:cNvPr>
            <p:cNvCxnSpPr/>
            <p:nvPr/>
          </p:nvCxnSpPr>
          <p:spPr>
            <a:xfrm>
              <a:off x="999047" y="3056378"/>
              <a:ext cx="23268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97A2DBA-9502-44A6-9FE4-BF3C2B5421DF}"/>
                </a:ext>
              </a:extLst>
            </p:cNvPr>
            <p:cNvCxnSpPr/>
            <p:nvPr/>
          </p:nvCxnSpPr>
          <p:spPr>
            <a:xfrm>
              <a:off x="999047" y="3761350"/>
              <a:ext cx="23268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C938A93-B1CA-482F-AF37-C228AB9B2F1D}"/>
                </a:ext>
              </a:extLst>
            </p:cNvPr>
            <p:cNvCxnSpPr/>
            <p:nvPr/>
          </p:nvCxnSpPr>
          <p:spPr>
            <a:xfrm>
              <a:off x="1016163" y="4601005"/>
              <a:ext cx="23268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ACD396A-ABCB-41AB-8CE9-C1631D1E87B0}"/>
                </a:ext>
              </a:extLst>
            </p:cNvPr>
            <p:cNvCxnSpPr>
              <a:cxnSpLocks/>
            </p:cNvCxnSpPr>
            <p:nvPr/>
          </p:nvCxnSpPr>
          <p:spPr>
            <a:xfrm flipV="1">
              <a:off x="5830831" y="3418450"/>
              <a:ext cx="452393" cy="174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DE58A762-EE02-4770-8829-A87700C2FFDD}"/>
                </a:ext>
              </a:extLst>
            </p:cNvPr>
            <p:cNvPicPr>
              <a:picLocks noChangeAspect="1"/>
            </p:cNvPicPr>
            <p:nvPr/>
          </p:nvPicPr>
          <p:blipFill>
            <a:blip r:embed="rId11"/>
            <a:stretch>
              <a:fillRect/>
            </a:stretch>
          </p:blipFill>
          <p:spPr>
            <a:xfrm>
              <a:off x="6469681" y="2886238"/>
              <a:ext cx="2210386" cy="1449524"/>
            </a:xfrm>
            <a:prstGeom prst="rect">
              <a:avLst/>
            </a:prstGeom>
          </p:spPr>
        </p:pic>
        <p:pic>
          <p:nvPicPr>
            <p:cNvPr id="26" name="Picture 25">
              <a:extLst>
                <a:ext uri="{FF2B5EF4-FFF2-40B4-BE49-F238E27FC236}">
                  <a16:creationId xmlns:a16="http://schemas.microsoft.com/office/drawing/2014/main" id="{0984865A-A867-443A-AC41-76E7395A9D9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598716" y="3685726"/>
              <a:ext cx="585218" cy="585218"/>
            </a:xfrm>
            <a:prstGeom prst="rect">
              <a:avLst/>
            </a:prstGeom>
          </p:spPr>
        </p:pic>
        <p:pic>
          <p:nvPicPr>
            <p:cNvPr id="27" name="Picture 26">
              <a:extLst>
                <a:ext uri="{FF2B5EF4-FFF2-40B4-BE49-F238E27FC236}">
                  <a16:creationId xmlns:a16="http://schemas.microsoft.com/office/drawing/2014/main" id="{8F622FC6-C19B-4B60-AA55-8803791CB27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81551" y="3157669"/>
              <a:ext cx="585218" cy="585218"/>
            </a:xfrm>
            <a:prstGeom prst="rect">
              <a:avLst/>
            </a:prstGeom>
          </p:spPr>
        </p:pic>
        <p:pic>
          <p:nvPicPr>
            <p:cNvPr id="28" name="Picture 27">
              <a:extLst>
                <a:ext uri="{FF2B5EF4-FFF2-40B4-BE49-F238E27FC236}">
                  <a16:creationId xmlns:a16="http://schemas.microsoft.com/office/drawing/2014/main" id="{BF4DF3DE-1C86-4BDA-B4D2-6F911C8FFE6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250960" y="3721609"/>
              <a:ext cx="585218" cy="585218"/>
            </a:xfrm>
            <a:prstGeom prst="rect">
              <a:avLst/>
            </a:prstGeom>
          </p:spPr>
        </p:pic>
        <p:pic>
          <p:nvPicPr>
            <p:cNvPr id="29" name="Picture 28">
              <a:extLst>
                <a:ext uri="{FF2B5EF4-FFF2-40B4-BE49-F238E27FC236}">
                  <a16:creationId xmlns:a16="http://schemas.microsoft.com/office/drawing/2014/main" id="{BD04FBBD-3A48-46B2-B7F1-21C53313D46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529268" y="2989951"/>
              <a:ext cx="585218" cy="585218"/>
            </a:xfrm>
            <a:prstGeom prst="rect">
              <a:avLst/>
            </a:prstGeom>
          </p:spPr>
        </p:pic>
        <p:pic>
          <p:nvPicPr>
            <p:cNvPr id="30" name="Picture 29">
              <a:extLst>
                <a:ext uri="{FF2B5EF4-FFF2-40B4-BE49-F238E27FC236}">
                  <a16:creationId xmlns:a16="http://schemas.microsoft.com/office/drawing/2014/main" id="{33CC55DD-02D2-48BB-B522-1F7C6E26DA3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903204" y="3672887"/>
              <a:ext cx="585218" cy="585218"/>
            </a:xfrm>
            <a:prstGeom prst="rect">
              <a:avLst/>
            </a:prstGeom>
          </p:spPr>
        </p:pic>
        <p:sp>
          <p:nvSpPr>
            <p:cNvPr id="31" name="TextBox 30">
              <a:extLst>
                <a:ext uri="{FF2B5EF4-FFF2-40B4-BE49-F238E27FC236}">
                  <a16:creationId xmlns:a16="http://schemas.microsoft.com/office/drawing/2014/main" id="{B5A66DF6-9E2B-415E-AF29-48071379E9A9}"/>
                </a:ext>
              </a:extLst>
            </p:cNvPr>
            <p:cNvSpPr txBox="1"/>
            <p:nvPr/>
          </p:nvSpPr>
          <p:spPr>
            <a:xfrm>
              <a:off x="6644104" y="4335763"/>
              <a:ext cx="1829347" cy="523220"/>
            </a:xfrm>
            <a:prstGeom prst="rect">
              <a:avLst/>
            </a:prstGeom>
            <a:noFill/>
          </p:spPr>
          <p:txBody>
            <a:bodyPr wrap="none" rtlCol="0">
              <a:spAutoFit/>
            </a:bodyPr>
            <a:lstStyle/>
            <a:p>
              <a:pPr lvl="0"/>
              <a:r>
                <a:rPr lang="en-US" sz="1400" dirty="0">
                  <a:solidFill>
                    <a:srgbClr val="000000"/>
                  </a:solidFill>
                  <a:latin typeface="Segoe" panose="020B0502040504020203" pitchFamily="34" charset="0"/>
                </a:rPr>
                <a:t>Run actions against</a:t>
              </a:r>
              <a:br>
                <a:rPr lang="en-US" sz="1400" dirty="0">
                  <a:solidFill>
                    <a:srgbClr val="000000"/>
                  </a:solidFill>
                  <a:latin typeface="Segoe" panose="020B0502040504020203" pitchFamily="34" charset="0"/>
                </a:rPr>
              </a:br>
              <a:r>
                <a:rPr lang="en-US" sz="1400" dirty="0">
                  <a:solidFill>
                    <a:srgbClr val="000000"/>
                  </a:solidFill>
                  <a:latin typeface="Segoe" panose="020B0502040504020203" pitchFamily="34" charset="0"/>
                </a:rPr>
                <a:t>Azure Resources</a:t>
              </a:r>
            </a:p>
          </p:txBody>
        </p:sp>
      </p:grpSp>
      <p:sp>
        <p:nvSpPr>
          <p:cNvPr id="32" name="TextBox 31">
            <a:extLst>
              <a:ext uri="{FF2B5EF4-FFF2-40B4-BE49-F238E27FC236}">
                <a16:creationId xmlns:a16="http://schemas.microsoft.com/office/drawing/2014/main" id="{78EFE963-C747-41F2-B75E-DCA17AF57083}"/>
              </a:ext>
            </a:extLst>
          </p:cNvPr>
          <p:cNvSpPr txBox="1"/>
          <p:nvPr/>
        </p:nvSpPr>
        <p:spPr>
          <a:xfrm>
            <a:off x="222422" y="6301946"/>
            <a:ext cx="955589" cy="369332"/>
          </a:xfrm>
          <a:prstGeom prst="rect">
            <a:avLst/>
          </a:prstGeom>
          <a:noFill/>
        </p:spPr>
        <p:txBody>
          <a:bodyPr wrap="square" rtlCol="0">
            <a:spAutoFit/>
          </a:bodyPr>
          <a:lstStyle/>
          <a:p>
            <a:r>
              <a:rPr lang="en-US" dirty="0"/>
              <a:t>12-12</a:t>
            </a:r>
          </a:p>
        </p:txBody>
      </p:sp>
    </p:spTree>
    <p:extLst>
      <p:ext uri="{BB962C8B-B14F-4D97-AF65-F5344CB8AC3E}">
        <p14:creationId xmlns:p14="http://schemas.microsoft.com/office/powerpoint/2010/main" val="21276704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00d5b1c7-d2b3-4866-bc8e-49c8975969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A0340-3A3B-4762-A880-A2620841CC60}"/>
              </a:ext>
            </a:extLst>
          </p:cNvPr>
          <p:cNvSpPr>
            <a:spLocks noGrp="1"/>
          </p:cNvSpPr>
          <p:nvPr>
            <p:ph type="title"/>
          </p:nvPr>
        </p:nvSpPr>
        <p:spPr/>
        <p:txBody>
          <a:bodyPr/>
          <a:lstStyle/>
          <a:p>
            <a:r>
              <a:rPr lang="en-US" dirty="0"/>
              <a:t>Automation Flow</a:t>
            </a:r>
          </a:p>
        </p:txBody>
      </p:sp>
      <p:grpSp>
        <p:nvGrpSpPr>
          <p:cNvPr id="3" name="Group 2" descr="Step-by-step process in the life cycle of a runbook">
            <a:extLst>
              <a:ext uri="{FF2B5EF4-FFF2-40B4-BE49-F238E27FC236}">
                <a16:creationId xmlns:a16="http://schemas.microsoft.com/office/drawing/2014/main" id="{1A0B10A6-4949-4524-944E-34B69AC2EE65}"/>
              </a:ext>
            </a:extLst>
          </p:cNvPr>
          <p:cNvGrpSpPr/>
          <p:nvPr/>
        </p:nvGrpSpPr>
        <p:grpSpPr>
          <a:xfrm>
            <a:off x="244956" y="1778528"/>
            <a:ext cx="8612668" cy="4245953"/>
            <a:chOff x="244956" y="1778528"/>
            <a:chExt cx="8612668" cy="4245953"/>
          </a:xfrm>
        </p:grpSpPr>
        <p:pic>
          <p:nvPicPr>
            <p:cNvPr id="4" name="Picture 3">
              <a:extLst>
                <a:ext uri="{FF2B5EF4-FFF2-40B4-BE49-F238E27FC236}">
                  <a16:creationId xmlns:a16="http://schemas.microsoft.com/office/drawing/2014/main" id="{B6E76DB9-D772-4853-A82A-6FC4CBC9D03F}"/>
                </a:ext>
              </a:extLst>
            </p:cNvPr>
            <p:cNvPicPr>
              <a:picLocks noChangeAspect="1"/>
            </p:cNvPicPr>
            <p:nvPr/>
          </p:nvPicPr>
          <p:blipFill>
            <a:blip r:embed="rId3"/>
            <a:stretch>
              <a:fillRect/>
            </a:stretch>
          </p:blipFill>
          <p:spPr>
            <a:xfrm>
              <a:off x="244956" y="1778528"/>
              <a:ext cx="4572396" cy="2571973"/>
            </a:xfrm>
            <a:prstGeom prst="rect">
              <a:avLst/>
            </a:prstGeom>
            <a:ln>
              <a:solidFill>
                <a:schemeClr val="tx1"/>
              </a:solidFill>
            </a:ln>
          </p:spPr>
        </p:pic>
        <p:pic>
          <p:nvPicPr>
            <p:cNvPr id="5" name="Graphic 4" descr="City">
              <a:extLst>
                <a:ext uri="{FF2B5EF4-FFF2-40B4-BE49-F238E27FC236}">
                  <a16:creationId xmlns:a16="http://schemas.microsoft.com/office/drawing/2014/main" id="{E985060C-2705-4D54-B4F0-28070E94A4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17105" y="3603967"/>
              <a:ext cx="1558727" cy="1558727"/>
            </a:xfrm>
            <a:prstGeom prst="rect">
              <a:avLst/>
            </a:prstGeom>
          </p:spPr>
        </p:pic>
        <p:pic>
          <p:nvPicPr>
            <p:cNvPr id="6" name="Graphic 5" descr="Building">
              <a:extLst>
                <a:ext uri="{FF2B5EF4-FFF2-40B4-BE49-F238E27FC236}">
                  <a16:creationId xmlns:a16="http://schemas.microsoft.com/office/drawing/2014/main" id="{5568D627-6F8B-4612-AEB2-8B2D2B03351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51534" y="3144702"/>
              <a:ext cx="685800" cy="685800"/>
            </a:xfrm>
            <a:prstGeom prst="rect">
              <a:avLst/>
            </a:prstGeom>
          </p:spPr>
        </p:pic>
        <p:pic>
          <p:nvPicPr>
            <p:cNvPr id="7" name="Graphic 6" descr="Building">
              <a:extLst>
                <a:ext uri="{FF2B5EF4-FFF2-40B4-BE49-F238E27FC236}">
                  <a16:creationId xmlns:a16="http://schemas.microsoft.com/office/drawing/2014/main" id="{755DDDA9-3701-4E87-88F7-CE6961F766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39635" y="4125050"/>
              <a:ext cx="685800" cy="685800"/>
            </a:xfrm>
            <a:prstGeom prst="rect">
              <a:avLst/>
            </a:prstGeom>
          </p:spPr>
        </p:pic>
        <p:pic>
          <p:nvPicPr>
            <p:cNvPr id="8" name="Graphic 7" descr="Building">
              <a:extLst>
                <a:ext uri="{FF2B5EF4-FFF2-40B4-BE49-F238E27FC236}">
                  <a16:creationId xmlns:a16="http://schemas.microsoft.com/office/drawing/2014/main" id="{D4985E39-0477-4BC2-A431-C22305F285C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51534" y="5132362"/>
              <a:ext cx="685800" cy="685800"/>
            </a:xfrm>
            <a:prstGeom prst="rect">
              <a:avLst/>
            </a:prstGeom>
          </p:spPr>
        </p:pic>
        <p:pic>
          <p:nvPicPr>
            <p:cNvPr id="9" name="Picture 8">
              <a:extLst>
                <a:ext uri="{FF2B5EF4-FFF2-40B4-BE49-F238E27FC236}">
                  <a16:creationId xmlns:a16="http://schemas.microsoft.com/office/drawing/2014/main" id="{38DE3265-9BC6-4D25-BFDD-1BBCAC46776E}"/>
                </a:ext>
              </a:extLst>
            </p:cNvPr>
            <p:cNvPicPr>
              <a:picLocks noChangeAspect="1"/>
            </p:cNvPicPr>
            <p:nvPr/>
          </p:nvPicPr>
          <p:blipFill>
            <a:blip r:embed="rId8"/>
            <a:stretch>
              <a:fillRect/>
            </a:stretch>
          </p:blipFill>
          <p:spPr>
            <a:xfrm>
              <a:off x="6349376" y="4410906"/>
              <a:ext cx="530711" cy="783227"/>
            </a:xfrm>
            <a:prstGeom prst="rect">
              <a:avLst/>
            </a:prstGeom>
            <a:ln>
              <a:solidFill>
                <a:srgbClr val="00B0F0"/>
              </a:solidFill>
            </a:ln>
          </p:spPr>
        </p:pic>
        <p:grpSp>
          <p:nvGrpSpPr>
            <p:cNvPr id="10" name="Group 9">
              <a:extLst>
                <a:ext uri="{FF2B5EF4-FFF2-40B4-BE49-F238E27FC236}">
                  <a16:creationId xmlns:a16="http://schemas.microsoft.com/office/drawing/2014/main" id="{766461FB-1D04-4C45-95AD-1D6AA0173102}"/>
                </a:ext>
              </a:extLst>
            </p:cNvPr>
            <p:cNvGrpSpPr/>
            <p:nvPr/>
          </p:nvGrpSpPr>
          <p:grpSpPr>
            <a:xfrm>
              <a:off x="6898745" y="3783740"/>
              <a:ext cx="1111323" cy="864541"/>
              <a:chOff x="9354961" y="2521836"/>
              <a:chExt cx="1099486" cy="703461"/>
            </a:xfrm>
            <a:solidFill>
              <a:srgbClr val="00B0F0"/>
            </a:solidFill>
          </p:grpSpPr>
          <p:pic>
            <p:nvPicPr>
              <p:cNvPr id="11" name="Picture 10">
                <a:extLst>
                  <a:ext uri="{FF2B5EF4-FFF2-40B4-BE49-F238E27FC236}">
                    <a16:creationId xmlns:a16="http://schemas.microsoft.com/office/drawing/2014/main" id="{C8FFCB07-34D5-401C-B814-C877191D5166}"/>
                  </a:ext>
                </a:extLst>
              </p:cNvPr>
              <p:cNvPicPr>
                <a:picLocks noChangeAspect="1"/>
              </p:cNvPicPr>
              <p:nvPr/>
            </p:nvPicPr>
            <p:blipFill>
              <a:blip r:embed="rId9"/>
              <a:stretch>
                <a:fillRect/>
              </a:stretch>
            </p:blipFill>
            <p:spPr>
              <a:xfrm>
                <a:off x="9354961" y="2521836"/>
                <a:ext cx="530221" cy="703461"/>
              </a:xfrm>
              <a:prstGeom prst="rect">
                <a:avLst/>
              </a:prstGeom>
              <a:grpFill/>
              <a:ln>
                <a:solidFill>
                  <a:srgbClr val="00B0F0"/>
                </a:solidFill>
              </a:ln>
            </p:spPr>
          </p:pic>
          <p:pic>
            <p:nvPicPr>
              <p:cNvPr id="12" name="Picture 11">
                <a:extLst>
                  <a:ext uri="{FF2B5EF4-FFF2-40B4-BE49-F238E27FC236}">
                    <a16:creationId xmlns:a16="http://schemas.microsoft.com/office/drawing/2014/main" id="{651712B3-5481-47E0-A731-C6AA1D1B33A1}"/>
                  </a:ext>
                </a:extLst>
              </p:cNvPr>
              <p:cNvPicPr>
                <a:picLocks noChangeAspect="1"/>
              </p:cNvPicPr>
              <p:nvPr/>
            </p:nvPicPr>
            <p:blipFill>
              <a:blip r:embed="rId10"/>
              <a:stretch>
                <a:fillRect/>
              </a:stretch>
            </p:blipFill>
            <p:spPr>
              <a:xfrm>
                <a:off x="9924226" y="2702950"/>
                <a:ext cx="530221" cy="522347"/>
              </a:xfrm>
              <a:prstGeom prst="rect">
                <a:avLst/>
              </a:prstGeom>
              <a:grpFill/>
              <a:ln>
                <a:solidFill>
                  <a:srgbClr val="00B0F0"/>
                </a:solidFill>
              </a:ln>
            </p:spPr>
          </p:pic>
        </p:grpSp>
        <p:sp>
          <p:nvSpPr>
            <p:cNvPr id="13" name="Rectangle 12">
              <a:extLst>
                <a:ext uri="{FF2B5EF4-FFF2-40B4-BE49-F238E27FC236}">
                  <a16:creationId xmlns:a16="http://schemas.microsoft.com/office/drawing/2014/main" id="{15E7C3FD-E234-4B89-A82C-ABE3136F9DBB}"/>
                </a:ext>
              </a:extLst>
            </p:cNvPr>
            <p:cNvSpPr/>
            <p:nvPr/>
          </p:nvSpPr>
          <p:spPr>
            <a:xfrm>
              <a:off x="5939635" y="3075541"/>
              <a:ext cx="2917989" cy="29489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dirty="0">
                <a:solidFill>
                  <a:srgbClr val="FFFFFF"/>
                </a:solidFill>
              </a:endParaRPr>
            </a:p>
          </p:txBody>
        </p:sp>
        <p:pic>
          <p:nvPicPr>
            <p:cNvPr id="14" name="Picture 13">
              <a:extLst>
                <a:ext uri="{FF2B5EF4-FFF2-40B4-BE49-F238E27FC236}">
                  <a16:creationId xmlns:a16="http://schemas.microsoft.com/office/drawing/2014/main" id="{941697F8-530C-4345-9F9C-1E6B6041E76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14811" y="3088926"/>
              <a:ext cx="585218" cy="585218"/>
            </a:xfrm>
            <a:prstGeom prst="rect">
              <a:avLst/>
            </a:prstGeom>
          </p:spPr>
        </p:pic>
        <p:grpSp>
          <p:nvGrpSpPr>
            <p:cNvPr id="15" name="Group 14">
              <a:extLst>
                <a:ext uri="{FF2B5EF4-FFF2-40B4-BE49-F238E27FC236}">
                  <a16:creationId xmlns:a16="http://schemas.microsoft.com/office/drawing/2014/main" id="{3331B457-F7E9-4810-BAFC-85BA4CB399FC}"/>
                </a:ext>
              </a:extLst>
            </p:cNvPr>
            <p:cNvGrpSpPr/>
            <p:nvPr/>
          </p:nvGrpSpPr>
          <p:grpSpPr>
            <a:xfrm>
              <a:off x="6522744" y="3682323"/>
              <a:ext cx="306262" cy="617870"/>
              <a:chOff x="1245849" y="2481571"/>
              <a:chExt cx="416537" cy="840346"/>
            </a:xfrm>
          </p:grpSpPr>
          <p:pic>
            <p:nvPicPr>
              <p:cNvPr id="16" name="Picture 15">
                <a:extLst>
                  <a:ext uri="{FF2B5EF4-FFF2-40B4-BE49-F238E27FC236}">
                    <a16:creationId xmlns:a16="http://schemas.microsoft.com/office/drawing/2014/main" id="{2ADAC210-6BF5-47B8-A642-90050ACAFC0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49563" y="2910378"/>
                <a:ext cx="412823" cy="411539"/>
              </a:xfrm>
              <a:prstGeom prst="rect">
                <a:avLst/>
              </a:prstGeom>
            </p:spPr>
          </p:pic>
          <p:pic>
            <p:nvPicPr>
              <p:cNvPr id="17" name="Picture 16">
                <a:extLst>
                  <a:ext uri="{FF2B5EF4-FFF2-40B4-BE49-F238E27FC236}">
                    <a16:creationId xmlns:a16="http://schemas.microsoft.com/office/drawing/2014/main" id="{2FA17778-6D65-45FA-87C8-A9EEF8B5D15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45849" y="2481571"/>
                <a:ext cx="398674" cy="414346"/>
              </a:xfrm>
              <a:prstGeom prst="rect">
                <a:avLst/>
              </a:prstGeom>
            </p:spPr>
          </p:pic>
        </p:grpSp>
        <p:cxnSp>
          <p:nvCxnSpPr>
            <p:cNvPr id="18" name="Connector: Elbow 17">
              <a:extLst>
                <a:ext uri="{FF2B5EF4-FFF2-40B4-BE49-F238E27FC236}">
                  <a16:creationId xmlns:a16="http://schemas.microsoft.com/office/drawing/2014/main" id="{329E55D5-8017-4FD1-A09F-A09F8FE94D58}"/>
                </a:ext>
              </a:extLst>
            </p:cNvPr>
            <p:cNvCxnSpPr/>
            <p:nvPr/>
          </p:nvCxnSpPr>
          <p:spPr>
            <a:xfrm rot="16200000" flipH="1">
              <a:off x="4078435" y="2803218"/>
              <a:ext cx="594689" cy="368925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pSp>
      <p:sp>
        <p:nvSpPr>
          <p:cNvPr id="19" name="TextBox 18">
            <a:extLst>
              <a:ext uri="{FF2B5EF4-FFF2-40B4-BE49-F238E27FC236}">
                <a16:creationId xmlns:a16="http://schemas.microsoft.com/office/drawing/2014/main" id="{DACFCAEA-AFE3-4151-8DEC-5AB9D7D13F29}"/>
              </a:ext>
            </a:extLst>
          </p:cNvPr>
          <p:cNvSpPr txBox="1"/>
          <p:nvPr/>
        </p:nvSpPr>
        <p:spPr>
          <a:xfrm>
            <a:off x="3300016" y="5105667"/>
            <a:ext cx="2544286" cy="923330"/>
          </a:xfrm>
          <a:prstGeom prst="rect">
            <a:avLst/>
          </a:prstGeom>
          <a:noFill/>
        </p:spPr>
        <p:txBody>
          <a:bodyPr wrap="none" rtlCol="0">
            <a:spAutoFit/>
          </a:bodyPr>
          <a:lstStyle/>
          <a:p>
            <a:pPr lvl="0"/>
            <a:r>
              <a:rPr lang="en-US" sz="1350" dirty="0">
                <a:solidFill>
                  <a:srgbClr val="000000"/>
                </a:solidFill>
              </a:rPr>
              <a:t>Run actions against</a:t>
            </a:r>
            <a:br>
              <a:rPr lang="en-US" sz="1350" dirty="0">
                <a:solidFill>
                  <a:srgbClr val="000000"/>
                </a:solidFill>
              </a:rPr>
            </a:br>
            <a:r>
              <a:rPr lang="en-US" sz="1350" dirty="0">
                <a:solidFill>
                  <a:srgbClr val="000000"/>
                </a:solidFill>
              </a:rPr>
              <a:t>on-premises running</a:t>
            </a:r>
            <a:br>
              <a:rPr lang="en-US" sz="1350" dirty="0">
                <a:solidFill>
                  <a:srgbClr val="000000"/>
                </a:solidFill>
              </a:rPr>
            </a:br>
            <a:r>
              <a:rPr lang="en-US" sz="1350" dirty="0">
                <a:solidFill>
                  <a:srgbClr val="000000"/>
                </a:solidFill>
              </a:rPr>
              <a:t>Resources, using Hybrid</a:t>
            </a:r>
            <a:br>
              <a:rPr lang="en-US" sz="1350" dirty="0">
                <a:solidFill>
                  <a:srgbClr val="000000"/>
                </a:solidFill>
              </a:rPr>
            </a:br>
            <a:r>
              <a:rPr lang="en-US" sz="1350" dirty="0">
                <a:solidFill>
                  <a:srgbClr val="000000"/>
                </a:solidFill>
              </a:rPr>
              <a:t>runbook worker group</a:t>
            </a:r>
          </a:p>
        </p:txBody>
      </p:sp>
      <p:sp>
        <p:nvSpPr>
          <p:cNvPr id="20" name="TextBox 19">
            <a:extLst>
              <a:ext uri="{FF2B5EF4-FFF2-40B4-BE49-F238E27FC236}">
                <a16:creationId xmlns:a16="http://schemas.microsoft.com/office/drawing/2014/main" id="{C32AC5EC-9243-4540-9FF6-934D48A60A98}"/>
              </a:ext>
            </a:extLst>
          </p:cNvPr>
          <p:cNvSpPr txBox="1"/>
          <p:nvPr/>
        </p:nvSpPr>
        <p:spPr>
          <a:xfrm>
            <a:off x="222422" y="6301946"/>
            <a:ext cx="955589" cy="369332"/>
          </a:xfrm>
          <a:prstGeom prst="rect">
            <a:avLst/>
          </a:prstGeom>
          <a:noFill/>
        </p:spPr>
        <p:txBody>
          <a:bodyPr wrap="square" rtlCol="0">
            <a:spAutoFit/>
          </a:bodyPr>
          <a:lstStyle/>
          <a:p>
            <a:r>
              <a:rPr lang="en-US" dirty="0"/>
              <a:t>12-12</a:t>
            </a:r>
          </a:p>
        </p:txBody>
      </p:sp>
    </p:spTree>
    <p:extLst>
      <p:ext uri="{BB962C8B-B14F-4D97-AF65-F5344CB8AC3E}">
        <p14:creationId xmlns:p14="http://schemas.microsoft.com/office/powerpoint/2010/main" val="3950046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a0a49a0-77d8-449c-a699-3875deef67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79E2-53C0-48D2-B13C-2E0C108B4145}"/>
              </a:ext>
            </a:extLst>
          </p:cNvPr>
          <p:cNvSpPr>
            <a:spLocks noGrp="1"/>
          </p:cNvSpPr>
          <p:nvPr>
            <p:ph type="title"/>
          </p:nvPr>
        </p:nvSpPr>
        <p:spPr/>
        <p:txBody>
          <a:bodyPr/>
          <a:lstStyle/>
          <a:p>
            <a:r>
              <a:rPr lang="en-US" dirty="0"/>
              <a:t>Azure Network Monitor</a:t>
            </a:r>
          </a:p>
        </p:txBody>
      </p:sp>
      <p:sp>
        <p:nvSpPr>
          <p:cNvPr id="4" name="Content Placeholder 2">
            <a:extLst>
              <a:ext uri="{FF2B5EF4-FFF2-40B4-BE49-F238E27FC236}">
                <a16:creationId xmlns:a16="http://schemas.microsoft.com/office/drawing/2014/main" id="{B506BC47-FC78-46C7-BE6A-7AA1683B955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Centralized hub for different Azure Resources Monitoring aspects:</a:t>
            </a:r>
          </a:p>
          <a:p>
            <a:pPr lvl="1"/>
            <a:r>
              <a:rPr lang="en-US" b="0" kern="0" dirty="0">
                <a:solidFill>
                  <a:srgbClr val="000000"/>
                </a:solidFill>
              </a:rPr>
              <a:t>Alerts</a:t>
            </a:r>
          </a:p>
          <a:p>
            <a:pPr lvl="1"/>
            <a:r>
              <a:rPr lang="en-US" b="0" kern="0" dirty="0">
                <a:solidFill>
                  <a:srgbClr val="000000"/>
                </a:solidFill>
              </a:rPr>
              <a:t>Metrics</a:t>
            </a:r>
          </a:p>
          <a:p>
            <a:pPr lvl="1"/>
            <a:r>
              <a:rPr lang="en-US" b="0" kern="0" dirty="0">
                <a:solidFill>
                  <a:srgbClr val="000000"/>
                </a:solidFill>
              </a:rPr>
              <a:t>Log Analytics</a:t>
            </a:r>
          </a:p>
          <a:p>
            <a:pPr lvl="1"/>
            <a:r>
              <a:rPr lang="en-US" b="0" kern="0" dirty="0">
                <a:solidFill>
                  <a:srgbClr val="000000"/>
                </a:solidFill>
              </a:rPr>
              <a:t>Service Health</a:t>
            </a:r>
          </a:p>
          <a:p>
            <a:pPr lvl="1"/>
            <a:r>
              <a:rPr lang="en-US" b="0" kern="0" dirty="0">
                <a:solidFill>
                  <a:srgbClr val="000000"/>
                </a:solidFill>
              </a:rPr>
              <a:t>Application Insights</a:t>
            </a:r>
          </a:p>
          <a:p>
            <a:pPr lvl="1"/>
            <a:r>
              <a:rPr lang="en-US" b="0" kern="0" dirty="0">
                <a:solidFill>
                  <a:srgbClr val="000000"/>
                </a:solidFill>
              </a:rPr>
              <a:t>Network Watcher</a:t>
            </a:r>
          </a:p>
          <a:p>
            <a:pPr lvl="0"/>
            <a:endParaRPr lang="en-US" b="0" kern="0" dirty="0">
              <a:solidFill>
                <a:srgbClr val="000000"/>
              </a:solidFill>
            </a:endParaRPr>
          </a:p>
          <a:p>
            <a:pPr lvl="0"/>
            <a:endParaRPr lang="en-US" b="0" kern="0" dirty="0">
              <a:solidFill>
                <a:srgbClr val="000000"/>
              </a:solidFill>
            </a:endParaRPr>
          </a:p>
        </p:txBody>
      </p:sp>
      <p:pic>
        <p:nvPicPr>
          <p:cNvPr id="5" name="Picture 4" descr="Network monitor blade in the portal">
            <a:extLst>
              <a:ext uri="{FF2B5EF4-FFF2-40B4-BE49-F238E27FC236}">
                <a16:creationId xmlns:a16="http://schemas.microsoft.com/office/drawing/2014/main" id="{E75CF59D-22D8-4EE9-B183-EF6EF4045C1C}"/>
              </a:ext>
            </a:extLst>
          </p:cNvPr>
          <p:cNvPicPr>
            <a:picLocks noChangeAspect="1"/>
          </p:cNvPicPr>
          <p:nvPr/>
        </p:nvPicPr>
        <p:blipFill>
          <a:blip r:embed="rId3"/>
          <a:stretch>
            <a:fillRect/>
          </a:stretch>
        </p:blipFill>
        <p:spPr>
          <a:xfrm>
            <a:off x="3896614" y="2012884"/>
            <a:ext cx="4814120" cy="2681779"/>
          </a:xfrm>
          <a:prstGeom prst="rect">
            <a:avLst/>
          </a:prstGeom>
          <a:ln w="12700">
            <a:solidFill>
              <a:schemeClr val="tx1"/>
            </a:solidFill>
          </a:ln>
        </p:spPr>
      </p:pic>
      <p:sp>
        <p:nvSpPr>
          <p:cNvPr id="6" name="TextBox 5">
            <a:extLst>
              <a:ext uri="{FF2B5EF4-FFF2-40B4-BE49-F238E27FC236}">
                <a16:creationId xmlns:a16="http://schemas.microsoft.com/office/drawing/2014/main" id="{8BF7F42E-E376-4480-8C5B-764E0B756A99}"/>
              </a:ext>
            </a:extLst>
          </p:cNvPr>
          <p:cNvSpPr txBox="1"/>
          <p:nvPr/>
        </p:nvSpPr>
        <p:spPr>
          <a:xfrm>
            <a:off x="222422" y="6301946"/>
            <a:ext cx="955589" cy="369332"/>
          </a:xfrm>
          <a:prstGeom prst="rect">
            <a:avLst/>
          </a:prstGeom>
          <a:noFill/>
        </p:spPr>
        <p:txBody>
          <a:bodyPr wrap="square" rtlCol="0">
            <a:spAutoFit/>
          </a:bodyPr>
          <a:lstStyle/>
          <a:p>
            <a:r>
              <a:rPr lang="en-US" dirty="0"/>
              <a:t>12-3</a:t>
            </a:r>
          </a:p>
        </p:txBody>
      </p:sp>
    </p:spTree>
    <p:extLst>
      <p:ext uri="{BB962C8B-B14F-4D97-AF65-F5344CB8AC3E}">
        <p14:creationId xmlns:p14="http://schemas.microsoft.com/office/powerpoint/2010/main" val="27342528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3da2fa26-bf84-45b9-918b-093f98aa6e5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2D668-72FF-4708-9513-76C4E87708FD}"/>
              </a:ext>
            </a:extLst>
          </p:cNvPr>
          <p:cNvSpPr>
            <a:spLocks noGrp="1"/>
          </p:cNvSpPr>
          <p:nvPr>
            <p:ph type="title"/>
          </p:nvPr>
        </p:nvSpPr>
        <p:spPr/>
        <p:txBody>
          <a:bodyPr/>
          <a:lstStyle/>
          <a:p>
            <a:r>
              <a:rPr lang="en-US" dirty="0"/>
              <a:t>Configuration Management</a:t>
            </a:r>
          </a:p>
        </p:txBody>
      </p:sp>
      <p:grpSp>
        <p:nvGrpSpPr>
          <p:cNvPr id="3" name="Group 2" descr="Configuration management options">
            <a:extLst>
              <a:ext uri="{FF2B5EF4-FFF2-40B4-BE49-F238E27FC236}">
                <a16:creationId xmlns:a16="http://schemas.microsoft.com/office/drawing/2014/main" id="{BAE4BFB6-D253-45B2-B15D-133407AAAC4E}"/>
              </a:ext>
            </a:extLst>
          </p:cNvPr>
          <p:cNvGrpSpPr/>
          <p:nvPr/>
        </p:nvGrpSpPr>
        <p:grpSpPr>
          <a:xfrm>
            <a:off x="518547" y="1953565"/>
            <a:ext cx="7110978" cy="3202352"/>
            <a:chOff x="518547" y="1953565"/>
            <a:chExt cx="7110978" cy="3202352"/>
          </a:xfrm>
        </p:grpSpPr>
        <p:graphicFrame>
          <p:nvGraphicFramePr>
            <p:cNvPr id="4" name="Diagram 3">
              <a:extLst>
                <a:ext uri="{FF2B5EF4-FFF2-40B4-BE49-F238E27FC236}">
                  <a16:creationId xmlns:a16="http://schemas.microsoft.com/office/drawing/2014/main" id="{4110EB2D-9773-43AF-84C6-8108E0AF2951}"/>
                </a:ext>
              </a:extLst>
            </p:cNvPr>
            <p:cNvGraphicFramePr/>
            <p:nvPr>
              <p:extLst>
                <p:ext uri="{D42A27DB-BD31-4B8C-83A1-F6EECF244321}">
                  <p14:modId xmlns:p14="http://schemas.microsoft.com/office/powerpoint/2010/main" val="2516997479"/>
                </p:ext>
              </p:extLst>
            </p:nvPr>
          </p:nvGraphicFramePr>
          <p:xfrm>
            <a:off x="518547" y="1953565"/>
            <a:ext cx="3321935" cy="3202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phic 4">
              <a:extLst>
                <a:ext uri="{FF2B5EF4-FFF2-40B4-BE49-F238E27FC236}">
                  <a16:creationId xmlns:a16="http://schemas.microsoft.com/office/drawing/2014/main" id="{71D1586A-E436-4604-8D3B-270D9C35022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86092" y="2023440"/>
              <a:ext cx="2637881" cy="1065298"/>
            </a:xfrm>
            <a:prstGeom prst="rect">
              <a:avLst/>
            </a:prstGeom>
          </p:spPr>
        </p:pic>
        <p:pic>
          <p:nvPicPr>
            <p:cNvPr id="6" name="Picture 5">
              <a:extLst>
                <a:ext uri="{FF2B5EF4-FFF2-40B4-BE49-F238E27FC236}">
                  <a16:creationId xmlns:a16="http://schemas.microsoft.com/office/drawing/2014/main" id="{6346ECB2-FA7D-4AD3-A2A6-FEDF81BD1191}"/>
                </a:ext>
              </a:extLst>
            </p:cNvPr>
            <p:cNvPicPr>
              <a:picLocks noChangeAspect="1"/>
            </p:cNvPicPr>
            <p:nvPr/>
          </p:nvPicPr>
          <p:blipFill>
            <a:blip r:embed="rId10">
              <a:extLst>
                <a:ext uri="{BEBA8EAE-BF5A-486C-A8C5-ECC9F3942E4B}">
                  <a14:imgProps xmlns:a14="http://schemas.microsoft.com/office/drawing/2010/main">
                    <a14:imgLayer r:embed="rId11">
                      <a14:imgEffect>
                        <a14:artisticGlowEdges/>
                      </a14:imgEffect>
                    </a14:imgLayer>
                  </a14:imgProps>
                </a:ext>
                <a:ext uri="{28A0092B-C50C-407E-A947-70E740481C1C}">
                  <a14:useLocalDpi xmlns:a14="http://schemas.microsoft.com/office/drawing/2010/main" val="0"/>
                </a:ext>
              </a:extLst>
            </a:blip>
            <a:stretch>
              <a:fillRect/>
            </a:stretch>
          </p:blipFill>
          <p:spPr>
            <a:xfrm>
              <a:off x="4786093" y="3769264"/>
              <a:ext cx="2843432" cy="1003163"/>
            </a:xfrm>
            <a:prstGeom prst="rect">
              <a:avLst/>
            </a:prstGeom>
          </p:spPr>
        </p:pic>
      </p:grpSp>
      <p:sp>
        <p:nvSpPr>
          <p:cNvPr id="7" name="TextBox 6">
            <a:extLst>
              <a:ext uri="{FF2B5EF4-FFF2-40B4-BE49-F238E27FC236}">
                <a16:creationId xmlns:a16="http://schemas.microsoft.com/office/drawing/2014/main" id="{F4A3EF67-FCEA-4512-BB22-420D5977612E}"/>
              </a:ext>
            </a:extLst>
          </p:cNvPr>
          <p:cNvSpPr txBox="1"/>
          <p:nvPr/>
        </p:nvSpPr>
        <p:spPr>
          <a:xfrm>
            <a:off x="222422" y="6301946"/>
            <a:ext cx="955589" cy="369332"/>
          </a:xfrm>
          <a:prstGeom prst="rect">
            <a:avLst/>
          </a:prstGeom>
          <a:noFill/>
        </p:spPr>
        <p:txBody>
          <a:bodyPr wrap="square" rtlCol="0">
            <a:spAutoFit/>
          </a:bodyPr>
          <a:lstStyle/>
          <a:p>
            <a:r>
              <a:rPr lang="en-US" dirty="0"/>
              <a:t>12-13</a:t>
            </a:r>
          </a:p>
        </p:txBody>
      </p:sp>
    </p:spTree>
    <p:extLst>
      <p:ext uri="{BB962C8B-B14F-4D97-AF65-F5344CB8AC3E}">
        <p14:creationId xmlns:p14="http://schemas.microsoft.com/office/powerpoint/2010/main" val="27828333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88c2e510-dd40-4cd7-9f97-cdcd6ca9a79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58427-1582-47A9-8A80-A6AB8B0315E1}"/>
              </a:ext>
            </a:extLst>
          </p:cNvPr>
          <p:cNvSpPr>
            <a:spLocks noGrp="1"/>
          </p:cNvSpPr>
          <p:nvPr>
            <p:ph type="title"/>
          </p:nvPr>
        </p:nvSpPr>
        <p:spPr/>
        <p:txBody>
          <a:bodyPr/>
          <a:lstStyle/>
          <a:p>
            <a:r>
              <a:rPr lang="en-US" dirty="0"/>
              <a:t>Chef</a:t>
            </a:r>
          </a:p>
        </p:txBody>
      </p:sp>
      <p:sp>
        <p:nvSpPr>
          <p:cNvPr id="4" name="Content Placeholder 2">
            <a:extLst>
              <a:ext uri="{FF2B5EF4-FFF2-40B4-BE49-F238E27FC236}">
                <a16:creationId xmlns:a16="http://schemas.microsoft.com/office/drawing/2014/main" id="{D69A75E5-8448-488A-84C7-5BCFFEAC82F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Chef is a configuration management tools for deploying &amp; managing infrastructure and applications</a:t>
            </a:r>
          </a:p>
          <a:p>
            <a:pPr lvl="0"/>
            <a:endParaRPr lang="en-US" b="0" kern="0" dirty="0">
              <a:solidFill>
                <a:srgbClr val="000000"/>
              </a:solidFill>
            </a:endParaRPr>
          </a:p>
          <a:p>
            <a:pPr marL="0" lvl="0" indent="0">
              <a:buNone/>
            </a:pPr>
            <a:r>
              <a:rPr lang="en-US" b="0" kern="0" dirty="0">
                <a:solidFill>
                  <a:srgbClr val="000000"/>
                </a:solidFill>
              </a:rPr>
              <a:t>Key Capabilities:</a:t>
            </a:r>
          </a:p>
          <a:p>
            <a:pPr lvl="1"/>
            <a:r>
              <a:rPr lang="en-US" b="0" kern="0" dirty="0">
                <a:solidFill>
                  <a:srgbClr val="000000"/>
                </a:solidFill>
              </a:rPr>
              <a:t>Infrastructure as code</a:t>
            </a:r>
          </a:p>
          <a:p>
            <a:pPr lvl="1"/>
            <a:r>
              <a:rPr lang="en-US" b="0" kern="0" dirty="0">
                <a:solidFill>
                  <a:srgbClr val="000000"/>
                </a:solidFill>
              </a:rPr>
              <a:t>Declarative interface to resource</a:t>
            </a:r>
          </a:p>
          <a:p>
            <a:pPr lvl="1"/>
            <a:r>
              <a:rPr lang="en-US" b="0" kern="0" dirty="0">
                <a:solidFill>
                  <a:srgbClr val="000000"/>
                </a:solidFill>
              </a:rPr>
              <a:t>Policy based configuration management</a:t>
            </a:r>
          </a:p>
          <a:p>
            <a:pPr lvl="0"/>
            <a:endParaRPr lang="en-US" b="0" kern="0" dirty="0">
              <a:solidFill>
                <a:srgbClr val="000000"/>
              </a:solidFill>
            </a:endParaRPr>
          </a:p>
        </p:txBody>
      </p:sp>
    </p:spTree>
    <p:extLst>
      <p:ext uri="{BB962C8B-B14F-4D97-AF65-F5344CB8AC3E}">
        <p14:creationId xmlns:p14="http://schemas.microsoft.com/office/powerpoint/2010/main" val="27079615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240eb297-21c3-4ade-bc00-156dd51987b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17C2-37D9-4D17-A735-4A6C62B043EE}"/>
              </a:ext>
            </a:extLst>
          </p:cNvPr>
          <p:cNvSpPr>
            <a:spLocks noGrp="1"/>
          </p:cNvSpPr>
          <p:nvPr>
            <p:ph type="title"/>
          </p:nvPr>
        </p:nvSpPr>
        <p:spPr/>
        <p:txBody>
          <a:bodyPr/>
          <a:lstStyle/>
          <a:p>
            <a:r>
              <a:rPr lang="en-US" dirty="0"/>
              <a:t>Puppet</a:t>
            </a:r>
          </a:p>
        </p:txBody>
      </p:sp>
      <p:sp>
        <p:nvSpPr>
          <p:cNvPr id="4" name="Content Placeholder 2">
            <a:extLst>
              <a:ext uri="{FF2B5EF4-FFF2-40B4-BE49-F238E27FC236}">
                <a16:creationId xmlns:a16="http://schemas.microsoft.com/office/drawing/2014/main" id="{08C5DF59-0940-41D4-8731-4A1E21F6B88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Puppet is a configuration management system that allows you to define the state of your IT infrastructure, then automatically enforces the correct state</a:t>
            </a:r>
          </a:p>
          <a:p>
            <a:pPr lvl="0"/>
            <a:endParaRPr lang="en-US" b="0" kern="0" dirty="0">
              <a:solidFill>
                <a:srgbClr val="000000"/>
              </a:solidFill>
            </a:endParaRPr>
          </a:p>
          <a:p>
            <a:pPr lvl="0"/>
            <a:r>
              <a:rPr lang="en-US" b="0" kern="0" dirty="0">
                <a:solidFill>
                  <a:srgbClr val="000000"/>
                </a:solidFill>
              </a:rPr>
              <a:t>Key Capabilities:</a:t>
            </a:r>
          </a:p>
          <a:p>
            <a:pPr lvl="1"/>
            <a:r>
              <a:rPr lang="en-US" b="0" kern="0" dirty="0">
                <a:solidFill>
                  <a:srgbClr val="000000"/>
                </a:solidFill>
              </a:rPr>
              <a:t>Supports easy to read declarative language</a:t>
            </a:r>
          </a:p>
          <a:p>
            <a:pPr lvl="1"/>
            <a:r>
              <a:rPr lang="en-US" b="0" kern="0" dirty="0">
                <a:solidFill>
                  <a:srgbClr val="000000"/>
                </a:solidFill>
              </a:rPr>
              <a:t>Enforces desired state on the system</a:t>
            </a:r>
          </a:p>
          <a:p>
            <a:pPr lvl="1"/>
            <a:r>
              <a:rPr lang="en-US" b="0" kern="0" dirty="0">
                <a:solidFill>
                  <a:srgbClr val="000000"/>
                </a:solidFill>
              </a:rPr>
              <a:t>Puppet Forge supports many ready to use modules</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A1C4B9AE-DA86-49D3-B47E-1EF79E43F0B8}"/>
              </a:ext>
            </a:extLst>
          </p:cNvPr>
          <p:cNvSpPr txBox="1"/>
          <p:nvPr/>
        </p:nvSpPr>
        <p:spPr>
          <a:xfrm>
            <a:off x="222422" y="6301946"/>
            <a:ext cx="955589" cy="369332"/>
          </a:xfrm>
          <a:prstGeom prst="rect">
            <a:avLst/>
          </a:prstGeom>
          <a:noFill/>
        </p:spPr>
        <p:txBody>
          <a:bodyPr wrap="square" rtlCol="0">
            <a:spAutoFit/>
          </a:bodyPr>
          <a:lstStyle/>
          <a:p>
            <a:r>
              <a:rPr lang="en-US" dirty="0"/>
              <a:t>12-13</a:t>
            </a:r>
          </a:p>
        </p:txBody>
      </p:sp>
    </p:spTree>
    <p:extLst>
      <p:ext uri="{BB962C8B-B14F-4D97-AF65-F5344CB8AC3E}">
        <p14:creationId xmlns:p14="http://schemas.microsoft.com/office/powerpoint/2010/main" val="10284230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0fdd1d1b-de09-4509-a6eb-c654458a6f0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32D6-6125-43B4-B9D5-520A2176FA88}"/>
              </a:ext>
            </a:extLst>
          </p:cNvPr>
          <p:cNvSpPr>
            <a:spLocks noGrp="1"/>
          </p:cNvSpPr>
          <p:nvPr>
            <p:ph type="title"/>
          </p:nvPr>
        </p:nvSpPr>
        <p:spPr/>
        <p:txBody>
          <a:bodyPr/>
          <a:lstStyle/>
          <a:p>
            <a:r>
              <a:rPr lang="en-US" dirty="0"/>
              <a:t>Cloud Shell</a:t>
            </a:r>
          </a:p>
        </p:txBody>
      </p:sp>
      <p:sp>
        <p:nvSpPr>
          <p:cNvPr id="4" name="Content Placeholder 2">
            <a:extLst>
              <a:ext uri="{FF2B5EF4-FFF2-40B4-BE49-F238E27FC236}">
                <a16:creationId xmlns:a16="http://schemas.microsoft.com/office/drawing/2014/main" id="{10152FFE-65ED-4584-8AA4-B3300CBA3345}"/>
              </a:ext>
            </a:extLst>
          </p:cNvPr>
          <p:cNvSpPr txBox="1">
            <a:spLocks/>
          </p:cNvSpPr>
          <p:nvPr/>
        </p:nvSpPr>
        <p:spPr>
          <a:xfrm>
            <a:off x="458788" y="1021215"/>
            <a:ext cx="8119156" cy="337736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Authenticated shell access to Azure from virtually anywhere (browser)</a:t>
            </a:r>
          </a:p>
          <a:p>
            <a:pPr lvl="0"/>
            <a:r>
              <a:rPr lang="en-US" sz="2400" b="0" kern="0" dirty="0">
                <a:solidFill>
                  <a:srgbClr val="000000"/>
                </a:solidFill>
              </a:rPr>
              <a:t>Choice of shell experience that best suits the way </a:t>
            </a:r>
            <a:br>
              <a:rPr lang="en-US" sz="2400" b="0" kern="0" dirty="0">
                <a:solidFill>
                  <a:srgbClr val="000000"/>
                </a:solidFill>
              </a:rPr>
            </a:br>
            <a:r>
              <a:rPr lang="en-US" sz="2400" b="0" kern="0" dirty="0">
                <a:solidFill>
                  <a:srgbClr val="000000"/>
                </a:solidFill>
              </a:rPr>
              <a:t>you work:</a:t>
            </a:r>
          </a:p>
          <a:p>
            <a:pPr lvl="1"/>
            <a:r>
              <a:rPr lang="en-US" sz="2000" b="0" kern="0" dirty="0">
                <a:solidFill>
                  <a:srgbClr val="000000"/>
                </a:solidFill>
              </a:rPr>
              <a:t>PowerShell or Bash CLI </a:t>
            </a:r>
          </a:p>
          <a:p>
            <a:pPr lvl="0"/>
            <a:r>
              <a:rPr lang="en-US" sz="2400" b="0" kern="0" dirty="0">
                <a:solidFill>
                  <a:srgbClr val="000000"/>
                </a:solidFill>
              </a:rPr>
              <a:t>Common tools and programming languages included that’s updated and maintained by Microsoft</a:t>
            </a:r>
          </a:p>
          <a:p>
            <a:pPr lvl="0"/>
            <a:r>
              <a:rPr lang="en-US" sz="2400" b="0" kern="0" dirty="0">
                <a:solidFill>
                  <a:srgbClr val="000000"/>
                </a:solidFill>
              </a:rPr>
              <a:t>Persist your files across sessions in attached Azure File storage</a:t>
            </a:r>
          </a:p>
          <a:p>
            <a:pPr lvl="0"/>
            <a:endParaRPr lang="en-US" sz="2400" b="0" kern="0" dirty="0">
              <a:solidFill>
                <a:srgbClr val="000000"/>
              </a:solidFill>
            </a:endParaRPr>
          </a:p>
          <a:p>
            <a:pPr lvl="0"/>
            <a:endParaRPr lang="en-US" sz="2400" b="0" kern="0" dirty="0">
              <a:solidFill>
                <a:srgbClr val="000000"/>
              </a:solidFill>
            </a:endParaRPr>
          </a:p>
        </p:txBody>
      </p:sp>
      <p:pic>
        <p:nvPicPr>
          <p:cNvPr id="5" name="Picture 4" descr="Example Cloud Shell prompt">
            <a:extLst>
              <a:ext uri="{FF2B5EF4-FFF2-40B4-BE49-F238E27FC236}">
                <a16:creationId xmlns:a16="http://schemas.microsoft.com/office/drawing/2014/main" id="{FC5B5976-9698-4C4B-8692-80A64E9CB5F1}"/>
              </a:ext>
            </a:extLst>
          </p:cNvPr>
          <p:cNvPicPr>
            <a:picLocks noChangeAspect="1"/>
          </p:cNvPicPr>
          <p:nvPr/>
        </p:nvPicPr>
        <p:blipFill>
          <a:blip r:embed="rId3"/>
          <a:stretch>
            <a:fillRect/>
          </a:stretch>
        </p:blipFill>
        <p:spPr>
          <a:xfrm>
            <a:off x="1723353" y="4675416"/>
            <a:ext cx="5590025" cy="1685937"/>
          </a:xfrm>
          <a:prstGeom prst="rect">
            <a:avLst/>
          </a:prstGeom>
        </p:spPr>
      </p:pic>
      <p:sp>
        <p:nvSpPr>
          <p:cNvPr id="6" name="TextBox 5">
            <a:extLst>
              <a:ext uri="{FF2B5EF4-FFF2-40B4-BE49-F238E27FC236}">
                <a16:creationId xmlns:a16="http://schemas.microsoft.com/office/drawing/2014/main" id="{F5E94A4D-383D-408C-9677-8D7F826A422E}"/>
              </a:ext>
            </a:extLst>
          </p:cNvPr>
          <p:cNvSpPr txBox="1"/>
          <p:nvPr/>
        </p:nvSpPr>
        <p:spPr>
          <a:xfrm>
            <a:off x="222422" y="6301946"/>
            <a:ext cx="955589" cy="369332"/>
          </a:xfrm>
          <a:prstGeom prst="rect">
            <a:avLst/>
          </a:prstGeom>
          <a:noFill/>
        </p:spPr>
        <p:txBody>
          <a:bodyPr wrap="square" rtlCol="0">
            <a:spAutoFit/>
          </a:bodyPr>
          <a:lstStyle/>
          <a:p>
            <a:r>
              <a:rPr lang="en-US" dirty="0"/>
              <a:t>12-13</a:t>
            </a:r>
          </a:p>
        </p:txBody>
      </p:sp>
    </p:spTree>
    <p:extLst>
      <p:ext uri="{BB962C8B-B14F-4D97-AF65-F5344CB8AC3E}">
        <p14:creationId xmlns:p14="http://schemas.microsoft.com/office/powerpoint/2010/main" val="2754400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1870-087C-4C21-A615-9656D879A6DF}"/>
              </a:ext>
            </a:extLst>
          </p:cNvPr>
          <p:cNvSpPr>
            <a:spLocks noGrp="1"/>
          </p:cNvSpPr>
          <p:nvPr>
            <p:ph type="title"/>
          </p:nvPr>
        </p:nvSpPr>
        <p:spPr/>
        <p:txBody>
          <a:bodyPr/>
          <a:lstStyle/>
          <a:p>
            <a:r>
              <a:rPr lang="en-US" dirty="0"/>
              <a:t>Lab: Deploying Configuration Management Solutions to Azure</a:t>
            </a:r>
          </a:p>
        </p:txBody>
      </p:sp>
      <p:sp>
        <p:nvSpPr>
          <p:cNvPr id="3" name="Text Placeholder 2">
            <a:extLst>
              <a:ext uri="{FF2B5EF4-FFF2-40B4-BE49-F238E27FC236}">
                <a16:creationId xmlns:a16="http://schemas.microsoft.com/office/drawing/2014/main" id="{FBE7E312-BB89-401F-B14E-7FC7B61C0BC9}"/>
              </a:ext>
            </a:extLst>
          </p:cNvPr>
          <p:cNvSpPr>
            <a:spLocks noGrp="1"/>
          </p:cNvSpPr>
          <p:nvPr>
            <p:ph type="body" idx="1"/>
          </p:nvPr>
        </p:nvSpPr>
        <p:spPr/>
        <p:txBody>
          <a:bodyPr/>
          <a:lstStyle/>
          <a:p>
            <a:r>
              <a:rPr lang="en-US" dirty="0"/>
              <a:t>Exercise 1: Deploying a Chef Management Server using ARM
Exercise 2: Configuring Management Server
Exercise 3: Deploying a VM Scale Set using </a:t>
            </a:r>
            <a:br>
              <a:rPr lang="en-US" dirty="0"/>
            </a:br>
            <a:r>
              <a:rPr lang="en-US" dirty="0"/>
              <a:t>Chef-Configured VMs
Exercise 4: Cleanup Subscription</a:t>
            </a:r>
          </a:p>
        </p:txBody>
      </p:sp>
      <p:sp>
        <p:nvSpPr>
          <p:cNvPr id="4" name="TextBox 3">
            <a:extLst>
              <a:ext uri="{FF2B5EF4-FFF2-40B4-BE49-F238E27FC236}">
                <a16:creationId xmlns:a16="http://schemas.microsoft.com/office/drawing/2014/main" id="{3893B0A8-0EF7-43F2-994F-701A3DE874C7}"/>
              </a:ext>
            </a:extLst>
          </p:cNvPr>
          <p:cNvSpPr txBox="1"/>
          <p:nvPr/>
        </p:nvSpPr>
        <p:spPr>
          <a:xfrm>
            <a:off x="458788" y="4131035"/>
            <a:ext cx="3146311" cy="523220"/>
          </a:xfrm>
          <a:prstGeom prst="rect">
            <a:avLst/>
          </a:prstGeom>
          <a:noFill/>
        </p:spPr>
        <p:txBody>
          <a:bodyPr vert="horz" wrap="none" rtlCol="0">
            <a:spAutoFit/>
          </a:bodyPr>
          <a:lstStyle/>
          <a:p>
            <a:r>
              <a:rPr lang="en-US" sz="2800" b="0" dirty="0">
                <a:latin typeface="Segoe UI" panose="020B0502040204020203" pitchFamily="34" charset="0"/>
              </a:rPr>
              <a:t>Logon Information</a:t>
            </a:r>
          </a:p>
        </p:txBody>
      </p:sp>
      <p:sp>
        <p:nvSpPr>
          <p:cNvPr id="5" name="TextBox 4">
            <a:extLst>
              <a:ext uri="{FF2B5EF4-FFF2-40B4-BE49-F238E27FC236}">
                <a16:creationId xmlns:a16="http://schemas.microsoft.com/office/drawing/2014/main" id="{D80077EF-BA52-4D25-A221-4AAE55E6B78B}"/>
              </a:ext>
            </a:extLst>
          </p:cNvPr>
          <p:cNvSpPr txBox="1"/>
          <p:nvPr/>
        </p:nvSpPr>
        <p:spPr>
          <a:xfrm>
            <a:off x="458788" y="4553980"/>
            <a:ext cx="6168612" cy="1384995"/>
          </a:xfrm>
          <a:prstGeom prst="rect">
            <a:avLst/>
          </a:prstGeom>
          <a:noFill/>
        </p:spPr>
        <p:txBody>
          <a:bodyPr vert="horz" wrap="none" rtlCol="0">
            <a:spAutoFit/>
          </a:bodyPr>
          <a:lstStyle/>
          <a:p>
            <a:r>
              <a:rPr lang="en-US" sz="2800" b="0" dirty="0">
                <a:latin typeface="Segoe UI" panose="020B0502040204020203" pitchFamily="34" charset="0"/>
              </a:rPr>
              <a:t>Virtual machine:	</a:t>
            </a:r>
            <a:r>
              <a:rPr lang="en-US" sz="2800" dirty="0">
                <a:latin typeface="Segoe UI" panose="020B0502040204020203" pitchFamily="34" charset="0"/>
              </a:rPr>
              <a:t>20535A-SEA-ARCH</a:t>
            </a:r>
            <a:endParaRPr lang="en-US" sz="2800" b="0" dirty="0">
              <a:latin typeface="Segoe UI" panose="020B0502040204020203" pitchFamily="34" charset="0"/>
            </a:endParaRPr>
          </a:p>
          <a:p>
            <a:r>
              <a:rPr lang="en-US" sz="2800" b="0" dirty="0">
                <a:latin typeface="Segoe UI" panose="020B0502040204020203" pitchFamily="34" charset="0"/>
              </a:rPr>
              <a:t>User name: 	</a:t>
            </a:r>
            <a:r>
              <a:rPr lang="en-US" sz="2800" dirty="0">
                <a:latin typeface="Segoe UI" panose="020B0502040204020203" pitchFamily="34" charset="0"/>
              </a:rPr>
              <a:t>Admin</a:t>
            </a:r>
            <a:endParaRPr lang="en-US" sz="2800" b="0" dirty="0">
              <a:latin typeface="Segoe UI" panose="020B0502040204020203" pitchFamily="34" charset="0"/>
            </a:endParaRPr>
          </a:p>
          <a:p>
            <a:r>
              <a:rPr lang="en-US" sz="2800" b="0" dirty="0">
                <a:latin typeface="Segoe UI" panose="020B0502040204020203" pitchFamily="34" charset="0"/>
              </a:rPr>
              <a:t>Password: 		</a:t>
            </a:r>
            <a:r>
              <a:rPr lang="en-US" sz="2800" dirty="0">
                <a:latin typeface="Segoe UI" panose="020B0502040204020203" pitchFamily="34" charset="0"/>
              </a:rPr>
              <a:t>Pa55w.rd</a:t>
            </a:r>
            <a:endParaRPr lang="en-US" sz="2800" b="0" dirty="0">
              <a:solidFill>
                <a:srgbClr val="000000"/>
              </a:solidFill>
              <a:latin typeface="Segoe UI" panose="020B0502040204020203" pitchFamily="34" charset="0"/>
            </a:endParaRPr>
          </a:p>
        </p:txBody>
      </p:sp>
      <p:sp>
        <p:nvSpPr>
          <p:cNvPr id="6" name="TextBox 5">
            <a:extLst>
              <a:ext uri="{FF2B5EF4-FFF2-40B4-BE49-F238E27FC236}">
                <a16:creationId xmlns:a16="http://schemas.microsoft.com/office/drawing/2014/main" id="{707D4775-15BE-4A53-949E-98C013368F7F}"/>
              </a:ext>
            </a:extLst>
          </p:cNvPr>
          <p:cNvSpPr txBox="1"/>
          <p:nvPr/>
        </p:nvSpPr>
        <p:spPr>
          <a:xfrm>
            <a:off x="458788" y="6163356"/>
            <a:ext cx="4529573" cy="523220"/>
          </a:xfrm>
          <a:prstGeom prst="rect">
            <a:avLst/>
          </a:prstGeom>
          <a:noFill/>
        </p:spPr>
        <p:txBody>
          <a:bodyPr vert="horz" wrap="none" rtlCol="0">
            <a:spAutoFit/>
          </a:bodyPr>
          <a:lstStyle/>
          <a:p>
            <a:r>
              <a:rPr lang="en-US" sz="2800" b="0" dirty="0">
                <a:latin typeface="Segoe UI" panose="020B0502040204020203" pitchFamily="34" charset="0"/>
              </a:rPr>
              <a:t>Estimated Time: 90 minutes</a:t>
            </a:r>
          </a:p>
        </p:txBody>
      </p:sp>
    </p:spTree>
    <p:extLst>
      <p:ext uri="{BB962C8B-B14F-4D97-AF65-F5344CB8AC3E}">
        <p14:creationId xmlns:p14="http://schemas.microsoft.com/office/powerpoint/2010/main" val="20602334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BB759-EF48-49AB-B894-10117613FD21}"/>
              </a:ext>
            </a:extLst>
          </p:cNvPr>
          <p:cNvSpPr>
            <a:spLocks noGrp="1"/>
          </p:cNvSpPr>
          <p:nvPr>
            <p:ph type="title"/>
          </p:nvPr>
        </p:nvSpPr>
        <p:spPr/>
        <p:txBody>
          <a:bodyPr/>
          <a:lstStyle/>
          <a:p>
            <a:r>
              <a:rPr lang="en-US" dirty="0"/>
              <a:t>Lab Scenario</a:t>
            </a:r>
          </a:p>
        </p:txBody>
      </p:sp>
      <p:sp>
        <p:nvSpPr>
          <p:cNvPr id="4" name="TextBox 3">
            <a:extLst>
              <a:ext uri="{FF2B5EF4-FFF2-40B4-BE49-F238E27FC236}">
                <a16:creationId xmlns:a16="http://schemas.microsoft.com/office/drawing/2014/main" id="{57CD183A-EF23-42D9-B47D-791030F32173}"/>
              </a:ext>
            </a:extLst>
          </p:cNvPr>
          <p:cNvSpPr txBox="1"/>
          <p:nvPr/>
        </p:nvSpPr>
        <p:spPr>
          <a:xfrm>
            <a:off x="458788" y="1021215"/>
            <a:ext cx="8119156" cy="3970318"/>
          </a:xfrm>
          <a:prstGeom prst="rect">
            <a:avLst/>
          </a:prstGeom>
          <a:noFill/>
        </p:spPr>
        <p:txBody>
          <a:bodyPr vert="horz" wrap="square" rtlCol="0">
            <a:spAutoFit/>
          </a:bodyPr>
          <a:lstStyle/>
          <a:p>
            <a:pPr marL="0" marR="0">
              <a:spcBef>
                <a:spcPts val="600"/>
              </a:spcBef>
              <a:spcAft>
                <a:spcPts val="800"/>
              </a:spcAft>
            </a:pPr>
            <a:r>
              <a:rPr lang="en-US" sz="2800" b="0" dirty="0">
                <a:latin typeface="Segoe UI" panose="020B0502040204020203" pitchFamily="34" charset="0"/>
                <a:ea typeface="Calibri" panose="020F0502020204030204" pitchFamily="34" charset="0"/>
                <a:cs typeface="Times New Roman" panose="02020603050405020304" pitchFamily="18" charset="0"/>
              </a:rPr>
              <a:t>A cutting-edge insurance organization would like to create multiple virtual machines to process insurance claims. Today, those virtual machines are managed in the organization’s datacenter using Chef. The client has reached out to you to create a prototype solution where the machines are created automatically and have the Chef agent and configuration installed as part of the automatic deployment.</a:t>
            </a:r>
            <a:endParaRPr lang="en-US"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798086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D1754-26F7-4DF4-93E7-C2B740C00C16}"/>
              </a:ext>
            </a:extLst>
          </p:cNvPr>
          <p:cNvSpPr>
            <a:spLocks noGrp="1"/>
          </p:cNvSpPr>
          <p:nvPr>
            <p:ph type="title"/>
          </p:nvPr>
        </p:nvSpPr>
        <p:spPr/>
        <p:txBody>
          <a:bodyPr/>
          <a:lstStyle/>
          <a:p>
            <a:r>
              <a:rPr lang="en-US" dirty="0"/>
              <a:t>Lab Review</a:t>
            </a:r>
          </a:p>
        </p:txBody>
      </p:sp>
      <p:sp>
        <p:nvSpPr>
          <p:cNvPr id="3" name="Text Placeholder 2">
            <a:extLst>
              <a:ext uri="{FF2B5EF4-FFF2-40B4-BE49-F238E27FC236}">
                <a16:creationId xmlns:a16="http://schemas.microsoft.com/office/drawing/2014/main" id="{CF8DB7D5-9F0E-4765-B02A-FEC9C15DE4DF}"/>
              </a:ext>
            </a:extLst>
          </p:cNvPr>
          <p:cNvSpPr>
            <a:spLocks noGrp="1"/>
          </p:cNvSpPr>
          <p:nvPr>
            <p:ph type="body" idx="1"/>
          </p:nvPr>
        </p:nvSpPr>
        <p:spPr/>
        <p:txBody>
          <a:bodyPr/>
          <a:lstStyle/>
          <a:p>
            <a:r>
              <a:rPr lang="en-US" dirty="0"/>
              <a:t>Do you find it easier to use PowerShell DSC or Chef to configure a VM in a VM Scale Set?</a:t>
            </a:r>
          </a:p>
        </p:txBody>
      </p:sp>
    </p:spTree>
    <p:extLst>
      <p:ext uri="{BB962C8B-B14F-4D97-AF65-F5344CB8AC3E}">
        <p14:creationId xmlns:p14="http://schemas.microsoft.com/office/powerpoint/2010/main" val="47776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292B-AACD-46A9-9FB9-4E43A13BA015}"/>
              </a:ext>
            </a:extLst>
          </p:cNvPr>
          <p:cNvSpPr>
            <a:spLocks noGrp="1"/>
          </p:cNvSpPr>
          <p:nvPr>
            <p:ph type="title"/>
          </p:nvPr>
        </p:nvSpPr>
        <p:spPr/>
        <p:txBody>
          <a:bodyPr/>
          <a:lstStyle/>
          <a:p>
            <a:r>
              <a:rPr lang="en-US" dirty="0"/>
              <a:t>Module Review and Takeaways</a:t>
            </a:r>
          </a:p>
        </p:txBody>
      </p:sp>
      <p:sp>
        <p:nvSpPr>
          <p:cNvPr id="3" name="Text Placeholder 2">
            <a:extLst>
              <a:ext uri="{FF2B5EF4-FFF2-40B4-BE49-F238E27FC236}">
                <a16:creationId xmlns:a16="http://schemas.microsoft.com/office/drawing/2014/main" id="{6CD45942-E7FE-4ED5-A6E5-0B99396B5555}"/>
              </a:ext>
            </a:extLst>
          </p:cNvPr>
          <p:cNvSpPr>
            <a:spLocks noGrp="1"/>
          </p:cNvSpPr>
          <p:nvPr>
            <p:ph type="body" idx="1"/>
          </p:nvPr>
        </p:nvSpPr>
        <p:spPr/>
        <p:txBody>
          <a:bodyPr/>
          <a:lstStyle/>
          <a:p>
            <a:r>
              <a:rPr lang="en-US" dirty="0"/>
              <a:t>Review Question</a:t>
            </a:r>
          </a:p>
        </p:txBody>
      </p:sp>
    </p:spTree>
    <p:extLst>
      <p:ext uri="{BB962C8B-B14F-4D97-AF65-F5344CB8AC3E}">
        <p14:creationId xmlns:p14="http://schemas.microsoft.com/office/powerpoint/2010/main" val="20087657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Course Evaluation</a:t>
            </a:r>
            <a:endParaRPr lang="en-US" sz="1400" b="1" dirty="0">
              <a:solidFill>
                <a:srgbClr val="FF0000"/>
              </a:solidFill>
            </a:endParaRPr>
          </a:p>
        </p:txBody>
      </p:sp>
      <p:sp>
        <p:nvSpPr>
          <p:cNvPr id="5" name="Text Placeholder 5"/>
          <p:cNvSpPr txBox="1">
            <a:spLocks/>
          </p:cNvSpPr>
          <p:nvPr/>
        </p:nvSpPr>
        <p:spPr>
          <a:xfrm>
            <a:off x="457200" y="1066800"/>
            <a:ext cx="8229600" cy="5105400"/>
          </a:xfrm>
          <a:prstGeom prst="rect">
            <a:avLst/>
          </a:prstGeom>
        </p:spPr>
        <p:txBody>
          <a:body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Your evaluation of this course will help Microsoft understand the quality of your learning experience.</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Please work with your training provider to access the course evaluation form.</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Microsoft will keep your answers to this survey private and confidential and will use your responses to improve your future learning experience. Your open and honest feedback is valuable and appreciated.</a:t>
            </a:r>
          </a:p>
        </p:txBody>
      </p:sp>
    </p:spTree>
    <p:extLst>
      <p:ext uri="{BB962C8B-B14F-4D97-AF65-F5344CB8AC3E}">
        <p14:creationId xmlns:p14="http://schemas.microsoft.com/office/powerpoint/2010/main" val="190799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E3B05-C7A2-4BA5-AEE1-30BAB20B8372}"/>
              </a:ext>
            </a:extLst>
          </p:cNvPr>
          <p:cNvSpPr>
            <a:spLocks noGrp="1"/>
          </p:cNvSpPr>
          <p:nvPr>
            <p:ph type="title"/>
          </p:nvPr>
        </p:nvSpPr>
        <p:spPr/>
        <p:txBody>
          <a:bodyPr/>
          <a:lstStyle/>
          <a:p>
            <a:r>
              <a:rPr lang="en-US" dirty="0"/>
              <a:t>Azure Security Center</a:t>
            </a:r>
          </a:p>
        </p:txBody>
      </p:sp>
      <p:sp>
        <p:nvSpPr>
          <p:cNvPr id="4" name="Content Placeholder 2">
            <a:extLst>
              <a:ext uri="{FF2B5EF4-FFF2-40B4-BE49-F238E27FC236}">
                <a16:creationId xmlns:a16="http://schemas.microsoft.com/office/drawing/2014/main" id="{86E73731-E573-49B2-860D-DCEA511ABE0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Centralized Dashboard, focusing on Security posture of Azure and hybrid systems and applications</a:t>
            </a:r>
          </a:p>
          <a:p>
            <a:pPr lvl="0"/>
            <a:r>
              <a:rPr lang="en-US" b="0" kern="0" dirty="0">
                <a:solidFill>
                  <a:srgbClr val="000000"/>
                </a:solidFill>
              </a:rPr>
              <a:t>Active in 3 different areas:</a:t>
            </a:r>
          </a:p>
          <a:p>
            <a:pPr lvl="1"/>
            <a:r>
              <a:rPr lang="en-US" b="0" kern="0" dirty="0">
                <a:solidFill>
                  <a:srgbClr val="000000"/>
                </a:solidFill>
              </a:rPr>
              <a:t>General Security View</a:t>
            </a:r>
          </a:p>
          <a:p>
            <a:pPr lvl="1"/>
            <a:r>
              <a:rPr lang="en-US" b="0" kern="0" dirty="0">
                <a:solidFill>
                  <a:srgbClr val="000000"/>
                </a:solidFill>
              </a:rPr>
              <a:t>Prevention</a:t>
            </a:r>
          </a:p>
          <a:p>
            <a:pPr lvl="1"/>
            <a:r>
              <a:rPr lang="en-US" b="0" kern="0" dirty="0">
                <a:solidFill>
                  <a:srgbClr val="000000"/>
                </a:solidFill>
              </a:rPr>
              <a:t>Detection</a:t>
            </a:r>
          </a:p>
          <a:p>
            <a:pPr lvl="0"/>
            <a:r>
              <a:rPr lang="en-US" b="0" kern="0" dirty="0">
                <a:solidFill>
                  <a:srgbClr val="000000"/>
                </a:solidFill>
              </a:rPr>
              <a:t>Networking Features:</a:t>
            </a:r>
          </a:p>
          <a:p>
            <a:pPr lvl="1"/>
            <a:r>
              <a:rPr lang="en-US" b="0" kern="0" dirty="0">
                <a:solidFill>
                  <a:srgbClr val="000000"/>
                </a:solidFill>
              </a:rPr>
              <a:t>Networking Recommendations</a:t>
            </a:r>
          </a:p>
          <a:p>
            <a:pPr lvl="1"/>
            <a:r>
              <a:rPr lang="en-US" b="0" kern="0" dirty="0">
                <a:solidFill>
                  <a:srgbClr val="000000"/>
                </a:solidFill>
              </a:rPr>
              <a:t>Internet Facing Endpoints security view</a:t>
            </a:r>
          </a:p>
          <a:p>
            <a:pPr lvl="1"/>
            <a:r>
              <a:rPr lang="en-US" b="0" kern="0" dirty="0">
                <a:solidFill>
                  <a:srgbClr val="000000"/>
                </a:solidFill>
              </a:rPr>
              <a:t>Networking Topology security view</a:t>
            </a:r>
          </a:p>
          <a:p>
            <a:pPr lvl="0"/>
            <a:endParaRPr lang="en-US" b="0" kern="0" dirty="0">
              <a:solidFill>
                <a:srgbClr val="000000"/>
              </a:solidFill>
            </a:endParaRPr>
          </a:p>
          <a:p>
            <a:pPr lvl="0"/>
            <a:endParaRPr lang="en-US" b="0" kern="0" dirty="0">
              <a:solidFill>
                <a:srgbClr val="000000"/>
              </a:solidFill>
            </a:endParaRPr>
          </a:p>
        </p:txBody>
      </p:sp>
      <p:sp>
        <p:nvSpPr>
          <p:cNvPr id="5" name="TextBox 4">
            <a:extLst>
              <a:ext uri="{FF2B5EF4-FFF2-40B4-BE49-F238E27FC236}">
                <a16:creationId xmlns:a16="http://schemas.microsoft.com/office/drawing/2014/main" id="{1B6C8B71-7ABF-4378-8627-53597CCD2339}"/>
              </a:ext>
            </a:extLst>
          </p:cNvPr>
          <p:cNvSpPr txBox="1"/>
          <p:nvPr/>
        </p:nvSpPr>
        <p:spPr>
          <a:xfrm>
            <a:off x="222422" y="6301946"/>
            <a:ext cx="955589" cy="369332"/>
          </a:xfrm>
          <a:prstGeom prst="rect">
            <a:avLst/>
          </a:prstGeom>
          <a:noFill/>
        </p:spPr>
        <p:txBody>
          <a:bodyPr wrap="square" rtlCol="0">
            <a:spAutoFit/>
          </a:bodyPr>
          <a:lstStyle/>
          <a:p>
            <a:r>
              <a:rPr lang="en-US" dirty="0"/>
              <a:t>12-3</a:t>
            </a:r>
          </a:p>
        </p:txBody>
      </p:sp>
    </p:spTree>
    <p:extLst>
      <p:ext uri="{BB962C8B-B14F-4D97-AF65-F5344CB8AC3E}">
        <p14:creationId xmlns:p14="http://schemas.microsoft.com/office/powerpoint/2010/main" val="1830326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bac13d99-c71a-42ca-a759-ff7d82dbfef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413DA-DCC7-453C-B2AF-C3446939D7E8}"/>
              </a:ext>
            </a:extLst>
          </p:cNvPr>
          <p:cNvSpPr>
            <a:spLocks noGrp="1"/>
          </p:cNvSpPr>
          <p:nvPr>
            <p:ph type="title"/>
          </p:nvPr>
        </p:nvSpPr>
        <p:spPr/>
        <p:txBody>
          <a:bodyPr/>
          <a:lstStyle/>
          <a:p>
            <a:r>
              <a:rPr lang="en-US" dirty="0"/>
              <a:t>Azure Security Center</a:t>
            </a:r>
          </a:p>
        </p:txBody>
      </p:sp>
      <p:pic>
        <p:nvPicPr>
          <p:cNvPr id="4" name="Picture 3" descr="Security center blade in the portal">
            <a:extLst>
              <a:ext uri="{FF2B5EF4-FFF2-40B4-BE49-F238E27FC236}">
                <a16:creationId xmlns:a16="http://schemas.microsoft.com/office/drawing/2014/main" id="{07191346-8777-4488-A77A-E17CB33F7F4A}"/>
              </a:ext>
            </a:extLst>
          </p:cNvPr>
          <p:cNvPicPr>
            <a:picLocks noChangeAspect="1"/>
          </p:cNvPicPr>
          <p:nvPr/>
        </p:nvPicPr>
        <p:blipFill>
          <a:blip r:embed="rId3"/>
          <a:stretch>
            <a:fillRect/>
          </a:stretch>
        </p:blipFill>
        <p:spPr>
          <a:xfrm>
            <a:off x="1270001" y="1398091"/>
            <a:ext cx="6603999" cy="5151430"/>
          </a:xfrm>
          <a:prstGeom prst="rect">
            <a:avLst/>
          </a:prstGeom>
        </p:spPr>
      </p:pic>
      <p:sp>
        <p:nvSpPr>
          <p:cNvPr id="5" name="TextBox 4">
            <a:extLst>
              <a:ext uri="{FF2B5EF4-FFF2-40B4-BE49-F238E27FC236}">
                <a16:creationId xmlns:a16="http://schemas.microsoft.com/office/drawing/2014/main" id="{CE68F05A-3B92-4A1E-9E6A-1C0EE706965E}"/>
              </a:ext>
            </a:extLst>
          </p:cNvPr>
          <p:cNvSpPr txBox="1"/>
          <p:nvPr/>
        </p:nvSpPr>
        <p:spPr>
          <a:xfrm>
            <a:off x="222422" y="6301946"/>
            <a:ext cx="955589" cy="369332"/>
          </a:xfrm>
          <a:prstGeom prst="rect">
            <a:avLst/>
          </a:prstGeom>
          <a:noFill/>
        </p:spPr>
        <p:txBody>
          <a:bodyPr wrap="square" rtlCol="0">
            <a:spAutoFit/>
          </a:bodyPr>
          <a:lstStyle/>
          <a:p>
            <a:r>
              <a:rPr lang="en-US" dirty="0"/>
              <a:t>12-3</a:t>
            </a:r>
          </a:p>
        </p:txBody>
      </p:sp>
    </p:spTree>
    <p:extLst>
      <p:ext uri="{BB962C8B-B14F-4D97-AF65-F5344CB8AC3E}">
        <p14:creationId xmlns:p14="http://schemas.microsoft.com/office/powerpoint/2010/main" val="2756441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20A1A-C529-45FE-AD49-495EC5819292}"/>
              </a:ext>
            </a:extLst>
          </p:cNvPr>
          <p:cNvSpPr>
            <a:spLocks noGrp="1"/>
          </p:cNvSpPr>
          <p:nvPr>
            <p:ph type="title"/>
          </p:nvPr>
        </p:nvSpPr>
        <p:spPr/>
        <p:txBody>
          <a:bodyPr/>
          <a:lstStyle/>
          <a:p>
            <a:r>
              <a:rPr lang="en-US" dirty="0"/>
              <a:t>Azure Monitor &amp; Diagnostics</a:t>
            </a:r>
          </a:p>
        </p:txBody>
      </p:sp>
      <p:sp>
        <p:nvSpPr>
          <p:cNvPr id="4" name="Content Placeholder 2">
            <a:extLst>
              <a:ext uri="{FF2B5EF4-FFF2-40B4-BE49-F238E27FC236}">
                <a16:creationId xmlns:a16="http://schemas.microsoft.com/office/drawing/2014/main" id="{EA66B49D-A6AD-4373-9C8F-2D55A596CA76}"/>
              </a:ext>
            </a:extLst>
          </p:cNvPr>
          <p:cNvSpPr txBox="1">
            <a:spLocks/>
          </p:cNvSpPr>
          <p:nvPr/>
        </p:nvSpPr>
        <p:spPr>
          <a:xfrm>
            <a:off x="458788" y="1021215"/>
            <a:ext cx="8119156" cy="94140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gn="ctr">
              <a:buNone/>
            </a:pPr>
            <a:r>
              <a:rPr lang="en-US" b="0" i="1" kern="0" dirty="0">
                <a:solidFill>
                  <a:srgbClr val="000000"/>
                </a:solidFill>
              </a:rPr>
              <a:t>“Highly granular and real-time monitoring data for any Azure Resource”</a:t>
            </a:r>
          </a:p>
        </p:txBody>
      </p:sp>
      <p:grpSp>
        <p:nvGrpSpPr>
          <p:cNvPr id="3" name="Group 2" descr="Monitor &quot;value add&quot; for businesses">
            <a:extLst>
              <a:ext uri="{FF2B5EF4-FFF2-40B4-BE49-F238E27FC236}">
                <a16:creationId xmlns:a16="http://schemas.microsoft.com/office/drawing/2014/main" id="{2A28C8CE-0531-4B1E-9FD8-5E843AF84136}"/>
              </a:ext>
            </a:extLst>
          </p:cNvPr>
          <p:cNvGrpSpPr/>
          <p:nvPr/>
        </p:nvGrpSpPr>
        <p:grpSpPr>
          <a:xfrm>
            <a:off x="228600" y="3214476"/>
            <a:ext cx="8686800" cy="2571127"/>
            <a:chOff x="228600" y="3214476"/>
            <a:chExt cx="8686800" cy="2571127"/>
          </a:xfrm>
        </p:grpSpPr>
        <p:sp>
          <p:nvSpPr>
            <p:cNvPr id="5" name="Rectangle 4">
              <a:extLst>
                <a:ext uri="{FF2B5EF4-FFF2-40B4-BE49-F238E27FC236}">
                  <a16:creationId xmlns:a16="http://schemas.microsoft.com/office/drawing/2014/main" id="{4BE48969-BC4D-4EBA-9959-98D90A2BC526}"/>
                </a:ext>
              </a:extLst>
            </p:cNvPr>
            <p:cNvSpPr/>
            <p:nvPr/>
          </p:nvSpPr>
          <p:spPr>
            <a:xfrm>
              <a:off x="228600" y="3214476"/>
              <a:ext cx="1898044" cy="1898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defTabSz="914016" fontAlgn="auto">
                <a:spcBef>
                  <a:spcPts val="1200"/>
                </a:spcBef>
                <a:spcAft>
                  <a:spcPts val="0"/>
                </a:spcAft>
                <a:defRPr/>
              </a:pPr>
              <a:r>
                <a:rPr lang="en-US" b="0" kern="0" dirty="0">
                  <a:solidFill>
                    <a:prstClr val="white"/>
                  </a:solidFill>
                  <a:latin typeface="Segoe UI Light" panose="020B0502040204020203" pitchFamily="34" charset="0"/>
                  <a:cs typeface="Segoe UI Light" panose="020B0502040204020203" pitchFamily="34" charset="0"/>
                </a:rPr>
                <a:t>View and manage all your monitoring data easily</a:t>
              </a:r>
            </a:p>
          </p:txBody>
        </p:sp>
        <p:sp>
          <p:nvSpPr>
            <p:cNvPr id="6" name="Rectangle 5">
              <a:extLst>
                <a:ext uri="{FF2B5EF4-FFF2-40B4-BE49-F238E27FC236}">
                  <a16:creationId xmlns:a16="http://schemas.microsoft.com/office/drawing/2014/main" id="{D8DDBD10-C51F-431A-A4D7-5D32EF6E6BDF}"/>
                </a:ext>
              </a:extLst>
            </p:cNvPr>
            <p:cNvSpPr/>
            <p:nvPr/>
          </p:nvSpPr>
          <p:spPr>
            <a:xfrm>
              <a:off x="2491519" y="3214477"/>
              <a:ext cx="1898044" cy="1898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defTabSz="914016" fontAlgn="auto">
                <a:spcBef>
                  <a:spcPts val="1200"/>
                </a:spcBef>
                <a:spcAft>
                  <a:spcPts val="0"/>
                </a:spcAft>
                <a:defRPr/>
              </a:pPr>
              <a:r>
                <a:rPr lang="en-US" b="0" kern="0" dirty="0">
                  <a:solidFill>
                    <a:prstClr val="white"/>
                  </a:solidFill>
                  <a:latin typeface="Segoe UI Light" panose="020B0502040204020203" pitchFamily="34" charset="0"/>
                  <a:cs typeface="Segoe UI Light" panose="020B0502040204020203" pitchFamily="34" charset="0"/>
                </a:rPr>
                <a:t>Set up alerts and take automated actions</a:t>
              </a:r>
            </a:p>
          </p:txBody>
        </p:sp>
        <p:sp>
          <p:nvSpPr>
            <p:cNvPr id="7" name="Rectangle 6">
              <a:extLst>
                <a:ext uri="{FF2B5EF4-FFF2-40B4-BE49-F238E27FC236}">
                  <a16:creationId xmlns:a16="http://schemas.microsoft.com/office/drawing/2014/main" id="{F411B09C-9924-4CDC-8609-681D2FB329D2}"/>
                </a:ext>
              </a:extLst>
            </p:cNvPr>
            <p:cNvSpPr/>
            <p:nvPr/>
          </p:nvSpPr>
          <p:spPr>
            <a:xfrm>
              <a:off x="4754437" y="3214476"/>
              <a:ext cx="1898044" cy="1898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defTabSz="914016" fontAlgn="auto">
                <a:spcBef>
                  <a:spcPts val="1200"/>
                </a:spcBef>
                <a:spcAft>
                  <a:spcPts val="0"/>
                </a:spcAft>
                <a:defRPr/>
              </a:pPr>
              <a:r>
                <a:rPr lang="en-US" b="0" kern="0" dirty="0">
                  <a:solidFill>
                    <a:prstClr val="white"/>
                  </a:solidFill>
                  <a:latin typeface="Segoe UI Light" panose="020B0502040204020203" pitchFamily="34" charset="0"/>
                  <a:cs typeface="Segoe UI Light" panose="020B0502040204020203" pitchFamily="34" charset="0"/>
                </a:rPr>
                <a:t>Diagnose operational issues quickly</a:t>
              </a:r>
            </a:p>
          </p:txBody>
        </p:sp>
        <p:sp>
          <p:nvSpPr>
            <p:cNvPr id="8" name="Rectangle 7">
              <a:extLst>
                <a:ext uri="{FF2B5EF4-FFF2-40B4-BE49-F238E27FC236}">
                  <a16:creationId xmlns:a16="http://schemas.microsoft.com/office/drawing/2014/main" id="{48BA7EF2-C44C-4FAE-BF3A-9FBDA4FD062F}"/>
                </a:ext>
              </a:extLst>
            </p:cNvPr>
            <p:cNvSpPr/>
            <p:nvPr/>
          </p:nvSpPr>
          <p:spPr>
            <a:xfrm>
              <a:off x="7017356" y="3214477"/>
              <a:ext cx="1898044" cy="1898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defTabSz="914016" fontAlgn="auto">
                <a:spcBef>
                  <a:spcPts val="1200"/>
                </a:spcBef>
                <a:spcAft>
                  <a:spcPts val="0"/>
                </a:spcAft>
                <a:defRPr/>
              </a:pPr>
              <a:r>
                <a:rPr lang="en-US" b="0" kern="0" dirty="0">
                  <a:solidFill>
                    <a:prstClr val="white"/>
                  </a:solidFill>
                  <a:latin typeface="Segoe UI Light" panose="020B0502040204020203" pitchFamily="34" charset="0"/>
                  <a:cs typeface="Segoe UI Light" panose="020B0502040204020203" pitchFamily="34" charset="0"/>
                </a:rPr>
                <a:t>Integrate with your existing tools</a:t>
              </a:r>
            </a:p>
          </p:txBody>
        </p:sp>
        <p:sp>
          <p:nvSpPr>
            <p:cNvPr id="9" name="Rectangle 8">
              <a:extLst>
                <a:ext uri="{FF2B5EF4-FFF2-40B4-BE49-F238E27FC236}">
                  <a16:creationId xmlns:a16="http://schemas.microsoft.com/office/drawing/2014/main" id="{D04A9F29-2D95-42ED-BCCE-3D1EE279DF53}"/>
                </a:ext>
              </a:extLst>
            </p:cNvPr>
            <p:cNvSpPr/>
            <p:nvPr/>
          </p:nvSpPr>
          <p:spPr>
            <a:xfrm>
              <a:off x="228600" y="5327094"/>
              <a:ext cx="8686800" cy="458509"/>
            </a:xfrm>
            <a:prstGeom prst="rect">
              <a:avLst/>
            </a:prstGeom>
            <a:solidFill>
              <a:srgbClr val="00B0F0"/>
            </a:solidFill>
            <a:ln w="12700" cap="flat" cmpd="sng" algn="ctr">
              <a:solidFill>
                <a:srgbClr val="4472C4">
                  <a:shade val="50000"/>
                </a:srgbClr>
              </a:solidFill>
              <a:prstDash val="solid"/>
              <a:miter lim="800000"/>
            </a:ln>
            <a:effectLst/>
          </p:spPr>
          <p:txBody>
            <a:bodyPr rtlCol="0" anchor="ctr"/>
            <a:lstStyle/>
            <a:p>
              <a:pPr lvl="0" algn="ctr" fontAlgn="auto">
                <a:spcBef>
                  <a:spcPts val="0"/>
                </a:spcBef>
                <a:spcAft>
                  <a:spcPts val="0"/>
                </a:spcAft>
                <a:defRPr/>
              </a:pPr>
              <a:r>
                <a:rPr lang="en-US" sz="2000" b="0" kern="0" dirty="0">
                  <a:solidFill>
                    <a:prstClr val="white"/>
                  </a:solidFill>
                  <a:latin typeface="Segoe UI Light" panose="020B0502040204020203" pitchFamily="34" charset="0"/>
                  <a:cs typeface="Segoe UI Light" panose="020B0502040204020203" pitchFamily="34" charset="0"/>
                </a:rPr>
                <a:t>Get the granular, up-to-date monitoring data you need—all in one place</a:t>
              </a:r>
            </a:p>
          </p:txBody>
        </p:sp>
      </p:grpSp>
      <p:sp>
        <p:nvSpPr>
          <p:cNvPr id="10" name="TextBox 9">
            <a:extLst>
              <a:ext uri="{FF2B5EF4-FFF2-40B4-BE49-F238E27FC236}">
                <a16:creationId xmlns:a16="http://schemas.microsoft.com/office/drawing/2014/main" id="{A0F27FEB-046D-4979-9B12-0053EB1BB01A}"/>
              </a:ext>
            </a:extLst>
          </p:cNvPr>
          <p:cNvSpPr txBox="1"/>
          <p:nvPr/>
        </p:nvSpPr>
        <p:spPr>
          <a:xfrm>
            <a:off x="222422" y="6301946"/>
            <a:ext cx="955589" cy="369332"/>
          </a:xfrm>
          <a:prstGeom prst="rect">
            <a:avLst/>
          </a:prstGeom>
          <a:noFill/>
        </p:spPr>
        <p:txBody>
          <a:bodyPr wrap="square" rtlCol="0">
            <a:spAutoFit/>
          </a:bodyPr>
          <a:lstStyle/>
          <a:p>
            <a:r>
              <a:rPr lang="en-US" dirty="0"/>
              <a:t>12-3</a:t>
            </a:r>
          </a:p>
        </p:txBody>
      </p:sp>
    </p:spTree>
    <p:extLst>
      <p:ext uri="{BB962C8B-B14F-4D97-AF65-F5344CB8AC3E}">
        <p14:creationId xmlns:p14="http://schemas.microsoft.com/office/powerpoint/2010/main" val="2140687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b619ec38-48cd-4706-8b36-1bb5cd4b696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C5D3-3056-4CCC-AE0E-FAE54F85A0D4}"/>
              </a:ext>
            </a:extLst>
          </p:cNvPr>
          <p:cNvSpPr>
            <a:spLocks noGrp="1"/>
          </p:cNvSpPr>
          <p:nvPr>
            <p:ph type="title"/>
          </p:nvPr>
        </p:nvSpPr>
        <p:spPr/>
        <p:txBody>
          <a:bodyPr/>
          <a:lstStyle/>
          <a:p>
            <a:r>
              <a:rPr lang="en-US" dirty="0"/>
              <a:t>Azure Monitor &amp; Diagnostics</a:t>
            </a:r>
          </a:p>
        </p:txBody>
      </p:sp>
      <p:sp>
        <p:nvSpPr>
          <p:cNvPr id="4" name="Content Placeholder 2">
            <a:extLst>
              <a:ext uri="{FF2B5EF4-FFF2-40B4-BE49-F238E27FC236}">
                <a16:creationId xmlns:a16="http://schemas.microsoft.com/office/drawing/2014/main" id="{7CA4F039-C8F2-4675-BA2B-818ACEE281E3}"/>
              </a:ext>
            </a:extLst>
          </p:cNvPr>
          <p:cNvSpPr txBox="1">
            <a:spLocks/>
          </p:cNvSpPr>
          <p:nvPr/>
        </p:nvSpPr>
        <p:spPr>
          <a:xfrm>
            <a:off x="458788" y="1021215"/>
            <a:ext cx="8119156" cy="114283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gn="ctr">
              <a:buNone/>
            </a:pPr>
            <a:r>
              <a:rPr lang="en-US" b="0" i="1" kern="0" dirty="0">
                <a:solidFill>
                  <a:srgbClr val="000000"/>
                </a:solidFill>
              </a:rPr>
              <a:t>“Dev: My Application is slow…, Ops guy, can you figure out why”</a:t>
            </a:r>
          </a:p>
          <a:p>
            <a:pPr marL="0" lvl="0" indent="0" algn="ctr">
              <a:buNone/>
            </a:pPr>
            <a:endParaRPr lang="en-US" b="0" i="1" kern="0" dirty="0">
              <a:solidFill>
                <a:srgbClr val="000000"/>
              </a:solidFill>
            </a:endParaRPr>
          </a:p>
        </p:txBody>
      </p:sp>
      <p:grpSp>
        <p:nvGrpSpPr>
          <p:cNvPr id="3" name="Group 2" descr="Diagram showing the relationship between user issues, app metadata and Azure Storage">
            <a:extLst>
              <a:ext uri="{FF2B5EF4-FFF2-40B4-BE49-F238E27FC236}">
                <a16:creationId xmlns:a16="http://schemas.microsoft.com/office/drawing/2014/main" id="{650010B0-258B-4AE0-88F6-B8418BA93A38}"/>
              </a:ext>
            </a:extLst>
          </p:cNvPr>
          <p:cNvGrpSpPr/>
          <p:nvPr/>
        </p:nvGrpSpPr>
        <p:grpSpPr>
          <a:xfrm>
            <a:off x="228600" y="2937890"/>
            <a:ext cx="8686800" cy="2699796"/>
            <a:chOff x="228600" y="2937890"/>
            <a:chExt cx="8686800" cy="2699796"/>
          </a:xfrm>
        </p:grpSpPr>
        <p:cxnSp>
          <p:nvCxnSpPr>
            <p:cNvPr id="5" name="Straight Arrow Connector 4">
              <a:extLst>
                <a:ext uri="{FF2B5EF4-FFF2-40B4-BE49-F238E27FC236}">
                  <a16:creationId xmlns:a16="http://schemas.microsoft.com/office/drawing/2014/main" id="{D172121B-E775-430F-AF41-4F31DE73BFEE}"/>
                </a:ext>
              </a:extLst>
            </p:cNvPr>
            <p:cNvCxnSpPr/>
            <p:nvPr/>
          </p:nvCxnSpPr>
          <p:spPr>
            <a:xfrm>
              <a:off x="4921911" y="3840064"/>
              <a:ext cx="2692658" cy="38939"/>
            </a:xfrm>
            <a:prstGeom prst="straightConnector1">
              <a:avLst/>
            </a:prstGeom>
            <a:noFill/>
            <a:ln w="6350" cap="flat" cmpd="sng" algn="ctr">
              <a:solidFill>
                <a:srgbClr val="ED7D31"/>
              </a:solidFill>
              <a:prstDash val="solid"/>
              <a:miter lim="800000"/>
              <a:headEnd type="none"/>
              <a:tailEnd type="triangle"/>
            </a:ln>
            <a:effectLst/>
          </p:spPr>
        </p:cxnSp>
        <p:pic>
          <p:nvPicPr>
            <p:cNvPr id="6" name="Picture 5">
              <a:extLst>
                <a:ext uri="{FF2B5EF4-FFF2-40B4-BE49-F238E27FC236}">
                  <a16:creationId xmlns:a16="http://schemas.microsoft.com/office/drawing/2014/main" id="{2185A1A9-6C6C-453E-807B-D461331B07BF}"/>
                </a:ext>
              </a:extLst>
            </p:cNvPr>
            <p:cNvPicPr>
              <a:picLocks noChangeAspect="1"/>
            </p:cNvPicPr>
            <p:nvPr/>
          </p:nvPicPr>
          <p:blipFill>
            <a:blip r:embed="rId3">
              <a:duotone>
                <a:prstClr val="black"/>
                <a:srgbClr val="007397">
                  <a:tint val="45000"/>
                  <a:satMod val="400000"/>
                </a:srgbClr>
              </a:duotone>
            </a:blip>
            <a:stretch>
              <a:fillRect/>
            </a:stretch>
          </p:blipFill>
          <p:spPr>
            <a:xfrm>
              <a:off x="4092874" y="3459251"/>
              <a:ext cx="829038" cy="761626"/>
            </a:xfrm>
            <a:prstGeom prst="rect">
              <a:avLst/>
            </a:prstGeom>
          </p:spPr>
        </p:pic>
        <p:cxnSp>
          <p:nvCxnSpPr>
            <p:cNvPr id="7" name="Straight Arrow Connector 6">
              <a:extLst>
                <a:ext uri="{FF2B5EF4-FFF2-40B4-BE49-F238E27FC236}">
                  <a16:creationId xmlns:a16="http://schemas.microsoft.com/office/drawing/2014/main" id="{7E5A6464-7901-4C11-A0BB-E82BE7E5DBE0}"/>
                </a:ext>
              </a:extLst>
            </p:cNvPr>
            <p:cNvCxnSpPr>
              <a:cxnSpLocks/>
            </p:cNvCxnSpPr>
            <p:nvPr/>
          </p:nvCxnSpPr>
          <p:spPr>
            <a:xfrm flipV="1">
              <a:off x="956615" y="3840064"/>
              <a:ext cx="3136258" cy="37417"/>
            </a:xfrm>
            <a:prstGeom prst="straightConnector1">
              <a:avLst/>
            </a:prstGeom>
            <a:noFill/>
            <a:ln w="6350" cap="flat" cmpd="sng" algn="ctr">
              <a:solidFill>
                <a:srgbClr val="5B9BD5"/>
              </a:solidFill>
              <a:prstDash val="solid"/>
              <a:miter lim="800000"/>
              <a:headEnd type="none"/>
              <a:tailEnd type="triangle"/>
            </a:ln>
            <a:effectLst/>
          </p:spPr>
        </p:cxnSp>
        <p:sp>
          <p:nvSpPr>
            <p:cNvPr id="8" name="Oval 7">
              <a:extLst>
                <a:ext uri="{FF2B5EF4-FFF2-40B4-BE49-F238E27FC236}">
                  <a16:creationId xmlns:a16="http://schemas.microsoft.com/office/drawing/2014/main" id="{E2B86893-C247-4C5E-832A-3015A6E02B6C}"/>
                </a:ext>
              </a:extLst>
            </p:cNvPr>
            <p:cNvSpPr/>
            <p:nvPr/>
          </p:nvSpPr>
          <p:spPr bwMode="auto">
            <a:xfrm>
              <a:off x="898254" y="2937891"/>
              <a:ext cx="319738" cy="304833"/>
            </a:xfrm>
            <a:prstGeom prst="ellipse">
              <a:avLst/>
            </a:prstGeom>
            <a:solidFill>
              <a:srgbClr val="FF0000"/>
            </a:solidFill>
            <a:ln w="6350" cap="flat" cmpd="sng" algn="ctr">
              <a:solidFill>
                <a:srgbClr val="C00000"/>
              </a:solid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lvl="0" algn="ctr" defTabSz="1243265" fontAlgn="auto">
                <a:lnSpc>
                  <a:spcPct val="90000"/>
                </a:lnSpc>
                <a:spcBef>
                  <a:spcPts val="0"/>
                </a:spcBef>
                <a:spcAft>
                  <a:spcPts val="0"/>
                </a:spcAft>
                <a:defRPr/>
              </a:pPr>
              <a:r>
                <a:rPr lang="en-US" sz="1867" b="0" kern="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t>
              </a:r>
            </a:p>
          </p:txBody>
        </p:sp>
        <p:sp>
          <p:nvSpPr>
            <p:cNvPr id="9" name="Oval 8">
              <a:extLst>
                <a:ext uri="{FF2B5EF4-FFF2-40B4-BE49-F238E27FC236}">
                  <a16:creationId xmlns:a16="http://schemas.microsoft.com/office/drawing/2014/main" id="{685D7DD5-6342-4D69-9155-D3CF4460513F}"/>
                </a:ext>
              </a:extLst>
            </p:cNvPr>
            <p:cNvSpPr/>
            <p:nvPr/>
          </p:nvSpPr>
          <p:spPr bwMode="auto">
            <a:xfrm>
              <a:off x="4846789" y="2937890"/>
              <a:ext cx="290370" cy="304835"/>
            </a:xfrm>
            <a:prstGeom prst="ellipse">
              <a:avLst/>
            </a:prstGeom>
            <a:solidFill>
              <a:srgbClr val="ED7D31"/>
            </a:solidFill>
            <a:ln w="12700" cap="flat" cmpd="sng" algn="ctr">
              <a:solidFill>
                <a:srgbClr val="ED7D31">
                  <a:shade val="50000"/>
                </a:srgbClr>
              </a:solid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lvl="0" algn="ctr" defTabSz="1243265" fontAlgn="auto">
                <a:lnSpc>
                  <a:spcPct val="90000"/>
                </a:lnSpc>
                <a:spcBef>
                  <a:spcPts val="0"/>
                </a:spcBef>
                <a:spcAft>
                  <a:spcPts val="0"/>
                </a:spcAft>
                <a:defRPr/>
              </a:pPr>
              <a:r>
                <a:rPr lang="en-US" sz="1867" b="0" kern="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t>
              </a:r>
            </a:p>
          </p:txBody>
        </p:sp>
        <p:sp>
          <p:nvSpPr>
            <p:cNvPr id="10" name="TextBox 9">
              <a:extLst>
                <a:ext uri="{FF2B5EF4-FFF2-40B4-BE49-F238E27FC236}">
                  <a16:creationId xmlns:a16="http://schemas.microsoft.com/office/drawing/2014/main" id="{AF49EBEF-81AD-431D-96D6-2061A84031AA}"/>
                </a:ext>
              </a:extLst>
            </p:cNvPr>
            <p:cNvSpPr txBox="1"/>
            <p:nvPr/>
          </p:nvSpPr>
          <p:spPr>
            <a:xfrm>
              <a:off x="349830" y="4522754"/>
              <a:ext cx="1213570" cy="726353"/>
            </a:xfrm>
            <a:prstGeom prst="rect">
              <a:avLst/>
            </a:prstGeom>
            <a:noFill/>
          </p:spPr>
          <p:txBody>
            <a:bodyPr wrap="square" lIns="243840" tIns="195072" rIns="243840" bIns="195072" rtlCol="0">
              <a:spAutoFit/>
            </a:bodyPr>
            <a:lstStyle/>
            <a:p>
              <a:pPr lvl="0" defTabSz="1243625" fontAlgn="auto">
                <a:lnSpc>
                  <a:spcPct val="90000"/>
                </a:lnSpc>
                <a:spcBef>
                  <a:spcPts val="0"/>
                </a:spcBef>
                <a:spcAft>
                  <a:spcPts val="800"/>
                </a:spcAft>
                <a:defRPr/>
              </a:pPr>
              <a:r>
                <a:rPr lang="en-US" sz="2400" b="0" dirty="0">
                  <a:gradFill>
                    <a:gsLst>
                      <a:gs pos="2917">
                        <a:srgbClr val="353535"/>
                      </a:gs>
                      <a:gs pos="30000">
                        <a:srgbClr val="353535"/>
                      </a:gs>
                    </a:gsLst>
                    <a:lin ang="5400000" scaled="0"/>
                  </a:gradFill>
                  <a:latin typeface="Segoe UI Light" panose="020B0502040204020203" pitchFamily="34" charset="0"/>
                  <a:cs typeface="Segoe UI Light" panose="020B0502040204020203" pitchFamily="34" charset="0"/>
                </a:rPr>
                <a:t>User</a:t>
              </a:r>
            </a:p>
          </p:txBody>
        </p:sp>
        <p:sp>
          <p:nvSpPr>
            <p:cNvPr id="11" name="TextBox 10">
              <a:extLst>
                <a:ext uri="{FF2B5EF4-FFF2-40B4-BE49-F238E27FC236}">
                  <a16:creationId xmlns:a16="http://schemas.microsoft.com/office/drawing/2014/main" id="{528AC960-4D8A-4697-9A0D-6E379FB17D0E}"/>
                </a:ext>
              </a:extLst>
            </p:cNvPr>
            <p:cNvSpPr txBox="1"/>
            <p:nvPr/>
          </p:nvSpPr>
          <p:spPr>
            <a:xfrm>
              <a:off x="4124282" y="4652840"/>
              <a:ext cx="1115836" cy="726353"/>
            </a:xfrm>
            <a:prstGeom prst="rect">
              <a:avLst/>
            </a:prstGeom>
            <a:noFill/>
          </p:spPr>
          <p:txBody>
            <a:bodyPr wrap="square" lIns="243840" tIns="195072" rIns="243840" bIns="195072" rtlCol="0">
              <a:spAutoFit/>
            </a:bodyPr>
            <a:lstStyle/>
            <a:p>
              <a:pPr lvl="0" defTabSz="1243625" fontAlgn="auto">
                <a:lnSpc>
                  <a:spcPct val="90000"/>
                </a:lnSpc>
                <a:spcBef>
                  <a:spcPts val="0"/>
                </a:spcBef>
                <a:spcAft>
                  <a:spcPts val="800"/>
                </a:spcAft>
                <a:defRPr/>
              </a:pPr>
              <a:r>
                <a:rPr lang="en-US" sz="2400" b="0" dirty="0">
                  <a:gradFill>
                    <a:gsLst>
                      <a:gs pos="2917">
                        <a:srgbClr val="353535"/>
                      </a:gs>
                      <a:gs pos="30000">
                        <a:srgbClr val="353535"/>
                      </a:gs>
                    </a:gsLst>
                    <a:lin ang="5400000" scaled="0"/>
                  </a:gradFill>
                  <a:latin typeface="Segoe UI Light" panose="020B0502040204020203" pitchFamily="34" charset="0"/>
                  <a:cs typeface="Segoe UI Light" panose="020B0502040204020203" pitchFamily="34" charset="0"/>
                </a:rPr>
                <a:t>App</a:t>
              </a:r>
            </a:p>
          </p:txBody>
        </p:sp>
        <p:sp>
          <p:nvSpPr>
            <p:cNvPr id="12" name="TextBox 11">
              <a:extLst>
                <a:ext uri="{FF2B5EF4-FFF2-40B4-BE49-F238E27FC236}">
                  <a16:creationId xmlns:a16="http://schemas.microsoft.com/office/drawing/2014/main" id="{20838CDD-CA07-4DC5-B781-231B829C76AE}"/>
                </a:ext>
              </a:extLst>
            </p:cNvPr>
            <p:cNvSpPr txBox="1"/>
            <p:nvPr/>
          </p:nvSpPr>
          <p:spPr>
            <a:xfrm>
              <a:off x="7279575" y="4476342"/>
              <a:ext cx="1635825" cy="1161344"/>
            </a:xfrm>
            <a:prstGeom prst="rect">
              <a:avLst/>
            </a:prstGeom>
            <a:noFill/>
          </p:spPr>
          <p:txBody>
            <a:bodyPr wrap="square" lIns="243840" tIns="195072" rIns="243840" bIns="195072" rtlCol="0">
              <a:spAutoFit/>
            </a:bodyPr>
            <a:lstStyle/>
            <a:p>
              <a:pPr lvl="0" algn="ctr" defTabSz="1243625" fontAlgn="auto">
                <a:lnSpc>
                  <a:spcPct val="90000"/>
                </a:lnSpc>
                <a:spcBef>
                  <a:spcPts val="0"/>
                </a:spcBef>
                <a:spcAft>
                  <a:spcPts val="800"/>
                </a:spcAft>
                <a:defRPr/>
              </a:pPr>
              <a:r>
                <a:rPr lang="en-US" sz="2400" b="0" dirty="0">
                  <a:gradFill>
                    <a:gsLst>
                      <a:gs pos="2917">
                        <a:srgbClr val="353535"/>
                      </a:gs>
                      <a:gs pos="30000">
                        <a:srgbClr val="353535"/>
                      </a:gs>
                    </a:gsLst>
                    <a:lin ang="5400000" scaled="0"/>
                  </a:gradFill>
                  <a:latin typeface="Segoe UI Light" panose="020B0502040204020203" pitchFamily="34" charset="0"/>
                  <a:cs typeface="Segoe UI Light" panose="020B0502040204020203" pitchFamily="34" charset="0"/>
                </a:rPr>
                <a:t>Azure</a:t>
              </a:r>
            </a:p>
            <a:p>
              <a:pPr lvl="0" algn="ctr" defTabSz="1243625" fontAlgn="auto">
                <a:lnSpc>
                  <a:spcPct val="90000"/>
                </a:lnSpc>
                <a:spcBef>
                  <a:spcPts val="0"/>
                </a:spcBef>
                <a:spcAft>
                  <a:spcPts val="800"/>
                </a:spcAft>
                <a:defRPr/>
              </a:pPr>
              <a:r>
                <a:rPr lang="en-US" sz="2400" b="0" dirty="0">
                  <a:gradFill>
                    <a:gsLst>
                      <a:gs pos="2917">
                        <a:srgbClr val="353535"/>
                      </a:gs>
                      <a:gs pos="30000">
                        <a:srgbClr val="353535"/>
                      </a:gs>
                    </a:gsLst>
                    <a:lin ang="5400000" scaled="0"/>
                  </a:gradFill>
                  <a:latin typeface="Segoe UI Light" panose="020B0502040204020203" pitchFamily="34" charset="0"/>
                  <a:cs typeface="Segoe UI Light" panose="020B0502040204020203" pitchFamily="34" charset="0"/>
                </a:rPr>
                <a:t>Storage</a:t>
              </a:r>
            </a:p>
          </p:txBody>
        </p:sp>
        <p:pic>
          <p:nvPicPr>
            <p:cNvPr id="13" name="Picture 8" descr="https://acom.azurecomcdn.net/80C57D/cdn/images/cvt-a6debf957f8b84f910dedd243425f9da2b1e962251ad73addfe7f2b6ef43c633/page/support/trust-center/Trust-Center-Overview-02.png?t=popn">
              <a:extLst>
                <a:ext uri="{FF2B5EF4-FFF2-40B4-BE49-F238E27FC236}">
                  <a16:creationId xmlns:a16="http://schemas.microsoft.com/office/drawing/2014/main" id="{A53F48A8-6EF8-44D0-B11D-798D4FBCC91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7614569" y="3441840"/>
              <a:ext cx="965839" cy="874324"/>
            </a:xfrm>
            <a:prstGeom prst="rect">
              <a:avLst/>
            </a:prstGeom>
            <a:noFill/>
            <a:extLst>
              <a:ext uri="{909E8E84-426E-40DD-AFC4-6F175D3DCCD1}">
                <a14:hiddenFill xmlns:a14="http://schemas.microsoft.com/office/drawing/2010/main">
                  <a:solidFill>
                    <a:srgbClr val="FFFFFF"/>
                  </a:solidFill>
                </a14:hiddenFill>
              </a:ext>
            </a:extLst>
          </p:spPr>
        </p:pic>
        <p:pic>
          <p:nvPicPr>
            <p:cNvPr id="14" name="Graphic 13" descr="Man">
              <a:extLst>
                <a:ext uri="{FF2B5EF4-FFF2-40B4-BE49-F238E27FC236}">
                  <a16:creationId xmlns:a16="http://schemas.microsoft.com/office/drawing/2014/main" id="{B2FAC25A-52C1-4425-85D3-F74358B47B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 y="3364075"/>
              <a:ext cx="989393" cy="989393"/>
            </a:xfrm>
            <a:prstGeom prst="rect">
              <a:avLst/>
            </a:prstGeom>
          </p:spPr>
        </p:pic>
      </p:grpSp>
      <p:sp>
        <p:nvSpPr>
          <p:cNvPr id="15" name="TextBox 14">
            <a:extLst>
              <a:ext uri="{FF2B5EF4-FFF2-40B4-BE49-F238E27FC236}">
                <a16:creationId xmlns:a16="http://schemas.microsoft.com/office/drawing/2014/main" id="{9F051555-8799-47DE-A0AB-AEABC03C866F}"/>
              </a:ext>
            </a:extLst>
          </p:cNvPr>
          <p:cNvSpPr txBox="1"/>
          <p:nvPr/>
        </p:nvSpPr>
        <p:spPr>
          <a:xfrm>
            <a:off x="222422" y="6301946"/>
            <a:ext cx="955589" cy="369332"/>
          </a:xfrm>
          <a:prstGeom prst="rect">
            <a:avLst/>
          </a:prstGeom>
          <a:noFill/>
        </p:spPr>
        <p:txBody>
          <a:bodyPr wrap="square" rtlCol="0">
            <a:spAutoFit/>
          </a:bodyPr>
          <a:lstStyle/>
          <a:p>
            <a:r>
              <a:rPr lang="en-US" dirty="0"/>
              <a:t>12-3</a:t>
            </a:r>
          </a:p>
        </p:txBody>
      </p:sp>
    </p:spTree>
    <p:extLst>
      <p:ext uri="{BB962C8B-B14F-4D97-AF65-F5344CB8AC3E}">
        <p14:creationId xmlns:p14="http://schemas.microsoft.com/office/powerpoint/2010/main" val="3381518815"/>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3944</Words>
  <Application>Microsoft Office PowerPoint</Application>
  <PresentationFormat>On-screen Show (4:3)</PresentationFormat>
  <Paragraphs>793</Paragraphs>
  <Slides>58</Slides>
  <Notes>58</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58</vt:i4>
      </vt:variant>
    </vt:vector>
  </HeadingPairs>
  <TitlesOfParts>
    <vt:vector size="71" baseType="lpstr">
      <vt:lpstr>Segoe UI Light</vt:lpstr>
      <vt:lpstr>굴림</vt:lpstr>
      <vt:lpstr>Segoe</vt:lpstr>
      <vt:lpstr>Arial</vt:lpstr>
      <vt:lpstr>Symbol</vt:lpstr>
      <vt:lpstr>Times New Roman</vt:lpstr>
      <vt:lpstr>Verdana</vt:lpstr>
      <vt:lpstr>Calibri</vt:lpstr>
      <vt:lpstr>Segoe UI</vt:lpstr>
      <vt:lpstr>Segoe UI Semilight</vt:lpstr>
      <vt:lpstr>Courier New</vt:lpstr>
      <vt:lpstr>Wingdings</vt:lpstr>
      <vt:lpstr>NG_MOC_Core_ModuleNew2</vt:lpstr>
      <vt:lpstr>Module 12</vt:lpstr>
      <vt:lpstr>Module Overview</vt:lpstr>
      <vt:lpstr>Lesson 1: Monitoring</vt:lpstr>
      <vt:lpstr>Azure Network Watcher</vt:lpstr>
      <vt:lpstr>Azure Network Monitor</vt:lpstr>
      <vt:lpstr>Azure Security Center</vt:lpstr>
      <vt:lpstr>Azure Security Center</vt:lpstr>
      <vt:lpstr>Azure Monitor &amp; Diagnostics</vt:lpstr>
      <vt:lpstr>Azure Monitor &amp; Diagnostics</vt:lpstr>
      <vt:lpstr>Azure Advisors</vt:lpstr>
      <vt:lpstr>Azure Advisors</vt:lpstr>
      <vt:lpstr>Azure Service Health</vt:lpstr>
      <vt:lpstr>Azure Service Health</vt:lpstr>
      <vt:lpstr>Operations Management Suite – Log Analytics</vt:lpstr>
      <vt:lpstr>Operations Management Suite – Log Analytics</vt:lpstr>
      <vt:lpstr>Operations Management Suite – Log Analytics</vt:lpstr>
      <vt:lpstr>Application Insights</vt:lpstr>
      <vt:lpstr>Application Insights</vt:lpstr>
      <vt:lpstr>Application Insights</vt:lpstr>
      <vt:lpstr>Power BI</vt:lpstr>
      <vt:lpstr>Power BI</vt:lpstr>
      <vt:lpstr>Power BI Integrations</vt:lpstr>
      <vt:lpstr>Lesson 2: Backup</vt:lpstr>
      <vt:lpstr>Azure Backup</vt:lpstr>
      <vt:lpstr>Backup Options</vt:lpstr>
      <vt:lpstr>Backing up OS, Sysvol and Applications</vt:lpstr>
      <vt:lpstr>Backing Up Full VMs</vt:lpstr>
      <vt:lpstr>Specialized Backup</vt:lpstr>
      <vt:lpstr>Hybrid Backup Encryption</vt:lpstr>
      <vt:lpstr>Azure Backup Monitoring with Log Analytics</vt:lpstr>
      <vt:lpstr>Azure Backup Reports with Power BI</vt:lpstr>
      <vt:lpstr>Linux Application Consistent Azure Backup</vt:lpstr>
      <vt:lpstr>Azure Data Box</vt:lpstr>
      <vt:lpstr>Site Recovery</vt:lpstr>
      <vt:lpstr>Site Recovery Advantages</vt:lpstr>
      <vt:lpstr>Disaster Recovery or Workload Migration from Hyper-V/SCVMM</vt:lpstr>
      <vt:lpstr>Disaster Recovery or Workload Migration from VMware/AWS/physical</vt:lpstr>
      <vt:lpstr>Disaster Recovery or Workload Migration from Azure to Azure</vt:lpstr>
      <vt:lpstr>Lesson 3: Automation</vt:lpstr>
      <vt:lpstr>Azure Automation</vt:lpstr>
      <vt:lpstr>Features</vt:lpstr>
      <vt:lpstr>PowerPoint Presentation</vt:lpstr>
      <vt:lpstr>Cross-Cloud</vt:lpstr>
      <vt:lpstr>Azure Automation Desired State Configuration</vt:lpstr>
      <vt:lpstr>Desired State Configuration</vt:lpstr>
      <vt:lpstr>Desired State Configuration</vt:lpstr>
      <vt:lpstr>Hybrid Runbook Worker</vt:lpstr>
      <vt:lpstr>Automation Flow</vt:lpstr>
      <vt:lpstr>Automation Flow</vt:lpstr>
      <vt:lpstr>Configuration Management</vt:lpstr>
      <vt:lpstr>Chef</vt:lpstr>
      <vt:lpstr>Puppet</vt:lpstr>
      <vt:lpstr>Cloud Shell</vt:lpstr>
      <vt:lpstr>Lab: Deploying Configuration Management Solutions to Azure</vt:lpstr>
      <vt:lpstr>Lab Scenario</vt:lpstr>
      <vt:lpstr>Lab Review</vt:lpstr>
      <vt:lpstr>Module Review and Takeaways</vt:lpstr>
      <vt:lpstr>Course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2018-01-11T02:23:16Z</dcterms:created>
  <dcterms:modified xsi:type="dcterms:W3CDTF">2018-06-22T19:15:18Z</dcterms:modified>
</cp:coreProperties>
</file>