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Times New Roman"/>
              </a:rPr>
              <a:t>Click to edit the notes format</a:t>
            </a:r>
            <a:endParaRPr b="0" lang="en-US" sz="2000" spc="-1" strike="noStrike">
              <a:latin typeface="Times New Roman"/>
            </a:endParaRPr>
          </a:p>
        </p:txBody>
      </p:sp>
      <p:sp>
        <p:nvSpPr>
          <p:cNvPr id="42" name="PlaceHolder 2"/>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43"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p:nvPr>
        </p:nvSpPr>
        <p:spPr>
          <a:xfrm>
            <a:off x="4278960" y="10157400"/>
            <a:ext cx="3280680" cy="534240"/>
          </a:xfrm>
          <a:prstGeom prst="rect">
            <a:avLst/>
          </a:prstGeom>
        </p:spPr>
        <p:txBody>
          <a:bodyPr lIns="0" rIns="0" tIns="0" bIns="0" anchor="b"/>
          <a:p>
            <a:pPr algn="r"/>
            <a:fld id="{8BE0FDC1-C722-48B0-B976-6DF9525FA75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Times New Roman"/>
              </a:rPr>
              <a:t>The “Agile Process” is a strategy for software development team management. I will discuss what it is, what its advantages are, and what situations call for it.</a:t>
            </a:r>
            <a:endParaRPr b="0" lang="en-US" sz="2000" spc="-1" strike="noStrike">
              <a:latin typeface="Times New Roman"/>
            </a:endParaRPr>
          </a:p>
        </p:txBody>
      </p:sp>
      <p:sp>
        <p:nvSpPr>
          <p:cNvPr id="65" name="TextShape 2"/>
          <p:cNvSpPr txBox="1"/>
          <p:nvPr/>
        </p:nvSpPr>
        <p:spPr>
          <a:xfrm>
            <a:off x="1097280" y="8961120"/>
            <a:ext cx="5303520" cy="505080"/>
          </a:xfrm>
          <a:prstGeom prst="rect">
            <a:avLst/>
          </a:prstGeom>
          <a:noFill/>
          <a:ln>
            <a:noFill/>
          </a:ln>
        </p:spPr>
        <p:txBody>
          <a:bodyPr lIns="90000" rIns="90000" tIns="45000" bIns="45000"/>
          <a:p>
            <a:r>
              <a:rPr b="0" lang="en-US" sz="1800" spc="-1" strike="noStrike">
                <a:latin typeface="Times New Roman"/>
              </a:rPr>
              <a:t>Elliot Chandler, 2018 May 15a16, for NMD306</a:t>
            </a:r>
            <a:endParaRPr b="0" lang="en-US" sz="1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body"/>
          </p:nvPr>
        </p:nvSpPr>
        <p:spPr>
          <a:xfrm>
            <a:off x="756000" y="5078520"/>
            <a:ext cx="6047640" cy="4811040"/>
          </a:xfrm>
          <a:prstGeom prst="rect">
            <a:avLst/>
          </a:prstGeom>
        </p:spPr>
        <p:txBody>
          <a:bodyPr lIns="0" rIns="0" tIns="0" bIns="0"/>
          <a:p>
            <a:pPr marL="216000" indent="-216000">
              <a:spcBef>
                <a:spcPts val="865"/>
              </a:spcBef>
              <a:buClr>
                <a:srgbClr val="000000"/>
              </a:buClr>
              <a:buSzPct val="45000"/>
              <a:buFont typeface="Wingdings" charset="2"/>
              <a:buChar char=""/>
            </a:pPr>
            <a:r>
              <a:rPr b="0" lang="en-US" sz="2000" spc="-1" strike="noStrike">
                <a:latin typeface="Times New Roman"/>
              </a:rPr>
              <a:t>A strategy for project management in software development teams working for corporate clients</a:t>
            </a:r>
            <a:endParaRPr b="0" lang="en-US" sz="2000" spc="-1" strike="noStrike">
              <a:latin typeface="Times New Roman"/>
            </a:endParaRPr>
          </a:p>
          <a:p>
            <a:pPr marL="216000" indent="-216000">
              <a:spcBef>
                <a:spcPts val="865"/>
              </a:spcBef>
              <a:buClr>
                <a:srgbClr val="000000"/>
              </a:buClr>
              <a:buSzPct val="45000"/>
              <a:buFont typeface="Wingdings" charset="2"/>
              <a:buChar char=""/>
            </a:pPr>
            <a:r>
              <a:rPr b="0" lang="en-US" sz="2000" spc="-1" strike="noStrike">
                <a:latin typeface="Times New Roman"/>
              </a:rPr>
              <a:t>Intended to let a team develop useful software without knowing exactly what it is supposed to do at the start of the project, adapting to frequently changing requirements (hence the term “agile”)</a:t>
            </a:r>
            <a:endParaRPr b="0" lang="en-US" sz="2000" spc="-1" strike="noStrike">
              <a:latin typeface="Times New Roman"/>
            </a:endParaRPr>
          </a:p>
          <a:p>
            <a:pPr marL="216000" indent="-216000">
              <a:spcBef>
                <a:spcPts val="865"/>
              </a:spcBef>
              <a:buClr>
                <a:srgbClr val="000000"/>
              </a:buClr>
              <a:buSzPct val="45000"/>
              <a:buFont typeface="Wingdings" charset="2"/>
              <a:buChar char=""/>
            </a:pPr>
            <a:r>
              <a:rPr b="0" lang="en-US" sz="2000" spc="-1" strike="noStrike">
                <a:latin typeface="Times New Roman"/>
              </a:rPr>
              <a:t>To adapt quickly, avoids predefined end goals or detailed documentation</a:t>
            </a:r>
            <a:endParaRPr b="0" lang="en-US" sz="2000" spc="-1" strike="noStrike">
              <a:latin typeface="Times New Roman"/>
            </a:endParaRPr>
          </a:p>
          <a:p>
            <a:pPr marL="216000" indent="-216000">
              <a:spcBef>
                <a:spcPts val="865"/>
              </a:spcBef>
              <a:buClr>
                <a:srgbClr val="000000"/>
              </a:buClr>
              <a:buSzPct val="45000"/>
              <a:buFont typeface="Wingdings" charset="2"/>
              <a:buChar char=""/>
            </a:pPr>
            <a:r>
              <a:rPr b="0" lang="en-US" sz="2000" spc="-1" strike="noStrike">
                <a:latin typeface="Times New Roman"/>
              </a:rPr>
              <a:t>Work happens usually in one to four week “iterations”, also called “sprints”, of a predetermined duration, after which a working product is demonstrated to the client</a:t>
            </a:r>
            <a:endParaRPr b="0" lang="en-US" sz="2000" spc="-1" strike="noStrike">
              <a:latin typeface="Times New Roman"/>
            </a:endParaRPr>
          </a:p>
          <a:p>
            <a:pPr marL="216000" indent="-216000">
              <a:spcBef>
                <a:spcPts val="865"/>
              </a:spcBef>
              <a:buClr>
                <a:srgbClr val="000000"/>
              </a:buClr>
              <a:buSzPct val="45000"/>
              <a:buFont typeface="Wingdings" charset="2"/>
              <a:buChar char=""/>
            </a:pPr>
            <a:r>
              <a:rPr b="0" lang="en-US" sz="2000" spc="-1" strike="noStrike">
                <a:latin typeface="Times New Roman"/>
              </a:rPr>
              <a:t>Most planning is done on a per-iteration basis by the team members, rather than by management</a:t>
            </a:r>
            <a:endParaRPr b="0" lang="en-US" sz="20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body"/>
          </p:nvPr>
        </p:nvSpPr>
        <p:spPr>
          <a:xfrm>
            <a:off x="756000" y="5078520"/>
            <a:ext cx="6047640" cy="4811040"/>
          </a:xfrm>
          <a:prstGeom prst="rect">
            <a:avLst/>
          </a:prstGeom>
        </p:spPr>
        <p:txBody>
          <a:bodyPr lIns="0" rIns="0" tIns="0" bIns="0"/>
          <a:p>
            <a:pPr marL="216000" indent="-216000">
              <a:spcBef>
                <a:spcPts val="865"/>
              </a:spcBef>
              <a:buClr>
                <a:srgbClr val="000000"/>
              </a:buClr>
              <a:buSzPct val="45000"/>
              <a:buFont typeface="Wingdings" charset="2"/>
              <a:buChar char=""/>
            </a:pPr>
            <a:r>
              <a:rPr b="0" lang="en-US" sz="2000" spc="-1" strike="noStrike">
                <a:latin typeface="Times New Roman"/>
              </a:rPr>
              <a:t>Promotes collaboration with corporate clients. In the traditional software development process, a client will provide a specification for the software, and that will be implemented. The resulting implementation, when actually used, often reveals deficiencies in the original specification, which is expensive for the clients due to requiring a rewrite or scrapping the project.</a:t>
            </a:r>
            <a:endParaRPr b="0" lang="en-US" sz="2000" spc="-1" strike="noStrike">
              <a:latin typeface="Times New Roman"/>
            </a:endParaRPr>
          </a:p>
          <a:p>
            <a:pPr marL="216000" indent="-216000">
              <a:spcBef>
                <a:spcPts val="865"/>
              </a:spcBef>
              <a:buClr>
                <a:srgbClr val="000000"/>
              </a:buClr>
              <a:buSzPct val="45000"/>
              <a:buFont typeface="Wingdings" charset="2"/>
              <a:buChar char=""/>
            </a:pPr>
            <a:r>
              <a:rPr b="0" lang="en-US" sz="2000" spc="-1" strike="noStrike">
                <a:latin typeface="Times New Roman"/>
              </a:rPr>
              <a:t>By frequent iterations each delivering usable software and receiving feedback, and not basing projects around a specification agreed upon at the beginning of the project, agile development attempts to mitigate these losses for the clients.</a:t>
            </a:r>
            <a:endParaRPr b="0" lang="en-US" sz="2000" spc="-1" strike="noStrike">
              <a:latin typeface="Times New Roman"/>
            </a:endParaRPr>
          </a:p>
          <a:p>
            <a:pPr marL="216000" indent="-216000">
              <a:spcBef>
                <a:spcPts val="865"/>
              </a:spcBef>
              <a:buClr>
                <a:srgbClr val="000000"/>
              </a:buClr>
              <a:buSzPct val="45000"/>
              <a:buFont typeface="Wingdings" charset="2"/>
              <a:buChar char=""/>
            </a:pPr>
            <a:r>
              <a:rPr b="0" lang="en-US" sz="2000" spc="-1" strike="noStrike">
                <a:latin typeface="Times New Roman"/>
              </a:rPr>
              <a:t> </a:t>
            </a:r>
            <a:endParaRPr b="0" lang="en-US" sz="20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body"/>
          </p:nvPr>
        </p:nvSpPr>
        <p:spPr>
          <a:xfrm>
            <a:off x="756000" y="5078520"/>
            <a:ext cx="6047640" cy="4811040"/>
          </a:xfrm>
          <a:prstGeom prst="rect">
            <a:avLst/>
          </a:prstGeom>
        </p:spPr>
        <p:txBody>
          <a:bodyPr lIns="0" rIns="0" tIns="0" bIns="0"/>
          <a:p>
            <a:pPr marL="216000" indent="-216000">
              <a:spcBef>
                <a:spcPts val="865"/>
              </a:spcBef>
              <a:buClr>
                <a:srgbClr val="000000"/>
              </a:buClr>
              <a:buSzPct val="45000"/>
              <a:buFont typeface="Wingdings" charset="2"/>
              <a:buChar char=""/>
            </a:pPr>
            <a:r>
              <a:rPr b="0" lang="en-US" sz="2000" spc="-1" strike="noStrike">
                <a:latin typeface="Times New Roman"/>
              </a:rPr>
              <a:t>Agile software development is useful when the end goals of a project are not known, or have a possibility of changing.</a:t>
            </a:r>
            <a:endParaRPr b="0" lang="en-US" sz="2000" spc="-1" strike="noStrike">
              <a:latin typeface="Times New Roman"/>
            </a:endParaRPr>
          </a:p>
          <a:p>
            <a:pPr marL="216000" indent="-216000">
              <a:spcBef>
                <a:spcPts val="865"/>
              </a:spcBef>
              <a:buClr>
                <a:srgbClr val="000000"/>
              </a:buClr>
              <a:buSzPct val="45000"/>
              <a:buFont typeface="Wingdings" charset="2"/>
              <a:buChar char=""/>
            </a:pPr>
            <a:r>
              <a:rPr b="0" lang="en-US" sz="2000" spc="-1" strike="noStrike">
                <a:latin typeface="Times New Roman"/>
              </a:rPr>
              <a:t>Conversely, it is less useful when the end goals are exactly known and guaranteed not to change.</a:t>
            </a:r>
            <a:endParaRPr b="0" lang="en-US" sz="2000" spc="-1" strike="noStrike">
              <a:latin typeface="Times New Roman"/>
            </a:endParaRPr>
          </a:p>
          <a:p>
            <a:pPr marL="216000" indent="-216000">
              <a:spcBef>
                <a:spcPts val="865"/>
              </a:spcBef>
              <a:buClr>
                <a:srgbClr val="000000"/>
              </a:buClr>
              <a:buSzPct val="45000"/>
              <a:buFont typeface="Wingdings" charset="2"/>
              <a:buChar char=""/>
            </a:pPr>
            <a:r>
              <a:rPr b="0" lang="en-US" sz="2000" spc="-1" strike="noStrike">
                <a:latin typeface="Times New Roman"/>
              </a:rPr>
              <a:t>Thus, it is generally more useful for new projects, especially when there is a range of acceptable end products, than for projects with fixed goals (such as reimplementing an existing system while maintaining API compatibility).</a:t>
            </a:r>
            <a:endParaRPr b="0" lang="en-US" sz="20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body"/>
          </p:nvPr>
        </p:nvSpPr>
        <p:spPr>
          <a:xfrm>
            <a:off x="756000" y="5078520"/>
            <a:ext cx="6047640" cy="4811040"/>
          </a:xfrm>
          <a:prstGeom prst="rect">
            <a:avLst/>
          </a:prstGeom>
        </p:spPr>
        <p:txBody>
          <a:bodyPr lIns="0" rIns="0" tIns="0" bIns="0"/>
          <a:p>
            <a:pPr marL="216000" indent="-216000">
              <a:buClr>
                <a:srgbClr val="000000"/>
              </a:buClr>
              <a:buSzPct val="45000"/>
              <a:buFont typeface="Wingdings" charset="2"/>
              <a:buChar char=""/>
            </a:pPr>
            <a:r>
              <a:rPr b="0" lang="en-US" sz="2000" spc="-1" strike="noStrike">
                <a:latin typeface="Times New Roman"/>
              </a:rPr>
              <a:t>Scrum software development is a structured method for pursuing agile software development.</a:t>
            </a:r>
            <a:endParaRPr b="0" lang="en-US" sz="20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body"/>
          </p:nvPr>
        </p:nvSpPr>
        <p:spPr>
          <a:xfrm>
            <a:off x="756000" y="5078520"/>
            <a:ext cx="6047640" cy="4811040"/>
          </a:xfrm>
          <a:prstGeom prst="rect">
            <a:avLst/>
          </a:prstGeom>
        </p:spPr>
        <p:txBody>
          <a:bodyPr lIns="0" rIns="0" tIns="0" bIns="0"/>
          <a:p>
            <a:pPr marL="216000" indent="-216000">
              <a:buClr>
                <a:srgbClr val="000000"/>
              </a:buClr>
              <a:buSzPct val="45000"/>
              <a:buFont typeface="Wingdings" charset="2"/>
              <a:buChar char=""/>
            </a:pPr>
            <a:r>
              <a:rPr b="0" lang="en-US" sz="2000" spc="-1" strike="noStrike">
                <a:latin typeface="Times New Roman"/>
              </a:rPr>
              <a:t>In scrum software development, first, the person in charge of the project defines a prioritized list of features to implement.</a:t>
            </a:r>
            <a:endParaRPr b="0" lang="en-US" sz="20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body"/>
          </p:nvPr>
        </p:nvSpPr>
        <p:spPr>
          <a:xfrm>
            <a:off x="756000" y="5078520"/>
            <a:ext cx="6047640" cy="4811040"/>
          </a:xfrm>
          <a:prstGeom prst="rect">
            <a:avLst/>
          </a:prstGeom>
        </p:spPr>
        <p:txBody>
          <a:bodyPr lIns="0" rIns="0" tIns="0" bIns="0"/>
          <a:p>
            <a:pPr marL="216000" indent="-216000">
              <a:buClr>
                <a:srgbClr val="000000"/>
              </a:buClr>
              <a:buSzPct val="45000"/>
              <a:buFont typeface="Wingdings" charset="2"/>
              <a:buChar char=""/>
            </a:pPr>
            <a:r>
              <a:rPr b="0" lang="en-US" sz="2000" spc="-1" strike="noStrike">
                <a:latin typeface="Times New Roman"/>
              </a:rPr>
              <a:t>A series of iterations is then undertaken.</a:t>
            </a:r>
            <a:endParaRPr b="0" lang="en-US" sz="2000" spc="-1" strike="noStrike">
              <a:latin typeface="Times New Roman"/>
            </a:endParaRPr>
          </a:p>
          <a:p>
            <a:pPr marL="216000" indent="-216000">
              <a:buClr>
                <a:srgbClr val="000000"/>
              </a:buClr>
              <a:buSzPct val="45000"/>
              <a:buFont typeface="Wingdings" charset="2"/>
              <a:buChar char=""/>
            </a:pPr>
            <a:r>
              <a:rPr b="0" lang="en-US" sz="2000" spc="-1" strike="noStrike">
                <a:latin typeface="Times New Roman"/>
              </a:rPr>
              <a:t>Within each iteration,</a:t>
            </a:r>
            <a:endParaRPr b="0" lang="en-US" sz="2000" spc="-1" strike="noStrike">
              <a:latin typeface="Times New Roman"/>
            </a:endParaRPr>
          </a:p>
          <a:p>
            <a:pPr lvl="1" marL="216000" indent="-216000">
              <a:buClr>
                <a:srgbClr val="000000"/>
              </a:buClr>
              <a:buSzPct val="45000"/>
              <a:buFont typeface="Wingdings" charset="2"/>
              <a:buChar char=""/>
            </a:pPr>
            <a:r>
              <a:rPr b="0" lang="en-US" sz="2000" spc="-1" strike="noStrike">
                <a:latin typeface="Times New Roman"/>
              </a:rPr>
              <a:t>first, a feature to implement during the iteration is chosen.</a:t>
            </a:r>
            <a:endParaRPr b="0" lang="en-US" sz="2000" spc="-1" strike="noStrike">
              <a:latin typeface="Times New Roman"/>
            </a:endParaRPr>
          </a:p>
          <a:p>
            <a:pPr lvl="1" marL="216000" indent="-216000">
              <a:buClr>
                <a:srgbClr val="000000"/>
              </a:buClr>
              <a:buSzPct val="45000"/>
              <a:buFont typeface="Wingdings" charset="2"/>
              <a:buChar char=""/>
            </a:pPr>
            <a:r>
              <a:rPr b="0" lang="en-US" sz="2000" spc="-1" strike="noStrike">
                <a:latin typeface="Times New Roman"/>
              </a:rPr>
              <a:t>Then, each day during the iteration, the team meets and discusses the challenges and progress they have encountered; this meeting happens under the guidance of a designated person.</a:t>
            </a:r>
            <a:endParaRPr b="0" lang="en-US" sz="2000" spc="-1" strike="noStrike">
              <a:latin typeface="Times New Roman"/>
            </a:endParaRPr>
          </a:p>
          <a:p>
            <a:pPr lvl="1" marL="216000" indent="-216000">
              <a:buClr>
                <a:srgbClr val="000000"/>
              </a:buClr>
              <a:buSzPct val="45000"/>
              <a:buFont typeface="Wingdings" charset="2"/>
              <a:buChar char=""/>
            </a:pPr>
            <a:r>
              <a:rPr b="0" lang="en-US" sz="2000" spc="-1" strike="noStrike">
                <a:latin typeface="Times New Roman"/>
              </a:rPr>
              <a:t>Finally, the results of the work and the team’s efficiency during the sprint are reviewed as a group.</a:t>
            </a:r>
            <a:endParaRPr b="0" lang="en-US" sz="2000" spc="-1" strike="noStrike">
              <a:latin typeface="Times New Roman"/>
            </a:endParaRPr>
          </a:p>
          <a:p>
            <a:pPr marL="216000" indent="-216000">
              <a:buClr>
                <a:srgbClr val="000000"/>
              </a:buClr>
              <a:buSzPct val="45000"/>
              <a:buFont typeface="Wingdings" charset="2"/>
              <a:buChar char=""/>
            </a:pPr>
            <a:r>
              <a:rPr b="0" lang="en-US" sz="2000" spc="-1" strike="noStrike">
                <a:latin typeface="Times New Roman"/>
              </a:rPr>
              <a:t>The iterations will continue until (quote) “the deadline has been reached, the budget is exhausted, or the product owner is satisfied with the final product” (end quote).</a:t>
            </a:r>
            <a:endParaRPr b="0" lang="en-US" sz="20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Times New Roman"/>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Times New Roman"/>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Times New Roman"/>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Times New Roman"/>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Times New Roman"/>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Times New Roman"/>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Times New Roman"/>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Times New Roman"/>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Times New Roman"/>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Times New Roman"/>
            </a:endParaRPr>
          </a:p>
        </p:txBody>
      </p:sp>
      <p:sp>
        <p:nvSpPr>
          <p:cNvPr id="38" name="PlaceHolder 5"/>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Times New Roman"/>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Times New Roman"/>
            </a:endParaRPr>
          </a:p>
        </p:txBody>
      </p:sp>
      <p:sp>
        <p:nvSpPr>
          <p:cNvPr id="40" name="PlaceHolder 7"/>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Times New Roman"/>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Times New Roman"/>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Times New Roman"/>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Times New Roman"/>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Times New Roman"/>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Times New Roman"/>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Times New Roman"/>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Times New Roman"/>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Times New Roman"/>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Times New Roman"/>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Times New Roman"/>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Times New Roman"/>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Times New Roman"/>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latin typeface="Times New Roman"/>
              </a:rPr>
              <a:t>Click to edit the title text format</a:t>
            </a:r>
            <a:endParaRPr b="0" lang="en-US" sz="4400" spc="-1" strike="noStrike">
              <a:latin typeface="Times New Roman"/>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Times New Roman"/>
              </a:rPr>
              <a:t>Click to edit the outline text format</a:t>
            </a:r>
            <a:endParaRPr b="0" lang="en-US" sz="3200" spc="-1" strike="noStrike">
              <a:latin typeface="Times New Roman"/>
            </a:endParaRPr>
          </a:p>
          <a:p>
            <a:pPr lvl="1" marL="864000" indent="-324000">
              <a:spcBef>
                <a:spcPts val="1134"/>
              </a:spcBef>
              <a:buClr>
                <a:srgbClr val="000000"/>
              </a:buClr>
              <a:buSzPct val="75000"/>
              <a:buFont typeface="Symbol" charset="2"/>
              <a:buChar char=""/>
            </a:pPr>
            <a:r>
              <a:rPr b="0" lang="en-US" sz="2800" spc="-1" strike="noStrike">
                <a:latin typeface="Times New Roman"/>
              </a:rPr>
              <a:t>Second Outline Level</a:t>
            </a:r>
            <a:endParaRPr b="0" lang="en-US" sz="2800" spc="-1" strike="noStrike">
              <a:latin typeface="Times New Roman"/>
            </a:endParaRPr>
          </a:p>
          <a:p>
            <a:pPr lvl="2" marL="1296000" indent="-288000">
              <a:spcBef>
                <a:spcPts val="850"/>
              </a:spcBef>
              <a:buClr>
                <a:srgbClr val="000000"/>
              </a:buClr>
              <a:buSzPct val="45000"/>
              <a:buFont typeface="Wingdings" charset="2"/>
              <a:buChar char=""/>
            </a:pPr>
            <a:r>
              <a:rPr b="0" lang="en-US" sz="2400" spc="-1" strike="noStrike">
                <a:latin typeface="Times New Roman"/>
              </a:rPr>
              <a:t>Third Outline Level</a:t>
            </a:r>
            <a:endParaRPr b="0" lang="en-US" sz="2400" spc="-1" strike="noStrike">
              <a:latin typeface="Times New Roman"/>
            </a:endParaRPr>
          </a:p>
          <a:p>
            <a:pPr lvl="3" marL="1728000" indent="-216000">
              <a:spcBef>
                <a:spcPts val="567"/>
              </a:spcBef>
              <a:buClr>
                <a:srgbClr val="000000"/>
              </a:buClr>
              <a:buSzPct val="75000"/>
              <a:buFont typeface="Symbol" charset="2"/>
              <a:buChar char=""/>
            </a:pPr>
            <a:r>
              <a:rPr b="0" lang="en-US" sz="2000" spc="-1" strike="noStrike">
                <a:latin typeface="Times New Roman"/>
              </a:rPr>
              <a:t>Fourth Outline Level</a:t>
            </a:r>
            <a:endParaRPr b="0" lang="en-US" sz="2000" spc="-1" strike="noStrike">
              <a:latin typeface="Times New Roman"/>
            </a:endParaRPr>
          </a:p>
          <a:p>
            <a:pPr lvl="4" marL="2160000" indent="-216000">
              <a:spcBef>
                <a:spcPts val="283"/>
              </a:spcBef>
              <a:buClr>
                <a:srgbClr val="000000"/>
              </a:buClr>
              <a:buSzPct val="45000"/>
              <a:buFont typeface="Wingdings" charset="2"/>
              <a:buChar char=""/>
            </a:pPr>
            <a:r>
              <a:rPr b="0" lang="en-US" sz="2000" spc="-1" strike="noStrike">
                <a:latin typeface="Times New Roman"/>
              </a:rPr>
              <a:t>Fifth Outline Level</a:t>
            </a:r>
            <a:endParaRPr b="0" lang="en-US" sz="2000" spc="-1" strike="noStrike">
              <a:latin typeface="Times New Roman"/>
            </a:endParaRPr>
          </a:p>
          <a:p>
            <a:pPr lvl="5" marL="2592000" indent="-216000">
              <a:spcBef>
                <a:spcPts val="283"/>
              </a:spcBef>
              <a:buClr>
                <a:srgbClr val="000000"/>
              </a:buClr>
              <a:buSzPct val="45000"/>
              <a:buFont typeface="Wingdings" charset="2"/>
              <a:buChar char=""/>
            </a:pPr>
            <a:r>
              <a:rPr b="0" lang="en-US" sz="2000" spc="-1" strike="noStrike">
                <a:latin typeface="Times New Roman"/>
              </a:rPr>
              <a:t>Sixth Outline Level</a:t>
            </a:r>
            <a:endParaRPr b="0" lang="en-US" sz="2000" spc="-1" strike="noStrike">
              <a:latin typeface="Times New Roman"/>
            </a:endParaRPr>
          </a:p>
          <a:p>
            <a:pPr lvl="6" marL="3024000" indent="-216000">
              <a:spcBef>
                <a:spcPts val="283"/>
              </a:spcBef>
              <a:buClr>
                <a:srgbClr val="000000"/>
              </a:buClr>
              <a:buSzPct val="45000"/>
              <a:buFont typeface="Wingdings" charset="2"/>
              <a:buChar char=""/>
            </a:pPr>
            <a:r>
              <a:rPr b="0" lang="en-US" sz="2000" spc="-1" strike="noStrike">
                <a:latin typeface="Times New Roman"/>
              </a:rPr>
              <a:t>Seventh Outline Level</a:t>
            </a:r>
            <a:endParaRPr b="0" lang="en-US" sz="2000" spc="-1" strike="noStrike">
              <a:latin typeface="Times New Roman"/>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7076FDBC-80A9-4FB9-BBCA-E496DB4651A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Times New Roman"/>
              </a:rPr>
              <a:t>Agile Process</a:t>
            </a:r>
            <a:br/>
            <a:r>
              <a:rPr b="0" lang="en-US" sz="3400" spc="-1" strike="noStrike">
                <a:latin typeface="Times New Roman"/>
              </a:rPr>
              <a:t>for software development team management</a:t>
            </a:r>
            <a:endParaRPr b="0" lang="en-US" sz="3400" spc="-1" strike="noStrike">
              <a:latin typeface="Times New Roman"/>
            </a:endParaRPr>
          </a:p>
        </p:txBody>
      </p:sp>
      <p:sp>
        <p:nvSpPr>
          <p:cNvPr id="47" name="TextShape 2"/>
          <p:cNvSpPr txBox="1"/>
          <p:nvPr/>
        </p:nvSpPr>
        <p:spPr>
          <a:xfrm>
            <a:off x="504000" y="1769040"/>
            <a:ext cx="9071640" cy="438444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3200" spc="-1" strike="noStrike">
                <a:latin typeface="Times New Roman"/>
              </a:rPr>
              <a:t>What is agile software development?</a:t>
            </a:r>
            <a:endParaRPr b="0" lang="en-US" sz="3200" spc="-1" strike="noStrike">
              <a:latin typeface="Times New Roman"/>
            </a:endParaRPr>
          </a:p>
          <a:p>
            <a:pPr marL="216000" indent="-216000" algn="ctr">
              <a:buClr>
                <a:srgbClr val="000000"/>
              </a:buClr>
              <a:buSzPct val="45000"/>
              <a:buFont typeface="Wingdings" charset="2"/>
              <a:buChar char=""/>
            </a:pPr>
            <a:r>
              <a:rPr b="0" lang="en-US" sz="3200" spc="-1" strike="noStrike">
                <a:latin typeface="Times New Roman"/>
              </a:rPr>
              <a:t>What advantages does it bring?</a:t>
            </a:r>
            <a:endParaRPr b="0" lang="en-US" sz="3200" spc="-1" strike="noStrike">
              <a:latin typeface="Times New Roman"/>
            </a:endParaRPr>
          </a:p>
          <a:p>
            <a:pPr marL="216000" indent="-216000" algn="ctr">
              <a:buClr>
                <a:srgbClr val="000000"/>
              </a:buClr>
              <a:buSzPct val="45000"/>
              <a:buFont typeface="Wingdings" charset="2"/>
              <a:buChar char=""/>
            </a:pPr>
            <a:r>
              <a:rPr b="0" lang="en-US" sz="3200" spc="-1" strike="noStrike">
                <a:latin typeface="Times New Roman"/>
              </a:rPr>
              <a:t>Where is it appropriate?</a:t>
            </a:r>
            <a:endParaRPr b="0" lang="en-US" sz="3200" spc="-1" strike="noStrike">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Times New Roman"/>
              </a:rPr>
              <a:t>What is agile software development?</a:t>
            </a:r>
            <a:endParaRPr b="0" lang="en-US" sz="4400" spc="-1" strike="noStrike">
              <a:latin typeface="Times New Roman"/>
            </a:endParaRPr>
          </a:p>
        </p:txBody>
      </p:sp>
      <p:sp>
        <p:nvSpPr>
          <p:cNvPr id="49" name="TextShape 2"/>
          <p:cNvSpPr txBox="1"/>
          <p:nvPr/>
        </p:nvSpPr>
        <p:spPr>
          <a:xfrm>
            <a:off x="504000" y="1769040"/>
            <a:ext cx="9071640" cy="4384440"/>
          </a:xfrm>
          <a:prstGeom prst="rect">
            <a:avLst/>
          </a:prstGeom>
          <a:noFill/>
          <a:ln>
            <a:noFill/>
          </a:ln>
        </p:spPr>
        <p:txBody>
          <a:bodyPr lIns="0" rIns="0" tIns="0" bIns="0" anchor="ctr"/>
          <a:p>
            <a:pPr marL="216000" indent="-216000">
              <a:spcBef>
                <a:spcPts val="865"/>
              </a:spcBef>
              <a:buClr>
                <a:srgbClr val="000000"/>
              </a:buClr>
              <a:buSzPct val="45000"/>
              <a:buFont typeface="Wingdings" charset="2"/>
              <a:buChar char=""/>
            </a:pPr>
            <a:r>
              <a:rPr b="0" lang="en-US" sz="3200" spc="-1" strike="noStrike">
                <a:latin typeface="Times New Roman"/>
              </a:rPr>
              <a:t>Project management strategy</a:t>
            </a:r>
            <a:endParaRPr b="0" lang="en-US" sz="3200" spc="-1" strike="noStrike">
              <a:latin typeface="Times New Roman"/>
            </a:endParaRPr>
          </a:p>
          <a:p>
            <a:pPr marL="216000" indent="-216000">
              <a:spcBef>
                <a:spcPts val="865"/>
              </a:spcBef>
              <a:buClr>
                <a:srgbClr val="000000"/>
              </a:buClr>
              <a:buSzPct val="45000"/>
              <a:buFont typeface="Wingdings" charset="2"/>
              <a:buChar char=""/>
            </a:pPr>
            <a:r>
              <a:rPr b="0" lang="en-US" sz="3200" spc="-1" strike="noStrike">
                <a:latin typeface="Times New Roman"/>
              </a:rPr>
              <a:t>Develop useful software despite frequently changing requirements</a:t>
            </a:r>
            <a:endParaRPr b="0" lang="en-US" sz="3200" spc="-1" strike="noStrike">
              <a:latin typeface="Times New Roman"/>
            </a:endParaRPr>
          </a:p>
          <a:p>
            <a:pPr marL="216000" indent="-216000">
              <a:spcBef>
                <a:spcPts val="865"/>
              </a:spcBef>
              <a:buClr>
                <a:srgbClr val="000000"/>
              </a:buClr>
              <a:buSzPct val="45000"/>
              <a:buFont typeface="Wingdings" charset="2"/>
              <a:buChar char=""/>
            </a:pPr>
            <a:r>
              <a:rPr b="0" lang="en-US" sz="3200" spc="-1" strike="noStrike">
                <a:latin typeface="Times New Roman"/>
              </a:rPr>
              <a:t>Fewer known goals and documentation</a:t>
            </a:r>
            <a:endParaRPr b="0" lang="en-US" sz="3200" spc="-1" strike="noStrike">
              <a:latin typeface="Times New Roman"/>
            </a:endParaRPr>
          </a:p>
          <a:p>
            <a:pPr marL="216000" indent="-216000">
              <a:spcBef>
                <a:spcPts val="865"/>
              </a:spcBef>
              <a:buClr>
                <a:srgbClr val="000000"/>
              </a:buClr>
              <a:buSzPct val="45000"/>
              <a:buFont typeface="Wingdings" charset="2"/>
              <a:buChar char=""/>
            </a:pPr>
            <a:r>
              <a:rPr b="0" lang="en-US" sz="3200" spc="-1" strike="noStrike">
                <a:latin typeface="Times New Roman"/>
              </a:rPr>
              <a:t>“</a:t>
            </a:r>
            <a:r>
              <a:rPr b="0" lang="en-US" sz="3200" spc="-1" strike="noStrike">
                <a:latin typeface="Times New Roman"/>
              </a:rPr>
              <a:t>Iterations” of work</a:t>
            </a:r>
            <a:endParaRPr b="0" lang="en-US" sz="3200" spc="-1" strike="noStrike">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Times New Roman"/>
              </a:rPr>
              <a:t>What advantages does agile software development bring?</a:t>
            </a:r>
            <a:endParaRPr b="0" lang="en-US" sz="4400" spc="-1" strike="noStrike">
              <a:latin typeface="Times New Roman"/>
            </a:endParaRPr>
          </a:p>
        </p:txBody>
      </p:sp>
      <p:sp>
        <p:nvSpPr>
          <p:cNvPr id="51" name="TextShape 2"/>
          <p:cNvSpPr txBox="1"/>
          <p:nvPr/>
        </p:nvSpPr>
        <p:spPr>
          <a:xfrm>
            <a:off x="504000" y="1769040"/>
            <a:ext cx="9071640" cy="4384440"/>
          </a:xfrm>
          <a:prstGeom prst="rect">
            <a:avLst/>
          </a:prstGeom>
          <a:noFill/>
          <a:ln>
            <a:noFill/>
          </a:ln>
        </p:spPr>
        <p:txBody>
          <a:bodyPr lIns="0" rIns="0" tIns="0" bIns="0" anchor="ctr"/>
          <a:p>
            <a:pPr marL="216000" indent="-216000" algn="ctr">
              <a:spcBef>
                <a:spcPts val="865"/>
              </a:spcBef>
              <a:buClr>
                <a:srgbClr val="000000"/>
              </a:buClr>
              <a:buSzPct val="45000"/>
              <a:buFont typeface="Wingdings" charset="2"/>
              <a:buChar char=""/>
            </a:pPr>
            <a:r>
              <a:rPr b="0" lang="en-US" sz="3200" spc="-1" strike="noStrike">
                <a:latin typeface="Times New Roman"/>
              </a:rPr>
              <a:t>Work collaboratively with clients</a:t>
            </a:r>
            <a:endParaRPr b="0" lang="en-US" sz="3200" spc="-1" strike="noStrike">
              <a:latin typeface="Times New Roman"/>
            </a:endParaRPr>
          </a:p>
          <a:p>
            <a:pPr marL="216000" indent="-216000" algn="ctr">
              <a:spcBef>
                <a:spcPts val="865"/>
              </a:spcBef>
              <a:buClr>
                <a:srgbClr val="000000"/>
              </a:buClr>
              <a:buSzPct val="45000"/>
              <a:buFont typeface="Wingdings" charset="2"/>
              <a:buChar char=""/>
            </a:pPr>
            <a:r>
              <a:rPr b="0" lang="en-US" sz="3200" spc="-1" strike="noStrike">
                <a:latin typeface="Times New Roman"/>
              </a:rPr>
              <a:t>Avoid expensive losses for clients</a:t>
            </a:r>
            <a:endParaRPr b="0" lang="en-US" sz="3200" spc="-1" strike="noStrike">
              <a:latin typeface="Times New Roman"/>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Times New Roman"/>
              </a:rPr>
              <a:t>Where is agile software development appropriate?</a:t>
            </a:r>
            <a:endParaRPr b="0" lang="en-US" sz="4400" spc="-1" strike="noStrike">
              <a:latin typeface="Times New Roman"/>
            </a:endParaRPr>
          </a:p>
        </p:txBody>
      </p:sp>
      <p:sp>
        <p:nvSpPr>
          <p:cNvPr id="53" name="TextShape 2"/>
          <p:cNvSpPr txBox="1"/>
          <p:nvPr/>
        </p:nvSpPr>
        <p:spPr>
          <a:xfrm>
            <a:off x="504000" y="1769040"/>
            <a:ext cx="9071640" cy="4384440"/>
          </a:xfrm>
          <a:prstGeom prst="rect">
            <a:avLst/>
          </a:prstGeom>
          <a:noFill/>
          <a:ln>
            <a:noFill/>
          </a:ln>
        </p:spPr>
        <p:txBody>
          <a:bodyPr lIns="0" rIns="0" tIns="0" bIns="0" anchor="ctr"/>
          <a:p>
            <a:pPr marL="216000" indent="-216000" algn="ctr">
              <a:spcBef>
                <a:spcPts val="865"/>
              </a:spcBef>
              <a:buClr>
                <a:srgbClr val="000000"/>
              </a:buClr>
              <a:buSzPct val="45000"/>
              <a:buFont typeface="Wingdings" charset="2"/>
              <a:buChar char=""/>
            </a:pPr>
            <a:r>
              <a:rPr b="0" lang="en-US" sz="3200" spc="-1" strike="noStrike">
                <a:latin typeface="Times New Roman"/>
              </a:rPr>
              <a:t>When various different end products could be good</a:t>
            </a:r>
            <a:endParaRPr b="0" lang="en-US" sz="3200" spc="-1" strike="noStrike">
              <a:latin typeface="Times New Roman"/>
            </a:endParaRPr>
          </a:p>
          <a:p>
            <a:pPr marL="216000" indent="-216000" algn="ctr">
              <a:spcBef>
                <a:spcPts val="865"/>
              </a:spcBef>
              <a:buClr>
                <a:srgbClr val="000000"/>
              </a:buClr>
              <a:buSzPct val="45000"/>
              <a:buFont typeface="Wingdings" charset="2"/>
              <a:buChar char=""/>
            </a:pPr>
            <a:r>
              <a:rPr b="0" lang="en-US" sz="3200" spc="-1" strike="noStrike">
                <a:latin typeface="Times New Roman"/>
              </a:rPr>
              <a:t>When goals are unknown or changing</a:t>
            </a:r>
            <a:endParaRPr b="0" lang="en-US" sz="3200" spc="-1" strike="noStrike">
              <a:latin typeface="Times New Roman"/>
            </a:endParaRPr>
          </a:p>
          <a:p>
            <a:pPr marL="216000" indent="-216000" algn="ctr">
              <a:spcBef>
                <a:spcPts val="865"/>
              </a:spcBef>
              <a:buClr>
                <a:srgbClr val="000000"/>
              </a:buClr>
              <a:buSzPct val="45000"/>
              <a:buFont typeface="Wingdings" charset="2"/>
              <a:buChar char=""/>
            </a:pPr>
            <a:r>
              <a:rPr b="0" lang="en-US" sz="3200" spc="-1" strike="noStrike">
                <a:latin typeface="Times New Roman"/>
              </a:rPr>
              <a:t>But less when goals are exactly known</a:t>
            </a:r>
            <a:endParaRPr b="0" lang="en-US" sz="3200" spc="-1" strike="noStrike">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Times New Roman"/>
              </a:rPr>
              <a:t>Scrum software development</a:t>
            </a:r>
            <a:endParaRPr b="0" lang="en-US" sz="4400" spc="-1" strike="noStrike">
              <a:latin typeface="Times New Roman"/>
            </a:endParaRPr>
          </a:p>
        </p:txBody>
      </p:sp>
      <p:sp>
        <p:nvSpPr>
          <p:cNvPr id="55" name="TextShape 2"/>
          <p:cNvSpPr txBox="1"/>
          <p:nvPr/>
        </p:nvSpPr>
        <p:spPr>
          <a:xfrm>
            <a:off x="504000" y="1768680"/>
            <a:ext cx="9071640" cy="4384440"/>
          </a:xfrm>
          <a:prstGeom prst="rect">
            <a:avLst/>
          </a:prstGeom>
          <a:noFill/>
          <a:ln>
            <a:noFill/>
          </a:ln>
        </p:spPr>
        <p:txBody>
          <a:bodyPr lIns="0" rIns="0" tIns="0" bIns="0" anchor="ctr"/>
          <a:p>
            <a:pPr marL="216000" indent="-216000">
              <a:buClr>
                <a:srgbClr val="000000"/>
              </a:buClr>
              <a:buSzPct val="45000"/>
              <a:buFont typeface="Wingdings" charset="2"/>
              <a:buChar char=""/>
            </a:pPr>
            <a:r>
              <a:rPr b="0" lang="en-US" sz="3200" spc="-1" strike="noStrike">
                <a:latin typeface="Times New Roman"/>
              </a:rPr>
              <a:t>Method for agile software development</a:t>
            </a:r>
            <a:endParaRPr b="0" lang="en-US" sz="3200" spc="-1" strike="noStrike">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Times New Roman"/>
              </a:rPr>
              <a:t>Scrum software development</a:t>
            </a:r>
            <a:endParaRPr b="0" lang="en-US" sz="4400" spc="-1" strike="noStrike">
              <a:latin typeface="Times New Roman"/>
            </a:endParaRPr>
          </a:p>
        </p:txBody>
      </p:sp>
      <p:sp>
        <p:nvSpPr>
          <p:cNvPr id="57" name="TextShape 2"/>
          <p:cNvSpPr txBox="1"/>
          <p:nvPr/>
        </p:nvSpPr>
        <p:spPr>
          <a:xfrm>
            <a:off x="504000" y="1768680"/>
            <a:ext cx="9071640" cy="4384440"/>
          </a:xfrm>
          <a:prstGeom prst="rect">
            <a:avLst/>
          </a:prstGeom>
          <a:noFill/>
          <a:ln>
            <a:noFill/>
          </a:ln>
        </p:spPr>
        <p:txBody>
          <a:bodyPr lIns="0" rIns="0" tIns="0" bIns="0" anchor="ctr"/>
          <a:p>
            <a:pPr marL="216000" indent="-216000">
              <a:buClr>
                <a:srgbClr val="000000"/>
              </a:buClr>
              <a:buSzPct val="45000"/>
              <a:buFont typeface="Wingdings" charset="2"/>
              <a:buChar char=""/>
            </a:pPr>
            <a:r>
              <a:rPr b="0" lang="en-US" sz="3200" spc="-1" strike="noStrike">
                <a:latin typeface="Times New Roman"/>
              </a:rPr>
              <a:t>List of features to implement</a:t>
            </a:r>
            <a:endParaRPr b="0" lang="en-US" sz="3200" spc="-1" strike="noStrike">
              <a:latin typeface="Times New Roman"/>
            </a:endParaRPr>
          </a:p>
          <a:p>
            <a:pPr marL="216000" indent="-216000">
              <a:buClr>
                <a:srgbClr val="000000"/>
              </a:buClr>
              <a:buSzPct val="45000"/>
              <a:buFont typeface="Wingdings" charset="2"/>
              <a:buChar char=""/>
            </a:pPr>
            <a:r>
              <a:rPr b="0" lang="en-US" sz="3200" spc="-1" strike="noStrike">
                <a:latin typeface="Times New Roman"/>
              </a:rPr>
              <a:t>Prioritized</a:t>
            </a:r>
            <a:endParaRPr b="0" lang="en-US" sz="3200" spc="-1" strike="noStrike">
              <a:latin typeface="Times New Roman"/>
            </a:endParaRPr>
          </a:p>
          <a:p>
            <a:pPr marL="216000" indent="-216000">
              <a:buClr>
                <a:srgbClr val="000000"/>
              </a:buClr>
              <a:buSzPct val="45000"/>
              <a:buFont typeface="Wingdings" charset="2"/>
              <a:buChar char=""/>
            </a:pPr>
            <a:r>
              <a:rPr b="0" lang="en-US" sz="3200" spc="-1" strike="noStrike">
                <a:latin typeface="Times New Roman"/>
              </a:rPr>
              <a:t>Pick one</a:t>
            </a:r>
            <a:endParaRPr b="0" lang="en-US" sz="3200" spc="-1" strike="noStrike">
              <a:latin typeface="Times New Roman"/>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Times New Roman"/>
              </a:rPr>
              <a:t>Scrum software development</a:t>
            </a:r>
            <a:endParaRPr b="0" lang="en-US" sz="4400" spc="-1" strike="noStrike">
              <a:latin typeface="Times New Roman"/>
            </a:endParaRPr>
          </a:p>
        </p:txBody>
      </p:sp>
      <p:sp>
        <p:nvSpPr>
          <p:cNvPr id="59" name="TextShape 2"/>
          <p:cNvSpPr txBox="1"/>
          <p:nvPr/>
        </p:nvSpPr>
        <p:spPr>
          <a:xfrm>
            <a:off x="504000" y="1768680"/>
            <a:ext cx="9071640" cy="4384440"/>
          </a:xfrm>
          <a:prstGeom prst="rect">
            <a:avLst/>
          </a:prstGeom>
          <a:noFill/>
          <a:ln>
            <a:noFill/>
          </a:ln>
        </p:spPr>
        <p:txBody>
          <a:bodyPr lIns="0" rIns="0" tIns="0" bIns="0" anchor="ctr"/>
          <a:p>
            <a:pPr marL="216000" indent="-216000">
              <a:buClr>
                <a:srgbClr val="000000"/>
              </a:buClr>
              <a:buSzPct val="45000"/>
              <a:buFont typeface="Wingdings" charset="2"/>
              <a:buChar char=""/>
            </a:pPr>
            <a:r>
              <a:rPr b="0" lang="en-US" sz="3200" spc="-1" strike="noStrike">
                <a:latin typeface="Times New Roman"/>
              </a:rPr>
              <a:t>Series of iterations</a:t>
            </a:r>
            <a:endParaRPr b="0" lang="en-US" sz="3200" spc="-1" strike="noStrike">
              <a:latin typeface="Times New Roman"/>
            </a:endParaRPr>
          </a:p>
          <a:p>
            <a:pPr lvl="1" marL="432000" indent="-216000">
              <a:buClr>
                <a:srgbClr val="000000"/>
              </a:buClr>
              <a:buSzPct val="45000"/>
              <a:buFont typeface="Wingdings" charset="2"/>
              <a:buChar char=""/>
            </a:pPr>
            <a:r>
              <a:rPr b="0" lang="en-US" sz="3200" spc="-1" strike="noStrike">
                <a:latin typeface="Times New Roman"/>
              </a:rPr>
              <a:t>Feature to implement chosen</a:t>
            </a:r>
            <a:endParaRPr b="0" lang="en-US" sz="3200" spc="-1" strike="noStrike">
              <a:latin typeface="Times New Roman"/>
            </a:endParaRPr>
          </a:p>
          <a:p>
            <a:pPr lvl="1" marL="432000" indent="-216000">
              <a:buClr>
                <a:srgbClr val="000000"/>
              </a:buClr>
              <a:buSzPct val="45000"/>
              <a:buFont typeface="Wingdings" charset="2"/>
              <a:buChar char=""/>
            </a:pPr>
            <a:r>
              <a:rPr b="0" lang="en-US" sz="3200" spc="-1" strike="noStrike">
                <a:latin typeface="Times New Roman"/>
              </a:rPr>
              <a:t>Daily meeting: discuss challenges and progress</a:t>
            </a:r>
            <a:endParaRPr b="0" lang="en-US" sz="3200" spc="-1" strike="noStrike">
              <a:latin typeface="Times New Roman"/>
            </a:endParaRPr>
          </a:p>
          <a:p>
            <a:pPr lvl="1" marL="432000" indent="-216000">
              <a:buClr>
                <a:srgbClr val="000000"/>
              </a:buClr>
              <a:buSzPct val="45000"/>
              <a:buFont typeface="Wingdings" charset="2"/>
              <a:buChar char=""/>
            </a:pPr>
            <a:r>
              <a:rPr b="0" lang="en-US" sz="3200" spc="-1" strike="noStrike">
                <a:latin typeface="Times New Roman"/>
              </a:rPr>
              <a:t>Review</a:t>
            </a:r>
            <a:endParaRPr b="0" lang="en-US" sz="3200" spc="-1" strike="noStrike">
              <a:latin typeface="Times New Roman"/>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Times New Roman"/>
              </a:rPr>
              <a:t>Two questions from the reading</a:t>
            </a:r>
            <a:endParaRPr b="0" lang="en-US" sz="4400" spc="-1" strike="noStrike">
              <a:latin typeface="Times New Roman"/>
            </a:endParaRPr>
          </a:p>
        </p:txBody>
      </p:sp>
      <p:sp>
        <p:nvSpPr>
          <p:cNvPr id="61" name="TextShape 2"/>
          <p:cNvSpPr txBox="1"/>
          <p:nvPr/>
        </p:nvSpPr>
        <p:spPr>
          <a:xfrm>
            <a:off x="504000" y="1280160"/>
            <a:ext cx="9071640" cy="6018840"/>
          </a:xfrm>
          <a:prstGeom prst="rect">
            <a:avLst/>
          </a:prstGeom>
          <a:noFill/>
          <a:ln>
            <a:noFill/>
          </a:ln>
        </p:spPr>
        <p:txBody>
          <a:bodyPr lIns="0" rIns="0" tIns="0" bIns="0" anchor="ctr"/>
          <a:p>
            <a:pPr marL="216000" indent="-216000">
              <a:spcBef>
                <a:spcPts val="720"/>
              </a:spcBef>
              <a:buClr>
                <a:srgbClr val="000000"/>
              </a:buClr>
              <a:buSzPct val="45000"/>
              <a:buFont typeface="Wingdings" charset="2"/>
              <a:buChar char=""/>
            </a:pPr>
            <a:r>
              <a:rPr b="0" lang="en-US" sz="3200" spc="-1" strike="noStrike">
                <a:latin typeface="Times New Roman"/>
              </a:rPr>
              <a:t>Are there elements of agile software development that can be useful for individuals’ projects? What about community-maintained free/libre/open-source projects?</a:t>
            </a:r>
            <a:endParaRPr b="0" lang="en-US" sz="3200" spc="-1" strike="noStrike">
              <a:latin typeface="Times New Roman"/>
            </a:endParaRPr>
          </a:p>
          <a:p>
            <a:pPr marL="216000" indent="-216000">
              <a:spcBef>
                <a:spcPts val="720"/>
              </a:spcBef>
              <a:buClr>
                <a:srgbClr val="000000"/>
              </a:buClr>
              <a:buSzPct val="45000"/>
              <a:buFont typeface="Wingdings" charset="2"/>
              <a:buChar char=""/>
            </a:pPr>
            <a:r>
              <a:rPr b="0" lang="en-US" sz="3200" spc="-1" strike="noStrike">
                <a:latin typeface="Times New Roman"/>
              </a:rPr>
              <a:t>“</a:t>
            </a:r>
            <a:r>
              <a:rPr b="0" lang="en-US" sz="3200" spc="-1" strike="noStrike">
                <a:latin typeface="Times New Roman"/>
              </a:rPr>
              <a:t>Customer collaboration” (quoted in Schneider p. 12) is a theme of agile software development, but the implementation of it seems risky. When a product specification is only provided informally during development, how can a company protect themselves from a client accusing the company of not having fulfilled their requests effectively? Conversely, how can a client protect themselves from a company that implements the software carelessly? A contracted up-front specification has the advantage of heading subjective battles off at the pass, since correctness of the software can be objectively determined.</a:t>
            </a:r>
            <a:endParaRPr b="0" lang="en-US" sz="3200" spc="-1" strike="noStrike">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Times New Roman"/>
              </a:rPr>
              <a:t>Sources</a:t>
            </a:r>
            <a:endParaRPr b="0" lang="en-US" sz="4400" spc="-1" strike="noStrike">
              <a:latin typeface="Times New Roman"/>
            </a:endParaRPr>
          </a:p>
        </p:txBody>
      </p:sp>
      <p:sp>
        <p:nvSpPr>
          <p:cNvPr id="63" name="TextShape 2"/>
          <p:cNvSpPr txBox="1"/>
          <p:nvPr/>
        </p:nvSpPr>
        <p:spPr>
          <a:xfrm>
            <a:off x="504000" y="1768680"/>
            <a:ext cx="9071640" cy="4384440"/>
          </a:xfrm>
          <a:prstGeom prst="rect">
            <a:avLst/>
          </a:prstGeom>
          <a:noFill/>
          <a:ln>
            <a:noFill/>
          </a:ln>
        </p:spPr>
        <p:txBody>
          <a:bodyPr lIns="0" rIns="0" tIns="0" bIns="0" anchor="ctr"/>
          <a:p>
            <a:pPr marL="216000" indent="-216000">
              <a:spcBef>
                <a:spcPts val="865"/>
              </a:spcBef>
              <a:buClr>
                <a:srgbClr val="000000"/>
              </a:buClr>
              <a:buSzPct val="45000"/>
              <a:buFont typeface="Wingdings" charset="2"/>
              <a:buChar char=""/>
            </a:pPr>
            <a:r>
              <a:rPr b="0" lang="en-US" sz="1800" spc="-1" strike="noStrike">
                <a:latin typeface="Times New Roman"/>
              </a:rPr>
              <a:t>Johnny Schneider. </a:t>
            </a:r>
            <a:r>
              <a:rPr b="0" i="1" lang="en-US" sz="1800" spc="-1" strike="noStrike">
                <a:latin typeface="Times New Roman"/>
              </a:rPr>
              <a:t>Understanding Design Thinking, Lean, and Agile</a:t>
            </a:r>
            <a:r>
              <a:rPr b="0" lang="en-US" sz="1800" spc="-1" strike="noStrike">
                <a:latin typeface="Times New Roman"/>
              </a:rPr>
              <a:t>. O’Reilly Media, 2007.</a:t>
            </a:r>
            <a:endParaRPr b="0" lang="en-US" sz="1800" spc="-1" strike="noStrike">
              <a:latin typeface="Times New Roman"/>
            </a:endParaRPr>
          </a:p>
          <a:p>
            <a:pPr marL="216000" indent="-216000">
              <a:spcBef>
                <a:spcPts val="865"/>
              </a:spcBef>
              <a:buClr>
                <a:srgbClr val="000000"/>
              </a:buClr>
              <a:buSzPct val="45000"/>
              <a:buFont typeface="Wingdings" charset="2"/>
              <a:buChar char=""/>
            </a:pPr>
            <a:r>
              <a:rPr b="0" lang="en-US" sz="1800" spc="-1" strike="noStrike">
                <a:latin typeface="Times New Roman"/>
              </a:rPr>
              <a:t>“</a:t>
            </a:r>
            <a:r>
              <a:rPr b="0" lang="en-US" sz="1800" spc="-1" strike="noStrike">
                <a:latin typeface="Times New Roman"/>
              </a:rPr>
              <a:t>Understanding Agile — In Simple Words” http://www.abodeqa.com/understanding-agile-in-simple-words/</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latin typeface="Times New Roman"/>
              </a:rPr>
              <a:t>“</a:t>
            </a:r>
            <a:r>
              <a:rPr b="0" lang="en-US" sz="1800" spc="-1" strike="noStrike">
                <a:latin typeface="Times New Roman"/>
              </a:rPr>
              <a:t>A Beginners Guide To Understanding The Agile Method” https://linchpinseo.com/the-agile-method/</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latin typeface="Times New Roman"/>
              </a:rPr>
              <a:t>“</a:t>
            </a:r>
            <a:r>
              <a:rPr b="0" lang="en-US" sz="1800" spc="-1" strike="noStrike">
                <a:latin typeface="Times New Roman"/>
              </a:rPr>
              <a:t>Agile &amp; Waterfall Methodologies – A Side-By-Side Comparison” http://www.base36.com/2012/12/agile-waterfall-methodologies-a-side-by-side-comparison/</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latin typeface="Times New Roman"/>
              </a:rPr>
              <a:t>“</a:t>
            </a:r>
            <a:r>
              <a:rPr b="0" lang="en-US" sz="1800" spc="-1" strike="noStrike">
                <a:latin typeface="Times New Roman"/>
              </a:rPr>
              <a:t>Agile Development — Advantages, Disadvantages, and when to use it?” https://www.360logica.com/blog/agile-development-advantages-disadvantages-and-when-to-use-it/</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latin typeface="Times New Roman"/>
              </a:rPr>
              <a:t>“</a:t>
            </a:r>
            <a:r>
              <a:rPr b="0" lang="en-US" sz="1800" spc="-1" strike="noStrike">
                <a:latin typeface="Times New Roman"/>
              </a:rPr>
              <a:t>Three Myths About Agile in Regulated Environments” https://www.ca.com/en/blog-highlight/agile-audits-apples-oranges-three-myths-agile-regulated-environments.html</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latin typeface="Times New Roman"/>
              </a:rPr>
              <a:t>“</a:t>
            </a:r>
            <a:r>
              <a:rPr b="0" lang="en-US" sz="1800" spc="-1" strike="noStrike">
                <a:latin typeface="Times New Roman"/>
              </a:rPr>
              <a:t>What is Scrum Methodology? A Beginner’s Primer” https://blog.capterra.com/what-is-scrum/</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latin typeface="Times New Roman"/>
              </a:rPr>
              <a:t>“</a:t>
            </a:r>
            <a:r>
              <a:rPr b="0" lang="en-US" sz="1800" spc="-1" strike="noStrike">
                <a:latin typeface="Times New Roman"/>
              </a:rPr>
              <a:t>The Beginner’s Guide To Scrum And Agile Project Management” https://blog.trello.com/beginners-guide-scrum-and-agile-project-management</a:t>
            </a:r>
            <a:endParaRPr b="0" lang="en-US" sz="1800" spc="-1" strike="noStrike">
              <a:latin typeface="Times New Roman"/>
            </a:endParaRPr>
          </a:p>
          <a:p>
            <a:pPr marL="216000" indent="-216000">
              <a:buClr>
                <a:srgbClr val="000000"/>
              </a:buClr>
              <a:buSzPct val="45000"/>
              <a:buFont typeface="Wingdings" charset="2"/>
              <a:buChar char=""/>
            </a:pPr>
            <a:r>
              <a:rPr b="0" lang="en-US" sz="1800" spc="-1" strike="noStrike">
                <a:latin typeface="Times New Roman"/>
              </a:rPr>
              <a:t>“</a:t>
            </a:r>
            <a:r>
              <a:rPr b="0" lang="en-US" sz="1800" spc="-1" strike="noStrike">
                <a:latin typeface="Times New Roman"/>
              </a:rPr>
              <a:t>Scrum Explained — In Simple, Plain English without Jargon” https://www.linkedin.com/pulse/scrum-explained-simple-plain-english-ravulapalli</a:t>
            </a:r>
            <a:endParaRPr b="0" lang="en-US" sz="1800" spc="-1" strike="noStrike">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TotalTime>
  <Application>LibreOffice/5.4.5.1$Linux_X86_64 LibreOffice_project/40m0$Build-1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2018-05-16T01:49:00Z</dcterms:created>
  <dc:creator/>
  <dc:description/>
  <dc:language>en-US</dc:language>
  <cp:lastModifiedBy/>
  <dcterms:modified xsi:type="dcterms:W3CDTF">2018-05-16T05:24:20Z</dcterms:modified>
  <cp:revision>31</cp:revision>
  <dc:subject/>
  <dc:title/>
</cp:coreProperties>
</file>