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4"/>
  </p:notesMasterIdLst>
  <p:sldIdLst>
    <p:sldId id="256" r:id="rId2"/>
    <p:sldId id="267" r:id="rId3"/>
    <p:sldId id="264" r:id="rId4"/>
    <p:sldId id="260" r:id="rId5"/>
    <p:sldId id="261" r:id="rId6"/>
    <p:sldId id="257" r:id="rId7"/>
    <p:sldId id="258" r:id="rId8"/>
    <p:sldId id="265" r:id="rId9"/>
    <p:sldId id="259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B4"/>
    <a:srgbClr val="0D0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624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8781-F40A-1048-8D07-8A9EBDE2FB5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F306-6F9F-5B40-90B5-598FDD09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Ethan and today I’m presenting on parallel streams in Java, which was introduced to make it easy for developers to take advantage of concurrency in their applications.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they did a really good job at it. The serial stream simply prints off the name off all Person objects who have a job. Making this run in parallel is as easy as adding the parallel method(). After this the developer gives up responsibility for threading to the JVM.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JVM gets a parallel stream it uses an object called a Spliterator to break up the full stream into </a:t>
            </a:r>
            <a:r>
              <a:rPr lang="en-US" dirty="0" err="1"/>
              <a:t>substreams</a:t>
            </a:r>
            <a:r>
              <a:rPr lang="en-US" dirty="0"/>
              <a:t> that all assume responsibility for a part of the original stream. Note that a </a:t>
            </a:r>
            <a:r>
              <a:rPr lang="en-US" dirty="0" err="1"/>
              <a:t>substream</a:t>
            </a:r>
            <a:r>
              <a:rPr lang="en-US" dirty="0"/>
              <a:t> is not actually a new Stream object but just references a part of the original Stream, the reason will be explained shortly. Each new </a:t>
            </a:r>
            <a:r>
              <a:rPr lang="en-US" dirty="0" err="1"/>
              <a:t>substream</a:t>
            </a:r>
            <a:r>
              <a:rPr lang="en-US" dirty="0"/>
              <a:t> that is broken off is processed by a different thread from the common fork join pool. The new thread can either split again or start to process elements. Once each </a:t>
            </a:r>
            <a:r>
              <a:rPr lang="en-US" dirty="0" err="1"/>
              <a:t>substream</a:t>
            </a:r>
            <a:r>
              <a:rPr lang="en-US" dirty="0"/>
              <a:t> is finished processing they are assembled together into the final data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7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4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4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1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67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5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5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2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A7C7-41F9-A945-987E-9C7FE7151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Java 8 parallel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8714A-7269-CD4C-AC4A-4D9E91F5E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32B4"/>
                </a:solidFill>
              </a:rPr>
              <a:t>Ethan Williams</a:t>
            </a:r>
          </a:p>
        </p:txBody>
      </p:sp>
    </p:spTree>
    <p:extLst>
      <p:ext uri="{BB962C8B-B14F-4D97-AF65-F5344CB8AC3E}">
        <p14:creationId xmlns:p14="http://schemas.microsoft.com/office/powerpoint/2010/main" val="5390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BDA1AF-0761-244D-97B6-8F65627B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610" y="217962"/>
            <a:ext cx="8294648" cy="1733500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0D009F"/>
                </a:solidFill>
              </a:rPr>
              <a:t>Practical Considerations </a:t>
            </a:r>
            <a:r>
              <a:rPr lang="en-US" sz="3600">
                <a:solidFill>
                  <a:srgbClr val="FF32B4"/>
                </a:solidFill>
              </a:rPr>
              <a:t> interference</a:t>
            </a:r>
            <a:endParaRPr lang="en-US" sz="3600" dirty="0">
              <a:solidFill>
                <a:srgbClr val="FF32B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C059B-6FD5-D144-A52D-63C9662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50" y="3594106"/>
            <a:ext cx="5634850" cy="134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747D46-F75C-244A-8671-26143759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1327150"/>
            <a:ext cx="6083301" cy="53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2ABDC9-5163-DC4C-AFD9-CFE4FFE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610" y="217962"/>
            <a:ext cx="8294648" cy="17335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D009F"/>
                </a:solidFill>
              </a:rPr>
              <a:t>Practical Considerations </a:t>
            </a:r>
            <a:r>
              <a:rPr lang="en-US" sz="3600" dirty="0">
                <a:solidFill>
                  <a:srgbClr val="FF32B4"/>
                </a:solidFill>
              </a:rPr>
              <a:t> </a:t>
            </a:r>
            <a:r>
              <a:rPr lang="en-US" sz="3600" dirty="0" err="1">
                <a:solidFill>
                  <a:srgbClr val="FF32B4"/>
                </a:solidFill>
              </a:rPr>
              <a:t>Stateful</a:t>
            </a:r>
            <a:r>
              <a:rPr lang="en-US" sz="3600" dirty="0">
                <a:solidFill>
                  <a:srgbClr val="FF32B4"/>
                </a:solidFill>
              </a:rPr>
              <a:t> Expressions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671EF-7129-6C43-81FB-CF5028A0DAE8}"/>
              </a:ext>
            </a:extLst>
          </p:cNvPr>
          <p:cNvSpPr txBox="1"/>
          <p:nvPr/>
        </p:nvSpPr>
        <p:spPr>
          <a:xfrm>
            <a:off x="219121" y="4359735"/>
            <a:ext cx="318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in 10 </a:t>
            </a:r>
            <a:r>
              <a:rPr lang="en-US" dirty="0" err="1">
                <a:solidFill>
                  <a:srgbClr val="FF32B4"/>
                </a:solidFill>
              </a:rPr>
              <a:t>interation</a:t>
            </a:r>
            <a:r>
              <a:rPr lang="en-US" dirty="0">
                <a:solidFill>
                  <a:srgbClr val="FF32B4"/>
                </a:solidFill>
              </a:rPr>
              <a:t>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9F6320-7753-2445-889C-FD5F6E834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65"/>
          <a:stretch/>
        </p:blipFill>
        <p:spPr>
          <a:xfrm>
            <a:off x="219121" y="2903957"/>
            <a:ext cx="6474068" cy="133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DBCB5-7F5B-8842-A195-E09F6FFD8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3"/>
          <a:stretch/>
        </p:blipFill>
        <p:spPr>
          <a:xfrm>
            <a:off x="7890942" y="3165544"/>
            <a:ext cx="3276601" cy="3127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013941-1BDA-BD42-91DF-4DF1D218D20F}"/>
              </a:ext>
            </a:extLst>
          </p:cNvPr>
          <p:cNvSpPr txBox="1"/>
          <p:nvPr/>
        </p:nvSpPr>
        <p:spPr>
          <a:xfrm>
            <a:off x="7937498" y="2719291"/>
            <a:ext cx="318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7635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12CC-24BE-5945-97B2-E699AE51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774" y="498155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4908-6308-6A47-96EE-78BDB55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2279923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Using parallel streams is dope</a:t>
            </a:r>
          </a:p>
          <a:p>
            <a:pPr marL="0" indent="0" algn="ctr">
              <a:buNone/>
            </a:pPr>
            <a:endParaRPr lang="en-US" sz="32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They’ll also help you improve performance</a:t>
            </a:r>
          </a:p>
          <a:p>
            <a:pPr marL="0" indent="0" algn="ctr">
              <a:buNone/>
            </a:pPr>
            <a:endParaRPr lang="en-US" sz="32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Don’t make mistakes</a:t>
            </a:r>
          </a:p>
          <a:p>
            <a:pPr marL="0" indent="0" algn="ctr">
              <a:buNone/>
            </a:pPr>
            <a:endParaRPr lang="en-US" sz="32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4868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FADF-52C9-B043-9CF7-F833DDEA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0"/>
            <a:ext cx="3479800" cy="1963587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D346-2189-B14A-9923-041D8CB0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2194560"/>
            <a:ext cx="11226800" cy="4024125"/>
          </a:xfrm>
        </p:spPr>
        <p:txBody>
          <a:bodyPr>
            <a:normAutofit fontScale="92500" lnSpcReduction="10000"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sz="4000" dirty="0">
                <a:solidFill>
                  <a:srgbClr val="FF32B4"/>
                </a:solidFill>
              </a:rPr>
              <a:t> How to utilize parallel streams</a:t>
            </a:r>
          </a:p>
          <a:p>
            <a:pPr marL="0" indent="0" algn="ctr">
              <a:buNone/>
            </a:pPr>
            <a:endParaRPr lang="en-US" sz="10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32B4"/>
                </a:solidFill>
              </a:rPr>
              <a:t>2. Overview on how they work</a:t>
            </a:r>
          </a:p>
          <a:p>
            <a:pPr marL="0" indent="0" algn="ctr">
              <a:buNone/>
            </a:pPr>
            <a:endParaRPr lang="en-US" sz="10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32B4"/>
                </a:solidFill>
              </a:rPr>
              <a:t>3. Explanation of Spliterator</a:t>
            </a:r>
          </a:p>
          <a:p>
            <a:pPr marL="0" indent="0" algn="ctr">
              <a:buNone/>
            </a:pPr>
            <a:endParaRPr lang="en-US" sz="10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32B4"/>
                </a:solidFill>
              </a:rPr>
              <a:t>4. Explanation of Collector</a:t>
            </a:r>
          </a:p>
          <a:p>
            <a:pPr marL="0" indent="0" algn="ctr">
              <a:buNone/>
            </a:pPr>
            <a:endParaRPr lang="en-US" sz="11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32B4"/>
                </a:solidFill>
              </a:rPr>
              <a:t>5. Practical Considerations (easy mistakes)</a:t>
            </a:r>
          </a:p>
        </p:txBody>
      </p:sp>
    </p:spTree>
    <p:extLst>
      <p:ext uri="{BB962C8B-B14F-4D97-AF65-F5344CB8AC3E}">
        <p14:creationId xmlns:p14="http://schemas.microsoft.com/office/powerpoint/2010/main" val="86394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710D-8FFB-244D-8A7F-C295DE83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905" y="533823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HOW TO UTILIZE THEM</a:t>
            </a:r>
            <a:br>
              <a:rPr lang="en-US" dirty="0">
                <a:solidFill>
                  <a:srgbClr val="0D009F"/>
                </a:solidFill>
              </a:rPr>
            </a:br>
            <a:r>
              <a:rPr lang="en-US" dirty="0">
                <a:solidFill>
                  <a:srgbClr val="FF32B4"/>
                </a:solidFill>
              </a:rPr>
              <a:t>it’s easy</a:t>
            </a:r>
            <a:endParaRPr lang="en-US" dirty="0">
              <a:solidFill>
                <a:srgbClr val="0D009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0E714-3B15-E043-ACCA-161DB7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84" y="4761126"/>
            <a:ext cx="10172921" cy="956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C6CC8-FABD-5042-AAED-3717DD97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4" y="2749798"/>
            <a:ext cx="10046829" cy="7391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2AFF4F-7C87-674A-9FDF-78E1578F775E}"/>
              </a:ext>
            </a:extLst>
          </p:cNvPr>
          <p:cNvSpPr txBox="1">
            <a:spLocks/>
          </p:cNvSpPr>
          <p:nvPr/>
        </p:nvSpPr>
        <p:spPr>
          <a:xfrm>
            <a:off x="479501" y="1941360"/>
            <a:ext cx="2636892" cy="92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32B4"/>
                </a:solidFill>
              </a:rPr>
              <a:t>Serial Stream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2BF706-7094-4E49-80A9-4EFC57B815D4}"/>
              </a:ext>
            </a:extLst>
          </p:cNvPr>
          <p:cNvSpPr txBox="1">
            <a:spLocks/>
          </p:cNvSpPr>
          <p:nvPr/>
        </p:nvSpPr>
        <p:spPr>
          <a:xfrm>
            <a:off x="591013" y="4041805"/>
            <a:ext cx="2977377" cy="92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32B4"/>
                </a:solidFill>
              </a:rPr>
              <a:t>Parallel Stream</a:t>
            </a:r>
          </a:p>
        </p:txBody>
      </p:sp>
    </p:spTree>
    <p:extLst>
      <p:ext uri="{BB962C8B-B14F-4D97-AF65-F5344CB8AC3E}">
        <p14:creationId xmlns:p14="http://schemas.microsoft.com/office/powerpoint/2010/main" val="51712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4A279-BD41-8346-A75D-603BC6CA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764373"/>
            <a:ext cx="4594303" cy="16002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D009F"/>
                </a:solidFill>
              </a:rPr>
              <a:t>How they 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6A5FDE-D08E-4A9E-917A-44A1E586D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65" y="2515684"/>
            <a:ext cx="3977639" cy="38541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Stream is broken up by the Spliterator into </a:t>
            </a:r>
            <a:r>
              <a:rPr lang="en-US" sz="2400" dirty="0" err="1"/>
              <a:t>substreams</a:t>
            </a:r>
            <a:endParaRPr lang="en-US" sz="2400" dirty="0"/>
          </a:p>
          <a:p>
            <a:r>
              <a:rPr lang="en-US" sz="2400" dirty="0"/>
              <a:t>Extra </a:t>
            </a:r>
            <a:r>
              <a:rPr lang="en-US" sz="2400" dirty="0" err="1"/>
              <a:t>substreams</a:t>
            </a:r>
            <a:r>
              <a:rPr lang="en-US" sz="2400" dirty="0"/>
              <a:t> are handed to </a:t>
            </a:r>
            <a:r>
              <a:rPr lang="en-US" sz="2400" dirty="0" err="1"/>
              <a:t>ForkJoinPool.common</a:t>
            </a:r>
            <a:r>
              <a:rPr lang="en-US" sz="2400" dirty="0"/>
              <a:t>()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substream</a:t>
            </a:r>
            <a:r>
              <a:rPr lang="en-US" sz="2400" dirty="0"/>
              <a:t> is processed like a singular serial stream</a:t>
            </a:r>
          </a:p>
          <a:p>
            <a:r>
              <a:rPr lang="en-US" sz="2400" dirty="0"/>
              <a:t>JVM combines all </a:t>
            </a:r>
            <a:r>
              <a:rPr lang="en-US" sz="2400" dirty="0" err="1"/>
              <a:t>substreams</a:t>
            </a:r>
            <a:r>
              <a:rPr lang="en-US" sz="2400" dirty="0"/>
              <a:t> together to serialize the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E2368-68B2-2849-B72D-74CF5FFF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69" y="963752"/>
            <a:ext cx="6246813" cy="51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6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3FDB-51C1-D047-A9AB-0A34B320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474" y="188036"/>
            <a:ext cx="8567854" cy="14993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D009F"/>
                </a:solidFill>
              </a:rPr>
              <a:t>How they work</a:t>
            </a:r>
            <a:br>
              <a:rPr lang="en-US" dirty="0">
                <a:solidFill>
                  <a:srgbClr val="0D009F"/>
                </a:solidFill>
              </a:rPr>
            </a:br>
            <a:r>
              <a:rPr lang="en-US" dirty="0">
                <a:solidFill>
                  <a:srgbClr val="FF32B4"/>
                </a:solidFill>
              </a:rPr>
              <a:t>Continued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7AE86-0FA3-8541-9725-F817B5920664}"/>
              </a:ext>
            </a:extLst>
          </p:cNvPr>
          <p:cNvSpPr txBox="1"/>
          <p:nvPr/>
        </p:nvSpPr>
        <p:spPr>
          <a:xfrm>
            <a:off x="7550792" y="5277364"/>
            <a:ext cx="42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on random 26,000 Employee list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EBD353-2201-0A4C-A001-8F46A08A9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03569"/>
              </p:ext>
            </p:extLst>
          </p:nvPr>
        </p:nvGraphicFramePr>
        <p:xfrm>
          <a:off x="7646042" y="2752369"/>
          <a:ext cx="4037958" cy="234032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18979">
                  <a:extLst>
                    <a:ext uri="{9D8B030D-6E8A-4147-A177-3AD203B41FA5}">
                      <a16:colId xmlns:a16="http://schemas.microsoft.com/office/drawing/2014/main" val="3333246323"/>
                    </a:ext>
                  </a:extLst>
                </a:gridCol>
                <a:gridCol w="2018979">
                  <a:extLst>
                    <a:ext uri="{9D8B030D-6E8A-4147-A177-3AD203B41FA5}">
                      <a16:colId xmlns:a16="http://schemas.microsoft.com/office/drawing/2014/main" val="61095332"/>
                    </a:ext>
                  </a:extLst>
                </a:gridCol>
              </a:tblGrid>
              <a:tr h="1162094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1.516 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/op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14337"/>
                  </a:ext>
                </a:extLst>
              </a:tr>
              <a:tr h="11782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.699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9725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B46C173-288E-0E44-8124-19E2B58E9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"/>
          <a:stretch/>
        </p:blipFill>
        <p:spPr>
          <a:xfrm>
            <a:off x="310397" y="2585998"/>
            <a:ext cx="6122253" cy="30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0BF59-18F4-644D-B0C0-B97E8C4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D009F"/>
                </a:solidFill>
              </a:rPr>
              <a:t>Spliterator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799" y="2462544"/>
            <a:ext cx="4176133" cy="4105523"/>
          </a:xfrm>
        </p:spPr>
        <p:txBody>
          <a:bodyPr>
            <a:normAutofit/>
          </a:bodyPr>
          <a:lstStyle/>
          <a:p>
            <a:r>
              <a:rPr lang="en-US" sz="2400" dirty="0"/>
              <a:t>”Split + iterator”- Used to traverse and split </a:t>
            </a:r>
            <a:r>
              <a:rPr lang="en-US" sz="2400" dirty="0" err="1"/>
              <a:t>substreams</a:t>
            </a:r>
            <a:endParaRPr lang="en-US" sz="2400" dirty="0"/>
          </a:p>
          <a:p>
            <a:r>
              <a:rPr lang="en-US" sz="2400" dirty="0"/>
              <a:t>Traverses via </a:t>
            </a:r>
            <a:r>
              <a:rPr lang="en-US" sz="2400" dirty="0" err="1"/>
              <a:t>tryAdvance</a:t>
            </a:r>
            <a:r>
              <a:rPr lang="en-US" sz="2400" dirty="0"/>
              <a:t>() or </a:t>
            </a:r>
            <a:r>
              <a:rPr lang="en-US" sz="2400" dirty="0" err="1"/>
              <a:t>forEachRemaining</a:t>
            </a:r>
            <a:r>
              <a:rPr lang="en-US" sz="2400" dirty="0"/>
              <a:t>()</a:t>
            </a:r>
          </a:p>
          <a:p>
            <a:r>
              <a:rPr lang="en-US" sz="2400" dirty="0"/>
              <a:t>Can split itself into two spliterators via </a:t>
            </a:r>
            <a:r>
              <a:rPr lang="en-US" sz="2400" dirty="0" err="1"/>
              <a:t>trySplit</a:t>
            </a:r>
            <a:r>
              <a:rPr lang="en-US" sz="2400" dirty="0"/>
              <a:t>()</a:t>
            </a:r>
          </a:p>
          <a:p>
            <a:r>
              <a:rPr lang="en-US" sz="2400" dirty="0"/>
              <a:t>Contains same characteristics as a Stream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14D31-3595-9142-9219-E8862262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67" y="764372"/>
            <a:ext cx="5892491" cy="53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7C4968-CE98-3C4B-9322-430ED309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277349"/>
            <a:ext cx="6533501" cy="4410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4A151-C42E-214C-A35F-51C0FC4F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D009F"/>
                </a:solidFill>
              </a:rPr>
              <a:t>Collector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6C557-A65B-4848-9559-2DF1CA60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464935"/>
            <a:ext cx="3977639" cy="38541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Defines a mutable reduction operation for a stream</a:t>
            </a:r>
          </a:p>
          <a:p>
            <a:r>
              <a:rPr lang="en-US" sz="2400" dirty="0"/>
              <a:t>Functionality derived from 4 main functions</a:t>
            </a:r>
          </a:p>
          <a:p>
            <a:r>
              <a:rPr lang="en-US" sz="2400" dirty="0"/>
              <a:t>Main reduction operation for parallel streams</a:t>
            </a:r>
          </a:p>
          <a:p>
            <a:r>
              <a:rPr lang="en-US" sz="2400" dirty="0"/>
              <a:t>Contains same characteristics as Spliterator</a:t>
            </a:r>
          </a:p>
        </p:txBody>
      </p:sp>
    </p:spTree>
    <p:extLst>
      <p:ext uri="{BB962C8B-B14F-4D97-AF65-F5344CB8AC3E}">
        <p14:creationId xmlns:p14="http://schemas.microsoft.com/office/powerpoint/2010/main" val="32071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1C04-0460-E645-AA08-45BDCAA2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619" y="284869"/>
            <a:ext cx="8610600" cy="1633139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Collector</a:t>
            </a:r>
            <a:br>
              <a:rPr lang="en-US" dirty="0"/>
            </a:br>
            <a:r>
              <a:rPr lang="en-US" dirty="0">
                <a:solidFill>
                  <a:srgbClr val="FF32B4"/>
                </a:solidFill>
              </a:rPr>
              <a:t>Continued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4A8B0-AC2E-524A-B302-981FEC5D6C1D}"/>
              </a:ext>
            </a:extLst>
          </p:cNvPr>
          <p:cNvSpPr txBox="1"/>
          <p:nvPr/>
        </p:nvSpPr>
        <p:spPr>
          <a:xfrm>
            <a:off x="7545688" y="5509288"/>
            <a:ext cx="38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on 26,000 Employee array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B3658A-2D77-2041-B090-7FC9EA7F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12366"/>
              </p:ext>
            </p:extLst>
          </p:nvPr>
        </p:nvGraphicFramePr>
        <p:xfrm>
          <a:off x="6937174" y="2513935"/>
          <a:ext cx="5013526" cy="284392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06763">
                  <a:extLst>
                    <a:ext uri="{9D8B030D-6E8A-4147-A177-3AD203B41FA5}">
                      <a16:colId xmlns:a16="http://schemas.microsoft.com/office/drawing/2014/main" val="3333246323"/>
                    </a:ext>
                  </a:extLst>
                </a:gridCol>
                <a:gridCol w="2506763">
                  <a:extLst>
                    <a:ext uri="{9D8B030D-6E8A-4147-A177-3AD203B41FA5}">
                      <a16:colId xmlns:a16="http://schemas.microsoft.com/office/drawing/2014/main" val="61095332"/>
                    </a:ext>
                  </a:extLst>
                </a:gridCol>
              </a:tblGrid>
              <a:tr h="939278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0" dirty="0"/>
                        <a:t>.853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14337"/>
                  </a:ext>
                </a:extLst>
              </a:tr>
              <a:tr h="9523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.736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97253"/>
                  </a:ext>
                </a:extLst>
              </a:tr>
              <a:tr h="9523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Parallel, thread-safe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2.533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64289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0F336F8-3DD8-374F-9AF1-0A5CB7EA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9" y="2245659"/>
            <a:ext cx="5840916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AD07-3716-7448-AF3A-D5698F7B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12" y="429836"/>
            <a:ext cx="8294648" cy="17335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D009F"/>
                </a:solidFill>
              </a:rPr>
              <a:t>Practical Considerations </a:t>
            </a:r>
            <a:r>
              <a:rPr lang="en-US" dirty="0">
                <a:solidFill>
                  <a:srgbClr val="FF32B4"/>
                </a:solidFill>
              </a:rPr>
              <a:t>Long-Running/Blocking operations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54F276-E67F-8849-9AB7-98C5836C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5" y="2759154"/>
            <a:ext cx="7290340" cy="2828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FF30C7-4B7C-494E-8D51-1C8AD0927006}"/>
              </a:ext>
            </a:extLst>
          </p:cNvPr>
          <p:cNvSpPr txBox="1"/>
          <p:nvPr/>
        </p:nvSpPr>
        <p:spPr>
          <a:xfrm>
            <a:off x="7773217" y="5349222"/>
            <a:ext cx="403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on random 10,000 String list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A69C902-644E-064D-989F-CDEE4586E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60295"/>
              </p:ext>
            </p:extLst>
          </p:nvPr>
        </p:nvGraphicFramePr>
        <p:xfrm>
          <a:off x="7572236" y="3008893"/>
          <a:ext cx="4037958" cy="234032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18979">
                  <a:extLst>
                    <a:ext uri="{9D8B030D-6E8A-4147-A177-3AD203B41FA5}">
                      <a16:colId xmlns:a16="http://schemas.microsoft.com/office/drawing/2014/main" val="3333246323"/>
                    </a:ext>
                  </a:extLst>
                </a:gridCol>
                <a:gridCol w="2018979">
                  <a:extLst>
                    <a:ext uri="{9D8B030D-6E8A-4147-A177-3AD203B41FA5}">
                      <a16:colId xmlns:a16="http://schemas.microsoft.com/office/drawing/2014/main" val="61095332"/>
                    </a:ext>
                  </a:extLst>
                </a:gridCol>
              </a:tblGrid>
              <a:tr h="1162094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3503.359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/op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14337"/>
                  </a:ext>
                </a:extLst>
              </a:tr>
              <a:tr h="11782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3502.663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/op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9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495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{57495D55-2FF0-2A41-9073-AE2ADDE8E6B4}tf10001079</Template>
  <TotalTime>2749</TotalTime>
  <Words>443</Words>
  <Application>Microsoft Macintosh PowerPoint</Application>
  <PresentationFormat>Widescreen</PresentationFormat>
  <Paragraphs>84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Java 8 parallel streams</vt:lpstr>
      <vt:lpstr>Topics Covered</vt:lpstr>
      <vt:lpstr>HOW TO UTILIZE THEM it’s easy</vt:lpstr>
      <vt:lpstr>How they work</vt:lpstr>
      <vt:lpstr>How they work Continued</vt:lpstr>
      <vt:lpstr>Spliterator</vt:lpstr>
      <vt:lpstr>Collector</vt:lpstr>
      <vt:lpstr>Collector Continued</vt:lpstr>
      <vt:lpstr>Practical Considerations Long-Running/Blocking operations</vt:lpstr>
      <vt:lpstr>Practical Considerations  interference</vt:lpstr>
      <vt:lpstr>Practical Considerations  Stateful Expressions</vt:lpstr>
      <vt:lpstr>conclusion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parallel streams</dc:title>
  <dc:creator>Ethan Williams</dc:creator>
  <cp:lastModifiedBy>Ethan Williams</cp:lastModifiedBy>
  <cp:revision>40</cp:revision>
  <dcterms:created xsi:type="dcterms:W3CDTF">2018-02-20T19:12:09Z</dcterms:created>
  <dcterms:modified xsi:type="dcterms:W3CDTF">2018-03-01T20:20:04Z</dcterms:modified>
</cp:coreProperties>
</file>