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3"/>
  </p:notesMasterIdLst>
  <p:sldIdLst>
    <p:sldId id="256" r:id="rId2"/>
    <p:sldId id="264" r:id="rId3"/>
    <p:sldId id="260" r:id="rId4"/>
    <p:sldId id="257" r:id="rId5"/>
    <p:sldId id="261" r:id="rId6"/>
    <p:sldId id="258" r:id="rId7"/>
    <p:sldId id="265" r:id="rId8"/>
    <p:sldId id="259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B4"/>
    <a:srgbClr val="0D0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9"/>
  </p:normalViewPr>
  <p:slideViewPr>
    <p:cSldViewPr snapToGrid="0" snapToObjects="1">
      <p:cViewPr>
        <p:scale>
          <a:sx n="110" d="100"/>
          <a:sy n="110" d="100"/>
        </p:scale>
        <p:origin x="3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8781-F40A-1048-8D07-8A9EBDE2FB5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F306-6F9F-5B40-90B5-598FDD09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Ethan and today I’m presenting on parallel streams in Java, which was introduced to make it easy for developers to take advantage of concurrency in their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did a really good job at it. The serial stream simply prints off the name off all Person objects who have a job. Making this run in parallel is as easy as adding the parallel method(). After this the developer gives up responsibility for threading to the JVM.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JVM gets a parallel stream it uses an object called a Spliterator to break up the full stream into </a:t>
            </a:r>
            <a:r>
              <a:rPr lang="en-US" dirty="0" err="1"/>
              <a:t>substreams</a:t>
            </a:r>
            <a:r>
              <a:rPr lang="en-US" dirty="0"/>
              <a:t> that all assume responsibility for a part of the original stream. Note that a </a:t>
            </a:r>
            <a:r>
              <a:rPr lang="en-US" dirty="0" err="1"/>
              <a:t>substream</a:t>
            </a:r>
            <a:r>
              <a:rPr lang="en-US" dirty="0"/>
              <a:t> is not actually a new Stream object but just references a part of the original Stream, the reason will be explained shortly. Each new </a:t>
            </a:r>
            <a:r>
              <a:rPr lang="en-US" dirty="0" err="1"/>
              <a:t>substream</a:t>
            </a:r>
            <a:r>
              <a:rPr lang="en-US" dirty="0"/>
              <a:t> that is broken off is processed by a different thread from the common fork join pool. The new thread can either split again or start to process elements. Once each </a:t>
            </a:r>
            <a:r>
              <a:rPr lang="en-US" dirty="0" err="1"/>
              <a:t>substream</a:t>
            </a:r>
            <a:r>
              <a:rPr lang="en-US" dirty="0"/>
              <a:t> is finished processing they are assembled together into the final data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4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4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5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7C7-41F9-A945-987E-9C7FE7151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Java 8 parallel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8714A-7269-CD4C-AC4A-4D9E91F5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2B4"/>
                </a:solidFill>
              </a:rPr>
              <a:t>Ethan Williams</a:t>
            </a:r>
          </a:p>
        </p:txBody>
      </p:sp>
    </p:spTree>
    <p:extLst>
      <p:ext uri="{BB962C8B-B14F-4D97-AF65-F5344CB8AC3E}">
        <p14:creationId xmlns:p14="http://schemas.microsoft.com/office/powerpoint/2010/main" val="5390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007E-9610-794C-A4FA-CC0B3309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EXPLANATION OF STATEFUL EXPRESSIONS AND CODE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2ABDC9-5163-DC4C-AFD9-CFE4FFE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10" y="217962"/>
            <a:ext cx="8294648" cy="17335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D009F"/>
                </a:solidFill>
              </a:rPr>
              <a:t>Practical Considerations </a:t>
            </a:r>
            <a:r>
              <a:rPr lang="en-US" sz="3600" dirty="0">
                <a:solidFill>
                  <a:srgbClr val="FF32B4"/>
                </a:solidFill>
              </a:rPr>
              <a:t> </a:t>
            </a:r>
            <a:r>
              <a:rPr lang="en-US" sz="3600" dirty="0" err="1">
                <a:solidFill>
                  <a:srgbClr val="FF32B4"/>
                </a:solidFill>
              </a:rPr>
              <a:t>Stateful</a:t>
            </a:r>
            <a:r>
              <a:rPr lang="en-US" sz="3600" dirty="0">
                <a:solidFill>
                  <a:srgbClr val="FF32B4"/>
                </a:solidFill>
              </a:rPr>
              <a:t> Expressions</a:t>
            </a:r>
          </a:p>
        </p:txBody>
      </p:sp>
    </p:spTree>
    <p:extLst>
      <p:ext uri="{BB962C8B-B14F-4D97-AF65-F5344CB8AC3E}">
        <p14:creationId xmlns:p14="http://schemas.microsoft.com/office/powerpoint/2010/main" val="357635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12CC-24BE-5945-97B2-E699AE51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774" y="498155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4908-6308-6A47-96EE-78BDB55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22823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Using parallel streams is dope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They’ll also help you improve performance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Don’t make mistakes</a:t>
            </a:r>
          </a:p>
        </p:txBody>
      </p:sp>
    </p:spTree>
    <p:extLst>
      <p:ext uri="{BB962C8B-B14F-4D97-AF65-F5344CB8AC3E}">
        <p14:creationId xmlns:p14="http://schemas.microsoft.com/office/powerpoint/2010/main" val="7486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710D-8FFB-244D-8A7F-C295DE8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905" y="533823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HOW TO UTILIZE THEM</a:t>
            </a:r>
            <a:br>
              <a:rPr lang="en-US" dirty="0">
                <a:solidFill>
                  <a:srgbClr val="0D009F"/>
                </a:solidFill>
              </a:rPr>
            </a:br>
            <a:r>
              <a:rPr lang="en-US" dirty="0">
                <a:solidFill>
                  <a:srgbClr val="FF32B4"/>
                </a:solidFill>
              </a:rPr>
              <a:t>it’s easy</a:t>
            </a:r>
            <a:endParaRPr lang="en-US" dirty="0">
              <a:solidFill>
                <a:srgbClr val="0D009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E714-3B15-E043-ACCA-161DB7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84" y="4761126"/>
            <a:ext cx="10172921" cy="95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C6CC8-FABD-5042-AAED-3717DD97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4" y="2749798"/>
            <a:ext cx="10046829" cy="7391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2AFF4F-7C87-674A-9FDF-78E1578F775E}"/>
              </a:ext>
            </a:extLst>
          </p:cNvPr>
          <p:cNvSpPr txBox="1">
            <a:spLocks/>
          </p:cNvSpPr>
          <p:nvPr/>
        </p:nvSpPr>
        <p:spPr>
          <a:xfrm>
            <a:off x="479501" y="1941360"/>
            <a:ext cx="2636892" cy="9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32B4"/>
                </a:solidFill>
              </a:rPr>
              <a:t>Serial Stream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2BF706-7094-4E49-80A9-4EFC57B815D4}"/>
              </a:ext>
            </a:extLst>
          </p:cNvPr>
          <p:cNvSpPr txBox="1">
            <a:spLocks/>
          </p:cNvSpPr>
          <p:nvPr/>
        </p:nvSpPr>
        <p:spPr>
          <a:xfrm>
            <a:off x="591013" y="4041805"/>
            <a:ext cx="2977377" cy="9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32B4"/>
                </a:solidFill>
              </a:rPr>
              <a:t>Parallel Stream</a:t>
            </a:r>
          </a:p>
        </p:txBody>
      </p:sp>
    </p:spTree>
    <p:extLst>
      <p:ext uri="{BB962C8B-B14F-4D97-AF65-F5344CB8AC3E}">
        <p14:creationId xmlns:p14="http://schemas.microsoft.com/office/powerpoint/2010/main" val="5171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4A279-BD41-8346-A75D-603BC6CA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764373"/>
            <a:ext cx="4594303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How they 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6A5FDE-D08E-4A9E-917A-44A1E586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65" y="2515684"/>
            <a:ext cx="3977639" cy="3854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Stream is broken up by the Spliterator into </a:t>
            </a:r>
            <a:r>
              <a:rPr lang="en-US" sz="2400" dirty="0" err="1"/>
              <a:t>substreams</a:t>
            </a:r>
            <a:endParaRPr lang="en-US" sz="2400" dirty="0"/>
          </a:p>
          <a:p>
            <a:r>
              <a:rPr lang="en-US" sz="2400" dirty="0"/>
              <a:t>Extra </a:t>
            </a:r>
            <a:r>
              <a:rPr lang="en-US" sz="2400" dirty="0" err="1"/>
              <a:t>substreams</a:t>
            </a:r>
            <a:r>
              <a:rPr lang="en-US" sz="2400" dirty="0"/>
              <a:t> are handed to </a:t>
            </a:r>
            <a:r>
              <a:rPr lang="en-US" sz="2400" dirty="0" err="1"/>
              <a:t>ForkJoinPool.common</a:t>
            </a:r>
            <a:r>
              <a:rPr lang="en-US" sz="2400" dirty="0"/>
              <a:t>()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substream</a:t>
            </a:r>
            <a:r>
              <a:rPr lang="en-US" sz="2400" dirty="0"/>
              <a:t> is processed like a singular serial stream</a:t>
            </a:r>
          </a:p>
          <a:p>
            <a:r>
              <a:rPr lang="en-US" sz="2400" dirty="0"/>
              <a:t>JVM combines all </a:t>
            </a:r>
            <a:r>
              <a:rPr lang="en-US" sz="2400" dirty="0" err="1"/>
              <a:t>substreams</a:t>
            </a:r>
            <a:r>
              <a:rPr lang="en-US" sz="2400" dirty="0"/>
              <a:t> together to serialize the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E2368-68B2-2849-B72D-74CF5FFF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69" y="963752"/>
            <a:ext cx="6246813" cy="51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0BF59-18F4-644D-B0C0-B97E8C4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Spliterator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799" y="2462544"/>
            <a:ext cx="4176133" cy="41055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”Split + iterator”- Used to traverse and split </a:t>
            </a:r>
            <a:r>
              <a:rPr lang="en-US" sz="2400" dirty="0" err="1"/>
              <a:t>substreams</a:t>
            </a:r>
            <a:endParaRPr lang="en-US" sz="2400" dirty="0"/>
          </a:p>
          <a:p>
            <a:r>
              <a:rPr lang="en-US" sz="2400" dirty="0"/>
              <a:t>Traverses via </a:t>
            </a:r>
            <a:r>
              <a:rPr lang="en-US" sz="2400" dirty="0" err="1"/>
              <a:t>tryAdvance</a:t>
            </a:r>
            <a:r>
              <a:rPr lang="en-US" sz="2400" dirty="0"/>
              <a:t>() or </a:t>
            </a:r>
            <a:r>
              <a:rPr lang="en-US" sz="2400" dirty="0" err="1"/>
              <a:t>forEachRemaining</a:t>
            </a:r>
            <a:r>
              <a:rPr lang="en-US" sz="2400" dirty="0"/>
              <a:t>()</a:t>
            </a:r>
          </a:p>
          <a:p>
            <a:r>
              <a:rPr lang="en-US" sz="2400" dirty="0"/>
              <a:t>Can split itself into two spliterators via </a:t>
            </a:r>
            <a:r>
              <a:rPr lang="en-US" sz="2400" dirty="0" err="1"/>
              <a:t>trySplit</a:t>
            </a:r>
            <a:r>
              <a:rPr lang="en-US" sz="2400" dirty="0"/>
              <a:t>()</a:t>
            </a:r>
          </a:p>
          <a:p>
            <a:r>
              <a:rPr lang="en-US" sz="2400" dirty="0"/>
              <a:t>Contains same characteristics as a Stream (ORDERED, DISTINCT, SORTED, SIZED, NONNULL, IMMUTABLE, CONCURRENT, SUBSIZED)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832FA-B4C2-164D-BFCF-B446A6C5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70" y="764373"/>
            <a:ext cx="5150749" cy="54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3FDB-51C1-D047-A9AB-0A34B320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74" y="188036"/>
            <a:ext cx="8567854" cy="14993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009F"/>
                </a:solidFill>
              </a:rPr>
              <a:t>Spliterator</a:t>
            </a:r>
            <a:br>
              <a:rPr lang="en-US" dirty="0">
                <a:solidFill>
                  <a:srgbClr val="0D009F"/>
                </a:solidFill>
              </a:rPr>
            </a:br>
            <a:r>
              <a:rPr lang="en-US" dirty="0">
                <a:solidFill>
                  <a:srgbClr val="FF32B4"/>
                </a:solidFill>
              </a:rPr>
              <a:t>Continued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5701D-AD11-7D4B-97D1-FEA00A9A5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6"/>
          <a:stretch/>
        </p:blipFill>
        <p:spPr>
          <a:xfrm>
            <a:off x="7747321" y="3393502"/>
            <a:ext cx="4444679" cy="16976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51FB2B-6138-C544-8578-5D91186372E4}"/>
              </a:ext>
            </a:extLst>
          </p:cNvPr>
          <p:cNvCxnSpPr>
            <a:cxnSpLocks/>
          </p:cNvCxnSpPr>
          <p:nvPr/>
        </p:nvCxnSpPr>
        <p:spPr>
          <a:xfrm>
            <a:off x="5529998" y="4317357"/>
            <a:ext cx="2062994" cy="0"/>
          </a:xfrm>
          <a:prstGeom prst="straightConnector1">
            <a:avLst/>
          </a:prstGeom>
          <a:ln>
            <a:solidFill>
              <a:srgbClr val="FF32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7AE86-0FA3-8541-9725-F817B5920664}"/>
              </a:ext>
            </a:extLst>
          </p:cNvPr>
          <p:cNvSpPr txBox="1"/>
          <p:nvPr/>
        </p:nvSpPr>
        <p:spPr>
          <a:xfrm>
            <a:off x="5924153" y="4490976"/>
            <a:ext cx="154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random 10,000 String list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D695A8-68A6-D945-A775-EFA6067D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4" y="1833064"/>
            <a:ext cx="5247035" cy="44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7C4968-CE98-3C4B-9322-430ED309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277349"/>
            <a:ext cx="6533501" cy="441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4A151-C42E-214C-A35F-51C0FC4F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Collector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6C557-A65B-4848-9559-2DF1CA6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464935"/>
            <a:ext cx="3977639" cy="38541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Defines a mutable reduction operation for a stream</a:t>
            </a:r>
          </a:p>
          <a:p>
            <a:r>
              <a:rPr lang="en-US" sz="2400" dirty="0"/>
              <a:t>Functionality derived from 4 main functions</a:t>
            </a:r>
          </a:p>
          <a:p>
            <a:r>
              <a:rPr lang="en-US" sz="2400" dirty="0"/>
              <a:t>Main reduction operation for parallel streams</a:t>
            </a:r>
          </a:p>
          <a:p>
            <a:r>
              <a:rPr lang="en-US" sz="2400" dirty="0"/>
              <a:t>Contains same characteristics as Spliterator</a:t>
            </a:r>
          </a:p>
        </p:txBody>
      </p:sp>
    </p:spTree>
    <p:extLst>
      <p:ext uri="{BB962C8B-B14F-4D97-AF65-F5344CB8AC3E}">
        <p14:creationId xmlns:p14="http://schemas.microsoft.com/office/powerpoint/2010/main" val="32071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1C04-0460-E645-AA08-45BDCAA2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19" y="284869"/>
            <a:ext cx="8610600" cy="1633139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Collector</a:t>
            </a:r>
            <a:br>
              <a:rPr lang="en-US" dirty="0"/>
            </a:br>
            <a:r>
              <a:rPr lang="en-US" dirty="0">
                <a:solidFill>
                  <a:srgbClr val="FF32B4"/>
                </a:solidFill>
              </a:rPr>
              <a:t>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B1BE8-7B2F-274D-96C4-A41FF1D8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23" y="5600214"/>
            <a:ext cx="4914900" cy="1066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0298C-C200-A84B-AAAA-2A314CDE113F}"/>
              </a:ext>
            </a:extLst>
          </p:cNvPr>
          <p:cNvCxnSpPr>
            <a:cxnSpLocks/>
          </p:cNvCxnSpPr>
          <p:nvPr/>
        </p:nvCxnSpPr>
        <p:spPr>
          <a:xfrm>
            <a:off x="5515395" y="4487476"/>
            <a:ext cx="1464139" cy="1112738"/>
          </a:xfrm>
          <a:prstGeom prst="straightConnector1">
            <a:avLst/>
          </a:prstGeom>
          <a:ln>
            <a:solidFill>
              <a:srgbClr val="FF32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A4A8B0-AC2E-524A-B302-981FEC5D6C1D}"/>
              </a:ext>
            </a:extLst>
          </p:cNvPr>
          <p:cNvSpPr txBox="1"/>
          <p:nvPr/>
        </p:nvSpPr>
        <p:spPr>
          <a:xfrm>
            <a:off x="4566271" y="5235793"/>
            <a:ext cx="1898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26,000 Employee array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17710E-7F87-D045-998A-2BA66966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8" y="1566476"/>
            <a:ext cx="581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D07-3716-7448-AF3A-D5698F7B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12" y="429836"/>
            <a:ext cx="8294648" cy="1733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D009F"/>
                </a:solidFill>
              </a:rPr>
              <a:t>Practical Considerations </a:t>
            </a:r>
            <a:r>
              <a:rPr lang="en-US" dirty="0">
                <a:solidFill>
                  <a:srgbClr val="FF32B4"/>
                </a:solidFill>
              </a:rPr>
              <a:t>Long-Running/Blocking operations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B821A3-96B2-7348-98B5-F79F0C94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75" y="3427762"/>
            <a:ext cx="4360685" cy="1283589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9ABFB-6A0B-E74A-8A9E-1D0D6D73B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code example more succinct</a:t>
            </a:r>
          </a:p>
        </p:txBody>
      </p:sp>
    </p:spTree>
    <p:extLst>
      <p:ext uri="{BB962C8B-B14F-4D97-AF65-F5344CB8AC3E}">
        <p14:creationId xmlns:p14="http://schemas.microsoft.com/office/powerpoint/2010/main" val="128564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007E-9610-794C-A4FA-CC0B3309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EXPLANATION OF INTERFERENCE AND CODE EXAMPLE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BDA1AF-0761-244D-97B6-8F65627B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10" y="217962"/>
            <a:ext cx="8294648" cy="17335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D009F"/>
                </a:solidFill>
              </a:rPr>
              <a:t>Practical Considerations </a:t>
            </a:r>
            <a:r>
              <a:rPr lang="en-US" sz="3600" dirty="0">
                <a:solidFill>
                  <a:srgbClr val="FF32B4"/>
                </a:solidFill>
              </a:rPr>
              <a:t> interference</a:t>
            </a:r>
          </a:p>
        </p:txBody>
      </p:sp>
    </p:spTree>
    <p:extLst>
      <p:ext uri="{BB962C8B-B14F-4D97-AF65-F5344CB8AC3E}">
        <p14:creationId xmlns:p14="http://schemas.microsoft.com/office/powerpoint/2010/main" val="1965598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{57495D55-2FF0-2A41-9073-AE2ADDE8E6B4}tf10001079</Template>
  <TotalTime>1245</TotalTime>
  <Words>390</Words>
  <Application>Microsoft Macintosh PowerPoint</Application>
  <PresentationFormat>Widescreen</PresentationFormat>
  <Paragraphs>43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Java 8 parallel streams</vt:lpstr>
      <vt:lpstr>HOW TO UTILIZE THEM it’s easy</vt:lpstr>
      <vt:lpstr>How they work</vt:lpstr>
      <vt:lpstr>Spliterator</vt:lpstr>
      <vt:lpstr>Spliterator Continued</vt:lpstr>
      <vt:lpstr>Collector</vt:lpstr>
      <vt:lpstr>Collector Continued</vt:lpstr>
      <vt:lpstr>Practical Considerations Long-Running/Blocking operations</vt:lpstr>
      <vt:lpstr>Practical Considerations  interference</vt:lpstr>
      <vt:lpstr>Practical Considerations  Stateful Expressions</vt:lpstr>
      <vt:lpstr>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parallel streams</dc:title>
  <dc:creator>Ethan Williams</dc:creator>
  <cp:lastModifiedBy>Ethan Williams</cp:lastModifiedBy>
  <cp:revision>23</cp:revision>
  <dcterms:created xsi:type="dcterms:W3CDTF">2018-02-20T19:12:09Z</dcterms:created>
  <dcterms:modified xsi:type="dcterms:W3CDTF">2018-02-27T23:05:50Z</dcterms:modified>
</cp:coreProperties>
</file>