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doc" ContentType="application/msword"/>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8" r:id="rId2"/>
    <p:sldMasterId id="2147483675" r:id="rId3"/>
    <p:sldMasterId id="2147483663" r:id="rId4"/>
  </p:sldMasterIdLst>
  <p:notesMasterIdLst>
    <p:notesMasterId r:id="rId78"/>
  </p:notesMasterIdLst>
  <p:handoutMasterIdLst>
    <p:handoutMasterId r:id="rId79"/>
  </p:handoutMasterIdLst>
  <p:sldIdLst>
    <p:sldId id="256" r:id="rId5"/>
    <p:sldId id="342" r:id="rId6"/>
    <p:sldId id="358" r:id="rId7"/>
    <p:sldId id="259" r:id="rId8"/>
    <p:sldId id="343" r:id="rId9"/>
    <p:sldId id="344" r:id="rId10"/>
    <p:sldId id="345" r:id="rId11"/>
    <p:sldId id="346" r:id="rId12"/>
    <p:sldId id="347" r:id="rId13"/>
    <p:sldId id="349" r:id="rId14"/>
    <p:sldId id="350" r:id="rId15"/>
    <p:sldId id="262" r:id="rId16"/>
    <p:sldId id="360" r:id="rId17"/>
    <p:sldId id="359" r:id="rId18"/>
    <p:sldId id="298" r:id="rId19"/>
    <p:sldId id="381" r:id="rId20"/>
    <p:sldId id="299" r:id="rId21"/>
    <p:sldId id="300" r:id="rId22"/>
    <p:sldId id="301" r:id="rId23"/>
    <p:sldId id="302" r:id="rId24"/>
    <p:sldId id="303" r:id="rId25"/>
    <p:sldId id="266" r:id="rId26"/>
    <p:sldId id="307" r:id="rId27"/>
    <p:sldId id="271" r:id="rId28"/>
    <p:sldId id="316" r:id="rId29"/>
    <p:sldId id="351" r:id="rId30"/>
    <p:sldId id="281" r:id="rId31"/>
    <p:sldId id="282" r:id="rId32"/>
    <p:sldId id="355" r:id="rId33"/>
    <p:sldId id="356" r:id="rId34"/>
    <p:sldId id="352" r:id="rId35"/>
    <p:sldId id="353" r:id="rId36"/>
    <p:sldId id="329" r:id="rId37"/>
    <p:sldId id="287" r:id="rId38"/>
    <p:sldId id="294" r:id="rId39"/>
    <p:sldId id="338" r:id="rId40"/>
    <p:sldId id="339" r:id="rId41"/>
    <p:sldId id="361" r:id="rId42"/>
    <p:sldId id="362" r:id="rId43"/>
    <p:sldId id="364" r:id="rId44"/>
    <p:sldId id="363" r:id="rId45"/>
    <p:sldId id="365" r:id="rId46"/>
    <p:sldId id="366" r:id="rId47"/>
    <p:sldId id="367" r:id="rId48"/>
    <p:sldId id="368" r:id="rId49"/>
    <p:sldId id="369" r:id="rId50"/>
    <p:sldId id="370" r:id="rId51"/>
    <p:sldId id="371" r:id="rId52"/>
    <p:sldId id="372" r:id="rId53"/>
    <p:sldId id="373" r:id="rId54"/>
    <p:sldId id="374" r:id="rId55"/>
    <p:sldId id="375" r:id="rId56"/>
    <p:sldId id="376" r:id="rId57"/>
    <p:sldId id="377" r:id="rId58"/>
    <p:sldId id="382" r:id="rId59"/>
    <p:sldId id="378" r:id="rId60"/>
    <p:sldId id="379" r:id="rId61"/>
    <p:sldId id="380" r:id="rId62"/>
    <p:sldId id="354" r:id="rId63"/>
    <p:sldId id="289" r:id="rId64"/>
    <p:sldId id="290" r:id="rId65"/>
    <p:sldId id="291" r:id="rId66"/>
    <p:sldId id="292" r:id="rId67"/>
    <p:sldId id="357" r:id="rId68"/>
    <p:sldId id="268" r:id="rId69"/>
    <p:sldId id="270" r:id="rId70"/>
    <p:sldId id="317" r:id="rId71"/>
    <p:sldId id="318" r:id="rId72"/>
    <p:sldId id="319" r:id="rId73"/>
    <p:sldId id="320" r:id="rId74"/>
    <p:sldId id="321" r:id="rId75"/>
    <p:sldId id="322" r:id="rId76"/>
    <p:sldId id="315" r:id="rId77"/>
  </p:sldIdLst>
  <p:sldSz cx="9144000" cy="6858000" type="screen4x3"/>
  <p:notesSz cx="7315200" cy="9601200"/>
  <p:defaultTextStyle>
    <a:defPPr>
      <a:defRPr lang="fr-FR"/>
    </a:defPPr>
    <a:lvl1pPr algn="l" rtl="0" fontAlgn="base">
      <a:spcBef>
        <a:spcPct val="0"/>
      </a:spcBef>
      <a:spcAft>
        <a:spcPct val="0"/>
      </a:spcAft>
      <a:defRPr kern="1200">
        <a:solidFill>
          <a:schemeClr val="tx1"/>
        </a:solidFill>
        <a:latin typeface="Arial"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Arial"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Arial"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Arial"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Arial" pitchFamily="34" charset="0"/>
        <a:ea typeface="+mn-ea"/>
        <a:cs typeface="Times New Roman" pitchFamily="18" charset="0"/>
      </a:defRPr>
    </a:lvl5pPr>
    <a:lvl6pPr marL="2286000" algn="l" defTabSz="914400" rtl="0" eaLnBrk="1" latinLnBrk="0" hangingPunct="1">
      <a:defRPr kern="1200">
        <a:solidFill>
          <a:schemeClr val="tx1"/>
        </a:solidFill>
        <a:latin typeface="Arial" pitchFamily="34" charset="0"/>
        <a:ea typeface="+mn-ea"/>
        <a:cs typeface="Times New Roman" pitchFamily="18" charset="0"/>
      </a:defRPr>
    </a:lvl6pPr>
    <a:lvl7pPr marL="2743200" algn="l" defTabSz="914400" rtl="0" eaLnBrk="1" latinLnBrk="0" hangingPunct="1">
      <a:defRPr kern="1200">
        <a:solidFill>
          <a:schemeClr val="tx1"/>
        </a:solidFill>
        <a:latin typeface="Arial" pitchFamily="34" charset="0"/>
        <a:ea typeface="+mn-ea"/>
        <a:cs typeface="Times New Roman" pitchFamily="18" charset="0"/>
      </a:defRPr>
    </a:lvl7pPr>
    <a:lvl8pPr marL="3200400" algn="l" defTabSz="914400" rtl="0" eaLnBrk="1" latinLnBrk="0" hangingPunct="1">
      <a:defRPr kern="1200">
        <a:solidFill>
          <a:schemeClr val="tx1"/>
        </a:solidFill>
        <a:latin typeface="Arial" pitchFamily="34" charset="0"/>
        <a:ea typeface="+mn-ea"/>
        <a:cs typeface="Times New Roman" pitchFamily="18" charset="0"/>
      </a:defRPr>
    </a:lvl8pPr>
    <a:lvl9pPr marL="3657600" algn="l" defTabSz="914400" rtl="0" eaLnBrk="1" latinLnBrk="0" hangingPunct="1">
      <a:defRPr kern="1200">
        <a:solidFill>
          <a:schemeClr val="tx1"/>
        </a:solidFill>
        <a:latin typeface="Arial"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00"/>
    <a:srgbClr val="FEFCA0"/>
    <a:srgbClr val="F0FAA4"/>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4" autoAdjust="0"/>
  </p:normalViewPr>
  <p:slideViewPr>
    <p:cSldViewPr>
      <p:cViewPr varScale="1">
        <p:scale>
          <a:sx n="65" d="100"/>
          <a:sy n="65" d="100"/>
        </p:scale>
        <p:origin x="-144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cs typeface="+mn-cs"/>
              </a:defRPr>
            </a:lvl1pPr>
          </a:lstStyle>
          <a:p>
            <a:pPr>
              <a:defRPr/>
            </a:pPr>
            <a:endParaRPr lang="fr-FR"/>
          </a:p>
        </p:txBody>
      </p:sp>
      <p:sp>
        <p:nvSpPr>
          <p:cNvPr id="409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cs typeface="+mn-cs"/>
              </a:defRPr>
            </a:lvl1pPr>
          </a:lstStyle>
          <a:p>
            <a:pPr>
              <a:defRPr/>
            </a:pPr>
            <a:endParaRPr lang="fr-FR"/>
          </a:p>
        </p:txBody>
      </p:sp>
      <p:sp>
        <p:nvSpPr>
          <p:cNvPr id="410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cs typeface="+mn-cs"/>
              </a:defRPr>
            </a:lvl1pPr>
          </a:lstStyle>
          <a:p>
            <a:pPr>
              <a:defRPr/>
            </a:pPr>
            <a:endParaRPr lang="fr-FR"/>
          </a:p>
        </p:txBody>
      </p:sp>
      <p:sp>
        <p:nvSpPr>
          <p:cNvPr id="410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cs typeface="+mn-cs"/>
              </a:defRPr>
            </a:lvl1pPr>
          </a:lstStyle>
          <a:p>
            <a:pPr>
              <a:defRPr/>
            </a:pPr>
            <a:fld id="{8168C4F8-12B4-489C-98ED-1AFC865210C3}" type="slidenum">
              <a:rPr lang="fr-FR"/>
              <a:pPr>
                <a:defRP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cs typeface="+mn-cs"/>
              </a:defRPr>
            </a:lvl1pPr>
          </a:lstStyle>
          <a:p>
            <a:pPr>
              <a:defRPr/>
            </a:pPr>
            <a:endParaRPr lang="fr-FR"/>
          </a:p>
        </p:txBody>
      </p:sp>
      <p:sp>
        <p:nvSpPr>
          <p:cNvPr id="51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cs typeface="+mn-cs"/>
              </a:defRPr>
            </a:lvl1pPr>
          </a:lstStyle>
          <a:p>
            <a:pPr>
              <a:defRPr/>
            </a:pPr>
            <a:endParaRPr lang="fr-FR"/>
          </a:p>
        </p:txBody>
      </p:sp>
      <p:sp>
        <p:nvSpPr>
          <p:cNvPr id="7475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cs typeface="+mn-cs"/>
              </a:defRPr>
            </a:lvl1pPr>
          </a:lstStyle>
          <a:p>
            <a:pPr>
              <a:defRPr/>
            </a:pPr>
            <a:endParaRPr lang="fr-FR"/>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cs typeface="+mn-cs"/>
              </a:defRPr>
            </a:lvl1pPr>
          </a:lstStyle>
          <a:p>
            <a:pPr>
              <a:defRPr/>
            </a:pPr>
            <a:fld id="{7A4DBD70-92D5-4650-B098-4857D241CCEE}"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A179F6C-44A6-49C1-8695-9E14AF7E88C7}" type="slidenum">
              <a:rPr lang="fr-FR" smtClean="0">
                <a:cs typeface="Times New Roman" pitchFamily="18" charset="0"/>
              </a:rPr>
              <a:pPr/>
              <a:t>1</a:t>
            </a:fld>
            <a:endParaRPr lang="fr-FR" smtClean="0">
              <a:cs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D7D8DF8-2983-43D7-BFD8-4269AD7F7E72}" type="slidenum">
              <a:rPr lang="fr-FR" smtClean="0">
                <a:cs typeface="Times New Roman" pitchFamily="18" charset="0"/>
              </a:rPr>
              <a:pPr/>
              <a:t>15</a:t>
            </a:fld>
            <a:endParaRPr lang="fr-FR" smtClean="0">
              <a:cs typeface="Times New Roman" pitchFamily="18" charset="0"/>
            </a:endParaRPr>
          </a:p>
        </p:txBody>
      </p:sp>
      <p:sp>
        <p:nvSpPr>
          <p:cNvPr id="76803" name="Rectangle 2"/>
          <p:cNvSpPr>
            <a:spLocks noGrp="1" noChangeArrowheads="1"/>
          </p:cNvSpPr>
          <p:nvPr>
            <p:ph type="body" idx="1"/>
          </p:nvPr>
        </p:nvSpPr>
        <p:spPr>
          <a:xfrm>
            <a:off x="974725" y="4560888"/>
            <a:ext cx="5365750" cy="4319587"/>
          </a:xfrm>
          <a:noFill/>
          <a:ln/>
        </p:spPr>
        <p:txBody>
          <a:bodyPr lIns="95646" tIns="46984" rIns="95646" bIns="46984"/>
          <a:lstStyle/>
          <a:p>
            <a:pPr eaLnBrk="1" hangingPunct="1"/>
            <a:endParaRPr lang="en-US" smtClean="0"/>
          </a:p>
        </p:txBody>
      </p:sp>
      <p:sp>
        <p:nvSpPr>
          <p:cNvPr id="76804"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AAC4717-CC80-444D-B67B-02C4B2281676}" type="slidenum">
              <a:rPr lang="fr-FR" smtClean="0">
                <a:cs typeface="Times New Roman" pitchFamily="18" charset="0"/>
              </a:rPr>
              <a:pPr/>
              <a:t>20</a:t>
            </a:fld>
            <a:endParaRPr lang="fr-FR" smtClean="0">
              <a:cs typeface="Times New Roman" pitchFamily="18" charset="0"/>
            </a:endParaRPr>
          </a:p>
        </p:txBody>
      </p:sp>
      <p:sp>
        <p:nvSpPr>
          <p:cNvPr id="77827" name="Rectangle 2"/>
          <p:cNvSpPr>
            <a:spLocks noGrp="1" noChangeArrowheads="1"/>
          </p:cNvSpPr>
          <p:nvPr>
            <p:ph type="body" idx="1"/>
          </p:nvPr>
        </p:nvSpPr>
        <p:spPr>
          <a:xfrm>
            <a:off x="974725" y="4560888"/>
            <a:ext cx="5365750" cy="4319587"/>
          </a:xfrm>
          <a:noFill/>
          <a:ln/>
        </p:spPr>
        <p:txBody>
          <a:bodyPr lIns="95646" tIns="46984" rIns="95646" bIns="46984"/>
          <a:lstStyle/>
          <a:p>
            <a:pPr eaLnBrk="1" hangingPunct="1"/>
            <a:r>
              <a:rPr lang="en-US" smtClean="0"/>
              <a:t>MIPS actutally didn’t interlecok: MPU without Interlocked Pipelined Stages</a:t>
            </a:r>
          </a:p>
        </p:txBody>
      </p:sp>
      <p:sp>
        <p:nvSpPr>
          <p:cNvPr id="77828"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15D064C-FFE2-4F19-AD2A-60C56150EA38}" type="slidenum">
              <a:rPr lang="fr-FR" smtClean="0">
                <a:cs typeface="Times New Roman" pitchFamily="18" charset="0"/>
              </a:rPr>
              <a:pPr/>
              <a:t>34</a:t>
            </a:fld>
            <a:endParaRPr lang="fr-FR" smtClean="0">
              <a:cs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0F9478B-C9B4-4AA8-A495-8BDF8E6E4327}" type="slidenum">
              <a:rPr lang="fr-FR" smtClean="0">
                <a:cs typeface="Times New Roman" pitchFamily="18" charset="0"/>
              </a:rPr>
              <a:pPr/>
              <a:t>61</a:t>
            </a:fld>
            <a:endParaRPr lang="fr-FR" smtClean="0">
              <a:cs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A5EE38B-6463-4B2B-8A68-ADC10AD12EF2}" type="slidenum">
              <a:rPr lang="fr-FR" smtClean="0">
                <a:cs typeface="Times New Roman" pitchFamily="18" charset="0"/>
              </a:rPr>
              <a:pPr/>
              <a:t>62</a:t>
            </a:fld>
            <a:endParaRPr lang="fr-FR" smtClean="0">
              <a:cs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1DD22E0-8F3B-4494-8BC5-CEE193589660}" type="slidenum">
              <a:rPr lang="fr-FR" smtClean="0">
                <a:cs typeface="Times New Roman" pitchFamily="18" charset="0"/>
              </a:rPr>
              <a:pPr/>
              <a:t>63</a:t>
            </a:fld>
            <a:endParaRPr lang="fr-FR" smtClean="0">
              <a:cs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5"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6" name="Rectangle 6"/>
          <p:cNvSpPr>
            <a:spLocks noGrp="1" noChangeArrowheads="1"/>
          </p:cNvSpPr>
          <p:nvPr>
            <p:ph type="sldNum" sz="quarter" idx="12"/>
          </p:nvPr>
        </p:nvSpPr>
        <p:spPr/>
        <p:txBody>
          <a:bodyPr/>
          <a:lstStyle>
            <a:lvl1pPr>
              <a:defRPr/>
            </a:lvl1pPr>
          </a:lstStyle>
          <a:p>
            <a:pPr>
              <a:defRPr/>
            </a:pPr>
            <a:fld id="{D516DB86-7F81-424C-A3BE-3E014036D051}"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5"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6" name="Rectangle 6"/>
          <p:cNvSpPr>
            <a:spLocks noGrp="1" noChangeArrowheads="1"/>
          </p:cNvSpPr>
          <p:nvPr>
            <p:ph type="sldNum" sz="quarter" idx="12"/>
          </p:nvPr>
        </p:nvSpPr>
        <p:spPr/>
        <p:txBody>
          <a:bodyPr/>
          <a:lstStyle>
            <a:lvl1pPr>
              <a:defRPr/>
            </a:lvl1pPr>
          </a:lstStyle>
          <a:p>
            <a:pPr>
              <a:defRPr/>
            </a:pPr>
            <a:fld id="{DC516972-7FD4-4AA1-9058-57BFA758FEA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5"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6" name="Rectangle 6"/>
          <p:cNvSpPr>
            <a:spLocks noGrp="1" noChangeArrowheads="1"/>
          </p:cNvSpPr>
          <p:nvPr>
            <p:ph type="sldNum" sz="quarter" idx="12"/>
          </p:nvPr>
        </p:nvSpPr>
        <p:spPr/>
        <p:txBody>
          <a:bodyPr/>
          <a:lstStyle>
            <a:lvl1pPr>
              <a:defRPr/>
            </a:lvl1pPr>
          </a:lstStyle>
          <a:p>
            <a:pPr>
              <a:defRPr/>
            </a:pPr>
            <a:fld id="{F59BE1FE-BF9D-4F93-A128-03CBE9DD4714}"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648200" y="1600200"/>
            <a:ext cx="4038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648200" y="3938588"/>
            <a:ext cx="4038600" cy="21875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7"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8" name="Rectangle 6"/>
          <p:cNvSpPr>
            <a:spLocks noGrp="1" noChangeArrowheads="1"/>
          </p:cNvSpPr>
          <p:nvPr>
            <p:ph type="sldNum" sz="quarter" idx="12"/>
          </p:nvPr>
        </p:nvSpPr>
        <p:spPr/>
        <p:txBody>
          <a:bodyPr/>
          <a:lstStyle>
            <a:lvl1pPr>
              <a:defRPr/>
            </a:lvl1pPr>
          </a:lstStyle>
          <a:p>
            <a:pPr>
              <a:defRPr/>
            </a:pPr>
            <a:fld id="{36B5AE5A-77E4-4320-81A7-B82C8FF5A889}" type="slidenum">
              <a:rPr lang="fr-FR"/>
              <a:pPr>
                <a:defRPr/>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648200" y="1600200"/>
            <a:ext cx="4038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648200" y="3938588"/>
            <a:ext cx="4038600" cy="21875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7"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8" name="Rectangle 6"/>
          <p:cNvSpPr>
            <a:spLocks noGrp="1" noChangeArrowheads="1"/>
          </p:cNvSpPr>
          <p:nvPr>
            <p:ph type="sldNum" sz="quarter" idx="12"/>
          </p:nvPr>
        </p:nvSpPr>
        <p:spPr/>
        <p:txBody>
          <a:bodyPr/>
          <a:lstStyle>
            <a:lvl1pPr>
              <a:defRPr/>
            </a:lvl1pPr>
          </a:lstStyle>
          <a:p>
            <a:pPr>
              <a:defRPr/>
            </a:pPr>
            <a:fld id="{2C7784D6-B7A8-478E-95EC-D9EB05C2BC55}" type="slidenum">
              <a:rPr lang="fr-FR"/>
              <a:pPr>
                <a:defRPr/>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re et contenu sur texte">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8229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3938588"/>
            <a:ext cx="8229600" cy="21875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p:txBody>
          <a:bodyPr/>
          <a:lstStyle>
            <a:lvl1pPr>
              <a:defRPr dirty="0"/>
            </a:lvl1pPr>
          </a:lstStyle>
          <a:p>
            <a:pPr>
              <a:defRPr/>
            </a:pPr>
            <a:r>
              <a:rPr lang="fr-FR"/>
              <a:t>M1 Informatique 2012-13</a:t>
            </a:r>
          </a:p>
        </p:txBody>
      </p:sp>
      <p:sp>
        <p:nvSpPr>
          <p:cNvPr id="6"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7" name="Rectangle 6"/>
          <p:cNvSpPr>
            <a:spLocks noGrp="1" noChangeArrowheads="1"/>
          </p:cNvSpPr>
          <p:nvPr>
            <p:ph type="sldNum" sz="quarter" idx="12"/>
          </p:nvPr>
        </p:nvSpPr>
        <p:spPr/>
        <p:txBody>
          <a:bodyPr/>
          <a:lstStyle>
            <a:lvl1pPr>
              <a:defRPr/>
            </a:lvl1pPr>
          </a:lstStyle>
          <a:p>
            <a:pPr>
              <a:defRPr/>
            </a:pPr>
            <a:fld id="{5FCF4CD6-3E1D-4D72-B1B6-36987C70F965}" type="slidenum">
              <a:rPr lang="fr-FR"/>
              <a:pPr>
                <a:defRPr/>
              </a:pPr>
              <a:t>‹N°›</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18AECCC7-2662-4A9B-9C6B-ADAA9D6B739C}"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0E509FE-9C31-464E-A08E-8986C210E575}" type="slidenum">
              <a:rPr lang="fr-FR"/>
              <a:pPr>
                <a:defRPr/>
              </a:pPr>
              <a:t>‹N°›</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7289771D-0AA3-4BB6-812E-80A17E87FF98}"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6354455A-D7EE-4F59-A83F-9619453CCB91}" type="slidenum">
              <a:rPr lang="fr-FR"/>
              <a:pPr>
                <a:defRPr/>
              </a:pPr>
              <a:t>‹N°›</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F5276CEE-7C95-4DEF-BFBB-ABDC6C4E607E}"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6727236-7BDF-4490-80AA-1D4576C1AC63}" type="slidenum">
              <a:rPr lang="fr-FR"/>
              <a:pPr>
                <a:defRPr/>
              </a:pPr>
              <a:t>‹N°›</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49938622-0878-48AE-8E88-C2D9E67E672D}" type="datetimeFigureOut">
              <a:rPr lang="fr-FR"/>
              <a:pPr>
                <a:defRPr/>
              </a:pPr>
              <a:t>28/11/2014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1503667A-D416-4F97-8874-0E077818288A}" type="slidenum">
              <a:rPr lang="fr-FR"/>
              <a:pPr>
                <a:defRPr/>
              </a:pPr>
              <a:t>‹N°›</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06383B0B-7304-40CE-872B-24722F12B43F}" type="datetimeFigureOut">
              <a:rPr lang="fr-FR"/>
              <a:pPr>
                <a:defRPr/>
              </a:pPr>
              <a:t>28/11/2014</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3A5D4422-3776-4161-9E94-4B1E064E3F29}"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p:txBody>
          <a:bodyPr/>
          <a:lstStyle>
            <a:lvl1pPr>
              <a:defRPr dirty="0" smtClean="0"/>
            </a:lvl1pPr>
          </a:lstStyle>
          <a:p>
            <a:pPr>
              <a:defRPr/>
            </a:pPr>
            <a:r>
              <a:rPr lang="fr-FR"/>
              <a:t>Séminaire CNAM</a:t>
            </a:r>
          </a:p>
          <a:p>
            <a:pPr>
              <a:defRPr/>
            </a:pPr>
            <a:r>
              <a:rPr lang="fr-FR"/>
              <a:t>18 Décembre 2014</a:t>
            </a:r>
          </a:p>
        </p:txBody>
      </p:sp>
      <p:sp>
        <p:nvSpPr>
          <p:cNvPr id="5" name="Rectangle 5"/>
          <p:cNvSpPr>
            <a:spLocks noGrp="1" noChangeArrowheads="1"/>
          </p:cNvSpPr>
          <p:nvPr>
            <p:ph type="ftr" sz="quarter" idx="11"/>
          </p:nvPr>
        </p:nvSpPr>
        <p:spPr/>
        <p:txBody>
          <a:bodyPr/>
          <a:lstStyle>
            <a:lvl1pPr>
              <a:defRPr dirty="0" smtClean="0"/>
            </a:lvl1pPr>
          </a:lstStyle>
          <a:p>
            <a:pPr>
              <a:defRPr/>
            </a:pPr>
            <a:r>
              <a:rPr lang="fr-FR"/>
              <a:t>Processeurs multi-pipelines</a:t>
            </a:r>
          </a:p>
          <a:p>
            <a:pPr>
              <a:defRPr/>
            </a:pPr>
            <a:r>
              <a:rPr lang="fr-FR"/>
              <a:t>D. Etiemble</a:t>
            </a:r>
          </a:p>
        </p:txBody>
      </p:sp>
      <p:sp>
        <p:nvSpPr>
          <p:cNvPr id="6" name="Rectangle 6"/>
          <p:cNvSpPr>
            <a:spLocks noGrp="1" noChangeArrowheads="1"/>
          </p:cNvSpPr>
          <p:nvPr>
            <p:ph type="sldNum" sz="quarter" idx="12"/>
          </p:nvPr>
        </p:nvSpPr>
        <p:spPr/>
        <p:txBody>
          <a:bodyPr/>
          <a:lstStyle>
            <a:lvl1pPr>
              <a:defRPr smtClean="0"/>
            </a:lvl1pPr>
          </a:lstStyle>
          <a:p>
            <a:pPr>
              <a:defRPr/>
            </a:pPr>
            <a:fld id="{3A74F965-9688-47C6-97DA-9088BF4386B2}" type="slidenum">
              <a:rPr lang="fr-FR"/>
              <a:pPr>
                <a:defRPr/>
              </a:pPr>
              <a:t>‹N°›</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C0D272A2-D4D8-484C-B8B4-1731622EED4F}" type="datetimeFigureOut">
              <a:rPr lang="fr-FR"/>
              <a:pPr>
                <a:defRPr/>
              </a:pPr>
              <a:t>28/11/2014</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C30520EB-9AAA-4A97-8CF0-F8543ABC10C1}" type="slidenum">
              <a:rPr lang="fr-FR"/>
              <a:pPr>
                <a:defRPr/>
              </a:pPr>
              <a:t>‹N°›</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71879299-5B10-4814-85A3-C573207868C7}" type="datetimeFigureOut">
              <a:rPr lang="fr-FR"/>
              <a:pPr>
                <a:defRPr/>
              </a:pPr>
              <a:t>28/11/2014</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D01B1E46-D836-4F0A-B112-A25C7E1E769F}" type="slidenum">
              <a:rPr lang="fr-FR"/>
              <a:pPr>
                <a:defRPr/>
              </a:pPr>
              <a:t>‹N°›</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44540B30-015A-4375-A771-3695C643DC8C}" type="datetimeFigureOut">
              <a:rPr lang="fr-FR"/>
              <a:pPr>
                <a:defRPr/>
              </a:pPr>
              <a:t>28/11/2014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C93A8764-2B6B-4BDC-8418-354BB1F989E0}" type="slidenum">
              <a:rPr lang="fr-FR"/>
              <a:pPr>
                <a:defRPr/>
              </a:pPr>
              <a:t>‹N°›</a:t>
            </a:fld>
            <a:endParaRPr lang="fr-F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C62AD428-0779-4141-B15F-174652E35078}" type="datetimeFigureOut">
              <a:rPr lang="fr-FR"/>
              <a:pPr>
                <a:defRPr/>
              </a:pPr>
              <a:t>28/11/2014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07E295A6-B4D1-4A51-AFD3-F0B747BE7687}" type="slidenum">
              <a:rPr lang="fr-FR"/>
              <a:pPr>
                <a:defRPr/>
              </a:pPr>
              <a:t>‹N°›</a:t>
            </a:fld>
            <a:endParaRPr lang="fr-F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736905B2-921C-4582-BC39-6291FC285A12}"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6123BEA5-EA16-4A48-835B-E22736AE55C0}" type="slidenum">
              <a:rPr lang="fr-FR"/>
              <a:pPr>
                <a:defRPr/>
              </a:pPr>
              <a:t>‹N°›</a:t>
            </a:fld>
            <a:endParaRPr lang="fr-F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BD47BA8B-0670-48C2-9F14-2AB2D8545E19}"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0DFF803-F98A-47AA-AD81-9D16E23EE297}" type="slidenum">
              <a:rPr lang="fr-FR"/>
              <a:pPr>
                <a:defRPr/>
              </a:pPr>
              <a:t>‹N°›</a:t>
            </a:fld>
            <a:endParaRPr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E716826E-994E-4933-B8E0-659390C03C81}"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4CCE48C-9AA9-45AE-993F-86B435A634C4}" type="slidenum">
              <a:rPr lang="fr-FR"/>
              <a:pPr>
                <a:defRPr/>
              </a:pPr>
              <a:t>‹N°›</a:t>
            </a:fld>
            <a:endParaRPr lang="fr-F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1B04E0D7-FB2B-4838-B561-5FD42D45CF15}"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6B4F632-39E9-4959-87D4-D23FDC774CE4}" type="slidenum">
              <a:rPr lang="fr-FR"/>
              <a:pPr>
                <a:defRPr/>
              </a:pPr>
              <a:t>‹N°›</a:t>
            </a:fld>
            <a:endParaRPr lang="fr-F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7E2B1DF6-6ADF-4A36-8490-6DF0598398FA}"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887DBB3-9318-42E8-A9FA-4DFDC75FC6C1}" type="slidenum">
              <a:rPr lang="fr-FR"/>
              <a:pPr>
                <a:defRPr/>
              </a:pPr>
              <a:t>‹N°›</a:t>
            </a:fld>
            <a:endParaRPr lang="fr-F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5924D56F-FB2A-4BEC-A898-8C6083CC4970}" type="datetimeFigureOut">
              <a:rPr lang="fr-FR"/>
              <a:pPr>
                <a:defRPr/>
              </a:pPr>
              <a:t>28/11/2014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3C6E5F75-ACE1-4266-A518-D19E0CB73ED4}"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5"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6" name="Rectangle 6"/>
          <p:cNvSpPr>
            <a:spLocks noGrp="1" noChangeArrowheads="1"/>
          </p:cNvSpPr>
          <p:nvPr>
            <p:ph type="sldNum" sz="quarter" idx="12"/>
          </p:nvPr>
        </p:nvSpPr>
        <p:spPr/>
        <p:txBody>
          <a:bodyPr/>
          <a:lstStyle>
            <a:lvl1pPr>
              <a:defRPr/>
            </a:lvl1pPr>
          </a:lstStyle>
          <a:p>
            <a:pPr>
              <a:defRPr/>
            </a:pPr>
            <a:fld id="{D6B2EBF5-3D46-446A-B420-05B4C36C4A37}" type="slidenum">
              <a:rPr lang="fr-FR"/>
              <a:pPr>
                <a:defRPr/>
              </a:pPr>
              <a:t>‹N°›</a:t>
            </a:fld>
            <a:endParaRPr 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7ED4A90C-2DB5-4F4A-8535-8A47F84B328C}" type="datetimeFigureOut">
              <a:rPr lang="fr-FR"/>
              <a:pPr>
                <a:defRPr/>
              </a:pPr>
              <a:t>28/11/2014</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8858B3F6-B934-4194-A454-7D1C285D6605}" type="slidenum">
              <a:rPr lang="fr-FR"/>
              <a:pPr>
                <a:defRPr/>
              </a:pPr>
              <a:t>‹N°›</a:t>
            </a:fld>
            <a:endParaRPr lang="fr-F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B1C8B242-7022-452B-8BEC-CAB13385D55F}" type="datetimeFigureOut">
              <a:rPr lang="fr-FR"/>
              <a:pPr>
                <a:defRPr/>
              </a:pPr>
              <a:t>28/11/2014</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8EA9B82D-F2D0-4F57-8970-A78A53712E4A}" type="slidenum">
              <a:rPr lang="fr-FR"/>
              <a:pPr>
                <a:defRPr/>
              </a:pPr>
              <a:t>‹N°›</a:t>
            </a:fld>
            <a:endParaRPr lang="fr-F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14EEAC07-ABCE-40D6-8CC1-4E35DB518C75}" type="datetimeFigureOut">
              <a:rPr lang="fr-FR"/>
              <a:pPr>
                <a:defRPr/>
              </a:pPr>
              <a:t>28/11/2014</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11582A19-FBEC-44C5-AB7D-E469BC3B83AF}" type="slidenum">
              <a:rPr lang="fr-FR"/>
              <a:pPr>
                <a:defRPr/>
              </a:pPr>
              <a:t>‹N°›</a:t>
            </a:fld>
            <a:endParaRPr lang="fr-F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63B97F6B-2258-42C1-A0A3-E375111F9510}" type="datetimeFigureOut">
              <a:rPr lang="fr-FR"/>
              <a:pPr>
                <a:defRPr/>
              </a:pPr>
              <a:t>28/11/2014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C7E5D451-AD7C-44E7-83D1-E5D6B9E9FA96}" type="slidenum">
              <a:rPr lang="fr-FR"/>
              <a:pPr>
                <a:defRPr/>
              </a:pPr>
              <a:t>‹N°›</a:t>
            </a:fld>
            <a:endParaRPr lang="fr-F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161BEEB4-B8FE-4AC8-87AA-2450B06D1E2A}" type="datetimeFigureOut">
              <a:rPr lang="fr-FR"/>
              <a:pPr>
                <a:defRPr/>
              </a:pPr>
              <a:t>28/11/2014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CD0FF700-52FF-4BF8-B09A-107F9E6A308A}" type="slidenum">
              <a:rPr lang="fr-FR"/>
              <a:pPr>
                <a:defRPr/>
              </a:pPr>
              <a:t>‹N°›</a:t>
            </a:fld>
            <a:endParaRPr lang="fr-F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BAF87E17-CA8D-4F8B-9194-ECA54B7DAE4A}"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E762681-7ACB-44DF-B8DC-ED58310736B7}" type="slidenum">
              <a:rPr lang="fr-FR"/>
              <a:pPr>
                <a:defRPr/>
              </a:pPr>
              <a:t>‹N°›</a:t>
            </a:fld>
            <a:endParaRPr lang="fr-F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427763B2-FFEC-4F59-8E1E-42FB07E39680}"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7BE203A-C156-4446-BBD2-A1FE6D23A116}" type="slidenum">
              <a:rPr lang="fr-FR"/>
              <a:pPr>
                <a:defRPr/>
              </a:pPr>
              <a:t>‹N°›</a:t>
            </a:fld>
            <a:endParaRPr lang="fr-F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D0518D78-ABF4-4117-AFD6-E32114647CA3}" type="datetimeFigureOut">
              <a:rPr lang="fr-FR"/>
              <a:pPr>
                <a:defRPr/>
              </a:pPr>
              <a:t>28/11/2014</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3BCCAE7B-A8C1-4BCC-9078-CBF49B90BA14}" type="slidenum">
              <a:rPr lang="fr-FR"/>
              <a:pPr>
                <a:defRPr/>
              </a:pPr>
              <a:t>‹N°›</a:t>
            </a:fld>
            <a:endParaRPr lang="fr-F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D9E4705D-7834-4FD6-9386-0495F91037B4}"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A50819A-04D1-407A-8974-EDB1F916D070}" type="slidenum">
              <a:rPr lang="fr-FR"/>
              <a:pPr>
                <a:defRPr/>
              </a:pPr>
              <a:t>‹N°›</a:t>
            </a:fld>
            <a:endParaRPr lang="fr-F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F20E510A-57E6-4255-B1EA-F2D74C3EDED6}"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889529B-92B6-4E29-BF09-DE972A5056B6}"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6"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7" name="Rectangle 6"/>
          <p:cNvSpPr>
            <a:spLocks noGrp="1" noChangeArrowheads="1"/>
          </p:cNvSpPr>
          <p:nvPr>
            <p:ph type="sldNum" sz="quarter" idx="12"/>
          </p:nvPr>
        </p:nvSpPr>
        <p:spPr/>
        <p:txBody>
          <a:bodyPr/>
          <a:lstStyle>
            <a:lvl1pPr>
              <a:defRPr/>
            </a:lvl1pPr>
          </a:lstStyle>
          <a:p>
            <a:pPr>
              <a:defRPr/>
            </a:pPr>
            <a:fld id="{93BACC52-CE0E-4B54-9C4B-EBDE0BB54725}" type="slidenum">
              <a:rPr lang="fr-FR"/>
              <a:pPr>
                <a:defRPr/>
              </a:pPr>
              <a:t>‹N°›</a:t>
            </a:fld>
            <a:endParaRPr lang="fr-F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68700768-8263-4231-93CC-CAC190FCFB5C}"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E4170891-9D97-4CDD-A037-365C9DCA7854}" type="slidenum">
              <a:rPr lang="fr-FR"/>
              <a:pPr>
                <a:defRPr/>
              </a:pPr>
              <a:t>‹N°›</a:t>
            </a:fld>
            <a:endParaRPr lang="fr-F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AAD002C7-B451-4712-9F49-6BC1F1300AFE}" type="datetimeFigureOut">
              <a:rPr lang="fr-FR"/>
              <a:pPr>
                <a:defRPr/>
              </a:pPr>
              <a:t>28/11/2014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FD71B063-F94C-429A-A165-60ABDA3E6A85}" type="slidenum">
              <a:rPr lang="fr-FR"/>
              <a:pPr>
                <a:defRPr/>
              </a:pPr>
              <a:t>‹N°›</a:t>
            </a:fld>
            <a:endParaRPr lang="fr-F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3016087D-10D8-44A9-BD38-95685560333B}" type="datetimeFigureOut">
              <a:rPr lang="fr-FR"/>
              <a:pPr>
                <a:defRPr/>
              </a:pPr>
              <a:t>28/11/2014</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9A765928-D93E-42DB-A652-47AAB7652D1A}" type="slidenum">
              <a:rPr lang="fr-FR"/>
              <a:pPr>
                <a:defRPr/>
              </a:pPr>
              <a:t>‹N°›</a:t>
            </a:fld>
            <a:endParaRPr lang="fr-F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5052D83F-0C61-4C89-925A-FBAD927C56AD}" type="datetimeFigureOut">
              <a:rPr lang="fr-FR"/>
              <a:pPr>
                <a:defRPr/>
              </a:pPr>
              <a:t>28/11/2014</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C6657CE1-74AF-4621-8B3A-AFF8140542B0}" type="slidenum">
              <a:rPr lang="fr-FR"/>
              <a:pPr>
                <a:defRPr/>
              </a:pPr>
              <a:t>‹N°›</a:t>
            </a:fld>
            <a:endParaRPr lang="fr-F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9B010FF0-11F2-4280-AE9E-19C028ED6A53}" type="datetimeFigureOut">
              <a:rPr lang="fr-FR"/>
              <a:pPr>
                <a:defRPr/>
              </a:pPr>
              <a:t>28/11/2014</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2BC2F0B7-ED33-43D3-8F43-56F608FD2DA1}" type="slidenum">
              <a:rPr lang="fr-FR"/>
              <a:pPr>
                <a:defRPr/>
              </a:pPr>
              <a:t>‹N°›</a:t>
            </a:fld>
            <a:endParaRPr lang="fr-F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0608551E-6655-42E4-A42E-3B5F2ABF3227}" type="datetimeFigureOut">
              <a:rPr lang="fr-FR"/>
              <a:pPr>
                <a:defRPr/>
              </a:pPr>
              <a:t>28/11/2014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BB3D50E8-F65A-4A55-95F2-6F21152CFAEB}" type="slidenum">
              <a:rPr lang="fr-FR"/>
              <a:pPr>
                <a:defRPr/>
              </a:pPr>
              <a:t>‹N°›</a:t>
            </a:fld>
            <a:endParaRPr lang="fr-F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4386556A-D04A-4F0E-8361-23A2A239B310}" type="datetimeFigureOut">
              <a:rPr lang="fr-FR"/>
              <a:pPr>
                <a:defRPr/>
              </a:pPr>
              <a:t>28/11/2014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5E232D67-FC34-4125-8849-E706601F4773}" type="slidenum">
              <a:rPr lang="fr-FR"/>
              <a:pPr>
                <a:defRPr/>
              </a:pPr>
              <a:t>‹N°›</a:t>
            </a:fld>
            <a:endParaRPr lang="fr-F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3FF4D315-A6F8-4D85-9338-E9175E1CDA14}"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34D570C-8150-4C7B-BC2E-297D1BADA61C}" type="slidenum">
              <a:rPr lang="fr-FR"/>
              <a:pPr>
                <a:defRPr/>
              </a:pPr>
              <a:t>‹N°›</a:t>
            </a:fld>
            <a:endParaRPr lang="fr-F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0E453656-BC7C-4ACD-A6F0-6930EF9CC275}" type="datetimeFigureOut">
              <a:rPr lang="fr-FR"/>
              <a:pPr>
                <a:defRPr/>
              </a:pPr>
              <a:t>28/11/2014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8EB2DEE4-65ED-4A4C-9310-5FB03926B3BC}"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8"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9" name="Rectangle 6"/>
          <p:cNvSpPr>
            <a:spLocks noGrp="1" noChangeArrowheads="1"/>
          </p:cNvSpPr>
          <p:nvPr>
            <p:ph type="sldNum" sz="quarter" idx="12"/>
          </p:nvPr>
        </p:nvSpPr>
        <p:spPr/>
        <p:txBody>
          <a:bodyPr/>
          <a:lstStyle>
            <a:lvl1pPr>
              <a:defRPr/>
            </a:lvl1pPr>
          </a:lstStyle>
          <a:p>
            <a:pPr>
              <a:defRPr/>
            </a:pPr>
            <a:fld id="{FF05A706-8DEF-4BE5-BEE1-30C84D6EE6B8}"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4"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5" name="Rectangle 6"/>
          <p:cNvSpPr>
            <a:spLocks noGrp="1" noChangeArrowheads="1"/>
          </p:cNvSpPr>
          <p:nvPr>
            <p:ph type="sldNum" sz="quarter" idx="12"/>
          </p:nvPr>
        </p:nvSpPr>
        <p:spPr/>
        <p:txBody>
          <a:bodyPr/>
          <a:lstStyle>
            <a:lvl1pPr>
              <a:defRPr/>
            </a:lvl1pPr>
          </a:lstStyle>
          <a:p>
            <a:pPr>
              <a:defRPr/>
            </a:pPr>
            <a:fld id="{DA56FBF1-3F29-4D2D-A2A0-3B43A7D7AD70}"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3"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4" name="Rectangle 6"/>
          <p:cNvSpPr>
            <a:spLocks noGrp="1" noChangeArrowheads="1"/>
          </p:cNvSpPr>
          <p:nvPr>
            <p:ph type="sldNum" sz="quarter" idx="12"/>
          </p:nvPr>
        </p:nvSpPr>
        <p:spPr/>
        <p:txBody>
          <a:bodyPr/>
          <a:lstStyle>
            <a:lvl1pPr>
              <a:defRPr/>
            </a:lvl1pPr>
          </a:lstStyle>
          <a:p>
            <a:pPr>
              <a:defRPr/>
            </a:pPr>
            <a:fld id="{7806B9D0-C412-428B-9E35-090E84165AC0}"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6"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7" name="Rectangle 6"/>
          <p:cNvSpPr>
            <a:spLocks noGrp="1" noChangeArrowheads="1"/>
          </p:cNvSpPr>
          <p:nvPr>
            <p:ph type="sldNum" sz="quarter" idx="12"/>
          </p:nvPr>
        </p:nvSpPr>
        <p:spPr/>
        <p:txBody>
          <a:bodyPr/>
          <a:lstStyle>
            <a:lvl1pPr>
              <a:defRPr/>
            </a:lvl1pPr>
          </a:lstStyle>
          <a:p>
            <a:pPr>
              <a:defRPr/>
            </a:pPr>
            <a:fld id="{2A5A7509-E3BE-4756-AB9E-566B64D28676}"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p:txBody>
          <a:bodyPr/>
          <a:lstStyle>
            <a:lvl1pPr>
              <a:defRPr/>
            </a:lvl1pPr>
          </a:lstStyle>
          <a:p>
            <a:pPr>
              <a:defRPr/>
            </a:pPr>
            <a:r>
              <a:rPr lang="fr-FR"/>
              <a:t>M1 Informatique 2012-13</a:t>
            </a:r>
          </a:p>
        </p:txBody>
      </p:sp>
      <p:sp>
        <p:nvSpPr>
          <p:cNvPr id="6" name="Rectangle 5"/>
          <p:cNvSpPr>
            <a:spLocks noGrp="1" noChangeArrowheads="1"/>
          </p:cNvSpPr>
          <p:nvPr>
            <p:ph type="ftr" sz="quarter" idx="11"/>
          </p:nvPr>
        </p:nvSpPr>
        <p:spPr/>
        <p:txBody>
          <a:bodyPr/>
          <a:lstStyle>
            <a:lvl1pPr>
              <a:defRPr/>
            </a:lvl1pPr>
          </a:lstStyle>
          <a:p>
            <a:pPr>
              <a:defRPr/>
            </a:pPr>
            <a:r>
              <a:rPr lang="fr-FR"/>
              <a:t>Architectures avancées</a:t>
            </a:r>
          </a:p>
          <a:p>
            <a:pPr>
              <a:defRPr/>
            </a:pPr>
            <a:r>
              <a:rPr lang="fr-FR"/>
              <a:t>D. Etiemble</a:t>
            </a:r>
          </a:p>
        </p:txBody>
      </p:sp>
      <p:sp>
        <p:nvSpPr>
          <p:cNvPr id="7" name="Rectangle 6"/>
          <p:cNvSpPr>
            <a:spLocks noGrp="1" noChangeArrowheads="1"/>
          </p:cNvSpPr>
          <p:nvPr>
            <p:ph type="sldNum" sz="quarter" idx="12"/>
          </p:nvPr>
        </p:nvSpPr>
        <p:spPr/>
        <p:txBody>
          <a:bodyPr/>
          <a:lstStyle>
            <a:lvl1pPr>
              <a:defRPr/>
            </a:lvl1pPr>
          </a:lstStyle>
          <a:p>
            <a:pPr>
              <a:defRPr/>
            </a:pPr>
            <a:fld id="{E6847838-9FE6-4588-91C5-4FC7C02ED535}"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smtClean="0">
                <a:latin typeface="+mn-lt"/>
                <a:cs typeface="+mn-cs"/>
              </a:defRPr>
            </a:lvl1pPr>
          </a:lstStyle>
          <a:p>
            <a:pPr>
              <a:defRPr/>
            </a:pPr>
            <a:r>
              <a:rPr lang="fr-FR"/>
              <a:t>Séminaire CNAM</a:t>
            </a:r>
          </a:p>
          <a:p>
            <a:pPr>
              <a:defRPr/>
            </a:pPr>
            <a:r>
              <a:rPr lang="fr-FR"/>
              <a:t>18/12/2014</a:t>
            </a:r>
          </a:p>
        </p:txBody>
      </p:sp>
      <p:sp>
        <p:nvSpPr>
          <p:cNvPr id="1029" name="Rectangle 5"/>
          <p:cNvSpPr>
            <a:spLocks noGrp="1" noChangeArrowheads="1"/>
          </p:cNvSpPr>
          <p:nvPr>
            <p:ph type="ftr" sz="quarter" idx="3"/>
          </p:nvPr>
        </p:nvSpPr>
        <p:spPr bwMode="auto">
          <a:xfrm>
            <a:off x="3124200" y="6245225"/>
            <a:ext cx="30321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dirty="0" smtClean="0">
                <a:latin typeface="+mn-lt"/>
                <a:cs typeface="+mn-cs"/>
              </a:defRPr>
            </a:lvl1pPr>
          </a:lstStyle>
          <a:p>
            <a:pPr>
              <a:defRPr/>
            </a:pPr>
            <a:r>
              <a:rPr lang="fr-FR"/>
              <a:t>Les processeurs multi-pipelines</a:t>
            </a:r>
          </a:p>
          <a:p>
            <a:pPr>
              <a:defRPr/>
            </a:pPr>
            <a:r>
              <a:rPr lang="fr-FR"/>
              <a:t>D. Etiemble</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cs typeface="+mn-cs"/>
              </a:defRPr>
            </a:lvl1pPr>
          </a:lstStyle>
          <a:p>
            <a:pPr>
              <a:defRPr/>
            </a:pPr>
            <a:fld id="{D16F9CA8-A4ED-43E8-948E-F8EA194BE020}" type="slidenum">
              <a:rPr lang="fr-FR"/>
              <a:pPr>
                <a:defRPr/>
              </a:pPr>
              <a:t>‹N°›</a:t>
            </a:fld>
            <a:endParaRPr lang="fr-FR"/>
          </a:p>
        </p:txBody>
      </p:sp>
      <p:sp>
        <p:nvSpPr>
          <p:cNvPr id="1032" name="Line 8"/>
          <p:cNvSpPr>
            <a:spLocks noChangeShapeType="1"/>
          </p:cNvSpPr>
          <p:nvPr userDrawn="1"/>
        </p:nvSpPr>
        <p:spPr bwMode="auto">
          <a:xfrm>
            <a:off x="693738" y="1219200"/>
            <a:ext cx="7651750" cy="0"/>
          </a:xfrm>
          <a:prstGeom prst="line">
            <a:avLst/>
          </a:prstGeom>
          <a:noFill/>
          <a:ln w="47625" cmpd="thinThick">
            <a:solidFill>
              <a:srgbClr val="FF0000"/>
            </a:solidFill>
            <a:round/>
            <a:headEnd type="none" w="sm" len="sm"/>
            <a:tailEnd type="none" w="sm" len="sm"/>
          </a:ln>
          <a:effectLst/>
        </p:spPr>
        <p:txBody>
          <a:bodyPr wrap="none" anchor="ctr"/>
          <a:lstStyle/>
          <a:p>
            <a:pPr>
              <a:defRPr/>
            </a:pPr>
            <a:endParaRPr lang="fr-FR">
              <a:cs typeface="+mn-cs"/>
            </a:endParaRP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Lst>
  <p:timing>
    <p:tnLst>
      <p:par>
        <p:cTn id="1" dur="indefinite" restart="never" nodeType="tmRoot"/>
      </p:par>
    </p:tnLst>
  </p:timing>
  <p:hf hdr="0"/>
  <p:txStyles>
    <p:titleStyle>
      <a:lvl1pPr algn="ctr" rtl="0" eaLnBrk="0" fontAlgn="base" hangingPunct="0">
        <a:spcBef>
          <a:spcPct val="0"/>
        </a:spcBef>
        <a:spcAft>
          <a:spcPct val="0"/>
        </a:spcAft>
        <a:defRPr sz="3600">
          <a:solidFill>
            <a:srgbClr val="0000FF"/>
          </a:solidFill>
          <a:latin typeface="+mj-lt"/>
          <a:ea typeface="+mj-ea"/>
          <a:cs typeface="+mj-cs"/>
        </a:defRPr>
      </a:lvl1pPr>
      <a:lvl2pPr algn="ctr" rtl="0" eaLnBrk="0" fontAlgn="base" hangingPunct="0">
        <a:spcBef>
          <a:spcPct val="0"/>
        </a:spcBef>
        <a:spcAft>
          <a:spcPct val="0"/>
        </a:spcAft>
        <a:defRPr sz="3600">
          <a:solidFill>
            <a:srgbClr val="0000FF"/>
          </a:solidFill>
          <a:latin typeface="Times New Roman" pitchFamily="18" charset="0"/>
          <a:cs typeface="Times New Roman" pitchFamily="18" charset="0"/>
        </a:defRPr>
      </a:lvl2pPr>
      <a:lvl3pPr algn="ctr" rtl="0" eaLnBrk="0" fontAlgn="base" hangingPunct="0">
        <a:spcBef>
          <a:spcPct val="0"/>
        </a:spcBef>
        <a:spcAft>
          <a:spcPct val="0"/>
        </a:spcAft>
        <a:defRPr sz="3600">
          <a:solidFill>
            <a:srgbClr val="0000FF"/>
          </a:solidFill>
          <a:latin typeface="Times New Roman" pitchFamily="18" charset="0"/>
          <a:cs typeface="Times New Roman" pitchFamily="18" charset="0"/>
        </a:defRPr>
      </a:lvl3pPr>
      <a:lvl4pPr algn="ctr" rtl="0" eaLnBrk="0" fontAlgn="base" hangingPunct="0">
        <a:spcBef>
          <a:spcPct val="0"/>
        </a:spcBef>
        <a:spcAft>
          <a:spcPct val="0"/>
        </a:spcAft>
        <a:defRPr sz="3600">
          <a:solidFill>
            <a:srgbClr val="0000FF"/>
          </a:solidFill>
          <a:latin typeface="Times New Roman" pitchFamily="18" charset="0"/>
          <a:cs typeface="Times New Roman" pitchFamily="18" charset="0"/>
        </a:defRPr>
      </a:lvl4pPr>
      <a:lvl5pPr algn="ctr" rtl="0" eaLnBrk="0" fontAlgn="base" hangingPunct="0">
        <a:spcBef>
          <a:spcPct val="0"/>
        </a:spcBef>
        <a:spcAft>
          <a:spcPct val="0"/>
        </a:spcAft>
        <a:defRPr sz="3600">
          <a:solidFill>
            <a:srgbClr val="0000FF"/>
          </a:solidFill>
          <a:latin typeface="Times New Roman" pitchFamily="18" charset="0"/>
          <a:cs typeface="Times New Roman" pitchFamily="18" charset="0"/>
        </a:defRPr>
      </a:lvl5pPr>
      <a:lvl6pPr marL="457200" algn="ctr" rtl="0" fontAlgn="base">
        <a:spcBef>
          <a:spcPct val="0"/>
        </a:spcBef>
        <a:spcAft>
          <a:spcPct val="0"/>
        </a:spcAft>
        <a:defRPr sz="3600">
          <a:solidFill>
            <a:srgbClr val="0000FF"/>
          </a:solidFill>
          <a:latin typeface="Times New Roman" pitchFamily="18" charset="0"/>
          <a:cs typeface="Times New Roman" pitchFamily="18" charset="0"/>
        </a:defRPr>
      </a:lvl6pPr>
      <a:lvl7pPr marL="914400" algn="ctr" rtl="0" fontAlgn="base">
        <a:spcBef>
          <a:spcPct val="0"/>
        </a:spcBef>
        <a:spcAft>
          <a:spcPct val="0"/>
        </a:spcAft>
        <a:defRPr sz="3600">
          <a:solidFill>
            <a:srgbClr val="0000FF"/>
          </a:solidFill>
          <a:latin typeface="Times New Roman" pitchFamily="18" charset="0"/>
          <a:cs typeface="Times New Roman" pitchFamily="18" charset="0"/>
        </a:defRPr>
      </a:lvl7pPr>
      <a:lvl8pPr marL="1371600" algn="ctr" rtl="0" fontAlgn="base">
        <a:spcBef>
          <a:spcPct val="0"/>
        </a:spcBef>
        <a:spcAft>
          <a:spcPct val="0"/>
        </a:spcAft>
        <a:defRPr sz="3600">
          <a:solidFill>
            <a:srgbClr val="0000FF"/>
          </a:solidFill>
          <a:latin typeface="Times New Roman" pitchFamily="18" charset="0"/>
          <a:cs typeface="Times New Roman" pitchFamily="18" charset="0"/>
        </a:defRPr>
      </a:lvl8pPr>
      <a:lvl9pPr marL="1828800" algn="ctr" rtl="0" fontAlgn="base">
        <a:spcBef>
          <a:spcPct val="0"/>
        </a:spcBef>
        <a:spcAft>
          <a:spcPct val="0"/>
        </a:spcAft>
        <a:defRPr sz="3600">
          <a:solidFill>
            <a:srgbClr val="0000FF"/>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a:solidFill>
            <a:schemeClr val="tx1"/>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fontAlgn="base">
        <a:spcBef>
          <a:spcPct val="20000"/>
        </a:spcBef>
        <a:spcAft>
          <a:spcPct val="0"/>
        </a:spcAft>
        <a:buChar char="»"/>
        <a:defRPr sz="1600">
          <a:solidFill>
            <a:schemeClr val="tx1"/>
          </a:solidFill>
          <a:latin typeface="+mn-lt"/>
          <a:cs typeface="+mn-cs"/>
        </a:defRPr>
      </a:lvl6pPr>
      <a:lvl7pPr marL="2971800" indent="-228600" algn="l" rtl="0" fontAlgn="base">
        <a:spcBef>
          <a:spcPct val="20000"/>
        </a:spcBef>
        <a:spcAft>
          <a:spcPct val="0"/>
        </a:spcAft>
        <a:buChar char="»"/>
        <a:defRPr sz="1600">
          <a:solidFill>
            <a:schemeClr val="tx1"/>
          </a:solidFill>
          <a:latin typeface="+mn-lt"/>
          <a:cs typeface="+mn-cs"/>
        </a:defRPr>
      </a:lvl7pPr>
      <a:lvl8pPr marL="3429000" indent="-228600" algn="l" rtl="0" fontAlgn="base">
        <a:spcBef>
          <a:spcPct val="20000"/>
        </a:spcBef>
        <a:spcAft>
          <a:spcPct val="0"/>
        </a:spcAft>
        <a:buChar char="»"/>
        <a:defRPr sz="1600">
          <a:solidFill>
            <a:schemeClr val="tx1"/>
          </a:solidFill>
          <a:latin typeface="+mn-lt"/>
          <a:cs typeface="+mn-cs"/>
        </a:defRPr>
      </a:lvl8pPr>
      <a:lvl9pPr marL="3886200" indent="-228600" algn="l" rtl="0" fontAlgn="base">
        <a:spcBef>
          <a:spcPct val="20000"/>
        </a:spcBef>
        <a:spcAft>
          <a:spcPct val="0"/>
        </a:spcAft>
        <a:buChar char="»"/>
        <a:defRPr sz="16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2051"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279C95D2-2997-4B2D-9222-773E51F484CF}" type="datetimeFigureOut">
              <a:rPr lang="fr-FR"/>
              <a:pPr>
                <a:defRPr/>
              </a:pPr>
              <a:t>28/11/2014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5490B076-1AFE-4C7C-9D1D-9A24AC026A8D}"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3075"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7DD71BA3-8AF4-4F55-A252-8A126F66EE2C}" type="datetimeFigureOut">
              <a:rPr lang="fr-FR"/>
              <a:pPr>
                <a:defRPr/>
              </a:pPr>
              <a:t>28/11/2014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94B75E4E-F73B-4B9F-8F36-310013A49A34}"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4099"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263476BA-FAF4-4498-B403-F8A662B6BC31}" type="datetimeFigureOut">
              <a:rPr lang="fr-FR"/>
              <a:pPr>
                <a:defRPr/>
              </a:pPr>
              <a:t>28/11/2014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7CBE911E-BE4A-4B80-A4E7-55B14FE639F3}"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Document_Microsoft_Office_Word_97_-_2003111111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5.pn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cast-inc.com/"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pPr eaLnBrk="1" hangingPunct="1"/>
            <a:r>
              <a:rPr lang="fr-FR" sz="3200" smtClean="0"/>
              <a:t>Pipelines et multi-pipelines</a:t>
            </a:r>
            <a:br>
              <a:rPr lang="fr-FR" sz="3200" smtClean="0"/>
            </a:br>
            <a:r>
              <a:rPr lang="fr-FR" sz="3200" smtClean="0"/>
              <a:t>dans les processeurs</a:t>
            </a:r>
            <a:br>
              <a:rPr lang="fr-FR" sz="3200" smtClean="0"/>
            </a:br>
            <a:endParaRPr lang="fr-FR" sz="3200" smtClean="0"/>
          </a:p>
        </p:txBody>
      </p:sp>
      <p:sp>
        <p:nvSpPr>
          <p:cNvPr id="19459" name="Rectangle 3"/>
          <p:cNvSpPr>
            <a:spLocks noGrp="1" noChangeArrowheads="1"/>
          </p:cNvSpPr>
          <p:nvPr>
            <p:ph type="subTitle" idx="1"/>
          </p:nvPr>
        </p:nvSpPr>
        <p:spPr/>
        <p:txBody>
          <a:bodyPr/>
          <a:lstStyle/>
          <a:p>
            <a:pPr eaLnBrk="1" hangingPunct="1"/>
            <a:r>
              <a:rPr lang="en-US" smtClean="0"/>
              <a:t>Daniel Etiemble</a:t>
            </a:r>
          </a:p>
          <a:p>
            <a:pPr eaLnBrk="1" hangingPunct="1"/>
            <a:r>
              <a:rPr lang="en-US" smtClean="0"/>
              <a:t>de@lri.fr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p:txBody>
          <a:bodyPr/>
          <a:lstStyle/>
          <a:p>
            <a:r>
              <a:rPr lang="en-US" smtClean="0"/>
              <a:t>L’acronyme RISC – début 80</a:t>
            </a:r>
          </a:p>
        </p:txBody>
      </p:sp>
      <p:sp>
        <p:nvSpPr>
          <p:cNvPr id="28675" name="Espace réservé du texte 11"/>
          <p:cNvSpPr>
            <a:spLocks noGrp="1"/>
          </p:cNvSpPr>
          <p:nvPr>
            <p:ph type="body" sz="half" idx="1"/>
          </p:nvPr>
        </p:nvSpPr>
        <p:spPr>
          <a:xfrm>
            <a:off x="457200" y="1340768"/>
            <a:ext cx="5986463" cy="4525963"/>
          </a:xfrm>
        </p:spPr>
        <p:txBody>
          <a:bodyPr/>
          <a:lstStyle/>
          <a:p>
            <a:r>
              <a:rPr lang="fr-FR" dirty="0" smtClean="0"/>
              <a:t>Des projets universitaires</a:t>
            </a:r>
          </a:p>
          <a:p>
            <a:pPr lvl="1"/>
            <a:r>
              <a:rPr lang="fr-FR" dirty="0" smtClean="0"/>
              <a:t>RISC I (Berkeley) – Patterson et Sequin</a:t>
            </a:r>
          </a:p>
          <a:p>
            <a:pPr lvl="2"/>
            <a:r>
              <a:rPr lang="fr-FR" dirty="0" smtClean="0"/>
              <a:t>Début : 80 ; Processeur : 83 ; </a:t>
            </a:r>
          </a:p>
          <a:p>
            <a:pPr lvl="1"/>
            <a:r>
              <a:rPr lang="fr-FR" dirty="0" smtClean="0"/>
              <a:t>MIPS (</a:t>
            </a:r>
            <a:r>
              <a:rPr lang="fr-FR" dirty="0" err="1" smtClean="0"/>
              <a:t>Stanford</a:t>
            </a:r>
            <a:r>
              <a:rPr lang="fr-FR" dirty="0" smtClean="0"/>
              <a:t>) – Hennessy</a:t>
            </a:r>
          </a:p>
          <a:p>
            <a:pPr lvl="2"/>
            <a:r>
              <a:rPr lang="fr-FR" dirty="0" smtClean="0"/>
              <a:t>Début : 81 ; Processeur : 84</a:t>
            </a:r>
          </a:p>
          <a:p>
            <a:r>
              <a:rPr lang="fr-FR" dirty="0" smtClean="0"/>
              <a:t>Aux processeurs RISC</a:t>
            </a:r>
          </a:p>
          <a:p>
            <a:pPr lvl="1"/>
            <a:r>
              <a:rPr lang="fr-FR" dirty="0" smtClean="0"/>
              <a:t>Sun : </a:t>
            </a:r>
            <a:r>
              <a:rPr lang="fr-FR" sz="2000" dirty="0" smtClean="0"/>
              <a:t>SPARC (87</a:t>
            </a:r>
            <a:r>
              <a:rPr lang="fr-FR" sz="2000" dirty="0" smtClean="0"/>
              <a:t>) issu de RISC I</a:t>
            </a:r>
            <a:endParaRPr lang="fr-FR" dirty="0" smtClean="0"/>
          </a:p>
          <a:p>
            <a:pPr lvl="1"/>
            <a:r>
              <a:rPr lang="fr-FR" dirty="0" smtClean="0"/>
              <a:t>MIPS : </a:t>
            </a:r>
            <a:r>
              <a:rPr lang="fr-FR" sz="2000" dirty="0" smtClean="0"/>
              <a:t>R2000 (85), R3000 (88)</a:t>
            </a:r>
            <a:endParaRPr lang="fr-FR" dirty="0" smtClean="0"/>
          </a:p>
          <a:p>
            <a:pPr lvl="1"/>
            <a:r>
              <a:rPr lang="fr-FR" dirty="0" smtClean="0"/>
              <a:t>IBM </a:t>
            </a:r>
            <a:r>
              <a:rPr lang="fr-FR" sz="2000" dirty="0" smtClean="0"/>
              <a:t>(RS-6000, Power PC, Power)</a:t>
            </a:r>
            <a:endParaRPr lang="fr-FR" dirty="0" smtClean="0"/>
          </a:p>
          <a:p>
            <a:pPr lvl="1"/>
            <a:r>
              <a:rPr lang="fr-FR" dirty="0" smtClean="0"/>
              <a:t>HP </a:t>
            </a:r>
            <a:r>
              <a:rPr lang="fr-FR" sz="2000" dirty="0" smtClean="0"/>
              <a:t>(PA-RISC)</a:t>
            </a:r>
          </a:p>
          <a:p>
            <a:pPr lvl="1"/>
            <a:r>
              <a:rPr lang="fr-FR" dirty="0" smtClean="0"/>
              <a:t>DEC</a:t>
            </a:r>
            <a:r>
              <a:rPr lang="fr-FR" sz="2000" dirty="0" smtClean="0"/>
              <a:t> (Alpha)</a:t>
            </a:r>
            <a:endParaRPr lang="fr-FR" dirty="0" smtClean="0"/>
          </a:p>
        </p:txBody>
      </p:sp>
      <p:pic>
        <p:nvPicPr>
          <p:cNvPr id="28676" name="Espace réservé du contenu 7" descr="2007_john_hennessey.jpg"/>
          <p:cNvPicPr>
            <a:picLocks noGrp="1" noChangeAspect="1"/>
          </p:cNvPicPr>
          <p:nvPr>
            <p:ph sz="quarter" idx="2"/>
          </p:nvPr>
        </p:nvPicPr>
        <p:blipFill>
          <a:blip r:embed="rId2" cstate="print"/>
          <a:srcRect/>
          <a:stretch>
            <a:fillRect/>
          </a:stretch>
        </p:blipFill>
        <p:spPr>
          <a:xfrm>
            <a:off x="7235825" y="1196975"/>
            <a:ext cx="1174750" cy="1468438"/>
          </a:xfrm>
        </p:spPr>
      </p:pic>
      <p:sp>
        <p:nvSpPr>
          <p:cNvPr id="7" name="Espace réservé du numéro de diapositive 6"/>
          <p:cNvSpPr>
            <a:spLocks noGrp="1"/>
          </p:cNvSpPr>
          <p:nvPr>
            <p:ph type="sldNum" sz="quarter" idx="12"/>
          </p:nvPr>
        </p:nvSpPr>
        <p:spPr/>
        <p:txBody>
          <a:bodyPr/>
          <a:lstStyle/>
          <a:p>
            <a:pPr>
              <a:defRPr/>
            </a:pPr>
            <a:fld id="{2CC65A56-5F6A-47F2-86F7-E7DBF2AE54B8}" type="slidenum">
              <a:rPr lang="fr-FR" smtClean="0"/>
              <a:pPr>
                <a:defRPr/>
              </a:pPr>
              <a:t>10</a:t>
            </a:fld>
            <a:endParaRPr lang="fr-FR" dirty="0"/>
          </a:p>
        </p:txBody>
      </p:sp>
      <p:sp>
        <p:nvSpPr>
          <p:cNvPr id="28678" name="ZoneTexte 9"/>
          <p:cNvSpPr txBox="1">
            <a:spLocks noChangeArrowheads="1"/>
          </p:cNvSpPr>
          <p:nvPr/>
        </p:nvSpPr>
        <p:spPr bwMode="auto">
          <a:xfrm>
            <a:off x="7019925" y="2781300"/>
            <a:ext cx="1774825" cy="368300"/>
          </a:xfrm>
          <a:prstGeom prst="rect">
            <a:avLst/>
          </a:prstGeom>
          <a:noFill/>
          <a:ln w="9525">
            <a:noFill/>
            <a:miter lim="800000"/>
            <a:headEnd/>
            <a:tailEnd/>
          </a:ln>
        </p:spPr>
        <p:txBody>
          <a:bodyPr wrap="none">
            <a:spAutoFit/>
          </a:bodyPr>
          <a:lstStyle/>
          <a:p>
            <a:r>
              <a:rPr lang="en-US"/>
              <a:t>John Hennessy</a:t>
            </a:r>
          </a:p>
        </p:txBody>
      </p:sp>
      <p:sp>
        <p:nvSpPr>
          <p:cNvPr id="28679" name="ZoneTexte 10"/>
          <p:cNvSpPr txBox="1">
            <a:spLocks noChangeArrowheads="1"/>
          </p:cNvSpPr>
          <p:nvPr/>
        </p:nvSpPr>
        <p:spPr bwMode="auto">
          <a:xfrm>
            <a:off x="6948488" y="4652963"/>
            <a:ext cx="1774825" cy="369887"/>
          </a:xfrm>
          <a:prstGeom prst="rect">
            <a:avLst/>
          </a:prstGeom>
          <a:noFill/>
          <a:ln w="9525">
            <a:noFill/>
            <a:miter lim="800000"/>
            <a:headEnd/>
            <a:tailEnd/>
          </a:ln>
        </p:spPr>
        <p:txBody>
          <a:bodyPr wrap="none">
            <a:spAutoFit/>
          </a:bodyPr>
          <a:lstStyle/>
          <a:p>
            <a:r>
              <a:rPr lang="en-US"/>
              <a:t>Dave Patterson</a:t>
            </a:r>
          </a:p>
        </p:txBody>
      </p:sp>
      <p:pic>
        <p:nvPicPr>
          <p:cNvPr id="28680" name="Picture 2"/>
          <p:cNvPicPr>
            <a:picLocks noChangeAspect="1" noChangeArrowheads="1"/>
          </p:cNvPicPr>
          <p:nvPr/>
        </p:nvPicPr>
        <p:blipFill>
          <a:blip r:embed="rId3" cstate="print"/>
          <a:srcRect/>
          <a:stretch>
            <a:fillRect/>
          </a:stretch>
        </p:blipFill>
        <p:spPr bwMode="auto">
          <a:xfrm>
            <a:off x="7164388" y="3213100"/>
            <a:ext cx="1333500" cy="1390650"/>
          </a:xfrm>
          <a:prstGeom prst="rect">
            <a:avLst/>
          </a:prstGeom>
          <a:noFill/>
          <a:ln w="9525">
            <a:noFill/>
            <a:miter lim="800000"/>
            <a:headEnd/>
            <a:tailEnd/>
          </a:ln>
        </p:spPr>
      </p:pic>
      <p:sp>
        <p:nvSpPr>
          <p:cNvPr id="28681" name="ZoneTexte 15"/>
          <p:cNvSpPr txBox="1">
            <a:spLocks noChangeArrowheads="1"/>
          </p:cNvSpPr>
          <p:nvPr/>
        </p:nvSpPr>
        <p:spPr bwMode="auto">
          <a:xfrm>
            <a:off x="6228184" y="5084763"/>
            <a:ext cx="2873375" cy="646112"/>
          </a:xfrm>
          <a:prstGeom prst="rect">
            <a:avLst/>
          </a:prstGeom>
          <a:noFill/>
          <a:ln w="9525">
            <a:noFill/>
            <a:miter lim="800000"/>
            <a:headEnd/>
            <a:tailEnd/>
          </a:ln>
        </p:spPr>
        <p:txBody>
          <a:bodyPr wrap="none">
            <a:spAutoFit/>
          </a:bodyPr>
          <a:lstStyle/>
          <a:p>
            <a:r>
              <a:rPr lang="en-US" b="1" i="1" dirty="0">
                <a:solidFill>
                  <a:srgbClr val="FF0000"/>
                </a:solidFill>
              </a:rPr>
              <a:t>Computer Architecture :</a:t>
            </a:r>
          </a:p>
          <a:p>
            <a:r>
              <a:rPr lang="en-US" b="1" i="1" dirty="0">
                <a:solidFill>
                  <a:srgbClr val="FF0000"/>
                </a:solidFill>
              </a:rPr>
              <a:t>A Quantitative Approach</a:t>
            </a:r>
          </a:p>
        </p:txBody>
      </p:sp>
      <p:sp>
        <p:nvSpPr>
          <p:cNvPr id="12"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13"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p:txBody>
          <a:bodyPr/>
          <a:lstStyle/>
          <a:p>
            <a:r>
              <a:rPr lang="en-US" smtClean="0"/>
              <a:t>RISC – mauvaise et bonne définitions</a:t>
            </a:r>
          </a:p>
        </p:txBody>
      </p:sp>
      <p:sp>
        <p:nvSpPr>
          <p:cNvPr id="29699" name="Espace réservé du contenu 8"/>
          <p:cNvSpPr>
            <a:spLocks noGrp="1"/>
          </p:cNvSpPr>
          <p:nvPr>
            <p:ph idx="1"/>
          </p:nvPr>
        </p:nvSpPr>
        <p:spPr/>
        <p:txBody>
          <a:bodyPr/>
          <a:lstStyle/>
          <a:p>
            <a:r>
              <a:rPr lang="en-US" i="1" dirty="0" smtClean="0"/>
              <a:t>Reduced Instruction Set Computer</a:t>
            </a:r>
          </a:p>
          <a:p>
            <a:pPr lvl="1"/>
            <a:r>
              <a:rPr lang="fr-FR" dirty="0" smtClean="0"/>
              <a:t>Uniquement RISC I : 32 instructions</a:t>
            </a:r>
          </a:p>
          <a:p>
            <a:pPr lvl="1"/>
            <a:r>
              <a:rPr lang="fr-FR" dirty="0" smtClean="0"/>
              <a:t>Avec les instructions flottantes et instructions système, le nombre d’instructions dépasse  largement la centaine</a:t>
            </a:r>
          </a:p>
          <a:p>
            <a:pPr lvl="1"/>
            <a:r>
              <a:rPr lang="fr-FR" dirty="0" smtClean="0"/>
              <a:t>ARM est un jeu d’instructions RISC avec des instructions « complexes »</a:t>
            </a:r>
          </a:p>
          <a:p>
            <a:r>
              <a:rPr lang="fr-FR" dirty="0" smtClean="0"/>
              <a:t>Tout jeu d’instructions (3,0)</a:t>
            </a:r>
          </a:p>
          <a:p>
            <a:pPr lvl="1"/>
            <a:r>
              <a:rPr lang="fr-FR" dirty="0" smtClean="0"/>
              <a:t>3 opérandes par instruction, 0 opérande mémoire</a:t>
            </a:r>
          </a:p>
          <a:p>
            <a:pPr lvl="2"/>
            <a:r>
              <a:rPr lang="fr-FR" dirty="0" smtClean="0"/>
              <a:t>Instructions mémoire spéciales : </a:t>
            </a:r>
            <a:r>
              <a:rPr lang="fr-FR" i="1" dirty="0" err="1" smtClean="0"/>
              <a:t>load</a:t>
            </a:r>
            <a:r>
              <a:rPr lang="fr-FR" dirty="0" smtClean="0"/>
              <a:t> et </a:t>
            </a:r>
            <a:r>
              <a:rPr lang="fr-FR" i="1" dirty="0" smtClean="0"/>
              <a:t>store</a:t>
            </a:r>
          </a:p>
          <a:p>
            <a:pPr lvl="1"/>
            <a:r>
              <a:rPr lang="fr-FR" dirty="0" smtClean="0"/>
              <a:t>Instructions de longueur fixe</a:t>
            </a:r>
          </a:p>
        </p:txBody>
      </p:sp>
      <p:sp>
        <p:nvSpPr>
          <p:cNvPr id="8" name="Espace réservé du numéro de diapositive 7"/>
          <p:cNvSpPr>
            <a:spLocks noGrp="1"/>
          </p:cNvSpPr>
          <p:nvPr>
            <p:ph type="sldNum" sz="quarter" idx="12"/>
          </p:nvPr>
        </p:nvSpPr>
        <p:spPr/>
        <p:txBody>
          <a:bodyPr/>
          <a:lstStyle/>
          <a:p>
            <a:pPr>
              <a:defRPr/>
            </a:pPr>
            <a:fld id="{072E45E4-09C7-4D53-A7F9-55EA6CDAEAA5}" type="slidenum">
              <a:rPr lang="fr-FR"/>
              <a:pPr>
                <a:defRPr/>
              </a:pPr>
              <a:t>11</a:t>
            </a:fld>
            <a:endParaRPr lang="fr-FR"/>
          </a:p>
        </p:txBody>
      </p:sp>
      <p:sp>
        <p:nvSpPr>
          <p:cNvPr id="9"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à coins arrondis 75"/>
          <p:cNvSpPr/>
          <p:nvPr/>
        </p:nvSpPr>
        <p:spPr>
          <a:xfrm>
            <a:off x="3995936" y="1772816"/>
            <a:ext cx="1008112" cy="309634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space réservé du numéro de diapositive 4"/>
          <p:cNvSpPr>
            <a:spLocks noGrp="1"/>
          </p:cNvSpPr>
          <p:nvPr>
            <p:ph type="sldNum" sz="quarter" idx="12"/>
          </p:nvPr>
        </p:nvSpPr>
        <p:spPr/>
        <p:txBody>
          <a:bodyPr/>
          <a:lstStyle/>
          <a:p>
            <a:pPr>
              <a:defRPr/>
            </a:pPr>
            <a:fld id="{002041FE-AA75-436A-B565-0374B5443CB8}" type="slidenum">
              <a:rPr lang="fr-FR"/>
              <a:pPr>
                <a:defRPr/>
              </a:pPr>
              <a:t>12</a:t>
            </a:fld>
            <a:endParaRPr lang="fr-FR"/>
          </a:p>
        </p:txBody>
      </p:sp>
      <p:sp>
        <p:nvSpPr>
          <p:cNvPr id="30723" name="Rectangle 2"/>
          <p:cNvSpPr>
            <a:spLocks noGrp="1" noChangeArrowheads="1"/>
          </p:cNvSpPr>
          <p:nvPr>
            <p:ph type="title"/>
          </p:nvPr>
        </p:nvSpPr>
        <p:spPr/>
        <p:txBody>
          <a:bodyPr/>
          <a:lstStyle/>
          <a:p>
            <a:pPr eaLnBrk="1" hangingPunct="1"/>
            <a:r>
              <a:rPr lang="fr-FR" smtClean="0"/>
              <a:t>Le pipeline entier « type »</a:t>
            </a:r>
          </a:p>
        </p:txBody>
      </p:sp>
      <p:grpSp>
        <p:nvGrpSpPr>
          <p:cNvPr id="30724" name="Group 4"/>
          <p:cNvGrpSpPr>
            <a:grpSpLocks/>
          </p:cNvGrpSpPr>
          <p:nvPr/>
        </p:nvGrpSpPr>
        <p:grpSpPr bwMode="auto">
          <a:xfrm>
            <a:off x="250825" y="1916113"/>
            <a:ext cx="4568825" cy="404812"/>
            <a:chOff x="260" y="1155"/>
            <a:chExt cx="2379" cy="183"/>
          </a:xfrm>
        </p:grpSpPr>
        <p:grpSp>
          <p:nvGrpSpPr>
            <p:cNvPr id="30769" name="Group 5"/>
            <p:cNvGrpSpPr>
              <a:grpSpLocks/>
            </p:cNvGrpSpPr>
            <p:nvPr/>
          </p:nvGrpSpPr>
          <p:grpSpPr bwMode="auto">
            <a:xfrm>
              <a:off x="260" y="1155"/>
              <a:ext cx="2379" cy="183"/>
              <a:chOff x="260" y="1155"/>
              <a:chExt cx="2379" cy="183"/>
            </a:xfrm>
          </p:grpSpPr>
          <p:sp>
            <p:nvSpPr>
              <p:cNvPr id="30776" name="Rectangle 6"/>
              <p:cNvSpPr>
                <a:spLocks noChangeArrowheads="1"/>
              </p:cNvSpPr>
              <p:nvPr/>
            </p:nvSpPr>
            <p:spPr bwMode="auto">
              <a:xfrm>
                <a:off x="260" y="115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0777" name="Rectangle 7"/>
              <p:cNvSpPr>
                <a:spLocks noChangeArrowheads="1"/>
              </p:cNvSpPr>
              <p:nvPr/>
            </p:nvSpPr>
            <p:spPr bwMode="auto">
              <a:xfrm>
                <a:off x="763" y="115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0778" name="Rectangle 8"/>
              <p:cNvSpPr>
                <a:spLocks noChangeArrowheads="1"/>
              </p:cNvSpPr>
              <p:nvPr/>
            </p:nvSpPr>
            <p:spPr bwMode="auto">
              <a:xfrm>
                <a:off x="1258" y="115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0779" name="Rectangle 9"/>
              <p:cNvSpPr>
                <a:spLocks noChangeArrowheads="1"/>
              </p:cNvSpPr>
              <p:nvPr/>
            </p:nvSpPr>
            <p:spPr bwMode="auto">
              <a:xfrm>
                <a:off x="1753" y="1155"/>
                <a:ext cx="391" cy="183"/>
              </a:xfrm>
              <a:prstGeom prst="rect">
                <a:avLst/>
              </a:prstGeom>
              <a:solidFill>
                <a:srgbClr val="FFFFFF"/>
              </a:solidFill>
              <a:ln w="12700">
                <a:solidFill>
                  <a:srgbClr val="000000"/>
                </a:solidFill>
                <a:miter lim="800000"/>
                <a:headEnd/>
                <a:tailEnd/>
              </a:ln>
            </p:spPr>
            <p:txBody>
              <a:bodyPr/>
              <a:lstStyle/>
              <a:p>
                <a:endParaRPr lang="fr-FR"/>
              </a:p>
            </p:txBody>
          </p:sp>
          <p:sp>
            <p:nvSpPr>
              <p:cNvPr id="30780" name="Rectangle 10"/>
              <p:cNvSpPr>
                <a:spLocks noChangeArrowheads="1"/>
              </p:cNvSpPr>
              <p:nvPr/>
            </p:nvSpPr>
            <p:spPr bwMode="auto">
              <a:xfrm>
                <a:off x="2256" y="1155"/>
                <a:ext cx="383" cy="183"/>
              </a:xfrm>
              <a:prstGeom prst="rect">
                <a:avLst/>
              </a:prstGeom>
              <a:solidFill>
                <a:schemeClr val="accent5"/>
              </a:solidFill>
              <a:ln w="12700">
                <a:solidFill>
                  <a:srgbClr val="000000"/>
                </a:solidFill>
                <a:miter lim="800000"/>
                <a:headEnd/>
                <a:tailEnd/>
              </a:ln>
            </p:spPr>
            <p:txBody>
              <a:bodyPr/>
              <a:lstStyle/>
              <a:p>
                <a:endParaRPr lang="fr-FR"/>
              </a:p>
            </p:txBody>
          </p:sp>
        </p:grpSp>
        <p:grpSp>
          <p:nvGrpSpPr>
            <p:cNvPr id="30770" name="Group 11"/>
            <p:cNvGrpSpPr>
              <a:grpSpLocks/>
            </p:cNvGrpSpPr>
            <p:nvPr/>
          </p:nvGrpSpPr>
          <p:grpSpPr bwMode="auto">
            <a:xfrm>
              <a:off x="423" y="1191"/>
              <a:ext cx="2068" cy="104"/>
              <a:chOff x="423" y="1191"/>
              <a:chExt cx="2068" cy="104"/>
            </a:xfrm>
          </p:grpSpPr>
          <p:sp>
            <p:nvSpPr>
              <p:cNvPr id="30771" name="Rectangle 12"/>
              <p:cNvSpPr>
                <a:spLocks noChangeArrowheads="1"/>
              </p:cNvSpPr>
              <p:nvPr/>
            </p:nvSpPr>
            <p:spPr bwMode="auto">
              <a:xfrm>
                <a:off x="423" y="1191"/>
                <a:ext cx="87"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30772" name="Rectangle 13"/>
              <p:cNvSpPr>
                <a:spLocks noChangeArrowheads="1"/>
              </p:cNvSpPr>
              <p:nvPr/>
            </p:nvSpPr>
            <p:spPr bwMode="auto">
              <a:xfrm>
                <a:off x="806" y="1191"/>
                <a:ext cx="241"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30773" name="Rectangle 14"/>
              <p:cNvSpPr>
                <a:spLocks noChangeArrowheads="1"/>
              </p:cNvSpPr>
              <p:nvPr/>
            </p:nvSpPr>
            <p:spPr bwMode="auto">
              <a:xfrm>
                <a:off x="1829" y="1199"/>
                <a:ext cx="222"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30774" name="Rectangle 15"/>
              <p:cNvSpPr>
                <a:spLocks noChangeArrowheads="1"/>
              </p:cNvSpPr>
              <p:nvPr/>
            </p:nvSpPr>
            <p:spPr bwMode="auto">
              <a:xfrm>
                <a:off x="1373" y="1191"/>
                <a:ext cx="123"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30775" name="Rectangle 16"/>
              <p:cNvSpPr>
                <a:spLocks noChangeArrowheads="1"/>
              </p:cNvSpPr>
              <p:nvPr/>
            </p:nvSpPr>
            <p:spPr bwMode="auto">
              <a:xfrm>
                <a:off x="2372" y="1191"/>
                <a:ext cx="119" cy="96"/>
              </a:xfrm>
              <a:prstGeom prst="rect">
                <a:avLst/>
              </a:prstGeom>
              <a:noFill/>
              <a:ln w="9525">
                <a:noFill/>
                <a:miter lim="800000"/>
                <a:headEnd/>
                <a:tailEnd/>
              </a:ln>
            </p:spPr>
            <p:txBody>
              <a:bodyPr wrap="none" lIns="0" tIns="0" rIns="0" bIns="0">
                <a:spAutoFit/>
              </a:bodyPr>
              <a:lstStyle/>
              <a:p>
                <a:pPr eaLnBrk="0" hangingPunct="0"/>
                <a:r>
                  <a:rPr lang="fr-FR" sz="1400" dirty="0">
                    <a:solidFill>
                      <a:srgbClr val="000000"/>
                    </a:solidFill>
                    <a:latin typeface="Times" pitchFamily="18" charset="0"/>
                  </a:rPr>
                  <a:t>ER</a:t>
                </a:r>
                <a:endParaRPr lang="fr-FR" sz="2400" dirty="0">
                  <a:latin typeface="Times New Roman" pitchFamily="18" charset="0"/>
                </a:endParaRPr>
              </a:p>
            </p:txBody>
          </p:sp>
        </p:grpSp>
      </p:grpSp>
      <p:grpSp>
        <p:nvGrpSpPr>
          <p:cNvPr id="30725" name="Group 17"/>
          <p:cNvGrpSpPr>
            <a:grpSpLocks/>
          </p:cNvGrpSpPr>
          <p:nvPr/>
        </p:nvGrpSpPr>
        <p:grpSpPr bwMode="auto">
          <a:xfrm>
            <a:off x="1217613" y="2514600"/>
            <a:ext cx="4552950" cy="406400"/>
            <a:chOff x="763" y="1426"/>
            <a:chExt cx="2371" cy="184"/>
          </a:xfrm>
        </p:grpSpPr>
        <p:grpSp>
          <p:nvGrpSpPr>
            <p:cNvPr id="30757" name="Group 18"/>
            <p:cNvGrpSpPr>
              <a:grpSpLocks/>
            </p:cNvGrpSpPr>
            <p:nvPr/>
          </p:nvGrpSpPr>
          <p:grpSpPr bwMode="auto">
            <a:xfrm>
              <a:off x="763" y="1426"/>
              <a:ext cx="2371" cy="184"/>
              <a:chOff x="763" y="1426"/>
              <a:chExt cx="2371" cy="184"/>
            </a:xfrm>
          </p:grpSpPr>
          <p:sp>
            <p:nvSpPr>
              <p:cNvPr id="30764" name="Rectangle 19"/>
              <p:cNvSpPr>
                <a:spLocks noChangeArrowheads="1"/>
              </p:cNvSpPr>
              <p:nvPr/>
            </p:nvSpPr>
            <p:spPr bwMode="auto">
              <a:xfrm>
                <a:off x="763" y="1426"/>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0765" name="Rectangle 20"/>
              <p:cNvSpPr>
                <a:spLocks noChangeArrowheads="1"/>
              </p:cNvSpPr>
              <p:nvPr/>
            </p:nvSpPr>
            <p:spPr bwMode="auto">
              <a:xfrm>
                <a:off x="1258" y="1426"/>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0766" name="Rectangle 21"/>
              <p:cNvSpPr>
                <a:spLocks noChangeArrowheads="1"/>
              </p:cNvSpPr>
              <p:nvPr/>
            </p:nvSpPr>
            <p:spPr bwMode="auto">
              <a:xfrm>
                <a:off x="1753" y="1426"/>
                <a:ext cx="391" cy="184"/>
              </a:xfrm>
              <a:prstGeom prst="rect">
                <a:avLst/>
              </a:prstGeom>
              <a:solidFill>
                <a:srgbClr val="FFFFFF"/>
              </a:solidFill>
              <a:ln w="12700">
                <a:solidFill>
                  <a:srgbClr val="000000"/>
                </a:solidFill>
                <a:miter lim="800000"/>
                <a:headEnd/>
                <a:tailEnd/>
              </a:ln>
            </p:spPr>
            <p:txBody>
              <a:bodyPr/>
              <a:lstStyle/>
              <a:p>
                <a:endParaRPr lang="fr-FR"/>
              </a:p>
            </p:txBody>
          </p:sp>
          <p:sp>
            <p:nvSpPr>
              <p:cNvPr id="30767" name="Rectangle 22"/>
              <p:cNvSpPr>
                <a:spLocks noChangeArrowheads="1"/>
              </p:cNvSpPr>
              <p:nvPr/>
            </p:nvSpPr>
            <p:spPr bwMode="auto">
              <a:xfrm>
                <a:off x="2256" y="1426"/>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0768" name="Rectangle 23"/>
              <p:cNvSpPr>
                <a:spLocks noChangeArrowheads="1"/>
              </p:cNvSpPr>
              <p:nvPr/>
            </p:nvSpPr>
            <p:spPr bwMode="auto">
              <a:xfrm>
                <a:off x="2751" y="1426"/>
                <a:ext cx="383" cy="184"/>
              </a:xfrm>
              <a:prstGeom prst="rect">
                <a:avLst/>
              </a:prstGeom>
              <a:solidFill>
                <a:srgbClr val="FFFFFF"/>
              </a:solidFill>
              <a:ln w="12700">
                <a:solidFill>
                  <a:srgbClr val="000000"/>
                </a:solidFill>
                <a:miter lim="800000"/>
                <a:headEnd/>
                <a:tailEnd/>
              </a:ln>
            </p:spPr>
            <p:txBody>
              <a:bodyPr/>
              <a:lstStyle/>
              <a:p>
                <a:endParaRPr lang="fr-FR"/>
              </a:p>
            </p:txBody>
          </p:sp>
        </p:grpSp>
        <p:grpSp>
          <p:nvGrpSpPr>
            <p:cNvPr id="30758" name="Group 24"/>
            <p:cNvGrpSpPr>
              <a:grpSpLocks/>
            </p:cNvGrpSpPr>
            <p:nvPr/>
          </p:nvGrpSpPr>
          <p:grpSpPr bwMode="auto">
            <a:xfrm>
              <a:off x="918" y="1463"/>
              <a:ext cx="2068" cy="104"/>
              <a:chOff x="918" y="1463"/>
              <a:chExt cx="2068" cy="104"/>
            </a:xfrm>
          </p:grpSpPr>
          <p:sp>
            <p:nvSpPr>
              <p:cNvPr id="30759" name="Rectangle 25"/>
              <p:cNvSpPr>
                <a:spLocks noChangeArrowheads="1"/>
              </p:cNvSpPr>
              <p:nvPr/>
            </p:nvSpPr>
            <p:spPr bwMode="auto">
              <a:xfrm>
                <a:off x="918" y="1463"/>
                <a:ext cx="87"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30760" name="Rectangle 26"/>
              <p:cNvSpPr>
                <a:spLocks noChangeArrowheads="1"/>
              </p:cNvSpPr>
              <p:nvPr/>
            </p:nvSpPr>
            <p:spPr bwMode="auto">
              <a:xfrm>
                <a:off x="1310" y="1463"/>
                <a:ext cx="241"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30761" name="Rectangle 27"/>
              <p:cNvSpPr>
                <a:spLocks noChangeArrowheads="1"/>
              </p:cNvSpPr>
              <p:nvPr/>
            </p:nvSpPr>
            <p:spPr bwMode="auto">
              <a:xfrm>
                <a:off x="2332" y="1471"/>
                <a:ext cx="221"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30762" name="Rectangle 28"/>
              <p:cNvSpPr>
                <a:spLocks noChangeArrowheads="1"/>
              </p:cNvSpPr>
              <p:nvPr/>
            </p:nvSpPr>
            <p:spPr bwMode="auto">
              <a:xfrm>
                <a:off x="1877" y="1463"/>
                <a:ext cx="123"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30763" name="Rectangle 29"/>
              <p:cNvSpPr>
                <a:spLocks noChangeArrowheads="1"/>
              </p:cNvSpPr>
              <p:nvPr/>
            </p:nvSpPr>
            <p:spPr bwMode="auto">
              <a:xfrm>
                <a:off x="2867" y="1463"/>
                <a:ext cx="119"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grpSp>
      </p:grpSp>
      <p:grpSp>
        <p:nvGrpSpPr>
          <p:cNvPr id="30726" name="Group 30"/>
          <p:cNvGrpSpPr>
            <a:grpSpLocks/>
          </p:cNvGrpSpPr>
          <p:nvPr/>
        </p:nvGrpSpPr>
        <p:grpSpPr bwMode="auto">
          <a:xfrm>
            <a:off x="2168525" y="3116263"/>
            <a:ext cx="4568825" cy="406400"/>
            <a:chOff x="1258" y="1698"/>
            <a:chExt cx="2379" cy="184"/>
          </a:xfrm>
        </p:grpSpPr>
        <p:grpSp>
          <p:nvGrpSpPr>
            <p:cNvPr id="30745" name="Group 31"/>
            <p:cNvGrpSpPr>
              <a:grpSpLocks/>
            </p:cNvGrpSpPr>
            <p:nvPr/>
          </p:nvGrpSpPr>
          <p:grpSpPr bwMode="auto">
            <a:xfrm>
              <a:off x="1258" y="1698"/>
              <a:ext cx="2379" cy="184"/>
              <a:chOff x="1258" y="1698"/>
              <a:chExt cx="2379" cy="184"/>
            </a:xfrm>
          </p:grpSpPr>
          <p:sp>
            <p:nvSpPr>
              <p:cNvPr id="30752" name="Rectangle 32"/>
              <p:cNvSpPr>
                <a:spLocks noChangeArrowheads="1"/>
              </p:cNvSpPr>
              <p:nvPr/>
            </p:nvSpPr>
            <p:spPr bwMode="auto">
              <a:xfrm>
                <a:off x="1258" y="1698"/>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0753" name="Rectangle 33"/>
              <p:cNvSpPr>
                <a:spLocks noChangeArrowheads="1"/>
              </p:cNvSpPr>
              <p:nvPr/>
            </p:nvSpPr>
            <p:spPr bwMode="auto">
              <a:xfrm>
                <a:off x="1753" y="1698"/>
                <a:ext cx="391" cy="184"/>
              </a:xfrm>
              <a:prstGeom prst="rect">
                <a:avLst/>
              </a:prstGeom>
              <a:solidFill>
                <a:srgbClr val="FFFFFF"/>
              </a:solidFill>
              <a:ln w="12700">
                <a:solidFill>
                  <a:srgbClr val="000000"/>
                </a:solidFill>
                <a:miter lim="800000"/>
                <a:headEnd/>
                <a:tailEnd/>
              </a:ln>
            </p:spPr>
            <p:txBody>
              <a:bodyPr/>
              <a:lstStyle/>
              <a:p>
                <a:endParaRPr lang="fr-FR"/>
              </a:p>
            </p:txBody>
          </p:sp>
          <p:sp>
            <p:nvSpPr>
              <p:cNvPr id="30754" name="Rectangle 34"/>
              <p:cNvSpPr>
                <a:spLocks noChangeArrowheads="1"/>
              </p:cNvSpPr>
              <p:nvPr/>
            </p:nvSpPr>
            <p:spPr bwMode="auto">
              <a:xfrm>
                <a:off x="2256" y="1698"/>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0755" name="Rectangle 35"/>
              <p:cNvSpPr>
                <a:spLocks noChangeArrowheads="1"/>
              </p:cNvSpPr>
              <p:nvPr/>
            </p:nvSpPr>
            <p:spPr bwMode="auto">
              <a:xfrm>
                <a:off x="2751" y="1698"/>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0756" name="Rectangle 36"/>
              <p:cNvSpPr>
                <a:spLocks noChangeArrowheads="1"/>
              </p:cNvSpPr>
              <p:nvPr/>
            </p:nvSpPr>
            <p:spPr bwMode="auto">
              <a:xfrm>
                <a:off x="3246" y="1698"/>
                <a:ext cx="391" cy="184"/>
              </a:xfrm>
              <a:prstGeom prst="rect">
                <a:avLst/>
              </a:prstGeom>
              <a:solidFill>
                <a:srgbClr val="FFFFFF"/>
              </a:solidFill>
              <a:ln w="12700">
                <a:solidFill>
                  <a:srgbClr val="000000"/>
                </a:solidFill>
                <a:miter lim="800000"/>
                <a:headEnd/>
                <a:tailEnd/>
              </a:ln>
            </p:spPr>
            <p:txBody>
              <a:bodyPr/>
              <a:lstStyle/>
              <a:p>
                <a:endParaRPr lang="fr-FR"/>
              </a:p>
            </p:txBody>
          </p:sp>
        </p:grpSp>
        <p:grpSp>
          <p:nvGrpSpPr>
            <p:cNvPr id="30746" name="Group 37"/>
            <p:cNvGrpSpPr>
              <a:grpSpLocks/>
            </p:cNvGrpSpPr>
            <p:nvPr/>
          </p:nvGrpSpPr>
          <p:grpSpPr bwMode="auto">
            <a:xfrm>
              <a:off x="1421" y="1734"/>
              <a:ext cx="2067" cy="104"/>
              <a:chOff x="1421" y="1734"/>
              <a:chExt cx="2067" cy="104"/>
            </a:xfrm>
          </p:grpSpPr>
          <p:sp>
            <p:nvSpPr>
              <p:cNvPr id="30747" name="Rectangle 38"/>
              <p:cNvSpPr>
                <a:spLocks noChangeArrowheads="1"/>
              </p:cNvSpPr>
              <p:nvPr/>
            </p:nvSpPr>
            <p:spPr bwMode="auto">
              <a:xfrm>
                <a:off x="1421" y="1734"/>
                <a:ext cx="87"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30748" name="Rectangle 39"/>
              <p:cNvSpPr>
                <a:spLocks noChangeArrowheads="1"/>
              </p:cNvSpPr>
              <p:nvPr/>
            </p:nvSpPr>
            <p:spPr bwMode="auto">
              <a:xfrm>
                <a:off x="1805" y="1734"/>
                <a:ext cx="242"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30749" name="Rectangle 40"/>
              <p:cNvSpPr>
                <a:spLocks noChangeArrowheads="1"/>
              </p:cNvSpPr>
              <p:nvPr/>
            </p:nvSpPr>
            <p:spPr bwMode="auto">
              <a:xfrm>
                <a:off x="2827" y="1742"/>
                <a:ext cx="221"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30750" name="Rectangle 41"/>
              <p:cNvSpPr>
                <a:spLocks noChangeArrowheads="1"/>
              </p:cNvSpPr>
              <p:nvPr/>
            </p:nvSpPr>
            <p:spPr bwMode="auto">
              <a:xfrm>
                <a:off x="2372" y="1734"/>
                <a:ext cx="123"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30751" name="Rectangle 42"/>
              <p:cNvSpPr>
                <a:spLocks noChangeArrowheads="1"/>
              </p:cNvSpPr>
              <p:nvPr/>
            </p:nvSpPr>
            <p:spPr bwMode="auto">
              <a:xfrm>
                <a:off x="3370" y="1734"/>
                <a:ext cx="118"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grpSp>
      </p:grpSp>
      <p:grpSp>
        <p:nvGrpSpPr>
          <p:cNvPr id="30727" name="Group 43"/>
          <p:cNvGrpSpPr>
            <a:grpSpLocks/>
          </p:cNvGrpSpPr>
          <p:nvPr/>
        </p:nvGrpSpPr>
        <p:grpSpPr bwMode="auto">
          <a:xfrm>
            <a:off x="3119438" y="3716338"/>
            <a:ext cx="4567237" cy="403225"/>
            <a:chOff x="1753" y="1970"/>
            <a:chExt cx="2379" cy="183"/>
          </a:xfrm>
        </p:grpSpPr>
        <p:grpSp>
          <p:nvGrpSpPr>
            <p:cNvPr id="30733" name="Group 44"/>
            <p:cNvGrpSpPr>
              <a:grpSpLocks/>
            </p:cNvGrpSpPr>
            <p:nvPr/>
          </p:nvGrpSpPr>
          <p:grpSpPr bwMode="auto">
            <a:xfrm>
              <a:off x="1753" y="1970"/>
              <a:ext cx="2379" cy="183"/>
              <a:chOff x="1753" y="1970"/>
              <a:chExt cx="2379" cy="183"/>
            </a:xfrm>
          </p:grpSpPr>
          <p:sp>
            <p:nvSpPr>
              <p:cNvPr id="30740" name="Rectangle 45"/>
              <p:cNvSpPr>
                <a:spLocks noChangeArrowheads="1"/>
              </p:cNvSpPr>
              <p:nvPr/>
            </p:nvSpPr>
            <p:spPr bwMode="auto">
              <a:xfrm>
                <a:off x="1753" y="1970"/>
                <a:ext cx="391" cy="183"/>
              </a:xfrm>
              <a:prstGeom prst="rect">
                <a:avLst/>
              </a:prstGeom>
              <a:solidFill>
                <a:srgbClr val="FFFFFF"/>
              </a:solidFill>
              <a:ln w="12700">
                <a:solidFill>
                  <a:srgbClr val="000000"/>
                </a:solidFill>
                <a:miter lim="800000"/>
                <a:headEnd/>
                <a:tailEnd/>
              </a:ln>
            </p:spPr>
            <p:txBody>
              <a:bodyPr/>
              <a:lstStyle/>
              <a:p>
                <a:endParaRPr lang="fr-FR"/>
              </a:p>
            </p:txBody>
          </p:sp>
          <p:sp>
            <p:nvSpPr>
              <p:cNvPr id="30741" name="Rectangle 46"/>
              <p:cNvSpPr>
                <a:spLocks noChangeArrowheads="1"/>
              </p:cNvSpPr>
              <p:nvPr/>
            </p:nvSpPr>
            <p:spPr bwMode="auto">
              <a:xfrm>
                <a:off x="2256" y="1970"/>
                <a:ext cx="383" cy="183"/>
              </a:xfrm>
              <a:prstGeom prst="rect">
                <a:avLst/>
              </a:prstGeom>
              <a:solidFill>
                <a:schemeClr val="accent5"/>
              </a:solidFill>
              <a:ln w="12700">
                <a:solidFill>
                  <a:srgbClr val="000000"/>
                </a:solidFill>
                <a:miter lim="800000"/>
                <a:headEnd/>
                <a:tailEnd/>
              </a:ln>
            </p:spPr>
            <p:txBody>
              <a:bodyPr/>
              <a:lstStyle/>
              <a:p>
                <a:endParaRPr lang="fr-FR"/>
              </a:p>
            </p:txBody>
          </p:sp>
          <p:sp>
            <p:nvSpPr>
              <p:cNvPr id="30742" name="Rectangle 47"/>
              <p:cNvSpPr>
                <a:spLocks noChangeArrowheads="1"/>
              </p:cNvSpPr>
              <p:nvPr/>
            </p:nvSpPr>
            <p:spPr bwMode="auto">
              <a:xfrm>
                <a:off x="2751" y="1970"/>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0743" name="Rectangle 48"/>
              <p:cNvSpPr>
                <a:spLocks noChangeArrowheads="1"/>
              </p:cNvSpPr>
              <p:nvPr/>
            </p:nvSpPr>
            <p:spPr bwMode="auto">
              <a:xfrm>
                <a:off x="3246" y="1970"/>
                <a:ext cx="391" cy="183"/>
              </a:xfrm>
              <a:prstGeom prst="rect">
                <a:avLst/>
              </a:prstGeom>
              <a:solidFill>
                <a:srgbClr val="FFFFFF"/>
              </a:solidFill>
              <a:ln w="12700">
                <a:solidFill>
                  <a:srgbClr val="000000"/>
                </a:solidFill>
                <a:miter lim="800000"/>
                <a:headEnd/>
                <a:tailEnd/>
              </a:ln>
            </p:spPr>
            <p:txBody>
              <a:bodyPr/>
              <a:lstStyle/>
              <a:p>
                <a:endParaRPr lang="fr-FR"/>
              </a:p>
            </p:txBody>
          </p:sp>
          <p:sp>
            <p:nvSpPr>
              <p:cNvPr id="30744" name="Rectangle 49"/>
              <p:cNvSpPr>
                <a:spLocks noChangeArrowheads="1"/>
              </p:cNvSpPr>
              <p:nvPr/>
            </p:nvSpPr>
            <p:spPr bwMode="auto">
              <a:xfrm>
                <a:off x="3749" y="1970"/>
                <a:ext cx="383" cy="183"/>
              </a:xfrm>
              <a:prstGeom prst="rect">
                <a:avLst/>
              </a:prstGeom>
              <a:solidFill>
                <a:srgbClr val="FFFFFF"/>
              </a:solidFill>
              <a:ln w="12700">
                <a:solidFill>
                  <a:srgbClr val="000000"/>
                </a:solidFill>
                <a:miter lim="800000"/>
                <a:headEnd/>
                <a:tailEnd/>
              </a:ln>
            </p:spPr>
            <p:txBody>
              <a:bodyPr/>
              <a:lstStyle/>
              <a:p>
                <a:endParaRPr lang="fr-FR"/>
              </a:p>
            </p:txBody>
          </p:sp>
        </p:grpSp>
        <p:grpSp>
          <p:nvGrpSpPr>
            <p:cNvPr id="30734" name="Group 50"/>
            <p:cNvGrpSpPr>
              <a:grpSpLocks/>
            </p:cNvGrpSpPr>
            <p:nvPr/>
          </p:nvGrpSpPr>
          <p:grpSpPr bwMode="auto">
            <a:xfrm>
              <a:off x="1916" y="2006"/>
              <a:ext cx="2068" cy="104"/>
              <a:chOff x="1916" y="2006"/>
              <a:chExt cx="2068" cy="104"/>
            </a:xfrm>
          </p:grpSpPr>
          <p:sp>
            <p:nvSpPr>
              <p:cNvPr id="30735" name="Rectangle 51"/>
              <p:cNvSpPr>
                <a:spLocks noChangeArrowheads="1"/>
              </p:cNvSpPr>
              <p:nvPr/>
            </p:nvSpPr>
            <p:spPr bwMode="auto">
              <a:xfrm>
                <a:off x="1916" y="2006"/>
                <a:ext cx="87"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30736" name="Rectangle 52"/>
              <p:cNvSpPr>
                <a:spLocks noChangeArrowheads="1"/>
              </p:cNvSpPr>
              <p:nvPr/>
            </p:nvSpPr>
            <p:spPr bwMode="auto">
              <a:xfrm>
                <a:off x="2299" y="2006"/>
                <a:ext cx="241" cy="96"/>
              </a:xfrm>
              <a:prstGeom prst="rect">
                <a:avLst/>
              </a:prstGeom>
              <a:noFill/>
              <a:ln w="9525">
                <a:noFill/>
                <a:miter lim="800000"/>
                <a:headEnd/>
                <a:tailEnd/>
              </a:ln>
            </p:spPr>
            <p:txBody>
              <a:bodyPr wrap="none" lIns="0" tIns="0" rIns="0" bIns="0">
                <a:spAutoFit/>
              </a:bodyPr>
              <a:lstStyle/>
              <a:p>
                <a:pPr eaLnBrk="0" hangingPunct="0"/>
                <a:r>
                  <a:rPr lang="fr-FR" sz="1400" dirty="0">
                    <a:solidFill>
                      <a:srgbClr val="000000"/>
                    </a:solidFill>
                    <a:latin typeface="Times" pitchFamily="18" charset="0"/>
                  </a:rPr>
                  <a:t>DI/LR</a:t>
                </a:r>
                <a:endParaRPr lang="fr-FR" sz="2400" dirty="0">
                  <a:latin typeface="Times New Roman" pitchFamily="18" charset="0"/>
                </a:endParaRPr>
              </a:p>
            </p:txBody>
          </p:sp>
          <p:sp>
            <p:nvSpPr>
              <p:cNvPr id="30737" name="Rectangle 53"/>
              <p:cNvSpPr>
                <a:spLocks noChangeArrowheads="1"/>
              </p:cNvSpPr>
              <p:nvPr/>
            </p:nvSpPr>
            <p:spPr bwMode="auto">
              <a:xfrm>
                <a:off x="3322" y="2014"/>
                <a:ext cx="221"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30738" name="Rectangle 54"/>
              <p:cNvSpPr>
                <a:spLocks noChangeArrowheads="1"/>
              </p:cNvSpPr>
              <p:nvPr/>
            </p:nvSpPr>
            <p:spPr bwMode="auto">
              <a:xfrm>
                <a:off x="2867" y="2006"/>
                <a:ext cx="123"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30739" name="Rectangle 55"/>
              <p:cNvSpPr>
                <a:spLocks noChangeArrowheads="1"/>
              </p:cNvSpPr>
              <p:nvPr/>
            </p:nvSpPr>
            <p:spPr bwMode="auto">
              <a:xfrm>
                <a:off x="3865" y="2006"/>
                <a:ext cx="119"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grpSp>
      </p:grpSp>
      <p:sp>
        <p:nvSpPr>
          <p:cNvPr id="30728" name="Text Box 56"/>
          <p:cNvSpPr txBox="1">
            <a:spLocks noChangeArrowheads="1"/>
          </p:cNvSpPr>
          <p:nvPr/>
        </p:nvSpPr>
        <p:spPr bwMode="auto">
          <a:xfrm>
            <a:off x="365125" y="1260475"/>
            <a:ext cx="3808413" cy="461963"/>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Pipeline MIPS R2000-R3000</a:t>
            </a:r>
          </a:p>
        </p:txBody>
      </p:sp>
      <p:sp>
        <p:nvSpPr>
          <p:cNvPr id="30729" name="Text Box 57"/>
          <p:cNvSpPr txBox="1">
            <a:spLocks noChangeArrowheads="1"/>
          </p:cNvSpPr>
          <p:nvPr/>
        </p:nvSpPr>
        <p:spPr bwMode="auto">
          <a:xfrm>
            <a:off x="323850" y="4509120"/>
            <a:ext cx="3845925" cy="1569660"/>
          </a:xfrm>
          <a:prstGeom prst="rect">
            <a:avLst/>
          </a:prstGeom>
          <a:noFill/>
          <a:ln w="9525">
            <a:noFill/>
            <a:miter lim="800000"/>
            <a:headEnd/>
            <a:tailEnd/>
          </a:ln>
        </p:spPr>
        <p:txBody>
          <a:bodyPr wrap="none">
            <a:spAutoFit/>
          </a:bodyPr>
          <a:lstStyle/>
          <a:p>
            <a:pPr eaLnBrk="0" hangingPunct="0"/>
            <a:r>
              <a:rPr lang="fr-FR" sz="2400" dirty="0">
                <a:latin typeface="Times New Roman" pitchFamily="18" charset="0"/>
              </a:rPr>
              <a:t>Latence : 5 cycles</a:t>
            </a:r>
          </a:p>
          <a:p>
            <a:pPr eaLnBrk="0" hangingPunct="0"/>
            <a:r>
              <a:rPr lang="fr-FR" sz="2400" dirty="0">
                <a:latin typeface="Times New Roman" pitchFamily="18" charset="0"/>
              </a:rPr>
              <a:t>Débit : 1 instruction par </a:t>
            </a:r>
            <a:r>
              <a:rPr lang="fr-FR" sz="2400" dirty="0" smtClean="0">
                <a:latin typeface="Times New Roman" pitchFamily="18" charset="0"/>
              </a:rPr>
              <a:t>cycle</a:t>
            </a:r>
          </a:p>
          <a:p>
            <a:pPr eaLnBrk="0" hangingPunct="0"/>
            <a:r>
              <a:rPr lang="fr-FR" sz="2400" dirty="0" smtClean="0">
                <a:latin typeface="Times New Roman" pitchFamily="18" charset="0"/>
              </a:rPr>
              <a:t>Accès registres</a:t>
            </a:r>
          </a:p>
          <a:p>
            <a:pPr eaLnBrk="0" hangingPunct="0"/>
            <a:r>
              <a:rPr lang="fr-FR" sz="2400" dirty="0" smtClean="0">
                <a:latin typeface="Times New Roman" pitchFamily="18" charset="0"/>
              </a:rPr>
              <a:t>    - 2 lectures, 1 écriture</a:t>
            </a:r>
            <a:endParaRPr lang="fr-FR" sz="2400" dirty="0">
              <a:latin typeface="Times New Roman" pitchFamily="18" charset="0"/>
            </a:endParaRPr>
          </a:p>
        </p:txBody>
      </p:sp>
      <p:sp>
        <p:nvSpPr>
          <p:cNvPr id="30730" name="ZoneTexte 62"/>
          <p:cNvSpPr txBox="1">
            <a:spLocks noChangeArrowheads="1"/>
          </p:cNvSpPr>
          <p:nvPr/>
        </p:nvSpPr>
        <p:spPr bwMode="auto">
          <a:xfrm>
            <a:off x="5076056" y="4687341"/>
            <a:ext cx="3878263" cy="1477963"/>
          </a:xfrm>
          <a:prstGeom prst="rect">
            <a:avLst/>
          </a:prstGeom>
          <a:noFill/>
          <a:ln w="9525">
            <a:noFill/>
            <a:miter lim="800000"/>
            <a:headEnd/>
            <a:tailEnd/>
          </a:ln>
        </p:spPr>
        <p:txBody>
          <a:bodyPr wrap="none">
            <a:spAutoFit/>
          </a:bodyPr>
          <a:lstStyle/>
          <a:p>
            <a:r>
              <a:rPr lang="fr-FR" dirty="0">
                <a:solidFill>
                  <a:srgbClr val="FF0000"/>
                </a:solidFill>
              </a:rPr>
              <a:t>LI : lecture instructions</a:t>
            </a:r>
          </a:p>
          <a:p>
            <a:r>
              <a:rPr lang="fr-FR" dirty="0">
                <a:solidFill>
                  <a:srgbClr val="FF0000"/>
                </a:solidFill>
              </a:rPr>
              <a:t>DI/LR : décodage – lecture registres</a:t>
            </a:r>
          </a:p>
          <a:p>
            <a:r>
              <a:rPr lang="fr-FR" dirty="0">
                <a:solidFill>
                  <a:srgbClr val="FF0000"/>
                </a:solidFill>
              </a:rPr>
              <a:t>EX : exécution dans l’UAL</a:t>
            </a:r>
          </a:p>
          <a:p>
            <a:r>
              <a:rPr lang="fr-FR" dirty="0">
                <a:solidFill>
                  <a:srgbClr val="FF0000"/>
                </a:solidFill>
              </a:rPr>
              <a:t>MEM : accès cache données</a:t>
            </a:r>
          </a:p>
          <a:p>
            <a:r>
              <a:rPr lang="fr-FR" dirty="0">
                <a:solidFill>
                  <a:srgbClr val="FF0000"/>
                </a:solidFill>
              </a:rPr>
              <a:t>ER : écriture du résultat</a:t>
            </a:r>
          </a:p>
        </p:txBody>
      </p:sp>
      <p:sp>
        <p:nvSpPr>
          <p:cNvPr id="61"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62"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grpSp>
        <p:nvGrpSpPr>
          <p:cNvPr id="63" name="Group 43"/>
          <p:cNvGrpSpPr>
            <a:grpSpLocks/>
          </p:cNvGrpSpPr>
          <p:nvPr/>
        </p:nvGrpSpPr>
        <p:grpSpPr bwMode="auto">
          <a:xfrm>
            <a:off x="4067944" y="4321919"/>
            <a:ext cx="4567237" cy="403225"/>
            <a:chOff x="1753" y="1970"/>
            <a:chExt cx="2379" cy="183"/>
          </a:xfrm>
        </p:grpSpPr>
        <p:grpSp>
          <p:nvGrpSpPr>
            <p:cNvPr id="64" name="Group 44"/>
            <p:cNvGrpSpPr>
              <a:grpSpLocks/>
            </p:cNvGrpSpPr>
            <p:nvPr/>
          </p:nvGrpSpPr>
          <p:grpSpPr bwMode="auto">
            <a:xfrm>
              <a:off x="1753" y="1970"/>
              <a:ext cx="2379" cy="183"/>
              <a:chOff x="1753" y="1970"/>
              <a:chExt cx="2379" cy="183"/>
            </a:xfrm>
          </p:grpSpPr>
          <p:sp>
            <p:nvSpPr>
              <p:cNvPr id="71" name="Rectangle 45"/>
              <p:cNvSpPr>
                <a:spLocks noChangeArrowheads="1"/>
              </p:cNvSpPr>
              <p:nvPr/>
            </p:nvSpPr>
            <p:spPr bwMode="auto">
              <a:xfrm>
                <a:off x="1753" y="1970"/>
                <a:ext cx="391" cy="183"/>
              </a:xfrm>
              <a:prstGeom prst="rect">
                <a:avLst/>
              </a:prstGeom>
              <a:solidFill>
                <a:srgbClr val="FFFFFF"/>
              </a:solidFill>
              <a:ln w="12700">
                <a:solidFill>
                  <a:srgbClr val="000000"/>
                </a:solidFill>
                <a:miter lim="800000"/>
                <a:headEnd/>
                <a:tailEnd/>
              </a:ln>
            </p:spPr>
            <p:txBody>
              <a:bodyPr/>
              <a:lstStyle/>
              <a:p>
                <a:endParaRPr lang="fr-FR"/>
              </a:p>
            </p:txBody>
          </p:sp>
          <p:sp>
            <p:nvSpPr>
              <p:cNvPr id="72" name="Rectangle 46"/>
              <p:cNvSpPr>
                <a:spLocks noChangeArrowheads="1"/>
              </p:cNvSpPr>
              <p:nvPr/>
            </p:nvSpPr>
            <p:spPr bwMode="auto">
              <a:xfrm>
                <a:off x="2256" y="1970"/>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73" name="Rectangle 47"/>
              <p:cNvSpPr>
                <a:spLocks noChangeArrowheads="1"/>
              </p:cNvSpPr>
              <p:nvPr/>
            </p:nvSpPr>
            <p:spPr bwMode="auto">
              <a:xfrm>
                <a:off x="2751" y="1970"/>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74" name="Rectangle 48"/>
              <p:cNvSpPr>
                <a:spLocks noChangeArrowheads="1"/>
              </p:cNvSpPr>
              <p:nvPr/>
            </p:nvSpPr>
            <p:spPr bwMode="auto">
              <a:xfrm>
                <a:off x="3246" y="1970"/>
                <a:ext cx="391" cy="183"/>
              </a:xfrm>
              <a:prstGeom prst="rect">
                <a:avLst/>
              </a:prstGeom>
              <a:solidFill>
                <a:srgbClr val="FFFFFF"/>
              </a:solidFill>
              <a:ln w="12700">
                <a:solidFill>
                  <a:srgbClr val="000000"/>
                </a:solidFill>
                <a:miter lim="800000"/>
                <a:headEnd/>
                <a:tailEnd/>
              </a:ln>
            </p:spPr>
            <p:txBody>
              <a:bodyPr/>
              <a:lstStyle/>
              <a:p>
                <a:endParaRPr lang="fr-FR"/>
              </a:p>
            </p:txBody>
          </p:sp>
          <p:sp>
            <p:nvSpPr>
              <p:cNvPr id="75" name="Rectangle 49"/>
              <p:cNvSpPr>
                <a:spLocks noChangeArrowheads="1"/>
              </p:cNvSpPr>
              <p:nvPr/>
            </p:nvSpPr>
            <p:spPr bwMode="auto">
              <a:xfrm>
                <a:off x="3749" y="1970"/>
                <a:ext cx="383" cy="183"/>
              </a:xfrm>
              <a:prstGeom prst="rect">
                <a:avLst/>
              </a:prstGeom>
              <a:solidFill>
                <a:srgbClr val="FFFFFF"/>
              </a:solidFill>
              <a:ln w="12700">
                <a:solidFill>
                  <a:srgbClr val="000000"/>
                </a:solidFill>
                <a:miter lim="800000"/>
                <a:headEnd/>
                <a:tailEnd/>
              </a:ln>
            </p:spPr>
            <p:txBody>
              <a:bodyPr/>
              <a:lstStyle/>
              <a:p>
                <a:endParaRPr lang="fr-FR"/>
              </a:p>
            </p:txBody>
          </p:sp>
        </p:grpSp>
        <p:grpSp>
          <p:nvGrpSpPr>
            <p:cNvPr id="65" name="Group 50"/>
            <p:cNvGrpSpPr>
              <a:grpSpLocks/>
            </p:cNvGrpSpPr>
            <p:nvPr/>
          </p:nvGrpSpPr>
          <p:grpSpPr bwMode="auto">
            <a:xfrm>
              <a:off x="1916" y="2006"/>
              <a:ext cx="2068" cy="104"/>
              <a:chOff x="1916" y="2006"/>
              <a:chExt cx="2068" cy="104"/>
            </a:xfrm>
          </p:grpSpPr>
          <p:sp>
            <p:nvSpPr>
              <p:cNvPr id="66" name="Rectangle 51"/>
              <p:cNvSpPr>
                <a:spLocks noChangeArrowheads="1"/>
              </p:cNvSpPr>
              <p:nvPr/>
            </p:nvSpPr>
            <p:spPr bwMode="auto">
              <a:xfrm>
                <a:off x="1916" y="2006"/>
                <a:ext cx="87"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67" name="Rectangle 52"/>
              <p:cNvSpPr>
                <a:spLocks noChangeArrowheads="1"/>
              </p:cNvSpPr>
              <p:nvPr/>
            </p:nvSpPr>
            <p:spPr bwMode="auto">
              <a:xfrm>
                <a:off x="2299" y="2006"/>
                <a:ext cx="241"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68" name="Rectangle 53"/>
              <p:cNvSpPr>
                <a:spLocks noChangeArrowheads="1"/>
              </p:cNvSpPr>
              <p:nvPr/>
            </p:nvSpPr>
            <p:spPr bwMode="auto">
              <a:xfrm>
                <a:off x="3322" y="2014"/>
                <a:ext cx="221"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69" name="Rectangle 54"/>
              <p:cNvSpPr>
                <a:spLocks noChangeArrowheads="1"/>
              </p:cNvSpPr>
              <p:nvPr/>
            </p:nvSpPr>
            <p:spPr bwMode="auto">
              <a:xfrm>
                <a:off x="2867" y="2006"/>
                <a:ext cx="123"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70" name="Rectangle 55"/>
              <p:cNvSpPr>
                <a:spLocks noChangeArrowheads="1"/>
              </p:cNvSpPr>
              <p:nvPr/>
            </p:nvSpPr>
            <p:spPr bwMode="auto">
              <a:xfrm>
                <a:off x="3865" y="2006"/>
                <a:ext cx="119"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r>
              <a:rPr lang="fr-FR" dirty="0" smtClean="0"/>
              <a:t>Conditions d’exécution pipeline « entier »</a:t>
            </a:r>
          </a:p>
        </p:txBody>
      </p:sp>
      <p:sp>
        <p:nvSpPr>
          <p:cNvPr id="31747" name="Espace réservé du texte 19"/>
          <p:cNvSpPr>
            <a:spLocks noGrp="1"/>
          </p:cNvSpPr>
          <p:nvPr>
            <p:ph type="body" sz="half" idx="2"/>
          </p:nvPr>
        </p:nvSpPr>
        <p:spPr>
          <a:xfrm>
            <a:off x="457200" y="2420938"/>
            <a:ext cx="8229600" cy="3705225"/>
          </a:xfrm>
        </p:spPr>
        <p:txBody>
          <a:bodyPr/>
          <a:lstStyle/>
          <a:p>
            <a:r>
              <a:rPr lang="fr-FR" dirty="0" smtClean="0"/>
              <a:t>Aucun problème structurel</a:t>
            </a:r>
          </a:p>
          <a:p>
            <a:pPr lvl="1"/>
            <a:r>
              <a:rPr lang="fr-FR" dirty="0" smtClean="0"/>
              <a:t>1 instruction lue par cycle</a:t>
            </a:r>
          </a:p>
          <a:p>
            <a:pPr lvl="1"/>
            <a:r>
              <a:rPr lang="fr-FR" dirty="0" smtClean="0"/>
              <a:t>Décodage simple</a:t>
            </a:r>
          </a:p>
          <a:p>
            <a:pPr lvl="1"/>
            <a:r>
              <a:rPr lang="fr-FR" dirty="0" smtClean="0"/>
              <a:t>1 seul opérateur (UAL) à 1 cycle d’exécution</a:t>
            </a:r>
          </a:p>
          <a:p>
            <a:pPr lvl="2"/>
            <a:r>
              <a:rPr lang="fr-FR" b="1" dirty="0" smtClean="0">
                <a:solidFill>
                  <a:srgbClr val="FF0000"/>
                </a:solidFill>
              </a:rPr>
              <a:t>TOUJOURS DISPONIBLE</a:t>
            </a:r>
          </a:p>
          <a:p>
            <a:r>
              <a:rPr lang="fr-FR" dirty="0" smtClean="0"/>
              <a:t>Aléas éventuels</a:t>
            </a:r>
          </a:p>
          <a:p>
            <a:pPr lvl="1"/>
            <a:r>
              <a:rPr lang="fr-FR" dirty="0" smtClean="0"/>
              <a:t>Dépendances de données</a:t>
            </a:r>
          </a:p>
          <a:p>
            <a:pPr lvl="1"/>
            <a:r>
              <a:rPr lang="fr-FR" dirty="0" smtClean="0"/>
              <a:t>Dépendances de contrôle</a:t>
            </a:r>
          </a:p>
        </p:txBody>
      </p:sp>
      <p:sp>
        <p:nvSpPr>
          <p:cNvPr id="3" name="Espace réservé de la date 2"/>
          <p:cNvSpPr>
            <a:spLocks noGrp="1"/>
          </p:cNvSpPr>
          <p:nvPr>
            <p:ph type="dt" sz="quarter" idx="10"/>
          </p:nvPr>
        </p:nvSpPr>
        <p:spPr/>
        <p:txBody>
          <a:bodyPr/>
          <a:lstStyle/>
          <a:p>
            <a:pPr>
              <a:defRPr/>
            </a:pPr>
            <a:r>
              <a:rPr lang="fr-FR" smtClean="0"/>
              <a:t>M1 Informatique 2012-13</a:t>
            </a:r>
            <a:endParaRPr lang="fr-FR"/>
          </a:p>
        </p:txBody>
      </p:sp>
      <p:sp>
        <p:nvSpPr>
          <p:cNvPr id="4" name="Espace réservé du pied de page 3"/>
          <p:cNvSpPr>
            <a:spLocks noGrp="1"/>
          </p:cNvSpPr>
          <p:nvPr>
            <p:ph type="ftr" sz="quarter" idx="11"/>
          </p:nvPr>
        </p:nvSpPr>
        <p:spPr/>
        <p:txBody>
          <a:bodyPr/>
          <a:lstStyle/>
          <a:p>
            <a:pPr>
              <a:defRPr/>
            </a:pPr>
            <a:r>
              <a:rPr lang="fr-FR" smtClean="0"/>
              <a:t>Architectures avancées</a:t>
            </a:r>
          </a:p>
          <a:p>
            <a:pPr>
              <a:defRPr/>
            </a:pPr>
            <a:r>
              <a:rPr lang="fr-FR" smtClean="0"/>
              <a:t>D. Etiemble</a:t>
            </a:r>
            <a:endParaRPr lang="fr-FR"/>
          </a:p>
        </p:txBody>
      </p:sp>
      <p:sp>
        <p:nvSpPr>
          <p:cNvPr id="5" name="Espace réservé du numéro de diapositive 4"/>
          <p:cNvSpPr>
            <a:spLocks noGrp="1"/>
          </p:cNvSpPr>
          <p:nvPr>
            <p:ph type="sldNum" sz="quarter" idx="12"/>
          </p:nvPr>
        </p:nvSpPr>
        <p:spPr/>
        <p:txBody>
          <a:bodyPr/>
          <a:lstStyle/>
          <a:p>
            <a:pPr>
              <a:defRPr/>
            </a:pPr>
            <a:fld id="{CD517D9A-5417-4FFF-ABA1-C241CF7DCEE1}" type="slidenum">
              <a:rPr lang="fr-FR" smtClean="0"/>
              <a:pPr>
                <a:defRPr/>
              </a:pPr>
              <a:t>13</a:t>
            </a:fld>
            <a:endParaRPr lang="fr-FR"/>
          </a:p>
        </p:txBody>
      </p:sp>
      <p:grpSp>
        <p:nvGrpSpPr>
          <p:cNvPr id="31751" name="Group 4"/>
          <p:cNvGrpSpPr>
            <a:grpSpLocks/>
          </p:cNvGrpSpPr>
          <p:nvPr/>
        </p:nvGrpSpPr>
        <p:grpSpPr bwMode="auto">
          <a:xfrm>
            <a:off x="755650" y="1700213"/>
            <a:ext cx="4568825" cy="404812"/>
            <a:chOff x="260" y="1155"/>
            <a:chExt cx="2379" cy="183"/>
          </a:xfrm>
        </p:grpSpPr>
        <p:grpSp>
          <p:nvGrpSpPr>
            <p:cNvPr id="31752" name="Group 5"/>
            <p:cNvGrpSpPr>
              <a:grpSpLocks/>
            </p:cNvGrpSpPr>
            <p:nvPr/>
          </p:nvGrpSpPr>
          <p:grpSpPr bwMode="auto">
            <a:xfrm>
              <a:off x="260" y="1155"/>
              <a:ext cx="2379" cy="183"/>
              <a:chOff x="260" y="1155"/>
              <a:chExt cx="2379" cy="183"/>
            </a:xfrm>
          </p:grpSpPr>
          <p:sp>
            <p:nvSpPr>
              <p:cNvPr id="31759" name="Rectangle 6"/>
              <p:cNvSpPr>
                <a:spLocks noChangeArrowheads="1"/>
              </p:cNvSpPr>
              <p:nvPr/>
            </p:nvSpPr>
            <p:spPr bwMode="auto">
              <a:xfrm>
                <a:off x="260" y="115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1760" name="Rectangle 7"/>
              <p:cNvSpPr>
                <a:spLocks noChangeArrowheads="1"/>
              </p:cNvSpPr>
              <p:nvPr/>
            </p:nvSpPr>
            <p:spPr bwMode="auto">
              <a:xfrm>
                <a:off x="763" y="115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1761" name="Rectangle 8"/>
              <p:cNvSpPr>
                <a:spLocks noChangeArrowheads="1"/>
              </p:cNvSpPr>
              <p:nvPr/>
            </p:nvSpPr>
            <p:spPr bwMode="auto">
              <a:xfrm>
                <a:off x="1258" y="115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1762" name="Rectangle 9"/>
              <p:cNvSpPr>
                <a:spLocks noChangeArrowheads="1"/>
              </p:cNvSpPr>
              <p:nvPr/>
            </p:nvSpPr>
            <p:spPr bwMode="auto">
              <a:xfrm>
                <a:off x="1753" y="1155"/>
                <a:ext cx="391" cy="183"/>
              </a:xfrm>
              <a:prstGeom prst="rect">
                <a:avLst/>
              </a:prstGeom>
              <a:solidFill>
                <a:srgbClr val="FFFFFF"/>
              </a:solidFill>
              <a:ln w="12700">
                <a:solidFill>
                  <a:srgbClr val="000000"/>
                </a:solidFill>
                <a:miter lim="800000"/>
                <a:headEnd/>
                <a:tailEnd/>
              </a:ln>
            </p:spPr>
            <p:txBody>
              <a:bodyPr/>
              <a:lstStyle/>
              <a:p>
                <a:endParaRPr lang="fr-FR"/>
              </a:p>
            </p:txBody>
          </p:sp>
          <p:sp>
            <p:nvSpPr>
              <p:cNvPr id="31763" name="Rectangle 10"/>
              <p:cNvSpPr>
                <a:spLocks noChangeArrowheads="1"/>
              </p:cNvSpPr>
              <p:nvPr/>
            </p:nvSpPr>
            <p:spPr bwMode="auto">
              <a:xfrm>
                <a:off x="2256" y="1155"/>
                <a:ext cx="383" cy="183"/>
              </a:xfrm>
              <a:prstGeom prst="rect">
                <a:avLst/>
              </a:prstGeom>
              <a:solidFill>
                <a:srgbClr val="FFFFFF"/>
              </a:solidFill>
              <a:ln w="12700">
                <a:solidFill>
                  <a:srgbClr val="000000"/>
                </a:solidFill>
                <a:miter lim="800000"/>
                <a:headEnd/>
                <a:tailEnd/>
              </a:ln>
            </p:spPr>
            <p:txBody>
              <a:bodyPr/>
              <a:lstStyle/>
              <a:p>
                <a:endParaRPr lang="fr-FR"/>
              </a:p>
            </p:txBody>
          </p:sp>
        </p:grpSp>
        <p:grpSp>
          <p:nvGrpSpPr>
            <p:cNvPr id="31753" name="Group 11"/>
            <p:cNvGrpSpPr>
              <a:grpSpLocks/>
            </p:cNvGrpSpPr>
            <p:nvPr/>
          </p:nvGrpSpPr>
          <p:grpSpPr bwMode="auto">
            <a:xfrm>
              <a:off x="423" y="1191"/>
              <a:ext cx="2068" cy="104"/>
              <a:chOff x="423" y="1191"/>
              <a:chExt cx="2068" cy="104"/>
            </a:xfrm>
          </p:grpSpPr>
          <p:sp>
            <p:nvSpPr>
              <p:cNvPr id="31754" name="Rectangle 12"/>
              <p:cNvSpPr>
                <a:spLocks noChangeArrowheads="1"/>
              </p:cNvSpPr>
              <p:nvPr/>
            </p:nvSpPr>
            <p:spPr bwMode="auto">
              <a:xfrm>
                <a:off x="423" y="1191"/>
                <a:ext cx="87"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31755" name="Rectangle 13"/>
              <p:cNvSpPr>
                <a:spLocks noChangeArrowheads="1"/>
              </p:cNvSpPr>
              <p:nvPr/>
            </p:nvSpPr>
            <p:spPr bwMode="auto">
              <a:xfrm>
                <a:off x="806" y="1191"/>
                <a:ext cx="241"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31756" name="Rectangle 14"/>
              <p:cNvSpPr>
                <a:spLocks noChangeArrowheads="1"/>
              </p:cNvSpPr>
              <p:nvPr/>
            </p:nvSpPr>
            <p:spPr bwMode="auto">
              <a:xfrm>
                <a:off x="1829" y="1199"/>
                <a:ext cx="222"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31757" name="Rectangle 15"/>
              <p:cNvSpPr>
                <a:spLocks noChangeArrowheads="1"/>
              </p:cNvSpPr>
              <p:nvPr/>
            </p:nvSpPr>
            <p:spPr bwMode="auto">
              <a:xfrm>
                <a:off x="1373" y="1191"/>
                <a:ext cx="123"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31758" name="Rectangle 16"/>
              <p:cNvSpPr>
                <a:spLocks noChangeArrowheads="1"/>
              </p:cNvSpPr>
              <p:nvPr/>
            </p:nvSpPr>
            <p:spPr bwMode="auto">
              <a:xfrm>
                <a:off x="2372" y="1191"/>
                <a:ext cx="119"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à coins arrondis 35"/>
          <p:cNvSpPr/>
          <p:nvPr/>
        </p:nvSpPr>
        <p:spPr>
          <a:xfrm>
            <a:off x="395288" y="3429000"/>
            <a:ext cx="5832475" cy="25923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2771" name="Titre 1"/>
          <p:cNvSpPr>
            <a:spLocks noGrp="1"/>
          </p:cNvSpPr>
          <p:nvPr>
            <p:ph type="title"/>
          </p:nvPr>
        </p:nvSpPr>
        <p:spPr/>
        <p:txBody>
          <a:bodyPr/>
          <a:lstStyle/>
          <a:p>
            <a:r>
              <a:rPr lang="fr-FR" smtClean="0"/>
              <a:t>Jeu d’instructions MIPS (simplifié)</a:t>
            </a:r>
          </a:p>
        </p:txBody>
      </p:sp>
      <p:sp>
        <p:nvSpPr>
          <p:cNvPr id="32772" name="Espace réservé du contenu 2"/>
          <p:cNvSpPr>
            <a:spLocks noGrp="1"/>
          </p:cNvSpPr>
          <p:nvPr>
            <p:ph idx="1"/>
          </p:nvPr>
        </p:nvSpPr>
        <p:spPr>
          <a:xfrm>
            <a:off x="323850" y="1412875"/>
            <a:ext cx="8362950" cy="2260600"/>
          </a:xfrm>
        </p:spPr>
        <p:txBody>
          <a:bodyPr/>
          <a:lstStyle/>
          <a:p>
            <a:r>
              <a:rPr lang="fr-FR" sz="2400" dirty="0" smtClean="0"/>
              <a:t>Grands types d’instructions</a:t>
            </a:r>
          </a:p>
          <a:p>
            <a:pPr lvl="1"/>
            <a:r>
              <a:rPr lang="fr-FR" sz="2000" dirty="0" smtClean="0"/>
              <a:t>Rd </a:t>
            </a:r>
            <a:r>
              <a:rPr lang="fr-FR" sz="2000" dirty="0" smtClean="0">
                <a:sym typeface="Symbol" pitchFamily="18" charset="2"/>
              </a:rPr>
              <a:t> Rs1 op Rs2 			(calcul registre-registre)</a:t>
            </a:r>
          </a:p>
          <a:p>
            <a:pPr lvl="1"/>
            <a:r>
              <a:rPr lang="fr-FR" sz="2000" dirty="0" smtClean="0">
                <a:sym typeface="Symbol" pitchFamily="18" charset="2"/>
              </a:rPr>
              <a:t>Rd  </a:t>
            </a:r>
            <a:r>
              <a:rPr lang="fr-FR" sz="2000" dirty="0" smtClean="0">
                <a:solidFill>
                  <a:srgbClr val="FF0000"/>
                </a:solidFill>
                <a:sym typeface="Symbol" pitchFamily="18" charset="2"/>
              </a:rPr>
              <a:t>Rs1 op IMM32</a:t>
            </a:r>
            <a:r>
              <a:rPr lang="fr-FR" sz="2000" dirty="0" smtClean="0">
                <a:sym typeface="Symbol" pitchFamily="18" charset="2"/>
              </a:rPr>
              <a:t>		(calcul registre-immédiat)</a:t>
            </a:r>
          </a:p>
          <a:p>
            <a:pPr lvl="1"/>
            <a:r>
              <a:rPr lang="fr-FR" sz="2000" dirty="0" smtClean="0">
                <a:sym typeface="Symbol" pitchFamily="18" charset="2"/>
              </a:rPr>
              <a:t>Rd  MEM </a:t>
            </a:r>
            <a:r>
              <a:rPr lang="fr-FR" sz="2000" dirty="0" smtClean="0">
                <a:solidFill>
                  <a:srgbClr val="FF0000"/>
                </a:solidFill>
                <a:sym typeface="Symbol" pitchFamily="18" charset="2"/>
              </a:rPr>
              <a:t>(Rs1 + IMM32</a:t>
            </a:r>
            <a:r>
              <a:rPr lang="fr-FR" sz="2000" dirty="0" smtClean="0">
                <a:sym typeface="Symbol" pitchFamily="18" charset="2"/>
              </a:rPr>
              <a:t>) 	(</a:t>
            </a:r>
            <a:r>
              <a:rPr lang="fr-FR" sz="2000" i="1" dirty="0" err="1" smtClean="0">
                <a:sym typeface="Symbol" pitchFamily="18" charset="2"/>
              </a:rPr>
              <a:t>load</a:t>
            </a:r>
            <a:r>
              <a:rPr lang="fr-FR" sz="2000" i="1" dirty="0" smtClean="0">
                <a:sym typeface="Symbol" pitchFamily="18" charset="2"/>
              </a:rPr>
              <a:t> </a:t>
            </a:r>
            <a:r>
              <a:rPr lang="fr-FR" sz="2000" dirty="0" smtClean="0">
                <a:sym typeface="Symbol" pitchFamily="18" charset="2"/>
              </a:rPr>
              <a:t>et </a:t>
            </a:r>
            <a:r>
              <a:rPr lang="fr-FR" sz="2000" i="1" dirty="0" smtClean="0">
                <a:sym typeface="Symbol" pitchFamily="18" charset="2"/>
              </a:rPr>
              <a:t>store</a:t>
            </a:r>
            <a:r>
              <a:rPr lang="fr-FR" sz="2000" dirty="0" smtClean="0">
                <a:sym typeface="Symbol" pitchFamily="18" charset="2"/>
              </a:rPr>
              <a:t>) </a:t>
            </a:r>
          </a:p>
          <a:p>
            <a:pPr lvl="1"/>
            <a:r>
              <a:rPr lang="fr-FR" sz="2000" dirty="0" smtClean="0">
                <a:sym typeface="Symbol" pitchFamily="18" charset="2"/>
              </a:rPr>
              <a:t>PC  NPC + IMM32		(branchements conditionnels)</a:t>
            </a:r>
            <a:endParaRPr lang="fr-FR" sz="2000" dirty="0" smtClean="0"/>
          </a:p>
        </p:txBody>
      </p:sp>
      <p:sp>
        <p:nvSpPr>
          <p:cNvPr id="4" name="Espace réservé de la date 3"/>
          <p:cNvSpPr>
            <a:spLocks noGrp="1"/>
          </p:cNvSpPr>
          <p:nvPr>
            <p:ph type="dt" sz="quarter" idx="10"/>
          </p:nvPr>
        </p:nvSpPr>
        <p:spPr/>
        <p:txBody>
          <a:bodyPr/>
          <a:lstStyle/>
          <a:p>
            <a:pPr>
              <a:defRPr/>
            </a:pPr>
            <a:r>
              <a:rPr lang="fr-FR"/>
              <a:t>Séminaire CNAM</a:t>
            </a:r>
          </a:p>
          <a:p>
            <a:pPr>
              <a:defRPr/>
            </a:pPr>
            <a:r>
              <a:rPr lang="fr-FR"/>
              <a:t>18 Décembre 2014</a:t>
            </a:r>
          </a:p>
        </p:txBody>
      </p:sp>
      <p:sp>
        <p:nvSpPr>
          <p:cNvPr id="5" name="Espace réservé du pied de page 4"/>
          <p:cNvSpPr>
            <a:spLocks noGrp="1"/>
          </p:cNvSpPr>
          <p:nvPr>
            <p:ph type="ftr" sz="quarter" idx="11"/>
          </p:nvPr>
        </p:nvSpPr>
        <p:spPr/>
        <p:txBody>
          <a:bodyPr/>
          <a:lstStyle/>
          <a:p>
            <a:pPr>
              <a:defRPr/>
            </a:pPr>
            <a:r>
              <a:rPr lang="fr-FR"/>
              <a:t>Processeurs multi-pipelines</a:t>
            </a:r>
          </a:p>
          <a:p>
            <a:pPr>
              <a:defRPr/>
            </a:pPr>
            <a:r>
              <a:rPr lang="fr-FR"/>
              <a:t>D. Etiemble</a:t>
            </a:r>
          </a:p>
        </p:txBody>
      </p:sp>
      <p:sp>
        <p:nvSpPr>
          <p:cNvPr id="6" name="Espace réservé du numéro de diapositive 5"/>
          <p:cNvSpPr>
            <a:spLocks noGrp="1"/>
          </p:cNvSpPr>
          <p:nvPr>
            <p:ph type="sldNum" sz="quarter" idx="12"/>
          </p:nvPr>
        </p:nvSpPr>
        <p:spPr/>
        <p:txBody>
          <a:bodyPr/>
          <a:lstStyle/>
          <a:p>
            <a:pPr>
              <a:defRPr/>
            </a:pPr>
            <a:fld id="{8443283A-FBF8-4D83-BFDC-264885B3768C}" type="slidenum">
              <a:rPr lang="fr-FR"/>
              <a:pPr>
                <a:defRPr/>
              </a:pPr>
              <a:t>14</a:t>
            </a:fld>
            <a:endParaRPr lang="fr-FR" dirty="0"/>
          </a:p>
        </p:txBody>
      </p:sp>
      <p:sp>
        <p:nvSpPr>
          <p:cNvPr id="7" name="Ellipse 6"/>
          <p:cNvSpPr/>
          <p:nvPr/>
        </p:nvSpPr>
        <p:spPr>
          <a:xfrm>
            <a:off x="3203575" y="4365625"/>
            <a:ext cx="792163" cy="7191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solidFill>
                  <a:schemeClr val="tx1"/>
                </a:solidFill>
              </a:rPr>
              <a:t>OP</a:t>
            </a:r>
          </a:p>
        </p:txBody>
      </p:sp>
      <p:sp>
        <p:nvSpPr>
          <p:cNvPr id="8" name="Trapèze 7"/>
          <p:cNvSpPr/>
          <p:nvPr/>
        </p:nvSpPr>
        <p:spPr>
          <a:xfrm rot="5400000">
            <a:off x="2087563" y="3968750"/>
            <a:ext cx="647700" cy="4318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9" name="Trapèze 8"/>
          <p:cNvSpPr/>
          <p:nvPr/>
        </p:nvSpPr>
        <p:spPr>
          <a:xfrm rot="5400000">
            <a:off x="2160588" y="5121275"/>
            <a:ext cx="647700" cy="4318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cxnSp>
        <p:nvCxnSpPr>
          <p:cNvPr id="12" name="Connecteur droit avec flèche 11"/>
          <p:cNvCxnSpPr/>
          <p:nvPr/>
        </p:nvCxnSpPr>
        <p:spPr>
          <a:xfrm>
            <a:off x="1403350" y="3860800"/>
            <a:ext cx="792163" cy="2159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1476375" y="5013325"/>
            <a:ext cx="792163" cy="2159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1547813" y="5445125"/>
            <a:ext cx="720725" cy="7143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1476375" y="4292600"/>
            <a:ext cx="719138" cy="73025"/>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2627313" y="4221163"/>
            <a:ext cx="649287" cy="287337"/>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2700338" y="5013325"/>
            <a:ext cx="576262" cy="360363"/>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3995738" y="4437063"/>
            <a:ext cx="720725" cy="2159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3924300" y="4868863"/>
            <a:ext cx="792163" cy="2159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787" name="ZoneTexte 23"/>
          <p:cNvSpPr txBox="1">
            <a:spLocks noChangeArrowheads="1"/>
          </p:cNvSpPr>
          <p:nvPr/>
        </p:nvSpPr>
        <p:spPr bwMode="auto">
          <a:xfrm>
            <a:off x="827088" y="3716338"/>
            <a:ext cx="595312" cy="369887"/>
          </a:xfrm>
          <a:prstGeom prst="rect">
            <a:avLst/>
          </a:prstGeom>
          <a:noFill/>
          <a:ln w="9525">
            <a:noFill/>
            <a:miter lim="800000"/>
            <a:headEnd/>
            <a:tailEnd/>
          </a:ln>
        </p:spPr>
        <p:txBody>
          <a:bodyPr wrap="none">
            <a:spAutoFit/>
          </a:bodyPr>
          <a:lstStyle/>
          <a:p>
            <a:r>
              <a:rPr lang="fr-FR"/>
              <a:t>Rs1</a:t>
            </a:r>
          </a:p>
        </p:txBody>
      </p:sp>
      <p:sp>
        <p:nvSpPr>
          <p:cNvPr id="32788" name="ZoneTexte 24"/>
          <p:cNvSpPr txBox="1">
            <a:spLocks noChangeArrowheads="1"/>
          </p:cNvSpPr>
          <p:nvPr/>
        </p:nvSpPr>
        <p:spPr bwMode="auto">
          <a:xfrm>
            <a:off x="827088" y="4787900"/>
            <a:ext cx="595312" cy="369888"/>
          </a:xfrm>
          <a:prstGeom prst="rect">
            <a:avLst/>
          </a:prstGeom>
          <a:noFill/>
          <a:ln w="9525">
            <a:noFill/>
            <a:miter lim="800000"/>
            <a:headEnd/>
            <a:tailEnd/>
          </a:ln>
        </p:spPr>
        <p:txBody>
          <a:bodyPr wrap="none">
            <a:spAutoFit/>
          </a:bodyPr>
          <a:lstStyle/>
          <a:p>
            <a:r>
              <a:rPr lang="fr-FR"/>
              <a:t>Rs2</a:t>
            </a:r>
          </a:p>
        </p:txBody>
      </p:sp>
      <p:sp>
        <p:nvSpPr>
          <p:cNvPr id="32789" name="ZoneTexte 25"/>
          <p:cNvSpPr txBox="1">
            <a:spLocks noChangeArrowheads="1"/>
          </p:cNvSpPr>
          <p:nvPr/>
        </p:nvSpPr>
        <p:spPr bwMode="auto">
          <a:xfrm>
            <a:off x="827088" y="4149725"/>
            <a:ext cx="673100" cy="368300"/>
          </a:xfrm>
          <a:prstGeom prst="rect">
            <a:avLst/>
          </a:prstGeom>
          <a:noFill/>
          <a:ln w="9525">
            <a:noFill/>
            <a:miter lim="800000"/>
            <a:headEnd/>
            <a:tailEnd/>
          </a:ln>
        </p:spPr>
        <p:txBody>
          <a:bodyPr wrap="none">
            <a:spAutoFit/>
          </a:bodyPr>
          <a:lstStyle/>
          <a:p>
            <a:r>
              <a:rPr lang="fr-FR"/>
              <a:t>NPC</a:t>
            </a:r>
          </a:p>
        </p:txBody>
      </p:sp>
      <p:sp>
        <p:nvSpPr>
          <p:cNvPr id="32790" name="ZoneTexte 26"/>
          <p:cNvSpPr txBox="1">
            <a:spLocks noChangeArrowheads="1"/>
          </p:cNvSpPr>
          <p:nvPr/>
        </p:nvSpPr>
        <p:spPr bwMode="auto">
          <a:xfrm>
            <a:off x="684213" y="5300663"/>
            <a:ext cx="889000" cy="369887"/>
          </a:xfrm>
          <a:prstGeom prst="rect">
            <a:avLst/>
          </a:prstGeom>
          <a:noFill/>
          <a:ln w="9525">
            <a:noFill/>
            <a:miter lim="800000"/>
            <a:headEnd/>
            <a:tailEnd/>
          </a:ln>
        </p:spPr>
        <p:txBody>
          <a:bodyPr wrap="none">
            <a:spAutoFit/>
          </a:bodyPr>
          <a:lstStyle/>
          <a:p>
            <a:r>
              <a:rPr lang="fr-FR"/>
              <a:t>IMM32</a:t>
            </a:r>
          </a:p>
        </p:txBody>
      </p:sp>
      <p:cxnSp>
        <p:nvCxnSpPr>
          <p:cNvPr id="30" name="Connecteur droit avec flèche 29"/>
          <p:cNvCxnSpPr>
            <a:stCxn id="7" idx="6"/>
          </p:cNvCxnSpPr>
          <p:nvPr/>
        </p:nvCxnSpPr>
        <p:spPr>
          <a:xfrm>
            <a:off x="3995738" y="4724400"/>
            <a:ext cx="936625" cy="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792" name="ZoneTexte 32"/>
          <p:cNvSpPr txBox="1">
            <a:spLocks noChangeArrowheads="1"/>
          </p:cNvSpPr>
          <p:nvPr/>
        </p:nvSpPr>
        <p:spPr bwMode="auto">
          <a:xfrm>
            <a:off x="4932363" y="4149725"/>
            <a:ext cx="479425" cy="368300"/>
          </a:xfrm>
          <a:prstGeom prst="rect">
            <a:avLst/>
          </a:prstGeom>
          <a:noFill/>
          <a:ln w="9525">
            <a:noFill/>
            <a:miter lim="800000"/>
            <a:headEnd/>
            <a:tailEnd/>
          </a:ln>
        </p:spPr>
        <p:txBody>
          <a:bodyPr wrap="none">
            <a:spAutoFit/>
          </a:bodyPr>
          <a:lstStyle/>
          <a:p>
            <a:r>
              <a:rPr lang="fr-FR"/>
              <a:t>Rd</a:t>
            </a:r>
          </a:p>
        </p:txBody>
      </p:sp>
      <p:sp>
        <p:nvSpPr>
          <p:cNvPr id="32793" name="ZoneTexte 33"/>
          <p:cNvSpPr txBox="1">
            <a:spLocks noChangeArrowheads="1"/>
          </p:cNvSpPr>
          <p:nvPr/>
        </p:nvSpPr>
        <p:spPr bwMode="auto">
          <a:xfrm>
            <a:off x="5076825" y="4508500"/>
            <a:ext cx="1055688" cy="369888"/>
          </a:xfrm>
          <a:prstGeom prst="rect">
            <a:avLst/>
          </a:prstGeom>
          <a:noFill/>
          <a:ln w="9525">
            <a:noFill/>
            <a:miter lim="800000"/>
            <a:headEnd/>
            <a:tailEnd/>
          </a:ln>
        </p:spPr>
        <p:txBody>
          <a:bodyPr wrap="none">
            <a:spAutoFit/>
          </a:bodyPr>
          <a:lstStyle/>
          <a:p>
            <a:r>
              <a:rPr lang="fr-FR"/>
              <a:t>Ad-Mem</a:t>
            </a:r>
          </a:p>
        </p:txBody>
      </p:sp>
      <p:sp>
        <p:nvSpPr>
          <p:cNvPr id="32794" name="ZoneTexte 34"/>
          <p:cNvSpPr txBox="1">
            <a:spLocks noChangeArrowheads="1"/>
          </p:cNvSpPr>
          <p:nvPr/>
        </p:nvSpPr>
        <p:spPr bwMode="auto">
          <a:xfrm>
            <a:off x="5003800" y="5013325"/>
            <a:ext cx="504825" cy="369888"/>
          </a:xfrm>
          <a:prstGeom prst="rect">
            <a:avLst/>
          </a:prstGeom>
          <a:noFill/>
          <a:ln w="9525">
            <a:noFill/>
            <a:miter lim="800000"/>
            <a:headEnd/>
            <a:tailEnd/>
          </a:ln>
        </p:spPr>
        <p:txBody>
          <a:bodyPr wrap="none">
            <a:spAutoFit/>
          </a:bodyPr>
          <a:lstStyle/>
          <a:p>
            <a:r>
              <a:rPr lang="fr-FR"/>
              <a:t>PC</a:t>
            </a:r>
          </a:p>
        </p:txBody>
      </p:sp>
      <p:sp>
        <p:nvSpPr>
          <p:cNvPr id="32795" name="ZoneTexte 36"/>
          <p:cNvSpPr txBox="1">
            <a:spLocks noChangeArrowheads="1"/>
          </p:cNvSpPr>
          <p:nvPr/>
        </p:nvSpPr>
        <p:spPr bwMode="auto">
          <a:xfrm>
            <a:off x="6732588" y="4005263"/>
            <a:ext cx="2155825" cy="1200150"/>
          </a:xfrm>
          <a:prstGeom prst="rect">
            <a:avLst/>
          </a:prstGeom>
          <a:noFill/>
          <a:ln w="9525">
            <a:noFill/>
            <a:miter lim="800000"/>
            <a:headEnd/>
            <a:tailEnd/>
          </a:ln>
        </p:spPr>
        <p:txBody>
          <a:bodyPr>
            <a:spAutoFit/>
          </a:bodyPr>
          <a:lstStyle/>
          <a:p>
            <a:r>
              <a:rPr lang="fr-FR"/>
              <a:t>IMM32 =</a:t>
            </a:r>
          </a:p>
          <a:p>
            <a:r>
              <a:rPr lang="fr-FR"/>
              <a:t>Constante 16 bits</a:t>
            </a:r>
          </a:p>
          <a:p>
            <a:r>
              <a:rPr lang="fr-FR"/>
              <a:t>étendue (signe ou zéros)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Espace réservé du numéro de diapositive 5"/>
          <p:cNvSpPr>
            <a:spLocks noGrp="1"/>
          </p:cNvSpPr>
          <p:nvPr>
            <p:ph type="sldNum" sz="quarter" idx="12"/>
          </p:nvPr>
        </p:nvSpPr>
        <p:spPr/>
        <p:txBody>
          <a:bodyPr/>
          <a:lstStyle/>
          <a:p>
            <a:pPr>
              <a:defRPr/>
            </a:pPr>
            <a:fld id="{20A52CFD-1474-41DD-8430-C126ED831BF6}" type="slidenum">
              <a:rPr lang="fr-FR"/>
              <a:pPr>
                <a:defRPr/>
              </a:pPr>
              <a:t>15</a:t>
            </a:fld>
            <a:endParaRPr lang="fr-FR"/>
          </a:p>
        </p:txBody>
      </p:sp>
      <p:sp>
        <p:nvSpPr>
          <p:cNvPr id="33795" name="Rectangle 2"/>
          <p:cNvSpPr>
            <a:spLocks noGrp="1" noChangeArrowheads="1"/>
          </p:cNvSpPr>
          <p:nvPr>
            <p:ph type="title"/>
          </p:nvPr>
        </p:nvSpPr>
        <p:spPr>
          <a:xfrm>
            <a:off x="304800" y="152400"/>
            <a:ext cx="8683625" cy="1033463"/>
          </a:xfrm>
          <a:noFill/>
        </p:spPr>
        <p:txBody>
          <a:bodyPr/>
          <a:lstStyle/>
          <a:p>
            <a:pPr eaLnBrk="1" hangingPunct="1"/>
            <a:r>
              <a:rPr lang="en-US" smtClean="0"/>
              <a:t>Implantation du pipeline R2000</a:t>
            </a:r>
            <a:endParaRPr lang="en-US" sz="2000" smtClean="0">
              <a:solidFill>
                <a:schemeClr val="tx1"/>
              </a:solidFill>
            </a:endParaRPr>
          </a:p>
        </p:txBody>
      </p:sp>
      <p:pic>
        <p:nvPicPr>
          <p:cNvPr id="33796" name="Image 919" descr="Pipeline-Fig 7.png"/>
          <p:cNvPicPr>
            <a:picLocks noChangeAspect="1"/>
          </p:cNvPicPr>
          <p:nvPr/>
        </p:nvPicPr>
        <p:blipFill>
          <a:blip r:embed="rId3" cstate="print"/>
          <a:srcRect/>
          <a:stretch>
            <a:fillRect/>
          </a:stretch>
        </p:blipFill>
        <p:spPr bwMode="auto">
          <a:xfrm>
            <a:off x="862013" y="1268413"/>
            <a:ext cx="7526337" cy="4989512"/>
          </a:xfrm>
          <a:prstGeom prst="rect">
            <a:avLst/>
          </a:prstGeom>
          <a:noFill/>
          <a:ln w="9525">
            <a:noFill/>
            <a:miter lim="800000"/>
            <a:headEnd/>
            <a:tailEnd/>
          </a:ln>
        </p:spPr>
      </p:pic>
      <p:sp>
        <p:nvSpPr>
          <p:cNvPr id="7"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8"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banc de registres</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16</a:t>
            </a:fld>
            <a:endParaRPr lang="fr-FR" dirty="0"/>
          </a:p>
        </p:txBody>
      </p:sp>
      <p:pic>
        <p:nvPicPr>
          <p:cNvPr id="7" name="Image 6" descr="MPP2.png"/>
          <p:cNvPicPr/>
          <p:nvPr/>
        </p:nvPicPr>
        <p:blipFill>
          <a:blip r:embed="rId2" cstate="print"/>
          <a:stretch>
            <a:fillRect/>
          </a:stretch>
        </p:blipFill>
        <p:spPr>
          <a:xfrm>
            <a:off x="611561" y="2132856"/>
            <a:ext cx="6652522" cy="3279745"/>
          </a:xfrm>
          <a:prstGeom prst="rect">
            <a:avLst/>
          </a:prstGeom>
        </p:spPr>
      </p:pic>
      <p:sp>
        <p:nvSpPr>
          <p:cNvPr id="8" name="ZoneTexte 7"/>
          <p:cNvSpPr txBox="1"/>
          <p:nvPr/>
        </p:nvSpPr>
        <p:spPr>
          <a:xfrm>
            <a:off x="611560" y="1628800"/>
            <a:ext cx="3929281" cy="369332"/>
          </a:xfrm>
          <a:prstGeom prst="rect">
            <a:avLst/>
          </a:prstGeom>
          <a:noFill/>
        </p:spPr>
        <p:txBody>
          <a:bodyPr wrap="none" rtlCol="0">
            <a:spAutoFit/>
          </a:bodyPr>
          <a:lstStyle/>
          <a:p>
            <a:r>
              <a:rPr lang="fr-FR" dirty="0" smtClean="0"/>
              <a:t>Cas scalaire : 2 lectures et 1 écriture</a:t>
            </a:r>
            <a:endParaRPr lang="fr-FR" dirty="0"/>
          </a:p>
        </p:txBody>
      </p:sp>
      <p:sp>
        <p:nvSpPr>
          <p:cNvPr id="9" name="ZoneTexte 8"/>
          <p:cNvSpPr txBox="1"/>
          <p:nvPr/>
        </p:nvSpPr>
        <p:spPr>
          <a:xfrm>
            <a:off x="683568" y="5219908"/>
            <a:ext cx="5724644" cy="369332"/>
          </a:xfrm>
          <a:prstGeom prst="rect">
            <a:avLst/>
          </a:prstGeom>
          <a:noFill/>
        </p:spPr>
        <p:txBody>
          <a:bodyPr wrap="none" rtlCol="0">
            <a:spAutoFit/>
          </a:bodyPr>
          <a:lstStyle/>
          <a:p>
            <a:r>
              <a:rPr lang="fr-FR" dirty="0" smtClean="0">
                <a:solidFill>
                  <a:srgbClr val="FF0000"/>
                </a:solidFill>
              </a:rPr>
              <a:t>Cas n instructions par cycle : 2n lectures et n écritures</a:t>
            </a:r>
            <a:endParaRPr lang="fr-FR"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Espace réservé du numéro de diapositive 5"/>
          <p:cNvSpPr>
            <a:spLocks noGrp="1"/>
          </p:cNvSpPr>
          <p:nvPr>
            <p:ph type="sldNum" sz="quarter" idx="12"/>
          </p:nvPr>
        </p:nvSpPr>
        <p:spPr/>
        <p:txBody>
          <a:bodyPr/>
          <a:lstStyle/>
          <a:p>
            <a:pPr>
              <a:defRPr/>
            </a:pPr>
            <a:fld id="{C58ADBB5-88D4-404C-A5A5-B81C58CC0E2C}" type="slidenum">
              <a:rPr lang="fr-FR"/>
              <a:pPr>
                <a:defRPr/>
              </a:pPr>
              <a:t>17</a:t>
            </a:fld>
            <a:endParaRPr lang="fr-FR"/>
          </a:p>
        </p:txBody>
      </p:sp>
      <p:grpSp>
        <p:nvGrpSpPr>
          <p:cNvPr id="34819" name="Group 2"/>
          <p:cNvGrpSpPr>
            <a:grpSpLocks/>
          </p:cNvGrpSpPr>
          <p:nvPr/>
        </p:nvGrpSpPr>
        <p:grpSpPr bwMode="auto">
          <a:xfrm>
            <a:off x="80963" y="2143125"/>
            <a:ext cx="9039225" cy="4048125"/>
            <a:chOff x="51" y="1350"/>
            <a:chExt cx="5694" cy="2550"/>
          </a:xfrm>
        </p:grpSpPr>
        <p:grpSp>
          <p:nvGrpSpPr>
            <p:cNvPr id="34835" name="Group 3"/>
            <p:cNvGrpSpPr>
              <a:grpSpLocks/>
            </p:cNvGrpSpPr>
            <p:nvPr/>
          </p:nvGrpSpPr>
          <p:grpSpPr bwMode="auto">
            <a:xfrm>
              <a:off x="51" y="1350"/>
              <a:ext cx="2150" cy="2496"/>
              <a:chOff x="102" y="1350"/>
              <a:chExt cx="2150" cy="2496"/>
            </a:xfrm>
          </p:grpSpPr>
          <p:sp>
            <p:nvSpPr>
              <p:cNvPr id="35007" name="Rectangle 4"/>
              <p:cNvSpPr>
                <a:spLocks noChangeArrowheads="1"/>
              </p:cNvSpPr>
              <p:nvPr/>
            </p:nvSpPr>
            <p:spPr bwMode="auto">
              <a:xfrm>
                <a:off x="1340" y="1350"/>
                <a:ext cx="720" cy="2496"/>
              </a:xfrm>
              <a:prstGeom prst="rect">
                <a:avLst/>
              </a:prstGeom>
              <a:solidFill>
                <a:schemeClr val="bg1"/>
              </a:solidFill>
              <a:ln w="12700">
                <a:noFill/>
                <a:miter lim="800000"/>
                <a:headEnd/>
                <a:tailEnd/>
              </a:ln>
            </p:spPr>
            <p:txBody>
              <a:bodyPr wrap="none" anchor="ctr"/>
              <a:lstStyle/>
              <a:p>
                <a:endParaRPr lang="fr-FR"/>
              </a:p>
            </p:txBody>
          </p:sp>
          <p:sp>
            <p:nvSpPr>
              <p:cNvPr id="35008" name="Rectangle 5"/>
              <p:cNvSpPr>
                <a:spLocks noChangeArrowheads="1"/>
              </p:cNvSpPr>
              <p:nvPr/>
            </p:nvSpPr>
            <p:spPr bwMode="auto">
              <a:xfrm>
                <a:off x="102" y="1398"/>
                <a:ext cx="260" cy="2168"/>
              </a:xfrm>
              <a:prstGeom prst="rect">
                <a:avLst/>
              </a:prstGeom>
              <a:noFill/>
              <a:ln w="12700">
                <a:noFill/>
                <a:miter lim="800000"/>
                <a:headEnd/>
                <a:tailEnd/>
              </a:ln>
            </p:spPr>
            <p:txBody>
              <a:bodyPr wrap="none" lIns="90488" tIns="44450" rIns="90488" bIns="44450">
                <a:spAutoFit/>
              </a:bodyPr>
              <a:lstStyle/>
              <a:p>
                <a:pPr algn="ctr" eaLnBrk="0" hangingPunct="0"/>
                <a:r>
                  <a:rPr lang="en-US" sz="2000" b="1" i="1">
                    <a:latin typeface="Comic Sans MS" pitchFamily="66" charset="0"/>
                  </a:rPr>
                  <a:t>I</a:t>
                </a:r>
              </a:p>
              <a:p>
                <a:pPr algn="ctr" eaLnBrk="0" hangingPunct="0"/>
                <a:r>
                  <a:rPr lang="en-US" sz="2000" b="1" i="1">
                    <a:latin typeface="Comic Sans MS" pitchFamily="66" charset="0"/>
                  </a:rPr>
                  <a:t>n</a:t>
                </a:r>
              </a:p>
              <a:p>
                <a:pPr algn="ctr" eaLnBrk="0" hangingPunct="0"/>
                <a:r>
                  <a:rPr lang="en-US" sz="2000" b="1" i="1">
                    <a:latin typeface="Comic Sans MS" pitchFamily="66" charset="0"/>
                  </a:rPr>
                  <a:t>s</a:t>
                </a:r>
              </a:p>
              <a:p>
                <a:pPr algn="ctr" eaLnBrk="0" hangingPunct="0"/>
                <a:r>
                  <a:rPr lang="en-US" sz="2000" b="1" i="1">
                    <a:latin typeface="Comic Sans MS" pitchFamily="66" charset="0"/>
                  </a:rPr>
                  <a:t>t</a:t>
                </a:r>
              </a:p>
              <a:p>
                <a:pPr algn="ctr" eaLnBrk="0" hangingPunct="0"/>
                <a:r>
                  <a:rPr lang="en-US" sz="2000" b="1" i="1">
                    <a:latin typeface="Comic Sans MS" pitchFamily="66" charset="0"/>
                  </a:rPr>
                  <a:t>r.</a:t>
                </a:r>
              </a:p>
              <a:p>
                <a:pPr algn="ctr" eaLnBrk="0" hangingPunct="0"/>
                <a:endParaRPr lang="en-US" sz="2000" b="1" i="1">
                  <a:latin typeface="Comic Sans MS" pitchFamily="66" charset="0"/>
                </a:endParaRPr>
              </a:p>
              <a:p>
                <a:pPr algn="ctr" eaLnBrk="0" hangingPunct="0"/>
                <a:r>
                  <a:rPr lang="en-US" sz="2000" b="1" i="1">
                    <a:latin typeface="Comic Sans MS" pitchFamily="66" charset="0"/>
                  </a:rPr>
                  <a:t>O</a:t>
                </a:r>
              </a:p>
              <a:p>
                <a:pPr algn="ctr" eaLnBrk="0" hangingPunct="0"/>
                <a:r>
                  <a:rPr lang="en-US" sz="2000" b="1" i="1">
                    <a:latin typeface="Comic Sans MS" pitchFamily="66" charset="0"/>
                  </a:rPr>
                  <a:t>r</a:t>
                </a:r>
              </a:p>
              <a:p>
                <a:pPr algn="ctr" eaLnBrk="0" hangingPunct="0"/>
                <a:r>
                  <a:rPr lang="en-US" sz="2000" b="1" i="1">
                    <a:latin typeface="Comic Sans MS" pitchFamily="66" charset="0"/>
                  </a:rPr>
                  <a:t>d</a:t>
                </a:r>
              </a:p>
              <a:p>
                <a:pPr algn="ctr" eaLnBrk="0" hangingPunct="0"/>
                <a:r>
                  <a:rPr lang="en-US" sz="2000" b="1" i="1">
                    <a:latin typeface="Comic Sans MS" pitchFamily="66" charset="0"/>
                  </a:rPr>
                  <a:t>e</a:t>
                </a:r>
              </a:p>
              <a:p>
                <a:pPr algn="ctr" eaLnBrk="0" hangingPunct="0"/>
                <a:r>
                  <a:rPr lang="en-US" sz="2000" b="1" i="1">
                    <a:latin typeface="Comic Sans MS" pitchFamily="66" charset="0"/>
                  </a:rPr>
                  <a:t>r</a:t>
                </a:r>
              </a:p>
            </p:txBody>
          </p:sp>
          <p:sp>
            <p:nvSpPr>
              <p:cNvPr id="35009" name="Line 6"/>
              <p:cNvSpPr>
                <a:spLocks noChangeShapeType="1"/>
              </p:cNvSpPr>
              <p:nvPr/>
            </p:nvSpPr>
            <p:spPr bwMode="auto">
              <a:xfrm>
                <a:off x="424" y="1410"/>
                <a:ext cx="0" cy="2392"/>
              </a:xfrm>
              <a:prstGeom prst="line">
                <a:avLst/>
              </a:prstGeom>
              <a:noFill/>
              <a:ln w="25400">
                <a:solidFill>
                  <a:schemeClr val="tx1"/>
                </a:solidFill>
                <a:round/>
                <a:headEnd/>
                <a:tailEnd type="triangle" w="med" len="med"/>
              </a:ln>
            </p:spPr>
            <p:txBody>
              <a:bodyPr wrap="none" anchor="ctr"/>
              <a:lstStyle/>
              <a:p>
                <a:endParaRPr lang="fr-FR"/>
              </a:p>
            </p:txBody>
          </p:sp>
          <p:sp>
            <p:nvSpPr>
              <p:cNvPr id="35010" name="Rectangle 7"/>
              <p:cNvSpPr>
                <a:spLocks noChangeArrowheads="1"/>
              </p:cNvSpPr>
              <p:nvPr/>
            </p:nvSpPr>
            <p:spPr bwMode="auto">
              <a:xfrm>
                <a:off x="524" y="1446"/>
                <a:ext cx="1494" cy="516"/>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Courier New" pitchFamily="49" charset="0"/>
                  </a:rPr>
                  <a:t>add </a:t>
                </a:r>
                <a:r>
                  <a:rPr lang="en-US" sz="2400" b="1">
                    <a:solidFill>
                      <a:schemeClr val="hlink"/>
                    </a:solidFill>
                    <a:latin typeface="Courier New" pitchFamily="49" charset="0"/>
                  </a:rPr>
                  <a:t>r1</a:t>
                </a:r>
                <a:r>
                  <a:rPr lang="en-US" sz="2400" b="1">
                    <a:latin typeface="Courier New" pitchFamily="49" charset="0"/>
                  </a:rPr>
                  <a:t>,r2,r3</a:t>
                </a:r>
              </a:p>
              <a:p>
                <a:pPr eaLnBrk="0" latinLnBrk="1" hangingPunct="0"/>
                <a:endParaRPr lang="en-US" sz="2400" b="1">
                  <a:latin typeface="Courier New" pitchFamily="49" charset="0"/>
                </a:endParaRPr>
              </a:p>
            </p:txBody>
          </p:sp>
          <p:sp>
            <p:nvSpPr>
              <p:cNvPr id="35011" name="Rectangle 8"/>
              <p:cNvSpPr>
                <a:spLocks noChangeArrowheads="1"/>
              </p:cNvSpPr>
              <p:nvPr/>
            </p:nvSpPr>
            <p:spPr bwMode="auto">
              <a:xfrm>
                <a:off x="524" y="1998"/>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latin typeface="Courier New" pitchFamily="49" charset="0"/>
                  </a:rPr>
                  <a:t>sub r4,</a:t>
                </a:r>
                <a:r>
                  <a:rPr lang="en-US" sz="2400" b="1">
                    <a:solidFill>
                      <a:schemeClr val="hlink"/>
                    </a:solidFill>
                    <a:latin typeface="Courier New" pitchFamily="49" charset="0"/>
                  </a:rPr>
                  <a:t>r1</a:t>
                </a:r>
                <a:r>
                  <a:rPr lang="en-US" sz="2400" b="1">
                    <a:latin typeface="Courier New" pitchFamily="49" charset="0"/>
                  </a:rPr>
                  <a:t>,r3</a:t>
                </a:r>
              </a:p>
              <a:p>
                <a:pPr eaLnBrk="0" latinLnBrk="1" hangingPunct="0"/>
                <a:endParaRPr lang="en-US" sz="2400" b="1">
                  <a:latin typeface="Courier New" pitchFamily="49" charset="0"/>
                </a:endParaRPr>
              </a:p>
            </p:txBody>
          </p:sp>
          <p:sp>
            <p:nvSpPr>
              <p:cNvPr id="35012" name="Rectangle 9"/>
              <p:cNvSpPr>
                <a:spLocks noChangeArrowheads="1"/>
              </p:cNvSpPr>
              <p:nvPr/>
            </p:nvSpPr>
            <p:spPr bwMode="auto">
              <a:xfrm>
                <a:off x="524" y="252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latin typeface="Courier New" pitchFamily="49" charset="0"/>
                  </a:rPr>
                  <a:t>and r6,</a:t>
                </a:r>
                <a:r>
                  <a:rPr lang="en-US" sz="2400" b="1">
                    <a:solidFill>
                      <a:schemeClr val="hlink"/>
                    </a:solidFill>
                    <a:latin typeface="Courier New" pitchFamily="49" charset="0"/>
                  </a:rPr>
                  <a:t>r1</a:t>
                </a:r>
                <a:r>
                  <a:rPr lang="en-US" sz="2400" b="1">
                    <a:latin typeface="Courier New" pitchFamily="49" charset="0"/>
                  </a:rPr>
                  <a:t>,r7</a:t>
                </a:r>
              </a:p>
              <a:p>
                <a:pPr eaLnBrk="0" latinLnBrk="1" hangingPunct="0"/>
                <a:endParaRPr lang="en-US" sz="2400" b="1">
                  <a:latin typeface="Courier New" pitchFamily="49" charset="0"/>
                </a:endParaRPr>
              </a:p>
            </p:txBody>
          </p:sp>
          <p:sp>
            <p:nvSpPr>
              <p:cNvPr id="35013" name="Rectangle 10"/>
              <p:cNvSpPr>
                <a:spLocks noChangeArrowheads="1"/>
              </p:cNvSpPr>
              <p:nvPr/>
            </p:nvSpPr>
            <p:spPr bwMode="auto">
              <a:xfrm>
                <a:off x="524" y="3066"/>
                <a:ext cx="1609"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latin typeface="Courier New" pitchFamily="49" charset="0"/>
                  </a:rPr>
                  <a:t>or   r8,</a:t>
                </a:r>
                <a:r>
                  <a:rPr lang="en-US" sz="2400" b="1">
                    <a:solidFill>
                      <a:schemeClr val="hlink"/>
                    </a:solidFill>
                    <a:latin typeface="Courier New" pitchFamily="49" charset="0"/>
                  </a:rPr>
                  <a:t>r1</a:t>
                </a:r>
                <a:r>
                  <a:rPr lang="en-US" sz="2400" b="1">
                    <a:latin typeface="Courier New" pitchFamily="49" charset="0"/>
                  </a:rPr>
                  <a:t>,r9</a:t>
                </a:r>
              </a:p>
              <a:p>
                <a:pPr eaLnBrk="0" latinLnBrk="1" hangingPunct="0"/>
                <a:endParaRPr lang="en-US" sz="2400" b="1">
                  <a:latin typeface="Courier New" pitchFamily="49" charset="0"/>
                </a:endParaRPr>
              </a:p>
            </p:txBody>
          </p:sp>
          <p:sp>
            <p:nvSpPr>
              <p:cNvPr id="35014" name="Rectangle 11"/>
              <p:cNvSpPr>
                <a:spLocks noChangeArrowheads="1"/>
              </p:cNvSpPr>
              <p:nvPr/>
            </p:nvSpPr>
            <p:spPr bwMode="auto">
              <a:xfrm>
                <a:off x="528" y="3552"/>
                <a:ext cx="1724" cy="28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latin typeface="Courier New" pitchFamily="49" charset="0"/>
                  </a:rPr>
                  <a:t>xor r10,</a:t>
                </a:r>
                <a:r>
                  <a:rPr lang="en-US" sz="2400" b="1">
                    <a:solidFill>
                      <a:schemeClr val="accent2"/>
                    </a:solidFill>
                    <a:latin typeface="Courier New" pitchFamily="49" charset="0"/>
                  </a:rPr>
                  <a:t>r1</a:t>
                </a:r>
                <a:r>
                  <a:rPr lang="en-US" sz="2400" b="1">
                    <a:latin typeface="Courier New" pitchFamily="49" charset="0"/>
                  </a:rPr>
                  <a:t>,r11</a:t>
                </a:r>
              </a:p>
            </p:txBody>
          </p:sp>
        </p:grpSp>
        <p:grpSp>
          <p:nvGrpSpPr>
            <p:cNvPr id="34836" name="Group 12"/>
            <p:cNvGrpSpPr>
              <a:grpSpLocks/>
            </p:cNvGrpSpPr>
            <p:nvPr/>
          </p:nvGrpSpPr>
          <p:grpSpPr bwMode="auto">
            <a:xfrm>
              <a:off x="1924" y="1363"/>
              <a:ext cx="3821" cy="2537"/>
              <a:chOff x="1932" y="1200"/>
              <a:chExt cx="3624" cy="2537"/>
            </a:xfrm>
          </p:grpSpPr>
          <p:grpSp>
            <p:nvGrpSpPr>
              <p:cNvPr id="34837" name="Group 13"/>
              <p:cNvGrpSpPr>
                <a:grpSpLocks/>
              </p:cNvGrpSpPr>
              <p:nvPr/>
            </p:nvGrpSpPr>
            <p:grpSpPr bwMode="auto">
              <a:xfrm>
                <a:off x="2766" y="2256"/>
                <a:ext cx="1951" cy="441"/>
                <a:chOff x="1933" y="1200"/>
                <a:chExt cx="1951" cy="441"/>
              </a:xfrm>
            </p:grpSpPr>
            <p:grpSp>
              <p:nvGrpSpPr>
                <p:cNvPr id="34974" name="Group 14"/>
                <p:cNvGrpSpPr>
                  <a:grpSpLocks noChangeAspect="1"/>
                </p:cNvGrpSpPr>
                <p:nvPr/>
              </p:nvGrpSpPr>
              <p:grpSpPr bwMode="auto">
                <a:xfrm>
                  <a:off x="2421" y="1304"/>
                  <a:ext cx="241" cy="233"/>
                  <a:chOff x="1357" y="528"/>
                  <a:chExt cx="522" cy="432"/>
                </a:xfrm>
              </p:grpSpPr>
              <p:grpSp>
                <p:nvGrpSpPr>
                  <p:cNvPr id="35003" name="Group 15"/>
                  <p:cNvGrpSpPr>
                    <a:grpSpLocks noChangeAspect="1"/>
                  </p:cNvGrpSpPr>
                  <p:nvPr/>
                </p:nvGrpSpPr>
                <p:grpSpPr bwMode="auto">
                  <a:xfrm>
                    <a:off x="1374" y="528"/>
                    <a:ext cx="480" cy="432"/>
                    <a:chOff x="1392" y="528"/>
                    <a:chExt cx="480" cy="432"/>
                  </a:xfrm>
                </p:grpSpPr>
                <p:sp>
                  <p:nvSpPr>
                    <p:cNvPr id="35005" name="Rectangle 16"/>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5006" name="Rectangle 17"/>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5004" name="Text Box 18"/>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4975" name="Line 19"/>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4976" name="Line 20"/>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4977" name="Group 21"/>
                <p:cNvGrpSpPr>
                  <a:grpSpLocks noChangeAspect="1"/>
                </p:cNvGrpSpPr>
                <p:nvPr/>
              </p:nvGrpSpPr>
              <p:grpSpPr bwMode="auto">
                <a:xfrm>
                  <a:off x="2851" y="1235"/>
                  <a:ext cx="206" cy="371"/>
                  <a:chOff x="2991" y="411"/>
                  <a:chExt cx="371" cy="768"/>
                </a:xfrm>
              </p:grpSpPr>
              <p:sp>
                <p:nvSpPr>
                  <p:cNvPr id="34999" name="AutoShape 22"/>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5000" name="AutoShape 23"/>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5001" name="Freeform 24"/>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002" name="Text Box 25"/>
                  <p:cNvSpPr txBox="1">
                    <a:spLocks noChangeAspect="1" noChangeArrowheads="1"/>
                  </p:cNvSpPr>
                  <p:nvPr/>
                </p:nvSpPr>
                <p:spPr bwMode="auto">
                  <a:xfrm rot="-5400000">
                    <a:off x="2943" y="619"/>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4978" name="Line 26"/>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4979" name="Line 27"/>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4980" name="Group 28"/>
                <p:cNvGrpSpPr>
                  <a:grpSpLocks noChangeAspect="1"/>
                </p:cNvGrpSpPr>
                <p:nvPr/>
              </p:nvGrpSpPr>
              <p:grpSpPr bwMode="auto">
                <a:xfrm>
                  <a:off x="3181" y="1305"/>
                  <a:ext cx="334" cy="232"/>
                  <a:chOff x="3792" y="576"/>
                  <a:chExt cx="723" cy="480"/>
                </a:xfrm>
              </p:grpSpPr>
              <p:sp>
                <p:nvSpPr>
                  <p:cNvPr id="34997" name="Rectangle 2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998" name="Text Box 30"/>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4981" name="Freeform 31"/>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4982" name="Line 32"/>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4983" name="Line 33"/>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4984" name="Group 34"/>
                <p:cNvGrpSpPr>
                  <a:grpSpLocks noChangeAspect="1"/>
                </p:cNvGrpSpPr>
                <p:nvPr/>
              </p:nvGrpSpPr>
              <p:grpSpPr bwMode="auto">
                <a:xfrm>
                  <a:off x="1933" y="1305"/>
                  <a:ext cx="352" cy="232"/>
                  <a:chOff x="1061" y="576"/>
                  <a:chExt cx="760" cy="480"/>
                </a:xfrm>
              </p:grpSpPr>
              <p:sp>
                <p:nvSpPr>
                  <p:cNvPr id="34995" name="Rectangle 3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996" name="Text Box 36"/>
                  <p:cNvSpPr txBox="1">
                    <a:spLocks noChangeAspect="1" noChangeArrowheads="1"/>
                  </p:cNvSpPr>
                  <p:nvPr/>
                </p:nvSpPr>
                <p:spPr bwMode="auto">
                  <a:xfrm>
                    <a:off x="1061" y="628"/>
                    <a:ext cx="76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4985" name="Group 37"/>
                <p:cNvGrpSpPr>
                  <a:grpSpLocks/>
                </p:cNvGrpSpPr>
                <p:nvPr/>
              </p:nvGrpSpPr>
              <p:grpSpPr bwMode="auto">
                <a:xfrm>
                  <a:off x="2288" y="1200"/>
                  <a:ext cx="1297" cy="441"/>
                  <a:chOff x="2112" y="528"/>
                  <a:chExt cx="2088" cy="681"/>
                </a:xfrm>
              </p:grpSpPr>
              <p:sp>
                <p:nvSpPr>
                  <p:cNvPr id="34991" name="Rectangle 3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992" name="Rectangle 3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993" name="Rectangle 4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994" name="Rectangle 4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4986" name="Group 42"/>
                <p:cNvGrpSpPr>
                  <a:grpSpLocks noChangeAspect="1"/>
                </p:cNvGrpSpPr>
                <p:nvPr/>
              </p:nvGrpSpPr>
              <p:grpSpPr bwMode="auto">
                <a:xfrm flipH="1">
                  <a:off x="3643" y="1296"/>
                  <a:ext cx="241" cy="233"/>
                  <a:chOff x="1362" y="528"/>
                  <a:chExt cx="518" cy="432"/>
                </a:xfrm>
              </p:grpSpPr>
              <p:grpSp>
                <p:nvGrpSpPr>
                  <p:cNvPr id="34987" name="Group 43"/>
                  <p:cNvGrpSpPr>
                    <a:grpSpLocks noChangeAspect="1"/>
                  </p:cNvGrpSpPr>
                  <p:nvPr/>
                </p:nvGrpSpPr>
                <p:grpSpPr bwMode="auto">
                  <a:xfrm>
                    <a:off x="1374" y="528"/>
                    <a:ext cx="480" cy="432"/>
                    <a:chOff x="1392" y="528"/>
                    <a:chExt cx="480" cy="432"/>
                  </a:xfrm>
                </p:grpSpPr>
                <p:sp>
                  <p:nvSpPr>
                    <p:cNvPr id="34989" name="Rectangle 44"/>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4990" name="Rectangle 45"/>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4988" name="Text Box 46"/>
                  <p:cNvSpPr txBox="1">
                    <a:spLocks noChangeAspect="1" noChangeArrowheads="1"/>
                  </p:cNvSpPr>
                  <p:nvPr/>
                </p:nvSpPr>
                <p:spPr bwMode="auto">
                  <a:xfrm>
                    <a:off x="1362"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4838" name="Group 47"/>
              <p:cNvGrpSpPr>
                <a:grpSpLocks/>
              </p:cNvGrpSpPr>
              <p:nvPr/>
            </p:nvGrpSpPr>
            <p:grpSpPr bwMode="auto">
              <a:xfrm>
                <a:off x="2346" y="1720"/>
                <a:ext cx="1952" cy="441"/>
                <a:chOff x="1933" y="1200"/>
                <a:chExt cx="1952" cy="441"/>
              </a:xfrm>
            </p:grpSpPr>
            <p:grpSp>
              <p:nvGrpSpPr>
                <p:cNvPr id="34941" name="Group 48"/>
                <p:cNvGrpSpPr>
                  <a:grpSpLocks noChangeAspect="1"/>
                </p:cNvGrpSpPr>
                <p:nvPr/>
              </p:nvGrpSpPr>
              <p:grpSpPr bwMode="auto">
                <a:xfrm>
                  <a:off x="2421" y="1304"/>
                  <a:ext cx="241" cy="233"/>
                  <a:chOff x="1357" y="528"/>
                  <a:chExt cx="522" cy="432"/>
                </a:xfrm>
              </p:grpSpPr>
              <p:grpSp>
                <p:nvGrpSpPr>
                  <p:cNvPr id="34970" name="Group 49"/>
                  <p:cNvGrpSpPr>
                    <a:grpSpLocks noChangeAspect="1"/>
                  </p:cNvGrpSpPr>
                  <p:nvPr/>
                </p:nvGrpSpPr>
                <p:grpSpPr bwMode="auto">
                  <a:xfrm>
                    <a:off x="1374" y="528"/>
                    <a:ext cx="480" cy="432"/>
                    <a:chOff x="1392" y="528"/>
                    <a:chExt cx="480" cy="432"/>
                  </a:xfrm>
                </p:grpSpPr>
                <p:sp>
                  <p:nvSpPr>
                    <p:cNvPr id="34972" name="Rectangle 50"/>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4973" name="Rectangle 51"/>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4971" name="Text Box 52"/>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4942" name="Line 53"/>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4943" name="Line 54"/>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4944" name="Group 55"/>
                <p:cNvGrpSpPr>
                  <a:grpSpLocks noChangeAspect="1"/>
                </p:cNvGrpSpPr>
                <p:nvPr/>
              </p:nvGrpSpPr>
              <p:grpSpPr bwMode="auto">
                <a:xfrm>
                  <a:off x="2851" y="1235"/>
                  <a:ext cx="206" cy="371"/>
                  <a:chOff x="2991" y="411"/>
                  <a:chExt cx="371" cy="768"/>
                </a:xfrm>
              </p:grpSpPr>
              <p:sp>
                <p:nvSpPr>
                  <p:cNvPr id="34966" name="AutoShape 56"/>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4967" name="AutoShape 57"/>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4968" name="Freeform 58"/>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4969" name="Text Box 59"/>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4945" name="Line 60"/>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4946" name="Line 61"/>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4947" name="Group 62"/>
                <p:cNvGrpSpPr>
                  <a:grpSpLocks noChangeAspect="1"/>
                </p:cNvGrpSpPr>
                <p:nvPr/>
              </p:nvGrpSpPr>
              <p:grpSpPr bwMode="auto">
                <a:xfrm>
                  <a:off x="3181" y="1305"/>
                  <a:ext cx="334" cy="232"/>
                  <a:chOff x="3792" y="576"/>
                  <a:chExt cx="723" cy="480"/>
                </a:xfrm>
              </p:grpSpPr>
              <p:sp>
                <p:nvSpPr>
                  <p:cNvPr id="34964" name="Rectangle 6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965" name="Text Box 64"/>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4948" name="Freeform 65"/>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4949" name="Line 66"/>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4950" name="Line 67"/>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4951" name="Group 68"/>
                <p:cNvGrpSpPr>
                  <a:grpSpLocks noChangeAspect="1"/>
                </p:cNvGrpSpPr>
                <p:nvPr/>
              </p:nvGrpSpPr>
              <p:grpSpPr bwMode="auto">
                <a:xfrm>
                  <a:off x="1933" y="1305"/>
                  <a:ext cx="352" cy="232"/>
                  <a:chOff x="1061" y="576"/>
                  <a:chExt cx="759" cy="480"/>
                </a:xfrm>
              </p:grpSpPr>
              <p:sp>
                <p:nvSpPr>
                  <p:cNvPr id="34962" name="Rectangle 6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963" name="Text Box 70"/>
                  <p:cNvSpPr txBox="1">
                    <a:spLocks noChangeAspect="1" noChangeArrowheads="1"/>
                  </p:cNvSpPr>
                  <p:nvPr/>
                </p:nvSpPr>
                <p:spPr bwMode="auto">
                  <a:xfrm>
                    <a:off x="1061" y="628"/>
                    <a:ext cx="759"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4952" name="Group 71"/>
                <p:cNvGrpSpPr>
                  <a:grpSpLocks/>
                </p:cNvGrpSpPr>
                <p:nvPr/>
              </p:nvGrpSpPr>
              <p:grpSpPr bwMode="auto">
                <a:xfrm>
                  <a:off x="2288" y="1200"/>
                  <a:ext cx="1297" cy="441"/>
                  <a:chOff x="2112" y="528"/>
                  <a:chExt cx="2088" cy="681"/>
                </a:xfrm>
              </p:grpSpPr>
              <p:sp>
                <p:nvSpPr>
                  <p:cNvPr id="34958" name="Rectangle 7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959" name="Rectangle 7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960" name="Rectangle 7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961" name="Rectangle 7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4953" name="Group 76"/>
                <p:cNvGrpSpPr>
                  <a:grpSpLocks noChangeAspect="1"/>
                </p:cNvGrpSpPr>
                <p:nvPr/>
              </p:nvGrpSpPr>
              <p:grpSpPr bwMode="auto">
                <a:xfrm flipH="1">
                  <a:off x="3644" y="1296"/>
                  <a:ext cx="241" cy="233"/>
                  <a:chOff x="1364" y="528"/>
                  <a:chExt cx="518" cy="432"/>
                </a:xfrm>
              </p:grpSpPr>
              <p:grpSp>
                <p:nvGrpSpPr>
                  <p:cNvPr id="34954" name="Group 77"/>
                  <p:cNvGrpSpPr>
                    <a:grpSpLocks noChangeAspect="1"/>
                  </p:cNvGrpSpPr>
                  <p:nvPr/>
                </p:nvGrpSpPr>
                <p:grpSpPr bwMode="auto">
                  <a:xfrm>
                    <a:off x="1374" y="528"/>
                    <a:ext cx="480" cy="432"/>
                    <a:chOff x="1392" y="528"/>
                    <a:chExt cx="480" cy="432"/>
                  </a:xfrm>
                </p:grpSpPr>
                <p:sp>
                  <p:nvSpPr>
                    <p:cNvPr id="34956" name="Rectangle 78"/>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4957" name="Rectangle 79"/>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4955" name="Text Box 80"/>
                  <p:cNvSpPr txBox="1">
                    <a:spLocks noChangeAspect="1" noChangeArrowheads="1"/>
                  </p:cNvSpPr>
                  <p:nvPr/>
                </p:nvSpPr>
                <p:spPr bwMode="auto">
                  <a:xfrm>
                    <a:off x="1364"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4839" name="Group 81"/>
              <p:cNvGrpSpPr>
                <a:grpSpLocks/>
              </p:cNvGrpSpPr>
              <p:nvPr/>
            </p:nvGrpSpPr>
            <p:grpSpPr bwMode="auto">
              <a:xfrm>
                <a:off x="1932" y="1200"/>
                <a:ext cx="1951" cy="441"/>
                <a:chOff x="1932" y="1200"/>
                <a:chExt cx="1951" cy="441"/>
              </a:xfrm>
            </p:grpSpPr>
            <p:grpSp>
              <p:nvGrpSpPr>
                <p:cNvPr id="34908" name="Group 82"/>
                <p:cNvGrpSpPr>
                  <a:grpSpLocks noChangeAspect="1"/>
                </p:cNvGrpSpPr>
                <p:nvPr/>
              </p:nvGrpSpPr>
              <p:grpSpPr bwMode="auto">
                <a:xfrm>
                  <a:off x="2420" y="1304"/>
                  <a:ext cx="241" cy="233"/>
                  <a:chOff x="1355" y="528"/>
                  <a:chExt cx="522" cy="432"/>
                </a:xfrm>
              </p:grpSpPr>
              <p:grpSp>
                <p:nvGrpSpPr>
                  <p:cNvPr id="34937" name="Group 83"/>
                  <p:cNvGrpSpPr>
                    <a:grpSpLocks noChangeAspect="1"/>
                  </p:cNvGrpSpPr>
                  <p:nvPr/>
                </p:nvGrpSpPr>
                <p:grpSpPr bwMode="auto">
                  <a:xfrm>
                    <a:off x="1374" y="528"/>
                    <a:ext cx="480" cy="432"/>
                    <a:chOff x="1392" y="528"/>
                    <a:chExt cx="480" cy="432"/>
                  </a:xfrm>
                </p:grpSpPr>
                <p:sp>
                  <p:nvSpPr>
                    <p:cNvPr id="34939" name="Rectangle 84"/>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4940" name="Rectangle 85"/>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4938" name="Text Box 86"/>
                  <p:cNvSpPr txBox="1">
                    <a:spLocks noChangeAspect="1" noChangeArrowheads="1"/>
                  </p:cNvSpPr>
                  <p:nvPr/>
                </p:nvSpPr>
                <p:spPr bwMode="auto">
                  <a:xfrm>
                    <a:off x="1355" y="574"/>
                    <a:ext cx="522"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4909" name="Line 87"/>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4910" name="Line 88"/>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4911" name="Group 89"/>
                <p:cNvGrpSpPr>
                  <a:grpSpLocks noChangeAspect="1"/>
                </p:cNvGrpSpPr>
                <p:nvPr/>
              </p:nvGrpSpPr>
              <p:grpSpPr bwMode="auto">
                <a:xfrm>
                  <a:off x="2851" y="1235"/>
                  <a:ext cx="206" cy="371"/>
                  <a:chOff x="2991" y="411"/>
                  <a:chExt cx="371" cy="768"/>
                </a:xfrm>
              </p:grpSpPr>
              <p:sp>
                <p:nvSpPr>
                  <p:cNvPr id="34933" name="AutoShape 90"/>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4934" name="AutoShape 91"/>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4935" name="Freeform 92"/>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4936" name="Text Box 93"/>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4912" name="Line 94"/>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4913" name="Line 95"/>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4914" name="Group 96"/>
                <p:cNvGrpSpPr>
                  <a:grpSpLocks noChangeAspect="1"/>
                </p:cNvGrpSpPr>
                <p:nvPr/>
              </p:nvGrpSpPr>
              <p:grpSpPr bwMode="auto">
                <a:xfrm>
                  <a:off x="3180" y="1305"/>
                  <a:ext cx="334" cy="232"/>
                  <a:chOff x="3790" y="576"/>
                  <a:chExt cx="722" cy="480"/>
                </a:xfrm>
              </p:grpSpPr>
              <p:sp>
                <p:nvSpPr>
                  <p:cNvPr id="34931" name="Rectangle 9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932" name="Text Box 98"/>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4915" name="Freeform 99"/>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4916" name="Line 100"/>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4917" name="Line 101"/>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4918" name="Group 102"/>
                <p:cNvGrpSpPr>
                  <a:grpSpLocks noChangeAspect="1"/>
                </p:cNvGrpSpPr>
                <p:nvPr/>
              </p:nvGrpSpPr>
              <p:grpSpPr bwMode="auto">
                <a:xfrm>
                  <a:off x="1932" y="1305"/>
                  <a:ext cx="352" cy="232"/>
                  <a:chOff x="1058" y="576"/>
                  <a:chExt cx="760" cy="480"/>
                </a:xfrm>
              </p:grpSpPr>
              <p:sp>
                <p:nvSpPr>
                  <p:cNvPr id="34929" name="Rectangle 10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930" name="Text Box 104"/>
                  <p:cNvSpPr txBox="1">
                    <a:spLocks noChangeAspect="1" noChangeArrowheads="1"/>
                  </p:cNvSpPr>
                  <p:nvPr/>
                </p:nvSpPr>
                <p:spPr bwMode="auto">
                  <a:xfrm>
                    <a:off x="1058" y="628"/>
                    <a:ext cx="76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4919" name="Group 105"/>
                <p:cNvGrpSpPr>
                  <a:grpSpLocks/>
                </p:cNvGrpSpPr>
                <p:nvPr/>
              </p:nvGrpSpPr>
              <p:grpSpPr bwMode="auto">
                <a:xfrm>
                  <a:off x="2288" y="1200"/>
                  <a:ext cx="1297" cy="441"/>
                  <a:chOff x="2112" y="528"/>
                  <a:chExt cx="2088" cy="681"/>
                </a:xfrm>
              </p:grpSpPr>
              <p:sp>
                <p:nvSpPr>
                  <p:cNvPr id="34925" name="Rectangle 10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926" name="Rectangle 10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927" name="Rectangle 10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928" name="Rectangle 10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4920" name="Group 110"/>
                <p:cNvGrpSpPr>
                  <a:grpSpLocks noChangeAspect="1"/>
                </p:cNvGrpSpPr>
                <p:nvPr/>
              </p:nvGrpSpPr>
              <p:grpSpPr bwMode="auto">
                <a:xfrm flipH="1">
                  <a:off x="3642" y="1296"/>
                  <a:ext cx="241" cy="233"/>
                  <a:chOff x="1360" y="528"/>
                  <a:chExt cx="518" cy="432"/>
                </a:xfrm>
              </p:grpSpPr>
              <p:grpSp>
                <p:nvGrpSpPr>
                  <p:cNvPr id="34921" name="Group 111"/>
                  <p:cNvGrpSpPr>
                    <a:grpSpLocks noChangeAspect="1"/>
                  </p:cNvGrpSpPr>
                  <p:nvPr/>
                </p:nvGrpSpPr>
                <p:grpSpPr bwMode="auto">
                  <a:xfrm>
                    <a:off x="1374" y="528"/>
                    <a:ext cx="480" cy="432"/>
                    <a:chOff x="1392" y="528"/>
                    <a:chExt cx="480" cy="432"/>
                  </a:xfrm>
                </p:grpSpPr>
                <p:sp>
                  <p:nvSpPr>
                    <p:cNvPr id="34923" name="Rectangle 112"/>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4924" name="Rectangle 113"/>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4922" name="Text Box 114"/>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4840" name="Group 115"/>
              <p:cNvGrpSpPr>
                <a:grpSpLocks/>
              </p:cNvGrpSpPr>
              <p:nvPr/>
            </p:nvGrpSpPr>
            <p:grpSpPr bwMode="auto">
              <a:xfrm>
                <a:off x="3186" y="2784"/>
                <a:ext cx="1950" cy="441"/>
                <a:chOff x="1933" y="1200"/>
                <a:chExt cx="1950" cy="441"/>
              </a:xfrm>
            </p:grpSpPr>
            <p:grpSp>
              <p:nvGrpSpPr>
                <p:cNvPr id="34875" name="Group 116"/>
                <p:cNvGrpSpPr>
                  <a:grpSpLocks noChangeAspect="1"/>
                </p:cNvGrpSpPr>
                <p:nvPr/>
              </p:nvGrpSpPr>
              <p:grpSpPr bwMode="auto">
                <a:xfrm>
                  <a:off x="2418" y="1304"/>
                  <a:ext cx="241" cy="233"/>
                  <a:chOff x="1351" y="528"/>
                  <a:chExt cx="522" cy="432"/>
                </a:xfrm>
              </p:grpSpPr>
              <p:grpSp>
                <p:nvGrpSpPr>
                  <p:cNvPr id="34904" name="Group 117"/>
                  <p:cNvGrpSpPr>
                    <a:grpSpLocks noChangeAspect="1"/>
                  </p:cNvGrpSpPr>
                  <p:nvPr/>
                </p:nvGrpSpPr>
                <p:grpSpPr bwMode="auto">
                  <a:xfrm>
                    <a:off x="1374" y="528"/>
                    <a:ext cx="480" cy="432"/>
                    <a:chOff x="1392" y="528"/>
                    <a:chExt cx="480" cy="432"/>
                  </a:xfrm>
                </p:grpSpPr>
                <p:sp>
                  <p:nvSpPr>
                    <p:cNvPr id="34906" name="Rectangle 118"/>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4907" name="Rectangle 119"/>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4905" name="Text Box 120"/>
                  <p:cNvSpPr txBox="1">
                    <a:spLocks noChangeAspect="1" noChangeArrowheads="1"/>
                  </p:cNvSpPr>
                  <p:nvPr/>
                </p:nvSpPr>
                <p:spPr bwMode="auto">
                  <a:xfrm>
                    <a:off x="1351" y="574"/>
                    <a:ext cx="522"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4876" name="Line 121"/>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4877" name="Line 122"/>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4878" name="Group 123"/>
                <p:cNvGrpSpPr>
                  <a:grpSpLocks noChangeAspect="1"/>
                </p:cNvGrpSpPr>
                <p:nvPr/>
              </p:nvGrpSpPr>
              <p:grpSpPr bwMode="auto">
                <a:xfrm>
                  <a:off x="2851" y="1235"/>
                  <a:ext cx="206" cy="371"/>
                  <a:chOff x="2991" y="411"/>
                  <a:chExt cx="371" cy="768"/>
                </a:xfrm>
              </p:grpSpPr>
              <p:sp>
                <p:nvSpPr>
                  <p:cNvPr id="34900" name="AutoShape 124"/>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4901" name="AutoShape 125"/>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4902" name="Freeform 126"/>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4903" name="Text Box 127"/>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4879" name="Line 128"/>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4880" name="Line 129"/>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4881" name="Group 130"/>
                <p:cNvGrpSpPr>
                  <a:grpSpLocks noChangeAspect="1"/>
                </p:cNvGrpSpPr>
                <p:nvPr/>
              </p:nvGrpSpPr>
              <p:grpSpPr bwMode="auto">
                <a:xfrm>
                  <a:off x="3180" y="1305"/>
                  <a:ext cx="334" cy="232"/>
                  <a:chOff x="3790" y="576"/>
                  <a:chExt cx="722" cy="480"/>
                </a:xfrm>
              </p:grpSpPr>
              <p:sp>
                <p:nvSpPr>
                  <p:cNvPr id="34898" name="Rectangle 13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899" name="Text Box 132"/>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4882" name="Freeform 133"/>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4883" name="Line 134"/>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4884" name="Line 135"/>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4885" name="Group 136"/>
                <p:cNvGrpSpPr>
                  <a:grpSpLocks noChangeAspect="1"/>
                </p:cNvGrpSpPr>
                <p:nvPr/>
              </p:nvGrpSpPr>
              <p:grpSpPr bwMode="auto">
                <a:xfrm>
                  <a:off x="1933" y="1305"/>
                  <a:ext cx="352" cy="232"/>
                  <a:chOff x="1061" y="576"/>
                  <a:chExt cx="759" cy="480"/>
                </a:xfrm>
              </p:grpSpPr>
              <p:sp>
                <p:nvSpPr>
                  <p:cNvPr id="34896" name="Rectangle 13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897" name="Text Box 138"/>
                  <p:cNvSpPr txBox="1">
                    <a:spLocks noChangeAspect="1" noChangeArrowheads="1"/>
                  </p:cNvSpPr>
                  <p:nvPr/>
                </p:nvSpPr>
                <p:spPr bwMode="auto">
                  <a:xfrm>
                    <a:off x="1061" y="628"/>
                    <a:ext cx="759"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4886" name="Group 139"/>
                <p:cNvGrpSpPr>
                  <a:grpSpLocks/>
                </p:cNvGrpSpPr>
                <p:nvPr/>
              </p:nvGrpSpPr>
              <p:grpSpPr bwMode="auto">
                <a:xfrm>
                  <a:off x="2288" y="1200"/>
                  <a:ext cx="1297" cy="441"/>
                  <a:chOff x="2112" y="528"/>
                  <a:chExt cx="2088" cy="681"/>
                </a:xfrm>
              </p:grpSpPr>
              <p:sp>
                <p:nvSpPr>
                  <p:cNvPr id="34892" name="Rectangle 14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893" name="Rectangle 14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894" name="Rectangle 14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895" name="Rectangle 14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4887" name="Group 144"/>
                <p:cNvGrpSpPr>
                  <a:grpSpLocks noChangeAspect="1"/>
                </p:cNvGrpSpPr>
                <p:nvPr/>
              </p:nvGrpSpPr>
              <p:grpSpPr bwMode="auto">
                <a:xfrm flipH="1">
                  <a:off x="3642" y="1296"/>
                  <a:ext cx="241" cy="233"/>
                  <a:chOff x="1360" y="528"/>
                  <a:chExt cx="518" cy="432"/>
                </a:xfrm>
              </p:grpSpPr>
              <p:grpSp>
                <p:nvGrpSpPr>
                  <p:cNvPr id="34888" name="Group 145"/>
                  <p:cNvGrpSpPr>
                    <a:grpSpLocks noChangeAspect="1"/>
                  </p:cNvGrpSpPr>
                  <p:nvPr/>
                </p:nvGrpSpPr>
                <p:grpSpPr bwMode="auto">
                  <a:xfrm>
                    <a:off x="1374" y="528"/>
                    <a:ext cx="480" cy="432"/>
                    <a:chOff x="1392" y="528"/>
                    <a:chExt cx="480" cy="432"/>
                  </a:xfrm>
                </p:grpSpPr>
                <p:sp>
                  <p:nvSpPr>
                    <p:cNvPr id="34890" name="Rectangle 146"/>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4891" name="Rectangle 147"/>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4889" name="Text Box 148"/>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4841" name="Group 149"/>
              <p:cNvGrpSpPr>
                <a:grpSpLocks/>
              </p:cNvGrpSpPr>
              <p:nvPr/>
            </p:nvGrpSpPr>
            <p:grpSpPr bwMode="auto">
              <a:xfrm>
                <a:off x="3606" y="3296"/>
                <a:ext cx="1950" cy="441"/>
                <a:chOff x="1933" y="1200"/>
                <a:chExt cx="1950" cy="441"/>
              </a:xfrm>
            </p:grpSpPr>
            <p:grpSp>
              <p:nvGrpSpPr>
                <p:cNvPr id="34842" name="Group 150"/>
                <p:cNvGrpSpPr>
                  <a:grpSpLocks noChangeAspect="1"/>
                </p:cNvGrpSpPr>
                <p:nvPr/>
              </p:nvGrpSpPr>
              <p:grpSpPr bwMode="auto">
                <a:xfrm>
                  <a:off x="2420" y="1304"/>
                  <a:ext cx="240" cy="233"/>
                  <a:chOff x="1355" y="528"/>
                  <a:chExt cx="520" cy="432"/>
                </a:xfrm>
              </p:grpSpPr>
              <p:grpSp>
                <p:nvGrpSpPr>
                  <p:cNvPr id="34871" name="Group 151"/>
                  <p:cNvGrpSpPr>
                    <a:grpSpLocks noChangeAspect="1"/>
                  </p:cNvGrpSpPr>
                  <p:nvPr/>
                </p:nvGrpSpPr>
                <p:grpSpPr bwMode="auto">
                  <a:xfrm>
                    <a:off x="1374" y="528"/>
                    <a:ext cx="480" cy="432"/>
                    <a:chOff x="1392" y="528"/>
                    <a:chExt cx="480" cy="432"/>
                  </a:xfrm>
                </p:grpSpPr>
                <p:sp>
                  <p:nvSpPr>
                    <p:cNvPr id="34873" name="Rectangle 152"/>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4874" name="Rectangle 153"/>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4872" name="Text Box 154"/>
                  <p:cNvSpPr txBox="1">
                    <a:spLocks noChangeAspect="1" noChangeArrowheads="1"/>
                  </p:cNvSpPr>
                  <p:nvPr/>
                </p:nvSpPr>
                <p:spPr bwMode="auto">
                  <a:xfrm>
                    <a:off x="1355" y="574"/>
                    <a:ext cx="520"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4843" name="Line 155"/>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4844" name="Line 156"/>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4845" name="Group 157"/>
                <p:cNvGrpSpPr>
                  <a:grpSpLocks noChangeAspect="1"/>
                </p:cNvGrpSpPr>
                <p:nvPr/>
              </p:nvGrpSpPr>
              <p:grpSpPr bwMode="auto">
                <a:xfrm>
                  <a:off x="2851" y="1235"/>
                  <a:ext cx="206" cy="371"/>
                  <a:chOff x="2991" y="411"/>
                  <a:chExt cx="371" cy="768"/>
                </a:xfrm>
              </p:grpSpPr>
              <p:sp>
                <p:nvSpPr>
                  <p:cNvPr id="34867" name="AutoShape 158"/>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4868" name="AutoShape 159"/>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4869" name="Freeform 160"/>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4870" name="Text Box 161"/>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4846" name="Line 162"/>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4847" name="Line 163"/>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4848" name="Group 164"/>
                <p:cNvGrpSpPr>
                  <a:grpSpLocks noChangeAspect="1"/>
                </p:cNvGrpSpPr>
                <p:nvPr/>
              </p:nvGrpSpPr>
              <p:grpSpPr bwMode="auto">
                <a:xfrm>
                  <a:off x="3180" y="1305"/>
                  <a:ext cx="334" cy="232"/>
                  <a:chOff x="3790" y="576"/>
                  <a:chExt cx="722" cy="480"/>
                </a:xfrm>
              </p:grpSpPr>
              <p:sp>
                <p:nvSpPr>
                  <p:cNvPr id="34865" name="Rectangle 16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866" name="Text Box 166"/>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4849" name="Freeform 167"/>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4850" name="Line 168"/>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4851" name="Line 169"/>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4852" name="Group 170"/>
                <p:cNvGrpSpPr>
                  <a:grpSpLocks noChangeAspect="1"/>
                </p:cNvGrpSpPr>
                <p:nvPr/>
              </p:nvGrpSpPr>
              <p:grpSpPr bwMode="auto">
                <a:xfrm>
                  <a:off x="1933" y="1305"/>
                  <a:ext cx="352" cy="232"/>
                  <a:chOff x="1061" y="576"/>
                  <a:chExt cx="760" cy="480"/>
                </a:xfrm>
              </p:grpSpPr>
              <p:sp>
                <p:nvSpPr>
                  <p:cNvPr id="34863" name="Rectangle 17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4864" name="Text Box 172"/>
                  <p:cNvSpPr txBox="1">
                    <a:spLocks noChangeAspect="1" noChangeArrowheads="1"/>
                  </p:cNvSpPr>
                  <p:nvPr/>
                </p:nvSpPr>
                <p:spPr bwMode="auto">
                  <a:xfrm>
                    <a:off x="1061" y="628"/>
                    <a:ext cx="76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4853" name="Group 173"/>
                <p:cNvGrpSpPr>
                  <a:grpSpLocks/>
                </p:cNvGrpSpPr>
                <p:nvPr/>
              </p:nvGrpSpPr>
              <p:grpSpPr bwMode="auto">
                <a:xfrm>
                  <a:off x="2288" y="1200"/>
                  <a:ext cx="1297" cy="441"/>
                  <a:chOff x="2112" y="528"/>
                  <a:chExt cx="2088" cy="681"/>
                </a:xfrm>
              </p:grpSpPr>
              <p:sp>
                <p:nvSpPr>
                  <p:cNvPr id="34859" name="Rectangle 17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860" name="Rectangle 17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861" name="Rectangle 17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4862" name="Rectangle 17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4854" name="Group 178"/>
                <p:cNvGrpSpPr>
                  <a:grpSpLocks noChangeAspect="1"/>
                </p:cNvGrpSpPr>
                <p:nvPr/>
              </p:nvGrpSpPr>
              <p:grpSpPr bwMode="auto">
                <a:xfrm flipH="1">
                  <a:off x="3642" y="1296"/>
                  <a:ext cx="241" cy="233"/>
                  <a:chOff x="1360" y="528"/>
                  <a:chExt cx="518" cy="432"/>
                </a:xfrm>
              </p:grpSpPr>
              <p:grpSp>
                <p:nvGrpSpPr>
                  <p:cNvPr id="34855" name="Group 179"/>
                  <p:cNvGrpSpPr>
                    <a:grpSpLocks noChangeAspect="1"/>
                  </p:cNvGrpSpPr>
                  <p:nvPr/>
                </p:nvGrpSpPr>
                <p:grpSpPr bwMode="auto">
                  <a:xfrm>
                    <a:off x="1374" y="528"/>
                    <a:ext cx="480" cy="432"/>
                    <a:chOff x="1392" y="528"/>
                    <a:chExt cx="480" cy="432"/>
                  </a:xfrm>
                </p:grpSpPr>
                <p:sp>
                  <p:nvSpPr>
                    <p:cNvPr id="34857" name="Rectangle 180"/>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4858" name="Rectangle 181"/>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4856" name="Text Box 182"/>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grpSp>
      <p:sp>
        <p:nvSpPr>
          <p:cNvPr id="34820" name="Rectangle 183"/>
          <p:cNvSpPr>
            <a:spLocks noGrp="1" noChangeArrowheads="1"/>
          </p:cNvSpPr>
          <p:nvPr>
            <p:ph type="title"/>
          </p:nvPr>
        </p:nvSpPr>
        <p:spPr>
          <a:xfrm>
            <a:off x="1066800" y="228600"/>
            <a:ext cx="7162800" cy="1143000"/>
          </a:xfrm>
          <a:solidFill>
            <a:schemeClr val="bg1"/>
          </a:solidFill>
        </p:spPr>
        <p:txBody>
          <a:bodyPr lIns="90488" tIns="44450" rIns="90488" bIns="44450"/>
          <a:lstStyle/>
          <a:p>
            <a:pPr eaLnBrk="1" hangingPunct="1"/>
            <a:r>
              <a:rPr lang="en-US" smtClean="0"/>
              <a:t>Aléas de données</a:t>
            </a:r>
            <a:endParaRPr lang="en-US" sz="2000" smtClean="0">
              <a:solidFill>
                <a:schemeClr val="tx1"/>
              </a:solidFill>
            </a:endParaRPr>
          </a:p>
        </p:txBody>
      </p:sp>
      <p:sp>
        <p:nvSpPr>
          <p:cNvPr id="34821" name="Line 184"/>
          <p:cNvSpPr>
            <a:spLocks noChangeShapeType="1"/>
          </p:cNvSpPr>
          <p:nvPr/>
        </p:nvSpPr>
        <p:spPr bwMode="auto">
          <a:xfrm>
            <a:off x="1066800" y="1600200"/>
            <a:ext cx="7594600" cy="6350"/>
          </a:xfrm>
          <a:prstGeom prst="line">
            <a:avLst/>
          </a:prstGeom>
          <a:noFill/>
          <a:ln w="25400">
            <a:solidFill>
              <a:schemeClr val="tx1"/>
            </a:solidFill>
            <a:round/>
            <a:headEnd/>
            <a:tailEnd type="triangle" w="med" len="med"/>
          </a:ln>
        </p:spPr>
        <p:txBody>
          <a:bodyPr wrap="none" anchor="ctr"/>
          <a:lstStyle/>
          <a:p>
            <a:endParaRPr lang="fr-FR"/>
          </a:p>
        </p:txBody>
      </p:sp>
      <p:sp>
        <p:nvSpPr>
          <p:cNvPr id="34822" name="Rectangle 185"/>
          <p:cNvSpPr>
            <a:spLocks noChangeArrowheads="1"/>
          </p:cNvSpPr>
          <p:nvPr/>
        </p:nvSpPr>
        <p:spPr bwMode="auto">
          <a:xfrm>
            <a:off x="990600" y="1143000"/>
            <a:ext cx="2508250" cy="393700"/>
          </a:xfrm>
          <a:prstGeom prst="rect">
            <a:avLst/>
          </a:prstGeom>
          <a:noFill/>
          <a:ln w="12700">
            <a:noFill/>
            <a:miter lim="800000"/>
            <a:headEnd/>
            <a:tailEnd/>
          </a:ln>
        </p:spPr>
        <p:txBody>
          <a:bodyPr wrap="none" lIns="90488" tIns="44450" rIns="90488" bIns="44450">
            <a:spAutoFit/>
          </a:bodyPr>
          <a:lstStyle/>
          <a:p>
            <a:pPr eaLnBrk="0" hangingPunct="0"/>
            <a:r>
              <a:rPr lang="en-US" sz="2000" b="1" i="1">
                <a:latin typeface="Comic Sans MS" pitchFamily="66" charset="0"/>
              </a:rPr>
              <a:t>Time (clock cycles)</a:t>
            </a:r>
          </a:p>
        </p:txBody>
      </p:sp>
      <p:grpSp>
        <p:nvGrpSpPr>
          <p:cNvPr id="34823" name="Group 186"/>
          <p:cNvGrpSpPr>
            <a:grpSpLocks/>
          </p:cNvGrpSpPr>
          <p:nvPr/>
        </p:nvGrpSpPr>
        <p:grpSpPr bwMode="auto">
          <a:xfrm>
            <a:off x="3124200" y="1752600"/>
            <a:ext cx="3233738" cy="369888"/>
            <a:chOff x="2016" y="1148"/>
            <a:chExt cx="2037" cy="233"/>
          </a:xfrm>
        </p:grpSpPr>
        <p:sp>
          <p:nvSpPr>
            <p:cNvPr id="34830" name="Rectangle 187"/>
            <p:cNvSpPr>
              <a:spLocks noChangeArrowheads="1"/>
            </p:cNvSpPr>
            <p:nvPr/>
          </p:nvSpPr>
          <p:spPr bwMode="auto">
            <a:xfrm>
              <a:off x="2016" y="1152"/>
              <a:ext cx="280" cy="229"/>
            </a:xfrm>
            <a:prstGeom prst="rect">
              <a:avLst/>
            </a:prstGeom>
            <a:noFill/>
            <a:ln w="12700">
              <a:noFill/>
              <a:miter lim="800000"/>
              <a:headEnd/>
              <a:tailEnd/>
            </a:ln>
          </p:spPr>
          <p:txBody>
            <a:bodyPr wrap="none" lIns="90488" tIns="44450" rIns="90488" bIns="44450">
              <a:spAutoFit/>
            </a:bodyPr>
            <a:lstStyle/>
            <a:p>
              <a:pPr eaLnBrk="0" hangingPunct="0"/>
              <a:r>
                <a:rPr lang="en-US" b="1">
                  <a:latin typeface="Comic Sans MS" pitchFamily="66" charset="0"/>
                </a:rPr>
                <a:t>IF</a:t>
              </a:r>
            </a:p>
          </p:txBody>
        </p:sp>
        <p:sp>
          <p:nvSpPr>
            <p:cNvPr id="34831" name="Rectangle 188"/>
            <p:cNvSpPr>
              <a:spLocks noChangeArrowheads="1"/>
            </p:cNvSpPr>
            <p:nvPr/>
          </p:nvSpPr>
          <p:spPr bwMode="auto">
            <a:xfrm>
              <a:off x="2304" y="1152"/>
              <a:ext cx="550" cy="229"/>
            </a:xfrm>
            <a:prstGeom prst="rect">
              <a:avLst/>
            </a:prstGeom>
            <a:noFill/>
            <a:ln w="12700">
              <a:noFill/>
              <a:miter lim="800000"/>
              <a:headEnd/>
              <a:tailEnd/>
            </a:ln>
          </p:spPr>
          <p:txBody>
            <a:bodyPr wrap="none" lIns="90488" tIns="44450" rIns="90488" bIns="44450">
              <a:spAutoFit/>
            </a:bodyPr>
            <a:lstStyle/>
            <a:p>
              <a:pPr eaLnBrk="0" hangingPunct="0"/>
              <a:r>
                <a:rPr lang="en-US" b="1">
                  <a:latin typeface="Comic Sans MS" pitchFamily="66" charset="0"/>
                </a:rPr>
                <a:t>ID/RF</a:t>
              </a:r>
            </a:p>
          </p:txBody>
        </p:sp>
        <p:sp>
          <p:nvSpPr>
            <p:cNvPr id="34832" name="Rectangle 189"/>
            <p:cNvSpPr>
              <a:spLocks noChangeArrowheads="1"/>
            </p:cNvSpPr>
            <p:nvPr/>
          </p:nvSpPr>
          <p:spPr bwMode="auto">
            <a:xfrm>
              <a:off x="2805" y="1148"/>
              <a:ext cx="308" cy="229"/>
            </a:xfrm>
            <a:prstGeom prst="rect">
              <a:avLst/>
            </a:prstGeom>
            <a:noFill/>
            <a:ln w="12700">
              <a:noFill/>
              <a:miter lim="800000"/>
              <a:headEnd/>
              <a:tailEnd/>
            </a:ln>
          </p:spPr>
          <p:txBody>
            <a:bodyPr wrap="none" lIns="90488" tIns="44450" rIns="90488" bIns="44450">
              <a:spAutoFit/>
            </a:bodyPr>
            <a:lstStyle/>
            <a:p>
              <a:pPr eaLnBrk="0" hangingPunct="0"/>
              <a:r>
                <a:rPr lang="en-US" b="1">
                  <a:latin typeface="Comic Sans MS" pitchFamily="66" charset="0"/>
                </a:rPr>
                <a:t>EX</a:t>
              </a:r>
            </a:p>
          </p:txBody>
        </p:sp>
        <p:sp>
          <p:nvSpPr>
            <p:cNvPr id="34833" name="Rectangle 190"/>
            <p:cNvSpPr>
              <a:spLocks noChangeArrowheads="1"/>
            </p:cNvSpPr>
            <p:nvPr/>
          </p:nvSpPr>
          <p:spPr bwMode="auto">
            <a:xfrm>
              <a:off x="3200" y="1150"/>
              <a:ext cx="458" cy="229"/>
            </a:xfrm>
            <a:prstGeom prst="rect">
              <a:avLst/>
            </a:prstGeom>
            <a:noFill/>
            <a:ln w="12700">
              <a:noFill/>
              <a:miter lim="800000"/>
              <a:headEnd/>
              <a:tailEnd/>
            </a:ln>
          </p:spPr>
          <p:txBody>
            <a:bodyPr wrap="none" lIns="90488" tIns="44450" rIns="90488" bIns="44450">
              <a:spAutoFit/>
            </a:bodyPr>
            <a:lstStyle/>
            <a:p>
              <a:pPr eaLnBrk="0" hangingPunct="0"/>
              <a:r>
                <a:rPr lang="en-US" b="1">
                  <a:latin typeface="Comic Sans MS" pitchFamily="66" charset="0"/>
                </a:rPr>
                <a:t>MEM</a:t>
              </a:r>
            </a:p>
          </p:txBody>
        </p:sp>
        <p:sp>
          <p:nvSpPr>
            <p:cNvPr id="34834" name="Rectangle 191"/>
            <p:cNvSpPr>
              <a:spLocks noChangeArrowheads="1"/>
            </p:cNvSpPr>
            <p:nvPr/>
          </p:nvSpPr>
          <p:spPr bwMode="auto">
            <a:xfrm>
              <a:off x="3698" y="1149"/>
              <a:ext cx="355" cy="229"/>
            </a:xfrm>
            <a:prstGeom prst="rect">
              <a:avLst/>
            </a:prstGeom>
            <a:noFill/>
            <a:ln w="12700">
              <a:noFill/>
              <a:miter lim="800000"/>
              <a:headEnd/>
              <a:tailEnd/>
            </a:ln>
          </p:spPr>
          <p:txBody>
            <a:bodyPr wrap="none" lIns="90488" tIns="44450" rIns="90488" bIns="44450">
              <a:spAutoFit/>
            </a:bodyPr>
            <a:lstStyle/>
            <a:p>
              <a:pPr eaLnBrk="0" hangingPunct="0"/>
              <a:r>
                <a:rPr lang="en-US" b="1">
                  <a:latin typeface="Comic Sans MS" pitchFamily="66" charset="0"/>
                </a:rPr>
                <a:t>WB</a:t>
              </a:r>
            </a:p>
          </p:txBody>
        </p:sp>
      </p:grpSp>
      <p:sp>
        <p:nvSpPr>
          <p:cNvPr id="34824" name="Line 192"/>
          <p:cNvSpPr>
            <a:spLocks noChangeShapeType="1"/>
          </p:cNvSpPr>
          <p:nvPr/>
        </p:nvSpPr>
        <p:spPr bwMode="auto">
          <a:xfrm flipH="1">
            <a:off x="4800600" y="2514600"/>
            <a:ext cx="1371600" cy="609600"/>
          </a:xfrm>
          <a:prstGeom prst="line">
            <a:avLst/>
          </a:prstGeom>
          <a:noFill/>
          <a:ln w="76200">
            <a:solidFill>
              <a:schemeClr val="hlink"/>
            </a:solidFill>
            <a:round/>
            <a:headEnd/>
            <a:tailEnd type="triangle" w="med" len="med"/>
          </a:ln>
        </p:spPr>
        <p:txBody>
          <a:bodyPr wrap="none" anchor="ctr"/>
          <a:lstStyle/>
          <a:p>
            <a:endParaRPr lang="fr-FR"/>
          </a:p>
        </p:txBody>
      </p:sp>
      <p:sp>
        <p:nvSpPr>
          <p:cNvPr id="34825" name="Line 193"/>
          <p:cNvSpPr>
            <a:spLocks noChangeShapeType="1"/>
          </p:cNvSpPr>
          <p:nvPr/>
        </p:nvSpPr>
        <p:spPr bwMode="auto">
          <a:xfrm flipH="1">
            <a:off x="5486400" y="2514600"/>
            <a:ext cx="685800" cy="1524000"/>
          </a:xfrm>
          <a:prstGeom prst="line">
            <a:avLst/>
          </a:prstGeom>
          <a:noFill/>
          <a:ln w="76200">
            <a:solidFill>
              <a:schemeClr val="hlink"/>
            </a:solidFill>
            <a:round/>
            <a:headEnd/>
            <a:tailEnd type="triangle" w="med" len="med"/>
          </a:ln>
        </p:spPr>
        <p:txBody>
          <a:bodyPr wrap="none" anchor="ctr"/>
          <a:lstStyle/>
          <a:p>
            <a:endParaRPr lang="fr-FR"/>
          </a:p>
        </p:txBody>
      </p:sp>
      <p:sp>
        <p:nvSpPr>
          <p:cNvPr id="34826" name="Line 194"/>
          <p:cNvSpPr>
            <a:spLocks noChangeShapeType="1"/>
          </p:cNvSpPr>
          <p:nvPr/>
        </p:nvSpPr>
        <p:spPr bwMode="auto">
          <a:xfrm>
            <a:off x="6248400" y="2514600"/>
            <a:ext cx="609600" cy="3124200"/>
          </a:xfrm>
          <a:prstGeom prst="line">
            <a:avLst/>
          </a:prstGeom>
          <a:noFill/>
          <a:ln w="76200">
            <a:solidFill>
              <a:schemeClr val="hlink"/>
            </a:solidFill>
            <a:round/>
            <a:headEnd/>
            <a:tailEnd type="triangle" w="med" len="med"/>
          </a:ln>
        </p:spPr>
        <p:txBody>
          <a:bodyPr wrap="none" anchor="ctr"/>
          <a:lstStyle/>
          <a:p>
            <a:endParaRPr lang="fr-FR"/>
          </a:p>
        </p:txBody>
      </p:sp>
      <p:sp>
        <p:nvSpPr>
          <p:cNvPr id="34827" name="Line 195"/>
          <p:cNvSpPr>
            <a:spLocks noChangeShapeType="1"/>
          </p:cNvSpPr>
          <p:nvPr/>
        </p:nvSpPr>
        <p:spPr bwMode="auto">
          <a:xfrm flipH="1">
            <a:off x="6172200" y="2495550"/>
            <a:ext cx="23813" cy="2381250"/>
          </a:xfrm>
          <a:prstGeom prst="line">
            <a:avLst/>
          </a:prstGeom>
          <a:noFill/>
          <a:ln w="76200">
            <a:solidFill>
              <a:schemeClr val="hlink"/>
            </a:solidFill>
            <a:round/>
            <a:headEnd/>
            <a:tailEnd type="triangle" w="med" len="med"/>
          </a:ln>
        </p:spPr>
        <p:txBody>
          <a:bodyPr wrap="none" anchor="ctr"/>
          <a:lstStyle/>
          <a:p>
            <a:endParaRPr lang="fr-FR"/>
          </a:p>
        </p:txBody>
      </p:sp>
      <p:sp>
        <p:nvSpPr>
          <p:cNvPr id="199"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20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Espace réservé du numéro de diapositive 5"/>
          <p:cNvSpPr>
            <a:spLocks noGrp="1"/>
          </p:cNvSpPr>
          <p:nvPr>
            <p:ph type="sldNum" sz="quarter" idx="12"/>
          </p:nvPr>
        </p:nvSpPr>
        <p:spPr/>
        <p:txBody>
          <a:bodyPr/>
          <a:lstStyle/>
          <a:p>
            <a:pPr>
              <a:defRPr/>
            </a:pPr>
            <a:fld id="{C64BAC85-4A1D-4616-B9E4-F2B5EC374ECE}" type="slidenum">
              <a:rPr lang="fr-FR"/>
              <a:pPr>
                <a:defRPr/>
              </a:pPr>
              <a:t>18</a:t>
            </a:fld>
            <a:endParaRPr lang="fr-FR"/>
          </a:p>
        </p:txBody>
      </p:sp>
      <p:sp>
        <p:nvSpPr>
          <p:cNvPr id="35843" name="Line 2"/>
          <p:cNvSpPr>
            <a:spLocks noChangeShapeType="1"/>
          </p:cNvSpPr>
          <p:nvPr/>
        </p:nvSpPr>
        <p:spPr bwMode="auto">
          <a:xfrm>
            <a:off x="2590800" y="1676400"/>
            <a:ext cx="6311900" cy="0"/>
          </a:xfrm>
          <a:prstGeom prst="line">
            <a:avLst/>
          </a:prstGeom>
          <a:noFill/>
          <a:ln w="25400">
            <a:solidFill>
              <a:schemeClr val="tx1"/>
            </a:solidFill>
            <a:round/>
            <a:headEnd/>
            <a:tailEnd type="triangle" w="med" len="med"/>
          </a:ln>
        </p:spPr>
        <p:txBody>
          <a:bodyPr wrap="none" anchor="ctr"/>
          <a:lstStyle/>
          <a:p>
            <a:endParaRPr lang="fr-FR"/>
          </a:p>
        </p:txBody>
      </p:sp>
      <p:sp>
        <p:nvSpPr>
          <p:cNvPr id="35844" name="Rectangle 3"/>
          <p:cNvSpPr>
            <a:spLocks noChangeArrowheads="1"/>
          </p:cNvSpPr>
          <p:nvPr/>
        </p:nvSpPr>
        <p:spPr bwMode="auto">
          <a:xfrm>
            <a:off x="2667000" y="1295400"/>
            <a:ext cx="2279650" cy="363538"/>
          </a:xfrm>
          <a:prstGeom prst="rect">
            <a:avLst/>
          </a:prstGeom>
          <a:noFill/>
          <a:ln w="12700">
            <a:noFill/>
            <a:miter lim="800000"/>
            <a:headEnd/>
            <a:tailEnd/>
          </a:ln>
        </p:spPr>
        <p:txBody>
          <a:bodyPr wrap="none" lIns="90488" tIns="44450" rIns="90488" bIns="44450">
            <a:spAutoFit/>
          </a:bodyPr>
          <a:lstStyle/>
          <a:p>
            <a:pPr algn="r" eaLnBrk="0" hangingPunct="0"/>
            <a:r>
              <a:rPr lang="en-US" b="1" i="1">
                <a:latin typeface="Comic Sans MS" pitchFamily="66" charset="0"/>
              </a:rPr>
              <a:t>Time (clock cycles)</a:t>
            </a:r>
          </a:p>
        </p:txBody>
      </p:sp>
      <p:sp>
        <p:nvSpPr>
          <p:cNvPr id="35845" name="Rectangle 4"/>
          <p:cNvSpPr>
            <a:spLocks noGrp="1" noChangeArrowheads="1"/>
          </p:cNvSpPr>
          <p:nvPr>
            <p:ph type="title"/>
          </p:nvPr>
        </p:nvSpPr>
        <p:spPr>
          <a:xfrm>
            <a:off x="717550" y="301625"/>
            <a:ext cx="7810500" cy="993775"/>
          </a:xfrm>
          <a:noFill/>
        </p:spPr>
        <p:txBody>
          <a:bodyPr lIns="90488" tIns="44450" rIns="90488" bIns="44450"/>
          <a:lstStyle/>
          <a:p>
            <a:pPr eaLnBrk="1" hangingPunct="1"/>
            <a:r>
              <a:rPr lang="en-US" smtClean="0"/>
              <a:t>Envoi pour éviter les aléas</a:t>
            </a:r>
            <a:endParaRPr lang="en-US" sz="2000" smtClean="0">
              <a:solidFill>
                <a:schemeClr val="tx1"/>
              </a:solidFill>
            </a:endParaRPr>
          </a:p>
        </p:txBody>
      </p:sp>
      <p:grpSp>
        <p:nvGrpSpPr>
          <p:cNvPr id="35846" name="Group 5"/>
          <p:cNvGrpSpPr>
            <a:grpSpLocks/>
          </p:cNvGrpSpPr>
          <p:nvPr/>
        </p:nvGrpSpPr>
        <p:grpSpPr bwMode="auto">
          <a:xfrm>
            <a:off x="96838" y="1736725"/>
            <a:ext cx="3316287" cy="4197350"/>
            <a:chOff x="61" y="1094"/>
            <a:chExt cx="2089" cy="2644"/>
          </a:xfrm>
        </p:grpSpPr>
        <p:sp>
          <p:nvSpPr>
            <p:cNvPr id="36024" name="Rectangle 6"/>
            <p:cNvSpPr>
              <a:spLocks noChangeArrowheads="1"/>
            </p:cNvSpPr>
            <p:nvPr/>
          </p:nvSpPr>
          <p:spPr bwMode="auto">
            <a:xfrm>
              <a:off x="61" y="1096"/>
              <a:ext cx="245" cy="1959"/>
            </a:xfrm>
            <a:prstGeom prst="rect">
              <a:avLst/>
            </a:prstGeom>
            <a:noFill/>
            <a:ln w="12700">
              <a:noFill/>
              <a:miter lim="800000"/>
              <a:headEnd/>
              <a:tailEnd/>
            </a:ln>
          </p:spPr>
          <p:txBody>
            <a:bodyPr wrap="none" lIns="90488" tIns="44450" rIns="90488" bIns="44450">
              <a:spAutoFit/>
            </a:bodyPr>
            <a:lstStyle/>
            <a:p>
              <a:pPr algn="r" eaLnBrk="0" hangingPunct="0"/>
              <a:r>
                <a:rPr lang="en-US" b="1" i="1">
                  <a:latin typeface="Comic Sans MS" pitchFamily="66" charset="0"/>
                </a:rPr>
                <a:t>I</a:t>
              </a:r>
            </a:p>
            <a:p>
              <a:pPr algn="r" eaLnBrk="0" hangingPunct="0"/>
              <a:r>
                <a:rPr lang="en-US" b="1" i="1">
                  <a:latin typeface="Comic Sans MS" pitchFamily="66" charset="0"/>
                </a:rPr>
                <a:t>n</a:t>
              </a:r>
            </a:p>
            <a:p>
              <a:pPr algn="r" eaLnBrk="0" hangingPunct="0"/>
              <a:r>
                <a:rPr lang="en-US" b="1" i="1">
                  <a:latin typeface="Comic Sans MS" pitchFamily="66" charset="0"/>
                </a:rPr>
                <a:t>s</a:t>
              </a:r>
            </a:p>
            <a:p>
              <a:pPr algn="r" eaLnBrk="0" hangingPunct="0"/>
              <a:r>
                <a:rPr lang="en-US" b="1" i="1">
                  <a:latin typeface="Comic Sans MS" pitchFamily="66" charset="0"/>
                </a:rPr>
                <a:t>t</a:t>
              </a:r>
            </a:p>
            <a:p>
              <a:pPr algn="r" eaLnBrk="0" hangingPunct="0"/>
              <a:r>
                <a:rPr lang="en-US" b="1" i="1">
                  <a:latin typeface="Comic Sans MS" pitchFamily="66" charset="0"/>
                </a:rPr>
                <a:t>r.</a:t>
              </a:r>
            </a:p>
            <a:p>
              <a:pPr algn="r" eaLnBrk="0" hangingPunct="0"/>
              <a:endParaRPr lang="en-US" b="1" i="1">
                <a:latin typeface="Comic Sans MS" pitchFamily="66" charset="0"/>
              </a:endParaRPr>
            </a:p>
            <a:p>
              <a:pPr algn="r" eaLnBrk="0" hangingPunct="0"/>
              <a:r>
                <a:rPr lang="en-US" b="1" i="1">
                  <a:latin typeface="Comic Sans MS" pitchFamily="66" charset="0"/>
                </a:rPr>
                <a:t>O</a:t>
              </a:r>
            </a:p>
            <a:p>
              <a:pPr algn="r" eaLnBrk="0" hangingPunct="0"/>
              <a:r>
                <a:rPr lang="en-US" b="1" i="1">
                  <a:latin typeface="Comic Sans MS" pitchFamily="66" charset="0"/>
                </a:rPr>
                <a:t>r</a:t>
              </a:r>
            </a:p>
            <a:p>
              <a:pPr algn="r" eaLnBrk="0" hangingPunct="0"/>
              <a:r>
                <a:rPr lang="en-US" b="1" i="1">
                  <a:latin typeface="Comic Sans MS" pitchFamily="66" charset="0"/>
                </a:rPr>
                <a:t>d</a:t>
              </a:r>
            </a:p>
            <a:p>
              <a:pPr algn="r" eaLnBrk="0" hangingPunct="0"/>
              <a:r>
                <a:rPr lang="en-US" b="1" i="1">
                  <a:latin typeface="Comic Sans MS" pitchFamily="66" charset="0"/>
                </a:rPr>
                <a:t>e</a:t>
              </a:r>
            </a:p>
            <a:p>
              <a:pPr algn="r" eaLnBrk="0" hangingPunct="0"/>
              <a:r>
                <a:rPr lang="en-US" b="1" i="1">
                  <a:latin typeface="Comic Sans MS" pitchFamily="66" charset="0"/>
                </a:rPr>
                <a:t>r</a:t>
              </a:r>
            </a:p>
          </p:txBody>
        </p:sp>
        <p:sp>
          <p:nvSpPr>
            <p:cNvPr id="36025" name="Line 7"/>
            <p:cNvSpPr>
              <a:spLocks noChangeShapeType="1"/>
            </p:cNvSpPr>
            <p:nvPr/>
          </p:nvSpPr>
          <p:spPr bwMode="auto">
            <a:xfrm>
              <a:off x="375" y="1094"/>
              <a:ext cx="0" cy="2644"/>
            </a:xfrm>
            <a:prstGeom prst="line">
              <a:avLst/>
            </a:prstGeom>
            <a:noFill/>
            <a:ln w="25400">
              <a:solidFill>
                <a:schemeClr val="tx1"/>
              </a:solidFill>
              <a:round/>
              <a:headEnd/>
              <a:tailEnd type="triangle" w="med" len="med"/>
            </a:ln>
          </p:spPr>
          <p:txBody>
            <a:bodyPr wrap="none" anchor="ctr"/>
            <a:lstStyle/>
            <a:p>
              <a:endParaRPr lang="fr-FR"/>
            </a:p>
          </p:txBody>
        </p:sp>
        <p:sp>
          <p:nvSpPr>
            <p:cNvPr id="36026" name="Rectangle 8"/>
            <p:cNvSpPr>
              <a:spLocks noChangeArrowheads="1"/>
            </p:cNvSpPr>
            <p:nvPr/>
          </p:nvSpPr>
          <p:spPr bwMode="auto">
            <a:xfrm>
              <a:off x="1163" y="1143"/>
              <a:ext cx="766" cy="2472"/>
            </a:xfrm>
            <a:prstGeom prst="rect">
              <a:avLst/>
            </a:prstGeom>
            <a:solidFill>
              <a:schemeClr val="bg1"/>
            </a:solidFill>
            <a:ln w="28575">
              <a:solidFill>
                <a:schemeClr val="bg1"/>
              </a:solidFill>
              <a:miter lim="800000"/>
              <a:headEnd/>
              <a:tailEnd/>
            </a:ln>
          </p:spPr>
          <p:txBody>
            <a:bodyPr wrap="none" anchor="ctr"/>
            <a:lstStyle/>
            <a:p>
              <a:endParaRPr lang="fr-FR"/>
            </a:p>
          </p:txBody>
        </p:sp>
        <p:sp>
          <p:nvSpPr>
            <p:cNvPr id="36027" name="Rectangle 9"/>
            <p:cNvSpPr>
              <a:spLocks noChangeArrowheads="1"/>
            </p:cNvSpPr>
            <p:nvPr/>
          </p:nvSpPr>
          <p:spPr bwMode="auto">
            <a:xfrm>
              <a:off x="426" y="1277"/>
              <a:ext cx="1494" cy="516"/>
            </a:xfrm>
            <a:prstGeom prst="rect">
              <a:avLst/>
            </a:prstGeom>
            <a:solidFill>
              <a:schemeClr val="bg1"/>
            </a:solidFill>
            <a:ln w="12700">
              <a:noFill/>
              <a:miter lim="800000"/>
              <a:headEnd/>
              <a:tailEnd/>
            </a:ln>
          </p:spPr>
          <p:txBody>
            <a:bodyPr wrap="none" lIns="90488" tIns="44450" rIns="90488" bIns="44450">
              <a:spAutoFit/>
            </a:bodyPr>
            <a:lstStyle/>
            <a:p>
              <a:pPr algn="r" eaLnBrk="0" hangingPunct="0"/>
              <a:r>
                <a:rPr lang="en-US" sz="2400" b="1">
                  <a:latin typeface="Courier New" pitchFamily="49" charset="0"/>
                </a:rPr>
                <a:t>add </a:t>
              </a:r>
              <a:r>
                <a:rPr lang="en-US" sz="2400" b="1">
                  <a:solidFill>
                    <a:schemeClr val="hlink"/>
                  </a:solidFill>
                  <a:latin typeface="Courier New" pitchFamily="49" charset="0"/>
                </a:rPr>
                <a:t>r1</a:t>
              </a:r>
              <a:r>
                <a:rPr lang="en-US" sz="2400" b="1">
                  <a:latin typeface="Courier New" pitchFamily="49" charset="0"/>
                </a:rPr>
                <a:t>,r2,r3</a:t>
              </a:r>
            </a:p>
            <a:p>
              <a:pPr algn="r" eaLnBrk="0" latinLnBrk="1" hangingPunct="0"/>
              <a:endParaRPr lang="en-US" sz="2400" b="1">
                <a:latin typeface="Courier New" pitchFamily="49" charset="0"/>
              </a:endParaRPr>
            </a:p>
          </p:txBody>
        </p:sp>
        <p:sp>
          <p:nvSpPr>
            <p:cNvPr id="36028" name="Rectangle 10"/>
            <p:cNvSpPr>
              <a:spLocks noChangeArrowheads="1"/>
            </p:cNvSpPr>
            <p:nvPr/>
          </p:nvSpPr>
          <p:spPr bwMode="auto">
            <a:xfrm>
              <a:off x="426" y="1805"/>
              <a:ext cx="1494" cy="516"/>
            </a:xfrm>
            <a:prstGeom prst="rect">
              <a:avLst/>
            </a:prstGeom>
            <a:solidFill>
              <a:schemeClr val="bg1"/>
            </a:solidFill>
            <a:ln w="12700">
              <a:noFill/>
              <a:miter lim="800000"/>
              <a:headEnd/>
              <a:tailEnd/>
            </a:ln>
          </p:spPr>
          <p:txBody>
            <a:bodyPr wrap="none" lIns="90488" tIns="44450" rIns="90488" bIns="44450">
              <a:spAutoFit/>
            </a:bodyPr>
            <a:lstStyle/>
            <a:p>
              <a:pPr algn="r" eaLnBrk="0" hangingPunct="0"/>
              <a:r>
                <a:rPr lang="en-US" sz="2400" b="1">
                  <a:latin typeface="Courier New" pitchFamily="49" charset="0"/>
                </a:rPr>
                <a:t>sub r4,</a:t>
              </a:r>
              <a:r>
                <a:rPr lang="en-US" sz="2400" b="1">
                  <a:solidFill>
                    <a:schemeClr val="hlink"/>
                  </a:solidFill>
                  <a:latin typeface="Courier New" pitchFamily="49" charset="0"/>
                </a:rPr>
                <a:t>r1</a:t>
              </a:r>
              <a:r>
                <a:rPr lang="en-US" sz="2400" b="1">
                  <a:latin typeface="Courier New" pitchFamily="49" charset="0"/>
                </a:rPr>
                <a:t>,r3</a:t>
              </a:r>
            </a:p>
            <a:p>
              <a:pPr algn="r" eaLnBrk="0" latinLnBrk="1" hangingPunct="0"/>
              <a:endParaRPr lang="en-US" sz="2400" b="1">
                <a:latin typeface="Courier New" pitchFamily="49" charset="0"/>
              </a:endParaRPr>
            </a:p>
          </p:txBody>
        </p:sp>
        <p:sp>
          <p:nvSpPr>
            <p:cNvPr id="36029" name="Rectangle 11"/>
            <p:cNvSpPr>
              <a:spLocks noChangeArrowheads="1"/>
            </p:cNvSpPr>
            <p:nvPr/>
          </p:nvSpPr>
          <p:spPr bwMode="auto">
            <a:xfrm>
              <a:off x="426" y="2393"/>
              <a:ext cx="1494" cy="516"/>
            </a:xfrm>
            <a:prstGeom prst="rect">
              <a:avLst/>
            </a:prstGeom>
            <a:solidFill>
              <a:schemeClr val="bg1"/>
            </a:solidFill>
            <a:ln w="12700">
              <a:noFill/>
              <a:miter lim="800000"/>
              <a:headEnd/>
              <a:tailEnd/>
            </a:ln>
          </p:spPr>
          <p:txBody>
            <a:bodyPr wrap="none" lIns="90488" tIns="44450" rIns="90488" bIns="44450">
              <a:spAutoFit/>
            </a:bodyPr>
            <a:lstStyle/>
            <a:p>
              <a:pPr algn="r" eaLnBrk="0" hangingPunct="0"/>
              <a:r>
                <a:rPr lang="en-US" sz="2400" b="1">
                  <a:latin typeface="Courier New" pitchFamily="49" charset="0"/>
                </a:rPr>
                <a:t>and r6,</a:t>
              </a:r>
              <a:r>
                <a:rPr lang="en-US" sz="2400" b="1">
                  <a:solidFill>
                    <a:schemeClr val="hlink"/>
                  </a:solidFill>
                  <a:latin typeface="Courier New" pitchFamily="49" charset="0"/>
                </a:rPr>
                <a:t>r1</a:t>
              </a:r>
              <a:r>
                <a:rPr lang="en-US" sz="2400" b="1">
                  <a:latin typeface="Courier New" pitchFamily="49" charset="0"/>
                </a:rPr>
                <a:t>,r7</a:t>
              </a:r>
            </a:p>
            <a:p>
              <a:pPr algn="r" eaLnBrk="0" latinLnBrk="1" hangingPunct="0"/>
              <a:endParaRPr lang="en-US" sz="2400" b="1">
                <a:latin typeface="Courier New" pitchFamily="49" charset="0"/>
              </a:endParaRPr>
            </a:p>
          </p:txBody>
        </p:sp>
        <p:sp>
          <p:nvSpPr>
            <p:cNvPr id="36030" name="Rectangle 12"/>
            <p:cNvSpPr>
              <a:spLocks noChangeArrowheads="1"/>
            </p:cNvSpPr>
            <p:nvPr/>
          </p:nvSpPr>
          <p:spPr bwMode="auto">
            <a:xfrm>
              <a:off x="432" y="2922"/>
              <a:ext cx="1609" cy="516"/>
            </a:xfrm>
            <a:prstGeom prst="rect">
              <a:avLst/>
            </a:prstGeom>
            <a:solidFill>
              <a:schemeClr val="bg1"/>
            </a:solidFill>
            <a:ln w="12700">
              <a:noFill/>
              <a:miter lim="800000"/>
              <a:headEnd/>
              <a:tailEnd/>
            </a:ln>
          </p:spPr>
          <p:txBody>
            <a:bodyPr wrap="none" lIns="90488" tIns="44450" rIns="90488" bIns="44450">
              <a:spAutoFit/>
            </a:bodyPr>
            <a:lstStyle/>
            <a:p>
              <a:pPr algn="r" eaLnBrk="0" hangingPunct="0"/>
              <a:r>
                <a:rPr lang="en-US" sz="2400" b="1">
                  <a:latin typeface="Courier New" pitchFamily="49" charset="0"/>
                </a:rPr>
                <a:t>or   r8,</a:t>
              </a:r>
              <a:r>
                <a:rPr lang="en-US" sz="2400" b="1">
                  <a:solidFill>
                    <a:schemeClr val="hlink"/>
                  </a:solidFill>
                  <a:latin typeface="Courier New" pitchFamily="49" charset="0"/>
                </a:rPr>
                <a:t>r1</a:t>
              </a:r>
              <a:r>
                <a:rPr lang="en-US" sz="2400" b="1">
                  <a:latin typeface="Courier New" pitchFamily="49" charset="0"/>
                </a:rPr>
                <a:t>,r9</a:t>
              </a:r>
            </a:p>
            <a:p>
              <a:pPr algn="r" eaLnBrk="0" latinLnBrk="1" hangingPunct="0"/>
              <a:endParaRPr lang="en-US" sz="2400" b="1">
                <a:latin typeface="Courier New" pitchFamily="49" charset="0"/>
              </a:endParaRPr>
            </a:p>
          </p:txBody>
        </p:sp>
        <p:sp>
          <p:nvSpPr>
            <p:cNvPr id="36031" name="Rectangle 13"/>
            <p:cNvSpPr>
              <a:spLocks noChangeArrowheads="1"/>
            </p:cNvSpPr>
            <p:nvPr/>
          </p:nvSpPr>
          <p:spPr bwMode="auto">
            <a:xfrm>
              <a:off x="426" y="3437"/>
              <a:ext cx="1724" cy="286"/>
            </a:xfrm>
            <a:prstGeom prst="rect">
              <a:avLst/>
            </a:prstGeom>
            <a:solidFill>
              <a:schemeClr val="bg1"/>
            </a:solidFill>
            <a:ln w="12700">
              <a:noFill/>
              <a:miter lim="800000"/>
              <a:headEnd/>
              <a:tailEnd/>
            </a:ln>
          </p:spPr>
          <p:txBody>
            <a:bodyPr wrap="none" lIns="90488" tIns="44450" rIns="90488" bIns="44450">
              <a:spAutoFit/>
            </a:bodyPr>
            <a:lstStyle/>
            <a:p>
              <a:pPr algn="r" eaLnBrk="0" hangingPunct="0"/>
              <a:r>
                <a:rPr lang="en-US" sz="2400" b="1">
                  <a:latin typeface="Courier New" pitchFamily="49" charset="0"/>
                </a:rPr>
                <a:t>xor r10,</a:t>
              </a:r>
              <a:r>
                <a:rPr lang="en-US" sz="2400" b="1">
                  <a:solidFill>
                    <a:schemeClr val="accent2"/>
                  </a:solidFill>
                  <a:latin typeface="Courier New" pitchFamily="49" charset="0"/>
                </a:rPr>
                <a:t>r1</a:t>
              </a:r>
              <a:r>
                <a:rPr lang="en-US" sz="2400" b="1">
                  <a:latin typeface="Courier New" pitchFamily="49" charset="0"/>
                </a:rPr>
                <a:t>,r11</a:t>
              </a:r>
            </a:p>
          </p:txBody>
        </p:sp>
      </p:grpSp>
      <p:grpSp>
        <p:nvGrpSpPr>
          <p:cNvPr id="35847" name="Group 14"/>
          <p:cNvGrpSpPr>
            <a:grpSpLocks/>
          </p:cNvGrpSpPr>
          <p:nvPr/>
        </p:nvGrpSpPr>
        <p:grpSpPr bwMode="auto">
          <a:xfrm>
            <a:off x="2903538" y="1922463"/>
            <a:ext cx="6065837" cy="4027487"/>
            <a:chOff x="1932" y="1200"/>
            <a:chExt cx="3624" cy="2537"/>
          </a:xfrm>
        </p:grpSpPr>
        <p:grpSp>
          <p:nvGrpSpPr>
            <p:cNvPr id="35850" name="Group 15"/>
            <p:cNvGrpSpPr>
              <a:grpSpLocks/>
            </p:cNvGrpSpPr>
            <p:nvPr/>
          </p:nvGrpSpPr>
          <p:grpSpPr bwMode="auto">
            <a:xfrm>
              <a:off x="1932" y="1200"/>
              <a:ext cx="3624" cy="2537"/>
              <a:chOff x="1932" y="1200"/>
              <a:chExt cx="3624" cy="2537"/>
            </a:xfrm>
          </p:grpSpPr>
          <p:grpSp>
            <p:nvGrpSpPr>
              <p:cNvPr id="35854" name="Group 16"/>
              <p:cNvGrpSpPr>
                <a:grpSpLocks/>
              </p:cNvGrpSpPr>
              <p:nvPr/>
            </p:nvGrpSpPr>
            <p:grpSpPr bwMode="auto">
              <a:xfrm>
                <a:off x="2766" y="2256"/>
                <a:ext cx="1951" cy="441"/>
                <a:chOff x="1933" y="1200"/>
                <a:chExt cx="1951" cy="441"/>
              </a:xfrm>
            </p:grpSpPr>
            <p:grpSp>
              <p:nvGrpSpPr>
                <p:cNvPr id="35991" name="Group 17"/>
                <p:cNvGrpSpPr>
                  <a:grpSpLocks noChangeAspect="1"/>
                </p:cNvGrpSpPr>
                <p:nvPr/>
              </p:nvGrpSpPr>
              <p:grpSpPr bwMode="auto">
                <a:xfrm>
                  <a:off x="2421" y="1304"/>
                  <a:ext cx="241" cy="233"/>
                  <a:chOff x="1357" y="528"/>
                  <a:chExt cx="522" cy="432"/>
                </a:xfrm>
              </p:grpSpPr>
              <p:grpSp>
                <p:nvGrpSpPr>
                  <p:cNvPr id="36020" name="Group 18"/>
                  <p:cNvGrpSpPr>
                    <a:grpSpLocks noChangeAspect="1"/>
                  </p:cNvGrpSpPr>
                  <p:nvPr/>
                </p:nvGrpSpPr>
                <p:grpSpPr bwMode="auto">
                  <a:xfrm>
                    <a:off x="1374" y="528"/>
                    <a:ext cx="480" cy="432"/>
                    <a:chOff x="1392" y="528"/>
                    <a:chExt cx="480" cy="432"/>
                  </a:xfrm>
                </p:grpSpPr>
                <p:sp>
                  <p:nvSpPr>
                    <p:cNvPr id="36022" name="Rectangle 1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6023" name="Rectangle 2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6021" name="Text Box 21"/>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5992" name="Line 22"/>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5993" name="Line 23"/>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5994" name="Group 24"/>
                <p:cNvGrpSpPr>
                  <a:grpSpLocks noChangeAspect="1"/>
                </p:cNvGrpSpPr>
                <p:nvPr/>
              </p:nvGrpSpPr>
              <p:grpSpPr bwMode="auto">
                <a:xfrm>
                  <a:off x="2851" y="1235"/>
                  <a:ext cx="206" cy="371"/>
                  <a:chOff x="2991" y="411"/>
                  <a:chExt cx="371" cy="768"/>
                </a:xfrm>
              </p:grpSpPr>
              <p:sp>
                <p:nvSpPr>
                  <p:cNvPr id="36016" name="AutoShape 25"/>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6017" name="AutoShape 2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6018" name="Freeform 27"/>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6019" name="Text Box 28"/>
                  <p:cNvSpPr txBox="1">
                    <a:spLocks noChangeAspect="1" noChangeArrowheads="1"/>
                  </p:cNvSpPr>
                  <p:nvPr/>
                </p:nvSpPr>
                <p:spPr bwMode="auto">
                  <a:xfrm rot="-5400000">
                    <a:off x="2943" y="619"/>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5995" name="Line 29"/>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5996" name="Line 30"/>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5997" name="Group 31"/>
                <p:cNvGrpSpPr>
                  <a:grpSpLocks noChangeAspect="1"/>
                </p:cNvGrpSpPr>
                <p:nvPr/>
              </p:nvGrpSpPr>
              <p:grpSpPr bwMode="auto">
                <a:xfrm>
                  <a:off x="3181" y="1305"/>
                  <a:ext cx="334" cy="232"/>
                  <a:chOff x="3792" y="576"/>
                  <a:chExt cx="723" cy="480"/>
                </a:xfrm>
              </p:grpSpPr>
              <p:sp>
                <p:nvSpPr>
                  <p:cNvPr id="36014" name="Rectangle 3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6015" name="Text Box 33"/>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5998" name="Freeform 34"/>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999" name="Line 35"/>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6000" name="Line 36"/>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6001" name="Group 37"/>
                <p:cNvGrpSpPr>
                  <a:grpSpLocks noChangeAspect="1"/>
                </p:cNvGrpSpPr>
                <p:nvPr/>
              </p:nvGrpSpPr>
              <p:grpSpPr bwMode="auto">
                <a:xfrm>
                  <a:off x="1933" y="1305"/>
                  <a:ext cx="352" cy="232"/>
                  <a:chOff x="1061" y="576"/>
                  <a:chExt cx="760" cy="480"/>
                </a:xfrm>
              </p:grpSpPr>
              <p:sp>
                <p:nvSpPr>
                  <p:cNvPr id="36012" name="Rectangle 3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6013" name="Text Box 39"/>
                  <p:cNvSpPr txBox="1">
                    <a:spLocks noChangeAspect="1" noChangeArrowheads="1"/>
                  </p:cNvSpPr>
                  <p:nvPr/>
                </p:nvSpPr>
                <p:spPr bwMode="auto">
                  <a:xfrm>
                    <a:off x="1061" y="628"/>
                    <a:ext cx="76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6002" name="Group 40"/>
                <p:cNvGrpSpPr>
                  <a:grpSpLocks/>
                </p:cNvGrpSpPr>
                <p:nvPr/>
              </p:nvGrpSpPr>
              <p:grpSpPr bwMode="auto">
                <a:xfrm>
                  <a:off x="2288" y="1200"/>
                  <a:ext cx="1297" cy="441"/>
                  <a:chOff x="2112" y="528"/>
                  <a:chExt cx="2088" cy="681"/>
                </a:xfrm>
              </p:grpSpPr>
              <p:sp>
                <p:nvSpPr>
                  <p:cNvPr id="36008" name="Rectangle 4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6009" name="Rectangle 4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6010" name="Rectangle 4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6011" name="Rectangle 4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6003" name="Group 45"/>
                <p:cNvGrpSpPr>
                  <a:grpSpLocks noChangeAspect="1"/>
                </p:cNvGrpSpPr>
                <p:nvPr/>
              </p:nvGrpSpPr>
              <p:grpSpPr bwMode="auto">
                <a:xfrm flipH="1">
                  <a:off x="3643" y="1296"/>
                  <a:ext cx="241" cy="233"/>
                  <a:chOff x="1362" y="528"/>
                  <a:chExt cx="518" cy="432"/>
                </a:xfrm>
              </p:grpSpPr>
              <p:grpSp>
                <p:nvGrpSpPr>
                  <p:cNvPr id="36004" name="Group 46"/>
                  <p:cNvGrpSpPr>
                    <a:grpSpLocks noChangeAspect="1"/>
                  </p:cNvGrpSpPr>
                  <p:nvPr/>
                </p:nvGrpSpPr>
                <p:grpSpPr bwMode="auto">
                  <a:xfrm>
                    <a:off x="1374" y="528"/>
                    <a:ext cx="480" cy="432"/>
                    <a:chOff x="1392" y="528"/>
                    <a:chExt cx="480" cy="432"/>
                  </a:xfrm>
                </p:grpSpPr>
                <p:sp>
                  <p:nvSpPr>
                    <p:cNvPr id="36006" name="Rectangle 4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6007" name="Rectangle 4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6005" name="Text Box 49"/>
                  <p:cNvSpPr txBox="1">
                    <a:spLocks noChangeAspect="1" noChangeArrowheads="1"/>
                  </p:cNvSpPr>
                  <p:nvPr/>
                </p:nvSpPr>
                <p:spPr bwMode="auto">
                  <a:xfrm>
                    <a:off x="1362"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5855" name="Group 50"/>
              <p:cNvGrpSpPr>
                <a:grpSpLocks/>
              </p:cNvGrpSpPr>
              <p:nvPr/>
            </p:nvGrpSpPr>
            <p:grpSpPr bwMode="auto">
              <a:xfrm>
                <a:off x="2346" y="1720"/>
                <a:ext cx="1952" cy="441"/>
                <a:chOff x="1933" y="1200"/>
                <a:chExt cx="1952" cy="441"/>
              </a:xfrm>
            </p:grpSpPr>
            <p:grpSp>
              <p:nvGrpSpPr>
                <p:cNvPr id="35958" name="Group 51"/>
                <p:cNvGrpSpPr>
                  <a:grpSpLocks noChangeAspect="1"/>
                </p:cNvGrpSpPr>
                <p:nvPr/>
              </p:nvGrpSpPr>
              <p:grpSpPr bwMode="auto">
                <a:xfrm>
                  <a:off x="2421" y="1304"/>
                  <a:ext cx="241" cy="233"/>
                  <a:chOff x="1357" y="528"/>
                  <a:chExt cx="522" cy="432"/>
                </a:xfrm>
              </p:grpSpPr>
              <p:grpSp>
                <p:nvGrpSpPr>
                  <p:cNvPr id="35987" name="Group 52"/>
                  <p:cNvGrpSpPr>
                    <a:grpSpLocks noChangeAspect="1"/>
                  </p:cNvGrpSpPr>
                  <p:nvPr/>
                </p:nvGrpSpPr>
                <p:grpSpPr bwMode="auto">
                  <a:xfrm>
                    <a:off x="1374" y="528"/>
                    <a:ext cx="480" cy="432"/>
                    <a:chOff x="1392" y="528"/>
                    <a:chExt cx="480" cy="432"/>
                  </a:xfrm>
                </p:grpSpPr>
                <p:sp>
                  <p:nvSpPr>
                    <p:cNvPr id="35989" name="Rectangle 5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5990" name="Rectangle 5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5988" name="Text Box 55"/>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5959" name="Line 56"/>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5960" name="Line 57"/>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5961" name="Group 58"/>
                <p:cNvGrpSpPr>
                  <a:grpSpLocks noChangeAspect="1"/>
                </p:cNvGrpSpPr>
                <p:nvPr/>
              </p:nvGrpSpPr>
              <p:grpSpPr bwMode="auto">
                <a:xfrm>
                  <a:off x="2851" y="1235"/>
                  <a:ext cx="206" cy="371"/>
                  <a:chOff x="2991" y="411"/>
                  <a:chExt cx="371" cy="768"/>
                </a:xfrm>
              </p:grpSpPr>
              <p:sp>
                <p:nvSpPr>
                  <p:cNvPr id="35983" name="AutoShape 59"/>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5984" name="AutoShape 6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5985" name="Freeform 61"/>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986" name="Text Box 62"/>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5962" name="Line 63"/>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5963" name="Line 64"/>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5964" name="Group 65"/>
                <p:cNvGrpSpPr>
                  <a:grpSpLocks noChangeAspect="1"/>
                </p:cNvGrpSpPr>
                <p:nvPr/>
              </p:nvGrpSpPr>
              <p:grpSpPr bwMode="auto">
                <a:xfrm>
                  <a:off x="3181" y="1305"/>
                  <a:ext cx="334" cy="232"/>
                  <a:chOff x="3792" y="576"/>
                  <a:chExt cx="723" cy="480"/>
                </a:xfrm>
              </p:grpSpPr>
              <p:sp>
                <p:nvSpPr>
                  <p:cNvPr id="35981" name="Rectangle 6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5982" name="Text Box 67"/>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5965" name="Freeform 68"/>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966" name="Line 69"/>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5967" name="Line 70"/>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5968" name="Group 71"/>
                <p:cNvGrpSpPr>
                  <a:grpSpLocks noChangeAspect="1"/>
                </p:cNvGrpSpPr>
                <p:nvPr/>
              </p:nvGrpSpPr>
              <p:grpSpPr bwMode="auto">
                <a:xfrm>
                  <a:off x="1933" y="1305"/>
                  <a:ext cx="352" cy="232"/>
                  <a:chOff x="1061" y="576"/>
                  <a:chExt cx="759" cy="480"/>
                </a:xfrm>
              </p:grpSpPr>
              <p:sp>
                <p:nvSpPr>
                  <p:cNvPr id="35979" name="Rectangle 7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5980" name="Text Box 73"/>
                  <p:cNvSpPr txBox="1">
                    <a:spLocks noChangeAspect="1" noChangeArrowheads="1"/>
                  </p:cNvSpPr>
                  <p:nvPr/>
                </p:nvSpPr>
                <p:spPr bwMode="auto">
                  <a:xfrm>
                    <a:off x="1061" y="628"/>
                    <a:ext cx="759"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5969" name="Group 74"/>
                <p:cNvGrpSpPr>
                  <a:grpSpLocks/>
                </p:cNvGrpSpPr>
                <p:nvPr/>
              </p:nvGrpSpPr>
              <p:grpSpPr bwMode="auto">
                <a:xfrm>
                  <a:off x="2288" y="1200"/>
                  <a:ext cx="1297" cy="441"/>
                  <a:chOff x="2112" y="528"/>
                  <a:chExt cx="2088" cy="681"/>
                </a:xfrm>
              </p:grpSpPr>
              <p:sp>
                <p:nvSpPr>
                  <p:cNvPr id="35975" name="Rectangle 7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976" name="Rectangle 7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977" name="Rectangle 7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978" name="Rectangle 7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5970" name="Group 79"/>
                <p:cNvGrpSpPr>
                  <a:grpSpLocks noChangeAspect="1"/>
                </p:cNvGrpSpPr>
                <p:nvPr/>
              </p:nvGrpSpPr>
              <p:grpSpPr bwMode="auto">
                <a:xfrm flipH="1">
                  <a:off x="3644" y="1296"/>
                  <a:ext cx="241" cy="233"/>
                  <a:chOff x="1364" y="528"/>
                  <a:chExt cx="518" cy="432"/>
                </a:xfrm>
              </p:grpSpPr>
              <p:grpSp>
                <p:nvGrpSpPr>
                  <p:cNvPr id="35971" name="Group 80"/>
                  <p:cNvGrpSpPr>
                    <a:grpSpLocks noChangeAspect="1"/>
                  </p:cNvGrpSpPr>
                  <p:nvPr/>
                </p:nvGrpSpPr>
                <p:grpSpPr bwMode="auto">
                  <a:xfrm>
                    <a:off x="1374" y="528"/>
                    <a:ext cx="480" cy="432"/>
                    <a:chOff x="1392" y="528"/>
                    <a:chExt cx="480" cy="432"/>
                  </a:xfrm>
                </p:grpSpPr>
                <p:sp>
                  <p:nvSpPr>
                    <p:cNvPr id="35973" name="Rectangle 8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5974" name="Rectangle 8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5972" name="Text Box 83"/>
                  <p:cNvSpPr txBox="1">
                    <a:spLocks noChangeAspect="1" noChangeArrowheads="1"/>
                  </p:cNvSpPr>
                  <p:nvPr/>
                </p:nvSpPr>
                <p:spPr bwMode="auto">
                  <a:xfrm>
                    <a:off x="1364"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5856" name="Group 84"/>
              <p:cNvGrpSpPr>
                <a:grpSpLocks/>
              </p:cNvGrpSpPr>
              <p:nvPr/>
            </p:nvGrpSpPr>
            <p:grpSpPr bwMode="auto">
              <a:xfrm>
                <a:off x="1932" y="1200"/>
                <a:ext cx="1951" cy="441"/>
                <a:chOff x="1932" y="1200"/>
                <a:chExt cx="1951" cy="441"/>
              </a:xfrm>
            </p:grpSpPr>
            <p:grpSp>
              <p:nvGrpSpPr>
                <p:cNvPr id="35925" name="Group 85"/>
                <p:cNvGrpSpPr>
                  <a:grpSpLocks noChangeAspect="1"/>
                </p:cNvGrpSpPr>
                <p:nvPr/>
              </p:nvGrpSpPr>
              <p:grpSpPr bwMode="auto">
                <a:xfrm>
                  <a:off x="2420" y="1304"/>
                  <a:ext cx="241" cy="233"/>
                  <a:chOff x="1355" y="528"/>
                  <a:chExt cx="522" cy="432"/>
                </a:xfrm>
              </p:grpSpPr>
              <p:grpSp>
                <p:nvGrpSpPr>
                  <p:cNvPr id="35954" name="Group 86"/>
                  <p:cNvGrpSpPr>
                    <a:grpSpLocks noChangeAspect="1"/>
                  </p:cNvGrpSpPr>
                  <p:nvPr/>
                </p:nvGrpSpPr>
                <p:grpSpPr bwMode="auto">
                  <a:xfrm>
                    <a:off x="1374" y="528"/>
                    <a:ext cx="480" cy="432"/>
                    <a:chOff x="1392" y="528"/>
                    <a:chExt cx="480" cy="432"/>
                  </a:xfrm>
                </p:grpSpPr>
                <p:sp>
                  <p:nvSpPr>
                    <p:cNvPr id="35956" name="Rectangle 8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5957" name="Rectangle 8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5955" name="Text Box 89"/>
                  <p:cNvSpPr txBox="1">
                    <a:spLocks noChangeAspect="1" noChangeArrowheads="1"/>
                  </p:cNvSpPr>
                  <p:nvPr/>
                </p:nvSpPr>
                <p:spPr bwMode="auto">
                  <a:xfrm>
                    <a:off x="1355" y="574"/>
                    <a:ext cx="522"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5926" name="Line 90"/>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5927" name="Line 91"/>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5928" name="Group 92"/>
                <p:cNvGrpSpPr>
                  <a:grpSpLocks noChangeAspect="1"/>
                </p:cNvGrpSpPr>
                <p:nvPr/>
              </p:nvGrpSpPr>
              <p:grpSpPr bwMode="auto">
                <a:xfrm>
                  <a:off x="2851" y="1235"/>
                  <a:ext cx="206" cy="371"/>
                  <a:chOff x="2991" y="411"/>
                  <a:chExt cx="371" cy="768"/>
                </a:xfrm>
              </p:grpSpPr>
              <p:sp>
                <p:nvSpPr>
                  <p:cNvPr id="35950" name="AutoShape 93"/>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5951" name="AutoShape 94"/>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5952" name="Freeform 95"/>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953" name="Text Box 96"/>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5929" name="Line 97"/>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5930" name="Line 98"/>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5931" name="Group 99"/>
                <p:cNvGrpSpPr>
                  <a:grpSpLocks noChangeAspect="1"/>
                </p:cNvGrpSpPr>
                <p:nvPr/>
              </p:nvGrpSpPr>
              <p:grpSpPr bwMode="auto">
                <a:xfrm>
                  <a:off x="3180" y="1305"/>
                  <a:ext cx="334" cy="232"/>
                  <a:chOff x="3790" y="576"/>
                  <a:chExt cx="722" cy="480"/>
                </a:xfrm>
              </p:grpSpPr>
              <p:sp>
                <p:nvSpPr>
                  <p:cNvPr id="35948" name="Rectangle 100"/>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5949" name="Text Box 101"/>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5932" name="Freeform 102"/>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933" name="Line 103"/>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5934" name="Line 104"/>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5935" name="Group 105"/>
                <p:cNvGrpSpPr>
                  <a:grpSpLocks noChangeAspect="1"/>
                </p:cNvGrpSpPr>
                <p:nvPr/>
              </p:nvGrpSpPr>
              <p:grpSpPr bwMode="auto">
                <a:xfrm>
                  <a:off x="1932" y="1305"/>
                  <a:ext cx="352" cy="232"/>
                  <a:chOff x="1058" y="576"/>
                  <a:chExt cx="760" cy="480"/>
                </a:xfrm>
              </p:grpSpPr>
              <p:sp>
                <p:nvSpPr>
                  <p:cNvPr id="35946" name="Rectangle 10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5947" name="Text Box 107"/>
                  <p:cNvSpPr txBox="1">
                    <a:spLocks noChangeAspect="1" noChangeArrowheads="1"/>
                  </p:cNvSpPr>
                  <p:nvPr/>
                </p:nvSpPr>
                <p:spPr bwMode="auto">
                  <a:xfrm>
                    <a:off x="1058" y="628"/>
                    <a:ext cx="76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5936" name="Group 108"/>
                <p:cNvGrpSpPr>
                  <a:grpSpLocks/>
                </p:cNvGrpSpPr>
                <p:nvPr/>
              </p:nvGrpSpPr>
              <p:grpSpPr bwMode="auto">
                <a:xfrm>
                  <a:off x="2288" y="1200"/>
                  <a:ext cx="1297" cy="441"/>
                  <a:chOff x="2112" y="528"/>
                  <a:chExt cx="2088" cy="681"/>
                </a:xfrm>
              </p:grpSpPr>
              <p:sp>
                <p:nvSpPr>
                  <p:cNvPr id="35942" name="Rectangle 109"/>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943" name="Rectangle 110"/>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944" name="Rectangle 111"/>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945" name="Rectangle 112"/>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5937" name="Group 113"/>
                <p:cNvGrpSpPr>
                  <a:grpSpLocks noChangeAspect="1"/>
                </p:cNvGrpSpPr>
                <p:nvPr/>
              </p:nvGrpSpPr>
              <p:grpSpPr bwMode="auto">
                <a:xfrm flipH="1">
                  <a:off x="3642" y="1296"/>
                  <a:ext cx="241" cy="233"/>
                  <a:chOff x="1360" y="528"/>
                  <a:chExt cx="518" cy="432"/>
                </a:xfrm>
              </p:grpSpPr>
              <p:grpSp>
                <p:nvGrpSpPr>
                  <p:cNvPr id="35938" name="Group 114"/>
                  <p:cNvGrpSpPr>
                    <a:grpSpLocks noChangeAspect="1"/>
                  </p:cNvGrpSpPr>
                  <p:nvPr/>
                </p:nvGrpSpPr>
                <p:grpSpPr bwMode="auto">
                  <a:xfrm>
                    <a:off x="1374" y="528"/>
                    <a:ext cx="480" cy="432"/>
                    <a:chOff x="1392" y="528"/>
                    <a:chExt cx="480" cy="432"/>
                  </a:xfrm>
                </p:grpSpPr>
                <p:sp>
                  <p:nvSpPr>
                    <p:cNvPr id="35940" name="Rectangle 11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5941" name="Rectangle 11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5939" name="Text Box 117"/>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5857" name="Group 118"/>
              <p:cNvGrpSpPr>
                <a:grpSpLocks/>
              </p:cNvGrpSpPr>
              <p:nvPr/>
            </p:nvGrpSpPr>
            <p:grpSpPr bwMode="auto">
              <a:xfrm>
                <a:off x="3186" y="2784"/>
                <a:ext cx="1950" cy="441"/>
                <a:chOff x="1933" y="1200"/>
                <a:chExt cx="1950" cy="441"/>
              </a:xfrm>
            </p:grpSpPr>
            <p:grpSp>
              <p:nvGrpSpPr>
                <p:cNvPr id="35892" name="Group 119"/>
                <p:cNvGrpSpPr>
                  <a:grpSpLocks noChangeAspect="1"/>
                </p:cNvGrpSpPr>
                <p:nvPr/>
              </p:nvGrpSpPr>
              <p:grpSpPr bwMode="auto">
                <a:xfrm>
                  <a:off x="2419" y="1304"/>
                  <a:ext cx="241" cy="233"/>
                  <a:chOff x="1353" y="528"/>
                  <a:chExt cx="522" cy="432"/>
                </a:xfrm>
              </p:grpSpPr>
              <p:grpSp>
                <p:nvGrpSpPr>
                  <p:cNvPr id="35921" name="Group 120"/>
                  <p:cNvGrpSpPr>
                    <a:grpSpLocks noChangeAspect="1"/>
                  </p:cNvGrpSpPr>
                  <p:nvPr/>
                </p:nvGrpSpPr>
                <p:grpSpPr bwMode="auto">
                  <a:xfrm>
                    <a:off x="1374" y="528"/>
                    <a:ext cx="480" cy="432"/>
                    <a:chOff x="1392" y="528"/>
                    <a:chExt cx="480" cy="432"/>
                  </a:xfrm>
                </p:grpSpPr>
                <p:sp>
                  <p:nvSpPr>
                    <p:cNvPr id="35923" name="Rectangle 12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5924" name="Rectangle 12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5922" name="Text Box 123"/>
                  <p:cNvSpPr txBox="1">
                    <a:spLocks noChangeAspect="1" noChangeArrowheads="1"/>
                  </p:cNvSpPr>
                  <p:nvPr/>
                </p:nvSpPr>
                <p:spPr bwMode="auto">
                  <a:xfrm>
                    <a:off x="1353" y="574"/>
                    <a:ext cx="522"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5893" name="Line 124"/>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5894" name="Line 125"/>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5895" name="Group 126"/>
                <p:cNvGrpSpPr>
                  <a:grpSpLocks noChangeAspect="1"/>
                </p:cNvGrpSpPr>
                <p:nvPr/>
              </p:nvGrpSpPr>
              <p:grpSpPr bwMode="auto">
                <a:xfrm>
                  <a:off x="2851" y="1235"/>
                  <a:ext cx="206" cy="371"/>
                  <a:chOff x="2991" y="411"/>
                  <a:chExt cx="371" cy="768"/>
                </a:xfrm>
              </p:grpSpPr>
              <p:sp>
                <p:nvSpPr>
                  <p:cNvPr id="35917" name="AutoShape 127"/>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5918" name="AutoShape 128"/>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5919" name="Freeform 129"/>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920" name="Text Box 130"/>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5896" name="Line 131"/>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5897" name="Line 132"/>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5898" name="Group 133"/>
                <p:cNvGrpSpPr>
                  <a:grpSpLocks noChangeAspect="1"/>
                </p:cNvGrpSpPr>
                <p:nvPr/>
              </p:nvGrpSpPr>
              <p:grpSpPr bwMode="auto">
                <a:xfrm>
                  <a:off x="3180" y="1305"/>
                  <a:ext cx="334" cy="232"/>
                  <a:chOff x="3790" y="576"/>
                  <a:chExt cx="722" cy="480"/>
                </a:xfrm>
              </p:grpSpPr>
              <p:sp>
                <p:nvSpPr>
                  <p:cNvPr id="35915" name="Rectangle 13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5916" name="Text Box 135"/>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5899" name="Freeform 136"/>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900" name="Line 137"/>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5901" name="Line 138"/>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5902" name="Group 139"/>
                <p:cNvGrpSpPr>
                  <a:grpSpLocks noChangeAspect="1"/>
                </p:cNvGrpSpPr>
                <p:nvPr/>
              </p:nvGrpSpPr>
              <p:grpSpPr bwMode="auto">
                <a:xfrm>
                  <a:off x="1933" y="1305"/>
                  <a:ext cx="352" cy="232"/>
                  <a:chOff x="1061" y="576"/>
                  <a:chExt cx="759" cy="480"/>
                </a:xfrm>
              </p:grpSpPr>
              <p:sp>
                <p:nvSpPr>
                  <p:cNvPr id="35913" name="Rectangle 140"/>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5914" name="Text Box 141"/>
                  <p:cNvSpPr txBox="1">
                    <a:spLocks noChangeAspect="1" noChangeArrowheads="1"/>
                  </p:cNvSpPr>
                  <p:nvPr/>
                </p:nvSpPr>
                <p:spPr bwMode="auto">
                  <a:xfrm>
                    <a:off x="1061" y="628"/>
                    <a:ext cx="759"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5903" name="Group 142"/>
                <p:cNvGrpSpPr>
                  <a:grpSpLocks/>
                </p:cNvGrpSpPr>
                <p:nvPr/>
              </p:nvGrpSpPr>
              <p:grpSpPr bwMode="auto">
                <a:xfrm>
                  <a:off x="2288" y="1200"/>
                  <a:ext cx="1297" cy="441"/>
                  <a:chOff x="2112" y="528"/>
                  <a:chExt cx="2088" cy="681"/>
                </a:xfrm>
              </p:grpSpPr>
              <p:sp>
                <p:nvSpPr>
                  <p:cNvPr id="35909" name="Rectangle 143"/>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910" name="Rectangle 144"/>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911" name="Rectangle 145"/>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912" name="Rectangle 146"/>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5904" name="Group 147"/>
                <p:cNvGrpSpPr>
                  <a:grpSpLocks noChangeAspect="1"/>
                </p:cNvGrpSpPr>
                <p:nvPr/>
              </p:nvGrpSpPr>
              <p:grpSpPr bwMode="auto">
                <a:xfrm flipH="1">
                  <a:off x="3642" y="1296"/>
                  <a:ext cx="241" cy="233"/>
                  <a:chOff x="1360" y="528"/>
                  <a:chExt cx="518" cy="432"/>
                </a:xfrm>
              </p:grpSpPr>
              <p:grpSp>
                <p:nvGrpSpPr>
                  <p:cNvPr id="35905" name="Group 148"/>
                  <p:cNvGrpSpPr>
                    <a:grpSpLocks noChangeAspect="1"/>
                  </p:cNvGrpSpPr>
                  <p:nvPr/>
                </p:nvGrpSpPr>
                <p:grpSpPr bwMode="auto">
                  <a:xfrm>
                    <a:off x="1374" y="528"/>
                    <a:ext cx="480" cy="432"/>
                    <a:chOff x="1392" y="528"/>
                    <a:chExt cx="480" cy="432"/>
                  </a:xfrm>
                </p:grpSpPr>
                <p:sp>
                  <p:nvSpPr>
                    <p:cNvPr id="35907" name="Rectangle 14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5908" name="Rectangle 15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5906" name="Text Box 151"/>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5858" name="Group 152"/>
              <p:cNvGrpSpPr>
                <a:grpSpLocks/>
              </p:cNvGrpSpPr>
              <p:nvPr/>
            </p:nvGrpSpPr>
            <p:grpSpPr bwMode="auto">
              <a:xfrm>
                <a:off x="3606" y="3296"/>
                <a:ext cx="1950" cy="441"/>
                <a:chOff x="1933" y="1200"/>
                <a:chExt cx="1950" cy="441"/>
              </a:xfrm>
            </p:grpSpPr>
            <p:grpSp>
              <p:nvGrpSpPr>
                <p:cNvPr id="35859" name="Group 153"/>
                <p:cNvGrpSpPr>
                  <a:grpSpLocks noChangeAspect="1"/>
                </p:cNvGrpSpPr>
                <p:nvPr/>
              </p:nvGrpSpPr>
              <p:grpSpPr bwMode="auto">
                <a:xfrm>
                  <a:off x="2420" y="1304"/>
                  <a:ext cx="240" cy="233"/>
                  <a:chOff x="1355" y="528"/>
                  <a:chExt cx="520" cy="432"/>
                </a:xfrm>
              </p:grpSpPr>
              <p:grpSp>
                <p:nvGrpSpPr>
                  <p:cNvPr id="35888" name="Group 154"/>
                  <p:cNvGrpSpPr>
                    <a:grpSpLocks noChangeAspect="1"/>
                  </p:cNvGrpSpPr>
                  <p:nvPr/>
                </p:nvGrpSpPr>
                <p:grpSpPr bwMode="auto">
                  <a:xfrm>
                    <a:off x="1374" y="528"/>
                    <a:ext cx="480" cy="432"/>
                    <a:chOff x="1392" y="528"/>
                    <a:chExt cx="480" cy="432"/>
                  </a:xfrm>
                </p:grpSpPr>
                <p:sp>
                  <p:nvSpPr>
                    <p:cNvPr id="35890" name="Rectangle 15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5891" name="Rectangle 15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5889" name="Text Box 157"/>
                  <p:cNvSpPr txBox="1">
                    <a:spLocks noChangeAspect="1" noChangeArrowheads="1"/>
                  </p:cNvSpPr>
                  <p:nvPr/>
                </p:nvSpPr>
                <p:spPr bwMode="auto">
                  <a:xfrm>
                    <a:off x="1355" y="574"/>
                    <a:ext cx="520"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5860" name="Line 158"/>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5861" name="Line 159"/>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5862" name="Group 160"/>
                <p:cNvGrpSpPr>
                  <a:grpSpLocks noChangeAspect="1"/>
                </p:cNvGrpSpPr>
                <p:nvPr/>
              </p:nvGrpSpPr>
              <p:grpSpPr bwMode="auto">
                <a:xfrm>
                  <a:off x="2851" y="1235"/>
                  <a:ext cx="206" cy="371"/>
                  <a:chOff x="2991" y="411"/>
                  <a:chExt cx="371" cy="768"/>
                </a:xfrm>
              </p:grpSpPr>
              <p:sp>
                <p:nvSpPr>
                  <p:cNvPr id="35884" name="AutoShape 161"/>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5885" name="AutoShape 162"/>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5886" name="Freeform 163"/>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887" name="Text Box 164"/>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5863" name="Line 165"/>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5864" name="Line 166"/>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5865" name="Group 167"/>
                <p:cNvGrpSpPr>
                  <a:grpSpLocks noChangeAspect="1"/>
                </p:cNvGrpSpPr>
                <p:nvPr/>
              </p:nvGrpSpPr>
              <p:grpSpPr bwMode="auto">
                <a:xfrm>
                  <a:off x="3180" y="1305"/>
                  <a:ext cx="334" cy="232"/>
                  <a:chOff x="3790" y="576"/>
                  <a:chExt cx="722" cy="480"/>
                </a:xfrm>
              </p:grpSpPr>
              <p:sp>
                <p:nvSpPr>
                  <p:cNvPr id="35882" name="Rectangle 16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5883" name="Text Box 169"/>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5866" name="Freeform 170"/>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5867" name="Line 171"/>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5868" name="Line 172"/>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5869" name="Group 173"/>
                <p:cNvGrpSpPr>
                  <a:grpSpLocks noChangeAspect="1"/>
                </p:cNvGrpSpPr>
                <p:nvPr/>
              </p:nvGrpSpPr>
              <p:grpSpPr bwMode="auto">
                <a:xfrm>
                  <a:off x="1933" y="1305"/>
                  <a:ext cx="352" cy="232"/>
                  <a:chOff x="1061" y="576"/>
                  <a:chExt cx="760" cy="480"/>
                </a:xfrm>
              </p:grpSpPr>
              <p:sp>
                <p:nvSpPr>
                  <p:cNvPr id="35880" name="Rectangle 17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5881" name="Text Box 175"/>
                  <p:cNvSpPr txBox="1">
                    <a:spLocks noChangeAspect="1" noChangeArrowheads="1"/>
                  </p:cNvSpPr>
                  <p:nvPr/>
                </p:nvSpPr>
                <p:spPr bwMode="auto">
                  <a:xfrm>
                    <a:off x="1061" y="628"/>
                    <a:ext cx="76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5870" name="Group 176"/>
                <p:cNvGrpSpPr>
                  <a:grpSpLocks/>
                </p:cNvGrpSpPr>
                <p:nvPr/>
              </p:nvGrpSpPr>
              <p:grpSpPr bwMode="auto">
                <a:xfrm>
                  <a:off x="2288" y="1200"/>
                  <a:ext cx="1297" cy="441"/>
                  <a:chOff x="2112" y="528"/>
                  <a:chExt cx="2088" cy="681"/>
                </a:xfrm>
              </p:grpSpPr>
              <p:sp>
                <p:nvSpPr>
                  <p:cNvPr id="35876" name="Rectangle 17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877" name="Rectangle 17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878" name="Rectangle 17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5879" name="Rectangle 18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5871" name="Group 181"/>
                <p:cNvGrpSpPr>
                  <a:grpSpLocks noChangeAspect="1"/>
                </p:cNvGrpSpPr>
                <p:nvPr/>
              </p:nvGrpSpPr>
              <p:grpSpPr bwMode="auto">
                <a:xfrm flipH="1">
                  <a:off x="3642" y="1296"/>
                  <a:ext cx="241" cy="233"/>
                  <a:chOff x="1360" y="528"/>
                  <a:chExt cx="518" cy="432"/>
                </a:xfrm>
              </p:grpSpPr>
              <p:grpSp>
                <p:nvGrpSpPr>
                  <p:cNvPr id="35872" name="Group 182"/>
                  <p:cNvGrpSpPr>
                    <a:grpSpLocks noChangeAspect="1"/>
                  </p:cNvGrpSpPr>
                  <p:nvPr/>
                </p:nvGrpSpPr>
                <p:grpSpPr bwMode="auto">
                  <a:xfrm>
                    <a:off x="1374" y="528"/>
                    <a:ext cx="480" cy="432"/>
                    <a:chOff x="1392" y="528"/>
                    <a:chExt cx="480" cy="432"/>
                  </a:xfrm>
                </p:grpSpPr>
                <p:sp>
                  <p:nvSpPr>
                    <p:cNvPr id="35874" name="Rectangle 18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5875" name="Rectangle 18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5873" name="Text Box 185"/>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sp>
          <p:nvSpPr>
            <p:cNvPr id="35851" name="Line 186"/>
            <p:cNvSpPr>
              <a:spLocks noChangeShapeType="1"/>
            </p:cNvSpPr>
            <p:nvPr/>
          </p:nvSpPr>
          <p:spPr bwMode="auto">
            <a:xfrm>
              <a:off x="3152" y="1420"/>
              <a:ext cx="112" cy="452"/>
            </a:xfrm>
            <a:prstGeom prst="line">
              <a:avLst/>
            </a:prstGeom>
            <a:noFill/>
            <a:ln w="76200">
              <a:solidFill>
                <a:schemeClr val="hlink"/>
              </a:solidFill>
              <a:round/>
              <a:headEnd/>
              <a:tailEnd type="triangle" w="med" len="med"/>
            </a:ln>
          </p:spPr>
          <p:txBody>
            <a:bodyPr wrap="none" anchor="ctr"/>
            <a:lstStyle/>
            <a:p>
              <a:endParaRPr lang="fr-FR"/>
            </a:p>
          </p:txBody>
        </p:sp>
        <p:sp>
          <p:nvSpPr>
            <p:cNvPr id="35852" name="Line 187"/>
            <p:cNvSpPr>
              <a:spLocks noChangeShapeType="1"/>
            </p:cNvSpPr>
            <p:nvPr/>
          </p:nvSpPr>
          <p:spPr bwMode="auto">
            <a:xfrm>
              <a:off x="3568" y="1408"/>
              <a:ext cx="144" cy="960"/>
            </a:xfrm>
            <a:prstGeom prst="line">
              <a:avLst/>
            </a:prstGeom>
            <a:noFill/>
            <a:ln w="76200">
              <a:solidFill>
                <a:schemeClr val="hlink"/>
              </a:solidFill>
              <a:round/>
              <a:headEnd/>
              <a:tailEnd type="triangle" w="med" len="med"/>
            </a:ln>
          </p:spPr>
          <p:txBody>
            <a:bodyPr wrap="none" anchor="ctr"/>
            <a:lstStyle/>
            <a:p>
              <a:endParaRPr lang="fr-FR"/>
            </a:p>
          </p:txBody>
        </p:sp>
        <p:sp>
          <p:nvSpPr>
            <p:cNvPr id="35853" name="Line 188"/>
            <p:cNvSpPr>
              <a:spLocks noChangeShapeType="1"/>
            </p:cNvSpPr>
            <p:nvPr/>
          </p:nvSpPr>
          <p:spPr bwMode="auto">
            <a:xfrm>
              <a:off x="3744" y="1392"/>
              <a:ext cx="48" cy="1536"/>
            </a:xfrm>
            <a:prstGeom prst="line">
              <a:avLst/>
            </a:prstGeom>
            <a:noFill/>
            <a:ln w="76200">
              <a:solidFill>
                <a:schemeClr val="hlink"/>
              </a:solidFill>
              <a:round/>
              <a:headEnd/>
              <a:tailEnd type="triangle" w="med" len="med"/>
            </a:ln>
          </p:spPr>
          <p:txBody>
            <a:bodyPr wrap="none" anchor="ctr"/>
            <a:lstStyle/>
            <a:p>
              <a:endParaRPr lang="fr-FR"/>
            </a:p>
          </p:txBody>
        </p:sp>
      </p:grpSp>
      <p:sp>
        <p:nvSpPr>
          <p:cNvPr id="192"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93"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Espace réservé du numéro de diapositive 5"/>
          <p:cNvSpPr>
            <a:spLocks noGrp="1"/>
          </p:cNvSpPr>
          <p:nvPr>
            <p:ph type="sldNum" sz="quarter" idx="12"/>
          </p:nvPr>
        </p:nvSpPr>
        <p:spPr/>
        <p:txBody>
          <a:bodyPr/>
          <a:lstStyle/>
          <a:p>
            <a:pPr>
              <a:defRPr/>
            </a:pPr>
            <a:fld id="{B67BAFF4-DC95-4AD8-A5C6-647201D27CE5}" type="slidenum">
              <a:rPr lang="fr-FR"/>
              <a:pPr>
                <a:defRPr/>
              </a:pPr>
              <a:t>19</a:t>
            </a:fld>
            <a:endParaRPr lang="fr-FR"/>
          </a:p>
        </p:txBody>
      </p:sp>
      <p:sp>
        <p:nvSpPr>
          <p:cNvPr id="36867" name="Rectangle 2"/>
          <p:cNvSpPr>
            <a:spLocks noGrp="1" noChangeArrowheads="1"/>
          </p:cNvSpPr>
          <p:nvPr>
            <p:ph type="title"/>
          </p:nvPr>
        </p:nvSpPr>
        <p:spPr>
          <a:noFill/>
        </p:spPr>
        <p:txBody>
          <a:bodyPr lIns="90488" tIns="44450" rIns="90488" bIns="44450"/>
          <a:lstStyle/>
          <a:p>
            <a:pPr eaLnBrk="1" hangingPunct="1"/>
            <a:r>
              <a:rPr lang="en-US" smtClean="0"/>
              <a:t>Matériel pour l’envoi</a:t>
            </a:r>
            <a:endParaRPr lang="en-US" sz="2000" smtClean="0">
              <a:solidFill>
                <a:schemeClr val="tx1"/>
              </a:solidFill>
            </a:endParaRPr>
          </a:p>
        </p:txBody>
      </p:sp>
      <p:sp>
        <p:nvSpPr>
          <p:cNvPr id="36868" name="Rectangle 3"/>
          <p:cNvSpPr>
            <a:spLocks noChangeArrowheads="1"/>
          </p:cNvSpPr>
          <p:nvPr/>
        </p:nvSpPr>
        <p:spPr bwMode="auto">
          <a:xfrm>
            <a:off x="174625" y="1746250"/>
            <a:ext cx="7664450" cy="4511675"/>
          </a:xfrm>
          <a:prstGeom prst="rect">
            <a:avLst/>
          </a:prstGeom>
          <a:noFill/>
          <a:ln w="0">
            <a:solidFill>
              <a:srgbClr val="FFFFFE"/>
            </a:solidFill>
            <a:miter lim="800000"/>
            <a:headEnd/>
            <a:tailEnd/>
          </a:ln>
        </p:spPr>
        <p:txBody>
          <a:bodyPr/>
          <a:lstStyle/>
          <a:p>
            <a:endParaRPr lang="fr-FR"/>
          </a:p>
        </p:txBody>
      </p:sp>
      <p:sp>
        <p:nvSpPr>
          <p:cNvPr id="36869" name="Rectangle 4"/>
          <p:cNvSpPr>
            <a:spLocks noChangeArrowheads="1"/>
          </p:cNvSpPr>
          <p:nvPr/>
        </p:nvSpPr>
        <p:spPr bwMode="auto">
          <a:xfrm>
            <a:off x="7032625" y="220345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hangingPunct="0"/>
            <a:r>
              <a:rPr lang="en-US">
                <a:latin typeface="Comic Sans MS" pitchFamily="66" charset="0"/>
              </a:rPr>
              <a:t>MEM/WR</a:t>
            </a:r>
          </a:p>
        </p:txBody>
      </p:sp>
      <p:sp>
        <p:nvSpPr>
          <p:cNvPr id="36870" name="Rectangle 5"/>
          <p:cNvSpPr>
            <a:spLocks noChangeArrowheads="1"/>
          </p:cNvSpPr>
          <p:nvPr/>
        </p:nvSpPr>
        <p:spPr bwMode="auto">
          <a:xfrm>
            <a:off x="1766888" y="220345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hangingPunct="0"/>
            <a:r>
              <a:rPr lang="en-US">
                <a:latin typeface="Comic Sans MS" pitchFamily="66" charset="0"/>
              </a:rPr>
              <a:t>ID/EX</a:t>
            </a:r>
          </a:p>
        </p:txBody>
      </p:sp>
      <p:sp>
        <p:nvSpPr>
          <p:cNvPr id="36871" name="Rectangle 6"/>
          <p:cNvSpPr>
            <a:spLocks noChangeArrowheads="1"/>
          </p:cNvSpPr>
          <p:nvPr/>
        </p:nvSpPr>
        <p:spPr bwMode="auto">
          <a:xfrm>
            <a:off x="4510088" y="2203450"/>
            <a:ext cx="381000" cy="3352800"/>
          </a:xfrm>
          <a:prstGeom prst="rect">
            <a:avLst/>
          </a:prstGeom>
          <a:solidFill>
            <a:srgbClr val="00CC00"/>
          </a:solidFill>
          <a:ln w="28575">
            <a:solidFill>
              <a:schemeClr val="tx1"/>
            </a:solidFill>
            <a:miter lim="800000"/>
            <a:headEnd/>
            <a:tailEnd/>
          </a:ln>
        </p:spPr>
        <p:txBody>
          <a:bodyPr vert="eaVert" wrap="none" anchor="ctr"/>
          <a:lstStyle/>
          <a:p>
            <a:pPr algn="ctr" eaLnBrk="0" hangingPunct="0"/>
            <a:r>
              <a:rPr lang="en-US">
                <a:latin typeface="Comic Sans MS" pitchFamily="66" charset="0"/>
              </a:rPr>
              <a:t>EX/MEM </a:t>
            </a:r>
          </a:p>
        </p:txBody>
      </p:sp>
      <p:sp>
        <p:nvSpPr>
          <p:cNvPr id="36872" name="Rectangle 7"/>
          <p:cNvSpPr>
            <a:spLocks noChangeArrowheads="1"/>
          </p:cNvSpPr>
          <p:nvPr/>
        </p:nvSpPr>
        <p:spPr bwMode="auto">
          <a:xfrm>
            <a:off x="5576888" y="3422650"/>
            <a:ext cx="914400" cy="1600200"/>
          </a:xfrm>
          <a:prstGeom prst="rect">
            <a:avLst/>
          </a:prstGeom>
          <a:noFill/>
          <a:ln w="28575">
            <a:solidFill>
              <a:schemeClr val="tx1"/>
            </a:solidFill>
            <a:miter lim="800000"/>
            <a:headEnd/>
            <a:tailEnd/>
          </a:ln>
        </p:spPr>
        <p:txBody>
          <a:bodyPr wrap="none" anchor="ctr"/>
          <a:lstStyle/>
          <a:p>
            <a:pPr algn="ctr" eaLnBrk="0" hangingPunct="0"/>
            <a:r>
              <a:rPr lang="en-US">
                <a:latin typeface="Comic Sans MS" pitchFamily="66" charset="0"/>
              </a:rPr>
              <a:t>Data</a:t>
            </a:r>
          </a:p>
          <a:p>
            <a:pPr algn="ctr" eaLnBrk="0" hangingPunct="0"/>
            <a:r>
              <a:rPr lang="en-US">
                <a:latin typeface="Comic Sans MS" pitchFamily="66" charset="0"/>
              </a:rPr>
              <a:t>Memory</a:t>
            </a:r>
          </a:p>
        </p:txBody>
      </p:sp>
      <p:grpSp>
        <p:nvGrpSpPr>
          <p:cNvPr id="36873" name="Group 8"/>
          <p:cNvGrpSpPr>
            <a:grpSpLocks/>
          </p:cNvGrpSpPr>
          <p:nvPr/>
        </p:nvGrpSpPr>
        <p:grpSpPr bwMode="auto">
          <a:xfrm>
            <a:off x="3409950" y="2943225"/>
            <a:ext cx="635000" cy="1470025"/>
            <a:chOff x="1782" y="2232"/>
            <a:chExt cx="468" cy="816"/>
          </a:xfrm>
        </p:grpSpPr>
        <p:sp>
          <p:nvSpPr>
            <p:cNvPr id="36913" name="Freeform 9"/>
            <p:cNvSpPr>
              <a:spLocks/>
            </p:cNvSpPr>
            <p:nvPr/>
          </p:nvSpPr>
          <p:spPr bwMode="auto">
            <a:xfrm>
              <a:off x="1782" y="2232"/>
              <a:ext cx="468" cy="816"/>
            </a:xfrm>
            <a:custGeom>
              <a:avLst/>
              <a:gdLst>
                <a:gd name="T0" fmla="*/ 0 w 468"/>
                <a:gd name="T1" fmla="*/ 0 h 816"/>
                <a:gd name="T2" fmla="*/ 468 w 468"/>
                <a:gd name="T3" fmla="*/ 252 h 816"/>
                <a:gd name="T4" fmla="*/ 468 w 468"/>
                <a:gd name="T5" fmla="*/ 588 h 816"/>
                <a:gd name="T6" fmla="*/ 0 w 468"/>
                <a:gd name="T7" fmla="*/ 816 h 816"/>
                <a:gd name="T8" fmla="*/ 0 w 468"/>
                <a:gd name="T9" fmla="*/ 576 h 816"/>
                <a:gd name="T10" fmla="*/ 168 w 468"/>
                <a:gd name="T11" fmla="*/ 420 h 816"/>
                <a:gd name="T12" fmla="*/ 0 w 468"/>
                <a:gd name="T13" fmla="*/ 258 h 816"/>
                <a:gd name="T14" fmla="*/ 0 w 468"/>
                <a:gd name="T15" fmla="*/ 0 h 816"/>
                <a:gd name="T16" fmla="*/ 0 60000 65536"/>
                <a:gd name="T17" fmla="*/ 0 60000 65536"/>
                <a:gd name="T18" fmla="*/ 0 60000 65536"/>
                <a:gd name="T19" fmla="*/ 0 60000 65536"/>
                <a:gd name="T20" fmla="*/ 0 60000 65536"/>
                <a:gd name="T21" fmla="*/ 0 60000 65536"/>
                <a:gd name="T22" fmla="*/ 0 60000 65536"/>
                <a:gd name="T23" fmla="*/ 0 60000 65536"/>
                <a:gd name="T24" fmla="*/ 0 w 468"/>
                <a:gd name="T25" fmla="*/ 0 h 816"/>
                <a:gd name="T26" fmla="*/ 468 w 468"/>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8" h="816">
                  <a:moveTo>
                    <a:pt x="0" y="0"/>
                  </a:moveTo>
                  <a:lnTo>
                    <a:pt x="468" y="252"/>
                  </a:lnTo>
                  <a:lnTo>
                    <a:pt x="468" y="588"/>
                  </a:lnTo>
                  <a:lnTo>
                    <a:pt x="0" y="816"/>
                  </a:lnTo>
                  <a:lnTo>
                    <a:pt x="0" y="576"/>
                  </a:lnTo>
                  <a:lnTo>
                    <a:pt x="168" y="420"/>
                  </a:lnTo>
                  <a:lnTo>
                    <a:pt x="0" y="258"/>
                  </a:lnTo>
                  <a:lnTo>
                    <a:pt x="0" y="0"/>
                  </a:lnTo>
                  <a:close/>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6914" name="Text Box 10"/>
            <p:cNvSpPr txBox="1">
              <a:spLocks noChangeArrowheads="1"/>
            </p:cNvSpPr>
            <p:nvPr/>
          </p:nvSpPr>
          <p:spPr bwMode="auto">
            <a:xfrm rot="5400000">
              <a:off x="1914" y="2525"/>
              <a:ext cx="331" cy="248"/>
            </a:xfrm>
            <a:prstGeom prst="rect">
              <a:avLst/>
            </a:prstGeom>
            <a:noFill/>
            <a:ln w="28575">
              <a:noFill/>
              <a:miter lim="800000"/>
              <a:headEnd/>
              <a:tailEnd/>
            </a:ln>
          </p:spPr>
          <p:txBody>
            <a:bodyPr wrap="none" anchor="ctr">
              <a:spAutoFit/>
            </a:bodyPr>
            <a:lstStyle/>
            <a:p>
              <a:pPr algn="ctr" eaLnBrk="0" hangingPunct="0"/>
              <a:r>
                <a:rPr lang="en-US" sz="1600">
                  <a:latin typeface="Comic Sans MS" pitchFamily="66" charset="0"/>
                </a:rPr>
                <a:t>ALU</a:t>
              </a:r>
            </a:p>
          </p:txBody>
        </p:sp>
      </p:grpSp>
      <p:sp>
        <p:nvSpPr>
          <p:cNvPr id="36874" name="AutoShape 11"/>
          <p:cNvSpPr>
            <a:spLocks noChangeArrowheads="1"/>
          </p:cNvSpPr>
          <p:nvPr/>
        </p:nvSpPr>
        <p:spPr bwMode="auto">
          <a:xfrm>
            <a:off x="2749550" y="2736850"/>
            <a:ext cx="381000" cy="762000"/>
          </a:xfrm>
          <a:prstGeom prst="roundRect">
            <a:avLst>
              <a:gd name="adj" fmla="val 16667"/>
            </a:avLst>
          </a:prstGeom>
          <a:noFill/>
          <a:ln w="28575">
            <a:solidFill>
              <a:schemeClr val="tx1"/>
            </a:solidFill>
            <a:round/>
            <a:headEnd/>
            <a:tailEnd/>
          </a:ln>
        </p:spPr>
        <p:txBody>
          <a:bodyPr vert="eaVert" wrap="none" anchor="ctr"/>
          <a:lstStyle/>
          <a:p>
            <a:pPr algn="ctr" eaLnBrk="0" hangingPunct="0"/>
            <a:r>
              <a:rPr lang="en-US">
                <a:latin typeface="Comic Sans MS" pitchFamily="66" charset="0"/>
              </a:rPr>
              <a:t>mux</a:t>
            </a:r>
          </a:p>
        </p:txBody>
      </p:sp>
      <p:sp>
        <p:nvSpPr>
          <p:cNvPr id="36875" name="AutoShape 12"/>
          <p:cNvSpPr>
            <a:spLocks noChangeArrowheads="1"/>
          </p:cNvSpPr>
          <p:nvPr/>
        </p:nvSpPr>
        <p:spPr bwMode="auto">
          <a:xfrm>
            <a:off x="2749550" y="3924300"/>
            <a:ext cx="381000" cy="762000"/>
          </a:xfrm>
          <a:prstGeom prst="roundRect">
            <a:avLst>
              <a:gd name="adj" fmla="val 16667"/>
            </a:avLst>
          </a:prstGeom>
          <a:noFill/>
          <a:ln w="28575">
            <a:solidFill>
              <a:schemeClr val="tx1"/>
            </a:solidFill>
            <a:round/>
            <a:headEnd/>
            <a:tailEnd/>
          </a:ln>
        </p:spPr>
        <p:txBody>
          <a:bodyPr vert="eaVert" wrap="none" anchor="ctr"/>
          <a:lstStyle/>
          <a:p>
            <a:pPr algn="ctr" eaLnBrk="0" hangingPunct="0"/>
            <a:r>
              <a:rPr lang="en-US">
                <a:latin typeface="Comic Sans MS" pitchFamily="66" charset="0"/>
              </a:rPr>
              <a:t>mux</a:t>
            </a:r>
          </a:p>
        </p:txBody>
      </p:sp>
      <p:sp>
        <p:nvSpPr>
          <p:cNvPr id="36876" name="Line 13"/>
          <p:cNvSpPr>
            <a:spLocks noChangeShapeType="1"/>
          </p:cNvSpPr>
          <p:nvPr/>
        </p:nvSpPr>
        <p:spPr bwMode="auto">
          <a:xfrm>
            <a:off x="3130550" y="3117850"/>
            <a:ext cx="304800" cy="0"/>
          </a:xfrm>
          <a:prstGeom prst="line">
            <a:avLst/>
          </a:prstGeom>
          <a:noFill/>
          <a:ln w="28575">
            <a:solidFill>
              <a:schemeClr val="tx1"/>
            </a:solidFill>
            <a:round/>
            <a:headEnd/>
            <a:tailEnd type="triangle" w="med" len="med"/>
          </a:ln>
        </p:spPr>
        <p:txBody>
          <a:bodyPr wrap="none" anchor="ctr"/>
          <a:lstStyle/>
          <a:p>
            <a:endParaRPr lang="fr-FR"/>
          </a:p>
        </p:txBody>
      </p:sp>
      <p:sp>
        <p:nvSpPr>
          <p:cNvPr id="36877" name="Line 14"/>
          <p:cNvSpPr>
            <a:spLocks noChangeShapeType="1"/>
          </p:cNvSpPr>
          <p:nvPr/>
        </p:nvSpPr>
        <p:spPr bwMode="auto">
          <a:xfrm>
            <a:off x="3130550" y="4184650"/>
            <a:ext cx="304800" cy="0"/>
          </a:xfrm>
          <a:prstGeom prst="line">
            <a:avLst/>
          </a:prstGeom>
          <a:noFill/>
          <a:ln w="28575">
            <a:solidFill>
              <a:schemeClr val="tx1"/>
            </a:solidFill>
            <a:round/>
            <a:headEnd/>
            <a:tailEnd type="triangle" w="med" len="med"/>
          </a:ln>
        </p:spPr>
        <p:txBody>
          <a:bodyPr wrap="none" anchor="ctr"/>
          <a:lstStyle/>
          <a:p>
            <a:endParaRPr lang="fr-FR"/>
          </a:p>
        </p:txBody>
      </p:sp>
      <p:sp>
        <p:nvSpPr>
          <p:cNvPr id="36878" name="Rectangle 15"/>
          <p:cNvSpPr>
            <a:spLocks noChangeArrowheads="1"/>
          </p:cNvSpPr>
          <p:nvPr/>
        </p:nvSpPr>
        <p:spPr bwMode="auto">
          <a:xfrm rot="10800000">
            <a:off x="615950" y="2889250"/>
            <a:ext cx="685800" cy="1524000"/>
          </a:xfrm>
          <a:prstGeom prst="rect">
            <a:avLst/>
          </a:prstGeom>
          <a:noFill/>
          <a:ln w="28575">
            <a:solidFill>
              <a:schemeClr val="tx1"/>
            </a:solidFill>
            <a:miter lim="800000"/>
            <a:headEnd/>
            <a:tailEnd/>
          </a:ln>
        </p:spPr>
        <p:txBody>
          <a:bodyPr rot="10800000" vert="eaVert" wrap="none" anchor="ctr"/>
          <a:lstStyle/>
          <a:p>
            <a:pPr algn="ctr" eaLnBrk="0" hangingPunct="0"/>
            <a:r>
              <a:rPr lang="en-US">
                <a:latin typeface="Comic Sans MS" pitchFamily="66" charset="0"/>
              </a:rPr>
              <a:t>Registers</a:t>
            </a:r>
          </a:p>
        </p:txBody>
      </p:sp>
      <p:sp>
        <p:nvSpPr>
          <p:cNvPr id="36879" name="Line 16"/>
          <p:cNvSpPr>
            <a:spLocks noChangeShapeType="1"/>
          </p:cNvSpPr>
          <p:nvPr/>
        </p:nvSpPr>
        <p:spPr bwMode="auto">
          <a:xfrm>
            <a:off x="1301750" y="3346450"/>
            <a:ext cx="457200" cy="0"/>
          </a:xfrm>
          <a:prstGeom prst="line">
            <a:avLst/>
          </a:prstGeom>
          <a:noFill/>
          <a:ln w="28575">
            <a:solidFill>
              <a:schemeClr val="tx1"/>
            </a:solidFill>
            <a:round/>
            <a:headEnd/>
            <a:tailEnd type="triangle" w="med" len="med"/>
          </a:ln>
        </p:spPr>
        <p:txBody>
          <a:bodyPr wrap="none" anchor="ctr"/>
          <a:lstStyle/>
          <a:p>
            <a:endParaRPr lang="fr-FR"/>
          </a:p>
        </p:txBody>
      </p:sp>
      <p:sp>
        <p:nvSpPr>
          <p:cNvPr id="36880" name="Line 17"/>
          <p:cNvSpPr>
            <a:spLocks noChangeShapeType="1"/>
          </p:cNvSpPr>
          <p:nvPr/>
        </p:nvSpPr>
        <p:spPr bwMode="auto">
          <a:xfrm>
            <a:off x="1301750" y="4032250"/>
            <a:ext cx="457200" cy="0"/>
          </a:xfrm>
          <a:prstGeom prst="line">
            <a:avLst/>
          </a:prstGeom>
          <a:noFill/>
          <a:ln w="28575">
            <a:solidFill>
              <a:schemeClr val="tx1"/>
            </a:solidFill>
            <a:round/>
            <a:headEnd/>
            <a:tailEnd type="triangle" w="med" len="med"/>
          </a:ln>
        </p:spPr>
        <p:txBody>
          <a:bodyPr wrap="none" anchor="ctr"/>
          <a:lstStyle/>
          <a:p>
            <a:endParaRPr lang="fr-FR"/>
          </a:p>
        </p:txBody>
      </p:sp>
      <p:sp>
        <p:nvSpPr>
          <p:cNvPr id="36881" name="Line 18"/>
          <p:cNvSpPr>
            <a:spLocks noChangeShapeType="1"/>
          </p:cNvSpPr>
          <p:nvPr/>
        </p:nvSpPr>
        <p:spPr bwMode="auto">
          <a:xfrm>
            <a:off x="2139950" y="3346450"/>
            <a:ext cx="609600" cy="0"/>
          </a:xfrm>
          <a:prstGeom prst="line">
            <a:avLst/>
          </a:prstGeom>
          <a:noFill/>
          <a:ln w="28575">
            <a:solidFill>
              <a:schemeClr val="tx1"/>
            </a:solidFill>
            <a:round/>
            <a:headEnd/>
            <a:tailEnd type="triangle" w="med" len="med"/>
          </a:ln>
        </p:spPr>
        <p:txBody>
          <a:bodyPr wrap="none" anchor="ctr"/>
          <a:lstStyle/>
          <a:p>
            <a:endParaRPr lang="fr-FR"/>
          </a:p>
        </p:txBody>
      </p:sp>
      <p:sp>
        <p:nvSpPr>
          <p:cNvPr id="36882" name="Line 19"/>
          <p:cNvSpPr>
            <a:spLocks noChangeShapeType="1"/>
          </p:cNvSpPr>
          <p:nvPr/>
        </p:nvSpPr>
        <p:spPr bwMode="auto">
          <a:xfrm>
            <a:off x="2139950" y="4032250"/>
            <a:ext cx="609600" cy="0"/>
          </a:xfrm>
          <a:prstGeom prst="line">
            <a:avLst/>
          </a:prstGeom>
          <a:noFill/>
          <a:ln w="28575">
            <a:solidFill>
              <a:schemeClr val="tx1"/>
            </a:solidFill>
            <a:round/>
            <a:headEnd/>
            <a:tailEnd type="triangle" w="med" len="med"/>
          </a:ln>
        </p:spPr>
        <p:txBody>
          <a:bodyPr wrap="none" anchor="ctr"/>
          <a:lstStyle/>
          <a:p>
            <a:endParaRPr lang="fr-FR"/>
          </a:p>
        </p:txBody>
      </p:sp>
      <p:sp>
        <p:nvSpPr>
          <p:cNvPr id="36883" name="Text Box 20"/>
          <p:cNvSpPr txBox="1">
            <a:spLocks noChangeArrowheads="1"/>
          </p:cNvSpPr>
          <p:nvPr/>
        </p:nvSpPr>
        <p:spPr bwMode="auto">
          <a:xfrm>
            <a:off x="463550" y="2279650"/>
            <a:ext cx="901700" cy="336550"/>
          </a:xfrm>
          <a:prstGeom prst="rect">
            <a:avLst/>
          </a:prstGeom>
          <a:noFill/>
          <a:ln w="28575">
            <a:noFill/>
            <a:miter lim="800000"/>
            <a:headEnd/>
            <a:tailEnd/>
          </a:ln>
        </p:spPr>
        <p:txBody>
          <a:bodyPr wrap="none" anchor="ctr">
            <a:spAutoFit/>
          </a:bodyPr>
          <a:lstStyle/>
          <a:p>
            <a:pPr algn="ctr" eaLnBrk="0" hangingPunct="0"/>
            <a:r>
              <a:rPr lang="en-US" sz="1600">
                <a:latin typeface="Comic Sans MS" pitchFamily="66" charset="0"/>
              </a:rPr>
              <a:t>NextPC</a:t>
            </a:r>
          </a:p>
        </p:txBody>
      </p:sp>
      <p:sp>
        <p:nvSpPr>
          <p:cNvPr id="36884" name="Line 21"/>
          <p:cNvSpPr>
            <a:spLocks noChangeShapeType="1"/>
          </p:cNvSpPr>
          <p:nvPr/>
        </p:nvSpPr>
        <p:spPr bwMode="auto">
          <a:xfrm>
            <a:off x="1301750" y="2432050"/>
            <a:ext cx="457200" cy="0"/>
          </a:xfrm>
          <a:prstGeom prst="line">
            <a:avLst/>
          </a:prstGeom>
          <a:noFill/>
          <a:ln w="28575">
            <a:solidFill>
              <a:schemeClr val="tx1"/>
            </a:solidFill>
            <a:round/>
            <a:headEnd/>
            <a:tailEnd type="triangle" w="med" len="med"/>
          </a:ln>
        </p:spPr>
        <p:txBody>
          <a:bodyPr wrap="none" anchor="ctr"/>
          <a:lstStyle/>
          <a:p>
            <a:endParaRPr lang="fr-FR"/>
          </a:p>
        </p:txBody>
      </p:sp>
      <p:sp>
        <p:nvSpPr>
          <p:cNvPr id="36885" name="Freeform 22"/>
          <p:cNvSpPr>
            <a:spLocks/>
          </p:cNvSpPr>
          <p:nvPr/>
        </p:nvSpPr>
        <p:spPr bwMode="auto">
          <a:xfrm>
            <a:off x="2139950" y="2432050"/>
            <a:ext cx="609600" cy="762000"/>
          </a:xfrm>
          <a:custGeom>
            <a:avLst/>
            <a:gdLst>
              <a:gd name="T0" fmla="*/ 0 w 384"/>
              <a:gd name="T1" fmla="*/ 0 h 480"/>
              <a:gd name="T2" fmla="*/ 2147483647 w 384"/>
              <a:gd name="T3" fmla="*/ 0 h 480"/>
              <a:gd name="T4" fmla="*/ 2147483647 w 384"/>
              <a:gd name="T5" fmla="*/ 2147483647 h 480"/>
              <a:gd name="T6" fmla="*/ 2147483647 w 384"/>
              <a:gd name="T7" fmla="*/ 2147483647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0"/>
                </a:moveTo>
                <a:lnTo>
                  <a:pt x="144" y="0"/>
                </a:lnTo>
                <a:lnTo>
                  <a:pt x="144" y="480"/>
                </a:lnTo>
                <a:lnTo>
                  <a:pt x="384" y="480"/>
                </a:lnTo>
              </a:path>
            </a:pathLst>
          </a:custGeom>
          <a:noFill/>
          <a:ln w="28575" cap="flat" cmpd="sng">
            <a:solidFill>
              <a:schemeClr val="tx1"/>
            </a:solidFill>
            <a:prstDash val="solid"/>
            <a:round/>
            <a:headEnd type="none" w="med" len="med"/>
            <a:tailEnd type="triangle" w="med" len="med"/>
          </a:ln>
        </p:spPr>
        <p:txBody>
          <a:bodyPr wrap="none" anchor="ctr"/>
          <a:lstStyle/>
          <a:p>
            <a:endParaRPr lang="fr-FR"/>
          </a:p>
        </p:txBody>
      </p:sp>
      <p:sp>
        <p:nvSpPr>
          <p:cNvPr id="36886" name="Text Box 23"/>
          <p:cNvSpPr txBox="1">
            <a:spLocks noChangeArrowheads="1"/>
          </p:cNvSpPr>
          <p:nvPr/>
        </p:nvSpPr>
        <p:spPr bwMode="auto">
          <a:xfrm>
            <a:off x="242888" y="4603750"/>
            <a:ext cx="1208087" cy="336550"/>
          </a:xfrm>
          <a:prstGeom prst="rect">
            <a:avLst/>
          </a:prstGeom>
          <a:noFill/>
          <a:ln w="28575">
            <a:noFill/>
            <a:miter lim="800000"/>
            <a:headEnd/>
            <a:tailEnd/>
          </a:ln>
        </p:spPr>
        <p:txBody>
          <a:bodyPr wrap="none" anchor="ctr">
            <a:spAutoFit/>
          </a:bodyPr>
          <a:lstStyle/>
          <a:p>
            <a:pPr algn="ctr" eaLnBrk="0" hangingPunct="0"/>
            <a:r>
              <a:rPr lang="en-US" sz="1600">
                <a:latin typeface="Comic Sans MS" pitchFamily="66" charset="0"/>
              </a:rPr>
              <a:t>Immediate</a:t>
            </a:r>
          </a:p>
        </p:txBody>
      </p:sp>
      <p:sp>
        <p:nvSpPr>
          <p:cNvPr id="36887" name="Line 24"/>
          <p:cNvSpPr>
            <a:spLocks noChangeShapeType="1"/>
          </p:cNvSpPr>
          <p:nvPr/>
        </p:nvSpPr>
        <p:spPr bwMode="auto">
          <a:xfrm>
            <a:off x="1377950" y="4794250"/>
            <a:ext cx="381000" cy="0"/>
          </a:xfrm>
          <a:prstGeom prst="line">
            <a:avLst/>
          </a:prstGeom>
          <a:noFill/>
          <a:ln w="28575">
            <a:solidFill>
              <a:schemeClr val="tx1"/>
            </a:solidFill>
            <a:round/>
            <a:headEnd/>
            <a:tailEnd type="triangle" w="med" len="med"/>
          </a:ln>
        </p:spPr>
        <p:txBody>
          <a:bodyPr wrap="none" anchor="ctr"/>
          <a:lstStyle/>
          <a:p>
            <a:endParaRPr lang="fr-FR"/>
          </a:p>
        </p:txBody>
      </p:sp>
      <p:sp>
        <p:nvSpPr>
          <p:cNvPr id="36888" name="Freeform 25"/>
          <p:cNvSpPr>
            <a:spLocks/>
          </p:cNvSpPr>
          <p:nvPr/>
        </p:nvSpPr>
        <p:spPr bwMode="auto">
          <a:xfrm>
            <a:off x="2139950" y="4178300"/>
            <a:ext cx="609600" cy="615950"/>
          </a:xfrm>
          <a:custGeom>
            <a:avLst/>
            <a:gdLst>
              <a:gd name="T0" fmla="*/ 0 w 384"/>
              <a:gd name="T1" fmla="*/ 2147483647 h 388"/>
              <a:gd name="T2" fmla="*/ 2147483647 w 384"/>
              <a:gd name="T3" fmla="*/ 2147483647 h 388"/>
              <a:gd name="T4" fmla="*/ 2147483647 w 384"/>
              <a:gd name="T5" fmla="*/ 0 h 388"/>
              <a:gd name="T6" fmla="*/ 2147483647 w 384"/>
              <a:gd name="T7" fmla="*/ 2147483647 h 388"/>
              <a:gd name="T8" fmla="*/ 0 60000 65536"/>
              <a:gd name="T9" fmla="*/ 0 60000 65536"/>
              <a:gd name="T10" fmla="*/ 0 60000 65536"/>
              <a:gd name="T11" fmla="*/ 0 60000 65536"/>
              <a:gd name="T12" fmla="*/ 0 w 384"/>
              <a:gd name="T13" fmla="*/ 0 h 388"/>
              <a:gd name="T14" fmla="*/ 384 w 384"/>
              <a:gd name="T15" fmla="*/ 388 h 388"/>
            </a:gdLst>
            <a:ahLst/>
            <a:cxnLst>
              <a:cxn ang="T8">
                <a:pos x="T0" y="T1"/>
              </a:cxn>
              <a:cxn ang="T9">
                <a:pos x="T2" y="T3"/>
              </a:cxn>
              <a:cxn ang="T10">
                <a:pos x="T4" y="T5"/>
              </a:cxn>
              <a:cxn ang="T11">
                <a:pos x="T6" y="T7"/>
              </a:cxn>
            </a:cxnLst>
            <a:rect l="T12" t="T13" r="T14" b="T15"/>
            <a:pathLst>
              <a:path w="384" h="388">
                <a:moveTo>
                  <a:pt x="0" y="388"/>
                </a:moveTo>
                <a:lnTo>
                  <a:pt x="76" y="384"/>
                </a:lnTo>
                <a:lnTo>
                  <a:pt x="76" y="0"/>
                </a:lnTo>
                <a:lnTo>
                  <a:pt x="384" y="4"/>
                </a:lnTo>
              </a:path>
            </a:pathLst>
          </a:custGeom>
          <a:noFill/>
          <a:ln w="28575" cap="flat" cmpd="sng">
            <a:solidFill>
              <a:schemeClr val="tx1"/>
            </a:solidFill>
            <a:prstDash val="solid"/>
            <a:round/>
            <a:headEnd type="none" w="med" len="med"/>
            <a:tailEnd type="triangle" w="med" len="med"/>
          </a:ln>
        </p:spPr>
        <p:txBody>
          <a:bodyPr wrap="none" anchor="ctr"/>
          <a:lstStyle/>
          <a:p>
            <a:endParaRPr lang="fr-FR"/>
          </a:p>
        </p:txBody>
      </p:sp>
      <p:sp>
        <p:nvSpPr>
          <p:cNvPr id="36889" name="Freeform 26"/>
          <p:cNvSpPr>
            <a:spLocks/>
          </p:cNvSpPr>
          <p:nvPr/>
        </p:nvSpPr>
        <p:spPr bwMode="auto">
          <a:xfrm>
            <a:off x="2368550" y="4032250"/>
            <a:ext cx="2133600" cy="762000"/>
          </a:xfrm>
          <a:custGeom>
            <a:avLst/>
            <a:gdLst>
              <a:gd name="T0" fmla="*/ 0 w 1344"/>
              <a:gd name="T1" fmla="*/ 0 h 624"/>
              <a:gd name="T2" fmla="*/ 0 w 1344"/>
              <a:gd name="T3" fmla="*/ 2147483647 h 624"/>
              <a:gd name="T4" fmla="*/ 2147483647 w 1344"/>
              <a:gd name="T5" fmla="*/ 2147483647 h 624"/>
              <a:gd name="T6" fmla="*/ 0 60000 65536"/>
              <a:gd name="T7" fmla="*/ 0 60000 65536"/>
              <a:gd name="T8" fmla="*/ 0 60000 65536"/>
              <a:gd name="T9" fmla="*/ 0 w 1344"/>
              <a:gd name="T10" fmla="*/ 0 h 624"/>
              <a:gd name="T11" fmla="*/ 1344 w 1344"/>
              <a:gd name="T12" fmla="*/ 624 h 624"/>
            </a:gdLst>
            <a:ahLst/>
            <a:cxnLst>
              <a:cxn ang="T6">
                <a:pos x="T0" y="T1"/>
              </a:cxn>
              <a:cxn ang="T7">
                <a:pos x="T2" y="T3"/>
              </a:cxn>
              <a:cxn ang="T8">
                <a:pos x="T4" y="T5"/>
              </a:cxn>
            </a:cxnLst>
            <a:rect l="T9" t="T10" r="T11" b="T12"/>
            <a:pathLst>
              <a:path w="1344" h="624">
                <a:moveTo>
                  <a:pt x="0" y="0"/>
                </a:moveTo>
                <a:lnTo>
                  <a:pt x="0" y="624"/>
                </a:lnTo>
                <a:lnTo>
                  <a:pt x="1344" y="624"/>
                </a:lnTo>
              </a:path>
            </a:pathLst>
          </a:custGeom>
          <a:noFill/>
          <a:ln w="28575" cap="flat" cmpd="sng">
            <a:solidFill>
              <a:schemeClr val="tx1"/>
            </a:solidFill>
            <a:prstDash val="solid"/>
            <a:round/>
            <a:headEnd type="none" w="med" len="med"/>
            <a:tailEnd type="triangle" w="med" len="med"/>
          </a:ln>
        </p:spPr>
        <p:txBody>
          <a:bodyPr wrap="none" anchor="ctr"/>
          <a:lstStyle/>
          <a:p>
            <a:endParaRPr lang="fr-FR"/>
          </a:p>
        </p:txBody>
      </p:sp>
      <p:sp>
        <p:nvSpPr>
          <p:cNvPr id="36890" name="Line 27"/>
          <p:cNvSpPr>
            <a:spLocks noChangeShapeType="1"/>
          </p:cNvSpPr>
          <p:nvPr/>
        </p:nvSpPr>
        <p:spPr bwMode="auto">
          <a:xfrm>
            <a:off x="4883150" y="4794250"/>
            <a:ext cx="693738" cy="0"/>
          </a:xfrm>
          <a:prstGeom prst="line">
            <a:avLst/>
          </a:prstGeom>
          <a:noFill/>
          <a:ln w="28575">
            <a:solidFill>
              <a:schemeClr val="tx1"/>
            </a:solidFill>
            <a:round/>
            <a:headEnd/>
            <a:tailEnd type="triangle" w="med" len="med"/>
          </a:ln>
        </p:spPr>
        <p:txBody>
          <a:bodyPr wrap="none" anchor="ctr"/>
          <a:lstStyle/>
          <a:p>
            <a:endParaRPr lang="fr-FR"/>
          </a:p>
        </p:txBody>
      </p:sp>
      <p:sp>
        <p:nvSpPr>
          <p:cNvPr id="36891" name="Line 28"/>
          <p:cNvSpPr>
            <a:spLocks noChangeShapeType="1"/>
          </p:cNvSpPr>
          <p:nvPr/>
        </p:nvSpPr>
        <p:spPr bwMode="auto">
          <a:xfrm>
            <a:off x="4044950" y="3727450"/>
            <a:ext cx="457200" cy="0"/>
          </a:xfrm>
          <a:prstGeom prst="line">
            <a:avLst/>
          </a:prstGeom>
          <a:noFill/>
          <a:ln w="28575">
            <a:solidFill>
              <a:schemeClr val="tx1"/>
            </a:solidFill>
            <a:round/>
            <a:headEnd/>
            <a:tailEnd type="triangle" w="med" len="med"/>
          </a:ln>
        </p:spPr>
        <p:txBody>
          <a:bodyPr wrap="none" anchor="ctr"/>
          <a:lstStyle/>
          <a:p>
            <a:endParaRPr lang="fr-FR"/>
          </a:p>
        </p:txBody>
      </p:sp>
      <p:sp>
        <p:nvSpPr>
          <p:cNvPr id="36892" name="Line 29"/>
          <p:cNvSpPr>
            <a:spLocks noChangeShapeType="1"/>
          </p:cNvSpPr>
          <p:nvPr/>
        </p:nvSpPr>
        <p:spPr bwMode="auto">
          <a:xfrm>
            <a:off x="4883150" y="3727450"/>
            <a:ext cx="693738" cy="0"/>
          </a:xfrm>
          <a:prstGeom prst="line">
            <a:avLst/>
          </a:prstGeom>
          <a:noFill/>
          <a:ln w="28575">
            <a:solidFill>
              <a:schemeClr val="tx1"/>
            </a:solidFill>
            <a:round/>
            <a:headEnd/>
            <a:tailEnd type="triangle" w="med" len="med"/>
          </a:ln>
        </p:spPr>
        <p:txBody>
          <a:bodyPr wrap="none" anchor="ctr"/>
          <a:lstStyle/>
          <a:p>
            <a:endParaRPr lang="fr-FR"/>
          </a:p>
        </p:txBody>
      </p:sp>
      <p:sp>
        <p:nvSpPr>
          <p:cNvPr id="36893" name="Line 30"/>
          <p:cNvSpPr>
            <a:spLocks noChangeShapeType="1"/>
          </p:cNvSpPr>
          <p:nvPr/>
        </p:nvSpPr>
        <p:spPr bwMode="auto">
          <a:xfrm flipV="1">
            <a:off x="6491288" y="4260850"/>
            <a:ext cx="533400" cy="0"/>
          </a:xfrm>
          <a:prstGeom prst="line">
            <a:avLst/>
          </a:prstGeom>
          <a:noFill/>
          <a:ln w="28575">
            <a:solidFill>
              <a:schemeClr val="tx1"/>
            </a:solidFill>
            <a:round/>
            <a:headEnd/>
            <a:tailEnd type="triangle" w="med" len="med"/>
          </a:ln>
        </p:spPr>
        <p:txBody>
          <a:bodyPr wrap="none" anchor="ctr"/>
          <a:lstStyle/>
          <a:p>
            <a:endParaRPr lang="fr-FR"/>
          </a:p>
        </p:txBody>
      </p:sp>
      <p:sp>
        <p:nvSpPr>
          <p:cNvPr id="36894" name="Freeform 31"/>
          <p:cNvSpPr>
            <a:spLocks/>
          </p:cNvSpPr>
          <p:nvPr/>
        </p:nvSpPr>
        <p:spPr bwMode="auto">
          <a:xfrm>
            <a:off x="5195888" y="3727450"/>
            <a:ext cx="1828800" cy="1600200"/>
          </a:xfrm>
          <a:custGeom>
            <a:avLst/>
            <a:gdLst>
              <a:gd name="T0" fmla="*/ 0 w 1152"/>
              <a:gd name="T1" fmla="*/ 0 h 1008"/>
              <a:gd name="T2" fmla="*/ 0 w 1152"/>
              <a:gd name="T3" fmla="*/ 2147483647 h 1008"/>
              <a:gd name="T4" fmla="*/ 2147483647 w 1152"/>
              <a:gd name="T5" fmla="*/ 2147483647 h 1008"/>
              <a:gd name="T6" fmla="*/ 0 60000 65536"/>
              <a:gd name="T7" fmla="*/ 0 60000 65536"/>
              <a:gd name="T8" fmla="*/ 0 60000 65536"/>
              <a:gd name="T9" fmla="*/ 0 w 1152"/>
              <a:gd name="T10" fmla="*/ 0 h 1008"/>
              <a:gd name="T11" fmla="*/ 1152 w 1152"/>
              <a:gd name="T12" fmla="*/ 1008 h 1008"/>
            </a:gdLst>
            <a:ahLst/>
            <a:cxnLst>
              <a:cxn ang="T6">
                <a:pos x="T0" y="T1"/>
              </a:cxn>
              <a:cxn ang="T7">
                <a:pos x="T2" y="T3"/>
              </a:cxn>
              <a:cxn ang="T8">
                <a:pos x="T4" y="T5"/>
              </a:cxn>
            </a:cxnLst>
            <a:rect l="T9" t="T10" r="T11" b="T12"/>
            <a:pathLst>
              <a:path w="1152" h="1008">
                <a:moveTo>
                  <a:pt x="0" y="0"/>
                </a:moveTo>
                <a:lnTo>
                  <a:pt x="0" y="1008"/>
                </a:lnTo>
                <a:lnTo>
                  <a:pt x="1152" y="1008"/>
                </a:lnTo>
              </a:path>
            </a:pathLst>
          </a:custGeom>
          <a:noFill/>
          <a:ln w="28575" cap="flat" cmpd="sng">
            <a:solidFill>
              <a:schemeClr val="tx1"/>
            </a:solidFill>
            <a:prstDash val="solid"/>
            <a:round/>
            <a:headEnd type="none" w="med" len="med"/>
            <a:tailEnd type="triangle" w="med" len="med"/>
          </a:ln>
        </p:spPr>
        <p:txBody>
          <a:bodyPr wrap="none" anchor="ctr"/>
          <a:lstStyle/>
          <a:p>
            <a:endParaRPr lang="fr-FR"/>
          </a:p>
        </p:txBody>
      </p:sp>
      <p:sp>
        <p:nvSpPr>
          <p:cNvPr id="36895" name="Oval 32"/>
          <p:cNvSpPr>
            <a:spLocks noChangeArrowheads="1"/>
          </p:cNvSpPr>
          <p:nvPr/>
        </p:nvSpPr>
        <p:spPr bwMode="auto">
          <a:xfrm>
            <a:off x="5159375" y="3695700"/>
            <a:ext cx="76200" cy="76200"/>
          </a:xfrm>
          <a:prstGeom prst="ellipse">
            <a:avLst/>
          </a:prstGeom>
          <a:solidFill>
            <a:schemeClr val="tx1"/>
          </a:solidFill>
          <a:ln w="28575">
            <a:solidFill>
              <a:schemeClr val="tx1"/>
            </a:solidFill>
            <a:round/>
            <a:headEnd/>
            <a:tailEnd/>
          </a:ln>
        </p:spPr>
        <p:txBody>
          <a:bodyPr wrap="none" anchor="ctr"/>
          <a:lstStyle/>
          <a:p>
            <a:endParaRPr lang="fr-FR"/>
          </a:p>
        </p:txBody>
      </p:sp>
      <p:sp>
        <p:nvSpPr>
          <p:cNvPr id="36896" name="Oval 33"/>
          <p:cNvSpPr>
            <a:spLocks noChangeArrowheads="1"/>
          </p:cNvSpPr>
          <p:nvPr/>
        </p:nvSpPr>
        <p:spPr bwMode="auto">
          <a:xfrm>
            <a:off x="2327275" y="3994150"/>
            <a:ext cx="76200" cy="76200"/>
          </a:xfrm>
          <a:prstGeom prst="ellipse">
            <a:avLst/>
          </a:prstGeom>
          <a:solidFill>
            <a:schemeClr val="tx1"/>
          </a:solidFill>
          <a:ln w="28575">
            <a:solidFill>
              <a:schemeClr val="tx1"/>
            </a:solidFill>
            <a:round/>
            <a:headEnd/>
            <a:tailEnd/>
          </a:ln>
        </p:spPr>
        <p:txBody>
          <a:bodyPr wrap="none" anchor="ctr"/>
          <a:lstStyle/>
          <a:p>
            <a:endParaRPr lang="fr-FR"/>
          </a:p>
        </p:txBody>
      </p:sp>
      <p:sp>
        <p:nvSpPr>
          <p:cNvPr id="36897" name="Line 34"/>
          <p:cNvSpPr>
            <a:spLocks noChangeShapeType="1"/>
          </p:cNvSpPr>
          <p:nvPr/>
        </p:nvSpPr>
        <p:spPr bwMode="auto">
          <a:xfrm flipV="1">
            <a:off x="7432675" y="5308600"/>
            <a:ext cx="1035050" cy="0"/>
          </a:xfrm>
          <a:prstGeom prst="line">
            <a:avLst/>
          </a:prstGeom>
          <a:noFill/>
          <a:ln w="28575">
            <a:solidFill>
              <a:schemeClr val="tx1"/>
            </a:solidFill>
            <a:round/>
            <a:headEnd/>
            <a:tailEnd type="triangle" w="med" len="med"/>
          </a:ln>
        </p:spPr>
        <p:txBody>
          <a:bodyPr wrap="none" anchor="ctr"/>
          <a:lstStyle/>
          <a:p>
            <a:endParaRPr lang="fr-FR"/>
          </a:p>
        </p:txBody>
      </p:sp>
      <p:sp>
        <p:nvSpPr>
          <p:cNvPr id="36898" name="Line 35"/>
          <p:cNvSpPr>
            <a:spLocks noChangeShapeType="1"/>
          </p:cNvSpPr>
          <p:nvPr/>
        </p:nvSpPr>
        <p:spPr bwMode="auto">
          <a:xfrm flipV="1">
            <a:off x="7413625" y="4254500"/>
            <a:ext cx="1041400" cy="6350"/>
          </a:xfrm>
          <a:prstGeom prst="line">
            <a:avLst/>
          </a:prstGeom>
          <a:noFill/>
          <a:ln w="28575">
            <a:solidFill>
              <a:schemeClr val="tx1"/>
            </a:solidFill>
            <a:round/>
            <a:headEnd/>
            <a:tailEnd type="triangle" w="med" len="med"/>
          </a:ln>
        </p:spPr>
        <p:txBody>
          <a:bodyPr wrap="none" anchor="ctr"/>
          <a:lstStyle/>
          <a:p>
            <a:endParaRPr lang="fr-FR"/>
          </a:p>
        </p:txBody>
      </p:sp>
      <p:grpSp>
        <p:nvGrpSpPr>
          <p:cNvPr id="3" name="Group 36"/>
          <p:cNvGrpSpPr>
            <a:grpSpLocks/>
          </p:cNvGrpSpPr>
          <p:nvPr/>
        </p:nvGrpSpPr>
        <p:grpSpPr bwMode="auto">
          <a:xfrm>
            <a:off x="2447925" y="1822450"/>
            <a:ext cx="5613400" cy="4267200"/>
            <a:chOff x="1816" y="1104"/>
            <a:chExt cx="3536" cy="2688"/>
          </a:xfrm>
        </p:grpSpPr>
        <p:sp>
          <p:nvSpPr>
            <p:cNvPr id="36904" name="Freeform 37"/>
            <p:cNvSpPr>
              <a:spLocks/>
            </p:cNvSpPr>
            <p:nvPr/>
          </p:nvSpPr>
          <p:spPr bwMode="auto">
            <a:xfrm>
              <a:off x="1893" y="2832"/>
              <a:ext cx="1659" cy="672"/>
            </a:xfrm>
            <a:custGeom>
              <a:avLst/>
              <a:gdLst>
                <a:gd name="T0" fmla="*/ 1659 w 1659"/>
                <a:gd name="T1" fmla="*/ 480 h 672"/>
                <a:gd name="T2" fmla="*/ 1659 w 1659"/>
                <a:gd name="T3" fmla="*/ 672 h 672"/>
                <a:gd name="T4" fmla="*/ 0 w 1659"/>
                <a:gd name="T5" fmla="*/ 666 h 672"/>
                <a:gd name="T6" fmla="*/ 0 w 1659"/>
                <a:gd name="T7" fmla="*/ 0 h 672"/>
                <a:gd name="T8" fmla="*/ 114 w 1659"/>
                <a:gd name="T9" fmla="*/ 0 h 672"/>
                <a:gd name="T10" fmla="*/ 0 60000 65536"/>
                <a:gd name="T11" fmla="*/ 0 60000 65536"/>
                <a:gd name="T12" fmla="*/ 0 60000 65536"/>
                <a:gd name="T13" fmla="*/ 0 60000 65536"/>
                <a:gd name="T14" fmla="*/ 0 60000 65536"/>
                <a:gd name="T15" fmla="*/ 0 w 1659"/>
                <a:gd name="T16" fmla="*/ 0 h 672"/>
                <a:gd name="T17" fmla="*/ 1659 w 1659"/>
                <a:gd name="T18" fmla="*/ 672 h 672"/>
              </a:gdLst>
              <a:ahLst/>
              <a:cxnLst>
                <a:cxn ang="T10">
                  <a:pos x="T0" y="T1"/>
                </a:cxn>
                <a:cxn ang="T11">
                  <a:pos x="T2" y="T3"/>
                </a:cxn>
                <a:cxn ang="T12">
                  <a:pos x="T4" y="T5"/>
                </a:cxn>
                <a:cxn ang="T13">
                  <a:pos x="T6" y="T7"/>
                </a:cxn>
                <a:cxn ang="T14">
                  <a:pos x="T8" y="T9"/>
                </a:cxn>
              </a:cxnLst>
              <a:rect l="T15" t="T16" r="T17" b="T18"/>
              <a:pathLst>
                <a:path w="1659" h="672">
                  <a:moveTo>
                    <a:pt x="1659" y="480"/>
                  </a:moveTo>
                  <a:lnTo>
                    <a:pt x="1659" y="672"/>
                  </a:lnTo>
                  <a:lnTo>
                    <a:pt x="0" y="666"/>
                  </a:lnTo>
                  <a:lnTo>
                    <a:pt x="0" y="0"/>
                  </a:lnTo>
                  <a:lnTo>
                    <a:pt x="114" y="0"/>
                  </a:lnTo>
                </a:path>
              </a:pathLst>
            </a:custGeom>
            <a:noFill/>
            <a:ln w="28575" cap="flat" cmpd="sng">
              <a:solidFill>
                <a:schemeClr val="hlink"/>
              </a:solidFill>
              <a:prstDash val="solid"/>
              <a:round/>
              <a:headEnd type="none" w="med" len="med"/>
              <a:tailEnd type="triangle" w="med" len="med"/>
            </a:ln>
          </p:spPr>
          <p:txBody>
            <a:bodyPr wrap="none" anchor="ctr"/>
            <a:lstStyle/>
            <a:p>
              <a:endParaRPr lang="fr-FR"/>
            </a:p>
          </p:txBody>
        </p:sp>
        <p:sp>
          <p:nvSpPr>
            <p:cNvPr id="36905" name="Oval 38"/>
            <p:cNvSpPr>
              <a:spLocks noChangeArrowheads="1"/>
            </p:cNvSpPr>
            <p:nvPr/>
          </p:nvSpPr>
          <p:spPr bwMode="auto">
            <a:xfrm>
              <a:off x="3532" y="3284"/>
              <a:ext cx="48" cy="48"/>
            </a:xfrm>
            <a:prstGeom prst="ellipse">
              <a:avLst/>
            </a:prstGeom>
            <a:solidFill>
              <a:schemeClr val="tx1"/>
            </a:solidFill>
            <a:ln w="28575">
              <a:solidFill>
                <a:schemeClr val="hlink"/>
              </a:solidFill>
              <a:round/>
              <a:headEnd/>
              <a:tailEnd/>
            </a:ln>
          </p:spPr>
          <p:txBody>
            <a:bodyPr wrap="none" anchor="ctr"/>
            <a:lstStyle/>
            <a:p>
              <a:endParaRPr lang="fr-FR"/>
            </a:p>
          </p:txBody>
        </p:sp>
        <p:sp>
          <p:nvSpPr>
            <p:cNvPr id="36906" name="Freeform 39"/>
            <p:cNvSpPr>
              <a:spLocks/>
            </p:cNvSpPr>
            <p:nvPr/>
          </p:nvSpPr>
          <p:spPr bwMode="auto">
            <a:xfrm>
              <a:off x="1824" y="1104"/>
              <a:ext cx="3504" cy="1536"/>
            </a:xfrm>
            <a:custGeom>
              <a:avLst/>
              <a:gdLst>
                <a:gd name="T0" fmla="*/ 3504 w 3504"/>
                <a:gd name="T1" fmla="*/ 1536 h 1536"/>
                <a:gd name="T2" fmla="*/ 3504 w 3504"/>
                <a:gd name="T3" fmla="*/ 0 h 1536"/>
                <a:gd name="T4" fmla="*/ 0 w 3504"/>
                <a:gd name="T5" fmla="*/ 0 h 1536"/>
                <a:gd name="T6" fmla="*/ 3 w 3504"/>
                <a:gd name="T7" fmla="*/ 798 h 1536"/>
                <a:gd name="T8" fmla="*/ 186 w 3504"/>
                <a:gd name="T9" fmla="*/ 795 h 1536"/>
                <a:gd name="T10" fmla="*/ 0 60000 65536"/>
                <a:gd name="T11" fmla="*/ 0 60000 65536"/>
                <a:gd name="T12" fmla="*/ 0 60000 65536"/>
                <a:gd name="T13" fmla="*/ 0 60000 65536"/>
                <a:gd name="T14" fmla="*/ 0 60000 65536"/>
                <a:gd name="T15" fmla="*/ 0 w 3504"/>
                <a:gd name="T16" fmla="*/ 0 h 1536"/>
                <a:gd name="T17" fmla="*/ 3504 w 3504"/>
                <a:gd name="T18" fmla="*/ 1536 h 1536"/>
              </a:gdLst>
              <a:ahLst/>
              <a:cxnLst>
                <a:cxn ang="T10">
                  <a:pos x="T0" y="T1"/>
                </a:cxn>
                <a:cxn ang="T11">
                  <a:pos x="T2" y="T3"/>
                </a:cxn>
                <a:cxn ang="T12">
                  <a:pos x="T4" y="T5"/>
                </a:cxn>
                <a:cxn ang="T13">
                  <a:pos x="T6" y="T7"/>
                </a:cxn>
                <a:cxn ang="T14">
                  <a:pos x="T8" y="T9"/>
                </a:cxn>
              </a:cxnLst>
              <a:rect l="T15" t="T16" r="T17" b="T18"/>
              <a:pathLst>
                <a:path w="3504" h="1536">
                  <a:moveTo>
                    <a:pt x="3504" y="1536"/>
                  </a:moveTo>
                  <a:lnTo>
                    <a:pt x="3504" y="0"/>
                  </a:lnTo>
                  <a:lnTo>
                    <a:pt x="0" y="0"/>
                  </a:lnTo>
                  <a:lnTo>
                    <a:pt x="3" y="798"/>
                  </a:lnTo>
                  <a:lnTo>
                    <a:pt x="186" y="795"/>
                  </a:lnTo>
                </a:path>
              </a:pathLst>
            </a:custGeom>
            <a:noFill/>
            <a:ln w="28575" cap="flat" cmpd="sng">
              <a:solidFill>
                <a:schemeClr val="hlink"/>
              </a:solidFill>
              <a:prstDash val="solid"/>
              <a:round/>
              <a:headEnd type="none" w="med" len="med"/>
              <a:tailEnd type="triangle" w="med" len="med"/>
            </a:ln>
          </p:spPr>
          <p:txBody>
            <a:bodyPr wrap="none" anchor="ctr"/>
            <a:lstStyle/>
            <a:p>
              <a:endParaRPr lang="fr-FR"/>
            </a:p>
          </p:txBody>
        </p:sp>
        <p:sp>
          <p:nvSpPr>
            <p:cNvPr id="36907" name="Freeform 40"/>
            <p:cNvSpPr>
              <a:spLocks/>
            </p:cNvSpPr>
            <p:nvPr/>
          </p:nvSpPr>
          <p:spPr bwMode="auto">
            <a:xfrm>
              <a:off x="1856" y="2764"/>
              <a:ext cx="3380" cy="956"/>
            </a:xfrm>
            <a:custGeom>
              <a:avLst/>
              <a:gdLst>
                <a:gd name="T0" fmla="*/ 3088 w 3380"/>
                <a:gd name="T1" fmla="*/ 540 h 956"/>
                <a:gd name="T2" fmla="*/ 3380 w 3380"/>
                <a:gd name="T3" fmla="*/ 540 h 956"/>
                <a:gd name="T4" fmla="*/ 3380 w 3380"/>
                <a:gd name="T5" fmla="*/ 956 h 956"/>
                <a:gd name="T6" fmla="*/ 0 w 3380"/>
                <a:gd name="T7" fmla="*/ 956 h 956"/>
                <a:gd name="T8" fmla="*/ 0 w 3380"/>
                <a:gd name="T9" fmla="*/ 0 h 956"/>
                <a:gd name="T10" fmla="*/ 152 w 3380"/>
                <a:gd name="T11" fmla="*/ 0 h 956"/>
                <a:gd name="T12" fmla="*/ 0 60000 65536"/>
                <a:gd name="T13" fmla="*/ 0 60000 65536"/>
                <a:gd name="T14" fmla="*/ 0 60000 65536"/>
                <a:gd name="T15" fmla="*/ 0 60000 65536"/>
                <a:gd name="T16" fmla="*/ 0 60000 65536"/>
                <a:gd name="T17" fmla="*/ 0 60000 65536"/>
                <a:gd name="T18" fmla="*/ 0 w 3380"/>
                <a:gd name="T19" fmla="*/ 0 h 956"/>
                <a:gd name="T20" fmla="*/ 3380 w 3380"/>
                <a:gd name="T21" fmla="*/ 956 h 956"/>
              </a:gdLst>
              <a:ahLst/>
              <a:cxnLst>
                <a:cxn ang="T12">
                  <a:pos x="T0" y="T1"/>
                </a:cxn>
                <a:cxn ang="T13">
                  <a:pos x="T2" y="T3"/>
                </a:cxn>
                <a:cxn ang="T14">
                  <a:pos x="T4" y="T5"/>
                </a:cxn>
                <a:cxn ang="T15">
                  <a:pos x="T6" y="T7"/>
                </a:cxn>
                <a:cxn ang="T16">
                  <a:pos x="T8" y="T9"/>
                </a:cxn>
                <a:cxn ang="T17">
                  <a:pos x="T10" y="T11"/>
                </a:cxn>
              </a:cxnLst>
              <a:rect l="T18" t="T19" r="T20" b="T21"/>
              <a:pathLst>
                <a:path w="3380" h="956">
                  <a:moveTo>
                    <a:pt x="3088" y="540"/>
                  </a:moveTo>
                  <a:lnTo>
                    <a:pt x="3380" y="540"/>
                  </a:lnTo>
                  <a:lnTo>
                    <a:pt x="3380" y="956"/>
                  </a:lnTo>
                  <a:lnTo>
                    <a:pt x="0" y="956"/>
                  </a:lnTo>
                  <a:lnTo>
                    <a:pt x="0" y="0"/>
                  </a:lnTo>
                  <a:lnTo>
                    <a:pt x="152" y="0"/>
                  </a:lnTo>
                </a:path>
              </a:pathLst>
            </a:custGeom>
            <a:noFill/>
            <a:ln w="28575" cap="flat" cmpd="sng">
              <a:solidFill>
                <a:schemeClr val="hlink"/>
              </a:solidFill>
              <a:prstDash val="solid"/>
              <a:round/>
              <a:headEnd type="none" w="med" len="med"/>
              <a:tailEnd type="triangle" w="med" len="med"/>
            </a:ln>
          </p:spPr>
          <p:txBody>
            <a:bodyPr wrap="none" anchor="ctr"/>
            <a:lstStyle/>
            <a:p>
              <a:endParaRPr lang="fr-FR"/>
            </a:p>
          </p:txBody>
        </p:sp>
        <p:sp>
          <p:nvSpPr>
            <p:cNvPr id="36908" name="Freeform 41"/>
            <p:cNvSpPr>
              <a:spLocks/>
            </p:cNvSpPr>
            <p:nvPr/>
          </p:nvSpPr>
          <p:spPr bwMode="auto">
            <a:xfrm>
              <a:off x="1816" y="2640"/>
              <a:ext cx="3512" cy="1152"/>
            </a:xfrm>
            <a:custGeom>
              <a:avLst/>
              <a:gdLst>
                <a:gd name="T0" fmla="*/ 3128 w 3512"/>
                <a:gd name="T1" fmla="*/ 0 h 1152"/>
                <a:gd name="T2" fmla="*/ 3512 w 3512"/>
                <a:gd name="T3" fmla="*/ 0 h 1152"/>
                <a:gd name="T4" fmla="*/ 3512 w 3512"/>
                <a:gd name="T5" fmla="*/ 1152 h 1152"/>
                <a:gd name="T6" fmla="*/ 0 w 3512"/>
                <a:gd name="T7" fmla="*/ 1152 h 1152"/>
                <a:gd name="T8" fmla="*/ 2 w 3512"/>
                <a:gd name="T9" fmla="*/ 33 h 1152"/>
                <a:gd name="T10" fmla="*/ 191 w 3512"/>
                <a:gd name="T11" fmla="*/ 36 h 1152"/>
                <a:gd name="T12" fmla="*/ 0 60000 65536"/>
                <a:gd name="T13" fmla="*/ 0 60000 65536"/>
                <a:gd name="T14" fmla="*/ 0 60000 65536"/>
                <a:gd name="T15" fmla="*/ 0 60000 65536"/>
                <a:gd name="T16" fmla="*/ 0 60000 65536"/>
                <a:gd name="T17" fmla="*/ 0 60000 65536"/>
                <a:gd name="T18" fmla="*/ 0 w 3512"/>
                <a:gd name="T19" fmla="*/ 0 h 1152"/>
                <a:gd name="T20" fmla="*/ 3512 w 3512"/>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3512" h="1152">
                  <a:moveTo>
                    <a:pt x="3128" y="0"/>
                  </a:moveTo>
                  <a:lnTo>
                    <a:pt x="3512" y="0"/>
                  </a:lnTo>
                  <a:lnTo>
                    <a:pt x="3512" y="1152"/>
                  </a:lnTo>
                  <a:lnTo>
                    <a:pt x="0" y="1152"/>
                  </a:lnTo>
                  <a:lnTo>
                    <a:pt x="2" y="33"/>
                  </a:lnTo>
                  <a:lnTo>
                    <a:pt x="191" y="36"/>
                  </a:lnTo>
                </a:path>
              </a:pathLst>
            </a:custGeom>
            <a:noFill/>
            <a:ln w="28575" cap="flat" cmpd="sng">
              <a:solidFill>
                <a:schemeClr val="hlink"/>
              </a:solidFill>
              <a:prstDash val="solid"/>
              <a:round/>
              <a:headEnd type="none" w="med" len="med"/>
              <a:tailEnd type="triangle" w="med" len="med"/>
            </a:ln>
          </p:spPr>
          <p:txBody>
            <a:bodyPr wrap="none" anchor="ctr"/>
            <a:lstStyle/>
            <a:p>
              <a:endParaRPr lang="fr-FR"/>
            </a:p>
          </p:txBody>
        </p:sp>
        <p:sp>
          <p:nvSpPr>
            <p:cNvPr id="36909" name="Freeform 42"/>
            <p:cNvSpPr>
              <a:spLocks/>
            </p:cNvSpPr>
            <p:nvPr/>
          </p:nvSpPr>
          <p:spPr bwMode="auto">
            <a:xfrm>
              <a:off x="1899" y="1296"/>
              <a:ext cx="1653" cy="1008"/>
            </a:xfrm>
            <a:custGeom>
              <a:avLst/>
              <a:gdLst>
                <a:gd name="T0" fmla="*/ 1653 w 1653"/>
                <a:gd name="T1" fmla="*/ 1008 h 1008"/>
                <a:gd name="T2" fmla="*/ 1653 w 1653"/>
                <a:gd name="T3" fmla="*/ 0 h 1008"/>
                <a:gd name="T4" fmla="*/ 0 w 1653"/>
                <a:gd name="T5" fmla="*/ 0 h 1008"/>
                <a:gd name="T6" fmla="*/ 0 w 1653"/>
                <a:gd name="T7" fmla="*/ 432 h 1008"/>
                <a:gd name="T8" fmla="*/ 117 w 1653"/>
                <a:gd name="T9" fmla="*/ 432 h 1008"/>
                <a:gd name="T10" fmla="*/ 0 60000 65536"/>
                <a:gd name="T11" fmla="*/ 0 60000 65536"/>
                <a:gd name="T12" fmla="*/ 0 60000 65536"/>
                <a:gd name="T13" fmla="*/ 0 60000 65536"/>
                <a:gd name="T14" fmla="*/ 0 60000 65536"/>
                <a:gd name="T15" fmla="*/ 0 w 1653"/>
                <a:gd name="T16" fmla="*/ 0 h 1008"/>
                <a:gd name="T17" fmla="*/ 1653 w 1653"/>
                <a:gd name="T18" fmla="*/ 1008 h 1008"/>
              </a:gdLst>
              <a:ahLst/>
              <a:cxnLst>
                <a:cxn ang="T10">
                  <a:pos x="T0" y="T1"/>
                </a:cxn>
                <a:cxn ang="T11">
                  <a:pos x="T2" y="T3"/>
                </a:cxn>
                <a:cxn ang="T12">
                  <a:pos x="T4" y="T5"/>
                </a:cxn>
                <a:cxn ang="T13">
                  <a:pos x="T6" y="T7"/>
                </a:cxn>
                <a:cxn ang="T14">
                  <a:pos x="T8" y="T9"/>
                </a:cxn>
              </a:cxnLst>
              <a:rect l="T15" t="T16" r="T17" b="T18"/>
              <a:pathLst>
                <a:path w="1653" h="1008">
                  <a:moveTo>
                    <a:pt x="1653" y="1008"/>
                  </a:moveTo>
                  <a:lnTo>
                    <a:pt x="1653" y="0"/>
                  </a:lnTo>
                  <a:lnTo>
                    <a:pt x="0" y="0"/>
                  </a:lnTo>
                  <a:lnTo>
                    <a:pt x="0" y="432"/>
                  </a:lnTo>
                  <a:lnTo>
                    <a:pt x="117" y="432"/>
                  </a:lnTo>
                </a:path>
              </a:pathLst>
            </a:custGeom>
            <a:noFill/>
            <a:ln w="28575" cap="flat" cmpd="sng">
              <a:solidFill>
                <a:schemeClr val="hlink"/>
              </a:solidFill>
              <a:prstDash val="solid"/>
              <a:round/>
              <a:headEnd type="none" w="med" len="med"/>
              <a:tailEnd type="triangle" w="med" len="med"/>
            </a:ln>
          </p:spPr>
          <p:txBody>
            <a:bodyPr wrap="none" anchor="ctr"/>
            <a:lstStyle/>
            <a:p>
              <a:endParaRPr lang="fr-FR"/>
            </a:p>
          </p:txBody>
        </p:sp>
        <p:sp>
          <p:nvSpPr>
            <p:cNvPr id="36910" name="Freeform 43"/>
            <p:cNvSpPr>
              <a:spLocks/>
            </p:cNvSpPr>
            <p:nvPr/>
          </p:nvSpPr>
          <p:spPr bwMode="auto">
            <a:xfrm>
              <a:off x="1872" y="1200"/>
              <a:ext cx="3360" cy="2112"/>
            </a:xfrm>
            <a:custGeom>
              <a:avLst/>
              <a:gdLst>
                <a:gd name="T0" fmla="*/ 3360 w 3360"/>
                <a:gd name="T1" fmla="*/ 2112 h 2112"/>
                <a:gd name="T2" fmla="*/ 3360 w 3360"/>
                <a:gd name="T3" fmla="*/ 0 h 2112"/>
                <a:gd name="T4" fmla="*/ 0 w 3360"/>
                <a:gd name="T5" fmla="*/ 0 h 2112"/>
                <a:gd name="T6" fmla="*/ 0 w 3360"/>
                <a:gd name="T7" fmla="*/ 624 h 2112"/>
                <a:gd name="T8" fmla="*/ 144 w 3360"/>
                <a:gd name="T9" fmla="*/ 624 h 2112"/>
                <a:gd name="T10" fmla="*/ 0 60000 65536"/>
                <a:gd name="T11" fmla="*/ 0 60000 65536"/>
                <a:gd name="T12" fmla="*/ 0 60000 65536"/>
                <a:gd name="T13" fmla="*/ 0 60000 65536"/>
                <a:gd name="T14" fmla="*/ 0 60000 65536"/>
                <a:gd name="T15" fmla="*/ 0 w 3360"/>
                <a:gd name="T16" fmla="*/ 0 h 2112"/>
                <a:gd name="T17" fmla="*/ 3360 w 3360"/>
                <a:gd name="T18" fmla="*/ 2112 h 2112"/>
              </a:gdLst>
              <a:ahLst/>
              <a:cxnLst>
                <a:cxn ang="T10">
                  <a:pos x="T0" y="T1"/>
                </a:cxn>
                <a:cxn ang="T11">
                  <a:pos x="T2" y="T3"/>
                </a:cxn>
                <a:cxn ang="T12">
                  <a:pos x="T4" y="T5"/>
                </a:cxn>
                <a:cxn ang="T13">
                  <a:pos x="T6" y="T7"/>
                </a:cxn>
                <a:cxn ang="T14">
                  <a:pos x="T8" y="T9"/>
                </a:cxn>
              </a:cxnLst>
              <a:rect l="T15" t="T16" r="T17" b="T18"/>
              <a:pathLst>
                <a:path w="3360" h="2112">
                  <a:moveTo>
                    <a:pt x="3360" y="2112"/>
                  </a:moveTo>
                  <a:lnTo>
                    <a:pt x="3360" y="0"/>
                  </a:lnTo>
                  <a:lnTo>
                    <a:pt x="0" y="0"/>
                  </a:lnTo>
                  <a:lnTo>
                    <a:pt x="0" y="624"/>
                  </a:lnTo>
                  <a:lnTo>
                    <a:pt x="144" y="624"/>
                  </a:lnTo>
                </a:path>
              </a:pathLst>
            </a:custGeom>
            <a:noFill/>
            <a:ln w="28575" cap="flat" cmpd="sng">
              <a:solidFill>
                <a:schemeClr val="hlink"/>
              </a:solidFill>
              <a:prstDash val="solid"/>
              <a:round/>
              <a:headEnd type="none" w="med" len="med"/>
              <a:tailEnd type="triangle" w="med" len="med"/>
            </a:ln>
          </p:spPr>
          <p:txBody>
            <a:bodyPr wrap="none" anchor="ctr"/>
            <a:lstStyle/>
            <a:p>
              <a:endParaRPr lang="fr-FR"/>
            </a:p>
          </p:txBody>
        </p:sp>
        <p:sp>
          <p:nvSpPr>
            <p:cNvPr id="36911" name="Oval 44"/>
            <p:cNvSpPr>
              <a:spLocks noChangeArrowheads="1"/>
            </p:cNvSpPr>
            <p:nvPr/>
          </p:nvSpPr>
          <p:spPr bwMode="auto">
            <a:xfrm>
              <a:off x="5204" y="3276"/>
              <a:ext cx="48" cy="48"/>
            </a:xfrm>
            <a:prstGeom prst="ellipse">
              <a:avLst/>
            </a:prstGeom>
            <a:solidFill>
              <a:schemeClr val="tx1"/>
            </a:solidFill>
            <a:ln w="28575">
              <a:solidFill>
                <a:schemeClr val="hlink"/>
              </a:solidFill>
              <a:round/>
              <a:headEnd/>
              <a:tailEnd/>
            </a:ln>
          </p:spPr>
          <p:txBody>
            <a:bodyPr wrap="none" anchor="ctr"/>
            <a:lstStyle/>
            <a:p>
              <a:endParaRPr lang="fr-FR"/>
            </a:p>
          </p:txBody>
        </p:sp>
        <p:sp>
          <p:nvSpPr>
            <p:cNvPr id="36912" name="Oval 45"/>
            <p:cNvSpPr>
              <a:spLocks noChangeArrowheads="1"/>
            </p:cNvSpPr>
            <p:nvPr/>
          </p:nvSpPr>
          <p:spPr bwMode="auto">
            <a:xfrm>
              <a:off x="5304" y="2616"/>
              <a:ext cx="48" cy="48"/>
            </a:xfrm>
            <a:prstGeom prst="ellipse">
              <a:avLst/>
            </a:prstGeom>
            <a:solidFill>
              <a:schemeClr val="tx1"/>
            </a:solidFill>
            <a:ln w="28575">
              <a:solidFill>
                <a:schemeClr val="hlink"/>
              </a:solidFill>
              <a:round/>
              <a:headEnd/>
              <a:tailEnd/>
            </a:ln>
          </p:spPr>
          <p:txBody>
            <a:bodyPr wrap="none" anchor="ctr"/>
            <a:lstStyle/>
            <a:p>
              <a:endParaRPr lang="fr-FR"/>
            </a:p>
          </p:txBody>
        </p:sp>
      </p:grpSp>
      <p:sp>
        <p:nvSpPr>
          <p:cNvPr id="36900" name="AutoShape 46"/>
          <p:cNvSpPr>
            <a:spLocks noChangeArrowheads="1"/>
          </p:cNvSpPr>
          <p:nvPr/>
        </p:nvSpPr>
        <p:spPr bwMode="auto">
          <a:xfrm>
            <a:off x="8396288" y="3956050"/>
            <a:ext cx="381000" cy="1600200"/>
          </a:xfrm>
          <a:prstGeom prst="roundRect">
            <a:avLst>
              <a:gd name="adj" fmla="val 16667"/>
            </a:avLst>
          </a:prstGeom>
          <a:noFill/>
          <a:ln w="28575">
            <a:solidFill>
              <a:schemeClr val="tx1"/>
            </a:solidFill>
            <a:round/>
            <a:headEnd/>
            <a:tailEnd/>
          </a:ln>
        </p:spPr>
        <p:txBody>
          <a:bodyPr vert="eaVert" wrap="none" anchor="ctr"/>
          <a:lstStyle/>
          <a:p>
            <a:pPr algn="ctr" eaLnBrk="0" hangingPunct="0"/>
            <a:r>
              <a:rPr lang="en-US">
                <a:latin typeface="Comic Sans MS" pitchFamily="66" charset="0"/>
              </a:rPr>
              <a:t>mux</a:t>
            </a:r>
          </a:p>
        </p:txBody>
      </p:sp>
      <p:sp>
        <p:nvSpPr>
          <p:cNvPr id="36901" name="Freeform 47"/>
          <p:cNvSpPr>
            <a:spLocks/>
          </p:cNvSpPr>
          <p:nvPr/>
        </p:nvSpPr>
        <p:spPr bwMode="auto">
          <a:xfrm>
            <a:off x="152400" y="3651250"/>
            <a:ext cx="8763000" cy="2590800"/>
          </a:xfrm>
          <a:custGeom>
            <a:avLst/>
            <a:gdLst>
              <a:gd name="T0" fmla="*/ 2147483647 w 5520"/>
              <a:gd name="T1" fmla="*/ 2147483647 h 1632"/>
              <a:gd name="T2" fmla="*/ 2147483647 w 5520"/>
              <a:gd name="T3" fmla="*/ 2147483647 h 1632"/>
              <a:gd name="T4" fmla="*/ 2147483647 w 5520"/>
              <a:gd name="T5" fmla="*/ 2147483647 h 1632"/>
              <a:gd name="T6" fmla="*/ 0 w 5520"/>
              <a:gd name="T7" fmla="*/ 2147483647 h 1632"/>
              <a:gd name="T8" fmla="*/ 0 w 5520"/>
              <a:gd name="T9" fmla="*/ 0 h 1632"/>
              <a:gd name="T10" fmla="*/ 2147483647 w 5520"/>
              <a:gd name="T11" fmla="*/ 0 h 1632"/>
              <a:gd name="T12" fmla="*/ 0 60000 65536"/>
              <a:gd name="T13" fmla="*/ 0 60000 65536"/>
              <a:gd name="T14" fmla="*/ 0 60000 65536"/>
              <a:gd name="T15" fmla="*/ 0 60000 65536"/>
              <a:gd name="T16" fmla="*/ 0 60000 65536"/>
              <a:gd name="T17" fmla="*/ 0 60000 65536"/>
              <a:gd name="T18" fmla="*/ 0 w 5520"/>
              <a:gd name="T19" fmla="*/ 0 h 1632"/>
              <a:gd name="T20" fmla="*/ 5520 w 55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5520" h="1632">
                <a:moveTo>
                  <a:pt x="5424" y="720"/>
                </a:moveTo>
                <a:lnTo>
                  <a:pt x="5520" y="720"/>
                </a:lnTo>
                <a:lnTo>
                  <a:pt x="5520" y="1632"/>
                </a:lnTo>
                <a:lnTo>
                  <a:pt x="0" y="1632"/>
                </a:lnTo>
                <a:lnTo>
                  <a:pt x="0" y="0"/>
                </a:lnTo>
                <a:lnTo>
                  <a:pt x="288" y="0"/>
                </a:lnTo>
              </a:path>
            </a:pathLst>
          </a:custGeom>
          <a:noFill/>
          <a:ln w="28575" cap="flat" cmpd="sng">
            <a:solidFill>
              <a:schemeClr val="tx1"/>
            </a:solidFill>
            <a:prstDash val="solid"/>
            <a:round/>
            <a:headEnd type="none" w="med" len="med"/>
            <a:tailEnd type="triangle" w="med" len="med"/>
          </a:ln>
        </p:spPr>
        <p:txBody>
          <a:bodyPr wrap="none" anchor="ctr"/>
          <a:lstStyle/>
          <a:p>
            <a:endParaRPr lang="fr-FR"/>
          </a:p>
        </p:txBody>
      </p:sp>
      <p:sp>
        <p:nvSpPr>
          <p:cNvPr id="51"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52"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6"/>
          <p:cNvSpPr>
            <a:spLocks noGrp="1"/>
          </p:cNvSpPr>
          <p:nvPr>
            <p:ph type="title"/>
          </p:nvPr>
        </p:nvSpPr>
        <p:spPr/>
        <p:txBody>
          <a:bodyPr/>
          <a:lstStyle/>
          <a:p>
            <a:r>
              <a:rPr lang="en-US" smtClean="0"/>
              <a:t>Le pipeline… avant l’ordinateur</a:t>
            </a:r>
          </a:p>
        </p:txBody>
      </p:sp>
      <p:sp>
        <p:nvSpPr>
          <p:cNvPr id="6" name="Espace réservé du numéro de diapositive 5"/>
          <p:cNvSpPr>
            <a:spLocks noGrp="1"/>
          </p:cNvSpPr>
          <p:nvPr>
            <p:ph type="sldNum" sz="quarter" idx="12"/>
          </p:nvPr>
        </p:nvSpPr>
        <p:spPr/>
        <p:txBody>
          <a:bodyPr/>
          <a:lstStyle/>
          <a:p>
            <a:pPr>
              <a:defRPr/>
            </a:pPr>
            <a:fld id="{F0959E18-B85C-4BA0-BAE6-2971B861C577}" type="slidenum">
              <a:rPr lang="fr-FR" smtClean="0"/>
              <a:pPr>
                <a:defRPr/>
              </a:pPr>
              <a:t>2</a:t>
            </a:fld>
            <a:endParaRPr lang="fr-FR"/>
          </a:p>
        </p:txBody>
      </p:sp>
      <p:pic>
        <p:nvPicPr>
          <p:cNvPr id="20484" name="Picture 2" descr="Chaîne"/>
          <p:cNvPicPr>
            <a:picLocks noChangeAspect="1" noChangeArrowheads="1"/>
          </p:cNvPicPr>
          <p:nvPr/>
        </p:nvPicPr>
        <p:blipFill>
          <a:blip r:embed="rId2" cstate="print"/>
          <a:srcRect/>
          <a:stretch>
            <a:fillRect/>
          </a:stretch>
        </p:blipFill>
        <p:spPr bwMode="auto">
          <a:xfrm>
            <a:off x="4722813" y="1628775"/>
            <a:ext cx="4029075" cy="4103688"/>
          </a:xfrm>
          <a:prstGeom prst="rect">
            <a:avLst/>
          </a:prstGeom>
          <a:noFill/>
          <a:ln w="9525">
            <a:noFill/>
            <a:miter lim="800000"/>
            <a:headEnd/>
            <a:tailEnd/>
          </a:ln>
        </p:spPr>
      </p:pic>
      <p:pic>
        <p:nvPicPr>
          <p:cNvPr id="20485" name="Image 12" descr="280px-1919_Ford_Model_T_Highboy_Coupe.jpg"/>
          <p:cNvPicPr>
            <a:picLocks noChangeAspect="1"/>
          </p:cNvPicPr>
          <p:nvPr/>
        </p:nvPicPr>
        <p:blipFill>
          <a:blip r:embed="rId3" cstate="print"/>
          <a:srcRect/>
          <a:stretch>
            <a:fillRect/>
          </a:stretch>
        </p:blipFill>
        <p:spPr bwMode="auto">
          <a:xfrm>
            <a:off x="900113" y="1628775"/>
            <a:ext cx="2232025" cy="1936750"/>
          </a:xfrm>
          <a:prstGeom prst="rect">
            <a:avLst/>
          </a:prstGeom>
          <a:noFill/>
          <a:ln w="9525">
            <a:noFill/>
            <a:miter lim="800000"/>
            <a:headEnd/>
            <a:tailEnd/>
          </a:ln>
        </p:spPr>
      </p:pic>
      <p:sp>
        <p:nvSpPr>
          <p:cNvPr id="14" name="Double flèche horizontale 13"/>
          <p:cNvSpPr/>
          <p:nvPr/>
        </p:nvSpPr>
        <p:spPr>
          <a:xfrm>
            <a:off x="3419475" y="2420938"/>
            <a:ext cx="1081088" cy="5762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87" name="ZoneTexte 14"/>
          <p:cNvSpPr txBox="1">
            <a:spLocks noChangeArrowheads="1"/>
          </p:cNvSpPr>
          <p:nvPr/>
        </p:nvSpPr>
        <p:spPr bwMode="auto">
          <a:xfrm>
            <a:off x="1476375" y="3716338"/>
            <a:ext cx="858838" cy="369887"/>
          </a:xfrm>
          <a:prstGeom prst="rect">
            <a:avLst/>
          </a:prstGeom>
          <a:noFill/>
          <a:ln w="9525">
            <a:noFill/>
            <a:miter lim="800000"/>
            <a:headEnd/>
            <a:tailEnd/>
          </a:ln>
        </p:spPr>
        <p:txBody>
          <a:bodyPr wrap="none">
            <a:spAutoFit/>
          </a:bodyPr>
          <a:lstStyle/>
          <a:p>
            <a:r>
              <a:rPr lang="en-US"/>
              <a:t>Ford T</a:t>
            </a:r>
          </a:p>
        </p:txBody>
      </p:sp>
      <p:sp>
        <p:nvSpPr>
          <p:cNvPr id="20488" name="ZoneTexte 15"/>
          <p:cNvSpPr txBox="1">
            <a:spLocks noChangeArrowheads="1"/>
          </p:cNvSpPr>
          <p:nvPr/>
        </p:nvSpPr>
        <p:spPr bwMode="auto">
          <a:xfrm>
            <a:off x="468313" y="4437063"/>
            <a:ext cx="2184400" cy="923925"/>
          </a:xfrm>
          <a:prstGeom prst="rect">
            <a:avLst/>
          </a:prstGeom>
          <a:noFill/>
          <a:ln w="9525">
            <a:noFill/>
            <a:miter lim="800000"/>
            <a:headEnd/>
            <a:tailEnd/>
          </a:ln>
        </p:spPr>
        <p:txBody>
          <a:bodyPr wrap="none">
            <a:spAutoFit/>
          </a:bodyPr>
          <a:lstStyle/>
          <a:p>
            <a:r>
              <a:rPr lang="en-US"/>
              <a:t>Distinction :</a:t>
            </a:r>
          </a:p>
          <a:p>
            <a:pPr>
              <a:buFontTx/>
              <a:buChar char="-"/>
            </a:pPr>
            <a:r>
              <a:rPr lang="en-US"/>
              <a:t> Durée d’exécution</a:t>
            </a:r>
          </a:p>
          <a:p>
            <a:r>
              <a:rPr lang="en-US"/>
              <a:t>- Débit d’exécution</a:t>
            </a:r>
          </a:p>
        </p:txBody>
      </p:sp>
      <p:sp>
        <p:nvSpPr>
          <p:cNvPr id="11"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12" name="Espace réservé du pied de page 4"/>
          <p:cNvSpPr>
            <a:spLocks noGrp="1"/>
          </p:cNvSpPr>
          <p:nvPr>
            <p:ph type="ftr" sz="quarter" idx="11"/>
          </p:nvPr>
        </p:nvSpPr>
        <p:spPr/>
        <p:txBody>
          <a:bodyPr/>
          <a:lstStyle/>
          <a:p>
            <a:pPr>
              <a:defRPr/>
            </a:pPr>
            <a:r>
              <a:rPr lang="fr-FR" dirty="0" smtClean="0"/>
              <a:t>Les processeurs multi-pipelines</a:t>
            </a:r>
            <a:endParaRPr lang="fr-FR" dirty="0"/>
          </a:p>
          <a:p>
            <a:pPr>
              <a:defRPr/>
            </a:pPr>
            <a:r>
              <a:rPr lang="fr-FR" dirty="0"/>
              <a:t>D. Etiemble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Espace réservé du numéro de diapositive 5"/>
          <p:cNvSpPr>
            <a:spLocks noGrp="1"/>
          </p:cNvSpPr>
          <p:nvPr>
            <p:ph type="sldNum" sz="quarter" idx="12"/>
          </p:nvPr>
        </p:nvSpPr>
        <p:spPr/>
        <p:txBody>
          <a:bodyPr/>
          <a:lstStyle/>
          <a:p>
            <a:pPr>
              <a:defRPr/>
            </a:pPr>
            <a:fld id="{51D66EBB-7241-4E0A-A3E3-99859C0C9C0E}" type="slidenum">
              <a:rPr lang="fr-FR"/>
              <a:pPr>
                <a:defRPr/>
              </a:pPr>
              <a:t>20</a:t>
            </a:fld>
            <a:endParaRPr lang="fr-FR"/>
          </a:p>
        </p:txBody>
      </p:sp>
      <p:sp>
        <p:nvSpPr>
          <p:cNvPr id="37891" name="Rectangle 12"/>
          <p:cNvSpPr>
            <a:spLocks noGrp="1" noChangeArrowheads="1"/>
          </p:cNvSpPr>
          <p:nvPr>
            <p:ph type="title"/>
          </p:nvPr>
        </p:nvSpPr>
        <p:spPr>
          <a:xfrm>
            <a:off x="685800" y="549275"/>
            <a:ext cx="7715250" cy="576263"/>
          </a:xfrm>
          <a:solidFill>
            <a:schemeClr val="bg1"/>
          </a:solidFill>
        </p:spPr>
        <p:txBody>
          <a:bodyPr lIns="90488" tIns="44450" rIns="90488" bIns="44450"/>
          <a:lstStyle/>
          <a:p>
            <a:pPr eaLnBrk="1" hangingPunct="1"/>
            <a:r>
              <a:rPr lang="en-US" sz="3200" smtClean="0"/>
              <a:t>Aléas de données incontournables</a:t>
            </a:r>
            <a:endParaRPr lang="en-US" sz="1800" smtClean="0">
              <a:solidFill>
                <a:schemeClr val="tx1"/>
              </a:solidFill>
            </a:endParaRPr>
          </a:p>
        </p:txBody>
      </p:sp>
      <p:grpSp>
        <p:nvGrpSpPr>
          <p:cNvPr id="37892" name="Groupe 157"/>
          <p:cNvGrpSpPr>
            <a:grpSpLocks/>
          </p:cNvGrpSpPr>
          <p:nvPr/>
        </p:nvGrpSpPr>
        <p:grpSpPr bwMode="auto">
          <a:xfrm>
            <a:off x="80963" y="1484313"/>
            <a:ext cx="8932862" cy="4557712"/>
            <a:chOff x="80963" y="1916832"/>
            <a:chExt cx="8932862" cy="4557713"/>
          </a:xfrm>
        </p:grpSpPr>
        <p:sp>
          <p:nvSpPr>
            <p:cNvPr id="37895" name="Line 2"/>
            <p:cNvSpPr>
              <a:spLocks noChangeShapeType="1"/>
            </p:cNvSpPr>
            <p:nvPr/>
          </p:nvSpPr>
          <p:spPr bwMode="auto">
            <a:xfrm>
              <a:off x="1054100" y="2329582"/>
              <a:ext cx="7486650" cy="0"/>
            </a:xfrm>
            <a:prstGeom prst="line">
              <a:avLst/>
            </a:prstGeom>
            <a:noFill/>
            <a:ln w="25400">
              <a:solidFill>
                <a:schemeClr val="tx1"/>
              </a:solidFill>
              <a:round/>
              <a:headEnd/>
              <a:tailEnd type="triangle" w="med" len="med"/>
            </a:ln>
          </p:spPr>
          <p:txBody>
            <a:bodyPr wrap="none" anchor="ctr"/>
            <a:lstStyle/>
            <a:p>
              <a:endParaRPr lang="fr-FR"/>
            </a:p>
          </p:txBody>
        </p:sp>
        <p:sp>
          <p:nvSpPr>
            <p:cNvPr id="37896" name="Rectangle 3"/>
            <p:cNvSpPr>
              <a:spLocks noChangeArrowheads="1"/>
            </p:cNvSpPr>
            <p:nvPr/>
          </p:nvSpPr>
          <p:spPr bwMode="auto">
            <a:xfrm>
              <a:off x="811213" y="1916832"/>
              <a:ext cx="2506662" cy="393700"/>
            </a:xfrm>
            <a:prstGeom prst="rect">
              <a:avLst/>
            </a:prstGeom>
            <a:noFill/>
            <a:ln w="12700">
              <a:noFill/>
              <a:miter lim="800000"/>
              <a:headEnd/>
              <a:tailEnd/>
            </a:ln>
          </p:spPr>
          <p:txBody>
            <a:bodyPr wrap="none" lIns="90488" tIns="44450" rIns="90488" bIns="44450">
              <a:spAutoFit/>
            </a:bodyPr>
            <a:lstStyle/>
            <a:p>
              <a:pPr eaLnBrk="0" hangingPunct="0"/>
              <a:r>
                <a:rPr lang="en-US" sz="2000" b="1" i="1">
                  <a:latin typeface="Comic Sans MS" pitchFamily="66" charset="0"/>
                </a:rPr>
                <a:t>Time (clock cycles)</a:t>
              </a:r>
            </a:p>
          </p:txBody>
        </p:sp>
        <p:grpSp>
          <p:nvGrpSpPr>
            <p:cNvPr id="37897" name="Group 4"/>
            <p:cNvGrpSpPr>
              <a:grpSpLocks/>
            </p:cNvGrpSpPr>
            <p:nvPr/>
          </p:nvGrpSpPr>
          <p:grpSpPr bwMode="auto">
            <a:xfrm>
              <a:off x="80963" y="2740745"/>
              <a:ext cx="3186112" cy="3733800"/>
              <a:chOff x="178" y="1728"/>
              <a:chExt cx="2007" cy="2352"/>
            </a:xfrm>
          </p:grpSpPr>
          <p:sp>
            <p:nvSpPr>
              <p:cNvPr id="38038" name="Rectangle 5"/>
              <p:cNvSpPr>
                <a:spLocks noChangeArrowheads="1"/>
              </p:cNvSpPr>
              <p:nvPr/>
            </p:nvSpPr>
            <p:spPr bwMode="auto">
              <a:xfrm>
                <a:off x="178" y="1752"/>
                <a:ext cx="260" cy="2168"/>
              </a:xfrm>
              <a:prstGeom prst="rect">
                <a:avLst/>
              </a:prstGeom>
              <a:noFill/>
              <a:ln w="12700">
                <a:noFill/>
                <a:miter lim="800000"/>
                <a:headEnd/>
                <a:tailEnd/>
              </a:ln>
            </p:spPr>
            <p:txBody>
              <a:bodyPr wrap="none" lIns="90488" tIns="44450" rIns="90488" bIns="44450">
                <a:spAutoFit/>
              </a:bodyPr>
              <a:lstStyle/>
              <a:p>
                <a:pPr algn="ctr" eaLnBrk="0" hangingPunct="0"/>
                <a:r>
                  <a:rPr lang="en-US" sz="2000" b="1" i="1">
                    <a:latin typeface="Comic Sans MS" pitchFamily="66" charset="0"/>
                  </a:rPr>
                  <a:t>I</a:t>
                </a:r>
              </a:p>
              <a:p>
                <a:pPr algn="ctr" eaLnBrk="0" hangingPunct="0"/>
                <a:r>
                  <a:rPr lang="en-US" sz="2000" b="1" i="1">
                    <a:latin typeface="Comic Sans MS" pitchFamily="66" charset="0"/>
                  </a:rPr>
                  <a:t>n</a:t>
                </a:r>
              </a:p>
              <a:p>
                <a:pPr algn="ctr" eaLnBrk="0" hangingPunct="0"/>
                <a:r>
                  <a:rPr lang="en-US" sz="2000" b="1" i="1">
                    <a:latin typeface="Comic Sans MS" pitchFamily="66" charset="0"/>
                  </a:rPr>
                  <a:t>s</a:t>
                </a:r>
              </a:p>
              <a:p>
                <a:pPr algn="ctr" eaLnBrk="0" hangingPunct="0"/>
                <a:r>
                  <a:rPr lang="en-US" sz="2000" b="1" i="1">
                    <a:latin typeface="Comic Sans MS" pitchFamily="66" charset="0"/>
                  </a:rPr>
                  <a:t>t</a:t>
                </a:r>
              </a:p>
              <a:p>
                <a:pPr algn="ctr" eaLnBrk="0" hangingPunct="0"/>
                <a:r>
                  <a:rPr lang="en-US" sz="2000" b="1" i="1">
                    <a:latin typeface="Comic Sans MS" pitchFamily="66" charset="0"/>
                  </a:rPr>
                  <a:t>r.</a:t>
                </a:r>
              </a:p>
              <a:p>
                <a:pPr algn="ctr" eaLnBrk="0" hangingPunct="0"/>
                <a:endParaRPr lang="en-US" sz="2000" b="1" i="1">
                  <a:latin typeface="Comic Sans MS" pitchFamily="66" charset="0"/>
                </a:endParaRPr>
              </a:p>
              <a:p>
                <a:pPr algn="ctr" eaLnBrk="0" hangingPunct="0"/>
                <a:r>
                  <a:rPr lang="en-US" sz="2000" b="1" i="1">
                    <a:latin typeface="Comic Sans MS" pitchFamily="66" charset="0"/>
                  </a:rPr>
                  <a:t>O</a:t>
                </a:r>
              </a:p>
              <a:p>
                <a:pPr algn="ctr" eaLnBrk="0" hangingPunct="0"/>
                <a:r>
                  <a:rPr lang="en-US" sz="2000" b="1" i="1">
                    <a:latin typeface="Comic Sans MS" pitchFamily="66" charset="0"/>
                  </a:rPr>
                  <a:t>r</a:t>
                </a:r>
              </a:p>
              <a:p>
                <a:pPr algn="ctr" eaLnBrk="0" hangingPunct="0"/>
                <a:r>
                  <a:rPr lang="en-US" sz="2000" b="1" i="1">
                    <a:latin typeface="Comic Sans MS" pitchFamily="66" charset="0"/>
                  </a:rPr>
                  <a:t>d</a:t>
                </a:r>
              </a:p>
              <a:p>
                <a:pPr algn="ctr" eaLnBrk="0" hangingPunct="0"/>
                <a:r>
                  <a:rPr lang="en-US" sz="2000" b="1" i="1">
                    <a:latin typeface="Comic Sans MS" pitchFamily="66" charset="0"/>
                  </a:rPr>
                  <a:t>e</a:t>
                </a:r>
              </a:p>
              <a:p>
                <a:pPr algn="ctr" eaLnBrk="0" hangingPunct="0"/>
                <a:r>
                  <a:rPr lang="en-US" sz="2000" b="1" i="1">
                    <a:latin typeface="Comic Sans MS" pitchFamily="66" charset="0"/>
                  </a:rPr>
                  <a:t>r</a:t>
                </a:r>
              </a:p>
            </p:txBody>
          </p:sp>
          <p:sp>
            <p:nvSpPr>
              <p:cNvPr id="38039" name="Line 6"/>
              <p:cNvSpPr>
                <a:spLocks noChangeShapeType="1"/>
              </p:cNvSpPr>
              <p:nvPr/>
            </p:nvSpPr>
            <p:spPr bwMode="auto">
              <a:xfrm>
                <a:off x="500" y="1764"/>
                <a:ext cx="0" cy="2308"/>
              </a:xfrm>
              <a:prstGeom prst="line">
                <a:avLst/>
              </a:prstGeom>
              <a:noFill/>
              <a:ln w="25400">
                <a:solidFill>
                  <a:schemeClr val="tx1"/>
                </a:solidFill>
                <a:round/>
                <a:headEnd/>
                <a:tailEnd type="triangle" w="med" len="med"/>
              </a:ln>
            </p:spPr>
            <p:txBody>
              <a:bodyPr wrap="none" anchor="ctr"/>
              <a:lstStyle/>
              <a:p>
                <a:endParaRPr lang="fr-FR"/>
              </a:p>
            </p:txBody>
          </p:sp>
          <p:grpSp>
            <p:nvGrpSpPr>
              <p:cNvPr id="38040" name="Group 7"/>
              <p:cNvGrpSpPr>
                <a:grpSpLocks/>
              </p:cNvGrpSpPr>
              <p:nvPr/>
            </p:nvGrpSpPr>
            <p:grpSpPr bwMode="auto">
              <a:xfrm>
                <a:off x="576" y="1728"/>
                <a:ext cx="1609" cy="2352"/>
                <a:chOff x="835" y="1730"/>
                <a:chExt cx="1609" cy="2352"/>
              </a:xfrm>
            </p:grpSpPr>
            <p:sp>
              <p:nvSpPr>
                <p:cNvPr id="38041" name="Rectangle 8"/>
                <p:cNvSpPr>
                  <a:spLocks noChangeArrowheads="1"/>
                </p:cNvSpPr>
                <p:nvPr/>
              </p:nvSpPr>
              <p:spPr bwMode="auto">
                <a:xfrm>
                  <a:off x="835" y="1730"/>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solidFill>
                        <a:schemeClr val="hlink"/>
                      </a:solidFill>
                      <a:latin typeface="Courier New" pitchFamily="49" charset="0"/>
                    </a:rPr>
                    <a:t>lw</a:t>
                  </a:r>
                  <a:r>
                    <a:rPr lang="en-US" sz="2400" b="1">
                      <a:latin typeface="Courier New" pitchFamily="49" charset="0"/>
                    </a:rPr>
                    <a:t> </a:t>
                  </a:r>
                  <a:r>
                    <a:rPr lang="en-US" sz="2400" b="1">
                      <a:solidFill>
                        <a:schemeClr val="hlink"/>
                      </a:solidFill>
                      <a:latin typeface="Courier New" pitchFamily="49" charset="0"/>
                    </a:rPr>
                    <a:t>r1, 0</a:t>
                  </a:r>
                  <a:r>
                    <a:rPr lang="en-US" sz="2400" b="1">
                      <a:latin typeface="Courier New" pitchFamily="49" charset="0"/>
                    </a:rPr>
                    <a:t>(r2)</a:t>
                  </a:r>
                </a:p>
                <a:p>
                  <a:endParaRPr lang="en-US" sz="2400" b="1">
                    <a:latin typeface="Courier New" pitchFamily="49" charset="0"/>
                  </a:endParaRPr>
                </a:p>
              </p:txBody>
            </p:sp>
            <p:sp>
              <p:nvSpPr>
                <p:cNvPr id="38042" name="Rectangle 9"/>
                <p:cNvSpPr>
                  <a:spLocks noChangeArrowheads="1"/>
                </p:cNvSpPr>
                <p:nvPr/>
              </p:nvSpPr>
              <p:spPr bwMode="auto">
                <a:xfrm>
                  <a:off x="835" y="2342"/>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latin typeface="Courier New" pitchFamily="49" charset="0"/>
                    </a:rPr>
                    <a:t>sub r4,</a:t>
                  </a:r>
                  <a:r>
                    <a:rPr lang="en-US" sz="2400" b="1">
                      <a:solidFill>
                        <a:schemeClr val="hlink"/>
                      </a:solidFill>
                      <a:latin typeface="Courier New" pitchFamily="49" charset="0"/>
                    </a:rPr>
                    <a:t>r1</a:t>
                  </a:r>
                  <a:r>
                    <a:rPr lang="en-US" sz="2400" b="1">
                      <a:latin typeface="Courier New" pitchFamily="49" charset="0"/>
                    </a:rPr>
                    <a:t>,r6</a:t>
                  </a:r>
                </a:p>
                <a:p>
                  <a:endParaRPr lang="en-US" sz="2400" b="1">
                    <a:latin typeface="Courier New" pitchFamily="49" charset="0"/>
                  </a:endParaRPr>
                </a:p>
              </p:txBody>
            </p:sp>
            <p:sp>
              <p:nvSpPr>
                <p:cNvPr id="38043" name="Rectangle 10"/>
                <p:cNvSpPr>
                  <a:spLocks noChangeArrowheads="1"/>
                </p:cNvSpPr>
                <p:nvPr/>
              </p:nvSpPr>
              <p:spPr bwMode="auto">
                <a:xfrm>
                  <a:off x="835" y="2942"/>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latin typeface="Courier New" pitchFamily="49" charset="0"/>
                    </a:rPr>
                    <a:t>and r6,</a:t>
                  </a:r>
                  <a:r>
                    <a:rPr lang="en-US" sz="2400" b="1">
                      <a:solidFill>
                        <a:schemeClr val="accent2"/>
                      </a:solidFill>
                      <a:latin typeface="Courier New" pitchFamily="49" charset="0"/>
                    </a:rPr>
                    <a:t>r1</a:t>
                  </a:r>
                  <a:r>
                    <a:rPr lang="en-US" sz="2400" b="1">
                      <a:latin typeface="Courier New" pitchFamily="49" charset="0"/>
                    </a:rPr>
                    <a:t>,r7</a:t>
                  </a:r>
                </a:p>
                <a:p>
                  <a:endParaRPr lang="en-US" sz="2400" b="1">
                    <a:latin typeface="Courier New" pitchFamily="49" charset="0"/>
                  </a:endParaRPr>
                </a:p>
              </p:txBody>
            </p:sp>
            <p:sp>
              <p:nvSpPr>
                <p:cNvPr id="38044" name="Rectangle 11"/>
                <p:cNvSpPr>
                  <a:spLocks noChangeArrowheads="1"/>
                </p:cNvSpPr>
                <p:nvPr/>
              </p:nvSpPr>
              <p:spPr bwMode="auto">
                <a:xfrm>
                  <a:off x="835" y="3566"/>
                  <a:ext cx="1609"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latin typeface="Courier New" pitchFamily="49" charset="0"/>
                    </a:rPr>
                    <a:t>or   r8,</a:t>
                  </a:r>
                  <a:r>
                    <a:rPr lang="en-US" sz="2400" b="1">
                      <a:solidFill>
                        <a:schemeClr val="accent2"/>
                      </a:solidFill>
                      <a:latin typeface="Courier New" pitchFamily="49" charset="0"/>
                    </a:rPr>
                    <a:t>r1</a:t>
                  </a:r>
                  <a:r>
                    <a:rPr lang="en-US" sz="2400" b="1">
                      <a:latin typeface="Courier New" pitchFamily="49" charset="0"/>
                    </a:rPr>
                    <a:t>,r9</a:t>
                  </a:r>
                </a:p>
                <a:p>
                  <a:endParaRPr lang="en-US" sz="2400" b="1">
                    <a:latin typeface="Courier New" pitchFamily="49" charset="0"/>
                  </a:endParaRPr>
                </a:p>
              </p:txBody>
            </p:sp>
          </p:grpSp>
        </p:grpSp>
        <p:grpSp>
          <p:nvGrpSpPr>
            <p:cNvPr id="37898" name="Group 13"/>
            <p:cNvGrpSpPr>
              <a:grpSpLocks/>
            </p:cNvGrpSpPr>
            <p:nvPr/>
          </p:nvGrpSpPr>
          <p:grpSpPr bwMode="auto">
            <a:xfrm>
              <a:off x="2967038" y="2651125"/>
              <a:ext cx="6046787" cy="3519488"/>
              <a:chOff x="1951" y="1680"/>
              <a:chExt cx="3809" cy="2217"/>
            </a:xfrm>
          </p:grpSpPr>
          <p:grpSp>
            <p:nvGrpSpPr>
              <p:cNvPr id="37902" name="Group 14"/>
              <p:cNvGrpSpPr>
                <a:grpSpLocks/>
              </p:cNvGrpSpPr>
              <p:nvPr/>
            </p:nvGrpSpPr>
            <p:grpSpPr bwMode="auto">
              <a:xfrm>
                <a:off x="1951" y="1680"/>
                <a:ext cx="2310" cy="441"/>
                <a:chOff x="1953" y="1200"/>
                <a:chExt cx="1919" cy="441"/>
              </a:xfrm>
            </p:grpSpPr>
            <p:grpSp>
              <p:nvGrpSpPr>
                <p:cNvPr id="38005" name="Group 15"/>
                <p:cNvGrpSpPr>
                  <a:grpSpLocks noChangeAspect="1"/>
                </p:cNvGrpSpPr>
                <p:nvPr/>
              </p:nvGrpSpPr>
              <p:grpSpPr bwMode="auto">
                <a:xfrm>
                  <a:off x="2429" y="1304"/>
                  <a:ext cx="221" cy="233"/>
                  <a:chOff x="1374" y="528"/>
                  <a:chExt cx="480" cy="432"/>
                </a:xfrm>
              </p:grpSpPr>
              <p:grpSp>
                <p:nvGrpSpPr>
                  <p:cNvPr id="38034" name="Group 16"/>
                  <p:cNvGrpSpPr>
                    <a:grpSpLocks noChangeAspect="1"/>
                  </p:cNvGrpSpPr>
                  <p:nvPr/>
                </p:nvGrpSpPr>
                <p:grpSpPr bwMode="auto">
                  <a:xfrm>
                    <a:off x="1374" y="528"/>
                    <a:ext cx="480" cy="432"/>
                    <a:chOff x="1392" y="528"/>
                    <a:chExt cx="480" cy="432"/>
                  </a:xfrm>
                </p:grpSpPr>
                <p:sp>
                  <p:nvSpPr>
                    <p:cNvPr id="38036" name="Rectangle 1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8037" name="Rectangle 1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8035" name="Text Box 19"/>
                  <p:cNvSpPr txBox="1">
                    <a:spLocks noChangeAspect="1" noChangeArrowheads="1"/>
                  </p:cNvSpPr>
                  <p:nvPr/>
                </p:nvSpPr>
                <p:spPr bwMode="auto">
                  <a:xfrm>
                    <a:off x="1387" y="574"/>
                    <a:ext cx="45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8006" name="Line 20"/>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8007" name="Line 21"/>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8008" name="Group 22"/>
                <p:cNvGrpSpPr>
                  <a:grpSpLocks noChangeAspect="1"/>
                </p:cNvGrpSpPr>
                <p:nvPr/>
              </p:nvGrpSpPr>
              <p:grpSpPr bwMode="auto">
                <a:xfrm>
                  <a:off x="2851" y="1235"/>
                  <a:ext cx="199" cy="371"/>
                  <a:chOff x="2991" y="411"/>
                  <a:chExt cx="359" cy="768"/>
                </a:xfrm>
              </p:grpSpPr>
              <p:sp>
                <p:nvSpPr>
                  <p:cNvPr id="38030" name="AutoShape 23"/>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8031" name="AutoShape 24"/>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8032" name="Freeform 25"/>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8033" name="Text Box 26"/>
                  <p:cNvSpPr txBox="1">
                    <a:spLocks noChangeAspect="1" noChangeArrowheads="1"/>
                  </p:cNvSpPr>
                  <p:nvPr/>
                </p:nvSpPr>
                <p:spPr bwMode="auto">
                  <a:xfrm rot="-5400000">
                    <a:off x="2942" y="634"/>
                    <a:ext cx="575" cy="230"/>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8009" name="Line 27"/>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8010" name="Line 28"/>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8011" name="Group 29"/>
                <p:cNvGrpSpPr>
                  <a:grpSpLocks noChangeAspect="1"/>
                </p:cNvGrpSpPr>
                <p:nvPr/>
              </p:nvGrpSpPr>
              <p:grpSpPr bwMode="auto">
                <a:xfrm>
                  <a:off x="3201" y="1305"/>
                  <a:ext cx="292" cy="232"/>
                  <a:chOff x="3836" y="576"/>
                  <a:chExt cx="630" cy="480"/>
                </a:xfrm>
              </p:grpSpPr>
              <p:sp>
                <p:nvSpPr>
                  <p:cNvPr id="38028" name="Rectangle 30"/>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8029" name="Text Box 31"/>
                  <p:cNvSpPr txBox="1">
                    <a:spLocks noChangeAspect="1" noChangeArrowheads="1"/>
                  </p:cNvSpPr>
                  <p:nvPr/>
                </p:nvSpPr>
                <p:spPr bwMode="auto">
                  <a:xfrm>
                    <a:off x="3836" y="628"/>
                    <a:ext cx="63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8012" name="Freeform 32"/>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8013" name="Line 33"/>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8014" name="Line 34"/>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8015" name="Group 35"/>
                <p:cNvGrpSpPr>
                  <a:grpSpLocks noChangeAspect="1"/>
                </p:cNvGrpSpPr>
                <p:nvPr/>
              </p:nvGrpSpPr>
              <p:grpSpPr bwMode="auto">
                <a:xfrm>
                  <a:off x="1953" y="1305"/>
                  <a:ext cx="308" cy="232"/>
                  <a:chOff x="1104" y="576"/>
                  <a:chExt cx="664" cy="480"/>
                </a:xfrm>
              </p:grpSpPr>
              <p:sp>
                <p:nvSpPr>
                  <p:cNvPr id="38026" name="Rectangle 3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8027" name="Text Box 37"/>
                  <p:cNvSpPr txBox="1">
                    <a:spLocks noChangeAspect="1" noChangeArrowheads="1"/>
                  </p:cNvSpPr>
                  <p:nvPr/>
                </p:nvSpPr>
                <p:spPr bwMode="auto">
                  <a:xfrm>
                    <a:off x="1104" y="628"/>
                    <a:ext cx="664"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8016" name="Group 38"/>
                <p:cNvGrpSpPr>
                  <a:grpSpLocks/>
                </p:cNvGrpSpPr>
                <p:nvPr/>
              </p:nvGrpSpPr>
              <p:grpSpPr bwMode="auto">
                <a:xfrm>
                  <a:off x="2288" y="1200"/>
                  <a:ext cx="1297" cy="441"/>
                  <a:chOff x="2112" y="528"/>
                  <a:chExt cx="2088" cy="681"/>
                </a:xfrm>
              </p:grpSpPr>
              <p:sp>
                <p:nvSpPr>
                  <p:cNvPr id="38022" name="Rectangle 39"/>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023" name="Rectangle 40"/>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024" name="Rectangle 41"/>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025" name="Rectangle 42"/>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8017" name="Group 43"/>
                <p:cNvGrpSpPr>
                  <a:grpSpLocks noChangeAspect="1"/>
                </p:cNvGrpSpPr>
                <p:nvPr/>
              </p:nvGrpSpPr>
              <p:grpSpPr bwMode="auto">
                <a:xfrm flipH="1">
                  <a:off x="3649" y="1296"/>
                  <a:ext cx="223" cy="233"/>
                  <a:chOff x="1374" y="528"/>
                  <a:chExt cx="480" cy="432"/>
                </a:xfrm>
              </p:grpSpPr>
              <p:grpSp>
                <p:nvGrpSpPr>
                  <p:cNvPr id="38018" name="Group 44"/>
                  <p:cNvGrpSpPr>
                    <a:grpSpLocks noChangeAspect="1"/>
                  </p:cNvGrpSpPr>
                  <p:nvPr/>
                </p:nvGrpSpPr>
                <p:grpSpPr bwMode="auto">
                  <a:xfrm>
                    <a:off x="1374" y="528"/>
                    <a:ext cx="480" cy="432"/>
                    <a:chOff x="1392" y="528"/>
                    <a:chExt cx="480" cy="432"/>
                  </a:xfrm>
                </p:grpSpPr>
                <p:sp>
                  <p:nvSpPr>
                    <p:cNvPr id="38020" name="Rectangle 4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8021" name="Rectangle 4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8019" name="Text Box 47"/>
                  <p:cNvSpPr txBox="1">
                    <a:spLocks noChangeAspect="1" noChangeArrowheads="1"/>
                  </p:cNvSpPr>
                  <p:nvPr/>
                </p:nvSpPr>
                <p:spPr bwMode="auto">
                  <a:xfrm>
                    <a:off x="1396" y="574"/>
                    <a:ext cx="454"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7903" name="Group 48"/>
              <p:cNvGrpSpPr>
                <a:grpSpLocks/>
              </p:cNvGrpSpPr>
              <p:nvPr/>
            </p:nvGrpSpPr>
            <p:grpSpPr bwMode="auto">
              <a:xfrm>
                <a:off x="2467" y="2266"/>
                <a:ext cx="2310" cy="441"/>
                <a:chOff x="1953" y="1200"/>
                <a:chExt cx="1919" cy="441"/>
              </a:xfrm>
            </p:grpSpPr>
            <p:grpSp>
              <p:nvGrpSpPr>
                <p:cNvPr id="37972" name="Group 49"/>
                <p:cNvGrpSpPr>
                  <a:grpSpLocks noChangeAspect="1"/>
                </p:cNvGrpSpPr>
                <p:nvPr/>
              </p:nvGrpSpPr>
              <p:grpSpPr bwMode="auto">
                <a:xfrm>
                  <a:off x="2429" y="1304"/>
                  <a:ext cx="221" cy="233"/>
                  <a:chOff x="1374" y="528"/>
                  <a:chExt cx="480" cy="432"/>
                </a:xfrm>
              </p:grpSpPr>
              <p:grpSp>
                <p:nvGrpSpPr>
                  <p:cNvPr id="38001" name="Group 50"/>
                  <p:cNvGrpSpPr>
                    <a:grpSpLocks noChangeAspect="1"/>
                  </p:cNvGrpSpPr>
                  <p:nvPr/>
                </p:nvGrpSpPr>
                <p:grpSpPr bwMode="auto">
                  <a:xfrm>
                    <a:off x="1374" y="528"/>
                    <a:ext cx="480" cy="432"/>
                    <a:chOff x="1392" y="528"/>
                    <a:chExt cx="480" cy="432"/>
                  </a:xfrm>
                </p:grpSpPr>
                <p:sp>
                  <p:nvSpPr>
                    <p:cNvPr id="38003" name="Rectangle 5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8004" name="Rectangle 5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8002" name="Text Box 53"/>
                  <p:cNvSpPr txBox="1">
                    <a:spLocks noChangeAspect="1" noChangeArrowheads="1"/>
                  </p:cNvSpPr>
                  <p:nvPr/>
                </p:nvSpPr>
                <p:spPr bwMode="auto">
                  <a:xfrm>
                    <a:off x="1387" y="574"/>
                    <a:ext cx="45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7973" name="Line 54"/>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7974" name="Line 55"/>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7975" name="Group 56"/>
                <p:cNvGrpSpPr>
                  <a:grpSpLocks noChangeAspect="1"/>
                </p:cNvGrpSpPr>
                <p:nvPr/>
              </p:nvGrpSpPr>
              <p:grpSpPr bwMode="auto">
                <a:xfrm>
                  <a:off x="2851" y="1235"/>
                  <a:ext cx="199" cy="371"/>
                  <a:chOff x="2991" y="411"/>
                  <a:chExt cx="359" cy="768"/>
                </a:xfrm>
              </p:grpSpPr>
              <p:sp>
                <p:nvSpPr>
                  <p:cNvPr id="37997" name="AutoShape 57"/>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7998" name="AutoShape 58"/>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7999" name="Freeform 59"/>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8000" name="Text Box 60"/>
                  <p:cNvSpPr txBox="1">
                    <a:spLocks noChangeAspect="1" noChangeArrowheads="1"/>
                  </p:cNvSpPr>
                  <p:nvPr/>
                </p:nvSpPr>
                <p:spPr bwMode="auto">
                  <a:xfrm rot="-5400000">
                    <a:off x="2943" y="633"/>
                    <a:ext cx="575" cy="231"/>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7976" name="Line 61"/>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7977" name="Line 62"/>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7978" name="Group 63"/>
                <p:cNvGrpSpPr>
                  <a:grpSpLocks noChangeAspect="1"/>
                </p:cNvGrpSpPr>
                <p:nvPr/>
              </p:nvGrpSpPr>
              <p:grpSpPr bwMode="auto">
                <a:xfrm>
                  <a:off x="3201" y="1305"/>
                  <a:ext cx="292" cy="232"/>
                  <a:chOff x="3836" y="576"/>
                  <a:chExt cx="630" cy="480"/>
                </a:xfrm>
              </p:grpSpPr>
              <p:sp>
                <p:nvSpPr>
                  <p:cNvPr id="37995" name="Rectangle 6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7996" name="Text Box 65"/>
                  <p:cNvSpPr txBox="1">
                    <a:spLocks noChangeAspect="1" noChangeArrowheads="1"/>
                  </p:cNvSpPr>
                  <p:nvPr/>
                </p:nvSpPr>
                <p:spPr bwMode="auto">
                  <a:xfrm>
                    <a:off x="3836" y="628"/>
                    <a:ext cx="63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7979" name="Freeform 66"/>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7980" name="Line 67"/>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7981" name="Line 68"/>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7982" name="Group 69"/>
                <p:cNvGrpSpPr>
                  <a:grpSpLocks noChangeAspect="1"/>
                </p:cNvGrpSpPr>
                <p:nvPr/>
              </p:nvGrpSpPr>
              <p:grpSpPr bwMode="auto">
                <a:xfrm>
                  <a:off x="1953" y="1305"/>
                  <a:ext cx="308" cy="232"/>
                  <a:chOff x="1104" y="576"/>
                  <a:chExt cx="664" cy="480"/>
                </a:xfrm>
              </p:grpSpPr>
              <p:sp>
                <p:nvSpPr>
                  <p:cNvPr id="37993" name="Rectangle 70"/>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7994" name="Text Box 71"/>
                  <p:cNvSpPr txBox="1">
                    <a:spLocks noChangeAspect="1" noChangeArrowheads="1"/>
                  </p:cNvSpPr>
                  <p:nvPr/>
                </p:nvSpPr>
                <p:spPr bwMode="auto">
                  <a:xfrm>
                    <a:off x="1104" y="628"/>
                    <a:ext cx="664"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7983" name="Group 72"/>
                <p:cNvGrpSpPr>
                  <a:grpSpLocks/>
                </p:cNvGrpSpPr>
                <p:nvPr/>
              </p:nvGrpSpPr>
              <p:grpSpPr bwMode="auto">
                <a:xfrm>
                  <a:off x="2288" y="1200"/>
                  <a:ext cx="1297" cy="441"/>
                  <a:chOff x="2112" y="528"/>
                  <a:chExt cx="2088" cy="681"/>
                </a:xfrm>
              </p:grpSpPr>
              <p:sp>
                <p:nvSpPr>
                  <p:cNvPr id="37989" name="Rectangle 73"/>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7990" name="Rectangle 74"/>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7991" name="Rectangle 75"/>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7992" name="Rectangle 76"/>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7984" name="Group 77"/>
                <p:cNvGrpSpPr>
                  <a:grpSpLocks noChangeAspect="1"/>
                </p:cNvGrpSpPr>
                <p:nvPr/>
              </p:nvGrpSpPr>
              <p:grpSpPr bwMode="auto">
                <a:xfrm flipH="1">
                  <a:off x="3649" y="1296"/>
                  <a:ext cx="223" cy="233"/>
                  <a:chOff x="1374" y="528"/>
                  <a:chExt cx="480" cy="432"/>
                </a:xfrm>
              </p:grpSpPr>
              <p:grpSp>
                <p:nvGrpSpPr>
                  <p:cNvPr id="37985" name="Group 78"/>
                  <p:cNvGrpSpPr>
                    <a:grpSpLocks noChangeAspect="1"/>
                  </p:cNvGrpSpPr>
                  <p:nvPr/>
                </p:nvGrpSpPr>
                <p:grpSpPr bwMode="auto">
                  <a:xfrm>
                    <a:off x="1374" y="528"/>
                    <a:ext cx="480" cy="432"/>
                    <a:chOff x="1392" y="528"/>
                    <a:chExt cx="480" cy="432"/>
                  </a:xfrm>
                </p:grpSpPr>
                <p:sp>
                  <p:nvSpPr>
                    <p:cNvPr id="37987" name="Rectangle 7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7988" name="Rectangle 8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7986" name="Text Box 81"/>
                  <p:cNvSpPr txBox="1">
                    <a:spLocks noChangeAspect="1" noChangeArrowheads="1"/>
                  </p:cNvSpPr>
                  <p:nvPr/>
                </p:nvSpPr>
                <p:spPr bwMode="auto">
                  <a:xfrm>
                    <a:off x="1396" y="574"/>
                    <a:ext cx="454"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7904" name="Group 82"/>
              <p:cNvGrpSpPr>
                <a:grpSpLocks/>
              </p:cNvGrpSpPr>
              <p:nvPr/>
            </p:nvGrpSpPr>
            <p:grpSpPr bwMode="auto">
              <a:xfrm>
                <a:off x="2966" y="2843"/>
                <a:ext cx="2309" cy="441"/>
                <a:chOff x="1953" y="1200"/>
                <a:chExt cx="1919" cy="441"/>
              </a:xfrm>
            </p:grpSpPr>
            <p:grpSp>
              <p:nvGrpSpPr>
                <p:cNvPr id="37939" name="Group 83"/>
                <p:cNvGrpSpPr>
                  <a:grpSpLocks noChangeAspect="1"/>
                </p:cNvGrpSpPr>
                <p:nvPr/>
              </p:nvGrpSpPr>
              <p:grpSpPr bwMode="auto">
                <a:xfrm>
                  <a:off x="2429" y="1304"/>
                  <a:ext cx="221" cy="233"/>
                  <a:chOff x="1374" y="528"/>
                  <a:chExt cx="480" cy="432"/>
                </a:xfrm>
              </p:grpSpPr>
              <p:grpSp>
                <p:nvGrpSpPr>
                  <p:cNvPr id="37968" name="Group 84"/>
                  <p:cNvGrpSpPr>
                    <a:grpSpLocks noChangeAspect="1"/>
                  </p:cNvGrpSpPr>
                  <p:nvPr/>
                </p:nvGrpSpPr>
                <p:grpSpPr bwMode="auto">
                  <a:xfrm>
                    <a:off x="1374" y="528"/>
                    <a:ext cx="480" cy="432"/>
                    <a:chOff x="1392" y="528"/>
                    <a:chExt cx="480" cy="432"/>
                  </a:xfrm>
                </p:grpSpPr>
                <p:sp>
                  <p:nvSpPr>
                    <p:cNvPr id="37970" name="Rectangle 8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7971" name="Rectangle 8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7969" name="Text Box 87"/>
                  <p:cNvSpPr txBox="1">
                    <a:spLocks noChangeAspect="1" noChangeArrowheads="1"/>
                  </p:cNvSpPr>
                  <p:nvPr/>
                </p:nvSpPr>
                <p:spPr bwMode="auto">
                  <a:xfrm>
                    <a:off x="1387" y="574"/>
                    <a:ext cx="45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7940" name="Line 88"/>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7941" name="Line 89"/>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7942" name="Group 90"/>
                <p:cNvGrpSpPr>
                  <a:grpSpLocks noChangeAspect="1"/>
                </p:cNvGrpSpPr>
                <p:nvPr/>
              </p:nvGrpSpPr>
              <p:grpSpPr bwMode="auto">
                <a:xfrm>
                  <a:off x="2851" y="1235"/>
                  <a:ext cx="199" cy="371"/>
                  <a:chOff x="2991" y="411"/>
                  <a:chExt cx="359" cy="768"/>
                </a:xfrm>
              </p:grpSpPr>
              <p:sp>
                <p:nvSpPr>
                  <p:cNvPr id="37964" name="AutoShape 91"/>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7965" name="AutoShape 92"/>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7966" name="Freeform 93"/>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7967" name="Text Box 94"/>
                  <p:cNvSpPr txBox="1">
                    <a:spLocks noChangeAspect="1" noChangeArrowheads="1"/>
                  </p:cNvSpPr>
                  <p:nvPr/>
                </p:nvSpPr>
                <p:spPr bwMode="auto">
                  <a:xfrm rot="-5400000">
                    <a:off x="2943" y="612"/>
                    <a:ext cx="575" cy="231"/>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7943" name="Line 95"/>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7944" name="Line 96"/>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7945" name="Group 97"/>
                <p:cNvGrpSpPr>
                  <a:grpSpLocks noChangeAspect="1"/>
                </p:cNvGrpSpPr>
                <p:nvPr/>
              </p:nvGrpSpPr>
              <p:grpSpPr bwMode="auto">
                <a:xfrm>
                  <a:off x="3201" y="1305"/>
                  <a:ext cx="293" cy="232"/>
                  <a:chOff x="3836" y="576"/>
                  <a:chExt cx="632" cy="480"/>
                </a:xfrm>
              </p:grpSpPr>
              <p:sp>
                <p:nvSpPr>
                  <p:cNvPr id="37962" name="Rectangle 9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7963" name="Text Box 99"/>
                  <p:cNvSpPr txBox="1">
                    <a:spLocks noChangeAspect="1" noChangeArrowheads="1"/>
                  </p:cNvSpPr>
                  <p:nvPr/>
                </p:nvSpPr>
                <p:spPr bwMode="auto">
                  <a:xfrm>
                    <a:off x="3836" y="628"/>
                    <a:ext cx="632"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7946" name="Freeform 100"/>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7947" name="Line 101"/>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7948" name="Line 102"/>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7949" name="Group 103"/>
                <p:cNvGrpSpPr>
                  <a:grpSpLocks noChangeAspect="1"/>
                </p:cNvGrpSpPr>
                <p:nvPr/>
              </p:nvGrpSpPr>
              <p:grpSpPr bwMode="auto">
                <a:xfrm>
                  <a:off x="1953" y="1305"/>
                  <a:ext cx="308" cy="232"/>
                  <a:chOff x="1104" y="576"/>
                  <a:chExt cx="664" cy="480"/>
                </a:xfrm>
              </p:grpSpPr>
              <p:sp>
                <p:nvSpPr>
                  <p:cNvPr id="37960" name="Rectangle 10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7961" name="Text Box 105"/>
                  <p:cNvSpPr txBox="1">
                    <a:spLocks noChangeAspect="1" noChangeArrowheads="1"/>
                  </p:cNvSpPr>
                  <p:nvPr/>
                </p:nvSpPr>
                <p:spPr bwMode="auto">
                  <a:xfrm>
                    <a:off x="1104" y="628"/>
                    <a:ext cx="664"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7950" name="Group 106"/>
                <p:cNvGrpSpPr>
                  <a:grpSpLocks/>
                </p:cNvGrpSpPr>
                <p:nvPr/>
              </p:nvGrpSpPr>
              <p:grpSpPr bwMode="auto">
                <a:xfrm>
                  <a:off x="2288" y="1200"/>
                  <a:ext cx="1297" cy="441"/>
                  <a:chOff x="2112" y="528"/>
                  <a:chExt cx="2088" cy="681"/>
                </a:xfrm>
              </p:grpSpPr>
              <p:sp>
                <p:nvSpPr>
                  <p:cNvPr id="37956" name="Rectangle 10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7957" name="Rectangle 10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7958" name="Rectangle 10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7959" name="Rectangle 11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7951" name="Group 111"/>
                <p:cNvGrpSpPr>
                  <a:grpSpLocks noChangeAspect="1"/>
                </p:cNvGrpSpPr>
                <p:nvPr/>
              </p:nvGrpSpPr>
              <p:grpSpPr bwMode="auto">
                <a:xfrm flipH="1">
                  <a:off x="3649" y="1296"/>
                  <a:ext cx="223" cy="233"/>
                  <a:chOff x="1374" y="528"/>
                  <a:chExt cx="480" cy="432"/>
                </a:xfrm>
              </p:grpSpPr>
              <p:grpSp>
                <p:nvGrpSpPr>
                  <p:cNvPr id="37952" name="Group 112"/>
                  <p:cNvGrpSpPr>
                    <a:grpSpLocks noChangeAspect="1"/>
                  </p:cNvGrpSpPr>
                  <p:nvPr/>
                </p:nvGrpSpPr>
                <p:grpSpPr bwMode="auto">
                  <a:xfrm>
                    <a:off x="1374" y="528"/>
                    <a:ext cx="480" cy="432"/>
                    <a:chOff x="1392" y="528"/>
                    <a:chExt cx="480" cy="432"/>
                  </a:xfrm>
                </p:grpSpPr>
                <p:sp>
                  <p:nvSpPr>
                    <p:cNvPr id="37954" name="Rectangle 11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7955" name="Rectangle 11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7953" name="Text Box 115"/>
                  <p:cNvSpPr txBox="1">
                    <a:spLocks noChangeAspect="1" noChangeArrowheads="1"/>
                  </p:cNvSpPr>
                  <p:nvPr/>
                </p:nvSpPr>
                <p:spPr bwMode="auto">
                  <a:xfrm>
                    <a:off x="1393" y="574"/>
                    <a:ext cx="455"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7905" name="Group 116"/>
              <p:cNvGrpSpPr>
                <a:grpSpLocks/>
              </p:cNvGrpSpPr>
              <p:nvPr/>
            </p:nvGrpSpPr>
            <p:grpSpPr bwMode="auto">
              <a:xfrm>
                <a:off x="3450" y="3456"/>
                <a:ext cx="2310" cy="441"/>
                <a:chOff x="1953" y="1200"/>
                <a:chExt cx="1919" cy="441"/>
              </a:xfrm>
            </p:grpSpPr>
            <p:grpSp>
              <p:nvGrpSpPr>
                <p:cNvPr id="37906" name="Group 117"/>
                <p:cNvGrpSpPr>
                  <a:grpSpLocks noChangeAspect="1"/>
                </p:cNvGrpSpPr>
                <p:nvPr/>
              </p:nvGrpSpPr>
              <p:grpSpPr bwMode="auto">
                <a:xfrm>
                  <a:off x="2429" y="1304"/>
                  <a:ext cx="221" cy="233"/>
                  <a:chOff x="1374" y="528"/>
                  <a:chExt cx="480" cy="432"/>
                </a:xfrm>
              </p:grpSpPr>
              <p:grpSp>
                <p:nvGrpSpPr>
                  <p:cNvPr id="37935" name="Group 118"/>
                  <p:cNvGrpSpPr>
                    <a:grpSpLocks noChangeAspect="1"/>
                  </p:cNvGrpSpPr>
                  <p:nvPr/>
                </p:nvGrpSpPr>
                <p:grpSpPr bwMode="auto">
                  <a:xfrm>
                    <a:off x="1374" y="528"/>
                    <a:ext cx="480" cy="432"/>
                    <a:chOff x="1392" y="528"/>
                    <a:chExt cx="480" cy="432"/>
                  </a:xfrm>
                </p:grpSpPr>
                <p:sp>
                  <p:nvSpPr>
                    <p:cNvPr id="37937" name="Rectangle 11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7938" name="Rectangle 12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7936" name="Text Box 121"/>
                  <p:cNvSpPr txBox="1">
                    <a:spLocks noChangeAspect="1" noChangeArrowheads="1"/>
                  </p:cNvSpPr>
                  <p:nvPr/>
                </p:nvSpPr>
                <p:spPr bwMode="auto">
                  <a:xfrm>
                    <a:off x="1387" y="574"/>
                    <a:ext cx="45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7907" name="Line 122"/>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7908" name="Line 123"/>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7909" name="Group 124"/>
                <p:cNvGrpSpPr>
                  <a:grpSpLocks noChangeAspect="1"/>
                </p:cNvGrpSpPr>
                <p:nvPr/>
              </p:nvGrpSpPr>
              <p:grpSpPr bwMode="auto">
                <a:xfrm>
                  <a:off x="2851" y="1235"/>
                  <a:ext cx="199" cy="371"/>
                  <a:chOff x="2991" y="411"/>
                  <a:chExt cx="359" cy="768"/>
                </a:xfrm>
              </p:grpSpPr>
              <p:sp>
                <p:nvSpPr>
                  <p:cNvPr id="37931" name="AutoShape 125"/>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7932" name="AutoShape 12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7933" name="Freeform 127"/>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7934" name="Text Box 128"/>
                  <p:cNvSpPr txBox="1">
                    <a:spLocks noChangeAspect="1" noChangeArrowheads="1"/>
                  </p:cNvSpPr>
                  <p:nvPr/>
                </p:nvSpPr>
                <p:spPr bwMode="auto">
                  <a:xfrm rot="-5400000">
                    <a:off x="2942" y="634"/>
                    <a:ext cx="575" cy="230"/>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7910" name="Line 129"/>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7911" name="Line 130"/>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7912" name="Group 131"/>
                <p:cNvGrpSpPr>
                  <a:grpSpLocks noChangeAspect="1"/>
                </p:cNvGrpSpPr>
                <p:nvPr/>
              </p:nvGrpSpPr>
              <p:grpSpPr bwMode="auto">
                <a:xfrm>
                  <a:off x="3201" y="1305"/>
                  <a:ext cx="292" cy="232"/>
                  <a:chOff x="3836" y="576"/>
                  <a:chExt cx="630" cy="480"/>
                </a:xfrm>
              </p:grpSpPr>
              <p:sp>
                <p:nvSpPr>
                  <p:cNvPr id="37929" name="Rectangle 13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7930" name="Text Box 133"/>
                  <p:cNvSpPr txBox="1">
                    <a:spLocks noChangeAspect="1" noChangeArrowheads="1"/>
                  </p:cNvSpPr>
                  <p:nvPr/>
                </p:nvSpPr>
                <p:spPr bwMode="auto">
                  <a:xfrm>
                    <a:off x="3836" y="628"/>
                    <a:ext cx="63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7913" name="Freeform 134"/>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7914" name="Line 135"/>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7915" name="Line 136"/>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7916" name="Group 137"/>
                <p:cNvGrpSpPr>
                  <a:grpSpLocks noChangeAspect="1"/>
                </p:cNvGrpSpPr>
                <p:nvPr/>
              </p:nvGrpSpPr>
              <p:grpSpPr bwMode="auto">
                <a:xfrm>
                  <a:off x="1953" y="1305"/>
                  <a:ext cx="308" cy="232"/>
                  <a:chOff x="1104" y="576"/>
                  <a:chExt cx="664" cy="480"/>
                </a:xfrm>
              </p:grpSpPr>
              <p:sp>
                <p:nvSpPr>
                  <p:cNvPr id="37927" name="Rectangle 13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7928" name="Text Box 139"/>
                  <p:cNvSpPr txBox="1">
                    <a:spLocks noChangeAspect="1" noChangeArrowheads="1"/>
                  </p:cNvSpPr>
                  <p:nvPr/>
                </p:nvSpPr>
                <p:spPr bwMode="auto">
                  <a:xfrm>
                    <a:off x="1104" y="628"/>
                    <a:ext cx="664"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7917" name="Group 140"/>
                <p:cNvGrpSpPr>
                  <a:grpSpLocks/>
                </p:cNvGrpSpPr>
                <p:nvPr/>
              </p:nvGrpSpPr>
              <p:grpSpPr bwMode="auto">
                <a:xfrm>
                  <a:off x="2288" y="1200"/>
                  <a:ext cx="1297" cy="441"/>
                  <a:chOff x="2112" y="528"/>
                  <a:chExt cx="2088" cy="681"/>
                </a:xfrm>
              </p:grpSpPr>
              <p:sp>
                <p:nvSpPr>
                  <p:cNvPr id="37923" name="Rectangle 14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7924" name="Rectangle 14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7925" name="Rectangle 14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7926" name="Rectangle 14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7918" name="Group 145"/>
                <p:cNvGrpSpPr>
                  <a:grpSpLocks noChangeAspect="1"/>
                </p:cNvGrpSpPr>
                <p:nvPr/>
              </p:nvGrpSpPr>
              <p:grpSpPr bwMode="auto">
                <a:xfrm flipH="1">
                  <a:off x="3649" y="1296"/>
                  <a:ext cx="223" cy="233"/>
                  <a:chOff x="1374" y="528"/>
                  <a:chExt cx="480" cy="432"/>
                </a:xfrm>
              </p:grpSpPr>
              <p:grpSp>
                <p:nvGrpSpPr>
                  <p:cNvPr id="37919" name="Group 146"/>
                  <p:cNvGrpSpPr>
                    <a:grpSpLocks noChangeAspect="1"/>
                  </p:cNvGrpSpPr>
                  <p:nvPr/>
                </p:nvGrpSpPr>
                <p:grpSpPr bwMode="auto">
                  <a:xfrm>
                    <a:off x="1374" y="528"/>
                    <a:ext cx="480" cy="432"/>
                    <a:chOff x="1392" y="528"/>
                    <a:chExt cx="480" cy="432"/>
                  </a:xfrm>
                </p:grpSpPr>
                <p:sp>
                  <p:nvSpPr>
                    <p:cNvPr id="37921" name="Rectangle 14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7922" name="Rectangle 14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7920" name="Text Box 149"/>
                  <p:cNvSpPr txBox="1">
                    <a:spLocks noChangeAspect="1" noChangeArrowheads="1"/>
                  </p:cNvSpPr>
                  <p:nvPr/>
                </p:nvSpPr>
                <p:spPr bwMode="auto">
                  <a:xfrm>
                    <a:off x="1396" y="574"/>
                    <a:ext cx="454"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sp>
          <p:nvSpPr>
            <p:cNvPr id="37899" name="Line 150"/>
            <p:cNvSpPr>
              <a:spLocks noChangeShapeType="1"/>
            </p:cNvSpPr>
            <p:nvPr/>
          </p:nvSpPr>
          <p:spPr bwMode="auto">
            <a:xfrm flipH="1">
              <a:off x="5486400" y="2971800"/>
              <a:ext cx="533400" cy="838200"/>
            </a:xfrm>
            <a:prstGeom prst="line">
              <a:avLst/>
            </a:prstGeom>
            <a:noFill/>
            <a:ln w="76200">
              <a:solidFill>
                <a:schemeClr val="hlink"/>
              </a:solidFill>
              <a:round/>
              <a:headEnd/>
              <a:tailEnd type="triangle" w="med" len="med"/>
            </a:ln>
          </p:spPr>
          <p:txBody>
            <a:bodyPr wrap="none" anchor="ctr"/>
            <a:lstStyle/>
            <a:p>
              <a:endParaRPr lang="fr-FR"/>
            </a:p>
          </p:txBody>
        </p:sp>
        <p:sp>
          <p:nvSpPr>
            <p:cNvPr id="37900" name="Line 151"/>
            <p:cNvSpPr>
              <a:spLocks noChangeShapeType="1"/>
            </p:cNvSpPr>
            <p:nvPr/>
          </p:nvSpPr>
          <p:spPr bwMode="auto">
            <a:xfrm>
              <a:off x="6019800" y="2971800"/>
              <a:ext cx="304800" cy="1752600"/>
            </a:xfrm>
            <a:prstGeom prst="line">
              <a:avLst/>
            </a:prstGeom>
            <a:noFill/>
            <a:ln w="76200">
              <a:solidFill>
                <a:schemeClr val="hlink"/>
              </a:solidFill>
              <a:round/>
              <a:headEnd/>
              <a:tailEnd type="triangle" w="med" len="med"/>
            </a:ln>
          </p:spPr>
          <p:txBody>
            <a:bodyPr wrap="none" anchor="ctr"/>
            <a:lstStyle/>
            <a:p>
              <a:endParaRPr lang="fr-FR"/>
            </a:p>
          </p:txBody>
        </p:sp>
        <p:sp>
          <p:nvSpPr>
            <p:cNvPr id="37901" name="Line 152"/>
            <p:cNvSpPr>
              <a:spLocks noChangeShapeType="1"/>
            </p:cNvSpPr>
            <p:nvPr/>
          </p:nvSpPr>
          <p:spPr bwMode="auto">
            <a:xfrm>
              <a:off x="6400800" y="2971800"/>
              <a:ext cx="76200" cy="2743200"/>
            </a:xfrm>
            <a:prstGeom prst="line">
              <a:avLst/>
            </a:prstGeom>
            <a:noFill/>
            <a:ln w="76200">
              <a:solidFill>
                <a:schemeClr val="hlink"/>
              </a:solidFill>
              <a:round/>
              <a:headEnd/>
              <a:tailEnd type="triangle" w="med" len="med"/>
            </a:ln>
          </p:spPr>
          <p:txBody>
            <a:bodyPr wrap="none" anchor="ctr"/>
            <a:lstStyle/>
            <a:p>
              <a:endParaRPr lang="fr-FR"/>
            </a:p>
          </p:txBody>
        </p:sp>
      </p:grpSp>
      <p:sp>
        <p:nvSpPr>
          <p:cNvPr id="156" name="Espace réservé de la date 3"/>
          <p:cNvSpPr txBox="1">
            <a:spLocks/>
          </p:cNvSpPr>
          <p:nvPr/>
        </p:nvSpPr>
        <p:spPr bwMode="auto">
          <a:xfrm>
            <a:off x="457200" y="6245225"/>
            <a:ext cx="2133600" cy="476250"/>
          </a:xfrm>
          <a:prstGeom prst="rect">
            <a:avLst/>
          </a:prstGeom>
          <a:noFill/>
          <a:ln w="9525">
            <a:noFill/>
            <a:miter lim="800000"/>
            <a:headEnd/>
            <a:tailEnd/>
          </a:ln>
          <a:effectLst/>
        </p:spPr>
        <p:txBody>
          <a:bodyPr/>
          <a:lstStyle/>
          <a:p>
            <a:pPr>
              <a:defRPr/>
            </a:pPr>
            <a:r>
              <a:rPr lang="fr-FR" sz="1200">
                <a:latin typeface="+mn-lt"/>
                <a:cs typeface="+mn-cs"/>
              </a:rPr>
              <a:t>Séminaire CNAM</a:t>
            </a:r>
          </a:p>
          <a:p>
            <a:pPr>
              <a:defRPr/>
            </a:pPr>
            <a:r>
              <a:rPr lang="fr-FR" sz="1200">
                <a:latin typeface="+mn-lt"/>
                <a:cs typeface="+mn-cs"/>
              </a:rPr>
              <a:t>18/12/2014</a:t>
            </a:r>
            <a:endParaRPr lang="fr-FR" sz="1200" dirty="0">
              <a:latin typeface="+mn-lt"/>
              <a:cs typeface="+mn-cs"/>
            </a:endParaRPr>
          </a:p>
        </p:txBody>
      </p:sp>
      <p:sp>
        <p:nvSpPr>
          <p:cNvPr id="157"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Espace réservé du numéro de diapositive 5"/>
          <p:cNvSpPr>
            <a:spLocks noGrp="1"/>
          </p:cNvSpPr>
          <p:nvPr>
            <p:ph type="sldNum" sz="quarter" idx="12"/>
          </p:nvPr>
        </p:nvSpPr>
        <p:spPr/>
        <p:txBody>
          <a:bodyPr/>
          <a:lstStyle/>
          <a:p>
            <a:pPr>
              <a:defRPr/>
            </a:pPr>
            <a:fld id="{50460236-EFC1-4EF6-89F6-CDD070D051FC}" type="slidenum">
              <a:rPr lang="fr-FR"/>
              <a:pPr>
                <a:defRPr/>
              </a:pPr>
              <a:t>21</a:t>
            </a:fld>
            <a:endParaRPr lang="fr-FR"/>
          </a:p>
        </p:txBody>
      </p:sp>
      <p:sp>
        <p:nvSpPr>
          <p:cNvPr id="38915" name="Rectangle 2"/>
          <p:cNvSpPr>
            <a:spLocks noGrp="1" noChangeArrowheads="1"/>
          </p:cNvSpPr>
          <p:nvPr>
            <p:ph type="title"/>
          </p:nvPr>
        </p:nvSpPr>
        <p:spPr>
          <a:xfrm>
            <a:off x="762000" y="381000"/>
            <a:ext cx="7772400" cy="744538"/>
          </a:xfrm>
          <a:solidFill>
            <a:schemeClr val="bg1"/>
          </a:solidFill>
        </p:spPr>
        <p:txBody>
          <a:bodyPr lIns="90488" tIns="44450" rIns="90488" bIns="44450"/>
          <a:lstStyle/>
          <a:p>
            <a:pPr eaLnBrk="1" hangingPunct="1"/>
            <a:r>
              <a:rPr lang="en-US" smtClean="0"/>
              <a:t>Aléas de données incontournables</a:t>
            </a:r>
            <a:endParaRPr lang="en-US" sz="1800" b="1" smtClean="0">
              <a:solidFill>
                <a:schemeClr val="tx1"/>
              </a:solidFill>
            </a:endParaRPr>
          </a:p>
        </p:txBody>
      </p:sp>
      <p:grpSp>
        <p:nvGrpSpPr>
          <p:cNvPr id="38916" name="Groupe 139"/>
          <p:cNvGrpSpPr>
            <a:grpSpLocks/>
          </p:cNvGrpSpPr>
          <p:nvPr/>
        </p:nvGrpSpPr>
        <p:grpSpPr bwMode="auto">
          <a:xfrm>
            <a:off x="273050" y="1341438"/>
            <a:ext cx="8575675" cy="4867275"/>
            <a:chOff x="273050" y="1749425"/>
            <a:chExt cx="8575675" cy="4867275"/>
          </a:xfrm>
        </p:grpSpPr>
        <p:sp>
          <p:nvSpPr>
            <p:cNvPr id="38919" name="Rectangle 3"/>
            <p:cNvSpPr>
              <a:spLocks noChangeArrowheads="1"/>
            </p:cNvSpPr>
            <p:nvPr/>
          </p:nvSpPr>
          <p:spPr bwMode="auto">
            <a:xfrm>
              <a:off x="1363663" y="1749425"/>
              <a:ext cx="2124075" cy="363538"/>
            </a:xfrm>
            <a:prstGeom prst="rect">
              <a:avLst/>
            </a:prstGeom>
            <a:noFill/>
            <a:ln w="12700">
              <a:noFill/>
              <a:miter lim="800000"/>
              <a:headEnd/>
              <a:tailEnd/>
            </a:ln>
          </p:spPr>
          <p:txBody>
            <a:bodyPr wrap="none" lIns="90488" tIns="44450" rIns="90488" bIns="44450">
              <a:spAutoFit/>
            </a:bodyPr>
            <a:lstStyle/>
            <a:p>
              <a:pPr eaLnBrk="0" hangingPunct="0"/>
              <a:r>
                <a:rPr lang="en-US" i="1">
                  <a:latin typeface="Comic Sans MS" pitchFamily="66" charset="0"/>
                </a:rPr>
                <a:t>Time (clock cycles)</a:t>
              </a:r>
            </a:p>
          </p:txBody>
        </p:sp>
        <p:sp>
          <p:nvSpPr>
            <p:cNvPr id="38920" name="Rectangle 4"/>
            <p:cNvSpPr>
              <a:spLocks noChangeArrowheads="1"/>
            </p:cNvSpPr>
            <p:nvPr/>
          </p:nvSpPr>
          <p:spPr bwMode="auto">
            <a:xfrm>
              <a:off x="808038" y="5432425"/>
              <a:ext cx="1773237" cy="1184275"/>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t>or   r8,</a:t>
              </a:r>
              <a:r>
                <a:rPr lang="en-US" sz="2400" b="1">
                  <a:solidFill>
                    <a:schemeClr val="accent2"/>
                  </a:solidFill>
                </a:rPr>
                <a:t>r1</a:t>
              </a:r>
              <a:r>
                <a:rPr lang="en-US" sz="2400" b="1"/>
                <a:t>,r9</a:t>
              </a:r>
            </a:p>
            <a:p>
              <a:pPr eaLnBrk="0" hangingPunct="0"/>
              <a:endParaRPr lang="en-US" sz="2400" b="1"/>
            </a:p>
            <a:p>
              <a:pPr eaLnBrk="0" latinLnBrk="1" hangingPunct="0"/>
              <a:endParaRPr lang="en-US" sz="2400" b="1"/>
            </a:p>
          </p:txBody>
        </p:sp>
        <p:sp>
          <p:nvSpPr>
            <p:cNvPr id="38921" name="Rectangle 5"/>
            <p:cNvSpPr>
              <a:spLocks noChangeArrowheads="1"/>
            </p:cNvSpPr>
            <p:nvPr/>
          </p:nvSpPr>
          <p:spPr bwMode="auto">
            <a:xfrm>
              <a:off x="273050" y="2178050"/>
              <a:ext cx="363538" cy="3109913"/>
            </a:xfrm>
            <a:prstGeom prst="rect">
              <a:avLst/>
            </a:prstGeom>
            <a:noFill/>
            <a:ln w="12700">
              <a:noFill/>
              <a:miter lim="800000"/>
              <a:headEnd/>
              <a:tailEnd/>
            </a:ln>
          </p:spPr>
          <p:txBody>
            <a:bodyPr wrap="none" lIns="90488" tIns="44450" rIns="90488" bIns="44450">
              <a:spAutoFit/>
            </a:bodyPr>
            <a:lstStyle/>
            <a:p>
              <a:pPr algn="ctr" eaLnBrk="0" hangingPunct="0"/>
              <a:r>
                <a:rPr lang="en-US" i="1">
                  <a:latin typeface="Comic Sans MS" pitchFamily="66" charset="0"/>
                </a:rPr>
                <a:t>I</a:t>
              </a:r>
            </a:p>
            <a:p>
              <a:pPr algn="ctr" eaLnBrk="0" hangingPunct="0"/>
              <a:r>
                <a:rPr lang="en-US" i="1">
                  <a:latin typeface="Comic Sans MS" pitchFamily="66" charset="0"/>
                </a:rPr>
                <a:t>n</a:t>
              </a:r>
            </a:p>
            <a:p>
              <a:pPr algn="ctr" eaLnBrk="0" hangingPunct="0"/>
              <a:r>
                <a:rPr lang="en-US" i="1">
                  <a:latin typeface="Comic Sans MS" pitchFamily="66" charset="0"/>
                </a:rPr>
                <a:t>s</a:t>
              </a:r>
            </a:p>
            <a:p>
              <a:pPr algn="ctr" eaLnBrk="0" hangingPunct="0"/>
              <a:r>
                <a:rPr lang="en-US" i="1">
                  <a:latin typeface="Comic Sans MS" pitchFamily="66" charset="0"/>
                </a:rPr>
                <a:t>t</a:t>
              </a:r>
            </a:p>
            <a:p>
              <a:pPr algn="ctr" eaLnBrk="0" hangingPunct="0"/>
              <a:r>
                <a:rPr lang="en-US" i="1">
                  <a:latin typeface="Comic Sans MS" pitchFamily="66" charset="0"/>
                </a:rPr>
                <a:t>r.</a:t>
              </a:r>
            </a:p>
            <a:p>
              <a:pPr algn="ctr" eaLnBrk="0" hangingPunct="0"/>
              <a:endParaRPr lang="en-US" i="1">
                <a:latin typeface="Comic Sans MS" pitchFamily="66" charset="0"/>
              </a:endParaRPr>
            </a:p>
            <a:p>
              <a:pPr algn="ctr" eaLnBrk="0" hangingPunct="0"/>
              <a:r>
                <a:rPr lang="en-US" i="1">
                  <a:latin typeface="Comic Sans MS" pitchFamily="66" charset="0"/>
                </a:rPr>
                <a:t>O</a:t>
              </a:r>
            </a:p>
            <a:p>
              <a:pPr algn="ctr" eaLnBrk="0" hangingPunct="0"/>
              <a:r>
                <a:rPr lang="en-US" i="1">
                  <a:latin typeface="Comic Sans MS" pitchFamily="66" charset="0"/>
                </a:rPr>
                <a:t>r</a:t>
              </a:r>
            </a:p>
            <a:p>
              <a:pPr algn="ctr" eaLnBrk="0" hangingPunct="0"/>
              <a:r>
                <a:rPr lang="en-US" i="1">
                  <a:latin typeface="Comic Sans MS" pitchFamily="66" charset="0"/>
                </a:rPr>
                <a:t>d</a:t>
              </a:r>
            </a:p>
            <a:p>
              <a:pPr algn="ctr" eaLnBrk="0" hangingPunct="0"/>
              <a:r>
                <a:rPr lang="en-US" i="1">
                  <a:latin typeface="Comic Sans MS" pitchFamily="66" charset="0"/>
                </a:rPr>
                <a:t>e</a:t>
              </a:r>
            </a:p>
            <a:p>
              <a:pPr algn="ctr" eaLnBrk="0" hangingPunct="0"/>
              <a:r>
                <a:rPr lang="en-US" i="1">
                  <a:latin typeface="Comic Sans MS" pitchFamily="66" charset="0"/>
                </a:rPr>
                <a:t>r</a:t>
              </a:r>
            </a:p>
          </p:txBody>
        </p:sp>
        <p:sp>
          <p:nvSpPr>
            <p:cNvPr id="38922" name="Line 6"/>
            <p:cNvSpPr>
              <a:spLocks noChangeShapeType="1"/>
            </p:cNvSpPr>
            <p:nvPr/>
          </p:nvSpPr>
          <p:spPr bwMode="auto">
            <a:xfrm>
              <a:off x="758825" y="2168525"/>
              <a:ext cx="0" cy="4362450"/>
            </a:xfrm>
            <a:prstGeom prst="line">
              <a:avLst/>
            </a:prstGeom>
            <a:noFill/>
            <a:ln w="12700">
              <a:solidFill>
                <a:schemeClr val="tx1"/>
              </a:solidFill>
              <a:round/>
              <a:headEnd/>
              <a:tailEnd type="triangle" w="med" len="med"/>
            </a:ln>
          </p:spPr>
          <p:txBody>
            <a:bodyPr wrap="none" anchor="ctr"/>
            <a:lstStyle/>
            <a:p>
              <a:endParaRPr lang="fr-FR"/>
            </a:p>
          </p:txBody>
        </p:sp>
        <p:sp>
          <p:nvSpPr>
            <p:cNvPr id="38923" name="Line 7"/>
            <p:cNvSpPr>
              <a:spLocks noChangeShapeType="1"/>
            </p:cNvSpPr>
            <p:nvPr/>
          </p:nvSpPr>
          <p:spPr bwMode="auto">
            <a:xfrm>
              <a:off x="1336675" y="2124075"/>
              <a:ext cx="7061200" cy="0"/>
            </a:xfrm>
            <a:prstGeom prst="line">
              <a:avLst/>
            </a:prstGeom>
            <a:noFill/>
            <a:ln w="12700">
              <a:solidFill>
                <a:schemeClr val="tx1"/>
              </a:solidFill>
              <a:round/>
              <a:headEnd/>
              <a:tailEnd type="triangle" w="med" len="med"/>
            </a:ln>
          </p:spPr>
          <p:txBody>
            <a:bodyPr wrap="none" anchor="ctr"/>
            <a:lstStyle/>
            <a:p>
              <a:endParaRPr lang="fr-FR"/>
            </a:p>
          </p:txBody>
        </p:sp>
        <p:sp>
          <p:nvSpPr>
            <p:cNvPr id="38924" name="Rectangle 8"/>
            <p:cNvSpPr>
              <a:spLocks noChangeArrowheads="1"/>
            </p:cNvSpPr>
            <p:nvPr/>
          </p:nvSpPr>
          <p:spPr bwMode="auto">
            <a:xfrm>
              <a:off x="808038" y="2578100"/>
              <a:ext cx="1704975" cy="819150"/>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solidFill>
                    <a:schemeClr val="hlink"/>
                  </a:solidFill>
                </a:rPr>
                <a:t>lw</a:t>
              </a:r>
              <a:r>
                <a:rPr lang="en-US" sz="2400" b="1"/>
                <a:t> </a:t>
              </a:r>
              <a:r>
                <a:rPr lang="en-US" sz="2400" b="1">
                  <a:solidFill>
                    <a:schemeClr val="hlink"/>
                  </a:solidFill>
                </a:rPr>
                <a:t>r1, 0</a:t>
              </a:r>
              <a:r>
                <a:rPr lang="en-US" sz="2400" b="1"/>
                <a:t>(r2)</a:t>
              </a:r>
            </a:p>
            <a:p>
              <a:pPr eaLnBrk="0" latinLnBrk="1" hangingPunct="0"/>
              <a:endParaRPr lang="en-US" sz="2400" b="1"/>
            </a:p>
          </p:txBody>
        </p:sp>
        <p:sp>
          <p:nvSpPr>
            <p:cNvPr id="38925" name="Rectangle 9"/>
            <p:cNvSpPr>
              <a:spLocks noChangeArrowheads="1"/>
            </p:cNvSpPr>
            <p:nvPr/>
          </p:nvSpPr>
          <p:spPr bwMode="auto">
            <a:xfrm>
              <a:off x="808038" y="3568700"/>
              <a:ext cx="1841500" cy="819150"/>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t>sub r4,</a:t>
              </a:r>
              <a:r>
                <a:rPr lang="en-US" sz="2400" b="1">
                  <a:solidFill>
                    <a:schemeClr val="hlink"/>
                  </a:solidFill>
                </a:rPr>
                <a:t>r1</a:t>
              </a:r>
              <a:r>
                <a:rPr lang="en-US" sz="2400" b="1"/>
                <a:t>,r6</a:t>
              </a:r>
            </a:p>
            <a:p>
              <a:pPr eaLnBrk="0" latinLnBrk="1" hangingPunct="0"/>
              <a:endParaRPr lang="en-US" sz="2400" b="1"/>
            </a:p>
          </p:txBody>
        </p:sp>
        <p:sp>
          <p:nvSpPr>
            <p:cNvPr id="38926" name="Rectangle 10"/>
            <p:cNvSpPr>
              <a:spLocks noChangeArrowheads="1"/>
            </p:cNvSpPr>
            <p:nvPr/>
          </p:nvSpPr>
          <p:spPr bwMode="auto">
            <a:xfrm>
              <a:off x="808038" y="4502150"/>
              <a:ext cx="1841500" cy="819150"/>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sz="2400" b="1"/>
                <a:t>and r6,</a:t>
              </a:r>
              <a:r>
                <a:rPr lang="en-US" sz="2400" b="1">
                  <a:solidFill>
                    <a:schemeClr val="accent2"/>
                  </a:solidFill>
                </a:rPr>
                <a:t>r1</a:t>
              </a:r>
              <a:r>
                <a:rPr lang="en-US" sz="2400" b="1"/>
                <a:t>,r7</a:t>
              </a:r>
            </a:p>
            <a:p>
              <a:pPr eaLnBrk="0" latinLnBrk="1" hangingPunct="0"/>
              <a:endParaRPr lang="en-US" sz="2400" b="1"/>
            </a:p>
          </p:txBody>
        </p:sp>
        <p:grpSp>
          <p:nvGrpSpPr>
            <p:cNvPr id="38927" name="Group 11"/>
            <p:cNvGrpSpPr>
              <a:grpSpLocks/>
            </p:cNvGrpSpPr>
            <p:nvPr/>
          </p:nvGrpSpPr>
          <p:grpSpPr bwMode="auto">
            <a:xfrm>
              <a:off x="2717800" y="2474913"/>
              <a:ext cx="3667125" cy="700087"/>
              <a:chOff x="1953" y="1200"/>
              <a:chExt cx="1919" cy="441"/>
            </a:xfrm>
          </p:grpSpPr>
          <p:grpSp>
            <p:nvGrpSpPr>
              <p:cNvPr id="39020" name="Group 12"/>
              <p:cNvGrpSpPr>
                <a:grpSpLocks noChangeAspect="1"/>
              </p:cNvGrpSpPr>
              <p:nvPr/>
            </p:nvGrpSpPr>
            <p:grpSpPr bwMode="auto">
              <a:xfrm>
                <a:off x="2429" y="1304"/>
                <a:ext cx="221" cy="233"/>
                <a:chOff x="1374" y="528"/>
                <a:chExt cx="480" cy="432"/>
              </a:xfrm>
            </p:grpSpPr>
            <p:grpSp>
              <p:nvGrpSpPr>
                <p:cNvPr id="39049" name="Group 13"/>
                <p:cNvGrpSpPr>
                  <a:grpSpLocks noChangeAspect="1"/>
                </p:cNvGrpSpPr>
                <p:nvPr/>
              </p:nvGrpSpPr>
              <p:grpSpPr bwMode="auto">
                <a:xfrm>
                  <a:off x="1374" y="528"/>
                  <a:ext cx="480" cy="432"/>
                  <a:chOff x="1392" y="528"/>
                  <a:chExt cx="480" cy="432"/>
                </a:xfrm>
              </p:grpSpPr>
              <p:sp>
                <p:nvSpPr>
                  <p:cNvPr id="39051" name="Rectangle 14"/>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9052" name="Rectangle 15"/>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9050" name="Text Box 16"/>
                <p:cNvSpPr txBox="1">
                  <a:spLocks noChangeAspect="1" noChangeArrowheads="1"/>
                </p:cNvSpPr>
                <p:nvPr/>
              </p:nvSpPr>
              <p:spPr bwMode="auto">
                <a:xfrm>
                  <a:off x="1387" y="574"/>
                  <a:ext cx="45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9021" name="Line 17"/>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fr-FR"/>
              </a:p>
            </p:txBody>
          </p:sp>
          <p:sp>
            <p:nvSpPr>
              <p:cNvPr id="39022" name="Line 18"/>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fr-FR"/>
              </a:p>
            </p:txBody>
          </p:sp>
          <p:grpSp>
            <p:nvGrpSpPr>
              <p:cNvPr id="39023" name="Group 19"/>
              <p:cNvGrpSpPr>
                <a:grpSpLocks noChangeAspect="1"/>
              </p:cNvGrpSpPr>
              <p:nvPr/>
            </p:nvGrpSpPr>
            <p:grpSpPr bwMode="auto">
              <a:xfrm>
                <a:off x="2851" y="1235"/>
                <a:ext cx="199" cy="371"/>
                <a:chOff x="2991" y="411"/>
                <a:chExt cx="359" cy="768"/>
              </a:xfrm>
            </p:grpSpPr>
            <p:sp>
              <p:nvSpPr>
                <p:cNvPr id="39045" name="AutoShape 20"/>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9046" name="AutoShape 21"/>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9047" name="Freeform 22"/>
                <p:cNvSpPr>
                  <a:spLocks noChangeAspect="1"/>
                </p:cNvSpPr>
                <p:nvPr/>
              </p:nvSpPr>
              <p:spPr bwMode="auto">
                <a:xfrm rot="5400000">
                  <a:off x="2974" y="725"/>
                  <a:ext cx="218" cy="139"/>
                </a:xfrm>
                <a:custGeom>
                  <a:avLst/>
                  <a:gdLst>
                    <a:gd name="T0" fmla="*/ 0 w 384"/>
                    <a:gd name="T1" fmla="*/ 15 h 288"/>
                    <a:gd name="T2" fmla="*/ 20 w 384"/>
                    <a:gd name="T3" fmla="*/ 0 h 288"/>
                    <a:gd name="T4" fmla="*/ 40 w 384"/>
                    <a:gd name="T5" fmla="*/ 15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9048" name="Text Box 23"/>
                <p:cNvSpPr txBox="1">
                  <a:spLocks noChangeAspect="1" noChangeArrowheads="1"/>
                </p:cNvSpPr>
                <p:nvPr/>
              </p:nvSpPr>
              <p:spPr bwMode="auto">
                <a:xfrm rot="-5400000">
                  <a:off x="2942" y="634"/>
                  <a:ext cx="575" cy="230"/>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grpSp>
          <p:sp>
            <p:nvSpPr>
              <p:cNvPr id="39024" name="Line 24"/>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fr-FR"/>
              </a:p>
            </p:txBody>
          </p:sp>
          <p:sp>
            <p:nvSpPr>
              <p:cNvPr id="39025" name="Line 25"/>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fr-FR"/>
              </a:p>
            </p:txBody>
          </p:sp>
          <p:grpSp>
            <p:nvGrpSpPr>
              <p:cNvPr id="39026" name="Group 26"/>
              <p:cNvGrpSpPr>
                <a:grpSpLocks noChangeAspect="1"/>
              </p:cNvGrpSpPr>
              <p:nvPr/>
            </p:nvGrpSpPr>
            <p:grpSpPr bwMode="auto">
              <a:xfrm>
                <a:off x="3201" y="1305"/>
                <a:ext cx="292" cy="232"/>
                <a:chOff x="3836" y="576"/>
                <a:chExt cx="630" cy="480"/>
              </a:xfrm>
            </p:grpSpPr>
            <p:sp>
              <p:nvSpPr>
                <p:cNvPr id="39043" name="Rectangle 2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9044" name="Text Box 28"/>
                <p:cNvSpPr txBox="1">
                  <a:spLocks noChangeAspect="1" noChangeArrowheads="1"/>
                </p:cNvSpPr>
                <p:nvPr/>
              </p:nvSpPr>
              <p:spPr bwMode="auto">
                <a:xfrm>
                  <a:off x="3836" y="628"/>
                  <a:ext cx="630"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grpSp>
          <p:sp>
            <p:nvSpPr>
              <p:cNvPr id="39027" name="Freeform 29"/>
              <p:cNvSpPr>
                <a:spLocks noChangeAspect="1"/>
              </p:cNvSpPr>
              <p:nvPr/>
            </p:nvSpPr>
            <p:spPr bwMode="auto">
              <a:xfrm>
                <a:off x="3208" y="1421"/>
                <a:ext cx="332" cy="185"/>
              </a:xfrm>
              <a:custGeom>
                <a:avLst/>
                <a:gdLst>
                  <a:gd name="T0" fmla="*/ 0 w 816"/>
                  <a:gd name="T1" fmla="*/ 0 h 384"/>
                  <a:gd name="T2" fmla="*/ 0 w 816"/>
                  <a:gd name="T3" fmla="*/ 21 h 384"/>
                  <a:gd name="T4" fmla="*/ 20 w 816"/>
                  <a:gd name="T5" fmla="*/ 21 h 384"/>
                  <a:gd name="T6" fmla="*/ 20 w 816"/>
                  <a:gd name="T7" fmla="*/ 8 h 384"/>
                  <a:gd name="T8" fmla="*/ 22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9028" name="Line 30"/>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fr-FR"/>
              </a:p>
            </p:txBody>
          </p:sp>
          <p:sp>
            <p:nvSpPr>
              <p:cNvPr id="39029" name="Line 31"/>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fr-FR"/>
              </a:p>
            </p:txBody>
          </p:sp>
          <p:grpSp>
            <p:nvGrpSpPr>
              <p:cNvPr id="39030" name="Group 32"/>
              <p:cNvGrpSpPr>
                <a:grpSpLocks noChangeAspect="1"/>
              </p:cNvGrpSpPr>
              <p:nvPr/>
            </p:nvGrpSpPr>
            <p:grpSpPr bwMode="auto">
              <a:xfrm>
                <a:off x="1953" y="1305"/>
                <a:ext cx="308" cy="232"/>
                <a:chOff x="1104" y="576"/>
                <a:chExt cx="664" cy="480"/>
              </a:xfrm>
            </p:grpSpPr>
            <p:sp>
              <p:nvSpPr>
                <p:cNvPr id="39041" name="Rectangle 3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9042" name="Text Box 34"/>
                <p:cNvSpPr txBox="1">
                  <a:spLocks noChangeAspect="1" noChangeArrowheads="1"/>
                </p:cNvSpPr>
                <p:nvPr/>
              </p:nvSpPr>
              <p:spPr bwMode="auto">
                <a:xfrm>
                  <a:off x="1104" y="628"/>
                  <a:ext cx="664"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grpSp>
            <p:nvGrpSpPr>
              <p:cNvPr id="39031" name="Group 35"/>
              <p:cNvGrpSpPr>
                <a:grpSpLocks/>
              </p:cNvGrpSpPr>
              <p:nvPr/>
            </p:nvGrpSpPr>
            <p:grpSpPr bwMode="auto">
              <a:xfrm>
                <a:off x="2288" y="1200"/>
                <a:ext cx="1297" cy="441"/>
                <a:chOff x="2112" y="528"/>
                <a:chExt cx="2088" cy="681"/>
              </a:xfrm>
            </p:grpSpPr>
            <p:sp>
              <p:nvSpPr>
                <p:cNvPr id="39037" name="Rectangle 3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9038" name="Rectangle 3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9039" name="Rectangle 3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9040" name="Rectangle 3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endParaRPr lang="fr-FR"/>
                </a:p>
              </p:txBody>
            </p:sp>
          </p:grpSp>
          <p:grpSp>
            <p:nvGrpSpPr>
              <p:cNvPr id="39032" name="Group 40"/>
              <p:cNvGrpSpPr>
                <a:grpSpLocks noChangeAspect="1"/>
              </p:cNvGrpSpPr>
              <p:nvPr/>
            </p:nvGrpSpPr>
            <p:grpSpPr bwMode="auto">
              <a:xfrm flipH="1">
                <a:off x="3649" y="1296"/>
                <a:ext cx="223" cy="233"/>
                <a:chOff x="1374" y="528"/>
                <a:chExt cx="480" cy="432"/>
              </a:xfrm>
            </p:grpSpPr>
            <p:grpSp>
              <p:nvGrpSpPr>
                <p:cNvPr id="39033" name="Group 41"/>
                <p:cNvGrpSpPr>
                  <a:grpSpLocks noChangeAspect="1"/>
                </p:cNvGrpSpPr>
                <p:nvPr/>
              </p:nvGrpSpPr>
              <p:grpSpPr bwMode="auto">
                <a:xfrm>
                  <a:off x="1374" y="528"/>
                  <a:ext cx="480" cy="432"/>
                  <a:chOff x="1392" y="528"/>
                  <a:chExt cx="480" cy="432"/>
                </a:xfrm>
              </p:grpSpPr>
              <p:sp>
                <p:nvSpPr>
                  <p:cNvPr id="39035" name="Rectangle 42"/>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9036"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9034" name="Text Box 44"/>
                <p:cNvSpPr txBox="1">
                  <a:spLocks noChangeAspect="1" noChangeArrowheads="1"/>
                </p:cNvSpPr>
                <p:nvPr/>
              </p:nvSpPr>
              <p:spPr bwMode="auto">
                <a:xfrm>
                  <a:off x="1396" y="574"/>
                  <a:ext cx="454"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grpSp>
          <p:nvGrpSpPr>
            <p:cNvPr id="38928" name="Group 45"/>
            <p:cNvGrpSpPr>
              <a:grpSpLocks/>
            </p:cNvGrpSpPr>
            <p:nvPr/>
          </p:nvGrpSpPr>
          <p:grpSpPr bwMode="auto">
            <a:xfrm>
              <a:off x="3536950" y="3408363"/>
              <a:ext cx="4456113" cy="701675"/>
              <a:chOff x="2394" y="2157"/>
              <a:chExt cx="2807" cy="442"/>
            </a:xfrm>
          </p:grpSpPr>
          <p:grpSp>
            <p:nvGrpSpPr>
              <p:cNvPr id="38988" name="Group 46"/>
              <p:cNvGrpSpPr>
                <a:grpSpLocks noChangeAspect="1"/>
              </p:cNvGrpSpPr>
              <p:nvPr/>
            </p:nvGrpSpPr>
            <p:grpSpPr bwMode="auto">
              <a:xfrm>
                <a:off x="2967" y="2259"/>
                <a:ext cx="266" cy="233"/>
                <a:chOff x="1374" y="528"/>
                <a:chExt cx="480" cy="432"/>
              </a:xfrm>
            </p:grpSpPr>
            <p:grpSp>
              <p:nvGrpSpPr>
                <p:cNvPr id="39016" name="Group 47"/>
                <p:cNvGrpSpPr>
                  <a:grpSpLocks noChangeAspect="1"/>
                </p:cNvGrpSpPr>
                <p:nvPr/>
              </p:nvGrpSpPr>
              <p:grpSpPr bwMode="auto">
                <a:xfrm>
                  <a:off x="1374" y="528"/>
                  <a:ext cx="480" cy="432"/>
                  <a:chOff x="1392" y="528"/>
                  <a:chExt cx="480" cy="432"/>
                </a:xfrm>
              </p:grpSpPr>
              <p:sp>
                <p:nvSpPr>
                  <p:cNvPr id="39018" name="Rectangle 48"/>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9019" name="Rectangle 49"/>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9017" name="Text Box 50"/>
                <p:cNvSpPr txBox="1">
                  <a:spLocks noChangeAspect="1" noChangeArrowheads="1"/>
                </p:cNvSpPr>
                <p:nvPr/>
              </p:nvSpPr>
              <p:spPr bwMode="auto">
                <a:xfrm>
                  <a:off x="1387" y="574"/>
                  <a:ext cx="458" cy="286"/>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8989" name="Line 51"/>
              <p:cNvSpPr>
                <a:spLocks noChangeAspect="1" noChangeShapeType="1"/>
              </p:cNvSpPr>
              <p:nvPr/>
            </p:nvSpPr>
            <p:spPr bwMode="auto">
              <a:xfrm>
                <a:off x="3234" y="2306"/>
                <a:ext cx="798" cy="0"/>
              </a:xfrm>
              <a:prstGeom prst="line">
                <a:avLst/>
              </a:prstGeom>
              <a:noFill/>
              <a:ln w="28575">
                <a:solidFill>
                  <a:schemeClr val="tx1"/>
                </a:solidFill>
                <a:round/>
                <a:headEnd/>
                <a:tailEnd/>
              </a:ln>
            </p:spPr>
            <p:txBody>
              <a:bodyPr wrap="none" anchor="ctr"/>
              <a:lstStyle/>
              <a:p>
                <a:endParaRPr lang="fr-FR"/>
              </a:p>
            </p:txBody>
          </p:sp>
          <p:sp>
            <p:nvSpPr>
              <p:cNvPr id="38990" name="Line 52"/>
              <p:cNvSpPr>
                <a:spLocks noChangeAspect="1" noChangeShapeType="1"/>
              </p:cNvSpPr>
              <p:nvPr/>
            </p:nvSpPr>
            <p:spPr bwMode="auto">
              <a:xfrm>
                <a:off x="3216" y="2448"/>
                <a:ext cx="768" cy="0"/>
              </a:xfrm>
              <a:prstGeom prst="line">
                <a:avLst/>
              </a:prstGeom>
              <a:noFill/>
              <a:ln w="28575">
                <a:solidFill>
                  <a:schemeClr val="tx1"/>
                </a:solidFill>
                <a:round/>
                <a:headEnd/>
                <a:tailEnd/>
              </a:ln>
            </p:spPr>
            <p:txBody>
              <a:bodyPr wrap="none" anchor="ctr"/>
              <a:lstStyle/>
              <a:p>
                <a:endParaRPr lang="fr-FR"/>
              </a:p>
            </p:txBody>
          </p:sp>
          <p:sp>
            <p:nvSpPr>
              <p:cNvPr id="38991" name="Line 53"/>
              <p:cNvSpPr>
                <a:spLocks noChangeAspect="1" noChangeShapeType="1"/>
              </p:cNvSpPr>
              <p:nvPr/>
            </p:nvSpPr>
            <p:spPr bwMode="auto">
              <a:xfrm>
                <a:off x="2690" y="2446"/>
                <a:ext cx="277" cy="0"/>
              </a:xfrm>
              <a:prstGeom prst="line">
                <a:avLst/>
              </a:prstGeom>
              <a:noFill/>
              <a:ln w="28575">
                <a:solidFill>
                  <a:schemeClr val="tx1"/>
                </a:solidFill>
                <a:round/>
                <a:headEnd/>
                <a:tailEnd/>
              </a:ln>
            </p:spPr>
            <p:txBody>
              <a:bodyPr wrap="none" anchor="ctr"/>
              <a:lstStyle/>
              <a:p>
                <a:endParaRPr lang="fr-FR"/>
              </a:p>
            </p:txBody>
          </p:sp>
          <p:sp>
            <p:nvSpPr>
              <p:cNvPr id="38992" name="Line 54"/>
              <p:cNvSpPr>
                <a:spLocks noChangeAspect="1" noChangeShapeType="1"/>
              </p:cNvSpPr>
              <p:nvPr/>
            </p:nvSpPr>
            <p:spPr bwMode="auto">
              <a:xfrm>
                <a:off x="2654" y="2306"/>
                <a:ext cx="312" cy="0"/>
              </a:xfrm>
              <a:prstGeom prst="line">
                <a:avLst/>
              </a:prstGeom>
              <a:noFill/>
              <a:ln w="28575">
                <a:solidFill>
                  <a:schemeClr val="tx1"/>
                </a:solidFill>
                <a:round/>
                <a:headEnd/>
                <a:tailEnd/>
              </a:ln>
            </p:spPr>
            <p:txBody>
              <a:bodyPr wrap="none" anchor="ctr"/>
              <a:lstStyle/>
              <a:p>
                <a:endParaRPr lang="fr-FR"/>
              </a:p>
            </p:txBody>
          </p:sp>
          <p:grpSp>
            <p:nvGrpSpPr>
              <p:cNvPr id="38993" name="Group 55"/>
              <p:cNvGrpSpPr>
                <a:grpSpLocks noChangeAspect="1"/>
              </p:cNvGrpSpPr>
              <p:nvPr/>
            </p:nvGrpSpPr>
            <p:grpSpPr bwMode="auto">
              <a:xfrm>
                <a:off x="2394" y="2260"/>
                <a:ext cx="371" cy="232"/>
                <a:chOff x="1104" y="576"/>
                <a:chExt cx="664" cy="480"/>
              </a:xfrm>
            </p:grpSpPr>
            <p:sp>
              <p:nvSpPr>
                <p:cNvPr id="39014" name="Rectangle 5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9015" name="Text Box 57"/>
                <p:cNvSpPr txBox="1">
                  <a:spLocks noChangeAspect="1" noChangeArrowheads="1"/>
                </p:cNvSpPr>
                <p:nvPr/>
              </p:nvSpPr>
              <p:spPr bwMode="auto">
                <a:xfrm>
                  <a:off x="1104" y="628"/>
                  <a:ext cx="664"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sp>
            <p:nvSpPr>
              <p:cNvPr id="38994" name="Rectangle 58"/>
              <p:cNvSpPr>
                <a:spLocks noChangeAspect="1" noChangeArrowheads="1"/>
              </p:cNvSpPr>
              <p:nvPr/>
            </p:nvSpPr>
            <p:spPr bwMode="auto">
              <a:xfrm>
                <a:off x="3300" y="2157"/>
                <a:ext cx="54" cy="44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995" name="Rectangle 59"/>
              <p:cNvSpPr>
                <a:spLocks noChangeAspect="1" noChangeArrowheads="1"/>
              </p:cNvSpPr>
              <p:nvPr/>
            </p:nvSpPr>
            <p:spPr bwMode="auto">
              <a:xfrm>
                <a:off x="2797" y="2157"/>
                <a:ext cx="54" cy="441"/>
              </a:xfrm>
              <a:prstGeom prst="rect">
                <a:avLst/>
              </a:prstGeom>
              <a:solidFill>
                <a:schemeClr val="accent2"/>
              </a:solidFill>
              <a:ln w="28575">
                <a:solidFill>
                  <a:schemeClr val="tx1"/>
                </a:solidFill>
                <a:miter lim="800000"/>
                <a:headEnd/>
                <a:tailEnd/>
              </a:ln>
            </p:spPr>
            <p:txBody>
              <a:bodyPr wrap="none" anchor="ctr"/>
              <a:lstStyle/>
              <a:p>
                <a:endParaRPr lang="fr-FR"/>
              </a:p>
            </p:txBody>
          </p:sp>
          <p:grpSp>
            <p:nvGrpSpPr>
              <p:cNvPr id="38996" name="Group 60"/>
              <p:cNvGrpSpPr>
                <a:grpSpLocks/>
              </p:cNvGrpSpPr>
              <p:nvPr/>
            </p:nvGrpSpPr>
            <p:grpSpPr bwMode="auto">
              <a:xfrm>
                <a:off x="3972" y="2157"/>
                <a:ext cx="1229" cy="441"/>
                <a:chOff x="3475" y="2155"/>
                <a:chExt cx="1229" cy="441"/>
              </a:xfrm>
            </p:grpSpPr>
            <p:sp>
              <p:nvSpPr>
                <p:cNvPr id="38999" name="AutoShape 61"/>
                <p:cNvSpPr>
                  <a:spLocks noChangeAspect="1" noChangeArrowheads="1"/>
                </p:cNvSpPr>
                <p:nvPr/>
              </p:nvSpPr>
              <p:spPr bwMode="auto">
                <a:xfrm rot="-5400000">
                  <a:off x="3417" y="2263"/>
                  <a:ext cx="371" cy="2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3 w 21600"/>
                    <a:gd name="T13" fmla="*/ 4512 h 21600"/>
                    <a:gd name="T14" fmla="*/ 17117 w 21600"/>
                    <a:gd name="T15" fmla="*/ 1708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9000" name="AutoShape 62"/>
                <p:cNvSpPr>
                  <a:spLocks noChangeAspect="1" noChangeArrowheads="1"/>
                </p:cNvSpPr>
                <p:nvPr/>
              </p:nvSpPr>
              <p:spPr bwMode="auto">
                <a:xfrm rot="5400000">
                  <a:off x="3475" y="2316"/>
                  <a:ext cx="119" cy="12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9001" name="Freeform 63"/>
                <p:cNvSpPr>
                  <a:spLocks noChangeAspect="1"/>
                </p:cNvSpPr>
                <p:nvPr/>
              </p:nvSpPr>
              <p:spPr bwMode="auto">
                <a:xfrm rot="5400000">
                  <a:off x="3484" y="2329"/>
                  <a:ext cx="105" cy="93"/>
                </a:xfrm>
                <a:custGeom>
                  <a:avLst/>
                  <a:gdLst>
                    <a:gd name="T0" fmla="*/ 0 w 384"/>
                    <a:gd name="T1" fmla="*/ 3 h 288"/>
                    <a:gd name="T2" fmla="*/ 1 w 384"/>
                    <a:gd name="T3" fmla="*/ 0 h 288"/>
                    <a:gd name="T4" fmla="*/ 2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9002" name="Text Box 64"/>
                <p:cNvSpPr txBox="1">
                  <a:spLocks noChangeAspect="1" noChangeArrowheads="1"/>
                </p:cNvSpPr>
                <p:nvPr/>
              </p:nvSpPr>
              <p:spPr bwMode="auto">
                <a:xfrm rot="-5400000">
                  <a:off x="3496" y="2276"/>
                  <a:ext cx="278" cy="154"/>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sp>
              <p:nvSpPr>
                <p:cNvPr id="39003" name="Line 65"/>
                <p:cNvSpPr>
                  <a:spLocks noChangeAspect="1" noChangeShapeType="1"/>
                </p:cNvSpPr>
                <p:nvPr/>
              </p:nvSpPr>
              <p:spPr bwMode="auto">
                <a:xfrm>
                  <a:off x="3717" y="2376"/>
                  <a:ext cx="295" cy="0"/>
                </a:xfrm>
                <a:prstGeom prst="line">
                  <a:avLst/>
                </a:prstGeom>
                <a:noFill/>
                <a:ln w="28575">
                  <a:solidFill>
                    <a:schemeClr val="tx1"/>
                  </a:solidFill>
                  <a:round/>
                  <a:headEnd/>
                  <a:tailEnd/>
                </a:ln>
              </p:spPr>
              <p:txBody>
                <a:bodyPr wrap="none" anchor="ctr"/>
                <a:lstStyle/>
                <a:p>
                  <a:endParaRPr lang="fr-FR"/>
                </a:p>
              </p:txBody>
            </p:sp>
            <p:sp>
              <p:nvSpPr>
                <p:cNvPr id="39004" name="Line 66"/>
                <p:cNvSpPr>
                  <a:spLocks noChangeAspect="1" noChangeShapeType="1"/>
                </p:cNvSpPr>
                <p:nvPr/>
              </p:nvSpPr>
              <p:spPr bwMode="auto">
                <a:xfrm>
                  <a:off x="4226" y="2376"/>
                  <a:ext cx="295" cy="0"/>
                </a:xfrm>
                <a:prstGeom prst="line">
                  <a:avLst/>
                </a:prstGeom>
                <a:noFill/>
                <a:ln w="28575">
                  <a:solidFill>
                    <a:schemeClr val="tx1"/>
                  </a:solidFill>
                  <a:round/>
                  <a:headEnd/>
                  <a:tailEnd/>
                </a:ln>
              </p:spPr>
              <p:txBody>
                <a:bodyPr wrap="none" anchor="ctr"/>
                <a:lstStyle/>
                <a:p>
                  <a:endParaRPr lang="fr-FR"/>
                </a:p>
              </p:txBody>
            </p:sp>
            <p:sp>
              <p:nvSpPr>
                <p:cNvPr id="39005" name="Rectangle 67"/>
                <p:cNvSpPr>
                  <a:spLocks noChangeAspect="1" noChangeArrowheads="1"/>
                </p:cNvSpPr>
                <p:nvPr/>
              </p:nvSpPr>
              <p:spPr bwMode="auto">
                <a:xfrm>
                  <a:off x="3940" y="2260"/>
                  <a:ext cx="268" cy="232"/>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9006" name="Text Box 68"/>
                <p:cNvSpPr txBox="1">
                  <a:spLocks noChangeAspect="1" noChangeArrowheads="1"/>
                </p:cNvSpPr>
                <p:nvPr/>
              </p:nvSpPr>
              <p:spPr bwMode="auto">
                <a:xfrm>
                  <a:off x="3896" y="2285"/>
                  <a:ext cx="352" cy="154"/>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sp>
              <p:nvSpPr>
                <p:cNvPr id="39007" name="Freeform 69"/>
                <p:cNvSpPr>
                  <a:spLocks noChangeAspect="1"/>
                </p:cNvSpPr>
                <p:nvPr/>
              </p:nvSpPr>
              <p:spPr bwMode="auto">
                <a:xfrm>
                  <a:off x="3905" y="2376"/>
                  <a:ext cx="399" cy="185"/>
                </a:xfrm>
                <a:custGeom>
                  <a:avLst/>
                  <a:gdLst>
                    <a:gd name="T0" fmla="*/ 0 w 816"/>
                    <a:gd name="T1" fmla="*/ 0 h 384"/>
                    <a:gd name="T2" fmla="*/ 0 w 816"/>
                    <a:gd name="T3" fmla="*/ 21 h 384"/>
                    <a:gd name="T4" fmla="*/ 41 w 816"/>
                    <a:gd name="T5" fmla="*/ 21 h 384"/>
                    <a:gd name="T6" fmla="*/ 41 w 816"/>
                    <a:gd name="T7" fmla="*/ 8 h 384"/>
                    <a:gd name="T8" fmla="*/ 46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9008" name="Rectangle 70"/>
                <p:cNvSpPr>
                  <a:spLocks noChangeAspect="1" noChangeArrowheads="1"/>
                </p:cNvSpPr>
                <p:nvPr/>
              </p:nvSpPr>
              <p:spPr bwMode="auto">
                <a:xfrm>
                  <a:off x="4305" y="2155"/>
                  <a:ext cx="54" cy="44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9009" name="Rectangle 71"/>
                <p:cNvSpPr>
                  <a:spLocks noChangeAspect="1" noChangeArrowheads="1"/>
                </p:cNvSpPr>
                <p:nvPr/>
              </p:nvSpPr>
              <p:spPr bwMode="auto">
                <a:xfrm>
                  <a:off x="3802" y="2158"/>
                  <a:ext cx="54" cy="435"/>
                </a:xfrm>
                <a:prstGeom prst="rect">
                  <a:avLst/>
                </a:prstGeom>
                <a:solidFill>
                  <a:schemeClr val="accent2"/>
                </a:solidFill>
                <a:ln w="28575">
                  <a:solidFill>
                    <a:schemeClr val="tx1"/>
                  </a:solidFill>
                  <a:miter lim="800000"/>
                  <a:headEnd/>
                  <a:tailEnd/>
                </a:ln>
              </p:spPr>
              <p:txBody>
                <a:bodyPr wrap="none" anchor="ctr"/>
                <a:lstStyle/>
                <a:p>
                  <a:endParaRPr lang="fr-FR"/>
                </a:p>
              </p:txBody>
            </p:sp>
            <p:grpSp>
              <p:nvGrpSpPr>
                <p:cNvPr id="39010" name="Group 72"/>
                <p:cNvGrpSpPr>
                  <a:grpSpLocks noChangeAspect="1"/>
                </p:cNvGrpSpPr>
                <p:nvPr/>
              </p:nvGrpSpPr>
              <p:grpSpPr bwMode="auto">
                <a:xfrm flipH="1">
                  <a:off x="4436" y="2251"/>
                  <a:ext cx="268" cy="233"/>
                  <a:chOff x="1392" y="528"/>
                  <a:chExt cx="480" cy="432"/>
                </a:xfrm>
              </p:grpSpPr>
              <p:sp>
                <p:nvSpPr>
                  <p:cNvPr id="39012" name="Rectangle 7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9013" name="Rectangle 7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9011" name="Text Box 75"/>
                <p:cNvSpPr txBox="1">
                  <a:spLocks noChangeAspect="1" noChangeArrowheads="1"/>
                </p:cNvSpPr>
                <p:nvPr/>
              </p:nvSpPr>
              <p:spPr bwMode="auto">
                <a:xfrm flipH="1">
                  <a:off x="4438" y="2276"/>
                  <a:ext cx="254" cy="154"/>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8997" name="Rectangle 76"/>
              <p:cNvSpPr>
                <a:spLocks noChangeAspect="1" noChangeArrowheads="1"/>
              </p:cNvSpPr>
              <p:nvPr/>
            </p:nvSpPr>
            <p:spPr bwMode="auto">
              <a:xfrm>
                <a:off x="3792" y="2158"/>
                <a:ext cx="54" cy="44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998" name="AutoShape 77"/>
              <p:cNvSpPr>
                <a:spLocks noChangeArrowheads="1"/>
              </p:cNvSpPr>
              <p:nvPr/>
            </p:nvSpPr>
            <p:spPr bwMode="auto">
              <a:xfrm>
                <a:off x="3380" y="2171"/>
                <a:ext cx="364" cy="422"/>
              </a:xfrm>
              <a:prstGeom prst="cloudCallout">
                <a:avLst>
                  <a:gd name="adj1" fmla="val 39287"/>
                  <a:gd name="adj2" fmla="val 38153"/>
                </a:avLst>
              </a:prstGeom>
              <a:solidFill>
                <a:srgbClr val="0FEFEA"/>
              </a:solidFill>
              <a:ln w="28575">
                <a:solidFill>
                  <a:schemeClr val="tx1"/>
                </a:solidFill>
                <a:round/>
                <a:headEnd/>
                <a:tailEnd/>
              </a:ln>
            </p:spPr>
            <p:txBody>
              <a:bodyPr wrap="none" anchor="ctr"/>
              <a:lstStyle/>
              <a:p>
                <a:pPr algn="ctr" eaLnBrk="0" hangingPunct="0"/>
                <a:r>
                  <a:rPr lang="en-US" sz="1500" b="1">
                    <a:latin typeface="Comic Sans MS" pitchFamily="66" charset="0"/>
                  </a:rPr>
                  <a:t>Bubble</a:t>
                </a:r>
                <a:endParaRPr lang="en-US" sz="1600" b="1">
                  <a:latin typeface="Comic Sans MS" pitchFamily="66" charset="0"/>
                </a:endParaRPr>
              </a:p>
            </p:txBody>
          </p:sp>
        </p:grpSp>
        <p:grpSp>
          <p:nvGrpSpPr>
            <p:cNvPr id="38929" name="Group 78"/>
            <p:cNvGrpSpPr>
              <a:grpSpLocks/>
            </p:cNvGrpSpPr>
            <p:nvPr/>
          </p:nvGrpSpPr>
          <p:grpSpPr bwMode="auto">
            <a:xfrm>
              <a:off x="4330700" y="4300538"/>
              <a:ext cx="4456113" cy="712787"/>
              <a:chOff x="2894" y="2719"/>
              <a:chExt cx="2807" cy="449"/>
            </a:xfrm>
          </p:grpSpPr>
          <p:sp>
            <p:nvSpPr>
              <p:cNvPr id="38956" name="Line 79"/>
              <p:cNvSpPr>
                <a:spLocks noChangeAspect="1" noChangeShapeType="1"/>
              </p:cNvSpPr>
              <p:nvPr/>
            </p:nvSpPr>
            <p:spPr bwMode="auto">
              <a:xfrm>
                <a:off x="3734" y="2875"/>
                <a:ext cx="798" cy="0"/>
              </a:xfrm>
              <a:prstGeom prst="line">
                <a:avLst/>
              </a:prstGeom>
              <a:noFill/>
              <a:ln w="28575">
                <a:solidFill>
                  <a:schemeClr val="tx1"/>
                </a:solidFill>
                <a:round/>
                <a:headEnd/>
                <a:tailEnd/>
              </a:ln>
            </p:spPr>
            <p:txBody>
              <a:bodyPr wrap="none" anchor="ctr"/>
              <a:lstStyle/>
              <a:p>
                <a:endParaRPr lang="fr-FR"/>
              </a:p>
            </p:txBody>
          </p:sp>
          <p:sp>
            <p:nvSpPr>
              <p:cNvPr id="38957" name="Line 80"/>
              <p:cNvSpPr>
                <a:spLocks noChangeAspect="1" noChangeShapeType="1"/>
              </p:cNvSpPr>
              <p:nvPr/>
            </p:nvSpPr>
            <p:spPr bwMode="auto">
              <a:xfrm>
                <a:off x="3716" y="3017"/>
                <a:ext cx="768" cy="0"/>
              </a:xfrm>
              <a:prstGeom prst="line">
                <a:avLst/>
              </a:prstGeom>
              <a:noFill/>
              <a:ln w="28575">
                <a:solidFill>
                  <a:schemeClr val="tx1"/>
                </a:solidFill>
                <a:round/>
                <a:headEnd/>
                <a:tailEnd/>
              </a:ln>
            </p:spPr>
            <p:txBody>
              <a:bodyPr wrap="none" anchor="ctr"/>
              <a:lstStyle/>
              <a:p>
                <a:endParaRPr lang="fr-FR"/>
              </a:p>
            </p:txBody>
          </p:sp>
          <p:sp>
            <p:nvSpPr>
              <p:cNvPr id="38958" name="Line 81"/>
              <p:cNvSpPr>
                <a:spLocks noChangeAspect="1" noChangeShapeType="1"/>
              </p:cNvSpPr>
              <p:nvPr/>
            </p:nvSpPr>
            <p:spPr bwMode="auto">
              <a:xfrm>
                <a:off x="3190" y="3015"/>
                <a:ext cx="277" cy="0"/>
              </a:xfrm>
              <a:prstGeom prst="line">
                <a:avLst/>
              </a:prstGeom>
              <a:noFill/>
              <a:ln w="28575">
                <a:solidFill>
                  <a:schemeClr val="tx1"/>
                </a:solidFill>
                <a:round/>
                <a:headEnd/>
                <a:tailEnd/>
              </a:ln>
            </p:spPr>
            <p:txBody>
              <a:bodyPr wrap="none" anchor="ctr"/>
              <a:lstStyle/>
              <a:p>
                <a:endParaRPr lang="fr-FR"/>
              </a:p>
            </p:txBody>
          </p:sp>
          <p:sp>
            <p:nvSpPr>
              <p:cNvPr id="38959" name="Line 82"/>
              <p:cNvSpPr>
                <a:spLocks noChangeAspect="1" noChangeShapeType="1"/>
              </p:cNvSpPr>
              <p:nvPr/>
            </p:nvSpPr>
            <p:spPr bwMode="auto">
              <a:xfrm>
                <a:off x="3154" y="2875"/>
                <a:ext cx="312" cy="0"/>
              </a:xfrm>
              <a:prstGeom prst="line">
                <a:avLst/>
              </a:prstGeom>
              <a:noFill/>
              <a:ln w="28575">
                <a:solidFill>
                  <a:schemeClr val="tx1"/>
                </a:solidFill>
                <a:round/>
                <a:headEnd/>
                <a:tailEnd/>
              </a:ln>
            </p:spPr>
            <p:txBody>
              <a:bodyPr wrap="none" anchor="ctr"/>
              <a:lstStyle/>
              <a:p>
                <a:endParaRPr lang="fr-FR"/>
              </a:p>
            </p:txBody>
          </p:sp>
          <p:grpSp>
            <p:nvGrpSpPr>
              <p:cNvPr id="38960" name="Group 83"/>
              <p:cNvGrpSpPr>
                <a:grpSpLocks noChangeAspect="1"/>
              </p:cNvGrpSpPr>
              <p:nvPr/>
            </p:nvGrpSpPr>
            <p:grpSpPr bwMode="auto">
              <a:xfrm>
                <a:off x="2894" y="2829"/>
                <a:ext cx="371" cy="232"/>
                <a:chOff x="1104" y="576"/>
                <a:chExt cx="664" cy="480"/>
              </a:xfrm>
            </p:grpSpPr>
            <p:sp>
              <p:nvSpPr>
                <p:cNvPr id="38986" name="Rectangle 8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8987" name="Text Box 85"/>
                <p:cNvSpPr txBox="1">
                  <a:spLocks noChangeAspect="1" noChangeArrowheads="1"/>
                </p:cNvSpPr>
                <p:nvPr/>
              </p:nvSpPr>
              <p:spPr bwMode="auto">
                <a:xfrm>
                  <a:off x="1104" y="628"/>
                  <a:ext cx="664"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sp>
            <p:nvSpPr>
              <p:cNvPr id="38961" name="Rectangle 86"/>
              <p:cNvSpPr>
                <a:spLocks noChangeAspect="1" noChangeArrowheads="1"/>
              </p:cNvSpPr>
              <p:nvPr/>
            </p:nvSpPr>
            <p:spPr bwMode="auto">
              <a:xfrm>
                <a:off x="3800" y="2726"/>
                <a:ext cx="54" cy="44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962" name="Rectangle 87"/>
              <p:cNvSpPr>
                <a:spLocks noChangeAspect="1" noChangeArrowheads="1"/>
              </p:cNvSpPr>
              <p:nvPr/>
            </p:nvSpPr>
            <p:spPr bwMode="auto">
              <a:xfrm>
                <a:off x="3297" y="2726"/>
                <a:ext cx="54" cy="441"/>
              </a:xfrm>
              <a:prstGeom prst="rect">
                <a:avLst/>
              </a:prstGeom>
              <a:solidFill>
                <a:schemeClr val="accent2"/>
              </a:solidFill>
              <a:ln w="28575">
                <a:solidFill>
                  <a:schemeClr val="tx1"/>
                </a:solidFill>
                <a:miter lim="800000"/>
                <a:headEnd/>
                <a:tailEnd/>
              </a:ln>
            </p:spPr>
            <p:txBody>
              <a:bodyPr wrap="none" anchor="ctr"/>
              <a:lstStyle/>
              <a:p>
                <a:endParaRPr lang="fr-FR"/>
              </a:p>
            </p:txBody>
          </p:sp>
          <p:grpSp>
            <p:nvGrpSpPr>
              <p:cNvPr id="38963" name="Group 88"/>
              <p:cNvGrpSpPr>
                <a:grpSpLocks/>
              </p:cNvGrpSpPr>
              <p:nvPr/>
            </p:nvGrpSpPr>
            <p:grpSpPr bwMode="auto">
              <a:xfrm>
                <a:off x="4472" y="2726"/>
                <a:ext cx="1229" cy="441"/>
                <a:chOff x="3475" y="2155"/>
                <a:chExt cx="1229" cy="441"/>
              </a:xfrm>
            </p:grpSpPr>
            <p:sp>
              <p:nvSpPr>
                <p:cNvPr id="38971" name="AutoShape 89"/>
                <p:cNvSpPr>
                  <a:spLocks noChangeAspect="1" noChangeArrowheads="1"/>
                </p:cNvSpPr>
                <p:nvPr/>
              </p:nvSpPr>
              <p:spPr bwMode="auto">
                <a:xfrm rot="-5400000">
                  <a:off x="3417" y="2263"/>
                  <a:ext cx="371" cy="2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3 w 21600"/>
                    <a:gd name="T13" fmla="*/ 4512 h 21600"/>
                    <a:gd name="T14" fmla="*/ 17117 w 21600"/>
                    <a:gd name="T15" fmla="*/ 1708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8972" name="AutoShape 90"/>
                <p:cNvSpPr>
                  <a:spLocks noChangeAspect="1" noChangeArrowheads="1"/>
                </p:cNvSpPr>
                <p:nvPr/>
              </p:nvSpPr>
              <p:spPr bwMode="auto">
                <a:xfrm rot="5400000">
                  <a:off x="3475" y="2316"/>
                  <a:ext cx="119" cy="12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8973" name="Freeform 91"/>
                <p:cNvSpPr>
                  <a:spLocks noChangeAspect="1"/>
                </p:cNvSpPr>
                <p:nvPr/>
              </p:nvSpPr>
              <p:spPr bwMode="auto">
                <a:xfrm rot="5400000">
                  <a:off x="3484" y="2329"/>
                  <a:ext cx="105" cy="93"/>
                </a:xfrm>
                <a:custGeom>
                  <a:avLst/>
                  <a:gdLst>
                    <a:gd name="T0" fmla="*/ 0 w 384"/>
                    <a:gd name="T1" fmla="*/ 3 h 288"/>
                    <a:gd name="T2" fmla="*/ 1 w 384"/>
                    <a:gd name="T3" fmla="*/ 0 h 288"/>
                    <a:gd name="T4" fmla="*/ 2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8974" name="Text Box 92"/>
                <p:cNvSpPr txBox="1">
                  <a:spLocks noChangeAspect="1" noChangeArrowheads="1"/>
                </p:cNvSpPr>
                <p:nvPr/>
              </p:nvSpPr>
              <p:spPr bwMode="auto">
                <a:xfrm rot="-5400000">
                  <a:off x="3496" y="2276"/>
                  <a:ext cx="278" cy="154"/>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sp>
              <p:nvSpPr>
                <p:cNvPr id="38975" name="Line 93"/>
                <p:cNvSpPr>
                  <a:spLocks noChangeAspect="1" noChangeShapeType="1"/>
                </p:cNvSpPr>
                <p:nvPr/>
              </p:nvSpPr>
              <p:spPr bwMode="auto">
                <a:xfrm>
                  <a:off x="3717" y="2376"/>
                  <a:ext cx="295" cy="0"/>
                </a:xfrm>
                <a:prstGeom prst="line">
                  <a:avLst/>
                </a:prstGeom>
                <a:noFill/>
                <a:ln w="28575">
                  <a:solidFill>
                    <a:schemeClr val="tx1"/>
                  </a:solidFill>
                  <a:round/>
                  <a:headEnd/>
                  <a:tailEnd/>
                </a:ln>
              </p:spPr>
              <p:txBody>
                <a:bodyPr wrap="none" anchor="ctr"/>
                <a:lstStyle/>
                <a:p>
                  <a:endParaRPr lang="fr-FR"/>
                </a:p>
              </p:txBody>
            </p:sp>
            <p:sp>
              <p:nvSpPr>
                <p:cNvPr id="38976" name="Line 94"/>
                <p:cNvSpPr>
                  <a:spLocks noChangeAspect="1" noChangeShapeType="1"/>
                </p:cNvSpPr>
                <p:nvPr/>
              </p:nvSpPr>
              <p:spPr bwMode="auto">
                <a:xfrm>
                  <a:off x="4226" y="2376"/>
                  <a:ext cx="295" cy="0"/>
                </a:xfrm>
                <a:prstGeom prst="line">
                  <a:avLst/>
                </a:prstGeom>
                <a:noFill/>
                <a:ln w="28575">
                  <a:solidFill>
                    <a:schemeClr val="tx1"/>
                  </a:solidFill>
                  <a:round/>
                  <a:headEnd/>
                  <a:tailEnd/>
                </a:ln>
              </p:spPr>
              <p:txBody>
                <a:bodyPr wrap="none" anchor="ctr"/>
                <a:lstStyle/>
                <a:p>
                  <a:endParaRPr lang="fr-FR"/>
                </a:p>
              </p:txBody>
            </p:sp>
            <p:sp>
              <p:nvSpPr>
                <p:cNvPr id="38977" name="Rectangle 95"/>
                <p:cNvSpPr>
                  <a:spLocks noChangeAspect="1" noChangeArrowheads="1"/>
                </p:cNvSpPr>
                <p:nvPr/>
              </p:nvSpPr>
              <p:spPr bwMode="auto">
                <a:xfrm>
                  <a:off x="3940" y="2260"/>
                  <a:ext cx="268" cy="232"/>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8978" name="Text Box 96"/>
                <p:cNvSpPr txBox="1">
                  <a:spLocks noChangeAspect="1" noChangeArrowheads="1"/>
                </p:cNvSpPr>
                <p:nvPr/>
              </p:nvSpPr>
              <p:spPr bwMode="auto">
                <a:xfrm>
                  <a:off x="3896" y="2285"/>
                  <a:ext cx="352" cy="154"/>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sp>
              <p:nvSpPr>
                <p:cNvPr id="38979" name="Freeform 97"/>
                <p:cNvSpPr>
                  <a:spLocks noChangeAspect="1"/>
                </p:cNvSpPr>
                <p:nvPr/>
              </p:nvSpPr>
              <p:spPr bwMode="auto">
                <a:xfrm>
                  <a:off x="3905" y="2376"/>
                  <a:ext cx="399" cy="185"/>
                </a:xfrm>
                <a:custGeom>
                  <a:avLst/>
                  <a:gdLst>
                    <a:gd name="T0" fmla="*/ 0 w 816"/>
                    <a:gd name="T1" fmla="*/ 0 h 384"/>
                    <a:gd name="T2" fmla="*/ 0 w 816"/>
                    <a:gd name="T3" fmla="*/ 21 h 384"/>
                    <a:gd name="T4" fmla="*/ 41 w 816"/>
                    <a:gd name="T5" fmla="*/ 21 h 384"/>
                    <a:gd name="T6" fmla="*/ 41 w 816"/>
                    <a:gd name="T7" fmla="*/ 8 h 384"/>
                    <a:gd name="T8" fmla="*/ 46 w 816"/>
                    <a:gd name="T9" fmla="*/ 8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8980" name="Rectangle 98"/>
                <p:cNvSpPr>
                  <a:spLocks noChangeAspect="1" noChangeArrowheads="1"/>
                </p:cNvSpPr>
                <p:nvPr/>
              </p:nvSpPr>
              <p:spPr bwMode="auto">
                <a:xfrm>
                  <a:off x="4305" y="2155"/>
                  <a:ext cx="54" cy="44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981" name="Rectangle 99"/>
                <p:cNvSpPr>
                  <a:spLocks noChangeAspect="1" noChangeArrowheads="1"/>
                </p:cNvSpPr>
                <p:nvPr/>
              </p:nvSpPr>
              <p:spPr bwMode="auto">
                <a:xfrm>
                  <a:off x="3802" y="2158"/>
                  <a:ext cx="54" cy="435"/>
                </a:xfrm>
                <a:prstGeom prst="rect">
                  <a:avLst/>
                </a:prstGeom>
                <a:solidFill>
                  <a:schemeClr val="accent2"/>
                </a:solidFill>
                <a:ln w="28575">
                  <a:solidFill>
                    <a:schemeClr val="tx1"/>
                  </a:solidFill>
                  <a:miter lim="800000"/>
                  <a:headEnd/>
                  <a:tailEnd/>
                </a:ln>
              </p:spPr>
              <p:txBody>
                <a:bodyPr wrap="none" anchor="ctr"/>
                <a:lstStyle/>
                <a:p>
                  <a:endParaRPr lang="fr-FR"/>
                </a:p>
              </p:txBody>
            </p:sp>
            <p:grpSp>
              <p:nvGrpSpPr>
                <p:cNvPr id="38982" name="Group 100"/>
                <p:cNvGrpSpPr>
                  <a:grpSpLocks noChangeAspect="1"/>
                </p:cNvGrpSpPr>
                <p:nvPr/>
              </p:nvGrpSpPr>
              <p:grpSpPr bwMode="auto">
                <a:xfrm flipH="1">
                  <a:off x="4436" y="2251"/>
                  <a:ext cx="268" cy="233"/>
                  <a:chOff x="1392" y="528"/>
                  <a:chExt cx="480" cy="432"/>
                </a:xfrm>
              </p:grpSpPr>
              <p:sp>
                <p:nvSpPr>
                  <p:cNvPr id="38984" name="Rectangle 10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endParaRPr lang="fr-FR"/>
                  </a:p>
                </p:txBody>
              </p:sp>
              <p:sp>
                <p:nvSpPr>
                  <p:cNvPr id="38985" name="Rectangle 10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grpSp>
            <p:sp>
              <p:nvSpPr>
                <p:cNvPr id="38983" name="Text Box 103"/>
                <p:cNvSpPr txBox="1">
                  <a:spLocks noChangeAspect="1" noChangeArrowheads="1"/>
                </p:cNvSpPr>
                <p:nvPr/>
              </p:nvSpPr>
              <p:spPr bwMode="auto">
                <a:xfrm flipH="1">
                  <a:off x="4438" y="2276"/>
                  <a:ext cx="254" cy="154"/>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8964" name="Rectangle 104"/>
              <p:cNvSpPr>
                <a:spLocks noChangeAspect="1" noChangeArrowheads="1"/>
              </p:cNvSpPr>
              <p:nvPr/>
            </p:nvSpPr>
            <p:spPr bwMode="auto">
              <a:xfrm>
                <a:off x="4292" y="2727"/>
                <a:ext cx="54" cy="441"/>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965" name="AutoShape 105"/>
              <p:cNvSpPr>
                <a:spLocks noChangeArrowheads="1"/>
              </p:cNvSpPr>
              <p:nvPr/>
            </p:nvSpPr>
            <p:spPr bwMode="auto">
              <a:xfrm>
                <a:off x="3393" y="2719"/>
                <a:ext cx="364" cy="422"/>
              </a:xfrm>
              <a:prstGeom prst="cloudCallout">
                <a:avLst>
                  <a:gd name="adj1" fmla="val 39287"/>
                  <a:gd name="adj2" fmla="val 38153"/>
                </a:avLst>
              </a:prstGeom>
              <a:solidFill>
                <a:srgbClr val="0FEFEA"/>
              </a:solidFill>
              <a:ln w="28575">
                <a:solidFill>
                  <a:schemeClr val="tx1"/>
                </a:solidFill>
                <a:round/>
                <a:headEnd/>
                <a:tailEnd/>
              </a:ln>
            </p:spPr>
            <p:txBody>
              <a:bodyPr wrap="none" anchor="ctr"/>
              <a:lstStyle/>
              <a:p>
                <a:pPr algn="ctr" eaLnBrk="0" hangingPunct="0"/>
                <a:r>
                  <a:rPr lang="en-US" sz="1500" b="1">
                    <a:latin typeface="Comic Sans MS" pitchFamily="66" charset="0"/>
                  </a:rPr>
                  <a:t>Bubble</a:t>
                </a:r>
                <a:endParaRPr lang="en-US" sz="1600" b="1">
                  <a:latin typeface="Comic Sans MS" pitchFamily="66" charset="0"/>
                </a:endParaRPr>
              </a:p>
            </p:txBody>
          </p:sp>
          <p:grpSp>
            <p:nvGrpSpPr>
              <p:cNvPr id="38966" name="Group 106"/>
              <p:cNvGrpSpPr>
                <a:grpSpLocks/>
              </p:cNvGrpSpPr>
              <p:nvPr/>
            </p:nvGrpSpPr>
            <p:grpSpPr bwMode="auto">
              <a:xfrm>
                <a:off x="3945" y="2826"/>
                <a:ext cx="270" cy="233"/>
                <a:chOff x="3936" y="3120"/>
                <a:chExt cx="270" cy="233"/>
              </a:xfrm>
            </p:grpSpPr>
            <p:sp>
              <p:nvSpPr>
                <p:cNvPr id="38967" name="Rectangle 107"/>
                <p:cNvSpPr>
                  <a:spLocks noChangeArrowheads="1"/>
                </p:cNvSpPr>
                <p:nvPr/>
              </p:nvSpPr>
              <p:spPr bwMode="auto">
                <a:xfrm>
                  <a:off x="3936" y="3120"/>
                  <a:ext cx="270" cy="228"/>
                </a:xfrm>
                <a:prstGeom prst="rect">
                  <a:avLst/>
                </a:prstGeom>
                <a:solidFill>
                  <a:schemeClr val="bg1"/>
                </a:solidFill>
                <a:ln w="28575">
                  <a:solidFill>
                    <a:schemeClr val="tx1"/>
                  </a:solidFill>
                  <a:miter lim="800000"/>
                  <a:headEnd/>
                  <a:tailEnd/>
                </a:ln>
              </p:spPr>
              <p:txBody>
                <a:bodyPr wrap="none" anchor="ctr"/>
                <a:lstStyle/>
                <a:p>
                  <a:endParaRPr lang="fr-FR"/>
                </a:p>
              </p:txBody>
            </p:sp>
            <p:sp>
              <p:nvSpPr>
                <p:cNvPr id="38968" name="Rectangle 108"/>
                <p:cNvSpPr>
                  <a:spLocks noChangeAspect="1" noChangeArrowheads="1"/>
                </p:cNvSpPr>
                <p:nvPr/>
              </p:nvSpPr>
              <p:spPr bwMode="auto">
                <a:xfrm>
                  <a:off x="4069" y="3120"/>
                  <a:ext cx="133" cy="230"/>
                </a:xfrm>
                <a:prstGeom prst="rect">
                  <a:avLst/>
                </a:prstGeom>
                <a:solidFill>
                  <a:schemeClr val="accent1"/>
                </a:solidFill>
                <a:ln w="28575">
                  <a:noFill/>
                  <a:miter lim="800000"/>
                  <a:headEnd/>
                  <a:tailEnd/>
                </a:ln>
              </p:spPr>
              <p:txBody>
                <a:bodyPr wrap="none" anchor="ctr"/>
                <a:lstStyle/>
                <a:p>
                  <a:endParaRPr lang="fr-FR"/>
                </a:p>
              </p:txBody>
            </p:sp>
            <p:sp>
              <p:nvSpPr>
                <p:cNvPr id="38969" name="Rectangle 109"/>
                <p:cNvSpPr>
                  <a:spLocks noChangeAspect="1" noChangeArrowheads="1"/>
                </p:cNvSpPr>
                <p:nvPr/>
              </p:nvSpPr>
              <p:spPr bwMode="auto">
                <a:xfrm>
                  <a:off x="3936" y="3120"/>
                  <a:ext cx="266" cy="233"/>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sp>
              <p:nvSpPr>
                <p:cNvPr id="38970" name="Text Box 110"/>
                <p:cNvSpPr txBox="1">
                  <a:spLocks noChangeAspect="1" noChangeArrowheads="1"/>
                </p:cNvSpPr>
                <p:nvPr/>
              </p:nvSpPr>
              <p:spPr bwMode="auto">
                <a:xfrm>
                  <a:off x="3943" y="3145"/>
                  <a:ext cx="254" cy="154"/>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grpSp>
        <p:sp>
          <p:nvSpPr>
            <p:cNvPr id="38930" name="Line 111"/>
            <p:cNvSpPr>
              <a:spLocks noChangeAspect="1" noChangeShapeType="1"/>
            </p:cNvSpPr>
            <p:nvPr/>
          </p:nvSpPr>
          <p:spPr bwMode="auto">
            <a:xfrm>
              <a:off x="6450013" y="5402263"/>
              <a:ext cx="1266825" cy="0"/>
            </a:xfrm>
            <a:prstGeom prst="line">
              <a:avLst/>
            </a:prstGeom>
            <a:noFill/>
            <a:ln w="28575">
              <a:solidFill>
                <a:schemeClr val="tx1"/>
              </a:solidFill>
              <a:round/>
              <a:headEnd/>
              <a:tailEnd/>
            </a:ln>
          </p:spPr>
          <p:txBody>
            <a:bodyPr wrap="none" anchor="ctr"/>
            <a:lstStyle/>
            <a:p>
              <a:endParaRPr lang="fr-FR"/>
            </a:p>
          </p:txBody>
        </p:sp>
        <p:sp>
          <p:nvSpPr>
            <p:cNvPr id="38931" name="Line 112"/>
            <p:cNvSpPr>
              <a:spLocks noChangeAspect="1" noChangeShapeType="1"/>
            </p:cNvSpPr>
            <p:nvPr/>
          </p:nvSpPr>
          <p:spPr bwMode="auto">
            <a:xfrm>
              <a:off x="6421438" y="5627688"/>
              <a:ext cx="1219200" cy="0"/>
            </a:xfrm>
            <a:prstGeom prst="line">
              <a:avLst/>
            </a:prstGeom>
            <a:noFill/>
            <a:ln w="28575">
              <a:solidFill>
                <a:schemeClr val="tx1"/>
              </a:solidFill>
              <a:round/>
              <a:headEnd/>
              <a:tailEnd/>
            </a:ln>
          </p:spPr>
          <p:txBody>
            <a:bodyPr wrap="none" anchor="ctr"/>
            <a:lstStyle/>
            <a:p>
              <a:endParaRPr lang="fr-FR"/>
            </a:p>
          </p:txBody>
        </p:sp>
        <p:sp>
          <p:nvSpPr>
            <p:cNvPr id="38932" name="Line 113"/>
            <p:cNvSpPr>
              <a:spLocks noChangeAspect="1" noChangeShapeType="1"/>
            </p:cNvSpPr>
            <p:nvPr/>
          </p:nvSpPr>
          <p:spPr bwMode="auto">
            <a:xfrm>
              <a:off x="5586413" y="5624513"/>
              <a:ext cx="439737" cy="0"/>
            </a:xfrm>
            <a:prstGeom prst="line">
              <a:avLst/>
            </a:prstGeom>
            <a:noFill/>
            <a:ln w="28575">
              <a:solidFill>
                <a:schemeClr val="tx1"/>
              </a:solidFill>
              <a:round/>
              <a:headEnd/>
              <a:tailEnd/>
            </a:ln>
          </p:spPr>
          <p:txBody>
            <a:bodyPr wrap="none" anchor="ctr"/>
            <a:lstStyle/>
            <a:p>
              <a:endParaRPr lang="fr-FR"/>
            </a:p>
          </p:txBody>
        </p:sp>
        <p:sp>
          <p:nvSpPr>
            <p:cNvPr id="38933" name="Line 114"/>
            <p:cNvSpPr>
              <a:spLocks noChangeAspect="1" noChangeShapeType="1"/>
            </p:cNvSpPr>
            <p:nvPr/>
          </p:nvSpPr>
          <p:spPr bwMode="auto">
            <a:xfrm>
              <a:off x="5529263" y="5402263"/>
              <a:ext cx="495300" cy="0"/>
            </a:xfrm>
            <a:prstGeom prst="line">
              <a:avLst/>
            </a:prstGeom>
            <a:noFill/>
            <a:ln w="28575">
              <a:solidFill>
                <a:schemeClr val="tx1"/>
              </a:solidFill>
              <a:round/>
              <a:headEnd/>
              <a:tailEnd/>
            </a:ln>
          </p:spPr>
          <p:txBody>
            <a:bodyPr wrap="none" anchor="ctr"/>
            <a:lstStyle/>
            <a:p>
              <a:endParaRPr lang="fr-FR"/>
            </a:p>
          </p:txBody>
        </p:sp>
        <p:grpSp>
          <p:nvGrpSpPr>
            <p:cNvPr id="38934" name="Group 115"/>
            <p:cNvGrpSpPr>
              <a:grpSpLocks noChangeAspect="1"/>
            </p:cNvGrpSpPr>
            <p:nvPr/>
          </p:nvGrpSpPr>
          <p:grpSpPr bwMode="auto">
            <a:xfrm>
              <a:off x="5921375" y="5313363"/>
              <a:ext cx="588963" cy="368300"/>
              <a:chOff x="1104" y="576"/>
              <a:chExt cx="664" cy="480"/>
            </a:xfrm>
          </p:grpSpPr>
          <p:sp>
            <p:nvSpPr>
              <p:cNvPr id="38954" name="Rectangle 11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8955" name="Text Box 117"/>
              <p:cNvSpPr txBox="1">
                <a:spLocks noChangeAspect="1" noChangeArrowheads="1"/>
              </p:cNvSpPr>
              <p:nvPr/>
            </p:nvSpPr>
            <p:spPr bwMode="auto">
              <a:xfrm>
                <a:off x="1104" y="628"/>
                <a:ext cx="664" cy="318"/>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Ifetch</a:t>
                </a:r>
              </a:p>
            </p:txBody>
          </p:sp>
        </p:grpSp>
        <p:sp>
          <p:nvSpPr>
            <p:cNvPr id="38935" name="Rectangle 118"/>
            <p:cNvSpPr>
              <a:spLocks noChangeAspect="1" noChangeArrowheads="1"/>
            </p:cNvSpPr>
            <p:nvPr/>
          </p:nvSpPr>
          <p:spPr bwMode="auto">
            <a:xfrm>
              <a:off x="6554788" y="5165725"/>
              <a:ext cx="85725" cy="700088"/>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936" name="Rectangle 119"/>
            <p:cNvSpPr>
              <a:spLocks noChangeAspect="1" noChangeArrowheads="1"/>
            </p:cNvSpPr>
            <p:nvPr/>
          </p:nvSpPr>
          <p:spPr bwMode="auto">
            <a:xfrm>
              <a:off x="5756275" y="5165725"/>
              <a:ext cx="85725" cy="700088"/>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937" name="AutoShape 120"/>
            <p:cNvSpPr>
              <a:spLocks noChangeAspect="1" noChangeArrowheads="1"/>
            </p:cNvSpPr>
            <p:nvPr/>
          </p:nvSpPr>
          <p:spPr bwMode="auto">
            <a:xfrm rot="-5400000">
              <a:off x="7529513" y="5337175"/>
              <a:ext cx="588962" cy="3571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fr-FR"/>
            </a:p>
          </p:txBody>
        </p:sp>
        <p:sp>
          <p:nvSpPr>
            <p:cNvPr id="38938" name="AutoShape 121"/>
            <p:cNvSpPr>
              <a:spLocks noChangeAspect="1" noChangeArrowheads="1"/>
            </p:cNvSpPr>
            <p:nvPr/>
          </p:nvSpPr>
          <p:spPr bwMode="auto">
            <a:xfrm rot="5400000">
              <a:off x="7622382" y="5420519"/>
              <a:ext cx="188912" cy="190500"/>
            </a:xfrm>
            <a:prstGeom prst="triangle">
              <a:avLst>
                <a:gd name="adj" fmla="val 50000"/>
              </a:avLst>
            </a:prstGeom>
            <a:solidFill>
              <a:schemeClr val="bg1"/>
            </a:solidFill>
            <a:ln w="28575">
              <a:noFill/>
              <a:miter lim="800000"/>
              <a:headEnd/>
              <a:tailEnd/>
            </a:ln>
          </p:spPr>
          <p:txBody>
            <a:bodyPr wrap="none" anchor="ctr"/>
            <a:lstStyle/>
            <a:p>
              <a:endParaRPr lang="fr-FR"/>
            </a:p>
          </p:txBody>
        </p:sp>
        <p:sp>
          <p:nvSpPr>
            <p:cNvPr id="38939" name="Freeform 122"/>
            <p:cNvSpPr>
              <a:spLocks noChangeAspect="1"/>
            </p:cNvSpPr>
            <p:nvPr/>
          </p:nvSpPr>
          <p:spPr bwMode="auto">
            <a:xfrm rot="5400000">
              <a:off x="7635875" y="5441950"/>
              <a:ext cx="166688" cy="147638"/>
            </a:xfrm>
            <a:custGeom>
              <a:avLst/>
              <a:gdLst>
                <a:gd name="T0" fmla="*/ 0 w 384"/>
                <a:gd name="T1" fmla="*/ 2147483647 h 288"/>
                <a:gd name="T2" fmla="*/ 2147483647 w 384"/>
                <a:gd name="T3" fmla="*/ 0 h 288"/>
                <a:gd name="T4" fmla="*/ 2147483647 w 384"/>
                <a:gd name="T5" fmla="*/ 2147483647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p:spPr>
          <p:txBody>
            <a:bodyPr wrap="none" anchor="ctr"/>
            <a:lstStyle/>
            <a:p>
              <a:endParaRPr lang="fr-FR"/>
            </a:p>
          </p:txBody>
        </p:sp>
        <p:sp>
          <p:nvSpPr>
            <p:cNvPr id="38940" name="Text Box 123"/>
            <p:cNvSpPr txBox="1">
              <a:spLocks noChangeAspect="1" noChangeArrowheads="1"/>
            </p:cNvSpPr>
            <p:nvPr/>
          </p:nvSpPr>
          <p:spPr bwMode="auto">
            <a:xfrm rot="-5400000">
              <a:off x="7654925" y="5357813"/>
              <a:ext cx="441325" cy="244475"/>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ALU</a:t>
              </a:r>
            </a:p>
          </p:txBody>
        </p:sp>
        <p:sp>
          <p:nvSpPr>
            <p:cNvPr id="38941" name="Line 124"/>
            <p:cNvSpPr>
              <a:spLocks noChangeAspect="1" noChangeShapeType="1"/>
            </p:cNvSpPr>
            <p:nvPr/>
          </p:nvSpPr>
          <p:spPr bwMode="auto">
            <a:xfrm>
              <a:off x="8005763" y="5516563"/>
              <a:ext cx="468312" cy="0"/>
            </a:xfrm>
            <a:prstGeom prst="line">
              <a:avLst/>
            </a:prstGeom>
            <a:noFill/>
            <a:ln w="28575">
              <a:solidFill>
                <a:schemeClr val="tx1"/>
              </a:solidFill>
              <a:round/>
              <a:headEnd/>
              <a:tailEnd/>
            </a:ln>
          </p:spPr>
          <p:txBody>
            <a:bodyPr wrap="none" anchor="ctr"/>
            <a:lstStyle/>
            <a:p>
              <a:endParaRPr lang="fr-FR"/>
            </a:p>
          </p:txBody>
        </p:sp>
        <p:sp>
          <p:nvSpPr>
            <p:cNvPr id="38942" name="Line 125"/>
            <p:cNvSpPr>
              <a:spLocks noChangeAspect="1" noChangeShapeType="1"/>
            </p:cNvSpPr>
            <p:nvPr/>
          </p:nvSpPr>
          <p:spPr bwMode="auto">
            <a:xfrm>
              <a:off x="8469313" y="5535613"/>
              <a:ext cx="334962" cy="0"/>
            </a:xfrm>
            <a:prstGeom prst="line">
              <a:avLst/>
            </a:prstGeom>
            <a:noFill/>
            <a:ln w="28575">
              <a:solidFill>
                <a:schemeClr val="tx1"/>
              </a:solidFill>
              <a:round/>
              <a:headEnd/>
              <a:tailEnd/>
            </a:ln>
          </p:spPr>
          <p:txBody>
            <a:bodyPr wrap="none" anchor="ctr"/>
            <a:lstStyle/>
            <a:p>
              <a:endParaRPr lang="fr-FR"/>
            </a:p>
          </p:txBody>
        </p:sp>
        <p:sp>
          <p:nvSpPr>
            <p:cNvPr id="38943" name="Rectangle 126"/>
            <p:cNvSpPr>
              <a:spLocks noChangeAspect="1" noChangeArrowheads="1"/>
            </p:cNvSpPr>
            <p:nvPr/>
          </p:nvSpPr>
          <p:spPr bwMode="auto">
            <a:xfrm>
              <a:off x="8359775" y="5332413"/>
              <a:ext cx="425450" cy="368300"/>
            </a:xfrm>
            <a:prstGeom prst="rect">
              <a:avLst/>
            </a:prstGeom>
            <a:solidFill>
              <a:schemeClr val="bg1"/>
            </a:solidFill>
            <a:ln w="28575">
              <a:solidFill>
                <a:schemeClr val="tx1"/>
              </a:solidFill>
              <a:miter lim="800000"/>
              <a:headEnd/>
              <a:tailEnd/>
            </a:ln>
          </p:spPr>
          <p:txBody>
            <a:bodyPr wrap="none" anchor="ctr"/>
            <a:lstStyle/>
            <a:p>
              <a:pPr algn="r" eaLnBrk="0" hangingPunct="0"/>
              <a:endParaRPr lang="en-US" sz="1000" b="1">
                <a:latin typeface="Comic Sans MS" pitchFamily="66" charset="0"/>
              </a:endParaRPr>
            </a:p>
          </p:txBody>
        </p:sp>
        <p:sp>
          <p:nvSpPr>
            <p:cNvPr id="38944" name="Text Box 127"/>
            <p:cNvSpPr txBox="1">
              <a:spLocks noChangeAspect="1" noChangeArrowheads="1"/>
            </p:cNvSpPr>
            <p:nvPr/>
          </p:nvSpPr>
          <p:spPr bwMode="auto">
            <a:xfrm>
              <a:off x="8289925" y="5372100"/>
              <a:ext cx="558800" cy="244475"/>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DMem</a:t>
              </a:r>
            </a:p>
          </p:txBody>
        </p:sp>
        <p:sp>
          <p:nvSpPr>
            <p:cNvPr id="38945" name="Rectangle 128"/>
            <p:cNvSpPr>
              <a:spLocks noChangeAspect="1" noChangeArrowheads="1"/>
            </p:cNvSpPr>
            <p:nvPr/>
          </p:nvSpPr>
          <p:spPr bwMode="auto">
            <a:xfrm>
              <a:off x="8140700" y="5170488"/>
              <a:ext cx="85725" cy="690562"/>
            </a:xfrm>
            <a:prstGeom prst="rect">
              <a:avLst/>
            </a:prstGeom>
            <a:solidFill>
              <a:schemeClr val="accent2"/>
            </a:solidFill>
            <a:ln w="28575">
              <a:solidFill>
                <a:schemeClr val="tx1"/>
              </a:solidFill>
              <a:miter lim="800000"/>
              <a:headEnd/>
              <a:tailEnd/>
            </a:ln>
          </p:spPr>
          <p:txBody>
            <a:bodyPr wrap="none" anchor="ctr"/>
            <a:lstStyle/>
            <a:p>
              <a:endParaRPr lang="fr-FR"/>
            </a:p>
          </p:txBody>
        </p:sp>
        <p:sp>
          <p:nvSpPr>
            <p:cNvPr id="38946" name="Rectangle 129"/>
            <p:cNvSpPr>
              <a:spLocks noChangeAspect="1" noChangeArrowheads="1"/>
            </p:cNvSpPr>
            <p:nvPr/>
          </p:nvSpPr>
          <p:spPr bwMode="auto">
            <a:xfrm>
              <a:off x="7335838" y="5167313"/>
              <a:ext cx="85725" cy="700087"/>
            </a:xfrm>
            <a:prstGeom prst="rect">
              <a:avLst/>
            </a:prstGeom>
            <a:solidFill>
              <a:schemeClr val="accent2"/>
            </a:solidFill>
            <a:ln w="28575">
              <a:solidFill>
                <a:schemeClr val="tx1"/>
              </a:solidFill>
              <a:miter lim="800000"/>
              <a:headEnd/>
              <a:tailEnd/>
            </a:ln>
          </p:spPr>
          <p:txBody>
            <a:bodyPr wrap="none" anchor="ctr"/>
            <a:lstStyle/>
            <a:p>
              <a:endParaRPr lang="fr-FR"/>
            </a:p>
          </p:txBody>
        </p:sp>
        <p:grpSp>
          <p:nvGrpSpPr>
            <p:cNvPr id="38947" name="Group 131"/>
            <p:cNvGrpSpPr>
              <a:grpSpLocks/>
            </p:cNvGrpSpPr>
            <p:nvPr/>
          </p:nvGrpSpPr>
          <p:grpSpPr bwMode="auto">
            <a:xfrm>
              <a:off x="6784975" y="5324475"/>
              <a:ext cx="428625" cy="369888"/>
              <a:chOff x="3936" y="3120"/>
              <a:chExt cx="270" cy="233"/>
            </a:xfrm>
          </p:grpSpPr>
          <p:sp>
            <p:nvSpPr>
              <p:cNvPr id="38950" name="Rectangle 132"/>
              <p:cNvSpPr>
                <a:spLocks noChangeArrowheads="1"/>
              </p:cNvSpPr>
              <p:nvPr/>
            </p:nvSpPr>
            <p:spPr bwMode="auto">
              <a:xfrm>
                <a:off x="3936" y="3120"/>
                <a:ext cx="270" cy="228"/>
              </a:xfrm>
              <a:prstGeom prst="rect">
                <a:avLst/>
              </a:prstGeom>
              <a:solidFill>
                <a:schemeClr val="bg1"/>
              </a:solidFill>
              <a:ln w="28575">
                <a:solidFill>
                  <a:schemeClr val="tx1"/>
                </a:solidFill>
                <a:miter lim="800000"/>
                <a:headEnd/>
                <a:tailEnd/>
              </a:ln>
            </p:spPr>
            <p:txBody>
              <a:bodyPr wrap="none" anchor="ctr"/>
              <a:lstStyle/>
              <a:p>
                <a:endParaRPr lang="fr-FR"/>
              </a:p>
            </p:txBody>
          </p:sp>
          <p:sp>
            <p:nvSpPr>
              <p:cNvPr id="38951" name="Rectangle 133"/>
              <p:cNvSpPr>
                <a:spLocks noChangeAspect="1" noChangeArrowheads="1"/>
              </p:cNvSpPr>
              <p:nvPr/>
            </p:nvSpPr>
            <p:spPr bwMode="auto">
              <a:xfrm>
                <a:off x="4069" y="3120"/>
                <a:ext cx="133" cy="230"/>
              </a:xfrm>
              <a:prstGeom prst="rect">
                <a:avLst/>
              </a:prstGeom>
              <a:solidFill>
                <a:schemeClr val="accent1"/>
              </a:solidFill>
              <a:ln w="28575">
                <a:noFill/>
                <a:miter lim="800000"/>
                <a:headEnd/>
                <a:tailEnd/>
              </a:ln>
            </p:spPr>
            <p:txBody>
              <a:bodyPr wrap="none" anchor="ctr"/>
              <a:lstStyle/>
              <a:p>
                <a:endParaRPr lang="fr-FR"/>
              </a:p>
            </p:txBody>
          </p:sp>
          <p:sp>
            <p:nvSpPr>
              <p:cNvPr id="38952" name="Rectangle 134"/>
              <p:cNvSpPr>
                <a:spLocks noChangeAspect="1" noChangeArrowheads="1"/>
              </p:cNvSpPr>
              <p:nvPr/>
            </p:nvSpPr>
            <p:spPr bwMode="auto">
              <a:xfrm>
                <a:off x="3936" y="3120"/>
                <a:ext cx="266" cy="233"/>
              </a:xfrm>
              <a:prstGeom prst="rect">
                <a:avLst/>
              </a:prstGeom>
              <a:noFill/>
              <a:ln w="28575">
                <a:solidFill>
                  <a:schemeClr val="tx1"/>
                </a:solidFill>
                <a:miter lim="800000"/>
                <a:headEnd/>
                <a:tailEnd/>
              </a:ln>
            </p:spPr>
            <p:txBody>
              <a:bodyPr wrap="none" anchor="ctr"/>
              <a:lstStyle/>
              <a:p>
                <a:pPr algn="ctr" eaLnBrk="0" hangingPunct="0"/>
                <a:endParaRPr lang="en-US" sz="1000" b="1">
                  <a:latin typeface="Comic Sans MS" pitchFamily="66" charset="0"/>
                </a:endParaRPr>
              </a:p>
            </p:txBody>
          </p:sp>
          <p:sp>
            <p:nvSpPr>
              <p:cNvPr id="38953" name="Text Box 135"/>
              <p:cNvSpPr txBox="1">
                <a:spLocks noChangeAspect="1" noChangeArrowheads="1"/>
              </p:cNvSpPr>
              <p:nvPr/>
            </p:nvSpPr>
            <p:spPr bwMode="auto">
              <a:xfrm>
                <a:off x="3943" y="3145"/>
                <a:ext cx="254" cy="154"/>
              </a:xfrm>
              <a:prstGeom prst="rect">
                <a:avLst/>
              </a:prstGeom>
              <a:noFill/>
              <a:ln w="28575">
                <a:noFill/>
                <a:miter lim="800000"/>
                <a:headEnd/>
                <a:tailEnd/>
              </a:ln>
            </p:spPr>
            <p:txBody>
              <a:bodyPr wrap="none" anchor="ctr">
                <a:spAutoFit/>
              </a:bodyPr>
              <a:lstStyle/>
              <a:p>
                <a:pPr algn="ctr" eaLnBrk="0" hangingPunct="0"/>
                <a:r>
                  <a:rPr lang="en-US" sz="1000" b="1">
                    <a:latin typeface="Comic Sans MS" pitchFamily="66" charset="0"/>
                  </a:rPr>
                  <a:t>Reg</a:t>
                </a:r>
              </a:p>
            </p:txBody>
          </p:sp>
        </p:grpSp>
        <p:sp>
          <p:nvSpPr>
            <p:cNvPr id="38948" name="Line 136"/>
            <p:cNvSpPr>
              <a:spLocks noChangeShapeType="1"/>
            </p:cNvSpPr>
            <p:nvPr/>
          </p:nvSpPr>
          <p:spPr bwMode="auto">
            <a:xfrm>
              <a:off x="5832475" y="2803525"/>
              <a:ext cx="228600" cy="838200"/>
            </a:xfrm>
            <a:prstGeom prst="line">
              <a:avLst/>
            </a:prstGeom>
            <a:noFill/>
            <a:ln w="76200">
              <a:solidFill>
                <a:schemeClr val="hlink"/>
              </a:solidFill>
              <a:round/>
              <a:headEnd/>
              <a:tailEnd type="triangle" w="med" len="med"/>
            </a:ln>
          </p:spPr>
          <p:txBody>
            <a:bodyPr wrap="none" anchor="ctr"/>
            <a:lstStyle/>
            <a:p>
              <a:endParaRPr lang="fr-FR"/>
            </a:p>
          </p:txBody>
        </p:sp>
        <p:sp>
          <p:nvSpPr>
            <p:cNvPr id="38949" name="Line 137"/>
            <p:cNvSpPr>
              <a:spLocks noChangeShapeType="1"/>
            </p:cNvSpPr>
            <p:nvPr/>
          </p:nvSpPr>
          <p:spPr bwMode="auto">
            <a:xfrm>
              <a:off x="6137275" y="2803525"/>
              <a:ext cx="76200" cy="1828800"/>
            </a:xfrm>
            <a:prstGeom prst="line">
              <a:avLst/>
            </a:prstGeom>
            <a:noFill/>
            <a:ln w="76200">
              <a:solidFill>
                <a:schemeClr val="hlink"/>
              </a:solidFill>
              <a:round/>
              <a:headEnd/>
              <a:tailEnd type="triangle" w="med" len="med"/>
            </a:ln>
          </p:spPr>
          <p:txBody>
            <a:bodyPr wrap="none" anchor="ctr"/>
            <a:lstStyle/>
            <a:p>
              <a:endParaRPr lang="fr-FR"/>
            </a:p>
          </p:txBody>
        </p:sp>
      </p:grpSp>
      <p:sp>
        <p:nvSpPr>
          <p:cNvPr id="141"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42"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Espace réservé du numéro de diapositive 4"/>
          <p:cNvSpPr>
            <a:spLocks noGrp="1"/>
          </p:cNvSpPr>
          <p:nvPr>
            <p:ph type="sldNum" sz="quarter" idx="12"/>
          </p:nvPr>
        </p:nvSpPr>
        <p:spPr/>
        <p:txBody>
          <a:bodyPr/>
          <a:lstStyle/>
          <a:p>
            <a:pPr>
              <a:defRPr/>
            </a:pPr>
            <a:fld id="{453E6965-5B6F-438B-B3BB-2E0BE5A7B5B8}" type="slidenum">
              <a:rPr lang="fr-FR"/>
              <a:pPr>
                <a:defRPr/>
              </a:pPr>
              <a:t>22</a:t>
            </a:fld>
            <a:endParaRPr lang="fr-FR"/>
          </a:p>
        </p:txBody>
      </p:sp>
      <p:sp>
        <p:nvSpPr>
          <p:cNvPr id="39939" name="Rectangle 2"/>
          <p:cNvSpPr>
            <a:spLocks noGrp="1" noChangeArrowheads="1"/>
          </p:cNvSpPr>
          <p:nvPr>
            <p:ph type="title"/>
          </p:nvPr>
        </p:nvSpPr>
        <p:spPr/>
        <p:txBody>
          <a:bodyPr/>
          <a:lstStyle/>
          <a:p>
            <a:pPr eaLnBrk="1" hangingPunct="1"/>
            <a:r>
              <a:rPr lang="fr-FR" smtClean="0"/>
              <a:t>Les délais liés au pipeline</a:t>
            </a:r>
          </a:p>
        </p:txBody>
      </p:sp>
      <p:grpSp>
        <p:nvGrpSpPr>
          <p:cNvPr id="39940" name="Group 3"/>
          <p:cNvGrpSpPr>
            <a:grpSpLocks/>
          </p:cNvGrpSpPr>
          <p:nvPr/>
        </p:nvGrpSpPr>
        <p:grpSpPr bwMode="auto">
          <a:xfrm>
            <a:off x="2133600" y="1905000"/>
            <a:ext cx="6324600" cy="2122488"/>
            <a:chOff x="164" y="3464"/>
            <a:chExt cx="3984" cy="1234"/>
          </a:xfrm>
        </p:grpSpPr>
        <p:sp>
          <p:nvSpPr>
            <p:cNvPr id="39990" name="Rectangle 4"/>
            <p:cNvSpPr>
              <a:spLocks noChangeArrowheads="1"/>
            </p:cNvSpPr>
            <p:nvPr/>
          </p:nvSpPr>
          <p:spPr bwMode="auto">
            <a:xfrm>
              <a:off x="164" y="3464"/>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9991" name="Rectangle 5"/>
            <p:cNvSpPr>
              <a:spLocks noChangeArrowheads="1"/>
            </p:cNvSpPr>
            <p:nvPr/>
          </p:nvSpPr>
          <p:spPr bwMode="auto">
            <a:xfrm>
              <a:off x="659" y="3464"/>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9992" name="Rectangle 6"/>
            <p:cNvSpPr>
              <a:spLocks noChangeArrowheads="1"/>
            </p:cNvSpPr>
            <p:nvPr/>
          </p:nvSpPr>
          <p:spPr bwMode="auto">
            <a:xfrm>
              <a:off x="1154" y="3464"/>
              <a:ext cx="391" cy="183"/>
            </a:xfrm>
            <a:prstGeom prst="rect">
              <a:avLst/>
            </a:prstGeom>
            <a:solidFill>
              <a:srgbClr val="FFFFFF"/>
            </a:solidFill>
            <a:ln w="12700">
              <a:solidFill>
                <a:srgbClr val="000000"/>
              </a:solidFill>
              <a:miter lim="800000"/>
              <a:headEnd/>
              <a:tailEnd/>
            </a:ln>
          </p:spPr>
          <p:txBody>
            <a:bodyPr/>
            <a:lstStyle/>
            <a:p>
              <a:endParaRPr lang="fr-FR"/>
            </a:p>
          </p:txBody>
        </p:sp>
        <p:sp>
          <p:nvSpPr>
            <p:cNvPr id="39993" name="Rectangle 7"/>
            <p:cNvSpPr>
              <a:spLocks noChangeArrowheads="1"/>
            </p:cNvSpPr>
            <p:nvPr/>
          </p:nvSpPr>
          <p:spPr bwMode="auto">
            <a:xfrm>
              <a:off x="1657" y="3464"/>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9994" name="Rectangle 8"/>
            <p:cNvSpPr>
              <a:spLocks noChangeArrowheads="1"/>
            </p:cNvSpPr>
            <p:nvPr/>
          </p:nvSpPr>
          <p:spPr bwMode="auto">
            <a:xfrm>
              <a:off x="328" y="3499"/>
              <a:ext cx="105"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39995" name="Rectangle 9"/>
            <p:cNvSpPr>
              <a:spLocks noChangeArrowheads="1"/>
            </p:cNvSpPr>
            <p:nvPr/>
          </p:nvSpPr>
          <p:spPr bwMode="auto">
            <a:xfrm>
              <a:off x="711" y="3499"/>
              <a:ext cx="292"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39996" name="Rectangle 10"/>
            <p:cNvSpPr>
              <a:spLocks noChangeArrowheads="1"/>
            </p:cNvSpPr>
            <p:nvPr/>
          </p:nvSpPr>
          <p:spPr bwMode="auto">
            <a:xfrm>
              <a:off x="1733" y="3515"/>
              <a:ext cx="268" cy="12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39997" name="Rectangle 11"/>
            <p:cNvSpPr>
              <a:spLocks noChangeArrowheads="1"/>
            </p:cNvSpPr>
            <p:nvPr/>
          </p:nvSpPr>
          <p:spPr bwMode="auto">
            <a:xfrm>
              <a:off x="1278" y="3499"/>
              <a:ext cx="149"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39998" name="Rectangle 12"/>
            <p:cNvSpPr>
              <a:spLocks noChangeArrowheads="1"/>
            </p:cNvSpPr>
            <p:nvPr/>
          </p:nvSpPr>
          <p:spPr bwMode="auto">
            <a:xfrm>
              <a:off x="659" y="3743"/>
              <a:ext cx="383" cy="176"/>
            </a:xfrm>
            <a:prstGeom prst="rect">
              <a:avLst/>
            </a:prstGeom>
            <a:solidFill>
              <a:srgbClr val="FFFFFF"/>
            </a:solidFill>
            <a:ln w="12700">
              <a:solidFill>
                <a:srgbClr val="000000"/>
              </a:solidFill>
              <a:miter lim="800000"/>
              <a:headEnd/>
              <a:tailEnd/>
            </a:ln>
          </p:spPr>
          <p:txBody>
            <a:bodyPr/>
            <a:lstStyle/>
            <a:p>
              <a:endParaRPr lang="fr-FR"/>
            </a:p>
          </p:txBody>
        </p:sp>
        <p:sp>
          <p:nvSpPr>
            <p:cNvPr id="39999" name="Rectangle 13"/>
            <p:cNvSpPr>
              <a:spLocks noChangeArrowheads="1"/>
            </p:cNvSpPr>
            <p:nvPr/>
          </p:nvSpPr>
          <p:spPr bwMode="auto">
            <a:xfrm>
              <a:off x="1154" y="3743"/>
              <a:ext cx="391" cy="176"/>
            </a:xfrm>
            <a:prstGeom prst="rect">
              <a:avLst/>
            </a:prstGeom>
            <a:solidFill>
              <a:srgbClr val="FFFFFF"/>
            </a:solidFill>
            <a:ln w="12700">
              <a:solidFill>
                <a:srgbClr val="000000"/>
              </a:solidFill>
              <a:miter lim="800000"/>
              <a:headEnd/>
              <a:tailEnd/>
            </a:ln>
          </p:spPr>
          <p:txBody>
            <a:bodyPr/>
            <a:lstStyle/>
            <a:p>
              <a:endParaRPr lang="fr-FR"/>
            </a:p>
          </p:txBody>
        </p:sp>
        <p:sp>
          <p:nvSpPr>
            <p:cNvPr id="40000" name="Rectangle 14"/>
            <p:cNvSpPr>
              <a:spLocks noChangeArrowheads="1"/>
            </p:cNvSpPr>
            <p:nvPr/>
          </p:nvSpPr>
          <p:spPr bwMode="auto">
            <a:xfrm>
              <a:off x="1657" y="3743"/>
              <a:ext cx="383" cy="176"/>
            </a:xfrm>
            <a:prstGeom prst="rect">
              <a:avLst/>
            </a:prstGeom>
            <a:solidFill>
              <a:srgbClr val="FFFFFF"/>
            </a:solidFill>
            <a:ln w="12700">
              <a:solidFill>
                <a:srgbClr val="000000"/>
              </a:solidFill>
              <a:miter lim="800000"/>
              <a:headEnd/>
              <a:tailEnd/>
            </a:ln>
          </p:spPr>
          <p:txBody>
            <a:bodyPr/>
            <a:lstStyle/>
            <a:p>
              <a:endParaRPr lang="fr-FR"/>
            </a:p>
          </p:txBody>
        </p:sp>
        <p:sp>
          <p:nvSpPr>
            <p:cNvPr id="40001" name="Rectangle 15"/>
            <p:cNvSpPr>
              <a:spLocks noChangeArrowheads="1"/>
            </p:cNvSpPr>
            <p:nvPr/>
          </p:nvSpPr>
          <p:spPr bwMode="auto">
            <a:xfrm>
              <a:off x="823" y="3771"/>
              <a:ext cx="105"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40002" name="Rectangle 16"/>
            <p:cNvSpPr>
              <a:spLocks noChangeArrowheads="1"/>
            </p:cNvSpPr>
            <p:nvPr/>
          </p:nvSpPr>
          <p:spPr bwMode="auto">
            <a:xfrm>
              <a:off x="1206" y="3771"/>
              <a:ext cx="292"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40003" name="Rectangle 17"/>
            <p:cNvSpPr>
              <a:spLocks noChangeArrowheads="1"/>
            </p:cNvSpPr>
            <p:nvPr/>
          </p:nvSpPr>
          <p:spPr bwMode="auto">
            <a:xfrm>
              <a:off x="1773" y="3771"/>
              <a:ext cx="149"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40004" name="Rectangle 18"/>
            <p:cNvSpPr>
              <a:spLocks noChangeArrowheads="1"/>
            </p:cNvSpPr>
            <p:nvPr/>
          </p:nvSpPr>
          <p:spPr bwMode="auto">
            <a:xfrm>
              <a:off x="1154" y="4015"/>
              <a:ext cx="391" cy="175"/>
            </a:xfrm>
            <a:prstGeom prst="rect">
              <a:avLst/>
            </a:prstGeom>
            <a:solidFill>
              <a:srgbClr val="FFFFFF"/>
            </a:solidFill>
            <a:ln w="12700">
              <a:solidFill>
                <a:srgbClr val="000000"/>
              </a:solidFill>
              <a:miter lim="800000"/>
              <a:headEnd/>
              <a:tailEnd/>
            </a:ln>
          </p:spPr>
          <p:txBody>
            <a:bodyPr/>
            <a:lstStyle/>
            <a:p>
              <a:endParaRPr lang="fr-FR"/>
            </a:p>
          </p:txBody>
        </p:sp>
        <p:sp>
          <p:nvSpPr>
            <p:cNvPr id="40005" name="Rectangle 19"/>
            <p:cNvSpPr>
              <a:spLocks noChangeArrowheads="1"/>
            </p:cNvSpPr>
            <p:nvPr/>
          </p:nvSpPr>
          <p:spPr bwMode="auto">
            <a:xfrm>
              <a:off x="1657" y="4015"/>
              <a:ext cx="383" cy="175"/>
            </a:xfrm>
            <a:prstGeom prst="rect">
              <a:avLst/>
            </a:prstGeom>
            <a:solidFill>
              <a:srgbClr val="FFFFFF"/>
            </a:solidFill>
            <a:ln w="12700">
              <a:solidFill>
                <a:srgbClr val="000000"/>
              </a:solidFill>
              <a:miter lim="800000"/>
              <a:headEnd/>
              <a:tailEnd/>
            </a:ln>
          </p:spPr>
          <p:txBody>
            <a:bodyPr/>
            <a:lstStyle/>
            <a:p>
              <a:endParaRPr lang="fr-FR"/>
            </a:p>
          </p:txBody>
        </p:sp>
        <p:sp>
          <p:nvSpPr>
            <p:cNvPr id="40006" name="Rectangle 20"/>
            <p:cNvSpPr>
              <a:spLocks noChangeArrowheads="1"/>
            </p:cNvSpPr>
            <p:nvPr/>
          </p:nvSpPr>
          <p:spPr bwMode="auto">
            <a:xfrm>
              <a:off x="1318" y="4043"/>
              <a:ext cx="105" cy="12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40007" name="Rectangle 21"/>
            <p:cNvSpPr>
              <a:spLocks noChangeArrowheads="1"/>
            </p:cNvSpPr>
            <p:nvPr/>
          </p:nvSpPr>
          <p:spPr bwMode="auto">
            <a:xfrm>
              <a:off x="1701" y="4043"/>
              <a:ext cx="292" cy="12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40008" name="Rectangle 22"/>
            <p:cNvSpPr>
              <a:spLocks noChangeArrowheads="1"/>
            </p:cNvSpPr>
            <p:nvPr/>
          </p:nvSpPr>
          <p:spPr bwMode="auto">
            <a:xfrm>
              <a:off x="1657" y="4286"/>
              <a:ext cx="383" cy="176"/>
            </a:xfrm>
            <a:prstGeom prst="rect">
              <a:avLst/>
            </a:prstGeom>
            <a:solidFill>
              <a:srgbClr val="FFFFFF"/>
            </a:solidFill>
            <a:ln w="12700">
              <a:solidFill>
                <a:srgbClr val="000000"/>
              </a:solidFill>
              <a:miter lim="800000"/>
              <a:headEnd/>
              <a:tailEnd/>
            </a:ln>
          </p:spPr>
          <p:txBody>
            <a:bodyPr/>
            <a:lstStyle/>
            <a:p>
              <a:endParaRPr lang="fr-FR"/>
            </a:p>
          </p:txBody>
        </p:sp>
        <p:sp>
          <p:nvSpPr>
            <p:cNvPr id="40009" name="Rectangle 23"/>
            <p:cNvSpPr>
              <a:spLocks noChangeArrowheads="1"/>
            </p:cNvSpPr>
            <p:nvPr/>
          </p:nvSpPr>
          <p:spPr bwMode="auto">
            <a:xfrm>
              <a:off x="1821" y="4314"/>
              <a:ext cx="105"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grpSp>
          <p:nvGrpSpPr>
            <p:cNvPr id="40010" name="Group 24"/>
            <p:cNvGrpSpPr>
              <a:grpSpLocks/>
            </p:cNvGrpSpPr>
            <p:nvPr/>
          </p:nvGrpSpPr>
          <p:grpSpPr bwMode="auto">
            <a:xfrm>
              <a:off x="2264" y="3464"/>
              <a:ext cx="1884" cy="998"/>
              <a:chOff x="2264" y="3464"/>
              <a:chExt cx="1884" cy="998"/>
            </a:xfrm>
          </p:grpSpPr>
          <p:sp>
            <p:nvSpPr>
              <p:cNvPr id="40015" name="Rectangle 25"/>
              <p:cNvSpPr>
                <a:spLocks noChangeArrowheads="1"/>
              </p:cNvSpPr>
              <p:nvPr/>
            </p:nvSpPr>
            <p:spPr bwMode="auto">
              <a:xfrm>
                <a:off x="2264" y="3464"/>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40016" name="Rectangle 26"/>
              <p:cNvSpPr>
                <a:spLocks noChangeArrowheads="1"/>
              </p:cNvSpPr>
              <p:nvPr/>
            </p:nvSpPr>
            <p:spPr bwMode="auto">
              <a:xfrm>
                <a:off x="2380" y="3499"/>
                <a:ext cx="143"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sp>
            <p:nvSpPr>
              <p:cNvPr id="40017" name="Rectangle 27"/>
              <p:cNvSpPr>
                <a:spLocks noChangeArrowheads="1"/>
              </p:cNvSpPr>
              <p:nvPr/>
            </p:nvSpPr>
            <p:spPr bwMode="auto">
              <a:xfrm>
                <a:off x="2264" y="3743"/>
                <a:ext cx="383" cy="176"/>
              </a:xfrm>
              <a:prstGeom prst="rect">
                <a:avLst/>
              </a:prstGeom>
              <a:solidFill>
                <a:srgbClr val="FFFFFF"/>
              </a:solidFill>
              <a:ln w="12700">
                <a:solidFill>
                  <a:srgbClr val="000000"/>
                </a:solidFill>
                <a:miter lim="800000"/>
                <a:headEnd/>
                <a:tailEnd/>
              </a:ln>
            </p:spPr>
            <p:txBody>
              <a:bodyPr/>
              <a:lstStyle/>
              <a:p>
                <a:endParaRPr lang="fr-FR"/>
              </a:p>
            </p:txBody>
          </p:sp>
          <p:sp>
            <p:nvSpPr>
              <p:cNvPr id="40018" name="Rectangle 28"/>
              <p:cNvSpPr>
                <a:spLocks noChangeArrowheads="1"/>
              </p:cNvSpPr>
              <p:nvPr/>
            </p:nvSpPr>
            <p:spPr bwMode="auto">
              <a:xfrm>
                <a:off x="2767" y="3743"/>
                <a:ext cx="383" cy="176"/>
              </a:xfrm>
              <a:prstGeom prst="rect">
                <a:avLst/>
              </a:prstGeom>
              <a:solidFill>
                <a:srgbClr val="FFFFFF"/>
              </a:solidFill>
              <a:ln w="12700">
                <a:solidFill>
                  <a:srgbClr val="000000"/>
                </a:solidFill>
                <a:miter lim="800000"/>
                <a:headEnd/>
                <a:tailEnd/>
              </a:ln>
            </p:spPr>
            <p:txBody>
              <a:bodyPr/>
              <a:lstStyle/>
              <a:p>
                <a:endParaRPr lang="fr-FR"/>
              </a:p>
            </p:txBody>
          </p:sp>
          <p:sp>
            <p:nvSpPr>
              <p:cNvPr id="40019" name="Rectangle 29"/>
              <p:cNvSpPr>
                <a:spLocks noChangeArrowheads="1"/>
              </p:cNvSpPr>
              <p:nvPr/>
            </p:nvSpPr>
            <p:spPr bwMode="auto">
              <a:xfrm>
                <a:off x="2340" y="3787"/>
                <a:ext cx="268"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40020" name="Rectangle 30"/>
              <p:cNvSpPr>
                <a:spLocks noChangeArrowheads="1"/>
              </p:cNvSpPr>
              <p:nvPr/>
            </p:nvSpPr>
            <p:spPr bwMode="auto">
              <a:xfrm>
                <a:off x="2883" y="3770"/>
                <a:ext cx="143" cy="12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sp>
            <p:nvSpPr>
              <p:cNvPr id="40021" name="Rectangle 31"/>
              <p:cNvSpPr>
                <a:spLocks noChangeArrowheads="1"/>
              </p:cNvSpPr>
              <p:nvPr/>
            </p:nvSpPr>
            <p:spPr bwMode="auto">
              <a:xfrm>
                <a:off x="2264" y="4015"/>
                <a:ext cx="383" cy="175"/>
              </a:xfrm>
              <a:prstGeom prst="rect">
                <a:avLst/>
              </a:prstGeom>
              <a:solidFill>
                <a:srgbClr val="FFFFFF"/>
              </a:solidFill>
              <a:ln w="12700">
                <a:solidFill>
                  <a:srgbClr val="000000"/>
                </a:solidFill>
                <a:miter lim="800000"/>
                <a:headEnd/>
                <a:tailEnd/>
              </a:ln>
            </p:spPr>
            <p:txBody>
              <a:bodyPr/>
              <a:lstStyle/>
              <a:p>
                <a:endParaRPr lang="fr-FR"/>
              </a:p>
            </p:txBody>
          </p:sp>
          <p:sp>
            <p:nvSpPr>
              <p:cNvPr id="40022" name="Rectangle 32"/>
              <p:cNvSpPr>
                <a:spLocks noChangeArrowheads="1"/>
              </p:cNvSpPr>
              <p:nvPr/>
            </p:nvSpPr>
            <p:spPr bwMode="auto">
              <a:xfrm>
                <a:off x="2767" y="4015"/>
                <a:ext cx="383" cy="175"/>
              </a:xfrm>
              <a:prstGeom prst="rect">
                <a:avLst/>
              </a:prstGeom>
              <a:solidFill>
                <a:srgbClr val="FFFFFF"/>
              </a:solidFill>
              <a:ln w="12700">
                <a:solidFill>
                  <a:srgbClr val="000000"/>
                </a:solidFill>
                <a:miter lim="800000"/>
                <a:headEnd/>
                <a:tailEnd/>
              </a:ln>
            </p:spPr>
            <p:txBody>
              <a:bodyPr/>
              <a:lstStyle/>
              <a:p>
                <a:endParaRPr lang="fr-FR"/>
              </a:p>
            </p:txBody>
          </p:sp>
          <p:sp>
            <p:nvSpPr>
              <p:cNvPr id="40023" name="Rectangle 33"/>
              <p:cNvSpPr>
                <a:spLocks noChangeArrowheads="1"/>
              </p:cNvSpPr>
              <p:nvPr/>
            </p:nvSpPr>
            <p:spPr bwMode="auto">
              <a:xfrm>
                <a:off x="3262" y="4015"/>
                <a:ext cx="383" cy="175"/>
              </a:xfrm>
              <a:prstGeom prst="rect">
                <a:avLst/>
              </a:prstGeom>
              <a:solidFill>
                <a:srgbClr val="FFFFFF"/>
              </a:solidFill>
              <a:ln w="12700">
                <a:solidFill>
                  <a:srgbClr val="000000"/>
                </a:solidFill>
                <a:miter lim="800000"/>
                <a:headEnd/>
                <a:tailEnd/>
              </a:ln>
            </p:spPr>
            <p:txBody>
              <a:bodyPr/>
              <a:lstStyle/>
              <a:p>
                <a:endParaRPr lang="fr-FR"/>
              </a:p>
            </p:txBody>
          </p:sp>
          <p:sp>
            <p:nvSpPr>
              <p:cNvPr id="40024" name="Rectangle 34"/>
              <p:cNvSpPr>
                <a:spLocks noChangeArrowheads="1"/>
              </p:cNvSpPr>
              <p:nvPr/>
            </p:nvSpPr>
            <p:spPr bwMode="auto">
              <a:xfrm>
                <a:off x="2835" y="4057"/>
                <a:ext cx="268" cy="12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40025" name="Rectangle 35"/>
              <p:cNvSpPr>
                <a:spLocks noChangeArrowheads="1"/>
              </p:cNvSpPr>
              <p:nvPr/>
            </p:nvSpPr>
            <p:spPr bwMode="auto">
              <a:xfrm>
                <a:off x="2380" y="4043"/>
                <a:ext cx="149" cy="12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40026" name="Rectangle 36"/>
              <p:cNvSpPr>
                <a:spLocks noChangeArrowheads="1"/>
              </p:cNvSpPr>
              <p:nvPr/>
            </p:nvSpPr>
            <p:spPr bwMode="auto">
              <a:xfrm>
                <a:off x="3378" y="4043"/>
                <a:ext cx="143"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sp>
            <p:nvSpPr>
              <p:cNvPr id="40027" name="Rectangle 37"/>
              <p:cNvSpPr>
                <a:spLocks noChangeArrowheads="1"/>
              </p:cNvSpPr>
              <p:nvPr/>
            </p:nvSpPr>
            <p:spPr bwMode="auto">
              <a:xfrm>
                <a:off x="2264" y="4286"/>
                <a:ext cx="383" cy="176"/>
              </a:xfrm>
              <a:prstGeom prst="rect">
                <a:avLst/>
              </a:prstGeom>
              <a:solidFill>
                <a:srgbClr val="FFFFFF"/>
              </a:solidFill>
              <a:ln w="12700">
                <a:solidFill>
                  <a:srgbClr val="000000"/>
                </a:solidFill>
                <a:miter lim="800000"/>
                <a:headEnd/>
                <a:tailEnd/>
              </a:ln>
            </p:spPr>
            <p:txBody>
              <a:bodyPr/>
              <a:lstStyle/>
              <a:p>
                <a:endParaRPr lang="fr-FR"/>
              </a:p>
            </p:txBody>
          </p:sp>
          <p:sp>
            <p:nvSpPr>
              <p:cNvPr id="40028" name="Rectangle 38"/>
              <p:cNvSpPr>
                <a:spLocks noChangeArrowheads="1"/>
              </p:cNvSpPr>
              <p:nvPr/>
            </p:nvSpPr>
            <p:spPr bwMode="auto">
              <a:xfrm>
                <a:off x="2767" y="4286"/>
                <a:ext cx="383" cy="176"/>
              </a:xfrm>
              <a:prstGeom prst="rect">
                <a:avLst/>
              </a:prstGeom>
              <a:solidFill>
                <a:srgbClr val="FFFFFF"/>
              </a:solidFill>
              <a:ln w="12700">
                <a:solidFill>
                  <a:srgbClr val="000000"/>
                </a:solidFill>
                <a:miter lim="800000"/>
                <a:headEnd/>
                <a:tailEnd/>
              </a:ln>
            </p:spPr>
            <p:txBody>
              <a:bodyPr/>
              <a:lstStyle/>
              <a:p>
                <a:endParaRPr lang="fr-FR"/>
              </a:p>
            </p:txBody>
          </p:sp>
          <p:sp>
            <p:nvSpPr>
              <p:cNvPr id="40029" name="Rectangle 39"/>
              <p:cNvSpPr>
                <a:spLocks noChangeArrowheads="1"/>
              </p:cNvSpPr>
              <p:nvPr/>
            </p:nvSpPr>
            <p:spPr bwMode="auto">
              <a:xfrm>
                <a:off x="3262" y="4286"/>
                <a:ext cx="383" cy="176"/>
              </a:xfrm>
              <a:prstGeom prst="rect">
                <a:avLst/>
              </a:prstGeom>
              <a:solidFill>
                <a:srgbClr val="FFFFFF"/>
              </a:solidFill>
              <a:ln w="12700">
                <a:solidFill>
                  <a:srgbClr val="000000"/>
                </a:solidFill>
                <a:miter lim="800000"/>
                <a:headEnd/>
                <a:tailEnd/>
              </a:ln>
            </p:spPr>
            <p:txBody>
              <a:bodyPr/>
              <a:lstStyle/>
              <a:p>
                <a:endParaRPr lang="fr-FR"/>
              </a:p>
            </p:txBody>
          </p:sp>
          <p:sp>
            <p:nvSpPr>
              <p:cNvPr id="40030" name="Rectangle 40"/>
              <p:cNvSpPr>
                <a:spLocks noChangeArrowheads="1"/>
              </p:cNvSpPr>
              <p:nvPr/>
            </p:nvSpPr>
            <p:spPr bwMode="auto">
              <a:xfrm>
                <a:off x="3757" y="4286"/>
                <a:ext cx="391" cy="176"/>
              </a:xfrm>
              <a:prstGeom prst="rect">
                <a:avLst/>
              </a:prstGeom>
              <a:solidFill>
                <a:srgbClr val="FFFFFF"/>
              </a:solidFill>
              <a:ln w="12700">
                <a:solidFill>
                  <a:srgbClr val="000000"/>
                </a:solidFill>
                <a:miter lim="800000"/>
                <a:headEnd/>
                <a:tailEnd/>
              </a:ln>
            </p:spPr>
            <p:txBody>
              <a:bodyPr/>
              <a:lstStyle/>
              <a:p>
                <a:endParaRPr lang="fr-FR"/>
              </a:p>
            </p:txBody>
          </p:sp>
          <p:sp>
            <p:nvSpPr>
              <p:cNvPr id="40031" name="Rectangle 41"/>
              <p:cNvSpPr>
                <a:spLocks noChangeArrowheads="1"/>
              </p:cNvSpPr>
              <p:nvPr/>
            </p:nvSpPr>
            <p:spPr bwMode="auto">
              <a:xfrm>
                <a:off x="2316" y="4314"/>
                <a:ext cx="292"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40032" name="Rectangle 42"/>
              <p:cNvSpPr>
                <a:spLocks noChangeArrowheads="1"/>
              </p:cNvSpPr>
              <p:nvPr/>
            </p:nvSpPr>
            <p:spPr bwMode="auto">
              <a:xfrm>
                <a:off x="3338" y="4330"/>
                <a:ext cx="268" cy="12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40033" name="Rectangle 43"/>
              <p:cNvSpPr>
                <a:spLocks noChangeArrowheads="1"/>
              </p:cNvSpPr>
              <p:nvPr/>
            </p:nvSpPr>
            <p:spPr bwMode="auto">
              <a:xfrm>
                <a:off x="2883" y="4314"/>
                <a:ext cx="149"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40034" name="Rectangle 44"/>
              <p:cNvSpPr>
                <a:spLocks noChangeArrowheads="1"/>
              </p:cNvSpPr>
              <p:nvPr/>
            </p:nvSpPr>
            <p:spPr bwMode="auto">
              <a:xfrm>
                <a:off x="3881" y="4314"/>
                <a:ext cx="143" cy="12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grpSp>
        <p:grpSp>
          <p:nvGrpSpPr>
            <p:cNvPr id="40011" name="Group 45"/>
            <p:cNvGrpSpPr>
              <a:grpSpLocks/>
            </p:cNvGrpSpPr>
            <p:nvPr/>
          </p:nvGrpSpPr>
          <p:grpSpPr bwMode="auto">
            <a:xfrm>
              <a:off x="2036" y="3667"/>
              <a:ext cx="200" cy="360"/>
              <a:chOff x="2036" y="3667"/>
              <a:chExt cx="200" cy="360"/>
            </a:xfrm>
          </p:grpSpPr>
          <p:sp>
            <p:nvSpPr>
              <p:cNvPr id="40013" name="Freeform 46"/>
              <p:cNvSpPr>
                <a:spLocks/>
              </p:cNvSpPr>
              <p:nvPr/>
            </p:nvSpPr>
            <p:spPr bwMode="auto">
              <a:xfrm>
                <a:off x="2148" y="3907"/>
                <a:ext cx="88" cy="120"/>
              </a:xfrm>
              <a:custGeom>
                <a:avLst/>
                <a:gdLst>
                  <a:gd name="T0" fmla="*/ 88 w 88"/>
                  <a:gd name="T1" fmla="*/ 120 h 120"/>
                  <a:gd name="T2" fmla="*/ 0 w 88"/>
                  <a:gd name="T3" fmla="*/ 40 h 120"/>
                  <a:gd name="T4" fmla="*/ 56 w 88"/>
                  <a:gd name="T5" fmla="*/ 56 h 120"/>
                  <a:gd name="T6" fmla="*/ 64 w 88"/>
                  <a:gd name="T7" fmla="*/ 0 h 120"/>
                  <a:gd name="T8" fmla="*/ 88 w 88"/>
                  <a:gd name="T9" fmla="*/ 120 h 120"/>
                  <a:gd name="T10" fmla="*/ 0 60000 65536"/>
                  <a:gd name="T11" fmla="*/ 0 60000 65536"/>
                  <a:gd name="T12" fmla="*/ 0 60000 65536"/>
                  <a:gd name="T13" fmla="*/ 0 60000 65536"/>
                  <a:gd name="T14" fmla="*/ 0 60000 65536"/>
                  <a:gd name="T15" fmla="*/ 0 w 88"/>
                  <a:gd name="T16" fmla="*/ 0 h 120"/>
                  <a:gd name="T17" fmla="*/ 88 w 88"/>
                  <a:gd name="T18" fmla="*/ 120 h 120"/>
                </a:gdLst>
                <a:ahLst/>
                <a:cxnLst>
                  <a:cxn ang="T10">
                    <a:pos x="T0" y="T1"/>
                  </a:cxn>
                  <a:cxn ang="T11">
                    <a:pos x="T2" y="T3"/>
                  </a:cxn>
                  <a:cxn ang="T12">
                    <a:pos x="T4" y="T5"/>
                  </a:cxn>
                  <a:cxn ang="T13">
                    <a:pos x="T6" y="T7"/>
                  </a:cxn>
                  <a:cxn ang="T14">
                    <a:pos x="T8" y="T9"/>
                  </a:cxn>
                </a:cxnLst>
                <a:rect l="T15" t="T16" r="T17" b="T18"/>
                <a:pathLst>
                  <a:path w="88" h="120">
                    <a:moveTo>
                      <a:pt x="88" y="120"/>
                    </a:moveTo>
                    <a:lnTo>
                      <a:pt x="0" y="40"/>
                    </a:lnTo>
                    <a:lnTo>
                      <a:pt x="56" y="56"/>
                    </a:lnTo>
                    <a:lnTo>
                      <a:pt x="64" y="0"/>
                    </a:lnTo>
                    <a:lnTo>
                      <a:pt x="88" y="120"/>
                    </a:lnTo>
                    <a:close/>
                  </a:path>
                </a:pathLst>
              </a:custGeom>
              <a:solidFill>
                <a:srgbClr val="000000"/>
              </a:solidFill>
              <a:ln w="12700">
                <a:solidFill>
                  <a:srgbClr val="000000"/>
                </a:solidFill>
                <a:prstDash val="solid"/>
                <a:round/>
                <a:headEnd/>
                <a:tailEnd/>
              </a:ln>
            </p:spPr>
            <p:txBody>
              <a:bodyPr/>
              <a:lstStyle/>
              <a:p>
                <a:endParaRPr lang="fr-FR"/>
              </a:p>
            </p:txBody>
          </p:sp>
          <p:sp>
            <p:nvSpPr>
              <p:cNvPr id="40014" name="Line 47"/>
              <p:cNvSpPr>
                <a:spLocks noChangeShapeType="1"/>
              </p:cNvSpPr>
              <p:nvPr/>
            </p:nvSpPr>
            <p:spPr bwMode="auto">
              <a:xfrm>
                <a:off x="2036" y="3667"/>
                <a:ext cx="168" cy="295"/>
              </a:xfrm>
              <a:prstGeom prst="line">
                <a:avLst/>
              </a:prstGeom>
              <a:noFill/>
              <a:ln w="12700">
                <a:solidFill>
                  <a:srgbClr val="000000"/>
                </a:solidFill>
                <a:round/>
                <a:headEnd/>
                <a:tailEnd/>
              </a:ln>
            </p:spPr>
            <p:txBody>
              <a:bodyPr/>
              <a:lstStyle/>
              <a:p>
                <a:endParaRPr lang="fr-FR"/>
              </a:p>
            </p:txBody>
          </p:sp>
        </p:grpSp>
        <p:sp>
          <p:nvSpPr>
            <p:cNvPr id="40012" name="Rectangle 48"/>
            <p:cNvSpPr>
              <a:spLocks noChangeArrowheads="1"/>
            </p:cNvSpPr>
            <p:nvPr/>
          </p:nvSpPr>
          <p:spPr bwMode="auto">
            <a:xfrm>
              <a:off x="1972" y="4538"/>
              <a:ext cx="412" cy="160"/>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 cycle</a:t>
              </a:r>
              <a:endParaRPr lang="fr-FR" sz="2400">
                <a:latin typeface="Times New Roman" pitchFamily="18" charset="0"/>
              </a:endParaRPr>
            </a:p>
          </p:txBody>
        </p:sp>
      </p:grpSp>
      <p:sp>
        <p:nvSpPr>
          <p:cNvPr id="39941" name="Text Box 49"/>
          <p:cNvSpPr txBox="1">
            <a:spLocks noChangeArrowheads="1"/>
          </p:cNvSpPr>
          <p:nvPr/>
        </p:nvSpPr>
        <p:spPr bwMode="auto">
          <a:xfrm>
            <a:off x="288925" y="1336675"/>
            <a:ext cx="3979863" cy="457200"/>
          </a:xfrm>
          <a:prstGeom prst="rect">
            <a:avLst/>
          </a:prstGeom>
          <a:noFill/>
          <a:ln w="9525">
            <a:noFill/>
            <a:miter lim="800000"/>
            <a:headEnd/>
            <a:tailEnd/>
          </a:ln>
        </p:spPr>
        <p:txBody>
          <a:bodyPr wrap="none">
            <a:spAutoFit/>
          </a:bodyPr>
          <a:lstStyle/>
          <a:p>
            <a:pPr eaLnBrk="0" hangingPunct="0"/>
            <a:r>
              <a:rPr lang="fr-FR" sz="2400" b="1">
                <a:latin typeface="Times New Roman" pitchFamily="18" charset="0"/>
              </a:rPr>
              <a:t>DELAI DE CHARGEMENT</a:t>
            </a:r>
            <a:endParaRPr lang="fr-FR" sz="2400">
              <a:latin typeface="Times New Roman" pitchFamily="18" charset="0"/>
            </a:endParaRPr>
          </a:p>
        </p:txBody>
      </p:sp>
      <p:grpSp>
        <p:nvGrpSpPr>
          <p:cNvPr id="39942" name="Group 50"/>
          <p:cNvGrpSpPr>
            <a:grpSpLocks/>
          </p:cNvGrpSpPr>
          <p:nvPr/>
        </p:nvGrpSpPr>
        <p:grpSpPr bwMode="auto">
          <a:xfrm>
            <a:off x="2286000" y="4376738"/>
            <a:ext cx="6248400" cy="1719262"/>
            <a:chOff x="228" y="1698"/>
            <a:chExt cx="3936" cy="999"/>
          </a:xfrm>
        </p:grpSpPr>
        <p:sp>
          <p:nvSpPr>
            <p:cNvPr id="39946" name="Rectangle 51"/>
            <p:cNvSpPr>
              <a:spLocks noChangeArrowheads="1"/>
            </p:cNvSpPr>
            <p:nvPr/>
          </p:nvSpPr>
          <p:spPr bwMode="auto">
            <a:xfrm>
              <a:off x="228" y="1698"/>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47" name="Rectangle 52"/>
            <p:cNvSpPr>
              <a:spLocks noChangeArrowheads="1"/>
            </p:cNvSpPr>
            <p:nvPr/>
          </p:nvSpPr>
          <p:spPr bwMode="auto">
            <a:xfrm>
              <a:off x="731" y="1698"/>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48" name="Rectangle 53"/>
            <p:cNvSpPr>
              <a:spLocks noChangeArrowheads="1"/>
            </p:cNvSpPr>
            <p:nvPr/>
          </p:nvSpPr>
          <p:spPr bwMode="auto">
            <a:xfrm>
              <a:off x="391" y="1718"/>
              <a:ext cx="8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LI</a:t>
              </a:r>
              <a:endParaRPr lang="fr-FR" sz="2400">
                <a:latin typeface="Times New Roman" pitchFamily="18" charset="0"/>
              </a:endParaRPr>
            </a:p>
          </p:txBody>
        </p:sp>
        <p:sp>
          <p:nvSpPr>
            <p:cNvPr id="39949" name="Rectangle 54"/>
            <p:cNvSpPr>
              <a:spLocks noChangeArrowheads="1"/>
            </p:cNvSpPr>
            <p:nvPr/>
          </p:nvSpPr>
          <p:spPr bwMode="auto">
            <a:xfrm>
              <a:off x="775" y="1718"/>
              <a:ext cx="24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DI/LR</a:t>
              </a:r>
              <a:endParaRPr lang="fr-FR" sz="2400">
                <a:latin typeface="Times New Roman" pitchFamily="18" charset="0"/>
              </a:endParaRPr>
            </a:p>
          </p:txBody>
        </p:sp>
        <p:sp>
          <p:nvSpPr>
            <p:cNvPr id="39950" name="Rectangle 55"/>
            <p:cNvSpPr>
              <a:spLocks noChangeArrowheads="1"/>
            </p:cNvSpPr>
            <p:nvPr/>
          </p:nvSpPr>
          <p:spPr bwMode="auto">
            <a:xfrm>
              <a:off x="731" y="1970"/>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51" name="Rectangle 56"/>
            <p:cNvSpPr>
              <a:spLocks noChangeArrowheads="1"/>
            </p:cNvSpPr>
            <p:nvPr/>
          </p:nvSpPr>
          <p:spPr bwMode="auto">
            <a:xfrm>
              <a:off x="886" y="1990"/>
              <a:ext cx="8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LI</a:t>
              </a:r>
              <a:endParaRPr lang="fr-FR" sz="2400">
                <a:latin typeface="Times New Roman" pitchFamily="18" charset="0"/>
              </a:endParaRPr>
            </a:p>
          </p:txBody>
        </p:sp>
        <p:sp>
          <p:nvSpPr>
            <p:cNvPr id="39952" name="Rectangle 57"/>
            <p:cNvSpPr>
              <a:spLocks noChangeArrowheads="1"/>
            </p:cNvSpPr>
            <p:nvPr/>
          </p:nvSpPr>
          <p:spPr bwMode="auto">
            <a:xfrm>
              <a:off x="1314" y="1698"/>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53" name="Rectangle 58"/>
            <p:cNvSpPr>
              <a:spLocks noChangeArrowheads="1"/>
            </p:cNvSpPr>
            <p:nvPr/>
          </p:nvSpPr>
          <p:spPr bwMode="auto">
            <a:xfrm>
              <a:off x="1817" y="1698"/>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54" name="Rectangle 59"/>
            <p:cNvSpPr>
              <a:spLocks noChangeArrowheads="1"/>
            </p:cNvSpPr>
            <p:nvPr/>
          </p:nvSpPr>
          <p:spPr bwMode="auto">
            <a:xfrm>
              <a:off x="1885" y="1734"/>
              <a:ext cx="229"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MEM</a:t>
              </a:r>
              <a:endParaRPr lang="fr-FR" sz="2400">
                <a:latin typeface="Times New Roman" pitchFamily="18" charset="0"/>
              </a:endParaRPr>
            </a:p>
          </p:txBody>
        </p:sp>
        <p:sp>
          <p:nvSpPr>
            <p:cNvPr id="39955" name="Rectangle 60"/>
            <p:cNvSpPr>
              <a:spLocks noChangeArrowheads="1"/>
            </p:cNvSpPr>
            <p:nvPr/>
          </p:nvSpPr>
          <p:spPr bwMode="auto">
            <a:xfrm>
              <a:off x="1429" y="1718"/>
              <a:ext cx="12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EX</a:t>
              </a:r>
              <a:endParaRPr lang="fr-FR" sz="2400">
                <a:latin typeface="Times New Roman" pitchFamily="18" charset="0"/>
              </a:endParaRPr>
            </a:p>
          </p:txBody>
        </p:sp>
        <p:sp>
          <p:nvSpPr>
            <p:cNvPr id="39956" name="Rectangle 61"/>
            <p:cNvSpPr>
              <a:spLocks noChangeArrowheads="1"/>
            </p:cNvSpPr>
            <p:nvPr/>
          </p:nvSpPr>
          <p:spPr bwMode="auto">
            <a:xfrm>
              <a:off x="1314" y="1970"/>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57" name="Rectangle 62"/>
            <p:cNvSpPr>
              <a:spLocks noChangeArrowheads="1"/>
            </p:cNvSpPr>
            <p:nvPr/>
          </p:nvSpPr>
          <p:spPr bwMode="auto">
            <a:xfrm>
              <a:off x="1817" y="1970"/>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58" name="Rectangle 63"/>
            <p:cNvSpPr>
              <a:spLocks noChangeArrowheads="1"/>
            </p:cNvSpPr>
            <p:nvPr/>
          </p:nvSpPr>
          <p:spPr bwMode="auto">
            <a:xfrm>
              <a:off x="1366" y="1990"/>
              <a:ext cx="24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DI/LR</a:t>
              </a:r>
              <a:endParaRPr lang="fr-FR" sz="2400">
                <a:latin typeface="Times New Roman" pitchFamily="18" charset="0"/>
              </a:endParaRPr>
            </a:p>
          </p:txBody>
        </p:sp>
        <p:sp>
          <p:nvSpPr>
            <p:cNvPr id="39959" name="Rectangle 64"/>
            <p:cNvSpPr>
              <a:spLocks noChangeArrowheads="1"/>
            </p:cNvSpPr>
            <p:nvPr/>
          </p:nvSpPr>
          <p:spPr bwMode="auto">
            <a:xfrm>
              <a:off x="1932" y="1990"/>
              <a:ext cx="12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EX</a:t>
              </a:r>
              <a:endParaRPr lang="fr-FR" sz="2400">
                <a:latin typeface="Times New Roman" pitchFamily="18" charset="0"/>
              </a:endParaRPr>
            </a:p>
          </p:txBody>
        </p:sp>
        <p:sp>
          <p:nvSpPr>
            <p:cNvPr id="39960" name="Rectangle 65"/>
            <p:cNvSpPr>
              <a:spLocks noChangeArrowheads="1"/>
            </p:cNvSpPr>
            <p:nvPr/>
          </p:nvSpPr>
          <p:spPr bwMode="auto">
            <a:xfrm>
              <a:off x="1314" y="2242"/>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9961" name="Rectangle 66"/>
            <p:cNvSpPr>
              <a:spLocks noChangeArrowheads="1"/>
            </p:cNvSpPr>
            <p:nvPr/>
          </p:nvSpPr>
          <p:spPr bwMode="auto">
            <a:xfrm>
              <a:off x="1817" y="2242"/>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9962" name="Rectangle 67"/>
            <p:cNvSpPr>
              <a:spLocks noChangeArrowheads="1"/>
            </p:cNvSpPr>
            <p:nvPr/>
          </p:nvSpPr>
          <p:spPr bwMode="auto">
            <a:xfrm>
              <a:off x="1477" y="2261"/>
              <a:ext cx="8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LI</a:t>
              </a:r>
              <a:endParaRPr lang="fr-FR" sz="2400">
                <a:latin typeface="Times New Roman" pitchFamily="18" charset="0"/>
              </a:endParaRPr>
            </a:p>
          </p:txBody>
        </p:sp>
        <p:sp>
          <p:nvSpPr>
            <p:cNvPr id="39963" name="Rectangle 68"/>
            <p:cNvSpPr>
              <a:spLocks noChangeArrowheads="1"/>
            </p:cNvSpPr>
            <p:nvPr/>
          </p:nvSpPr>
          <p:spPr bwMode="auto">
            <a:xfrm>
              <a:off x="1861" y="2261"/>
              <a:ext cx="24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DI/LR</a:t>
              </a:r>
              <a:endParaRPr lang="fr-FR" sz="2400">
                <a:latin typeface="Times New Roman" pitchFamily="18" charset="0"/>
              </a:endParaRPr>
            </a:p>
          </p:txBody>
        </p:sp>
        <p:sp>
          <p:nvSpPr>
            <p:cNvPr id="39964" name="Rectangle 69"/>
            <p:cNvSpPr>
              <a:spLocks noChangeArrowheads="1"/>
            </p:cNvSpPr>
            <p:nvPr/>
          </p:nvSpPr>
          <p:spPr bwMode="auto">
            <a:xfrm>
              <a:off x="1817" y="2513"/>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65" name="Rectangle 70"/>
            <p:cNvSpPr>
              <a:spLocks noChangeArrowheads="1"/>
            </p:cNvSpPr>
            <p:nvPr/>
          </p:nvSpPr>
          <p:spPr bwMode="auto">
            <a:xfrm>
              <a:off x="1972" y="2533"/>
              <a:ext cx="8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LI</a:t>
              </a:r>
              <a:endParaRPr lang="fr-FR" sz="2400">
                <a:latin typeface="Times New Roman" pitchFamily="18" charset="0"/>
              </a:endParaRPr>
            </a:p>
          </p:txBody>
        </p:sp>
        <p:sp>
          <p:nvSpPr>
            <p:cNvPr id="39966" name="Rectangle 71"/>
            <p:cNvSpPr>
              <a:spLocks noChangeArrowheads="1"/>
            </p:cNvSpPr>
            <p:nvPr/>
          </p:nvSpPr>
          <p:spPr bwMode="auto">
            <a:xfrm>
              <a:off x="2288" y="1698"/>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67" name="Rectangle 72"/>
            <p:cNvSpPr>
              <a:spLocks noChangeArrowheads="1"/>
            </p:cNvSpPr>
            <p:nvPr/>
          </p:nvSpPr>
          <p:spPr bwMode="auto">
            <a:xfrm>
              <a:off x="2404" y="1718"/>
              <a:ext cx="123"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ER</a:t>
              </a:r>
              <a:endParaRPr lang="fr-FR" sz="2400">
                <a:latin typeface="Times New Roman" pitchFamily="18" charset="0"/>
              </a:endParaRPr>
            </a:p>
          </p:txBody>
        </p:sp>
        <p:sp>
          <p:nvSpPr>
            <p:cNvPr id="39968" name="Rectangle 73"/>
            <p:cNvSpPr>
              <a:spLocks noChangeArrowheads="1"/>
            </p:cNvSpPr>
            <p:nvPr/>
          </p:nvSpPr>
          <p:spPr bwMode="auto">
            <a:xfrm>
              <a:off x="2288" y="1970"/>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69" name="Rectangle 74"/>
            <p:cNvSpPr>
              <a:spLocks noChangeArrowheads="1"/>
            </p:cNvSpPr>
            <p:nvPr/>
          </p:nvSpPr>
          <p:spPr bwMode="auto">
            <a:xfrm>
              <a:off x="2783" y="1970"/>
              <a:ext cx="391" cy="184"/>
            </a:xfrm>
            <a:prstGeom prst="rect">
              <a:avLst/>
            </a:prstGeom>
            <a:solidFill>
              <a:srgbClr val="FFFFFF"/>
            </a:solidFill>
            <a:ln w="12700">
              <a:solidFill>
                <a:srgbClr val="000000"/>
              </a:solidFill>
              <a:miter lim="800000"/>
              <a:headEnd/>
              <a:tailEnd/>
            </a:ln>
          </p:spPr>
          <p:txBody>
            <a:bodyPr/>
            <a:lstStyle/>
            <a:p>
              <a:endParaRPr lang="fr-FR"/>
            </a:p>
          </p:txBody>
        </p:sp>
        <p:sp>
          <p:nvSpPr>
            <p:cNvPr id="39970" name="Rectangle 75"/>
            <p:cNvSpPr>
              <a:spLocks noChangeArrowheads="1"/>
            </p:cNvSpPr>
            <p:nvPr/>
          </p:nvSpPr>
          <p:spPr bwMode="auto">
            <a:xfrm>
              <a:off x="2364" y="2006"/>
              <a:ext cx="229"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MEM</a:t>
              </a:r>
              <a:endParaRPr lang="fr-FR" sz="2400">
                <a:latin typeface="Times New Roman" pitchFamily="18" charset="0"/>
              </a:endParaRPr>
            </a:p>
          </p:txBody>
        </p:sp>
        <p:sp>
          <p:nvSpPr>
            <p:cNvPr id="39971" name="Rectangle 76"/>
            <p:cNvSpPr>
              <a:spLocks noChangeArrowheads="1"/>
            </p:cNvSpPr>
            <p:nvPr/>
          </p:nvSpPr>
          <p:spPr bwMode="auto">
            <a:xfrm>
              <a:off x="2907" y="1990"/>
              <a:ext cx="123"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ER</a:t>
              </a:r>
              <a:endParaRPr lang="fr-FR" sz="2400">
                <a:latin typeface="Times New Roman" pitchFamily="18" charset="0"/>
              </a:endParaRPr>
            </a:p>
          </p:txBody>
        </p:sp>
        <p:sp>
          <p:nvSpPr>
            <p:cNvPr id="39972" name="Rectangle 77"/>
            <p:cNvSpPr>
              <a:spLocks noChangeArrowheads="1"/>
            </p:cNvSpPr>
            <p:nvPr/>
          </p:nvSpPr>
          <p:spPr bwMode="auto">
            <a:xfrm>
              <a:off x="2288" y="2242"/>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9973" name="Rectangle 78"/>
            <p:cNvSpPr>
              <a:spLocks noChangeArrowheads="1"/>
            </p:cNvSpPr>
            <p:nvPr/>
          </p:nvSpPr>
          <p:spPr bwMode="auto">
            <a:xfrm>
              <a:off x="2783" y="2242"/>
              <a:ext cx="391" cy="183"/>
            </a:xfrm>
            <a:prstGeom prst="rect">
              <a:avLst/>
            </a:prstGeom>
            <a:solidFill>
              <a:srgbClr val="FFFFFF"/>
            </a:solidFill>
            <a:ln w="12700">
              <a:solidFill>
                <a:srgbClr val="000000"/>
              </a:solidFill>
              <a:miter lim="800000"/>
              <a:headEnd/>
              <a:tailEnd/>
            </a:ln>
          </p:spPr>
          <p:txBody>
            <a:bodyPr/>
            <a:lstStyle/>
            <a:p>
              <a:endParaRPr lang="fr-FR"/>
            </a:p>
          </p:txBody>
        </p:sp>
        <p:sp>
          <p:nvSpPr>
            <p:cNvPr id="39974" name="Rectangle 79"/>
            <p:cNvSpPr>
              <a:spLocks noChangeArrowheads="1"/>
            </p:cNvSpPr>
            <p:nvPr/>
          </p:nvSpPr>
          <p:spPr bwMode="auto">
            <a:xfrm>
              <a:off x="3286" y="2242"/>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39975" name="Rectangle 80"/>
            <p:cNvSpPr>
              <a:spLocks noChangeArrowheads="1"/>
            </p:cNvSpPr>
            <p:nvPr/>
          </p:nvSpPr>
          <p:spPr bwMode="auto">
            <a:xfrm>
              <a:off x="2859" y="2277"/>
              <a:ext cx="229"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MEM</a:t>
              </a:r>
              <a:endParaRPr lang="fr-FR" sz="2400">
                <a:latin typeface="Times New Roman" pitchFamily="18" charset="0"/>
              </a:endParaRPr>
            </a:p>
          </p:txBody>
        </p:sp>
        <p:sp>
          <p:nvSpPr>
            <p:cNvPr id="39976" name="Rectangle 81"/>
            <p:cNvSpPr>
              <a:spLocks noChangeArrowheads="1"/>
            </p:cNvSpPr>
            <p:nvPr/>
          </p:nvSpPr>
          <p:spPr bwMode="auto">
            <a:xfrm>
              <a:off x="2404" y="2261"/>
              <a:ext cx="12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EX</a:t>
              </a:r>
              <a:endParaRPr lang="fr-FR" sz="2400">
                <a:latin typeface="Times New Roman" pitchFamily="18" charset="0"/>
              </a:endParaRPr>
            </a:p>
          </p:txBody>
        </p:sp>
        <p:sp>
          <p:nvSpPr>
            <p:cNvPr id="39977" name="Rectangle 82"/>
            <p:cNvSpPr>
              <a:spLocks noChangeArrowheads="1"/>
            </p:cNvSpPr>
            <p:nvPr/>
          </p:nvSpPr>
          <p:spPr bwMode="auto">
            <a:xfrm>
              <a:off x="3402" y="2261"/>
              <a:ext cx="123"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ER</a:t>
              </a:r>
              <a:endParaRPr lang="fr-FR" sz="2400">
                <a:latin typeface="Times New Roman" pitchFamily="18" charset="0"/>
              </a:endParaRPr>
            </a:p>
          </p:txBody>
        </p:sp>
        <p:sp>
          <p:nvSpPr>
            <p:cNvPr id="39978" name="Rectangle 83"/>
            <p:cNvSpPr>
              <a:spLocks noChangeArrowheads="1"/>
            </p:cNvSpPr>
            <p:nvPr/>
          </p:nvSpPr>
          <p:spPr bwMode="auto">
            <a:xfrm>
              <a:off x="2288" y="2513"/>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79" name="Rectangle 84"/>
            <p:cNvSpPr>
              <a:spLocks noChangeArrowheads="1"/>
            </p:cNvSpPr>
            <p:nvPr/>
          </p:nvSpPr>
          <p:spPr bwMode="auto">
            <a:xfrm>
              <a:off x="2783" y="2513"/>
              <a:ext cx="391" cy="184"/>
            </a:xfrm>
            <a:prstGeom prst="rect">
              <a:avLst/>
            </a:prstGeom>
            <a:solidFill>
              <a:srgbClr val="FFFFFF"/>
            </a:solidFill>
            <a:ln w="12700">
              <a:solidFill>
                <a:srgbClr val="000000"/>
              </a:solidFill>
              <a:miter lim="800000"/>
              <a:headEnd/>
              <a:tailEnd/>
            </a:ln>
          </p:spPr>
          <p:txBody>
            <a:bodyPr/>
            <a:lstStyle/>
            <a:p>
              <a:endParaRPr lang="fr-FR"/>
            </a:p>
          </p:txBody>
        </p:sp>
        <p:sp>
          <p:nvSpPr>
            <p:cNvPr id="39980" name="Rectangle 85"/>
            <p:cNvSpPr>
              <a:spLocks noChangeArrowheads="1"/>
            </p:cNvSpPr>
            <p:nvPr/>
          </p:nvSpPr>
          <p:spPr bwMode="auto">
            <a:xfrm>
              <a:off x="3286" y="2513"/>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81" name="Rectangle 86"/>
            <p:cNvSpPr>
              <a:spLocks noChangeArrowheads="1"/>
            </p:cNvSpPr>
            <p:nvPr/>
          </p:nvSpPr>
          <p:spPr bwMode="auto">
            <a:xfrm>
              <a:off x="3781" y="2513"/>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39982" name="Rectangle 87"/>
            <p:cNvSpPr>
              <a:spLocks noChangeArrowheads="1"/>
            </p:cNvSpPr>
            <p:nvPr/>
          </p:nvSpPr>
          <p:spPr bwMode="auto">
            <a:xfrm>
              <a:off x="2340" y="2533"/>
              <a:ext cx="24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DI/LR</a:t>
              </a:r>
              <a:endParaRPr lang="fr-FR" sz="2400">
                <a:latin typeface="Times New Roman" pitchFamily="18" charset="0"/>
              </a:endParaRPr>
            </a:p>
          </p:txBody>
        </p:sp>
        <p:sp>
          <p:nvSpPr>
            <p:cNvPr id="39983" name="Rectangle 88"/>
            <p:cNvSpPr>
              <a:spLocks noChangeArrowheads="1"/>
            </p:cNvSpPr>
            <p:nvPr/>
          </p:nvSpPr>
          <p:spPr bwMode="auto">
            <a:xfrm>
              <a:off x="3362" y="2549"/>
              <a:ext cx="229"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MEM</a:t>
              </a:r>
              <a:endParaRPr lang="fr-FR" sz="2400">
                <a:latin typeface="Times New Roman" pitchFamily="18" charset="0"/>
              </a:endParaRPr>
            </a:p>
          </p:txBody>
        </p:sp>
        <p:sp>
          <p:nvSpPr>
            <p:cNvPr id="39984" name="Rectangle 89"/>
            <p:cNvSpPr>
              <a:spLocks noChangeArrowheads="1"/>
            </p:cNvSpPr>
            <p:nvPr/>
          </p:nvSpPr>
          <p:spPr bwMode="auto">
            <a:xfrm>
              <a:off x="2907" y="2533"/>
              <a:ext cx="12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EX</a:t>
              </a:r>
              <a:endParaRPr lang="fr-FR" sz="2400">
                <a:latin typeface="Times New Roman" pitchFamily="18" charset="0"/>
              </a:endParaRPr>
            </a:p>
          </p:txBody>
        </p:sp>
        <p:sp>
          <p:nvSpPr>
            <p:cNvPr id="39985" name="Rectangle 90"/>
            <p:cNvSpPr>
              <a:spLocks noChangeArrowheads="1"/>
            </p:cNvSpPr>
            <p:nvPr/>
          </p:nvSpPr>
          <p:spPr bwMode="auto">
            <a:xfrm>
              <a:off x="3897" y="2533"/>
              <a:ext cx="123"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ER</a:t>
              </a:r>
              <a:endParaRPr lang="fr-FR" sz="2400">
                <a:latin typeface="Times New Roman" pitchFamily="18" charset="0"/>
              </a:endParaRPr>
            </a:p>
          </p:txBody>
        </p:sp>
        <p:grpSp>
          <p:nvGrpSpPr>
            <p:cNvPr id="39986" name="Group 91"/>
            <p:cNvGrpSpPr>
              <a:grpSpLocks/>
            </p:cNvGrpSpPr>
            <p:nvPr/>
          </p:nvGrpSpPr>
          <p:grpSpPr bwMode="auto">
            <a:xfrm>
              <a:off x="1134" y="1878"/>
              <a:ext cx="144" cy="431"/>
              <a:chOff x="1134" y="1878"/>
              <a:chExt cx="144" cy="431"/>
            </a:xfrm>
          </p:grpSpPr>
          <p:sp>
            <p:nvSpPr>
              <p:cNvPr id="39988" name="Freeform 92"/>
              <p:cNvSpPr>
                <a:spLocks/>
              </p:cNvSpPr>
              <p:nvPr/>
            </p:nvSpPr>
            <p:spPr bwMode="auto">
              <a:xfrm>
                <a:off x="1198" y="2190"/>
                <a:ext cx="80" cy="119"/>
              </a:xfrm>
              <a:custGeom>
                <a:avLst/>
                <a:gdLst>
                  <a:gd name="T0" fmla="*/ 72 w 80"/>
                  <a:gd name="T1" fmla="*/ 119 h 119"/>
                  <a:gd name="T2" fmla="*/ 0 w 80"/>
                  <a:gd name="T3" fmla="*/ 24 h 119"/>
                  <a:gd name="T4" fmla="*/ 48 w 80"/>
                  <a:gd name="T5" fmla="*/ 48 h 119"/>
                  <a:gd name="T6" fmla="*/ 80 w 80"/>
                  <a:gd name="T7" fmla="*/ 0 h 119"/>
                  <a:gd name="T8" fmla="*/ 72 w 80"/>
                  <a:gd name="T9" fmla="*/ 119 h 119"/>
                  <a:gd name="T10" fmla="*/ 0 60000 65536"/>
                  <a:gd name="T11" fmla="*/ 0 60000 65536"/>
                  <a:gd name="T12" fmla="*/ 0 60000 65536"/>
                  <a:gd name="T13" fmla="*/ 0 60000 65536"/>
                  <a:gd name="T14" fmla="*/ 0 60000 65536"/>
                  <a:gd name="T15" fmla="*/ 0 w 80"/>
                  <a:gd name="T16" fmla="*/ 0 h 119"/>
                  <a:gd name="T17" fmla="*/ 80 w 80"/>
                  <a:gd name="T18" fmla="*/ 119 h 119"/>
                </a:gdLst>
                <a:ahLst/>
                <a:cxnLst>
                  <a:cxn ang="T10">
                    <a:pos x="T0" y="T1"/>
                  </a:cxn>
                  <a:cxn ang="T11">
                    <a:pos x="T2" y="T3"/>
                  </a:cxn>
                  <a:cxn ang="T12">
                    <a:pos x="T4" y="T5"/>
                  </a:cxn>
                  <a:cxn ang="T13">
                    <a:pos x="T6" y="T7"/>
                  </a:cxn>
                  <a:cxn ang="T14">
                    <a:pos x="T8" y="T9"/>
                  </a:cxn>
                </a:cxnLst>
                <a:rect l="T15" t="T16" r="T17" b="T18"/>
                <a:pathLst>
                  <a:path w="80" h="119">
                    <a:moveTo>
                      <a:pt x="72" y="119"/>
                    </a:moveTo>
                    <a:lnTo>
                      <a:pt x="0" y="24"/>
                    </a:lnTo>
                    <a:lnTo>
                      <a:pt x="48" y="48"/>
                    </a:lnTo>
                    <a:lnTo>
                      <a:pt x="80" y="0"/>
                    </a:lnTo>
                    <a:lnTo>
                      <a:pt x="72" y="119"/>
                    </a:lnTo>
                    <a:close/>
                  </a:path>
                </a:pathLst>
              </a:custGeom>
              <a:solidFill>
                <a:srgbClr val="000000"/>
              </a:solidFill>
              <a:ln w="12700">
                <a:solidFill>
                  <a:srgbClr val="000000"/>
                </a:solidFill>
                <a:prstDash val="solid"/>
                <a:round/>
                <a:headEnd/>
                <a:tailEnd/>
              </a:ln>
            </p:spPr>
            <p:txBody>
              <a:bodyPr/>
              <a:lstStyle/>
              <a:p>
                <a:endParaRPr lang="fr-FR"/>
              </a:p>
            </p:txBody>
          </p:sp>
          <p:sp>
            <p:nvSpPr>
              <p:cNvPr id="39989" name="Line 93"/>
              <p:cNvSpPr>
                <a:spLocks noChangeShapeType="1"/>
              </p:cNvSpPr>
              <p:nvPr/>
            </p:nvSpPr>
            <p:spPr bwMode="auto">
              <a:xfrm>
                <a:off x="1134" y="1878"/>
                <a:ext cx="112" cy="359"/>
              </a:xfrm>
              <a:prstGeom prst="line">
                <a:avLst/>
              </a:prstGeom>
              <a:noFill/>
              <a:ln w="12700">
                <a:solidFill>
                  <a:srgbClr val="000000"/>
                </a:solidFill>
                <a:round/>
                <a:headEnd/>
                <a:tailEnd/>
              </a:ln>
            </p:spPr>
            <p:txBody>
              <a:bodyPr/>
              <a:lstStyle/>
              <a:p>
                <a:endParaRPr lang="fr-FR"/>
              </a:p>
            </p:txBody>
          </p:sp>
        </p:grpSp>
        <p:sp>
          <p:nvSpPr>
            <p:cNvPr id="39987" name="Rectangle 94"/>
            <p:cNvSpPr>
              <a:spLocks noChangeArrowheads="1"/>
            </p:cNvSpPr>
            <p:nvPr/>
          </p:nvSpPr>
          <p:spPr bwMode="auto">
            <a:xfrm>
              <a:off x="871" y="2269"/>
              <a:ext cx="412" cy="160"/>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 cycle</a:t>
              </a:r>
              <a:endParaRPr lang="fr-FR" sz="2400">
                <a:latin typeface="Times New Roman" pitchFamily="18" charset="0"/>
              </a:endParaRPr>
            </a:p>
          </p:txBody>
        </p:sp>
      </p:grpSp>
      <p:sp>
        <p:nvSpPr>
          <p:cNvPr id="39943" name="Text Box 95"/>
          <p:cNvSpPr txBox="1">
            <a:spLocks noChangeArrowheads="1"/>
          </p:cNvSpPr>
          <p:nvPr/>
        </p:nvSpPr>
        <p:spPr bwMode="auto">
          <a:xfrm>
            <a:off x="304800" y="3657600"/>
            <a:ext cx="4167188" cy="457200"/>
          </a:xfrm>
          <a:prstGeom prst="rect">
            <a:avLst/>
          </a:prstGeom>
          <a:noFill/>
          <a:ln w="9525">
            <a:noFill/>
            <a:miter lim="800000"/>
            <a:headEnd/>
            <a:tailEnd/>
          </a:ln>
        </p:spPr>
        <p:txBody>
          <a:bodyPr wrap="none">
            <a:spAutoFit/>
          </a:bodyPr>
          <a:lstStyle/>
          <a:p>
            <a:pPr eaLnBrk="0" hangingPunct="0"/>
            <a:r>
              <a:rPr lang="fr-FR" sz="2400" b="1">
                <a:latin typeface="Times New Roman" pitchFamily="18" charset="0"/>
              </a:rPr>
              <a:t>DELAI DE BRANCHEMENT</a:t>
            </a:r>
            <a:endParaRPr lang="fr-FR" sz="2400">
              <a:latin typeface="Times New Roman" pitchFamily="18" charset="0"/>
            </a:endParaRPr>
          </a:p>
        </p:txBody>
      </p:sp>
      <p:sp>
        <p:nvSpPr>
          <p:cNvPr id="99"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10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fr-FR" smtClean="0"/>
              <a:t>Branchements :  une mauvaise idée</a:t>
            </a:r>
          </a:p>
        </p:txBody>
      </p:sp>
      <p:sp>
        <p:nvSpPr>
          <p:cNvPr id="40963" name="Espace réservé du texte 68"/>
          <p:cNvSpPr>
            <a:spLocks noGrp="1"/>
          </p:cNvSpPr>
          <p:nvPr>
            <p:ph type="body" sz="half" idx="1"/>
          </p:nvPr>
        </p:nvSpPr>
        <p:spPr>
          <a:xfrm>
            <a:off x="457200" y="1600200"/>
            <a:ext cx="4762500" cy="4525963"/>
          </a:xfrm>
        </p:spPr>
        <p:txBody>
          <a:bodyPr/>
          <a:lstStyle/>
          <a:p>
            <a:r>
              <a:rPr lang="fr-FR" sz="2400" b="1" dirty="0" smtClean="0">
                <a:solidFill>
                  <a:srgbClr val="FF0000"/>
                </a:solidFill>
              </a:rPr>
              <a:t>Les branchements retardés</a:t>
            </a:r>
          </a:p>
          <a:p>
            <a:pPr lvl="1"/>
            <a:r>
              <a:rPr lang="fr-FR" sz="2000" dirty="0" smtClean="0"/>
              <a:t>L’instruction après le branchement est exécutée avant le branchement</a:t>
            </a:r>
          </a:p>
          <a:p>
            <a:r>
              <a:rPr lang="fr-FR" sz="2400" dirty="0" smtClean="0"/>
              <a:t>Implantés dans MIPS et SPARC</a:t>
            </a:r>
          </a:p>
          <a:p>
            <a:pPr lvl="1"/>
            <a:r>
              <a:rPr lang="fr-FR" sz="2000" dirty="0" smtClean="0"/>
              <a:t>Idée ancienne</a:t>
            </a:r>
          </a:p>
          <a:p>
            <a:pPr lvl="2"/>
            <a:r>
              <a:rPr lang="fr-FR" sz="1800" dirty="0" smtClean="0"/>
              <a:t>Los </a:t>
            </a:r>
            <a:r>
              <a:rPr lang="fr-FR" sz="1800" dirty="0" err="1" smtClean="0"/>
              <a:t>Alamos</a:t>
            </a:r>
            <a:r>
              <a:rPr lang="fr-FR" sz="1800" dirty="0" smtClean="0"/>
              <a:t> MANIAC (1952)</a:t>
            </a:r>
          </a:p>
          <a:p>
            <a:pPr lvl="2"/>
            <a:r>
              <a:rPr lang="fr-FR" sz="1800" dirty="0" smtClean="0"/>
              <a:t>IBM 801</a:t>
            </a:r>
          </a:p>
          <a:p>
            <a:r>
              <a:rPr lang="fr-FR" sz="2400" b="1" dirty="0" smtClean="0">
                <a:solidFill>
                  <a:srgbClr val="FF0000"/>
                </a:solidFill>
              </a:rPr>
              <a:t>Erreur !</a:t>
            </a:r>
          </a:p>
          <a:p>
            <a:pPr lvl="1"/>
            <a:r>
              <a:rPr lang="fr-FR" sz="2000" dirty="0" smtClean="0"/>
              <a:t>Fait dépendre une spécificité du jeu d’instructions d’une implantation matérielle</a:t>
            </a:r>
          </a:p>
          <a:p>
            <a:pPr lvl="1"/>
            <a:r>
              <a:rPr lang="fr-FR" sz="2000" dirty="0" smtClean="0"/>
              <a:t>Voir « </a:t>
            </a:r>
            <a:r>
              <a:rPr lang="fr-FR" sz="2000" dirty="0" err="1" smtClean="0"/>
              <a:t>superpipelines</a:t>
            </a:r>
            <a:r>
              <a:rPr lang="fr-FR" sz="2000" dirty="0" smtClean="0"/>
              <a:t> »</a:t>
            </a:r>
          </a:p>
        </p:txBody>
      </p:sp>
      <p:sp>
        <p:nvSpPr>
          <p:cNvPr id="67" name="Espace réservé du numéro de diapositive 5"/>
          <p:cNvSpPr>
            <a:spLocks noGrp="1"/>
          </p:cNvSpPr>
          <p:nvPr>
            <p:ph type="sldNum" sz="quarter" idx="12"/>
          </p:nvPr>
        </p:nvSpPr>
        <p:spPr/>
        <p:txBody>
          <a:bodyPr/>
          <a:lstStyle/>
          <a:p>
            <a:pPr>
              <a:defRPr/>
            </a:pPr>
            <a:fld id="{4C18007D-9A50-4BEC-8330-FF37E099FBA7}" type="slidenum">
              <a:rPr lang="fr-FR"/>
              <a:pPr>
                <a:defRPr/>
              </a:pPr>
              <a:t>23</a:t>
            </a:fld>
            <a:endParaRPr lang="fr-FR"/>
          </a:p>
        </p:txBody>
      </p:sp>
      <p:grpSp>
        <p:nvGrpSpPr>
          <p:cNvPr id="40965" name="Group 4"/>
          <p:cNvGrpSpPr>
            <a:grpSpLocks/>
          </p:cNvGrpSpPr>
          <p:nvPr/>
        </p:nvGrpSpPr>
        <p:grpSpPr bwMode="auto">
          <a:xfrm>
            <a:off x="5402263" y="1628775"/>
            <a:ext cx="3633787" cy="793750"/>
            <a:chOff x="228" y="1723"/>
            <a:chExt cx="3441" cy="727"/>
          </a:xfrm>
        </p:grpSpPr>
        <p:sp>
          <p:nvSpPr>
            <p:cNvPr id="40994" name="Rectangle 5"/>
            <p:cNvSpPr>
              <a:spLocks noChangeArrowheads="1"/>
            </p:cNvSpPr>
            <p:nvPr/>
          </p:nvSpPr>
          <p:spPr bwMode="auto">
            <a:xfrm>
              <a:off x="228" y="1723"/>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40995" name="Rectangle 6"/>
            <p:cNvSpPr>
              <a:spLocks noChangeArrowheads="1"/>
            </p:cNvSpPr>
            <p:nvPr/>
          </p:nvSpPr>
          <p:spPr bwMode="auto">
            <a:xfrm>
              <a:off x="723" y="1723"/>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40996" name="Rectangle 7"/>
            <p:cNvSpPr>
              <a:spLocks noChangeArrowheads="1"/>
            </p:cNvSpPr>
            <p:nvPr/>
          </p:nvSpPr>
          <p:spPr bwMode="auto">
            <a:xfrm>
              <a:off x="390" y="1743"/>
              <a:ext cx="101"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a:t>
              </a:r>
              <a:endParaRPr lang="fr-FR" sz="900">
                <a:latin typeface="Times New Roman" pitchFamily="18" charset="0"/>
              </a:endParaRPr>
            </a:p>
          </p:txBody>
        </p:sp>
        <p:sp>
          <p:nvSpPr>
            <p:cNvPr id="40997" name="Rectangle 8"/>
            <p:cNvSpPr>
              <a:spLocks noChangeArrowheads="1"/>
            </p:cNvSpPr>
            <p:nvPr/>
          </p:nvSpPr>
          <p:spPr bwMode="auto">
            <a:xfrm>
              <a:off x="775" y="1743"/>
              <a:ext cx="281"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DI/LR</a:t>
              </a:r>
              <a:endParaRPr lang="fr-FR" sz="900">
                <a:latin typeface="Times New Roman" pitchFamily="18" charset="0"/>
              </a:endParaRPr>
            </a:p>
          </p:txBody>
        </p:sp>
        <p:sp>
          <p:nvSpPr>
            <p:cNvPr id="40998" name="Rectangle 9"/>
            <p:cNvSpPr>
              <a:spLocks noChangeArrowheads="1"/>
            </p:cNvSpPr>
            <p:nvPr/>
          </p:nvSpPr>
          <p:spPr bwMode="auto">
            <a:xfrm>
              <a:off x="723" y="199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40999" name="Rectangle 10"/>
            <p:cNvSpPr>
              <a:spLocks noChangeArrowheads="1"/>
            </p:cNvSpPr>
            <p:nvPr/>
          </p:nvSpPr>
          <p:spPr bwMode="auto">
            <a:xfrm>
              <a:off x="886" y="2014"/>
              <a:ext cx="101"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a:t>
              </a:r>
              <a:endParaRPr lang="fr-FR" sz="900">
                <a:latin typeface="Times New Roman" pitchFamily="18" charset="0"/>
              </a:endParaRPr>
            </a:p>
          </p:txBody>
        </p:sp>
        <p:sp>
          <p:nvSpPr>
            <p:cNvPr id="41000" name="Rectangle 11"/>
            <p:cNvSpPr>
              <a:spLocks noChangeArrowheads="1"/>
            </p:cNvSpPr>
            <p:nvPr/>
          </p:nvSpPr>
          <p:spPr bwMode="auto">
            <a:xfrm>
              <a:off x="1314" y="1723"/>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41001" name="Rectangle 12"/>
            <p:cNvSpPr>
              <a:spLocks noChangeArrowheads="1"/>
            </p:cNvSpPr>
            <p:nvPr/>
          </p:nvSpPr>
          <p:spPr bwMode="auto">
            <a:xfrm>
              <a:off x="1809" y="1723"/>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41002" name="Rectangle 13"/>
            <p:cNvSpPr>
              <a:spLocks noChangeArrowheads="1"/>
            </p:cNvSpPr>
            <p:nvPr/>
          </p:nvSpPr>
          <p:spPr bwMode="auto">
            <a:xfrm>
              <a:off x="1885" y="1751"/>
              <a:ext cx="258"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MEM</a:t>
              </a:r>
              <a:endParaRPr lang="fr-FR" sz="900">
                <a:latin typeface="Times New Roman" pitchFamily="18" charset="0"/>
              </a:endParaRPr>
            </a:p>
          </p:txBody>
        </p:sp>
        <p:sp>
          <p:nvSpPr>
            <p:cNvPr id="41003" name="Rectangle 14"/>
            <p:cNvSpPr>
              <a:spLocks noChangeArrowheads="1"/>
            </p:cNvSpPr>
            <p:nvPr/>
          </p:nvSpPr>
          <p:spPr bwMode="auto">
            <a:xfrm>
              <a:off x="1429" y="1743"/>
              <a:ext cx="144"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EX</a:t>
              </a:r>
              <a:endParaRPr lang="fr-FR" sz="900">
                <a:latin typeface="Times New Roman" pitchFamily="18" charset="0"/>
              </a:endParaRPr>
            </a:p>
          </p:txBody>
        </p:sp>
        <p:sp>
          <p:nvSpPr>
            <p:cNvPr id="41004" name="Rectangle 15"/>
            <p:cNvSpPr>
              <a:spLocks noChangeArrowheads="1"/>
            </p:cNvSpPr>
            <p:nvPr/>
          </p:nvSpPr>
          <p:spPr bwMode="auto">
            <a:xfrm>
              <a:off x="1314" y="199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41005" name="Rectangle 16"/>
            <p:cNvSpPr>
              <a:spLocks noChangeArrowheads="1"/>
            </p:cNvSpPr>
            <p:nvPr/>
          </p:nvSpPr>
          <p:spPr bwMode="auto">
            <a:xfrm>
              <a:off x="1809" y="199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41006" name="Rectangle 17"/>
            <p:cNvSpPr>
              <a:spLocks noChangeArrowheads="1"/>
            </p:cNvSpPr>
            <p:nvPr/>
          </p:nvSpPr>
          <p:spPr bwMode="auto">
            <a:xfrm>
              <a:off x="1357" y="2014"/>
              <a:ext cx="281"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DI/LR</a:t>
              </a:r>
              <a:endParaRPr lang="fr-FR" sz="900">
                <a:latin typeface="Times New Roman" pitchFamily="18" charset="0"/>
              </a:endParaRPr>
            </a:p>
          </p:txBody>
        </p:sp>
        <p:sp>
          <p:nvSpPr>
            <p:cNvPr id="41007" name="Rectangle 18"/>
            <p:cNvSpPr>
              <a:spLocks noChangeArrowheads="1"/>
            </p:cNvSpPr>
            <p:nvPr/>
          </p:nvSpPr>
          <p:spPr bwMode="auto">
            <a:xfrm>
              <a:off x="1924" y="2014"/>
              <a:ext cx="144"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EX</a:t>
              </a:r>
              <a:endParaRPr lang="fr-FR" sz="900">
                <a:latin typeface="Times New Roman" pitchFamily="18" charset="0"/>
              </a:endParaRPr>
            </a:p>
          </p:txBody>
        </p:sp>
        <p:sp>
          <p:nvSpPr>
            <p:cNvPr id="41008" name="Rectangle 19"/>
            <p:cNvSpPr>
              <a:spLocks noChangeArrowheads="1"/>
            </p:cNvSpPr>
            <p:nvPr/>
          </p:nvSpPr>
          <p:spPr bwMode="auto">
            <a:xfrm>
              <a:off x="1314" y="2266"/>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41009" name="Rectangle 20"/>
            <p:cNvSpPr>
              <a:spLocks noChangeArrowheads="1"/>
            </p:cNvSpPr>
            <p:nvPr/>
          </p:nvSpPr>
          <p:spPr bwMode="auto">
            <a:xfrm>
              <a:off x="1809" y="2266"/>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41010" name="Rectangle 21"/>
            <p:cNvSpPr>
              <a:spLocks noChangeArrowheads="1"/>
            </p:cNvSpPr>
            <p:nvPr/>
          </p:nvSpPr>
          <p:spPr bwMode="auto">
            <a:xfrm>
              <a:off x="1477" y="2286"/>
              <a:ext cx="101"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a:t>
              </a:r>
              <a:endParaRPr lang="fr-FR" sz="900">
                <a:latin typeface="Times New Roman" pitchFamily="18" charset="0"/>
              </a:endParaRPr>
            </a:p>
          </p:txBody>
        </p:sp>
        <p:sp>
          <p:nvSpPr>
            <p:cNvPr id="41011" name="Rectangle 22"/>
            <p:cNvSpPr>
              <a:spLocks noChangeArrowheads="1"/>
            </p:cNvSpPr>
            <p:nvPr/>
          </p:nvSpPr>
          <p:spPr bwMode="auto">
            <a:xfrm>
              <a:off x="1861" y="2286"/>
              <a:ext cx="281"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DI/LR</a:t>
              </a:r>
              <a:endParaRPr lang="fr-FR" sz="900">
                <a:latin typeface="Times New Roman" pitchFamily="18" charset="0"/>
              </a:endParaRPr>
            </a:p>
          </p:txBody>
        </p:sp>
        <p:sp>
          <p:nvSpPr>
            <p:cNvPr id="41012" name="Rectangle 23"/>
            <p:cNvSpPr>
              <a:spLocks noChangeArrowheads="1"/>
            </p:cNvSpPr>
            <p:nvPr/>
          </p:nvSpPr>
          <p:spPr bwMode="auto">
            <a:xfrm>
              <a:off x="2288" y="1723"/>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41013" name="Rectangle 24"/>
            <p:cNvSpPr>
              <a:spLocks noChangeArrowheads="1"/>
            </p:cNvSpPr>
            <p:nvPr/>
          </p:nvSpPr>
          <p:spPr bwMode="auto">
            <a:xfrm>
              <a:off x="2405" y="1743"/>
              <a:ext cx="138"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ER</a:t>
              </a:r>
              <a:endParaRPr lang="fr-FR" sz="900">
                <a:latin typeface="Times New Roman" pitchFamily="18" charset="0"/>
              </a:endParaRPr>
            </a:p>
          </p:txBody>
        </p:sp>
        <p:sp>
          <p:nvSpPr>
            <p:cNvPr id="41014" name="Rectangle 25"/>
            <p:cNvSpPr>
              <a:spLocks noChangeArrowheads="1"/>
            </p:cNvSpPr>
            <p:nvPr/>
          </p:nvSpPr>
          <p:spPr bwMode="auto">
            <a:xfrm>
              <a:off x="2288" y="199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41015" name="Rectangle 26"/>
            <p:cNvSpPr>
              <a:spLocks noChangeArrowheads="1"/>
            </p:cNvSpPr>
            <p:nvPr/>
          </p:nvSpPr>
          <p:spPr bwMode="auto">
            <a:xfrm>
              <a:off x="2783" y="199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41016" name="Rectangle 27"/>
            <p:cNvSpPr>
              <a:spLocks noChangeArrowheads="1"/>
            </p:cNvSpPr>
            <p:nvPr/>
          </p:nvSpPr>
          <p:spPr bwMode="auto">
            <a:xfrm>
              <a:off x="2357" y="2023"/>
              <a:ext cx="258"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MEM</a:t>
              </a:r>
              <a:endParaRPr lang="fr-FR" sz="900">
                <a:latin typeface="Times New Roman" pitchFamily="18" charset="0"/>
              </a:endParaRPr>
            </a:p>
          </p:txBody>
        </p:sp>
        <p:sp>
          <p:nvSpPr>
            <p:cNvPr id="41017" name="Rectangle 28"/>
            <p:cNvSpPr>
              <a:spLocks noChangeArrowheads="1"/>
            </p:cNvSpPr>
            <p:nvPr/>
          </p:nvSpPr>
          <p:spPr bwMode="auto">
            <a:xfrm>
              <a:off x="2899" y="2014"/>
              <a:ext cx="139"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ER</a:t>
              </a:r>
              <a:endParaRPr lang="fr-FR" sz="900">
                <a:latin typeface="Times New Roman" pitchFamily="18" charset="0"/>
              </a:endParaRPr>
            </a:p>
          </p:txBody>
        </p:sp>
        <p:sp>
          <p:nvSpPr>
            <p:cNvPr id="41018" name="Rectangle 29"/>
            <p:cNvSpPr>
              <a:spLocks noChangeArrowheads="1"/>
            </p:cNvSpPr>
            <p:nvPr/>
          </p:nvSpPr>
          <p:spPr bwMode="auto">
            <a:xfrm>
              <a:off x="2288" y="2266"/>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41019" name="Rectangle 30"/>
            <p:cNvSpPr>
              <a:spLocks noChangeArrowheads="1"/>
            </p:cNvSpPr>
            <p:nvPr/>
          </p:nvSpPr>
          <p:spPr bwMode="auto">
            <a:xfrm>
              <a:off x="2783" y="2266"/>
              <a:ext cx="383" cy="184"/>
            </a:xfrm>
            <a:prstGeom prst="rect">
              <a:avLst/>
            </a:prstGeom>
            <a:solidFill>
              <a:srgbClr val="FFFFFF"/>
            </a:solidFill>
            <a:ln w="12700">
              <a:solidFill>
                <a:srgbClr val="000000"/>
              </a:solidFill>
              <a:miter lim="800000"/>
              <a:headEnd/>
              <a:tailEnd/>
            </a:ln>
          </p:spPr>
          <p:txBody>
            <a:bodyPr/>
            <a:lstStyle/>
            <a:p>
              <a:endParaRPr lang="fr-FR"/>
            </a:p>
          </p:txBody>
        </p:sp>
        <p:sp>
          <p:nvSpPr>
            <p:cNvPr id="41020" name="Rectangle 31"/>
            <p:cNvSpPr>
              <a:spLocks noChangeArrowheads="1"/>
            </p:cNvSpPr>
            <p:nvPr/>
          </p:nvSpPr>
          <p:spPr bwMode="auto">
            <a:xfrm>
              <a:off x="3278" y="2266"/>
              <a:ext cx="391" cy="184"/>
            </a:xfrm>
            <a:prstGeom prst="rect">
              <a:avLst/>
            </a:prstGeom>
            <a:solidFill>
              <a:srgbClr val="FFFFFF"/>
            </a:solidFill>
            <a:ln w="12700">
              <a:solidFill>
                <a:srgbClr val="000000"/>
              </a:solidFill>
              <a:miter lim="800000"/>
              <a:headEnd/>
              <a:tailEnd/>
            </a:ln>
          </p:spPr>
          <p:txBody>
            <a:bodyPr/>
            <a:lstStyle/>
            <a:p>
              <a:endParaRPr lang="fr-FR"/>
            </a:p>
          </p:txBody>
        </p:sp>
        <p:sp>
          <p:nvSpPr>
            <p:cNvPr id="41021" name="Rectangle 32"/>
            <p:cNvSpPr>
              <a:spLocks noChangeArrowheads="1"/>
            </p:cNvSpPr>
            <p:nvPr/>
          </p:nvSpPr>
          <p:spPr bwMode="auto">
            <a:xfrm>
              <a:off x="2859" y="2294"/>
              <a:ext cx="258"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MEM</a:t>
              </a:r>
              <a:endParaRPr lang="fr-FR" sz="900">
                <a:latin typeface="Times New Roman" pitchFamily="18" charset="0"/>
              </a:endParaRPr>
            </a:p>
          </p:txBody>
        </p:sp>
        <p:sp>
          <p:nvSpPr>
            <p:cNvPr id="41022" name="Rectangle 33"/>
            <p:cNvSpPr>
              <a:spLocks noChangeArrowheads="1"/>
            </p:cNvSpPr>
            <p:nvPr/>
          </p:nvSpPr>
          <p:spPr bwMode="auto">
            <a:xfrm>
              <a:off x="2405" y="2286"/>
              <a:ext cx="144"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EX</a:t>
              </a:r>
              <a:endParaRPr lang="fr-FR" sz="900">
                <a:latin typeface="Times New Roman" pitchFamily="18" charset="0"/>
              </a:endParaRPr>
            </a:p>
          </p:txBody>
        </p:sp>
        <p:sp>
          <p:nvSpPr>
            <p:cNvPr id="41023" name="Rectangle 34"/>
            <p:cNvSpPr>
              <a:spLocks noChangeArrowheads="1"/>
            </p:cNvSpPr>
            <p:nvPr/>
          </p:nvSpPr>
          <p:spPr bwMode="auto">
            <a:xfrm>
              <a:off x="3401" y="2286"/>
              <a:ext cx="139"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ER</a:t>
              </a:r>
              <a:endParaRPr lang="fr-FR" sz="900">
                <a:latin typeface="Times New Roman" pitchFamily="18" charset="0"/>
              </a:endParaRPr>
            </a:p>
          </p:txBody>
        </p:sp>
        <p:grpSp>
          <p:nvGrpSpPr>
            <p:cNvPr id="41024" name="Group 35"/>
            <p:cNvGrpSpPr>
              <a:grpSpLocks/>
            </p:cNvGrpSpPr>
            <p:nvPr/>
          </p:nvGrpSpPr>
          <p:grpSpPr bwMode="auto">
            <a:xfrm>
              <a:off x="1126" y="1903"/>
              <a:ext cx="144" cy="431"/>
              <a:chOff x="1126" y="1903"/>
              <a:chExt cx="144" cy="431"/>
            </a:xfrm>
          </p:grpSpPr>
          <p:sp>
            <p:nvSpPr>
              <p:cNvPr id="41026" name="Freeform 36"/>
              <p:cNvSpPr>
                <a:spLocks/>
              </p:cNvSpPr>
              <p:nvPr/>
            </p:nvSpPr>
            <p:spPr bwMode="auto">
              <a:xfrm>
                <a:off x="1190" y="2214"/>
                <a:ext cx="80" cy="120"/>
              </a:xfrm>
              <a:custGeom>
                <a:avLst/>
                <a:gdLst>
                  <a:gd name="T0" fmla="*/ 72 w 80"/>
                  <a:gd name="T1" fmla="*/ 120 h 120"/>
                  <a:gd name="T2" fmla="*/ 0 w 80"/>
                  <a:gd name="T3" fmla="*/ 24 h 120"/>
                  <a:gd name="T4" fmla="*/ 48 w 80"/>
                  <a:gd name="T5" fmla="*/ 48 h 120"/>
                  <a:gd name="T6" fmla="*/ 80 w 80"/>
                  <a:gd name="T7" fmla="*/ 0 h 120"/>
                  <a:gd name="T8" fmla="*/ 72 w 80"/>
                  <a:gd name="T9" fmla="*/ 12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72" y="120"/>
                    </a:moveTo>
                    <a:lnTo>
                      <a:pt x="0" y="24"/>
                    </a:lnTo>
                    <a:lnTo>
                      <a:pt x="48" y="48"/>
                    </a:lnTo>
                    <a:lnTo>
                      <a:pt x="80" y="0"/>
                    </a:lnTo>
                    <a:lnTo>
                      <a:pt x="72" y="120"/>
                    </a:lnTo>
                    <a:close/>
                  </a:path>
                </a:pathLst>
              </a:custGeom>
              <a:solidFill>
                <a:srgbClr val="000000"/>
              </a:solidFill>
              <a:ln w="12700">
                <a:solidFill>
                  <a:srgbClr val="000000"/>
                </a:solidFill>
                <a:prstDash val="solid"/>
                <a:round/>
                <a:headEnd/>
                <a:tailEnd/>
              </a:ln>
            </p:spPr>
            <p:txBody>
              <a:bodyPr/>
              <a:lstStyle/>
              <a:p>
                <a:endParaRPr lang="fr-FR"/>
              </a:p>
            </p:txBody>
          </p:sp>
          <p:sp>
            <p:nvSpPr>
              <p:cNvPr id="41027" name="Line 37"/>
              <p:cNvSpPr>
                <a:spLocks noChangeShapeType="1"/>
              </p:cNvSpPr>
              <p:nvPr/>
            </p:nvSpPr>
            <p:spPr bwMode="auto">
              <a:xfrm>
                <a:off x="1126" y="1903"/>
                <a:ext cx="111" cy="359"/>
              </a:xfrm>
              <a:prstGeom prst="line">
                <a:avLst/>
              </a:prstGeom>
              <a:noFill/>
              <a:ln w="12700">
                <a:solidFill>
                  <a:srgbClr val="000000"/>
                </a:solidFill>
                <a:round/>
                <a:headEnd/>
                <a:tailEnd/>
              </a:ln>
            </p:spPr>
            <p:txBody>
              <a:bodyPr/>
              <a:lstStyle/>
              <a:p>
                <a:endParaRPr lang="fr-FR"/>
              </a:p>
            </p:txBody>
          </p:sp>
        </p:grpSp>
        <p:sp>
          <p:nvSpPr>
            <p:cNvPr id="41025" name="Rectangle 38"/>
            <p:cNvSpPr>
              <a:spLocks noChangeArrowheads="1"/>
            </p:cNvSpPr>
            <p:nvPr/>
          </p:nvSpPr>
          <p:spPr bwMode="auto">
            <a:xfrm>
              <a:off x="862" y="2294"/>
              <a:ext cx="306" cy="125"/>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1 cycle</a:t>
              </a:r>
              <a:endParaRPr lang="fr-FR" sz="900">
                <a:latin typeface="Times New Roman" pitchFamily="18" charset="0"/>
              </a:endParaRPr>
            </a:p>
          </p:txBody>
        </p:sp>
      </p:grpSp>
      <p:grpSp>
        <p:nvGrpSpPr>
          <p:cNvPr id="40966" name="Groupe 71"/>
          <p:cNvGrpSpPr>
            <a:grpSpLocks/>
          </p:cNvGrpSpPr>
          <p:nvPr/>
        </p:nvGrpSpPr>
        <p:grpSpPr bwMode="auto">
          <a:xfrm>
            <a:off x="5187950" y="3141663"/>
            <a:ext cx="3698875" cy="2151062"/>
            <a:chOff x="5188318" y="3140968"/>
            <a:chExt cx="3698061" cy="2151062"/>
          </a:xfrm>
        </p:grpSpPr>
        <p:sp>
          <p:nvSpPr>
            <p:cNvPr id="40969" name="Rectangle 40"/>
            <p:cNvSpPr>
              <a:spLocks noChangeArrowheads="1"/>
            </p:cNvSpPr>
            <p:nvPr/>
          </p:nvSpPr>
          <p:spPr bwMode="auto">
            <a:xfrm>
              <a:off x="5582489" y="3140968"/>
              <a:ext cx="1221759" cy="212451"/>
            </a:xfrm>
            <a:prstGeom prst="rect">
              <a:avLst/>
            </a:prstGeom>
            <a:noFill/>
            <a:ln w="9525">
              <a:noFill/>
              <a:miter lim="800000"/>
              <a:headEnd/>
              <a:tailEnd/>
            </a:ln>
          </p:spPr>
          <p:txBody>
            <a:bodyPr lIns="0" tIns="0" rIns="0" bIns="0">
              <a:spAutoFit/>
            </a:bodyPr>
            <a:lstStyle/>
            <a:p>
              <a:pPr eaLnBrk="0" hangingPunct="0"/>
              <a:r>
                <a:rPr lang="fr-FR" sz="1400">
                  <a:solidFill>
                    <a:srgbClr val="000000"/>
                  </a:solidFill>
                  <a:latin typeface="Times" pitchFamily="18" charset="0"/>
                </a:rPr>
                <a:t>LD R1, (R4+8) </a:t>
              </a:r>
              <a:endParaRPr lang="fr-FR" sz="2400">
                <a:latin typeface="Times New Roman" pitchFamily="18" charset="0"/>
              </a:endParaRPr>
            </a:p>
          </p:txBody>
        </p:sp>
        <p:sp>
          <p:nvSpPr>
            <p:cNvPr id="40970" name="Rectangle 41"/>
            <p:cNvSpPr>
              <a:spLocks noChangeArrowheads="1"/>
            </p:cNvSpPr>
            <p:nvPr/>
          </p:nvSpPr>
          <p:spPr bwMode="auto">
            <a:xfrm>
              <a:off x="5582489" y="3356738"/>
              <a:ext cx="1136441"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R2, (R5+8) </a:t>
              </a:r>
              <a:endParaRPr lang="fr-FR" sz="2400">
                <a:latin typeface="Times New Roman" pitchFamily="18" charset="0"/>
              </a:endParaRPr>
            </a:p>
          </p:txBody>
        </p:sp>
        <p:sp>
          <p:nvSpPr>
            <p:cNvPr id="40971" name="Rectangle 42"/>
            <p:cNvSpPr>
              <a:spLocks noChangeArrowheads="1"/>
            </p:cNvSpPr>
            <p:nvPr/>
          </p:nvSpPr>
          <p:spPr bwMode="auto">
            <a:xfrm>
              <a:off x="5582489" y="3572508"/>
              <a:ext cx="1187632"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ADD R3,R1,R2 </a:t>
              </a:r>
              <a:endParaRPr lang="fr-FR" sz="2400">
                <a:latin typeface="Times New Roman" pitchFamily="18" charset="0"/>
              </a:endParaRPr>
            </a:p>
          </p:txBody>
        </p:sp>
        <p:sp>
          <p:nvSpPr>
            <p:cNvPr id="40972" name="Rectangle 43"/>
            <p:cNvSpPr>
              <a:spLocks noChangeArrowheads="1"/>
            </p:cNvSpPr>
            <p:nvPr/>
          </p:nvSpPr>
          <p:spPr bwMode="auto">
            <a:xfrm>
              <a:off x="5582489" y="3788278"/>
              <a:ext cx="1105726"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ST R3, (R6+8) </a:t>
              </a:r>
              <a:endParaRPr lang="fr-FR" sz="2400">
                <a:latin typeface="Times New Roman" pitchFamily="18" charset="0"/>
              </a:endParaRPr>
            </a:p>
          </p:txBody>
        </p:sp>
        <p:sp>
          <p:nvSpPr>
            <p:cNvPr id="40973" name="Rectangle 44"/>
            <p:cNvSpPr>
              <a:spLocks noChangeArrowheads="1"/>
            </p:cNvSpPr>
            <p:nvPr/>
          </p:nvSpPr>
          <p:spPr bwMode="auto">
            <a:xfrm>
              <a:off x="5582489" y="4002389"/>
              <a:ext cx="523855" cy="21411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BR L1 </a:t>
              </a:r>
              <a:endParaRPr lang="fr-FR" sz="2400">
                <a:latin typeface="Times New Roman" pitchFamily="18" charset="0"/>
              </a:endParaRPr>
            </a:p>
          </p:txBody>
        </p:sp>
        <p:sp>
          <p:nvSpPr>
            <p:cNvPr id="40974" name="Rectangle 45"/>
            <p:cNvSpPr>
              <a:spLocks noChangeArrowheads="1"/>
            </p:cNvSpPr>
            <p:nvPr/>
          </p:nvSpPr>
          <p:spPr bwMode="auto">
            <a:xfrm>
              <a:off x="5582489" y="4218159"/>
              <a:ext cx="399290" cy="21411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NOP </a:t>
              </a:r>
              <a:endParaRPr lang="fr-FR" sz="2400">
                <a:latin typeface="Times New Roman" pitchFamily="18" charset="0"/>
              </a:endParaRPr>
            </a:p>
          </p:txBody>
        </p:sp>
        <p:sp>
          <p:nvSpPr>
            <p:cNvPr id="40975" name="Rectangle 46"/>
            <p:cNvSpPr>
              <a:spLocks noChangeArrowheads="1"/>
            </p:cNvSpPr>
            <p:nvPr/>
          </p:nvSpPr>
          <p:spPr bwMode="auto">
            <a:xfrm>
              <a:off x="5582489" y="4433929"/>
              <a:ext cx="177462"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0976" name="Rectangle 47"/>
            <p:cNvSpPr>
              <a:spLocks noChangeArrowheads="1"/>
            </p:cNvSpPr>
            <p:nvPr/>
          </p:nvSpPr>
          <p:spPr bwMode="auto">
            <a:xfrm>
              <a:off x="5582489" y="4649699"/>
              <a:ext cx="221828"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0977" name="Rectangle 48"/>
            <p:cNvSpPr>
              <a:spLocks noChangeArrowheads="1"/>
            </p:cNvSpPr>
            <p:nvPr/>
          </p:nvSpPr>
          <p:spPr bwMode="auto">
            <a:xfrm>
              <a:off x="5582489" y="4865469"/>
              <a:ext cx="266193"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0978" name="Rectangle 49"/>
            <p:cNvSpPr>
              <a:spLocks noChangeArrowheads="1"/>
            </p:cNvSpPr>
            <p:nvPr/>
          </p:nvSpPr>
          <p:spPr bwMode="auto">
            <a:xfrm>
              <a:off x="5582489" y="5079579"/>
              <a:ext cx="310559"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0979" name="Rectangle 50"/>
            <p:cNvSpPr>
              <a:spLocks noChangeArrowheads="1"/>
            </p:cNvSpPr>
            <p:nvPr/>
          </p:nvSpPr>
          <p:spPr bwMode="auto">
            <a:xfrm>
              <a:off x="5188318" y="4923561"/>
              <a:ext cx="290083" cy="21411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L1 :</a:t>
              </a:r>
              <a:endParaRPr lang="fr-FR" sz="2400">
                <a:latin typeface="Times New Roman" pitchFamily="18" charset="0"/>
              </a:endParaRPr>
            </a:p>
          </p:txBody>
        </p:sp>
        <p:sp>
          <p:nvSpPr>
            <p:cNvPr id="40980" name="Rectangle 51"/>
            <p:cNvSpPr>
              <a:spLocks noChangeArrowheads="1"/>
            </p:cNvSpPr>
            <p:nvPr/>
          </p:nvSpPr>
          <p:spPr bwMode="auto">
            <a:xfrm>
              <a:off x="7698747" y="3140968"/>
              <a:ext cx="1136441"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R1, (R4+8) </a:t>
              </a:r>
              <a:endParaRPr lang="fr-FR" sz="2400">
                <a:latin typeface="Times New Roman" pitchFamily="18" charset="0"/>
              </a:endParaRPr>
            </a:p>
          </p:txBody>
        </p:sp>
        <p:sp>
          <p:nvSpPr>
            <p:cNvPr id="40981" name="Rectangle 52"/>
            <p:cNvSpPr>
              <a:spLocks noChangeArrowheads="1"/>
            </p:cNvSpPr>
            <p:nvPr/>
          </p:nvSpPr>
          <p:spPr bwMode="auto">
            <a:xfrm>
              <a:off x="7698747" y="3356738"/>
              <a:ext cx="1136441"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R2, (R5+8) </a:t>
              </a:r>
              <a:endParaRPr lang="fr-FR" sz="2400">
                <a:latin typeface="Times New Roman" pitchFamily="18" charset="0"/>
              </a:endParaRPr>
            </a:p>
          </p:txBody>
        </p:sp>
        <p:sp>
          <p:nvSpPr>
            <p:cNvPr id="40982" name="Rectangle 53"/>
            <p:cNvSpPr>
              <a:spLocks noChangeArrowheads="1"/>
            </p:cNvSpPr>
            <p:nvPr/>
          </p:nvSpPr>
          <p:spPr bwMode="auto">
            <a:xfrm>
              <a:off x="7698747" y="3572508"/>
              <a:ext cx="1187632"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ADD R3,R1,R2 </a:t>
              </a:r>
              <a:endParaRPr lang="fr-FR" sz="2400">
                <a:latin typeface="Times New Roman" pitchFamily="18" charset="0"/>
              </a:endParaRPr>
            </a:p>
          </p:txBody>
        </p:sp>
        <p:sp>
          <p:nvSpPr>
            <p:cNvPr id="40983" name="Rectangle 54"/>
            <p:cNvSpPr>
              <a:spLocks noChangeArrowheads="1"/>
            </p:cNvSpPr>
            <p:nvPr/>
          </p:nvSpPr>
          <p:spPr bwMode="auto">
            <a:xfrm>
              <a:off x="7698747" y="3788278"/>
              <a:ext cx="523855" cy="21411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BR L1 </a:t>
              </a:r>
              <a:endParaRPr lang="fr-FR" sz="2400">
                <a:latin typeface="Times New Roman" pitchFamily="18" charset="0"/>
              </a:endParaRPr>
            </a:p>
          </p:txBody>
        </p:sp>
        <p:sp>
          <p:nvSpPr>
            <p:cNvPr id="40984" name="Rectangle 55"/>
            <p:cNvSpPr>
              <a:spLocks noChangeArrowheads="1"/>
            </p:cNvSpPr>
            <p:nvPr/>
          </p:nvSpPr>
          <p:spPr bwMode="auto">
            <a:xfrm>
              <a:off x="7698747" y="4002389"/>
              <a:ext cx="1105726" cy="21411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ST R3, (R6+8) </a:t>
              </a:r>
              <a:endParaRPr lang="fr-FR" sz="2400">
                <a:latin typeface="Times New Roman" pitchFamily="18" charset="0"/>
              </a:endParaRPr>
            </a:p>
          </p:txBody>
        </p:sp>
        <p:sp>
          <p:nvSpPr>
            <p:cNvPr id="40985" name="Rectangle 56"/>
            <p:cNvSpPr>
              <a:spLocks noChangeArrowheads="1"/>
            </p:cNvSpPr>
            <p:nvPr/>
          </p:nvSpPr>
          <p:spPr bwMode="auto">
            <a:xfrm>
              <a:off x="7698747" y="4218159"/>
              <a:ext cx="177462"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0986" name="Rectangle 57"/>
            <p:cNvSpPr>
              <a:spLocks noChangeArrowheads="1"/>
            </p:cNvSpPr>
            <p:nvPr/>
          </p:nvSpPr>
          <p:spPr bwMode="auto">
            <a:xfrm>
              <a:off x="7698747" y="4433929"/>
              <a:ext cx="221828"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0987" name="Rectangle 58"/>
            <p:cNvSpPr>
              <a:spLocks noChangeArrowheads="1"/>
            </p:cNvSpPr>
            <p:nvPr/>
          </p:nvSpPr>
          <p:spPr bwMode="auto">
            <a:xfrm>
              <a:off x="7698747" y="4649699"/>
              <a:ext cx="266193"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0988" name="Rectangle 59"/>
            <p:cNvSpPr>
              <a:spLocks noChangeArrowheads="1"/>
            </p:cNvSpPr>
            <p:nvPr/>
          </p:nvSpPr>
          <p:spPr bwMode="auto">
            <a:xfrm>
              <a:off x="7698747" y="4865469"/>
              <a:ext cx="310559"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0989" name="Rectangle 60"/>
            <p:cNvSpPr>
              <a:spLocks noChangeArrowheads="1"/>
            </p:cNvSpPr>
            <p:nvPr/>
          </p:nvSpPr>
          <p:spPr bwMode="auto">
            <a:xfrm>
              <a:off x="7698747" y="5079579"/>
              <a:ext cx="44366" cy="212451"/>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0990" name="Rectangle 61"/>
            <p:cNvSpPr>
              <a:spLocks noChangeArrowheads="1"/>
            </p:cNvSpPr>
            <p:nvPr/>
          </p:nvSpPr>
          <p:spPr bwMode="auto">
            <a:xfrm>
              <a:off x="7304576" y="4923561"/>
              <a:ext cx="291789" cy="21411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L1 :</a:t>
              </a:r>
              <a:endParaRPr lang="fr-FR" sz="2400">
                <a:latin typeface="Times New Roman" pitchFamily="18" charset="0"/>
              </a:endParaRPr>
            </a:p>
          </p:txBody>
        </p:sp>
        <p:grpSp>
          <p:nvGrpSpPr>
            <p:cNvPr id="40991" name="Group 62"/>
            <p:cNvGrpSpPr>
              <a:grpSpLocks/>
            </p:cNvGrpSpPr>
            <p:nvPr/>
          </p:nvGrpSpPr>
          <p:grpSpPr bwMode="auto">
            <a:xfrm>
              <a:off x="6876256" y="3645024"/>
              <a:ext cx="721794" cy="200832"/>
              <a:chOff x="1749" y="4051"/>
              <a:chExt cx="423" cy="112"/>
            </a:xfrm>
          </p:grpSpPr>
          <p:sp>
            <p:nvSpPr>
              <p:cNvPr id="40992" name="Freeform 63"/>
              <p:cNvSpPr>
                <a:spLocks/>
              </p:cNvSpPr>
              <p:nvPr/>
            </p:nvSpPr>
            <p:spPr bwMode="auto">
              <a:xfrm>
                <a:off x="1996" y="4051"/>
                <a:ext cx="176" cy="112"/>
              </a:xfrm>
              <a:custGeom>
                <a:avLst/>
                <a:gdLst>
                  <a:gd name="T0" fmla="*/ 176 w 176"/>
                  <a:gd name="T1" fmla="*/ 56 h 112"/>
                  <a:gd name="T2" fmla="*/ 0 w 176"/>
                  <a:gd name="T3" fmla="*/ 112 h 112"/>
                  <a:gd name="T4" fmla="*/ 56 w 176"/>
                  <a:gd name="T5" fmla="*/ 56 h 112"/>
                  <a:gd name="T6" fmla="*/ 0 w 176"/>
                  <a:gd name="T7" fmla="*/ 0 h 112"/>
                  <a:gd name="T8" fmla="*/ 176 w 176"/>
                  <a:gd name="T9" fmla="*/ 56 h 112"/>
                  <a:gd name="T10" fmla="*/ 0 60000 65536"/>
                  <a:gd name="T11" fmla="*/ 0 60000 65536"/>
                  <a:gd name="T12" fmla="*/ 0 60000 65536"/>
                  <a:gd name="T13" fmla="*/ 0 60000 65536"/>
                  <a:gd name="T14" fmla="*/ 0 60000 65536"/>
                  <a:gd name="T15" fmla="*/ 0 w 176"/>
                  <a:gd name="T16" fmla="*/ 0 h 112"/>
                  <a:gd name="T17" fmla="*/ 176 w 176"/>
                  <a:gd name="T18" fmla="*/ 112 h 112"/>
                </a:gdLst>
                <a:ahLst/>
                <a:cxnLst>
                  <a:cxn ang="T10">
                    <a:pos x="T0" y="T1"/>
                  </a:cxn>
                  <a:cxn ang="T11">
                    <a:pos x="T2" y="T3"/>
                  </a:cxn>
                  <a:cxn ang="T12">
                    <a:pos x="T4" y="T5"/>
                  </a:cxn>
                  <a:cxn ang="T13">
                    <a:pos x="T6" y="T7"/>
                  </a:cxn>
                  <a:cxn ang="T14">
                    <a:pos x="T8" y="T9"/>
                  </a:cxn>
                </a:cxnLst>
                <a:rect l="T15" t="T16" r="T17" b="T18"/>
                <a:pathLst>
                  <a:path w="176" h="112">
                    <a:moveTo>
                      <a:pt x="176" y="56"/>
                    </a:moveTo>
                    <a:lnTo>
                      <a:pt x="0" y="112"/>
                    </a:lnTo>
                    <a:lnTo>
                      <a:pt x="56" y="56"/>
                    </a:lnTo>
                    <a:lnTo>
                      <a:pt x="0" y="0"/>
                    </a:lnTo>
                    <a:lnTo>
                      <a:pt x="176" y="56"/>
                    </a:lnTo>
                    <a:close/>
                  </a:path>
                </a:pathLst>
              </a:custGeom>
              <a:solidFill>
                <a:srgbClr val="000000"/>
              </a:solidFill>
              <a:ln w="12700">
                <a:solidFill>
                  <a:srgbClr val="000000"/>
                </a:solidFill>
                <a:prstDash val="solid"/>
                <a:round/>
                <a:headEnd/>
                <a:tailEnd/>
              </a:ln>
            </p:spPr>
            <p:txBody>
              <a:bodyPr/>
              <a:lstStyle/>
              <a:p>
                <a:endParaRPr lang="fr-FR"/>
              </a:p>
            </p:txBody>
          </p:sp>
          <p:sp>
            <p:nvSpPr>
              <p:cNvPr id="40993" name="Line 64"/>
              <p:cNvSpPr>
                <a:spLocks noChangeShapeType="1"/>
              </p:cNvSpPr>
              <p:nvPr/>
            </p:nvSpPr>
            <p:spPr bwMode="auto">
              <a:xfrm>
                <a:off x="1749" y="4107"/>
                <a:ext cx="319" cy="1"/>
              </a:xfrm>
              <a:prstGeom prst="line">
                <a:avLst/>
              </a:prstGeom>
              <a:noFill/>
              <a:ln w="50800">
                <a:solidFill>
                  <a:srgbClr val="000000"/>
                </a:solidFill>
                <a:round/>
                <a:headEnd/>
                <a:tailEnd/>
              </a:ln>
            </p:spPr>
            <p:txBody>
              <a:bodyPr/>
              <a:lstStyle/>
              <a:p>
                <a:endParaRPr lang="fr-FR"/>
              </a:p>
            </p:txBody>
          </p:sp>
        </p:grpSp>
      </p:grpSp>
      <p:sp>
        <p:nvSpPr>
          <p:cNvPr id="68"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69"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space réservé du numéro de diapositive 4"/>
          <p:cNvSpPr>
            <a:spLocks noGrp="1"/>
          </p:cNvSpPr>
          <p:nvPr>
            <p:ph type="sldNum" sz="quarter" idx="12"/>
          </p:nvPr>
        </p:nvSpPr>
        <p:spPr/>
        <p:txBody>
          <a:bodyPr/>
          <a:lstStyle/>
          <a:p>
            <a:pPr>
              <a:defRPr/>
            </a:pPr>
            <a:fld id="{90A72C79-BD5C-45B6-82F8-3296825FF9D5}" type="slidenum">
              <a:rPr lang="fr-FR"/>
              <a:pPr>
                <a:defRPr/>
              </a:pPr>
              <a:t>24</a:t>
            </a:fld>
            <a:endParaRPr lang="fr-FR"/>
          </a:p>
        </p:txBody>
      </p:sp>
      <p:sp>
        <p:nvSpPr>
          <p:cNvPr id="41987" name="Rectangle 2"/>
          <p:cNvSpPr>
            <a:spLocks noGrp="1" noChangeArrowheads="1"/>
          </p:cNvSpPr>
          <p:nvPr>
            <p:ph type="title"/>
          </p:nvPr>
        </p:nvSpPr>
        <p:spPr/>
        <p:txBody>
          <a:bodyPr/>
          <a:lstStyle/>
          <a:p>
            <a:pPr eaLnBrk="1" hangingPunct="1"/>
            <a:r>
              <a:rPr lang="fr-FR" smtClean="0"/>
              <a:t>Branchements : la bonne solution</a:t>
            </a:r>
          </a:p>
        </p:txBody>
      </p:sp>
      <p:sp>
        <p:nvSpPr>
          <p:cNvPr id="41988" name="Rectangle 3"/>
          <p:cNvSpPr>
            <a:spLocks noChangeArrowheads="1"/>
          </p:cNvSpPr>
          <p:nvPr/>
        </p:nvSpPr>
        <p:spPr bwMode="auto">
          <a:xfrm>
            <a:off x="685800" y="1524000"/>
            <a:ext cx="7772400" cy="838200"/>
          </a:xfrm>
          <a:prstGeom prst="rect">
            <a:avLst/>
          </a:prstGeom>
          <a:noFill/>
          <a:ln w="9525">
            <a:noFill/>
            <a:miter lim="800000"/>
            <a:headEnd/>
            <a:tailEnd/>
          </a:ln>
        </p:spPr>
        <p:txBody>
          <a:bodyPr/>
          <a:lstStyle/>
          <a:p>
            <a:pPr marL="342900" indent="-342900">
              <a:spcBef>
                <a:spcPct val="20000"/>
              </a:spcBef>
              <a:buFontTx/>
              <a:buChar char="•"/>
            </a:pPr>
            <a:r>
              <a:rPr lang="fr-FR" sz="2800">
                <a:latin typeface="Times New Roman" pitchFamily="18" charset="0"/>
              </a:rPr>
              <a:t>Les caches d’adresse de branchement (BTB ou BTC)</a:t>
            </a:r>
          </a:p>
        </p:txBody>
      </p:sp>
      <p:sp>
        <p:nvSpPr>
          <p:cNvPr id="41989" name="Rectangle 4"/>
          <p:cNvSpPr>
            <a:spLocks noChangeArrowheads="1"/>
          </p:cNvSpPr>
          <p:nvPr/>
        </p:nvSpPr>
        <p:spPr bwMode="auto">
          <a:xfrm>
            <a:off x="3228975" y="3355975"/>
            <a:ext cx="2333625" cy="1524000"/>
          </a:xfrm>
          <a:prstGeom prst="rect">
            <a:avLst/>
          </a:prstGeom>
          <a:solidFill>
            <a:srgbClr val="FFFFFF"/>
          </a:solidFill>
          <a:ln w="12700">
            <a:solidFill>
              <a:srgbClr val="000000"/>
            </a:solidFill>
            <a:miter lim="800000"/>
            <a:headEnd/>
            <a:tailEnd/>
          </a:ln>
        </p:spPr>
        <p:txBody>
          <a:bodyPr/>
          <a:lstStyle/>
          <a:p>
            <a:endParaRPr lang="fr-FR"/>
          </a:p>
        </p:txBody>
      </p:sp>
      <p:sp>
        <p:nvSpPr>
          <p:cNvPr id="41990" name="Rectangle 5"/>
          <p:cNvSpPr>
            <a:spLocks noChangeArrowheads="1"/>
          </p:cNvSpPr>
          <p:nvPr/>
        </p:nvSpPr>
        <p:spPr bwMode="auto">
          <a:xfrm>
            <a:off x="3228975" y="4191000"/>
            <a:ext cx="2638425" cy="114300"/>
          </a:xfrm>
          <a:prstGeom prst="rect">
            <a:avLst/>
          </a:prstGeom>
          <a:solidFill>
            <a:srgbClr val="FFFFFF"/>
          </a:solidFill>
          <a:ln w="12700">
            <a:solidFill>
              <a:srgbClr val="000000"/>
            </a:solidFill>
            <a:miter lim="800000"/>
            <a:headEnd/>
            <a:tailEnd/>
          </a:ln>
        </p:spPr>
        <p:txBody>
          <a:bodyPr/>
          <a:lstStyle/>
          <a:p>
            <a:endParaRPr lang="fr-FR"/>
          </a:p>
        </p:txBody>
      </p:sp>
      <p:sp>
        <p:nvSpPr>
          <p:cNvPr id="41991" name="Freeform 6"/>
          <p:cNvSpPr>
            <a:spLocks/>
          </p:cNvSpPr>
          <p:nvPr/>
        </p:nvSpPr>
        <p:spPr bwMode="auto">
          <a:xfrm>
            <a:off x="3011488" y="3910013"/>
            <a:ext cx="225425" cy="120650"/>
          </a:xfrm>
          <a:custGeom>
            <a:avLst/>
            <a:gdLst>
              <a:gd name="T0" fmla="*/ 2147483647 w 112"/>
              <a:gd name="T1" fmla="*/ 2147483647 h 72"/>
              <a:gd name="T2" fmla="*/ 0 w 112"/>
              <a:gd name="T3" fmla="*/ 2147483647 h 72"/>
              <a:gd name="T4" fmla="*/ 2147483647 w 112"/>
              <a:gd name="T5" fmla="*/ 2147483647 h 72"/>
              <a:gd name="T6" fmla="*/ 0 w 112"/>
              <a:gd name="T7" fmla="*/ 0 h 72"/>
              <a:gd name="T8" fmla="*/ 2147483647 w 112"/>
              <a:gd name="T9" fmla="*/ 2147483647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40"/>
                </a:moveTo>
                <a:lnTo>
                  <a:pt x="0" y="72"/>
                </a:lnTo>
                <a:lnTo>
                  <a:pt x="40" y="40"/>
                </a:lnTo>
                <a:lnTo>
                  <a:pt x="0" y="0"/>
                </a:lnTo>
                <a:lnTo>
                  <a:pt x="112" y="40"/>
                </a:lnTo>
                <a:close/>
              </a:path>
            </a:pathLst>
          </a:custGeom>
          <a:solidFill>
            <a:srgbClr val="000000"/>
          </a:solidFill>
          <a:ln w="9525">
            <a:noFill/>
            <a:round/>
            <a:headEnd/>
            <a:tailEnd/>
          </a:ln>
        </p:spPr>
        <p:txBody>
          <a:bodyPr/>
          <a:lstStyle/>
          <a:p>
            <a:endParaRPr lang="fr-FR"/>
          </a:p>
        </p:txBody>
      </p:sp>
      <p:sp>
        <p:nvSpPr>
          <p:cNvPr id="41992" name="Line 7"/>
          <p:cNvSpPr>
            <a:spLocks noChangeShapeType="1"/>
          </p:cNvSpPr>
          <p:nvPr/>
        </p:nvSpPr>
        <p:spPr bwMode="auto">
          <a:xfrm>
            <a:off x="2624138" y="3963988"/>
            <a:ext cx="452437" cy="1587"/>
          </a:xfrm>
          <a:prstGeom prst="line">
            <a:avLst/>
          </a:prstGeom>
          <a:noFill/>
          <a:ln w="12700">
            <a:solidFill>
              <a:srgbClr val="000000"/>
            </a:solidFill>
            <a:round/>
            <a:headEnd/>
            <a:tailEnd/>
          </a:ln>
        </p:spPr>
        <p:txBody>
          <a:bodyPr/>
          <a:lstStyle/>
          <a:p>
            <a:endParaRPr lang="fr-FR"/>
          </a:p>
        </p:txBody>
      </p:sp>
      <p:sp>
        <p:nvSpPr>
          <p:cNvPr id="41993" name="Rectangle 8"/>
          <p:cNvSpPr>
            <a:spLocks noChangeArrowheads="1"/>
          </p:cNvSpPr>
          <p:nvPr/>
        </p:nvSpPr>
        <p:spPr bwMode="auto">
          <a:xfrm>
            <a:off x="1682750" y="3810000"/>
            <a:ext cx="949325" cy="227013"/>
          </a:xfrm>
          <a:prstGeom prst="rect">
            <a:avLst/>
          </a:prstGeom>
          <a:solidFill>
            <a:srgbClr val="FFFFFF"/>
          </a:solidFill>
          <a:ln w="12700">
            <a:solidFill>
              <a:srgbClr val="000000"/>
            </a:solidFill>
            <a:miter lim="800000"/>
            <a:headEnd/>
            <a:tailEnd/>
          </a:ln>
        </p:spPr>
        <p:txBody>
          <a:bodyPr/>
          <a:lstStyle/>
          <a:p>
            <a:endParaRPr lang="fr-FR"/>
          </a:p>
        </p:txBody>
      </p:sp>
      <p:sp>
        <p:nvSpPr>
          <p:cNvPr id="41994" name="Rectangle 9"/>
          <p:cNvSpPr>
            <a:spLocks noChangeArrowheads="1"/>
          </p:cNvSpPr>
          <p:nvPr/>
        </p:nvSpPr>
        <p:spPr bwMode="auto">
          <a:xfrm>
            <a:off x="1192213" y="4165600"/>
            <a:ext cx="1866900" cy="1063625"/>
          </a:xfrm>
          <a:prstGeom prst="rect">
            <a:avLst/>
          </a:prstGeom>
          <a:noFill/>
          <a:ln w="9525">
            <a:noFill/>
            <a:miter lim="800000"/>
            <a:headEnd/>
            <a:tailEnd/>
          </a:ln>
        </p:spPr>
        <p:txBody>
          <a:bodyPr lIns="0" tIns="0" rIns="0" bIns="0">
            <a:spAutoFit/>
          </a:bodyPr>
          <a:lstStyle/>
          <a:p>
            <a:pPr eaLnBrk="0" hangingPunct="0"/>
            <a:r>
              <a:rPr lang="fr-FR" sz="1400" b="1">
                <a:solidFill>
                  <a:srgbClr val="000000"/>
                </a:solidFill>
                <a:latin typeface="Times" pitchFamily="18" charset="0"/>
              </a:rPr>
              <a:t>Pointeur sur la prochaine</a:t>
            </a:r>
          </a:p>
          <a:p>
            <a:pPr eaLnBrk="0" hangingPunct="0"/>
            <a:r>
              <a:rPr lang="fr-FR" sz="1400" b="1">
                <a:solidFill>
                  <a:srgbClr val="000000"/>
                </a:solidFill>
                <a:latin typeface="Times" pitchFamily="18" charset="0"/>
              </a:rPr>
              <a:t>adresse d’instruction à ranger sur un échec cache</a:t>
            </a:r>
          </a:p>
        </p:txBody>
      </p:sp>
      <p:sp>
        <p:nvSpPr>
          <p:cNvPr id="41995" name="Rectangle 10"/>
          <p:cNvSpPr>
            <a:spLocks noChangeArrowheads="1"/>
          </p:cNvSpPr>
          <p:nvPr/>
        </p:nvSpPr>
        <p:spPr bwMode="auto">
          <a:xfrm>
            <a:off x="1722438" y="4994275"/>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1996" name="Rectangle 11"/>
          <p:cNvSpPr>
            <a:spLocks noChangeArrowheads="1"/>
          </p:cNvSpPr>
          <p:nvPr/>
        </p:nvSpPr>
        <p:spPr bwMode="auto">
          <a:xfrm>
            <a:off x="3228975" y="5564188"/>
            <a:ext cx="949325" cy="227012"/>
          </a:xfrm>
          <a:prstGeom prst="rect">
            <a:avLst/>
          </a:prstGeom>
          <a:solidFill>
            <a:srgbClr val="FFFFFF"/>
          </a:solidFill>
          <a:ln w="12700">
            <a:solidFill>
              <a:srgbClr val="000000"/>
            </a:solidFill>
            <a:miter lim="800000"/>
            <a:headEnd/>
            <a:tailEnd/>
          </a:ln>
        </p:spPr>
        <p:txBody>
          <a:bodyPr/>
          <a:lstStyle/>
          <a:p>
            <a:endParaRPr lang="fr-FR"/>
          </a:p>
        </p:txBody>
      </p:sp>
      <p:sp>
        <p:nvSpPr>
          <p:cNvPr id="41997" name="Freeform 12"/>
          <p:cNvSpPr>
            <a:spLocks/>
          </p:cNvSpPr>
          <p:nvPr/>
        </p:nvSpPr>
        <p:spPr bwMode="auto">
          <a:xfrm>
            <a:off x="3646488" y="4891088"/>
            <a:ext cx="161925" cy="201612"/>
          </a:xfrm>
          <a:custGeom>
            <a:avLst/>
            <a:gdLst>
              <a:gd name="T0" fmla="*/ 2147483647 w 80"/>
              <a:gd name="T1" fmla="*/ 0 h 120"/>
              <a:gd name="T2" fmla="*/ 2147483647 w 80"/>
              <a:gd name="T3" fmla="*/ 2147483647 h 120"/>
              <a:gd name="T4" fmla="*/ 2147483647 w 80"/>
              <a:gd name="T5" fmla="*/ 2147483647 h 120"/>
              <a:gd name="T6" fmla="*/ 0 w 80"/>
              <a:gd name="T7" fmla="*/ 2147483647 h 120"/>
              <a:gd name="T8" fmla="*/ 2147483647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40" y="0"/>
                </a:moveTo>
                <a:lnTo>
                  <a:pt x="80" y="120"/>
                </a:lnTo>
                <a:lnTo>
                  <a:pt x="40" y="80"/>
                </a:lnTo>
                <a:lnTo>
                  <a:pt x="0" y="120"/>
                </a:lnTo>
                <a:lnTo>
                  <a:pt x="40" y="0"/>
                </a:lnTo>
                <a:close/>
              </a:path>
            </a:pathLst>
          </a:custGeom>
          <a:solidFill>
            <a:srgbClr val="000000"/>
          </a:solidFill>
          <a:ln w="9525">
            <a:noFill/>
            <a:round/>
            <a:headEnd/>
            <a:tailEnd/>
          </a:ln>
        </p:spPr>
        <p:txBody>
          <a:bodyPr/>
          <a:lstStyle/>
          <a:p>
            <a:endParaRPr lang="fr-FR"/>
          </a:p>
        </p:txBody>
      </p:sp>
      <p:sp>
        <p:nvSpPr>
          <p:cNvPr id="41998" name="Line 13"/>
          <p:cNvSpPr>
            <a:spLocks noChangeShapeType="1"/>
          </p:cNvSpPr>
          <p:nvPr/>
        </p:nvSpPr>
        <p:spPr bwMode="auto">
          <a:xfrm flipV="1">
            <a:off x="3711575" y="5011738"/>
            <a:ext cx="1588" cy="523875"/>
          </a:xfrm>
          <a:prstGeom prst="line">
            <a:avLst/>
          </a:prstGeom>
          <a:noFill/>
          <a:ln w="12700">
            <a:solidFill>
              <a:srgbClr val="000000"/>
            </a:solidFill>
            <a:round/>
            <a:headEnd/>
            <a:tailEnd/>
          </a:ln>
        </p:spPr>
        <p:txBody>
          <a:bodyPr/>
          <a:lstStyle/>
          <a:p>
            <a:endParaRPr lang="fr-FR"/>
          </a:p>
        </p:txBody>
      </p:sp>
      <p:sp>
        <p:nvSpPr>
          <p:cNvPr id="41999" name="Rectangle 14"/>
          <p:cNvSpPr>
            <a:spLocks noChangeArrowheads="1"/>
          </p:cNvSpPr>
          <p:nvPr/>
        </p:nvSpPr>
        <p:spPr bwMode="auto">
          <a:xfrm>
            <a:off x="3606800" y="5597525"/>
            <a:ext cx="203200" cy="182563"/>
          </a:xfrm>
          <a:prstGeom prst="rect">
            <a:avLst/>
          </a:prstGeom>
          <a:noFill/>
          <a:ln w="9525">
            <a:noFill/>
            <a:miter lim="800000"/>
            <a:headEnd/>
            <a:tailEnd/>
          </a:ln>
        </p:spPr>
        <p:txBody>
          <a:bodyPr wrap="none" lIns="0" tIns="0" rIns="0" bIns="0">
            <a:spAutoFit/>
          </a:bodyPr>
          <a:lstStyle/>
          <a:p>
            <a:pPr eaLnBrk="0" hangingPunct="0"/>
            <a:r>
              <a:rPr lang="fr-FR" sz="1200" b="1">
                <a:solidFill>
                  <a:srgbClr val="000000"/>
                </a:solidFill>
                <a:latin typeface="Times" pitchFamily="18" charset="0"/>
              </a:rPr>
              <a:t>CP</a:t>
            </a:r>
            <a:endParaRPr lang="fr-FR" sz="2400">
              <a:latin typeface="Times New Roman" pitchFamily="18" charset="0"/>
            </a:endParaRPr>
          </a:p>
        </p:txBody>
      </p:sp>
      <p:sp>
        <p:nvSpPr>
          <p:cNvPr id="42000" name="Rectangle 15"/>
          <p:cNvSpPr>
            <a:spLocks noChangeArrowheads="1"/>
          </p:cNvSpPr>
          <p:nvPr/>
        </p:nvSpPr>
        <p:spPr bwMode="auto">
          <a:xfrm>
            <a:off x="3140075" y="2781300"/>
            <a:ext cx="1152525" cy="488950"/>
          </a:xfrm>
          <a:prstGeom prst="rect">
            <a:avLst/>
          </a:prstGeom>
          <a:noFill/>
          <a:ln w="9525">
            <a:noFill/>
            <a:miter lim="800000"/>
            <a:headEnd/>
            <a:tailEnd/>
          </a:ln>
        </p:spPr>
        <p:txBody>
          <a:bodyPr wrap="none" lIns="0" tIns="0" rIns="0" bIns="0">
            <a:spAutoFit/>
          </a:bodyPr>
          <a:lstStyle/>
          <a:p>
            <a:pPr eaLnBrk="0" hangingPunct="0"/>
            <a:r>
              <a:rPr lang="fr-FR" sz="1600" b="1">
                <a:solidFill>
                  <a:srgbClr val="000000"/>
                </a:solidFill>
                <a:latin typeface="Times New Roman" pitchFamily="18" charset="0"/>
              </a:rPr>
              <a:t>Adresses</a:t>
            </a:r>
          </a:p>
          <a:p>
            <a:pPr eaLnBrk="0" hangingPunct="0"/>
            <a:r>
              <a:rPr lang="fr-FR" sz="1600" b="1">
                <a:solidFill>
                  <a:srgbClr val="000000"/>
                </a:solidFill>
                <a:latin typeface="Times New Roman" pitchFamily="18" charset="0"/>
              </a:rPr>
              <a:t>branchement</a:t>
            </a:r>
            <a:endParaRPr lang="fr-FR" sz="1600">
              <a:latin typeface="Times New Roman" pitchFamily="18" charset="0"/>
            </a:endParaRPr>
          </a:p>
        </p:txBody>
      </p:sp>
      <p:sp>
        <p:nvSpPr>
          <p:cNvPr id="42001" name="Rectangle 16"/>
          <p:cNvSpPr>
            <a:spLocks noChangeArrowheads="1"/>
          </p:cNvSpPr>
          <p:nvPr/>
        </p:nvSpPr>
        <p:spPr bwMode="auto">
          <a:xfrm>
            <a:off x="4041775" y="2906713"/>
            <a:ext cx="38100" cy="182562"/>
          </a:xfrm>
          <a:prstGeom prst="rect">
            <a:avLst/>
          </a:prstGeom>
          <a:noFill/>
          <a:ln w="9525">
            <a:noFill/>
            <a:miter lim="800000"/>
            <a:headEnd/>
            <a:tailEnd/>
          </a:ln>
        </p:spPr>
        <p:txBody>
          <a:bodyPr wrap="none" lIns="0" tIns="0" rIns="0" bIns="0">
            <a:spAutoFit/>
          </a:bodyPr>
          <a:lstStyle/>
          <a:p>
            <a:pPr eaLnBrk="0" hangingPunct="0"/>
            <a:r>
              <a:rPr lang="fr-FR" sz="1200" b="1">
                <a:solidFill>
                  <a:srgbClr val="000000"/>
                </a:solidFill>
                <a:latin typeface="Times" pitchFamily="18" charset="0"/>
              </a:rPr>
              <a:t> </a:t>
            </a:r>
            <a:endParaRPr lang="fr-FR" sz="2400">
              <a:latin typeface="Times New Roman" pitchFamily="18" charset="0"/>
            </a:endParaRPr>
          </a:p>
        </p:txBody>
      </p:sp>
      <p:sp>
        <p:nvSpPr>
          <p:cNvPr id="42002" name="Rectangle 17"/>
          <p:cNvSpPr>
            <a:spLocks noChangeArrowheads="1"/>
          </p:cNvSpPr>
          <p:nvPr/>
        </p:nvSpPr>
        <p:spPr bwMode="auto">
          <a:xfrm rot="-5400000">
            <a:off x="3312318" y="3825082"/>
            <a:ext cx="931863" cy="425450"/>
          </a:xfrm>
          <a:prstGeom prst="rect">
            <a:avLst/>
          </a:prstGeom>
          <a:noFill/>
          <a:ln w="9525">
            <a:noFill/>
            <a:miter lim="800000"/>
            <a:headEnd/>
            <a:tailEnd/>
          </a:ln>
        </p:spPr>
        <p:txBody>
          <a:bodyPr lIns="0" tIns="0" rIns="0" bIns="0">
            <a:spAutoFit/>
          </a:bodyPr>
          <a:lstStyle/>
          <a:p>
            <a:pPr eaLnBrk="0" hangingPunct="0"/>
            <a:r>
              <a:rPr lang="fr-FR" sz="1400" b="1">
                <a:solidFill>
                  <a:srgbClr val="000000"/>
                </a:solidFill>
                <a:latin typeface="Times" pitchFamily="18" charset="0"/>
              </a:rPr>
              <a:t>Recherche associative</a:t>
            </a:r>
            <a:endParaRPr lang="fr-FR" sz="2400">
              <a:latin typeface="Times New Roman" pitchFamily="18" charset="0"/>
            </a:endParaRPr>
          </a:p>
        </p:txBody>
      </p:sp>
      <p:sp>
        <p:nvSpPr>
          <p:cNvPr id="42003" name="Rectangle 18"/>
          <p:cNvSpPr>
            <a:spLocks noChangeArrowheads="1"/>
          </p:cNvSpPr>
          <p:nvPr/>
        </p:nvSpPr>
        <p:spPr bwMode="auto">
          <a:xfrm rot="-5400000">
            <a:off x="3587751" y="3548062"/>
            <a:ext cx="444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2400">
              <a:latin typeface="Times New Roman" pitchFamily="18" charset="0"/>
            </a:endParaRPr>
          </a:p>
        </p:txBody>
      </p:sp>
      <p:sp>
        <p:nvSpPr>
          <p:cNvPr id="42004" name="Rectangle 19"/>
          <p:cNvSpPr>
            <a:spLocks noChangeArrowheads="1"/>
          </p:cNvSpPr>
          <p:nvPr/>
        </p:nvSpPr>
        <p:spPr bwMode="auto">
          <a:xfrm>
            <a:off x="4652963" y="2781300"/>
            <a:ext cx="768350" cy="488950"/>
          </a:xfrm>
          <a:prstGeom prst="rect">
            <a:avLst/>
          </a:prstGeom>
          <a:noFill/>
          <a:ln w="9525">
            <a:noFill/>
            <a:miter lim="800000"/>
            <a:headEnd/>
            <a:tailEnd/>
          </a:ln>
        </p:spPr>
        <p:txBody>
          <a:bodyPr wrap="none" lIns="0" tIns="0" rIns="0" bIns="0">
            <a:spAutoFit/>
          </a:bodyPr>
          <a:lstStyle/>
          <a:p>
            <a:pPr eaLnBrk="0" hangingPunct="0"/>
            <a:r>
              <a:rPr lang="fr-FR" sz="1600" b="1">
                <a:solidFill>
                  <a:srgbClr val="000000"/>
                </a:solidFill>
                <a:latin typeface="Times" pitchFamily="18" charset="0"/>
              </a:rPr>
              <a:t>Adresses</a:t>
            </a:r>
          </a:p>
          <a:p>
            <a:pPr eaLnBrk="0" hangingPunct="0"/>
            <a:r>
              <a:rPr lang="fr-FR" sz="1600" b="1">
                <a:solidFill>
                  <a:srgbClr val="000000"/>
                </a:solidFill>
                <a:latin typeface="Times" pitchFamily="18" charset="0"/>
              </a:rPr>
              <a:t>cible </a:t>
            </a:r>
            <a:endParaRPr lang="fr-FR" sz="1600">
              <a:latin typeface="Times New Roman" pitchFamily="18" charset="0"/>
            </a:endParaRPr>
          </a:p>
        </p:txBody>
      </p:sp>
      <p:sp>
        <p:nvSpPr>
          <p:cNvPr id="42005" name="Rectangle 20"/>
          <p:cNvSpPr>
            <a:spLocks noChangeArrowheads="1"/>
          </p:cNvSpPr>
          <p:nvPr/>
        </p:nvSpPr>
        <p:spPr bwMode="auto">
          <a:xfrm>
            <a:off x="5562600" y="3352800"/>
            <a:ext cx="304800" cy="1524000"/>
          </a:xfrm>
          <a:prstGeom prst="rect">
            <a:avLst/>
          </a:prstGeom>
          <a:noFill/>
          <a:ln w="9525">
            <a:solidFill>
              <a:schemeClr val="tx1"/>
            </a:solidFill>
            <a:miter lim="800000"/>
            <a:headEnd/>
            <a:tailEnd/>
          </a:ln>
        </p:spPr>
        <p:txBody>
          <a:bodyPr wrap="none" anchor="ctr"/>
          <a:lstStyle/>
          <a:p>
            <a:endParaRPr lang="fr-FR"/>
          </a:p>
        </p:txBody>
      </p:sp>
      <p:sp>
        <p:nvSpPr>
          <p:cNvPr id="42006" name="Line 21"/>
          <p:cNvSpPr>
            <a:spLocks noChangeShapeType="1"/>
          </p:cNvSpPr>
          <p:nvPr/>
        </p:nvSpPr>
        <p:spPr bwMode="auto">
          <a:xfrm flipV="1">
            <a:off x="4267200" y="3352800"/>
            <a:ext cx="0" cy="1524000"/>
          </a:xfrm>
          <a:prstGeom prst="line">
            <a:avLst/>
          </a:prstGeom>
          <a:noFill/>
          <a:ln w="9525">
            <a:solidFill>
              <a:schemeClr val="tx1"/>
            </a:solidFill>
            <a:round/>
            <a:headEnd/>
            <a:tailEnd/>
          </a:ln>
        </p:spPr>
        <p:txBody>
          <a:bodyPr wrap="none" anchor="ctr"/>
          <a:lstStyle/>
          <a:p>
            <a:endParaRPr lang="fr-FR"/>
          </a:p>
        </p:txBody>
      </p:sp>
      <p:sp>
        <p:nvSpPr>
          <p:cNvPr id="42007" name="Text Box 22"/>
          <p:cNvSpPr txBox="1">
            <a:spLocks noChangeArrowheads="1"/>
          </p:cNvSpPr>
          <p:nvPr/>
        </p:nvSpPr>
        <p:spPr bwMode="auto">
          <a:xfrm>
            <a:off x="5580063" y="2881313"/>
            <a:ext cx="1422400" cy="336550"/>
          </a:xfrm>
          <a:prstGeom prst="rect">
            <a:avLst/>
          </a:prstGeom>
          <a:noFill/>
          <a:ln w="9525">
            <a:noFill/>
            <a:miter lim="800000"/>
            <a:headEnd/>
            <a:tailEnd/>
          </a:ln>
        </p:spPr>
        <p:txBody>
          <a:bodyPr wrap="none">
            <a:spAutoFit/>
          </a:bodyPr>
          <a:lstStyle/>
          <a:p>
            <a:pPr eaLnBrk="0" hangingPunct="0"/>
            <a:r>
              <a:rPr lang="fr-FR" sz="1600" b="1">
                <a:latin typeface="Times New Roman" pitchFamily="18" charset="0"/>
              </a:rPr>
              <a:t>Bits</a:t>
            </a:r>
            <a:r>
              <a:rPr lang="fr-FR" sz="1200" b="1">
                <a:latin typeface="Times New Roman" pitchFamily="18" charset="0"/>
              </a:rPr>
              <a:t> de prédiction</a:t>
            </a:r>
            <a:endParaRPr lang="fr-FR" sz="2400">
              <a:latin typeface="Times New Roman" pitchFamily="18" charset="0"/>
            </a:endParaRPr>
          </a:p>
        </p:txBody>
      </p:sp>
      <p:sp>
        <p:nvSpPr>
          <p:cNvPr id="42008" name="Line 23"/>
          <p:cNvSpPr>
            <a:spLocks noChangeShapeType="1"/>
          </p:cNvSpPr>
          <p:nvPr/>
        </p:nvSpPr>
        <p:spPr bwMode="auto">
          <a:xfrm>
            <a:off x="4876800" y="4267200"/>
            <a:ext cx="0" cy="1219200"/>
          </a:xfrm>
          <a:prstGeom prst="line">
            <a:avLst/>
          </a:prstGeom>
          <a:noFill/>
          <a:ln w="9525">
            <a:solidFill>
              <a:schemeClr val="tx1"/>
            </a:solidFill>
            <a:round/>
            <a:headEnd/>
            <a:tailEnd type="triangle" w="med" len="med"/>
          </a:ln>
        </p:spPr>
        <p:txBody>
          <a:bodyPr wrap="none" anchor="ctr"/>
          <a:lstStyle/>
          <a:p>
            <a:endParaRPr lang="fr-FR"/>
          </a:p>
        </p:txBody>
      </p:sp>
      <p:sp>
        <p:nvSpPr>
          <p:cNvPr id="42009" name="Text Box 24"/>
          <p:cNvSpPr txBox="1">
            <a:spLocks noChangeArrowheads="1"/>
          </p:cNvSpPr>
          <p:nvPr/>
        </p:nvSpPr>
        <p:spPr bwMode="auto">
          <a:xfrm>
            <a:off x="5318125" y="5243513"/>
            <a:ext cx="1331913" cy="336550"/>
          </a:xfrm>
          <a:prstGeom prst="rect">
            <a:avLst/>
          </a:prstGeom>
          <a:noFill/>
          <a:ln w="9525">
            <a:noFill/>
            <a:miter lim="800000"/>
            <a:headEnd/>
            <a:tailEnd/>
          </a:ln>
        </p:spPr>
        <p:txBody>
          <a:bodyPr wrap="none">
            <a:spAutoFit/>
          </a:bodyPr>
          <a:lstStyle/>
          <a:p>
            <a:pPr eaLnBrk="0" hangingPunct="0"/>
            <a:r>
              <a:rPr lang="fr-FR" sz="1600" b="1">
                <a:latin typeface="Times New Roman" pitchFamily="18" charset="0"/>
              </a:rPr>
              <a:t>Adresse cible</a:t>
            </a:r>
            <a:endParaRPr lang="fr-FR" sz="1600">
              <a:latin typeface="Times New Roman" pitchFamily="18" charset="0"/>
            </a:endParaRPr>
          </a:p>
        </p:txBody>
      </p:sp>
      <p:sp>
        <p:nvSpPr>
          <p:cNvPr id="28"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29"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E1133CB2-F122-41FA-B6A3-254A19C1BB75}" type="slidenum">
              <a:rPr lang="fr-FR"/>
              <a:pPr>
                <a:defRPr/>
              </a:pPr>
              <a:t>25</a:t>
            </a:fld>
            <a:endParaRPr lang="fr-FR"/>
          </a:p>
        </p:txBody>
      </p:sp>
      <p:sp>
        <p:nvSpPr>
          <p:cNvPr id="43011" name="Rectangle 2"/>
          <p:cNvSpPr>
            <a:spLocks noGrp="1" noChangeArrowheads="1"/>
          </p:cNvSpPr>
          <p:nvPr>
            <p:ph type="title"/>
          </p:nvPr>
        </p:nvSpPr>
        <p:spPr/>
        <p:txBody>
          <a:bodyPr/>
          <a:lstStyle/>
          <a:p>
            <a:pPr eaLnBrk="1" hangingPunct="1"/>
            <a:r>
              <a:rPr lang="fr-FR" smtClean="0"/>
              <a:t>La prédiction de branchement</a:t>
            </a:r>
          </a:p>
        </p:txBody>
      </p:sp>
      <p:sp>
        <p:nvSpPr>
          <p:cNvPr id="43012" name="Rectangle 3"/>
          <p:cNvSpPr>
            <a:spLocks noGrp="1" noChangeArrowheads="1"/>
          </p:cNvSpPr>
          <p:nvPr>
            <p:ph type="body" idx="1"/>
          </p:nvPr>
        </p:nvSpPr>
        <p:spPr>
          <a:xfrm>
            <a:off x="457200" y="1600200"/>
            <a:ext cx="5194300" cy="4525963"/>
          </a:xfrm>
        </p:spPr>
        <p:txBody>
          <a:bodyPr/>
          <a:lstStyle/>
          <a:p>
            <a:pPr eaLnBrk="1" hangingPunct="1"/>
            <a:r>
              <a:rPr lang="fr-FR" sz="2400" smtClean="0"/>
              <a:t>Prédiction statique</a:t>
            </a:r>
          </a:p>
          <a:p>
            <a:pPr lvl="1" eaLnBrk="1" hangingPunct="1"/>
            <a:r>
              <a:rPr lang="fr-FR" sz="2000" smtClean="0"/>
              <a:t>Informations connues à la compilation</a:t>
            </a:r>
          </a:p>
          <a:p>
            <a:pPr lvl="2" eaLnBrk="1" hangingPunct="1"/>
            <a:r>
              <a:rPr lang="fr-FR" sz="1800" smtClean="0"/>
              <a:t>Branchements arrière pris (boucles)</a:t>
            </a:r>
          </a:p>
          <a:p>
            <a:pPr lvl="1" eaLnBrk="1" hangingPunct="1"/>
            <a:r>
              <a:rPr lang="fr-FR" sz="2000" smtClean="0"/>
              <a:t>Profilage des programmes</a:t>
            </a:r>
          </a:p>
          <a:p>
            <a:pPr eaLnBrk="1" hangingPunct="1"/>
            <a:r>
              <a:rPr lang="fr-FR" sz="2400" smtClean="0"/>
              <a:t>Prédictions dynamiques</a:t>
            </a:r>
          </a:p>
          <a:p>
            <a:pPr lvl="1" eaLnBrk="1" hangingPunct="1"/>
            <a:r>
              <a:rPr lang="fr-FR" sz="2000" smtClean="0"/>
              <a:t>Informations recueillies à l’exécution</a:t>
            </a:r>
          </a:p>
        </p:txBody>
      </p:sp>
      <p:pic>
        <p:nvPicPr>
          <p:cNvPr id="43013" name="Picture 7"/>
          <p:cNvPicPr>
            <a:picLocks noChangeAspect="1" noChangeArrowheads="1"/>
          </p:cNvPicPr>
          <p:nvPr/>
        </p:nvPicPr>
        <p:blipFill>
          <a:blip r:embed="rId2" cstate="print"/>
          <a:srcRect/>
          <a:stretch>
            <a:fillRect/>
          </a:stretch>
        </p:blipFill>
        <p:spPr bwMode="auto">
          <a:xfrm>
            <a:off x="6516688" y="3644900"/>
            <a:ext cx="1485900" cy="1704975"/>
          </a:xfrm>
          <a:prstGeom prst="rect">
            <a:avLst/>
          </a:prstGeom>
          <a:noFill/>
          <a:ln w="9525">
            <a:noFill/>
            <a:miter lim="800000"/>
            <a:headEnd/>
            <a:tailEnd/>
          </a:ln>
        </p:spPr>
      </p:pic>
      <p:sp>
        <p:nvSpPr>
          <p:cNvPr id="43014" name="ZoneTexte 48"/>
          <p:cNvSpPr txBox="1">
            <a:spLocks noChangeArrowheads="1"/>
          </p:cNvSpPr>
          <p:nvPr/>
        </p:nvSpPr>
        <p:spPr bwMode="auto">
          <a:xfrm>
            <a:off x="6875463" y="5516563"/>
            <a:ext cx="847725" cy="369887"/>
          </a:xfrm>
          <a:prstGeom prst="rect">
            <a:avLst/>
          </a:prstGeom>
          <a:noFill/>
          <a:ln w="9525">
            <a:noFill/>
            <a:miter lim="800000"/>
            <a:headEnd/>
            <a:tailEnd/>
          </a:ln>
        </p:spPr>
        <p:txBody>
          <a:bodyPr wrap="none">
            <a:spAutoFit/>
          </a:bodyPr>
          <a:lstStyle/>
          <a:p>
            <a:r>
              <a:rPr lang="fr-FR"/>
              <a:t>Y. Patt</a:t>
            </a:r>
          </a:p>
        </p:txBody>
      </p:sp>
      <p:sp>
        <p:nvSpPr>
          <p:cNvPr id="9"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smtClean="0"/>
              <a:t>Prédiction de branchement dynamique</a:t>
            </a:r>
          </a:p>
        </p:txBody>
      </p:sp>
      <p:sp>
        <p:nvSpPr>
          <p:cNvPr id="50" name="Espace réservé du texte 49"/>
          <p:cNvSpPr>
            <a:spLocks noGrp="1"/>
          </p:cNvSpPr>
          <p:nvPr>
            <p:ph type="body" sz="half" idx="1"/>
          </p:nvPr>
        </p:nvSpPr>
        <p:spPr>
          <a:xfrm>
            <a:off x="179388" y="1484313"/>
            <a:ext cx="3970337" cy="2620962"/>
          </a:xfrm>
        </p:spPr>
        <p:txBody>
          <a:bodyPr/>
          <a:lstStyle/>
          <a:p>
            <a:pPr marL="285750" indent="-285750">
              <a:defRPr/>
            </a:pPr>
            <a:r>
              <a:rPr lang="fr-FR" sz="2400" dirty="0" err="1" smtClean="0"/>
              <a:t>Prédicteurs</a:t>
            </a:r>
            <a:r>
              <a:rPr lang="fr-FR" sz="2400" dirty="0" smtClean="0"/>
              <a:t> locaux </a:t>
            </a:r>
          </a:p>
          <a:p>
            <a:pPr marL="685800" lvl="1">
              <a:defRPr/>
            </a:pPr>
            <a:r>
              <a:rPr lang="fr-FR" sz="2000" dirty="0" err="1" smtClean="0"/>
              <a:t>Prédicteurs</a:t>
            </a:r>
            <a:r>
              <a:rPr lang="fr-FR" sz="2000" dirty="0" smtClean="0"/>
              <a:t> 1 bit et 2 bits</a:t>
            </a:r>
            <a:endParaRPr lang="fr-FR" sz="1000" dirty="0" smtClean="0"/>
          </a:p>
          <a:p>
            <a:pPr marL="285750">
              <a:defRPr/>
            </a:pPr>
            <a:r>
              <a:rPr lang="fr-FR" sz="2400" dirty="0" err="1" smtClean="0"/>
              <a:t>Prédicteurs</a:t>
            </a:r>
            <a:r>
              <a:rPr lang="fr-FR" sz="2400" dirty="0" smtClean="0"/>
              <a:t> globaux</a:t>
            </a:r>
          </a:p>
          <a:p>
            <a:pPr marL="685800" lvl="1">
              <a:defRPr/>
            </a:pPr>
            <a:r>
              <a:rPr lang="fr-FR" sz="2000" dirty="0" smtClean="0"/>
              <a:t>Historique des branchements</a:t>
            </a:r>
          </a:p>
          <a:p>
            <a:pPr>
              <a:defRPr/>
            </a:pPr>
            <a:r>
              <a:rPr lang="fr-FR" sz="2400" dirty="0" err="1" smtClean="0"/>
              <a:t>Prédicteurs</a:t>
            </a:r>
            <a:r>
              <a:rPr lang="fr-FR" sz="2400" dirty="0" smtClean="0"/>
              <a:t> mixtes</a:t>
            </a:r>
          </a:p>
          <a:p>
            <a:pPr>
              <a:defRPr/>
            </a:pPr>
            <a:r>
              <a:rPr lang="fr-FR" sz="2400" dirty="0" smtClean="0"/>
              <a:t>Méta-</a:t>
            </a:r>
            <a:r>
              <a:rPr lang="fr-FR" sz="2400" dirty="0" err="1" smtClean="0"/>
              <a:t>prédicteurs</a:t>
            </a:r>
            <a:endParaRPr lang="fr-FR" sz="2400" dirty="0" smtClean="0"/>
          </a:p>
        </p:txBody>
      </p:sp>
      <p:sp>
        <p:nvSpPr>
          <p:cNvPr id="6" name="Espace réservé du numéro de diapositive 5"/>
          <p:cNvSpPr>
            <a:spLocks noGrp="1"/>
          </p:cNvSpPr>
          <p:nvPr>
            <p:ph type="sldNum" sz="quarter" idx="12"/>
          </p:nvPr>
        </p:nvSpPr>
        <p:spPr/>
        <p:txBody>
          <a:bodyPr/>
          <a:lstStyle/>
          <a:p>
            <a:pPr>
              <a:defRPr/>
            </a:pPr>
            <a:fld id="{0D184B18-2B88-48A8-9AFE-395F9A7FBD7F}" type="slidenum">
              <a:rPr lang="fr-FR" smtClean="0"/>
              <a:pPr>
                <a:defRPr/>
              </a:pPr>
              <a:t>26</a:t>
            </a:fld>
            <a:endParaRPr lang="fr-FR"/>
          </a:p>
        </p:txBody>
      </p:sp>
      <p:sp>
        <p:nvSpPr>
          <p:cNvPr id="9" name="Espace réservé du numéro de diapositive 5"/>
          <p:cNvSpPr txBox="1">
            <a:spLocks/>
          </p:cNvSpPr>
          <p:nvPr/>
        </p:nvSpPr>
        <p:spPr bwMode="auto">
          <a:xfrm>
            <a:off x="6553200" y="6245225"/>
            <a:ext cx="2133600" cy="476250"/>
          </a:xfrm>
          <a:prstGeom prst="rect">
            <a:avLst/>
          </a:prstGeom>
          <a:noFill/>
          <a:ln w="9525">
            <a:noFill/>
            <a:miter lim="800000"/>
            <a:headEnd/>
            <a:tailEnd/>
          </a:ln>
          <a:effectLst/>
        </p:spPr>
        <p:txBody>
          <a:bodyPr/>
          <a:lstStyle/>
          <a:p>
            <a:pPr algn="r">
              <a:defRPr/>
            </a:pPr>
            <a:fld id="{FB7B3B96-4AD3-4667-98B5-282957D37E2E}" type="slidenum">
              <a:rPr lang="fr-FR" sz="1200">
                <a:latin typeface="+mn-lt"/>
                <a:cs typeface="+mn-cs"/>
              </a:rPr>
              <a:pPr algn="r">
                <a:defRPr/>
              </a:pPr>
              <a:t>26</a:t>
            </a:fld>
            <a:endParaRPr lang="fr-FR" sz="1200">
              <a:latin typeface="+mn-lt"/>
              <a:cs typeface="+mn-cs"/>
            </a:endParaRPr>
          </a:p>
        </p:txBody>
      </p:sp>
      <p:sp>
        <p:nvSpPr>
          <p:cNvPr id="44038" name="Rectangle 3"/>
          <p:cNvSpPr>
            <a:spLocks noChangeArrowheads="1"/>
          </p:cNvSpPr>
          <p:nvPr/>
        </p:nvSpPr>
        <p:spPr bwMode="auto">
          <a:xfrm>
            <a:off x="5940425" y="1812925"/>
            <a:ext cx="952500" cy="333375"/>
          </a:xfrm>
          <a:prstGeom prst="rect">
            <a:avLst/>
          </a:prstGeom>
          <a:noFill/>
          <a:ln w="9525">
            <a:noFill/>
            <a:miter lim="800000"/>
            <a:headEnd/>
            <a:tailEnd/>
          </a:ln>
        </p:spPr>
        <p:txBody>
          <a:bodyPr lIns="0" tIns="0" rIns="0" bIns="0">
            <a:spAutoFit/>
          </a:bodyPr>
          <a:lstStyle/>
          <a:p>
            <a:pPr eaLnBrk="0" hangingPunct="0"/>
            <a:endParaRPr lang="fr-FR" sz="2400" b="1">
              <a:latin typeface="Times New Roman" pitchFamily="18" charset="0"/>
            </a:endParaRPr>
          </a:p>
        </p:txBody>
      </p:sp>
      <p:grpSp>
        <p:nvGrpSpPr>
          <p:cNvPr id="44039" name="Groupe 81"/>
          <p:cNvGrpSpPr>
            <a:grpSpLocks/>
          </p:cNvGrpSpPr>
          <p:nvPr/>
        </p:nvGrpSpPr>
        <p:grpSpPr bwMode="auto">
          <a:xfrm>
            <a:off x="3132138" y="3429000"/>
            <a:ext cx="2486025" cy="1512888"/>
            <a:chOff x="6261844" y="1700808"/>
            <a:chExt cx="2486620" cy="1512168"/>
          </a:xfrm>
        </p:grpSpPr>
        <p:sp>
          <p:nvSpPr>
            <p:cNvPr id="44113" name="Rectangle 4"/>
            <p:cNvSpPr>
              <a:spLocks noChangeArrowheads="1"/>
            </p:cNvSpPr>
            <p:nvPr/>
          </p:nvSpPr>
          <p:spPr bwMode="auto">
            <a:xfrm>
              <a:off x="7092280" y="1700808"/>
              <a:ext cx="335679" cy="1152128"/>
            </a:xfrm>
            <a:prstGeom prst="rect">
              <a:avLst/>
            </a:prstGeom>
            <a:solidFill>
              <a:srgbClr val="FFFFFF"/>
            </a:solidFill>
            <a:ln w="12700">
              <a:solidFill>
                <a:srgbClr val="000000"/>
              </a:solidFill>
              <a:miter lim="800000"/>
              <a:headEnd/>
              <a:tailEnd/>
            </a:ln>
          </p:spPr>
          <p:txBody>
            <a:bodyPr/>
            <a:lstStyle/>
            <a:p>
              <a:endParaRPr lang="fr-FR"/>
            </a:p>
          </p:txBody>
        </p:sp>
        <p:sp>
          <p:nvSpPr>
            <p:cNvPr id="44114" name="Rectangle 5"/>
            <p:cNvSpPr>
              <a:spLocks noChangeArrowheads="1"/>
            </p:cNvSpPr>
            <p:nvPr/>
          </p:nvSpPr>
          <p:spPr bwMode="auto">
            <a:xfrm>
              <a:off x="6261844" y="2464246"/>
              <a:ext cx="566458" cy="234297"/>
            </a:xfrm>
            <a:prstGeom prst="rect">
              <a:avLst/>
            </a:prstGeom>
            <a:solidFill>
              <a:srgbClr val="FFFFFF"/>
            </a:solidFill>
            <a:ln w="12700">
              <a:solidFill>
                <a:srgbClr val="000000"/>
              </a:solidFill>
              <a:miter lim="800000"/>
              <a:headEnd/>
              <a:tailEnd/>
            </a:ln>
          </p:spPr>
          <p:txBody>
            <a:bodyPr/>
            <a:lstStyle/>
            <a:p>
              <a:endParaRPr lang="fr-FR"/>
            </a:p>
          </p:txBody>
        </p:sp>
        <p:sp>
          <p:nvSpPr>
            <p:cNvPr id="44115" name="Rectangle 6"/>
            <p:cNvSpPr>
              <a:spLocks noChangeArrowheads="1"/>
            </p:cNvSpPr>
            <p:nvPr/>
          </p:nvSpPr>
          <p:spPr bwMode="auto">
            <a:xfrm>
              <a:off x="6488627" y="2510086"/>
              <a:ext cx="132872" cy="146435"/>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CP</a:t>
              </a:r>
              <a:endParaRPr lang="fr-FR" sz="2400">
                <a:latin typeface="Times New Roman" pitchFamily="18" charset="0"/>
              </a:endParaRPr>
            </a:p>
          </p:txBody>
        </p:sp>
        <p:grpSp>
          <p:nvGrpSpPr>
            <p:cNvPr id="44116" name="Group 7"/>
            <p:cNvGrpSpPr>
              <a:grpSpLocks/>
            </p:cNvGrpSpPr>
            <p:nvPr/>
          </p:nvGrpSpPr>
          <p:grpSpPr bwMode="auto">
            <a:xfrm>
              <a:off x="7230916" y="2866625"/>
              <a:ext cx="79923" cy="203736"/>
              <a:chOff x="1086" y="1998"/>
              <a:chExt cx="80" cy="160"/>
            </a:xfrm>
          </p:grpSpPr>
          <p:sp>
            <p:nvSpPr>
              <p:cNvPr id="44132" name="Freeform 8"/>
              <p:cNvSpPr>
                <a:spLocks/>
              </p:cNvSpPr>
              <p:nvPr/>
            </p:nvSpPr>
            <p:spPr bwMode="auto">
              <a:xfrm>
                <a:off x="1086" y="1998"/>
                <a:ext cx="80" cy="104"/>
              </a:xfrm>
              <a:custGeom>
                <a:avLst/>
                <a:gdLst>
                  <a:gd name="T0" fmla="*/ 40 w 80"/>
                  <a:gd name="T1" fmla="*/ 0 h 104"/>
                  <a:gd name="T2" fmla="*/ 80 w 80"/>
                  <a:gd name="T3" fmla="*/ 104 h 104"/>
                  <a:gd name="T4" fmla="*/ 40 w 80"/>
                  <a:gd name="T5" fmla="*/ 104 h 104"/>
                  <a:gd name="T6" fmla="*/ 0 w 80"/>
                  <a:gd name="T7" fmla="*/ 104 h 104"/>
                  <a:gd name="T8" fmla="*/ 40 w 80"/>
                  <a:gd name="T9" fmla="*/ 0 h 104"/>
                  <a:gd name="T10" fmla="*/ 0 60000 65536"/>
                  <a:gd name="T11" fmla="*/ 0 60000 65536"/>
                  <a:gd name="T12" fmla="*/ 0 60000 65536"/>
                  <a:gd name="T13" fmla="*/ 0 60000 65536"/>
                  <a:gd name="T14" fmla="*/ 0 60000 65536"/>
                  <a:gd name="T15" fmla="*/ 0 w 80"/>
                  <a:gd name="T16" fmla="*/ 0 h 104"/>
                  <a:gd name="T17" fmla="*/ 80 w 80"/>
                  <a:gd name="T18" fmla="*/ 104 h 104"/>
                </a:gdLst>
                <a:ahLst/>
                <a:cxnLst>
                  <a:cxn ang="T10">
                    <a:pos x="T0" y="T1"/>
                  </a:cxn>
                  <a:cxn ang="T11">
                    <a:pos x="T2" y="T3"/>
                  </a:cxn>
                  <a:cxn ang="T12">
                    <a:pos x="T4" y="T5"/>
                  </a:cxn>
                  <a:cxn ang="T13">
                    <a:pos x="T6" y="T7"/>
                  </a:cxn>
                  <a:cxn ang="T14">
                    <a:pos x="T8" y="T9"/>
                  </a:cxn>
                </a:cxnLst>
                <a:rect l="T15" t="T16" r="T17" b="T18"/>
                <a:pathLst>
                  <a:path w="80" h="104">
                    <a:moveTo>
                      <a:pt x="40" y="0"/>
                    </a:moveTo>
                    <a:lnTo>
                      <a:pt x="80" y="104"/>
                    </a:lnTo>
                    <a:lnTo>
                      <a:pt x="40" y="104"/>
                    </a:lnTo>
                    <a:lnTo>
                      <a:pt x="0" y="104"/>
                    </a:lnTo>
                    <a:lnTo>
                      <a:pt x="40" y="0"/>
                    </a:lnTo>
                    <a:close/>
                  </a:path>
                </a:pathLst>
              </a:custGeom>
              <a:solidFill>
                <a:srgbClr val="000000"/>
              </a:solidFill>
              <a:ln w="12700">
                <a:solidFill>
                  <a:srgbClr val="000000"/>
                </a:solidFill>
                <a:prstDash val="solid"/>
                <a:round/>
                <a:headEnd/>
                <a:tailEnd/>
              </a:ln>
            </p:spPr>
            <p:txBody>
              <a:bodyPr/>
              <a:lstStyle/>
              <a:p>
                <a:endParaRPr lang="fr-FR"/>
              </a:p>
            </p:txBody>
          </p:sp>
          <p:sp>
            <p:nvSpPr>
              <p:cNvPr id="44133" name="Line 9"/>
              <p:cNvSpPr>
                <a:spLocks noChangeShapeType="1"/>
              </p:cNvSpPr>
              <p:nvPr/>
            </p:nvSpPr>
            <p:spPr bwMode="auto">
              <a:xfrm flipV="1">
                <a:off x="1126" y="2102"/>
                <a:ext cx="1" cy="56"/>
              </a:xfrm>
              <a:prstGeom prst="line">
                <a:avLst/>
              </a:prstGeom>
              <a:noFill/>
              <a:ln w="12700">
                <a:solidFill>
                  <a:srgbClr val="000000"/>
                </a:solidFill>
                <a:round/>
                <a:headEnd/>
                <a:tailEnd/>
              </a:ln>
            </p:spPr>
            <p:txBody>
              <a:bodyPr/>
              <a:lstStyle/>
              <a:p>
                <a:endParaRPr lang="fr-FR"/>
              </a:p>
            </p:txBody>
          </p:sp>
        </p:grpSp>
        <p:sp>
          <p:nvSpPr>
            <p:cNvPr id="44117" name="Rectangle 10"/>
            <p:cNvSpPr>
              <a:spLocks noChangeArrowheads="1"/>
            </p:cNvSpPr>
            <p:nvPr/>
          </p:nvSpPr>
          <p:spPr bwMode="auto">
            <a:xfrm rot="-5400000">
              <a:off x="6826450" y="2348927"/>
              <a:ext cx="865878" cy="114890"/>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Table historique</a:t>
              </a:r>
              <a:endParaRPr lang="fr-FR" sz="2400">
                <a:latin typeface="Times New Roman" pitchFamily="18" charset="0"/>
              </a:endParaRPr>
            </a:p>
          </p:txBody>
        </p:sp>
        <p:sp>
          <p:nvSpPr>
            <p:cNvPr id="44118" name="Line 11"/>
            <p:cNvSpPr>
              <a:spLocks noChangeShapeType="1"/>
            </p:cNvSpPr>
            <p:nvPr/>
          </p:nvSpPr>
          <p:spPr bwMode="auto">
            <a:xfrm>
              <a:off x="7430725" y="2347098"/>
              <a:ext cx="270741" cy="1273"/>
            </a:xfrm>
            <a:prstGeom prst="line">
              <a:avLst/>
            </a:prstGeom>
            <a:noFill/>
            <a:ln w="12700">
              <a:solidFill>
                <a:srgbClr val="000000"/>
              </a:solidFill>
              <a:round/>
              <a:headEnd/>
              <a:tailEnd/>
            </a:ln>
          </p:spPr>
          <p:txBody>
            <a:bodyPr/>
            <a:lstStyle/>
            <a:p>
              <a:endParaRPr lang="fr-FR"/>
            </a:p>
          </p:txBody>
        </p:sp>
        <p:sp>
          <p:nvSpPr>
            <p:cNvPr id="44119" name="Line 12"/>
            <p:cNvSpPr>
              <a:spLocks noChangeShapeType="1"/>
            </p:cNvSpPr>
            <p:nvPr/>
          </p:nvSpPr>
          <p:spPr bwMode="auto">
            <a:xfrm flipV="1">
              <a:off x="7701466" y="2347098"/>
              <a:ext cx="999" cy="864605"/>
            </a:xfrm>
            <a:prstGeom prst="line">
              <a:avLst/>
            </a:prstGeom>
            <a:noFill/>
            <a:ln w="12700">
              <a:solidFill>
                <a:srgbClr val="000000"/>
              </a:solidFill>
              <a:round/>
              <a:headEnd/>
              <a:tailEnd/>
            </a:ln>
          </p:spPr>
          <p:txBody>
            <a:bodyPr/>
            <a:lstStyle/>
            <a:p>
              <a:endParaRPr lang="fr-FR"/>
            </a:p>
          </p:txBody>
        </p:sp>
        <p:sp>
          <p:nvSpPr>
            <p:cNvPr id="44120" name="Line 13"/>
            <p:cNvSpPr>
              <a:spLocks noChangeShapeType="1"/>
            </p:cNvSpPr>
            <p:nvPr/>
          </p:nvSpPr>
          <p:spPr bwMode="auto">
            <a:xfrm>
              <a:off x="7701466" y="3211702"/>
              <a:ext cx="319694" cy="1274"/>
            </a:xfrm>
            <a:prstGeom prst="line">
              <a:avLst/>
            </a:prstGeom>
            <a:noFill/>
            <a:ln w="12700">
              <a:solidFill>
                <a:srgbClr val="000000"/>
              </a:solidFill>
              <a:round/>
              <a:headEnd/>
              <a:tailEnd/>
            </a:ln>
          </p:spPr>
          <p:txBody>
            <a:bodyPr/>
            <a:lstStyle/>
            <a:p>
              <a:endParaRPr lang="fr-FR"/>
            </a:p>
          </p:txBody>
        </p:sp>
        <p:grpSp>
          <p:nvGrpSpPr>
            <p:cNvPr id="44121" name="Group 14"/>
            <p:cNvGrpSpPr>
              <a:grpSpLocks/>
            </p:cNvGrpSpPr>
            <p:nvPr/>
          </p:nvGrpSpPr>
          <p:grpSpPr bwMode="auto">
            <a:xfrm>
              <a:off x="7981198" y="2836064"/>
              <a:ext cx="78924" cy="375638"/>
              <a:chOff x="1837" y="1974"/>
              <a:chExt cx="79" cy="295"/>
            </a:xfrm>
          </p:grpSpPr>
          <p:sp>
            <p:nvSpPr>
              <p:cNvPr id="44130" name="Freeform 15"/>
              <p:cNvSpPr>
                <a:spLocks/>
              </p:cNvSpPr>
              <p:nvPr/>
            </p:nvSpPr>
            <p:spPr bwMode="auto">
              <a:xfrm>
                <a:off x="1837" y="1974"/>
                <a:ext cx="79" cy="104"/>
              </a:xfrm>
              <a:custGeom>
                <a:avLst/>
                <a:gdLst>
                  <a:gd name="T0" fmla="*/ 40 w 79"/>
                  <a:gd name="T1" fmla="*/ 0 h 104"/>
                  <a:gd name="T2" fmla="*/ 79 w 79"/>
                  <a:gd name="T3" fmla="*/ 104 h 104"/>
                  <a:gd name="T4" fmla="*/ 40 w 79"/>
                  <a:gd name="T5" fmla="*/ 104 h 104"/>
                  <a:gd name="T6" fmla="*/ 0 w 79"/>
                  <a:gd name="T7" fmla="*/ 104 h 104"/>
                  <a:gd name="T8" fmla="*/ 40 w 79"/>
                  <a:gd name="T9" fmla="*/ 0 h 104"/>
                  <a:gd name="T10" fmla="*/ 0 60000 65536"/>
                  <a:gd name="T11" fmla="*/ 0 60000 65536"/>
                  <a:gd name="T12" fmla="*/ 0 60000 65536"/>
                  <a:gd name="T13" fmla="*/ 0 60000 65536"/>
                  <a:gd name="T14" fmla="*/ 0 60000 65536"/>
                  <a:gd name="T15" fmla="*/ 0 w 79"/>
                  <a:gd name="T16" fmla="*/ 0 h 104"/>
                  <a:gd name="T17" fmla="*/ 79 w 79"/>
                  <a:gd name="T18" fmla="*/ 104 h 104"/>
                </a:gdLst>
                <a:ahLst/>
                <a:cxnLst>
                  <a:cxn ang="T10">
                    <a:pos x="T0" y="T1"/>
                  </a:cxn>
                  <a:cxn ang="T11">
                    <a:pos x="T2" y="T3"/>
                  </a:cxn>
                  <a:cxn ang="T12">
                    <a:pos x="T4" y="T5"/>
                  </a:cxn>
                  <a:cxn ang="T13">
                    <a:pos x="T6" y="T7"/>
                  </a:cxn>
                  <a:cxn ang="T14">
                    <a:pos x="T8" y="T9"/>
                  </a:cxn>
                </a:cxnLst>
                <a:rect l="T15" t="T16" r="T17" b="T18"/>
                <a:pathLst>
                  <a:path w="79" h="104">
                    <a:moveTo>
                      <a:pt x="40" y="0"/>
                    </a:moveTo>
                    <a:lnTo>
                      <a:pt x="79" y="104"/>
                    </a:lnTo>
                    <a:lnTo>
                      <a:pt x="40" y="104"/>
                    </a:lnTo>
                    <a:lnTo>
                      <a:pt x="0" y="104"/>
                    </a:lnTo>
                    <a:lnTo>
                      <a:pt x="40" y="0"/>
                    </a:lnTo>
                    <a:close/>
                  </a:path>
                </a:pathLst>
              </a:custGeom>
              <a:solidFill>
                <a:srgbClr val="000000"/>
              </a:solidFill>
              <a:ln w="12700">
                <a:solidFill>
                  <a:srgbClr val="000000"/>
                </a:solidFill>
                <a:prstDash val="solid"/>
                <a:round/>
                <a:headEnd/>
                <a:tailEnd/>
              </a:ln>
            </p:spPr>
            <p:txBody>
              <a:bodyPr/>
              <a:lstStyle/>
              <a:p>
                <a:endParaRPr lang="fr-FR"/>
              </a:p>
            </p:txBody>
          </p:sp>
          <p:sp>
            <p:nvSpPr>
              <p:cNvPr id="44131" name="Line 16"/>
              <p:cNvSpPr>
                <a:spLocks noChangeShapeType="1"/>
              </p:cNvSpPr>
              <p:nvPr/>
            </p:nvSpPr>
            <p:spPr bwMode="auto">
              <a:xfrm flipV="1">
                <a:off x="1877" y="2078"/>
                <a:ext cx="1" cy="191"/>
              </a:xfrm>
              <a:prstGeom prst="line">
                <a:avLst/>
              </a:prstGeom>
              <a:noFill/>
              <a:ln w="12700">
                <a:solidFill>
                  <a:srgbClr val="000000"/>
                </a:solidFill>
                <a:round/>
                <a:headEnd/>
                <a:tailEnd/>
              </a:ln>
            </p:spPr>
            <p:txBody>
              <a:bodyPr/>
              <a:lstStyle/>
              <a:p>
                <a:endParaRPr lang="fr-FR"/>
              </a:p>
            </p:txBody>
          </p:sp>
        </p:grpSp>
        <p:sp>
          <p:nvSpPr>
            <p:cNvPr id="44122" name="Rectangle 22"/>
            <p:cNvSpPr>
              <a:spLocks noChangeArrowheads="1"/>
            </p:cNvSpPr>
            <p:nvPr/>
          </p:nvSpPr>
          <p:spPr bwMode="auto">
            <a:xfrm>
              <a:off x="7889286" y="1700808"/>
              <a:ext cx="294718" cy="1140351"/>
            </a:xfrm>
            <a:prstGeom prst="rect">
              <a:avLst/>
            </a:prstGeom>
            <a:solidFill>
              <a:srgbClr val="FFFFFF"/>
            </a:solidFill>
            <a:ln w="12700">
              <a:solidFill>
                <a:srgbClr val="000000"/>
              </a:solidFill>
              <a:miter lim="800000"/>
              <a:headEnd/>
              <a:tailEnd/>
            </a:ln>
          </p:spPr>
          <p:txBody>
            <a:bodyPr/>
            <a:lstStyle/>
            <a:p>
              <a:endParaRPr lang="fr-FR"/>
            </a:p>
          </p:txBody>
        </p:sp>
        <p:sp>
          <p:nvSpPr>
            <p:cNvPr id="44123" name="Rectangle 23"/>
            <p:cNvSpPr>
              <a:spLocks noChangeArrowheads="1"/>
            </p:cNvSpPr>
            <p:nvPr/>
          </p:nvSpPr>
          <p:spPr bwMode="auto">
            <a:xfrm rot="-5400000">
              <a:off x="7644396" y="2270551"/>
              <a:ext cx="738543" cy="114890"/>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2-bit counters</a:t>
              </a:r>
              <a:endParaRPr lang="fr-FR" sz="2400">
                <a:latin typeface="Times New Roman" pitchFamily="18" charset="0"/>
              </a:endParaRPr>
            </a:p>
          </p:txBody>
        </p:sp>
        <p:grpSp>
          <p:nvGrpSpPr>
            <p:cNvPr id="44124" name="Group 19"/>
            <p:cNvGrpSpPr>
              <a:grpSpLocks/>
            </p:cNvGrpSpPr>
            <p:nvPr/>
          </p:nvGrpSpPr>
          <p:grpSpPr bwMode="auto">
            <a:xfrm>
              <a:off x="8180008" y="2124261"/>
              <a:ext cx="335679" cy="101868"/>
              <a:chOff x="2036" y="1415"/>
              <a:chExt cx="336" cy="80"/>
            </a:xfrm>
          </p:grpSpPr>
          <p:sp>
            <p:nvSpPr>
              <p:cNvPr id="44128" name="Freeform 20"/>
              <p:cNvSpPr>
                <a:spLocks/>
              </p:cNvSpPr>
              <p:nvPr/>
            </p:nvSpPr>
            <p:spPr bwMode="auto">
              <a:xfrm>
                <a:off x="2268" y="1415"/>
                <a:ext cx="104" cy="80"/>
              </a:xfrm>
              <a:custGeom>
                <a:avLst/>
                <a:gdLst>
                  <a:gd name="T0" fmla="*/ 104 w 104"/>
                  <a:gd name="T1" fmla="*/ 40 h 80"/>
                  <a:gd name="T2" fmla="*/ 0 w 104"/>
                  <a:gd name="T3" fmla="*/ 80 h 80"/>
                  <a:gd name="T4" fmla="*/ 0 w 104"/>
                  <a:gd name="T5" fmla="*/ 40 h 80"/>
                  <a:gd name="T6" fmla="*/ 0 w 104"/>
                  <a:gd name="T7" fmla="*/ 0 h 80"/>
                  <a:gd name="T8" fmla="*/ 104 w 104"/>
                  <a:gd name="T9" fmla="*/ 40 h 80"/>
                  <a:gd name="T10" fmla="*/ 0 60000 65536"/>
                  <a:gd name="T11" fmla="*/ 0 60000 65536"/>
                  <a:gd name="T12" fmla="*/ 0 60000 65536"/>
                  <a:gd name="T13" fmla="*/ 0 60000 65536"/>
                  <a:gd name="T14" fmla="*/ 0 60000 65536"/>
                  <a:gd name="T15" fmla="*/ 0 w 104"/>
                  <a:gd name="T16" fmla="*/ 0 h 80"/>
                  <a:gd name="T17" fmla="*/ 104 w 104"/>
                  <a:gd name="T18" fmla="*/ 80 h 80"/>
                </a:gdLst>
                <a:ahLst/>
                <a:cxnLst>
                  <a:cxn ang="T10">
                    <a:pos x="T0" y="T1"/>
                  </a:cxn>
                  <a:cxn ang="T11">
                    <a:pos x="T2" y="T3"/>
                  </a:cxn>
                  <a:cxn ang="T12">
                    <a:pos x="T4" y="T5"/>
                  </a:cxn>
                  <a:cxn ang="T13">
                    <a:pos x="T6" y="T7"/>
                  </a:cxn>
                  <a:cxn ang="T14">
                    <a:pos x="T8" y="T9"/>
                  </a:cxn>
                </a:cxnLst>
                <a:rect l="T15" t="T16" r="T17" b="T18"/>
                <a:pathLst>
                  <a:path w="104" h="80">
                    <a:moveTo>
                      <a:pt x="104" y="40"/>
                    </a:moveTo>
                    <a:lnTo>
                      <a:pt x="0" y="80"/>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44129" name="Line 21"/>
              <p:cNvSpPr>
                <a:spLocks noChangeShapeType="1"/>
              </p:cNvSpPr>
              <p:nvPr/>
            </p:nvSpPr>
            <p:spPr bwMode="auto">
              <a:xfrm>
                <a:off x="2036" y="1455"/>
                <a:ext cx="232" cy="1"/>
              </a:xfrm>
              <a:prstGeom prst="line">
                <a:avLst/>
              </a:prstGeom>
              <a:noFill/>
              <a:ln w="12700">
                <a:solidFill>
                  <a:srgbClr val="000000"/>
                </a:solidFill>
                <a:round/>
                <a:headEnd/>
                <a:tailEnd/>
              </a:ln>
            </p:spPr>
            <p:txBody>
              <a:bodyPr/>
              <a:lstStyle/>
              <a:p>
                <a:endParaRPr lang="fr-FR"/>
              </a:p>
            </p:txBody>
          </p:sp>
        </p:grpSp>
        <p:sp>
          <p:nvSpPr>
            <p:cNvPr id="44125" name="Rectangle 22"/>
            <p:cNvSpPr>
              <a:spLocks noChangeArrowheads="1"/>
            </p:cNvSpPr>
            <p:nvPr/>
          </p:nvSpPr>
          <p:spPr bwMode="auto">
            <a:xfrm>
              <a:off x="8323870" y="2245229"/>
              <a:ext cx="424594" cy="146435"/>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Prédiction</a:t>
              </a:r>
              <a:endParaRPr lang="fr-FR" sz="2400">
                <a:latin typeface="Times New Roman" pitchFamily="18" charset="0"/>
              </a:endParaRPr>
            </a:p>
          </p:txBody>
        </p:sp>
        <p:sp>
          <p:nvSpPr>
            <p:cNvPr id="44126" name="Line 36"/>
            <p:cNvSpPr>
              <a:spLocks noChangeShapeType="1"/>
            </p:cNvSpPr>
            <p:nvPr/>
          </p:nvSpPr>
          <p:spPr bwMode="auto">
            <a:xfrm flipV="1">
              <a:off x="6577542" y="2645062"/>
              <a:ext cx="0" cy="427846"/>
            </a:xfrm>
            <a:prstGeom prst="line">
              <a:avLst/>
            </a:prstGeom>
            <a:noFill/>
            <a:ln w="12700">
              <a:solidFill>
                <a:schemeClr val="tx1"/>
              </a:solidFill>
              <a:round/>
              <a:headEnd/>
              <a:tailEnd/>
            </a:ln>
          </p:spPr>
          <p:txBody>
            <a:bodyPr wrap="none" anchor="ctr"/>
            <a:lstStyle/>
            <a:p>
              <a:endParaRPr lang="fr-FR"/>
            </a:p>
          </p:txBody>
        </p:sp>
        <p:sp>
          <p:nvSpPr>
            <p:cNvPr id="44127" name="Line 37"/>
            <p:cNvSpPr>
              <a:spLocks noChangeShapeType="1"/>
            </p:cNvSpPr>
            <p:nvPr/>
          </p:nvSpPr>
          <p:spPr bwMode="auto">
            <a:xfrm flipV="1">
              <a:off x="6577542" y="3072907"/>
              <a:ext cx="719311" cy="0"/>
            </a:xfrm>
            <a:prstGeom prst="line">
              <a:avLst/>
            </a:prstGeom>
            <a:noFill/>
            <a:ln w="12700">
              <a:solidFill>
                <a:schemeClr val="tx1"/>
              </a:solidFill>
              <a:round/>
              <a:headEnd/>
              <a:tailEnd/>
            </a:ln>
          </p:spPr>
          <p:txBody>
            <a:bodyPr wrap="none" anchor="ctr"/>
            <a:lstStyle/>
            <a:p>
              <a:endParaRPr lang="fr-FR"/>
            </a:p>
          </p:txBody>
        </p:sp>
      </p:grpSp>
      <p:grpSp>
        <p:nvGrpSpPr>
          <p:cNvPr id="44040" name="Groupe 34"/>
          <p:cNvGrpSpPr>
            <a:grpSpLocks/>
          </p:cNvGrpSpPr>
          <p:nvPr/>
        </p:nvGrpSpPr>
        <p:grpSpPr bwMode="auto">
          <a:xfrm>
            <a:off x="6516688" y="1196975"/>
            <a:ext cx="2366962" cy="1752600"/>
            <a:chOff x="5181600" y="1295400"/>
            <a:chExt cx="2366963" cy="1752600"/>
          </a:xfrm>
        </p:grpSpPr>
        <p:sp>
          <p:nvSpPr>
            <p:cNvPr id="44099" name="Rectangle 23"/>
            <p:cNvSpPr>
              <a:spLocks noChangeArrowheads="1"/>
            </p:cNvSpPr>
            <p:nvPr/>
          </p:nvSpPr>
          <p:spPr bwMode="auto">
            <a:xfrm>
              <a:off x="6300788" y="1557338"/>
              <a:ext cx="481012" cy="1255712"/>
            </a:xfrm>
            <a:prstGeom prst="rect">
              <a:avLst/>
            </a:prstGeom>
            <a:solidFill>
              <a:srgbClr val="FFFFFF"/>
            </a:solidFill>
            <a:ln w="12700">
              <a:solidFill>
                <a:srgbClr val="000000"/>
              </a:solidFill>
              <a:miter lim="800000"/>
              <a:headEnd/>
              <a:tailEnd/>
            </a:ln>
          </p:spPr>
          <p:txBody>
            <a:bodyPr/>
            <a:lstStyle/>
            <a:p>
              <a:endParaRPr lang="fr-FR"/>
            </a:p>
          </p:txBody>
        </p:sp>
        <p:sp>
          <p:nvSpPr>
            <p:cNvPr id="44100" name="Rectangle 24"/>
            <p:cNvSpPr>
              <a:spLocks noChangeArrowheads="1"/>
            </p:cNvSpPr>
            <p:nvPr/>
          </p:nvSpPr>
          <p:spPr bwMode="auto">
            <a:xfrm>
              <a:off x="7239000" y="1295400"/>
              <a:ext cx="65" cy="369332"/>
            </a:xfrm>
            <a:prstGeom prst="rect">
              <a:avLst/>
            </a:prstGeom>
            <a:noFill/>
            <a:ln w="9525">
              <a:noFill/>
              <a:miter lim="800000"/>
              <a:headEnd/>
              <a:tailEnd/>
            </a:ln>
          </p:spPr>
          <p:txBody>
            <a:bodyPr wrap="none" lIns="0" tIns="0" rIns="0" bIns="0">
              <a:spAutoFit/>
            </a:bodyPr>
            <a:lstStyle/>
            <a:p>
              <a:pPr eaLnBrk="0" hangingPunct="0"/>
              <a:endParaRPr lang="fr-FR" sz="2400">
                <a:latin typeface="Times New Roman" pitchFamily="18" charset="0"/>
              </a:endParaRPr>
            </a:p>
          </p:txBody>
        </p:sp>
        <p:sp>
          <p:nvSpPr>
            <p:cNvPr id="44101" name="Rectangle 25"/>
            <p:cNvSpPr>
              <a:spLocks noChangeArrowheads="1"/>
            </p:cNvSpPr>
            <p:nvPr/>
          </p:nvSpPr>
          <p:spPr bwMode="auto">
            <a:xfrm>
              <a:off x="5181600" y="2290763"/>
              <a:ext cx="912813" cy="292100"/>
            </a:xfrm>
            <a:prstGeom prst="rect">
              <a:avLst/>
            </a:prstGeom>
            <a:solidFill>
              <a:srgbClr val="FFFFFF"/>
            </a:solidFill>
            <a:ln w="12700">
              <a:solidFill>
                <a:srgbClr val="000000"/>
              </a:solidFill>
              <a:miter lim="800000"/>
              <a:headEnd/>
              <a:tailEnd/>
            </a:ln>
          </p:spPr>
          <p:txBody>
            <a:bodyPr/>
            <a:lstStyle/>
            <a:p>
              <a:endParaRPr lang="fr-FR"/>
            </a:p>
          </p:txBody>
        </p:sp>
        <p:sp>
          <p:nvSpPr>
            <p:cNvPr id="44102" name="Rectangle 26"/>
            <p:cNvSpPr>
              <a:spLocks noChangeArrowheads="1"/>
            </p:cNvSpPr>
            <p:nvPr/>
          </p:nvSpPr>
          <p:spPr bwMode="auto">
            <a:xfrm>
              <a:off x="5327650" y="2347913"/>
              <a:ext cx="6826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Historique</a:t>
              </a:r>
              <a:endParaRPr lang="fr-FR" sz="2400">
                <a:latin typeface="Times New Roman" pitchFamily="18" charset="0"/>
              </a:endParaRPr>
            </a:p>
          </p:txBody>
        </p:sp>
        <p:sp>
          <p:nvSpPr>
            <p:cNvPr id="44103" name="Line 27"/>
            <p:cNvSpPr>
              <a:spLocks noChangeShapeType="1"/>
            </p:cNvSpPr>
            <p:nvPr/>
          </p:nvSpPr>
          <p:spPr bwMode="auto">
            <a:xfrm flipV="1">
              <a:off x="5910263" y="2576513"/>
              <a:ext cx="1587" cy="469900"/>
            </a:xfrm>
            <a:prstGeom prst="line">
              <a:avLst/>
            </a:prstGeom>
            <a:noFill/>
            <a:ln w="12700">
              <a:solidFill>
                <a:srgbClr val="000000"/>
              </a:solidFill>
              <a:round/>
              <a:headEnd/>
              <a:tailEnd/>
            </a:ln>
          </p:spPr>
          <p:txBody>
            <a:bodyPr/>
            <a:lstStyle/>
            <a:p>
              <a:endParaRPr lang="fr-FR"/>
            </a:p>
          </p:txBody>
        </p:sp>
        <p:sp>
          <p:nvSpPr>
            <p:cNvPr id="44104" name="Line 28"/>
            <p:cNvSpPr>
              <a:spLocks noChangeShapeType="1"/>
            </p:cNvSpPr>
            <p:nvPr/>
          </p:nvSpPr>
          <p:spPr bwMode="auto">
            <a:xfrm>
              <a:off x="5897563" y="3046413"/>
              <a:ext cx="658812" cy="1587"/>
            </a:xfrm>
            <a:prstGeom prst="line">
              <a:avLst/>
            </a:prstGeom>
            <a:noFill/>
            <a:ln w="12700">
              <a:solidFill>
                <a:srgbClr val="000000"/>
              </a:solidFill>
              <a:round/>
              <a:headEnd/>
              <a:tailEnd/>
            </a:ln>
          </p:spPr>
          <p:txBody>
            <a:bodyPr/>
            <a:lstStyle/>
            <a:p>
              <a:endParaRPr lang="fr-FR"/>
            </a:p>
          </p:txBody>
        </p:sp>
        <p:grpSp>
          <p:nvGrpSpPr>
            <p:cNvPr id="44105" name="Group 29"/>
            <p:cNvGrpSpPr>
              <a:grpSpLocks/>
            </p:cNvGrpSpPr>
            <p:nvPr/>
          </p:nvGrpSpPr>
          <p:grpSpPr bwMode="auto">
            <a:xfrm>
              <a:off x="6494463" y="2792413"/>
              <a:ext cx="125412" cy="254000"/>
              <a:chOff x="3498" y="1862"/>
              <a:chExt cx="79" cy="160"/>
            </a:xfrm>
          </p:grpSpPr>
          <p:sp>
            <p:nvSpPr>
              <p:cNvPr id="44111" name="Freeform 30"/>
              <p:cNvSpPr>
                <a:spLocks/>
              </p:cNvSpPr>
              <p:nvPr/>
            </p:nvSpPr>
            <p:spPr bwMode="auto">
              <a:xfrm>
                <a:off x="3498" y="1862"/>
                <a:ext cx="79" cy="104"/>
              </a:xfrm>
              <a:custGeom>
                <a:avLst/>
                <a:gdLst>
                  <a:gd name="T0" fmla="*/ 39 w 79"/>
                  <a:gd name="T1" fmla="*/ 0 h 104"/>
                  <a:gd name="T2" fmla="*/ 79 w 79"/>
                  <a:gd name="T3" fmla="*/ 104 h 104"/>
                  <a:gd name="T4" fmla="*/ 39 w 79"/>
                  <a:gd name="T5" fmla="*/ 104 h 104"/>
                  <a:gd name="T6" fmla="*/ 0 w 79"/>
                  <a:gd name="T7" fmla="*/ 104 h 104"/>
                  <a:gd name="T8" fmla="*/ 39 w 79"/>
                  <a:gd name="T9" fmla="*/ 0 h 104"/>
                  <a:gd name="T10" fmla="*/ 0 60000 65536"/>
                  <a:gd name="T11" fmla="*/ 0 60000 65536"/>
                  <a:gd name="T12" fmla="*/ 0 60000 65536"/>
                  <a:gd name="T13" fmla="*/ 0 60000 65536"/>
                  <a:gd name="T14" fmla="*/ 0 60000 65536"/>
                  <a:gd name="T15" fmla="*/ 0 w 79"/>
                  <a:gd name="T16" fmla="*/ 0 h 104"/>
                  <a:gd name="T17" fmla="*/ 79 w 79"/>
                  <a:gd name="T18" fmla="*/ 104 h 104"/>
                </a:gdLst>
                <a:ahLst/>
                <a:cxnLst>
                  <a:cxn ang="T10">
                    <a:pos x="T0" y="T1"/>
                  </a:cxn>
                  <a:cxn ang="T11">
                    <a:pos x="T2" y="T3"/>
                  </a:cxn>
                  <a:cxn ang="T12">
                    <a:pos x="T4" y="T5"/>
                  </a:cxn>
                  <a:cxn ang="T13">
                    <a:pos x="T6" y="T7"/>
                  </a:cxn>
                  <a:cxn ang="T14">
                    <a:pos x="T8" y="T9"/>
                  </a:cxn>
                </a:cxnLst>
                <a:rect l="T15" t="T16" r="T17" b="T18"/>
                <a:pathLst>
                  <a:path w="79" h="104">
                    <a:moveTo>
                      <a:pt x="39" y="0"/>
                    </a:moveTo>
                    <a:lnTo>
                      <a:pt x="79" y="104"/>
                    </a:lnTo>
                    <a:lnTo>
                      <a:pt x="39" y="104"/>
                    </a:lnTo>
                    <a:lnTo>
                      <a:pt x="0" y="104"/>
                    </a:lnTo>
                    <a:lnTo>
                      <a:pt x="39" y="0"/>
                    </a:lnTo>
                    <a:close/>
                  </a:path>
                </a:pathLst>
              </a:custGeom>
              <a:solidFill>
                <a:srgbClr val="000000"/>
              </a:solidFill>
              <a:ln w="12700">
                <a:solidFill>
                  <a:srgbClr val="000000"/>
                </a:solidFill>
                <a:prstDash val="solid"/>
                <a:round/>
                <a:headEnd/>
                <a:tailEnd/>
              </a:ln>
            </p:spPr>
            <p:txBody>
              <a:bodyPr/>
              <a:lstStyle/>
              <a:p>
                <a:endParaRPr lang="fr-FR"/>
              </a:p>
            </p:txBody>
          </p:sp>
          <p:sp>
            <p:nvSpPr>
              <p:cNvPr id="44112" name="Line 31"/>
              <p:cNvSpPr>
                <a:spLocks noChangeShapeType="1"/>
              </p:cNvSpPr>
              <p:nvPr/>
            </p:nvSpPr>
            <p:spPr bwMode="auto">
              <a:xfrm flipV="1">
                <a:off x="3537" y="1966"/>
                <a:ext cx="1" cy="56"/>
              </a:xfrm>
              <a:prstGeom prst="line">
                <a:avLst/>
              </a:prstGeom>
              <a:noFill/>
              <a:ln w="12700">
                <a:solidFill>
                  <a:srgbClr val="000000"/>
                </a:solidFill>
                <a:round/>
                <a:headEnd/>
                <a:tailEnd/>
              </a:ln>
            </p:spPr>
            <p:txBody>
              <a:bodyPr/>
              <a:lstStyle/>
              <a:p>
                <a:endParaRPr lang="fr-FR"/>
              </a:p>
            </p:txBody>
          </p:sp>
        </p:grpSp>
        <p:grpSp>
          <p:nvGrpSpPr>
            <p:cNvPr id="44106" name="Group 32"/>
            <p:cNvGrpSpPr>
              <a:grpSpLocks/>
            </p:cNvGrpSpPr>
            <p:nvPr/>
          </p:nvGrpSpPr>
          <p:grpSpPr bwMode="auto">
            <a:xfrm>
              <a:off x="6784975" y="1905000"/>
              <a:ext cx="546100" cy="127000"/>
              <a:chOff x="3681" y="1303"/>
              <a:chExt cx="344" cy="80"/>
            </a:xfrm>
          </p:grpSpPr>
          <p:sp>
            <p:nvSpPr>
              <p:cNvPr id="44109" name="Freeform 33"/>
              <p:cNvSpPr>
                <a:spLocks/>
              </p:cNvSpPr>
              <p:nvPr/>
            </p:nvSpPr>
            <p:spPr bwMode="auto">
              <a:xfrm>
                <a:off x="3921" y="1303"/>
                <a:ext cx="104" cy="80"/>
              </a:xfrm>
              <a:custGeom>
                <a:avLst/>
                <a:gdLst>
                  <a:gd name="T0" fmla="*/ 104 w 104"/>
                  <a:gd name="T1" fmla="*/ 40 h 80"/>
                  <a:gd name="T2" fmla="*/ 0 w 104"/>
                  <a:gd name="T3" fmla="*/ 80 h 80"/>
                  <a:gd name="T4" fmla="*/ 0 w 104"/>
                  <a:gd name="T5" fmla="*/ 40 h 80"/>
                  <a:gd name="T6" fmla="*/ 0 w 104"/>
                  <a:gd name="T7" fmla="*/ 0 h 80"/>
                  <a:gd name="T8" fmla="*/ 104 w 104"/>
                  <a:gd name="T9" fmla="*/ 40 h 80"/>
                  <a:gd name="T10" fmla="*/ 0 60000 65536"/>
                  <a:gd name="T11" fmla="*/ 0 60000 65536"/>
                  <a:gd name="T12" fmla="*/ 0 60000 65536"/>
                  <a:gd name="T13" fmla="*/ 0 60000 65536"/>
                  <a:gd name="T14" fmla="*/ 0 60000 65536"/>
                  <a:gd name="T15" fmla="*/ 0 w 104"/>
                  <a:gd name="T16" fmla="*/ 0 h 80"/>
                  <a:gd name="T17" fmla="*/ 104 w 104"/>
                  <a:gd name="T18" fmla="*/ 80 h 80"/>
                </a:gdLst>
                <a:ahLst/>
                <a:cxnLst>
                  <a:cxn ang="T10">
                    <a:pos x="T0" y="T1"/>
                  </a:cxn>
                  <a:cxn ang="T11">
                    <a:pos x="T2" y="T3"/>
                  </a:cxn>
                  <a:cxn ang="T12">
                    <a:pos x="T4" y="T5"/>
                  </a:cxn>
                  <a:cxn ang="T13">
                    <a:pos x="T6" y="T7"/>
                  </a:cxn>
                  <a:cxn ang="T14">
                    <a:pos x="T8" y="T9"/>
                  </a:cxn>
                </a:cxnLst>
                <a:rect l="T15" t="T16" r="T17" b="T18"/>
                <a:pathLst>
                  <a:path w="104" h="80">
                    <a:moveTo>
                      <a:pt x="104" y="40"/>
                    </a:moveTo>
                    <a:lnTo>
                      <a:pt x="0" y="80"/>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44110" name="Line 34"/>
              <p:cNvSpPr>
                <a:spLocks noChangeShapeType="1"/>
              </p:cNvSpPr>
              <p:nvPr/>
            </p:nvSpPr>
            <p:spPr bwMode="auto">
              <a:xfrm>
                <a:off x="3681" y="1343"/>
                <a:ext cx="240" cy="1"/>
              </a:xfrm>
              <a:prstGeom prst="line">
                <a:avLst/>
              </a:prstGeom>
              <a:noFill/>
              <a:ln w="12700">
                <a:solidFill>
                  <a:srgbClr val="000000"/>
                </a:solidFill>
                <a:round/>
                <a:headEnd/>
                <a:tailEnd/>
              </a:ln>
            </p:spPr>
            <p:txBody>
              <a:bodyPr/>
              <a:lstStyle/>
              <a:p>
                <a:endParaRPr lang="fr-FR"/>
              </a:p>
            </p:txBody>
          </p:sp>
        </p:grpSp>
        <p:sp>
          <p:nvSpPr>
            <p:cNvPr id="44107" name="Rectangle 35"/>
            <p:cNvSpPr>
              <a:spLocks noChangeArrowheads="1"/>
            </p:cNvSpPr>
            <p:nvPr/>
          </p:nvSpPr>
          <p:spPr bwMode="auto">
            <a:xfrm>
              <a:off x="6873875" y="2057400"/>
              <a:ext cx="674688"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Prédiction</a:t>
              </a:r>
              <a:endParaRPr lang="fr-FR" sz="2400">
                <a:latin typeface="Times New Roman" pitchFamily="18" charset="0"/>
              </a:endParaRPr>
            </a:p>
          </p:txBody>
        </p:sp>
        <p:sp>
          <p:nvSpPr>
            <p:cNvPr id="44108" name="Rectangle 77"/>
            <p:cNvSpPr>
              <a:spLocks noChangeArrowheads="1"/>
            </p:cNvSpPr>
            <p:nvPr/>
          </p:nvSpPr>
          <p:spPr bwMode="auto">
            <a:xfrm rot="-5400000">
              <a:off x="5996781" y="2075657"/>
              <a:ext cx="10763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Compteur 2 bits</a:t>
              </a:r>
              <a:endParaRPr lang="fr-FR" sz="2400">
                <a:latin typeface="Times New Roman" pitchFamily="18" charset="0"/>
              </a:endParaRPr>
            </a:p>
          </p:txBody>
        </p:sp>
      </p:grpSp>
      <p:grpSp>
        <p:nvGrpSpPr>
          <p:cNvPr id="44041" name="Groupe 80"/>
          <p:cNvGrpSpPr>
            <a:grpSpLocks/>
          </p:cNvGrpSpPr>
          <p:nvPr/>
        </p:nvGrpSpPr>
        <p:grpSpPr bwMode="auto">
          <a:xfrm>
            <a:off x="4211638" y="1412875"/>
            <a:ext cx="1766887" cy="1006475"/>
            <a:chOff x="3093492" y="4221088"/>
            <a:chExt cx="1766540" cy="1007221"/>
          </a:xfrm>
        </p:grpSpPr>
        <p:sp>
          <p:nvSpPr>
            <p:cNvPr id="44089" name="Rectangle 5"/>
            <p:cNvSpPr>
              <a:spLocks noChangeArrowheads="1"/>
            </p:cNvSpPr>
            <p:nvPr/>
          </p:nvSpPr>
          <p:spPr bwMode="auto">
            <a:xfrm>
              <a:off x="3093492" y="4984526"/>
              <a:ext cx="566458" cy="234297"/>
            </a:xfrm>
            <a:prstGeom prst="rect">
              <a:avLst/>
            </a:prstGeom>
            <a:solidFill>
              <a:srgbClr val="FFFFFF"/>
            </a:solidFill>
            <a:ln w="12700">
              <a:solidFill>
                <a:srgbClr val="000000"/>
              </a:solidFill>
              <a:miter lim="800000"/>
              <a:headEnd/>
              <a:tailEnd/>
            </a:ln>
          </p:spPr>
          <p:txBody>
            <a:bodyPr/>
            <a:lstStyle/>
            <a:p>
              <a:endParaRPr lang="fr-FR"/>
            </a:p>
          </p:txBody>
        </p:sp>
        <p:sp>
          <p:nvSpPr>
            <p:cNvPr id="44090" name="Rectangle 6"/>
            <p:cNvSpPr>
              <a:spLocks noChangeArrowheads="1"/>
            </p:cNvSpPr>
            <p:nvPr/>
          </p:nvSpPr>
          <p:spPr bwMode="auto">
            <a:xfrm>
              <a:off x="3320275" y="5030366"/>
              <a:ext cx="132872" cy="146435"/>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CP</a:t>
              </a:r>
              <a:endParaRPr lang="fr-FR" sz="2400">
                <a:latin typeface="Times New Roman" pitchFamily="18" charset="0"/>
              </a:endParaRPr>
            </a:p>
          </p:txBody>
        </p:sp>
        <p:grpSp>
          <p:nvGrpSpPr>
            <p:cNvPr id="44091" name="Groupe 79"/>
            <p:cNvGrpSpPr>
              <a:grpSpLocks/>
            </p:cNvGrpSpPr>
            <p:nvPr/>
          </p:nvGrpSpPr>
          <p:grpSpPr bwMode="auto">
            <a:xfrm>
              <a:off x="3995936" y="4221088"/>
              <a:ext cx="864096" cy="1007221"/>
              <a:chOff x="4716016" y="4221088"/>
              <a:chExt cx="864096" cy="1007221"/>
            </a:xfrm>
          </p:grpSpPr>
          <p:sp>
            <p:nvSpPr>
              <p:cNvPr id="44093" name="Rectangle 63"/>
              <p:cNvSpPr>
                <a:spLocks noChangeArrowheads="1"/>
              </p:cNvSpPr>
              <p:nvPr/>
            </p:nvSpPr>
            <p:spPr bwMode="auto">
              <a:xfrm>
                <a:off x="4716016" y="4221088"/>
                <a:ext cx="294718" cy="1007221"/>
              </a:xfrm>
              <a:prstGeom prst="rect">
                <a:avLst/>
              </a:prstGeom>
              <a:solidFill>
                <a:srgbClr val="FFFFFF"/>
              </a:solidFill>
              <a:ln w="12700">
                <a:solidFill>
                  <a:srgbClr val="000000"/>
                </a:solidFill>
                <a:miter lim="800000"/>
                <a:headEnd/>
                <a:tailEnd/>
              </a:ln>
            </p:spPr>
            <p:txBody>
              <a:bodyPr/>
              <a:lstStyle/>
              <a:p>
                <a:endParaRPr lang="fr-FR"/>
              </a:p>
            </p:txBody>
          </p:sp>
          <p:sp>
            <p:nvSpPr>
              <p:cNvPr id="44094" name="Rectangle 64"/>
              <p:cNvSpPr>
                <a:spLocks noChangeArrowheads="1"/>
              </p:cNvSpPr>
              <p:nvPr/>
            </p:nvSpPr>
            <p:spPr bwMode="auto">
              <a:xfrm rot="-5400000">
                <a:off x="4476044" y="4790831"/>
                <a:ext cx="738543" cy="114890"/>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2-bit counters</a:t>
                </a:r>
                <a:endParaRPr lang="fr-FR" sz="2400">
                  <a:latin typeface="Times New Roman" pitchFamily="18" charset="0"/>
                </a:endParaRPr>
              </a:p>
            </p:txBody>
          </p:sp>
          <p:grpSp>
            <p:nvGrpSpPr>
              <p:cNvPr id="44095" name="Group 19"/>
              <p:cNvGrpSpPr>
                <a:grpSpLocks/>
              </p:cNvGrpSpPr>
              <p:nvPr/>
            </p:nvGrpSpPr>
            <p:grpSpPr bwMode="auto">
              <a:xfrm>
                <a:off x="5011656" y="4644541"/>
                <a:ext cx="335679" cy="101868"/>
                <a:chOff x="2036" y="1415"/>
                <a:chExt cx="336" cy="80"/>
              </a:xfrm>
            </p:grpSpPr>
            <p:sp>
              <p:nvSpPr>
                <p:cNvPr id="44097" name="Freeform 20"/>
                <p:cNvSpPr>
                  <a:spLocks/>
                </p:cNvSpPr>
                <p:nvPr/>
              </p:nvSpPr>
              <p:spPr bwMode="auto">
                <a:xfrm>
                  <a:off x="2268" y="1415"/>
                  <a:ext cx="104" cy="80"/>
                </a:xfrm>
                <a:custGeom>
                  <a:avLst/>
                  <a:gdLst>
                    <a:gd name="T0" fmla="*/ 104 w 104"/>
                    <a:gd name="T1" fmla="*/ 40 h 80"/>
                    <a:gd name="T2" fmla="*/ 0 w 104"/>
                    <a:gd name="T3" fmla="*/ 80 h 80"/>
                    <a:gd name="T4" fmla="*/ 0 w 104"/>
                    <a:gd name="T5" fmla="*/ 40 h 80"/>
                    <a:gd name="T6" fmla="*/ 0 w 104"/>
                    <a:gd name="T7" fmla="*/ 0 h 80"/>
                    <a:gd name="T8" fmla="*/ 104 w 104"/>
                    <a:gd name="T9" fmla="*/ 40 h 80"/>
                    <a:gd name="T10" fmla="*/ 0 60000 65536"/>
                    <a:gd name="T11" fmla="*/ 0 60000 65536"/>
                    <a:gd name="T12" fmla="*/ 0 60000 65536"/>
                    <a:gd name="T13" fmla="*/ 0 60000 65536"/>
                    <a:gd name="T14" fmla="*/ 0 60000 65536"/>
                    <a:gd name="T15" fmla="*/ 0 w 104"/>
                    <a:gd name="T16" fmla="*/ 0 h 80"/>
                    <a:gd name="T17" fmla="*/ 104 w 104"/>
                    <a:gd name="T18" fmla="*/ 80 h 80"/>
                  </a:gdLst>
                  <a:ahLst/>
                  <a:cxnLst>
                    <a:cxn ang="T10">
                      <a:pos x="T0" y="T1"/>
                    </a:cxn>
                    <a:cxn ang="T11">
                      <a:pos x="T2" y="T3"/>
                    </a:cxn>
                    <a:cxn ang="T12">
                      <a:pos x="T4" y="T5"/>
                    </a:cxn>
                    <a:cxn ang="T13">
                      <a:pos x="T6" y="T7"/>
                    </a:cxn>
                    <a:cxn ang="T14">
                      <a:pos x="T8" y="T9"/>
                    </a:cxn>
                  </a:cxnLst>
                  <a:rect l="T15" t="T16" r="T17" b="T18"/>
                  <a:pathLst>
                    <a:path w="104" h="80">
                      <a:moveTo>
                        <a:pt x="104" y="40"/>
                      </a:moveTo>
                      <a:lnTo>
                        <a:pt x="0" y="80"/>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44098" name="Line 21"/>
                <p:cNvSpPr>
                  <a:spLocks noChangeShapeType="1"/>
                </p:cNvSpPr>
                <p:nvPr/>
              </p:nvSpPr>
              <p:spPr bwMode="auto">
                <a:xfrm>
                  <a:off x="2036" y="1455"/>
                  <a:ext cx="232" cy="1"/>
                </a:xfrm>
                <a:prstGeom prst="line">
                  <a:avLst/>
                </a:prstGeom>
                <a:noFill/>
                <a:ln w="12700">
                  <a:solidFill>
                    <a:srgbClr val="000000"/>
                  </a:solidFill>
                  <a:round/>
                  <a:headEnd/>
                  <a:tailEnd/>
                </a:ln>
              </p:spPr>
              <p:txBody>
                <a:bodyPr/>
                <a:lstStyle/>
                <a:p>
                  <a:endParaRPr lang="fr-FR"/>
                </a:p>
              </p:txBody>
            </p:sp>
          </p:grpSp>
          <p:sp>
            <p:nvSpPr>
              <p:cNvPr id="44096" name="Rectangle 22"/>
              <p:cNvSpPr>
                <a:spLocks noChangeArrowheads="1"/>
              </p:cNvSpPr>
              <p:nvPr/>
            </p:nvSpPr>
            <p:spPr bwMode="auto">
              <a:xfrm>
                <a:off x="5155518" y="4765509"/>
                <a:ext cx="424594" cy="146435"/>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Prédiction</a:t>
                </a:r>
                <a:endParaRPr lang="fr-FR" sz="2400">
                  <a:latin typeface="Times New Roman" pitchFamily="18" charset="0"/>
                </a:endParaRPr>
              </a:p>
            </p:txBody>
          </p:sp>
        </p:grpSp>
        <p:cxnSp>
          <p:nvCxnSpPr>
            <p:cNvPr id="77" name="Forme 76"/>
            <p:cNvCxnSpPr>
              <a:stCxn id="44089" idx="2"/>
              <a:endCxn id="44094" idx="1"/>
            </p:cNvCxnSpPr>
            <p:nvPr/>
          </p:nvCxnSpPr>
          <p:spPr>
            <a:xfrm rot="5400000" flipH="1" flipV="1">
              <a:off x="3749793" y="4843407"/>
              <a:ext cx="1588" cy="749153"/>
            </a:xfrm>
            <a:prstGeom prst="bentConnector3">
              <a:avLst>
                <a:gd name="adj1" fmla="val -1792941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4042" name="ZoneTexte 82"/>
          <p:cNvSpPr txBox="1">
            <a:spLocks noChangeArrowheads="1"/>
          </p:cNvSpPr>
          <p:nvPr/>
        </p:nvSpPr>
        <p:spPr bwMode="auto">
          <a:xfrm>
            <a:off x="4787900" y="2852738"/>
            <a:ext cx="658813" cy="369887"/>
          </a:xfrm>
          <a:prstGeom prst="rect">
            <a:avLst/>
          </a:prstGeom>
          <a:noFill/>
          <a:ln w="9525">
            <a:noFill/>
            <a:miter lim="800000"/>
            <a:headEnd/>
            <a:tailEnd/>
          </a:ln>
        </p:spPr>
        <p:txBody>
          <a:bodyPr wrap="none">
            <a:spAutoFit/>
          </a:bodyPr>
          <a:lstStyle/>
          <a:p>
            <a:r>
              <a:rPr lang="fr-FR"/>
              <a:t>local</a:t>
            </a:r>
          </a:p>
        </p:txBody>
      </p:sp>
      <p:sp>
        <p:nvSpPr>
          <p:cNvPr id="44043" name="ZoneTexte 83"/>
          <p:cNvSpPr txBox="1">
            <a:spLocks noChangeArrowheads="1"/>
          </p:cNvSpPr>
          <p:nvPr/>
        </p:nvSpPr>
        <p:spPr bwMode="auto">
          <a:xfrm>
            <a:off x="7956550" y="2924175"/>
            <a:ext cx="800100" cy="369888"/>
          </a:xfrm>
          <a:prstGeom prst="rect">
            <a:avLst/>
          </a:prstGeom>
          <a:noFill/>
          <a:ln w="9525">
            <a:noFill/>
            <a:miter lim="800000"/>
            <a:headEnd/>
            <a:tailEnd/>
          </a:ln>
        </p:spPr>
        <p:txBody>
          <a:bodyPr wrap="none">
            <a:spAutoFit/>
          </a:bodyPr>
          <a:lstStyle/>
          <a:p>
            <a:r>
              <a:rPr lang="fr-FR"/>
              <a:t>global</a:t>
            </a:r>
          </a:p>
        </p:txBody>
      </p:sp>
      <p:sp>
        <p:nvSpPr>
          <p:cNvPr id="44044" name="ZoneTexte 84"/>
          <p:cNvSpPr txBox="1">
            <a:spLocks noChangeArrowheads="1"/>
          </p:cNvSpPr>
          <p:nvPr/>
        </p:nvSpPr>
        <p:spPr bwMode="auto">
          <a:xfrm>
            <a:off x="3419475" y="5084763"/>
            <a:ext cx="1762125" cy="369887"/>
          </a:xfrm>
          <a:prstGeom prst="rect">
            <a:avLst/>
          </a:prstGeom>
          <a:noFill/>
          <a:ln w="9525">
            <a:noFill/>
            <a:miter lim="800000"/>
            <a:headEnd/>
            <a:tailEnd/>
          </a:ln>
        </p:spPr>
        <p:txBody>
          <a:bodyPr wrap="none">
            <a:spAutoFit/>
          </a:bodyPr>
          <a:lstStyle/>
          <a:p>
            <a:r>
              <a:rPr lang="fr-FR"/>
              <a:t>historique local</a:t>
            </a:r>
          </a:p>
        </p:txBody>
      </p:sp>
      <p:grpSp>
        <p:nvGrpSpPr>
          <p:cNvPr id="44045" name="Groupe 85"/>
          <p:cNvGrpSpPr>
            <a:grpSpLocks/>
          </p:cNvGrpSpPr>
          <p:nvPr/>
        </p:nvGrpSpPr>
        <p:grpSpPr bwMode="auto">
          <a:xfrm>
            <a:off x="6011863" y="3284538"/>
            <a:ext cx="2797175" cy="2081212"/>
            <a:chOff x="5051425" y="3938588"/>
            <a:chExt cx="2797175" cy="2081212"/>
          </a:xfrm>
        </p:grpSpPr>
        <p:sp>
          <p:nvSpPr>
            <p:cNvPr id="44069" name="Rectangle 56"/>
            <p:cNvSpPr>
              <a:spLocks noChangeArrowheads="1"/>
            </p:cNvSpPr>
            <p:nvPr/>
          </p:nvSpPr>
          <p:spPr bwMode="auto">
            <a:xfrm>
              <a:off x="5127625" y="4662488"/>
              <a:ext cx="898525" cy="279400"/>
            </a:xfrm>
            <a:prstGeom prst="rect">
              <a:avLst/>
            </a:prstGeom>
            <a:solidFill>
              <a:srgbClr val="FFFFFF"/>
            </a:solidFill>
            <a:ln w="12700">
              <a:solidFill>
                <a:srgbClr val="000000"/>
              </a:solidFill>
              <a:miter lim="800000"/>
              <a:headEnd/>
              <a:tailEnd/>
            </a:ln>
          </p:spPr>
          <p:txBody>
            <a:bodyPr/>
            <a:lstStyle/>
            <a:p>
              <a:endParaRPr lang="fr-FR"/>
            </a:p>
          </p:txBody>
        </p:sp>
        <p:sp>
          <p:nvSpPr>
            <p:cNvPr id="44070" name="Rectangle 57"/>
            <p:cNvSpPr>
              <a:spLocks noChangeArrowheads="1"/>
            </p:cNvSpPr>
            <p:nvPr/>
          </p:nvSpPr>
          <p:spPr bwMode="auto">
            <a:xfrm>
              <a:off x="5233988" y="4706938"/>
              <a:ext cx="6826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Historique</a:t>
              </a:r>
              <a:endParaRPr lang="fr-FR" sz="2400">
                <a:latin typeface="Times New Roman" pitchFamily="18" charset="0"/>
              </a:endParaRPr>
            </a:p>
          </p:txBody>
        </p:sp>
        <p:sp>
          <p:nvSpPr>
            <p:cNvPr id="44071" name="Line 58"/>
            <p:cNvSpPr>
              <a:spLocks noChangeShapeType="1"/>
            </p:cNvSpPr>
            <p:nvPr/>
          </p:nvSpPr>
          <p:spPr bwMode="auto">
            <a:xfrm flipV="1">
              <a:off x="5843588" y="4935538"/>
              <a:ext cx="1587" cy="798512"/>
            </a:xfrm>
            <a:prstGeom prst="line">
              <a:avLst/>
            </a:prstGeom>
            <a:noFill/>
            <a:ln w="12700">
              <a:solidFill>
                <a:srgbClr val="000000"/>
              </a:solidFill>
              <a:round/>
              <a:headEnd/>
              <a:tailEnd/>
            </a:ln>
          </p:spPr>
          <p:txBody>
            <a:bodyPr/>
            <a:lstStyle/>
            <a:p>
              <a:endParaRPr lang="fr-FR"/>
            </a:p>
          </p:txBody>
        </p:sp>
        <p:grpSp>
          <p:nvGrpSpPr>
            <p:cNvPr id="44072" name="Group 59"/>
            <p:cNvGrpSpPr>
              <a:grpSpLocks/>
            </p:cNvGrpSpPr>
            <p:nvPr/>
          </p:nvGrpSpPr>
          <p:grpSpPr bwMode="auto">
            <a:xfrm>
              <a:off x="6667500" y="5151438"/>
              <a:ext cx="127000" cy="252412"/>
              <a:chOff x="3394" y="3308"/>
              <a:chExt cx="80" cy="159"/>
            </a:xfrm>
          </p:grpSpPr>
          <p:sp>
            <p:nvSpPr>
              <p:cNvPr id="44087" name="Freeform 60"/>
              <p:cNvSpPr>
                <a:spLocks/>
              </p:cNvSpPr>
              <p:nvPr/>
            </p:nvSpPr>
            <p:spPr bwMode="auto">
              <a:xfrm>
                <a:off x="3394" y="3308"/>
                <a:ext cx="80" cy="104"/>
              </a:xfrm>
              <a:custGeom>
                <a:avLst/>
                <a:gdLst>
                  <a:gd name="T0" fmla="*/ 40 w 80"/>
                  <a:gd name="T1" fmla="*/ 0 h 104"/>
                  <a:gd name="T2" fmla="*/ 80 w 80"/>
                  <a:gd name="T3" fmla="*/ 104 h 104"/>
                  <a:gd name="T4" fmla="*/ 40 w 80"/>
                  <a:gd name="T5" fmla="*/ 104 h 104"/>
                  <a:gd name="T6" fmla="*/ 0 w 80"/>
                  <a:gd name="T7" fmla="*/ 104 h 104"/>
                  <a:gd name="T8" fmla="*/ 40 w 80"/>
                  <a:gd name="T9" fmla="*/ 0 h 104"/>
                  <a:gd name="T10" fmla="*/ 0 60000 65536"/>
                  <a:gd name="T11" fmla="*/ 0 60000 65536"/>
                  <a:gd name="T12" fmla="*/ 0 60000 65536"/>
                  <a:gd name="T13" fmla="*/ 0 60000 65536"/>
                  <a:gd name="T14" fmla="*/ 0 60000 65536"/>
                  <a:gd name="T15" fmla="*/ 0 w 80"/>
                  <a:gd name="T16" fmla="*/ 0 h 104"/>
                  <a:gd name="T17" fmla="*/ 80 w 80"/>
                  <a:gd name="T18" fmla="*/ 104 h 104"/>
                </a:gdLst>
                <a:ahLst/>
                <a:cxnLst>
                  <a:cxn ang="T10">
                    <a:pos x="T0" y="T1"/>
                  </a:cxn>
                  <a:cxn ang="T11">
                    <a:pos x="T2" y="T3"/>
                  </a:cxn>
                  <a:cxn ang="T12">
                    <a:pos x="T4" y="T5"/>
                  </a:cxn>
                  <a:cxn ang="T13">
                    <a:pos x="T6" y="T7"/>
                  </a:cxn>
                  <a:cxn ang="T14">
                    <a:pos x="T8" y="T9"/>
                  </a:cxn>
                </a:cxnLst>
                <a:rect l="T15" t="T16" r="T17" b="T18"/>
                <a:pathLst>
                  <a:path w="80" h="104">
                    <a:moveTo>
                      <a:pt x="40" y="0"/>
                    </a:moveTo>
                    <a:lnTo>
                      <a:pt x="80" y="104"/>
                    </a:lnTo>
                    <a:lnTo>
                      <a:pt x="40" y="104"/>
                    </a:lnTo>
                    <a:lnTo>
                      <a:pt x="0" y="104"/>
                    </a:lnTo>
                    <a:lnTo>
                      <a:pt x="40" y="0"/>
                    </a:lnTo>
                    <a:close/>
                  </a:path>
                </a:pathLst>
              </a:custGeom>
              <a:solidFill>
                <a:srgbClr val="000000"/>
              </a:solidFill>
              <a:ln w="12700">
                <a:solidFill>
                  <a:srgbClr val="000000"/>
                </a:solidFill>
                <a:prstDash val="solid"/>
                <a:round/>
                <a:headEnd/>
                <a:tailEnd/>
              </a:ln>
            </p:spPr>
            <p:txBody>
              <a:bodyPr/>
              <a:lstStyle/>
              <a:p>
                <a:endParaRPr lang="fr-FR"/>
              </a:p>
            </p:txBody>
          </p:sp>
          <p:sp>
            <p:nvSpPr>
              <p:cNvPr id="44088" name="Line 61"/>
              <p:cNvSpPr>
                <a:spLocks noChangeShapeType="1"/>
              </p:cNvSpPr>
              <p:nvPr/>
            </p:nvSpPr>
            <p:spPr bwMode="auto">
              <a:xfrm flipV="1">
                <a:off x="3434" y="3412"/>
                <a:ext cx="1" cy="55"/>
              </a:xfrm>
              <a:prstGeom prst="line">
                <a:avLst/>
              </a:prstGeom>
              <a:noFill/>
              <a:ln w="12700">
                <a:solidFill>
                  <a:srgbClr val="000000"/>
                </a:solidFill>
                <a:round/>
                <a:headEnd/>
                <a:tailEnd/>
              </a:ln>
            </p:spPr>
            <p:txBody>
              <a:bodyPr/>
              <a:lstStyle/>
              <a:p>
                <a:endParaRPr lang="fr-FR"/>
              </a:p>
            </p:txBody>
          </p:sp>
        </p:grpSp>
        <p:sp>
          <p:nvSpPr>
            <p:cNvPr id="44073" name="Rectangle 62"/>
            <p:cNvSpPr>
              <a:spLocks noChangeArrowheads="1"/>
            </p:cNvSpPr>
            <p:nvPr/>
          </p:nvSpPr>
          <p:spPr bwMode="auto">
            <a:xfrm>
              <a:off x="6461125" y="3938588"/>
              <a:ext cx="455613" cy="1255712"/>
            </a:xfrm>
            <a:prstGeom prst="rect">
              <a:avLst/>
            </a:prstGeom>
            <a:solidFill>
              <a:srgbClr val="FFFFFF"/>
            </a:solidFill>
            <a:ln w="12700">
              <a:solidFill>
                <a:srgbClr val="000000"/>
              </a:solidFill>
              <a:miter lim="800000"/>
              <a:headEnd/>
              <a:tailEnd/>
            </a:ln>
          </p:spPr>
          <p:txBody>
            <a:bodyPr/>
            <a:lstStyle/>
            <a:p>
              <a:endParaRPr lang="fr-FR"/>
            </a:p>
          </p:txBody>
        </p:sp>
        <p:grpSp>
          <p:nvGrpSpPr>
            <p:cNvPr id="44074" name="Group 63"/>
            <p:cNvGrpSpPr>
              <a:grpSpLocks/>
            </p:cNvGrpSpPr>
            <p:nvPr/>
          </p:nvGrpSpPr>
          <p:grpSpPr bwMode="auto">
            <a:xfrm>
              <a:off x="6945313" y="4264025"/>
              <a:ext cx="546100" cy="125413"/>
              <a:chOff x="3569" y="2749"/>
              <a:chExt cx="344" cy="79"/>
            </a:xfrm>
          </p:grpSpPr>
          <p:sp>
            <p:nvSpPr>
              <p:cNvPr id="44085" name="Freeform 64"/>
              <p:cNvSpPr>
                <a:spLocks/>
              </p:cNvSpPr>
              <p:nvPr/>
            </p:nvSpPr>
            <p:spPr bwMode="auto">
              <a:xfrm>
                <a:off x="3809" y="2749"/>
                <a:ext cx="104" cy="79"/>
              </a:xfrm>
              <a:custGeom>
                <a:avLst/>
                <a:gdLst>
                  <a:gd name="T0" fmla="*/ 104 w 104"/>
                  <a:gd name="T1" fmla="*/ 40 h 79"/>
                  <a:gd name="T2" fmla="*/ 0 w 104"/>
                  <a:gd name="T3" fmla="*/ 79 h 79"/>
                  <a:gd name="T4" fmla="*/ 0 w 104"/>
                  <a:gd name="T5" fmla="*/ 40 h 79"/>
                  <a:gd name="T6" fmla="*/ 0 w 104"/>
                  <a:gd name="T7" fmla="*/ 0 h 79"/>
                  <a:gd name="T8" fmla="*/ 104 w 104"/>
                  <a:gd name="T9" fmla="*/ 40 h 79"/>
                  <a:gd name="T10" fmla="*/ 0 60000 65536"/>
                  <a:gd name="T11" fmla="*/ 0 60000 65536"/>
                  <a:gd name="T12" fmla="*/ 0 60000 65536"/>
                  <a:gd name="T13" fmla="*/ 0 60000 65536"/>
                  <a:gd name="T14" fmla="*/ 0 60000 65536"/>
                  <a:gd name="T15" fmla="*/ 0 w 104"/>
                  <a:gd name="T16" fmla="*/ 0 h 79"/>
                  <a:gd name="T17" fmla="*/ 104 w 104"/>
                  <a:gd name="T18" fmla="*/ 79 h 79"/>
                </a:gdLst>
                <a:ahLst/>
                <a:cxnLst>
                  <a:cxn ang="T10">
                    <a:pos x="T0" y="T1"/>
                  </a:cxn>
                  <a:cxn ang="T11">
                    <a:pos x="T2" y="T3"/>
                  </a:cxn>
                  <a:cxn ang="T12">
                    <a:pos x="T4" y="T5"/>
                  </a:cxn>
                  <a:cxn ang="T13">
                    <a:pos x="T6" y="T7"/>
                  </a:cxn>
                  <a:cxn ang="T14">
                    <a:pos x="T8" y="T9"/>
                  </a:cxn>
                </a:cxnLst>
                <a:rect l="T15" t="T16" r="T17" b="T18"/>
                <a:pathLst>
                  <a:path w="104" h="79">
                    <a:moveTo>
                      <a:pt x="104" y="40"/>
                    </a:moveTo>
                    <a:lnTo>
                      <a:pt x="0" y="79"/>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44086" name="Line 65"/>
              <p:cNvSpPr>
                <a:spLocks noChangeShapeType="1"/>
              </p:cNvSpPr>
              <p:nvPr/>
            </p:nvSpPr>
            <p:spPr bwMode="auto">
              <a:xfrm>
                <a:off x="3569" y="2789"/>
                <a:ext cx="240" cy="1"/>
              </a:xfrm>
              <a:prstGeom prst="line">
                <a:avLst/>
              </a:prstGeom>
              <a:noFill/>
              <a:ln w="12700">
                <a:solidFill>
                  <a:srgbClr val="000000"/>
                </a:solidFill>
                <a:round/>
                <a:headEnd/>
                <a:tailEnd/>
              </a:ln>
            </p:spPr>
            <p:txBody>
              <a:bodyPr/>
              <a:lstStyle/>
              <a:p>
                <a:endParaRPr lang="fr-FR"/>
              </a:p>
            </p:txBody>
          </p:sp>
        </p:grpSp>
        <p:sp>
          <p:nvSpPr>
            <p:cNvPr id="44075" name="Rectangle 66"/>
            <p:cNvSpPr>
              <a:spLocks noChangeArrowheads="1"/>
            </p:cNvSpPr>
            <p:nvPr/>
          </p:nvSpPr>
          <p:spPr bwMode="auto">
            <a:xfrm>
              <a:off x="7173913" y="4427538"/>
              <a:ext cx="674687"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Prédiction</a:t>
              </a:r>
              <a:endParaRPr lang="fr-FR" sz="2400">
                <a:latin typeface="Times New Roman" pitchFamily="18" charset="0"/>
              </a:endParaRPr>
            </a:p>
          </p:txBody>
        </p:sp>
        <p:sp>
          <p:nvSpPr>
            <p:cNvPr id="44076" name="Rectangle 67"/>
            <p:cNvSpPr>
              <a:spLocks noChangeArrowheads="1"/>
            </p:cNvSpPr>
            <p:nvPr/>
          </p:nvSpPr>
          <p:spPr bwMode="auto">
            <a:xfrm>
              <a:off x="5051425" y="5740400"/>
              <a:ext cx="900113" cy="279400"/>
            </a:xfrm>
            <a:prstGeom prst="rect">
              <a:avLst/>
            </a:prstGeom>
            <a:solidFill>
              <a:srgbClr val="FFFFFF"/>
            </a:solidFill>
            <a:ln w="12700">
              <a:solidFill>
                <a:srgbClr val="000000"/>
              </a:solidFill>
              <a:miter lim="800000"/>
              <a:headEnd/>
              <a:tailEnd/>
            </a:ln>
          </p:spPr>
          <p:txBody>
            <a:bodyPr/>
            <a:lstStyle/>
            <a:p>
              <a:endParaRPr lang="fr-FR"/>
            </a:p>
          </p:txBody>
        </p:sp>
        <p:sp>
          <p:nvSpPr>
            <p:cNvPr id="44077" name="Rectangle 68"/>
            <p:cNvSpPr>
              <a:spLocks noChangeArrowheads="1"/>
            </p:cNvSpPr>
            <p:nvPr/>
          </p:nvSpPr>
          <p:spPr bwMode="auto">
            <a:xfrm>
              <a:off x="5424488" y="5784850"/>
              <a:ext cx="211137"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CP</a:t>
              </a:r>
              <a:endParaRPr lang="fr-FR" sz="2400">
                <a:latin typeface="Times New Roman" pitchFamily="18" charset="0"/>
              </a:endParaRPr>
            </a:p>
          </p:txBody>
        </p:sp>
        <p:sp>
          <p:nvSpPr>
            <p:cNvPr id="44078" name="Rectangle 69"/>
            <p:cNvSpPr>
              <a:spLocks noChangeArrowheads="1"/>
            </p:cNvSpPr>
            <p:nvPr/>
          </p:nvSpPr>
          <p:spPr bwMode="auto">
            <a:xfrm>
              <a:off x="5602288" y="5467350"/>
              <a:ext cx="84137"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n</a:t>
              </a:r>
              <a:endParaRPr lang="fr-FR" sz="2400">
                <a:latin typeface="Times New Roman" pitchFamily="18" charset="0"/>
              </a:endParaRPr>
            </a:p>
          </p:txBody>
        </p:sp>
        <p:sp>
          <p:nvSpPr>
            <p:cNvPr id="44079" name="Rectangle 70"/>
            <p:cNvSpPr>
              <a:spLocks noChangeArrowheads="1"/>
            </p:cNvSpPr>
            <p:nvPr/>
          </p:nvSpPr>
          <p:spPr bwMode="auto">
            <a:xfrm>
              <a:off x="5564188" y="4960938"/>
              <a:ext cx="13017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m</a:t>
              </a:r>
              <a:endParaRPr lang="fr-FR" sz="2400">
                <a:latin typeface="Times New Roman" pitchFamily="18" charset="0"/>
              </a:endParaRPr>
            </a:p>
          </p:txBody>
        </p:sp>
        <p:sp>
          <p:nvSpPr>
            <p:cNvPr id="44080" name="Rectangle 71"/>
            <p:cNvSpPr>
              <a:spLocks noChangeArrowheads="1"/>
            </p:cNvSpPr>
            <p:nvPr/>
          </p:nvSpPr>
          <p:spPr bwMode="auto">
            <a:xfrm>
              <a:off x="6286500" y="5467350"/>
              <a:ext cx="84138"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n</a:t>
              </a:r>
              <a:endParaRPr lang="fr-FR" sz="2400">
                <a:latin typeface="Times New Roman" pitchFamily="18" charset="0"/>
              </a:endParaRPr>
            </a:p>
          </p:txBody>
        </p:sp>
        <p:sp>
          <p:nvSpPr>
            <p:cNvPr id="44081" name="Rectangle 72"/>
            <p:cNvSpPr>
              <a:spLocks noChangeArrowheads="1"/>
            </p:cNvSpPr>
            <p:nvPr/>
          </p:nvSpPr>
          <p:spPr bwMode="auto">
            <a:xfrm>
              <a:off x="5735638" y="5310188"/>
              <a:ext cx="328612" cy="214312"/>
            </a:xfrm>
            <a:prstGeom prst="rect">
              <a:avLst/>
            </a:prstGeom>
            <a:solidFill>
              <a:srgbClr val="FFFFFF"/>
            </a:solidFill>
            <a:ln w="12700">
              <a:solidFill>
                <a:srgbClr val="000000"/>
              </a:solidFill>
              <a:miter lim="800000"/>
              <a:headEnd/>
              <a:tailEnd/>
            </a:ln>
          </p:spPr>
          <p:txBody>
            <a:bodyPr/>
            <a:lstStyle/>
            <a:p>
              <a:endParaRPr lang="fr-FR"/>
            </a:p>
          </p:txBody>
        </p:sp>
        <p:sp>
          <p:nvSpPr>
            <p:cNvPr id="44082" name="Rectangle 73"/>
            <p:cNvSpPr>
              <a:spLocks noChangeArrowheads="1"/>
            </p:cNvSpPr>
            <p:nvPr/>
          </p:nvSpPr>
          <p:spPr bwMode="auto">
            <a:xfrm>
              <a:off x="5775325" y="5310188"/>
              <a:ext cx="274638" cy="152400"/>
            </a:xfrm>
            <a:prstGeom prst="rect">
              <a:avLst/>
            </a:prstGeom>
            <a:noFill/>
            <a:ln w="9525">
              <a:noFill/>
              <a:miter lim="800000"/>
              <a:headEnd/>
              <a:tailEnd/>
            </a:ln>
          </p:spPr>
          <p:txBody>
            <a:bodyPr wrap="none" lIns="0" tIns="0" rIns="0" bIns="0">
              <a:spAutoFit/>
            </a:bodyPr>
            <a:lstStyle/>
            <a:p>
              <a:pPr eaLnBrk="0" hangingPunct="0"/>
              <a:r>
                <a:rPr lang="fr-FR" sz="1000" b="1" i="1">
                  <a:solidFill>
                    <a:srgbClr val="000000"/>
                  </a:solidFill>
                  <a:latin typeface="Helvetica" pitchFamily="34" charset="0"/>
                </a:rPr>
                <a:t>XOR</a:t>
              </a:r>
              <a:endParaRPr lang="fr-FR" sz="2400">
                <a:latin typeface="Times New Roman" pitchFamily="18" charset="0"/>
              </a:endParaRPr>
            </a:p>
          </p:txBody>
        </p:sp>
        <p:sp>
          <p:nvSpPr>
            <p:cNvPr id="44083" name="Line 76"/>
            <p:cNvSpPr>
              <a:spLocks noChangeShapeType="1"/>
            </p:cNvSpPr>
            <p:nvPr/>
          </p:nvSpPr>
          <p:spPr bwMode="auto">
            <a:xfrm>
              <a:off x="6080125" y="5386388"/>
              <a:ext cx="685800" cy="0"/>
            </a:xfrm>
            <a:prstGeom prst="line">
              <a:avLst/>
            </a:prstGeom>
            <a:noFill/>
            <a:ln w="12700">
              <a:solidFill>
                <a:schemeClr val="tx1"/>
              </a:solidFill>
              <a:round/>
              <a:headEnd/>
              <a:tailEnd/>
            </a:ln>
          </p:spPr>
          <p:txBody>
            <a:bodyPr wrap="none" anchor="ctr"/>
            <a:lstStyle/>
            <a:p>
              <a:endParaRPr lang="fr-FR"/>
            </a:p>
          </p:txBody>
        </p:sp>
        <p:sp>
          <p:nvSpPr>
            <p:cNvPr id="44084" name="Rectangle 78"/>
            <p:cNvSpPr>
              <a:spLocks noChangeArrowheads="1"/>
            </p:cNvSpPr>
            <p:nvPr/>
          </p:nvSpPr>
          <p:spPr bwMode="auto">
            <a:xfrm rot="-5400000">
              <a:off x="6141244" y="4452144"/>
              <a:ext cx="1076325"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Compteur 2 bits</a:t>
              </a:r>
              <a:endParaRPr lang="fr-FR" sz="2400">
                <a:latin typeface="Times New Roman" pitchFamily="18" charset="0"/>
              </a:endParaRPr>
            </a:p>
          </p:txBody>
        </p:sp>
      </p:grpSp>
      <p:sp>
        <p:nvSpPr>
          <p:cNvPr id="44046" name="ZoneTexte 106"/>
          <p:cNvSpPr txBox="1">
            <a:spLocks noChangeArrowheads="1"/>
          </p:cNvSpPr>
          <p:nvPr/>
        </p:nvSpPr>
        <p:spPr bwMode="auto">
          <a:xfrm>
            <a:off x="6516688" y="5445125"/>
            <a:ext cx="1901825" cy="646113"/>
          </a:xfrm>
          <a:prstGeom prst="rect">
            <a:avLst/>
          </a:prstGeom>
          <a:noFill/>
          <a:ln w="9525">
            <a:noFill/>
            <a:miter lim="800000"/>
            <a:headEnd/>
            <a:tailEnd/>
          </a:ln>
        </p:spPr>
        <p:txBody>
          <a:bodyPr wrap="none">
            <a:spAutoFit/>
          </a:bodyPr>
          <a:lstStyle/>
          <a:p>
            <a:r>
              <a:rPr lang="fr-FR"/>
              <a:t>Historique global</a:t>
            </a:r>
          </a:p>
          <a:p>
            <a:r>
              <a:rPr lang="fr-FR"/>
              <a:t>+ partage index</a:t>
            </a:r>
          </a:p>
        </p:txBody>
      </p:sp>
      <p:grpSp>
        <p:nvGrpSpPr>
          <p:cNvPr id="44047" name="Groupe 107"/>
          <p:cNvGrpSpPr>
            <a:grpSpLocks/>
          </p:cNvGrpSpPr>
          <p:nvPr/>
        </p:nvGrpSpPr>
        <p:grpSpPr bwMode="auto">
          <a:xfrm>
            <a:off x="468313" y="4365625"/>
            <a:ext cx="2182812" cy="1219200"/>
            <a:chOff x="1524000" y="3505200"/>
            <a:chExt cx="3992563" cy="1579563"/>
          </a:xfrm>
        </p:grpSpPr>
        <p:sp>
          <p:nvSpPr>
            <p:cNvPr id="44051" name="Rectangle 4"/>
            <p:cNvSpPr>
              <a:spLocks noChangeArrowheads="1"/>
            </p:cNvSpPr>
            <p:nvPr/>
          </p:nvSpPr>
          <p:spPr bwMode="auto">
            <a:xfrm>
              <a:off x="1524000" y="4329113"/>
              <a:ext cx="900113" cy="292100"/>
            </a:xfrm>
            <a:prstGeom prst="rect">
              <a:avLst/>
            </a:prstGeom>
            <a:solidFill>
              <a:srgbClr val="FFFFFF"/>
            </a:solidFill>
            <a:ln w="12700">
              <a:solidFill>
                <a:srgbClr val="000000"/>
              </a:solidFill>
              <a:miter lim="800000"/>
              <a:headEnd/>
              <a:tailEnd/>
            </a:ln>
          </p:spPr>
          <p:txBody>
            <a:bodyPr/>
            <a:lstStyle/>
            <a:p>
              <a:endParaRPr lang="fr-FR" sz="800"/>
            </a:p>
          </p:txBody>
        </p:sp>
        <p:sp>
          <p:nvSpPr>
            <p:cNvPr id="44052" name="Rectangle 5"/>
            <p:cNvSpPr>
              <a:spLocks noChangeArrowheads="1"/>
            </p:cNvSpPr>
            <p:nvPr/>
          </p:nvSpPr>
          <p:spPr bwMode="auto">
            <a:xfrm>
              <a:off x="1897063" y="4386262"/>
              <a:ext cx="260822" cy="159402"/>
            </a:xfrm>
            <a:prstGeom prst="rect">
              <a:avLst/>
            </a:prstGeom>
            <a:noFill/>
            <a:ln w="9525">
              <a:noFill/>
              <a:miter lim="800000"/>
              <a:headEnd/>
              <a:tailEnd/>
            </a:ln>
          </p:spPr>
          <p:txBody>
            <a:bodyPr wrap="none" lIns="0" tIns="0" rIns="0" bIns="0">
              <a:spAutoFit/>
            </a:bodyPr>
            <a:lstStyle/>
            <a:p>
              <a:pPr eaLnBrk="0" hangingPunct="0"/>
              <a:r>
                <a:rPr lang="fr-FR" sz="800">
                  <a:solidFill>
                    <a:srgbClr val="000000"/>
                  </a:solidFill>
                  <a:latin typeface="Helvetica" pitchFamily="34" charset="0"/>
                </a:rPr>
                <a:t>CP</a:t>
              </a:r>
              <a:endParaRPr lang="fr-FR" sz="800">
                <a:latin typeface="Times New Roman" pitchFamily="18" charset="0"/>
              </a:endParaRPr>
            </a:p>
          </p:txBody>
        </p:sp>
        <p:sp>
          <p:nvSpPr>
            <p:cNvPr id="44053" name="Line 6"/>
            <p:cNvSpPr>
              <a:spLocks noChangeShapeType="1"/>
            </p:cNvSpPr>
            <p:nvPr/>
          </p:nvSpPr>
          <p:spPr bwMode="auto">
            <a:xfrm flipV="1">
              <a:off x="2239963" y="4614863"/>
              <a:ext cx="1587" cy="468312"/>
            </a:xfrm>
            <a:prstGeom prst="line">
              <a:avLst/>
            </a:prstGeom>
            <a:noFill/>
            <a:ln w="12700">
              <a:solidFill>
                <a:srgbClr val="000000"/>
              </a:solidFill>
              <a:round/>
              <a:headEnd/>
              <a:tailEnd/>
            </a:ln>
          </p:spPr>
          <p:txBody>
            <a:bodyPr/>
            <a:lstStyle/>
            <a:p>
              <a:endParaRPr lang="fr-FR"/>
            </a:p>
          </p:txBody>
        </p:sp>
        <p:sp>
          <p:nvSpPr>
            <p:cNvPr id="44054" name="Line 7"/>
            <p:cNvSpPr>
              <a:spLocks noChangeShapeType="1"/>
            </p:cNvSpPr>
            <p:nvPr/>
          </p:nvSpPr>
          <p:spPr bwMode="auto">
            <a:xfrm>
              <a:off x="2239963" y="5083175"/>
              <a:ext cx="747712" cy="1588"/>
            </a:xfrm>
            <a:prstGeom prst="line">
              <a:avLst/>
            </a:prstGeom>
            <a:noFill/>
            <a:ln w="12700">
              <a:solidFill>
                <a:srgbClr val="000000"/>
              </a:solidFill>
              <a:round/>
              <a:headEnd/>
              <a:tailEnd/>
            </a:ln>
          </p:spPr>
          <p:txBody>
            <a:bodyPr/>
            <a:lstStyle/>
            <a:p>
              <a:endParaRPr lang="fr-FR"/>
            </a:p>
          </p:txBody>
        </p:sp>
        <p:grpSp>
          <p:nvGrpSpPr>
            <p:cNvPr id="44055" name="Group 8"/>
            <p:cNvGrpSpPr>
              <a:grpSpLocks/>
            </p:cNvGrpSpPr>
            <p:nvPr/>
          </p:nvGrpSpPr>
          <p:grpSpPr bwMode="auto">
            <a:xfrm>
              <a:off x="2924175" y="4829175"/>
              <a:ext cx="127000" cy="254000"/>
              <a:chOff x="1086" y="5464"/>
              <a:chExt cx="80" cy="160"/>
            </a:xfrm>
          </p:grpSpPr>
          <p:sp>
            <p:nvSpPr>
              <p:cNvPr id="44067" name="Freeform 9"/>
              <p:cNvSpPr>
                <a:spLocks/>
              </p:cNvSpPr>
              <p:nvPr/>
            </p:nvSpPr>
            <p:spPr bwMode="auto">
              <a:xfrm>
                <a:off x="1086" y="5464"/>
                <a:ext cx="80" cy="104"/>
              </a:xfrm>
              <a:custGeom>
                <a:avLst/>
                <a:gdLst>
                  <a:gd name="T0" fmla="*/ 40 w 80"/>
                  <a:gd name="T1" fmla="*/ 0 h 104"/>
                  <a:gd name="T2" fmla="*/ 80 w 80"/>
                  <a:gd name="T3" fmla="*/ 104 h 104"/>
                  <a:gd name="T4" fmla="*/ 40 w 80"/>
                  <a:gd name="T5" fmla="*/ 104 h 104"/>
                  <a:gd name="T6" fmla="*/ 0 w 80"/>
                  <a:gd name="T7" fmla="*/ 104 h 104"/>
                  <a:gd name="T8" fmla="*/ 40 w 80"/>
                  <a:gd name="T9" fmla="*/ 0 h 104"/>
                  <a:gd name="T10" fmla="*/ 0 60000 65536"/>
                  <a:gd name="T11" fmla="*/ 0 60000 65536"/>
                  <a:gd name="T12" fmla="*/ 0 60000 65536"/>
                  <a:gd name="T13" fmla="*/ 0 60000 65536"/>
                  <a:gd name="T14" fmla="*/ 0 60000 65536"/>
                  <a:gd name="T15" fmla="*/ 0 w 80"/>
                  <a:gd name="T16" fmla="*/ 0 h 104"/>
                  <a:gd name="T17" fmla="*/ 80 w 80"/>
                  <a:gd name="T18" fmla="*/ 104 h 104"/>
                </a:gdLst>
                <a:ahLst/>
                <a:cxnLst>
                  <a:cxn ang="T10">
                    <a:pos x="T0" y="T1"/>
                  </a:cxn>
                  <a:cxn ang="T11">
                    <a:pos x="T2" y="T3"/>
                  </a:cxn>
                  <a:cxn ang="T12">
                    <a:pos x="T4" y="T5"/>
                  </a:cxn>
                  <a:cxn ang="T13">
                    <a:pos x="T6" y="T7"/>
                  </a:cxn>
                  <a:cxn ang="T14">
                    <a:pos x="T8" y="T9"/>
                  </a:cxn>
                </a:cxnLst>
                <a:rect l="T15" t="T16" r="T17" b="T18"/>
                <a:pathLst>
                  <a:path w="80" h="104">
                    <a:moveTo>
                      <a:pt x="40" y="0"/>
                    </a:moveTo>
                    <a:lnTo>
                      <a:pt x="80" y="104"/>
                    </a:lnTo>
                    <a:lnTo>
                      <a:pt x="40" y="104"/>
                    </a:lnTo>
                    <a:lnTo>
                      <a:pt x="0" y="104"/>
                    </a:lnTo>
                    <a:lnTo>
                      <a:pt x="40" y="0"/>
                    </a:lnTo>
                    <a:close/>
                  </a:path>
                </a:pathLst>
              </a:custGeom>
              <a:solidFill>
                <a:srgbClr val="000000"/>
              </a:solidFill>
              <a:ln w="12700">
                <a:solidFill>
                  <a:srgbClr val="000000"/>
                </a:solidFill>
                <a:prstDash val="solid"/>
                <a:round/>
                <a:headEnd/>
                <a:tailEnd/>
              </a:ln>
            </p:spPr>
            <p:txBody>
              <a:bodyPr/>
              <a:lstStyle/>
              <a:p>
                <a:endParaRPr lang="fr-FR"/>
              </a:p>
            </p:txBody>
          </p:sp>
          <p:sp>
            <p:nvSpPr>
              <p:cNvPr id="44068" name="Line 10"/>
              <p:cNvSpPr>
                <a:spLocks noChangeShapeType="1"/>
              </p:cNvSpPr>
              <p:nvPr/>
            </p:nvSpPr>
            <p:spPr bwMode="auto">
              <a:xfrm flipV="1">
                <a:off x="1126" y="5568"/>
                <a:ext cx="1" cy="56"/>
              </a:xfrm>
              <a:prstGeom prst="line">
                <a:avLst/>
              </a:prstGeom>
              <a:noFill/>
              <a:ln w="12700">
                <a:solidFill>
                  <a:srgbClr val="000000"/>
                </a:solidFill>
                <a:round/>
                <a:headEnd/>
                <a:tailEnd/>
              </a:ln>
            </p:spPr>
            <p:txBody>
              <a:bodyPr/>
              <a:lstStyle/>
              <a:p>
                <a:endParaRPr lang="fr-FR"/>
              </a:p>
            </p:txBody>
          </p:sp>
        </p:grpSp>
        <p:sp>
          <p:nvSpPr>
            <p:cNvPr id="44056" name="Rectangle 11"/>
            <p:cNvSpPr>
              <a:spLocks noChangeArrowheads="1"/>
            </p:cNvSpPr>
            <p:nvPr/>
          </p:nvSpPr>
          <p:spPr bwMode="auto">
            <a:xfrm>
              <a:off x="2724150" y="3546475"/>
              <a:ext cx="469900" cy="1266825"/>
            </a:xfrm>
            <a:prstGeom prst="rect">
              <a:avLst/>
            </a:prstGeom>
            <a:solidFill>
              <a:srgbClr val="FFFFFF"/>
            </a:solidFill>
            <a:ln w="12700">
              <a:solidFill>
                <a:srgbClr val="000000"/>
              </a:solidFill>
              <a:miter lim="800000"/>
              <a:headEnd/>
              <a:tailEnd/>
            </a:ln>
          </p:spPr>
          <p:txBody>
            <a:bodyPr/>
            <a:lstStyle/>
            <a:p>
              <a:endParaRPr lang="fr-FR" sz="800"/>
            </a:p>
          </p:txBody>
        </p:sp>
        <p:grpSp>
          <p:nvGrpSpPr>
            <p:cNvPr id="44057" name="Group 12"/>
            <p:cNvGrpSpPr>
              <a:grpSpLocks/>
            </p:cNvGrpSpPr>
            <p:nvPr/>
          </p:nvGrpSpPr>
          <p:grpSpPr bwMode="auto">
            <a:xfrm>
              <a:off x="3203575" y="3929063"/>
              <a:ext cx="544513" cy="127000"/>
              <a:chOff x="1262" y="4897"/>
              <a:chExt cx="343" cy="80"/>
            </a:xfrm>
          </p:grpSpPr>
          <p:sp>
            <p:nvSpPr>
              <p:cNvPr id="44065" name="Freeform 13"/>
              <p:cNvSpPr>
                <a:spLocks/>
              </p:cNvSpPr>
              <p:nvPr/>
            </p:nvSpPr>
            <p:spPr bwMode="auto">
              <a:xfrm>
                <a:off x="1501" y="4897"/>
                <a:ext cx="104" cy="80"/>
              </a:xfrm>
              <a:custGeom>
                <a:avLst/>
                <a:gdLst>
                  <a:gd name="T0" fmla="*/ 104 w 104"/>
                  <a:gd name="T1" fmla="*/ 40 h 80"/>
                  <a:gd name="T2" fmla="*/ 0 w 104"/>
                  <a:gd name="T3" fmla="*/ 80 h 80"/>
                  <a:gd name="T4" fmla="*/ 0 w 104"/>
                  <a:gd name="T5" fmla="*/ 40 h 80"/>
                  <a:gd name="T6" fmla="*/ 0 w 104"/>
                  <a:gd name="T7" fmla="*/ 0 h 80"/>
                  <a:gd name="T8" fmla="*/ 104 w 104"/>
                  <a:gd name="T9" fmla="*/ 40 h 80"/>
                  <a:gd name="T10" fmla="*/ 0 60000 65536"/>
                  <a:gd name="T11" fmla="*/ 0 60000 65536"/>
                  <a:gd name="T12" fmla="*/ 0 60000 65536"/>
                  <a:gd name="T13" fmla="*/ 0 60000 65536"/>
                  <a:gd name="T14" fmla="*/ 0 60000 65536"/>
                  <a:gd name="T15" fmla="*/ 0 w 104"/>
                  <a:gd name="T16" fmla="*/ 0 h 80"/>
                  <a:gd name="T17" fmla="*/ 104 w 104"/>
                  <a:gd name="T18" fmla="*/ 80 h 80"/>
                </a:gdLst>
                <a:ahLst/>
                <a:cxnLst>
                  <a:cxn ang="T10">
                    <a:pos x="T0" y="T1"/>
                  </a:cxn>
                  <a:cxn ang="T11">
                    <a:pos x="T2" y="T3"/>
                  </a:cxn>
                  <a:cxn ang="T12">
                    <a:pos x="T4" y="T5"/>
                  </a:cxn>
                  <a:cxn ang="T13">
                    <a:pos x="T6" y="T7"/>
                  </a:cxn>
                  <a:cxn ang="T14">
                    <a:pos x="T8" y="T9"/>
                  </a:cxn>
                </a:cxnLst>
                <a:rect l="T15" t="T16" r="T17" b="T18"/>
                <a:pathLst>
                  <a:path w="104" h="80">
                    <a:moveTo>
                      <a:pt x="104" y="40"/>
                    </a:moveTo>
                    <a:lnTo>
                      <a:pt x="0" y="80"/>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44066" name="Line 14"/>
              <p:cNvSpPr>
                <a:spLocks noChangeShapeType="1"/>
              </p:cNvSpPr>
              <p:nvPr/>
            </p:nvSpPr>
            <p:spPr bwMode="auto">
              <a:xfrm>
                <a:off x="1262" y="4937"/>
                <a:ext cx="239" cy="1"/>
              </a:xfrm>
              <a:prstGeom prst="line">
                <a:avLst/>
              </a:prstGeom>
              <a:noFill/>
              <a:ln w="12700">
                <a:solidFill>
                  <a:srgbClr val="000000"/>
                </a:solidFill>
                <a:round/>
                <a:headEnd/>
                <a:tailEnd/>
              </a:ln>
            </p:spPr>
            <p:txBody>
              <a:bodyPr/>
              <a:lstStyle/>
              <a:p>
                <a:endParaRPr lang="fr-FR"/>
              </a:p>
            </p:txBody>
          </p:sp>
        </p:grpSp>
        <p:sp>
          <p:nvSpPr>
            <p:cNvPr id="44058" name="Rectangle 15"/>
            <p:cNvSpPr>
              <a:spLocks noChangeArrowheads="1"/>
            </p:cNvSpPr>
            <p:nvPr/>
          </p:nvSpPr>
          <p:spPr bwMode="auto">
            <a:xfrm>
              <a:off x="3430587" y="4094163"/>
              <a:ext cx="814700" cy="159402"/>
            </a:xfrm>
            <a:prstGeom prst="rect">
              <a:avLst/>
            </a:prstGeom>
            <a:noFill/>
            <a:ln w="9525">
              <a:noFill/>
              <a:miter lim="800000"/>
              <a:headEnd/>
              <a:tailEnd/>
            </a:ln>
          </p:spPr>
          <p:txBody>
            <a:bodyPr wrap="none" lIns="0" tIns="0" rIns="0" bIns="0">
              <a:spAutoFit/>
            </a:bodyPr>
            <a:lstStyle/>
            <a:p>
              <a:pPr eaLnBrk="0" hangingPunct="0"/>
              <a:r>
                <a:rPr lang="fr-FR" sz="800">
                  <a:solidFill>
                    <a:srgbClr val="000000"/>
                  </a:solidFill>
                  <a:latin typeface="Helvetica" pitchFamily="34" charset="0"/>
                </a:rPr>
                <a:t>Utilisation</a:t>
              </a:r>
              <a:endParaRPr lang="fr-FR" sz="800">
                <a:latin typeface="Times New Roman" pitchFamily="18" charset="0"/>
              </a:endParaRPr>
            </a:p>
          </p:txBody>
        </p:sp>
        <p:sp>
          <p:nvSpPr>
            <p:cNvPr id="44059" name="Rectangle 16"/>
            <p:cNvSpPr>
              <a:spLocks noChangeArrowheads="1"/>
            </p:cNvSpPr>
            <p:nvPr/>
          </p:nvSpPr>
          <p:spPr bwMode="auto">
            <a:xfrm>
              <a:off x="3430587" y="4322762"/>
              <a:ext cx="779533" cy="159402"/>
            </a:xfrm>
            <a:prstGeom prst="rect">
              <a:avLst/>
            </a:prstGeom>
            <a:noFill/>
            <a:ln w="9525">
              <a:noFill/>
              <a:miter lim="800000"/>
              <a:headEnd/>
              <a:tailEnd/>
            </a:ln>
          </p:spPr>
          <p:txBody>
            <a:bodyPr wrap="none" lIns="0" tIns="0" rIns="0" bIns="0">
              <a:spAutoFit/>
            </a:bodyPr>
            <a:lstStyle/>
            <a:p>
              <a:pPr eaLnBrk="0" hangingPunct="0"/>
              <a:r>
                <a:rPr lang="fr-FR" sz="800">
                  <a:solidFill>
                    <a:srgbClr val="000000"/>
                  </a:solidFill>
                  <a:latin typeface="Helvetica" pitchFamily="34" charset="0"/>
                </a:rPr>
                <a:t>P1 ou P2</a:t>
              </a:r>
              <a:endParaRPr lang="fr-FR" sz="800">
                <a:latin typeface="Times New Roman" pitchFamily="18" charset="0"/>
              </a:endParaRPr>
            </a:p>
          </p:txBody>
        </p:sp>
        <p:sp>
          <p:nvSpPr>
            <p:cNvPr id="44060" name="Rectangle 17"/>
            <p:cNvSpPr>
              <a:spLocks noChangeArrowheads="1"/>
            </p:cNvSpPr>
            <p:nvPr/>
          </p:nvSpPr>
          <p:spPr bwMode="auto">
            <a:xfrm>
              <a:off x="4286250" y="3505200"/>
              <a:ext cx="431800" cy="1546225"/>
            </a:xfrm>
            <a:prstGeom prst="rect">
              <a:avLst/>
            </a:prstGeom>
            <a:solidFill>
              <a:srgbClr val="FFFFFF"/>
            </a:solidFill>
            <a:ln w="12700">
              <a:solidFill>
                <a:srgbClr val="000000"/>
              </a:solidFill>
              <a:miter lim="800000"/>
              <a:headEnd/>
              <a:tailEnd/>
            </a:ln>
          </p:spPr>
          <p:txBody>
            <a:bodyPr/>
            <a:lstStyle/>
            <a:p>
              <a:endParaRPr lang="fr-FR" sz="800"/>
            </a:p>
          </p:txBody>
        </p:sp>
        <p:sp>
          <p:nvSpPr>
            <p:cNvPr id="44061" name="Rectangle 18"/>
            <p:cNvSpPr>
              <a:spLocks noChangeArrowheads="1"/>
            </p:cNvSpPr>
            <p:nvPr/>
          </p:nvSpPr>
          <p:spPr bwMode="auto">
            <a:xfrm>
              <a:off x="5084763" y="3505200"/>
              <a:ext cx="431800" cy="1546225"/>
            </a:xfrm>
            <a:prstGeom prst="rect">
              <a:avLst/>
            </a:prstGeom>
            <a:solidFill>
              <a:srgbClr val="FFFFFF"/>
            </a:solidFill>
            <a:ln w="12700">
              <a:solidFill>
                <a:srgbClr val="000000"/>
              </a:solidFill>
              <a:miter lim="800000"/>
              <a:headEnd/>
              <a:tailEnd/>
            </a:ln>
          </p:spPr>
          <p:txBody>
            <a:bodyPr/>
            <a:lstStyle/>
            <a:p>
              <a:endParaRPr lang="fr-FR" sz="800"/>
            </a:p>
          </p:txBody>
        </p:sp>
        <p:sp>
          <p:nvSpPr>
            <p:cNvPr id="44062" name="Rectangle 19"/>
            <p:cNvSpPr>
              <a:spLocks noChangeArrowheads="1"/>
            </p:cNvSpPr>
            <p:nvPr/>
          </p:nvSpPr>
          <p:spPr bwMode="auto">
            <a:xfrm>
              <a:off x="4445001" y="4221163"/>
              <a:ext cx="231517" cy="159402"/>
            </a:xfrm>
            <a:prstGeom prst="rect">
              <a:avLst/>
            </a:prstGeom>
            <a:noFill/>
            <a:ln w="9525">
              <a:noFill/>
              <a:miter lim="800000"/>
              <a:headEnd/>
              <a:tailEnd/>
            </a:ln>
          </p:spPr>
          <p:txBody>
            <a:bodyPr wrap="none" lIns="0" tIns="0" rIns="0" bIns="0">
              <a:spAutoFit/>
            </a:bodyPr>
            <a:lstStyle/>
            <a:p>
              <a:pPr eaLnBrk="0" hangingPunct="0"/>
              <a:r>
                <a:rPr lang="fr-FR" sz="800" b="1" i="1">
                  <a:solidFill>
                    <a:srgbClr val="000000"/>
                  </a:solidFill>
                  <a:latin typeface="Helvetica" pitchFamily="34" charset="0"/>
                </a:rPr>
                <a:t>P1</a:t>
              </a:r>
              <a:endParaRPr lang="fr-FR" sz="800">
                <a:latin typeface="Times New Roman" pitchFamily="18" charset="0"/>
              </a:endParaRPr>
            </a:p>
          </p:txBody>
        </p:sp>
        <p:sp>
          <p:nvSpPr>
            <p:cNvPr id="44063" name="Rectangle 20"/>
            <p:cNvSpPr>
              <a:spLocks noChangeArrowheads="1"/>
            </p:cNvSpPr>
            <p:nvPr/>
          </p:nvSpPr>
          <p:spPr bwMode="auto">
            <a:xfrm>
              <a:off x="5192712" y="4221163"/>
              <a:ext cx="231517" cy="159402"/>
            </a:xfrm>
            <a:prstGeom prst="rect">
              <a:avLst/>
            </a:prstGeom>
            <a:noFill/>
            <a:ln w="9525">
              <a:noFill/>
              <a:miter lim="800000"/>
              <a:headEnd/>
              <a:tailEnd/>
            </a:ln>
          </p:spPr>
          <p:txBody>
            <a:bodyPr wrap="none" lIns="0" tIns="0" rIns="0" bIns="0">
              <a:spAutoFit/>
            </a:bodyPr>
            <a:lstStyle/>
            <a:p>
              <a:pPr eaLnBrk="0" hangingPunct="0"/>
              <a:r>
                <a:rPr lang="fr-FR" sz="800" b="1" i="1">
                  <a:solidFill>
                    <a:srgbClr val="000000"/>
                  </a:solidFill>
                  <a:latin typeface="Helvetica" pitchFamily="34" charset="0"/>
                </a:rPr>
                <a:t>P2</a:t>
              </a:r>
              <a:endParaRPr lang="fr-FR" sz="800">
                <a:latin typeface="Times New Roman" pitchFamily="18" charset="0"/>
              </a:endParaRPr>
            </a:p>
          </p:txBody>
        </p:sp>
        <p:sp>
          <p:nvSpPr>
            <p:cNvPr id="44064" name="Rectangle 53"/>
            <p:cNvSpPr>
              <a:spLocks noChangeArrowheads="1"/>
            </p:cNvSpPr>
            <p:nvPr/>
          </p:nvSpPr>
          <p:spPr bwMode="auto">
            <a:xfrm rot="-5400000">
              <a:off x="2463345" y="4070529"/>
              <a:ext cx="942295" cy="225069"/>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latin typeface="Helvetica" pitchFamily="34" charset="0"/>
                </a:rPr>
                <a:t>Compteur 2 bits</a:t>
              </a:r>
              <a:endParaRPr lang="en-US" sz="800">
                <a:latin typeface="Times New Roman" pitchFamily="18" charset="0"/>
              </a:endParaRPr>
            </a:p>
          </p:txBody>
        </p:sp>
      </p:grpSp>
      <p:sp>
        <p:nvSpPr>
          <p:cNvPr id="44048" name="ZoneTexte 126"/>
          <p:cNvSpPr txBox="1">
            <a:spLocks noChangeArrowheads="1"/>
          </p:cNvSpPr>
          <p:nvPr/>
        </p:nvSpPr>
        <p:spPr bwMode="auto">
          <a:xfrm>
            <a:off x="755650" y="5732463"/>
            <a:ext cx="1916113" cy="369887"/>
          </a:xfrm>
          <a:prstGeom prst="rect">
            <a:avLst/>
          </a:prstGeom>
          <a:noFill/>
          <a:ln w="9525">
            <a:noFill/>
            <a:miter lim="800000"/>
            <a:headEnd/>
            <a:tailEnd/>
          </a:ln>
        </p:spPr>
        <p:txBody>
          <a:bodyPr wrap="none">
            <a:spAutoFit/>
          </a:bodyPr>
          <a:lstStyle/>
          <a:p>
            <a:r>
              <a:rPr lang="fr-FR"/>
              <a:t>Méta-prédicteurs</a:t>
            </a:r>
          </a:p>
        </p:txBody>
      </p:sp>
      <p:sp>
        <p:nvSpPr>
          <p:cNvPr id="106"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107"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Espace réservé du numéro de diapositive 4"/>
          <p:cNvSpPr>
            <a:spLocks noGrp="1"/>
          </p:cNvSpPr>
          <p:nvPr>
            <p:ph type="sldNum" sz="quarter" idx="12"/>
          </p:nvPr>
        </p:nvSpPr>
        <p:spPr/>
        <p:txBody>
          <a:bodyPr/>
          <a:lstStyle/>
          <a:p>
            <a:pPr>
              <a:defRPr/>
            </a:pPr>
            <a:fld id="{DF29F524-1BE2-4A5F-9F54-4BD38531C031}" type="slidenum">
              <a:rPr lang="fr-FR"/>
              <a:pPr>
                <a:defRPr/>
              </a:pPr>
              <a:t>27</a:t>
            </a:fld>
            <a:endParaRPr lang="fr-FR"/>
          </a:p>
        </p:txBody>
      </p:sp>
      <p:sp>
        <p:nvSpPr>
          <p:cNvPr id="45059" name="Rectangle 2"/>
          <p:cNvSpPr>
            <a:spLocks noGrp="1" noChangeArrowheads="1"/>
          </p:cNvSpPr>
          <p:nvPr>
            <p:ph type="title"/>
          </p:nvPr>
        </p:nvSpPr>
        <p:spPr/>
        <p:txBody>
          <a:bodyPr/>
          <a:lstStyle/>
          <a:p>
            <a:pPr eaLnBrk="1" hangingPunct="1"/>
            <a:r>
              <a:rPr lang="fr-FR" smtClean="0"/>
              <a:t>Approche superpipeline</a:t>
            </a:r>
          </a:p>
        </p:txBody>
      </p:sp>
      <p:sp>
        <p:nvSpPr>
          <p:cNvPr id="45060" name="Rectangle 3"/>
          <p:cNvSpPr>
            <a:spLocks noChangeArrowheads="1"/>
          </p:cNvSpPr>
          <p:nvPr/>
        </p:nvSpPr>
        <p:spPr bwMode="auto">
          <a:xfrm>
            <a:off x="533400" y="1552575"/>
            <a:ext cx="7366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pipeline</a:t>
            </a:r>
            <a:endParaRPr lang="fr-FR" sz="2400">
              <a:latin typeface="Times New Roman" pitchFamily="18" charset="0"/>
            </a:endParaRPr>
          </a:p>
        </p:txBody>
      </p:sp>
      <p:sp>
        <p:nvSpPr>
          <p:cNvPr id="45061" name="Rectangle 4"/>
          <p:cNvSpPr>
            <a:spLocks noChangeArrowheads="1"/>
          </p:cNvSpPr>
          <p:nvPr/>
        </p:nvSpPr>
        <p:spPr bwMode="auto">
          <a:xfrm>
            <a:off x="1268413" y="15525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grpSp>
        <p:nvGrpSpPr>
          <p:cNvPr id="216" name="Groupe 215"/>
          <p:cNvGrpSpPr/>
          <p:nvPr/>
        </p:nvGrpSpPr>
        <p:grpSpPr>
          <a:xfrm>
            <a:off x="766763" y="1930400"/>
            <a:ext cx="3005137" cy="315913"/>
            <a:chOff x="766763" y="1930400"/>
            <a:chExt cx="3005137" cy="315913"/>
          </a:xfrm>
        </p:grpSpPr>
        <p:sp>
          <p:nvSpPr>
            <p:cNvPr id="45062" name="Rectangle 5"/>
            <p:cNvSpPr>
              <a:spLocks noChangeArrowheads="1"/>
            </p:cNvSpPr>
            <p:nvPr/>
          </p:nvSpPr>
          <p:spPr bwMode="auto">
            <a:xfrm>
              <a:off x="1539875" y="1930400"/>
              <a:ext cx="711200" cy="315913"/>
            </a:xfrm>
            <a:prstGeom prst="rect">
              <a:avLst/>
            </a:prstGeom>
            <a:solidFill>
              <a:srgbClr val="FFFFFF"/>
            </a:solidFill>
            <a:ln w="12700">
              <a:solidFill>
                <a:srgbClr val="000000"/>
              </a:solidFill>
              <a:miter lim="800000"/>
              <a:headEnd/>
              <a:tailEnd/>
            </a:ln>
          </p:spPr>
          <p:txBody>
            <a:bodyPr/>
            <a:lstStyle/>
            <a:p>
              <a:endParaRPr lang="fr-FR"/>
            </a:p>
          </p:txBody>
        </p:sp>
        <p:sp>
          <p:nvSpPr>
            <p:cNvPr id="45063" name="Rectangle 6"/>
            <p:cNvSpPr>
              <a:spLocks noChangeArrowheads="1"/>
            </p:cNvSpPr>
            <p:nvPr/>
          </p:nvSpPr>
          <p:spPr bwMode="auto">
            <a:xfrm>
              <a:off x="766763" y="1930400"/>
              <a:ext cx="711200" cy="315913"/>
            </a:xfrm>
            <a:prstGeom prst="rect">
              <a:avLst/>
            </a:prstGeom>
            <a:solidFill>
              <a:srgbClr val="FFFFFF"/>
            </a:solidFill>
            <a:ln w="12700">
              <a:solidFill>
                <a:srgbClr val="000000"/>
              </a:solidFill>
              <a:miter lim="800000"/>
              <a:headEnd/>
              <a:tailEnd/>
            </a:ln>
          </p:spPr>
          <p:txBody>
            <a:bodyPr/>
            <a:lstStyle/>
            <a:p>
              <a:endParaRPr lang="fr-FR"/>
            </a:p>
          </p:txBody>
        </p:sp>
        <p:sp>
          <p:nvSpPr>
            <p:cNvPr id="45064" name="Rectangle 7"/>
            <p:cNvSpPr>
              <a:spLocks noChangeArrowheads="1"/>
            </p:cNvSpPr>
            <p:nvPr/>
          </p:nvSpPr>
          <p:spPr bwMode="auto">
            <a:xfrm>
              <a:off x="2312988" y="1930400"/>
              <a:ext cx="711200" cy="315913"/>
            </a:xfrm>
            <a:prstGeom prst="rect">
              <a:avLst/>
            </a:prstGeom>
            <a:solidFill>
              <a:srgbClr val="FFFFFF"/>
            </a:solidFill>
            <a:ln w="12700">
              <a:solidFill>
                <a:srgbClr val="000000"/>
              </a:solidFill>
              <a:miter lim="800000"/>
              <a:headEnd/>
              <a:tailEnd/>
            </a:ln>
          </p:spPr>
          <p:txBody>
            <a:bodyPr/>
            <a:lstStyle/>
            <a:p>
              <a:endParaRPr lang="fr-FR"/>
            </a:p>
          </p:txBody>
        </p:sp>
        <p:sp>
          <p:nvSpPr>
            <p:cNvPr id="45065" name="Rectangle 8"/>
            <p:cNvSpPr>
              <a:spLocks noChangeArrowheads="1"/>
            </p:cNvSpPr>
            <p:nvPr/>
          </p:nvSpPr>
          <p:spPr bwMode="auto">
            <a:xfrm>
              <a:off x="3060700" y="1930400"/>
              <a:ext cx="711200" cy="315913"/>
            </a:xfrm>
            <a:prstGeom prst="rect">
              <a:avLst/>
            </a:prstGeom>
            <a:solidFill>
              <a:srgbClr val="FFFFFF"/>
            </a:solidFill>
            <a:ln w="12700">
              <a:solidFill>
                <a:srgbClr val="000000"/>
              </a:solidFill>
              <a:miter lim="800000"/>
              <a:headEnd/>
              <a:tailEnd/>
            </a:ln>
          </p:spPr>
          <p:txBody>
            <a:bodyPr/>
            <a:lstStyle/>
            <a:p>
              <a:endParaRPr lang="fr-FR"/>
            </a:p>
          </p:txBody>
        </p:sp>
        <p:grpSp>
          <p:nvGrpSpPr>
            <p:cNvPr id="45066" name="Group 9"/>
            <p:cNvGrpSpPr>
              <a:grpSpLocks/>
            </p:cNvGrpSpPr>
            <p:nvPr/>
          </p:nvGrpSpPr>
          <p:grpSpPr bwMode="auto">
            <a:xfrm>
              <a:off x="1027113" y="1978025"/>
              <a:ext cx="2522537" cy="182563"/>
              <a:chOff x="647" y="1150"/>
              <a:chExt cx="1589" cy="106"/>
            </a:xfrm>
          </p:grpSpPr>
          <p:sp>
            <p:nvSpPr>
              <p:cNvPr id="45263" name="Rectangle 10"/>
              <p:cNvSpPr>
                <a:spLocks noChangeArrowheads="1"/>
              </p:cNvSpPr>
              <p:nvPr/>
            </p:nvSpPr>
            <p:spPr bwMode="auto">
              <a:xfrm>
                <a:off x="1086" y="1150"/>
                <a:ext cx="24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DI/LR</a:t>
                </a:r>
                <a:endParaRPr lang="fr-FR" sz="2400">
                  <a:latin typeface="Times New Roman" pitchFamily="18" charset="0"/>
                </a:endParaRPr>
              </a:p>
            </p:txBody>
          </p:sp>
          <p:sp>
            <p:nvSpPr>
              <p:cNvPr id="45264" name="Rectangle 11"/>
              <p:cNvSpPr>
                <a:spLocks noChangeArrowheads="1"/>
              </p:cNvSpPr>
              <p:nvPr/>
            </p:nvSpPr>
            <p:spPr bwMode="auto">
              <a:xfrm>
                <a:off x="1334" y="1150"/>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65" name="Rectangle 12"/>
              <p:cNvSpPr>
                <a:spLocks noChangeArrowheads="1"/>
              </p:cNvSpPr>
              <p:nvPr/>
            </p:nvSpPr>
            <p:spPr bwMode="auto">
              <a:xfrm>
                <a:off x="2084" y="1150"/>
                <a:ext cx="123"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ER</a:t>
                </a:r>
                <a:endParaRPr lang="fr-FR" sz="2400">
                  <a:latin typeface="Times New Roman" pitchFamily="18" charset="0"/>
                </a:endParaRPr>
              </a:p>
            </p:txBody>
          </p:sp>
          <p:sp>
            <p:nvSpPr>
              <p:cNvPr id="45266" name="Rectangle 13"/>
              <p:cNvSpPr>
                <a:spLocks noChangeArrowheads="1"/>
              </p:cNvSpPr>
              <p:nvPr/>
            </p:nvSpPr>
            <p:spPr bwMode="auto">
              <a:xfrm>
                <a:off x="2212" y="1150"/>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67" name="Rectangle 14"/>
              <p:cNvSpPr>
                <a:spLocks noChangeArrowheads="1"/>
              </p:cNvSpPr>
              <p:nvPr/>
            </p:nvSpPr>
            <p:spPr bwMode="auto">
              <a:xfrm>
                <a:off x="647" y="1150"/>
                <a:ext cx="8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LI</a:t>
                </a:r>
                <a:endParaRPr lang="fr-FR" sz="2400">
                  <a:latin typeface="Times New Roman" pitchFamily="18" charset="0"/>
                </a:endParaRPr>
              </a:p>
            </p:txBody>
          </p:sp>
          <p:sp>
            <p:nvSpPr>
              <p:cNvPr id="45268" name="Rectangle 15"/>
              <p:cNvSpPr>
                <a:spLocks noChangeArrowheads="1"/>
              </p:cNvSpPr>
              <p:nvPr/>
            </p:nvSpPr>
            <p:spPr bwMode="auto">
              <a:xfrm>
                <a:off x="735" y="1150"/>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69" name="Rectangle 16"/>
              <p:cNvSpPr>
                <a:spLocks noChangeArrowheads="1"/>
              </p:cNvSpPr>
              <p:nvPr/>
            </p:nvSpPr>
            <p:spPr bwMode="auto">
              <a:xfrm>
                <a:off x="1645" y="1150"/>
                <a:ext cx="128" cy="106"/>
              </a:xfrm>
              <a:prstGeom prst="rect">
                <a:avLst/>
              </a:prstGeom>
              <a:noFill/>
              <a:ln w="9525">
                <a:noFill/>
                <a:miter lim="800000"/>
                <a:headEnd/>
                <a:tailEnd/>
              </a:ln>
            </p:spPr>
            <p:txBody>
              <a:bodyPr wrap="none" lIns="0" tIns="0" rIns="0" bIns="0">
                <a:spAutoFit/>
              </a:bodyPr>
              <a:lstStyle/>
              <a:p>
                <a:pPr eaLnBrk="0" hangingPunct="0"/>
                <a:r>
                  <a:rPr lang="fr-FR" sz="1200" dirty="0">
                    <a:solidFill>
                      <a:srgbClr val="000000"/>
                    </a:solidFill>
                    <a:latin typeface="Times" pitchFamily="18" charset="0"/>
                  </a:rPr>
                  <a:t>EX</a:t>
                </a:r>
                <a:endParaRPr lang="fr-FR" sz="2400" dirty="0">
                  <a:latin typeface="Times New Roman" pitchFamily="18" charset="0"/>
                </a:endParaRPr>
              </a:p>
            </p:txBody>
          </p:sp>
          <p:sp>
            <p:nvSpPr>
              <p:cNvPr id="45270" name="Rectangle 17"/>
              <p:cNvSpPr>
                <a:spLocks noChangeArrowheads="1"/>
              </p:cNvSpPr>
              <p:nvPr/>
            </p:nvSpPr>
            <p:spPr bwMode="auto">
              <a:xfrm>
                <a:off x="1773" y="1150"/>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grpSp>
      </p:grpSp>
      <p:sp>
        <p:nvSpPr>
          <p:cNvPr id="45067" name="Rectangle 18"/>
          <p:cNvSpPr>
            <a:spLocks noChangeArrowheads="1"/>
          </p:cNvSpPr>
          <p:nvPr/>
        </p:nvSpPr>
        <p:spPr bwMode="auto">
          <a:xfrm>
            <a:off x="2325688" y="2343150"/>
            <a:ext cx="709612" cy="301625"/>
          </a:xfrm>
          <a:prstGeom prst="rect">
            <a:avLst/>
          </a:prstGeom>
          <a:solidFill>
            <a:srgbClr val="FFFFFF"/>
          </a:solidFill>
          <a:ln w="12700">
            <a:solidFill>
              <a:srgbClr val="000000"/>
            </a:solidFill>
            <a:miter lim="800000"/>
            <a:headEnd/>
            <a:tailEnd/>
          </a:ln>
        </p:spPr>
        <p:txBody>
          <a:bodyPr/>
          <a:lstStyle/>
          <a:p>
            <a:endParaRPr lang="fr-FR"/>
          </a:p>
        </p:txBody>
      </p:sp>
      <p:sp>
        <p:nvSpPr>
          <p:cNvPr id="45068" name="Rectangle 19"/>
          <p:cNvSpPr>
            <a:spLocks noChangeArrowheads="1"/>
          </p:cNvSpPr>
          <p:nvPr/>
        </p:nvSpPr>
        <p:spPr bwMode="auto">
          <a:xfrm>
            <a:off x="1552575" y="2343150"/>
            <a:ext cx="709613" cy="301625"/>
          </a:xfrm>
          <a:prstGeom prst="rect">
            <a:avLst/>
          </a:prstGeom>
          <a:solidFill>
            <a:srgbClr val="FFFFFF"/>
          </a:solidFill>
          <a:ln w="12700">
            <a:solidFill>
              <a:srgbClr val="000000"/>
            </a:solidFill>
            <a:miter lim="800000"/>
            <a:headEnd/>
            <a:tailEnd/>
          </a:ln>
        </p:spPr>
        <p:txBody>
          <a:bodyPr/>
          <a:lstStyle/>
          <a:p>
            <a:endParaRPr lang="fr-FR"/>
          </a:p>
        </p:txBody>
      </p:sp>
      <p:sp>
        <p:nvSpPr>
          <p:cNvPr id="45069" name="Rectangle 20"/>
          <p:cNvSpPr>
            <a:spLocks noChangeArrowheads="1"/>
          </p:cNvSpPr>
          <p:nvPr/>
        </p:nvSpPr>
        <p:spPr bwMode="auto">
          <a:xfrm>
            <a:off x="3098800" y="2343150"/>
            <a:ext cx="709613" cy="301625"/>
          </a:xfrm>
          <a:prstGeom prst="rect">
            <a:avLst/>
          </a:prstGeom>
          <a:solidFill>
            <a:srgbClr val="FFFFFF"/>
          </a:solidFill>
          <a:ln w="12700">
            <a:solidFill>
              <a:srgbClr val="000000"/>
            </a:solidFill>
            <a:miter lim="800000"/>
            <a:headEnd/>
            <a:tailEnd/>
          </a:ln>
        </p:spPr>
        <p:txBody>
          <a:bodyPr/>
          <a:lstStyle/>
          <a:p>
            <a:endParaRPr lang="fr-FR"/>
          </a:p>
        </p:txBody>
      </p:sp>
      <p:sp>
        <p:nvSpPr>
          <p:cNvPr id="45070" name="Rectangle 21"/>
          <p:cNvSpPr>
            <a:spLocks noChangeArrowheads="1"/>
          </p:cNvSpPr>
          <p:nvPr/>
        </p:nvSpPr>
        <p:spPr bwMode="auto">
          <a:xfrm>
            <a:off x="3846513" y="2343150"/>
            <a:ext cx="711200" cy="301625"/>
          </a:xfrm>
          <a:prstGeom prst="rect">
            <a:avLst/>
          </a:prstGeom>
          <a:solidFill>
            <a:srgbClr val="FFFFFF"/>
          </a:solidFill>
          <a:ln w="12700">
            <a:solidFill>
              <a:srgbClr val="000000"/>
            </a:solidFill>
            <a:miter lim="800000"/>
            <a:headEnd/>
            <a:tailEnd/>
          </a:ln>
        </p:spPr>
        <p:txBody>
          <a:bodyPr/>
          <a:lstStyle/>
          <a:p>
            <a:endParaRPr lang="fr-FR"/>
          </a:p>
        </p:txBody>
      </p:sp>
      <p:sp>
        <p:nvSpPr>
          <p:cNvPr id="45071" name="Rectangle 22"/>
          <p:cNvSpPr>
            <a:spLocks noChangeArrowheads="1"/>
          </p:cNvSpPr>
          <p:nvPr/>
        </p:nvSpPr>
        <p:spPr bwMode="auto">
          <a:xfrm>
            <a:off x="3111500" y="2741613"/>
            <a:ext cx="709613" cy="315912"/>
          </a:xfrm>
          <a:prstGeom prst="rect">
            <a:avLst/>
          </a:prstGeom>
          <a:solidFill>
            <a:srgbClr val="FFFFFF"/>
          </a:solidFill>
          <a:ln w="12700">
            <a:solidFill>
              <a:srgbClr val="000000"/>
            </a:solidFill>
            <a:miter lim="800000"/>
            <a:headEnd/>
            <a:tailEnd/>
          </a:ln>
        </p:spPr>
        <p:txBody>
          <a:bodyPr/>
          <a:lstStyle/>
          <a:p>
            <a:endParaRPr lang="fr-FR"/>
          </a:p>
        </p:txBody>
      </p:sp>
      <p:sp>
        <p:nvSpPr>
          <p:cNvPr id="45072" name="Rectangle 23"/>
          <p:cNvSpPr>
            <a:spLocks noChangeArrowheads="1"/>
          </p:cNvSpPr>
          <p:nvPr/>
        </p:nvSpPr>
        <p:spPr bwMode="auto">
          <a:xfrm>
            <a:off x="2338388" y="2741613"/>
            <a:ext cx="709612" cy="315912"/>
          </a:xfrm>
          <a:prstGeom prst="rect">
            <a:avLst/>
          </a:prstGeom>
          <a:solidFill>
            <a:srgbClr val="FFFFFF"/>
          </a:solidFill>
          <a:ln w="12700">
            <a:solidFill>
              <a:srgbClr val="000000"/>
            </a:solidFill>
            <a:miter lim="800000"/>
            <a:headEnd/>
            <a:tailEnd/>
          </a:ln>
        </p:spPr>
        <p:txBody>
          <a:bodyPr/>
          <a:lstStyle/>
          <a:p>
            <a:endParaRPr lang="fr-FR"/>
          </a:p>
        </p:txBody>
      </p:sp>
      <p:sp>
        <p:nvSpPr>
          <p:cNvPr id="45073" name="Rectangle 24"/>
          <p:cNvSpPr>
            <a:spLocks noChangeArrowheads="1"/>
          </p:cNvSpPr>
          <p:nvPr/>
        </p:nvSpPr>
        <p:spPr bwMode="auto">
          <a:xfrm>
            <a:off x="3884613" y="2741613"/>
            <a:ext cx="709612" cy="315912"/>
          </a:xfrm>
          <a:prstGeom prst="rect">
            <a:avLst/>
          </a:prstGeom>
          <a:solidFill>
            <a:srgbClr val="FFFFFF"/>
          </a:solidFill>
          <a:ln w="12700">
            <a:solidFill>
              <a:srgbClr val="000000"/>
            </a:solidFill>
            <a:miter lim="800000"/>
            <a:headEnd/>
            <a:tailEnd/>
          </a:ln>
        </p:spPr>
        <p:txBody>
          <a:bodyPr/>
          <a:lstStyle/>
          <a:p>
            <a:endParaRPr lang="fr-FR"/>
          </a:p>
        </p:txBody>
      </p:sp>
      <p:sp>
        <p:nvSpPr>
          <p:cNvPr id="45074" name="Rectangle 25"/>
          <p:cNvSpPr>
            <a:spLocks noChangeArrowheads="1"/>
          </p:cNvSpPr>
          <p:nvPr/>
        </p:nvSpPr>
        <p:spPr bwMode="auto">
          <a:xfrm>
            <a:off x="4632325" y="2741613"/>
            <a:ext cx="709613" cy="315912"/>
          </a:xfrm>
          <a:prstGeom prst="rect">
            <a:avLst/>
          </a:prstGeom>
          <a:solidFill>
            <a:srgbClr val="FFFFFF"/>
          </a:solidFill>
          <a:ln w="12700">
            <a:solidFill>
              <a:srgbClr val="000000"/>
            </a:solidFill>
            <a:miter lim="800000"/>
            <a:headEnd/>
            <a:tailEnd/>
          </a:ln>
        </p:spPr>
        <p:txBody>
          <a:bodyPr/>
          <a:lstStyle/>
          <a:p>
            <a:endParaRPr lang="fr-FR"/>
          </a:p>
        </p:txBody>
      </p:sp>
      <p:sp>
        <p:nvSpPr>
          <p:cNvPr id="45075" name="Rectangle 26"/>
          <p:cNvSpPr>
            <a:spLocks noChangeArrowheads="1"/>
          </p:cNvSpPr>
          <p:nvPr/>
        </p:nvSpPr>
        <p:spPr bwMode="auto">
          <a:xfrm>
            <a:off x="3897313" y="3138488"/>
            <a:ext cx="709612" cy="315912"/>
          </a:xfrm>
          <a:prstGeom prst="rect">
            <a:avLst/>
          </a:prstGeom>
          <a:solidFill>
            <a:srgbClr val="FFFFFF"/>
          </a:solidFill>
          <a:ln w="12700">
            <a:solidFill>
              <a:srgbClr val="000000"/>
            </a:solidFill>
            <a:miter lim="800000"/>
            <a:headEnd/>
            <a:tailEnd/>
          </a:ln>
        </p:spPr>
        <p:txBody>
          <a:bodyPr/>
          <a:lstStyle/>
          <a:p>
            <a:endParaRPr lang="fr-FR"/>
          </a:p>
        </p:txBody>
      </p:sp>
      <p:sp>
        <p:nvSpPr>
          <p:cNvPr id="45076" name="Rectangle 27"/>
          <p:cNvSpPr>
            <a:spLocks noChangeArrowheads="1"/>
          </p:cNvSpPr>
          <p:nvPr/>
        </p:nvSpPr>
        <p:spPr bwMode="auto">
          <a:xfrm>
            <a:off x="3124200" y="3138488"/>
            <a:ext cx="709613" cy="315912"/>
          </a:xfrm>
          <a:prstGeom prst="rect">
            <a:avLst/>
          </a:prstGeom>
          <a:solidFill>
            <a:srgbClr val="FFFFFF"/>
          </a:solidFill>
          <a:ln w="12700">
            <a:solidFill>
              <a:srgbClr val="000000"/>
            </a:solidFill>
            <a:miter lim="800000"/>
            <a:headEnd/>
            <a:tailEnd/>
          </a:ln>
        </p:spPr>
        <p:txBody>
          <a:bodyPr/>
          <a:lstStyle/>
          <a:p>
            <a:endParaRPr lang="fr-FR"/>
          </a:p>
        </p:txBody>
      </p:sp>
      <p:sp>
        <p:nvSpPr>
          <p:cNvPr id="45077" name="Rectangle 28"/>
          <p:cNvSpPr>
            <a:spLocks noChangeArrowheads="1"/>
          </p:cNvSpPr>
          <p:nvPr/>
        </p:nvSpPr>
        <p:spPr bwMode="auto">
          <a:xfrm>
            <a:off x="4670425" y="3138488"/>
            <a:ext cx="709613" cy="315912"/>
          </a:xfrm>
          <a:prstGeom prst="rect">
            <a:avLst/>
          </a:prstGeom>
          <a:solidFill>
            <a:srgbClr val="FFFFFF"/>
          </a:solidFill>
          <a:ln w="12700">
            <a:solidFill>
              <a:srgbClr val="000000"/>
            </a:solidFill>
            <a:miter lim="800000"/>
            <a:headEnd/>
            <a:tailEnd/>
          </a:ln>
        </p:spPr>
        <p:txBody>
          <a:bodyPr/>
          <a:lstStyle/>
          <a:p>
            <a:endParaRPr lang="fr-FR"/>
          </a:p>
        </p:txBody>
      </p:sp>
      <p:sp>
        <p:nvSpPr>
          <p:cNvPr id="45078" name="Rectangle 29"/>
          <p:cNvSpPr>
            <a:spLocks noChangeArrowheads="1"/>
          </p:cNvSpPr>
          <p:nvPr/>
        </p:nvSpPr>
        <p:spPr bwMode="auto">
          <a:xfrm>
            <a:off x="5418138" y="3138488"/>
            <a:ext cx="709612" cy="315912"/>
          </a:xfrm>
          <a:prstGeom prst="rect">
            <a:avLst/>
          </a:prstGeom>
          <a:solidFill>
            <a:srgbClr val="FFFFFF"/>
          </a:solidFill>
          <a:ln w="12700">
            <a:solidFill>
              <a:srgbClr val="000000"/>
            </a:solidFill>
            <a:miter lim="800000"/>
            <a:headEnd/>
            <a:tailEnd/>
          </a:ln>
        </p:spPr>
        <p:txBody>
          <a:bodyPr/>
          <a:lstStyle/>
          <a:p>
            <a:endParaRPr lang="fr-FR"/>
          </a:p>
        </p:txBody>
      </p:sp>
      <p:grpSp>
        <p:nvGrpSpPr>
          <p:cNvPr id="45079" name="Group 30"/>
          <p:cNvGrpSpPr>
            <a:grpSpLocks/>
          </p:cNvGrpSpPr>
          <p:nvPr/>
        </p:nvGrpSpPr>
        <p:grpSpPr bwMode="auto">
          <a:xfrm>
            <a:off x="3067050" y="1746250"/>
            <a:ext cx="673100" cy="136525"/>
            <a:chOff x="1932" y="1015"/>
            <a:chExt cx="424" cy="80"/>
          </a:xfrm>
        </p:grpSpPr>
        <p:sp>
          <p:nvSpPr>
            <p:cNvPr id="45260" name="Freeform 31"/>
            <p:cNvSpPr>
              <a:spLocks/>
            </p:cNvSpPr>
            <p:nvPr/>
          </p:nvSpPr>
          <p:spPr bwMode="auto">
            <a:xfrm>
              <a:off x="1932" y="1015"/>
              <a:ext cx="112" cy="80"/>
            </a:xfrm>
            <a:custGeom>
              <a:avLst/>
              <a:gdLst>
                <a:gd name="T0" fmla="*/ 0 w 112"/>
                <a:gd name="T1" fmla="*/ 40 h 80"/>
                <a:gd name="T2" fmla="*/ 112 w 112"/>
                <a:gd name="T3" fmla="*/ 0 h 80"/>
                <a:gd name="T4" fmla="*/ 72 w 112"/>
                <a:gd name="T5" fmla="*/ 40 h 80"/>
                <a:gd name="T6" fmla="*/ 112 w 112"/>
                <a:gd name="T7" fmla="*/ 80 h 80"/>
                <a:gd name="T8" fmla="*/ 0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0" y="40"/>
                  </a:moveTo>
                  <a:lnTo>
                    <a:pt x="112" y="0"/>
                  </a:lnTo>
                  <a:lnTo>
                    <a:pt x="72" y="40"/>
                  </a:lnTo>
                  <a:lnTo>
                    <a:pt x="112" y="80"/>
                  </a:lnTo>
                  <a:lnTo>
                    <a:pt x="0" y="40"/>
                  </a:lnTo>
                  <a:close/>
                </a:path>
              </a:pathLst>
            </a:custGeom>
            <a:solidFill>
              <a:srgbClr val="000000"/>
            </a:solidFill>
            <a:ln w="12700">
              <a:solidFill>
                <a:srgbClr val="000000"/>
              </a:solidFill>
              <a:prstDash val="solid"/>
              <a:round/>
              <a:headEnd/>
              <a:tailEnd/>
            </a:ln>
          </p:spPr>
          <p:txBody>
            <a:bodyPr/>
            <a:lstStyle/>
            <a:p>
              <a:endParaRPr lang="fr-FR"/>
            </a:p>
          </p:txBody>
        </p:sp>
        <p:sp>
          <p:nvSpPr>
            <p:cNvPr id="45261" name="Freeform 32"/>
            <p:cNvSpPr>
              <a:spLocks/>
            </p:cNvSpPr>
            <p:nvPr/>
          </p:nvSpPr>
          <p:spPr bwMode="auto">
            <a:xfrm>
              <a:off x="2244" y="1015"/>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w="12700">
              <a:solidFill>
                <a:srgbClr val="000000"/>
              </a:solidFill>
              <a:prstDash val="solid"/>
              <a:round/>
              <a:headEnd/>
              <a:tailEnd/>
            </a:ln>
          </p:spPr>
          <p:txBody>
            <a:bodyPr/>
            <a:lstStyle/>
            <a:p>
              <a:endParaRPr lang="fr-FR"/>
            </a:p>
          </p:txBody>
        </p:sp>
        <p:sp>
          <p:nvSpPr>
            <p:cNvPr id="45262" name="Line 33"/>
            <p:cNvSpPr>
              <a:spLocks noChangeShapeType="1"/>
            </p:cNvSpPr>
            <p:nvPr/>
          </p:nvSpPr>
          <p:spPr bwMode="auto">
            <a:xfrm>
              <a:off x="2004" y="1055"/>
              <a:ext cx="280" cy="1"/>
            </a:xfrm>
            <a:prstGeom prst="line">
              <a:avLst/>
            </a:prstGeom>
            <a:noFill/>
            <a:ln w="12700">
              <a:solidFill>
                <a:srgbClr val="000000"/>
              </a:solidFill>
              <a:round/>
              <a:headEnd/>
              <a:tailEnd/>
            </a:ln>
          </p:spPr>
          <p:txBody>
            <a:bodyPr/>
            <a:lstStyle/>
            <a:p>
              <a:endParaRPr lang="fr-FR"/>
            </a:p>
          </p:txBody>
        </p:sp>
      </p:grpSp>
      <p:sp>
        <p:nvSpPr>
          <p:cNvPr id="45080" name="Rectangle 34"/>
          <p:cNvSpPr>
            <a:spLocks noChangeArrowheads="1"/>
          </p:cNvSpPr>
          <p:nvPr/>
        </p:nvSpPr>
        <p:spPr bwMode="auto">
          <a:xfrm>
            <a:off x="3321050" y="1539875"/>
            <a:ext cx="1397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T</a:t>
            </a:r>
            <a:endParaRPr lang="fr-FR" sz="2400">
              <a:latin typeface="Times New Roman" pitchFamily="18" charset="0"/>
            </a:endParaRPr>
          </a:p>
        </p:txBody>
      </p:sp>
      <p:sp>
        <p:nvSpPr>
          <p:cNvPr id="45081" name="Rectangle 35"/>
          <p:cNvSpPr>
            <a:spLocks noChangeArrowheads="1"/>
          </p:cNvSpPr>
          <p:nvPr/>
        </p:nvSpPr>
        <p:spPr bwMode="auto">
          <a:xfrm>
            <a:off x="3460750" y="1581150"/>
            <a:ext cx="1016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c</a:t>
            </a:r>
            <a:endParaRPr lang="fr-FR" sz="2400">
              <a:latin typeface="Times New Roman" pitchFamily="18" charset="0"/>
            </a:endParaRPr>
          </a:p>
        </p:txBody>
      </p:sp>
      <p:sp>
        <p:nvSpPr>
          <p:cNvPr id="45082" name="Rectangle 36"/>
          <p:cNvSpPr>
            <a:spLocks noChangeArrowheads="1"/>
          </p:cNvSpPr>
          <p:nvPr/>
        </p:nvSpPr>
        <p:spPr bwMode="auto">
          <a:xfrm>
            <a:off x="3562350" y="15398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grpSp>
        <p:nvGrpSpPr>
          <p:cNvPr id="45083" name="Group 37"/>
          <p:cNvGrpSpPr>
            <a:grpSpLocks/>
          </p:cNvGrpSpPr>
          <p:nvPr/>
        </p:nvGrpSpPr>
        <p:grpSpPr bwMode="auto">
          <a:xfrm>
            <a:off x="1825625" y="2376488"/>
            <a:ext cx="2522538" cy="182562"/>
            <a:chOff x="1150" y="1382"/>
            <a:chExt cx="1589" cy="106"/>
          </a:xfrm>
        </p:grpSpPr>
        <p:sp>
          <p:nvSpPr>
            <p:cNvPr id="45252" name="Rectangle 38"/>
            <p:cNvSpPr>
              <a:spLocks noChangeArrowheads="1"/>
            </p:cNvSpPr>
            <p:nvPr/>
          </p:nvSpPr>
          <p:spPr bwMode="auto">
            <a:xfrm>
              <a:off x="1581" y="1382"/>
              <a:ext cx="24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DI/LR</a:t>
              </a:r>
              <a:endParaRPr lang="fr-FR" sz="2400">
                <a:latin typeface="Times New Roman" pitchFamily="18" charset="0"/>
              </a:endParaRPr>
            </a:p>
          </p:txBody>
        </p:sp>
        <p:sp>
          <p:nvSpPr>
            <p:cNvPr id="45253" name="Rectangle 39"/>
            <p:cNvSpPr>
              <a:spLocks noChangeArrowheads="1"/>
            </p:cNvSpPr>
            <p:nvPr/>
          </p:nvSpPr>
          <p:spPr bwMode="auto">
            <a:xfrm>
              <a:off x="1829" y="1382"/>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54" name="Rectangle 40"/>
            <p:cNvSpPr>
              <a:spLocks noChangeArrowheads="1"/>
            </p:cNvSpPr>
            <p:nvPr/>
          </p:nvSpPr>
          <p:spPr bwMode="auto">
            <a:xfrm>
              <a:off x="2587" y="1382"/>
              <a:ext cx="123"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ER</a:t>
              </a:r>
              <a:endParaRPr lang="fr-FR" sz="2400">
                <a:latin typeface="Times New Roman" pitchFamily="18" charset="0"/>
              </a:endParaRPr>
            </a:p>
          </p:txBody>
        </p:sp>
        <p:sp>
          <p:nvSpPr>
            <p:cNvPr id="45255" name="Rectangle 41"/>
            <p:cNvSpPr>
              <a:spLocks noChangeArrowheads="1"/>
            </p:cNvSpPr>
            <p:nvPr/>
          </p:nvSpPr>
          <p:spPr bwMode="auto">
            <a:xfrm>
              <a:off x="2715" y="1382"/>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56" name="Rectangle 42"/>
            <p:cNvSpPr>
              <a:spLocks noChangeArrowheads="1"/>
            </p:cNvSpPr>
            <p:nvPr/>
          </p:nvSpPr>
          <p:spPr bwMode="auto">
            <a:xfrm>
              <a:off x="1150" y="1382"/>
              <a:ext cx="8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LI</a:t>
              </a:r>
              <a:endParaRPr lang="fr-FR" sz="2400">
                <a:latin typeface="Times New Roman" pitchFamily="18" charset="0"/>
              </a:endParaRPr>
            </a:p>
          </p:txBody>
        </p:sp>
        <p:sp>
          <p:nvSpPr>
            <p:cNvPr id="45257" name="Rectangle 43"/>
            <p:cNvSpPr>
              <a:spLocks noChangeArrowheads="1"/>
            </p:cNvSpPr>
            <p:nvPr/>
          </p:nvSpPr>
          <p:spPr bwMode="auto">
            <a:xfrm>
              <a:off x="1238" y="1382"/>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58" name="Rectangle 44"/>
            <p:cNvSpPr>
              <a:spLocks noChangeArrowheads="1"/>
            </p:cNvSpPr>
            <p:nvPr/>
          </p:nvSpPr>
          <p:spPr bwMode="auto">
            <a:xfrm>
              <a:off x="2148" y="1382"/>
              <a:ext cx="12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EX</a:t>
              </a:r>
              <a:endParaRPr lang="fr-FR" sz="2400">
                <a:latin typeface="Times New Roman" pitchFamily="18" charset="0"/>
              </a:endParaRPr>
            </a:p>
          </p:txBody>
        </p:sp>
        <p:sp>
          <p:nvSpPr>
            <p:cNvPr id="45259" name="Rectangle 45"/>
            <p:cNvSpPr>
              <a:spLocks noChangeArrowheads="1"/>
            </p:cNvSpPr>
            <p:nvPr/>
          </p:nvSpPr>
          <p:spPr bwMode="auto">
            <a:xfrm>
              <a:off x="2276" y="1382"/>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grpSp>
      <p:grpSp>
        <p:nvGrpSpPr>
          <p:cNvPr id="45084" name="Group 46"/>
          <p:cNvGrpSpPr>
            <a:grpSpLocks/>
          </p:cNvGrpSpPr>
          <p:nvPr/>
        </p:nvGrpSpPr>
        <p:grpSpPr bwMode="auto">
          <a:xfrm>
            <a:off x="2611438" y="2789238"/>
            <a:ext cx="2522537" cy="182562"/>
            <a:chOff x="1645" y="1622"/>
            <a:chExt cx="1589" cy="106"/>
          </a:xfrm>
        </p:grpSpPr>
        <p:sp>
          <p:nvSpPr>
            <p:cNvPr id="45244" name="Rectangle 47"/>
            <p:cNvSpPr>
              <a:spLocks noChangeArrowheads="1"/>
            </p:cNvSpPr>
            <p:nvPr/>
          </p:nvSpPr>
          <p:spPr bwMode="auto">
            <a:xfrm>
              <a:off x="2084" y="1622"/>
              <a:ext cx="24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DI/LR</a:t>
              </a:r>
              <a:endParaRPr lang="fr-FR" sz="2400">
                <a:latin typeface="Times New Roman" pitchFamily="18" charset="0"/>
              </a:endParaRPr>
            </a:p>
          </p:txBody>
        </p:sp>
        <p:sp>
          <p:nvSpPr>
            <p:cNvPr id="45245" name="Rectangle 48"/>
            <p:cNvSpPr>
              <a:spLocks noChangeArrowheads="1"/>
            </p:cNvSpPr>
            <p:nvPr/>
          </p:nvSpPr>
          <p:spPr bwMode="auto">
            <a:xfrm>
              <a:off x="2332" y="1622"/>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46" name="Rectangle 49"/>
            <p:cNvSpPr>
              <a:spLocks noChangeArrowheads="1"/>
            </p:cNvSpPr>
            <p:nvPr/>
          </p:nvSpPr>
          <p:spPr bwMode="auto">
            <a:xfrm>
              <a:off x="3082" y="1622"/>
              <a:ext cx="123"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ER</a:t>
              </a:r>
              <a:endParaRPr lang="fr-FR" sz="2400">
                <a:latin typeface="Times New Roman" pitchFamily="18" charset="0"/>
              </a:endParaRPr>
            </a:p>
          </p:txBody>
        </p:sp>
        <p:sp>
          <p:nvSpPr>
            <p:cNvPr id="45247" name="Rectangle 50"/>
            <p:cNvSpPr>
              <a:spLocks noChangeArrowheads="1"/>
            </p:cNvSpPr>
            <p:nvPr/>
          </p:nvSpPr>
          <p:spPr bwMode="auto">
            <a:xfrm>
              <a:off x="3210" y="1622"/>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48" name="Rectangle 51"/>
            <p:cNvSpPr>
              <a:spLocks noChangeArrowheads="1"/>
            </p:cNvSpPr>
            <p:nvPr/>
          </p:nvSpPr>
          <p:spPr bwMode="auto">
            <a:xfrm>
              <a:off x="1645" y="1622"/>
              <a:ext cx="8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LI</a:t>
              </a:r>
              <a:endParaRPr lang="fr-FR" sz="2400">
                <a:latin typeface="Times New Roman" pitchFamily="18" charset="0"/>
              </a:endParaRPr>
            </a:p>
          </p:txBody>
        </p:sp>
        <p:sp>
          <p:nvSpPr>
            <p:cNvPr id="45249" name="Rectangle 52"/>
            <p:cNvSpPr>
              <a:spLocks noChangeArrowheads="1"/>
            </p:cNvSpPr>
            <p:nvPr/>
          </p:nvSpPr>
          <p:spPr bwMode="auto">
            <a:xfrm>
              <a:off x="1733" y="1622"/>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50" name="Rectangle 53"/>
            <p:cNvSpPr>
              <a:spLocks noChangeArrowheads="1"/>
            </p:cNvSpPr>
            <p:nvPr/>
          </p:nvSpPr>
          <p:spPr bwMode="auto">
            <a:xfrm>
              <a:off x="2643" y="1622"/>
              <a:ext cx="12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EX</a:t>
              </a:r>
              <a:endParaRPr lang="fr-FR" sz="2400">
                <a:latin typeface="Times New Roman" pitchFamily="18" charset="0"/>
              </a:endParaRPr>
            </a:p>
          </p:txBody>
        </p:sp>
        <p:sp>
          <p:nvSpPr>
            <p:cNvPr id="45251" name="Rectangle 54"/>
            <p:cNvSpPr>
              <a:spLocks noChangeArrowheads="1"/>
            </p:cNvSpPr>
            <p:nvPr/>
          </p:nvSpPr>
          <p:spPr bwMode="auto">
            <a:xfrm>
              <a:off x="2771" y="1622"/>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grpSp>
      <p:grpSp>
        <p:nvGrpSpPr>
          <p:cNvPr id="45085" name="Group 55"/>
          <p:cNvGrpSpPr>
            <a:grpSpLocks/>
          </p:cNvGrpSpPr>
          <p:nvPr/>
        </p:nvGrpSpPr>
        <p:grpSpPr bwMode="auto">
          <a:xfrm>
            <a:off x="3409950" y="3186113"/>
            <a:ext cx="2522538" cy="182562"/>
            <a:chOff x="2148" y="1853"/>
            <a:chExt cx="1589" cy="106"/>
          </a:xfrm>
        </p:grpSpPr>
        <p:sp>
          <p:nvSpPr>
            <p:cNvPr id="45236" name="Rectangle 56"/>
            <p:cNvSpPr>
              <a:spLocks noChangeArrowheads="1"/>
            </p:cNvSpPr>
            <p:nvPr/>
          </p:nvSpPr>
          <p:spPr bwMode="auto">
            <a:xfrm>
              <a:off x="2587" y="1853"/>
              <a:ext cx="24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DI/LR</a:t>
              </a:r>
              <a:endParaRPr lang="fr-FR" sz="2400">
                <a:latin typeface="Times New Roman" pitchFamily="18" charset="0"/>
              </a:endParaRPr>
            </a:p>
          </p:txBody>
        </p:sp>
        <p:sp>
          <p:nvSpPr>
            <p:cNvPr id="45237" name="Rectangle 57"/>
            <p:cNvSpPr>
              <a:spLocks noChangeArrowheads="1"/>
            </p:cNvSpPr>
            <p:nvPr/>
          </p:nvSpPr>
          <p:spPr bwMode="auto">
            <a:xfrm>
              <a:off x="2835" y="1853"/>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38" name="Rectangle 58"/>
            <p:cNvSpPr>
              <a:spLocks noChangeArrowheads="1"/>
            </p:cNvSpPr>
            <p:nvPr/>
          </p:nvSpPr>
          <p:spPr bwMode="auto">
            <a:xfrm>
              <a:off x="3585" y="1853"/>
              <a:ext cx="123"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ER</a:t>
              </a:r>
              <a:endParaRPr lang="fr-FR" sz="2400">
                <a:latin typeface="Times New Roman" pitchFamily="18" charset="0"/>
              </a:endParaRPr>
            </a:p>
          </p:txBody>
        </p:sp>
        <p:sp>
          <p:nvSpPr>
            <p:cNvPr id="45239" name="Rectangle 59"/>
            <p:cNvSpPr>
              <a:spLocks noChangeArrowheads="1"/>
            </p:cNvSpPr>
            <p:nvPr/>
          </p:nvSpPr>
          <p:spPr bwMode="auto">
            <a:xfrm>
              <a:off x="3713" y="1853"/>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40" name="Rectangle 60"/>
            <p:cNvSpPr>
              <a:spLocks noChangeArrowheads="1"/>
            </p:cNvSpPr>
            <p:nvPr/>
          </p:nvSpPr>
          <p:spPr bwMode="auto">
            <a:xfrm>
              <a:off x="2148" y="1853"/>
              <a:ext cx="8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LI</a:t>
              </a:r>
              <a:endParaRPr lang="fr-FR" sz="2400">
                <a:latin typeface="Times New Roman" pitchFamily="18" charset="0"/>
              </a:endParaRPr>
            </a:p>
          </p:txBody>
        </p:sp>
        <p:sp>
          <p:nvSpPr>
            <p:cNvPr id="45241" name="Rectangle 61"/>
            <p:cNvSpPr>
              <a:spLocks noChangeArrowheads="1"/>
            </p:cNvSpPr>
            <p:nvPr/>
          </p:nvSpPr>
          <p:spPr bwMode="auto">
            <a:xfrm>
              <a:off x="2236" y="1853"/>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45242" name="Rectangle 62"/>
            <p:cNvSpPr>
              <a:spLocks noChangeArrowheads="1"/>
            </p:cNvSpPr>
            <p:nvPr/>
          </p:nvSpPr>
          <p:spPr bwMode="auto">
            <a:xfrm>
              <a:off x="3146" y="1853"/>
              <a:ext cx="12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EX</a:t>
              </a:r>
              <a:endParaRPr lang="fr-FR" sz="2400">
                <a:latin typeface="Times New Roman" pitchFamily="18" charset="0"/>
              </a:endParaRPr>
            </a:p>
          </p:txBody>
        </p:sp>
        <p:sp>
          <p:nvSpPr>
            <p:cNvPr id="45243" name="Rectangle 63"/>
            <p:cNvSpPr>
              <a:spLocks noChangeArrowheads="1"/>
            </p:cNvSpPr>
            <p:nvPr/>
          </p:nvSpPr>
          <p:spPr bwMode="auto">
            <a:xfrm>
              <a:off x="3274" y="1853"/>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grpSp>
      <p:sp>
        <p:nvSpPr>
          <p:cNvPr id="45086" name="Rectangle 64"/>
          <p:cNvSpPr>
            <a:spLocks noChangeArrowheads="1"/>
          </p:cNvSpPr>
          <p:nvPr/>
        </p:nvSpPr>
        <p:spPr bwMode="auto">
          <a:xfrm>
            <a:off x="546100" y="3505200"/>
            <a:ext cx="12319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superpipeline</a:t>
            </a:r>
            <a:endParaRPr lang="fr-FR" sz="2400">
              <a:latin typeface="Times New Roman" pitchFamily="18" charset="0"/>
            </a:endParaRPr>
          </a:p>
        </p:txBody>
      </p:sp>
      <p:sp>
        <p:nvSpPr>
          <p:cNvPr id="45087" name="Rectangle 65"/>
          <p:cNvSpPr>
            <a:spLocks noChangeArrowheads="1"/>
          </p:cNvSpPr>
          <p:nvPr/>
        </p:nvSpPr>
        <p:spPr bwMode="auto">
          <a:xfrm>
            <a:off x="1774825" y="35052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45088" name="Rectangle 66"/>
          <p:cNvSpPr>
            <a:spLocks noChangeArrowheads="1"/>
          </p:cNvSpPr>
          <p:nvPr/>
        </p:nvSpPr>
        <p:spPr bwMode="auto">
          <a:xfrm>
            <a:off x="773113" y="4494213"/>
            <a:ext cx="2381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i+1</a:t>
            </a:r>
            <a:endParaRPr lang="fr-FR" sz="2400">
              <a:latin typeface="Times New Roman" pitchFamily="18" charset="0"/>
            </a:endParaRPr>
          </a:p>
        </p:txBody>
      </p:sp>
      <p:sp>
        <p:nvSpPr>
          <p:cNvPr id="45089" name="Rectangle 67"/>
          <p:cNvSpPr>
            <a:spLocks noChangeArrowheads="1"/>
          </p:cNvSpPr>
          <p:nvPr/>
        </p:nvSpPr>
        <p:spPr bwMode="auto">
          <a:xfrm>
            <a:off x="1014413" y="449421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5090" name="Rectangle 68"/>
          <p:cNvSpPr>
            <a:spLocks noChangeArrowheads="1"/>
          </p:cNvSpPr>
          <p:nvPr/>
        </p:nvSpPr>
        <p:spPr bwMode="auto">
          <a:xfrm>
            <a:off x="1230313" y="4975225"/>
            <a:ext cx="2381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i+2</a:t>
            </a:r>
            <a:endParaRPr lang="fr-FR" sz="2400">
              <a:latin typeface="Times New Roman" pitchFamily="18" charset="0"/>
            </a:endParaRPr>
          </a:p>
        </p:txBody>
      </p:sp>
      <p:sp>
        <p:nvSpPr>
          <p:cNvPr id="45091" name="Rectangle 69"/>
          <p:cNvSpPr>
            <a:spLocks noChangeArrowheads="1"/>
          </p:cNvSpPr>
          <p:nvPr/>
        </p:nvSpPr>
        <p:spPr bwMode="auto">
          <a:xfrm>
            <a:off x="1470025" y="49752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5092" name="Rectangle 70"/>
          <p:cNvSpPr>
            <a:spLocks noChangeArrowheads="1"/>
          </p:cNvSpPr>
          <p:nvPr/>
        </p:nvSpPr>
        <p:spPr bwMode="auto">
          <a:xfrm>
            <a:off x="1597025" y="5441950"/>
            <a:ext cx="2381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i+3</a:t>
            </a:r>
            <a:endParaRPr lang="fr-FR" sz="2400">
              <a:latin typeface="Times New Roman" pitchFamily="18" charset="0"/>
            </a:endParaRPr>
          </a:p>
        </p:txBody>
      </p:sp>
      <p:sp>
        <p:nvSpPr>
          <p:cNvPr id="45093" name="Rectangle 71"/>
          <p:cNvSpPr>
            <a:spLocks noChangeArrowheads="1"/>
          </p:cNvSpPr>
          <p:nvPr/>
        </p:nvSpPr>
        <p:spPr bwMode="auto">
          <a:xfrm>
            <a:off x="1838325" y="54419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5094" name="Rectangle 72"/>
          <p:cNvSpPr>
            <a:spLocks noChangeArrowheads="1"/>
          </p:cNvSpPr>
          <p:nvPr/>
        </p:nvSpPr>
        <p:spPr bwMode="auto">
          <a:xfrm>
            <a:off x="1990725" y="5854700"/>
            <a:ext cx="2381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i+4</a:t>
            </a:r>
            <a:endParaRPr lang="fr-FR" sz="2400">
              <a:latin typeface="Times New Roman" pitchFamily="18" charset="0"/>
            </a:endParaRPr>
          </a:p>
        </p:txBody>
      </p:sp>
      <p:sp>
        <p:nvSpPr>
          <p:cNvPr id="45095" name="Rectangle 73"/>
          <p:cNvSpPr>
            <a:spLocks noChangeArrowheads="1"/>
          </p:cNvSpPr>
          <p:nvPr/>
        </p:nvSpPr>
        <p:spPr bwMode="auto">
          <a:xfrm>
            <a:off x="2230438" y="58547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5096" name="Rectangle 74"/>
          <p:cNvSpPr>
            <a:spLocks noChangeArrowheads="1"/>
          </p:cNvSpPr>
          <p:nvPr/>
        </p:nvSpPr>
        <p:spPr bwMode="auto">
          <a:xfrm>
            <a:off x="1565275" y="4418013"/>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097" name="Rectangle 75"/>
          <p:cNvSpPr>
            <a:spLocks noChangeArrowheads="1"/>
          </p:cNvSpPr>
          <p:nvPr/>
        </p:nvSpPr>
        <p:spPr bwMode="auto">
          <a:xfrm>
            <a:off x="1958975" y="4418013"/>
            <a:ext cx="315913" cy="371475"/>
          </a:xfrm>
          <a:prstGeom prst="rect">
            <a:avLst/>
          </a:prstGeom>
          <a:solidFill>
            <a:srgbClr val="FFFFFF"/>
          </a:solidFill>
          <a:ln w="12700">
            <a:solidFill>
              <a:srgbClr val="000000"/>
            </a:solidFill>
            <a:miter lim="800000"/>
            <a:headEnd/>
            <a:tailEnd/>
          </a:ln>
        </p:spPr>
        <p:txBody>
          <a:bodyPr/>
          <a:lstStyle/>
          <a:p>
            <a:endParaRPr lang="fr-FR"/>
          </a:p>
        </p:txBody>
      </p:sp>
      <p:sp>
        <p:nvSpPr>
          <p:cNvPr id="45098" name="Rectangle 76"/>
          <p:cNvSpPr>
            <a:spLocks noChangeArrowheads="1"/>
          </p:cNvSpPr>
          <p:nvPr/>
        </p:nvSpPr>
        <p:spPr bwMode="auto">
          <a:xfrm>
            <a:off x="2338388" y="4418013"/>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099" name="Rectangle 77"/>
          <p:cNvSpPr>
            <a:spLocks noChangeArrowheads="1"/>
          </p:cNvSpPr>
          <p:nvPr/>
        </p:nvSpPr>
        <p:spPr bwMode="auto">
          <a:xfrm>
            <a:off x="1173163" y="4418013"/>
            <a:ext cx="315912"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0" name="Rectangle 78"/>
          <p:cNvSpPr>
            <a:spLocks noChangeArrowheads="1"/>
          </p:cNvSpPr>
          <p:nvPr/>
        </p:nvSpPr>
        <p:spPr bwMode="auto">
          <a:xfrm>
            <a:off x="2732088" y="4418013"/>
            <a:ext cx="315912"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1" name="Rectangle 79"/>
          <p:cNvSpPr>
            <a:spLocks noChangeArrowheads="1"/>
          </p:cNvSpPr>
          <p:nvPr/>
        </p:nvSpPr>
        <p:spPr bwMode="auto">
          <a:xfrm>
            <a:off x="3111500" y="4418013"/>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2" name="Rectangle 80"/>
          <p:cNvSpPr>
            <a:spLocks noChangeArrowheads="1"/>
          </p:cNvSpPr>
          <p:nvPr/>
        </p:nvSpPr>
        <p:spPr bwMode="auto">
          <a:xfrm>
            <a:off x="3505200" y="4418013"/>
            <a:ext cx="315913"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3" name="Rectangle 81"/>
          <p:cNvSpPr>
            <a:spLocks noChangeArrowheads="1"/>
          </p:cNvSpPr>
          <p:nvPr/>
        </p:nvSpPr>
        <p:spPr bwMode="auto">
          <a:xfrm>
            <a:off x="3884613" y="4418013"/>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4" name="Rectangle 82"/>
          <p:cNvSpPr>
            <a:spLocks noChangeArrowheads="1"/>
          </p:cNvSpPr>
          <p:nvPr/>
        </p:nvSpPr>
        <p:spPr bwMode="auto">
          <a:xfrm>
            <a:off x="1958975" y="4899025"/>
            <a:ext cx="315913"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5" name="Rectangle 83"/>
          <p:cNvSpPr>
            <a:spLocks noChangeArrowheads="1"/>
          </p:cNvSpPr>
          <p:nvPr/>
        </p:nvSpPr>
        <p:spPr bwMode="auto">
          <a:xfrm>
            <a:off x="2338388" y="4899025"/>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6" name="Rectangle 84"/>
          <p:cNvSpPr>
            <a:spLocks noChangeArrowheads="1"/>
          </p:cNvSpPr>
          <p:nvPr/>
        </p:nvSpPr>
        <p:spPr bwMode="auto">
          <a:xfrm>
            <a:off x="2732088" y="4899025"/>
            <a:ext cx="315912"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7" name="Rectangle 85"/>
          <p:cNvSpPr>
            <a:spLocks noChangeArrowheads="1"/>
          </p:cNvSpPr>
          <p:nvPr/>
        </p:nvSpPr>
        <p:spPr bwMode="auto">
          <a:xfrm>
            <a:off x="1565275" y="4899025"/>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8" name="Rectangle 86"/>
          <p:cNvSpPr>
            <a:spLocks noChangeArrowheads="1"/>
          </p:cNvSpPr>
          <p:nvPr/>
        </p:nvSpPr>
        <p:spPr bwMode="auto">
          <a:xfrm>
            <a:off x="3111500" y="4899025"/>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09" name="Rectangle 87"/>
          <p:cNvSpPr>
            <a:spLocks noChangeArrowheads="1"/>
          </p:cNvSpPr>
          <p:nvPr/>
        </p:nvSpPr>
        <p:spPr bwMode="auto">
          <a:xfrm>
            <a:off x="3505200" y="4899025"/>
            <a:ext cx="315913" cy="371475"/>
          </a:xfrm>
          <a:prstGeom prst="rect">
            <a:avLst/>
          </a:prstGeom>
          <a:solidFill>
            <a:srgbClr val="FFFFFF"/>
          </a:solidFill>
          <a:ln w="12700">
            <a:solidFill>
              <a:srgbClr val="000000"/>
            </a:solidFill>
            <a:miter lim="800000"/>
            <a:headEnd/>
            <a:tailEnd/>
          </a:ln>
        </p:spPr>
        <p:txBody>
          <a:bodyPr/>
          <a:lstStyle/>
          <a:p>
            <a:endParaRPr lang="fr-FR"/>
          </a:p>
        </p:txBody>
      </p:sp>
      <p:sp>
        <p:nvSpPr>
          <p:cNvPr id="45110" name="Rectangle 88"/>
          <p:cNvSpPr>
            <a:spLocks noChangeArrowheads="1"/>
          </p:cNvSpPr>
          <p:nvPr/>
        </p:nvSpPr>
        <p:spPr bwMode="auto">
          <a:xfrm>
            <a:off x="3884613" y="4899025"/>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11" name="Rectangle 89"/>
          <p:cNvSpPr>
            <a:spLocks noChangeArrowheads="1"/>
          </p:cNvSpPr>
          <p:nvPr/>
        </p:nvSpPr>
        <p:spPr bwMode="auto">
          <a:xfrm>
            <a:off x="4278313" y="4899025"/>
            <a:ext cx="303212" cy="371475"/>
          </a:xfrm>
          <a:prstGeom prst="rect">
            <a:avLst/>
          </a:prstGeom>
          <a:solidFill>
            <a:srgbClr val="FFFFFF"/>
          </a:solidFill>
          <a:ln w="12700">
            <a:solidFill>
              <a:srgbClr val="000000"/>
            </a:solidFill>
            <a:miter lim="800000"/>
            <a:headEnd/>
            <a:tailEnd/>
          </a:ln>
        </p:spPr>
        <p:txBody>
          <a:bodyPr/>
          <a:lstStyle/>
          <a:p>
            <a:endParaRPr lang="fr-FR"/>
          </a:p>
        </p:txBody>
      </p:sp>
      <p:sp>
        <p:nvSpPr>
          <p:cNvPr id="45112" name="Rectangle 90"/>
          <p:cNvSpPr>
            <a:spLocks noChangeArrowheads="1"/>
          </p:cNvSpPr>
          <p:nvPr/>
        </p:nvSpPr>
        <p:spPr bwMode="auto">
          <a:xfrm>
            <a:off x="2338388" y="5367338"/>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45113" name="Rectangle 91"/>
          <p:cNvSpPr>
            <a:spLocks noChangeArrowheads="1"/>
          </p:cNvSpPr>
          <p:nvPr/>
        </p:nvSpPr>
        <p:spPr bwMode="auto">
          <a:xfrm>
            <a:off x="2732088" y="5367338"/>
            <a:ext cx="315912" cy="369887"/>
          </a:xfrm>
          <a:prstGeom prst="rect">
            <a:avLst/>
          </a:prstGeom>
          <a:solidFill>
            <a:srgbClr val="FFFFFF"/>
          </a:solidFill>
          <a:ln w="12700">
            <a:solidFill>
              <a:srgbClr val="000000"/>
            </a:solidFill>
            <a:miter lim="800000"/>
            <a:headEnd/>
            <a:tailEnd/>
          </a:ln>
        </p:spPr>
        <p:txBody>
          <a:bodyPr/>
          <a:lstStyle/>
          <a:p>
            <a:endParaRPr lang="fr-FR"/>
          </a:p>
        </p:txBody>
      </p:sp>
      <p:sp>
        <p:nvSpPr>
          <p:cNvPr id="45114" name="Rectangle 92"/>
          <p:cNvSpPr>
            <a:spLocks noChangeArrowheads="1"/>
          </p:cNvSpPr>
          <p:nvPr/>
        </p:nvSpPr>
        <p:spPr bwMode="auto">
          <a:xfrm>
            <a:off x="3111500" y="5367338"/>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45115" name="Rectangle 93"/>
          <p:cNvSpPr>
            <a:spLocks noChangeArrowheads="1"/>
          </p:cNvSpPr>
          <p:nvPr/>
        </p:nvSpPr>
        <p:spPr bwMode="auto">
          <a:xfrm>
            <a:off x="1958975" y="5367338"/>
            <a:ext cx="315913" cy="369887"/>
          </a:xfrm>
          <a:prstGeom prst="rect">
            <a:avLst/>
          </a:prstGeom>
          <a:solidFill>
            <a:srgbClr val="FFFFFF"/>
          </a:solidFill>
          <a:ln w="12700">
            <a:solidFill>
              <a:srgbClr val="000000"/>
            </a:solidFill>
            <a:miter lim="800000"/>
            <a:headEnd/>
            <a:tailEnd/>
          </a:ln>
        </p:spPr>
        <p:txBody>
          <a:bodyPr/>
          <a:lstStyle/>
          <a:p>
            <a:endParaRPr lang="fr-FR"/>
          </a:p>
        </p:txBody>
      </p:sp>
      <p:sp>
        <p:nvSpPr>
          <p:cNvPr id="45116" name="Rectangle 94"/>
          <p:cNvSpPr>
            <a:spLocks noChangeArrowheads="1"/>
          </p:cNvSpPr>
          <p:nvPr/>
        </p:nvSpPr>
        <p:spPr bwMode="auto">
          <a:xfrm>
            <a:off x="3505200" y="5367338"/>
            <a:ext cx="315913" cy="369887"/>
          </a:xfrm>
          <a:prstGeom prst="rect">
            <a:avLst/>
          </a:prstGeom>
          <a:solidFill>
            <a:srgbClr val="FFFFFF"/>
          </a:solidFill>
          <a:ln w="12700">
            <a:solidFill>
              <a:srgbClr val="000000"/>
            </a:solidFill>
            <a:miter lim="800000"/>
            <a:headEnd/>
            <a:tailEnd/>
          </a:ln>
        </p:spPr>
        <p:txBody>
          <a:bodyPr/>
          <a:lstStyle/>
          <a:p>
            <a:endParaRPr lang="fr-FR"/>
          </a:p>
        </p:txBody>
      </p:sp>
      <p:sp>
        <p:nvSpPr>
          <p:cNvPr id="45117" name="Rectangle 95"/>
          <p:cNvSpPr>
            <a:spLocks noChangeArrowheads="1"/>
          </p:cNvSpPr>
          <p:nvPr/>
        </p:nvSpPr>
        <p:spPr bwMode="auto">
          <a:xfrm>
            <a:off x="3884613" y="5367338"/>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45118" name="Rectangle 96"/>
          <p:cNvSpPr>
            <a:spLocks noChangeArrowheads="1"/>
          </p:cNvSpPr>
          <p:nvPr/>
        </p:nvSpPr>
        <p:spPr bwMode="auto">
          <a:xfrm>
            <a:off x="4278313" y="5367338"/>
            <a:ext cx="303212" cy="369887"/>
          </a:xfrm>
          <a:prstGeom prst="rect">
            <a:avLst/>
          </a:prstGeom>
          <a:solidFill>
            <a:srgbClr val="FFFFFF"/>
          </a:solidFill>
          <a:ln w="12700">
            <a:solidFill>
              <a:srgbClr val="000000"/>
            </a:solidFill>
            <a:miter lim="800000"/>
            <a:headEnd/>
            <a:tailEnd/>
          </a:ln>
        </p:spPr>
        <p:txBody>
          <a:bodyPr/>
          <a:lstStyle/>
          <a:p>
            <a:endParaRPr lang="fr-FR"/>
          </a:p>
        </p:txBody>
      </p:sp>
      <p:sp>
        <p:nvSpPr>
          <p:cNvPr id="45119" name="Rectangle 97"/>
          <p:cNvSpPr>
            <a:spLocks noChangeArrowheads="1"/>
          </p:cNvSpPr>
          <p:nvPr/>
        </p:nvSpPr>
        <p:spPr bwMode="auto">
          <a:xfrm>
            <a:off x="4657725" y="5367338"/>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45120" name="Rectangle 98"/>
          <p:cNvSpPr>
            <a:spLocks noChangeArrowheads="1"/>
          </p:cNvSpPr>
          <p:nvPr/>
        </p:nvSpPr>
        <p:spPr bwMode="auto">
          <a:xfrm>
            <a:off x="2732088" y="5805488"/>
            <a:ext cx="315912" cy="371475"/>
          </a:xfrm>
          <a:prstGeom prst="rect">
            <a:avLst/>
          </a:prstGeom>
          <a:solidFill>
            <a:srgbClr val="FFFFFF"/>
          </a:solidFill>
          <a:ln w="12700">
            <a:solidFill>
              <a:srgbClr val="000000"/>
            </a:solidFill>
            <a:miter lim="800000"/>
            <a:headEnd/>
            <a:tailEnd/>
          </a:ln>
        </p:spPr>
        <p:txBody>
          <a:bodyPr/>
          <a:lstStyle/>
          <a:p>
            <a:endParaRPr lang="fr-FR"/>
          </a:p>
        </p:txBody>
      </p:sp>
      <p:sp>
        <p:nvSpPr>
          <p:cNvPr id="45121" name="Rectangle 99"/>
          <p:cNvSpPr>
            <a:spLocks noChangeArrowheads="1"/>
          </p:cNvSpPr>
          <p:nvPr/>
        </p:nvSpPr>
        <p:spPr bwMode="auto">
          <a:xfrm>
            <a:off x="3111500" y="5805488"/>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22" name="Rectangle 100"/>
          <p:cNvSpPr>
            <a:spLocks noChangeArrowheads="1"/>
          </p:cNvSpPr>
          <p:nvPr/>
        </p:nvSpPr>
        <p:spPr bwMode="auto">
          <a:xfrm>
            <a:off x="3492500" y="5805488"/>
            <a:ext cx="315913" cy="371475"/>
          </a:xfrm>
          <a:prstGeom prst="rect">
            <a:avLst/>
          </a:prstGeom>
          <a:solidFill>
            <a:srgbClr val="FFFFFF"/>
          </a:solidFill>
          <a:ln w="12700">
            <a:solidFill>
              <a:srgbClr val="000000"/>
            </a:solidFill>
            <a:miter lim="800000"/>
            <a:headEnd/>
            <a:tailEnd/>
          </a:ln>
        </p:spPr>
        <p:txBody>
          <a:bodyPr/>
          <a:lstStyle/>
          <a:p>
            <a:endParaRPr lang="fr-FR"/>
          </a:p>
        </p:txBody>
      </p:sp>
      <p:sp>
        <p:nvSpPr>
          <p:cNvPr id="45123" name="Rectangle 101"/>
          <p:cNvSpPr>
            <a:spLocks noChangeArrowheads="1"/>
          </p:cNvSpPr>
          <p:nvPr/>
        </p:nvSpPr>
        <p:spPr bwMode="auto">
          <a:xfrm>
            <a:off x="2338388" y="5805488"/>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24" name="Rectangle 102"/>
          <p:cNvSpPr>
            <a:spLocks noChangeArrowheads="1"/>
          </p:cNvSpPr>
          <p:nvPr/>
        </p:nvSpPr>
        <p:spPr bwMode="auto">
          <a:xfrm>
            <a:off x="3884613" y="5805488"/>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25" name="Rectangle 103"/>
          <p:cNvSpPr>
            <a:spLocks noChangeArrowheads="1"/>
          </p:cNvSpPr>
          <p:nvPr/>
        </p:nvSpPr>
        <p:spPr bwMode="auto">
          <a:xfrm>
            <a:off x="4278313" y="5805488"/>
            <a:ext cx="303212" cy="371475"/>
          </a:xfrm>
          <a:prstGeom prst="rect">
            <a:avLst/>
          </a:prstGeom>
          <a:solidFill>
            <a:srgbClr val="FFFFFF"/>
          </a:solidFill>
          <a:ln w="12700">
            <a:solidFill>
              <a:srgbClr val="000000"/>
            </a:solidFill>
            <a:miter lim="800000"/>
            <a:headEnd/>
            <a:tailEnd/>
          </a:ln>
        </p:spPr>
        <p:txBody>
          <a:bodyPr/>
          <a:lstStyle/>
          <a:p>
            <a:endParaRPr lang="fr-FR"/>
          </a:p>
        </p:txBody>
      </p:sp>
      <p:sp>
        <p:nvSpPr>
          <p:cNvPr id="45126" name="Rectangle 104"/>
          <p:cNvSpPr>
            <a:spLocks noChangeArrowheads="1"/>
          </p:cNvSpPr>
          <p:nvPr/>
        </p:nvSpPr>
        <p:spPr bwMode="auto">
          <a:xfrm>
            <a:off x="4657725" y="5805488"/>
            <a:ext cx="317500" cy="371475"/>
          </a:xfrm>
          <a:prstGeom prst="rect">
            <a:avLst/>
          </a:prstGeom>
          <a:solidFill>
            <a:srgbClr val="FFFFFF"/>
          </a:solidFill>
          <a:ln w="12700">
            <a:solidFill>
              <a:srgbClr val="000000"/>
            </a:solidFill>
            <a:miter lim="800000"/>
            <a:headEnd/>
            <a:tailEnd/>
          </a:ln>
        </p:spPr>
        <p:txBody>
          <a:bodyPr/>
          <a:lstStyle/>
          <a:p>
            <a:endParaRPr lang="fr-FR"/>
          </a:p>
        </p:txBody>
      </p:sp>
      <p:sp>
        <p:nvSpPr>
          <p:cNvPr id="45127" name="Rectangle 105"/>
          <p:cNvSpPr>
            <a:spLocks noChangeArrowheads="1"/>
          </p:cNvSpPr>
          <p:nvPr/>
        </p:nvSpPr>
        <p:spPr bwMode="auto">
          <a:xfrm>
            <a:off x="5038725" y="5805488"/>
            <a:ext cx="303213" cy="371475"/>
          </a:xfrm>
          <a:prstGeom prst="rect">
            <a:avLst/>
          </a:prstGeom>
          <a:solidFill>
            <a:srgbClr val="FFFFFF"/>
          </a:solidFill>
          <a:ln w="12700">
            <a:solidFill>
              <a:srgbClr val="000000"/>
            </a:solidFill>
            <a:miter lim="800000"/>
            <a:headEnd/>
            <a:tailEnd/>
          </a:ln>
        </p:spPr>
        <p:txBody>
          <a:bodyPr/>
          <a:lstStyle/>
          <a:p>
            <a:endParaRPr lang="fr-FR"/>
          </a:p>
        </p:txBody>
      </p:sp>
      <p:grpSp>
        <p:nvGrpSpPr>
          <p:cNvPr id="217" name="Groupe 216"/>
          <p:cNvGrpSpPr/>
          <p:nvPr/>
        </p:nvGrpSpPr>
        <p:grpSpPr>
          <a:xfrm>
            <a:off x="609600" y="3806825"/>
            <a:ext cx="3255963" cy="514350"/>
            <a:chOff x="609600" y="3806825"/>
            <a:chExt cx="3255963" cy="514350"/>
          </a:xfrm>
        </p:grpSpPr>
        <p:sp>
          <p:nvSpPr>
            <p:cNvPr id="45128" name="Rectangle 106"/>
            <p:cNvSpPr>
              <a:spLocks noChangeArrowheads="1"/>
            </p:cNvSpPr>
            <p:nvPr/>
          </p:nvSpPr>
          <p:spPr bwMode="auto">
            <a:xfrm>
              <a:off x="609600" y="4000500"/>
              <a:ext cx="4921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a:t>
              </a:r>
              <a:endParaRPr lang="fr-FR" sz="2400">
                <a:latin typeface="Times New Roman" pitchFamily="18" charset="0"/>
              </a:endParaRPr>
            </a:p>
          </p:txBody>
        </p:sp>
        <p:sp>
          <p:nvSpPr>
            <p:cNvPr id="45129" name="Rectangle 107"/>
            <p:cNvSpPr>
              <a:spLocks noChangeArrowheads="1"/>
            </p:cNvSpPr>
            <p:nvPr/>
          </p:nvSpPr>
          <p:spPr bwMode="auto">
            <a:xfrm>
              <a:off x="658813" y="40005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45130" name="Rectangle 108"/>
            <p:cNvSpPr>
              <a:spLocks noChangeArrowheads="1"/>
            </p:cNvSpPr>
            <p:nvPr/>
          </p:nvSpPr>
          <p:spPr bwMode="auto">
            <a:xfrm>
              <a:off x="1173163" y="3951288"/>
              <a:ext cx="315912" cy="369887"/>
            </a:xfrm>
            <a:prstGeom prst="rect">
              <a:avLst/>
            </a:prstGeom>
            <a:solidFill>
              <a:srgbClr val="FFFFFF"/>
            </a:solidFill>
            <a:ln w="12700">
              <a:solidFill>
                <a:srgbClr val="000000"/>
              </a:solidFill>
              <a:miter lim="800000"/>
              <a:headEnd/>
              <a:tailEnd/>
            </a:ln>
          </p:spPr>
          <p:txBody>
            <a:bodyPr/>
            <a:lstStyle/>
            <a:p>
              <a:endParaRPr lang="fr-FR"/>
            </a:p>
          </p:txBody>
        </p:sp>
        <p:sp>
          <p:nvSpPr>
            <p:cNvPr id="45131" name="Rectangle 109"/>
            <p:cNvSpPr>
              <a:spLocks noChangeArrowheads="1"/>
            </p:cNvSpPr>
            <p:nvPr/>
          </p:nvSpPr>
          <p:spPr bwMode="auto">
            <a:xfrm>
              <a:off x="1565275" y="3951288"/>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45132" name="Rectangle 110"/>
            <p:cNvSpPr>
              <a:spLocks noChangeArrowheads="1"/>
            </p:cNvSpPr>
            <p:nvPr/>
          </p:nvSpPr>
          <p:spPr bwMode="auto">
            <a:xfrm>
              <a:off x="1958975" y="3951288"/>
              <a:ext cx="315913" cy="369887"/>
            </a:xfrm>
            <a:prstGeom prst="rect">
              <a:avLst/>
            </a:prstGeom>
            <a:solidFill>
              <a:srgbClr val="FFFFFF"/>
            </a:solidFill>
            <a:ln w="12700">
              <a:solidFill>
                <a:srgbClr val="000000"/>
              </a:solidFill>
              <a:miter lim="800000"/>
              <a:headEnd/>
              <a:tailEnd/>
            </a:ln>
          </p:spPr>
          <p:txBody>
            <a:bodyPr/>
            <a:lstStyle/>
            <a:p>
              <a:endParaRPr lang="fr-FR"/>
            </a:p>
          </p:txBody>
        </p:sp>
        <p:sp>
          <p:nvSpPr>
            <p:cNvPr id="45133" name="Rectangle 111"/>
            <p:cNvSpPr>
              <a:spLocks noChangeArrowheads="1"/>
            </p:cNvSpPr>
            <p:nvPr/>
          </p:nvSpPr>
          <p:spPr bwMode="auto">
            <a:xfrm>
              <a:off x="779463" y="3951288"/>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45134" name="Rectangle 112"/>
            <p:cNvSpPr>
              <a:spLocks noChangeArrowheads="1"/>
            </p:cNvSpPr>
            <p:nvPr/>
          </p:nvSpPr>
          <p:spPr bwMode="auto">
            <a:xfrm>
              <a:off x="2338388" y="3951288"/>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45135" name="Rectangle 113"/>
            <p:cNvSpPr>
              <a:spLocks noChangeArrowheads="1"/>
            </p:cNvSpPr>
            <p:nvPr/>
          </p:nvSpPr>
          <p:spPr bwMode="auto">
            <a:xfrm>
              <a:off x="2732088" y="3951288"/>
              <a:ext cx="315912" cy="369887"/>
            </a:xfrm>
            <a:prstGeom prst="rect">
              <a:avLst/>
            </a:prstGeom>
            <a:solidFill>
              <a:srgbClr val="FFFFFF"/>
            </a:solidFill>
            <a:ln w="12700">
              <a:solidFill>
                <a:srgbClr val="000000"/>
              </a:solidFill>
              <a:miter lim="800000"/>
              <a:headEnd/>
              <a:tailEnd/>
            </a:ln>
          </p:spPr>
          <p:txBody>
            <a:bodyPr/>
            <a:lstStyle/>
            <a:p>
              <a:endParaRPr lang="fr-FR"/>
            </a:p>
          </p:txBody>
        </p:sp>
        <p:sp>
          <p:nvSpPr>
            <p:cNvPr id="45136" name="Rectangle 114"/>
            <p:cNvSpPr>
              <a:spLocks noChangeArrowheads="1"/>
            </p:cNvSpPr>
            <p:nvPr/>
          </p:nvSpPr>
          <p:spPr bwMode="auto">
            <a:xfrm>
              <a:off x="3111500" y="3951288"/>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45137" name="Rectangle 115"/>
            <p:cNvSpPr>
              <a:spLocks noChangeArrowheads="1"/>
            </p:cNvSpPr>
            <p:nvPr/>
          </p:nvSpPr>
          <p:spPr bwMode="auto">
            <a:xfrm>
              <a:off x="3492500" y="3951288"/>
              <a:ext cx="315913" cy="369887"/>
            </a:xfrm>
            <a:prstGeom prst="rect">
              <a:avLst/>
            </a:prstGeom>
            <a:solidFill>
              <a:srgbClr val="FFFFFF"/>
            </a:solidFill>
            <a:ln w="12700">
              <a:solidFill>
                <a:srgbClr val="000000"/>
              </a:solidFill>
              <a:miter lim="800000"/>
              <a:headEnd/>
              <a:tailEnd/>
            </a:ln>
          </p:spPr>
          <p:txBody>
            <a:bodyPr/>
            <a:lstStyle/>
            <a:p>
              <a:endParaRPr lang="fr-FR"/>
            </a:p>
          </p:txBody>
        </p:sp>
        <p:grpSp>
          <p:nvGrpSpPr>
            <p:cNvPr id="45138" name="Group 116"/>
            <p:cNvGrpSpPr>
              <a:grpSpLocks/>
            </p:cNvGrpSpPr>
            <p:nvPr/>
          </p:nvGrpSpPr>
          <p:grpSpPr bwMode="auto">
            <a:xfrm>
              <a:off x="862013" y="4027488"/>
              <a:ext cx="2905125" cy="136525"/>
              <a:chOff x="591" y="2389"/>
              <a:chExt cx="1830" cy="79"/>
            </a:xfrm>
          </p:grpSpPr>
          <p:sp>
            <p:nvSpPr>
              <p:cNvPr id="45220" name="Rectangle 117"/>
              <p:cNvSpPr>
                <a:spLocks noChangeArrowheads="1"/>
              </p:cNvSpPr>
              <p:nvPr/>
            </p:nvSpPr>
            <p:spPr bwMode="auto">
              <a:xfrm>
                <a:off x="591" y="2389"/>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LI1</a:t>
                </a:r>
                <a:endParaRPr lang="fr-FR" sz="2400">
                  <a:latin typeface="Times New Roman" pitchFamily="18" charset="0"/>
                </a:endParaRPr>
              </a:p>
            </p:txBody>
          </p:sp>
          <p:sp>
            <p:nvSpPr>
              <p:cNvPr id="45221" name="Rectangle 118"/>
              <p:cNvSpPr>
                <a:spLocks noChangeArrowheads="1"/>
              </p:cNvSpPr>
              <p:nvPr/>
            </p:nvSpPr>
            <p:spPr bwMode="auto">
              <a:xfrm>
                <a:off x="695"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22" name="Rectangle 119"/>
              <p:cNvSpPr>
                <a:spLocks noChangeArrowheads="1"/>
              </p:cNvSpPr>
              <p:nvPr/>
            </p:nvSpPr>
            <p:spPr bwMode="auto">
              <a:xfrm>
                <a:off x="1102" y="2389"/>
                <a:ext cx="7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DI</a:t>
                </a:r>
                <a:endParaRPr lang="fr-FR" sz="2400">
                  <a:latin typeface="Times New Roman" pitchFamily="18" charset="0"/>
                </a:endParaRPr>
              </a:p>
            </p:txBody>
          </p:sp>
          <p:sp>
            <p:nvSpPr>
              <p:cNvPr id="45223" name="Rectangle 120"/>
              <p:cNvSpPr>
                <a:spLocks noChangeArrowheads="1"/>
              </p:cNvSpPr>
              <p:nvPr/>
            </p:nvSpPr>
            <p:spPr bwMode="auto">
              <a:xfrm>
                <a:off x="1174"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24" name="Rectangle 121"/>
              <p:cNvSpPr>
                <a:spLocks noChangeArrowheads="1"/>
              </p:cNvSpPr>
              <p:nvPr/>
            </p:nvSpPr>
            <p:spPr bwMode="auto">
              <a:xfrm>
                <a:off x="1350" y="2389"/>
                <a:ext cx="96"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EX</a:t>
                </a:r>
                <a:endParaRPr lang="fr-FR" sz="2400">
                  <a:latin typeface="Times New Roman" pitchFamily="18" charset="0"/>
                </a:endParaRPr>
              </a:p>
            </p:txBody>
          </p:sp>
          <p:sp>
            <p:nvSpPr>
              <p:cNvPr id="45225" name="Rectangle 122"/>
              <p:cNvSpPr>
                <a:spLocks noChangeArrowheads="1"/>
              </p:cNvSpPr>
              <p:nvPr/>
            </p:nvSpPr>
            <p:spPr bwMode="auto">
              <a:xfrm>
                <a:off x="1445"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26" name="Rectangle 123"/>
              <p:cNvSpPr>
                <a:spLocks noChangeArrowheads="1"/>
              </p:cNvSpPr>
              <p:nvPr/>
            </p:nvSpPr>
            <p:spPr bwMode="auto">
              <a:xfrm>
                <a:off x="2308" y="2389"/>
                <a:ext cx="9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ER</a:t>
                </a:r>
                <a:endParaRPr lang="fr-FR" sz="2400">
                  <a:latin typeface="Times New Roman" pitchFamily="18" charset="0"/>
                </a:endParaRPr>
              </a:p>
            </p:txBody>
          </p:sp>
          <p:sp>
            <p:nvSpPr>
              <p:cNvPr id="45227" name="Rectangle 124"/>
              <p:cNvSpPr>
                <a:spLocks noChangeArrowheads="1"/>
              </p:cNvSpPr>
              <p:nvPr/>
            </p:nvSpPr>
            <p:spPr bwMode="auto">
              <a:xfrm>
                <a:off x="2403"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28" name="Rectangle 125"/>
              <p:cNvSpPr>
                <a:spLocks noChangeArrowheads="1"/>
              </p:cNvSpPr>
              <p:nvPr/>
            </p:nvSpPr>
            <p:spPr bwMode="auto">
              <a:xfrm>
                <a:off x="831" y="2389"/>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LI2</a:t>
                </a:r>
                <a:endParaRPr lang="fr-FR" sz="2400">
                  <a:latin typeface="Times New Roman" pitchFamily="18" charset="0"/>
                </a:endParaRPr>
              </a:p>
            </p:txBody>
          </p:sp>
          <p:sp>
            <p:nvSpPr>
              <p:cNvPr id="45229" name="Rectangle 126"/>
              <p:cNvSpPr>
                <a:spLocks noChangeArrowheads="1"/>
              </p:cNvSpPr>
              <p:nvPr/>
            </p:nvSpPr>
            <p:spPr bwMode="auto">
              <a:xfrm>
                <a:off x="935"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30" name="Rectangle 127"/>
              <p:cNvSpPr>
                <a:spLocks noChangeArrowheads="1"/>
              </p:cNvSpPr>
              <p:nvPr/>
            </p:nvSpPr>
            <p:spPr bwMode="auto">
              <a:xfrm>
                <a:off x="2100" y="2389"/>
                <a:ext cx="4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T</a:t>
                </a:r>
                <a:endParaRPr lang="fr-FR" sz="2400">
                  <a:latin typeface="Times New Roman" pitchFamily="18" charset="0"/>
                </a:endParaRPr>
              </a:p>
            </p:txBody>
          </p:sp>
          <p:sp>
            <p:nvSpPr>
              <p:cNvPr id="45231" name="Rectangle 128"/>
              <p:cNvSpPr>
                <a:spLocks noChangeArrowheads="1"/>
              </p:cNvSpPr>
              <p:nvPr/>
            </p:nvSpPr>
            <p:spPr bwMode="auto">
              <a:xfrm>
                <a:off x="2140"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32" name="Rectangle 129"/>
              <p:cNvSpPr>
                <a:spLocks noChangeArrowheads="1"/>
              </p:cNvSpPr>
              <p:nvPr/>
            </p:nvSpPr>
            <p:spPr bwMode="auto">
              <a:xfrm>
                <a:off x="1581" y="2389"/>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LD1</a:t>
                </a:r>
                <a:endParaRPr lang="fr-FR" sz="2400">
                  <a:latin typeface="Times New Roman" pitchFamily="18" charset="0"/>
                </a:endParaRPr>
              </a:p>
            </p:txBody>
          </p:sp>
          <p:sp>
            <p:nvSpPr>
              <p:cNvPr id="45233" name="Rectangle 130"/>
              <p:cNvSpPr>
                <a:spLocks noChangeArrowheads="1"/>
              </p:cNvSpPr>
              <p:nvPr/>
            </p:nvSpPr>
            <p:spPr bwMode="auto">
              <a:xfrm>
                <a:off x="1709"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34" name="Rectangle 131"/>
              <p:cNvSpPr>
                <a:spLocks noChangeArrowheads="1"/>
              </p:cNvSpPr>
              <p:nvPr/>
            </p:nvSpPr>
            <p:spPr bwMode="auto">
              <a:xfrm>
                <a:off x="1821" y="2389"/>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LD2</a:t>
                </a:r>
                <a:endParaRPr lang="fr-FR" sz="2400">
                  <a:latin typeface="Times New Roman" pitchFamily="18" charset="0"/>
                </a:endParaRPr>
              </a:p>
            </p:txBody>
          </p:sp>
          <p:sp>
            <p:nvSpPr>
              <p:cNvPr id="45235" name="Rectangle 132"/>
              <p:cNvSpPr>
                <a:spLocks noChangeArrowheads="1"/>
              </p:cNvSpPr>
              <p:nvPr/>
            </p:nvSpPr>
            <p:spPr bwMode="auto">
              <a:xfrm>
                <a:off x="1948"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grpSp>
        <p:grpSp>
          <p:nvGrpSpPr>
            <p:cNvPr id="45139" name="Group 133"/>
            <p:cNvGrpSpPr>
              <a:grpSpLocks/>
            </p:cNvGrpSpPr>
            <p:nvPr/>
          </p:nvGrpSpPr>
          <p:grpSpPr bwMode="auto">
            <a:xfrm>
              <a:off x="3194050" y="3806825"/>
              <a:ext cx="671513" cy="138113"/>
              <a:chOff x="2012" y="2261"/>
              <a:chExt cx="423" cy="80"/>
            </a:xfrm>
          </p:grpSpPr>
          <p:sp>
            <p:nvSpPr>
              <p:cNvPr id="45217" name="Freeform 134"/>
              <p:cNvSpPr>
                <a:spLocks/>
              </p:cNvSpPr>
              <p:nvPr/>
            </p:nvSpPr>
            <p:spPr bwMode="auto">
              <a:xfrm>
                <a:off x="2012" y="2261"/>
                <a:ext cx="112" cy="80"/>
              </a:xfrm>
              <a:custGeom>
                <a:avLst/>
                <a:gdLst>
                  <a:gd name="T0" fmla="*/ 0 w 112"/>
                  <a:gd name="T1" fmla="*/ 40 h 80"/>
                  <a:gd name="T2" fmla="*/ 112 w 112"/>
                  <a:gd name="T3" fmla="*/ 0 h 80"/>
                  <a:gd name="T4" fmla="*/ 72 w 112"/>
                  <a:gd name="T5" fmla="*/ 40 h 80"/>
                  <a:gd name="T6" fmla="*/ 112 w 112"/>
                  <a:gd name="T7" fmla="*/ 80 h 80"/>
                  <a:gd name="T8" fmla="*/ 0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0" y="40"/>
                    </a:moveTo>
                    <a:lnTo>
                      <a:pt x="112" y="0"/>
                    </a:lnTo>
                    <a:lnTo>
                      <a:pt x="72" y="40"/>
                    </a:lnTo>
                    <a:lnTo>
                      <a:pt x="112" y="80"/>
                    </a:lnTo>
                    <a:lnTo>
                      <a:pt x="0" y="40"/>
                    </a:lnTo>
                    <a:close/>
                  </a:path>
                </a:pathLst>
              </a:custGeom>
              <a:solidFill>
                <a:srgbClr val="000000"/>
              </a:solidFill>
              <a:ln w="12700">
                <a:solidFill>
                  <a:srgbClr val="000000"/>
                </a:solidFill>
                <a:prstDash val="solid"/>
                <a:round/>
                <a:headEnd/>
                <a:tailEnd/>
              </a:ln>
            </p:spPr>
            <p:txBody>
              <a:bodyPr/>
              <a:lstStyle/>
              <a:p>
                <a:endParaRPr lang="fr-FR"/>
              </a:p>
            </p:txBody>
          </p:sp>
          <p:sp>
            <p:nvSpPr>
              <p:cNvPr id="45218" name="Freeform 135"/>
              <p:cNvSpPr>
                <a:spLocks/>
              </p:cNvSpPr>
              <p:nvPr/>
            </p:nvSpPr>
            <p:spPr bwMode="auto">
              <a:xfrm>
                <a:off x="2324" y="2261"/>
                <a:ext cx="111" cy="80"/>
              </a:xfrm>
              <a:custGeom>
                <a:avLst/>
                <a:gdLst>
                  <a:gd name="T0" fmla="*/ 111 w 111"/>
                  <a:gd name="T1" fmla="*/ 40 h 80"/>
                  <a:gd name="T2" fmla="*/ 0 w 111"/>
                  <a:gd name="T3" fmla="*/ 80 h 80"/>
                  <a:gd name="T4" fmla="*/ 40 w 111"/>
                  <a:gd name="T5" fmla="*/ 40 h 80"/>
                  <a:gd name="T6" fmla="*/ 0 w 111"/>
                  <a:gd name="T7" fmla="*/ 0 h 80"/>
                  <a:gd name="T8" fmla="*/ 111 w 111"/>
                  <a:gd name="T9" fmla="*/ 40 h 80"/>
                  <a:gd name="T10" fmla="*/ 0 60000 65536"/>
                  <a:gd name="T11" fmla="*/ 0 60000 65536"/>
                  <a:gd name="T12" fmla="*/ 0 60000 65536"/>
                  <a:gd name="T13" fmla="*/ 0 60000 65536"/>
                  <a:gd name="T14" fmla="*/ 0 60000 65536"/>
                  <a:gd name="T15" fmla="*/ 0 w 111"/>
                  <a:gd name="T16" fmla="*/ 0 h 80"/>
                  <a:gd name="T17" fmla="*/ 111 w 111"/>
                  <a:gd name="T18" fmla="*/ 80 h 80"/>
                </a:gdLst>
                <a:ahLst/>
                <a:cxnLst>
                  <a:cxn ang="T10">
                    <a:pos x="T0" y="T1"/>
                  </a:cxn>
                  <a:cxn ang="T11">
                    <a:pos x="T2" y="T3"/>
                  </a:cxn>
                  <a:cxn ang="T12">
                    <a:pos x="T4" y="T5"/>
                  </a:cxn>
                  <a:cxn ang="T13">
                    <a:pos x="T6" y="T7"/>
                  </a:cxn>
                  <a:cxn ang="T14">
                    <a:pos x="T8" y="T9"/>
                  </a:cxn>
                </a:cxnLst>
                <a:rect l="T15" t="T16" r="T17" b="T18"/>
                <a:pathLst>
                  <a:path w="111" h="80">
                    <a:moveTo>
                      <a:pt x="111" y="40"/>
                    </a:moveTo>
                    <a:lnTo>
                      <a:pt x="0" y="80"/>
                    </a:lnTo>
                    <a:lnTo>
                      <a:pt x="40" y="40"/>
                    </a:lnTo>
                    <a:lnTo>
                      <a:pt x="0" y="0"/>
                    </a:lnTo>
                    <a:lnTo>
                      <a:pt x="111" y="40"/>
                    </a:lnTo>
                    <a:close/>
                  </a:path>
                </a:pathLst>
              </a:custGeom>
              <a:solidFill>
                <a:srgbClr val="000000"/>
              </a:solidFill>
              <a:ln w="12700">
                <a:solidFill>
                  <a:srgbClr val="000000"/>
                </a:solidFill>
                <a:prstDash val="solid"/>
                <a:round/>
                <a:headEnd/>
                <a:tailEnd/>
              </a:ln>
            </p:spPr>
            <p:txBody>
              <a:bodyPr/>
              <a:lstStyle/>
              <a:p>
                <a:endParaRPr lang="fr-FR"/>
              </a:p>
            </p:txBody>
          </p:sp>
          <p:sp>
            <p:nvSpPr>
              <p:cNvPr id="45219" name="Line 136"/>
              <p:cNvSpPr>
                <a:spLocks noChangeShapeType="1"/>
              </p:cNvSpPr>
              <p:nvPr/>
            </p:nvSpPr>
            <p:spPr bwMode="auto">
              <a:xfrm>
                <a:off x="2084" y="2301"/>
                <a:ext cx="280" cy="1"/>
              </a:xfrm>
              <a:prstGeom prst="line">
                <a:avLst/>
              </a:prstGeom>
              <a:noFill/>
              <a:ln w="12700">
                <a:solidFill>
                  <a:srgbClr val="000000"/>
                </a:solidFill>
                <a:round/>
                <a:headEnd/>
                <a:tailEnd/>
              </a:ln>
            </p:spPr>
            <p:txBody>
              <a:bodyPr/>
              <a:lstStyle/>
              <a:p>
                <a:endParaRPr lang="fr-FR"/>
              </a:p>
            </p:txBody>
          </p:sp>
        </p:grpSp>
      </p:grpSp>
      <p:sp>
        <p:nvSpPr>
          <p:cNvPr id="45140" name="Rectangle 137"/>
          <p:cNvSpPr>
            <a:spLocks noChangeArrowheads="1"/>
          </p:cNvSpPr>
          <p:nvPr/>
        </p:nvSpPr>
        <p:spPr bwMode="auto">
          <a:xfrm>
            <a:off x="3448050" y="3559175"/>
            <a:ext cx="1397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T</a:t>
            </a:r>
            <a:endParaRPr lang="fr-FR" sz="2400">
              <a:latin typeface="Times New Roman" pitchFamily="18" charset="0"/>
            </a:endParaRPr>
          </a:p>
        </p:txBody>
      </p:sp>
      <p:sp>
        <p:nvSpPr>
          <p:cNvPr id="45141" name="Rectangle 138"/>
          <p:cNvSpPr>
            <a:spLocks noChangeArrowheads="1"/>
          </p:cNvSpPr>
          <p:nvPr/>
        </p:nvSpPr>
        <p:spPr bwMode="auto">
          <a:xfrm>
            <a:off x="3587750" y="3600450"/>
            <a:ext cx="1016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c</a:t>
            </a:r>
            <a:endParaRPr lang="fr-FR" sz="2400">
              <a:latin typeface="Times New Roman" pitchFamily="18" charset="0"/>
            </a:endParaRPr>
          </a:p>
        </p:txBody>
      </p:sp>
      <p:sp>
        <p:nvSpPr>
          <p:cNvPr id="45142" name="Rectangle 139"/>
          <p:cNvSpPr>
            <a:spLocks noChangeArrowheads="1"/>
          </p:cNvSpPr>
          <p:nvPr/>
        </p:nvSpPr>
        <p:spPr bwMode="auto">
          <a:xfrm>
            <a:off x="3689350" y="35591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grpSp>
        <p:nvGrpSpPr>
          <p:cNvPr id="45143" name="Group 140"/>
          <p:cNvGrpSpPr>
            <a:grpSpLocks/>
          </p:cNvGrpSpPr>
          <p:nvPr/>
        </p:nvGrpSpPr>
        <p:grpSpPr bwMode="auto">
          <a:xfrm>
            <a:off x="1243013" y="4506913"/>
            <a:ext cx="2905125" cy="136525"/>
            <a:chOff x="831" y="2668"/>
            <a:chExt cx="1830" cy="79"/>
          </a:xfrm>
        </p:grpSpPr>
        <p:sp>
          <p:nvSpPr>
            <p:cNvPr id="45201" name="Rectangle 141"/>
            <p:cNvSpPr>
              <a:spLocks noChangeArrowheads="1"/>
            </p:cNvSpPr>
            <p:nvPr/>
          </p:nvSpPr>
          <p:spPr bwMode="auto">
            <a:xfrm>
              <a:off x="831" y="2668"/>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LI1</a:t>
              </a:r>
              <a:endParaRPr lang="fr-FR" sz="2400">
                <a:latin typeface="Times New Roman" pitchFamily="18" charset="0"/>
              </a:endParaRPr>
            </a:p>
          </p:txBody>
        </p:sp>
        <p:sp>
          <p:nvSpPr>
            <p:cNvPr id="45202" name="Rectangle 142"/>
            <p:cNvSpPr>
              <a:spLocks noChangeArrowheads="1"/>
            </p:cNvSpPr>
            <p:nvPr/>
          </p:nvSpPr>
          <p:spPr bwMode="auto">
            <a:xfrm>
              <a:off x="935" y="266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03" name="Rectangle 143"/>
            <p:cNvSpPr>
              <a:spLocks noChangeArrowheads="1"/>
            </p:cNvSpPr>
            <p:nvPr/>
          </p:nvSpPr>
          <p:spPr bwMode="auto">
            <a:xfrm>
              <a:off x="1342" y="2668"/>
              <a:ext cx="7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DI</a:t>
              </a:r>
              <a:endParaRPr lang="fr-FR" sz="2400">
                <a:latin typeface="Times New Roman" pitchFamily="18" charset="0"/>
              </a:endParaRPr>
            </a:p>
          </p:txBody>
        </p:sp>
        <p:sp>
          <p:nvSpPr>
            <p:cNvPr id="45204" name="Rectangle 144"/>
            <p:cNvSpPr>
              <a:spLocks noChangeArrowheads="1"/>
            </p:cNvSpPr>
            <p:nvPr/>
          </p:nvSpPr>
          <p:spPr bwMode="auto">
            <a:xfrm>
              <a:off x="1414" y="266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05" name="Rectangle 145"/>
            <p:cNvSpPr>
              <a:spLocks noChangeArrowheads="1"/>
            </p:cNvSpPr>
            <p:nvPr/>
          </p:nvSpPr>
          <p:spPr bwMode="auto">
            <a:xfrm>
              <a:off x="1589" y="2668"/>
              <a:ext cx="96"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EX</a:t>
              </a:r>
              <a:endParaRPr lang="fr-FR" sz="2400">
                <a:latin typeface="Times New Roman" pitchFamily="18" charset="0"/>
              </a:endParaRPr>
            </a:p>
          </p:txBody>
        </p:sp>
        <p:sp>
          <p:nvSpPr>
            <p:cNvPr id="45206" name="Rectangle 146"/>
            <p:cNvSpPr>
              <a:spLocks noChangeArrowheads="1"/>
            </p:cNvSpPr>
            <p:nvPr/>
          </p:nvSpPr>
          <p:spPr bwMode="auto">
            <a:xfrm>
              <a:off x="1685" y="266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07" name="Rectangle 147"/>
            <p:cNvSpPr>
              <a:spLocks noChangeArrowheads="1"/>
            </p:cNvSpPr>
            <p:nvPr/>
          </p:nvSpPr>
          <p:spPr bwMode="auto">
            <a:xfrm>
              <a:off x="2547" y="2668"/>
              <a:ext cx="9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ER</a:t>
              </a:r>
              <a:endParaRPr lang="fr-FR" sz="2400">
                <a:latin typeface="Times New Roman" pitchFamily="18" charset="0"/>
              </a:endParaRPr>
            </a:p>
          </p:txBody>
        </p:sp>
        <p:sp>
          <p:nvSpPr>
            <p:cNvPr id="45208" name="Rectangle 148"/>
            <p:cNvSpPr>
              <a:spLocks noChangeArrowheads="1"/>
            </p:cNvSpPr>
            <p:nvPr/>
          </p:nvSpPr>
          <p:spPr bwMode="auto">
            <a:xfrm>
              <a:off x="2643" y="266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09" name="Rectangle 149"/>
            <p:cNvSpPr>
              <a:spLocks noChangeArrowheads="1"/>
            </p:cNvSpPr>
            <p:nvPr/>
          </p:nvSpPr>
          <p:spPr bwMode="auto">
            <a:xfrm>
              <a:off x="1070" y="2668"/>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LI2</a:t>
              </a:r>
              <a:endParaRPr lang="fr-FR" sz="2400">
                <a:latin typeface="Times New Roman" pitchFamily="18" charset="0"/>
              </a:endParaRPr>
            </a:p>
          </p:txBody>
        </p:sp>
        <p:sp>
          <p:nvSpPr>
            <p:cNvPr id="45210" name="Rectangle 150"/>
            <p:cNvSpPr>
              <a:spLocks noChangeArrowheads="1"/>
            </p:cNvSpPr>
            <p:nvPr/>
          </p:nvSpPr>
          <p:spPr bwMode="auto">
            <a:xfrm>
              <a:off x="1174" y="266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11" name="Rectangle 151"/>
            <p:cNvSpPr>
              <a:spLocks noChangeArrowheads="1"/>
            </p:cNvSpPr>
            <p:nvPr/>
          </p:nvSpPr>
          <p:spPr bwMode="auto">
            <a:xfrm>
              <a:off x="2340" y="2668"/>
              <a:ext cx="4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T</a:t>
              </a:r>
              <a:endParaRPr lang="fr-FR" sz="2400">
                <a:latin typeface="Times New Roman" pitchFamily="18" charset="0"/>
              </a:endParaRPr>
            </a:p>
          </p:txBody>
        </p:sp>
        <p:sp>
          <p:nvSpPr>
            <p:cNvPr id="45212" name="Rectangle 152"/>
            <p:cNvSpPr>
              <a:spLocks noChangeArrowheads="1"/>
            </p:cNvSpPr>
            <p:nvPr/>
          </p:nvSpPr>
          <p:spPr bwMode="auto">
            <a:xfrm>
              <a:off x="2380" y="266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13" name="Rectangle 153"/>
            <p:cNvSpPr>
              <a:spLocks noChangeArrowheads="1"/>
            </p:cNvSpPr>
            <p:nvPr/>
          </p:nvSpPr>
          <p:spPr bwMode="auto">
            <a:xfrm>
              <a:off x="1821" y="2668"/>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LD1</a:t>
              </a:r>
              <a:endParaRPr lang="fr-FR" sz="2400">
                <a:latin typeface="Times New Roman" pitchFamily="18" charset="0"/>
              </a:endParaRPr>
            </a:p>
          </p:txBody>
        </p:sp>
        <p:sp>
          <p:nvSpPr>
            <p:cNvPr id="45214" name="Rectangle 154"/>
            <p:cNvSpPr>
              <a:spLocks noChangeArrowheads="1"/>
            </p:cNvSpPr>
            <p:nvPr/>
          </p:nvSpPr>
          <p:spPr bwMode="auto">
            <a:xfrm>
              <a:off x="1948" y="266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215" name="Rectangle 155"/>
            <p:cNvSpPr>
              <a:spLocks noChangeArrowheads="1"/>
            </p:cNvSpPr>
            <p:nvPr/>
          </p:nvSpPr>
          <p:spPr bwMode="auto">
            <a:xfrm>
              <a:off x="2060" y="2668"/>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LD2</a:t>
              </a:r>
              <a:endParaRPr lang="fr-FR" sz="2400">
                <a:latin typeface="Times New Roman" pitchFamily="18" charset="0"/>
              </a:endParaRPr>
            </a:p>
          </p:txBody>
        </p:sp>
        <p:sp>
          <p:nvSpPr>
            <p:cNvPr id="45216" name="Rectangle 156"/>
            <p:cNvSpPr>
              <a:spLocks noChangeArrowheads="1"/>
            </p:cNvSpPr>
            <p:nvPr/>
          </p:nvSpPr>
          <p:spPr bwMode="auto">
            <a:xfrm>
              <a:off x="2188" y="266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grpSp>
      <p:grpSp>
        <p:nvGrpSpPr>
          <p:cNvPr id="45144" name="Group 157"/>
          <p:cNvGrpSpPr>
            <a:grpSpLocks/>
          </p:cNvGrpSpPr>
          <p:nvPr/>
        </p:nvGrpSpPr>
        <p:grpSpPr bwMode="auto">
          <a:xfrm>
            <a:off x="1622425" y="4989513"/>
            <a:ext cx="2905125" cy="136525"/>
            <a:chOff x="1070" y="2948"/>
            <a:chExt cx="1830" cy="79"/>
          </a:xfrm>
        </p:grpSpPr>
        <p:sp>
          <p:nvSpPr>
            <p:cNvPr id="45185" name="Rectangle 158"/>
            <p:cNvSpPr>
              <a:spLocks noChangeArrowheads="1"/>
            </p:cNvSpPr>
            <p:nvPr/>
          </p:nvSpPr>
          <p:spPr bwMode="auto">
            <a:xfrm>
              <a:off x="1070" y="2948"/>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LI1</a:t>
              </a:r>
              <a:endParaRPr lang="fr-FR" sz="2400">
                <a:latin typeface="Times New Roman" pitchFamily="18" charset="0"/>
              </a:endParaRPr>
            </a:p>
          </p:txBody>
        </p:sp>
        <p:sp>
          <p:nvSpPr>
            <p:cNvPr id="45186" name="Rectangle 159"/>
            <p:cNvSpPr>
              <a:spLocks noChangeArrowheads="1"/>
            </p:cNvSpPr>
            <p:nvPr/>
          </p:nvSpPr>
          <p:spPr bwMode="auto">
            <a:xfrm>
              <a:off x="1174" y="294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87" name="Rectangle 160"/>
            <p:cNvSpPr>
              <a:spLocks noChangeArrowheads="1"/>
            </p:cNvSpPr>
            <p:nvPr/>
          </p:nvSpPr>
          <p:spPr bwMode="auto">
            <a:xfrm>
              <a:off x="1581" y="2948"/>
              <a:ext cx="7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DI</a:t>
              </a:r>
              <a:endParaRPr lang="fr-FR" sz="2400">
                <a:latin typeface="Times New Roman" pitchFamily="18" charset="0"/>
              </a:endParaRPr>
            </a:p>
          </p:txBody>
        </p:sp>
        <p:sp>
          <p:nvSpPr>
            <p:cNvPr id="45188" name="Rectangle 161"/>
            <p:cNvSpPr>
              <a:spLocks noChangeArrowheads="1"/>
            </p:cNvSpPr>
            <p:nvPr/>
          </p:nvSpPr>
          <p:spPr bwMode="auto">
            <a:xfrm>
              <a:off x="1653" y="294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89" name="Rectangle 162"/>
            <p:cNvSpPr>
              <a:spLocks noChangeArrowheads="1"/>
            </p:cNvSpPr>
            <p:nvPr/>
          </p:nvSpPr>
          <p:spPr bwMode="auto">
            <a:xfrm>
              <a:off x="1829" y="2948"/>
              <a:ext cx="96"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EX</a:t>
              </a:r>
              <a:endParaRPr lang="fr-FR" sz="2400">
                <a:latin typeface="Times New Roman" pitchFamily="18" charset="0"/>
              </a:endParaRPr>
            </a:p>
          </p:txBody>
        </p:sp>
        <p:sp>
          <p:nvSpPr>
            <p:cNvPr id="45190" name="Rectangle 163"/>
            <p:cNvSpPr>
              <a:spLocks noChangeArrowheads="1"/>
            </p:cNvSpPr>
            <p:nvPr/>
          </p:nvSpPr>
          <p:spPr bwMode="auto">
            <a:xfrm>
              <a:off x="1924" y="294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91" name="Rectangle 164"/>
            <p:cNvSpPr>
              <a:spLocks noChangeArrowheads="1"/>
            </p:cNvSpPr>
            <p:nvPr/>
          </p:nvSpPr>
          <p:spPr bwMode="auto">
            <a:xfrm>
              <a:off x="2787" y="2948"/>
              <a:ext cx="9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ER</a:t>
              </a:r>
              <a:endParaRPr lang="fr-FR" sz="2400">
                <a:latin typeface="Times New Roman" pitchFamily="18" charset="0"/>
              </a:endParaRPr>
            </a:p>
          </p:txBody>
        </p:sp>
        <p:sp>
          <p:nvSpPr>
            <p:cNvPr id="45192" name="Rectangle 165"/>
            <p:cNvSpPr>
              <a:spLocks noChangeArrowheads="1"/>
            </p:cNvSpPr>
            <p:nvPr/>
          </p:nvSpPr>
          <p:spPr bwMode="auto">
            <a:xfrm>
              <a:off x="2882" y="294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93" name="Rectangle 166"/>
            <p:cNvSpPr>
              <a:spLocks noChangeArrowheads="1"/>
            </p:cNvSpPr>
            <p:nvPr/>
          </p:nvSpPr>
          <p:spPr bwMode="auto">
            <a:xfrm>
              <a:off x="1310" y="2948"/>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LI2</a:t>
              </a:r>
              <a:endParaRPr lang="fr-FR" sz="2400">
                <a:latin typeface="Times New Roman" pitchFamily="18" charset="0"/>
              </a:endParaRPr>
            </a:p>
          </p:txBody>
        </p:sp>
        <p:sp>
          <p:nvSpPr>
            <p:cNvPr id="45194" name="Rectangle 167"/>
            <p:cNvSpPr>
              <a:spLocks noChangeArrowheads="1"/>
            </p:cNvSpPr>
            <p:nvPr/>
          </p:nvSpPr>
          <p:spPr bwMode="auto">
            <a:xfrm>
              <a:off x="1414" y="294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95" name="Rectangle 168"/>
            <p:cNvSpPr>
              <a:spLocks noChangeArrowheads="1"/>
            </p:cNvSpPr>
            <p:nvPr/>
          </p:nvSpPr>
          <p:spPr bwMode="auto">
            <a:xfrm>
              <a:off x="2579" y="2948"/>
              <a:ext cx="4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T</a:t>
              </a:r>
              <a:endParaRPr lang="fr-FR" sz="2400">
                <a:latin typeface="Times New Roman" pitchFamily="18" charset="0"/>
              </a:endParaRPr>
            </a:p>
          </p:txBody>
        </p:sp>
        <p:sp>
          <p:nvSpPr>
            <p:cNvPr id="45196" name="Rectangle 169"/>
            <p:cNvSpPr>
              <a:spLocks noChangeArrowheads="1"/>
            </p:cNvSpPr>
            <p:nvPr/>
          </p:nvSpPr>
          <p:spPr bwMode="auto">
            <a:xfrm>
              <a:off x="2619" y="294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97" name="Rectangle 170"/>
            <p:cNvSpPr>
              <a:spLocks noChangeArrowheads="1"/>
            </p:cNvSpPr>
            <p:nvPr/>
          </p:nvSpPr>
          <p:spPr bwMode="auto">
            <a:xfrm>
              <a:off x="2060" y="2948"/>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LD1</a:t>
              </a:r>
              <a:endParaRPr lang="fr-FR" sz="2400">
                <a:latin typeface="Times New Roman" pitchFamily="18" charset="0"/>
              </a:endParaRPr>
            </a:p>
          </p:txBody>
        </p:sp>
        <p:sp>
          <p:nvSpPr>
            <p:cNvPr id="45198" name="Rectangle 171"/>
            <p:cNvSpPr>
              <a:spLocks noChangeArrowheads="1"/>
            </p:cNvSpPr>
            <p:nvPr/>
          </p:nvSpPr>
          <p:spPr bwMode="auto">
            <a:xfrm>
              <a:off x="2188" y="294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99" name="Rectangle 172"/>
            <p:cNvSpPr>
              <a:spLocks noChangeArrowheads="1"/>
            </p:cNvSpPr>
            <p:nvPr/>
          </p:nvSpPr>
          <p:spPr bwMode="auto">
            <a:xfrm>
              <a:off x="2300" y="2948"/>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LD2</a:t>
              </a:r>
              <a:endParaRPr lang="fr-FR" sz="2400">
                <a:latin typeface="Times New Roman" pitchFamily="18" charset="0"/>
              </a:endParaRPr>
            </a:p>
          </p:txBody>
        </p:sp>
        <p:sp>
          <p:nvSpPr>
            <p:cNvPr id="45200" name="Rectangle 173"/>
            <p:cNvSpPr>
              <a:spLocks noChangeArrowheads="1"/>
            </p:cNvSpPr>
            <p:nvPr/>
          </p:nvSpPr>
          <p:spPr bwMode="auto">
            <a:xfrm>
              <a:off x="2427" y="2948"/>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grpSp>
      <p:grpSp>
        <p:nvGrpSpPr>
          <p:cNvPr id="45145" name="Group 174"/>
          <p:cNvGrpSpPr>
            <a:grpSpLocks/>
          </p:cNvGrpSpPr>
          <p:nvPr/>
        </p:nvGrpSpPr>
        <p:grpSpPr bwMode="auto">
          <a:xfrm>
            <a:off x="2016125" y="5454650"/>
            <a:ext cx="2905125" cy="136525"/>
            <a:chOff x="1318" y="3219"/>
            <a:chExt cx="1830" cy="79"/>
          </a:xfrm>
        </p:grpSpPr>
        <p:sp>
          <p:nvSpPr>
            <p:cNvPr id="45169" name="Rectangle 175"/>
            <p:cNvSpPr>
              <a:spLocks noChangeArrowheads="1"/>
            </p:cNvSpPr>
            <p:nvPr/>
          </p:nvSpPr>
          <p:spPr bwMode="auto">
            <a:xfrm>
              <a:off x="1318" y="3219"/>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LI1</a:t>
              </a:r>
              <a:endParaRPr lang="fr-FR" sz="2400">
                <a:latin typeface="Times New Roman" pitchFamily="18" charset="0"/>
              </a:endParaRPr>
            </a:p>
          </p:txBody>
        </p:sp>
        <p:sp>
          <p:nvSpPr>
            <p:cNvPr id="45170" name="Rectangle 176"/>
            <p:cNvSpPr>
              <a:spLocks noChangeArrowheads="1"/>
            </p:cNvSpPr>
            <p:nvPr/>
          </p:nvSpPr>
          <p:spPr bwMode="auto">
            <a:xfrm>
              <a:off x="1422" y="321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71" name="Rectangle 177"/>
            <p:cNvSpPr>
              <a:spLocks noChangeArrowheads="1"/>
            </p:cNvSpPr>
            <p:nvPr/>
          </p:nvSpPr>
          <p:spPr bwMode="auto">
            <a:xfrm>
              <a:off x="1829" y="3219"/>
              <a:ext cx="7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DI</a:t>
              </a:r>
              <a:endParaRPr lang="fr-FR" sz="2400">
                <a:latin typeface="Times New Roman" pitchFamily="18" charset="0"/>
              </a:endParaRPr>
            </a:p>
          </p:txBody>
        </p:sp>
        <p:sp>
          <p:nvSpPr>
            <p:cNvPr id="45172" name="Rectangle 178"/>
            <p:cNvSpPr>
              <a:spLocks noChangeArrowheads="1"/>
            </p:cNvSpPr>
            <p:nvPr/>
          </p:nvSpPr>
          <p:spPr bwMode="auto">
            <a:xfrm>
              <a:off x="1901" y="321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73" name="Rectangle 179"/>
            <p:cNvSpPr>
              <a:spLocks noChangeArrowheads="1"/>
            </p:cNvSpPr>
            <p:nvPr/>
          </p:nvSpPr>
          <p:spPr bwMode="auto">
            <a:xfrm>
              <a:off x="2076" y="3219"/>
              <a:ext cx="96"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EX</a:t>
              </a:r>
              <a:endParaRPr lang="fr-FR" sz="2400">
                <a:latin typeface="Times New Roman" pitchFamily="18" charset="0"/>
              </a:endParaRPr>
            </a:p>
          </p:txBody>
        </p:sp>
        <p:sp>
          <p:nvSpPr>
            <p:cNvPr id="45174" name="Rectangle 180"/>
            <p:cNvSpPr>
              <a:spLocks noChangeArrowheads="1"/>
            </p:cNvSpPr>
            <p:nvPr/>
          </p:nvSpPr>
          <p:spPr bwMode="auto">
            <a:xfrm>
              <a:off x="2172" y="321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75" name="Rectangle 181"/>
            <p:cNvSpPr>
              <a:spLocks noChangeArrowheads="1"/>
            </p:cNvSpPr>
            <p:nvPr/>
          </p:nvSpPr>
          <p:spPr bwMode="auto">
            <a:xfrm>
              <a:off x="3034" y="3219"/>
              <a:ext cx="9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ER</a:t>
              </a:r>
              <a:endParaRPr lang="fr-FR" sz="2400">
                <a:latin typeface="Times New Roman" pitchFamily="18" charset="0"/>
              </a:endParaRPr>
            </a:p>
          </p:txBody>
        </p:sp>
        <p:sp>
          <p:nvSpPr>
            <p:cNvPr id="45176" name="Rectangle 182"/>
            <p:cNvSpPr>
              <a:spLocks noChangeArrowheads="1"/>
            </p:cNvSpPr>
            <p:nvPr/>
          </p:nvSpPr>
          <p:spPr bwMode="auto">
            <a:xfrm>
              <a:off x="3130" y="321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77" name="Rectangle 183"/>
            <p:cNvSpPr>
              <a:spLocks noChangeArrowheads="1"/>
            </p:cNvSpPr>
            <p:nvPr/>
          </p:nvSpPr>
          <p:spPr bwMode="auto">
            <a:xfrm>
              <a:off x="1557" y="3219"/>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LI2</a:t>
              </a:r>
              <a:endParaRPr lang="fr-FR" sz="2400">
                <a:latin typeface="Times New Roman" pitchFamily="18" charset="0"/>
              </a:endParaRPr>
            </a:p>
          </p:txBody>
        </p:sp>
        <p:sp>
          <p:nvSpPr>
            <p:cNvPr id="45178" name="Rectangle 184"/>
            <p:cNvSpPr>
              <a:spLocks noChangeArrowheads="1"/>
            </p:cNvSpPr>
            <p:nvPr/>
          </p:nvSpPr>
          <p:spPr bwMode="auto">
            <a:xfrm>
              <a:off x="1661" y="321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79" name="Rectangle 185"/>
            <p:cNvSpPr>
              <a:spLocks noChangeArrowheads="1"/>
            </p:cNvSpPr>
            <p:nvPr/>
          </p:nvSpPr>
          <p:spPr bwMode="auto">
            <a:xfrm>
              <a:off x="2827" y="3219"/>
              <a:ext cx="4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T</a:t>
              </a:r>
              <a:endParaRPr lang="fr-FR" sz="2400">
                <a:latin typeface="Times New Roman" pitchFamily="18" charset="0"/>
              </a:endParaRPr>
            </a:p>
          </p:txBody>
        </p:sp>
        <p:sp>
          <p:nvSpPr>
            <p:cNvPr id="45180" name="Rectangle 186"/>
            <p:cNvSpPr>
              <a:spLocks noChangeArrowheads="1"/>
            </p:cNvSpPr>
            <p:nvPr/>
          </p:nvSpPr>
          <p:spPr bwMode="auto">
            <a:xfrm>
              <a:off x="2867" y="321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81" name="Rectangle 187"/>
            <p:cNvSpPr>
              <a:spLocks noChangeArrowheads="1"/>
            </p:cNvSpPr>
            <p:nvPr/>
          </p:nvSpPr>
          <p:spPr bwMode="auto">
            <a:xfrm>
              <a:off x="2308" y="3219"/>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LD1</a:t>
              </a:r>
              <a:endParaRPr lang="fr-FR" sz="2400">
                <a:latin typeface="Times New Roman" pitchFamily="18" charset="0"/>
              </a:endParaRPr>
            </a:p>
          </p:txBody>
        </p:sp>
        <p:sp>
          <p:nvSpPr>
            <p:cNvPr id="45182" name="Rectangle 188"/>
            <p:cNvSpPr>
              <a:spLocks noChangeArrowheads="1"/>
            </p:cNvSpPr>
            <p:nvPr/>
          </p:nvSpPr>
          <p:spPr bwMode="auto">
            <a:xfrm>
              <a:off x="2435" y="321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83" name="Rectangle 189"/>
            <p:cNvSpPr>
              <a:spLocks noChangeArrowheads="1"/>
            </p:cNvSpPr>
            <p:nvPr/>
          </p:nvSpPr>
          <p:spPr bwMode="auto">
            <a:xfrm>
              <a:off x="2547" y="3219"/>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LD2</a:t>
              </a:r>
              <a:endParaRPr lang="fr-FR" sz="2400">
                <a:latin typeface="Times New Roman" pitchFamily="18" charset="0"/>
              </a:endParaRPr>
            </a:p>
          </p:txBody>
        </p:sp>
        <p:sp>
          <p:nvSpPr>
            <p:cNvPr id="45184" name="Rectangle 190"/>
            <p:cNvSpPr>
              <a:spLocks noChangeArrowheads="1"/>
            </p:cNvSpPr>
            <p:nvPr/>
          </p:nvSpPr>
          <p:spPr bwMode="auto">
            <a:xfrm>
              <a:off x="2675" y="321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grpSp>
      <p:grpSp>
        <p:nvGrpSpPr>
          <p:cNvPr id="45146" name="Group 191"/>
          <p:cNvGrpSpPr>
            <a:grpSpLocks/>
          </p:cNvGrpSpPr>
          <p:nvPr/>
        </p:nvGrpSpPr>
        <p:grpSpPr bwMode="auto">
          <a:xfrm>
            <a:off x="2408238" y="5908675"/>
            <a:ext cx="2905125" cy="136525"/>
            <a:chOff x="1565" y="3483"/>
            <a:chExt cx="1830" cy="79"/>
          </a:xfrm>
        </p:grpSpPr>
        <p:sp>
          <p:nvSpPr>
            <p:cNvPr id="45153" name="Rectangle 192"/>
            <p:cNvSpPr>
              <a:spLocks noChangeArrowheads="1"/>
            </p:cNvSpPr>
            <p:nvPr/>
          </p:nvSpPr>
          <p:spPr bwMode="auto">
            <a:xfrm>
              <a:off x="1565" y="3483"/>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LI1</a:t>
              </a:r>
              <a:endParaRPr lang="fr-FR" sz="2400">
                <a:latin typeface="Times New Roman" pitchFamily="18" charset="0"/>
              </a:endParaRPr>
            </a:p>
          </p:txBody>
        </p:sp>
        <p:sp>
          <p:nvSpPr>
            <p:cNvPr id="45154" name="Rectangle 193"/>
            <p:cNvSpPr>
              <a:spLocks noChangeArrowheads="1"/>
            </p:cNvSpPr>
            <p:nvPr/>
          </p:nvSpPr>
          <p:spPr bwMode="auto">
            <a:xfrm>
              <a:off x="1669" y="3483"/>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55" name="Rectangle 194"/>
            <p:cNvSpPr>
              <a:spLocks noChangeArrowheads="1"/>
            </p:cNvSpPr>
            <p:nvPr/>
          </p:nvSpPr>
          <p:spPr bwMode="auto">
            <a:xfrm>
              <a:off x="2076" y="3483"/>
              <a:ext cx="7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DI</a:t>
              </a:r>
              <a:endParaRPr lang="fr-FR" sz="2400">
                <a:latin typeface="Times New Roman" pitchFamily="18" charset="0"/>
              </a:endParaRPr>
            </a:p>
          </p:txBody>
        </p:sp>
        <p:sp>
          <p:nvSpPr>
            <p:cNvPr id="45156" name="Rectangle 195"/>
            <p:cNvSpPr>
              <a:spLocks noChangeArrowheads="1"/>
            </p:cNvSpPr>
            <p:nvPr/>
          </p:nvSpPr>
          <p:spPr bwMode="auto">
            <a:xfrm>
              <a:off x="2148" y="3483"/>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57" name="Rectangle 196"/>
            <p:cNvSpPr>
              <a:spLocks noChangeArrowheads="1"/>
            </p:cNvSpPr>
            <p:nvPr/>
          </p:nvSpPr>
          <p:spPr bwMode="auto">
            <a:xfrm>
              <a:off x="2324" y="3483"/>
              <a:ext cx="96"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EX</a:t>
              </a:r>
              <a:endParaRPr lang="fr-FR" sz="2400">
                <a:latin typeface="Times New Roman" pitchFamily="18" charset="0"/>
              </a:endParaRPr>
            </a:p>
          </p:txBody>
        </p:sp>
        <p:sp>
          <p:nvSpPr>
            <p:cNvPr id="45158" name="Rectangle 197"/>
            <p:cNvSpPr>
              <a:spLocks noChangeArrowheads="1"/>
            </p:cNvSpPr>
            <p:nvPr/>
          </p:nvSpPr>
          <p:spPr bwMode="auto">
            <a:xfrm>
              <a:off x="2419" y="3483"/>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59" name="Rectangle 198"/>
            <p:cNvSpPr>
              <a:spLocks noChangeArrowheads="1"/>
            </p:cNvSpPr>
            <p:nvPr/>
          </p:nvSpPr>
          <p:spPr bwMode="auto">
            <a:xfrm>
              <a:off x="3282" y="3483"/>
              <a:ext cx="9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ER</a:t>
              </a:r>
              <a:endParaRPr lang="fr-FR" sz="2400">
                <a:latin typeface="Times New Roman" pitchFamily="18" charset="0"/>
              </a:endParaRPr>
            </a:p>
          </p:txBody>
        </p:sp>
        <p:sp>
          <p:nvSpPr>
            <p:cNvPr id="45160" name="Rectangle 199"/>
            <p:cNvSpPr>
              <a:spLocks noChangeArrowheads="1"/>
            </p:cNvSpPr>
            <p:nvPr/>
          </p:nvSpPr>
          <p:spPr bwMode="auto">
            <a:xfrm>
              <a:off x="3377" y="3483"/>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61" name="Rectangle 200"/>
            <p:cNvSpPr>
              <a:spLocks noChangeArrowheads="1"/>
            </p:cNvSpPr>
            <p:nvPr/>
          </p:nvSpPr>
          <p:spPr bwMode="auto">
            <a:xfrm>
              <a:off x="1805" y="3483"/>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LI2</a:t>
              </a:r>
              <a:endParaRPr lang="fr-FR" sz="2400">
                <a:latin typeface="Times New Roman" pitchFamily="18" charset="0"/>
              </a:endParaRPr>
            </a:p>
          </p:txBody>
        </p:sp>
        <p:sp>
          <p:nvSpPr>
            <p:cNvPr id="45162" name="Rectangle 201"/>
            <p:cNvSpPr>
              <a:spLocks noChangeArrowheads="1"/>
            </p:cNvSpPr>
            <p:nvPr/>
          </p:nvSpPr>
          <p:spPr bwMode="auto">
            <a:xfrm>
              <a:off x="1909" y="3483"/>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63" name="Rectangle 202"/>
            <p:cNvSpPr>
              <a:spLocks noChangeArrowheads="1"/>
            </p:cNvSpPr>
            <p:nvPr/>
          </p:nvSpPr>
          <p:spPr bwMode="auto">
            <a:xfrm>
              <a:off x="3074" y="3483"/>
              <a:ext cx="4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T</a:t>
              </a:r>
              <a:endParaRPr lang="fr-FR" sz="2400">
                <a:latin typeface="Times New Roman" pitchFamily="18" charset="0"/>
              </a:endParaRPr>
            </a:p>
          </p:txBody>
        </p:sp>
        <p:sp>
          <p:nvSpPr>
            <p:cNvPr id="45164" name="Rectangle 203"/>
            <p:cNvSpPr>
              <a:spLocks noChangeArrowheads="1"/>
            </p:cNvSpPr>
            <p:nvPr/>
          </p:nvSpPr>
          <p:spPr bwMode="auto">
            <a:xfrm>
              <a:off x="3114" y="3483"/>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65" name="Rectangle 204"/>
            <p:cNvSpPr>
              <a:spLocks noChangeArrowheads="1"/>
            </p:cNvSpPr>
            <p:nvPr/>
          </p:nvSpPr>
          <p:spPr bwMode="auto">
            <a:xfrm>
              <a:off x="2555" y="3483"/>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LD1</a:t>
              </a:r>
              <a:endParaRPr lang="fr-FR" sz="2400">
                <a:latin typeface="Times New Roman" pitchFamily="18" charset="0"/>
              </a:endParaRPr>
            </a:p>
          </p:txBody>
        </p:sp>
        <p:sp>
          <p:nvSpPr>
            <p:cNvPr id="45166" name="Rectangle 205"/>
            <p:cNvSpPr>
              <a:spLocks noChangeArrowheads="1"/>
            </p:cNvSpPr>
            <p:nvPr/>
          </p:nvSpPr>
          <p:spPr bwMode="auto">
            <a:xfrm>
              <a:off x="2683" y="3483"/>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167" name="Rectangle 206"/>
            <p:cNvSpPr>
              <a:spLocks noChangeArrowheads="1"/>
            </p:cNvSpPr>
            <p:nvPr/>
          </p:nvSpPr>
          <p:spPr bwMode="auto">
            <a:xfrm>
              <a:off x="2795" y="3483"/>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LD2</a:t>
              </a:r>
              <a:endParaRPr lang="fr-FR" sz="2400">
                <a:latin typeface="Times New Roman" pitchFamily="18" charset="0"/>
              </a:endParaRPr>
            </a:p>
          </p:txBody>
        </p:sp>
        <p:sp>
          <p:nvSpPr>
            <p:cNvPr id="45168" name="Rectangle 207"/>
            <p:cNvSpPr>
              <a:spLocks noChangeArrowheads="1"/>
            </p:cNvSpPr>
            <p:nvPr/>
          </p:nvSpPr>
          <p:spPr bwMode="auto">
            <a:xfrm>
              <a:off x="2922" y="3483"/>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grpSp>
      <p:sp>
        <p:nvSpPr>
          <p:cNvPr id="45147" name="Text Box 208"/>
          <p:cNvSpPr txBox="1">
            <a:spLocks noChangeArrowheads="1"/>
          </p:cNvSpPr>
          <p:nvPr/>
        </p:nvSpPr>
        <p:spPr bwMode="auto">
          <a:xfrm>
            <a:off x="5394325" y="3851275"/>
            <a:ext cx="3573463" cy="822325"/>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Les étages critiques</a:t>
            </a:r>
          </a:p>
          <a:p>
            <a:pPr eaLnBrk="0" hangingPunct="0"/>
            <a:r>
              <a:rPr lang="fr-FR" sz="2400">
                <a:latin typeface="Times New Roman" pitchFamily="18" charset="0"/>
              </a:rPr>
              <a:t>(accès cache) sont pipelinés</a:t>
            </a:r>
          </a:p>
        </p:txBody>
      </p:sp>
      <p:sp>
        <p:nvSpPr>
          <p:cNvPr id="45148" name="Text Box 209"/>
          <p:cNvSpPr txBox="1">
            <a:spLocks noChangeArrowheads="1"/>
          </p:cNvSpPr>
          <p:nvPr/>
        </p:nvSpPr>
        <p:spPr bwMode="auto">
          <a:xfrm>
            <a:off x="6080125" y="4652963"/>
            <a:ext cx="1300163"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T</a:t>
            </a:r>
            <a:r>
              <a:rPr lang="fr-FR" sz="2400" baseline="-25000">
                <a:latin typeface="Times New Roman" pitchFamily="18" charset="0"/>
              </a:rPr>
              <a:t>cs</a:t>
            </a:r>
            <a:r>
              <a:rPr lang="fr-FR" sz="2400">
                <a:latin typeface="Times New Roman" pitchFamily="18" charset="0"/>
              </a:rPr>
              <a:t>= T</a:t>
            </a:r>
            <a:r>
              <a:rPr lang="fr-FR" sz="2400" baseline="-25000">
                <a:latin typeface="Times New Roman" pitchFamily="18" charset="0"/>
              </a:rPr>
              <a:t>c</a:t>
            </a:r>
            <a:r>
              <a:rPr lang="fr-FR" sz="2400">
                <a:latin typeface="Times New Roman" pitchFamily="18" charset="0"/>
              </a:rPr>
              <a:t>/2</a:t>
            </a:r>
          </a:p>
        </p:txBody>
      </p:sp>
      <p:sp>
        <p:nvSpPr>
          <p:cNvPr id="45149" name="ZoneTexte 212"/>
          <p:cNvSpPr txBox="1">
            <a:spLocks noChangeArrowheads="1"/>
          </p:cNvSpPr>
          <p:nvPr/>
        </p:nvSpPr>
        <p:spPr bwMode="auto">
          <a:xfrm>
            <a:off x="5867400" y="5589588"/>
            <a:ext cx="2070100" cy="368300"/>
          </a:xfrm>
          <a:prstGeom prst="rect">
            <a:avLst/>
          </a:prstGeom>
          <a:noFill/>
          <a:ln w="9525">
            <a:noFill/>
            <a:miter lim="800000"/>
            <a:headEnd/>
            <a:tailEnd/>
          </a:ln>
        </p:spPr>
        <p:txBody>
          <a:bodyPr wrap="none">
            <a:spAutoFit/>
          </a:bodyPr>
          <a:lstStyle/>
          <a:p>
            <a:r>
              <a:rPr lang="fr-FR"/>
              <a:t>Pipeline du R4000</a:t>
            </a:r>
          </a:p>
        </p:txBody>
      </p:sp>
      <p:sp>
        <p:nvSpPr>
          <p:cNvPr id="214"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215"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
        <p:nvSpPr>
          <p:cNvPr id="45152" name="ZoneTexte 215"/>
          <p:cNvSpPr txBox="1">
            <a:spLocks noChangeArrowheads="1"/>
          </p:cNvSpPr>
          <p:nvPr/>
        </p:nvSpPr>
        <p:spPr bwMode="auto">
          <a:xfrm>
            <a:off x="5435600" y="1773238"/>
            <a:ext cx="3549650" cy="368300"/>
          </a:xfrm>
          <a:prstGeom prst="rect">
            <a:avLst/>
          </a:prstGeom>
          <a:noFill/>
          <a:ln w="9525">
            <a:noFill/>
            <a:miter lim="800000"/>
            <a:headEnd/>
            <a:tailEnd/>
          </a:ln>
        </p:spPr>
        <p:txBody>
          <a:bodyPr wrap="none">
            <a:spAutoFit/>
          </a:bodyPr>
          <a:lstStyle/>
          <a:p>
            <a:r>
              <a:rPr lang="fr-FR" b="1">
                <a:solidFill>
                  <a:srgbClr val="FF0000"/>
                </a:solidFill>
              </a:rPr>
              <a:t>AUGMENTER LA FREQUENCE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Espace réservé du numéro de diapositive 4"/>
          <p:cNvSpPr>
            <a:spLocks noGrp="1"/>
          </p:cNvSpPr>
          <p:nvPr>
            <p:ph type="sldNum" sz="quarter" idx="12"/>
          </p:nvPr>
        </p:nvSpPr>
        <p:spPr/>
        <p:txBody>
          <a:bodyPr/>
          <a:lstStyle/>
          <a:p>
            <a:pPr>
              <a:defRPr/>
            </a:pPr>
            <a:fld id="{EECBBA48-3A85-42A0-9B34-69CC371A1780}" type="slidenum">
              <a:rPr lang="fr-FR"/>
              <a:pPr>
                <a:defRPr/>
              </a:pPr>
              <a:t>28</a:t>
            </a:fld>
            <a:endParaRPr lang="fr-FR"/>
          </a:p>
        </p:txBody>
      </p:sp>
      <p:sp>
        <p:nvSpPr>
          <p:cNvPr id="46083" name="Rectangle 2"/>
          <p:cNvSpPr>
            <a:spLocks noGrp="1" noChangeArrowheads="1"/>
          </p:cNvSpPr>
          <p:nvPr>
            <p:ph type="title"/>
          </p:nvPr>
        </p:nvSpPr>
        <p:spPr/>
        <p:txBody>
          <a:bodyPr/>
          <a:lstStyle/>
          <a:p>
            <a:pPr eaLnBrk="1" hangingPunct="1"/>
            <a:r>
              <a:rPr lang="fr-FR" smtClean="0"/>
              <a:t>Superpipelines : </a:t>
            </a:r>
            <a:r>
              <a:rPr lang="fr-FR" sz="2400" smtClean="0"/>
              <a:t>chargements et branchements</a:t>
            </a:r>
          </a:p>
        </p:txBody>
      </p:sp>
      <p:sp>
        <p:nvSpPr>
          <p:cNvPr id="46084" name="Rectangle 3"/>
          <p:cNvSpPr>
            <a:spLocks noChangeArrowheads="1"/>
          </p:cNvSpPr>
          <p:nvPr/>
        </p:nvSpPr>
        <p:spPr bwMode="auto">
          <a:xfrm>
            <a:off x="457200" y="1341438"/>
            <a:ext cx="3476625" cy="365125"/>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Times New Roman" pitchFamily="18" charset="0"/>
              </a:rPr>
              <a:t>Superpipeline</a:t>
            </a:r>
            <a:r>
              <a:rPr lang="fr-FR">
                <a:solidFill>
                  <a:srgbClr val="000000"/>
                </a:solidFill>
              </a:rPr>
              <a:t> </a:t>
            </a:r>
            <a:r>
              <a:rPr lang="fr-FR" sz="2400">
                <a:solidFill>
                  <a:srgbClr val="000000"/>
                </a:solidFill>
                <a:latin typeface="Times" pitchFamily="18" charset="0"/>
              </a:rPr>
              <a:t>MIPS R4000 </a:t>
            </a:r>
            <a:r>
              <a:rPr lang="fr-FR" sz="1400">
                <a:solidFill>
                  <a:srgbClr val="000000"/>
                </a:solidFill>
                <a:latin typeface="Times" pitchFamily="18" charset="0"/>
              </a:rPr>
              <a:t> </a:t>
            </a:r>
          </a:p>
        </p:txBody>
      </p:sp>
      <p:sp>
        <p:nvSpPr>
          <p:cNvPr id="46085" name="Rectangle 4"/>
          <p:cNvSpPr>
            <a:spLocks noChangeArrowheads="1"/>
          </p:cNvSpPr>
          <p:nvPr/>
        </p:nvSpPr>
        <p:spPr bwMode="auto">
          <a:xfrm>
            <a:off x="5591175" y="18288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grpSp>
        <p:nvGrpSpPr>
          <p:cNvPr id="46086" name="Group 154"/>
          <p:cNvGrpSpPr>
            <a:grpSpLocks/>
          </p:cNvGrpSpPr>
          <p:nvPr/>
        </p:nvGrpSpPr>
        <p:grpSpPr bwMode="auto">
          <a:xfrm>
            <a:off x="762000" y="1949450"/>
            <a:ext cx="7169150" cy="2649538"/>
            <a:chOff x="480" y="1439"/>
            <a:chExt cx="4516" cy="1669"/>
          </a:xfrm>
        </p:grpSpPr>
        <p:sp>
          <p:nvSpPr>
            <p:cNvPr id="46090" name="Rectangle 5"/>
            <p:cNvSpPr>
              <a:spLocks noChangeArrowheads="1"/>
            </p:cNvSpPr>
            <p:nvPr/>
          </p:nvSpPr>
          <p:spPr bwMode="auto">
            <a:xfrm>
              <a:off x="609" y="1755"/>
              <a:ext cx="150"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i+1</a:t>
              </a:r>
              <a:endParaRPr lang="fr-FR" sz="1400">
                <a:latin typeface="Times New Roman" pitchFamily="18" charset="0"/>
              </a:endParaRPr>
            </a:p>
          </p:txBody>
        </p:sp>
        <p:sp>
          <p:nvSpPr>
            <p:cNvPr id="46091" name="Rectangle 6"/>
            <p:cNvSpPr>
              <a:spLocks noChangeArrowheads="1"/>
            </p:cNvSpPr>
            <p:nvPr/>
          </p:nvSpPr>
          <p:spPr bwMode="auto">
            <a:xfrm>
              <a:off x="813" y="175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092" name="Rectangle 7"/>
            <p:cNvSpPr>
              <a:spLocks noChangeArrowheads="1"/>
            </p:cNvSpPr>
            <p:nvPr/>
          </p:nvSpPr>
          <p:spPr bwMode="auto">
            <a:xfrm>
              <a:off x="984" y="2035"/>
              <a:ext cx="150"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i+2</a:t>
              </a:r>
              <a:endParaRPr lang="fr-FR" sz="1400">
                <a:latin typeface="Times New Roman" pitchFamily="18" charset="0"/>
              </a:endParaRPr>
            </a:p>
          </p:txBody>
        </p:sp>
        <p:sp>
          <p:nvSpPr>
            <p:cNvPr id="46093" name="Rectangle 8"/>
            <p:cNvSpPr>
              <a:spLocks noChangeArrowheads="1"/>
            </p:cNvSpPr>
            <p:nvPr/>
          </p:nvSpPr>
          <p:spPr bwMode="auto">
            <a:xfrm>
              <a:off x="1187" y="203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094" name="Rectangle 9"/>
            <p:cNvSpPr>
              <a:spLocks noChangeArrowheads="1"/>
            </p:cNvSpPr>
            <p:nvPr/>
          </p:nvSpPr>
          <p:spPr bwMode="auto">
            <a:xfrm>
              <a:off x="1283" y="2306"/>
              <a:ext cx="150"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i+3</a:t>
              </a:r>
              <a:endParaRPr lang="fr-FR" sz="1400">
                <a:latin typeface="Times New Roman" pitchFamily="18" charset="0"/>
              </a:endParaRPr>
            </a:p>
          </p:txBody>
        </p:sp>
        <p:sp>
          <p:nvSpPr>
            <p:cNvPr id="46095" name="Rectangle 10"/>
            <p:cNvSpPr>
              <a:spLocks noChangeArrowheads="1"/>
            </p:cNvSpPr>
            <p:nvPr/>
          </p:nvSpPr>
          <p:spPr bwMode="auto">
            <a:xfrm>
              <a:off x="1487" y="2306"/>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096" name="Rectangle 11"/>
            <p:cNvSpPr>
              <a:spLocks noChangeArrowheads="1"/>
            </p:cNvSpPr>
            <p:nvPr/>
          </p:nvSpPr>
          <p:spPr bwMode="auto">
            <a:xfrm>
              <a:off x="1616" y="2544"/>
              <a:ext cx="150"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i+4</a:t>
              </a:r>
              <a:endParaRPr lang="fr-FR" sz="1400">
                <a:latin typeface="Times New Roman" pitchFamily="18" charset="0"/>
              </a:endParaRPr>
            </a:p>
          </p:txBody>
        </p:sp>
        <p:sp>
          <p:nvSpPr>
            <p:cNvPr id="46097" name="Rectangle 12"/>
            <p:cNvSpPr>
              <a:spLocks noChangeArrowheads="1"/>
            </p:cNvSpPr>
            <p:nvPr/>
          </p:nvSpPr>
          <p:spPr bwMode="auto">
            <a:xfrm>
              <a:off x="1819" y="2544"/>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098" name="Rectangle 13"/>
            <p:cNvSpPr>
              <a:spLocks noChangeArrowheads="1"/>
            </p:cNvSpPr>
            <p:nvPr/>
          </p:nvSpPr>
          <p:spPr bwMode="auto">
            <a:xfrm>
              <a:off x="1257" y="1719"/>
              <a:ext cx="268" cy="218"/>
            </a:xfrm>
            <a:prstGeom prst="rect">
              <a:avLst/>
            </a:prstGeom>
            <a:solidFill>
              <a:srgbClr val="FFFFFF"/>
            </a:solidFill>
            <a:ln w="12700">
              <a:solidFill>
                <a:srgbClr val="000000"/>
              </a:solidFill>
              <a:miter lim="800000"/>
              <a:headEnd/>
              <a:tailEnd/>
            </a:ln>
          </p:spPr>
          <p:txBody>
            <a:bodyPr/>
            <a:lstStyle/>
            <a:p>
              <a:endParaRPr lang="fr-FR"/>
            </a:p>
          </p:txBody>
        </p:sp>
        <p:sp>
          <p:nvSpPr>
            <p:cNvPr id="46099" name="Rectangle 14"/>
            <p:cNvSpPr>
              <a:spLocks noChangeArrowheads="1"/>
            </p:cNvSpPr>
            <p:nvPr/>
          </p:nvSpPr>
          <p:spPr bwMode="auto">
            <a:xfrm>
              <a:off x="1589" y="1719"/>
              <a:ext cx="246" cy="218"/>
            </a:xfrm>
            <a:prstGeom prst="rect">
              <a:avLst/>
            </a:prstGeom>
            <a:solidFill>
              <a:srgbClr val="FFFFFF"/>
            </a:solidFill>
            <a:ln w="12700">
              <a:solidFill>
                <a:srgbClr val="000000"/>
              </a:solidFill>
              <a:miter lim="800000"/>
              <a:headEnd/>
              <a:tailEnd/>
            </a:ln>
          </p:spPr>
          <p:txBody>
            <a:bodyPr/>
            <a:lstStyle/>
            <a:p>
              <a:endParaRPr lang="fr-FR"/>
            </a:p>
          </p:txBody>
        </p:sp>
        <p:sp>
          <p:nvSpPr>
            <p:cNvPr id="46100" name="Rectangle 15"/>
            <p:cNvSpPr>
              <a:spLocks noChangeArrowheads="1"/>
            </p:cNvSpPr>
            <p:nvPr/>
          </p:nvSpPr>
          <p:spPr bwMode="auto">
            <a:xfrm>
              <a:off x="936" y="1719"/>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01" name="Rectangle 16"/>
            <p:cNvSpPr>
              <a:spLocks noChangeArrowheads="1"/>
            </p:cNvSpPr>
            <p:nvPr/>
          </p:nvSpPr>
          <p:spPr bwMode="auto">
            <a:xfrm>
              <a:off x="1589" y="1989"/>
              <a:ext cx="246" cy="217"/>
            </a:xfrm>
            <a:prstGeom prst="rect">
              <a:avLst/>
            </a:prstGeom>
            <a:solidFill>
              <a:srgbClr val="FFFFFF"/>
            </a:solidFill>
            <a:ln w="12700">
              <a:solidFill>
                <a:srgbClr val="000000"/>
              </a:solidFill>
              <a:miter lim="800000"/>
              <a:headEnd/>
              <a:tailEnd/>
            </a:ln>
          </p:spPr>
          <p:txBody>
            <a:bodyPr/>
            <a:lstStyle/>
            <a:p>
              <a:endParaRPr lang="fr-FR"/>
            </a:p>
          </p:txBody>
        </p:sp>
        <p:sp>
          <p:nvSpPr>
            <p:cNvPr id="46102" name="Rectangle 17"/>
            <p:cNvSpPr>
              <a:spLocks noChangeArrowheads="1"/>
            </p:cNvSpPr>
            <p:nvPr/>
          </p:nvSpPr>
          <p:spPr bwMode="auto">
            <a:xfrm>
              <a:off x="1257" y="1989"/>
              <a:ext cx="268" cy="217"/>
            </a:xfrm>
            <a:prstGeom prst="rect">
              <a:avLst/>
            </a:prstGeom>
            <a:solidFill>
              <a:srgbClr val="FFFFFF"/>
            </a:solidFill>
            <a:ln w="12700">
              <a:solidFill>
                <a:srgbClr val="000000"/>
              </a:solidFill>
              <a:miter lim="800000"/>
              <a:headEnd/>
              <a:tailEnd/>
            </a:ln>
          </p:spPr>
          <p:txBody>
            <a:bodyPr/>
            <a:lstStyle/>
            <a:p>
              <a:endParaRPr lang="fr-FR"/>
            </a:p>
          </p:txBody>
        </p:sp>
        <p:sp>
          <p:nvSpPr>
            <p:cNvPr id="46103" name="Rectangle 18"/>
            <p:cNvSpPr>
              <a:spLocks noChangeArrowheads="1"/>
            </p:cNvSpPr>
            <p:nvPr/>
          </p:nvSpPr>
          <p:spPr bwMode="auto">
            <a:xfrm>
              <a:off x="1589" y="2268"/>
              <a:ext cx="246" cy="219"/>
            </a:xfrm>
            <a:prstGeom prst="rect">
              <a:avLst/>
            </a:prstGeom>
            <a:solidFill>
              <a:srgbClr val="FFFFFF"/>
            </a:solidFill>
            <a:ln w="12700">
              <a:solidFill>
                <a:srgbClr val="000000"/>
              </a:solidFill>
              <a:miter lim="800000"/>
              <a:headEnd/>
              <a:tailEnd/>
            </a:ln>
          </p:spPr>
          <p:txBody>
            <a:bodyPr/>
            <a:lstStyle/>
            <a:p>
              <a:endParaRPr lang="fr-FR"/>
            </a:p>
          </p:txBody>
        </p:sp>
        <p:sp>
          <p:nvSpPr>
            <p:cNvPr id="46104" name="Rectangle 19"/>
            <p:cNvSpPr>
              <a:spLocks noChangeArrowheads="1"/>
            </p:cNvSpPr>
            <p:nvPr/>
          </p:nvSpPr>
          <p:spPr bwMode="auto">
            <a:xfrm>
              <a:off x="480" y="1475"/>
              <a:ext cx="3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i</a:t>
              </a:r>
              <a:endParaRPr lang="fr-FR" sz="1400">
                <a:latin typeface="Times New Roman" pitchFamily="18" charset="0"/>
              </a:endParaRPr>
            </a:p>
          </p:txBody>
        </p:sp>
        <p:sp>
          <p:nvSpPr>
            <p:cNvPr id="46105" name="Rectangle 20"/>
            <p:cNvSpPr>
              <a:spLocks noChangeArrowheads="1"/>
            </p:cNvSpPr>
            <p:nvPr/>
          </p:nvSpPr>
          <p:spPr bwMode="auto">
            <a:xfrm>
              <a:off x="523" y="147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06" name="Rectangle 21"/>
            <p:cNvSpPr>
              <a:spLocks noChangeArrowheads="1"/>
            </p:cNvSpPr>
            <p:nvPr/>
          </p:nvSpPr>
          <p:spPr bwMode="auto">
            <a:xfrm>
              <a:off x="936" y="1439"/>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07" name="Rectangle 22"/>
            <p:cNvSpPr>
              <a:spLocks noChangeArrowheads="1"/>
            </p:cNvSpPr>
            <p:nvPr/>
          </p:nvSpPr>
          <p:spPr bwMode="auto">
            <a:xfrm>
              <a:off x="1257" y="1439"/>
              <a:ext cx="268" cy="218"/>
            </a:xfrm>
            <a:prstGeom prst="rect">
              <a:avLst/>
            </a:prstGeom>
            <a:solidFill>
              <a:srgbClr val="FFFFFF"/>
            </a:solidFill>
            <a:ln w="12700">
              <a:solidFill>
                <a:srgbClr val="000000"/>
              </a:solidFill>
              <a:miter lim="800000"/>
              <a:headEnd/>
              <a:tailEnd/>
            </a:ln>
          </p:spPr>
          <p:txBody>
            <a:bodyPr/>
            <a:lstStyle/>
            <a:p>
              <a:endParaRPr lang="fr-FR"/>
            </a:p>
          </p:txBody>
        </p:sp>
        <p:sp>
          <p:nvSpPr>
            <p:cNvPr id="46108" name="Rectangle 23"/>
            <p:cNvSpPr>
              <a:spLocks noChangeArrowheads="1"/>
            </p:cNvSpPr>
            <p:nvPr/>
          </p:nvSpPr>
          <p:spPr bwMode="auto">
            <a:xfrm>
              <a:off x="1589" y="1439"/>
              <a:ext cx="246" cy="218"/>
            </a:xfrm>
            <a:prstGeom prst="rect">
              <a:avLst/>
            </a:prstGeom>
            <a:solidFill>
              <a:srgbClr val="FFFFFF"/>
            </a:solidFill>
            <a:ln w="12700">
              <a:solidFill>
                <a:srgbClr val="000000"/>
              </a:solidFill>
              <a:miter lim="800000"/>
              <a:headEnd/>
              <a:tailEnd/>
            </a:ln>
          </p:spPr>
          <p:txBody>
            <a:bodyPr/>
            <a:lstStyle/>
            <a:p>
              <a:endParaRPr lang="fr-FR"/>
            </a:p>
          </p:txBody>
        </p:sp>
        <p:sp>
          <p:nvSpPr>
            <p:cNvPr id="46109" name="Rectangle 24"/>
            <p:cNvSpPr>
              <a:spLocks noChangeArrowheads="1"/>
            </p:cNvSpPr>
            <p:nvPr/>
          </p:nvSpPr>
          <p:spPr bwMode="auto">
            <a:xfrm>
              <a:off x="614" y="1439"/>
              <a:ext cx="258" cy="218"/>
            </a:xfrm>
            <a:prstGeom prst="rect">
              <a:avLst/>
            </a:prstGeom>
            <a:solidFill>
              <a:srgbClr val="FFFFFF"/>
            </a:solidFill>
            <a:ln w="12700">
              <a:solidFill>
                <a:srgbClr val="000000"/>
              </a:solidFill>
              <a:miter lim="800000"/>
              <a:headEnd/>
              <a:tailEnd/>
            </a:ln>
          </p:spPr>
          <p:txBody>
            <a:bodyPr/>
            <a:lstStyle/>
            <a:p>
              <a:endParaRPr lang="fr-FR"/>
            </a:p>
          </p:txBody>
        </p:sp>
        <p:sp>
          <p:nvSpPr>
            <p:cNvPr id="46110" name="Rectangle 25"/>
            <p:cNvSpPr>
              <a:spLocks noChangeArrowheads="1"/>
            </p:cNvSpPr>
            <p:nvPr/>
          </p:nvSpPr>
          <p:spPr bwMode="auto">
            <a:xfrm>
              <a:off x="673" y="1485"/>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LI1</a:t>
              </a:r>
              <a:endParaRPr lang="fr-FR" sz="1400">
                <a:latin typeface="Times New Roman" pitchFamily="18" charset="0"/>
              </a:endParaRPr>
            </a:p>
          </p:txBody>
        </p:sp>
        <p:sp>
          <p:nvSpPr>
            <p:cNvPr id="46111" name="Rectangle 26"/>
            <p:cNvSpPr>
              <a:spLocks noChangeArrowheads="1"/>
            </p:cNvSpPr>
            <p:nvPr/>
          </p:nvSpPr>
          <p:spPr bwMode="auto">
            <a:xfrm>
              <a:off x="802" y="14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12" name="Rectangle 27"/>
            <p:cNvSpPr>
              <a:spLocks noChangeArrowheads="1"/>
            </p:cNvSpPr>
            <p:nvPr/>
          </p:nvSpPr>
          <p:spPr bwMode="auto">
            <a:xfrm>
              <a:off x="1337" y="1485"/>
              <a:ext cx="11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a:t>
              </a:r>
              <a:endParaRPr lang="fr-FR" sz="1400">
                <a:latin typeface="Times New Roman" pitchFamily="18" charset="0"/>
              </a:endParaRPr>
            </a:p>
          </p:txBody>
        </p:sp>
        <p:sp>
          <p:nvSpPr>
            <p:cNvPr id="46113" name="Rectangle 28"/>
            <p:cNvSpPr>
              <a:spLocks noChangeArrowheads="1"/>
            </p:cNvSpPr>
            <p:nvPr/>
          </p:nvSpPr>
          <p:spPr bwMode="auto">
            <a:xfrm>
              <a:off x="1434" y="14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14" name="Rectangle 29"/>
            <p:cNvSpPr>
              <a:spLocks noChangeArrowheads="1"/>
            </p:cNvSpPr>
            <p:nvPr/>
          </p:nvSpPr>
          <p:spPr bwMode="auto">
            <a:xfrm>
              <a:off x="1642" y="1485"/>
              <a:ext cx="149"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1400">
                <a:latin typeface="Times New Roman" pitchFamily="18" charset="0"/>
              </a:endParaRPr>
            </a:p>
          </p:txBody>
        </p:sp>
        <p:sp>
          <p:nvSpPr>
            <p:cNvPr id="46115" name="Rectangle 30"/>
            <p:cNvSpPr>
              <a:spLocks noChangeArrowheads="1"/>
            </p:cNvSpPr>
            <p:nvPr/>
          </p:nvSpPr>
          <p:spPr bwMode="auto">
            <a:xfrm>
              <a:off x="1808" y="14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16" name="Rectangle 31"/>
            <p:cNvSpPr>
              <a:spLocks noChangeArrowheads="1"/>
            </p:cNvSpPr>
            <p:nvPr/>
          </p:nvSpPr>
          <p:spPr bwMode="auto">
            <a:xfrm>
              <a:off x="984" y="1485"/>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LI2</a:t>
              </a:r>
              <a:endParaRPr lang="fr-FR" sz="1400">
                <a:latin typeface="Times New Roman" pitchFamily="18" charset="0"/>
              </a:endParaRPr>
            </a:p>
          </p:txBody>
        </p:sp>
        <p:sp>
          <p:nvSpPr>
            <p:cNvPr id="46117" name="Rectangle 32"/>
            <p:cNvSpPr>
              <a:spLocks noChangeArrowheads="1"/>
            </p:cNvSpPr>
            <p:nvPr/>
          </p:nvSpPr>
          <p:spPr bwMode="auto">
            <a:xfrm>
              <a:off x="1112" y="14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18" name="Rectangle 33"/>
            <p:cNvSpPr>
              <a:spLocks noChangeArrowheads="1"/>
            </p:cNvSpPr>
            <p:nvPr/>
          </p:nvSpPr>
          <p:spPr bwMode="auto">
            <a:xfrm>
              <a:off x="1006" y="1755"/>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LI1</a:t>
              </a:r>
              <a:endParaRPr lang="fr-FR" sz="1400">
                <a:latin typeface="Times New Roman" pitchFamily="18" charset="0"/>
              </a:endParaRPr>
            </a:p>
          </p:txBody>
        </p:sp>
        <p:sp>
          <p:nvSpPr>
            <p:cNvPr id="46119" name="Rectangle 34"/>
            <p:cNvSpPr>
              <a:spLocks noChangeArrowheads="1"/>
            </p:cNvSpPr>
            <p:nvPr/>
          </p:nvSpPr>
          <p:spPr bwMode="auto">
            <a:xfrm>
              <a:off x="1133" y="175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20" name="Rectangle 35"/>
            <p:cNvSpPr>
              <a:spLocks noChangeArrowheads="1"/>
            </p:cNvSpPr>
            <p:nvPr/>
          </p:nvSpPr>
          <p:spPr bwMode="auto">
            <a:xfrm>
              <a:off x="1681" y="1755"/>
              <a:ext cx="11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a:t>
              </a:r>
              <a:endParaRPr lang="fr-FR" sz="1400">
                <a:latin typeface="Times New Roman" pitchFamily="18" charset="0"/>
              </a:endParaRPr>
            </a:p>
          </p:txBody>
        </p:sp>
        <p:sp>
          <p:nvSpPr>
            <p:cNvPr id="46121" name="Rectangle 36"/>
            <p:cNvSpPr>
              <a:spLocks noChangeArrowheads="1"/>
            </p:cNvSpPr>
            <p:nvPr/>
          </p:nvSpPr>
          <p:spPr bwMode="auto">
            <a:xfrm>
              <a:off x="1776" y="175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22" name="Rectangle 37"/>
            <p:cNvSpPr>
              <a:spLocks noChangeArrowheads="1"/>
            </p:cNvSpPr>
            <p:nvPr/>
          </p:nvSpPr>
          <p:spPr bwMode="auto">
            <a:xfrm>
              <a:off x="1316" y="1755"/>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LI2</a:t>
              </a:r>
              <a:endParaRPr lang="fr-FR" sz="1400">
                <a:latin typeface="Times New Roman" pitchFamily="18" charset="0"/>
              </a:endParaRPr>
            </a:p>
          </p:txBody>
        </p:sp>
        <p:sp>
          <p:nvSpPr>
            <p:cNvPr id="46123" name="Rectangle 38"/>
            <p:cNvSpPr>
              <a:spLocks noChangeArrowheads="1"/>
            </p:cNvSpPr>
            <p:nvPr/>
          </p:nvSpPr>
          <p:spPr bwMode="auto">
            <a:xfrm>
              <a:off x="1444" y="175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24" name="Rectangle 39"/>
            <p:cNvSpPr>
              <a:spLocks noChangeArrowheads="1"/>
            </p:cNvSpPr>
            <p:nvPr/>
          </p:nvSpPr>
          <p:spPr bwMode="auto">
            <a:xfrm>
              <a:off x="1326" y="2035"/>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LI1</a:t>
              </a:r>
              <a:endParaRPr lang="fr-FR" sz="1400">
                <a:latin typeface="Times New Roman" pitchFamily="18" charset="0"/>
              </a:endParaRPr>
            </a:p>
          </p:txBody>
        </p:sp>
        <p:sp>
          <p:nvSpPr>
            <p:cNvPr id="46125" name="Rectangle 40"/>
            <p:cNvSpPr>
              <a:spLocks noChangeArrowheads="1"/>
            </p:cNvSpPr>
            <p:nvPr/>
          </p:nvSpPr>
          <p:spPr bwMode="auto">
            <a:xfrm>
              <a:off x="1455" y="203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26" name="Rectangle 41"/>
            <p:cNvSpPr>
              <a:spLocks noChangeArrowheads="1"/>
            </p:cNvSpPr>
            <p:nvPr/>
          </p:nvSpPr>
          <p:spPr bwMode="auto">
            <a:xfrm>
              <a:off x="1648" y="2035"/>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LI2</a:t>
              </a:r>
              <a:endParaRPr lang="fr-FR" sz="1400">
                <a:latin typeface="Times New Roman" pitchFamily="18" charset="0"/>
              </a:endParaRPr>
            </a:p>
          </p:txBody>
        </p:sp>
        <p:sp>
          <p:nvSpPr>
            <p:cNvPr id="46127" name="Rectangle 42"/>
            <p:cNvSpPr>
              <a:spLocks noChangeArrowheads="1"/>
            </p:cNvSpPr>
            <p:nvPr/>
          </p:nvSpPr>
          <p:spPr bwMode="auto">
            <a:xfrm>
              <a:off x="1776" y="203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28" name="Rectangle 43"/>
            <p:cNvSpPr>
              <a:spLocks noChangeArrowheads="1"/>
            </p:cNvSpPr>
            <p:nvPr/>
          </p:nvSpPr>
          <p:spPr bwMode="auto">
            <a:xfrm>
              <a:off x="1659" y="2306"/>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LI1</a:t>
              </a:r>
              <a:endParaRPr lang="fr-FR" sz="1400">
                <a:latin typeface="Times New Roman" pitchFamily="18" charset="0"/>
              </a:endParaRPr>
            </a:p>
          </p:txBody>
        </p:sp>
        <p:sp>
          <p:nvSpPr>
            <p:cNvPr id="46129" name="Rectangle 44"/>
            <p:cNvSpPr>
              <a:spLocks noChangeArrowheads="1"/>
            </p:cNvSpPr>
            <p:nvPr/>
          </p:nvSpPr>
          <p:spPr bwMode="auto">
            <a:xfrm>
              <a:off x="1786" y="2306"/>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30" name="Rectangle 45"/>
            <p:cNvSpPr>
              <a:spLocks noChangeArrowheads="1"/>
            </p:cNvSpPr>
            <p:nvPr/>
          </p:nvSpPr>
          <p:spPr bwMode="auto">
            <a:xfrm>
              <a:off x="2157" y="1719"/>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31" name="Rectangle 46"/>
            <p:cNvSpPr>
              <a:spLocks noChangeArrowheads="1"/>
            </p:cNvSpPr>
            <p:nvPr/>
          </p:nvSpPr>
          <p:spPr bwMode="auto">
            <a:xfrm>
              <a:off x="2477" y="1719"/>
              <a:ext cx="258" cy="218"/>
            </a:xfrm>
            <a:prstGeom prst="rect">
              <a:avLst/>
            </a:prstGeom>
            <a:solidFill>
              <a:srgbClr val="FFFFFF"/>
            </a:solidFill>
            <a:ln w="12700">
              <a:solidFill>
                <a:srgbClr val="000000"/>
              </a:solidFill>
              <a:miter lim="800000"/>
              <a:headEnd/>
              <a:tailEnd/>
            </a:ln>
          </p:spPr>
          <p:txBody>
            <a:bodyPr/>
            <a:lstStyle/>
            <a:p>
              <a:endParaRPr lang="fr-FR"/>
            </a:p>
          </p:txBody>
        </p:sp>
        <p:sp>
          <p:nvSpPr>
            <p:cNvPr id="46132" name="Rectangle 47"/>
            <p:cNvSpPr>
              <a:spLocks noChangeArrowheads="1"/>
            </p:cNvSpPr>
            <p:nvPr/>
          </p:nvSpPr>
          <p:spPr bwMode="auto">
            <a:xfrm>
              <a:off x="2157" y="1989"/>
              <a:ext cx="256" cy="217"/>
            </a:xfrm>
            <a:prstGeom prst="rect">
              <a:avLst/>
            </a:prstGeom>
            <a:solidFill>
              <a:srgbClr val="FFFFFF"/>
            </a:solidFill>
            <a:ln w="12700">
              <a:solidFill>
                <a:srgbClr val="000000"/>
              </a:solidFill>
              <a:miter lim="800000"/>
              <a:headEnd/>
              <a:tailEnd/>
            </a:ln>
          </p:spPr>
          <p:txBody>
            <a:bodyPr/>
            <a:lstStyle/>
            <a:p>
              <a:endParaRPr lang="fr-FR"/>
            </a:p>
          </p:txBody>
        </p:sp>
        <p:sp>
          <p:nvSpPr>
            <p:cNvPr id="46133" name="Rectangle 48"/>
            <p:cNvSpPr>
              <a:spLocks noChangeArrowheads="1"/>
            </p:cNvSpPr>
            <p:nvPr/>
          </p:nvSpPr>
          <p:spPr bwMode="auto">
            <a:xfrm>
              <a:off x="2477" y="1989"/>
              <a:ext cx="258" cy="217"/>
            </a:xfrm>
            <a:prstGeom prst="rect">
              <a:avLst/>
            </a:prstGeom>
            <a:solidFill>
              <a:srgbClr val="FFFFFF"/>
            </a:solidFill>
            <a:ln w="12700">
              <a:solidFill>
                <a:srgbClr val="000000"/>
              </a:solidFill>
              <a:miter lim="800000"/>
              <a:headEnd/>
              <a:tailEnd/>
            </a:ln>
          </p:spPr>
          <p:txBody>
            <a:bodyPr/>
            <a:lstStyle/>
            <a:p>
              <a:endParaRPr lang="fr-FR"/>
            </a:p>
          </p:txBody>
        </p:sp>
        <p:sp>
          <p:nvSpPr>
            <p:cNvPr id="46134" name="Rectangle 49"/>
            <p:cNvSpPr>
              <a:spLocks noChangeArrowheads="1"/>
            </p:cNvSpPr>
            <p:nvPr/>
          </p:nvSpPr>
          <p:spPr bwMode="auto">
            <a:xfrm>
              <a:off x="2157" y="2268"/>
              <a:ext cx="256" cy="219"/>
            </a:xfrm>
            <a:prstGeom prst="rect">
              <a:avLst/>
            </a:prstGeom>
            <a:solidFill>
              <a:srgbClr val="FFFFFF"/>
            </a:solidFill>
            <a:ln w="12700">
              <a:solidFill>
                <a:srgbClr val="000000"/>
              </a:solidFill>
              <a:miter lim="800000"/>
              <a:headEnd/>
              <a:tailEnd/>
            </a:ln>
          </p:spPr>
          <p:txBody>
            <a:bodyPr/>
            <a:lstStyle/>
            <a:p>
              <a:endParaRPr lang="fr-FR"/>
            </a:p>
          </p:txBody>
        </p:sp>
        <p:sp>
          <p:nvSpPr>
            <p:cNvPr id="46135" name="Rectangle 50"/>
            <p:cNvSpPr>
              <a:spLocks noChangeArrowheads="1"/>
            </p:cNvSpPr>
            <p:nvPr/>
          </p:nvSpPr>
          <p:spPr bwMode="auto">
            <a:xfrm>
              <a:off x="2477" y="2268"/>
              <a:ext cx="258" cy="219"/>
            </a:xfrm>
            <a:prstGeom prst="rect">
              <a:avLst/>
            </a:prstGeom>
            <a:solidFill>
              <a:srgbClr val="FFFFFF"/>
            </a:solidFill>
            <a:ln w="12700">
              <a:solidFill>
                <a:srgbClr val="000000"/>
              </a:solidFill>
              <a:miter lim="800000"/>
              <a:headEnd/>
              <a:tailEnd/>
            </a:ln>
          </p:spPr>
          <p:txBody>
            <a:bodyPr/>
            <a:lstStyle/>
            <a:p>
              <a:endParaRPr lang="fr-FR"/>
            </a:p>
          </p:txBody>
        </p:sp>
        <p:sp>
          <p:nvSpPr>
            <p:cNvPr id="46136" name="Rectangle 51"/>
            <p:cNvSpPr>
              <a:spLocks noChangeArrowheads="1"/>
            </p:cNvSpPr>
            <p:nvPr/>
          </p:nvSpPr>
          <p:spPr bwMode="auto">
            <a:xfrm>
              <a:off x="2477" y="2518"/>
              <a:ext cx="258" cy="218"/>
            </a:xfrm>
            <a:prstGeom prst="rect">
              <a:avLst/>
            </a:prstGeom>
            <a:solidFill>
              <a:srgbClr val="FFFFFF"/>
            </a:solidFill>
            <a:ln w="12700">
              <a:solidFill>
                <a:srgbClr val="000000"/>
              </a:solidFill>
              <a:miter lim="800000"/>
              <a:headEnd/>
              <a:tailEnd/>
            </a:ln>
          </p:spPr>
          <p:txBody>
            <a:bodyPr/>
            <a:lstStyle/>
            <a:p>
              <a:endParaRPr lang="fr-FR"/>
            </a:p>
          </p:txBody>
        </p:sp>
        <p:sp>
          <p:nvSpPr>
            <p:cNvPr id="46137" name="Rectangle 52"/>
            <p:cNvSpPr>
              <a:spLocks noChangeArrowheads="1"/>
            </p:cNvSpPr>
            <p:nvPr/>
          </p:nvSpPr>
          <p:spPr bwMode="auto">
            <a:xfrm>
              <a:off x="2157" y="2518"/>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38" name="Rectangle 53"/>
            <p:cNvSpPr>
              <a:spLocks noChangeArrowheads="1"/>
            </p:cNvSpPr>
            <p:nvPr/>
          </p:nvSpPr>
          <p:spPr bwMode="auto">
            <a:xfrm>
              <a:off x="2157" y="1439"/>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39" name="Rectangle 54"/>
            <p:cNvSpPr>
              <a:spLocks noChangeArrowheads="1"/>
            </p:cNvSpPr>
            <p:nvPr/>
          </p:nvSpPr>
          <p:spPr bwMode="auto">
            <a:xfrm>
              <a:off x="2477" y="1439"/>
              <a:ext cx="258" cy="218"/>
            </a:xfrm>
            <a:prstGeom prst="rect">
              <a:avLst/>
            </a:prstGeom>
            <a:solidFill>
              <a:srgbClr val="FFFFFF"/>
            </a:solidFill>
            <a:ln w="12700">
              <a:solidFill>
                <a:srgbClr val="000000"/>
              </a:solidFill>
              <a:miter lim="800000"/>
              <a:headEnd/>
              <a:tailEnd/>
            </a:ln>
          </p:spPr>
          <p:txBody>
            <a:bodyPr/>
            <a:lstStyle/>
            <a:p>
              <a:endParaRPr lang="fr-FR"/>
            </a:p>
          </p:txBody>
        </p:sp>
        <p:sp>
          <p:nvSpPr>
            <p:cNvPr id="46140" name="Rectangle 55"/>
            <p:cNvSpPr>
              <a:spLocks noChangeArrowheads="1"/>
            </p:cNvSpPr>
            <p:nvPr/>
          </p:nvSpPr>
          <p:spPr bwMode="auto">
            <a:xfrm>
              <a:off x="2226" y="1485"/>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LD1</a:t>
              </a:r>
              <a:endParaRPr lang="fr-FR" sz="1400">
                <a:latin typeface="Times New Roman" pitchFamily="18" charset="0"/>
              </a:endParaRPr>
            </a:p>
          </p:txBody>
        </p:sp>
        <p:sp>
          <p:nvSpPr>
            <p:cNvPr id="46141" name="Rectangle 56"/>
            <p:cNvSpPr>
              <a:spLocks noChangeArrowheads="1"/>
            </p:cNvSpPr>
            <p:nvPr/>
          </p:nvSpPr>
          <p:spPr bwMode="auto">
            <a:xfrm>
              <a:off x="2397" y="14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42" name="Rectangle 57"/>
            <p:cNvSpPr>
              <a:spLocks noChangeArrowheads="1"/>
            </p:cNvSpPr>
            <p:nvPr/>
          </p:nvSpPr>
          <p:spPr bwMode="auto">
            <a:xfrm>
              <a:off x="2536" y="1485"/>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LD2</a:t>
              </a:r>
              <a:endParaRPr lang="fr-FR" sz="1400">
                <a:latin typeface="Times New Roman" pitchFamily="18" charset="0"/>
              </a:endParaRPr>
            </a:p>
          </p:txBody>
        </p:sp>
        <p:sp>
          <p:nvSpPr>
            <p:cNvPr id="46143" name="Rectangle 58"/>
            <p:cNvSpPr>
              <a:spLocks noChangeArrowheads="1"/>
            </p:cNvSpPr>
            <p:nvPr/>
          </p:nvSpPr>
          <p:spPr bwMode="auto">
            <a:xfrm>
              <a:off x="2708" y="14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44" name="Rectangle 59"/>
            <p:cNvSpPr>
              <a:spLocks noChangeArrowheads="1"/>
            </p:cNvSpPr>
            <p:nvPr/>
          </p:nvSpPr>
          <p:spPr bwMode="auto">
            <a:xfrm>
              <a:off x="2200" y="1755"/>
              <a:ext cx="149"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1400">
                <a:latin typeface="Times New Roman" pitchFamily="18" charset="0"/>
              </a:endParaRPr>
            </a:p>
          </p:txBody>
        </p:sp>
        <p:sp>
          <p:nvSpPr>
            <p:cNvPr id="46145" name="Rectangle 60"/>
            <p:cNvSpPr>
              <a:spLocks noChangeArrowheads="1"/>
            </p:cNvSpPr>
            <p:nvPr/>
          </p:nvSpPr>
          <p:spPr bwMode="auto">
            <a:xfrm>
              <a:off x="2386" y="175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46" name="Rectangle 61"/>
            <p:cNvSpPr>
              <a:spLocks noChangeArrowheads="1"/>
            </p:cNvSpPr>
            <p:nvPr/>
          </p:nvSpPr>
          <p:spPr bwMode="auto">
            <a:xfrm>
              <a:off x="2547" y="1755"/>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LD1</a:t>
              </a:r>
              <a:endParaRPr lang="fr-FR" sz="1400">
                <a:latin typeface="Times New Roman" pitchFamily="18" charset="0"/>
              </a:endParaRPr>
            </a:p>
          </p:txBody>
        </p:sp>
        <p:sp>
          <p:nvSpPr>
            <p:cNvPr id="46147" name="Rectangle 62"/>
            <p:cNvSpPr>
              <a:spLocks noChangeArrowheads="1"/>
            </p:cNvSpPr>
            <p:nvPr/>
          </p:nvSpPr>
          <p:spPr bwMode="auto">
            <a:xfrm>
              <a:off x="2719" y="175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48" name="Rectangle 63"/>
            <p:cNvSpPr>
              <a:spLocks noChangeArrowheads="1"/>
            </p:cNvSpPr>
            <p:nvPr/>
          </p:nvSpPr>
          <p:spPr bwMode="auto">
            <a:xfrm>
              <a:off x="2259" y="2035"/>
              <a:ext cx="11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a:t>
              </a:r>
              <a:endParaRPr lang="fr-FR" sz="1400">
                <a:latin typeface="Times New Roman" pitchFamily="18" charset="0"/>
              </a:endParaRPr>
            </a:p>
          </p:txBody>
        </p:sp>
        <p:sp>
          <p:nvSpPr>
            <p:cNvPr id="46149" name="Rectangle 64"/>
            <p:cNvSpPr>
              <a:spLocks noChangeArrowheads="1"/>
            </p:cNvSpPr>
            <p:nvPr/>
          </p:nvSpPr>
          <p:spPr bwMode="auto">
            <a:xfrm>
              <a:off x="2355" y="203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50" name="Rectangle 65"/>
            <p:cNvSpPr>
              <a:spLocks noChangeArrowheads="1"/>
            </p:cNvSpPr>
            <p:nvPr/>
          </p:nvSpPr>
          <p:spPr bwMode="auto">
            <a:xfrm>
              <a:off x="2579" y="2035"/>
              <a:ext cx="149"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1400">
                <a:latin typeface="Times New Roman" pitchFamily="18" charset="0"/>
              </a:endParaRPr>
            </a:p>
          </p:txBody>
        </p:sp>
        <p:sp>
          <p:nvSpPr>
            <p:cNvPr id="46151" name="Rectangle 66"/>
            <p:cNvSpPr>
              <a:spLocks noChangeArrowheads="1"/>
            </p:cNvSpPr>
            <p:nvPr/>
          </p:nvSpPr>
          <p:spPr bwMode="auto">
            <a:xfrm>
              <a:off x="2708" y="203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52" name="Rectangle 67"/>
            <p:cNvSpPr>
              <a:spLocks noChangeArrowheads="1"/>
            </p:cNvSpPr>
            <p:nvPr/>
          </p:nvSpPr>
          <p:spPr bwMode="auto">
            <a:xfrm>
              <a:off x="2579" y="2306"/>
              <a:ext cx="11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a:t>
              </a:r>
              <a:endParaRPr lang="fr-FR" sz="1400">
                <a:latin typeface="Times New Roman" pitchFamily="18" charset="0"/>
              </a:endParaRPr>
            </a:p>
          </p:txBody>
        </p:sp>
        <p:sp>
          <p:nvSpPr>
            <p:cNvPr id="46153" name="Rectangle 68"/>
            <p:cNvSpPr>
              <a:spLocks noChangeArrowheads="1"/>
            </p:cNvSpPr>
            <p:nvPr/>
          </p:nvSpPr>
          <p:spPr bwMode="auto">
            <a:xfrm>
              <a:off x="2676" y="2306"/>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54" name="Rectangle 69"/>
            <p:cNvSpPr>
              <a:spLocks noChangeArrowheads="1"/>
            </p:cNvSpPr>
            <p:nvPr/>
          </p:nvSpPr>
          <p:spPr bwMode="auto">
            <a:xfrm>
              <a:off x="2226" y="2306"/>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LI2</a:t>
              </a:r>
              <a:endParaRPr lang="fr-FR" sz="1400">
                <a:latin typeface="Times New Roman" pitchFamily="18" charset="0"/>
              </a:endParaRPr>
            </a:p>
          </p:txBody>
        </p:sp>
        <p:sp>
          <p:nvSpPr>
            <p:cNvPr id="46155" name="Rectangle 70"/>
            <p:cNvSpPr>
              <a:spLocks noChangeArrowheads="1"/>
            </p:cNvSpPr>
            <p:nvPr/>
          </p:nvSpPr>
          <p:spPr bwMode="auto">
            <a:xfrm>
              <a:off x="2355" y="2306"/>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56" name="Rectangle 71"/>
            <p:cNvSpPr>
              <a:spLocks noChangeArrowheads="1"/>
            </p:cNvSpPr>
            <p:nvPr/>
          </p:nvSpPr>
          <p:spPr bwMode="auto">
            <a:xfrm>
              <a:off x="2216" y="2586"/>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LI1</a:t>
              </a:r>
              <a:endParaRPr lang="fr-FR" sz="1400">
                <a:latin typeface="Times New Roman" pitchFamily="18" charset="0"/>
              </a:endParaRPr>
            </a:p>
          </p:txBody>
        </p:sp>
        <p:sp>
          <p:nvSpPr>
            <p:cNvPr id="46157" name="Rectangle 72"/>
            <p:cNvSpPr>
              <a:spLocks noChangeArrowheads="1"/>
            </p:cNvSpPr>
            <p:nvPr/>
          </p:nvSpPr>
          <p:spPr bwMode="auto">
            <a:xfrm>
              <a:off x="2344" y="2586"/>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58" name="Rectangle 73"/>
            <p:cNvSpPr>
              <a:spLocks noChangeArrowheads="1"/>
            </p:cNvSpPr>
            <p:nvPr/>
          </p:nvSpPr>
          <p:spPr bwMode="auto">
            <a:xfrm>
              <a:off x="2515" y="2586"/>
              <a:ext cx="161"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LI2</a:t>
              </a:r>
              <a:endParaRPr lang="fr-FR" sz="1400">
                <a:latin typeface="Times New Roman" pitchFamily="18" charset="0"/>
              </a:endParaRPr>
            </a:p>
          </p:txBody>
        </p:sp>
        <p:sp>
          <p:nvSpPr>
            <p:cNvPr id="46159" name="Rectangle 74"/>
            <p:cNvSpPr>
              <a:spLocks noChangeArrowheads="1"/>
            </p:cNvSpPr>
            <p:nvPr/>
          </p:nvSpPr>
          <p:spPr bwMode="auto">
            <a:xfrm>
              <a:off x="2642" y="2586"/>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60" name="Rectangle 76"/>
            <p:cNvSpPr>
              <a:spLocks noChangeArrowheads="1"/>
            </p:cNvSpPr>
            <p:nvPr/>
          </p:nvSpPr>
          <p:spPr bwMode="auto">
            <a:xfrm>
              <a:off x="3131" y="1719"/>
              <a:ext cx="268" cy="219"/>
            </a:xfrm>
            <a:prstGeom prst="rect">
              <a:avLst/>
            </a:prstGeom>
            <a:solidFill>
              <a:srgbClr val="FFFFFF"/>
            </a:solidFill>
            <a:ln w="12700">
              <a:solidFill>
                <a:srgbClr val="000000"/>
              </a:solidFill>
              <a:miter lim="800000"/>
              <a:headEnd/>
              <a:tailEnd/>
            </a:ln>
          </p:spPr>
          <p:txBody>
            <a:bodyPr/>
            <a:lstStyle/>
            <a:p>
              <a:endParaRPr lang="fr-FR"/>
            </a:p>
          </p:txBody>
        </p:sp>
        <p:sp>
          <p:nvSpPr>
            <p:cNvPr id="46161" name="Rectangle 77"/>
            <p:cNvSpPr>
              <a:spLocks noChangeArrowheads="1"/>
            </p:cNvSpPr>
            <p:nvPr/>
          </p:nvSpPr>
          <p:spPr bwMode="auto">
            <a:xfrm>
              <a:off x="3464" y="1719"/>
              <a:ext cx="256" cy="219"/>
            </a:xfrm>
            <a:prstGeom prst="rect">
              <a:avLst/>
            </a:prstGeom>
            <a:solidFill>
              <a:srgbClr val="FFFFFF"/>
            </a:solidFill>
            <a:ln w="12700">
              <a:solidFill>
                <a:srgbClr val="000000"/>
              </a:solidFill>
              <a:miter lim="800000"/>
              <a:headEnd/>
              <a:tailEnd/>
            </a:ln>
          </p:spPr>
          <p:txBody>
            <a:bodyPr/>
            <a:lstStyle/>
            <a:p>
              <a:endParaRPr lang="fr-FR"/>
            </a:p>
          </p:txBody>
        </p:sp>
        <p:sp>
          <p:nvSpPr>
            <p:cNvPr id="46162" name="Rectangle 78"/>
            <p:cNvSpPr>
              <a:spLocks noChangeArrowheads="1"/>
            </p:cNvSpPr>
            <p:nvPr/>
          </p:nvSpPr>
          <p:spPr bwMode="auto">
            <a:xfrm>
              <a:off x="3773" y="1719"/>
              <a:ext cx="268" cy="219"/>
            </a:xfrm>
            <a:prstGeom prst="rect">
              <a:avLst/>
            </a:prstGeom>
            <a:solidFill>
              <a:srgbClr val="FFFFFF"/>
            </a:solidFill>
            <a:ln w="12700">
              <a:solidFill>
                <a:srgbClr val="000000"/>
              </a:solidFill>
              <a:miter lim="800000"/>
              <a:headEnd/>
              <a:tailEnd/>
            </a:ln>
          </p:spPr>
          <p:txBody>
            <a:bodyPr/>
            <a:lstStyle/>
            <a:p>
              <a:endParaRPr lang="fr-FR"/>
            </a:p>
          </p:txBody>
        </p:sp>
        <p:sp>
          <p:nvSpPr>
            <p:cNvPr id="46163" name="Rectangle 79"/>
            <p:cNvSpPr>
              <a:spLocks noChangeArrowheads="1"/>
            </p:cNvSpPr>
            <p:nvPr/>
          </p:nvSpPr>
          <p:spPr bwMode="auto">
            <a:xfrm>
              <a:off x="3131" y="1989"/>
              <a:ext cx="268" cy="217"/>
            </a:xfrm>
            <a:prstGeom prst="rect">
              <a:avLst/>
            </a:prstGeom>
            <a:solidFill>
              <a:srgbClr val="FFFFFF"/>
            </a:solidFill>
            <a:ln w="12700">
              <a:solidFill>
                <a:srgbClr val="000000"/>
              </a:solidFill>
              <a:miter lim="800000"/>
              <a:headEnd/>
              <a:tailEnd/>
            </a:ln>
          </p:spPr>
          <p:txBody>
            <a:bodyPr/>
            <a:lstStyle/>
            <a:p>
              <a:endParaRPr lang="fr-FR"/>
            </a:p>
          </p:txBody>
        </p:sp>
        <p:sp>
          <p:nvSpPr>
            <p:cNvPr id="46164" name="Rectangle 80"/>
            <p:cNvSpPr>
              <a:spLocks noChangeArrowheads="1"/>
            </p:cNvSpPr>
            <p:nvPr/>
          </p:nvSpPr>
          <p:spPr bwMode="auto">
            <a:xfrm>
              <a:off x="3464" y="1989"/>
              <a:ext cx="256" cy="217"/>
            </a:xfrm>
            <a:prstGeom prst="rect">
              <a:avLst/>
            </a:prstGeom>
            <a:solidFill>
              <a:srgbClr val="FFFFFF"/>
            </a:solidFill>
            <a:ln w="12700">
              <a:solidFill>
                <a:srgbClr val="000000"/>
              </a:solidFill>
              <a:miter lim="800000"/>
              <a:headEnd/>
              <a:tailEnd/>
            </a:ln>
          </p:spPr>
          <p:txBody>
            <a:bodyPr/>
            <a:lstStyle/>
            <a:p>
              <a:endParaRPr lang="fr-FR"/>
            </a:p>
          </p:txBody>
        </p:sp>
        <p:sp>
          <p:nvSpPr>
            <p:cNvPr id="46165" name="Rectangle 81"/>
            <p:cNvSpPr>
              <a:spLocks noChangeArrowheads="1"/>
            </p:cNvSpPr>
            <p:nvPr/>
          </p:nvSpPr>
          <p:spPr bwMode="auto">
            <a:xfrm>
              <a:off x="3773" y="1989"/>
              <a:ext cx="268" cy="217"/>
            </a:xfrm>
            <a:prstGeom prst="rect">
              <a:avLst/>
            </a:prstGeom>
            <a:solidFill>
              <a:srgbClr val="FFFFFF"/>
            </a:solidFill>
            <a:ln w="12700">
              <a:solidFill>
                <a:srgbClr val="000000"/>
              </a:solidFill>
              <a:miter lim="800000"/>
              <a:headEnd/>
              <a:tailEnd/>
            </a:ln>
          </p:spPr>
          <p:txBody>
            <a:bodyPr/>
            <a:lstStyle/>
            <a:p>
              <a:endParaRPr lang="fr-FR"/>
            </a:p>
          </p:txBody>
        </p:sp>
        <p:sp>
          <p:nvSpPr>
            <p:cNvPr id="46166" name="Rectangle 82"/>
            <p:cNvSpPr>
              <a:spLocks noChangeArrowheads="1"/>
            </p:cNvSpPr>
            <p:nvPr/>
          </p:nvSpPr>
          <p:spPr bwMode="auto">
            <a:xfrm>
              <a:off x="4095" y="1989"/>
              <a:ext cx="256" cy="217"/>
            </a:xfrm>
            <a:prstGeom prst="rect">
              <a:avLst/>
            </a:prstGeom>
            <a:solidFill>
              <a:srgbClr val="FFFFFF"/>
            </a:solidFill>
            <a:ln w="12700">
              <a:solidFill>
                <a:srgbClr val="000000"/>
              </a:solidFill>
              <a:miter lim="800000"/>
              <a:headEnd/>
              <a:tailEnd/>
            </a:ln>
          </p:spPr>
          <p:txBody>
            <a:bodyPr/>
            <a:lstStyle/>
            <a:p>
              <a:endParaRPr lang="fr-FR"/>
            </a:p>
          </p:txBody>
        </p:sp>
        <p:sp>
          <p:nvSpPr>
            <p:cNvPr id="46167" name="Rectangle 83"/>
            <p:cNvSpPr>
              <a:spLocks noChangeArrowheads="1"/>
            </p:cNvSpPr>
            <p:nvPr/>
          </p:nvSpPr>
          <p:spPr bwMode="auto">
            <a:xfrm>
              <a:off x="3131" y="2269"/>
              <a:ext cx="268" cy="218"/>
            </a:xfrm>
            <a:prstGeom prst="rect">
              <a:avLst/>
            </a:prstGeom>
            <a:solidFill>
              <a:srgbClr val="FFFFFF"/>
            </a:solidFill>
            <a:ln w="12700">
              <a:solidFill>
                <a:srgbClr val="000000"/>
              </a:solidFill>
              <a:miter lim="800000"/>
              <a:headEnd/>
              <a:tailEnd/>
            </a:ln>
          </p:spPr>
          <p:txBody>
            <a:bodyPr/>
            <a:lstStyle/>
            <a:p>
              <a:endParaRPr lang="fr-FR"/>
            </a:p>
          </p:txBody>
        </p:sp>
        <p:sp>
          <p:nvSpPr>
            <p:cNvPr id="46168" name="Rectangle 84"/>
            <p:cNvSpPr>
              <a:spLocks noChangeArrowheads="1"/>
            </p:cNvSpPr>
            <p:nvPr/>
          </p:nvSpPr>
          <p:spPr bwMode="auto">
            <a:xfrm>
              <a:off x="3464" y="2269"/>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69" name="Rectangle 85"/>
            <p:cNvSpPr>
              <a:spLocks noChangeArrowheads="1"/>
            </p:cNvSpPr>
            <p:nvPr/>
          </p:nvSpPr>
          <p:spPr bwMode="auto">
            <a:xfrm>
              <a:off x="3773" y="2269"/>
              <a:ext cx="268" cy="218"/>
            </a:xfrm>
            <a:prstGeom prst="rect">
              <a:avLst/>
            </a:prstGeom>
            <a:solidFill>
              <a:srgbClr val="FFFFFF"/>
            </a:solidFill>
            <a:ln w="12700">
              <a:solidFill>
                <a:srgbClr val="000000"/>
              </a:solidFill>
              <a:miter lim="800000"/>
              <a:headEnd/>
              <a:tailEnd/>
            </a:ln>
          </p:spPr>
          <p:txBody>
            <a:bodyPr/>
            <a:lstStyle/>
            <a:p>
              <a:endParaRPr lang="fr-FR"/>
            </a:p>
          </p:txBody>
        </p:sp>
        <p:sp>
          <p:nvSpPr>
            <p:cNvPr id="46170" name="Rectangle 86"/>
            <p:cNvSpPr>
              <a:spLocks noChangeArrowheads="1"/>
            </p:cNvSpPr>
            <p:nvPr/>
          </p:nvSpPr>
          <p:spPr bwMode="auto">
            <a:xfrm>
              <a:off x="4095" y="2269"/>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71" name="Rectangle 87"/>
            <p:cNvSpPr>
              <a:spLocks noChangeArrowheads="1"/>
            </p:cNvSpPr>
            <p:nvPr/>
          </p:nvSpPr>
          <p:spPr bwMode="auto">
            <a:xfrm>
              <a:off x="4415" y="2269"/>
              <a:ext cx="269" cy="218"/>
            </a:xfrm>
            <a:prstGeom prst="rect">
              <a:avLst/>
            </a:prstGeom>
            <a:solidFill>
              <a:srgbClr val="FFFFFF"/>
            </a:solidFill>
            <a:ln w="12700">
              <a:solidFill>
                <a:srgbClr val="000000"/>
              </a:solidFill>
              <a:miter lim="800000"/>
              <a:headEnd/>
              <a:tailEnd/>
            </a:ln>
          </p:spPr>
          <p:txBody>
            <a:bodyPr/>
            <a:lstStyle/>
            <a:p>
              <a:endParaRPr lang="fr-FR"/>
            </a:p>
          </p:txBody>
        </p:sp>
        <p:sp>
          <p:nvSpPr>
            <p:cNvPr id="46172" name="Rectangle 88"/>
            <p:cNvSpPr>
              <a:spLocks noChangeArrowheads="1"/>
            </p:cNvSpPr>
            <p:nvPr/>
          </p:nvSpPr>
          <p:spPr bwMode="auto">
            <a:xfrm>
              <a:off x="3131" y="2518"/>
              <a:ext cx="268" cy="218"/>
            </a:xfrm>
            <a:prstGeom prst="rect">
              <a:avLst/>
            </a:prstGeom>
            <a:solidFill>
              <a:srgbClr val="FFFFFF"/>
            </a:solidFill>
            <a:ln w="12700">
              <a:solidFill>
                <a:srgbClr val="000000"/>
              </a:solidFill>
              <a:miter lim="800000"/>
              <a:headEnd/>
              <a:tailEnd/>
            </a:ln>
          </p:spPr>
          <p:txBody>
            <a:bodyPr/>
            <a:lstStyle/>
            <a:p>
              <a:endParaRPr lang="fr-FR"/>
            </a:p>
          </p:txBody>
        </p:sp>
        <p:sp>
          <p:nvSpPr>
            <p:cNvPr id="46173" name="Rectangle 89"/>
            <p:cNvSpPr>
              <a:spLocks noChangeArrowheads="1"/>
            </p:cNvSpPr>
            <p:nvPr/>
          </p:nvSpPr>
          <p:spPr bwMode="auto">
            <a:xfrm>
              <a:off x="3453" y="2518"/>
              <a:ext cx="245" cy="218"/>
            </a:xfrm>
            <a:prstGeom prst="rect">
              <a:avLst/>
            </a:prstGeom>
            <a:solidFill>
              <a:srgbClr val="FFFFFF"/>
            </a:solidFill>
            <a:ln w="12700">
              <a:solidFill>
                <a:srgbClr val="000000"/>
              </a:solidFill>
              <a:miter lim="800000"/>
              <a:headEnd/>
              <a:tailEnd/>
            </a:ln>
          </p:spPr>
          <p:txBody>
            <a:bodyPr/>
            <a:lstStyle/>
            <a:p>
              <a:endParaRPr lang="fr-FR"/>
            </a:p>
          </p:txBody>
        </p:sp>
        <p:sp>
          <p:nvSpPr>
            <p:cNvPr id="46174" name="Rectangle 90"/>
            <p:cNvSpPr>
              <a:spLocks noChangeArrowheads="1"/>
            </p:cNvSpPr>
            <p:nvPr/>
          </p:nvSpPr>
          <p:spPr bwMode="auto">
            <a:xfrm>
              <a:off x="3773" y="2518"/>
              <a:ext cx="268" cy="218"/>
            </a:xfrm>
            <a:prstGeom prst="rect">
              <a:avLst/>
            </a:prstGeom>
            <a:solidFill>
              <a:srgbClr val="FFFFFF"/>
            </a:solidFill>
            <a:ln w="12700">
              <a:solidFill>
                <a:srgbClr val="000000"/>
              </a:solidFill>
              <a:miter lim="800000"/>
              <a:headEnd/>
              <a:tailEnd/>
            </a:ln>
          </p:spPr>
          <p:txBody>
            <a:bodyPr/>
            <a:lstStyle/>
            <a:p>
              <a:endParaRPr lang="fr-FR"/>
            </a:p>
          </p:txBody>
        </p:sp>
        <p:sp>
          <p:nvSpPr>
            <p:cNvPr id="46175" name="Rectangle 91"/>
            <p:cNvSpPr>
              <a:spLocks noChangeArrowheads="1"/>
            </p:cNvSpPr>
            <p:nvPr/>
          </p:nvSpPr>
          <p:spPr bwMode="auto">
            <a:xfrm>
              <a:off x="4095" y="2518"/>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76" name="Rectangle 92"/>
            <p:cNvSpPr>
              <a:spLocks noChangeArrowheads="1"/>
            </p:cNvSpPr>
            <p:nvPr/>
          </p:nvSpPr>
          <p:spPr bwMode="auto">
            <a:xfrm>
              <a:off x="4415" y="2518"/>
              <a:ext cx="269" cy="218"/>
            </a:xfrm>
            <a:prstGeom prst="rect">
              <a:avLst/>
            </a:prstGeom>
            <a:solidFill>
              <a:srgbClr val="FFFFFF"/>
            </a:solidFill>
            <a:ln w="12700">
              <a:solidFill>
                <a:srgbClr val="000000"/>
              </a:solidFill>
              <a:miter lim="800000"/>
              <a:headEnd/>
              <a:tailEnd/>
            </a:ln>
          </p:spPr>
          <p:txBody>
            <a:bodyPr/>
            <a:lstStyle/>
            <a:p>
              <a:endParaRPr lang="fr-FR"/>
            </a:p>
          </p:txBody>
        </p:sp>
        <p:sp>
          <p:nvSpPr>
            <p:cNvPr id="46177" name="Rectangle 93"/>
            <p:cNvSpPr>
              <a:spLocks noChangeArrowheads="1"/>
            </p:cNvSpPr>
            <p:nvPr/>
          </p:nvSpPr>
          <p:spPr bwMode="auto">
            <a:xfrm>
              <a:off x="4727" y="2518"/>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78" name="Rectangle 94"/>
            <p:cNvSpPr>
              <a:spLocks noChangeArrowheads="1"/>
            </p:cNvSpPr>
            <p:nvPr/>
          </p:nvSpPr>
          <p:spPr bwMode="auto">
            <a:xfrm>
              <a:off x="3131" y="1439"/>
              <a:ext cx="268" cy="218"/>
            </a:xfrm>
            <a:prstGeom prst="rect">
              <a:avLst/>
            </a:prstGeom>
            <a:solidFill>
              <a:srgbClr val="FFFFFF"/>
            </a:solidFill>
            <a:ln w="12700">
              <a:solidFill>
                <a:srgbClr val="000000"/>
              </a:solidFill>
              <a:miter lim="800000"/>
              <a:headEnd/>
              <a:tailEnd/>
            </a:ln>
          </p:spPr>
          <p:txBody>
            <a:bodyPr/>
            <a:lstStyle/>
            <a:p>
              <a:endParaRPr lang="fr-FR"/>
            </a:p>
          </p:txBody>
        </p:sp>
        <p:sp>
          <p:nvSpPr>
            <p:cNvPr id="46179" name="Rectangle 95"/>
            <p:cNvSpPr>
              <a:spLocks noChangeArrowheads="1"/>
            </p:cNvSpPr>
            <p:nvPr/>
          </p:nvSpPr>
          <p:spPr bwMode="auto">
            <a:xfrm>
              <a:off x="3442" y="1439"/>
              <a:ext cx="256" cy="218"/>
            </a:xfrm>
            <a:prstGeom prst="rect">
              <a:avLst/>
            </a:prstGeom>
            <a:solidFill>
              <a:srgbClr val="FFFFFF"/>
            </a:solidFill>
            <a:ln w="12700">
              <a:solidFill>
                <a:srgbClr val="000000"/>
              </a:solidFill>
              <a:miter lim="800000"/>
              <a:headEnd/>
              <a:tailEnd/>
            </a:ln>
          </p:spPr>
          <p:txBody>
            <a:bodyPr/>
            <a:lstStyle/>
            <a:p>
              <a:endParaRPr lang="fr-FR"/>
            </a:p>
          </p:txBody>
        </p:sp>
        <p:sp>
          <p:nvSpPr>
            <p:cNvPr id="46180" name="Rectangle 96"/>
            <p:cNvSpPr>
              <a:spLocks noChangeArrowheads="1"/>
            </p:cNvSpPr>
            <p:nvPr/>
          </p:nvSpPr>
          <p:spPr bwMode="auto">
            <a:xfrm>
              <a:off x="3532" y="1486"/>
              <a:ext cx="143" cy="13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1400">
                <a:latin typeface="Times New Roman" pitchFamily="18" charset="0"/>
              </a:endParaRPr>
            </a:p>
          </p:txBody>
        </p:sp>
        <p:sp>
          <p:nvSpPr>
            <p:cNvPr id="46181" name="Rectangle 97"/>
            <p:cNvSpPr>
              <a:spLocks noChangeArrowheads="1"/>
            </p:cNvSpPr>
            <p:nvPr/>
          </p:nvSpPr>
          <p:spPr bwMode="auto">
            <a:xfrm>
              <a:off x="3681" y="1486"/>
              <a:ext cx="28" cy="13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82" name="Rectangle 98"/>
            <p:cNvSpPr>
              <a:spLocks noChangeArrowheads="1"/>
            </p:cNvSpPr>
            <p:nvPr/>
          </p:nvSpPr>
          <p:spPr bwMode="auto">
            <a:xfrm>
              <a:off x="3152" y="1486"/>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LD3</a:t>
              </a:r>
              <a:endParaRPr lang="fr-FR" sz="1400">
                <a:latin typeface="Times New Roman" pitchFamily="18" charset="0"/>
              </a:endParaRPr>
            </a:p>
          </p:txBody>
        </p:sp>
        <p:sp>
          <p:nvSpPr>
            <p:cNvPr id="46183" name="Rectangle 100"/>
            <p:cNvSpPr>
              <a:spLocks noChangeArrowheads="1"/>
            </p:cNvSpPr>
            <p:nvPr/>
          </p:nvSpPr>
          <p:spPr bwMode="auto">
            <a:xfrm>
              <a:off x="3852" y="1757"/>
              <a:ext cx="142"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1400">
                <a:latin typeface="Times New Roman" pitchFamily="18" charset="0"/>
              </a:endParaRPr>
            </a:p>
          </p:txBody>
        </p:sp>
        <p:sp>
          <p:nvSpPr>
            <p:cNvPr id="46184" name="Rectangle 101"/>
            <p:cNvSpPr>
              <a:spLocks noChangeArrowheads="1"/>
            </p:cNvSpPr>
            <p:nvPr/>
          </p:nvSpPr>
          <p:spPr bwMode="auto">
            <a:xfrm>
              <a:off x="4002" y="1757"/>
              <a:ext cx="29"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85" name="Rectangle 104"/>
            <p:cNvSpPr>
              <a:spLocks noChangeArrowheads="1"/>
            </p:cNvSpPr>
            <p:nvPr/>
          </p:nvSpPr>
          <p:spPr bwMode="auto">
            <a:xfrm>
              <a:off x="3174" y="1757"/>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LD2</a:t>
              </a:r>
              <a:endParaRPr lang="fr-FR" sz="1400">
                <a:latin typeface="Times New Roman" pitchFamily="18" charset="0"/>
              </a:endParaRPr>
            </a:p>
          </p:txBody>
        </p:sp>
        <p:sp>
          <p:nvSpPr>
            <p:cNvPr id="46186" name="Rectangle 105"/>
            <p:cNvSpPr>
              <a:spLocks noChangeArrowheads="1"/>
            </p:cNvSpPr>
            <p:nvPr/>
          </p:nvSpPr>
          <p:spPr bwMode="auto">
            <a:xfrm>
              <a:off x="3371" y="1757"/>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87" name="Rectangle 106"/>
            <p:cNvSpPr>
              <a:spLocks noChangeArrowheads="1"/>
            </p:cNvSpPr>
            <p:nvPr/>
          </p:nvSpPr>
          <p:spPr bwMode="auto">
            <a:xfrm>
              <a:off x="4186" y="2035"/>
              <a:ext cx="142"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1400">
                <a:latin typeface="Times New Roman" pitchFamily="18" charset="0"/>
              </a:endParaRPr>
            </a:p>
          </p:txBody>
        </p:sp>
        <p:sp>
          <p:nvSpPr>
            <p:cNvPr id="46188" name="Rectangle 107"/>
            <p:cNvSpPr>
              <a:spLocks noChangeArrowheads="1"/>
            </p:cNvSpPr>
            <p:nvPr/>
          </p:nvSpPr>
          <p:spPr bwMode="auto">
            <a:xfrm>
              <a:off x="4335" y="203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89" name="Rectangle 110"/>
            <p:cNvSpPr>
              <a:spLocks noChangeArrowheads="1"/>
            </p:cNvSpPr>
            <p:nvPr/>
          </p:nvSpPr>
          <p:spPr bwMode="auto">
            <a:xfrm>
              <a:off x="3174" y="2035"/>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LD1</a:t>
              </a:r>
              <a:endParaRPr lang="fr-FR" sz="1400">
                <a:latin typeface="Times New Roman" pitchFamily="18" charset="0"/>
              </a:endParaRPr>
            </a:p>
          </p:txBody>
        </p:sp>
        <p:sp>
          <p:nvSpPr>
            <p:cNvPr id="46190" name="Rectangle 111"/>
            <p:cNvSpPr>
              <a:spLocks noChangeArrowheads="1"/>
            </p:cNvSpPr>
            <p:nvPr/>
          </p:nvSpPr>
          <p:spPr bwMode="auto">
            <a:xfrm>
              <a:off x="3382" y="203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91" name="Rectangle 112"/>
            <p:cNvSpPr>
              <a:spLocks noChangeArrowheads="1"/>
            </p:cNvSpPr>
            <p:nvPr/>
          </p:nvSpPr>
          <p:spPr bwMode="auto">
            <a:xfrm>
              <a:off x="3470" y="2035"/>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LD2</a:t>
              </a:r>
              <a:endParaRPr lang="fr-FR" sz="1400">
                <a:latin typeface="Times New Roman" pitchFamily="18" charset="0"/>
              </a:endParaRPr>
            </a:p>
          </p:txBody>
        </p:sp>
        <p:sp>
          <p:nvSpPr>
            <p:cNvPr id="46192" name="Rectangle 114"/>
            <p:cNvSpPr>
              <a:spLocks noChangeArrowheads="1"/>
            </p:cNvSpPr>
            <p:nvPr/>
          </p:nvSpPr>
          <p:spPr bwMode="auto">
            <a:xfrm>
              <a:off x="3198" y="2305"/>
              <a:ext cx="149"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1400">
                <a:latin typeface="Times New Roman" pitchFamily="18" charset="0"/>
              </a:endParaRPr>
            </a:p>
          </p:txBody>
        </p:sp>
        <p:sp>
          <p:nvSpPr>
            <p:cNvPr id="46193" name="Rectangle 115"/>
            <p:cNvSpPr>
              <a:spLocks noChangeArrowheads="1"/>
            </p:cNvSpPr>
            <p:nvPr/>
          </p:nvSpPr>
          <p:spPr bwMode="auto">
            <a:xfrm>
              <a:off x="3382" y="230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94" name="Rectangle 116"/>
            <p:cNvSpPr>
              <a:spLocks noChangeArrowheads="1"/>
            </p:cNvSpPr>
            <p:nvPr/>
          </p:nvSpPr>
          <p:spPr bwMode="auto">
            <a:xfrm>
              <a:off x="4516" y="2305"/>
              <a:ext cx="142"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1400">
                <a:latin typeface="Times New Roman" pitchFamily="18" charset="0"/>
              </a:endParaRPr>
            </a:p>
          </p:txBody>
        </p:sp>
        <p:sp>
          <p:nvSpPr>
            <p:cNvPr id="46195" name="Rectangle 117"/>
            <p:cNvSpPr>
              <a:spLocks noChangeArrowheads="1"/>
            </p:cNvSpPr>
            <p:nvPr/>
          </p:nvSpPr>
          <p:spPr bwMode="auto">
            <a:xfrm>
              <a:off x="4666" y="230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96" name="Rectangle 120"/>
            <p:cNvSpPr>
              <a:spLocks noChangeArrowheads="1"/>
            </p:cNvSpPr>
            <p:nvPr/>
          </p:nvSpPr>
          <p:spPr bwMode="auto">
            <a:xfrm>
              <a:off x="3470" y="2305"/>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LD1</a:t>
              </a:r>
              <a:endParaRPr lang="fr-FR" sz="1400">
                <a:latin typeface="Times New Roman" pitchFamily="18" charset="0"/>
              </a:endParaRPr>
            </a:p>
          </p:txBody>
        </p:sp>
        <p:sp>
          <p:nvSpPr>
            <p:cNvPr id="46197" name="Rectangle 121"/>
            <p:cNvSpPr>
              <a:spLocks noChangeArrowheads="1"/>
            </p:cNvSpPr>
            <p:nvPr/>
          </p:nvSpPr>
          <p:spPr bwMode="auto">
            <a:xfrm>
              <a:off x="3724" y="230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198" name="Rectangle 122"/>
            <p:cNvSpPr>
              <a:spLocks noChangeArrowheads="1"/>
            </p:cNvSpPr>
            <p:nvPr/>
          </p:nvSpPr>
          <p:spPr bwMode="auto">
            <a:xfrm>
              <a:off x="3833" y="2305"/>
              <a:ext cx="206"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LD2</a:t>
              </a:r>
              <a:endParaRPr lang="fr-FR" sz="1400">
                <a:latin typeface="Times New Roman" pitchFamily="18" charset="0"/>
              </a:endParaRPr>
            </a:p>
          </p:txBody>
        </p:sp>
        <p:sp>
          <p:nvSpPr>
            <p:cNvPr id="46199" name="Rectangle 123"/>
            <p:cNvSpPr>
              <a:spLocks noChangeArrowheads="1"/>
            </p:cNvSpPr>
            <p:nvPr/>
          </p:nvSpPr>
          <p:spPr bwMode="auto">
            <a:xfrm>
              <a:off x="4036" y="230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200" name="Rectangle 124"/>
            <p:cNvSpPr>
              <a:spLocks noChangeArrowheads="1"/>
            </p:cNvSpPr>
            <p:nvPr/>
          </p:nvSpPr>
          <p:spPr bwMode="auto">
            <a:xfrm>
              <a:off x="3210" y="2585"/>
              <a:ext cx="11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a:t>
              </a:r>
              <a:endParaRPr lang="fr-FR" sz="1400">
                <a:latin typeface="Times New Roman" pitchFamily="18" charset="0"/>
              </a:endParaRPr>
            </a:p>
          </p:txBody>
        </p:sp>
        <p:sp>
          <p:nvSpPr>
            <p:cNvPr id="46201" name="Rectangle 125"/>
            <p:cNvSpPr>
              <a:spLocks noChangeArrowheads="1"/>
            </p:cNvSpPr>
            <p:nvPr/>
          </p:nvSpPr>
          <p:spPr bwMode="auto">
            <a:xfrm>
              <a:off x="3307" y="25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202" name="Rectangle 126"/>
            <p:cNvSpPr>
              <a:spLocks noChangeArrowheads="1"/>
            </p:cNvSpPr>
            <p:nvPr/>
          </p:nvSpPr>
          <p:spPr bwMode="auto">
            <a:xfrm>
              <a:off x="3515" y="2585"/>
              <a:ext cx="149"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1400">
                <a:latin typeface="Times New Roman" pitchFamily="18" charset="0"/>
              </a:endParaRPr>
            </a:p>
          </p:txBody>
        </p:sp>
        <p:sp>
          <p:nvSpPr>
            <p:cNvPr id="46203" name="Rectangle 127"/>
            <p:cNvSpPr>
              <a:spLocks noChangeArrowheads="1"/>
            </p:cNvSpPr>
            <p:nvPr/>
          </p:nvSpPr>
          <p:spPr bwMode="auto">
            <a:xfrm>
              <a:off x="3681" y="25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204" name="Rectangle 128"/>
            <p:cNvSpPr>
              <a:spLocks noChangeArrowheads="1"/>
            </p:cNvSpPr>
            <p:nvPr/>
          </p:nvSpPr>
          <p:spPr bwMode="auto">
            <a:xfrm>
              <a:off x="4818" y="2585"/>
              <a:ext cx="143"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1400">
                <a:latin typeface="Times New Roman" pitchFamily="18" charset="0"/>
              </a:endParaRPr>
            </a:p>
          </p:txBody>
        </p:sp>
        <p:sp>
          <p:nvSpPr>
            <p:cNvPr id="46205" name="Rectangle 129"/>
            <p:cNvSpPr>
              <a:spLocks noChangeArrowheads="1"/>
            </p:cNvSpPr>
            <p:nvPr/>
          </p:nvSpPr>
          <p:spPr bwMode="auto">
            <a:xfrm>
              <a:off x="4968" y="25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206" name="Rectangle 132"/>
            <p:cNvSpPr>
              <a:spLocks noChangeArrowheads="1"/>
            </p:cNvSpPr>
            <p:nvPr/>
          </p:nvSpPr>
          <p:spPr bwMode="auto">
            <a:xfrm>
              <a:off x="3833" y="2568"/>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LD1</a:t>
              </a:r>
              <a:endParaRPr lang="fr-FR" sz="1400">
                <a:latin typeface="Times New Roman" pitchFamily="18" charset="0"/>
              </a:endParaRPr>
            </a:p>
          </p:txBody>
        </p:sp>
        <p:sp>
          <p:nvSpPr>
            <p:cNvPr id="46207" name="Rectangle 133"/>
            <p:cNvSpPr>
              <a:spLocks noChangeArrowheads="1"/>
            </p:cNvSpPr>
            <p:nvPr/>
          </p:nvSpPr>
          <p:spPr bwMode="auto">
            <a:xfrm>
              <a:off x="4015" y="2585"/>
              <a:ext cx="28"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46208" name="Rectangle 134"/>
            <p:cNvSpPr>
              <a:spLocks noChangeArrowheads="1"/>
            </p:cNvSpPr>
            <p:nvPr/>
          </p:nvSpPr>
          <p:spPr bwMode="auto">
            <a:xfrm>
              <a:off x="4150" y="2568"/>
              <a:ext cx="206"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LD2</a:t>
              </a:r>
              <a:endParaRPr lang="fr-FR" sz="1400">
                <a:latin typeface="Times New Roman" pitchFamily="18" charset="0"/>
              </a:endParaRPr>
            </a:p>
          </p:txBody>
        </p:sp>
        <p:grpSp>
          <p:nvGrpSpPr>
            <p:cNvPr id="46209" name="Group 136"/>
            <p:cNvGrpSpPr>
              <a:grpSpLocks/>
            </p:cNvGrpSpPr>
            <p:nvPr/>
          </p:nvGrpSpPr>
          <p:grpSpPr bwMode="auto">
            <a:xfrm>
              <a:off x="1915" y="1693"/>
              <a:ext cx="108" cy="862"/>
              <a:chOff x="1565" y="4450"/>
              <a:chExt cx="80" cy="663"/>
            </a:xfrm>
          </p:grpSpPr>
          <p:sp>
            <p:nvSpPr>
              <p:cNvPr id="46224" name="Freeform 137"/>
              <p:cNvSpPr>
                <a:spLocks/>
              </p:cNvSpPr>
              <p:nvPr/>
            </p:nvSpPr>
            <p:spPr bwMode="auto">
              <a:xfrm>
                <a:off x="1565" y="4450"/>
                <a:ext cx="80" cy="88"/>
              </a:xfrm>
              <a:custGeom>
                <a:avLst/>
                <a:gdLst>
                  <a:gd name="T0" fmla="*/ 40 w 80"/>
                  <a:gd name="T1" fmla="*/ 0 h 88"/>
                  <a:gd name="T2" fmla="*/ 80 w 80"/>
                  <a:gd name="T3" fmla="*/ 88 h 88"/>
                  <a:gd name="T4" fmla="*/ 40 w 80"/>
                  <a:gd name="T5" fmla="*/ 56 h 88"/>
                  <a:gd name="T6" fmla="*/ 0 w 80"/>
                  <a:gd name="T7" fmla="*/ 88 h 88"/>
                  <a:gd name="T8" fmla="*/ 40 w 80"/>
                  <a:gd name="T9" fmla="*/ 0 h 88"/>
                  <a:gd name="T10" fmla="*/ 0 60000 65536"/>
                  <a:gd name="T11" fmla="*/ 0 60000 65536"/>
                  <a:gd name="T12" fmla="*/ 0 60000 65536"/>
                  <a:gd name="T13" fmla="*/ 0 60000 65536"/>
                  <a:gd name="T14" fmla="*/ 0 60000 65536"/>
                  <a:gd name="T15" fmla="*/ 0 w 80"/>
                  <a:gd name="T16" fmla="*/ 0 h 88"/>
                  <a:gd name="T17" fmla="*/ 80 w 80"/>
                  <a:gd name="T18" fmla="*/ 88 h 88"/>
                </a:gdLst>
                <a:ahLst/>
                <a:cxnLst>
                  <a:cxn ang="T10">
                    <a:pos x="T0" y="T1"/>
                  </a:cxn>
                  <a:cxn ang="T11">
                    <a:pos x="T2" y="T3"/>
                  </a:cxn>
                  <a:cxn ang="T12">
                    <a:pos x="T4" y="T5"/>
                  </a:cxn>
                  <a:cxn ang="T13">
                    <a:pos x="T6" y="T7"/>
                  </a:cxn>
                  <a:cxn ang="T14">
                    <a:pos x="T8" y="T9"/>
                  </a:cxn>
                </a:cxnLst>
                <a:rect l="T15" t="T16" r="T17" b="T18"/>
                <a:pathLst>
                  <a:path w="80" h="88">
                    <a:moveTo>
                      <a:pt x="40" y="0"/>
                    </a:moveTo>
                    <a:lnTo>
                      <a:pt x="80" y="88"/>
                    </a:lnTo>
                    <a:lnTo>
                      <a:pt x="40" y="56"/>
                    </a:lnTo>
                    <a:lnTo>
                      <a:pt x="0" y="88"/>
                    </a:lnTo>
                    <a:lnTo>
                      <a:pt x="40" y="0"/>
                    </a:lnTo>
                    <a:close/>
                  </a:path>
                </a:pathLst>
              </a:custGeom>
              <a:solidFill>
                <a:srgbClr val="000000"/>
              </a:solidFill>
              <a:ln w="9525">
                <a:noFill/>
                <a:round/>
                <a:headEnd/>
                <a:tailEnd/>
              </a:ln>
            </p:spPr>
            <p:txBody>
              <a:bodyPr/>
              <a:lstStyle/>
              <a:p>
                <a:endParaRPr lang="fr-FR"/>
              </a:p>
            </p:txBody>
          </p:sp>
          <p:sp>
            <p:nvSpPr>
              <p:cNvPr id="46225" name="Freeform 138"/>
              <p:cNvSpPr>
                <a:spLocks/>
              </p:cNvSpPr>
              <p:nvPr/>
            </p:nvSpPr>
            <p:spPr bwMode="auto">
              <a:xfrm>
                <a:off x="1565" y="5025"/>
                <a:ext cx="80" cy="88"/>
              </a:xfrm>
              <a:custGeom>
                <a:avLst/>
                <a:gdLst>
                  <a:gd name="T0" fmla="*/ 40 w 80"/>
                  <a:gd name="T1" fmla="*/ 88 h 88"/>
                  <a:gd name="T2" fmla="*/ 0 w 80"/>
                  <a:gd name="T3" fmla="*/ 0 h 88"/>
                  <a:gd name="T4" fmla="*/ 40 w 80"/>
                  <a:gd name="T5" fmla="*/ 32 h 88"/>
                  <a:gd name="T6" fmla="*/ 80 w 80"/>
                  <a:gd name="T7" fmla="*/ 0 h 88"/>
                  <a:gd name="T8" fmla="*/ 40 w 80"/>
                  <a:gd name="T9" fmla="*/ 88 h 88"/>
                  <a:gd name="T10" fmla="*/ 0 60000 65536"/>
                  <a:gd name="T11" fmla="*/ 0 60000 65536"/>
                  <a:gd name="T12" fmla="*/ 0 60000 65536"/>
                  <a:gd name="T13" fmla="*/ 0 60000 65536"/>
                  <a:gd name="T14" fmla="*/ 0 60000 65536"/>
                  <a:gd name="T15" fmla="*/ 0 w 80"/>
                  <a:gd name="T16" fmla="*/ 0 h 88"/>
                  <a:gd name="T17" fmla="*/ 80 w 80"/>
                  <a:gd name="T18" fmla="*/ 88 h 88"/>
                </a:gdLst>
                <a:ahLst/>
                <a:cxnLst>
                  <a:cxn ang="T10">
                    <a:pos x="T0" y="T1"/>
                  </a:cxn>
                  <a:cxn ang="T11">
                    <a:pos x="T2" y="T3"/>
                  </a:cxn>
                  <a:cxn ang="T12">
                    <a:pos x="T4" y="T5"/>
                  </a:cxn>
                  <a:cxn ang="T13">
                    <a:pos x="T6" y="T7"/>
                  </a:cxn>
                  <a:cxn ang="T14">
                    <a:pos x="T8" y="T9"/>
                  </a:cxn>
                </a:cxnLst>
                <a:rect l="T15" t="T16" r="T17" b="T18"/>
                <a:pathLst>
                  <a:path w="80" h="88">
                    <a:moveTo>
                      <a:pt x="40" y="88"/>
                    </a:moveTo>
                    <a:lnTo>
                      <a:pt x="0" y="0"/>
                    </a:lnTo>
                    <a:lnTo>
                      <a:pt x="40" y="32"/>
                    </a:lnTo>
                    <a:lnTo>
                      <a:pt x="80" y="0"/>
                    </a:lnTo>
                    <a:lnTo>
                      <a:pt x="40" y="88"/>
                    </a:lnTo>
                    <a:close/>
                  </a:path>
                </a:pathLst>
              </a:custGeom>
              <a:solidFill>
                <a:srgbClr val="000000"/>
              </a:solidFill>
              <a:ln w="9525">
                <a:noFill/>
                <a:round/>
                <a:headEnd/>
                <a:tailEnd/>
              </a:ln>
            </p:spPr>
            <p:txBody>
              <a:bodyPr/>
              <a:lstStyle/>
              <a:p>
                <a:endParaRPr lang="fr-FR"/>
              </a:p>
            </p:txBody>
          </p:sp>
          <p:sp>
            <p:nvSpPr>
              <p:cNvPr id="46226" name="Line 139"/>
              <p:cNvSpPr>
                <a:spLocks noChangeShapeType="1"/>
              </p:cNvSpPr>
              <p:nvPr/>
            </p:nvSpPr>
            <p:spPr bwMode="auto">
              <a:xfrm flipV="1">
                <a:off x="1597" y="4498"/>
                <a:ext cx="1" cy="551"/>
              </a:xfrm>
              <a:prstGeom prst="line">
                <a:avLst/>
              </a:prstGeom>
              <a:noFill/>
              <a:ln w="12700">
                <a:solidFill>
                  <a:srgbClr val="000000"/>
                </a:solidFill>
                <a:round/>
                <a:headEnd/>
                <a:tailEnd/>
              </a:ln>
            </p:spPr>
            <p:txBody>
              <a:bodyPr/>
              <a:lstStyle/>
              <a:p>
                <a:endParaRPr lang="fr-FR"/>
              </a:p>
            </p:txBody>
          </p:sp>
        </p:grpSp>
        <p:grpSp>
          <p:nvGrpSpPr>
            <p:cNvPr id="46210" name="Group 140"/>
            <p:cNvGrpSpPr>
              <a:grpSpLocks/>
            </p:cNvGrpSpPr>
            <p:nvPr/>
          </p:nvGrpSpPr>
          <p:grpSpPr bwMode="auto">
            <a:xfrm>
              <a:off x="2805" y="1693"/>
              <a:ext cx="107" cy="571"/>
              <a:chOff x="2228" y="4450"/>
              <a:chExt cx="80" cy="439"/>
            </a:xfrm>
          </p:grpSpPr>
          <p:sp>
            <p:nvSpPr>
              <p:cNvPr id="46221" name="Freeform 141"/>
              <p:cNvSpPr>
                <a:spLocks/>
              </p:cNvSpPr>
              <p:nvPr/>
            </p:nvSpPr>
            <p:spPr bwMode="auto">
              <a:xfrm>
                <a:off x="2228" y="4450"/>
                <a:ext cx="80" cy="88"/>
              </a:xfrm>
              <a:custGeom>
                <a:avLst/>
                <a:gdLst>
                  <a:gd name="T0" fmla="*/ 40 w 80"/>
                  <a:gd name="T1" fmla="*/ 0 h 88"/>
                  <a:gd name="T2" fmla="*/ 80 w 80"/>
                  <a:gd name="T3" fmla="*/ 88 h 88"/>
                  <a:gd name="T4" fmla="*/ 40 w 80"/>
                  <a:gd name="T5" fmla="*/ 56 h 88"/>
                  <a:gd name="T6" fmla="*/ 0 w 80"/>
                  <a:gd name="T7" fmla="*/ 88 h 88"/>
                  <a:gd name="T8" fmla="*/ 40 w 80"/>
                  <a:gd name="T9" fmla="*/ 0 h 88"/>
                  <a:gd name="T10" fmla="*/ 0 60000 65536"/>
                  <a:gd name="T11" fmla="*/ 0 60000 65536"/>
                  <a:gd name="T12" fmla="*/ 0 60000 65536"/>
                  <a:gd name="T13" fmla="*/ 0 60000 65536"/>
                  <a:gd name="T14" fmla="*/ 0 60000 65536"/>
                  <a:gd name="T15" fmla="*/ 0 w 80"/>
                  <a:gd name="T16" fmla="*/ 0 h 88"/>
                  <a:gd name="T17" fmla="*/ 80 w 80"/>
                  <a:gd name="T18" fmla="*/ 88 h 88"/>
                </a:gdLst>
                <a:ahLst/>
                <a:cxnLst>
                  <a:cxn ang="T10">
                    <a:pos x="T0" y="T1"/>
                  </a:cxn>
                  <a:cxn ang="T11">
                    <a:pos x="T2" y="T3"/>
                  </a:cxn>
                  <a:cxn ang="T12">
                    <a:pos x="T4" y="T5"/>
                  </a:cxn>
                  <a:cxn ang="T13">
                    <a:pos x="T6" y="T7"/>
                  </a:cxn>
                  <a:cxn ang="T14">
                    <a:pos x="T8" y="T9"/>
                  </a:cxn>
                </a:cxnLst>
                <a:rect l="T15" t="T16" r="T17" b="T18"/>
                <a:pathLst>
                  <a:path w="80" h="88">
                    <a:moveTo>
                      <a:pt x="40" y="0"/>
                    </a:moveTo>
                    <a:lnTo>
                      <a:pt x="80" y="88"/>
                    </a:lnTo>
                    <a:lnTo>
                      <a:pt x="40" y="56"/>
                    </a:lnTo>
                    <a:lnTo>
                      <a:pt x="0" y="88"/>
                    </a:lnTo>
                    <a:lnTo>
                      <a:pt x="40" y="0"/>
                    </a:lnTo>
                    <a:close/>
                  </a:path>
                </a:pathLst>
              </a:custGeom>
              <a:solidFill>
                <a:srgbClr val="000000"/>
              </a:solidFill>
              <a:ln w="9525">
                <a:noFill/>
                <a:round/>
                <a:headEnd/>
                <a:tailEnd/>
              </a:ln>
            </p:spPr>
            <p:txBody>
              <a:bodyPr/>
              <a:lstStyle/>
              <a:p>
                <a:endParaRPr lang="fr-FR"/>
              </a:p>
            </p:txBody>
          </p:sp>
          <p:sp>
            <p:nvSpPr>
              <p:cNvPr id="46222" name="Freeform 142"/>
              <p:cNvSpPr>
                <a:spLocks/>
              </p:cNvSpPr>
              <p:nvPr/>
            </p:nvSpPr>
            <p:spPr bwMode="auto">
              <a:xfrm>
                <a:off x="2228" y="4801"/>
                <a:ext cx="80" cy="88"/>
              </a:xfrm>
              <a:custGeom>
                <a:avLst/>
                <a:gdLst>
                  <a:gd name="T0" fmla="*/ 40 w 80"/>
                  <a:gd name="T1" fmla="*/ 88 h 88"/>
                  <a:gd name="T2" fmla="*/ 0 w 80"/>
                  <a:gd name="T3" fmla="*/ 0 h 88"/>
                  <a:gd name="T4" fmla="*/ 40 w 80"/>
                  <a:gd name="T5" fmla="*/ 32 h 88"/>
                  <a:gd name="T6" fmla="*/ 80 w 80"/>
                  <a:gd name="T7" fmla="*/ 0 h 88"/>
                  <a:gd name="T8" fmla="*/ 40 w 80"/>
                  <a:gd name="T9" fmla="*/ 88 h 88"/>
                  <a:gd name="T10" fmla="*/ 0 60000 65536"/>
                  <a:gd name="T11" fmla="*/ 0 60000 65536"/>
                  <a:gd name="T12" fmla="*/ 0 60000 65536"/>
                  <a:gd name="T13" fmla="*/ 0 60000 65536"/>
                  <a:gd name="T14" fmla="*/ 0 60000 65536"/>
                  <a:gd name="T15" fmla="*/ 0 w 80"/>
                  <a:gd name="T16" fmla="*/ 0 h 88"/>
                  <a:gd name="T17" fmla="*/ 80 w 80"/>
                  <a:gd name="T18" fmla="*/ 88 h 88"/>
                </a:gdLst>
                <a:ahLst/>
                <a:cxnLst>
                  <a:cxn ang="T10">
                    <a:pos x="T0" y="T1"/>
                  </a:cxn>
                  <a:cxn ang="T11">
                    <a:pos x="T2" y="T3"/>
                  </a:cxn>
                  <a:cxn ang="T12">
                    <a:pos x="T4" y="T5"/>
                  </a:cxn>
                  <a:cxn ang="T13">
                    <a:pos x="T6" y="T7"/>
                  </a:cxn>
                  <a:cxn ang="T14">
                    <a:pos x="T8" y="T9"/>
                  </a:cxn>
                </a:cxnLst>
                <a:rect l="T15" t="T16" r="T17" b="T18"/>
                <a:pathLst>
                  <a:path w="80" h="88">
                    <a:moveTo>
                      <a:pt x="40" y="88"/>
                    </a:moveTo>
                    <a:lnTo>
                      <a:pt x="0" y="0"/>
                    </a:lnTo>
                    <a:lnTo>
                      <a:pt x="40" y="32"/>
                    </a:lnTo>
                    <a:lnTo>
                      <a:pt x="80" y="0"/>
                    </a:lnTo>
                    <a:lnTo>
                      <a:pt x="40" y="88"/>
                    </a:lnTo>
                    <a:close/>
                  </a:path>
                </a:pathLst>
              </a:custGeom>
              <a:solidFill>
                <a:srgbClr val="000000"/>
              </a:solidFill>
              <a:ln w="9525">
                <a:noFill/>
                <a:round/>
                <a:headEnd/>
                <a:tailEnd/>
              </a:ln>
            </p:spPr>
            <p:txBody>
              <a:bodyPr/>
              <a:lstStyle/>
              <a:p>
                <a:endParaRPr lang="fr-FR"/>
              </a:p>
            </p:txBody>
          </p:sp>
          <p:sp>
            <p:nvSpPr>
              <p:cNvPr id="46223" name="Line 143"/>
              <p:cNvSpPr>
                <a:spLocks noChangeShapeType="1"/>
              </p:cNvSpPr>
              <p:nvPr/>
            </p:nvSpPr>
            <p:spPr bwMode="auto">
              <a:xfrm flipV="1">
                <a:off x="2260" y="4498"/>
                <a:ext cx="1" cy="327"/>
              </a:xfrm>
              <a:prstGeom prst="line">
                <a:avLst/>
              </a:prstGeom>
              <a:noFill/>
              <a:ln w="12700">
                <a:solidFill>
                  <a:srgbClr val="000000"/>
                </a:solidFill>
                <a:round/>
                <a:headEnd/>
                <a:tailEnd/>
              </a:ln>
            </p:spPr>
            <p:txBody>
              <a:bodyPr/>
              <a:lstStyle/>
              <a:p>
                <a:endParaRPr lang="fr-FR"/>
              </a:p>
            </p:txBody>
          </p:sp>
        </p:grpSp>
        <p:sp>
          <p:nvSpPr>
            <p:cNvPr id="46211" name="Rectangle 144"/>
            <p:cNvSpPr>
              <a:spLocks noChangeArrowheads="1"/>
            </p:cNvSpPr>
            <p:nvPr/>
          </p:nvSpPr>
          <p:spPr bwMode="auto">
            <a:xfrm>
              <a:off x="2023" y="1941"/>
              <a:ext cx="56" cy="134"/>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3</a:t>
              </a:r>
              <a:endParaRPr lang="fr-FR" sz="1400">
                <a:latin typeface="Times New Roman" pitchFamily="18" charset="0"/>
              </a:endParaRPr>
            </a:p>
          </p:txBody>
        </p:sp>
        <p:sp>
          <p:nvSpPr>
            <p:cNvPr id="46212" name="Rectangle 145"/>
            <p:cNvSpPr>
              <a:spLocks noChangeArrowheads="1"/>
            </p:cNvSpPr>
            <p:nvPr/>
          </p:nvSpPr>
          <p:spPr bwMode="auto">
            <a:xfrm>
              <a:off x="2119" y="1941"/>
              <a:ext cx="28" cy="134"/>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sp>
          <p:nvSpPr>
            <p:cNvPr id="46213" name="Rectangle 146"/>
            <p:cNvSpPr>
              <a:spLocks noChangeArrowheads="1"/>
            </p:cNvSpPr>
            <p:nvPr/>
          </p:nvSpPr>
          <p:spPr bwMode="auto">
            <a:xfrm>
              <a:off x="2912" y="1847"/>
              <a:ext cx="56" cy="134"/>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2</a:t>
              </a:r>
              <a:endParaRPr lang="fr-FR" sz="1400">
                <a:latin typeface="Times New Roman" pitchFamily="18" charset="0"/>
              </a:endParaRPr>
            </a:p>
          </p:txBody>
        </p:sp>
        <p:sp>
          <p:nvSpPr>
            <p:cNvPr id="46214" name="Rectangle 147"/>
            <p:cNvSpPr>
              <a:spLocks noChangeArrowheads="1"/>
            </p:cNvSpPr>
            <p:nvPr/>
          </p:nvSpPr>
          <p:spPr bwMode="auto">
            <a:xfrm>
              <a:off x="3008" y="1847"/>
              <a:ext cx="28" cy="134"/>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sp>
          <p:nvSpPr>
            <p:cNvPr id="46215" name="Text Box 148"/>
            <p:cNvSpPr txBox="1">
              <a:spLocks noChangeArrowheads="1"/>
            </p:cNvSpPr>
            <p:nvPr/>
          </p:nvSpPr>
          <p:spPr bwMode="auto">
            <a:xfrm>
              <a:off x="1382" y="2704"/>
              <a:ext cx="860" cy="404"/>
            </a:xfrm>
            <a:prstGeom prst="rect">
              <a:avLst/>
            </a:prstGeom>
            <a:noFill/>
            <a:ln w="9525">
              <a:noFill/>
              <a:miter lim="800000"/>
              <a:headEnd/>
              <a:tailEnd/>
            </a:ln>
          </p:spPr>
          <p:txBody>
            <a:bodyPr wrap="none">
              <a:spAutoFit/>
            </a:bodyPr>
            <a:lstStyle/>
            <a:p>
              <a:pPr eaLnBrk="0" hangingPunct="0"/>
              <a:r>
                <a:rPr lang="fr-FR">
                  <a:latin typeface="Times New Roman" pitchFamily="18" charset="0"/>
                </a:rPr>
                <a:t>Délai</a:t>
              </a:r>
            </a:p>
            <a:p>
              <a:pPr eaLnBrk="0" hangingPunct="0"/>
              <a:r>
                <a:rPr lang="fr-FR">
                  <a:latin typeface="Times New Roman" pitchFamily="18" charset="0"/>
                </a:rPr>
                <a:t>branchement</a:t>
              </a:r>
              <a:endParaRPr lang="fr-FR" sz="2400">
                <a:latin typeface="Times New Roman" pitchFamily="18" charset="0"/>
              </a:endParaRPr>
            </a:p>
          </p:txBody>
        </p:sp>
        <p:sp>
          <p:nvSpPr>
            <p:cNvPr id="46216" name="Text Box 149"/>
            <p:cNvSpPr txBox="1">
              <a:spLocks noChangeArrowheads="1"/>
            </p:cNvSpPr>
            <p:nvPr/>
          </p:nvSpPr>
          <p:spPr bwMode="auto">
            <a:xfrm>
              <a:off x="2740" y="2704"/>
              <a:ext cx="788" cy="404"/>
            </a:xfrm>
            <a:prstGeom prst="rect">
              <a:avLst/>
            </a:prstGeom>
            <a:noFill/>
            <a:ln w="9525">
              <a:noFill/>
              <a:miter lim="800000"/>
              <a:headEnd/>
              <a:tailEnd/>
            </a:ln>
          </p:spPr>
          <p:txBody>
            <a:bodyPr wrap="none">
              <a:spAutoFit/>
            </a:bodyPr>
            <a:lstStyle/>
            <a:p>
              <a:pPr eaLnBrk="0" hangingPunct="0"/>
              <a:r>
                <a:rPr lang="fr-FR">
                  <a:latin typeface="Times New Roman" pitchFamily="18" charset="0"/>
                </a:rPr>
                <a:t>Délai</a:t>
              </a:r>
            </a:p>
            <a:p>
              <a:pPr eaLnBrk="0" hangingPunct="0"/>
              <a:r>
                <a:rPr lang="fr-FR">
                  <a:latin typeface="Times New Roman" pitchFamily="18" charset="0"/>
                </a:rPr>
                <a:t>chargement</a:t>
              </a:r>
              <a:endParaRPr lang="fr-FR" sz="2400">
                <a:latin typeface="Times New Roman" pitchFamily="18" charset="0"/>
              </a:endParaRPr>
            </a:p>
          </p:txBody>
        </p:sp>
        <p:sp>
          <p:nvSpPr>
            <p:cNvPr id="46217" name="Rectangle 150"/>
            <p:cNvSpPr>
              <a:spLocks noChangeArrowheads="1"/>
            </p:cNvSpPr>
            <p:nvPr/>
          </p:nvSpPr>
          <p:spPr bwMode="auto">
            <a:xfrm>
              <a:off x="3491" y="1752"/>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LD3</a:t>
              </a:r>
              <a:endParaRPr lang="fr-FR" sz="1400">
                <a:latin typeface="Times New Roman" pitchFamily="18" charset="0"/>
              </a:endParaRPr>
            </a:p>
          </p:txBody>
        </p:sp>
        <p:sp>
          <p:nvSpPr>
            <p:cNvPr id="46218" name="Rectangle 151"/>
            <p:cNvSpPr>
              <a:spLocks noChangeArrowheads="1"/>
            </p:cNvSpPr>
            <p:nvPr/>
          </p:nvSpPr>
          <p:spPr bwMode="auto">
            <a:xfrm>
              <a:off x="3830" y="2018"/>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LD3</a:t>
              </a:r>
              <a:endParaRPr lang="fr-FR" sz="1400">
                <a:latin typeface="Times New Roman" pitchFamily="18" charset="0"/>
              </a:endParaRPr>
            </a:p>
          </p:txBody>
        </p:sp>
        <p:sp>
          <p:nvSpPr>
            <p:cNvPr id="46219" name="Rectangle 152"/>
            <p:cNvSpPr>
              <a:spLocks noChangeArrowheads="1"/>
            </p:cNvSpPr>
            <p:nvPr/>
          </p:nvSpPr>
          <p:spPr bwMode="auto">
            <a:xfrm>
              <a:off x="4127" y="2298"/>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LD3</a:t>
              </a:r>
              <a:endParaRPr lang="fr-FR" sz="1400">
                <a:latin typeface="Times New Roman" pitchFamily="18" charset="0"/>
              </a:endParaRPr>
            </a:p>
          </p:txBody>
        </p:sp>
        <p:sp>
          <p:nvSpPr>
            <p:cNvPr id="46220" name="Rectangle 153"/>
            <p:cNvSpPr>
              <a:spLocks noChangeArrowheads="1"/>
            </p:cNvSpPr>
            <p:nvPr/>
          </p:nvSpPr>
          <p:spPr bwMode="auto">
            <a:xfrm>
              <a:off x="4444" y="2570"/>
              <a:ext cx="205" cy="13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LD3</a:t>
              </a:r>
              <a:endParaRPr lang="fr-FR" sz="1400">
                <a:latin typeface="Times New Roman" pitchFamily="18" charset="0"/>
              </a:endParaRPr>
            </a:p>
          </p:txBody>
        </p:sp>
      </p:grpSp>
      <p:sp>
        <p:nvSpPr>
          <p:cNvPr id="46087" name="ZoneTexte 145"/>
          <p:cNvSpPr txBox="1">
            <a:spLocks noChangeArrowheads="1"/>
          </p:cNvSpPr>
          <p:nvPr/>
        </p:nvSpPr>
        <p:spPr bwMode="auto">
          <a:xfrm>
            <a:off x="468313" y="4822825"/>
            <a:ext cx="6403975" cy="1200150"/>
          </a:xfrm>
          <a:prstGeom prst="rect">
            <a:avLst/>
          </a:prstGeom>
          <a:noFill/>
          <a:ln w="9525">
            <a:noFill/>
            <a:miter lim="800000"/>
            <a:headEnd/>
            <a:tailEnd/>
          </a:ln>
        </p:spPr>
        <p:txBody>
          <a:bodyPr wrap="none">
            <a:spAutoFit/>
          </a:bodyPr>
          <a:lstStyle/>
          <a:p>
            <a:r>
              <a:rPr lang="fr-FR"/>
              <a:t>Délai de branchement = 3 cycles</a:t>
            </a:r>
          </a:p>
          <a:p>
            <a:r>
              <a:rPr lang="fr-FR"/>
              <a:t>Mais branchement retardé d’1 cycle (jeu d’instructions MIPS)</a:t>
            </a:r>
          </a:p>
          <a:p>
            <a:r>
              <a:rPr lang="fr-FR" b="1">
                <a:solidFill>
                  <a:srgbClr val="FF0000"/>
                </a:solidFill>
              </a:rPr>
              <a:t>L’instruction suivant le branchement est exécutée, </a:t>
            </a:r>
          </a:p>
          <a:p>
            <a:r>
              <a:rPr lang="fr-FR" b="1">
                <a:solidFill>
                  <a:srgbClr val="FF0000"/>
                </a:solidFill>
              </a:rPr>
              <a:t>les deux suivantes sont annulées !</a:t>
            </a:r>
          </a:p>
        </p:txBody>
      </p:sp>
      <p:sp>
        <p:nvSpPr>
          <p:cNvPr id="147"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148"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p:txBody>
          <a:bodyPr/>
          <a:lstStyle/>
          <a:p>
            <a:r>
              <a:rPr lang="fr-FR" smtClean="0"/>
              <a:t>Exemples de pipelines ARM</a:t>
            </a:r>
          </a:p>
        </p:txBody>
      </p:sp>
      <p:sp>
        <p:nvSpPr>
          <p:cNvPr id="5" name="Espace réservé du numéro de diapositive 4"/>
          <p:cNvSpPr>
            <a:spLocks noGrp="1"/>
          </p:cNvSpPr>
          <p:nvPr>
            <p:ph type="sldNum" sz="quarter" idx="12"/>
          </p:nvPr>
        </p:nvSpPr>
        <p:spPr/>
        <p:txBody>
          <a:bodyPr/>
          <a:lstStyle/>
          <a:p>
            <a:pPr>
              <a:defRPr/>
            </a:pPr>
            <a:fld id="{65C4BAEB-3E41-4567-82F9-411173FC7232}" type="slidenum">
              <a:rPr lang="fr-FR" smtClean="0"/>
              <a:pPr>
                <a:defRPr/>
              </a:pPr>
              <a:t>29</a:t>
            </a:fld>
            <a:endParaRPr lang="fr-FR"/>
          </a:p>
        </p:txBody>
      </p:sp>
      <p:pic>
        <p:nvPicPr>
          <p:cNvPr id="47108" name="Picture 2" descr="ARM79"/>
          <p:cNvPicPr>
            <a:picLocks noChangeAspect="1" noChangeArrowheads="1"/>
          </p:cNvPicPr>
          <p:nvPr/>
        </p:nvPicPr>
        <p:blipFill>
          <a:blip r:embed="rId2" cstate="print"/>
          <a:srcRect/>
          <a:stretch>
            <a:fillRect/>
          </a:stretch>
        </p:blipFill>
        <p:spPr bwMode="auto">
          <a:xfrm>
            <a:off x="1258888" y="1700213"/>
            <a:ext cx="5065712" cy="1223962"/>
          </a:xfrm>
          <a:prstGeom prst="rect">
            <a:avLst/>
          </a:prstGeom>
          <a:noFill/>
          <a:ln w="9525">
            <a:noFill/>
            <a:miter lim="800000"/>
            <a:headEnd/>
            <a:tailEnd/>
          </a:ln>
        </p:spPr>
      </p:pic>
      <p:pic>
        <p:nvPicPr>
          <p:cNvPr id="47109" name="Picture 3" descr="ARM11"/>
          <p:cNvPicPr>
            <a:picLocks noChangeAspect="1" noChangeArrowheads="1"/>
          </p:cNvPicPr>
          <p:nvPr/>
        </p:nvPicPr>
        <p:blipFill>
          <a:blip r:embed="rId3" cstate="print"/>
          <a:srcRect/>
          <a:stretch>
            <a:fillRect/>
          </a:stretch>
        </p:blipFill>
        <p:spPr bwMode="auto">
          <a:xfrm>
            <a:off x="2359025" y="3141663"/>
            <a:ext cx="5381625" cy="1238250"/>
          </a:xfrm>
          <a:prstGeom prst="rect">
            <a:avLst/>
          </a:prstGeom>
          <a:noFill/>
          <a:ln w="9525">
            <a:noFill/>
            <a:miter lim="800000"/>
            <a:headEnd/>
            <a:tailEnd/>
          </a:ln>
        </p:spPr>
      </p:pic>
      <p:sp>
        <p:nvSpPr>
          <p:cNvPr id="47110" name="ZoneTexte 7"/>
          <p:cNvSpPr txBox="1">
            <a:spLocks noChangeArrowheads="1"/>
          </p:cNvSpPr>
          <p:nvPr/>
        </p:nvSpPr>
        <p:spPr bwMode="auto">
          <a:xfrm>
            <a:off x="1341438" y="3644900"/>
            <a:ext cx="782637" cy="307975"/>
          </a:xfrm>
          <a:prstGeom prst="rect">
            <a:avLst/>
          </a:prstGeom>
          <a:noFill/>
          <a:ln w="9525">
            <a:noFill/>
            <a:miter lim="800000"/>
            <a:headEnd/>
            <a:tailEnd/>
          </a:ln>
        </p:spPr>
        <p:txBody>
          <a:bodyPr wrap="none">
            <a:spAutoFit/>
          </a:bodyPr>
          <a:lstStyle/>
          <a:p>
            <a:r>
              <a:rPr lang="fr-FR" sz="1400" b="1"/>
              <a:t>ARM11</a:t>
            </a:r>
          </a:p>
        </p:txBody>
      </p:sp>
      <p:sp>
        <p:nvSpPr>
          <p:cNvPr id="9"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1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à coins arrondis 30"/>
          <p:cNvSpPr/>
          <p:nvPr/>
        </p:nvSpPr>
        <p:spPr>
          <a:xfrm>
            <a:off x="468313" y="4797425"/>
            <a:ext cx="4751387" cy="14398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21507" name="Titre 7"/>
          <p:cNvSpPr>
            <a:spLocks noGrp="1"/>
          </p:cNvSpPr>
          <p:nvPr>
            <p:ph type="title"/>
          </p:nvPr>
        </p:nvSpPr>
        <p:spPr/>
        <p:txBody>
          <a:bodyPr/>
          <a:lstStyle/>
          <a:p>
            <a:r>
              <a:rPr lang="fr-FR" smtClean="0"/>
              <a:t>Vocabulaire</a:t>
            </a:r>
          </a:p>
        </p:txBody>
      </p:sp>
      <p:sp>
        <p:nvSpPr>
          <p:cNvPr id="7" name="Espace réservé du numéro de diapositive 6"/>
          <p:cNvSpPr>
            <a:spLocks noGrp="1"/>
          </p:cNvSpPr>
          <p:nvPr>
            <p:ph type="sldNum" sz="quarter" idx="12"/>
          </p:nvPr>
        </p:nvSpPr>
        <p:spPr/>
        <p:txBody>
          <a:bodyPr/>
          <a:lstStyle/>
          <a:p>
            <a:pPr>
              <a:defRPr/>
            </a:pPr>
            <a:fld id="{3059B234-03BA-4E83-97B6-EBC41D87DA06}" type="slidenum">
              <a:rPr lang="fr-FR" smtClean="0"/>
              <a:pPr>
                <a:defRPr/>
              </a:pPr>
              <a:t>3</a:t>
            </a:fld>
            <a:endParaRPr lang="fr-FR"/>
          </a:p>
        </p:txBody>
      </p:sp>
      <p:sp>
        <p:nvSpPr>
          <p:cNvPr id="21509" name="AutoShape 3"/>
          <p:cNvSpPr>
            <a:spLocks noChangeArrowheads="1"/>
          </p:cNvSpPr>
          <p:nvPr/>
        </p:nvSpPr>
        <p:spPr bwMode="auto">
          <a:xfrm>
            <a:off x="5003800" y="2924175"/>
            <a:ext cx="1066800" cy="469900"/>
          </a:xfrm>
          <a:prstGeom prst="leftRightArrow">
            <a:avLst>
              <a:gd name="adj1" fmla="val 50000"/>
              <a:gd name="adj2" fmla="val 31101"/>
            </a:avLst>
          </a:prstGeom>
          <a:solidFill>
            <a:srgbClr val="00B050"/>
          </a:solidFill>
          <a:ln w="9525">
            <a:solidFill>
              <a:schemeClr val="tx1"/>
            </a:solidFill>
            <a:miter lim="800000"/>
            <a:headEnd/>
            <a:tailEnd/>
          </a:ln>
        </p:spPr>
        <p:txBody>
          <a:bodyPr wrap="none" anchor="ctr"/>
          <a:lstStyle/>
          <a:p>
            <a:endParaRPr lang="fr-FR">
              <a:latin typeface="Times New Roman" pitchFamily="18" charset="0"/>
            </a:endParaRPr>
          </a:p>
        </p:txBody>
      </p:sp>
      <p:sp>
        <p:nvSpPr>
          <p:cNvPr id="21510" name="Text Box 5"/>
          <p:cNvSpPr txBox="1">
            <a:spLocks noChangeArrowheads="1"/>
          </p:cNvSpPr>
          <p:nvPr/>
        </p:nvSpPr>
        <p:spPr bwMode="auto">
          <a:xfrm>
            <a:off x="2627313" y="2781300"/>
            <a:ext cx="1439862" cy="922338"/>
          </a:xfrm>
          <a:prstGeom prst="rect">
            <a:avLst/>
          </a:prstGeom>
          <a:noFill/>
          <a:ln w="9525">
            <a:noFill/>
            <a:miter lim="800000"/>
            <a:headEnd/>
            <a:tailEnd/>
          </a:ln>
        </p:spPr>
        <p:txBody>
          <a:bodyPr>
            <a:spAutoFit/>
          </a:bodyPr>
          <a:lstStyle/>
          <a:p>
            <a:r>
              <a:rPr lang="fr-FR">
                <a:latin typeface="Times New Roman" pitchFamily="18" charset="0"/>
              </a:rPr>
              <a:t>Exécution</a:t>
            </a:r>
          </a:p>
          <a:p>
            <a:r>
              <a:rPr lang="fr-FR">
                <a:latin typeface="Times New Roman" pitchFamily="18" charset="0"/>
              </a:rPr>
              <a:t>Contrôlée</a:t>
            </a:r>
          </a:p>
          <a:p>
            <a:r>
              <a:rPr lang="fr-FR">
                <a:latin typeface="Times New Roman" pitchFamily="18" charset="0"/>
              </a:rPr>
              <a:t>Par Matériel</a:t>
            </a:r>
          </a:p>
        </p:txBody>
      </p:sp>
      <p:grpSp>
        <p:nvGrpSpPr>
          <p:cNvPr id="21511" name="Groupe 14"/>
          <p:cNvGrpSpPr>
            <a:grpSpLocks/>
          </p:cNvGrpSpPr>
          <p:nvPr/>
        </p:nvGrpSpPr>
        <p:grpSpPr bwMode="auto">
          <a:xfrm>
            <a:off x="395288" y="3716338"/>
            <a:ext cx="1676400" cy="915987"/>
            <a:chOff x="2508250" y="2247900"/>
            <a:chExt cx="1676400" cy="915988"/>
          </a:xfrm>
        </p:grpSpPr>
        <p:sp>
          <p:nvSpPr>
            <p:cNvPr id="21528" name="Text Box 4"/>
            <p:cNvSpPr txBox="1">
              <a:spLocks noChangeArrowheads="1"/>
            </p:cNvSpPr>
            <p:nvPr/>
          </p:nvSpPr>
          <p:spPr bwMode="auto">
            <a:xfrm>
              <a:off x="3067050" y="2247900"/>
              <a:ext cx="1117600" cy="915988"/>
            </a:xfrm>
            <a:prstGeom prst="rect">
              <a:avLst/>
            </a:prstGeom>
            <a:noFill/>
            <a:ln w="9525">
              <a:noFill/>
              <a:miter lim="800000"/>
              <a:headEnd/>
              <a:tailEnd/>
            </a:ln>
          </p:spPr>
          <p:txBody>
            <a:bodyPr wrap="none">
              <a:spAutoFit/>
            </a:bodyPr>
            <a:lstStyle/>
            <a:p>
              <a:r>
                <a:rPr lang="fr-FR">
                  <a:latin typeface="Times New Roman" pitchFamily="18" charset="0"/>
                </a:rPr>
                <a:t>I1 I2 I3</a:t>
              </a:r>
            </a:p>
            <a:p>
              <a:r>
                <a:rPr lang="fr-FR">
                  <a:latin typeface="Times New Roman" pitchFamily="18" charset="0"/>
                </a:rPr>
                <a:t>I4 I5 I6 I7</a:t>
              </a:r>
            </a:p>
            <a:p>
              <a:r>
                <a:rPr lang="fr-FR">
                  <a:latin typeface="Times New Roman" pitchFamily="18" charset="0"/>
                </a:rPr>
                <a:t>I8</a:t>
              </a:r>
            </a:p>
          </p:txBody>
        </p:sp>
        <p:sp>
          <p:nvSpPr>
            <p:cNvPr id="21529" name="Text Box 6"/>
            <p:cNvSpPr txBox="1">
              <a:spLocks noChangeArrowheads="1"/>
            </p:cNvSpPr>
            <p:nvPr/>
          </p:nvSpPr>
          <p:spPr bwMode="auto">
            <a:xfrm>
              <a:off x="2508250" y="2247900"/>
              <a:ext cx="579438" cy="915988"/>
            </a:xfrm>
            <a:prstGeom prst="rect">
              <a:avLst/>
            </a:prstGeom>
            <a:noFill/>
            <a:ln w="9525">
              <a:noFill/>
              <a:miter lim="800000"/>
              <a:headEnd/>
              <a:tailEnd/>
            </a:ln>
          </p:spPr>
          <p:txBody>
            <a:bodyPr wrap="none">
              <a:spAutoFit/>
            </a:bodyPr>
            <a:lstStyle/>
            <a:p>
              <a:r>
                <a:rPr lang="fr-FR">
                  <a:latin typeface="Times New Roman" pitchFamily="18" charset="0"/>
                </a:rPr>
                <a:t>C</a:t>
              </a:r>
            </a:p>
            <a:p>
              <a:r>
                <a:rPr lang="fr-FR">
                  <a:latin typeface="Times New Roman" pitchFamily="18" charset="0"/>
                </a:rPr>
                <a:t>C+1</a:t>
              </a:r>
            </a:p>
            <a:p>
              <a:r>
                <a:rPr lang="fr-FR">
                  <a:latin typeface="Times New Roman" pitchFamily="18" charset="0"/>
                </a:rPr>
                <a:t>C+2</a:t>
              </a:r>
            </a:p>
          </p:txBody>
        </p:sp>
      </p:grpSp>
      <p:grpSp>
        <p:nvGrpSpPr>
          <p:cNvPr id="21512" name="Groupe 16"/>
          <p:cNvGrpSpPr>
            <a:grpSpLocks/>
          </p:cNvGrpSpPr>
          <p:nvPr/>
        </p:nvGrpSpPr>
        <p:grpSpPr bwMode="auto">
          <a:xfrm>
            <a:off x="6156325" y="2708275"/>
            <a:ext cx="1676400" cy="1060450"/>
            <a:chOff x="7086600" y="1981200"/>
            <a:chExt cx="1676400" cy="915988"/>
          </a:xfrm>
        </p:grpSpPr>
        <p:sp>
          <p:nvSpPr>
            <p:cNvPr id="21526" name="Text Box 9"/>
            <p:cNvSpPr txBox="1">
              <a:spLocks noChangeArrowheads="1"/>
            </p:cNvSpPr>
            <p:nvPr/>
          </p:nvSpPr>
          <p:spPr bwMode="auto">
            <a:xfrm>
              <a:off x="7645400" y="1981200"/>
              <a:ext cx="1117600" cy="915988"/>
            </a:xfrm>
            <a:prstGeom prst="rect">
              <a:avLst/>
            </a:prstGeom>
            <a:noFill/>
            <a:ln w="9525">
              <a:noFill/>
              <a:miter lim="800000"/>
              <a:headEnd/>
              <a:tailEnd/>
            </a:ln>
          </p:spPr>
          <p:txBody>
            <a:bodyPr wrap="none">
              <a:spAutoFit/>
            </a:bodyPr>
            <a:lstStyle/>
            <a:p>
              <a:r>
                <a:rPr lang="fr-FR">
                  <a:latin typeface="Times New Roman" pitchFamily="18" charset="0"/>
                </a:rPr>
                <a:t>I1 N I2 I3</a:t>
              </a:r>
            </a:p>
            <a:p>
              <a:r>
                <a:rPr lang="fr-FR">
                  <a:latin typeface="Times New Roman" pitchFamily="18" charset="0"/>
                </a:rPr>
                <a:t>I4 I5 I6 I7</a:t>
              </a:r>
            </a:p>
            <a:p>
              <a:r>
                <a:rPr lang="fr-FR">
                  <a:latin typeface="Times New Roman" pitchFamily="18" charset="0"/>
                </a:rPr>
                <a:t>N  N I8 N</a:t>
              </a:r>
            </a:p>
          </p:txBody>
        </p:sp>
        <p:sp>
          <p:nvSpPr>
            <p:cNvPr id="21527" name="Text Box 10"/>
            <p:cNvSpPr txBox="1">
              <a:spLocks noChangeArrowheads="1"/>
            </p:cNvSpPr>
            <p:nvPr/>
          </p:nvSpPr>
          <p:spPr bwMode="auto">
            <a:xfrm>
              <a:off x="7086600" y="1981200"/>
              <a:ext cx="579438" cy="915988"/>
            </a:xfrm>
            <a:prstGeom prst="rect">
              <a:avLst/>
            </a:prstGeom>
            <a:noFill/>
            <a:ln w="9525">
              <a:noFill/>
              <a:miter lim="800000"/>
              <a:headEnd/>
              <a:tailEnd/>
            </a:ln>
          </p:spPr>
          <p:txBody>
            <a:bodyPr wrap="none">
              <a:spAutoFit/>
            </a:bodyPr>
            <a:lstStyle/>
            <a:p>
              <a:r>
                <a:rPr lang="fr-FR">
                  <a:latin typeface="Times New Roman" pitchFamily="18" charset="0"/>
                </a:rPr>
                <a:t>C</a:t>
              </a:r>
            </a:p>
            <a:p>
              <a:r>
                <a:rPr lang="fr-FR">
                  <a:latin typeface="Times New Roman" pitchFamily="18" charset="0"/>
                </a:rPr>
                <a:t>C+1</a:t>
              </a:r>
            </a:p>
            <a:p>
              <a:r>
                <a:rPr lang="fr-FR">
                  <a:latin typeface="Times New Roman" pitchFamily="18" charset="0"/>
                </a:rPr>
                <a:t>C+2</a:t>
              </a:r>
            </a:p>
          </p:txBody>
        </p:sp>
      </p:grpSp>
      <p:sp>
        <p:nvSpPr>
          <p:cNvPr id="21513" name="Text Box 11"/>
          <p:cNvSpPr txBox="1">
            <a:spLocks noChangeArrowheads="1"/>
          </p:cNvSpPr>
          <p:nvPr/>
        </p:nvSpPr>
        <p:spPr bwMode="auto">
          <a:xfrm>
            <a:off x="4973638" y="3573463"/>
            <a:ext cx="1327150" cy="366712"/>
          </a:xfrm>
          <a:prstGeom prst="rect">
            <a:avLst/>
          </a:prstGeom>
          <a:noFill/>
          <a:ln w="9525">
            <a:noFill/>
            <a:miter lim="800000"/>
            <a:headEnd/>
            <a:tailEnd/>
          </a:ln>
        </p:spPr>
        <p:txBody>
          <a:bodyPr wrap="none">
            <a:spAutoFit/>
          </a:bodyPr>
          <a:lstStyle/>
          <a:p>
            <a:r>
              <a:rPr lang="fr-FR">
                <a:latin typeface="Times New Roman" pitchFamily="18" charset="0"/>
              </a:rPr>
              <a:t>Compilation</a:t>
            </a:r>
          </a:p>
        </p:txBody>
      </p:sp>
      <p:sp>
        <p:nvSpPr>
          <p:cNvPr id="21514" name="Text Box 12"/>
          <p:cNvSpPr txBox="1">
            <a:spLocks noChangeArrowheads="1"/>
          </p:cNvSpPr>
          <p:nvPr/>
        </p:nvSpPr>
        <p:spPr bwMode="auto">
          <a:xfrm>
            <a:off x="3779838" y="1557338"/>
            <a:ext cx="1489075" cy="646112"/>
          </a:xfrm>
          <a:prstGeom prst="rect">
            <a:avLst/>
          </a:prstGeom>
          <a:noFill/>
          <a:ln w="9525">
            <a:noFill/>
            <a:miter lim="800000"/>
            <a:headEnd/>
            <a:tailEnd/>
          </a:ln>
        </p:spPr>
        <p:txBody>
          <a:bodyPr wrap="none">
            <a:spAutoFit/>
          </a:bodyPr>
          <a:lstStyle/>
          <a:p>
            <a:r>
              <a:rPr lang="fr-FR">
                <a:latin typeface="Times New Roman" pitchFamily="18" charset="0"/>
              </a:rPr>
              <a:t>PROGRAMME</a:t>
            </a:r>
          </a:p>
          <a:p>
            <a:r>
              <a:rPr lang="fr-FR">
                <a:latin typeface="Times New Roman" pitchFamily="18" charset="0"/>
              </a:rPr>
              <a:t>SEQUENTIEL</a:t>
            </a:r>
          </a:p>
        </p:txBody>
      </p:sp>
      <p:sp>
        <p:nvSpPr>
          <p:cNvPr id="21515" name="Text Box 7"/>
          <p:cNvSpPr txBox="1">
            <a:spLocks noChangeArrowheads="1"/>
          </p:cNvSpPr>
          <p:nvPr/>
        </p:nvSpPr>
        <p:spPr bwMode="auto">
          <a:xfrm>
            <a:off x="4211638" y="2276475"/>
            <a:ext cx="374650" cy="2289175"/>
          </a:xfrm>
          <a:prstGeom prst="rect">
            <a:avLst/>
          </a:prstGeom>
          <a:noFill/>
          <a:ln w="9525">
            <a:noFill/>
            <a:miter lim="800000"/>
            <a:headEnd/>
            <a:tailEnd/>
          </a:ln>
        </p:spPr>
        <p:txBody>
          <a:bodyPr wrap="none">
            <a:spAutoFit/>
          </a:bodyPr>
          <a:lstStyle/>
          <a:p>
            <a:r>
              <a:rPr lang="fr-FR">
                <a:latin typeface="Times New Roman" pitchFamily="18" charset="0"/>
              </a:rPr>
              <a:t>I1</a:t>
            </a:r>
          </a:p>
          <a:p>
            <a:r>
              <a:rPr lang="fr-FR">
                <a:latin typeface="Times New Roman" pitchFamily="18" charset="0"/>
              </a:rPr>
              <a:t>I2</a:t>
            </a:r>
          </a:p>
          <a:p>
            <a:r>
              <a:rPr lang="fr-FR">
                <a:latin typeface="Times New Roman" pitchFamily="18" charset="0"/>
              </a:rPr>
              <a:t>I3</a:t>
            </a:r>
          </a:p>
          <a:p>
            <a:r>
              <a:rPr lang="fr-FR">
                <a:latin typeface="Times New Roman" pitchFamily="18" charset="0"/>
              </a:rPr>
              <a:t>I4</a:t>
            </a:r>
          </a:p>
          <a:p>
            <a:r>
              <a:rPr lang="fr-FR">
                <a:latin typeface="Times New Roman" pitchFamily="18" charset="0"/>
              </a:rPr>
              <a:t>I5</a:t>
            </a:r>
          </a:p>
          <a:p>
            <a:r>
              <a:rPr lang="fr-FR">
                <a:latin typeface="Times New Roman" pitchFamily="18" charset="0"/>
              </a:rPr>
              <a:t>I6</a:t>
            </a:r>
          </a:p>
          <a:p>
            <a:r>
              <a:rPr lang="fr-FR">
                <a:latin typeface="Times New Roman" pitchFamily="18" charset="0"/>
              </a:rPr>
              <a:t>I7</a:t>
            </a:r>
          </a:p>
          <a:p>
            <a:r>
              <a:rPr lang="fr-FR">
                <a:latin typeface="Times New Roman" pitchFamily="18" charset="0"/>
              </a:rPr>
              <a:t>I8</a:t>
            </a:r>
          </a:p>
        </p:txBody>
      </p:sp>
      <p:sp>
        <p:nvSpPr>
          <p:cNvPr id="21516" name="ZoneTexte 24"/>
          <p:cNvSpPr txBox="1">
            <a:spLocks noChangeArrowheads="1"/>
          </p:cNvSpPr>
          <p:nvPr/>
        </p:nvSpPr>
        <p:spPr bwMode="auto">
          <a:xfrm>
            <a:off x="468313" y="1773238"/>
            <a:ext cx="1820862" cy="1322387"/>
          </a:xfrm>
          <a:prstGeom prst="rect">
            <a:avLst/>
          </a:prstGeom>
          <a:noFill/>
          <a:ln w="9525">
            <a:noFill/>
            <a:miter lim="800000"/>
            <a:headEnd/>
            <a:tailEnd/>
          </a:ln>
        </p:spPr>
        <p:txBody>
          <a:bodyPr wrap="none">
            <a:spAutoFit/>
          </a:bodyPr>
          <a:lstStyle/>
          <a:p>
            <a:r>
              <a:rPr lang="fr-FR" sz="2000" b="1">
                <a:solidFill>
                  <a:srgbClr val="FF0000"/>
                </a:solidFill>
              </a:rPr>
              <a:t>FLOT de </a:t>
            </a:r>
          </a:p>
          <a:p>
            <a:r>
              <a:rPr lang="fr-FR" sz="2000" b="1">
                <a:solidFill>
                  <a:srgbClr val="FF0000"/>
                </a:solidFill>
              </a:rPr>
              <a:t>DONNEES</a:t>
            </a:r>
          </a:p>
          <a:p>
            <a:r>
              <a:rPr lang="fr-FR" sz="2000" b="1">
                <a:solidFill>
                  <a:srgbClr val="FF0000"/>
                </a:solidFill>
              </a:rPr>
              <a:t>RESTREINT</a:t>
            </a:r>
          </a:p>
          <a:p>
            <a:r>
              <a:rPr lang="fr-FR" sz="2000" b="1">
                <a:solidFill>
                  <a:srgbClr val="FF0000"/>
                </a:solidFill>
              </a:rPr>
              <a:t>(</a:t>
            </a:r>
            <a:r>
              <a:rPr lang="fr-FR" sz="1400" b="1">
                <a:solidFill>
                  <a:srgbClr val="FF0000"/>
                </a:solidFill>
              </a:rPr>
              <a:t>exposé F. Anceau)</a:t>
            </a:r>
            <a:endParaRPr lang="fr-FR" sz="2000" b="1">
              <a:solidFill>
                <a:srgbClr val="FF0000"/>
              </a:solidFill>
            </a:endParaRPr>
          </a:p>
        </p:txBody>
      </p:sp>
      <p:sp>
        <p:nvSpPr>
          <p:cNvPr id="26" name="Double flèche horizontale 25"/>
          <p:cNvSpPr/>
          <p:nvPr/>
        </p:nvSpPr>
        <p:spPr>
          <a:xfrm rot="8100000">
            <a:off x="2243138" y="3908425"/>
            <a:ext cx="863600" cy="287338"/>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7" name="Double flèche horizontale 26"/>
          <p:cNvSpPr/>
          <p:nvPr/>
        </p:nvSpPr>
        <p:spPr>
          <a:xfrm rot="2700000">
            <a:off x="1955007" y="2396331"/>
            <a:ext cx="863600" cy="287337"/>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1519" name="ZoneTexte 27"/>
          <p:cNvSpPr txBox="1">
            <a:spLocks noChangeArrowheads="1"/>
          </p:cNvSpPr>
          <p:nvPr/>
        </p:nvSpPr>
        <p:spPr bwMode="auto">
          <a:xfrm>
            <a:off x="6443663" y="2133600"/>
            <a:ext cx="827087" cy="400050"/>
          </a:xfrm>
          <a:prstGeom prst="rect">
            <a:avLst/>
          </a:prstGeom>
          <a:noFill/>
          <a:ln w="9525">
            <a:noFill/>
            <a:miter lim="800000"/>
            <a:headEnd/>
            <a:tailEnd/>
          </a:ln>
        </p:spPr>
        <p:txBody>
          <a:bodyPr wrap="none">
            <a:spAutoFit/>
          </a:bodyPr>
          <a:lstStyle/>
          <a:p>
            <a:r>
              <a:rPr lang="fr-FR" sz="2000" b="1">
                <a:solidFill>
                  <a:srgbClr val="FF0000"/>
                </a:solidFill>
              </a:rPr>
              <a:t>VLIW</a:t>
            </a:r>
          </a:p>
        </p:txBody>
      </p:sp>
      <p:sp>
        <p:nvSpPr>
          <p:cNvPr id="21520" name="ZoneTexte 28"/>
          <p:cNvSpPr txBox="1">
            <a:spLocks noChangeArrowheads="1"/>
          </p:cNvSpPr>
          <p:nvPr/>
        </p:nvSpPr>
        <p:spPr bwMode="auto">
          <a:xfrm>
            <a:off x="3578225" y="4868863"/>
            <a:ext cx="1570038" cy="646112"/>
          </a:xfrm>
          <a:prstGeom prst="rect">
            <a:avLst/>
          </a:prstGeom>
          <a:noFill/>
          <a:ln w="9525">
            <a:noFill/>
            <a:miter lim="800000"/>
            <a:headEnd/>
            <a:tailEnd/>
          </a:ln>
        </p:spPr>
        <p:txBody>
          <a:bodyPr wrap="none">
            <a:spAutoFit/>
          </a:bodyPr>
          <a:lstStyle/>
          <a:p>
            <a:pPr algn="ctr"/>
            <a:r>
              <a:rPr lang="fr-FR" b="1">
                <a:solidFill>
                  <a:srgbClr val="FF0000"/>
                </a:solidFill>
              </a:rPr>
              <a:t>Processeurs</a:t>
            </a:r>
          </a:p>
          <a:p>
            <a:pPr algn="ctr"/>
            <a:r>
              <a:rPr lang="fr-FR" b="1">
                <a:solidFill>
                  <a:srgbClr val="FF0000"/>
                </a:solidFill>
              </a:rPr>
              <a:t>scalaires</a:t>
            </a:r>
          </a:p>
        </p:txBody>
      </p:sp>
      <p:sp>
        <p:nvSpPr>
          <p:cNvPr id="21521" name="ZoneTexte 29"/>
          <p:cNvSpPr txBox="1">
            <a:spLocks noChangeArrowheads="1"/>
          </p:cNvSpPr>
          <p:nvPr/>
        </p:nvSpPr>
        <p:spPr bwMode="auto">
          <a:xfrm>
            <a:off x="468313" y="4868863"/>
            <a:ext cx="1889125" cy="923925"/>
          </a:xfrm>
          <a:prstGeom prst="rect">
            <a:avLst/>
          </a:prstGeom>
          <a:noFill/>
          <a:ln w="9525">
            <a:noFill/>
            <a:miter lim="800000"/>
            <a:headEnd/>
            <a:tailEnd/>
          </a:ln>
        </p:spPr>
        <p:txBody>
          <a:bodyPr wrap="none">
            <a:spAutoFit/>
          </a:bodyPr>
          <a:lstStyle/>
          <a:p>
            <a:r>
              <a:rPr lang="fr-FR" b="1">
                <a:solidFill>
                  <a:srgbClr val="FF0000"/>
                </a:solidFill>
              </a:rPr>
              <a:t>Processeurs </a:t>
            </a:r>
          </a:p>
          <a:p>
            <a:r>
              <a:rPr lang="fr-FR" b="1">
                <a:solidFill>
                  <a:srgbClr val="FF0000"/>
                </a:solidFill>
              </a:rPr>
              <a:t>superscalaires</a:t>
            </a:r>
          </a:p>
          <a:p>
            <a:r>
              <a:rPr lang="fr-FR" b="1">
                <a:solidFill>
                  <a:srgbClr val="FF0000"/>
                </a:solidFill>
              </a:rPr>
              <a:t>« dans l’ordre »</a:t>
            </a:r>
          </a:p>
        </p:txBody>
      </p:sp>
      <p:sp>
        <p:nvSpPr>
          <p:cNvPr id="21522" name="ZoneTexte 31"/>
          <p:cNvSpPr txBox="1">
            <a:spLocks noChangeArrowheads="1"/>
          </p:cNvSpPr>
          <p:nvPr/>
        </p:nvSpPr>
        <p:spPr bwMode="auto">
          <a:xfrm>
            <a:off x="684213" y="5805488"/>
            <a:ext cx="4392612" cy="400050"/>
          </a:xfrm>
          <a:prstGeom prst="rect">
            <a:avLst/>
          </a:prstGeom>
          <a:solidFill>
            <a:schemeClr val="bg1"/>
          </a:solidFill>
          <a:ln w="9525">
            <a:noFill/>
            <a:miter lim="800000"/>
            <a:headEnd/>
            <a:tailEnd/>
          </a:ln>
        </p:spPr>
        <p:txBody>
          <a:bodyPr>
            <a:spAutoFit/>
          </a:bodyPr>
          <a:lstStyle/>
          <a:p>
            <a:r>
              <a:rPr lang="fr-FR" sz="2000" b="1"/>
              <a:t>PROCESSEURS MULTI-PIPELINES</a:t>
            </a:r>
          </a:p>
        </p:txBody>
      </p:sp>
      <p:sp>
        <p:nvSpPr>
          <p:cNvPr id="21523" name="ZoneTexte 32"/>
          <p:cNvSpPr txBox="1">
            <a:spLocks noChangeArrowheads="1"/>
          </p:cNvSpPr>
          <p:nvPr/>
        </p:nvSpPr>
        <p:spPr bwMode="auto">
          <a:xfrm>
            <a:off x="6300788" y="4076700"/>
            <a:ext cx="2411879" cy="369332"/>
          </a:xfrm>
          <a:prstGeom prst="rect">
            <a:avLst/>
          </a:prstGeom>
          <a:noFill/>
          <a:ln w="9525">
            <a:noFill/>
            <a:miter lim="800000"/>
            <a:headEnd/>
            <a:tailEnd/>
          </a:ln>
        </p:spPr>
        <p:txBody>
          <a:bodyPr wrap="none">
            <a:spAutoFit/>
          </a:bodyPr>
          <a:lstStyle/>
          <a:p>
            <a:r>
              <a:rPr lang="fr-FR" b="1" dirty="0">
                <a:solidFill>
                  <a:srgbClr val="FF0000"/>
                </a:solidFill>
              </a:rPr>
              <a:t>DSP haut de </a:t>
            </a:r>
            <a:r>
              <a:rPr lang="fr-FR" b="1" dirty="0" smtClean="0">
                <a:solidFill>
                  <a:srgbClr val="FF0000"/>
                </a:solidFill>
              </a:rPr>
              <a:t>gamme</a:t>
            </a:r>
          </a:p>
        </p:txBody>
      </p:sp>
      <p:sp>
        <p:nvSpPr>
          <p:cNvPr id="34" name="Espace réservé de la date 3"/>
          <p:cNvSpPr>
            <a:spLocks noGrp="1"/>
          </p:cNvSpPr>
          <p:nvPr>
            <p:ph type="dt" sz="quarter" idx="10"/>
          </p:nvPr>
        </p:nvSpPr>
        <p:spPr/>
        <p:txBody>
          <a:bodyPr/>
          <a:lstStyle/>
          <a:p>
            <a:pPr>
              <a:defRPr/>
            </a:pPr>
            <a:r>
              <a:rPr lang="fr-FR" smtClean="0"/>
              <a:t>Séminaire CNAM</a:t>
            </a:r>
          </a:p>
          <a:p>
            <a:pPr>
              <a:defRPr/>
            </a:pPr>
            <a:r>
              <a:rPr lang="fr-FR" smtClean="0"/>
              <a:t>18/12/2014</a:t>
            </a:r>
            <a:endParaRPr lang="fr-FR"/>
          </a:p>
        </p:txBody>
      </p:sp>
      <p:sp>
        <p:nvSpPr>
          <p:cNvPr id="36"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p:txBody>
          <a:bodyPr/>
          <a:lstStyle/>
          <a:p>
            <a:r>
              <a:rPr lang="fr-FR" smtClean="0"/>
              <a:t>Pipeline entier Intel 486</a:t>
            </a:r>
          </a:p>
        </p:txBody>
      </p:sp>
      <p:sp>
        <p:nvSpPr>
          <p:cNvPr id="5" name="Espace réservé du numéro de diapositive 4"/>
          <p:cNvSpPr>
            <a:spLocks noGrp="1"/>
          </p:cNvSpPr>
          <p:nvPr>
            <p:ph type="sldNum" sz="quarter" idx="12"/>
          </p:nvPr>
        </p:nvSpPr>
        <p:spPr/>
        <p:txBody>
          <a:bodyPr/>
          <a:lstStyle/>
          <a:p>
            <a:pPr>
              <a:defRPr/>
            </a:pPr>
            <a:fld id="{3170E5D4-04A9-49C5-A8ED-6ADEE1E0EB37}" type="slidenum">
              <a:rPr lang="fr-FR" smtClean="0"/>
              <a:pPr>
                <a:defRPr/>
              </a:pPr>
              <a:t>30</a:t>
            </a:fld>
            <a:endParaRPr lang="fr-FR"/>
          </a:p>
        </p:txBody>
      </p:sp>
      <p:pic>
        <p:nvPicPr>
          <p:cNvPr id="48132" name="Picture 2" descr="x86-486"/>
          <p:cNvPicPr>
            <a:picLocks noChangeAspect="1" noChangeArrowheads="1"/>
          </p:cNvPicPr>
          <p:nvPr/>
        </p:nvPicPr>
        <p:blipFill>
          <a:blip r:embed="rId2" cstate="print"/>
          <a:srcRect/>
          <a:stretch>
            <a:fillRect/>
          </a:stretch>
        </p:blipFill>
        <p:spPr bwMode="auto">
          <a:xfrm>
            <a:off x="1039813" y="1628775"/>
            <a:ext cx="6627812" cy="1555750"/>
          </a:xfrm>
          <a:prstGeom prst="rect">
            <a:avLst/>
          </a:prstGeom>
          <a:noFill/>
          <a:ln w="9525">
            <a:noFill/>
            <a:miter lim="800000"/>
            <a:headEnd/>
            <a:tailEnd/>
          </a:ln>
        </p:spPr>
      </p:pic>
      <p:pic>
        <p:nvPicPr>
          <p:cNvPr id="48133" name="Picture 4" descr="PPµI"/>
          <p:cNvPicPr>
            <a:picLocks noChangeAspect="1" noChangeArrowheads="1"/>
          </p:cNvPicPr>
          <p:nvPr/>
        </p:nvPicPr>
        <p:blipFill>
          <a:blip r:embed="rId3" cstate="print"/>
          <a:srcRect/>
          <a:stretch>
            <a:fillRect/>
          </a:stretch>
        </p:blipFill>
        <p:spPr bwMode="auto">
          <a:xfrm>
            <a:off x="2484438" y="3573463"/>
            <a:ext cx="2543175" cy="581025"/>
          </a:xfrm>
          <a:prstGeom prst="rect">
            <a:avLst/>
          </a:prstGeom>
          <a:noFill/>
          <a:ln w="9525">
            <a:noFill/>
            <a:miter lim="800000"/>
            <a:headEnd/>
            <a:tailEnd/>
          </a:ln>
        </p:spPr>
      </p:pic>
      <p:sp>
        <p:nvSpPr>
          <p:cNvPr id="48134" name="ZoneTexte 8"/>
          <p:cNvSpPr txBox="1">
            <a:spLocks noChangeArrowheads="1"/>
          </p:cNvSpPr>
          <p:nvPr/>
        </p:nvSpPr>
        <p:spPr bwMode="auto">
          <a:xfrm>
            <a:off x="5508625" y="3644900"/>
            <a:ext cx="3313113" cy="369888"/>
          </a:xfrm>
          <a:prstGeom prst="rect">
            <a:avLst/>
          </a:prstGeom>
          <a:noFill/>
          <a:ln w="9525">
            <a:noFill/>
            <a:miter lim="800000"/>
            <a:headEnd/>
            <a:tailEnd/>
          </a:ln>
        </p:spPr>
        <p:txBody>
          <a:bodyPr wrap="none">
            <a:spAutoFit/>
          </a:bodyPr>
          <a:lstStyle/>
          <a:p>
            <a:r>
              <a:rPr lang="fr-FR"/>
              <a:t>Pipeline des micro-instructions</a:t>
            </a:r>
          </a:p>
        </p:txBody>
      </p:sp>
      <p:sp>
        <p:nvSpPr>
          <p:cNvPr id="9"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1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smtClean="0"/>
              <a:t>Conditions d’un fonctionnement simple</a:t>
            </a:r>
          </a:p>
        </p:txBody>
      </p:sp>
      <p:sp>
        <p:nvSpPr>
          <p:cNvPr id="49155" name="Espace réservé du contenu 34"/>
          <p:cNvSpPr>
            <a:spLocks noGrp="1"/>
          </p:cNvSpPr>
          <p:nvPr>
            <p:ph idx="1"/>
          </p:nvPr>
        </p:nvSpPr>
        <p:spPr>
          <a:xfrm>
            <a:off x="457200" y="2924175"/>
            <a:ext cx="8229600" cy="3201988"/>
          </a:xfrm>
        </p:spPr>
        <p:txBody>
          <a:bodyPr/>
          <a:lstStyle/>
          <a:p>
            <a:r>
              <a:rPr lang="fr-FR" smtClean="0"/>
              <a:t>Toutes les instructions de calcul s’exécutent en un cycle dans l’UAL.</a:t>
            </a:r>
          </a:p>
          <a:p>
            <a:pPr lvl="1"/>
            <a:r>
              <a:rPr lang="fr-FR" smtClean="0"/>
              <a:t>Addition et soustractions</a:t>
            </a:r>
          </a:p>
          <a:p>
            <a:pPr lvl="1"/>
            <a:r>
              <a:rPr lang="fr-FR" smtClean="0"/>
              <a:t>Opérations logiques</a:t>
            </a:r>
          </a:p>
          <a:p>
            <a:r>
              <a:rPr lang="fr-FR" smtClean="0"/>
              <a:t>Problèmes avec les autres opérations de calcul</a:t>
            </a:r>
          </a:p>
          <a:p>
            <a:pPr lvl="1"/>
            <a:r>
              <a:rPr lang="fr-FR" smtClean="0"/>
              <a:t>Multiplication /Division</a:t>
            </a:r>
          </a:p>
          <a:p>
            <a:pPr lvl="1"/>
            <a:r>
              <a:rPr lang="fr-FR" smtClean="0"/>
              <a:t>Toutes les opérations flottantes</a:t>
            </a:r>
          </a:p>
        </p:txBody>
      </p:sp>
      <p:sp>
        <p:nvSpPr>
          <p:cNvPr id="5" name="Espace réservé du numéro de diapositive 4"/>
          <p:cNvSpPr>
            <a:spLocks noGrp="1"/>
          </p:cNvSpPr>
          <p:nvPr>
            <p:ph type="sldNum" sz="quarter" idx="12"/>
          </p:nvPr>
        </p:nvSpPr>
        <p:spPr/>
        <p:txBody>
          <a:bodyPr/>
          <a:lstStyle/>
          <a:p>
            <a:pPr>
              <a:defRPr/>
            </a:pPr>
            <a:fld id="{BC55FD3B-1CCB-47D4-ABAB-E29997B68B3F}" type="slidenum">
              <a:rPr lang="fr-FR"/>
              <a:pPr>
                <a:defRPr/>
              </a:pPr>
              <a:t>31</a:t>
            </a:fld>
            <a:endParaRPr lang="fr-FR"/>
          </a:p>
        </p:txBody>
      </p:sp>
      <p:grpSp>
        <p:nvGrpSpPr>
          <p:cNvPr id="49157" name="Group 4"/>
          <p:cNvGrpSpPr>
            <a:grpSpLocks/>
          </p:cNvGrpSpPr>
          <p:nvPr/>
        </p:nvGrpSpPr>
        <p:grpSpPr bwMode="auto">
          <a:xfrm>
            <a:off x="1835150" y="1700213"/>
            <a:ext cx="4568825" cy="404812"/>
            <a:chOff x="260" y="1155"/>
            <a:chExt cx="2379" cy="183"/>
          </a:xfrm>
        </p:grpSpPr>
        <p:grpSp>
          <p:nvGrpSpPr>
            <p:cNvPr id="49161" name="Group 5"/>
            <p:cNvGrpSpPr>
              <a:grpSpLocks/>
            </p:cNvGrpSpPr>
            <p:nvPr/>
          </p:nvGrpSpPr>
          <p:grpSpPr bwMode="auto">
            <a:xfrm>
              <a:off x="260" y="1155"/>
              <a:ext cx="2379" cy="183"/>
              <a:chOff x="260" y="1155"/>
              <a:chExt cx="2379" cy="183"/>
            </a:xfrm>
          </p:grpSpPr>
          <p:sp>
            <p:nvSpPr>
              <p:cNvPr id="49168" name="Rectangle 6"/>
              <p:cNvSpPr>
                <a:spLocks noChangeArrowheads="1"/>
              </p:cNvSpPr>
              <p:nvPr/>
            </p:nvSpPr>
            <p:spPr bwMode="auto">
              <a:xfrm>
                <a:off x="260" y="115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49169" name="Rectangle 7"/>
              <p:cNvSpPr>
                <a:spLocks noChangeArrowheads="1"/>
              </p:cNvSpPr>
              <p:nvPr/>
            </p:nvSpPr>
            <p:spPr bwMode="auto">
              <a:xfrm>
                <a:off x="763" y="115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49170" name="Rectangle 8"/>
              <p:cNvSpPr>
                <a:spLocks noChangeArrowheads="1"/>
              </p:cNvSpPr>
              <p:nvPr/>
            </p:nvSpPr>
            <p:spPr bwMode="auto">
              <a:xfrm>
                <a:off x="1258" y="1155"/>
                <a:ext cx="383" cy="183"/>
              </a:xfrm>
              <a:prstGeom prst="rect">
                <a:avLst/>
              </a:prstGeom>
              <a:solidFill>
                <a:srgbClr val="FFFFFF"/>
              </a:solidFill>
              <a:ln w="12700">
                <a:solidFill>
                  <a:srgbClr val="000000"/>
                </a:solidFill>
                <a:miter lim="800000"/>
                <a:headEnd/>
                <a:tailEnd/>
              </a:ln>
            </p:spPr>
            <p:txBody>
              <a:bodyPr/>
              <a:lstStyle/>
              <a:p>
                <a:endParaRPr lang="fr-FR"/>
              </a:p>
            </p:txBody>
          </p:sp>
          <p:sp>
            <p:nvSpPr>
              <p:cNvPr id="49171" name="Rectangle 9"/>
              <p:cNvSpPr>
                <a:spLocks noChangeArrowheads="1"/>
              </p:cNvSpPr>
              <p:nvPr/>
            </p:nvSpPr>
            <p:spPr bwMode="auto">
              <a:xfrm>
                <a:off x="1753" y="1155"/>
                <a:ext cx="391" cy="183"/>
              </a:xfrm>
              <a:prstGeom prst="rect">
                <a:avLst/>
              </a:prstGeom>
              <a:solidFill>
                <a:srgbClr val="FFFFFF"/>
              </a:solidFill>
              <a:ln w="12700">
                <a:solidFill>
                  <a:srgbClr val="000000"/>
                </a:solidFill>
                <a:miter lim="800000"/>
                <a:headEnd/>
                <a:tailEnd/>
              </a:ln>
            </p:spPr>
            <p:txBody>
              <a:bodyPr/>
              <a:lstStyle/>
              <a:p>
                <a:endParaRPr lang="fr-FR"/>
              </a:p>
            </p:txBody>
          </p:sp>
          <p:sp>
            <p:nvSpPr>
              <p:cNvPr id="49172" name="Rectangle 10"/>
              <p:cNvSpPr>
                <a:spLocks noChangeArrowheads="1"/>
              </p:cNvSpPr>
              <p:nvPr/>
            </p:nvSpPr>
            <p:spPr bwMode="auto">
              <a:xfrm>
                <a:off x="2256" y="1155"/>
                <a:ext cx="383" cy="183"/>
              </a:xfrm>
              <a:prstGeom prst="rect">
                <a:avLst/>
              </a:prstGeom>
              <a:solidFill>
                <a:srgbClr val="FFFFFF"/>
              </a:solidFill>
              <a:ln w="12700">
                <a:solidFill>
                  <a:srgbClr val="000000"/>
                </a:solidFill>
                <a:miter lim="800000"/>
                <a:headEnd/>
                <a:tailEnd/>
              </a:ln>
            </p:spPr>
            <p:txBody>
              <a:bodyPr/>
              <a:lstStyle/>
              <a:p>
                <a:endParaRPr lang="fr-FR"/>
              </a:p>
            </p:txBody>
          </p:sp>
        </p:grpSp>
        <p:grpSp>
          <p:nvGrpSpPr>
            <p:cNvPr id="49162" name="Group 11"/>
            <p:cNvGrpSpPr>
              <a:grpSpLocks/>
            </p:cNvGrpSpPr>
            <p:nvPr/>
          </p:nvGrpSpPr>
          <p:grpSpPr bwMode="auto">
            <a:xfrm>
              <a:off x="423" y="1191"/>
              <a:ext cx="2068" cy="104"/>
              <a:chOff x="423" y="1191"/>
              <a:chExt cx="2068" cy="104"/>
            </a:xfrm>
          </p:grpSpPr>
          <p:sp>
            <p:nvSpPr>
              <p:cNvPr id="49163" name="Rectangle 12"/>
              <p:cNvSpPr>
                <a:spLocks noChangeArrowheads="1"/>
              </p:cNvSpPr>
              <p:nvPr/>
            </p:nvSpPr>
            <p:spPr bwMode="auto">
              <a:xfrm>
                <a:off x="423" y="1191"/>
                <a:ext cx="87"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LI</a:t>
                </a:r>
                <a:endParaRPr lang="fr-FR" sz="2400">
                  <a:latin typeface="Times New Roman" pitchFamily="18" charset="0"/>
                </a:endParaRPr>
              </a:p>
            </p:txBody>
          </p:sp>
          <p:sp>
            <p:nvSpPr>
              <p:cNvPr id="49164" name="Rectangle 13"/>
              <p:cNvSpPr>
                <a:spLocks noChangeArrowheads="1"/>
              </p:cNvSpPr>
              <p:nvPr/>
            </p:nvSpPr>
            <p:spPr bwMode="auto">
              <a:xfrm>
                <a:off x="806" y="1191"/>
                <a:ext cx="241"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DI/LR</a:t>
                </a:r>
                <a:endParaRPr lang="fr-FR" sz="2400">
                  <a:latin typeface="Times New Roman" pitchFamily="18" charset="0"/>
                </a:endParaRPr>
              </a:p>
            </p:txBody>
          </p:sp>
          <p:sp>
            <p:nvSpPr>
              <p:cNvPr id="49165" name="Rectangle 14"/>
              <p:cNvSpPr>
                <a:spLocks noChangeArrowheads="1"/>
              </p:cNvSpPr>
              <p:nvPr/>
            </p:nvSpPr>
            <p:spPr bwMode="auto">
              <a:xfrm>
                <a:off x="1829" y="1199"/>
                <a:ext cx="222"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MEM</a:t>
                </a:r>
                <a:endParaRPr lang="fr-FR" sz="2400">
                  <a:latin typeface="Times New Roman" pitchFamily="18" charset="0"/>
                </a:endParaRPr>
              </a:p>
            </p:txBody>
          </p:sp>
          <p:sp>
            <p:nvSpPr>
              <p:cNvPr id="49166" name="Rectangle 15"/>
              <p:cNvSpPr>
                <a:spLocks noChangeArrowheads="1"/>
              </p:cNvSpPr>
              <p:nvPr/>
            </p:nvSpPr>
            <p:spPr bwMode="auto">
              <a:xfrm>
                <a:off x="1373" y="1191"/>
                <a:ext cx="123"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EX</a:t>
                </a:r>
                <a:endParaRPr lang="fr-FR" sz="2400">
                  <a:latin typeface="Times New Roman" pitchFamily="18" charset="0"/>
                </a:endParaRPr>
              </a:p>
            </p:txBody>
          </p:sp>
          <p:sp>
            <p:nvSpPr>
              <p:cNvPr id="49167" name="Rectangle 16"/>
              <p:cNvSpPr>
                <a:spLocks noChangeArrowheads="1"/>
              </p:cNvSpPr>
              <p:nvPr/>
            </p:nvSpPr>
            <p:spPr bwMode="auto">
              <a:xfrm>
                <a:off x="2372" y="1191"/>
                <a:ext cx="119" cy="96"/>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ER</a:t>
                </a:r>
                <a:endParaRPr lang="fr-FR" sz="2400">
                  <a:latin typeface="Times New Roman" pitchFamily="18" charset="0"/>
                </a:endParaRPr>
              </a:p>
            </p:txBody>
          </p:sp>
        </p:grpSp>
      </p:grpSp>
      <p:sp>
        <p:nvSpPr>
          <p:cNvPr id="49158" name="ZoneTexte 35"/>
          <p:cNvSpPr txBox="1">
            <a:spLocks noChangeArrowheads="1"/>
          </p:cNvSpPr>
          <p:nvPr/>
        </p:nvSpPr>
        <p:spPr bwMode="auto">
          <a:xfrm>
            <a:off x="4427538" y="2276475"/>
            <a:ext cx="2693987" cy="461963"/>
          </a:xfrm>
          <a:prstGeom prst="rect">
            <a:avLst/>
          </a:prstGeom>
          <a:noFill/>
          <a:ln w="9525">
            <a:noFill/>
            <a:miter lim="800000"/>
            <a:headEnd/>
            <a:tailEnd/>
          </a:ln>
        </p:spPr>
        <p:txBody>
          <a:bodyPr wrap="none">
            <a:spAutoFit/>
          </a:bodyPr>
          <a:lstStyle/>
          <a:p>
            <a:r>
              <a:rPr lang="fr-FR" sz="2400" b="1">
                <a:solidFill>
                  <a:srgbClr val="FF0000"/>
                </a:solidFill>
              </a:rPr>
              <a:t>Tex = NI * CPI *Tc</a:t>
            </a:r>
          </a:p>
        </p:txBody>
      </p:sp>
      <p:sp>
        <p:nvSpPr>
          <p:cNvPr id="21"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22"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0"/>
          <p:cNvSpPr/>
          <p:nvPr/>
        </p:nvSpPr>
        <p:spPr>
          <a:xfrm>
            <a:off x="1619250" y="1628775"/>
            <a:ext cx="2592388" cy="16557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0179" name="Titre 1"/>
          <p:cNvSpPr>
            <a:spLocks noGrp="1"/>
          </p:cNvSpPr>
          <p:nvPr>
            <p:ph type="title"/>
          </p:nvPr>
        </p:nvSpPr>
        <p:spPr/>
        <p:txBody>
          <a:bodyPr/>
          <a:lstStyle/>
          <a:p>
            <a:r>
              <a:rPr lang="fr-FR" smtClean="0"/>
              <a:t>Opérateurs pipelinés</a:t>
            </a:r>
          </a:p>
        </p:txBody>
      </p:sp>
      <p:sp>
        <p:nvSpPr>
          <p:cNvPr id="50180" name="Espace réservé du contenu 2"/>
          <p:cNvSpPr>
            <a:spLocks noGrp="1"/>
          </p:cNvSpPr>
          <p:nvPr>
            <p:ph idx="1"/>
          </p:nvPr>
        </p:nvSpPr>
        <p:spPr>
          <a:xfrm>
            <a:off x="457200" y="4005263"/>
            <a:ext cx="8229600" cy="2120900"/>
          </a:xfrm>
        </p:spPr>
        <p:txBody>
          <a:bodyPr/>
          <a:lstStyle/>
          <a:p>
            <a:r>
              <a:rPr lang="fr-FR" smtClean="0"/>
              <a:t>Multiplication entière</a:t>
            </a:r>
          </a:p>
          <a:p>
            <a:r>
              <a:rPr lang="fr-FR" smtClean="0"/>
              <a:t>Addition/Multiplication flottante</a:t>
            </a:r>
          </a:p>
        </p:txBody>
      </p:sp>
      <p:sp>
        <p:nvSpPr>
          <p:cNvPr id="6" name="Espace réservé du numéro de diapositive 5"/>
          <p:cNvSpPr>
            <a:spLocks noGrp="1"/>
          </p:cNvSpPr>
          <p:nvPr>
            <p:ph type="sldNum" sz="quarter" idx="12"/>
          </p:nvPr>
        </p:nvSpPr>
        <p:spPr/>
        <p:txBody>
          <a:bodyPr/>
          <a:lstStyle/>
          <a:p>
            <a:pPr>
              <a:defRPr/>
            </a:pPr>
            <a:fld id="{55F6749F-8E1A-40D2-A89E-C24AEE2EB957}" type="slidenum">
              <a:rPr lang="fr-FR"/>
              <a:pPr>
                <a:defRPr/>
              </a:pPr>
              <a:t>32</a:t>
            </a:fld>
            <a:endParaRPr lang="fr-FR"/>
          </a:p>
        </p:txBody>
      </p:sp>
      <p:sp>
        <p:nvSpPr>
          <p:cNvPr id="7" name="Rectangle 6"/>
          <p:cNvSpPr/>
          <p:nvPr/>
        </p:nvSpPr>
        <p:spPr>
          <a:xfrm>
            <a:off x="2051050" y="1773238"/>
            <a:ext cx="288925" cy="136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8" name="Rectangle 7"/>
          <p:cNvSpPr/>
          <p:nvPr/>
        </p:nvSpPr>
        <p:spPr>
          <a:xfrm>
            <a:off x="2843213" y="1773238"/>
            <a:ext cx="288925" cy="136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9" name="Rectangle 8"/>
          <p:cNvSpPr/>
          <p:nvPr/>
        </p:nvSpPr>
        <p:spPr>
          <a:xfrm>
            <a:off x="3635375" y="1773238"/>
            <a:ext cx="288925" cy="136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cxnSp>
        <p:nvCxnSpPr>
          <p:cNvPr id="13" name="Connecteur droit avec flèche 12"/>
          <p:cNvCxnSpPr/>
          <p:nvPr/>
        </p:nvCxnSpPr>
        <p:spPr>
          <a:xfrm>
            <a:off x="4211638" y="2420938"/>
            <a:ext cx="86518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755650" y="2708275"/>
            <a:ext cx="863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755650" y="2212975"/>
            <a:ext cx="863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endCxn id="7" idx="2"/>
          </p:cNvCxnSpPr>
          <p:nvPr/>
        </p:nvCxnSpPr>
        <p:spPr>
          <a:xfrm flipV="1">
            <a:off x="2195513" y="3141663"/>
            <a:ext cx="0" cy="50323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2987675" y="3141663"/>
            <a:ext cx="0" cy="50323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3779838" y="3141663"/>
            <a:ext cx="0" cy="50323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1116013" y="3644900"/>
            <a:ext cx="26638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0192" name="ZoneTexte 22"/>
          <p:cNvSpPr txBox="1">
            <a:spLocks noChangeArrowheads="1"/>
          </p:cNvSpPr>
          <p:nvPr/>
        </p:nvSpPr>
        <p:spPr bwMode="auto">
          <a:xfrm>
            <a:off x="900113" y="3357563"/>
            <a:ext cx="633412" cy="368300"/>
          </a:xfrm>
          <a:prstGeom prst="rect">
            <a:avLst/>
          </a:prstGeom>
          <a:noFill/>
          <a:ln w="9525">
            <a:noFill/>
            <a:miter lim="800000"/>
            <a:headEnd/>
            <a:tailEnd/>
          </a:ln>
        </p:spPr>
        <p:txBody>
          <a:bodyPr>
            <a:spAutoFit/>
          </a:bodyPr>
          <a:lstStyle/>
          <a:p>
            <a:r>
              <a:rPr lang="fr-FR"/>
              <a:t>CLK</a:t>
            </a:r>
          </a:p>
        </p:txBody>
      </p:sp>
      <p:sp>
        <p:nvSpPr>
          <p:cNvPr id="50193" name="ZoneTexte 23"/>
          <p:cNvSpPr txBox="1">
            <a:spLocks noChangeArrowheads="1"/>
          </p:cNvSpPr>
          <p:nvPr/>
        </p:nvSpPr>
        <p:spPr bwMode="auto">
          <a:xfrm>
            <a:off x="5508625" y="1989138"/>
            <a:ext cx="2916238" cy="368300"/>
          </a:xfrm>
          <a:prstGeom prst="rect">
            <a:avLst/>
          </a:prstGeom>
          <a:noFill/>
          <a:ln w="9525">
            <a:noFill/>
            <a:miter lim="800000"/>
            <a:headEnd/>
            <a:tailEnd/>
          </a:ln>
        </p:spPr>
        <p:txBody>
          <a:bodyPr wrap="none">
            <a:spAutoFit/>
          </a:bodyPr>
          <a:lstStyle/>
          <a:p>
            <a:r>
              <a:rPr lang="fr-FR"/>
              <a:t>Exemple : latence 4 cycles</a:t>
            </a:r>
          </a:p>
        </p:txBody>
      </p:sp>
      <p:sp>
        <p:nvSpPr>
          <p:cNvPr id="21"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23"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numéro de diapositive 5"/>
          <p:cNvSpPr>
            <a:spLocks noGrp="1"/>
          </p:cNvSpPr>
          <p:nvPr>
            <p:ph type="sldNum" sz="quarter" idx="12"/>
          </p:nvPr>
        </p:nvSpPr>
        <p:spPr/>
        <p:txBody>
          <a:bodyPr/>
          <a:lstStyle/>
          <a:p>
            <a:pPr>
              <a:defRPr/>
            </a:pPr>
            <a:fld id="{B263F7DA-AF4C-4516-81F0-8DB0C03ED3C8}" type="slidenum">
              <a:rPr lang="fr-FR"/>
              <a:pPr>
                <a:defRPr/>
              </a:pPr>
              <a:t>33</a:t>
            </a:fld>
            <a:endParaRPr lang="fr-FR"/>
          </a:p>
        </p:txBody>
      </p:sp>
      <p:sp>
        <p:nvSpPr>
          <p:cNvPr id="51203" name="Rectangle 2"/>
          <p:cNvSpPr>
            <a:spLocks noChangeArrowheads="1"/>
          </p:cNvSpPr>
          <p:nvPr/>
        </p:nvSpPr>
        <p:spPr bwMode="auto">
          <a:xfrm>
            <a:off x="4211638" y="4076700"/>
            <a:ext cx="4608512" cy="1152525"/>
          </a:xfrm>
          <a:prstGeom prst="rect">
            <a:avLst/>
          </a:prstGeom>
          <a:solidFill>
            <a:srgbClr val="FFFF00"/>
          </a:solidFill>
          <a:ln w="9525">
            <a:solidFill>
              <a:schemeClr val="tx1"/>
            </a:solidFill>
            <a:miter lim="800000"/>
            <a:headEnd/>
            <a:tailEnd/>
          </a:ln>
        </p:spPr>
        <p:txBody>
          <a:bodyPr wrap="none" anchor="ctr"/>
          <a:lstStyle/>
          <a:p>
            <a:endParaRPr lang="fr-FR"/>
          </a:p>
        </p:txBody>
      </p:sp>
      <p:sp>
        <p:nvSpPr>
          <p:cNvPr id="51204" name="Rectangle 3"/>
          <p:cNvSpPr>
            <a:spLocks noGrp="1" noChangeArrowheads="1"/>
          </p:cNvSpPr>
          <p:nvPr>
            <p:ph type="title"/>
          </p:nvPr>
        </p:nvSpPr>
        <p:spPr/>
        <p:txBody>
          <a:bodyPr/>
          <a:lstStyle/>
          <a:p>
            <a:pPr eaLnBrk="1" hangingPunct="1"/>
            <a:r>
              <a:rPr lang="fr-FR" smtClean="0"/>
              <a:t>Plusieurs cycles pour l’étape EX</a:t>
            </a:r>
          </a:p>
        </p:txBody>
      </p:sp>
      <p:sp>
        <p:nvSpPr>
          <p:cNvPr id="51205" name="Rectangle 4"/>
          <p:cNvSpPr>
            <a:spLocks noGrp="1" noChangeArrowheads="1"/>
          </p:cNvSpPr>
          <p:nvPr>
            <p:ph type="body" idx="1"/>
          </p:nvPr>
        </p:nvSpPr>
        <p:spPr/>
        <p:txBody>
          <a:bodyPr/>
          <a:lstStyle/>
          <a:p>
            <a:pPr eaLnBrk="1" hangingPunct="1"/>
            <a:r>
              <a:rPr lang="fr-FR" sz="2400" smtClean="0"/>
              <a:t>Opérations entières</a:t>
            </a:r>
          </a:p>
          <a:p>
            <a:pPr lvl="1" eaLnBrk="1" hangingPunct="1"/>
            <a:r>
              <a:rPr lang="fr-FR" sz="2000" smtClean="0"/>
              <a:t>Pipelinables</a:t>
            </a:r>
          </a:p>
          <a:p>
            <a:pPr lvl="2" eaLnBrk="1" hangingPunct="1"/>
            <a:r>
              <a:rPr lang="fr-FR" sz="1800" smtClean="0"/>
              <a:t>Multiplication</a:t>
            </a:r>
          </a:p>
          <a:p>
            <a:pPr lvl="1" eaLnBrk="1" hangingPunct="1"/>
            <a:r>
              <a:rPr lang="fr-FR" sz="2000" smtClean="0"/>
              <a:t>Non pipelinable</a:t>
            </a:r>
          </a:p>
          <a:p>
            <a:pPr lvl="2" eaLnBrk="1" hangingPunct="1"/>
            <a:r>
              <a:rPr lang="fr-FR" sz="1800" smtClean="0"/>
              <a:t>Division</a:t>
            </a:r>
          </a:p>
          <a:p>
            <a:pPr eaLnBrk="1" hangingPunct="1"/>
            <a:r>
              <a:rPr lang="fr-FR" sz="2400" smtClean="0"/>
              <a:t>Opérations flottantes</a:t>
            </a:r>
          </a:p>
          <a:p>
            <a:pPr lvl="1" eaLnBrk="1" hangingPunct="1"/>
            <a:r>
              <a:rPr lang="fr-FR" sz="2000" smtClean="0"/>
              <a:t>Pipelinables</a:t>
            </a:r>
          </a:p>
          <a:p>
            <a:pPr lvl="2" eaLnBrk="1" hangingPunct="1"/>
            <a:r>
              <a:rPr lang="fr-FR" sz="1800" smtClean="0"/>
              <a:t>Addition/Soustraction</a:t>
            </a:r>
          </a:p>
          <a:p>
            <a:pPr lvl="2" eaLnBrk="1" hangingPunct="1"/>
            <a:r>
              <a:rPr lang="fr-FR" sz="1800" smtClean="0"/>
              <a:t>Multiplication</a:t>
            </a:r>
          </a:p>
          <a:p>
            <a:pPr lvl="1" eaLnBrk="1" hangingPunct="1"/>
            <a:r>
              <a:rPr lang="fr-FR" sz="2000" smtClean="0"/>
              <a:t>Non pipelinable</a:t>
            </a:r>
          </a:p>
          <a:p>
            <a:pPr lvl="2" eaLnBrk="1" hangingPunct="1"/>
            <a:r>
              <a:rPr lang="fr-FR" sz="1800" smtClean="0"/>
              <a:t>Division</a:t>
            </a:r>
          </a:p>
          <a:p>
            <a:pPr lvl="2" eaLnBrk="1" hangingPunct="1"/>
            <a:r>
              <a:rPr lang="fr-FR" sz="1800" smtClean="0"/>
              <a:t>Racine carrée</a:t>
            </a:r>
          </a:p>
        </p:txBody>
      </p:sp>
      <p:sp>
        <p:nvSpPr>
          <p:cNvPr id="51206" name="Rectangle 5"/>
          <p:cNvSpPr>
            <a:spLocks noChangeArrowheads="1"/>
          </p:cNvSpPr>
          <p:nvPr/>
        </p:nvSpPr>
        <p:spPr bwMode="auto">
          <a:xfrm>
            <a:off x="4716463" y="1341438"/>
            <a:ext cx="3992562" cy="641350"/>
          </a:xfrm>
          <a:prstGeom prst="rect">
            <a:avLst/>
          </a:prstGeom>
          <a:noFill/>
          <a:ln w="9525">
            <a:noFill/>
            <a:miter lim="800000"/>
            <a:headEnd/>
            <a:tailEnd/>
          </a:ln>
        </p:spPr>
        <p:txBody>
          <a:bodyPr wrap="none">
            <a:spAutoFit/>
          </a:bodyPr>
          <a:lstStyle/>
          <a:p>
            <a:r>
              <a:rPr lang="fr-FR">
                <a:solidFill>
                  <a:srgbClr val="FF0000"/>
                </a:solidFill>
              </a:rPr>
              <a:t>LI  DI   LR  EX</a:t>
            </a:r>
            <a:r>
              <a:rPr lang="fr-FR" baseline="-25000">
                <a:solidFill>
                  <a:srgbClr val="FF0000"/>
                </a:solidFill>
              </a:rPr>
              <a:t>1</a:t>
            </a:r>
            <a:r>
              <a:rPr lang="fr-FR">
                <a:solidFill>
                  <a:srgbClr val="FF0000"/>
                </a:solidFill>
              </a:rPr>
              <a:t> EX</a:t>
            </a:r>
            <a:r>
              <a:rPr lang="fr-FR" baseline="-25000">
                <a:solidFill>
                  <a:srgbClr val="FF0000"/>
                </a:solidFill>
              </a:rPr>
              <a:t>2</a:t>
            </a:r>
            <a:r>
              <a:rPr lang="fr-FR">
                <a:solidFill>
                  <a:srgbClr val="FF0000"/>
                </a:solidFill>
              </a:rPr>
              <a:t> ...    EX</a:t>
            </a:r>
            <a:r>
              <a:rPr lang="fr-FR" baseline="-25000">
                <a:solidFill>
                  <a:srgbClr val="FF0000"/>
                </a:solidFill>
              </a:rPr>
              <a:t>n</a:t>
            </a:r>
            <a:r>
              <a:rPr lang="fr-FR">
                <a:solidFill>
                  <a:srgbClr val="FF0000"/>
                </a:solidFill>
              </a:rPr>
              <a:t>  ER</a:t>
            </a:r>
          </a:p>
          <a:p>
            <a:r>
              <a:rPr lang="fr-FR">
                <a:solidFill>
                  <a:srgbClr val="FF0000"/>
                </a:solidFill>
              </a:rPr>
              <a:t>      LI  DI   LR   EX</a:t>
            </a:r>
            <a:r>
              <a:rPr lang="fr-FR" baseline="-25000">
                <a:solidFill>
                  <a:srgbClr val="FF0000"/>
                </a:solidFill>
              </a:rPr>
              <a:t>1</a:t>
            </a:r>
            <a:r>
              <a:rPr lang="fr-FR">
                <a:solidFill>
                  <a:srgbClr val="FF0000"/>
                </a:solidFill>
              </a:rPr>
              <a:t>EX</a:t>
            </a:r>
            <a:r>
              <a:rPr lang="fr-FR" baseline="-25000">
                <a:solidFill>
                  <a:srgbClr val="FF0000"/>
                </a:solidFill>
              </a:rPr>
              <a:t>2</a:t>
            </a:r>
            <a:r>
              <a:rPr lang="fr-FR">
                <a:solidFill>
                  <a:srgbClr val="FF0000"/>
                </a:solidFill>
              </a:rPr>
              <a:t> ...      Ex</a:t>
            </a:r>
            <a:r>
              <a:rPr lang="fr-FR" baseline="-25000">
                <a:solidFill>
                  <a:srgbClr val="FF0000"/>
                </a:solidFill>
              </a:rPr>
              <a:t>n</a:t>
            </a:r>
            <a:r>
              <a:rPr lang="fr-FR">
                <a:solidFill>
                  <a:srgbClr val="FF0000"/>
                </a:solidFill>
              </a:rPr>
              <a:t>  ER</a:t>
            </a:r>
          </a:p>
        </p:txBody>
      </p:sp>
      <p:sp>
        <p:nvSpPr>
          <p:cNvPr id="51207" name="Text Box 6"/>
          <p:cNvSpPr txBox="1">
            <a:spLocks noChangeArrowheads="1"/>
          </p:cNvSpPr>
          <p:nvPr/>
        </p:nvSpPr>
        <p:spPr bwMode="auto">
          <a:xfrm>
            <a:off x="5867400" y="1916113"/>
            <a:ext cx="1416050" cy="366712"/>
          </a:xfrm>
          <a:prstGeom prst="rect">
            <a:avLst/>
          </a:prstGeom>
          <a:noFill/>
          <a:ln w="9525">
            <a:noFill/>
            <a:miter lim="800000"/>
            <a:headEnd/>
            <a:tailEnd/>
          </a:ln>
        </p:spPr>
        <p:txBody>
          <a:bodyPr wrap="none">
            <a:spAutoFit/>
          </a:bodyPr>
          <a:lstStyle/>
          <a:p>
            <a:r>
              <a:rPr lang="fr-FR"/>
              <a:t>Pipelinables</a:t>
            </a:r>
          </a:p>
        </p:txBody>
      </p:sp>
      <p:sp>
        <p:nvSpPr>
          <p:cNvPr id="51208" name="Rectangle 7"/>
          <p:cNvSpPr>
            <a:spLocks noChangeArrowheads="1"/>
          </p:cNvSpPr>
          <p:nvPr/>
        </p:nvSpPr>
        <p:spPr bwMode="auto">
          <a:xfrm>
            <a:off x="3779838" y="2349500"/>
            <a:ext cx="5135562" cy="641350"/>
          </a:xfrm>
          <a:prstGeom prst="rect">
            <a:avLst/>
          </a:prstGeom>
          <a:noFill/>
          <a:ln w="9525">
            <a:noFill/>
            <a:miter lim="800000"/>
            <a:headEnd/>
            <a:tailEnd/>
          </a:ln>
        </p:spPr>
        <p:txBody>
          <a:bodyPr wrap="none">
            <a:spAutoFit/>
          </a:bodyPr>
          <a:lstStyle/>
          <a:p>
            <a:r>
              <a:rPr lang="fr-FR">
                <a:solidFill>
                  <a:srgbClr val="FF0000"/>
                </a:solidFill>
              </a:rPr>
              <a:t>LI  DI   LR  EX</a:t>
            </a:r>
            <a:r>
              <a:rPr lang="fr-FR" baseline="-25000">
                <a:solidFill>
                  <a:srgbClr val="FF0000"/>
                </a:solidFill>
              </a:rPr>
              <a:t>1</a:t>
            </a:r>
            <a:r>
              <a:rPr lang="fr-FR">
                <a:solidFill>
                  <a:srgbClr val="FF0000"/>
                </a:solidFill>
              </a:rPr>
              <a:t> EX</a:t>
            </a:r>
            <a:r>
              <a:rPr lang="fr-FR" baseline="-25000">
                <a:solidFill>
                  <a:srgbClr val="FF0000"/>
                </a:solidFill>
              </a:rPr>
              <a:t>2</a:t>
            </a:r>
            <a:r>
              <a:rPr lang="fr-FR">
                <a:solidFill>
                  <a:srgbClr val="FF0000"/>
                </a:solidFill>
              </a:rPr>
              <a:t> ...EX</a:t>
            </a:r>
            <a:r>
              <a:rPr lang="fr-FR" baseline="-25000">
                <a:solidFill>
                  <a:srgbClr val="FF0000"/>
                </a:solidFill>
              </a:rPr>
              <a:t>n</a:t>
            </a:r>
            <a:r>
              <a:rPr lang="fr-FR">
                <a:solidFill>
                  <a:srgbClr val="FF0000"/>
                </a:solidFill>
              </a:rPr>
              <a:t> ER</a:t>
            </a:r>
          </a:p>
          <a:p>
            <a:r>
              <a:rPr lang="fr-FR">
                <a:solidFill>
                  <a:srgbClr val="FF0000"/>
                </a:solidFill>
              </a:rPr>
              <a:t>      LI  DI   LR                     EX</a:t>
            </a:r>
            <a:r>
              <a:rPr lang="fr-FR" baseline="-25000">
                <a:solidFill>
                  <a:srgbClr val="FF0000"/>
                </a:solidFill>
              </a:rPr>
              <a:t>1</a:t>
            </a:r>
            <a:r>
              <a:rPr lang="fr-FR">
                <a:solidFill>
                  <a:srgbClr val="FF0000"/>
                </a:solidFill>
              </a:rPr>
              <a:t>    EX</a:t>
            </a:r>
            <a:r>
              <a:rPr lang="fr-FR" baseline="-25000">
                <a:solidFill>
                  <a:srgbClr val="FF0000"/>
                </a:solidFill>
              </a:rPr>
              <a:t>2</a:t>
            </a:r>
            <a:r>
              <a:rPr lang="fr-FR">
                <a:solidFill>
                  <a:srgbClr val="FF0000"/>
                </a:solidFill>
              </a:rPr>
              <a:t> ...  Ex</a:t>
            </a:r>
            <a:r>
              <a:rPr lang="fr-FR" baseline="-25000">
                <a:solidFill>
                  <a:srgbClr val="FF0000"/>
                </a:solidFill>
              </a:rPr>
              <a:t>n</a:t>
            </a:r>
            <a:r>
              <a:rPr lang="fr-FR">
                <a:solidFill>
                  <a:srgbClr val="FF0000"/>
                </a:solidFill>
              </a:rPr>
              <a:t>  ER</a:t>
            </a:r>
          </a:p>
        </p:txBody>
      </p:sp>
      <p:sp>
        <p:nvSpPr>
          <p:cNvPr id="51209" name="Text Box 8"/>
          <p:cNvSpPr txBox="1">
            <a:spLocks noChangeArrowheads="1"/>
          </p:cNvSpPr>
          <p:nvPr/>
        </p:nvSpPr>
        <p:spPr bwMode="auto">
          <a:xfrm>
            <a:off x="5435600" y="3068638"/>
            <a:ext cx="1873250" cy="366712"/>
          </a:xfrm>
          <a:prstGeom prst="rect">
            <a:avLst/>
          </a:prstGeom>
          <a:noFill/>
          <a:ln w="9525">
            <a:noFill/>
            <a:miter lim="800000"/>
            <a:headEnd/>
            <a:tailEnd/>
          </a:ln>
        </p:spPr>
        <p:txBody>
          <a:bodyPr wrap="none">
            <a:spAutoFit/>
          </a:bodyPr>
          <a:lstStyle/>
          <a:p>
            <a:r>
              <a:rPr lang="fr-FR"/>
              <a:t>Non pipelinables</a:t>
            </a:r>
          </a:p>
        </p:txBody>
      </p:sp>
      <p:sp>
        <p:nvSpPr>
          <p:cNvPr id="51210" name="Rectangle 9"/>
          <p:cNvSpPr>
            <a:spLocks noChangeArrowheads="1"/>
          </p:cNvSpPr>
          <p:nvPr/>
        </p:nvSpPr>
        <p:spPr bwMode="auto">
          <a:xfrm>
            <a:off x="4427538" y="4221163"/>
            <a:ext cx="3943350" cy="823912"/>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New Roman" pitchFamily="18" charset="0"/>
              </a:rPr>
              <a:t>                +-   *    /        √     +-   *    /        √</a:t>
            </a:r>
          </a:p>
          <a:p>
            <a:pPr eaLnBrk="0" hangingPunct="0"/>
            <a:r>
              <a:rPr lang="fr-FR">
                <a:solidFill>
                  <a:srgbClr val="000000"/>
                </a:solidFill>
                <a:latin typeface="Times New Roman" pitchFamily="18" charset="0"/>
              </a:rPr>
              <a:t>P4-x87	 5    7   38     38    1    2    38    38</a:t>
            </a:r>
          </a:p>
          <a:p>
            <a:pPr eaLnBrk="0" hangingPunct="0"/>
            <a:r>
              <a:rPr lang="fr-FR">
                <a:solidFill>
                  <a:srgbClr val="000000"/>
                </a:solidFill>
                <a:latin typeface="Times New Roman" pitchFamily="18" charset="0"/>
              </a:rPr>
              <a:t>P4-SSE2	 4    6   35             2    2    35</a:t>
            </a:r>
          </a:p>
        </p:txBody>
      </p:sp>
      <p:sp>
        <p:nvSpPr>
          <p:cNvPr id="51211" name="Line 10"/>
          <p:cNvSpPr>
            <a:spLocks noChangeShapeType="1"/>
          </p:cNvSpPr>
          <p:nvPr/>
        </p:nvSpPr>
        <p:spPr bwMode="auto">
          <a:xfrm>
            <a:off x="6877050" y="4076700"/>
            <a:ext cx="0" cy="1152525"/>
          </a:xfrm>
          <a:prstGeom prst="line">
            <a:avLst/>
          </a:prstGeom>
          <a:noFill/>
          <a:ln w="9525">
            <a:solidFill>
              <a:schemeClr val="tx1"/>
            </a:solidFill>
            <a:round/>
            <a:headEnd/>
            <a:tailEnd/>
          </a:ln>
        </p:spPr>
        <p:txBody>
          <a:bodyPr/>
          <a:lstStyle/>
          <a:p>
            <a:endParaRPr lang="fr-FR"/>
          </a:p>
        </p:txBody>
      </p:sp>
      <p:sp>
        <p:nvSpPr>
          <p:cNvPr id="51212" name="Line 11"/>
          <p:cNvSpPr>
            <a:spLocks noChangeShapeType="1"/>
          </p:cNvSpPr>
          <p:nvPr/>
        </p:nvSpPr>
        <p:spPr bwMode="auto">
          <a:xfrm>
            <a:off x="5292725" y="4076700"/>
            <a:ext cx="0" cy="1152525"/>
          </a:xfrm>
          <a:prstGeom prst="line">
            <a:avLst/>
          </a:prstGeom>
          <a:noFill/>
          <a:ln w="9525">
            <a:solidFill>
              <a:schemeClr val="tx1"/>
            </a:solidFill>
            <a:round/>
            <a:headEnd/>
            <a:tailEnd/>
          </a:ln>
        </p:spPr>
        <p:txBody>
          <a:bodyPr/>
          <a:lstStyle/>
          <a:p>
            <a:endParaRPr lang="fr-FR"/>
          </a:p>
        </p:txBody>
      </p:sp>
      <p:sp>
        <p:nvSpPr>
          <p:cNvPr id="51213" name="Text Box 12"/>
          <p:cNvSpPr txBox="1">
            <a:spLocks noChangeArrowheads="1"/>
          </p:cNvSpPr>
          <p:nvPr/>
        </p:nvSpPr>
        <p:spPr bwMode="auto">
          <a:xfrm>
            <a:off x="5416550" y="5248275"/>
            <a:ext cx="996950" cy="366713"/>
          </a:xfrm>
          <a:prstGeom prst="rect">
            <a:avLst/>
          </a:prstGeom>
          <a:noFill/>
          <a:ln w="9525">
            <a:noFill/>
            <a:miter lim="800000"/>
            <a:headEnd/>
            <a:tailEnd/>
          </a:ln>
        </p:spPr>
        <p:txBody>
          <a:bodyPr wrap="none">
            <a:spAutoFit/>
          </a:bodyPr>
          <a:lstStyle/>
          <a:p>
            <a:r>
              <a:rPr lang="fr-FR"/>
              <a:t>Latence</a:t>
            </a:r>
          </a:p>
        </p:txBody>
      </p:sp>
      <p:sp>
        <p:nvSpPr>
          <p:cNvPr id="51214" name="Text Box 13"/>
          <p:cNvSpPr txBox="1">
            <a:spLocks noChangeArrowheads="1"/>
          </p:cNvSpPr>
          <p:nvPr/>
        </p:nvSpPr>
        <p:spPr bwMode="auto">
          <a:xfrm>
            <a:off x="7391400" y="5229225"/>
            <a:ext cx="1428750" cy="641350"/>
          </a:xfrm>
          <a:prstGeom prst="rect">
            <a:avLst/>
          </a:prstGeom>
          <a:noFill/>
          <a:ln w="9525">
            <a:noFill/>
            <a:miter lim="800000"/>
            <a:headEnd/>
            <a:tailEnd/>
          </a:ln>
        </p:spPr>
        <p:txBody>
          <a:bodyPr>
            <a:spAutoFit/>
          </a:bodyPr>
          <a:lstStyle/>
          <a:p>
            <a:r>
              <a:rPr lang="fr-FR"/>
              <a:t>Débit démarrage</a:t>
            </a:r>
          </a:p>
        </p:txBody>
      </p:sp>
      <p:sp>
        <p:nvSpPr>
          <p:cNvPr id="51215" name="Text Box 14"/>
          <p:cNvSpPr txBox="1">
            <a:spLocks noChangeArrowheads="1"/>
          </p:cNvSpPr>
          <p:nvPr/>
        </p:nvSpPr>
        <p:spPr bwMode="auto">
          <a:xfrm>
            <a:off x="4787900" y="3644900"/>
            <a:ext cx="3956050" cy="366713"/>
          </a:xfrm>
          <a:prstGeom prst="rect">
            <a:avLst/>
          </a:prstGeom>
          <a:noFill/>
          <a:ln w="9525">
            <a:noFill/>
            <a:miter lim="800000"/>
            <a:headEnd/>
            <a:tailEnd/>
          </a:ln>
        </p:spPr>
        <p:txBody>
          <a:bodyPr wrap="none">
            <a:spAutoFit/>
          </a:bodyPr>
          <a:lstStyle/>
          <a:p>
            <a:r>
              <a:rPr lang="fr-FR"/>
              <a:t>Pentium 4 – Flottant double précision</a:t>
            </a:r>
          </a:p>
        </p:txBody>
      </p:sp>
      <p:sp>
        <p:nvSpPr>
          <p:cNvPr id="18"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9"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Espace réservé du numéro de diapositive 4"/>
          <p:cNvSpPr>
            <a:spLocks noGrp="1"/>
          </p:cNvSpPr>
          <p:nvPr>
            <p:ph type="sldNum" sz="quarter" idx="12"/>
          </p:nvPr>
        </p:nvSpPr>
        <p:spPr/>
        <p:txBody>
          <a:bodyPr/>
          <a:lstStyle/>
          <a:p>
            <a:pPr>
              <a:defRPr/>
            </a:pPr>
            <a:fld id="{81EC6DFA-3398-46E9-B1E9-B303F44EBED4}" type="slidenum">
              <a:rPr lang="fr-FR"/>
              <a:pPr>
                <a:defRPr/>
              </a:pPr>
              <a:t>34</a:t>
            </a:fld>
            <a:endParaRPr lang="fr-FR"/>
          </a:p>
        </p:txBody>
      </p:sp>
      <p:sp>
        <p:nvSpPr>
          <p:cNvPr id="52227" name="Rectangle 2"/>
          <p:cNvSpPr>
            <a:spLocks noGrp="1" noChangeArrowheads="1"/>
          </p:cNvSpPr>
          <p:nvPr>
            <p:ph type="title"/>
          </p:nvPr>
        </p:nvSpPr>
        <p:spPr/>
        <p:txBody>
          <a:bodyPr/>
          <a:lstStyle/>
          <a:p>
            <a:pPr eaLnBrk="1" hangingPunct="1"/>
            <a:r>
              <a:rPr lang="fr-FR" smtClean="0"/>
              <a:t>Les dépendances de données</a:t>
            </a:r>
          </a:p>
        </p:txBody>
      </p:sp>
      <p:sp>
        <p:nvSpPr>
          <p:cNvPr id="52228" name="Rectangle 3"/>
          <p:cNvSpPr>
            <a:spLocks noChangeArrowheads="1"/>
          </p:cNvSpPr>
          <p:nvPr/>
        </p:nvSpPr>
        <p:spPr bwMode="auto">
          <a:xfrm>
            <a:off x="673100" y="1268413"/>
            <a:ext cx="927100" cy="274637"/>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Exemple:</a:t>
            </a:r>
            <a:endParaRPr lang="fr-FR">
              <a:latin typeface="Times New Roman" pitchFamily="18" charset="0"/>
            </a:endParaRPr>
          </a:p>
        </p:txBody>
      </p:sp>
      <p:sp>
        <p:nvSpPr>
          <p:cNvPr id="52229" name="Rectangle 4"/>
          <p:cNvSpPr>
            <a:spLocks noChangeArrowheads="1"/>
          </p:cNvSpPr>
          <p:nvPr/>
        </p:nvSpPr>
        <p:spPr bwMode="auto">
          <a:xfrm>
            <a:off x="7270750" y="1993900"/>
            <a:ext cx="5588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RAW</a:t>
            </a:r>
            <a:endParaRPr lang="fr-FR">
              <a:latin typeface="Times New Roman" pitchFamily="18" charset="0"/>
            </a:endParaRPr>
          </a:p>
        </p:txBody>
      </p:sp>
      <p:sp>
        <p:nvSpPr>
          <p:cNvPr id="52230" name="Rectangle 5"/>
          <p:cNvSpPr>
            <a:spLocks noChangeArrowheads="1"/>
          </p:cNvSpPr>
          <p:nvPr/>
        </p:nvSpPr>
        <p:spPr bwMode="auto">
          <a:xfrm>
            <a:off x="7267575" y="2901950"/>
            <a:ext cx="5588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RAW</a:t>
            </a:r>
            <a:endParaRPr lang="fr-FR">
              <a:latin typeface="Times New Roman" pitchFamily="18" charset="0"/>
            </a:endParaRPr>
          </a:p>
        </p:txBody>
      </p:sp>
      <p:sp>
        <p:nvSpPr>
          <p:cNvPr id="52231" name="Rectangle 6"/>
          <p:cNvSpPr>
            <a:spLocks noChangeArrowheads="1"/>
          </p:cNvSpPr>
          <p:nvPr/>
        </p:nvSpPr>
        <p:spPr bwMode="auto">
          <a:xfrm>
            <a:off x="1428750" y="4097338"/>
            <a:ext cx="2303463"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RAW: vraie dépendance </a:t>
            </a:r>
            <a:endParaRPr lang="fr-FR">
              <a:latin typeface="Times New Roman" pitchFamily="18" charset="0"/>
            </a:endParaRPr>
          </a:p>
        </p:txBody>
      </p:sp>
      <p:sp>
        <p:nvSpPr>
          <p:cNvPr id="52232" name="Rectangle 7"/>
          <p:cNvSpPr>
            <a:spLocks noChangeArrowheads="1"/>
          </p:cNvSpPr>
          <p:nvPr/>
        </p:nvSpPr>
        <p:spPr bwMode="auto">
          <a:xfrm>
            <a:off x="1428750" y="43862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33" name="Rectangle 8"/>
          <p:cNvSpPr>
            <a:spLocks noChangeArrowheads="1"/>
          </p:cNvSpPr>
          <p:nvPr/>
        </p:nvSpPr>
        <p:spPr bwMode="auto">
          <a:xfrm>
            <a:off x="1428750" y="4673600"/>
            <a:ext cx="2189163"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WAR: anti dépendance </a:t>
            </a:r>
            <a:endParaRPr lang="fr-FR">
              <a:latin typeface="Times New Roman" pitchFamily="18" charset="0"/>
            </a:endParaRPr>
          </a:p>
        </p:txBody>
      </p:sp>
      <p:sp>
        <p:nvSpPr>
          <p:cNvPr id="52234" name="Rectangle 9"/>
          <p:cNvSpPr>
            <a:spLocks noChangeArrowheads="1"/>
          </p:cNvSpPr>
          <p:nvPr/>
        </p:nvSpPr>
        <p:spPr bwMode="auto">
          <a:xfrm>
            <a:off x="1428750" y="495935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35" name="Rectangle 10"/>
          <p:cNvSpPr>
            <a:spLocks noChangeArrowheads="1"/>
          </p:cNvSpPr>
          <p:nvPr/>
        </p:nvSpPr>
        <p:spPr bwMode="auto">
          <a:xfrm>
            <a:off x="1428750" y="5248275"/>
            <a:ext cx="2632075"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WAW: dépendance de sortie</a:t>
            </a:r>
            <a:endParaRPr lang="fr-FR">
              <a:latin typeface="Times New Roman" pitchFamily="18" charset="0"/>
            </a:endParaRPr>
          </a:p>
        </p:txBody>
      </p:sp>
      <p:sp>
        <p:nvSpPr>
          <p:cNvPr id="52236" name="Rectangle 11"/>
          <p:cNvSpPr>
            <a:spLocks noChangeArrowheads="1"/>
          </p:cNvSpPr>
          <p:nvPr/>
        </p:nvSpPr>
        <p:spPr bwMode="auto">
          <a:xfrm>
            <a:off x="3187700" y="1993900"/>
            <a:ext cx="5588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RAW</a:t>
            </a:r>
            <a:endParaRPr lang="fr-FR">
              <a:latin typeface="Times New Roman" pitchFamily="18" charset="0"/>
            </a:endParaRPr>
          </a:p>
        </p:txBody>
      </p:sp>
      <p:sp>
        <p:nvSpPr>
          <p:cNvPr id="52237" name="Rectangle 12"/>
          <p:cNvSpPr>
            <a:spLocks noChangeArrowheads="1"/>
          </p:cNvSpPr>
          <p:nvPr/>
        </p:nvSpPr>
        <p:spPr bwMode="auto">
          <a:xfrm>
            <a:off x="3187700" y="2479675"/>
            <a:ext cx="5588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WAR</a:t>
            </a:r>
            <a:endParaRPr lang="fr-FR">
              <a:latin typeface="Times New Roman" pitchFamily="18" charset="0"/>
            </a:endParaRPr>
          </a:p>
        </p:txBody>
      </p:sp>
      <p:sp>
        <p:nvSpPr>
          <p:cNvPr id="52238" name="Rectangle 13"/>
          <p:cNvSpPr>
            <a:spLocks noChangeArrowheads="1"/>
          </p:cNvSpPr>
          <p:nvPr/>
        </p:nvSpPr>
        <p:spPr bwMode="auto">
          <a:xfrm>
            <a:off x="3187700" y="2901950"/>
            <a:ext cx="5588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RAW</a:t>
            </a:r>
            <a:endParaRPr lang="fr-FR">
              <a:latin typeface="Times New Roman" pitchFamily="18" charset="0"/>
            </a:endParaRPr>
          </a:p>
        </p:txBody>
      </p:sp>
      <p:sp>
        <p:nvSpPr>
          <p:cNvPr id="52239" name="Rectangle 14"/>
          <p:cNvSpPr>
            <a:spLocks noChangeArrowheads="1"/>
          </p:cNvSpPr>
          <p:nvPr/>
        </p:nvSpPr>
        <p:spPr bwMode="auto">
          <a:xfrm>
            <a:off x="3152775" y="3448050"/>
            <a:ext cx="6223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WAW</a:t>
            </a:r>
            <a:endParaRPr lang="fr-FR">
              <a:latin typeface="Times New Roman" pitchFamily="18" charset="0"/>
            </a:endParaRPr>
          </a:p>
        </p:txBody>
      </p:sp>
      <p:sp>
        <p:nvSpPr>
          <p:cNvPr id="52240" name="Rectangle 15"/>
          <p:cNvSpPr>
            <a:spLocks noChangeArrowheads="1"/>
          </p:cNvSpPr>
          <p:nvPr/>
        </p:nvSpPr>
        <p:spPr bwMode="auto">
          <a:xfrm>
            <a:off x="1147763" y="1890713"/>
            <a:ext cx="565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MUL </a:t>
            </a:r>
            <a:endParaRPr lang="fr-FR">
              <a:latin typeface="Times New Roman" pitchFamily="18" charset="0"/>
            </a:endParaRPr>
          </a:p>
        </p:txBody>
      </p:sp>
      <p:sp>
        <p:nvSpPr>
          <p:cNvPr id="52241" name="Rectangle 16"/>
          <p:cNvSpPr>
            <a:spLocks noChangeArrowheads="1"/>
          </p:cNvSpPr>
          <p:nvPr/>
        </p:nvSpPr>
        <p:spPr bwMode="auto">
          <a:xfrm>
            <a:off x="1766888" y="1873250"/>
            <a:ext cx="2794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R1</a:t>
            </a:r>
            <a:endParaRPr lang="fr-FR">
              <a:latin typeface="Times New Roman" pitchFamily="18" charset="0"/>
            </a:endParaRPr>
          </a:p>
        </p:txBody>
      </p:sp>
      <p:sp>
        <p:nvSpPr>
          <p:cNvPr id="52242" name="Rectangle 17"/>
          <p:cNvSpPr>
            <a:spLocks noChangeArrowheads="1"/>
          </p:cNvSpPr>
          <p:nvPr/>
        </p:nvSpPr>
        <p:spPr bwMode="auto">
          <a:xfrm>
            <a:off x="2062163" y="1890713"/>
            <a:ext cx="6477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,R2,R1</a:t>
            </a:r>
            <a:endParaRPr lang="fr-FR">
              <a:latin typeface="Times New Roman" pitchFamily="18" charset="0"/>
            </a:endParaRPr>
          </a:p>
        </p:txBody>
      </p:sp>
      <p:sp>
        <p:nvSpPr>
          <p:cNvPr id="52243" name="Rectangle 18"/>
          <p:cNvSpPr>
            <a:spLocks noChangeArrowheads="1"/>
          </p:cNvSpPr>
          <p:nvPr/>
        </p:nvSpPr>
        <p:spPr bwMode="auto">
          <a:xfrm>
            <a:off x="2749550" y="1873250"/>
            <a:ext cx="5715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 </a:t>
            </a:r>
            <a:endParaRPr lang="fr-FR">
              <a:latin typeface="Times New Roman" pitchFamily="18" charset="0"/>
            </a:endParaRPr>
          </a:p>
        </p:txBody>
      </p:sp>
      <p:sp>
        <p:nvSpPr>
          <p:cNvPr id="52244" name="Rectangle 19"/>
          <p:cNvSpPr>
            <a:spLocks noChangeArrowheads="1"/>
          </p:cNvSpPr>
          <p:nvPr/>
        </p:nvSpPr>
        <p:spPr bwMode="auto">
          <a:xfrm>
            <a:off x="1147763" y="2116138"/>
            <a:ext cx="1714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45" name="Rectangle 20"/>
          <p:cNvSpPr>
            <a:spLocks noChangeArrowheads="1"/>
          </p:cNvSpPr>
          <p:nvPr/>
        </p:nvSpPr>
        <p:spPr bwMode="auto">
          <a:xfrm>
            <a:off x="1147763" y="2343150"/>
            <a:ext cx="1200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ADD R3,R7,</a:t>
            </a:r>
            <a:endParaRPr lang="fr-FR">
              <a:latin typeface="Times New Roman" pitchFamily="18" charset="0"/>
            </a:endParaRPr>
          </a:p>
        </p:txBody>
      </p:sp>
      <p:sp>
        <p:nvSpPr>
          <p:cNvPr id="52246" name="Rectangle 21"/>
          <p:cNvSpPr>
            <a:spLocks noChangeArrowheads="1"/>
          </p:cNvSpPr>
          <p:nvPr/>
        </p:nvSpPr>
        <p:spPr bwMode="auto">
          <a:xfrm>
            <a:off x="2432050" y="2327275"/>
            <a:ext cx="2794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R1</a:t>
            </a:r>
            <a:endParaRPr lang="fr-FR">
              <a:latin typeface="Times New Roman" pitchFamily="18" charset="0"/>
            </a:endParaRPr>
          </a:p>
        </p:txBody>
      </p:sp>
      <p:sp>
        <p:nvSpPr>
          <p:cNvPr id="52247" name="Rectangle 22"/>
          <p:cNvSpPr>
            <a:spLocks noChangeArrowheads="1"/>
          </p:cNvSpPr>
          <p:nvPr/>
        </p:nvSpPr>
        <p:spPr bwMode="auto">
          <a:xfrm>
            <a:off x="2749550" y="234315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48" name="Rectangle 23"/>
          <p:cNvSpPr>
            <a:spLocks noChangeArrowheads="1"/>
          </p:cNvSpPr>
          <p:nvPr/>
        </p:nvSpPr>
        <p:spPr bwMode="auto">
          <a:xfrm>
            <a:off x="1147763" y="25701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49" name="Rectangle 24"/>
          <p:cNvSpPr>
            <a:spLocks noChangeArrowheads="1"/>
          </p:cNvSpPr>
          <p:nvPr/>
        </p:nvSpPr>
        <p:spPr bwMode="auto">
          <a:xfrm>
            <a:off x="1147763" y="2797175"/>
            <a:ext cx="5524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ADD </a:t>
            </a:r>
            <a:endParaRPr lang="fr-FR">
              <a:latin typeface="Times New Roman" pitchFamily="18" charset="0"/>
            </a:endParaRPr>
          </a:p>
        </p:txBody>
      </p:sp>
      <p:sp>
        <p:nvSpPr>
          <p:cNvPr id="52250" name="Rectangle 25"/>
          <p:cNvSpPr>
            <a:spLocks noChangeArrowheads="1"/>
          </p:cNvSpPr>
          <p:nvPr/>
        </p:nvSpPr>
        <p:spPr bwMode="auto">
          <a:xfrm>
            <a:off x="1749425" y="2782888"/>
            <a:ext cx="279400" cy="274637"/>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R1</a:t>
            </a:r>
            <a:endParaRPr lang="fr-FR">
              <a:latin typeface="Times New Roman" pitchFamily="18" charset="0"/>
            </a:endParaRPr>
          </a:p>
        </p:txBody>
      </p:sp>
      <p:sp>
        <p:nvSpPr>
          <p:cNvPr id="52251" name="Rectangle 26"/>
          <p:cNvSpPr>
            <a:spLocks noChangeArrowheads="1"/>
          </p:cNvSpPr>
          <p:nvPr/>
        </p:nvSpPr>
        <p:spPr bwMode="auto">
          <a:xfrm>
            <a:off x="2044700" y="2797175"/>
            <a:ext cx="6477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,R8,R2</a:t>
            </a:r>
            <a:endParaRPr lang="fr-FR">
              <a:latin typeface="Times New Roman" pitchFamily="18" charset="0"/>
            </a:endParaRPr>
          </a:p>
        </p:txBody>
      </p:sp>
      <p:sp>
        <p:nvSpPr>
          <p:cNvPr id="52252" name="Rectangle 27"/>
          <p:cNvSpPr>
            <a:spLocks noChangeArrowheads="1"/>
          </p:cNvSpPr>
          <p:nvPr/>
        </p:nvSpPr>
        <p:spPr bwMode="auto">
          <a:xfrm>
            <a:off x="2749550" y="2782888"/>
            <a:ext cx="57150" cy="274637"/>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 </a:t>
            </a:r>
            <a:endParaRPr lang="fr-FR">
              <a:latin typeface="Times New Roman" pitchFamily="18" charset="0"/>
            </a:endParaRPr>
          </a:p>
        </p:txBody>
      </p:sp>
      <p:sp>
        <p:nvSpPr>
          <p:cNvPr id="52253" name="Rectangle 28"/>
          <p:cNvSpPr>
            <a:spLocks noChangeArrowheads="1"/>
          </p:cNvSpPr>
          <p:nvPr/>
        </p:nvSpPr>
        <p:spPr bwMode="auto">
          <a:xfrm>
            <a:off x="1147763" y="30226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54" name="Rectangle 29"/>
          <p:cNvSpPr>
            <a:spLocks noChangeArrowheads="1"/>
          </p:cNvSpPr>
          <p:nvPr/>
        </p:nvSpPr>
        <p:spPr bwMode="auto">
          <a:xfrm>
            <a:off x="1147763" y="3248025"/>
            <a:ext cx="565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MUL </a:t>
            </a:r>
            <a:endParaRPr lang="fr-FR">
              <a:latin typeface="Times New Roman" pitchFamily="18" charset="0"/>
            </a:endParaRPr>
          </a:p>
        </p:txBody>
      </p:sp>
      <p:sp>
        <p:nvSpPr>
          <p:cNvPr id="52255" name="Rectangle 30"/>
          <p:cNvSpPr>
            <a:spLocks noChangeArrowheads="1"/>
          </p:cNvSpPr>
          <p:nvPr/>
        </p:nvSpPr>
        <p:spPr bwMode="auto">
          <a:xfrm>
            <a:off x="1766888" y="3235325"/>
            <a:ext cx="2794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R4</a:t>
            </a:r>
            <a:endParaRPr lang="fr-FR">
              <a:latin typeface="Times New Roman" pitchFamily="18" charset="0"/>
            </a:endParaRPr>
          </a:p>
        </p:txBody>
      </p:sp>
      <p:sp>
        <p:nvSpPr>
          <p:cNvPr id="52256" name="Rectangle 31"/>
          <p:cNvSpPr>
            <a:spLocks noChangeArrowheads="1"/>
          </p:cNvSpPr>
          <p:nvPr/>
        </p:nvSpPr>
        <p:spPr bwMode="auto">
          <a:xfrm>
            <a:off x="2062163" y="3248025"/>
            <a:ext cx="7048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,R3,R1 </a:t>
            </a:r>
            <a:endParaRPr lang="fr-FR">
              <a:latin typeface="Times New Roman" pitchFamily="18" charset="0"/>
            </a:endParaRPr>
          </a:p>
        </p:txBody>
      </p:sp>
      <p:sp>
        <p:nvSpPr>
          <p:cNvPr id="52257" name="Rectangle 32"/>
          <p:cNvSpPr>
            <a:spLocks noChangeArrowheads="1"/>
          </p:cNvSpPr>
          <p:nvPr/>
        </p:nvSpPr>
        <p:spPr bwMode="auto">
          <a:xfrm>
            <a:off x="1147763" y="347662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58" name="Rectangle 33"/>
          <p:cNvSpPr>
            <a:spLocks noChangeArrowheads="1"/>
          </p:cNvSpPr>
          <p:nvPr/>
        </p:nvSpPr>
        <p:spPr bwMode="auto">
          <a:xfrm>
            <a:off x="1147763" y="3705225"/>
            <a:ext cx="5524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ADD </a:t>
            </a:r>
            <a:endParaRPr lang="fr-FR">
              <a:latin typeface="Times New Roman" pitchFamily="18" charset="0"/>
            </a:endParaRPr>
          </a:p>
        </p:txBody>
      </p:sp>
      <p:sp>
        <p:nvSpPr>
          <p:cNvPr id="52259" name="Rectangle 34"/>
          <p:cNvSpPr>
            <a:spLocks noChangeArrowheads="1"/>
          </p:cNvSpPr>
          <p:nvPr/>
        </p:nvSpPr>
        <p:spPr bwMode="auto">
          <a:xfrm>
            <a:off x="1749425" y="3687763"/>
            <a:ext cx="279400" cy="274637"/>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R4</a:t>
            </a:r>
            <a:endParaRPr lang="fr-FR">
              <a:latin typeface="Times New Roman" pitchFamily="18" charset="0"/>
            </a:endParaRPr>
          </a:p>
        </p:txBody>
      </p:sp>
      <p:sp>
        <p:nvSpPr>
          <p:cNvPr id="52260" name="Rectangle 35"/>
          <p:cNvSpPr>
            <a:spLocks noChangeArrowheads="1"/>
          </p:cNvSpPr>
          <p:nvPr/>
        </p:nvSpPr>
        <p:spPr bwMode="auto">
          <a:xfrm>
            <a:off x="2044700" y="3705225"/>
            <a:ext cx="6477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,R6,R5</a:t>
            </a:r>
            <a:endParaRPr lang="fr-FR">
              <a:latin typeface="Times New Roman" pitchFamily="18" charset="0"/>
            </a:endParaRPr>
          </a:p>
        </p:txBody>
      </p:sp>
      <p:sp>
        <p:nvSpPr>
          <p:cNvPr id="52261" name="Line 36"/>
          <p:cNvSpPr>
            <a:spLocks noChangeShapeType="1"/>
          </p:cNvSpPr>
          <p:nvPr/>
        </p:nvSpPr>
        <p:spPr bwMode="auto">
          <a:xfrm flipV="1">
            <a:off x="1905000" y="3462338"/>
            <a:ext cx="3175" cy="242887"/>
          </a:xfrm>
          <a:prstGeom prst="line">
            <a:avLst/>
          </a:prstGeom>
          <a:noFill/>
          <a:ln w="12700">
            <a:solidFill>
              <a:srgbClr val="000000"/>
            </a:solidFill>
            <a:round/>
            <a:headEnd/>
            <a:tailEnd/>
          </a:ln>
        </p:spPr>
        <p:txBody>
          <a:bodyPr/>
          <a:lstStyle/>
          <a:p>
            <a:endParaRPr lang="fr-FR"/>
          </a:p>
        </p:txBody>
      </p:sp>
      <p:sp>
        <p:nvSpPr>
          <p:cNvPr id="52262" name="Rectangle 37"/>
          <p:cNvSpPr>
            <a:spLocks noChangeArrowheads="1"/>
          </p:cNvSpPr>
          <p:nvPr/>
        </p:nvSpPr>
        <p:spPr bwMode="auto">
          <a:xfrm>
            <a:off x="5281613" y="1812925"/>
            <a:ext cx="565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MUL </a:t>
            </a:r>
            <a:endParaRPr lang="fr-FR">
              <a:latin typeface="Times New Roman" pitchFamily="18" charset="0"/>
            </a:endParaRPr>
          </a:p>
        </p:txBody>
      </p:sp>
      <p:sp>
        <p:nvSpPr>
          <p:cNvPr id="52263" name="Rectangle 38"/>
          <p:cNvSpPr>
            <a:spLocks noChangeArrowheads="1"/>
          </p:cNvSpPr>
          <p:nvPr/>
        </p:nvSpPr>
        <p:spPr bwMode="auto">
          <a:xfrm>
            <a:off x="5899150" y="1797050"/>
            <a:ext cx="2794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R1</a:t>
            </a:r>
            <a:endParaRPr lang="fr-FR">
              <a:latin typeface="Times New Roman" pitchFamily="18" charset="0"/>
            </a:endParaRPr>
          </a:p>
        </p:txBody>
      </p:sp>
      <p:sp>
        <p:nvSpPr>
          <p:cNvPr id="52264" name="Rectangle 39"/>
          <p:cNvSpPr>
            <a:spLocks noChangeArrowheads="1"/>
          </p:cNvSpPr>
          <p:nvPr/>
        </p:nvSpPr>
        <p:spPr bwMode="auto">
          <a:xfrm>
            <a:off x="6197600" y="1812925"/>
            <a:ext cx="6477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,R2,R1</a:t>
            </a:r>
            <a:endParaRPr lang="fr-FR">
              <a:latin typeface="Times New Roman" pitchFamily="18" charset="0"/>
            </a:endParaRPr>
          </a:p>
        </p:txBody>
      </p:sp>
      <p:sp>
        <p:nvSpPr>
          <p:cNvPr id="52265" name="Rectangle 40"/>
          <p:cNvSpPr>
            <a:spLocks noChangeArrowheads="1"/>
          </p:cNvSpPr>
          <p:nvPr/>
        </p:nvSpPr>
        <p:spPr bwMode="auto">
          <a:xfrm>
            <a:off x="6881813" y="1797050"/>
            <a:ext cx="5715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 </a:t>
            </a:r>
            <a:endParaRPr lang="fr-FR">
              <a:latin typeface="Times New Roman" pitchFamily="18" charset="0"/>
            </a:endParaRPr>
          </a:p>
        </p:txBody>
      </p:sp>
      <p:sp>
        <p:nvSpPr>
          <p:cNvPr id="52266" name="Rectangle 41"/>
          <p:cNvSpPr>
            <a:spLocks noChangeArrowheads="1"/>
          </p:cNvSpPr>
          <p:nvPr/>
        </p:nvSpPr>
        <p:spPr bwMode="auto">
          <a:xfrm>
            <a:off x="5281613" y="2039938"/>
            <a:ext cx="1714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67" name="Rectangle 42"/>
          <p:cNvSpPr>
            <a:spLocks noChangeArrowheads="1"/>
          </p:cNvSpPr>
          <p:nvPr/>
        </p:nvSpPr>
        <p:spPr bwMode="auto">
          <a:xfrm>
            <a:off x="5281613" y="2266950"/>
            <a:ext cx="1200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ADD R3,R7,</a:t>
            </a:r>
            <a:endParaRPr lang="fr-FR">
              <a:latin typeface="Times New Roman" pitchFamily="18" charset="0"/>
            </a:endParaRPr>
          </a:p>
        </p:txBody>
      </p:sp>
      <p:sp>
        <p:nvSpPr>
          <p:cNvPr id="52268" name="Rectangle 43"/>
          <p:cNvSpPr>
            <a:spLocks noChangeArrowheads="1"/>
          </p:cNvSpPr>
          <p:nvPr/>
        </p:nvSpPr>
        <p:spPr bwMode="auto">
          <a:xfrm>
            <a:off x="6567488" y="2252663"/>
            <a:ext cx="279400" cy="274637"/>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R1</a:t>
            </a:r>
            <a:endParaRPr lang="fr-FR">
              <a:latin typeface="Times New Roman" pitchFamily="18" charset="0"/>
            </a:endParaRPr>
          </a:p>
        </p:txBody>
      </p:sp>
      <p:sp>
        <p:nvSpPr>
          <p:cNvPr id="52269" name="Rectangle 44"/>
          <p:cNvSpPr>
            <a:spLocks noChangeArrowheads="1"/>
          </p:cNvSpPr>
          <p:nvPr/>
        </p:nvSpPr>
        <p:spPr bwMode="auto">
          <a:xfrm>
            <a:off x="6881813" y="226695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70" name="Rectangle 45"/>
          <p:cNvSpPr>
            <a:spLocks noChangeArrowheads="1"/>
          </p:cNvSpPr>
          <p:nvPr/>
        </p:nvSpPr>
        <p:spPr bwMode="auto">
          <a:xfrm>
            <a:off x="5281613" y="24939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71" name="Rectangle 46"/>
          <p:cNvSpPr>
            <a:spLocks noChangeArrowheads="1"/>
          </p:cNvSpPr>
          <p:nvPr/>
        </p:nvSpPr>
        <p:spPr bwMode="auto">
          <a:xfrm>
            <a:off x="5281613" y="2722563"/>
            <a:ext cx="5524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ADD </a:t>
            </a:r>
            <a:endParaRPr lang="fr-FR">
              <a:latin typeface="Times New Roman" pitchFamily="18" charset="0"/>
            </a:endParaRPr>
          </a:p>
        </p:txBody>
      </p:sp>
      <p:sp>
        <p:nvSpPr>
          <p:cNvPr id="52272" name="Rectangle 47"/>
          <p:cNvSpPr>
            <a:spLocks noChangeArrowheads="1"/>
          </p:cNvSpPr>
          <p:nvPr/>
        </p:nvSpPr>
        <p:spPr bwMode="auto">
          <a:xfrm>
            <a:off x="5881688" y="2706688"/>
            <a:ext cx="393700" cy="274637"/>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R1a</a:t>
            </a:r>
            <a:endParaRPr lang="fr-FR">
              <a:latin typeface="Times New Roman" pitchFamily="18" charset="0"/>
            </a:endParaRPr>
          </a:p>
        </p:txBody>
      </p:sp>
      <p:sp>
        <p:nvSpPr>
          <p:cNvPr id="52273" name="Rectangle 48"/>
          <p:cNvSpPr>
            <a:spLocks noChangeArrowheads="1"/>
          </p:cNvSpPr>
          <p:nvPr/>
        </p:nvSpPr>
        <p:spPr bwMode="auto">
          <a:xfrm>
            <a:off x="6302375" y="2722563"/>
            <a:ext cx="6477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,R8,R2</a:t>
            </a:r>
            <a:endParaRPr lang="fr-FR">
              <a:latin typeface="Times New Roman" pitchFamily="18" charset="0"/>
            </a:endParaRPr>
          </a:p>
        </p:txBody>
      </p:sp>
      <p:sp>
        <p:nvSpPr>
          <p:cNvPr id="52274" name="Rectangle 49"/>
          <p:cNvSpPr>
            <a:spLocks noChangeArrowheads="1"/>
          </p:cNvSpPr>
          <p:nvPr/>
        </p:nvSpPr>
        <p:spPr bwMode="auto">
          <a:xfrm>
            <a:off x="7007225" y="2706688"/>
            <a:ext cx="57150" cy="274637"/>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 </a:t>
            </a:r>
            <a:endParaRPr lang="fr-FR">
              <a:latin typeface="Times New Roman" pitchFamily="18" charset="0"/>
            </a:endParaRPr>
          </a:p>
        </p:txBody>
      </p:sp>
      <p:sp>
        <p:nvSpPr>
          <p:cNvPr id="52275" name="Rectangle 50"/>
          <p:cNvSpPr>
            <a:spLocks noChangeArrowheads="1"/>
          </p:cNvSpPr>
          <p:nvPr/>
        </p:nvSpPr>
        <p:spPr bwMode="auto">
          <a:xfrm>
            <a:off x="5281613" y="2947988"/>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76" name="Rectangle 51"/>
          <p:cNvSpPr>
            <a:spLocks noChangeArrowheads="1"/>
          </p:cNvSpPr>
          <p:nvPr/>
        </p:nvSpPr>
        <p:spPr bwMode="auto">
          <a:xfrm>
            <a:off x="5281613" y="3175000"/>
            <a:ext cx="565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MUL </a:t>
            </a:r>
            <a:endParaRPr lang="fr-FR">
              <a:latin typeface="Times New Roman" pitchFamily="18" charset="0"/>
            </a:endParaRPr>
          </a:p>
        </p:txBody>
      </p:sp>
      <p:sp>
        <p:nvSpPr>
          <p:cNvPr id="52277" name="Rectangle 52"/>
          <p:cNvSpPr>
            <a:spLocks noChangeArrowheads="1"/>
          </p:cNvSpPr>
          <p:nvPr/>
        </p:nvSpPr>
        <p:spPr bwMode="auto">
          <a:xfrm>
            <a:off x="5899150" y="3159125"/>
            <a:ext cx="2794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R4</a:t>
            </a:r>
            <a:endParaRPr lang="fr-FR">
              <a:latin typeface="Times New Roman" pitchFamily="18" charset="0"/>
            </a:endParaRPr>
          </a:p>
        </p:txBody>
      </p:sp>
      <p:sp>
        <p:nvSpPr>
          <p:cNvPr id="52278" name="Rectangle 53"/>
          <p:cNvSpPr>
            <a:spLocks noChangeArrowheads="1"/>
          </p:cNvSpPr>
          <p:nvPr/>
        </p:nvSpPr>
        <p:spPr bwMode="auto">
          <a:xfrm>
            <a:off x="6197600" y="3175000"/>
            <a:ext cx="7048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,R3,R1 </a:t>
            </a:r>
            <a:endParaRPr lang="fr-FR">
              <a:latin typeface="Times New Roman" pitchFamily="18" charset="0"/>
            </a:endParaRPr>
          </a:p>
        </p:txBody>
      </p:sp>
      <p:sp>
        <p:nvSpPr>
          <p:cNvPr id="52279" name="Rectangle 54"/>
          <p:cNvSpPr>
            <a:spLocks noChangeArrowheads="1"/>
          </p:cNvSpPr>
          <p:nvPr/>
        </p:nvSpPr>
        <p:spPr bwMode="auto">
          <a:xfrm>
            <a:off x="5281613" y="34020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52280" name="Rectangle 55"/>
          <p:cNvSpPr>
            <a:spLocks noChangeArrowheads="1"/>
          </p:cNvSpPr>
          <p:nvPr/>
        </p:nvSpPr>
        <p:spPr bwMode="auto">
          <a:xfrm>
            <a:off x="5281613" y="3629025"/>
            <a:ext cx="5524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ADD </a:t>
            </a:r>
            <a:endParaRPr lang="fr-FR">
              <a:latin typeface="Times New Roman" pitchFamily="18" charset="0"/>
            </a:endParaRPr>
          </a:p>
        </p:txBody>
      </p:sp>
      <p:sp>
        <p:nvSpPr>
          <p:cNvPr id="52281" name="Rectangle 56"/>
          <p:cNvSpPr>
            <a:spLocks noChangeArrowheads="1"/>
          </p:cNvSpPr>
          <p:nvPr/>
        </p:nvSpPr>
        <p:spPr bwMode="auto">
          <a:xfrm>
            <a:off x="5881688" y="3614738"/>
            <a:ext cx="1104900" cy="274637"/>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R4a,</a:t>
            </a:r>
            <a:r>
              <a:rPr lang="fr-FR">
                <a:solidFill>
                  <a:srgbClr val="000000"/>
                </a:solidFill>
              </a:rPr>
              <a:t>,</a:t>
            </a:r>
            <a:r>
              <a:rPr lang="fr-FR">
                <a:solidFill>
                  <a:srgbClr val="000000"/>
                </a:solidFill>
                <a:latin typeface="Times New Roman" pitchFamily="18" charset="0"/>
              </a:rPr>
              <a:t>R6,R5</a:t>
            </a:r>
          </a:p>
        </p:txBody>
      </p:sp>
      <p:sp>
        <p:nvSpPr>
          <p:cNvPr id="52282" name="Rectangle 57"/>
          <p:cNvSpPr>
            <a:spLocks noChangeArrowheads="1"/>
          </p:cNvSpPr>
          <p:nvPr/>
        </p:nvSpPr>
        <p:spPr bwMode="auto">
          <a:xfrm>
            <a:off x="5181600" y="5033963"/>
            <a:ext cx="2103438" cy="274637"/>
          </a:xfrm>
          <a:prstGeom prst="rect">
            <a:avLst/>
          </a:prstGeom>
          <a:noFill/>
          <a:ln w="9525">
            <a:noFill/>
            <a:miter lim="800000"/>
            <a:headEnd/>
            <a:tailEnd/>
          </a:ln>
        </p:spPr>
        <p:txBody>
          <a:bodyPr lIns="0" tIns="0" rIns="0" bIns="0">
            <a:spAutoFit/>
          </a:bodyPr>
          <a:lstStyle/>
          <a:p>
            <a:pPr eaLnBrk="0" hangingPunct="0"/>
            <a:r>
              <a:rPr lang="fr-FR">
                <a:solidFill>
                  <a:srgbClr val="000000"/>
                </a:solidFill>
                <a:latin typeface="Times" pitchFamily="18" charset="0"/>
              </a:rPr>
              <a:t>Dépendances de nom</a:t>
            </a:r>
            <a:endParaRPr lang="fr-FR">
              <a:latin typeface="Times New Roman" pitchFamily="18" charset="0"/>
            </a:endParaRPr>
          </a:p>
        </p:txBody>
      </p:sp>
      <p:sp>
        <p:nvSpPr>
          <p:cNvPr id="52283" name="Line 58"/>
          <p:cNvSpPr>
            <a:spLocks noChangeShapeType="1"/>
          </p:cNvSpPr>
          <p:nvPr/>
        </p:nvSpPr>
        <p:spPr bwMode="auto">
          <a:xfrm>
            <a:off x="6096000" y="2108200"/>
            <a:ext cx="533400" cy="152400"/>
          </a:xfrm>
          <a:prstGeom prst="line">
            <a:avLst/>
          </a:prstGeom>
          <a:noFill/>
          <a:ln w="9525">
            <a:solidFill>
              <a:schemeClr val="tx1"/>
            </a:solidFill>
            <a:round/>
            <a:headEnd/>
            <a:tailEnd type="triangle" w="med" len="med"/>
          </a:ln>
        </p:spPr>
        <p:txBody>
          <a:bodyPr wrap="none" anchor="ctr"/>
          <a:lstStyle/>
          <a:p>
            <a:endParaRPr lang="fr-FR"/>
          </a:p>
        </p:txBody>
      </p:sp>
      <p:sp>
        <p:nvSpPr>
          <p:cNvPr id="52284" name="Line 59"/>
          <p:cNvSpPr>
            <a:spLocks noChangeShapeType="1"/>
          </p:cNvSpPr>
          <p:nvPr/>
        </p:nvSpPr>
        <p:spPr bwMode="auto">
          <a:xfrm flipH="1">
            <a:off x="6096000" y="2489200"/>
            <a:ext cx="533400" cy="228600"/>
          </a:xfrm>
          <a:prstGeom prst="line">
            <a:avLst/>
          </a:prstGeom>
          <a:noFill/>
          <a:ln w="9525">
            <a:solidFill>
              <a:schemeClr val="tx1"/>
            </a:solidFill>
            <a:round/>
            <a:headEnd/>
            <a:tailEnd type="triangle" w="med" len="med"/>
          </a:ln>
        </p:spPr>
        <p:txBody>
          <a:bodyPr wrap="none" anchor="ctr"/>
          <a:lstStyle/>
          <a:p>
            <a:endParaRPr lang="fr-FR"/>
          </a:p>
        </p:txBody>
      </p:sp>
      <p:sp>
        <p:nvSpPr>
          <p:cNvPr id="52285" name="Line 60"/>
          <p:cNvSpPr>
            <a:spLocks noChangeShapeType="1"/>
          </p:cNvSpPr>
          <p:nvPr/>
        </p:nvSpPr>
        <p:spPr bwMode="auto">
          <a:xfrm>
            <a:off x="6019800" y="3403600"/>
            <a:ext cx="0" cy="228600"/>
          </a:xfrm>
          <a:prstGeom prst="line">
            <a:avLst/>
          </a:prstGeom>
          <a:noFill/>
          <a:ln w="9525">
            <a:solidFill>
              <a:schemeClr val="tx1"/>
            </a:solidFill>
            <a:round/>
            <a:headEnd/>
            <a:tailEnd type="triangle" w="med" len="med"/>
          </a:ln>
        </p:spPr>
        <p:txBody>
          <a:bodyPr wrap="none" anchor="ctr"/>
          <a:lstStyle/>
          <a:p>
            <a:endParaRPr lang="fr-FR"/>
          </a:p>
        </p:txBody>
      </p:sp>
      <p:sp>
        <p:nvSpPr>
          <p:cNvPr id="52286" name="Line 61"/>
          <p:cNvSpPr>
            <a:spLocks noChangeShapeType="1"/>
          </p:cNvSpPr>
          <p:nvPr/>
        </p:nvSpPr>
        <p:spPr bwMode="auto">
          <a:xfrm>
            <a:off x="1981200" y="2108200"/>
            <a:ext cx="457200" cy="228600"/>
          </a:xfrm>
          <a:prstGeom prst="line">
            <a:avLst/>
          </a:prstGeom>
          <a:noFill/>
          <a:ln w="9525">
            <a:solidFill>
              <a:schemeClr val="tx1"/>
            </a:solidFill>
            <a:round/>
            <a:headEnd/>
            <a:tailEnd type="triangle" w="med" len="med"/>
          </a:ln>
        </p:spPr>
        <p:txBody>
          <a:bodyPr wrap="none" anchor="ctr"/>
          <a:lstStyle/>
          <a:p>
            <a:endParaRPr lang="fr-FR"/>
          </a:p>
        </p:txBody>
      </p:sp>
      <p:sp>
        <p:nvSpPr>
          <p:cNvPr id="52287" name="Line 62"/>
          <p:cNvSpPr>
            <a:spLocks noChangeShapeType="1"/>
          </p:cNvSpPr>
          <p:nvPr/>
        </p:nvSpPr>
        <p:spPr bwMode="auto">
          <a:xfrm flipH="1">
            <a:off x="1981200" y="2641600"/>
            <a:ext cx="533400" cy="152400"/>
          </a:xfrm>
          <a:prstGeom prst="line">
            <a:avLst/>
          </a:prstGeom>
          <a:noFill/>
          <a:ln w="9525">
            <a:solidFill>
              <a:schemeClr val="tx1"/>
            </a:solidFill>
            <a:round/>
            <a:headEnd/>
            <a:tailEnd type="triangle" w="med" len="med"/>
          </a:ln>
        </p:spPr>
        <p:txBody>
          <a:bodyPr wrap="none" anchor="ctr"/>
          <a:lstStyle/>
          <a:p>
            <a:endParaRPr lang="fr-FR"/>
          </a:p>
        </p:txBody>
      </p:sp>
      <p:sp>
        <p:nvSpPr>
          <p:cNvPr id="52288" name="AutoShape 63"/>
          <p:cNvSpPr>
            <a:spLocks/>
          </p:cNvSpPr>
          <p:nvPr/>
        </p:nvSpPr>
        <p:spPr bwMode="auto">
          <a:xfrm>
            <a:off x="4114800" y="4622800"/>
            <a:ext cx="762000" cy="990600"/>
          </a:xfrm>
          <a:prstGeom prst="rightBrace">
            <a:avLst>
              <a:gd name="adj1" fmla="val 10833"/>
              <a:gd name="adj2" fmla="val 52083"/>
            </a:avLst>
          </a:prstGeom>
          <a:noFill/>
          <a:ln w="9525">
            <a:solidFill>
              <a:schemeClr val="tx1"/>
            </a:solidFill>
            <a:round/>
            <a:headEnd/>
            <a:tailEnd/>
          </a:ln>
        </p:spPr>
        <p:txBody>
          <a:bodyPr wrap="none" anchor="ctr"/>
          <a:lstStyle/>
          <a:p>
            <a:pPr algn="ctr" eaLnBrk="0" hangingPunct="0"/>
            <a:endParaRPr lang="en-US" sz="2400" b="1">
              <a:latin typeface="Times New Roman" pitchFamily="18" charset="0"/>
            </a:endParaRPr>
          </a:p>
        </p:txBody>
      </p:sp>
      <p:sp>
        <p:nvSpPr>
          <p:cNvPr id="52289" name="Text Box 64"/>
          <p:cNvSpPr txBox="1">
            <a:spLocks noChangeArrowheads="1"/>
          </p:cNvSpPr>
          <p:nvPr/>
        </p:nvSpPr>
        <p:spPr bwMode="auto">
          <a:xfrm>
            <a:off x="5487988" y="4054475"/>
            <a:ext cx="2684462" cy="1190625"/>
          </a:xfrm>
          <a:prstGeom prst="rect">
            <a:avLst/>
          </a:prstGeom>
          <a:noFill/>
          <a:ln w="9525">
            <a:noFill/>
            <a:miter lim="800000"/>
            <a:headEnd/>
            <a:tailEnd/>
          </a:ln>
        </p:spPr>
        <p:txBody>
          <a:bodyPr>
            <a:spAutoFit/>
          </a:bodyPr>
          <a:lstStyle/>
          <a:p>
            <a:r>
              <a:rPr lang="fr-FR">
                <a:solidFill>
                  <a:srgbClr val="FF0000"/>
                </a:solidFill>
                <a:latin typeface="Times New Roman" pitchFamily="18" charset="0"/>
              </a:rPr>
              <a:t>Dépendances de nom supprimées par renommage</a:t>
            </a:r>
          </a:p>
          <a:p>
            <a:endParaRPr lang="fr-FR">
              <a:solidFill>
                <a:srgbClr val="FF0000"/>
              </a:solidFill>
            </a:endParaRPr>
          </a:p>
        </p:txBody>
      </p:sp>
      <p:sp>
        <p:nvSpPr>
          <p:cNvPr id="68"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69"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41E81CEB-3A65-4B74-9511-4527E4A0C448}" type="slidenum">
              <a:rPr lang="fr-FR"/>
              <a:pPr>
                <a:defRPr/>
              </a:pPr>
              <a:t>35</a:t>
            </a:fld>
            <a:endParaRPr lang="fr-FR"/>
          </a:p>
        </p:txBody>
      </p:sp>
      <p:sp>
        <p:nvSpPr>
          <p:cNvPr id="53251" name="Rectangle 2"/>
          <p:cNvSpPr>
            <a:spLocks noGrp="1" noChangeArrowheads="1"/>
          </p:cNvSpPr>
          <p:nvPr>
            <p:ph type="title"/>
          </p:nvPr>
        </p:nvSpPr>
        <p:spPr/>
        <p:txBody>
          <a:bodyPr/>
          <a:lstStyle/>
          <a:p>
            <a:pPr eaLnBrk="1" hangingPunct="1"/>
            <a:r>
              <a:rPr lang="fr-FR" smtClean="0"/>
              <a:t>Traitement des dépendances</a:t>
            </a:r>
          </a:p>
        </p:txBody>
      </p:sp>
      <p:sp>
        <p:nvSpPr>
          <p:cNvPr id="53252" name="Rectangle 3"/>
          <p:cNvSpPr>
            <a:spLocks noGrp="1" noChangeArrowheads="1"/>
          </p:cNvSpPr>
          <p:nvPr>
            <p:ph type="body" idx="1"/>
          </p:nvPr>
        </p:nvSpPr>
        <p:spPr>
          <a:xfrm>
            <a:off x="457200" y="1600200"/>
            <a:ext cx="5627688" cy="4525963"/>
          </a:xfrm>
        </p:spPr>
        <p:txBody>
          <a:bodyPr/>
          <a:lstStyle/>
          <a:p>
            <a:pPr eaLnBrk="1" hangingPunct="1"/>
            <a:r>
              <a:rPr lang="fr-FR" sz="2400" smtClean="0"/>
              <a:t>Contrôle des dépendances de données</a:t>
            </a:r>
          </a:p>
          <a:p>
            <a:pPr lvl="1" eaLnBrk="1" hangingPunct="1"/>
            <a:r>
              <a:rPr lang="fr-FR" sz="2000" smtClean="0"/>
              <a:t>Réalisé par matériel (</a:t>
            </a:r>
            <a:r>
              <a:rPr lang="fr-FR" sz="2000" i="1" smtClean="0">
                <a:solidFill>
                  <a:srgbClr val="FF0000"/>
                </a:solidFill>
              </a:rPr>
              <a:t>cf exposé F. Anceau</a:t>
            </a:r>
            <a:r>
              <a:rPr lang="fr-FR" sz="2000" smtClean="0"/>
              <a:t>)</a:t>
            </a:r>
          </a:p>
          <a:p>
            <a:pPr lvl="2" eaLnBrk="1" hangingPunct="1"/>
            <a:r>
              <a:rPr lang="fr-FR" sz="1800" smtClean="0"/>
              <a:t>Scoreboard</a:t>
            </a:r>
          </a:p>
          <a:p>
            <a:pPr lvl="2" eaLnBrk="1" hangingPunct="1"/>
            <a:r>
              <a:rPr lang="fr-FR" sz="1800" smtClean="0"/>
              <a:t>Tomasulo</a:t>
            </a:r>
          </a:p>
          <a:p>
            <a:pPr lvl="1" eaLnBrk="1" hangingPunct="1"/>
            <a:r>
              <a:rPr lang="fr-FR" sz="2000" i="1" smtClean="0">
                <a:solidFill>
                  <a:srgbClr val="FF0000"/>
                </a:solidFill>
              </a:rPr>
              <a:t>Réalisé par logiciel (VLIW)</a:t>
            </a:r>
          </a:p>
          <a:p>
            <a:pPr eaLnBrk="1" hangingPunct="1"/>
            <a:r>
              <a:rPr lang="fr-FR" sz="2400" smtClean="0"/>
              <a:t>Suppression des dépendances de nom</a:t>
            </a:r>
          </a:p>
          <a:p>
            <a:pPr lvl="1" eaLnBrk="1" hangingPunct="1"/>
            <a:r>
              <a:rPr lang="fr-FR" sz="2000" smtClean="0"/>
              <a:t>Renommage de registres</a:t>
            </a:r>
          </a:p>
          <a:p>
            <a:pPr lvl="1" eaLnBrk="1" hangingPunct="1"/>
            <a:r>
              <a:rPr lang="fr-FR" sz="2000" smtClean="0"/>
              <a:t>Tomasulo</a:t>
            </a:r>
          </a:p>
          <a:p>
            <a:pPr eaLnBrk="1" hangingPunct="1"/>
            <a:r>
              <a:rPr lang="fr-FR" sz="2400" smtClean="0"/>
              <a:t>Techniques logicielles pour supprimer les suspensions</a:t>
            </a:r>
          </a:p>
          <a:p>
            <a:pPr lvl="1" eaLnBrk="1" hangingPunct="1"/>
            <a:r>
              <a:rPr lang="fr-FR" sz="2000" smtClean="0"/>
              <a:t>Déroulage de boucle</a:t>
            </a:r>
          </a:p>
          <a:p>
            <a:pPr lvl="1" eaLnBrk="1" hangingPunct="1"/>
            <a:r>
              <a:rPr lang="fr-FR" sz="2000" smtClean="0"/>
              <a:t>Pipeline logiciel (VLIW)</a:t>
            </a:r>
          </a:p>
        </p:txBody>
      </p:sp>
      <p:pic>
        <p:nvPicPr>
          <p:cNvPr id="53253" name="Picture 7"/>
          <p:cNvPicPr>
            <a:picLocks noChangeAspect="1" noChangeArrowheads="1"/>
          </p:cNvPicPr>
          <p:nvPr/>
        </p:nvPicPr>
        <p:blipFill>
          <a:blip r:embed="rId2" cstate="print"/>
          <a:srcRect/>
          <a:stretch>
            <a:fillRect/>
          </a:stretch>
        </p:blipFill>
        <p:spPr bwMode="auto">
          <a:xfrm>
            <a:off x="6875463" y="1557338"/>
            <a:ext cx="1512887" cy="1354137"/>
          </a:xfrm>
          <a:prstGeom prst="rect">
            <a:avLst/>
          </a:prstGeom>
          <a:noFill/>
          <a:ln w="9525">
            <a:noFill/>
            <a:miter lim="800000"/>
            <a:headEnd/>
            <a:tailEnd/>
          </a:ln>
        </p:spPr>
      </p:pic>
      <p:sp>
        <p:nvSpPr>
          <p:cNvPr id="53254" name="ZoneTexte 7"/>
          <p:cNvSpPr txBox="1">
            <a:spLocks noChangeArrowheads="1"/>
          </p:cNvSpPr>
          <p:nvPr/>
        </p:nvSpPr>
        <p:spPr bwMode="auto">
          <a:xfrm>
            <a:off x="7164388" y="2997200"/>
            <a:ext cx="1108075" cy="368300"/>
          </a:xfrm>
          <a:prstGeom prst="rect">
            <a:avLst/>
          </a:prstGeom>
          <a:noFill/>
          <a:ln w="9525">
            <a:noFill/>
            <a:miter lim="800000"/>
            <a:headEnd/>
            <a:tailEnd/>
          </a:ln>
        </p:spPr>
        <p:txBody>
          <a:bodyPr wrap="none">
            <a:spAutoFit/>
          </a:bodyPr>
          <a:lstStyle/>
          <a:p>
            <a:r>
              <a:rPr lang="fr-FR"/>
              <a:t>Thornton</a:t>
            </a:r>
          </a:p>
        </p:txBody>
      </p:sp>
      <p:sp>
        <p:nvSpPr>
          <p:cNvPr id="9"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pic>
        <p:nvPicPr>
          <p:cNvPr id="146433" name="Picture 1"/>
          <p:cNvPicPr>
            <a:picLocks noChangeAspect="1" noChangeArrowheads="1"/>
          </p:cNvPicPr>
          <p:nvPr/>
        </p:nvPicPr>
        <p:blipFill>
          <a:blip r:embed="rId3" cstate="print"/>
          <a:srcRect/>
          <a:stretch>
            <a:fillRect/>
          </a:stretch>
        </p:blipFill>
        <p:spPr bwMode="auto">
          <a:xfrm>
            <a:off x="7020272" y="3645024"/>
            <a:ext cx="1582585" cy="1224136"/>
          </a:xfrm>
          <a:prstGeom prst="rect">
            <a:avLst/>
          </a:prstGeom>
          <a:noFill/>
          <a:ln w="9525">
            <a:noFill/>
            <a:miter lim="800000"/>
            <a:headEnd/>
            <a:tailEnd/>
          </a:ln>
        </p:spPr>
      </p:pic>
      <p:sp>
        <p:nvSpPr>
          <p:cNvPr id="11" name="ZoneTexte 10"/>
          <p:cNvSpPr txBox="1"/>
          <p:nvPr/>
        </p:nvSpPr>
        <p:spPr>
          <a:xfrm>
            <a:off x="7236296" y="5085184"/>
            <a:ext cx="1172180" cy="369332"/>
          </a:xfrm>
          <a:prstGeom prst="rect">
            <a:avLst/>
          </a:prstGeom>
          <a:noFill/>
        </p:spPr>
        <p:txBody>
          <a:bodyPr wrap="none" rtlCol="0">
            <a:spAutoFit/>
          </a:bodyPr>
          <a:lstStyle/>
          <a:p>
            <a:r>
              <a:rPr lang="fr-FR" dirty="0" err="1" smtClean="0"/>
              <a:t>Tomasulo</a:t>
            </a:r>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5589580C-D535-4124-826A-7219AF3A051F}" type="slidenum">
              <a:rPr lang="fr-FR"/>
              <a:pPr>
                <a:defRPr/>
              </a:pPr>
              <a:t>36</a:t>
            </a:fld>
            <a:endParaRPr lang="fr-FR"/>
          </a:p>
        </p:txBody>
      </p:sp>
      <p:sp>
        <p:nvSpPr>
          <p:cNvPr id="54275" name="Rectangle 2"/>
          <p:cNvSpPr>
            <a:spLocks noGrp="1" noChangeArrowheads="1"/>
          </p:cNvSpPr>
          <p:nvPr>
            <p:ph type="title"/>
          </p:nvPr>
        </p:nvSpPr>
        <p:spPr/>
        <p:txBody>
          <a:bodyPr/>
          <a:lstStyle/>
          <a:p>
            <a:pPr eaLnBrk="1" hangingPunct="1"/>
            <a:r>
              <a:rPr lang="fr-FR" smtClean="0"/>
              <a:t>Problème des exceptions/interruptions</a:t>
            </a:r>
          </a:p>
        </p:txBody>
      </p:sp>
      <p:sp>
        <p:nvSpPr>
          <p:cNvPr id="54276" name="Rectangle 3"/>
          <p:cNvSpPr>
            <a:spLocks noGrp="1" noChangeArrowheads="1"/>
          </p:cNvSpPr>
          <p:nvPr>
            <p:ph idx="1"/>
          </p:nvPr>
        </p:nvSpPr>
        <p:spPr>
          <a:xfrm>
            <a:off x="468313" y="1484313"/>
            <a:ext cx="8229600" cy="4525962"/>
          </a:xfrm>
        </p:spPr>
        <p:txBody>
          <a:bodyPr/>
          <a:lstStyle/>
          <a:p>
            <a:pPr eaLnBrk="1" hangingPunct="1"/>
            <a:r>
              <a:rPr lang="fr-FR" sz="2400" smtClean="0"/>
              <a:t>Exceptions</a:t>
            </a:r>
          </a:p>
          <a:p>
            <a:pPr lvl="1" eaLnBrk="1" hangingPunct="1"/>
            <a:r>
              <a:rPr lang="fr-FR" sz="2000" smtClean="0"/>
              <a:t>Situation où un évènement extérieur au CPU (demande d’interruption) ou interne au CPU (ex : division par 0, accès mémoire non aligné, interruptions logicielles…) provoque l’arrêt de l’exécution du programme et l’appel à une procédure de traitement de l’interruption</a:t>
            </a:r>
          </a:p>
          <a:p>
            <a:pPr eaLnBrk="1" hangingPunct="1"/>
            <a:r>
              <a:rPr lang="fr-FR" sz="2400" smtClean="0"/>
              <a:t>Exceptions « propres »</a:t>
            </a:r>
          </a:p>
          <a:p>
            <a:pPr lvl="1" eaLnBrk="1" hangingPunct="1"/>
            <a:r>
              <a:rPr lang="fr-FR" sz="2000" smtClean="0"/>
              <a:t>Toutes les instructions </a:t>
            </a:r>
            <a:r>
              <a:rPr lang="fr-FR" sz="2000" b="1" smtClean="0">
                <a:solidFill>
                  <a:srgbClr val="FF0000"/>
                </a:solidFill>
              </a:rPr>
              <a:t>avant</a:t>
            </a:r>
            <a:r>
              <a:rPr lang="fr-FR" sz="2000" smtClean="0"/>
              <a:t> celle ayant provoqué l’exception se terminent</a:t>
            </a:r>
          </a:p>
          <a:p>
            <a:pPr lvl="1" eaLnBrk="1" hangingPunct="1"/>
            <a:r>
              <a:rPr lang="fr-FR" sz="2000" smtClean="0"/>
              <a:t>Toutes les instructions </a:t>
            </a:r>
            <a:r>
              <a:rPr lang="fr-FR" sz="2000" b="1" smtClean="0">
                <a:solidFill>
                  <a:srgbClr val="FF0000"/>
                </a:solidFill>
              </a:rPr>
              <a:t>après</a:t>
            </a:r>
            <a:r>
              <a:rPr lang="fr-FR" sz="2000" smtClean="0"/>
              <a:t> celle ayant provoqué l’exception n’ont pas commencé leur exécution</a:t>
            </a:r>
          </a:p>
          <a:p>
            <a:pPr lvl="2" eaLnBrk="1" hangingPunct="1"/>
            <a:r>
              <a:rPr lang="fr-FR" sz="1800" smtClean="0"/>
              <a:t>Pas de modification des registres ou de la mémoire.</a:t>
            </a:r>
          </a:p>
          <a:p>
            <a:pPr lvl="1" eaLnBrk="1" hangingPunct="1"/>
            <a:endParaRPr lang="fr-FR" smtClean="0"/>
          </a:p>
        </p:txBody>
      </p:sp>
      <p:sp>
        <p:nvSpPr>
          <p:cNvPr id="10"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1"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p:cNvSpPr>
            <a:spLocks noGrp="1"/>
          </p:cNvSpPr>
          <p:nvPr>
            <p:ph type="sldNum" sz="quarter" idx="12"/>
          </p:nvPr>
        </p:nvSpPr>
        <p:spPr/>
        <p:txBody>
          <a:bodyPr/>
          <a:lstStyle/>
          <a:p>
            <a:pPr>
              <a:defRPr/>
            </a:pPr>
            <a:fld id="{62DF34E5-198A-4F03-AB89-0EC9D5D9B15E}" type="slidenum">
              <a:rPr lang="fr-FR"/>
              <a:pPr>
                <a:defRPr/>
              </a:pPr>
              <a:t>37</a:t>
            </a:fld>
            <a:endParaRPr lang="fr-FR"/>
          </a:p>
        </p:txBody>
      </p:sp>
      <p:sp>
        <p:nvSpPr>
          <p:cNvPr id="55299" name="Rectangle 2"/>
          <p:cNvSpPr>
            <a:spLocks noGrp="1" noChangeArrowheads="1"/>
          </p:cNvSpPr>
          <p:nvPr>
            <p:ph type="title"/>
          </p:nvPr>
        </p:nvSpPr>
        <p:spPr/>
        <p:txBody>
          <a:bodyPr/>
          <a:lstStyle/>
          <a:p>
            <a:pPr eaLnBrk="1" hangingPunct="1"/>
            <a:r>
              <a:rPr lang="fr-FR" smtClean="0"/>
              <a:t>Terminaison des instructions</a:t>
            </a:r>
          </a:p>
        </p:txBody>
      </p:sp>
      <p:sp>
        <p:nvSpPr>
          <p:cNvPr id="55300" name="Rectangle 3"/>
          <p:cNvSpPr>
            <a:spLocks noGrp="1" noChangeArrowheads="1"/>
          </p:cNvSpPr>
          <p:nvPr>
            <p:ph type="body" idx="1"/>
          </p:nvPr>
        </p:nvSpPr>
        <p:spPr>
          <a:xfrm>
            <a:off x="457200" y="1341438"/>
            <a:ext cx="8229600" cy="3844925"/>
          </a:xfrm>
        </p:spPr>
        <p:txBody>
          <a:bodyPr/>
          <a:lstStyle/>
          <a:p>
            <a:pPr eaLnBrk="1" hangingPunct="1">
              <a:lnSpc>
                <a:spcPct val="80000"/>
              </a:lnSpc>
            </a:pPr>
            <a:r>
              <a:rPr lang="fr-FR" sz="2000" dirty="0" smtClean="0"/>
              <a:t>Pipeline et exceptions propres.</a:t>
            </a:r>
          </a:p>
          <a:p>
            <a:pPr eaLnBrk="1" hangingPunct="1">
              <a:lnSpc>
                <a:spcPct val="80000"/>
              </a:lnSpc>
            </a:pPr>
            <a:r>
              <a:rPr lang="fr-FR" sz="2000" dirty="0" smtClean="0"/>
              <a:t>Terminaison dans l’ordre des instructions	</a:t>
            </a:r>
          </a:p>
          <a:p>
            <a:pPr lvl="1" eaLnBrk="1" hangingPunct="1">
              <a:lnSpc>
                <a:spcPct val="80000"/>
              </a:lnSpc>
            </a:pPr>
            <a:r>
              <a:rPr lang="fr-FR" sz="1800" dirty="0" smtClean="0"/>
              <a:t>Les instructions multi-cycles obligent les instructions suivantes 1 cycle à attendre, même</a:t>
            </a:r>
          </a:p>
          <a:p>
            <a:pPr lvl="2" eaLnBrk="1" hangingPunct="1">
              <a:lnSpc>
                <a:spcPct val="80000"/>
              </a:lnSpc>
            </a:pPr>
            <a:r>
              <a:rPr lang="fr-FR" sz="1600" dirty="0" smtClean="0"/>
              <a:t> s’il n’y a pas de dépendances de données</a:t>
            </a:r>
          </a:p>
          <a:p>
            <a:pPr lvl="2" eaLnBrk="1" hangingPunct="1">
              <a:lnSpc>
                <a:spcPct val="80000"/>
              </a:lnSpc>
            </a:pPr>
            <a:r>
              <a:rPr lang="fr-FR" sz="1600" dirty="0" smtClean="0"/>
              <a:t>si elles ne provoquent pas d’exceptions</a:t>
            </a:r>
          </a:p>
          <a:p>
            <a:pPr eaLnBrk="1" hangingPunct="1">
              <a:lnSpc>
                <a:spcPct val="80000"/>
              </a:lnSpc>
            </a:pPr>
            <a:r>
              <a:rPr lang="fr-FR" sz="2000" dirty="0" smtClean="0"/>
              <a:t>Terminaison non ordonnées des instructions</a:t>
            </a:r>
          </a:p>
          <a:p>
            <a:pPr lvl="1" eaLnBrk="1" hangingPunct="1">
              <a:lnSpc>
                <a:spcPct val="80000"/>
              </a:lnSpc>
            </a:pPr>
            <a:r>
              <a:rPr lang="fr-FR" sz="1800" dirty="0" smtClean="0"/>
              <a:t>Sans dépendance de données, si on autorise les instructions suivantes à se terminer, elles vont modifier les registres (et la mémoire)</a:t>
            </a:r>
          </a:p>
          <a:p>
            <a:pPr lvl="1" eaLnBrk="1" hangingPunct="1">
              <a:lnSpc>
                <a:spcPct val="80000"/>
              </a:lnSpc>
            </a:pPr>
            <a:r>
              <a:rPr lang="fr-FR" sz="1800" dirty="0" smtClean="0"/>
              <a:t>Des exceptions « propres » sont alors impossibles (les instructions suivantes ne doivent pas avoir commencé </a:t>
            </a:r>
          </a:p>
          <a:p>
            <a:pPr eaLnBrk="1" hangingPunct="1">
              <a:lnSpc>
                <a:spcPct val="80000"/>
              </a:lnSpc>
            </a:pPr>
            <a:r>
              <a:rPr lang="fr-FR" sz="2000" b="1" dirty="0" smtClean="0">
                <a:solidFill>
                  <a:srgbClr val="FF0000"/>
                </a:solidFill>
              </a:rPr>
              <a:t>Exécution « spéculative » des instructions</a:t>
            </a:r>
          </a:p>
          <a:p>
            <a:pPr lvl="1" eaLnBrk="1" hangingPunct="1">
              <a:lnSpc>
                <a:spcPct val="80000"/>
              </a:lnSpc>
            </a:pPr>
            <a:r>
              <a:rPr lang="fr-FR" sz="1800" dirty="0" smtClean="0"/>
              <a:t>Rangement temporaire des résultats des instructions</a:t>
            </a:r>
          </a:p>
          <a:p>
            <a:pPr lvl="1" eaLnBrk="1" hangingPunct="1">
              <a:lnSpc>
                <a:spcPct val="80000"/>
              </a:lnSpc>
            </a:pPr>
            <a:r>
              <a:rPr lang="fr-FR" sz="1800" dirty="0" smtClean="0"/>
              <a:t>On ne modifie les registres et la mémoire que lorsqu’on est sûr qu’il n’y aura pas d’exception (instructions « garanties »)</a:t>
            </a:r>
          </a:p>
          <a:p>
            <a:pPr eaLnBrk="1" hangingPunct="1">
              <a:lnSpc>
                <a:spcPct val="80000"/>
              </a:lnSpc>
            </a:pPr>
            <a:endParaRPr lang="fr-FR" sz="2000" dirty="0" smtClean="0"/>
          </a:p>
        </p:txBody>
      </p:sp>
      <p:sp>
        <p:nvSpPr>
          <p:cNvPr id="55301" name="Rectangle 4"/>
          <p:cNvSpPr>
            <a:spLocks noChangeArrowheads="1"/>
          </p:cNvSpPr>
          <p:nvPr/>
        </p:nvSpPr>
        <p:spPr bwMode="auto">
          <a:xfrm>
            <a:off x="2339975" y="5445125"/>
            <a:ext cx="3397250" cy="641350"/>
          </a:xfrm>
          <a:prstGeom prst="rect">
            <a:avLst/>
          </a:prstGeom>
          <a:noFill/>
          <a:ln w="9525">
            <a:noFill/>
            <a:miter lim="800000"/>
            <a:headEnd/>
            <a:tailEnd/>
          </a:ln>
        </p:spPr>
        <p:txBody>
          <a:bodyPr wrap="none">
            <a:spAutoFit/>
          </a:bodyPr>
          <a:lstStyle/>
          <a:p>
            <a:r>
              <a:rPr lang="fr-FR">
                <a:solidFill>
                  <a:srgbClr val="FF0000"/>
                </a:solidFill>
              </a:rPr>
              <a:t>LI  DI   LR  EX</a:t>
            </a:r>
            <a:r>
              <a:rPr lang="fr-FR" baseline="-25000">
                <a:solidFill>
                  <a:srgbClr val="FF0000"/>
                </a:solidFill>
              </a:rPr>
              <a:t>1</a:t>
            </a:r>
            <a:r>
              <a:rPr lang="fr-FR">
                <a:solidFill>
                  <a:srgbClr val="FF0000"/>
                </a:solidFill>
              </a:rPr>
              <a:t> EX</a:t>
            </a:r>
            <a:r>
              <a:rPr lang="fr-FR" baseline="-25000">
                <a:solidFill>
                  <a:srgbClr val="FF0000"/>
                </a:solidFill>
              </a:rPr>
              <a:t>2</a:t>
            </a:r>
            <a:r>
              <a:rPr lang="fr-FR">
                <a:solidFill>
                  <a:srgbClr val="FF0000"/>
                </a:solidFill>
              </a:rPr>
              <a:t> ...EX</a:t>
            </a:r>
            <a:r>
              <a:rPr lang="fr-FR" baseline="-25000">
                <a:solidFill>
                  <a:srgbClr val="FF0000"/>
                </a:solidFill>
              </a:rPr>
              <a:t>n</a:t>
            </a:r>
            <a:r>
              <a:rPr lang="fr-FR">
                <a:solidFill>
                  <a:srgbClr val="FF0000"/>
                </a:solidFill>
              </a:rPr>
              <a:t> ER</a:t>
            </a:r>
          </a:p>
          <a:p>
            <a:r>
              <a:rPr lang="fr-FR">
                <a:solidFill>
                  <a:srgbClr val="FF0000"/>
                </a:solidFill>
              </a:rPr>
              <a:t>      LI  DI   LR  MEM ER            </a:t>
            </a:r>
          </a:p>
        </p:txBody>
      </p:sp>
      <p:sp>
        <p:nvSpPr>
          <p:cNvPr id="55302" name="Text Box 5"/>
          <p:cNvSpPr txBox="1">
            <a:spLocks noChangeArrowheads="1"/>
          </p:cNvSpPr>
          <p:nvPr/>
        </p:nvSpPr>
        <p:spPr bwMode="auto">
          <a:xfrm>
            <a:off x="5797550" y="5451475"/>
            <a:ext cx="3095625" cy="641350"/>
          </a:xfrm>
          <a:prstGeom prst="rect">
            <a:avLst/>
          </a:prstGeom>
          <a:noFill/>
          <a:ln w="9525">
            <a:noFill/>
            <a:miter lim="800000"/>
            <a:headEnd/>
            <a:tailEnd/>
          </a:ln>
        </p:spPr>
        <p:txBody>
          <a:bodyPr>
            <a:spAutoFit/>
          </a:bodyPr>
          <a:lstStyle/>
          <a:p>
            <a:r>
              <a:rPr lang="fr-FR"/>
              <a:t>DIV (instruction multi-cycles</a:t>
            </a:r>
          </a:p>
          <a:p>
            <a:r>
              <a:rPr lang="fr-FR"/>
              <a:t>Instruction 1 cycle</a:t>
            </a:r>
          </a:p>
        </p:txBody>
      </p:sp>
      <p:sp>
        <p:nvSpPr>
          <p:cNvPr id="9"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p:txBody>
          <a:bodyPr/>
          <a:lstStyle/>
          <a:p>
            <a:r>
              <a:rPr lang="fr-FR" dirty="0" smtClean="0"/>
              <a:t>Les </a:t>
            </a:r>
            <a:r>
              <a:rPr lang="fr-FR" dirty="0" err="1" smtClean="0"/>
              <a:t>superscalaires</a:t>
            </a:r>
            <a:r>
              <a:rPr lang="fr-FR" dirty="0" smtClean="0"/>
              <a:t> « multi-pipelines »</a:t>
            </a:r>
          </a:p>
        </p:txBody>
      </p:sp>
      <p:sp>
        <p:nvSpPr>
          <p:cNvPr id="56323" name="Espace réservé du contenu 2"/>
          <p:cNvSpPr>
            <a:spLocks noGrp="1"/>
          </p:cNvSpPr>
          <p:nvPr>
            <p:ph idx="1"/>
          </p:nvPr>
        </p:nvSpPr>
        <p:spPr/>
        <p:txBody>
          <a:bodyPr/>
          <a:lstStyle/>
          <a:p>
            <a:r>
              <a:rPr lang="fr-FR" smtClean="0"/>
              <a:t>Lancement de plusieurs instructions par cycle</a:t>
            </a:r>
          </a:p>
          <a:p>
            <a:r>
              <a:rPr lang="fr-FR" smtClean="0"/>
              <a:t>Deux parties</a:t>
            </a:r>
          </a:p>
          <a:p>
            <a:pPr lvl="1"/>
            <a:r>
              <a:rPr lang="fr-FR" smtClean="0"/>
              <a:t>Statique</a:t>
            </a:r>
          </a:p>
          <a:p>
            <a:pPr lvl="1"/>
            <a:r>
              <a:rPr lang="fr-FR" smtClean="0"/>
              <a:t>Dynamique</a:t>
            </a:r>
          </a:p>
          <a:p>
            <a:pPr lvl="1"/>
            <a:endParaRPr lang="fr-FR" smtClean="0"/>
          </a:p>
        </p:txBody>
      </p:sp>
      <p:sp>
        <p:nvSpPr>
          <p:cNvPr id="4" name="Espace réservé de la date 3"/>
          <p:cNvSpPr>
            <a:spLocks noGrp="1"/>
          </p:cNvSpPr>
          <p:nvPr>
            <p:ph type="dt" sz="quarter" idx="10"/>
          </p:nvPr>
        </p:nvSpPr>
        <p:spPr/>
        <p:txBody>
          <a:bodyPr/>
          <a:lstStyle/>
          <a:p>
            <a:pPr>
              <a:defRPr/>
            </a:pPr>
            <a:r>
              <a:rPr lang="fr-FR"/>
              <a:t>Séminaire CNAM</a:t>
            </a:r>
          </a:p>
          <a:p>
            <a:pPr>
              <a:defRPr/>
            </a:pPr>
            <a:r>
              <a:rPr lang="fr-FR"/>
              <a:t>18 Décembre 2014</a:t>
            </a:r>
          </a:p>
        </p:txBody>
      </p:sp>
      <p:sp>
        <p:nvSpPr>
          <p:cNvPr id="5" name="Espace réservé du pied de page 4"/>
          <p:cNvSpPr>
            <a:spLocks noGrp="1"/>
          </p:cNvSpPr>
          <p:nvPr>
            <p:ph type="ftr" sz="quarter" idx="11"/>
          </p:nvPr>
        </p:nvSpPr>
        <p:spPr/>
        <p:txBody>
          <a:bodyPr/>
          <a:lstStyle/>
          <a:p>
            <a:pPr>
              <a:defRPr/>
            </a:pPr>
            <a:r>
              <a:rPr lang="fr-FR"/>
              <a:t>Processeurs multi-pipelines</a:t>
            </a:r>
          </a:p>
          <a:p>
            <a:pPr>
              <a:defRPr/>
            </a:pPr>
            <a:r>
              <a:rPr lang="fr-FR"/>
              <a:t>D. Etiemble</a:t>
            </a:r>
          </a:p>
        </p:txBody>
      </p:sp>
      <p:sp>
        <p:nvSpPr>
          <p:cNvPr id="6" name="Espace réservé du numéro de diapositive 5"/>
          <p:cNvSpPr>
            <a:spLocks noGrp="1"/>
          </p:cNvSpPr>
          <p:nvPr>
            <p:ph type="sldNum" sz="quarter" idx="12"/>
          </p:nvPr>
        </p:nvSpPr>
        <p:spPr/>
        <p:txBody>
          <a:bodyPr/>
          <a:lstStyle/>
          <a:p>
            <a:pPr>
              <a:defRPr/>
            </a:pPr>
            <a:fld id="{E1D3C68F-2F55-465B-B544-C6649F72689B}" type="slidenum">
              <a:rPr lang="fr-FR"/>
              <a:pPr>
                <a:defRPr/>
              </a:pPr>
              <a:t>38</a:t>
            </a:fld>
            <a:endParaRPr lang="fr-FR" dirty="0"/>
          </a:p>
        </p:txBody>
      </p:sp>
      <p:grpSp>
        <p:nvGrpSpPr>
          <p:cNvPr id="56327" name="Groupe 6"/>
          <p:cNvGrpSpPr>
            <a:grpSpLocks/>
          </p:cNvGrpSpPr>
          <p:nvPr/>
        </p:nvGrpSpPr>
        <p:grpSpPr bwMode="auto">
          <a:xfrm>
            <a:off x="827088" y="3644900"/>
            <a:ext cx="6769100" cy="2590800"/>
            <a:chOff x="971600" y="1196752"/>
            <a:chExt cx="6768752" cy="2590547"/>
          </a:xfrm>
        </p:grpSpPr>
        <p:sp>
          <p:nvSpPr>
            <p:cNvPr id="8" name="Rectangle 7"/>
            <p:cNvSpPr/>
            <p:nvPr/>
          </p:nvSpPr>
          <p:spPr>
            <a:xfrm>
              <a:off x="971600" y="1196752"/>
              <a:ext cx="2447799" cy="1512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dirty="0" smtClean="0">
                  <a:solidFill>
                    <a:schemeClr val="tx1"/>
                  </a:solidFill>
                </a:rPr>
                <a:t>Pipeline</a:t>
              </a:r>
            </a:p>
            <a:p>
              <a:pPr>
                <a:buFontTx/>
                <a:buChar char="-"/>
                <a:defRPr/>
              </a:pPr>
              <a:r>
                <a:rPr lang="en-US" dirty="0" smtClean="0">
                  <a:solidFill>
                    <a:schemeClr val="tx1"/>
                  </a:solidFill>
                </a:rPr>
                <a:t>Lecture instructions</a:t>
              </a:r>
            </a:p>
            <a:p>
              <a:pPr>
                <a:buFontTx/>
                <a:buChar char="-"/>
                <a:defRPr/>
              </a:pPr>
              <a:r>
                <a:rPr lang="en-US" dirty="0" smtClean="0">
                  <a:solidFill>
                    <a:schemeClr val="tx1"/>
                  </a:solidFill>
                </a:rPr>
                <a:t> </a:t>
              </a:r>
              <a:r>
                <a:rPr lang="en-US" dirty="0" err="1" smtClean="0">
                  <a:solidFill>
                    <a:schemeClr val="tx1"/>
                  </a:solidFill>
                </a:rPr>
                <a:t>Décodage</a:t>
              </a:r>
              <a:endParaRPr lang="en-US" dirty="0" smtClean="0">
                <a:solidFill>
                  <a:schemeClr val="tx1"/>
                </a:solidFill>
              </a:endParaRPr>
            </a:p>
            <a:p>
              <a:pPr>
                <a:buFontTx/>
                <a:buChar char="-"/>
                <a:defRPr/>
              </a:pPr>
              <a:r>
                <a:rPr lang="en-US" dirty="0" smtClean="0">
                  <a:solidFill>
                    <a:schemeClr val="tx1"/>
                  </a:solidFill>
                </a:rPr>
                <a:t> Test </a:t>
              </a:r>
              <a:r>
                <a:rPr lang="en-US" dirty="0" err="1" smtClean="0">
                  <a:solidFill>
                    <a:schemeClr val="tx1"/>
                  </a:solidFill>
                </a:rPr>
                <a:t>ressources</a:t>
              </a:r>
              <a:r>
                <a:rPr lang="en-US" dirty="0" smtClean="0">
                  <a:solidFill>
                    <a:schemeClr val="tx1"/>
                  </a:solidFill>
                </a:rPr>
                <a:t> et </a:t>
              </a:r>
              <a:r>
                <a:rPr lang="en-US" dirty="0" err="1" smtClean="0">
                  <a:solidFill>
                    <a:schemeClr val="tx1"/>
                  </a:solidFill>
                </a:rPr>
                <a:t>dépendances</a:t>
              </a:r>
              <a:endParaRPr lang="en-US" dirty="0">
                <a:solidFill>
                  <a:schemeClr val="tx1"/>
                </a:solidFill>
              </a:endParaRPr>
            </a:p>
          </p:txBody>
        </p:sp>
        <p:sp>
          <p:nvSpPr>
            <p:cNvPr id="9" name="Rectangle 8"/>
            <p:cNvSpPr/>
            <p:nvPr/>
          </p:nvSpPr>
          <p:spPr>
            <a:xfrm>
              <a:off x="4427409" y="1196752"/>
              <a:ext cx="3312943" cy="1655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10" name="Rectangle 9"/>
            <p:cNvSpPr/>
            <p:nvPr/>
          </p:nvSpPr>
          <p:spPr>
            <a:xfrm>
              <a:off x="4571865" y="1268183"/>
              <a:ext cx="2304931" cy="433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dirty="0" smtClean="0">
                  <a:solidFill>
                    <a:schemeClr val="tx1"/>
                  </a:solidFill>
                </a:rPr>
                <a:t>Pipelines </a:t>
              </a:r>
              <a:r>
                <a:rPr lang="en-US" dirty="0" err="1" smtClean="0">
                  <a:solidFill>
                    <a:schemeClr val="tx1"/>
                  </a:solidFill>
                </a:rPr>
                <a:t>entiers</a:t>
              </a:r>
              <a:endParaRPr lang="en-US" dirty="0"/>
            </a:p>
          </p:txBody>
        </p:sp>
        <p:sp>
          <p:nvSpPr>
            <p:cNvPr id="11" name="Rectangle 10"/>
            <p:cNvSpPr/>
            <p:nvPr/>
          </p:nvSpPr>
          <p:spPr>
            <a:xfrm>
              <a:off x="4571865" y="1772959"/>
              <a:ext cx="3168487" cy="4317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dirty="0" smtClean="0">
                  <a:solidFill>
                    <a:schemeClr val="tx1"/>
                  </a:solidFill>
                </a:rPr>
                <a:t>Pipelines </a:t>
              </a:r>
              <a:r>
                <a:rPr lang="en-US" dirty="0" err="1" smtClean="0">
                  <a:solidFill>
                    <a:schemeClr val="tx1"/>
                  </a:solidFill>
                </a:rPr>
                <a:t>flottants</a:t>
              </a:r>
              <a:endParaRPr lang="en-US" dirty="0">
                <a:solidFill>
                  <a:schemeClr val="tx1"/>
                </a:solidFill>
              </a:endParaRPr>
            </a:p>
          </p:txBody>
        </p:sp>
        <p:sp>
          <p:nvSpPr>
            <p:cNvPr id="12" name="Rectangle 11"/>
            <p:cNvSpPr/>
            <p:nvPr/>
          </p:nvSpPr>
          <p:spPr>
            <a:xfrm>
              <a:off x="4571865" y="2276147"/>
              <a:ext cx="2663688" cy="433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dirty="0" smtClean="0">
                  <a:solidFill>
                    <a:schemeClr val="tx1"/>
                  </a:solidFill>
                </a:rPr>
                <a:t>Pipelines </a:t>
              </a:r>
              <a:r>
                <a:rPr lang="en-US" dirty="0" err="1" smtClean="0">
                  <a:solidFill>
                    <a:schemeClr val="tx1"/>
                  </a:solidFill>
                </a:rPr>
                <a:t>accès</a:t>
              </a:r>
              <a:r>
                <a:rPr lang="en-US" dirty="0" smtClean="0">
                  <a:solidFill>
                    <a:schemeClr val="tx1"/>
                  </a:solidFill>
                </a:rPr>
                <a:t> caches</a:t>
              </a:r>
              <a:endParaRPr lang="en-US" dirty="0">
                <a:solidFill>
                  <a:schemeClr val="tx1"/>
                </a:solidFill>
              </a:endParaRPr>
            </a:p>
          </p:txBody>
        </p:sp>
        <p:sp>
          <p:nvSpPr>
            <p:cNvPr id="13" name="Rectangle 12"/>
            <p:cNvSpPr/>
            <p:nvPr/>
          </p:nvSpPr>
          <p:spPr>
            <a:xfrm>
              <a:off x="3059055" y="1412631"/>
              <a:ext cx="217477" cy="1152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14" name="Flèche droite 13"/>
            <p:cNvSpPr/>
            <p:nvPr/>
          </p:nvSpPr>
          <p:spPr>
            <a:xfrm>
              <a:off x="3419399" y="1628510"/>
              <a:ext cx="1008010" cy="576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cxnSp>
          <p:nvCxnSpPr>
            <p:cNvPr id="15" name="Connecteur droit avec flèche 14"/>
            <p:cNvCxnSpPr>
              <a:stCxn id="13" idx="2"/>
            </p:cNvCxnSpPr>
            <p:nvPr/>
          </p:nvCxnSpPr>
          <p:spPr>
            <a:xfrm>
              <a:off x="3168587" y="2565043"/>
              <a:ext cx="0" cy="57620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6336" name="ZoneTexte 14"/>
            <p:cNvSpPr txBox="1">
              <a:spLocks noChangeArrowheads="1"/>
            </p:cNvSpPr>
            <p:nvPr/>
          </p:nvSpPr>
          <p:spPr bwMode="auto">
            <a:xfrm>
              <a:off x="2339752" y="3140968"/>
              <a:ext cx="1987147" cy="646331"/>
            </a:xfrm>
            <a:prstGeom prst="rect">
              <a:avLst/>
            </a:prstGeom>
            <a:noFill/>
            <a:ln w="9525">
              <a:noFill/>
              <a:miter lim="800000"/>
              <a:headEnd/>
              <a:tailEnd/>
            </a:ln>
          </p:spPr>
          <p:txBody>
            <a:bodyPr>
              <a:spAutoFit/>
            </a:bodyPr>
            <a:lstStyle/>
            <a:p>
              <a:r>
                <a:rPr lang="en-US">
                  <a:latin typeface="Times New Roman" pitchFamily="18" charset="0"/>
                </a:rPr>
                <a:t>Tampon lancement</a:t>
              </a:r>
            </a:p>
            <a:p>
              <a:r>
                <a:rPr lang="en-US">
                  <a:latin typeface="Times New Roman" pitchFamily="18" charset="0"/>
                </a:rPr>
                <a:t>2/4 instructions</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p:txBody>
          <a:bodyPr/>
          <a:lstStyle/>
          <a:p>
            <a:r>
              <a:rPr lang="fr-FR" dirty="0" smtClean="0"/>
              <a:t>Pentium (P5) </a:t>
            </a:r>
          </a:p>
        </p:txBody>
      </p:sp>
      <p:sp>
        <p:nvSpPr>
          <p:cNvPr id="69" name="Espace réservé du texte 68"/>
          <p:cNvSpPr>
            <a:spLocks noGrp="1"/>
          </p:cNvSpPr>
          <p:nvPr>
            <p:ph type="body" sz="half" idx="2"/>
          </p:nvPr>
        </p:nvSpPr>
        <p:spPr>
          <a:xfrm>
            <a:off x="395536" y="3645024"/>
            <a:ext cx="8229600" cy="2187575"/>
          </a:xfrm>
        </p:spPr>
        <p:txBody>
          <a:bodyPr/>
          <a:lstStyle/>
          <a:p>
            <a:r>
              <a:rPr lang="fr-FR" sz="1800" dirty="0" smtClean="0"/>
              <a:t>Règles d’appariement</a:t>
            </a:r>
          </a:p>
          <a:p>
            <a:pPr lvl="1"/>
            <a:r>
              <a:rPr lang="fr-FR" sz="1600" dirty="0" smtClean="0">
                <a:solidFill>
                  <a:schemeClr val="tx1"/>
                </a:solidFill>
                <a:latin typeface="+mn-lt"/>
                <a:cs typeface="+mn-cs"/>
              </a:rPr>
              <a:t>Seules les instructions x86 simples peuvent être appariés</a:t>
            </a:r>
          </a:p>
          <a:p>
            <a:pPr lvl="1"/>
            <a:r>
              <a:rPr lang="fr-FR" sz="1600" dirty="0" smtClean="0">
                <a:solidFill>
                  <a:schemeClr val="tx1"/>
                </a:solidFill>
                <a:latin typeface="+mn-lt"/>
                <a:cs typeface="+mn-cs"/>
              </a:rPr>
              <a:t>Quand une instruction est suspendue dans U, elle est suspendue dans V.</a:t>
            </a:r>
          </a:p>
          <a:p>
            <a:pPr lvl="1"/>
            <a:r>
              <a:rPr lang="fr-FR" sz="1600" dirty="0" smtClean="0">
                <a:solidFill>
                  <a:schemeClr val="tx1"/>
                </a:solidFill>
                <a:latin typeface="+mn-lt"/>
                <a:cs typeface="+mn-cs"/>
              </a:rPr>
              <a:t>Quand une instruction est suspendue dans V, l’autre peut continuer, mais aucune autre instruction ne peut entrer dans EX avant que les précédentes n’aient atteint ER. Dans les faits, les deux instructions progressent au rythme du pipeline le plus lent</a:t>
            </a:r>
          </a:p>
          <a:p>
            <a:pPr lvl="1"/>
            <a:r>
              <a:rPr lang="fr-FR" sz="1600" dirty="0" smtClean="0">
                <a:solidFill>
                  <a:schemeClr val="tx1"/>
                </a:solidFill>
                <a:latin typeface="+mn-lt"/>
                <a:cs typeface="+mn-cs"/>
              </a:rPr>
              <a:t>Quand deux instructions ont MEM pour destination, deux cycles supplémentaires sont nécessaires, soit un total de 5</a:t>
            </a:r>
            <a:r>
              <a:rPr lang="fr-FR" sz="1400" dirty="0" smtClean="0">
                <a:solidFill>
                  <a:schemeClr val="tx1"/>
                </a:solidFill>
                <a:latin typeface="+mn-lt"/>
                <a:cs typeface="+mn-cs"/>
              </a:rPr>
              <a:t>.</a:t>
            </a:r>
          </a:p>
          <a:p>
            <a:endParaRPr lang="fr-FR" dirty="0"/>
          </a:p>
        </p:txBody>
      </p:sp>
      <p:sp>
        <p:nvSpPr>
          <p:cNvPr id="4" name="Espace réservé de la date 3"/>
          <p:cNvSpPr>
            <a:spLocks noGrp="1"/>
          </p:cNvSpPr>
          <p:nvPr>
            <p:ph type="dt" sz="half" idx="10"/>
          </p:nvPr>
        </p:nvSpPr>
        <p:spPr/>
        <p:txBody>
          <a:bodyPr/>
          <a:lstStyle/>
          <a:p>
            <a:pPr>
              <a:defRPr/>
            </a:pPr>
            <a:r>
              <a:rPr lang="fr-FR"/>
              <a:t>Séminaire CNAM</a:t>
            </a:r>
          </a:p>
          <a:p>
            <a:pPr>
              <a:defRPr/>
            </a:pPr>
            <a:r>
              <a:rPr lang="fr-FR"/>
              <a:t>18 Décembre 2014</a:t>
            </a:r>
          </a:p>
        </p:txBody>
      </p:sp>
      <p:sp>
        <p:nvSpPr>
          <p:cNvPr id="5" name="Espace réservé du pied de page 4"/>
          <p:cNvSpPr>
            <a:spLocks noGrp="1"/>
          </p:cNvSpPr>
          <p:nvPr>
            <p:ph type="ftr" sz="quarter" idx="11"/>
          </p:nvPr>
        </p:nvSpPr>
        <p:spPr/>
        <p:txBody>
          <a:bodyPr/>
          <a:lstStyle/>
          <a:p>
            <a:pPr>
              <a:defRPr/>
            </a:pPr>
            <a:r>
              <a:rPr lang="fr-FR"/>
              <a:t>Processeurs multi-pipelines</a:t>
            </a:r>
          </a:p>
          <a:p>
            <a:pPr>
              <a:defRPr/>
            </a:pPr>
            <a:r>
              <a:rPr lang="fr-FR"/>
              <a:t>D. Etiemble</a:t>
            </a:r>
          </a:p>
        </p:txBody>
      </p:sp>
      <p:sp>
        <p:nvSpPr>
          <p:cNvPr id="6" name="Espace réservé du numéro de diapositive 5"/>
          <p:cNvSpPr>
            <a:spLocks noGrp="1"/>
          </p:cNvSpPr>
          <p:nvPr>
            <p:ph type="sldNum" sz="quarter" idx="12"/>
          </p:nvPr>
        </p:nvSpPr>
        <p:spPr/>
        <p:txBody>
          <a:bodyPr/>
          <a:lstStyle/>
          <a:p>
            <a:pPr>
              <a:defRPr/>
            </a:pPr>
            <a:fld id="{A985A046-DCC8-4A67-8B0C-CC68C702ABBF}" type="slidenum">
              <a:rPr lang="fr-FR"/>
              <a:pPr>
                <a:defRPr/>
              </a:pPr>
              <a:t>39</a:t>
            </a:fld>
            <a:endParaRPr lang="fr-FR" dirty="0"/>
          </a:p>
        </p:txBody>
      </p:sp>
      <p:grpSp>
        <p:nvGrpSpPr>
          <p:cNvPr id="70" name="Groupe 69"/>
          <p:cNvGrpSpPr/>
          <p:nvPr/>
        </p:nvGrpSpPr>
        <p:grpSpPr>
          <a:xfrm>
            <a:off x="755576" y="1412776"/>
            <a:ext cx="3803828" cy="2198681"/>
            <a:chOff x="1219200" y="2590800"/>
            <a:chExt cx="4085836" cy="2997476"/>
          </a:xfrm>
        </p:grpSpPr>
        <p:sp>
          <p:nvSpPr>
            <p:cNvPr id="71" name="Rectangle 70"/>
            <p:cNvSpPr>
              <a:spLocks noChangeArrowheads="1"/>
            </p:cNvSpPr>
            <p:nvPr/>
          </p:nvSpPr>
          <p:spPr bwMode="auto">
            <a:xfrm>
              <a:off x="2082800" y="2611438"/>
              <a:ext cx="2139950" cy="277812"/>
            </a:xfrm>
            <a:prstGeom prst="rect">
              <a:avLst/>
            </a:prstGeom>
            <a:solidFill>
              <a:srgbClr val="FFFFFF"/>
            </a:solidFill>
            <a:ln w="12700">
              <a:solidFill>
                <a:srgbClr val="000000"/>
              </a:solidFill>
              <a:miter lim="800000"/>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fr-FR" sz="1200"/>
            </a:p>
          </p:txBody>
        </p:sp>
        <p:sp>
          <p:nvSpPr>
            <p:cNvPr id="72" name="Rectangle 71"/>
            <p:cNvSpPr>
              <a:spLocks noChangeArrowheads="1"/>
            </p:cNvSpPr>
            <p:nvPr/>
          </p:nvSpPr>
          <p:spPr bwMode="auto">
            <a:xfrm>
              <a:off x="2068513" y="3179763"/>
              <a:ext cx="2168525" cy="276225"/>
            </a:xfrm>
            <a:prstGeom prst="rect">
              <a:avLst/>
            </a:prstGeom>
            <a:solidFill>
              <a:srgbClr val="FFFFFF"/>
            </a:solidFill>
            <a:ln w="12700">
              <a:solidFill>
                <a:srgbClr val="000000"/>
              </a:solidFill>
              <a:miter lim="800000"/>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fr-FR" sz="1200"/>
            </a:p>
          </p:txBody>
        </p:sp>
        <p:sp>
          <p:nvSpPr>
            <p:cNvPr id="73" name="Rectangle 72"/>
            <p:cNvSpPr>
              <a:spLocks noChangeArrowheads="1"/>
            </p:cNvSpPr>
            <p:nvPr/>
          </p:nvSpPr>
          <p:spPr bwMode="auto">
            <a:xfrm>
              <a:off x="2417763" y="2660650"/>
              <a:ext cx="1258670"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dirty="0">
                  <a:solidFill>
                    <a:srgbClr val="000000"/>
                  </a:solidFill>
                  <a:latin typeface="Times" pitchFamily="18" charset="0"/>
                </a:rPr>
                <a:t>Lecture instruction</a:t>
              </a:r>
              <a:endParaRPr lang="fr-FR" sz="1200" dirty="0"/>
            </a:p>
          </p:txBody>
        </p:sp>
        <p:sp>
          <p:nvSpPr>
            <p:cNvPr id="74" name="Rectangle 73"/>
            <p:cNvSpPr>
              <a:spLocks noChangeArrowheads="1"/>
            </p:cNvSpPr>
            <p:nvPr/>
          </p:nvSpPr>
          <p:spPr bwMode="auto">
            <a:xfrm>
              <a:off x="2051050" y="3200400"/>
              <a:ext cx="1549662"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dirty="0">
                  <a:solidFill>
                    <a:srgbClr val="000000"/>
                  </a:solidFill>
                  <a:latin typeface="Times" pitchFamily="18" charset="0"/>
                </a:rPr>
                <a:t>Décodage et lancement</a:t>
              </a:r>
              <a:endParaRPr lang="fr-FR" sz="1200" dirty="0"/>
            </a:p>
          </p:txBody>
        </p:sp>
        <p:grpSp>
          <p:nvGrpSpPr>
            <p:cNvPr id="75" name="Group 8"/>
            <p:cNvGrpSpPr>
              <a:grpSpLocks/>
            </p:cNvGrpSpPr>
            <p:nvPr/>
          </p:nvGrpSpPr>
          <p:grpSpPr bwMode="auto">
            <a:xfrm>
              <a:off x="2944813" y="2882905"/>
              <a:ext cx="142875" cy="303214"/>
              <a:chOff x="2068" y="935"/>
              <a:chExt cx="80" cy="175"/>
            </a:xfrm>
          </p:grpSpPr>
          <p:sp>
            <p:nvSpPr>
              <p:cNvPr id="128" name="Freeform 9"/>
              <p:cNvSpPr>
                <a:spLocks/>
              </p:cNvSpPr>
              <p:nvPr/>
            </p:nvSpPr>
            <p:spPr bwMode="auto">
              <a:xfrm>
                <a:off x="2068" y="999"/>
                <a:ext cx="80" cy="111"/>
              </a:xfrm>
              <a:custGeom>
                <a:avLst/>
                <a:gdLst>
                  <a:gd name="T0" fmla="*/ 40 w 80"/>
                  <a:gd name="T1" fmla="*/ 111 h 111"/>
                  <a:gd name="T2" fmla="*/ 0 w 80"/>
                  <a:gd name="T3" fmla="*/ 0 h 111"/>
                  <a:gd name="T4" fmla="*/ 40 w 80"/>
                  <a:gd name="T5" fmla="*/ 40 h 111"/>
                  <a:gd name="T6" fmla="*/ 80 w 80"/>
                  <a:gd name="T7" fmla="*/ 0 h 111"/>
                  <a:gd name="T8" fmla="*/ 40 w 80"/>
                  <a:gd name="T9" fmla="*/ 111 h 111"/>
                  <a:gd name="T10" fmla="*/ 0 60000 65536"/>
                  <a:gd name="T11" fmla="*/ 0 60000 65536"/>
                  <a:gd name="T12" fmla="*/ 0 60000 65536"/>
                  <a:gd name="T13" fmla="*/ 0 60000 65536"/>
                  <a:gd name="T14" fmla="*/ 0 60000 65536"/>
                  <a:gd name="T15" fmla="*/ 0 w 80"/>
                  <a:gd name="T16" fmla="*/ 0 h 111"/>
                  <a:gd name="T17" fmla="*/ 80 w 80"/>
                  <a:gd name="T18" fmla="*/ 111 h 111"/>
                </a:gdLst>
                <a:ahLst/>
                <a:cxnLst>
                  <a:cxn ang="T10">
                    <a:pos x="T0" y="T1"/>
                  </a:cxn>
                  <a:cxn ang="T11">
                    <a:pos x="T2" y="T3"/>
                  </a:cxn>
                  <a:cxn ang="T12">
                    <a:pos x="T4" y="T5"/>
                  </a:cxn>
                  <a:cxn ang="T13">
                    <a:pos x="T6" y="T7"/>
                  </a:cxn>
                  <a:cxn ang="T14">
                    <a:pos x="T8" y="T9"/>
                  </a:cxn>
                </a:cxnLst>
                <a:rect l="T15" t="T16" r="T17" b="T18"/>
                <a:pathLst>
                  <a:path w="80" h="111">
                    <a:moveTo>
                      <a:pt x="40" y="111"/>
                    </a:moveTo>
                    <a:lnTo>
                      <a:pt x="0" y="0"/>
                    </a:lnTo>
                    <a:lnTo>
                      <a:pt x="40" y="40"/>
                    </a:lnTo>
                    <a:lnTo>
                      <a:pt x="80" y="0"/>
                    </a:lnTo>
                    <a:lnTo>
                      <a:pt x="40" y="111"/>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29" name="Line 10"/>
              <p:cNvSpPr>
                <a:spLocks noChangeShapeType="1"/>
              </p:cNvSpPr>
              <p:nvPr/>
            </p:nvSpPr>
            <p:spPr bwMode="auto">
              <a:xfrm flipV="1">
                <a:off x="2108" y="935"/>
                <a:ext cx="1" cy="104"/>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grpSp>
          <p:nvGrpSpPr>
            <p:cNvPr id="76" name="Group 11"/>
            <p:cNvGrpSpPr>
              <a:grpSpLocks/>
            </p:cNvGrpSpPr>
            <p:nvPr/>
          </p:nvGrpSpPr>
          <p:grpSpPr bwMode="auto">
            <a:xfrm>
              <a:off x="2403475" y="3449638"/>
              <a:ext cx="142875" cy="193675"/>
              <a:chOff x="1765" y="1262"/>
              <a:chExt cx="80" cy="112"/>
            </a:xfrm>
          </p:grpSpPr>
          <p:sp>
            <p:nvSpPr>
              <p:cNvPr id="126" name="Freeform 12"/>
              <p:cNvSpPr>
                <a:spLocks/>
              </p:cNvSpPr>
              <p:nvPr/>
            </p:nvSpPr>
            <p:spPr bwMode="auto">
              <a:xfrm>
                <a:off x="1765" y="1262"/>
                <a:ext cx="80" cy="112"/>
              </a:xfrm>
              <a:custGeom>
                <a:avLst/>
                <a:gdLst>
                  <a:gd name="T0" fmla="*/ 40 w 80"/>
                  <a:gd name="T1" fmla="*/ 112 h 112"/>
                  <a:gd name="T2" fmla="*/ 0 w 80"/>
                  <a:gd name="T3" fmla="*/ 0 h 112"/>
                  <a:gd name="T4" fmla="*/ 40 w 80"/>
                  <a:gd name="T5" fmla="*/ 40 h 112"/>
                  <a:gd name="T6" fmla="*/ 80 w 80"/>
                  <a:gd name="T7" fmla="*/ 0 h 112"/>
                  <a:gd name="T8" fmla="*/ 40 w 80"/>
                  <a:gd name="T9" fmla="*/ 112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112"/>
                    </a:moveTo>
                    <a:lnTo>
                      <a:pt x="0" y="0"/>
                    </a:lnTo>
                    <a:lnTo>
                      <a:pt x="40" y="40"/>
                    </a:lnTo>
                    <a:lnTo>
                      <a:pt x="80" y="0"/>
                    </a:lnTo>
                    <a:lnTo>
                      <a:pt x="40" y="112"/>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27" name="Line 13"/>
              <p:cNvSpPr>
                <a:spLocks noChangeShapeType="1"/>
              </p:cNvSpPr>
              <p:nvPr/>
            </p:nvSpPr>
            <p:spPr bwMode="auto">
              <a:xfrm flipV="1">
                <a:off x="1805" y="1262"/>
                <a:ext cx="1" cy="40"/>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sp>
          <p:nvSpPr>
            <p:cNvPr id="77" name="Rectangle 76"/>
            <p:cNvSpPr>
              <a:spLocks noChangeArrowheads="1"/>
            </p:cNvSpPr>
            <p:nvPr/>
          </p:nvSpPr>
          <p:spPr bwMode="auto">
            <a:xfrm>
              <a:off x="1738313" y="3622675"/>
              <a:ext cx="1657350" cy="263525"/>
            </a:xfrm>
            <a:prstGeom prst="rect">
              <a:avLst/>
            </a:prstGeom>
            <a:solidFill>
              <a:srgbClr val="FFFFFF"/>
            </a:solidFill>
            <a:ln w="12700">
              <a:solidFill>
                <a:srgbClr val="000000"/>
              </a:solidFill>
              <a:miter lim="800000"/>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fr-FR" sz="1200"/>
            </a:p>
          </p:txBody>
        </p:sp>
        <p:sp>
          <p:nvSpPr>
            <p:cNvPr id="78" name="Rectangle 77"/>
            <p:cNvSpPr>
              <a:spLocks noChangeArrowheads="1"/>
            </p:cNvSpPr>
            <p:nvPr/>
          </p:nvSpPr>
          <p:spPr bwMode="auto">
            <a:xfrm>
              <a:off x="2017713" y="3657599"/>
              <a:ext cx="962512"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a:solidFill>
                    <a:srgbClr val="000000"/>
                  </a:solidFill>
                  <a:latin typeface="Times" pitchFamily="18" charset="0"/>
                </a:rPr>
                <a:t>Calcul adresse</a:t>
              </a:r>
              <a:endParaRPr lang="fr-FR" sz="1200"/>
            </a:p>
          </p:txBody>
        </p:sp>
        <p:sp>
          <p:nvSpPr>
            <p:cNvPr id="79" name="Rectangle 78"/>
            <p:cNvSpPr>
              <a:spLocks noChangeArrowheads="1"/>
            </p:cNvSpPr>
            <p:nvPr/>
          </p:nvSpPr>
          <p:spPr bwMode="auto">
            <a:xfrm>
              <a:off x="1709738" y="4164013"/>
              <a:ext cx="1657350" cy="263525"/>
            </a:xfrm>
            <a:prstGeom prst="rect">
              <a:avLst/>
            </a:prstGeom>
            <a:solidFill>
              <a:srgbClr val="FFFFFF"/>
            </a:solidFill>
            <a:ln w="12700">
              <a:solidFill>
                <a:srgbClr val="000000"/>
              </a:solidFill>
              <a:miter lim="800000"/>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fr-FR" sz="1200"/>
            </a:p>
          </p:txBody>
        </p:sp>
        <p:sp>
          <p:nvSpPr>
            <p:cNvPr id="80" name="Rectangle 79"/>
            <p:cNvSpPr>
              <a:spLocks noChangeArrowheads="1"/>
            </p:cNvSpPr>
            <p:nvPr/>
          </p:nvSpPr>
          <p:spPr bwMode="auto">
            <a:xfrm>
              <a:off x="2246313" y="4173537"/>
              <a:ext cx="673243"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a:solidFill>
                    <a:srgbClr val="000000"/>
                  </a:solidFill>
                  <a:latin typeface="Times" pitchFamily="18" charset="0"/>
                </a:rPr>
                <a:t>Exécution</a:t>
              </a:r>
              <a:endParaRPr lang="fr-FR" sz="1200"/>
            </a:p>
          </p:txBody>
        </p:sp>
        <p:sp>
          <p:nvSpPr>
            <p:cNvPr id="81" name="Rectangle 80"/>
            <p:cNvSpPr>
              <a:spLocks noChangeArrowheads="1"/>
            </p:cNvSpPr>
            <p:nvPr/>
          </p:nvSpPr>
          <p:spPr bwMode="auto">
            <a:xfrm>
              <a:off x="1681163" y="4703763"/>
              <a:ext cx="1657350" cy="263525"/>
            </a:xfrm>
            <a:prstGeom prst="rect">
              <a:avLst/>
            </a:prstGeom>
            <a:solidFill>
              <a:srgbClr val="FFFFFF"/>
            </a:solidFill>
            <a:ln w="12700">
              <a:solidFill>
                <a:srgbClr val="000000"/>
              </a:solidFill>
              <a:miter lim="800000"/>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fr-FR" sz="1200"/>
            </a:p>
          </p:txBody>
        </p:sp>
        <p:sp>
          <p:nvSpPr>
            <p:cNvPr id="82" name="Rectangle 81"/>
            <p:cNvSpPr>
              <a:spLocks noChangeArrowheads="1"/>
            </p:cNvSpPr>
            <p:nvPr/>
          </p:nvSpPr>
          <p:spPr bwMode="auto">
            <a:xfrm>
              <a:off x="1763713" y="4724400"/>
              <a:ext cx="1065823"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a:solidFill>
                    <a:srgbClr val="000000"/>
                  </a:solidFill>
                  <a:latin typeface="Times" pitchFamily="18" charset="0"/>
                </a:rPr>
                <a:t>Ecriture résultat</a:t>
              </a:r>
              <a:endParaRPr lang="fr-FR" sz="1200"/>
            </a:p>
          </p:txBody>
        </p:sp>
        <p:grpSp>
          <p:nvGrpSpPr>
            <p:cNvPr id="83" name="Group 20"/>
            <p:cNvGrpSpPr>
              <a:grpSpLocks/>
            </p:cNvGrpSpPr>
            <p:nvPr/>
          </p:nvGrpSpPr>
          <p:grpSpPr bwMode="auto">
            <a:xfrm>
              <a:off x="2503488" y="3894138"/>
              <a:ext cx="141287" cy="249237"/>
              <a:chOff x="1821" y="1518"/>
              <a:chExt cx="79" cy="144"/>
            </a:xfrm>
          </p:grpSpPr>
          <p:sp>
            <p:nvSpPr>
              <p:cNvPr id="124" name="Freeform 21"/>
              <p:cNvSpPr>
                <a:spLocks/>
              </p:cNvSpPr>
              <p:nvPr/>
            </p:nvSpPr>
            <p:spPr bwMode="auto">
              <a:xfrm>
                <a:off x="1821" y="1550"/>
                <a:ext cx="79" cy="112"/>
              </a:xfrm>
              <a:custGeom>
                <a:avLst/>
                <a:gdLst>
                  <a:gd name="T0" fmla="*/ 40 w 79"/>
                  <a:gd name="T1" fmla="*/ 112 h 112"/>
                  <a:gd name="T2" fmla="*/ 0 w 79"/>
                  <a:gd name="T3" fmla="*/ 0 h 112"/>
                  <a:gd name="T4" fmla="*/ 40 w 79"/>
                  <a:gd name="T5" fmla="*/ 40 h 112"/>
                  <a:gd name="T6" fmla="*/ 79 w 79"/>
                  <a:gd name="T7" fmla="*/ 0 h 112"/>
                  <a:gd name="T8" fmla="*/ 40 w 79"/>
                  <a:gd name="T9" fmla="*/ 112 h 112"/>
                  <a:gd name="T10" fmla="*/ 0 60000 65536"/>
                  <a:gd name="T11" fmla="*/ 0 60000 65536"/>
                  <a:gd name="T12" fmla="*/ 0 60000 65536"/>
                  <a:gd name="T13" fmla="*/ 0 60000 65536"/>
                  <a:gd name="T14" fmla="*/ 0 60000 65536"/>
                  <a:gd name="T15" fmla="*/ 0 w 79"/>
                  <a:gd name="T16" fmla="*/ 0 h 112"/>
                  <a:gd name="T17" fmla="*/ 79 w 79"/>
                  <a:gd name="T18" fmla="*/ 112 h 112"/>
                </a:gdLst>
                <a:ahLst/>
                <a:cxnLst>
                  <a:cxn ang="T10">
                    <a:pos x="T0" y="T1"/>
                  </a:cxn>
                  <a:cxn ang="T11">
                    <a:pos x="T2" y="T3"/>
                  </a:cxn>
                  <a:cxn ang="T12">
                    <a:pos x="T4" y="T5"/>
                  </a:cxn>
                  <a:cxn ang="T13">
                    <a:pos x="T6" y="T7"/>
                  </a:cxn>
                  <a:cxn ang="T14">
                    <a:pos x="T8" y="T9"/>
                  </a:cxn>
                </a:cxnLst>
                <a:rect l="T15" t="T16" r="T17" b="T18"/>
                <a:pathLst>
                  <a:path w="79" h="112">
                    <a:moveTo>
                      <a:pt x="40" y="112"/>
                    </a:moveTo>
                    <a:lnTo>
                      <a:pt x="0" y="0"/>
                    </a:lnTo>
                    <a:lnTo>
                      <a:pt x="40" y="40"/>
                    </a:lnTo>
                    <a:lnTo>
                      <a:pt x="79" y="0"/>
                    </a:lnTo>
                    <a:lnTo>
                      <a:pt x="40" y="112"/>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25" name="Line 22"/>
              <p:cNvSpPr>
                <a:spLocks noChangeShapeType="1"/>
              </p:cNvSpPr>
              <p:nvPr/>
            </p:nvSpPr>
            <p:spPr bwMode="auto">
              <a:xfrm flipV="1">
                <a:off x="1861" y="1518"/>
                <a:ext cx="1" cy="72"/>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grpSp>
          <p:nvGrpSpPr>
            <p:cNvPr id="84" name="Group 23"/>
            <p:cNvGrpSpPr>
              <a:grpSpLocks/>
            </p:cNvGrpSpPr>
            <p:nvPr/>
          </p:nvGrpSpPr>
          <p:grpSpPr bwMode="auto">
            <a:xfrm>
              <a:off x="2517775" y="4421176"/>
              <a:ext cx="141288" cy="261936"/>
              <a:chOff x="1829" y="1822"/>
              <a:chExt cx="79" cy="151"/>
            </a:xfrm>
          </p:grpSpPr>
          <p:sp>
            <p:nvSpPr>
              <p:cNvPr id="122" name="Freeform 24"/>
              <p:cNvSpPr>
                <a:spLocks/>
              </p:cNvSpPr>
              <p:nvPr/>
            </p:nvSpPr>
            <p:spPr bwMode="auto">
              <a:xfrm>
                <a:off x="1829" y="1861"/>
                <a:ext cx="79" cy="112"/>
              </a:xfrm>
              <a:custGeom>
                <a:avLst/>
                <a:gdLst>
                  <a:gd name="T0" fmla="*/ 40 w 79"/>
                  <a:gd name="T1" fmla="*/ 112 h 112"/>
                  <a:gd name="T2" fmla="*/ 0 w 79"/>
                  <a:gd name="T3" fmla="*/ 0 h 112"/>
                  <a:gd name="T4" fmla="*/ 40 w 79"/>
                  <a:gd name="T5" fmla="*/ 40 h 112"/>
                  <a:gd name="T6" fmla="*/ 79 w 79"/>
                  <a:gd name="T7" fmla="*/ 0 h 112"/>
                  <a:gd name="T8" fmla="*/ 40 w 79"/>
                  <a:gd name="T9" fmla="*/ 112 h 112"/>
                  <a:gd name="T10" fmla="*/ 0 60000 65536"/>
                  <a:gd name="T11" fmla="*/ 0 60000 65536"/>
                  <a:gd name="T12" fmla="*/ 0 60000 65536"/>
                  <a:gd name="T13" fmla="*/ 0 60000 65536"/>
                  <a:gd name="T14" fmla="*/ 0 60000 65536"/>
                  <a:gd name="T15" fmla="*/ 0 w 79"/>
                  <a:gd name="T16" fmla="*/ 0 h 112"/>
                  <a:gd name="T17" fmla="*/ 79 w 79"/>
                  <a:gd name="T18" fmla="*/ 112 h 112"/>
                </a:gdLst>
                <a:ahLst/>
                <a:cxnLst>
                  <a:cxn ang="T10">
                    <a:pos x="T0" y="T1"/>
                  </a:cxn>
                  <a:cxn ang="T11">
                    <a:pos x="T2" y="T3"/>
                  </a:cxn>
                  <a:cxn ang="T12">
                    <a:pos x="T4" y="T5"/>
                  </a:cxn>
                  <a:cxn ang="T13">
                    <a:pos x="T6" y="T7"/>
                  </a:cxn>
                  <a:cxn ang="T14">
                    <a:pos x="T8" y="T9"/>
                  </a:cxn>
                </a:cxnLst>
                <a:rect l="T15" t="T16" r="T17" b="T18"/>
                <a:pathLst>
                  <a:path w="79" h="112">
                    <a:moveTo>
                      <a:pt x="40" y="112"/>
                    </a:moveTo>
                    <a:lnTo>
                      <a:pt x="0" y="0"/>
                    </a:lnTo>
                    <a:lnTo>
                      <a:pt x="40" y="40"/>
                    </a:lnTo>
                    <a:lnTo>
                      <a:pt x="79" y="0"/>
                    </a:lnTo>
                    <a:lnTo>
                      <a:pt x="40" y="112"/>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23" name="Line 25"/>
              <p:cNvSpPr>
                <a:spLocks noChangeShapeType="1"/>
              </p:cNvSpPr>
              <p:nvPr/>
            </p:nvSpPr>
            <p:spPr bwMode="auto">
              <a:xfrm flipV="1">
                <a:off x="1869" y="1822"/>
                <a:ext cx="1" cy="79"/>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sp>
          <p:nvSpPr>
            <p:cNvPr id="85" name="Line 26"/>
            <p:cNvSpPr>
              <a:spLocks noChangeShapeType="1"/>
            </p:cNvSpPr>
            <p:nvPr/>
          </p:nvSpPr>
          <p:spPr bwMode="auto">
            <a:xfrm>
              <a:off x="2589213" y="4530725"/>
              <a:ext cx="841375" cy="1588"/>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86" name="Line 27"/>
            <p:cNvSpPr>
              <a:spLocks noChangeShapeType="1"/>
            </p:cNvSpPr>
            <p:nvPr/>
          </p:nvSpPr>
          <p:spPr bwMode="auto">
            <a:xfrm flipV="1">
              <a:off x="3430588" y="4005263"/>
              <a:ext cx="1587" cy="525462"/>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nvGrpSpPr>
            <p:cNvPr id="87" name="Group 28"/>
            <p:cNvGrpSpPr>
              <a:grpSpLocks/>
            </p:cNvGrpSpPr>
            <p:nvPr/>
          </p:nvGrpSpPr>
          <p:grpSpPr bwMode="auto">
            <a:xfrm>
              <a:off x="2589217" y="3921125"/>
              <a:ext cx="841376" cy="139700"/>
              <a:chOff x="1869" y="1534"/>
              <a:chExt cx="471" cy="80"/>
            </a:xfrm>
          </p:grpSpPr>
          <p:sp>
            <p:nvSpPr>
              <p:cNvPr id="120" name="Freeform 29"/>
              <p:cNvSpPr>
                <a:spLocks/>
              </p:cNvSpPr>
              <p:nvPr/>
            </p:nvSpPr>
            <p:spPr bwMode="auto">
              <a:xfrm>
                <a:off x="1869" y="1534"/>
                <a:ext cx="111" cy="80"/>
              </a:xfrm>
              <a:custGeom>
                <a:avLst/>
                <a:gdLst>
                  <a:gd name="T0" fmla="*/ 0 w 111"/>
                  <a:gd name="T1" fmla="*/ 40 h 80"/>
                  <a:gd name="T2" fmla="*/ 111 w 111"/>
                  <a:gd name="T3" fmla="*/ 0 h 80"/>
                  <a:gd name="T4" fmla="*/ 71 w 111"/>
                  <a:gd name="T5" fmla="*/ 40 h 80"/>
                  <a:gd name="T6" fmla="*/ 111 w 111"/>
                  <a:gd name="T7" fmla="*/ 80 h 80"/>
                  <a:gd name="T8" fmla="*/ 0 w 111"/>
                  <a:gd name="T9" fmla="*/ 40 h 80"/>
                  <a:gd name="T10" fmla="*/ 0 60000 65536"/>
                  <a:gd name="T11" fmla="*/ 0 60000 65536"/>
                  <a:gd name="T12" fmla="*/ 0 60000 65536"/>
                  <a:gd name="T13" fmla="*/ 0 60000 65536"/>
                  <a:gd name="T14" fmla="*/ 0 60000 65536"/>
                  <a:gd name="T15" fmla="*/ 0 w 111"/>
                  <a:gd name="T16" fmla="*/ 0 h 80"/>
                  <a:gd name="T17" fmla="*/ 111 w 111"/>
                  <a:gd name="T18" fmla="*/ 80 h 80"/>
                </a:gdLst>
                <a:ahLst/>
                <a:cxnLst>
                  <a:cxn ang="T10">
                    <a:pos x="T0" y="T1"/>
                  </a:cxn>
                  <a:cxn ang="T11">
                    <a:pos x="T2" y="T3"/>
                  </a:cxn>
                  <a:cxn ang="T12">
                    <a:pos x="T4" y="T5"/>
                  </a:cxn>
                  <a:cxn ang="T13">
                    <a:pos x="T6" y="T7"/>
                  </a:cxn>
                  <a:cxn ang="T14">
                    <a:pos x="T8" y="T9"/>
                  </a:cxn>
                </a:cxnLst>
                <a:rect l="T15" t="T16" r="T17" b="T18"/>
                <a:pathLst>
                  <a:path w="111" h="80">
                    <a:moveTo>
                      <a:pt x="0" y="40"/>
                    </a:moveTo>
                    <a:lnTo>
                      <a:pt x="111" y="0"/>
                    </a:lnTo>
                    <a:lnTo>
                      <a:pt x="71" y="40"/>
                    </a:lnTo>
                    <a:lnTo>
                      <a:pt x="111" y="80"/>
                    </a:lnTo>
                    <a:lnTo>
                      <a:pt x="0" y="40"/>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21" name="Line 30"/>
              <p:cNvSpPr>
                <a:spLocks noChangeShapeType="1"/>
              </p:cNvSpPr>
              <p:nvPr/>
            </p:nvSpPr>
            <p:spPr bwMode="auto">
              <a:xfrm>
                <a:off x="1940" y="1574"/>
                <a:ext cx="400" cy="1"/>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sp>
          <p:nvSpPr>
            <p:cNvPr id="88" name="Rectangle 87"/>
            <p:cNvSpPr>
              <a:spLocks noChangeArrowheads="1"/>
            </p:cNvSpPr>
            <p:nvPr/>
          </p:nvSpPr>
          <p:spPr bwMode="auto">
            <a:xfrm>
              <a:off x="3481388" y="3665538"/>
              <a:ext cx="1439862" cy="263525"/>
            </a:xfrm>
            <a:prstGeom prst="rect">
              <a:avLst/>
            </a:prstGeom>
            <a:solidFill>
              <a:srgbClr val="FFFFFF"/>
            </a:solidFill>
            <a:ln w="12700">
              <a:solidFill>
                <a:srgbClr val="000000"/>
              </a:solidFill>
              <a:miter lim="800000"/>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fr-FR" sz="1200"/>
            </a:p>
          </p:txBody>
        </p:sp>
        <p:sp>
          <p:nvSpPr>
            <p:cNvPr id="89" name="Rectangle 88"/>
            <p:cNvSpPr>
              <a:spLocks noChangeArrowheads="1"/>
            </p:cNvSpPr>
            <p:nvPr/>
          </p:nvSpPr>
          <p:spPr bwMode="auto">
            <a:xfrm>
              <a:off x="3533775" y="3673475"/>
              <a:ext cx="962512"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dirty="0">
                  <a:solidFill>
                    <a:srgbClr val="000000"/>
                  </a:solidFill>
                  <a:latin typeface="Times" pitchFamily="18" charset="0"/>
                </a:rPr>
                <a:t>Calcul adresse</a:t>
              </a:r>
              <a:endParaRPr lang="fr-FR" sz="1200" dirty="0"/>
            </a:p>
          </p:txBody>
        </p:sp>
        <p:sp>
          <p:nvSpPr>
            <p:cNvPr id="90" name="Rectangle 89"/>
            <p:cNvSpPr>
              <a:spLocks noChangeArrowheads="1"/>
            </p:cNvSpPr>
            <p:nvPr/>
          </p:nvSpPr>
          <p:spPr bwMode="auto">
            <a:xfrm>
              <a:off x="3467100" y="4192588"/>
              <a:ext cx="1425575" cy="247650"/>
            </a:xfrm>
            <a:prstGeom prst="rect">
              <a:avLst/>
            </a:prstGeom>
            <a:solidFill>
              <a:srgbClr val="FFFFFF"/>
            </a:solidFill>
            <a:ln w="12700">
              <a:solidFill>
                <a:srgbClr val="000000"/>
              </a:solidFill>
              <a:miter lim="800000"/>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fr-FR" sz="1200"/>
            </a:p>
          </p:txBody>
        </p:sp>
        <p:sp>
          <p:nvSpPr>
            <p:cNvPr id="91" name="Rectangle 90"/>
            <p:cNvSpPr>
              <a:spLocks noChangeArrowheads="1"/>
            </p:cNvSpPr>
            <p:nvPr/>
          </p:nvSpPr>
          <p:spPr bwMode="auto">
            <a:xfrm>
              <a:off x="3792538" y="4173537"/>
              <a:ext cx="673243"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dirty="0">
                  <a:solidFill>
                    <a:srgbClr val="000000"/>
                  </a:solidFill>
                  <a:latin typeface="Times" pitchFamily="18" charset="0"/>
                </a:rPr>
                <a:t>Exécution</a:t>
              </a:r>
              <a:endParaRPr lang="fr-FR" sz="1200" dirty="0"/>
            </a:p>
          </p:txBody>
        </p:sp>
        <p:sp>
          <p:nvSpPr>
            <p:cNvPr id="92" name="Rectangle 91"/>
            <p:cNvSpPr>
              <a:spLocks noChangeArrowheads="1"/>
            </p:cNvSpPr>
            <p:nvPr/>
          </p:nvSpPr>
          <p:spPr bwMode="auto">
            <a:xfrm>
              <a:off x="3438525" y="4718050"/>
              <a:ext cx="1425575" cy="249238"/>
            </a:xfrm>
            <a:prstGeom prst="rect">
              <a:avLst/>
            </a:prstGeom>
            <a:solidFill>
              <a:srgbClr val="FFFFFF"/>
            </a:solidFill>
            <a:ln w="12700">
              <a:solidFill>
                <a:srgbClr val="000000"/>
              </a:solidFill>
              <a:miter lim="800000"/>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fr-FR" sz="1200"/>
            </a:p>
          </p:txBody>
        </p:sp>
        <p:sp>
          <p:nvSpPr>
            <p:cNvPr id="93" name="Rectangle 92"/>
            <p:cNvSpPr>
              <a:spLocks noChangeArrowheads="1"/>
            </p:cNvSpPr>
            <p:nvPr/>
          </p:nvSpPr>
          <p:spPr bwMode="auto">
            <a:xfrm>
              <a:off x="3492500" y="4738688"/>
              <a:ext cx="1065823"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a:solidFill>
                    <a:srgbClr val="000000"/>
                  </a:solidFill>
                </a:rPr>
                <a:t>Ecriture résultat</a:t>
              </a:r>
            </a:p>
          </p:txBody>
        </p:sp>
        <p:grpSp>
          <p:nvGrpSpPr>
            <p:cNvPr id="94" name="Group 37"/>
            <p:cNvGrpSpPr>
              <a:grpSpLocks/>
            </p:cNvGrpSpPr>
            <p:nvPr/>
          </p:nvGrpSpPr>
          <p:grpSpPr bwMode="auto">
            <a:xfrm>
              <a:off x="4129088" y="3921125"/>
              <a:ext cx="142875" cy="250825"/>
              <a:chOff x="2731" y="1534"/>
              <a:chExt cx="80" cy="144"/>
            </a:xfrm>
          </p:grpSpPr>
          <p:sp>
            <p:nvSpPr>
              <p:cNvPr id="118" name="Freeform 38"/>
              <p:cNvSpPr>
                <a:spLocks/>
              </p:cNvSpPr>
              <p:nvPr/>
            </p:nvSpPr>
            <p:spPr bwMode="auto">
              <a:xfrm>
                <a:off x="2731" y="1566"/>
                <a:ext cx="80" cy="112"/>
              </a:xfrm>
              <a:custGeom>
                <a:avLst/>
                <a:gdLst>
                  <a:gd name="T0" fmla="*/ 40 w 80"/>
                  <a:gd name="T1" fmla="*/ 112 h 112"/>
                  <a:gd name="T2" fmla="*/ 0 w 80"/>
                  <a:gd name="T3" fmla="*/ 0 h 112"/>
                  <a:gd name="T4" fmla="*/ 40 w 80"/>
                  <a:gd name="T5" fmla="*/ 40 h 112"/>
                  <a:gd name="T6" fmla="*/ 80 w 80"/>
                  <a:gd name="T7" fmla="*/ 0 h 112"/>
                  <a:gd name="T8" fmla="*/ 40 w 80"/>
                  <a:gd name="T9" fmla="*/ 112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112"/>
                    </a:moveTo>
                    <a:lnTo>
                      <a:pt x="0" y="0"/>
                    </a:lnTo>
                    <a:lnTo>
                      <a:pt x="40" y="40"/>
                    </a:lnTo>
                    <a:lnTo>
                      <a:pt x="80" y="0"/>
                    </a:lnTo>
                    <a:lnTo>
                      <a:pt x="40" y="112"/>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19" name="Line 39"/>
              <p:cNvSpPr>
                <a:spLocks noChangeShapeType="1"/>
              </p:cNvSpPr>
              <p:nvPr/>
            </p:nvSpPr>
            <p:spPr bwMode="auto">
              <a:xfrm flipV="1">
                <a:off x="2771" y="1534"/>
                <a:ext cx="1" cy="72"/>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grpSp>
          <p:nvGrpSpPr>
            <p:cNvPr id="95" name="Group 40"/>
            <p:cNvGrpSpPr>
              <a:grpSpLocks/>
            </p:cNvGrpSpPr>
            <p:nvPr/>
          </p:nvGrpSpPr>
          <p:grpSpPr bwMode="auto">
            <a:xfrm>
              <a:off x="4143375" y="4448175"/>
              <a:ext cx="142875" cy="249238"/>
              <a:chOff x="2739" y="1837"/>
              <a:chExt cx="80" cy="144"/>
            </a:xfrm>
          </p:grpSpPr>
          <p:sp>
            <p:nvSpPr>
              <p:cNvPr id="116" name="Freeform 41"/>
              <p:cNvSpPr>
                <a:spLocks/>
              </p:cNvSpPr>
              <p:nvPr/>
            </p:nvSpPr>
            <p:spPr bwMode="auto">
              <a:xfrm>
                <a:off x="2739" y="1869"/>
                <a:ext cx="80" cy="112"/>
              </a:xfrm>
              <a:custGeom>
                <a:avLst/>
                <a:gdLst>
                  <a:gd name="T0" fmla="*/ 40 w 80"/>
                  <a:gd name="T1" fmla="*/ 112 h 112"/>
                  <a:gd name="T2" fmla="*/ 0 w 80"/>
                  <a:gd name="T3" fmla="*/ 0 h 112"/>
                  <a:gd name="T4" fmla="*/ 40 w 80"/>
                  <a:gd name="T5" fmla="*/ 40 h 112"/>
                  <a:gd name="T6" fmla="*/ 80 w 80"/>
                  <a:gd name="T7" fmla="*/ 0 h 112"/>
                  <a:gd name="T8" fmla="*/ 40 w 80"/>
                  <a:gd name="T9" fmla="*/ 112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112"/>
                    </a:moveTo>
                    <a:lnTo>
                      <a:pt x="0" y="0"/>
                    </a:lnTo>
                    <a:lnTo>
                      <a:pt x="40" y="40"/>
                    </a:lnTo>
                    <a:lnTo>
                      <a:pt x="80" y="0"/>
                    </a:lnTo>
                    <a:lnTo>
                      <a:pt x="40" y="112"/>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17" name="Line 42"/>
              <p:cNvSpPr>
                <a:spLocks noChangeShapeType="1"/>
              </p:cNvSpPr>
              <p:nvPr/>
            </p:nvSpPr>
            <p:spPr bwMode="auto">
              <a:xfrm flipV="1">
                <a:off x="2779" y="1837"/>
                <a:ext cx="1" cy="72"/>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sp>
          <p:nvSpPr>
            <p:cNvPr id="96" name="Line 43"/>
            <p:cNvSpPr>
              <a:spLocks noChangeShapeType="1"/>
            </p:cNvSpPr>
            <p:nvPr/>
          </p:nvSpPr>
          <p:spPr bwMode="auto">
            <a:xfrm>
              <a:off x="4214813" y="4545013"/>
              <a:ext cx="727075" cy="1587"/>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97" name="Line 44"/>
            <p:cNvSpPr>
              <a:spLocks noChangeShapeType="1"/>
            </p:cNvSpPr>
            <p:nvPr/>
          </p:nvSpPr>
          <p:spPr bwMode="auto">
            <a:xfrm flipV="1">
              <a:off x="4941888" y="4032250"/>
              <a:ext cx="1587" cy="512763"/>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nvGrpSpPr>
            <p:cNvPr id="98" name="Group 45"/>
            <p:cNvGrpSpPr>
              <a:grpSpLocks/>
            </p:cNvGrpSpPr>
            <p:nvPr/>
          </p:nvGrpSpPr>
          <p:grpSpPr bwMode="auto">
            <a:xfrm>
              <a:off x="4214820" y="3949700"/>
              <a:ext cx="727076" cy="138113"/>
              <a:chOff x="2779" y="1550"/>
              <a:chExt cx="407" cy="80"/>
            </a:xfrm>
          </p:grpSpPr>
          <p:sp>
            <p:nvSpPr>
              <p:cNvPr id="114" name="Freeform 46"/>
              <p:cNvSpPr>
                <a:spLocks/>
              </p:cNvSpPr>
              <p:nvPr/>
            </p:nvSpPr>
            <p:spPr bwMode="auto">
              <a:xfrm>
                <a:off x="2779" y="1550"/>
                <a:ext cx="112" cy="80"/>
              </a:xfrm>
              <a:custGeom>
                <a:avLst/>
                <a:gdLst>
                  <a:gd name="T0" fmla="*/ 0 w 112"/>
                  <a:gd name="T1" fmla="*/ 40 h 80"/>
                  <a:gd name="T2" fmla="*/ 112 w 112"/>
                  <a:gd name="T3" fmla="*/ 0 h 80"/>
                  <a:gd name="T4" fmla="*/ 72 w 112"/>
                  <a:gd name="T5" fmla="*/ 40 h 80"/>
                  <a:gd name="T6" fmla="*/ 112 w 112"/>
                  <a:gd name="T7" fmla="*/ 80 h 80"/>
                  <a:gd name="T8" fmla="*/ 0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0" y="40"/>
                    </a:moveTo>
                    <a:lnTo>
                      <a:pt x="112" y="0"/>
                    </a:lnTo>
                    <a:lnTo>
                      <a:pt x="72" y="40"/>
                    </a:lnTo>
                    <a:lnTo>
                      <a:pt x="112" y="80"/>
                    </a:lnTo>
                    <a:lnTo>
                      <a:pt x="0" y="40"/>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15" name="Line 47"/>
              <p:cNvSpPr>
                <a:spLocks noChangeShapeType="1"/>
              </p:cNvSpPr>
              <p:nvPr/>
            </p:nvSpPr>
            <p:spPr bwMode="auto">
              <a:xfrm>
                <a:off x="2851" y="1590"/>
                <a:ext cx="335" cy="1"/>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grpSp>
          <p:nvGrpSpPr>
            <p:cNvPr id="99" name="Group 48"/>
            <p:cNvGrpSpPr>
              <a:grpSpLocks/>
            </p:cNvGrpSpPr>
            <p:nvPr/>
          </p:nvGrpSpPr>
          <p:grpSpPr bwMode="auto">
            <a:xfrm>
              <a:off x="3857625" y="3463925"/>
              <a:ext cx="142875" cy="193675"/>
              <a:chOff x="2579" y="1270"/>
              <a:chExt cx="80" cy="112"/>
            </a:xfrm>
          </p:grpSpPr>
          <p:sp>
            <p:nvSpPr>
              <p:cNvPr id="112" name="Freeform 49"/>
              <p:cNvSpPr>
                <a:spLocks/>
              </p:cNvSpPr>
              <p:nvPr/>
            </p:nvSpPr>
            <p:spPr bwMode="auto">
              <a:xfrm>
                <a:off x="2579" y="1270"/>
                <a:ext cx="80" cy="112"/>
              </a:xfrm>
              <a:custGeom>
                <a:avLst/>
                <a:gdLst>
                  <a:gd name="T0" fmla="*/ 40 w 80"/>
                  <a:gd name="T1" fmla="*/ 112 h 112"/>
                  <a:gd name="T2" fmla="*/ 0 w 80"/>
                  <a:gd name="T3" fmla="*/ 0 h 112"/>
                  <a:gd name="T4" fmla="*/ 40 w 80"/>
                  <a:gd name="T5" fmla="*/ 40 h 112"/>
                  <a:gd name="T6" fmla="*/ 80 w 80"/>
                  <a:gd name="T7" fmla="*/ 0 h 112"/>
                  <a:gd name="T8" fmla="*/ 40 w 80"/>
                  <a:gd name="T9" fmla="*/ 112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112"/>
                    </a:moveTo>
                    <a:lnTo>
                      <a:pt x="0" y="0"/>
                    </a:lnTo>
                    <a:lnTo>
                      <a:pt x="40" y="40"/>
                    </a:lnTo>
                    <a:lnTo>
                      <a:pt x="80" y="0"/>
                    </a:lnTo>
                    <a:lnTo>
                      <a:pt x="40" y="112"/>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13" name="Line 50"/>
              <p:cNvSpPr>
                <a:spLocks noChangeShapeType="1"/>
              </p:cNvSpPr>
              <p:nvPr/>
            </p:nvSpPr>
            <p:spPr bwMode="auto">
              <a:xfrm flipV="1">
                <a:off x="2619" y="1270"/>
                <a:ext cx="1" cy="40"/>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sp>
          <p:nvSpPr>
            <p:cNvPr id="100" name="Rectangle 99"/>
            <p:cNvSpPr>
              <a:spLocks noChangeArrowheads="1"/>
            </p:cNvSpPr>
            <p:nvPr/>
          </p:nvSpPr>
          <p:spPr bwMode="auto">
            <a:xfrm>
              <a:off x="5114131" y="2590800"/>
              <a:ext cx="173907"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b="1">
                  <a:solidFill>
                    <a:srgbClr val="000000"/>
                  </a:solidFill>
                  <a:latin typeface="Times" pitchFamily="18" charset="0"/>
                </a:rPr>
                <a:t>LI</a:t>
              </a:r>
              <a:endParaRPr lang="fr-FR" sz="1200"/>
            </a:p>
          </p:txBody>
        </p:sp>
        <p:sp>
          <p:nvSpPr>
            <p:cNvPr id="101" name="Rectangle 100"/>
            <p:cNvSpPr>
              <a:spLocks noChangeArrowheads="1"/>
            </p:cNvSpPr>
            <p:nvPr/>
          </p:nvSpPr>
          <p:spPr bwMode="auto">
            <a:xfrm>
              <a:off x="5095081" y="3144838"/>
              <a:ext cx="201457"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b="1">
                  <a:solidFill>
                    <a:srgbClr val="000000"/>
                  </a:solidFill>
                  <a:latin typeface="Times" pitchFamily="18" charset="0"/>
                </a:rPr>
                <a:t>D1</a:t>
              </a:r>
              <a:endParaRPr lang="fr-FR" sz="1200"/>
            </a:p>
          </p:txBody>
        </p:sp>
        <p:sp>
          <p:nvSpPr>
            <p:cNvPr id="102" name="Rectangle 101"/>
            <p:cNvSpPr>
              <a:spLocks noChangeArrowheads="1"/>
            </p:cNvSpPr>
            <p:nvPr/>
          </p:nvSpPr>
          <p:spPr bwMode="auto">
            <a:xfrm>
              <a:off x="5095081" y="3686174"/>
              <a:ext cx="201457"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b="1">
                  <a:solidFill>
                    <a:srgbClr val="000000"/>
                  </a:solidFill>
                  <a:latin typeface="Times" pitchFamily="18" charset="0"/>
                </a:rPr>
                <a:t>D2</a:t>
              </a:r>
              <a:endParaRPr lang="fr-FR" sz="1200"/>
            </a:p>
          </p:txBody>
        </p:sp>
        <p:sp>
          <p:nvSpPr>
            <p:cNvPr id="103" name="Rectangle 102"/>
            <p:cNvSpPr>
              <a:spLocks noChangeArrowheads="1"/>
            </p:cNvSpPr>
            <p:nvPr/>
          </p:nvSpPr>
          <p:spPr bwMode="auto">
            <a:xfrm>
              <a:off x="5073650" y="4240212"/>
              <a:ext cx="229006"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b="1">
                  <a:solidFill>
                    <a:srgbClr val="000000"/>
                  </a:solidFill>
                  <a:latin typeface="Times" pitchFamily="18" charset="0"/>
                </a:rPr>
                <a:t>EX</a:t>
              </a:r>
              <a:endParaRPr lang="fr-FR" sz="1200"/>
            </a:p>
          </p:txBody>
        </p:sp>
        <p:sp>
          <p:nvSpPr>
            <p:cNvPr id="104" name="Rectangle 103"/>
            <p:cNvSpPr>
              <a:spLocks noChangeArrowheads="1"/>
            </p:cNvSpPr>
            <p:nvPr/>
          </p:nvSpPr>
          <p:spPr bwMode="auto">
            <a:xfrm>
              <a:off x="5076030" y="4794249"/>
              <a:ext cx="229006"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b="1">
                  <a:solidFill>
                    <a:srgbClr val="000000"/>
                  </a:solidFill>
                  <a:latin typeface="Times" pitchFamily="18" charset="0"/>
                </a:rPr>
                <a:t>ER</a:t>
              </a:r>
              <a:endParaRPr lang="fr-FR" sz="1200"/>
            </a:p>
          </p:txBody>
        </p:sp>
        <p:sp>
          <p:nvSpPr>
            <p:cNvPr id="105" name="Rectangle 104"/>
            <p:cNvSpPr>
              <a:spLocks noChangeArrowheads="1"/>
            </p:cNvSpPr>
            <p:nvPr/>
          </p:nvSpPr>
          <p:spPr bwMode="auto">
            <a:xfrm>
              <a:off x="2017713" y="5057775"/>
              <a:ext cx="476952"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b="1">
                  <a:solidFill>
                    <a:srgbClr val="000000"/>
                  </a:solidFill>
                  <a:latin typeface="Times" pitchFamily="18" charset="0"/>
                </a:rPr>
                <a:t>U-pipe</a:t>
              </a:r>
              <a:endParaRPr lang="fr-FR" sz="1200"/>
            </a:p>
          </p:txBody>
        </p:sp>
        <p:sp>
          <p:nvSpPr>
            <p:cNvPr id="106" name="Rectangle 105"/>
            <p:cNvSpPr>
              <a:spLocks noChangeArrowheads="1"/>
            </p:cNvSpPr>
            <p:nvPr/>
          </p:nvSpPr>
          <p:spPr bwMode="auto">
            <a:xfrm>
              <a:off x="3843338" y="5099050"/>
              <a:ext cx="464692" cy="251756"/>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b="1">
                  <a:solidFill>
                    <a:srgbClr val="000000"/>
                  </a:solidFill>
                  <a:latin typeface="Times" pitchFamily="18" charset="0"/>
                </a:rPr>
                <a:t>V-pipe</a:t>
              </a:r>
              <a:endParaRPr lang="fr-FR" sz="1200"/>
            </a:p>
          </p:txBody>
        </p:sp>
        <p:sp>
          <p:nvSpPr>
            <p:cNvPr id="107" name="Line 58"/>
            <p:cNvSpPr>
              <a:spLocks noChangeShapeType="1"/>
            </p:cNvSpPr>
            <p:nvPr/>
          </p:nvSpPr>
          <p:spPr bwMode="auto">
            <a:xfrm>
              <a:off x="1476375" y="4310063"/>
              <a:ext cx="227013" cy="1587"/>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nvGrpSpPr>
            <p:cNvPr id="108" name="Group 59"/>
            <p:cNvGrpSpPr>
              <a:grpSpLocks/>
            </p:cNvGrpSpPr>
            <p:nvPr/>
          </p:nvGrpSpPr>
          <p:grpSpPr bwMode="auto">
            <a:xfrm>
              <a:off x="1419225" y="4310059"/>
              <a:ext cx="142875" cy="706436"/>
              <a:chOff x="1214" y="1758"/>
              <a:chExt cx="80" cy="407"/>
            </a:xfrm>
          </p:grpSpPr>
          <p:sp>
            <p:nvSpPr>
              <p:cNvPr id="110" name="Freeform 60"/>
              <p:cNvSpPr>
                <a:spLocks/>
              </p:cNvSpPr>
              <p:nvPr/>
            </p:nvSpPr>
            <p:spPr bwMode="auto">
              <a:xfrm>
                <a:off x="1214" y="2053"/>
                <a:ext cx="80" cy="112"/>
              </a:xfrm>
              <a:custGeom>
                <a:avLst/>
                <a:gdLst>
                  <a:gd name="T0" fmla="*/ 40 w 80"/>
                  <a:gd name="T1" fmla="*/ 112 h 112"/>
                  <a:gd name="T2" fmla="*/ 0 w 80"/>
                  <a:gd name="T3" fmla="*/ 0 h 112"/>
                  <a:gd name="T4" fmla="*/ 40 w 80"/>
                  <a:gd name="T5" fmla="*/ 40 h 112"/>
                  <a:gd name="T6" fmla="*/ 80 w 80"/>
                  <a:gd name="T7" fmla="*/ 0 h 112"/>
                  <a:gd name="T8" fmla="*/ 40 w 80"/>
                  <a:gd name="T9" fmla="*/ 112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112"/>
                    </a:moveTo>
                    <a:lnTo>
                      <a:pt x="0" y="0"/>
                    </a:lnTo>
                    <a:lnTo>
                      <a:pt x="40" y="40"/>
                    </a:lnTo>
                    <a:lnTo>
                      <a:pt x="80" y="0"/>
                    </a:lnTo>
                    <a:lnTo>
                      <a:pt x="40" y="112"/>
                    </a:lnTo>
                    <a:close/>
                  </a:path>
                </a:pathLst>
              </a:custGeom>
              <a:solidFill>
                <a:srgbClr val="000000"/>
              </a:solidFill>
              <a:ln w="12700">
                <a:solidFill>
                  <a:srgbClr val="000000"/>
                </a:solidFill>
                <a:prstDash val="solid"/>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sp>
            <p:nvSpPr>
              <p:cNvPr id="111" name="Line 61"/>
              <p:cNvSpPr>
                <a:spLocks noChangeShapeType="1"/>
              </p:cNvSpPr>
              <p:nvPr/>
            </p:nvSpPr>
            <p:spPr bwMode="auto">
              <a:xfrm flipV="1">
                <a:off x="1254" y="1758"/>
                <a:ext cx="1" cy="335"/>
              </a:xfrm>
              <a:prstGeom prst="line">
                <a:avLst/>
              </a:prstGeom>
              <a:noFill/>
              <a:ln w="12700">
                <a:solidFill>
                  <a:srgbClr val="000000"/>
                </a:solidFill>
                <a:round/>
                <a:headEnd/>
                <a:tailEnd/>
              </a:ln>
            </p:spPr>
            <p:txBody>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endParaRPr lang="en-US" sz="1200"/>
              </a:p>
            </p:txBody>
          </p:sp>
        </p:grpSp>
        <p:sp>
          <p:nvSpPr>
            <p:cNvPr id="109" name="Rectangle 108"/>
            <p:cNvSpPr>
              <a:spLocks noChangeArrowheads="1"/>
            </p:cNvSpPr>
            <p:nvPr/>
          </p:nvSpPr>
          <p:spPr bwMode="auto">
            <a:xfrm>
              <a:off x="1219200" y="5084763"/>
              <a:ext cx="964234" cy="503513"/>
            </a:xfrm>
            <a:prstGeom prst="rect">
              <a:avLst/>
            </a:prstGeom>
            <a:noFill/>
            <a:ln w="9525">
              <a:noFill/>
              <a:miter lim="800000"/>
              <a:headEnd/>
              <a:tailEnd/>
            </a:ln>
          </p:spPr>
          <p:txBody>
            <a:bodyPr wrap="none" lIns="0" tIns="0" rIns="0" bIns="0">
              <a:spAutoFit/>
            </a:bodyPr>
            <a:ls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a:lstStyle>
            <a:p>
              <a:r>
                <a:rPr lang="fr-FR" sz="1200">
                  <a:solidFill>
                    <a:srgbClr val="000000"/>
                  </a:solidFill>
                  <a:latin typeface="Times" pitchFamily="18" charset="0"/>
                </a:rPr>
                <a:t>Vers</a:t>
              </a:r>
            </a:p>
            <a:p>
              <a:r>
                <a:rPr lang="fr-FR" sz="1200">
                  <a:solidFill>
                    <a:srgbClr val="000000"/>
                  </a:solidFill>
                  <a:latin typeface="Times" pitchFamily="18" charset="0"/>
                </a:rPr>
                <a:t>Unité flottante</a:t>
              </a:r>
              <a:endParaRPr lang="fr-FR" sz="1200"/>
            </a:p>
          </p:txBody>
        </p:sp>
      </p:grpSp>
      <p:sp>
        <p:nvSpPr>
          <p:cNvPr id="130" name="ZoneTexte 129"/>
          <p:cNvSpPr txBox="1"/>
          <p:nvPr/>
        </p:nvSpPr>
        <p:spPr>
          <a:xfrm>
            <a:off x="5364088" y="1700808"/>
            <a:ext cx="2638864" cy="1200329"/>
          </a:xfrm>
          <a:prstGeom prst="rect">
            <a:avLst/>
          </a:prstGeom>
          <a:noFill/>
        </p:spPr>
        <p:txBody>
          <a:bodyPr wrap="none" rtlCol="0">
            <a:spAutoFit/>
          </a:bodyPr>
          <a:lstStyle/>
          <a:p>
            <a:endParaRPr lang="fr-FR" dirty="0" smtClean="0"/>
          </a:p>
          <a:p>
            <a:r>
              <a:rPr lang="fr-FR" dirty="0" smtClean="0"/>
              <a:t>1993 – 0,8 µm – 3,1 MT</a:t>
            </a:r>
          </a:p>
          <a:p>
            <a:r>
              <a:rPr lang="fr-FR" dirty="0" smtClean="0"/>
              <a:t>2 pipelines x86</a:t>
            </a:r>
          </a:p>
          <a:p>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9" name="Espace réservé du numéro de diapositive 5"/>
          <p:cNvSpPr>
            <a:spLocks noGrp="1"/>
          </p:cNvSpPr>
          <p:nvPr>
            <p:ph type="sldNum" sz="quarter" idx="12"/>
          </p:nvPr>
        </p:nvSpPr>
        <p:spPr/>
        <p:txBody>
          <a:bodyPr/>
          <a:lstStyle/>
          <a:p>
            <a:pPr>
              <a:defRPr/>
            </a:pPr>
            <a:fld id="{F4C5065F-F769-4EF2-B86F-3AF18749D411}" type="slidenum">
              <a:rPr lang="fr-FR"/>
              <a:pPr>
                <a:defRPr/>
              </a:pPr>
              <a:t>4</a:t>
            </a:fld>
            <a:endParaRPr lang="fr-FR"/>
          </a:p>
        </p:txBody>
      </p:sp>
      <p:sp>
        <p:nvSpPr>
          <p:cNvPr id="22532" name="Rectangle 2"/>
          <p:cNvSpPr>
            <a:spLocks noGrp="1" noChangeArrowheads="1"/>
          </p:cNvSpPr>
          <p:nvPr>
            <p:ph type="title"/>
          </p:nvPr>
        </p:nvSpPr>
        <p:spPr/>
        <p:txBody>
          <a:bodyPr/>
          <a:lstStyle/>
          <a:p>
            <a:pPr eaLnBrk="1" hangingPunct="1"/>
            <a:r>
              <a:rPr lang="fr-FR" smtClean="0"/>
              <a:t>L’exécution d’une instruction</a:t>
            </a:r>
          </a:p>
        </p:txBody>
      </p:sp>
      <p:sp>
        <p:nvSpPr>
          <p:cNvPr id="22533" name="Rectangle 3"/>
          <p:cNvSpPr>
            <a:spLocks noGrp="1" noChangeArrowheads="1"/>
          </p:cNvSpPr>
          <p:nvPr>
            <p:ph type="body" idx="1"/>
          </p:nvPr>
        </p:nvSpPr>
        <p:spPr>
          <a:xfrm>
            <a:off x="457200" y="1600200"/>
            <a:ext cx="8229600" cy="603250"/>
          </a:xfrm>
        </p:spPr>
        <p:txBody>
          <a:bodyPr/>
          <a:lstStyle/>
          <a:p>
            <a:pPr eaLnBrk="1" hangingPunct="1"/>
            <a:r>
              <a:rPr lang="fr-FR" dirty="0" smtClean="0"/>
              <a:t>Les étapes fondamentales</a:t>
            </a:r>
          </a:p>
          <a:p>
            <a:pPr lvl="1" eaLnBrk="1" hangingPunct="1"/>
            <a:r>
              <a:rPr lang="fr-FR" dirty="0" smtClean="0"/>
              <a:t>Acquisition (</a:t>
            </a:r>
            <a:r>
              <a:rPr lang="fr-FR" i="1" dirty="0" err="1" smtClean="0"/>
              <a:t>fetch</a:t>
            </a:r>
            <a:r>
              <a:rPr lang="fr-FR" dirty="0" smtClean="0"/>
              <a:t>)</a:t>
            </a:r>
          </a:p>
          <a:p>
            <a:pPr lvl="1" eaLnBrk="1" hangingPunct="1"/>
            <a:r>
              <a:rPr lang="fr-FR" dirty="0" smtClean="0"/>
              <a:t>Décodage</a:t>
            </a:r>
          </a:p>
          <a:p>
            <a:pPr lvl="1" eaLnBrk="1" hangingPunct="1"/>
            <a:r>
              <a:rPr lang="fr-FR" dirty="0" smtClean="0"/>
              <a:t>Lecture des opérandes</a:t>
            </a:r>
          </a:p>
          <a:p>
            <a:pPr lvl="1" eaLnBrk="1" hangingPunct="1"/>
            <a:r>
              <a:rPr lang="fr-FR" dirty="0" smtClean="0"/>
              <a:t>Exécution</a:t>
            </a:r>
          </a:p>
          <a:p>
            <a:pPr lvl="1" eaLnBrk="1" hangingPunct="1"/>
            <a:r>
              <a:rPr lang="fr-FR" dirty="0" smtClean="0"/>
              <a:t>Garantie (spéculation terminée)</a:t>
            </a:r>
          </a:p>
          <a:p>
            <a:pPr lvl="1" eaLnBrk="1" hangingPunct="1"/>
            <a:r>
              <a:rPr lang="fr-FR" dirty="0" smtClean="0"/>
              <a:t>Rangement du résultat</a:t>
            </a:r>
          </a:p>
          <a:p>
            <a:pPr lvl="1" eaLnBrk="1" hangingPunct="1"/>
            <a:r>
              <a:rPr lang="fr-FR" dirty="0" smtClean="0"/>
              <a:t>Retrait</a:t>
            </a:r>
          </a:p>
        </p:txBody>
      </p:sp>
      <p:sp>
        <p:nvSpPr>
          <p:cNvPr id="1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Digital</a:t>
            </a:r>
            <a:endParaRPr lang="fr-FR" dirty="0"/>
          </a:p>
        </p:txBody>
      </p:sp>
      <p:sp>
        <p:nvSpPr>
          <p:cNvPr id="3" name="Espace réservé du contenu 2"/>
          <p:cNvSpPr>
            <a:spLocks noGrp="1"/>
          </p:cNvSpPr>
          <p:nvPr>
            <p:ph idx="1"/>
          </p:nvPr>
        </p:nvSpPr>
        <p:spPr/>
        <p:txBody>
          <a:bodyPr/>
          <a:lstStyle/>
          <a:p>
            <a:r>
              <a:rPr lang="fr-FR" dirty="0" smtClean="0"/>
              <a:t>Alpha : jeu d’instructions RISC</a:t>
            </a:r>
          </a:p>
          <a:p>
            <a:pPr lvl="1"/>
            <a:r>
              <a:rPr lang="fr-FR" dirty="0" smtClean="0"/>
              <a:t>« Conçu pour durer 100 ans »</a:t>
            </a:r>
          </a:p>
          <a:p>
            <a:pPr lvl="1"/>
            <a:r>
              <a:rPr lang="fr-FR" dirty="0" smtClean="0"/>
              <a:t>Pour évincer Intel (x86) du marché des PC</a:t>
            </a:r>
          </a:p>
          <a:p>
            <a:r>
              <a:rPr lang="fr-FR" dirty="0" smtClean="0"/>
              <a:t>Processeurs</a:t>
            </a:r>
          </a:p>
          <a:p>
            <a:pPr lvl="1"/>
            <a:r>
              <a:rPr lang="fr-FR" dirty="0" smtClean="0"/>
              <a:t>21064  (1992) : multi-pipelines – 150 MHz – 1,68 MT 0,75µ</a:t>
            </a:r>
          </a:p>
          <a:p>
            <a:pPr lvl="1"/>
            <a:r>
              <a:rPr lang="fr-FR" dirty="0" smtClean="0"/>
              <a:t>21164 : (1995) : multi-pipelines – 266 MHz – 9,7 MT – 0,5µ</a:t>
            </a:r>
          </a:p>
          <a:p>
            <a:pPr lvl="1"/>
            <a:r>
              <a:rPr lang="fr-FR" dirty="0" smtClean="0"/>
              <a:t>21264  (1996) : « non ordonné » – 450 MHz - 15,9 MT –0,35µm</a:t>
            </a:r>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40</a:t>
            </a:fld>
            <a:endParaRPr lang="fr-F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p:cNvSpPr/>
          <p:nvPr/>
        </p:nvSpPr>
        <p:spPr>
          <a:xfrm>
            <a:off x="1116013" y="1557338"/>
            <a:ext cx="2087562" cy="2087562"/>
          </a:xfrm>
          <a:prstGeom prst="roundRect">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8371" name="Titre 1"/>
          <p:cNvSpPr>
            <a:spLocks noGrp="1"/>
          </p:cNvSpPr>
          <p:nvPr>
            <p:ph type="title"/>
          </p:nvPr>
        </p:nvSpPr>
        <p:spPr/>
        <p:txBody>
          <a:bodyPr/>
          <a:lstStyle/>
          <a:p>
            <a:r>
              <a:rPr lang="fr-FR" smtClean="0"/>
              <a:t>Alpha 21064 (DEC)</a:t>
            </a:r>
          </a:p>
        </p:txBody>
      </p:sp>
      <p:sp>
        <p:nvSpPr>
          <p:cNvPr id="4" name="Espace réservé de la date 3"/>
          <p:cNvSpPr>
            <a:spLocks noGrp="1"/>
          </p:cNvSpPr>
          <p:nvPr>
            <p:ph type="dt" sz="quarter" idx="10"/>
          </p:nvPr>
        </p:nvSpPr>
        <p:spPr/>
        <p:txBody>
          <a:bodyPr/>
          <a:lstStyle/>
          <a:p>
            <a:pPr>
              <a:defRPr/>
            </a:pPr>
            <a:r>
              <a:rPr lang="fr-FR"/>
              <a:t>Séminaire CNAM</a:t>
            </a:r>
          </a:p>
          <a:p>
            <a:pPr>
              <a:defRPr/>
            </a:pPr>
            <a:r>
              <a:rPr lang="fr-FR"/>
              <a:t>18 Décembre 2014</a:t>
            </a:r>
          </a:p>
        </p:txBody>
      </p:sp>
      <p:sp>
        <p:nvSpPr>
          <p:cNvPr id="5" name="Espace réservé du pied de page 4"/>
          <p:cNvSpPr>
            <a:spLocks noGrp="1"/>
          </p:cNvSpPr>
          <p:nvPr>
            <p:ph type="ftr" sz="quarter" idx="11"/>
          </p:nvPr>
        </p:nvSpPr>
        <p:spPr/>
        <p:txBody>
          <a:bodyPr/>
          <a:lstStyle/>
          <a:p>
            <a:pPr>
              <a:defRPr/>
            </a:pPr>
            <a:r>
              <a:rPr lang="fr-FR"/>
              <a:t>Processeurs multi-pipelines</a:t>
            </a:r>
          </a:p>
          <a:p>
            <a:pPr>
              <a:defRPr/>
            </a:pPr>
            <a:r>
              <a:rPr lang="fr-FR"/>
              <a:t>D. Etiemble</a:t>
            </a:r>
          </a:p>
        </p:txBody>
      </p:sp>
      <p:sp>
        <p:nvSpPr>
          <p:cNvPr id="6" name="Espace réservé du numéro de diapositive 5"/>
          <p:cNvSpPr>
            <a:spLocks noGrp="1"/>
          </p:cNvSpPr>
          <p:nvPr>
            <p:ph type="sldNum" sz="quarter" idx="12"/>
          </p:nvPr>
        </p:nvSpPr>
        <p:spPr/>
        <p:txBody>
          <a:bodyPr/>
          <a:lstStyle/>
          <a:p>
            <a:pPr>
              <a:defRPr/>
            </a:pPr>
            <a:fld id="{BD94C569-C774-44F7-978B-952825FB4277}" type="slidenum">
              <a:rPr lang="fr-FR"/>
              <a:pPr>
                <a:defRPr/>
              </a:pPr>
              <a:t>41</a:t>
            </a:fld>
            <a:endParaRPr lang="fr-FR" dirty="0"/>
          </a:p>
        </p:txBody>
      </p:sp>
      <p:pic>
        <p:nvPicPr>
          <p:cNvPr id="58375" name="Image 6"/>
          <p:cNvPicPr>
            <a:picLocks noChangeAspect="1" noChangeArrowheads="1"/>
          </p:cNvPicPr>
          <p:nvPr/>
        </p:nvPicPr>
        <p:blipFill>
          <a:blip r:embed="rId2" cstate="print"/>
          <a:srcRect/>
          <a:stretch>
            <a:fillRect/>
          </a:stretch>
        </p:blipFill>
        <p:spPr bwMode="auto">
          <a:xfrm>
            <a:off x="395288" y="1412875"/>
            <a:ext cx="7416800" cy="3455988"/>
          </a:xfrm>
          <a:prstGeom prst="rect">
            <a:avLst/>
          </a:prstGeom>
          <a:noFill/>
          <a:ln w="9525">
            <a:noFill/>
            <a:miter lim="800000"/>
            <a:headEnd/>
            <a:tailEnd/>
          </a:ln>
        </p:spPr>
      </p:pic>
      <p:sp>
        <p:nvSpPr>
          <p:cNvPr id="58376" name="ZoneTexte 9"/>
          <p:cNvSpPr txBox="1">
            <a:spLocks noChangeArrowheads="1"/>
          </p:cNvSpPr>
          <p:nvPr/>
        </p:nvSpPr>
        <p:spPr bwMode="auto">
          <a:xfrm>
            <a:off x="827088" y="5013325"/>
            <a:ext cx="7705725" cy="1477963"/>
          </a:xfrm>
          <a:prstGeom prst="rect">
            <a:avLst/>
          </a:prstGeom>
          <a:noFill/>
          <a:ln w="9525">
            <a:noFill/>
            <a:miter lim="800000"/>
            <a:headEnd/>
            <a:tailEnd/>
          </a:ln>
        </p:spPr>
        <p:txBody>
          <a:bodyPr>
            <a:spAutoFit/>
          </a:bodyPr>
          <a:lstStyle/>
          <a:p>
            <a:r>
              <a:rPr lang="fr-FR"/>
              <a:t>Lancement de 2 instructions </a:t>
            </a:r>
          </a:p>
          <a:p>
            <a:r>
              <a:rPr lang="fr-FR"/>
              <a:t>	si opérateurs et opérandes disponibles</a:t>
            </a:r>
          </a:p>
          <a:p>
            <a:r>
              <a:rPr lang="fr-FR"/>
              <a:t>	règles d’appairages satisfaites.</a:t>
            </a:r>
          </a:p>
          <a:p>
            <a:r>
              <a:rPr lang="fr-FR"/>
              <a:t>3 pipelines : entiers, flottants, mémoire</a:t>
            </a:r>
          </a:p>
          <a:p>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Alpha 21164</a:t>
            </a:r>
            <a:endParaRPr lang="fr-FR" dirty="0"/>
          </a:p>
        </p:txBody>
      </p:sp>
      <p:sp>
        <p:nvSpPr>
          <p:cNvPr id="3" name="Espace réservé du contenu 2"/>
          <p:cNvSpPr>
            <a:spLocks noGrp="1"/>
          </p:cNvSpPr>
          <p:nvPr>
            <p:ph idx="1"/>
          </p:nvPr>
        </p:nvSpPr>
        <p:spPr/>
        <p:txBody>
          <a:bodyPr/>
          <a:lstStyle/>
          <a:p>
            <a:r>
              <a:rPr lang="fr-FR" sz="2400" dirty="0" smtClean="0"/>
              <a:t>4 instructions acquises par cycle</a:t>
            </a:r>
          </a:p>
          <a:p>
            <a:r>
              <a:rPr lang="fr-FR" sz="2400" dirty="0" smtClean="0"/>
              <a:t>4 pipelines indépendants</a:t>
            </a:r>
            <a:endParaRPr lang="fr-FR" dirty="0" smtClean="0"/>
          </a:p>
          <a:p>
            <a:pPr lvl="1"/>
            <a:r>
              <a:rPr lang="fr-FR" sz="2000" dirty="0" smtClean="0"/>
              <a:t>2 entiers</a:t>
            </a:r>
          </a:p>
          <a:p>
            <a:pPr lvl="1"/>
            <a:r>
              <a:rPr lang="fr-FR" sz="2000" dirty="0" smtClean="0"/>
              <a:t>2 flottants</a:t>
            </a:r>
          </a:p>
          <a:p>
            <a:pPr lvl="1"/>
            <a:endParaRPr lang="fr-FR" dirty="0" smtClean="0"/>
          </a:p>
          <a:p>
            <a:endParaRPr lang="fr-FR" dirty="0" smtClean="0"/>
          </a:p>
          <a:p>
            <a:r>
              <a:rPr lang="fr-FR" dirty="0" smtClean="0"/>
              <a:t>1 </a:t>
            </a:r>
            <a:r>
              <a:rPr lang="fr-FR" sz="2400" dirty="0" smtClean="0"/>
              <a:t>groupe de 4 instructions considéré à chaque cycle</a:t>
            </a:r>
          </a:p>
          <a:p>
            <a:pPr lvl="1"/>
            <a:r>
              <a:rPr lang="fr-FR" sz="2000" dirty="0" smtClean="0"/>
              <a:t>si les 4 instructions se répartissent dans E0, E1, FA et FM, elles démarrent leur exécution. Sinon, certaines utilisent les cycles suivants jusqu’à ce que les 4 aient démarré.</a:t>
            </a:r>
          </a:p>
          <a:p>
            <a:pPr lvl="1"/>
            <a:r>
              <a:rPr lang="fr-FR" sz="2000" dirty="0" smtClean="0"/>
              <a:t>Les 4 suivantes sont traitées quand les 4 précédentes ont démarré.</a:t>
            </a:r>
            <a:endParaRPr lang="fr-FR" sz="2000"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42</a:t>
            </a:fld>
            <a:endParaRPr lang="fr-FR" dirty="0"/>
          </a:p>
        </p:txBody>
      </p:sp>
      <p:grpSp>
        <p:nvGrpSpPr>
          <p:cNvPr id="7" name="Group 4"/>
          <p:cNvGrpSpPr>
            <a:grpSpLocks/>
          </p:cNvGrpSpPr>
          <p:nvPr/>
        </p:nvGrpSpPr>
        <p:grpSpPr bwMode="auto">
          <a:xfrm>
            <a:off x="4846638" y="2133600"/>
            <a:ext cx="3916362" cy="1670050"/>
            <a:chOff x="1085" y="1732"/>
            <a:chExt cx="2467" cy="1052"/>
          </a:xfrm>
        </p:grpSpPr>
        <p:sp>
          <p:nvSpPr>
            <p:cNvPr id="8" name="Rectangle 5"/>
            <p:cNvSpPr>
              <a:spLocks noChangeArrowheads="1"/>
            </p:cNvSpPr>
            <p:nvPr/>
          </p:nvSpPr>
          <p:spPr bwMode="auto">
            <a:xfrm>
              <a:off x="1205" y="1755"/>
              <a:ext cx="160" cy="173"/>
            </a:xfrm>
            <a:prstGeom prst="rect">
              <a:avLst/>
            </a:prstGeom>
            <a:noFill/>
            <a:ln w="9525">
              <a:noFill/>
              <a:miter lim="800000"/>
              <a:headEnd/>
              <a:tailEnd/>
            </a:ln>
          </p:spPr>
          <p:txBody>
            <a:bodyPr wrap="none" lIns="0" tIns="0" rIns="0" bIns="0">
              <a:spAutoFit/>
            </a:bodyPr>
            <a:lstStyle/>
            <a:p>
              <a:r>
                <a:rPr lang="fr-FR" sz="1800">
                  <a:solidFill>
                    <a:srgbClr val="000000"/>
                  </a:solidFill>
                  <a:latin typeface="Times" pitchFamily="18" charset="0"/>
                </a:rPr>
                <a:t>E0</a:t>
              </a:r>
              <a:endParaRPr lang="fr-FR" sz="2400"/>
            </a:p>
          </p:txBody>
        </p:sp>
        <p:sp>
          <p:nvSpPr>
            <p:cNvPr id="9" name="Rectangle 6"/>
            <p:cNvSpPr>
              <a:spLocks noChangeArrowheads="1"/>
            </p:cNvSpPr>
            <p:nvPr/>
          </p:nvSpPr>
          <p:spPr bwMode="auto">
            <a:xfrm>
              <a:off x="1835" y="1755"/>
              <a:ext cx="160" cy="173"/>
            </a:xfrm>
            <a:prstGeom prst="rect">
              <a:avLst/>
            </a:prstGeom>
            <a:noFill/>
            <a:ln w="9525">
              <a:noFill/>
              <a:miter lim="800000"/>
              <a:headEnd/>
              <a:tailEnd/>
            </a:ln>
          </p:spPr>
          <p:txBody>
            <a:bodyPr wrap="none" lIns="0" tIns="0" rIns="0" bIns="0">
              <a:spAutoFit/>
            </a:bodyPr>
            <a:lstStyle/>
            <a:p>
              <a:r>
                <a:rPr lang="fr-FR" sz="1800">
                  <a:solidFill>
                    <a:srgbClr val="000000"/>
                  </a:solidFill>
                  <a:latin typeface="Times" pitchFamily="18" charset="0"/>
                </a:rPr>
                <a:t>E1</a:t>
              </a:r>
              <a:endParaRPr lang="fr-FR" sz="2400"/>
            </a:p>
          </p:txBody>
        </p:sp>
        <p:sp>
          <p:nvSpPr>
            <p:cNvPr id="10" name="Rectangle 7"/>
            <p:cNvSpPr>
              <a:spLocks noChangeArrowheads="1"/>
            </p:cNvSpPr>
            <p:nvPr/>
          </p:nvSpPr>
          <p:spPr bwMode="auto">
            <a:xfrm>
              <a:off x="2426" y="1755"/>
              <a:ext cx="184" cy="173"/>
            </a:xfrm>
            <a:prstGeom prst="rect">
              <a:avLst/>
            </a:prstGeom>
            <a:noFill/>
            <a:ln w="9525">
              <a:noFill/>
              <a:miter lim="800000"/>
              <a:headEnd/>
              <a:tailEnd/>
            </a:ln>
          </p:spPr>
          <p:txBody>
            <a:bodyPr wrap="none" lIns="0" tIns="0" rIns="0" bIns="0">
              <a:spAutoFit/>
            </a:bodyPr>
            <a:lstStyle/>
            <a:p>
              <a:r>
                <a:rPr lang="fr-FR" sz="1800">
                  <a:solidFill>
                    <a:srgbClr val="000000"/>
                  </a:solidFill>
                  <a:latin typeface="Times" pitchFamily="18" charset="0"/>
                </a:rPr>
                <a:t>FA</a:t>
              </a:r>
              <a:endParaRPr lang="fr-FR" sz="2400"/>
            </a:p>
          </p:txBody>
        </p:sp>
        <p:sp>
          <p:nvSpPr>
            <p:cNvPr id="11" name="Rectangle 8"/>
            <p:cNvSpPr>
              <a:spLocks noChangeArrowheads="1"/>
            </p:cNvSpPr>
            <p:nvPr/>
          </p:nvSpPr>
          <p:spPr bwMode="auto">
            <a:xfrm>
              <a:off x="3169" y="1755"/>
              <a:ext cx="208" cy="173"/>
            </a:xfrm>
            <a:prstGeom prst="rect">
              <a:avLst/>
            </a:prstGeom>
            <a:noFill/>
            <a:ln w="9525">
              <a:noFill/>
              <a:miter lim="800000"/>
              <a:headEnd/>
              <a:tailEnd/>
            </a:ln>
          </p:spPr>
          <p:txBody>
            <a:bodyPr wrap="none" lIns="0" tIns="0" rIns="0" bIns="0">
              <a:spAutoFit/>
            </a:bodyPr>
            <a:lstStyle/>
            <a:p>
              <a:r>
                <a:rPr lang="fr-FR" sz="1800">
                  <a:solidFill>
                    <a:srgbClr val="000000"/>
                  </a:solidFill>
                  <a:latin typeface="Times" pitchFamily="18" charset="0"/>
                </a:rPr>
                <a:t>FM</a:t>
              </a:r>
              <a:endParaRPr lang="fr-FR" sz="2400"/>
            </a:p>
          </p:txBody>
        </p:sp>
        <p:sp>
          <p:nvSpPr>
            <p:cNvPr id="12" name="Rectangle 9"/>
            <p:cNvSpPr>
              <a:spLocks noChangeArrowheads="1"/>
            </p:cNvSpPr>
            <p:nvPr/>
          </p:nvSpPr>
          <p:spPr bwMode="auto">
            <a:xfrm>
              <a:off x="1181" y="2051"/>
              <a:ext cx="177"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LD </a:t>
              </a:r>
              <a:endParaRPr lang="fr-FR" sz="2400"/>
            </a:p>
          </p:txBody>
        </p:sp>
        <p:sp>
          <p:nvSpPr>
            <p:cNvPr id="13" name="Rectangle 10"/>
            <p:cNvSpPr>
              <a:spLocks noChangeArrowheads="1"/>
            </p:cNvSpPr>
            <p:nvPr/>
          </p:nvSpPr>
          <p:spPr bwMode="auto">
            <a:xfrm>
              <a:off x="1181" y="2171"/>
              <a:ext cx="158"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ST </a:t>
              </a:r>
              <a:endParaRPr lang="fr-FR" sz="2400"/>
            </a:p>
          </p:txBody>
        </p:sp>
        <p:sp>
          <p:nvSpPr>
            <p:cNvPr id="14" name="Rectangle 11"/>
            <p:cNvSpPr>
              <a:spLocks noChangeArrowheads="1"/>
            </p:cNvSpPr>
            <p:nvPr/>
          </p:nvSpPr>
          <p:spPr bwMode="auto">
            <a:xfrm>
              <a:off x="1181" y="2291"/>
              <a:ext cx="258"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UAL </a:t>
              </a:r>
              <a:endParaRPr lang="fr-FR" sz="2400"/>
            </a:p>
          </p:txBody>
        </p:sp>
        <p:sp>
          <p:nvSpPr>
            <p:cNvPr id="15" name="Rectangle 12"/>
            <p:cNvSpPr>
              <a:spLocks noChangeArrowheads="1"/>
            </p:cNvSpPr>
            <p:nvPr/>
          </p:nvSpPr>
          <p:spPr bwMode="auto">
            <a:xfrm>
              <a:off x="1181" y="2410"/>
              <a:ext cx="365"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CMOV </a:t>
              </a:r>
              <a:endParaRPr lang="fr-FR" sz="2400"/>
            </a:p>
          </p:txBody>
        </p:sp>
        <p:sp>
          <p:nvSpPr>
            <p:cNvPr id="16" name="Rectangle 13"/>
            <p:cNvSpPr>
              <a:spLocks noChangeArrowheads="1"/>
            </p:cNvSpPr>
            <p:nvPr/>
          </p:nvSpPr>
          <p:spPr bwMode="auto">
            <a:xfrm>
              <a:off x="1181" y="2530"/>
              <a:ext cx="318"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COMP</a:t>
              </a:r>
              <a:endParaRPr lang="fr-FR" sz="2400"/>
            </a:p>
          </p:txBody>
        </p:sp>
        <p:sp>
          <p:nvSpPr>
            <p:cNvPr id="17" name="Rectangle 14"/>
            <p:cNvSpPr>
              <a:spLocks noChangeArrowheads="1"/>
            </p:cNvSpPr>
            <p:nvPr/>
          </p:nvSpPr>
          <p:spPr bwMode="auto">
            <a:xfrm>
              <a:off x="1788" y="2051"/>
              <a:ext cx="177"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LD </a:t>
              </a:r>
              <a:endParaRPr lang="fr-FR" sz="2400"/>
            </a:p>
          </p:txBody>
        </p:sp>
        <p:sp>
          <p:nvSpPr>
            <p:cNvPr id="18" name="Rectangle 15"/>
            <p:cNvSpPr>
              <a:spLocks noChangeArrowheads="1"/>
            </p:cNvSpPr>
            <p:nvPr/>
          </p:nvSpPr>
          <p:spPr bwMode="auto">
            <a:xfrm>
              <a:off x="1788" y="2171"/>
              <a:ext cx="215"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IBR </a:t>
              </a:r>
              <a:endParaRPr lang="fr-FR" sz="2400"/>
            </a:p>
          </p:txBody>
        </p:sp>
        <p:sp>
          <p:nvSpPr>
            <p:cNvPr id="19" name="Rectangle 16"/>
            <p:cNvSpPr>
              <a:spLocks noChangeArrowheads="1"/>
            </p:cNvSpPr>
            <p:nvPr/>
          </p:nvSpPr>
          <p:spPr bwMode="auto">
            <a:xfrm>
              <a:off x="1788" y="2291"/>
              <a:ext cx="271"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Jump </a:t>
              </a:r>
              <a:endParaRPr lang="fr-FR" sz="2400"/>
            </a:p>
          </p:txBody>
        </p:sp>
        <p:sp>
          <p:nvSpPr>
            <p:cNvPr id="20" name="Rectangle 17"/>
            <p:cNvSpPr>
              <a:spLocks noChangeArrowheads="1"/>
            </p:cNvSpPr>
            <p:nvPr/>
          </p:nvSpPr>
          <p:spPr bwMode="auto">
            <a:xfrm>
              <a:off x="1788" y="2410"/>
              <a:ext cx="258"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UAL </a:t>
              </a:r>
              <a:endParaRPr lang="fr-FR" sz="2400"/>
            </a:p>
          </p:txBody>
        </p:sp>
        <p:sp>
          <p:nvSpPr>
            <p:cNvPr id="21" name="Rectangle 18"/>
            <p:cNvSpPr>
              <a:spLocks noChangeArrowheads="1"/>
            </p:cNvSpPr>
            <p:nvPr/>
          </p:nvSpPr>
          <p:spPr bwMode="auto">
            <a:xfrm>
              <a:off x="1788" y="2530"/>
              <a:ext cx="365"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CMOV </a:t>
              </a:r>
              <a:endParaRPr lang="fr-FR" sz="2400"/>
            </a:p>
          </p:txBody>
        </p:sp>
        <p:sp>
          <p:nvSpPr>
            <p:cNvPr id="22" name="Rectangle 19"/>
            <p:cNvSpPr>
              <a:spLocks noChangeArrowheads="1"/>
            </p:cNvSpPr>
            <p:nvPr/>
          </p:nvSpPr>
          <p:spPr bwMode="auto">
            <a:xfrm>
              <a:off x="1788" y="2650"/>
              <a:ext cx="318"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COMP</a:t>
              </a:r>
              <a:endParaRPr lang="fr-FR" sz="2400"/>
            </a:p>
          </p:txBody>
        </p:sp>
        <p:sp>
          <p:nvSpPr>
            <p:cNvPr id="23" name="Rectangle 20"/>
            <p:cNvSpPr>
              <a:spLocks noChangeArrowheads="1"/>
            </p:cNvSpPr>
            <p:nvPr/>
          </p:nvSpPr>
          <p:spPr bwMode="auto">
            <a:xfrm>
              <a:off x="2450" y="2051"/>
              <a:ext cx="333"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FADD </a:t>
              </a:r>
              <a:endParaRPr lang="fr-FR" sz="2400"/>
            </a:p>
          </p:txBody>
        </p:sp>
        <p:sp>
          <p:nvSpPr>
            <p:cNvPr id="24" name="Rectangle 21"/>
            <p:cNvSpPr>
              <a:spLocks noChangeArrowheads="1"/>
            </p:cNvSpPr>
            <p:nvPr/>
          </p:nvSpPr>
          <p:spPr bwMode="auto">
            <a:xfrm>
              <a:off x="2450" y="2171"/>
              <a:ext cx="289"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FDIV </a:t>
              </a:r>
              <a:endParaRPr lang="fr-FR" sz="2400"/>
            </a:p>
          </p:txBody>
        </p:sp>
        <p:sp>
          <p:nvSpPr>
            <p:cNvPr id="25" name="Rectangle 22"/>
            <p:cNvSpPr>
              <a:spLocks noChangeArrowheads="1"/>
            </p:cNvSpPr>
            <p:nvPr/>
          </p:nvSpPr>
          <p:spPr bwMode="auto">
            <a:xfrm>
              <a:off x="2450" y="2291"/>
              <a:ext cx="212"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FBR</a:t>
              </a:r>
              <a:endParaRPr lang="fr-FR" sz="2400"/>
            </a:p>
          </p:txBody>
        </p:sp>
        <p:sp>
          <p:nvSpPr>
            <p:cNvPr id="26" name="Rectangle 23"/>
            <p:cNvSpPr>
              <a:spLocks noChangeArrowheads="1"/>
            </p:cNvSpPr>
            <p:nvPr/>
          </p:nvSpPr>
          <p:spPr bwMode="auto">
            <a:xfrm>
              <a:off x="3193" y="2051"/>
              <a:ext cx="339" cy="134"/>
            </a:xfrm>
            <a:prstGeom prst="rect">
              <a:avLst/>
            </a:prstGeom>
            <a:noFill/>
            <a:ln w="9525">
              <a:noFill/>
              <a:miter lim="800000"/>
              <a:headEnd/>
              <a:tailEnd/>
            </a:ln>
          </p:spPr>
          <p:txBody>
            <a:bodyPr wrap="none" lIns="0" tIns="0" rIns="0" bIns="0">
              <a:spAutoFit/>
            </a:bodyPr>
            <a:lstStyle/>
            <a:p>
              <a:r>
                <a:rPr lang="fr-FR" sz="1400">
                  <a:solidFill>
                    <a:srgbClr val="000000"/>
                  </a:solidFill>
                  <a:latin typeface="Times" pitchFamily="18" charset="0"/>
                </a:rPr>
                <a:t>FMUL </a:t>
              </a:r>
              <a:endParaRPr lang="fr-FR" sz="2400"/>
            </a:p>
          </p:txBody>
        </p:sp>
        <p:sp>
          <p:nvSpPr>
            <p:cNvPr id="27" name="Line 24"/>
            <p:cNvSpPr>
              <a:spLocks noChangeShapeType="1"/>
            </p:cNvSpPr>
            <p:nvPr/>
          </p:nvSpPr>
          <p:spPr bwMode="auto">
            <a:xfrm>
              <a:off x="1085" y="1987"/>
              <a:ext cx="2467" cy="1"/>
            </a:xfrm>
            <a:prstGeom prst="line">
              <a:avLst/>
            </a:prstGeom>
            <a:noFill/>
            <a:ln w="12700">
              <a:solidFill>
                <a:srgbClr val="000000"/>
              </a:solidFill>
              <a:round/>
              <a:headEnd/>
              <a:tailEnd/>
            </a:ln>
          </p:spPr>
          <p:txBody>
            <a:bodyPr/>
            <a:lstStyle/>
            <a:p>
              <a:endParaRPr lang="fr-FR"/>
            </a:p>
          </p:txBody>
        </p:sp>
        <p:sp>
          <p:nvSpPr>
            <p:cNvPr id="28" name="Line 25"/>
            <p:cNvSpPr>
              <a:spLocks noChangeShapeType="1"/>
            </p:cNvSpPr>
            <p:nvPr/>
          </p:nvSpPr>
          <p:spPr bwMode="auto">
            <a:xfrm flipV="1">
              <a:off x="1604" y="1732"/>
              <a:ext cx="1" cy="998"/>
            </a:xfrm>
            <a:prstGeom prst="line">
              <a:avLst/>
            </a:prstGeom>
            <a:noFill/>
            <a:ln w="12700">
              <a:solidFill>
                <a:srgbClr val="000000"/>
              </a:solidFill>
              <a:round/>
              <a:headEnd/>
              <a:tailEnd/>
            </a:ln>
          </p:spPr>
          <p:txBody>
            <a:bodyPr/>
            <a:lstStyle/>
            <a:p>
              <a:endParaRPr lang="fr-FR"/>
            </a:p>
          </p:txBody>
        </p:sp>
        <p:sp>
          <p:nvSpPr>
            <p:cNvPr id="29" name="Line 26"/>
            <p:cNvSpPr>
              <a:spLocks noChangeShapeType="1"/>
            </p:cNvSpPr>
            <p:nvPr/>
          </p:nvSpPr>
          <p:spPr bwMode="auto">
            <a:xfrm flipV="1">
              <a:off x="2259" y="1756"/>
              <a:ext cx="1" cy="998"/>
            </a:xfrm>
            <a:prstGeom prst="line">
              <a:avLst/>
            </a:prstGeom>
            <a:noFill/>
            <a:ln w="12700">
              <a:solidFill>
                <a:srgbClr val="000000"/>
              </a:solidFill>
              <a:round/>
              <a:headEnd/>
              <a:tailEnd/>
            </a:ln>
          </p:spPr>
          <p:txBody>
            <a:bodyPr/>
            <a:lstStyle/>
            <a:p>
              <a:endParaRPr lang="fr-FR"/>
            </a:p>
          </p:txBody>
        </p:sp>
        <p:sp>
          <p:nvSpPr>
            <p:cNvPr id="30" name="Line 27"/>
            <p:cNvSpPr>
              <a:spLocks noChangeShapeType="1"/>
            </p:cNvSpPr>
            <p:nvPr/>
          </p:nvSpPr>
          <p:spPr bwMode="auto">
            <a:xfrm flipV="1">
              <a:off x="2913" y="1780"/>
              <a:ext cx="1" cy="998"/>
            </a:xfrm>
            <a:prstGeom prst="line">
              <a:avLst/>
            </a:prstGeom>
            <a:noFill/>
            <a:ln w="12700">
              <a:solidFill>
                <a:srgbClr val="000000"/>
              </a:solidFill>
              <a:round/>
              <a:headEnd/>
              <a:tailEnd/>
            </a:ln>
          </p:spPr>
          <p:txBody>
            <a:bodyPr/>
            <a:lstStyle/>
            <a:p>
              <a:endParaRPr lang="fr-F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ARM – Cortex A8</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43</a:t>
            </a:fld>
            <a:endParaRPr lang="fr-FR" dirty="0"/>
          </a:p>
        </p:txBody>
      </p:sp>
      <p:sp>
        <p:nvSpPr>
          <p:cNvPr id="8" name="Rectangle 7"/>
          <p:cNvSpPr/>
          <p:nvPr/>
        </p:nvSpPr>
        <p:spPr>
          <a:xfrm>
            <a:off x="3684348" y="2875044"/>
            <a:ext cx="4931079" cy="30022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sp>
        <p:nvSpPr>
          <p:cNvPr id="9" name="Rectangle 8"/>
          <p:cNvSpPr/>
          <p:nvPr/>
        </p:nvSpPr>
        <p:spPr>
          <a:xfrm>
            <a:off x="467544" y="2875044"/>
            <a:ext cx="2916129" cy="26346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endParaRPr>
          </a:p>
        </p:txBody>
      </p:sp>
      <p:sp>
        <p:nvSpPr>
          <p:cNvPr id="10" name="Rectangle 9"/>
          <p:cNvSpPr/>
          <p:nvPr/>
        </p:nvSpPr>
        <p:spPr>
          <a:xfrm>
            <a:off x="557322" y="3610283"/>
            <a:ext cx="721621" cy="8577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solidFill>
                  <a:schemeClr val="tx1"/>
                </a:solidFill>
              </a:rPr>
              <a:t>Calcul</a:t>
            </a:r>
            <a:endParaRPr lang="en-US" sz="1200" dirty="0" smtClean="0">
              <a:solidFill>
                <a:schemeClr val="tx1"/>
              </a:solidFill>
            </a:endParaRPr>
          </a:p>
          <a:p>
            <a:pPr algn="ctr"/>
            <a:r>
              <a:rPr lang="en-US" sz="1200" dirty="0" err="1" smtClean="0">
                <a:solidFill>
                  <a:schemeClr val="tx1"/>
                </a:solidFill>
              </a:rPr>
              <a:t>adresses</a:t>
            </a:r>
            <a:endParaRPr lang="en-US" sz="1200" dirty="0">
              <a:solidFill>
                <a:schemeClr val="tx1"/>
              </a:solidFill>
            </a:endParaRPr>
          </a:p>
        </p:txBody>
      </p:sp>
      <p:sp>
        <p:nvSpPr>
          <p:cNvPr id="11" name="Rectangle 10"/>
          <p:cNvSpPr/>
          <p:nvPr/>
        </p:nvSpPr>
        <p:spPr>
          <a:xfrm>
            <a:off x="1399214" y="3365203"/>
            <a:ext cx="781756" cy="735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Cache et TLB</a:t>
            </a:r>
            <a:endParaRPr lang="en-US" sz="1200" dirty="0">
              <a:solidFill>
                <a:schemeClr val="tx1"/>
              </a:solidFill>
            </a:endParaRPr>
          </a:p>
        </p:txBody>
      </p:sp>
      <p:sp>
        <p:nvSpPr>
          <p:cNvPr id="12" name="Rectangle 11"/>
          <p:cNvSpPr/>
          <p:nvPr/>
        </p:nvSpPr>
        <p:spPr>
          <a:xfrm>
            <a:off x="1399214" y="4222983"/>
            <a:ext cx="781756" cy="735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Cache </a:t>
            </a:r>
            <a:r>
              <a:rPr lang="en-US" sz="1200" dirty="0" err="1" smtClean="0">
                <a:solidFill>
                  <a:schemeClr val="tx1"/>
                </a:solidFill>
              </a:rPr>
              <a:t>adresses</a:t>
            </a:r>
            <a:endParaRPr lang="en-US" sz="1200" dirty="0" smtClean="0">
              <a:solidFill>
                <a:schemeClr val="tx1"/>
              </a:solidFill>
            </a:endParaRPr>
          </a:p>
          <a:p>
            <a:pPr algn="ctr"/>
            <a:r>
              <a:rPr lang="en-US" sz="1200" dirty="0" smtClean="0">
                <a:solidFill>
                  <a:schemeClr val="tx1"/>
                </a:solidFill>
              </a:rPr>
              <a:t>branch.</a:t>
            </a:r>
            <a:endParaRPr lang="en-US" sz="1200" dirty="0">
              <a:solidFill>
                <a:schemeClr val="tx1"/>
              </a:solidFill>
            </a:endParaRPr>
          </a:p>
        </p:txBody>
      </p:sp>
      <p:sp>
        <p:nvSpPr>
          <p:cNvPr id="13" name="Rectangle 12"/>
          <p:cNvSpPr/>
          <p:nvPr/>
        </p:nvSpPr>
        <p:spPr>
          <a:xfrm>
            <a:off x="2241106" y="3732823"/>
            <a:ext cx="962162" cy="735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Tampon</a:t>
            </a:r>
          </a:p>
          <a:p>
            <a:pPr algn="ctr"/>
            <a:r>
              <a:rPr lang="en-US" sz="1200" dirty="0" smtClean="0">
                <a:solidFill>
                  <a:schemeClr val="tx1"/>
                </a:solidFill>
              </a:rPr>
              <a:t>instructions</a:t>
            </a:r>
            <a:endParaRPr lang="en-US" sz="1200" dirty="0">
              <a:solidFill>
                <a:schemeClr val="tx1"/>
              </a:solidFill>
            </a:endParaRPr>
          </a:p>
        </p:txBody>
      </p:sp>
      <p:sp>
        <p:nvSpPr>
          <p:cNvPr id="14" name="Rectangle 13"/>
          <p:cNvSpPr/>
          <p:nvPr/>
        </p:nvSpPr>
        <p:spPr>
          <a:xfrm>
            <a:off x="3684348" y="3365203"/>
            <a:ext cx="887652" cy="735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Début </a:t>
            </a:r>
            <a:r>
              <a:rPr lang="en-US" sz="1200" dirty="0" err="1" smtClean="0">
                <a:solidFill>
                  <a:schemeClr val="tx1"/>
                </a:solidFill>
              </a:rPr>
              <a:t>Décodage</a:t>
            </a:r>
            <a:endParaRPr lang="en-US" sz="1200" dirty="0">
              <a:solidFill>
                <a:schemeClr val="tx1"/>
              </a:solidFill>
            </a:endParaRPr>
          </a:p>
        </p:txBody>
      </p:sp>
      <p:sp>
        <p:nvSpPr>
          <p:cNvPr id="15" name="Rectangle 14"/>
          <p:cNvSpPr/>
          <p:nvPr/>
        </p:nvSpPr>
        <p:spPr>
          <a:xfrm>
            <a:off x="3684348" y="4222983"/>
            <a:ext cx="815644" cy="735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Début </a:t>
            </a:r>
            <a:r>
              <a:rPr lang="en-US" sz="1200" dirty="0" err="1" smtClean="0">
                <a:solidFill>
                  <a:schemeClr val="tx1"/>
                </a:solidFill>
              </a:rPr>
              <a:t>Décodage</a:t>
            </a:r>
            <a:endParaRPr lang="en-US" sz="1200" dirty="0">
              <a:solidFill>
                <a:schemeClr val="tx1"/>
              </a:solidFill>
            </a:endParaRPr>
          </a:p>
        </p:txBody>
      </p:sp>
      <p:sp>
        <p:nvSpPr>
          <p:cNvPr id="16" name="Rectangle 15"/>
          <p:cNvSpPr/>
          <p:nvPr/>
        </p:nvSpPr>
        <p:spPr>
          <a:xfrm>
            <a:off x="4706644" y="3365203"/>
            <a:ext cx="873467" cy="735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solidFill>
                  <a:schemeClr val="tx1"/>
                </a:solidFill>
              </a:rPr>
              <a:t>Décodage</a:t>
            </a:r>
            <a:r>
              <a:rPr lang="en-US" sz="1200" dirty="0" smtClean="0">
                <a:solidFill>
                  <a:schemeClr val="tx1"/>
                </a:solidFill>
              </a:rPr>
              <a:t>/</a:t>
            </a:r>
            <a:r>
              <a:rPr lang="en-US" sz="1200" dirty="0" err="1" smtClean="0">
                <a:solidFill>
                  <a:schemeClr val="tx1"/>
                </a:solidFill>
              </a:rPr>
              <a:t>seq</a:t>
            </a:r>
            <a:endParaRPr lang="en-US" sz="1200" dirty="0">
              <a:solidFill>
                <a:schemeClr val="tx1"/>
              </a:solidFill>
            </a:endParaRPr>
          </a:p>
        </p:txBody>
      </p:sp>
      <p:sp>
        <p:nvSpPr>
          <p:cNvPr id="17" name="Rectangle 16"/>
          <p:cNvSpPr/>
          <p:nvPr/>
        </p:nvSpPr>
        <p:spPr>
          <a:xfrm>
            <a:off x="4706645" y="4222983"/>
            <a:ext cx="781756" cy="735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solidFill>
                  <a:schemeClr val="tx1"/>
                </a:solidFill>
              </a:rPr>
              <a:t>Décodage</a:t>
            </a:r>
            <a:endParaRPr lang="en-US" sz="1200" dirty="0">
              <a:solidFill>
                <a:schemeClr val="tx1"/>
              </a:solidFill>
            </a:endParaRPr>
          </a:p>
        </p:txBody>
      </p:sp>
      <p:sp>
        <p:nvSpPr>
          <p:cNvPr id="18" name="Rectangle 17"/>
          <p:cNvSpPr/>
          <p:nvPr/>
        </p:nvSpPr>
        <p:spPr>
          <a:xfrm>
            <a:off x="5668806" y="3365203"/>
            <a:ext cx="847409" cy="15930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Tampon</a:t>
            </a:r>
          </a:p>
          <a:p>
            <a:pPr algn="ctr"/>
            <a:r>
              <a:rPr lang="en-US" sz="1200" dirty="0" err="1" smtClean="0">
                <a:solidFill>
                  <a:schemeClr val="tx1"/>
                </a:solidFill>
              </a:rPr>
              <a:t>Décodage</a:t>
            </a:r>
            <a:endParaRPr lang="en-US" sz="1200" dirty="0" smtClean="0">
              <a:solidFill>
                <a:schemeClr val="tx1"/>
              </a:solidFill>
            </a:endParaRPr>
          </a:p>
          <a:p>
            <a:pPr algn="ctr"/>
            <a:r>
              <a:rPr lang="en-US" sz="1200" dirty="0" smtClean="0">
                <a:solidFill>
                  <a:schemeClr val="tx1"/>
                </a:solidFill>
              </a:rPr>
              <a:t>Lecture</a:t>
            </a:r>
          </a:p>
          <a:p>
            <a:pPr algn="ctr"/>
            <a:r>
              <a:rPr lang="en-US" sz="1200" dirty="0" smtClean="0">
                <a:solidFill>
                  <a:schemeClr val="tx1"/>
                </a:solidFill>
              </a:rPr>
              <a:t>/</a:t>
            </a:r>
            <a:r>
              <a:rPr lang="en-US" sz="1200" dirty="0" err="1" smtClean="0">
                <a:solidFill>
                  <a:schemeClr val="tx1"/>
                </a:solidFill>
              </a:rPr>
              <a:t>écriture</a:t>
            </a:r>
            <a:endParaRPr lang="en-US" sz="1200" dirty="0">
              <a:solidFill>
                <a:schemeClr val="tx1"/>
              </a:solidFill>
            </a:endParaRPr>
          </a:p>
        </p:txBody>
      </p:sp>
      <p:sp>
        <p:nvSpPr>
          <p:cNvPr id="19" name="Rectangle 18"/>
          <p:cNvSpPr/>
          <p:nvPr/>
        </p:nvSpPr>
        <p:spPr>
          <a:xfrm>
            <a:off x="6691104" y="3365203"/>
            <a:ext cx="841892" cy="15930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Tableau</a:t>
            </a:r>
          </a:p>
          <a:p>
            <a:pPr algn="ctr"/>
            <a:r>
              <a:rPr lang="en-US" sz="1200" dirty="0" smtClean="0">
                <a:solidFill>
                  <a:schemeClr val="tx1"/>
                </a:solidFill>
              </a:rPr>
              <a:t>Marques et </a:t>
            </a:r>
            <a:r>
              <a:rPr lang="en-US" sz="1200" dirty="0" err="1" smtClean="0">
                <a:solidFill>
                  <a:schemeClr val="tx1"/>
                </a:solidFill>
              </a:rPr>
              <a:t>logique</a:t>
            </a:r>
            <a:r>
              <a:rPr lang="en-US" sz="1200" dirty="0" smtClean="0">
                <a:solidFill>
                  <a:schemeClr val="tx1"/>
                </a:solidFill>
              </a:rPr>
              <a:t> </a:t>
            </a:r>
            <a:r>
              <a:rPr lang="en-US" sz="1200" dirty="0" err="1" smtClean="0">
                <a:solidFill>
                  <a:schemeClr val="tx1"/>
                </a:solidFill>
              </a:rPr>
              <a:t>lancement</a:t>
            </a:r>
            <a:endParaRPr lang="en-US" sz="1200" dirty="0">
              <a:solidFill>
                <a:schemeClr val="tx1"/>
              </a:solidFill>
            </a:endParaRPr>
          </a:p>
        </p:txBody>
      </p:sp>
      <p:sp>
        <p:nvSpPr>
          <p:cNvPr id="20" name="Rectangle 19"/>
          <p:cNvSpPr/>
          <p:nvPr/>
        </p:nvSpPr>
        <p:spPr>
          <a:xfrm>
            <a:off x="7683758" y="3365203"/>
            <a:ext cx="920690" cy="15930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solidFill>
                  <a:schemeClr val="tx1"/>
                </a:solidFill>
              </a:rPr>
              <a:t>Nommage</a:t>
            </a:r>
            <a:r>
              <a:rPr lang="en-US" sz="1200" dirty="0" smtClean="0">
                <a:solidFill>
                  <a:schemeClr val="tx1"/>
                </a:solidFill>
              </a:rPr>
              <a:t> </a:t>
            </a:r>
            <a:r>
              <a:rPr lang="en-US" sz="1200" dirty="0" err="1" smtClean="0">
                <a:solidFill>
                  <a:schemeClr val="tx1"/>
                </a:solidFill>
              </a:rPr>
              <a:t>registres</a:t>
            </a:r>
            <a:endParaRPr lang="en-US" sz="1200" dirty="0">
              <a:solidFill>
                <a:schemeClr val="tx1"/>
              </a:solidFill>
            </a:endParaRPr>
          </a:p>
        </p:txBody>
      </p:sp>
      <p:sp>
        <p:nvSpPr>
          <p:cNvPr id="21" name="Rectangle 20"/>
          <p:cNvSpPr/>
          <p:nvPr/>
        </p:nvSpPr>
        <p:spPr>
          <a:xfrm>
            <a:off x="4706645" y="5264572"/>
            <a:ext cx="1864188" cy="490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Tampon “pending and replay”</a:t>
            </a:r>
            <a:endParaRPr lang="en-US" sz="1200" dirty="0">
              <a:solidFill>
                <a:schemeClr val="tx1"/>
              </a:solidFill>
            </a:endParaRPr>
          </a:p>
        </p:txBody>
      </p:sp>
      <p:cxnSp>
        <p:nvCxnSpPr>
          <p:cNvPr id="22" name="Connecteur droit avec flèche 21"/>
          <p:cNvCxnSpPr>
            <a:stCxn id="17" idx="2"/>
          </p:cNvCxnSpPr>
          <p:nvPr/>
        </p:nvCxnSpPr>
        <p:spPr>
          <a:xfrm flipH="1">
            <a:off x="5067456" y="4958223"/>
            <a:ext cx="0" cy="3063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4" idx="3"/>
            <a:endCxn id="16" idx="1"/>
          </p:cNvCxnSpPr>
          <p:nvPr/>
        </p:nvCxnSpPr>
        <p:spPr>
          <a:xfrm>
            <a:off x="4572000" y="3732823"/>
            <a:ext cx="1346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4466105" y="4529333"/>
            <a:ext cx="240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5488402" y="3732823"/>
            <a:ext cx="240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5488402" y="4529333"/>
            <a:ext cx="240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6450563" y="3732823"/>
            <a:ext cx="240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6450563" y="4529333"/>
            <a:ext cx="240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7472860" y="3732823"/>
            <a:ext cx="240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7472860" y="4529333"/>
            <a:ext cx="240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a:off x="3203267" y="3916633"/>
            <a:ext cx="48108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3203267" y="4345523"/>
            <a:ext cx="48108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4"/>
          <p:cNvSpPr txBox="1"/>
          <p:nvPr/>
        </p:nvSpPr>
        <p:spPr>
          <a:xfrm>
            <a:off x="737728" y="2875044"/>
            <a:ext cx="364202"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L0</a:t>
            </a:r>
            <a:endParaRPr lang="en-US" sz="1200" b="1" dirty="0"/>
          </a:p>
        </p:txBody>
      </p:sp>
      <p:sp>
        <p:nvSpPr>
          <p:cNvPr id="34" name="ZoneTexte 35"/>
          <p:cNvSpPr txBox="1"/>
          <p:nvPr/>
        </p:nvSpPr>
        <p:spPr>
          <a:xfrm>
            <a:off x="1666963" y="2875044"/>
            <a:ext cx="364202"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L1</a:t>
            </a:r>
            <a:endParaRPr lang="en-US" sz="1200" b="1" dirty="0"/>
          </a:p>
        </p:txBody>
      </p:sp>
      <p:sp>
        <p:nvSpPr>
          <p:cNvPr id="35" name="ZoneTexte 36"/>
          <p:cNvSpPr txBox="1"/>
          <p:nvPr/>
        </p:nvSpPr>
        <p:spPr>
          <a:xfrm>
            <a:off x="2596197" y="2875044"/>
            <a:ext cx="364202"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L2</a:t>
            </a:r>
            <a:endParaRPr lang="en-US" sz="1200" b="1" dirty="0"/>
          </a:p>
        </p:txBody>
      </p:sp>
      <p:sp>
        <p:nvSpPr>
          <p:cNvPr id="36" name="ZoneTexte 38"/>
          <p:cNvSpPr txBox="1"/>
          <p:nvPr/>
        </p:nvSpPr>
        <p:spPr>
          <a:xfrm>
            <a:off x="3891962" y="2875044"/>
            <a:ext cx="372218"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D0</a:t>
            </a:r>
            <a:endParaRPr lang="en-US" sz="1200" b="1" dirty="0"/>
          </a:p>
        </p:txBody>
      </p:sp>
      <p:sp>
        <p:nvSpPr>
          <p:cNvPr id="37" name="ZoneTexte 39"/>
          <p:cNvSpPr txBox="1"/>
          <p:nvPr/>
        </p:nvSpPr>
        <p:spPr>
          <a:xfrm>
            <a:off x="4887051" y="2875044"/>
            <a:ext cx="372218"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D1</a:t>
            </a:r>
            <a:endParaRPr lang="en-US" sz="1200" b="1" dirty="0"/>
          </a:p>
        </p:txBody>
      </p:sp>
      <p:sp>
        <p:nvSpPr>
          <p:cNvPr id="38" name="ZoneTexte 40"/>
          <p:cNvSpPr txBox="1"/>
          <p:nvPr/>
        </p:nvSpPr>
        <p:spPr>
          <a:xfrm>
            <a:off x="5882139" y="2875044"/>
            <a:ext cx="372218"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D2</a:t>
            </a:r>
            <a:endParaRPr lang="en-US" sz="1200" b="1" dirty="0"/>
          </a:p>
        </p:txBody>
      </p:sp>
      <p:sp>
        <p:nvSpPr>
          <p:cNvPr id="39" name="ZoneTexte 41"/>
          <p:cNvSpPr txBox="1"/>
          <p:nvPr/>
        </p:nvSpPr>
        <p:spPr>
          <a:xfrm>
            <a:off x="6877228" y="2875044"/>
            <a:ext cx="372218"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D3</a:t>
            </a:r>
            <a:endParaRPr lang="en-US" sz="1200" b="1" dirty="0"/>
          </a:p>
        </p:txBody>
      </p:sp>
      <p:sp>
        <p:nvSpPr>
          <p:cNvPr id="40" name="ZoneTexte 42"/>
          <p:cNvSpPr txBox="1"/>
          <p:nvPr/>
        </p:nvSpPr>
        <p:spPr>
          <a:xfrm>
            <a:off x="7872317" y="2875044"/>
            <a:ext cx="372218"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D4</a:t>
            </a:r>
            <a:endParaRPr lang="en-US" sz="1200" b="1" dirty="0"/>
          </a:p>
        </p:txBody>
      </p:sp>
      <p:cxnSp>
        <p:nvCxnSpPr>
          <p:cNvPr id="41" name="Connecteur droit 40"/>
          <p:cNvCxnSpPr/>
          <p:nvPr/>
        </p:nvCxnSpPr>
        <p:spPr>
          <a:xfrm flipV="1">
            <a:off x="5548537" y="3181394"/>
            <a:ext cx="0" cy="551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H="1">
            <a:off x="4586375" y="3181394"/>
            <a:ext cx="962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4586375" y="3242664"/>
            <a:ext cx="0" cy="245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4586375" y="3487743"/>
            <a:ext cx="1202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flipV="1">
            <a:off x="5548537" y="4161713"/>
            <a:ext cx="0" cy="36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H="1">
            <a:off x="4586375" y="4161713"/>
            <a:ext cx="962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V="1">
            <a:off x="4586375" y="3916633"/>
            <a:ext cx="0" cy="245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p:nvPr/>
        </p:nvCxnSpPr>
        <p:spPr>
          <a:xfrm>
            <a:off x="4586375" y="3916633"/>
            <a:ext cx="1202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a:off x="8495157" y="3916633"/>
            <a:ext cx="36081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a:off x="8495157" y="4468063"/>
            <a:ext cx="36081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ZoneTexte 92"/>
          <p:cNvSpPr txBox="1"/>
          <p:nvPr/>
        </p:nvSpPr>
        <p:spPr>
          <a:xfrm>
            <a:off x="918133" y="2568694"/>
            <a:ext cx="2355132"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LECTURE DES INSTRUCTIONS</a:t>
            </a:r>
            <a:endParaRPr lang="en-US" sz="1200" dirty="0"/>
          </a:p>
        </p:txBody>
      </p:sp>
      <p:sp>
        <p:nvSpPr>
          <p:cNvPr id="52" name="ZoneTexte 93"/>
          <p:cNvSpPr txBox="1"/>
          <p:nvPr/>
        </p:nvSpPr>
        <p:spPr>
          <a:xfrm>
            <a:off x="4831290" y="2568694"/>
            <a:ext cx="2505814" cy="276999"/>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DECODAGE DES INSTRUCTIONS</a:t>
            </a:r>
            <a:endParaRPr lang="en-US" sz="1200" dirty="0"/>
          </a:p>
        </p:txBody>
      </p:sp>
      <p:cxnSp>
        <p:nvCxnSpPr>
          <p:cNvPr id="53" name="Connecteur droit avec flèche 52"/>
          <p:cNvCxnSpPr>
            <a:stCxn id="10" idx="3"/>
            <a:endCxn id="11" idx="1"/>
          </p:cNvCxnSpPr>
          <p:nvPr/>
        </p:nvCxnSpPr>
        <p:spPr>
          <a:xfrm flipV="1">
            <a:off x="1278944" y="3732823"/>
            <a:ext cx="120270" cy="30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10" idx="3"/>
            <a:endCxn id="12" idx="1"/>
          </p:cNvCxnSpPr>
          <p:nvPr/>
        </p:nvCxnSpPr>
        <p:spPr>
          <a:xfrm>
            <a:off x="1278944" y="4039173"/>
            <a:ext cx="120270" cy="55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737728" y="2384884"/>
            <a:ext cx="0" cy="1225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flipV="1">
            <a:off x="2722186" y="3181394"/>
            <a:ext cx="0" cy="49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a:off x="1098538" y="3181394"/>
            <a:ext cx="1623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p:nvPr/>
        </p:nvCxnSpPr>
        <p:spPr>
          <a:xfrm>
            <a:off x="1071330" y="3154712"/>
            <a:ext cx="0" cy="455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2607042" y="2123564"/>
            <a:ext cx="2180982" cy="369332"/>
          </a:xfrm>
          <a:prstGeom prst="rect">
            <a:avLst/>
          </a:prstGeom>
          <a:noFill/>
        </p:spPr>
        <p:txBody>
          <a:bodyPr wrap="none" rtlCol="0">
            <a:spAutoFit/>
          </a:bodyPr>
          <a:lstStyle/>
          <a:p>
            <a:r>
              <a:rPr lang="fr-FR" dirty="0" smtClean="0"/>
              <a:t>PARTIE STATIQUE</a:t>
            </a:r>
            <a:endParaRPr lang="fr-FR" dirty="0"/>
          </a:p>
        </p:txBody>
      </p:sp>
      <p:sp>
        <p:nvSpPr>
          <p:cNvPr id="62" name="ZoneTexte 61"/>
          <p:cNvSpPr txBox="1"/>
          <p:nvPr/>
        </p:nvSpPr>
        <p:spPr>
          <a:xfrm>
            <a:off x="3995936" y="1412776"/>
            <a:ext cx="2916183" cy="646331"/>
          </a:xfrm>
          <a:prstGeom prst="rect">
            <a:avLst/>
          </a:prstGeom>
          <a:noFill/>
        </p:spPr>
        <p:txBody>
          <a:bodyPr wrap="none" rtlCol="0">
            <a:spAutoFit/>
          </a:bodyPr>
          <a:lstStyle/>
          <a:p>
            <a:r>
              <a:rPr lang="fr-FR" dirty="0" smtClean="0"/>
              <a:t>1995 </a:t>
            </a:r>
          </a:p>
          <a:p>
            <a:r>
              <a:rPr lang="fr-FR" dirty="0" smtClean="0"/>
              <a:t>600 MHz à 1GHz – 65 nm </a:t>
            </a:r>
            <a:endParaRPr lang="fr-FR" dirty="0"/>
          </a:p>
        </p:txBody>
      </p:sp>
      <p:sp>
        <p:nvSpPr>
          <p:cNvPr id="59" name="ZoneTexte 58"/>
          <p:cNvSpPr txBox="1"/>
          <p:nvPr/>
        </p:nvSpPr>
        <p:spPr>
          <a:xfrm>
            <a:off x="611560" y="1484784"/>
            <a:ext cx="2133918" cy="369332"/>
          </a:xfrm>
          <a:prstGeom prst="rect">
            <a:avLst/>
          </a:prstGeom>
          <a:noFill/>
        </p:spPr>
        <p:txBody>
          <a:bodyPr wrap="none" rtlCol="0">
            <a:spAutoFit/>
          </a:bodyPr>
          <a:lstStyle/>
          <a:p>
            <a:r>
              <a:rPr lang="fr-FR" dirty="0" smtClean="0"/>
              <a:t>2 instructions/cycle</a:t>
            </a:r>
            <a:endParaRPr lang="fr-F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Cortex A8</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44</a:t>
            </a:fld>
            <a:endParaRPr lang="fr-FR" dirty="0"/>
          </a:p>
        </p:txBody>
      </p:sp>
      <p:grpSp>
        <p:nvGrpSpPr>
          <p:cNvPr id="7" name="Groupe 6"/>
          <p:cNvGrpSpPr/>
          <p:nvPr/>
        </p:nvGrpSpPr>
        <p:grpSpPr>
          <a:xfrm>
            <a:off x="323528" y="1484784"/>
            <a:ext cx="6480720" cy="4248472"/>
            <a:chOff x="395536" y="548680"/>
            <a:chExt cx="7848872" cy="5976664"/>
          </a:xfrm>
        </p:grpSpPr>
        <p:sp>
          <p:nvSpPr>
            <p:cNvPr id="8" name="Rectangle 7"/>
            <p:cNvSpPr/>
            <p:nvPr/>
          </p:nvSpPr>
          <p:spPr>
            <a:xfrm>
              <a:off x="1187624" y="548680"/>
              <a:ext cx="7056784" cy="59766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sp>
          <p:nvSpPr>
            <p:cNvPr id="9" name="Rectangle 8"/>
            <p:cNvSpPr/>
            <p:nvPr/>
          </p:nvSpPr>
          <p:spPr>
            <a:xfrm>
              <a:off x="2195736" y="980728"/>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solidFill>
                    <a:schemeClr val="tx1"/>
                  </a:solidFill>
                </a:rPr>
                <a:t>Déc</a:t>
              </a:r>
              <a:endParaRPr lang="en-US" sz="1200" dirty="0">
                <a:solidFill>
                  <a:schemeClr val="tx1"/>
                </a:solidFill>
              </a:endParaRPr>
            </a:p>
          </p:txBody>
        </p:sp>
        <p:sp>
          <p:nvSpPr>
            <p:cNvPr id="10" name="Rectangle 9"/>
            <p:cNvSpPr/>
            <p:nvPr/>
          </p:nvSpPr>
          <p:spPr>
            <a:xfrm>
              <a:off x="2195736" y="1988840"/>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MUL1</a:t>
              </a:r>
              <a:endParaRPr lang="en-US" sz="1200" dirty="0">
                <a:solidFill>
                  <a:schemeClr val="tx1"/>
                </a:solidFill>
              </a:endParaRPr>
            </a:p>
          </p:txBody>
        </p:sp>
        <p:sp>
          <p:nvSpPr>
            <p:cNvPr id="11" name="Rectangle 10"/>
            <p:cNvSpPr/>
            <p:nvPr/>
          </p:nvSpPr>
          <p:spPr>
            <a:xfrm>
              <a:off x="3203848" y="980728"/>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UAL</a:t>
              </a:r>
            </a:p>
            <a:p>
              <a:pPr algn="ctr"/>
              <a:r>
                <a:rPr lang="en-US" sz="1200" dirty="0" smtClean="0">
                  <a:solidFill>
                    <a:schemeClr val="tx1"/>
                  </a:solidFill>
                </a:rPr>
                <a:t>+</a:t>
              </a:r>
            </a:p>
            <a:p>
              <a:pPr algn="ctr"/>
              <a:r>
                <a:rPr lang="en-US" sz="1200" dirty="0" smtClean="0">
                  <a:solidFill>
                    <a:schemeClr val="tx1"/>
                  </a:solidFill>
                </a:rPr>
                <a:t>flags</a:t>
              </a:r>
              <a:endParaRPr lang="en-US" sz="1200" dirty="0">
                <a:solidFill>
                  <a:schemeClr val="tx1"/>
                </a:solidFill>
              </a:endParaRPr>
            </a:p>
          </p:txBody>
        </p:sp>
        <p:sp>
          <p:nvSpPr>
            <p:cNvPr id="12" name="Rectangle 11"/>
            <p:cNvSpPr/>
            <p:nvPr/>
          </p:nvSpPr>
          <p:spPr>
            <a:xfrm>
              <a:off x="3203848" y="1988840"/>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MUL2</a:t>
              </a:r>
              <a:endParaRPr lang="en-US" sz="1200" dirty="0">
                <a:solidFill>
                  <a:schemeClr val="tx1"/>
                </a:solidFill>
              </a:endParaRPr>
            </a:p>
          </p:txBody>
        </p:sp>
        <p:sp>
          <p:nvSpPr>
            <p:cNvPr id="13" name="Rectangle 12"/>
            <p:cNvSpPr/>
            <p:nvPr/>
          </p:nvSpPr>
          <p:spPr>
            <a:xfrm>
              <a:off x="4211960" y="980728"/>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Sat</a:t>
              </a:r>
              <a:endParaRPr lang="en-US" sz="1200" dirty="0">
                <a:solidFill>
                  <a:schemeClr val="tx1"/>
                </a:solidFill>
              </a:endParaRPr>
            </a:p>
          </p:txBody>
        </p:sp>
        <p:sp>
          <p:nvSpPr>
            <p:cNvPr id="14" name="Rectangle 13"/>
            <p:cNvSpPr/>
            <p:nvPr/>
          </p:nvSpPr>
          <p:spPr>
            <a:xfrm>
              <a:off x="4211960" y="1988840"/>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MUL3</a:t>
              </a:r>
              <a:endParaRPr lang="en-US" sz="1200" dirty="0">
                <a:solidFill>
                  <a:schemeClr val="tx1"/>
                </a:solidFill>
              </a:endParaRPr>
            </a:p>
          </p:txBody>
        </p:sp>
        <p:sp>
          <p:nvSpPr>
            <p:cNvPr id="15" name="Rectangle 14"/>
            <p:cNvSpPr/>
            <p:nvPr/>
          </p:nvSpPr>
          <p:spPr>
            <a:xfrm>
              <a:off x="5220072" y="980727"/>
              <a:ext cx="756884"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MAJ</a:t>
              </a:r>
            </a:p>
            <a:p>
              <a:pPr algn="ctr"/>
              <a:r>
                <a:rPr lang="en-US" sz="1200" dirty="0" err="1" smtClean="0">
                  <a:solidFill>
                    <a:schemeClr val="tx1"/>
                  </a:solidFill>
                </a:rPr>
                <a:t>Prédic-teurs</a:t>
              </a:r>
              <a:endParaRPr lang="en-US" sz="1200" dirty="0">
                <a:solidFill>
                  <a:schemeClr val="tx1"/>
                </a:solidFill>
              </a:endParaRPr>
            </a:p>
          </p:txBody>
        </p:sp>
        <p:sp>
          <p:nvSpPr>
            <p:cNvPr id="16" name="Rectangle 15"/>
            <p:cNvSpPr/>
            <p:nvPr/>
          </p:nvSpPr>
          <p:spPr>
            <a:xfrm>
              <a:off x="5220072" y="1988840"/>
              <a:ext cx="756884"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ACC</a:t>
              </a:r>
              <a:endParaRPr lang="en-US" sz="1200" dirty="0">
                <a:solidFill>
                  <a:schemeClr val="tx1"/>
                </a:solidFill>
              </a:endParaRPr>
            </a:p>
          </p:txBody>
        </p:sp>
        <p:sp>
          <p:nvSpPr>
            <p:cNvPr id="17" name="Rectangle 16"/>
            <p:cNvSpPr/>
            <p:nvPr/>
          </p:nvSpPr>
          <p:spPr>
            <a:xfrm>
              <a:off x="6228184" y="980728"/>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ER</a:t>
              </a:r>
              <a:endParaRPr lang="en-US" sz="1200" dirty="0">
                <a:solidFill>
                  <a:schemeClr val="tx1"/>
                </a:solidFill>
              </a:endParaRPr>
            </a:p>
          </p:txBody>
        </p:sp>
        <p:sp>
          <p:nvSpPr>
            <p:cNvPr id="18" name="Rectangle 17"/>
            <p:cNvSpPr/>
            <p:nvPr/>
          </p:nvSpPr>
          <p:spPr>
            <a:xfrm>
              <a:off x="6228184" y="1988840"/>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ER</a:t>
              </a:r>
              <a:endParaRPr lang="en-US" sz="1200" dirty="0">
                <a:solidFill>
                  <a:schemeClr val="tx1"/>
                </a:solidFill>
              </a:endParaRPr>
            </a:p>
          </p:txBody>
        </p:sp>
        <p:sp>
          <p:nvSpPr>
            <p:cNvPr id="19" name="Rectangle 18"/>
            <p:cNvSpPr/>
            <p:nvPr/>
          </p:nvSpPr>
          <p:spPr>
            <a:xfrm>
              <a:off x="2195736" y="3573016"/>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solidFill>
                    <a:schemeClr val="tx1"/>
                  </a:solidFill>
                </a:rPr>
                <a:t>Déc</a:t>
              </a:r>
              <a:endParaRPr lang="en-US" sz="1200" dirty="0">
                <a:solidFill>
                  <a:schemeClr val="tx1"/>
                </a:solidFill>
              </a:endParaRPr>
            </a:p>
          </p:txBody>
        </p:sp>
        <p:sp>
          <p:nvSpPr>
            <p:cNvPr id="20" name="Rectangle 19"/>
            <p:cNvSpPr/>
            <p:nvPr/>
          </p:nvSpPr>
          <p:spPr>
            <a:xfrm>
              <a:off x="3203848" y="3573016"/>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UAL</a:t>
              </a:r>
            </a:p>
            <a:p>
              <a:pPr algn="ctr"/>
              <a:r>
                <a:rPr lang="en-US" sz="1200" dirty="0" smtClean="0">
                  <a:solidFill>
                    <a:schemeClr val="tx1"/>
                  </a:solidFill>
                </a:rPr>
                <a:t>+</a:t>
              </a:r>
            </a:p>
            <a:p>
              <a:pPr algn="ctr"/>
              <a:r>
                <a:rPr lang="en-US" sz="1200" dirty="0" smtClean="0">
                  <a:solidFill>
                    <a:schemeClr val="tx1"/>
                  </a:solidFill>
                </a:rPr>
                <a:t>flags</a:t>
              </a:r>
              <a:endParaRPr lang="en-US" sz="1200" dirty="0">
                <a:solidFill>
                  <a:schemeClr val="tx1"/>
                </a:solidFill>
              </a:endParaRPr>
            </a:p>
          </p:txBody>
        </p:sp>
        <p:sp>
          <p:nvSpPr>
            <p:cNvPr id="21" name="Rectangle 20"/>
            <p:cNvSpPr/>
            <p:nvPr/>
          </p:nvSpPr>
          <p:spPr>
            <a:xfrm>
              <a:off x="4211960" y="3573016"/>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Sat</a:t>
              </a:r>
              <a:endParaRPr lang="en-US" sz="1200" dirty="0">
                <a:solidFill>
                  <a:schemeClr val="tx1"/>
                </a:solidFill>
              </a:endParaRPr>
            </a:p>
          </p:txBody>
        </p:sp>
        <p:sp>
          <p:nvSpPr>
            <p:cNvPr id="22" name="Rectangle 21"/>
            <p:cNvSpPr/>
            <p:nvPr/>
          </p:nvSpPr>
          <p:spPr>
            <a:xfrm>
              <a:off x="5220072" y="3573016"/>
              <a:ext cx="756884"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MAJ</a:t>
              </a:r>
            </a:p>
            <a:p>
              <a:pPr algn="ctr"/>
              <a:r>
                <a:rPr lang="en-US" sz="1200" dirty="0" err="1" smtClean="0">
                  <a:solidFill>
                    <a:schemeClr val="tx1"/>
                  </a:solidFill>
                </a:rPr>
                <a:t>Prédic-teurs</a:t>
              </a:r>
              <a:endParaRPr lang="en-US" sz="1200" dirty="0">
                <a:solidFill>
                  <a:schemeClr val="tx1"/>
                </a:solidFill>
              </a:endParaRPr>
            </a:p>
          </p:txBody>
        </p:sp>
        <p:sp>
          <p:nvSpPr>
            <p:cNvPr id="23" name="Rectangle 22"/>
            <p:cNvSpPr/>
            <p:nvPr/>
          </p:nvSpPr>
          <p:spPr>
            <a:xfrm>
              <a:off x="6228184" y="3573016"/>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ER</a:t>
              </a:r>
              <a:endParaRPr lang="en-US" sz="1200" dirty="0">
                <a:solidFill>
                  <a:schemeClr val="tx1"/>
                </a:solidFill>
              </a:endParaRPr>
            </a:p>
          </p:txBody>
        </p:sp>
        <p:sp>
          <p:nvSpPr>
            <p:cNvPr id="24" name="Rectangle 23"/>
            <p:cNvSpPr/>
            <p:nvPr/>
          </p:nvSpPr>
          <p:spPr>
            <a:xfrm>
              <a:off x="2195736" y="5085184"/>
              <a:ext cx="720080"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solidFill>
                    <a:schemeClr val="tx1"/>
                  </a:solidFill>
                </a:rPr>
                <a:t>Calcul</a:t>
              </a:r>
              <a:endParaRPr lang="en-US" sz="1200" dirty="0" smtClean="0">
                <a:solidFill>
                  <a:schemeClr val="tx1"/>
                </a:solidFill>
              </a:endParaRPr>
            </a:p>
            <a:p>
              <a:pPr algn="ctr"/>
              <a:r>
                <a:rPr lang="en-US" sz="1200" dirty="0" err="1" smtClean="0">
                  <a:solidFill>
                    <a:schemeClr val="tx1"/>
                  </a:solidFill>
                </a:rPr>
                <a:t>Adres-ses</a:t>
              </a:r>
              <a:endParaRPr lang="en-US" sz="1200" dirty="0">
                <a:solidFill>
                  <a:schemeClr val="tx1"/>
                </a:solidFill>
              </a:endParaRPr>
            </a:p>
          </p:txBody>
        </p:sp>
        <p:sp>
          <p:nvSpPr>
            <p:cNvPr id="25" name="Rectangle 24"/>
            <p:cNvSpPr/>
            <p:nvPr/>
          </p:nvSpPr>
          <p:spPr>
            <a:xfrm>
              <a:off x="6228184" y="5085184"/>
              <a:ext cx="64807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ER</a:t>
              </a:r>
              <a:endParaRPr lang="en-US" sz="1200" dirty="0">
                <a:solidFill>
                  <a:schemeClr val="tx1"/>
                </a:solidFill>
              </a:endParaRPr>
            </a:p>
          </p:txBody>
        </p:sp>
        <p:sp>
          <p:nvSpPr>
            <p:cNvPr id="26" name="Rectangle 25"/>
            <p:cNvSpPr/>
            <p:nvPr/>
          </p:nvSpPr>
          <p:spPr>
            <a:xfrm>
              <a:off x="3131840" y="5085184"/>
              <a:ext cx="280831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solidFill>
                    <a:schemeClr val="tx1"/>
                  </a:solidFill>
                </a:rPr>
                <a:t>Pipeline “load” et “store”</a:t>
              </a:r>
              <a:endParaRPr lang="en-US" sz="1200" dirty="0">
                <a:solidFill>
                  <a:schemeClr val="tx1"/>
                </a:solidFill>
              </a:endParaRPr>
            </a:p>
          </p:txBody>
        </p:sp>
        <p:sp>
          <p:nvSpPr>
            <p:cNvPr id="27" name="Rectangle 26"/>
            <p:cNvSpPr/>
            <p:nvPr/>
          </p:nvSpPr>
          <p:spPr>
            <a:xfrm>
              <a:off x="1331640" y="1268760"/>
              <a:ext cx="576064" cy="44644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smtClean="0">
                  <a:solidFill>
                    <a:schemeClr val="tx1"/>
                  </a:solidFill>
                </a:rPr>
                <a:t>Registres</a:t>
              </a:r>
              <a:r>
                <a:rPr lang="en-US" sz="1200" dirty="0" smtClean="0">
                  <a:solidFill>
                    <a:schemeClr val="tx1"/>
                  </a:solidFill>
                </a:rPr>
                <a:t> </a:t>
              </a:r>
              <a:r>
                <a:rPr lang="en-US" sz="1200" dirty="0" err="1" smtClean="0">
                  <a:solidFill>
                    <a:schemeClr val="tx1"/>
                  </a:solidFill>
                </a:rPr>
                <a:t>architecturaux</a:t>
              </a:r>
              <a:endParaRPr lang="en-US" sz="1200" dirty="0">
                <a:solidFill>
                  <a:schemeClr val="tx1"/>
                </a:solidFill>
              </a:endParaRPr>
            </a:p>
          </p:txBody>
        </p:sp>
        <p:cxnSp>
          <p:nvCxnSpPr>
            <p:cNvPr id="28" name="Connecteur droit avec flèche 27"/>
            <p:cNvCxnSpPr/>
            <p:nvPr/>
          </p:nvCxnSpPr>
          <p:spPr>
            <a:xfrm>
              <a:off x="395536" y="2492896"/>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395536" y="371703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ZoneTexte 24"/>
            <p:cNvSpPr txBox="1"/>
            <p:nvPr/>
          </p:nvSpPr>
          <p:spPr>
            <a:xfrm>
              <a:off x="395536" y="2132856"/>
              <a:ext cx="773615"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INST 0</a:t>
              </a:r>
              <a:endParaRPr lang="en-US" sz="1200" dirty="0"/>
            </a:p>
          </p:txBody>
        </p:sp>
        <p:sp>
          <p:nvSpPr>
            <p:cNvPr id="31" name="ZoneTexte 25"/>
            <p:cNvSpPr txBox="1"/>
            <p:nvPr/>
          </p:nvSpPr>
          <p:spPr>
            <a:xfrm>
              <a:off x="467544" y="3347700"/>
              <a:ext cx="773615"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INST 1</a:t>
              </a:r>
              <a:endParaRPr lang="en-US" sz="1200" dirty="0"/>
            </a:p>
          </p:txBody>
        </p:sp>
        <p:cxnSp>
          <p:nvCxnSpPr>
            <p:cNvPr id="32" name="Connecteur droit avec flèche 31"/>
            <p:cNvCxnSpPr/>
            <p:nvPr/>
          </p:nvCxnSpPr>
          <p:spPr>
            <a:xfrm>
              <a:off x="1907704" y="155679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a:off x="1907704" y="242088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1907704" y="407707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1907704" y="551723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a:off x="2915816" y="155679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2915816" y="242088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a:off x="2915816" y="407707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a:off x="2915816" y="5445224"/>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3923928" y="155679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a:off x="3923928" y="242088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3923928" y="407707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4932040" y="155679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4932040" y="242088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4932040" y="407707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5940152" y="155679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a:off x="5940152" y="242088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p:nvPr/>
          </p:nvCxnSpPr>
          <p:spPr>
            <a:xfrm>
              <a:off x="5940152" y="4077072"/>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a:off x="5940152" y="558924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ZoneTexte 47"/>
            <p:cNvSpPr txBox="1"/>
            <p:nvPr/>
          </p:nvSpPr>
          <p:spPr>
            <a:xfrm>
              <a:off x="7029961" y="2276872"/>
              <a:ext cx="637173"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MUL</a:t>
              </a:r>
              <a:endParaRPr lang="en-US" sz="1200" dirty="0"/>
            </a:p>
          </p:txBody>
        </p:sp>
        <p:sp>
          <p:nvSpPr>
            <p:cNvPr id="51" name="ZoneTexte 48"/>
            <p:cNvSpPr txBox="1"/>
            <p:nvPr/>
          </p:nvSpPr>
          <p:spPr>
            <a:xfrm>
              <a:off x="7028656" y="1637184"/>
              <a:ext cx="606110"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UAL</a:t>
              </a:r>
              <a:endParaRPr lang="en-US" sz="1200" dirty="0"/>
            </a:p>
          </p:txBody>
        </p:sp>
        <p:sp>
          <p:nvSpPr>
            <p:cNvPr id="52" name="ZoneTexte 49"/>
            <p:cNvSpPr txBox="1"/>
            <p:nvPr/>
          </p:nvSpPr>
          <p:spPr>
            <a:xfrm>
              <a:off x="7020273" y="3861048"/>
              <a:ext cx="606110"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UAL</a:t>
              </a:r>
              <a:endParaRPr lang="en-US" sz="1200" dirty="0"/>
            </a:p>
          </p:txBody>
        </p:sp>
        <p:sp>
          <p:nvSpPr>
            <p:cNvPr id="53" name="ZoneTexte 50"/>
            <p:cNvSpPr txBox="1"/>
            <p:nvPr/>
          </p:nvSpPr>
          <p:spPr>
            <a:xfrm>
              <a:off x="7092280" y="5013175"/>
              <a:ext cx="889556" cy="649461"/>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t>Accès</a:t>
              </a:r>
              <a:endParaRPr lang="en-US" sz="1200" dirty="0" smtClean="0"/>
            </a:p>
            <a:p>
              <a:r>
                <a:rPr lang="en-US" sz="1200" dirty="0" err="1" smtClean="0"/>
                <a:t>mémoire</a:t>
              </a:r>
              <a:endParaRPr lang="en-US" sz="1200" dirty="0"/>
            </a:p>
          </p:txBody>
        </p:sp>
        <p:sp>
          <p:nvSpPr>
            <p:cNvPr id="54" name="ZoneTexte 51"/>
            <p:cNvSpPr txBox="1"/>
            <p:nvPr/>
          </p:nvSpPr>
          <p:spPr>
            <a:xfrm>
              <a:off x="7020273" y="2852936"/>
              <a:ext cx="976920"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Pipeline 0</a:t>
              </a:r>
              <a:endParaRPr lang="en-US" sz="1200" dirty="0"/>
            </a:p>
          </p:txBody>
        </p:sp>
        <p:sp>
          <p:nvSpPr>
            <p:cNvPr id="55" name="ZoneTexte 52"/>
            <p:cNvSpPr txBox="1"/>
            <p:nvPr/>
          </p:nvSpPr>
          <p:spPr>
            <a:xfrm>
              <a:off x="7020273" y="4283804"/>
              <a:ext cx="976920"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Pipeline 1</a:t>
              </a:r>
              <a:endParaRPr lang="en-US" sz="1200" dirty="0"/>
            </a:p>
          </p:txBody>
        </p:sp>
        <p:sp>
          <p:nvSpPr>
            <p:cNvPr id="56" name="ZoneTexte 53"/>
            <p:cNvSpPr txBox="1"/>
            <p:nvPr/>
          </p:nvSpPr>
          <p:spPr>
            <a:xfrm>
              <a:off x="7164288" y="5589240"/>
              <a:ext cx="837138" cy="649461"/>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t>Pipeline</a:t>
              </a:r>
            </a:p>
            <a:p>
              <a:r>
                <a:rPr lang="en-US" sz="1200" dirty="0" smtClean="0"/>
                <a:t>0 </a:t>
              </a:r>
              <a:r>
                <a:rPr lang="en-US" sz="1200" dirty="0" err="1" smtClean="0"/>
                <a:t>ou</a:t>
              </a:r>
              <a:r>
                <a:rPr lang="en-US" sz="1200" dirty="0" smtClean="0"/>
                <a:t> 1</a:t>
              </a:r>
              <a:endParaRPr lang="en-US" sz="1200" dirty="0"/>
            </a:p>
          </p:txBody>
        </p:sp>
        <p:sp>
          <p:nvSpPr>
            <p:cNvPr id="57" name="ZoneTexte 54"/>
            <p:cNvSpPr txBox="1"/>
            <p:nvPr/>
          </p:nvSpPr>
          <p:spPr>
            <a:xfrm>
              <a:off x="1331640" y="548680"/>
              <a:ext cx="441089"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E0</a:t>
              </a:r>
              <a:endParaRPr lang="en-US" sz="1200" b="1" dirty="0"/>
            </a:p>
          </p:txBody>
        </p:sp>
        <p:sp>
          <p:nvSpPr>
            <p:cNvPr id="58" name="ZoneTexte 55"/>
            <p:cNvSpPr txBox="1"/>
            <p:nvPr/>
          </p:nvSpPr>
          <p:spPr>
            <a:xfrm>
              <a:off x="2285896" y="548680"/>
              <a:ext cx="441089"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E1</a:t>
              </a:r>
              <a:endParaRPr lang="en-US" sz="1200" b="1" dirty="0"/>
            </a:p>
          </p:txBody>
        </p:sp>
        <p:sp>
          <p:nvSpPr>
            <p:cNvPr id="59" name="ZoneTexte 56"/>
            <p:cNvSpPr txBox="1"/>
            <p:nvPr/>
          </p:nvSpPr>
          <p:spPr>
            <a:xfrm>
              <a:off x="3294008" y="548680"/>
              <a:ext cx="441089"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E2</a:t>
              </a:r>
              <a:endParaRPr lang="en-US" sz="1200" b="1" dirty="0"/>
            </a:p>
          </p:txBody>
        </p:sp>
        <p:sp>
          <p:nvSpPr>
            <p:cNvPr id="60" name="ZoneTexte 57"/>
            <p:cNvSpPr txBox="1"/>
            <p:nvPr/>
          </p:nvSpPr>
          <p:spPr>
            <a:xfrm>
              <a:off x="4302120" y="548680"/>
              <a:ext cx="441089"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E3</a:t>
              </a:r>
              <a:endParaRPr lang="en-US" sz="1200" b="1" dirty="0"/>
            </a:p>
          </p:txBody>
        </p:sp>
        <p:sp>
          <p:nvSpPr>
            <p:cNvPr id="61" name="ZoneTexte 58"/>
            <p:cNvSpPr txBox="1"/>
            <p:nvPr/>
          </p:nvSpPr>
          <p:spPr>
            <a:xfrm>
              <a:off x="5310232" y="548680"/>
              <a:ext cx="441089"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E4</a:t>
              </a:r>
              <a:endParaRPr lang="en-US" sz="1200" b="1" dirty="0"/>
            </a:p>
          </p:txBody>
        </p:sp>
        <p:sp>
          <p:nvSpPr>
            <p:cNvPr id="62" name="ZoneTexte 59"/>
            <p:cNvSpPr txBox="1"/>
            <p:nvPr/>
          </p:nvSpPr>
          <p:spPr>
            <a:xfrm>
              <a:off x="6318344" y="548680"/>
              <a:ext cx="441089" cy="389677"/>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E5</a:t>
              </a:r>
              <a:endParaRPr lang="en-US" sz="1200" b="1" dirty="0"/>
            </a:p>
          </p:txBody>
        </p:sp>
      </p:grpSp>
      <p:sp>
        <p:nvSpPr>
          <p:cNvPr id="63" name="ZoneTexte 62"/>
          <p:cNvSpPr txBox="1"/>
          <p:nvPr/>
        </p:nvSpPr>
        <p:spPr>
          <a:xfrm>
            <a:off x="7236296" y="1916832"/>
            <a:ext cx="1351652" cy="2862322"/>
          </a:xfrm>
          <a:prstGeom prst="rect">
            <a:avLst/>
          </a:prstGeom>
          <a:noFill/>
        </p:spPr>
        <p:txBody>
          <a:bodyPr wrap="none" rtlCol="0">
            <a:spAutoFit/>
          </a:bodyPr>
          <a:lstStyle/>
          <a:p>
            <a:r>
              <a:rPr lang="fr-FR" dirty="0" smtClean="0"/>
              <a:t>Pipelines</a:t>
            </a:r>
          </a:p>
          <a:p>
            <a:r>
              <a:rPr lang="fr-FR" dirty="0" smtClean="0"/>
              <a:t>entiers</a:t>
            </a:r>
          </a:p>
          <a:p>
            <a:r>
              <a:rPr lang="fr-FR" dirty="0" smtClean="0"/>
              <a:t>(6 étages)</a:t>
            </a:r>
          </a:p>
          <a:p>
            <a:endParaRPr lang="fr-FR" dirty="0"/>
          </a:p>
          <a:p>
            <a:r>
              <a:rPr lang="fr-FR" dirty="0" smtClean="0"/>
              <a:t>suivis</a:t>
            </a:r>
          </a:p>
          <a:p>
            <a:endParaRPr lang="fr-FR" dirty="0"/>
          </a:p>
          <a:p>
            <a:r>
              <a:rPr lang="fr-FR" dirty="0" smtClean="0"/>
              <a:t>Pipelines</a:t>
            </a:r>
          </a:p>
          <a:p>
            <a:r>
              <a:rPr lang="fr-FR" dirty="0" smtClean="0"/>
              <a:t>flottants</a:t>
            </a:r>
          </a:p>
          <a:p>
            <a:r>
              <a:rPr lang="fr-FR" dirty="0" smtClean="0"/>
              <a:t>et SIMD</a:t>
            </a:r>
          </a:p>
          <a:p>
            <a:r>
              <a:rPr lang="fr-FR" dirty="0" smtClean="0"/>
              <a:t>(10 étages)</a:t>
            </a:r>
            <a:endParaRPr lang="fr-F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Elargir la fenêtre</a:t>
            </a:r>
            <a:endParaRPr lang="fr-FR" dirty="0"/>
          </a:p>
        </p:txBody>
      </p:sp>
      <p:sp>
        <p:nvSpPr>
          <p:cNvPr id="3" name="Espace réservé du contenu 2"/>
          <p:cNvSpPr>
            <a:spLocks noGrp="1"/>
          </p:cNvSpPr>
          <p:nvPr>
            <p:ph idx="1"/>
          </p:nvPr>
        </p:nvSpPr>
        <p:spPr>
          <a:xfrm>
            <a:off x="457200" y="1600201"/>
            <a:ext cx="8229600" cy="748680"/>
          </a:xfrm>
        </p:spPr>
        <p:txBody>
          <a:bodyPr/>
          <a:lstStyle/>
          <a:p>
            <a:r>
              <a:rPr lang="fr-FR" dirty="0" smtClean="0"/>
              <a:t>Au-delà de la fenêtre de 4 instructions</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45</a:t>
            </a:fld>
            <a:endParaRPr lang="fr-FR" dirty="0"/>
          </a:p>
        </p:txBody>
      </p:sp>
      <p:pic>
        <p:nvPicPr>
          <p:cNvPr id="7" name="Image 6"/>
          <p:cNvPicPr/>
          <p:nvPr/>
        </p:nvPicPr>
        <p:blipFill>
          <a:blip r:embed="rId2" cstate="print"/>
          <a:srcRect/>
          <a:stretch>
            <a:fillRect/>
          </a:stretch>
        </p:blipFill>
        <p:spPr bwMode="auto">
          <a:xfrm>
            <a:off x="26109" y="2348881"/>
            <a:ext cx="4329867" cy="2592288"/>
          </a:xfrm>
          <a:prstGeom prst="rect">
            <a:avLst/>
          </a:prstGeom>
          <a:noFill/>
          <a:ln w="9525">
            <a:noFill/>
            <a:miter lim="800000"/>
            <a:headEnd/>
            <a:tailEnd/>
          </a:ln>
        </p:spPr>
      </p:pic>
      <p:pic>
        <p:nvPicPr>
          <p:cNvPr id="133122" name="Picture 2"/>
          <p:cNvPicPr>
            <a:picLocks noChangeAspect="1" noChangeArrowheads="1"/>
          </p:cNvPicPr>
          <p:nvPr/>
        </p:nvPicPr>
        <p:blipFill>
          <a:blip r:embed="rId3" cstate="print"/>
          <a:srcRect/>
          <a:stretch>
            <a:fillRect/>
          </a:stretch>
        </p:blipFill>
        <p:spPr bwMode="auto">
          <a:xfrm>
            <a:off x="4613473" y="2311127"/>
            <a:ext cx="3990975" cy="2486025"/>
          </a:xfrm>
          <a:prstGeom prst="rect">
            <a:avLst/>
          </a:prstGeom>
          <a:noFill/>
          <a:ln w="9525">
            <a:noFill/>
            <a:miter lim="800000"/>
            <a:headEnd/>
            <a:tailEnd/>
          </a:ln>
        </p:spPr>
      </p:pic>
      <p:sp>
        <p:nvSpPr>
          <p:cNvPr id="10" name="ZoneTexte 9"/>
          <p:cNvSpPr txBox="1"/>
          <p:nvPr/>
        </p:nvSpPr>
        <p:spPr>
          <a:xfrm>
            <a:off x="1403648" y="5373216"/>
            <a:ext cx="3814506" cy="646331"/>
          </a:xfrm>
          <a:prstGeom prst="rect">
            <a:avLst/>
          </a:prstGeom>
          <a:noFill/>
        </p:spPr>
        <p:txBody>
          <a:bodyPr wrap="none" rtlCol="0">
            <a:spAutoFit/>
          </a:bodyPr>
          <a:lstStyle/>
          <a:p>
            <a:r>
              <a:rPr lang="fr-FR" dirty="0" smtClean="0"/>
              <a:t>MIPS R8000</a:t>
            </a:r>
          </a:p>
          <a:p>
            <a:r>
              <a:rPr lang="fr-FR" dirty="0" smtClean="0"/>
              <a:t>1994 – 75 MHz – 3,43 MT – 0,7µm </a:t>
            </a:r>
            <a:endParaRPr lang="fr-F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Cœur Power6 (2007)</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46</a:t>
            </a:fld>
            <a:endParaRPr lang="fr-FR" dirty="0"/>
          </a:p>
        </p:txBody>
      </p:sp>
      <p:pic>
        <p:nvPicPr>
          <p:cNvPr id="7" name="Image 6"/>
          <p:cNvPicPr/>
          <p:nvPr/>
        </p:nvPicPr>
        <p:blipFill>
          <a:blip r:embed="rId2" cstate="print"/>
          <a:srcRect/>
          <a:stretch>
            <a:fillRect/>
          </a:stretch>
        </p:blipFill>
        <p:spPr bwMode="auto">
          <a:xfrm>
            <a:off x="611560" y="2564904"/>
            <a:ext cx="6840760" cy="3511798"/>
          </a:xfrm>
          <a:prstGeom prst="rect">
            <a:avLst/>
          </a:prstGeom>
          <a:noFill/>
          <a:ln w="9525">
            <a:noFill/>
            <a:miter lim="800000"/>
            <a:headEnd/>
            <a:tailEnd/>
          </a:ln>
        </p:spPr>
      </p:pic>
      <p:cxnSp>
        <p:nvCxnSpPr>
          <p:cNvPr id="9" name="Connecteur droit avec flèche 8"/>
          <p:cNvCxnSpPr/>
          <p:nvPr/>
        </p:nvCxnSpPr>
        <p:spPr>
          <a:xfrm>
            <a:off x="755576" y="2420888"/>
            <a:ext cx="2592288" cy="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3347864" y="2420888"/>
            <a:ext cx="4032448" cy="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1403648" y="2060848"/>
            <a:ext cx="1031051" cy="369332"/>
          </a:xfrm>
          <a:prstGeom prst="rect">
            <a:avLst/>
          </a:prstGeom>
          <a:noFill/>
        </p:spPr>
        <p:txBody>
          <a:bodyPr wrap="none" rtlCol="0">
            <a:spAutoFit/>
          </a:bodyPr>
          <a:lstStyle/>
          <a:p>
            <a:r>
              <a:rPr lang="fr-FR" dirty="0" smtClean="0"/>
              <a:t>Statique</a:t>
            </a:r>
            <a:endParaRPr lang="fr-FR" dirty="0"/>
          </a:p>
        </p:txBody>
      </p:sp>
      <p:sp>
        <p:nvSpPr>
          <p:cNvPr id="13" name="ZoneTexte 12"/>
          <p:cNvSpPr txBox="1"/>
          <p:nvPr/>
        </p:nvSpPr>
        <p:spPr>
          <a:xfrm>
            <a:off x="4621069" y="2060848"/>
            <a:ext cx="1351652" cy="369332"/>
          </a:xfrm>
          <a:prstGeom prst="rect">
            <a:avLst/>
          </a:prstGeom>
          <a:noFill/>
        </p:spPr>
        <p:txBody>
          <a:bodyPr wrap="none" rtlCol="0">
            <a:spAutoFit/>
          </a:bodyPr>
          <a:lstStyle/>
          <a:p>
            <a:r>
              <a:rPr lang="fr-FR" dirty="0" smtClean="0"/>
              <a:t>Dynamique</a:t>
            </a:r>
            <a:endParaRPr lang="fr-FR" dirty="0"/>
          </a:p>
        </p:txBody>
      </p:sp>
      <p:sp>
        <p:nvSpPr>
          <p:cNvPr id="14" name="ZoneTexte 13"/>
          <p:cNvSpPr txBox="1"/>
          <p:nvPr/>
        </p:nvSpPr>
        <p:spPr>
          <a:xfrm>
            <a:off x="899592" y="1619508"/>
            <a:ext cx="7416824" cy="369332"/>
          </a:xfrm>
          <a:prstGeom prst="rect">
            <a:avLst/>
          </a:prstGeom>
          <a:noFill/>
        </p:spPr>
        <p:txBody>
          <a:bodyPr wrap="square" rtlCol="0">
            <a:spAutoFit/>
          </a:bodyPr>
          <a:lstStyle/>
          <a:p>
            <a:r>
              <a:rPr lang="fr-FR" dirty="0" smtClean="0"/>
              <a:t>Groupage des instructions préparé au pré-décodage (entre L2 et L1)</a:t>
            </a:r>
            <a:endParaRPr lang="fr-F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Multi-pipelines et flot de données restreint </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47</a:t>
            </a:fld>
            <a:endParaRPr lang="fr-FR" dirty="0"/>
          </a:p>
        </p:txBody>
      </p:sp>
      <p:sp>
        <p:nvSpPr>
          <p:cNvPr id="134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34145" name="Object 1"/>
          <p:cNvGraphicFramePr>
            <a:graphicFrameLocks noChangeAspect="1"/>
          </p:cNvGraphicFramePr>
          <p:nvPr/>
        </p:nvGraphicFramePr>
        <p:xfrm>
          <a:off x="526766" y="2060848"/>
          <a:ext cx="7573626" cy="4213404"/>
        </p:xfrm>
        <a:graphic>
          <a:graphicData uri="http://schemas.openxmlformats.org/presentationml/2006/ole">
            <p:oleObj spid="_x0000_s134145" r:id="rId3" imgW="5499100" imgH="3048000" progId="">
              <p:embed/>
            </p:oleObj>
          </a:graphicData>
        </a:graphic>
      </p:graphicFrame>
      <p:sp>
        <p:nvSpPr>
          <p:cNvPr id="9" name="ZoneTexte 8"/>
          <p:cNvSpPr txBox="1"/>
          <p:nvPr/>
        </p:nvSpPr>
        <p:spPr>
          <a:xfrm>
            <a:off x="179512" y="1556792"/>
            <a:ext cx="8905002" cy="369332"/>
          </a:xfrm>
          <a:prstGeom prst="rect">
            <a:avLst/>
          </a:prstGeom>
          <a:noFill/>
        </p:spPr>
        <p:txBody>
          <a:bodyPr wrap="none" rtlCol="0">
            <a:spAutoFit/>
          </a:bodyPr>
          <a:lstStyle/>
          <a:p>
            <a:r>
              <a:rPr lang="fr-FR" b="1" dirty="0" smtClean="0">
                <a:solidFill>
                  <a:srgbClr val="FF0000"/>
                </a:solidFill>
              </a:rPr>
              <a:t>Comparaison R10000 – R5000 avec même technologie et fréquence équivalente</a:t>
            </a:r>
            <a:endParaRPr lang="fr-FR"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Multi-pipelines et flot de données restreint</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48</a:t>
            </a:fld>
            <a:endParaRPr lang="fr-FR" dirty="0"/>
          </a:p>
        </p:txBody>
      </p:sp>
      <p:sp>
        <p:nvSpPr>
          <p:cNvPr id="1894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7780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Times New Roman" pitchFamily="18" charset="0"/>
            </a:endParaRPr>
          </a:p>
        </p:txBody>
      </p:sp>
      <p:sp>
        <p:nvSpPr>
          <p:cNvPr id="11" name="Rectangle 10"/>
          <p:cNvSpPr/>
          <p:nvPr/>
        </p:nvSpPr>
        <p:spPr>
          <a:xfrm>
            <a:off x="683568" y="1412776"/>
            <a:ext cx="7776864" cy="369332"/>
          </a:xfrm>
          <a:prstGeom prst="rect">
            <a:avLst/>
          </a:prstGeom>
        </p:spPr>
        <p:txBody>
          <a:bodyPr wrap="square">
            <a:spAutoFit/>
          </a:bodyPr>
          <a:lstStyle/>
          <a:p>
            <a:r>
              <a:rPr lang="fr-FR" b="1" dirty="0" smtClean="0">
                <a:solidFill>
                  <a:srgbClr val="FF0000"/>
                </a:solidFill>
              </a:rPr>
              <a:t>Comparaison  des cœurs Power5 et Power6</a:t>
            </a:r>
            <a:endParaRPr lang="fr-FR" b="1" dirty="0">
              <a:solidFill>
                <a:srgbClr val="FF0000"/>
              </a:solidFill>
            </a:endParaRPr>
          </a:p>
        </p:txBody>
      </p:sp>
      <p:graphicFrame>
        <p:nvGraphicFramePr>
          <p:cNvPr id="12" name="Tableau 11"/>
          <p:cNvGraphicFramePr>
            <a:graphicFrameLocks noGrp="1"/>
          </p:cNvGraphicFramePr>
          <p:nvPr/>
        </p:nvGraphicFramePr>
        <p:xfrm>
          <a:off x="755578" y="1844824"/>
          <a:ext cx="7848870" cy="3491159"/>
        </p:xfrm>
        <a:graphic>
          <a:graphicData uri="http://schemas.openxmlformats.org/drawingml/2006/table">
            <a:tbl>
              <a:tblPr firstRow="1" bandRow="1">
                <a:tableStyleId>{72833802-FEF1-4C79-8D5D-14CF1EAF98D9}</a:tableStyleId>
              </a:tblPr>
              <a:tblGrid>
                <a:gridCol w="1569774"/>
                <a:gridCol w="1569774"/>
                <a:gridCol w="1569774"/>
                <a:gridCol w="1569774"/>
                <a:gridCol w="1569774"/>
              </a:tblGrid>
              <a:tr h="565079">
                <a:tc>
                  <a:txBody>
                    <a:bodyPr/>
                    <a:lstStyle/>
                    <a:p>
                      <a:r>
                        <a:rPr lang="fr-FR" dirty="0" smtClean="0"/>
                        <a:t>Cœur </a:t>
                      </a:r>
                      <a:endParaRPr lang="fr-FR" dirty="0"/>
                    </a:p>
                  </a:txBody>
                  <a:tcPr/>
                </a:tc>
                <a:tc>
                  <a:txBody>
                    <a:bodyPr/>
                    <a:lstStyle/>
                    <a:p>
                      <a:r>
                        <a:rPr lang="fr-FR" dirty="0" smtClean="0"/>
                        <a:t>Cint2006</a:t>
                      </a:r>
                      <a:endParaRPr lang="fr-FR" dirty="0"/>
                    </a:p>
                  </a:txBody>
                  <a:tcPr/>
                </a:tc>
                <a:tc>
                  <a:txBody>
                    <a:bodyPr/>
                    <a:lstStyle/>
                    <a:p>
                      <a:r>
                        <a:rPr lang="fr-FR" dirty="0" err="1" smtClean="0"/>
                        <a:t>Cint</a:t>
                      </a:r>
                      <a:r>
                        <a:rPr lang="fr-FR" dirty="0" smtClean="0"/>
                        <a:t>/GHz</a:t>
                      </a:r>
                      <a:endParaRPr lang="fr-FR" dirty="0"/>
                    </a:p>
                  </a:txBody>
                  <a:tcPr/>
                </a:tc>
                <a:tc>
                  <a:txBody>
                    <a:bodyPr/>
                    <a:lstStyle/>
                    <a:p>
                      <a:r>
                        <a:rPr lang="fr-FR" dirty="0" smtClean="0"/>
                        <a:t>Cfp2006</a:t>
                      </a:r>
                      <a:endParaRPr lang="fr-FR" dirty="0"/>
                    </a:p>
                  </a:txBody>
                  <a:tcPr/>
                </a:tc>
                <a:tc>
                  <a:txBody>
                    <a:bodyPr/>
                    <a:lstStyle/>
                    <a:p>
                      <a:r>
                        <a:rPr lang="fr-FR" dirty="0" smtClean="0"/>
                        <a:t>Cfp/GHz</a:t>
                      </a:r>
                      <a:endParaRPr lang="fr-FR" dirty="0"/>
                    </a:p>
                  </a:txBody>
                  <a:tcPr/>
                </a:tc>
              </a:tr>
              <a:tr h="1393345">
                <a:tc>
                  <a:txBody>
                    <a:bodyPr/>
                    <a:lstStyle/>
                    <a:p>
                      <a:r>
                        <a:rPr lang="fr-FR" dirty="0" smtClean="0"/>
                        <a:t>Power 5</a:t>
                      </a:r>
                    </a:p>
                    <a:p>
                      <a:r>
                        <a:rPr lang="fr-FR" dirty="0" smtClean="0">
                          <a:solidFill>
                            <a:srgbClr val="FF0000"/>
                          </a:solidFill>
                        </a:rPr>
                        <a:t>Data flow</a:t>
                      </a:r>
                    </a:p>
                    <a:p>
                      <a:r>
                        <a:rPr lang="fr-FR" dirty="0" smtClean="0"/>
                        <a:t>130 nm</a:t>
                      </a:r>
                    </a:p>
                    <a:p>
                      <a:r>
                        <a:rPr lang="fr-FR" dirty="0" smtClean="0"/>
                        <a:t>L1 : 64K-64K</a:t>
                      </a:r>
                    </a:p>
                    <a:p>
                      <a:r>
                        <a:rPr lang="fr-FR" dirty="0" smtClean="0"/>
                        <a:t>L2 :</a:t>
                      </a:r>
                      <a:r>
                        <a:rPr lang="fr-FR" baseline="0" dirty="0" smtClean="0"/>
                        <a:t> 1,92 M</a:t>
                      </a:r>
                      <a:endParaRPr lang="fr-FR" dirty="0"/>
                    </a:p>
                  </a:txBody>
                  <a:tcPr/>
                </a:tc>
                <a:tc>
                  <a:txBody>
                    <a:bodyPr/>
                    <a:lstStyle/>
                    <a:p>
                      <a:pPr algn="ctr"/>
                      <a:r>
                        <a:rPr lang="fr-FR" dirty="0" smtClean="0"/>
                        <a:t>~13 (2.2 GHz)</a:t>
                      </a:r>
                      <a:endParaRPr lang="fr-FR" dirty="0"/>
                    </a:p>
                  </a:txBody>
                  <a:tcPr/>
                </a:tc>
                <a:tc>
                  <a:txBody>
                    <a:bodyPr/>
                    <a:lstStyle/>
                    <a:p>
                      <a:pPr algn="ctr"/>
                      <a:r>
                        <a:rPr lang="fr-FR" dirty="0" smtClean="0"/>
                        <a:t>5,9</a:t>
                      </a:r>
                      <a:endParaRPr lang="fr-FR" dirty="0"/>
                    </a:p>
                  </a:txBody>
                  <a:tcPr/>
                </a:tc>
                <a:tc>
                  <a:txBody>
                    <a:bodyPr/>
                    <a:lstStyle/>
                    <a:p>
                      <a:pPr algn="ctr"/>
                      <a:r>
                        <a:rPr lang="fr-FR" dirty="0" smtClean="0"/>
                        <a:t>~14-15</a:t>
                      </a:r>
                      <a:endParaRPr lang="fr-FR" dirty="0"/>
                    </a:p>
                  </a:txBody>
                  <a:tcPr/>
                </a:tc>
                <a:tc>
                  <a:txBody>
                    <a:bodyPr/>
                    <a:lstStyle/>
                    <a:p>
                      <a:pPr algn="ctr"/>
                      <a:r>
                        <a:rPr lang="fr-FR" dirty="0" smtClean="0"/>
                        <a:t>6,4-6,8</a:t>
                      </a:r>
                      <a:endParaRPr lang="fr-FR" dirty="0"/>
                    </a:p>
                  </a:txBody>
                  <a:tcPr/>
                </a:tc>
              </a:tr>
              <a:tr h="1393345">
                <a:tc>
                  <a:txBody>
                    <a:bodyPr/>
                    <a:lstStyle/>
                    <a:p>
                      <a:r>
                        <a:rPr lang="fr-FR" dirty="0" smtClean="0"/>
                        <a:t>Power6</a:t>
                      </a:r>
                    </a:p>
                    <a:p>
                      <a:r>
                        <a:rPr lang="fr-FR" dirty="0" smtClean="0">
                          <a:solidFill>
                            <a:srgbClr val="FF0000"/>
                          </a:solidFill>
                        </a:rPr>
                        <a:t>Multi-pipeline</a:t>
                      </a:r>
                    </a:p>
                    <a:p>
                      <a:r>
                        <a:rPr lang="fr-FR" dirty="0" smtClean="0"/>
                        <a:t>65 nm</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L1 : 64K-64K</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L2 : 4 Mo</a:t>
                      </a:r>
                    </a:p>
                  </a:txBody>
                  <a:tcPr/>
                </a:tc>
                <a:tc>
                  <a:txBody>
                    <a:bodyPr/>
                    <a:lstStyle/>
                    <a:p>
                      <a:pPr algn="ctr"/>
                      <a:r>
                        <a:rPr lang="fr-FR" dirty="0" smtClean="0"/>
                        <a:t>~13 (3,5</a:t>
                      </a:r>
                      <a:r>
                        <a:rPr lang="fr-FR" baseline="0" dirty="0" smtClean="0"/>
                        <a:t> GHz)</a:t>
                      </a:r>
                      <a:endParaRPr lang="fr-FR" dirty="0"/>
                    </a:p>
                  </a:txBody>
                  <a:tcPr/>
                </a:tc>
                <a:tc>
                  <a:txBody>
                    <a:bodyPr/>
                    <a:lstStyle/>
                    <a:p>
                      <a:pPr algn="ctr"/>
                      <a:r>
                        <a:rPr lang="fr-FR" dirty="0" smtClean="0"/>
                        <a:t>3,7 – 3,8</a:t>
                      </a:r>
                      <a:endParaRPr lang="fr-FR" dirty="0"/>
                    </a:p>
                  </a:txBody>
                  <a:tcPr/>
                </a:tc>
                <a:tc>
                  <a:txBody>
                    <a:bodyPr/>
                    <a:lstStyle/>
                    <a:p>
                      <a:pPr algn="ctr"/>
                      <a:r>
                        <a:rPr lang="fr-FR" dirty="0" smtClean="0"/>
                        <a:t>~16,5</a:t>
                      </a:r>
                      <a:r>
                        <a:rPr lang="fr-FR" baseline="0" dirty="0" smtClean="0"/>
                        <a:t> (3,5 </a:t>
                      </a:r>
                      <a:r>
                        <a:rPr lang="fr-FR" baseline="0" dirty="0" err="1" smtClean="0"/>
                        <a:t>Ghz</a:t>
                      </a:r>
                      <a:r>
                        <a:rPr lang="fr-FR" baseline="0" dirty="0" smtClean="0"/>
                        <a:t>) à</a:t>
                      </a:r>
                    </a:p>
                    <a:p>
                      <a:pPr algn="ctr"/>
                      <a:r>
                        <a:rPr lang="fr-FR" baseline="0" dirty="0" smtClean="0"/>
                        <a:t>25 (5GHz)</a:t>
                      </a:r>
                      <a:endParaRPr lang="fr-FR" dirty="0"/>
                    </a:p>
                  </a:txBody>
                  <a:tcPr/>
                </a:tc>
                <a:tc>
                  <a:txBody>
                    <a:bodyPr/>
                    <a:lstStyle/>
                    <a:p>
                      <a:pPr algn="ctr"/>
                      <a:r>
                        <a:rPr lang="fr-FR" dirty="0" smtClean="0"/>
                        <a:t>4,7 - 5</a:t>
                      </a:r>
                      <a:endParaRPr lang="fr-FR" dirty="0"/>
                    </a:p>
                  </a:txBody>
                  <a:tcPr/>
                </a:tc>
              </a:tr>
            </a:tbl>
          </a:graphicData>
        </a:graphic>
      </p:graphicFrame>
      <p:sp>
        <p:nvSpPr>
          <p:cNvPr id="14" name="ZoneTexte 13"/>
          <p:cNvSpPr txBox="1"/>
          <p:nvPr/>
        </p:nvSpPr>
        <p:spPr>
          <a:xfrm>
            <a:off x="971600" y="5517232"/>
            <a:ext cx="3724096" cy="923330"/>
          </a:xfrm>
          <a:prstGeom prst="rect">
            <a:avLst/>
          </a:prstGeom>
          <a:noFill/>
        </p:spPr>
        <p:txBody>
          <a:bodyPr wrap="square" rtlCol="0">
            <a:spAutoFit/>
          </a:bodyPr>
          <a:lstStyle/>
          <a:p>
            <a:r>
              <a:rPr lang="fr-FR" dirty="0" err="1" smtClean="0"/>
              <a:t>Multipipelines</a:t>
            </a:r>
            <a:r>
              <a:rPr lang="fr-FR" dirty="0" smtClean="0"/>
              <a:t> : Power4, Power6</a:t>
            </a:r>
          </a:p>
          <a:p>
            <a:r>
              <a:rPr lang="fr-FR" dirty="0" smtClean="0"/>
              <a:t>Flot de données : Power5, Power7</a:t>
            </a:r>
          </a:p>
          <a:p>
            <a:endParaRPr lang="fr-F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Pipelines et mur de la chaleur</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dirty="0" smtClean="0"/>
              <a:t>Processeurs multi-pipelines</a:t>
            </a:r>
          </a:p>
          <a:p>
            <a:pPr>
              <a:defRPr/>
            </a:pPr>
            <a:r>
              <a:rPr lang="fr-FR" dirty="0" smtClean="0"/>
              <a:t>D. Etiemble</a:t>
            </a:r>
            <a:endParaRPr lang="fr-FR" dirty="0"/>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49</a:t>
            </a:fld>
            <a:endParaRPr lang="fr-FR" dirty="0"/>
          </a:p>
        </p:txBody>
      </p:sp>
      <p:sp>
        <p:nvSpPr>
          <p:cNvPr id="7" name="Espace réservé de la date 2"/>
          <p:cNvSpPr txBox="1">
            <a:spLocks/>
          </p:cNvSpPr>
          <p:nvPr/>
        </p:nvSpPr>
        <p:spPr bwMode="auto">
          <a:xfrm>
            <a:off x="1862336"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mn-lt"/>
                <a:ea typeface="+mn-ea"/>
                <a:cs typeface="+mn-cs"/>
              </a:rPr>
              <a:t>M1 Informatique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mn-lt"/>
                <a:ea typeface="+mn-ea"/>
                <a:cs typeface="+mn-cs"/>
              </a:rPr>
              <a:t>2007-2008</a:t>
            </a:r>
            <a:endParaRPr kumimoji="0" lang="fr-FR"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Espace réservé du numéro de diapositive 4"/>
          <p:cNvSpPr txBox="1">
            <a:spLocks/>
          </p:cNvSpPr>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5ACCFB-C90E-4FCE-8A1D-B4C7916EB05D}" type="slidenum">
              <a:rPr kumimoji="0" lang="fr-FR"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fr-FR" sz="12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0" name="Object 2"/>
          <p:cNvGraphicFramePr>
            <a:graphicFrameLocks noChangeAspect="1"/>
          </p:cNvGraphicFramePr>
          <p:nvPr/>
        </p:nvGraphicFramePr>
        <p:xfrm>
          <a:off x="6858000" y="533400"/>
          <a:ext cx="984250" cy="1930400"/>
        </p:xfrm>
        <a:graphic>
          <a:graphicData uri="http://schemas.openxmlformats.org/presentationml/2006/ole">
            <p:oleObj spid="_x0000_s190466" name="Clip" r:id="rId3" imgW="4671000" imgH="9173880" progId="">
              <p:embed/>
            </p:oleObj>
          </a:graphicData>
        </a:graphic>
      </p:graphicFrame>
      <p:sp>
        <p:nvSpPr>
          <p:cNvPr id="12" name="Rectangle 4"/>
          <p:cNvSpPr>
            <a:spLocks noChangeArrowheads="1"/>
          </p:cNvSpPr>
          <p:nvPr/>
        </p:nvSpPr>
        <p:spPr bwMode="auto">
          <a:xfrm>
            <a:off x="838200" y="5597525"/>
            <a:ext cx="7772400" cy="666750"/>
          </a:xfrm>
          <a:prstGeom prst="rect">
            <a:avLst/>
          </a:prstGeom>
          <a:noFill/>
          <a:ln w="9525">
            <a:noFill/>
            <a:miter lim="800000"/>
            <a:headEnd/>
            <a:tailEnd/>
          </a:ln>
        </p:spPr>
        <p:txBody>
          <a:bodyPr lIns="92075" tIns="46038" rIns="92075" bIns="46038"/>
          <a:lstStyle/>
          <a:p>
            <a:endParaRPr lang="en-US">
              <a:latin typeface="Times New Roman" pitchFamily="18" charset="0"/>
            </a:endParaRPr>
          </a:p>
        </p:txBody>
      </p:sp>
      <p:grpSp>
        <p:nvGrpSpPr>
          <p:cNvPr id="13" name="Group 5"/>
          <p:cNvGrpSpPr>
            <a:grpSpLocks/>
          </p:cNvGrpSpPr>
          <p:nvPr/>
        </p:nvGrpSpPr>
        <p:grpSpPr bwMode="auto">
          <a:xfrm>
            <a:off x="160338" y="2794000"/>
            <a:ext cx="365125" cy="1355725"/>
            <a:chOff x="101" y="1830"/>
            <a:chExt cx="230" cy="854"/>
          </a:xfrm>
        </p:grpSpPr>
        <p:sp>
          <p:nvSpPr>
            <p:cNvPr id="14" name="Rectangle 6"/>
            <p:cNvSpPr>
              <a:spLocks noChangeArrowheads="1"/>
            </p:cNvSpPr>
            <p:nvPr/>
          </p:nvSpPr>
          <p:spPr bwMode="auto">
            <a:xfrm rot="-5400000">
              <a:off x="-211" y="2142"/>
              <a:ext cx="854" cy="230"/>
            </a:xfrm>
            <a:prstGeom prst="rect">
              <a:avLst/>
            </a:prstGeom>
            <a:noFill/>
            <a:ln w="9525">
              <a:noFill/>
              <a:miter lim="800000"/>
              <a:headEnd/>
              <a:tailEnd/>
            </a:ln>
          </p:spPr>
          <p:txBody>
            <a:bodyPr wrap="none" lIns="0" tIns="0" rIns="0" bIns="0">
              <a:spAutoFit/>
            </a:bodyPr>
            <a:lstStyle/>
            <a:p>
              <a:r>
                <a:rPr lang="en-US" sz="2400" b="1"/>
                <a:t>Watts/cm</a:t>
              </a:r>
              <a:endParaRPr lang="en-US" sz="4000">
                <a:latin typeface="Times New Roman" pitchFamily="18" charset="0"/>
              </a:endParaRPr>
            </a:p>
          </p:txBody>
        </p:sp>
        <p:sp>
          <p:nvSpPr>
            <p:cNvPr id="15" name="Rectangle 7"/>
            <p:cNvSpPr>
              <a:spLocks noChangeArrowheads="1"/>
            </p:cNvSpPr>
            <p:nvPr/>
          </p:nvSpPr>
          <p:spPr bwMode="auto">
            <a:xfrm rot="-5400000">
              <a:off x="136" y="1847"/>
              <a:ext cx="53" cy="115"/>
            </a:xfrm>
            <a:prstGeom prst="rect">
              <a:avLst/>
            </a:prstGeom>
            <a:noFill/>
            <a:ln w="9525">
              <a:noFill/>
              <a:miter lim="800000"/>
              <a:headEnd/>
              <a:tailEnd/>
            </a:ln>
          </p:spPr>
          <p:txBody>
            <a:bodyPr wrap="none" lIns="0" tIns="0" rIns="0" bIns="0">
              <a:spAutoFit/>
            </a:bodyPr>
            <a:lstStyle/>
            <a:p>
              <a:r>
                <a:rPr lang="en-US" sz="1200" b="1"/>
                <a:t>2</a:t>
              </a:r>
              <a:endParaRPr lang="en-US" sz="2800">
                <a:latin typeface="Times New Roman" pitchFamily="18" charset="0"/>
              </a:endParaRPr>
            </a:p>
          </p:txBody>
        </p:sp>
      </p:grpSp>
      <p:sp>
        <p:nvSpPr>
          <p:cNvPr id="16" name="Oval 8"/>
          <p:cNvSpPr>
            <a:spLocks noChangeArrowheads="1"/>
          </p:cNvSpPr>
          <p:nvPr/>
        </p:nvSpPr>
        <p:spPr bwMode="auto">
          <a:xfrm>
            <a:off x="5884863" y="2422525"/>
            <a:ext cx="222250" cy="222250"/>
          </a:xfrm>
          <a:prstGeom prst="ellipse">
            <a:avLst/>
          </a:prstGeom>
          <a:solidFill>
            <a:srgbClr val="FFFF00"/>
          </a:solidFill>
          <a:ln w="12700">
            <a:noFill/>
            <a:round/>
            <a:headEnd type="none" w="sm" len="sm"/>
            <a:tailEnd type="none" w="med" len="lg"/>
          </a:ln>
        </p:spPr>
        <p:txBody>
          <a:bodyPr wrap="none" anchor="ctr"/>
          <a:lstStyle/>
          <a:p>
            <a:endParaRPr lang="fr-FR"/>
          </a:p>
        </p:txBody>
      </p:sp>
      <p:sp>
        <p:nvSpPr>
          <p:cNvPr id="17" name="Oval 9"/>
          <p:cNvSpPr>
            <a:spLocks noChangeArrowheads="1"/>
          </p:cNvSpPr>
          <p:nvPr/>
        </p:nvSpPr>
        <p:spPr bwMode="auto">
          <a:xfrm>
            <a:off x="7451725" y="1576388"/>
            <a:ext cx="222250" cy="222250"/>
          </a:xfrm>
          <a:prstGeom prst="ellipse">
            <a:avLst/>
          </a:prstGeom>
          <a:solidFill>
            <a:srgbClr val="FFFF00"/>
          </a:solidFill>
          <a:ln w="12700">
            <a:noFill/>
            <a:round/>
            <a:headEnd type="none" w="sm" len="sm"/>
            <a:tailEnd type="none" w="med" len="lg"/>
          </a:ln>
        </p:spPr>
        <p:txBody>
          <a:bodyPr wrap="none" anchor="ctr"/>
          <a:lstStyle/>
          <a:p>
            <a:endParaRPr lang="fr-FR"/>
          </a:p>
        </p:txBody>
      </p:sp>
      <p:sp>
        <p:nvSpPr>
          <p:cNvPr id="18" name="Line 10"/>
          <p:cNvSpPr>
            <a:spLocks noChangeShapeType="1"/>
          </p:cNvSpPr>
          <p:nvPr/>
        </p:nvSpPr>
        <p:spPr bwMode="auto">
          <a:xfrm>
            <a:off x="1082675" y="4029075"/>
            <a:ext cx="5889625" cy="1588"/>
          </a:xfrm>
          <a:prstGeom prst="line">
            <a:avLst/>
          </a:prstGeom>
          <a:noFill/>
          <a:ln w="0">
            <a:solidFill>
              <a:srgbClr val="FF1313"/>
            </a:solidFill>
            <a:round/>
            <a:headEnd/>
            <a:tailEnd/>
          </a:ln>
        </p:spPr>
        <p:txBody>
          <a:bodyPr/>
          <a:lstStyle/>
          <a:p>
            <a:endParaRPr lang="fr-FR"/>
          </a:p>
        </p:txBody>
      </p:sp>
      <p:sp>
        <p:nvSpPr>
          <p:cNvPr id="19" name="Line 11"/>
          <p:cNvSpPr>
            <a:spLocks noChangeShapeType="1"/>
          </p:cNvSpPr>
          <p:nvPr/>
        </p:nvSpPr>
        <p:spPr bwMode="auto">
          <a:xfrm>
            <a:off x="1082675" y="2813050"/>
            <a:ext cx="5889625" cy="3175"/>
          </a:xfrm>
          <a:prstGeom prst="line">
            <a:avLst/>
          </a:prstGeom>
          <a:noFill/>
          <a:ln w="0">
            <a:solidFill>
              <a:srgbClr val="FF1313"/>
            </a:solidFill>
            <a:round/>
            <a:headEnd/>
            <a:tailEnd/>
          </a:ln>
        </p:spPr>
        <p:txBody>
          <a:bodyPr/>
          <a:lstStyle/>
          <a:p>
            <a:endParaRPr lang="fr-FR"/>
          </a:p>
        </p:txBody>
      </p:sp>
      <p:sp>
        <p:nvSpPr>
          <p:cNvPr id="20" name="Rectangle 12"/>
          <p:cNvSpPr>
            <a:spLocks noChangeArrowheads="1"/>
          </p:cNvSpPr>
          <p:nvPr/>
        </p:nvSpPr>
        <p:spPr bwMode="auto">
          <a:xfrm>
            <a:off x="1096963" y="1590675"/>
            <a:ext cx="5889625" cy="3671888"/>
          </a:xfrm>
          <a:prstGeom prst="rect">
            <a:avLst/>
          </a:prstGeom>
          <a:gradFill rotWithShape="0">
            <a:gsLst>
              <a:gs pos="0">
                <a:srgbClr val="C0C0C0"/>
              </a:gs>
              <a:gs pos="100000">
                <a:srgbClr val="4D4D4D"/>
              </a:gs>
            </a:gsLst>
            <a:lin ang="5400000" scaled="1"/>
          </a:gradFill>
          <a:ln w="19050">
            <a:noFill/>
            <a:miter lim="800000"/>
            <a:headEnd/>
            <a:tailEnd/>
          </a:ln>
        </p:spPr>
        <p:txBody>
          <a:bodyPr/>
          <a:lstStyle/>
          <a:p>
            <a:endParaRPr lang="fr-FR"/>
          </a:p>
        </p:txBody>
      </p:sp>
      <p:grpSp>
        <p:nvGrpSpPr>
          <p:cNvPr id="21" name="Group 13"/>
          <p:cNvGrpSpPr>
            <a:grpSpLocks/>
          </p:cNvGrpSpPr>
          <p:nvPr/>
        </p:nvGrpSpPr>
        <p:grpSpPr bwMode="auto">
          <a:xfrm>
            <a:off x="1082675" y="5197475"/>
            <a:ext cx="5891213" cy="61913"/>
            <a:chOff x="682" y="3274"/>
            <a:chExt cx="3711" cy="39"/>
          </a:xfrm>
        </p:grpSpPr>
        <p:sp>
          <p:nvSpPr>
            <p:cNvPr id="22" name="Line 14"/>
            <p:cNvSpPr>
              <a:spLocks noChangeShapeType="1"/>
            </p:cNvSpPr>
            <p:nvPr/>
          </p:nvSpPr>
          <p:spPr bwMode="auto">
            <a:xfrm>
              <a:off x="682" y="3312"/>
              <a:ext cx="3710" cy="1"/>
            </a:xfrm>
            <a:prstGeom prst="line">
              <a:avLst/>
            </a:prstGeom>
            <a:noFill/>
            <a:ln w="28575">
              <a:solidFill>
                <a:schemeClr val="bg2"/>
              </a:solidFill>
              <a:round/>
              <a:headEnd/>
              <a:tailEnd/>
            </a:ln>
          </p:spPr>
          <p:txBody>
            <a:bodyPr/>
            <a:lstStyle/>
            <a:p>
              <a:endParaRPr lang="fr-FR"/>
            </a:p>
          </p:txBody>
        </p:sp>
        <p:sp>
          <p:nvSpPr>
            <p:cNvPr id="23" name="Line 15"/>
            <p:cNvSpPr>
              <a:spLocks noChangeShapeType="1"/>
            </p:cNvSpPr>
            <p:nvPr/>
          </p:nvSpPr>
          <p:spPr bwMode="auto">
            <a:xfrm flipV="1">
              <a:off x="1057" y="3274"/>
              <a:ext cx="1" cy="38"/>
            </a:xfrm>
            <a:prstGeom prst="line">
              <a:avLst/>
            </a:prstGeom>
            <a:noFill/>
            <a:ln w="0">
              <a:solidFill>
                <a:schemeClr val="bg2"/>
              </a:solidFill>
              <a:round/>
              <a:headEnd/>
              <a:tailEnd/>
            </a:ln>
          </p:spPr>
          <p:txBody>
            <a:bodyPr/>
            <a:lstStyle/>
            <a:p>
              <a:endParaRPr lang="fr-FR"/>
            </a:p>
          </p:txBody>
        </p:sp>
        <p:sp>
          <p:nvSpPr>
            <p:cNvPr id="24" name="Line 16"/>
            <p:cNvSpPr>
              <a:spLocks noChangeShapeType="1"/>
            </p:cNvSpPr>
            <p:nvPr/>
          </p:nvSpPr>
          <p:spPr bwMode="auto">
            <a:xfrm flipV="1">
              <a:off x="1424" y="3274"/>
              <a:ext cx="1" cy="38"/>
            </a:xfrm>
            <a:prstGeom prst="line">
              <a:avLst/>
            </a:prstGeom>
            <a:noFill/>
            <a:ln w="0">
              <a:solidFill>
                <a:schemeClr val="bg2"/>
              </a:solidFill>
              <a:round/>
              <a:headEnd/>
              <a:tailEnd/>
            </a:ln>
          </p:spPr>
          <p:txBody>
            <a:bodyPr/>
            <a:lstStyle/>
            <a:p>
              <a:endParaRPr lang="fr-FR"/>
            </a:p>
          </p:txBody>
        </p:sp>
        <p:sp>
          <p:nvSpPr>
            <p:cNvPr id="25" name="Line 17"/>
            <p:cNvSpPr>
              <a:spLocks noChangeShapeType="1"/>
            </p:cNvSpPr>
            <p:nvPr/>
          </p:nvSpPr>
          <p:spPr bwMode="auto">
            <a:xfrm flipV="1">
              <a:off x="1799" y="3274"/>
              <a:ext cx="1" cy="38"/>
            </a:xfrm>
            <a:prstGeom prst="line">
              <a:avLst/>
            </a:prstGeom>
            <a:noFill/>
            <a:ln w="0">
              <a:solidFill>
                <a:schemeClr val="bg2"/>
              </a:solidFill>
              <a:round/>
              <a:headEnd/>
              <a:tailEnd/>
            </a:ln>
          </p:spPr>
          <p:txBody>
            <a:bodyPr/>
            <a:lstStyle/>
            <a:p>
              <a:endParaRPr lang="fr-FR"/>
            </a:p>
          </p:txBody>
        </p:sp>
        <p:sp>
          <p:nvSpPr>
            <p:cNvPr id="26" name="Line 18"/>
            <p:cNvSpPr>
              <a:spLocks noChangeShapeType="1"/>
            </p:cNvSpPr>
            <p:nvPr/>
          </p:nvSpPr>
          <p:spPr bwMode="auto">
            <a:xfrm flipV="1">
              <a:off x="2166" y="3274"/>
              <a:ext cx="1" cy="38"/>
            </a:xfrm>
            <a:prstGeom prst="line">
              <a:avLst/>
            </a:prstGeom>
            <a:noFill/>
            <a:ln w="0">
              <a:solidFill>
                <a:schemeClr val="bg2"/>
              </a:solidFill>
              <a:round/>
              <a:headEnd/>
              <a:tailEnd/>
            </a:ln>
          </p:spPr>
          <p:txBody>
            <a:bodyPr/>
            <a:lstStyle/>
            <a:p>
              <a:endParaRPr lang="fr-FR"/>
            </a:p>
          </p:txBody>
        </p:sp>
        <p:sp>
          <p:nvSpPr>
            <p:cNvPr id="27" name="Line 19"/>
            <p:cNvSpPr>
              <a:spLocks noChangeShapeType="1"/>
            </p:cNvSpPr>
            <p:nvPr/>
          </p:nvSpPr>
          <p:spPr bwMode="auto">
            <a:xfrm flipV="1">
              <a:off x="2541" y="3274"/>
              <a:ext cx="1" cy="38"/>
            </a:xfrm>
            <a:prstGeom prst="line">
              <a:avLst/>
            </a:prstGeom>
            <a:noFill/>
            <a:ln w="0">
              <a:solidFill>
                <a:schemeClr val="bg2"/>
              </a:solidFill>
              <a:round/>
              <a:headEnd/>
              <a:tailEnd/>
            </a:ln>
          </p:spPr>
          <p:txBody>
            <a:bodyPr/>
            <a:lstStyle/>
            <a:p>
              <a:endParaRPr lang="fr-FR"/>
            </a:p>
          </p:txBody>
        </p:sp>
        <p:sp>
          <p:nvSpPr>
            <p:cNvPr id="28" name="Line 20"/>
            <p:cNvSpPr>
              <a:spLocks noChangeShapeType="1"/>
            </p:cNvSpPr>
            <p:nvPr/>
          </p:nvSpPr>
          <p:spPr bwMode="auto">
            <a:xfrm flipV="1">
              <a:off x="2908" y="3274"/>
              <a:ext cx="1" cy="38"/>
            </a:xfrm>
            <a:prstGeom prst="line">
              <a:avLst/>
            </a:prstGeom>
            <a:noFill/>
            <a:ln w="0">
              <a:solidFill>
                <a:schemeClr val="bg2"/>
              </a:solidFill>
              <a:round/>
              <a:headEnd/>
              <a:tailEnd/>
            </a:ln>
          </p:spPr>
          <p:txBody>
            <a:bodyPr/>
            <a:lstStyle/>
            <a:p>
              <a:endParaRPr lang="fr-FR"/>
            </a:p>
          </p:txBody>
        </p:sp>
        <p:sp>
          <p:nvSpPr>
            <p:cNvPr id="29" name="Line 21"/>
            <p:cNvSpPr>
              <a:spLocks noChangeShapeType="1"/>
            </p:cNvSpPr>
            <p:nvPr/>
          </p:nvSpPr>
          <p:spPr bwMode="auto">
            <a:xfrm flipV="1">
              <a:off x="3283" y="3274"/>
              <a:ext cx="1" cy="38"/>
            </a:xfrm>
            <a:prstGeom prst="line">
              <a:avLst/>
            </a:prstGeom>
            <a:noFill/>
            <a:ln w="0">
              <a:solidFill>
                <a:schemeClr val="bg2"/>
              </a:solidFill>
              <a:round/>
              <a:headEnd/>
              <a:tailEnd/>
            </a:ln>
          </p:spPr>
          <p:txBody>
            <a:bodyPr/>
            <a:lstStyle/>
            <a:p>
              <a:endParaRPr lang="fr-FR"/>
            </a:p>
          </p:txBody>
        </p:sp>
        <p:sp>
          <p:nvSpPr>
            <p:cNvPr id="30" name="Line 22"/>
            <p:cNvSpPr>
              <a:spLocks noChangeShapeType="1"/>
            </p:cNvSpPr>
            <p:nvPr/>
          </p:nvSpPr>
          <p:spPr bwMode="auto">
            <a:xfrm flipV="1">
              <a:off x="3650" y="3274"/>
              <a:ext cx="1" cy="38"/>
            </a:xfrm>
            <a:prstGeom prst="line">
              <a:avLst/>
            </a:prstGeom>
            <a:noFill/>
            <a:ln w="0">
              <a:solidFill>
                <a:schemeClr val="bg2"/>
              </a:solidFill>
              <a:round/>
              <a:headEnd/>
              <a:tailEnd/>
            </a:ln>
          </p:spPr>
          <p:txBody>
            <a:bodyPr/>
            <a:lstStyle/>
            <a:p>
              <a:endParaRPr lang="fr-FR"/>
            </a:p>
          </p:txBody>
        </p:sp>
        <p:sp>
          <p:nvSpPr>
            <p:cNvPr id="31" name="Line 23"/>
            <p:cNvSpPr>
              <a:spLocks noChangeShapeType="1"/>
            </p:cNvSpPr>
            <p:nvPr/>
          </p:nvSpPr>
          <p:spPr bwMode="auto">
            <a:xfrm flipV="1">
              <a:off x="4025" y="3274"/>
              <a:ext cx="1" cy="38"/>
            </a:xfrm>
            <a:prstGeom prst="line">
              <a:avLst/>
            </a:prstGeom>
            <a:noFill/>
            <a:ln w="0">
              <a:solidFill>
                <a:schemeClr val="bg2"/>
              </a:solidFill>
              <a:round/>
              <a:headEnd/>
              <a:tailEnd/>
            </a:ln>
          </p:spPr>
          <p:txBody>
            <a:bodyPr/>
            <a:lstStyle/>
            <a:p>
              <a:endParaRPr lang="fr-FR"/>
            </a:p>
          </p:txBody>
        </p:sp>
        <p:sp>
          <p:nvSpPr>
            <p:cNvPr id="32" name="Line 24"/>
            <p:cNvSpPr>
              <a:spLocks noChangeShapeType="1"/>
            </p:cNvSpPr>
            <p:nvPr/>
          </p:nvSpPr>
          <p:spPr bwMode="auto">
            <a:xfrm flipV="1">
              <a:off x="4392" y="3274"/>
              <a:ext cx="1" cy="38"/>
            </a:xfrm>
            <a:prstGeom prst="line">
              <a:avLst/>
            </a:prstGeom>
            <a:noFill/>
            <a:ln w="0">
              <a:solidFill>
                <a:schemeClr val="bg2"/>
              </a:solidFill>
              <a:round/>
              <a:headEnd/>
              <a:tailEnd/>
            </a:ln>
          </p:spPr>
          <p:txBody>
            <a:bodyPr/>
            <a:lstStyle/>
            <a:p>
              <a:endParaRPr lang="fr-FR"/>
            </a:p>
          </p:txBody>
        </p:sp>
      </p:grpSp>
      <p:sp>
        <p:nvSpPr>
          <p:cNvPr id="33" name="Rectangle 25"/>
          <p:cNvSpPr>
            <a:spLocks noChangeArrowheads="1"/>
          </p:cNvSpPr>
          <p:nvPr/>
        </p:nvSpPr>
        <p:spPr bwMode="auto">
          <a:xfrm>
            <a:off x="766763" y="5126038"/>
            <a:ext cx="112712" cy="244475"/>
          </a:xfrm>
          <a:prstGeom prst="rect">
            <a:avLst/>
          </a:prstGeom>
          <a:noFill/>
          <a:ln w="9525">
            <a:noFill/>
            <a:miter lim="800000"/>
            <a:headEnd/>
            <a:tailEnd/>
          </a:ln>
        </p:spPr>
        <p:txBody>
          <a:bodyPr wrap="none" lIns="0" tIns="0" rIns="0" bIns="0">
            <a:spAutoFit/>
          </a:bodyPr>
          <a:lstStyle/>
          <a:p>
            <a:r>
              <a:rPr lang="en-US" sz="1600" b="1"/>
              <a:t>1</a:t>
            </a:r>
            <a:endParaRPr lang="en-US" sz="2800">
              <a:latin typeface="Times New Roman" pitchFamily="18" charset="0"/>
            </a:endParaRPr>
          </a:p>
        </p:txBody>
      </p:sp>
      <p:sp>
        <p:nvSpPr>
          <p:cNvPr id="34" name="Rectangle 26"/>
          <p:cNvSpPr>
            <a:spLocks noChangeArrowheads="1"/>
          </p:cNvSpPr>
          <p:nvPr/>
        </p:nvSpPr>
        <p:spPr bwMode="auto">
          <a:xfrm>
            <a:off x="633413" y="3898900"/>
            <a:ext cx="225425" cy="244475"/>
          </a:xfrm>
          <a:prstGeom prst="rect">
            <a:avLst/>
          </a:prstGeom>
          <a:noFill/>
          <a:ln w="9525">
            <a:noFill/>
            <a:miter lim="800000"/>
            <a:headEnd/>
            <a:tailEnd/>
          </a:ln>
        </p:spPr>
        <p:txBody>
          <a:bodyPr wrap="none" lIns="0" tIns="0" rIns="0" bIns="0">
            <a:spAutoFit/>
          </a:bodyPr>
          <a:lstStyle/>
          <a:p>
            <a:r>
              <a:rPr lang="en-US" sz="1600" b="1"/>
              <a:t>10</a:t>
            </a:r>
            <a:endParaRPr lang="en-US" sz="2800">
              <a:latin typeface="Times New Roman" pitchFamily="18" charset="0"/>
            </a:endParaRPr>
          </a:p>
        </p:txBody>
      </p:sp>
      <p:sp>
        <p:nvSpPr>
          <p:cNvPr id="35" name="Rectangle 27"/>
          <p:cNvSpPr>
            <a:spLocks noChangeArrowheads="1"/>
          </p:cNvSpPr>
          <p:nvPr/>
        </p:nvSpPr>
        <p:spPr bwMode="auto">
          <a:xfrm>
            <a:off x="500063" y="2682875"/>
            <a:ext cx="338137" cy="244475"/>
          </a:xfrm>
          <a:prstGeom prst="rect">
            <a:avLst/>
          </a:prstGeom>
          <a:noFill/>
          <a:ln w="9525">
            <a:noFill/>
            <a:miter lim="800000"/>
            <a:headEnd/>
            <a:tailEnd/>
          </a:ln>
        </p:spPr>
        <p:txBody>
          <a:bodyPr wrap="none" lIns="0" tIns="0" rIns="0" bIns="0">
            <a:spAutoFit/>
          </a:bodyPr>
          <a:lstStyle/>
          <a:p>
            <a:r>
              <a:rPr lang="en-US" sz="1600" b="1"/>
              <a:t>100</a:t>
            </a:r>
            <a:endParaRPr lang="en-US" sz="2800">
              <a:latin typeface="Times New Roman" pitchFamily="18" charset="0"/>
            </a:endParaRPr>
          </a:p>
        </p:txBody>
      </p:sp>
      <p:sp>
        <p:nvSpPr>
          <p:cNvPr id="36" name="Rectangle 28"/>
          <p:cNvSpPr>
            <a:spLocks noChangeArrowheads="1"/>
          </p:cNvSpPr>
          <p:nvPr/>
        </p:nvSpPr>
        <p:spPr bwMode="auto">
          <a:xfrm>
            <a:off x="366713" y="1455738"/>
            <a:ext cx="450850" cy="244475"/>
          </a:xfrm>
          <a:prstGeom prst="rect">
            <a:avLst/>
          </a:prstGeom>
          <a:noFill/>
          <a:ln w="9525">
            <a:noFill/>
            <a:miter lim="800000"/>
            <a:headEnd/>
            <a:tailEnd/>
          </a:ln>
        </p:spPr>
        <p:txBody>
          <a:bodyPr wrap="none" lIns="0" tIns="0" rIns="0" bIns="0">
            <a:spAutoFit/>
          </a:bodyPr>
          <a:lstStyle/>
          <a:p>
            <a:r>
              <a:rPr lang="en-US" sz="1600" b="1"/>
              <a:t>1000</a:t>
            </a:r>
            <a:endParaRPr lang="en-US" sz="2800">
              <a:latin typeface="Times New Roman" pitchFamily="18" charset="0"/>
            </a:endParaRPr>
          </a:p>
        </p:txBody>
      </p:sp>
      <p:sp>
        <p:nvSpPr>
          <p:cNvPr id="37" name="Rectangle 29"/>
          <p:cNvSpPr>
            <a:spLocks noChangeArrowheads="1"/>
          </p:cNvSpPr>
          <p:nvPr/>
        </p:nvSpPr>
        <p:spPr bwMode="auto">
          <a:xfrm>
            <a:off x="1179513" y="5424488"/>
            <a:ext cx="301625"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1.5m</a:t>
            </a:r>
            <a:endParaRPr lang="en-US" sz="2800">
              <a:latin typeface="Times New Roman" pitchFamily="18" charset="0"/>
            </a:endParaRPr>
          </a:p>
        </p:txBody>
      </p:sp>
      <p:sp>
        <p:nvSpPr>
          <p:cNvPr id="38" name="Rectangle 30"/>
          <p:cNvSpPr>
            <a:spLocks noChangeArrowheads="1"/>
          </p:cNvSpPr>
          <p:nvPr/>
        </p:nvSpPr>
        <p:spPr bwMode="auto">
          <a:xfrm>
            <a:off x="1860550" y="5424488"/>
            <a:ext cx="177800"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1m</a:t>
            </a:r>
            <a:endParaRPr lang="en-US" sz="2800">
              <a:latin typeface="Times New Roman" pitchFamily="18" charset="0"/>
            </a:endParaRPr>
          </a:p>
        </p:txBody>
      </p:sp>
      <p:sp>
        <p:nvSpPr>
          <p:cNvPr id="39" name="Rectangle 31"/>
          <p:cNvSpPr>
            <a:spLocks noChangeArrowheads="1"/>
          </p:cNvSpPr>
          <p:nvPr/>
        </p:nvSpPr>
        <p:spPr bwMode="auto">
          <a:xfrm>
            <a:off x="2357438" y="5424488"/>
            <a:ext cx="301625"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0.7m</a:t>
            </a:r>
            <a:endParaRPr lang="en-US" sz="2800">
              <a:latin typeface="Times New Roman" pitchFamily="18" charset="0"/>
            </a:endParaRPr>
          </a:p>
        </p:txBody>
      </p:sp>
      <p:sp>
        <p:nvSpPr>
          <p:cNvPr id="40" name="Rectangle 32"/>
          <p:cNvSpPr>
            <a:spLocks noChangeArrowheads="1"/>
          </p:cNvSpPr>
          <p:nvPr/>
        </p:nvSpPr>
        <p:spPr bwMode="auto">
          <a:xfrm>
            <a:off x="2952750" y="5424488"/>
            <a:ext cx="301625"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0.5m</a:t>
            </a:r>
            <a:endParaRPr lang="en-US" sz="2800">
              <a:latin typeface="Times New Roman" pitchFamily="18" charset="0"/>
            </a:endParaRPr>
          </a:p>
        </p:txBody>
      </p:sp>
      <p:sp>
        <p:nvSpPr>
          <p:cNvPr id="41" name="Rectangle 33"/>
          <p:cNvSpPr>
            <a:spLocks noChangeArrowheads="1"/>
          </p:cNvSpPr>
          <p:nvPr/>
        </p:nvSpPr>
        <p:spPr bwMode="auto">
          <a:xfrm>
            <a:off x="3475038" y="5424488"/>
            <a:ext cx="384175"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0.35m</a:t>
            </a:r>
            <a:endParaRPr lang="en-US" sz="2800">
              <a:latin typeface="Times New Roman" pitchFamily="18" charset="0"/>
            </a:endParaRPr>
          </a:p>
        </p:txBody>
      </p:sp>
      <p:sp>
        <p:nvSpPr>
          <p:cNvPr id="42" name="Rectangle 34"/>
          <p:cNvSpPr>
            <a:spLocks noChangeArrowheads="1"/>
          </p:cNvSpPr>
          <p:nvPr/>
        </p:nvSpPr>
        <p:spPr bwMode="auto">
          <a:xfrm>
            <a:off x="4070350" y="5424488"/>
            <a:ext cx="384175"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0.25m</a:t>
            </a:r>
            <a:endParaRPr lang="en-US" sz="2800">
              <a:latin typeface="Times New Roman" pitchFamily="18" charset="0"/>
            </a:endParaRPr>
          </a:p>
        </p:txBody>
      </p:sp>
      <p:sp>
        <p:nvSpPr>
          <p:cNvPr id="43" name="Rectangle 35"/>
          <p:cNvSpPr>
            <a:spLocks noChangeArrowheads="1"/>
          </p:cNvSpPr>
          <p:nvPr/>
        </p:nvSpPr>
        <p:spPr bwMode="auto">
          <a:xfrm>
            <a:off x="4652963" y="5424488"/>
            <a:ext cx="384175"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0.18m</a:t>
            </a:r>
            <a:endParaRPr lang="en-US" sz="2800">
              <a:latin typeface="Times New Roman" pitchFamily="18" charset="0"/>
            </a:endParaRPr>
          </a:p>
        </p:txBody>
      </p:sp>
      <p:sp>
        <p:nvSpPr>
          <p:cNvPr id="44" name="Rectangle 36"/>
          <p:cNvSpPr>
            <a:spLocks noChangeArrowheads="1"/>
          </p:cNvSpPr>
          <p:nvPr/>
        </p:nvSpPr>
        <p:spPr bwMode="auto">
          <a:xfrm>
            <a:off x="5248275" y="5424488"/>
            <a:ext cx="384175"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0.13m</a:t>
            </a:r>
            <a:endParaRPr lang="en-US" sz="2800">
              <a:latin typeface="Times New Roman" pitchFamily="18" charset="0"/>
            </a:endParaRPr>
          </a:p>
        </p:txBody>
      </p:sp>
      <p:sp>
        <p:nvSpPr>
          <p:cNvPr id="45" name="Rectangle 37"/>
          <p:cNvSpPr>
            <a:spLocks noChangeArrowheads="1"/>
          </p:cNvSpPr>
          <p:nvPr/>
        </p:nvSpPr>
        <p:spPr bwMode="auto">
          <a:xfrm>
            <a:off x="5891213" y="5424488"/>
            <a:ext cx="301625"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0.1m</a:t>
            </a:r>
            <a:endParaRPr lang="en-US" sz="2800">
              <a:latin typeface="Times New Roman" pitchFamily="18" charset="0"/>
            </a:endParaRPr>
          </a:p>
        </p:txBody>
      </p:sp>
      <p:sp>
        <p:nvSpPr>
          <p:cNvPr id="46" name="Rectangle 38"/>
          <p:cNvSpPr>
            <a:spLocks noChangeArrowheads="1"/>
          </p:cNvSpPr>
          <p:nvPr/>
        </p:nvSpPr>
        <p:spPr bwMode="auto">
          <a:xfrm>
            <a:off x="6426200" y="5424488"/>
            <a:ext cx="384175" cy="198437"/>
          </a:xfrm>
          <a:prstGeom prst="rect">
            <a:avLst/>
          </a:prstGeom>
          <a:noFill/>
          <a:ln w="9525">
            <a:noFill/>
            <a:miter lim="800000"/>
            <a:headEnd/>
            <a:tailEnd/>
          </a:ln>
        </p:spPr>
        <p:txBody>
          <a:bodyPr wrap="none" lIns="0" tIns="0" rIns="0" bIns="0">
            <a:spAutoFit/>
          </a:bodyPr>
          <a:lstStyle/>
          <a:p>
            <a:r>
              <a:rPr lang="en-US" sz="1300" b="1">
                <a:latin typeface="Symbol" pitchFamily="18" charset="2"/>
              </a:rPr>
              <a:t>0.07m</a:t>
            </a:r>
            <a:endParaRPr lang="en-US" sz="2800">
              <a:latin typeface="Times New Roman" pitchFamily="18" charset="0"/>
            </a:endParaRPr>
          </a:p>
        </p:txBody>
      </p:sp>
      <p:sp>
        <p:nvSpPr>
          <p:cNvPr id="47" name="Rectangle 39"/>
          <p:cNvSpPr>
            <a:spLocks noChangeArrowheads="1"/>
          </p:cNvSpPr>
          <p:nvPr/>
        </p:nvSpPr>
        <p:spPr bwMode="auto">
          <a:xfrm>
            <a:off x="1082675" y="1585913"/>
            <a:ext cx="5889625" cy="3671887"/>
          </a:xfrm>
          <a:prstGeom prst="rect">
            <a:avLst/>
          </a:prstGeom>
          <a:noFill/>
          <a:ln w="9525">
            <a:solidFill>
              <a:schemeClr val="bg2"/>
            </a:solidFill>
            <a:miter lim="800000"/>
            <a:headEnd/>
            <a:tailEnd/>
          </a:ln>
        </p:spPr>
        <p:txBody>
          <a:bodyPr/>
          <a:lstStyle/>
          <a:p>
            <a:endParaRPr lang="fr-FR"/>
          </a:p>
        </p:txBody>
      </p:sp>
      <p:sp>
        <p:nvSpPr>
          <p:cNvPr id="48" name="Rectangle 40"/>
          <p:cNvSpPr>
            <a:spLocks noChangeArrowheads="1"/>
          </p:cNvSpPr>
          <p:nvPr/>
        </p:nvSpPr>
        <p:spPr bwMode="auto">
          <a:xfrm>
            <a:off x="1143000" y="4483100"/>
            <a:ext cx="631825" cy="381000"/>
          </a:xfrm>
          <a:prstGeom prst="rect">
            <a:avLst/>
          </a:prstGeom>
          <a:noFill/>
          <a:ln w="9525">
            <a:noFill/>
            <a:miter lim="800000"/>
            <a:headEnd/>
            <a:tailEnd/>
          </a:ln>
        </p:spPr>
        <p:txBody>
          <a:bodyPr/>
          <a:lstStyle/>
          <a:p>
            <a:endParaRPr lang="fr-FR"/>
          </a:p>
        </p:txBody>
      </p:sp>
      <p:sp>
        <p:nvSpPr>
          <p:cNvPr id="49" name="Rectangle 41"/>
          <p:cNvSpPr>
            <a:spLocks noChangeArrowheads="1"/>
          </p:cNvSpPr>
          <p:nvPr/>
        </p:nvSpPr>
        <p:spPr bwMode="auto">
          <a:xfrm>
            <a:off x="2041525" y="4732338"/>
            <a:ext cx="631825" cy="381000"/>
          </a:xfrm>
          <a:prstGeom prst="rect">
            <a:avLst/>
          </a:prstGeom>
          <a:noFill/>
          <a:ln w="9525">
            <a:noFill/>
            <a:miter lim="800000"/>
            <a:headEnd/>
            <a:tailEnd/>
          </a:ln>
        </p:spPr>
        <p:txBody>
          <a:bodyPr/>
          <a:lstStyle/>
          <a:p>
            <a:endParaRPr lang="fr-FR"/>
          </a:p>
        </p:txBody>
      </p:sp>
      <p:sp>
        <p:nvSpPr>
          <p:cNvPr id="50" name="Rectangle 42"/>
          <p:cNvSpPr>
            <a:spLocks noChangeArrowheads="1"/>
          </p:cNvSpPr>
          <p:nvPr/>
        </p:nvSpPr>
        <p:spPr bwMode="auto">
          <a:xfrm>
            <a:off x="2600325" y="4410075"/>
            <a:ext cx="2211388" cy="382588"/>
          </a:xfrm>
          <a:prstGeom prst="rect">
            <a:avLst/>
          </a:prstGeom>
          <a:noFill/>
          <a:ln w="9525">
            <a:noFill/>
            <a:miter lim="800000"/>
            <a:headEnd/>
            <a:tailEnd/>
          </a:ln>
        </p:spPr>
        <p:txBody>
          <a:bodyPr/>
          <a:lstStyle/>
          <a:p>
            <a:endParaRPr lang="fr-FR"/>
          </a:p>
        </p:txBody>
      </p:sp>
      <p:sp>
        <p:nvSpPr>
          <p:cNvPr id="51" name="Rectangle 43"/>
          <p:cNvSpPr>
            <a:spLocks noChangeArrowheads="1"/>
          </p:cNvSpPr>
          <p:nvPr/>
        </p:nvSpPr>
        <p:spPr bwMode="auto">
          <a:xfrm>
            <a:off x="3184525" y="4113213"/>
            <a:ext cx="2706688" cy="381000"/>
          </a:xfrm>
          <a:prstGeom prst="rect">
            <a:avLst/>
          </a:prstGeom>
          <a:noFill/>
          <a:ln w="9525">
            <a:noFill/>
            <a:miter lim="800000"/>
            <a:headEnd/>
            <a:tailEnd/>
          </a:ln>
        </p:spPr>
        <p:txBody>
          <a:bodyPr/>
          <a:lstStyle/>
          <a:p>
            <a:endParaRPr lang="fr-FR"/>
          </a:p>
        </p:txBody>
      </p:sp>
      <p:sp>
        <p:nvSpPr>
          <p:cNvPr id="52" name="Rectangle 44"/>
          <p:cNvSpPr>
            <a:spLocks noChangeArrowheads="1"/>
          </p:cNvSpPr>
          <p:nvPr/>
        </p:nvSpPr>
        <p:spPr bwMode="auto">
          <a:xfrm>
            <a:off x="3790950" y="3732213"/>
            <a:ext cx="2405063" cy="381000"/>
          </a:xfrm>
          <a:prstGeom prst="rect">
            <a:avLst/>
          </a:prstGeom>
          <a:noFill/>
          <a:ln w="9525">
            <a:noFill/>
            <a:miter lim="800000"/>
            <a:headEnd/>
            <a:tailEnd/>
          </a:ln>
        </p:spPr>
        <p:txBody>
          <a:bodyPr/>
          <a:lstStyle/>
          <a:p>
            <a:endParaRPr lang="fr-FR"/>
          </a:p>
        </p:txBody>
      </p:sp>
      <p:sp>
        <p:nvSpPr>
          <p:cNvPr id="53" name="Rectangle 45"/>
          <p:cNvSpPr>
            <a:spLocks noChangeArrowheads="1"/>
          </p:cNvSpPr>
          <p:nvPr/>
        </p:nvSpPr>
        <p:spPr bwMode="auto">
          <a:xfrm>
            <a:off x="4532313" y="3457575"/>
            <a:ext cx="2463800" cy="381000"/>
          </a:xfrm>
          <a:prstGeom prst="rect">
            <a:avLst/>
          </a:prstGeom>
          <a:noFill/>
          <a:ln w="9525">
            <a:noFill/>
            <a:miter lim="800000"/>
            <a:headEnd/>
            <a:tailEnd/>
          </a:ln>
        </p:spPr>
        <p:txBody>
          <a:bodyPr/>
          <a:lstStyle/>
          <a:p>
            <a:endParaRPr lang="fr-FR"/>
          </a:p>
        </p:txBody>
      </p:sp>
      <p:sp>
        <p:nvSpPr>
          <p:cNvPr id="54" name="Rectangle 46"/>
          <p:cNvSpPr>
            <a:spLocks noChangeArrowheads="1"/>
          </p:cNvSpPr>
          <p:nvPr/>
        </p:nvSpPr>
        <p:spPr bwMode="auto">
          <a:xfrm>
            <a:off x="1192213" y="4518025"/>
            <a:ext cx="395287" cy="244475"/>
          </a:xfrm>
          <a:prstGeom prst="rect">
            <a:avLst/>
          </a:prstGeom>
          <a:noFill/>
          <a:ln w="9525">
            <a:noFill/>
            <a:miter lim="800000"/>
            <a:headEnd/>
            <a:tailEnd/>
          </a:ln>
        </p:spPr>
        <p:txBody>
          <a:bodyPr wrap="none" lIns="0" tIns="0" rIns="0" bIns="0">
            <a:spAutoFit/>
          </a:bodyPr>
          <a:lstStyle/>
          <a:p>
            <a:pPr>
              <a:defRPr/>
            </a:pPr>
            <a:r>
              <a:rPr lang="en-US" sz="1600" b="1">
                <a:solidFill>
                  <a:srgbClr val="FFA691"/>
                </a:solidFill>
                <a:effectLst>
                  <a:outerShdw blurRad="38100" dist="38100" dir="2700000" algn="tl">
                    <a:srgbClr val="C0C0C0"/>
                  </a:outerShdw>
                </a:effectLst>
                <a:latin typeface="Arial" charset="0"/>
                <a:cs typeface="+mn-cs"/>
              </a:rPr>
              <a:t>i386</a:t>
            </a:r>
            <a:endParaRPr lang="en-US" sz="2400">
              <a:solidFill>
                <a:srgbClr val="FFA691"/>
              </a:solidFill>
              <a:effectLst>
                <a:outerShdw blurRad="38100" dist="38100" dir="2700000" algn="tl">
                  <a:srgbClr val="C0C0C0"/>
                </a:outerShdw>
              </a:effectLst>
              <a:latin typeface="Times New Roman" pitchFamily="18" charset="0"/>
              <a:cs typeface="+mn-cs"/>
            </a:endParaRPr>
          </a:p>
        </p:txBody>
      </p:sp>
      <p:sp>
        <p:nvSpPr>
          <p:cNvPr id="55" name="Rectangle 47"/>
          <p:cNvSpPr>
            <a:spLocks noChangeArrowheads="1"/>
          </p:cNvSpPr>
          <p:nvPr/>
        </p:nvSpPr>
        <p:spPr bwMode="auto">
          <a:xfrm>
            <a:off x="2090738" y="4768850"/>
            <a:ext cx="395287" cy="244475"/>
          </a:xfrm>
          <a:prstGeom prst="rect">
            <a:avLst/>
          </a:prstGeom>
          <a:noFill/>
          <a:ln w="9525">
            <a:noFill/>
            <a:miter lim="800000"/>
            <a:headEnd/>
            <a:tailEnd/>
          </a:ln>
        </p:spPr>
        <p:txBody>
          <a:bodyPr wrap="none" lIns="0" tIns="0" rIns="0" bIns="0">
            <a:spAutoFit/>
          </a:bodyPr>
          <a:lstStyle/>
          <a:p>
            <a:pPr>
              <a:defRPr/>
            </a:pPr>
            <a:r>
              <a:rPr lang="en-US" sz="1600" b="1">
                <a:solidFill>
                  <a:srgbClr val="FFA691"/>
                </a:solidFill>
                <a:effectLst>
                  <a:outerShdw blurRad="38100" dist="38100" dir="2700000" algn="tl">
                    <a:srgbClr val="C0C0C0"/>
                  </a:outerShdw>
                </a:effectLst>
                <a:latin typeface="Arial" charset="0"/>
                <a:cs typeface="+mn-cs"/>
              </a:rPr>
              <a:t>i486</a:t>
            </a:r>
            <a:endParaRPr lang="en-US" sz="2400">
              <a:solidFill>
                <a:srgbClr val="FFA691"/>
              </a:solidFill>
              <a:effectLst>
                <a:outerShdw blurRad="38100" dist="38100" dir="2700000" algn="tl">
                  <a:srgbClr val="C0C0C0"/>
                </a:outerShdw>
              </a:effectLst>
              <a:latin typeface="Times New Roman" pitchFamily="18" charset="0"/>
              <a:cs typeface="+mn-cs"/>
            </a:endParaRPr>
          </a:p>
        </p:txBody>
      </p:sp>
      <p:sp>
        <p:nvSpPr>
          <p:cNvPr id="56" name="Rectangle 48"/>
          <p:cNvSpPr>
            <a:spLocks noChangeArrowheads="1"/>
          </p:cNvSpPr>
          <p:nvPr/>
        </p:nvSpPr>
        <p:spPr bwMode="auto">
          <a:xfrm>
            <a:off x="2649538" y="4446588"/>
            <a:ext cx="1008062" cy="244475"/>
          </a:xfrm>
          <a:prstGeom prst="rect">
            <a:avLst/>
          </a:prstGeom>
          <a:noFill/>
          <a:ln w="9525">
            <a:noFill/>
            <a:miter lim="800000"/>
            <a:headEnd/>
            <a:tailEnd/>
          </a:ln>
        </p:spPr>
        <p:txBody>
          <a:bodyPr wrap="none" lIns="0" tIns="0" rIns="0" bIns="0">
            <a:spAutoFit/>
          </a:bodyPr>
          <a:lstStyle/>
          <a:p>
            <a:pPr>
              <a:defRPr/>
            </a:pPr>
            <a:r>
              <a:rPr lang="en-US" sz="1600" b="1">
                <a:solidFill>
                  <a:srgbClr val="FF7453"/>
                </a:solidFill>
                <a:effectLst>
                  <a:outerShdw blurRad="38100" dist="38100" dir="2700000" algn="tl">
                    <a:srgbClr val="C0C0C0"/>
                  </a:outerShdw>
                </a:effectLst>
                <a:latin typeface="Arial" charset="0"/>
                <a:cs typeface="+mn-cs"/>
              </a:rPr>
              <a:t>Pentium® </a:t>
            </a:r>
            <a:endParaRPr lang="en-US" sz="2400">
              <a:solidFill>
                <a:srgbClr val="FF7453"/>
              </a:solidFill>
              <a:effectLst>
                <a:outerShdw blurRad="38100" dist="38100" dir="2700000" algn="tl">
                  <a:srgbClr val="C0C0C0"/>
                </a:outerShdw>
              </a:effectLst>
              <a:latin typeface="Times New Roman" pitchFamily="18" charset="0"/>
              <a:cs typeface="+mn-cs"/>
            </a:endParaRPr>
          </a:p>
        </p:txBody>
      </p:sp>
      <p:sp>
        <p:nvSpPr>
          <p:cNvPr id="57" name="Rectangle 49"/>
          <p:cNvSpPr>
            <a:spLocks noChangeArrowheads="1"/>
          </p:cNvSpPr>
          <p:nvPr/>
        </p:nvSpPr>
        <p:spPr bwMode="auto">
          <a:xfrm>
            <a:off x="3232150" y="4148138"/>
            <a:ext cx="1346200" cy="244475"/>
          </a:xfrm>
          <a:prstGeom prst="rect">
            <a:avLst/>
          </a:prstGeom>
          <a:noFill/>
          <a:ln w="9525">
            <a:noFill/>
            <a:miter lim="800000"/>
            <a:headEnd/>
            <a:tailEnd/>
          </a:ln>
        </p:spPr>
        <p:txBody>
          <a:bodyPr wrap="none" lIns="0" tIns="0" rIns="0" bIns="0">
            <a:spAutoFit/>
          </a:bodyPr>
          <a:lstStyle/>
          <a:p>
            <a:pPr>
              <a:defRPr/>
            </a:pPr>
            <a:r>
              <a:rPr lang="en-US" sz="1600" b="1">
                <a:solidFill>
                  <a:srgbClr val="FF552D"/>
                </a:solidFill>
                <a:effectLst>
                  <a:outerShdw blurRad="38100" dist="38100" dir="2700000" algn="tl">
                    <a:srgbClr val="C0C0C0"/>
                  </a:outerShdw>
                </a:effectLst>
                <a:latin typeface="Arial" charset="0"/>
                <a:cs typeface="+mn-cs"/>
              </a:rPr>
              <a:t>Pentium® Pro</a:t>
            </a:r>
          </a:p>
        </p:txBody>
      </p:sp>
      <p:sp>
        <p:nvSpPr>
          <p:cNvPr id="58" name="Rectangle 50"/>
          <p:cNvSpPr>
            <a:spLocks noChangeArrowheads="1"/>
          </p:cNvSpPr>
          <p:nvPr/>
        </p:nvSpPr>
        <p:spPr bwMode="auto">
          <a:xfrm>
            <a:off x="3840163" y="3767138"/>
            <a:ext cx="1122362" cy="244475"/>
          </a:xfrm>
          <a:prstGeom prst="rect">
            <a:avLst/>
          </a:prstGeom>
          <a:noFill/>
          <a:ln w="9525">
            <a:noFill/>
            <a:miter lim="800000"/>
            <a:headEnd/>
            <a:tailEnd/>
          </a:ln>
        </p:spPr>
        <p:txBody>
          <a:bodyPr wrap="none" lIns="0" tIns="0" rIns="0" bIns="0">
            <a:spAutoFit/>
          </a:bodyPr>
          <a:lstStyle/>
          <a:p>
            <a:pPr>
              <a:defRPr/>
            </a:pPr>
            <a:r>
              <a:rPr lang="en-US" sz="1600" b="1">
                <a:solidFill>
                  <a:srgbClr val="FF3303"/>
                </a:solidFill>
                <a:effectLst>
                  <a:outerShdw blurRad="38100" dist="38100" dir="2700000" algn="tl">
                    <a:srgbClr val="C0C0C0"/>
                  </a:outerShdw>
                </a:effectLst>
                <a:latin typeface="Arial" charset="0"/>
                <a:cs typeface="+mn-cs"/>
              </a:rPr>
              <a:t>Pentium® II</a:t>
            </a:r>
          </a:p>
        </p:txBody>
      </p:sp>
      <p:sp>
        <p:nvSpPr>
          <p:cNvPr id="59" name="Rectangle 51"/>
          <p:cNvSpPr>
            <a:spLocks noChangeArrowheads="1"/>
          </p:cNvSpPr>
          <p:nvPr/>
        </p:nvSpPr>
        <p:spPr bwMode="auto">
          <a:xfrm>
            <a:off x="4579938" y="3492500"/>
            <a:ext cx="1179512" cy="244475"/>
          </a:xfrm>
          <a:prstGeom prst="rect">
            <a:avLst/>
          </a:prstGeom>
          <a:noFill/>
          <a:ln w="9525">
            <a:noFill/>
            <a:miter lim="800000"/>
            <a:headEnd/>
            <a:tailEnd/>
          </a:ln>
        </p:spPr>
        <p:txBody>
          <a:bodyPr wrap="none" lIns="0" tIns="0" rIns="0" bIns="0">
            <a:spAutoFit/>
          </a:bodyPr>
          <a:lstStyle/>
          <a:p>
            <a:pPr>
              <a:defRPr/>
            </a:pPr>
            <a:r>
              <a:rPr lang="en-US" sz="1600" b="1">
                <a:solidFill>
                  <a:srgbClr val="E42B00"/>
                </a:solidFill>
                <a:effectLst>
                  <a:outerShdw blurRad="38100" dist="38100" dir="2700000" algn="tl">
                    <a:srgbClr val="C0C0C0"/>
                  </a:outerShdw>
                </a:effectLst>
                <a:latin typeface="Arial" charset="0"/>
                <a:cs typeface="+mn-cs"/>
              </a:rPr>
              <a:t>Pentium® III</a:t>
            </a:r>
          </a:p>
        </p:txBody>
      </p:sp>
      <p:sp>
        <p:nvSpPr>
          <p:cNvPr id="60" name="Line 52"/>
          <p:cNvSpPr>
            <a:spLocks noChangeShapeType="1"/>
          </p:cNvSpPr>
          <p:nvPr/>
        </p:nvSpPr>
        <p:spPr bwMode="auto">
          <a:xfrm>
            <a:off x="2147888" y="4035425"/>
            <a:ext cx="971550" cy="0"/>
          </a:xfrm>
          <a:prstGeom prst="line">
            <a:avLst/>
          </a:prstGeom>
          <a:noFill/>
          <a:ln w="50800">
            <a:solidFill>
              <a:srgbClr val="FF9933"/>
            </a:solidFill>
            <a:round/>
            <a:headEnd/>
            <a:tailEnd type="triangle" w="med" len="med"/>
          </a:ln>
        </p:spPr>
        <p:txBody>
          <a:bodyPr wrap="none" anchor="ctr"/>
          <a:lstStyle/>
          <a:p>
            <a:endParaRPr lang="fr-FR"/>
          </a:p>
        </p:txBody>
      </p:sp>
      <p:sp>
        <p:nvSpPr>
          <p:cNvPr id="61" name="Text Box 53"/>
          <p:cNvSpPr txBox="1">
            <a:spLocks noChangeArrowheads="1"/>
          </p:cNvSpPr>
          <p:nvPr/>
        </p:nvSpPr>
        <p:spPr bwMode="auto">
          <a:xfrm>
            <a:off x="1972126" y="3535997"/>
            <a:ext cx="1351652" cy="341632"/>
          </a:xfrm>
          <a:prstGeom prst="rect">
            <a:avLst/>
          </a:prstGeom>
          <a:noFill/>
          <a:ln w="12700">
            <a:noFill/>
            <a:miter lim="800000"/>
            <a:headEnd type="none" w="sm" len="sm"/>
            <a:tailEnd type="none" w="med" len="lg"/>
          </a:ln>
          <a:effectLst/>
        </p:spPr>
        <p:txBody>
          <a:bodyPr wrap="none" anchor="ctr">
            <a:spAutoFit/>
          </a:bodyPr>
          <a:lstStyle/>
          <a:p>
            <a:pPr algn="ctr" eaLnBrk="0" hangingPunct="0">
              <a:lnSpc>
                <a:spcPct val="90000"/>
              </a:lnSpc>
              <a:defRPr/>
            </a:pPr>
            <a:r>
              <a:rPr lang="en-US" b="1" dirty="0" smtClean="0">
                <a:solidFill>
                  <a:srgbClr val="FF9933"/>
                </a:solidFill>
                <a:effectLst>
                  <a:outerShdw blurRad="38100" dist="38100" dir="2700000" algn="tl">
                    <a:srgbClr val="C0C0C0"/>
                  </a:outerShdw>
                </a:effectLst>
                <a:latin typeface="Arial" charset="0"/>
                <a:cs typeface="+mn-cs"/>
              </a:rPr>
              <a:t>Plat </a:t>
            </a:r>
            <a:r>
              <a:rPr lang="en-US" b="1" dirty="0" err="1" smtClean="0">
                <a:solidFill>
                  <a:srgbClr val="FF9933"/>
                </a:solidFill>
                <a:effectLst>
                  <a:outerShdw blurRad="38100" dist="38100" dir="2700000" algn="tl">
                    <a:srgbClr val="C0C0C0"/>
                  </a:outerShdw>
                </a:effectLst>
                <a:latin typeface="Arial" charset="0"/>
                <a:cs typeface="+mn-cs"/>
              </a:rPr>
              <a:t>chaud</a:t>
            </a:r>
            <a:endParaRPr lang="en-US" b="1" dirty="0">
              <a:solidFill>
                <a:srgbClr val="FF9933"/>
              </a:solidFill>
              <a:effectLst>
                <a:outerShdw blurRad="38100" dist="38100" dir="2700000" algn="tl">
                  <a:srgbClr val="C0C0C0"/>
                </a:outerShdw>
              </a:effectLst>
              <a:latin typeface="Arial" charset="0"/>
              <a:cs typeface="+mn-cs"/>
            </a:endParaRPr>
          </a:p>
        </p:txBody>
      </p:sp>
      <p:sp>
        <p:nvSpPr>
          <p:cNvPr id="62" name="Text Box 54"/>
          <p:cNvSpPr txBox="1">
            <a:spLocks noChangeArrowheads="1"/>
          </p:cNvSpPr>
          <p:nvPr/>
        </p:nvSpPr>
        <p:spPr bwMode="auto">
          <a:xfrm>
            <a:off x="2949575" y="2281238"/>
            <a:ext cx="2247900" cy="342900"/>
          </a:xfrm>
          <a:prstGeom prst="rect">
            <a:avLst/>
          </a:prstGeom>
          <a:noFill/>
          <a:ln w="12700">
            <a:noFill/>
            <a:miter lim="800000"/>
            <a:headEnd type="none" w="sm" len="sm"/>
            <a:tailEnd type="none" w="med" len="lg"/>
          </a:ln>
          <a:effectLst>
            <a:outerShdw dist="35921" dir="2700000" algn="ctr" rotWithShape="0">
              <a:schemeClr val="bg2"/>
            </a:outerShdw>
          </a:effectLst>
        </p:spPr>
        <p:txBody>
          <a:bodyPr wrap="none" anchor="ctr">
            <a:spAutoFit/>
          </a:bodyPr>
          <a:lstStyle/>
          <a:p>
            <a:pPr algn="ctr" eaLnBrk="0" hangingPunct="0">
              <a:lnSpc>
                <a:spcPct val="90000"/>
              </a:lnSpc>
              <a:defRPr/>
            </a:pPr>
            <a:r>
              <a:rPr lang="en-US" b="1" dirty="0" err="1">
                <a:effectLst>
                  <a:outerShdw blurRad="38100" dist="38100" dir="2700000" algn="tl">
                    <a:srgbClr val="C0C0C0"/>
                  </a:outerShdw>
                </a:effectLst>
                <a:latin typeface="Arial" charset="0"/>
                <a:cs typeface="+mn-cs"/>
              </a:rPr>
              <a:t>Réacteur</a:t>
            </a:r>
            <a:r>
              <a:rPr lang="en-US" b="1" dirty="0">
                <a:effectLst>
                  <a:outerShdw blurRad="38100" dist="38100" dir="2700000" algn="tl">
                    <a:srgbClr val="C0C0C0"/>
                  </a:outerShdw>
                </a:effectLst>
                <a:latin typeface="Arial" charset="0"/>
                <a:cs typeface="+mn-cs"/>
              </a:rPr>
              <a:t> </a:t>
            </a:r>
            <a:r>
              <a:rPr lang="en-US" b="1" dirty="0" err="1">
                <a:effectLst>
                  <a:outerShdw blurRad="38100" dist="38100" dir="2700000" algn="tl">
                    <a:srgbClr val="C0C0C0"/>
                  </a:outerShdw>
                </a:effectLst>
                <a:latin typeface="Arial" charset="0"/>
                <a:cs typeface="+mn-cs"/>
              </a:rPr>
              <a:t>nucléaire</a:t>
            </a:r>
            <a:endParaRPr lang="en-US" b="1" dirty="0">
              <a:effectLst>
                <a:outerShdw blurRad="38100" dist="38100" dir="2700000" algn="tl">
                  <a:srgbClr val="C0C0C0"/>
                </a:outerShdw>
              </a:effectLst>
              <a:latin typeface="Arial" charset="0"/>
              <a:cs typeface="+mn-cs"/>
            </a:endParaRPr>
          </a:p>
        </p:txBody>
      </p:sp>
      <p:sp>
        <p:nvSpPr>
          <p:cNvPr id="63" name="Line 55"/>
          <p:cNvSpPr>
            <a:spLocks noChangeShapeType="1"/>
          </p:cNvSpPr>
          <p:nvPr/>
        </p:nvSpPr>
        <p:spPr bwMode="auto">
          <a:xfrm flipH="1">
            <a:off x="5140325" y="2487613"/>
            <a:ext cx="700088" cy="0"/>
          </a:xfrm>
          <a:prstGeom prst="line">
            <a:avLst/>
          </a:prstGeom>
          <a:noFill/>
          <a:ln w="50800">
            <a:solidFill>
              <a:srgbClr val="E42B00"/>
            </a:solidFill>
            <a:round/>
            <a:headEnd type="triangle" w="med" len="med"/>
            <a:tailEnd type="none" w="med" len="lg"/>
          </a:ln>
          <a:effectLst>
            <a:outerShdw dist="35921" dir="2700000" algn="ctr" rotWithShape="0">
              <a:schemeClr val="bg2"/>
            </a:outerShdw>
          </a:effectLst>
        </p:spPr>
        <p:txBody>
          <a:bodyPr wrap="none" anchor="ctr"/>
          <a:lstStyle/>
          <a:p>
            <a:pPr>
              <a:defRPr/>
            </a:pPr>
            <a:endParaRPr lang="fr-FR">
              <a:latin typeface="Arial" charset="0"/>
              <a:cs typeface="+mn-cs"/>
            </a:endParaRPr>
          </a:p>
        </p:txBody>
      </p:sp>
      <p:grpSp>
        <p:nvGrpSpPr>
          <p:cNvPr id="64" name="Group 56"/>
          <p:cNvGrpSpPr>
            <a:grpSpLocks/>
          </p:cNvGrpSpPr>
          <p:nvPr/>
        </p:nvGrpSpPr>
        <p:grpSpPr bwMode="auto">
          <a:xfrm>
            <a:off x="1374775" y="1435100"/>
            <a:ext cx="6586538" cy="3702050"/>
            <a:chOff x="866" y="904"/>
            <a:chExt cx="4149" cy="2332"/>
          </a:xfrm>
        </p:grpSpPr>
        <p:sp>
          <p:nvSpPr>
            <p:cNvPr id="65" name="Freeform 57"/>
            <p:cNvSpPr>
              <a:spLocks/>
            </p:cNvSpPr>
            <p:nvPr/>
          </p:nvSpPr>
          <p:spPr bwMode="auto">
            <a:xfrm>
              <a:off x="866" y="2861"/>
              <a:ext cx="650" cy="375"/>
            </a:xfrm>
            <a:custGeom>
              <a:avLst/>
              <a:gdLst>
                <a:gd name="T0" fmla="*/ 0 w 85"/>
                <a:gd name="T1" fmla="*/ 21098 h 50"/>
                <a:gd name="T2" fmla="*/ 1812 w 85"/>
                <a:gd name="T3" fmla="*/ 19860 h 50"/>
                <a:gd name="T4" fmla="*/ 3564 w 85"/>
                <a:gd name="T5" fmla="*/ 19013 h 50"/>
                <a:gd name="T6" fmla="*/ 4909 w 85"/>
                <a:gd name="T7" fmla="*/ 18173 h 50"/>
                <a:gd name="T8" fmla="*/ 6722 w 85"/>
                <a:gd name="T9" fmla="*/ 17325 h 50"/>
                <a:gd name="T10" fmla="*/ 8481 w 85"/>
                <a:gd name="T11" fmla="*/ 16485 h 50"/>
                <a:gd name="T12" fmla="*/ 9826 w 85"/>
                <a:gd name="T13" fmla="*/ 15638 h 50"/>
                <a:gd name="T14" fmla="*/ 11639 w 85"/>
                <a:gd name="T15" fmla="*/ 14340 h 50"/>
                <a:gd name="T16" fmla="*/ 13390 w 85"/>
                <a:gd name="T17" fmla="*/ 13500 h 50"/>
                <a:gd name="T18" fmla="*/ 15202 w 85"/>
                <a:gd name="T19" fmla="*/ 12652 h 50"/>
                <a:gd name="T20" fmla="*/ 16548 w 85"/>
                <a:gd name="T21" fmla="*/ 11813 h 50"/>
                <a:gd name="T22" fmla="*/ 18361 w 85"/>
                <a:gd name="T23" fmla="*/ 10973 h 50"/>
                <a:gd name="T24" fmla="*/ 20119 w 85"/>
                <a:gd name="T25" fmla="*/ 10125 h 50"/>
                <a:gd name="T26" fmla="*/ 21458 w 85"/>
                <a:gd name="T27" fmla="*/ 9285 h 50"/>
                <a:gd name="T28" fmla="*/ 23278 w 85"/>
                <a:gd name="T29" fmla="*/ 8048 h 50"/>
                <a:gd name="T30" fmla="*/ 25029 w 85"/>
                <a:gd name="T31" fmla="*/ 7200 h 50"/>
                <a:gd name="T32" fmla="*/ 26375 w 85"/>
                <a:gd name="T33" fmla="*/ 6300 h 50"/>
                <a:gd name="T34" fmla="*/ 28187 w 85"/>
                <a:gd name="T35" fmla="*/ 5460 h 50"/>
                <a:gd name="T36" fmla="*/ 29938 w 85"/>
                <a:gd name="T37" fmla="*/ 4673 h 50"/>
                <a:gd name="T38" fmla="*/ 31751 w 85"/>
                <a:gd name="T39" fmla="*/ 3825 h 50"/>
                <a:gd name="T40" fmla="*/ 33096 w 85"/>
                <a:gd name="T41" fmla="*/ 2535 h 50"/>
                <a:gd name="T42" fmla="*/ 34855 w 85"/>
                <a:gd name="T43" fmla="*/ 1687 h 50"/>
                <a:gd name="T44" fmla="*/ 36668 w 85"/>
                <a:gd name="T45" fmla="*/ 840 h 50"/>
                <a:gd name="T46" fmla="*/ 38014 w 85"/>
                <a:gd name="T47" fmla="*/ 0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50"/>
                <a:gd name="T74" fmla="*/ 85 w 85"/>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50">
                  <a:moveTo>
                    <a:pt x="0" y="50"/>
                  </a:moveTo>
                  <a:lnTo>
                    <a:pt x="4" y="47"/>
                  </a:lnTo>
                  <a:lnTo>
                    <a:pt x="8" y="45"/>
                  </a:lnTo>
                  <a:lnTo>
                    <a:pt x="11" y="43"/>
                  </a:lnTo>
                  <a:lnTo>
                    <a:pt x="15" y="41"/>
                  </a:lnTo>
                  <a:lnTo>
                    <a:pt x="19" y="39"/>
                  </a:lnTo>
                  <a:lnTo>
                    <a:pt x="22" y="37"/>
                  </a:lnTo>
                  <a:lnTo>
                    <a:pt x="26" y="34"/>
                  </a:lnTo>
                  <a:lnTo>
                    <a:pt x="30" y="32"/>
                  </a:lnTo>
                  <a:lnTo>
                    <a:pt x="34" y="30"/>
                  </a:lnTo>
                  <a:lnTo>
                    <a:pt x="37" y="28"/>
                  </a:lnTo>
                  <a:lnTo>
                    <a:pt x="41" y="26"/>
                  </a:lnTo>
                  <a:lnTo>
                    <a:pt x="45" y="24"/>
                  </a:lnTo>
                  <a:lnTo>
                    <a:pt x="48" y="22"/>
                  </a:lnTo>
                  <a:lnTo>
                    <a:pt x="52" y="19"/>
                  </a:lnTo>
                  <a:lnTo>
                    <a:pt x="56" y="17"/>
                  </a:lnTo>
                  <a:lnTo>
                    <a:pt x="59" y="15"/>
                  </a:lnTo>
                  <a:lnTo>
                    <a:pt x="63" y="13"/>
                  </a:lnTo>
                  <a:lnTo>
                    <a:pt x="67" y="11"/>
                  </a:lnTo>
                  <a:lnTo>
                    <a:pt x="71" y="9"/>
                  </a:lnTo>
                  <a:lnTo>
                    <a:pt x="74" y="6"/>
                  </a:lnTo>
                  <a:lnTo>
                    <a:pt x="78" y="4"/>
                  </a:lnTo>
                  <a:lnTo>
                    <a:pt x="82" y="2"/>
                  </a:lnTo>
                  <a:lnTo>
                    <a:pt x="85" y="0"/>
                  </a:lnTo>
                </a:path>
              </a:pathLst>
            </a:custGeom>
            <a:noFill/>
            <a:ln w="28575">
              <a:solidFill>
                <a:schemeClr val="bg2"/>
              </a:solidFill>
              <a:round/>
              <a:headEnd/>
              <a:tailEnd/>
            </a:ln>
          </p:spPr>
          <p:txBody>
            <a:bodyPr/>
            <a:lstStyle/>
            <a:p>
              <a:endParaRPr lang="fr-FR"/>
            </a:p>
          </p:txBody>
        </p:sp>
        <p:sp>
          <p:nvSpPr>
            <p:cNvPr id="66" name="Freeform 58"/>
            <p:cNvSpPr>
              <a:spLocks/>
            </p:cNvSpPr>
            <p:nvPr/>
          </p:nvSpPr>
          <p:spPr bwMode="auto">
            <a:xfrm>
              <a:off x="1516" y="2470"/>
              <a:ext cx="681" cy="391"/>
            </a:xfrm>
            <a:custGeom>
              <a:avLst/>
              <a:gdLst>
                <a:gd name="T0" fmla="*/ 0 w 89"/>
                <a:gd name="T1" fmla="*/ 22107 h 52"/>
                <a:gd name="T2" fmla="*/ 1813 w 89"/>
                <a:gd name="T3" fmla="*/ 21257 h 52"/>
                <a:gd name="T4" fmla="*/ 3573 w 89"/>
                <a:gd name="T5" fmla="*/ 20407 h 52"/>
                <a:gd name="T6" fmla="*/ 4920 w 89"/>
                <a:gd name="T7" fmla="*/ 19565 h 52"/>
                <a:gd name="T8" fmla="*/ 6733 w 89"/>
                <a:gd name="T9" fmla="*/ 18264 h 52"/>
                <a:gd name="T10" fmla="*/ 8486 w 89"/>
                <a:gd name="T11" fmla="*/ 17415 h 52"/>
                <a:gd name="T12" fmla="*/ 10307 w 89"/>
                <a:gd name="T13" fmla="*/ 16565 h 52"/>
                <a:gd name="T14" fmla="*/ 11654 w 89"/>
                <a:gd name="T15" fmla="*/ 15715 h 52"/>
                <a:gd name="T16" fmla="*/ 13467 w 89"/>
                <a:gd name="T17" fmla="*/ 14873 h 52"/>
                <a:gd name="T18" fmla="*/ 15219 w 89"/>
                <a:gd name="T19" fmla="*/ 14023 h 52"/>
                <a:gd name="T20" fmla="*/ 16566 w 89"/>
                <a:gd name="T21" fmla="*/ 12775 h 52"/>
                <a:gd name="T22" fmla="*/ 18387 w 89"/>
                <a:gd name="T23" fmla="*/ 11933 h 52"/>
                <a:gd name="T24" fmla="*/ 20139 w 89"/>
                <a:gd name="T25" fmla="*/ 11083 h 52"/>
                <a:gd name="T26" fmla="*/ 21486 w 89"/>
                <a:gd name="T27" fmla="*/ 10174 h 52"/>
                <a:gd name="T28" fmla="*/ 23299 w 89"/>
                <a:gd name="T29" fmla="*/ 9331 h 52"/>
                <a:gd name="T30" fmla="*/ 25059 w 89"/>
                <a:gd name="T31" fmla="*/ 8482 h 52"/>
                <a:gd name="T32" fmla="*/ 26873 w 89"/>
                <a:gd name="T33" fmla="*/ 7632 h 52"/>
                <a:gd name="T34" fmla="*/ 28219 w 89"/>
                <a:gd name="T35" fmla="*/ 6391 h 52"/>
                <a:gd name="T36" fmla="*/ 30033 w 89"/>
                <a:gd name="T37" fmla="*/ 5542 h 52"/>
                <a:gd name="T38" fmla="*/ 31793 w 89"/>
                <a:gd name="T39" fmla="*/ 4692 h 52"/>
                <a:gd name="T40" fmla="*/ 33139 w 89"/>
                <a:gd name="T41" fmla="*/ 3842 h 52"/>
                <a:gd name="T42" fmla="*/ 34953 w 89"/>
                <a:gd name="T43" fmla="*/ 3000 h 52"/>
                <a:gd name="T44" fmla="*/ 36713 w 89"/>
                <a:gd name="T45" fmla="*/ 2151 h 52"/>
                <a:gd name="T46" fmla="*/ 38059 w 89"/>
                <a:gd name="T47" fmla="*/ 1301 h 52"/>
                <a:gd name="T48" fmla="*/ 39873 w 89"/>
                <a:gd name="T49" fmla="*/ 0 h 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9"/>
                <a:gd name="T76" fmla="*/ 0 h 52"/>
                <a:gd name="T77" fmla="*/ 89 w 89"/>
                <a:gd name="T78" fmla="*/ 52 h 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9" h="52">
                  <a:moveTo>
                    <a:pt x="0" y="52"/>
                  </a:moveTo>
                  <a:lnTo>
                    <a:pt x="4" y="50"/>
                  </a:lnTo>
                  <a:lnTo>
                    <a:pt x="8" y="48"/>
                  </a:lnTo>
                  <a:lnTo>
                    <a:pt x="11" y="46"/>
                  </a:lnTo>
                  <a:lnTo>
                    <a:pt x="15" y="43"/>
                  </a:lnTo>
                  <a:lnTo>
                    <a:pt x="19" y="41"/>
                  </a:lnTo>
                  <a:lnTo>
                    <a:pt x="23" y="39"/>
                  </a:lnTo>
                  <a:lnTo>
                    <a:pt x="26" y="37"/>
                  </a:lnTo>
                  <a:lnTo>
                    <a:pt x="30" y="35"/>
                  </a:lnTo>
                  <a:lnTo>
                    <a:pt x="34" y="33"/>
                  </a:lnTo>
                  <a:lnTo>
                    <a:pt x="37" y="30"/>
                  </a:lnTo>
                  <a:lnTo>
                    <a:pt x="41" y="28"/>
                  </a:lnTo>
                  <a:lnTo>
                    <a:pt x="45" y="26"/>
                  </a:lnTo>
                  <a:lnTo>
                    <a:pt x="48" y="24"/>
                  </a:lnTo>
                  <a:lnTo>
                    <a:pt x="52" y="22"/>
                  </a:lnTo>
                  <a:lnTo>
                    <a:pt x="56" y="20"/>
                  </a:lnTo>
                  <a:lnTo>
                    <a:pt x="60" y="18"/>
                  </a:lnTo>
                  <a:lnTo>
                    <a:pt x="63" y="15"/>
                  </a:lnTo>
                  <a:lnTo>
                    <a:pt x="67" y="13"/>
                  </a:lnTo>
                  <a:lnTo>
                    <a:pt x="71" y="11"/>
                  </a:lnTo>
                  <a:lnTo>
                    <a:pt x="74" y="9"/>
                  </a:lnTo>
                  <a:lnTo>
                    <a:pt x="78" y="7"/>
                  </a:lnTo>
                  <a:lnTo>
                    <a:pt x="82" y="5"/>
                  </a:lnTo>
                  <a:lnTo>
                    <a:pt x="85" y="3"/>
                  </a:lnTo>
                  <a:lnTo>
                    <a:pt x="89" y="0"/>
                  </a:lnTo>
                </a:path>
              </a:pathLst>
            </a:custGeom>
            <a:noFill/>
            <a:ln w="28575">
              <a:solidFill>
                <a:schemeClr val="bg2"/>
              </a:solidFill>
              <a:round/>
              <a:headEnd/>
              <a:tailEnd/>
            </a:ln>
          </p:spPr>
          <p:txBody>
            <a:bodyPr/>
            <a:lstStyle/>
            <a:p>
              <a:endParaRPr lang="fr-FR"/>
            </a:p>
          </p:txBody>
        </p:sp>
        <p:sp>
          <p:nvSpPr>
            <p:cNvPr id="67" name="Freeform 59"/>
            <p:cNvSpPr>
              <a:spLocks/>
            </p:cNvSpPr>
            <p:nvPr/>
          </p:nvSpPr>
          <p:spPr bwMode="auto">
            <a:xfrm>
              <a:off x="2197" y="2088"/>
              <a:ext cx="680" cy="382"/>
            </a:xfrm>
            <a:custGeom>
              <a:avLst/>
              <a:gdLst>
                <a:gd name="T0" fmla="*/ 0 w 89"/>
                <a:gd name="T1" fmla="*/ 21429 h 51"/>
                <a:gd name="T2" fmla="*/ 1811 w 89"/>
                <a:gd name="T3" fmla="*/ 20591 h 51"/>
                <a:gd name="T4" fmla="*/ 3560 w 89"/>
                <a:gd name="T5" fmla="*/ 19752 h 51"/>
                <a:gd name="T6" fmla="*/ 4905 w 89"/>
                <a:gd name="T7" fmla="*/ 18905 h 51"/>
                <a:gd name="T8" fmla="*/ 6716 w 89"/>
                <a:gd name="T9" fmla="*/ 18066 h 51"/>
                <a:gd name="T10" fmla="*/ 8466 w 89"/>
                <a:gd name="T11" fmla="*/ 17220 h 51"/>
                <a:gd name="T12" fmla="*/ 9810 w 89"/>
                <a:gd name="T13" fmla="*/ 15992 h 51"/>
                <a:gd name="T14" fmla="*/ 11613 w 89"/>
                <a:gd name="T15" fmla="*/ 15145 h 51"/>
                <a:gd name="T16" fmla="*/ 13371 w 89"/>
                <a:gd name="T17" fmla="*/ 14306 h 51"/>
                <a:gd name="T18" fmla="*/ 14708 w 89"/>
                <a:gd name="T19" fmla="*/ 13467 h 51"/>
                <a:gd name="T20" fmla="*/ 16519 w 89"/>
                <a:gd name="T21" fmla="*/ 12621 h 51"/>
                <a:gd name="T22" fmla="*/ 18268 w 89"/>
                <a:gd name="T23" fmla="*/ 11782 h 51"/>
                <a:gd name="T24" fmla="*/ 20079 w 89"/>
                <a:gd name="T25" fmla="*/ 10943 h 51"/>
                <a:gd name="T26" fmla="*/ 21424 w 89"/>
                <a:gd name="T27" fmla="*/ 9647 h 51"/>
                <a:gd name="T28" fmla="*/ 23173 w 89"/>
                <a:gd name="T29" fmla="*/ 8808 h 51"/>
                <a:gd name="T30" fmla="*/ 24984 w 89"/>
                <a:gd name="T31" fmla="*/ 7970 h 51"/>
                <a:gd name="T32" fmla="*/ 26329 w 89"/>
                <a:gd name="T33" fmla="*/ 7123 h 51"/>
                <a:gd name="T34" fmla="*/ 28079 w 89"/>
                <a:gd name="T35" fmla="*/ 6284 h 51"/>
                <a:gd name="T36" fmla="*/ 29889 w 89"/>
                <a:gd name="T37" fmla="*/ 5445 h 51"/>
                <a:gd name="T38" fmla="*/ 31234 w 89"/>
                <a:gd name="T39" fmla="*/ 4209 h 51"/>
                <a:gd name="T40" fmla="*/ 32984 w 89"/>
                <a:gd name="T41" fmla="*/ 3363 h 51"/>
                <a:gd name="T42" fmla="*/ 34795 w 89"/>
                <a:gd name="T43" fmla="*/ 2524 h 51"/>
                <a:gd name="T44" fmla="*/ 36132 w 89"/>
                <a:gd name="T45" fmla="*/ 1685 h 51"/>
                <a:gd name="T46" fmla="*/ 37889 w 89"/>
                <a:gd name="T47" fmla="*/ 839 h 51"/>
                <a:gd name="T48" fmla="*/ 39700 w 89"/>
                <a:gd name="T49" fmla="*/ 0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9"/>
                <a:gd name="T76" fmla="*/ 0 h 51"/>
                <a:gd name="T77" fmla="*/ 89 w 89"/>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9" h="51">
                  <a:moveTo>
                    <a:pt x="0" y="51"/>
                  </a:moveTo>
                  <a:lnTo>
                    <a:pt x="4" y="49"/>
                  </a:lnTo>
                  <a:lnTo>
                    <a:pt x="8" y="47"/>
                  </a:lnTo>
                  <a:lnTo>
                    <a:pt x="11" y="45"/>
                  </a:lnTo>
                  <a:lnTo>
                    <a:pt x="15" y="43"/>
                  </a:lnTo>
                  <a:lnTo>
                    <a:pt x="19" y="41"/>
                  </a:lnTo>
                  <a:lnTo>
                    <a:pt x="22" y="38"/>
                  </a:lnTo>
                  <a:lnTo>
                    <a:pt x="26" y="36"/>
                  </a:lnTo>
                  <a:lnTo>
                    <a:pt x="30" y="34"/>
                  </a:lnTo>
                  <a:lnTo>
                    <a:pt x="33" y="32"/>
                  </a:lnTo>
                  <a:lnTo>
                    <a:pt x="37" y="30"/>
                  </a:lnTo>
                  <a:lnTo>
                    <a:pt x="41" y="28"/>
                  </a:lnTo>
                  <a:lnTo>
                    <a:pt x="45" y="26"/>
                  </a:lnTo>
                  <a:lnTo>
                    <a:pt x="48" y="23"/>
                  </a:lnTo>
                  <a:lnTo>
                    <a:pt x="52" y="21"/>
                  </a:lnTo>
                  <a:lnTo>
                    <a:pt x="56" y="19"/>
                  </a:lnTo>
                  <a:lnTo>
                    <a:pt x="59" y="17"/>
                  </a:lnTo>
                  <a:lnTo>
                    <a:pt x="63" y="15"/>
                  </a:lnTo>
                  <a:lnTo>
                    <a:pt x="67" y="13"/>
                  </a:lnTo>
                  <a:lnTo>
                    <a:pt x="70" y="10"/>
                  </a:lnTo>
                  <a:lnTo>
                    <a:pt x="74" y="8"/>
                  </a:lnTo>
                  <a:lnTo>
                    <a:pt x="78" y="6"/>
                  </a:lnTo>
                  <a:lnTo>
                    <a:pt x="81" y="4"/>
                  </a:lnTo>
                  <a:lnTo>
                    <a:pt x="85" y="2"/>
                  </a:lnTo>
                  <a:lnTo>
                    <a:pt x="89" y="0"/>
                  </a:lnTo>
                </a:path>
              </a:pathLst>
            </a:custGeom>
            <a:noFill/>
            <a:ln w="28575">
              <a:solidFill>
                <a:schemeClr val="bg2"/>
              </a:solidFill>
              <a:round/>
              <a:headEnd/>
              <a:tailEnd/>
            </a:ln>
          </p:spPr>
          <p:txBody>
            <a:bodyPr/>
            <a:lstStyle/>
            <a:p>
              <a:endParaRPr lang="fr-FR"/>
            </a:p>
          </p:txBody>
        </p:sp>
        <p:sp>
          <p:nvSpPr>
            <p:cNvPr id="68" name="Freeform 60"/>
            <p:cNvSpPr>
              <a:spLocks/>
            </p:cNvSpPr>
            <p:nvPr/>
          </p:nvSpPr>
          <p:spPr bwMode="auto">
            <a:xfrm>
              <a:off x="2877" y="1697"/>
              <a:ext cx="681" cy="391"/>
            </a:xfrm>
            <a:custGeom>
              <a:avLst/>
              <a:gdLst>
                <a:gd name="T0" fmla="*/ 0 w 89"/>
                <a:gd name="T1" fmla="*/ 22107 h 52"/>
                <a:gd name="T2" fmla="*/ 1813 w 89"/>
                <a:gd name="T3" fmla="*/ 21257 h 52"/>
                <a:gd name="T4" fmla="*/ 3160 w 89"/>
                <a:gd name="T5" fmla="*/ 19956 h 52"/>
                <a:gd name="T6" fmla="*/ 4920 w 89"/>
                <a:gd name="T7" fmla="*/ 19114 h 52"/>
                <a:gd name="T8" fmla="*/ 6733 w 89"/>
                <a:gd name="T9" fmla="*/ 18264 h 52"/>
                <a:gd name="T10" fmla="*/ 8080 w 89"/>
                <a:gd name="T11" fmla="*/ 17415 h 52"/>
                <a:gd name="T12" fmla="*/ 9832 w 89"/>
                <a:gd name="T13" fmla="*/ 16565 h 52"/>
                <a:gd name="T14" fmla="*/ 11654 w 89"/>
                <a:gd name="T15" fmla="*/ 15715 h 52"/>
                <a:gd name="T16" fmla="*/ 13000 w 89"/>
                <a:gd name="T17" fmla="*/ 14873 h 52"/>
                <a:gd name="T18" fmla="*/ 14814 w 89"/>
                <a:gd name="T19" fmla="*/ 13625 h 52"/>
                <a:gd name="T20" fmla="*/ 16566 w 89"/>
                <a:gd name="T21" fmla="*/ 12775 h 52"/>
                <a:gd name="T22" fmla="*/ 18387 w 89"/>
                <a:gd name="T23" fmla="*/ 11933 h 52"/>
                <a:gd name="T24" fmla="*/ 19734 w 89"/>
                <a:gd name="T25" fmla="*/ 11083 h 52"/>
                <a:gd name="T26" fmla="*/ 21486 w 89"/>
                <a:gd name="T27" fmla="*/ 10174 h 52"/>
                <a:gd name="T28" fmla="*/ 23299 w 89"/>
                <a:gd name="T29" fmla="*/ 9331 h 52"/>
                <a:gd name="T30" fmla="*/ 24646 w 89"/>
                <a:gd name="T31" fmla="*/ 8083 h 52"/>
                <a:gd name="T32" fmla="*/ 26406 w 89"/>
                <a:gd name="T33" fmla="*/ 7233 h 52"/>
                <a:gd name="T34" fmla="*/ 28219 w 89"/>
                <a:gd name="T35" fmla="*/ 6391 h 52"/>
                <a:gd name="T36" fmla="*/ 29566 w 89"/>
                <a:gd name="T37" fmla="*/ 5542 h 52"/>
                <a:gd name="T38" fmla="*/ 31380 w 89"/>
                <a:gd name="T39" fmla="*/ 4692 h 52"/>
                <a:gd name="T40" fmla="*/ 33139 w 89"/>
                <a:gd name="T41" fmla="*/ 3842 h 52"/>
                <a:gd name="T42" fmla="*/ 34953 w 89"/>
                <a:gd name="T43" fmla="*/ 3000 h 52"/>
                <a:gd name="T44" fmla="*/ 36300 w 89"/>
                <a:gd name="T45" fmla="*/ 1699 h 52"/>
                <a:gd name="T46" fmla="*/ 38059 w 89"/>
                <a:gd name="T47" fmla="*/ 850 h 52"/>
                <a:gd name="T48" fmla="*/ 39873 w 89"/>
                <a:gd name="T49" fmla="*/ 0 h 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9"/>
                <a:gd name="T76" fmla="*/ 0 h 52"/>
                <a:gd name="T77" fmla="*/ 89 w 89"/>
                <a:gd name="T78" fmla="*/ 52 h 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9" h="52">
                  <a:moveTo>
                    <a:pt x="0" y="52"/>
                  </a:moveTo>
                  <a:lnTo>
                    <a:pt x="4" y="50"/>
                  </a:lnTo>
                  <a:lnTo>
                    <a:pt x="7" y="47"/>
                  </a:lnTo>
                  <a:lnTo>
                    <a:pt x="11" y="45"/>
                  </a:lnTo>
                  <a:lnTo>
                    <a:pt x="15" y="43"/>
                  </a:lnTo>
                  <a:lnTo>
                    <a:pt x="18" y="41"/>
                  </a:lnTo>
                  <a:lnTo>
                    <a:pt x="22" y="39"/>
                  </a:lnTo>
                  <a:lnTo>
                    <a:pt x="26" y="37"/>
                  </a:lnTo>
                  <a:lnTo>
                    <a:pt x="29" y="35"/>
                  </a:lnTo>
                  <a:lnTo>
                    <a:pt x="33" y="32"/>
                  </a:lnTo>
                  <a:lnTo>
                    <a:pt x="37" y="30"/>
                  </a:lnTo>
                  <a:lnTo>
                    <a:pt x="41" y="28"/>
                  </a:lnTo>
                  <a:lnTo>
                    <a:pt x="44" y="26"/>
                  </a:lnTo>
                  <a:lnTo>
                    <a:pt x="48" y="24"/>
                  </a:lnTo>
                  <a:lnTo>
                    <a:pt x="52" y="22"/>
                  </a:lnTo>
                  <a:lnTo>
                    <a:pt x="55" y="19"/>
                  </a:lnTo>
                  <a:lnTo>
                    <a:pt x="59" y="17"/>
                  </a:lnTo>
                  <a:lnTo>
                    <a:pt x="63" y="15"/>
                  </a:lnTo>
                  <a:lnTo>
                    <a:pt x="66" y="13"/>
                  </a:lnTo>
                  <a:lnTo>
                    <a:pt x="70" y="11"/>
                  </a:lnTo>
                  <a:lnTo>
                    <a:pt x="74" y="9"/>
                  </a:lnTo>
                  <a:lnTo>
                    <a:pt x="78" y="7"/>
                  </a:lnTo>
                  <a:lnTo>
                    <a:pt x="81" y="4"/>
                  </a:lnTo>
                  <a:lnTo>
                    <a:pt x="85" y="2"/>
                  </a:lnTo>
                  <a:lnTo>
                    <a:pt x="89" y="0"/>
                  </a:lnTo>
                </a:path>
              </a:pathLst>
            </a:custGeom>
            <a:noFill/>
            <a:ln w="28575">
              <a:solidFill>
                <a:schemeClr val="bg2"/>
              </a:solidFill>
              <a:round/>
              <a:headEnd/>
              <a:tailEnd/>
            </a:ln>
          </p:spPr>
          <p:txBody>
            <a:bodyPr/>
            <a:lstStyle/>
            <a:p>
              <a:endParaRPr lang="fr-FR"/>
            </a:p>
          </p:txBody>
        </p:sp>
        <p:sp>
          <p:nvSpPr>
            <p:cNvPr id="69" name="Freeform 61"/>
            <p:cNvSpPr>
              <a:spLocks/>
            </p:cNvSpPr>
            <p:nvPr/>
          </p:nvSpPr>
          <p:spPr bwMode="auto">
            <a:xfrm>
              <a:off x="3558" y="1329"/>
              <a:ext cx="650" cy="368"/>
            </a:xfrm>
            <a:custGeom>
              <a:avLst/>
              <a:gdLst>
                <a:gd name="T0" fmla="*/ 0 w 85"/>
                <a:gd name="T1" fmla="*/ 20758 h 49"/>
                <a:gd name="T2" fmla="*/ 1346 w 85"/>
                <a:gd name="T3" fmla="*/ 19910 h 49"/>
                <a:gd name="T4" fmla="*/ 3158 w 85"/>
                <a:gd name="T5" fmla="*/ 19061 h 49"/>
                <a:gd name="T6" fmla="*/ 4909 w 85"/>
                <a:gd name="T7" fmla="*/ 18220 h 49"/>
                <a:gd name="T8" fmla="*/ 6255 w 85"/>
                <a:gd name="T9" fmla="*/ 16920 h 49"/>
                <a:gd name="T10" fmla="*/ 8068 w 85"/>
                <a:gd name="T11" fmla="*/ 16072 h 49"/>
                <a:gd name="T12" fmla="*/ 9826 w 85"/>
                <a:gd name="T13" fmla="*/ 15231 h 49"/>
                <a:gd name="T14" fmla="*/ 11639 w 85"/>
                <a:gd name="T15" fmla="*/ 14382 h 49"/>
                <a:gd name="T16" fmla="*/ 12985 w 85"/>
                <a:gd name="T17" fmla="*/ 13533 h 49"/>
                <a:gd name="T18" fmla="*/ 14736 w 85"/>
                <a:gd name="T19" fmla="*/ 12692 h 49"/>
                <a:gd name="T20" fmla="*/ 16548 w 85"/>
                <a:gd name="T21" fmla="*/ 11844 h 49"/>
                <a:gd name="T22" fmla="*/ 17894 w 85"/>
                <a:gd name="T23" fmla="*/ 10604 h 49"/>
                <a:gd name="T24" fmla="*/ 19645 w 85"/>
                <a:gd name="T25" fmla="*/ 9756 h 49"/>
                <a:gd name="T26" fmla="*/ 21458 w 85"/>
                <a:gd name="T27" fmla="*/ 8915 h 49"/>
                <a:gd name="T28" fmla="*/ 22804 w 85"/>
                <a:gd name="T29" fmla="*/ 8066 h 49"/>
                <a:gd name="T30" fmla="*/ 24616 w 85"/>
                <a:gd name="T31" fmla="*/ 7217 h 49"/>
                <a:gd name="T32" fmla="*/ 26375 w 85"/>
                <a:gd name="T33" fmla="*/ 6376 h 49"/>
                <a:gd name="T34" fmla="*/ 28187 w 85"/>
                <a:gd name="T35" fmla="*/ 5528 h 49"/>
                <a:gd name="T36" fmla="*/ 29533 w 85"/>
                <a:gd name="T37" fmla="*/ 4228 h 49"/>
                <a:gd name="T38" fmla="*/ 31284 w 85"/>
                <a:gd name="T39" fmla="*/ 3387 h 49"/>
                <a:gd name="T40" fmla="*/ 33096 w 85"/>
                <a:gd name="T41" fmla="*/ 2538 h 49"/>
                <a:gd name="T42" fmla="*/ 34442 w 85"/>
                <a:gd name="T43" fmla="*/ 1690 h 49"/>
                <a:gd name="T44" fmla="*/ 36201 w 85"/>
                <a:gd name="T45" fmla="*/ 849 h 49"/>
                <a:gd name="T46" fmla="*/ 38014 w 85"/>
                <a:gd name="T47" fmla="*/ 0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49"/>
                <a:gd name="T74" fmla="*/ 85 w 85"/>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49">
                  <a:moveTo>
                    <a:pt x="0" y="49"/>
                  </a:moveTo>
                  <a:lnTo>
                    <a:pt x="3" y="47"/>
                  </a:lnTo>
                  <a:lnTo>
                    <a:pt x="7" y="45"/>
                  </a:lnTo>
                  <a:lnTo>
                    <a:pt x="11" y="43"/>
                  </a:lnTo>
                  <a:lnTo>
                    <a:pt x="14" y="40"/>
                  </a:lnTo>
                  <a:lnTo>
                    <a:pt x="18" y="38"/>
                  </a:lnTo>
                  <a:lnTo>
                    <a:pt x="22" y="36"/>
                  </a:lnTo>
                  <a:lnTo>
                    <a:pt x="26" y="34"/>
                  </a:lnTo>
                  <a:lnTo>
                    <a:pt x="29" y="32"/>
                  </a:lnTo>
                  <a:lnTo>
                    <a:pt x="33" y="30"/>
                  </a:lnTo>
                  <a:lnTo>
                    <a:pt x="37" y="28"/>
                  </a:lnTo>
                  <a:lnTo>
                    <a:pt x="40" y="25"/>
                  </a:lnTo>
                  <a:lnTo>
                    <a:pt x="44" y="23"/>
                  </a:lnTo>
                  <a:lnTo>
                    <a:pt x="48" y="21"/>
                  </a:lnTo>
                  <a:lnTo>
                    <a:pt x="51" y="19"/>
                  </a:lnTo>
                  <a:lnTo>
                    <a:pt x="55" y="17"/>
                  </a:lnTo>
                  <a:lnTo>
                    <a:pt x="59" y="15"/>
                  </a:lnTo>
                  <a:lnTo>
                    <a:pt x="63" y="13"/>
                  </a:lnTo>
                  <a:lnTo>
                    <a:pt x="66" y="10"/>
                  </a:lnTo>
                  <a:lnTo>
                    <a:pt x="70" y="8"/>
                  </a:lnTo>
                  <a:lnTo>
                    <a:pt x="74" y="6"/>
                  </a:lnTo>
                  <a:lnTo>
                    <a:pt x="77" y="4"/>
                  </a:lnTo>
                  <a:lnTo>
                    <a:pt x="81" y="2"/>
                  </a:lnTo>
                  <a:lnTo>
                    <a:pt x="85" y="0"/>
                  </a:lnTo>
                </a:path>
              </a:pathLst>
            </a:custGeom>
            <a:noFill/>
            <a:ln w="28575">
              <a:solidFill>
                <a:schemeClr val="bg2"/>
              </a:solidFill>
              <a:round/>
              <a:headEnd/>
              <a:tailEnd/>
            </a:ln>
          </p:spPr>
          <p:txBody>
            <a:bodyPr/>
            <a:lstStyle/>
            <a:p>
              <a:endParaRPr lang="fr-FR"/>
            </a:p>
          </p:txBody>
        </p:sp>
        <p:sp>
          <p:nvSpPr>
            <p:cNvPr id="70" name="Line 62"/>
            <p:cNvSpPr>
              <a:spLocks noChangeShapeType="1"/>
            </p:cNvSpPr>
            <p:nvPr/>
          </p:nvSpPr>
          <p:spPr bwMode="auto">
            <a:xfrm flipV="1">
              <a:off x="4176" y="904"/>
              <a:ext cx="839" cy="440"/>
            </a:xfrm>
            <a:prstGeom prst="line">
              <a:avLst/>
            </a:prstGeom>
            <a:noFill/>
            <a:ln w="28575">
              <a:solidFill>
                <a:schemeClr val="bg2"/>
              </a:solidFill>
              <a:round/>
              <a:headEnd type="none" w="sm" len="sm"/>
              <a:tailEnd type="none" w="med" len="lg"/>
            </a:ln>
          </p:spPr>
          <p:txBody>
            <a:bodyPr wrap="none" anchor="ctr"/>
            <a:lstStyle/>
            <a:p>
              <a:endParaRPr lang="fr-FR"/>
            </a:p>
          </p:txBody>
        </p:sp>
      </p:grpSp>
      <p:sp>
        <p:nvSpPr>
          <p:cNvPr id="71" name="Oval 63"/>
          <p:cNvSpPr>
            <a:spLocks noChangeArrowheads="1"/>
          </p:cNvSpPr>
          <p:nvPr/>
        </p:nvSpPr>
        <p:spPr bwMode="auto">
          <a:xfrm>
            <a:off x="5905500" y="2444750"/>
            <a:ext cx="184150" cy="182563"/>
          </a:xfrm>
          <a:prstGeom prst="ellipse">
            <a:avLst/>
          </a:prstGeom>
          <a:solidFill>
            <a:srgbClr val="FF9933"/>
          </a:solidFill>
          <a:ln w="12700">
            <a:noFill/>
            <a:round/>
            <a:headEnd type="none" w="sm" len="sm"/>
            <a:tailEnd type="none" w="med" len="lg"/>
          </a:ln>
        </p:spPr>
        <p:txBody>
          <a:bodyPr wrap="none" anchor="ctr"/>
          <a:lstStyle/>
          <a:p>
            <a:endParaRPr lang="fr-FR"/>
          </a:p>
        </p:txBody>
      </p:sp>
      <p:sp>
        <p:nvSpPr>
          <p:cNvPr id="72" name="Oval 64"/>
          <p:cNvSpPr>
            <a:spLocks noChangeArrowheads="1"/>
          </p:cNvSpPr>
          <p:nvPr/>
        </p:nvSpPr>
        <p:spPr bwMode="auto">
          <a:xfrm>
            <a:off x="7470775" y="1595438"/>
            <a:ext cx="184150" cy="182562"/>
          </a:xfrm>
          <a:prstGeom prst="ellipse">
            <a:avLst/>
          </a:prstGeom>
          <a:solidFill>
            <a:srgbClr val="FF4013"/>
          </a:solidFill>
          <a:ln w="12700">
            <a:noFill/>
            <a:round/>
            <a:headEnd type="none" w="sm" len="sm"/>
            <a:tailEnd type="none" w="med" len="lg"/>
          </a:ln>
        </p:spPr>
        <p:txBody>
          <a:bodyPr wrap="none" anchor="ctr"/>
          <a:lstStyle/>
          <a:p>
            <a:endParaRPr lang="fr-FR"/>
          </a:p>
        </p:txBody>
      </p:sp>
      <p:sp>
        <p:nvSpPr>
          <p:cNvPr id="73" name="Oval 65"/>
          <p:cNvSpPr>
            <a:spLocks noChangeArrowheads="1"/>
          </p:cNvSpPr>
          <p:nvPr/>
        </p:nvSpPr>
        <p:spPr bwMode="auto">
          <a:xfrm>
            <a:off x="3219450" y="3943350"/>
            <a:ext cx="184150" cy="184150"/>
          </a:xfrm>
          <a:prstGeom prst="ellipse">
            <a:avLst/>
          </a:prstGeom>
          <a:solidFill>
            <a:srgbClr val="FF9933"/>
          </a:solidFill>
          <a:ln w="12700">
            <a:noFill/>
            <a:round/>
            <a:headEnd type="none" w="sm" len="sm"/>
            <a:tailEnd type="none" w="med" len="lg"/>
          </a:ln>
        </p:spPr>
        <p:txBody>
          <a:bodyPr wrap="none" anchor="ctr"/>
          <a:lstStyle/>
          <a:p>
            <a:endParaRPr lang="fr-FR"/>
          </a:p>
        </p:txBody>
      </p:sp>
      <p:sp>
        <p:nvSpPr>
          <p:cNvPr id="74" name="WordArt 66"/>
          <p:cNvSpPr>
            <a:spLocks noChangeArrowheads="1" noChangeShapeType="1" noTextEdit="1"/>
          </p:cNvSpPr>
          <p:nvPr/>
        </p:nvSpPr>
        <p:spPr bwMode="auto">
          <a:xfrm>
            <a:off x="8101013" y="1100138"/>
            <a:ext cx="974725" cy="717550"/>
          </a:xfrm>
          <a:prstGeom prst="rect">
            <a:avLst/>
          </a:prstGeom>
        </p:spPr>
        <p:txBody>
          <a:bodyPr wrap="none" fromWordArt="1">
            <a:prstTxWarp prst="textPlain">
              <a:avLst>
                <a:gd name="adj" fmla="val 44444"/>
              </a:avLst>
            </a:prstTxWarp>
          </a:bodyPr>
          <a:lstStyle/>
          <a:p>
            <a:pPr algn="ctr"/>
            <a:r>
              <a:rPr lang="fr-FR" sz="3600" b="1" kern="10">
                <a:ln w="9525" cap="sq">
                  <a:solidFill>
                    <a:schemeClr val="bg2"/>
                  </a:solidFill>
                  <a:round/>
                  <a:headEnd type="none" w="sm" len="sm"/>
                  <a:tailEnd type="none" w="sm" len="sm"/>
                </a:ln>
                <a:latin typeface="Impact"/>
              </a:rPr>
              <a:t>Surface</a:t>
            </a:r>
          </a:p>
          <a:p>
            <a:pPr algn="ctr"/>
            <a:r>
              <a:rPr lang="fr-FR" sz="3600" b="1" kern="10">
                <a:ln w="9525" cap="sq">
                  <a:solidFill>
                    <a:schemeClr val="bg2"/>
                  </a:solidFill>
                  <a:round/>
                  <a:headEnd type="none" w="sm" len="sm"/>
                  <a:tailEnd type="none" w="sm" len="sm"/>
                </a:ln>
                <a:latin typeface="Impact"/>
              </a:rPr>
              <a:t> du soleil</a:t>
            </a:r>
          </a:p>
        </p:txBody>
      </p:sp>
      <p:sp>
        <p:nvSpPr>
          <p:cNvPr id="75" name="Freeform 67"/>
          <p:cNvSpPr>
            <a:spLocks/>
          </p:cNvSpPr>
          <p:nvPr/>
        </p:nvSpPr>
        <p:spPr bwMode="auto">
          <a:xfrm>
            <a:off x="1289050" y="4994275"/>
            <a:ext cx="169863" cy="166688"/>
          </a:xfrm>
          <a:custGeom>
            <a:avLst/>
            <a:gdLst/>
            <a:ahLst/>
            <a:cxnLst>
              <a:cxn ang="0">
                <a:pos x="42" y="0"/>
              </a:cxn>
              <a:cxn ang="0">
                <a:pos x="84" y="42"/>
              </a:cxn>
              <a:cxn ang="0">
                <a:pos x="42" y="84"/>
              </a:cxn>
              <a:cxn ang="0">
                <a:pos x="0" y="42"/>
              </a:cxn>
              <a:cxn ang="0">
                <a:pos x="42" y="0"/>
              </a:cxn>
            </a:cxnLst>
            <a:rect l="0" t="0" r="r" b="b"/>
            <a:pathLst>
              <a:path w="84" h="84">
                <a:moveTo>
                  <a:pt x="42" y="0"/>
                </a:moveTo>
                <a:lnTo>
                  <a:pt x="84" y="42"/>
                </a:lnTo>
                <a:lnTo>
                  <a:pt x="42" y="84"/>
                </a:lnTo>
                <a:lnTo>
                  <a:pt x="0" y="42"/>
                </a:lnTo>
                <a:lnTo>
                  <a:pt x="42" y="0"/>
                </a:lnTo>
                <a:close/>
              </a:path>
            </a:pathLst>
          </a:custGeom>
          <a:solidFill>
            <a:srgbClr val="FF3303"/>
          </a:solidFill>
          <a:ln w="9525">
            <a:solidFill>
              <a:schemeClr val="bg2"/>
            </a:solidFill>
            <a:round/>
            <a:headEnd/>
            <a:tailEnd/>
          </a:ln>
          <a:effectLst>
            <a:outerShdw dist="45791" dir="3378596" algn="ctr" rotWithShape="0">
              <a:srgbClr val="808080"/>
            </a:outerShdw>
          </a:effectLst>
        </p:spPr>
        <p:txBody>
          <a:bodyPr/>
          <a:lstStyle/>
          <a:p>
            <a:pPr>
              <a:defRPr/>
            </a:pPr>
            <a:endParaRPr lang="fr-FR">
              <a:latin typeface="Arial" charset="0"/>
              <a:cs typeface="+mn-cs"/>
            </a:endParaRPr>
          </a:p>
        </p:txBody>
      </p:sp>
      <p:sp>
        <p:nvSpPr>
          <p:cNvPr id="76" name="Freeform 68"/>
          <p:cNvSpPr>
            <a:spLocks/>
          </p:cNvSpPr>
          <p:nvPr/>
        </p:nvSpPr>
        <p:spPr bwMode="auto">
          <a:xfrm>
            <a:off x="1884363" y="4749800"/>
            <a:ext cx="169862" cy="166688"/>
          </a:xfrm>
          <a:custGeom>
            <a:avLst/>
            <a:gdLst/>
            <a:ahLst/>
            <a:cxnLst>
              <a:cxn ang="0">
                <a:pos x="42" y="0"/>
              </a:cxn>
              <a:cxn ang="0">
                <a:pos x="84" y="42"/>
              </a:cxn>
              <a:cxn ang="0">
                <a:pos x="42" y="84"/>
              </a:cxn>
              <a:cxn ang="0">
                <a:pos x="0" y="42"/>
              </a:cxn>
              <a:cxn ang="0">
                <a:pos x="42" y="0"/>
              </a:cxn>
            </a:cxnLst>
            <a:rect l="0" t="0" r="r" b="b"/>
            <a:pathLst>
              <a:path w="84" h="84">
                <a:moveTo>
                  <a:pt x="42" y="0"/>
                </a:moveTo>
                <a:lnTo>
                  <a:pt x="84" y="42"/>
                </a:lnTo>
                <a:lnTo>
                  <a:pt x="42" y="84"/>
                </a:lnTo>
                <a:lnTo>
                  <a:pt x="0" y="42"/>
                </a:lnTo>
                <a:lnTo>
                  <a:pt x="42" y="0"/>
                </a:lnTo>
                <a:close/>
              </a:path>
            </a:pathLst>
          </a:custGeom>
          <a:solidFill>
            <a:srgbClr val="FF3303"/>
          </a:solidFill>
          <a:ln w="9525">
            <a:solidFill>
              <a:schemeClr val="bg2"/>
            </a:solidFill>
            <a:round/>
            <a:headEnd/>
            <a:tailEnd/>
          </a:ln>
          <a:effectLst>
            <a:outerShdw dist="45791" dir="3378596" algn="ctr" rotWithShape="0">
              <a:srgbClr val="808080"/>
            </a:outerShdw>
          </a:effectLst>
        </p:spPr>
        <p:txBody>
          <a:bodyPr/>
          <a:lstStyle/>
          <a:p>
            <a:pPr>
              <a:defRPr/>
            </a:pPr>
            <a:endParaRPr lang="fr-FR">
              <a:latin typeface="Arial" charset="0"/>
              <a:cs typeface="+mn-cs"/>
            </a:endParaRPr>
          </a:p>
        </p:txBody>
      </p:sp>
      <p:sp>
        <p:nvSpPr>
          <p:cNvPr id="77" name="Freeform 69"/>
          <p:cNvSpPr>
            <a:spLocks/>
          </p:cNvSpPr>
          <p:nvPr/>
        </p:nvSpPr>
        <p:spPr bwMode="auto">
          <a:xfrm>
            <a:off x="2466975" y="4314825"/>
            <a:ext cx="169863" cy="168275"/>
          </a:xfrm>
          <a:custGeom>
            <a:avLst/>
            <a:gdLst/>
            <a:ahLst/>
            <a:cxnLst>
              <a:cxn ang="0">
                <a:pos x="42" y="0"/>
              </a:cxn>
              <a:cxn ang="0">
                <a:pos x="84" y="42"/>
              </a:cxn>
              <a:cxn ang="0">
                <a:pos x="42" y="84"/>
              </a:cxn>
              <a:cxn ang="0">
                <a:pos x="0" y="42"/>
              </a:cxn>
              <a:cxn ang="0">
                <a:pos x="42" y="0"/>
              </a:cxn>
            </a:cxnLst>
            <a:rect l="0" t="0" r="r" b="b"/>
            <a:pathLst>
              <a:path w="84" h="84">
                <a:moveTo>
                  <a:pt x="42" y="0"/>
                </a:moveTo>
                <a:lnTo>
                  <a:pt x="84" y="42"/>
                </a:lnTo>
                <a:lnTo>
                  <a:pt x="42" y="84"/>
                </a:lnTo>
                <a:lnTo>
                  <a:pt x="0" y="42"/>
                </a:lnTo>
                <a:lnTo>
                  <a:pt x="42" y="0"/>
                </a:lnTo>
                <a:close/>
              </a:path>
            </a:pathLst>
          </a:custGeom>
          <a:solidFill>
            <a:srgbClr val="FF3303"/>
          </a:solidFill>
          <a:ln w="9525">
            <a:solidFill>
              <a:schemeClr val="bg2"/>
            </a:solidFill>
            <a:round/>
            <a:headEnd/>
            <a:tailEnd/>
          </a:ln>
          <a:effectLst>
            <a:outerShdw dist="45791" dir="3378596" algn="ctr" rotWithShape="0">
              <a:srgbClr val="808080"/>
            </a:outerShdw>
          </a:effectLst>
        </p:spPr>
        <p:txBody>
          <a:bodyPr/>
          <a:lstStyle/>
          <a:p>
            <a:pPr>
              <a:defRPr/>
            </a:pPr>
            <a:endParaRPr lang="fr-FR">
              <a:latin typeface="Arial" charset="0"/>
              <a:cs typeface="+mn-cs"/>
            </a:endParaRPr>
          </a:p>
        </p:txBody>
      </p:sp>
      <p:sp>
        <p:nvSpPr>
          <p:cNvPr id="78" name="Freeform 70"/>
          <p:cNvSpPr>
            <a:spLocks/>
          </p:cNvSpPr>
          <p:nvPr/>
        </p:nvSpPr>
        <p:spPr bwMode="auto">
          <a:xfrm>
            <a:off x="3062288" y="4065588"/>
            <a:ext cx="169862" cy="166687"/>
          </a:xfrm>
          <a:custGeom>
            <a:avLst/>
            <a:gdLst/>
            <a:ahLst/>
            <a:cxnLst>
              <a:cxn ang="0">
                <a:pos x="42" y="0"/>
              </a:cxn>
              <a:cxn ang="0">
                <a:pos x="84" y="42"/>
              </a:cxn>
              <a:cxn ang="0">
                <a:pos x="42" y="84"/>
              </a:cxn>
              <a:cxn ang="0">
                <a:pos x="0" y="42"/>
              </a:cxn>
              <a:cxn ang="0">
                <a:pos x="42" y="0"/>
              </a:cxn>
            </a:cxnLst>
            <a:rect l="0" t="0" r="r" b="b"/>
            <a:pathLst>
              <a:path w="84" h="84">
                <a:moveTo>
                  <a:pt x="42" y="0"/>
                </a:moveTo>
                <a:lnTo>
                  <a:pt x="84" y="42"/>
                </a:lnTo>
                <a:lnTo>
                  <a:pt x="42" y="84"/>
                </a:lnTo>
                <a:lnTo>
                  <a:pt x="0" y="42"/>
                </a:lnTo>
                <a:lnTo>
                  <a:pt x="42" y="0"/>
                </a:lnTo>
                <a:close/>
              </a:path>
            </a:pathLst>
          </a:custGeom>
          <a:solidFill>
            <a:srgbClr val="FF3303"/>
          </a:solidFill>
          <a:ln w="9525">
            <a:solidFill>
              <a:schemeClr val="bg2"/>
            </a:solidFill>
            <a:round/>
            <a:headEnd/>
            <a:tailEnd/>
          </a:ln>
          <a:effectLst>
            <a:outerShdw dist="45791" dir="3378596" algn="ctr" rotWithShape="0">
              <a:srgbClr val="808080"/>
            </a:outerShdw>
          </a:effectLst>
        </p:spPr>
        <p:txBody>
          <a:bodyPr/>
          <a:lstStyle/>
          <a:p>
            <a:pPr>
              <a:defRPr/>
            </a:pPr>
            <a:endParaRPr lang="fr-FR">
              <a:latin typeface="Arial" charset="0"/>
              <a:cs typeface="+mn-cs"/>
            </a:endParaRPr>
          </a:p>
        </p:txBody>
      </p:sp>
      <p:sp>
        <p:nvSpPr>
          <p:cNvPr id="79" name="Freeform 71"/>
          <p:cNvSpPr>
            <a:spLocks/>
          </p:cNvSpPr>
          <p:nvPr/>
        </p:nvSpPr>
        <p:spPr bwMode="auto">
          <a:xfrm>
            <a:off x="3644900" y="3635375"/>
            <a:ext cx="169863" cy="168275"/>
          </a:xfrm>
          <a:custGeom>
            <a:avLst/>
            <a:gdLst/>
            <a:ahLst/>
            <a:cxnLst>
              <a:cxn ang="0">
                <a:pos x="42" y="0"/>
              </a:cxn>
              <a:cxn ang="0">
                <a:pos x="84" y="42"/>
              </a:cxn>
              <a:cxn ang="0">
                <a:pos x="42" y="84"/>
              </a:cxn>
              <a:cxn ang="0">
                <a:pos x="0" y="42"/>
              </a:cxn>
              <a:cxn ang="0">
                <a:pos x="42" y="0"/>
              </a:cxn>
            </a:cxnLst>
            <a:rect l="0" t="0" r="r" b="b"/>
            <a:pathLst>
              <a:path w="84" h="84">
                <a:moveTo>
                  <a:pt x="42" y="0"/>
                </a:moveTo>
                <a:lnTo>
                  <a:pt x="84" y="42"/>
                </a:lnTo>
                <a:lnTo>
                  <a:pt x="42" y="84"/>
                </a:lnTo>
                <a:lnTo>
                  <a:pt x="0" y="42"/>
                </a:lnTo>
                <a:lnTo>
                  <a:pt x="42" y="0"/>
                </a:lnTo>
                <a:close/>
              </a:path>
            </a:pathLst>
          </a:custGeom>
          <a:solidFill>
            <a:srgbClr val="FF3303"/>
          </a:solidFill>
          <a:ln w="9525">
            <a:solidFill>
              <a:schemeClr val="bg2"/>
            </a:solidFill>
            <a:round/>
            <a:headEnd/>
            <a:tailEnd/>
          </a:ln>
          <a:effectLst>
            <a:outerShdw dist="45791" dir="3378596" algn="ctr" rotWithShape="0">
              <a:srgbClr val="808080"/>
            </a:outerShdw>
          </a:effectLst>
        </p:spPr>
        <p:txBody>
          <a:bodyPr/>
          <a:lstStyle/>
          <a:p>
            <a:pPr>
              <a:defRPr/>
            </a:pPr>
            <a:endParaRPr lang="fr-FR">
              <a:latin typeface="Arial" charset="0"/>
              <a:cs typeface="+mn-cs"/>
            </a:endParaRPr>
          </a:p>
        </p:txBody>
      </p:sp>
      <p:sp>
        <p:nvSpPr>
          <p:cNvPr id="80" name="Freeform 72"/>
          <p:cNvSpPr>
            <a:spLocks/>
          </p:cNvSpPr>
          <p:nvPr/>
        </p:nvSpPr>
        <p:spPr bwMode="auto">
          <a:xfrm>
            <a:off x="4240213" y="3457575"/>
            <a:ext cx="169862" cy="166688"/>
          </a:xfrm>
          <a:custGeom>
            <a:avLst/>
            <a:gdLst/>
            <a:ahLst/>
            <a:cxnLst>
              <a:cxn ang="0">
                <a:pos x="42" y="0"/>
              </a:cxn>
              <a:cxn ang="0">
                <a:pos x="84" y="42"/>
              </a:cxn>
              <a:cxn ang="0">
                <a:pos x="42" y="84"/>
              </a:cxn>
              <a:cxn ang="0">
                <a:pos x="0" y="42"/>
              </a:cxn>
              <a:cxn ang="0">
                <a:pos x="42" y="0"/>
              </a:cxn>
            </a:cxnLst>
            <a:rect l="0" t="0" r="r" b="b"/>
            <a:pathLst>
              <a:path w="84" h="84">
                <a:moveTo>
                  <a:pt x="42" y="0"/>
                </a:moveTo>
                <a:lnTo>
                  <a:pt x="84" y="42"/>
                </a:lnTo>
                <a:lnTo>
                  <a:pt x="42" y="84"/>
                </a:lnTo>
                <a:lnTo>
                  <a:pt x="0" y="42"/>
                </a:lnTo>
                <a:lnTo>
                  <a:pt x="42" y="0"/>
                </a:lnTo>
                <a:close/>
              </a:path>
            </a:pathLst>
          </a:custGeom>
          <a:solidFill>
            <a:srgbClr val="FF3303"/>
          </a:solidFill>
          <a:ln w="9525">
            <a:solidFill>
              <a:schemeClr val="bg2"/>
            </a:solidFill>
            <a:round/>
            <a:headEnd/>
            <a:tailEnd/>
          </a:ln>
          <a:effectLst>
            <a:outerShdw dist="45791" dir="3378596" algn="ctr" rotWithShape="0">
              <a:srgbClr val="808080"/>
            </a:outerShdw>
          </a:effectLst>
        </p:spPr>
        <p:txBody>
          <a:bodyPr/>
          <a:lstStyle/>
          <a:p>
            <a:pPr>
              <a:defRPr/>
            </a:pPr>
            <a:endParaRPr lang="fr-FR">
              <a:latin typeface="Arial" charset="0"/>
              <a:cs typeface="+mn-cs"/>
            </a:endParaRPr>
          </a:p>
        </p:txBody>
      </p:sp>
      <p:sp>
        <p:nvSpPr>
          <p:cNvPr id="81" name="Freeform 73"/>
          <p:cNvSpPr>
            <a:spLocks/>
          </p:cNvSpPr>
          <p:nvPr/>
        </p:nvSpPr>
        <p:spPr bwMode="auto">
          <a:xfrm>
            <a:off x="4822825" y="3243263"/>
            <a:ext cx="169863" cy="166687"/>
          </a:xfrm>
          <a:custGeom>
            <a:avLst/>
            <a:gdLst/>
            <a:ahLst/>
            <a:cxnLst>
              <a:cxn ang="0">
                <a:pos x="42" y="0"/>
              </a:cxn>
              <a:cxn ang="0">
                <a:pos x="84" y="42"/>
              </a:cxn>
              <a:cxn ang="0">
                <a:pos x="42" y="84"/>
              </a:cxn>
              <a:cxn ang="0">
                <a:pos x="0" y="42"/>
              </a:cxn>
              <a:cxn ang="0">
                <a:pos x="42" y="0"/>
              </a:cxn>
            </a:cxnLst>
            <a:rect l="0" t="0" r="r" b="b"/>
            <a:pathLst>
              <a:path w="84" h="84">
                <a:moveTo>
                  <a:pt x="42" y="0"/>
                </a:moveTo>
                <a:lnTo>
                  <a:pt x="84" y="42"/>
                </a:lnTo>
                <a:lnTo>
                  <a:pt x="42" y="84"/>
                </a:lnTo>
                <a:lnTo>
                  <a:pt x="0" y="42"/>
                </a:lnTo>
                <a:lnTo>
                  <a:pt x="42" y="0"/>
                </a:lnTo>
                <a:close/>
              </a:path>
            </a:pathLst>
          </a:custGeom>
          <a:solidFill>
            <a:srgbClr val="FF3303"/>
          </a:solidFill>
          <a:ln w="9525">
            <a:solidFill>
              <a:schemeClr val="bg2"/>
            </a:solidFill>
            <a:round/>
            <a:headEnd/>
            <a:tailEnd/>
          </a:ln>
          <a:effectLst>
            <a:outerShdw dist="45791" dir="3378596" algn="ctr" rotWithShape="0">
              <a:srgbClr val="808080"/>
            </a:outerShdw>
          </a:effectLst>
        </p:spPr>
        <p:txBody>
          <a:bodyPr/>
          <a:lstStyle/>
          <a:p>
            <a:pPr>
              <a:defRPr/>
            </a:pPr>
            <a:endParaRPr lang="fr-FR">
              <a:latin typeface="Arial" charset="0"/>
              <a:cs typeface="+mn-cs"/>
            </a:endParaRPr>
          </a:p>
        </p:txBody>
      </p:sp>
      <p:sp>
        <p:nvSpPr>
          <p:cNvPr id="82" name="Oval 74"/>
          <p:cNvSpPr>
            <a:spLocks noChangeArrowheads="1"/>
          </p:cNvSpPr>
          <p:nvPr/>
        </p:nvSpPr>
        <p:spPr bwMode="auto">
          <a:xfrm>
            <a:off x="8705850" y="803275"/>
            <a:ext cx="222250" cy="222250"/>
          </a:xfrm>
          <a:prstGeom prst="ellipse">
            <a:avLst/>
          </a:prstGeom>
          <a:solidFill>
            <a:srgbClr val="FFFF00"/>
          </a:solidFill>
          <a:ln w="12700">
            <a:noFill/>
            <a:round/>
            <a:headEnd type="none" w="sm" len="sm"/>
            <a:tailEnd type="none" w="med" len="lg"/>
          </a:ln>
        </p:spPr>
        <p:txBody>
          <a:bodyPr wrap="none" anchor="ctr"/>
          <a:lstStyle/>
          <a:p>
            <a:endParaRPr lang="fr-FR"/>
          </a:p>
        </p:txBody>
      </p:sp>
      <p:sp>
        <p:nvSpPr>
          <p:cNvPr id="83" name="Oval 75"/>
          <p:cNvSpPr>
            <a:spLocks noChangeArrowheads="1"/>
          </p:cNvSpPr>
          <p:nvPr/>
        </p:nvSpPr>
        <p:spPr bwMode="auto">
          <a:xfrm>
            <a:off x="8724900" y="822325"/>
            <a:ext cx="184150" cy="182563"/>
          </a:xfrm>
          <a:prstGeom prst="ellipse">
            <a:avLst/>
          </a:prstGeom>
          <a:gradFill rotWithShape="0">
            <a:gsLst>
              <a:gs pos="0">
                <a:srgbClr val="FFC1B2"/>
              </a:gs>
              <a:gs pos="100000">
                <a:srgbClr val="FF3D0F"/>
              </a:gs>
            </a:gsLst>
            <a:path path="shape">
              <a:fillToRect l="50000" t="50000" r="50000" b="50000"/>
            </a:path>
          </a:gradFill>
          <a:ln w="12700">
            <a:noFill/>
            <a:round/>
            <a:headEnd type="none" w="sm" len="sm"/>
            <a:tailEnd type="none" w="med" len="lg"/>
          </a:ln>
        </p:spPr>
        <p:txBody>
          <a:bodyPr wrap="none" anchor="ctr"/>
          <a:lstStyle/>
          <a:p>
            <a:endParaRPr lang="fr-FR"/>
          </a:p>
        </p:txBody>
      </p:sp>
      <p:grpSp>
        <p:nvGrpSpPr>
          <p:cNvPr id="84" name="Group 76"/>
          <p:cNvGrpSpPr>
            <a:grpSpLocks/>
          </p:cNvGrpSpPr>
          <p:nvPr/>
        </p:nvGrpSpPr>
        <p:grpSpPr bwMode="auto">
          <a:xfrm>
            <a:off x="7451725" y="3295650"/>
            <a:ext cx="933450" cy="1498600"/>
            <a:chOff x="2309" y="1598"/>
            <a:chExt cx="1179" cy="1890"/>
          </a:xfrm>
        </p:grpSpPr>
        <p:sp>
          <p:nvSpPr>
            <p:cNvPr id="85" name="Freeform 77"/>
            <p:cNvSpPr>
              <a:spLocks/>
            </p:cNvSpPr>
            <p:nvPr/>
          </p:nvSpPr>
          <p:spPr bwMode="auto">
            <a:xfrm>
              <a:off x="2732" y="1598"/>
              <a:ext cx="399" cy="314"/>
            </a:xfrm>
            <a:custGeom>
              <a:avLst/>
              <a:gdLst>
                <a:gd name="T0" fmla="*/ 3 w 399"/>
                <a:gd name="T1" fmla="*/ 176 h 314"/>
                <a:gd name="T2" fmla="*/ 16 w 399"/>
                <a:gd name="T3" fmla="*/ 195 h 314"/>
                <a:gd name="T4" fmla="*/ 38 w 399"/>
                <a:gd name="T5" fmla="*/ 208 h 314"/>
                <a:gd name="T6" fmla="*/ 45 w 399"/>
                <a:gd name="T7" fmla="*/ 229 h 314"/>
                <a:gd name="T8" fmla="*/ 64 w 399"/>
                <a:gd name="T9" fmla="*/ 244 h 314"/>
                <a:gd name="T10" fmla="*/ 83 w 399"/>
                <a:gd name="T11" fmla="*/ 247 h 314"/>
                <a:gd name="T12" fmla="*/ 94 w 399"/>
                <a:gd name="T13" fmla="*/ 244 h 314"/>
                <a:gd name="T14" fmla="*/ 115 w 399"/>
                <a:gd name="T15" fmla="*/ 256 h 314"/>
                <a:gd name="T16" fmla="*/ 133 w 399"/>
                <a:gd name="T17" fmla="*/ 280 h 314"/>
                <a:gd name="T18" fmla="*/ 160 w 399"/>
                <a:gd name="T19" fmla="*/ 305 h 314"/>
                <a:gd name="T20" fmla="*/ 195 w 399"/>
                <a:gd name="T21" fmla="*/ 314 h 314"/>
                <a:gd name="T22" fmla="*/ 225 w 399"/>
                <a:gd name="T23" fmla="*/ 307 h 314"/>
                <a:gd name="T24" fmla="*/ 249 w 399"/>
                <a:gd name="T25" fmla="*/ 291 h 314"/>
                <a:gd name="T26" fmla="*/ 267 w 399"/>
                <a:gd name="T27" fmla="*/ 272 h 314"/>
                <a:gd name="T28" fmla="*/ 285 w 399"/>
                <a:gd name="T29" fmla="*/ 259 h 314"/>
                <a:gd name="T30" fmla="*/ 297 w 399"/>
                <a:gd name="T31" fmla="*/ 241 h 314"/>
                <a:gd name="T32" fmla="*/ 321 w 399"/>
                <a:gd name="T33" fmla="*/ 228 h 314"/>
                <a:gd name="T34" fmla="*/ 348 w 399"/>
                <a:gd name="T35" fmla="*/ 211 h 314"/>
                <a:gd name="T36" fmla="*/ 368 w 399"/>
                <a:gd name="T37" fmla="*/ 185 h 314"/>
                <a:gd name="T38" fmla="*/ 397 w 399"/>
                <a:gd name="T39" fmla="*/ 147 h 314"/>
                <a:gd name="T40" fmla="*/ 394 w 399"/>
                <a:gd name="T41" fmla="*/ 108 h 314"/>
                <a:gd name="T42" fmla="*/ 376 w 399"/>
                <a:gd name="T43" fmla="*/ 84 h 314"/>
                <a:gd name="T44" fmla="*/ 361 w 399"/>
                <a:gd name="T45" fmla="*/ 74 h 314"/>
                <a:gd name="T46" fmla="*/ 344 w 399"/>
                <a:gd name="T47" fmla="*/ 69 h 314"/>
                <a:gd name="T48" fmla="*/ 334 w 399"/>
                <a:gd name="T49" fmla="*/ 69 h 314"/>
                <a:gd name="T50" fmla="*/ 331 w 399"/>
                <a:gd name="T51" fmla="*/ 68 h 314"/>
                <a:gd name="T52" fmla="*/ 332 w 399"/>
                <a:gd name="T53" fmla="*/ 63 h 314"/>
                <a:gd name="T54" fmla="*/ 322 w 399"/>
                <a:gd name="T55" fmla="*/ 31 h 314"/>
                <a:gd name="T56" fmla="*/ 306 w 399"/>
                <a:gd name="T57" fmla="*/ 15 h 314"/>
                <a:gd name="T58" fmla="*/ 290 w 399"/>
                <a:gd name="T59" fmla="*/ 7 h 314"/>
                <a:gd name="T60" fmla="*/ 274 w 399"/>
                <a:gd name="T61" fmla="*/ 5 h 314"/>
                <a:gd name="T62" fmla="*/ 258 w 399"/>
                <a:gd name="T63" fmla="*/ 7 h 314"/>
                <a:gd name="T64" fmla="*/ 242 w 399"/>
                <a:gd name="T65" fmla="*/ 15 h 314"/>
                <a:gd name="T66" fmla="*/ 229 w 399"/>
                <a:gd name="T67" fmla="*/ 18 h 314"/>
                <a:gd name="T68" fmla="*/ 213 w 399"/>
                <a:gd name="T69" fmla="*/ 7 h 314"/>
                <a:gd name="T70" fmla="*/ 194 w 399"/>
                <a:gd name="T71" fmla="*/ 3 h 314"/>
                <a:gd name="T72" fmla="*/ 174 w 399"/>
                <a:gd name="T73" fmla="*/ 4 h 314"/>
                <a:gd name="T74" fmla="*/ 155 w 399"/>
                <a:gd name="T75" fmla="*/ 11 h 314"/>
                <a:gd name="T76" fmla="*/ 139 w 399"/>
                <a:gd name="T77" fmla="*/ 25 h 314"/>
                <a:gd name="T78" fmla="*/ 122 w 399"/>
                <a:gd name="T79" fmla="*/ 10 h 314"/>
                <a:gd name="T80" fmla="*/ 101 w 399"/>
                <a:gd name="T81" fmla="*/ 2 h 314"/>
                <a:gd name="T82" fmla="*/ 72 w 399"/>
                <a:gd name="T83" fmla="*/ 2 h 314"/>
                <a:gd name="T84" fmla="*/ 35 w 399"/>
                <a:gd name="T85" fmla="*/ 21 h 314"/>
                <a:gd name="T86" fmla="*/ 15 w 399"/>
                <a:gd name="T87" fmla="*/ 59 h 314"/>
                <a:gd name="T88" fmla="*/ 16 w 399"/>
                <a:gd name="T89" fmla="*/ 87 h 314"/>
                <a:gd name="T90" fmla="*/ 19 w 399"/>
                <a:gd name="T91" fmla="*/ 107 h 314"/>
                <a:gd name="T92" fmla="*/ 15 w 399"/>
                <a:gd name="T93" fmla="*/ 123 h 314"/>
                <a:gd name="T94" fmla="*/ 1 w 399"/>
                <a:gd name="T95" fmla="*/ 149 h 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99"/>
                <a:gd name="T145" fmla="*/ 0 h 314"/>
                <a:gd name="T146" fmla="*/ 399 w 399"/>
                <a:gd name="T147" fmla="*/ 314 h 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99" h="314">
                  <a:moveTo>
                    <a:pt x="0" y="159"/>
                  </a:moveTo>
                  <a:lnTo>
                    <a:pt x="1" y="168"/>
                  </a:lnTo>
                  <a:lnTo>
                    <a:pt x="3" y="176"/>
                  </a:lnTo>
                  <a:lnTo>
                    <a:pt x="7" y="183"/>
                  </a:lnTo>
                  <a:lnTo>
                    <a:pt x="11" y="190"/>
                  </a:lnTo>
                  <a:lnTo>
                    <a:pt x="16" y="195"/>
                  </a:lnTo>
                  <a:lnTo>
                    <a:pt x="23" y="201"/>
                  </a:lnTo>
                  <a:lnTo>
                    <a:pt x="31" y="205"/>
                  </a:lnTo>
                  <a:lnTo>
                    <a:pt x="38" y="208"/>
                  </a:lnTo>
                  <a:lnTo>
                    <a:pt x="39" y="215"/>
                  </a:lnTo>
                  <a:lnTo>
                    <a:pt x="42" y="223"/>
                  </a:lnTo>
                  <a:lnTo>
                    <a:pt x="45" y="229"/>
                  </a:lnTo>
                  <a:lnTo>
                    <a:pt x="50" y="236"/>
                  </a:lnTo>
                  <a:lnTo>
                    <a:pt x="57" y="240"/>
                  </a:lnTo>
                  <a:lnTo>
                    <a:pt x="64" y="244"/>
                  </a:lnTo>
                  <a:lnTo>
                    <a:pt x="71" y="246"/>
                  </a:lnTo>
                  <a:lnTo>
                    <a:pt x="79" y="247"/>
                  </a:lnTo>
                  <a:lnTo>
                    <a:pt x="83" y="247"/>
                  </a:lnTo>
                  <a:lnTo>
                    <a:pt x="87" y="246"/>
                  </a:lnTo>
                  <a:lnTo>
                    <a:pt x="90" y="245"/>
                  </a:lnTo>
                  <a:lnTo>
                    <a:pt x="94" y="244"/>
                  </a:lnTo>
                  <a:lnTo>
                    <a:pt x="101" y="248"/>
                  </a:lnTo>
                  <a:lnTo>
                    <a:pt x="107" y="252"/>
                  </a:lnTo>
                  <a:lnTo>
                    <a:pt x="115" y="256"/>
                  </a:lnTo>
                  <a:lnTo>
                    <a:pt x="123" y="258"/>
                  </a:lnTo>
                  <a:lnTo>
                    <a:pt x="127" y="270"/>
                  </a:lnTo>
                  <a:lnTo>
                    <a:pt x="133" y="280"/>
                  </a:lnTo>
                  <a:lnTo>
                    <a:pt x="140" y="290"/>
                  </a:lnTo>
                  <a:lnTo>
                    <a:pt x="149" y="297"/>
                  </a:lnTo>
                  <a:lnTo>
                    <a:pt x="160" y="305"/>
                  </a:lnTo>
                  <a:lnTo>
                    <a:pt x="171" y="309"/>
                  </a:lnTo>
                  <a:lnTo>
                    <a:pt x="183" y="313"/>
                  </a:lnTo>
                  <a:lnTo>
                    <a:pt x="195" y="314"/>
                  </a:lnTo>
                  <a:lnTo>
                    <a:pt x="205" y="313"/>
                  </a:lnTo>
                  <a:lnTo>
                    <a:pt x="215" y="311"/>
                  </a:lnTo>
                  <a:lnTo>
                    <a:pt x="225" y="307"/>
                  </a:lnTo>
                  <a:lnTo>
                    <a:pt x="233" y="303"/>
                  </a:lnTo>
                  <a:lnTo>
                    <a:pt x="241" y="297"/>
                  </a:lnTo>
                  <a:lnTo>
                    <a:pt x="249" y="291"/>
                  </a:lnTo>
                  <a:lnTo>
                    <a:pt x="255" y="283"/>
                  </a:lnTo>
                  <a:lnTo>
                    <a:pt x="261" y="274"/>
                  </a:lnTo>
                  <a:lnTo>
                    <a:pt x="267" y="272"/>
                  </a:lnTo>
                  <a:lnTo>
                    <a:pt x="274" y="269"/>
                  </a:lnTo>
                  <a:lnTo>
                    <a:pt x="279" y="264"/>
                  </a:lnTo>
                  <a:lnTo>
                    <a:pt x="285" y="259"/>
                  </a:lnTo>
                  <a:lnTo>
                    <a:pt x="289" y="254"/>
                  </a:lnTo>
                  <a:lnTo>
                    <a:pt x="294" y="248"/>
                  </a:lnTo>
                  <a:lnTo>
                    <a:pt x="297" y="241"/>
                  </a:lnTo>
                  <a:lnTo>
                    <a:pt x="299" y="234"/>
                  </a:lnTo>
                  <a:lnTo>
                    <a:pt x="310" y="232"/>
                  </a:lnTo>
                  <a:lnTo>
                    <a:pt x="321" y="228"/>
                  </a:lnTo>
                  <a:lnTo>
                    <a:pt x="331" y="224"/>
                  </a:lnTo>
                  <a:lnTo>
                    <a:pt x="340" y="218"/>
                  </a:lnTo>
                  <a:lnTo>
                    <a:pt x="348" y="211"/>
                  </a:lnTo>
                  <a:lnTo>
                    <a:pt x="356" y="203"/>
                  </a:lnTo>
                  <a:lnTo>
                    <a:pt x="363" y="194"/>
                  </a:lnTo>
                  <a:lnTo>
                    <a:pt x="368" y="185"/>
                  </a:lnTo>
                  <a:lnTo>
                    <a:pt x="381" y="175"/>
                  </a:lnTo>
                  <a:lnTo>
                    <a:pt x="390" y="161"/>
                  </a:lnTo>
                  <a:lnTo>
                    <a:pt x="397" y="147"/>
                  </a:lnTo>
                  <a:lnTo>
                    <a:pt x="399" y="131"/>
                  </a:lnTo>
                  <a:lnTo>
                    <a:pt x="398" y="119"/>
                  </a:lnTo>
                  <a:lnTo>
                    <a:pt x="394" y="108"/>
                  </a:lnTo>
                  <a:lnTo>
                    <a:pt x="388" y="97"/>
                  </a:lnTo>
                  <a:lnTo>
                    <a:pt x="380" y="88"/>
                  </a:lnTo>
                  <a:lnTo>
                    <a:pt x="376" y="84"/>
                  </a:lnTo>
                  <a:lnTo>
                    <a:pt x="371" y="80"/>
                  </a:lnTo>
                  <a:lnTo>
                    <a:pt x="366" y="77"/>
                  </a:lnTo>
                  <a:lnTo>
                    <a:pt x="361" y="74"/>
                  </a:lnTo>
                  <a:lnTo>
                    <a:pt x="355" y="72"/>
                  </a:lnTo>
                  <a:lnTo>
                    <a:pt x="350" y="71"/>
                  </a:lnTo>
                  <a:lnTo>
                    <a:pt x="344" y="69"/>
                  </a:lnTo>
                  <a:lnTo>
                    <a:pt x="338" y="69"/>
                  </a:lnTo>
                  <a:lnTo>
                    <a:pt x="336" y="69"/>
                  </a:lnTo>
                  <a:lnTo>
                    <a:pt x="334" y="69"/>
                  </a:lnTo>
                  <a:lnTo>
                    <a:pt x="333" y="69"/>
                  </a:lnTo>
                  <a:lnTo>
                    <a:pt x="331" y="71"/>
                  </a:lnTo>
                  <a:lnTo>
                    <a:pt x="331" y="68"/>
                  </a:lnTo>
                  <a:lnTo>
                    <a:pt x="332" y="66"/>
                  </a:lnTo>
                  <a:lnTo>
                    <a:pt x="332" y="65"/>
                  </a:lnTo>
                  <a:lnTo>
                    <a:pt x="332" y="63"/>
                  </a:lnTo>
                  <a:lnTo>
                    <a:pt x="331" y="52"/>
                  </a:lnTo>
                  <a:lnTo>
                    <a:pt x="328" y="41"/>
                  </a:lnTo>
                  <a:lnTo>
                    <a:pt x="322" y="31"/>
                  </a:lnTo>
                  <a:lnTo>
                    <a:pt x="314" y="22"/>
                  </a:lnTo>
                  <a:lnTo>
                    <a:pt x="310" y="18"/>
                  </a:lnTo>
                  <a:lnTo>
                    <a:pt x="306" y="15"/>
                  </a:lnTo>
                  <a:lnTo>
                    <a:pt x="301" y="12"/>
                  </a:lnTo>
                  <a:lnTo>
                    <a:pt x="296" y="9"/>
                  </a:lnTo>
                  <a:lnTo>
                    <a:pt x="290" y="7"/>
                  </a:lnTo>
                  <a:lnTo>
                    <a:pt x="285" y="6"/>
                  </a:lnTo>
                  <a:lnTo>
                    <a:pt x="279" y="5"/>
                  </a:lnTo>
                  <a:lnTo>
                    <a:pt x="274" y="5"/>
                  </a:lnTo>
                  <a:lnTo>
                    <a:pt x="268" y="5"/>
                  </a:lnTo>
                  <a:lnTo>
                    <a:pt x="263" y="6"/>
                  </a:lnTo>
                  <a:lnTo>
                    <a:pt x="258" y="7"/>
                  </a:lnTo>
                  <a:lnTo>
                    <a:pt x="252" y="9"/>
                  </a:lnTo>
                  <a:lnTo>
                    <a:pt x="247" y="12"/>
                  </a:lnTo>
                  <a:lnTo>
                    <a:pt x="242" y="15"/>
                  </a:lnTo>
                  <a:lnTo>
                    <a:pt x="238" y="18"/>
                  </a:lnTo>
                  <a:lnTo>
                    <a:pt x="233" y="22"/>
                  </a:lnTo>
                  <a:lnTo>
                    <a:pt x="229" y="18"/>
                  </a:lnTo>
                  <a:lnTo>
                    <a:pt x="224" y="14"/>
                  </a:lnTo>
                  <a:lnTo>
                    <a:pt x="218" y="10"/>
                  </a:lnTo>
                  <a:lnTo>
                    <a:pt x="213" y="7"/>
                  </a:lnTo>
                  <a:lnTo>
                    <a:pt x="206" y="6"/>
                  </a:lnTo>
                  <a:lnTo>
                    <a:pt x="201" y="4"/>
                  </a:lnTo>
                  <a:lnTo>
                    <a:pt x="194" y="3"/>
                  </a:lnTo>
                  <a:lnTo>
                    <a:pt x="187" y="3"/>
                  </a:lnTo>
                  <a:lnTo>
                    <a:pt x="181" y="3"/>
                  </a:lnTo>
                  <a:lnTo>
                    <a:pt x="174" y="4"/>
                  </a:lnTo>
                  <a:lnTo>
                    <a:pt x="168" y="6"/>
                  </a:lnTo>
                  <a:lnTo>
                    <a:pt x="161" y="8"/>
                  </a:lnTo>
                  <a:lnTo>
                    <a:pt x="155" y="11"/>
                  </a:lnTo>
                  <a:lnTo>
                    <a:pt x="149" y="15"/>
                  </a:lnTo>
                  <a:lnTo>
                    <a:pt x="144" y="19"/>
                  </a:lnTo>
                  <a:lnTo>
                    <a:pt x="139" y="25"/>
                  </a:lnTo>
                  <a:lnTo>
                    <a:pt x="134" y="19"/>
                  </a:lnTo>
                  <a:lnTo>
                    <a:pt x="128" y="15"/>
                  </a:lnTo>
                  <a:lnTo>
                    <a:pt x="122" y="10"/>
                  </a:lnTo>
                  <a:lnTo>
                    <a:pt x="115" y="7"/>
                  </a:lnTo>
                  <a:lnTo>
                    <a:pt x="108" y="4"/>
                  </a:lnTo>
                  <a:lnTo>
                    <a:pt x="101" y="2"/>
                  </a:lnTo>
                  <a:lnTo>
                    <a:pt x="94" y="0"/>
                  </a:lnTo>
                  <a:lnTo>
                    <a:pt x="87" y="0"/>
                  </a:lnTo>
                  <a:lnTo>
                    <a:pt x="72" y="2"/>
                  </a:lnTo>
                  <a:lnTo>
                    <a:pt x="58" y="6"/>
                  </a:lnTo>
                  <a:lnTo>
                    <a:pt x="46" y="12"/>
                  </a:lnTo>
                  <a:lnTo>
                    <a:pt x="35" y="21"/>
                  </a:lnTo>
                  <a:lnTo>
                    <a:pt x="26" y="32"/>
                  </a:lnTo>
                  <a:lnTo>
                    <a:pt x="20" y="44"/>
                  </a:lnTo>
                  <a:lnTo>
                    <a:pt x="15" y="59"/>
                  </a:lnTo>
                  <a:lnTo>
                    <a:pt x="14" y="73"/>
                  </a:lnTo>
                  <a:lnTo>
                    <a:pt x="14" y="80"/>
                  </a:lnTo>
                  <a:lnTo>
                    <a:pt x="16" y="87"/>
                  </a:lnTo>
                  <a:lnTo>
                    <a:pt x="18" y="95"/>
                  </a:lnTo>
                  <a:lnTo>
                    <a:pt x="21" y="101"/>
                  </a:lnTo>
                  <a:lnTo>
                    <a:pt x="19" y="107"/>
                  </a:lnTo>
                  <a:lnTo>
                    <a:pt x="16" y="112"/>
                  </a:lnTo>
                  <a:lnTo>
                    <a:pt x="15" y="118"/>
                  </a:lnTo>
                  <a:lnTo>
                    <a:pt x="15" y="123"/>
                  </a:lnTo>
                  <a:lnTo>
                    <a:pt x="9" y="131"/>
                  </a:lnTo>
                  <a:lnTo>
                    <a:pt x="4" y="140"/>
                  </a:lnTo>
                  <a:lnTo>
                    <a:pt x="1" y="149"/>
                  </a:lnTo>
                  <a:lnTo>
                    <a:pt x="0" y="159"/>
                  </a:lnTo>
                  <a:close/>
                </a:path>
              </a:pathLst>
            </a:custGeom>
            <a:solidFill>
              <a:srgbClr val="000000"/>
            </a:solidFill>
            <a:ln w="9525">
              <a:noFill/>
              <a:round/>
              <a:headEnd/>
              <a:tailEnd/>
            </a:ln>
          </p:spPr>
          <p:txBody>
            <a:bodyPr/>
            <a:lstStyle/>
            <a:p>
              <a:endParaRPr lang="fr-FR"/>
            </a:p>
          </p:txBody>
        </p:sp>
        <p:sp>
          <p:nvSpPr>
            <p:cNvPr id="86" name="Freeform 78"/>
            <p:cNvSpPr>
              <a:spLocks/>
            </p:cNvSpPr>
            <p:nvPr/>
          </p:nvSpPr>
          <p:spPr bwMode="auto">
            <a:xfrm>
              <a:off x="2747" y="1614"/>
              <a:ext cx="369" cy="282"/>
            </a:xfrm>
            <a:custGeom>
              <a:avLst/>
              <a:gdLst>
                <a:gd name="T0" fmla="*/ 16 w 369"/>
                <a:gd name="T1" fmla="*/ 107 h 282"/>
                <a:gd name="T2" fmla="*/ 16 w 369"/>
                <a:gd name="T3" fmla="*/ 103 h 282"/>
                <a:gd name="T4" fmla="*/ 20 w 369"/>
                <a:gd name="T5" fmla="*/ 90 h 282"/>
                <a:gd name="T6" fmla="*/ 15 w 369"/>
                <a:gd name="T7" fmla="*/ 66 h 282"/>
                <a:gd name="T8" fmla="*/ 31 w 369"/>
                <a:gd name="T9" fmla="*/ 16 h 282"/>
                <a:gd name="T10" fmla="*/ 44 w 369"/>
                <a:gd name="T11" fmla="*/ 6 h 282"/>
                <a:gd name="T12" fmla="*/ 61 w 369"/>
                <a:gd name="T13" fmla="*/ 1 h 282"/>
                <a:gd name="T14" fmla="*/ 78 w 369"/>
                <a:gd name="T15" fmla="*/ 0 h 282"/>
                <a:gd name="T16" fmla="*/ 98 w 369"/>
                <a:gd name="T17" fmla="*/ 6 h 282"/>
                <a:gd name="T18" fmla="*/ 114 w 369"/>
                <a:gd name="T19" fmla="*/ 19 h 282"/>
                <a:gd name="T20" fmla="*/ 131 w 369"/>
                <a:gd name="T21" fmla="*/ 25 h 282"/>
                <a:gd name="T22" fmla="*/ 144 w 369"/>
                <a:gd name="T23" fmla="*/ 12 h 282"/>
                <a:gd name="T24" fmla="*/ 160 w 369"/>
                <a:gd name="T25" fmla="*/ 3 h 282"/>
                <a:gd name="T26" fmla="*/ 178 w 369"/>
                <a:gd name="T27" fmla="*/ 2 h 282"/>
                <a:gd name="T28" fmla="*/ 194 w 369"/>
                <a:gd name="T29" fmla="*/ 7 h 282"/>
                <a:gd name="T30" fmla="*/ 209 w 369"/>
                <a:gd name="T31" fmla="*/ 17 h 282"/>
                <a:gd name="T32" fmla="*/ 224 w 369"/>
                <a:gd name="T33" fmla="*/ 22 h 282"/>
                <a:gd name="T34" fmla="*/ 235 w 369"/>
                <a:gd name="T35" fmla="*/ 12 h 282"/>
                <a:gd name="T36" fmla="*/ 249 w 369"/>
                <a:gd name="T37" fmla="*/ 5 h 282"/>
                <a:gd name="T38" fmla="*/ 267 w 369"/>
                <a:gd name="T39" fmla="*/ 5 h 282"/>
                <a:gd name="T40" fmla="*/ 289 w 369"/>
                <a:gd name="T41" fmla="*/ 16 h 282"/>
                <a:gd name="T42" fmla="*/ 301 w 369"/>
                <a:gd name="T43" fmla="*/ 38 h 282"/>
                <a:gd name="T44" fmla="*/ 301 w 369"/>
                <a:gd name="T45" fmla="*/ 52 h 282"/>
                <a:gd name="T46" fmla="*/ 297 w 369"/>
                <a:gd name="T47" fmla="*/ 66 h 282"/>
                <a:gd name="T48" fmla="*/ 304 w 369"/>
                <a:gd name="T49" fmla="*/ 69 h 282"/>
                <a:gd name="T50" fmla="*/ 306 w 369"/>
                <a:gd name="T51" fmla="*/ 70 h 282"/>
                <a:gd name="T52" fmla="*/ 309 w 369"/>
                <a:gd name="T53" fmla="*/ 71 h 282"/>
                <a:gd name="T54" fmla="*/ 317 w 369"/>
                <a:gd name="T55" fmla="*/ 69 h 282"/>
                <a:gd name="T56" fmla="*/ 327 w 369"/>
                <a:gd name="T57" fmla="*/ 69 h 282"/>
                <a:gd name="T58" fmla="*/ 340 w 369"/>
                <a:gd name="T59" fmla="*/ 72 h 282"/>
                <a:gd name="T60" fmla="*/ 352 w 369"/>
                <a:gd name="T61" fmla="*/ 80 h 282"/>
                <a:gd name="T62" fmla="*/ 365 w 369"/>
                <a:gd name="T63" fmla="*/ 97 h 282"/>
                <a:gd name="T64" fmla="*/ 366 w 369"/>
                <a:gd name="T65" fmla="*/ 128 h 282"/>
                <a:gd name="T66" fmla="*/ 343 w 369"/>
                <a:gd name="T67" fmla="*/ 156 h 282"/>
                <a:gd name="T68" fmla="*/ 336 w 369"/>
                <a:gd name="T69" fmla="*/ 169 h 282"/>
                <a:gd name="T70" fmla="*/ 316 w 369"/>
                <a:gd name="T71" fmla="*/ 190 h 282"/>
                <a:gd name="T72" fmla="*/ 287 w 369"/>
                <a:gd name="T73" fmla="*/ 202 h 282"/>
                <a:gd name="T74" fmla="*/ 270 w 369"/>
                <a:gd name="T75" fmla="*/ 210 h 282"/>
                <a:gd name="T76" fmla="*/ 250 w 369"/>
                <a:gd name="T77" fmla="*/ 241 h 282"/>
                <a:gd name="T78" fmla="*/ 234 w 369"/>
                <a:gd name="T79" fmla="*/ 248 h 282"/>
                <a:gd name="T80" fmla="*/ 218 w 369"/>
                <a:gd name="T81" fmla="*/ 268 h 282"/>
                <a:gd name="T82" fmla="*/ 196 w 369"/>
                <a:gd name="T83" fmla="*/ 280 h 282"/>
                <a:gd name="T84" fmla="*/ 169 w 369"/>
                <a:gd name="T85" fmla="*/ 281 h 282"/>
                <a:gd name="T86" fmla="*/ 142 w 369"/>
                <a:gd name="T87" fmla="*/ 268 h 282"/>
                <a:gd name="T88" fmla="*/ 124 w 369"/>
                <a:gd name="T89" fmla="*/ 243 h 282"/>
                <a:gd name="T90" fmla="*/ 114 w 369"/>
                <a:gd name="T91" fmla="*/ 228 h 282"/>
                <a:gd name="T92" fmla="*/ 92 w 369"/>
                <a:gd name="T93" fmla="*/ 219 h 282"/>
                <a:gd name="T94" fmla="*/ 77 w 369"/>
                <a:gd name="T95" fmla="*/ 212 h 282"/>
                <a:gd name="T96" fmla="*/ 53 w 369"/>
                <a:gd name="T97" fmla="*/ 213 h 282"/>
                <a:gd name="T98" fmla="*/ 41 w 369"/>
                <a:gd name="T99" fmla="*/ 200 h 282"/>
                <a:gd name="T100" fmla="*/ 39 w 369"/>
                <a:gd name="T101" fmla="*/ 188 h 282"/>
                <a:gd name="T102" fmla="*/ 41 w 369"/>
                <a:gd name="T103" fmla="*/ 178 h 282"/>
                <a:gd name="T104" fmla="*/ 9 w 369"/>
                <a:gd name="T105" fmla="*/ 167 h 282"/>
                <a:gd name="T106" fmla="*/ 1 w 369"/>
                <a:gd name="T107" fmla="*/ 136 h 282"/>
                <a:gd name="T108" fmla="*/ 12 w 369"/>
                <a:gd name="T109" fmla="*/ 116 h 282"/>
                <a:gd name="T110" fmla="*/ 16 w 369"/>
                <a:gd name="T111" fmla="*/ 112 h 2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69"/>
                <a:gd name="T169" fmla="*/ 0 h 282"/>
                <a:gd name="T170" fmla="*/ 369 w 369"/>
                <a:gd name="T171" fmla="*/ 282 h 2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69" h="282">
                  <a:moveTo>
                    <a:pt x="16" y="108"/>
                  </a:moveTo>
                  <a:lnTo>
                    <a:pt x="16" y="108"/>
                  </a:lnTo>
                  <a:lnTo>
                    <a:pt x="16" y="107"/>
                  </a:lnTo>
                  <a:lnTo>
                    <a:pt x="16" y="103"/>
                  </a:lnTo>
                  <a:lnTo>
                    <a:pt x="17" y="98"/>
                  </a:lnTo>
                  <a:lnTo>
                    <a:pt x="18" y="94"/>
                  </a:lnTo>
                  <a:lnTo>
                    <a:pt x="20" y="90"/>
                  </a:lnTo>
                  <a:lnTo>
                    <a:pt x="22" y="86"/>
                  </a:lnTo>
                  <a:lnTo>
                    <a:pt x="20" y="83"/>
                  </a:lnTo>
                  <a:lnTo>
                    <a:pt x="15" y="66"/>
                  </a:lnTo>
                  <a:lnTo>
                    <a:pt x="15" y="48"/>
                  </a:lnTo>
                  <a:lnTo>
                    <a:pt x="20" y="30"/>
                  </a:lnTo>
                  <a:lnTo>
                    <a:pt x="31" y="16"/>
                  </a:lnTo>
                  <a:lnTo>
                    <a:pt x="35" y="13"/>
                  </a:lnTo>
                  <a:lnTo>
                    <a:pt x="40" y="10"/>
                  </a:lnTo>
                  <a:lnTo>
                    <a:pt x="44" y="6"/>
                  </a:lnTo>
                  <a:lnTo>
                    <a:pt x="50" y="4"/>
                  </a:lnTo>
                  <a:lnTo>
                    <a:pt x="55" y="2"/>
                  </a:lnTo>
                  <a:lnTo>
                    <a:pt x="61" y="1"/>
                  </a:lnTo>
                  <a:lnTo>
                    <a:pt x="66" y="0"/>
                  </a:lnTo>
                  <a:lnTo>
                    <a:pt x="72" y="0"/>
                  </a:lnTo>
                  <a:lnTo>
                    <a:pt x="78" y="0"/>
                  </a:lnTo>
                  <a:lnTo>
                    <a:pt x="85" y="2"/>
                  </a:lnTo>
                  <a:lnTo>
                    <a:pt x="91" y="4"/>
                  </a:lnTo>
                  <a:lnTo>
                    <a:pt x="98" y="6"/>
                  </a:lnTo>
                  <a:lnTo>
                    <a:pt x="103" y="11"/>
                  </a:lnTo>
                  <a:lnTo>
                    <a:pt x="109" y="14"/>
                  </a:lnTo>
                  <a:lnTo>
                    <a:pt x="114" y="19"/>
                  </a:lnTo>
                  <a:lnTo>
                    <a:pt x="119" y="25"/>
                  </a:lnTo>
                  <a:lnTo>
                    <a:pt x="124" y="35"/>
                  </a:lnTo>
                  <a:lnTo>
                    <a:pt x="131" y="25"/>
                  </a:lnTo>
                  <a:lnTo>
                    <a:pt x="135" y="19"/>
                  </a:lnTo>
                  <a:lnTo>
                    <a:pt x="140" y="15"/>
                  </a:lnTo>
                  <a:lnTo>
                    <a:pt x="144" y="12"/>
                  </a:lnTo>
                  <a:lnTo>
                    <a:pt x="149" y="9"/>
                  </a:lnTo>
                  <a:lnTo>
                    <a:pt x="155" y="5"/>
                  </a:lnTo>
                  <a:lnTo>
                    <a:pt x="160" y="3"/>
                  </a:lnTo>
                  <a:lnTo>
                    <a:pt x="166" y="2"/>
                  </a:lnTo>
                  <a:lnTo>
                    <a:pt x="172" y="2"/>
                  </a:lnTo>
                  <a:lnTo>
                    <a:pt x="178" y="2"/>
                  </a:lnTo>
                  <a:lnTo>
                    <a:pt x="183" y="3"/>
                  </a:lnTo>
                  <a:lnTo>
                    <a:pt x="189" y="5"/>
                  </a:lnTo>
                  <a:lnTo>
                    <a:pt x="194" y="7"/>
                  </a:lnTo>
                  <a:lnTo>
                    <a:pt x="200" y="10"/>
                  </a:lnTo>
                  <a:lnTo>
                    <a:pt x="204" y="14"/>
                  </a:lnTo>
                  <a:lnTo>
                    <a:pt x="209" y="17"/>
                  </a:lnTo>
                  <a:lnTo>
                    <a:pt x="212" y="22"/>
                  </a:lnTo>
                  <a:lnTo>
                    <a:pt x="218" y="30"/>
                  </a:lnTo>
                  <a:lnTo>
                    <a:pt x="224" y="22"/>
                  </a:lnTo>
                  <a:lnTo>
                    <a:pt x="227" y="17"/>
                  </a:lnTo>
                  <a:lnTo>
                    <a:pt x="232" y="14"/>
                  </a:lnTo>
                  <a:lnTo>
                    <a:pt x="235" y="12"/>
                  </a:lnTo>
                  <a:lnTo>
                    <a:pt x="239" y="9"/>
                  </a:lnTo>
                  <a:lnTo>
                    <a:pt x="244" y="6"/>
                  </a:lnTo>
                  <a:lnTo>
                    <a:pt x="249" y="5"/>
                  </a:lnTo>
                  <a:lnTo>
                    <a:pt x="253" y="4"/>
                  </a:lnTo>
                  <a:lnTo>
                    <a:pt x="259" y="4"/>
                  </a:lnTo>
                  <a:lnTo>
                    <a:pt x="267" y="5"/>
                  </a:lnTo>
                  <a:lnTo>
                    <a:pt x="275" y="7"/>
                  </a:lnTo>
                  <a:lnTo>
                    <a:pt x="282" y="11"/>
                  </a:lnTo>
                  <a:lnTo>
                    <a:pt x="289" y="16"/>
                  </a:lnTo>
                  <a:lnTo>
                    <a:pt x="294" y="23"/>
                  </a:lnTo>
                  <a:lnTo>
                    <a:pt x="298" y="30"/>
                  </a:lnTo>
                  <a:lnTo>
                    <a:pt x="301" y="38"/>
                  </a:lnTo>
                  <a:lnTo>
                    <a:pt x="302" y="47"/>
                  </a:lnTo>
                  <a:lnTo>
                    <a:pt x="302" y="49"/>
                  </a:lnTo>
                  <a:lnTo>
                    <a:pt x="301" y="52"/>
                  </a:lnTo>
                  <a:lnTo>
                    <a:pt x="301" y="56"/>
                  </a:lnTo>
                  <a:lnTo>
                    <a:pt x="299" y="59"/>
                  </a:lnTo>
                  <a:lnTo>
                    <a:pt x="297" y="66"/>
                  </a:lnTo>
                  <a:lnTo>
                    <a:pt x="304" y="68"/>
                  </a:lnTo>
                  <a:lnTo>
                    <a:pt x="304" y="69"/>
                  </a:lnTo>
                  <a:lnTo>
                    <a:pt x="305" y="69"/>
                  </a:lnTo>
                  <a:lnTo>
                    <a:pt x="306" y="70"/>
                  </a:lnTo>
                  <a:lnTo>
                    <a:pt x="307" y="70"/>
                  </a:lnTo>
                  <a:lnTo>
                    <a:pt x="309" y="71"/>
                  </a:lnTo>
                  <a:lnTo>
                    <a:pt x="312" y="70"/>
                  </a:lnTo>
                  <a:lnTo>
                    <a:pt x="315" y="70"/>
                  </a:lnTo>
                  <a:lnTo>
                    <a:pt x="317" y="69"/>
                  </a:lnTo>
                  <a:lnTo>
                    <a:pt x="320" y="69"/>
                  </a:lnTo>
                  <a:lnTo>
                    <a:pt x="323" y="69"/>
                  </a:lnTo>
                  <a:lnTo>
                    <a:pt x="327" y="69"/>
                  </a:lnTo>
                  <a:lnTo>
                    <a:pt x="331" y="70"/>
                  </a:lnTo>
                  <a:lnTo>
                    <a:pt x="336" y="71"/>
                  </a:lnTo>
                  <a:lnTo>
                    <a:pt x="340" y="72"/>
                  </a:lnTo>
                  <a:lnTo>
                    <a:pt x="344" y="74"/>
                  </a:lnTo>
                  <a:lnTo>
                    <a:pt x="348" y="78"/>
                  </a:lnTo>
                  <a:lnTo>
                    <a:pt x="352" y="80"/>
                  </a:lnTo>
                  <a:lnTo>
                    <a:pt x="355" y="83"/>
                  </a:lnTo>
                  <a:lnTo>
                    <a:pt x="361" y="90"/>
                  </a:lnTo>
                  <a:lnTo>
                    <a:pt x="365" y="97"/>
                  </a:lnTo>
                  <a:lnTo>
                    <a:pt x="367" y="106"/>
                  </a:lnTo>
                  <a:lnTo>
                    <a:pt x="369" y="115"/>
                  </a:lnTo>
                  <a:lnTo>
                    <a:pt x="366" y="128"/>
                  </a:lnTo>
                  <a:lnTo>
                    <a:pt x="362" y="139"/>
                  </a:lnTo>
                  <a:lnTo>
                    <a:pt x="354" y="149"/>
                  </a:lnTo>
                  <a:lnTo>
                    <a:pt x="343" y="156"/>
                  </a:lnTo>
                  <a:lnTo>
                    <a:pt x="341" y="158"/>
                  </a:lnTo>
                  <a:lnTo>
                    <a:pt x="340" y="160"/>
                  </a:lnTo>
                  <a:lnTo>
                    <a:pt x="336" y="169"/>
                  </a:lnTo>
                  <a:lnTo>
                    <a:pt x="330" y="177"/>
                  </a:lnTo>
                  <a:lnTo>
                    <a:pt x="324" y="184"/>
                  </a:lnTo>
                  <a:lnTo>
                    <a:pt x="316" y="190"/>
                  </a:lnTo>
                  <a:lnTo>
                    <a:pt x="307" y="196"/>
                  </a:lnTo>
                  <a:lnTo>
                    <a:pt x="297" y="200"/>
                  </a:lnTo>
                  <a:lnTo>
                    <a:pt x="287" y="202"/>
                  </a:lnTo>
                  <a:lnTo>
                    <a:pt x="278" y="204"/>
                  </a:lnTo>
                  <a:lnTo>
                    <a:pt x="271" y="205"/>
                  </a:lnTo>
                  <a:lnTo>
                    <a:pt x="270" y="210"/>
                  </a:lnTo>
                  <a:lnTo>
                    <a:pt x="267" y="222"/>
                  </a:lnTo>
                  <a:lnTo>
                    <a:pt x="260" y="232"/>
                  </a:lnTo>
                  <a:lnTo>
                    <a:pt x="250" y="241"/>
                  </a:lnTo>
                  <a:lnTo>
                    <a:pt x="239" y="245"/>
                  </a:lnTo>
                  <a:lnTo>
                    <a:pt x="236" y="246"/>
                  </a:lnTo>
                  <a:lnTo>
                    <a:pt x="234" y="248"/>
                  </a:lnTo>
                  <a:lnTo>
                    <a:pt x="229" y="256"/>
                  </a:lnTo>
                  <a:lnTo>
                    <a:pt x="225" y="263"/>
                  </a:lnTo>
                  <a:lnTo>
                    <a:pt x="218" y="268"/>
                  </a:lnTo>
                  <a:lnTo>
                    <a:pt x="212" y="274"/>
                  </a:lnTo>
                  <a:lnTo>
                    <a:pt x="204" y="277"/>
                  </a:lnTo>
                  <a:lnTo>
                    <a:pt x="196" y="280"/>
                  </a:lnTo>
                  <a:lnTo>
                    <a:pt x="189" y="281"/>
                  </a:lnTo>
                  <a:lnTo>
                    <a:pt x="180" y="282"/>
                  </a:lnTo>
                  <a:lnTo>
                    <a:pt x="169" y="281"/>
                  </a:lnTo>
                  <a:lnTo>
                    <a:pt x="159" y="279"/>
                  </a:lnTo>
                  <a:lnTo>
                    <a:pt x="150" y="275"/>
                  </a:lnTo>
                  <a:lnTo>
                    <a:pt x="142" y="268"/>
                  </a:lnTo>
                  <a:lnTo>
                    <a:pt x="134" y="262"/>
                  </a:lnTo>
                  <a:lnTo>
                    <a:pt x="129" y="253"/>
                  </a:lnTo>
                  <a:lnTo>
                    <a:pt x="124" y="243"/>
                  </a:lnTo>
                  <a:lnTo>
                    <a:pt x="121" y="233"/>
                  </a:lnTo>
                  <a:lnTo>
                    <a:pt x="120" y="229"/>
                  </a:lnTo>
                  <a:lnTo>
                    <a:pt x="114" y="228"/>
                  </a:lnTo>
                  <a:lnTo>
                    <a:pt x="107" y="225"/>
                  </a:lnTo>
                  <a:lnTo>
                    <a:pt x="99" y="222"/>
                  </a:lnTo>
                  <a:lnTo>
                    <a:pt x="92" y="219"/>
                  </a:lnTo>
                  <a:lnTo>
                    <a:pt x="86" y="213"/>
                  </a:lnTo>
                  <a:lnTo>
                    <a:pt x="81" y="209"/>
                  </a:lnTo>
                  <a:lnTo>
                    <a:pt x="77" y="212"/>
                  </a:lnTo>
                  <a:lnTo>
                    <a:pt x="69" y="216"/>
                  </a:lnTo>
                  <a:lnTo>
                    <a:pt x="61" y="216"/>
                  </a:lnTo>
                  <a:lnTo>
                    <a:pt x="53" y="213"/>
                  </a:lnTo>
                  <a:lnTo>
                    <a:pt x="46" y="209"/>
                  </a:lnTo>
                  <a:lnTo>
                    <a:pt x="43" y="205"/>
                  </a:lnTo>
                  <a:lnTo>
                    <a:pt x="41" y="200"/>
                  </a:lnTo>
                  <a:lnTo>
                    <a:pt x="39" y="196"/>
                  </a:lnTo>
                  <a:lnTo>
                    <a:pt x="39" y="192"/>
                  </a:lnTo>
                  <a:lnTo>
                    <a:pt x="39" y="188"/>
                  </a:lnTo>
                  <a:lnTo>
                    <a:pt x="40" y="184"/>
                  </a:lnTo>
                  <a:lnTo>
                    <a:pt x="41" y="181"/>
                  </a:lnTo>
                  <a:lnTo>
                    <a:pt x="41" y="178"/>
                  </a:lnTo>
                  <a:lnTo>
                    <a:pt x="32" y="178"/>
                  </a:lnTo>
                  <a:lnTo>
                    <a:pt x="19" y="175"/>
                  </a:lnTo>
                  <a:lnTo>
                    <a:pt x="9" y="167"/>
                  </a:lnTo>
                  <a:lnTo>
                    <a:pt x="3" y="156"/>
                  </a:lnTo>
                  <a:lnTo>
                    <a:pt x="0" y="143"/>
                  </a:lnTo>
                  <a:lnTo>
                    <a:pt x="1" y="136"/>
                  </a:lnTo>
                  <a:lnTo>
                    <a:pt x="4" y="128"/>
                  </a:lnTo>
                  <a:lnTo>
                    <a:pt x="7" y="121"/>
                  </a:lnTo>
                  <a:lnTo>
                    <a:pt x="12" y="116"/>
                  </a:lnTo>
                  <a:lnTo>
                    <a:pt x="16" y="114"/>
                  </a:lnTo>
                  <a:lnTo>
                    <a:pt x="16" y="113"/>
                  </a:lnTo>
                  <a:lnTo>
                    <a:pt x="16" y="112"/>
                  </a:lnTo>
                  <a:lnTo>
                    <a:pt x="16" y="109"/>
                  </a:lnTo>
                  <a:lnTo>
                    <a:pt x="16" y="108"/>
                  </a:lnTo>
                  <a:close/>
                </a:path>
              </a:pathLst>
            </a:custGeom>
            <a:solidFill>
              <a:srgbClr val="449E7A"/>
            </a:solidFill>
            <a:ln w="9525">
              <a:noFill/>
              <a:round/>
              <a:headEnd/>
              <a:tailEnd/>
            </a:ln>
          </p:spPr>
          <p:txBody>
            <a:bodyPr/>
            <a:lstStyle/>
            <a:p>
              <a:endParaRPr lang="fr-FR"/>
            </a:p>
          </p:txBody>
        </p:sp>
        <p:sp>
          <p:nvSpPr>
            <p:cNvPr id="87" name="Freeform 79"/>
            <p:cNvSpPr>
              <a:spLocks/>
            </p:cNvSpPr>
            <p:nvPr/>
          </p:nvSpPr>
          <p:spPr bwMode="auto">
            <a:xfrm>
              <a:off x="2309" y="1857"/>
              <a:ext cx="1179" cy="1631"/>
            </a:xfrm>
            <a:custGeom>
              <a:avLst/>
              <a:gdLst>
                <a:gd name="T0" fmla="*/ 1119 w 1179"/>
                <a:gd name="T1" fmla="*/ 1463 h 1631"/>
                <a:gd name="T2" fmla="*/ 1031 w 1179"/>
                <a:gd name="T3" fmla="*/ 1196 h 1631"/>
                <a:gd name="T4" fmla="*/ 1152 w 1179"/>
                <a:gd name="T5" fmla="*/ 1021 h 1631"/>
                <a:gd name="T6" fmla="*/ 1156 w 1179"/>
                <a:gd name="T7" fmla="*/ 949 h 1631"/>
                <a:gd name="T8" fmla="*/ 1125 w 1179"/>
                <a:gd name="T9" fmla="*/ 906 h 1631"/>
                <a:gd name="T10" fmla="*/ 1084 w 1179"/>
                <a:gd name="T11" fmla="*/ 845 h 1631"/>
                <a:gd name="T12" fmla="*/ 1059 w 1179"/>
                <a:gd name="T13" fmla="*/ 800 h 1631"/>
                <a:gd name="T14" fmla="*/ 1045 w 1179"/>
                <a:gd name="T15" fmla="*/ 712 h 1631"/>
                <a:gd name="T16" fmla="*/ 985 w 1179"/>
                <a:gd name="T17" fmla="*/ 657 h 1631"/>
                <a:gd name="T18" fmla="*/ 960 w 1179"/>
                <a:gd name="T19" fmla="*/ 650 h 1631"/>
                <a:gd name="T20" fmla="*/ 930 w 1179"/>
                <a:gd name="T21" fmla="*/ 575 h 1631"/>
                <a:gd name="T22" fmla="*/ 887 w 1179"/>
                <a:gd name="T23" fmla="*/ 569 h 1631"/>
                <a:gd name="T24" fmla="*/ 878 w 1179"/>
                <a:gd name="T25" fmla="*/ 483 h 1631"/>
                <a:gd name="T26" fmla="*/ 881 w 1179"/>
                <a:gd name="T27" fmla="*/ 375 h 1631"/>
                <a:gd name="T28" fmla="*/ 860 w 1179"/>
                <a:gd name="T29" fmla="*/ 247 h 1631"/>
                <a:gd name="T30" fmla="*/ 750 w 1179"/>
                <a:gd name="T31" fmla="*/ 159 h 1631"/>
                <a:gd name="T32" fmla="*/ 687 w 1179"/>
                <a:gd name="T33" fmla="*/ 145 h 1631"/>
                <a:gd name="T34" fmla="*/ 651 w 1179"/>
                <a:gd name="T35" fmla="*/ 130 h 1631"/>
                <a:gd name="T36" fmla="*/ 575 w 1179"/>
                <a:gd name="T37" fmla="*/ 103 h 1631"/>
                <a:gd name="T38" fmla="*/ 505 w 1179"/>
                <a:gd name="T39" fmla="*/ 76 h 1631"/>
                <a:gd name="T40" fmla="*/ 412 w 1179"/>
                <a:gd name="T41" fmla="*/ 1 h 1631"/>
                <a:gd name="T42" fmla="*/ 301 w 1179"/>
                <a:gd name="T43" fmla="*/ 55 h 1631"/>
                <a:gd name="T44" fmla="*/ 274 w 1179"/>
                <a:gd name="T45" fmla="*/ 112 h 1631"/>
                <a:gd name="T46" fmla="*/ 220 w 1179"/>
                <a:gd name="T47" fmla="*/ 123 h 1631"/>
                <a:gd name="T48" fmla="*/ 149 w 1179"/>
                <a:gd name="T49" fmla="*/ 116 h 1631"/>
                <a:gd name="T50" fmla="*/ 45 w 1179"/>
                <a:gd name="T51" fmla="*/ 229 h 1631"/>
                <a:gd name="T52" fmla="*/ 42 w 1179"/>
                <a:gd name="T53" fmla="*/ 331 h 1631"/>
                <a:gd name="T54" fmla="*/ 11 w 1179"/>
                <a:gd name="T55" fmla="*/ 397 h 1631"/>
                <a:gd name="T56" fmla="*/ 7 w 1179"/>
                <a:gd name="T57" fmla="*/ 485 h 1631"/>
                <a:gd name="T58" fmla="*/ 43 w 1179"/>
                <a:gd name="T59" fmla="*/ 538 h 1631"/>
                <a:gd name="T60" fmla="*/ 68 w 1179"/>
                <a:gd name="T61" fmla="*/ 550 h 1631"/>
                <a:gd name="T62" fmla="*/ 96 w 1179"/>
                <a:gd name="T63" fmla="*/ 635 h 1631"/>
                <a:gd name="T64" fmla="*/ 147 w 1179"/>
                <a:gd name="T65" fmla="*/ 760 h 1631"/>
                <a:gd name="T66" fmla="*/ 196 w 1179"/>
                <a:gd name="T67" fmla="*/ 786 h 1631"/>
                <a:gd name="T68" fmla="*/ 225 w 1179"/>
                <a:gd name="T69" fmla="*/ 817 h 1631"/>
                <a:gd name="T70" fmla="*/ 274 w 1179"/>
                <a:gd name="T71" fmla="*/ 838 h 1631"/>
                <a:gd name="T72" fmla="*/ 336 w 1179"/>
                <a:gd name="T73" fmla="*/ 831 h 1631"/>
                <a:gd name="T74" fmla="*/ 375 w 1179"/>
                <a:gd name="T75" fmla="*/ 783 h 1631"/>
                <a:gd name="T76" fmla="*/ 370 w 1179"/>
                <a:gd name="T77" fmla="*/ 812 h 1631"/>
                <a:gd name="T78" fmla="*/ 395 w 1179"/>
                <a:gd name="T79" fmla="*/ 897 h 1631"/>
                <a:gd name="T80" fmla="*/ 451 w 1179"/>
                <a:gd name="T81" fmla="*/ 950 h 1631"/>
                <a:gd name="T82" fmla="*/ 511 w 1179"/>
                <a:gd name="T83" fmla="*/ 929 h 1631"/>
                <a:gd name="T84" fmla="*/ 567 w 1179"/>
                <a:gd name="T85" fmla="*/ 942 h 1631"/>
                <a:gd name="T86" fmla="*/ 586 w 1179"/>
                <a:gd name="T87" fmla="*/ 957 h 1631"/>
                <a:gd name="T88" fmla="*/ 613 w 1179"/>
                <a:gd name="T89" fmla="*/ 1077 h 1631"/>
                <a:gd name="T90" fmla="*/ 764 w 1179"/>
                <a:gd name="T91" fmla="*/ 1213 h 1631"/>
                <a:gd name="T92" fmla="*/ 667 w 1179"/>
                <a:gd name="T93" fmla="*/ 1466 h 1631"/>
                <a:gd name="T94" fmla="*/ 619 w 1179"/>
                <a:gd name="T95" fmla="*/ 1481 h 1631"/>
                <a:gd name="T96" fmla="*/ 630 w 1179"/>
                <a:gd name="T97" fmla="*/ 1627 h 1631"/>
                <a:gd name="T98" fmla="*/ 671 w 1179"/>
                <a:gd name="T99" fmla="*/ 1630 h 1631"/>
                <a:gd name="T100" fmla="*/ 705 w 1179"/>
                <a:gd name="T101" fmla="*/ 1548 h 1631"/>
                <a:gd name="T102" fmla="*/ 864 w 1179"/>
                <a:gd name="T103" fmla="*/ 1229 h 1631"/>
                <a:gd name="T104" fmla="*/ 843 w 1179"/>
                <a:gd name="T105" fmla="*/ 1521 h 1631"/>
                <a:gd name="T106" fmla="*/ 912 w 1179"/>
                <a:gd name="T107" fmla="*/ 1228 h 1631"/>
                <a:gd name="T108" fmla="*/ 1080 w 1179"/>
                <a:gd name="T109" fmla="*/ 1558 h 1631"/>
                <a:gd name="T110" fmla="*/ 1118 w 1179"/>
                <a:gd name="T111" fmla="*/ 1627 h 1631"/>
                <a:gd name="T112" fmla="*/ 1174 w 1179"/>
                <a:gd name="T113" fmla="*/ 1590 h 163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9"/>
                <a:gd name="T172" fmla="*/ 0 h 1631"/>
                <a:gd name="T173" fmla="*/ 1179 w 1179"/>
                <a:gd name="T174" fmla="*/ 1631 h 163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9" h="1631">
                  <a:moveTo>
                    <a:pt x="1158" y="1470"/>
                  </a:moveTo>
                  <a:lnTo>
                    <a:pt x="1154" y="1466"/>
                  </a:lnTo>
                  <a:lnTo>
                    <a:pt x="1148" y="1464"/>
                  </a:lnTo>
                  <a:lnTo>
                    <a:pt x="1145" y="1463"/>
                  </a:lnTo>
                  <a:lnTo>
                    <a:pt x="1142" y="1463"/>
                  </a:lnTo>
                  <a:lnTo>
                    <a:pt x="1142" y="1464"/>
                  </a:lnTo>
                  <a:lnTo>
                    <a:pt x="1123" y="1463"/>
                  </a:lnTo>
                  <a:lnTo>
                    <a:pt x="1123" y="1464"/>
                  </a:lnTo>
                  <a:lnTo>
                    <a:pt x="1121" y="1463"/>
                  </a:lnTo>
                  <a:lnTo>
                    <a:pt x="1119" y="1463"/>
                  </a:lnTo>
                  <a:lnTo>
                    <a:pt x="1118" y="1463"/>
                  </a:lnTo>
                  <a:lnTo>
                    <a:pt x="1116" y="1463"/>
                  </a:lnTo>
                  <a:lnTo>
                    <a:pt x="1110" y="1464"/>
                  </a:lnTo>
                  <a:lnTo>
                    <a:pt x="1105" y="1467"/>
                  </a:lnTo>
                  <a:lnTo>
                    <a:pt x="1099" y="1473"/>
                  </a:lnTo>
                  <a:lnTo>
                    <a:pt x="1094" y="1480"/>
                  </a:lnTo>
                  <a:lnTo>
                    <a:pt x="988" y="1214"/>
                  </a:lnTo>
                  <a:lnTo>
                    <a:pt x="1004" y="1210"/>
                  </a:lnTo>
                  <a:lnTo>
                    <a:pt x="1018" y="1203"/>
                  </a:lnTo>
                  <a:lnTo>
                    <a:pt x="1031" y="1196"/>
                  </a:lnTo>
                  <a:lnTo>
                    <a:pt x="1044" y="1190"/>
                  </a:lnTo>
                  <a:lnTo>
                    <a:pt x="1056" y="1181"/>
                  </a:lnTo>
                  <a:lnTo>
                    <a:pt x="1068" y="1173"/>
                  </a:lnTo>
                  <a:lnTo>
                    <a:pt x="1079" y="1164"/>
                  </a:lnTo>
                  <a:lnTo>
                    <a:pt x="1090" y="1154"/>
                  </a:lnTo>
                  <a:lnTo>
                    <a:pt x="1112" y="1126"/>
                  </a:lnTo>
                  <a:lnTo>
                    <a:pt x="1129" y="1098"/>
                  </a:lnTo>
                  <a:lnTo>
                    <a:pt x="1140" y="1070"/>
                  </a:lnTo>
                  <a:lnTo>
                    <a:pt x="1147" y="1044"/>
                  </a:lnTo>
                  <a:lnTo>
                    <a:pt x="1152" y="1021"/>
                  </a:lnTo>
                  <a:lnTo>
                    <a:pt x="1154" y="1004"/>
                  </a:lnTo>
                  <a:lnTo>
                    <a:pt x="1154" y="990"/>
                  </a:lnTo>
                  <a:lnTo>
                    <a:pt x="1154" y="985"/>
                  </a:lnTo>
                  <a:lnTo>
                    <a:pt x="1154" y="986"/>
                  </a:lnTo>
                  <a:lnTo>
                    <a:pt x="1155" y="984"/>
                  </a:lnTo>
                  <a:lnTo>
                    <a:pt x="1156" y="981"/>
                  </a:lnTo>
                  <a:lnTo>
                    <a:pt x="1157" y="978"/>
                  </a:lnTo>
                  <a:lnTo>
                    <a:pt x="1157" y="976"/>
                  </a:lnTo>
                  <a:lnTo>
                    <a:pt x="1157" y="953"/>
                  </a:lnTo>
                  <a:lnTo>
                    <a:pt x="1156" y="949"/>
                  </a:lnTo>
                  <a:lnTo>
                    <a:pt x="1155" y="946"/>
                  </a:lnTo>
                  <a:lnTo>
                    <a:pt x="1153" y="942"/>
                  </a:lnTo>
                  <a:lnTo>
                    <a:pt x="1150" y="939"/>
                  </a:lnTo>
                  <a:lnTo>
                    <a:pt x="1145" y="936"/>
                  </a:lnTo>
                  <a:lnTo>
                    <a:pt x="1141" y="932"/>
                  </a:lnTo>
                  <a:lnTo>
                    <a:pt x="1134" y="929"/>
                  </a:lnTo>
                  <a:lnTo>
                    <a:pt x="1127" y="926"/>
                  </a:lnTo>
                  <a:lnTo>
                    <a:pt x="1127" y="920"/>
                  </a:lnTo>
                  <a:lnTo>
                    <a:pt x="1127" y="913"/>
                  </a:lnTo>
                  <a:lnTo>
                    <a:pt x="1125" y="906"/>
                  </a:lnTo>
                  <a:lnTo>
                    <a:pt x="1124" y="900"/>
                  </a:lnTo>
                  <a:lnTo>
                    <a:pt x="1122" y="892"/>
                  </a:lnTo>
                  <a:lnTo>
                    <a:pt x="1120" y="884"/>
                  </a:lnTo>
                  <a:lnTo>
                    <a:pt x="1117" y="877"/>
                  </a:lnTo>
                  <a:lnTo>
                    <a:pt x="1112" y="870"/>
                  </a:lnTo>
                  <a:lnTo>
                    <a:pt x="1108" y="864"/>
                  </a:lnTo>
                  <a:lnTo>
                    <a:pt x="1101" y="859"/>
                  </a:lnTo>
                  <a:lnTo>
                    <a:pt x="1095" y="855"/>
                  </a:lnTo>
                  <a:lnTo>
                    <a:pt x="1088" y="851"/>
                  </a:lnTo>
                  <a:lnTo>
                    <a:pt x="1084" y="845"/>
                  </a:lnTo>
                  <a:lnTo>
                    <a:pt x="1077" y="839"/>
                  </a:lnTo>
                  <a:lnTo>
                    <a:pt x="1071" y="836"/>
                  </a:lnTo>
                  <a:lnTo>
                    <a:pt x="1063" y="834"/>
                  </a:lnTo>
                  <a:lnTo>
                    <a:pt x="1064" y="832"/>
                  </a:lnTo>
                  <a:lnTo>
                    <a:pt x="1064" y="828"/>
                  </a:lnTo>
                  <a:lnTo>
                    <a:pt x="1064" y="826"/>
                  </a:lnTo>
                  <a:lnTo>
                    <a:pt x="1064" y="824"/>
                  </a:lnTo>
                  <a:lnTo>
                    <a:pt x="1063" y="815"/>
                  </a:lnTo>
                  <a:lnTo>
                    <a:pt x="1062" y="806"/>
                  </a:lnTo>
                  <a:lnTo>
                    <a:pt x="1059" y="800"/>
                  </a:lnTo>
                  <a:lnTo>
                    <a:pt x="1054" y="792"/>
                  </a:lnTo>
                  <a:lnTo>
                    <a:pt x="1049" y="787"/>
                  </a:lnTo>
                  <a:lnTo>
                    <a:pt x="1043" y="781"/>
                  </a:lnTo>
                  <a:lnTo>
                    <a:pt x="1037" y="776"/>
                  </a:lnTo>
                  <a:lnTo>
                    <a:pt x="1029" y="772"/>
                  </a:lnTo>
                  <a:lnTo>
                    <a:pt x="1037" y="761"/>
                  </a:lnTo>
                  <a:lnTo>
                    <a:pt x="1042" y="751"/>
                  </a:lnTo>
                  <a:lnTo>
                    <a:pt x="1045" y="738"/>
                  </a:lnTo>
                  <a:lnTo>
                    <a:pt x="1047" y="725"/>
                  </a:lnTo>
                  <a:lnTo>
                    <a:pt x="1045" y="712"/>
                  </a:lnTo>
                  <a:lnTo>
                    <a:pt x="1042" y="699"/>
                  </a:lnTo>
                  <a:lnTo>
                    <a:pt x="1036" y="688"/>
                  </a:lnTo>
                  <a:lnTo>
                    <a:pt x="1027" y="677"/>
                  </a:lnTo>
                  <a:lnTo>
                    <a:pt x="1021" y="673"/>
                  </a:lnTo>
                  <a:lnTo>
                    <a:pt x="1016" y="668"/>
                  </a:lnTo>
                  <a:lnTo>
                    <a:pt x="1010" y="665"/>
                  </a:lnTo>
                  <a:lnTo>
                    <a:pt x="1005" y="662"/>
                  </a:lnTo>
                  <a:lnTo>
                    <a:pt x="998" y="661"/>
                  </a:lnTo>
                  <a:lnTo>
                    <a:pt x="992" y="659"/>
                  </a:lnTo>
                  <a:lnTo>
                    <a:pt x="985" y="657"/>
                  </a:lnTo>
                  <a:lnTo>
                    <a:pt x="979" y="657"/>
                  </a:lnTo>
                  <a:lnTo>
                    <a:pt x="974" y="657"/>
                  </a:lnTo>
                  <a:lnTo>
                    <a:pt x="971" y="659"/>
                  </a:lnTo>
                  <a:lnTo>
                    <a:pt x="968" y="659"/>
                  </a:lnTo>
                  <a:lnTo>
                    <a:pt x="963" y="660"/>
                  </a:lnTo>
                  <a:lnTo>
                    <a:pt x="962" y="659"/>
                  </a:lnTo>
                  <a:lnTo>
                    <a:pt x="960" y="657"/>
                  </a:lnTo>
                  <a:lnTo>
                    <a:pt x="959" y="657"/>
                  </a:lnTo>
                  <a:lnTo>
                    <a:pt x="958" y="656"/>
                  </a:lnTo>
                  <a:lnTo>
                    <a:pt x="960" y="650"/>
                  </a:lnTo>
                  <a:lnTo>
                    <a:pt x="962" y="643"/>
                  </a:lnTo>
                  <a:lnTo>
                    <a:pt x="963" y="637"/>
                  </a:lnTo>
                  <a:lnTo>
                    <a:pt x="963" y="629"/>
                  </a:lnTo>
                  <a:lnTo>
                    <a:pt x="962" y="617"/>
                  </a:lnTo>
                  <a:lnTo>
                    <a:pt x="959" y="606"/>
                  </a:lnTo>
                  <a:lnTo>
                    <a:pt x="953" y="595"/>
                  </a:lnTo>
                  <a:lnTo>
                    <a:pt x="946" y="586"/>
                  </a:lnTo>
                  <a:lnTo>
                    <a:pt x="941" y="582"/>
                  </a:lnTo>
                  <a:lnTo>
                    <a:pt x="936" y="579"/>
                  </a:lnTo>
                  <a:lnTo>
                    <a:pt x="930" y="575"/>
                  </a:lnTo>
                  <a:lnTo>
                    <a:pt x="926" y="572"/>
                  </a:lnTo>
                  <a:lnTo>
                    <a:pt x="919" y="570"/>
                  </a:lnTo>
                  <a:lnTo>
                    <a:pt x="914" y="569"/>
                  </a:lnTo>
                  <a:lnTo>
                    <a:pt x="908" y="568"/>
                  </a:lnTo>
                  <a:lnTo>
                    <a:pt x="902" y="568"/>
                  </a:lnTo>
                  <a:lnTo>
                    <a:pt x="897" y="568"/>
                  </a:lnTo>
                  <a:lnTo>
                    <a:pt x="894" y="569"/>
                  </a:lnTo>
                  <a:lnTo>
                    <a:pt x="890" y="570"/>
                  </a:lnTo>
                  <a:lnTo>
                    <a:pt x="885" y="571"/>
                  </a:lnTo>
                  <a:lnTo>
                    <a:pt x="887" y="569"/>
                  </a:lnTo>
                  <a:lnTo>
                    <a:pt x="887" y="565"/>
                  </a:lnTo>
                  <a:lnTo>
                    <a:pt x="887" y="563"/>
                  </a:lnTo>
                  <a:lnTo>
                    <a:pt x="887" y="561"/>
                  </a:lnTo>
                  <a:lnTo>
                    <a:pt x="885" y="548"/>
                  </a:lnTo>
                  <a:lnTo>
                    <a:pt x="881" y="536"/>
                  </a:lnTo>
                  <a:lnTo>
                    <a:pt x="874" y="525"/>
                  </a:lnTo>
                  <a:lnTo>
                    <a:pt x="866" y="516"/>
                  </a:lnTo>
                  <a:lnTo>
                    <a:pt x="871" y="506"/>
                  </a:lnTo>
                  <a:lnTo>
                    <a:pt x="876" y="495"/>
                  </a:lnTo>
                  <a:lnTo>
                    <a:pt x="878" y="483"/>
                  </a:lnTo>
                  <a:lnTo>
                    <a:pt x="879" y="472"/>
                  </a:lnTo>
                  <a:lnTo>
                    <a:pt x="878" y="462"/>
                  </a:lnTo>
                  <a:lnTo>
                    <a:pt x="877" y="454"/>
                  </a:lnTo>
                  <a:lnTo>
                    <a:pt x="873" y="444"/>
                  </a:lnTo>
                  <a:lnTo>
                    <a:pt x="869" y="435"/>
                  </a:lnTo>
                  <a:lnTo>
                    <a:pt x="874" y="424"/>
                  </a:lnTo>
                  <a:lnTo>
                    <a:pt x="879" y="412"/>
                  </a:lnTo>
                  <a:lnTo>
                    <a:pt x="881" y="400"/>
                  </a:lnTo>
                  <a:lnTo>
                    <a:pt x="882" y="388"/>
                  </a:lnTo>
                  <a:lnTo>
                    <a:pt x="881" y="375"/>
                  </a:lnTo>
                  <a:lnTo>
                    <a:pt x="878" y="363"/>
                  </a:lnTo>
                  <a:lnTo>
                    <a:pt x="873" y="351"/>
                  </a:lnTo>
                  <a:lnTo>
                    <a:pt x="867" y="339"/>
                  </a:lnTo>
                  <a:lnTo>
                    <a:pt x="870" y="330"/>
                  </a:lnTo>
                  <a:lnTo>
                    <a:pt x="872" y="320"/>
                  </a:lnTo>
                  <a:lnTo>
                    <a:pt x="874" y="310"/>
                  </a:lnTo>
                  <a:lnTo>
                    <a:pt x="874" y="299"/>
                  </a:lnTo>
                  <a:lnTo>
                    <a:pt x="872" y="281"/>
                  </a:lnTo>
                  <a:lnTo>
                    <a:pt x="868" y="263"/>
                  </a:lnTo>
                  <a:lnTo>
                    <a:pt x="860" y="247"/>
                  </a:lnTo>
                  <a:lnTo>
                    <a:pt x="850" y="232"/>
                  </a:lnTo>
                  <a:lnTo>
                    <a:pt x="837" y="220"/>
                  </a:lnTo>
                  <a:lnTo>
                    <a:pt x="823" y="209"/>
                  </a:lnTo>
                  <a:lnTo>
                    <a:pt x="807" y="202"/>
                  </a:lnTo>
                  <a:lnTo>
                    <a:pt x="788" y="197"/>
                  </a:lnTo>
                  <a:lnTo>
                    <a:pt x="782" y="187"/>
                  </a:lnTo>
                  <a:lnTo>
                    <a:pt x="776" y="179"/>
                  </a:lnTo>
                  <a:lnTo>
                    <a:pt x="768" y="171"/>
                  </a:lnTo>
                  <a:lnTo>
                    <a:pt x="759" y="164"/>
                  </a:lnTo>
                  <a:lnTo>
                    <a:pt x="750" y="159"/>
                  </a:lnTo>
                  <a:lnTo>
                    <a:pt x="739" y="156"/>
                  </a:lnTo>
                  <a:lnTo>
                    <a:pt x="728" y="153"/>
                  </a:lnTo>
                  <a:lnTo>
                    <a:pt x="717" y="152"/>
                  </a:lnTo>
                  <a:lnTo>
                    <a:pt x="713" y="152"/>
                  </a:lnTo>
                  <a:lnTo>
                    <a:pt x="709" y="152"/>
                  </a:lnTo>
                  <a:lnTo>
                    <a:pt x="705" y="153"/>
                  </a:lnTo>
                  <a:lnTo>
                    <a:pt x="700" y="155"/>
                  </a:lnTo>
                  <a:lnTo>
                    <a:pt x="696" y="150"/>
                  </a:lnTo>
                  <a:lnTo>
                    <a:pt x="693" y="147"/>
                  </a:lnTo>
                  <a:lnTo>
                    <a:pt x="687" y="145"/>
                  </a:lnTo>
                  <a:lnTo>
                    <a:pt x="683" y="142"/>
                  </a:lnTo>
                  <a:lnTo>
                    <a:pt x="677" y="140"/>
                  </a:lnTo>
                  <a:lnTo>
                    <a:pt x="672" y="139"/>
                  </a:lnTo>
                  <a:lnTo>
                    <a:pt x="666" y="138"/>
                  </a:lnTo>
                  <a:lnTo>
                    <a:pt x="661" y="138"/>
                  </a:lnTo>
                  <a:lnTo>
                    <a:pt x="660" y="138"/>
                  </a:lnTo>
                  <a:lnTo>
                    <a:pt x="659" y="138"/>
                  </a:lnTo>
                  <a:lnTo>
                    <a:pt x="658" y="138"/>
                  </a:lnTo>
                  <a:lnTo>
                    <a:pt x="656" y="138"/>
                  </a:lnTo>
                  <a:lnTo>
                    <a:pt x="651" y="130"/>
                  </a:lnTo>
                  <a:lnTo>
                    <a:pt x="644" y="123"/>
                  </a:lnTo>
                  <a:lnTo>
                    <a:pt x="637" y="116"/>
                  </a:lnTo>
                  <a:lnTo>
                    <a:pt x="628" y="111"/>
                  </a:lnTo>
                  <a:lnTo>
                    <a:pt x="619" y="106"/>
                  </a:lnTo>
                  <a:lnTo>
                    <a:pt x="610" y="103"/>
                  </a:lnTo>
                  <a:lnTo>
                    <a:pt x="601" y="102"/>
                  </a:lnTo>
                  <a:lnTo>
                    <a:pt x="591" y="101"/>
                  </a:lnTo>
                  <a:lnTo>
                    <a:pt x="585" y="101"/>
                  </a:lnTo>
                  <a:lnTo>
                    <a:pt x="581" y="102"/>
                  </a:lnTo>
                  <a:lnTo>
                    <a:pt x="575" y="103"/>
                  </a:lnTo>
                  <a:lnTo>
                    <a:pt x="570" y="104"/>
                  </a:lnTo>
                  <a:lnTo>
                    <a:pt x="563" y="98"/>
                  </a:lnTo>
                  <a:lnTo>
                    <a:pt x="557" y="92"/>
                  </a:lnTo>
                  <a:lnTo>
                    <a:pt x="550" y="88"/>
                  </a:lnTo>
                  <a:lnTo>
                    <a:pt x="542" y="83"/>
                  </a:lnTo>
                  <a:lnTo>
                    <a:pt x="535" y="80"/>
                  </a:lnTo>
                  <a:lnTo>
                    <a:pt x="526" y="78"/>
                  </a:lnTo>
                  <a:lnTo>
                    <a:pt x="518" y="76"/>
                  </a:lnTo>
                  <a:lnTo>
                    <a:pt x="510" y="76"/>
                  </a:lnTo>
                  <a:lnTo>
                    <a:pt x="505" y="76"/>
                  </a:lnTo>
                  <a:lnTo>
                    <a:pt x="500" y="77"/>
                  </a:lnTo>
                  <a:lnTo>
                    <a:pt x="495" y="78"/>
                  </a:lnTo>
                  <a:lnTo>
                    <a:pt x="491" y="79"/>
                  </a:lnTo>
                  <a:lnTo>
                    <a:pt x="487" y="62"/>
                  </a:lnTo>
                  <a:lnTo>
                    <a:pt x="479" y="47"/>
                  </a:lnTo>
                  <a:lnTo>
                    <a:pt x="469" y="34"/>
                  </a:lnTo>
                  <a:lnTo>
                    <a:pt x="458" y="22"/>
                  </a:lnTo>
                  <a:lnTo>
                    <a:pt x="444" y="13"/>
                  </a:lnTo>
                  <a:lnTo>
                    <a:pt x="428" y="5"/>
                  </a:lnTo>
                  <a:lnTo>
                    <a:pt x="412" y="1"/>
                  </a:lnTo>
                  <a:lnTo>
                    <a:pt x="395" y="0"/>
                  </a:lnTo>
                  <a:lnTo>
                    <a:pt x="381" y="1"/>
                  </a:lnTo>
                  <a:lnTo>
                    <a:pt x="368" y="3"/>
                  </a:lnTo>
                  <a:lnTo>
                    <a:pt x="356" y="8"/>
                  </a:lnTo>
                  <a:lnTo>
                    <a:pt x="345" y="14"/>
                  </a:lnTo>
                  <a:lnTo>
                    <a:pt x="334" y="21"/>
                  </a:lnTo>
                  <a:lnTo>
                    <a:pt x="324" y="30"/>
                  </a:lnTo>
                  <a:lnTo>
                    <a:pt x="317" y="41"/>
                  </a:lnTo>
                  <a:lnTo>
                    <a:pt x="309" y="52"/>
                  </a:lnTo>
                  <a:lnTo>
                    <a:pt x="301" y="55"/>
                  </a:lnTo>
                  <a:lnTo>
                    <a:pt x="295" y="60"/>
                  </a:lnTo>
                  <a:lnTo>
                    <a:pt x="289" y="66"/>
                  </a:lnTo>
                  <a:lnTo>
                    <a:pt x="284" y="72"/>
                  </a:lnTo>
                  <a:lnTo>
                    <a:pt x="279" y="80"/>
                  </a:lnTo>
                  <a:lnTo>
                    <a:pt x="276" y="88"/>
                  </a:lnTo>
                  <a:lnTo>
                    <a:pt x="275" y="95"/>
                  </a:lnTo>
                  <a:lnTo>
                    <a:pt x="274" y="104"/>
                  </a:lnTo>
                  <a:lnTo>
                    <a:pt x="274" y="106"/>
                  </a:lnTo>
                  <a:lnTo>
                    <a:pt x="274" y="108"/>
                  </a:lnTo>
                  <a:lnTo>
                    <a:pt x="274" y="112"/>
                  </a:lnTo>
                  <a:lnTo>
                    <a:pt x="275" y="114"/>
                  </a:lnTo>
                  <a:lnTo>
                    <a:pt x="271" y="113"/>
                  </a:lnTo>
                  <a:lnTo>
                    <a:pt x="266" y="113"/>
                  </a:lnTo>
                  <a:lnTo>
                    <a:pt x="262" y="112"/>
                  </a:lnTo>
                  <a:lnTo>
                    <a:pt x="258" y="112"/>
                  </a:lnTo>
                  <a:lnTo>
                    <a:pt x="250" y="112"/>
                  </a:lnTo>
                  <a:lnTo>
                    <a:pt x="242" y="114"/>
                  </a:lnTo>
                  <a:lnTo>
                    <a:pt x="235" y="116"/>
                  </a:lnTo>
                  <a:lnTo>
                    <a:pt x="227" y="118"/>
                  </a:lnTo>
                  <a:lnTo>
                    <a:pt x="220" y="123"/>
                  </a:lnTo>
                  <a:lnTo>
                    <a:pt x="214" y="126"/>
                  </a:lnTo>
                  <a:lnTo>
                    <a:pt x="207" y="131"/>
                  </a:lnTo>
                  <a:lnTo>
                    <a:pt x="202" y="137"/>
                  </a:lnTo>
                  <a:lnTo>
                    <a:pt x="195" y="133"/>
                  </a:lnTo>
                  <a:lnTo>
                    <a:pt x="187" y="128"/>
                  </a:lnTo>
                  <a:lnTo>
                    <a:pt x="181" y="125"/>
                  </a:lnTo>
                  <a:lnTo>
                    <a:pt x="173" y="122"/>
                  </a:lnTo>
                  <a:lnTo>
                    <a:pt x="165" y="119"/>
                  </a:lnTo>
                  <a:lnTo>
                    <a:pt x="158" y="117"/>
                  </a:lnTo>
                  <a:lnTo>
                    <a:pt x="149" y="116"/>
                  </a:lnTo>
                  <a:lnTo>
                    <a:pt x="141" y="116"/>
                  </a:lnTo>
                  <a:lnTo>
                    <a:pt x="122" y="118"/>
                  </a:lnTo>
                  <a:lnTo>
                    <a:pt x="103" y="124"/>
                  </a:lnTo>
                  <a:lnTo>
                    <a:pt x="87" y="133"/>
                  </a:lnTo>
                  <a:lnTo>
                    <a:pt x="72" y="145"/>
                  </a:lnTo>
                  <a:lnTo>
                    <a:pt x="60" y="159"/>
                  </a:lnTo>
                  <a:lnTo>
                    <a:pt x="52" y="175"/>
                  </a:lnTo>
                  <a:lnTo>
                    <a:pt x="46" y="194"/>
                  </a:lnTo>
                  <a:lnTo>
                    <a:pt x="44" y="214"/>
                  </a:lnTo>
                  <a:lnTo>
                    <a:pt x="45" y="229"/>
                  </a:lnTo>
                  <a:lnTo>
                    <a:pt x="49" y="243"/>
                  </a:lnTo>
                  <a:lnTo>
                    <a:pt x="56" y="257"/>
                  </a:lnTo>
                  <a:lnTo>
                    <a:pt x="64" y="271"/>
                  </a:lnTo>
                  <a:lnTo>
                    <a:pt x="54" y="282"/>
                  </a:lnTo>
                  <a:lnTo>
                    <a:pt x="47" y="295"/>
                  </a:lnTo>
                  <a:lnTo>
                    <a:pt x="43" y="308"/>
                  </a:lnTo>
                  <a:lnTo>
                    <a:pt x="42" y="322"/>
                  </a:lnTo>
                  <a:lnTo>
                    <a:pt x="42" y="324"/>
                  </a:lnTo>
                  <a:lnTo>
                    <a:pt x="42" y="328"/>
                  </a:lnTo>
                  <a:lnTo>
                    <a:pt x="42" y="331"/>
                  </a:lnTo>
                  <a:lnTo>
                    <a:pt x="43" y="333"/>
                  </a:lnTo>
                  <a:lnTo>
                    <a:pt x="33" y="343"/>
                  </a:lnTo>
                  <a:lnTo>
                    <a:pt x="25" y="354"/>
                  </a:lnTo>
                  <a:lnTo>
                    <a:pt x="20" y="367"/>
                  </a:lnTo>
                  <a:lnTo>
                    <a:pt x="19" y="381"/>
                  </a:lnTo>
                  <a:lnTo>
                    <a:pt x="19" y="382"/>
                  </a:lnTo>
                  <a:lnTo>
                    <a:pt x="20" y="383"/>
                  </a:lnTo>
                  <a:lnTo>
                    <a:pt x="20" y="385"/>
                  </a:lnTo>
                  <a:lnTo>
                    <a:pt x="20" y="386"/>
                  </a:lnTo>
                  <a:lnTo>
                    <a:pt x="11" y="397"/>
                  </a:lnTo>
                  <a:lnTo>
                    <a:pt x="6" y="410"/>
                  </a:lnTo>
                  <a:lnTo>
                    <a:pt x="1" y="423"/>
                  </a:lnTo>
                  <a:lnTo>
                    <a:pt x="0" y="437"/>
                  </a:lnTo>
                  <a:lnTo>
                    <a:pt x="1" y="447"/>
                  </a:lnTo>
                  <a:lnTo>
                    <a:pt x="2" y="456"/>
                  </a:lnTo>
                  <a:lnTo>
                    <a:pt x="6" y="466"/>
                  </a:lnTo>
                  <a:lnTo>
                    <a:pt x="10" y="474"/>
                  </a:lnTo>
                  <a:lnTo>
                    <a:pt x="9" y="478"/>
                  </a:lnTo>
                  <a:lnTo>
                    <a:pt x="8" y="482"/>
                  </a:lnTo>
                  <a:lnTo>
                    <a:pt x="7" y="485"/>
                  </a:lnTo>
                  <a:lnTo>
                    <a:pt x="7" y="490"/>
                  </a:lnTo>
                  <a:lnTo>
                    <a:pt x="8" y="500"/>
                  </a:lnTo>
                  <a:lnTo>
                    <a:pt x="11" y="509"/>
                  </a:lnTo>
                  <a:lnTo>
                    <a:pt x="15" y="518"/>
                  </a:lnTo>
                  <a:lnTo>
                    <a:pt x="22" y="526"/>
                  </a:lnTo>
                  <a:lnTo>
                    <a:pt x="25" y="529"/>
                  </a:lnTo>
                  <a:lnTo>
                    <a:pt x="30" y="533"/>
                  </a:lnTo>
                  <a:lnTo>
                    <a:pt x="34" y="535"/>
                  </a:lnTo>
                  <a:lnTo>
                    <a:pt x="38" y="537"/>
                  </a:lnTo>
                  <a:lnTo>
                    <a:pt x="43" y="538"/>
                  </a:lnTo>
                  <a:lnTo>
                    <a:pt x="48" y="539"/>
                  </a:lnTo>
                  <a:lnTo>
                    <a:pt x="53" y="540"/>
                  </a:lnTo>
                  <a:lnTo>
                    <a:pt x="58" y="540"/>
                  </a:lnTo>
                  <a:lnTo>
                    <a:pt x="60" y="540"/>
                  </a:lnTo>
                  <a:lnTo>
                    <a:pt x="62" y="540"/>
                  </a:lnTo>
                  <a:lnTo>
                    <a:pt x="64" y="540"/>
                  </a:lnTo>
                  <a:lnTo>
                    <a:pt x="66" y="540"/>
                  </a:lnTo>
                  <a:lnTo>
                    <a:pt x="67" y="543"/>
                  </a:lnTo>
                  <a:lnTo>
                    <a:pt x="68" y="547"/>
                  </a:lnTo>
                  <a:lnTo>
                    <a:pt x="68" y="550"/>
                  </a:lnTo>
                  <a:lnTo>
                    <a:pt x="69" y="554"/>
                  </a:lnTo>
                  <a:lnTo>
                    <a:pt x="69" y="558"/>
                  </a:lnTo>
                  <a:lnTo>
                    <a:pt x="69" y="560"/>
                  </a:lnTo>
                  <a:lnTo>
                    <a:pt x="68" y="563"/>
                  </a:lnTo>
                  <a:lnTo>
                    <a:pt x="68" y="566"/>
                  </a:lnTo>
                  <a:lnTo>
                    <a:pt x="69" y="582"/>
                  </a:lnTo>
                  <a:lnTo>
                    <a:pt x="72" y="597"/>
                  </a:lnTo>
                  <a:lnTo>
                    <a:pt x="79" y="610"/>
                  </a:lnTo>
                  <a:lnTo>
                    <a:pt x="87" y="623"/>
                  </a:lnTo>
                  <a:lnTo>
                    <a:pt x="96" y="635"/>
                  </a:lnTo>
                  <a:lnTo>
                    <a:pt x="107" y="645"/>
                  </a:lnTo>
                  <a:lnTo>
                    <a:pt x="121" y="654"/>
                  </a:lnTo>
                  <a:lnTo>
                    <a:pt x="135" y="661"/>
                  </a:lnTo>
                  <a:lnTo>
                    <a:pt x="130" y="677"/>
                  </a:lnTo>
                  <a:lnTo>
                    <a:pt x="128" y="695"/>
                  </a:lnTo>
                  <a:lnTo>
                    <a:pt x="130" y="712"/>
                  </a:lnTo>
                  <a:lnTo>
                    <a:pt x="137" y="730"/>
                  </a:lnTo>
                  <a:lnTo>
                    <a:pt x="138" y="741"/>
                  </a:lnTo>
                  <a:lnTo>
                    <a:pt x="141" y="751"/>
                  </a:lnTo>
                  <a:lnTo>
                    <a:pt x="147" y="760"/>
                  </a:lnTo>
                  <a:lnTo>
                    <a:pt x="153" y="769"/>
                  </a:lnTo>
                  <a:lnTo>
                    <a:pt x="158" y="774"/>
                  </a:lnTo>
                  <a:lnTo>
                    <a:pt x="162" y="777"/>
                  </a:lnTo>
                  <a:lnTo>
                    <a:pt x="167" y="779"/>
                  </a:lnTo>
                  <a:lnTo>
                    <a:pt x="172" y="781"/>
                  </a:lnTo>
                  <a:lnTo>
                    <a:pt x="178" y="783"/>
                  </a:lnTo>
                  <a:lnTo>
                    <a:pt x="183" y="785"/>
                  </a:lnTo>
                  <a:lnTo>
                    <a:pt x="189" y="786"/>
                  </a:lnTo>
                  <a:lnTo>
                    <a:pt x="195" y="786"/>
                  </a:lnTo>
                  <a:lnTo>
                    <a:pt x="196" y="786"/>
                  </a:lnTo>
                  <a:lnTo>
                    <a:pt x="197" y="786"/>
                  </a:lnTo>
                  <a:lnTo>
                    <a:pt x="198" y="786"/>
                  </a:lnTo>
                  <a:lnTo>
                    <a:pt x="199" y="792"/>
                  </a:lnTo>
                  <a:lnTo>
                    <a:pt x="202" y="798"/>
                  </a:lnTo>
                  <a:lnTo>
                    <a:pt x="205" y="803"/>
                  </a:lnTo>
                  <a:lnTo>
                    <a:pt x="209" y="808"/>
                  </a:lnTo>
                  <a:lnTo>
                    <a:pt x="214" y="812"/>
                  </a:lnTo>
                  <a:lnTo>
                    <a:pt x="219" y="815"/>
                  </a:lnTo>
                  <a:lnTo>
                    <a:pt x="225" y="817"/>
                  </a:lnTo>
                  <a:lnTo>
                    <a:pt x="231" y="820"/>
                  </a:lnTo>
                  <a:lnTo>
                    <a:pt x="235" y="824"/>
                  </a:lnTo>
                  <a:lnTo>
                    <a:pt x="239" y="827"/>
                  </a:lnTo>
                  <a:lnTo>
                    <a:pt x="243" y="831"/>
                  </a:lnTo>
                  <a:lnTo>
                    <a:pt x="248" y="833"/>
                  </a:lnTo>
                  <a:lnTo>
                    <a:pt x="252" y="835"/>
                  </a:lnTo>
                  <a:lnTo>
                    <a:pt x="258" y="837"/>
                  </a:lnTo>
                  <a:lnTo>
                    <a:pt x="263" y="838"/>
                  </a:lnTo>
                  <a:lnTo>
                    <a:pt x="268" y="838"/>
                  </a:lnTo>
                  <a:lnTo>
                    <a:pt x="274" y="838"/>
                  </a:lnTo>
                  <a:lnTo>
                    <a:pt x="278" y="837"/>
                  </a:lnTo>
                  <a:lnTo>
                    <a:pt x="284" y="835"/>
                  </a:lnTo>
                  <a:lnTo>
                    <a:pt x="288" y="833"/>
                  </a:lnTo>
                  <a:lnTo>
                    <a:pt x="294" y="834"/>
                  </a:lnTo>
                  <a:lnTo>
                    <a:pt x="298" y="836"/>
                  </a:lnTo>
                  <a:lnTo>
                    <a:pt x="304" y="837"/>
                  </a:lnTo>
                  <a:lnTo>
                    <a:pt x="309" y="837"/>
                  </a:lnTo>
                  <a:lnTo>
                    <a:pt x="319" y="836"/>
                  </a:lnTo>
                  <a:lnTo>
                    <a:pt x="328" y="834"/>
                  </a:lnTo>
                  <a:lnTo>
                    <a:pt x="336" y="831"/>
                  </a:lnTo>
                  <a:lnTo>
                    <a:pt x="345" y="825"/>
                  </a:lnTo>
                  <a:lnTo>
                    <a:pt x="352" y="818"/>
                  </a:lnTo>
                  <a:lnTo>
                    <a:pt x="358" y="812"/>
                  </a:lnTo>
                  <a:lnTo>
                    <a:pt x="364" y="803"/>
                  </a:lnTo>
                  <a:lnTo>
                    <a:pt x="367" y="794"/>
                  </a:lnTo>
                  <a:lnTo>
                    <a:pt x="369" y="792"/>
                  </a:lnTo>
                  <a:lnTo>
                    <a:pt x="371" y="789"/>
                  </a:lnTo>
                  <a:lnTo>
                    <a:pt x="373" y="787"/>
                  </a:lnTo>
                  <a:lnTo>
                    <a:pt x="375" y="783"/>
                  </a:lnTo>
                  <a:lnTo>
                    <a:pt x="376" y="783"/>
                  </a:lnTo>
                  <a:lnTo>
                    <a:pt x="378" y="783"/>
                  </a:lnTo>
                  <a:lnTo>
                    <a:pt x="379" y="785"/>
                  </a:lnTo>
                  <a:lnTo>
                    <a:pt x="380" y="785"/>
                  </a:lnTo>
                  <a:lnTo>
                    <a:pt x="375" y="793"/>
                  </a:lnTo>
                  <a:lnTo>
                    <a:pt x="371" y="802"/>
                  </a:lnTo>
                  <a:lnTo>
                    <a:pt x="370" y="812"/>
                  </a:lnTo>
                  <a:lnTo>
                    <a:pt x="369" y="822"/>
                  </a:lnTo>
                  <a:lnTo>
                    <a:pt x="370" y="837"/>
                  </a:lnTo>
                  <a:lnTo>
                    <a:pt x="376" y="851"/>
                  </a:lnTo>
                  <a:lnTo>
                    <a:pt x="384" y="864"/>
                  </a:lnTo>
                  <a:lnTo>
                    <a:pt x="395" y="875"/>
                  </a:lnTo>
                  <a:lnTo>
                    <a:pt x="393" y="878"/>
                  </a:lnTo>
                  <a:lnTo>
                    <a:pt x="393" y="880"/>
                  </a:lnTo>
                  <a:lnTo>
                    <a:pt x="393" y="882"/>
                  </a:lnTo>
                  <a:lnTo>
                    <a:pt x="393" y="884"/>
                  </a:lnTo>
                  <a:lnTo>
                    <a:pt x="395" y="897"/>
                  </a:lnTo>
                  <a:lnTo>
                    <a:pt x="398" y="909"/>
                  </a:lnTo>
                  <a:lnTo>
                    <a:pt x="404" y="920"/>
                  </a:lnTo>
                  <a:lnTo>
                    <a:pt x="412" y="930"/>
                  </a:lnTo>
                  <a:lnTo>
                    <a:pt x="418" y="935"/>
                  </a:lnTo>
                  <a:lnTo>
                    <a:pt x="422" y="938"/>
                  </a:lnTo>
                  <a:lnTo>
                    <a:pt x="427" y="942"/>
                  </a:lnTo>
                  <a:lnTo>
                    <a:pt x="434" y="944"/>
                  </a:lnTo>
                  <a:lnTo>
                    <a:pt x="439" y="947"/>
                  </a:lnTo>
                  <a:lnTo>
                    <a:pt x="445" y="949"/>
                  </a:lnTo>
                  <a:lnTo>
                    <a:pt x="451" y="950"/>
                  </a:lnTo>
                  <a:lnTo>
                    <a:pt x="458" y="950"/>
                  </a:lnTo>
                  <a:lnTo>
                    <a:pt x="465" y="950"/>
                  </a:lnTo>
                  <a:lnTo>
                    <a:pt x="471" y="949"/>
                  </a:lnTo>
                  <a:lnTo>
                    <a:pt x="478" y="947"/>
                  </a:lnTo>
                  <a:lnTo>
                    <a:pt x="483" y="944"/>
                  </a:lnTo>
                  <a:lnTo>
                    <a:pt x="490" y="941"/>
                  </a:lnTo>
                  <a:lnTo>
                    <a:pt x="495" y="938"/>
                  </a:lnTo>
                  <a:lnTo>
                    <a:pt x="501" y="934"/>
                  </a:lnTo>
                  <a:lnTo>
                    <a:pt x="505" y="929"/>
                  </a:lnTo>
                  <a:lnTo>
                    <a:pt x="511" y="929"/>
                  </a:lnTo>
                  <a:lnTo>
                    <a:pt x="516" y="928"/>
                  </a:lnTo>
                  <a:lnTo>
                    <a:pt x="521" y="926"/>
                  </a:lnTo>
                  <a:lnTo>
                    <a:pt x="526" y="924"/>
                  </a:lnTo>
                  <a:lnTo>
                    <a:pt x="529" y="926"/>
                  </a:lnTo>
                  <a:lnTo>
                    <a:pt x="535" y="928"/>
                  </a:lnTo>
                  <a:lnTo>
                    <a:pt x="540" y="930"/>
                  </a:lnTo>
                  <a:lnTo>
                    <a:pt x="547" y="934"/>
                  </a:lnTo>
                  <a:lnTo>
                    <a:pt x="552" y="937"/>
                  </a:lnTo>
                  <a:lnTo>
                    <a:pt x="560" y="939"/>
                  </a:lnTo>
                  <a:lnTo>
                    <a:pt x="567" y="942"/>
                  </a:lnTo>
                  <a:lnTo>
                    <a:pt x="573" y="946"/>
                  </a:lnTo>
                  <a:lnTo>
                    <a:pt x="576" y="949"/>
                  </a:lnTo>
                  <a:lnTo>
                    <a:pt x="580" y="951"/>
                  </a:lnTo>
                  <a:lnTo>
                    <a:pt x="583" y="953"/>
                  </a:lnTo>
                  <a:lnTo>
                    <a:pt x="587" y="955"/>
                  </a:lnTo>
                  <a:lnTo>
                    <a:pt x="587" y="957"/>
                  </a:lnTo>
                  <a:lnTo>
                    <a:pt x="586" y="957"/>
                  </a:lnTo>
                  <a:lnTo>
                    <a:pt x="586" y="976"/>
                  </a:lnTo>
                  <a:lnTo>
                    <a:pt x="587" y="981"/>
                  </a:lnTo>
                  <a:lnTo>
                    <a:pt x="588" y="984"/>
                  </a:lnTo>
                  <a:lnTo>
                    <a:pt x="592" y="988"/>
                  </a:lnTo>
                  <a:lnTo>
                    <a:pt x="595" y="993"/>
                  </a:lnTo>
                  <a:lnTo>
                    <a:pt x="595" y="1000"/>
                  </a:lnTo>
                  <a:lnTo>
                    <a:pt x="596" y="1014"/>
                  </a:lnTo>
                  <a:lnTo>
                    <a:pt x="599" y="1031"/>
                  </a:lnTo>
                  <a:lnTo>
                    <a:pt x="605" y="1053"/>
                  </a:lnTo>
                  <a:lnTo>
                    <a:pt x="613" y="1077"/>
                  </a:lnTo>
                  <a:lnTo>
                    <a:pt x="625" y="1102"/>
                  </a:lnTo>
                  <a:lnTo>
                    <a:pt x="641" y="1129"/>
                  </a:lnTo>
                  <a:lnTo>
                    <a:pt x="663" y="1154"/>
                  </a:lnTo>
                  <a:lnTo>
                    <a:pt x="675" y="1165"/>
                  </a:lnTo>
                  <a:lnTo>
                    <a:pt x="688" y="1175"/>
                  </a:lnTo>
                  <a:lnTo>
                    <a:pt x="701" y="1184"/>
                  </a:lnTo>
                  <a:lnTo>
                    <a:pt x="716" y="1193"/>
                  </a:lnTo>
                  <a:lnTo>
                    <a:pt x="731" y="1201"/>
                  </a:lnTo>
                  <a:lnTo>
                    <a:pt x="747" y="1207"/>
                  </a:lnTo>
                  <a:lnTo>
                    <a:pt x="764" y="1213"/>
                  </a:lnTo>
                  <a:lnTo>
                    <a:pt x="781" y="1218"/>
                  </a:lnTo>
                  <a:lnTo>
                    <a:pt x="685" y="1476"/>
                  </a:lnTo>
                  <a:lnTo>
                    <a:pt x="685" y="1475"/>
                  </a:lnTo>
                  <a:lnTo>
                    <a:pt x="684" y="1475"/>
                  </a:lnTo>
                  <a:lnTo>
                    <a:pt x="684" y="1474"/>
                  </a:lnTo>
                  <a:lnTo>
                    <a:pt x="679" y="1469"/>
                  </a:lnTo>
                  <a:lnTo>
                    <a:pt x="675" y="1467"/>
                  </a:lnTo>
                  <a:lnTo>
                    <a:pt x="671" y="1466"/>
                  </a:lnTo>
                  <a:lnTo>
                    <a:pt x="667" y="1466"/>
                  </a:lnTo>
                  <a:lnTo>
                    <a:pt x="667" y="1467"/>
                  </a:lnTo>
                  <a:lnTo>
                    <a:pt x="649" y="1466"/>
                  </a:lnTo>
                  <a:lnTo>
                    <a:pt x="649" y="1468"/>
                  </a:lnTo>
                  <a:lnTo>
                    <a:pt x="647" y="1467"/>
                  </a:lnTo>
                  <a:lnTo>
                    <a:pt x="645" y="1467"/>
                  </a:lnTo>
                  <a:lnTo>
                    <a:pt x="643" y="1466"/>
                  </a:lnTo>
                  <a:lnTo>
                    <a:pt x="642" y="1466"/>
                  </a:lnTo>
                  <a:lnTo>
                    <a:pt x="633" y="1468"/>
                  </a:lnTo>
                  <a:lnTo>
                    <a:pt x="626" y="1474"/>
                  </a:lnTo>
                  <a:lnTo>
                    <a:pt x="619" y="1481"/>
                  </a:lnTo>
                  <a:lnTo>
                    <a:pt x="614" y="1492"/>
                  </a:lnTo>
                  <a:lnTo>
                    <a:pt x="610" y="1504"/>
                  </a:lnTo>
                  <a:lnTo>
                    <a:pt x="607" y="1519"/>
                  </a:lnTo>
                  <a:lnTo>
                    <a:pt x="606" y="1533"/>
                  </a:lnTo>
                  <a:lnTo>
                    <a:pt x="605" y="1548"/>
                  </a:lnTo>
                  <a:lnTo>
                    <a:pt x="606" y="1572"/>
                  </a:lnTo>
                  <a:lnTo>
                    <a:pt x="610" y="1593"/>
                  </a:lnTo>
                  <a:lnTo>
                    <a:pt x="617" y="1611"/>
                  </a:lnTo>
                  <a:lnTo>
                    <a:pt x="626" y="1623"/>
                  </a:lnTo>
                  <a:lnTo>
                    <a:pt x="630" y="1627"/>
                  </a:lnTo>
                  <a:lnTo>
                    <a:pt x="634" y="1629"/>
                  </a:lnTo>
                  <a:lnTo>
                    <a:pt x="639" y="1630"/>
                  </a:lnTo>
                  <a:lnTo>
                    <a:pt x="642" y="1630"/>
                  </a:lnTo>
                  <a:lnTo>
                    <a:pt x="643" y="1630"/>
                  </a:lnTo>
                  <a:lnTo>
                    <a:pt x="644" y="1630"/>
                  </a:lnTo>
                  <a:lnTo>
                    <a:pt x="645" y="1630"/>
                  </a:lnTo>
                  <a:lnTo>
                    <a:pt x="647" y="1629"/>
                  </a:lnTo>
                  <a:lnTo>
                    <a:pt x="647" y="1631"/>
                  </a:lnTo>
                  <a:lnTo>
                    <a:pt x="667" y="1630"/>
                  </a:lnTo>
                  <a:lnTo>
                    <a:pt x="671" y="1630"/>
                  </a:lnTo>
                  <a:lnTo>
                    <a:pt x="675" y="1629"/>
                  </a:lnTo>
                  <a:lnTo>
                    <a:pt x="679" y="1627"/>
                  </a:lnTo>
                  <a:lnTo>
                    <a:pt x="684" y="1623"/>
                  </a:lnTo>
                  <a:lnTo>
                    <a:pt x="693" y="1611"/>
                  </a:lnTo>
                  <a:lnTo>
                    <a:pt x="699" y="1593"/>
                  </a:lnTo>
                  <a:lnTo>
                    <a:pt x="704" y="1572"/>
                  </a:lnTo>
                  <a:lnTo>
                    <a:pt x="705" y="1548"/>
                  </a:lnTo>
                  <a:lnTo>
                    <a:pt x="705" y="1547"/>
                  </a:lnTo>
                  <a:lnTo>
                    <a:pt x="706" y="1548"/>
                  </a:lnTo>
                  <a:lnTo>
                    <a:pt x="827" y="1226"/>
                  </a:lnTo>
                  <a:lnTo>
                    <a:pt x="833" y="1227"/>
                  </a:lnTo>
                  <a:lnTo>
                    <a:pt x="837" y="1227"/>
                  </a:lnTo>
                  <a:lnTo>
                    <a:pt x="843" y="1228"/>
                  </a:lnTo>
                  <a:lnTo>
                    <a:pt x="848" y="1228"/>
                  </a:lnTo>
                  <a:lnTo>
                    <a:pt x="853" y="1228"/>
                  </a:lnTo>
                  <a:lnTo>
                    <a:pt x="858" y="1228"/>
                  </a:lnTo>
                  <a:lnTo>
                    <a:pt x="864" y="1229"/>
                  </a:lnTo>
                  <a:lnTo>
                    <a:pt x="869" y="1229"/>
                  </a:lnTo>
                  <a:lnTo>
                    <a:pt x="830" y="1507"/>
                  </a:lnTo>
                  <a:lnTo>
                    <a:pt x="828" y="1508"/>
                  </a:lnTo>
                  <a:lnTo>
                    <a:pt x="828" y="1510"/>
                  </a:lnTo>
                  <a:lnTo>
                    <a:pt x="827" y="1511"/>
                  </a:lnTo>
                  <a:lnTo>
                    <a:pt x="827" y="1512"/>
                  </a:lnTo>
                  <a:lnTo>
                    <a:pt x="830" y="1516"/>
                  </a:lnTo>
                  <a:lnTo>
                    <a:pt x="833" y="1520"/>
                  </a:lnTo>
                  <a:lnTo>
                    <a:pt x="837" y="1521"/>
                  </a:lnTo>
                  <a:lnTo>
                    <a:pt x="843" y="1521"/>
                  </a:lnTo>
                  <a:lnTo>
                    <a:pt x="849" y="1521"/>
                  </a:lnTo>
                  <a:lnTo>
                    <a:pt x="855" y="1521"/>
                  </a:lnTo>
                  <a:lnTo>
                    <a:pt x="860" y="1519"/>
                  </a:lnTo>
                  <a:lnTo>
                    <a:pt x="864" y="1515"/>
                  </a:lnTo>
                  <a:lnTo>
                    <a:pt x="865" y="1514"/>
                  </a:lnTo>
                  <a:lnTo>
                    <a:pt x="865" y="1513"/>
                  </a:lnTo>
                  <a:lnTo>
                    <a:pt x="912" y="1228"/>
                  </a:lnTo>
                  <a:lnTo>
                    <a:pt x="916" y="1228"/>
                  </a:lnTo>
                  <a:lnTo>
                    <a:pt x="920" y="1227"/>
                  </a:lnTo>
                  <a:lnTo>
                    <a:pt x="924" y="1227"/>
                  </a:lnTo>
                  <a:lnTo>
                    <a:pt x="928" y="1226"/>
                  </a:lnTo>
                  <a:lnTo>
                    <a:pt x="933" y="1226"/>
                  </a:lnTo>
                  <a:lnTo>
                    <a:pt x="937" y="1226"/>
                  </a:lnTo>
                  <a:lnTo>
                    <a:pt x="940" y="1225"/>
                  </a:lnTo>
                  <a:lnTo>
                    <a:pt x="945" y="1225"/>
                  </a:lnTo>
                  <a:lnTo>
                    <a:pt x="1073" y="1558"/>
                  </a:lnTo>
                  <a:lnTo>
                    <a:pt x="1080" y="1558"/>
                  </a:lnTo>
                  <a:lnTo>
                    <a:pt x="1083" y="1578"/>
                  </a:lnTo>
                  <a:lnTo>
                    <a:pt x="1087" y="1595"/>
                  </a:lnTo>
                  <a:lnTo>
                    <a:pt x="1093" y="1610"/>
                  </a:lnTo>
                  <a:lnTo>
                    <a:pt x="1100" y="1619"/>
                  </a:lnTo>
                  <a:lnTo>
                    <a:pt x="1105" y="1624"/>
                  </a:lnTo>
                  <a:lnTo>
                    <a:pt x="1109" y="1626"/>
                  </a:lnTo>
                  <a:lnTo>
                    <a:pt x="1112" y="1627"/>
                  </a:lnTo>
                  <a:lnTo>
                    <a:pt x="1116" y="1627"/>
                  </a:lnTo>
                  <a:lnTo>
                    <a:pt x="1117" y="1627"/>
                  </a:lnTo>
                  <a:lnTo>
                    <a:pt x="1118" y="1627"/>
                  </a:lnTo>
                  <a:lnTo>
                    <a:pt x="1120" y="1627"/>
                  </a:lnTo>
                  <a:lnTo>
                    <a:pt x="1121" y="1626"/>
                  </a:lnTo>
                  <a:lnTo>
                    <a:pt x="1121" y="1628"/>
                  </a:lnTo>
                  <a:lnTo>
                    <a:pt x="1142" y="1627"/>
                  </a:lnTo>
                  <a:lnTo>
                    <a:pt x="1145" y="1627"/>
                  </a:lnTo>
                  <a:lnTo>
                    <a:pt x="1148" y="1626"/>
                  </a:lnTo>
                  <a:lnTo>
                    <a:pt x="1154" y="1624"/>
                  </a:lnTo>
                  <a:lnTo>
                    <a:pt x="1158" y="1619"/>
                  </a:lnTo>
                  <a:lnTo>
                    <a:pt x="1167" y="1607"/>
                  </a:lnTo>
                  <a:lnTo>
                    <a:pt x="1174" y="1590"/>
                  </a:lnTo>
                  <a:lnTo>
                    <a:pt x="1178" y="1569"/>
                  </a:lnTo>
                  <a:lnTo>
                    <a:pt x="1179" y="1545"/>
                  </a:lnTo>
                  <a:lnTo>
                    <a:pt x="1178" y="1521"/>
                  </a:lnTo>
                  <a:lnTo>
                    <a:pt x="1174" y="1500"/>
                  </a:lnTo>
                  <a:lnTo>
                    <a:pt x="1167" y="1482"/>
                  </a:lnTo>
                  <a:lnTo>
                    <a:pt x="1158" y="1470"/>
                  </a:lnTo>
                  <a:close/>
                </a:path>
              </a:pathLst>
            </a:custGeom>
            <a:solidFill>
              <a:srgbClr val="000000"/>
            </a:solidFill>
            <a:ln w="9525">
              <a:noFill/>
              <a:round/>
              <a:headEnd/>
              <a:tailEnd/>
            </a:ln>
          </p:spPr>
          <p:txBody>
            <a:bodyPr/>
            <a:lstStyle/>
            <a:p>
              <a:endParaRPr lang="fr-FR"/>
            </a:p>
          </p:txBody>
        </p:sp>
        <p:sp>
          <p:nvSpPr>
            <p:cNvPr id="88" name="Freeform 80"/>
            <p:cNvSpPr>
              <a:spLocks/>
            </p:cNvSpPr>
            <p:nvPr/>
          </p:nvSpPr>
          <p:spPr bwMode="auto">
            <a:xfrm>
              <a:off x="2911" y="2831"/>
              <a:ext cx="540" cy="45"/>
            </a:xfrm>
            <a:custGeom>
              <a:avLst/>
              <a:gdLst>
                <a:gd name="T0" fmla="*/ 1 w 540"/>
                <a:gd name="T1" fmla="*/ 4 h 45"/>
                <a:gd name="T2" fmla="*/ 0 w 540"/>
                <a:gd name="T3" fmla="*/ 3 h 45"/>
                <a:gd name="T4" fmla="*/ 0 w 540"/>
                <a:gd name="T5" fmla="*/ 0 h 45"/>
                <a:gd name="T6" fmla="*/ 17 w 540"/>
                <a:gd name="T7" fmla="*/ 8 h 45"/>
                <a:gd name="T8" fmla="*/ 40 w 540"/>
                <a:gd name="T9" fmla="*/ 15 h 45"/>
                <a:gd name="T10" fmla="*/ 69 w 540"/>
                <a:gd name="T11" fmla="*/ 22 h 45"/>
                <a:gd name="T12" fmla="*/ 102 w 540"/>
                <a:gd name="T13" fmla="*/ 26 h 45"/>
                <a:gd name="T14" fmla="*/ 139 w 540"/>
                <a:gd name="T15" fmla="*/ 32 h 45"/>
                <a:gd name="T16" fmla="*/ 179 w 540"/>
                <a:gd name="T17" fmla="*/ 34 h 45"/>
                <a:gd name="T18" fmla="*/ 223 w 540"/>
                <a:gd name="T19" fmla="*/ 36 h 45"/>
                <a:gd name="T20" fmla="*/ 270 w 540"/>
                <a:gd name="T21" fmla="*/ 37 h 45"/>
                <a:gd name="T22" fmla="*/ 317 w 540"/>
                <a:gd name="T23" fmla="*/ 36 h 45"/>
                <a:gd name="T24" fmla="*/ 361 w 540"/>
                <a:gd name="T25" fmla="*/ 34 h 45"/>
                <a:gd name="T26" fmla="*/ 402 w 540"/>
                <a:gd name="T27" fmla="*/ 32 h 45"/>
                <a:gd name="T28" fmla="*/ 439 w 540"/>
                <a:gd name="T29" fmla="*/ 26 h 45"/>
                <a:gd name="T30" fmla="*/ 472 w 540"/>
                <a:gd name="T31" fmla="*/ 22 h 45"/>
                <a:gd name="T32" fmla="*/ 500 w 540"/>
                <a:gd name="T33" fmla="*/ 15 h 45"/>
                <a:gd name="T34" fmla="*/ 523 w 540"/>
                <a:gd name="T35" fmla="*/ 8 h 45"/>
                <a:gd name="T36" fmla="*/ 540 w 540"/>
                <a:gd name="T37" fmla="*/ 0 h 45"/>
                <a:gd name="T38" fmla="*/ 539 w 540"/>
                <a:gd name="T39" fmla="*/ 6 h 45"/>
                <a:gd name="T40" fmla="*/ 530 w 540"/>
                <a:gd name="T41" fmla="*/ 11 h 45"/>
                <a:gd name="T42" fmla="*/ 514 w 540"/>
                <a:gd name="T43" fmla="*/ 19 h 45"/>
                <a:gd name="T44" fmla="*/ 487 w 540"/>
                <a:gd name="T45" fmla="*/ 25 h 45"/>
                <a:gd name="T46" fmla="*/ 453 w 540"/>
                <a:gd name="T47" fmla="*/ 32 h 45"/>
                <a:gd name="T48" fmla="*/ 412 w 540"/>
                <a:gd name="T49" fmla="*/ 38 h 45"/>
                <a:gd name="T50" fmla="*/ 361 w 540"/>
                <a:gd name="T51" fmla="*/ 43 h 45"/>
                <a:gd name="T52" fmla="*/ 302 w 540"/>
                <a:gd name="T53" fmla="*/ 45 h 45"/>
                <a:gd name="T54" fmla="*/ 243 w 540"/>
                <a:gd name="T55" fmla="*/ 45 h 45"/>
                <a:gd name="T56" fmla="*/ 191 w 540"/>
                <a:gd name="T57" fmla="*/ 43 h 45"/>
                <a:gd name="T58" fmla="*/ 145 w 540"/>
                <a:gd name="T59" fmla="*/ 40 h 45"/>
                <a:gd name="T60" fmla="*/ 105 w 540"/>
                <a:gd name="T61" fmla="*/ 35 h 45"/>
                <a:gd name="T62" fmla="*/ 71 w 540"/>
                <a:gd name="T63" fmla="*/ 30 h 45"/>
                <a:gd name="T64" fmla="*/ 42 w 540"/>
                <a:gd name="T65" fmla="*/ 23 h 45"/>
                <a:gd name="T66" fmla="*/ 20 w 540"/>
                <a:gd name="T67" fmla="*/ 16 h 45"/>
                <a:gd name="T68" fmla="*/ 6 w 540"/>
                <a:gd name="T69" fmla="*/ 9 h 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0"/>
                <a:gd name="T106" fmla="*/ 0 h 45"/>
                <a:gd name="T107" fmla="*/ 540 w 540"/>
                <a:gd name="T108" fmla="*/ 45 h 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0" h="45">
                  <a:moveTo>
                    <a:pt x="2" y="6"/>
                  </a:moveTo>
                  <a:lnTo>
                    <a:pt x="1" y="4"/>
                  </a:lnTo>
                  <a:lnTo>
                    <a:pt x="1" y="3"/>
                  </a:lnTo>
                  <a:lnTo>
                    <a:pt x="0" y="3"/>
                  </a:lnTo>
                  <a:lnTo>
                    <a:pt x="0" y="2"/>
                  </a:lnTo>
                  <a:lnTo>
                    <a:pt x="0" y="0"/>
                  </a:lnTo>
                  <a:lnTo>
                    <a:pt x="7" y="4"/>
                  </a:lnTo>
                  <a:lnTo>
                    <a:pt x="17" y="8"/>
                  </a:lnTo>
                  <a:lnTo>
                    <a:pt x="27" y="12"/>
                  </a:lnTo>
                  <a:lnTo>
                    <a:pt x="40" y="15"/>
                  </a:lnTo>
                  <a:lnTo>
                    <a:pt x="53" y="19"/>
                  </a:lnTo>
                  <a:lnTo>
                    <a:pt x="69" y="22"/>
                  </a:lnTo>
                  <a:lnTo>
                    <a:pt x="84" y="24"/>
                  </a:lnTo>
                  <a:lnTo>
                    <a:pt x="102" y="26"/>
                  </a:lnTo>
                  <a:lnTo>
                    <a:pt x="119" y="30"/>
                  </a:lnTo>
                  <a:lnTo>
                    <a:pt x="139" y="32"/>
                  </a:lnTo>
                  <a:lnTo>
                    <a:pt x="159" y="33"/>
                  </a:lnTo>
                  <a:lnTo>
                    <a:pt x="179" y="34"/>
                  </a:lnTo>
                  <a:lnTo>
                    <a:pt x="201" y="36"/>
                  </a:lnTo>
                  <a:lnTo>
                    <a:pt x="223" y="36"/>
                  </a:lnTo>
                  <a:lnTo>
                    <a:pt x="246" y="37"/>
                  </a:lnTo>
                  <a:lnTo>
                    <a:pt x="270" y="37"/>
                  </a:lnTo>
                  <a:lnTo>
                    <a:pt x="294" y="37"/>
                  </a:lnTo>
                  <a:lnTo>
                    <a:pt x="317" y="36"/>
                  </a:lnTo>
                  <a:lnTo>
                    <a:pt x="339" y="36"/>
                  </a:lnTo>
                  <a:lnTo>
                    <a:pt x="361" y="34"/>
                  </a:lnTo>
                  <a:lnTo>
                    <a:pt x="382" y="33"/>
                  </a:lnTo>
                  <a:lnTo>
                    <a:pt x="402" y="32"/>
                  </a:lnTo>
                  <a:lnTo>
                    <a:pt x="421" y="30"/>
                  </a:lnTo>
                  <a:lnTo>
                    <a:pt x="439" y="26"/>
                  </a:lnTo>
                  <a:lnTo>
                    <a:pt x="457" y="24"/>
                  </a:lnTo>
                  <a:lnTo>
                    <a:pt x="472" y="22"/>
                  </a:lnTo>
                  <a:lnTo>
                    <a:pt x="487" y="19"/>
                  </a:lnTo>
                  <a:lnTo>
                    <a:pt x="500" y="15"/>
                  </a:lnTo>
                  <a:lnTo>
                    <a:pt x="512" y="12"/>
                  </a:lnTo>
                  <a:lnTo>
                    <a:pt x="523" y="8"/>
                  </a:lnTo>
                  <a:lnTo>
                    <a:pt x="532" y="4"/>
                  </a:lnTo>
                  <a:lnTo>
                    <a:pt x="540" y="0"/>
                  </a:lnTo>
                  <a:lnTo>
                    <a:pt x="540" y="2"/>
                  </a:lnTo>
                  <a:lnTo>
                    <a:pt x="539" y="6"/>
                  </a:lnTo>
                  <a:lnTo>
                    <a:pt x="535" y="8"/>
                  </a:lnTo>
                  <a:lnTo>
                    <a:pt x="530" y="11"/>
                  </a:lnTo>
                  <a:lnTo>
                    <a:pt x="522" y="15"/>
                  </a:lnTo>
                  <a:lnTo>
                    <a:pt x="514" y="19"/>
                  </a:lnTo>
                  <a:lnTo>
                    <a:pt x="501" y="22"/>
                  </a:lnTo>
                  <a:lnTo>
                    <a:pt x="487" y="25"/>
                  </a:lnTo>
                  <a:lnTo>
                    <a:pt x="472" y="29"/>
                  </a:lnTo>
                  <a:lnTo>
                    <a:pt x="453" y="32"/>
                  </a:lnTo>
                  <a:lnTo>
                    <a:pt x="434" y="35"/>
                  </a:lnTo>
                  <a:lnTo>
                    <a:pt x="412" y="38"/>
                  </a:lnTo>
                  <a:lnTo>
                    <a:pt x="388" y="41"/>
                  </a:lnTo>
                  <a:lnTo>
                    <a:pt x="361" y="43"/>
                  </a:lnTo>
                  <a:lnTo>
                    <a:pt x="333" y="44"/>
                  </a:lnTo>
                  <a:lnTo>
                    <a:pt x="302" y="45"/>
                  </a:lnTo>
                  <a:lnTo>
                    <a:pt x="270" y="45"/>
                  </a:lnTo>
                  <a:lnTo>
                    <a:pt x="243" y="45"/>
                  </a:lnTo>
                  <a:lnTo>
                    <a:pt x="217" y="44"/>
                  </a:lnTo>
                  <a:lnTo>
                    <a:pt x="191" y="43"/>
                  </a:lnTo>
                  <a:lnTo>
                    <a:pt x="168" y="42"/>
                  </a:lnTo>
                  <a:lnTo>
                    <a:pt x="145" y="40"/>
                  </a:lnTo>
                  <a:lnTo>
                    <a:pt x="125" y="37"/>
                  </a:lnTo>
                  <a:lnTo>
                    <a:pt x="105" y="35"/>
                  </a:lnTo>
                  <a:lnTo>
                    <a:pt x="87" y="32"/>
                  </a:lnTo>
                  <a:lnTo>
                    <a:pt x="71" y="30"/>
                  </a:lnTo>
                  <a:lnTo>
                    <a:pt x="56" y="26"/>
                  </a:lnTo>
                  <a:lnTo>
                    <a:pt x="42" y="23"/>
                  </a:lnTo>
                  <a:lnTo>
                    <a:pt x="30" y="20"/>
                  </a:lnTo>
                  <a:lnTo>
                    <a:pt x="20" y="16"/>
                  </a:lnTo>
                  <a:lnTo>
                    <a:pt x="13" y="12"/>
                  </a:lnTo>
                  <a:lnTo>
                    <a:pt x="6" y="9"/>
                  </a:lnTo>
                  <a:lnTo>
                    <a:pt x="2" y="6"/>
                  </a:lnTo>
                  <a:close/>
                </a:path>
              </a:pathLst>
            </a:custGeom>
            <a:solidFill>
              <a:srgbClr val="FF0000"/>
            </a:solidFill>
            <a:ln w="9525">
              <a:noFill/>
              <a:round/>
              <a:headEnd/>
              <a:tailEnd/>
            </a:ln>
          </p:spPr>
          <p:txBody>
            <a:bodyPr/>
            <a:lstStyle/>
            <a:p>
              <a:endParaRPr lang="fr-FR"/>
            </a:p>
          </p:txBody>
        </p:sp>
        <p:sp>
          <p:nvSpPr>
            <p:cNvPr id="89" name="Freeform 81"/>
            <p:cNvSpPr>
              <a:spLocks/>
            </p:cNvSpPr>
            <p:nvPr/>
          </p:nvSpPr>
          <p:spPr bwMode="auto">
            <a:xfrm>
              <a:off x="2823" y="2492"/>
              <a:ext cx="541" cy="304"/>
            </a:xfrm>
            <a:custGeom>
              <a:avLst/>
              <a:gdLst>
                <a:gd name="T0" fmla="*/ 49 w 541"/>
                <a:gd name="T1" fmla="*/ 228 h 304"/>
                <a:gd name="T2" fmla="*/ 34 w 541"/>
                <a:gd name="T3" fmla="*/ 148 h 304"/>
                <a:gd name="T4" fmla="*/ 4 w 541"/>
                <a:gd name="T5" fmla="*/ 124 h 304"/>
                <a:gd name="T6" fmla="*/ 39 w 541"/>
                <a:gd name="T7" fmla="*/ 126 h 304"/>
                <a:gd name="T8" fmla="*/ 77 w 541"/>
                <a:gd name="T9" fmla="*/ 140 h 304"/>
                <a:gd name="T10" fmla="*/ 110 w 541"/>
                <a:gd name="T11" fmla="*/ 206 h 304"/>
                <a:gd name="T12" fmla="*/ 120 w 541"/>
                <a:gd name="T13" fmla="*/ 179 h 304"/>
                <a:gd name="T14" fmla="*/ 131 w 541"/>
                <a:gd name="T15" fmla="*/ 117 h 304"/>
                <a:gd name="T16" fmla="*/ 111 w 541"/>
                <a:gd name="T17" fmla="*/ 86 h 304"/>
                <a:gd name="T18" fmla="*/ 91 w 541"/>
                <a:gd name="T19" fmla="*/ 75 h 304"/>
                <a:gd name="T20" fmla="*/ 71 w 541"/>
                <a:gd name="T21" fmla="*/ 66 h 304"/>
                <a:gd name="T22" fmla="*/ 53 w 541"/>
                <a:gd name="T23" fmla="*/ 55 h 304"/>
                <a:gd name="T24" fmla="*/ 40 w 541"/>
                <a:gd name="T25" fmla="*/ 30 h 304"/>
                <a:gd name="T26" fmla="*/ 57 w 541"/>
                <a:gd name="T27" fmla="*/ 29 h 304"/>
                <a:gd name="T28" fmla="*/ 100 w 541"/>
                <a:gd name="T29" fmla="*/ 61 h 304"/>
                <a:gd name="T30" fmla="*/ 142 w 541"/>
                <a:gd name="T31" fmla="*/ 63 h 304"/>
                <a:gd name="T32" fmla="*/ 165 w 541"/>
                <a:gd name="T33" fmla="*/ 44 h 304"/>
                <a:gd name="T34" fmla="*/ 156 w 541"/>
                <a:gd name="T35" fmla="*/ 17 h 304"/>
                <a:gd name="T36" fmla="*/ 157 w 541"/>
                <a:gd name="T37" fmla="*/ 4 h 304"/>
                <a:gd name="T38" fmla="*/ 180 w 541"/>
                <a:gd name="T39" fmla="*/ 13 h 304"/>
                <a:gd name="T40" fmla="*/ 200 w 541"/>
                <a:gd name="T41" fmla="*/ 44 h 304"/>
                <a:gd name="T42" fmla="*/ 203 w 541"/>
                <a:gd name="T43" fmla="*/ 106 h 304"/>
                <a:gd name="T44" fmla="*/ 225 w 541"/>
                <a:gd name="T45" fmla="*/ 134 h 304"/>
                <a:gd name="T46" fmla="*/ 249 w 541"/>
                <a:gd name="T47" fmla="*/ 135 h 304"/>
                <a:gd name="T48" fmla="*/ 275 w 541"/>
                <a:gd name="T49" fmla="*/ 122 h 304"/>
                <a:gd name="T50" fmla="*/ 277 w 541"/>
                <a:gd name="T51" fmla="*/ 93 h 304"/>
                <a:gd name="T52" fmla="*/ 280 w 541"/>
                <a:gd name="T53" fmla="*/ 79 h 304"/>
                <a:gd name="T54" fmla="*/ 297 w 541"/>
                <a:gd name="T55" fmla="*/ 109 h 304"/>
                <a:gd name="T56" fmla="*/ 299 w 541"/>
                <a:gd name="T57" fmla="*/ 169 h 304"/>
                <a:gd name="T58" fmla="*/ 326 w 541"/>
                <a:gd name="T59" fmla="*/ 194 h 304"/>
                <a:gd name="T60" fmla="*/ 355 w 541"/>
                <a:gd name="T61" fmla="*/ 191 h 304"/>
                <a:gd name="T62" fmla="*/ 381 w 541"/>
                <a:gd name="T63" fmla="*/ 169 h 304"/>
                <a:gd name="T64" fmla="*/ 381 w 541"/>
                <a:gd name="T65" fmla="*/ 145 h 304"/>
                <a:gd name="T66" fmla="*/ 390 w 541"/>
                <a:gd name="T67" fmla="*/ 143 h 304"/>
                <a:gd name="T68" fmla="*/ 411 w 541"/>
                <a:gd name="T69" fmla="*/ 150 h 304"/>
                <a:gd name="T70" fmla="*/ 428 w 541"/>
                <a:gd name="T71" fmla="*/ 119 h 304"/>
                <a:gd name="T72" fmla="*/ 433 w 541"/>
                <a:gd name="T73" fmla="*/ 79 h 304"/>
                <a:gd name="T74" fmla="*/ 454 w 541"/>
                <a:gd name="T75" fmla="*/ 108 h 304"/>
                <a:gd name="T76" fmla="*/ 451 w 541"/>
                <a:gd name="T77" fmla="*/ 183 h 304"/>
                <a:gd name="T78" fmla="*/ 482 w 541"/>
                <a:gd name="T79" fmla="*/ 220 h 304"/>
                <a:gd name="T80" fmla="*/ 504 w 541"/>
                <a:gd name="T81" fmla="*/ 201 h 304"/>
                <a:gd name="T82" fmla="*/ 519 w 541"/>
                <a:gd name="T83" fmla="*/ 209 h 304"/>
                <a:gd name="T84" fmla="*/ 517 w 541"/>
                <a:gd name="T85" fmla="*/ 249 h 304"/>
                <a:gd name="T86" fmla="*/ 538 w 541"/>
                <a:gd name="T87" fmla="*/ 271 h 304"/>
                <a:gd name="T88" fmla="*/ 523 w 541"/>
                <a:gd name="T89" fmla="*/ 270 h 304"/>
                <a:gd name="T90" fmla="*/ 480 w 541"/>
                <a:gd name="T91" fmla="*/ 265 h 304"/>
                <a:gd name="T92" fmla="*/ 434 w 541"/>
                <a:gd name="T93" fmla="*/ 262 h 304"/>
                <a:gd name="T94" fmla="*/ 385 w 541"/>
                <a:gd name="T95" fmla="*/ 260 h 304"/>
                <a:gd name="T96" fmla="*/ 322 w 541"/>
                <a:gd name="T97" fmla="*/ 260 h 304"/>
                <a:gd name="T98" fmla="*/ 241 w 541"/>
                <a:gd name="T99" fmla="*/ 265 h 304"/>
                <a:gd name="T100" fmla="*/ 160 w 541"/>
                <a:gd name="T101" fmla="*/ 276 h 304"/>
                <a:gd name="T102" fmla="*/ 99 w 541"/>
                <a:gd name="T103" fmla="*/ 292 h 304"/>
                <a:gd name="T104" fmla="*/ 74 w 541"/>
                <a:gd name="T105" fmla="*/ 301 h 304"/>
                <a:gd name="T106" fmla="*/ 57 w 541"/>
                <a:gd name="T107" fmla="*/ 282 h 3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41"/>
                <a:gd name="T163" fmla="*/ 0 h 304"/>
                <a:gd name="T164" fmla="*/ 541 w 541"/>
                <a:gd name="T165" fmla="*/ 304 h 3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41" h="304">
                  <a:moveTo>
                    <a:pt x="50" y="259"/>
                  </a:moveTo>
                  <a:lnTo>
                    <a:pt x="49" y="248"/>
                  </a:lnTo>
                  <a:lnTo>
                    <a:pt x="49" y="238"/>
                  </a:lnTo>
                  <a:lnTo>
                    <a:pt x="49" y="228"/>
                  </a:lnTo>
                  <a:lnTo>
                    <a:pt x="48" y="220"/>
                  </a:lnTo>
                  <a:lnTo>
                    <a:pt x="46" y="190"/>
                  </a:lnTo>
                  <a:lnTo>
                    <a:pt x="43" y="167"/>
                  </a:lnTo>
                  <a:lnTo>
                    <a:pt x="34" y="148"/>
                  </a:lnTo>
                  <a:lnTo>
                    <a:pt x="17" y="133"/>
                  </a:lnTo>
                  <a:lnTo>
                    <a:pt x="13" y="130"/>
                  </a:lnTo>
                  <a:lnTo>
                    <a:pt x="9" y="128"/>
                  </a:lnTo>
                  <a:lnTo>
                    <a:pt x="4" y="124"/>
                  </a:lnTo>
                  <a:lnTo>
                    <a:pt x="0" y="122"/>
                  </a:lnTo>
                  <a:lnTo>
                    <a:pt x="13" y="123"/>
                  </a:lnTo>
                  <a:lnTo>
                    <a:pt x="27" y="124"/>
                  </a:lnTo>
                  <a:lnTo>
                    <a:pt x="39" y="126"/>
                  </a:lnTo>
                  <a:lnTo>
                    <a:pt x="51" y="129"/>
                  </a:lnTo>
                  <a:lnTo>
                    <a:pt x="61" y="132"/>
                  </a:lnTo>
                  <a:lnTo>
                    <a:pt x="70" y="136"/>
                  </a:lnTo>
                  <a:lnTo>
                    <a:pt x="77" y="140"/>
                  </a:lnTo>
                  <a:lnTo>
                    <a:pt x="80" y="145"/>
                  </a:lnTo>
                  <a:lnTo>
                    <a:pt x="105" y="215"/>
                  </a:lnTo>
                  <a:lnTo>
                    <a:pt x="106" y="212"/>
                  </a:lnTo>
                  <a:lnTo>
                    <a:pt x="110" y="206"/>
                  </a:lnTo>
                  <a:lnTo>
                    <a:pt x="112" y="200"/>
                  </a:lnTo>
                  <a:lnTo>
                    <a:pt x="113" y="198"/>
                  </a:lnTo>
                  <a:lnTo>
                    <a:pt x="116" y="190"/>
                  </a:lnTo>
                  <a:lnTo>
                    <a:pt x="120" y="179"/>
                  </a:lnTo>
                  <a:lnTo>
                    <a:pt x="125" y="165"/>
                  </a:lnTo>
                  <a:lnTo>
                    <a:pt x="129" y="148"/>
                  </a:lnTo>
                  <a:lnTo>
                    <a:pt x="131" y="132"/>
                  </a:lnTo>
                  <a:lnTo>
                    <a:pt x="131" y="117"/>
                  </a:lnTo>
                  <a:lnTo>
                    <a:pt x="128" y="102"/>
                  </a:lnTo>
                  <a:lnTo>
                    <a:pt x="120" y="93"/>
                  </a:lnTo>
                  <a:lnTo>
                    <a:pt x="116" y="89"/>
                  </a:lnTo>
                  <a:lnTo>
                    <a:pt x="111" y="86"/>
                  </a:lnTo>
                  <a:lnTo>
                    <a:pt x="106" y="83"/>
                  </a:lnTo>
                  <a:lnTo>
                    <a:pt x="101" y="79"/>
                  </a:lnTo>
                  <a:lnTo>
                    <a:pt x="96" y="77"/>
                  </a:lnTo>
                  <a:lnTo>
                    <a:pt x="91" y="75"/>
                  </a:lnTo>
                  <a:lnTo>
                    <a:pt x="87" y="73"/>
                  </a:lnTo>
                  <a:lnTo>
                    <a:pt x="81" y="71"/>
                  </a:lnTo>
                  <a:lnTo>
                    <a:pt x="77" y="68"/>
                  </a:lnTo>
                  <a:lnTo>
                    <a:pt x="71" y="66"/>
                  </a:lnTo>
                  <a:lnTo>
                    <a:pt x="67" y="63"/>
                  </a:lnTo>
                  <a:lnTo>
                    <a:pt x="62" y="61"/>
                  </a:lnTo>
                  <a:lnTo>
                    <a:pt x="57" y="59"/>
                  </a:lnTo>
                  <a:lnTo>
                    <a:pt x="53" y="55"/>
                  </a:lnTo>
                  <a:lnTo>
                    <a:pt x="48" y="52"/>
                  </a:lnTo>
                  <a:lnTo>
                    <a:pt x="44" y="49"/>
                  </a:lnTo>
                  <a:lnTo>
                    <a:pt x="39" y="41"/>
                  </a:lnTo>
                  <a:lnTo>
                    <a:pt x="40" y="30"/>
                  </a:lnTo>
                  <a:lnTo>
                    <a:pt x="44" y="16"/>
                  </a:lnTo>
                  <a:lnTo>
                    <a:pt x="50" y="0"/>
                  </a:lnTo>
                  <a:lnTo>
                    <a:pt x="53" y="15"/>
                  </a:lnTo>
                  <a:lnTo>
                    <a:pt x="57" y="29"/>
                  </a:lnTo>
                  <a:lnTo>
                    <a:pt x="66" y="42"/>
                  </a:lnTo>
                  <a:lnTo>
                    <a:pt x="78" y="52"/>
                  </a:lnTo>
                  <a:lnTo>
                    <a:pt x="88" y="57"/>
                  </a:lnTo>
                  <a:lnTo>
                    <a:pt x="100" y="61"/>
                  </a:lnTo>
                  <a:lnTo>
                    <a:pt x="111" y="63"/>
                  </a:lnTo>
                  <a:lnTo>
                    <a:pt x="122" y="64"/>
                  </a:lnTo>
                  <a:lnTo>
                    <a:pt x="133" y="64"/>
                  </a:lnTo>
                  <a:lnTo>
                    <a:pt x="142" y="63"/>
                  </a:lnTo>
                  <a:lnTo>
                    <a:pt x="151" y="60"/>
                  </a:lnTo>
                  <a:lnTo>
                    <a:pt x="159" y="55"/>
                  </a:lnTo>
                  <a:lnTo>
                    <a:pt x="163" y="50"/>
                  </a:lnTo>
                  <a:lnTo>
                    <a:pt x="165" y="44"/>
                  </a:lnTo>
                  <a:lnTo>
                    <a:pt x="165" y="39"/>
                  </a:lnTo>
                  <a:lnTo>
                    <a:pt x="164" y="33"/>
                  </a:lnTo>
                  <a:lnTo>
                    <a:pt x="161" y="25"/>
                  </a:lnTo>
                  <a:lnTo>
                    <a:pt x="156" y="17"/>
                  </a:lnTo>
                  <a:lnTo>
                    <a:pt x="151" y="9"/>
                  </a:lnTo>
                  <a:lnTo>
                    <a:pt x="146" y="3"/>
                  </a:lnTo>
                  <a:lnTo>
                    <a:pt x="151" y="3"/>
                  </a:lnTo>
                  <a:lnTo>
                    <a:pt x="157" y="4"/>
                  </a:lnTo>
                  <a:lnTo>
                    <a:pt x="162" y="5"/>
                  </a:lnTo>
                  <a:lnTo>
                    <a:pt x="168" y="7"/>
                  </a:lnTo>
                  <a:lnTo>
                    <a:pt x="174" y="9"/>
                  </a:lnTo>
                  <a:lnTo>
                    <a:pt x="180" y="13"/>
                  </a:lnTo>
                  <a:lnTo>
                    <a:pt x="185" y="16"/>
                  </a:lnTo>
                  <a:lnTo>
                    <a:pt x="190" y="20"/>
                  </a:lnTo>
                  <a:lnTo>
                    <a:pt x="196" y="31"/>
                  </a:lnTo>
                  <a:lnTo>
                    <a:pt x="200" y="44"/>
                  </a:lnTo>
                  <a:lnTo>
                    <a:pt x="202" y="61"/>
                  </a:lnTo>
                  <a:lnTo>
                    <a:pt x="202" y="76"/>
                  </a:lnTo>
                  <a:lnTo>
                    <a:pt x="202" y="91"/>
                  </a:lnTo>
                  <a:lnTo>
                    <a:pt x="203" y="106"/>
                  </a:lnTo>
                  <a:lnTo>
                    <a:pt x="207" y="119"/>
                  </a:lnTo>
                  <a:lnTo>
                    <a:pt x="214" y="128"/>
                  </a:lnTo>
                  <a:lnTo>
                    <a:pt x="219" y="132"/>
                  </a:lnTo>
                  <a:lnTo>
                    <a:pt x="225" y="134"/>
                  </a:lnTo>
                  <a:lnTo>
                    <a:pt x="230" y="135"/>
                  </a:lnTo>
                  <a:lnTo>
                    <a:pt x="237" y="136"/>
                  </a:lnTo>
                  <a:lnTo>
                    <a:pt x="243" y="136"/>
                  </a:lnTo>
                  <a:lnTo>
                    <a:pt x="249" y="135"/>
                  </a:lnTo>
                  <a:lnTo>
                    <a:pt x="254" y="133"/>
                  </a:lnTo>
                  <a:lnTo>
                    <a:pt x="260" y="131"/>
                  </a:lnTo>
                  <a:lnTo>
                    <a:pt x="267" y="126"/>
                  </a:lnTo>
                  <a:lnTo>
                    <a:pt x="275" y="122"/>
                  </a:lnTo>
                  <a:lnTo>
                    <a:pt x="279" y="116"/>
                  </a:lnTo>
                  <a:lnTo>
                    <a:pt x="282" y="109"/>
                  </a:lnTo>
                  <a:lnTo>
                    <a:pt x="280" y="101"/>
                  </a:lnTo>
                  <a:lnTo>
                    <a:pt x="277" y="93"/>
                  </a:lnTo>
                  <a:lnTo>
                    <a:pt x="273" y="84"/>
                  </a:lnTo>
                  <a:lnTo>
                    <a:pt x="267" y="75"/>
                  </a:lnTo>
                  <a:lnTo>
                    <a:pt x="274" y="76"/>
                  </a:lnTo>
                  <a:lnTo>
                    <a:pt x="280" y="79"/>
                  </a:lnTo>
                  <a:lnTo>
                    <a:pt x="286" y="84"/>
                  </a:lnTo>
                  <a:lnTo>
                    <a:pt x="293" y="90"/>
                  </a:lnTo>
                  <a:lnTo>
                    <a:pt x="296" y="99"/>
                  </a:lnTo>
                  <a:lnTo>
                    <a:pt x="297" y="109"/>
                  </a:lnTo>
                  <a:lnTo>
                    <a:pt x="298" y="122"/>
                  </a:lnTo>
                  <a:lnTo>
                    <a:pt x="298" y="135"/>
                  </a:lnTo>
                  <a:lnTo>
                    <a:pt x="298" y="153"/>
                  </a:lnTo>
                  <a:lnTo>
                    <a:pt x="299" y="169"/>
                  </a:lnTo>
                  <a:lnTo>
                    <a:pt x="303" y="181"/>
                  </a:lnTo>
                  <a:lnTo>
                    <a:pt x="313" y="190"/>
                  </a:lnTo>
                  <a:lnTo>
                    <a:pt x="320" y="192"/>
                  </a:lnTo>
                  <a:lnTo>
                    <a:pt x="326" y="194"/>
                  </a:lnTo>
                  <a:lnTo>
                    <a:pt x="334" y="194"/>
                  </a:lnTo>
                  <a:lnTo>
                    <a:pt x="341" y="194"/>
                  </a:lnTo>
                  <a:lnTo>
                    <a:pt x="348" y="193"/>
                  </a:lnTo>
                  <a:lnTo>
                    <a:pt x="355" y="191"/>
                  </a:lnTo>
                  <a:lnTo>
                    <a:pt x="362" y="188"/>
                  </a:lnTo>
                  <a:lnTo>
                    <a:pt x="368" y="183"/>
                  </a:lnTo>
                  <a:lnTo>
                    <a:pt x="376" y="177"/>
                  </a:lnTo>
                  <a:lnTo>
                    <a:pt x="381" y="169"/>
                  </a:lnTo>
                  <a:lnTo>
                    <a:pt x="383" y="160"/>
                  </a:lnTo>
                  <a:lnTo>
                    <a:pt x="383" y="153"/>
                  </a:lnTo>
                  <a:lnTo>
                    <a:pt x="382" y="148"/>
                  </a:lnTo>
                  <a:lnTo>
                    <a:pt x="381" y="145"/>
                  </a:lnTo>
                  <a:lnTo>
                    <a:pt x="380" y="142"/>
                  </a:lnTo>
                  <a:lnTo>
                    <a:pt x="379" y="137"/>
                  </a:lnTo>
                  <a:lnTo>
                    <a:pt x="385" y="141"/>
                  </a:lnTo>
                  <a:lnTo>
                    <a:pt x="390" y="143"/>
                  </a:lnTo>
                  <a:lnTo>
                    <a:pt x="396" y="146"/>
                  </a:lnTo>
                  <a:lnTo>
                    <a:pt x="401" y="147"/>
                  </a:lnTo>
                  <a:lnTo>
                    <a:pt x="406" y="148"/>
                  </a:lnTo>
                  <a:lnTo>
                    <a:pt x="411" y="150"/>
                  </a:lnTo>
                  <a:lnTo>
                    <a:pt x="415" y="148"/>
                  </a:lnTo>
                  <a:lnTo>
                    <a:pt x="420" y="147"/>
                  </a:lnTo>
                  <a:lnTo>
                    <a:pt x="427" y="137"/>
                  </a:lnTo>
                  <a:lnTo>
                    <a:pt x="428" y="119"/>
                  </a:lnTo>
                  <a:lnTo>
                    <a:pt x="425" y="95"/>
                  </a:lnTo>
                  <a:lnTo>
                    <a:pt x="420" y="68"/>
                  </a:lnTo>
                  <a:lnTo>
                    <a:pt x="426" y="73"/>
                  </a:lnTo>
                  <a:lnTo>
                    <a:pt x="433" y="79"/>
                  </a:lnTo>
                  <a:lnTo>
                    <a:pt x="439" y="85"/>
                  </a:lnTo>
                  <a:lnTo>
                    <a:pt x="445" y="93"/>
                  </a:lnTo>
                  <a:lnTo>
                    <a:pt x="450" y="100"/>
                  </a:lnTo>
                  <a:lnTo>
                    <a:pt x="454" y="108"/>
                  </a:lnTo>
                  <a:lnTo>
                    <a:pt x="455" y="116"/>
                  </a:lnTo>
                  <a:lnTo>
                    <a:pt x="455" y="124"/>
                  </a:lnTo>
                  <a:lnTo>
                    <a:pt x="451" y="155"/>
                  </a:lnTo>
                  <a:lnTo>
                    <a:pt x="451" y="183"/>
                  </a:lnTo>
                  <a:lnTo>
                    <a:pt x="458" y="206"/>
                  </a:lnTo>
                  <a:lnTo>
                    <a:pt x="470" y="220"/>
                  </a:lnTo>
                  <a:lnTo>
                    <a:pt x="476" y="221"/>
                  </a:lnTo>
                  <a:lnTo>
                    <a:pt x="482" y="220"/>
                  </a:lnTo>
                  <a:lnTo>
                    <a:pt x="488" y="216"/>
                  </a:lnTo>
                  <a:lnTo>
                    <a:pt x="493" y="212"/>
                  </a:lnTo>
                  <a:lnTo>
                    <a:pt x="499" y="206"/>
                  </a:lnTo>
                  <a:lnTo>
                    <a:pt x="504" y="201"/>
                  </a:lnTo>
                  <a:lnTo>
                    <a:pt x="508" y="194"/>
                  </a:lnTo>
                  <a:lnTo>
                    <a:pt x="513" y="188"/>
                  </a:lnTo>
                  <a:lnTo>
                    <a:pt x="516" y="198"/>
                  </a:lnTo>
                  <a:lnTo>
                    <a:pt x="519" y="209"/>
                  </a:lnTo>
                  <a:lnTo>
                    <a:pt x="520" y="217"/>
                  </a:lnTo>
                  <a:lnTo>
                    <a:pt x="518" y="225"/>
                  </a:lnTo>
                  <a:lnTo>
                    <a:pt x="515" y="237"/>
                  </a:lnTo>
                  <a:lnTo>
                    <a:pt x="517" y="249"/>
                  </a:lnTo>
                  <a:lnTo>
                    <a:pt x="525" y="260"/>
                  </a:lnTo>
                  <a:lnTo>
                    <a:pt x="535" y="269"/>
                  </a:lnTo>
                  <a:lnTo>
                    <a:pt x="537" y="270"/>
                  </a:lnTo>
                  <a:lnTo>
                    <a:pt x="538" y="271"/>
                  </a:lnTo>
                  <a:lnTo>
                    <a:pt x="540" y="272"/>
                  </a:lnTo>
                  <a:lnTo>
                    <a:pt x="541" y="272"/>
                  </a:lnTo>
                  <a:lnTo>
                    <a:pt x="531" y="271"/>
                  </a:lnTo>
                  <a:lnTo>
                    <a:pt x="523" y="270"/>
                  </a:lnTo>
                  <a:lnTo>
                    <a:pt x="512" y="268"/>
                  </a:lnTo>
                  <a:lnTo>
                    <a:pt x="502" y="267"/>
                  </a:lnTo>
                  <a:lnTo>
                    <a:pt x="491" y="266"/>
                  </a:lnTo>
                  <a:lnTo>
                    <a:pt x="480" y="265"/>
                  </a:lnTo>
                  <a:lnTo>
                    <a:pt x="469" y="265"/>
                  </a:lnTo>
                  <a:lnTo>
                    <a:pt x="458" y="263"/>
                  </a:lnTo>
                  <a:lnTo>
                    <a:pt x="446" y="262"/>
                  </a:lnTo>
                  <a:lnTo>
                    <a:pt x="434" y="262"/>
                  </a:lnTo>
                  <a:lnTo>
                    <a:pt x="422" y="261"/>
                  </a:lnTo>
                  <a:lnTo>
                    <a:pt x="410" y="261"/>
                  </a:lnTo>
                  <a:lnTo>
                    <a:pt x="397" y="260"/>
                  </a:lnTo>
                  <a:lnTo>
                    <a:pt x="385" y="260"/>
                  </a:lnTo>
                  <a:lnTo>
                    <a:pt x="371" y="260"/>
                  </a:lnTo>
                  <a:lnTo>
                    <a:pt x="358" y="260"/>
                  </a:lnTo>
                  <a:lnTo>
                    <a:pt x="341" y="260"/>
                  </a:lnTo>
                  <a:lnTo>
                    <a:pt x="322" y="260"/>
                  </a:lnTo>
                  <a:lnTo>
                    <a:pt x="303" y="261"/>
                  </a:lnTo>
                  <a:lnTo>
                    <a:pt x="283" y="262"/>
                  </a:lnTo>
                  <a:lnTo>
                    <a:pt x="262" y="263"/>
                  </a:lnTo>
                  <a:lnTo>
                    <a:pt x="241" y="265"/>
                  </a:lnTo>
                  <a:lnTo>
                    <a:pt x="220" y="267"/>
                  </a:lnTo>
                  <a:lnTo>
                    <a:pt x="199" y="269"/>
                  </a:lnTo>
                  <a:lnTo>
                    <a:pt x="180" y="272"/>
                  </a:lnTo>
                  <a:lnTo>
                    <a:pt x="160" y="276"/>
                  </a:lnTo>
                  <a:lnTo>
                    <a:pt x="142" y="279"/>
                  </a:lnTo>
                  <a:lnTo>
                    <a:pt x="126" y="283"/>
                  </a:lnTo>
                  <a:lnTo>
                    <a:pt x="111" y="288"/>
                  </a:lnTo>
                  <a:lnTo>
                    <a:pt x="99" y="292"/>
                  </a:lnTo>
                  <a:lnTo>
                    <a:pt x="88" y="297"/>
                  </a:lnTo>
                  <a:lnTo>
                    <a:pt x="80" y="304"/>
                  </a:lnTo>
                  <a:lnTo>
                    <a:pt x="78" y="302"/>
                  </a:lnTo>
                  <a:lnTo>
                    <a:pt x="74" y="301"/>
                  </a:lnTo>
                  <a:lnTo>
                    <a:pt x="71" y="299"/>
                  </a:lnTo>
                  <a:lnTo>
                    <a:pt x="67" y="297"/>
                  </a:lnTo>
                  <a:lnTo>
                    <a:pt x="61" y="291"/>
                  </a:lnTo>
                  <a:lnTo>
                    <a:pt x="57" y="282"/>
                  </a:lnTo>
                  <a:lnTo>
                    <a:pt x="53" y="272"/>
                  </a:lnTo>
                  <a:lnTo>
                    <a:pt x="50" y="259"/>
                  </a:lnTo>
                  <a:close/>
                </a:path>
              </a:pathLst>
            </a:custGeom>
            <a:solidFill>
              <a:srgbClr val="FFBF00"/>
            </a:solidFill>
            <a:ln w="9525">
              <a:noFill/>
              <a:round/>
              <a:headEnd/>
              <a:tailEnd/>
            </a:ln>
          </p:spPr>
          <p:txBody>
            <a:bodyPr/>
            <a:lstStyle/>
            <a:p>
              <a:endParaRPr lang="fr-FR"/>
            </a:p>
          </p:txBody>
        </p:sp>
        <p:sp>
          <p:nvSpPr>
            <p:cNvPr id="90" name="Freeform 82"/>
            <p:cNvSpPr>
              <a:spLocks/>
            </p:cNvSpPr>
            <p:nvPr/>
          </p:nvSpPr>
          <p:spPr bwMode="auto">
            <a:xfrm>
              <a:off x="2916" y="2768"/>
              <a:ext cx="535" cy="85"/>
            </a:xfrm>
            <a:custGeom>
              <a:avLst/>
              <a:gdLst>
                <a:gd name="T0" fmla="*/ 534 w 535"/>
                <a:gd name="T1" fmla="*/ 46 h 85"/>
                <a:gd name="T2" fmla="*/ 525 w 535"/>
                <a:gd name="T3" fmla="*/ 52 h 85"/>
                <a:gd name="T4" fmla="*/ 509 w 535"/>
                <a:gd name="T5" fmla="*/ 59 h 85"/>
                <a:gd name="T6" fmla="*/ 482 w 535"/>
                <a:gd name="T7" fmla="*/ 66 h 85"/>
                <a:gd name="T8" fmla="*/ 448 w 535"/>
                <a:gd name="T9" fmla="*/ 73 h 85"/>
                <a:gd name="T10" fmla="*/ 407 w 535"/>
                <a:gd name="T11" fmla="*/ 78 h 85"/>
                <a:gd name="T12" fmla="*/ 356 w 535"/>
                <a:gd name="T13" fmla="*/ 83 h 85"/>
                <a:gd name="T14" fmla="*/ 297 w 535"/>
                <a:gd name="T15" fmla="*/ 85 h 85"/>
                <a:gd name="T16" fmla="*/ 241 w 535"/>
                <a:gd name="T17" fmla="*/ 85 h 85"/>
                <a:gd name="T18" fmla="*/ 196 w 535"/>
                <a:gd name="T19" fmla="*/ 84 h 85"/>
                <a:gd name="T20" fmla="*/ 156 w 535"/>
                <a:gd name="T21" fmla="*/ 81 h 85"/>
                <a:gd name="T22" fmla="*/ 118 w 535"/>
                <a:gd name="T23" fmla="*/ 77 h 85"/>
                <a:gd name="T24" fmla="*/ 86 w 535"/>
                <a:gd name="T25" fmla="*/ 73 h 85"/>
                <a:gd name="T26" fmla="*/ 58 w 535"/>
                <a:gd name="T27" fmla="*/ 67 h 85"/>
                <a:gd name="T28" fmla="*/ 34 w 535"/>
                <a:gd name="T29" fmla="*/ 62 h 85"/>
                <a:gd name="T30" fmla="*/ 17 w 535"/>
                <a:gd name="T31" fmla="*/ 56 h 85"/>
                <a:gd name="T32" fmla="*/ 12 w 535"/>
                <a:gd name="T33" fmla="*/ 54 h 85"/>
                <a:gd name="T34" fmla="*/ 17 w 535"/>
                <a:gd name="T35" fmla="*/ 54 h 85"/>
                <a:gd name="T36" fmla="*/ 17 w 535"/>
                <a:gd name="T37" fmla="*/ 39 h 85"/>
                <a:gd name="T38" fmla="*/ 14 w 535"/>
                <a:gd name="T39" fmla="*/ 39 h 85"/>
                <a:gd name="T40" fmla="*/ 7 w 535"/>
                <a:gd name="T41" fmla="*/ 38 h 85"/>
                <a:gd name="T42" fmla="*/ 6 w 535"/>
                <a:gd name="T43" fmla="*/ 33 h 85"/>
                <a:gd name="T44" fmla="*/ 21 w 535"/>
                <a:gd name="T45" fmla="*/ 27 h 85"/>
                <a:gd name="T46" fmla="*/ 43 w 535"/>
                <a:gd name="T47" fmla="*/ 20 h 85"/>
                <a:gd name="T48" fmla="*/ 71 w 535"/>
                <a:gd name="T49" fmla="*/ 14 h 85"/>
                <a:gd name="T50" fmla="*/ 105 w 535"/>
                <a:gd name="T51" fmla="*/ 8 h 85"/>
                <a:gd name="T52" fmla="*/ 145 w 535"/>
                <a:gd name="T53" fmla="*/ 4 h 85"/>
                <a:gd name="T54" fmla="*/ 190 w 535"/>
                <a:gd name="T55" fmla="*/ 2 h 85"/>
                <a:gd name="T56" fmla="*/ 239 w 535"/>
                <a:gd name="T57" fmla="*/ 0 h 85"/>
                <a:gd name="T58" fmla="*/ 283 w 535"/>
                <a:gd name="T59" fmla="*/ 0 h 85"/>
                <a:gd name="T60" fmla="*/ 316 w 535"/>
                <a:gd name="T61" fmla="*/ 1 h 85"/>
                <a:gd name="T62" fmla="*/ 347 w 535"/>
                <a:gd name="T63" fmla="*/ 2 h 85"/>
                <a:gd name="T64" fmla="*/ 377 w 535"/>
                <a:gd name="T65" fmla="*/ 4 h 85"/>
                <a:gd name="T66" fmla="*/ 385 w 535"/>
                <a:gd name="T67" fmla="*/ 6 h 85"/>
                <a:gd name="T68" fmla="*/ 372 w 535"/>
                <a:gd name="T69" fmla="*/ 8 h 85"/>
                <a:gd name="T70" fmla="*/ 363 w 535"/>
                <a:gd name="T71" fmla="*/ 14 h 85"/>
                <a:gd name="T72" fmla="*/ 358 w 535"/>
                <a:gd name="T73" fmla="*/ 20 h 85"/>
                <a:gd name="T74" fmla="*/ 358 w 535"/>
                <a:gd name="T75" fmla="*/ 27 h 85"/>
                <a:gd name="T76" fmla="*/ 364 w 535"/>
                <a:gd name="T77" fmla="*/ 33 h 85"/>
                <a:gd name="T78" fmla="*/ 375 w 535"/>
                <a:gd name="T79" fmla="*/ 39 h 85"/>
                <a:gd name="T80" fmla="*/ 389 w 535"/>
                <a:gd name="T81" fmla="*/ 42 h 85"/>
                <a:gd name="T82" fmla="*/ 406 w 535"/>
                <a:gd name="T83" fmla="*/ 42 h 85"/>
                <a:gd name="T84" fmla="*/ 420 w 535"/>
                <a:gd name="T85" fmla="*/ 39 h 85"/>
                <a:gd name="T86" fmla="*/ 431 w 535"/>
                <a:gd name="T87" fmla="*/ 33 h 85"/>
                <a:gd name="T88" fmla="*/ 436 w 535"/>
                <a:gd name="T89" fmla="*/ 27 h 85"/>
                <a:gd name="T90" fmla="*/ 436 w 535"/>
                <a:gd name="T91" fmla="*/ 19 h 85"/>
                <a:gd name="T92" fmla="*/ 427 w 535"/>
                <a:gd name="T93" fmla="*/ 12 h 85"/>
                <a:gd name="T94" fmla="*/ 443 w 535"/>
                <a:gd name="T95" fmla="*/ 12 h 85"/>
                <a:gd name="T96" fmla="*/ 480 w 535"/>
                <a:gd name="T97" fmla="*/ 18 h 85"/>
                <a:gd name="T98" fmla="*/ 509 w 535"/>
                <a:gd name="T99" fmla="*/ 26 h 85"/>
                <a:gd name="T100" fmla="*/ 527 w 535"/>
                <a:gd name="T101" fmla="*/ 35 h 85"/>
                <a:gd name="T102" fmla="*/ 534 w 535"/>
                <a:gd name="T103" fmla="*/ 40 h 85"/>
                <a:gd name="T104" fmla="*/ 535 w 535"/>
                <a:gd name="T105" fmla="*/ 41 h 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35"/>
                <a:gd name="T160" fmla="*/ 0 h 85"/>
                <a:gd name="T161" fmla="*/ 535 w 535"/>
                <a:gd name="T162" fmla="*/ 85 h 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35" h="85">
                  <a:moveTo>
                    <a:pt x="535" y="42"/>
                  </a:moveTo>
                  <a:lnTo>
                    <a:pt x="534" y="46"/>
                  </a:lnTo>
                  <a:lnTo>
                    <a:pt x="530" y="49"/>
                  </a:lnTo>
                  <a:lnTo>
                    <a:pt x="525" y="52"/>
                  </a:lnTo>
                  <a:lnTo>
                    <a:pt x="517" y="55"/>
                  </a:lnTo>
                  <a:lnTo>
                    <a:pt x="509" y="59"/>
                  </a:lnTo>
                  <a:lnTo>
                    <a:pt x="496" y="62"/>
                  </a:lnTo>
                  <a:lnTo>
                    <a:pt x="482" y="66"/>
                  </a:lnTo>
                  <a:lnTo>
                    <a:pt x="467" y="70"/>
                  </a:lnTo>
                  <a:lnTo>
                    <a:pt x="448" y="73"/>
                  </a:lnTo>
                  <a:lnTo>
                    <a:pt x="429" y="75"/>
                  </a:lnTo>
                  <a:lnTo>
                    <a:pt x="407" y="78"/>
                  </a:lnTo>
                  <a:lnTo>
                    <a:pt x="383" y="81"/>
                  </a:lnTo>
                  <a:lnTo>
                    <a:pt x="356" y="83"/>
                  </a:lnTo>
                  <a:lnTo>
                    <a:pt x="328" y="84"/>
                  </a:lnTo>
                  <a:lnTo>
                    <a:pt x="297" y="85"/>
                  </a:lnTo>
                  <a:lnTo>
                    <a:pt x="265" y="85"/>
                  </a:lnTo>
                  <a:lnTo>
                    <a:pt x="241" y="85"/>
                  </a:lnTo>
                  <a:lnTo>
                    <a:pt x="218" y="84"/>
                  </a:lnTo>
                  <a:lnTo>
                    <a:pt x="196" y="84"/>
                  </a:lnTo>
                  <a:lnTo>
                    <a:pt x="175" y="83"/>
                  </a:lnTo>
                  <a:lnTo>
                    <a:pt x="156" y="81"/>
                  </a:lnTo>
                  <a:lnTo>
                    <a:pt x="137" y="79"/>
                  </a:lnTo>
                  <a:lnTo>
                    <a:pt x="118" y="77"/>
                  </a:lnTo>
                  <a:lnTo>
                    <a:pt x="102" y="75"/>
                  </a:lnTo>
                  <a:lnTo>
                    <a:pt x="86" y="73"/>
                  </a:lnTo>
                  <a:lnTo>
                    <a:pt x="71" y="71"/>
                  </a:lnTo>
                  <a:lnTo>
                    <a:pt x="58" y="67"/>
                  </a:lnTo>
                  <a:lnTo>
                    <a:pt x="45" y="65"/>
                  </a:lnTo>
                  <a:lnTo>
                    <a:pt x="34" y="62"/>
                  </a:lnTo>
                  <a:lnTo>
                    <a:pt x="24" y="60"/>
                  </a:lnTo>
                  <a:lnTo>
                    <a:pt x="17" y="56"/>
                  </a:lnTo>
                  <a:lnTo>
                    <a:pt x="9" y="53"/>
                  </a:lnTo>
                  <a:lnTo>
                    <a:pt x="12" y="54"/>
                  </a:lnTo>
                  <a:lnTo>
                    <a:pt x="14" y="54"/>
                  </a:lnTo>
                  <a:lnTo>
                    <a:pt x="17" y="54"/>
                  </a:lnTo>
                  <a:lnTo>
                    <a:pt x="18" y="54"/>
                  </a:lnTo>
                  <a:lnTo>
                    <a:pt x="17" y="39"/>
                  </a:lnTo>
                  <a:lnTo>
                    <a:pt x="14" y="39"/>
                  </a:lnTo>
                  <a:lnTo>
                    <a:pt x="11" y="39"/>
                  </a:lnTo>
                  <a:lnTo>
                    <a:pt x="7" y="38"/>
                  </a:lnTo>
                  <a:lnTo>
                    <a:pt x="0" y="37"/>
                  </a:lnTo>
                  <a:lnTo>
                    <a:pt x="6" y="33"/>
                  </a:lnTo>
                  <a:lnTo>
                    <a:pt x="12" y="30"/>
                  </a:lnTo>
                  <a:lnTo>
                    <a:pt x="21" y="27"/>
                  </a:lnTo>
                  <a:lnTo>
                    <a:pt x="32" y="24"/>
                  </a:lnTo>
                  <a:lnTo>
                    <a:pt x="43" y="20"/>
                  </a:lnTo>
                  <a:lnTo>
                    <a:pt x="57" y="17"/>
                  </a:lnTo>
                  <a:lnTo>
                    <a:pt x="71" y="14"/>
                  </a:lnTo>
                  <a:lnTo>
                    <a:pt x="88" y="12"/>
                  </a:lnTo>
                  <a:lnTo>
                    <a:pt x="105" y="8"/>
                  </a:lnTo>
                  <a:lnTo>
                    <a:pt x="125" y="6"/>
                  </a:lnTo>
                  <a:lnTo>
                    <a:pt x="145" y="4"/>
                  </a:lnTo>
                  <a:lnTo>
                    <a:pt x="167" y="3"/>
                  </a:lnTo>
                  <a:lnTo>
                    <a:pt x="190" y="2"/>
                  </a:lnTo>
                  <a:lnTo>
                    <a:pt x="214" y="1"/>
                  </a:lnTo>
                  <a:lnTo>
                    <a:pt x="239" y="0"/>
                  </a:lnTo>
                  <a:lnTo>
                    <a:pt x="265" y="0"/>
                  </a:lnTo>
                  <a:lnTo>
                    <a:pt x="283" y="0"/>
                  </a:lnTo>
                  <a:lnTo>
                    <a:pt x="299" y="0"/>
                  </a:lnTo>
                  <a:lnTo>
                    <a:pt x="316" y="1"/>
                  </a:lnTo>
                  <a:lnTo>
                    <a:pt x="332" y="1"/>
                  </a:lnTo>
                  <a:lnTo>
                    <a:pt x="347" y="2"/>
                  </a:lnTo>
                  <a:lnTo>
                    <a:pt x="363" y="3"/>
                  </a:lnTo>
                  <a:lnTo>
                    <a:pt x="377" y="4"/>
                  </a:lnTo>
                  <a:lnTo>
                    <a:pt x="391" y="5"/>
                  </a:lnTo>
                  <a:lnTo>
                    <a:pt x="385" y="6"/>
                  </a:lnTo>
                  <a:lnTo>
                    <a:pt x="378" y="7"/>
                  </a:lnTo>
                  <a:lnTo>
                    <a:pt x="372" y="8"/>
                  </a:lnTo>
                  <a:lnTo>
                    <a:pt x="367" y="10"/>
                  </a:lnTo>
                  <a:lnTo>
                    <a:pt x="363" y="14"/>
                  </a:lnTo>
                  <a:lnTo>
                    <a:pt x="360" y="17"/>
                  </a:lnTo>
                  <a:lnTo>
                    <a:pt x="358" y="20"/>
                  </a:lnTo>
                  <a:lnTo>
                    <a:pt x="357" y="24"/>
                  </a:lnTo>
                  <a:lnTo>
                    <a:pt x="358" y="27"/>
                  </a:lnTo>
                  <a:lnTo>
                    <a:pt x="361" y="30"/>
                  </a:lnTo>
                  <a:lnTo>
                    <a:pt x="364" y="33"/>
                  </a:lnTo>
                  <a:lnTo>
                    <a:pt x="369" y="37"/>
                  </a:lnTo>
                  <a:lnTo>
                    <a:pt x="375" y="39"/>
                  </a:lnTo>
                  <a:lnTo>
                    <a:pt x="381" y="41"/>
                  </a:lnTo>
                  <a:lnTo>
                    <a:pt x="389" y="42"/>
                  </a:lnTo>
                  <a:lnTo>
                    <a:pt x="398" y="42"/>
                  </a:lnTo>
                  <a:lnTo>
                    <a:pt x="406" y="42"/>
                  </a:lnTo>
                  <a:lnTo>
                    <a:pt x="413" y="41"/>
                  </a:lnTo>
                  <a:lnTo>
                    <a:pt x="420" y="39"/>
                  </a:lnTo>
                  <a:lnTo>
                    <a:pt x="426" y="37"/>
                  </a:lnTo>
                  <a:lnTo>
                    <a:pt x="431" y="33"/>
                  </a:lnTo>
                  <a:lnTo>
                    <a:pt x="434" y="30"/>
                  </a:lnTo>
                  <a:lnTo>
                    <a:pt x="436" y="27"/>
                  </a:lnTo>
                  <a:lnTo>
                    <a:pt x="437" y="24"/>
                  </a:lnTo>
                  <a:lnTo>
                    <a:pt x="436" y="19"/>
                  </a:lnTo>
                  <a:lnTo>
                    <a:pt x="433" y="15"/>
                  </a:lnTo>
                  <a:lnTo>
                    <a:pt x="427" y="12"/>
                  </a:lnTo>
                  <a:lnTo>
                    <a:pt x="421" y="8"/>
                  </a:lnTo>
                  <a:lnTo>
                    <a:pt x="443" y="12"/>
                  </a:lnTo>
                  <a:lnTo>
                    <a:pt x="463" y="15"/>
                  </a:lnTo>
                  <a:lnTo>
                    <a:pt x="480" y="18"/>
                  </a:lnTo>
                  <a:lnTo>
                    <a:pt x="495" y="21"/>
                  </a:lnTo>
                  <a:lnTo>
                    <a:pt x="509" y="26"/>
                  </a:lnTo>
                  <a:lnTo>
                    <a:pt x="518" y="30"/>
                  </a:lnTo>
                  <a:lnTo>
                    <a:pt x="527" y="35"/>
                  </a:lnTo>
                  <a:lnTo>
                    <a:pt x="533" y="39"/>
                  </a:lnTo>
                  <a:lnTo>
                    <a:pt x="534" y="40"/>
                  </a:lnTo>
                  <a:lnTo>
                    <a:pt x="535" y="41"/>
                  </a:lnTo>
                  <a:lnTo>
                    <a:pt x="535" y="42"/>
                  </a:lnTo>
                  <a:close/>
                </a:path>
              </a:pathLst>
            </a:custGeom>
            <a:solidFill>
              <a:srgbClr val="160000"/>
            </a:solidFill>
            <a:ln w="9525">
              <a:noFill/>
              <a:round/>
              <a:headEnd/>
              <a:tailEnd/>
            </a:ln>
          </p:spPr>
          <p:txBody>
            <a:bodyPr/>
            <a:lstStyle/>
            <a:p>
              <a:endParaRPr lang="fr-FR"/>
            </a:p>
          </p:txBody>
        </p:sp>
        <p:sp>
          <p:nvSpPr>
            <p:cNvPr id="91" name="Freeform 83"/>
            <p:cNvSpPr>
              <a:spLocks/>
            </p:cNvSpPr>
            <p:nvPr/>
          </p:nvSpPr>
          <p:spPr bwMode="auto">
            <a:xfrm>
              <a:off x="3380" y="2735"/>
              <a:ext cx="41" cy="42"/>
            </a:xfrm>
            <a:custGeom>
              <a:avLst/>
              <a:gdLst>
                <a:gd name="T0" fmla="*/ 39 w 41"/>
                <a:gd name="T1" fmla="*/ 24 h 42"/>
                <a:gd name="T2" fmla="*/ 39 w 41"/>
                <a:gd name="T3" fmla="*/ 25 h 42"/>
                <a:gd name="T4" fmla="*/ 40 w 41"/>
                <a:gd name="T5" fmla="*/ 27 h 42"/>
                <a:gd name="T6" fmla="*/ 40 w 41"/>
                <a:gd name="T7" fmla="*/ 29 h 42"/>
                <a:gd name="T8" fmla="*/ 41 w 41"/>
                <a:gd name="T9" fmla="*/ 33 h 42"/>
                <a:gd name="T10" fmla="*/ 41 w 41"/>
                <a:gd name="T11" fmla="*/ 37 h 42"/>
                <a:gd name="T12" fmla="*/ 41 w 41"/>
                <a:gd name="T13" fmla="*/ 42 h 42"/>
                <a:gd name="T14" fmla="*/ 37 w 41"/>
                <a:gd name="T15" fmla="*/ 41 h 42"/>
                <a:gd name="T16" fmla="*/ 32 w 41"/>
                <a:gd name="T17" fmla="*/ 40 h 42"/>
                <a:gd name="T18" fmla="*/ 27 w 41"/>
                <a:gd name="T19" fmla="*/ 39 h 42"/>
                <a:gd name="T20" fmla="*/ 23 w 41"/>
                <a:gd name="T21" fmla="*/ 37 h 42"/>
                <a:gd name="T22" fmla="*/ 17 w 41"/>
                <a:gd name="T23" fmla="*/ 36 h 42"/>
                <a:gd name="T24" fmla="*/ 12 w 41"/>
                <a:gd name="T25" fmla="*/ 35 h 42"/>
                <a:gd name="T26" fmla="*/ 5 w 41"/>
                <a:gd name="T27" fmla="*/ 34 h 42"/>
                <a:gd name="T28" fmla="*/ 0 w 41"/>
                <a:gd name="T29" fmla="*/ 33 h 42"/>
                <a:gd name="T30" fmla="*/ 4 w 41"/>
                <a:gd name="T31" fmla="*/ 31 h 42"/>
                <a:gd name="T32" fmla="*/ 8 w 41"/>
                <a:gd name="T33" fmla="*/ 29 h 42"/>
                <a:gd name="T34" fmla="*/ 13 w 41"/>
                <a:gd name="T35" fmla="*/ 26 h 42"/>
                <a:gd name="T36" fmla="*/ 16 w 41"/>
                <a:gd name="T37" fmla="*/ 23 h 42"/>
                <a:gd name="T38" fmla="*/ 20 w 41"/>
                <a:gd name="T39" fmla="*/ 16 h 42"/>
                <a:gd name="T40" fmla="*/ 24 w 41"/>
                <a:gd name="T41" fmla="*/ 11 h 42"/>
                <a:gd name="T42" fmla="*/ 27 w 41"/>
                <a:gd name="T43" fmla="*/ 5 h 42"/>
                <a:gd name="T44" fmla="*/ 29 w 41"/>
                <a:gd name="T45" fmla="*/ 0 h 42"/>
                <a:gd name="T46" fmla="*/ 32 w 41"/>
                <a:gd name="T47" fmla="*/ 5 h 42"/>
                <a:gd name="T48" fmla="*/ 36 w 41"/>
                <a:gd name="T49" fmla="*/ 11 h 42"/>
                <a:gd name="T50" fmla="*/ 38 w 41"/>
                <a:gd name="T51" fmla="*/ 17 h 42"/>
                <a:gd name="T52" fmla="*/ 39 w 41"/>
                <a:gd name="T53" fmla="*/ 24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42"/>
                <a:gd name="T83" fmla="*/ 41 w 41"/>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42">
                  <a:moveTo>
                    <a:pt x="39" y="24"/>
                  </a:moveTo>
                  <a:lnTo>
                    <a:pt x="39" y="25"/>
                  </a:lnTo>
                  <a:lnTo>
                    <a:pt x="40" y="27"/>
                  </a:lnTo>
                  <a:lnTo>
                    <a:pt x="40" y="29"/>
                  </a:lnTo>
                  <a:lnTo>
                    <a:pt x="41" y="33"/>
                  </a:lnTo>
                  <a:lnTo>
                    <a:pt x="41" y="37"/>
                  </a:lnTo>
                  <a:lnTo>
                    <a:pt x="41" y="42"/>
                  </a:lnTo>
                  <a:lnTo>
                    <a:pt x="37" y="41"/>
                  </a:lnTo>
                  <a:lnTo>
                    <a:pt x="32" y="40"/>
                  </a:lnTo>
                  <a:lnTo>
                    <a:pt x="27" y="39"/>
                  </a:lnTo>
                  <a:lnTo>
                    <a:pt x="23" y="37"/>
                  </a:lnTo>
                  <a:lnTo>
                    <a:pt x="17" y="36"/>
                  </a:lnTo>
                  <a:lnTo>
                    <a:pt x="12" y="35"/>
                  </a:lnTo>
                  <a:lnTo>
                    <a:pt x="5" y="34"/>
                  </a:lnTo>
                  <a:lnTo>
                    <a:pt x="0" y="33"/>
                  </a:lnTo>
                  <a:lnTo>
                    <a:pt x="4" y="31"/>
                  </a:lnTo>
                  <a:lnTo>
                    <a:pt x="8" y="29"/>
                  </a:lnTo>
                  <a:lnTo>
                    <a:pt x="13" y="26"/>
                  </a:lnTo>
                  <a:lnTo>
                    <a:pt x="16" y="23"/>
                  </a:lnTo>
                  <a:lnTo>
                    <a:pt x="20" y="16"/>
                  </a:lnTo>
                  <a:lnTo>
                    <a:pt x="24" y="11"/>
                  </a:lnTo>
                  <a:lnTo>
                    <a:pt x="27" y="5"/>
                  </a:lnTo>
                  <a:lnTo>
                    <a:pt x="29" y="0"/>
                  </a:lnTo>
                  <a:lnTo>
                    <a:pt x="32" y="5"/>
                  </a:lnTo>
                  <a:lnTo>
                    <a:pt x="36" y="11"/>
                  </a:lnTo>
                  <a:lnTo>
                    <a:pt x="38" y="17"/>
                  </a:lnTo>
                  <a:lnTo>
                    <a:pt x="39" y="24"/>
                  </a:lnTo>
                  <a:close/>
                </a:path>
              </a:pathLst>
            </a:custGeom>
            <a:solidFill>
              <a:srgbClr val="FFBF00"/>
            </a:solidFill>
            <a:ln w="9525">
              <a:noFill/>
              <a:round/>
              <a:headEnd/>
              <a:tailEnd/>
            </a:ln>
          </p:spPr>
          <p:txBody>
            <a:bodyPr/>
            <a:lstStyle/>
            <a:p>
              <a:endParaRPr lang="fr-FR"/>
            </a:p>
          </p:txBody>
        </p:sp>
        <p:sp>
          <p:nvSpPr>
            <p:cNvPr id="92" name="Freeform 84"/>
            <p:cNvSpPr>
              <a:spLocks/>
            </p:cNvSpPr>
            <p:nvPr/>
          </p:nvSpPr>
          <p:spPr bwMode="auto">
            <a:xfrm>
              <a:off x="3353" y="2705"/>
              <a:ext cx="43" cy="47"/>
            </a:xfrm>
            <a:custGeom>
              <a:avLst/>
              <a:gdLst>
                <a:gd name="T0" fmla="*/ 10 w 43"/>
                <a:gd name="T1" fmla="*/ 0 h 47"/>
                <a:gd name="T2" fmla="*/ 10 w 43"/>
                <a:gd name="T3" fmla="*/ 0 h 47"/>
                <a:gd name="T4" fmla="*/ 11 w 43"/>
                <a:gd name="T5" fmla="*/ 0 h 47"/>
                <a:gd name="T6" fmla="*/ 11 w 43"/>
                <a:gd name="T7" fmla="*/ 0 h 47"/>
                <a:gd name="T8" fmla="*/ 11 w 43"/>
                <a:gd name="T9" fmla="*/ 0 h 47"/>
                <a:gd name="T10" fmla="*/ 11 w 43"/>
                <a:gd name="T11" fmla="*/ 0 h 47"/>
                <a:gd name="T12" fmla="*/ 11 w 43"/>
                <a:gd name="T13" fmla="*/ 0 h 47"/>
                <a:gd name="T14" fmla="*/ 12 w 43"/>
                <a:gd name="T15" fmla="*/ 0 h 47"/>
                <a:gd name="T16" fmla="*/ 12 w 43"/>
                <a:gd name="T17" fmla="*/ 0 h 47"/>
                <a:gd name="T18" fmla="*/ 13 w 43"/>
                <a:gd name="T19" fmla="*/ 0 h 47"/>
                <a:gd name="T20" fmla="*/ 19 w 43"/>
                <a:gd name="T21" fmla="*/ 1 h 47"/>
                <a:gd name="T22" fmla="*/ 24 w 43"/>
                <a:gd name="T23" fmla="*/ 3 h 47"/>
                <a:gd name="T24" fmla="*/ 29 w 43"/>
                <a:gd name="T25" fmla="*/ 7 h 47"/>
                <a:gd name="T26" fmla="*/ 32 w 43"/>
                <a:gd name="T27" fmla="*/ 12 h 47"/>
                <a:gd name="T28" fmla="*/ 33 w 43"/>
                <a:gd name="T29" fmla="*/ 15 h 47"/>
                <a:gd name="T30" fmla="*/ 36 w 43"/>
                <a:gd name="T31" fmla="*/ 16 h 47"/>
                <a:gd name="T32" fmla="*/ 39 w 43"/>
                <a:gd name="T33" fmla="*/ 18 h 47"/>
                <a:gd name="T34" fmla="*/ 40 w 43"/>
                <a:gd name="T35" fmla="*/ 18 h 47"/>
                <a:gd name="T36" fmla="*/ 42 w 43"/>
                <a:gd name="T37" fmla="*/ 19 h 47"/>
                <a:gd name="T38" fmla="*/ 43 w 43"/>
                <a:gd name="T39" fmla="*/ 20 h 47"/>
                <a:gd name="T40" fmla="*/ 42 w 43"/>
                <a:gd name="T41" fmla="*/ 24 h 47"/>
                <a:gd name="T42" fmla="*/ 40 w 43"/>
                <a:gd name="T43" fmla="*/ 29 h 47"/>
                <a:gd name="T44" fmla="*/ 35 w 43"/>
                <a:gd name="T45" fmla="*/ 35 h 47"/>
                <a:gd name="T46" fmla="*/ 30 w 43"/>
                <a:gd name="T47" fmla="*/ 44 h 47"/>
                <a:gd name="T48" fmla="*/ 26 w 43"/>
                <a:gd name="T49" fmla="*/ 47 h 47"/>
                <a:gd name="T50" fmla="*/ 21 w 43"/>
                <a:gd name="T51" fmla="*/ 47 h 47"/>
                <a:gd name="T52" fmla="*/ 17 w 43"/>
                <a:gd name="T53" fmla="*/ 46 h 47"/>
                <a:gd name="T54" fmla="*/ 13 w 43"/>
                <a:gd name="T55" fmla="*/ 44 h 47"/>
                <a:gd name="T56" fmla="*/ 7 w 43"/>
                <a:gd name="T57" fmla="*/ 38 h 47"/>
                <a:gd name="T58" fmla="*/ 3 w 43"/>
                <a:gd name="T59" fmla="*/ 32 h 47"/>
                <a:gd name="T60" fmla="*/ 0 w 43"/>
                <a:gd name="T61" fmla="*/ 25 h 47"/>
                <a:gd name="T62" fmla="*/ 1 w 43"/>
                <a:gd name="T63" fmla="*/ 20 h 47"/>
                <a:gd name="T64" fmla="*/ 4 w 43"/>
                <a:gd name="T65" fmla="*/ 15 h 47"/>
                <a:gd name="T66" fmla="*/ 5 w 43"/>
                <a:gd name="T67" fmla="*/ 11 h 47"/>
                <a:gd name="T68" fmla="*/ 6 w 43"/>
                <a:gd name="T69" fmla="*/ 6 h 47"/>
                <a:gd name="T70" fmla="*/ 6 w 43"/>
                <a:gd name="T71" fmla="*/ 1 h 47"/>
                <a:gd name="T72" fmla="*/ 10 w 43"/>
                <a:gd name="T73" fmla="*/ 0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
                <a:gd name="T112" fmla="*/ 0 h 47"/>
                <a:gd name="T113" fmla="*/ 43 w 43"/>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 h="47">
                  <a:moveTo>
                    <a:pt x="10" y="0"/>
                  </a:moveTo>
                  <a:lnTo>
                    <a:pt x="10" y="0"/>
                  </a:lnTo>
                  <a:lnTo>
                    <a:pt x="11" y="0"/>
                  </a:lnTo>
                  <a:lnTo>
                    <a:pt x="12" y="0"/>
                  </a:lnTo>
                  <a:lnTo>
                    <a:pt x="13" y="0"/>
                  </a:lnTo>
                  <a:lnTo>
                    <a:pt x="19" y="1"/>
                  </a:lnTo>
                  <a:lnTo>
                    <a:pt x="24" y="3"/>
                  </a:lnTo>
                  <a:lnTo>
                    <a:pt x="29" y="7"/>
                  </a:lnTo>
                  <a:lnTo>
                    <a:pt x="32" y="12"/>
                  </a:lnTo>
                  <a:lnTo>
                    <a:pt x="33" y="15"/>
                  </a:lnTo>
                  <a:lnTo>
                    <a:pt x="36" y="16"/>
                  </a:lnTo>
                  <a:lnTo>
                    <a:pt x="39" y="18"/>
                  </a:lnTo>
                  <a:lnTo>
                    <a:pt x="40" y="18"/>
                  </a:lnTo>
                  <a:lnTo>
                    <a:pt x="42" y="19"/>
                  </a:lnTo>
                  <a:lnTo>
                    <a:pt x="43" y="20"/>
                  </a:lnTo>
                  <a:lnTo>
                    <a:pt x="42" y="24"/>
                  </a:lnTo>
                  <a:lnTo>
                    <a:pt x="40" y="29"/>
                  </a:lnTo>
                  <a:lnTo>
                    <a:pt x="35" y="35"/>
                  </a:lnTo>
                  <a:lnTo>
                    <a:pt x="30" y="44"/>
                  </a:lnTo>
                  <a:lnTo>
                    <a:pt x="26" y="47"/>
                  </a:lnTo>
                  <a:lnTo>
                    <a:pt x="21" y="47"/>
                  </a:lnTo>
                  <a:lnTo>
                    <a:pt x="17" y="46"/>
                  </a:lnTo>
                  <a:lnTo>
                    <a:pt x="13" y="44"/>
                  </a:lnTo>
                  <a:lnTo>
                    <a:pt x="7" y="38"/>
                  </a:lnTo>
                  <a:lnTo>
                    <a:pt x="3" y="32"/>
                  </a:lnTo>
                  <a:lnTo>
                    <a:pt x="0" y="25"/>
                  </a:lnTo>
                  <a:lnTo>
                    <a:pt x="1" y="20"/>
                  </a:lnTo>
                  <a:lnTo>
                    <a:pt x="4" y="15"/>
                  </a:lnTo>
                  <a:lnTo>
                    <a:pt x="5" y="11"/>
                  </a:lnTo>
                  <a:lnTo>
                    <a:pt x="6" y="6"/>
                  </a:lnTo>
                  <a:lnTo>
                    <a:pt x="6" y="1"/>
                  </a:lnTo>
                  <a:lnTo>
                    <a:pt x="10" y="0"/>
                  </a:lnTo>
                  <a:close/>
                </a:path>
              </a:pathLst>
            </a:custGeom>
            <a:solidFill>
              <a:srgbClr val="6BB296"/>
            </a:solidFill>
            <a:ln w="9525">
              <a:noFill/>
              <a:round/>
              <a:headEnd/>
              <a:tailEnd/>
            </a:ln>
          </p:spPr>
          <p:txBody>
            <a:bodyPr/>
            <a:lstStyle/>
            <a:p>
              <a:endParaRPr lang="fr-FR"/>
            </a:p>
          </p:txBody>
        </p:sp>
        <p:sp>
          <p:nvSpPr>
            <p:cNvPr id="93" name="Freeform 85"/>
            <p:cNvSpPr>
              <a:spLocks/>
            </p:cNvSpPr>
            <p:nvPr/>
          </p:nvSpPr>
          <p:spPr bwMode="auto">
            <a:xfrm>
              <a:off x="2323" y="1871"/>
              <a:ext cx="1035" cy="921"/>
            </a:xfrm>
            <a:custGeom>
              <a:avLst/>
              <a:gdLst>
                <a:gd name="T0" fmla="*/ 485 w 1035"/>
                <a:gd name="T1" fmla="*/ 900 h 921"/>
                <a:gd name="T2" fmla="*/ 421 w 1035"/>
                <a:gd name="T3" fmla="*/ 914 h 921"/>
                <a:gd name="T4" fmla="*/ 383 w 1035"/>
                <a:gd name="T5" fmla="*/ 844 h 921"/>
                <a:gd name="T6" fmla="*/ 360 w 1035"/>
                <a:gd name="T7" fmla="*/ 753 h 921"/>
                <a:gd name="T8" fmla="*/ 332 w 1035"/>
                <a:gd name="T9" fmla="*/ 788 h 921"/>
                <a:gd name="T10" fmla="*/ 258 w 1035"/>
                <a:gd name="T11" fmla="*/ 808 h 921"/>
                <a:gd name="T12" fmla="*/ 200 w 1035"/>
                <a:gd name="T13" fmla="*/ 761 h 921"/>
                <a:gd name="T14" fmla="*/ 150 w 1035"/>
                <a:gd name="T15" fmla="*/ 744 h 921"/>
                <a:gd name="T16" fmla="*/ 138 w 1035"/>
                <a:gd name="T17" fmla="*/ 646 h 921"/>
                <a:gd name="T18" fmla="*/ 70 w 1035"/>
                <a:gd name="T19" fmla="*/ 540 h 921"/>
                <a:gd name="T20" fmla="*/ 80 w 1035"/>
                <a:gd name="T21" fmla="*/ 525 h 921"/>
                <a:gd name="T22" fmla="*/ 149 w 1035"/>
                <a:gd name="T23" fmla="*/ 570 h 921"/>
                <a:gd name="T24" fmla="*/ 275 w 1035"/>
                <a:gd name="T25" fmla="*/ 620 h 921"/>
                <a:gd name="T26" fmla="*/ 363 w 1035"/>
                <a:gd name="T27" fmla="*/ 547 h 921"/>
                <a:gd name="T28" fmla="*/ 411 w 1035"/>
                <a:gd name="T29" fmla="*/ 482 h 921"/>
                <a:gd name="T30" fmla="*/ 324 w 1035"/>
                <a:gd name="T31" fmla="*/ 556 h 921"/>
                <a:gd name="T32" fmla="*/ 226 w 1035"/>
                <a:gd name="T33" fmla="*/ 615 h 921"/>
                <a:gd name="T34" fmla="*/ 138 w 1035"/>
                <a:gd name="T35" fmla="*/ 543 h 921"/>
                <a:gd name="T36" fmla="*/ 89 w 1035"/>
                <a:gd name="T37" fmla="*/ 512 h 921"/>
                <a:gd name="T38" fmla="*/ 73 w 1035"/>
                <a:gd name="T39" fmla="*/ 446 h 921"/>
                <a:gd name="T40" fmla="*/ 74 w 1035"/>
                <a:gd name="T41" fmla="*/ 410 h 921"/>
                <a:gd name="T42" fmla="*/ 46 w 1035"/>
                <a:gd name="T43" fmla="*/ 457 h 921"/>
                <a:gd name="T44" fmla="*/ 19 w 1035"/>
                <a:gd name="T45" fmla="*/ 501 h 921"/>
                <a:gd name="T46" fmla="*/ 0 w 1035"/>
                <a:gd name="T47" fmla="*/ 423 h 921"/>
                <a:gd name="T48" fmla="*/ 20 w 1035"/>
                <a:gd name="T49" fmla="*/ 367 h 921"/>
                <a:gd name="T50" fmla="*/ 64 w 1035"/>
                <a:gd name="T51" fmla="*/ 264 h 921"/>
                <a:gd name="T52" fmla="*/ 96 w 1035"/>
                <a:gd name="T53" fmla="*/ 124 h 921"/>
                <a:gd name="T54" fmla="*/ 195 w 1035"/>
                <a:gd name="T55" fmla="*/ 138 h 921"/>
                <a:gd name="T56" fmla="*/ 280 w 1035"/>
                <a:gd name="T57" fmla="*/ 109 h 921"/>
                <a:gd name="T58" fmla="*/ 338 w 1035"/>
                <a:gd name="T59" fmla="*/ 12 h 921"/>
                <a:gd name="T60" fmla="*/ 473 w 1035"/>
                <a:gd name="T61" fmla="*/ 81 h 921"/>
                <a:gd name="T62" fmla="*/ 556 w 1035"/>
                <a:gd name="T63" fmla="*/ 107 h 921"/>
                <a:gd name="T64" fmla="*/ 640 w 1035"/>
                <a:gd name="T65" fmla="*/ 139 h 921"/>
                <a:gd name="T66" fmla="*/ 703 w 1035"/>
                <a:gd name="T67" fmla="*/ 153 h 921"/>
                <a:gd name="T68" fmla="*/ 823 w 1035"/>
                <a:gd name="T69" fmla="*/ 227 h 921"/>
                <a:gd name="T70" fmla="*/ 853 w 1035"/>
                <a:gd name="T71" fmla="*/ 374 h 921"/>
                <a:gd name="T72" fmla="*/ 836 w 1035"/>
                <a:gd name="T73" fmla="*/ 498 h 921"/>
                <a:gd name="T74" fmla="*/ 807 w 1035"/>
                <a:gd name="T75" fmla="*/ 442 h 921"/>
                <a:gd name="T76" fmla="*/ 733 w 1035"/>
                <a:gd name="T77" fmla="*/ 449 h 921"/>
                <a:gd name="T78" fmla="*/ 645 w 1035"/>
                <a:gd name="T79" fmla="*/ 448 h 921"/>
                <a:gd name="T80" fmla="*/ 705 w 1035"/>
                <a:gd name="T81" fmla="*/ 449 h 921"/>
                <a:gd name="T82" fmla="*/ 770 w 1035"/>
                <a:gd name="T83" fmla="*/ 448 h 921"/>
                <a:gd name="T84" fmla="*/ 812 w 1035"/>
                <a:gd name="T85" fmla="*/ 510 h 921"/>
                <a:gd name="T86" fmla="*/ 837 w 1035"/>
                <a:gd name="T87" fmla="*/ 513 h 921"/>
                <a:gd name="T88" fmla="*/ 881 w 1035"/>
                <a:gd name="T89" fmla="*/ 570 h 921"/>
                <a:gd name="T90" fmla="*/ 934 w 1035"/>
                <a:gd name="T91" fmla="*/ 623 h 921"/>
                <a:gd name="T92" fmla="*/ 960 w 1035"/>
                <a:gd name="T93" fmla="*/ 659 h 921"/>
                <a:gd name="T94" fmla="*/ 1017 w 1035"/>
                <a:gd name="T95" fmla="*/ 724 h 921"/>
                <a:gd name="T96" fmla="*/ 1035 w 1035"/>
                <a:gd name="T97" fmla="*/ 812 h 921"/>
                <a:gd name="T98" fmla="*/ 970 w 1035"/>
                <a:gd name="T99" fmla="*/ 819 h 921"/>
                <a:gd name="T100" fmla="*/ 908 w 1035"/>
                <a:gd name="T101" fmla="*/ 701 h 921"/>
                <a:gd name="T102" fmla="*/ 853 w 1035"/>
                <a:gd name="T103" fmla="*/ 733 h 921"/>
                <a:gd name="T104" fmla="*/ 821 w 1035"/>
                <a:gd name="T105" fmla="*/ 798 h 921"/>
                <a:gd name="T106" fmla="*/ 757 w 1035"/>
                <a:gd name="T107" fmla="*/ 680 h 921"/>
                <a:gd name="T108" fmla="*/ 737 w 1035"/>
                <a:gd name="T109" fmla="*/ 742 h 921"/>
                <a:gd name="T110" fmla="*/ 654 w 1035"/>
                <a:gd name="T111" fmla="*/ 609 h 921"/>
                <a:gd name="T112" fmla="*/ 649 w 1035"/>
                <a:gd name="T113" fmla="*/ 664 h 921"/>
                <a:gd name="T114" fmla="*/ 549 w 1035"/>
                <a:gd name="T115" fmla="*/ 590 h 921"/>
                <a:gd name="T116" fmla="*/ 570 w 1035"/>
                <a:gd name="T117" fmla="*/ 703 h 921"/>
                <a:gd name="T118" fmla="*/ 594 w 1035"/>
                <a:gd name="T119" fmla="*/ 762 h 921"/>
                <a:gd name="T120" fmla="*/ 474 w 1035"/>
                <a:gd name="T121" fmla="*/ 743 h 921"/>
                <a:gd name="T122" fmla="*/ 539 w 1035"/>
                <a:gd name="T123" fmla="*/ 902 h 9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35"/>
                <a:gd name="T187" fmla="*/ 0 h 921"/>
                <a:gd name="T188" fmla="*/ 1035 w 1035"/>
                <a:gd name="T189" fmla="*/ 921 h 92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35" h="921">
                  <a:moveTo>
                    <a:pt x="512" y="893"/>
                  </a:moveTo>
                  <a:lnTo>
                    <a:pt x="512" y="893"/>
                  </a:lnTo>
                  <a:lnTo>
                    <a:pt x="511" y="893"/>
                  </a:lnTo>
                  <a:lnTo>
                    <a:pt x="509" y="894"/>
                  </a:lnTo>
                  <a:lnTo>
                    <a:pt x="504" y="897"/>
                  </a:lnTo>
                  <a:lnTo>
                    <a:pt x="499" y="899"/>
                  </a:lnTo>
                  <a:lnTo>
                    <a:pt x="494" y="900"/>
                  </a:lnTo>
                  <a:lnTo>
                    <a:pt x="489" y="900"/>
                  </a:lnTo>
                  <a:lnTo>
                    <a:pt x="488" y="900"/>
                  </a:lnTo>
                  <a:lnTo>
                    <a:pt x="485" y="900"/>
                  </a:lnTo>
                  <a:lnTo>
                    <a:pt x="482" y="902"/>
                  </a:lnTo>
                  <a:lnTo>
                    <a:pt x="478" y="906"/>
                  </a:lnTo>
                  <a:lnTo>
                    <a:pt x="475" y="910"/>
                  </a:lnTo>
                  <a:lnTo>
                    <a:pt x="469" y="913"/>
                  </a:lnTo>
                  <a:lnTo>
                    <a:pt x="465" y="916"/>
                  </a:lnTo>
                  <a:lnTo>
                    <a:pt x="459" y="918"/>
                  </a:lnTo>
                  <a:lnTo>
                    <a:pt x="455" y="920"/>
                  </a:lnTo>
                  <a:lnTo>
                    <a:pt x="450" y="921"/>
                  </a:lnTo>
                  <a:lnTo>
                    <a:pt x="444" y="921"/>
                  </a:lnTo>
                  <a:lnTo>
                    <a:pt x="440" y="921"/>
                  </a:lnTo>
                  <a:lnTo>
                    <a:pt x="434" y="920"/>
                  </a:lnTo>
                  <a:lnTo>
                    <a:pt x="430" y="918"/>
                  </a:lnTo>
                  <a:lnTo>
                    <a:pt x="425" y="916"/>
                  </a:lnTo>
                  <a:lnTo>
                    <a:pt x="421" y="914"/>
                  </a:lnTo>
                  <a:lnTo>
                    <a:pt x="417" y="912"/>
                  </a:lnTo>
                  <a:lnTo>
                    <a:pt x="412" y="909"/>
                  </a:lnTo>
                  <a:lnTo>
                    <a:pt x="409" y="905"/>
                  </a:lnTo>
                  <a:lnTo>
                    <a:pt x="404" y="898"/>
                  </a:lnTo>
                  <a:lnTo>
                    <a:pt x="399" y="889"/>
                  </a:lnTo>
                  <a:lnTo>
                    <a:pt x="396" y="880"/>
                  </a:lnTo>
                  <a:lnTo>
                    <a:pt x="395" y="870"/>
                  </a:lnTo>
                  <a:lnTo>
                    <a:pt x="395" y="868"/>
                  </a:lnTo>
                  <a:lnTo>
                    <a:pt x="395" y="865"/>
                  </a:lnTo>
                  <a:lnTo>
                    <a:pt x="395" y="863"/>
                  </a:lnTo>
                  <a:lnTo>
                    <a:pt x="396" y="860"/>
                  </a:lnTo>
                  <a:lnTo>
                    <a:pt x="397" y="855"/>
                  </a:lnTo>
                  <a:lnTo>
                    <a:pt x="393" y="853"/>
                  </a:lnTo>
                  <a:lnTo>
                    <a:pt x="383" y="844"/>
                  </a:lnTo>
                  <a:lnTo>
                    <a:pt x="376" y="833"/>
                  </a:lnTo>
                  <a:lnTo>
                    <a:pt x="372" y="821"/>
                  </a:lnTo>
                  <a:lnTo>
                    <a:pt x="371" y="808"/>
                  </a:lnTo>
                  <a:lnTo>
                    <a:pt x="372" y="797"/>
                  </a:lnTo>
                  <a:lnTo>
                    <a:pt x="375" y="787"/>
                  </a:lnTo>
                  <a:lnTo>
                    <a:pt x="379" y="778"/>
                  </a:lnTo>
                  <a:lnTo>
                    <a:pt x="386" y="771"/>
                  </a:lnTo>
                  <a:lnTo>
                    <a:pt x="399" y="757"/>
                  </a:lnTo>
                  <a:lnTo>
                    <a:pt x="381" y="757"/>
                  </a:lnTo>
                  <a:lnTo>
                    <a:pt x="376" y="757"/>
                  </a:lnTo>
                  <a:lnTo>
                    <a:pt x="372" y="756"/>
                  </a:lnTo>
                  <a:lnTo>
                    <a:pt x="367" y="755"/>
                  </a:lnTo>
                  <a:lnTo>
                    <a:pt x="363" y="754"/>
                  </a:lnTo>
                  <a:lnTo>
                    <a:pt x="360" y="753"/>
                  </a:lnTo>
                  <a:lnTo>
                    <a:pt x="359" y="753"/>
                  </a:lnTo>
                  <a:lnTo>
                    <a:pt x="357" y="754"/>
                  </a:lnTo>
                  <a:lnTo>
                    <a:pt x="355" y="755"/>
                  </a:lnTo>
                  <a:lnTo>
                    <a:pt x="352" y="756"/>
                  </a:lnTo>
                  <a:lnTo>
                    <a:pt x="348" y="757"/>
                  </a:lnTo>
                  <a:lnTo>
                    <a:pt x="347" y="762"/>
                  </a:lnTo>
                  <a:lnTo>
                    <a:pt x="345" y="764"/>
                  </a:lnTo>
                  <a:lnTo>
                    <a:pt x="344" y="766"/>
                  </a:lnTo>
                  <a:lnTo>
                    <a:pt x="343" y="768"/>
                  </a:lnTo>
                  <a:lnTo>
                    <a:pt x="341" y="771"/>
                  </a:lnTo>
                  <a:lnTo>
                    <a:pt x="340" y="772"/>
                  </a:lnTo>
                  <a:lnTo>
                    <a:pt x="339" y="775"/>
                  </a:lnTo>
                  <a:lnTo>
                    <a:pt x="337" y="781"/>
                  </a:lnTo>
                  <a:lnTo>
                    <a:pt x="332" y="788"/>
                  </a:lnTo>
                  <a:lnTo>
                    <a:pt x="328" y="794"/>
                  </a:lnTo>
                  <a:lnTo>
                    <a:pt x="322" y="798"/>
                  </a:lnTo>
                  <a:lnTo>
                    <a:pt x="317" y="802"/>
                  </a:lnTo>
                  <a:lnTo>
                    <a:pt x="310" y="806"/>
                  </a:lnTo>
                  <a:lnTo>
                    <a:pt x="303" y="807"/>
                  </a:lnTo>
                  <a:lnTo>
                    <a:pt x="295" y="808"/>
                  </a:lnTo>
                  <a:lnTo>
                    <a:pt x="291" y="808"/>
                  </a:lnTo>
                  <a:lnTo>
                    <a:pt x="285" y="807"/>
                  </a:lnTo>
                  <a:lnTo>
                    <a:pt x="281" y="806"/>
                  </a:lnTo>
                  <a:lnTo>
                    <a:pt x="276" y="803"/>
                  </a:lnTo>
                  <a:lnTo>
                    <a:pt x="273" y="802"/>
                  </a:lnTo>
                  <a:lnTo>
                    <a:pt x="270" y="804"/>
                  </a:lnTo>
                  <a:lnTo>
                    <a:pt x="264" y="807"/>
                  </a:lnTo>
                  <a:lnTo>
                    <a:pt x="258" y="808"/>
                  </a:lnTo>
                  <a:lnTo>
                    <a:pt x="252" y="808"/>
                  </a:lnTo>
                  <a:lnTo>
                    <a:pt x="247" y="808"/>
                  </a:lnTo>
                  <a:lnTo>
                    <a:pt x="241" y="806"/>
                  </a:lnTo>
                  <a:lnTo>
                    <a:pt x="236" y="802"/>
                  </a:lnTo>
                  <a:lnTo>
                    <a:pt x="231" y="799"/>
                  </a:lnTo>
                  <a:lnTo>
                    <a:pt x="227" y="795"/>
                  </a:lnTo>
                  <a:lnTo>
                    <a:pt x="226" y="791"/>
                  </a:lnTo>
                  <a:lnTo>
                    <a:pt x="222" y="791"/>
                  </a:lnTo>
                  <a:lnTo>
                    <a:pt x="213" y="789"/>
                  </a:lnTo>
                  <a:lnTo>
                    <a:pt x="205" y="784"/>
                  </a:lnTo>
                  <a:lnTo>
                    <a:pt x="201" y="776"/>
                  </a:lnTo>
                  <a:lnTo>
                    <a:pt x="199" y="767"/>
                  </a:lnTo>
                  <a:lnTo>
                    <a:pt x="199" y="765"/>
                  </a:lnTo>
                  <a:lnTo>
                    <a:pt x="200" y="761"/>
                  </a:lnTo>
                  <a:lnTo>
                    <a:pt x="201" y="756"/>
                  </a:lnTo>
                  <a:lnTo>
                    <a:pt x="201" y="754"/>
                  </a:lnTo>
                  <a:lnTo>
                    <a:pt x="199" y="754"/>
                  </a:lnTo>
                  <a:lnTo>
                    <a:pt x="195" y="754"/>
                  </a:lnTo>
                  <a:lnTo>
                    <a:pt x="192" y="755"/>
                  </a:lnTo>
                  <a:lnTo>
                    <a:pt x="190" y="755"/>
                  </a:lnTo>
                  <a:lnTo>
                    <a:pt x="188" y="756"/>
                  </a:lnTo>
                  <a:lnTo>
                    <a:pt x="185" y="756"/>
                  </a:lnTo>
                  <a:lnTo>
                    <a:pt x="183" y="757"/>
                  </a:lnTo>
                  <a:lnTo>
                    <a:pt x="181" y="757"/>
                  </a:lnTo>
                  <a:lnTo>
                    <a:pt x="172" y="756"/>
                  </a:lnTo>
                  <a:lnTo>
                    <a:pt x="165" y="754"/>
                  </a:lnTo>
                  <a:lnTo>
                    <a:pt x="157" y="750"/>
                  </a:lnTo>
                  <a:lnTo>
                    <a:pt x="150" y="744"/>
                  </a:lnTo>
                  <a:lnTo>
                    <a:pt x="145" y="738"/>
                  </a:lnTo>
                  <a:lnTo>
                    <a:pt x="142" y="731"/>
                  </a:lnTo>
                  <a:lnTo>
                    <a:pt x="139" y="722"/>
                  </a:lnTo>
                  <a:lnTo>
                    <a:pt x="138" y="715"/>
                  </a:lnTo>
                  <a:lnTo>
                    <a:pt x="138" y="714"/>
                  </a:lnTo>
                  <a:lnTo>
                    <a:pt x="138" y="712"/>
                  </a:lnTo>
                  <a:lnTo>
                    <a:pt x="137" y="710"/>
                  </a:lnTo>
                  <a:lnTo>
                    <a:pt x="132" y="694"/>
                  </a:lnTo>
                  <a:lnTo>
                    <a:pt x="130" y="677"/>
                  </a:lnTo>
                  <a:lnTo>
                    <a:pt x="132" y="662"/>
                  </a:lnTo>
                  <a:lnTo>
                    <a:pt x="138" y="646"/>
                  </a:lnTo>
                  <a:lnTo>
                    <a:pt x="143" y="637"/>
                  </a:lnTo>
                  <a:lnTo>
                    <a:pt x="133" y="635"/>
                  </a:lnTo>
                  <a:lnTo>
                    <a:pt x="120" y="630"/>
                  </a:lnTo>
                  <a:lnTo>
                    <a:pt x="108" y="623"/>
                  </a:lnTo>
                  <a:lnTo>
                    <a:pt x="97" y="615"/>
                  </a:lnTo>
                  <a:lnTo>
                    <a:pt x="87" y="604"/>
                  </a:lnTo>
                  <a:lnTo>
                    <a:pt x="79" y="593"/>
                  </a:lnTo>
                  <a:lnTo>
                    <a:pt x="74" y="580"/>
                  </a:lnTo>
                  <a:lnTo>
                    <a:pt x="70" y="567"/>
                  </a:lnTo>
                  <a:lnTo>
                    <a:pt x="69" y="552"/>
                  </a:lnTo>
                  <a:lnTo>
                    <a:pt x="69" y="549"/>
                  </a:lnTo>
                  <a:lnTo>
                    <a:pt x="69" y="546"/>
                  </a:lnTo>
                  <a:lnTo>
                    <a:pt x="69" y="544"/>
                  </a:lnTo>
                  <a:lnTo>
                    <a:pt x="70" y="540"/>
                  </a:lnTo>
                  <a:lnTo>
                    <a:pt x="70" y="538"/>
                  </a:lnTo>
                  <a:lnTo>
                    <a:pt x="70" y="537"/>
                  </a:lnTo>
                  <a:lnTo>
                    <a:pt x="69" y="533"/>
                  </a:lnTo>
                  <a:lnTo>
                    <a:pt x="68" y="529"/>
                  </a:lnTo>
                  <a:lnTo>
                    <a:pt x="67" y="525"/>
                  </a:lnTo>
                  <a:lnTo>
                    <a:pt x="67" y="522"/>
                  </a:lnTo>
                  <a:lnTo>
                    <a:pt x="67" y="521"/>
                  </a:lnTo>
                  <a:lnTo>
                    <a:pt x="70" y="522"/>
                  </a:lnTo>
                  <a:lnTo>
                    <a:pt x="74" y="523"/>
                  </a:lnTo>
                  <a:lnTo>
                    <a:pt x="77" y="524"/>
                  </a:lnTo>
                  <a:lnTo>
                    <a:pt x="80" y="525"/>
                  </a:lnTo>
                  <a:lnTo>
                    <a:pt x="81" y="533"/>
                  </a:lnTo>
                  <a:lnTo>
                    <a:pt x="84" y="540"/>
                  </a:lnTo>
                  <a:lnTo>
                    <a:pt x="87" y="547"/>
                  </a:lnTo>
                  <a:lnTo>
                    <a:pt x="92" y="554"/>
                  </a:lnTo>
                  <a:lnTo>
                    <a:pt x="98" y="558"/>
                  </a:lnTo>
                  <a:lnTo>
                    <a:pt x="104" y="561"/>
                  </a:lnTo>
                  <a:lnTo>
                    <a:pt x="112" y="563"/>
                  </a:lnTo>
                  <a:lnTo>
                    <a:pt x="120" y="565"/>
                  </a:lnTo>
                  <a:lnTo>
                    <a:pt x="124" y="565"/>
                  </a:lnTo>
                  <a:lnTo>
                    <a:pt x="128" y="563"/>
                  </a:lnTo>
                  <a:lnTo>
                    <a:pt x="132" y="562"/>
                  </a:lnTo>
                  <a:lnTo>
                    <a:pt x="136" y="561"/>
                  </a:lnTo>
                  <a:lnTo>
                    <a:pt x="143" y="566"/>
                  </a:lnTo>
                  <a:lnTo>
                    <a:pt x="149" y="570"/>
                  </a:lnTo>
                  <a:lnTo>
                    <a:pt x="156" y="573"/>
                  </a:lnTo>
                  <a:lnTo>
                    <a:pt x="164" y="575"/>
                  </a:lnTo>
                  <a:lnTo>
                    <a:pt x="168" y="588"/>
                  </a:lnTo>
                  <a:lnTo>
                    <a:pt x="173" y="597"/>
                  </a:lnTo>
                  <a:lnTo>
                    <a:pt x="181" y="607"/>
                  </a:lnTo>
                  <a:lnTo>
                    <a:pt x="191" y="615"/>
                  </a:lnTo>
                  <a:lnTo>
                    <a:pt x="201" y="623"/>
                  </a:lnTo>
                  <a:lnTo>
                    <a:pt x="212" y="627"/>
                  </a:lnTo>
                  <a:lnTo>
                    <a:pt x="224" y="630"/>
                  </a:lnTo>
                  <a:lnTo>
                    <a:pt x="237" y="631"/>
                  </a:lnTo>
                  <a:lnTo>
                    <a:pt x="247" y="630"/>
                  </a:lnTo>
                  <a:lnTo>
                    <a:pt x="257" y="628"/>
                  </a:lnTo>
                  <a:lnTo>
                    <a:pt x="267" y="625"/>
                  </a:lnTo>
                  <a:lnTo>
                    <a:pt x="275" y="620"/>
                  </a:lnTo>
                  <a:lnTo>
                    <a:pt x="283" y="615"/>
                  </a:lnTo>
                  <a:lnTo>
                    <a:pt x="291" y="608"/>
                  </a:lnTo>
                  <a:lnTo>
                    <a:pt x="297" y="601"/>
                  </a:lnTo>
                  <a:lnTo>
                    <a:pt x="303" y="592"/>
                  </a:lnTo>
                  <a:lnTo>
                    <a:pt x="309" y="590"/>
                  </a:lnTo>
                  <a:lnTo>
                    <a:pt x="316" y="586"/>
                  </a:lnTo>
                  <a:lnTo>
                    <a:pt x="321" y="582"/>
                  </a:lnTo>
                  <a:lnTo>
                    <a:pt x="327" y="577"/>
                  </a:lnTo>
                  <a:lnTo>
                    <a:pt x="331" y="572"/>
                  </a:lnTo>
                  <a:lnTo>
                    <a:pt x="336" y="566"/>
                  </a:lnTo>
                  <a:lnTo>
                    <a:pt x="339" y="559"/>
                  </a:lnTo>
                  <a:lnTo>
                    <a:pt x="341" y="552"/>
                  </a:lnTo>
                  <a:lnTo>
                    <a:pt x="352" y="550"/>
                  </a:lnTo>
                  <a:lnTo>
                    <a:pt x="363" y="547"/>
                  </a:lnTo>
                  <a:lnTo>
                    <a:pt x="373" y="542"/>
                  </a:lnTo>
                  <a:lnTo>
                    <a:pt x="382" y="536"/>
                  </a:lnTo>
                  <a:lnTo>
                    <a:pt x="390" y="528"/>
                  </a:lnTo>
                  <a:lnTo>
                    <a:pt x="397" y="521"/>
                  </a:lnTo>
                  <a:lnTo>
                    <a:pt x="404" y="512"/>
                  </a:lnTo>
                  <a:lnTo>
                    <a:pt x="409" y="502"/>
                  </a:lnTo>
                  <a:lnTo>
                    <a:pt x="422" y="487"/>
                  </a:lnTo>
                  <a:lnTo>
                    <a:pt x="431" y="462"/>
                  </a:lnTo>
                  <a:lnTo>
                    <a:pt x="435" y="434"/>
                  </a:lnTo>
                  <a:lnTo>
                    <a:pt x="437" y="413"/>
                  </a:lnTo>
                  <a:lnTo>
                    <a:pt x="425" y="448"/>
                  </a:lnTo>
                  <a:lnTo>
                    <a:pt x="423" y="462"/>
                  </a:lnTo>
                  <a:lnTo>
                    <a:pt x="419" y="472"/>
                  </a:lnTo>
                  <a:lnTo>
                    <a:pt x="411" y="482"/>
                  </a:lnTo>
                  <a:lnTo>
                    <a:pt x="400" y="490"/>
                  </a:lnTo>
                  <a:lnTo>
                    <a:pt x="398" y="491"/>
                  </a:lnTo>
                  <a:lnTo>
                    <a:pt x="397" y="493"/>
                  </a:lnTo>
                  <a:lnTo>
                    <a:pt x="393" y="502"/>
                  </a:lnTo>
                  <a:lnTo>
                    <a:pt x="386" y="511"/>
                  </a:lnTo>
                  <a:lnTo>
                    <a:pt x="379" y="517"/>
                  </a:lnTo>
                  <a:lnTo>
                    <a:pt x="372" y="524"/>
                  </a:lnTo>
                  <a:lnTo>
                    <a:pt x="363" y="529"/>
                  </a:lnTo>
                  <a:lnTo>
                    <a:pt x="354" y="534"/>
                  </a:lnTo>
                  <a:lnTo>
                    <a:pt x="344" y="536"/>
                  </a:lnTo>
                  <a:lnTo>
                    <a:pt x="334" y="537"/>
                  </a:lnTo>
                  <a:lnTo>
                    <a:pt x="328" y="538"/>
                  </a:lnTo>
                  <a:lnTo>
                    <a:pt x="327" y="544"/>
                  </a:lnTo>
                  <a:lnTo>
                    <a:pt x="324" y="556"/>
                  </a:lnTo>
                  <a:lnTo>
                    <a:pt x="316" y="566"/>
                  </a:lnTo>
                  <a:lnTo>
                    <a:pt x="307" y="574"/>
                  </a:lnTo>
                  <a:lnTo>
                    <a:pt x="295" y="579"/>
                  </a:lnTo>
                  <a:lnTo>
                    <a:pt x="292" y="580"/>
                  </a:lnTo>
                  <a:lnTo>
                    <a:pt x="291" y="583"/>
                  </a:lnTo>
                  <a:lnTo>
                    <a:pt x="286" y="590"/>
                  </a:lnTo>
                  <a:lnTo>
                    <a:pt x="281" y="596"/>
                  </a:lnTo>
                  <a:lnTo>
                    <a:pt x="274" y="602"/>
                  </a:lnTo>
                  <a:lnTo>
                    <a:pt x="268" y="607"/>
                  </a:lnTo>
                  <a:lnTo>
                    <a:pt x="261" y="611"/>
                  </a:lnTo>
                  <a:lnTo>
                    <a:pt x="253" y="614"/>
                  </a:lnTo>
                  <a:lnTo>
                    <a:pt x="245" y="615"/>
                  </a:lnTo>
                  <a:lnTo>
                    <a:pt x="237" y="616"/>
                  </a:lnTo>
                  <a:lnTo>
                    <a:pt x="226" y="615"/>
                  </a:lnTo>
                  <a:lnTo>
                    <a:pt x="216" y="613"/>
                  </a:lnTo>
                  <a:lnTo>
                    <a:pt x="207" y="608"/>
                  </a:lnTo>
                  <a:lnTo>
                    <a:pt x="199" y="602"/>
                  </a:lnTo>
                  <a:lnTo>
                    <a:pt x="191" y="595"/>
                  </a:lnTo>
                  <a:lnTo>
                    <a:pt x="185" y="586"/>
                  </a:lnTo>
                  <a:lnTo>
                    <a:pt x="181" y="577"/>
                  </a:lnTo>
                  <a:lnTo>
                    <a:pt x="178" y="567"/>
                  </a:lnTo>
                  <a:lnTo>
                    <a:pt x="177" y="562"/>
                  </a:lnTo>
                  <a:lnTo>
                    <a:pt x="171" y="561"/>
                  </a:lnTo>
                  <a:lnTo>
                    <a:pt x="164" y="559"/>
                  </a:lnTo>
                  <a:lnTo>
                    <a:pt x="156" y="556"/>
                  </a:lnTo>
                  <a:lnTo>
                    <a:pt x="149" y="552"/>
                  </a:lnTo>
                  <a:lnTo>
                    <a:pt x="143" y="547"/>
                  </a:lnTo>
                  <a:lnTo>
                    <a:pt x="138" y="543"/>
                  </a:lnTo>
                  <a:lnTo>
                    <a:pt x="133" y="546"/>
                  </a:lnTo>
                  <a:lnTo>
                    <a:pt x="125" y="549"/>
                  </a:lnTo>
                  <a:lnTo>
                    <a:pt x="118" y="549"/>
                  </a:lnTo>
                  <a:lnTo>
                    <a:pt x="109" y="547"/>
                  </a:lnTo>
                  <a:lnTo>
                    <a:pt x="102" y="543"/>
                  </a:lnTo>
                  <a:lnTo>
                    <a:pt x="99" y="539"/>
                  </a:lnTo>
                  <a:lnTo>
                    <a:pt x="98" y="535"/>
                  </a:lnTo>
                  <a:lnTo>
                    <a:pt x="96" y="529"/>
                  </a:lnTo>
                  <a:lnTo>
                    <a:pt x="96" y="525"/>
                  </a:lnTo>
                  <a:lnTo>
                    <a:pt x="96" y="522"/>
                  </a:lnTo>
                  <a:lnTo>
                    <a:pt x="97" y="519"/>
                  </a:lnTo>
                  <a:lnTo>
                    <a:pt x="97" y="514"/>
                  </a:lnTo>
                  <a:lnTo>
                    <a:pt x="97" y="513"/>
                  </a:lnTo>
                  <a:lnTo>
                    <a:pt x="89" y="512"/>
                  </a:lnTo>
                  <a:lnTo>
                    <a:pt x="82" y="511"/>
                  </a:lnTo>
                  <a:lnTo>
                    <a:pt x="76" y="509"/>
                  </a:lnTo>
                  <a:lnTo>
                    <a:pt x="70" y="504"/>
                  </a:lnTo>
                  <a:lnTo>
                    <a:pt x="66" y="501"/>
                  </a:lnTo>
                  <a:lnTo>
                    <a:pt x="62" y="495"/>
                  </a:lnTo>
                  <a:lnTo>
                    <a:pt x="58" y="490"/>
                  </a:lnTo>
                  <a:lnTo>
                    <a:pt x="57" y="483"/>
                  </a:lnTo>
                  <a:lnTo>
                    <a:pt x="56" y="477"/>
                  </a:lnTo>
                  <a:lnTo>
                    <a:pt x="57" y="469"/>
                  </a:lnTo>
                  <a:lnTo>
                    <a:pt x="59" y="462"/>
                  </a:lnTo>
                  <a:lnTo>
                    <a:pt x="64" y="455"/>
                  </a:lnTo>
                  <a:lnTo>
                    <a:pt x="69" y="449"/>
                  </a:lnTo>
                  <a:lnTo>
                    <a:pt x="73" y="447"/>
                  </a:lnTo>
                  <a:lnTo>
                    <a:pt x="73" y="446"/>
                  </a:lnTo>
                  <a:lnTo>
                    <a:pt x="73" y="445"/>
                  </a:lnTo>
                  <a:lnTo>
                    <a:pt x="73" y="443"/>
                  </a:lnTo>
                  <a:lnTo>
                    <a:pt x="71" y="442"/>
                  </a:lnTo>
                  <a:lnTo>
                    <a:pt x="71" y="441"/>
                  </a:lnTo>
                  <a:lnTo>
                    <a:pt x="71" y="436"/>
                  </a:lnTo>
                  <a:lnTo>
                    <a:pt x="73" y="432"/>
                  </a:lnTo>
                  <a:lnTo>
                    <a:pt x="75" y="428"/>
                  </a:lnTo>
                  <a:lnTo>
                    <a:pt x="77" y="423"/>
                  </a:lnTo>
                  <a:lnTo>
                    <a:pt x="79" y="420"/>
                  </a:lnTo>
                  <a:lnTo>
                    <a:pt x="77" y="417"/>
                  </a:lnTo>
                  <a:lnTo>
                    <a:pt x="74" y="410"/>
                  </a:lnTo>
                  <a:lnTo>
                    <a:pt x="73" y="403"/>
                  </a:lnTo>
                  <a:lnTo>
                    <a:pt x="70" y="397"/>
                  </a:lnTo>
                  <a:lnTo>
                    <a:pt x="70" y="390"/>
                  </a:lnTo>
                  <a:lnTo>
                    <a:pt x="55" y="390"/>
                  </a:lnTo>
                  <a:lnTo>
                    <a:pt x="55" y="398"/>
                  </a:lnTo>
                  <a:lnTo>
                    <a:pt x="57" y="405"/>
                  </a:lnTo>
                  <a:lnTo>
                    <a:pt x="58" y="412"/>
                  </a:lnTo>
                  <a:lnTo>
                    <a:pt x="62" y="420"/>
                  </a:lnTo>
                  <a:lnTo>
                    <a:pt x="59" y="425"/>
                  </a:lnTo>
                  <a:lnTo>
                    <a:pt x="57" y="430"/>
                  </a:lnTo>
                  <a:lnTo>
                    <a:pt x="56" y="435"/>
                  </a:lnTo>
                  <a:lnTo>
                    <a:pt x="56" y="441"/>
                  </a:lnTo>
                  <a:lnTo>
                    <a:pt x="51" y="448"/>
                  </a:lnTo>
                  <a:lnTo>
                    <a:pt x="46" y="457"/>
                  </a:lnTo>
                  <a:lnTo>
                    <a:pt x="43" y="467"/>
                  </a:lnTo>
                  <a:lnTo>
                    <a:pt x="42" y="477"/>
                  </a:lnTo>
                  <a:lnTo>
                    <a:pt x="43" y="486"/>
                  </a:lnTo>
                  <a:lnTo>
                    <a:pt x="45" y="494"/>
                  </a:lnTo>
                  <a:lnTo>
                    <a:pt x="48" y="502"/>
                  </a:lnTo>
                  <a:lnTo>
                    <a:pt x="54" y="510"/>
                  </a:lnTo>
                  <a:lnTo>
                    <a:pt x="52" y="511"/>
                  </a:lnTo>
                  <a:lnTo>
                    <a:pt x="50" y="511"/>
                  </a:lnTo>
                  <a:lnTo>
                    <a:pt x="46" y="511"/>
                  </a:lnTo>
                  <a:lnTo>
                    <a:pt x="44" y="511"/>
                  </a:lnTo>
                  <a:lnTo>
                    <a:pt x="36" y="510"/>
                  </a:lnTo>
                  <a:lnTo>
                    <a:pt x="30" y="509"/>
                  </a:lnTo>
                  <a:lnTo>
                    <a:pt x="24" y="505"/>
                  </a:lnTo>
                  <a:lnTo>
                    <a:pt x="19" y="501"/>
                  </a:lnTo>
                  <a:lnTo>
                    <a:pt x="15" y="495"/>
                  </a:lnTo>
                  <a:lnTo>
                    <a:pt x="11" y="490"/>
                  </a:lnTo>
                  <a:lnTo>
                    <a:pt x="9" y="483"/>
                  </a:lnTo>
                  <a:lnTo>
                    <a:pt x="8" y="476"/>
                  </a:lnTo>
                  <a:lnTo>
                    <a:pt x="8" y="472"/>
                  </a:lnTo>
                  <a:lnTo>
                    <a:pt x="9" y="469"/>
                  </a:lnTo>
                  <a:lnTo>
                    <a:pt x="10" y="466"/>
                  </a:lnTo>
                  <a:lnTo>
                    <a:pt x="11" y="463"/>
                  </a:lnTo>
                  <a:lnTo>
                    <a:pt x="12" y="458"/>
                  </a:lnTo>
                  <a:lnTo>
                    <a:pt x="10" y="455"/>
                  </a:lnTo>
                  <a:lnTo>
                    <a:pt x="6" y="447"/>
                  </a:lnTo>
                  <a:lnTo>
                    <a:pt x="2" y="440"/>
                  </a:lnTo>
                  <a:lnTo>
                    <a:pt x="1" y="431"/>
                  </a:lnTo>
                  <a:lnTo>
                    <a:pt x="0" y="423"/>
                  </a:lnTo>
                  <a:lnTo>
                    <a:pt x="1" y="411"/>
                  </a:lnTo>
                  <a:lnTo>
                    <a:pt x="5" y="399"/>
                  </a:lnTo>
                  <a:lnTo>
                    <a:pt x="11" y="389"/>
                  </a:lnTo>
                  <a:lnTo>
                    <a:pt x="19" y="379"/>
                  </a:lnTo>
                  <a:lnTo>
                    <a:pt x="21" y="377"/>
                  </a:lnTo>
                  <a:lnTo>
                    <a:pt x="21" y="376"/>
                  </a:lnTo>
                  <a:lnTo>
                    <a:pt x="21" y="375"/>
                  </a:lnTo>
                  <a:lnTo>
                    <a:pt x="21" y="374"/>
                  </a:lnTo>
                  <a:lnTo>
                    <a:pt x="21" y="373"/>
                  </a:lnTo>
                  <a:lnTo>
                    <a:pt x="21" y="372"/>
                  </a:lnTo>
                  <a:lnTo>
                    <a:pt x="20" y="371"/>
                  </a:lnTo>
                  <a:lnTo>
                    <a:pt x="20" y="369"/>
                  </a:lnTo>
                  <a:lnTo>
                    <a:pt x="20" y="368"/>
                  </a:lnTo>
                  <a:lnTo>
                    <a:pt x="20" y="367"/>
                  </a:lnTo>
                  <a:lnTo>
                    <a:pt x="21" y="356"/>
                  </a:lnTo>
                  <a:lnTo>
                    <a:pt x="25" y="345"/>
                  </a:lnTo>
                  <a:lnTo>
                    <a:pt x="32" y="336"/>
                  </a:lnTo>
                  <a:lnTo>
                    <a:pt x="41" y="329"/>
                  </a:lnTo>
                  <a:lnTo>
                    <a:pt x="45" y="326"/>
                  </a:lnTo>
                  <a:lnTo>
                    <a:pt x="44" y="320"/>
                  </a:lnTo>
                  <a:lnTo>
                    <a:pt x="43" y="318"/>
                  </a:lnTo>
                  <a:lnTo>
                    <a:pt x="43" y="315"/>
                  </a:lnTo>
                  <a:lnTo>
                    <a:pt x="42" y="311"/>
                  </a:lnTo>
                  <a:lnTo>
                    <a:pt x="42" y="308"/>
                  </a:lnTo>
                  <a:lnTo>
                    <a:pt x="43" y="296"/>
                  </a:lnTo>
                  <a:lnTo>
                    <a:pt x="48" y="284"/>
                  </a:lnTo>
                  <a:lnTo>
                    <a:pt x="55" y="273"/>
                  </a:lnTo>
                  <a:lnTo>
                    <a:pt x="64" y="264"/>
                  </a:lnTo>
                  <a:lnTo>
                    <a:pt x="70" y="259"/>
                  </a:lnTo>
                  <a:lnTo>
                    <a:pt x="65" y="253"/>
                  </a:lnTo>
                  <a:lnTo>
                    <a:pt x="57" y="241"/>
                  </a:lnTo>
                  <a:lnTo>
                    <a:pt x="51" y="228"/>
                  </a:lnTo>
                  <a:lnTo>
                    <a:pt x="46" y="214"/>
                  </a:lnTo>
                  <a:lnTo>
                    <a:pt x="45" y="200"/>
                  </a:lnTo>
                  <a:lnTo>
                    <a:pt x="46" y="183"/>
                  </a:lnTo>
                  <a:lnTo>
                    <a:pt x="52" y="168"/>
                  </a:lnTo>
                  <a:lnTo>
                    <a:pt x="59" y="154"/>
                  </a:lnTo>
                  <a:lnTo>
                    <a:pt x="69" y="142"/>
                  </a:lnTo>
                  <a:lnTo>
                    <a:pt x="75" y="136"/>
                  </a:lnTo>
                  <a:lnTo>
                    <a:pt x="81" y="132"/>
                  </a:lnTo>
                  <a:lnTo>
                    <a:pt x="89" y="127"/>
                  </a:lnTo>
                  <a:lnTo>
                    <a:pt x="96" y="124"/>
                  </a:lnTo>
                  <a:lnTo>
                    <a:pt x="103" y="121"/>
                  </a:lnTo>
                  <a:lnTo>
                    <a:pt x="111" y="119"/>
                  </a:lnTo>
                  <a:lnTo>
                    <a:pt x="120" y="117"/>
                  </a:lnTo>
                  <a:lnTo>
                    <a:pt x="127" y="117"/>
                  </a:lnTo>
                  <a:lnTo>
                    <a:pt x="135" y="117"/>
                  </a:lnTo>
                  <a:lnTo>
                    <a:pt x="143" y="119"/>
                  </a:lnTo>
                  <a:lnTo>
                    <a:pt x="150" y="121"/>
                  </a:lnTo>
                  <a:lnTo>
                    <a:pt x="157" y="123"/>
                  </a:lnTo>
                  <a:lnTo>
                    <a:pt x="165" y="126"/>
                  </a:lnTo>
                  <a:lnTo>
                    <a:pt x="171" y="130"/>
                  </a:lnTo>
                  <a:lnTo>
                    <a:pt x="178" y="134"/>
                  </a:lnTo>
                  <a:lnTo>
                    <a:pt x="183" y="139"/>
                  </a:lnTo>
                  <a:lnTo>
                    <a:pt x="190" y="146"/>
                  </a:lnTo>
                  <a:lnTo>
                    <a:pt x="195" y="138"/>
                  </a:lnTo>
                  <a:lnTo>
                    <a:pt x="200" y="133"/>
                  </a:lnTo>
                  <a:lnTo>
                    <a:pt x="205" y="127"/>
                  </a:lnTo>
                  <a:lnTo>
                    <a:pt x="211" y="124"/>
                  </a:lnTo>
                  <a:lnTo>
                    <a:pt x="216" y="120"/>
                  </a:lnTo>
                  <a:lnTo>
                    <a:pt x="223" y="117"/>
                  </a:lnTo>
                  <a:lnTo>
                    <a:pt x="229" y="115"/>
                  </a:lnTo>
                  <a:lnTo>
                    <a:pt x="237" y="113"/>
                  </a:lnTo>
                  <a:lnTo>
                    <a:pt x="244" y="113"/>
                  </a:lnTo>
                  <a:lnTo>
                    <a:pt x="250" y="113"/>
                  </a:lnTo>
                  <a:lnTo>
                    <a:pt x="257" y="114"/>
                  </a:lnTo>
                  <a:lnTo>
                    <a:pt x="263" y="116"/>
                  </a:lnTo>
                  <a:lnTo>
                    <a:pt x="270" y="120"/>
                  </a:lnTo>
                  <a:lnTo>
                    <a:pt x="313" y="122"/>
                  </a:lnTo>
                  <a:lnTo>
                    <a:pt x="280" y="109"/>
                  </a:lnTo>
                  <a:lnTo>
                    <a:pt x="278" y="104"/>
                  </a:lnTo>
                  <a:lnTo>
                    <a:pt x="276" y="100"/>
                  </a:lnTo>
                  <a:lnTo>
                    <a:pt x="275" y="94"/>
                  </a:lnTo>
                  <a:lnTo>
                    <a:pt x="275" y="90"/>
                  </a:lnTo>
                  <a:lnTo>
                    <a:pt x="278" y="77"/>
                  </a:lnTo>
                  <a:lnTo>
                    <a:pt x="283" y="66"/>
                  </a:lnTo>
                  <a:lnTo>
                    <a:pt x="292" y="56"/>
                  </a:lnTo>
                  <a:lnTo>
                    <a:pt x="303" y="51"/>
                  </a:lnTo>
                  <a:lnTo>
                    <a:pt x="306" y="50"/>
                  </a:lnTo>
                  <a:lnTo>
                    <a:pt x="307" y="46"/>
                  </a:lnTo>
                  <a:lnTo>
                    <a:pt x="313" y="36"/>
                  </a:lnTo>
                  <a:lnTo>
                    <a:pt x="320" y="27"/>
                  </a:lnTo>
                  <a:lnTo>
                    <a:pt x="329" y="19"/>
                  </a:lnTo>
                  <a:lnTo>
                    <a:pt x="338" y="12"/>
                  </a:lnTo>
                  <a:lnTo>
                    <a:pt x="348" y="7"/>
                  </a:lnTo>
                  <a:lnTo>
                    <a:pt x="359" y="4"/>
                  </a:lnTo>
                  <a:lnTo>
                    <a:pt x="370" y="1"/>
                  </a:lnTo>
                  <a:lnTo>
                    <a:pt x="381" y="0"/>
                  </a:lnTo>
                  <a:lnTo>
                    <a:pt x="396" y="1"/>
                  </a:lnTo>
                  <a:lnTo>
                    <a:pt x="411" y="6"/>
                  </a:lnTo>
                  <a:lnTo>
                    <a:pt x="424" y="12"/>
                  </a:lnTo>
                  <a:lnTo>
                    <a:pt x="436" y="21"/>
                  </a:lnTo>
                  <a:lnTo>
                    <a:pt x="446" y="32"/>
                  </a:lnTo>
                  <a:lnTo>
                    <a:pt x="454" y="45"/>
                  </a:lnTo>
                  <a:lnTo>
                    <a:pt x="459" y="59"/>
                  </a:lnTo>
                  <a:lnTo>
                    <a:pt x="463" y="75"/>
                  </a:lnTo>
                  <a:lnTo>
                    <a:pt x="464" y="85"/>
                  </a:lnTo>
                  <a:lnTo>
                    <a:pt x="473" y="81"/>
                  </a:lnTo>
                  <a:lnTo>
                    <a:pt x="478" y="79"/>
                  </a:lnTo>
                  <a:lnTo>
                    <a:pt x="485" y="78"/>
                  </a:lnTo>
                  <a:lnTo>
                    <a:pt x="490" y="77"/>
                  </a:lnTo>
                  <a:lnTo>
                    <a:pt x="496" y="77"/>
                  </a:lnTo>
                  <a:lnTo>
                    <a:pt x="503" y="77"/>
                  </a:lnTo>
                  <a:lnTo>
                    <a:pt x="510" y="79"/>
                  </a:lnTo>
                  <a:lnTo>
                    <a:pt x="517" y="81"/>
                  </a:lnTo>
                  <a:lnTo>
                    <a:pt x="524" y="84"/>
                  </a:lnTo>
                  <a:lnTo>
                    <a:pt x="531" y="88"/>
                  </a:lnTo>
                  <a:lnTo>
                    <a:pt x="537" y="92"/>
                  </a:lnTo>
                  <a:lnTo>
                    <a:pt x="543" y="98"/>
                  </a:lnTo>
                  <a:lnTo>
                    <a:pt x="547" y="103"/>
                  </a:lnTo>
                  <a:lnTo>
                    <a:pt x="550" y="108"/>
                  </a:lnTo>
                  <a:lnTo>
                    <a:pt x="556" y="107"/>
                  </a:lnTo>
                  <a:lnTo>
                    <a:pt x="561" y="104"/>
                  </a:lnTo>
                  <a:lnTo>
                    <a:pt x="567" y="103"/>
                  </a:lnTo>
                  <a:lnTo>
                    <a:pt x="571" y="102"/>
                  </a:lnTo>
                  <a:lnTo>
                    <a:pt x="577" y="102"/>
                  </a:lnTo>
                  <a:lnTo>
                    <a:pt x="585" y="103"/>
                  </a:lnTo>
                  <a:lnTo>
                    <a:pt x="593" y="104"/>
                  </a:lnTo>
                  <a:lnTo>
                    <a:pt x="601" y="108"/>
                  </a:lnTo>
                  <a:lnTo>
                    <a:pt x="608" y="111"/>
                  </a:lnTo>
                  <a:lnTo>
                    <a:pt x="616" y="116"/>
                  </a:lnTo>
                  <a:lnTo>
                    <a:pt x="622" y="122"/>
                  </a:lnTo>
                  <a:lnTo>
                    <a:pt x="628" y="128"/>
                  </a:lnTo>
                  <a:lnTo>
                    <a:pt x="633" y="136"/>
                  </a:lnTo>
                  <a:lnTo>
                    <a:pt x="635" y="141"/>
                  </a:lnTo>
                  <a:lnTo>
                    <a:pt x="640" y="139"/>
                  </a:lnTo>
                  <a:lnTo>
                    <a:pt x="642" y="139"/>
                  </a:lnTo>
                  <a:lnTo>
                    <a:pt x="644" y="139"/>
                  </a:lnTo>
                  <a:lnTo>
                    <a:pt x="646" y="139"/>
                  </a:lnTo>
                  <a:lnTo>
                    <a:pt x="647" y="139"/>
                  </a:lnTo>
                  <a:lnTo>
                    <a:pt x="656" y="141"/>
                  </a:lnTo>
                  <a:lnTo>
                    <a:pt x="664" y="143"/>
                  </a:lnTo>
                  <a:lnTo>
                    <a:pt x="672" y="147"/>
                  </a:lnTo>
                  <a:lnTo>
                    <a:pt x="679" y="154"/>
                  </a:lnTo>
                  <a:lnTo>
                    <a:pt x="682" y="157"/>
                  </a:lnTo>
                  <a:lnTo>
                    <a:pt x="686" y="156"/>
                  </a:lnTo>
                  <a:lnTo>
                    <a:pt x="691" y="155"/>
                  </a:lnTo>
                  <a:lnTo>
                    <a:pt x="695" y="154"/>
                  </a:lnTo>
                  <a:lnTo>
                    <a:pt x="699" y="153"/>
                  </a:lnTo>
                  <a:lnTo>
                    <a:pt x="703" y="153"/>
                  </a:lnTo>
                  <a:lnTo>
                    <a:pt x="713" y="154"/>
                  </a:lnTo>
                  <a:lnTo>
                    <a:pt x="721" y="156"/>
                  </a:lnTo>
                  <a:lnTo>
                    <a:pt x="730" y="159"/>
                  </a:lnTo>
                  <a:lnTo>
                    <a:pt x="739" y="164"/>
                  </a:lnTo>
                  <a:lnTo>
                    <a:pt x="745" y="170"/>
                  </a:lnTo>
                  <a:lnTo>
                    <a:pt x="752" y="177"/>
                  </a:lnTo>
                  <a:lnTo>
                    <a:pt x="757" y="184"/>
                  </a:lnTo>
                  <a:lnTo>
                    <a:pt x="762" y="193"/>
                  </a:lnTo>
                  <a:lnTo>
                    <a:pt x="764" y="196"/>
                  </a:lnTo>
                  <a:lnTo>
                    <a:pt x="768" y="197"/>
                  </a:lnTo>
                  <a:lnTo>
                    <a:pt x="784" y="201"/>
                  </a:lnTo>
                  <a:lnTo>
                    <a:pt x="799" y="207"/>
                  </a:lnTo>
                  <a:lnTo>
                    <a:pt x="812" y="216"/>
                  </a:lnTo>
                  <a:lnTo>
                    <a:pt x="823" y="227"/>
                  </a:lnTo>
                  <a:lnTo>
                    <a:pt x="832" y="239"/>
                  </a:lnTo>
                  <a:lnTo>
                    <a:pt x="840" y="253"/>
                  </a:lnTo>
                  <a:lnTo>
                    <a:pt x="844" y="269"/>
                  </a:lnTo>
                  <a:lnTo>
                    <a:pt x="845" y="285"/>
                  </a:lnTo>
                  <a:lnTo>
                    <a:pt x="845" y="295"/>
                  </a:lnTo>
                  <a:lnTo>
                    <a:pt x="843" y="304"/>
                  </a:lnTo>
                  <a:lnTo>
                    <a:pt x="841" y="314"/>
                  </a:lnTo>
                  <a:lnTo>
                    <a:pt x="837" y="322"/>
                  </a:lnTo>
                  <a:lnTo>
                    <a:pt x="836" y="326"/>
                  </a:lnTo>
                  <a:lnTo>
                    <a:pt x="839" y="330"/>
                  </a:lnTo>
                  <a:lnTo>
                    <a:pt x="844" y="340"/>
                  </a:lnTo>
                  <a:lnTo>
                    <a:pt x="850" y="351"/>
                  </a:lnTo>
                  <a:lnTo>
                    <a:pt x="852" y="363"/>
                  </a:lnTo>
                  <a:lnTo>
                    <a:pt x="853" y="374"/>
                  </a:lnTo>
                  <a:lnTo>
                    <a:pt x="852" y="385"/>
                  </a:lnTo>
                  <a:lnTo>
                    <a:pt x="850" y="396"/>
                  </a:lnTo>
                  <a:lnTo>
                    <a:pt x="846" y="407"/>
                  </a:lnTo>
                  <a:lnTo>
                    <a:pt x="841" y="417"/>
                  </a:lnTo>
                  <a:lnTo>
                    <a:pt x="837" y="420"/>
                  </a:lnTo>
                  <a:lnTo>
                    <a:pt x="840" y="424"/>
                  </a:lnTo>
                  <a:lnTo>
                    <a:pt x="844" y="433"/>
                  </a:lnTo>
                  <a:lnTo>
                    <a:pt x="847" y="441"/>
                  </a:lnTo>
                  <a:lnTo>
                    <a:pt x="848" y="449"/>
                  </a:lnTo>
                  <a:lnTo>
                    <a:pt x="850" y="458"/>
                  </a:lnTo>
                  <a:lnTo>
                    <a:pt x="848" y="469"/>
                  </a:lnTo>
                  <a:lnTo>
                    <a:pt x="846" y="479"/>
                  </a:lnTo>
                  <a:lnTo>
                    <a:pt x="842" y="489"/>
                  </a:lnTo>
                  <a:lnTo>
                    <a:pt x="836" y="498"/>
                  </a:lnTo>
                  <a:lnTo>
                    <a:pt x="835" y="498"/>
                  </a:lnTo>
                  <a:lnTo>
                    <a:pt x="834" y="498"/>
                  </a:lnTo>
                  <a:lnTo>
                    <a:pt x="832" y="498"/>
                  </a:lnTo>
                  <a:lnTo>
                    <a:pt x="831" y="498"/>
                  </a:lnTo>
                  <a:lnTo>
                    <a:pt x="832" y="495"/>
                  </a:lnTo>
                  <a:lnTo>
                    <a:pt x="832" y="494"/>
                  </a:lnTo>
                  <a:lnTo>
                    <a:pt x="832" y="492"/>
                  </a:lnTo>
                  <a:lnTo>
                    <a:pt x="832" y="491"/>
                  </a:lnTo>
                  <a:lnTo>
                    <a:pt x="831" y="479"/>
                  </a:lnTo>
                  <a:lnTo>
                    <a:pt x="828" y="468"/>
                  </a:lnTo>
                  <a:lnTo>
                    <a:pt x="822" y="458"/>
                  </a:lnTo>
                  <a:lnTo>
                    <a:pt x="816" y="449"/>
                  </a:lnTo>
                  <a:lnTo>
                    <a:pt x="811" y="445"/>
                  </a:lnTo>
                  <a:lnTo>
                    <a:pt x="807" y="442"/>
                  </a:lnTo>
                  <a:lnTo>
                    <a:pt x="801" y="440"/>
                  </a:lnTo>
                  <a:lnTo>
                    <a:pt x="797" y="437"/>
                  </a:lnTo>
                  <a:lnTo>
                    <a:pt x="791" y="435"/>
                  </a:lnTo>
                  <a:lnTo>
                    <a:pt x="785" y="434"/>
                  </a:lnTo>
                  <a:lnTo>
                    <a:pt x="779" y="433"/>
                  </a:lnTo>
                  <a:lnTo>
                    <a:pt x="774" y="433"/>
                  </a:lnTo>
                  <a:lnTo>
                    <a:pt x="768" y="433"/>
                  </a:lnTo>
                  <a:lnTo>
                    <a:pt x="763" y="434"/>
                  </a:lnTo>
                  <a:lnTo>
                    <a:pt x="757" y="435"/>
                  </a:lnTo>
                  <a:lnTo>
                    <a:pt x="752" y="437"/>
                  </a:lnTo>
                  <a:lnTo>
                    <a:pt x="747" y="440"/>
                  </a:lnTo>
                  <a:lnTo>
                    <a:pt x="742" y="443"/>
                  </a:lnTo>
                  <a:lnTo>
                    <a:pt x="738" y="446"/>
                  </a:lnTo>
                  <a:lnTo>
                    <a:pt x="733" y="449"/>
                  </a:lnTo>
                  <a:lnTo>
                    <a:pt x="729" y="445"/>
                  </a:lnTo>
                  <a:lnTo>
                    <a:pt x="723" y="442"/>
                  </a:lnTo>
                  <a:lnTo>
                    <a:pt x="718" y="439"/>
                  </a:lnTo>
                  <a:lnTo>
                    <a:pt x="713" y="435"/>
                  </a:lnTo>
                  <a:lnTo>
                    <a:pt x="707" y="433"/>
                  </a:lnTo>
                  <a:lnTo>
                    <a:pt x="700" y="432"/>
                  </a:lnTo>
                  <a:lnTo>
                    <a:pt x="695" y="431"/>
                  </a:lnTo>
                  <a:lnTo>
                    <a:pt x="688" y="431"/>
                  </a:lnTo>
                  <a:lnTo>
                    <a:pt x="680" y="431"/>
                  </a:lnTo>
                  <a:lnTo>
                    <a:pt x="672" y="433"/>
                  </a:lnTo>
                  <a:lnTo>
                    <a:pt x="664" y="435"/>
                  </a:lnTo>
                  <a:lnTo>
                    <a:pt x="657" y="439"/>
                  </a:lnTo>
                  <a:lnTo>
                    <a:pt x="650" y="443"/>
                  </a:lnTo>
                  <a:lnTo>
                    <a:pt x="645" y="448"/>
                  </a:lnTo>
                  <a:lnTo>
                    <a:pt x="638" y="454"/>
                  </a:lnTo>
                  <a:lnTo>
                    <a:pt x="634" y="460"/>
                  </a:lnTo>
                  <a:lnTo>
                    <a:pt x="649" y="456"/>
                  </a:lnTo>
                  <a:lnTo>
                    <a:pt x="652" y="452"/>
                  </a:lnTo>
                  <a:lnTo>
                    <a:pt x="657" y="448"/>
                  </a:lnTo>
                  <a:lnTo>
                    <a:pt x="661" y="446"/>
                  </a:lnTo>
                  <a:lnTo>
                    <a:pt x="665" y="446"/>
                  </a:lnTo>
                  <a:lnTo>
                    <a:pt x="671" y="445"/>
                  </a:lnTo>
                  <a:lnTo>
                    <a:pt x="676" y="446"/>
                  </a:lnTo>
                  <a:lnTo>
                    <a:pt x="682" y="446"/>
                  </a:lnTo>
                  <a:lnTo>
                    <a:pt x="688" y="446"/>
                  </a:lnTo>
                  <a:lnTo>
                    <a:pt x="694" y="446"/>
                  </a:lnTo>
                  <a:lnTo>
                    <a:pt x="699" y="447"/>
                  </a:lnTo>
                  <a:lnTo>
                    <a:pt x="705" y="449"/>
                  </a:lnTo>
                  <a:lnTo>
                    <a:pt x="710" y="451"/>
                  </a:lnTo>
                  <a:lnTo>
                    <a:pt x="715" y="454"/>
                  </a:lnTo>
                  <a:lnTo>
                    <a:pt x="720" y="457"/>
                  </a:lnTo>
                  <a:lnTo>
                    <a:pt x="723" y="462"/>
                  </a:lnTo>
                  <a:lnTo>
                    <a:pt x="728" y="466"/>
                  </a:lnTo>
                  <a:lnTo>
                    <a:pt x="733" y="474"/>
                  </a:lnTo>
                  <a:lnTo>
                    <a:pt x="740" y="466"/>
                  </a:lnTo>
                  <a:lnTo>
                    <a:pt x="743" y="462"/>
                  </a:lnTo>
                  <a:lnTo>
                    <a:pt x="747" y="458"/>
                  </a:lnTo>
                  <a:lnTo>
                    <a:pt x="751" y="456"/>
                  </a:lnTo>
                  <a:lnTo>
                    <a:pt x="755" y="453"/>
                  </a:lnTo>
                  <a:lnTo>
                    <a:pt x="760" y="451"/>
                  </a:lnTo>
                  <a:lnTo>
                    <a:pt x="764" y="449"/>
                  </a:lnTo>
                  <a:lnTo>
                    <a:pt x="770" y="448"/>
                  </a:lnTo>
                  <a:lnTo>
                    <a:pt x="774" y="448"/>
                  </a:lnTo>
                  <a:lnTo>
                    <a:pt x="783" y="449"/>
                  </a:lnTo>
                  <a:lnTo>
                    <a:pt x="790" y="452"/>
                  </a:lnTo>
                  <a:lnTo>
                    <a:pt x="798" y="455"/>
                  </a:lnTo>
                  <a:lnTo>
                    <a:pt x="805" y="460"/>
                  </a:lnTo>
                  <a:lnTo>
                    <a:pt x="810" y="467"/>
                  </a:lnTo>
                  <a:lnTo>
                    <a:pt x="813" y="474"/>
                  </a:lnTo>
                  <a:lnTo>
                    <a:pt x="816" y="482"/>
                  </a:lnTo>
                  <a:lnTo>
                    <a:pt x="817" y="491"/>
                  </a:lnTo>
                  <a:lnTo>
                    <a:pt x="817" y="493"/>
                  </a:lnTo>
                  <a:lnTo>
                    <a:pt x="816" y="497"/>
                  </a:lnTo>
                  <a:lnTo>
                    <a:pt x="816" y="500"/>
                  </a:lnTo>
                  <a:lnTo>
                    <a:pt x="814" y="503"/>
                  </a:lnTo>
                  <a:lnTo>
                    <a:pt x="812" y="510"/>
                  </a:lnTo>
                  <a:lnTo>
                    <a:pt x="819" y="512"/>
                  </a:lnTo>
                  <a:lnTo>
                    <a:pt x="820" y="512"/>
                  </a:lnTo>
                  <a:lnTo>
                    <a:pt x="820" y="513"/>
                  </a:lnTo>
                  <a:lnTo>
                    <a:pt x="821" y="513"/>
                  </a:lnTo>
                  <a:lnTo>
                    <a:pt x="822" y="514"/>
                  </a:lnTo>
                  <a:lnTo>
                    <a:pt x="824" y="515"/>
                  </a:lnTo>
                  <a:lnTo>
                    <a:pt x="826" y="514"/>
                  </a:lnTo>
                  <a:lnTo>
                    <a:pt x="830" y="513"/>
                  </a:lnTo>
                  <a:lnTo>
                    <a:pt x="832" y="513"/>
                  </a:lnTo>
                  <a:lnTo>
                    <a:pt x="835" y="513"/>
                  </a:lnTo>
                  <a:lnTo>
                    <a:pt x="837" y="513"/>
                  </a:lnTo>
                  <a:lnTo>
                    <a:pt x="837" y="511"/>
                  </a:lnTo>
                  <a:lnTo>
                    <a:pt x="845" y="519"/>
                  </a:lnTo>
                  <a:lnTo>
                    <a:pt x="852" y="527"/>
                  </a:lnTo>
                  <a:lnTo>
                    <a:pt x="856" y="536"/>
                  </a:lnTo>
                  <a:lnTo>
                    <a:pt x="857" y="547"/>
                  </a:lnTo>
                  <a:lnTo>
                    <a:pt x="857" y="551"/>
                  </a:lnTo>
                  <a:lnTo>
                    <a:pt x="856" y="557"/>
                  </a:lnTo>
                  <a:lnTo>
                    <a:pt x="854" y="561"/>
                  </a:lnTo>
                  <a:lnTo>
                    <a:pt x="852" y="567"/>
                  </a:lnTo>
                  <a:lnTo>
                    <a:pt x="839" y="593"/>
                  </a:lnTo>
                  <a:lnTo>
                    <a:pt x="863" y="577"/>
                  </a:lnTo>
                  <a:lnTo>
                    <a:pt x="868" y="573"/>
                  </a:lnTo>
                  <a:lnTo>
                    <a:pt x="875" y="571"/>
                  </a:lnTo>
                  <a:lnTo>
                    <a:pt x="881" y="570"/>
                  </a:lnTo>
                  <a:lnTo>
                    <a:pt x="888" y="569"/>
                  </a:lnTo>
                  <a:lnTo>
                    <a:pt x="892" y="569"/>
                  </a:lnTo>
                  <a:lnTo>
                    <a:pt x="898" y="570"/>
                  </a:lnTo>
                  <a:lnTo>
                    <a:pt x="902" y="571"/>
                  </a:lnTo>
                  <a:lnTo>
                    <a:pt x="906" y="572"/>
                  </a:lnTo>
                  <a:lnTo>
                    <a:pt x="910" y="574"/>
                  </a:lnTo>
                  <a:lnTo>
                    <a:pt x="914" y="578"/>
                  </a:lnTo>
                  <a:lnTo>
                    <a:pt x="917" y="580"/>
                  </a:lnTo>
                  <a:lnTo>
                    <a:pt x="921" y="583"/>
                  </a:lnTo>
                  <a:lnTo>
                    <a:pt x="926" y="590"/>
                  </a:lnTo>
                  <a:lnTo>
                    <a:pt x="932" y="597"/>
                  </a:lnTo>
                  <a:lnTo>
                    <a:pt x="934" y="606"/>
                  </a:lnTo>
                  <a:lnTo>
                    <a:pt x="935" y="615"/>
                  </a:lnTo>
                  <a:lnTo>
                    <a:pt x="934" y="623"/>
                  </a:lnTo>
                  <a:lnTo>
                    <a:pt x="933" y="629"/>
                  </a:lnTo>
                  <a:lnTo>
                    <a:pt x="930" y="636"/>
                  </a:lnTo>
                  <a:lnTo>
                    <a:pt x="926" y="642"/>
                  </a:lnTo>
                  <a:lnTo>
                    <a:pt x="919" y="652"/>
                  </a:lnTo>
                  <a:lnTo>
                    <a:pt x="931" y="654"/>
                  </a:lnTo>
                  <a:lnTo>
                    <a:pt x="934" y="654"/>
                  </a:lnTo>
                  <a:lnTo>
                    <a:pt x="936" y="655"/>
                  </a:lnTo>
                  <a:lnTo>
                    <a:pt x="939" y="658"/>
                  </a:lnTo>
                  <a:lnTo>
                    <a:pt x="942" y="659"/>
                  </a:lnTo>
                  <a:lnTo>
                    <a:pt x="945" y="662"/>
                  </a:lnTo>
                  <a:lnTo>
                    <a:pt x="949" y="661"/>
                  </a:lnTo>
                  <a:lnTo>
                    <a:pt x="954" y="660"/>
                  </a:lnTo>
                  <a:lnTo>
                    <a:pt x="957" y="659"/>
                  </a:lnTo>
                  <a:lnTo>
                    <a:pt x="960" y="659"/>
                  </a:lnTo>
                  <a:lnTo>
                    <a:pt x="965" y="659"/>
                  </a:lnTo>
                  <a:lnTo>
                    <a:pt x="970" y="659"/>
                  </a:lnTo>
                  <a:lnTo>
                    <a:pt x="976" y="660"/>
                  </a:lnTo>
                  <a:lnTo>
                    <a:pt x="980" y="661"/>
                  </a:lnTo>
                  <a:lnTo>
                    <a:pt x="985" y="663"/>
                  </a:lnTo>
                  <a:lnTo>
                    <a:pt x="990" y="665"/>
                  </a:lnTo>
                  <a:lnTo>
                    <a:pt x="994" y="668"/>
                  </a:lnTo>
                  <a:lnTo>
                    <a:pt x="997" y="671"/>
                  </a:lnTo>
                  <a:lnTo>
                    <a:pt x="1002" y="674"/>
                  </a:lnTo>
                  <a:lnTo>
                    <a:pt x="1008" y="682"/>
                  </a:lnTo>
                  <a:lnTo>
                    <a:pt x="1014" y="691"/>
                  </a:lnTo>
                  <a:lnTo>
                    <a:pt x="1017" y="700"/>
                  </a:lnTo>
                  <a:lnTo>
                    <a:pt x="1018" y="711"/>
                  </a:lnTo>
                  <a:lnTo>
                    <a:pt x="1017" y="724"/>
                  </a:lnTo>
                  <a:lnTo>
                    <a:pt x="1012" y="737"/>
                  </a:lnTo>
                  <a:lnTo>
                    <a:pt x="1005" y="746"/>
                  </a:lnTo>
                  <a:lnTo>
                    <a:pt x="995" y="755"/>
                  </a:lnTo>
                  <a:lnTo>
                    <a:pt x="980" y="766"/>
                  </a:lnTo>
                  <a:lnTo>
                    <a:pt x="999" y="768"/>
                  </a:lnTo>
                  <a:lnTo>
                    <a:pt x="1006" y="771"/>
                  </a:lnTo>
                  <a:lnTo>
                    <a:pt x="1013" y="773"/>
                  </a:lnTo>
                  <a:lnTo>
                    <a:pt x="1019" y="777"/>
                  </a:lnTo>
                  <a:lnTo>
                    <a:pt x="1025" y="783"/>
                  </a:lnTo>
                  <a:lnTo>
                    <a:pt x="1029" y="788"/>
                  </a:lnTo>
                  <a:lnTo>
                    <a:pt x="1033" y="795"/>
                  </a:lnTo>
                  <a:lnTo>
                    <a:pt x="1034" y="802"/>
                  </a:lnTo>
                  <a:lnTo>
                    <a:pt x="1035" y="810"/>
                  </a:lnTo>
                  <a:lnTo>
                    <a:pt x="1035" y="812"/>
                  </a:lnTo>
                  <a:lnTo>
                    <a:pt x="1035" y="815"/>
                  </a:lnTo>
                  <a:lnTo>
                    <a:pt x="1034" y="819"/>
                  </a:lnTo>
                  <a:lnTo>
                    <a:pt x="1033" y="821"/>
                  </a:lnTo>
                  <a:lnTo>
                    <a:pt x="1029" y="810"/>
                  </a:lnTo>
                  <a:lnTo>
                    <a:pt x="1026" y="800"/>
                  </a:lnTo>
                  <a:lnTo>
                    <a:pt x="1022" y="792"/>
                  </a:lnTo>
                  <a:lnTo>
                    <a:pt x="1019" y="789"/>
                  </a:lnTo>
                  <a:lnTo>
                    <a:pt x="1013" y="779"/>
                  </a:lnTo>
                  <a:lnTo>
                    <a:pt x="1006" y="789"/>
                  </a:lnTo>
                  <a:lnTo>
                    <a:pt x="997" y="804"/>
                  </a:lnTo>
                  <a:lnTo>
                    <a:pt x="988" y="817"/>
                  </a:lnTo>
                  <a:lnTo>
                    <a:pt x="981" y="824"/>
                  </a:lnTo>
                  <a:lnTo>
                    <a:pt x="976" y="826"/>
                  </a:lnTo>
                  <a:lnTo>
                    <a:pt x="970" y="819"/>
                  </a:lnTo>
                  <a:lnTo>
                    <a:pt x="967" y="802"/>
                  </a:lnTo>
                  <a:lnTo>
                    <a:pt x="966" y="778"/>
                  </a:lnTo>
                  <a:lnTo>
                    <a:pt x="969" y="747"/>
                  </a:lnTo>
                  <a:lnTo>
                    <a:pt x="969" y="731"/>
                  </a:lnTo>
                  <a:lnTo>
                    <a:pt x="963" y="716"/>
                  </a:lnTo>
                  <a:lnTo>
                    <a:pt x="955" y="701"/>
                  </a:lnTo>
                  <a:lnTo>
                    <a:pt x="944" y="689"/>
                  </a:lnTo>
                  <a:lnTo>
                    <a:pt x="933" y="681"/>
                  </a:lnTo>
                  <a:lnTo>
                    <a:pt x="922" y="673"/>
                  </a:lnTo>
                  <a:lnTo>
                    <a:pt x="914" y="668"/>
                  </a:lnTo>
                  <a:lnTo>
                    <a:pt x="910" y="665"/>
                  </a:lnTo>
                  <a:lnTo>
                    <a:pt x="894" y="658"/>
                  </a:lnTo>
                  <a:lnTo>
                    <a:pt x="900" y="674"/>
                  </a:lnTo>
                  <a:lnTo>
                    <a:pt x="908" y="701"/>
                  </a:lnTo>
                  <a:lnTo>
                    <a:pt x="912" y="726"/>
                  </a:lnTo>
                  <a:lnTo>
                    <a:pt x="913" y="745"/>
                  </a:lnTo>
                  <a:lnTo>
                    <a:pt x="912" y="755"/>
                  </a:lnTo>
                  <a:lnTo>
                    <a:pt x="909" y="755"/>
                  </a:lnTo>
                  <a:lnTo>
                    <a:pt x="903" y="754"/>
                  </a:lnTo>
                  <a:lnTo>
                    <a:pt x="897" y="751"/>
                  </a:lnTo>
                  <a:lnTo>
                    <a:pt x="890" y="747"/>
                  </a:lnTo>
                  <a:lnTo>
                    <a:pt x="881" y="742"/>
                  </a:lnTo>
                  <a:lnTo>
                    <a:pt x="873" y="737"/>
                  </a:lnTo>
                  <a:lnTo>
                    <a:pt x="863" y="730"/>
                  </a:lnTo>
                  <a:lnTo>
                    <a:pt x="854" y="723"/>
                  </a:lnTo>
                  <a:lnTo>
                    <a:pt x="839" y="708"/>
                  </a:lnTo>
                  <a:lnTo>
                    <a:pt x="843" y="716"/>
                  </a:lnTo>
                  <a:lnTo>
                    <a:pt x="853" y="733"/>
                  </a:lnTo>
                  <a:lnTo>
                    <a:pt x="863" y="756"/>
                  </a:lnTo>
                  <a:lnTo>
                    <a:pt x="869" y="776"/>
                  </a:lnTo>
                  <a:lnTo>
                    <a:pt x="869" y="781"/>
                  </a:lnTo>
                  <a:lnTo>
                    <a:pt x="866" y="786"/>
                  </a:lnTo>
                  <a:lnTo>
                    <a:pt x="863" y="790"/>
                  </a:lnTo>
                  <a:lnTo>
                    <a:pt x="859" y="792"/>
                  </a:lnTo>
                  <a:lnTo>
                    <a:pt x="855" y="795"/>
                  </a:lnTo>
                  <a:lnTo>
                    <a:pt x="851" y="797"/>
                  </a:lnTo>
                  <a:lnTo>
                    <a:pt x="845" y="799"/>
                  </a:lnTo>
                  <a:lnTo>
                    <a:pt x="840" y="800"/>
                  </a:lnTo>
                  <a:lnTo>
                    <a:pt x="834" y="800"/>
                  </a:lnTo>
                  <a:lnTo>
                    <a:pt x="830" y="800"/>
                  </a:lnTo>
                  <a:lnTo>
                    <a:pt x="825" y="800"/>
                  </a:lnTo>
                  <a:lnTo>
                    <a:pt x="821" y="798"/>
                  </a:lnTo>
                  <a:lnTo>
                    <a:pt x="817" y="792"/>
                  </a:lnTo>
                  <a:lnTo>
                    <a:pt x="814" y="781"/>
                  </a:lnTo>
                  <a:lnTo>
                    <a:pt x="813" y="769"/>
                  </a:lnTo>
                  <a:lnTo>
                    <a:pt x="813" y="756"/>
                  </a:lnTo>
                  <a:lnTo>
                    <a:pt x="813" y="741"/>
                  </a:lnTo>
                  <a:lnTo>
                    <a:pt x="812" y="726"/>
                  </a:lnTo>
                  <a:lnTo>
                    <a:pt x="810" y="714"/>
                  </a:lnTo>
                  <a:lnTo>
                    <a:pt x="805" y="703"/>
                  </a:lnTo>
                  <a:lnTo>
                    <a:pt x="797" y="694"/>
                  </a:lnTo>
                  <a:lnTo>
                    <a:pt x="788" y="688"/>
                  </a:lnTo>
                  <a:lnTo>
                    <a:pt x="779" y="684"/>
                  </a:lnTo>
                  <a:lnTo>
                    <a:pt x="772" y="681"/>
                  </a:lnTo>
                  <a:lnTo>
                    <a:pt x="764" y="680"/>
                  </a:lnTo>
                  <a:lnTo>
                    <a:pt x="757" y="680"/>
                  </a:lnTo>
                  <a:lnTo>
                    <a:pt x="754" y="680"/>
                  </a:lnTo>
                  <a:lnTo>
                    <a:pt x="752" y="680"/>
                  </a:lnTo>
                  <a:lnTo>
                    <a:pt x="739" y="682"/>
                  </a:lnTo>
                  <a:lnTo>
                    <a:pt x="747" y="692"/>
                  </a:lnTo>
                  <a:lnTo>
                    <a:pt x="753" y="703"/>
                  </a:lnTo>
                  <a:lnTo>
                    <a:pt x="760" y="714"/>
                  </a:lnTo>
                  <a:lnTo>
                    <a:pt x="764" y="722"/>
                  </a:lnTo>
                  <a:lnTo>
                    <a:pt x="766" y="729"/>
                  </a:lnTo>
                  <a:lnTo>
                    <a:pt x="764" y="731"/>
                  </a:lnTo>
                  <a:lnTo>
                    <a:pt x="761" y="734"/>
                  </a:lnTo>
                  <a:lnTo>
                    <a:pt x="755" y="738"/>
                  </a:lnTo>
                  <a:lnTo>
                    <a:pt x="748" y="741"/>
                  </a:lnTo>
                  <a:lnTo>
                    <a:pt x="742" y="742"/>
                  </a:lnTo>
                  <a:lnTo>
                    <a:pt x="737" y="742"/>
                  </a:lnTo>
                  <a:lnTo>
                    <a:pt x="730" y="741"/>
                  </a:lnTo>
                  <a:lnTo>
                    <a:pt x="723" y="738"/>
                  </a:lnTo>
                  <a:lnTo>
                    <a:pt x="720" y="731"/>
                  </a:lnTo>
                  <a:lnTo>
                    <a:pt x="718" y="721"/>
                  </a:lnTo>
                  <a:lnTo>
                    <a:pt x="717" y="709"/>
                  </a:lnTo>
                  <a:lnTo>
                    <a:pt x="717" y="697"/>
                  </a:lnTo>
                  <a:lnTo>
                    <a:pt x="717" y="680"/>
                  </a:lnTo>
                  <a:lnTo>
                    <a:pt x="715" y="662"/>
                  </a:lnTo>
                  <a:lnTo>
                    <a:pt x="710" y="646"/>
                  </a:lnTo>
                  <a:lnTo>
                    <a:pt x="702" y="631"/>
                  </a:lnTo>
                  <a:lnTo>
                    <a:pt x="691" y="621"/>
                  </a:lnTo>
                  <a:lnTo>
                    <a:pt x="679" y="615"/>
                  </a:lnTo>
                  <a:lnTo>
                    <a:pt x="667" y="612"/>
                  </a:lnTo>
                  <a:lnTo>
                    <a:pt x="654" y="609"/>
                  </a:lnTo>
                  <a:lnTo>
                    <a:pt x="645" y="608"/>
                  </a:lnTo>
                  <a:lnTo>
                    <a:pt x="636" y="608"/>
                  </a:lnTo>
                  <a:lnTo>
                    <a:pt x="629" y="609"/>
                  </a:lnTo>
                  <a:lnTo>
                    <a:pt x="627" y="609"/>
                  </a:lnTo>
                  <a:lnTo>
                    <a:pt x="613" y="613"/>
                  </a:lnTo>
                  <a:lnTo>
                    <a:pt x="624" y="623"/>
                  </a:lnTo>
                  <a:lnTo>
                    <a:pt x="627" y="626"/>
                  </a:lnTo>
                  <a:lnTo>
                    <a:pt x="635" y="635"/>
                  </a:lnTo>
                  <a:lnTo>
                    <a:pt x="644" y="647"/>
                  </a:lnTo>
                  <a:lnTo>
                    <a:pt x="650" y="660"/>
                  </a:lnTo>
                  <a:lnTo>
                    <a:pt x="651" y="661"/>
                  </a:lnTo>
                  <a:lnTo>
                    <a:pt x="651" y="662"/>
                  </a:lnTo>
                  <a:lnTo>
                    <a:pt x="650" y="663"/>
                  </a:lnTo>
                  <a:lnTo>
                    <a:pt x="649" y="664"/>
                  </a:lnTo>
                  <a:lnTo>
                    <a:pt x="645" y="666"/>
                  </a:lnTo>
                  <a:lnTo>
                    <a:pt x="639" y="669"/>
                  </a:lnTo>
                  <a:lnTo>
                    <a:pt x="631" y="670"/>
                  </a:lnTo>
                  <a:lnTo>
                    <a:pt x="623" y="670"/>
                  </a:lnTo>
                  <a:lnTo>
                    <a:pt x="614" y="669"/>
                  </a:lnTo>
                  <a:lnTo>
                    <a:pt x="604" y="668"/>
                  </a:lnTo>
                  <a:lnTo>
                    <a:pt x="594" y="664"/>
                  </a:lnTo>
                  <a:lnTo>
                    <a:pt x="585" y="660"/>
                  </a:lnTo>
                  <a:lnTo>
                    <a:pt x="569" y="639"/>
                  </a:lnTo>
                  <a:lnTo>
                    <a:pt x="562" y="607"/>
                  </a:lnTo>
                  <a:lnTo>
                    <a:pt x="561" y="579"/>
                  </a:lnTo>
                  <a:lnTo>
                    <a:pt x="562" y="566"/>
                  </a:lnTo>
                  <a:lnTo>
                    <a:pt x="554" y="583"/>
                  </a:lnTo>
                  <a:lnTo>
                    <a:pt x="549" y="590"/>
                  </a:lnTo>
                  <a:lnTo>
                    <a:pt x="544" y="601"/>
                  </a:lnTo>
                  <a:lnTo>
                    <a:pt x="537" y="614"/>
                  </a:lnTo>
                  <a:lnTo>
                    <a:pt x="531" y="629"/>
                  </a:lnTo>
                  <a:lnTo>
                    <a:pt x="526" y="645"/>
                  </a:lnTo>
                  <a:lnTo>
                    <a:pt x="525" y="659"/>
                  </a:lnTo>
                  <a:lnTo>
                    <a:pt x="527" y="672"/>
                  </a:lnTo>
                  <a:lnTo>
                    <a:pt x="535" y="682"/>
                  </a:lnTo>
                  <a:lnTo>
                    <a:pt x="540" y="686"/>
                  </a:lnTo>
                  <a:lnTo>
                    <a:pt x="545" y="689"/>
                  </a:lnTo>
                  <a:lnTo>
                    <a:pt x="550" y="692"/>
                  </a:lnTo>
                  <a:lnTo>
                    <a:pt x="555" y="695"/>
                  </a:lnTo>
                  <a:lnTo>
                    <a:pt x="560" y="697"/>
                  </a:lnTo>
                  <a:lnTo>
                    <a:pt x="565" y="700"/>
                  </a:lnTo>
                  <a:lnTo>
                    <a:pt x="570" y="703"/>
                  </a:lnTo>
                  <a:lnTo>
                    <a:pt x="574" y="705"/>
                  </a:lnTo>
                  <a:lnTo>
                    <a:pt x="579" y="707"/>
                  </a:lnTo>
                  <a:lnTo>
                    <a:pt x="584" y="709"/>
                  </a:lnTo>
                  <a:lnTo>
                    <a:pt x="589" y="712"/>
                  </a:lnTo>
                  <a:lnTo>
                    <a:pt x="593" y="715"/>
                  </a:lnTo>
                  <a:lnTo>
                    <a:pt x="597" y="717"/>
                  </a:lnTo>
                  <a:lnTo>
                    <a:pt x="602" y="719"/>
                  </a:lnTo>
                  <a:lnTo>
                    <a:pt x="606" y="722"/>
                  </a:lnTo>
                  <a:lnTo>
                    <a:pt x="611" y="726"/>
                  </a:lnTo>
                  <a:lnTo>
                    <a:pt x="616" y="737"/>
                  </a:lnTo>
                  <a:lnTo>
                    <a:pt x="616" y="753"/>
                  </a:lnTo>
                  <a:lnTo>
                    <a:pt x="613" y="773"/>
                  </a:lnTo>
                  <a:lnTo>
                    <a:pt x="606" y="794"/>
                  </a:lnTo>
                  <a:lnTo>
                    <a:pt x="594" y="762"/>
                  </a:lnTo>
                  <a:lnTo>
                    <a:pt x="587" y="750"/>
                  </a:lnTo>
                  <a:lnTo>
                    <a:pt x="572" y="741"/>
                  </a:lnTo>
                  <a:lnTo>
                    <a:pt x="555" y="734"/>
                  </a:lnTo>
                  <a:lnTo>
                    <a:pt x="534" y="731"/>
                  </a:lnTo>
                  <a:lnTo>
                    <a:pt x="514" y="729"/>
                  </a:lnTo>
                  <a:lnTo>
                    <a:pt x="494" y="728"/>
                  </a:lnTo>
                  <a:lnTo>
                    <a:pt x="479" y="728"/>
                  </a:lnTo>
                  <a:lnTo>
                    <a:pt x="469" y="728"/>
                  </a:lnTo>
                  <a:lnTo>
                    <a:pt x="441" y="720"/>
                  </a:lnTo>
                  <a:lnTo>
                    <a:pt x="443" y="721"/>
                  </a:lnTo>
                  <a:lnTo>
                    <a:pt x="447" y="724"/>
                  </a:lnTo>
                  <a:lnTo>
                    <a:pt x="454" y="730"/>
                  </a:lnTo>
                  <a:lnTo>
                    <a:pt x="464" y="735"/>
                  </a:lnTo>
                  <a:lnTo>
                    <a:pt x="474" y="743"/>
                  </a:lnTo>
                  <a:lnTo>
                    <a:pt x="486" y="751"/>
                  </a:lnTo>
                  <a:lnTo>
                    <a:pt x="497" y="758"/>
                  </a:lnTo>
                  <a:lnTo>
                    <a:pt x="509" y="766"/>
                  </a:lnTo>
                  <a:lnTo>
                    <a:pt x="522" y="778"/>
                  </a:lnTo>
                  <a:lnTo>
                    <a:pt x="528" y="794"/>
                  </a:lnTo>
                  <a:lnTo>
                    <a:pt x="532" y="814"/>
                  </a:lnTo>
                  <a:lnTo>
                    <a:pt x="533" y="841"/>
                  </a:lnTo>
                  <a:lnTo>
                    <a:pt x="534" y="849"/>
                  </a:lnTo>
                  <a:lnTo>
                    <a:pt x="534" y="859"/>
                  </a:lnTo>
                  <a:lnTo>
                    <a:pt x="535" y="870"/>
                  </a:lnTo>
                  <a:lnTo>
                    <a:pt x="536" y="881"/>
                  </a:lnTo>
                  <a:lnTo>
                    <a:pt x="536" y="889"/>
                  </a:lnTo>
                  <a:lnTo>
                    <a:pt x="537" y="895"/>
                  </a:lnTo>
                  <a:lnTo>
                    <a:pt x="539" y="902"/>
                  </a:lnTo>
                  <a:lnTo>
                    <a:pt x="542" y="907"/>
                  </a:lnTo>
                  <a:lnTo>
                    <a:pt x="532" y="903"/>
                  </a:lnTo>
                  <a:lnTo>
                    <a:pt x="524" y="900"/>
                  </a:lnTo>
                  <a:lnTo>
                    <a:pt x="519" y="897"/>
                  </a:lnTo>
                  <a:lnTo>
                    <a:pt x="516" y="895"/>
                  </a:lnTo>
                  <a:lnTo>
                    <a:pt x="512" y="893"/>
                  </a:lnTo>
                  <a:close/>
                </a:path>
              </a:pathLst>
            </a:custGeom>
            <a:solidFill>
              <a:srgbClr val="6BB296"/>
            </a:solidFill>
            <a:ln w="9525">
              <a:noFill/>
              <a:round/>
              <a:headEnd/>
              <a:tailEnd/>
            </a:ln>
          </p:spPr>
          <p:txBody>
            <a:bodyPr/>
            <a:lstStyle/>
            <a:p>
              <a:endParaRPr lang="fr-FR"/>
            </a:p>
          </p:txBody>
        </p:sp>
        <p:sp>
          <p:nvSpPr>
            <p:cNvPr id="94" name="Freeform 86"/>
            <p:cNvSpPr>
              <a:spLocks/>
            </p:cNvSpPr>
            <p:nvPr/>
          </p:nvSpPr>
          <p:spPr bwMode="auto">
            <a:xfrm>
              <a:off x="2920" y="2855"/>
              <a:ext cx="528" cy="216"/>
            </a:xfrm>
            <a:custGeom>
              <a:avLst/>
              <a:gdLst>
                <a:gd name="T0" fmla="*/ 9 w 528"/>
                <a:gd name="T1" fmla="*/ 7 h 216"/>
                <a:gd name="T2" fmla="*/ 30 w 528"/>
                <a:gd name="T3" fmla="*/ 13 h 216"/>
                <a:gd name="T4" fmla="*/ 56 w 528"/>
                <a:gd name="T5" fmla="*/ 20 h 216"/>
                <a:gd name="T6" fmla="*/ 86 w 528"/>
                <a:gd name="T7" fmla="*/ 25 h 216"/>
                <a:gd name="T8" fmla="*/ 120 w 528"/>
                <a:gd name="T9" fmla="*/ 30 h 216"/>
                <a:gd name="T10" fmla="*/ 157 w 528"/>
                <a:gd name="T11" fmla="*/ 33 h 216"/>
                <a:gd name="T12" fmla="*/ 198 w 528"/>
                <a:gd name="T13" fmla="*/ 35 h 216"/>
                <a:gd name="T14" fmla="*/ 239 w 528"/>
                <a:gd name="T15" fmla="*/ 36 h 216"/>
                <a:gd name="T16" fmla="*/ 284 w 528"/>
                <a:gd name="T17" fmla="*/ 36 h 216"/>
                <a:gd name="T18" fmla="*/ 328 w 528"/>
                <a:gd name="T19" fmla="*/ 35 h 216"/>
                <a:gd name="T20" fmla="*/ 370 w 528"/>
                <a:gd name="T21" fmla="*/ 32 h 216"/>
                <a:gd name="T22" fmla="*/ 408 w 528"/>
                <a:gd name="T23" fmla="*/ 29 h 216"/>
                <a:gd name="T24" fmla="*/ 442 w 528"/>
                <a:gd name="T25" fmla="*/ 24 h 216"/>
                <a:gd name="T26" fmla="*/ 473 w 528"/>
                <a:gd name="T27" fmla="*/ 19 h 216"/>
                <a:gd name="T28" fmla="*/ 499 w 528"/>
                <a:gd name="T29" fmla="*/ 11 h 216"/>
                <a:gd name="T30" fmla="*/ 520 w 528"/>
                <a:gd name="T31" fmla="*/ 5 h 216"/>
                <a:gd name="T32" fmla="*/ 526 w 528"/>
                <a:gd name="T33" fmla="*/ 12 h 216"/>
                <a:gd name="T34" fmla="*/ 521 w 528"/>
                <a:gd name="T35" fmla="*/ 44 h 216"/>
                <a:gd name="T36" fmla="*/ 508 w 528"/>
                <a:gd name="T37" fmla="*/ 83 h 216"/>
                <a:gd name="T38" fmla="*/ 485 w 528"/>
                <a:gd name="T39" fmla="*/ 125 h 216"/>
                <a:gd name="T40" fmla="*/ 460 w 528"/>
                <a:gd name="T41" fmla="*/ 154 h 216"/>
                <a:gd name="T42" fmla="*/ 441 w 528"/>
                <a:gd name="T43" fmla="*/ 169 h 216"/>
                <a:gd name="T44" fmla="*/ 419 w 528"/>
                <a:gd name="T45" fmla="*/ 182 h 216"/>
                <a:gd name="T46" fmla="*/ 396 w 528"/>
                <a:gd name="T47" fmla="*/ 193 h 216"/>
                <a:gd name="T48" fmla="*/ 371 w 528"/>
                <a:gd name="T49" fmla="*/ 202 h 216"/>
                <a:gd name="T50" fmla="*/ 343 w 528"/>
                <a:gd name="T51" fmla="*/ 209 h 216"/>
                <a:gd name="T52" fmla="*/ 315 w 528"/>
                <a:gd name="T53" fmla="*/ 214 h 216"/>
                <a:gd name="T54" fmla="*/ 283 w 528"/>
                <a:gd name="T55" fmla="*/ 216 h 216"/>
                <a:gd name="T56" fmla="*/ 250 w 528"/>
                <a:gd name="T57" fmla="*/ 216 h 216"/>
                <a:gd name="T58" fmla="*/ 219 w 528"/>
                <a:gd name="T59" fmla="*/ 214 h 216"/>
                <a:gd name="T60" fmla="*/ 189 w 528"/>
                <a:gd name="T61" fmla="*/ 209 h 216"/>
                <a:gd name="T62" fmla="*/ 162 w 528"/>
                <a:gd name="T63" fmla="*/ 202 h 216"/>
                <a:gd name="T64" fmla="*/ 136 w 528"/>
                <a:gd name="T65" fmla="*/ 193 h 216"/>
                <a:gd name="T66" fmla="*/ 112 w 528"/>
                <a:gd name="T67" fmla="*/ 182 h 216"/>
                <a:gd name="T68" fmla="*/ 91 w 528"/>
                <a:gd name="T69" fmla="*/ 169 h 216"/>
                <a:gd name="T70" fmla="*/ 72 w 528"/>
                <a:gd name="T71" fmla="*/ 154 h 216"/>
                <a:gd name="T72" fmla="*/ 45 w 528"/>
                <a:gd name="T73" fmla="*/ 125 h 216"/>
                <a:gd name="T74" fmla="*/ 21 w 528"/>
                <a:gd name="T75" fmla="*/ 85 h 216"/>
                <a:gd name="T76" fmla="*/ 7 w 528"/>
                <a:gd name="T77" fmla="*/ 46 h 216"/>
                <a:gd name="T78" fmla="*/ 2 w 528"/>
                <a:gd name="T79" fmla="*/ 14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8"/>
                <a:gd name="T121" fmla="*/ 0 h 216"/>
                <a:gd name="T122" fmla="*/ 528 w 528"/>
                <a:gd name="T123" fmla="*/ 216 h 21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8" h="216">
                  <a:moveTo>
                    <a:pt x="0" y="3"/>
                  </a:moveTo>
                  <a:lnTo>
                    <a:pt x="9" y="7"/>
                  </a:lnTo>
                  <a:lnTo>
                    <a:pt x="19" y="10"/>
                  </a:lnTo>
                  <a:lnTo>
                    <a:pt x="30" y="13"/>
                  </a:lnTo>
                  <a:lnTo>
                    <a:pt x="43" y="17"/>
                  </a:lnTo>
                  <a:lnTo>
                    <a:pt x="56" y="20"/>
                  </a:lnTo>
                  <a:lnTo>
                    <a:pt x="71" y="22"/>
                  </a:lnTo>
                  <a:lnTo>
                    <a:pt x="86" y="25"/>
                  </a:lnTo>
                  <a:lnTo>
                    <a:pt x="103" y="28"/>
                  </a:lnTo>
                  <a:lnTo>
                    <a:pt x="120" y="30"/>
                  </a:lnTo>
                  <a:lnTo>
                    <a:pt x="139" y="31"/>
                  </a:lnTo>
                  <a:lnTo>
                    <a:pt x="157" y="33"/>
                  </a:lnTo>
                  <a:lnTo>
                    <a:pt x="177" y="34"/>
                  </a:lnTo>
                  <a:lnTo>
                    <a:pt x="198" y="35"/>
                  </a:lnTo>
                  <a:lnTo>
                    <a:pt x="219" y="35"/>
                  </a:lnTo>
                  <a:lnTo>
                    <a:pt x="239" y="36"/>
                  </a:lnTo>
                  <a:lnTo>
                    <a:pt x="261" y="36"/>
                  </a:lnTo>
                  <a:lnTo>
                    <a:pt x="284" y="36"/>
                  </a:lnTo>
                  <a:lnTo>
                    <a:pt x="306" y="35"/>
                  </a:lnTo>
                  <a:lnTo>
                    <a:pt x="328" y="35"/>
                  </a:lnTo>
                  <a:lnTo>
                    <a:pt x="349" y="34"/>
                  </a:lnTo>
                  <a:lnTo>
                    <a:pt x="370" y="32"/>
                  </a:lnTo>
                  <a:lnTo>
                    <a:pt x="389" y="31"/>
                  </a:lnTo>
                  <a:lnTo>
                    <a:pt x="408" y="29"/>
                  </a:lnTo>
                  <a:lnTo>
                    <a:pt x="426" y="26"/>
                  </a:lnTo>
                  <a:lnTo>
                    <a:pt x="442" y="24"/>
                  </a:lnTo>
                  <a:lnTo>
                    <a:pt x="459" y="21"/>
                  </a:lnTo>
                  <a:lnTo>
                    <a:pt x="473" y="19"/>
                  </a:lnTo>
                  <a:lnTo>
                    <a:pt x="487" y="16"/>
                  </a:lnTo>
                  <a:lnTo>
                    <a:pt x="499" y="11"/>
                  </a:lnTo>
                  <a:lnTo>
                    <a:pt x="510" y="8"/>
                  </a:lnTo>
                  <a:lnTo>
                    <a:pt x="520" y="5"/>
                  </a:lnTo>
                  <a:lnTo>
                    <a:pt x="528" y="0"/>
                  </a:lnTo>
                  <a:lnTo>
                    <a:pt x="526" y="12"/>
                  </a:lnTo>
                  <a:lnTo>
                    <a:pt x="524" y="28"/>
                  </a:lnTo>
                  <a:lnTo>
                    <a:pt x="521" y="44"/>
                  </a:lnTo>
                  <a:lnTo>
                    <a:pt x="516" y="64"/>
                  </a:lnTo>
                  <a:lnTo>
                    <a:pt x="508" y="83"/>
                  </a:lnTo>
                  <a:lnTo>
                    <a:pt x="498" y="104"/>
                  </a:lnTo>
                  <a:lnTo>
                    <a:pt x="485" y="125"/>
                  </a:lnTo>
                  <a:lnTo>
                    <a:pt x="468" y="145"/>
                  </a:lnTo>
                  <a:lnTo>
                    <a:pt x="460" y="154"/>
                  </a:lnTo>
                  <a:lnTo>
                    <a:pt x="451" y="161"/>
                  </a:lnTo>
                  <a:lnTo>
                    <a:pt x="441" y="169"/>
                  </a:lnTo>
                  <a:lnTo>
                    <a:pt x="430" y="175"/>
                  </a:lnTo>
                  <a:lnTo>
                    <a:pt x="419" y="182"/>
                  </a:lnTo>
                  <a:lnTo>
                    <a:pt x="408" y="188"/>
                  </a:lnTo>
                  <a:lnTo>
                    <a:pt x="396" y="193"/>
                  </a:lnTo>
                  <a:lnTo>
                    <a:pt x="384" y="198"/>
                  </a:lnTo>
                  <a:lnTo>
                    <a:pt x="371" y="202"/>
                  </a:lnTo>
                  <a:lnTo>
                    <a:pt x="358" y="206"/>
                  </a:lnTo>
                  <a:lnTo>
                    <a:pt x="343" y="209"/>
                  </a:lnTo>
                  <a:lnTo>
                    <a:pt x="329" y="212"/>
                  </a:lnTo>
                  <a:lnTo>
                    <a:pt x="315" y="214"/>
                  </a:lnTo>
                  <a:lnTo>
                    <a:pt x="299" y="215"/>
                  </a:lnTo>
                  <a:lnTo>
                    <a:pt x="283" y="216"/>
                  </a:lnTo>
                  <a:lnTo>
                    <a:pt x="267" y="216"/>
                  </a:lnTo>
                  <a:lnTo>
                    <a:pt x="250" y="216"/>
                  </a:lnTo>
                  <a:lnTo>
                    <a:pt x="234" y="215"/>
                  </a:lnTo>
                  <a:lnTo>
                    <a:pt x="219" y="214"/>
                  </a:lnTo>
                  <a:lnTo>
                    <a:pt x="204" y="212"/>
                  </a:lnTo>
                  <a:lnTo>
                    <a:pt x="189" y="209"/>
                  </a:lnTo>
                  <a:lnTo>
                    <a:pt x="176" y="206"/>
                  </a:lnTo>
                  <a:lnTo>
                    <a:pt x="162" y="202"/>
                  </a:lnTo>
                  <a:lnTo>
                    <a:pt x="148" y="198"/>
                  </a:lnTo>
                  <a:lnTo>
                    <a:pt x="136" y="193"/>
                  </a:lnTo>
                  <a:lnTo>
                    <a:pt x="124" y="188"/>
                  </a:lnTo>
                  <a:lnTo>
                    <a:pt x="112" y="182"/>
                  </a:lnTo>
                  <a:lnTo>
                    <a:pt x="101" y="175"/>
                  </a:lnTo>
                  <a:lnTo>
                    <a:pt x="91" y="169"/>
                  </a:lnTo>
                  <a:lnTo>
                    <a:pt x="82" y="161"/>
                  </a:lnTo>
                  <a:lnTo>
                    <a:pt x="72" y="154"/>
                  </a:lnTo>
                  <a:lnTo>
                    <a:pt x="63" y="145"/>
                  </a:lnTo>
                  <a:lnTo>
                    <a:pt x="45" y="125"/>
                  </a:lnTo>
                  <a:lnTo>
                    <a:pt x="31" y="104"/>
                  </a:lnTo>
                  <a:lnTo>
                    <a:pt x="21" y="85"/>
                  </a:lnTo>
                  <a:lnTo>
                    <a:pt x="13" y="64"/>
                  </a:lnTo>
                  <a:lnTo>
                    <a:pt x="7" y="46"/>
                  </a:lnTo>
                  <a:lnTo>
                    <a:pt x="4" y="29"/>
                  </a:lnTo>
                  <a:lnTo>
                    <a:pt x="2" y="14"/>
                  </a:lnTo>
                  <a:lnTo>
                    <a:pt x="0" y="3"/>
                  </a:lnTo>
                  <a:close/>
                </a:path>
              </a:pathLst>
            </a:custGeom>
            <a:solidFill>
              <a:srgbClr val="FF0000"/>
            </a:solidFill>
            <a:ln w="9525">
              <a:noFill/>
              <a:round/>
              <a:headEnd/>
              <a:tailEnd/>
            </a:ln>
          </p:spPr>
          <p:txBody>
            <a:bodyPr/>
            <a:lstStyle/>
            <a:p>
              <a:endParaRPr lang="fr-FR"/>
            </a:p>
          </p:txBody>
        </p:sp>
        <p:sp>
          <p:nvSpPr>
            <p:cNvPr id="95" name="Freeform 87"/>
            <p:cNvSpPr>
              <a:spLocks/>
            </p:cNvSpPr>
            <p:nvPr/>
          </p:nvSpPr>
          <p:spPr bwMode="auto">
            <a:xfrm>
              <a:off x="2928" y="3338"/>
              <a:ext cx="45" cy="134"/>
            </a:xfrm>
            <a:custGeom>
              <a:avLst/>
              <a:gdLst>
                <a:gd name="T0" fmla="*/ 17 w 45"/>
                <a:gd name="T1" fmla="*/ 131 h 134"/>
                <a:gd name="T2" fmla="*/ 11 w 45"/>
                <a:gd name="T3" fmla="*/ 122 h 134"/>
                <a:gd name="T4" fmla="*/ 6 w 45"/>
                <a:gd name="T5" fmla="*/ 109 h 134"/>
                <a:gd name="T6" fmla="*/ 1 w 45"/>
                <a:gd name="T7" fmla="*/ 90 h 134"/>
                <a:gd name="T8" fmla="*/ 0 w 45"/>
                <a:gd name="T9" fmla="*/ 67 h 134"/>
                <a:gd name="T10" fmla="*/ 1 w 45"/>
                <a:gd name="T11" fmla="*/ 44 h 134"/>
                <a:gd name="T12" fmla="*/ 6 w 45"/>
                <a:gd name="T13" fmla="*/ 26 h 134"/>
                <a:gd name="T14" fmla="*/ 11 w 45"/>
                <a:gd name="T15" fmla="*/ 12 h 134"/>
                <a:gd name="T16" fmla="*/ 17 w 45"/>
                <a:gd name="T17" fmla="*/ 4 h 134"/>
                <a:gd name="T18" fmla="*/ 20 w 45"/>
                <a:gd name="T19" fmla="*/ 1 h 134"/>
                <a:gd name="T20" fmla="*/ 23 w 45"/>
                <a:gd name="T21" fmla="*/ 0 h 134"/>
                <a:gd name="T22" fmla="*/ 25 w 45"/>
                <a:gd name="T23" fmla="*/ 1 h 134"/>
                <a:gd name="T24" fmla="*/ 29 w 45"/>
                <a:gd name="T25" fmla="*/ 4 h 134"/>
                <a:gd name="T26" fmla="*/ 34 w 45"/>
                <a:gd name="T27" fmla="*/ 12 h 134"/>
                <a:gd name="T28" fmla="*/ 40 w 45"/>
                <a:gd name="T29" fmla="*/ 26 h 134"/>
                <a:gd name="T30" fmla="*/ 44 w 45"/>
                <a:gd name="T31" fmla="*/ 44 h 134"/>
                <a:gd name="T32" fmla="*/ 45 w 45"/>
                <a:gd name="T33" fmla="*/ 67 h 134"/>
                <a:gd name="T34" fmla="*/ 43 w 45"/>
                <a:gd name="T35" fmla="*/ 95 h 134"/>
                <a:gd name="T36" fmla="*/ 37 w 45"/>
                <a:gd name="T37" fmla="*/ 115 h 134"/>
                <a:gd name="T38" fmla="*/ 31 w 45"/>
                <a:gd name="T39" fmla="*/ 130 h 134"/>
                <a:gd name="T40" fmla="*/ 23 w 45"/>
                <a:gd name="T41" fmla="*/ 134 h 134"/>
                <a:gd name="T42" fmla="*/ 22 w 45"/>
                <a:gd name="T43" fmla="*/ 134 h 134"/>
                <a:gd name="T44" fmla="*/ 20 w 45"/>
                <a:gd name="T45" fmla="*/ 133 h 134"/>
                <a:gd name="T46" fmla="*/ 19 w 45"/>
                <a:gd name="T47" fmla="*/ 132 h 134"/>
                <a:gd name="T48" fmla="*/ 17 w 45"/>
                <a:gd name="T49" fmla="*/ 131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134"/>
                <a:gd name="T77" fmla="*/ 45 w 45"/>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134">
                  <a:moveTo>
                    <a:pt x="17" y="131"/>
                  </a:moveTo>
                  <a:lnTo>
                    <a:pt x="11" y="122"/>
                  </a:lnTo>
                  <a:lnTo>
                    <a:pt x="6" y="109"/>
                  </a:lnTo>
                  <a:lnTo>
                    <a:pt x="1" y="90"/>
                  </a:lnTo>
                  <a:lnTo>
                    <a:pt x="0" y="67"/>
                  </a:lnTo>
                  <a:lnTo>
                    <a:pt x="1" y="44"/>
                  </a:lnTo>
                  <a:lnTo>
                    <a:pt x="6" y="26"/>
                  </a:lnTo>
                  <a:lnTo>
                    <a:pt x="11" y="12"/>
                  </a:lnTo>
                  <a:lnTo>
                    <a:pt x="17" y="4"/>
                  </a:lnTo>
                  <a:lnTo>
                    <a:pt x="20" y="1"/>
                  </a:lnTo>
                  <a:lnTo>
                    <a:pt x="23" y="0"/>
                  </a:lnTo>
                  <a:lnTo>
                    <a:pt x="25" y="1"/>
                  </a:lnTo>
                  <a:lnTo>
                    <a:pt x="29" y="4"/>
                  </a:lnTo>
                  <a:lnTo>
                    <a:pt x="34" y="12"/>
                  </a:lnTo>
                  <a:lnTo>
                    <a:pt x="40" y="26"/>
                  </a:lnTo>
                  <a:lnTo>
                    <a:pt x="44" y="44"/>
                  </a:lnTo>
                  <a:lnTo>
                    <a:pt x="45" y="67"/>
                  </a:lnTo>
                  <a:lnTo>
                    <a:pt x="43" y="95"/>
                  </a:lnTo>
                  <a:lnTo>
                    <a:pt x="37" y="115"/>
                  </a:lnTo>
                  <a:lnTo>
                    <a:pt x="31" y="130"/>
                  </a:lnTo>
                  <a:lnTo>
                    <a:pt x="23" y="134"/>
                  </a:lnTo>
                  <a:lnTo>
                    <a:pt x="22" y="134"/>
                  </a:lnTo>
                  <a:lnTo>
                    <a:pt x="20" y="133"/>
                  </a:lnTo>
                  <a:lnTo>
                    <a:pt x="19" y="132"/>
                  </a:lnTo>
                  <a:lnTo>
                    <a:pt x="17" y="131"/>
                  </a:lnTo>
                  <a:close/>
                </a:path>
              </a:pathLst>
            </a:custGeom>
            <a:solidFill>
              <a:srgbClr val="6D5E16"/>
            </a:solidFill>
            <a:ln w="9525">
              <a:noFill/>
              <a:round/>
              <a:headEnd/>
              <a:tailEnd/>
            </a:ln>
          </p:spPr>
          <p:txBody>
            <a:bodyPr/>
            <a:lstStyle/>
            <a:p>
              <a:endParaRPr lang="fr-FR"/>
            </a:p>
          </p:txBody>
        </p:sp>
        <p:sp>
          <p:nvSpPr>
            <p:cNvPr id="96" name="Freeform 88"/>
            <p:cNvSpPr>
              <a:spLocks/>
            </p:cNvSpPr>
            <p:nvPr/>
          </p:nvSpPr>
          <p:spPr bwMode="auto">
            <a:xfrm>
              <a:off x="2973" y="3339"/>
              <a:ext cx="25" cy="133"/>
            </a:xfrm>
            <a:custGeom>
              <a:avLst/>
              <a:gdLst>
                <a:gd name="T0" fmla="*/ 3 w 25"/>
                <a:gd name="T1" fmla="*/ 133 h 133"/>
                <a:gd name="T2" fmla="*/ 3 w 25"/>
                <a:gd name="T3" fmla="*/ 133 h 133"/>
                <a:gd name="T4" fmla="*/ 2 w 25"/>
                <a:gd name="T5" fmla="*/ 133 h 133"/>
                <a:gd name="T6" fmla="*/ 1 w 25"/>
                <a:gd name="T7" fmla="*/ 133 h 133"/>
                <a:gd name="T8" fmla="*/ 0 w 25"/>
                <a:gd name="T9" fmla="*/ 133 h 133"/>
                <a:gd name="T10" fmla="*/ 6 w 25"/>
                <a:gd name="T11" fmla="*/ 120 h 133"/>
                <a:gd name="T12" fmla="*/ 11 w 25"/>
                <a:gd name="T13" fmla="*/ 105 h 133"/>
                <a:gd name="T14" fmla="*/ 13 w 25"/>
                <a:gd name="T15" fmla="*/ 86 h 133"/>
                <a:gd name="T16" fmla="*/ 14 w 25"/>
                <a:gd name="T17" fmla="*/ 66 h 133"/>
                <a:gd name="T18" fmla="*/ 13 w 25"/>
                <a:gd name="T19" fmla="*/ 46 h 133"/>
                <a:gd name="T20" fmla="*/ 11 w 25"/>
                <a:gd name="T21" fmla="*/ 29 h 133"/>
                <a:gd name="T22" fmla="*/ 7 w 25"/>
                <a:gd name="T23" fmla="*/ 14 h 133"/>
                <a:gd name="T24" fmla="*/ 0 w 25"/>
                <a:gd name="T25" fmla="*/ 0 h 133"/>
                <a:gd name="T26" fmla="*/ 7 w 25"/>
                <a:gd name="T27" fmla="*/ 0 h 133"/>
                <a:gd name="T28" fmla="*/ 9 w 25"/>
                <a:gd name="T29" fmla="*/ 3 h 133"/>
                <a:gd name="T30" fmla="*/ 11 w 25"/>
                <a:gd name="T31" fmla="*/ 5 h 133"/>
                <a:gd name="T32" fmla="*/ 12 w 25"/>
                <a:gd name="T33" fmla="*/ 8 h 133"/>
                <a:gd name="T34" fmla="*/ 14 w 25"/>
                <a:gd name="T35" fmla="*/ 11 h 133"/>
                <a:gd name="T36" fmla="*/ 14 w 25"/>
                <a:gd name="T37" fmla="*/ 12 h 133"/>
                <a:gd name="T38" fmla="*/ 15 w 25"/>
                <a:gd name="T39" fmla="*/ 12 h 133"/>
                <a:gd name="T40" fmla="*/ 20 w 25"/>
                <a:gd name="T41" fmla="*/ 22 h 133"/>
                <a:gd name="T42" fmla="*/ 22 w 25"/>
                <a:gd name="T43" fmla="*/ 36 h 133"/>
                <a:gd name="T44" fmla="*/ 24 w 25"/>
                <a:gd name="T45" fmla="*/ 50 h 133"/>
                <a:gd name="T46" fmla="*/ 25 w 25"/>
                <a:gd name="T47" fmla="*/ 66 h 133"/>
                <a:gd name="T48" fmla="*/ 23 w 25"/>
                <a:gd name="T49" fmla="*/ 94 h 133"/>
                <a:gd name="T50" fmla="*/ 18 w 25"/>
                <a:gd name="T51" fmla="*/ 114 h 133"/>
                <a:gd name="T52" fmla="*/ 11 w 25"/>
                <a:gd name="T53" fmla="*/ 129 h 133"/>
                <a:gd name="T54" fmla="*/ 3 w 25"/>
                <a:gd name="T55" fmla="*/ 133 h 13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5"/>
                <a:gd name="T85" fmla="*/ 0 h 133"/>
                <a:gd name="T86" fmla="*/ 25 w 25"/>
                <a:gd name="T87" fmla="*/ 133 h 13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5" h="133">
                  <a:moveTo>
                    <a:pt x="3" y="133"/>
                  </a:moveTo>
                  <a:lnTo>
                    <a:pt x="3" y="133"/>
                  </a:lnTo>
                  <a:lnTo>
                    <a:pt x="2" y="133"/>
                  </a:lnTo>
                  <a:lnTo>
                    <a:pt x="1" y="133"/>
                  </a:lnTo>
                  <a:lnTo>
                    <a:pt x="0" y="133"/>
                  </a:lnTo>
                  <a:lnTo>
                    <a:pt x="6" y="120"/>
                  </a:lnTo>
                  <a:lnTo>
                    <a:pt x="11" y="105"/>
                  </a:lnTo>
                  <a:lnTo>
                    <a:pt x="13" y="86"/>
                  </a:lnTo>
                  <a:lnTo>
                    <a:pt x="14" y="66"/>
                  </a:lnTo>
                  <a:lnTo>
                    <a:pt x="13" y="46"/>
                  </a:lnTo>
                  <a:lnTo>
                    <a:pt x="11" y="29"/>
                  </a:lnTo>
                  <a:lnTo>
                    <a:pt x="7" y="14"/>
                  </a:lnTo>
                  <a:lnTo>
                    <a:pt x="0" y="0"/>
                  </a:lnTo>
                  <a:lnTo>
                    <a:pt x="7" y="0"/>
                  </a:lnTo>
                  <a:lnTo>
                    <a:pt x="9" y="3"/>
                  </a:lnTo>
                  <a:lnTo>
                    <a:pt x="11" y="5"/>
                  </a:lnTo>
                  <a:lnTo>
                    <a:pt x="12" y="8"/>
                  </a:lnTo>
                  <a:lnTo>
                    <a:pt x="14" y="11"/>
                  </a:lnTo>
                  <a:lnTo>
                    <a:pt x="14" y="12"/>
                  </a:lnTo>
                  <a:lnTo>
                    <a:pt x="15" y="12"/>
                  </a:lnTo>
                  <a:lnTo>
                    <a:pt x="20" y="22"/>
                  </a:lnTo>
                  <a:lnTo>
                    <a:pt x="22" y="36"/>
                  </a:lnTo>
                  <a:lnTo>
                    <a:pt x="24" y="50"/>
                  </a:lnTo>
                  <a:lnTo>
                    <a:pt x="25" y="66"/>
                  </a:lnTo>
                  <a:lnTo>
                    <a:pt x="23" y="94"/>
                  </a:lnTo>
                  <a:lnTo>
                    <a:pt x="18" y="114"/>
                  </a:lnTo>
                  <a:lnTo>
                    <a:pt x="11" y="129"/>
                  </a:lnTo>
                  <a:lnTo>
                    <a:pt x="3" y="133"/>
                  </a:lnTo>
                  <a:close/>
                </a:path>
              </a:pathLst>
            </a:custGeom>
            <a:solidFill>
              <a:srgbClr val="140500"/>
            </a:solidFill>
            <a:ln w="9525">
              <a:noFill/>
              <a:round/>
              <a:headEnd/>
              <a:tailEnd/>
            </a:ln>
          </p:spPr>
          <p:txBody>
            <a:bodyPr/>
            <a:lstStyle/>
            <a:p>
              <a:endParaRPr lang="fr-FR"/>
            </a:p>
          </p:txBody>
        </p:sp>
        <p:sp>
          <p:nvSpPr>
            <p:cNvPr id="97" name="Freeform 89"/>
            <p:cNvSpPr>
              <a:spLocks/>
            </p:cNvSpPr>
            <p:nvPr/>
          </p:nvSpPr>
          <p:spPr bwMode="auto">
            <a:xfrm>
              <a:off x="3004" y="3104"/>
              <a:ext cx="108" cy="267"/>
            </a:xfrm>
            <a:custGeom>
              <a:avLst/>
              <a:gdLst>
                <a:gd name="T0" fmla="*/ 6 w 108"/>
                <a:gd name="T1" fmla="*/ 267 h 267"/>
                <a:gd name="T2" fmla="*/ 5 w 108"/>
                <a:gd name="T3" fmla="*/ 262 h 267"/>
                <a:gd name="T4" fmla="*/ 4 w 108"/>
                <a:gd name="T5" fmla="*/ 256 h 267"/>
                <a:gd name="T6" fmla="*/ 2 w 108"/>
                <a:gd name="T7" fmla="*/ 251 h 267"/>
                <a:gd name="T8" fmla="*/ 0 w 108"/>
                <a:gd name="T9" fmla="*/ 245 h 267"/>
                <a:gd name="T10" fmla="*/ 93 w 108"/>
                <a:gd name="T11" fmla="*/ 0 h 267"/>
                <a:gd name="T12" fmla="*/ 96 w 108"/>
                <a:gd name="T13" fmla="*/ 0 h 267"/>
                <a:gd name="T14" fmla="*/ 101 w 108"/>
                <a:gd name="T15" fmla="*/ 0 h 267"/>
                <a:gd name="T16" fmla="*/ 104 w 108"/>
                <a:gd name="T17" fmla="*/ 1 h 267"/>
                <a:gd name="T18" fmla="*/ 108 w 108"/>
                <a:gd name="T19" fmla="*/ 1 h 267"/>
                <a:gd name="T20" fmla="*/ 6 w 108"/>
                <a:gd name="T21" fmla="*/ 267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
                <a:gd name="T34" fmla="*/ 0 h 267"/>
                <a:gd name="T35" fmla="*/ 108 w 108"/>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 h="267">
                  <a:moveTo>
                    <a:pt x="6" y="267"/>
                  </a:moveTo>
                  <a:lnTo>
                    <a:pt x="5" y="262"/>
                  </a:lnTo>
                  <a:lnTo>
                    <a:pt x="4" y="256"/>
                  </a:lnTo>
                  <a:lnTo>
                    <a:pt x="2" y="251"/>
                  </a:lnTo>
                  <a:lnTo>
                    <a:pt x="0" y="245"/>
                  </a:lnTo>
                  <a:lnTo>
                    <a:pt x="93" y="0"/>
                  </a:lnTo>
                  <a:lnTo>
                    <a:pt x="96" y="0"/>
                  </a:lnTo>
                  <a:lnTo>
                    <a:pt x="101" y="0"/>
                  </a:lnTo>
                  <a:lnTo>
                    <a:pt x="104" y="1"/>
                  </a:lnTo>
                  <a:lnTo>
                    <a:pt x="108" y="1"/>
                  </a:lnTo>
                  <a:lnTo>
                    <a:pt x="6" y="267"/>
                  </a:lnTo>
                  <a:close/>
                </a:path>
              </a:pathLst>
            </a:custGeom>
            <a:solidFill>
              <a:srgbClr val="70BABF"/>
            </a:solidFill>
            <a:ln w="9525">
              <a:noFill/>
              <a:round/>
              <a:headEnd/>
              <a:tailEnd/>
            </a:ln>
          </p:spPr>
          <p:txBody>
            <a:bodyPr/>
            <a:lstStyle/>
            <a:p>
              <a:endParaRPr lang="fr-FR"/>
            </a:p>
          </p:txBody>
        </p:sp>
        <p:sp>
          <p:nvSpPr>
            <p:cNvPr id="98" name="Freeform 90"/>
            <p:cNvSpPr>
              <a:spLocks/>
            </p:cNvSpPr>
            <p:nvPr/>
          </p:nvSpPr>
          <p:spPr bwMode="auto">
            <a:xfrm>
              <a:off x="3154" y="3158"/>
              <a:ext cx="38" cy="206"/>
            </a:xfrm>
            <a:custGeom>
              <a:avLst/>
              <a:gdLst>
                <a:gd name="T0" fmla="*/ 5 w 38"/>
                <a:gd name="T1" fmla="*/ 206 h 206"/>
                <a:gd name="T2" fmla="*/ 4 w 38"/>
                <a:gd name="T3" fmla="*/ 206 h 206"/>
                <a:gd name="T4" fmla="*/ 3 w 38"/>
                <a:gd name="T5" fmla="*/ 206 h 206"/>
                <a:gd name="T6" fmla="*/ 1 w 38"/>
                <a:gd name="T7" fmla="*/ 206 h 206"/>
                <a:gd name="T8" fmla="*/ 0 w 38"/>
                <a:gd name="T9" fmla="*/ 204 h 206"/>
                <a:gd name="T10" fmla="*/ 28 w 38"/>
                <a:gd name="T11" fmla="*/ 0 h 206"/>
                <a:gd name="T12" fmla="*/ 31 w 38"/>
                <a:gd name="T13" fmla="*/ 1 h 206"/>
                <a:gd name="T14" fmla="*/ 34 w 38"/>
                <a:gd name="T15" fmla="*/ 3 h 206"/>
                <a:gd name="T16" fmla="*/ 36 w 38"/>
                <a:gd name="T17" fmla="*/ 6 h 206"/>
                <a:gd name="T18" fmla="*/ 38 w 38"/>
                <a:gd name="T19" fmla="*/ 7 h 206"/>
                <a:gd name="T20" fmla="*/ 5 w 38"/>
                <a:gd name="T21" fmla="*/ 206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06"/>
                <a:gd name="T35" fmla="*/ 38 w 38"/>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06">
                  <a:moveTo>
                    <a:pt x="5" y="206"/>
                  </a:moveTo>
                  <a:lnTo>
                    <a:pt x="4" y="206"/>
                  </a:lnTo>
                  <a:lnTo>
                    <a:pt x="3" y="206"/>
                  </a:lnTo>
                  <a:lnTo>
                    <a:pt x="1" y="206"/>
                  </a:lnTo>
                  <a:lnTo>
                    <a:pt x="0" y="204"/>
                  </a:lnTo>
                  <a:lnTo>
                    <a:pt x="28" y="0"/>
                  </a:lnTo>
                  <a:lnTo>
                    <a:pt x="31" y="1"/>
                  </a:lnTo>
                  <a:lnTo>
                    <a:pt x="34" y="3"/>
                  </a:lnTo>
                  <a:lnTo>
                    <a:pt x="36" y="6"/>
                  </a:lnTo>
                  <a:lnTo>
                    <a:pt x="38" y="7"/>
                  </a:lnTo>
                  <a:lnTo>
                    <a:pt x="5" y="206"/>
                  </a:lnTo>
                  <a:close/>
                </a:path>
              </a:pathLst>
            </a:custGeom>
            <a:solidFill>
              <a:srgbClr val="70BABF"/>
            </a:solidFill>
            <a:ln w="9525">
              <a:noFill/>
              <a:round/>
              <a:headEnd/>
              <a:tailEnd/>
            </a:ln>
          </p:spPr>
          <p:txBody>
            <a:bodyPr/>
            <a:lstStyle/>
            <a:p>
              <a:endParaRPr lang="fr-FR"/>
            </a:p>
          </p:txBody>
        </p:sp>
        <p:sp>
          <p:nvSpPr>
            <p:cNvPr id="99" name="Freeform 91"/>
            <p:cNvSpPr>
              <a:spLocks/>
            </p:cNvSpPr>
            <p:nvPr/>
          </p:nvSpPr>
          <p:spPr bwMode="auto">
            <a:xfrm>
              <a:off x="3273" y="3075"/>
              <a:ext cx="138" cy="326"/>
            </a:xfrm>
            <a:custGeom>
              <a:avLst/>
              <a:gdLst>
                <a:gd name="T0" fmla="*/ 0 w 138"/>
                <a:gd name="T1" fmla="*/ 16 h 326"/>
                <a:gd name="T2" fmla="*/ 4 w 138"/>
                <a:gd name="T3" fmla="*/ 14 h 326"/>
                <a:gd name="T4" fmla="*/ 6 w 138"/>
                <a:gd name="T5" fmla="*/ 8 h 326"/>
                <a:gd name="T6" fmla="*/ 8 w 138"/>
                <a:gd name="T7" fmla="*/ 3 h 326"/>
                <a:gd name="T8" fmla="*/ 10 w 138"/>
                <a:gd name="T9" fmla="*/ 0 h 326"/>
                <a:gd name="T10" fmla="*/ 138 w 138"/>
                <a:gd name="T11" fmla="*/ 326 h 326"/>
                <a:gd name="T12" fmla="*/ 120 w 138"/>
                <a:gd name="T13" fmla="*/ 325 h 326"/>
                <a:gd name="T14" fmla="*/ 0 w 138"/>
                <a:gd name="T15" fmla="*/ 16 h 326"/>
                <a:gd name="T16" fmla="*/ 0 60000 65536"/>
                <a:gd name="T17" fmla="*/ 0 60000 65536"/>
                <a:gd name="T18" fmla="*/ 0 60000 65536"/>
                <a:gd name="T19" fmla="*/ 0 60000 65536"/>
                <a:gd name="T20" fmla="*/ 0 60000 65536"/>
                <a:gd name="T21" fmla="*/ 0 60000 65536"/>
                <a:gd name="T22" fmla="*/ 0 60000 65536"/>
                <a:gd name="T23" fmla="*/ 0 60000 65536"/>
                <a:gd name="T24" fmla="*/ 0 w 138"/>
                <a:gd name="T25" fmla="*/ 0 h 326"/>
                <a:gd name="T26" fmla="*/ 138 w 138"/>
                <a:gd name="T27" fmla="*/ 326 h 3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8" h="326">
                  <a:moveTo>
                    <a:pt x="0" y="16"/>
                  </a:moveTo>
                  <a:lnTo>
                    <a:pt x="4" y="14"/>
                  </a:lnTo>
                  <a:lnTo>
                    <a:pt x="6" y="8"/>
                  </a:lnTo>
                  <a:lnTo>
                    <a:pt x="8" y="3"/>
                  </a:lnTo>
                  <a:lnTo>
                    <a:pt x="10" y="0"/>
                  </a:lnTo>
                  <a:lnTo>
                    <a:pt x="138" y="326"/>
                  </a:lnTo>
                  <a:lnTo>
                    <a:pt x="120" y="325"/>
                  </a:lnTo>
                  <a:lnTo>
                    <a:pt x="0" y="16"/>
                  </a:lnTo>
                  <a:close/>
                </a:path>
              </a:pathLst>
            </a:custGeom>
            <a:solidFill>
              <a:srgbClr val="70BABF"/>
            </a:solidFill>
            <a:ln w="9525">
              <a:noFill/>
              <a:round/>
              <a:headEnd/>
              <a:tailEnd/>
            </a:ln>
          </p:spPr>
          <p:txBody>
            <a:bodyPr/>
            <a:lstStyle/>
            <a:p>
              <a:endParaRPr lang="fr-FR"/>
            </a:p>
          </p:txBody>
        </p:sp>
        <p:sp>
          <p:nvSpPr>
            <p:cNvPr id="100" name="Freeform 92"/>
            <p:cNvSpPr>
              <a:spLocks/>
            </p:cNvSpPr>
            <p:nvPr/>
          </p:nvSpPr>
          <p:spPr bwMode="auto">
            <a:xfrm>
              <a:off x="3405" y="3335"/>
              <a:ext cx="41" cy="134"/>
            </a:xfrm>
            <a:custGeom>
              <a:avLst/>
              <a:gdLst>
                <a:gd name="T0" fmla="*/ 0 w 41"/>
                <a:gd name="T1" fmla="*/ 80 h 134"/>
                <a:gd name="T2" fmla="*/ 24 w 41"/>
                <a:gd name="T3" fmla="*/ 81 h 134"/>
                <a:gd name="T4" fmla="*/ 32 w 41"/>
                <a:gd name="T5" fmla="*/ 48 h 134"/>
                <a:gd name="T6" fmla="*/ 16 w 41"/>
                <a:gd name="T7" fmla="*/ 50 h 134"/>
                <a:gd name="T8" fmla="*/ 5 w 41"/>
                <a:gd name="T9" fmla="*/ 22 h 134"/>
                <a:gd name="T10" fmla="*/ 10 w 41"/>
                <a:gd name="T11" fmla="*/ 12 h 134"/>
                <a:gd name="T12" fmla="*/ 13 w 41"/>
                <a:gd name="T13" fmla="*/ 6 h 134"/>
                <a:gd name="T14" fmla="*/ 16 w 41"/>
                <a:gd name="T15" fmla="*/ 1 h 134"/>
                <a:gd name="T16" fmla="*/ 20 w 41"/>
                <a:gd name="T17" fmla="*/ 0 h 134"/>
                <a:gd name="T18" fmla="*/ 21 w 41"/>
                <a:gd name="T19" fmla="*/ 0 h 134"/>
                <a:gd name="T20" fmla="*/ 23 w 41"/>
                <a:gd name="T21" fmla="*/ 1 h 134"/>
                <a:gd name="T22" fmla="*/ 24 w 41"/>
                <a:gd name="T23" fmla="*/ 2 h 134"/>
                <a:gd name="T24" fmla="*/ 25 w 41"/>
                <a:gd name="T25" fmla="*/ 3 h 134"/>
                <a:gd name="T26" fmla="*/ 32 w 41"/>
                <a:gd name="T27" fmla="*/ 12 h 134"/>
                <a:gd name="T28" fmla="*/ 37 w 41"/>
                <a:gd name="T29" fmla="*/ 25 h 134"/>
                <a:gd name="T30" fmla="*/ 40 w 41"/>
                <a:gd name="T31" fmla="*/ 44 h 134"/>
                <a:gd name="T32" fmla="*/ 41 w 41"/>
                <a:gd name="T33" fmla="*/ 67 h 134"/>
                <a:gd name="T34" fmla="*/ 39 w 41"/>
                <a:gd name="T35" fmla="*/ 94 h 134"/>
                <a:gd name="T36" fmla="*/ 34 w 41"/>
                <a:gd name="T37" fmla="*/ 115 h 134"/>
                <a:gd name="T38" fmla="*/ 27 w 41"/>
                <a:gd name="T39" fmla="*/ 129 h 134"/>
                <a:gd name="T40" fmla="*/ 20 w 41"/>
                <a:gd name="T41" fmla="*/ 134 h 134"/>
                <a:gd name="T42" fmla="*/ 14 w 41"/>
                <a:gd name="T43" fmla="*/ 130 h 134"/>
                <a:gd name="T44" fmla="*/ 9 w 41"/>
                <a:gd name="T45" fmla="*/ 119 h 134"/>
                <a:gd name="T46" fmla="*/ 3 w 41"/>
                <a:gd name="T47" fmla="*/ 102 h 134"/>
                <a:gd name="T48" fmla="*/ 0 w 41"/>
                <a:gd name="T49" fmla="*/ 80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34"/>
                <a:gd name="T77" fmla="*/ 41 w 41"/>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34">
                  <a:moveTo>
                    <a:pt x="0" y="80"/>
                  </a:moveTo>
                  <a:lnTo>
                    <a:pt x="24" y="81"/>
                  </a:lnTo>
                  <a:lnTo>
                    <a:pt x="32" y="48"/>
                  </a:lnTo>
                  <a:lnTo>
                    <a:pt x="16" y="50"/>
                  </a:lnTo>
                  <a:lnTo>
                    <a:pt x="5" y="22"/>
                  </a:lnTo>
                  <a:lnTo>
                    <a:pt x="10" y="12"/>
                  </a:lnTo>
                  <a:lnTo>
                    <a:pt x="13" y="6"/>
                  </a:lnTo>
                  <a:lnTo>
                    <a:pt x="16" y="1"/>
                  </a:lnTo>
                  <a:lnTo>
                    <a:pt x="20" y="0"/>
                  </a:lnTo>
                  <a:lnTo>
                    <a:pt x="21" y="0"/>
                  </a:lnTo>
                  <a:lnTo>
                    <a:pt x="23" y="1"/>
                  </a:lnTo>
                  <a:lnTo>
                    <a:pt x="24" y="2"/>
                  </a:lnTo>
                  <a:lnTo>
                    <a:pt x="25" y="3"/>
                  </a:lnTo>
                  <a:lnTo>
                    <a:pt x="32" y="12"/>
                  </a:lnTo>
                  <a:lnTo>
                    <a:pt x="37" y="25"/>
                  </a:lnTo>
                  <a:lnTo>
                    <a:pt x="40" y="44"/>
                  </a:lnTo>
                  <a:lnTo>
                    <a:pt x="41" y="67"/>
                  </a:lnTo>
                  <a:lnTo>
                    <a:pt x="39" y="94"/>
                  </a:lnTo>
                  <a:lnTo>
                    <a:pt x="34" y="115"/>
                  </a:lnTo>
                  <a:lnTo>
                    <a:pt x="27" y="129"/>
                  </a:lnTo>
                  <a:lnTo>
                    <a:pt x="20" y="134"/>
                  </a:lnTo>
                  <a:lnTo>
                    <a:pt x="14" y="130"/>
                  </a:lnTo>
                  <a:lnTo>
                    <a:pt x="9" y="119"/>
                  </a:lnTo>
                  <a:lnTo>
                    <a:pt x="3" y="102"/>
                  </a:lnTo>
                  <a:lnTo>
                    <a:pt x="0" y="80"/>
                  </a:lnTo>
                  <a:close/>
                </a:path>
              </a:pathLst>
            </a:custGeom>
            <a:solidFill>
              <a:srgbClr val="6D5E16"/>
            </a:solidFill>
            <a:ln w="9525">
              <a:noFill/>
              <a:round/>
              <a:headEnd/>
              <a:tailEnd/>
            </a:ln>
          </p:spPr>
          <p:txBody>
            <a:bodyPr/>
            <a:lstStyle/>
            <a:p>
              <a:endParaRPr lang="fr-FR"/>
            </a:p>
          </p:txBody>
        </p:sp>
        <p:sp>
          <p:nvSpPr>
            <p:cNvPr id="101" name="Freeform 93"/>
            <p:cNvSpPr>
              <a:spLocks/>
            </p:cNvSpPr>
            <p:nvPr/>
          </p:nvSpPr>
          <p:spPr bwMode="auto">
            <a:xfrm>
              <a:off x="3446" y="3336"/>
              <a:ext cx="27" cy="133"/>
            </a:xfrm>
            <a:custGeom>
              <a:avLst/>
              <a:gdLst>
                <a:gd name="T0" fmla="*/ 5 w 27"/>
                <a:gd name="T1" fmla="*/ 133 h 133"/>
                <a:gd name="T2" fmla="*/ 5 w 27"/>
                <a:gd name="T3" fmla="*/ 133 h 133"/>
                <a:gd name="T4" fmla="*/ 4 w 27"/>
                <a:gd name="T5" fmla="*/ 133 h 133"/>
                <a:gd name="T6" fmla="*/ 2 w 27"/>
                <a:gd name="T7" fmla="*/ 133 h 133"/>
                <a:gd name="T8" fmla="*/ 0 w 27"/>
                <a:gd name="T9" fmla="*/ 133 h 133"/>
                <a:gd name="T10" fmla="*/ 7 w 27"/>
                <a:gd name="T11" fmla="*/ 120 h 133"/>
                <a:gd name="T12" fmla="*/ 11 w 27"/>
                <a:gd name="T13" fmla="*/ 104 h 133"/>
                <a:gd name="T14" fmla="*/ 15 w 27"/>
                <a:gd name="T15" fmla="*/ 86 h 133"/>
                <a:gd name="T16" fmla="*/ 16 w 27"/>
                <a:gd name="T17" fmla="*/ 66 h 133"/>
                <a:gd name="T18" fmla="*/ 15 w 27"/>
                <a:gd name="T19" fmla="*/ 46 h 133"/>
                <a:gd name="T20" fmla="*/ 13 w 27"/>
                <a:gd name="T21" fmla="*/ 29 h 133"/>
                <a:gd name="T22" fmla="*/ 7 w 27"/>
                <a:gd name="T23" fmla="*/ 13 h 133"/>
                <a:gd name="T24" fmla="*/ 2 w 27"/>
                <a:gd name="T25" fmla="*/ 0 h 133"/>
                <a:gd name="T26" fmla="*/ 8 w 27"/>
                <a:gd name="T27" fmla="*/ 0 h 133"/>
                <a:gd name="T28" fmla="*/ 15 w 27"/>
                <a:gd name="T29" fmla="*/ 8 h 133"/>
                <a:gd name="T30" fmla="*/ 20 w 27"/>
                <a:gd name="T31" fmla="*/ 22 h 133"/>
                <a:gd name="T32" fmla="*/ 25 w 27"/>
                <a:gd name="T33" fmla="*/ 42 h 133"/>
                <a:gd name="T34" fmla="*/ 27 w 27"/>
                <a:gd name="T35" fmla="*/ 66 h 133"/>
                <a:gd name="T36" fmla="*/ 25 w 27"/>
                <a:gd name="T37" fmla="*/ 93 h 133"/>
                <a:gd name="T38" fmla="*/ 19 w 27"/>
                <a:gd name="T39" fmla="*/ 114 h 133"/>
                <a:gd name="T40" fmla="*/ 13 w 27"/>
                <a:gd name="T41" fmla="*/ 128 h 133"/>
                <a:gd name="T42" fmla="*/ 5 w 27"/>
                <a:gd name="T43" fmla="*/ 133 h 1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
                <a:gd name="T67" fmla="*/ 0 h 133"/>
                <a:gd name="T68" fmla="*/ 27 w 27"/>
                <a:gd name="T69" fmla="*/ 133 h 1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 h="133">
                  <a:moveTo>
                    <a:pt x="5" y="133"/>
                  </a:moveTo>
                  <a:lnTo>
                    <a:pt x="5" y="133"/>
                  </a:lnTo>
                  <a:lnTo>
                    <a:pt x="4" y="133"/>
                  </a:lnTo>
                  <a:lnTo>
                    <a:pt x="2" y="133"/>
                  </a:lnTo>
                  <a:lnTo>
                    <a:pt x="0" y="133"/>
                  </a:lnTo>
                  <a:lnTo>
                    <a:pt x="7" y="120"/>
                  </a:lnTo>
                  <a:lnTo>
                    <a:pt x="11" y="104"/>
                  </a:lnTo>
                  <a:lnTo>
                    <a:pt x="15" y="86"/>
                  </a:lnTo>
                  <a:lnTo>
                    <a:pt x="16" y="66"/>
                  </a:lnTo>
                  <a:lnTo>
                    <a:pt x="15" y="46"/>
                  </a:lnTo>
                  <a:lnTo>
                    <a:pt x="13" y="29"/>
                  </a:lnTo>
                  <a:lnTo>
                    <a:pt x="7" y="13"/>
                  </a:lnTo>
                  <a:lnTo>
                    <a:pt x="2" y="0"/>
                  </a:lnTo>
                  <a:lnTo>
                    <a:pt x="8" y="0"/>
                  </a:lnTo>
                  <a:lnTo>
                    <a:pt x="15" y="8"/>
                  </a:lnTo>
                  <a:lnTo>
                    <a:pt x="20" y="22"/>
                  </a:lnTo>
                  <a:lnTo>
                    <a:pt x="25" y="42"/>
                  </a:lnTo>
                  <a:lnTo>
                    <a:pt x="27" y="66"/>
                  </a:lnTo>
                  <a:lnTo>
                    <a:pt x="25" y="93"/>
                  </a:lnTo>
                  <a:lnTo>
                    <a:pt x="19" y="114"/>
                  </a:lnTo>
                  <a:lnTo>
                    <a:pt x="13" y="128"/>
                  </a:lnTo>
                  <a:lnTo>
                    <a:pt x="5" y="133"/>
                  </a:lnTo>
                  <a:close/>
                </a:path>
              </a:pathLst>
            </a:custGeom>
            <a:solidFill>
              <a:srgbClr val="140500"/>
            </a:solidFill>
            <a:ln w="9525">
              <a:noFill/>
              <a:round/>
              <a:headEnd/>
              <a:tailEnd/>
            </a:ln>
          </p:spPr>
          <p:txBody>
            <a:bodyPr/>
            <a:lstStyle/>
            <a:p>
              <a:endParaRPr lang="fr-FR"/>
            </a:p>
          </p:txBody>
        </p:sp>
        <p:sp>
          <p:nvSpPr>
            <p:cNvPr id="102" name="Freeform 94"/>
            <p:cNvSpPr>
              <a:spLocks/>
            </p:cNvSpPr>
            <p:nvPr/>
          </p:nvSpPr>
          <p:spPr bwMode="auto">
            <a:xfrm>
              <a:off x="2979" y="2796"/>
              <a:ext cx="118" cy="35"/>
            </a:xfrm>
            <a:custGeom>
              <a:avLst/>
              <a:gdLst>
                <a:gd name="T0" fmla="*/ 59 w 118"/>
                <a:gd name="T1" fmla="*/ 0 h 35"/>
                <a:gd name="T2" fmla="*/ 47 w 118"/>
                <a:gd name="T3" fmla="*/ 0 h 35"/>
                <a:gd name="T4" fmla="*/ 36 w 118"/>
                <a:gd name="T5" fmla="*/ 1 h 35"/>
                <a:gd name="T6" fmla="*/ 26 w 118"/>
                <a:gd name="T7" fmla="*/ 3 h 35"/>
                <a:gd name="T8" fmla="*/ 17 w 118"/>
                <a:gd name="T9" fmla="*/ 5 h 35"/>
                <a:gd name="T10" fmla="*/ 9 w 118"/>
                <a:gd name="T11" fmla="*/ 8 h 35"/>
                <a:gd name="T12" fmla="*/ 4 w 118"/>
                <a:gd name="T13" fmla="*/ 11 h 35"/>
                <a:gd name="T14" fmla="*/ 1 w 118"/>
                <a:gd name="T15" fmla="*/ 14 h 35"/>
                <a:gd name="T16" fmla="*/ 0 w 118"/>
                <a:gd name="T17" fmla="*/ 18 h 35"/>
                <a:gd name="T18" fmla="*/ 1 w 118"/>
                <a:gd name="T19" fmla="*/ 21 h 35"/>
                <a:gd name="T20" fmla="*/ 4 w 118"/>
                <a:gd name="T21" fmla="*/ 24 h 35"/>
                <a:gd name="T22" fmla="*/ 9 w 118"/>
                <a:gd name="T23" fmla="*/ 27 h 35"/>
                <a:gd name="T24" fmla="*/ 17 w 118"/>
                <a:gd name="T25" fmla="*/ 30 h 35"/>
                <a:gd name="T26" fmla="*/ 26 w 118"/>
                <a:gd name="T27" fmla="*/ 32 h 35"/>
                <a:gd name="T28" fmla="*/ 36 w 118"/>
                <a:gd name="T29" fmla="*/ 34 h 35"/>
                <a:gd name="T30" fmla="*/ 47 w 118"/>
                <a:gd name="T31" fmla="*/ 35 h 35"/>
                <a:gd name="T32" fmla="*/ 59 w 118"/>
                <a:gd name="T33" fmla="*/ 35 h 35"/>
                <a:gd name="T34" fmla="*/ 71 w 118"/>
                <a:gd name="T35" fmla="*/ 35 h 35"/>
                <a:gd name="T36" fmla="*/ 82 w 118"/>
                <a:gd name="T37" fmla="*/ 34 h 35"/>
                <a:gd name="T38" fmla="*/ 92 w 118"/>
                <a:gd name="T39" fmla="*/ 32 h 35"/>
                <a:gd name="T40" fmla="*/ 100 w 118"/>
                <a:gd name="T41" fmla="*/ 30 h 35"/>
                <a:gd name="T42" fmla="*/ 108 w 118"/>
                <a:gd name="T43" fmla="*/ 27 h 35"/>
                <a:gd name="T44" fmla="*/ 114 w 118"/>
                <a:gd name="T45" fmla="*/ 24 h 35"/>
                <a:gd name="T46" fmla="*/ 117 w 118"/>
                <a:gd name="T47" fmla="*/ 21 h 35"/>
                <a:gd name="T48" fmla="*/ 118 w 118"/>
                <a:gd name="T49" fmla="*/ 18 h 35"/>
                <a:gd name="T50" fmla="*/ 117 w 118"/>
                <a:gd name="T51" fmla="*/ 14 h 35"/>
                <a:gd name="T52" fmla="*/ 114 w 118"/>
                <a:gd name="T53" fmla="*/ 11 h 35"/>
                <a:gd name="T54" fmla="*/ 108 w 118"/>
                <a:gd name="T55" fmla="*/ 8 h 35"/>
                <a:gd name="T56" fmla="*/ 100 w 118"/>
                <a:gd name="T57" fmla="*/ 5 h 35"/>
                <a:gd name="T58" fmla="*/ 92 w 118"/>
                <a:gd name="T59" fmla="*/ 3 h 35"/>
                <a:gd name="T60" fmla="*/ 82 w 118"/>
                <a:gd name="T61" fmla="*/ 1 h 35"/>
                <a:gd name="T62" fmla="*/ 71 w 118"/>
                <a:gd name="T63" fmla="*/ 0 h 35"/>
                <a:gd name="T64" fmla="*/ 59 w 118"/>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35"/>
                <a:gd name="T101" fmla="*/ 118 w 118"/>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35">
                  <a:moveTo>
                    <a:pt x="59" y="0"/>
                  </a:moveTo>
                  <a:lnTo>
                    <a:pt x="47" y="0"/>
                  </a:lnTo>
                  <a:lnTo>
                    <a:pt x="36" y="1"/>
                  </a:lnTo>
                  <a:lnTo>
                    <a:pt x="26" y="3"/>
                  </a:lnTo>
                  <a:lnTo>
                    <a:pt x="17" y="5"/>
                  </a:lnTo>
                  <a:lnTo>
                    <a:pt x="9" y="8"/>
                  </a:lnTo>
                  <a:lnTo>
                    <a:pt x="4" y="11"/>
                  </a:lnTo>
                  <a:lnTo>
                    <a:pt x="1" y="14"/>
                  </a:lnTo>
                  <a:lnTo>
                    <a:pt x="0" y="18"/>
                  </a:lnTo>
                  <a:lnTo>
                    <a:pt x="1" y="21"/>
                  </a:lnTo>
                  <a:lnTo>
                    <a:pt x="4" y="24"/>
                  </a:lnTo>
                  <a:lnTo>
                    <a:pt x="9" y="27"/>
                  </a:lnTo>
                  <a:lnTo>
                    <a:pt x="17" y="30"/>
                  </a:lnTo>
                  <a:lnTo>
                    <a:pt x="26" y="32"/>
                  </a:lnTo>
                  <a:lnTo>
                    <a:pt x="36" y="34"/>
                  </a:lnTo>
                  <a:lnTo>
                    <a:pt x="47" y="35"/>
                  </a:lnTo>
                  <a:lnTo>
                    <a:pt x="59" y="35"/>
                  </a:lnTo>
                  <a:lnTo>
                    <a:pt x="71" y="35"/>
                  </a:lnTo>
                  <a:lnTo>
                    <a:pt x="82" y="34"/>
                  </a:lnTo>
                  <a:lnTo>
                    <a:pt x="92" y="32"/>
                  </a:lnTo>
                  <a:lnTo>
                    <a:pt x="100" y="30"/>
                  </a:lnTo>
                  <a:lnTo>
                    <a:pt x="108" y="27"/>
                  </a:lnTo>
                  <a:lnTo>
                    <a:pt x="114" y="24"/>
                  </a:lnTo>
                  <a:lnTo>
                    <a:pt x="117" y="21"/>
                  </a:lnTo>
                  <a:lnTo>
                    <a:pt x="118" y="18"/>
                  </a:lnTo>
                  <a:lnTo>
                    <a:pt x="117" y="14"/>
                  </a:lnTo>
                  <a:lnTo>
                    <a:pt x="114" y="11"/>
                  </a:lnTo>
                  <a:lnTo>
                    <a:pt x="108" y="8"/>
                  </a:lnTo>
                  <a:lnTo>
                    <a:pt x="100" y="5"/>
                  </a:lnTo>
                  <a:lnTo>
                    <a:pt x="92" y="3"/>
                  </a:lnTo>
                  <a:lnTo>
                    <a:pt x="82" y="1"/>
                  </a:lnTo>
                  <a:lnTo>
                    <a:pt x="71" y="0"/>
                  </a:lnTo>
                  <a:lnTo>
                    <a:pt x="59" y="0"/>
                  </a:lnTo>
                  <a:close/>
                </a:path>
              </a:pathLst>
            </a:custGeom>
            <a:solidFill>
              <a:srgbClr val="000000"/>
            </a:solidFill>
            <a:ln w="9525">
              <a:noFill/>
              <a:round/>
              <a:headEnd/>
              <a:tailEnd/>
            </a:ln>
          </p:spPr>
          <p:txBody>
            <a:bodyPr/>
            <a:lstStyle/>
            <a:p>
              <a:endParaRPr lang="fr-FR"/>
            </a:p>
          </p:txBody>
        </p:sp>
        <p:sp>
          <p:nvSpPr>
            <p:cNvPr id="103" name="Freeform 95"/>
            <p:cNvSpPr>
              <a:spLocks/>
            </p:cNvSpPr>
            <p:nvPr/>
          </p:nvSpPr>
          <p:spPr bwMode="auto">
            <a:xfrm>
              <a:off x="3120" y="2777"/>
              <a:ext cx="100" cy="46"/>
            </a:xfrm>
            <a:custGeom>
              <a:avLst/>
              <a:gdLst>
                <a:gd name="T0" fmla="*/ 49 w 100"/>
                <a:gd name="T1" fmla="*/ 0 h 46"/>
                <a:gd name="T2" fmla="*/ 39 w 100"/>
                <a:gd name="T3" fmla="*/ 0 h 46"/>
                <a:gd name="T4" fmla="*/ 29 w 100"/>
                <a:gd name="T5" fmla="*/ 3 h 46"/>
                <a:gd name="T6" fmla="*/ 22 w 100"/>
                <a:gd name="T7" fmla="*/ 4 h 46"/>
                <a:gd name="T8" fmla="*/ 14 w 100"/>
                <a:gd name="T9" fmla="*/ 7 h 46"/>
                <a:gd name="T10" fmla="*/ 9 w 100"/>
                <a:gd name="T11" fmla="*/ 10 h 46"/>
                <a:gd name="T12" fmla="*/ 4 w 100"/>
                <a:gd name="T13" fmla="*/ 15 h 46"/>
                <a:gd name="T14" fmla="*/ 1 w 100"/>
                <a:gd name="T15" fmla="*/ 19 h 46"/>
                <a:gd name="T16" fmla="*/ 0 w 100"/>
                <a:gd name="T17" fmla="*/ 23 h 46"/>
                <a:gd name="T18" fmla="*/ 1 w 100"/>
                <a:gd name="T19" fmla="*/ 28 h 46"/>
                <a:gd name="T20" fmla="*/ 4 w 100"/>
                <a:gd name="T21" fmla="*/ 32 h 46"/>
                <a:gd name="T22" fmla="*/ 9 w 100"/>
                <a:gd name="T23" fmla="*/ 35 h 46"/>
                <a:gd name="T24" fmla="*/ 14 w 100"/>
                <a:gd name="T25" fmla="*/ 40 h 46"/>
                <a:gd name="T26" fmla="*/ 22 w 100"/>
                <a:gd name="T27" fmla="*/ 42 h 46"/>
                <a:gd name="T28" fmla="*/ 29 w 100"/>
                <a:gd name="T29" fmla="*/ 44 h 46"/>
                <a:gd name="T30" fmla="*/ 39 w 100"/>
                <a:gd name="T31" fmla="*/ 46 h 46"/>
                <a:gd name="T32" fmla="*/ 49 w 100"/>
                <a:gd name="T33" fmla="*/ 46 h 46"/>
                <a:gd name="T34" fmla="*/ 59 w 100"/>
                <a:gd name="T35" fmla="*/ 46 h 46"/>
                <a:gd name="T36" fmla="*/ 69 w 100"/>
                <a:gd name="T37" fmla="*/ 44 h 46"/>
                <a:gd name="T38" fmla="*/ 78 w 100"/>
                <a:gd name="T39" fmla="*/ 42 h 46"/>
                <a:gd name="T40" fmla="*/ 85 w 100"/>
                <a:gd name="T41" fmla="*/ 40 h 46"/>
                <a:gd name="T42" fmla="*/ 91 w 100"/>
                <a:gd name="T43" fmla="*/ 35 h 46"/>
                <a:gd name="T44" fmla="*/ 95 w 100"/>
                <a:gd name="T45" fmla="*/ 32 h 46"/>
                <a:gd name="T46" fmla="*/ 99 w 100"/>
                <a:gd name="T47" fmla="*/ 28 h 46"/>
                <a:gd name="T48" fmla="*/ 100 w 100"/>
                <a:gd name="T49" fmla="*/ 23 h 46"/>
                <a:gd name="T50" fmla="*/ 99 w 100"/>
                <a:gd name="T51" fmla="*/ 19 h 46"/>
                <a:gd name="T52" fmla="*/ 95 w 100"/>
                <a:gd name="T53" fmla="*/ 15 h 46"/>
                <a:gd name="T54" fmla="*/ 91 w 100"/>
                <a:gd name="T55" fmla="*/ 10 h 46"/>
                <a:gd name="T56" fmla="*/ 85 w 100"/>
                <a:gd name="T57" fmla="*/ 7 h 46"/>
                <a:gd name="T58" fmla="*/ 78 w 100"/>
                <a:gd name="T59" fmla="*/ 4 h 46"/>
                <a:gd name="T60" fmla="*/ 69 w 100"/>
                <a:gd name="T61" fmla="*/ 3 h 46"/>
                <a:gd name="T62" fmla="*/ 59 w 100"/>
                <a:gd name="T63" fmla="*/ 0 h 46"/>
                <a:gd name="T64" fmla="*/ 49 w 100"/>
                <a:gd name="T65" fmla="*/ 0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
                <a:gd name="T100" fmla="*/ 0 h 46"/>
                <a:gd name="T101" fmla="*/ 100 w 100"/>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 h="46">
                  <a:moveTo>
                    <a:pt x="49" y="0"/>
                  </a:moveTo>
                  <a:lnTo>
                    <a:pt x="39" y="0"/>
                  </a:lnTo>
                  <a:lnTo>
                    <a:pt x="29" y="3"/>
                  </a:lnTo>
                  <a:lnTo>
                    <a:pt x="22" y="4"/>
                  </a:lnTo>
                  <a:lnTo>
                    <a:pt x="14" y="7"/>
                  </a:lnTo>
                  <a:lnTo>
                    <a:pt x="9" y="10"/>
                  </a:lnTo>
                  <a:lnTo>
                    <a:pt x="4" y="15"/>
                  </a:lnTo>
                  <a:lnTo>
                    <a:pt x="1" y="19"/>
                  </a:lnTo>
                  <a:lnTo>
                    <a:pt x="0" y="23"/>
                  </a:lnTo>
                  <a:lnTo>
                    <a:pt x="1" y="28"/>
                  </a:lnTo>
                  <a:lnTo>
                    <a:pt x="4" y="32"/>
                  </a:lnTo>
                  <a:lnTo>
                    <a:pt x="9" y="35"/>
                  </a:lnTo>
                  <a:lnTo>
                    <a:pt x="14" y="40"/>
                  </a:lnTo>
                  <a:lnTo>
                    <a:pt x="22" y="42"/>
                  </a:lnTo>
                  <a:lnTo>
                    <a:pt x="29" y="44"/>
                  </a:lnTo>
                  <a:lnTo>
                    <a:pt x="39" y="46"/>
                  </a:lnTo>
                  <a:lnTo>
                    <a:pt x="49" y="46"/>
                  </a:lnTo>
                  <a:lnTo>
                    <a:pt x="59" y="46"/>
                  </a:lnTo>
                  <a:lnTo>
                    <a:pt x="69" y="44"/>
                  </a:lnTo>
                  <a:lnTo>
                    <a:pt x="78" y="42"/>
                  </a:lnTo>
                  <a:lnTo>
                    <a:pt x="85" y="40"/>
                  </a:lnTo>
                  <a:lnTo>
                    <a:pt x="91" y="35"/>
                  </a:lnTo>
                  <a:lnTo>
                    <a:pt x="95" y="32"/>
                  </a:lnTo>
                  <a:lnTo>
                    <a:pt x="99" y="28"/>
                  </a:lnTo>
                  <a:lnTo>
                    <a:pt x="100" y="23"/>
                  </a:lnTo>
                  <a:lnTo>
                    <a:pt x="99" y="19"/>
                  </a:lnTo>
                  <a:lnTo>
                    <a:pt x="95" y="15"/>
                  </a:lnTo>
                  <a:lnTo>
                    <a:pt x="91" y="10"/>
                  </a:lnTo>
                  <a:lnTo>
                    <a:pt x="85" y="7"/>
                  </a:lnTo>
                  <a:lnTo>
                    <a:pt x="78" y="4"/>
                  </a:lnTo>
                  <a:lnTo>
                    <a:pt x="69" y="3"/>
                  </a:lnTo>
                  <a:lnTo>
                    <a:pt x="59" y="0"/>
                  </a:lnTo>
                  <a:lnTo>
                    <a:pt x="49" y="0"/>
                  </a:lnTo>
                  <a:close/>
                </a:path>
              </a:pathLst>
            </a:custGeom>
            <a:solidFill>
              <a:srgbClr val="000000"/>
            </a:solidFill>
            <a:ln w="9525">
              <a:noFill/>
              <a:round/>
              <a:headEnd/>
              <a:tailEnd/>
            </a:ln>
          </p:spPr>
          <p:txBody>
            <a:bodyPr/>
            <a:lstStyle/>
            <a:p>
              <a:endParaRPr lang="fr-FR"/>
            </a:p>
          </p:txBody>
        </p:sp>
        <p:sp>
          <p:nvSpPr>
            <p:cNvPr id="104" name="Freeform 96"/>
            <p:cNvSpPr>
              <a:spLocks/>
            </p:cNvSpPr>
            <p:nvPr/>
          </p:nvSpPr>
          <p:spPr bwMode="auto">
            <a:xfrm>
              <a:off x="3233" y="2821"/>
              <a:ext cx="107" cy="17"/>
            </a:xfrm>
            <a:custGeom>
              <a:avLst/>
              <a:gdLst>
                <a:gd name="T0" fmla="*/ 53 w 107"/>
                <a:gd name="T1" fmla="*/ 0 h 17"/>
                <a:gd name="T2" fmla="*/ 43 w 107"/>
                <a:gd name="T3" fmla="*/ 0 h 17"/>
                <a:gd name="T4" fmla="*/ 33 w 107"/>
                <a:gd name="T5" fmla="*/ 1 h 17"/>
                <a:gd name="T6" fmla="*/ 24 w 107"/>
                <a:gd name="T7" fmla="*/ 1 h 17"/>
                <a:gd name="T8" fmla="*/ 15 w 107"/>
                <a:gd name="T9" fmla="*/ 2 h 17"/>
                <a:gd name="T10" fmla="*/ 9 w 107"/>
                <a:gd name="T11" fmla="*/ 5 h 17"/>
                <a:gd name="T12" fmla="*/ 4 w 107"/>
                <a:gd name="T13" fmla="*/ 6 h 17"/>
                <a:gd name="T14" fmla="*/ 1 w 107"/>
                <a:gd name="T15" fmla="*/ 8 h 17"/>
                <a:gd name="T16" fmla="*/ 0 w 107"/>
                <a:gd name="T17" fmla="*/ 9 h 17"/>
                <a:gd name="T18" fmla="*/ 1 w 107"/>
                <a:gd name="T19" fmla="*/ 10 h 17"/>
                <a:gd name="T20" fmla="*/ 4 w 107"/>
                <a:gd name="T21" fmla="*/ 12 h 17"/>
                <a:gd name="T22" fmla="*/ 9 w 107"/>
                <a:gd name="T23" fmla="*/ 13 h 17"/>
                <a:gd name="T24" fmla="*/ 15 w 107"/>
                <a:gd name="T25" fmla="*/ 14 h 17"/>
                <a:gd name="T26" fmla="*/ 24 w 107"/>
                <a:gd name="T27" fmla="*/ 16 h 17"/>
                <a:gd name="T28" fmla="*/ 33 w 107"/>
                <a:gd name="T29" fmla="*/ 16 h 17"/>
                <a:gd name="T30" fmla="*/ 43 w 107"/>
                <a:gd name="T31" fmla="*/ 17 h 17"/>
                <a:gd name="T32" fmla="*/ 53 w 107"/>
                <a:gd name="T33" fmla="*/ 17 h 17"/>
                <a:gd name="T34" fmla="*/ 64 w 107"/>
                <a:gd name="T35" fmla="*/ 17 h 17"/>
                <a:gd name="T36" fmla="*/ 74 w 107"/>
                <a:gd name="T37" fmla="*/ 16 h 17"/>
                <a:gd name="T38" fmla="*/ 83 w 107"/>
                <a:gd name="T39" fmla="*/ 16 h 17"/>
                <a:gd name="T40" fmla="*/ 92 w 107"/>
                <a:gd name="T41" fmla="*/ 14 h 17"/>
                <a:gd name="T42" fmla="*/ 98 w 107"/>
                <a:gd name="T43" fmla="*/ 13 h 17"/>
                <a:gd name="T44" fmla="*/ 103 w 107"/>
                <a:gd name="T45" fmla="*/ 12 h 17"/>
                <a:gd name="T46" fmla="*/ 106 w 107"/>
                <a:gd name="T47" fmla="*/ 10 h 17"/>
                <a:gd name="T48" fmla="*/ 107 w 107"/>
                <a:gd name="T49" fmla="*/ 9 h 17"/>
                <a:gd name="T50" fmla="*/ 106 w 107"/>
                <a:gd name="T51" fmla="*/ 8 h 17"/>
                <a:gd name="T52" fmla="*/ 103 w 107"/>
                <a:gd name="T53" fmla="*/ 6 h 17"/>
                <a:gd name="T54" fmla="*/ 98 w 107"/>
                <a:gd name="T55" fmla="*/ 5 h 17"/>
                <a:gd name="T56" fmla="*/ 92 w 107"/>
                <a:gd name="T57" fmla="*/ 2 h 17"/>
                <a:gd name="T58" fmla="*/ 83 w 107"/>
                <a:gd name="T59" fmla="*/ 1 h 17"/>
                <a:gd name="T60" fmla="*/ 74 w 107"/>
                <a:gd name="T61" fmla="*/ 1 h 17"/>
                <a:gd name="T62" fmla="*/ 64 w 107"/>
                <a:gd name="T63" fmla="*/ 0 h 17"/>
                <a:gd name="T64" fmla="*/ 53 w 10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
                <a:gd name="T100" fmla="*/ 0 h 17"/>
                <a:gd name="T101" fmla="*/ 107 w 10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 h="17">
                  <a:moveTo>
                    <a:pt x="53" y="0"/>
                  </a:moveTo>
                  <a:lnTo>
                    <a:pt x="43" y="0"/>
                  </a:lnTo>
                  <a:lnTo>
                    <a:pt x="33" y="1"/>
                  </a:lnTo>
                  <a:lnTo>
                    <a:pt x="24" y="1"/>
                  </a:lnTo>
                  <a:lnTo>
                    <a:pt x="15" y="2"/>
                  </a:lnTo>
                  <a:lnTo>
                    <a:pt x="9" y="5"/>
                  </a:lnTo>
                  <a:lnTo>
                    <a:pt x="4" y="6"/>
                  </a:lnTo>
                  <a:lnTo>
                    <a:pt x="1" y="8"/>
                  </a:lnTo>
                  <a:lnTo>
                    <a:pt x="0" y="9"/>
                  </a:lnTo>
                  <a:lnTo>
                    <a:pt x="1" y="10"/>
                  </a:lnTo>
                  <a:lnTo>
                    <a:pt x="4" y="12"/>
                  </a:lnTo>
                  <a:lnTo>
                    <a:pt x="9" y="13"/>
                  </a:lnTo>
                  <a:lnTo>
                    <a:pt x="15" y="14"/>
                  </a:lnTo>
                  <a:lnTo>
                    <a:pt x="24" y="16"/>
                  </a:lnTo>
                  <a:lnTo>
                    <a:pt x="33" y="16"/>
                  </a:lnTo>
                  <a:lnTo>
                    <a:pt x="43" y="17"/>
                  </a:lnTo>
                  <a:lnTo>
                    <a:pt x="53" y="17"/>
                  </a:lnTo>
                  <a:lnTo>
                    <a:pt x="64" y="17"/>
                  </a:lnTo>
                  <a:lnTo>
                    <a:pt x="74" y="16"/>
                  </a:lnTo>
                  <a:lnTo>
                    <a:pt x="83" y="16"/>
                  </a:lnTo>
                  <a:lnTo>
                    <a:pt x="92" y="14"/>
                  </a:lnTo>
                  <a:lnTo>
                    <a:pt x="98" y="13"/>
                  </a:lnTo>
                  <a:lnTo>
                    <a:pt x="103" y="12"/>
                  </a:lnTo>
                  <a:lnTo>
                    <a:pt x="106" y="10"/>
                  </a:lnTo>
                  <a:lnTo>
                    <a:pt x="107" y="9"/>
                  </a:lnTo>
                  <a:lnTo>
                    <a:pt x="106" y="8"/>
                  </a:lnTo>
                  <a:lnTo>
                    <a:pt x="103" y="6"/>
                  </a:lnTo>
                  <a:lnTo>
                    <a:pt x="98" y="5"/>
                  </a:lnTo>
                  <a:lnTo>
                    <a:pt x="92" y="2"/>
                  </a:lnTo>
                  <a:lnTo>
                    <a:pt x="83" y="1"/>
                  </a:lnTo>
                  <a:lnTo>
                    <a:pt x="74" y="1"/>
                  </a:lnTo>
                  <a:lnTo>
                    <a:pt x="64" y="0"/>
                  </a:lnTo>
                  <a:lnTo>
                    <a:pt x="53" y="0"/>
                  </a:lnTo>
                  <a:close/>
                </a:path>
              </a:pathLst>
            </a:custGeom>
            <a:solidFill>
              <a:srgbClr val="000000"/>
            </a:solidFill>
            <a:ln w="9525">
              <a:noFill/>
              <a:round/>
              <a:headEnd/>
              <a:tailEnd/>
            </a:ln>
          </p:spPr>
          <p:txBody>
            <a:bodyPr/>
            <a:lstStyle/>
            <a:p>
              <a:endParaRPr lang="fr-FR"/>
            </a:p>
          </p:txBody>
        </p:sp>
        <p:sp>
          <p:nvSpPr>
            <p:cNvPr id="105" name="Freeform 97"/>
            <p:cNvSpPr>
              <a:spLocks/>
            </p:cNvSpPr>
            <p:nvPr/>
          </p:nvSpPr>
          <p:spPr bwMode="auto">
            <a:xfrm>
              <a:off x="2973" y="2598"/>
              <a:ext cx="43" cy="130"/>
            </a:xfrm>
            <a:custGeom>
              <a:avLst/>
              <a:gdLst>
                <a:gd name="T0" fmla="*/ 31 w 43"/>
                <a:gd name="T1" fmla="*/ 130 h 130"/>
                <a:gd name="T2" fmla="*/ 30 w 43"/>
                <a:gd name="T3" fmla="*/ 129 h 130"/>
                <a:gd name="T4" fmla="*/ 25 w 43"/>
                <a:gd name="T5" fmla="*/ 128 h 130"/>
                <a:gd name="T6" fmla="*/ 20 w 43"/>
                <a:gd name="T7" fmla="*/ 123 h 130"/>
                <a:gd name="T8" fmla="*/ 14 w 43"/>
                <a:gd name="T9" fmla="*/ 118 h 130"/>
                <a:gd name="T10" fmla="*/ 9 w 43"/>
                <a:gd name="T11" fmla="*/ 111 h 130"/>
                <a:gd name="T12" fmla="*/ 3 w 43"/>
                <a:gd name="T13" fmla="*/ 102 h 130"/>
                <a:gd name="T14" fmla="*/ 0 w 43"/>
                <a:gd name="T15" fmla="*/ 90 h 130"/>
                <a:gd name="T16" fmla="*/ 0 w 43"/>
                <a:gd name="T17" fmla="*/ 75 h 130"/>
                <a:gd name="T18" fmla="*/ 1 w 43"/>
                <a:gd name="T19" fmla="*/ 47 h 130"/>
                <a:gd name="T20" fmla="*/ 2 w 43"/>
                <a:gd name="T21" fmla="*/ 23 h 130"/>
                <a:gd name="T22" fmla="*/ 2 w 43"/>
                <a:gd name="T23" fmla="*/ 6 h 130"/>
                <a:gd name="T24" fmla="*/ 2 w 43"/>
                <a:gd name="T25" fmla="*/ 0 h 130"/>
                <a:gd name="T26" fmla="*/ 3 w 43"/>
                <a:gd name="T27" fmla="*/ 10 h 130"/>
                <a:gd name="T28" fmla="*/ 8 w 43"/>
                <a:gd name="T29" fmla="*/ 33 h 130"/>
                <a:gd name="T30" fmla="*/ 18 w 43"/>
                <a:gd name="T31" fmla="*/ 60 h 130"/>
                <a:gd name="T32" fmla="*/ 32 w 43"/>
                <a:gd name="T33" fmla="*/ 82 h 130"/>
                <a:gd name="T34" fmla="*/ 43 w 43"/>
                <a:gd name="T35" fmla="*/ 98 h 130"/>
                <a:gd name="T36" fmla="*/ 41 w 43"/>
                <a:gd name="T37" fmla="*/ 114 h 130"/>
                <a:gd name="T38" fmla="*/ 34 w 43"/>
                <a:gd name="T39" fmla="*/ 126 h 130"/>
                <a:gd name="T40" fmla="*/ 31 w 43"/>
                <a:gd name="T41" fmla="*/ 130 h 1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
                <a:gd name="T64" fmla="*/ 0 h 130"/>
                <a:gd name="T65" fmla="*/ 43 w 43"/>
                <a:gd name="T66" fmla="*/ 130 h 1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 h="130">
                  <a:moveTo>
                    <a:pt x="31" y="130"/>
                  </a:moveTo>
                  <a:lnTo>
                    <a:pt x="30" y="129"/>
                  </a:lnTo>
                  <a:lnTo>
                    <a:pt x="25" y="128"/>
                  </a:lnTo>
                  <a:lnTo>
                    <a:pt x="20" y="123"/>
                  </a:lnTo>
                  <a:lnTo>
                    <a:pt x="14" y="118"/>
                  </a:lnTo>
                  <a:lnTo>
                    <a:pt x="9" y="111"/>
                  </a:lnTo>
                  <a:lnTo>
                    <a:pt x="3" y="102"/>
                  </a:lnTo>
                  <a:lnTo>
                    <a:pt x="0" y="90"/>
                  </a:lnTo>
                  <a:lnTo>
                    <a:pt x="0" y="75"/>
                  </a:lnTo>
                  <a:lnTo>
                    <a:pt x="1" y="47"/>
                  </a:lnTo>
                  <a:lnTo>
                    <a:pt x="2" y="23"/>
                  </a:lnTo>
                  <a:lnTo>
                    <a:pt x="2" y="6"/>
                  </a:lnTo>
                  <a:lnTo>
                    <a:pt x="2" y="0"/>
                  </a:lnTo>
                  <a:lnTo>
                    <a:pt x="3" y="10"/>
                  </a:lnTo>
                  <a:lnTo>
                    <a:pt x="8" y="33"/>
                  </a:lnTo>
                  <a:lnTo>
                    <a:pt x="18" y="60"/>
                  </a:lnTo>
                  <a:lnTo>
                    <a:pt x="32" y="82"/>
                  </a:lnTo>
                  <a:lnTo>
                    <a:pt x="43" y="98"/>
                  </a:lnTo>
                  <a:lnTo>
                    <a:pt x="41" y="114"/>
                  </a:lnTo>
                  <a:lnTo>
                    <a:pt x="34" y="126"/>
                  </a:lnTo>
                  <a:lnTo>
                    <a:pt x="31" y="130"/>
                  </a:lnTo>
                  <a:close/>
                </a:path>
              </a:pathLst>
            </a:custGeom>
            <a:solidFill>
              <a:srgbClr val="E5FF96"/>
            </a:solidFill>
            <a:ln w="9525">
              <a:noFill/>
              <a:round/>
              <a:headEnd/>
              <a:tailEnd/>
            </a:ln>
          </p:spPr>
          <p:txBody>
            <a:bodyPr/>
            <a:lstStyle/>
            <a:p>
              <a:endParaRPr lang="fr-FR"/>
            </a:p>
          </p:txBody>
        </p:sp>
        <p:sp>
          <p:nvSpPr>
            <p:cNvPr id="106" name="Freeform 98"/>
            <p:cNvSpPr>
              <a:spLocks/>
            </p:cNvSpPr>
            <p:nvPr/>
          </p:nvSpPr>
          <p:spPr bwMode="auto">
            <a:xfrm>
              <a:off x="3066" y="2645"/>
              <a:ext cx="40" cy="81"/>
            </a:xfrm>
            <a:custGeom>
              <a:avLst/>
              <a:gdLst>
                <a:gd name="T0" fmla="*/ 20 w 40"/>
                <a:gd name="T1" fmla="*/ 81 h 81"/>
                <a:gd name="T2" fmla="*/ 17 w 40"/>
                <a:gd name="T3" fmla="*/ 78 h 81"/>
                <a:gd name="T4" fmla="*/ 9 w 40"/>
                <a:gd name="T5" fmla="*/ 70 h 81"/>
                <a:gd name="T6" fmla="*/ 2 w 40"/>
                <a:gd name="T7" fmla="*/ 55 h 81"/>
                <a:gd name="T8" fmla="*/ 0 w 40"/>
                <a:gd name="T9" fmla="*/ 34 h 81"/>
                <a:gd name="T10" fmla="*/ 1 w 40"/>
                <a:gd name="T11" fmla="*/ 15 h 81"/>
                <a:gd name="T12" fmla="*/ 2 w 40"/>
                <a:gd name="T13" fmla="*/ 5 h 81"/>
                <a:gd name="T14" fmla="*/ 2 w 40"/>
                <a:gd name="T15" fmla="*/ 1 h 81"/>
                <a:gd name="T16" fmla="*/ 2 w 40"/>
                <a:gd name="T17" fmla="*/ 0 h 81"/>
                <a:gd name="T18" fmla="*/ 5 w 40"/>
                <a:gd name="T19" fmla="*/ 1 h 81"/>
                <a:gd name="T20" fmla="*/ 9 w 40"/>
                <a:gd name="T21" fmla="*/ 5 h 81"/>
                <a:gd name="T22" fmla="*/ 16 w 40"/>
                <a:gd name="T23" fmla="*/ 11 h 81"/>
                <a:gd name="T24" fmla="*/ 23 w 40"/>
                <a:gd name="T25" fmla="*/ 18 h 81"/>
                <a:gd name="T26" fmla="*/ 30 w 40"/>
                <a:gd name="T27" fmla="*/ 27 h 81"/>
                <a:gd name="T28" fmla="*/ 35 w 40"/>
                <a:gd name="T29" fmla="*/ 37 h 81"/>
                <a:gd name="T30" fmla="*/ 40 w 40"/>
                <a:gd name="T31" fmla="*/ 46 h 81"/>
                <a:gd name="T32" fmla="*/ 40 w 40"/>
                <a:gd name="T33" fmla="*/ 56 h 81"/>
                <a:gd name="T34" fmla="*/ 35 w 40"/>
                <a:gd name="T35" fmla="*/ 70 h 81"/>
                <a:gd name="T36" fmla="*/ 29 w 40"/>
                <a:gd name="T37" fmla="*/ 78 h 81"/>
                <a:gd name="T38" fmla="*/ 22 w 40"/>
                <a:gd name="T39" fmla="*/ 81 h 81"/>
                <a:gd name="T40" fmla="*/ 20 w 40"/>
                <a:gd name="T41" fmla="*/ 81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81"/>
                <a:gd name="T65" fmla="*/ 40 w 40"/>
                <a:gd name="T66" fmla="*/ 81 h 8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81">
                  <a:moveTo>
                    <a:pt x="20" y="81"/>
                  </a:moveTo>
                  <a:lnTo>
                    <a:pt x="17" y="78"/>
                  </a:lnTo>
                  <a:lnTo>
                    <a:pt x="9" y="70"/>
                  </a:lnTo>
                  <a:lnTo>
                    <a:pt x="2" y="55"/>
                  </a:lnTo>
                  <a:lnTo>
                    <a:pt x="0" y="34"/>
                  </a:lnTo>
                  <a:lnTo>
                    <a:pt x="1" y="15"/>
                  </a:lnTo>
                  <a:lnTo>
                    <a:pt x="2" y="5"/>
                  </a:lnTo>
                  <a:lnTo>
                    <a:pt x="2" y="1"/>
                  </a:lnTo>
                  <a:lnTo>
                    <a:pt x="2" y="0"/>
                  </a:lnTo>
                  <a:lnTo>
                    <a:pt x="5" y="1"/>
                  </a:lnTo>
                  <a:lnTo>
                    <a:pt x="9" y="5"/>
                  </a:lnTo>
                  <a:lnTo>
                    <a:pt x="16" y="11"/>
                  </a:lnTo>
                  <a:lnTo>
                    <a:pt x="23" y="18"/>
                  </a:lnTo>
                  <a:lnTo>
                    <a:pt x="30" y="27"/>
                  </a:lnTo>
                  <a:lnTo>
                    <a:pt x="35" y="37"/>
                  </a:lnTo>
                  <a:lnTo>
                    <a:pt x="40" y="46"/>
                  </a:lnTo>
                  <a:lnTo>
                    <a:pt x="40" y="56"/>
                  </a:lnTo>
                  <a:lnTo>
                    <a:pt x="35" y="70"/>
                  </a:lnTo>
                  <a:lnTo>
                    <a:pt x="29" y="78"/>
                  </a:lnTo>
                  <a:lnTo>
                    <a:pt x="22" y="81"/>
                  </a:lnTo>
                  <a:lnTo>
                    <a:pt x="20" y="81"/>
                  </a:lnTo>
                  <a:close/>
                </a:path>
              </a:pathLst>
            </a:custGeom>
            <a:solidFill>
              <a:srgbClr val="E5FF96"/>
            </a:solidFill>
            <a:ln w="9525">
              <a:noFill/>
              <a:round/>
              <a:headEnd/>
              <a:tailEnd/>
            </a:ln>
          </p:spPr>
          <p:txBody>
            <a:bodyPr/>
            <a:lstStyle/>
            <a:p>
              <a:endParaRPr lang="fr-FR"/>
            </a:p>
          </p:txBody>
        </p:sp>
        <p:sp>
          <p:nvSpPr>
            <p:cNvPr id="107" name="Freeform 99"/>
            <p:cNvSpPr>
              <a:spLocks/>
            </p:cNvSpPr>
            <p:nvPr/>
          </p:nvSpPr>
          <p:spPr bwMode="auto">
            <a:xfrm>
              <a:off x="3214" y="2647"/>
              <a:ext cx="34" cy="96"/>
            </a:xfrm>
            <a:custGeom>
              <a:avLst/>
              <a:gdLst>
                <a:gd name="T0" fmla="*/ 26 w 34"/>
                <a:gd name="T1" fmla="*/ 96 h 96"/>
                <a:gd name="T2" fmla="*/ 25 w 34"/>
                <a:gd name="T3" fmla="*/ 96 h 96"/>
                <a:gd name="T4" fmla="*/ 21 w 34"/>
                <a:gd name="T5" fmla="*/ 96 h 96"/>
                <a:gd name="T6" fmla="*/ 17 w 34"/>
                <a:gd name="T7" fmla="*/ 95 h 96"/>
                <a:gd name="T8" fmla="*/ 11 w 34"/>
                <a:gd name="T9" fmla="*/ 93 h 96"/>
                <a:gd name="T10" fmla="*/ 7 w 34"/>
                <a:gd name="T11" fmla="*/ 90 h 96"/>
                <a:gd name="T12" fmla="*/ 3 w 34"/>
                <a:gd name="T13" fmla="*/ 84 h 96"/>
                <a:gd name="T14" fmla="*/ 2 w 34"/>
                <a:gd name="T15" fmla="*/ 76 h 96"/>
                <a:gd name="T16" fmla="*/ 5 w 34"/>
                <a:gd name="T17" fmla="*/ 64 h 96"/>
                <a:gd name="T18" fmla="*/ 8 w 34"/>
                <a:gd name="T19" fmla="*/ 38 h 96"/>
                <a:gd name="T20" fmla="*/ 6 w 34"/>
                <a:gd name="T21" fmla="*/ 19 h 96"/>
                <a:gd name="T22" fmla="*/ 2 w 34"/>
                <a:gd name="T23" fmla="*/ 4 h 96"/>
                <a:gd name="T24" fmla="*/ 0 w 34"/>
                <a:gd name="T25" fmla="*/ 0 h 96"/>
                <a:gd name="T26" fmla="*/ 2 w 34"/>
                <a:gd name="T27" fmla="*/ 2 h 96"/>
                <a:gd name="T28" fmla="*/ 9 w 34"/>
                <a:gd name="T29" fmla="*/ 8 h 96"/>
                <a:gd name="T30" fmla="*/ 18 w 34"/>
                <a:gd name="T31" fmla="*/ 21 h 96"/>
                <a:gd name="T32" fmla="*/ 28 w 34"/>
                <a:gd name="T33" fmla="*/ 39 h 96"/>
                <a:gd name="T34" fmla="*/ 34 w 34"/>
                <a:gd name="T35" fmla="*/ 62 h 96"/>
                <a:gd name="T36" fmla="*/ 33 w 34"/>
                <a:gd name="T37" fmla="*/ 80 h 96"/>
                <a:gd name="T38" fmla="*/ 29 w 34"/>
                <a:gd name="T39" fmla="*/ 92 h 96"/>
                <a:gd name="T40" fmla="*/ 26 w 34"/>
                <a:gd name="T41" fmla="*/ 96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96"/>
                <a:gd name="T65" fmla="*/ 34 w 34"/>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96">
                  <a:moveTo>
                    <a:pt x="26" y="96"/>
                  </a:moveTo>
                  <a:lnTo>
                    <a:pt x="25" y="96"/>
                  </a:lnTo>
                  <a:lnTo>
                    <a:pt x="21" y="96"/>
                  </a:lnTo>
                  <a:lnTo>
                    <a:pt x="17" y="95"/>
                  </a:lnTo>
                  <a:lnTo>
                    <a:pt x="11" y="93"/>
                  </a:lnTo>
                  <a:lnTo>
                    <a:pt x="7" y="90"/>
                  </a:lnTo>
                  <a:lnTo>
                    <a:pt x="3" y="84"/>
                  </a:lnTo>
                  <a:lnTo>
                    <a:pt x="2" y="76"/>
                  </a:lnTo>
                  <a:lnTo>
                    <a:pt x="5" y="64"/>
                  </a:lnTo>
                  <a:lnTo>
                    <a:pt x="8" y="38"/>
                  </a:lnTo>
                  <a:lnTo>
                    <a:pt x="6" y="19"/>
                  </a:lnTo>
                  <a:lnTo>
                    <a:pt x="2" y="4"/>
                  </a:lnTo>
                  <a:lnTo>
                    <a:pt x="0" y="0"/>
                  </a:lnTo>
                  <a:lnTo>
                    <a:pt x="2" y="2"/>
                  </a:lnTo>
                  <a:lnTo>
                    <a:pt x="9" y="8"/>
                  </a:lnTo>
                  <a:lnTo>
                    <a:pt x="18" y="21"/>
                  </a:lnTo>
                  <a:lnTo>
                    <a:pt x="28" y="39"/>
                  </a:lnTo>
                  <a:lnTo>
                    <a:pt x="34" y="62"/>
                  </a:lnTo>
                  <a:lnTo>
                    <a:pt x="33" y="80"/>
                  </a:lnTo>
                  <a:lnTo>
                    <a:pt x="29" y="92"/>
                  </a:lnTo>
                  <a:lnTo>
                    <a:pt x="26" y="96"/>
                  </a:lnTo>
                  <a:close/>
                </a:path>
              </a:pathLst>
            </a:custGeom>
            <a:solidFill>
              <a:srgbClr val="E5FF96"/>
            </a:solidFill>
            <a:ln w="9525">
              <a:noFill/>
              <a:round/>
              <a:headEnd/>
              <a:tailEnd/>
            </a:ln>
          </p:spPr>
          <p:txBody>
            <a:bodyPr/>
            <a:lstStyle/>
            <a:p>
              <a:endParaRPr lang="fr-FR"/>
            </a:p>
          </p:txBody>
        </p:sp>
        <p:sp>
          <p:nvSpPr>
            <p:cNvPr id="108" name="Freeform 100"/>
            <p:cNvSpPr>
              <a:spLocks/>
            </p:cNvSpPr>
            <p:nvPr/>
          </p:nvSpPr>
          <p:spPr bwMode="auto">
            <a:xfrm>
              <a:off x="3165" y="2704"/>
              <a:ext cx="17" cy="39"/>
            </a:xfrm>
            <a:custGeom>
              <a:avLst/>
              <a:gdLst>
                <a:gd name="T0" fmla="*/ 14 w 17"/>
                <a:gd name="T1" fmla="*/ 39 h 39"/>
                <a:gd name="T2" fmla="*/ 13 w 17"/>
                <a:gd name="T3" fmla="*/ 39 h 39"/>
                <a:gd name="T4" fmla="*/ 9 w 17"/>
                <a:gd name="T5" fmla="*/ 37 h 39"/>
                <a:gd name="T6" fmla="*/ 4 w 17"/>
                <a:gd name="T7" fmla="*/ 32 h 39"/>
                <a:gd name="T8" fmla="*/ 1 w 17"/>
                <a:gd name="T9" fmla="*/ 22 h 39"/>
                <a:gd name="T10" fmla="*/ 0 w 17"/>
                <a:gd name="T11" fmla="*/ 11 h 39"/>
                <a:gd name="T12" fmla="*/ 1 w 17"/>
                <a:gd name="T13" fmla="*/ 4 h 39"/>
                <a:gd name="T14" fmla="*/ 3 w 17"/>
                <a:gd name="T15" fmla="*/ 1 h 39"/>
                <a:gd name="T16" fmla="*/ 4 w 17"/>
                <a:gd name="T17" fmla="*/ 0 h 39"/>
                <a:gd name="T18" fmla="*/ 6 w 17"/>
                <a:gd name="T19" fmla="*/ 2 h 39"/>
                <a:gd name="T20" fmla="*/ 10 w 17"/>
                <a:gd name="T21" fmla="*/ 9 h 39"/>
                <a:gd name="T22" fmla="*/ 14 w 17"/>
                <a:gd name="T23" fmla="*/ 16 h 39"/>
                <a:gd name="T24" fmla="*/ 17 w 17"/>
                <a:gd name="T25" fmla="*/ 24 h 39"/>
                <a:gd name="T26" fmla="*/ 17 w 17"/>
                <a:gd name="T27" fmla="*/ 31 h 39"/>
                <a:gd name="T28" fmla="*/ 16 w 17"/>
                <a:gd name="T29" fmla="*/ 35 h 39"/>
                <a:gd name="T30" fmla="*/ 15 w 17"/>
                <a:gd name="T31" fmla="*/ 38 h 39"/>
                <a:gd name="T32" fmla="*/ 14 w 17"/>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9"/>
                <a:gd name="T53" fmla="*/ 17 w 17"/>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9">
                  <a:moveTo>
                    <a:pt x="14" y="39"/>
                  </a:moveTo>
                  <a:lnTo>
                    <a:pt x="13" y="39"/>
                  </a:lnTo>
                  <a:lnTo>
                    <a:pt x="9" y="37"/>
                  </a:lnTo>
                  <a:lnTo>
                    <a:pt x="4" y="32"/>
                  </a:lnTo>
                  <a:lnTo>
                    <a:pt x="1" y="22"/>
                  </a:lnTo>
                  <a:lnTo>
                    <a:pt x="0" y="11"/>
                  </a:lnTo>
                  <a:lnTo>
                    <a:pt x="1" y="4"/>
                  </a:lnTo>
                  <a:lnTo>
                    <a:pt x="3" y="1"/>
                  </a:lnTo>
                  <a:lnTo>
                    <a:pt x="4" y="0"/>
                  </a:lnTo>
                  <a:lnTo>
                    <a:pt x="6" y="2"/>
                  </a:lnTo>
                  <a:lnTo>
                    <a:pt x="10" y="9"/>
                  </a:lnTo>
                  <a:lnTo>
                    <a:pt x="14" y="16"/>
                  </a:lnTo>
                  <a:lnTo>
                    <a:pt x="17" y="24"/>
                  </a:lnTo>
                  <a:lnTo>
                    <a:pt x="17" y="31"/>
                  </a:lnTo>
                  <a:lnTo>
                    <a:pt x="16" y="35"/>
                  </a:lnTo>
                  <a:lnTo>
                    <a:pt x="15" y="38"/>
                  </a:lnTo>
                  <a:lnTo>
                    <a:pt x="14" y="39"/>
                  </a:lnTo>
                  <a:close/>
                </a:path>
              </a:pathLst>
            </a:custGeom>
            <a:solidFill>
              <a:srgbClr val="E5FF96"/>
            </a:solidFill>
            <a:ln w="9525">
              <a:noFill/>
              <a:round/>
              <a:headEnd/>
              <a:tailEnd/>
            </a:ln>
          </p:spPr>
          <p:txBody>
            <a:bodyPr/>
            <a:lstStyle/>
            <a:p>
              <a:endParaRPr lang="fr-FR"/>
            </a:p>
          </p:txBody>
        </p:sp>
      </p:grpSp>
      <p:grpSp>
        <p:nvGrpSpPr>
          <p:cNvPr id="109" name="Group 101"/>
          <p:cNvGrpSpPr>
            <a:grpSpLocks/>
          </p:cNvGrpSpPr>
          <p:nvPr/>
        </p:nvGrpSpPr>
        <p:grpSpPr bwMode="auto">
          <a:xfrm>
            <a:off x="8077200" y="76200"/>
            <a:ext cx="1066800" cy="774700"/>
            <a:chOff x="377" y="519"/>
            <a:chExt cx="1006" cy="731"/>
          </a:xfrm>
        </p:grpSpPr>
        <p:sp>
          <p:nvSpPr>
            <p:cNvPr id="110" name="Freeform 102"/>
            <p:cNvSpPr>
              <a:spLocks/>
            </p:cNvSpPr>
            <p:nvPr/>
          </p:nvSpPr>
          <p:spPr bwMode="auto">
            <a:xfrm>
              <a:off x="377" y="519"/>
              <a:ext cx="762" cy="731"/>
            </a:xfrm>
            <a:custGeom>
              <a:avLst/>
              <a:gdLst>
                <a:gd name="T0" fmla="*/ 113 w 1525"/>
                <a:gd name="T1" fmla="*/ 1 h 1462"/>
                <a:gd name="T2" fmla="*/ 101 w 1525"/>
                <a:gd name="T3" fmla="*/ 1 h 1462"/>
                <a:gd name="T4" fmla="*/ 90 w 1525"/>
                <a:gd name="T5" fmla="*/ 3 h 1462"/>
                <a:gd name="T6" fmla="*/ 79 w 1525"/>
                <a:gd name="T7" fmla="*/ 3 h 1462"/>
                <a:gd name="T8" fmla="*/ 66 w 1525"/>
                <a:gd name="T9" fmla="*/ 3 h 1462"/>
                <a:gd name="T10" fmla="*/ 44 w 1525"/>
                <a:gd name="T11" fmla="*/ 11 h 1462"/>
                <a:gd name="T12" fmla="*/ 28 w 1525"/>
                <a:gd name="T13" fmla="*/ 34 h 1462"/>
                <a:gd name="T14" fmla="*/ 19 w 1525"/>
                <a:gd name="T15" fmla="*/ 38 h 1462"/>
                <a:gd name="T16" fmla="*/ 10 w 1525"/>
                <a:gd name="T17" fmla="*/ 41 h 1462"/>
                <a:gd name="T18" fmla="*/ 3 w 1525"/>
                <a:gd name="T19" fmla="*/ 44 h 1462"/>
                <a:gd name="T20" fmla="*/ 0 w 1525"/>
                <a:gd name="T21" fmla="*/ 48 h 1462"/>
                <a:gd name="T22" fmla="*/ 3 w 1525"/>
                <a:gd name="T23" fmla="*/ 55 h 1462"/>
                <a:gd name="T24" fmla="*/ 4 w 1525"/>
                <a:gd name="T25" fmla="*/ 80 h 1462"/>
                <a:gd name="T26" fmla="*/ 1 w 1525"/>
                <a:gd name="T27" fmla="*/ 93 h 1462"/>
                <a:gd name="T28" fmla="*/ 0 w 1525"/>
                <a:gd name="T29" fmla="*/ 103 h 1462"/>
                <a:gd name="T30" fmla="*/ 5 w 1525"/>
                <a:gd name="T31" fmla="*/ 110 h 1462"/>
                <a:gd name="T32" fmla="*/ 13 w 1525"/>
                <a:gd name="T33" fmla="*/ 115 h 1462"/>
                <a:gd name="T34" fmla="*/ 10 w 1525"/>
                <a:gd name="T35" fmla="*/ 122 h 1462"/>
                <a:gd name="T36" fmla="*/ 6 w 1525"/>
                <a:gd name="T37" fmla="*/ 136 h 1462"/>
                <a:gd name="T38" fmla="*/ 7 w 1525"/>
                <a:gd name="T39" fmla="*/ 147 h 1462"/>
                <a:gd name="T40" fmla="*/ 11 w 1525"/>
                <a:gd name="T41" fmla="*/ 152 h 1462"/>
                <a:gd name="T42" fmla="*/ 16 w 1525"/>
                <a:gd name="T43" fmla="*/ 154 h 1462"/>
                <a:gd name="T44" fmla="*/ 23 w 1525"/>
                <a:gd name="T45" fmla="*/ 155 h 1462"/>
                <a:gd name="T46" fmla="*/ 31 w 1525"/>
                <a:gd name="T47" fmla="*/ 154 h 1462"/>
                <a:gd name="T48" fmla="*/ 42 w 1525"/>
                <a:gd name="T49" fmla="*/ 152 h 1462"/>
                <a:gd name="T50" fmla="*/ 52 w 1525"/>
                <a:gd name="T51" fmla="*/ 153 h 1462"/>
                <a:gd name="T52" fmla="*/ 55 w 1525"/>
                <a:gd name="T53" fmla="*/ 160 h 1462"/>
                <a:gd name="T54" fmla="*/ 61 w 1525"/>
                <a:gd name="T55" fmla="*/ 164 h 1462"/>
                <a:gd name="T56" fmla="*/ 68 w 1525"/>
                <a:gd name="T57" fmla="*/ 164 h 1462"/>
                <a:gd name="T58" fmla="*/ 78 w 1525"/>
                <a:gd name="T59" fmla="*/ 163 h 1462"/>
                <a:gd name="T60" fmla="*/ 90 w 1525"/>
                <a:gd name="T61" fmla="*/ 160 h 1462"/>
                <a:gd name="T62" fmla="*/ 99 w 1525"/>
                <a:gd name="T63" fmla="*/ 169 h 1462"/>
                <a:gd name="T64" fmla="*/ 105 w 1525"/>
                <a:gd name="T65" fmla="*/ 178 h 1462"/>
                <a:gd name="T66" fmla="*/ 110 w 1525"/>
                <a:gd name="T67" fmla="*/ 183 h 1462"/>
                <a:gd name="T68" fmla="*/ 117 w 1525"/>
                <a:gd name="T69" fmla="*/ 180 h 1462"/>
                <a:gd name="T70" fmla="*/ 126 w 1525"/>
                <a:gd name="T71" fmla="*/ 165 h 1462"/>
                <a:gd name="T72" fmla="*/ 153 w 1525"/>
                <a:gd name="T73" fmla="*/ 152 h 1462"/>
                <a:gd name="T74" fmla="*/ 161 w 1525"/>
                <a:gd name="T75" fmla="*/ 146 h 1462"/>
                <a:gd name="T76" fmla="*/ 165 w 1525"/>
                <a:gd name="T77" fmla="*/ 137 h 1462"/>
                <a:gd name="T78" fmla="*/ 171 w 1525"/>
                <a:gd name="T79" fmla="*/ 131 h 1462"/>
                <a:gd name="T80" fmla="*/ 181 w 1525"/>
                <a:gd name="T81" fmla="*/ 124 h 1462"/>
                <a:gd name="T82" fmla="*/ 190 w 1525"/>
                <a:gd name="T83" fmla="*/ 114 h 1462"/>
                <a:gd name="T84" fmla="*/ 174 w 1525"/>
                <a:gd name="T85" fmla="*/ 71 h 1462"/>
                <a:gd name="T86" fmla="*/ 182 w 1525"/>
                <a:gd name="T87" fmla="*/ 59 h 1462"/>
                <a:gd name="T88" fmla="*/ 186 w 1525"/>
                <a:gd name="T89" fmla="*/ 52 h 1462"/>
                <a:gd name="T90" fmla="*/ 185 w 1525"/>
                <a:gd name="T91" fmla="*/ 47 h 1462"/>
                <a:gd name="T92" fmla="*/ 175 w 1525"/>
                <a:gd name="T93" fmla="*/ 42 h 1462"/>
                <a:gd name="T94" fmla="*/ 162 w 1525"/>
                <a:gd name="T95" fmla="*/ 33 h 1462"/>
                <a:gd name="T96" fmla="*/ 162 w 1525"/>
                <a:gd name="T97" fmla="*/ 21 h 1462"/>
                <a:gd name="T98" fmla="*/ 157 w 1525"/>
                <a:gd name="T99" fmla="*/ 13 h 1462"/>
                <a:gd name="T100" fmla="*/ 147 w 1525"/>
                <a:gd name="T101" fmla="*/ 7 h 1462"/>
                <a:gd name="T102" fmla="*/ 135 w 1525"/>
                <a:gd name="T103" fmla="*/ 3 h 1462"/>
                <a:gd name="T104" fmla="*/ 123 w 1525"/>
                <a:gd name="T105" fmla="*/ 0 h 14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25"/>
                <a:gd name="T160" fmla="*/ 0 h 1462"/>
                <a:gd name="T161" fmla="*/ 1525 w 1525"/>
                <a:gd name="T162" fmla="*/ 1462 h 14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25" h="1462">
                  <a:moveTo>
                    <a:pt x="989" y="0"/>
                  </a:moveTo>
                  <a:lnTo>
                    <a:pt x="949" y="2"/>
                  </a:lnTo>
                  <a:lnTo>
                    <a:pt x="911" y="5"/>
                  </a:lnTo>
                  <a:lnTo>
                    <a:pt x="877" y="8"/>
                  </a:lnTo>
                  <a:lnTo>
                    <a:pt x="843" y="12"/>
                  </a:lnTo>
                  <a:lnTo>
                    <a:pt x="812" y="15"/>
                  </a:lnTo>
                  <a:lnTo>
                    <a:pt x="781" y="17"/>
                  </a:lnTo>
                  <a:lnTo>
                    <a:pt x="751" y="21"/>
                  </a:lnTo>
                  <a:lnTo>
                    <a:pt x="721" y="23"/>
                  </a:lnTo>
                  <a:lnTo>
                    <a:pt x="691" y="25"/>
                  </a:lnTo>
                  <a:lnTo>
                    <a:pt x="661" y="28"/>
                  </a:lnTo>
                  <a:lnTo>
                    <a:pt x="632" y="29"/>
                  </a:lnTo>
                  <a:lnTo>
                    <a:pt x="599" y="30"/>
                  </a:lnTo>
                  <a:lnTo>
                    <a:pt x="566" y="30"/>
                  </a:lnTo>
                  <a:lnTo>
                    <a:pt x="530" y="29"/>
                  </a:lnTo>
                  <a:lnTo>
                    <a:pt x="493" y="28"/>
                  </a:lnTo>
                  <a:lnTo>
                    <a:pt x="453" y="24"/>
                  </a:lnTo>
                  <a:lnTo>
                    <a:pt x="352" y="88"/>
                  </a:lnTo>
                  <a:lnTo>
                    <a:pt x="301" y="143"/>
                  </a:lnTo>
                  <a:lnTo>
                    <a:pt x="241" y="257"/>
                  </a:lnTo>
                  <a:lnTo>
                    <a:pt x="225" y="269"/>
                  </a:lnTo>
                  <a:lnTo>
                    <a:pt x="205" y="281"/>
                  </a:lnTo>
                  <a:lnTo>
                    <a:pt x="183" y="290"/>
                  </a:lnTo>
                  <a:lnTo>
                    <a:pt x="159" y="299"/>
                  </a:lnTo>
                  <a:lnTo>
                    <a:pt x="135" y="307"/>
                  </a:lnTo>
                  <a:lnTo>
                    <a:pt x="111" y="315"/>
                  </a:lnTo>
                  <a:lnTo>
                    <a:pt x="87" y="323"/>
                  </a:lnTo>
                  <a:lnTo>
                    <a:pt x="65" y="332"/>
                  </a:lnTo>
                  <a:lnTo>
                    <a:pt x="44" y="341"/>
                  </a:lnTo>
                  <a:lnTo>
                    <a:pt x="27" y="350"/>
                  </a:lnTo>
                  <a:lnTo>
                    <a:pt x="14" y="360"/>
                  </a:lnTo>
                  <a:lnTo>
                    <a:pt x="5" y="373"/>
                  </a:lnTo>
                  <a:lnTo>
                    <a:pt x="0" y="387"/>
                  </a:lnTo>
                  <a:lnTo>
                    <a:pt x="3" y="402"/>
                  </a:lnTo>
                  <a:lnTo>
                    <a:pt x="11" y="419"/>
                  </a:lnTo>
                  <a:lnTo>
                    <a:pt x="27" y="440"/>
                  </a:lnTo>
                  <a:lnTo>
                    <a:pt x="74" y="584"/>
                  </a:lnTo>
                  <a:lnTo>
                    <a:pt x="54" y="608"/>
                  </a:lnTo>
                  <a:lnTo>
                    <a:pt x="38" y="639"/>
                  </a:lnTo>
                  <a:lnTo>
                    <a:pt x="26" y="676"/>
                  </a:lnTo>
                  <a:lnTo>
                    <a:pt x="16" y="713"/>
                  </a:lnTo>
                  <a:lnTo>
                    <a:pt x="10" y="749"/>
                  </a:lnTo>
                  <a:lnTo>
                    <a:pt x="6" y="782"/>
                  </a:lnTo>
                  <a:lnTo>
                    <a:pt x="4" y="808"/>
                  </a:lnTo>
                  <a:lnTo>
                    <a:pt x="4" y="825"/>
                  </a:lnTo>
                  <a:lnTo>
                    <a:pt x="10" y="849"/>
                  </a:lnTo>
                  <a:lnTo>
                    <a:pt x="25" y="869"/>
                  </a:lnTo>
                  <a:lnTo>
                    <a:pt x="45" y="885"/>
                  </a:lnTo>
                  <a:lnTo>
                    <a:pt x="68" y="899"/>
                  </a:lnTo>
                  <a:lnTo>
                    <a:pt x="89" y="912"/>
                  </a:lnTo>
                  <a:lnTo>
                    <a:pt x="104" y="924"/>
                  </a:lnTo>
                  <a:lnTo>
                    <a:pt x="110" y="939"/>
                  </a:lnTo>
                  <a:lnTo>
                    <a:pt x="102" y="957"/>
                  </a:lnTo>
                  <a:lnTo>
                    <a:pt x="84" y="982"/>
                  </a:lnTo>
                  <a:lnTo>
                    <a:pt x="69" y="1013"/>
                  </a:lnTo>
                  <a:lnTo>
                    <a:pt x="58" y="1046"/>
                  </a:lnTo>
                  <a:lnTo>
                    <a:pt x="50" y="1081"/>
                  </a:lnTo>
                  <a:lnTo>
                    <a:pt x="48" y="1115"/>
                  </a:lnTo>
                  <a:lnTo>
                    <a:pt x="50" y="1148"/>
                  </a:lnTo>
                  <a:lnTo>
                    <a:pt x="58" y="1175"/>
                  </a:lnTo>
                  <a:lnTo>
                    <a:pt x="73" y="1196"/>
                  </a:lnTo>
                  <a:lnTo>
                    <a:pt x="83" y="1204"/>
                  </a:lnTo>
                  <a:lnTo>
                    <a:pt x="94" y="1212"/>
                  </a:lnTo>
                  <a:lnTo>
                    <a:pt x="106" y="1218"/>
                  </a:lnTo>
                  <a:lnTo>
                    <a:pt x="119" y="1224"/>
                  </a:lnTo>
                  <a:lnTo>
                    <a:pt x="134" y="1228"/>
                  </a:lnTo>
                  <a:lnTo>
                    <a:pt x="149" y="1232"/>
                  </a:lnTo>
                  <a:lnTo>
                    <a:pt x="166" y="1234"/>
                  </a:lnTo>
                  <a:lnTo>
                    <a:pt x="185" y="1235"/>
                  </a:lnTo>
                  <a:lnTo>
                    <a:pt x="205" y="1235"/>
                  </a:lnTo>
                  <a:lnTo>
                    <a:pt x="227" y="1234"/>
                  </a:lnTo>
                  <a:lnTo>
                    <a:pt x="253" y="1230"/>
                  </a:lnTo>
                  <a:lnTo>
                    <a:pt x="279" y="1227"/>
                  </a:lnTo>
                  <a:lnTo>
                    <a:pt x="308" y="1221"/>
                  </a:lnTo>
                  <a:lnTo>
                    <a:pt x="340" y="1214"/>
                  </a:lnTo>
                  <a:lnTo>
                    <a:pt x="375" y="1206"/>
                  </a:lnTo>
                  <a:lnTo>
                    <a:pt x="412" y="1197"/>
                  </a:lnTo>
                  <a:lnTo>
                    <a:pt x="417" y="1222"/>
                  </a:lnTo>
                  <a:lnTo>
                    <a:pt x="425" y="1244"/>
                  </a:lnTo>
                  <a:lnTo>
                    <a:pt x="435" y="1263"/>
                  </a:lnTo>
                  <a:lnTo>
                    <a:pt x="446" y="1279"/>
                  </a:lnTo>
                  <a:lnTo>
                    <a:pt x="458" y="1290"/>
                  </a:lnTo>
                  <a:lnTo>
                    <a:pt x="473" y="1300"/>
                  </a:lnTo>
                  <a:lnTo>
                    <a:pt x="489" y="1306"/>
                  </a:lnTo>
                  <a:lnTo>
                    <a:pt x="506" y="1310"/>
                  </a:lnTo>
                  <a:lnTo>
                    <a:pt x="526" y="1311"/>
                  </a:lnTo>
                  <a:lnTo>
                    <a:pt x="547" y="1311"/>
                  </a:lnTo>
                  <a:lnTo>
                    <a:pt x="572" y="1308"/>
                  </a:lnTo>
                  <a:lnTo>
                    <a:pt x="597" y="1304"/>
                  </a:lnTo>
                  <a:lnTo>
                    <a:pt x="625" y="1298"/>
                  </a:lnTo>
                  <a:lnTo>
                    <a:pt x="655" y="1290"/>
                  </a:lnTo>
                  <a:lnTo>
                    <a:pt x="686" y="1282"/>
                  </a:lnTo>
                  <a:lnTo>
                    <a:pt x="720" y="1273"/>
                  </a:lnTo>
                  <a:lnTo>
                    <a:pt x="749" y="1297"/>
                  </a:lnTo>
                  <a:lnTo>
                    <a:pt x="773" y="1323"/>
                  </a:lnTo>
                  <a:lnTo>
                    <a:pt x="795" y="1349"/>
                  </a:lnTo>
                  <a:lnTo>
                    <a:pt x="813" y="1376"/>
                  </a:lnTo>
                  <a:lnTo>
                    <a:pt x="830" y="1400"/>
                  </a:lnTo>
                  <a:lnTo>
                    <a:pt x="845" y="1423"/>
                  </a:lnTo>
                  <a:lnTo>
                    <a:pt x="858" y="1441"/>
                  </a:lnTo>
                  <a:lnTo>
                    <a:pt x="872" y="1454"/>
                  </a:lnTo>
                  <a:lnTo>
                    <a:pt x="886" y="1462"/>
                  </a:lnTo>
                  <a:lnTo>
                    <a:pt x="901" y="1462"/>
                  </a:lnTo>
                  <a:lnTo>
                    <a:pt x="918" y="1454"/>
                  </a:lnTo>
                  <a:lnTo>
                    <a:pt x="937" y="1437"/>
                  </a:lnTo>
                  <a:lnTo>
                    <a:pt x="959" y="1408"/>
                  </a:lnTo>
                  <a:lnTo>
                    <a:pt x="984" y="1369"/>
                  </a:lnTo>
                  <a:lnTo>
                    <a:pt x="1013" y="1315"/>
                  </a:lnTo>
                  <a:lnTo>
                    <a:pt x="1047" y="1248"/>
                  </a:lnTo>
                  <a:lnTo>
                    <a:pt x="1190" y="1235"/>
                  </a:lnTo>
                  <a:lnTo>
                    <a:pt x="1228" y="1214"/>
                  </a:lnTo>
                  <a:lnTo>
                    <a:pt x="1255" y="1196"/>
                  </a:lnTo>
                  <a:lnTo>
                    <a:pt x="1274" y="1179"/>
                  </a:lnTo>
                  <a:lnTo>
                    <a:pt x="1288" y="1161"/>
                  </a:lnTo>
                  <a:lnTo>
                    <a:pt x="1300" y="1143"/>
                  </a:lnTo>
                  <a:lnTo>
                    <a:pt x="1310" y="1121"/>
                  </a:lnTo>
                  <a:lnTo>
                    <a:pt x="1324" y="1096"/>
                  </a:lnTo>
                  <a:lnTo>
                    <a:pt x="1342" y="1065"/>
                  </a:lnTo>
                  <a:lnTo>
                    <a:pt x="1352" y="1056"/>
                  </a:lnTo>
                  <a:lnTo>
                    <a:pt x="1371" y="1045"/>
                  </a:lnTo>
                  <a:lnTo>
                    <a:pt x="1396" y="1033"/>
                  </a:lnTo>
                  <a:lnTo>
                    <a:pt x="1425" y="1018"/>
                  </a:lnTo>
                  <a:lnTo>
                    <a:pt x="1455" y="998"/>
                  </a:lnTo>
                  <a:lnTo>
                    <a:pt x="1483" y="975"/>
                  </a:lnTo>
                  <a:lnTo>
                    <a:pt x="1507" y="946"/>
                  </a:lnTo>
                  <a:lnTo>
                    <a:pt x="1525" y="912"/>
                  </a:lnTo>
                  <a:lnTo>
                    <a:pt x="1362" y="650"/>
                  </a:lnTo>
                  <a:lnTo>
                    <a:pt x="1379" y="605"/>
                  </a:lnTo>
                  <a:lnTo>
                    <a:pt x="1399" y="566"/>
                  </a:lnTo>
                  <a:lnTo>
                    <a:pt x="1418" y="533"/>
                  </a:lnTo>
                  <a:lnTo>
                    <a:pt x="1438" y="504"/>
                  </a:lnTo>
                  <a:lnTo>
                    <a:pt x="1456" y="479"/>
                  </a:lnTo>
                  <a:lnTo>
                    <a:pt x="1472" y="457"/>
                  </a:lnTo>
                  <a:lnTo>
                    <a:pt x="1486" y="439"/>
                  </a:lnTo>
                  <a:lnTo>
                    <a:pt x="1494" y="421"/>
                  </a:lnTo>
                  <a:lnTo>
                    <a:pt x="1498" y="406"/>
                  </a:lnTo>
                  <a:lnTo>
                    <a:pt x="1495" y="393"/>
                  </a:lnTo>
                  <a:lnTo>
                    <a:pt x="1485" y="379"/>
                  </a:lnTo>
                  <a:lnTo>
                    <a:pt x="1467" y="365"/>
                  </a:lnTo>
                  <a:lnTo>
                    <a:pt x="1439" y="351"/>
                  </a:lnTo>
                  <a:lnTo>
                    <a:pt x="1401" y="335"/>
                  </a:lnTo>
                  <a:lnTo>
                    <a:pt x="1351" y="317"/>
                  </a:lnTo>
                  <a:lnTo>
                    <a:pt x="1289" y="296"/>
                  </a:lnTo>
                  <a:lnTo>
                    <a:pt x="1302" y="258"/>
                  </a:lnTo>
                  <a:lnTo>
                    <a:pt x="1309" y="224"/>
                  </a:lnTo>
                  <a:lnTo>
                    <a:pt x="1309" y="193"/>
                  </a:lnTo>
                  <a:lnTo>
                    <a:pt x="1303" y="167"/>
                  </a:lnTo>
                  <a:lnTo>
                    <a:pt x="1291" y="144"/>
                  </a:lnTo>
                  <a:lnTo>
                    <a:pt x="1275" y="123"/>
                  </a:lnTo>
                  <a:lnTo>
                    <a:pt x="1256" y="105"/>
                  </a:lnTo>
                  <a:lnTo>
                    <a:pt x="1233" y="89"/>
                  </a:lnTo>
                  <a:lnTo>
                    <a:pt x="1206" y="74"/>
                  </a:lnTo>
                  <a:lnTo>
                    <a:pt x="1177" y="61"/>
                  </a:lnTo>
                  <a:lnTo>
                    <a:pt x="1147" y="50"/>
                  </a:lnTo>
                  <a:lnTo>
                    <a:pt x="1115" y="39"/>
                  </a:lnTo>
                  <a:lnTo>
                    <a:pt x="1083" y="30"/>
                  </a:lnTo>
                  <a:lnTo>
                    <a:pt x="1051" y="20"/>
                  </a:lnTo>
                  <a:lnTo>
                    <a:pt x="1020" y="10"/>
                  </a:lnTo>
                  <a:lnTo>
                    <a:pt x="989" y="0"/>
                  </a:lnTo>
                  <a:close/>
                </a:path>
              </a:pathLst>
            </a:custGeom>
            <a:solidFill>
              <a:srgbClr val="FF0000"/>
            </a:solidFill>
            <a:ln w="9525">
              <a:noFill/>
              <a:round/>
              <a:headEnd/>
              <a:tailEnd/>
            </a:ln>
          </p:spPr>
          <p:txBody>
            <a:bodyPr/>
            <a:lstStyle/>
            <a:p>
              <a:endParaRPr lang="fr-FR"/>
            </a:p>
          </p:txBody>
        </p:sp>
        <p:sp>
          <p:nvSpPr>
            <p:cNvPr id="111" name="Freeform 103"/>
            <p:cNvSpPr>
              <a:spLocks/>
            </p:cNvSpPr>
            <p:nvPr/>
          </p:nvSpPr>
          <p:spPr bwMode="auto">
            <a:xfrm>
              <a:off x="392" y="532"/>
              <a:ext cx="728" cy="700"/>
            </a:xfrm>
            <a:custGeom>
              <a:avLst/>
              <a:gdLst>
                <a:gd name="T0" fmla="*/ 107 w 1456"/>
                <a:gd name="T1" fmla="*/ 0 h 1401"/>
                <a:gd name="T2" fmla="*/ 92 w 1456"/>
                <a:gd name="T3" fmla="*/ 1 h 1401"/>
                <a:gd name="T4" fmla="*/ 79 w 1456"/>
                <a:gd name="T5" fmla="*/ 2 h 1401"/>
                <a:gd name="T6" fmla="*/ 63 w 1456"/>
                <a:gd name="T7" fmla="*/ 1 h 1401"/>
                <a:gd name="T8" fmla="*/ 52 w 1456"/>
                <a:gd name="T9" fmla="*/ 4 h 1401"/>
                <a:gd name="T10" fmla="*/ 45 w 1456"/>
                <a:gd name="T11" fmla="*/ 7 h 1401"/>
                <a:gd name="T12" fmla="*/ 41 w 1456"/>
                <a:gd name="T13" fmla="*/ 11 h 1401"/>
                <a:gd name="T14" fmla="*/ 37 w 1456"/>
                <a:gd name="T15" fmla="*/ 14 h 1401"/>
                <a:gd name="T16" fmla="*/ 33 w 1456"/>
                <a:gd name="T17" fmla="*/ 20 h 1401"/>
                <a:gd name="T18" fmla="*/ 29 w 1456"/>
                <a:gd name="T19" fmla="*/ 26 h 1401"/>
                <a:gd name="T20" fmla="*/ 23 w 1456"/>
                <a:gd name="T21" fmla="*/ 32 h 1401"/>
                <a:gd name="T22" fmla="*/ 12 w 1456"/>
                <a:gd name="T23" fmla="*/ 36 h 1401"/>
                <a:gd name="T24" fmla="*/ 5 w 1456"/>
                <a:gd name="T25" fmla="*/ 40 h 1401"/>
                <a:gd name="T26" fmla="*/ 3 w 1456"/>
                <a:gd name="T27" fmla="*/ 47 h 1401"/>
                <a:gd name="T28" fmla="*/ 6 w 1456"/>
                <a:gd name="T29" fmla="*/ 62 h 1401"/>
                <a:gd name="T30" fmla="*/ 3 w 1456"/>
                <a:gd name="T31" fmla="*/ 78 h 1401"/>
                <a:gd name="T32" fmla="*/ 0 w 1456"/>
                <a:gd name="T33" fmla="*/ 93 h 1401"/>
                <a:gd name="T34" fmla="*/ 3 w 1456"/>
                <a:gd name="T35" fmla="*/ 102 h 1401"/>
                <a:gd name="T36" fmla="*/ 10 w 1456"/>
                <a:gd name="T37" fmla="*/ 109 h 1401"/>
                <a:gd name="T38" fmla="*/ 5 w 1456"/>
                <a:gd name="T39" fmla="*/ 121 h 1401"/>
                <a:gd name="T40" fmla="*/ 6 w 1456"/>
                <a:gd name="T41" fmla="*/ 136 h 1401"/>
                <a:gd name="T42" fmla="*/ 11 w 1456"/>
                <a:gd name="T43" fmla="*/ 142 h 1401"/>
                <a:gd name="T44" fmla="*/ 19 w 1456"/>
                <a:gd name="T45" fmla="*/ 145 h 1401"/>
                <a:gd name="T46" fmla="*/ 27 w 1456"/>
                <a:gd name="T47" fmla="*/ 146 h 1401"/>
                <a:gd name="T48" fmla="*/ 42 w 1456"/>
                <a:gd name="T49" fmla="*/ 144 h 1401"/>
                <a:gd name="T50" fmla="*/ 48 w 1456"/>
                <a:gd name="T51" fmla="*/ 151 h 1401"/>
                <a:gd name="T52" fmla="*/ 55 w 1456"/>
                <a:gd name="T53" fmla="*/ 156 h 1401"/>
                <a:gd name="T54" fmla="*/ 65 w 1456"/>
                <a:gd name="T55" fmla="*/ 157 h 1401"/>
                <a:gd name="T56" fmla="*/ 78 w 1456"/>
                <a:gd name="T57" fmla="*/ 155 h 1401"/>
                <a:gd name="T58" fmla="*/ 91 w 1456"/>
                <a:gd name="T59" fmla="*/ 162 h 1401"/>
                <a:gd name="T60" fmla="*/ 100 w 1456"/>
                <a:gd name="T61" fmla="*/ 172 h 1401"/>
                <a:gd name="T62" fmla="*/ 108 w 1456"/>
                <a:gd name="T63" fmla="*/ 174 h 1401"/>
                <a:gd name="T64" fmla="*/ 119 w 1456"/>
                <a:gd name="T65" fmla="*/ 160 h 1401"/>
                <a:gd name="T66" fmla="*/ 129 w 1456"/>
                <a:gd name="T67" fmla="*/ 152 h 1401"/>
                <a:gd name="T68" fmla="*/ 138 w 1456"/>
                <a:gd name="T69" fmla="*/ 150 h 1401"/>
                <a:gd name="T70" fmla="*/ 151 w 1456"/>
                <a:gd name="T71" fmla="*/ 142 h 1401"/>
                <a:gd name="T72" fmla="*/ 158 w 1456"/>
                <a:gd name="T73" fmla="*/ 133 h 1401"/>
                <a:gd name="T74" fmla="*/ 167 w 1456"/>
                <a:gd name="T75" fmla="*/ 125 h 1401"/>
                <a:gd name="T76" fmla="*/ 180 w 1456"/>
                <a:gd name="T77" fmla="*/ 113 h 1401"/>
                <a:gd name="T78" fmla="*/ 176 w 1456"/>
                <a:gd name="T79" fmla="*/ 97 h 1401"/>
                <a:gd name="T80" fmla="*/ 167 w 1456"/>
                <a:gd name="T81" fmla="*/ 82 h 1401"/>
                <a:gd name="T82" fmla="*/ 171 w 1456"/>
                <a:gd name="T83" fmla="*/ 64 h 1401"/>
                <a:gd name="T84" fmla="*/ 178 w 1456"/>
                <a:gd name="T85" fmla="*/ 52 h 1401"/>
                <a:gd name="T86" fmla="*/ 177 w 1456"/>
                <a:gd name="T87" fmla="*/ 45 h 1401"/>
                <a:gd name="T88" fmla="*/ 161 w 1456"/>
                <a:gd name="T89" fmla="*/ 37 h 1401"/>
                <a:gd name="T90" fmla="*/ 156 w 1456"/>
                <a:gd name="T91" fmla="*/ 23 h 1401"/>
                <a:gd name="T92" fmla="*/ 150 w 1456"/>
                <a:gd name="T93" fmla="*/ 13 h 1401"/>
                <a:gd name="T94" fmla="*/ 138 w 1456"/>
                <a:gd name="T95" fmla="*/ 7 h 1401"/>
                <a:gd name="T96" fmla="*/ 123 w 1456"/>
                <a:gd name="T97" fmla="*/ 1 h 140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56"/>
                <a:gd name="T148" fmla="*/ 0 h 1401"/>
                <a:gd name="T149" fmla="*/ 1456 w 1456"/>
                <a:gd name="T150" fmla="*/ 1401 h 140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56" h="1401">
                  <a:moveTo>
                    <a:pt x="960" y="0"/>
                  </a:moveTo>
                  <a:lnTo>
                    <a:pt x="924" y="2"/>
                  </a:lnTo>
                  <a:lnTo>
                    <a:pt x="890" y="3"/>
                  </a:lnTo>
                  <a:lnTo>
                    <a:pt x="859" y="5"/>
                  </a:lnTo>
                  <a:lnTo>
                    <a:pt x="827" y="7"/>
                  </a:lnTo>
                  <a:lnTo>
                    <a:pt x="799" y="10"/>
                  </a:lnTo>
                  <a:lnTo>
                    <a:pt x="770" y="11"/>
                  </a:lnTo>
                  <a:lnTo>
                    <a:pt x="742" y="13"/>
                  </a:lnTo>
                  <a:lnTo>
                    <a:pt x="716" y="15"/>
                  </a:lnTo>
                  <a:lnTo>
                    <a:pt x="688" y="16"/>
                  </a:lnTo>
                  <a:lnTo>
                    <a:pt x="660" y="18"/>
                  </a:lnTo>
                  <a:lnTo>
                    <a:pt x="632" y="19"/>
                  </a:lnTo>
                  <a:lnTo>
                    <a:pt x="603" y="19"/>
                  </a:lnTo>
                  <a:lnTo>
                    <a:pt x="572" y="19"/>
                  </a:lnTo>
                  <a:lnTo>
                    <a:pt x="541" y="18"/>
                  </a:lnTo>
                  <a:lnTo>
                    <a:pt x="506" y="15"/>
                  </a:lnTo>
                  <a:lnTo>
                    <a:pt x="470" y="13"/>
                  </a:lnTo>
                  <a:lnTo>
                    <a:pt x="454" y="20"/>
                  </a:lnTo>
                  <a:lnTo>
                    <a:pt x="438" y="26"/>
                  </a:lnTo>
                  <a:lnTo>
                    <a:pt x="423" y="33"/>
                  </a:lnTo>
                  <a:lnTo>
                    <a:pt x="407" y="39"/>
                  </a:lnTo>
                  <a:lnTo>
                    <a:pt x="391" y="48"/>
                  </a:lnTo>
                  <a:lnTo>
                    <a:pt x="375" y="54"/>
                  </a:lnTo>
                  <a:lnTo>
                    <a:pt x="359" y="61"/>
                  </a:lnTo>
                  <a:lnTo>
                    <a:pt x="343" y="69"/>
                  </a:lnTo>
                  <a:lnTo>
                    <a:pt x="336" y="76"/>
                  </a:lnTo>
                  <a:lnTo>
                    <a:pt x="328" y="83"/>
                  </a:lnTo>
                  <a:lnTo>
                    <a:pt x="321" y="90"/>
                  </a:lnTo>
                  <a:lnTo>
                    <a:pt x="314" y="97"/>
                  </a:lnTo>
                  <a:lnTo>
                    <a:pt x="307" y="104"/>
                  </a:lnTo>
                  <a:lnTo>
                    <a:pt x="300" y="111"/>
                  </a:lnTo>
                  <a:lnTo>
                    <a:pt x="293" y="118"/>
                  </a:lnTo>
                  <a:lnTo>
                    <a:pt x="286" y="125"/>
                  </a:lnTo>
                  <a:lnTo>
                    <a:pt x="279" y="137"/>
                  </a:lnTo>
                  <a:lnTo>
                    <a:pt x="271" y="150"/>
                  </a:lnTo>
                  <a:lnTo>
                    <a:pt x="264" y="163"/>
                  </a:lnTo>
                  <a:lnTo>
                    <a:pt x="257" y="175"/>
                  </a:lnTo>
                  <a:lnTo>
                    <a:pt x="250" y="189"/>
                  </a:lnTo>
                  <a:lnTo>
                    <a:pt x="243" y="202"/>
                  </a:lnTo>
                  <a:lnTo>
                    <a:pt x="237" y="214"/>
                  </a:lnTo>
                  <a:lnTo>
                    <a:pt x="230" y="227"/>
                  </a:lnTo>
                  <a:lnTo>
                    <a:pt x="215" y="239"/>
                  </a:lnTo>
                  <a:lnTo>
                    <a:pt x="199" y="249"/>
                  </a:lnTo>
                  <a:lnTo>
                    <a:pt x="179" y="258"/>
                  </a:lnTo>
                  <a:lnTo>
                    <a:pt x="159" y="267"/>
                  </a:lnTo>
                  <a:lnTo>
                    <a:pt x="138" y="275"/>
                  </a:lnTo>
                  <a:lnTo>
                    <a:pt x="117" y="282"/>
                  </a:lnTo>
                  <a:lnTo>
                    <a:pt x="96" y="290"/>
                  </a:lnTo>
                  <a:lnTo>
                    <a:pt x="78" y="298"/>
                  </a:lnTo>
                  <a:lnTo>
                    <a:pt x="60" y="307"/>
                  </a:lnTo>
                  <a:lnTo>
                    <a:pt x="45" y="316"/>
                  </a:lnTo>
                  <a:lnTo>
                    <a:pt x="33" y="326"/>
                  </a:lnTo>
                  <a:lnTo>
                    <a:pt x="25" y="336"/>
                  </a:lnTo>
                  <a:lnTo>
                    <a:pt x="21" y="349"/>
                  </a:lnTo>
                  <a:lnTo>
                    <a:pt x="21" y="363"/>
                  </a:lnTo>
                  <a:lnTo>
                    <a:pt x="28" y="379"/>
                  </a:lnTo>
                  <a:lnTo>
                    <a:pt x="41" y="397"/>
                  </a:lnTo>
                  <a:lnTo>
                    <a:pt x="44" y="433"/>
                  </a:lnTo>
                  <a:lnTo>
                    <a:pt x="49" y="468"/>
                  </a:lnTo>
                  <a:lnTo>
                    <a:pt x="53" y="502"/>
                  </a:lnTo>
                  <a:lnTo>
                    <a:pt x="58" y="538"/>
                  </a:lnTo>
                  <a:lnTo>
                    <a:pt x="42" y="562"/>
                  </a:lnTo>
                  <a:lnTo>
                    <a:pt x="28" y="592"/>
                  </a:lnTo>
                  <a:lnTo>
                    <a:pt x="18" y="625"/>
                  </a:lnTo>
                  <a:lnTo>
                    <a:pt x="11" y="660"/>
                  </a:lnTo>
                  <a:lnTo>
                    <a:pt x="5" y="693"/>
                  </a:lnTo>
                  <a:lnTo>
                    <a:pt x="2" y="724"/>
                  </a:lnTo>
                  <a:lnTo>
                    <a:pt x="0" y="750"/>
                  </a:lnTo>
                  <a:lnTo>
                    <a:pt x="0" y="768"/>
                  </a:lnTo>
                  <a:lnTo>
                    <a:pt x="4" y="790"/>
                  </a:lnTo>
                  <a:lnTo>
                    <a:pt x="14" y="808"/>
                  </a:lnTo>
                  <a:lnTo>
                    <a:pt x="30" y="823"/>
                  </a:lnTo>
                  <a:lnTo>
                    <a:pt x="47" y="837"/>
                  </a:lnTo>
                  <a:lnTo>
                    <a:pt x="63" y="850"/>
                  </a:lnTo>
                  <a:lnTo>
                    <a:pt x="73" y="862"/>
                  </a:lnTo>
                  <a:lnTo>
                    <a:pt x="76" y="876"/>
                  </a:lnTo>
                  <a:lnTo>
                    <a:pt x="68" y="892"/>
                  </a:lnTo>
                  <a:lnTo>
                    <a:pt x="52" y="917"/>
                  </a:lnTo>
                  <a:lnTo>
                    <a:pt x="41" y="944"/>
                  </a:lnTo>
                  <a:lnTo>
                    <a:pt x="33" y="975"/>
                  </a:lnTo>
                  <a:lnTo>
                    <a:pt x="30" y="1006"/>
                  </a:lnTo>
                  <a:lnTo>
                    <a:pt x="32" y="1037"/>
                  </a:lnTo>
                  <a:lnTo>
                    <a:pt x="36" y="1065"/>
                  </a:lnTo>
                  <a:lnTo>
                    <a:pt x="47" y="1090"/>
                  </a:lnTo>
                  <a:lnTo>
                    <a:pt x="60" y="1109"/>
                  </a:lnTo>
                  <a:lnTo>
                    <a:pt x="72" y="1119"/>
                  </a:lnTo>
                  <a:lnTo>
                    <a:pt x="83" y="1127"/>
                  </a:lnTo>
                  <a:lnTo>
                    <a:pt x="95" y="1136"/>
                  </a:lnTo>
                  <a:lnTo>
                    <a:pt x="106" y="1143"/>
                  </a:lnTo>
                  <a:lnTo>
                    <a:pt x="119" y="1150"/>
                  </a:lnTo>
                  <a:lnTo>
                    <a:pt x="133" y="1156"/>
                  </a:lnTo>
                  <a:lnTo>
                    <a:pt x="147" y="1161"/>
                  </a:lnTo>
                  <a:lnTo>
                    <a:pt x="163" y="1164"/>
                  </a:lnTo>
                  <a:lnTo>
                    <a:pt x="180" y="1166"/>
                  </a:lnTo>
                  <a:lnTo>
                    <a:pt x="200" y="1169"/>
                  </a:lnTo>
                  <a:lnTo>
                    <a:pt x="222" y="1169"/>
                  </a:lnTo>
                  <a:lnTo>
                    <a:pt x="245" y="1169"/>
                  </a:lnTo>
                  <a:lnTo>
                    <a:pt x="272" y="1166"/>
                  </a:lnTo>
                  <a:lnTo>
                    <a:pt x="301" y="1164"/>
                  </a:lnTo>
                  <a:lnTo>
                    <a:pt x="334" y="1159"/>
                  </a:lnTo>
                  <a:lnTo>
                    <a:pt x="370" y="1154"/>
                  </a:lnTo>
                  <a:lnTo>
                    <a:pt x="376" y="1177"/>
                  </a:lnTo>
                  <a:lnTo>
                    <a:pt x="383" y="1196"/>
                  </a:lnTo>
                  <a:lnTo>
                    <a:pt x="391" y="1212"/>
                  </a:lnTo>
                  <a:lnTo>
                    <a:pt x="401" y="1227"/>
                  </a:lnTo>
                  <a:lnTo>
                    <a:pt x="413" y="1239"/>
                  </a:lnTo>
                  <a:lnTo>
                    <a:pt x="425" y="1248"/>
                  </a:lnTo>
                  <a:lnTo>
                    <a:pt x="440" y="1255"/>
                  </a:lnTo>
                  <a:lnTo>
                    <a:pt x="457" y="1260"/>
                  </a:lnTo>
                  <a:lnTo>
                    <a:pt x="475" y="1262"/>
                  </a:lnTo>
                  <a:lnTo>
                    <a:pt x="495" y="1263"/>
                  </a:lnTo>
                  <a:lnTo>
                    <a:pt x="515" y="1262"/>
                  </a:lnTo>
                  <a:lnTo>
                    <a:pt x="539" y="1260"/>
                  </a:lnTo>
                  <a:lnTo>
                    <a:pt x="564" y="1256"/>
                  </a:lnTo>
                  <a:lnTo>
                    <a:pt x="590" y="1250"/>
                  </a:lnTo>
                  <a:lnTo>
                    <a:pt x="619" y="1243"/>
                  </a:lnTo>
                  <a:lnTo>
                    <a:pt x="649" y="1235"/>
                  </a:lnTo>
                  <a:lnTo>
                    <a:pt x="680" y="1255"/>
                  </a:lnTo>
                  <a:lnTo>
                    <a:pt x="708" y="1276"/>
                  </a:lnTo>
                  <a:lnTo>
                    <a:pt x="732" y="1299"/>
                  </a:lnTo>
                  <a:lnTo>
                    <a:pt x="753" y="1321"/>
                  </a:lnTo>
                  <a:lnTo>
                    <a:pt x="772" y="1342"/>
                  </a:lnTo>
                  <a:lnTo>
                    <a:pt x="789" y="1362"/>
                  </a:lnTo>
                  <a:lnTo>
                    <a:pt x="806" y="1379"/>
                  </a:lnTo>
                  <a:lnTo>
                    <a:pt x="822" y="1392"/>
                  </a:lnTo>
                  <a:lnTo>
                    <a:pt x="837" y="1399"/>
                  </a:lnTo>
                  <a:lnTo>
                    <a:pt x="852" y="1401"/>
                  </a:lnTo>
                  <a:lnTo>
                    <a:pt x="869" y="1395"/>
                  </a:lnTo>
                  <a:lnTo>
                    <a:pt x="886" y="1382"/>
                  </a:lnTo>
                  <a:lnTo>
                    <a:pt x="906" y="1360"/>
                  </a:lnTo>
                  <a:lnTo>
                    <a:pt x="928" y="1326"/>
                  </a:lnTo>
                  <a:lnTo>
                    <a:pt x="953" y="1283"/>
                  </a:lnTo>
                  <a:lnTo>
                    <a:pt x="981" y="1227"/>
                  </a:lnTo>
                  <a:lnTo>
                    <a:pt x="999" y="1226"/>
                  </a:lnTo>
                  <a:lnTo>
                    <a:pt x="1015" y="1225"/>
                  </a:lnTo>
                  <a:lnTo>
                    <a:pt x="1029" y="1223"/>
                  </a:lnTo>
                  <a:lnTo>
                    <a:pt x="1043" y="1219"/>
                  </a:lnTo>
                  <a:lnTo>
                    <a:pt x="1057" y="1215"/>
                  </a:lnTo>
                  <a:lnTo>
                    <a:pt x="1075" y="1209"/>
                  </a:lnTo>
                  <a:lnTo>
                    <a:pt x="1097" y="1201"/>
                  </a:lnTo>
                  <a:lnTo>
                    <a:pt x="1125" y="1192"/>
                  </a:lnTo>
                  <a:lnTo>
                    <a:pt x="1160" y="1172"/>
                  </a:lnTo>
                  <a:lnTo>
                    <a:pt x="1187" y="1156"/>
                  </a:lnTo>
                  <a:lnTo>
                    <a:pt x="1206" y="1140"/>
                  </a:lnTo>
                  <a:lnTo>
                    <a:pt x="1221" y="1125"/>
                  </a:lnTo>
                  <a:lnTo>
                    <a:pt x="1234" y="1108"/>
                  </a:lnTo>
                  <a:lnTo>
                    <a:pt x="1247" y="1089"/>
                  </a:lnTo>
                  <a:lnTo>
                    <a:pt x="1262" y="1067"/>
                  </a:lnTo>
                  <a:lnTo>
                    <a:pt x="1281" y="1040"/>
                  </a:lnTo>
                  <a:lnTo>
                    <a:pt x="1295" y="1028"/>
                  </a:lnTo>
                  <a:lnTo>
                    <a:pt x="1315" y="1017"/>
                  </a:lnTo>
                  <a:lnTo>
                    <a:pt x="1336" y="1002"/>
                  </a:lnTo>
                  <a:lnTo>
                    <a:pt x="1361" y="986"/>
                  </a:lnTo>
                  <a:lnTo>
                    <a:pt x="1385" y="965"/>
                  </a:lnTo>
                  <a:lnTo>
                    <a:pt x="1410" y="940"/>
                  </a:lnTo>
                  <a:lnTo>
                    <a:pt x="1434" y="909"/>
                  </a:lnTo>
                  <a:lnTo>
                    <a:pt x="1456" y="871"/>
                  </a:lnTo>
                  <a:lnTo>
                    <a:pt x="1439" y="839"/>
                  </a:lnTo>
                  <a:lnTo>
                    <a:pt x="1422" y="810"/>
                  </a:lnTo>
                  <a:lnTo>
                    <a:pt x="1404" y="778"/>
                  </a:lnTo>
                  <a:lnTo>
                    <a:pt x="1387" y="749"/>
                  </a:lnTo>
                  <a:lnTo>
                    <a:pt x="1370" y="717"/>
                  </a:lnTo>
                  <a:lnTo>
                    <a:pt x="1353" y="688"/>
                  </a:lnTo>
                  <a:lnTo>
                    <a:pt x="1335" y="656"/>
                  </a:lnTo>
                  <a:lnTo>
                    <a:pt x="1318" y="627"/>
                  </a:lnTo>
                  <a:lnTo>
                    <a:pt x="1333" y="583"/>
                  </a:lnTo>
                  <a:lnTo>
                    <a:pt x="1349" y="545"/>
                  </a:lnTo>
                  <a:lnTo>
                    <a:pt x="1365" y="513"/>
                  </a:lnTo>
                  <a:lnTo>
                    <a:pt x="1383" y="484"/>
                  </a:lnTo>
                  <a:lnTo>
                    <a:pt x="1399" y="460"/>
                  </a:lnTo>
                  <a:lnTo>
                    <a:pt x="1411" y="439"/>
                  </a:lnTo>
                  <a:lnTo>
                    <a:pt x="1423" y="419"/>
                  </a:lnTo>
                  <a:lnTo>
                    <a:pt x="1430" y="403"/>
                  </a:lnTo>
                  <a:lnTo>
                    <a:pt x="1431" y="388"/>
                  </a:lnTo>
                  <a:lnTo>
                    <a:pt x="1427" y="374"/>
                  </a:lnTo>
                  <a:lnTo>
                    <a:pt x="1416" y="361"/>
                  </a:lnTo>
                  <a:lnTo>
                    <a:pt x="1398" y="347"/>
                  </a:lnTo>
                  <a:lnTo>
                    <a:pt x="1371" y="332"/>
                  </a:lnTo>
                  <a:lnTo>
                    <a:pt x="1334" y="316"/>
                  </a:lnTo>
                  <a:lnTo>
                    <a:pt x="1288" y="298"/>
                  </a:lnTo>
                  <a:lnTo>
                    <a:pt x="1229" y="278"/>
                  </a:lnTo>
                  <a:lnTo>
                    <a:pt x="1241" y="242"/>
                  </a:lnTo>
                  <a:lnTo>
                    <a:pt x="1245" y="212"/>
                  </a:lnTo>
                  <a:lnTo>
                    <a:pt x="1244" y="185"/>
                  </a:lnTo>
                  <a:lnTo>
                    <a:pt x="1239" y="160"/>
                  </a:lnTo>
                  <a:lnTo>
                    <a:pt x="1228" y="141"/>
                  </a:lnTo>
                  <a:lnTo>
                    <a:pt x="1214" y="122"/>
                  </a:lnTo>
                  <a:lnTo>
                    <a:pt x="1196" y="106"/>
                  </a:lnTo>
                  <a:lnTo>
                    <a:pt x="1175" y="92"/>
                  </a:lnTo>
                  <a:lnTo>
                    <a:pt x="1151" y="80"/>
                  </a:lnTo>
                  <a:lnTo>
                    <a:pt x="1126" y="68"/>
                  </a:lnTo>
                  <a:lnTo>
                    <a:pt x="1098" y="58"/>
                  </a:lnTo>
                  <a:lnTo>
                    <a:pt x="1070" y="48"/>
                  </a:lnTo>
                  <a:lnTo>
                    <a:pt x="1043" y="37"/>
                  </a:lnTo>
                  <a:lnTo>
                    <a:pt x="1014" y="26"/>
                  </a:lnTo>
                  <a:lnTo>
                    <a:pt x="986" y="14"/>
                  </a:lnTo>
                  <a:lnTo>
                    <a:pt x="960" y="0"/>
                  </a:lnTo>
                  <a:close/>
                </a:path>
              </a:pathLst>
            </a:custGeom>
            <a:solidFill>
              <a:srgbClr val="FF2B00"/>
            </a:solidFill>
            <a:ln w="9525">
              <a:noFill/>
              <a:round/>
              <a:headEnd/>
              <a:tailEnd/>
            </a:ln>
          </p:spPr>
          <p:txBody>
            <a:bodyPr/>
            <a:lstStyle/>
            <a:p>
              <a:endParaRPr lang="fr-FR"/>
            </a:p>
          </p:txBody>
        </p:sp>
        <p:sp>
          <p:nvSpPr>
            <p:cNvPr id="112" name="Freeform 104"/>
            <p:cNvSpPr>
              <a:spLocks/>
            </p:cNvSpPr>
            <p:nvPr/>
          </p:nvSpPr>
          <p:spPr bwMode="auto">
            <a:xfrm>
              <a:off x="405" y="544"/>
              <a:ext cx="697" cy="669"/>
            </a:xfrm>
            <a:custGeom>
              <a:avLst/>
              <a:gdLst>
                <a:gd name="T0" fmla="*/ 105 w 1394"/>
                <a:gd name="T1" fmla="*/ 1 h 1337"/>
                <a:gd name="T2" fmla="*/ 92 w 1394"/>
                <a:gd name="T3" fmla="*/ 1 h 1337"/>
                <a:gd name="T4" fmla="*/ 80 w 1394"/>
                <a:gd name="T5" fmla="*/ 1 h 1337"/>
                <a:gd name="T6" fmla="*/ 66 w 1394"/>
                <a:gd name="T7" fmla="*/ 1 h 1337"/>
                <a:gd name="T8" fmla="*/ 54 w 1394"/>
                <a:gd name="T9" fmla="*/ 3 h 1337"/>
                <a:gd name="T10" fmla="*/ 44 w 1394"/>
                <a:gd name="T11" fmla="*/ 6 h 1337"/>
                <a:gd name="T12" fmla="*/ 40 w 1394"/>
                <a:gd name="T13" fmla="*/ 9 h 1337"/>
                <a:gd name="T14" fmla="*/ 36 w 1394"/>
                <a:gd name="T15" fmla="*/ 13 h 1337"/>
                <a:gd name="T16" fmla="*/ 31 w 1394"/>
                <a:gd name="T17" fmla="*/ 18 h 1337"/>
                <a:gd name="T18" fmla="*/ 28 w 1394"/>
                <a:gd name="T19" fmla="*/ 24 h 1337"/>
                <a:gd name="T20" fmla="*/ 22 w 1394"/>
                <a:gd name="T21" fmla="*/ 29 h 1337"/>
                <a:gd name="T22" fmla="*/ 13 w 1394"/>
                <a:gd name="T23" fmla="*/ 33 h 1337"/>
                <a:gd name="T24" fmla="*/ 7 w 1394"/>
                <a:gd name="T25" fmla="*/ 37 h 1337"/>
                <a:gd name="T26" fmla="*/ 6 w 1394"/>
                <a:gd name="T27" fmla="*/ 43 h 1337"/>
                <a:gd name="T28" fmla="*/ 6 w 1394"/>
                <a:gd name="T29" fmla="*/ 58 h 1337"/>
                <a:gd name="T30" fmla="*/ 1 w 1394"/>
                <a:gd name="T31" fmla="*/ 72 h 1337"/>
                <a:gd name="T32" fmla="*/ 0 w 1394"/>
                <a:gd name="T33" fmla="*/ 87 h 1337"/>
                <a:gd name="T34" fmla="*/ 3 w 1394"/>
                <a:gd name="T35" fmla="*/ 96 h 1337"/>
                <a:gd name="T36" fmla="*/ 5 w 1394"/>
                <a:gd name="T37" fmla="*/ 102 h 1337"/>
                <a:gd name="T38" fmla="*/ 1 w 1394"/>
                <a:gd name="T39" fmla="*/ 113 h 1337"/>
                <a:gd name="T40" fmla="*/ 5 w 1394"/>
                <a:gd name="T41" fmla="*/ 126 h 1337"/>
                <a:gd name="T42" fmla="*/ 11 w 1394"/>
                <a:gd name="T43" fmla="*/ 132 h 1337"/>
                <a:gd name="T44" fmla="*/ 17 w 1394"/>
                <a:gd name="T45" fmla="*/ 136 h 1337"/>
                <a:gd name="T46" fmla="*/ 24 w 1394"/>
                <a:gd name="T47" fmla="*/ 139 h 1337"/>
                <a:gd name="T48" fmla="*/ 38 w 1394"/>
                <a:gd name="T49" fmla="*/ 139 h 1337"/>
                <a:gd name="T50" fmla="*/ 44 w 1394"/>
                <a:gd name="T51" fmla="*/ 146 h 1337"/>
                <a:gd name="T52" fmla="*/ 49 w 1394"/>
                <a:gd name="T53" fmla="*/ 151 h 1337"/>
                <a:gd name="T54" fmla="*/ 58 w 1394"/>
                <a:gd name="T55" fmla="*/ 152 h 1337"/>
                <a:gd name="T56" fmla="*/ 70 w 1394"/>
                <a:gd name="T57" fmla="*/ 151 h 1337"/>
                <a:gd name="T58" fmla="*/ 85 w 1394"/>
                <a:gd name="T59" fmla="*/ 156 h 1337"/>
                <a:gd name="T60" fmla="*/ 94 w 1394"/>
                <a:gd name="T61" fmla="*/ 165 h 1337"/>
                <a:gd name="T62" fmla="*/ 102 w 1394"/>
                <a:gd name="T63" fmla="*/ 167 h 1337"/>
                <a:gd name="T64" fmla="*/ 112 w 1394"/>
                <a:gd name="T65" fmla="*/ 157 h 1337"/>
                <a:gd name="T66" fmla="*/ 120 w 1394"/>
                <a:gd name="T67" fmla="*/ 150 h 1337"/>
                <a:gd name="T68" fmla="*/ 128 w 1394"/>
                <a:gd name="T69" fmla="*/ 146 h 1337"/>
                <a:gd name="T70" fmla="*/ 143 w 1394"/>
                <a:gd name="T71" fmla="*/ 138 h 1337"/>
                <a:gd name="T72" fmla="*/ 151 w 1394"/>
                <a:gd name="T73" fmla="*/ 130 h 1337"/>
                <a:gd name="T74" fmla="*/ 160 w 1394"/>
                <a:gd name="T75" fmla="*/ 122 h 1337"/>
                <a:gd name="T76" fmla="*/ 171 w 1394"/>
                <a:gd name="T77" fmla="*/ 109 h 1337"/>
                <a:gd name="T78" fmla="*/ 169 w 1394"/>
                <a:gd name="T79" fmla="*/ 93 h 1337"/>
                <a:gd name="T80" fmla="*/ 162 w 1394"/>
                <a:gd name="T81" fmla="*/ 79 h 1337"/>
                <a:gd name="T82" fmla="*/ 165 w 1394"/>
                <a:gd name="T83" fmla="*/ 62 h 1337"/>
                <a:gd name="T84" fmla="*/ 171 w 1394"/>
                <a:gd name="T85" fmla="*/ 51 h 1337"/>
                <a:gd name="T86" fmla="*/ 169 w 1394"/>
                <a:gd name="T87" fmla="*/ 43 h 1337"/>
                <a:gd name="T88" fmla="*/ 154 w 1394"/>
                <a:gd name="T89" fmla="*/ 36 h 1337"/>
                <a:gd name="T90" fmla="*/ 149 w 1394"/>
                <a:gd name="T91" fmla="*/ 22 h 1337"/>
                <a:gd name="T92" fmla="*/ 143 w 1394"/>
                <a:gd name="T93" fmla="*/ 14 h 1337"/>
                <a:gd name="T94" fmla="*/ 132 w 1394"/>
                <a:gd name="T95" fmla="*/ 9 h 1337"/>
                <a:gd name="T96" fmla="*/ 119 w 1394"/>
                <a:gd name="T97" fmla="*/ 2 h 13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94"/>
                <a:gd name="T148" fmla="*/ 0 h 1337"/>
                <a:gd name="T149" fmla="*/ 1394 w 1394"/>
                <a:gd name="T150" fmla="*/ 1337 h 13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94" h="1337">
                  <a:moveTo>
                    <a:pt x="934" y="0"/>
                  </a:moveTo>
                  <a:lnTo>
                    <a:pt x="902" y="0"/>
                  </a:lnTo>
                  <a:lnTo>
                    <a:pt x="872" y="1"/>
                  </a:lnTo>
                  <a:lnTo>
                    <a:pt x="843" y="1"/>
                  </a:lnTo>
                  <a:lnTo>
                    <a:pt x="815" y="2"/>
                  </a:lnTo>
                  <a:lnTo>
                    <a:pt x="789" y="3"/>
                  </a:lnTo>
                  <a:lnTo>
                    <a:pt x="762" y="4"/>
                  </a:lnTo>
                  <a:lnTo>
                    <a:pt x="737" y="5"/>
                  </a:lnTo>
                  <a:lnTo>
                    <a:pt x="712" y="5"/>
                  </a:lnTo>
                  <a:lnTo>
                    <a:pt x="686" y="7"/>
                  </a:lnTo>
                  <a:lnTo>
                    <a:pt x="662" y="8"/>
                  </a:lnTo>
                  <a:lnTo>
                    <a:pt x="636" y="8"/>
                  </a:lnTo>
                  <a:lnTo>
                    <a:pt x="609" y="8"/>
                  </a:lnTo>
                  <a:lnTo>
                    <a:pt x="582" y="7"/>
                  </a:lnTo>
                  <a:lnTo>
                    <a:pt x="554" y="5"/>
                  </a:lnTo>
                  <a:lnTo>
                    <a:pt x="524" y="4"/>
                  </a:lnTo>
                  <a:lnTo>
                    <a:pt x="492" y="2"/>
                  </a:lnTo>
                  <a:lnTo>
                    <a:pt x="472" y="7"/>
                  </a:lnTo>
                  <a:lnTo>
                    <a:pt x="454" y="12"/>
                  </a:lnTo>
                  <a:lnTo>
                    <a:pt x="434" y="18"/>
                  </a:lnTo>
                  <a:lnTo>
                    <a:pt x="416" y="24"/>
                  </a:lnTo>
                  <a:lnTo>
                    <a:pt x="396" y="30"/>
                  </a:lnTo>
                  <a:lnTo>
                    <a:pt x="377" y="35"/>
                  </a:lnTo>
                  <a:lnTo>
                    <a:pt x="357" y="42"/>
                  </a:lnTo>
                  <a:lnTo>
                    <a:pt x="337" y="49"/>
                  </a:lnTo>
                  <a:lnTo>
                    <a:pt x="329" y="56"/>
                  </a:lnTo>
                  <a:lnTo>
                    <a:pt x="321" y="63"/>
                  </a:lnTo>
                  <a:lnTo>
                    <a:pt x="314" y="70"/>
                  </a:lnTo>
                  <a:lnTo>
                    <a:pt x="306" y="77"/>
                  </a:lnTo>
                  <a:lnTo>
                    <a:pt x="298" y="85"/>
                  </a:lnTo>
                  <a:lnTo>
                    <a:pt x="290" y="92"/>
                  </a:lnTo>
                  <a:lnTo>
                    <a:pt x="282" y="99"/>
                  </a:lnTo>
                  <a:lnTo>
                    <a:pt x="274" y="106"/>
                  </a:lnTo>
                  <a:lnTo>
                    <a:pt x="267" y="117"/>
                  </a:lnTo>
                  <a:lnTo>
                    <a:pt x="260" y="129"/>
                  </a:lnTo>
                  <a:lnTo>
                    <a:pt x="253" y="140"/>
                  </a:lnTo>
                  <a:lnTo>
                    <a:pt x="248" y="152"/>
                  </a:lnTo>
                  <a:lnTo>
                    <a:pt x="241" y="163"/>
                  </a:lnTo>
                  <a:lnTo>
                    <a:pt x="234" y="175"/>
                  </a:lnTo>
                  <a:lnTo>
                    <a:pt x="227" y="186"/>
                  </a:lnTo>
                  <a:lnTo>
                    <a:pt x="220" y="198"/>
                  </a:lnTo>
                  <a:lnTo>
                    <a:pt x="208" y="208"/>
                  </a:lnTo>
                  <a:lnTo>
                    <a:pt x="193" y="217"/>
                  </a:lnTo>
                  <a:lnTo>
                    <a:pt x="178" y="226"/>
                  </a:lnTo>
                  <a:lnTo>
                    <a:pt x="161" y="234"/>
                  </a:lnTo>
                  <a:lnTo>
                    <a:pt x="144" y="243"/>
                  </a:lnTo>
                  <a:lnTo>
                    <a:pt x="127" y="249"/>
                  </a:lnTo>
                  <a:lnTo>
                    <a:pt x="109" y="258"/>
                  </a:lnTo>
                  <a:lnTo>
                    <a:pt x="93" y="264"/>
                  </a:lnTo>
                  <a:lnTo>
                    <a:pt x="79" y="272"/>
                  </a:lnTo>
                  <a:lnTo>
                    <a:pt x="67" y="281"/>
                  </a:lnTo>
                  <a:lnTo>
                    <a:pt x="56" y="290"/>
                  </a:lnTo>
                  <a:lnTo>
                    <a:pt x="48" y="300"/>
                  </a:lnTo>
                  <a:lnTo>
                    <a:pt x="45" y="312"/>
                  </a:lnTo>
                  <a:lnTo>
                    <a:pt x="45" y="323"/>
                  </a:lnTo>
                  <a:lnTo>
                    <a:pt x="49" y="338"/>
                  </a:lnTo>
                  <a:lnTo>
                    <a:pt x="59" y="353"/>
                  </a:lnTo>
                  <a:lnTo>
                    <a:pt x="53" y="390"/>
                  </a:lnTo>
                  <a:lnTo>
                    <a:pt x="51" y="423"/>
                  </a:lnTo>
                  <a:lnTo>
                    <a:pt x="49" y="457"/>
                  </a:lnTo>
                  <a:lnTo>
                    <a:pt x="46" y="492"/>
                  </a:lnTo>
                  <a:lnTo>
                    <a:pt x="33" y="515"/>
                  </a:lnTo>
                  <a:lnTo>
                    <a:pt x="23" y="543"/>
                  </a:lnTo>
                  <a:lnTo>
                    <a:pt x="14" y="574"/>
                  </a:lnTo>
                  <a:lnTo>
                    <a:pt x="8" y="606"/>
                  </a:lnTo>
                  <a:lnTo>
                    <a:pt x="3" y="637"/>
                  </a:lnTo>
                  <a:lnTo>
                    <a:pt x="1" y="666"/>
                  </a:lnTo>
                  <a:lnTo>
                    <a:pt x="0" y="690"/>
                  </a:lnTo>
                  <a:lnTo>
                    <a:pt x="0" y="709"/>
                  </a:lnTo>
                  <a:lnTo>
                    <a:pt x="1" y="729"/>
                  </a:lnTo>
                  <a:lnTo>
                    <a:pt x="8" y="747"/>
                  </a:lnTo>
                  <a:lnTo>
                    <a:pt x="18" y="762"/>
                  </a:lnTo>
                  <a:lnTo>
                    <a:pt x="30" y="774"/>
                  </a:lnTo>
                  <a:lnTo>
                    <a:pt x="40" y="787"/>
                  </a:lnTo>
                  <a:lnTo>
                    <a:pt x="47" y="800"/>
                  </a:lnTo>
                  <a:lnTo>
                    <a:pt x="47" y="813"/>
                  </a:lnTo>
                  <a:lnTo>
                    <a:pt x="39" y="830"/>
                  </a:lnTo>
                  <a:lnTo>
                    <a:pt x="24" y="851"/>
                  </a:lnTo>
                  <a:lnTo>
                    <a:pt x="16" y="877"/>
                  </a:lnTo>
                  <a:lnTo>
                    <a:pt x="13" y="903"/>
                  </a:lnTo>
                  <a:lnTo>
                    <a:pt x="14" y="931"/>
                  </a:lnTo>
                  <a:lnTo>
                    <a:pt x="18" y="957"/>
                  </a:lnTo>
                  <a:lnTo>
                    <a:pt x="26" y="982"/>
                  </a:lnTo>
                  <a:lnTo>
                    <a:pt x="38" y="1003"/>
                  </a:lnTo>
                  <a:lnTo>
                    <a:pt x="49" y="1021"/>
                  </a:lnTo>
                  <a:lnTo>
                    <a:pt x="63" y="1032"/>
                  </a:lnTo>
                  <a:lnTo>
                    <a:pt x="76" y="1043"/>
                  </a:lnTo>
                  <a:lnTo>
                    <a:pt x="87" y="1053"/>
                  </a:lnTo>
                  <a:lnTo>
                    <a:pt x="98" y="1062"/>
                  </a:lnTo>
                  <a:lnTo>
                    <a:pt x="109" y="1071"/>
                  </a:lnTo>
                  <a:lnTo>
                    <a:pt x="121" y="1079"/>
                  </a:lnTo>
                  <a:lnTo>
                    <a:pt x="132" y="1086"/>
                  </a:lnTo>
                  <a:lnTo>
                    <a:pt x="145" y="1093"/>
                  </a:lnTo>
                  <a:lnTo>
                    <a:pt x="160" y="1099"/>
                  </a:lnTo>
                  <a:lnTo>
                    <a:pt x="176" y="1104"/>
                  </a:lnTo>
                  <a:lnTo>
                    <a:pt x="195" y="1107"/>
                  </a:lnTo>
                  <a:lnTo>
                    <a:pt x="215" y="1109"/>
                  </a:lnTo>
                  <a:lnTo>
                    <a:pt x="240" y="1112"/>
                  </a:lnTo>
                  <a:lnTo>
                    <a:pt x="268" y="1112"/>
                  </a:lnTo>
                  <a:lnTo>
                    <a:pt x="299" y="1112"/>
                  </a:lnTo>
                  <a:lnTo>
                    <a:pt x="335" y="1109"/>
                  </a:lnTo>
                  <a:lnTo>
                    <a:pt x="340" y="1129"/>
                  </a:lnTo>
                  <a:lnTo>
                    <a:pt x="345" y="1146"/>
                  </a:lnTo>
                  <a:lnTo>
                    <a:pt x="352" y="1162"/>
                  </a:lnTo>
                  <a:lnTo>
                    <a:pt x="360" y="1175"/>
                  </a:lnTo>
                  <a:lnTo>
                    <a:pt x="371" y="1186"/>
                  </a:lnTo>
                  <a:lnTo>
                    <a:pt x="383" y="1196"/>
                  </a:lnTo>
                  <a:lnTo>
                    <a:pt x="396" y="1204"/>
                  </a:lnTo>
                  <a:lnTo>
                    <a:pt x="411" y="1208"/>
                  </a:lnTo>
                  <a:lnTo>
                    <a:pt x="427" y="1213"/>
                  </a:lnTo>
                  <a:lnTo>
                    <a:pt x="445" y="1215"/>
                  </a:lnTo>
                  <a:lnTo>
                    <a:pt x="464" y="1215"/>
                  </a:lnTo>
                  <a:lnTo>
                    <a:pt x="485" y="1214"/>
                  </a:lnTo>
                  <a:lnTo>
                    <a:pt x="507" y="1212"/>
                  </a:lnTo>
                  <a:lnTo>
                    <a:pt x="531" y="1208"/>
                  </a:lnTo>
                  <a:lnTo>
                    <a:pt x="556" y="1202"/>
                  </a:lnTo>
                  <a:lnTo>
                    <a:pt x="583" y="1197"/>
                  </a:lnTo>
                  <a:lnTo>
                    <a:pt x="616" y="1212"/>
                  </a:lnTo>
                  <a:lnTo>
                    <a:pt x="646" y="1229"/>
                  </a:lnTo>
                  <a:lnTo>
                    <a:pt x="673" y="1247"/>
                  </a:lnTo>
                  <a:lnTo>
                    <a:pt x="697" y="1266"/>
                  </a:lnTo>
                  <a:lnTo>
                    <a:pt x="719" y="1284"/>
                  </a:lnTo>
                  <a:lnTo>
                    <a:pt x="738" y="1300"/>
                  </a:lnTo>
                  <a:lnTo>
                    <a:pt x="757" y="1315"/>
                  </a:lnTo>
                  <a:lnTo>
                    <a:pt x="774" y="1327"/>
                  </a:lnTo>
                  <a:lnTo>
                    <a:pt x="790" y="1335"/>
                  </a:lnTo>
                  <a:lnTo>
                    <a:pt x="806" y="1337"/>
                  </a:lnTo>
                  <a:lnTo>
                    <a:pt x="822" y="1335"/>
                  </a:lnTo>
                  <a:lnTo>
                    <a:pt x="840" y="1325"/>
                  </a:lnTo>
                  <a:lnTo>
                    <a:pt x="857" y="1308"/>
                  </a:lnTo>
                  <a:lnTo>
                    <a:pt x="876" y="1283"/>
                  </a:lnTo>
                  <a:lnTo>
                    <a:pt x="896" y="1249"/>
                  </a:lnTo>
                  <a:lnTo>
                    <a:pt x="919" y="1204"/>
                  </a:lnTo>
                  <a:lnTo>
                    <a:pt x="939" y="1205"/>
                  </a:lnTo>
                  <a:lnTo>
                    <a:pt x="951" y="1204"/>
                  </a:lnTo>
                  <a:lnTo>
                    <a:pt x="960" y="1200"/>
                  </a:lnTo>
                  <a:lnTo>
                    <a:pt x="970" y="1196"/>
                  </a:lnTo>
                  <a:lnTo>
                    <a:pt x="981" y="1188"/>
                  </a:lnTo>
                  <a:lnTo>
                    <a:pt x="999" y="1177"/>
                  </a:lnTo>
                  <a:lnTo>
                    <a:pt x="1024" y="1163"/>
                  </a:lnTo>
                  <a:lnTo>
                    <a:pt x="1062" y="1145"/>
                  </a:lnTo>
                  <a:lnTo>
                    <a:pt x="1095" y="1129"/>
                  </a:lnTo>
                  <a:lnTo>
                    <a:pt x="1121" y="1115"/>
                  </a:lnTo>
                  <a:lnTo>
                    <a:pt x="1141" y="1101"/>
                  </a:lnTo>
                  <a:lnTo>
                    <a:pt x="1157" y="1087"/>
                  </a:lnTo>
                  <a:lnTo>
                    <a:pt x="1172" y="1074"/>
                  </a:lnTo>
                  <a:lnTo>
                    <a:pt x="1187" y="1056"/>
                  </a:lnTo>
                  <a:lnTo>
                    <a:pt x="1204" y="1038"/>
                  </a:lnTo>
                  <a:lnTo>
                    <a:pt x="1223" y="1015"/>
                  </a:lnTo>
                  <a:lnTo>
                    <a:pt x="1242" y="1001"/>
                  </a:lnTo>
                  <a:lnTo>
                    <a:pt x="1260" y="986"/>
                  </a:lnTo>
                  <a:lnTo>
                    <a:pt x="1280" y="970"/>
                  </a:lnTo>
                  <a:lnTo>
                    <a:pt x="1299" y="953"/>
                  </a:lnTo>
                  <a:lnTo>
                    <a:pt x="1320" y="930"/>
                  </a:lnTo>
                  <a:lnTo>
                    <a:pt x="1343" y="903"/>
                  </a:lnTo>
                  <a:lnTo>
                    <a:pt x="1367" y="870"/>
                  </a:lnTo>
                  <a:lnTo>
                    <a:pt x="1394" y="828"/>
                  </a:lnTo>
                  <a:lnTo>
                    <a:pt x="1380" y="800"/>
                  </a:lnTo>
                  <a:lnTo>
                    <a:pt x="1365" y="772"/>
                  </a:lnTo>
                  <a:lnTo>
                    <a:pt x="1351" y="743"/>
                  </a:lnTo>
                  <a:lnTo>
                    <a:pt x="1336" y="714"/>
                  </a:lnTo>
                  <a:lnTo>
                    <a:pt x="1322" y="687"/>
                  </a:lnTo>
                  <a:lnTo>
                    <a:pt x="1307" y="658"/>
                  </a:lnTo>
                  <a:lnTo>
                    <a:pt x="1293" y="630"/>
                  </a:lnTo>
                  <a:lnTo>
                    <a:pt x="1280" y="603"/>
                  </a:lnTo>
                  <a:lnTo>
                    <a:pt x="1291" y="560"/>
                  </a:lnTo>
                  <a:lnTo>
                    <a:pt x="1305" y="525"/>
                  </a:lnTo>
                  <a:lnTo>
                    <a:pt x="1319" y="492"/>
                  </a:lnTo>
                  <a:lnTo>
                    <a:pt x="1333" y="465"/>
                  </a:lnTo>
                  <a:lnTo>
                    <a:pt x="1345" y="441"/>
                  </a:lnTo>
                  <a:lnTo>
                    <a:pt x="1356" y="420"/>
                  </a:lnTo>
                  <a:lnTo>
                    <a:pt x="1364" y="401"/>
                  </a:lnTo>
                  <a:lnTo>
                    <a:pt x="1368" y="384"/>
                  </a:lnTo>
                  <a:lnTo>
                    <a:pt x="1369" y="370"/>
                  </a:lnTo>
                  <a:lnTo>
                    <a:pt x="1364" y="355"/>
                  </a:lnTo>
                  <a:lnTo>
                    <a:pt x="1352" y="343"/>
                  </a:lnTo>
                  <a:lnTo>
                    <a:pt x="1334" y="328"/>
                  </a:lnTo>
                  <a:lnTo>
                    <a:pt x="1308" y="314"/>
                  </a:lnTo>
                  <a:lnTo>
                    <a:pt x="1273" y="298"/>
                  </a:lnTo>
                  <a:lnTo>
                    <a:pt x="1229" y="281"/>
                  </a:lnTo>
                  <a:lnTo>
                    <a:pt x="1174" y="260"/>
                  </a:lnTo>
                  <a:lnTo>
                    <a:pt x="1183" y="228"/>
                  </a:lnTo>
                  <a:lnTo>
                    <a:pt x="1186" y="199"/>
                  </a:lnTo>
                  <a:lnTo>
                    <a:pt x="1185" y="175"/>
                  </a:lnTo>
                  <a:lnTo>
                    <a:pt x="1179" y="154"/>
                  </a:lnTo>
                  <a:lnTo>
                    <a:pt x="1170" y="137"/>
                  </a:lnTo>
                  <a:lnTo>
                    <a:pt x="1156" y="122"/>
                  </a:lnTo>
                  <a:lnTo>
                    <a:pt x="1140" y="108"/>
                  </a:lnTo>
                  <a:lnTo>
                    <a:pt x="1122" y="96"/>
                  </a:lnTo>
                  <a:lnTo>
                    <a:pt x="1100" y="85"/>
                  </a:lnTo>
                  <a:lnTo>
                    <a:pt x="1078" y="76"/>
                  </a:lnTo>
                  <a:lnTo>
                    <a:pt x="1054" y="65"/>
                  </a:lnTo>
                  <a:lnTo>
                    <a:pt x="1030" y="55"/>
                  </a:lnTo>
                  <a:lnTo>
                    <a:pt x="1004" y="43"/>
                  </a:lnTo>
                  <a:lnTo>
                    <a:pt x="980" y="31"/>
                  </a:lnTo>
                  <a:lnTo>
                    <a:pt x="956" y="16"/>
                  </a:lnTo>
                  <a:lnTo>
                    <a:pt x="934" y="0"/>
                  </a:lnTo>
                  <a:close/>
                </a:path>
              </a:pathLst>
            </a:custGeom>
            <a:solidFill>
              <a:srgbClr val="FF5400"/>
            </a:solidFill>
            <a:ln w="9525">
              <a:noFill/>
              <a:round/>
              <a:headEnd/>
              <a:tailEnd/>
            </a:ln>
          </p:spPr>
          <p:txBody>
            <a:bodyPr/>
            <a:lstStyle/>
            <a:p>
              <a:endParaRPr lang="fr-FR"/>
            </a:p>
          </p:txBody>
        </p:sp>
        <p:sp>
          <p:nvSpPr>
            <p:cNvPr id="113" name="Freeform 105"/>
            <p:cNvSpPr>
              <a:spLocks/>
            </p:cNvSpPr>
            <p:nvPr/>
          </p:nvSpPr>
          <p:spPr bwMode="auto">
            <a:xfrm>
              <a:off x="414" y="553"/>
              <a:ext cx="669" cy="642"/>
            </a:xfrm>
            <a:custGeom>
              <a:avLst/>
              <a:gdLst>
                <a:gd name="T0" fmla="*/ 104 w 1339"/>
                <a:gd name="T1" fmla="*/ 1 h 1283"/>
                <a:gd name="T2" fmla="*/ 92 w 1339"/>
                <a:gd name="T3" fmla="*/ 1 h 1283"/>
                <a:gd name="T4" fmla="*/ 81 w 1339"/>
                <a:gd name="T5" fmla="*/ 1 h 1283"/>
                <a:gd name="T6" fmla="*/ 68 w 1339"/>
                <a:gd name="T7" fmla="*/ 1 h 1283"/>
                <a:gd name="T8" fmla="*/ 57 w 1339"/>
                <a:gd name="T9" fmla="*/ 2 h 1283"/>
                <a:gd name="T10" fmla="*/ 45 w 1339"/>
                <a:gd name="T11" fmla="*/ 5 h 1283"/>
                <a:gd name="T12" fmla="*/ 39 w 1339"/>
                <a:gd name="T13" fmla="*/ 8 h 1283"/>
                <a:gd name="T14" fmla="*/ 35 w 1339"/>
                <a:gd name="T15" fmla="*/ 11 h 1283"/>
                <a:gd name="T16" fmla="*/ 31 w 1339"/>
                <a:gd name="T17" fmla="*/ 16 h 1283"/>
                <a:gd name="T18" fmla="*/ 28 w 1339"/>
                <a:gd name="T19" fmla="*/ 21 h 1283"/>
                <a:gd name="T20" fmla="*/ 18 w 1339"/>
                <a:gd name="T21" fmla="*/ 28 h 1283"/>
                <a:gd name="T22" fmla="*/ 9 w 1339"/>
                <a:gd name="T23" fmla="*/ 37 h 1283"/>
                <a:gd name="T24" fmla="*/ 8 w 1339"/>
                <a:gd name="T25" fmla="*/ 47 h 1283"/>
                <a:gd name="T26" fmla="*/ 6 w 1339"/>
                <a:gd name="T27" fmla="*/ 55 h 1283"/>
                <a:gd name="T28" fmla="*/ 2 w 1339"/>
                <a:gd name="T29" fmla="*/ 67 h 1283"/>
                <a:gd name="T30" fmla="*/ 1 w 1339"/>
                <a:gd name="T31" fmla="*/ 80 h 1283"/>
                <a:gd name="T32" fmla="*/ 2 w 1339"/>
                <a:gd name="T33" fmla="*/ 89 h 1283"/>
                <a:gd name="T34" fmla="*/ 3 w 1339"/>
                <a:gd name="T35" fmla="*/ 95 h 1283"/>
                <a:gd name="T36" fmla="*/ 0 w 1339"/>
                <a:gd name="T37" fmla="*/ 105 h 1283"/>
                <a:gd name="T38" fmla="*/ 4 w 1339"/>
                <a:gd name="T39" fmla="*/ 116 h 1283"/>
                <a:gd name="T40" fmla="*/ 11 w 1339"/>
                <a:gd name="T41" fmla="*/ 123 h 1283"/>
                <a:gd name="T42" fmla="*/ 15 w 1339"/>
                <a:gd name="T43" fmla="*/ 128 h 1283"/>
                <a:gd name="T44" fmla="*/ 22 w 1339"/>
                <a:gd name="T45" fmla="*/ 132 h 1283"/>
                <a:gd name="T46" fmla="*/ 34 w 1339"/>
                <a:gd name="T47" fmla="*/ 134 h 1283"/>
                <a:gd name="T48" fmla="*/ 40 w 1339"/>
                <a:gd name="T49" fmla="*/ 140 h 1283"/>
                <a:gd name="T50" fmla="*/ 45 w 1339"/>
                <a:gd name="T51" fmla="*/ 145 h 1283"/>
                <a:gd name="T52" fmla="*/ 52 w 1339"/>
                <a:gd name="T53" fmla="*/ 148 h 1283"/>
                <a:gd name="T54" fmla="*/ 63 w 1339"/>
                <a:gd name="T55" fmla="*/ 147 h 1283"/>
                <a:gd name="T56" fmla="*/ 78 w 1339"/>
                <a:gd name="T57" fmla="*/ 151 h 1283"/>
                <a:gd name="T58" fmla="*/ 89 w 1339"/>
                <a:gd name="T59" fmla="*/ 158 h 1283"/>
                <a:gd name="T60" fmla="*/ 98 w 1339"/>
                <a:gd name="T61" fmla="*/ 161 h 1283"/>
                <a:gd name="T62" fmla="*/ 106 w 1339"/>
                <a:gd name="T63" fmla="*/ 153 h 1283"/>
                <a:gd name="T64" fmla="*/ 112 w 1339"/>
                <a:gd name="T65" fmla="*/ 149 h 1283"/>
                <a:gd name="T66" fmla="*/ 120 w 1339"/>
                <a:gd name="T67" fmla="*/ 142 h 1283"/>
                <a:gd name="T68" fmla="*/ 135 w 1339"/>
                <a:gd name="T69" fmla="*/ 134 h 1283"/>
                <a:gd name="T70" fmla="*/ 144 w 1339"/>
                <a:gd name="T71" fmla="*/ 128 h 1283"/>
                <a:gd name="T72" fmla="*/ 154 w 1339"/>
                <a:gd name="T73" fmla="*/ 119 h 1283"/>
                <a:gd name="T74" fmla="*/ 163 w 1339"/>
                <a:gd name="T75" fmla="*/ 105 h 1283"/>
                <a:gd name="T76" fmla="*/ 163 w 1339"/>
                <a:gd name="T77" fmla="*/ 90 h 1283"/>
                <a:gd name="T78" fmla="*/ 157 w 1339"/>
                <a:gd name="T79" fmla="*/ 77 h 1283"/>
                <a:gd name="T80" fmla="*/ 160 w 1339"/>
                <a:gd name="T81" fmla="*/ 60 h 1283"/>
                <a:gd name="T82" fmla="*/ 164 w 1339"/>
                <a:gd name="T83" fmla="*/ 49 h 1283"/>
                <a:gd name="T84" fmla="*/ 162 w 1339"/>
                <a:gd name="T85" fmla="*/ 42 h 1283"/>
                <a:gd name="T86" fmla="*/ 147 w 1339"/>
                <a:gd name="T87" fmla="*/ 34 h 1283"/>
                <a:gd name="T88" fmla="*/ 142 w 1339"/>
                <a:gd name="T89" fmla="*/ 22 h 1283"/>
                <a:gd name="T90" fmla="*/ 136 w 1339"/>
                <a:gd name="T91" fmla="*/ 15 h 1283"/>
                <a:gd name="T92" fmla="*/ 127 w 1339"/>
                <a:gd name="T93" fmla="*/ 11 h 1283"/>
                <a:gd name="T94" fmla="*/ 117 w 1339"/>
                <a:gd name="T95" fmla="*/ 4 h 12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39"/>
                <a:gd name="T145" fmla="*/ 0 h 1283"/>
                <a:gd name="T146" fmla="*/ 1339 w 1339"/>
                <a:gd name="T147" fmla="*/ 1283 h 12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39" h="1283">
                  <a:moveTo>
                    <a:pt x="918" y="8"/>
                  </a:moveTo>
                  <a:lnTo>
                    <a:pt x="891" y="7"/>
                  </a:lnTo>
                  <a:lnTo>
                    <a:pt x="863" y="6"/>
                  </a:lnTo>
                  <a:lnTo>
                    <a:pt x="838" y="6"/>
                  </a:lnTo>
                  <a:lnTo>
                    <a:pt x="812" y="6"/>
                  </a:lnTo>
                  <a:lnTo>
                    <a:pt x="788" y="6"/>
                  </a:lnTo>
                  <a:lnTo>
                    <a:pt x="765" y="6"/>
                  </a:lnTo>
                  <a:lnTo>
                    <a:pt x="742" y="6"/>
                  </a:lnTo>
                  <a:lnTo>
                    <a:pt x="719" y="6"/>
                  </a:lnTo>
                  <a:lnTo>
                    <a:pt x="696" y="6"/>
                  </a:lnTo>
                  <a:lnTo>
                    <a:pt x="674" y="6"/>
                  </a:lnTo>
                  <a:lnTo>
                    <a:pt x="650" y="6"/>
                  </a:lnTo>
                  <a:lnTo>
                    <a:pt x="627" y="5"/>
                  </a:lnTo>
                  <a:lnTo>
                    <a:pt x="601" y="5"/>
                  </a:lnTo>
                  <a:lnTo>
                    <a:pt x="576" y="3"/>
                  </a:lnTo>
                  <a:lnTo>
                    <a:pt x="550" y="2"/>
                  </a:lnTo>
                  <a:lnTo>
                    <a:pt x="522" y="0"/>
                  </a:lnTo>
                  <a:lnTo>
                    <a:pt x="500" y="3"/>
                  </a:lnTo>
                  <a:lnTo>
                    <a:pt x="478" y="7"/>
                  </a:lnTo>
                  <a:lnTo>
                    <a:pt x="456" y="11"/>
                  </a:lnTo>
                  <a:lnTo>
                    <a:pt x="434" y="16"/>
                  </a:lnTo>
                  <a:lnTo>
                    <a:pt x="411" y="21"/>
                  </a:lnTo>
                  <a:lnTo>
                    <a:pt x="390" y="26"/>
                  </a:lnTo>
                  <a:lnTo>
                    <a:pt x="365" y="33"/>
                  </a:lnTo>
                  <a:lnTo>
                    <a:pt x="342" y="39"/>
                  </a:lnTo>
                  <a:lnTo>
                    <a:pt x="333" y="46"/>
                  </a:lnTo>
                  <a:lnTo>
                    <a:pt x="325" y="53"/>
                  </a:lnTo>
                  <a:lnTo>
                    <a:pt x="316" y="60"/>
                  </a:lnTo>
                  <a:lnTo>
                    <a:pt x="308" y="67"/>
                  </a:lnTo>
                  <a:lnTo>
                    <a:pt x="299" y="74"/>
                  </a:lnTo>
                  <a:lnTo>
                    <a:pt x="290" y="81"/>
                  </a:lnTo>
                  <a:lnTo>
                    <a:pt x="281" y="87"/>
                  </a:lnTo>
                  <a:lnTo>
                    <a:pt x="273" y="94"/>
                  </a:lnTo>
                  <a:lnTo>
                    <a:pt x="266" y="105"/>
                  </a:lnTo>
                  <a:lnTo>
                    <a:pt x="261" y="115"/>
                  </a:lnTo>
                  <a:lnTo>
                    <a:pt x="254" y="125"/>
                  </a:lnTo>
                  <a:lnTo>
                    <a:pt x="248" y="135"/>
                  </a:lnTo>
                  <a:lnTo>
                    <a:pt x="241" y="145"/>
                  </a:lnTo>
                  <a:lnTo>
                    <a:pt x="234" y="155"/>
                  </a:lnTo>
                  <a:lnTo>
                    <a:pt x="228" y="166"/>
                  </a:lnTo>
                  <a:lnTo>
                    <a:pt x="221" y="176"/>
                  </a:lnTo>
                  <a:lnTo>
                    <a:pt x="199" y="194"/>
                  </a:lnTo>
                  <a:lnTo>
                    <a:pt x="174" y="209"/>
                  </a:lnTo>
                  <a:lnTo>
                    <a:pt x="146" y="224"/>
                  </a:lnTo>
                  <a:lnTo>
                    <a:pt x="120" y="239"/>
                  </a:lnTo>
                  <a:lnTo>
                    <a:pt x="97" y="254"/>
                  </a:lnTo>
                  <a:lnTo>
                    <a:pt x="83" y="273"/>
                  </a:lnTo>
                  <a:lnTo>
                    <a:pt x="79" y="295"/>
                  </a:lnTo>
                  <a:lnTo>
                    <a:pt x="88" y="320"/>
                  </a:lnTo>
                  <a:lnTo>
                    <a:pt x="80" y="339"/>
                  </a:lnTo>
                  <a:lnTo>
                    <a:pt x="73" y="357"/>
                  </a:lnTo>
                  <a:lnTo>
                    <a:pt x="68" y="373"/>
                  </a:lnTo>
                  <a:lnTo>
                    <a:pt x="64" y="388"/>
                  </a:lnTo>
                  <a:lnTo>
                    <a:pt x="59" y="404"/>
                  </a:lnTo>
                  <a:lnTo>
                    <a:pt x="56" y="419"/>
                  </a:lnTo>
                  <a:lnTo>
                    <a:pt x="50" y="436"/>
                  </a:lnTo>
                  <a:lnTo>
                    <a:pt x="44" y="455"/>
                  </a:lnTo>
                  <a:lnTo>
                    <a:pt x="34" y="478"/>
                  </a:lnTo>
                  <a:lnTo>
                    <a:pt x="26" y="504"/>
                  </a:lnTo>
                  <a:lnTo>
                    <a:pt x="20" y="532"/>
                  </a:lnTo>
                  <a:lnTo>
                    <a:pt x="15" y="562"/>
                  </a:lnTo>
                  <a:lnTo>
                    <a:pt x="12" y="590"/>
                  </a:lnTo>
                  <a:lnTo>
                    <a:pt x="9" y="617"/>
                  </a:lnTo>
                  <a:lnTo>
                    <a:pt x="9" y="640"/>
                  </a:lnTo>
                  <a:lnTo>
                    <a:pt x="9" y="659"/>
                  </a:lnTo>
                  <a:lnTo>
                    <a:pt x="7" y="678"/>
                  </a:lnTo>
                  <a:lnTo>
                    <a:pt x="11" y="693"/>
                  </a:lnTo>
                  <a:lnTo>
                    <a:pt x="16" y="708"/>
                  </a:lnTo>
                  <a:lnTo>
                    <a:pt x="22" y="720"/>
                  </a:lnTo>
                  <a:lnTo>
                    <a:pt x="28" y="733"/>
                  </a:lnTo>
                  <a:lnTo>
                    <a:pt x="31" y="746"/>
                  </a:lnTo>
                  <a:lnTo>
                    <a:pt x="29" y="758"/>
                  </a:lnTo>
                  <a:lnTo>
                    <a:pt x="21" y="773"/>
                  </a:lnTo>
                  <a:lnTo>
                    <a:pt x="7" y="794"/>
                  </a:lnTo>
                  <a:lnTo>
                    <a:pt x="0" y="817"/>
                  </a:lnTo>
                  <a:lnTo>
                    <a:pt x="1" y="840"/>
                  </a:lnTo>
                  <a:lnTo>
                    <a:pt x="7" y="864"/>
                  </a:lnTo>
                  <a:lnTo>
                    <a:pt x="16" y="886"/>
                  </a:lnTo>
                  <a:lnTo>
                    <a:pt x="28" y="908"/>
                  </a:lnTo>
                  <a:lnTo>
                    <a:pt x="39" y="927"/>
                  </a:lnTo>
                  <a:lnTo>
                    <a:pt x="50" y="941"/>
                  </a:lnTo>
                  <a:lnTo>
                    <a:pt x="65" y="954"/>
                  </a:lnTo>
                  <a:lnTo>
                    <a:pt x="79" y="967"/>
                  </a:lnTo>
                  <a:lnTo>
                    <a:pt x="90" y="978"/>
                  </a:lnTo>
                  <a:lnTo>
                    <a:pt x="99" y="990"/>
                  </a:lnTo>
                  <a:lnTo>
                    <a:pt x="110" y="1001"/>
                  </a:lnTo>
                  <a:lnTo>
                    <a:pt x="118" y="1012"/>
                  </a:lnTo>
                  <a:lnTo>
                    <a:pt x="127" y="1021"/>
                  </a:lnTo>
                  <a:lnTo>
                    <a:pt x="137" y="1030"/>
                  </a:lnTo>
                  <a:lnTo>
                    <a:pt x="149" y="1039"/>
                  </a:lnTo>
                  <a:lnTo>
                    <a:pt x="161" y="1046"/>
                  </a:lnTo>
                  <a:lnTo>
                    <a:pt x="178" y="1053"/>
                  </a:lnTo>
                  <a:lnTo>
                    <a:pt x="196" y="1059"/>
                  </a:lnTo>
                  <a:lnTo>
                    <a:pt x="218" y="1063"/>
                  </a:lnTo>
                  <a:lnTo>
                    <a:pt x="243" y="1068"/>
                  </a:lnTo>
                  <a:lnTo>
                    <a:pt x="273" y="1070"/>
                  </a:lnTo>
                  <a:lnTo>
                    <a:pt x="309" y="1073"/>
                  </a:lnTo>
                  <a:lnTo>
                    <a:pt x="312" y="1090"/>
                  </a:lnTo>
                  <a:lnTo>
                    <a:pt x="317" y="1105"/>
                  </a:lnTo>
                  <a:lnTo>
                    <a:pt x="323" y="1120"/>
                  </a:lnTo>
                  <a:lnTo>
                    <a:pt x="331" y="1131"/>
                  </a:lnTo>
                  <a:lnTo>
                    <a:pt x="340" y="1143"/>
                  </a:lnTo>
                  <a:lnTo>
                    <a:pt x="350" y="1152"/>
                  </a:lnTo>
                  <a:lnTo>
                    <a:pt x="362" y="1160"/>
                  </a:lnTo>
                  <a:lnTo>
                    <a:pt x="376" y="1166"/>
                  </a:lnTo>
                  <a:lnTo>
                    <a:pt x="390" y="1172"/>
                  </a:lnTo>
                  <a:lnTo>
                    <a:pt x="406" y="1175"/>
                  </a:lnTo>
                  <a:lnTo>
                    <a:pt x="423" y="1177"/>
                  </a:lnTo>
                  <a:lnTo>
                    <a:pt x="441" y="1177"/>
                  </a:lnTo>
                  <a:lnTo>
                    <a:pt x="461" y="1177"/>
                  </a:lnTo>
                  <a:lnTo>
                    <a:pt x="482" y="1175"/>
                  </a:lnTo>
                  <a:lnTo>
                    <a:pt x="504" y="1172"/>
                  </a:lnTo>
                  <a:lnTo>
                    <a:pt x="527" y="1167"/>
                  </a:lnTo>
                  <a:lnTo>
                    <a:pt x="562" y="1177"/>
                  </a:lnTo>
                  <a:lnTo>
                    <a:pt x="595" y="1190"/>
                  </a:lnTo>
                  <a:lnTo>
                    <a:pt x="624" y="1204"/>
                  </a:lnTo>
                  <a:lnTo>
                    <a:pt x="651" y="1219"/>
                  </a:lnTo>
                  <a:lnTo>
                    <a:pt x="675" y="1234"/>
                  </a:lnTo>
                  <a:lnTo>
                    <a:pt x="697" y="1249"/>
                  </a:lnTo>
                  <a:lnTo>
                    <a:pt x="718" y="1261"/>
                  </a:lnTo>
                  <a:lnTo>
                    <a:pt x="737" y="1272"/>
                  </a:lnTo>
                  <a:lnTo>
                    <a:pt x="755" y="1280"/>
                  </a:lnTo>
                  <a:lnTo>
                    <a:pt x="771" y="1283"/>
                  </a:lnTo>
                  <a:lnTo>
                    <a:pt x="787" y="1283"/>
                  </a:lnTo>
                  <a:lnTo>
                    <a:pt x="803" y="1278"/>
                  </a:lnTo>
                  <a:lnTo>
                    <a:pt x="818" y="1266"/>
                  </a:lnTo>
                  <a:lnTo>
                    <a:pt x="834" y="1249"/>
                  </a:lnTo>
                  <a:lnTo>
                    <a:pt x="850" y="1223"/>
                  </a:lnTo>
                  <a:lnTo>
                    <a:pt x="867" y="1190"/>
                  </a:lnTo>
                  <a:lnTo>
                    <a:pt x="888" y="1191"/>
                  </a:lnTo>
                  <a:lnTo>
                    <a:pt x="899" y="1190"/>
                  </a:lnTo>
                  <a:lnTo>
                    <a:pt x="903" y="1187"/>
                  </a:lnTo>
                  <a:lnTo>
                    <a:pt x="908" y="1180"/>
                  </a:lnTo>
                  <a:lnTo>
                    <a:pt x="916" y="1169"/>
                  </a:lnTo>
                  <a:lnTo>
                    <a:pt x="932" y="1154"/>
                  </a:lnTo>
                  <a:lnTo>
                    <a:pt x="962" y="1134"/>
                  </a:lnTo>
                  <a:lnTo>
                    <a:pt x="1010" y="1108"/>
                  </a:lnTo>
                  <a:lnTo>
                    <a:pt x="1040" y="1095"/>
                  </a:lnTo>
                  <a:lnTo>
                    <a:pt x="1066" y="1083"/>
                  </a:lnTo>
                  <a:lnTo>
                    <a:pt x="1086" y="1072"/>
                  </a:lnTo>
                  <a:lnTo>
                    <a:pt x="1105" y="1059"/>
                  </a:lnTo>
                  <a:lnTo>
                    <a:pt x="1121" y="1047"/>
                  </a:lnTo>
                  <a:lnTo>
                    <a:pt x="1138" y="1034"/>
                  </a:lnTo>
                  <a:lnTo>
                    <a:pt x="1155" y="1017"/>
                  </a:lnTo>
                  <a:lnTo>
                    <a:pt x="1176" y="999"/>
                  </a:lnTo>
                  <a:lnTo>
                    <a:pt x="1198" y="983"/>
                  </a:lnTo>
                  <a:lnTo>
                    <a:pt x="1216" y="966"/>
                  </a:lnTo>
                  <a:lnTo>
                    <a:pt x="1233" y="948"/>
                  </a:lnTo>
                  <a:lnTo>
                    <a:pt x="1248" y="929"/>
                  </a:lnTo>
                  <a:lnTo>
                    <a:pt x="1265" y="905"/>
                  </a:lnTo>
                  <a:lnTo>
                    <a:pt x="1284" y="876"/>
                  </a:lnTo>
                  <a:lnTo>
                    <a:pt x="1309" y="839"/>
                  </a:lnTo>
                  <a:lnTo>
                    <a:pt x="1339" y="794"/>
                  </a:lnTo>
                  <a:lnTo>
                    <a:pt x="1327" y="769"/>
                  </a:lnTo>
                  <a:lnTo>
                    <a:pt x="1317" y="742"/>
                  </a:lnTo>
                  <a:lnTo>
                    <a:pt x="1305" y="717"/>
                  </a:lnTo>
                  <a:lnTo>
                    <a:pt x="1295" y="691"/>
                  </a:lnTo>
                  <a:lnTo>
                    <a:pt x="1283" y="665"/>
                  </a:lnTo>
                  <a:lnTo>
                    <a:pt x="1272" y="639"/>
                  </a:lnTo>
                  <a:lnTo>
                    <a:pt x="1261" y="613"/>
                  </a:lnTo>
                  <a:lnTo>
                    <a:pt x="1250" y="588"/>
                  </a:lnTo>
                  <a:lnTo>
                    <a:pt x="1259" y="548"/>
                  </a:lnTo>
                  <a:lnTo>
                    <a:pt x="1269" y="511"/>
                  </a:lnTo>
                  <a:lnTo>
                    <a:pt x="1281" y="480"/>
                  </a:lnTo>
                  <a:lnTo>
                    <a:pt x="1291" y="453"/>
                  </a:lnTo>
                  <a:lnTo>
                    <a:pt x="1302" y="429"/>
                  </a:lnTo>
                  <a:lnTo>
                    <a:pt x="1310" y="410"/>
                  </a:lnTo>
                  <a:lnTo>
                    <a:pt x="1316" y="391"/>
                  </a:lnTo>
                  <a:lnTo>
                    <a:pt x="1318" y="375"/>
                  </a:lnTo>
                  <a:lnTo>
                    <a:pt x="1317" y="360"/>
                  </a:lnTo>
                  <a:lnTo>
                    <a:pt x="1311" y="346"/>
                  </a:lnTo>
                  <a:lnTo>
                    <a:pt x="1298" y="333"/>
                  </a:lnTo>
                  <a:lnTo>
                    <a:pt x="1280" y="319"/>
                  </a:lnTo>
                  <a:lnTo>
                    <a:pt x="1254" y="304"/>
                  </a:lnTo>
                  <a:lnTo>
                    <a:pt x="1222" y="289"/>
                  </a:lnTo>
                  <a:lnTo>
                    <a:pt x="1180" y="270"/>
                  </a:lnTo>
                  <a:lnTo>
                    <a:pt x="1129" y="251"/>
                  </a:lnTo>
                  <a:lnTo>
                    <a:pt x="1136" y="221"/>
                  </a:lnTo>
                  <a:lnTo>
                    <a:pt x="1138" y="196"/>
                  </a:lnTo>
                  <a:lnTo>
                    <a:pt x="1136" y="174"/>
                  </a:lnTo>
                  <a:lnTo>
                    <a:pt x="1130" y="156"/>
                  </a:lnTo>
                  <a:lnTo>
                    <a:pt x="1121" y="142"/>
                  </a:lnTo>
                  <a:lnTo>
                    <a:pt x="1109" y="129"/>
                  </a:lnTo>
                  <a:lnTo>
                    <a:pt x="1094" y="118"/>
                  </a:lnTo>
                  <a:lnTo>
                    <a:pt x="1077" y="108"/>
                  </a:lnTo>
                  <a:lnTo>
                    <a:pt x="1059" y="99"/>
                  </a:lnTo>
                  <a:lnTo>
                    <a:pt x="1039" y="91"/>
                  </a:lnTo>
                  <a:lnTo>
                    <a:pt x="1018" y="81"/>
                  </a:lnTo>
                  <a:lnTo>
                    <a:pt x="998" y="70"/>
                  </a:lnTo>
                  <a:lnTo>
                    <a:pt x="977" y="59"/>
                  </a:lnTo>
                  <a:lnTo>
                    <a:pt x="956" y="45"/>
                  </a:lnTo>
                  <a:lnTo>
                    <a:pt x="937" y="28"/>
                  </a:lnTo>
                  <a:lnTo>
                    <a:pt x="918" y="8"/>
                  </a:lnTo>
                  <a:close/>
                </a:path>
              </a:pathLst>
            </a:custGeom>
            <a:solidFill>
              <a:srgbClr val="FF7F00"/>
            </a:solidFill>
            <a:ln w="9525">
              <a:noFill/>
              <a:round/>
              <a:headEnd/>
              <a:tailEnd/>
            </a:ln>
          </p:spPr>
          <p:txBody>
            <a:bodyPr/>
            <a:lstStyle/>
            <a:p>
              <a:endParaRPr lang="fr-FR"/>
            </a:p>
          </p:txBody>
        </p:sp>
        <p:sp>
          <p:nvSpPr>
            <p:cNvPr id="114" name="Freeform 106"/>
            <p:cNvSpPr>
              <a:spLocks/>
            </p:cNvSpPr>
            <p:nvPr/>
          </p:nvSpPr>
          <p:spPr bwMode="auto">
            <a:xfrm>
              <a:off x="415" y="560"/>
              <a:ext cx="650" cy="618"/>
            </a:xfrm>
            <a:custGeom>
              <a:avLst/>
              <a:gdLst>
                <a:gd name="T0" fmla="*/ 106 w 1299"/>
                <a:gd name="T1" fmla="*/ 1 h 1236"/>
                <a:gd name="T2" fmla="*/ 96 w 1299"/>
                <a:gd name="T3" fmla="*/ 1 h 1236"/>
                <a:gd name="T4" fmla="*/ 85 w 1299"/>
                <a:gd name="T5" fmla="*/ 1 h 1236"/>
                <a:gd name="T6" fmla="*/ 74 w 1299"/>
                <a:gd name="T7" fmla="*/ 1 h 1236"/>
                <a:gd name="T8" fmla="*/ 67 w 1299"/>
                <a:gd name="T9" fmla="*/ 1 h 1236"/>
                <a:gd name="T10" fmla="*/ 60 w 1299"/>
                <a:gd name="T11" fmla="*/ 1 h 1236"/>
                <a:gd name="T12" fmla="*/ 54 w 1299"/>
                <a:gd name="T13" fmla="*/ 2 h 1236"/>
                <a:gd name="T14" fmla="*/ 47 w 1299"/>
                <a:gd name="T15" fmla="*/ 3 h 1236"/>
                <a:gd name="T16" fmla="*/ 42 w 1299"/>
                <a:gd name="T17" fmla="*/ 6 h 1236"/>
                <a:gd name="T18" fmla="*/ 37 w 1299"/>
                <a:gd name="T19" fmla="*/ 10 h 1236"/>
                <a:gd name="T20" fmla="*/ 34 w 1299"/>
                <a:gd name="T21" fmla="*/ 14 h 1236"/>
                <a:gd name="T22" fmla="*/ 31 w 1299"/>
                <a:gd name="T23" fmla="*/ 19 h 1236"/>
                <a:gd name="T24" fmla="*/ 23 w 1299"/>
                <a:gd name="T25" fmla="*/ 25 h 1236"/>
                <a:gd name="T26" fmla="*/ 16 w 1299"/>
                <a:gd name="T27" fmla="*/ 34 h 1236"/>
                <a:gd name="T28" fmla="*/ 13 w 1299"/>
                <a:gd name="T29" fmla="*/ 42 h 1236"/>
                <a:gd name="T30" fmla="*/ 9 w 1299"/>
                <a:gd name="T31" fmla="*/ 50 h 1236"/>
                <a:gd name="T32" fmla="*/ 5 w 1299"/>
                <a:gd name="T33" fmla="*/ 72 h 1236"/>
                <a:gd name="T34" fmla="*/ 4 w 1299"/>
                <a:gd name="T35" fmla="*/ 86 h 1236"/>
                <a:gd name="T36" fmla="*/ 1 w 1299"/>
                <a:gd name="T37" fmla="*/ 97 h 1236"/>
                <a:gd name="T38" fmla="*/ 7 w 1299"/>
                <a:gd name="T39" fmla="*/ 106 h 1236"/>
                <a:gd name="T40" fmla="*/ 14 w 1299"/>
                <a:gd name="T41" fmla="*/ 113 h 1236"/>
                <a:gd name="T42" fmla="*/ 18 w 1299"/>
                <a:gd name="T43" fmla="*/ 120 h 1236"/>
                <a:gd name="T44" fmla="*/ 22 w 1299"/>
                <a:gd name="T45" fmla="*/ 125 h 1236"/>
                <a:gd name="T46" fmla="*/ 33 w 1299"/>
                <a:gd name="T47" fmla="*/ 130 h 1236"/>
                <a:gd name="T48" fmla="*/ 39 w 1299"/>
                <a:gd name="T49" fmla="*/ 136 h 1236"/>
                <a:gd name="T50" fmla="*/ 43 w 1299"/>
                <a:gd name="T51" fmla="*/ 140 h 1236"/>
                <a:gd name="T52" fmla="*/ 50 w 1299"/>
                <a:gd name="T53" fmla="*/ 143 h 1236"/>
                <a:gd name="T54" fmla="*/ 59 w 1299"/>
                <a:gd name="T55" fmla="*/ 143 h 1236"/>
                <a:gd name="T56" fmla="*/ 74 w 1299"/>
                <a:gd name="T57" fmla="*/ 146 h 1236"/>
                <a:gd name="T58" fmla="*/ 87 w 1299"/>
                <a:gd name="T59" fmla="*/ 152 h 1236"/>
                <a:gd name="T60" fmla="*/ 96 w 1299"/>
                <a:gd name="T61" fmla="*/ 155 h 1236"/>
                <a:gd name="T62" fmla="*/ 103 w 1299"/>
                <a:gd name="T63" fmla="*/ 151 h 1236"/>
                <a:gd name="T64" fmla="*/ 107 w 1299"/>
                <a:gd name="T65" fmla="*/ 148 h 1236"/>
                <a:gd name="T66" fmla="*/ 108 w 1299"/>
                <a:gd name="T67" fmla="*/ 147 h 1236"/>
                <a:gd name="T68" fmla="*/ 109 w 1299"/>
                <a:gd name="T69" fmla="*/ 144 h 1236"/>
                <a:gd name="T70" fmla="*/ 118 w 1299"/>
                <a:gd name="T71" fmla="*/ 137 h 1236"/>
                <a:gd name="T72" fmla="*/ 131 w 1299"/>
                <a:gd name="T73" fmla="*/ 131 h 1236"/>
                <a:gd name="T74" fmla="*/ 141 w 1299"/>
                <a:gd name="T75" fmla="*/ 125 h 1236"/>
                <a:gd name="T76" fmla="*/ 150 w 1299"/>
                <a:gd name="T77" fmla="*/ 116 h 1236"/>
                <a:gd name="T78" fmla="*/ 158 w 1299"/>
                <a:gd name="T79" fmla="*/ 101 h 1236"/>
                <a:gd name="T80" fmla="*/ 160 w 1299"/>
                <a:gd name="T81" fmla="*/ 86 h 1236"/>
                <a:gd name="T82" fmla="*/ 156 w 1299"/>
                <a:gd name="T83" fmla="*/ 75 h 1236"/>
                <a:gd name="T84" fmla="*/ 157 w 1299"/>
                <a:gd name="T85" fmla="*/ 58 h 1236"/>
                <a:gd name="T86" fmla="*/ 161 w 1299"/>
                <a:gd name="T87" fmla="*/ 47 h 1236"/>
                <a:gd name="T88" fmla="*/ 158 w 1299"/>
                <a:gd name="T89" fmla="*/ 40 h 1236"/>
                <a:gd name="T90" fmla="*/ 144 w 1299"/>
                <a:gd name="T91" fmla="*/ 33 h 1236"/>
                <a:gd name="T92" fmla="*/ 138 w 1299"/>
                <a:gd name="T93" fmla="*/ 22 h 1236"/>
                <a:gd name="T94" fmla="*/ 133 w 1299"/>
                <a:gd name="T95" fmla="*/ 17 h 1236"/>
                <a:gd name="T96" fmla="*/ 125 w 1299"/>
                <a:gd name="T97" fmla="*/ 12 h 1236"/>
                <a:gd name="T98" fmla="*/ 117 w 1299"/>
                <a:gd name="T99" fmla="*/ 5 h 12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99"/>
                <a:gd name="T151" fmla="*/ 0 h 1236"/>
                <a:gd name="T152" fmla="*/ 1299 w 1299"/>
                <a:gd name="T153" fmla="*/ 1236 h 12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99" h="1236">
                  <a:moveTo>
                    <a:pt x="917" y="19"/>
                  </a:moveTo>
                  <a:lnTo>
                    <a:pt x="893" y="17"/>
                  </a:lnTo>
                  <a:lnTo>
                    <a:pt x="869" y="16"/>
                  </a:lnTo>
                  <a:lnTo>
                    <a:pt x="846" y="14"/>
                  </a:lnTo>
                  <a:lnTo>
                    <a:pt x="824" y="12"/>
                  </a:lnTo>
                  <a:lnTo>
                    <a:pt x="802" y="11"/>
                  </a:lnTo>
                  <a:lnTo>
                    <a:pt x="782" y="10"/>
                  </a:lnTo>
                  <a:lnTo>
                    <a:pt x="761" y="10"/>
                  </a:lnTo>
                  <a:lnTo>
                    <a:pt x="740" y="9"/>
                  </a:lnTo>
                  <a:lnTo>
                    <a:pt x="719" y="8"/>
                  </a:lnTo>
                  <a:lnTo>
                    <a:pt x="700" y="7"/>
                  </a:lnTo>
                  <a:lnTo>
                    <a:pt x="679" y="6"/>
                  </a:lnTo>
                  <a:lnTo>
                    <a:pt x="657" y="6"/>
                  </a:lnTo>
                  <a:lnTo>
                    <a:pt x="636" y="4"/>
                  </a:lnTo>
                  <a:lnTo>
                    <a:pt x="613" y="3"/>
                  </a:lnTo>
                  <a:lnTo>
                    <a:pt x="592" y="1"/>
                  </a:lnTo>
                  <a:lnTo>
                    <a:pt x="567" y="0"/>
                  </a:lnTo>
                  <a:lnTo>
                    <a:pt x="555" y="1"/>
                  </a:lnTo>
                  <a:lnTo>
                    <a:pt x="543" y="2"/>
                  </a:lnTo>
                  <a:lnTo>
                    <a:pt x="530" y="3"/>
                  </a:lnTo>
                  <a:lnTo>
                    <a:pt x="518" y="4"/>
                  </a:lnTo>
                  <a:lnTo>
                    <a:pt x="505" y="6"/>
                  </a:lnTo>
                  <a:lnTo>
                    <a:pt x="492" y="8"/>
                  </a:lnTo>
                  <a:lnTo>
                    <a:pt x="480" y="10"/>
                  </a:lnTo>
                  <a:lnTo>
                    <a:pt x="467" y="11"/>
                  </a:lnTo>
                  <a:lnTo>
                    <a:pt x="454" y="14"/>
                  </a:lnTo>
                  <a:lnTo>
                    <a:pt x="442" y="16"/>
                  </a:lnTo>
                  <a:lnTo>
                    <a:pt x="428" y="18"/>
                  </a:lnTo>
                  <a:lnTo>
                    <a:pt x="415" y="22"/>
                  </a:lnTo>
                  <a:lnTo>
                    <a:pt x="401" y="24"/>
                  </a:lnTo>
                  <a:lnTo>
                    <a:pt x="389" y="27"/>
                  </a:lnTo>
                  <a:lnTo>
                    <a:pt x="375" y="30"/>
                  </a:lnTo>
                  <a:lnTo>
                    <a:pt x="361" y="33"/>
                  </a:lnTo>
                  <a:lnTo>
                    <a:pt x="352" y="40"/>
                  </a:lnTo>
                  <a:lnTo>
                    <a:pt x="343" y="46"/>
                  </a:lnTo>
                  <a:lnTo>
                    <a:pt x="332" y="53"/>
                  </a:lnTo>
                  <a:lnTo>
                    <a:pt x="323" y="60"/>
                  </a:lnTo>
                  <a:lnTo>
                    <a:pt x="314" y="67"/>
                  </a:lnTo>
                  <a:lnTo>
                    <a:pt x="305" y="73"/>
                  </a:lnTo>
                  <a:lnTo>
                    <a:pt x="294" y="80"/>
                  </a:lnTo>
                  <a:lnTo>
                    <a:pt x="285" y="87"/>
                  </a:lnTo>
                  <a:lnTo>
                    <a:pt x="279" y="96"/>
                  </a:lnTo>
                  <a:lnTo>
                    <a:pt x="274" y="104"/>
                  </a:lnTo>
                  <a:lnTo>
                    <a:pt x="267" y="114"/>
                  </a:lnTo>
                  <a:lnTo>
                    <a:pt x="261" y="122"/>
                  </a:lnTo>
                  <a:lnTo>
                    <a:pt x="255" y="131"/>
                  </a:lnTo>
                  <a:lnTo>
                    <a:pt x="249" y="139"/>
                  </a:lnTo>
                  <a:lnTo>
                    <a:pt x="243" y="148"/>
                  </a:lnTo>
                  <a:lnTo>
                    <a:pt x="237" y="156"/>
                  </a:lnTo>
                  <a:lnTo>
                    <a:pt x="221" y="172"/>
                  </a:lnTo>
                  <a:lnTo>
                    <a:pt x="201" y="189"/>
                  </a:lnTo>
                  <a:lnTo>
                    <a:pt x="180" y="202"/>
                  </a:lnTo>
                  <a:lnTo>
                    <a:pt x="161" y="216"/>
                  </a:lnTo>
                  <a:lnTo>
                    <a:pt x="143" y="231"/>
                  </a:lnTo>
                  <a:lnTo>
                    <a:pt x="132" y="247"/>
                  </a:lnTo>
                  <a:lnTo>
                    <a:pt x="127" y="266"/>
                  </a:lnTo>
                  <a:lnTo>
                    <a:pt x="131" y="288"/>
                  </a:lnTo>
                  <a:lnTo>
                    <a:pt x="117" y="307"/>
                  </a:lnTo>
                  <a:lnTo>
                    <a:pt x="107" y="324"/>
                  </a:lnTo>
                  <a:lnTo>
                    <a:pt x="97" y="340"/>
                  </a:lnTo>
                  <a:lnTo>
                    <a:pt x="89" y="355"/>
                  </a:lnTo>
                  <a:lnTo>
                    <a:pt x="82" y="369"/>
                  </a:lnTo>
                  <a:lnTo>
                    <a:pt x="74" y="385"/>
                  </a:lnTo>
                  <a:lnTo>
                    <a:pt x="66" y="401"/>
                  </a:lnTo>
                  <a:lnTo>
                    <a:pt x="56" y="420"/>
                  </a:lnTo>
                  <a:lnTo>
                    <a:pt x="44" y="467"/>
                  </a:lnTo>
                  <a:lnTo>
                    <a:pt x="36" y="520"/>
                  </a:lnTo>
                  <a:lnTo>
                    <a:pt x="33" y="571"/>
                  </a:lnTo>
                  <a:lnTo>
                    <a:pt x="33" y="613"/>
                  </a:lnTo>
                  <a:lnTo>
                    <a:pt x="27" y="644"/>
                  </a:lnTo>
                  <a:lnTo>
                    <a:pt x="29" y="671"/>
                  </a:lnTo>
                  <a:lnTo>
                    <a:pt x="28" y="695"/>
                  </a:lnTo>
                  <a:lnTo>
                    <a:pt x="16" y="723"/>
                  </a:lnTo>
                  <a:lnTo>
                    <a:pt x="3" y="742"/>
                  </a:lnTo>
                  <a:lnTo>
                    <a:pt x="0" y="762"/>
                  </a:lnTo>
                  <a:lnTo>
                    <a:pt x="4" y="781"/>
                  </a:lnTo>
                  <a:lnTo>
                    <a:pt x="15" y="801"/>
                  </a:lnTo>
                  <a:lnTo>
                    <a:pt x="28" y="819"/>
                  </a:lnTo>
                  <a:lnTo>
                    <a:pt x="42" y="837"/>
                  </a:lnTo>
                  <a:lnTo>
                    <a:pt x="56" y="852"/>
                  </a:lnTo>
                  <a:lnTo>
                    <a:pt x="65" y="865"/>
                  </a:lnTo>
                  <a:lnTo>
                    <a:pt x="82" y="879"/>
                  </a:lnTo>
                  <a:lnTo>
                    <a:pt x="95" y="894"/>
                  </a:lnTo>
                  <a:lnTo>
                    <a:pt x="107" y="908"/>
                  </a:lnTo>
                  <a:lnTo>
                    <a:pt x="116" y="921"/>
                  </a:lnTo>
                  <a:lnTo>
                    <a:pt x="123" y="934"/>
                  </a:lnTo>
                  <a:lnTo>
                    <a:pt x="130" y="947"/>
                  </a:lnTo>
                  <a:lnTo>
                    <a:pt x="137" y="960"/>
                  </a:lnTo>
                  <a:lnTo>
                    <a:pt x="143" y="971"/>
                  </a:lnTo>
                  <a:lnTo>
                    <a:pt x="152" y="982"/>
                  </a:lnTo>
                  <a:lnTo>
                    <a:pt x="162" y="993"/>
                  </a:lnTo>
                  <a:lnTo>
                    <a:pt x="175" y="1002"/>
                  </a:lnTo>
                  <a:lnTo>
                    <a:pt x="190" y="1012"/>
                  </a:lnTo>
                  <a:lnTo>
                    <a:pt x="209" y="1020"/>
                  </a:lnTo>
                  <a:lnTo>
                    <a:pt x="233" y="1028"/>
                  </a:lnTo>
                  <a:lnTo>
                    <a:pt x="262" y="1035"/>
                  </a:lnTo>
                  <a:lnTo>
                    <a:pt x="297" y="1040"/>
                  </a:lnTo>
                  <a:lnTo>
                    <a:pt x="299" y="1054"/>
                  </a:lnTo>
                  <a:lnTo>
                    <a:pt x="302" y="1068"/>
                  </a:lnTo>
                  <a:lnTo>
                    <a:pt x="307" y="1081"/>
                  </a:lnTo>
                  <a:lnTo>
                    <a:pt x="314" y="1092"/>
                  </a:lnTo>
                  <a:lnTo>
                    <a:pt x="322" y="1102"/>
                  </a:lnTo>
                  <a:lnTo>
                    <a:pt x="331" y="1112"/>
                  </a:lnTo>
                  <a:lnTo>
                    <a:pt x="342" y="1120"/>
                  </a:lnTo>
                  <a:lnTo>
                    <a:pt x="354" y="1128"/>
                  </a:lnTo>
                  <a:lnTo>
                    <a:pt x="367" y="1134"/>
                  </a:lnTo>
                  <a:lnTo>
                    <a:pt x="381" y="1138"/>
                  </a:lnTo>
                  <a:lnTo>
                    <a:pt x="396" y="1143"/>
                  </a:lnTo>
                  <a:lnTo>
                    <a:pt x="412" y="1145"/>
                  </a:lnTo>
                  <a:lnTo>
                    <a:pt x="429" y="1146"/>
                  </a:lnTo>
                  <a:lnTo>
                    <a:pt x="446" y="1145"/>
                  </a:lnTo>
                  <a:lnTo>
                    <a:pt x="465" y="1144"/>
                  </a:lnTo>
                  <a:lnTo>
                    <a:pt x="484" y="1140"/>
                  </a:lnTo>
                  <a:lnTo>
                    <a:pt x="522" y="1146"/>
                  </a:lnTo>
                  <a:lnTo>
                    <a:pt x="557" y="1155"/>
                  </a:lnTo>
                  <a:lnTo>
                    <a:pt x="589" y="1165"/>
                  </a:lnTo>
                  <a:lnTo>
                    <a:pt x="618" y="1176"/>
                  </a:lnTo>
                  <a:lnTo>
                    <a:pt x="646" y="1188"/>
                  </a:lnTo>
                  <a:lnTo>
                    <a:pt x="670" y="1199"/>
                  </a:lnTo>
                  <a:lnTo>
                    <a:pt x="693" y="1211"/>
                  </a:lnTo>
                  <a:lnTo>
                    <a:pt x="714" y="1220"/>
                  </a:lnTo>
                  <a:lnTo>
                    <a:pt x="732" y="1228"/>
                  </a:lnTo>
                  <a:lnTo>
                    <a:pt x="749" y="1234"/>
                  </a:lnTo>
                  <a:lnTo>
                    <a:pt x="765" y="1236"/>
                  </a:lnTo>
                  <a:lnTo>
                    <a:pt x="780" y="1235"/>
                  </a:lnTo>
                  <a:lnTo>
                    <a:pt x="793" y="1229"/>
                  </a:lnTo>
                  <a:lnTo>
                    <a:pt x="806" y="1219"/>
                  </a:lnTo>
                  <a:lnTo>
                    <a:pt x="817" y="1203"/>
                  </a:lnTo>
                  <a:lnTo>
                    <a:pt x="829" y="1181"/>
                  </a:lnTo>
                  <a:lnTo>
                    <a:pt x="841" y="1182"/>
                  </a:lnTo>
                  <a:lnTo>
                    <a:pt x="851" y="1183"/>
                  </a:lnTo>
                  <a:lnTo>
                    <a:pt x="855" y="1183"/>
                  </a:lnTo>
                  <a:lnTo>
                    <a:pt x="859" y="1182"/>
                  </a:lnTo>
                  <a:lnTo>
                    <a:pt x="860" y="1181"/>
                  </a:lnTo>
                  <a:lnTo>
                    <a:pt x="859" y="1177"/>
                  </a:lnTo>
                  <a:lnTo>
                    <a:pt x="859" y="1174"/>
                  </a:lnTo>
                  <a:lnTo>
                    <a:pt x="859" y="1169"/>
                  </a:lnTo>
                  <a:lnTo>
                    <a:pt x="860" y="1163"/>
                  </a:lnTo>
                  <a:lnTo>
                    <a:pt x="863" y="1155"/>
                  </a:lnTo>
                  <a:lnTo>
                    <a:pt x="870" y="1147"/>
                  </a:lnTo>
                  <a:lnTo>
                    <a:pt x="879" y="1136"/>
                  </a:lnTo>
                  <a:lnTo>
                    <a:pt x="894" y="1124"/>
                  </a:lnTo>
                  <a:lnTo>
                    <a:pt x="914" y="1109"/>
                  </a:lnTo>
                  <a:lnTo>
                    <a:pt x="938" y="1094"/>
                  </a:lnTo>
                  <a:lnTo>
                    <a:pt x="970" y="1076"/>
                  </a:lnTo>
                  <a:lnTo>
                    <a:pt x="998" y="1064"/>
                  </a:lnTo>
                  <a:lnTo>
                    <a:pt x="1023" y="1054"/>
                  </a:lnTo>
                  <a:lnTo>
                    <a:pt x="1045" y="1044"/>
                  </a:lnTo>
                  <a:lnTo>
                    <a:pt x="1065" y="1033"/>
                  </a:lnTo>
                  <a:lnTo>
                    <a:pt x="1083" y="1023"/>
                  </a:lnTo>
                  <a:lnTo>
                    <a:pt x="1102" y="1013"/>
                  </a:lnTo>
                  <a:lnTo>
                    <a:pt x="1121" y="1000"/>
                  </a:lnTo>
                  <a:lnTo>
                    <a:pt x="1143" y="985"/>
                  </a:lnTo>
                  <a:lnTo>
                    <a:pt x="1170" y="965"/>
                  </a:lnTo>
                  <a:lnTo>
                    <a:pt x="1187" y="948"/>
                  </a:lnTo>
                  <a:lnTo>
                    <a:pt x="1200" y="930"/>
                  </a:lnTo>
                  <a:lnTo>
                    <a:pt x="1211" y="908"/>
                  </a:lnTo>
                  <a:lnTo>
                    <a:pt x="1223" y="883"/>
                  </a:lnTo>
                  <a:lnTo>
                    <a:pt x="1240" y="852"/>
                  </a:lnTo>
                  <a:lnTo>
                    <a:pt x="1264" y="812"/>
                  </a:lnTo>
                  <a:lnTo>
                    <a:pt x="1299" y="764"/>
                  </a:lnTo>
                  <a:lnTo>
                    <a:pt x="1291" y="741"/>
                  </a:lnTo>
                  <a:lnTo>
                    <a:pt x="1283" y="717"/>
                  </a:lnTo>
                  <a:lnTo>
                    <a:pt x="1274" y="694"/>
                  </a:lnTo>
                  <a:lnTo>
                    <a:pt x="1266" y="670"/>
                  </a:lnTo>
                  <a:lnTo>
                    <a:pt x="1258" y="645"/>
                  </a:lnTo>
                  <a:lnTo>
                    <a:pt x="1250" y="621"/>
                  </a:lnTo>
                  <a:lnTo>
                    <a:pt x="1242" y="598"/>
                  </a:lnTo>
                  <a:lnTo>
                    <a:pt x="1234" y="574"/>
                  </a:lnTo>
                  <a:lnTo>
                    <a:pt x="1241" y="535"/>
                  </a:lnTo>
                  <a:lnTo>
                    <a:pt x="1248" y="500"/>
                  </a:lnTo>
                  <a:lnTo>
                    <a:pt x="1256" y="471"/>
                  </a:lnTo>
                  <a:lnTo>
                    <a:pt x="1264" y="444"/>
                  </a:lnTo>
                  <a:lnTo>
                    <a:pt x="1272" y="421"/>
                  </a:lnTo>
                  <a:lnTo>
                    <a:pt x="1278" y="401"/>
                  </a:lnTo>
                  <a:lnTo>
                    <a:pt x="1281" y="383"/>
                  </a:lnTo>
                  <a:lnTo>
                    <a:pt x="1281" y="368"/>
                  </a:lnTo>
                  <a:lnTo>
                    <a:pt x="1278" y="353"/>
                  </a:lnTo>
                  <a:lnTo>
                    <a:pt x="1271" y="339"/>
                  </a:lnTo>
                  <a:lnTo>
                    <a:pt x="1258" y="325"/>
                  </a:lnTo>
                  <a:lnTo>
                    <a:pt x="1240" y="312"/>
                  </a:lnTo>
                  <a:lnTo>
                    <a:pt x="1216" y="298"/>
                  </a:lnTo>
                  <a:lnTo>
                    <a:pt x="1185" y="282"/>
                  </a:lnTo>
                  <a:lnTo>
                    <a:pt x="1146" y="264"/>
                  </a:lnTo>
                  <a:lnTo>
                    <a:pt x="1097" y="245"/>
                  </a:lnTo>
                  <a:lnTo>
                    <a:pt x="1102" y="217"/>
                  </a:lnTo>
                  <a:lnTo>
                    <a:pt x="1103" y="195"/>
                  </a:lnTo>
                  <a:lnTo>
                    <a:pt x="1101" y="176"/>
                  </a:lnTo>
                  <a:lnTo>
                    <a:pt x="1095" y="161"/>
                  </a:lnTo>
                  <a:lnTo>
                    <a:pt x="1087" y="149"/>
                  </a:lnTo>
                  <a:lnTo>
                    <a:pt x="1075" y="139"/>
                  </a:lnTo>
                  <a:lnTo>
                    <a:pt x="1063" y="131"/>
                  </a:lnTo>
                  <a:lnTo>
                    <a:pt x="1048" y="123"/>
                  </a:lnTo>
                  <a:lnTo>
                    <a:pt x="1031" y="116"/>
                  </a:lnTo>
                  <a:lnTo>
                    <a:pt x="1015" y="108"/>
                  </a:lnTo>
                  <a:lnTo>
                    <a:pt x="998" y="100"/>
                  </a:lnTo>
                  <a:lnTo>
                    <a:pt x="981" y="90"/>
                  </a:lnTo>
                  <a:lnTo>
                    <a:pt x="964" y="77"/>
                  </a:lnTo>
                  <a:lnTo>
                    <a:pt x="947" y="62"/>
                  </a:lnTo>
                  <a:lnTo>
                    <a:pt x="931" y="42"/>
                  </a:lnTo>
                  <a:lnTo>
                    <a:pt x="917" y="19"/>
                  </a:lnTo>
                  <a:close/>
                </a:path>
              </a:pathLst>
            </a:custGeom>
            <a:solidFill>
              <a:srgbClr val="FFAA00"/>
            </a:solidFill>
            <a:ln w="9525">
              <a:noFill/>
              <a:round/>
              <a:headEnd/>
              <a:tailEnd/>
            </a:ln>
          </p:spPr>
          <p:txBody>
            <a:bodyPr/>
            <a:lstStyle/>
            <a:p>
              <a:endParaRPr lang="fr-FR"/>
            </a:p>
          </p:txBody>
        </p:sp>
        <p:sp>
          <p:nvSpPr>
            <p:cNvPr id="115" name="Freeform 107"/>
            <p:cNvSpPr>
              <a:spLocks/>
            </p:cNvSpPr>
            <p:nvPr/>
          </p:nvSpPr>
          <p:spPr bwMode="auto">
            <a:xfrm>
              <a:off x="416" y="567"/>
              <a:ext cx="630" cy="595"/>
            </a:xfrm>
            <a:custGeom>
              <a:avLst/>
              <a:gdLst>
                <a:gd name="T0" fmla="*/ 110 w 1259"/>
                <a:gd name="T1" fmla="*/ 3 h 1189"/>
                <a:gd name="T2" fmla="*/ 103 w 1259"/>
                <a:gd name="T3" fmla="*/ 2 h 1189"/>
                <a:gd name="T4" fmla="*/ 96 w 1259"/>
                <a:gd name="T5" fmla="*/ 2 h 1189"/>
                <a:gd name="T6" fmla="*/ 89 w 1259"/>
                <a:gd name="T7" fmla="*/ 1 h 1189"/>
                <a:gd name="T8" fmla="*/ 82 w 1259"/>
                <a:gd name="T9" fmla="*/ 1 h 1189"/>
                <a:gd name="T10" fmla="*/ 75 w 1259"/>
                <a:gd name="T11" fmla="*/ 0 h 1189"/>
                <a:gd name="T12" fmla="*/ 70 w 1259"/>
                <a:gd name="T13" fmla="*/ 1 h 1189"/>
                <a:gd name="T14" fmla="*/ 65 w 1259"/>
                <a:gd name="T15" fmla="*/ 1 h 1189"/>
                <a:gd name="T16" fmla="*/ 59 w 1259"/>
                <a:gd name="T17" fmla="*/ 2 h 1189"/>
                <a:gd name="T18" fmla="*/ 54 w 1259"/>
                <a:gd name="T19" fmla="*/ 2 h 1189"/>
                <a:gd name="T20" fmla="*/ 48 w 1259"/>
                <a:gd name="T21" fmla="*/ 3 h 1189"/>
                <a:gd name="T22" fmla="*/ 44 w 1259"/>
                <a:gd name="T23" fmla="*/ 6 h 1189"/>
                <a:gd name="T24" fmla="*/ 40 w 1259"/>
                <a:gd name="T25" fmla="*/ 9 h 1189"/>
                <a:gd name="T26" fmla="*/ 37 w 1259"/>
                <a:gd name="T27" fmla="*/ 11 h 1189"/>
                <a:gd name="T28" fmla="*/ 35 w 1259"/>
                <a:gd name="T29" fmla="*/ 14 h 1189"/>
                <a:gd name="T30" fmla="*/ 33 w 1259"/>
                <a:gd name="T31" fmla="*/ 17 h 1189"/>
                <a:gd name="T32" fmla="*/ 29 w 1259"/>
                <a:gd name="T33" fmla="*/ 21 h 1189"/>
                <a:gd name="T34" fmla="*/ 24 w 1259"/>
                <a:gd name="T35" fmla="*/ 26 h 1189"/>
                <a:gd name="T36" fmla="*/ 22 w 1259"/>
                <a:gd name="T37" fmla="*/ 32 h 1189"/>
                <a:gd name="T38" fmla="*/ 16 w 1259"/>
                <a:gd name="T39" fmla="*/ 39 h 1189"/>
                <a:gd name="T40" fmla="*/ 12 w 1259"/>
                <a:gd name="T41" fmla="*/ 44 h 1189"/>
                <a:gd name="T42" fmla="*/ 8 w 1259"/>
                <a:gd name="T43" fmla="*/ 54 h 1189"/>
                <a:gd name="T44" fmla="*/ 8 w 1259"/>
                <a:gd name="T45" fmla="*/ 71 h 1189"/>
                <a:gd name="T46" fmla="*/ 6 w 1259"/>
                <a:gd name="T47" fmla="*/ 76 h 1189"/>
                <a:gd name="T48" fmla="*/ 4 w 1259"/>
                <a:gd name="T49" fmla="*/ 81 h 1189"/>
                <a:gd name="T50" fmla="*/ 0 w 1259"/>
                <a:gd name="T51" fmla="*/ 86 h 1189"/>
                <a:gd name="T52" fmla="*/ 3 w 1259"/>
                <a:gd name="T53" fmla="*/ 92 h 1189"/>
                <a:gd name="T54" fmla="*/ 9 w 1259"/>
                <a:gd name="T55" fmla="*/ 98 h 1189"/>
                <a:gd name="T56" fmla="*/ 15 w 1259"/>
                <a:gd name="T57" fmla="*/ 103 h 1189"/>
                <a:gd name="T58" fmla="*/ 18 w 1259"/>
                <a:gd name="T59" fmla="*/ 109 h 1189"/>
                <a:gd name="T60" fmla="*/ 19 w 1259"/>
                <a:gd name="T61" fmla="*/ 114 h 1189"/>
                <a:gd name="T62" fmla="*/ 22 w 1259"/>
                <a:gd name="T63" fmla="*/ 119 h 1189"/>
                <a:gd name="T64" fmla="*/ 28 w 1259"/>
                <a:gd name="T65" fmla="*/ 124 h 1189"/>
                <a:gd name="T66" fmla="*/ 37 w 1259"/>
                <a:gd name="T67" fmla="*/ 129 h 1189"/>
                <a:gd name="T68" fmla="*/ 42 w 1259"/>
                <a:gd name="T69" fmla="*/ 136 h 1189"/>
                <a:gd name="T70" fmla="*/ 52 w 1259"/>
                <a:gd name="T71" fmla="*/ 140 h 1189"/>
                <a:gd name="T72" fmla="*/ 65 w 1259"/>
                <a:gd name="T73" fmla="*/ 140 h 1189"/>
                <a:gd name="T74" fmla="*/ 78 w 1259"/>
                <a:gd name="T75" fmla="*/ 143 h 1189"/>
                <a:gd name="T76" fmla="*/ 87 w 1259"/>
                <a:gd name="T77" fmla="*/ 146 h 1189"/>
                <a:gd name="T78" fmla="*/ 94 w 1259"/>
                <a:gd name="T79" fmla="*/ 149 h 1189"/>
                <a:gd name="T80" fmla="*/ 98 w 1259"/>
                <a:gd name="T81" fmla="*/ 149 h 1189"/>
                <a:gd name="T82" fmla="*/ 101 w 1259"/>
                <a:gd name="T83" fmla="*/ 147 h 1189"/>
                <a:gd name="T84" fmla="*/ 103 w 1259"/>
                <a:gd name="T85" fmla="*/ 147 h 1189"/>
                <a:gd name="T86" fmla="*/ 102 w 1259"/>
                <a:gd name="T87" fmla="*/ 146 h 1189"/>
                <a:gd name="T88" fmla="*/ 102 w 1259"/>
                <a:gd name="T89" fmla="*/ 143 h 1189"/>
                <a:gd name="T90" fmla="*/ 106 w 1259"/>
                <a:gd name="T91" fmla="*/ 138 h 1189"/>
                <a:gd name="T92" fmla="*/ 117 w 1259"/>
                <a:gd name="T93" fmla="*/ 131 h 1189"/>
                <a:gd name="T94" fmla="*/ 126 w 1259"/>
                <a:gd name="T95" fmla="*/ 127 h 1189"/>
                <a:gd name="T96" fmla="*/ 134 w 1259"/>
                <a:gd name="T97" fmla="*/ 124 h 1189"/>
                <a:gd name="T98" fmla="*/ 143 w 1259"/>
                <a:gd name="T99" fmla="*/ 119 h 1189"/>
                <a:gd name="T100" fmla="*/ 147 w 1259"/>
                <a:gd name="T101" fmla="*/ 111 h 1189"/>
                <a:gd name="T102" fmla="*/ 153 w 1259"/>
                <a:gd name="T103" fmla="*/ 99 h 1189"/>
                <a:gd name="T104" fmla="*/ 157 w 1259"/>
                <a:gd name="T105" fmla="*/ 87 h 1189"/>
                <a:gd name="T106" fmla="*/ 155 w 1259"/>
                <a:gd name="T107" fmla="*/ 79 h 1189"/>
                <a:gd name="T108" fmla="*/ 153 w 1259"/>
                <a:gd name="T109" fmla="*/ 71 h 1189"/>
                <a:gd name="T110" fmla="*/ 155 w 1259"/>
                <a:gd name="T111" fmla="*/ 58 h 1189"/>
                <a:gd name="T112" fmla="*/ 156 w 1259"/>
                <a:gd name="T113" fmla="*/ 50 h 1189"/>
                <a:gd name="T114" fmla="*/ 156 w 1259"/>
                <a:gd name="T115" fmla="*/ 44 h 1189"/>
                <a:gd name="T116" fmla="*/ 151 w 1259"/>
                <a:gd name="T117" fmla="*/ 39 h 1189"/>
                <a:gd name="T118" fmla="*/ 139 w 1259"/>
                <a:gd name="T119" fmla="*/ 33 h 1189"/>
                <a:gd name="T120" fmla="*/ 133 w 1259"/>
                <a:gd name="T121" fmla="*/ 21 h 1189"/>
                <a:gd name="T122" fmla="*/ 124 w 1259"/>
                <a:gd name="T123" fmla="*/ 16 h 1189"/>
                <a:gd name="T124" fmla="*/ 115 w 1259"/>
                <a:gd name="T125" fmla="*/ 4 h 118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59"/>
                <a:gd name="T190" fmla="*/ 0 h 1189"/>
                <a:gd name="T191" fmla="*/ 1259 w 1259"/>
                <a:gd name="T192" fmla="*/ 1189 h 118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59" h="1189">
                  <a:moveTo>
                    <a:pt x="918" y="30"/>
                  </a:moveTo>
                  <a:lnTo>
                    <a:pt x="897" y="26"/>
                  </a:lnTo>
                  <a:lnTo>
                    <a:pt x="876" y="24"/>
                  </a:lnTo>
                  <a:lnTo>
                    <a:pt x="857" y="20"/>
                  </a:lnTo>
                  <a:lnTo>
                    <a:pt x="837" y="18"/>
                  </a:lnTo>
                  <a:lnTo>
                    <a:pt x="818" y="16"/>
                  </a:lnTo>
                  <a:lnTo>
                    <a:pt x="799" y="14"/>
                  </a:lnTo>
                  <a:lnTo>
                    <a:pt x="781" y="12"/>
                  </a:lnTo>
                  <a:lnTo>
                    <a:pt x="762" y="10"/>
                  </a:lnTo>
                  <a:lnTo>
                    <a:pt x="744" y="9"/>
                  </a:lnTo>
                  <a:lnTo>
                    <a:pt x="725" y="7"/>
                  </a:lnTo>
                  <a:lnTo>
                    <a:pt x="708" y="5"/>
                  </a:lnTo>
                  <a:lnTo>
                    <a:pt x="690" y="4"/>
                  </a:lnTo>
                  <a:lnTo>
                    <a:pt x="671" y="3"/>
                  </a:lnTo>
                  <a:lnTo>
                    <a:pt x="652" y="2"/>
                  </a:lnTo>
                  <a:lnTo>
                    <a:pt x="633" y="1"/>
                  </a:lnTo>
                  <a:lnTo>
                    <a:pt x="614" y="0"/>
                  </a:lnTo>
                  <a:lnTo>
                    <a:pt x="600" y="0"/>
                  </a:lnTo>
                  <a:lnTo>
                    <a:pt x="586" y="0"/>
                  </a:lnTo>
                  <a:lnTo>
                    <a:pt x="571" y="1"/>
                  </a:lnTo>
                  <a:lnTo>
                    <a:pt x="557" y="1"/>
                  </a:lnTo>
                  <a:lnTo>
                    <a:pt x="543" y="2"/>
                  </a:lnTo>
                  <a:lnTo>
                    <a:pt x="530" y="3"/>
                  </a:lnTo>
                  <a:lnTo>
                    <a:pt x="515" y="4"/>
                  </a:lnTo>
                  <a:lnTo>
                    <a:pt x="501" y="5"/>
                  </a:lnTo>
                  <a:lnTo>
                    <a:pt x="486" y="8"/>
                  </a:lnTo>
                  <a:lnTo>
                    <a:pt x="472" y="9"/>
                  </a:lnTo>
                  <a:lnTo>
                    <a:pt x="457" y="11"/>
                  </a:lnTo>
                  <a:lnTo>
                    <a:pt x="442" y="14"/>
                  </a:lnTo>
                  <a:lnTo>
                    <a:pt x="427" y="16"/>
                  </a:lnTo>
                  <a:lnTo>
                    <a:pt x="412" y="18"/>
                  </a:lnTo>
                  <a:lnTo>
                    <a:pt x="397" y="20"/>
                  </a:lnTo>
                  <a:lnTo>
                    <a:pt x="381" y="24"/>
                  </a:lnTo>
                  <a:lnTo>
                    <a:pt x="371" y="31"/>
                  </a:lnTo>
                  <a:lnTo>
                    <a:pt x="360" y="38"/>
                  </a:lnTo>
                  <a:lnTo>
                    <a:pt x="350" y="45"/>
                  </a:lnTo>
                  <a:lnTo>
                    <a:pt x="340" y="52"/>
                  </a:lnTo>
                  <a:lnTo>
                    <a:pt x="329" y="58"/>
                  </a:lnTo>
                  <a:lnTo>
                    <a:pt x="319" y="65"/>
                  </a:lnTo>
                  <a:lnTo>
                    <a:pt x="310" y="72"/>
                  </a:lnTo>
                  <a:lnTo>
                    <a:pt x="299" y="79"/>
                  </a:lnTo>
                  <a:lnTo>
                    <a:pt x="294" y="86"/>
                  </a:lnTo>
                  <a:lnTo>
                    <a:pt x="288" y="94"/>
                  </a:lnTo>
                  <a:lnTo>
                    <a:pt x="282" y="101"/>
                  </a:lnTo>
                  <a:lnTo>
                    <a:pt x="276" y="108"/>
                  </a:lnTo>
                  <a:lnTo>
                    <a:pt x="270" y="116"/>
                  </a:lnTo>
                  <a:lnTo>
                    <a:pt x="265" y="123"/>
                  </a:lnTo>
                  <a:lnTo>
                    <a:pt x="259" y="131"/>
                  </a:lnTo>
                  <a:lnTo>
                    <a:pt x="253" y="138"/>
                  </a:lnTo>
                  <a:lnTo>
                    <a:pt x="242" y="153"/>
                  </a:lnTo>
                  <a:lnTo>
                    <a:pt x="229" y="167"/>
                  </a:lnTo>
                  <a:lnTo>
                    <a:pt x="215" y="180"/>
                  </a:lnTo>
                  <a:lnTo>
                    <a:pt x="203" y="193"/>
                  </a:lnTo>
                  <a:lnTo>
                    <a:pt x="191" y="207"/>
                  </a:lnTo>
                  <a:lnTo>
                    <a:pt x="182" y="222"/>
                  </a:lnTo>
                  <a:lnTo>
                    <a:pt x="175" y="238"/>
                  </a:lnTo>
                  <a:lnTo>
                    <a:pt x="174" y="255"/>
                  </a:lnTo>
                  <a:lnTo>
                    <a:pt x="155" y="275"/>
                  </a:lnTo>
                  <a:lnTo>
                    <a:pt x="140" y="292"/>
                  </a:lnTo>
                  <a:lnTo>
                    <a:pt x="128" y="307"/>
                  </a:lnTo>
                  <a:lnTo>
                    <a:pt x="116" y="321"/>
                  </a:lnTo>
                  <a:lnTo>
                    <a:pt x="106" y="335"/>
                  </a:lnTo>
                  <a:lnTo>
                    <a:pt x="95" y="348"/>
                  </a:lnTo>
                  <a:lnTo>
                    <a:pt x="83" y="365"/>
                  </a:lnTo>
                  <a:lnTo>
                    <a:pt x="69" y="384"/>
                  </a:lnTo>
                  <a:lnTo>
                    <a:pt x="63" y="429"/>
                  </a:lnTo>
                  <a:lnTo>
                    <a:pt x="60" y="476"/>
                  </a:lnTo>
                  <a:lnTo>
                    <a:pt x="57" y="523"/>
                  </a:lnTo>
                  <a:lnTo>
                    <a:pt x="57" y="567"/>
                  </a:lnTo>
                  <a:lnTo>
                    <a:pt x="51" y="581"/>
                  </a:lnTo>
                  <a:lnTo>
                    <a:pt x="46" y="594"/>
                  </a:lnTo>
                  <a:lnTo>
                    <a:pt x="41" y="606"/>
                  </a:lnTo>
                  <a:lnTo>
                    <a:pt x="37" y="619"/>
                  </a:lnTo>
                  <a:lnTo>
                    <a:pt x="32" y="632"/>
                  </a:lnTo>
                  <a:lnTo>
                    <a:pt x="27" y="644"/>
                  </a:lnTo>
                  <a:lnTo>
                    <a:pt x="21" y="657"/>
                  </a:lnTo>
                  <a:lnTo>
                    <a:pt x="11" y="670"/>
                  </a:lnTo>
                  <a:lnTo>
                    <a:pt x="0" y="687"/>
                  </a:lnTo>
                  <a:lnTo>
                    <a:pt x="0" y="704"/>
                  </a:lnTo>
                  <a:lnTo>
                    <a:pt x="8" y="720"/>
                  </a:lnTo>
                  <a:lnTo>
                    <a:pt x="23" y="735"/>
                  </a:lnTo>
                  <a:lnTo>
                    <a:pt x="40" y="750"/>
                  </a:lnTo>
                  <a:lnTo>
                    <a:pt x="57" y="764"/>
                  </a:lnTo>
                  <a:lnTo>
                    <a:pt x="71" y="777"/>
                  </a:lnTo>
                  <a:lnTo>
                    <a:pt x="79" y="788"/>
                  </a:lnTo>
                  <a:lnTo>
                    <a:pt x="98" y="804"/>
                  </a:lnTo>
                  <a:lnTo>
                    <a:pt x="113" y="819"/>
                  </a:lnTo>
                  <a:lnTo>
                    <a:pt x="124" y="835"/>
                  </a:lnTo>
                  <a:lnTo>
                    <a:pt x="132" y="850"/>
                  </a:lnTo>
                  <a:lnTo>
                    <a:pt x="138" y="866"/>
                  </a:lnTo>
                  <a:lnTo>
                    <a:pt x="143" y="881"/>
                  </a:lnTo>
                  <a:lnTo>
                    <a:pt x="146" y="896"/>
                  </a:lnTo>
                  <a:lnTo>
                    <a:pt x="151" y="910"/>
                  </a:lnTo>
                  <a:lnTo>
                    <a:pt x="156" y="924"/>
                  </a:lnTo>
                  <a:lnTo>
                    <a:pt x="163" y="938"/>
                  </a:lnTo>
                  <a:lnTo>
                    <a:pt x="173" y="950"/>
                  </a:lnTo>
                  <a:lnTo>
                    <a:pt x="185" y="963"/>
                  </a:lnTo>
                  <a:lnTo>
                    <a:pt x="203" y="975"/>
                  </a:lnTo>
                  <a:lnTo>
                    <a:pt x="224" y="986"/>
                  </a:lnTo>
                  <a:lnTo>
                    <a:pt x="252" y="997"/>
                  </a:lnTo>
                  <a:lnTo>
                    <a:pt x="285" y="1006"/>
                  </a:lnTo>
                  <a:lnTo>
                    <a:pt x="290" y="1029"/>
                  </a:lnTo>
                  <a:lnTo>
                    <a:pt x="299" y="1051"/>
                  </a:lnTo>
                  <a:lnTo>
                    <a:pt x="314" y="1070"/>
                  </a:lnTo>
                  <a:lnTo>
                    <a:pt x="334" y="1087"/>
                  </a:lnTo>
                  <a:lnTo>
                    <a:pt x="358" y="1101"/>
                  </a:lnTo>
                  <a:lnTo>
                    <a:pt x="385" y="1110"/>
                  </a:lnTo>
                  <a:lnTo>
                    <a:pt x="413" y="1115"/>
                  </a:lnTo>
                  <a:lnTo>
                    <a:pt x="443" y="1114"/>
                  </a:lnTo>
                  <a:lnTo>
                    <a:pt x="484" y="1115"/>
                  </a:lnTo>
                  <a:lnTo>
                    <a:pt x="520" y="1119"/>
                  </a:lnTo>
                  <a:lnTo>
                    <a:pt x="555" y="1124"/>
                  </a:lnTo>
                  <a:lnTo>
                    <a:pt x="587" y="1132"/>
                  </a:lnTo>
                  <a:lnTo>
                    <a:pt x="617" y="1140"/>
                  </a:lnTo>
                  <a:lnTo>
                    <a:pt x="645" y="1150"/>
                  </a:lnTo>
                  <a:lnTo>
                    <a:pt x="669" y="1158"/>
                  </a:lnTo>
                  <a:lnTo>
                    <a:pt x="692" y="1167"/>
                  </a:lnTo>
                  <a:lnTo>
                    <a:pt x="712" y="1175"/>
                  </a:lnTo>
                  <a:lnTo>
                    <a:pt x="730" y="1181"/>
                  </a:lnTo>
                  <a:lnTo>
                    <a:pt x="745" y="1186"/>
                  </a:lnTo>
                  <a:lnTo>
                    <a:pt x="759" y="1189"/>
                  </a:lnTo>
                  <a:lnTo>
                    <a:pt x="770" y="1189"/>
                  </a:lnTo>
                  <a:lnTo>
                    <a:pt x="780" y="1185"/>
                  </a:lnTo>
                  <a:lnTo>
                    <a:pt x="786" y="1178"/>
                  </a:lnTo>
                  <a:lnTo>
                    <a:pt x="792" y="1168"/>
                  </a:lnTo>
                  <a:lnTo>
                    <a:pt x="806" y="1170"/>
                  </a:lnTo>
                  <a:lnTo>
                    <a:pt x="814" y="1171"/>
                  </a:lnTo>
                  <a:lnTo>
                    <a:pt x="819" y="1173"/>
                  </a:lnTo>
                  <a:lnTo>
                    <a:pt x="820" y="1171"/>
                  </a:lnTo>
                  <a:lnTo>
                    <a:pt x="819" y="1170"/>
                  </a:lnTo>
                  <a:lnTo>
                    <a:pt x="816" y="1167"/>
                  </a:lnTo>
                  <a:lnTo>
                    <a:pt x="813" y="1162"/>
                  </a:lnTo>
                  <a:lnTo>
                    <a:pt x="812" y="1156"/>
                  </a:lnTo>
                  <a:lnTo>
                    <a:pt x="811" y="1150"/>
                  </a:lnTo>
                  <a:lnTo>
                    <a:pt x="813" y="1140"/>
                  </a:lnTo>
                  <a:lnTo>
                    <a:pt x="819" y="1129"/>
                  </a:lnTo>
                  <a:lnTo>
                    <a:pt x="829" y="1116"/>
                  </a:lnTo>
                  <a:lnTo>
                    <a:pt x="844" y="1101"/>
                  </a:lnTo>
                  <a:lnTo>
                    <a:pt x="866" y="1084"/>
                  </a:lnTo>
                  <a:lnTo>
                    <a:pt x="896" y="1063"/>
                  </a:lnTo>
                  <a:lnTo>
                    <a:pt x="934" y="1041"/>
                  </a:lnTo>
                  <a:lnTo>
                    <a:pt x="959" y="1032"/>
                  </a:lnTo>
                  <a:lnTo>
                    <a:pt x="982" y="1024"/>
                  </a:lnTo>
                  <a:lnTo>
                    <a:pt x="1005" y="1016"/>
                  </a:lnTo>
                  <a:lnTo>
                    <a:pt x="1026" y="1007"/>
                  </a:lnTo>
                  <a:lnTo>
                    <a:pt x="1048" y="999"/>
                  </a:lnTo>
                  <a:lnTo>
                    <a:pt x="1069" y="991"/>
                  </a:lnTo>
                  <a:lnTo>
                    <a:pt x="1089" y="980"/>
                  </a:lnTo>
                  <a:lnTo>
                    <a:pt x="1111" y="970"/>
                  </a:lnTo>
                  <a:lnTo>
                    <a:pt x="1141" y="948"/>
                  </a:lnTo>
                  <a:lnTo>
                    <a:pt x="1158" y="929"/>
                  </a:lnTo>
                  <a:lnTo>
                    <a:pt x="1168" y="908"/>
                  </a:lnTo>
                  <a:lnTo>
                    <a:pt x="1175" y="886"/>
                  </a:lnTo>
                  <a:lnTo>
                    <a:pt x="1182" y="860"/>
                  </a:lnTo>
                  <a:lnTo>
                    <a:pt x="1195" y="826"/>
                  </a:lnTo>
                  <a:lnTo>
                    <a:pt x="1220" y="785"/>
                  </a:lnTo>
                  <a:lnTo>
                    <a:pt x="1259" y="733"/>
                  </a:lnTo>
                  <a:lnTo>
                    <a:pt x="1254" y="712"/>
                  </a:lnTo>
                  <a:lnTo>
                    <a:pt x="1249" y="690"/>
                  </a:lnTo>
                  <a:lnTo>
                    <a:pt x="1245" y="668"/>
                  </a:lnTo>
                  <a:lnTo>
                    <a:pt x="1240" y="647"/>
                  </a:lnTo>
                  <a:lnTo>
                    <a:pt x="1236" y="626"/>
                  </a:lnTo>
                  <a:lnTo>
                    <a:pt x="1230" y="604"/>
                  </a:lnTo>
                  <a:lnTo>
                    <a:pt x="1225" y="582"/>
                  </a:lnTo>
                  <a:lnTo>
                    <a:pt x="1221" y="561"/>
                  </a:lnTo>
                  <a:lnTo>
                    <a:pt x="1224" y="523"/>
                  </a:lnTo>
                  <a:lnTo>
                    <a:pt x="1229" y="490"/>
                  </a:lnTo>
                  <a:lnTo>
                    <a:pt x="1234" y="460"/>
                  </a:lnTo>
                  <a:lnTo>
                    <a:pt x="1239" y="435"/>
                  </a:lnTo>
                  <a:lnTo>
                    <a:pt x="1244" y="413"/>
                  </a:lnTo>
                  <a:lnTo>
                    <a:pt x="1246" y="393"/>
                  </a:lnTo>
                  <a:lnTo>
                    <a:pt x="1247" y="375"/>
                  </a:lnTo>
                  <a:lnTo>
                    <a:pt x="1246" y="360"/>
                  </a:lnTo>
                  <a:lnTo>
                    <a:pt x="1241" y="345"/>
                  </a:lnTo>
                  <a:lnTo>
                    <a:pt x="1232" y="331"/>
                  </a:lnTo>
                  <a:lnTo>
                    <a:pt x="1220" y="317"/>
                  </a:lnTo>
                  <a:lnTo>
                    <a:pt x="1201" y="305"/>
                  </a:lnTo>
                  <a:lnTo>
                    <a:pt x="1178" y="290"/>
                  </a:lnTo>
                  <a:lnTo>
                    <a:pt x="1148" y="275"/>
                  </a:lnTo>
                  <a:lnTo>
                    <a:pt x="1111" y="258"/>
                  </a:lnTo>
                  <a:lnTo>
                    <a:pt x="1066" y="238"/>
                  </a:lnTo>
                  <a:lnTo>
                    <a:pt x="1069" y="193"/>
                  </a:lnTo>
                  <a:lnTo>
                    <a:pt x="1061" y="165"/>
                  </a:lnTo>
                  <a:lnTo>
                    <a:pt x="1042" y="149"/>
                  </a:lnTo>
                  <a:lnTo>
                    <a:pt x="1019" y="138"/>
                  </a:lnTo>
                  <a:lnTo>
                    <a:pt x="991" y="126"/>
                  </a:lnTo>
                  <a:lnTo>
                    <a:pt x="964" y="108"/>
                  </a:lnTo>
                  <a:lnTo>
                    <a:pt x="938" y="78"/>
                  </a:lnTo>
                  <a:lnTo>
                    <a:pt x="918" y="30"/>
                  </a:lnTo>
                  <a:close/>
                </a:path>
              </a:pathLst>
            </a:custGeom>
            <a:solidFill>
              <a:srgbClr val="FFD300"/>
            </a:solidFill>
            <a:ln w="9525">
              <a:noFill/>
              <a:round/>
              <a:headEnd/>
              <a:tailEnd/>
            </a:ln>
          </p:spPr>
          <p:txBody>
            <a:bodyPr/>
            <a:lstStyle/>
            <a:p>
              <a:endParaRPr lang="fr-FR"/>
            </a:p>
          </p:txBody>
        </p:sp>
        <p:sp>
          <p:nvSpPr>
            <p:cNvPr id="116" name="Freeform 108"/>
            <p:cNvSpPr>
              <a:spLocks/>
            </p:cNvSpPr>
            <p:nvPr/>
          </p:nvSpPr>
          <p:spPr bwMode="auto">
            <a:xfrm>
              <a:off x="416" y="574"/>
              <a:ext cx="611" cy="582"/>
            </a:xfrm>
            <a:custGeom>
              <a:avLst/>
              <a:gdLst>
                <a:gd name="T0" fmla="*/ 106 w 1222"/>
                <a:gd name="T1" fmla="*/ 4 h 1162"/>
                <a:gd name="T2" fmla="*/ 94 w 1222"/>
                <a:gd name="T3" fmla="*/ 2 h 1162"/>
                <a:gd name="T4" fmla="*/ 82 w 1222"/>
                <a:gd name="T5" fmla="*/ 1 h 1162"/>
                <a:gd name="T6" fmla="*/ 72 w 1222"/>
                <a:gd name="T7" fmla="*/ 1 h 1162"/>
                <a:gd name="T8" fmla="*/ 59 w 1222"/>
                <a:gd name="T9" fmla="*/ 1 h 1162"/>
                <a:gd name="T10" fmla="*/ 39 w 1222"/>
                <a:gd name="T11" fmla="*/ 9 h 1162"/>
                <a:gd name="T12" fmla="*/ 24 w 1222"/>
                <a:gd name="T13" fmla="*/ 31 h 1162"/>
                <a:gd name="T14" fmla="*/ 19 w 1222"/>
                <a:gd name="T15" fmla="*/ 36 h 1162"/>
                <a:gd name="T16" fmla="*/ 12 w 1222"/>
                <a:gd name="T17" fmla="*/ 42 h 1162"/>
                <a:gd name="T18" fmla="*/ 1 w 1222"/>
                <a:gd name="T19" fmla="*/ 78 h 1162"/>
                <a:gd name="T20" fmla="*/ 1 w 1222"/>
                <a:gd name="T21" fmla="*/ 83 h 1162"/>
                <a:gd name="T22" fmla="*/ 10 w 1222"/>
                <a:gd name="T23" fmla="*/ 87 h 1162"/>
                <a:gd name="T24" fmla="*/ 14 w 1222"/>
                <a:gd name="T25" fmla="*/ 92 h 1162"/>
                <a:gd name="T26" fmla="*/ 19 w 1222"/>
                <a:gd name="T27" fmla="*/ 98 h 1162"/>
                <a:gd name="T28" fmla="*/ 19 w 1222"/>
                <a:gd name="T29" fmla="*/ 105 h 1162"/>
                <a:gd name="T30" fmla="*/ 20 w 1222"/>
                <a:gd name="T31" fmla="*/ 111 h 1162"/>
                <a:gd name="T32" fmla="*/ 24 w 1222"/>
                <a:gd name="T33" fmla="*/ 117 h 1162"/>
                <a:gd name="T34" fmla="*/ 35 w 1222"/>
                <a:gd name="T35" fmla="*/ 122 h 1162"/>
                <a:gd name="T36" fmla="*/ 38 w 1222"/>
                <a:gd name="T37" fmla="*/ 129 h 1162"/>
                <a:gd name="T38" fmla="*/ 44 w 1222"/>
                <a:gd name="T39" fmla="*/ 135 h 1162"/>
                <a:gd name="T40" fmla="*/ 55 w 1222"/>
                <a:gd name="T41" fmla="*/ 136 h 1162"/>
                <a:gd name="T42" fmla="*/ 70 w 1222"/>
                <a:gd name="T43" fmla="*/ 137 h 1162"/>
                <a:gd name="T44" fmla="*/ 80 w 1222"/>
                <a:gd name="T45" fmla="*/ 139 h 1162"/>
                <a:gd name="T46" fmla="*/ 88 w 1222"/>
                <a:gd name="T47" fmla="*/ 142 h 1162"/>
                <a:gd name="T48" fmla="*/ 93 w 1222"/>
                <a:gd name="T49" fmla="*/ 144 h 1162"/>
                <a:gd name="T50" fmla="*/ 94 w 1222"/>
                <a:gd name="T51" fmla="*/ 145 h 1162"/>
                <a:gd name="T52" fmla="*/ 98 w 1222"/>
                <a:gd name="T53" fmla="*/ 146 h 1162"/>
                <a:gd name="T54" fmla="*/ 97 w 1222"/>
                <a:gd name="T55" fmla="*/ 145 h 1162"/>
                <a:gd name="T56" fmla="*/ 95 w 1222"/>
                <a:gd name="T57" fmla="*/ 143 h 1162"/>
                <a:gd name="T58" fmla="*/ 97 w 1222"/>
                <a:gd name="T59" fmla="*/ 138 h 1162"/>
                <a:gd name="T60" fmla="*/ 106 w 1222"/>
                <a:gd name="T61" fmla="*/ 130 h 1162"/>
                <a:gd name="T62" fmla="*/ 140 w 1222"/>
                <a:gd name="T63" fmla="*/ 117 h 1162"/>
                <a:gd name="T64" fmla="*/ 143 w 1222"/>
                <a:gd name="T65" fmla="*/ 109 h 1162"/>
                <a:gd name="T66" fmla="*/ 148 w 1222"/>
                <a:gd name="T67" fmla="*/ 95 h 1162"/>
                <a:gd name="T68" fmla="*/ 152 w 1222"/>
                <a:gd name="T69" fmla="*/ 65 h 1162"/>
                <a:gd name="T70" fmla="*/ 152 w 1222"/>
                <a:gd name="T71" fmla="*/ 54 h 1162"/>
                <a:gd name="T72" fmla="*/ 152 w 1222"/>
                <a:gd name="T73" fmla="*/ 46 h 1162"/>
                <a:gd name="T74" fmla="*/ 150 w 1222"/>
                <a:gd name="T75" fmla="*/ 41 h 1162"/>
                <a:gd name="T76" fmla="*/ 143 w 1222"/>
                <a:gd name="T77" fmla="*/ 36 h 1162"/>
                <a:gd name="T78" fmla="*/ 130 w 1222"/>
                <a:gd name="T79" fmla="*/ 29 h 1162"/>
                <a:gd name="T80" fmla="*/ 126 w 1222"/>
                <a:gd name="T81" fmla="*/ 20 h 1162"/>
                <a:gd name="T82" fmla="*/ 118 w 1222"/>
                <a:gd name="T83" fmla="*/ 16 h 11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22"/>
                <a:gd name="T127" fmla="*/ 0 h 1162"/>
                <a:gd name="T128" fmla="*/ 1222 w 1222"/>
                <a:gd name="T129" fmla="*/ 1162 h 11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22" h="1162">
                  <a:moveTo>
                    <a:pt x="919" y="41"/>
                  </a:moveTo>
                  <a:lnTo>
                    <a:pt x="884" y="33"/>
                  </a:lnTo>
                  <a:lnTo>
                    <a:pt x="851" y="25"/>
                  </a:lnTo>
                  <a:lnTo>
                    <a:pt x="819" y="19"/>
                  </a:lnTo>
                  <a:lnTo>
                    <a:pt x="786" y="13"/>
                  </a:lnTo>
                  <a:lnTo>
                    <a:pt x="754" y="9"/>
                  </a:lnTo>
                  <a:lnTo>
                    <a:pt x="723" y="5"/>
                  </a:lnTo>
                  <a:lnTo>
                    <a:pt x="692" y="2"/>
                  </a:lnTo>
                  <a:lnTo>
                    <a:pt x="662" y="1"/>
                  </a:lnTo>
                  <a:lnTo>
                    <a:pt x="631" y="0"/>
                  </a:lnTo>
                  <a:lnTo>
                    <a:pt x="600" y="0"/>
                  </a:lnTo>
                  <a:lnTo>
                    <a:pt x="569" y="1"/>
                  </a:lnTo>
                  <a:lnTo>
                    <a:pt x="537" y="2"/>
                  </a:lnTo>
                  <a:lnTo>
                    <a:pt x="504" y="4"/>
                  </a:lnTo>
                  <a:lnTo>
                    <a:pt x="472" y="8"/>
                  </a:lnTo>
                  <a:lnTo>
                    <a:pt x="437" y="12"/>
                  </a:lnTo>
                  <a:lnTo>
                    <a:pt x="403" y="17"/>
                  </a:lnTo>
                  <a:lnTo>
                    <a:pt x="315" y="71"/>
                  </a:lnTo>
                  <a:lnTo>
                    <a:pt x="270" y="119"/>
                  </a:lnTo>
                  <a:lnTo>
                    <a:pt x="219" y="224"/>
                  </a:lnTo>
                  <a:lnTo>
                    <a:pt x="196" y="245"/>
                  </a:lnTo>
                  <a:lnTo>
                    <a:pt x="176" y="261"/>
                  </a:lnTo>
                  <a:lnTo>
                    <a:pt x="160" y="276"/>
                  </a:lnTo>
                  <a:lnTo>
                    <a:pt x="146" y="288"/>
                  </a:lnTo>
                  <a:lnTo>
                    <a:pt x="132" y="301"/>
                  </a:lnTo>
                  <a:lnTo>
                    <a:pt x="117" y="315"/>
                  </a:lnTo>
                  <a:lnTo>
                    <a:pt x="102" y="330"/>
                  </a:lnTo>
                  <a:lnTo>
                    <a:pt x="84" y="349"/>
                  </a:lnTo>
                  <a:lnTo>
                    <a:pt x="84" y="520"/>
                  </a:lnTo>
                  <a:lnTo>
                    <a:pt x="10" y="616"/>
                  </a:lnTo>
                  <a:lnTo>
                    <a:pt x="0" y="633"/>
                  </a:lnTo>
                  <a:lnTo>
                    <a:pt x="2" y="648"/>
                  </a:lnTo>
                  <a:lnTo>
                    <a:pt x="15" y="660"/>
                  </a:lnTo>
                  <a:lnTo>
                    <a:pt x="33" y="672"/>
                  </a:lnTo>
                  <a:lnTo>
                    <a:pt x="55" y="682"/>
                  </a:lnTo>
                  <a:lnTo>
                    <a:pt x="75" y="692"/>
                  </a:lnTo>
                  <a:lnTo>
                    <a:pt x="90" y="702"/>
                  </a:lnTo>
                  <a:lnTo>
                    <a:pt x="97" y="712"/>
                  </a:lnTo>
                  <a:lnTo>
                    <a:pt x="117" y="729"/>
                  </a:lnTo>
                  <a:lnTo>
                    <a:pt x="132" y="747"/>
                  </a:lnTo>
                  <a:lnTo>
                    <a:pt x="144" y="765"/>
                  </a:lnTo>
                  <a:lnTo>
                    <a:pt x="151" y="782"/>
                  </a:lnTo>
                  <a:lnTo>
                    <a:pt x="155" y="799"/>
                  </a:lnTo>
                  <a:lnTo>
                    <a:pt x="158" y="817"/>
                  </a:lnTo>
                  <a:lnTo>
                    <a:pt x="159" y="834"/>
                  </a:lnTo>
                  <a:lnTo>
                    <a:pt x="160" y="851"/>
                  </a:lnTo>
                  <a:lnTo>
                    <a:pt x="162" y="869"/>
                  </a:lnTo>
                  <a:lnTo>
                    <a:pt x="167" y="885"/>
                  </a:lnTo>
                  <a:lnTo>
                    <a:pt x="174" y="901"/>
                  </a:lnTo>
                  <a:lnTo>
                    <a:pt x="183" y="916"/>
                  </a:lnTo>
                  <a:lnTo>
                    <a:pt x="198" y="932"/>
                  </a:lnTo>
                  <a:lnTo>
                    <a:pt x="218" y="946"/>
                  </a:lnTo>
                  <a:lnTo>
                    <a:pt x="244" y="959"/>
                  </a:lnTo>
                  <a:lnTo>
                    <a:pt x="277" y="973"/>
                  </a:lnTo>
                  <a:lnTo>
                    <a:pt x="279" y="991"/>
                  </a:lnTo>
                  <a:lnTo>
                    <a:pt x="287" y="1010"/>
                  </a:lnTo>
                  <a:lnTo>
                    <a:pt x="298" y="1030"/>
                  </a:lnTo>
                  <a:lnTo>
                    <a:pt x="315" y="1048"/>
                  </a:lnTo>
                  <a:lnTo>
                    <a:pt x="335" y="1065"/>
                  </a:lnTo>
                  <a:lnTo>
                    <a:pt x="357" y="1078"/>
                  </a:lnTo>
                  <a:lnTo>
                    <a:pt x="380" y="1085"/>
                  </a:lnTo>
                  <a:lnTo>
                    <a:pt x="403" y="1086"/>
                  </a:lnTo>
                  <a:lnTo>
                    <a:pt x="446" y="1084"/>
                  </a:lnTo>
                  <a:lnTo>
                    <a:pt x="486" y="1083"/>
                  </a:lnTo>
                  <a:lnTo>
                    <a:pt x="523" y="1085"/>
                  </a:lnTo>
                  <a:lnTo>
                    <a:pt x="557" y="1088"/>
                  </a:lnTo>
                  <a:lnTo>
                    <a:pt x="591" y="1093"/>
                  </a:lnTo>
                  <a:lnTo>
                    <a:pt x="619" y="1100"/>
                  </a:lnTo>
                  <a:lnTo>
                    <a:pt x="647" y="1107"/>
                  </a:lnTo>
                  <a:lnTo>
                    <a:pt x="671" y="1115"/>
                  </a:lnTo>
                  <a:lnTo>
                    <a:pt x="692" y="1122"/>
                  </a:lnTo>
                  <a:lnTo>
                    <a:pt x="710" y="1130"/>
                  </a:lnTo>
                  <a:lnTo>
                    <a:pt x="727" y="1138"/>
                  </a:lnTo>
                  <a:lnTo>
                    <a:pt x="739" y="1144"/>
                  </a:lnTo>
                  <a:lnTo>
                    <a:pt x="748" y="1149"/>
                  </a:lnTo>
                  <a:lnTo>
                    <a:pt x="754" y="1154"/>
                  </a:lnTo>
                  <a:lnTo>
                    <a:pt x="758" y="1156"/>
                  </a:lnTo>
                  <a:lnTo>
                    <a:pt x="758" y="1157"/>
                  </a:lnTo>
                  <a:lnTo>
                    <a:pt x="773" y="1160"/>
                  </a:lnTo>
                  <a:lnTo>
                    <a:pt x="782" y="1162"/>
                  </a:lnTo>
                  <a:lnTo>
                    <a:pt x="785" y="1162"/>
                  </a:lnTo>
                  <a:lnTo>
                    <a:pt x="784" y="1162"/>
                  </a:lnTo>
                  <a:lnTo>
                    <a:pt x="781" y="1160"/>
                  </a:lnTo>
                  <a:lnTo>
                    <a:pt x="776" y="1156"/>
                  </a:lnTo>
                  <a:lnTo>
                    <a:pt x="771" y="1152"/>
                  </a:lnTo>
                  <a:lnTo>
                    <a:pt x="767" y="1145"/>
                  </a:lnTo>
                  <a:lnTo>
                    <a:pt x="763" y="1136"/>
                  </a:lnTo>
                  <a:lnTo>
                    <a:pt x="765" y="1125"/>
                  </a:lnTo>
                  <a:lnTo>
                    <a:pt x="769" y="1113"/>
                  </a:lnTo>
                  <a:lnTo>
                    <a:pt x="780" y="1096"/>
                  </a:lnTo>
                  <a:lnTo>
                    <a:pt x="796" y="1078"/>
                  </a:lnTo>
                  <a:lnTo>
                    <a:pt x="821" y="1057"/>
                  </a:lnTo>
                  <a:lnTo>
                    <a:pt x="854" y="1034"/>
                  </a:lnTo>
                  <a:lnTo>
                    <a:pt x="898" y="1008"/>
                  </a:lnTo>
                  <a:lnTo>
                    <a:pt x="1081" y="956"/>
                  </a:lnTo>
                  <a:lnTo>
                    <a:pt x="1115" y="932"/>
                  </a:lnTo>
                  <a:lnTo>
                    <a:pt x="1132" y="911"/>
                  </a:lnTo>
                  <a:lnTo>
                    <a:pt x="1139" y="889"/>
                  </a:lnTo>
                  <a:lnTo>
                    <a:pt x="1140" y="866"/>
                  </a:lnTo>
                  <a:lnTo>
                    <a:pt x="1144" y="837"/>
                  </a:lnTo>
                  <a:lnTo>
                    <a:pt x="1154" y="803"/>
                  </a:lnTo>
                  <a:lnTo>
                    <a:pt x="1178" y="759"/>
                  </a:lnTo>
                  <a:lnTo>
                    <a:pt x="1222" y="704"/>
                  </a:lnTo>
                  <a:lnTo>
                    <a:pt x="1208" y="550"/>
                  </a:lnTo>
                  <a:lnTo>
                    <a:pt x="1209" y="513"/>
                  </a:lnTo>
                  <a:lnTo>
                    <a:pt x="1210" y="481"/>
                  </a:lnTo>
                  <a:lnTo>
                    <a:pt x="1213" y="452"/>
                  </a:lnTo>
                  <a:lnTo>
                    <a:pt x="1215" y="427"/>
                  </a:lnTo>
                  <a:lnTo>
                    <a:pt x="1216" y="405"/>
                  </a:lnTo>
                  <a:lnTo>
                    <a:pt x="1216" y="385"/>
                  </a:lnTo>
                  <a:lnTo>
                    <a:pt x="1215" y="368"/>
                  </a:lnTo>
                  <a:lnTo>
                    <a:pt x="1211" y="352"/>
                  </a:lnTo>
                  <a:lnTo>
                    <a:pt x="1205" y="338"/>
                  </a:lnTo>
                  <a:lnTo>
                    <a:pt x="1195" y="324"/>
                  </a:lnTo>
                  <a:lnTo>
                    <a:pt x="1182" y="310"/>
                  </a:lnTo>
                  <a:lnTo>
                    <a:pt x="1164" y="296"/>
                  </a:lnTo>
                  <a:lnTo>
                    <a:pt x="1141" y="283"/>
                  </a:lnTo>
                  <a:lnTo>
                    <a:pt x="1112" y="267"/>
                  </a:lnTo>
                  <a:lnTo>
                    <a:pt x="1078" y="250"/>
                  </a:lnTo>
                  <a:lnTo>
                    <a:pt x="1038" y="231"/>
                  </a:lnTo>
                  <a:lnTo>
                    <a:pt x="1036" y="192"/>
                  </a:lnTo>
                  <a:lnTo>
                    <a:pt x="1027" y="171"/>
                  </a:lnTo>
                  <a:lnTo>
                    <a:pt x="1011" y="160"/>
                  </a:lnTo>
                  <a:lnTo>
                    <a:pt x="991" y="153"/>
                  </a:lnTo>
                  <a:lnTo>
                    <a:pt x="970" y="143"/>
                  </a:lnTo>
                  <a:lnTo>
                    <a:pt x="949" y="126"/>
                  </a:lnTo>
                  <a:lnTo>
                    <a:pt x="932" y="94"/>
                  </a:lnTo>
                  <a:lnTo>
                    <a:pt x="919" y="41"/>
                  </a:lnTo>
                  <a:close/>
                </a:path>
              </a:pathLst>
            </a:custGeom>
            <a:solidFill>
              <a:srgbClr val="FFFF00"/>
            </a:solidFill>
            <a:ln w="9525">
              <a:noFill/>
              <a:round/>
              <a:headEnd/>
              <a:tailEnd/>
            </a:ln>
          </p:spPr>
          <p:txBody>
            <a:bodyPr/>
            <a:lstStyle/>
            <a:p>
              <a:endParaRPr lang="fr-FR"/>
            </a:p>
          </p:txBody>
        </p:sp>
        <p:sp>
          <p:nvSpPr>
            <p:cNvPr id="117" name="Freeform 109"/>
            <p:cNvSpPr>
              <a:spLocks/>
            </p:cNvSpPr>
            <p:nvPr/>
          </p:nvSpPr>
          <p:spPr bwMode="auto">
            <a:xfrm>
              <a:off x="485" y="606"/>
              <a:ext cx="483" cy="499"/>
            </a:xfrm>
            <a:custGeom>
              <a:avLst/>
              <a:gdLst>
                <a:gd name="T0" fmla="*/ 67 w 965"/>
                <a:gd name="T1" fmla="*/ 0 h 999"/>
                <a:gd name="T2" fmla="*/ 79 w 965"/>
                <a:gd name="T3" fmla="*/ 2 h 999"/>
                <a:gd name="T4" fmla="*/ 90 w 965"/>
                <a:gd name="T5" fmla="*/ 7 h 999"/>
                <a:gd name="T6" fmla="*/ 99 w 965"/>
                <a:gd name="T7" fmla="*/ 14 h 999"/>
                <a:gd name="T8" fmla="*/ 107 w 965"/>
                <a:gd name="T9" fmla="*/ 22 h 999"/>
                <a:gd name="T10" fmla="*/ 114 w 965"/>
                <a:gd name="T11" fmla="*/ 32 h 999"/>
                <a:gd name="T12" fmla="*/ 118 w 965"/>
                <a:gd name="T13" fmla="*/ 43 h 999"/>
                <a:gd name="T14" fmla="*/ 121 w 965"/>
                <a:gd name="T15" fmla="*/ 56 h 999"/>
                <a:gd name="T16" fmla="*/ 121 w 965"/>
                <a:gd name="T17" fmla="*/ 68 h 999"/>
                <a:gd name="T18" fmla="*/ 118 w 965"/>
                <a:gd name="T19" fmla="*/ 81 h 999"/>
                <a:gd name="T20" fmla="*/ 114 w 965"/>
                <a:gd name="T21" fmla="*/ 92 h 999"/>
                <a:gd name="T22" fmla="*/ 107 w 965"/>
                <a:gd name="T23" fmla="*/ 102 h 999"/>
                <a:gd name="T24" fmla="*/ 99 w 965"/>
                <a:gd name="T25" fmla="*/ 110 h 999"/>
                <a:gd name="T26" fmla="*/ 90 w 965"/>
                <a:gd name="T27" fmla="*/ 117 h 999"/>
                <a:gd name="T28" fmla="*/ 79 w 965"/>
                <a:gd name="T29" fmla="*/ 122 h 999"/>
                <a:gd name="T30" fmla="*/ 67 w 965"/>
                <a:gd name="T31" fmla="*/ 124 h 999"/>
                <a:gd name="T32" fmla="*/ 55 w 965"/>
                <a:gd name="T33" fmla="*/ 124 h 999"/>
                <a:gd name="T34" fmla="*/ 43 w 965"/>
                <a:gd name="T35" fmla="*/ 122 h 999"/>
                <a:gd name="T36" fmla="*/ 32 w 965"/>
                <a:gd name="T37" fmla="*/ 117 h 999"/>
                <a:gd name="T38" fmla="*/ 22 w 965"/>
                <a:gd name="T39" fmla="*/ 110 h 999"/>
                <a:gd name="T40" fmla="*/ 14 w 965"/>
                <a:gd name="T41" fmla="*/ 102 h 999"/>
                <a:gd name="T42" fmla="*/ 8 w 965"/>
                <a:gd name="T43" fmla="*/ 92 h 999"/>
                <a:gd name="T44" fmla="*/ 3 w 965"/>
                <a:gd name="T45" fmla="*/ 81 h 999"/>
                <a:gd name="T46" fmla="*/ 1 w 965"/>
                <a:gd name="T47" fmla="*/ 68 h 999"/>
                <a:gd name="T48" fmla="*/ 1 w 965"/>
                <a:gd name="T49" fmla="*/ 56 h 999"/>
                <a:gd name="T50" fmla="*/ 3 w 965"/>
                <a:gd name="T51" fmla="*/ 43 h 999"/>
                <a:gd name="T52" fmla="*/ 8 w 965"/>
                <a:gd name="T53" fmla="*/ 32 h 999"/>
                <a:gd name="T54" fmla="*/ 14 w 965"/>
                <a:gd name="T55" fmla="*/ 22 h 999"/>
                <a:gd name="T56" fmla="*/ 22 w 965"/>
                <a:gd name="T57" fmla="*/ 14 h 999"/>
                <a:gd name="T58" fmla="*/ 32 w 965"/>
                <a:gd name="T59" fmla="*/ 7 h 999"/>
                <a:gd name="T60" fmla="*/ 43 w 965"/>
                <a:gd name="T61" fmla="*/ 2 h 999"/>
                <a:gd name="T62" fmla="*/ 55 w 965"/>
                <a:gd name="T63" fmla="*/ 0 h 9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5"/>
                <a:gd name="T97" fmla="*/ 0 h 999"/>
                <a:gd name="T98" fmla="*/ 965 w 965"/>
                <a:gd name="T99" fmla="*/ 999 h 9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5" h="999">
                  <a:moveTo>
                    <a:pt x="482" y="0"/>
                  </a:moveTo>
                  <a:lnTo>
                    <a:pt x="532" y="2"/>
                  </a:lnTo>
                  <a:lnTo>
                    <a:pt x="579" y="10"/>
                  </a:lnTo>
                  <a:lnTo>
                    <a:pt x="625" y="23"/>
                  </a:lnTo>
                  <a:lnTo>
                    <a:pt x="670" y="39"/>
                  </a:lnTo>
                  <a:lnTo>
                    <a:pt x="713" y="61"/>
                  </a:lnTo>
                  <a:lnTo>
                    <a:pt x="752" y="85"/>
                  </a:lnTo>
                  <a:lnTo>
                    <a:pt x="789" y="114"/>
                  </a:lnTo>
                  <a:lnTo>
                    <a:pt x="823" y="146"/>
                  </a:lnTo>
                  <a:lnTo>
                    <a:pt x="854" y="182"/>
                  </a:lnTo>
                  <a:lnTo>
                    <a:pt x="882" y="221"/>
                  </a:lnTo>
                  <a:lnTo>
                    <a:pt x="906" y="261"/>
                  </a:lnTo>
                  <a:lnTo>
                    <a:pt x="927" y="305"/>
                  </a:lnTo>
                  <a:lnTo>
                    <a:pt x="943" y="351"/>
                  </a:lnTo>
                  <a:lnTo>
                    <a:pt x="955" y="399"/>
                  </a:lnTo>
                  <a:lnTo>
                    <a:pt x="963" y="449"/>
                  </a:lnTo>
                  <a:lnTo>
                    <a:pt x="965" y="499"/>
                  </a:lnTo>
                  <a:lnTo>
                    <a:pt x="963" y="550"/>
                  </a:lnTo>
                  <a:lnTo>
                    <a:pt x="955" y="600"/>
                  </a:lnTo>
                  <a:lnTo>
                    <a:pt x="943" y="648"/>
                  </a:lnTo>
                  <a:lnTo>
                    <a:pt x="927" y="694"/>
                  </a:lnTo>
                  <a:lnTo>
                    <a:pt x="906" y="738"/>
                  </a:lnTo>
                  <a:lnTo>
                    <a:pt x="882" y="778"/>
                  </a:lnTo>
                  <a:lnTo>
                    <a:pt x="854" y="817"/>
                  </a:lnTo>
                  <a:lnTo>
                    <a:pt x="823" y="853"/>
                  </a:lnTo>
                  <a:lnTo>
                    <a:pt x="789" y="885"/>
                  </a:lnTo>
                  <a:lnTo>
                    <a:pt x="752" y="914"/>
                  </a:lnTo>
                  <a:lnTo>
                    <a:pt x="713" y="938"/>
                  </a:lnTo>
                  <a:lnTo>
                    <a:pt x="670" y="960"/>
                  </a:lnTo>
                  <a:lnTo>
                    <a:pt x="625" y="976"/>
                  </a:lnTo>
                  <a:lnTo>
                    <a:pt x="579" y="989"/>
                  </a:lnTo>
                  <a:lnTo>
                    <a:pt x="532" y="997"/>
                  </a:lnTo>
                  <a:lnTo>
                    <a:pt x="482" y="999"/>
                  </a:lnTo>
                  <a:lnTo>
                    <a:pt x="433" y="997"/>
                  </a:lnTo>
                  <a:lnTo>
                    <a:pt x="386" y="989"/>
                  </a:lnTo>
                  <a:lnTo>
                    <a:pt x="340" y="976"/>
                  </a:lnTo>
                  <a:lnTo>
                    <a:pt x="296" y="960"/>
                  </a:lnTo>
                  <a:lnTo>
                    <a:pt x="253" y="938"/>
                  </a:lnTo>
                  <a:lnTo>
                    <a:pt x="213" y="914"/>
                  </a:lnTo>
                  <a:lnTo>
                    <a:pt x="176" y="885"/>
                  </a:lnTo>
                  <a:lnTo>
                    <a:pt x="142" y="853"/>
                  </a:lnTo>
                  <a:lnTo>
                    <a:pt x="110" y="817"/>
                  </a:lnTo>
                  <a:lnTo>
                    <a:pt x="83" y="778"/>
                  </a:lnTo>
                  <a:lnTo>
                    <a:pt x="59" y="738"/>
                  </a:lnTo>
                  <a:lnTo>
                    <a:pt x="38" y="694"/>
                  </a:lnTo>
                  <a:lnTo>
                    <a:pt x="22" y="648"/>
                  </a:lnTo>
                  <a:lnTo>
                    <a:pt x="10" y="600"/>
                  </a:lnTo>
                  <a:lnTo>
                    <a:pt x="2" y="550"/>
                  </a:lnTo>
                  <a:lnTo>
                    <a:pt x="0" y="499"/>
                  </a:lnTo>
                  <a:lnTo>
                    <a:pt x="2" y="449"/>
                  </a:lnTo>
                  <a:lnTo>
                    <a:pt x="10" y="399"/>
                  </a:lnTo>
                  <a:lnTo>
                    <a:pt x="22" y="351"/>
                  </a:lnTo>
                  <a:lnTo>
                    <a:pt x="38" y="305"/>
                  </a:lnTo>
                  <a:lnTo>
                    <a:pt x="59" y="261"/>
                  </a:lnTo>
                  <a:lnTo>
                    <a:pt x="83" y="221"/>
                  </a:lnTo>
                  <a:lnTo>
                    <a:pt x="110" y="182"/>
                  </a:lnTo>
                  <a:lnTo>
                    <a:pt x="142" y="146"/>
                  </a:lnTo>
                  <a:lnTo>
                    <a:pt x="176" y="114"/>
                  </a:lnTo>
                  <a:lnTo>
                    <a:pt x="213" y="85"/>
                  </a:lnTo>
                  <a:lnTo>
                    <a:pt x="253" y="61"/>
                  </a:lnTo>
                  <a:lnTo>
                    <a:pt x="296" y="39"/>
                  </a:lnTo>
                  <a:lnTo>
                    <a:pt x="340" y="23"/>
                  </a:lnTo>
                  <a:lnTo>
                    <a:pt x="386" y="10"/>
                  </a:lnTo>
                  <a:lnTo>
                    <a:pt x="433" y="2"/>
                  </a:lnTo>
                  <a:lnTo>
                    <a:pt x="482" y="0"/>
                  </a:lnTo>
                  <a:close/>
                </a:path>
              </a:pathLst>
            </a:custGeom>
            <a:solidFill>
              <a:srgbClr val="FF2600"/>
            </a:solidFill>
            <a:ln w="9525">
              <a:noFill/>
              <a:round/>
              <a:headEnd/>
              <a:tailEnd/>
            </a:ln>
          </p:spPr>
          <p:txBody>
            <a:bodyPr/>
            <a:lstStyle/>
            <a:p>
              <a:endParaRPr lang="fr-FR"/>
            </a:p>
          </p:txBody>
        </p:sp>
        <p:sp>
          <p:nvSpPr>
            <p:cNvPr id="118" name="Freeform 110"/>
            <p:cNvSpPr>
              <a:spLocks/>
            </p:cNvSpPr>
            <p:nvPr/>
          </p:nvSpPr>
          <p:spPr bwMode="auto">
            <a:xfrm>
              <a:off x="512" y="662"/>
              <a:ext cx="415" cy="430"/>
            </a:xfrm>
            <a:custGeom>
              <a:avLst/>
              <a:gdLst>
                <a:gd name="T0" fmla="*/ 58 w 829"/>
                <a:gd name="T1" fmla="*/ 1 h 860"/>
                <a:gd name="T2" fmla="*/ 68 w 829"/>
                <a:gd name="T3" fmla="*/ 3 h 860"/>
                <a:gd name="T4" fmla="*/ 77 w 829"/>
                <a:gd name="T5" fmla="*/ 7 h 860"/>
                <a:gd name="T6" fmla="*/ 85 w 829"/>
                <a:gd name="T7" fmla="*/ 13 h 860"/>
                <a:gd name="T8" fmla="*/ 92 w 829"/>
                <a:gd name="T9" fmla="*/ 20 h 860"/>
                <a:gd name="T10" fmla="*/ 98 w 829"/>
                <a:gd name="T11" fmla="*/ 28 h 860"/>
                <a:gd name="T12" fmla="*/ 102 w 829"/>
                <a:gd name="T13" fmla="*/ 38 h 860"/>
                <a:gd name="T14" fmla="*/ 104 w 829"/>
                <a:gd name="T15" fmla="*/ 49 h 860"/>
                <a:gd name="T16" fmla="*/ 104 w 829"/>
                <a:gd name="T17" fmla="*/ 59 h 860"/>
                <a:gd name="T18" fmla="*/ 102 w 829"/>
                <a:gd name="T19" fmla="*/ 70 h 860"/>
                <a:gd name="T20" fmla="*/ 98 w 829"/>
                <a:gd name="T21" fmla="*/ 80 h 860"/>
                <a:gd name="T22" fmla="*/ 92 w 829"/>
                <a:gd name="T23" fmla="*/ 88 h 860"/>
                <a:gd name="T24" fmla="*/ 85 w 829"/>
                <a:gd name="T25" fmla="*/ 96 h 860"/>
                <a:gd name="T26" fmla="*/ 77 w 829"/>
                <a:gd name="T27" fmla="*/ 102 h 860"/>
                <a:gd name="T28" fmla="*/ 68 w 829"/>
                <a:gd name="T29" fmla="*/ 106 h 860"/>
                <a:gd name="T30" fmla="*/ 58 w 829"/>
                <a:gd name="T31" fmla="*/ 108 h 860"/>
                <a:gd name="T32" fmla="*/ 47 w 829"/>
                <a:gd name="T33" fmla="*/ 108 h 860"/>
                <a:gd name="T34" fmla="*/ 37 w 829"/>
                <a:gd name="T35" fmla="*/ 106 h 860"/>
                <a:gd name="T36" fmla="*/ 28 w 829"/>
                <a:gd name="T37" fmla="*/ 102 h 860"/>
                <a:gd name="T38" fmla="*/ 19 w 829"/>
                <a:gd name="T39" fmla="*/ 96 h 860"/>
                <a:gd name="T40" fmla="*/ 12 w 829"/>
                <a:gd name="T41" fmla="*/ 88 h 860"/>
                <a:gd name="T42" fmla="*/ 7 w 829"/>
                <a:gd name="T43" fmla="*/ 80 h 860"/>
                <a:gd name="T44" fmla="*/ 3 w 829"/>
                <a:gd name="T45" fmla="*/ 70 h 860"/>
                <a:gd name="T46" fmla="*/ 1 w 829"/>
                <a:gd name="T47" fmla="*/ 59 h 860"/>
                <a:gd name="T48" fmla="*/ 1 w 829"/>
                <a:gd name="T49" fmla="*/ 49 h 860"/>
                <a:gd name="T50" fmla="*/ 3 w 829"/>
                <a:gd name="T51" fmla="*/ 38 h 860"/>
                <a:gd name="T52" fmla="*/ 7 w 829"/>
                <a:gd name="T53" fmla="*/ 28 h 860"/>
                <a:gd name="T54" fmla="*/ 12 w 829"/>
                <a:gd name="T55" fmla="*/ 20 h 860"/>
                <a:gd name="T56" fmla="*/ 19 w 829"/>
                <a:gd name="T57" fmla="*/ 13 h 860"/>
                <a:gd name="T58" fmla="*/ 28 w 829"/>
                <a:gd name="T59" fmla="*/ 7 h 860"/>
                <a:gd name="T60" fmla="*/ 37 w 829"/>
                <a:gd name="T61" fmla="*/ 3 h 860"/>
                <a:gd name="T62" fmla="*/ 47 w 829"/>
                <a:gd name="T63" fmla="*/ 1 h 8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29"/>
                <a:gd name="T97" fmla="*/ 0 h 860"/>
                <a:gd name="T98" fmla="*/ 829 w 829"/>
                <a:gd name="T99" fmla="*/ 860 h 8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29" h="860">
                  <a:moveTo>
                    <a:pt x="415" y="0"/>
                  </a:moveTo>
                  <a:lnTo>
                    <a:pt x="457" y="3"/>
                  </a:lnTo>
                  <a:lnTo>
                    <a:pt x="499" y="10"/>
                  </a:lnTo>
                  <a:lnTo>
                    <a:pt x="538" y="20"/>
                  </a:lnTo>
                  <a:lnTo>
                    <a:pt x="576" y="34"/>
                  </a:lnTo>
                  <a:lnTo>
                    <a:pt x="613" y="52"/>
                  </a:lnTo>
                  <a:lnTo>
                    <a:pt x="646" y="74"/>
                  </a:lnTo>
                  <a:lnTo>
                    <a:pt x="678" y="98"/>
                  </a:lnTo>
                  <a:lnTo>
                    <a:pt x="708" y="127"/>
                  </a:lnTo>
                  <a:lnTo>
                    <a:pt x="735" y="157"/>
                  </a:lnTo>
                  <a:lnTo>
                    <a:pt x="759" y="190"/>
                  </a:lnTo>
                  <a:lnTo>
                    <a:pt x="780" y="226"/>
                  </a:lnTo>
                  <a:lnTo>
                    <a:pt x="797" y="263"/>
                  </a:lnTo>
                  <a:lnTo>
                    <a:pt x="811" y="302"/>
                  </a:lnTo>
                  <a:lnTo>
                    <a:pt x="821" y="343"/>
                  </a:lnTo>
                  <a:lnTo>
                    <a:pt x="827" y="386"/>
                  </a:lnTo>
                  <a:lnTo>
                    <a:pt x="829" y="430"/>
                  </a:lnTo>
                  <a:lnTo>
                    <a:pt x="827" y="474"/>
                  </a:lnTo>
                  <a:lnTo>
                    <a:pt x="821" y="517"/>
                  </a:lnTo>
                  <a:lnTo>
                    <a:pt x="811" y="558"/>
                  </a:lnTo>
                  <a:lnTo>
                    <a:pt x="797" y="598"/>
                  </a:lnTo>
                  <a:lnTo>
                    <a:pt x="780" y="635"/>
                  </a:lnTo>
                  <a:lnTo>
                    <a:pt x="759" y="670"/>
                  </a:lnTo>
                  <a:lnTo>
                    <a:pt x="735" y="704"/>
                  </a:lnTo>
                  <a:lnTo>
                    <a:pt x="708" y="735"/>
                  </a:lnTo>
                  <a:lnTo>
                    <a:pt x="678" y="762"/>
                  </a:lnTo>
                  <a:lnTo>
                    <a:pt x="646" y="787"/>
                  </a:lnTo>
                  <a:lnTo>
                    <a:pt x="613" y="809"/>
                  </a:lnTo>
                  <a:lnTo>
                    <a:pt x="576" y="827"/>
                  </a:lnTo>
                  <a:lnTo>
                    <a:pt x="538" y="841"/>
                  </a:lnTo>
                  <a:lnTo>
                    <a:pt x="499" y="851"/>
                  </a:lnTo>
                  <a:lnTo>
                    <a:pt x="457" y="858"/>
                  </a:lnTo>
                  <a:lnTo>
                    <a:pt x="415" y="860"/>
                  </a:lnTo>
                  <a:lnTo>
                    <a:pt x="372" y="858"/>
                  </a:lnTo>
                  <a:lnTo>
                    <a:pt x="332" y="851"/>
                  </a:lnTo>
                  <a:lnTo>
                    <a:pt x="291" y="841"/>
                  </a:lnTo>
                  <a:lnTo>
                    <a:pt x="253" y="827"/>
                  </a:lnTo>
                  <a:lnTo>
                    <a:pt x="218" y="809"/>
                  </a:lnTo>
                  <a:lnTo>
                    <a:pt x="183" y="787"/>
                  </a:lnTo>
                  <a:lnTo>
                    <a:pt x="151" y="762"/>
                  </a:lnTo>
                  <a:lnTo>
                    <a:pt x="122" y="735"/>
                  </a:lnTo>
                  <a:lnTo>
                    <a:pt x="94" y="704"/>
                  </a:lnTo>
                  <a:lnTo>
                    <a:pt x="71" y="670"/>
                  </a:lnTo>
                  <a:lnTo>
                    <a:pt x="51" y="635"/>
                  </a:lnTo>
                  <a:lnTo>
                    <a:pt x="32" y="598"/>
                  </a:lnTo>
                  <a:lnTo>
                    <a:pt x="18" y="558"/>
                  </a:lnTo>
                  <a:lnTo>
                    <a:pt x="8" y="517"/>
                  </a:lnTo>
                  <a:lnTo>
                    <a:pt x="2" y="474"/>
                  </a:lnTo>
                  <a:lnTo>
                    <a:pt x="0" y="430"/>
                  </a:lnTo>
                  <a:lnTo>
                    <a:pt x="2" y="386"/>
                  </a:lnTo>
                  <a:lnTo>
                    <a:pt x="8" y="343"/>
                  </a:lnTo>
                  <a:lnTo>
                    <a:pt x="18" y="302"/>
                  </a:lnTo>
                  <a:lnTo>
                    <a:pt x="32" y="263"/>
                  </a:lnTo>
                  <a:lnTo>
                    <a:pt x="51" y="226"/>
                  </a:lnTo>
                  <a:lnTo>
                    <a:pt x="71" y="190"/>
                  </a:lnTo>
                  <a:lnTo>
                    <a:pt x="94" y="157"/>
                  </a:lnTo>
                  <a:lnTo>
                    <a:pt x="122" y="127"/>
                  </a:lnTo>
                  <a:lnTo>
                    <a:pt x="151" y="98"/>
                  </a:lnTo>
                  <a:lnTo>
                    <a:pt x="183" y="74"/>
                  </a:lnTo>
                  <a:lnTo>
                    <a:pt x="218" y="52"/>
                  </a:lnTo>
                  <a:lnTo>
                    <a:pt x="253" y="34"/>
                  </a:lnTo>
                  <a:lnTo>
                    <a:pt x="291" y="20"/>
                  </a:lnTo>
                  <a:lnTo>
                    <a:pt x="332" y="10"/>
                  </a:lnTo>
                  <a:lnTo>
                    <a:pt x="372" y="3"/>
                  </a:lnTo>
                  <a:lnTo>
                    <a:pt x="415" y="0"/>
                  </a:lnTo>
                  <a:close/>
                </a:path>
              </a:pathLst>
            </a:custGeom>
            <a:solidFill>
              <a:srgbClr val="E20700"/>
            </a:solidFill>
            <a:ln w="9525">
              <a:noFill/>
              <a:round/>
              <a:headEnd/>
              <a:tailEnd/>
            </a:ln>
          </p:spPr>
          <p:txBody>
            <a:bodyPr/>
            <a:lstStyle/>
            <a:p>
              <a:endParaRPr lang="fr-FR"/>
            </a:p>
          </p:txBody>
        </p:sp>
        <p:sp>
          <p:nvSpPr>
            <p:cNvPr id="119" name="Freeform 111"/>
            <p:cNvSpPr>
              <a:spLocks/>
            </p:cNvSpPr>
            <p:nvPr/>
          </p:nvSpPr>
          <p:spPr bwMode="auto">
            <a:xfrm>
              <a:off x="539" y="718"/>
              <a:ext cx="347" cy="360"/>
            </a:xfrm>
            <a:custGeom>
              <a:avLst/>
              <a:gdLst>
                <a:gd name="T0" fmla="*/ 48 w 693"/>
                <a:gd name="T1" fmla="*/ 0 h 722"/>
                <a:gd name="T2" fmla="*/ 57 w 693"/>
                <a:gd name="T3" fmla="*/ 2 h 722"/>
                <a:gd name="T4" fmla="*/ 64 w 693"/>
                <a:gd name="T5" fmla="*/ 5 h 722"/>
                <a:gd name="T6" fmla="*/ 71 w 693"/>
                <a:gd name="T7" fmla="*/ 10 h 722"/>
                <a:gd name="T8" fmla="*/ 77 w 693"/>
                <a:gd name="T9" fmla="*/ 16 h 722"/>
                <a:gd name="T10" fmla="*/ 82 w 693"/>
                <a:gd name="T11" fmla="*/ 23 h 722"/>
                <a:gd name="T12" fmla="*/ 85 w 693"/>
                <a:gd name="T13" fmla="*/ 31 h 722"/>
                <a:gd name="T14" fmla="*/ 87 w 693"/>
                <a:gd name="T15" fmla="*/ 40 h 722"/>
                <a:gd name="T16" fmla="*/ 87 w 693"/>
                <a:gd name="T17" fmla="*/ 49 h 722"/>
                <a:gd name="T18" fmla="*/ 85 w 693"/>
                <a:gd name="T19" fmla="*/ 58 h 722"/>
                <a:gd name="T20" fmla="*/ 82 w 693"/>
                <a:gd name="T21" fmla="*/ 66 h 722"/>
                <a:gd name="T22" fmla="*/ 77 w 693"/>
                <a:gd name="T23" fmla="*/ 73 h 722"/>
                <a:gd name="T24" fmla="*/ 71 w 693"/>
                <a:gd name="T25" fmla="*/ 79 h 722"/>
                <a:gd name="T26" fmla="*/ 64 w 693"/>
                <a:gd name="T27" fmla="*/ 84 h 722"/>
                <a:gd name="T28" fmla="*/ 57 w 693"/>
                <a:gd name="T29" fmla="*/ 88 h 722"/>
                <a:gd name="T30" fmla="*/ 48 w 693"/>
                <a:gd name="T31" fmla="*/ 89 h 722"/>
                <a:gd name="T32" fmla="*/ 39 w 693"/>
                <a:gd name="T33" fmla="*/ 89 h 722"/>
                <a:gd name="T34" fmla="*/ 31 w 693"/>
                <a:gd name="T35" fmla="*/ 88 h 722"/>
                <a:gd name="T36" fmla="*/ 23 w 693"/>
                <a:gd name="T37" fmla="*/ 84 h 722"/>
                <a:gd name="T38" fmla="*/ 16 w 693"/>
                <a:gd name="T39" fmla="*/ 79 h 722"/>
                <a:gd name="T40" fmla="*/ 10 w 693"/>
                <a:gd name="T41" fmla="*/ 73 h 722"/>
                <a:gd name="T42" fmla="*/ 6 w 693"/>
                <a:gd name="T43" fmla="*/ 66 h 722"/>
                <a:gd name="T44" fmla="*/ 2 w 693"/>
                <a:gd name="T45" fmla="*/ 58 h 722"/>
                <a:gd name="T46" fmla="*/ 1 w 693"/>
                <a:gd name="T47" fmla="*/ 49 h 722"/>
                <a:gd name="T48" fmla="*/ 1 w 693"/>
                <a:gd name="T49" fmla="*/ 40 h 722"/>
                <a:gd name="T50" fmla="*/ 2 w 693"/>
                <a:gd name="T51" fmla="*/ 31 h 722"/>
                <a:gd name="T52" fmla="*/ 6 w 693"/>
                <a:gd name="T53" fmla="*/ 23 h 722"/>
                <a:gd name="T54" fmla="*/ 10 w 693"/>
                <a:gd name="T55" fmla="*/ 16 h 722"/>
                <a:gd name="T56" fmla="*/ 16 w 693"/>
                <a:gd name="T57" fmla="*/ 10 h 722"/>
                <a:gd name="T58" fmla="*/ 23 w 693"/>
                <a:gd name="T59" fmla="*/ 5 h 722"/>
                <a:gd name="T60" fmla="*/ 31 w 693"/>
                <a:gd name="T61" fmla="*/ 2 h 722"/>
                <a:gd name="T62" fmla="*/ 39 w 693"/>
                <a:gd name="T63" fmla="*/ 0 h 7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93"/>
                <a:gd name="T97" fmla="*/ 0 h 722"/>
                <a:gd name="T98" fmla="*/ 693 w 693"/>
                <a:gd name="T99" fmla="*/ 722 h 7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93" h="722">
                  <a:moveTo>
                    <a:pt x="347" y="0"/>
                  </a:moveTo>
                  <a:lnTo>
                    <a:pt x="383" y="2"/>
                  </a:lnTo>
                  <a:lnTo>
                    <a:pt x="417" y="7"/>
                  </a:lnTo>
                  <a:lnTo>
                    <a:pt x="449" y="16"/>
                  </a:lnTo>
                  <a:lnTo>
                    <a:pt x="482" y="29"/>
                  </a:lnTo>
                  <a:lnTo>
                    <a:pt x="512" y="44"/>
                  </a:lnTo>
                  <a:lnTo>
                    <a:pt x="540" y="61"/>
                  </a:lnTo>
                  <a:lnTo>
                    <a:pt x="567" y="82"/>
                  </a:lnTo>
                  <a:lnTo>
                    <a:pt x="592" y="106"/>
                  </a:lnTo>
                  <a:lnTo>
                    <a:pt x="614" y="131"/>
                  </a:lnTo>
                  <a:lnTo>
                    <a:pt x="635" y="159"/>
                  </a:lnTo>
                  <a:lnTo>
                    <a:pt x="652" y="189"/>
                  </a:lnTo>
                  <a:lnTo>
                    <a:pt x="666" y="220"/>
                  </a:lnTo>
                  <a:lnTo>
                    <a:pt x="677" y="253"/>
                  </a:lnTo>
                  <a:lnTo>
                    <a:pt x="687" y="288"/>
                  </a:lnTo>
                  <a:lnTo>
                    <a:pt x="691" y="324"/>
                  </a:lnTo>
                  <a:lnTo>
                    <a:pt x="693" y="360"/>
                  </a:lnTo>
                  <a:lnTo>
                    <a:pt x="691" y="397"/>
                  </a:lnTo>
                  <a:lnTo>
                    <a:pt x="687" y="433"/>
                  </a:lnTo>
                  <a:lnTo>
                    <a:pt x="677" y="467"/>
                  </a:lnTo>
                  <a:lnTo>
                    <a:pt x="666" y="501"/>
                  </a:lnTo>
                  <a:lnTo>
                    <a:pt x="652" y="532"/>
                  </a:lnTo>
                  <a:lnTo>
                    <a:pt x="635" y="562"/>
                  </a:lnTo>
                  <a:lnTo>
                    <a:pt x="614" y="591"/>
                  </a:lnTo>
                  <a:lnTo>
                    <a:pt x="592" y="616"/>
                  </a:lnTo>
                  <a:lnTo>
                    <a:pt x="567" y="639"/>
                  </a:lnTo>
                  <a:lnTo>
                    <a:pt x="540" y="660"/>
                  </a:lnTo>
                  <a:lnTo>
                    <a:pt x="512" y="678"/>
                  </a:lnTo>
                  <a:lnTo>
                    <a:pt x="482" y="693"/>
                  </a:lnTo>
                  <a:lnTo>
                    <a:pt x="449" y="706"/>
                  </a:lnTo>
                  <a:lnTo>
                    <a:pt x="417" y="715"/>
                  </a:lnTo>
                  <a:lnTo>
                    <a:pt x="383" y="720"/>
                  </a:lnTo>
                  <a:lnTo>
                    <a:pt x="347" y="722"/>
                  </a:lnTo>
                  <a:lnTo>
                    <a:pt x="311" y="720"/>
                  </a:lnTo>
                  <a:lnTo>
                    <a:pt x="277" y="715"/>
                  </a:lnTo>
                  <a:lnTo>
                    <a:pt x="244" y="706"/>
                  </a:lnTo>
                  <a:lnTo>
                    <a:pt x="212" y="693"/>
                  </a:lnTo>
                  <a:lnTo>
                    <a:pt x="182" y="678"/>
                  </a:lnTo>
                  <a:lnTo>
                    <a:pt x="153" y="660"/>
                  </a:lnTo>
                  <a:lnTo>
                    <a:pt x="127" y="639"/>
                  </a:lnTo>
                  <a:lnTo>
                    <a:pt x="102" y="616"/>
                  </a:lnTo>
                  <a:lnTo>
                    <a:pt x="80" y="591"/>
                  </a:lnTo>
                  <a:lnTo>
                    <a:pt x="59" y="562"/>
                  </a:lnTo>
                  <a:lnTo>
                    <a:pt x="42" y="532"/>
                  </a:lnTo>
                  <a:lnTo>
                    <a:pt x="28" y="501"/>
                  </a:lnTo>
                  <a:lnTo>
                    <a:pt x="16" y="467"/>
                  </a:lnTo>
                  <a:lnTo>
                    <a:pt x="7" y="433"/>
                  </a:lnTo>
                  <a:lnTo>
                    <a:pt x="2" y="397"/>
                  </a:lnTo>
                  <a:lnTo>
                    <a:pt x="0" y="360"/>
                  </a:lnTo>
                  <a:lnTo>
                    <a:pt x="2" y="324"/>
                  </a:lnTo>
                  <a:lnTo>
                    <a:pt x="7" y="288"/>
                  </a:lnTo>
                  <a:lnTo>
                    <a:pt x="16" y="253"/>
                  </a:lnTo>
                  <a:lnTo>
                    <a:pt x="28" y="220"/>
                  </a:lnTo>
                  <a:lnTo>
                    <a:pt x="42" y="189"/>
                  </a:lnTo>
                  <a:lnTo>
                    <a:pt x="59" y="159"/>
                  </a:lnTo>
                  <a:lnTo>
                    <a:pt x="80" y="131"/>
                  </a:lnTo>
                  <a:lnTo>
                    <a:pt x="102" y="106"/>
                  </a:lnTo>
                  <a:lnTo>
                    <a:pt x="127" y="82"/>
                  </a:lnTo>
                  <a:lnTo>
                    <a:pt x="153" y="61"/>
                  </a:lnTo>
                  <a:lnTo>
                    <a:pt x="182" y="44"/>
                  </a:lnTo>
                  <a:lnTo>
                    <a:pt x="212" y="29"/>
                  </a:lnTo>
                  <a:lnTo>
                    <a:pt x="244" y="16"/>
                  </a:lnTo>
                  <a:lnTo>
                    <a:pt x="277" y="7"/>
                  </a:lnTo>
                  <a:lnTo>
                    <a:pt x="311" y="2"/>
                  </a:lnTo>
                  <a:lnTo>
                    <a:pt x="347" y="0"/>
                  </a:lnTo>
                  <a:close/>
                </a:path>
              </a:pathLst>
            </a:custGeom>
            <a:solidFill>
              <a:srgbClr val="C90000"/>
            </a:solidFill>
            <a:ln w="9525">
              <a:noFill/>
              <a:round/>
              <a:headEnd/>
              <a:tailEnd/>
            </a:ln>
          </p:spPr>
          <p:txBody>
            <a:bodyPr/>
            <a:lstStyle/>
            <a:p>
              <a:endParaRPr lang="fr-FR"/>
            </a:p>
          </p:txBody>
        </p:sp>
        <p:sp>
          <p:nvSpPr>
            <p:cNvPr id="120" name="Freeform 112"/>
            <p:cNvSpPr>
              <a:spLocks/>
            </p:cNvSpPr>
            <p:nvPr/>
          </p:nvSpPr>
          <p:spPr bwMode="auto">
            <a:xfrm>
              <a:off x="566" y="773"/>
              <a:ext cx="279" cy="292"/>
            </a:xfrm>
            <a:custGeom>
              <a:avLst/>
              <a:gdLst>
                <a:gd name="T0" fmla="*/ 38 w 558"/>
                <a:gd name="T1" fmla="*/ 1 h 584"/>
                <a:gd name="T2" fmla="*/ 45 w 558"/>
                <a:gd name="T3" fmla="*/ 1 h 584"/>
                <a:gd name="T4" fmla="*/ 51 w 558"/>
                <a:gd name="T5" fmla="*/ 5 h 584"/>
                <a:gd name="T6" fmla="*/ 57 w 558"/>
                <a:gd name="T7" fmla="*/ 9 h 584"/>
                <a:gd name="T8" fmla="*/ 61 w 558"/>
                <a:gd name="T9" fmla="*/ 13 h 584"/>
                <a:gd name="T10" fmla="*/ 66 w 558"/>
                <a:gd name="T11" fmla="*/ 19 h 584"/>
                <a:gd name="T12" fmla="*/ 69 w 558"/>
                <a:gd name="T13" fmla="*/ 25 h 584"/>
                <a:gd name="T14" fmla="*/ 70 w 558"/>
                <a:gd name="T15" fmla="*/ 33 h 584"/>
                <a:gd name="T16" fmla="*/ 70 w 558"/>
                <a:gd name="T17" fmla="*/ 40 h 584"/>
                <a:gd name="T18" fmla="*/ 69 w 558"/>
                <a:gd name="T19" fmla="*/ 47 h 584"/>
                <a:gd name="T20" fmla="*/ 66 w 558"/>
                <a:gd name="T21" fmla="*/ 53 h 584"/>
                <a:gd name="T22" fmla="*/ 61 w 558"/>
                <a:gd name="T23" fmla="*/ 59 h 584"/>
                <a:gd name="T24" fmla="*/ 57 w 558"/>
                <a:gd name="T25" fmla="*/ 65 h 584"/>
                <a:gd name="T26" fmla="*/ 51 w 558"/>
                <a:gd name="T27" fmla="*/ 69 h 584"/>
                <a:gd name="T28" fmla="*/ 45 w 558"/>
                <a:gd name="T29" fmla="*/ 72 h 584"/>
                <a:gd name="T30" fmla="*/ 38 w 558"/>
                <a:gd name="T31" fmla="*/ 73 h 584"/>
                <a:gd name="T32" fmla="*/ 31 w 558"/>
                <a:gd name="T33" fmla="*/ 73 h 584"/>
                <a:gd name="T34" fmla="*/ 24 w 558"/>
                <a:gd name="T35" fmla="*/ 72 h 584"/>
                <a:gd name="T36" fmla="*/ 18 w 558"/>
                <a:gd name="T37" fmla="*/ 69 h 584"/>
                <a:gd name="T38" fmla="*/ 12 w 558"/>
                <a:gd name="T39" fmla="*/ 65 h 584"/>
                <a:gd name="T40" fmla="*/ 8 w 558"/>
                <a:gd name="T41" fmla="*/ 59 h 584"/>
                <a:gd name="T42" fmla="*/ 4 w 558"/>
                <a:gd name="T43" fmla="*/ 53 h 584"/>
                <a:gd name="T44" fmla="*/ 1 w 558"/>
                <a:gd name="T45" fmla="*/ 47 h 584"/>
                <a:gd name="T46" fmla="*/ 1 w 558"/>
                <a:gd name="T47" fmla="*/ 40 h 584"/>
                <a:gd name="T48" fmla="*/ 1 w 558"/>
                <a:gd name="T49" fmla="*/ 33 h 584"/>
                <a:gd name="T50" fmla="*/ 1 w 558"/>
                <a:gd name="T51" fmla="*/ 25 h 584"/>
                <a:gd name="T52" fmla="*/ 4 w 558"/>
                <a:gd name="T53" fmla="*/ 19 h 584"/>
                <a:gd name="T54" fmla="*/ 8 w 558"/>
                <a:gd name="T55" fmla="*/ 13 h 584"/>
                <a:gd name="T56" fmla="*/ 12 w 558"/>
                <a:gd name="T57" fmla="*/ 9 h 584"/>
                <a:gd name="T58" fmla="*/ 18 w 558"/>
                <a:gd name="T59" fmla="*/ 5 h 584"/>
                <a:gd name="T60" fmla="*/ 24 w 558"/>
                <a:gd name="T61" fmla="*/ 1 h 584"/>
                <a:gd name="T62" fmla="*/ 31 w 558"/>
                <a:gd name="T63" fmla="*/ 1 h 5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8"/>
                <a:gd name="T97" fmla="*/ 0 h 584"/>
                <a:gd name="T98" fmla="*/ 558 w 558"/>
                <a:gd name="T99" fmla="*/ 584 h 5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8" h="584">
                  <a:moveTo>
                    <a:pt x="279" y="0"/>
                  </a:moveTo>
                  <a:lnTo>
                    <a:pt x="308" y="1"/>
                  </a:lnTo>
                  <a:lnTo>
                    <a:pt x="335" y="5"/>
                  </a:lnTo>
                  <a:lnTo>
                    <a:pt x="362" y="13"/>
                  </a:lnTo>
                  <a:lnTo>
                    <a:pt x="387" y="23"/>
                  </a:lnTo>
                  <a:lnTo>
                    <a:pt x="413" y="35"/>
                  </a:lnTo>
                  <a:lnTo>
                    <a:pt x="434" y="50"/>
                  </a:lnTo>
                  <a:lnTo>
                    <a:pt x="456" y="66"/>
                  </a:lnTo>
                  <a:lnTo>
                    <a:pt x="476" y="86"/>
                  </a:lnTo>
                  <a:lnTo>
                    <a:pt x="494" y="107"/>
                  </a:lnTo>
                  <a:lnTo>
                    <a:pt x="511" y="129"/>
                  </a:lnTo>
                  <a:lnTo>
                    <a:pt x="524" y="153"/>
                  </a:lnTo>
                  <a:lnTo>
                    <a:pt x="536" y="178"/>
                  </a:lnTo>
                  <a:lnTo>
                    <a:pt x="545" y="205"/>
                  </a:lnTo>
                  <a:lnTo>
                    <a:pt x="552" y="233"/>
                  </a:lnTo>
                  <a:lnTo>
                    <a:pt x="557" y="261"/>
                  </a:lnTo>
                  <a:lnTo>
                    <a:pt x="558" y="291"/>
                  </a:lnTo>
                  <a:lnTo>
                    <a:pt x="557" y="321"/>
                  </a:lnTo>
                  <a:lnTo>
                    <a:pt x="552" y="350"/>
                  </a:lnTo>
                  <a:lnTo>
                    <a:pt x="545" y="378"/>
                  </a:lnTo>
                  <a:lnTo>
                    <a:pt x="536" y="405"/>
                  </a:lnTo>
                  <a:lnTo>
                    <a:pt x="524" y="430"/>
                  </a:lnTo>
                  <a:lnTo>
                    <a:pt x="511" y="454"/>
                  </a:lnTo>
                  <a:lnTo>
                    <a:pt x="494" y="477"/>
                  </a:lnTo>
                  <a:lnTo>
                    <a:pt x="476" y="498"/>
                  </a:lnTo>
                  <a:lnTo>
                    <a:pt x="456" y="518"/>
                  </a:lnTo>
                  <a:lnTo>
                    <a:pt x="434" y="534"/>
                  </a:lnTo>
                  <a:lnTo>
                    <a:pt x="413" y="549"/>
                  </a:lnTo>
                  <a:lnTo>
                    <a:pt x="387" y="561"/>
                  </a:lnTo>
                  <a:lnTo>
                    <a:pt x="362" y="571"/>
                  </a:lnTo>
                  <a:lnTo>
                    <a:pt x="335" y="579"/>
                  </a:lnTo>
                  <a:lnTo>
                    <a:pt x="308" y="583"/>
                  </a:lnTo>
                  <a:lnTo>
                    <a:pt x="279" y="584"/>
                  </a:lnTo>
                  <a:lnTo>
                    <a:pt x="250" y="583"/>
                  </a:lnTo>
                  <a:lnTo>
                    <a:pt x="223" y="579"/>
                  </a:lnTo>
                  <a:lnTo>
                    <a:pt x="196" y="571"/>
                  </a:lnTo>
                  <a:lnTo>
                    <a:pt x="171" y="561"/>
                  </a:lnTo>
                  <a:lnTo>
                    <a:pt x="145" y="549"/>
                  </a:lnTo>
                  <a:lnTo>
                    <a:pt x="124" y="534"/>
                  </a:lnTo>
                  <a:lnTo>
                    <a:pt x="102" y="518"/>
                  </a:lnTo>
                  <a:lnTo>
                    <a:pt x="82" y="498"/>
                  </a:lnTo>
                  <a:lnTo>
                    <a:pt x="64" y="477"/>
                  </a:lnTo>
                  <a:lnTo>
                    <a:pt x="48" y="454"/>
                  </a:lnTo>
                  <a:lnTo>
                    <a:pt x="34" y="430"/>
                  </a:lnTo>
                  <a:lnTo>
                    <a:pt x="22" y="405"/>
                  </a:lnTo>
                  <a:lnTo>
                    <a:pt x="13" y="378"/>
                  </a:lnTo>
                  <a:lnTo>
                    <a:pt x="6" y="350"/>
                  </a:lnTo>
                  <a:lnTo>
                    <a:pt x="1" y="321"/>
                  </a:lnTo>
                  <a:lnTo>
                    <a:pt x="0" y="291"/>
                  </a:lnTo>
                  <a:lnTo>
                    <a:pt x="1" y="261"/>
                  </a:lnTo>
                  <a:lnTo>
                    <a:pt x="6" y="233"/>
                  </a:lnTo>
                  <a:lnTo>
                    <a:pt x="13" y="205"/>
                  </a:lnTo>
                  <a:lnTo>
                    <a:pt x="22" y="178"/>
                  </a:lnTo>
                  <a:lnTo>
                    <a:pt x="34" y="153"/>
                  </a:lnTo>
                  <a:lnTo>
                    <a:pt x="48" y="129"/>
                  </a:lnTo>
                  <a:lnTo>
                    <a:pt x="64" y="107"/>
                  </a:lnTo>
                  <a:lnTo>
                    <a:pt x="82" y="86"/>
                  </a:lnTo>
                  <a:lnTo>
                    <a:pt x="102" y="66"/>
                  </a:lnTo>
                  <a:lnTo>
                    <a:pt x="124" y="50"/>
                  </a:lnTo>
                  <a:lnTo>
                    <a:pt x="145" y="35"/>
                  </a:lnTo>
                  <a:lnTo>
                    <a:pt x="171" y="23"/>
                  </a:lnTo>
                  <a:lnTo>
                    <a:pt x="196" y="13"/>
                  </a:lnTo>
                  <a:lnTo>
                    <a:pt x="223" y="5"/>
                  </a:lnTo>
                  <a:lnTo>
                    <a:pt x="250" y="1"/>
                  </a:lnTo>
                  <a:lnTo>
                    <a:pt x="279" y="0"/>
                  </a:lnTo>
                  <a:close/>
                </a:path>
              </a:pathLst>
            </a:custGeom>
            <a:solidFill>
              <a:srgbClr val="AD0000"/>
            </a:solidFill>
            <a:ln w="9525">
              <a:noFill/>
              <a:round/>
              <a:headEnd/>
              <a:tailEnd/>
            </a:ln>
          </p:spPr>
          <p:txBody>
            <a:bodyPr/>
            <a:lstStyle/>
            <a:p>
              <a:endParaRPr lang="fr-FR"/>
            </a:p>
          </p:txBody>
        </p:sp>
        <p:sp>
          <p:nvSpPr>
            <p:cNvPr id="121" name="Freeform 113"/>
            <p:cNvSpPr>
              <a:spLocks/>
            </p:cNvSpPr>
            <p:nvPr/>
          </p:nvSpPr>
          <p:spPr bwMode="auto">
            <a:xfrm>
              <a:off x="593" y="829"/>
              <a:ext cx="211" cy="222"/>
            </a:xfrm>
            <a:custGeom>
              <a:avLst/>
              <a:gdLst>
                <a:gd name="T0" fmla="*/ 29 w 423"/>
                <a:gd name="T1" fmla="*/ 0 h 446"/>
                <a:gd name="T2" fmla="*/ 34 w 423"/>
                <a:gd name="T3" fmla="*/ 1 h 446"/>
                <a:gd name="T4" fmla="*/ 39 w 423"/>
                <a:gd name="T5" fmla="*/ 3 h 446"/>
                <a:gd name="T6" fmla="*/ 43 w 423"/>
                <a:gd name="T7" fmla="*/ 6 h 446"/>
                <a:gd name="T8" fmla="*/ 46 w 423"/>
                <a:gd name="T9" fmla="*/ 10 h 446"/>
                <a:gd name="T10" fmla="*/ 49 w 423"/>
                <a:gd name="T11" fmla="*/ 14 h 446"/>
                <a:gd name="T12" fmla="*/ 51 w 423"/>
                <a:gd name="T13" fmla="*/ 19 h 446"/>
                <a:gd name="T14" fmla="*/ 52 w 423"/>
                <a:gd name="T15" fmla="*/ 24 h 446"/>
                <a:gd name="T16" fmla="*/ 52 w 423"/>
                <a:gd name="T17" fmla="*/ 30 h 446"/>
                <a:gd name="T18" fmla="*/ 51 w 423"/>
                <a:gd name="T19" fmla="*/ 36 h 446"/>
                <a:gd name="T20" fmla="*/ 49 w 423"/>
                <a:gd name="T21" fmla="*/ 40 h 446"/>
                <a:gd name="T22" fmla="*/ 46 w 423"/>
                <a:gd name="T23" fmla="*/ 45 h 446"/>
                <a:gd name="T24" fmla="*/ 43 w 423"/>
                <a:gd name="T25" fmla="*/ 49 h 446"/>
                <a:gd name="T26" fmla="*/ 39 w 423"/>
                <a:gd name="T27" fmla="*/ 52 h 446"/>
                <a:gd name="T28" fmla="*/ 34 w 423"/>
                <a:gd name="T29" fmla="*/ 54 h 446"/>
                <a:gd name="T30" fmla="*/ 29 w 423"/>
                <a:gd name="T31" fmla="*/ 55 h 446"/>
                <a:gd name="T32" fmla="*/ 23 w 423"/>
                <a:gd name="T33" fmla="*/ 55 h 446"/>
                <a:gd name="T34" fmla="*/ 18 w 423"/>
                <a:gd name="T35" fmla="*/ 54 h 446"/>
                <a:gd name="T36" fmla="*/ 13 w 423"/>
                <a:gd name="T37" fmla="*/ 52 h 446"/>
                <a:gd name="T38" fmla="*/ 9 w 423"/>
                <a:gd name="T39" fmla="*/ 49 h 446"/>
                <a:gd name="T40" fmla="*/ 6 w 423"/>
                <a:gd name="T41" fmla="*/ 45 h 446"/>
                <a:gd name="T42" fmla="*/ 3 w 423"/>
                <a:gd name="T43" fmla="*/ 40 h 446"/>
                <a:gd name="T44" fmla="*/ 1 w 423"/>
                <a:gd name="T45" fmla="*/ 36 h 446"/>
                <a:gd name="T46" fmla="*/ 0 w 423"/>
                <a:gd name="T47" fmla="*/ 30 h 446"/>
                <a:gd name="T48" fmla="*/ 0 w 423"/>
                <a:gd name="T49" fmla="*/ 24 h 446"/>
                <a:gd name="T50" fmla="*/ 1 w 423"/>
                <a:gd name="T51" fmla="*/ 19 h 446"/>
                <a:gd name="T52" fmla="*/ 3 w 423"/>
                <a:gd name="T53" fmla="*/ 14 h 446"/>
                <a:gd name="T54" fmla="*/ 6 w 423"/>
                <a:gd name="T55" fmla="*/ 10 h 446"/>
                <a:gd name="T56" fmla="*/ 9 w 423"/>
                <a:gd name="T57" fmla="*/ 6 h 446"/>
                <a:gd name="T58" fmla="*/ 13 w 423"/>
                <a:gd name="T59" fmla="*/ 3 h 446"/>
                <a:gd name="T60" fmla="*/ 18 w 423"/>
                <a:gd name="T61" fmla="*/ 1 h 446"/>
                <a:gd name="T62" fmla="*/ 23 w 423"/>
                <a:gd name="T63" fmla="*/ 0 h 4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3"/>
                <a:gd name="T97" fmla="*/ 0 h 446"/>
                <a:gd name="T98" fmla="*/ 423 w 423"/>
                <a:gd name="T99" fmla="*/ 446 h 4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3" h="446">
                  <a:moveTo>
                    <a:pt x="211" y="0"/>
                  </a:moveTo>
                  <a:lnTo>
                    <a:pt x="233" y="1"/>
                  </a:lnTo>
                  <a:lnTo>
                    <a:pt x="254" y="5"/>
                  </a:lnTo>
                  <a:lnTo>
                    <a:pt x="274" y="11"/>
                  </a:lnTo>
                  <a:lnTo>
                    <a:pt x="294" y="18"/>
                  </a:lnTo>
                  <a:lnTo>
                    <a:pt x="312" y="27"/>
                  </a:lnTo>
                  <a:lnTo>
                    <a:pt x="330" y="38"/>
                  </a:lnTo>
                  <a:lnTo>
                    <a:pt x="346" y="51"/>
                  </a:lnTo>
                  <a:lnTo>
                    <a:pt x="361" y="65"/>
                  </a:lnTo>
                  <a:lnTo>
                    <a:pt x="375" y="81"/>
                  </a:lnTo>
                  <a:lnTo>
                    <a:pt x="387" y="98"/>
                  </a:lnTo>
                  <a:lnTo>
                    <a:pt x="398" y="117"/>
                  </a:lnTo>
                  <a:lnTo>
                    <a:pt x="407" y="136"/>
                  </a:lnTo>
                  <a:lnTo>
                    <a:pt x="414" y="156"/>
                  </a:lnTo>
                  <a:lnTo>
                    <a:pt x="418" y="178"/>
                  </a:lnTo>
                  <a:lnTo>
                    <a:pt x="422" y="199"/>
                  </a:lnTo>
                  <a:lnTo>
                    <a:pt x="423" y="222"/>
                  </a:lnTo>
                  <a:lnTo>
                    <a:pt x="422" y="245"/>
                  </a:lnTo>
                  <a:lnTo>
                    <a:pt x="418" y="267"/>
                  </a:lnTo>
                  <a:lnTo>
                    <a:pt x="414" y="289"/>
                  </a:lnTo>
                  <a:lnTo>
                    <a:pt x="407" y="309"/>
                  </a:lnTo>
                  <a:lnTo>
                    <a:pt x="398" y="328"/>
                  </a:lnTo>
                  <a:lnTo>
                    <a:pt x="387" y="347"/>
                  </a:lnTo>
                  <a:lnTo>
                    <a:pt x="375" y="364"/>
                  </a:lnTo>
                  <a:lnTo>
                    <a:pt x="361" y="380"/>
                  </a:lnTo>
                  <a:lnTo>
                    <a:pt x="346" y="395"/>
                  </a:lnTo>
                  <a:lnTo>
                    <a:pt x="330" y="408"/>
                  </a:lnTo>
                  <a:lnTo>
                    <a:pt x="312" y="419"/>
                  </a:lnTo>
                  <a:lnTo>
                    <a:pt x="294" y="428"/>
                  </a:lnTo>
                  <a:lnTo>
                    <a:pt x="274" y="435"/>
                  </a:lnTo>
                  <a:lnTo>
                    <a:pt x="254" y="441"/>
                  </a:lnTo>
                  <a:lnTo>
                    <a:pt x="233" y="445"/>
                  </a:lnTo>
                  <a:lnTo>
                    <a:pt x="211" y="446"/>
                  </a:lnTo>
                  <a:lnTo>
                    <a:pt x="189" y="445"/>
                  </a:lnTo>
                  <a:lnTo>
                    <a:pt x="168" y="441"/>
                  </a:lnTo>
                  <a:lnTo>
                    <a:pt x="149" y="435"/>
                  </a:lnTo>
                  <a:lnTo>
                    <a:pt x="129" y="428"/>
                  </a:lnTo>
                  <a:lnTo>
                    <a:pt x="111" y="419"/>
                  </a:lnTo>
                  <a:lnTo>
                    <a:pt x="94" y="408"/>
                  </a:lnTo>
                  <a:lnTo>
                    <a:pt x="77" y="395"/>
                  </a:lnTo>
                  <a:lnTo>
                    <a:pt x="62" y="380"/>
                  </a:lnTo>
                  <a:lnTo>
                    <a:pt x="49" y="364"/>
                  </a:lnTo>
                  <a:lnTo>
                    <a:pt x="37" y="347"/>
                  </a:lnTo>
                  <a:lnTo>
                    <a:pt x="26" y="328"/>
                  </a:lnTo>
                  <a:lnTo>
                    <a:pt x="18" y="309"/>
                  </a:lnTo>
                  <a:lnTo>
                    <a:pt x="9" y="289"/>
                  </a:lnTo>
                  <a:lnTo>
                    <a:pt x="5" y="267"/>
                  </a:lnTo>
                  <a:lnTo>
                    <a:pt x="1" y="245"/>
                  </a:lnTo>
                  <a:lnTo>
                    <a:pt x="0" y="222"/>
                  </a:lnTo>
                  <a:lnTo>
                    <a:pt x="1" y="199"/>
                  </a:lnTo>
                  <a:lnTo>
                    <a:pt x="5" y="178"/>
                  </a:lnTo>
                  <a:lnTo>
                    <a:pt x="9" y="156"/>
                  </a:lnTo>
                  <a:lnTo>
                    <a:pt x="18" y="136"/>
                  </a:lnTo>
                  <a:lnTo>
                    <a:pt x="26" y="117"/>
                  </a:lnTo>
                  <a:lnTo>
                    <a:pt x="37" y="98"/>
                  </a:lnTo>
                  <a:lnTo>
                    <a:pt x="49" y="81"/>
                  </a:lnTo>
                  <a:lnTo>
                    <a:pt x="62" y="65"/>
                  </a:lnTo>
                  <a:lnTo>
                    <a:pt x="77" y="51"/>
                  </a:lnTo>
                  <a:lnTo>
                    <a:pt x="94" y="38"/>
                  </a:lnTo>
                  <a:lnTo>
                    <a:pt x="111" y="27"/>
                  </a:lnTo>
                  <a:lnTo>
                    <a:pt x="129" y="18"/>
                  </a:lnTo>
                  <a:lnTo>
                    <a:pt x="149" y="11"/>
                  </a:lnTo>
                  <a:lnTo>
                    <a:pt x="168" y="5"/>
                  </a:lnTo>
                  <a:lnTo>
                    <a:pt x="189" y="1"/>
                  </a:lnTo>
                  <a:lnTo>
                    <a:pt x="211" y="0"/>
                  </a:lnTo>
                  <a:close/>
                </a:path>
              </a:pathLst>
            </a:custGeom>
            <a:solidFill>
              <a:srgbClr val="930000"/>
            </a:solidFill>
            <a:ln w="9525">
              <a:noFill/>
              <a:round/>
              <a:headEnd/>
              <a:tailEnd/>
            </a:ln>
          </p:spPr>
          <p:txBody>
            <a:bodyPr/>
            <a:lstStyle/>
            <a:p>
              <a:endParaRPr lang="fr-FR"/>
            </a:p>
          </p:txBody>
        </p:sp>
        <p:sp>
          <p:nvSpPr>
            <p:cNvPr id="122" name="Freeform 114"/>
            <p:cNvSpPr>
              <a:spLocks/>
            </p:cNvSpPr>
            <p:nvPr/>
          </p:nvSpPr>
          <p:spPr bwMode="auto">
            <a:xfrm>
              <a:off x="620" y="883"/>
              <a:ext cx="143" cy="155"/>
            </a:xfrm>
            <a:custGeom>
              <a:avLst/>
              <a:gdLst>
                <a:gd name="T0" fmla="*/ 18 w 287"/>
                <a:gd name="T1" fmla="*/ 0 h 309"/>
                <a:gd name="T2" fmla="*/ 21 w 287"/>
                <a:gd name="T3" fmla="*/ 1 h 309"/>
                <a:gd name="T4" fmla="*/ 25 w 287"/>
                <a:gd name="T5" fmla="*/ 2 h 309"/>
                <a:gd name="T6" fmla="*/ 28 w 287"/>
                <a:gd name="T7" fmla="*/ 4 h 309"/>
                <a:gd name="T8" fmla="*/ 30 w 287"/>
                <a:gd name="T9" fmla="*/ 6 h 309"/>
                <a:gd name="T10" fmla="*/ 32 w 287"/>
                <a:gd name="T11" fmla="*/ 9 h 309"/>
                <a:gd name="T12" fmla="*/ 34 w 287"/>
                <a:gd name="T13" fmla="*/ 12 h 309"/>
                <a:gd name="T14" fmla="*/ 35 w 287"/>
                <a:gd name="T15" fmla="*/ 16 h 309"/>
                <a:gd name="T16" fmla="*/ 35 w 287"/>
                <a:gd name="T17" fmla="*/ 20 h 309"/>
                <a:gd name="T18" fmla="*/ 35 w 287"/>
                <a:gd name="T19" fmla="*/ 24 h 309"/>
                <a:gd name="T20" fmla="*/ 34 w 287"/>
                <a:gd name="T21" fmla="*/ 27 h 309"/>
                <a:gd name="T22" fmla="*/ 32 w 287"/>
                <a:gd name="T23" fmla="*/ 31 h 309"/>
                <a:gd name="T24" fmla="*/ 30 w 287"/>
                <a:gd name="T25" fmla="*/ 33 h 309"/>
                <a:gd name="T26" fmla="*/ 28 w 287"/>
                <a:gd name="T27" fmla="*/ 36 h 309"/>
                <a:gd name="T28" fmla="*/ 25 w 287"/>
                <a:gd name="T29" fmla="*/ 38 h 309"/>
                <a:gd name="T30" fmla="*/ 21 w 287"/>
                <a:gd name="T31" fmla="*/ 39 h 309"/>
                <a:gd name="T32" fmla="*/ 18 w 287"/>
                <a:gd name="T33" fmla="*/ 39 h 309"/>
                <a:gd name="T34" fmla="*/ 14 w 287"/>
                <a:gd name="T35" fmla="*/ 39 h 309"/>
                <a:gd name="T36" fmla="*/ 11 w 287"/>
                <a:gd name="T37" fmla="*/ 38 h 309"/>
                <a:gd name="T38" fmla="*/ 8 w 287"/>
                <a:gd name="T39" fmla="*/ 36 h 309"/>
                <a:gd name="T40" fmla="*/ 5 w 287"/>
                <a:gd name="T41" fmla="*/ 33 h 309"/>
                <a:gd name="T42" fmla="*/ 3 w 287"/>
                <a:gd name="T43" fmla="*/ 31 h 309"/>
                <a:gd name="T44" fmla="*/ 1 w 287"/>
                <a:gd name="T45" fmla="*/ 27 h 309"/>
                <a:gd name="T46" fmla="*/ 0 w 287"/>
                <a:gd name="T47" fmla="*/ 24 h 309"/>
                <a:gd name="T48" fmla="*/ 0 w 287"/>
                <a:gd name="T49" fmla="*/ 20 h 309"/>
                <a:gd name="T50" fmla="*/ 0 w 287"/>
                <a:gd name="T51" fmla="*/ 16 h 309"/>
                <a:gd name="T52" fmla="*/ 1 w 287"/>
                <a:gd name="T53" fmla="*/ 12 h 309"/>
                <a:gd name="T54" fmla="*/ 3 w 287"/>
                <a:gd name="T55" fmla="*/ 9 h 309"/>
                <a:gd name="T56" fmla="*/ 5 w 287"/>
                <a:gd name="T57" fmla="*/ 6 h 309"/>
                <a:gd name="T58" fmla="*/ 8 w 287"/>
                <a:gd name="T59" fmla="*/ 4 h 309"/>
                <a:gd name="T60" fmla="*/ 11 w 287"/>
                <a:gd name="T61" fmla="*/ 2 h 309"/>
                <a:gd name="T62" fmla="*/ 14 w 287"/>
                <a:gd name="T63" fmla="*/ 1 h 309"/>
                <a:gd name="T64" fmla="*/ 18 w 287"/>
                <a:gd name="T65" fmla="*/ 0 h 3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7"/>
                <a:gd name="T100" fmla="*/ 0 h 309"/>
                <a:gd name="T101" fmla="*/ 287 w 287"/>
                <a:gd name="T102" fmla="*/ 309 h 3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7" h="309">
                  <a:moveTo>
                    <a:pt x="144" y="0"/>
                  </a:moveTo>
                  <a:lnTo>
                    <a:pt x="173" y="3"/>
                  </a:lnTo>
                  <a:lnTo>
                    <a:pt x="200" y="12"/>
                  </a:lnTo>
                  <a:lnTo>
                    <a:pt x="225" y="26"/>
                  </a:lnTo>
                  <a:lnTo>
                    <a:pt x="246" y="46"/>
                  </a:lnTo>
                  <a:lnTo>
                    <a:pt x="263" y="69"/>
                  </a:lnTo>
                  <a:lnTo>
                    <a:pt x="276" y="94"/>
                  </a:lnTo>
                  <a:lnTo>
                    <a:pt x="285" y="123"/>
                  </a:lnTo>
                  <a:lnTo>
                    <a:pt x="287" y="154"/>
                  </a:lnTo>
                  <a:lnTo>
                    <a:pt x="285" y="185"/>
                  </a:lnTo>
                  <a:lnTo>
                    <a:pt x="276" y="215"/>
                  </a:lnTo>
                  <a:lnTo>
                    <a:pt x="263" y="241"/>
                  </a:lnTo>
                  <a:lnTo>
                    <a:pt x="246" y="264"/>
                  </a:lnTo>
                  <a:lnTo>
                    <a:pt x="225" y="283"/>
                  </a:lnTo>
                  <a:lnTo>
                    <a:pt x="200" y="297"/>
                  </a:lnTo>
                  <a:lnTo>
                    <a:pt x="173" y="306"/>
                  </a:lnTo>
                  <a:lnTo>
                    <a:pt x="144" y="309"/>
                  </a:lnTo>
                  <a:lnTo>
                    <a:pt x="116" y="306"/>
                  </a:lnTo>
                  <a:lnTo>
                    <a:pt x="88" y="297"/>
                  </a:lnTo>
                  <a:lnTo>
                    <a:pt x="64" y="283"/>
                  </a:lnTo>
                  <a:lnTo>
                    <a:pt x="42" y="264"/>
                  </a:lnTo>
                  <a:lnTo>
                    <a:pt x="25" y="241"/>
                  </a:lnTo>
                  <a:lnTo>
                    <a:pt x="12" y="215"/>
                  </a:lnTo>
                  <a:lnTo>
                    <a:pt x="4" y="185"/>
                  </a:lnTo>
                  <a:lnTo>
                    <a:pt x="0" y="154"/>
                  </a:lnTo>
                  <a:lnTo>
                    <a:pt x="4" y="123"/>
                  </a:lnTo>
                  <a:lnTo>
                    <a:pt x="12" y="94"/>
                  </a:lnTo>
                  <a:lnTo>
                    <a:pt x="25" y="69"/>
                  </a:lnTo>
                  <a:lnTo>
                    <a:pt x="42" y="46"/>
                  </a:lnTo>
                  <a:lnTo>
                    <a:pt x="64" y="26"/>
                  </a:lnTo>
                  <a:lnTo>
                    <a:pt x="88" y="12"/>
                  </a:lnTo>
                  <a:lnTo>
                    <a:pt x="116" y="3"/>
                  </a:lnTo>
                  <a:lnTo>
                    <a:pt x="144" y="0"/>
                  </a:lnTo>
                  <a:close/>
                </a:path>
              </a:pathLst>
            </a:custGeom>
            <a:solidFill>
              <a:srgbClr val="770000"/>
            </a:solidFill>
            <a:ln w="9525">
              <a:noFill/>
              <a:round/>
              <a:headEnd/>
              <a:tailEnd/>
            </a:ln>
          </p:spPr>
          <p:txBody>
            <a:bodyPr/>
            <a:lstStyle/>
            <a:p>
              <a:endParaRPr lang="fr-FR"/>
            </a:p>
          </p:txBody>
        </p:sp>
        <p:sp>
          <p:nvSpPr>
            <p:cNvPr id="123" name="Freeform 115"/>
            <p:cNvSpPr>
              <a:spLocks/>
            </p:cNvSpPr>
            <p:nvPr/>
          </p:nvSpPr>
          <p:spPr bwMode="auto">
            <a:xfrm>
              <a:off x="1133" y="523"/>
              <a:ext cx="250" cy="172"/>
            </a:xfrm>
            <a:custGeom>
              <a:avLst/>
              <a:gdLst>
                <a:gd name="T0" fmla="*/ 0 w 500"/>
                <a:gd name="T1" fmla="*/ 40 h 344"/>
                <a:gd name="T2" fmla="*/ 3 w 500"/>
                <a:gd name="T3" fmla="*/ 34 h 344"/>
                <a:gd name="T4" fmla="*/ 7 w 500"/>
                <a:gd name="T5" fmla="*/ 27 h 344"/>
                <a:gd name="T6" fmla="*/ 14 w 500"/>
                <a:gd name="T7" fmla="*/ 21 h 344"/>
                <a:gd name="T8" fmla="*/ 19 w 500"/>
                <a:gd name="T9" fmla="*/ 16 h 344"/>
                <a:gd name="T10" fmla="*/ 23 w 500"/>
                <a:gd name="T11" fmla="*/ 14 h 344"/>
                <a:gd name="T12" fmla="*/ 26 w 500"/>
                <a:gd name="T13" fmla="*/ 13 h 344"/>
                <a:gd name="T14" fmla="*/ 30 w 500"/>
                <a:gd name="T15" fmla="*/ 13 h 344"/>
                <a:gd name="T16" fmla="*/ 34 w 500"/>
                <a:gd name="T17" fmla="*/ 13 h 344"/>
                <a:gd name="T18" fmla="*/ 37 w 500"/>
                <a:gd name="T19" fmla="*/ 12 h 344"/>
                <a:gd name="T20" fmla="*/ 40 w 500"/>
                <a:gd name="T21" fmla="*/ 12 h 344"/>
                <a:gd name="T22" fmla="*/ 43 w 500"/>
                <a:gd name="T23" fmla="*/ 11 h 344"/>
                <a:gd name="T24" fmla="*/ 46 w 500"/>
                <a:gd name="T25" fmla="*/ 9 h 344"/>
                <a:gd name="T26" fmla="*/ 49 w 500"/>
                <a:gd name="T27" fmla="*/ 3 h 344"/>
                <a:gd name="T28" fmla="*/ 52 w 500"/>
                <a:gd name="T29" fmla="*/ 1 h 344"/>
                <a:gd name="T30" fmla="*/ 55 w 500"/>
                <a:gd name="T31" fmla="*/ 1 h 344"/>
                <a:gd name="T32" fmla="*/ 58 w 500"/>
                <a:gd name="T33" fmla="*/ 5 h 344"/>
                <a:gd name="T34" fmla="*/ 61 w 500"/>
                <a:gd name="T35" fmla="*/ 17 h 344"/>
                <a:gd name="T36" fmla="*/ 63 w 500"/>
                <a:gd name="T37" fmla="*/ 29 h 344"/>
                <a:gd name="T38" fmla="*/ 59 w 500"/>
                <a:gd name="T39" fmla="*/ 38 h 344"/>
                <a:gd name="T40" fmla="*/ 52 w 500"/>
                <a:gd name="T41" fmla="*/ 40 h 344"/>
                <a:gd name="T42" fmla="*/ 46 w 500"/>
                <a:gd name="T43" fmla="*/ 39 h 344"/>
                <a:gd name="T44" fmla="*/ 41 w 500"/>
                <a:gd name="T45" fmla="*/ 38 h 344"/>
                <a:gd name="T46" fmla="*/ 36 w 500"/>
                <a:gd name="T47" fmla="*/ 36 h 344"/>
                <a:gd name="T48" fmla="*/ 31 w 500"/>
                <a:gd name="T49" fmla="*/ 35 h 344"/>
                <a:gd name="T50" fmla="*/ 28 w 500"/>
                <a:gd name="T51" fmla="*/ 34 h 344"/>
                <a:gd name="T52" fmla="*/ 24 w 500"/>
                <a:gd name="T53" fmla="*/ 33 h 344"/>
                <a:gd name="T54" fmla="*/ 21 w 500"/>
                <a:gd name="T55" fmla="*/ 34 h 344"/>
                <a:gd name="T56" fmla="*/ 18 w 500"/>
                <a:gd name="T57" fmla="*/ 36 h 344"/>
                <a:gd name="T58" fmla="*/ 12 w 500"/>
                <a:gd name="T59" fmla="*/ 40 h 344"/>
                <a:gd name="T60" fmla="*/ 7 w 500"/>
                <a:gd name="T61" fmla="*/ 43 h 344"/>
                <a:gd name="T62" fmla="*/ 3 w 500"/>
                <a:gd name="T63" fmla="*/ 43 h 3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0"/>
                <a:gd name="T97" fmla="*/ 0 h 344"/>
                <a:gd name="T98" fmla="*/ 500 w 500"/>
                <a:gd name="T99" fmla="*/ 344 h 3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0" h="344">
                  <a:moveTo>
                    <a:pt x="2" y="325"/>
                  </a:moveTo>
                  <a:lnTo>
                    <a:pt x="0" y="313"/>
                  </a:lnTo>
                  <a:lnTo>
                    <a:pt x="6" y="295"/>
                  </a:lnTo>
                  <a:lnTo>
                    <a:pt x="17" y="272"/>
                  </a:lnTo>
                  <a:lnTo>
                    <a:pt x="34" y="246"/>
                  </a:lnTo>
                  <a:lnTo>
                    <a:pt x="56" y="219"/>
                  </a:lnTo>
                  <a:lnTo>
                    <a:pt x="80" y="191"/>
                  </a:lnTo>
                  <a:lnTo>
                    <a:pt x="108" y="164"/>
                  </a:lnTo>
                  <a:lnTo>
                    <a:pt x="136" y="138"/>
                  </a:lnTo>
                  <a:lnTo>
                    <a:pt x="149" y="128"/>
                  </a:lnTo>
                  <a:lnTo>
                    <a:pt x="164" y="119"/>
                  </a:lnTo>
                  <a:lnTo>
                    <a:pt x="179" y="113"/>
                  </a:lnTo>
                  <a:lnTo>
                    <a:pt x="194" y="108"/>
                  </a:lnTo>
                  <a:lnTo>
                    <a:pt x="208" y="106"/>
                  </a:lnTo>
                  <a:lnTo>
                    <a:pt x="223" y="105"/>
                  </a:lnTo>
                  <a:lnTo>
                    <a:pt x="238" y="104"/>
                  </a:lnTo>
                  <a:lnTo>
                    <a:pt x="253" y="104"/>
                  </a:lnTo>
                  <a:lnTo>
                    <a:pt x="267" y="104"/>
                  </a:lnTo>
                  <a:lnTo>
                    <a:pt x="281" y="104"/>
                  </a:lnTo>
                  <a:lnTo>
                    <a:pt x="293" y="103"/>
                  </a:lnTo>
                  <a:lnTo>
                    <a:pt x="306" y="101"/>
                  </a:lnTo>
                  <a:lnTo>
                    <a:pt x="318" y="100"/>
                  </a:lnTo>
                  <a:lnTo>
                    <a:pt x="329" y="97"/>
                  </a:lnTo>
                  <a:lnTo>
                    <a:pt x="340" y="91"/>
                  </a:lnTo>
                  <a:lnTo>
                    <a:pt x="349" y="84"/>
                  </a:lnTo>
                  <a:lnTo>
                    <a:pt x="366" y="67"/>
                  </a:lnTo>
                  <a:lnTo>
                    <a:pt x="380" y="48"/>
                  </a:lnTo>
                  <a:lnTo>
                    <a:pt x="392" y="31"/>
                  </a:lnTo>
                  <a:lnTo>
                    <a:pt x="403" y="16"/>
                  </a:lnTo>
                  <a:lnTo>
                    <a:pt x="413" y="5"/>
                  </a:lnTo>
                  <a:lnTo>
                    <a:pt x="424" y="0"/>
                  </a:lnTo>
                  <a:lnTo>
                    <a:pt x="434" y="2"/>
                  </a:lnTo>
                  <a:lnTo>
                    <a:pt x="445" y="15"/>
                  </a:lnTo>
                  <a:lnTo>
                    <a:pt x="459" y="42"/>
                  </a:lnTo>
                  <a:lnTo>
                    <a:pt x="474" y="82"/>
                  </a:lnTo>
                  <a:lnTo>
                    <a:pt x="488" y="131"/>
                  </a:lnTo>
                  <a:lnTo>
                    <a:pt x="497" y="183"/>
                  </a:lnTo>
                  <a:lnTo>
                    <a:pt x="500" y="233"/>
                  </a:lnTo>
                  <a:lnTo>
                    <a:pt x="493" y="274"/>
                  </a:lnTo>
                  <a:lnTo>
                    <a:pt x="471" y="304"/>
                  </a:lnTo>
                  <a:lnTo>
                    <a:pt x="434" y="314"/>
                  </a:lnTo>
                  <a:lnTo>
                    <a:pt x="411" y="313"/>
                  </a:lnTo>
                  <a:lnTo>
                    <a:pt x="389" y="311"/>
                  </a:lnTo>
                  <a:lnTo>
                    <a:pt x="367" y="307"/>
                  </a:lnTo>
                  <a:lnTo>
                    <a:pt x="346" y="303"/>
                  </a:lnTo>
                  <a:lnTo>
                    <a:pt x="327" y="297"/>
                  </a:lnTo>
                  <a:lnTo>
                    <a:pt x="307" y="291"/>
                  </a:lnTo>
                  <a:lnTo>
                    <a:pt x="288" y="284"/>
                  </a:lnTo>
                  <a:lnTo>
                    <a:pt x="270" y="279"/>
                  </a:lnTo>
                  <a:lnTo>
                    <a:pt x="252" y="273"/>
                  </a:lnTo>
                  <a:lnTo>
                    <a:pt x="236" y="268"/>
                  </a:lnTo>
                  <a:lnTo>
                    <a:pt x="221" y="265"/>
                  </a:lnTo>
                  <a:lnTo>
                    <a:pt x="206" y="263"/>
                  </a:lnTo>
                  <a:lnTo>
                    <a:pt x="192" y="261"/>
                  </a:lnTo>
                  <a:lnTo>
                    <a:pt x="179" y="263"/>
                  </a:lnTo>
                  <a:lnTo>
                    <a:pt x="168" y="266"/>
                  </a:lnTo>
                  <a:lnTo>
                    <a:pt x="158" y="272"/>
                  </a:lnTo>
                  <a:lnTo>
                    <a:pt x="137" y="287"/>
                  </a:lnTo>
                  <a:lnTo>
                    <a:pt x="116" y="303"/>
                  </a:lnTo>
                  <a:lnTo>
                    <a:pt x="95" y="319"/>
                  </a:lnTo>
                  <a:lnTo>
                    <a:pt x="76" y="332"/>
                  </a:lnTo>
                  <a:lnTo>
                    <a:pt x="56" y="341"/>
                  </a:lnTo>
                  <a:lnTo>
                    <a:pt x="37" y="344"/>
                  </a:lnTo>
                  <a:lnTo>
                    <a:pt x="18" y="340"/>
                  </a:lnTo>
                  <a:lnTo>
                    <a:pt x="2" y="325"/>
                  </a:lnTo>
                  <a:close/>
                </a:path>
              </a:pathLst>
            </a:custGeom>
            <a:solidFill>
              <a:srgbClr val="FF0000"/>
            </a:solidFill>
            <a:ln w="9525">
              <a:noFill/>
              <a:round/>
              <a:headEnd/>
              <a:tailEnd/>
            </a:ln>
          </p:spPr>
          <p:txBody>
            <a:bodyPr/>
            <a:lstStyle/>
            <a:p>
              <a:endParaRPr lang="fr-FR"/>
            </a:p>
          </p:txBody>
        </p:sp>
        <p:sp>
          <p:nvSpPr>
            <p:cNvPr id="124" name="Freeform 116"/>
            <p:cNvSpPr>
              <a:spLocks/>
            </p:cNvSpPr>
            <p:nvPr/>
          </p:nvSpPr>
          <p:spPr bwMode="auto">
            <a:xfrm>
              <a:off x="1147" y="532"/>
              <a:ext cx="231" cy="153"/>
            </a:xfrm>
            <a:custGeom>
              <a:avLst/>
              <a:gdLst>
                <a:gd name="T0" fmla="*/ 0 w 462"/>
                <a:gd name="T1" fmla="*/ 34 h 307"/>
                <a:gd name="T2" fmla="*/ 2 w 462"/>
                <a:gd name="T3" fmla="*/ 30 h 307"/>
                <a:gd name="T4" fmla="*/ 7 w 462"/>
                <a:gd name="T5" fmla="*/ 24 h 307"/>
                <a:gd name="T6" fmla="*/ 13 w 462"/>
                <a:gd name="T7" fmla="*/ 18 h 307"/>
                <a:gd name="T8" fmla="*/ 18 w 462"/>
                <a:gd name="T9" fmla="*/ 14 h 307"/>
                <a:gd name="T10" fmla="*/ 21 w 462"/>
                <a:gd name="T11" fmla="*/ 12 h 307"/>
                <a:gd name="T12" fmla="*/ 25 w 462"/>
                <a:gd name="T13" fmla="*/ 11 h 307"/>
                <a:gd name="T14" fmla="*/ 28 w 462"/>
                <a:gd name="T15" fmla="*/ 11 h 307"/>
                <a:gd name="T16" fmla="*/ 30 w 462"/>
                <a:gd name="T17" fmla="*/ 11 h 307"/>
                <a:gd name="T18" fmla="*/ 34 w 462"/>
                <a:gd name="T19" fmla="*/ 11 h 307"/>
                <a:gd name="T20" fmla="*/ 37 w 462"/>
                <a:gd name="T21" fmla="*/ 11 h 307"/>
                <a:gd name="T22" fmla="*/ 40 w 462"/>
                <a:gd name="T23" fmla="*/ 10 h 307"/>
                <a:gd name="T24" fmla="*/ 43 w 462"/>
                <a:gd name="T25" fmla="*/ 7 h 307"/>
                <a:gd name="T26" fmla="*/ 46 w 462"/>
                <a:gd name="T27" fmla="*/ 3 h 307"/>
                <a:gd name="T28" fmla="*/ 48 w 462"/>
                <a:gd name="T29" fmla="*/ 0 h 307"/>
                <a:gd name="T30" fmla="*/ 51 w 462"/>
                <a:gd name="T31" fmla="*/ 0 h 307"/>
                <a:gd name="T32" fmla="*/ 53 w 462"/>
                <a:gd name="T33" fmla="*/ 4 h 307"/>
                <a:gd name="T34" fmla="*/ 57 w 462"/>
                <a:gd name="T35" fmla="*/ 14 h 307"/>
                <a:gd name="T36" fmla="*/ 58 w 462"/>
                <a:gd name="T37" fmla="*/ 26 h 307"/>
                <a:gd name="T38" fmla="*/ 55 w 462"/>
                <a:gd name="T39" fmla="*/ 33 h 307"/>
                <a:gd name="T40" fmla="*/ 48 w 462"/>
                <a:gd name="T41" fmla="*/ 34 h 307"/>
                <a:gd name="T42" fmla="*/ 43 w 462"/>
                <a:gd name="T43" fmla="*/ 34 h 307"/>
                <a:gd name="T44" fmla="*/ 38 w 462"/>
                <a:gd name="T45" fmla="*/ 33 h 307"/>
                <a:gd name="T46" fmla="*/ 34 w 462"/>
                <a:gd name="T47" fmla="*/ 31 h 307"/>
                <a:gd name="T48" fmla="*/ 29 w 462"/>
                <a:gd name="T49" fmla="*/ 30 h 307"/>
                <a:gd name="T50" fmla="*/ 26 w 462"/>
                <a:gd name="T51" fmla="*/ 29 h 307"/>
                <a:gd name="T52" fmla="*/ 23 w 462"/>
                <a:gd name="T53" fmla="*/ 29 h 307"/>
                <a:gd name="T54" fmla="*/ 20 w 462"/>
                <a:gd name="T55" fmla="*/ 29 h 307"/>
                <a:gd name="T56" fmla="*/ 15 w 462"/>
                <a:gd name="T57" fmla="*/ 32 h 307"/>
                <a:gd name="T58" fmla="*/ 12 w 462"/>
                <a:gd name="T59" fmla="*/ 35 h 307"/>
                <a:gd name="T60" fmla="*/ 7 w 462"/>
                <a:gd name="T61" fmla="*/ 38 h 307"/>
                <a:gd name="T62" fmla="*/ 3 w 462"/>
                <a:gd name="T63" fmla="*/ 37 h 3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2"/>
                <a:gd name="T97" fmla="*/ 0 h 307"/>
                <a:gd name="T98" fmla="*/ 462 w 462"/>
                <a:gd name="T99" fmla="*/ 307 h 30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2" h="307">
                  <a:moveTo>
                    <a:pt x="3" y="289"/>
                  </a:moveTo>
                  <a:lnTo>
                    <a:pt x="0" y="279"/>
                  </a:lnTo>
                  <a:lnTo>
                    <a:pt x="5" y="263"/>
                  </a:lnTo>
                  <a:lnTo>
                    <a:pt x="16" y="243"/>
                  </a:lnTo>
                  <a:lnTo>
                    <a:pt x="32" y="220"/>
                  </a:lnTo>
                  <a:lnTo>
                    <a:pt x="52" y="196"/>
                  </a:lnTo>
                  <a:lnTo>
                    <a:pt x="75" y="171"/>
                  </a:lnTo>
                  <a:lnTo>
                    <a:pt x="100" y="147"/>
                  </a:lnTo>
                  <a:lnTo>
                    <a:pt x="126" y="124"/>
                  </a:lnTo>
                  <a:lnTo>
                    <a:pt x="138" y="114"/>
                  </a:lnTo>
                  <a:lnTo>
                    <a:pt x="152" y="107"/>
                  </a:lnTo>
                  <a:lnTo>
                    <a:pt x="166" y="102"/>
                  </a:lnTo>
                  <a:lnTo>
                    <a:pt x="180" y="98"/>
                  </a:lnTo>
                  <a:lnTo>
                    <a:pt x="194" y="95"/>
                  </a:lnTo>
                  <a:lnTo>
                    <a:pt x="206" y="94"/>
                  </a:lnTo>
                  <a:lnTo>
                    <a:pt x="220" y="94"/>
                  </a:lnTo>
                  <a:lnTo>
                    <a:pt x="234" y="92"/>
                  </a:lnTo>
                  <a:lnTo>
                    <a:pt x="247" y="94"/>
                  </a:lnTo>
                  <a:lnTo>
                    <a:pt x="259" y="94"/>
                  </a:lnTo>
                  <a:lnTo>
                    <a:pt x="272" y="92"/>
                  </a:lnTo>
                  <a:lnTo>
                    <a:pt x="284" y="91"/>
                  </a:lnTo>
                  <a:lnTo>
                    <a:pt x="294" y="90"/>
                  </a:lnTo>
                  <a:lnTo>
                    <a:pt x="304" y="87"/>
                  </a:lnTo>
                  <a:lnTo>
                    <a:pt x="314" y="82"/>
                  </a:lnTo>
                  <a:lnTo>
                    <a:pt x="323" y="76"/>
                  </a:lnTo>
                  <a:lnTo>
                    <a:pt x="338" y="61"/>
                  </a:lnTo>
                  <a:lnTo>
                    <a:pt x="350" y="44"/>
                  </a:lnTo>
                  <a:lnTo>
                    <a:pt x="362" y="29"/>
                  </a:lnTo>
                  <a:lnTo>
                    <a:pt x="372" y="15"/>
                  </a:lnTo>
                  <a:lnTo>
                    <a:pt x="381" y="5"/>
                  </a:lnTo>
                  <a:lnTo>
                    <a:pt x="391" y="0"/>
                  </a:lnTo>
                  <a:lnTo>
                    <a:pt x="401" y="3"/>
                  </a:lnTo>
                  <a:lnTo>
                    <a:pt x="411" y="14"/>
                  </a:lnTo>
                  <a:lnTo>
                    <a:pt x="424" y="38"/>
                  </a:lnTo>
                  <a:lnTo>
                    <a:pt x="438" y="74"/>
                  </a:lnTo>
                  <a:lnTo>
                    <a:pt x="451" y="117"/>
                  </a:lnTo>
                  <a:lnTo>
                    <a:pt x="460" y="163"/>
                  </a:lnTo>
                  <a:lnTo>
                    <a:pt x="462" y="208"/>
                  </a:lnTo>
                  <a:lnTo>
                    <a:pt x="454" y="244"/>
                  </a:lnTo>
                  <a:lnTo>
                    <a:pt x="436" y="271"/>
                  </a:lnTo>
                  <a:lnTo>
                    <a:pt x="401" y="280"/>
                  </a:lnTo>
                  <a:lnTo>
                    <a:pt x="380" y="279"/>
                  </a:lnTo>
                  <a:lnTo>
                    <a:pt x="360" y="277"/>
                  </a:lnTo>
                  <a:lnTo>
                    <a:pt x="340" y="273"/>
                  </a:lnTo>
                  <a:lnTo>
                    <a:pt x="320" y="270"/>
                  </a:lnTo>
                  <a:lnTo>
                    <a:pt x="302" y="265"/>
                  </a:lnTo>
                  <a:lnTo>
                    <a:pt x="284" y="259"/>
                  </a:lnTo>
                  <a:lnTo>
                    <a:pt x="266" y="254"/>
                  </a:lnTo>
                  <a:lnTo>
                    <a:pt x="249" y="249"/>
                  </a:lnTo>
                  <a:lnTo>
                    <a:pt x="233" y="243"/>
                  </a:lnTo>
                  <a:lnTo>
                    <a:pt x="218" y="240"/>
                  </a:lnTo>
                  <a:lnTo>
                    <a:pt x="204" y="236"/>
                  </a:lnTo>
                  <a:lnTo>
                    <a:pt x="190" y="234"/>
                  </a:lnTo>
                  <a:lnTo>
                    <a:pt x="178" y="233"/>
                  </a:lnTo>
                  <a:lnTo>
                    <a:pt x="166" y="234"/>
                  </a:lnTo>
                  <a:lnTo>
                    <a:pt x="156" y="237"/>
                  </a:lnTo>
                  <a:lnTo>
                    <a:pt x="145" y="242"/>
                  </a:lnTo>
                  <a:lnTo>
                    <a:pt x="127" y="256"/>
                  </a:lnTo>
                  <a:lnTo>
                    <a:pt x="108" y="270"/>
                  </a:lnTo>
                  <a:lnTo>
                    <a:pt x="90" y="285"/>
                  </a:lnTo>
                  <a:lnTo>
                    <a:pt x="70" y="296"/>
                  </a:lnTo>
                  <a:lnTo>
                    <a:pt x="53" y="304"/>
                  </a:lnTo>
                  <a:lnTo>
                    <a:pt x="35" y="307"/>
                  </a:lnTo>
                  <a:lnTo>
                    <a:pt x="19" y="302"/>
                  </a:lnTo>
                  <a:lnTo>
                    <a:pt x="3" y="289"/>
                  </a:lnTo>
                  <a:close/>
                </a:path>
              </a:pathLst>
            </a:custGeom>
            <a:solidFill>
              <a:srgbClr val="FF1600"/>
            </a:solidFill>
            <a:ln w="9525">
              <a:noFill/>
              <a:round/>
              <a:headEnd/>
              <a:tailEnd/>
            </a:ln>
          </p:spPr>
          <p:txBody>
            <a:bodyPr/>
            <a:lstStyle/>
            <a:p>
              <a:endParaRPr lang="fr-FR"/>
            </a:p>
          </p:txBody>
        </p:sp>
        <p:sp>
          <p:nvSpPr>
            <p:cNvPr id="125" name="Freeform 117"/>
            <p:cNvSpPr>
              <a:spLocks/>
            </p:cNvSpPr>
            <p:nvPr/>
          </p:nvSpPr>
          <p:spPr bwMode="auto">
            <a:xfrm>
              <a:off x="1160" y="541"/>
              <a:ext cx="211" cy="134"/>
            </a:xfrm>
            <a:custGeom>
              <a:avLst/>
              <a:gdLst>
                <a:gd name="T0" fmla="*/ 1 w 421"/>
                <a:gd name="T1" fmla="*/ 31 h 268"/>
                <a:gd name="T2" fmla="*/ 0 w 421"/>
                <a:gd name="T3" fmla="*/ 30 h 268"/>
                <a:gd name="T4" fmla="*/ 1 w 421"/>
                <a:gd name="T5" fmla="*/ 28 h 268"/>
                <a:gd name="T6" fmla="*/ 2 w 421"/>
                <a:gd name="T7" fmla="*/ 26 h 268"/>
                <a:gd name="T8" fmla="*/ 4 w 421"/>
                <a:gd name="T9" fmla="*/ 24 h 268"/>
                <a:gd name="T10" fmla="*/ 6 w 421"/>
                <a:gd name="T11" fmla="*/ 21 h 268"/>
                <a:gd name="T12" fmla="*/ 9 w 421"/>
                <a:gd name="T13" fmla="*/ 18 h 268"/>
                <a:gd name="T14" fmla="*/ 12 w 421"/>
                <a:gd name="T15" fmla="*/ 15 h 268"/>
                <a:gd name="T16" fmla="*/ 15 w 421"/>
                <a:gd name="T17" fmla="*/ 13 h 268"/>
                <a:gd name="T18" fmla="*/ 18 w 421"/>
                <a:gd name="T19" fmla="*/ 11 h 268"/>
                <a:gd name="T20" fmla="*/ 21 w 421"/>
                <a:gd name="T21" fmla="*/ 10 h 268"/>
                <a:gd name="T22" fmla="*/ 24 w 421"/>
                <a:gd name="T23" fmla="*/ 10 h 268"/>
                <a:gd name="T24" fmla="*/ 27 w 421"/>
                <a:gd name="T25" fmla="*/ 10 h 268"/>
                <a:gd name="T26" fmla="*/ 30 w 421"/>
                <a:gd name="T27" fmla="*/ 10 h 268"/>
                <a:gd name="T28" fmla="*/ 33 w 421"/>
                <a:gd name="T29" fmla="*/ 9 h 268"/>
                <a:gd name="T30" fmla="*/ 35 w 421"/>
                <a:gd name="T31" fmla="*/ 9 h 268"/>
                <a:gd name="T32" fmla="*/ 37 w 421"/>
                <a:gd name="T33" fmla="*/ 8 h 268"/>
                <a:gd name="T34" fmla="*/ 39 w 421"/>
                <a:gd name="T35" fmla="*/ 6 h 268"/>
                <a:gd name="T36" fmla="*/ 40 w 421"/>
                <a:gd name="T37" fmla="*/ 4 h 268"/>
                <a:gd name="T38" fmla="*/ 42 w 421"/>
                <a:gd name="T39" fmla="*/ 3 h 268"/>
                <a:gd name="T40" fmla="*/ 43 w 421"/>
                <a:gd name="T41" fmla="*/ 1 h 268"/>
                <a:gd name="T42" fmla="*/ 44 w 421"/>
                <a:gd name="T43" fmla="*/ 1 h 268"/>
                <a:gd name="T44" fmla="*/ 45 w 421"/>
                <a:gd name="T45" fmla="*/ 0 h 268"/>
                <a:gd name="T46" fmla="*/ 46 w 421"/>
                <a:gd name="T47" fmla="*/ 1 h 268"/>
                <a:gd name="T48" fmla="*/ 47 w 421"/>
                <a:gd name="T49" fmla="*/ 1 h 268"/>
                <a:gd name="T50" fmla="*/ 49 w 421"/>
                <a:gd name="T51" fmla="*/ 4 h 268"/>
                <a:gd name="T52" fmla="*/ 51 w 421"/>
                <a:gd name="T53" fmla="*/ 7 h 268"/>
                <a:gd name="T54" fmla="*/ 52 w 421"/>
                <a:gd name="T55" fmla="*/ 12 h 268"/>
                <a:gd name="T56" fmla="*/ 53 w 421"/>
                <a:gd name="T57" fmla="*/ 17 h 268"/>
                <a:gd name="T58" fmla="*/ 53 w 421"/>
                <a:gd name="T59" fmla="*/ 22 h 268"/>
                <a:gd name="T60" fmla="*/ 52 w 421"/>
                <a:gd name="T61" fmla="*/ 26 h 268"/>
                <a:gd name="T62" fmla="*/ 50 w 421"/>
                <a:gd name="T63" fmla="*/ 29 h 268"/>
                <a:gd name="T64" fmla="*/ 46 w 421"/>
                <a:gd name="T65" fmla="*/ 30 h 268"/>
                <a:gd name="T66" fmla="*/ 44 w 421"/>
                <a:gd name="T67" fmla="*/ 30 h 268"/>
                <a:gd name="T68" fmla="*/ 41 w 421"/>
                <a:gd name="T69" fmla="*/ 30 h 268"/>
                <a:gd name="T70" fmla="*/ 39 w 421"/>
                <a:gd name="T71" fmla="*/ 29 h 268"/>
                <a:gd name="T72" fmla="*/ 37 w 421"/>
                <a:gd name="T73" fmla="*/ 29 h 268"/>
                <a:gd name="T74" fmla="*/ 35 w 421"/>
                <a:gd name="T75" fmla="*/ 28 h 268"/>
                <a:gd name="T76" fmla="*/ 33 w 421"/>
                <a:gd name="T77" fmla="*/ 28 h 268"/>
                <a:gd name="T78" fmla="*/ 31 w 421"/>
                <a:gd name="T79" fmla="*/ 27 h 268"/>
                <a:gd name="T80" fmla="*/ 29 w 421"/>
                <a:gd name="T81" fmla="*/ 27 h 268"/>
                <a:gd name="T82" fmla="*/ 27 w 421"/>
                <a:gd name="T83" fmla="*/ 26 h 268"/>
                <a:gd name="T84" fmla="*/ 25 w 421"/>
                <a:gd name="T85" fmla="*/ 26 h 268"/>
                <a:gd name="T86" fmla="*/ 24 w 421"/>
                <a:gd name="T87" fmla="*/ 25 h 268"/>
                <a:gd name="T88" fmla="*/ 22 w 421"/>
                <a:gd name="T89" fmla="*/ 25 h 268"/>
                <a:gd name="T90" fmla="*/ 21 w 421"/>
                <a:gd name="T91" fmla="*/ 25 h 268"/>
                <a:gd name="T92" fmla="*/ 19 w 421"/>
                <a:gd name="T93" fmla="*/ 25 h 268"/>
                <a:gd name="T94" fmla="*/ 18 w 421"/>
                <a:gd name="T95" fmla="*/ 25 h 268"/>
                <a:gd name="T96" fmla="*/ 17 w 421"/>
                <a:gd name="T97" fmla="*/ 26 h 268"/>
                <a:gd name="T98" fmla="*/ 15 w 421"/>
                <a:gd name="T99" fmla="*/ 27 h 268"/>
                <a:gd name="T100" fmla="*/ 13 w 421"/>
                <a:gd name="T101" fmla="*/ 29 h 268"/>
                <a:gd name="T102" fmla="*/ 10 w 421"/>
                <a:gd name="T103" fmla="*/ 31 h 268"/>
                <a:gd name="T104" fmla="*/ 8 w 421"/>
                <a:gd name="T105" fmla="*/ 33 h 268"/>
                <a:gd name="T106" fmla="*/ 6 w 421"/>
                <a:gd name="T107" fmla="*/ 34 h 268"/>
                <a:gd name="T108" fmla="*/ 4 w 421"/>
                <a:gd name="T109" fmla="*/ 34 h 268"/>
                <a:gd name="T110" fmla="*/ 2 w 421"/>
                <a:gd name="T111" fmla="*/ 33 h 268"/>
                <a:gd name="T112" fmla="*/ 1 w 421"/>
                <a:gd name="T113" fmla="*/ 31 h 2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21"/>
                <a:gd name="T172" fmla="*/ 0 h 268"/>
                <a:gd name="T173" fmla="*/ 421 w 421"/>
                <a:gd name="T174" fmla="*/ 268 h 26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21" h="268">
                  <a:moveTo>
                    <a:pt x="2" y="252"/>
                  </a:moveTo>
                  <a:lnTo>
                    <a:pt x="0" y="243"/>
                  </a:lnTo>
                  <a:lnTo>
                    <a:pt x="4" y="229"/>
                  </a:lnTo>
                  <a:lnTo>
                    <a:pt x="14" y="212"/>
                  </a:lnTo>
                  <a:lnTo>
                    <a:pt x="29" y="192"/>
                  </a:lnTo>
                  <a:lnTo>
                    <a:pt x="47" y="170"/>
                  </a:lnTo>
                  <a:lnTo>
                    <a:pt x="68" y="148"/>
                  </a:lnTo>
                  <a:lnTo>
                    <a:pt x="91" y="126"/>
                  </a:lnTo>
                  <a:lnTo>
                    <a:pt x="114" y="107"/>
                  </a:lnTo>
                  <a:lnTo>
                    <a:pt x="138" y="92"/>
                  </a:lnTo>
                  <a:lnTo>
                    <a:pt x="163" y="84"/>
                  </a:lnTo>
                  <a:lnTo>
                    <a:pt x="189" y="80"/>
                  </a:lnTo>
                  <a:lnTo>
                    <a:pt x="213" y="80"/>
                  </a:lnTo>
                  <a:lnTo>
                    <a:pt x="236" y="80"/>
                  </a:lnTo>
                  <a:lnTo>
                    <a:pt x="258" y="79"/>
                  </a:lnTo>
                  <a:lnTo>
                    <a:pt x="277" y="75"/>
                  </a:lnTo>
                  <a:lnTo>
                    <a:pt x="295" y="65"/>
                  </a:lnTo>
                  <a:lnTo>
                    <a:pt x="309" y="52"/>
                  </a:lnTo>
                  <a:lnTo>
                    <a:pt x="320" y="38"/>
                  </a:lnTo>
                  <a:lnTo>
                    <a:pt x="330" y="24"/>
                  </a:lnTo>
                  <a:lnTo>
                    <a:pt x="341" y="12"/>
                  </a:lnTo>
                  <a:lnTo>
                    <a:pt x="349" y="3"/>
                  </a:lnTo>
                  <a:lnTo>
                    <a:pt x="357" y="0"/>
                  </a:lnTo>
                  <a:lnTo>
                    <a:pt x="366" y="2"/>
                  </a:lnTo>
                  <a:lnTo>
                    <a:pt x="375" y="11"/>
                  </a:lnTo>
                  <a:lnTo>
                    <a:pt x="387" y="32"/>
                  </a:lnTo>
                  <a:lnTo>
                    <a:pt x="401" y="63"/>
                  </a:lnTo>
                  <a:lnTo>
                    <a:pt x="412" y="101"/>
                  </a:lnTo>
                  <a:lnTo>
                    <a:pt x="420" y="141"/>
                  </a:lnTo>
                  <a:lnTo>
                    <a:pt x="421" y="180"/>
                  </a:lnTo>
                  <a:lnTo>
                    <a:pt x="416" y="213"/>
                  </a:lnTo>
                  <a:lnTo>
                    <a:pt x="397" y="236"/>
                  </a:lnTo>
                  <a:lnTo>
                    <a:pt x="366" y="244"/>
                  </a:lnTo>
                  <a:lnTo>
                    <a:pt x="347" y="243"/>
                  </a:lnTo>
                  <a:lnTo>
                    <a:pt x="328" y="241"/>
                  </a:lnTo>
                  <a:lnTo>
                    <a:pt x="310" y="238"/>
                  </a:lnTo>
                  <a:lnTo>
                    <a:pt x="292" y="235"/>
                  </a:lnTo>
                  <a:lnTo>
                    <a:pt x="275" y="230"/>
                  </a:lnTo>
                  <a:lnTo>
                    <a:pt x="259" y="225"/>
                  </a:lnTo>
                  <a:lnTo>
                    <a:pt x="243" y="221"/>
                  </a:lnTo>
                  <a:lnTo>
                    <a:pt x="227" y="216"/>
                  </a:lnTo>
                  <a:lnTo>
                    <a:pt x="213" y="212"/>
                  </a:lnTo>
                  <a:lnTo>
                    <a:pt x="199" y="208"/>
                  </a:lnTo>
                  <a:lnTo>
                    <a:pt x="185" y="206"/>
                  </a:lnTo>
                  <a:lnTo>
                    <a:pt x="174" y="203"/>
                  </a:lnTo>
                  <a:lnTo>
                    <a:pt x="162" y="202"/>
                  </a:lnTo>
                  <a:lnTo>
                    <a:pt x="151" y="203"/>
                  </a:lnTo>
                  <a:lnTo>
                    <a:pt x="142" y="206"/>
                  </a:lnTo>
                  <a:lnTo>
                    <a:pt x="132" y="210"/>
                  </a:lnTo>
                  <a:lnTo>
                    <a:pt x="115" y="223"/>
                  </a:lnTo>
                  <a:lnTo>
                    <a:pt x="98" y="236"/>
                  </a:lnTo>
                  <a:lnTo>
                    <a:pt x="80" y="248"/>
                  </a:lnTo>
                  <a:lnTo>
                    <a:pt x="64" y="259"/>
                  </a:lnTo>
                  <a:lnTo>
                    <a:pt x="47" y="266"/>
                  </a:lnTo>
                  <a:lnTo>
                    <a:pt x="31" y="268"/>
                  </a:lnTo>
                  <a:lnTo>
                    <a:pt x="16" y="263"/>
                  </a:lnTo>
                  <a:lnTo>
                    <a:pt x="2" y="252"/>
                  </a:lnTo>
                  <a:close/>
                </a:path>
              </a:pathLst>
            </a:custGeom>
            <a:solidFill>
              <a:srgbClr val="FF3000"/>
            </a:solidFill>
            <a:ln w="9525">
              <a:noFill/>
              <a:round/>
              <a:headEnd/>
              <a:tailEnd/>
            </a:ln>
          </p:spPr>
          <p:txBody>
            <a:bodyPr/>
            <a:lstStyle/>
            <a:p>
              <a:endParaRPr lang="fr-FR"/>
            </a:p>
          </p:txBody>
        </p:sp>
        <p:sp>
          <p:nvSpPr>
            <p:cNvPr id="126" name="Freeform 118"/>
            <p:cNvSpPr>
              <a:spLocks/>
            </p:cNvSpPr>
            <p:nvPr/>
          </p:nvSpPr>
          <p:spPr bwMode="auto">
            <a:xfrm>
              <a:off x="1174" y="550"/>
              <a:ext cx="191" cy="115"/>
            </a:xfrm>
            <a:custGeom>
              <a:avLst/>
              <a:gdLst>
                <a:gd name="T0" fmla="*/ 0 w 384"/>
                <a:gd name="T1" fmla="*/ 28 h 230"/>
                <a:gd name="T2" fmla="*/ 0 w 384"/>
                <a:gd name="T3" fmla="*/ 27 h 230"/>
                <a:gd name="T4" fmla="*/ 0 w 384"/>
                <a:gd name="T5" fmla="*/ 25 h 230"/>
                <a:gd name="T6" fmla="*/ 1 w 384"/>
                <a:gd name="T7" fmla="*/ 23 h 230"/>
                <a:gd name="T8" fmla="*/ 3 w 384"/>
                <a:gd name="T9" fmla="*/ 21 h 230"/>
                <a:gd name="T10" fmla="*/ 5 w 384"/>
                <a:gd name="T11" fmla="*/ 19 h 230"/>
                <a:gd name="T12" fmla="*/ 7 w 384"/>
                <a:gd name="T13" fmla="*/ 16 h 230"/>
                <a:gd name="T14" fmla="*/ 10 w 384"/>
                <a:gd name="T15" fmla="*/ 14 h 230"/>
                <a:gd name="T16" fmla="*/ 13 w 384"/>
                <a:gd name="T17" fmla="*/ 12 h 230"/>
                <a:gd name="T18" fmla="*/ 15 w 384"/>
                <a:gd name="T19" fmla="*/ 10 h 230"/>
                <a:gd name="T20" fmla="*/ 18 w 384"/>
                <a:gd name="T21" fmla="*/ 10 h 230"/>
                <a:gd name="T22" fmla="*/ 21 w 384"/>
                <a:gd name="T23" fmla="*/ 9 h 230"/>
                <a:gd name="T24" fmla="*/ 24 w 384"/>
                <a:gd name="T25" fmla="*/ 9 h 230"/>
                <a:gd name="T26" fmla="*/ 26 w 384"/>
                <a:gd name="T27" fmla="*/ 9 h 230"/>
                <a:gd name="T28" fmla="*/ 29 w 384"/>
                <a:gd name="T29" fmla="*/ 9 h 230"/>
                <a:gd name="T30" fmla="*/ 31 w 384"/>
                <a:gd name="T31" fmla="*/ 8 h 230"/>
                <a:gd name="T32" fmla="*/ 33 w 384"/>
                <a:gd name="T33" fmla="*/ 7 h 230"/>
                <a:gd name="T34" fmla="*/ 34 w 384"/>
                <a:gd name="T35" fmla="*/ 6 h 230"/>
                <a:gd name="T36" fmla="*/ 36 w 384"/>
                <a:gd name="T37" fmla="*/ 5 h 230"/>
                <a:gd name="T38" fmla="*/ 37 w 384"/>
                <a:gd name="T39" fmla="*/ 3 h 230"/>
                <a:gd name="T40" fmla="*/ 38 w 384"/>
                <a:gd name="T41" fmla="*/ 2 h 230"/>
                <a:gd name="T42" fmla="*/ 39 w 384"/>
                <a:gd name="T43" fmla="*/ 1 h 230"/>
                <a:gd name="T44" fmla="*/ 40 w 384"/>
                <a:gd name="T45" fmla="*/ 0 h 230"/>
                <a:gd name="T46" fmla="*/ 41 w 384"/>
                <a:gd name="T47" fmla="*/ 1 h 230"/>
                <a:gd name="T48" fmla="*/ 42 w 384"/>
                <a:gd name="T49" fmla="*/ 2 h 230"/>
                <a:gd name="T50" fmla="*/ 43 w 384"/>
                <a:gd name="T51" fmla="*/ 4 h 230"/>
                <a:gd name="T52" fmla="*/ 45 w 384"/>
                <a:gd name="T53" fmla="*/ 7 h 230"/>
                <a:gd name="T54" fmla="*/ 46 w 384"/>
                <a:gd name="T55" fmla="*/ 11 h 230"/>
                <a:gd name="T56" fmla="*/ 47 w 384"/>
                <a:gd name="T57" fmla="*/ 15 h 230"/>
                <a:gd name="T58" fmla="*/ 47 w 384"/>
                <a:gd name="T59" fmla="*/ 20 h 230"/>
                <a:gd name="T60" fmla="*/ 47 w 384"/>
                <a:gd name="T61" fmla="*/ 23 h 230"/>
                <a:gd name="T62" fmla="*/ 45 w 384"/>
                <a:gd name="T63" fmla="*/ 26 h 230"/>
                <a:gd name="T64" fmla="*/ 41 w 384"/>
                <a:gd name="T65" fmla="*/ 27 h 230"/>
                <a:gd name="T66" fmla="*/ 39 w 384"/>
                <a:gd name="T67" fmla="*/ 27 h 230"/>
                <a:gd name="T68" fmla="*/ 37 w 384"/>
                <a:gd name="T69" fmla="*/ 26 h 230"/>
                <a:gd name="T70" fmla="*/ 35 w 384"/>
                <a:gd name="T71" fmla="*/ 26 h 230"/>
                <a:gd name="T72" fmla="*/ 33 w 384"/>
                <a:gd name="T73" fmla="*/ 26 h 230"/>
                <a:gd name="T74" fmla="*/ 31 w 384"/>
                <a:gd name="T75" fmla="*/ 25 h 230"/>
                <a:gd name="T76" fmla="*/ 29 w 384"/>
                <a:gd name="T77" fmla="*/ 25 h 230"/>
                <a:gd name="T78" fmla="*/ 27 w 384"/>
                <a:gd name="T79" fmla="*/ 24 h 230"/>
                <a:gd name="T80" fmla="*/ 25 w 384"/>
                <a:gd name="T81" fmla="*/ 24 h 230"/>
                <a:gd name="T82" fmla="*/ 24 w 384"/>
                <a:gd name="T83" fmla="*/ 23 h 230"/>
                <a:gd name="T84" fmla="*/ 22 w 384"/>
                <a:gd name="T85" fmla="*/ 23 h 230"/>
                <a:gd name="T86" fmla="*/ 21 w 384"/>
                <a:gd name="T87" fmla="*/ 23 h 230"/>
                <a:gd name="T88" fmla="*/ 19 w 384"/>
                <a:gd name="T89" fmla="*/ 22 h 230"/>
                <a:gd name="T90" fmla="*/ 18 w 384"/>
                <a:gd name="T91" fmla="*/ 22 h 230"/>
                <a:gd name="T92" fmla="*/ 17 w 384"/>
                <a:gd name="T93" fmla="*/ 22 h 230"/>
                <a:gd name="T94" fmla="*/ 16 w 384"/>
                <a:gd name="T95" fmla="*/ 23 h 230"/>
                <a:gd name="T96" fmla="*/ 15 w 384"/>
                <a:gd name="T97" fmla="*/ 23 h 230"/>
                <a:gd name="T98" fmla="*/ 13 w 384"/>
                <a:gd name="T99" fmla="*/ 24 h 230"/>
                <a:gd name="T100" fmla="*/ 11 w 384"/>
                <a:gd name="T101" fmla="*/ 26 h 230"/>
                <a:gd name="T102" fmla="*/ 9 w 384"/>
                <a:gd name="T103" fmla="*/ 27 h 230"/>
                <a:gd name="T104" fmla="*/ 7 w 384"/>
                <a:gd name="T105" fmla="*/ 28 h 230"/>
                <a:gd name="T106" fmla="*/ 5 w 384"/>
                <a:gd name="T107" fmla="*/ 29 h 230"/>
                <a:gd name="T108" fmla="*/ 3 w 384"/>
                <a:gd name="T109" fmla="*/ 29 h 230"/>
                <a:gd name="T110" fmla="*/ 1 w 384"/>
                <a:gd name="T111" fmla="*/ 29 h 230"/>
                <a:gd name="T112" fmla="*/ 0 w 384"/>
                <a:gd name="T113" fmla="*/ 28 h 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84"/>
                <a:gd name="T172" fmla="*/ 0 h 230"/>
                <a:gd name="T173" fmla="*/ 384 w 384"/>
                <a:gd name="T174" fmla="*/ 230 h 2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84" h="230">
                  <a:moveTo>
                    <a:pt x="3" y="218"/>
                  </a:moveTo>
                  <a:lnTo>
                    <a:pt x="0" y="210"/>
                  </a:lnTo>
                  <a:lnTo>
                    <a:pt x="5" y="198"/>
                  </a:lnTo>
                  <a:lnTo>
                    <a:pt x="14" y="183"/>
                  </a:lnTo>
                  <a:lnTo>
                    <a:pt x="27" y="166"/>
                  </a:lnTo>
                  <a:lnTo>
                    <a:pt x="44" y="147"/>
                  </a:lnTo>
                  <a:lnTo>
                    <a:pt x="63" y="128"/>
                  </a:lnTo>
                  <a:lnTo>
                    <a:pt x="83" y="109"/>
                  </a:lnTo>
                  <a:lnTo>
                    <a:pt x="105" y="92"/>
                  </a:lnTo>
                  <a:lnTo>
                    <a:pt x="127" y="79"/>
                  </a:lnTo>
                  <a:lnTo>
                    <a:pt x="149" y="73"/>
                  </a:lnTo>
                  <a:lnTo>
                    <a:pt x="172" y="70"/>
                  </a:lnTo>
                  <a:lnTo>
                    <a:pt x="194" y="69"/>
                  </a:lnTo>
                  <a:lnTo>
                    <a:pt x="216" y="69"/>
                  </a:lnTo>
                  <a:lnTo>
                    <a:pt x="235" y="68"/>
                  </a:lnTo>
                  <a:lnTo>
                    <a:pt x="253" y="64"/>
                  </a:lnTo>
                  <a:lnTo>
                    <a:pt x="268" y="56"/>
                  </a:lnTo>
                  <a:lnTo>
                    <a:pt x="280" y="45"/>
                  </a:lnTo>
                  <a:lnTo>
                    <a:pt x="292" y="33"/>
                  </a:lnTo>
                  <a:lnTo>
                    <a:pt x="301" y="21"/>
                  </a:lnTo>
                  <a:lnTo>
                    <a:pt x="309" y="10"/>
                  </a:lnTo>
                  <a:lnTo>
                    <a:pt x="317" y="3"/>
                  </a:lnTo>
                  <a:lnTo>
                    <a:pt x="325" y="0"/>
                  </a:lnTo>
                  <a:lnTo>
                    <a:pt x="333" y="2"/>
                  </a:lnTo>
                  <a:lnTo>
                    <a:pt x="341" y="10"/>
                  </a:lnTo>
                  <a:lnTo>
                    <a:pt x="352" y="29"/>
                  </a:lnTo>
                  <a:lnTo>
                    <a:pt x="364" y="55"/>
                  </a:lnTo>
                  <a:lnTo>
                    <a:pt x="375" y="88"/>
                  </a:lnTo>
                  <a:lnTo>
                    <a:pt x="383" y="122"/>
                  </a:lnTo>
                  <a:lnTo>
                    <a:pt x="384" y="155"/>
                  </a:lnTo>
                  <a:lnTo>
                    <a:pt x="378" y="184"/>
                  </a:lnTo>
                  <a:lnTo>
                    <a:pt x="362" y="204"/>
                  </a:lnTo>
                  <a:lnTo>
                    <a:pt x="333" y="211"/>
                  </a:lnTo>
                  <a:lnTo>
                    <a:pt x="316" y="210"/>
                  </a:lnTo>
                  <a:lnTo>
                    <a:pt x="299" y="208"/>
                  </a:lnTo>
                  <a:lnTo>
                    <a:pt x="283" y="206"/>
                  </a:lnTo>
                  <a:lnTo>
                    <a:pt x="266" y="203"/>
                  </a:lnTo>
                  <a:lnTo>
                    <a:pt x="250" y="199"/>
                  </a:lnTo>
                  <a:lnTo>
                    <a:pt x="235" y="195"/>
                  </a:lnTo>
                  <a:lnTo>
                    <a:pt x="221" y="191"/>
                  </a:lnTo>
                  <a:lnTo>
                    <a:pt x="208" y="186"/>
                  </a:lnTo>
                  <a:lnTo>
                    <a:pt x="194" y="183"/>
                  </a:lnTo>
                  <a:lnTo>
                    <a:pt x="181" y="180"/>
                  </a:lnTo>
                  <a:lnTo>
                    <a:pt x="170" y="177"/>
                  </a:lnTo>
                  <a:lnTo>
                    <a:pt x="158" y="176"/>
                  </a:lnTo>
                  <a:lnTo>
                    <a:pt x="148" y="175"/>
                  </a:lnTo>
                  <a:lnTo>
                    <a:pt x="139" y="176"/>
                  </a:lnTo>
                  <a:lnTo>
                    <a:pt x="129" y="178"/>
                  </a:lnTo>
                  <a:lnTo>
                    <a:pt x="121" y="182"/>
                  </a:lnTo>
                  <a:lnTo>
                    <a:pt x="105" y="192"/>
                  </a:lnTo>
                  <a:lnTo>
                    <a:pt x="90" y="203"/>
                  </a:lnTo>
                  <a:lnTo>
                    <a:pt x="74" y="214"/>
                  </a:lnTo>
                  <a:lnTo>
                    <a:pt x="59" y="222"/>
                  </a:lnTo>
                  <a:lnTo>
                    <a:pt x="43" y="229"/>
                  </a:lnTo>
                  <a:lnTo>
                    <a:pt x="29" y="230"/>
                  </a:lnTo>
                  <a:lnTo>
                    <a:pt x="15" y="227"/>
                  </a:lnTo>
                  <a:lnTo>
                    <a:pt x="3" y="218"/>
                  </a:lnTo>
                  <a:close/>
                </a:path>
              </a:pathLst>
            </a:custGeom>
            <a:solidFill>
              <a:srgbClr val="FF4900"/>
            </a:solidFill>
            <a:ln w="9525">
              <a:noFill/>
              <a:round/>
              <a:headEnd/>
              <a:tailEnd/>
            </a:ln>
          </p:spPr>
          <p:txBody>
            <a:bodyPr/>
            <a:lstStyle/>
            <a:p>
              <a:endParaRPr lang="fr-FR"/>
            </a:p>
          </p:txBody>
        </p:sp>
        <p:sp>
          <p:nvSpPr>
            <p:cNvPr id="127" name="Freeform 119"/>
            <p:cNvSpPr>
              <a:spLocks/>
            </p:cNvSpPr>
            <p:nvPr/>
          </p:nvSpPr>
          <p:spPr bwMode="auto">
            <a:xfrm>
              <a:off x="1187" y="559"/>
              <a:ext cx="173" cy="95"/>
            </a:xfrm>
            <a:custGeom>
              <a:avLst/>
              <a:gdLst>
                <a:gd name="T0" fmla="*/ 1 w 345"/>
                <a:gd name="T1" fmla="*/ 22 h 192"/>
                <a:gd name="T2" fmla="*/ 0 w 345"/>
                <a:gd name="T3" fmla="*/ 21 h 192"/>
                <a:gd name="T4" fmla="*/ 1 w 345"/>
                <a:gd name="T5" fmla="*/ 20 h 192"/>
                <a:gd name="T6" fmla="*/ 2 w 345"/>
                <a:gd name="T7" fmla="*/ 18 h 192"/>
                <a:gd name="T8" fmla="*/ 3 w 345"/>
                <a:gd name="T9" fmla="*/ 17 h 192"/>
                <a:gd name="T10" fmla="*/ 5 w 345"/>
                <a:gd name="T11" fmla="*/ 15 h 192"/>
                <a:gd name="T12" fmla="*/ 7 w 345"/>
                <a:gd name="T13" fmla="*/ 13 h 192"/>
                <a:gd name="T14" fmla="*/ 10 w 345"/>
                <a:gd name="T15" fmla="*/ 11 h 192"/>
                <a:gd name="T16" fmla="*/ 12 w 345"/>
                <a:gd name="T17" fmla="*/ 9 h 192"/>
                <a:gd name="T18" fmla="*/ 15 w 345"/>
                <a:gd name="T19" fmla="*/ 8 h 192"/>
                <a:gd name="T20" fmla="*/ 17 w 345"/>
                <a:gd name="T21" fmla="*/ 7 h 192"/>
                <a:gd name="T22" fmla="*/ 20 w 345"/>
                <a:gd name="T23" fmla="*/ 7 h 192"/>
                <a:gd name="T24" fmla="*/ 22 w 345"/>
                <a:gd name="T25" fmla="*/ 7 h 192"/>
                <a:gd name="T26" fmla="*/ 25 w 345"/>
                <a:gd name="T27" fmla="*/ 7 h 192"/>
                <a:gd name="T28" fmla="*/ 27 w 345"/>
                <a:gd name="T29" fmla="*/ 7 h 192"/>
                <a:gd name="T30" fmla="*/ 29 w 345"/>
                <a:gd name="T31" fmla="*/ 6 h 192"/>
                <a:gd name="T32" fmla="*/ 31 w 345"/>
                <a:gd name="T33" fmla="*/ 6 h 192"/>
                <a:gd name="T34" fmla="*/ 32 w 345"/>
                <a:gd name="T35" fmla="*/ 4 h 192"/>
                <a:gd name="T36" fmla="*/ 33 w 345"/>
                <a:gd name="T37" fmla="*/ 3 h 192"/>
                <a:gd name="T38" fmla="*/ 34 w 345"/>
                <a:gd name="T39" fmla="*/ 2 h 192"/>
                <a:gd name="T40" fmla="*/ 35 w 345"/>
                <a:gd name="T41" fmla="*/ 1 h 192"/>
                <a:gd name="T42" fmla="*/ 36 w 345"/>
                <a:gd name="T43" fmla="*/ 0 h 192"/>
                <a:gd name="T44" fmla="*/ 37 w 345"/>
                <a:gd name="T45" fmla="*/ 0 h 192"/>
                <a:gd name="T46" fmla="*/ 38 w 345"/>
                <a:gd name="T47" fmla="*/ 0 h 192"/>
                <a:gd name="T48" fmla="*/ 39 w 345"/>
                <a:gd name="T49" fmla="*/ 1 h 192"/>
                <a:gd name="T50" fmla="*/ 40 w 345"/>
                <a:gd name="T51" fmla="*/ 2 h 192"/>
                <a:gd name="T52" fmla="*/ 41 w 345"/>
                <a:gd name="T53" fmla="*/ 5 h 192"/>
                <a:gd name="T54" fmla="*/ 43 w 345"/>
                <a:gd name="T55" fmla="*/ 9 h 192"/>
                <a:gd name="T56" fmla="*/ 43 w 345"/>
                <a:gd name="T57" fmla="*/ 12 h 192"/>
                <a:gd name="T58" fmla="*/ 44 w 345"/>
                <a:gd name="T59" fmla="*/ 16 h 192"/>
                <a:gd name="T60" fmla="*/ 43 w 345"/>
                <a:gd name="T61" fmla="*/ 19 h 192"/>
                <a:gd name="T62" fmla="*/ 41 w 345"/>
                <a:gd name="T63" fmla="*/ 21 h 192"/>
                <a:gd name="T64" fmla="*/ 38 w 345"/>
                <a:gd name="T65" fmla="*/ 21 h 192"/>
                <a:gd name="T66" fmla="*/ 36 w 345"/>
                <a:gd name="T67" fmla="*/ 21 h 192"/>
                <a:gd name="T68" fmla="*/ 34 w 345"/>
                <a:gd name="T69" fmla="*/ 21 h 192"/>
                <a:gd name="T70" fmla="*/ 32 w 345"/>
                <a:gd name="T71" fmla="*/ 21 h 192"/>
                <a:gd name="T72" fmla="*/ 30 w 345"/>
                <a:gd name="T73" fmla="*/ 20 h 192"/>
                <a:gd name="T74" fmla="*/ 29 w 345"/>
                <a:gd name="T75" fmla="*/ 20 h 192"/>
                <a:gd name="T76" fmla="*/ 27 w 345"/>
                <a:gd name="T77" fmla="*/ 20 h 192"/>
                <a:gd name="T78" fmla="*/ 25 w 345"/>
                <a:gd name="T79" fmla="*/ 19 h 192"/>
                <a:gd name="T80" fmla="*/ 24 w 345"/>
                <a:gd name="T81" fmla="*/ 19 h 192"/>
                <a:gd name="T82" fmla="*/ 22 w 345"/>
                <a:gd name="T83" fmla="*/ 18 h 192"/>
                <a:gd name="T84" fmla="*/ 21 w 345"/>
                <a:gd name="T85" fmla="*/ 18 h 192"/>
                <a:gd name="T86" fmla="*/ 19 w 345"/>
                <a:gd name="T87" fmla="*/ 18 h 192"/>
                <a:gd name="T88" fmla="*/ 18 w 345"/>
                <a:gd name="T89" fmla="*/ 18 h 192"/>
                <a:gd name="T90" fmla="*/ 17 w 345"/>
                <a:gd name="T91" fmla="*/ 18 h 192"/>
                <a:gd name="T92" fmla="*/ 16 w 345"/>
                <a:gd name="T93" fmla="*/ 18 h 192"/>
                <a:gd name="T94" fmla="*/ 15 w 345"/>
                <a:gd name="T95" fmla="*/ 18 h 192"/>
                <a:gd name="T96" fmla="*/ 14 w 345"/>
                <a:gd name="T97" fmla="*/ 18 h 192"/>
                <a:gd name="T98" fmla="*/ 12 w 345"/>
                <a:gd name="T99" fmla="*/ 19 h 192"/>
                <a:gd name="T100" fmla="*/ 10 w 345"/>
                <a:gd name="T101" fmla="*/ 20 h 192"/>
                <a:gd name="T102" fmla="*/ 9 w 345"/>
                <a:gd name="T103" fmla="*/ 22 h 192"/>
                <a:gd name="T104" fmla="*/ 7 w 345"/>
                <a:gd name="T105" fmla="*/ 23 h 192"/>
                <a:gd name="T106" fmla="*/ 5 w 345"/>
                <a:gd name="T107" fmla="*/ 23 h 192"/>
                <a:gd name="T108" fmla="*/ 4 w 345"/>
                <a:gd name="T109" fmla="*/ 23 h 192"/>
                <a:gd name="T110" fmla="*/ 2 w 345"/>
                <a:gd name="T111" fmla="*/ 23 h 192"/>
                <a:gd name="T112" fmla="*/ 1 w 345"/>
                <a:gd name="T113" fmla="*/ 22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5"/>
                <a:gd name="T172" fmla="*/ 0 h 192"/>
                <a:gd name="T173" fmla="*/ 345 w 345"/>
                <a:gd name="T174" fmla="*/ 192 h 1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5" h="192">
                  <a:moveTo>
                    <a:pt x="2" y="181"/>
                  </a:moveTo>
                  <a:lnTo>
                    <a:pt x="0" y="174"/>
                  </a:lnTo>
                  <a:lnTo>
                    <a:pt x="4" y="165"/>
                  </a:lnTo>
                  <a:lnTo>
                    <a:pt x="13" y="152"/>
                  </a:lnTo>
                  <a:lnTo>
                    <a:pt x="24" y="137"/>
                  </a:lnTo>
                  <a:lnTo>
                    <a:pt x="39" y="122"/>
                  </a:lnTo>
                  <a:lnTo>
                    <a:pt x="56" y="107"/>
                  </a:lnTo>
                  <a:lnTo>
                    <a:pt x="75" y="91"/>
                  </a:lnTo>
                  <a:lnTo>
                    <a:pt x="94" y="78"/>
                  </a:lnTo>
                  <a:lnTo>
                    <a:pt x="114" y="67"/>
                  </a:lnTo>
                  <a:lnTo>
                    <a:pt x="133" y="61"/>
                  </a:lnTo>
                  <a:lnTo>
                    <a:pt x="154" y="58"/>
                  </a:lnTo>
                  <a:lnTo>
                    <a:pt x="175" y="58"/>
                  </a:lnTo>
                  <a:lnTo>
                    <a:pt x="193" y="58"/>
                  </a:lnTo>
                  <a:lnTo>
                    <a:pt x="212" y="57"/>
                  </a:lnTo>
                  <a:lnTo>
                    <a:pt x="227" y="55"/>
                  </a:lnTo>
                  <a:lnTo>
                    <a:pt x="241" y="48"/>
                  </a:lnTo>
                  <a:lnTo>
                    <a:pt x="252" y="38"/>
                  </a:lnTo>
                  <a:lnTo>
                    <a:pt x="262" y="28"/>
                  </a:lnTo>
                  <a:lnTo>
                    <a:pt x="271" y="18"/>
                  </a:lnTo>
                  <a:lnTo>
                    <a:pt x="279" y="9"/>
                  </a:lnTo>
                  <a:lnTo>
                    <a:pt x="285" y="3"/>
                  </a:lnTo>
                  <a:lnTo>
                    <a:pt x="292" y="0"/>
                  </a:lnTo>
                  <a:lnTo>
                    <a:pt x="299" y="2"/>
                  </a:lnTo>
                  <a:lnTo>
                    <a:pt x="307" y="9"/>
                  </a:lnTo>
                  <a:lnTo>
                    <a:pt x="317" y="23"/>
                  </a:lnTo>
                  <a:lnTo>
                    <a:pt x="327" y="45"/>
                  </a:lnTo>
                  <a:lnTo>
                    <a:pt x="337" y="73"/>
                  </a:lnTo>
                  <a:lnTo>
                    <a:pt x="343" y="102"/>
                  </a:lnTo>
                  <a:lnTo>
                    <a:pt x="345" y="129"/>
                  </a:lnTo>
                  <a:lnTo>
                    <a:pt x="340" y="154"/>
                  </a:lnTo>
                  <a:lnTo>
                    <a:pt x="325" y="170"/>
                  </a:lnTo>
                  <a:lnTo>
                    <a:pt x="299" y="175"/>
                  </a:lnTo>
                  <a:lnTo>
                    <a:pt x="283" y="175"/>
                  </a:lnTo>
                  <a:lnTo>
                    <a:pt x="268" y="173"/>
                  </a:lnTo>
                  <a:lnTo>
                    <a:pt x="253" y="172"/>
                  </a:lnTo>
                  <a:lnTo>
                    <a:pt x="239" y="168"/>
                  </a:lnTo>
                  <a:lnTo>
                    <a:pt x="226" y="166"/>
                  </a:lnTo>
                  <a:lnTo>
                    <a:pt x="212" y="163"/>
                  </a:lnTo>
                  <a:lnTo>
                    <a:pt x="199" y="159"/>
                  </a:lnTo>
                  <a:lnTo>
                    <a:pt x="186" y="156"/>
                  </a:lnTo>
                  <a:lnTo>
                    <a:pt x="174" y="152"/>
                  </a:lnTo>
                  <a:lnTo>
                    <a:pt x="162" y="150"/>
                  </a:lnTo>
                  <a:lnTo>
                    <a:pt x="152" y="148"/>
                  </a:lnTo>
                  <a:lnTo>
                    <a:pt x="142" y="147"/>
                  </a:lnTo>
                  <a:lnTo>
                    <a:pt x="132" y="145"/>
                  </a:lnTo>
                  <a:lnTo>
                    <a:pt x="123" y="147"/>
                  </a:lnTo>
                  <a:lnTo>
                    <a:pt x="115" y="148"/>
                  </a:lnTo>
                  <a:lnTo>
                    <a:pt x="108" y="151"/>
                  </a:lnTo>
                  <a:lnTo>
                    <a:pt x="94" y="159"/>
                  </a:lnTo>
                  <a:lnTo>
                    <a:pt x="80" y="168"/>
                  </a:lnTo>
                  <a:lnTo>
                    <a:pt x="67" y="178"/>
                  </a:lnTo>
                  <a:lnTo>
                    <a:pt x="53" y="185"/>
                  </a:lnTo>
                  <a:lnTo>
                    <a:pt x="39" y="190"/>
                  </a:lnTo>
                  <a:lnTo>
                    <a:pt x="26" y="192"/>
                  </a:lnTo>
                  <a:lnTo>
                    <a:pt x="14" y="189"/>
                  </a:lnTo>
                  <a:lnTo>
                    <a:pt x="2" y="181"/>
                  </a:lnTo>
                  <a:close/>
                </a:path>
              </a:pathLst>
            </a:custGeom>
            <a:solidFill>
              <a:srgbClr val="FF6000"/>
            </a:solidFill>
            <a:ln w="9525">
              <a:noFill/>
              <a:round/>
              <a:headEnd/>
              <a:tailEnd/>
            </a:ln>
          </p:spPr>
          <p:txBody>
            <a:bodyPr/>
            <a:lstStyle/>
            <a:p>
              <a:endParaRPr lang="fr-FR"/>
            </a:p>
          </p:txBody>
        </p:sp>
        <p:sp>
          <p:nvSpPr>
            <p:cNvPr id="128" name="Freeform 120"/>
            <p:cNvSpPr>
              <a:spLocks/>
            </p:cNvSpPr>
            <p:nvPr/>
          </p:nvSpPr>
          <p:spPr bwMode="auto">
            <a:xfrm>
              <a:off x="1201" y="567"/>
              <a:ext cx="152" cy="77"/>
            </a:xfrm>
            <a:custGeom>
              <a:avLst/>
              <a:gdLst>
                <a:gd name="T0" fmla="*/ 0 w 306"/>
                <a:gd name="T1" fmla="*/ 19 h 154"/>
                <a:gd name="T2" fmla="*/ 0 w 306"/>
                <a:gd name="T3" fmla="*/ 18 h 154"/>
                <a:gd name="T4" fmla="*/ 0 w 306"/>
                <a:gd name="T5" fmla="*/ 17 h 154"/>
                <a:gd name="T6" fmla="*/ 1 w 306"/>
                <a:gd name="T7" fmla="*/ 15 h 154"/>
                <a:gd name="T8" fmla="*/ 2 w 306"/>
                <a:gd name="T9" fmla="*/ 13 h 154"/>
                <a:gd name="T10" fmla="*/ 4 w 306"/>
                <a:gd name="T11" fmla="*/ 12 h 154"/>
                <a:gd name="T12" fmla="*/ 6 w 306"/>
                <a:gd name="T13" fmla="*/ 10 h 154"/>
                <a:gd name="T14" fmla="*/ 8 w 306"/>
                <a:gd name="T15" fmla="*/ 10 h 154"/>
                <a:gd name="T16" fmla="*/ 10 w 306"/>
                <a:gd name="T17" fmla="*/ 7 h 154"/>
                <a:gd name="T18" fmla="*/ 12 w 306"/>
                <a:gd name="T19" fmla="*/ 6 h 154"/>
                <a:gd name="T20" fmla="*/ 14 w 306"/>
                <a:gd name="T21" fmla="*/ 6 h 154"/>
                <a:gd name="T22" fmla="*/ 17 w 306"/>
                <a:gd name="T23" fmla="*/ 5 h 154"/>
                <a:gd name="T24" fmla="*/ 19 w 306"/>
                <a:gd name="T25" fmla="*/ 5 h 154"/>
                <a:gd name="T26" fmla="*/ 21 w 306"/>
                <a:gd name="T27" fmla="*/ 5 h 154"/>
                <a:gd name="T28" fmla="*/ 23 w 306"/>
                <a:gd name="T29" fmla="*/ 5 h 154"/>
                <a:gd name="T30" fmla="*/ 25 w 306"/>
                <a:gd name="T31" fmla="*/ 5 h 154"/>
                <a:gd name="T32" fmla="*/ 26 w 306"/>
                <a:gd name="T33" fmla="*/ 5 h 154"/>
                <a:gd name="T34" fmla="*/ 27 w 306"/>
                <a:gd name="T35" fmla="*/ 3 h 154"/>
                <a:gd name="T36" fmla="*/ 28 w 306"/>
                <a:gd name="T37" fmla="*/ 2 h 154"/>
                <a:gd name="T38" fmla="*/ 29 w 306"/>
                <a:gd name="T39" fmla="*/ 1 h 154"/>
                <a:gd name="T40" fmla="*/ 30 w 306"/>
                <a:gd name="T41" fmla="*/ 1 h 154"/>
                <a:gd name="T42" fmla="*/ 31 w 306"/>
                <a:gd name="T43" fmla="*/ 1 h 154"/>
                <a:gd name="T44" fmla="*/ 32 w 306"/>
                <a:gd name="T45" fmla="*/ 0 h 154"/>
                <a:gd name="T46" fmla="*/ 33 w 306"/>
                <a:gd name="T47" fmla="*/ 1 h 154"/>
                <a:gd name="T48" fmla="*/ 33 w 306"/>
                <a:gd name="T49" fmla="*/ 1 h 154"/>
                <a:gd name="T50" fmla="*/ 34 w 306"/>
                <a:gd name="T51" fmla="*/ 2 h 154"/>
                <a:gd name="T52" fmla="*/ 36 w 306"/>
                <a:gd name="T53" fmla="*/ 5 h 154"/>
                <a:gd name="T54" fmla="*/ 37 w 306"/>
                <a:gd name="T55" fmla="*/ 7 h 154"/>
                <a:gd name="T56" fmla="*/ 38 w 306"/>
                <a:gd name="T57" fmla="*/ 10 h 154"/>
                <a:gd name="T58" fmla="*/ 38 w 306"/>
                <a:gd name="T59" fmla="*/ 12 h 154"/>
                <a:gd name="T60" fmla="*/ 37 w 306"/>
                <a:gd name="T61" fmla="*/ 15 h 154"/>
                <a:gd name="T62" fmla="*/ 35 w 306"/>
                <a:gd name="T63" fmla="*/ 17 h 154"/>
                <a:gd name="T64" fmla="*/ 33 w 306"/>
                <a:gd name="T65" fmla="*/ 18 h 154"/>
                <a:gd name="T66" fmla="*/ 29 w 306"/>
                <a:gd name="T67" fmla="*/ 18 h 154"/>
                <a:gd name="T68" fmla="*/ 26 w 306"/>
                <a:gd name="T69" fmla="*/ 17 h 154"/>
                <a:gd name="T70" fmla="*/ 23 w 306"/>
                <a:gd name="T71" fmla="*/ 17 h 154"/>
                <a:gd name="T72" fmla="*/ 20 w 306"/>
                <a:gd name="T73" fmla="*/ 15 h 154"/>
                <a:gd name="T74" fmla="*/ 18 w 306"/>
                <a:gd name="T75" fmla="*/ 14 h 154"/>
                <a:gd name="T76" fmla="*/ 15 w 306"/>
                <a:gd name="T77" fmla="*/ 14 h 154"/>
                <a:gd name="T78" fmla="*/ 13 w 306"/>
                <a:gd name="T79" fmla="*/ 14 h 154"/>
                <a:gd name="T80" fmla="*/ 12 w 306"/>
                <a:gd name="T81" fmla="*/ 15 h 154"/>
                <a:gd name="T82" fmla="*/ 10 w 306"/>
                <a:gd name="T83" fmla="*/ 17 h 154"/>
                <a:gd name="T84" fmla="*/ 9 w 306"/>
                <a:gd name="T85" fmla="*/ 17 h 154"/>
                <a:gd name="T86" fmla="*/ 7 w 306"/>
                <a:gd name="T87" fmla="*/ 18 h 154"/>
                <a:gd name="T88" fmla="*/ 5 w 306"/>
                <a:gd name="T89" fmla="*/ 19 h 154"/>
                <a:gd name="T90" fmla="*/ 4 w 306"/>
                <a:gd name="T91" fmla="*/ 19 h 154"/>
                <a:gd name="T92" fmla="*/ 3 w 306"/>
                <a:gd name="T93" fmla="*/ 19 h 154"/>
                <a:gd name="T94" fmla="*/ 1 w 306"/>
                <a:gd name="T95" fmla="*/ 19 h 154"/>
                <a:gd name="T96" fmla="*/ 0 w 306"/>
                <a:gd name="T97" fmla="*/ 19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6"/>
                <a:gd name="T148" fmla="*/ 0 h 154"/>
                <a:gd name="T149" fmla="*/ 306 w 306"/>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6" h="154">
                  <a:moveTo>
                    <a:pt x="2" y="145"/>
                  </a:moveTo>
                  <a:lnTo>
                    <a:pt x="0" y="140"/>
                  </a:lnTo>
                  <a:lnTo>
                    <a:pt x="4" y="132"/>
                  </a:lnTo>
                  <a:lnTo>
                    <a:pt x="11" y="122"/>
                  </a:lnTo>
                  <a:lnTo>
                    <a:pt x="21" y="110"/>
                  </a:lnTo>
                  <a:lnTo>
                    <a:pt x="35" y="99"/>
                  </a:lnTo>
                  <a:lnTo>
                    <a:pt x="50" y="86"/>
                  </a:lnTo>
                  <a:lnTo>
                    <a:pt x="66" y="73"/>
                  </a:lnTo>
                  <a:lnTo>
                    <a:pt x="83" y="62"/>
                  </a:lnTo>
                  <a:lnTo>
                    <a:pt x="101" y="54"/>
                  </a:lnTo>
                  <a:lnTo>
                    <a:pt x="119" y="49"/>
                  </a:lnTo>
                  <a:lnTo>
                    <a:pt x="136" y="47"/>
                  </a:lnTo>
                  <a:lnTo>
                    <a:pt x="155" y="46"/>
                  </a:lnTo>
                  <a:lnTo>
                    <a:pt x="172" y="47"/>
                  </a:lnTo>
                  <a:lnTo>
                    <a:pt x="187" y="46"/>
                  </a:lnTo>
                  <a:lnTo>
                    <a:pt x="202" y="43"/>
                  </a:lnTo>
                  <a:lnTo>
                    <a:pt x="214" y="38"/>
                  </a:lnTo>
                  <a:lnTo>
                    <a:pt x="224" y="30"/>
                  </a:lnTo>
                  <a:lnTo>
                    <a:pt x="232" y="22"/>
                  </a:lnTo>
                  <a:lnTo>
                    <a:pt x="240" y="14"/>
                  </a:lnTo>
                  <a:lnTo>
                    <a:pt x="247" y="7"/>
                  </a:lnTo>
                  <a:lnTo>
                    <a:pt x="253" y="2"/>
                  </a:lnTo>
                  <a:lnTo>
                    <a:pt x="258" y="0"/>
                  </a:lnTo>
                  <a:lnTo>
                    <a:pt x="265" y="1"/>
                  </a:lnTo>
                  <a:lnTo>
                    <a:pt x="272" y="7"/>
                  </a:lnTo>
                  <a:lnTo>
                    <a:pt x="280" y="18"/>
                  </a:lnTo>
                  <a:lnTo>
                    <a:pt x="290" y="37"/>
                  </a:lnTo>
                  <a:lnTo>
                    <a:pt x="299" y="58"/>
                  </a:lnTo>
                  <a:lnTo>
                    <a:pt x="305" y="81"/>
                  </a:lnTo>
                  <a:lnTo>
                    <a:pt x="306" y="103"/>
                  </a:lnTo>
                  <a:lnTo>
                    <a:pt x="301" y="123"/>
                  </a:lnTo>
                  <a:lnTo>
                    <a:pt x="288" y="136"/>
                  </a:lnTo>
                  <a:lnTo>
                    <a:pt x="265" y="140"/>
                  </a:lnTo>
                  <a:lnTo>
                    <a:pt x="238" y="139"/>
                  </a:lnTo>
                  <a:lnTo>
                    <a:pt x="212" y="134"/>
                  </a:lnTo>
                  <a:lnTo>
                    <a:pt x="187" y="130"/>
                  </a:lnTo>
                  <a:lnTo>
                    <a:pt x="165" y="124"/>
                  </a:lnTo>
                  <a:lnTo>
                    <a:pt x="144" y="119"/>
                  </a:lnTo>
                  <a:lnTo>
                    <a:pt x="126" y="117"/>
                  </a:lnTo>
                  <a:lnTo>
                    <a:pt x="110" y="117"/>
                  </a:lnTo>
                  <a:lnTo>
                    <a:pt x="96" y="122"/>
                  </a:lnTo>
                  <a:lnTo>
                    <a:pt x="83" y="129"/>
                  </a:lnTo>
                  <a:lnTo>
                    <a:pt x="72" y="136"/>
                  </a:lnTo>
                  <a:lnTo>
                    <a:pt x="59" y="142"/>
                  </a:lnTo>
                  <a:lnTo>
                    <a:pt x="47" y="148"/>
                  </a:lnTo>
                  <a:lnTo>
                    <a:pt x="35" y="153"/>
                  </a:lnTo>
                  <a:lnTo>
                    <a:pt x="24" y="154"/>
                  </a:lnTo>
                  <a:lnTo>
                    <a:pt x="12" y="152"/>
                  </a:lnTo>
                  <a:lnTo>
                    <a:pt x="2" y="145"/>
                  </a:lnTo>
                  <a:close/>
                </a:path>
              </a:pathLst>
            </a:custGeom>
            <a:solidFill>
              <a:srgbClr val="FF7A00"/>
            </a:solidFill>
            <a:ln w="9525">
              <a:noFill/>
              <a:round/>
              <a:headEnd/>
              <a:tailEnd/>
            </a:ln>
          </p:spPr>
          <p:txBody>
            <a:bodyPr/>
            <a:lstStyle/>
            <a:p>
              <a:endParaRPr lang="fr-FR"/>
            </a:p>
          </p:txBody>
        </p:sp>
        <p:sp>
          <p:nvSpPr>
            <p:cNvPr id="129" name="Freeform 121"/>
            <p:cNvSpPr>
              <a:spLocks/>
            </p:cNvSpPr>
            <p:nvPr/>
          </p:nvSpPr>
          <p:spPr bwMode="auto">
            <a:xfrm>
              <a:off x="1214" y="577"/>
              <a:ext cx="134" cy="57"/>
            </a:xfrm>
            <a:custGeom>
              <a:avLst/>
              <a:gdLst>
                <a:gd name="T0" fmla="*/ 1 w 267"/>
                <a:gd name="T1" fmla="*/ 13 h 115"/>
                <a:gd name="T2" fmla="*/ 0 w 267"/>
                <a:gd name="T3" fmla="*/ 13 h 115"/>
                <a:gd name="T4" fmla="*/ 1 w 267"/>
                <a:gd name="T5" fmla="*/ 12 h 115"/>
                <a:gd name="T6" fmla="*/ 2 w 267"/>
                <a:gd name="T7" fmla="*/ 11 h 115"/>
                <a:gd name="T8" fmla="*/ 3 w 267"/>
                <a:gd name="T9" fmla="*/ 10 h 115"/>
                <a:gd name="T10" fmla="*/ 4 w 267"/>
                <a:gd name="T11" fmla="*/ 9 h 115"/>
                <a:gd name="T12" fmla="*/ 6 w 267"/>
                <a:gd name="T13" fmla="*/ 8 h 115"/>
                <a:gd name="T14" fmla="*/ 8 w 267"/>
                <a:gd name="T15" fmla="*/ 6 h 115"/>
                <a:gd name="T16" fmla="*/ 10 w 267"/>
                <a:gd name="T17" fmla="*/ 5 h 115"/>
                <a:gd name="T18" fmla="*/ 11 w 267"/>
                <a:gd name="T19" fmla="*/ 4 h 115"/>
                <a:gd name="T20" fmla="*/ 13 w 267"/>
                <a:gd name="T21" fmla="*/ 4 h 115"/>
                <a:gd name="T22" fmla="*/ 15 w 267"/>
                <a:gd name="T23" fmla="*/ 4 h 115"/>
                <a:gd name="T24" fmla="*/ 17 w 267"/>
                <a:gd name="T25" fmla="*/ 4 h 115"/>
                <a:gd name="T26" fmla="*/ 19 w 267"/>
                <a:gd name="T27" fmla="*/ 4 h 115"/>
                <a:gd name="T28" fmla="*/ 21 w 267"/>
                <a:gd name="T29" fmla="*/ 4 h 115"/>
                <a:gd name="T30" fmla="*/ 22 w 267"/>
                <a:gd name="T31" fmla="*/ 4 h 115"/>
                <a:gd name="T32" fmla="*/ 24 w 267"/>
                <a:gd name="T33" fmla="*/ 3 h 115"/>
                <a:gd name="T34" fmla="*/ 25 w 267"/>
                <a:gd name="T35" fmla="*/ 2 h 115"/>
                <a:gd name="T36" fmla="*/ 26 w 267"/>
                <a:gd name="T37" fmla="*/ 2 h 115"/>
                <a:gd name="T38" fmla="*/ 27 w 267"/>
                <a:gd name="T39" fmla="*/ 1 h 115"/>
                <a:gd name="T40" fmla="*/ 27 w 267"/>
                <a:gd name="T41" fmla="*/ 0 h 115"/>
                <a:gd name="T42" fmla="*/ 28 w 267"/>
                <a:gd name="T43" fmla="*/ 0 h 115"/>
                <a:gd name="T44" fmla="*/ 29 w 267"/>
                <a:gd name="T45" fmla="*/ 0 h 115"/>
                <a:gd name="T46" fmla="*/ 29 w 267"/>
                <a:gd name="T47" fmla="*/ 0 h 115"/>
                <a:gd name="T48" fmla="*/ 30 w 267"/>
                <a:gd name="T49" fmla="*/ 0 h 115"/>
                <a:gd name="T50" fmla="*/ 31 w 267"/>
                <a:gd name="T51" fmla="*/ 1 h 115"/>
                <a:gd name="T52" fmla="*/ 32 w 267"/>
                <a:gd name="T53" fmla="*/ 3 h 115"/>
                <a:gd name="T54" fmla="*/ 33 w 267"/>
                <a:gd name="T55" fmla="*/ 5 h 115"/>
                <a:gd name="T56" fmla="*/ 34 w 267"/>
                <a:gd name="T57" fmla="*/ 7 h 115"/>
                <a:gd name="T58" fmla="*/ 34 w 267"/>
                <a:gd name="T59" fmla="*/ 9 h 115"/>
                <a:gd name="T60" fmla="*/ 33 w 267"/>
                <a:gd name="T61" fmla="*/ 11 h 115"/>
                <a:gd name="T62" fmla="*/ 32 w 267"/>
                <a:gd name="T63" fmla="*/ 12 h 115"/>
                <a:gd name="T64" fmla="*/ 29 w 267"/>
                <a:gd name="T65" fmla="*/ 13 h 115"/>
                <a:gd name="T66" fmla="*/ 26 w 267"/>
                <a:gd name="T67" fmla="*/ 13 h 115"/>
                <a:gd name="T68" fmla="*/ 24 w 267"/>
                <a:gd name="T69" fmla="*/ 12 h 115"/>
                <a:gd name="T70" fmla="*/ 21 w 267"/>
                <a:gd name="T71" fmla="*/ 12 h 115"/>
                <a:gd name="T72" fmla="*/ 18 w 267"/>
                <a:gd name="T73" fmla="*/ 11 h 115"/>
                <a:gd name="T74" fmla="*/ 16 w 267"/>
                <a:gd name="T75" fmla="*/ 11 h 115"/>
                <a:gd name="T76" fmla="*/ 14 w 267"/>
                <a:gd name="T77" fmla="*/ 11 h 115"/>
                <a:gd name="T78" fmla="*/ 12 w 267"/>
                <a:gd name="T79" fmla="*/ 11 h 115"/>
                <a:gd name="T80" fmla="*/ 11 w 267"/>
                <a:gd name="T81" fmla="*/ 11 h 115"/>
                <a:gd name="T82" fmla="*/ 10 w 267"/>
                <a:gd name="T83" fmla="*/ 12 h 115"/>
                <a:gd name="T84" fmla="*/ 8 w 267"/>
                <a:gd name="T85" fmla="*/ 12 h 115"/>
                <a:gd name="T86" fmla="*/ 7 w 267"/>
                <a:gd name="T87" fmla="*/ 13 h 115"/>
                <a:gd name="T88" fmla="*/ 5 w 267"/>
                <a:gd name="T89" fmla="*/ 14 h 115"/>
                <a:gd name="T90" fmla="*/ 4 w 267"/>
                <a:gd name="T91" fmla="*/ 14 h 115"/>
                <a:gd name="T92" fmla="*/ 3 w 267"/>
                <a:gd name="T93" fmla="*/ 14 h 115"/>
                <a:gd name="T94" fmla="*/ 2 w 267"/>
                <a:gd name="T95" fmla="*/ 14 h 115"/>
                <a:gd name="T96" fmla="*/ 1 w 267"/>
                <a:gd name="T97" fmla="*/ 13 h 1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7"/>
                <a:gd name="T148" fmla="*/ 0 h 115"/>
                <a:gd name="T149" fmla="*/ 267 w 267"/>
                <a:gd name="T150" fmla="*/ 115 h 1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7" h="115">
                  <a:moveTo>
                    <a:pt x="1" y="109"/>
                  </a:moveTo>
                  <a:lnTo>
                    <a:pt x="0" y="105"/>
                  </a:lnTo>
                  <a:lnTo>
                    <a:pt x="3" y="99"/>
                  </a:lnTo>
                  <a:lnTo>
                    <a:pt x="9" y="92"/>
                  </a:lnTo>
                  <a:lnTo>
                    <a:pt x="18" y="83"/>
                  </a:lnTo>
                  <a:lnTo>
                    <a:pt x="30" y="74"/>
                  </a:lnTo>
                  <a:lnTo>
                    <a:pt x="44" y="65"/>
                  </a:lnTo>
                  <a:lnTo>
                    <a:pt x="58" y="55"/>
                  </a:lnTo>
                  <a:lnTo>
                    <a:pt x="73" y="46"/>
                  </a:lnTo>
                  <a:lnTo>
                    <a:pt x="88" y="39"/>
                  </a:lnTo>
                  <a:lnTo>
                    <a:pt x="104" y="36"/>
                  </a:lnTo>
                  <a:lnTo>
                    <a:pt x="120" y="35"/>
                  </a:lnTo>
                  <a:lnTo>
                    <a:pt x="135" y="35"/>
                  </a:lnTo>
                  <a:lnTo>
                    <a:pt x="150" y="35"/>
                  </a:lnTo>
                  <a:lnTo>
                    <a:pt x="164" y="34"/>
                  </a:lnTo>
                  <a:lnTo>
                    <a:pt x="176" y="32"/>
                  </a:lnTo>
                  <a:lnTo>
                    <a:pt x="187" y="28"/>
                  </a:lnTo>
                  <a:lnTo>
                    <a:pt x="196" y="22"/>
                  </a:lnTo>
                  <a:lnTo>
                    <a:pt x="203" y="16"/>
                  </a:lnTo>
                  <a:lnTo>
                    <a:pt x="210" y="10"/>
                  </a:lnTo>
                  <a:lnTo>
                    <a:pt x="215" y="5"/>
                  </a:lnTo>
                  <a:lnTo>
                    <a:pt x="220" y="1"/>
                  </a:lnTo>
                  <a:lnTo>
                    <a:pt x="226" y="0"/>
                  </a:lnTo>
                  <a:lnTo>
                    <a:pt x="231" y="0"/>
                  </a:lnTo>
                  <a:lnTo>
                    <a:pt x="237" y="5"/>
                  </a:lnTo>
                  <a:lnTo>
                    <a:pt x="244" y="14"/>
                  </a:lnTo>
                  <a:lnTo>
                    <a:pt x="253" y="28"/>
                  </a:lnTo>
                  <a:lnTo>
                    <a:pt x="260" y="44"/>
                  </a:lnTo>
                  <a:lnTo>
                    <a:pt x="266" y="61"/>
                  </a:lnTo>
                  <a:lnTo>
                    <a:pt x="267" y="78"/>
                  </a:lnTo>
                  <a:lnTo>
                    <a:pt x="263" y="92"/>
                  </a:lnTo>
                  <a:lnTo>
                    <a:pt x="251" y="103"/>
                  </a:lnTo>
                  <a:lnTo>
                    <a:pt x="231" y="106"/>
                  </a:lnTo>
                  <a:lnTo>
                    <a:pt x="207" y="105"/>
                  </a:lnTo>
                  <a:lnTo>
                    <a:pt x="185" y="101"/>
                  </a:lnTo>
                  <a:lnTo>
                    <a:pt x="164" y="98"/>
                  </a:lnTo>
                  <a:lnTo>
                    <a:pt x="144" y="93"/>
                  </a:lnTo>
                  <a:lnTo>
                    <a:pt x="127" y="90"/>
                  </a:lnTo>
                  <a:lnTo>
                    <a:pt x="111" y="88"/>
                  </a:lnTo>
                  <a:lnTo>
                    <a:pt x="96" y="88"/>
                  </a:lnTo>
                  <a:lnTo>
                    <a:pt x="84" y="91"/>
                  </a:lnTo>
                  <a:lnTo>
                    <a:pt x="74" y="96"/>
                  </a:lnTo>
                  <a:lnTo>
                    <a:pt x="62" y="101"/>
                  </a:lnTo>
                  <a:lnTo>
                    <a:pt x="52" y="107"/>
                  </a:lnTo>
                  <a:lnTo>
                    <a:pt x="40" y="112"/>
                  </a:lnTo>
                  <a:lnTo>
                    <a:pt x="30" y="114"/>
                  </a:lnTo>
                  <a:lnTo>
                    <a:pt x="20" y="115"/>
                  </a:lnTo>
                  <a:lnTo>
                    <a:pt x="10" y="114"/>
                  </a:lnTo>
                  <a:lnTo>
                    <a:pt x="1" y="109"/>
                  </a:lnTo>
                  <a:close/>
                </a:path>
              </a:pathLst>
            </a:custGeom>
            <a:solidFill>
              <a:srgbClr val="FF9300"/>
            </a:solidFill>
            <a:ln w="9525">
              <a:noFill/>
              <a:round/>
              <a:headEnd/>
              <a:tailEnd/>
            </a:ln>
          </p:spPr>
          <p:txBody>
            <a:bodyPr/>
            <a:lstStyle/>
            <a:p>
              <a:endParaRPr lang="fr-FR"/>
            </a:p>
          </p:txBody>
        </p:sp>
        <p:sp>
          <p:nvSpPr>
            <p:cNvPr id="130" name="Freeform 122"/>
            <p:cNvSpPr>
              <a:spLocks/>
            </p:cNvSpPr>
            <p:nvPr/>
          </p:nvSpPr>
          <p:spPr bwMode="auto">
            <a:xfrm>
              <a:off x="1228" y="585"/>
              <a:ext cx="113" cy="39"/>
            </a:xfrm>
            <a:custGeom>
              <a:avLst/>
              <a:gdLst>
                <a:gd name="T0" fmla="*/ 0 w 227"/>
                <a:gd name="T1" fmla="*/ 9 h 79"/>
                <a:gd name="T2" fmla="*/ 0 w 227"/>
                <a:gd name="T3" fmla="*/ 9 h 79"/>
                <a:gd name="T4" fmla="*/ 0 w 227"/>
                <a:gd name="T5" fmla="*/ 8 h 79"/>
                <a:gd name="T6" fmla="*/ 1 w 227"/>
                <a:gd name="T7" fmla="*/ 7 h 79"/>
                <a:gd name="T8" fmla="*/ 2 w 227"/>
                <a:gd name="T9" fmla="*/ 7 h 79"/>
                <a:gd name="T10" fmla="*/ 3 w 227"/>
                <a:gd name="T11" fmla="*/ 6 h 79"/>
                <a:gd name="T12" fmla="*/ 4 w 227"/>
                <a:gd name="T13" fmla="*/ 5 h 79"/>
                <a:gd name="T14" fmla="*/ 6 w 227"/>
                <a:gd name="T15" fmla="*/ 4 h 79"/>
                <a:gd name="T16" fmla="*/ 7 w 227"/>
                <a:gd name="T17" fmla="*/ 3 h 79"/>
                <a:gd name="T18" fmla="*/ 9 w 227"/>
                <a:gd name="T19" fmla="*/ 3 h 79"/>
                <a:gd name="T20" fmla="*/ 10 w 227"/>
                <a:gd name="T21" fmla="*/ 3 h 79"/>
                <a:gd name="T22" fmla="*/ 12 w 227"/>
                <a:gd name="T23" fmla="*/ 3 h 79"/>
                <a:gd name="T24" fmla="*/ 14 w 227"/>
                <a:gd name="T25" fmla="*/ 2 h 79"/>
                <a:gd name="T26" fmla="*/ 15 w 227"/>
                <a:gd name="T27" fmla="*/ 3 h 79"/>
                <a:gd name="T28" fmla="*/ 17 w 227"/>
                <a:gd name="T29" fmla="*/ 2 h 79"/>
                <a:gd name="T30" fmla="*/ 18 w 227"/>
                <a:gd name="T31" fmla="*/ 2 h 79"/>
                <a:gd name="T32" fmla="*/ 19 w 227"/>
                <a:gd name="T33" fmla="*/ 2 h 79"/>
                <a:gd name="T34" fmla="*/ 20 w 227"/>
                <a:gd name="T35" fmla="*/ 1 h 79"/>
                <a:gd name="T36" fmla="*/ 21 w 227"/>
                <a:gd name="T37" fmla="*/ 1 h 79"/>
                <a:gd name="T38" fmla="*/ 22 w 227"/>
                <a:gd name="T39" fmla="*/ 0 h 79"/>
                <a:gd name="T40" fmla="*/ 22 w 227"/>
                <a:gd name="T41" fmla="*/ 0 h 79"/>
                <a:gd name="T42" fmla="*/ 23 w 227"/>
                <a:gd name="T43" fmla="*/ 0 h 79"/>
                <a:gd name="T44" fmla="*/ 24 w 227"/>
                <a:gd name="T45" fmla="*/ 0 h 79"/>
                <a:gd name="T46" fmla="*/ 24 w 227"/>
                <a:gd name="T47" fmla="*/ 0 h 79"/>
                <a:gd name="T48" fmla="*/ 25 w 227"/>
                <a:gd name="T49" fmla="*/ 0 h 79"/>
                <a:gd name="T50" fmla="*/ 26 w 227"/>
                <a:gd name="T51" fmla="*/ 1 h 79"/>
                <a:gd name="T52" fmla="*/ 26 w 227"/>
                <a:gd name="T53" fmla="*/ 2 h 79"/>
                <a:gd name="T54" fmla="*/ 27 w 227"/>
                <a:gd name="T55" fmla="*/ 3 h 79"/>
                <a:gd name="T56" fmla="*/ 28 w 227"/>
                <a:gd name="T57" fmla="*/ 5 h 79"/>
                <a:gd name="T58" fmla="*/ 28 w 227"/>
                <a:gd name="T59" fmla="*/ 6 h 79"/>
                <a:gd name="T60" fmla="*/ 27 w 227"/>
                <a:gd name="T61" fmla="*/ 7 h 79"/>
                <a:gd name="T62" fmla="*/ 26 w 227"/>
                <a:gd name="T63" fmla="*/ 8 h 79"/>
                <a:gd name="T64" fmla="*/ 24 w 227"/>
                <a:gd name="T65" fmla="*/ 9 h 79"/>
                <a:gd name="T66" fmla="*/ 22 w 227"/>
                <a:gd name="T67" fmla="*/ 8 h 79"/>
                <a:gd name="T68" fmla="*/ 19 w 227"/>
                <a:gd name="T69" fmla="*/ 8 h 79"/>
                <a:gd name="T70" fmla="*/ 17 w 227"/>
                <a:gd name="T71" fmla="*/ 8 h 79"/>
                <a:gd name="T72" fmla="*/ 15 w 227"/>
                <a:gd name="T73" fmla="*/ 8 h 79"/>
                <a:gd name="T74" fmla="*/ 13 w 227"/>
                <a:gd name="T75" fmla="*/ 7 h 79"/>
                <a:gd name="T76" fmla="*/ 11 w 227"/>
                <a:gd name="T77" fmla="*/ 7 h 79"/>
                <a:gd name="T78" fmla="*/ 10 w 227"/>
                <a:gd name="T79" fmla="*/ 7 h 79"/>
                <a:gd name="T80" fmla="*/ 8 w 227"/>
                <a:gd name="T81" fmla="*/ 7 h 79"/>
                <a:gd name="T82" fmla="*/ 7 w 227"/>
                <a:gd name="T83" fmla="*/ 8 h 79"/>
                <a:gd name="T84" fmla="*/ 6 w 227"/>
                <a:gd name="T85" fmla="*/ 8 h 79"/>
                <a:gd name="T86" fmla="*/ 5 w 227"/>
                <a:gd name="T87" fmla="*/ 9 h 79"/>
                <a:gd name="T88" fmla="*/ 4 w 227"/>
                <a:gd name="T89" fmla="*/ 9 h 79"/>
                <a:gd name="T90" fmla="*/ 3 w 227"/>
                <a:gd name="T91" fmla="*/ 9 h 79"/>
                <a:gd name="T92" fmla="*/ 2 w 227"/>
                <a:gd name="T93" fmla="*/ 9 h 79"/>
                <a:gd name="T94" fmla="*/ 1 w 227"/>
                <a:gd name="T95" fmla="*/ 9 h 79"/>
                <a:gd name="T96" fmla="*/ 0 w 227"/>
                <a:gd name="T97" fmla="*/ 9 h 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7"/>
                <a:gd name="T148" fmla="*/ 0 h 79"/>
                <a:gd name="T149" fmla="*/ 227 w 227"/>
                <a:gd name="T150" fmla="*/ 79 h 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7" h="79">
                  <a:moveTo>
                    <a:pt x="1" y="74"/>
                  </a:moveTo>
                  <a:lnTo>
                    <a:pt x="0" y="72"/>
                  </a:lnTo>
                  <a:lnTo>
                    <a:pt x="2" y="67"/>
                  </a:lnTo>
                  <a:lnTo>
                    <a:pt x="8" y="63"/>
                  </a:lnTo>
                  <a:lnTo>
                    <a:pt x="16" y="57"/>
                  </a:lnTo>
                  <a:lnTo>
                    <a:pt x="25" y="50"/>
                  </a:lnTo>
                  <a:lnTo>
                    <a:pt x="36" y="44"/>
                  </a:lnTo>
                  <a:lnTo>
                    <a:pt x="48" y="37"/>
                  </a:lnTo>
                  <a:lnTo>
                    <a:pt x="61" y="31"/>
                  </a:lnTo>
                  <a:lnTo>
                    <a:pt x="73" y="27"/>
                  </a:lnTo>
                  <a:lnTo>
                    <a:pt x="87" y="25"/>
                  </a:lnTo>
                  <a:lnTo>
                    <a:pt x="101" y="25"/>
                  </a:lnTo>
                  <a:lnTo>
                    <a:pt x="115" y="23"/>
                  </a:lnTo>
                  <a:lnTo>
                    <a:pt x="127" y="25"/>
                  </a:lnTo>
                  <a:lnTo>
                    <a:pt x="139" y="23"/>
                  </a:lnTo>
                  <a:lnTo>
                    <a:pt x="149" y="22"/>
                  </a:lnTo>
                  <a:lnTo>
                    <a:pt x="159" y="20"/>
                  </a:lnTo>
                  <a:lnTo>
                    <a:pt x="167" y="15"/>
                  </a:lnTo>
                  <a:lnTo>
                    <a:pt x="172" y="12"/>
                  </a:lnTo>
                  <a:lnTo>
                    <a:pt x="178" y="7"/>
                  </a:lnTo>
                  <a:lnTo>
                    <a:pt x="183" y="4"/>
                  </a:lnTo>
                  <a:lnTo>
                    <a:pt x="187" y="2"/>
                  </a:lnTo>
                  <a:lnTo>
                    <a:pt x="192" y="0"/>
                  </a:lnTo>
                  <a:lnTo>
                    <a:pt x="197" y="2"/>
                  </a:lnTo>
                  <a:lnTo>
                    <a:pt x="201" y="4"/>
                  </a:lnTo>
                  <a:lnTo>
                    <a:pt x="208" y="10"/>
                  </a:lnTo>
                  <a:lnTo>
                    <a:pt x="215" y="19"/>
                  </a:lnTo>
                  <a:lnTo>
                    <a:pt x="221" y="30"/>
                  </a:lnTo>
                  <a:lnTo>
                    <a:pt x="225" y="42"/>
                  </a:lnTo>
                  <a:lnTo>
                    <a:pt x="227" y="53"/>
                  </a:lnTo>
                  <a:lnTo>
                    <a:pt x="223" y="63"/>
                  </a:lnTo>
                  <a:lnTo>
                    <a:pt x="214" y="69"/>
                  </a:lnTo>
                  <a:lnTo>
                    <a:pt x="197" y="72"/>
                  </a:lnTo>
                  <a:lnTo>
                    <a:pt x="176" y="71"/>
                  </a:lnTo>
                  <a:lnTo>
                    <a:pt x="157" y="69"/>
                  </a:lnTo>
                  <a:lnTo>
                    <a:pt x="139" y="66"/>
                  </a:lnTo>
                  <a:lnTo>
                    <a:pt x="122" y="64"/>
                  </a:lnTo>
                  <a:lnTo>
                    <a:pt x="107" y="61"/>
                  </a:lnTo>
                  <a:lnTo>
                    <a:pt x="93" y="60"/>
                  </a:lnTo>
                  <a:lnTo>
                    <a:pt x="81" y="60"/>
                  </a:lnTo>
                  <a:lnTo>
                    <a:pt x="71" y="63"/>
                  </a:lnTo>
                  <a:lnTo>
                    <a:pt x="62" y="66"/>
                  </a:lnTo>
                  <a:lnTo>
                    <a:pt x="53" y="69"/>
                  </a:lnTo>
                  <a:lnTo>
                    <a:pt x="43" y="73"/>
                  </a:lnTo>
                  <a:lnTo>
                    <a:pt x="34" y="76"/>
                  </a:lnTo>
                  <a:lnTo>
                    <a:pt x="25" y="79"/>
                  </a:lnTo>
                  <a:lnTo>
                    <a:pt x="16" y="79"/>
                  </a:lnTo>
                  <a:lnTo>
                    <a:pt x="8" y="78"/>
                  </a:lnTo>
                  <a:lnTo>
                    <a:pt x="1" y="74"/>
                  </a:lnTo>
                  <a:close/>
                </a:path>
              </a:pathLst>
            </a:custGeom>
            <a:solidFill>
              <a:srgbClr val="FFAA00"/>
            </a:solidFill>
            <a:ln w="9525">
              <a:noFill/>
              <a:round/>
              <a:headEnd/>
              <a:tailEnd/>
            </a:ln>
          </p:spPr>
          <p:txBody>
            <a:bodyPr/>
            <a:lstStyle/>
            <a:p>
              <a:endParaRPr lang="fr-FR"/>
            </a:p>
          </p:txBody>
        </p:sp>
        <p:sp>
          <p:nvSpPr>
            <p:cNvPr id="131" name="Freeform 123"/>
            <p:cNvSpPr>
              <a:spLocks/>
            </p:cNvSpPr>
            <p:nvPr/>
          </p:nvSpPr>
          <p:spPr bwMode="auto">
            <a:xfrm>
              <a:off x="1116" y="552"/>
              <a:ext cx="46" cy="43"/>
            </a:xfrm>
            <a:custGeom>
              <a:avLst/>
              <a:gdLst>
                <a:gd name="T0" fmla="*/ 1 w 92"/>
                <a:gd name="T1" fmla="*/ 3 h 86"/>
                <a:gd name="T2" fmla="*/ 1 w 92"/>
                <a:gd name="T3" fmla="*/ 3 h 86"/>
                <a:gd name="T4" fmla="*/ 2 w 92"/>
                <a:gd name="T5" fmla="*/ 3 h 86"/>
                <a:gd name="T6" fmla="*/ 3 w 92"/>
                <a:gd name="T7" fmla="*/ 1 h 86"/>
                <a:gd name="T8" fmla="*/ 5 w 92"/>
                <a:gd name="T9" fmla="*/ 1 h 86"/>
                <a:gd name="T10" fmla="*/ 6 w 92"/>
                <a:gd name="T11" fmla="*/ 1 h 86"/>
                <a:gd name="T12" fmla="*/ 9 w 92"/>
                <a:gd name="T13" fmla="*/ 0 h 86"/>
                <a:gd name="T14" fmla="*/ 10 w 92"/>
                <a:gd name="T15" fmla="*/ 1 h 86"/>
                <a:gd name="T16" fmla="*/ 11 w 92"/>
                <a:gd name="T17" fmla="*/ 1 h 86"/>
                <a:gd name="T18" fmla="*/ 12 w 92"/>
                <a:gd name="T19" fmla="*/ 1 h 86"/>
                <a:gd name="T20" fmla="*/ 12 w 92"/>
                <a:gd name="T21" fmla="*/ 3 h 86"/>
                <a:gd name="T22" fmla="*/ 12 w 92"/>
                <a:gd name="T23" fmla="*/ 5 h 86"/>
                <a:gd name="T24" fmla="*/ 12 w 92"/>
                <a:gd name="T25" fmla="*/ 6 h 86"/>
                <a:gd name="T26" fmla="*/ 11 w 92"/>
                <a:gd name="T27" fmla="*/ 8 h 86"/>
                <a:gd name="T28" fmla="*/ 10 w 92"/>
                <a:gd name="T29" fmla="*/ 10 h 86"/>
                <a:gd name="T30" fmla="*/ 9 w 92"/>
                <a:gd name="T31" fmla="*/ 11 h 86"/>
                <a:gd name="T32" fmla="*/ 7 w 92"/>
                <a:gd name="T33" fmla="*/ 11 h 86"/>
                <a:gd name="T34" fmla="*/ 6 w 92"/>
                <a:gd name="T35" fmla="*/ 11 h 86"/>
                <a:gd name="T36" fmla="*/ 5 w 92"/>
                <a:gd name="T37" fmla="*/ 10 h 86"/>
                <a:gd name="T38" fmla="*/ 3 w 92"/>
                <a:gd name="T39" fmla="*/ 10 h 86"/>
                <a:gd name="T40" fmla="*/ 1 w 92"/>
                <a:gd name="T41" fmla="*/ 8 h 86"/>
                <a:gd name="T42" fmla="*/ 1 w 92"/>
                <a:gd name="T43" fmla="*/ 6 h 86"/>
                <a:gd name="T44" fmla="*/ 0 w 92"/>
                <a:gd name="T45" fmla="*/ 5 h 86"/>
                <a:gd name="T46" fmla="*/ 0 w 92"/>
                <a:gd name="T47" fmla="*/ 5 h 86"/>
                <a:gd name="T48" fmla="*/ 1 w 92"/>
                <a:gd name="T49" fmla="*/ 3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2"/>
                <a:gd name="T76" fmla="*/ 0 h 86"/>
                <a:gd name="T77" fmla="*/ 92 w 92"/>
                <a:gd name="T78" fmla="*/ 86 h 8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2" h="86">
                  <a:moveTo>
                    <a:pt x="5" y="25"/>
                  </a:moveTo>
                  <a:lnTo>
                    <a:pt x="8" y="24"/>
                  </a:lnTo>
                  <a:lnTo>
                    <a:pt x="16" y="19"/>
                  </a:lnTo>
                  <a:lnTo>
                    <a:pt x="28" y="13"/>
                  </a:lnTo>
                  <a:lnTo>
                    <a:pt x="40" y="8"/>
                  </a:lnTo>
                  <a:lnTo>
                    <a:pt x="55" y="2"/>
                  </a:lnTo>
                  <a:lnTo>
                    <a:pt x="68" y="0"/>
                  </a:lnTo>
                  <a:lnTo>
                    <a:pt x="80" y="1"/>
                  </a:lnTo>
                  <a:lnTo>
                    <a:pt x="86" y="5"/>
                  </a:lnTo>
                  <a:lnTo>
                    <a:pt x="90" y="15"/>
                  </a:lnTo>
                  <a:lnTo>
                    <a:pt x="92" y="26"/>
                  </a:lnTo>
                  <a:lnTo>
                    <a:pt x="92" y="39"/>
                  </a:lnTo>
                  <a:lnTo>
                    <a:pt x="90" y="53"/>
                  </a:lnTo>
                  <a:lnTo>
                    <a:pt x="85" y="64"/>
                  </a:lnTo>
                  <a:lnTo>
                    <a:pt x="80" y="74"/>
                  </a:lnTo>
                  <a:lnTo>
                    <a:pt x="70" y="83"/>
                  </a:lnTo>
                  <a:lnTo>
                    <a:pt x="60" y="86"/>
                  </a:lnTo>
                  <a:lnTo>
                    <a:pt x="47" y="85"/>
                  </a:lnTo>
                  <a:lnTo>
                    <a:pt x="35" y="80"/>
                  </a:lnTo>
                  <a:lnTo>
                    <a:pt x="23" y="73"/>
                  </a:lnTo>
                  <a:lnTo>
                    <a:pt x="13" y="64"/>
                  </a:lnTo>
                  <a:lnTo>
                    <a:pt x="5" y="55"/>
                  </a:lnTo>
                  <a:lnTo>
                    <a:pt x="0" y="45"/>
                  </a:lnTo>
                  <a:lnTo>
                    <a:pt x="0" y="34"/>
                  </a:lnTo>
                  <a:lnTo>
                    <a:pt x="5" y="25"/>
                  </a:lnTo>
                  <a:close/>
                </a:path>
              </a:pathLst>
            </a:custGeom>
            <a:solidFill>
              <a:srgbClr val="FF0000"/>
            </a:solidFill>
            <a:ln w="9525">
              <a:noFill/>
              <a:round/>
              <a:headEnd/>
              <a:tailEnd/>
            </a:ln>
          </p:spPr>
          <p:txBody>
            <a:bodyPr/>
            <a:lstStyle/>
            <a:p>
              <a:endParaRPr lang="fr-FR"/>
            </a:p>
          </p:txBody>
        </p:sp>
        <p:sp>
          <p:nvSpPr>
            <p:cNvPr id="132" name="Freeform 124"/>
            <p:cNvSpPr>
              <a:spLocks/>
            </p:cNvSpPr>
            <p:nvPr/>
          </p:nvSpPr>
          <p:spPr bwMode="auto">
            <a:xfrm>
              <a:off x="1119" y="555"/>
              <a:ext cx="40" cy="37"/>
            </a:xfrm>
            <a:custGeom>
              <a:avLst/>
              <a:gdLst>
                <a:gd name="T0" fmla="*/ 1 w 79"/>
                <a:gd name="T1" fmla="*/ 2 h 75"/>
                <a:gd name="T2" fmla="*/ 1 w 79"/>
                <a:gd name="T3" fmla="*/ 2 h 75"/>
                <a:gd name="T4" fmla="*/ 2 w 79"/>
                <a:gd name="T5" fmla="*/ 2 h 75"/>
                <a:gd name="T6" fmla="*/ 3 w 79"/>
                <a:gd name="T7" fmla="*/ 1 h 75"/>
                <a:gd name="T8" fmla="*/ 5 w 79"/>
                <a:gd name="T9" fmla="*/ 0 h 75"/>
                <a:gd name="T10" fmla="*/ 6 w 79"/>
                <a:gd name="T11" fmla="*/ 0 h 75"/>
                <a:gd name="T12" fmla="*/ 8 w 79"/>
                <a:gd name="T13" fmla="*/ 0 h 75"/>
                <a:gd name="T14" fmla="*/ 9 w 79"/>
                <a:gd name="T15" fmla="*/ 0 h 75"/>
                <a:gd name="T16" fmla="*/ 10 w 79"/>
                <a:gd name="T17" fmla="*/ 0 h 75"/>
                <a:gd name="T18" fmla="*/ 10 w 79"/>
                <a:gd name="T19" fmla="*/ 2 h 75"/>
                <a:gd name="T20" fmla="*/ 10 w 79"/>
                <a:gd name="T21" fmla="*/ 5 h 75"/>
                <a:gd name="T22" fmla="*/ 9 w 79"/>
                <a:gd name="T23" fmla="*/ 8 h 75"/>
                <a:gd name="T24" fmla="*/ 7 w 79"/>
                <a:gd name="T25" fmla="*/ 9 h 75"/>
                <a:gd name="T26" fmla="*/ 6 w 79"/>
                <a:gd name="T27" fmla="*/ 9 h 75"/>
                <a:gd name="T28" fmla="*/ 4 w 79"/>
                <a:gd name="T29" fmla="*/ 8 h 75"/>
                <a:gd name="T30" fmla="*/ 3 w 79"/>
                <a:gd name="T31" fmla="*/ 8 h 75"/>
                <a:gd name="T32" fmla="*/ 2 w 79"/>
                <a:gd name="T33" fmla="*/ 7 h 75"/>
                <a:gd name="T34" fmla="*/ 1 w 79"/>
                <a:gd name="T35" fmla="*/ 6 h 75"/>
                <a:gd name="T36" fmla="*/ 0 w 79"/>
                <a:gd name="T37" fmla="*/ 4 h 75"/>
                <a:gd name="T38" fmla="*/ 0 w 79"/>
                <a:gd name="T39" fmla="*/ 3 h 75"/>
                <a:gd name="T40" fmla="*/ 1 w 79"/>
                <a:gd name="T41" fmla="*/ 2 h 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5"/>
                <a:gd name="T65" fmla="*/ 79 w 79"/>
                <a:gd name="T66" fmla="*/ 75 h 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5">
                  <a:moveTo>
                    <a:pt x="5" y="22"/>
                  </a:moveTo>
                  <a:lnTo>
                    <a:pt x="7" y="21"/>
                  </a:lnTo>
                  <a:lnTo>
                    <a:pt x="14" y="18"/>
                  </a:lnTo>
                  <a:lnTo>
                    <a:pt x="24" y="12"/>
                  </a:lnTo>
                  <a:lnTo>
                    <a:pt x="36" y="7"/>
                  </a:lnTo>
                  <a:lnTo>
                    <a:pt x="48" y="3"/>
                  </a:lnTo>
                  <a:lnTo>
                    <a:pt x="60" y="0"/>
                  </a:lnTo>
                  <a:lnTo>
                    <a:pt x="69" y="2"/>
                  </a:lnTo>
                  <a:lnTo>
                    <a:pt x="75" y="6"/>
                  </a:lnTo>
                  <a:lnTo>
                    <a:pt x="79" y="23"/>
                  </a:lnTo>
                  <a:lnTo>
                    <a:pt x="77" y="45"/>
                  </a:lnTo>
                  <a:lnTo>
                    <a:pt x="69" y="65"/>
                  </a:lnTo>
                  <a:lnTo>
                    <a:pt x="52" y="75"/>
                  </a:lnTo>
                  <a:lnTo>
                    <a:pt x="41" y="74"/>
                  </a:lnTo>
                  <a:lnTo>
                    <a:pt x="30" y="71"/>
                  </a:lnTo>
                  <a:lnTo>
                    <a:pt x="20" y="65"/>
                  </a:lnTo>
                  <a:lnTo>
                    <a:pt x="11" y="57"/>
                  </a:lnTo>
                  <a:lnTo>
                    <a:pt x="5" y="48"/>
                  </a:lnTo>
                  <a:lnTo>
                    <a:pt x="0" y="38"/>
                  </a:lnTo>
                  <a:lnTo>
                    <a:pt x="0" y="30"/>
                  </a:lnTo>
                  <a:lnTo>
                    <a:pt x="5" y="22"/>
                  </a:lnTo>
                  <a:close/>
                </a:path>
              </a:pathLst>
            </a:custGeom>
            <a:solidFill>
              <a:srgbClr val="FF2100"/>
            </a:solidFill>
            <a:ln w="9525">
              <a:noFill/>
              <a:round/>
              <a:headEnd/>
              <a:tailEnd/>
            </a:ln>
          </p:spPr>
          <p:txBody>
            <a:bodyPr/>
            <a:lstStyle/>
            <a:p>
              <a:endParaRPr lang="fr-FR"/>
            </a:p>
          </p:txBody>
        </p:sp>
        <p:sp>
          <p:nvSpPr>
            <p:cNvPr id="133" name="Freeform 125"/>
            <p:cNvSpPr>
              <a:spLocks/>
            </p:cNvSpPr>
            <p:nvPr/>
          </p:nvSpPr>
          <p:spPr bwMode="auto">
            <a:xfrm>
              <a:off x="1122" y="558"/>
              <a:ext cx="34" cy="31"/>
            </a:xfrm>
            <a:custGeom>
              <a:avLst/>
              <a:gdLst>
                <a:gd name="T0" fmla="*/ 1 w 67"/>
                <a:gd name="T1" fmla="*/ 2 h 63"/>
                <a:gd name="T2" fmla="*/ 1 w 67"/>
                <a:gd name="T3" fmla="*/ 2 h 63"/>
                <a:gd name="T4" fmla="*/ 2 w 67"/>
                <a:gd name="T5" fmla="*/ 1 h 63"/>
                <a:gd name="T6" fmla="*/ 3 w 67"/>
                <a:gd name="T7" fmla="*/ 1 h 63"/>
                <a:gd name="T8" fmla="*/ 4 w 67"/>
                <a:gd name="T9" fmla="*/ 0 h 63"/>
                <a:gd name="T10" fmla="*/ 5 w 67"/>
                <a:gd name="T11" fmla="*/ 0 h 63"/>
                <a:gd name="T12" fmla="*/ 7 w 67"/>
                <a:gd name="T13" fmla="*/ 0 h 63"/>
                <a:gd name="T14" fmla="*/ 8 w 67"/>
                <a:gd name="T15" fmla="*/ 0 h 63"/>
                <a:gd name="T16" fmla="*/ 8 w 67"/>
                <a:gd name="T17" fmla="*/ 0 h 63"/>
                <a:gd name="T18" fmla="*/ 9 w 67"/>
                <a:gd name="T19" fmla="*/ 2 h 63"/>
                <a:gd name="T20" fmla="*/ 9 w 67"/>
                <a:gd name="T21" fmla="*/ 4 h 63"/>
                <a:gd name="T22" fmla="*/ 8 w 67"/>
                <a:gd name="T23" fmla="*/ 6 h 63"/>
                <a:gd name="T24" fmla="*/ 6 w 67"/>
                <a:gd name="T25" fmla="*/ 7 h 63"/>
                <a:gd name="T26" fmla="*/ 5 w 67"/>
                <a:gd name="T27" fmla="*/ 7 h 63"/>
                <a:gd name="T28" fmla="*/ 4 w 67"/>
                <a:gd name="T29" fmla="*/ 7 h 63"/>
                <a:gd name="T30" fmla="*/ 3 w 67"/>
                <a:gd name="T31" fmla="*/ 6 h 63"/>
                <a:gd name="T32" fmla="*/ 2 w 67"/>
                <a:gd name="T33" fmla="*/ 5 h 63"/>
                <a:gd name="T34" fmla="*/ 1 w 67"/>
                <a:gd name="T35" fmla="*/ 5 h 63"/>
                <a:gd name="T36" fmla="*/ 0 w 67"/>
                <a:gd name="T37" fmla="*/ 4 h 63"/>
                <a:gd name="T38" fmla="*/ 0 w 67"/>
                <a:gd name="T39" fmla="*/ 3 h 63"/>
                <a:gd name="T40" fmla="*/ 1 w 67"/>
                <a:gd name="T41" fmla="*/ 2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
                <a:gd name="T64" fmla="*/ 0 h 63"/>
                <a:gd name="T65" fmla="*/ 67 w 67"/>
                <a:gd name="T66" fmla="*/ 63 h 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 h="63">
                  <a:moveTo>
                    <a:pt x="3" y="19"/>
                  </a:moveTo>
                  <a:lnTo>
                    <a:pt x="6" y="17"/>
                  </a:lnTo>
                  <a:lnTo>
                    <a:pt x="11" y="14"/>
                  </a:lnTo>
                  <a:lnTo>
                    <a:pt x="19" y="11"/>
                  </a:lnTo>
                  <a:lnTo>
                    <a:pt x="30" y="6"/>
                  </a:lnTo>
                  <a:lnTo>
                    <a:pt x="40" y="2"/>
                  </a:lnTo>
                  <a:lnTo>
                    <a:pt x="51" y="0"/>
                  </a:lnTo>
                  <a:lnTo>
                    <a:pt x="57" y="1"/>
                  </a:lnTo>
                  <a:lnTo>
                    <a:pt x="63" y="5"/>
                  </a:lnTo>
                  <a:lnTo>
                    <a:pt x="67" y="20"/>
                  </a:lnTo>
                  <a:lnTo>
                    <a:pt x="66" y="39"/>
                  </a:lnTo>
                  <a:lnTo>
                    <a:pt x="59" y="55"/>
                  </a:lnTo>
                  <a:lnTo>
                    <a:pt x="44" y="63"/>
                  </a:lnTo>
                  <a:lnTo>
                    <a:pt x="34" y="62"/>
                  </a:lnTo>
                  <a:lnTo>
                    <a:pt x="25" y="60"/>
                  </a:lnTo>
                  <a:lnTo>
                    <a:pt x="17" y="54"/>
                  </a:lnTo>
                  <a:lnTo>
                    <a:pt x="9" y="47"/>
                  </a:lnTo>
                  <a:lnTo>
                    <a:pt x="3" y="40"/>
                  </a:lnTo>
                  <a:lnTo>
                    <a:pt x="0" y="32"/>
                  </a:lnTo>
                  <a:lnTo>
                    <a:pt x="0" y="25"/>
                  </a:lnTo>
                  <a:lnTo>
                    <a:pt x="3" y="19"/>
                  </a:lnTo>
                  <a:close/>
                </a:path>
              </a:pathLst>
            </a:custGeom>
            <a:solidFill>
              <a:srgbClr val="FF4400"/>
            </a:solidFill>
            <a:ln w="9525">
              <a:noFill/>
              <a:round/>
              <a:headEnd/>
              <a:tailEnd/>
            </a:ln>
          </p:spPr>
          <p:txBody>
            <a:bodyPr/>
            <a:lstStyle/>
            <a:p>
              <a:endParaRPr lang="fr-FR"/>
            </a:p>
          </p:txBody>
        </p:sp>
        <p:sp>
          <p:nvSpPr>
            <p:cNvPr id="134" name="Freeform 126"/>
            <p:cNvSpPr>
              <a:spLocks/>
            </p:cNvSpPr>
            <p:nvPr/>
          </p:nvSpPr>
          <p:spPr bwMode="auto">
            <a:xfrm>
              <a:off x="1126" y="560"/>
              <a:ext cx="28" cy="26"/>
            </a:xfrm>
            <a:custGeom>
              <a:avLst/>
              <a:gdLst>
                <a:gd name="T0" fmla="*/ 1 w 55"/>
                <a:gd name="T1" fmla="*/ 2 h 52"/>
                <a:gd name="T2" fmla="*/ 1 w 55"/>
                <a:gd name="T3" fmla="*/ 2 h 52"/>
                <a:gd name="T4" fmla="*/ 2 w 55"/>
                <a:gd name="T5" fmla="*/ 2 h 52"/>
                <a:gd name="T6" fmla="*/ 3 w 55"/>
                <a:gd name="T7" fmla="*/ 1 h 52"/>
                <a:gd name="T8" fmla="*/ 4 w 55"/>
                <a:gd name="T9" fmla="*/ 1 h 52"/>
                <a:gd name="T10" fmla="*/ 5 w 55"/>
                <a:gd name="T11" fmla="*/ 1 h 52"/>
                <a:gd name="T12" fmla="*/ 6 w 55"/>
                <a:gd name="T13" fmla="*/ 0 h 52"/>
                <a:gd name="T14" fmla="*/ 6 w 55"/>
                <a:gd name="T15" fmla="*/ 0 h 52"/>
                <a:gd name="T16" fmla="*/ 7 w 55"/>
                <a:gd name="T17" fmla="*/ 1 h 52"/>
                <a:gd name="T18" fmla="*/ 7 w 55"/>
                <a:gd name="T19" fmla="*/ 2 h 52"/>
                <a:gd name="T20" fmla="*/ 7 w 55"/>
                <a:gd name="T21" fmla="*/ 3 h 52"/>
                <a:gd name="T22" fmla="*/ 6 w 55"/>
                <a:gd name="T23" fmla="*/ 6 h 52"/>
                <a:gd name="T24" fmla="*/ 5 w 55"/>
                <a:gd name="T25" fmla="*/ 7 h 52"/>
                <a:gd name="T26" fmla="*/ 4 w 55"/>
                <a:gd name="T27" fmla="*/ 7 h 52"/>
                <a:gd name="T28" fmla="*/ 3 w 55"/>
                <a:gd name="T29" fmla="*/ 6 h 52"/>
                <a:gd name="T30" fmla="*/ 2 w 55"/>
                <a:gd name="T31" fmla="*/ 6 h 52"/>
                <a:gd name="T32" fmla="*/ 1 w 55"/>
                <a:gd name="T33" fmla="*/ 5 h 52"/>
                <a:gd name="T34" fmla="*/ 1 w 55"/>
                <a:gd name="T35" fmla="*/ 4 h 52"/>
                <a:gd name="T36" fmla="*/ 0 w 55"/>
                <a:gd name="T37" fmla="*/ 3 h 52"/>
                <a:gd name="T38" fmla="*/ 0 w 55"/>
                <a:gd name="T39" fmla="*/ 3 h 52"/>
                <a:gd name="T40" fmla="*/ 1 w 55"/>
                <a:gd name="T41" fmla="*/ 2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52"/>
                <a:gd name="T65" fmla="*/ 55 w 55"/>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52">
                  <a:moveTo>
                    <a:pt x="3" y="15"/>
                  </a:moveTo>
                  <a:lnTo>
                    <a:pt x="6" y="14"/>
                  </a:lnTo>
                  <a:lnTo>
                    <a:pt x="10" y="11"/>
                  </a:lnTo>
                  <a:lnTo>
                    <a:pt x="17" y="8"/>
                  </a:lnTo>
                  <a:lnTo>
                    <a:pt x="25" y="5"/>
                  </a:lnTo>
                  <a:lnTo>
                    <a:pt x="33" y="1"/>
                  </a:lnTo>
                  <a:lnTo>
                    <a:pt x="41" y="0"/>
                  </a:lnTo>
                  <a:lnTo>
                    <a:pt x="47" y="0"/>
                  </a:lnTo>
                  <a:lnTo>
                    <a:pt x="52" y="3"/>
                  </a:lnTo>
                  <a:lnTo>
                    <a:pt x="55" y="16"/>
                  </a:lnTo>
                  <a:lnTo>
                    <a:pt x="54" y="31"/>
                  </a:lnTo>
                  <a:lnTo>
                    <a:pt x="47" y="45"/>
                  </a:lnTo>
                  <a:lnTo>
                    <a:pt x="35" y="52"/>
                  </a:lnTo>
                  <a:lnTo>
                    <a:pt x="29" y="51"/>
                  </a:lnTo>
                  <a:lnTo>
                    <a:pt x="21" y="48"/>
                  </a:lnTo>
                  <a:lnTo>
                    <a:pt x="14" y="44"/>
                  </a:lnTo>
                  <a:lnTo>
                    <a:pt x="8" y="38"/>
                  </a:lnTo>
                  <a:lnTo>
                    <a:pt x="3" y="32"/>
                  </a:lnTo>
                  <a:lnTo>
                    <a:pt x="0" y="26"/>
                  </a:lnTo>
                  <a:lnTo>
                    <a:pt x="0" y="21"/>
                  </a:lnTo>
                  <a:lnTo>
                    <a:pt x="3" y="15"/>
                  </a:lnTo>
                  <a:close/>
                </a:path>
              </a:pathLst>
            </a:custGeom>
            <a:solidFill>
              <a:srgbClr val="FF6600"/>
            </a:solidFill>
            <a:ln w="9525">
              <a:noFill/>
              <a:round/>
              <a:headEnd/>
              <a:tailEnd/>
            </a:ln>
          </p:spPr>
          <p:txBody>
            <a:bodyPr/>
            <a:lstStyle/>
            <a:p>
              <a:endParaRPr lang="fr-FR"/>
            </a:p>
          </p:txBody>
        </p:sp>
        <p:sp>
          <p:nvSpPr>
            <p:cNvPr id="135" name="Freeform 127"/>
            <p:cNvSpPr>
              <a:spLocks/>
            </p:cNvSpPr>
            <p:nvPr/>
          </p:nvSpPr>
          <p:spPr bwMode="auto">
            <a:xfrm>
              <a:off x="1129" y="563"/>
              <a:ext cx="22" cy="20"/>
            </a:xfrm>
            <a:custGeom>
              <a:avLst/>
              <a:gdLst>
                <a:gd name="T0" fmla="*/ 1 w 42"/>
                <a:gd name="T1" fmla="*/ 1 h 40"/>
                <a:gd name="T2" fmla="*/ 1 w 42"/>
                <a:gd name="T3" fmla="*/ 1 h 40"/>
                <a:gd name="T4" fmla="*/ 1 w 42"/>
                <a:gd name="T5" fmla="*/ 1 h 40"/>
                <a:gd name="T6" fmla="*/ 2 w 42"/>
                <a:gd name="T7" fmla="*/ 1 h 40"/>
                <a:gd name="T8" fmla="*/ 3 w 42"/>
                <a:gd name="T9" fmla="*/ 1 h 40"/>
                <a:gd name="T10" fmla="*/ 4 w 42"/>
                <a:gd name="T11" fmla="*/ 1 h 40"/>
                <a:gd name="T12" fmla="*/ 5 w 42"/>
                <a:gd name="T13" fmla="*/ 0 h 40"/>
                <a:gd name="T14" fmla="*/ 5 w 42"/>
                <a:gd name="T15" fmla="*/ 0 h 40"/>
                <a:gd name="T16" fmla="*/ 6 w 42"/>
                <a:gd name="T17" fmla="*/ 1 h 40"/>
                <a:gd name="T18" fmla="*/ 6 w 42"/>
                <a:gd name="T19" fmla="*/ 1 h 40"/>
                <a:gd name="T20" fmla="*/ 6 w 42"/>
                <a:gd name="T21" fmla="*/ 3 h 40"/>
                <a:gd name="T22" fmla="*/ 5 w 42"/>
                <a:gd name="T23" fmla="*/ 5 h 40"/>
                <a:gd name="T24" fmla="*/ 4 w 42"/>
                <a:gd name="T25" fmla="*/ 5 h 40"/>
                <a:gd name="T26" fmla="*/ 3 w 42"/>
                <a:gd name="T27" fmla="*/ 5 h 40"/>
                <a:gd name="T28" fmla="*/ 2 w 42"/>
                <a:gd name="T29" fmla="*/ 5 h 40"/>
                <a:gd name="T30" fmla="*/ 2 w 42"/>
                <a:gd name="T31" fmla="*/ 5 h 40"/>
                <a:gd name="T32" fmla="*/ 1 w 42"/>
                <a:gd name="T33" fmla="*/ 3 h 40"/>
                <a:gd name="T34" fmla="*/ 1 w 42"/>
                <a:gd name="T35" fmla="*/ 3 h 40"/>
                <a:gd name="T36" fmla="*/ 0 w 42"/>
                <a:gd name="T37" fmla="*/ 3 h 40"/>
                <a:gd name="T38" fmla="*/ 0 w 42"/>
                <a:gd name="T39" fmla="*/ 2 h 40"/>
                <a:gd name="T40" fmla="*/ 1 w 42"/>
                <a:gd name="T41" fmla="*/ 1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40"/>
                <a:gd name="T65" fmla="*/ 42 w 42"/>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40">
                  <a:moveTo>
                    <a:pt x="2" y="11"/>
                  </a:moveTo>
                  <a:lnTo>
                    <a:pt x="3" y="10"/>
                  </a:lnTo>
                  <a:lnTo>
                    <a:pt x="7" y="9"/>
                  </a:lnTo>
                  <a:lnTo>
                    <a:pt x="12" y="5"/>
                  </a:lnTo>
                  <a:lnTo>
                    <a:pt x="19" y="3"/>
                  </a:lnTo>
                  <a:lnTo>
                    <a:pt x="25" y="1"/>
                  </a:lnTo>
                  <a:lnTo>
                    <a:pt x="32" y="0"/>
                  </a:lnTo>
                  <a:lnTo>
                    <a:pt x="37" y="0"/>
                  </a:lnTo>
                  <a:lnTo>
                    <a:pt x="40" y="2"/>
                  </a:lnTo>
                  <a:lnTo>
                    <a:pt x="42" y="12"/>
                  </a:lnTo>
                  <a:lnTo>
                    <a:pt x="41" y="24"/>
                  </a:lnTo>
                  <a:lnTo>
                    <a:pt x="37" y="35"/>
                  </a:lnTo>
                  <a:lnTo>
                    <a:pt x="27" y="40"/>
                  </a:lnTo>
                  <a:lnTo>
                    <a:pt x="22" y="40"/>
                  </a:lnTo>
                  <a:lnTo>
                    <a:pt x="16" y="38"/>
                  </a:lnTo>
                  <a:lnTo>
                    <a:pt x="10" y="34"/>
                  </a:lnTo>
                  <a:lnTo>
                    <a:pt x="5" y="30"/>
                  </a:lnTo>
                  <a:lnTo>
                    <a:pt x="2" y="25"/>
                  </a:lnTo>
                  <a:lnTo>
                    <a:pt x="0" y="20"/>
                  </a:lnTo>
                  <a:lnTo>
                    <a:pt x="0" y="16"/>
                  </a:lnTo>
                  <a:lnTo>
                    <a:pt x="2" y="11"/>
                  </a:lnTo>
                  <a:close/>
                </a:path>
              </a:pathLst>
            </a:custGeom>
            <a:solidFill>
              <a:srgbClr val="FF8900"/>
            </a:solidFill>
            <a:ln w="9525">
              <a:noFill/>
              <a:round/>
              <a:headEnd/>
              <a:tailEnd/>
            </a:ln>
          </p:spPr>
          <p:txBody>
            <a:bodyPr/>
            <a:lstStyle/>
            <a:p>
              <a:endParaRPr lang="fr-FR"/>
            </a:p>
          </p:txBody>
        </p:sp>
        <p:sp>
          <p:nvSpPr>
            <p:cNvPr id="136" name="Freeform 128"/>
            <p:cNvSpPr>
              <a:spLocks/>
            </p:cNvSpPr>
            <p:nvPr/>
          </p:nvSpPr>
          <p:spPr bwMode="auto">
            <a:xfrm>
              <a:off x="1133" y="566"/>
              <a:ext cx="15" cy="15"/>
            </a:xfrm>
            <a:custGeom>
              <a:avLst/>
              <a:gdLst>
                <a:gd name="T0" fmla="*/ 1 w 29"/>
                <a:gd name="T1" fmla="*/ 1 h 29"/>
                <a:gd name="T2" fmla="*/ 1 w 29"/>
                <a:gd name="T3" fmla="*/ 1 h 29"/>
                <a:gd name="T4" fmla="*/ 2 w 29"/>
                <a:gd name="T5" fmla="*/ 1 h 29"/>
                <a:gd name="T6" fmla="*/ 3 w 29"/>
                <a:gd name="T7" fmla="*/ 0 h 29"/>
                <a:gd name="T8" fmla="*/ 4 w 29"/>
                <a:gd name="T9" fmla="*/ 1 h 29"/>
                <a:gd name="T10" fmla="*/ 4 w 29"/>
                <a:gd name="T11" fmla="*/ 2 h 29"/>
                <a:gd name="T12" fmla="*/ 4 w 29"/>
                <a:gd name="T13" fmla="*/ 3 h 29"/>
                <a:gd name="T14" fmla="*/ 4 w 29"/>
                <a:gd name="T15" fmla="*/ 4 h 29"/>
                <a:gd name="T16" fmla="*/ 3 w 29"/>
                <a:gd name="T17" fmla="*/ 4 h 29"/>
                <a:gd name="T18" fmla="*/ 2 w 29"/>
                <a:gd name="T19" fmla="*/ 4 h 29"/>
                <a:gd name="T20" fmla="*/ 1 w 29"/>
                <a:gd name="T21" fmla="*/ 3 h 29"/>
                <a:gd name="T22" fmla="*/ 0 w 29"/>
                <a:gd name="T23" fmla="*/ 2 h 29"/>
                <a:gd name="T24" fmla="*/ 1 w 29"/>
                <a:gd name="T25" fmla="*/ 1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29"/>
                <a:gd name="T41" fmla="*/ 29 w 29"/>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29">
                  <a:moveTo>
                    <a:pt x="1" y="8"/>
                  </a:moveTo>
                  <a:lnTo>
                    <a:pt x="4" y="6"/>
                  </a:lnTo>
                  <a:lnTo>
                    <a:pt x="12" y="3"/>
                  </a:lnTo>
                  <a:lnTo>
                    <a:pt x="22" y="0"/>
                  </a:lnTo>
                  <a:lnTo>
                    <a:pt x="27" y="3"/>
                  </a:lnTo>
                  <a:lnTo>
                    <a:pt x="29" y="10"/>
                  </a:lnTo>
                  <a:lnTo>
                    <a:pt x="29" y="18"/>
                  </a:lnTo>
                  <a:lnTo>
                    <a:pt x="25" y="26"/>
                  </a:lnTo>
                  <a:lnTo>
                    <a:pt x="18" y="29"/>
                  </a:lnTo>
                  <a:lnTo>
                    <a:pt x="10" y="28"/>
                  </a:lnTo>
                  <a:lnTo>
                    <a:pt x="3" y="22"/>
                  </a:lnTo>
                  <a:lnTo>
                    <a:pt x="0" y="15"/>
                  </a:lnTo>
                  <a:lnTo>
                    <a:pt x="1" y="8"/>
                  </a:lnTo>
                  <a:close/>
                </a:path>
              </a:pathLst>
            </a:custGeom>
            <a:solidFill>
              <a:srgbClr val="FFAA00"/>
            </a:solidFill>
            <a:ln w="9525">
              <a:noFill/>
              <a:round/>
              <a:headEnd/>
              <a:tailEnd/>
            </a:ln>
          </p:spPr>
          <p:txBody>
            <a:bodyPr/>
            <a:lstStyle/>
            <a:p>
              <a:endParaRPr lang="fr-FR"/>
            </a:p>
          </p:txBody>
        </p:sp>
        <p:sp>
          <p:nvSpPr>
            <p:cNvPr id="137" name="Freeform 129"/>
            <p:cNvSpPr>
              <a:spLocks/>
            </p:cNvSpPr>
            <p:nvPr/>
          </p:nvSpPr>
          <p:spPr bwMode="auto">
            <a:xfrm>
              <a:off x="1197" y="689"/>
              <a:ext cx="14" cy="14"/>
            </a:xfrm>
            <a:custGeom>
              <a:avLst/>
              <a:gdLst>
                <a:gd name="T0" fmla="*/ 0 w 27"/>
                <a:gd name="T1" fmla="*/ 2 h 27"/>
                <a:gd name="T2" fmla="*/ 1 w 27"/>
                <a:gd name="T3" fmla="*/ 3 h 27"/>
                <a:gd name="T4" fmla="*/ 1 w 27"/>
                <a:gd name="T5" fmla="*/ 3 h 27"/>
                <a:gd name="T6" fmla="*/ 2 w 27"/>
                <a:gd name="T7" fmla="*/ 4 h 27"/>
                <a:gd name="T8" fmla="*/ 2 w 27"/>
                <a:gd name="T9" fmla="*/ 4 h 27"/>
                <a:gd name="T10" fmla="*/ 3 w 27"/>
                <a:gd name="T11" fmla="*/ 4 h 27"/>
                <a:gd name="T12" fmla="*/ 3 w 27"/>
                <a:gd name="T13" fmla="*/ 3 h 27"/>
                <a:gd name="T14" fmla="*/ 4 w 27"/>
                <a:gd name="T15" fmla="*/ 3 h 27"/>
                <a:gd name="T16" fmla="*/ 4 w 27"/>
                <a:gd name="T17" fmla="*/ 2 h 27"/>
                <a:gd name="T18" fmla="*/ 4 w 27"/>
                <a:gd name="T19" fmla="*/ 2 h 27"/>
                <a:gd name="T20" fmla="*/ 3 w 27"/>
                <a:gd name="T21" fmla="*/ 1 h 27"/>
                <a:gd name="T22" fmla="*/ 3 w 27"/>
                <a:gd name="T23" fmla="*/ 1 h 27"/>
                <a:gd name="T24" fmla="*/ 2 w 27"/>
                <a:gd name="T25" fmla="*/ 0 h 27"/>
                <a:gd name="T26" fmla="*/ 2 w 27"/>
                <a:gd name="T27" fmla="*/ 1 h 27"/>
                <a:gd name="T28" fmla="*/ 1 w 27"/>
                <a:gd name="T29" fmla="*/ 1 h 27"/>
                <a:gd name="T30" fmla="*/ 1 w 27"/>
                <a:gd name="T31" fmla="*/ 2 h 27"/>
                <a:gd name="T32" fmla="*/ 0 w 27"/>
                <a:gd name="T33" fmla="*/ 2 h 27"/>
                <a:gd name="T34" fmla="*/ 0 w 27"/>
                <a:gd name="T35" fmla="*/ 2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27"/>
                <a:gd name="T56" fmla="*/ 27 w 27"/>
                <a:gd name="T57" fmla="*/ 27 h 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27">
                  <a:moveTo>
                    <a:pt x="0" y="13"/>
                  </a:moveTo>
                  <a:lnTo>
                    <a:pt x="1" y="19"/>
                  </a:lnTo>
                  <a:lnTo>
                    <a:pt x="4" y="24"/>
                  </a:lnTo>
                  <a:lnTo>
                    <a:pt x="9" y="26"/>
                  </a:lnTo>
                  <a:lnTo>
                    <a:pt x="13" y="27"/>
                  </a:lnTo>
                  <a:lnTo>
                    <a:pt x="19" y="26"/>
                  </a:lnTo>
                  <a:lnTo>
                    <a:pt x="24" y="24"/>
                  </a:lnTo>
                  <a:lnTo>
                    <a:pt x="26" y="19"/>
                  </a:lnTo>
                  <a:lnTo>
                    <a:pt x="27" y="13"/>
                  </a:lnTo>
                  <a:lnTo>
                    <a:pt x="26" y="9"/>
                  </a:lnTo>
                  <a:lnTo>
                    <a:pt x="24" y="4"/>
                  </a:lnTo>
                  <a:lnTo>
                    <a:pt x="19" y="1"/>
                  </a:lnTo>
                  <a:lnTo>
                    <a:pt x="13" y="0"/>
                  </a:lnTo>
                  <a:lnTo>
                    <a:pt x="9" y="1"/>
                  </a:lnTo>
                  <a:lnTo>
                    <a:pt x="4" y="4"/>
                  </a:lnTo>
                  <a:lnTo>
                    <a:pt x="1" y="9"/>
                  </a:lnTo>
                  <a:lnTo>
                    <a:pt x="0" y="13"/>
                  </a:lnTo>
                  <a:close/>
                </a:path>
              </a:pathLst>
            </a:custGeom>
            <a:solidFill>
              <a:srgbClr val="FF6600"/>
            </a:solidFill>
            <a:ln w="9525">
              <a:noFill/>
              <a:round/>
              <a:headEnd/>
              <a:tailEnd/>
            </a:ln>
          </p:spPr>
          <p:txBody>
            <a:bodyPr/>
            <a:lstStyle/>
            <a:p>
              <a:endParaRPr lang="fr-FR"/>
            </a:p>
          </p:txBody>
        </p:sp>
        <p:sp>
          <p:nvSpPr>
            <p:cNvPr id="138" name="Freeform 130"/>
            <p:cNvSpPr>
              <a:spLocks/>
            </p:cNvSpPr>
            <p:nvPr/>
          </p:nvSpPr>
          <p:spPr bwMode="auto">
            <a:xfrm>
              <a:off x="1147" y="705"/>
              <a:ext cx="7" cy="8"/>
            </a:xfrm>
            <a:custGeom>
              <a:avLst/>
              <a:gdLst>
                <a:gd name="T0" fmla="*/ 0 w 14"/>
                <a:gd name="T1" fmla="*/ 1 h 15"/>
                <a:gd name="T2" fmla="*/ 1 w 14"/>
                <a:gd name="T3" fmla="*/ 2 h 15"/>
                <a:gd name="T4" fmla="*/ 1 w 14"/>
                <a:gd name="T5" fmla="*/ 2 h 15"/>
                <a:gd name="T6" fmla="*/ 1 w 14"/>
                <a:gd name="T7" fmla="*/ 2 h 15"/>
                <a:gd name="T8" fmla="*/ 1 w 14"/>
                <a:gd name="T9" fmla="*/ 2 h 15"/>
                <a:gd name="T10" fmla="*/ 2 w 14"/>
                <a:gd name="T11" fmla="*/ 2 h 15"/>
                <a:gd name="T12" fmla="*/ 2 w 14"/>
                <a:gd name="T13" fmla="*/ 2 h 15"/>
                <a:gd name="T14" fmla="*/ 2 w 14"/>
                <a:gd name="T15" fmla="*/ 2 h 15"/>
                <a:gd name="T16" fmla="*/ 2 w 14"/>
                <a:gd name="T17" fmla="*/ 1 h 15"/>
                <a:gd name="T18" fmla="*/ 2 w 14"/>
                <a:gd name="T19" fmla="*/ 1 h 15"/>
                <a:gd name="T20" fmla="*/ 2 w 14"/>
                <a:gd name="T21" fmla="*/ 1 h 15"/>
                <a:gd name="T22" fmla="*/ 2 w 14"/>
                <a:gd name="T23" fmla="*/ 1 h 15"/>
                <a:gd name="T24" fmla="*/ 1 w 14"/>
                <a:gd name="T25" fmla="*/ 0 h 15"/>
                <a:gd name="T26" fmla="*/ 1 w 14"/>
                <a:gd name="T27" fmla="*/ 1 h 15"/>
                <a:gd name="T28" fmla="*/ 1 w 14"/>
                <a:gd name="T29" fmla="*/ 1 h 15"/>
                <a:gd name="T30" fmla="*/ 1 w 14"/>
                <a:gd name="T31" fmla="*/ 1 h 15"/>
                <a:gd name="T32" fmla="*/ 0 w 14"/>
                <a:gd name="T33" fmla="*/ 1 h 15"/>
                <a:gd name="T34" fmla="*/ 0 w 14"/>
                <a:gd name="T35" fmla="*/ 1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
                <a:gd name="T55" fmla="*/ 0 h 15"/>
                <a:gd name="T56" fmla="*/ 14 w 14"/>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 h="15">
                  <a:moveTo>
                    <a:pt x="0" y="7"/>
                  </a:moveTo>
                  <a:lnTo>
                    <a:pt x="1" y="10"/>
                  </a:lnTo>
                  <a:lnTo>
                    <a:pt x="3" y="13"/>
                  </a:lnTo>
                  <a:lnTo>
                    <a:pt x="5" y="14"/>
                  </a:lnTo>
                  <a:lnTo>
                    <a:pt x="7" y="15"/>
                  </a:lnTo>
                  <a:lnTo>
                    <a:pt x="11" y="14"/>
                  </a:lnTo>
                  <a:lnTo>
                    <a:pt x="13" y="13"/>
                  </a:lnTo>
                  <a:lnTo>
                    <a:pt x="14" y="10"/>
                  </a:lnTo>
                  <a:lnTo>
                    <a:pt x="14" y="7"/>
                  </a:lnTo>
                  <a:lnTo>
                    <a:pt x="14" y="5"/>
                  </a:lnTo>
                  <a:lnTo>
                    <a:pt x="13" y="2"/>
                  </a:lnTo>
                  <a:lnTo>
                    <a:pt x="11" y="1"/>
                  </a:lnTo>
                  <a:lnTo>
                    <a:pt x="7" y="0"/>
                  </a:lnTo>
                  <a:lnTo>
                    <a:pt x="5" y="1"/>
                  </a:lnTo>
                  <a:lnTo>
                    <a:pt x="3" y="2"/>
                  </a:lnTo>
                  <a:lnTo>
                    <a:pt x="1" y="5"/>
                  </a:lnTo>
                  <a:lnTo>
                    <a:pt x="0" y="7"/>
                  </a:lnTo>
                  <a:close/>
                </a:path>
              </a:pathLst>
            </a:custGeom>
            <a:solidFill>
              <a:srgbClr val="FF6600"/>
            </a:solidFill>
            <a:ln w="9525">
              <a:noFill/>
              <a:round/>
              <a:headEnd/>
              <a:tailEnd/>
            </a:ln>
          </p:spPr>
          <p:txBody>
            <a:bodyPr/>
            <a:lstStyle/>
            <a:p>
              <a:endParaRPr lang="fr-FR"/>
            </a:p>
          </p:txBody>
        </p:sp>
      </p:grpSp>
      <p:graphicFrame>
        <p:nvGraphicFramePr>
          <p:cNvPr id="139" name="Object 131"/>
          <p:cNvGraphicFramePr>
            <a:graphicFrameLocks noChangeAspect="1"/>
          </p:cNvGraphicFramePr>
          <p:nvPr/>
        </p:nvGraphicFramePr>
        <p:xfrm>
          <a:off x="5562600" y="2413000"/>
          <a:ext cx="1527175" cy="635000"/>
        </p:xfrm>
        <a:graphic>
          <a:graphicData uri="http://schemas.openxmlformats.org/presentationml/2006/ole">
            <p:oleObj spid="_x0000_s190467" name="Clip" r:id="rId4" imgW="2662560" imgH="1105200" progId="">
              <p:embed/>
            </p:oleObj>
          </a:graphicData>
        </a:graphic>
      </p:graphicFrame>
      <p:pic>
        <p:nvPicPr>
          <p:cNvPr id="140" name="Picture 132" descr="p3"/>
          <p:cNvPicPr>
            <a:picLocks noChangeAspect="1" noChangeArrowheads="1"/>
          </p:cNvPicPr>
          <p:nvPr/>
        </p:nvPicPr>
        <p:blipFill>
          <a:blip r:embed="rId5" cstate="print"/>
          <a:srcRect/>
          <a:stretch>
            <a:fillRect/>
          </a:stretch>
        </p:blipFill>
        <p:spPr bwMode="auto">
          <a:xfrm>
            <a:off x="5065713" y="3770313"/>
            <a:ext cx="469900" cy="546100"/>
          </a:xfrm>
          <a:prstGeom prst="rect">
            <a:avLst/>
          </a:prstGeom>
          <a:noFill/>
          <a:ln w="9525">
            <a:noFill/>
            <a:miter lim="800000"/>
            <a:headEnd/>
            <a:tailEnd/>
          </a:ln>
        </p:spPr>
      </p:pic>
      <p:sp>
        <p:nvSpPr>
          <p:cNvPr id="141" name="Text Box 133"/>
          <p:cNvSpPr txBox="1">
            <a:spLocks noChangeArrowheads="1"/>
          </p:cNvSpPr>
          <p:nvPr/>
        </p:nvSpPr>
        <p:spPr bwMode="auto">
          <a:xfrm>
            <a:off x="528638" y="5661025"/>
            <a:ext cx="7548562" cy="463550"/>
          </a:xfrm>
          <a:prstGeom prst="rect">
            <a:avLst/>
          </a:prstGeom>
          <a:noFill/>
          <a:ln w="12700" cap="sq">
            <a:noFill/>
            <a:miter lim="800000"/>
            <a:headEnd type="none" w="sm" len="sm"/>
            <a:tailEnd type="none" w="sm" len="sm"/>
          </a:ln>
          <a:effectLst/>
        </p:spPr>
        <p:txBody>
          <a:bodyPr/>
          <a:lstStyle/>
          <a:p>
            <a:pPr>
              <a:spcBef>
                <a:spcPts val="500"/>
              </a:spcBef>
              <a:spcAft>
                <a:spcPts val="500"/>
              </a:spcAft>
              <a:defRPr/>
            </a:pPr>
            <a:r>
              <a:rPr lang="en-US" sz="1400">
                <a:effectLst>
                  <a:outerShdw blurRad="38100" dist="38100" dir="2700000" algn="tl">
                    <a:srgbClr val="C0C0C0"/>
                  </a:outerShdw>
                </a:effectLst>
                <a:latin typeface="Times New Roman" pitchFamily="18" charset="0"/>
                <a:cs typeface="+mn-cs"/>
              </a:rPr>
              <a:t>* “New Microarchitecture Challenges in the Coming Generations of CMOS Process Technologies” – Fred Pollack, Intel Corp. Micro32 conference key note - 1999.</a:t>
            </a:r>
          </a:p>
        </p:txBody>
      </p:sp>
      <p:sp>
        <p:nvSpPr>
          <p:cNvPr id="142" name="Freeform 134"/>
          <p:cNvSpPr>
            <a:spLocks/>
          </p:cNvSpPr>
          <p:nvPr/>
        </p:nvSpPr>
        <p:spPr bwMode="auto">
          <a:xfrm>
            <a:off x="4822825" y="3078163"/>
            <a:ext cx="169863" cy="166687"/>
          </a:xfrm>
          <a:custGeom>
            <a:avLst/>
            <a:gdLst/>
            <a:ahLst/>
            <a:cxnLst>
              <a:cxn ang="0">
                <a:pos x="42" y="0"/>
              </a:cxn>
              <a:cxn ang="0">
                <a:pos x="84" y="42"/>
              </a:cxn>
              <a:cxn ang="0">
                <a:pos x="42" y="84"/>
              </a:cxn>
              <a:cxn ang="0">
                <a:pos x="0" y="42"/>
              </a:cxn>
              <a:cxn ang="0">
                <a:pos x="42" y="0"/>
              </a:cxn>
            </a:cxnLst>
            <a:rect l="0" t="0" r="r" b="b"/>
            <a:pathLst>
              <a:path w="84" h="84">
                <a:moveTo>
                  <a:pt x="42" y="0"/>
                </a:moveTo>
                <a:lnTo>
                  <a:pt x="84" y="42"/>
                </a:lnTo>
                <a:lnTo>
                  <a:pt x="42" y="84"/>
                </a:lnTo>
                <a:lnTo>
                  <a:pt x="0" y="42"/>
                </a:lnTo>
                <a:lnTo>
                  <a:pt x="42" y="0"/>
                </a:lnTo>
                <a:close/>
              </a:path>
            </a:pathLst>
          </a:custGeom>
          <a:solidFill>
            <a:srgbClr val="FF3303"/>
          </a:solidFill>
          <a:ln w="9525">
            <a:solidFill>
              <a:schemeClr val="bg2"/>
            </a:solidFill>
            <a:round/>
            <a:headEnd/>
            <a:tailEnd/>
          </a:ln>
          <a:effectLst>
            <a:outerShdw dist="45791" dir="3378596" algn="ctr" rotWithShape="0">
              <a:srgbClr val="808080"/>
            </a:outerShdw>
          </a:effectLst>
        </p:spPr>
        <p:txBody>
          <a:bodyPr/>
          <a:lstStyle/>
          <a:p>
            <a:pPr>
              <a:defRPr/>
            </a:pPr>
            <a:endParaRPr lang="fr-FR">
              <a:latin typeface="Arial" charset="0"/>
              <a:cs typeface="+mn-cs"/>
            </a:endParaRPr>
          </a:p>
        </p:txBody>
      </p:sp>
      <p:sp>
        <p:nvSpPr>
          <p:cNvPr id="143" name="Rectangle 135"/>
          <p:cNvSpPr>
            <a:spLocks noChangeArrowheads="1"/>
          </p:cNvSpPr>
          <p:nvPr/>
        </p:nvSpPr>
        <p:spPr bwMode="auto">
          <a:xfrm>
            <a:off x="3995738" y="2705100"/>
            <a:ext cx="1120775" cy="244475"/>
          </a:xfrm>
          <a:prstGeom prst="rect">
            <a:avLst/>
          </a:prstGeom>
          <a:noFill/>
          <a:ln w="9525">
            <a:noFill/>
            <a:miter lim="800000"/>
            <a:headEnd/>
            <a:tailEnd/>
          </a:ln>
        </p:spPr>
        <p:txBody>
          <a:bodyPr wrap="none" lIns="0" tIns="0" rIns="0" bIns="0">
            <a:spAutoFit/>
          </a:bodyPr>
          <a:lstStyle/>
          <a:p>
            <a:pPr>
              <a:defRPr/>
            </a:pPr>
            <a:r>
              <a:rPr lang="en-US" sz="1600" b="1">
                <a:solidFill>
                  <a:srgbClr val="FF0B39"/>
                </a:solidFill>
                <a:effectLst>
                  <a:outerShdw blurRad="38100" dist="38100" dir="2700000" algn="tl">
                    <a:srgbClr val="C0C0C0"/>
                  </a:outerShdw>
                </a:effectLst>
                <a:latin typeface="Arial" charset="0"/>
                <a:cs typeface="+mn-cs"/>
              </a:rPr>
              <a:t>Pentium® 4</a:t>
            </a:r>
          </a:p>
        </p:txBody>
      </p:sp>
      <p:sp>
        <p:nvSpPr>
          <p:cNvPr id="144" name="Oval 136"/>
          <p:cNvSpPr>
            <a:spLocks noChangeArrowheads="1"/>
          </p:cNvSpPr>
          <p:nvPr/>
        </p:nvSpPr>
        <p:spPr bwMode="auto">
          <a:xfrm rot="20497537">
            <a:off x="3284538" y="3340100"/>
            <a:ext cx="2106612" cy="392113"/>
          </a:xfrm>
          <a:prstGeom prst="ellipse">
            <a:avLst/>
          </a:prstGeom>
          <a:noFill/>
          <a:ln w="57150" cap="sq">
            <a:solidFill>
              <a:srgbClr val="FECE00"/>
            </a:solidFill>
            <a:round/>
            <a:headEnd type="none" w="sm" len="sm"/>
            <a:tailEnd type="none" w="sm" len="sm"/>
          </a:ln>
        </p:spPr>
        <p:txBody>
          <a:bodyPr wrap="none" anchor="ctr"/>
          <a:lstStyle/>
          <a:p>
            <a:endParaRPr lang="fr-FR"/>
          </a:p>
        </p:txBody>
      </p:sp>
      <p:grpSp>
        <p:nvGrpSpPr>
          <p:cNvPr id="145" name="Group 137"/>
          <p:cNvGrpSpPr>
            <a:grpSpLocks/>
          </p:cNvGrpSpPr>
          <p:nvPr/>
        </p:nvGrpSpPr>
        <p:grpSpPr bwMode="auto">
          <a:xfrm>
            <a:off x="1084263" y="1600200"/>
            <a:ext cx="95250" cy="3657600"/>
            <a:chOff x="683" y="1008"/>
            <a:chExt cx="60" cy="2304"/>
          </a:xfrm>
        </p:grpSpPr>
        <p:grpSp>
          <p:nvGrpSpPr>
            <p:cNvPr id="146" name="Group 138"/>
            <p:cNvGrpSpPr>
              <a:grpSpLocks/>
            </p:cNvGrpSpPr>
            <p:nvPr/>
          </p:nvGrpSpPr>
          <p:grpSpPr bwMode="auto">
            <a:xfrm>
              <a:off x="683" y="1038"/>
              <a:ext cx="60" cy="2042"/>
              <a:chOff x="683" y="1038"/>
              <a:chExt cx="60" cy="2042"/>
            </a:xfrm>
          </p:grpSpPr>
          <p:sp>
            <p:nvSpPr>
              <p:cNvPr id="148" name="Line 139"/>
              <p:cNvSpPr>
                <a:spLocks noChangeShapeType="1"/>
              </p:cNvSpPr>
              <p:nvPr/>
            </p:nvSpPr>
            <p:spPr bwMode="auto">
              <a:xfrm>
                <a:off x="683" y="1038"/>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49" name="Line 140"/>
              <p:cNvSpPr>
                <a:spLocks noChangeShapeType="1"/>
              </p:cNvSpPr>
              <p:nvPr/>
            </p:nvSpPr>
            <p:spPr bwMode="auto">
              <a:xfrm>
                <a:off x="683" y="1074"/>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0" name="Line 141"/>
              <p:cNvSpPr>
                <a:spLocks noChangeShapeType="1"/>
              </p:cNvSpPr>
              <p:nvPr/>
            </p:nvSpPr>
            <p:spPr bwMode="auto">
              <a:xfrm>
                <a:off x="683" y="1118"/>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1" name="Line 142"/>
              <p:cNvSpPr>
                <a:spLocks noChangeShapeType="1"/>
              </p:cNvSpPr>
              <p:nvPr/>
            </p:nvSpPr>
            <p:spPr bwMode="auto">
              <a:xfrm>
                <a:off x="683" y="1172"/>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2" name="Line 143"/>
              <p:cNvSpPr>
                <a:spLocks noChangeShapeType="1"/>
              </p:cNvSpPr>
              <p:nvPr/>
            </p:nvSpPr>
            <p:spPr bwMode="auto">
              <a:xfrm>
                <a:off x="683" y="1230"/>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3" name="Line 144"/>
              <p:cNvSpPr>
                <a:spLocks noChangeShapeType="1"/>
              </p:cNvSpPr>
              <p:nvPr/>
            </p:nvSpPr>
            <p:spPr bwMode="auto">
              <a:xfrm>
                <a:off x="683" y="1306"/>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4" name="Line 145"/>
              <p:cNvSpPr>
                <a:spLocks noChangeShapeType="1"/>
              </p:cNvSpPr>
              <p:nvPr/>
            </p:nvSpPr>
            <p:spPr bwMode="auto">
              <a:xfrm>
                <a:off x="683" y="1404"/>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5" name="Line 146"/>
              <p:cNvSpPr>
                <a:spLocks noChangeShapeType="1"/>
              </p:cNvSpPr>
              <p:nvPr/>
            </p:nvSpPr>
            <p:spPr bwMode="auto">
              <a:xfrm>
                <a:off x="683" y="1540"/>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6" name="Line 147"/>
              <p:cNvSpPr>
                <a:spLocks noChangeShapeType="1"/>
              </p:cNvSpPr>
              <p:nvPr/>
            </p:nvSpPr>
            <p:spPr bwMode="auto">
              <a:xfrm>
                <a:off x="683" y="1774"/>
                <a:ext cx="60"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7" name="Line 148"/>
              <p:cNvSpPr>
                <a:spLocks noChangeShapeType="1"/>
              </p:cNvSpPr>
              <p:nvPr/>
            </p:nvSpPr>
            <p:spPr bwMode="auto">
              <a:xfrm>
                <a:off x="683" y="1806"/>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8" name="Line 149"/>
              <p:cNvSpPr>
                <a:spLocks noChangeShapeType="1"/>
              </p:cNvSpPr>
              <p:nvPr/>
            </p:nvSpPr>
            <p:spPr bwMode="auto">
              <a:xfrm>
                <a:off x="683" y="1842"/>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59" name="Line 150"/>
              <p:cNvSpPr>
                <a:spLocks noChangeShapeType="1"/>
              </p:cNvSpPr>
              <p:nvPr/>
            </p:nvSpPr>
            <p:spPr bwMode="auto">
              <a:xfrm>
                <a:off x="683" y="1886"/>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0" name="Line 151"/>
              <p:cNvSpPr>
                <a:spLocks noChangeShapeType="1"/>
              </p:cNvSpPr>
              <p:nvPr/>
            </p:nvSpPr>
            <p:spPr bwMode="auto">
              <a:xfrm>
                <a:off x="683" y="1940"/>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1" name="Line 152"/>
              <p:cNvSpPr>
                <a:spLocks noChangeShapeType="1"/>
              </p:cNvSpPr>
              <p:nvPr/>
            </p:nvSpPr>
            <p:spPr bwMode="auto">
              <a:xfrm>
                <a:off x="683" y="1998"/>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2" name="Line 153"/>
              <p:cNvSpPr>
                <a:spLocks noChangeShapeType="1"/>
              </p:cNvSpPr>
              <p:nvPr/>
            </p:nvSpPr>
            <p:spPr bwMode="auto">
              <a:xfrm>
                <a:off x="683" y="2074"/>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3" name="Line 154"/>
              <p:cNvSpPr>
                <a:spLocks noChangeShapeType="1"/>
              </p:cNvSpPr>
              <p:nvPr/>
            </p:nvSpPr>
            <p:spPr bwMode="auto">
              <a:xfrm>
                <a:off x="683" y="2172"/>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4" name="Line 155"/>
              <p:cNvSpPr>
                <a:spLocks noChangeShapeType="1"/>
              </p:cNvSpPr>
              <p:nvPr/>
            </p:nvSpPr>
            <p:spPr bwMode="auto">
              <a:xfrm>
                <a:off x="683" y="2308"/>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5" name="Line 156"/>
              <p:cNvSpPr>
                <a:spLocks noChangeShapeType="1"/>
              </p:cNvSpPr>
              <p:nvPr/>
            </p:nvSpPr>
            <p:spPr bwMode="auto">
              <a:xfrm>
                <a:off x="683" y="2538"/>
                <a:ext cx="60"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6" name="Line 157"/>
              <p:cNvSpPr>
                <a:spLocks noChangeShapeType="1"/>
              </p:cNvSpPr>
              <p:nvPr/>
            </p:nvSpPr>
            <p:spPr bwMode="auto">
              <a:xfrm>
                <a:off x="683" y="2578"/>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7" name="Line 158"/>
              <p:cNvSpPr>
                <a:spLocks noChangeShapeType="1"/>
              </p:cNvSpPr>
              <p:nvPr/>
            </p:nvSpPr>
            <p:spPr bwMode="auto">
              <a:xfrm>
                <a:off x="683" y="2614"/>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8" name="Line 159"/>
              <p:cNvSpPr>
                <a:spLocks noChangeShapeType="1"/>
              </p:cNvSpPr>
              <p:nvPr/>
            </p:nvSpPr>
            <p:spPr bwMode="auto">
              <a:xfrm>
                <a:off x="683" y="2658"/>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69" name="Line 160"/>
              <p:cNvSpPr>
                <a:spLocks noChangeShapeType="1"/>
              </p:cNvSpPr>
              <p:nvPr/>
            </p:nvSpPr>
            <p:spPr bwMode="auto">
              <a:xfrm>
                <a:off x="683" y="2712"/>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70" name="Line 161"/>
              <p:cNvSpPr>
                <a:spLocks noChangeShapeType="1"/>
              </p:cNvSpPr>
              <p:nvPr/>
            </p:nvSpPr>
            <p:spPr bwMode="auto">
              <a:xfrm>
                <a:off x="683" y="2770"/>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71" name="Line 162"/>
              <p:cNvSpPr>
                <a:spLocks noChangeShapeType="1"/>
              </p:cNvSpPr>
              <p:nvPr/>
            </p:nvSpPr>
            <p:spPr bwMode="auto">
              <a:xfrm>
                <a:off x="683" y="2846"/>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72" name="Line 163"/>
              <p:cNvSpPr>
                <a:spLocks noChangeShapeType="1"/>
              </p:cNvSpPr>
              <p:nvPr/>
            </p:nvSpPr>
            <p:spPr bwMode="auto">
              <a:xfrm>
                <a:off x="683" y="2944"/>
                <a:ext cx="33" cy="0"/>
              </a:xfrm>
              <a:prstGeom prst="line">
                <a:avLst/>
              </a:prstGeom>
              <a:noFill/>
              <a:ln w="12700" cap="sq">
                <a:solidFill>
                  <a:schemeClr val="bg2"/>
                </a:solidFill>
                <a:round/>
                <a:headEnd type="none" w="sm" len="sm"/>
                <a:tailEnd type="none" w="sm" len="sm"/>
              </a:ln>
            </p:spPr>
            <p:txBody>
              <a:bodyPr wrap="none"/>
              <a:lstStyle/>
              <a:p>
                <a:endParaRPr lang="fr-FR"/>
              </a:p>
            </p:txBody>
          </p:sp>
          <p:sp>
            <p:nvSpPr>
              <p:cNvPr id="173" name="Line 164"/>
              <p:cNvSpPr>
                <a:spLocks noChangeShapeType="1"/>
              </p:cNvSpPr>
              <p:nvPr/>
            </p:nvSpPr>
            <p:spPr bwMode="auto">
              <a:xfrm>
                <a:off x="683" y="3080"/>
                <a:ext cx="33" cy="0"/>
              </a:xfrm>
              <a:prstGeom prst="line">
                <a:avLst/>
              </a:prstGeom>
              <a:noFill/>
              <a:ln w="12700" cap="sq">
                <a:solidFill>
                  <a:schemeClr val="bg2"/>
                </a:solidFill>
                <a:round/>
                <a:headEnd type="none" w="sm" len="sm"/>
                <a:tailEnd type="none" w="sm" len="sm"/>
              </a:ln>
            </p:spPr>
            <p:txBody>
              <a:bodyPr wrap="none"/>
              <a:lstStyle/>
              <a:p>
                <a:endParaRPr lang="fr-FR"/>
              </a:p>
            </p:txBody>
          </p:sp>
        </p:grpSp>
        <p:sp>
          <p:nvSpPr>
            <p:cNvPr id="147" name="Line 165"/>
            <p:cNvSpPr>
              <a:spLocks noChangeShapeType="1"/>
            </p:cNvSpPr>
            <p:nvPr/>
          </p:nvSpPr>
          <p:spPr bwMode="auto">
            <a:xfrm>
              <a:off x="684" y="1008"/>
              <a:ext cx="0" cy="2304"/>
            </a:xfrm>
            <a:prstGeom prst="line">
              <a:avLst/>
            </a:prstGeom>
            <a:noFill/>
            <a:ln w="28575" cap="sq">
              <a:solidFill>
                <a:schemeClr val="bg2"/>
              </a:solidFill>
              <a:round/>
              <a:headEnd type="none" w="sm" len="sm"/>
              <a:tailEnd type="none" w="sm" len="sm"/>
            </a:ln>
          </p:spPr>
          <p:txBody>
            <a:bodyPr wrap="none"/>
            <a:lstStyle/>
            <a:p>
              <a:endParaRPr lang="fr-FR"/>
            </a:p>
          </p:txBody>
        </p:sp>
      </p:grpSp>
      <p:sp>
        <p:nvSpPr>
          <p:cNvPr id="174" name="Text Box 166"/>
          <p:cNvSpPr txBox="1">
            <a:spLocks noChangeArrowheads="1"/>
          </p:cNvSpPr>
          <p:nvPr/>
        </p:nvSpPr>
        <p:spPr bwMode="auto">
          <a:xfrm>
            <a:off x="7092950" y="2319338"/>
            <a:ext cx="1049338" cy="830262"/>
          </a:xfrm>
          <a:prstGeom prst="rect">
            <a:avLst/>
          </a:prstGeom>
          <a:noFill/>
          <a:ln w="9525">
            <a:noFill/>
            <a:miter lim="800000"/>
            <a:headEnd/>
            <a:tailEnd/>
          </a:ln>
        </p:spPr>
        <p:txBody>
          <a:bodyPr wrap="none">
            <a:spAutoFit/>
          </a:bodyPr>
          <a:lstStyle/>
          <a:p>
            <a:r>
              <a:rPr lang="fr-FR" sz="2400" b="1">
                <a:latin typeface="Times New Roman" pitchFamily="18" charset="0"/>
              </a:rPr>
              <a:t>Traîne</a:t>
            </a:r>
          </a:p>
          <a:p>
            <a:r>
              <a:rPr lang="fr-FR" sz="2400" b="1">
                <a:latin typeface="Times New Roman" pitchFamily="18" charset="0"/>
              </a:rPr>
              <a:t>fusée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up)">
                                      <p:cBhvr>
                                        <p:cTn id="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p:txBody>
          <a:bodyPr/>
          <a:lstStyle/>
          <a:p>
            <a:r>
              <a:rPr lang="en-US" smtClean="0"/>
              <a:t>Concept du pipeline</a:t>
            </a:r>
          </a:p>
        </p:txBody>
      </p:sp>
      <p:sp>
        <p:nvSpPr>
          <p:cNvPr id="23555" name="Espace réservé du contenu 2"/>
          <p:cNvSpPr>
            <a:spLocks noGrp="1"/>
          </p:cNvSpPr>
          <p:nvPr>
            <p:ph idx="1"/>
          </p:nvPr>
        </p:nvSpPr>
        <p:spPr/>
        <p:txBody>
          <a:bodyPr/>
          <a:lstStyle/>
          <a:p>
            <a:r>
              <a:rPr lang="fr-FR" dirty="0" smtClean="0"/>
              <a:t>Découper l’exécution en plusieurs étapes</a:t>
            </a:r>
          </a:p>
          <a:p>
            <a:r>
              <a:rPr lang="fr-FR" dirty="0" smtClean="0"/>
              <a:t>Exécuter en même temps des étapes différentes de plusieurs étapes</a:t>
            </a:r>
          </a:p>
          <a:p>
            <a:pPr lvl="1"/>
            <a:r>
              <a:rPr lang="fr-FR" dirty="0" smtClean="0"/>
              <a:t>Pipeline “lâche” : étapes de durées différentes</a:t>
            </a:r>
          </a:p>
          <a:p>
            <a:pPr lvl="1"/>
            <a:r>
              <a:rPr lang="fr-FR" dirty="0" smtClean="0"/>
              <a:t>Pipeline “serré” : étapes de même durée</a:t>
            </a:r>
          </a:p>
        </p:txBody>
      </p:sp>
      <p:sp>
        <p:nvSpPr>
          <p:cNvPr id="6" name="Espace réservé du numéro de diapositive 5"/>
          <p:cNvSpPr>
            <a:spLocks noGrp="1"/>
          </p:cNvSpPr>
          <p:nvPr>
            <p:ph type="sldNum" sz="quarter" idx="12"/>
          </p:nvPr>
        </p:nvSpPr>
        <p:spPr/>
        <p:txBody>
          <a:bodyPr/>
          <a:lstStyle/>
          <a:p>
            <a:pPr>
              <a:defRPr/>
            </a:pPr>
            <a:fld id="{41DEBDE8-23D5-4966-8191-DADA743CA4BB}" type="slidenum">
              <a:rPr lang="fr-FR"/>
              <a:pPr>
                <a:defRPr/>
              </a:pPr>
              <a:t>5</a:t>
            </a:fld>
            <a:endParaRPr lang="fr-FR"/>
          </a:p>
        </p:txBody>
      </p:sp>
      <p:sp>
        <p:nvSpPr>
          <p:cNvPr id="9"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1"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Amélioration de la performance : F</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50</a:t>
            </a:fld>
            <a:endParaRPr lang="fr-FR" dirty="0"/>
          </a:p>
        </p:txBody>
      </p:sp>
      <p:graphicFrame>
        <p:nvGraphicFramePr>
          <p:cNvPr id="7" name="Objet 6"/>
          <p:cNvGraphicFramePr>
            <a:graphicFrameLocks noChangeAspect="1"/>
          </p:cNvGraphicFramePr>
          <p:nvPr/>
        </p:nvGraphicFramePr>
        <p:xfrm>
          <a:off x="1547664" y="1484784"/>
          <a:ext cx="3958117" cy="864096"/>
        </p:xfrm>
        <a:graphic>
          <a:graphicData uri="http://schemas.openxmlformats.org/presentationml/2006/ole">
            <p:oleObj spid="_x0000_s191490" name="Équation" r:id="rId3" imgW="1803240" imgH="393480" progId="Equation.3">
              <p:embed/>
            </p:oleObj>
          </a:graphicData>
        </a:graphic>
      </p:graphicFrame>
      <p:sp>
        <p:nvSpPr>
          <p:cNvPr id="8" name="Espace réservé du contenu 7"/>
          <p:cNvSpPr>
            <a:spLocks noGrp="1"/>
          </p:cNvSpPr>
          <p:nvPr>
            <p:ph idx="1"/>
          </p:nvPr>
        </p:nvSpPr>
        <p:spPr>
          <a:xfrm>
            <a:off x="457200" y="2492896"/>
            <a:ext cx="4186808" cy="3633267"/>
          </a:xfrm>
        </p:spPr>
        <p:txBody>
          <a:bodyPr/>
          <a:lstStyle/>
          <a:p>
            <a:r>
              <a:rPr lang="fr-FR" dirty="0" smtClean="0"/>
              <a:t>Augmenter IPC</a:t>
            </a:r>
          </a:p>
          <a:p>
            <a:pPr lvl="1"/>
            <a:r>
              <a:rPr lang="fr-FR" dirty="0" smtClean="0"/>
              <a:t>Multi-pipelines</a:t>
            </a:r>
          </a:p>
          <a:p>
            <a:pPr lvl="1"/>
            <a:r>
              <a:rPr lang="fr-FR" dirty="0" smtClean="0"/>
              <a:t>Flot de données restreint</a:t>
            </a:r>
          </a:p>
          <a:p>
            <a:r>
              <a:rPr lang="fr-FR" dirty="0" smtClean="0"/>
              <a:t>Augmenter F</a:t>
            </a:r>
          </a:p>
          <a:p>
            <a:pPr lvl="1"/>
            <a:r>
              <a:rPr lang="fr-FR" b="1" dirty="0" smtClean="0">
                <a:solidFill>
                  <a:srgbClr val="FF0000"/>
                </a:solidFill>
              </a:rPr>
              <a:t>« free lunch »</a:t>
            </a:r>
          </a:p>
          <a:p>
            <a:pPr lvl="1"/>
            <a:r>
              <a:rPr lang="fr-FR" dirty="0" smtClean="0"/>
              <a:t>Augmenter le nombre d’étages du pipeline</a:t>
            </a:r>
          </a:p>
          <a:p>
            <a:pPr lvl="1">
              <a:buNone/>
            </a:pPr>
            <a:endParaRPr lang="fr-FR" dirty="0"/>
          </a:p>
        </p:txBody>
      </p:sp>
      <p:grpSp>
        <p:nvGrpSpPr>
          <p:cNvPr id="9" name="Groupe 8"/>
          <p:cNvGrpSpPr/>
          <p:nvPr/>
        </p:nvGrpSpPr>
        <p:grpSpPr>
          <a:xfrm>
            <a:off x="4860032" y="4570834"/>
            <a:ext cx="3005137" cy="315913"/>
            <a:chOff x="766763" y="1930400"/>
            <a:chExt cx="3005137" cy="315913"/>
          </a:xfrm>
        </p:grpSpPr>
        <p:sp>
          <p:nvSpPr>
            <p:cNvPr id="10" name="Rectangle 5"/>
            <p:cNvSpPr>
              <a:spLocks noChangeArrowheads="1"/>
            </p:cNvSpPr>
            <p:nvPr/>
          </p:nvSpPr>
          <p:spPr bwMode="auto">
            <a:xfrm>
              <a:off x="1539875" y="1930400"/>
              <a:ext cx="711200" cy="315913"/>
            </a:xfrm>
            <a:prstGeom prst="rect">
              <a:avLst/>
            </a:prstGeom>
            <a:solidFill>
              <a:srgbClr val="FFFFFF"/>
            </a:solidFill>
            <a:ln w="12700">
              <a:solidFill>
                <a:srgbClr val="000000"/>
              </a:solidFill>
              <a:miter lim="800000"/>
              <a:headEnd/>
              <a:tailEnd/>
            </a:ln>
          </p:spPr>
          <p:txBody>
            <a:bodyPr/>
            <a:lstStyle/>
            <a:p>
              <a:endParaRPr lang="fr-FR"/>
            </a:p>
          </p:txBody>
        </p:sp>
        <p:sp>
          <p:nvSpPr>
            <p:cNvPr id="11" name="Rectangle 6"/>
            <p:cNvSpPr>
              <a:spLocks noChangeArrowheads="1"/>
            </p:cNvSpPr>
            <p:nvPr/>
          </p:nvSpPr>
          <p:spPr bwMode="auto">
            <a:xfrm>
              <a:off x="766763" y="1930400"/>
              <a:ext cx="711200" cy="315913"/>
            </a:xfrm>
            <a:prstGeom prst="rect">
              <a:avLst/>
            </a:prstGeom>
            <a:solidFill>
              <a:srgbClr val="FFFFFF"/>
            </a:solidFill>
            <a:ln w="12700">
              <a:solidFill>
                <a:srgbClr val="000000"/>
              </a:solidFill>
              <a:miter lim="800000"/>
              <a:headEnd/>
              <a:tailEnd/>
            </a:ln>
          </p:spPr>
          <p:txBody>
            <a:bodyPr/>
            <a:lstStyle/>
            <a:p>
              <a:endParaRPr lang="fr-FR"/>
            </a:p>
          </p:txBody>
        </p:sp>
        <p:sp>
          <p:nvSpPr>
            <p:cNvPr id="12" name="Rectangle 7"/>
            <p:cNvSpPr>
              <a:spLocks noChangeArrowheads="1"/>
            </p:cNvSpPr>
            <p:nvPr/>
          </p:nvSpPr>
          <p:spPr bwMode="auto">
            <a:xfrm>
              <a:off x="2312988" y="1930400"/>
              <a:ext cx="711200" cy="315913"/>
            </a:xfrm>
            <a:prstGeom prst="rect">
              <a:avLst/>
            </a:prstGeom>
            <a:solidFill>
              <a:srgbClr val="FFFFFF"/>
            </a:solidFill>
            <a:ln w="12700">
              <a:solidFill>
                <a:srgbClr val="000000"/>
              </a:solidFill>
              <a:miter lim="800000"/>
              <a:headEnd/>
              <a:tailEnd/>
            </a:ln>
          </p:spPr>
          <p:txBody>
            <a:bodyPr/>
            <a:lstStyle/>
            <a:p>
              <a:endParaRPr lang="fr-FR"/>
            </a:p>
          </p:txBody>
        </p:sp>
        <p:sp>
          <p:nvSpPr>
            <p:cNvPr id="13" name="Rectangle 8"/>
            <p:cNvSpPr>
              <a:spLocks noChangeArrowheads="1"/>
            </p:cNvSpPr>
            <p:nvPr/>
          </p:nvSpPr>
          <p:spPr bwMode="auto">
            <a:xfrm>
              <a:off x="3060700" y="1930400"/>
              <a:ext cx="711200" cy="315913"/>
            </a:xfrm>
            <a:prstGeom prst="rect">
              <a:avLst/>
            </a:prstGeom>
            <a:solidFill>
              <a:srgbClr val="FFFFFF"/>
            </a:solidFill>
            <a:ln w="12700">
              <a:solidFill>
                <a:srgbClr val="000000"/>
              </a:solidFill>
              <a:miter lim="800000"/>
              <a:headEnd/>
              <a:tailEnd/>
            </a:ln>
          </p:spPr>
          <p:txBody>
            <a:bodyPr/>
            <a:lstStyle/>
            <a:p>
              <a:endParaRPr lang="fr-FR"/>
            </a:p>
          </p:txBody>
        </p:sp>
        <p:grpSp>
          <p:nvGrpSpPr>
            <p:cNvPr id="14" name="Group 9"/>
            <p:cNvGrpSpPr>
              <a:grpSpLocks/>
            </p:cNvGrpSpPr>
            <p:nvPr/>
          </p:nvGrpSpPr>
          <p:grpSpPr bwMode="auto">
            <a:xfrm>
              <a:off x="1027113" y="1978025"/>
              <a:ext cx="2522537" cy="182563"/>
              <a:chOff x="647" y="1150"/>
              <a:chExt cx="1589" cy="106"/>
            </a:xfrm>
          </p:grpSpPr>
          <p:sp>
            <p:nvSpPr>
              <p:cNvPr id="15" name="Rectangle 10"/>
              <p:cNvSpPr>
                <a:spLocks noChangeArrowheads="1"/>
              </p:cNvSpPr>
              <p:nvPr/>
            </p:nvSpPr>
            <p:spPr bwMode="auto">
              <a:xfrm>
                <a:off x="1086" y="1150"/>
                <a:ext cx="248" cy="106"/>
              </a:xfrm>
              <a:prstGeom prst="rect">
                <a:avLst/>
              </a:prstGeom>
              <a:noFill/>
              <a:ln w="9525">
                <a:noFill/>
                <a:miter lim="800000"/>
                <a:headEnd/>
                <a:tailEnd/>
              </a:ln>
            </p:spPr>
            <p:txBody>
              <a:bodyPr wrap="none" lIns="0" tIns="0" rIns="0" bIns="0">
                <a:spAutoFit/>
              </a:bodyPr>
              <a:lstStyle/>
              <a:p>
                <a:pPr eaLnBrk="0" hangingPunct="0"/>
                <a:r>
                  <a:rPr lang="fr-FR" sz="1200" dirty="0">
                    <a:solidFill>
                      <a:srgbClr val="000000"/>
                    </a:solidFill>
                    <a:latin typeface="Times" pitchFamily="18" charset="0"/>
                  </a:rPr>
                  <a:t>DI/LR</a:t>
                </a:r>
                <a:endParaRPr lang="fr-FR" sz="2400" dirty="0">
                  <a:latin typeface="Times New Roman" pitchFamily="18" charset="0"/>
                </a:endParaRPr>
              </a:p>
            </p:txBody>
          </p:sp>
          <p:sp>
            <p:nvSpPr>
              <p:cNvPr id="16" name="Rectangle 11"/>
              <p:cNvSpPr>
                <a:spLocks noChangeArrowheads="1"/>
              </p:cNvSpPr>
              <p:nvPr/>
            </p:nvSpPr>
            <p:spPr bwMode="auto">
              <a:xfrm>
                <a:off x="1334" y="1150"/>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17" name="Rectangle 12"/>
              <p:cNvSpPr>
                <a:spLocks noChangeArrowheads="1"/>
              </p:cNvSpPr>
              <p:nvPr/>
            </p:nvSpPr>
            <p:spPr bwMode="auto">
              <a:xfrm>
                <a:off x="2084" y="1150"/>
                <a:ext cx="123" cy="106"/>
              </a:xfrm>
              <a:prstGeom prst="rect">
                <a:avLst/>
              </a:prstGeom>
              <a:noFill/>
              <a:ln w="9525">
                <a:noFill/>
                <a:miter lim="800000"/>
                <a:headEnd/>
                <a:tailEnd/>
              </a:ln>
            </p:spPr>
            <p:txBody>
              <a:bodyPr wrap="none" lIns="0" tIns="0" rIns="0" bIns="0">
                <a:spAutoFit/>
              </a:bodyPr>
              <a:lstStyle/>
              <a:p>
                <a:pPr eaLnBrk="0" hangingPunct="0"/>
                <a:r>
                  <a:rPr lang="fr-FR" sz="1200" dirty="0">
                    <a:solidFill>
                      <a:srgbClr val="000000"/>
                    </a:solidFill>
                    <a:latin typeface="Times" pitchFamily="18" charset="0"/>
                  </a:rPr>
                  <a:t>ER</a:t>
                </a:r>
                <a:endParaRPr lang="fr-FR" sz="2400" dirty="0">
                  <a:latin typeface="Times New Roman" pitchFamily="18" charset="0"/>
                </a:endParaRPr>
              </a:p>
            </p:txBody>
          </p:sp>
          <p:sp>
            <p:nvSpPr>
              <p:cNvPr id="18" name="Rectangle 13"/>
              <p:cNvSpPr>
                <a:spLocks noChangeArrowheads="1"/>
              </p:cNvSpPr>
              <p:nvPr/>
            </p:nvSpPr>
            <p:spPr bwMode="auto">
              <a:xfrm>
                <a:off x="2212" y="1150"/>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19" name="Rectangle 14"/>
              <p:cNvSpPr>
                <a:spLocks noChangeArrowheads="1"/>
              </p:cNvSpPr>
              <p:nvPr/>
            </p:nvSpPr>
            <p:spPr bwMode="auto">
              <a:xfrm>
                <a:off x="647" y="1150"/>
                <a:ext cx="88"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LI</a:t>
                </a:r>
                <a:endParaRPr lang="fr-FR" sz="2400">
                  <a:latin typeface="Times New Roman" pitchFamily="18" charset="0"/>
                </a:endParaRPr>
              </a:p>
            </p:txBody>
          </p:sp>
          <p:sp>
            <p:nvSpPr>
              <p:cNvPr id="20" name="Rectangle 15"/>
              <p:cNvSpPr>
                <a:spLocks noChangeArrowheads="1"/>
              </p:cNvSpPr>
              <p:nvPr/>
            </p:nvSpPr>
            <p:spPr bwMode="auto">
              <a:xfrm>
                <a:off x="735" y="1150"/>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21" name="Rectangle 16"/>
              <p:cNvSpPr>
                <a:spLocks noChangeArrowheads="1"/>
              </p:cNvSpPr>
              <p:nvPr/>
            </p:nvSpPr>
            <p:spPr bwMode="auto">
              <a:xfrm>
                <a:off x="1645" y="1150"/>
                <a:ext cx="128" cy="106"/>
              </a:xfrm>
              <a:prstGeom prst="rect">
                <a:avLst/>
              </a:prstGeom>
              <a:noFill/>
              <a:ln w="9525">
                <a:noFill/>
                <a:miter lim="800000"/>
                <a:headEnd/>
                <a:tailEnd/>
              </a:ln>
            </p:spPr>
            <p:txBody>
              <a:bodyPr wrap="none" lIns="0" tIns="0" rIns="0" bIns="0">
                <a:spAutoFit/>
              </a:bodyPr>
              <a:lstStyle/>
              <a:p>
                <a:pPr eaLnBrk="0" hangingPunct="0"/>
                <a:r>
                  <a:rPr lang="fr-FR" sz="1200" dirty="0">
                    <a:solidFill>
                      <a:srgbClr val="000000"/>
                    </a:solidFill>
                    <a:latin typeface="Times" pitchFamily="18" charset="0"/>
                  </a:rPr>
                  <a:t>EX</a:t>
                </a:r>
                <a:endParaRPr lang="fr-FR" sz="2400" dirty="0">
                  <a:latin typeface="Times New Roman" pitchFamily="18" charset="0"/>
                </a:endParaRPr>
              </a:p>
            </p:txBody>
          </p:sp>
          <p:sp>
            <p:nvSpPr>
              <p:cNvPr id="22" name="Rectangle 17"/>
              <p:cNvSpPr>
                <a:spLocks noChangeArrowheads="1"/>
              </p:cNvSpPr>
              <p:nvPr/>
            </p:nvSpPr>
            <p:spPr bwMode="auto">
              <a:xfrm>
                <a:off x="1773" y="1150"/>
                <a:ext cx="24" cy="106"/>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grpSp>
      </p:grpSp>
      <p:grpSp>
        <p:nvGrpSpPr>
          <p:cNvPr id="56" name="Groupe 55"/>
          <p:cNvGrpSpPr/>
          <p:nvPr/>
        </p:nvGrpSpPr>
        <p:grpSpPr>
          <a:xfrm>
            <a:off x="4885879" y="5147345"/>
            <a:ext cx="3028950" cy="369887"/>
            <a:chOff x="4885879" y="4509567"/>
            <a:chExt cx="3028950" cy="369887"/>
          </a:xfrm>
        </p:grpSpPr>
        <p:sp>
          <p:nvSpPr>
            <p:cNvPr id="26" name="Rectangle 108"/>
            <p:cNvSpPr>
              <a:spLocks noChangeArrowheads="1"/>
            </p:cNvSpPr>
            <p:nvPr/>
          </p:nvSpPr>
          <p:spPr bwMode="auto">
            <a:xfrm>
              <a:off x="5279579" y="4509567"/>
              <a:ext cx="315912" cy="369887"/>
            </a:xfrm>
            <a:prstGeom prst="rect">
              <a:avLst/>
            </a:prstGeom>
            <a:solidFill>
              <a:srgbClr val="FFFFFF"/>
            </a:solidFill>
            <a:ln w="12700">
              <a:solidFill>
                <a:srgbClr val="000000"/>
              </a:solidFill>
              <a:miter lim="800000"/>
              <a:headEnd/>
              <a:tailEnd/>
            </a:ln>
          </p:spPr>
          <p:txBody>
            <a:bodyPr/>
            <a:lstStyle/>
            <a:p>
              <a:endParaRPr lang="fr-FR"/>
            </a:p>
          </p:txBody>
        </p:sp>
        <p:sp>
          <p:nvSpPr>
            <p:cNvPr id="27" name="Rectangle 109"/>
            <p:cNvSpPr>
              <a:spLocks noChangeArrowheads="1"/>
            </p:cNvSpPr>
            <p:nvPr/>
          </p:nvSpPr>
          <p:spPr bwMode="auto">
            <a:xfrm>
              <a:off x="5671691" y="4509567"/>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28" name="Rectangle 110"/>
            <p:cNvSpPr>
              <a:spLocks noChangeArrowheads="1"/>
            </p:cNvSpPr>
            <p:nvPr/>
          </p:nvSpPr>
          <p:spPr bwMode="auto">
            <a:xfrm>
              <a:off x="6065391" y="4509567"/>
              <a:ext cx="315913" cy="369887"/>
            </a:xfrm>
            <a:prstGeom prst="rect">
              <a:avLst/>
            </a:prstGeom>
            <a:solidFill>
              <a:srgbClr val="FFFFFF"/>
            </a:solidFill>
            <a:ln w="12700">
              <a:solidFill>
                <a:srgbClr val="000000"/>
              </a:solidFill>
              <a:miter lim="800000"/>
              <a:headEnd/>
              <a:tailEnd/>
            </a:ln>
          </p:spPr>
          <p:txBody>
            <a:bodyPr/>
            <a:lstStyle/>
            <a:p>
              <a:endParaRPr lang="fr-FR"/>
            </a:p>
          </p:txBody>
        </p:sp>
        <p:sp>
          <p:nvSpPr>
            <p:cNvPr id="29" name="Rectangle 111"/>
            <p:cNvSpPr>
              <a:spLocks noChangeArrowheads="1"/>
            </p:cNvSpPr>
            <p:nvPr/>
          </p:nvSpPr>
          <p:spPr bwMode="auto">
            <a:xfrm>
              <a:off x="4885879" y="4509567"/>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30" name="Rectangle 112"/>
            <p:cNvSpPr>
              <a:spLocks noChangeArrowheads="1"/>
            </p:cNvSpPr>
            <p:nvPr/>
          </p:nvSpPr>
          <p:spPr bwMode="auto">
            <a:xfrm>
              <a:off x="6444804" y="4509567"/>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31" name="Rectangle 113"/>
            <p:cNvSpPr>
              <a:spLocks noChangeArrowheads="1"/>
            </p:cNvSpPr>
            <p:nvPr/>
          </p:nvSpPr>
          <p:spPr bwMode="auto">
            <a:xfrm>
              <a:off x="6838504" y="4509567"/>
              <a:ext cx="315912" cy="369887"/>
            </a:xfrm>
            <a:prstGeom prst="rect">
              <a:avLst/>
            </a:prstGeom>
            <a:solidFill>
              <a:srgbClr val="FFFFFF"/>
            </a:solidFill>
            <a:ln w="12700">
              <a:solidFill>
                <a:srgbClr val="000000"/>
              </a:solidFill>
              <a:miter lim="800000"/>
              <a:headEnd/>
              <a:tailEnd/>
            </a:ln>
          </p:spPr>
          <p:txBody>
            <a:bodyPr/>
            <a:lstStyle/>
            <a:p>
              <a:endParaRPr lang="fr-FR"/>
            </a:p>
          </p:txBody>
        </p:sp>
        <p:sp>
          <p:nvSpPr>
            <p:cNvPr id="32" name="Rectangle 114"/>
            <p:cNvSpPr>
              <a:spLocks noChangeArrowheads="1"/>
            </p:cNvSpPr>
            <p:nvPr/>
          </p:nvSpPr>
          <p:spPr bwMode="auto">
            <a:xfrm>
              <a:off x="7217916" y="4509567"/>
              <a:ext cx="317500" cy="369887"/>
            </a:xfrm>
            <a:prstGeom prst="rect">
              <a:avLst/>
            </a:prstGeom>
            <a:solidFill>
              <a:srgbClr val="FFFFFF"/>
            </a:solidFill>
            <a:ln w="12700">
              <a:solidFill>
                <a:srgbClr val="000000"/>
              </a:solidFill>
              <a:miter lim="800000"/>
              <a:headEnd/>
              <a:tailEnd/>
            </a:ln>
          </p:spPr>
          <p:txBody>
            <a:bodyPr/>
            <a:lstStyle/>
            <a:p>
              <a:endParaRPr lang="fr-FR"/>
            </a:p>
          </p:txBody>
        </p:sp>
        <p:sp>
          <p:nvSpPr>
            <p:cNvPr id="33" name="Rectangle 115"/>
            <p:cNvSpPr>
              <a:spLocks noChangeArrowheads="1"/>
            </p:cNvSpPr>
            <p:nvPr/>
          </p:nvSpPr>
          <p:spPr bwMode="auto">
            <a:xfrm>
              <a:off x="7598916" y="4509567"/>
              <a:ext cx="315913" cy="369887"/>
            </a:xfrm>
            <a:prstGeom prst="rect">
              <a:avLst/>
            </a:prstGeom>
            <a:solidFill>
              <a:srgbClr val="FFFFFF"/>
            </a:solidFill>
            <a:ln w="12700">
              <a:solidFill>
                <a:srgbClr val="000000"/>
              </a:solidFill>
              <a:miter lim="800000"/>
              <a:headEnd/>
              <a:tailEnd/>
            </a:ln>
          </p:spPr>
          <p:txBody>
            <a:bodyPr/>
            <a:lstStyle/>
            <a:p>
              <a:endParaRPr lang="fr-FR"/>
            </a:p>
          </p:txBody>
        </p:sp>
        <p:grpSp>
          <p:nvGrpSpPr>
            <p:cNvPr id="34" name="Group 116"/>
            <p:cNvGrpSpPr>
              <a:grpSpLocks/>
            </p:cNvGrpSpPr>
            <p:nvPr/>
          </p:nvGrpSpPr>
          <p:grpSpPr bwMode="auto">
            <a:xfrm>
              <a:off x="4968429" y="4660627"/>
              <a:ext cx="2905125" cy="136525"/>
              <a:chOff x="591" y="2389"/>
              <a:chExt cx="1830" cy="79"/>
            </a:xfrm>
          </p:grpSpPr>
          <p:sp>
            <p:nvSpPr>
              <p:cNvPr id="39" name="Rectangle 117"/>
              <p:cNvSpPr>
                <a:spLocks noChangeArrowheads="1"/>
              </p:cNvSpPr>
              <p:nvPr/>
            </p:nvSpPr>
            <p:spPr bwMode="auto">
              <a:xfrm>
                <a:off x="591" y="2389"/>
                <a:ext cx="103" cy="79"/>
              </a:xfrm>
              <a:prstGeom prst="rect">
                <a:avLst/>
              </a:prstGeom>
              <a:noFill/>
              <a:ln w="9525">
                <a:noFill/>
                <a:miter lim="800000"/>
                <a:headEnd/>
                <a:tailEnd/>
              </a:ln>
            </p:spPr>
            <p:txBody>
              <a:bodyPr wrap="none" lIns="0" tIns="0" rIns="0" bIns="0">
                <a:spAutoFit/>
              </a:bodyPr>
              <a:lstStyle/>
              <a:p>
                <a:pPr eaLnBrk="0" hangingPunct="0"/>
                <a:r>
                  <a:rPr lang="fr-FR" sz="900" dirty="0">
                    <a:solidFill>
                      <a:srgbClr val="000000"/>
                    </a:solidFill>
                    <a:latin typeface="Times" pitchFamily="18" charset="0"/>
                  </a:rPr>
                  <a:t>LI1</a:t>
                </a:r>
                <a:endParaRPr lang="fr-FR" sz="2400" dirty="0">
                  <a:latin typeface="Times New Roman" pitchFamily="18" charset="0"/>
                </a:endParaRPr>
              </a:p>
            </p:txBody>
          </p:sp>
          <p:sp>
            <p:nvSpPr>
              <p:cNvPr id="40" name="Rectangle 118"/>
              <p:cNvSpPr>
                <a:spLocks noChangeArrowheads="1"/>
              </p:cNvSpPr>
              <p:nvPr/>
            </p:nvSpPr>
            <p:spPr bwMode="auto">
              <a:xfrm>
                <a:off x="695"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1" name="Rectangle 119"/>
              <p:cNvSpPr>
                <a:spLocks noChangeArrowheads="1"/>
              </p:cNvSpPr>
              <p:nvPr/>
            </p:nvSpPr>
            <p:spPr bwMode="auto">
              <a:xfrm>
                <a:off x="1102" y="2389"/>
                <a:ext cx="7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DI</a:t>
                </a:r>
                <a:endParaRPr lang="fr-FR" sz="2400">
                  <a:latin typeface="Times New Roman" pitchFamily="18" charset="0"/>
                </a:endParaRPr>
              </a:p>
            </p:txBody>
          </p:sp>
          <p:sp>
            <p:nvSpPr>
              <p:cNvPr id="42" name="Rectangle 120"/>
              <p:cNvSpPr>
                <a:spLocks noChangeArrowheads="1"/>
              </p:cNvSpPr>
              <p:nvPr/>
            </p:nvSpPr>
            <p:spPr bwMode="auto">
              <a:xfrm>
                <a:off x="1174"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3" name="Rectangle 121"/>
              <p:cNvSpPr>
                <a:spLocks noChangeArrowheads="1"/>
              </p:cNvSpPr>
              <p:nvPr/>
            </p:nvSpPr>
            <p:spPr bwMode="auto">
              <a:xfrm>
                <a:off x="1350" y="2389"/>
                <a:ext cx="96"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EX</a:t>
                </a:r>
                <a:endParaRPr lang="fr-FR" sz="2400">
                  <a:latin typeface="Times New Roman" pitchFamily="18" charset="0"/>
                </a:endParaRPr>
              </a:p>
            </p:txBody>
          </p:sp>
          <p:sp>
            <p:nvSpPr>
              <p:cNvPr id="44" name="Rectangle 122"/>
              <p:cNvSpPr>
                <a:spLocks noChangeArrowheads="1"/>
              </p:cNvSpPr>
              <p:nvPr/>
            </p:nvSpPr>
            <p:spPr bwMode="auto">
              <a:xfrm>
                <a:off x="1445"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5" name="Rectangle 123"/>
              <p:cNvSpPr>
                <a:spLocks noChangeArrowheads="1"/>
              </p:cNvSpPr>
              <p:nvPr/>
            </p:nvSpPr>
            <p:spPr bwMode="auto">
              <a:xfrm>
                <a:off x="2308" y="2389"/>
                <a:ext cx="9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ER</a:t>
                </a:r>
                <a:endParaRPr lang="fr-FR" sz="2400">
                  <a:latin typeface="Times New Roman" pitchFamily="18" charset="0"/>
                </a:endParaRPr>
              </a:p>
            </p:txBody>
          </p:sp>
          <p:sp>
            <p:nvSpPr>
              <p:cNvPr id="46" name="Rectangle 124"/>
              <p:cNvSpPr>
                <a:spLocks noChangeArrowheads="1"/>
              </p:cNvSpPr>
              <p:nvPr/>
            </p:nvSpPr>
            <p:spPr bwMode="auto">
              <a:xfrm>
                <a:off x="2403"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7" name="Rectangle 125"/>
              <p:cNvSpPr>
                <a:spLocks noChangeArrowheads="1"/>
              </p:cNvSpPr>
              <p:nvPr/>
            </p:nvSpPr>
            <p:spPr bwMode="auto">
              <a:xfrm>
                <a:off x="831" y="2389"/>
                <a:ext cx="103"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LI2</a:t>
                </a:r>
                <a:endParaRPr lang="fr-FR" sz="2400">
                  <a:latin typeface="Times New Roman" pitchFamily="18" charset="0"/>
                </a:endParaRPr>
              </a:p>
            </p:txBody>
          </p:sp>
          <p:sp>
            <p:nvSpPr>
              <p:cNvPr id="48" name="Rectangle 126"/>
              <p:cNvSpPr>
                <a:spLocks noChangeArrowheads="1"/>
              </p:cNvSpPr>
              <p:nvPr/>
            </p:nvSpPr>
            <p:spPr bwMode="auto">
              <a:xfrm>
                <a:off x="935"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49" name="Rectangle 127"/>
              <p:cNvSpPr>
                <a:spLocks noChangeArrowheads="1"/>
              </p:cNvSpPr>
              <p:nvPr/>
            </p:nvSpPr>
            <p:spPr bwMode="auto">
              <a:xfrm>
                <a:off x="2100" y="2389"/>
                <a:ext cx="45"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T</a:t>
                </a:r>
                <a:endParaRPr lang="fr-FR" sz="2400">
                  <a:latin typeface="Times New Roman" pitchFamily="18" charset="0"/>
                </a:endParaRPr>
              </a:p>
            </p:txBody>
          </p:sp>
          <p:sp>
            <p:nvSpPr>
              <p:cNvPr id="50" name="Rectangle 128"/>
              <p:cNvSpPr>
                <a:spLocks noChangeArrowheads="1"/>
              </p:cNvSpPr>
              <p:nvPr/>
            </p:nvSpPr>
            <p:spPr bwMode="auto">
              <a:xfrm>
                <a:off x="2140"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51" name="Rectangle 129"/>
              <p:cNvSpPr>
                <a:spLocks noChangeArrowheads="1"/>
              </p:cNvSpPr>
              <p:nvPr/>
            </p:nvSpPr>
            <p:spPr bwMode="auto">
              <a:xfrm>
                <a:off x="1581" y="2389"/>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LD1</a:t>
                </a:r>
                <a:endParaRPr lang="fr-FR" sz="2400">
                  <a:latin typeface="Times New Roman" pitchFamily="18" charset="0"/>
                </a:endParaRPr>
              </a:p>
            </p:txBody>
          </p:sp>
          <p:sp>
            <p:nvSpPr>
              <p:cNvPr id="52" name="Rectangle 130"/>
              <p:cNvSpPr>
                <a:spLocks noChangeArrowheads="1"/>
              </p:cNvSpPr>
              <p:nvPr/>
            </p:nvSpPr>
            <p:spPr bwMode="auto">
              <a:xfrm>
                <a:off x="1709"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sp>
            <p:nvSpPr>
              <p:cNvPr id="53" name="Rectangle 131"/>
              <p:cNvSpPr>
                <a:spLocks noChangeArrowheads="1"/>
              </p:cNvSpPr>
              <p:nvPr/>
            </p:nvSpPr>
            <p:spPr bwMode="auto">
              <a:xfrm>
                <a:off x="1821" y="2389"/>
                <a:ext cx="132"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LD2</a:t>
                </a:r>
                <a:endParaRPr lang="fr-FR" sz="2400">
                  <a:latin typeface="Times New Roman" pitchFamily="18" charset="0"/>
                </a:endParaRPr>
              </a:p>
            </p:txBody>
          </p:sp>
          <p:sp>
            <p:nvSpPr>
              <p:cNvPr id="54" name="Rectangle 132"/>
              <p:cNvSpPr>
                <a:spLocks noChangeArrowheads="1"/>
              </p:cNvSpPr>
              <p:nvPr/>
            </p:nvSpPr>
            <p:spPr bwMode="auto">
              <a:xfrm>
                <a:off x="1948" y="2389"/>
                <a:ext cx="18" cy="79"/>
              </a:xfrm>
              <a:prstGeom prst="rect">
                <a:avLst/>
              </a:prstGeom>
              <a:noFill/>
              <a:ln w="9525">
                <a:noFill/>
                <a:miter lim="800000"/>
                <a:headEnd/>
                <a:tailEnd/>
              </a:ln>
            </p:spPr>
            <p:txBody>
              <a:bodyPr wrap="none" lIns="0" tIns="0" rIns="0" bIns="0">
                <a:spAutoFit/>
              </a:bodyPr>
              <a:lstStyle/>
              <a:p>
                <a:pPr eaLnBrk="0" hangingPunct="0"/>
                <a:r>
                  <a:rPr lang="fr-FR" sz="900">
                    <a:solidFill>
                      <a:srgbClr val="000000"/>
                    </a:solidFill>
                    <a:latin typeface="Times" pitchFamily="18" charset="0"/>
                  </a:rPr>
                  <a:t> </a:t>
                </a:r>
                <a:endParaRPr lang="fr-FR" sz="2400">
                  <a:latin typeface="Times New Roman" pitchFamily="18" charset="0"/>
                </a:endParaRPr>
              </a:p>
            </p:txBody>
          </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4638"/>
            <a:ext cx="8712968" cy="1143000"/>
          </a:xfrm>
        </p:spPr>
        <p:txBody>
          <a:bodyPr/>
          <a:lstStyle/>
          <a:p>
            <a:r>
              <a:rPr lang="fr-FR" sz="3200" dirty="0" smtClean="0"/>
              <a:t>Mur de la chaleur </a:t>
            </a:r>
            <a:r>
              <a:rPr lang="fr-FR" sz="2800" dirty="0" smtClean="0"/>
              <a:t>: conséquences pour le haut de gamme</a:t>
            </a:r>
            <a:endParaRPr lang="fr-FR" sz="2800" dirty="0"/>
          </a:p>
        </p:txBody>
      </p:sp>
      <p:sp>
        <p:nvSpPr>
          <p:cNvPr id="3" name="Espace réservé du contenu 2"/>
          <p:cNvSpPr>
            <a:spLocks noGrp="1"/>
          </p:cNvSpPr>
          <p:nvPr>
            <p:ph idx="1"/>
          </p:nvPr>
        </p:nvSpPr>
        <p:spPr>
          <a:xfrm>
            <a:off x="457200" y="1600200"/>
            <a:ext cx="8003232" cy="4525963"/>
          </a:xfrm>
        </p:spPr>
        <p:txBody>
          <a:bodyPr/>
          <a:lstStyle/>
          <a:p>
            <a:r>
              <a:rPr lang="fr-FR" dirty="0" smtClean="0"/>
              <a:t>Arrêt de la croissance des fréquences : ~ 3 GHz</a:t>
            </a:r>
          </a:p>
          <a:p>
            <a:r>
              <a:rPr lang="fr-FR" dirty="0" smtClean="0"/>
              <a:t>Le grand virage</a:t>
            </a:r>
          </a:p>
          <a:p>
            <a:pPr lvl="1"/>
            <a:r>
              <a:rPr lang="fr-FR" dirty="0" smtClean="0"/>
              <a:t>Evolution des processeurs pour PC (Intel, AMD) et IBM</a:t>
            </a:r>
          </a:p>
          <a:p>
            <a:pPr lvl="2"/>
            <a:r>
              <a:rPr lang="fr-FR" dirty="0" smtClean="0"/>
              <a:t>De l’augmentation de la fréquence d’horloge…</a:t>
            </a:r>
          </a:p>
          <a:p>
            <a:pPr lvl="2"/>
            <a:r>
              <a:rPr lang="fr-FR" dirty="0" smtClean="0"/>
              <a:t>Au parallélisme </a:t>
            </a:r>
          </a:p>
          <a:p>
            <a:pPr lvl="3"/>
            <a:r>
              <a:rPr lang="fr-FR" dirty="0" err="1" smtClean="0"/>
              <a:t>Multi-thread</a:t>
            </a:r>
            <a:endParaRPr lang="fr-FR" dirty="0" smtClean="0"/>
          </a:p>
          <a:p>
            <a:pPr lvl="3"/>
            <a:r>
              <a:rPr lang="fr-FR" dirty="0" smtClean="0"/>
              <a:t>Multi-cœurs</a:t>
            </a:r>
          </a:p>
          <a:p>
            <a:pPr lvl="3"/>
            <a:r>
              <a:rPr lang="fr-FR" i="1" dirty="0" err="1" smtClean="0"/>
              <a:t>Many</a:t>
            </a:r>
            <a:r>
              <a:rPr lang="fr-FR" i="1" dirty="0" smtClean="0"/>
              <a:t>-</a:t>
            </a:r>
            <a:r>
              <a:rPr lang="fr-FR" i="1" dirty="0" err="1" smtClean="0"/>
              <a:t>cores</a:t>
            </a:r>
            <a:endParaRPr lang="fr-FR" i="1" dirty="0" smtClean="0"/>
          </a:p>
          <a:p>
            <a:endParaRPr lang="fr-FR" dirty="0" smtClean="0"/>
          </a:p>
          <a:p>
            <a:r>
              <a:rPr lang="fr-FR" i="1" dirty="0" smtClean="0">
                <a:solidFill>
                  <a:srgbClr val="0000FF"/>
                </a:solidFill>
              </a:rPr>
              <a:t>Un autre séminaire ?</a:t>
            </a:r>
          </a:p>
          <a:p>
            <a:pPr>
              <a:buNone/>
            </a:pP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51</a:t>
            </a:fld>
            <a:endParaRPr lang="fr-F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 pour la faible consommation ?</a:t>
            </a:r>
            <a:endParaRPr lang="fr-FR" dirty="0"/>
          </a:p>
        </p:txBody>
      </p:sp>
      <p:sp>
        <p:nvSpPr>
          <p:cNvPr id="11" name="Espace réservé du texte 10"/>
          <p:cNvSpPr>
            <a:spLocks noGrp="1"/>
          </p:cNvSpPr>
          <p:nvPr>
            <p:ph type="body" sz="half" idx="2"/>
          </p:nvPr>
        </p:nvSpPr>
        <p:spPr>
          <a:xfrm>
            <a:off x="467544" y="4437113"/>
            <a:ext cx="8229600" cy="1584176"/>
          </a:xfrm>
        </p:spPr>
        <p:txBody>
          <a:bodyPr/>
          <a:lstStyle/>
          <a:p>
            <a:r>
              <a:rPr lang="fr-FR" dirty="0" smtClean="0"/>
              <a:t>Délai d’un inverseur avec </a:t>
            </a:r>
            <a:r>
              <a:rPr lang="fr-FR" dirty="0" err="1" smtClean="0"/>
              <a:t>sortance</a:t>
            </a:r>
            <a:r>
              <a:rPr lang="fr-FR" dirty="0" smtClean="0"/>
              <a:t> 4</a:t>
            </a:r>
          </a:p>
          <a:p>
            <a:pPr lvl="1"/>
            <a:r>
              <a:rPr lang="fr-FR" b="1" dirty="0" smtClean="0">
                <a:solidFill>
                  <a:srgbClr val="FF0000"/>
                </a:solidFill>
              </a:rPr>
              <a:t>Délai FO4 (</a:t>
            </a:r>
            <a:r>
              <a:rPr lang="fr-FR" b="1" dirty="0" err="1" smtClean="0">
                <a:solidFill>
                  <a:srgbClr val="FF0000"/>
                </a:solidFill>
              </a:rPr>
              <a:t>ps</a:t>
            </a:r>
            <a:r>
              <a:rPr lang="fr-FR" b="1" dirty="0" smtClean="0">
                <a:solidFill>
                  <a:srgbClr val="FF0000"/>
                </a:solidFill>
              </a:rPr>
              <a:t>) = 1/3 à 1/2 du nœud technologique (nm)</a:t>
            </a:r>
            <a:endParaRPr lang="fr-FR" b="1" dirty="0">
              <a:solidFill>
                <a:srgbClr val="FF0000"/>
              </a:solidFill>
            </a:endParaRPr>
          </a:p>
        </p:txBody>
      </p:sp>
      <p:sp>
        <p:nvSpPr>
          <p:cNvPr id="4" name="Espace réservé de la date 3"/>
          <p:cNvSpPr>
            <a:spLocks noGrp="1"/>
          </p:cNvSpPr>
          <p:nvPr>
            <p:ph type="dt" sz="half" idx="10"/>
          </p:nvPr>
        </p:nvSpPr>
        <p:spPr/>
        <p:txBody>
          <a:bodyPr/>
          <a:lstStyle/>
          <a:p>
            <a:pPr>
              <a:defRPr/>
            </a:pPr>
            <a:r>
              <a:rPr lang="fr-FR" dirty="0" smtClean="0"/>
              <a:t>Séminaire CNAM</a:t>
            </a:r>
          </a:p>
          <a:p>
            <a:pPr>
              <a:defRPr/>
            </a:pPr>
            <a:r>
              <a:rPr lang="fr-FR" dirty="0" smtClean="0"/>
              <a:t>18 Décembre 2014</a:t>
            </a:r>
            <a:endParaRPr lang="fr-FR" dirty="0"/>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52</a:t>
            </a:fld>
            <a:endParaRPr lang="fr-FR" dirty="0"/>
          </a:p>
        </p:txBody>
      </p:sp>
      <p:pic>
        <p:nvPicPr>
          <p:cNvPr id="192514" name="Picture 2"/>
          <p:cNvPicPr>
            <a:picLocks noChangeAspect="1" noChangeArrowheads="1"/>
          </p:cNvPicPr>
          <p:nvPr/>
        </p:nvPicPr>
        <p:blipFill>
          <a:blip r:embed="rId2" cstate="print"/>
          <a:srcRect/>
          <a:stretch>
            <a:fillRect/>
          </a:stretch>
        </p:blipFill>
        <p:spPr bwMode="auto">
          <a:xfrm>
            <a:off x="1252538" y="1340768"/>
            <a:ext cx="6638925"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logique synchrone</a:t>
            </a:r>
            <a:endParaRPr lang="fr-FR" dirty="0"/>
          </a:p>
        </p:txBody>
      </p:sp>
      <p:sp>
        <p:nvSpPr>
          <p:cNvPr id="125" name="Espace réservé du texte 124"/>
          <p:cNvSpPr>
            <a:spLocks noGrp="1"/>
          </p:cNvSpPr>
          <p:nvPr>
            <p:ph type="body" sz="half" idx="2"/>
          </p:nvPr>
        </p:nvSpPr>
        <p:spPr>
          <a:xfrm>
            <a:off x="539552" y="3933056"/>
            <a:ext cx="8229600" cy="2376264"/>
          </a:xfrm>
        </p:spPr>
        <p:txBody>
          <a:bodyPr/>
          <a:lstStyle/>
          <a:p>
            <a:r>
              <a:rPr lang="fr-FR" dirty="0" smtClean="0"/>
              <a:t>Temps cycle fixé</a:t>
            </a:r>
          </a:p>
          <a:p>
            <a:r>
              <a:rPr lang="fr-FR" dirty="0" smtClean="0"/>
              <a:t>Avec les nœuds technologiques successifs</a:t>
            </a:r>
          </a:p>
          <a:p>
            <a:pPr lvl="1"/>
            <a:r>
              <a:rPr lang="fr-FR" dirty="0" err="1" smtClean="0"/>
              <a:t>Tp</a:t>
            </a:r>
            <a:r>
              <a:rPr lang="fr-FR" dirty="0" smtClean="0"/>
              <a:t> des portes diminue</a:t>
            </a:r>
          </a:p>
          <a:p>
            <a:pPr lvl="1"/>
            <a:r>
              <a:rPr lang="fr-FR" dirty="0" smtClean="0"/>
              <a:t>Nombre de couches logiques peut augmenter</a:t>
            </a:r>
          </a:p>
          <a:p>
            <a:pPr lvl="1"/>
            <a:r>
              <a:rPr lang="fr-FR" b="1" dirty="0" smtClean="0">
                <a:solidFill>
                  <a:srgbClr val="FF0000"/>
                </a:solidFill>
              </a:rPr>
              <a:t>Diminution possible du nombre d’étages de pipelines</a:t>
            </a:r>
          </a:p>
          <a:p>
            <a:endParaRPr lang="fr-FR" dirty="0"/>
          </a:p>
        </p:txBody>
      </p:sp>
      <p:sp>
        <p:nvSpPr>
          <p:cNvPr id="7" name="Espace réservé du numéro de diapositive 6"/>
          <p:cNvSpPr>
            <a:spLocks noGrp="1"/>
          </p:cNvSpPr>
          <p:nvPr>
            <p:ph type="sldNum" sz="quarter" idx="12"/>
          </p:nvPr>
        </p:nvSpPr>
        <p:spPr/>
        <p:txBody>
          <a:bodyPr/>
          <a:lstStyle/>
          <a:p>
            <a:pPr>
              <a:defRPr/>
            </a:pPr>
            <a:fld id="{5FCF4CD6-3E1D-4D72-B1B6-36987C70F965}" type="slidenum">
              <a:rPr lang="fr-FR" smtClean="0"/>
              <a:pPr>
                <a:defRPr/>
              </a:pPr>
              <a:t>53</a:t>
            </a:fld>
            <a:endParaRPr lang="fr-FR"/>
          </a:p>
        </p:txBody>
      </p:sp>
      <p:sp>
        <p:nvSpPr>
          <p:cNvPr id="103" name="Rectangle 102"/>
          <p:cNvSpPr/>
          <p:nvPr/>
        </p:nvSpPr>
        <p:spPr>
          <a:xfrm>
            <a:off x="2051720" y="1556792"/>
            <a:ext cx="54086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Nuage 104"/>
          <p:cNvSpPr/>
          <p:nvPr/>
        </p:nvSpPr>
        <p:spPr>
          <a:xfrm>
            <a:off x="3203848" y="1556792"/>
            <a:ext cx="2585887" cy="11485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107" name="ZoneTexte 106"/>
          <p:cNvSpPr txBox="1"/>
          <p:nvPr/>
        </p:nvSpPr>
        <p:spPr>
          <a:xfrm>
            <a:off x="3563888" y="1700808"/>
            <a:ext cx="1971565" cy="923330"/>
          </a:xfrm>
          <a:prstGeom prst="rect">
            <a:avLst/>
          </a:prstGeom>
          <a:noFill/>
        </p:spPr>
        <p:txBody>
          <a:bodyPr wrap="none" rtlCol="0">
            <a:spAutoFit/>
          </a:bodyPr>
          <a:lstStyle/>
          <a:p>
            <a:pPr algn="ctr"/>
            <a:r>
              <a:rPr lang="fr-FR" b="1" dirty="0" smtClean="0">
                <a:solidFill>
                  <a:srgbClr val="FF0000"/>
                </a:solidFill>
              </a:rPr>
              <a:t>LOGIQUE</a:t>
            </a:r>
          </a:p>
          <a:p>
            <a:pPr algn="ctr"/>
            <a:r>
              <a:rPr lang="fr-FR" b="1" dirty="0" smtClean="0">
                <a:solidFill>
                  <a:srgbClr val="FF0000"/>
                </a:solidFill>
              </a:rPr>
              <a:t>COMBINATOIRE</a:t>
            </a:r>
          </a:p>
          <a:p>
            <a:pPr algn="ctr"/>
            <a:r>
              <a:rPr lang="fr-FR" b="1" dirty="0" smtClean="0">
                <a:solidFill>
                  <a:srgbClr val="FF0000"/>
                </a:solidFill>
              </a:rPr>
              <a:t>(n niveaux)</a:t>
            </a:r>
            <a:endParaRPr lang="fr-FR" b="1" dirty="0">
              <a:solidFill>
                <a:srgbClr val="FF0000"/>
              </a:solidFill>
            </a:endParaRPr>
          </a:p>
        </p:txBody>
      </p:sp>
      <p:sp>
        <p:nvSpPr>
          <p:cNvPr id="108" name="Rectangle 107"/>
          <p:cNvSpPr/>
          <p:nvPr/>
        </p:nvSpPr>
        <p:spPr>
          <a:xfrm>
            <a:off x="6263388" y="1556792"/>
            <a:ext cx="54086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0" name="Connecteur droit avec flèche 109"/>
          <p:cNvCxnSpPr/>
          <p:nvPr/>
        </p:nvCxnSpPr>
        <p:spPr>
          <a:xfrm flipV="1">
            <a:off x="2339752" y="3068960"/>
            <a:ext cx="0"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Connecteur droit avec flèche 111"/>
          <p:cNvCxnSpPr/>
          <p:nvPr/>
        </p:nvCxnSpPr>
        <p:spPr>
          <a:xfrm flipV="1">
            <a:off x="6588224" y="3068960"/>
            <a:ext cx="0"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Connecteur droit 113"/>
          <p:cNvCxnSpPr/>
          <p:nvPr/>
        </p:nvCxnSpPr>
        <p:spPr>
          <a:xfrm flipV="1">
            <a:off x="1187624" y="3573016"/>
            <a:ext cx="5400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5" name="ZoneTexte 114"/>
          <p:cNvSpPr txBox="1"/>
          <p:nvPr/>
        </p:nvSpPr>
        <p:spPr>
          <a:xfrm>
            <a:off x="1187624" y="3203684"/>
            <a:ext cx="633507" cy="369332"/>
          </a:xfrm>
          <a:prstGeom prst="rect">
            <a:avLst/>
          </a:prstGeom>
          <a:noFill/>
        </p:spPr>
        <p:txBody>
          <a:bodyPr wrap="square" rtlCol="0">
            <a:spAutoFit/>
          </a:bodyPr>
          <a:lstStyle/>
          <a:p>
            <a:r>
              <a:rPr lang="fr-FR" dirty="0" smtClean="0"/>
              <a:t>CLK</a:t>
            </a:r>
            <a:endParaRPr lang="fr-FR" dirty="0"/>
          </a:p>
        </p:txBody>
      </p:sp>
      <p:cxnSp>
        <p:nvCxnSpPr>
          <p:cNvPr id="117" name="Connecteur droit avec flèche 116"/>
          <p:cNvCxnSpPr/>
          <p:nvPr/>
        </p:nvCxnSpPr>
        <p:spPr>
          <a:xfrm>
            <a:off x="2483768" y="3284984"/>
            <a:ext cx="396044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8" name="ZoneTexte 117"/>
          <p:cNvSpPr txBox="1"/>
          <p:nvPr/>
        </p:nvSpPr>
        <p:spPr>
          <a:xfrm>
            <a:off x="3635896" y="2924944"/>
            <a:ext cx="1454309" cy="369332"/>
          </a:xfrm>
          <a:prstGeom prst="rect">
            <a:avLst/>
          </a:prstGeom>
          <a:noFill/>
        </p:spPr>
        <p:txBody>
          <a:bodyPr wrap="none" rtlCol="0">
            <a:spAutoFit/>
          </a:bodyPr>
          <a:lstStyle/>
          <a:p>
            <a:r>
              <a:rPr lang="fr-FR" dirty="0" smtClean="0"/>
              <a:t>Temps cycle</a:t>
            </a:r>
            <a:endParaRPr lang="fr-FR" dirty="0"/>
          </a:p>
        </p:txBody>
      </p:sp>
      <p:cxnSp>
        <p:nvCxnSpPr>
          <p:cNvPr id="120" name="Connecteur droit avec flèche 119"/>
          <p:cNvCxnSpPr>
            <a:endCxn id="105" idx="2"/>
          </p:cNvCxnSpPr>
          <p:nvPr/>
        </p:nvCxnSpPr>
        <p:spPr>
          <a:xfrm flipV="1">
            <a:off x="2627784" y="2131056"/>
            <a:ext cx="584085" cy="180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2" name="Connecteur droit avec flèche 121"/>
          <p:cNvCxnSpPr>
            <a:stCxn id="105" idx="0"/>
          </p:cNvCxnSpPr>
          <p:nvPr/>
        </p:nvCxnSpPr>
        <p:spPr>
          <a:xfrm>
            <a:off x="5787580" y="2131056"/>
            <a:ext cx="440604" cy="180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6" name="Espace réservé de la date 3"/>
          <p:cNvSpPr>
            <a:spLocks noGrp="1"/>
          </p:cNvSpPr>
          <p:nvPr>
            <p:ph type="dt" sz="half" idx="10"/>
          </p:nvPr>
        </p:nvSpPr>
        <p:spPr>
          <a:xfrm>
            <a:off x="457200" y="6245225"/>
            <a:ext cx="2133600" cy="476250"/>
          </a:xfrm>
        </p:spPr>
        <p:txBody>
          <a:bodyPr/>
          <a:lstStyle/>
          <a:p>
            <a:pPr>
              <a:defRPr/>
            </a:pPr>
            <a:r>
              <a:rPr lang="fr-FR" dirty="0" smtClean="0"/>
              <a:t>Séminaire CNAM</a:t>
            </a:r>
          </a:p>
          <a:p>
            <a:pPr>
              <a:defRPr/>
            </a:pPr>
            <a:r>
              <a:rPr lang="fr-FR" dirty="0" smtClean="0"/>
              <a:t>18 Décembre 2014</a:t>
            </a:r>
            <a:endParaRPr lang="fr-FR" dirty="0"/>
          </a:p>
        </p:txBody>
      </p:sp>
      <p:sp>
        <p:nvSpPr>
          <p:cNvPr id="127" name="Espace réservé du pied de page 4"/>
          <p:cNvSpPr>
            <a:spLocks noGrp="1"/>
          </p:cNvSpPr>
          <p:nvPr>
            <p:ph type="ftr" sz="quarter" idx="11"/>
          </p:nvPr>
        </p:nvSpPr>
        <p:spPr>
          <a:xfrm>
            <a:off x="3124200" y="6245225"/>
            <a:ext cx="3032125" cy="476250"/>
          </a:xfrm>
        </p:spPr>
        <p:txBody>
          <a:bodyPr/>
          <a:lstStyle/>
          <a:p>
            <a:pPr>
              <a:defRPr/>
            </a:pPr>
            <a:r>
              <a:rPr lang="fr-FR" smtClean="0"/>
              <a:t>Processeurs multi-pipelines</a:t>
            </a:r>
          </a:p>
          <a:p>
            <a:pPr>
              <a:defRPr/>
            </a:pPr>
            <a:r>
              <a:rPr lang="fr-FR" smtClean="0"/>
              <a:t>D. Etiemble</a:t>
            </a:r>
            <a:endParaRPr lang="fr-F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Des pipelines plus courts ?</a:t>
            </a:r>
            <a:endParaRPr lang="fr-FR" dirty="0"/>
          </a:p>
        </p:txBody>
      </p:sp>
      <p:sp>
        <p:nvSpPr>
          <p:cNvPr id="9" name="Espace réservé du contenu 8"/>
          <p:cNvSpPr>
            <a:spLocks noGrp="1"/>
          </p:cNvSpPr>
          <p:nvPr>
            <p:ph idx="1"/>
          </p:nvPr>
        </p:nvSpPr>
        <p:spPr>
          <a:xfrm>
            <a:off x="457200" y="1600200"/>
            <a:ext cx="7211144" cy="4525963"/>
          </a:xfrm>
        </p:spPr>
        <p:txBody>
          <a:bodyPr/>
          <a:lstStyle/>
          <a:p>
            <a:r>
              <a:rPr lang="fr-FR" dirty="0" smtClean="0"/>
              <a:t>Moins d’étages de pipeline</a:t>
            </a:r>
          </a:p>
          <a:p>
            <a:pPr lvl="1"/>
            <a:r>
              <a:rPr lang="fr-FR" dirty="0" smtClean="0"/>
              <a:t>Structures matérielles plus simples</a:t>
            </a:r>
          </a:p>
          <a:p>
            <a:pPr lvl="1"/>
            <a:r>
              <a:rPr lang="fr-FR" dirty="0" smtClean="0"/>
              <a:t>Prédiction de branchement moins importante</a:t>
            </a:r>
          </a:p>
          <a:p>
            <a:r>
              <a:rPr lang="fr-FR" dirty="0" smtClean="0"/>
              <a:t>Processeurs sans pipelines d’exécution ?????</a:t>
            </a:r>
          </a:p>
          <a:p>
            <a:pPr lvl="1"/>
            <a:r>
              <a:rPr lang="fr-FR" dirty="0" smtClean="0"/>
              <a:t>Suppression des aléas (structurel, données, branchement)</a:t>
            </a:r>
          </a:p>
          <a:p>
            <a:pPr lvl="1"/>
            <a:r>
              <a:rPr lang="fr-FR" dirty="0" smtClean="0"/>
              <a:t>Moins de registres</a:t>
            </a:r>
          </a:p>
          <a:p>
            <a:pPr lvl="1"/>
            <a:r>
              <a:rPr lang="fr-FR" dirty="0" smtClean="0"/>
              <a:t>Contrôle plus simple</a:t>
            </a:r>
          </a:p>
          <a:p>
            <a:pPr lvl="1"/>
            <a:r>
              <a:rPr lang="fr-FR" dirty="0" smtClean="0"/>
              <a:t>Consommation réduite</a:t>
            </a:r>
          </a:p>
          <a:p>
            <a:pPr lvl="1"/>
            <a:endParaRPr lang="fr-FR" dirty="0" smtClean="0"/>
          </a:p>
        </p:txBody>
      </p:sp>
      <p:sp>
        <p:nvSpPr>
          <p:cNvPr id="7" name="Espace réservé du numéro de diapositive 6"/>
          <p:cNvSpPr>
            <a:spLocks noGrp="1"/>
          </p:cNvSpPr>
          <p:nvPr>
            <p:ph type="sldNum" sz="quarter" idx="12"/>
          </p:nvPr>
        </p:nvSpPr>
        <p:spPr/>
        <p:txBody>
          <a:bodyPr/>
          <a:lstStyle/>
          <a:p>
            <a:pPr>
              <a:defRPr/>
            </a:pPr>
            <a:fld id="{5FCF4CD6-3E1D-4D72-B1B6-36987C70F965}" type="slidenum">
              <a:rPr lang="fr-FR" smtClean="0"/>
              <a:pPr>
                <a:defRPr/>
              </a:pPr>
              <a:t>54</a:t>
            </a:fld>
            <a:endParaRPr lang="fr-FR"/>
          </a:p>
        </p:txBody>
      </p:sp>
      <p:sp>
        <p:nvSpPr>
          <p:cNvPr id="10" name="Sourire 9"/>
          <p:cNvSpPr/>
          <p:nvPr/>
        </p:nvSpPr>
        <p:spPr>
          <a:xfrm>
            <a:off x="6948264" y="3933056"/>
            <a:ext cx="1440160" cy="141845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e la date 3"/>
          <p:cNvSpPr>
            <a:spLocks noGrp="1"/>
          </p:cNvSpPr>
          <p:nvPr>
            <p:ph type="dt" sz="half" idx="10"/>
          </p:nvPr>
        </p:nvSpPr>
        <p:spPr>
          <a:xfrm>
            <a:off x="457200" y="6245225"/>
            <a:ext cx="2133600" cy="476250"/>
          </a:xfrm>
        </p:spPr>
        <p:txBody>
          <a:bodyPr/>
          <a:lstStyle/>
          <a:p>
            <a:pPr>
              <a:defRPr/>
            </a:pPr>
            <a:r>
              <a:rPr lang="fr-FR" dirty="0" smtClean="0"/>
              <a:t>Séminaire CNAM</a:t>
            </a:r>
          </a:p>
          <a:p>
            <a:pPr>
              <a:defRPr/>
            </a:pPr>
            <a:r>
              <a:rPr lang="fr-FR" dirty="0" smtClean="0"/>
              <a:t>18 Décembre 2014</a:t>
            </a:r>
            <a:endParaRPr lang="fr-FR" dirty="0"/>
          </a:p>
        </p:txBody>
      </p:sp>
      <p:sp>
        <p:nvSpPr>
          <p:cNvPr id="12" name="Espace réservé du pied de page 4"/>
          <p:cNvSpPr>
            <a:spLocks noGrp="1"/>
          </p:cNvSpPr>
          <p:nvPr>
            <p:ph type="ftr" sz="quarter" idx="11"/>
          </p:nvPr>
        </p:nvSpPr>
        <p:spPr>
          <a:xfrm>
            <a:off x="3124200" y="6245225"/>
            <a:ext cx="3032125" cy="476250"/>
          </a:xfrm>
        </p:spPr>
        <p:txBody>
          <a:bodyPr/>
          <a:lstStyle/>
          <a:p>
            <a:pPr>
              <a:defRPr/>
            </a:pPr>
            <a:r>
              <a:rPr lang="fr-FR" smtClean="0"/>
              <a:t>Processeurs multi-pipelines</a:t>
            </a:r>
          </a:p>
          <a:p>
            <a:pPr>
              <a:defRPr/>
            </a:pPr>
            <a:r>
              <a:rPr lang="fr-FR" smtClean="0"/>
              <a:t>D. Etiemble</a:t>
            </a:r>
            <a:endParaRPr lang="fr-F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CPU AVR (</a:t>
            </a:r>
            <a:r>
              <a:rPr lang="fr-FR" dirty="0" err="1" smtClean="0"/>
              <a:t>Atmel</a:t>
            </a:r>
            <a:r>
              <a:rPr lang="fr-FR" dirty="0" smtClean="0"/>
              <a:t>)</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55</a:t>
            </a:fld>
            <a:endParaRPr lang="fr-FR" dirty="0"/>
          </a:p>
        </p:txBody>
      </p:sp>
      <p:pic>
        <p:nvPicPr>
          <p:cNvPr id="243714" name="Picture 2"/>
          <p:cNvPicPr>
            <a:picLocks noChangeAspect="1" noChangeArrowheads="1"/>
          </p:cNvPicPr>
          <p:nvPr/>
        </p:nvPicPr>
        <p:blipFill>
          <a:blip r:embed="rId2" cstate="print"/>
          <a:srcRect/>
          <a:stretch>
            <a:fillRect/>
          </a:stretch>
        </p:blipFill>
        <p:spPr bwMode="auto">
          <a:xfrm rot="16200000">
            <a:off x="3740102" y="3972868"/>
            <a:ext cx="2019300" cy="2371725"/>
          </a:xfrm>
          <a:prstGeom prst="rect">
            <a:avLst/>
          </a:prstGeom>
          <a:noFill/>
          <a:ln w="9525">
            <a:noFill/>
            <a:miter lim="800000"/>
            <a:headEnd/>
            <a:tailEnd/>
          </a:ln>
        </p:spPr>
      </p:pic>
      <p:pic>
        <p:nvPicPr>
          <p:cNvPr id="243715" name="Picture 3"/>
          <p:cNvPicPr>
            <a:picLocks noChangeAspect="1" noChangeArrowheads="1"/>
          </p:cNvPicPr>
          <p:nvPr/>
        </p:nvPicPr>
        <p:blipFill>
          <a:blip r:embed="rId3" cstate="print"/>
          <a:srcRect/>
          <a:stretch>
            <a:fillRect/>
          </a:stretch>
        </p:blipFill>
        <p:spPr bwMode="auto">
          <a:xfrm>
            <a:off x="425921" y="1340768"/>
            <a:ext cx="6810375" cy="2971800"/>
          </a:xfrm>
          <a:prstGeom prst="rect">
            <a:avLst/>
          </a:prstGeom>
          <a:noFill/>
          <a:ln w="9525">
            <a:noFill/>
            <a:miter lim="800000"/>
            <a:headEnd/>
            <a:tailEnd/>
          </a:ln>
        </p:spPr>
      </p:pic>
      <p:sp>
        <p:nvSpPr>
          <p:cNvPr id="9" name="ZoneTexte 8"/>
          <p:cNvSpPr txBox="1"/>
          <p:nvPr/>
        </p:nvSpPr>
        <p:spPr>
          <a:xfrm>
            <a:off x="3957221" y="4077072"/>
            <a:ext cx="902811" cy="369332"/>
          </a:xfrm>
          <a:prstGeom prst="rect">
            <a:avLst/>
          </a:prstGeom>
          <a:noFill/>
        </p:spPr>
        <p:txBody>
          <a:bodyPr wrap="none" rtlCol="0">
            <a:spAutoFit/>
          </a:bodyPr>
          <a:lstStyle/>
          <a:p>
            <a:r>
              <a:rPr lang="fr-FR" dirty="0" smtClean="0"/>
              <a:t>1 cycle</a:t>
            </a: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IP </a:t>
            </a:r>
            <a:r>
              <a:rPr lang="fr-FR" dirty="0" err="1" smtClean="0"/>
              <a:t>Cast</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56</a:t>
            </a:fld>
            <a:endParaRPr lang="fr-FR" dirty="0"/>
          </a:p>
        </p:txBody>
      </p:sp>
      <p:pic>
        <p:nvPicPr>
          <p:cNvPr id="194562" name="Picture 2" descr="https://encrypted-tbn0.gstatic.com/images?q=tbn:ANd9GcQu3qrO-6-N1nhR_sB25UpzMck4zpFt9d-JkjsrvMXRIJoK5yR6rg"/>
          <p:cNvPicPr>
            <a:picLocks noChangeAspect="1" noChangeArrowheads="1"/>
          </p:cNvPicPr>
          <p:nvPr/>
        </p:nvPicPr>
        <p:blipFill>
          <a:blip r:embed="rId2" cstate="print"/>
          <a:srcRect/>
          <a:stretch>
            <a:fillRect/>
          </a:stretch>
        </p:blipFill>
        <p:spPr bwMode="auto">
          <a:xfrm>
            <a:off x="467544" y="1412776"/>
            <a:ext cx="6566593" cy="3388530"/>
          </a:xfrm>
          <a:prstGeom prst="rect">
            <a:avLst/>
          </a:prstGeom>
          <a:noFill/>
        </p:spPr>
      </p:pic>
      <p:sp>
        <p:nvSpPr>
          <p:cNvPr id="8" name="ZoneTexte 7"/>
          <p:cNvSpPr txBox="1"/>
          <p:nvPr/>
        </p:nvSpPr>
        <p:spPr>
          <a:xfrm>
            <a:off x="7308304" y="3573016"/>
            <a:ext cx="1368152" cy="1015663"/>
          </a:xfrm>
          <a:prstGeom prst="rect">
            <a:avLst/>
          </a:prstGeom>
          <a:noFill/>
        </p:spPr>
        <p:txBody>
          <a:bodyPr wrap="square" rtlCol="0">
            <a:spAutoFit/>
          </a:bodyPr>
          <a:lstStyle/>
          <a:p>
            <a:r>
              <a:rPr lang="fr-FR" sz="6000" dirty="0" smtClean="0">
                <a:sym typeface="Wingdings" pitchFamily="2" charset="2"/>
              </a:rPr>
              <a:t></a:t>
            </a:r>
            <a:endParaRPr lang="fr-FR" sz="6000" dirty="0"/>
          </a:p>
        </p:txBody>
      </p:sp>
      <p:pic>
        <p:nvPicPr>
          <p:cNvPr id="242690" name="Picture 2"/>
          <p:cNvPicPr>
            <a:picLocks noChangeAspect="1" noChangeArrowheads="1"/>
          </p:cNvPicPr>
          <p:nvPr/>
        </p:nvPicPr>
        <p:blipFill>
          <a:blip r:embed="rId3" cstate="print"/>
          <a:srcRect/>
          <a:stretch>
            <a:fillRect/>
          </a:stretch>
        </p:blipFill>
        <p:spPr bwMode="auto">
          <a:xfrm>
            <a:off x="1197672" y="4869160"/>
            <a:ext cx="5606576"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publicité CAST</a:t>
            </a: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57</a:t>
            </a:fld>
            <a:endParaRPr lang="fr-FR" dirty="0"/>
          </a:p>
        </p:txBody>
      </p:sp>
      <p:pic>
        <p:nvPicPr>
          <p:cNvPr id="199733" name="Picture 53"/>
          <p:cNvPicPr>
            <a:picLocks noChangeAspect="1" noChangeArrowheads="1"/>
          </p:cNvPicPr>
          <p:nvPr/>
        </p:nvPicPr>
        <p:blipFill>
          <a:blip r:embed="rId2" cstate="print"/>
          <a:srcRect/>
          <a:stretch>
            <a:fillRect/>
          </a:stretch>
        </p:blipFill>
        <p:spPr bwMode="auto">
          <a:xfrm>
            <a:off x="1014413" y="1500188"/>
            <a:ext cx="7115175" cy="3857625"/>
          </a:xfrm>
          <a:prstGeom prst="rect">
            <a:avLst/>
          </a:prstGeom>
          <a:noFill/>
          <a:ln w="9525">
            <a:noFill/>
            <a:miter lim="800000"/>
            <a:headEnd/>
            <a:tailEnd/>
          </a:ln>
        </p:spPr>
      </p:pic>
      <p:sp>
        <p:nvSpPr>
          <p:cNvPr id="7" name="ZoneTexte 6"/>
          <p:cNvSpPr txBox="1"/>
          <p:nvPr/>
        </p:nvSpPr>
        <p:spPr>
          <a:xfrm>
            <a:off x="5508104" y="5517232"/>
            <a:ext cx="2095510" cy="369332"/>
          </a:xfrm>
          <a:prstGeom prst="rect">
            <a:avLst/>
          </a:prstGeom>
          <a:noFill/>
        </p:spPr>
        <p:txBody>
          <a:bodyPr wrap="none" rtlCol="0">
            <a:spAutoFit/>
          </a:bodyPr>
          <a:lstStyle/>
          <a:p>
            <a:r>
              <a:rPr lang="fr-FR" dirty="0" smtClean="0">
                <a:hlinkClick r:id="rId3"/>
              </a:rPr>
              <a:t>www.cast-inc.com</a:t>
            </a:r>
            <a:r>
              <a:rPr lang="fr-FR" dirty="0" smtClean="0"/>
              <a:t> </a:t>
            </a:r>
            <a:endParaRPr lang="fr-FR" dirty="0"/>
          </a:p>
        </p:txBody>
      </p:sp>
      <p:sp>
        <p:nvSpPr>
          <p:cNvPr id="8" name="ZoneTexte 7"/>
          <p:cNvSpPr txBox="1"/>
          <p:nvPr/>
        </p:nvSpPr>
        <p:spPr>
          <a:xfrm>
            <a:off x="1403648" y="5301208"/>
            <a:ext cx="3057247" cy="646331"/>
          </a:xfrm>
          <a:prstGeom prst="rect">
            <a:avLst/>
          </a:prstGeom>
          <a:noFill/>
        </p:spPr>
        <p:txBody>
          <a:bodyPr wrap="none" rtlCol="0">
            <a:spAutoFit/>
          </a:bodyPr>
          <a:lstStyle/>
          <a:p>
            <a:r>
              <a:rPr lang="fr-FR" b="1" dirty="0" smtClean="0">
                <a:solidFill>
                  <a:srgbClr val="FF0000"/>
                </a:solidFill>
              </a:rPr>
              <a:t>Jeu d’instructions CISC</a:t>
            </a:r>
          </a:p>
          <a:p>
            <a:r>
              <a:rPr lang="fr-FR" b="1" dirty="0" smtClean="0">
                <a:solidFill>
                  <a:srgbClr val="FF0000"/>
                </a:solidFill>
              </a:rPr>
              <a:t>- Réduction taille du code </a:t>
            </a:r>
            <a:endParaRPr lang="fr-FR" b="1" dirty="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Remarques pour conclure</a:t>
            </a:r>
            <a:endParaRPr lang="fr-FR" dirty="0"/>
          </a:p>
        </p:txBody>
      </p:sp>
      <p:sp>
        <p:nvSpPr>
          <p:cNvPr id="3" name="Espace réservé du contenu 2"/>
          <p:cNvSpPr>
            <a:spLocks noGrp="1"/>
          </p:cNvSpPr>
          <p:nvPr>
            <p:ph idx="1"/>
          </p:nvPr>
        </p:nvSpPr>
        <p:spPr/>
        <p:txBody>
          <a:bodyPr/>
          <a:lstStyle/>
          <a:p>
            <a:r>
              <a:rPr lang="fr-FR" sz="2000" dirty="0" smtClean="0"/>
              <a:t>Approche multi-pipelines</a:t>
            </a:r>
          </a:p>
          <a:p>
            <a:pPr lvl="1"/>
            <a:r>
              <a:rPr lang="fr-FR" sz="2000" dirty="0" smtClean="0"/>
              <a:t>Moins performante que « flot de données restreint »</a:t>
            </a:r>
          </a:p>
          <a:p>
            <a:pPr lvl="1"/>
            <a:r>
              <a:rPr lang="fr-FR" sz="2000" dirty="0" smtClean="0"/>
              <a:t>Plus simple à réaliser</a:t>
            </a:r>
          </a:p>
          <a:p>
            <a:pPr lvl="1"/>
            <a:r>
              <a:rPr lang="fr-FR" sz="2000" dirty="0" smtClean="0">
                <a:solidFill>
                  <a:srgbClr val="FF0000"/>
                </a:solidFill>
              </a:rPr>
              <a:t>Dominante dans le domaine enfoui et embarqué (la très grande majorité des processeurs)</a:t>
            </a:r>
          </a:p>
          <a:p>
            <a:pPr lvl="2"/>
            <a:r>
              <a:rPr lang="fr-FR" dirty="0" smtClean="0"/>
              <a:t>Performance/Watt</a:t>
            </a:r>
          </a:p>
          <a:p>
            <a:pPr lvl="2"/>
            <a:r>
              <a:rPr lang="fr-FR" dirty="0" smtClean="0"/>
              <a:t>Surface</a:t>
            </a:r>
          </a:p>
          <a:p>
            <a:pPr lvl="2"/>
            <a:r>
              <a:rPr lang="fr-FR" dirty="0" smtClean="0"/>
              <a:t>Complexité de réalisation</a:t>
            </a:r>
          </a:p>
          <a:p>
            <a:r>
              <a:rPr lang="fr-FR" sz="2000" dirty="0" smtClean="0"/>
              <a:t>Limitation des fréquences d’horloge</a:t>
            </a:r>
          </a:p>
          <a:p>
            <a:pPr lvl="1"/>
            <a:r>
              <a:rPr lang="fr-FR" sz="2000" dirty="0" smtClean="0"/>
              <a:t>Multi-cœurs pour le haut de gamme</a:t>
            </a:r>
          </a:p>
          <a:p>
            <a:pPr lvl="1"/>
            <a:r>
              <a:rPr lang="fr-FR" sz="2000" dirty="0" smtClean="0"/>
              <a:t>Simplification des architectures pour la faible consommation</a:t>
            </a:r>
          </a:p>
          <a:p>
            <a:pPr lvl="1"/>
            <a:endParaRPr lang="fr-FR" dirty="0" smtClean="0"/>
          </a:p>
          <a:p>
            <a:pPr lvl="2"/>
            <a:endParaRPr lang="fr-FR" dirty="0" smtClean="0"/>
          </a:p>
          <a:p>
            <a:pPr lvl="2">
              <a:buNone/>
            </a:pPr>
            <a:endParaRPr lang="fr-FR" dirty="0"/>
          </a:p>
        </p:txBody>
      </p:sp>
      <p:sp>
        <p:nvSpPr>
          <p:cNvPr id="4" name="Espace réservé de la date 3"/>
          <p:cNvSpPr>
            <a:spLocks noGrp="1"/>
          </p:cNvSpPr>
          <p:nvPr>
            <p:ph type="dt" sz="half" idx="10"/>
          </p:nvPr>
        </p:nvSpPr>
        <p:spPr/>
        <p:txBody>
          <a:bodyPr/>
          <a:lstStyle/>
          <a:p>
            <a:pPr>
              <a:defRPr/>
            </a:pPr>
            <a:r>
              <a:rPr lang="fr-FR" smtClean="0"/>
              <a:t>Séminaire CNAM</a:t>
            </a:r>
          </a:p>
          <a:p>
            <a:pPr>
              <a:defRPr/>
            </a:pPr>
            <a:r>
              <a:rPr lang="fr-FR" smtClean="0"/>
              <a:t>18 Décembre 2014</a:t>
            </a:r>
            <a:endParaRPr lang="fr-FR"/>
          </a:p>
        </p:txBody>
      </p:sp>
      <p:sp>
        <p:nvSpPr>
          <p:cNvPr id="5" name="Espace réservé du pied de page 4"/>
          <p:cNvSpPr>
            <a:spLocks noGrp="1"/>
          </p:cNvSpPr>
          <p:nvPr>
            <p:ph type="ftr" sz="quarter" idx="11"/>
          </p:nvPr>
        </p:nvSpPr>
        <p:spPr/>
        <p:txBody>
          <a:bodyPr/>
          <a:lstStyle/>
          <a:p>
            <a:pPr>
              <a:defRPr/>
            </a:pPr>
            <a:r>
              <a:rPr lang="fr-FR" smtClean="0"/>
              <a:t>Processeurs multi-pipelines</a:t>
            </a:r>
          </a:p>
          <a:p>
            <a:pPr>
              <a:defRPr/>
            </a:pPr>
            <a:r>
              <a:rPr lang="fr-FR" smtClean="0"/>
              <a:t>D. Etiemble</a:t>
            </a:r>
            <a:endParaRPr lang="fr-FR"/>
          </a:p>
        </p:txBody>
      </p:sp>
      <p:sp>
        <p:nvSpPr>
          <p:cNvPr id="6" name="Espace réservé du numéro de diapositive 5"/>
          <p:cNvSpPr>
            <a:spLocks noGrp="1"/>
          </p:cNvSpPr>
          <p:nvPr>
            <p:ph type="sldNum" sz="quarter" idx="12"/>
          </p:nvPr>
        </p:nvSpPr>
        <p:spPr/>
        <p:txBody>
          <a:bodyPr/>
          <a:lstStyle/>
          <a:p>
            <a:pPr>
              <a:defRPr/>
            </a:pPr>
            <a:fld id="{3A74F965-9688-47C6-97DA-9088BF4386B2}" type="slidenum">
              <a:rPr lang="fr-FR" smtClean="0"/>
              <a:pPr>
                <a:defRPr/>
              </a:pPr>
              <a:t>58</a:t>
            </a:fld>
            <a:endParaRPr lang="fr-F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p:txBody>
          <a:bodyPr/>
          <a:lstStyle/>
          <a:p>
            <a:r>
              <a:rPr lang="fr-FR" smtClean="0"/>
              <a:t>BACK SLIDES</a:t>
            </a:r>
          </a:p>
        </p:txBody>
      </p:sp>
      <p:sp>
        <p:nvSpPr>
          <p:cNvPr id="5" name="Espace réservé du numéro de diapositive 4"/>
          <p:cNvSpPr>
            <a:spLocks noGrp="1"/>
          </p:cNvSpPr>
          <p:nvPr>
            <p:ph type="sldNum" sz="quarter" idx="12"/>
          </p:nvPr>
        </p:nvSpPr>
        <p:spPr/>
        <p:txBody>
          <a:bodyPr/>
          <a:lstStyle/>
          <a:p>
            <a:pPr>
              <a:defRPr/>
            </a:pPr>
            <a:fld id="{EB741D62-B865-44F5-9255-ACA9AFD2D4CD}" type="slidenum">
              <a:rPr lang="fr-FR" smtClean="0"/>
              <a:pPr>
                <a:defRPr/>
              </a:pPr>
              <a:t>59</a:t>
            </a:fld>
            <a:endParaRPr lang="fr-FR"/>
          </a:p>
        </p:txBody>
      </p:sp>
      <p:sp>
        <p:nvSpPr>
          <p:cNvPr id="6"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7"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r>
              <a:rPr lang="en-US" smtClean="0"/>
              <a:t>IBM 7030 (Stretch) </a:t>
            </a:r>
          </a:p>
        </p:txBody>
      </p:sp>
      <p:sp>
        <p:nvSpPr>
          <p:cNvPr id="6" name="Espace réservé du numéro de diapositive 5"/>
          <p:cNvSpPr>
            <a:spLocks noGrp="1"/>
          </p:cNvSpPr>
          <p:nvPr>
            <p:ph type="sldNum" sz="quarter" idx="12"/>
          </p:nvPr>
        </p:nvSpPr>
        <p:spPr/>
        <p:txBody>
          <a:bodyPr/>
          <a:lstStyle/>
          <a:p>
            <a:pPr>
              <a:defRPr/>
            </a:pPr>
            <a:fld id="{FF50F2D7-5D46-4DCC-B530-74906EA31A5F}" type="slidenum">
              <a:rPr lang="fr-FR"/>
              <a:pPr>
                <a:defRPr/>
              </a:pPr>
              <a:t>6</a:t>
            </a:fld>
            <a:endParaRPr lang="fr-FR"/>
          </a:p>
        </p:txBody>
      </p:sp>
      <p:pic>
        <p:nvPicPr>
          <p:cNvPr id="24580" name="Picture 2"/>
          <p:cNvPicPr>
            <a:picLocks noChangeAspect="1" noChangeArrowheads="1"/>
          </p:cNvPicPr>
          <p:nvPr/>
        </p:nvPicPr>
        <p:blipFill>
          <a:blip r:embed="rId2" cstate="print"/>
          <a:srcRect/>
          <a:stretch>
            <a:fillRect/>
          </a:stretch>
        </p:blipFill>
        <p:spPr bwMode="auto">
          <a:xfrm>
            <a:off x="1116013" y="3644900"/>
            <a:ext cx="6724650" cy="2447925"/>
          </a:xfrm>
          <a:prstGeom prst="rect">
            <a:avLst/>
          </a:prstGeom>
          <a:noFill/>
          <a:ln w="9525">
            <a:noFill/>
            <a:miter lim="800000"/>
            <a:headEnd/>
            <a:tailEnd/>
          </a:ln>
        </p:spPr>
      </p:pic>
      <p:sp>
        <p:nvSpPr>
          <p:cNvPr id="24581" name="ZoneTexte 7"/>
          <p:cNvSpPr txBox="1">
            <a:spLocks noChangeArrowheads="1"/>
          </p:cNvSpPr>
          <p:nvPr/>
        </p:nvSpPr>
        <p:spPr bwMode="auto">
          <a:xfrm>
            <a:off x="755650" y="1557338"/>
            <a:ext cx="3813175" cy="1200150"/>
          </a:xfrm>
          <a:prstGeom prst="rect">
            <a:avLst/>
          </a:prstGeom>
          <a:noFill/>
          <a:ln w="9525">
            <a:noFill/>
            <a:miter lim="800000"/>
            <a:headEnd/>
            <a:tailEnd/>
          </a:ln>
        </p:spPr>
        <p:txBody>
          <a:bodyPr>
            <a:spAutoFit/>
          </a:bodyPr>
          <a:lstStyle/>
          <a:p>
            <a:r>
              <a:rPr lang="en-US"/>
              <a:t>1955 : début du projet</a:t>
            </a:r>
          </a:p>
          <a:p>
            <a:r>
              <a:rPr lang="en-US"/>
              <a:t>1961 : 1ère machine (9 construites)</a:t>
            </a:r>
          </a:p>
          <a:p>
            <a:r>
              <a:rPr lang="en-US"/>
              <a:t>Amdhal (-&gt; 1955) et Dunwell</a:t>
            </a:r>
          </a:p>
          <a:p>
            <a:endParaRPr lang="en-US"/>
          </a:p>
        </p:txBody>
      </p:sp>
      <p:sp>
        <p:nvSpPr>
          <p:cNvPr id="24582" name="ZoneTexte 8"/>
          <p:cNvSpPr txBox="1">
            <a:spLocks noChangeArrowheads="1"/>
          </p:cNvSpPr>
          <p:nvPr/>
        </p:nvSpPr>
        <p:spPr bwMode="auto">
          <a:xfrm>
            <a:off x="2627313" y="2708275"/>
            <a:ext cx="3846512" cy="400050"/>
          </a:xfrm>
          <a:prstGeom prst="rect">
            <a:avLst/>
          </a:prstGeom>
          <a:noFill/>
          <a:ln w="9525">
            <a:noFill/>
            <a:miter lim="800000"/>
            <a:headEnd/>
            <a:tailEnd/>
          </a:ln>
        </p:spPr>
        <p:txBody>
          <a:bodyPr wrap="none">
            <a:spAutoFit/>
          </a:bodyPr>
          <a:lstStyle/>
          <a:p>
            <a:r>
              <a:rPr lang="en-US" sz="2000" b="1">
                <a:solidFill>
                  <a:srgbClr val="FF0000"/>
                </a:solidFill>
              </a:rPr>
              <a:t>Entrelacement des opérations</a:t>
            </a:r>
          </a:p>
        </p:txBody>
      </p:sp>
      <p:sp>
        <p:nvSpPr>
          <p:cNvPr id="9"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1"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numéro de diapositive 5"/>
          <p:cNvSpPr>
            <a:spLocks noGrp="1"/>
          </p:cNvSpPr>
          <p:nvPr>
            <p:ph type="sldNum" sz="quarter" idx="12"/>
          </p:nvPr>
        </p:nvSpPr>
        <p:spPr/>
        <p:txBody>
          <a:bodyPr/>
          <a:lstStyle/>
          <a:p>
            <a:pPr>
              <a:defRPr/>
            </a:pPr>
            <a:fld id="{A9B415F2-157F-4E4E-9500-C9482BF26456}" type="slidenum">
              <a:rPr lang="fr-FR"/>
              <a:pPr>
                <a:defRPr/>
              </a:pPr>
              <a:t>60</a:t>
            </a:fld>
            <a:endParaRPr lang="fr-FR"/>
          </a:p>
        </p:txBody>
      </p:sp>
      <p:sp>
        <p:nvSpPr>
          <p:cNvPr id="60419" name="Rectangle 2"/>
          <p:cNvSpPr>
            <a:spLocks noChangeArrowheads="1"/>
          </p:cNvSpPr>
          <p:nvPr/>
        </p:nvSpPr>
        <p:spPr bwMode="auto">
          <a:xfrm>
            <a:off x="395288" y="4437063"/>
            <a:ext cx="4464050" cy="1655762"/>
          </a:xfrm>
          <a:prstGeom prst="rect">
            <a:avLst/>
          </a:prstGeom>
          <a:solidFill>
            <a:srgbClr val="FFFF00"/>
          </a:solidFill>
          <a:ln w="9525">
            <a:solidFill>
              <a:schemeClr val="tx1"/>
            </a:solidFill>
            <a:miter lim="800000"/>
            <a:headEnd/>
            <a:tailEnd/>
          </a:ln>
        </p:spPr>
        <p:txBody>
          <a:bodyPr wrap="none" anchor="ctr"/>
          <a:lstStyle/>
          <a:p>
            <a:endParaRPr lang="fr-FR"/>
          </a:p>
        </p:txBody>
      </p:sp>
      <p:sp>
        <p:nvSpPr>
          <p:cNvPr id="60420" name="Rectangle 3"/>
          <p:cNvSpPr>
            <a:spLocks noChangeArrowheads="1"/>
          </p:cNvSpPr>
          <p:nvPr/>
        </p:nvSpPr>
        <p:spPr bwMode="auto">
          <a:xfrm>
            <a:off x="323850" y="1989138"/>
            <a:ext cx="4679950" cy="1944687"/>
          </a:xfrm>
          <a:prstGeom prst="rect">
            <a:avLst/>
          </a:prstGeom>
          <a:solidFill>
            <a:schemeClr val="accent1"/>
          </a:solidFill>
          <a:ln w="9525">
            <a:solidFill>
              <a:schemeClr val="tx1"/>
            </a:solidFill>
            <a:miter lim="800000"/>
            <a:headEnd/>
            <a:tailEnd/>
          </a:ln>
        </p:spPr>
        <p:txBody>
          <a:bodyPr wrap="none" anchor="ctr"/>
          <a:lstStyle/>
          <a:p>
            <a:endParaRPr lang="fr-FR"/>
          </a:p>
        </p:txBody>
      </p:sp>
      <p:sp>
        <p:nvSpPr>
          <p:cNvPr id="60421" name="Rectangle 4"/>
          <p:cNvSpPr>
            <a:spLocks noGrp="1" noChangeArrowheads="1"/>
          </p:cNvSpPr>
          <p:nvPr>
            <p:ph type="title"/>
          </p:nvPr>
        </p:nvSpPr>
        <p:spPr/>
        <p:txBody>
          <a:bodyPr/>
          <a:lstStyle/>
          <a:p>
            <a:pPr eaLnBrk="1" hangingPunct="1"/>
            <a:r>
              <a:rPr lang="en-US" smtClean="0"/>
              <a:t>Multiplication de matrices : SAXPY</a:t>
            </a:r>
            <a:endParaRPr lang="fr-FR" smtClean="0"/>
          </a:p>
        </p:txBody>
      </p:sp>
      <p:sp>
        <p:nvSpPr>
          <p:cNvPr id="60422" name="Rectangle 5"/>
          <p:cNvSpPr>
            <a:spLocks noChangeArrowheads="1"/>
          </p:cNvSpPr>
          <p:nvPr/>
        </p:nvSpPr>
        <p:spPr bwMode="auto">
          <a:xfrm>
            <a:off x="685800" y="228600"/>
            <a:ext cx="7772400" cy="838200"/>
          </a:xfrm>
          <a:prstGeom prst="rect">
            <a:avLst/>
          </a:prstGeom>
          <a:noFill/>
          <a:ln w="9525">
            <a:noFill/>
            <a:miter lim="800000"/>
            <a:headEnd/>
            <a:tailEnd/>
          </a:ln>
        </p:spPr>
        <p:txBody>
          <a:bodyPr anchor="ctr"/>
          <a:lstStyle/>
          <a:p>
            <a:pPr algn="ctr"/>
            <a:endParaRPr lang="en-US" sz="3600">
              <a:solidFill>
                <a:srgbClr val="0000FF"/>
              </a:solidFill>
              <a:latin typeface="Times New Roman" pitchFamily="18" charset="0"/>
            </a:endParaRPr>
          </a:p>
        </p:txBody>
      </p:sp>
      <p:sp>
        <p:nvSpPr>
          <p:cNvPr id="227334" name="Rectangle 6"/>
          <p:cNvSpPr>
            <a:spLocks noChangeArrowheads="1"/>
          </p:cNvSpPr>
          <p:nvPr/>
        </p:nvSpPr>
        <p:spPr bwMode="auto">
          <a:xfrm>
            <a:off x="4876800" y="2176463"/>
            <a:ext cx="3462338" cy="1735137"/>
          </a:xfrm>
          <a:prstGeom prst="rect">
            <a:avLst/>
          </a:prstGeom>
          <a:noFill/>
          <a:ln w="9525">
            <a:noFill/>
            <a:miter lim="800000"/>
            <a:headEnd/>
            <a:tailEnd/>
          </a:ln>
        </p:spPr>
        <p:txBody>
          <a:bodyPr wrap="none" lIns="0" tIns="0" rIns="0" bIns="0">
            <a:spAutoFit/>
          </a:bodyPr>
          <a:lstStyle/>
          <a:p>
            <a:pPr eaLnBrk="0" hangingPunct="0">
              <a:defRPr/>
            </a:pPr>
            <a:endParaRPr lang="en-US" sz="2400">
              <a:solidFill>
                <a:srgbClr val="000000"/>
              </a:solidFill>
              <a:latin typeface="Times" pitchFamily="18" charset="0"/>
              <a:cs typeface="+mn-cs"/>
            </a:endParaRPr>
          </a:p>
          <a:p>
            <a:pPr eaLnBrk="0" hangingPunct="0">
              <a:defRPr/>
            </a:pPr>
            <a:r>
              <a:rPr lang="en-US" sz="2400">
                <a:solidFill>
                  <a:srgbClr val="000000"/>
                </a:solidFill>
                <a:latin typeface="Times" pitchFamily="18" charset="0"/>
                <a:cs typeface="+mn-cs"/>
              </a:rPr>
              <a:t> 	for (k=0; k&lt;N; k++) </a:t>
            </a:r>
          </a:p>
          <a:p>
            <a:pPr eaLnBrk="0" hangingPunct="0">
              <a:defRPr/>
            </a:pPr>
            <a:r>
              <a:rPr lang="en-US" sz="2400">
                <a:solidFill>
                  <a:srgbClr val="000000"/>
                </a:solidFill>
                <a:latin typeface="Times" pitchFamily="18" charset="0"/>
                <a:cs typeface="+mn-cs"/>
              </a:rPr>
              <a:t>	     </a:t>
            </a:r>
            <a:r>
              <a:rPr lang="en-US" sz="2400" b="1">
                <a:solidFill>
                  <a:srgbClr val="FF0000"/>
                </a:solidFill>
                <a:effectLst>
                  <a:outerShdw blurRad="38100" dist="38100" dir="2700000" algn="tl">
                    <a:srgbClr val="C0C0C0"/>
                  </a:outerShdw>
                </a:effectLst>
                <a:latin typeface="Times" pitchFamily="18" charset="0"/>
                <a:cs typeface="+mn-cs"/>
              </a:rPr>
              <a:t>r+=Y[k]*Z[k];</a:t>
            </a:r>
            <a:endParaRPr lang="en-US" sz="2400">
              <a:solidFill>
                <a:srgbClr val="000000"/>
              </a:solidFill>
              <a:latin typeface="Times" pitchFamily="18" charset="0"/>
              <a:cs typeface="+mn-cs"/>
            </a:endParaRPr>
          </a:p>
          <a:p>
            <a:pPr eaLnBrk="0" hangingPunct="0">
              <a:defRPr/>
            </a:pPr>
            <a:r>
              <a:rPr lang="en-US" sz="2400">
                <a:solidFill>
                  <a:srgbClr val="000000"/>
                </a:solidFill>
                <a:latin typeface="Times" pitchFamily="18" charset="0"/>
                <a:cs typeface="+mn-cs"/>
              </a:rPr>
              <a:t>	</a:t>
            </a:r>
          </a:p>
          <a:p>
            <a:pPr eaLnBrk="0" hangingPunct="0">
              <a:defRPr/>
            </a:pPr>
            <a:endParaRPr lang="en-US">
              <a:solidFill>
                <a:srgbClr val="000000"/>
              </a:solidFill>
              <a:latin typeface="Times" pitchFamily="18" charset="0"/>
              <a:cs typeface="+mn-cs"/>
            </a:endParaRPr>
          </a:p>
        </p:txBody>
      </p:sp>
      <p:sp>
        <p:nvSpPr>
          <p:cNvPr id="60424" name="Rectangle 7"/>
          <p:cNvSpPr>
            <a:spLocks noChangeArrowheads="1"/>
          </p:cNvSpPr>
          <p:nvPr/>
        </p:nvSpPr>
        <p:spPr bwMode="auto">
          <a:xfrm>
            <a:off x="595313" y="2014538"/>
            <a:ext cx="4294187" cy="2190750"/>
          </a:xfrm>
          <a:prstGeom prst="rect">
            <a:avLst/>
          </a:prstGeom>
          <a:noFill/>
          <a:ln w="9525">
            <a:noFill/>
            <a:miter lim="800000"/>
            <a:headEnd/>
            <a:tailEnd/>
          </a:ln>
        </p:spPr>
        <p:txBody>
          <a:bodyPr wrap="none" lIns="0" tIns="0" rIns="0" bIns="0">
            <a:spAutoFit/>
          </a:bodyPr>
          <a:lstStyle/>
          <a:p>
            <a:pPr eaLnBrk="0" hangingPunct="0"/>
            <a:r>
              <a:rPr lang="en-US" sz="2400">
                <a:solidFill>
                  <a:srgbClr val="000000"/>
                </a:solidFill>
                <a:latin typeface="Times" pitchFamily="18" charset="0"/>
              </a:rPr>
              <a:t>for (i=0; i&lt;N; i++)</a:t>
            </a:r>
          </a:p>
          <a:p>
            <a:pPr eaLnBrk="0" hangingPunct="0"/>
            <a:r>
              <a:rPr lang="en-US" sz="2400">
                <a:solidFill>
                  <a:srgbClr val="000000"/>
                </a:solidFill>
                <a:latin typeface="Times" pitchFamily="18" charset="0"/>
              </a:rPr>
              <a:t>     for (j=0; j&lt;N; j++){</a:t>
            </a:r>
          </a:p>
          <a:p>
            <a:pPr eaLnBrk="0" hangingPunct="0"/>
            <a:r>
              <a:rPr lang="en-US" sz="2400">
                <a:solidFill>
                  <a:srgbClr val="000000"/>
                </a:solidFill>
                <a:latin typeface="Times" pitchFamily="18" charset="0"/>
              </a:rPr>
              <a:t>	x[i][j]=0;</a:t>
            </a:r>
          </a:p>
          <a:p>
            <a:pPr eaLnBrk="0" hangingPunct="0"/>
            <a:r>
              <a:rPr lang="en-US" sz="2400">
                <a:solidFill>
                  <a:srgbClr val="000000"/>
                </a:solidFill>
                <a:latin typeface="Times" pitchFamily="18" charset="0"/>
              </a:rPr>
              <a:t> 	for (k=0; k&lt;N; k++) </a:t>
            </a:r>
          </a:p>
          <a:p>
            <a:pPr eaLnBrk="0" hangingPunct="0"/>
            <a:r>
              <a:rPr lang="en-US" sz="2400">
                <a:solidFill>
                  <a:srgbClr val="000000"/>
                </a:solidFill>
                <a:latin typeface="Times" pitchFamily="18" charset="0"/>
              </a:rPr>
              <a:t>	     x[i][j]+=y[i][k]*z[k][j];}</a:t>
            </a:r>
          </a:p>
          <a:p>
            <a:pPr eaLnBrk="0" hangingPunct="0"/>
            <a:r>
              <a:rPr lang="en-US" sz="2400">
                <a:solidFill>
                  <a:srgbClr val="000000"/>
                </a:solidFill>
                <a:latin typeface="Times" pitchFamily="18" charset="0"/>
              </a:rPr>
              <a:t>	</a:t>
            </a:r>
            <a:endParaRPr lang="en-US">
              <a:solidFill>
                <a:srgbClr val="000000"/>
              </a:solidFill>
              <a:latin typeface="Times" pitchFamily="18" charset="0"/>
            </a:endParaRPr>
          </a:p>
        </p:txBody>
      </p:sp>
      <p:sp>
        <p:nvSpPr>
          <p:cNvPr id="60425" name="Text Box 8"/>
          <p:cNvSpPr txBox="1">
            <a:spLocks noChangeArrowheads="1"/>
          </p:cNvSpPr>
          <p:nvPr/>
        </p:nvSpPr>
        <p:spPr bwMode="auto">
          <a:xfrm>
            <a:off x="5699125" y="1554163"/>
            <a:ext cx="2085975" cy="457200"/>
          </a:xfrm>
          <a:prstGeom prst="rect">
            <a:avLst/>
          </a:prstGeom>
          <a:noFill/>
          <a:ln w="9525">
            <a:noFill/>
            <a:miter lim="800000"/>
            <a:headEnd/>
            <a:tailEnd/>
          </a:ln>
        </p:spPr>
        <p:txBody>
          <a:bodyPr wrap="none">
            <a:spAutoFit/>
          </a:bodyPr>
          <a:lstStyle/>
          <a:p>
            <a:pPr eaLnBrk="0" hangingPunct="0"/>
            <a:r>
              <a:rPr lang="en-US" sz="2400">
                <a:solidFill>
                  <a:schemeClr val="accent2"/>
                </a:solidFill>
                <a:latin typeface="Times New Roman" pitchFamily="18" charset="0"/>
              </a:rPr>
              <a:t>Produit scalaire</a:t>
            </a:r>
            <a:endParaRPr lang="en-US" sz="2400">
              <a:latin typeface="Times New Roman" pitchFamily="18" charset="0"/>
            </a:endParaRPr>
          </a:p>
        </p:txBody>
      </p:sp>
      <p:sp>
        <p:nvSpPr>
          <p:cNvPr id="60426" name="Text Box 9"/>
          <p:cNvSpPr txBox="1">
            <a:spLocks noChangeArrowheads="1"/>
          </p:cNvSpPr>
          <p:nvPr/>
        </p:nvSpPr>
        <p:spPr bwMode="auto">
          <a:xfrm>
            <a:off x="1279525" y="1412875"/>
            <a:ext cx="698500" cy="519113"/>
          </a:xfrm>
          <a:prstGeom prst="rect">
            <a:avLst/>
          </a:prstGeom>
          <a:noFill/>
          <a:ln w="9525">
            <a:noFill/>
            <a:miter lim="800000"/>
            <a:headEnd/>
            <a:tailEnd/>
          </a:ln>
        </p:spPr>
        <p:txBody>
          <a:bodyPr wrap="none">
            <a:spAutoFit/>
          </a:bodyPr>
          <a:lstStyle/>
          <a:p>
            <a:pPr eaLnBrk="0" hangingPunct="0"/>
            <a:r>
              <a:rPr lang="en-US" sz="2800">
                <a:solidFill>
                  <a:srgbClr val="FF0000"/>
                </a:solidFill>
                <a:latin typeface="Times New Roman" pitchFamily="18" charset="0"/>
              </a:rPr>
              <a:t>IJK</a:t>
            </a:r>
            <a:endParaRPr lang="en-US" sz="2400">
              <a:latin typeface="Times New Roman" pitchFamily="18" charset="0"/>
            </a:endParaRPr>
          </a:p>
        </p:txBody>
      </p:sp>
      <p:sp>
        <p:nvSpPr>
          <p:cNvPr id="60427" name="Rectangle 10"/>
          <p:cNvSpPr>
            <a:spLocks noChangeArrowheads="1"/>
          </p:cNvSpPr>
          <p:nvPr/>
        </p:nvSpPr>
        <p:spPr bwMode="auto">
          <a:xfrm>
            <a:off x="533400" y="4416425"/>
            <a:ext cx="4148138" cy="1460500"/>
          </a:xfrm>
          <a:prstGeom prst="rect">
            <a:avLst/>
          </a:prstGeom>
          <a:noFill/>
          <a:ln w="9525">
            <a:noFill/>
            <a:miter lim="800000"/>
            <a:headEnd/>
            <a:tailEnd/>
          </a:ln>
        </p:spPr>
        <p:txBody>
          <a:bodyPr wrap="none" lIns="0" tIns="0" rIns="0" bIns="0">
            <a:spAutoFit/>
          </a:bodyPr>
          <a:lstStyle/>
          <a:p>
            <a:pPr eaLnBrk="0" hangingPunct="0"/>
            <a:r>
              <a:rPr lang="en-US" sz="2400">
                <a:solidFill>
                  <a:srgbClr val="000000"/>
                </a:solidFill>
                <a:latin typeface="Times" pitchFamily="18" charset="0"/>
              </a:rPr>
              <a:t>for (i=0; i&lt;N; i++)</a:t>
            </a:r>
          </a:p>
          <a:p>
            <a:pPr eaLnBrk="0" hangingPunct="0"/>
            <a:r>
              <a:rPr lang="en-US" sz="2400">
                <a:solidFill>
                  <a:srgbClr val="000000"/>
                </a:solidFill>
                <a:latin typeface="Times" pitchFamily="18" charset="0"/>
              </a:rPr>
              <a:t>      for (k=0; k&lt;N; k++) </a:t>
            </a:r>
          </a:p>
          <a:p>
            <a:pPr eaLnBrk="0" hangingPunct="0"/>
            <a:r>
              <a:rPr lang="en-US" sz="2400">
                <a:solidFill>
                  <a:srgbClr val="000000"/>
                </a:solidFill>
                <a:latin typeface="Times" pitchFamily="18" charset="0"/>
              </a:rPr>
              <a:t>           for (j=0; j&lt;N; j++)</a:t>
            </a:r>
          </a:p>
          <a:p>
            <a:pPr eaLnBrk="0" hangingPunct="0"/>
            <a:r>
              <a:rPr lang="en-US" sz="2400">
                <a:solidFill>
                  <a:srgbClr val="000000"/>
                </a:solidFill>
                <a:latin typeface="Times" pitchFamily="18" charset="0"/>
              </a:rPr>
              <a:t>	     x[i][j]+=y[i][k]*z[k][j];</a:t>
            </a:r>
          </a:p>
        </p:txBody>
      </p:sp>
      <p:sp>
        <p:nvSpPr>
          <p:cNvPr id="60428" name="Text Box 11"/>
          <p:cNvSpPr txBox="1">
            <a:spLocks noChangeArrowheads="1"/>
          </p:cNvSpPr>
          <p:nvPr/>
        </p:nvSpPr>
        <p:spPr bwMode="auto">
          <a:xfrm>
            <a:off x="1295400" y="3817938"/>
            <a:ext cx="698500" cy="519112"/>
          </a:xfrm>
          <a:prstGeom prst="rect">
            <a:avLst/>
          </a:prstGeom>
          <a:noFill/>
          <a:ln w="9525">
            <a:noFill/>
            <a:miter lim="800000"/>
            <a:headEnd/>
            <a:tailEnd/>
          </a:ln>
        </p:spPr>
        <p:txBody>
          <a:bodyPr wrap="none">
            <a:spAutoFit/>
          </a:bodyPr>
          <a:lstStyle/>
          <a:p>
            <a:pPr eaLnBrk="0" hangingPunct="0"/>
            <a:r>
              <a:rPr lang="en-US" sz="2800">
                <a:solidFill>
                  <a:srgbClr val="FF0000"/>
                </a:solidFill>
                <a:latin typeface="Times New Roman" pitchFamily="18" charset="0"/>
              </a:rPr>
              <a:t>IKJ</a:t>
            </a:r>
            <a:endParaRPr lang="en-US" sz="2400">
              <a:latin typeface="Times New Roman" pitchFamily="18" charset="0"/>
            </a:endParaRPr>
          </a:p>
        </p:txBody>
      </p:sp>
      <p:sp>
        <p:nvSpPr>
          <p:cNvPr id="227340" name="Text Box 12"/>
          <p:cNvSpPr txBox="1">
            <a:spLocks noChangeArrowheads="1"/>
          </p:cNvSpPr>
          <p:nvPr/>
        </p:nvSpPr>
        <p:spPr bwMode="auto">
          <a:xfrm>
            <a:off x="5334000" y="4870450"/>
            <a:ext cx="2493963" cy="822325"/>
          </a:xfrm>
          <a:prstGeom prst="rect">
            <a:avLst/>
          </a:prstGeom>
          <a:noFill/>
          <a:ln w="9525">
            <a:noFill/>
            <a:miter lim="800000"/>
            <a:headEnd/>
            <a:tailEnd/>
          </a:ln>
          <a:effectLst/>
        </p:spPr>
        <p:txBody>
          <a:bodyPr wrap="none">
            <a:spAutoFit/>
          </a:bodyPr>
          <a:lstStyle/>
          <a:p>
            <a:pPr eaLnBrk="0" hangingPunct="0">
              <a:defRPr/>
            </a:pPr>
            <a:r>
              <a:rPr lang="en-US" sz="2400">
                <a:solidFill>
                  <a:srgbClr val="000000"/>
                </a:solidFill>
                <a:latin typeface="Times" pitchFamily="18" charset="0"/>
                <a:cs typeface="+mn-cs"/>
              </a:rPr>
              <a:t>for (j=0; j&lt;N; j++)</a:t>
            </a:r>
          </a:p>
          <a:p>
            <a:pPr eaLnBrk="0" hangingPunct="0">
              <a:defRPr/>
            </a:pPr>
            <a:r>
              <a:rPr lang="en-US" sz="2400">
                <a:solidFill>
                  <a:srgbClr val="000000"/>
                </a:solidFill>
                <a:latin typeface="Times" pitchFamily="18" charset="0"/>
                <a:cs typeface="+mn-cs"/>
              </a:rPr>
              <a:t>      </a:t>
            </a:r>
            <a:r>
              <a:rPr lang="en-US" sz="2400" b="1">
                <a:solidFill>
                  <a:srgbClr val="FF0000"/>
                </a:solidFill>
                <a:effectLst>
                  <a:outerShdw blurRad="38100" dist="38100" dir="2700000" algn="tl">
                    <a:srgbClr val="C0C0C0"/>
                  </a:outerShdw>
                </a:effectLst>
                <a:latin typeface="Times" pitchFamily="18" charset="0"/>
                <a:cs typeface="+mn-cs"/>
              </a:rPr>
              <a:t>X[j]+=Y*Z[j];</a:t>
            </a:r>
            <a:endParaRPr lang="en-US" sz="2400">
              <a:solidFill>
                <a:srgbClr val="000000"/>
              </a:solidFill>
              <a:latin typeface="Times" pitchFamily="18" charset="0"/>
              <a:cs typeface="+mn-cs"/>
            </a:endParaRPr>
          </a:p>
        </p:txBody>
      </p:sp>
      <p:sp>
        <p:nvSpPr>
          <p:cNvPr id="60430" name="Text Box 13"/>
          <p:cNvSpPr txBox="1">
            <a:spLocks noChangeArrowheads="1"/>
          </p:cNvSpPr>
          <p:nvPr/>
        </p:nvSpPr>
        <p:spPr bwMode="auto">
          <a:xfrm>
            <a:off x="5715000" y="3956050"/>
            <a:ext cx="2695575" cy="457200"/>
          </a:xfrm>
          <a:prstGeom prst="rect">
            <a:avLst/>
          </a:prstGeom>
          <a:noFill/>
          <a:ln w="9525">
            <a:noFill/>
            <a:miter lim="800000"/>
            <a:headEnd/>
            <a:tailEnd/>
          </a:ln>
        </p:spPr>
        <p:txBody>
          <a:bodyPr wrap="none">
            <a:spAutoFit/>
          </a:bodyPr>
          <a:lstStyle/>
          <a:p>
            <a:pPr eaLnBrk="0" hangingPunct="0"/>
            <a:r>
              <a:rPr lang="en-US" sz="2400">
                <a:solidFill>
                  <a:schemeClr val="accent2"/>
                </a:solidFill>
                <a:latin typeface="Times New Roman" pitchFamily="18" charset="0"/>
              </a:rPr>
              <a:t>S</a:t>
            </a:r>
            <a:r>
              <a:rPr lang="fr-FR" sz="2400">
                <a:solidFill>
                  <a:schemeClr val="accent2"/>
                </a:solidFill>
                <a:latin typeface="Times New Roman" pitchFamily="18" charset="0"/>
              </a:rPr>
              <a:t>AXPY ou DAXPY</a:t>
            </a:r>
            <a:endParaRPr lang="en-US" sz="2400">
              <a:latin typeface="Times New Roman" pitchFamily="18" charset="0"/>
            </a:endParaRPr>
          </a:p>
        </p:txBody>
      </p:sp>
      <p:sp>
        <p:nvSpPr>
          <p:cNvPr id="17"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8"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Espace réservé du numéro de diapositive 4"/>
          <p:cNvSpPr>
            <a:spLocks noGrp="1"/>
          </p:cNvSpPr>
          <p:nvPr>
            <p:ph type="sldNum" sz="quarter" idx="12"/>
          </p:nvPr>
        </p:nvSpPr>
        <p:spPr/>
        <p:txBody>
          <a:bodyPr/>
          <a:lstStyle/>
          <a:p>
            <a:pPr>
              <a:defRPr/>
            </a:pPr>
            <a:fld id="{2B020497-C264-4BFC-AF52-81B5E0A25248}" type="slidenum">
              <a:rPr lang="fr-FR"/>
              <a:pPr>
                <a:defRPr/>
              </a:pPr>
              <a:t>61</a:t>
            </a:fld>
            <a:endParaRPr lang="fr-FR"/>
          </a:p>
        </p:txBody>
      </p:sp>
      <p:sp>
        <p:nvSpPr>
          <p:cNvPr id="61443" name="Rectangle 2"/>
          <p:cNvSpPr>
            <a:spLocks noGrp="1" noChangeArrowheads="1"/>
          </p:cNvSpPr>
          <p:nvPr>
            <p:ph type="title"/>
          </p:nvPr>
        </p:nvSpPr>
        <p:spPr/>
        <p:txBody>
          <a:bodyPr/>
          <a:lstStyle/>
          <a:p>
            <a:pPr eaLnBrk="1" hangingPunct="1"/>
            <a:r>
              <a:rPr lang="fr-FR" smtClean="0"/>
              <a:t>Dépendances de données et suspensions</a:t>
            </a:r>
          </a:p>
        </p:txBody>
      </p:sp>
      <p:sp>
        <p:nvSpPr>
          <p:cNvPr id="61444" name="Rectangle 3"/>
          <p:cNvSpPr>
            <a:spLocks noChangeArrowheads="1"/>
          </p:cNvSpPr>
          <p:nvPr/>
        </p:nvSpPr>
        <p:spPr bwMode="auto">
          <a:xfrm>
            <a:off x="838200" y="1600200"/>
            <a:ext cx="1133475"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EXEMPLE</a:t>
            </a:r>
            <a:endParaRPr lang="fr-FR">
              <a:latin typeface="Times New Roman" pitchFamily="18" charset="0"/>
            </a:endParaRPr>
          </a:p>
        </p:txBody>
      </p:sp>
      <p:sp>
        <p:nvSpPr>
          <p:cNvPr id="61445" name="Rectangle 4"/>
          <p:cNvSpPr>
            <a:spLocks noChangeArrowheads="1"/>
          </p:cNvSpPr>
          <p:nvPr/>
        </p:nvSpPr>
        <p:spPr bwMode="auto">
          <a:xfrm>
            <a:off x="2359025" y="1600200"/>
            <a:ext cx="5715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 </a:t>
            </a:r>
            <a:endParaRPr lang="fr-FR">
              <a:latin typeface="Times New Roman" pitchFamily="18" charset="0"/>
            </a:endParaRPr>
          </a:p>
        </p:txBody>
      </p:sp>
      <p:sp>
        <p:nvSpPr>
          <p:cNvPr id="61446" name="Rectangle 5"/>
          <p:cNvSpPr>
            <a:spLocks noChangeArrowheads="1"/>
          </p:cNvSpPr>
          <p:nvPr/>
        </p:nvSpPr>
        <p:spPr bwMode="auto">
          <a:xfrm>
            <a:off x="1298575" y="2155825"/>
            <a:ext cx="1768475" cy="54927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For (i=0; i&lt;N; i++)</a:t>
            </a:r>
          </a:p>
          <a:p>
            <a:pPr eaLnBrk="0" hangingPunct="0"/>
            <a:r>
              <a:rPr lang="fr-FR">
                <a:solidFill>
                  <a:srgbClr val="000000"/>
                </a:solidFill>
                <a:latin typeface="Times" pitchFamily="18" charset="0"/>
              </a:rPr>
              <a:t>     Y[i]+= A*X[i]; </a:t>
            </a:r>
            <a:endParaRPr lang="fr-FR">
              <a:latin typeface="Times New Roman" pitchFamily="18" charset="0"/>
            </a:endParaRPr>
          </a:p>
        </p:txBody>
      </p:sp>
      <p:sp>
        <p:nvSpPr>
          <p:cNvPr id="61447" name="Rectangle 6"/>
          <p:cNvSpPr>
            <a:spLocks noChangeArrowheads="1"/>
          </p:cNvSpPr>
          <p:nvPr/>
        </p:nvSpPr>
        <p:spPr bwMode="auto">
          <a:xfrm>
            <a:off x="4597400" y="215582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48" name="Rectangle 7"/>
          <p:cNvSpPr>
            <a:spLocks noChangeArrowheads="1"/>
          </p:cNvSpPr>
          <p:nvPr/>
        </p:nvSpPr>
        <p:spPr bwMode="auto">
          <a:xfrm>
            <a:off x="1914525" y="239395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49" name="Rectangle 9"/>
          <p:cNvSpPr>
            <a:spLocks noChangeArrowheads="1"/>
          </p:cNvSpPr>
          <p:nvPr/>
        </p:nvSpPr>
        <p:spPr bwMode="auto">
          <a:xfrm>
            <a:off x="2614613" y="239395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0" name="Rectangle 10"/>
          <p:cNvSpPr>
            <a:spLocks noChangeArrowheads="1"/>
          </p:cNvSpPr>
          <p:nvPr/>
        </p:nvSpPr>
        <p:spPr bwMode="auto">
          <a:xfrm>
            <a:off x="1914525" y="26320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1" name="Rectangle 11"/>
          <p:cNvSpPr>
            <a:spLocks noChangeArrowheads="1"/>
          </p:cNvSpPr>
          <p:nvPr/>
        </p:nvSpPr>
        <p:spPr bwMode="auto">
          <a:xfrm>
            <a:off x="2528888" y="26320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2" name="Rectangle 13"/>
          <p:cNvSpPr>
            <a:spLocks noChangeArrowheads="1"/>
          </p:cNvSpPr>
          <p:nvPr/>
        </p:nvSpPr>
        <p:spPr bwMode="auto">
          <a:xfrm>
            <a:off x="4649788" y="26320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3" name="Rectangle 14"/>
          <p:cNvSpPr>
            <a:spLocks noChangeArrowheads="1"/>
          </p:cNvSpPr>
          <p:nvPr/>
        </p:nvSpPr>
        <p:spPr bwMode="auto">
          <a:xfrm>
            <a:off x="1914525" y="2903538"/>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4" name="Rectangle 16"/>
          <p:cNvSpPr>
            <a:spLocks noChangeArrowheads="1"/>
          </p:cNvSpPr>
          <p:nvPr/>
        </p:nvSpPr>
        <p:spPr bwMode="auto">
          <a:xfrm>
            <a:off x="2289175" y="28559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5" name="Rectangle 17"/>
          <p:cNvSpPr>
            <a:spLocks noChangeArrowheads="1"/>
          </p:cNvSpPr>
          <p:nvPr/>
        </p:nvSpPr>
        <p:spPr bwMode="auto">
          <a:xfrm>
            <a:off x="2289175" y="28559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6" name="Rectangle 20"/>
          <p:cNvSpPr>
            <a:spLocks noChangeArrowheads="1"/>
          </p:cNvSpPr>
          <p:nvPr/>
        </p:nvSpPr>
        <p:spPr bwMode="auto">
          <a:xfrm>
            <a:off x="1641475" y="3856038"/>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7" name="Rectangle 21"/>
          <p:cNvSpPr>
            <a:spLocks noChangeArrowheads="1"/>
          </p:cNvSpPr>
          <p:nvPr/>
        </p:nvSpPr>
        <p:spPr bwMode="auto">
          <a:xfrm>
            <a:off x="1641475" y="3856038"/>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8" name="Rectangle 77"/>
          <p:cNvSpPr>
            <a:spLocks noChangeArrowheads="1"/>
          </p:cNvSpPr>
          <p:nvPr/>
        </p:nvSpPr>
        <p:spPr bwMode="auto">
          <a:xfrm>
            <a:off x="1641475" y="55245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59" name="Rectangle 78"/>
          <p:cNvSpPr>
            <a:spLocks noChangeArrowheads="1"/>
          </p:cNvSpPr>
          <p:nvPr/>
        </p:nvSpPr>
        <p:spPr bwMode="auto">
          <a:xfrm>
            <a:off x="1641475" y="55245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60" name="Rectangle 82"/>
          <p:cNvSpPr>
            <a:spLocks noChangeArrowheads="1"/>
          </p:cNvSpPr>
          <p:nvPr/>
        </p:nvSpPr>
        <p:spPr bwMode="auto">
          <a:xfrm>
            <a:off x="3400425" y="3840163"/>
            <a:ext cx="889000" cy="301625"/>
          </a:xfrm>
          <a:prstGeom prst="rect">
            <a:avLst/>
          </a:prstGeom>
          <a:solidFill>
            <a:srgbClr val="FFFFFF"/>
          </a:solidFill>
          <a:ln w="9525">
            <a:noFill/>
            <a:miter lim="800000"/>
            <a:headEnd/>
            <a:tailEnd/>
          </a:ln>
        </p:spPr>
        <p:txBody>
          <a:bodyPr/>
          <a:lstStyle/>
          <a:p>
            <a:endParaRPr lang="fr-FR"/>
          </a:p>
        </p:txBody>
      </p:sp>
      <p:sp>
        <p:nvSpPr>
          <p:cNvPr id="61461" name="Rectangle 88"/>
          <p:cNvSpPr>
            <a:spLocks noChangeArrowheads="1"/>
          </p:cNvSpPr>
          <p:nvPr/>
        </p:nvSpPr>
        <p:spPr bwMode="auto">
          <a:xfrm>
            <a:off x="1214438" y="3441700"/>
            <a:ext cx="3019425" cy="19383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Latence des instructions (cycles)</a:t>
            </a:r>
          </a:p>
          <a:p>
            <a:pPr eaLnBrk="0" hangingPunct="0"/>
            <a:endParaRPr lang="fr-FR">
              <a:solidFill>
                <a:srgbClr val="000000"/>
              </a:solidFill>
              <a:latin typeface="Times" pitchFamily="18" charset="0"/>
            </a:endParaRPr>
          </a:p>
          <a:p>
            <a:pPr eaLnBrk="0" hangingPunct="0"/>
            <a:r>
              <a:rPr lang="fr-FR">
                <a:solidFill>
                  <a:srgbClr val="000000"/>
                </a:solidFill>
                <a:latin typeface="Times" pitchFamily="18" charset="0"/>
              </a:rPr>
              <a:t>LF : 2 cycles</a:t>
            </a:r>
          </a:p>
          <a:p>
            <a:pPr eaLnBrk="0" hangingPunct="0"/>
            <a:r>
              <a:rPr lang="fr-FR">
                <a:solidFill>
                  <a:srgbClr val="000000"/>
                </a:solidFill>
                <a:latin typeface="Times" pitchFamily="18" charset="0"/>
              </a:rPr>
              <a:t>FADD : 4 cycles</a:t>
            </a:r>
          </a:p>
          <a:p>
            <a:pPr eaLnBrk="0" hangingPunct="0"/>
            <a:r>
              <a:rPr lang="fr-FR">
                <a:solidFill>
                  <a:srgbClr val="000000"/>
                </a:solidFill>
                <a:latin typeface="Times" pitchFamily="18" charset="0"/>
              </a:rPr>
              <a:t>FMUL : 4 cycles</a:t>
            </a:r>
          </a:p>
          <a:p>
            <a:pPr eaLnBrk="0" hangingPunct="0"/>
            <a:endParaRPr lang="fr-FR">
              <a:solidFill>
                <a:srgbClr val="000000"/>
              </a:solidFill>
              <a:latin typeface="Times" pitchFamily="18" charset="0"/>
            </a:endParaRPr>
          </a:p>
          <a:p>
            <a:pPr eaLnBrk="0" hangingPunct="0"/>
            <a:r>
              <a:rPr lang="fr-FR">
                <a:solidFill>
                  <a:srgbClr val="000000"/>
                </a:solidFill>
                <a:latin typeface="Times" pitchFamily="18" charset="0"/>
              </a:rPr>
              <a:t>	</a:t>
            </a:r>
            <a:endParaRPr lang="fr-FR">
              <a:latin typeface="Times New Roman" pitchFamily="18" charset="0"/>
            </a:endParaRPr>
          </a:p>
        </p:txBody>
      </p:sp>
      <p:sp>
        <p:nvSpPr>
          <p:cNvPr id="61462" name="Rectangle 89"/>
          <p:cNvSpPr>
            <a:spLocks noChangeArrowheads="1"/>
          </p:cNvSpPr>
          <p:nvPr/>
        </p:nvSpPr>
        <p:spPr bwMode="auto">
          <a:xfrm>
            <a:off x="4543425" y="34417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1463" name="Rectangle 90"/>
          <p:cNvSpPr>
            <a:spLocks noChangeArrowheads="1"/>
          </p:cNvSpPr>
          <p:nvPr/>
        </p:nvSpPr>
        <p:spPr bwMode="auto">
          <a:xfrm>
            <a:off x="5383213" y="2276475"/>
            <a:ext cx="1062037" cy="369888"/>
          </a:xfrm>
          <a:prstGeom prst="rect">
            <a:avLst/>
          </a:prstGeom>
          <a:noFill/>
          <a:ln w="9525">
            <a:noFill/>
            <a:miter lim="800000"/>
            <a:headEnd/>
            <a:tailEnd/>
          </a:ln>
        </p:spPr>
        <p:txBody>
          <a:bodyPr wrap="none" lIns="0" tIns="0" rIns="0" bIns="0">
            <a:spAutoFit/>
          </a:bodyPr>
          <a:lstStyle/>
          <a:p>
            <a:pPr eaLnBrk="0" hangingPunct="0"/>
            <a:r>
              <a:rPr lang="fr-FR" sz="2400">
                <a:solidFill>
                  <a:srgbClr val="FF0000"/>
                </a:solidFill>
                <a:latin typeface="Times" pitchFamily="18" charset="0"/>
              </a:rPr>
              <a:t>DAXPY</a:t>
            </a:r>
            <a:endParaRPr lang="fr-FR" sz="2400">
              <a:solidFill>
                <a:srgbClr val="FF0000"/>
              </a:solidFill>
              <a:latin typeface="Times New Roman" pitchFamily="18" charset="0"/>
            </a:endParaRPr>
          </a:p>
        </p:txBody>
      </p:sp>
      <p:sp>
        <p:nvSpPr>
          <p:cNvPr id="61464" name="Rectangle 91"/>
          <p:cNvSpPr>
            <a:spLocks noChangeArrowheads="1"/>
          </p:cNvSpPr>
          <p:nvPr/>
        </p:nvSpPr>
        <p:spPr bwMode="auto">
          <a:xfrm>
            <a:off x="6443663" y="239395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27"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28"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Espace réservé du numéro de diapositive 4"/>
          <p:cNvSpPr>
            <a:spLocks noGrp="1"/>
          </p:cNvSpPr>
          <p:nvPr>
            <p:ph type="sldNum" sz="quarter" idx="12"/>
          </p:nvPr>
        </p:nvSpPr>
        <p:spPr/>
        <p:txBody>
          <a:bodyPr/>
          <a:lstStyle/>
          <a:p>
            <a:pPr>
              <a:defRPr/>
            </a:pPr>
            <a:fld id="{7F50B08E-FBAC-4EB9-9B11-E645D64AF48F}" type="slidenum">
              <a:rPr lang="fr-FR"/>
              <a:pPr>
                <a:defRPr/>
              </a:pPr>
              <a:t>62</a:t>
            </a:fld>
            <a:endParaRPr lang="fr-FR"/>
          </a:p>
        </p:txBody>
      </p:sp>
      <p:sp>
        <p:nvSpPr>
          <p:cNvPr id="62467" name="Rectangle 2"/>
          <p:cNvSpPr>
            <a:spLocks noChangeArrowheads="1"/>
          </p:cNvSpPr>
          <p:nvPr/>
        </p:nvSpPr>
        <p:spPr bwMode="auto">
          <a:xfrm>
            <a:off x="468313" y="2205038"/>
            <a:ext cx="6335712" cy="3311525"/>
          </a:xfrm>
          <a:prstGeom prst="rect">
            <a:avLst/>
          </a:prstGeom>
          <a:solidFill>
            <a:srgbClr val="FFFF00"/>
          </a:solidFill>
          <a:ln w="9525">
            <a:solidFill>
              <a:schemeClr val="tx1"/>
            </a:solidFill>
            <a:miter lim="800000"/>
            <a:headEnd/>
            <a:tailEnd/>
          </a:ln>
        </p:spPr>
        <p:txBody>
          <a:bodyPr wrap="none" anchor="ctr"/>
          <a:lstStyle/>
          <a:p>
            <a:endParaRPr lang="fr-FR"/>
          </a:p>
        </p:txBody>
      </p:sp>
      <p:sp>
        <p:nvSpPr>
          <p:cNvPr id="62468" name="Rectangle 3"/>
          <p:cNvSpPr>
            <a:spLocks noGrp="1" noChangeArrowheads="1"/>
          </p:cNvSpPr>
          <p:nvPr>
            <p:ph type="title"/>
          </p:nvPr>
        </p:nvSpPr>
        <p:spPr/>
        <p:txBody>
          <a:bodyPr/>
          <a:lstStyle/>
          <a:p>
            <a:pPr eaLnBrk="1" hangingPunct="1"/>
            <a:r>
              <a:rPr lang="fr-FR" smtClean="0"/>
              <a:t>Performance DAXPY</a:t>
            </a:r>
          </a:p>
        </p:txBody>
      </p:sp>
      <p:sp>
        <p:nvSpPr>
          <p:cNvPr id="62469" name="Rectangle 4"/>
          <p:cNvSpPr>
            <a:spLocks noChangeArrowheads="1"/>
          </p:cNvSpPr>
          <p:nvPr/>
        </p:nvSpPr>
        <p:spPr bwMode="auto">
          <a:xfrm>
            <a:off x="6438900" y="501015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70" name="Rectangle 6"/>
          <p:cNvSpPr>
            <a:spLocks noChangeArrowheads="1"/>
          </p:cNvSpPr>
          <p:nvPr/>
        </p:nvSpPr>
        <p:spPr bwMode="auto">
          <a:xfrm>
            <a:off x="1630363" y="1989138"/>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71" name="Rectangle 7"/>
          <p:cNvSpPr>
            <a:spLocks noChangeArrowheads="1"/>
          </p:cNvSpPr>
          <p:nvPr/>
        </p:nvSpPr>
        <p:spPr bwMode="auto">
          <a:xfrm>
            <a:off x="1630363" y="1989138"/>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72" name="Rectangle 8"/>
          <p:cNvSpPr>
            <a:spLocks noChangeArrowheads="1"/>
          </p:cNvSpPr>
          <p:nvPr/>
        </p:nvSpPr>
        <p:spPr bwMode="auto">
          <a:xfrm>
            <a:off x="1630363" y="2233613"/>
            <a:ext cx="115887"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a:t>
            </a:r>
            <a:endParaRPr lang="fr-FR">
              <a:latin typeface="Times New Roman" pitchFamily="18" charset="0"/>
            </a:endParaRPr>
          </a:p>
        </p:txBody>
      </p:sp>
      <p:sp>
        <p:nvSpPr>
          <p:cNvPr id="62473" name="Rectangle 9"/>
          <p:cNvSpPr>
            <a:spLocks noChangeArrowheads="1"/>
          </p:cNvSpPr>
          <p:nvPr/>
        </p:nvSpPr>
        <p:spPr bwMode="auto">
          <a:xfrm>
            <a:off x="2193925" y="22336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74" name="Rectangle 10"/>
          <p:cNvSpPr>
            <a:spLocks noChangeArrowheads="1"/>
          </p:cNvSpPr>
          <p:nvPr/>
        </p:nvSpPr>
        <p:spPr bwMode="auto">
          <a:xfrm>
            <a:off x="2257425" y="2233613"/>
            <a:ext cx="3619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LD </a:t>
            </a:r>
            <a:endParaRPr lang="fr-FR">
              <a:latin typeface="Times New Roman" pitchFamily="18" charset="0"/>
            </a:endParaRPr>
          </a:p>
        </p:txBody>
      </p:sp>
      <p:sp>
        <p:nvSpPr>
          <p:cNvPr id="62475" name="Rectangle 11"/>
          <p:cNvSpPr>
            <a:spLocks noChangeArrowheads="1"/>
          </p:cNvSpPr>
          <p:nvPr/>
        </p:nvSpPr>
        <p:spPr bwMode="auto">
          <a:xfrm>
            <a:off x="2601913" y="2217738"/>
            <a:ext cx="255587" cy="273050"/>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F1</a:t>
            </a:r>
            <a:endParaRPr lang="fr-FR">
              <a:latin typeface="Times New Roman" pitchFamily="18" charset="0"/>
            </a:endParaRPr>
          </a:p>
        </p:txBody>
      </p:sp>
      <p:sp>
        <p:nvSpPr>
          <p:cNvPr id="62476" name="Rectangle 12"/>
          <p:cNvSpPr>
            <a:spLocks noChangeArrowheads="1"/>
          </p:cNvSpPr>
          <p:nvPr/>
        </p:nvSpPr>
        <p:spPr bwMode="auto">
          <a:xfrm>
            <a:off x="2836863" y="2233613"/>
            <a:ext cx="534987"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(R1)</a:t>
            </a:r>
            <a:endParaRPr lang="fr-FR">
              <a:latin typeface="Times New Roman" pitchFamily="18" charset="0"/>
            </a:endParaRPr>
          </a:p>
        </p:txBody>
      </p:sp>
      <p:sp>
        <p:nvSpPr>
          <p:cNvPr id="62477" name="Rectangle 13"/>
          <p:cNvSpPr>
            <a:spLocks noChangeArrowheads="1"/>
          </p:cNvSpPr>
          <p:nvPr/>
        </p:nvSpPr>
        <p:spPr bwMode="auto">
          <a:xfrm>
            <a:off x="3883025" y="22336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78" name="Rectangle 14"/>
          <p:cNvSpPr>
            <a:spLocks noChangeArrowheads="1"/>
          </p:cNvSpPr>
          <p:nvPr/>
        </p:nvSpPr>
        <p:spPr bwMode="auto">
          <a:xfrm>
            <a:off x="4448175" y="22336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79" name="Rectangle 15"/>
          <p:cNvSpPr>
            <a:spLocks noChangeArrowheads="1"/>
          </p:cNvSpPr>
          <p:nvPr/>
        </p:nvSpPr>
        <p:spPr bwMode="auto">
          <a:xfrm>
            <a:off x="4513263" y="2233613"/>
            <a:ext cx="12255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charge X(i) </a:t>
            </a:r>
            <a:endParaRPr lang="fr-FR">
              <a:latin typeface="Times New Roman" pitchFamily="18" charset="0"/>
            </a:endParaRPr>
          </a:p>
        </p:txBody>
      </p:sp>
      <p:sp>
        <p:nvSpPr>
          <p:cNvPr id="62480" name="Rectangle 16"/>
          <p:cNvSpPr>
            <a:spLocks noChangeArrowheads="1"/>
          </p:cNvSpPr>
          <p:nvPr/>
        </p:nvSpPr>
        <p:spPr bwMode="auto">
          <a:xfrm>
            <a:off x="5624513" y="22336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81" name="Rectangle 17"/>
          <p:cNvSpPr>
            <a:spLocks noChangeArrowheads="1"/>
          </p:cNvSpPr>
          <p:nvPr/>
        </p:nvSpPr>
        <p:spPr bwMode="auto">
          <a:xfrm>
            <a:off x="1630363" y="2479675"/>
            <a:ext cx="115887"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2</a:t>
            </a:r>
            <a:endParaRPr lang="fr-FR">
              <a:latin typeface="Times New Roman" pitchFamily="18" charset="0"/>
            </a:endParaRPr>
          </a:p>
        </p:txBody>
      </p:sp>
      <p:sp>
        <p:nvSpPr>
          <p:cNvPr id="62482" name="Rectangle 18"/>
          <p:cNvSpPr>
            <a:spLocks noChangeArrowheads="1"/>
          </p:cNvSpPr>
          <p:nvPr/>
        </p:nvSpPr>
        <p:spPr bwMode="auto">
          <a:xfrm>
            <a:off x="2193925" y="24796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83" name="Rectangle 19"/>
          <p:cNvSpPr>
            <a:spLocks noChangeArrowheads="1"/>
          </p:cNvSpPr>
          <p:nvPr/>
        </p:nvSpPr>
        <p:spPr bwMode="auto">
          <a:xfrm>
            <a:off x="2257425" y="2479675"/>
            <a:ext cx="11366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LD F2, (R2)</a:t>
            </a:r>
            <a:endParaRPr lang="fr-FR">
              <a:latin typeface="Times New Roman" pitchFamily="18" charset="0"/>
            </a:endParaRPr>
          </a:p>
        </p:txBody>
      </p:sp>
      <p:sp>
        <p:nvSpPr>
          <p:cNvPr id="62484" name="Rectangle 20"/>
          <p:cNvSpPr>
            <a:spLocks noChangeArrowheads="1"/>
          </p:cNvSpPr>
          <p:nvPr/>
        </p:nvSpPr>
        <p:spPr bwMode="auto">
          <a:xfrm>
            <a:off x="3883025" y="24796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85" name="Rectangle 21"/>
          <p:cNvSpPr>
            <a:spLocks noChangeArrowheads="1"/>
          </p:cNvSpPr>
          <p:nvPr/>
        </p:nvSpPr>
        <p:spPr bwMode="auto">
          <a:xfrm>
            <a:off x="4448175" y="24796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86" name="Rectangle 22"/>
          <p:cNvSpPr>
            <a:spLocks noChangeArrowheads="1"/>
          </p:cNvSpPr>
          <p:nvPr/>
        </p:nvSpPr>
        <p:spPr bwMode="auto">
          <a:xfrm>
            <a:off x="4513263" y="2479675"/>
            <a:ext cx="12255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charge Y(i) </a:t>
            </a:r>
            <a:endParaRPr lang="fr-FR">
              <a:latin typeface="Times New Roman" pitchFamily="18" charset="0"/>
            </a:endParaRPr>
          </a:p>
        </p:txBody>
      </p:sp>
      <p:sp>
        <p:nvSpPr>
          <p:cNvPr id="62487" name="Rectangle 23"/>
          <p:cNvSpPr>
            <a:spLocks noChangeArrowheads="1"/>
          </p:cNvSpPr>
          <p:nvPr/>
        </p:nvSpPr>
        <p:spPr bwMode="auto">
          <a:xfrm>
            <a:off x="5624513" y="24796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88" name="Rectangle 24"/>
          <p:cNvSpPr>
            <a:spLocks noChangeArrowheads="1"/>
          </p:cNvSpPr>
          <p:nvPr/>
        </p:nvSpPr>
        <p:spPr bwMode="auto">
          <a:xfrm>
            <a:off x="1630363" y="2724150"/>
            <a:ext cx="115887"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3</a:t>
            </a:r>
            <a:endParaRPr lang="fr-FR">
              <a:latin typeface="Times New Roman" pitchFamily="18" charset="0"/>
            </a:endParaRPr>
          </a:p>
        </p:txBody>
      </p:sp>
      <p:sp>
        <p:nvSpPr>
          <p:cNvPr id="62489" name="Rectangle 25"/>
          <p:cNvSpPr>
            <a:spLocks noChangeArrowheads="1"/>
          </p:cNvSpPr>
          <p:nvPr/>
        </p:nvSpPr>
        <p:spPr bwMode="auto">
          <a:xfrm>
            <a:off x="2193925" y="27241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90" name="Rectangle 26"/>
          <p:cNvSpPr>
            <a:spLocks noChangeArrowheads="1"/>
          </p:cNvSpPr>
          <p:nvPr/>
        </p:nvSpPr>
        <p:spPr bwMode="auto">
          <a:xfrm>
            <a:off x="2257425" y="2724150"/>
            <a:ext cx="16129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FMUL </a:t>
            </a:r>
            <a:r>
              <a:rPr lang="fr-FR" b="1">
                <a:solidFill>
                  <a:srgbClr val="000000"/>
                </a:solidFill>
                <a:latin typeface="Times" pitchFamily="18" charset="0"/>
              </a:rPr>
              <a:t>F1</a:t>
            </a:r>
            <a:r>
              <a:rPr lang="fr-FR">
                <a:solidFill>
                  <a:srgbClr val="000000"/>
                </a:solidFill>
                <a:latin typeface="Times" pitchFamily="18" charset="0"/>
              </a:rPr>
              <a:t>,F0,</a:t>
            </a:r>
            <a:r>
              <a:rPr lang="fr-FR" b="1">
                <a:solidFill>
                  <a:srgbClr val="000000"/>
                </a:solidFill>
                <a:latin typeface="Times" pitchFamily="18" charset="0"/>
              </a:rPr>
              <a:t>F1</a:t>
            </a:r>
            <a:r>
              <a:rPr lang="fr-FR">
                <a:solidFill>
                  <a:srgbClr val="000000"/>
                </a:solidFill>
                <a:latin typeface="Times" pitchFamily="18" charset="0"/>
              </a:rPr>
              <a:t> </a:t>
            </a:r>
            <a:endParaRPr lang="fr-FR">
              <a:latin typeface="Times New Roman" pitchFamily="18" charset="0"/>
            </a:endParaRPr>
          </a:p>
        </p:txBody>
      </p:sp>
      <p:sp>
        <p:nvSpPr>
          <p:cNvPr id="62491" name="Rectangle 30"/>
          <p:cNvSpPr>
            <a:spLocks noChangeArrowheads="1"/>
          </p:cNvSpPr>
          <p:nvPr/>
        </p:nvSpPr>
        <p:spPr bwMode="auto">
          <a:xfrm>
            <a:off x="4448175" y="2708275"/>
            <a:ext cx="5715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 </a:t>
            </a:r>
            <a:endParaRPr lang="fr-FR">
              <a:latin typeface="Times New Roman" pitchFamily="18" charset="0"/>
            </a:endParaRPr>
          </a:p>
        </p:txBody>
      </p:sp>
      <p:sp>
        <p:nvSpPr>
          <p:cNvPr id="62492" name="Rectangle 31"/>
          <p:cNvSpPr>
            <a:spLocks noChangeArrowheads="1"/>
          </p:cNvSpPr>
          <p:nvPr/>
        </p:nvSpPr>
        <p:spPr bwMode="auto">
          <a:xfrm>
            <a:off x="4513263" y="2724150"/>
            <a:ext cx="88900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 * X(i) </a:t>
            </a:r>
            <a:endParaRPr lang="fr-FR">
              <a:latin typeface="Times New Roman" pitchFamily="18" charset="0"/>
            </a:endParaRPr>
          </a:p>
        </p:txBody>
      </p:sp>
      <p:sp>
        <p:nvSpPr>
          <p:cNvPr id="62493" name="Rectangle 32"/>
          <p:cNvSpPr>
            <a:spLocks noChangeArrowheads="1"/>
          </p:cNvSpPr>
          <p:nvPr/>
        </p:nvSpPr>
        <p:spPr bwMode="auto">
          <a:xfrm>
            <a:off x="5297488" y="27241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94" name="Rectangle 33"/>
          <p:cNvSpPr>
            <a:spLocks noChangeArrowheads="1"/>
          </p:cNvSpPr>
          <p:nvPr/>
        </p:nvSpPr>
        <p:spPr bwMode="auto">
          <a:xfrm>
            <a:off x="1630363" y="2967038"/>
            <a:ext cx="115887"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4</a:t>
            </a:r>
            <a:endParaRPr lang="fr-FR">
              <a:latin typeface="Times New Roman" pitchFamily="18" charset="0"/>
            </a:endParaRPr>
          </a:p>
        </p:txBody>
      </p:sp>
      <p:sp>
        <p:nvSpPr>
          <p:cNvPr id="62495" name="Rectangle 34"/>
          <p:cNvSpPr>
            <a:spLocks noChangeArrowheads="1"/>
          </p:cNvSpPr>
          <p:nvPr/>
        </p:nvSpPr>
        <p:spPr bwMode="auto">
          <a:xfrm>
            <a:off x="2193925" y="2967038"/>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96" name="Rectangle 35"/>
          <p:cNvSpPr>
            <a:spLocks noChangeArrowheads="1"/>
          </p:cNvSpPr>
          <p:nvPr/>
        </p:nvSpPr>
        <p:spPr bwMode="auto">
          <a:xfrm>
            <a:off x="2760663" y="2967038"/>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97" name="Rectangle 36"/>
          <p:cNvSpPr>
            <a:spLocks noChangeArrowheads="1"/>
          </p:cNvSpPr>
          <p:nvPr/>
        </p:nvSpPr>
        <p:spPr bwMode="auto">
          <a:xfrm>
            <a:off x="3322638" y="2967038"/>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98" name="Rectangle 37"/>
          <p:cNvSpPr>
            <a:spLocks noChangeArrowheads="1"/>
          </p:cNvSpPr>
          <p:nvPr/>
        </p:nvSpPr>
        <p:spPr bwMode="auto">
          <a:xfrm>
            <a:off x="3382963" y="2967038"/>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499" name="Rectangle 38"/>
          <p:cNvSpPr>
            <a:spLocks noChangeArrowheads="1"/>
          </p:cNvSpPr>
          <p:nvPr/>
        </p:nvSpPr>
        <p:spPr bwMode="auto">
          <a:xfrm>
            <a:off x="3382963" y="2967038"/>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00" name="Rectangle 39"/>
          <p:cNvSpPr>
            <a:spLocks noChangeArrowheads="1"/>
          </p:cNvSpPr>
          <p:nvPr/>
        </p:nvSpPr>
        <p:spPr bwMode="auto">
          <a:xfrm>
            <a:off x="1630363" y="3211513"/>
            <a:ext cx="115887"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5</a:t>
            </a:r>
            <a:endParaRPr lang="fr-FR">
              <a:latin typeface="Times New Roman" pitchFamily="18" charset="0"/>
            </a:endParaRPr>
          </a:p>
        </p:txBody>
      </p:sp>
      <p:sp>
        <p:nvSpPr>
          <p:cNvPr id="62501" name="Rectangle 40"/>
          <p:cNvSpPr>
            <a:spLocks noChangeArrowheads="1"/>
          </p:cNvSpPr>
          <p:nvPr/>
        </p:nvSpPr>
        <p:spPr bwMode="auto">
          <a:xfrm>
            <a:off x="2193925" y="32115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02" name="Rectangle 41"/>
          <p:cNvSpPr>
            <a:spLocks noChangeArrowheads="1"/>
          </p:cNvSpPr>
          <p:nvPr/>
        </p:nvSpPr>
        <p:spPr bwMode="auto">
          <a:xfrm>
            <a:off x="2760663" y="32115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03" name="Rectangle 42"/>
          <p:cNvSpPr>
            <a:spLocks noChangeArrowheads="1"/>
          </p:cNvSpPr>
          <p:nvPr/>
        </p:nvSpPr>
        <p:spPr bwMode="auto">
          <a:xfrm>
            <a:off x="2820988" y="32115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04" name="Rectangle 43"/>
          <p:cNvSpPr>
            <a:spLocks noChangeArrowheads="1"/>
          </p:cNvSpPr>
          <p:nvPr/>
        </p:nvSpPr>
        <p:spPr bwMode="auto">
          <a:xfrm>
            <a:off x="2820988" y="32115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05" name="Rectangle 44"/>
          <p:cNvSpPr>
            <a:spLocks noChangeArrowheads="1"/>
          </p:cNvSpPr>
          <p:nvPr/>
        </p:nvSpPr>
        <p:spPr bwMode="auto">
          <a:xfrm>
            <a:off x="1630363" y="3457575"/>
            <a:ext cx="115887"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6</a:t>
            </a:r>
            <a:endParaRPr lang="fr-FR">
              <a:latin typeface="Times New Roman" pitchFamily="18" charset="0"/>
            </a:endParaRPr>
          </a:p>
        </p:txBody>
      </p:sp>
      <p:sp>
        <p:nvSpPr>
          <p:cNvPr id="62506" name="Rectangle 45"/>
          <p:cNvSpPr>
            <a:spLocks noChangeArrowheads="1"/>
          </p:cNvSpPr>
          <p:nvPr/>
        </p:nvSpPr>
        <p:spPr bwMode="auto">
          <a:xfrm>
            <a:off x="2193925" y="34575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07" name="Rectangle 46"/>
          <p:cNvSpPr>
            <a:spLocks noChangeArrowheads="1"/>
          </p:cNvSpPr>
          <p:nvPr/>
        </p:nvSpPr>
        <p:spPr bwMode="auto">
          <a:xfrm>
            <a:off x="2257425" y="34575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08" name="Rectangle 47"/>
          <p:cNvSpPr>
            <a:spLocks noChangeArrowheads="1"/>
          </p:cNvSpPr>
          <p:nvPr/>
        </p:nvSpPr>
        <p:spPr bwMode="auto">
          <a:xfrm>
            <a:off x="2257425" y="34575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09" name="Rectangle 48"/>
          <p:cNvSpPr>
            <a:spLocks noChangeArrowheads="1"/>
          </p:cNvSpPr>
          <p:nvPr/>
        </p:nvSpPr>
        <p:spPr bwMode="auto">
          <a:xfrm>
            <a:off x="1630363" y="3702050"/>
            <a:ext cx="115887"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7</a:t>
            </a:r>
            <a:endParaRPr lang="fr-FR">
              <a:latin typeface="Times New Roman" pitchFamily="18" charset="0"/>
            </a:endParaRPr>
          </a:p>
        </p:txBody>
      </p:sp>
      <p:sp>
        <p:nvSpPr>
          <p:cNvPr id="62510" name="Rectangle 49"/>
          <p:cNvSpPr>
            <a:spLocks noChangeArrowheads="1"/>
          </p:cNvSpPr>
          <p:nvPr/>
        </p:nvSpPr>
        <p:spPr bwMode="auto">
          <a:xfrm>
            <a:off x="2193925" y="37020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11" name="Rectangle 50"/>
          <p:cNvSpPr>
            <a:spLocks noChangeArrowheads="1"/>
          </p:cNvSpPr>
          <p:nvPr/>
        </p:nvSpPr>
        <p:spPr bwMode="auto">
          <a:xfrm>
            <a:off x="2760663" y="37020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12" name="Rectangle 51"/>
          <p:cNvSpPr>
            <a:spLocks noChangeArrowheads="1"/>
          </p:cNvSpPr>
          <p:nvPr/>
        </p:nvSpPr>
        <p:spPr bwMode="auto">
          <a:xfrm>
            <a:off x="2820988" y="37020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13" name="Rectangle 52"/>
          <p:cNvSpPr>
            <a:spLocks noChangeArrowheads="1"/>
          </p:cNvSpPr>
          <p:nvPr/>
        </p:nvSpPr>
        <p:spPr bwMode="auto">
          <a:xfrm>
            <a:off x="2820988" y="37020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14" name="Rectangle 53"/>
          <p:cNvSpPr>
            <a:spLocks noChangeArrowheads="1"/>
          </p:cNvSpPr>
          <p:nvPr/>
        </p:nvSpPr>
        <p:spPr bwMode="auto">
          <a:xfrm>
            <a:off x="1630363" y="3946525"/>
            <a:ext cx="115887"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8</a:t>
            </a:r>
            <a:endParaRPr lang="fr-FR">
              <a:latin typeface="Times New Roman" pitchFamily="18" charset="0"/>
            </a:endParaRPr>
          </a:p>
        </p:txBody>
      </p:sp>
      <p:sp>
        <p:nvSpPr>
          <p:cNvPr id="62515" name="Rectangle 54"/>
          <p:cNvSpPr>
            <a:spLocks noChangeArrowheads="1"/>
          </p:cNvSpPr>
          <p:nvPr/>
        </p:nvSpPr>
        <p:spPr bwMode="auto">
          <a:xfrm>
            <a:off x="2193925" y="394652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16" name="Rectangle 59"/>
          <p:cNvSpPr>
            <a:spLocks noChangeArrowheads="1"/>
          </p:cNvSpPr>
          <p:nvPr/>
        </p:nvSpPr>
        <p:spPr bwMode="auto">
          <a:xfrm>
            <a:off x="3883025" y="3930650"/>
            <a:ext cx="971550" cy="276225"/>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	 </a:t>
            </a:r>
            <a:endParaRPr lang="fr-FR">
              <a:latin typeface="Times New Roman" pitchFamily="18" charset="0"/>
            </a:endParaRPr>
          </a:p>
        </p:txBody>
      </p:sp>
      <p:grpSp>
        <p:nvGrpSpPr>
          <p:cNvPr id="62517" name="Groupe 107"/>
          <p:cNvGrpSpPr>
            <a:grpSpLocks/>
          </p:cNvGrpSpPr>
          <p:nvPr/>
        </p:nvGrpSpPr>
        <p:grpSpPr bwMode="auto">
          <a:xfrm>
            <a:off x="2257425" y="3714750"/>
            <a:ext cx="3719513" cy="290513"/>
            <a:chOff x="2257425" y="3930650"/>
            <a:chExt cx="3719513" cy="290513"/>
          </a:xfrm>
        </p:grpSpPr>
        <p:sp>
          <p:nvSpPr>
            <p:cNvPr id="62568" name="Rectangle 55"/>
            <p:cNvSpPr>
              <a:spLocks noChangeArrowheads="1"/>
            </p:cNvSpPr>
            <p:nvPr/>
          </p:nvSpPr>
          <p:spPr bwMode="auto">
            <a:xfrm>
              <a:off x="2257425" y="3946525"/>
              <a:ext cx="6794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FADD </a:t>
              </a:r>
              <a:endParaRPr lang="fr-FR">
                <a:latin typeface="Times New Roman" pitchFamily="18" charset="0"/>
              </a:endParaRPr>
            </a:p>
          </p:txBody>
        </p:sp>
        <p:sp>
          <p:nvSpPr>
            <p:cNvPr id="62569" name="Rectangle 56"/>
            <p:cNvSpPr>
              <a:spLocks noChangeArrowheads="1"/>
            </p:cNvSpPr>
            <p:nvPr/>
          </p:nvSpPr>
          <p:spPr bwMode="auto">
            <a:xfrm>
              <a:off x="2928938" y="3930650"/>
              <a:ext cx="254000" cy="276225"/>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F2</a:t>
              </a:r>
              <a:endParaRPr lang="fr-FR">
                <a:latin typeface="Times New Roman" pitchFamily="18" charset="0"/>
              </a:endParaRPr>
            </a:p>
          </p:txBody>
        </p:sp>
        <p:sp>
          <p:nvSpPr>
            <p:cNvPr id="62570" name="Rectangle 57"/>
            <p:cNvSpPr>
              <a:spLocks noChangeArrowheads="1"/>
            </p:cNvSpPr>
            <p:nvPr/>
          </p:nvSpPr>
          <p:spPr bwMode="auto">
            <a:xfrm>
              <a:off x="3181350" y="3946525"/>
              <a:ext cx="2984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,F2</a:t>
              </a:r>
              <a:endParaRPr lang="fr-FR">
                <a:latin typeface="Times New Roman" pitchFamily="18" charset="0"/>
              </a:endParaRPr>
            </a:p>
          </p:txBody>
        </p:sp>
        <p:sp>
          <p:nvSpPr>
            <p:cNvPr id="62571" name="Rectangle 58"/>
            <p:cNvSpPr>
              <a:spLocks noChangeArrowheads="1"/>
            </p:cNvSpPr>
            <p:nvPr/>
          </p:nvSpPr>
          <p:spPr bwMode="auto">
            <a:xfrm>
              <a:off x="3463925" y="3930650"/>
              <a:ext cx="309563" cy="276225"/>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,F1</a:t>
              </a:r>
              <a:endParaRPr lang="fr-FR">
                <a:latin typeface="Times New Roman" pitchFamily="18" charset="0"/>
              </a:endParaRPr>
            </a:p>
          </p:txBody>
        </p:sp>
        <p:sp>
          <p:nvSpPr>
            <p:cNvPr id="62572" name="Rectangle 60"/>
            <p:cNvSpPr>
              <a:spLocks noChangeArrowheads="1"/>
            </p:cNvSpPr>
            <p:nvPr/>
          </p:nvSpPr>
          <p:spPr bwMode="auto">
            <a:xfrm>
              <a:off x="3948113" y="3946525"/>
              <a:ext cx="2028825"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 a * X(i) + Y(i)</a:t>
              </a:r>
              <a:endParaRPr lang="fr-FR">
                <a:latin typeface="Times New Roman" pitchFamily="18" charset="0"/>
              </a:endParaRPr>
            </a:p>
          </p:txBody>
        </p:sp>
      </p:grpSp>
      <p:sp>
        <p:nvSpPr>
          <p:cNvPr id="62518" name="Rectangle 61"/>
          <p:cNvSpPr>
            <a:spLocks noChangeArrowheads="1"/>
          </p:cNvSpPr>
          <p:nvPr/>
        </p:nvSpPr>
        <p:spPr bwMode="auto">
          <a:xfrm>
            <a:off x="5576888" y="394652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19" name="Rectangle 62"/>
          <p:cNvSpPr>
            <a:spLocks noChangeArrowheads="1"/>
          </p:cNvSpPr>
          <p:nvPr/>
        </p:nvSpPr>
        <p:spPr bwMode="auto">
          <a:xfrm>
            <a:off x="5638800" y="394652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20" name="Rectangle 63"/>
          <p:cNvSpPr>
            <a:spLocks noChangeArrowheads="1"/>
          </p:cNvSpPr>
          <p:nvPr/>
        </p:nvSpPr>
        <p:spPr bwMode="auto">
          <a:xfrm>
            <a:off x="5638800" y="394652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21" name="Rectangle 64"/>
          <p:cNvSpPr>
            <a:spLocks noChangeArrowheads="1"/>
          </p:cNvSpPr>
          <p:nvPr/>
        </p:nvSpPr>
        <p:spPr bwMode="auto">
          <a:xfrm>
            <a:off x="1630363" y="4189413"/>
            <a:ext cx="115887"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9</a:t>
            </a:r>
            <a:endParaRPr lang="fr-FR">
              <a:latin typeface="Times New Roman" pitchFamily="18" charset="0"/>
            </a:endParaRPr>
          </a:p>
        </p:txBody>
      </p:sp>
      <p:sp>
        <p:nvSpPr>
          <p:cNvPr id="62522" name="Rectangle 65"/>
          <p:cNvSpPr>
            <a:spLocks noChangeArrowheads="1"/>
          </p:cNvSpPr>
          <p:nvPr/>
        </p:nvSpPr>
        <p:spPr bwMode="auto">
          <a:xfrm>
            <a:off x="2193925" y="41894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23" name="Rectangle 67"/>
          <p:cNvSpPr>
            <a:spLocks noChangeArrowheads="1"/>
          </p:cNvSpPr>
          <p:nvPr/>
        </p:nvSpPr>
        <p:spPr bwMode="auto">
          <a:xfrm>
            <a:off x="3883025" y="41894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24" name="Rectangle 69"/>
          <p:cNvSpPr>
            <a:spLocks noChangeArrowheads="1"/>
          </p:cNvSpPr>
          <p:nvPr/>
        </p:nvSpPr>
        <p:spPr bwMode="auto">
          <a:xfrm>
            <a:off x="5529263" y="4189413"/>
            <a:ext cx="55562"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25" name="Rectangle 70"/>
          <p:cNvSpPr>
            <a:spLocks noChangeArrowheads="1"/>
          </p:cNvSpPr>
          <p:nvPr/>
        </p:nvSpPr>
        <p:spPr bwMode="auto">
          <a:xfrm>
            <a:off x="1630363" y="4432300"/>
            <a:ext cx="2286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10</a:t>
            </a:r>
            <a:endParaRPr lang="fr-FR">
              <a:latin typeface="Times New Roman" pitchFamily="18" charset="0"/>
            </a:endParaRPr>
          </a:p>
        </p:txBody>
      </p:sp>
      <p:sp>
        <p:nvSpPr>
          <p:cNvPr id="62526" name="Rectangle 71"/>
          <p:cNvSpPr>
            <a:spLocks noChangeArrowheads="1"/>
          </p:cNvSpPr>
          <p:nvPr/>
        </p:nvSpPr>
        <p:spPr bwMode="auto">
          <a:xfrm>
            <a:off x="2193925" y="44323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27" name="Rectangle 73"/>
          <p:cNvSpPr>
            <a:spLocks noChangeArrowheads="1"/>
          </p:cNvSpPr>
          <p:nvPr/>
        </p:nvSpPr>
        <p:spPr bwMode="auto">
          <a:xfrm>
            <a:off x="3883025" y="44323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28" name="Rectangle 75"/>
          <p:cNvSpPr>
            <a:spLocks noChangeArrowheads="1"/>
          </p:cNvSpPr>
          <p:nvPr/>
        </p:nvSpPr>
        <p:spPr bwMode="auto">
          <a:xfrm>
            <a:off x="5576888" y="44323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29" name="Rectangle 76"/>
          <p:cNvSpPr>
            <a:spLocks noChangeArrowheads="1"/>
          </p:cNvSpPr>
          <p:nvPr/>
        </p:nvSpPr>
        <p:spPr bwMode="auto">
          <a:xfrm>
            <a:off x="5638800" y="44323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30" name="Rectangle 77"/>
          <p:cNvSpPr>
            <a:spLocks noChangeArrowheads="1"/>
          </p:cNvSpPr>
          <p:nvPr/>
        </p:nvSpPr>
        <p:spPr bwMode="auto">
          <a:xfrm>
            <a:off x="5638800" y="443230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31" name="Rectangle 78"/>
          <p:cNvSpPr>
            <a:spLocks noChangeArrowheads="1"/>
          </p:cNvSpPr>
          <p:nvPr/>
        </p:nvSpPr>
        <p:spPr bwMode="auto">
          <a:xfrm>
            <a:off x="1630363" y="4679950"/>
            <a:ext cx="22860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11</a:t>
            </a:r>
            <a:endParaRPr lang="fr-FR">
              <a:latin typeface="Times New Roman" pitchFamily="18" charset="0"/>
            </a:endParaRPr>
          </a:p>
        </p:txBody>
      </p:sp>
      <p:sp>
        <p:nvSpPr>
          <p:cNvPr id="62532" name="Rectangle 79"/>
          <p:cNvSpPr>
            <a:spLocks noChangeArrowheads="1"/>
          </p:cNvSpPr>
          <p:nvPr/>
        </p:nvSpPr>
        <p:spPr bwMode="auto">
          <a:xfrm>
            <a:off x="2193925" y="46799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33" name="Rectangle 81"/>
          <p:cNvSpPr>
            <a:spLocks noChangeArrowheads="1"/>
          </p:cNvSpPr>
          <p:nvPr/>
        </p:nvSpPr>
        <p:spPr bwMode="auto">
          <a:xfrm>
            <a:off x="3883025" y="46799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34" name="Rectangle 83"/>
          <p:cNvSpPr>
            <a:spLocks noChangeArrowheads="1"/>
          </p:cNvSpPr>
          <p:nvPr/>
        </p:nvSpPr>
        <p:spPr bwMode="auto">
          <a:xfrm>
            <a:off x="5576888" y="46799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35" name="Rectangle 84"/>
          <p:cNvSpPr>
            <a:spLocks noChangeArrowheads="1"/>
          </p:cNvSpPr>
          <p:nvPr/>
        </p:nvSpPr>
        <p:spPr bwMode="auto">
          <a:xfrm>
            <a:off x="6143625" y="4679950"/>
            <a:ext cx="55563"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36" name="Rectangle 85"/>
          <p:cNvSpPr>
            <a:spLocks noChangeArrowheads="1"/>
          </p:cNvSpPr>
          <p:nvPr/>
        </p:nvSpPr>
        <p:spPr bwMode="auto">
          <a:xfrm>
            <a:off x="6203950" y="46799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37" name="Rectangle 86"/>
          <p:cNvSpPr>
            <a:spLocks noChangeArrowheads="1"/>
          </p:cNvSpPr>
          <p:nvPr/>
        </p:nvSpPr>
        <p:spPr bwMode="auto">
          <a:xfrm>
            <a:off x="6203950" y="467995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38" name="Rectangle 87"/>
          <p:cNvSpPr>
            <a:spLocks noChangeArrowheads="1"/>
          </p:cNvSpPr>
          <p:nvPr/>
        </p:nvSpPr>
        <p:spPr bwMode="auto">
          <a:xfrm>
            <a:off x="1628775" y="4927600"/>
            <a:ext cx="227013" cy="273050"/>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12</a:t>
            </a:r>
            <a:endParaRPr lang="fr-FR">
              <a:latin typeface="Times New Roman" pitchFamily="18" charset="0"/>
            </a:endParaRPr>
          </a:p>
        </p:txBody>
      </p:sp>
      <p:sp>
        <p:nvSpPr>
          <p:cNvPr id="62539" name="Rectangle 88"/>
          <p:cNvSpPr>
            <a:spLocks noChangeArrowheads="1"/>
          </p:cNvSpPr>
          <p:nvPr/>
        </p:nvSpPr>
        <p:spPr bwMode="auto">
          <a:xfrm>
            <a:off x="2193925" y="4927600"/>
            <a:ext cx="57150" cy="273050"/>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40" name="Rectangle 92"/>
          <p:cNvSpPr>
            <a:spLocks noChangeArrowheads="1"/>
          </p:cNvSpPr>
          <p:nvPr/>
        </p:nvSpPr>
        <p:spPr bwMode="auto">
          <a:xfrm>
            <a:off x="3883025" y="4927600"/>
            <a:ext cx="1714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41" name="Rectangle 96"/>
          <p:cNvSpPr>
            <a:spLocks noChangeArrowheads="1"/>
          </p:cNvSpPr>
          <p:nvPr/>
        </p:nvSpPr>
        <p:spPr bwMode="auto">
          <a:xfrm>
            <a:off x="2193925" y="5170488"/>
            <a:ext cx="57150" cy="273050"/>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42" name="Rectangle 98"/>
          <p:cNvSpPr>
            <a:spLocks noChangeArrowheads="1"/>
          </p:cNvSpPr>
          <p:nvPr/>
        </p:nvSpPr>
        <p:spPr bwMode="auto">
          <a:xfrm>
            <a:off x="4448175" y="5170488"/>
            <a:ext cx="57150" cy="273050"/>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grpSp>
        <p:nvGrpSpPr>
          <p:cNvPr id="62543" name="Groupe 108"/>
          <p:cNvGrpSpPr>
            <a:grpSpLocks/>
          </p:cNvGrpSpPr>
          <p:nvPr/>
        </p:nvGrpSpPr>
        <p:grpSpPr bwMode="auto">
          <a:xfrm>
            <a:off x="2255838" y="3973513"/>
            <a:ext cx="4379912" cy="1255712"/>
            <a:chOff x="2255838" y="4189413"/>
            <a:chExt cx="4379912" cy="1255712"/>
          </a:xfrm>
        </p:grpSpPr>
        <p:sp>
          <p:nvSpPr>
            <p:cNvPr id="62555" name="Rectangle 66"/>
            <p:cNvSpPr>
              <a:spLocks noChangeArrowheads="1"/>
            </p:cNvSpPr>
            <p:nvPr/>
          </p:nvSpPr>
          <p:spPr bwMode="auto">
            <a:xfrm>
              <a:off x="2257425" y="4189413"/>
              <a:ext cx="14160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SUB R6,R7,R1</a:t>
              </a:r>
              <a:endParaRPr lang="fr-FR">
                <a:latin typeface="Times New Roman" pitchFamily="18" charset="0"/>
              </a:endParaRPr>
            </a:p>
          </p:txBody>
        </p:sp>
        <p:sp>
          <p:nvSpPr>
            <p:cNvPr id="62556" name="Rectangle 68"/>
            <p:cNvSpPr>
              <a:spLocks noChangeArrowheads="1"/>
            </p:cNvSpPr>
            <p:nvPr/>
          </p:nvSpPr>
          <p:spPr bwMode="auto">
            <a:xfrm>
              <a:off x="3948113" y="4189413"/>
              <a:ext cx="2289175"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 compare i et N-1 </a:t>
              </a:r>
              <a:endParaRPr lang="fr-FR">
                <a:latin typeface="Times New Roman" pitchFamily="18" charset="0"/>
              </a:endParaRPr>
            </a:p>
          </p:txBody>
        </p:sp>
        <p:sp>
          <p:nvSpPr>
            <p:cNvPr id="62557" name="Rectangle 72"/>
            <p:cNvSpPr>
              <a:spLocks noChangeArrowheads="1"/>
            </p:cNvSpPr>
            <p:nvPr/>
          </p:nvSpPr>
          <p:spPr bwMode="auto">
            <a:xfrm>
              <a:off x="2257425" y="4432300"/>
              <a:ext cx="13906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ADDI R1,R1,8</a:t>
              </a:r>
              <a:endParaRPr lang="fr-FR">
                <a:latin typeface="Times New Roman" pitchFamily="18" charset="0"/>
              </a:endParaRPr>
            </a:p>
          </p:txBody>
        </p:sp>
        <p:sp>
          <p:nvSpPr>
            <p:cNvPr id="62558" name="Rectangle 74"/>
            <p:cNvSpPr>
              <a:spLocks noChangeArrowheads="1"/>
            </p:cNvSpPr>
            <p:nvPr/>
          </p:nvSpPr>
          <p:spPr bwMode="auto">
            <a:xfrm>
              <a:off x="3948113" y="4432300"/>
              <a:ext cx="2103437"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 adresse X(i+1) </a:t>
              </a:r>
              <a:endParaRPr lang="fr-FR">
                <a:latin typeface="Times New Roman" pitchFamily="18" charset="0"/>
              </a:endParaRPr>
            </a:p>
          </p:txBody>
        </p:sp>
        <p:sp>
          <p:nvSpPr>
            <p:cNvPr id="62559" name="Rectangle 80"/>
            <p:cNvSpPr>
              <a:spLocks noChangeArrowheads="1"/>
            </p:cNvSpPr>
            <p:nvPr/>
          </p:nvSpPr>
          <p:spPr bwMode="auto">
            <a:xfrm>
              <a:off x="2257425" y="4679950"/>
              <a:ext cx="13906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ADDI R2,R2,8</a:t>
              </a:r>
              <a:endParaRPr lang="fr-FR">
                <a:latin typeface="Times New Roman" pitchFamily="18" charset="0"/>
              </a:endParaRPr>
            </a:p>
          </p:txBody>
        </p:sp>
        <p:sp>
          <p:nvSpPr>
            <p:cNvPr id="62560" name="Rectangle 82"/>
            <p:cNvSpPr>
              <a:spLocks noChangeArrowheads="1"/>
            </p:cNvSpPr>
            <p:nvPr/>
          </p:nvSpPr>
          <p:spPr bwMode="auto">
            <a:xfrm>
              <a:off x="3948113" y="4679950"/>
              <a:ext cx="2103437"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 adresse Y(i+1) </a:t>
              </a:r>
              <a:endParaRPr lang="fr-FR">
                <a:latin typeface="Times New Roman" pitchFamily="18" charset="0"/>
              </a:endParaRPr>
            </a:p>
          </p:txBody>
        </p:sp>
        <p:sp>
          <p:nvSpPr>
            <p:cNvPr id="62561" name="Rectangle 89"/>
            <p:cNvSpPr>
              <a:spLocks noChangeArrowheads="1"/>
            </p:cNvSpPr>
            <p:nvPr/>
          </p:nvSpPr>
          <p:spPr bwMode="auto">
            <a:xfrm>
              <a:off x="2255838" y="4927600"/>
              <a:ext cx="349250" cy="273050"/>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SD </a:t>
              </a:r>
              <a:endParaRPr lang="fr-FR">
                <a:latin typeface="Times New Roman" pitchFamily="18" charset="0"/>
              </a:endParaRPr>
            </a:p>
          </p:txBody>
        </p:sp>
        <p:sp>
          <p:nvSpPr>
            <p:cNvPr id="62562" name="Rectangle 90"/>
            <p:cNvSpPr>
              <a:spLocks noChangeArrowheads="1"/>
            </p:cNvSpPr>
            <p:nvPr/>
          </p:nvSpPr>
          <p:spPr bwMode="auto">
            <a:xfrm>
              <a:off x="2584450" y="4908550"/>
              <a:ext cx="252413" cy="276225"/>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F2</a:t>
              </a:r>
              <a:endParaRPr lang="fr-FR">
                <a:latin typeface="Times New Roman" pitchFamily="18" charset="0"/>
              </a:endParaRPr>
            </a:p>
          </p:txBody>
        </p:sp>
        <p:sp>
          <p:nvSpPr>
            <p:cNvPr id="62563" name="Rectangle 91"/>
            <p:cNvSpPr>
              <a:spLocks noChangeArrowheads="1"/>
            </p:cNvSpPr>
            <p:nvPr/>
          </p:nvSpPr>
          <p:spPr bwMode="auto">
            <a:xfrm>
              <a:off x="2820988" y="4927600"/>
              <a:ext cx="725487" cy="273050"/>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-8(R2)</a:t>
              </a:r>
              <a:endParaRPr lang="fr-FR">
                <a:latin typeface="Times New Roman" pitchFamily="18" charset="0"/>
              </a:endParaRPr>
            </a:p>
          </p:txBody>
        </p:sp>
        <p:sp>
          <p:nvSpPr>
            <p:cNvPr id="62564" name="Rectangle 93"/>
            <p:cNvSpPr>
              <a:spLocks noChangeArrowheads="1"/>
            </p:cNvSpPr>
            <p:nvPr/>
          </p:nvSpPr>
          <p:spPr bwMode="auto">
            <a:xfrm>
              <a:off x="3946525" y="4927600"/>
              <a:ext cx="16954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 range Y(i) </a:t>
              </a:r>
              <a:endParaRPr lang="fr-FR">
                <a:latin typeface="Times New Roman" pitchFamily="18" charset="0"/>
              </a:endParaRPr>
            </a:p>
          </p:txBody>
        </p:sp>
        <p:sp>
          <p:nvSpPr>
            <p:cNvPr id="62565" name="Rectangle 94"/>
            <p:cNvSpPr>
              <a:spLocks noChangeArrowheads="1"/>
            </p:cNvSpPr>
            <p:nvPr/>
          </p:nvSpPr>
          <p:spPr bwMode="auto">
            <a:xfrm>
              <a:off x="4965700" y="4927600"/>
              <a:ext cx="57150" cy="273050"/>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66" name="Rectangle 97"/>
            <p:cNvSpPr>
              <a:spLocks noChangeArrowheads="1"/>
            </p:cNvSpPr>
            <p:nvPr/>
          </p:nvSpPr>
          <p:spPr bwMode="auto">
            <a:xfrm>
              <a:off x="2255838" y="5170488"/>
              <a:ext cx="19240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BNE R6, R0, Boucle</a:t>
              </a:r>
              <a:endParaRPr lang="fr-FR">
                <a:latin typeface="Times New Roman" pitchFamily="18" charset="0"/>
              </a:endParaRPr>
            </a:p>
          </p:txBody>
        </p:sp>
        <p:sp>
          <p:nvSpPr>
            <p:cNvPr id="62567" name="Rectangle 99"/>
            <p:cNvSpPr>
              <a:spLocks noChangeArrowheads="1"/>
            </p:cNvSpPr>
            <p:nvPr/>
          </p:nvSpPr>
          <p:spPr bwMode="auto">
            <a:xfrm>
              <a:off x="4510088" y="5170488"/>
              <a:ext cx="2125662"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;si I&lt;N-1, branchement</a:t>
              </a:r>
              <a:endParaRPr lang="fr-FR">
                <a:latin typeface="Times New Roman" pitchFamily="18" charset="0"/>
              </a:endParaRPr>
            </a:p>
          </p:txBody>
        </p:sp>
      </p:grpSp>
      <p:sp>
        <p:nvSpPr>
          <p:cNvPr id="62544" name="Rectangle 100"/>
          <p:cNvSpPr>
            <a:spLocks noChangeArrowheads="1"/>
          </p:cNvSpPr>
          <p:nvPr/>
        </p:nvSpPr>
        <p:spPr bwMode="auto">
          <a:xfrm>
            <a:off x="2193925" y="541020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45" name="Rectangle 101"/>
          <p:cNvSpPr>
            <a:spLocks noChangeArrowheads="1"/>
          </p:cNvSpPr>
          <p:nvPr/>
        </p:nvSpPr>
        <p:spPr bwMode="auto">
          <a:xfrm>
            <a:off x="2759075" y="541020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46" name="Rectangle 102"/>
          <p:cNvSpPr>
            <a:spLocks noChangeArrowheads="1"/>
          </p:cNvSpPr>
          <p:nvPr/>
        </p:nvSpPr>
        <p:spPr bwMode="auto">
          <a:xfrm>
            <a:off x="2820988" y="541020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47" name="Rectangle 103"/>
          <p:cNvSpPr>
            <a:spLocks noChangeArrowheads="1"/>
          </p:cNvSpPr>
          <p:nvPr/>
        </p:nvSpPr>
        <p:spPr bwMode="auto">
          <a:xfrm>
            <a:off x="2820988" y="5410200"/>
            <a:ext cx="57150" cy="276225"/>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48" name="Rectangle 104"/>
          <p:cNvSpPr>
            <a:spLocks noChangeArrowheads="1"/>
          </p:cNvSpPr>
          <p:nvPr/>
        </p:nvSpPr>
        <p:spPr bwMode="auto">
          <a:xfrm>
            <a:off x="611188" y="2233613"/>
            <a:ext cx="6477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Boucle</a:t>
            </a:r>
            <a:endParaRPr lang="fr-FR">
              <a:latin typeface="Times New Roman" pitchFamily="18" charset="0"/>
            </a:endParaRPr>
          </a:p>
        </p:txBody>
      </p:sp>
      <p:sp>
        <p:nvSpPr>
          <p:cNvPr id="62549" name="Rectangle 105"/>
          <p:cNvSpPr>
            <a:spLocks noChangeArrowheads="1"/>
          </p:cNvSpPr>
          <p:nvPr/>
        </p:nvSpPr>
        <p:spPr bwMode="auto">
          <a:xfrm>
            <a:off x="1236663" y="22336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50" name="Rectangle 106"/>
          <p:cNvSpPr>
            <a:spLocks noChangeArrowheads="1"/>
          </p:cNvSpPr>
          <p:nvPr/>
        </p:nvSpPr>
        <p:spPr bwMode="auto">
          <a:xfrm>
            <a:off x="1901825" y="5592763"/>
            <a:ext cx="29146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12 cycles (3 cycles sont perdus)</a:t>
            </a:r>
            <a:endParaRPr lang="fr-FR">
              <a:latin typeface="Times New Roman" pitchFamily="18" charset="0"/>
            </a:endParaRPr>
          </a:p>
        </p:txBody>
      </p:sp>
      <p:sp>
        <p:nvSpPr>
          <p:cNvPr id="62551" name="Rectangle 107"/>
          <p:cNvSpPr>
            <a:spLocks noChangeArrowheads="1"/>
          </p:cNvSpPr>
          <p:nvPr/>
        </p:nvSpPr>
        <p:spPr bwMode="auto">
          <a:xfrm>
            <a:off x="4373563" y="55927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2552" name="Text Box 108"/>
          <p:cNvSpPr txBox="1">
            <a:spLocks noChangeArrowheads="1"/>
          </p:cNvSpPr>
          <p:nvPr/>
        </p:nvSpPr>
        <p:spPr bwMode="auto">
          <a:xfrm>
            <a:off x="669925" y="1412875"/>
            <a:ext cx="2838450"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Boucle non optimisée</a:t>
            </a:r>
          </a:p>
        </p:txBody>
      </p:sp>
      <p:sp>
        <p:nvSpPr>
          <p:cNvPr id="109"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110"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Espace réservé du numéro de diapositive 4"/>
          <p:cNvSpPr>
            <a:spLocks noGrp="1"/>
          </p:cNvSpPr>
          <p:nvPr>
            <p:ph type="sldNum" sz="quarter" idx="12"/>
          </p:nvPr>
        </p:nvSpPr>
        <p:spPr/>
        <p:txBody>
          <a:bodyPr/>
          <a:lstStyle/>
          <a:p>
            <a:pPr>
              <a:defRPr/>
            </a:pPr>
            <a:fld id="{5B30662C-513B-4C57-959B-570FF1383C67}" type="slidenum">
              <a:rPr lang="fr-FR"/>
              <a:pPr>
                <a:defRPr/>
              </a:pPr>
              <a:t>63</a:t>
            </a:fld>
            <a:endParaRPr lang="fr-FR"/>
          </a:p>
        </p:txBody>
      </p:sp>
      <p:sp>
        <p:nvSpPr>
          <p:cNvPr id="63491" name="Rectangle 2"/>
          <p:cNvSpPr>
            <a:spLocks noChangeArrowheads="1"/>
          </p:cNvSpPr>
          <p:nvPr/>
        </p:nvSpPr>
        <p:spPr bwMode="auto">
          <a:xfrm>
            <a:off x="179388" y="4581525"/>
            <a:ext cx="3529012" cy="1584325"/>
          </a:xfrm>
          <a:prstGeom prst="rect">
            <a:avLst/>
          </a:prstGeom>
          <a:solidFill>
            <a:srgbClr val="FFFF00"/>
          </a:solidFill>
          <a:ln w="9525">
            <a:solidFill>
              <a:schemeClr val="tx1"/>
            </a:solidFill>
            <a:miter lim="800000"/>
            <a:headEnd/>
            <a:tailEnd/>
          </a:ln>
        </p:spPr>
        <p:txBody>
          <a:bodyPr wrap="none" anchor="ctr"/>
          <a:lstStyle/>
          <a:p>
            <a:endParaRPr lang="fr-FR"/>
          </a:p>
        </p:txBody>
      </p:sp>
      <p:sp>
        <p:nvSpPr>
          <p:cNvPr id="63492" name="Rectangle 3"/>
          <p:cNvSpPr>
            <a:spLocks noGrp="1" noChangeArrowheads="1"/>
          </p:cNvSpPr>
          <p:nvPr>
            <p:ph type="title"/>
          </p:nvPr>
        </p:nvSpPr>
        <p:spPr>
          <a:xfrm>
            <a:off x="685800" y="152400"/>
            <a:ext cx="7772400" cy="609600"/>
          </a:xfrm>
        </p:spPr>
        <p:txBody>
          <a:bodyPr/>
          <a:lstStyle/>
          <a:p>
            <a:pPr eaLnBrk="1" hangingPunct="1"/>
            <a:r>
              <a:rPr lang="fr-FR" smtClean="0"/>
              <a:t>Déroulage de boucle</a:t>
            </a:r>
          </a:p>
        </p:txBody>
      </p:sp>
      <p:sp>
        <p:nvSpPr>
          <p:cNvPr id="63493" name="Rectangle 4"/>
          <p:cNvSpPr>
            <a:spLocks noChangeArrowheads="1"/>
          </p:cNvSpPr>
          <p:nvPr/>
        </p:nvSpPr>
        <p:spPr bwMode="auto">
          <a:xfrm>
            <a:off x="1246188" y="609600"/>
            <a:ext cx="50800" cy="244475"/>
          </a:xfrm>
          <a:prstGeom prst="rect">
            <a:avLst/>
          </a:prstGeom>
          <a:noFill/>
          <a:ln w="9525">
            <a:noFill/>
            <a:miter lim="800000"/>
            <a:headEnd/>
            <a:tailEnd/>
          </a:ln>
        </p:spPr>
        <p:txBody>
          <a:bodyPr wrap="none" lIns="0" tIns="0" rIns="0" bIns="0">
            <a:spAutoFit/>
          </a:bodyPr>
          <a:lstStyle/>
          <a:p>
            <a:pPr eaLnBrk="0" hangingPunct="0"/>
            <a:r>
              <a:rPr lang="fr-FR" sz="1600">
                <a:solidFill>
                  <a:srgbClr val="000000"/>
                </a:solidFill>
                <a:latin typeface="Times" pitchFamily="18" charset="0"/>
              </a:rPr>
              <a:t> </a:t>
            </a:r>
            <a:endParaRPr lang="fr-FR" sz="1600">
              <a:latin typeface="Times New Roman" pitchFamily="18" charset="0"/>
            </a:endParaRPr>
          </a:p>
        </p:txBody>
      </p:sp>
      <p:sp>
        <p:nvSpPr>
          <p:cNvPr id="63494" name="Rectangle 5"/>
          <p:cNvSpPr>
            <a:spLocks noChangeArrowheads="1"/>
          </p:cNvSpPr>
          <p:nvPr/>
        </p:nvSpPr>
        <p:spPr bwMode="auto">
          <a:xfrm>
            <a:off x="1246188" y="609600"/>
            <a:ext cx="50800" cy="244475"/>
          </a:xfrm>
          <a:prstGeom prst="rect">
            <a:avLst/>
          </a:prstGeom>
          <a:noFill/>
          <a:ln w="9525">
            <a:noFill/>
            <a:miter lim="800000"/>
            <a:headEnd/>
            <a:tailEnd/>
          </a:ln>
        </p:spPr>
        <p:txBody>
          <a:bodyPr wrap="none" lIns="0" tIns="0" rIns="0" bIns="0">
            <a:spAutoFit/>
          </a:bodyPr>
          <a:lstStyle/>
          <a:p>
            <a:pPr eaLnBrk="0" hangingPunct="0"/>
            <a:r>
              <a:rPr lang="fr-FR" sz="1600">
                <a:solidFill>
                  <a:srgbClr val="000000"/>
                </a:solidFill>
                <a:latin typeface="Times" pitchFamily="18" charset="0"/>
              </a:rPr>
              <a:t> </a:t>
            </a:r>
            <a:endParaRPr lang="fr-FR" sz="1600">
              <a:latin typeface="Times New Roman" pitchFamily="18" charset="0"/>
            </a:endParaRPr>
          </a:p>
        </p:txBody>
      </p:sp>
      <p:sp>
        <p:nvSpPr>
          <p:cNvPr id="63495" name="Rectangle 6"/>
          <p:cNvSpPr>
            <a:spLocks noChangeArrowheads="1"/>
          </p:cNvSpPr>
          <p:nvPr/>
        </p:nvSpPr>
        <p:spPr bwMode="auto">
          <a:xfrm>
            <a:off x="5249863" y="240188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496" name="Rectangle 7"/>
          <p:cNvSpPr>
            <a:spLocks noChangeArrowheads="1"/>
          </p:cNvSpPr>
          <p:nvPr/>
        </p:nvSpPr>
        <p:spPr bwMode="auto">
          <a:xfrm>
            <a:off x="5249863" y="240188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497" name="Rectangle 8"/>
          <p:cNvSpPr>
            <a:spLocks noChangeArrowheads="1"/>
          </p:cNvSpPr>
          <p:nvPr/>
        </p:nvSpPr>
        <p:spPr bwMode="auto">
          <a:xfrm>
            <a:off x="5751513" y="47212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498" name="Rectangle 9"/>
          <p:cNvSpPr>
            <a:spLocks noChangeArrowheads="1"/>
          </p:cNvSpPr>
          <p:nvPr/>
        </p:nvSpPr>
        <p:spPr bwMode="auto">
          <a:xfrm>
            <a:off x="5813425" y="4721225"/>
            <a:ext cx="50800" cy="244475"/>
          </a:xfrm>
          <a:prstGeom prst="rect">
            <a:avLst/>
          </a:prstGeom>
          <a:noFill/>
          <a:ln w="9525">
            <a:noFill/>
            <a:miter lim="800000"/>
            <a:headEnd/>
            <a:tailEnd/>
          </a:ln>
        </p:spPr>
        <p:txBody>
          <a:bodyPr wrap="none" lIns="0" tIns="0" rIns="0" bIns="0">
            <a:spAutoFit/>
          </a:bodyPr>
          <a:lstStyle/>
          <a:p>
            <a:pPr eaLnBrk="0" hangingPunct="0"/>
            <a:r>
              <a:rPr lang="fr-FR" sz="1600">
                <a:solidFill>
                  <a:srgbClr val="000000"/>
                </a:solidFill>
                <a:latin typeface="Times" pitchFamily="18" charset="0"/>
              </a:rPr>
              <a:t> </a:t>
            </a:r>
            <a:endParaRPr lang="fr-FR" sz="1600">
              <a:latin typeface="Times New Roman" pitchFamily="18" charset="0"/>
            </a:endParaRPr>
          </a:p>
        </p:txBody>
      </p:sp>
      <p:sp>
        <p:nvSpPr>
          <p:cNvPr id="63499" name="Rectangle 10"/>
          <p:cNvSpPr>
            <a:spLocks noChangeArrowheads="1"/>
          </p:cNvSpPr>
          <p:nvPr/>
        </p:nvSpPr>
        <p:spPr bwMode="auto">
          <a:xfrm>
            <a:off x="5813425" y="4721225"/>
            <a:ext cx="50800" cy="244475"/>
          </a:xfrm>
          <a:prstGeom prst="rect">
            <a:avLst/>
          </a:prstGeom>
          <a:noFill/>
          <a:ln w="9525">
            <a:noFill/>
            <a:miter lim="800000"/>
            <a:headEnd/>
            <a:tailEnd/>
          </a:ln>
        </p:spPr>
        <p:txBody>
          <a:bodyPr wrap="none" lIns="0" tIns="0" rIns="0" bIns="0">
            <a:spAutoFit/>
          </a:bodyPr>
          <a:lstStyle/>
          <a:p>
            <a:pPr eaLnBrk="0" hangingPunct="0"/>
            <a:r>
              <a:rPr lang="fr-FR" sz="1600">
                <a:solidFill>
                  <a:srgbClr val="000000"/>
                </a:solidFill>
                <a:latin typeface="Times" pitchFamily="18" charset="0"/>
              </a:rPr>
              <a:t> </a:t>
            </a:r>
            <a:endParaRPr lang="fr-FR" sz="1600">
              <a:latin typeface="Times New Roman" pitchFamily="18" charset="0"/>
            </a:endParaRPr>
          </a:p>
        </p:txBody>
      </p:sp>
      <p:sp>
        <p:nvSpPr>
          <p:cNvPr id="63500" name="Rectangle 13"/>
          <p:cNvSpPr>
            <a:spLocks noChangeArrowheads="1"/>
          </p:cNvSpPr>
          <p:nvPr/>
        </p:nvSpPr>
        <p:spPr bwMode="auto">
          <a:xfrm>
            <a:off x="5322888" y="14303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01" name="Rectangle 18"/>
          <p:cNvSpPr>
            <a:spLocks noChangeArrowheads="1"/>
          </p:cNvSpPr>
          <p:nvPr/>
        </p:nvSpPr>
        <p:spPr bwMode="auto">
          <a:xfrm>
            <a:off x="7010400" y="1412875"/>
            <a:ext cx="444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grpSp>
        <p:nvGrpSpPr>
          <p:cNvPr id="63502" name="Groupe 236"/>
          <p:cNvGrpSpPr>
            <a:grpSpLocks/>
          </p:cNvGrpSpPr>
          <p:nvPr/>
        </p:nvGrpSpPr>
        <p:grpSpPr bwMode="auto">
          <a:xfrm>
            <a:off x="5386388" y="1412875"/>
            <a:ext cx="2862262" cy="230188"/>
            <a:chOff x="5386388" y="1412875"/>
            <a:chExt cx="2862262" cy="230188"/>
          </a:xfrm>
        </p:grpSpPr>
        <p:sp>
          <p:nvSpPr>
            <p:cNvPr id="63720" name="Rectangle 14"/>
            <p:cNvSpPr>
              <a:spLocks noChangeArrowheads="1"/>
            </p:cNvSpPr>
            <p:nvPr/>
          </p:nvSpPr>
          <p:spPr bwMode="auto">
            <a:xfrm>
              <a:off x="5386388" y="1430338"/>
              <a:ext cx="52863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FADD </a:t>
              </a:r>
              <a:endParaRPr lang="fr-FR" sz="1400">
                <a:latin typeface="Times New Roman" pitchFamily="18" charset="0"/>
              </a:endParaRPr>
            </a:p>
          </p:txBody>
        </p:sp>
        <p:sp>
          <p:nvSpPr>
            <p:cNvPr id="63721" name="Rectangle 15"/>
            <p:cNvSpPr>
              <a:spLocks noChangeArrowheads="1"/>
            </p:cNvSpPr>
            <p:nvPr/>
          </p:nvSpPr>
          <p:spPr bwMode="auto">
            <a:xfrm>
              <a:off x="6057900" y="1412875"/>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F2</a:t>
              </a:r>
              <a:endParaRPr lang="fr-FR" sz="1400">
                <a:latin typeface="Times New Roman" pitchFamily="18" charset="0"/>
              </a:endParaRPr>
            </a:p>
          </p:txBody>
        </p:sp>
        <p:sp>
          <p:nvSpPr>
            <p:cNvPr id="63722" name="Rectangle 16"/>
            <p:cNvSpPr>
              <a:spLocks noChangeArrowheads="1"/>
            </p:cNvSpPr>
            <p:nvPr/>
          </p:nvSpPr>
          <p:spPr bwMode="auto">
            <a:xfrm>
              <a:off x="6308725" y="1430338"/>
              <a:ext cx="2317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,F2</a:t>
              </a:r>
              <a:endParaRPr lang="fr-FR" sz="1400">
                <a:latin typeface="Times New Roman" pitchFamily="18" charset="0"/>
              </a:endParaRPr>
            </a:p>
          </p:txBody>
        </p:sp>
        <p:sp>
          <p:nvSpPr>
            <p:cNvPr id="63723" name="Rectangle 17"/>
            <p:cNvSpPr>
              <a:spLocks noChangeArrowheads="1"/>
            </p:cNvSpPr>
            <p:nvPr/>
          </p:nvSpPr>
          <p:spPr bwMode="auto">
            <a:xfrm>
              <a:off x="6588125" y="1412875"/>
              <a:ext cx="24130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,F1</a:t>
              </a:r>
              <a:endParaRPr lang="fr-FR" sz="1400">
                <a:latin typeface="Times New Roman" pitchFamily="18" charset="0"/>
              </a:endParaRPr>
            </a:p>
          </p:txBody>
        </p:sp>
        <p:sp>
          <p:nvSpPr>
            <p:cNvPr id="63724" name="Rectangle 19"/>
            <p:cNvSpPr>
              <a:spLocks noChangeArrowheads="1"/>
            </p:cNvSpPr>
            <p:nvPr/>
          </p:nvSpPr>
          <p:spPr bwMode="auto">
            <a:xfrm>
              <a:off x="7073900" y="1430338"/>
              <a:ext cx="11747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 * X(i) + Y(i) </a:t>
              </a:r>
              <a:endParaRPr lang="fr-FR" sz="1400">
                <a:latin typeface="Times New Roman" pitchFamily="18" charset="0"/>
              </a:endParaRPr>
            </a:p>
          </p:txBody>
        </p:sp>
      </p:grpSp>
      <p:sp>
        <p:nvSpPr>
          <p:cNvPr id="63503" name="Rectangle 20"/>
          <p:cNvSpPr>
            <a:spLocks noChangeArrowheads="1"/>
          </p:cNvSpPr>
          <p:nvPr/>
        </p:nvSpPr>
        <p:spPr bwMode="auto">
          <a:xfrm>
            <a:off x="8466138" y="14303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04" name="Rectangle 22"/>
          <p:cNvSpPr>
            <a:spLocks noChangeArrowheads="1"/>
          </p:cNvSpPr>
          <p:nvPr/>
        </p:nvSpPr>
        <p:spPr bwMode="auto">
          <a:xfrm>
            <a:off x="5322888" y="16510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05" name="Rectangle 23"/>
          <p:cNvSpPr>
            <a:spLocks noChangeArrowheads="1"/>
          </p:cNvSpPr>
          <p:nvPr/>
        </p:nvSpPr>
        <p:spPr bwMode="auto">
          <a:xfrm>
            <a:off x="5386388" y="1651000"/>
            <a:ext cx="5286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FADD </a:t>
            </a:r>
            <a:endParaRPr lang="fr-FR" sz="1400">
              <a:latin typeface="Times New Roman" pitchFamily="18" charset="0"/>
            </a:endParaRPr>
          </a:p>
        </p:txBody>
      </p:sp>
      <p:sp>
        <p:nvSpPr>
          <p:cNvPr id="63506" name="Rectangle 24"/>
          <p:cNvSpPr>
            <a:spLocks noChangeArrowheads="1"/>
          </p:cNvSpPr>
          <p:nvPr/>
        </p:nvSpPr>
        <p:spPr bwMode="auto">
          <a:xfrm>
            <a:off x="6057900" y="1636713"/>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F4</a:t>
            </a:r>
            <a:endParaRPr lang="fr-FR" sz="1400">
              <a:latin typeface="Times New Roman" pitchFamily="18" charset="0"/>
            </a:endParaRPr>
          </a:p>
        </p:txBody>
      </p:sp>
      <p:sp>
        <p:nvSpPr>
          <p:cNvPr id="63507" name="Rectangle 25"/>
          <p:cNvSpPr>
            <a:spLocks noChangeArrowheads="1"/>
          </p:cNvSpPr>
          <p:nvPr/>
        </p:nvSpPr>
        <p:spPr bwMode="auto">
          <a:xfrm>
            <a:off x="6308725" y="1651000"/>
            <a:ext cx="2317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,F4</a:t>
            </a:r>
            <a:endParaRPr lang="fr-FR" sz="1400">
              <a:latin typeface="Times New Roman" pitchFamily="18" charset="0"/>
            </a:endParaRPr>
          </a:p>
        </p:txBody>
      </p:sp>
      <p:sp>
        <p:nvSpPr>
          <p:cNvPr id="63508" name="Rectangle 26"/>
          <p:cNvSpPr>
            <a:spLocks noChangeArrowheads="1"/>
          </p:cNvSpPr>
          <p:nvPr/>
        </p:nvSpPr>
        <p:spPr bwMode="auto">
          <a:xfrm>
            <a:off x="6588125" y="1636713"/>
            <a:ext cx="24130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,F3</a:t>
            </a:r>
            <a:endParaRPr lang="fr-FR" sz="1400">
              <a:latin typeface="Times New Roman" pitchFamily="18" charset="0"/>
            </a:endParaRPr>
          </a:p>
        </p:txBody>
      </p:sp>
      <p:sp>
        <p:nvSpPr>
          <p:cNvPr id="63509" name="Rectangle 27"/>
          <p:cNvSpPr>
            <a:spLocks noChangeArrowheads="1"/>
          </p:cNvSpPr>
          <p:nvPr/>
        </p:nvSpPr>
        <p:spPr bwMode="auto">
          <a:xfrm>
            <a:off x="7010400" y="1636713"/>
            <a:ext cx="444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sp>
        <p:nvSpPr>
          <p:cNvPr id="63510" name="Rectangle 28"/>
          <p:cNvSpPr>
            <a:spLocks noChangeArrowheads="1"/>
          </p:cNvSpPr>
          <p:nvPr/>
        </p:nvSpPr>
        <p:spPr bwMode="auto">
          <a:xfrm>
            <a:off x="7073900" y="1651000"/>
            <a:ext cx="15525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 * X(i+1) + Y(i+1) </a:t>
            </a:r>
            <a:endParaRPr lang="fr-FR" sz="1400">
              <a:latin typeface="Times New Roman" pitchFamily="18" charset="0"/>
            </a:endParaRPr>
          </a:p>
        </p:txBody>
      </p:sp>
      <p:sp>
        <p:nvSpPr>
          <p:cNvPr id="63511" name="Rectangle 29"/>
          <p:cNvSpPr>
            <a:spLocks noChangeArrowheads="1"/>
          </p:cNvSpPr>
          <p:nvPr/>
        </p:nvSpPr>
        <p:spPr bwMode="auto">
          <a:xfrm>
            <a:off x="8920163" y="16510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12" name="Rectangle 31"/>
          <p:cNvSpPr>
            <a:spLocks noChangeArrowheads="1"/>
          </p:cNvSpPr>
          <p:nvPr/>
        </p:nvSpPr>
        <p:spPr bwMode="auto">
          <a:xfrm>
            <a:off x="5322888" y="18764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13" name="Rectangle 32"/>
          <p:cNvSpPr>
            <a:spLocks noChangeArrowheads="1"/>
          </p:cNvSpPr>
          <p:nvPr/>
        </p:nvSpPr>
        <p:spPr bwMode="auto">
          <a:xfrm>
            <a:off x="5386388" y="1876425"/>
            <a:ext cx="5286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FADD </a:t>
            </a:r>
            <a:endParaRPr lang="fr-FR" sz="1400">
              <a:latin typeface="Times New Roman" pitchFamily="18" charset="0"/>
            </a:endParaRPr>
          </a:p>
        </p:txBody>
      </p:sp>
      <p:sp>
        <p:nvSpPr>
          <p:cNvPr id="63514" name="Rectangle 33"/>
          <p:cNvSpPr>
            <a:spLocks noChangeArrowheads="1"/>
          </p:cNvSpPr>
          <p:nvPr/>
        </p:nvSpPr>
        <p:spPr bwMode="auto">
          <a:xfrm>
            <a:off x="6057900" y="1860550"/>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F6</a:t>
            </a:r>
            <a:endParaRPr lang="fr-FR" sz="1400">
              <a:latin typeface="Times New Roman" pitchFamily="18" charset="0"/>
            </a:endParaRPr>
          </a:p>
        </p:txBody>
      </p:sp>
      <p:sp>
        <p:nvSpPr>
          <p:cNvPr id="63515" name="Rectangle 34"/>
          <p:cNvSpPr>
            <a:spLocks noChangeArrowheads="1"/>
          </p:cNvSpPr>
          <p:nvPr/>
        </p:nvSpPr>
        <p:spPr bwMode="auto">
          <a:xfrm>
            <a:off x="6308725" y="1876425"/>
            <a:ext cx="2317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,F6</a:t>
            </a:r>
            <a:endParaRPr lang="fr-FR" sz="1400">
              <a:latin typeface="Times New Roman" pitchFamily="18" charset="0"/>
            </a:endParaRPr>
          </a:p>
        </p:txBody>
      </p:sp>
      <p:sp>
        <p:nvSpPr>
          <p:cNvPr id="63516" name="Rectangle 35"/>
          <p:cNvSpPr>
            <a:spLocks noChangeArrowheads="1"/>
          </p:cNvSpPr>
          <p:nvPr/>
        </p:nvSpPr>
        <p:spPr bwMode="auto">
          <a:xfrm>
            <a:off x="6588125" y="1860550"/>
            <a:ext cx="24130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,F5</a:t>
            </a:r>
            <a:endParaRPr lang="fr-FR" sz="1400">
              <a:latin typeface="Times New Roman" pitchFamily="18" charset="0"/>
            </a:endParaRPr>
          </a:p>
        </p:txBody>
      </p:sp>
      <p:sp>
        <p:nvSpPr>
          <p:cNvPr id="63517" name="Rectangle 36"/>
          <p:cNvSpPr>
            <a:spLocks noChangeArrowheads="1"/>
          </p:cNvSpPr>
          <p:nvPr/>
        </p:nvSpPr>
        <p:spPr bwMode="auto">
          <a:xfrm>
            <a:off x="7010400" y="1860550"/>
            <a:ext cx="444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sp>
        <p:nvSpPr>
          <p:cNvPr id="63518" name="Rectangle 37"/>
          <p:cNvSpPr>
            <a:spLocks noChangeArrowheads="1"/>
          </p:cNvSpPr>
          <p:nvPr/>
        </p:nvSpPr>
        <p:spPr bwMode="auto">
          <a:xfrm>
            <a:off x="7073900" y="1876425"/>
            <a:ext cx="15525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 * X(i+2) + Y(i+2) </a:t>
            </a:r>
            <a:endParaRPr lang="fr-FR" sz="1400">
              <a:latin typeface="Times New Roman" pitchFamily="18" charset="0"/>
            </a:endParaRPr>
          </a:p>
        </p:txBody>
      </p:sp>
      <p:sp>
        <p:nvSpPr>
          <p:cNvPr id="63519" name="Rectangle 38"/>
          <p:cNvSpPr>
            <a:spLocks noChangeArrowheads="1"/>
          </p:cNvSpPr>
          <p:nvPr/>
        </p:nvSpPr>
        <p:spPr bwMode="auto">
          <a:xfrm>
            <a:off x="8920163" y="18764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20" name="Rectangle 40"/>
          <p:cNvSpPr>
            <a:spLocks noChangeArrowheads="1"/>
          </p:cNvSpPr>
          <p:nvPr/>
        </p:nvSpPr>
        <p:spPr bwMode="auto">
          <a:xfrm>
            <a:off x="5322888" y="21002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21" name="Rectangle 41"/>
          <p:cNvSpPr>
            <a:spLocks noChangeArrowheads="1"/>
          </p:cNvSpPr>
          <p:nvPr/>
        </p:nvSpPr>
        <p:spPr bwMode="auto">
          <a:xfrm>
            <a:off x="5386388" y="2100263"/>
            <a:ext cx="5286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FADD </a:t>
            </a:r>
            <a:endParaRPr lang="fr-FR" sz="1400">
              <a:latin typeface="Times New Roman" pitchFamily="18" charset="0"/>
            </a:endParaRPr>
          </a:p>
        </p:txBody>
      </p:sp>
      <p:sp>
        <p:nvSpPr>
          <p:cNvPr id="63522" name="Rectangle 42"/>
          <p:cNvSpPr>
            <a:spLocks noChangeArrowheads="1"/>
          </p:cNvSpPr>
          <p:nvPr/>
        </p:nvSpPr>
        <p:spPr bwMode="auto">
          <a:xfrm>
            <a:off x="6057900" y="2084388"/>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F8</a:t>
            </a:r>
            <a:endParaRPr lang="fr-FR" sz="1400">
              <a:latin typeface="Times New Roman" pitchFamily="18" charset="0"/>
            </a:endParaRPr>
          </a:p>
        </p:txBody>
      </p:sp>
      <p:sp>
        <p:nvSpPr>
          <p:cNvPr id="63523" name="Rectangle 43"/>
          <p:cNvSpPr>
            <a:spLocks noChangeArrowheads="1"/>
          </p:cNvSpPr>
          <p:nvPr/>
        </p:nvSpPr>
        <p:spPr bwMode="auto">
          <a:xfrm>
            <a:off x="6308725" y="2100263"/>
            <a:ext cx="2317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,F8</a:t>
            </a:r>
            <a:endParaRPr lang="fr-FR" sz="1400">
              <a:latin typeface="Times New Roman" pitchFamily="18" charset="0"/>
            </a:endParaRPr>
          </a:p>
        </p:txBody>
      </p:sp>
      <p:sp>
        <p:nvSpPr>
          <p:cNvPr id="63524" name="Rectangle 44"/>
          <p:cNvSpPr>
            <a:spLocks noChangeArrowheads="1"/>
          </p:cNvSpPr>
          <p:nvPr/>
        </p:nvSpPr>
        <p:spPr bwMode="auto">
          <a:xfrm>
            <a:off x="6588125" y="2084388"/>
            <a:ext cx="24130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,F7</a:t>
            </a:r>
            <a:endParaRPr lang="fr-FR" sz="1400">
              <a:latin typeface="Times New Roman" pitchFamily="18" charset="0"/>
            </a:endParaRPr>
          </a:p>
        </p:txBody>
      </p:sp>
      <p:sp>
        <p:nvSpPr>
          <p:cNvPr id="63525" name="Rectangle 45"/>
          <p:cNvSpPr>
            <a:spLocks noChangeArrowheads="1"/>
          </p:cNvSpPr>
          <p:nvPr/>
        </p:nvSpPr>
        <p:spPr bwMode="auto">
          <a:xfrm>
            <a:off x="7010400" y="2084388"/>
            <a:ext cx="444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sp>
        <p:nvSpPr>
          <p:cNvPr id="63526" name="Rectangle 46"/>
          <p:cNvSpPr>
            <a:spLocks noChangeArrowheads="1"/>
          </p:cNvSpPr>
          <p:nvPr/>
        </p:nvSpPr>
        <p:spPr bwMode="auto">
          <a:xfrm>
            <a:off x="7073900" y="2100263"/>
            <a:ext cx="15525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 * X(i+3) + Y(i+3) </a:t>
            </a:r>
            <a:endParaRPr lang="fr-FR" sz="1400">
              <a:latin typeface="Times New Roman" pitchFamily="18" charset="0"/>
            </a:endParaRPr>
          </a:p>
        </p:txBody>
      </p:sp>
      <p:sp>
        <p:nvSpPr>
          <p:cNvPr id="63527" name="Rectangle 47"/>
          <p:cNvSpPr>
            <a:spLocks noChangeArrowheads="1"/>
          </p:cNvSpPr>
          <p:nvPr/>
        </p:nvSpPr>
        <p:spPr bwMode="auto">
          <a:xfrm>
            <a:off x="8920163" y="21002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28" name="Rectangle 49"/>
          <p:cNvSpPr>
            <a:spLocks noChangeArrowheads="1"/>
          </p:cNvSpPr>
          <p:nvPr/>
        </p:nvSpPr>
        <p:spPr bwMode="auto">
          <a:xfrm>
            <a:off x="5322888" y="23241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29" name="Rectangle 50"/>
          <p:cNvSpPr>
            <a:spLocks noChangeArrowheads="1"/>
          </p:cNvSpPr>
          <p:nvPr/>
        </p:nvSpPr>
        <p:spPr bwMode="auto">
          <a:xfrm>
            <a:off x="5386388" y="2324100"/>
            <a:ext cx="27146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SD </a:t>
            </a:r>
            <a:endParaRPr lang="fr-FR" sz="1400">
              <a:latin typeface="Times New Roman" pitchFamily="18" charset="0"/>
            </a:endParaRPr>
          </a:p>
        </p:txBody>
      </p:sp>
      <p:sp>
        <p:nvSpPr>
          <p:cNvPr id="63530" name="Rectangle 51"/>
          <p:cNvSpPr>
            <a:spLocks noChangeArrowheads="1"/>
          </p:cNvSpPr>
          <p:nvPr/>
        </p:nvSpPr>
        <p:spPr bwMode="auto">
          <a:xfrm>
            <a:off x="5713413" y="2309813"/>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F2</a:t>
            </a:r>
            <a:endParaRPr lang="fr-FR" sz="1400">
              <a:latin typeface="Times New Roman" pitchFamily="18" charset="0"/>
            </a:endParaRPr>
          </a:p>
        </p:txBody>
      </p:sp>
      <p:sp>
        <p:nvSpPr>
          <p:cNvPr id="63531" name="Rectangle 52"/>
          <p:cNvSpPr>
            <a:spLocks noChangeArrowheads="1"/>
          </p:cNvSpPr>
          <p:nvPr/>
        </p:nvSpPr>
        <p:spPr bwMode="auto">
          <a:xfrm>
            <a:off x="5948363" y="2324100"/>
            <a:ext cx="4143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(R2)</a:t>
            </a:r>
            <a:endParaRPr lang="fr-FR" sz="1400">
              <a:latin typeface="Times New Roman" pitchFamily="18" charset="0"/>
            </a:endParaRPr>
          </a:p>
        </p:txBody>
      </p:sp>
      <p:sp>
        <p:nvSpPr>
          <p:cNvPr id="63532" name="Rectangle 53"/>
          <p:cNvSpPr>
            <a:spLocks noChangeArrowheads="1"/>
          </p:cNvSpPr>
          <p:nvPr/>
        </p:nvSpPr>
        <p:spPr bwMode="auto">
          <a:xfrm>
            <a:off x="7010400" y="23241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33" name="Rectangle 54"/>
          <p:cNvSpPr>
            <a:spLocks noChangeArrowheads="1"/>
          </p:cNvSpPr>
          <p:nvPr/>
        </p:nvSpPr>
        <p:spPr bwMode="auto">
          <a:xfrm>
            <a:off x="7575550" y="23241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34" name="Rectangle 55"/>
          <p:cNvSpPr>
            <a:spLocks noChangeArrowheads="1"/>
          </p:cNvSpPr>
          <p:nvPr/>
        </p:nvSpPr>
        <p:spPr bwMode="auto">
          <a:xfrm>
            <a:off x="7077075" y="2324100"/>
            <a:ext cx="8731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range Y(i) </a:t>
            </a:r>
            <a:endParaRPr lang="fr-FR" sz="1400">
              <a:latin typeface="Times New Roman" pitchFamily="18" charset="0"/>
            </a:endParaRPr>
          </a:p>
        </p:txBody>
      </p:sp>
      <p:sp>
        <p:nvSpPr>
          <p:cNvPr id="63535" name="Rectangle 56"/>
          <p:cNvSpPr>
            <a:spLocks noChangeArrowheads="1"/>
          </p:cNvSpPr>
          <p:nvPr/>
        </p:nvSpPr>
        <p:spPr bwMode="auto">
          <a:xfrm>
            <a:off x="8651875" y="23241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36" name="Rectangle 58"/>
          <p:cNvSpPr>
            <a:spLocks noChangeArrowheads="1"/>
          </p:cNvSpPr>
          <p:nvPr/>
        </p:nvSpPr>
        <p:spPr bwMode="auto">
          <a:xfrm>
            <a:off x="5322888" y="25495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37" name="Rectangle 59"/>
          <p:cNvSpPr>
            <a:spLocks noChangeArrowheads="1"/>
          </p:cNvSpPr>
          <p:nvPr/>
        </p:nvSpPr>
        <p:spPr bwMode="auto">
          <a:xfrm>
            <a:off x="5386388" y="2549525"/>
            <a:ext cx="27146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SD </a:t>
            </a:r>
            <a:endParaRPr lang="fr-FR" sz="1400">
              <a:latin typeface="Times New Roman" pitchFamily="18" charset="0"/>
            </a:endParaRPr>
          </a:p>
        </p:txBody>
      </p:sp>
      <p:sp>
        <p:nvSpPr>
          <p:cNvPr id="63538" name="Rectangle 60"/>
          <p:cNvSpPr>
            <a:spLocks noChangeArrowheads="1"/>
          </p:cNvSpPr>
          <p:nvPr/>
        </p:nvSpPr>
        <p:spPr bwMode="auto">
          <a:xfrm>
            <a:off x="5713413" y="2533650"/>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F4</a:t>
            </a:r>
            <a:endParaRPr lang="fr-FR" sz="1400">
              <a:latin typeface="Times New Roman" pitchFamily="18" charset="0"/>
            </a:endParaRPr>
          </a:p>
        </p:txBody>
      </p:sp>
      <p:sp>
        <p:nvSpPr>
          <p:cNvPr id="63539" name="Rectangle 61"/>
          <p:cNvSpPr>
            <a:spLocks noChangeArrowheads="1"/>
          </p:cNvSpPr>
          <p:nvPr/>
        </p:nvSpPr>
        <p:spPr bwMode="auto">
          <a:xfrm>
            <a:off x="5948363" y="2549525"/>
            <a:ext cx="5032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8(R2)</a:t>
            </a:r>
            <a:endParaRPr lang="fr-FR" sz="1400">
              <a:latin typeface="Times New Roman" pitchFamily="18" charset="0"/>
            </a:endParaRPr>
          </a:p>
        </p:txBody>
      </p:sp>
      <p:sp>
        <p:nvSpPr>
          <p:cNvPr id="63540" name="Rectangle 62"/>
          <p:cNvSpPr>
            <a:spLocks noChangeArrowheads="1"/>
          </p:cNvSpPr>
          <p:nvPr/>
        </p:nvSpPr>
        <p:spPr bwMode="auto">
          <a:xfrm>
            <a:off x="7010400" y="25495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41" name="Rectangle 63"/>
          <p:cNvSpPr>
            <a:spLocks noChangeArrowheads="1"/>
          </p:cNvSpPr>
          <p:nvPr/>
        </p:nvSpPr>
        <p:spPr bwMode="auto">
          <a:xfrm>
            <a:off x="7073900" y="2549525"/>
            <a:ext cx="106203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range Y(i+1) </a:t>
            </a:r>
            <a:endParaRPr lang="fr-FR" sz="1400">
              <a:latin typeface="Times New Roman" pitchFamily="18" charset="0"/>
            </a:endParaRPr>
          </a:p>
        </p:txBody>
      </p:sp>
      <p:sp>
        <p:nvSpPr>
          <p:cNvPr id="63542" name="Rectangle 64"/>
          <p:cNvSpPr>
            <a:spLocks noChangeArrowheads="1"/>
          </p:cNvSpPr>
          <p:nvPr/>
        </p:nvSpPr>
        <p:spPr bwMode="auto">
          <a:xfrm>
            <a:off x="8326438" y="25495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43" name="Rectangle 66"/>
          <p:cNvSpPr>
            <a:spLocks noChangeArrowheads="1"/>
          </p:cNvSpPr>
          <p:nvPr/>
        </p:nvSpPr>
        <p:spPr bwMode="auto">
          <a:xfrm>
            <a:off x="5322888" y="27733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44" name="Rectangle 67"/>
          <p:cNvSpPr>
            <a:spLocks noChangeArrowheads="1"/>
          </p:cNvSpPr>
          <p:nvPr/>
        </p:nvSpPr>
        <p:spPr bwMode="auto">
          <a:xfrm>
            <a:off x="5386388" y="2773363"/>
            <a:ext cx="27146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SD </a:t>
            </a:r>
            <a:endParaRPr lang="fr-FR" sz="1400">
              <a:latin typeface="Times New Roman" pitchFamily="18" charset="0"/>
            </a:endParaRPr>
          </a:p>
        </p:txBody>
      </p:sp>
      <p:sp>
        <p:nvSpPr>
          <p:cNvPr id="63545" name="Rectangle 68"/>
          <p:cNvSpPr>
            <a:spLocks noChangeArrowheads="1"/>
          </p:cNvSpPr>
          <p:nvPr/>
        </p:nvSpPr>
        <p:spPr bwMode="auto">
          <a:xfrm>
            <a:off x="5713413" y="2757488"/>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F6</a:t>
            </a:r>
            <a:endParaRPr lang="fr-FR" sz="1400">
              <a:latin typeface="Times New Roman" pitchFamily="18" charset="0"/>
            </a:endParaRPr>
          </a:p>
        </p:txBody>
      </p:sp>
      <p:sp>
        <p:nvSpPr>
          <p:cNvPr id="63546" name="Rectangle 69"/>
          <p:cNvSpPr>
            <a:spLocks noChangeArrowheads="1"/>
          </p:cNvSpPr>
          <p:nvPr/>
        </p:nvSpPr>
        <p:spPr bwMode="auto">
          <a:xfrm>
            <a:off x="5948363" y="2773363"/>
            <a:ext cx="5921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16(R2)</a:t>
            </a:r>
            <a:endParaRPr lang="fr-FR" sz="1400">
              <a:latin typeface="Times New Roman" pitchFamily="18" charset="0"/>
            </a:endParaRPr>
          </a:p>
        </p:txBody>
      </p:sp>
      <p:sp>
        <p:nvSpPr>
          <p:cNvPr id="63547" name="Rectangle 70"/>
          <p:cNvSpPr>
            <a:spLocks noChangeArrowheads="1"/>
          </p:cNvSpPr>
          <p:nvPr/>
        </p:nvSpPr>
        <p:spPr bwMode="auto">
          <a:xfrm>
            <a:off x="7010400" y="27733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48" name="Rectangle 71"/>
          <p:cNvSpPr>
            <a:spLocks noChangeArrowheads="1"/>
          </p:cNvSpPr>
          <p:nvPr/>
        </p:nvSpPr>
        <p:spPr bwMode="auto">
          <a:xfrm>
            <a:off x="7073900" y="2773363"/>
            <a:ext cx="106203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range Y(i+2) </a:t>
            </a:r>
            <a:endParaRPr lang="fr-FR" sz="1400">
              <a:latin typeface="Times New Roman" pitchFamily="18" charset="0"/>
            </a:endParaRPr>
          </a:p>
        </p:txBody>
      </p:sp>
      <p:sp>
        <p:nvSpPr>
          <p:cNvPr id="63549" name="Rectangle 72"/>
          <p:cNvSpPr>
            <a:spLocks noChangeArrowheads="1"/>
          </p:cNvSpPr>
          <p:nvPr/>
        </p:nvSpPr>
        <p:spPr bwMode="auto">
          <a:xfrm>
            <a:off x="8326438" y="27733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50" name="Rectangle 74"/>
          <p:cNvSpPr>
            <a:spLocks noChangeArrowheads="1"/>
          </p:cNvSpPr>
          <p:nvPr/>
        </p:nvSpPr>
        <p:spPr bwMode="auto">
          <a:xfrm>
            <a:off x="5322888" y="29972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51" name="Rectangle 75"/>
          <p:cNvSpPr>
            <a:spLocks noChangeArrowheads="1"/>
          </p:cNvSpPr>
          <p:nvPr/>
        </p:nvSpPr>
        <p:spPr bwMode="auto">
          <a:xfrm>
            <a:off x="5386388" y="2997200"/>
            <a:ext cx="27146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SD </a:t>
            </a:r>
            <a:endParaRPr lang="fr-FR" sz="1400">
              <a:latin typeface="Times New Roman" pitchFamily="18" charset="0"/>
            </a:endParaRPr>
          </a:p>
        </p:txBody>
      </p:sp>
      <p:sp>
        <p:nvSpPr>
          <p:cNvPr id="63552" name="Rectangle 76"/>
          <p:cNvSpPr>
            <a:spLocks noChangeArrowheads="1"/>
          </p:cNvSpPr>
          <p:nvPr/>
        </p:nvSpPr>
        <p:spPr bwMode="auto">
          <a:xfrm>
            <a:off x="5713413" y="2981325"/>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F8</a:t>
            </a:r>
            <a:endParaRPr lang="fr-FR" sz="1400">
              <a:latin typeface="Times New Roman" pitchFamily="18" charset="0"/>
            </a:endParaRPr>
          </a:p>
        </p:txBody>
      </p:sp>
      <p:sp>
        <p:nvSpPr>
          <p:cNvPr id="63553" name="Rectangle 77"/>
          <p:cNvSpPr>
            <a:spLocks noChangeArrowheads="1"/>
          </p:cNvSpPr>
          <p:nvPr/>
        </p:nvSpPr>
        <p:spPr bwMode="auto">
          <a:xfrm>
            <a:off x="5948363" y="2997200"/>
            <a:ext cx="5921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24(R2)</a:t>
            </a:r>
            <a:endParaRPr lang="fr-FR" sz="1400">
              <a:latin typeface="Times New Roman" pitchFamily="18" charset="0"/>
            </a:endParaRPr>
          </a:p>
        </p:txBody>
      </p:sp>
      <p:sp>
        <p:nvSpPr>
          <p:cNvPr id="63554" name="Rectangle 78"/>
          <p:cNvSpPr>
            <a:spLocks noChangeArrowheads="1"/>
          </p:cNvSpPr>
          <p:nvPr/>
        </p:nvSpPr>
        <p:spPr bwMode="auto">
          <a:xfrm>
            <a:off x="7010400" y="29972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55" name="Rectangle 79"/>
          <p:cNvSpPr>
            <a:spLocks noChangeArrowheads="1"/>
          </p:cNvSpPr>
          <p:nvPr/>
        </p:nvSpPr>
        <p:spPr bwMode="auto">
          <a:xfrm>
            <a:off x="7073900" y="2997200"/>
            <a:ext cx="106203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range Y(i+3) </a:t>
            </a:r>
            <a:endParaRPr lang="fr-FR" sz="1400">
              <a:latin typeface="Times New Roman" pitchFamily="18" charset="0"/>
            </a:endParaRPr>
          </a:p>
        </p:txBody>
      </p:sp>
      <p:sp>
        <p:nvSpPr>
          <p:cNvPr id="63556" name="Rectangle 80"/>
          <p:cNvSpPr>
            <a:spLocks noChangeArrowheads="1"/>
          </p:cNvSpPr>
          <p:nvPr/>
        </p:nvSpPr>
        <p:spPr bwMode="auto">
          <a:xfrm>
            <a:off x="8326438" y="29972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57" name="Rectangle 82"/>
          <p:cNvSpPr>
            <a:spLocks noChangeArrowheads="1"/>
          </p:cNvSpPr>
          <p:nvPr/>
        </p:nvSpPr>
        <p:spPr bwMode="auto">
          <a:xfrm>
            <a:off x="5322888" y="32194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58" name="Rectangle 83"/>
          <p:cNvSpPr>
            <a:spLocks noChangeArrowheads="1"/>
          </p:cNvSpPr>
          <p:nvPr/>
        </p:nvSpPr>
        <p:spPr bwMode="auto">
          <a:xfrm>
            <a:off x="5386388" y="3219450"/>
            <a:ext cx="11715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ADDI R1,R1,32</a:t>
            </a:r>
            <a:endParaRPr lang="fr-FR" sz="1400">
              <a:latin typeface="Times New Roman" pitchFamily="18" charset="0"/>
            </a:endParaRPr>
          </a:p>
        </p:txBody>
      </p:sp>
      <p:sp>
        <p:nvSpPr>
          <p:cNvPr id="63559" name="Rectangle 84"/>
          <p:cNvSpPr>
            <a:spLocks noChangeArrowheads="1"/>
          </p:cNvSpPr>
          <p:nvPr/>
        </p:nvSpPr>
        <p:spPr bwMode="auto">
          <a:xfrm>
            <a:off x="7010400" y="32194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60" name="Rectangle 85"/>
          <p:cNvSpPr>
            <a:spLocks noChangeArrowheads="1"/>
          </p:cNvSpPr>
          <p:nvPr/>
        </p:nvSpPr>
        <p:spPr bwMode="auto">
          <a:xfrm>
            <a:off x="7073900" y="3219450"/>
            <a:ext cx="119221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adresse X(i+4) </a:t>
            </a:r>
            <a:endParaRPr lang="fr-FR" sz="1400">
              <a:latin typeface="Times New Roman" pitchFamily="18" charset="0"/>
            </a:endParaRPr>
          </a:p>
        </p:txBody>
      </p:sp>
      <p:sp>
        <p:nvSpPr>
          <p:cNvPr id="63561" name="Rectangle 86"/>
          <p:cNvSpPr>
            <a:spLocks noChangeArrowheads="1"/>
          </p:cNvSpPr>
          <p:nvPr/>
        </p:nvSpPr>
        <p:spPr bwMode="auto">
          <a:xfrm>
            <a:off x="8699500" y="32194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62" name="Rectangle 87"/>
          <p:cNvSpPr>
            <a:spLocks noChangeArrowheads="1"/>
          </p:cNvSpPr>
          <p:nvPr/>
        </p:nvSpPr>
        <p:spPr bwMode="auto">
          <a:xfrm>
            <a:off x="8763000" y="32194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63" name="Rectangle 88"/>
          <p:cNvSpPr>
            <a:spLocks noChangeArrowheads="1"/>
          </p:cNvSpPr>
          <p:nvPr/>
        </p:nvSpPr>
        <p:spPr bwMode="auto">
          <a:xfrm>
            <a:off x="8763000" y="32194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64" name="Rectangle 90"/>
          <p:cNvSpPr>
            <a:spLocks noChangeArrowheads="1"/>
          </p:cNvSpPr>
          <p:nvPr/>
        </p:nvSpPr>
        <p:spPr bwMode="auto">
          <a:xfrm>
            <a:off x="5322888" y="34448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65" name="Rectangle 91"/>
          <p:cNvSpPr>
            <a:spLocks noChangeArrowheads="1"/>
          </p:cNvSpPr>
          <p:nvPr/>
        </p:nvSpPr>
        <p:spPr bwMode="auto">
          <a:xfrm>
            <a:off x="5386388" y="3444875"/>
            <a:ext cx="11715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ADDI R2,R2,32</a:t>
            </a:r>
            <a:endParaRPr lang="fr-FR" sz="1400">
              <a:latin typeface="Times New Roman" pitchFamily="18" charset="0"/>
            </a:endParaRPr>
          </a:p>
        </p:txBody>
      </p:sp>
      <p:sp>
        <p:nvSpPr>
          <p:cNvPr id="63566" name="Rectangle 92"/>
          <p:cNvSpPr>
            <a:spLocks noChangeArrowheads="1"/>
          </p:cNvSpPr>
          <p:nvPr/>
        </p:nvSpPr>
        <p:spPr bwMode="auto">
          <a:xfrm>
            <a:off x="7010400" y="34448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67" name="Rectangle 93"/>
          <p:cNvSpPr>
            <a:spLocks noChangeArrowheads="1"/>
          </p:cNvSpPr>
          <p:nvPr/>
        </p:nvSpPr>
        <p:spPr bwMode="auto">
          <a:xfrm>
            <a:off x="7073900" y="3444875"/>
            <a:ext cx="119221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adresse Y(i+4) </a:t>
            </a:r>
            <a:endParaRPr lang="fr-FR" sz="1400">
              <a:latin typeface="Times New Roman" pitchFamily="18" charset="0"/>
            </a:endParaRPr>
          </a:p>
        </p:txBody>
      </p:sp>
      <p:sp>
        <p:nvSpPr>
          <p:cNvPr id="63568" name="Rectangle 94"/>
          <p:cNvSpPr>
            <a:spLocks noChangeArrowheads="1"/>
          </p:cNvSpPr>
          <p:nvPr/>
        </p:nvSpPr>
        <p:spPr bwMode="auto">
          <a:xfrm>
            <a:off x="8699500" y="34448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69" name="Rectangle 96"/>
          <p:cNvSpPr>
            <a:spLocks noChangeArrowheads="1"/>
          </p:cNvSpPr>
          <p:nvPr/>
        </p:nvSpPr>
        <p:spPr bwMode="auto">
          <a:xfrm>
            <a:off x="5322888" y="38608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70" name="Rectangle 97"/>
          <p:cNvSpPr>
            <a:spLocks noChangeArrowheads="1"/>
          </p:cNvSpPr>
          <p:nvPr/>
        </p:nvSpPr>
        <p:spPr bwMode="auto">
          <a:xfrm>
            <a:off x="5386388" y="3860800"/>
            <a:ext cx="12001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BNEQ R6, Loop</a:t>
            </a:r>
            <a:endParaRPr lang="fr-FR" sz="1400">
              <a:latin typeface="Times New Roman" pitchFamily="18" charset="0"/>
            </a:endParaRPr>
          </a:p>
        </p:txBody>
      </p:sp>
      <p:sp>
        <p:nvSpPr>
          <p:cNvPr id="63571" name="Rectangle 98"/>
          <p:cNvSpPr>
            <a:spLocks noChangeArrowheads="1"/>
          </p:cNvSpPr>
          <p:nvPr/>
        </p:nvSpPr>
        <p:spPr bwMode="auto">
          <a:xfrm>
            <a:off x="7575550" y="38608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72" name="Rectangle 99"/>
          <p:cNvSpPr>
            <a:spLocks noChangeArrowheads="1"/>
          </p:cNvSpPr>
          <p:nvPr/>
        </p:nvSpPr>
        <p:spPr bwMode="auto">
          <a:xfrm>
            <a:off x="7077075" y="3860800"/>
            <a:ext cx="126523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si I&lt;N-4, branch</a:t>
            </a:r>
            <a:endParaRPr lang="fr-FR" sz="1400">
              <a:latin typeface="Times New Roman" pitchFamily="18" charset="0"/>
            </a:endParaRPr>
          </a:p>
        </p:txBody>
      </p:sp>
      <p:sp>
        <p:nvSpPr>
          <p:cNvPr id="63573" name="Rectangle 100"/>
          <p:cNvSpPr>
            <a:spLocks noChangeArrowheads="1"/>
          </p:cNvSpPr>
          <p:nvPr/>
        </p:nvSpPr>
        <p:spPr bwMode="auto">
          <a:xfrm>
            <a:off x="828675" y="1390650"/>
            <a:ext cx="889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a:t>
            </a:r>
            <a:endParaRPr lang="fr-FR" sz="1400">
              <a:latin typeface="Times New Roman" pitchFamily="18" charset="0"/>
            </a:endParaRPr>
          </a:p>
        </p:txBody>
      </p:sp>
      <p:sp>
        <p:nvSpPr>
          <p:cNvPr id="63574" name="Rectangle 101"/>
          <p:cNvSpPr>
            <a:spLocks noChangeArrowheads="1"/>
          </p:cNvSpPr>
          <p:nvPr/>
        </p:nvSpPr>
        <p:spPr bwMode="auto">
          <a:xfrm>
            <a:off x="1392238" y="13906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75" name="Rectangle 102"/>
          <p:cNvSpPr>
            <a:spLocks noChangeArrowheads="1"/>
          </p:cNvSpPr>
          <p:nvPr/>
        </p:nvSpPr>
        <p:spPr bwMode="auto">
          <a:xfrm>
            <a:off x="1455738" y="1390650"/>
            <a:ext cx="28098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a:t>
            </a:r>
            <a:endParaRPr lang="fr-FR" sz="1400">
              <a:latin typeface="Times New Roman" pitchFamily="18" charset="0"/>
            </a:endParaRPr>
          </a:p>
        </p:txBody>
      </p:sp>
      <p:sp>
        <p:nvSpPr>
          <p:cNvPr id="63576" name="Rectangle 103"/>
          <p:cNvSpPr>
            <a:spLocks noChangeArrowheads="1"/>
          </p:cNvSpPr>
          <p:nvPr/>
        </p:nvSpPr>
        <p:spPr bwMode="auto">
          <a:xfrm>
            <a:off x="1798638" y="1376363"/>
            <a:ext cx="223837" cy="244475"/>
          </a:xfrm>
          <a:prstGeom prst="rect">
            <a:avLst/>
          </a:prstGeom>
          <a:noFill/>
          <a:ln w="9525">
            <a:noFill/>
            <a:miter lim="800000"/>
            <a:headEnd/>
            <a:tailEnd/>
          </a:ln>
        </p:spPr>
        <p:txBody>
          <a:bodyPr wrap="none" lIns="0" tIns="0" rIns="0" bIns="0">
            <a:spAutoFit/>
          </a:bodyPr>
          <a:lstStyle/>
          <a:p>
            <a:pPr eaLnBrk="0" hangingPunct="0"/>
            <a:r>
              <a:rPr lang="fr-FR" sz="1600" b="1">
                <a:solidFill>
                  <a:srgbClr val="000000"/>
                </a:solidFill>
                <a:latin typeface="Times" pitchFamily="18" charset="0"/>
              </a:rPr>
              <a:t>F1</a:t>
            </a:r>
            <a:endParaRPr lang="fr-FR" sz="1600">
              <a:latin typeface="Times New Roman" pitchFamily="18" charset="0"/>
            </a:endParaRPr>
          </a:p>
        </p:txBody>
      </p:sp>
      <p:sp>
        <p:nvSpPr>
          <p:cNvPr id="63577" name="Rectangle 104"/>
          <p:cNvSpPr>
            <a:spLocks noChangeArrowheads="1"/>
          </p:cNvSpPr>
          <p:nvPr/>
        </p:nvSpPr>
        <p:spPr bwMode="auto">
          <a:xfrm>
            <a:off x="2033588" y="1390650"/>
            <a:ext cx="4143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(R1)</a:t>
            </a:r>
            <a:endParaRPr lang="fr-FR" sz="1400">
              <a:latin typeface="Times New Roman" pitchFamily="18" charset="0"/>
            </a:endParaRPr>
          </a:p>
        </p:txBody>
      </p:sp>
      <p:sp>
        <p:nvSpPr>
          <p:cNvPr id="63578" name="Rectangle 105"/>
          <p:cNvSpPr>
            <a:spLocks noChangeArrowheads="1"/>
          </p:cNvSpPr>
          <p:nvPr/>
        </p:nvSpPr>
        <p:spPr bwMode="auto">
          <a:xfrm>
            <a:off x="3081338" y="13906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79" name="Rectangle 106"/>
          <p:cNvSpPr>
            <a:spLocks noChangeArrowheads="1"/>
          </p:cNvSpPr>
          <p:nvPr/>
        </p:nvSpPr>
        <p:spPr bwMode="auto">
          <a:xfrm>
            <a:off x="3644900" y="13906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80" name="Rectangle 107"/>
          <p:cNvSpPr>
            <a:spLocks noChangeArrowheads="1"/>
          </p:cNvSpPr>
          <p:nvPr/>
        </p:nvSpPr>
        <p:spPr bwMode="auto">
          <a:xfrm>
            <a:off x="3146425" y="1390650"/>
            <a:ext cx="9525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charge X(i) </a:t>
            </a:r>
            <a:endParaRPr lang="fr-FR" sz="1400">
              <a:latin typeface="Times New Roman" pitchFamily="18" charset="0"/>
            </a:endParaRPr>
          </a:p>
        </p:txBody>
      </p:sp>
      <p:sp>
        <p:nvSpPr>
          <p:cNvPr id="63581" name="Rectangle 109"/>
          <p:cNvSpPr>
            <a:spLocks noChangeArrowheads="1"/>
          </p:cNvSpPr>
          <p:nvPr/>
        </p:nvSpPr>
        <p:spPr bwMode="auto">
          <a:xfrm>
            <a:off x="828675" y="1616075"/>
            <a:ext cx="889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2</a:t>
            </a:r>
            <a:endParaRPr lang="fr-FR" sz="1400">
              <a:latin typeface="Times New Roman" pitchFamily="18" charset="0"/>
            </a:endParaRPr>
          </a:p>
        </p:txBody>
      </p:sp>
      <p:sp>
        <p:nvSpPr>
          <p:cNvPr id="63582" name="Rectangle 110"/>
          <p:cNvSpPr>
            <a:spLocks noChangeArrowheads="1"/>
          </p:cNvSpPr>
          <p:nvPr/>
        </p:nvSpPr>
        <p:spPr bwMode="auto">
          <a:xfrm>
            <a:off x="1392238" y="16160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83" name="Rectangle 111"/>
          <p:cNvSpPr>
            <a:spLocks noChangeArrowheads="1"/>
          </p:cNvSpPr>
          <p:nvPr/>
        </p:nvSpPr>
        <p:spPr bwMode="auto">
          <a:xfrm>
            <a:off x="1455738" y="1616075"/>
            <a:ext cx="28098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a:t>
            </a:r>
            <a:endParaRPr lang="fr-FR" sz="1400">
              <a:latin typeface="Times New Roman" pitchFamily="18" charset="0"/>
            </a:endParaRPr>
          </a:p>
        </p:txBody>
      </p:sp>
      <p:sp>
        <p:nvSpPr>
          <p:cNvPr id="63584" name="Rectangle 112"/>
          <p:cNvSpPr>
            <a:spLocks noChangeArrowheads="1"/>
          </p:cNvSpPr>
          <p:nvPr/>
        </p:nvSpPr>
        <p:spPr bwMode="auto">
          <a:xfrm>
            <a:off x="1798638" y="1600200"/>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F3</a:t>
            </a:r>
            <a:endParaRPr lang="fr-FR" sz="1400">
              <a:latin typeface="Times New Roman" pitchFamily="18" charset="0"/>
            </a:endParaRPr>
          </a:p>
        </p:txBody>
      </p:sp>
      <p:sp>
        <p:nvSpPr>
          <p:cNvPr id="63585" name="Rectangle 113"/>
          <p:cNvSpPr>
            <a:spLocks noChangeArrowheads="1"/>
          </p:cNvSpPr>
          <p:nvPr/>
        </p:nvSpPr>
        <p:spPr bwMode="auto">
          <a:xfrm>
            <a:off x="2033588" y="1616075"/>
            <a:ext cx="5032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8(R1)</a:t>
            </a:r>
            <a:endParaRPr lang="fr-FR" sz="1400">
              <a:latin typeface="Times New Roman" pitchFamily="18" charset="0"/>
            </a:endParaRPr>
          </a:p>
        </p:txBody>
      </p:sp>
      <p:sp>
        <p:nvSpPr>
          <p:cNvPr id="63586" name="Rectangle 114"/>
          <p:cNvSpPr>
            <a:spLocks noChangeArrowheads="1"/>
          </p:cNvSpPr>
          <p:nvPr/>
        </p:nvSpPr>
        <p:spPr bwMode="auto">
          <a:xfrm>
            <a:off x="3081338" y="16160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87" name="Rectangle 115"/>
          <p:cNvSpPr>
            <a:spLocks noChangeArrowheads="1"/>
          </p:cNvSpPr>
          <p:nvPr/>
        </p:nvSpPr>
        <p:spPr bwMode="auto">
          <a:xfrm>
            <a:off x="3143250" y="1616075"/>
            <a:ext cx="114141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charge X(i+1) </a:t>
            </a:r>
            <a:endParaRPr lang="fr-FR" sz="1400">
              <a:latin typeface="Times New Roman" pitchFamily="18" charset="0"/>
            </a:endParaRPr>
          </a:p>
        </p:txBody>
      </p:sp>
      <p:sp>
        <p:nvSpPr>
          <p:cNvPr id="63588" name="Rectangle 116"/>
          <p:cNvSpPr>
            <a:spLocks noChangeArrowheads="1"/>
          </p:cNvSpPr>
          <p:nvPr/>
        </p:nvSpPr>
        <p:spPr bwMode="auto">
          <a:xfrm>
            <a:off x="4489450" y="16160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89" name="Rectangle 117"/>
          <p:cNvSpPr>
            <a:spLocks noChangeArrowheads="1"/>
          </p:cNvSpPr>
          <p:nvPr/>
        </p:nvSpPr>
        <p:spPr bwMode="auto">
          <a:xfrm>
            <a:off x="828675" y="1838325"/>
            <a:ext cx="889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3</a:t>
            </a:r>
            <a:endParaRPr lang="fr-FR" sz="1400">
              <a:latin typeface="Times New Roman" pitchFamily="18" charset="0"/>
            </a:endParaRPr>
          </a:p>
        </p:txBody>
      </p:sp>
      <p:sp>
        <p:nvSpPr>
          <p:cNvPr id="63590" name="Rectangle 118"/>
          <p:cNvSpPr>
            <a:spLocks noChangeArrowheads="1"/>
          </p:cNvSpPr>
          <p:nvPr/>
        </p:nvSpPr>
        <p:spPr bwMode="auto">
          <a:xfrm>
            <a:off x="1392238" y="18383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91" name="Rectangle 119"/>
          <p:cNvSpPr>
            <a:spLocks noChangeArrowheads="1"/>
          </p:cNvSpPr>
          <p:nvPr/>
        </p:nvSpPr>
        <p:spPr bwMode="auto">
          <a:xfrm>
            <a:off x="1455738" y="1838325"/>
            <a:ext cx="28098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a:t>
            </a:r>
            <a:endParaRPr lang="fr-FR" sz="1400">
              <a:latin typeface="Times New Roman" pitchFamily="18" charset="0"/>
            </a:endParaRPr>
          </a:p>
        </p:txBody>
      </p:sp>
      <p:sp>
        <p:nvSpPr>
          <p:cNvPr id="63592" name="Rectangle 120"/>
          <p:cNvSpPr>
            <a:spLocks noChangeArrowheads="1"/>
          </p:cNvSpPr>
          <p:nvPr/>
        </p:nvSpPr>
        <p:spPr bwMode="auto">
          <a:xfrm>
            <a:off x="1798638" y="1822450"/>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F5</a:t>
            </a:r>
            <a:endParaRPr lang="fr-FR" sz="1400">
              <a:latin typeface="Times New Roman" pitchFamily="18" charset="0"/>
            </a:endParaRPr>
          </a:p>
        </p:txBody>
      </p:sp>
      <p:sp>
        <p:nvSpPr>
          <p:cNvPr id="63593" name="Rectangle 121"/>
          <p:cNvSpPr>
            <a:spLocks noChangeArrowheads="1"/>
          </p:cNvSpPr>
          <p:nvPr/>
        </p:nvSpPr>
        <p:spPr bwMode="auto">
          <a:xfrm>
            <a:off x="2033588" y="1838325"/>
            <a:ext cx="5921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16(R1)</a:t>
            </a:r>
            <a:endParaRPr lang="fr-FR" sz="1400">
              <a:latin typeface="Times New Roman" pitchFamily="18" charset="0"/>
            </a:endParaRPr>
          </a:p>
        </p:txBody>
      </p:sp>
      <p:sp>
        <p:nvSpPr>
          <p:cNvPr id="63594" name="Rectangle 122"/>
          <p:cNvSpPr>
            <a:spLocks noChangeArrowheads="1"/>
          </p:cNvSpPr>
          <p:nvPr/>
        </p:nvSpPr>
        <p:spPr bwMode="auto">
          <a:xfrm>
            <a:off x="3081338" y="18383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95" name="Rectangle 123"/>
          <p:cNvSpPr>
            <a:spLocks noChangeArrowheads="1"/>
          </p:cNvSpPr>
          <p:nvPr/>
        </p:nvSpPr>
        <p:spPr bwMode="auto">
          <a:xfrm>
            <a:off x="3143250" y="1838325"/>
            <a:ext cx="114141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charge X(i+2) </a:t>
            </a:r>
            <a:endParaRPr lang="fr-FR" sz="1400">
              <a:latin typeface="Times New Roman" pitchFamily="18" charset="0"/>
            </a:endParaRPr>
          </a:p>
        </p:txBody>
      </p:sp>
      <p:sp>
        <p:nvSpPr>
          <p:cNvPr id="63596" name="Rectangle 124"/>
          <p:cNvSpPr>
            <a:spLocks noChangeArrowheads="1"/>
          </p:cNvSpPr>
          <p:nvPr/>
        </p:nvSpPr>
        <p:spPr bwMode="auto">
          <a:xfrm>
            <a:off x="4489450" y="18383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97" name="Rectangle 125"/>
          <p:cNvSpPr>
            <a:spLocks noChangeArrowheads="1"/>
          </p:cNvSpPr>
          <p:nvPr/>
        </p:nvSpPr>
        <p:spPr bwMode="auto">
          <a:xfrm>
            <a:off x="828675" y="2062163"/>
            <a:ext cx="889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4</a:t>
            </a:r>
            <a:endParaRPr lang="fr-FR" sz="1400">
              <a:latin typeface="Times New Roman" pitchFamily="18" charset="0"/>
            </a:endParaRPr>
          </a:p>
        </p:txBody>
      </p:sp>
      <p:sp>
        <p:nvSpPr>
          <p:cNvPr id="63598" name="Rectangle 126"/>
          <p:cNvSpPr>
            <a:spLocks noChangeArrowheads="1"/>
          </p:cNvSpPr>
          <p:nvPr/>
        </p:nvSpPr>
        <p:spPr bwMode="auto">
          <a:xfrm>
            <a:off x="1392238" y="20621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599" name="Rectangle 127"/>
          <p:cNvSpPr>
            <a:spLocks noChangeArrowheads="1"/>
          </p:cNvSpPr>
          <p:nvPr/>
        </p:nvSpPr>
        <p:spPr bwMode="auto">
          <a:xfrm>
            <a:off x="1455738" y="2062163"/>
            <a:ext cx="28098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a:t>
            </a:r>
            <a:endParaRPr lang="fr-FR" sz="1400">
              <a:latin typeface="Times New Roman" pitchFamily="18" charset="0"/>
            </a:endParaRPr>
          </a:p>
        </p:txBody>
      </p:sp>
      <p:sp>
        <p:nvSpPr>
          <p:cNvPr id="63600" name="Rectangle 128"/>
          <p:cNvSpPr>
            <a:spLocks noChangeArrowheads="1"/>
          </p:cNvSpPr>
          <p:nvPr/>
        </p:nvSpPr>
        <p:spPr bwMode="auto">
          <a:xfrm>
            <a:off x="1798638" y="2049463"/>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F7</a:t>
            </a:r>
            <a:endParaRPr lang="fr-FR" sz="1400">
              <a:latin typeface="Times New Roman" pitchFamily="18" charset="0"/>
            </a:endParaRPr>
          </a:p>
        </p:txBody>
      </p:sp>
      <p:sp>
        <p:nvSpPr>
          <p:cNvPr id="63601" name="Rectangle 129"/>
          <p:cNvSpPr>
            <a:spLocks noChangeArrowheads="1"/>
          </p:cNvSpPr>
          <p:nvPr/>
        </p:nvSpPr>
        <p:spPr bwMode="auto">
          <a:xfrm>
            <a:off x="2033588" y="2062163"/>
            <a:ext cx="592137"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24(R1)</a:t>
            </a:r>
            <a:endParaRPr lang="fr-FR" sz="1400">
              <a:latin typeface="Times New Roman" pitchFamily="18" charset="0"/>
            </a:endParaRPr>
          </a:p>
        </p:txBody>
      </p:sp>
      <p:sp>
        <p:nvSpPr>
          <p:cNvPr id="63602" name="Rectangle 130"/>
          <p:cNvSpPr>
            <a:spLocks noChangeArrowheads="1"/>
          </p:cNvSpPr>
          <p:nvPr/>
        </p:nvSpPr>
        <p:spPr bwMode="auto">
          <a:xfrm>
            <a:off x="3081338" y="20621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03" name="Rectangle 131"/>
          <p:cNvSpPr>
            <a:spLocks noChangeArrowheads="1"/>
          </p:cNvSpPr>
          <p:nvPr/>
        </p:nvSpPr>
        <p:spPr bwMode="auto">
          <a:xfrm>
            <a:off x="3143250" y="2062163"/>
            <a:ext cx="114141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charge X(i+3) </a:t>
            </a:r>
            <a:endParaRPr lang="fr-FR" sz="1400">
              <a:latin typeface="Times New Roman" pitchFamily="18" charset="0"/>
            </a:endParaRPr>
          </a:p>
        </p:txBody>
      </p:sp>
      <p:sp>
        <p:nvSpPr>
          <p:cNvPr id="63604" name="Rectangle 132"/>
          <p:cNvSpPr>
            <a:spLocks noChangeArrowheads="1"/>
          </p:cNvSpPr>
          <p:nvPr/>
        </p:nvSpPr>
        <p:spPr bwMode="auto">
          <a:xfrm>
            <a:off x="4489450" y="20621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05" name="Rectangle 133"/>
          <p:cNvSpPr>
            <a:spLocks noChangeArrowheads="1"/>
          </p:cNvSpPr>
          <p:nvPr/>
        </p:nvSpPr>
        <p:spPr bwMode="auto">
          <a:xfrm>
            <a:off x="828675" y="2286000"/>
            <a:ext cx="889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5</a:t>
            </a:r>
            <a:endParaRPr lang="fr-FR" sz="1400">
              <a:latin typeface="Times New Roman" pitchFamily="18" charset="0"/>
            </a:endParaRPr>
          </a:p>
        </p:txBody>
      </p:sp>
      <p:sp>
        <p:nvSpPr>
          <p:cNvPr id="63606" name="Rectangle 134"/>
          <p:cNvSpPr>
            <a:spLocks noChangeArrowheads="1"/>
          </p:cNvSpPr>
          <p:nvPr/>
        </p:nvSpPr>
        <p:spPr bwMode="auto">
          <a:xfrm>
            <a:off x="1392238" y="22860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07" name="Rectangle 135"/>
          <p:cNvSpPr>
            <a:spLocks noChangeArrowheads="1"/>
          </p:cNvSpPr>
          <p:nvPr/>
        </p:nvSpPr>
        <p:spPr bwMode="auto">
          <a:xfrm>
            <a:off x="1455738" y="2286000"/>
            <a:ext cx="8826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F2, (R2)</a:t>
            </a:r>
            <a:endParaRPr lang="fr-FR" sz="1400">
              <a:latin typeface="Times New Roman" pitchFamily="18" charset="0"/>
            </a:endParaRPr>
          </a:p>
        </p:txBody>
      </p:sp>
      <p:sp>
        <p:nvSpPr>
          <p:cNvPr id="63608" name="Rectangle 136"/>
          <p:cNvSpPr>
            <a:spLocks noChangeArrowheads="1"/>
          </p:cNvSpPr>
          <p:nvPr/>
        </p:nvSpPr>
        <p:spPr bwMode="auto">
          <a:xfrm>
            <a:off x="3081338" y="22860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09" name="Rectangle 137"/>
          <p:cNvSpPr>
            <a:spLocks noChangeArrowheads="1"/>
          </p:cNvSpPr>
          <p:nvPr/>
        </p:nvSpPr>
        <p:spPr bwMode="auto">
          <a:xfrm>
            <a:off x="3644900" y="22860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10" name="Rectangle 138"/>
          <p:cNvSpPr>
            <a:spLocks noChangeArrowheads="1"/>
          </p:cNvSpPr>
          <p:nvPr/>
        </p:nvSpPr>
        <p:spPr bwMode="auto">
          <a:xfrm>
            <a:off x="3146425" y="2286000"/>
            <a:ext cx="9525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charge Y(i) </a:t>
            </a:r>
            <a:endParaRPr lang="fr-FR" sz="1400">
              <a:latin typeface="Times New Roman" pitchFamily="18" charset="0"/>
            </a:endParaRPr>
          </a:p>
        </p:txBody>
      </p:sp>
      <p:sp>
        <p:nvSpPr>
          <p:cNvPr id="63611" name="Rectangle 140"/>
          <p:cNvSpPr>
            <a:spLocks noChangeArrowheads="1"/>
          </p:cNvSpPr>
          <p:nvPr/>
        </p:nvSpPr>
        <p:spPr bwMode="auto">
          <a:xfrm>
            <a:off x="828675" y="2511425"/>
            <a:ext cx="889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6</a:t>
            </a:r>
            <a:endParaRPr lang="fr-FR" sz="1400">
              <a:latin typeface="Times New Roman" pitchFamily="18" charset="0"/>
            </a:endParaRPr>
          </a:p>
        </p:txBody>
      </p:sp>
      <p:sp>
        <p:nvSpPr>
          <p:cNvPr id="63612" name="Rectangle 141"/>
          <p:cNvSpPr>
            <a:spLocks noChangeArrowheads="1"/>
          </p:cNvSpPr>
          <p:nvPr/>
        </p:nvSpPr>
        <p:spPr bwMode="auto">
          <a:xfrm>
            <a:off x="1392238" y="25114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13" name="Rectangle 142"/>
          <p:cNvSpPr>
            <a:spLocks noChangeArrowheads="1"/>
          </p:cNvSpPr>
          <p:nvPr/>
        </p:nvSpPr>
        <p:spPr bwMode="auto">
          <a:xfrm>
            <a:off x="1455738" y="2511425"/>
            <a:ext cx="9715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F4, 8(R2)</a:t>
            </a:r>
            <a:endParaRPr lang="fr-FR" sz="1400">
              <a:latin typeface="Times New Roman" pitchFamily="18" charset="0"/>
            </a:endParaRPr>
          </a:p>
        </p:txBody>
      </p:sp>
      <p:sp>
        <p:nvSpPr>
          <p:cNvPr id="63614" name="Rectangle 143"/>
          <p:cNvSpPr>
            <a:spLocks noChangeArrowheads="1"/>
          </p:cNvSpPr>
          <p:nvPr/>
        </p:nvSpPr>
        <p:spPr bwMode="auto">
          <a:xfrm>
            <a:off x="3081338" y="25114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15" name="Rectangle 144"/>
          <p:cNvSpPr>
            <a:spLocks noChangeArrowheads="1"/>
          </p:cNvSpPr>
          <p:nvPr/>
        </p:nvSpPr>
        <p:spPr bwMode="auto">
          <a:xfrm>
            <a:off x="3143250" y="2511425"/>
            <a:ext cx="114141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charge Y(i+1) </a:t>
            </a:r>
            <a:endParaRPr lang="fr-FR" sz="1400">
              <a:latin typeface="Times New Roman" pitchFamily="18" charset="0"/>
            </a:endParaRPr>
          </a:p>
        </p:txBody>
      </p:sp>
      <p:sp>
        <p:nvSpPr>
          <p:cNvPr id="63616" name="Rectangle 145"/>
          <p:cNvSpPr>
            <a:spLocks noChangeArrowheads="1"/>
          </p:cNvSpPr>
          <p:nvPr/>
        </p:nvSpPr>
        <p:spPr bwMode="auto">
          <a:xfrm>
            <a:off x="4489450" y="25114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17" name="Rectangle 146"/>
          <p:cNvSpPr>
            <a:spLocks noChangeArrowheads="1"/>
          </p:cNvSpPr>
          <p:nvPr/>
        </p:nvSpPr>
        <p:spPr bwMode="auto">
          <a:xfrm>
            <a:off x="828675" y="2735263"/>
            <a:ext cx="889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7</a:t>
            </a:r>
            <a:endParaRPr lang="fr-FR" sz="1400">
              <a:latin typeface="Times New Roman" pitchFamily="18" charset="0"/>
            </a:endParaRPr>
          </a:p>
        </p:txBody>
      </p:sp>
      <p:sp>
        <p:nvSpPr>
          <p:cNvPr id="63618" name="Rectangle 147"/>
          <p:cNvSpPr>
            <a:spLocks noChangeArrowheads="1"/>
          </p:cNvSpPr>
          <p:nvPr/>
        </p:nvSpPr>
        <p:spPr bwMode="auto">
          <a:xfrm>
            <a:off x="1392238" y="27352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19" name="Rectangle 148"/>
          <p:cNvSpPr>
            <a:spLocks noChangeArrowheads="1"/>
          </p:cNvSpPr>
          <p:nvPr/>
        </p:nvSpPr>
        <p:spPr bwMode="auto">
          <a:xfrm>
            <a:off x="1455738" y="2735263"/>
            <a:ext cx="1071562" cy="21590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F6, 16(R2)</a:t>
            </a:r>
            <a:endParaRPr lang="fr-FR" sz="1400">
              <a:latin typeface="Times New Roman" pitchFamily="18" charset="0"/>
            </a:endParaRPr>
          </a:p>
        </p:txBody>
      </p:sp>
      <p:sp>
        <p:nvSpPr>
          <p:cNvPr id="63620" name="Rectangle 149"/>
          <p:cNvSpPr>
            <a:spLocks noChangeArrowheads="1"/>
          </p:cNvSpPr>
          <p:nvPr/>
        </p:nvSpPr>
        <p:spPr bwMode="auto">
          <a:xfrm>
            <a:off x="3081338" y="27352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21" name="Rectangle 150"/>
          <p:cNvSpPr>
            <a:spLocks noChangeArrowheads="1"/>
          </p:cNvSpPr>
          <p:nvPr/>
        </p:nvSpPr>
        <p:spPr bwMode="auto">
          <a:xfrm>
            <a:off x="3143250" y="2735263"/>
            <a:ext cx="109696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charge Y(i+2)</a:t>
            </a:r>
            <a:endParaRPr lang="fr-FR" sz="1400">
              <a:latin typeface="Times New Roman" pitchFamily="18" charset="0"/>
            </a:endParaRPr>
          </a:p>
        </p:txBody>
      </p:sp>
      <p:sp>
        <p:nvSpPr>
          <p:cNvPr id="63622" name="Rectangle 152"/>
          <p:cNvSpPr>
            <a:spLocks noChangeArrowheads="1"/>
          </p:cNvSpPr>
          <p:nvPr/>
        </p:nvSpPr>
        <p:spPr bwMode="auto">
          <a:xfrm>
            <a:off x="828675" y="2959100"/>
            <a:ext cx="889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8</a:t>
            </a:r>
            <a:endParaRPr lang="fr-FR" sz="1400">
              <a:latin typeface="Times New Roman" pitchFamily="18" charset="0"/>
            </a:endParaRPr>
          </a:p>
        </p:txBody>
      </p:sp>
      <p:sp>
        <p:nvSpPr>
          <p:cNvPr id="63623" name="Rectangle 153"/>
          <p:cNvSpPr>
            <a:spLocks noChangeArrowheads="1"/>
          </p:cNvSpPr>
          <p:nvPr/>
        </p:nvSpPr>
        <p:spPr bwMode="auto">
          <a:xfrm>
            <a:off x="1392238" y="29591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24" name="Rectangle 154"/>
          <p:cNvSpPr>
            <a:spLocks noChangeArrowheads="1"/>
          </p:cNvSpPr>
          <p:nvPr/>
        </p:nvSpPr>
        <p:spPr bwMode="auto">
          <a:xfrm>
            <a:off x="1455738" y="2959100"/>
            <a:ext cx="1071562" cy="21590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LD F8, 24(R2)</a:t>
            </a:r>
            <a:endParaRPr lang="fr-FR" sz="1400">
              <a:latin typeface="Times New Roman" pitchFamily="18" charset="0"/>
            </a:endParaRPr>
          </a:p>
        </p:txBody>
      </p:sp>
      <p:sp>
        <p:nvSpPr>
          <p:cNvPr id="63625" name="Rectangle 155"/>
          <p:cNvSpPr>
            <a:spLocks noChangeArrowheads="1"/>
          </p:cNvSpPr>
          <p:nvPr/>
        </p:nvSpPr>
        <p:spPr bwMode="auto">
          <a:xfrm>
            <a:off x="3079750" y="29591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26" name="Rectangle 156"/>
          <p:cNvSpPr>
            <a:spLocks noChangeArrowheads="1"/>
          </p:cNvSpPr>
          <p:nvPr/>
        </p:nvSpPr>
        <p:spPr bwMode="auto">
          <a:xfrm>
            <a:off x="3143250" y="2959100"/>
            <a:ext cx="109696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charge Y(i+2)</a:t>
            </a:r>
            <a:endParaRPr lang="fr-FR" sz="1400">
              <a:latin typeface="Times New Roman" pitchFamily="18" charset="0"/>
            </a:endParaRPr>
          </a:p>
        </p:txBody>
      </p:sp>
      <p:sp>
        <p:nvSpPr>
          <p:cNvPr id="63627" name="Rectangle 158"/>
          <p:cNvSpPr>
            <a:spLocks noChangeArrowheads="1"/>
          </p:cNvSpPr>
          <p:nvPr/>
        </p:nvSpPr>
        <p:spPr bwMode="auto">
          <a:xfrm>
            <a:off x="828675" y="3184525"/>
            <a:ext cx="889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9</a:t>
            </a:r>
            <a:endParaRPr lang="fr-FR" sz="1400">
              <a:latin typeface="Times New Roman" pitchFamily="18" charset="0"/>
            </a:endParaRPr>
          </a:p>
        </p:txBody>
      </p:sp>
      <p:sp>
        <p:nvSpPr>
          <p:cNvPr id="63628" name="Rectangle 159"/>
          <p:cNvSpPr>
            <a:spLocks noChangeArrowheads="1"/>
          </p:cNvSpPr>
          <p:nvPr/>
        </p:nvSpPr>
        <p:spPr bwMode="auto">
          <a:xfrm>
            <a:off x="1392238" y="31845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29" name="Rectangle 160"/>
          <p:cNvSpPr>
            <a:spLocks noChangeArrowheads="1"/>
          </p:cNvSpPr>
          <p:nvPr/>
        </p:nvSpPr>
        <p:spPr bwMode="auto">
          <a:xfrm>
            <a:off x="1455738" y="3184525"/>
            <a:ext cx="53816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FMUL </a:t>
            </a:r>
            <a:endParaRPr lang="fr-FR" sz="1400">
              <a:latin typeface="Times New Roman" pitchFamily="18" charset="0"/>
            </a:endParaRPr>
          </a:p>
        </p:txBody>
      </p:sp>
      <p:sp>
        <p:nvSpPr>
          <p:cNvPr id="63630" name="Rectangle 161"/>
          <p:cNvSpPr>
            <a:spLocks noChangeArrowheads="1"/>
          </p:cNvSpPr>
          <p:nvPr/>
        </p:nvSpPr>
        <p:spPr bwMode="auto">
          <a:xfrm>
            <a:off x="2284413" y="3167063"/>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F1</a:t>
            </a:r>
            <a:endParaRPr lang="fr-FR" sz="1400">
              <a:latin typeface="Times New Roman" pitchFamily="18" charset="0"/>
            </a:endParaRPr>
          </a:p>
        </p:txBody>
      </p:sp>
      <p:sp>
        <p:nvSpPr>
          <p:cNvPr id="63631" name="Rectangle 162"/>
          <p:cNvSpPr>
            <a:spLocks noChangeArrowheads="1"/>
          </p:cNvSpPr>
          <p:nvPr/>
        </p:nvSpPr>
        <p:spPr bwMode="auto">
          <a:xfrm>
            <a:off x="2519363" y="3184525"/>
            <a:ext cx="2762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,F0,</a:t>
            </a:r>
            <a:endParaRPr lang="fr-FR" sz="1400">
              <a:latin typeface="Times New Roman" pitchFamily="18" charset="0"/>
            </a:endParaRPr>
          </a:p>
        </p:txBody>
      </p:sp>
      <p:sp>
        <p:nvSpPr>
          <p:cNvPr id="63632" name="Rectangle 163"/>
          <p:cNvSpPr>
            <a:spLocks noChangeArrowheads="1"/>
          </p:cNvSpPr>
          <p:nvPr/>
        </p:nvSpPr>
        <p:spPr bwMode="auto">
          <a:xfrm>
            <a:off x="2862263" y="3167063"/>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F1</a:t>
            </a:r>
            <a:endParaRPr lang="fr-FR" sz="1400">
              <a:latin typeface="Times New Roman" pitchFamily="18" charset="0"/>
            </a:endParaRPr>
          </a:p>
        </p:txBody>
      </p:sp>
      <p:sp>
        <p:nvSpPr>
          <p:cNvPr id="63633" name="Rectangle 164"/>
          <p:cNvSpPr>
            <a:spLocks noChangeArrowheads="1"/>
          </p:cNvSpPr>
          <p:nvPr/>
        </p:nvSpPr>
        <p:spPr bwMode="auto">
          <a:xfrm>
            <a:off x="3644900" y="3167063"/>
            <a:ext cx="444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sp>
        <p:nvSpPr>
          <p:cNvPr id="63634" name="Rectangle 165"/>
          <p:cNvSpPr>
            <a:spLocks noChangeArrowheads="1"/>
          </p:cNvSpPr>
          <p:nvPr/>
        </p:nvSpPr>
        <p:spPr bwMode="auto">
          <a:xfrm>
            <a:off x="3276600" y="3184525"/>
            <a:ext cx="69056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 * X(i) </a:t>
            </a:r>
            <a:endParaRPr lang="fr-FR" sz="1400">
              <a:latin typeface="Times New Roman" pitchFamily="18" charset="0"/>
            </a:endParaRPr>
          </a:p>
        </p:txBody>
      </p:sp>
      <p:sp>
        <p:nvSpPr>
          <p:cNvPr id="63635" name="Rectangle 166"/>
          <p:cNvSpPr>
            <a:spLocks noChangeArrowheads="1"/>
          </p:cNvSpPr>
          <p:nvPr/>
        </p:nvSpPr>
        <p:spPr bwMode="auto">
          <a:xfrm>
            <a:off x="4489450" y="31845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36" name="Rectangle 167"/>
          <p:cNvSpPr>
            <a:spLocks noChangeArrowheads="1"/>
          </p:cNvSpPr>
          <p:nvPr/>
        </p:nvSpPr>
        <p:spPr bwMode="auto">
          <a:xfrm>
            <a:off x="828675" y="3406775"/>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10</a:t>
            </a:r>
            <a:endParaRPr lang="fr-FR" sz="1400">
              <a:latin typeface="Times New Roman" pitchFamily="18" charset="0"/>
            </a:endParaRPr>
          </a:p>
        </p:txBody>
      </p:sp>
      <p:sp>
        <p:nvSpPr>
          <p:cNvPr id="63637" name="Rectangle 168"/>
          <p:cNvSpPr>
            <a:spLocks noChangeArrowheads="1"/>
          </p:cNvSpPr>
          <p:nvPr/>
        </p:nvSpPr>
        <p:spPr bwMode="auto">
          <a:xfrm>
            <a:off x="1392238" y="34067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38" name="Rectangle 169"/>
          <p:cNvSpPr>
            <a:spLocks noChangeArrowheads="1"/>
          </p:cNvSpPr>
          <p:nvPr/>
        </p:nvSpPr>
        <p:spPr bwMode="auto">
          <a:xfrm>
            <a:off x="1455738" y="3406775"/>
            <a:ext cx="53816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FMUL </a:t>
            </a:r>
            <a:endParaRPr lang="fr-FR" sz="1400">
              <a:latin typeface="Times New Roman" pitchFamily="18" charset="0"/>
            </a:endParaRPr>
          </a:p>
        </p:txBody>
      </p:sp>
      <p:sp>
        <p:nvSpPr>
          <p:cNvPr id="63639" name="Rectangle 170"/>
          <p:cNvSpPr>
            <a:spLocks noChangeArrowheads="1"/>
          </p:cNvSpPr>
          <p:nvPr/>
        </p:nvSpPr>
        <p:spPr bwMode="auto">
          <a:xfrm>
            <a:off x="2284413" y="3390900"/>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F3</a:t>
            </a:r>
            <a:endParaRPr lang="fr-FR" sz="1400">
              <a:latin typeface="Times New Roman" pitchFamily="18" charset="0"/>
            </a:endParaRPr>
          </a:p>
        </p:txBody>
      </p:sp>
      <p:sp>
        <p:nvSpPr>
          <p:cNvPr id="63640" name="Rectangle 171"/>
          <p:cNvSpPr>
            <a:spLocks noChangeArrowheads="1"/>
          </p:cNvSpPr>
          <p:nvPr/>
        </p:nvSpPr>
        <p:spPr bwMode="auto">
          <a:xfrm>
            <a:off x="2519363" y="3406775"/>
            <a:ext cx="2762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,F0,</a:t>
            </a:r>
            <a:endParaRPr lang="fr-FR" sz="1400">
              <a:latin typeface="Times New Roman" pitchFamily="18" charset="0"/>
            </a:endParaRPr>
          </a:p>
        </p:txBody>
      </p:sp>
      <p:sp>
        <p:nvSpPr>
          <p:cNvPr id="63641" name="Rectangle 172"/>
          <p:cNvSpPr>
            <a:spLocks noChangeArrowheads="1"/>
          </p:cNvSpPr>
          <p:nvPr/>
        </p:nvSpPr>
        <p:spPr bwMode="auto">
          <a:xfrm>
            <a:off x="2862263" y="3390900"/>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F3</a:t>
            </a:r>
            <a:endParaRPr lang="fr-FR" sz="1400">
              <a:latin typeface="Times New Roman" pitchFamily="18" charset="0"/>
            </a:endParaRPr>
          </a:p>
        </p:txBody>
      </p:sp>
      <p:sp>
        <p:nvSpPr>
          <p:cNvPr id="63642" name="Rectangle 173"/>
          <p:cNvSpPr>
            <a:spLocks noChangeArrowheads="1"/>
          </p:cNvSpPr>
          <p:nvPr/>
        </p:nvSpPr>
        <p:spPr bwMode="auto">
          <a:xfrm>
            <a:off x="3644900" y="3390900"/>
            <a:ext cx="444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sp>
        <p:nvSpPr>
          <p:cNvPr id="63643" name="Rectangle 174"/>
          <p:cNvSpPr>
            <a:spLocks noChangeArrowheads="1"/>
          </p:cNvSpPr>
          <p:nvPr/>
        </p:nvSpPr>
        <p:spPr bwMode="auto">
          <a:xfrm>
            <a:off x="3276600" y="3406775"/>
            <a:ext cx="8794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 * X(i+1) </a:t>
            </a:r>
            <a:endParaRPr lang="fr-FR" sz="1400">
              <a:latin typeface="Times New Roman" pitchFamily="18" charset="0"/>
            </a:endParaRPr>
          </a:p>
        </p:txBody>
      </p:sp>
      <p:sp>
        <p:nvSpPr>
          <p:cNvPr id="63644" name="Rectangle 176"/>
          <p:cNvSpPr>
            <a:spLocks noChangeArrowheads="1"/>
          </p:cNvSpPr>
          <p:nvPr/>
        </p:nvSpPr>
        <p:spPr bwMode="auto">
          <a:xfrm>
            <a:off x="828675" y="3632200"/>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11</a:t>
            </a:r>
            <a:endParaRPr lang="fr-FR" sz="1400">
              <a:latin typeface="Times New Roman" pitchFamily="18" charset="0"/>
            </a:endParaRPr>
          </a:p>
        </p:txBody>
      </p:sp>
      <p:sp>
        <p:nvSpPr>
          <p:cNvPr id="63645" name="Rectangle 177"/>
          <p:cNvSpPr>
            <a:spLocks noChangeArrowheads="1"/>
          </p:cNvSpPr>
          <p:nvPr/>
        </p:nvSpPr>
        <p:spPr bwMode="auto">
          <a:xfrm>
            <a:off x="1392238" y="36322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46" name="Rectangle 178"/>
          <p:cNvSpPr>
            <a:spLocks noChangeArrowheads="1"/>
          </p:cNvSpPr>
          <p:nvPr/>
        </p:nvSpPr>
        <p:spPr bwMode="auto">
          <a:xfrm>
            <a:off x="1455738" y="3632200"/>
            <a:ext cx="53816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FMUL </a:t>
            </a:r>
            <a:endParaRPr lang="fr-FR" sz="1400">
              <a:latin typeface="Times New Roman" pitchFamily="18" charset="0"/>
            </a:endParaRPr>
          </a:p>
        </p:txBody>
      </p:sp>
      <p:sp>
        <p:nvSpPr>
          <p:cNvPr id="63647" name="Rectangle 179"/>
          <p:cNvSpPr>
            <a:spLocks noChangeArrowheads="1"/>
          </p:cNvSpPr>
          <p:nvPr/>
        </p:nvSpPr>
        <p:spPr bwMode="auto">
          <a:xfrm>
            <a:off x="2284413" y="3616325"/>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F5</a:t>
            </a:r>
            <a:endParaRPr lang="fr-FR" sz="1400">
              <a:latin typeface="Times New Roman" pitchFamily="18" charset="0"/>
            </a:endParaRPr>
          </a:p>
        </p:txBody>
      </p:sp>
      <p:sp>
        <p:nvSpPr>
          <p:cNvPr id="63648" name="Rectangle 180"/>
          <p:cNvSpPr>
            <a:spLocks noChangeArrowheads="1"/>
          </p:cNvSpPr>
          <p:nvPr/>
        </p:nvSpPr>
        <p:spPr bwMode="auto">
          <a:xfrm>
            <a:off x="2519363" y="3632200"/>
            <a:ext cx="2762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,F0,</a:t>
            </a:r>
            <a:endParaRPr lang="fr-FR" sz="1400">
              <a:latin typeface="Times New Roman" pitchFamily="18" charset="0"/>
            </a:endParaRPr>
          </a:p>
        </p:txBody>
      </p:sp>
      <p:sp>
        <p:nvSpPr>
          <p:cNvPr id="63649" name="Rectangle 181"/>
          <p:cNvSpPr>
            <a:spLocks noChangeArrowheads="1"/>
          </p:cNvSpPr>
          <p:nvPr/>
        </p:nvSpPr>
        <p:spPr bwMode="auto">
          <a:xfrm>
            <a:off x="2862263" y="3616325"/>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F5</a:t>
            </a:r>
            <a:endParaRPr lang="fr-FR" sz="1400">
              <a:latin typeface="Times New Roman" pitchFamily="18" charset="0"/>
            </a:endParaRPr>
          </a:p>
        </p:txBody>
      </p:sp>
      <p:sp>
        <p:nvSpPr>
          <p:cNvPr id="63650" name="Rectangle 182"/>
          <p:cNvSpPr>
            <a:spLocks noChangeArrowheads="1"/>
          </p:cNvSpPr>
          <p:nvPr/>
        </p:nvSpPr>
        <p:spPr bwMode="auto">
          <a:xfrm>
            <a:off x="3644900" y="3616325"/>
            <a:ext cx="444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sp>
        <p:nvSpPr>
          <p:cNvPr id="63651" name="Rectangle 183"/>
          <p:cNvSpPr>
            <a:spLocks noChangeArrowheads="1"/>
          </p:cNvSpPr>
          <p:nvPr/>
        </p:nvSpPr>
        <p:spPr bwMode="auto">
          <a:xfrm>
            <a:off x="3276600" y="3632200"/>
            <a:ext cx="8794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 * X(i+2) </a:t>
            </a:r>
            <a:endParaRPr lang="fr-FR" sz="1400">
              <a:latin typeface="Times New Roman" pitchFamily="18" charset="0"/>
            </a:endParaRPr>
          </a:p>
        </p:txBody>
      </p:sp>
      <p:grpSp>
        <p:nvGrpSpPr>
          <p:cNvPr id="63652" name="Groupe 237"/>
          <p:cNvGrpSpPr>
            <a:grpSpLocks/>
          </p:cNvGrpSpPr>
          <p:nvPr/>
        </p:nvGrpSpPr>
        <p:grpSpPr bwMode="auto">
          <a:xfrm>
            <a:off x="4721225" y="1584325"/>
            <a:ext cx="215900" cy="2492375"/>
            <a:chOff x="4721225" y="1390650"/>
            <a:chExt cx="215900" cy="2492375"/>
          </a:xfrm>
        </p:grpSpPr>
        <p:sp>
          <p:nvSpPr>
            <p:cNvPr id="63703" name="Rectangle 12"/>
            <p:cNvSpPr>
              <a:spLocks noChangeArrowheads="1"/>
            </p:cNvSpPr>
            <p:nvPr/>
          </p:nvSpPr>
          <p:spPr bwMode="auto">
            <a:xfrm>
              <a:off x="4759325" y="1430338"/>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14</a:t>
              </a:r>
              <a:endParaRPr lang="fr-FR" sz="1400">
                <a:latin typeface="Times New Roman" pitchFamily="18" charset="0"/>
              </a:endParaRPr>
            </a:p>
          </p:txBody>
        </p:sp>
        <p:sp>
          <p:nvSpPr>
            <p:cNvPr id="63704" name="Rectangle 21"/>
            <p:cNvSpPr>
              <a:spLocks noChangeArrowheads="1"/>
            </p:cNvSpPr>
            <p:nvPr/>
          </p:nvSpPr>
          <p:spPr bwMode="auto">
            <a:xfrm>
              <a:off x="4759325" y="1651000"/>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15</a:t>
              </a:r>
              <a:endParaRPr lang="fr-FR" sz="1400">
                <a:latin typeface="Times New Roman" pitchFamily="18" charset="0"/>
              </a:endParaRPr>
            </a:p>
          </p:txBody>
        </p:sp>
        <p:sp>
          <p:nvSpPr>
            <p:cNvPr id="63705" name="Rectangle 30"/>
            <p:cNvSpPr>
              <a:spLocks noChangeArrowheads="1"/>
            </p:cNvSpPr>
            <p:nvPr/>
          </p:nvSpPr>
          <p:spPr bwMode="auto">
            <a:xfrm>
              <a:off x="4759325" y="1876425"/>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16</a:t>
              </a:r>
              <a:endParaRPr lang="fr-FR" sz="1400">
                <a:latin typeface="Times New Roman" pitchFamily="18" charset="0"/>
              </a:endParaRPr>
            </a:p>
          </p:txBody>
        </p:sp>
        <p:sp>
          <p:nvSpPr>
            <p:cNvPr id="63706" name="Rectangle 39"/>
            <p:cNvSpPr>
              <a:spLocks noChangeArrowheads="1"/>
            </p:cNvSpPr>
            <p:nvPr/>
          </p:nvSpPr>
          <p:spPr bwMode="auto">
            <a:xfrm>
              <a:off x="4759325" y="2100263"/>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17</a:t>
              </a:r>
              <a:endParaRPr lang="fr-FR" sz="1400">
                <a:latin typeface="Times New Roman" pitchFamily="18" charset="0"/>
              </a:endParaRPr>
            </a:p>
          </p:txBody>
        </p:sp>
        <p:sp>
          <p:nvSpPr>
            <p:cNvPr id="63707" name="Rectangle 48"/>
            <p:cNvSpPr>
              <a:spLocks noChangeArrowheads="1"/>
            </p:cNvSpPr>
            <p:nvPr/>
          </p:nvSpPr>
          <p:spPr bwMode="auto">
            <a:xfrm>
              <a:off x="4759325" y="2324100"/>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18</a:t>
              </a:r>
              <a:endParaRPr lang="fr-FR" sz="1400">
                <a:latin typeface="Times New Roman" pitchFamily="18" charset="0"/>
              </a:endParaRPr>
            </a:p>
          </p:txBody>
        </p:sp>
        <p:sp>
          <p:nvSpPr>
            <p:cNvPr id="63708" name="Rectangle 57"/>
            <p:cNvSpPr>
              <a:spLocks noChangeArrowheads="1"/>
            </p:cNvSpPr>
            <p:nvPr/>
          </p:nvSpPr>
          <p:spPr bwMode="auto">
            <a:xfrm>
              <a:off x="4759325" y="2549525"/>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19</a:t>
              </a:r>
              <a:endParaRPr lang="fr-FR" sz="1400">
                <a:latin typeface="Times New Roman" pitchFamily="18" charset="0"/>
              </a:endParaRPr>
            </a:p>
          </p:txBody>
        </p:sp>
        <p:sp>
          <p:nvSpPr>
            <p:cNvPr id="63709" name="Rectangle 65"/>
            <p:cNvSpPr>
              <a:spLocks noChangeArrowheads="1"/>
            </p:cNvSpPr>
            <p:nvPr/>
          </p:nvSpPr>
          <p:spPr bwMode="auto">
            <a:xfrm>
              <a:off x="4759325" y="2773363"/>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20</a:t>
              </a:r>
              <a:endParaRPr lang="fr-FR" sz="1400">
                <a:latin typeface="Times New Roman" pitchFamily="18" charset="0"/>
              </a:endParaRPr>
            </a:p>
          </p:txBody>
        </p:sp>
        <p:sp>
          <p:nvSpPr>
            <p:cNvPr id="63710" name="Rectangle 73"/>
            <p:cNvSpPr>
              <a:spLocks noChangeArrowheads="1"/>
            </p:cNvSpPr>
            <p:nvPr/>
          </p:nvSpPr>
          <p:spPr bwMode="auto">
            <a:xfrm>
              <a:off x="4759325" y="2997200"/>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21</a:t>
              </a:r>
              <a:endParaRPr lang="fr-FR" sz="1400">
                <a:latin typeface="Times New Roman" pitchFamily="18" charset="0"/>
              </a:endParaRPr>
            </a:p>
          </p:txBody>
        </p:sp>
        <p:sp>
          <p:nvSpPr>
            <p:cNvPr id="63711" name="Rectangle 81"/>
            <p:cNvSpPr>
              <a:spLocks noChangeArrowheads="1"/>
            </p:cNvSpPr>
            <p:nvPr/>
          </p:nvSpPr>
          <p:spPr bwMode="auto">
            <a:xfrm>
              <a:off x="4759325" y="3219450"/>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22</a:t>
              </a:r>
              <a:endParaRPr lang="fr-FR" sz="1400">
                <a:latin typeface="Times New Roman" pitchFamily="18" charset="0"/>
              </a:endParaRPr>
            </a:p>
          </p:txBody>
        </p:sp>
        <p:sp>
          <p:nvSpPr>
            <p:cNvPr id="63712" name="Rectangle 89"/>
            <p:cNvSpPr>
              <a:spLocks noChangeArrowheads="1"/>
            </p:cNvSpPr>
            <p:nvPr/>
          </p:nvSpPr>
          <p:spPr bwMode="auto">
            <a:xfrm>
              <a:off x="4759325" y="3444875"/>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23</a:t>
              </a:r>
              <a:endParaRPr lang="fr-FR" sz="1400">
                <a:latin typeface="Times New Roman" pitchFamily="18" charset="0"/>
              </a:endParaRPr>
            </a:p>
          </p:txBody>
        </p:sp>
        <p:sp>
          <p:nvSpPr>
            <p:cNvPr id="63713" name="Rectangle 95"/>
            <p:cNvSpPr>
              <a:spLocks noChangeArrowheads="1"/>
            </p:cNvSpPr>
            <p:nvPr/>
          </p:nvSpPr>
          <p:spPr bwMode="auto">
            <a:xfrm>
              <a:off x="4759325" y="3670300"/>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24</a:t>
              </a:r>
              <a:endParaRPr lang="fr-FR" sz="1400">
                <a:latin typeface="Times New Roman" pitchFamily="18" charset="0"/>
              </a:endParaRPr>
            </a:p>
          </p:txBody>
        </p:sp>
        <p:sp>
          <p:nvSpPr>
            <p:cNvPr id="63714" name="Rectangle 108"/>
            <p:cNvSpPr>
              <a:spLocks noChangeArrowheads="1"/>
            </p:cNvSpPr>
            <p:nvPr/>
          </p:nvSpPr>
          <p:spPr bwMode="auto">
            <a:xfrm>
              <a:off x="4818063" y="13906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715" name="Rectangle 139"/>
            <p:cNvSpPr>
              <a:spLocks noChangeArrowheads="1"/>
            </p:cNvSpPr>
            <p:nvPr/>
          </p:nvSpPr>
          <p:spPr bwMode="auto">
            <a:xfrm>
              <a:off x="4818063" y="22860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716" name="Rectangle 151"/>
            <p:cNvSpPr>
              <a:spLocks noChangeArrowheads="1"/>
            </p:cNvSpPr>
            <p:nvPr/>
          </p:nvSpPr>
          <p:spPr bwMode="auto">
            <a:xfrm>
              <a:off x="4770438" y="27352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717" name="Rectangle 157"/>
            <p:cNvSpPr>
              <a:spLocks noChangeArrowheads="1"/>
            </p:cNvSpPr>
            <p:nvPr/>
          </p:nvSpPr>
          <p:spPr bwMode="auto">
            <a:xfrm>
              <a:off x="4768850" y="29591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718" name="Rectangle 175"/>
            <p:cNvSpPr>
              <a:spLocks noChangeArrowheads="1"/>
            </p:cNvSpPr>
            <p:nvPr/>
          </p:nvSpPr>
          <p:spPr bwMode="auto">
            <a:xfrm>
              <a:off x="4721225" y="34067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719" name="Rectangle 184"/>
            <p:cNvSpPr>
              <a:spLocks noChangeArrowheads="1"/>
            </p:cNvSpPr>
            <p:nvPr/>
          </p:nvSpPr>
          <p:spPr bwMode="auto">
            <a:xfrm>
              <a:off x="4721225" y="36322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grpSp>
      <p:sp>
        <p:nvSpPr>
          <p:cNvPr id="63653" name="Rectangle 185"/>
          <p:cNvSpPr>
            <a:spLocks noChangeArrowheads="1"/>
          </p:cNvSpPr>
          <p:nvPr/>
        </p:nvSpPr>
        <p:spPr bwMode="auto">
          <a:xfrm>
            <a:off x="828675" y="3854450"/>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12</a:t>
            </a:r>
            <a:endParaRPr lang="fr-FR" sz="1400">
              <a:latin typeface="Times New Roman" pitchFamily="18" charset="0"/>
            </a:endParaRPr>
          </a:p>
        </p:txBody>
      </p:sp>
      <p:sp>
        <p:nvSpPr>
          <p:cNvPr id="63654" name="Rectangle 186"/>
          <p:cNvSpPr>
            <a:spLocks noChangeArrowheads="1"/>
          </p:cNvSpPr>
          <p:nvPr/>
        </p:nvSpPr>
        <p:spPr bwMode="auto">
          <a:xfrm>
            <a:off x="1392238" y="38544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55" name="Rectangle 187"/>
          <p:cNvSpPr>
            <a:spLocks noChangeArrowheads="1"/>
          </p:cNvSpPr>
          <p:nvPr/>
        </p:nvSpPr>
        <p:spPr bwMode="auto">
          <a:xfrm>
            <a:off x="1455738" y="3854450"/>
            <a:ext cx="53816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FMUL </a:t>
            </a:r>
            <a:endParaRPr lang="fr-FR" sz="1400">
              <a:latin typeface="Times New Roman" pitchFamily="18" charset="0"/>
            </a:endParaRPr>
          </a:p>
        </p:txBody>
      </p:sp>
      <p:sp>
        <p:nvSpPr>
          <p:cNvPr id="63656" name="Rectangle 188"/>
          <p:cNvSpPr>
            <a:spLocks noChangeArrowheads="1"/>
          </p:cNvSpPr>
          <p:nvPr/>
        </p:nvSpPr>
        <p:spPr bwMode="auto">
          <a:xfrm>
            <a:off x="2284413" y="3840163"/>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F7</a:t>
            </a:r>
            <a:endParaRPr lang="fr-FR" sz="1400">
              <a:latin typeface="Times New Roman" pitchFamily="18" charset="0"/>
            </a:endParaRPr>
          </a:p>
        </p:txBody>
      </p:sp>
      <p:sp>
        <p:nvSpPr>
          <p:cNvPr id="63657" name="Rectangle 189"/>
          <p:cNvSpPr>
            <a:spLocks noChangeArrowheads="1"/>
          </p:cNvSpPr>
          <p:nvPr/>
        </p:nvSpPr>
        <p:spPr bwMode="auto">
          <a:xfrm>
            <a:off x="2519363" y="3854450"/>
            <a:ext cx="2762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,F0,</a:t>
            </a:r>
            <a:endParaRPr lang="fr-FR" sz="1400">
              <a:latin typeface="Times New Roman" pitchFamily="18" charset="0"/>
            </a:endParaRPr>
          </a:p>
        </p:txBody>
      </p:sp>
      <p:sp>
        <p:nvSpPr>
          <p:cNvPr id="63658" name="Rectangle 190"/>
          <p:cNvSpPr>
            <a:spLocks noChangeArrowheads="1"/>
          </p:cNvSpPr>
          <p:nvPr/>
        </p:nvSpPr>
        <p:spPr bwMode="auto">
          <a:xfrm>
            <a:off x="2862263" y="3840163"/>
            <a:ext cx="1968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F7</a:t>
            </a:r>
            <a:endParaRPr lang="fr-FR" sz="1400">
              <a:latin typeface="Times New Roman" pitchFamily="18" charset="0"/>
            </a:endParaRPr>
          </a:p>
        </p:txBody>
      </p:sp>
      <p:sp>
        <p:nvSpPr>
          <p:cNvPr id="63659" name="Rectangle 191"/>
          <p:cNvSpPr>
            <a:spLocks noChangeArrowheads="1"/>
          </p:cNvSpPr>
          <p:nvPr/>
        </p:nvSpPr>
        <p:spPr bwMode="auto">
          <a:xfrm>
            <a:off x="3644900" y="3840163"/>
            <a:ext cx="44450" cy="212725"/>
          </a:xfrm>
          <a:prstGeom prst="rect">
            <a:avLst/>
          </a:prstGeom>
          <a:noFill/>
          <a:ln w="9525">
            <a:noFill/>
            <a:miter lim="800000"/>
            <a:headEnd/>
            <a:tailEnd/>
          </a:ln>
        </p:spPr>
        <p:txBody>
          <a:bodyPr wrap="none" lIns="0" tIns="0" rIns="0" bIns="0">
            <a:spAutoFit/>
          </a:bodyPr>
          <a:lstStyle/>
          <a:p>
            <a:pPr eaLnBrk="0" hangingPunct="0"/>
            <a:r>
              <a:rPr lang="fr-FR" sz="1400" b="1">
                <a:solidFill>
                  <a:srgbClr val="000000"/>
                </a:solidFill>
                <a:latin typeface="Times" pitchFamily="18" charset="0"/>
              </a:rPr>
              <a:t> </a:t>
            </a:r>
            <a:endParaRPr lang="fr-FR" sz="1400">
              <a:latin typeface="Times New Roman" pitchFamily="18" charset="0"/>
            </a:endParaRPr>
          </a:p>
        </p:txBody>
      </p:sp>
      <p:sp>
        <p:nvSpPr>
          <p:cNvPr id="63660" name="Rectangle 192"/>
          <p:cNvSpPr>
            <a:spLocks noChangeArrowheads="1"/>
          </p:cNvSpPr>
          <p:nvPr/>
        </p:nvSpPr>
        <p:spPr bwMode="auto">
          <a:xfrm>
            <a:off x="3276600" y="3854450"/>
            <a:ext cx="8794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 * X(i+3) </a:t>
            </a:r>
            <a:endParaRPr lang="fr-FR" sz="1400">
              <a:latin typeface="Times New Roman" pitchFamily="18" charset="0"/>
            </a:endParaRPr>
          </a:p>
        </p:txBody>
      </p:sp>
      <p:sp>
        <p:nvSpPr>
          <p:cNvPr id="63661" name="Rectangle 193"/>
          <p:cNvSpPr>
            <a:spLocks noChangeArrowheads="1"/>
          </p:cNvSpPr>
          <p:nvPr/>
        </p:nvSpPr>
        <p:spPr bwMode="auto">
          <a:xfrm>
            <a:off x="4721225" y="38544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62" name="Rectangle 194"/>
          <p:cNvSpPr>
            <a:spLocks noChangeArrowheads="1"/>
          </p:cNvSpPr>
          <p:nvPr/>
        </p:nvSpPr>
        <p:spPr bwMode="auto">
          <a:xfrm>
            <a:off x="4787900" y="1412875"/>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13</a:t>
            </a:r>
            <a:endParaRPr lang="fr-FR" sz="1400">
              <a:latin typeface="Times New Roman" pitchFamily="18" charset="0"/>
            </a:endParaRPr>
          </a:p>
        </p:txBody>
      </p:sp>
      <p:sp>
        <p:nvSpPr>
          <p:cNvPr id="63663" name="Rectangle 195"/>
          <p:cNvSpPr>
            <a:spLocks noChangeArrowheads="1"/>
          </p:cNvSpPr>
          <p:nvPr/>
        </p:nvSpPr>
        <p:spPr bwMode="auto">
          <a:xfrm>
            <a:off x="1392238" y="40798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64" name="Rectangle 197"/>
          <p:cNvSpPr>
            <a:spLocks noChangeArrowheads="1"/>
          </p:cNvSpPr>
          <p:nvPr/>
        </p:nvSpPr>
        <p:spPr bwMode="auto">
          <a:xfrm>
            <a:off x="3079750" y="40798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grpSp>
        <p:nvGrpSpPr>
          <p:cNvPr id="63665" name="Groupe 235"/>
          <p:cNvGrpSpPr>
            <a:grpSpLocks/>
          </p:cNvGrpSpPr>
          <p:nvPr/>
        </p:nvGrpSpPr>
        <p:grpSpPr bwMode="auto">
          <a:xfrm>
            <a:off x="5364163" y="3644900"/>
            <a:ext cx="3025775" cy="212725"/>
            <a:chOff x="1455738" y="4079875"/>
            <a:chExt cx="3025775" cy="212725"/>
          </a:xfrm>
        </p:grpSpPr>
        <p:sp>
          <p:nvSpPr>
            <p:cNvPr id="63701" name="Rectangle 196"/>
            <p:cNvSpPr>
              <a:spLocks noChangeArrowheads="1"/>
            </p:cNvSpPr>
            <p:nvPr/>
          </p:nvSpPr>
          <p:spPr bwMode="auto">
            <a:xfrm>
              <a:off x="1455738" y="4079875"/>
              <a:ext cx="110331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SUB R6,R7,R1</a:t>
              </a:r>
              <a:endParaRPr lang="fr-FR" sz="1400">
                <a:latin typeface="Times New Roman" pitchFamily="18" charset="0"/>
              </a:endParaRPr>
            </a:p>
          </p:txBody>
        </p:sp>
        <p:sp>
          <p:nvSpPr>
            <p:cNvPr id="63702" name="Rectangle 198"/>
            <p:cNvSpPr>
              <a:spLocks noChangeArrowheads="1"/>
            </p:cNvSpPr>
            <p:nvPr/>
          </p:nvSpPr>
          <p:spPr bwMode="auto">
            <a:xfrm>
              <a:off x="3143250" y="4079875"/>
              <a:ext cx="133826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compare i et N-4 </a:t>
              </a:r>
              <a:endParaRPr lang="fr-FR" sz="1400">
                <a:latin typeface="Times New Roman" pitchFamily="18" charset="0"/>
              </a:endParaRPr>
            </a:p>
          </p:txBody>
        </p:sp>
      </p:grpSp>
      <p:sp>
        <p:nvSpPr>
          <p:cNvPr id="63666" name="Rectangle 199"/>
          <p:cNvSpPr>
            <a:spLocks noChangeArrowheads="1"/>
          </p:cNvSpPr>
          <p:nvPr/>
        </p:nvSpPr>
        <p:spPr bwMode="auto">
          <a:xfrm>
            <a:off x="4721225" y="40798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67" name="Rectangle 200"/>
          <p:cNvSpPr>
            <a:spLocks noChangeArrowheads="1"/>
          </p:cNvSpPr>
          <p:nvPr/>
        </p:nvSpPr>
        <p:spPr bwMode="auto">
          <a:xfrm>
            <a:off x="250825" y="1376363"/>
            <a:ext cx="3746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Loop</a:t>
            </a:r>
            <a:endParaRPr lang="fr-FR" sz="1400">
              <a:latin typeface="Times New Roman" pitchFamily="18" charset="0"/>
            </a:endParaRPr>
          </a:p>
        </p:txBody>
      </p:sp>
      <p:sp>
        <p:nvSpPr>
          <p:cNvPr id="63668" name="Rectangle 201"/>
          <p:cNvSpPr>
            <a:spLocks noChangeArrowheads="1"/>
          </p:cNvSpPr>
          <p:nvPr/>
        </p:nvSpPr>
        <p:spPr bwMode="auto">
          <a:xfrm>
            <a:off x="438150" y="1376363"/>
            <a:ext cx="50800" cy="244475"/>
          </a:xfrm>
          <a:prstGeom prst="rect">
            <a:avLst/>
          </a:prstGeom>
          <a:noFill/>
          <a:ln w="9525">
            <a:noFill/>
            <a:miter lim="800000"/>
            <a:headEnd/>
            <a:tailEnd/>
          </a:ln>
        </p:spPr>
        <p:txBody>
          <a:bodyPr wrap="none" lIns="0" tIns="0" rIns="0" bIns="0">
            <a:spAutoFit/>
          </a:bodyPr>
          <a:lstStyle/>
          <a:p>
            <a:pPr eaLnBrk="0" hangingPunct="0"/>
            <a:r>
              <a:rPr lang="fr-FR" sz="1600">
                <a:solidFill>
                  <a:srgbClr val="000000"/>
                </a:solidFill>
                <a:latin typeface="Times" pitchFamily="18" charset="0"/>
              </a:rPr>
              <a:t> </a:t>
            </a:r>
            <a:endParaRPr lang="fr-FR" sz="1600">
              <a:latin typeface="Times New Roman" pitchFamily="18" charset="0"/>
            </a:endParaRPr>
          </a:p>
        </p:txBody>
      </p:sp>
      <p:sp>
        <p:nvSpPr>
          <p:cNvPr id="63669" name="Rectangle 203"/>
          <p:cNvSpPr>
            <a:spLocks noChangeArrowheads="1"/>
          </p:cNvSpPr>
          <p:nvPr/>
        </p:nvSpPr>
        <p:spPr bwMode="auto">
          <a:xfrm>
            <a:off x="250825" y="56086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1400">
              <a:latin typeface="Times New Roman" pitchFamily="18" charset="0"/>
            </a:endParaRPr>
          </a:p>
        </p:txBody>
      </p:sp>
      <p:sp>
        <p:nvSpPr>
          <p:cNvPr id="63670" name="Rectangle 204"/>
          <p:cNvSpPr>
            <a:spLocks noChangeArrowheads="1"/>
          </p:cNvSpPr>
          <p:nvPr/>
        </p:nvSpPr>
        <p:spPr bwMode="auto">
          <a:xfrm>
            <a:off x="314325" y="5608638"/>
            <a:ext cx="50800" cy="244475"/>
          </a:xfrm>
          <a:prstGeom prst="rect">
            <a:avLst/>
          </a:prstGeom>
          <a:noFill/>
          <a:ln w="9525">
            <a:noFill/>
            <a:miter lim="800000"/>
            <a:headEnd/>
            <a:tailEnd/>
          </a:ln>
        </p:spPr>
        <p:txBody>
          <a:bodyPr wrap="none" lIns="0" tIns="0" rIns="0" bIns="0">
            <a:spAutoFit/>
          </a:bodyPr>
          <a:lstStyle/>
          <a:p>
            <a:pPr eaLnBrk="0" hangingPunct="0"/>
            <a:r>
              <a:rPr lang="fr-FR" sz="1600">
                <a:solidFill>
                  <a:srgbClr val="000000"/>
                </a:solidFill>
                <a:latin typeface="Times" pitchFamily="18" charset="0"/>
              </a:rPr>
              <a:t> </a:t>
            </a:r>
            <a:endParaRPr lang="fr-FR" sz="1600">
              <a:latin typeface="Times New Roman" pitchFamily="18" charset="0"/>
            </a:endParaRPr>
          </a:p>
        </p:txBody>
      </p:sp>
      <p:sp>
        <p:nvSpPr>
          <p:cNvPr id="63671" name="Rectangle 205"/>
          <p:cNvSpPr>
            <a:spLocks noChangeArrowheads="1"/>
          </p:cNvSpPr>
          <p:nvPr/>
        </p:nvSpPr>
        <p:spPr bwMode="auto">
          <a:xfrm>
            <a:off x="312738" y="5608638"/>
            <a:ext cx="50800" cy="244475"/>
          </a:xfrm>
          <a:prstGeom prst="rect">
            <a:avLst/>
          </a:prstGeom>
          <a:noFill/>
          <a:ln w="9525">
            <a:noFill/>
            <a:miter lim="800000"/>
            <a:headEnd/>
            <a:tailEnd/>
          </a:ln>
        </p:spPr>
        <p:txBody>
          <a:bodyPr wrap="none" lIns="0" tIns="0" rIns="0" bIns="0">
            <a:spAutoFit/>
          </a:bodyPr>
          <a:lstStyle/>
          <a:p>
            <a:pPr eaLnBrk="0" hangingPunct="0"/>
            <a:r>
              <a:rPr lang="fr-FR" sz="1600">
                <a:solidFill>
                  <a:srgbClr val="000000"/>
                </a:solidFill>
                <a:latin typeface="Times" pitchFamily="18" charset="0"/>
              </a:rPr>
              <a:t> </a:t>
            </a:r>
            <a:endParaRPr lang="fr-FR" sz="1600">
              <a:latin typeface="Times New Roman" pitchFamily="18" charset="0"/>
            </a:endParaRPr>
          </a:p>
        </p:txBody>
      </p:sp>
      <p:sp>
        <p:nvSpPr>
          <p:cNvPr id="63672" name="Rectangle 206"/>
          <p:cNvSpPr>
            <a:spLocks noChangeArrowheads="1"/>
          </p:cNvSpPr>
          <p:nvPr/>
        </p:nvSpPr>
        <p:spPr bwMode="auto">
          <a:xfrm>
            <a:off x="314325" y="4619625"/>
            <a:ext cx="2559050" cy="1466850"/>
          </a:xfrm>
          <a:prstGeom prst="rect">
            <a:avLst/>
          </a:prstGeom>
          <a:noFill/>
          <a:ln w="9525">
            <a:noFill/>
            <a:miter lim="800000"/>
            <a:headEnd/>
            <a:tailEnd/>
          </a:ln>
        </p:spPr>
        <p:txBody>
          <a:bodyPr wrap="none" lIns="0" tIns="0" rIns="0" bIns="0">
            <a:spAutoFit/>
          </a:bodyPr>
          <a:lstStyle/>
          <a:p>
            <a:pPr eaLnBrk="0" hangingPunct="0"/>
            <a:r>
              <a:rPr lang="fr-FR" sz="1600">
                <a:solidFill>
                  <a:srgbClr val="000000"/>
                </a:solidFill>
                <a:latin typeface="Times New Roman" pitchFamily="18" charset="0"/>
              </a:rPr>
              <a:t>For (i=0; i&lt;N; i+=4) {</a:t>
            </a:r>
          </a:p>
          <a:p>
            <a:pPr eaLnBrk="0" hangingPunct="0"/>
            <a:r>
              <a:rPr lang="fr-FR" sz="1600">
                <a:solidFill>
                  <a:srgbClr val="000000"/>
                </a:solidFill>
                <a:latin typeface="Times New Roman" pitchFamily="18" charset="0"/>
              </a:rPr>
              <a:t>	Y[i]+=A*X[i];</a:t>
            </a:r>
          </a:p>
          <a:p>
            <a:pPr eaLnBrk="0" hangingPunct="0"/>
            <a:r>
              <a:rPr lang="fr-FR" sz="1600">
                <a:solidFill>
                  <a:srgbClr val="000000"/>
                </a:solidFill>
                <a:latin typeface="Times New Roman" pitchFamily="18" charset="0"/>
              </a:rPr>
              <a:t>	Y[i+1]+=A*X[i+1];</a:t>
            </a:r>
          </a:p>
          <a:p>
            <a:pPr eaLnBrk="0" hangingPunct="0"/>
            <a:r>
              <a:rPr lang="fr-FR" sz="1600">
                <a:solidFill>
                  <a:srgbClr val="000000"/>
                </a:solidFill>
                <a:latin typeface="Times New Roman" pitchFamily="18" charset="0"/>
              </a:rPr>
              <a:t>	Y[i+2]+=A*X[i+2];</a:t>
            </a:r>
          </a:p>
          <a:p>
            <a:pPr eaLnBrk="0" hangingPunct="0"/>
            <a:r>
              <a:rPr lang="fr-FR" sz="1600">
                <a:solidFill>
                  <a:srgbClr val="000000"/>
                </a:solidFill>
                <a:latin typeface="Times New Roman" pitchFamily="18" charset="0"/>
              </a:rPr>
              <a:t>	Y[i+3]+=A*X[i+3];</a:t>
            </a:r>
          </a:p>
          <a:p>
            <a:pPr eaLnBrk="0" hangingPunct="0"/>
            <a:r>
              <a:rPr lang="fr-FR" sz="1600">
                <a:solidFill>
                  <a:srgbClr val="000000"/>
                </a:solidFill>
                <a:latin typeface="Times New Roman" pitchFamily="18" charset="0"/>
              </a:rPr>
              <a:t>	}</a:t>
            </a:r>
          </a:p>
        </p:txBody>
      </p:sp>
      <p:sp>
        <p:nvSpPr>
          <p:cNvPr id="63673" name="Rectangle 207"/>
          <p:cNvSpPr>
            <a:spLocks noChangeArrowheads="1"/>
          </p:cNvSpPr>
          <p:nvPr/>
        </p:nvSpPr>
        <p:spPr bwMode="auto">
          <a:xfrm>
            <a:off x="2760663" y="46196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74" name="Rectangle 208"/>
          <p:cNvSpPr>
            <a:spLocks noChangeArrowheads="1"/>
          </p:cNvSpPr>
          <p:nvPr/>
        </p:nvSpPr>
        <p:spPr bwMode="auto">
          <a:xfrm>
            <a:off x="771525" y="48085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75" name="Rectangle 210"/>
          <p:cNvSpPr>
            <a:spLocks noChangeArrowheads="1"/>
          </p:cNvSpPr>
          <p:nvPr/>
        </p:nvSpPr>
        <p:spPr bwMode="auto">
          <a:xfrm>
            <a:off x="1290638" y="48085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76" name="Rectangle 211"/>
          <p:cNvSpPr>
            <a:spLocks noChangeArrowheads="1"/>
          </p:cNvSpPr>
          <p:nvPr/>
        </p:nvSpPr>
        <p:spPr bwMode="auto">
          <a:xfrm>
            <a:off x="771525" y="49990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77" name="Rectangle 212"/>
          <p:cNvSpPr>
            <a:spLocks noChangeArrowheads="1"/>
          </p:cNvSpPr>
          <p:nvPr/>
        </p:nvSpPr>
        <p:spPr bwMode="auto">
          <a:xfrm>
            <a:off x="1227138" y="49990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78" name="Rectangle 214"/>
          <p:cNvSpPr>
            <a:spLocks noChangeArrowheads="1"/>
          </p:cNvSpPr>
          <p:nvPr/>
        </p:nvSpPr>
        <p:spPr bwMode="auto">
          <a:xfrm>
            <a:off x="2798763" y="49990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79" name="Rectangle 215"/>
          <p:cNvSpPr>
            <a:spLocks noChangeArrowheads="1"/>
          </p:cNvSpPr>
          <p:nvPr/>
        </p:nvSpPr>
        <p:spPr bwMode="auto">
          <a:xfrm>
            <a:off x="771525" y="51895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0" name="Rectangle 216"/>
          <p:cNvSpPr>
            <a:spLocks noChangeArrowheads="1"/>
          </p:cNvSpPr>
          <p:nvPr/>
        </p:nvSpPr>
        <p:spPr bwMode="auto">
          <a:xfrm>
            <a:off x="1227138" y="51895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1" name="Rectangle 218"/>
          <p:cNvSpPr>
            <a:spLocks noChangeArrowheads="1"/>
          </p:cNvSpPr>
          <p:nvPr/>
        </p:nvSpPr>
        <p:spPr bwMode="auto">
          <a:xfrm>
            <a:off x="3368675" y="51895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2" name="Rectangle 219"/>
          <p:cNvSpPr>
            <a:spLocks noChangeArrowheads="1"/>
          </p:cNvSpPr>
          <p:nvPr/>
        </p:nvSpPr>
        <p:spPr bwMode="auto">
          <a:xfrm>
            <a:off x="771525" y="53800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3" name="Rectangle 220"/>
          <p:cNvSpPr>
            <a:spLocks noChangeArrowheads="1"/>
          </p:cNvSpPr>
          <p:nvPr/>
        </p:nvSpPr>
        <p:spPr bwMode="auto">
          <a:xfrm>
            <a:off x="1227138" y="53800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4" name="Rectangle 222"/>
          <p:cNvSpPr>
            <a:spLocks noChangeArrowheads="1"/>
          </p:cNvSpPr>
          <p:nvPr/>
        </p:nvSpPr>
        <p:spPr bwMode="auto">
          <a:xfrm>
            <a:off x="3368675" y="53800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5" name="Rectangle 223"/>
          <p:cNvSpPr>
            <a:spLocks noChangeArrowheads="1"/>
          </p:cNvSpPr>
          <p:nvPr/>
        </p:nvSpPr>
        <p:spPr bwMode="auto">
          <a:xfrm>
            <a:off x="771525" y="55705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6" name="Rectangle 224"/>
          <p:cNvSpPr>
            <a:spLocks noChangeArrowheads="1"/>
          </p:cNvSpPr>
          <p:nvPr/>
        </p:nvSpPr>
        <p:spPr bwMode="auto">
          <a:xfrm>
            <a:off x="1227138" y="55705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7" name="Rectangle 226"/>
          <p:cNvSpPr>
            <a:spLocks noChangeArrowheads="1"/>
          </p:cNvSpPr>
          <p:nvPr/>
        </p:nvSpPr>
        <p:spPr bwMode="auto">
          <a:xfrm>
            <a:off x="3368675" y="55705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8" name="Rectangle 227"/>
          <p:cNvSpPr>
            <a:spLocks noChangeArrowheads="1"/>
          </p:cNvSpPr>
          <p:nvPr/>
        </p:nvSpPr>
        <p:spPr bwMode="auto">
          <a:xfrm>
            <a:off x="771525" y="578485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89" name="Rectangle 229"/>
          <p:cNvSpPr>
            <a:spLocks noChangeArrowheads="1"/>
          </p:cNvSpPr>
          <p:nvPr/>
        </p:nvSpPr>
        <p:spPr bwMode="auto">
          <a:xfrm>
            <a:off x="1049338" y="574675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3690" name="Rectangle 230"/>
          <p:cNvSpPr>
            <a:spLocks noChangeArrowheads="1"/>
          </p:cNvSpPr>
          <p:nvPr/>
        </p:nvSpPr>
        <p:spPr bwMode="auto">
          <a:xfrm>
            <a:off x="1049338" y="5746750"/>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3691" name="Rectangle 231"/>
          <p:cNvSpPr>
            <a:spLocks noChangeArrowheads="1"/>
          </p:cNvSpPr>
          <p:nvPr/>
        </p:nvSpPr>
        <p:spPr bwMode="auto">
          <a:xfrm>
            <a:off x="6619875" y="48053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92" name="Rectangle 232"/>
          <p:cNvSpPr>
            <a:spLocks noChangeArrowheads="1"/>
          </p:cNvSpPr>
          <p:nvPr/>
        </p:nvSpPr>
        <p:spPr bwMode="auto">
          <a:xfrm>
            <a:off x="7075488" y="48053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93" name="Rectangle 233"/>
          <p:cNvSpPr>
            <a:spLocks noChangeArrowheads="1"/>
          </p:cNvSpPr>
          <p:nvPr/>
        </p:nvSpPr>
        <p:spPr bwMode="auto">
          <a:xfrm>
            <a:off x="7126288" y="48053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94" name="Rectangle 234"/>
          <p:cNvSpPr>
            <a:spLocks noChangeArrowheads="1"/>
          </p:cNvSpPr>
          <p:nvPr/>
        </p:nvSpPr>
        <p:spPr bwMode="auto">
          <a:xfrm>
            <a:off x="7126288" y="480536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3695" name="Rectangle 235"/>
          <p:cNvSpPr>
            <a:spLocks noChangeArrowheads="1"/>
          </p:cNvSpPr>
          <p:nvPr/>
        </p:nvSpPr>
        <p:spPr bwMode="auto">
          <a:xfrm>
            <a:off x="5783263" y="4437063"/>
            <a:ext cx="2106612" cy="738187"/>
          </a:xfrm>
          <a:prstGeom prst="rect">
            <a:avLst/>
          </a:prstGeom>
          <a:noFill/>
          <a:ln w="9525">
            <a:noFill/>
            <a:miter lim="800000"/>
            <a:headEnd/>
            <a:tailEnd/>
          </a:ln>
        </p:spPr>
        <p:txBody>
          <a:bodyPr wrap="none" lIns="0" tIns="0" rIns="0" bIns="0">
            <a:spAutoFit/>
          </a:bodyPr>
          <a:lstStyle/>
          <a:p>
            <a:pPr eaLnBrk="0" hangingPunct="0"/>
            <a:r>
              <a:rPr lang="fr-FR" sz="2400">
                <a:solidFill>
                  <a:srgbClr val="FF0000"/>
                </a:solidFill>
                <a:latin typeface="Times" pitchFamily="18" charset="0"/>
              </a:rPr>
              <a:t>6 cycles/itération</a:t>
            </a:r>
          </a:p>
          <a:p>
            <a:pPr eaLnBrk="0" hangingPunct="0"/>
            <a:r>
              <a:rPr lang="fr-FR" sz="2400">
                <a:solidFill>
                  <a:srgbClr val="FF0000"/>
                </a:solidFill>
                <a:latin typeface="Times" pitchFamily="18" charset="0"/>
              </a:rPr>
              <a:t> au lieu de 12</a:t>
            </a:r>
            <a:endParaRPr lang="fr-FR" sz="2400">
              <a:latin typeface="Times New Roman" pitchFamily="18" charset="0"/>
            </a:endParaRPr>
          </a:p>
        </p:txBody>
      </p:sp>
      <p:sp>
        <p:nvSpPr>
          <p:cNvPr id="63696" name="Rectangle 236"/>
          <p:cNvSpPr>
            <a:spLocks noChangeArrowheads="1"/>
          </p:cNvSpPr>
          <p:nvPr/>
        </p:nvSpPr>
        <p:spPr bwMode="auto">
          <a:xfrm>
            <a:off x="8570913" y="48561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3697" name="Rectangle 237"/>
          <p:cNvSpPr>
            <a:spLocks noChangeArrowheads="1"/>
          </p:cNvSpPr>
          <p:nvPr/>
        </p:nvSpPr>
        <p:spPr bwMode="auto">
          <a:xfrm>
            <a:off x="6096000" y="5137150"/>
            <a:ext cx="2357438" cy="21590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Plus de suspensions (3 cycles) </a:t>
            </a:r>
            <a:endParaRPr lang="fr-FR" sz="2400">
              <a:latin typeface="Times New Roman" pitchFamily="18" charset="0"/>
            </a:endParaRPr>
          </a:p>
        </p:txBody>
      </p:sp>
      <p:sp>
        <p:nvSpPr>
          <p:cNvPr id="63698" name="Rectangle 238"/>
          <p:cNvSpPr>
            <a:spLocks noChangeArrowheads="1"/>
          </p:cNvSpPr>
          <p:nvPr/>
        </p:nvSpPr>
        <p:spPr bwMode="auto">
          <a:xfrm>
            <a:off x="6096000" y="5491163"/>
            <a:ext cx="2495550" cy="42545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1 cycle de gestion de boucle</a:t>
            </a:r>
          </a:p>
          <a:p>
            <a:pPr eaLnBrk="0" hangingPunct="0"/>
            <a:r>
              <a:rPr lang="fr-FR" sz="1400">
                <a:solidFill>
                  <a:srgbClr val="000000"/>
                </a:solidFill>
                <a:latin typeface="Times" pitchFamily="18" charset="0"/>
              </a:rPr>
              <a:t> (4 inst./4) au lieu de  4 (- 3 cycles)</a:t>
            </a:r>
            <a:endParaRPr lang="fr-FR" sz="2400">
              <a:latin typeface="Times New Roman" pitchFamily="18" charset="0"/>
            </a:endParaRPr>
          </a:p>
        </p:txBody>
      </p:sp>
      <p:sp>
        <p:nvSpPr>
          <p:cNvPr id="237"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238"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p:txBody>
          <a:bodyPr/>
          <a:lstStyle/>
          <a:p>
            <a:r>
              <a:rPr lang="fr-FR" smtClean="0"/>
              <a:t>Instructions x86          micro-instructions</a:t>
            </a:r>
          </a:p>
        </p:txBody>
      </p:sp>
      <p:sp>
        <p:nvSpPr>
          <p:cNvPr id="3" name="Espace réservé de la date 2"/>
          <p:cNvSpPr>
            <a:spLocks noGrp="1"/>
          </p:cNvSpPr>
          <p:nvPr>
            <p:ph type="dt" sz="quarter" idx="10"/>
          </p:nvPr>
        </p:nvSpPr>
        <p:spPr/>
        <p:txBody>
          <a:bodyPr/>
          <a:lstStyle/>
          <a:p>
            <a:pPr>
              <a:defRPr/>
            </a:pPr>
            <a:r>
              <a:rPr lang="fr-FR" smtClean="0"/>
              <a:t>M1 Informatique 2012-13</a:t>
            </a:r>
            <a:endParaRPr lang="fr-FR"/>
          </a:p>
        </p:txBody>
      </p:sp>
      <p:sp>
        <p:nvSpPr>
          <p:cNvPr id="4" name="Espace réservé du pied de page 3"/>
          <p:cNvSpPr>
            <a:spLocks noGrp="1"/>
          </p:cNvSpPr>
          <p:nvPr>
            <p:ph type="ftr" sz="quarter" idx="11"/>
          </p:nvPr>
        </p:nvSpPr>
        <p:spPr/>
        <p:txBody>
          <a:bodyPr/>
          <a:lstStyle/>
          <a:p>
            <a:pPr>
              <a:defRPr/>
            </a:pPr>
            <a:r>
              <a:rPr lang="fr-FR" smtClean="0"/>
              <a:t>Architectures avancées</a:t>
            </a:r>
          </a:p>
          <a:p>
            <a:pPr>
              <a:defRPr/>
            </a:pPr>
            <a:r>
              <a:rPr lang="fr-FR" smtClean="0"/>
              <a:t>D. Etiemble</a:t>
            </a:r>
            <a:endParaRPr lang="fr-FR"/>
          </a:p>
        </p:txBody>
      </p:sp>
      <p:sp>
        <p:nvSpPr>
          <p:cNvPr id="5" name="Espace réservé du numéro de diapositive 4"/>
          <p:cNvSpPr>
            <a:spLocks noGrp="1"/>
          </p:cNvSpPr>
          <p:nvPr>
            <p:ph type="sldNum" sz="quarter" idx="12"/>
          </p:nvPr>
        </p:nvSpPr>
        <p:spPr/>
        <p:txBody>
          <a:bodyPr/>
          <a:lstStyle/>
          <a:p>
            <a:pPr>
              <a:defRPr/>
            </a:pPr>
            <a:fld id="{C09C9C6E-0E11-4B0A-8211-7CC365DAB531}" type="slidenum">
              <a:rPr lang="fr-FR" smtClean="0"/>
              <a:pPr>
                <a:defRPr/>
              </a:pPr>
              <a:t>64</a:t>
            </a:fld>
            <a:endParaRPr lang="fr-FR"/>
          </a:p>
        </p:txBody>
      </p:sp>
      <p:graphicFrame>
        <p:nvGraphicFramePr>
          <p:cNvPr id="6" name="Tableau 5"/>
          <p:cNvGraphicFramePr>
            <a:graphicFrameLocks noGrp="1"/>
          </p:cNvGraphicFramePr>
          <p:nvPr/>
        </p:nvGraphicFramePr>
        <p:xfrm>
          <a:off x="1836738" y="1514475"/>
          <a:ext cx="5469255" cy="3830320"/>
        </p:xfrm>
        <a:graphic>
          <a:graphicData uri="http://schemas.openxmlformats.org/drawingml/2006/table">
            <a:tbl>
              <a:tblPr/>
              <a:tblGrid>
                <a:gridCol w="1148715"/>
                <a:gridCol w="990600"/>
                <a:gridCol w="3329940"/>
              </a:tblGrid>
              <a:tr h="347980">
                <a:tc>
                  <a:txBody>
                    <a:bodyPr/>
                    <a:lstStyle/>
                    <a:p>
                      <a:pPr algn="just">
                        <a:spcAft>
                          <a:spcPts val="0"/>
                        </a:spcAft>
                      </a:pPr>
                      <a:r>
                        <a:rPr lang="fr-FR" sz="1200" dirty="0">
                          <a:latin typeface="Arial"/>
                          <a:ea typeface="Times New Roman"/>
                        </a:rPr>
                        <a:t>Destination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Arial"/>
                          <a:ea typeface="Times New Roman"/>
                        </a:rPr>
                        <a:t>Source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200">
                          <a:latin typeface="Arial"/>
                          <a:ea typeface="Times New Roman"/>
                        </a:rPr>
                        <a:t>Micro-instructions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80">
                <a:tc>
                  <a:txBody>
                    <a:bodyPr/>
                    <a:lstStyle/>
                    <a:p>
                      <a:pPr algn="just">
                        <a:spcAft>
                          <a:spcPts val="0"/>
                        </a:spcAft>
                      </a:pPr>
                      <a:r>
                        <a:rPr lang="fr-FR" sz="1100">
                          <a:latin typeface="Arial"/>
                          <a:ea typeface="Times New Roman"/>
                        </a:rPr>
                        <a:t>Registre</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Registre</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a:t>
                      </a:r>
                      <a:r>
                        <a:rPr lang="fr-FR" sz="1100" baseline="-25000">
                          <a:latin typeface="Arial"/>
                          <a:ea typeface="Times New Roman"/>
                        </a:rPr>
                        <a:t>dest</a:t>
                      </a:r>
                      <a:r>
                        <a:rPr lang="fr-FR" sz="1100">
                          <a:latin typeface="Arial"/>
                          <a:ea typeface="Times New Roman"/>
                        </a:rPr>
                        <a:t> </a:t>
                      </a:r>
                      <a:r>
                        <a:rPr lang="fr-FR" sz="1100">
                          <a:latin typeface="Arial"/>
                          <a:ea typeface="Times New Roman"/>
                          <a:sym typeface="Symbol"/>
                        </a:rPr>
                        <a:t></a:t>
                      </a:r>
                      <a:r>
                        <a:rPr lang="fr-FR" sz="1100">
                          <a:latin typeface="Arial"/>
                          <a:ea typeface="Times New Roman"/>
                        </a:rPr>
                        <a:t> R</a:t>
                      </a:r>
                      <a:r>
                        <a:rPr lang="fr-FR" sz="1100" baseline="-25000">
                          <a:latin typeface="Arial"/>
                          <a:ea typeface="Times New Roman"/>
                        </a:rPr>
                        <a:t>dest</a:t>
                      </a:r>
                      <a:r>
                        <a:rPr lang="fr-FR" sz="1100">
                          <a:latin typeface="Arial"/>
                          <a:ea typeface="Times New Roman"/>
                        </a:rPr>
                        <a:t> opération R</a:t>
                      </a:r>
                      <a:r>
                        <a:rPr lang="fr-FR" sz="1100" baseline="-25000">
                          <a:latin typeface="Arial"/>
                          <a:ea typeface="Times New Roman"/>
                        </a:rPr>
                        <a:t>source</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15">
                <a:tc>
                  <a:txBody>
                    <a:bodyPr/>
                    <a:lstStyle/>
                    <a:p>
                      <a:pPr algn="just">
                        <a:spcAft>
                          <a:spcPts val="0"/>
                        </a:spcAft>
                      </a:pPr>
                      <a:r>
                        <a:rPr lang="fr-FR" sz="1100">
                          <a:latin typeface="Arial"/>
                          <a:ea typeface="Times New Roman"/>
                        </a:rPr>
                        <a:t>Registre</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Immédiat</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dirty="0" err="1">
                          <a:latin typeface="Arial"/>
                          <a:ea typeface="Times New Roman"/>
                        </a:rPr>
                        <a:t>R</a:t>
                      </a:r>
                      <a:r>
                        <a:rPr lang="fr-FR" sz="1100" baseline="-25000" dirty="0" err="1">
                          <a:latin typeface="Arial"/>
                          <a:ea typeface="Times New Roman"/>
                        </a:rPr>
                        <a:t>dest</a:t>
                      </a:r>
                      <a:r>
                        <a:rPr lang="fr-FR" sz="1100" dirty="0">
                          <a:latin typeface="Arial"/>
                          <a:ea typeface="Times New Roman"/>
                        </a:rPr>
                        <a:t> </a:t>
                      </a:r>
                      <a:r>
                        <a:rPr lang="fr-FR" sz="1100" dirty="0">
                          <a:latin typeface="Arial"/>
                          <a:ea typeface="Times New Roman"/>
                          <a:sym typeface="Symbol"/>
                        </a:rPr>
                        <a:t></a:t>
                      </a:r>
                      <a:r>
                        <a:rPr lang="fr-FR" sz="1100" dirty="0">
                          <a:latin typeface="Arial"/>
                          <a:ea typeface="Times New Roman"/>
                        </a:rPr>
                        <a:t> </a:t>
                      </a:r>
                      <a:r>
                        <a:rPr lang="fr-FR" sz="1100" dirty="0" err="1">
                          <a:latin typeface="Arial"/>
                          <a:ea typeface="Times New Roman"/>
                        </a:rPr>
                        <a:t>R</a:t>
                      </a:r>
                      <a:r>
                        <a:rPr lang="fr-FR" sz="1100" baseline="-25000" dirty="0" err="1">
                          <a:latin typeface="Arial"/>
                          <a:ea typeface="Times New Roman"/>
                        </a:rPr>
                        <a:t>dest</a:t>
                      </a:r>
                      <a:r>
                        <a:rPr lang="fr-FR" sz="1100" dirty="0">
                          <a:latin typeface="Arial"/>
                          <a:ea typeface="Times New Roman"/>
                        </a:rPr>
                        <a:t> opération </a:t>
                      </a:r>
                      <a:r>
                        <a:rPr lang="fr-FR" sz="1100" dirty="0" smtClean="0">
                          <a:latin typeface="Arial"/>
                          <a:ea typeface="Times New Roman"/>
                        </a:rPr>
                        <a:t>Immédiat </a:t>
                      </a:r>
                      <a:endParaRPr lang="fr-FR" sz="1200" dirty="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80">
                <a:tc>
                  <a:txBody>
                    <a:bodyPr/>
                    <a:lstStyle/>
                    <a:p>
                      <a:pPr algn="just">
                        <a:spcAft>
                          <a:spcPts val="0"/>
                        </a:spcAft>
                      </a:pPr>
                      <a:r>
                        <a:rPr lang="fr-FR" sz="1100">
                          <a:latin typeface="Arial"/>
                          <a:ea typeface="Times New Roman"/>
                        </a:rPr>
                        <a:t>Registre</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Mémoire</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a:t>
                      </a:r>
                      <a:r>
                        <a:rPr lang="fr-FR" sz="1100" baseline="-25000">
                          <a:latin typeface="Arial"/>
                          <a:ea typeface="Times New Roman"/>
                        </a:rPr>
                        <a:t>temp</a:t>
                      </a:r>
                      <a:r>
                        <a:rPr lang="fr-FR" sz="1100">
                          <a:latin typeface="Arial"/>
                          <a:ea typeface="Times New Roman"/>
                        </a:rPr>
                        <a:t> </a:t>
                      </a:r>
                      <a:r>
                        <a:rPr lang="fr-FR" sz="1100">
                          <a:latin typeface="Arial"/>
                          <a:ea typeface="Times New Roman"/>
                          <a:sym typeface="Symbol"/>
                        </a:rPr>
                        <a:t></a:t>
                      </a:r>
                      <a:r>
                        <a:rPr lang="fr-FR" sz="1100">
                          <a:latin typeface="Arial"/>
                          <a:ea typeface="Times New Roman"/>
                        </a:rPr>
                        <a:t> Mémoire (R</a:t>
                      </a:r>
                      <a:r>
                        <a:rPr lang="fr-FR" sz="1100" baseline="-25000">
                          <a:latin typeface="Arial"/>
                          <a:ea typeface="Times New Roman"/>
                        </a:rPr>
                        <a:t>adr</a:t>
                      </a:r>
                      <a:r>
                        <a:rPr lang="fr-FR" sz="1100">
                          <a:latin typeface="Arial"/>
                          <a:ea typeface="Times New Roman"/>
                        </a:rPr>
                        <a:t>)</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80">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a:t>
                      </a:r>
                      <a:r>
                        <a:rPr lang="fr-FR" sz="1100" baseline="-25000">
                          <a:latin typeface="Arial"/>
                          <a:ea typeface="Times New Roman"/>
                        </a:rPr>
                        <a:t>dest</a:t>
                      </a:r>
                      <a:r>
                        <a:rPr lang="fr-FR" sz="1100">
                          <a:latin typeface="Arial"/>
                          <a:ea typeface="Times New Roman"/>
                        </a:rPr>
                        <a:t> </a:t>
                      </a:r>
                      <a:r>
                        <a:rPr lang="fr-FR" sz="1100">
                          <a:latin typeface="Arial"/>
                          <a:ea typeface="Times New Roman"/>
                          <a:sym typeface="Symbol"/>
                        </a:rPr>
                        <a:t></a:t>
                      </a:r>
                      <a:r>
                        <a:rPr lang="fr-FR" sz="1100">
                          <a:latin typeface="Arial"/>
                          <a:ea typeface="Times New Roman"/>
                        </a:rPr>
                        <a:t> R</a:t>
                      </a:r>
                      <a:r>
                        <a:rPr lang="fr-FR" sz="1100" baseline="-25000">
                          <a:latin typeface="Arial"/>
                          <a:ea typeface="Times New Roman"/>
                        </a:rPr>
                        <a:t>dest</a:t>
                      </a:r>
                      <a:r>
                        <a:rPr lang="fr-FR" sz="1100">
                          <a:latin typeface="Arial"/>
                          <a:ea typeface="Times New Roman"/>
                        </a:rPr>
                        <a:t> opération R</a:t>
                      </a:r>
                      <a:r>
                        <a:rPr lang="fr-FR" sz="1100" baseline="-25000">
                          <a:latin typeface="Arial"/>
                          <a:ea typeface="Times New Roman"/>
                        </a:rPr>
                        <a:t>temp</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15">
                <a:tc>
                  <a:txBody>
                    <a:bodyPr/>
                    <a:lstStyle/>
                    <a:p>
                      <a:pPr algn="just">
                        <a:spcAft>
                          <a:spcPts val="0"/>
                        </a:spcAft>
                      </a:pPr>
                      <a:r>
                        <a:rPr lang="fr-FR" sz="1100">
                          <a:latin typeface="Arial"/>
                          <a:ea typeface="Times New Roman"/>
                        </a:rPr>
                        <a:t>Mémoire </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Registre</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a:t>
                      </a:r>
                      <a:r>
                        <a:rPr lang="fr-FR" sz="1100" baseline="-25000">
                          <a:latin typeface="Arial"/>
                          <a:ea typeface="Times New Roman"/>
                        </a:rPr>
                        <a:t>temp</a:t>
                      </a:r>
                      <a:r>
                        <a:rPr lang="fr-FR" sz="1100">
                          <a:latin typeface="Arial"/>
                          <a:ea typeface="Times New Roman"/>
                        </a:rPr>
                        <a:t> </a:t>
                      </a:r>
                      <a:r>
                        <a:rPr lang="fr-FR" sz="1100">
                          <a:latin typeface="Arial"/>
                          <a:ea typeface="Times New Roman"/>
                          <a:sym typeface="Symbol"/>
                        </a:rPr>
                        <a:t></a:t>
                      </a:r>
                      <a:r>
                        <a:rPr lang="fr-FR" sz="1100">
                          <a:latin typeface="Arial"/>
                          <a:ea typeface="Times New Roman"/>
                        </a:rPr>
                        <a:t> Mémoire (R</a:t>
                      </a:r>
                      <a:r>
                        <a:rPr lang="fr-FR" sz="1100" baseline="-25000">
                          <a:latin typeface="Arial"/>
                          <a:ea typeface="Times New Roman"/>
                        </a:rPr>
                        <a:t>adr</a:t>
                      </a:r>
                      <a:r>
                        <a:rPr lang="fr-FR" sz="1100">
                          <a:latin typeface="Arial"/>
                          <a:ea typeface="Times New Roman"/>
                        </a:rPr>
                        <a:t>)</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80">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a:t>
                      </a:r>
                      <a:r>
                        <a:rPr lang="fr-FR" sz="1100" baseline="-25000">
                          <a:latin typeface="Arial"/>
                          <a:ea typeface="Times New Roman"/>
                        </a:rPr>
                        <a:t>temp</a:t>
                      </a:r>
                      <a:r>
                        <a:rPr lang="fr-FR" sz="1100">
                          <a:latin typeface="Arial"/>
                          <a:ea typeface="Times New Roman"/>
                        </a:rPr>
                        <a:t> </a:t>
                      </a:r>
                      <a:r>
                        <a:rPr lang="fr-FR" sz="1100">
                          <a:latin typeface="Arial"/>
                          <a:ea typeface="Times New Roman"/>
                          <a:sym typeface="Symbol"/>
                        </a:rPr>
                        <a:t></a:t>
                      </a:r>
                      <a:r>
                        <a:rPr lang="fr-FR" sz="1100">
                          <a:latin typeface="Arial"/>
                          <a:ea typeface="Times New Roman"/>
                        </a:rPr>
                        <a:t> R</a:t>
                      </a:r>
                      <a:r>
                        <a:rPr lang="fr-FR" sz="1100" baseline="-25000">
                          <a:latin typeface="Arial"/>
                          <a:ea typeface="Times New Roman"/>
                        </a:rPr>
                        <a:t>temp</a:t>
                      </a:r>
                      <a:r>
                        <a:rPr lang="fr-FR" sz="1100">
                          <a:latin typeface="Arial"/>
                          <a:ea typeface="Times New Roman"/>
                        </a:rPr>
                        <a:t> opération R</a:t>
                      </a:r>
                      <a:r>
                        <a:rPr lang="fr-FR" sz="1100" baseline="-25000">
                          <a:latin typeface="Arial"/>
                          <a:ea typeface="Times New Roman"/>
                        </a:rPr>
                        <a:t>source</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80">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Mémoire (R</a:t>
                      </a:r>
                      <a:r>
                        <a:rPr lang="fr-FR" sz="1100" baseline="-25000">
                          <a:latin typeface="Arial"/>
                          <a:ea typeface="Times New Roman"/>
                        </a:rPr>
                        <a:t>adr</a:t>
                      </a:r>
                      <a:r>
                        <a:rPr lang="fr-FR" sz="1100">
                          <a:latin typeface="Arial"/>
                          <a:ea typeface="Times New Roman"/>
                        </a:rPr>
                        <a:t>) </a:t>
                      </a:r>
                      <a:r>
                        <a:rPr lang="fr-FR" sz="1100">
                          <a:latin typeface="Arial"/>
                          <a:ea typeface="Times New Roman"/>
                          <a:sym typeface="Symbol"/>
                        </a:rPr>
                        <a:t></a:t>
                      </a:r>
                      <a:r>
                        <a:rPr lang="fr-FR" sz="1100">
                          <a:latin typeface="Arial"/>
                          <a:ea typeface="Times New Roman"/>
                        </a:rPr>
                        <a:t> R</a:t>
                      </a:r>
                      <a:r>
                        <a:rPr lang="fr-FR" sz="1100" baseline="-25000">
                          <a:latin typeface="Arial"/>
                          <a:ea typeface="Times New Roman"/>
                        </a:rPr>
                        <a:t>temp</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15">
                <a:tc>
                  <a:txBody>
                    <a:bodyPr/>
                    <a:lstStyle/>
                    <a:p>
                      <a:pPr algn="just">
                        <a:spcAft>
                          <a:spcPts val="0"/>
                        </a:spcAft>
                      </a:pPr>
                      <a:r>
                        <a:rPr lang="fr-FR" sz="1100">
                          <a:latin typeface="Arial"/>
                          <a:ea typeface="Times New Roman"/>
                        </a:rPr>
                        <a:t>Mémoire </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Registre</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a:t>
                      </a:r>
                      <a:r>
                        <a:rPr lang="fr-FR" sz="1100" baseline="-25000">
                          <a:latin typeface="Arial"/>
                          <a:ea typeface="Times New Roman"/>
                        </a:rPr>
                        <a:t>temp</a:t>
                      </a:r>
                      <a:r>
                        <a:rPr lang="fr-FR" sz="1100">
                          <a:latin typeface="Arial"/>
                          <a:ea typeface="Times New Roman"/>
                        </a:rPr>
                        <a:t> </a:t>
                      </a:r>
                      <a:r>
                        <a:rPr lang="fr-FR" sz="1100">
                          <a:latin typeface="Arial"/>
                          <a:ea typeface="Times New Roman"/>
                          <a:sym typeface="Symbol"/>
                        </a:rPr>
                        <a:t></a:t>
                      </a:r>
                      <a:r>
                        <a:rPr lang="fr-FR" sz="1100">
                          <a:latin typeface="Arial"/>
                          <a:ea typeface="Times New Roman"/>
                        </a:rPr>
                        <a:t> Mémoire (R</a:t>
                      </a:r>
                      <a:r>
                        <a:rPr lang="fr-FR" sz="1100" baseline="-25000">
                          <a:latin typeface="Arial"/>
                          <a:ea typeface="Times New Roman"/>
                        </a:rPr>
                        <a:t>adr</a:t>
                      </a:r>
                      <a:r>
                        <a:rPr lang="fr-FR" sz="1100">
                          <a:latin typeface="Arial"/>
                          <a:ea typeface="Times New Roman"/>
                        </a:rPr>
                        <a:t>)</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80">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a:latin typeface="Arial"/>
                          <a:ea typeface="Times New Roman"/>
                        </a:rPr>
                        <a:t>R</a:t>
                      </a:r>
                      <a:r>
                        <a:rPr lang="fr-FR" sz="1100" baseline="-25000">
                          <a:latin typeface="Arial"/>
                          <a:ea typeface="Times New Roman"/>
                        </a:rPr>
                        <a:t>temp</a:t>
                      </a:r>
                      <a:r>
                        <a:rPr lang="fr-FR" sz="1100">
                          <a:latin typeface="Arial"/>
                          <a:ea typeface="Times New Roman"/>
                        </a:rPr>
                        <a:t> </a:t>
                      </a:r>
                      <a:r>
                        <a:rPr lang="fr-FR" sz="1100">
                          <a:latin typeface="Arial"/>
                          <a:ea typeface="Times New Roman"/>
                          <a:sym typeface="Symbol"/>
                        </a:rPr>
                        <a:t></a:t>
                      </a:r>
                      <a:r>
                        <a:rPr lang="fr-FR" sz="1100">
                          <a:latin typeface="Arial"/>
                          <a:ea typeface="Times New Roman"/>
                        </a:rPr>
                        <a:t> R</a:t>
                      </a:r>
                      <a:r>
                        <a:rPr lang="fr-FR" sz="1100" baseline="-25000">
                          <a:latin typeface="Arial"/>
                          <a:ea typeface="Times New Roman"/>
                        </a:rPr>
                        <a:t>temp</a:t>
                      </a:r>
                      <a:r>
                        <a:rPr lang="fr-FR" sz="1100">
                          <a:latin typeface="Arial"/>
                          <a:ea typeface="Times New Roman"/>
                        </a:rPr>
                        <a:t> opération Immédiat</a:t>
                      </a:r>
                      <a:endParaRPr lang="fr-FR" sz="12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615">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fr-FR" sz="110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fr-FR" sz="1100" dirty="0">
                          <a:latin typeface="Arial"/>
                          <a:ea typeface="Times New Roman"/>
                        </a:rPr>
                        <a:t>Mémoire (</a:t>
                      </a:r>
                      <a:r>
                        <a:rPr lang="fr-FR" sz="1100" dirty="0" err="1">
                          <a:latin typeface="Arial"/>
                          <a:ea typeface="Times New Roman"/>
                        </a:rPr>
                        <a:t>R</a:t>
                      </a:r>
                      <a:r>
                        <a:rPr lang="fr-FR" sz="1100" baseline="-25000" dirty="0" err="1">
                          <a:latin typeface="Arial"/>
                          <a:ea typeface="Times New Roman"/>
                        </a:rPr>
                        <a:t>adr</a:t>
                      </a:r>
                      <a:r>
                        <a:rPr lang="fr-FR" sz="1100" dirty="0">
                          <a:latin typeface="Arial"/>
                          <a:ea typeface="Times New Roman"/>
                        </a:rPr>
                        <a:t>) </a:t>
                      </a:r>
                      <a:r>
                        <a:rPr lang="fr-FR" sz="1100" dirty="0">
                          <a:latin typeface="Arial"/>
                          <a:ea typeface="Times New Roman"/>
                          <a:sym typeface="Symbol"/>
                        </a:rPr>
                        <a:t></a:t>
                      </a:r>
                      <a:r>
                        <a:rPr lang="fr-FR" sz="1100" dirty="0">
                          <a:latin typeface="Arial"/>
                          <a:ea typeface="Times New Roman"/>
                        </a:rPr>
                        <a:t> </a:t>
                      </a:r>
                      <a:r>
                        <a:rPr lang="fr-FR" sz="1100" dirty="0" err="1">
                          <a:latin typeface="Arial"/>
                          <a:ea typeface="Times New Roman"/>
                        </a:rPr>
                        <a:t>R</a:t>
                      </a:r>
                      <a:r>
                        <a:rPr lang="fr-FR" sz="1100" baseline="-25000" dirty="0" err="1">
                          <a:latin typeface="Arial"/>
                          <a:ea typeface="Times New Roman"/>
                        </a:rPr>
                        <a:t>temp</a:t>
                      </a:r>
                      <a:endParaRPr lang="fr-FR" sz="1200" dirty="0">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Flèche droite 6"/>
          <p:cNvSpPr/>
          <p:nvPr/>
        </p:nvSpPr>
        <p:spPr>
          <a:xfrm>
            <a:off x="3995738" y="692150"/>
            <a:ext cx="977900" cy="41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Espace réservé de la date 2"/>
          <p:cNvSpPr>
            <a:spLocks noGrp="1"/>
          </p:cNvSpPr>
          <p:nvPr>
            <p:ph type="dt" sz="quarter" idx="10"/>
          </p:nvPr>
        </p:nvSpPr>
        <p:spPr/>
        <p:txBody>
          <a:bodyPr/>
          <a:lstStyle/>
          <a:p>
            <a:pPr>
              <a:defRPr/>
            </a:pPr>
            <a:r>
              <a:rPr lang="fr-FR"/>
              <a:t>M1 Informatique 2012-13</a:t>
            </a:r>
          </a:p>
        </p:txBody>
      </p:sp>
      <p:sp>
        <p:nvSpPr>
          <p:cNvPr id="123" name="Espace réservé du pied de page 3"/>
          <p:cNvSpPr>
            <a:spLocks noGrp="1"/>
          </p:cNvSpPr>
          <p:nvPr>
            <p:ph type="ftr" sz="quarter" idx="11"/>
          </p:nvPr>
        </p:nvSpPr>
        <p:spPr/>
        <p:txBody>
          <a:bodyPr/>
          <a:lstStyle/>
          <a:p>
            <a:pPr>
              <a:defRPr/>
            </a:pPr>
            <a:r>
              <a:rPr lang="fr-FR"/>
              <a:t>Architectures avancées</a:t>
            </a:r>
          </a:p>
          <a:p>
            <a:pPr>
              <a:defRPr/>
            </a:pPr>
            <a:r>
              <a:rPr lang="fr-FR"/>
              <a:t>D. Etiemble</a:t>
            </a:r>
          </a:p>
        </p:txBody>
      </p:sp>
      <p:sp>
        <p:nvSpPr>
          <p:cNvPr id="124" name="Espace réservé du numéro de diapositive 4"/>
          <p:cNvSpPr>
            <a:spLocks noGrp="1"/>
          </p:cNvSpPr>
          <p:nvPr>
            <p:ph type="sldNum" sz="quarter" idx="12"/>
          </p:nvPr>
        </p:nvSpPr>
        <p:spPr/>
        <p:txBody>
          <a:bodyPr/>
          <a:lstStyle/>
          <a:p>
            <a:pPr>
              <a:defRPr/>
            </a:pPr>
            <a:fld id="{25C5D6B3-FCA6-4F63-8939-8696D37FFE3D}" type="slidenum">
              <a:rPr lang="fr-FR"/>
              <a:pPr>
                <a:defRPr/>
              </a:pPr>
              <a:t>65</a:t>
            </a:fld>
            <a:endParaRPr lang="fr-FR"/>
          </a:p>
        </p:txBody>
      </p:sp>
      <p:sp>
        <p:nvSpPr>
          <p:cNvPr id="65541" name="Rectangle 2"/>
          <p:cNvSpPr>
            <a:spLocks noGrp="1" noChangeArrowheads="1"/>
          </p:cNvSpPr>
          <p:nvPr>
            <p:ph type="title"/>
          </p:nvPr>
        </p:nvSpPr>
        <p:spPr/>
        <p:txBody>
          <a:bodyPr/>
          <a:lstStyle/>
          <a:p>
            <a:pPr eaLnBrk="1" hangingPunct="1"/>
            <a:r>
              <a:rPr lang="fr-FR" smtClean="0"/>
              <a:t>Répartition des branchements</a:t>
            </a:r>
          </a:p>
        </p:txBody>
      </p:sp>
      <p:grpSp>
        <p:nvGrpSpPr>
          <p:cNvPr id="65542" name="Group 3"/>
          <p:cNvGrpSpPr>
            <a:grpSpLocks/>
          </p:cNvGrpSpPr>
          <p:nvPr/>
        </p:nvGrpSpPr>
        <p:grpSpPr bwMode="auto">
          <a:xfrm>
            <a:off x="304800" y="1295400"/>
            <a:ext cx="5511800" cy="4937125"/>
            <a:chOff x="320" y="622"/>
            <a:chExt cx="3713" cy="3686"/>
          </a:xfrm>
        </p:grpSpPr>
        <p:sp>
          <p:nvSpPr>
            <p:cNvPr id="65558" name="Rectangle 4"/>
            <p:cNvSpPr>
              <a:spLocks noChangeArrowheads="1"/>
            </p:cNvSpPr>
            <p:nvPr/>
          </p:nvSpPr>
          <p:spPr bwMode="auto">
            <a:xfrm>
              <a:off x="723" y="1344"/>
              <a:ext cx="184" cy="2060"/>
            </a:xfrm>
            <a:prstGeom prst="rect">
              <a:avLst/>
            </a:prstGeom>
            <a:solidFill>
              <a:srgbClr val="000000"/>
            </a:solidFill>
            <a:ln w="12700">
              <a:solidFill>
                <a:srgbClr val="000000"/>
              </a:solidFill>
              <a:miter lim="800000"/>
              <a:headEnd/>
              <a:tailEnd/>
            </a:ln>
          </p:spPr>
          <p:txBody>
            <a:bodyPr/>
            <a:lstStyle/>
            <a:p>
              <a:endParaRPr lang="fr-FR"/>
            </a:p>
          </p:txBody>
        </p:sp>
        <p:sp>
          <p:nvSpPr>
            <p:cNvPr id="65559" name="Rectangle 5"/>
            <p:cNvSpPr>
              <a:spLocks noChangeArrowheads="1"/>
            </p:cNvSpPr>
            <p:nvPr/>
          </p:nvSpPr>
          <p:spPr bwMode="auto">
            <a:xfrm>
              <a:off x="1002" y="1301"/>
              <a:ext cx="184" cy="2103"/>
            </a:xfrm>
            <a:prstGeom prst="rect">
              <a:avLst/>
            </a:prstGeom>
            <a:solidFill>
              <a:srgbClr val="000000"/>
            </a:solidFill>
            <a:ln w="12700">
              <a:solidFill>
                <a:srgbClr val="000000"/>
              </a:solidFill>
              <a:miter lim="800000"/>
              <a:headEnd/>
              <a:tailEnd/>
            </a:ln>
          </p:spPr>
          <p:txBody>
            <a:bodyPr/>
            <a:lstStyle/>
            <a:p>
              <a:endParaRPr lang="fr-FR"/>
            </a:p>
          </p:txBody>
        </p:sp>
        <p:sp>
          <p:nvSpPr>
            <p:cNvPr id="65560" name="Rectangle 6"/>
            <p:cNvSpPr>
              <a:spLocks noChangeArrowheads="1"/>
            </p:cNvSpPr>
            <p:nvPr/>
          </p:nvSpPr>
          <p:spPr bwMode="auto">
            <a:xfrm>
              <a:off x="1282" y="1007"/>
              <a:ext cx="183" cy="2397"/>
            </a:xfrm>
            <a:prstGeom prst="rect">
              <a:avLst/>
            </a:prstGeom>
            <a:solidFill>
              <a:srgbClr val="000000"/>
            </a:solidFill>
            <a:ln w="12700">
              <a:solidFill>
                <a:srgbClr val="000000"/>
              </a:solidFill>
              <a:miter lim="800000"/>
              <a:headEnd/>
              <a:tailEnd/>
            </a:ln>
          </p:spPr>
          <p:txBody>
            <a:bodyPr/>
            <a:lstStyle/>
            <a:p>
              <a:endParaRPr lang="fr-FR"/>
            </a:p>
          </p:txBody>
        </p:sp>
        <p:sp>
          <p:nvSpPr>
            <p:cNvPr id="65561" name="Rectangle 7"/>
            <p:cNvSpPr>
              <a:spLocks noChangeArrowheads="1"/>
            </p:cNvSpPr>
            <p:nvPr/>
          </p:nvSpPr>
          <p:spPr bwMode="auto">
            <a:xfrm>
              <a:off x="1561" y="938"/>
              <a:ext cx="184" cy="2466"/>
            </a:xfrm>
            <a:prstGeom prst="rect">
              <a:avLst/>
            </a:prstGeom>
            <a:solidFill>
              <a:srgbClr val="000000"/>
            </a:solidFill>
            <a:ln w="12700">
              <a:solidFill>
                <a:srgbClr val="000000"/>
              </a:solidFill>
              <a:miter lim="800000"/>
              <a:headEnd/>
              <a:tailEnd/>
            </a:ln>
          </p:spPr>
          <p:txBody>
            <a:bodyPr/>
            <a:lstStyle/>
            <a:p>
              <a:endParaRPr lang="fr-FR"/>
            </a:p>
          </p:txBody>
        </p:sp>
        <p:sp>
          <p:nvSpPr>
            <p:cNvPr id="65562" name="Rectangle 8"/>
            <p:cNvSpPr>
              <a:spLocks noChangeArrowheads="1"/>
            </p:cNvSpPr>
            <p:nvPr/>
          </p:nvSpPr>
          <p:spPr bwMode="auto">
            <a:xfrm>
              <a:off x="1841" y="1275"/>
              <a:ext cx="183" cy="2129"/>
            </a:xfrm>
            <a:prstGeom prst="rect">
              <a:avLst/>
            </a:prstGeom>
            <a:solidFill>
              <a:srgbClr val="000000"/>
            </a:solidFill>
            <a:ln w="12700">
              <a:solidFill>
                <a:srgbClr val="000000"/>
              </a:solidFill>
              <a:miter lim="800000"/>
              <a:headEnd/>
              <a:tailEnd/>
            </a:ln>
          </p:spPr>
          <p:txBody>
            <a:bodyPr/>
            <a:lstStyle/>
            <a:p>
              <a:endParaRPr lang="fr-FR"/>
            </a:p>
          </p:txBody>
        </p:sp>
        <p:sp>
          <p:nvSpPr>
            <p:cNvPr id="65563" name="Rectangle 9"/>
            <p:cNvSpPr>
              <a:spLocks noChangeArrowheads="1"/>
            </p:cNvSpPr>
            <p:nvPr/>
          </p:nvSpPr>
          <p:spPr bwMode="auto">
            <a:xfrm>
              <a:off x="2120" y="1743"/>
              <a:ext cx="184" cy="1661"/>
            </a:xfrm>
            <a:prstGeom prst="rect">
              <a:avLst/>
            </a:prstGeom>
            <a:solidFill>
              <a:srgbClr val="000000"/>
            </a:solidFill>
            <a:ln w="12700">
              <a:solidFill>
                <a:srgbClr val="000000"/>
              </a:solidFill>
              <a:miter lim="800000"/>
              <a:headEnd/>
              <a:tailEnd/>
            </a:ln>
          </p:spPr>
          <p:txBody>
            <a:bodyPr/>
            <a:lstStyle/>
            <a:p>
              <a:endParaRPr lang="fr-FR"/>
            </a:p>
          </p:txBody>
        </p:sp>
        <p:sp>
          <p:nvSpPr>
            <p:cNvPr id="65564" name="Rectangle 10"/>
            <p:cNvSpPr>
              <a:spLocks noChangeArrowheads="1"/>
            </p:cNvSpPr>
            <p:nvPr/>
          </p:nvSpPr>
          <p:spPr bwMode="auto">
            <a:xfrm>
              <a:off x="2399" y="1405"/>
              <a:ext cx="184" cy="1999"/>
            </a:xfrm>
            <a:prstGeom prst="rect">
              <a:avLst/>
            </a:prstGeom>
            <a:solidFill>
              <a:srgbClr val="000000"/>
            </a:solidFill>
            <a:ln w="12700">
              <a:solidFill>
                <a:srgbClr val="000000"/>
              </a:solidFill>
              <a:miter lim="800000"/>
              <a:headEnd/>
              <a:tailEnd/>
            </a:ln>
          </p:spPr>
          <p:txBody>
            <a:bodyPr/>
            <a:lstStyle/>
            <a:p>
              <a:endParaRPr lang="fr-FR"/>
            </a:p>
          </p:txBody>
        </p:sp>
        <p:sp>
          <p:nvSpPr>
            <p:cNvPr id="65565" name="Rectangle 11"/>
            <p:cNvSpPr>
              <a:spLocks noChangeArrowheads="1"/>
            </p:cNvSpPr>
            <p:nvPr/>
          </p:nvSpPr>
          <p:spPr bwMode="auto">
            <a:xfrm>
              <a:off x="2679" y="1197"/>
              <a:ext cx="184" cy="2207"/>
            </a:xfrm>
            <a:prstGeom prst="rect">
              <a:avLst/>
            </a:prstGeom>
            <a:solidFill>
              <a:srgbClr val="000000"/>
            </a:solidFill>
            <a:ln w="12700">
              <a:solidFill>
                <a:srgbClr val="000000"/>
              </a:solidFill>
              <a:miter lim="800000"/>
              <a:headEnd/>
              <a:tailEnd/>
            </a:ln>
          </p:spPr>
          <p:txBody>
            <a:bodyPr/>
            <a:lstStyle/>
            <a:p>
              <a:endParaRPr lang="fr-FR"/>
            </a:p>
          </p:txBody>
        </p:sp>
        <p:sp>
          <p:nvSpPr>
            <p:cNvPr id="65566" name="Rectangle 12"/>
            <p:cNvSpPr>
              <a:spLocks noChangeArrowheads="1"/>
            </p:cNvSpPr>
            <p:nvPr/>
          </p:nvSpPr>
          <p:spPr bwMode="auto">
            <a:xfrm>
              <a:off x="2958" y="1266"/>
              <a:ext cx="184" cy="2138"/>
            </a:xfrm>
            <a:prstGeom prst="rect">
              <a:avLst/>
            </a:prstGeom>
            <a:solidFill>
              <a:srgbClr val="000000"/>
            </a:solidFill>
            <a:ln w="12700">
              <a:solidFill>
                <a:srgbClr val="000000"/>
              </a:solidFill>
              <a:miter lim="800000"/>
              <a:headEnd/>
              <a:tailEnd/>
            </a:ln>
          </p:spPr>
          <p:txBody>
            <a:bodyPr/>
            <a:lstStyle/>
            <a:p>
              <a:endParaRPr lang="fr-FR"/>
            </a:p>
          </p:txBody>
        </p:sp>
        <p:sp>
          <p:nvSpPr>
            <p:cNvPr id="65567" name="Rectangle 13"/>
            <p:cNvSpPr>
              <a:spLocks noChangeArrowheads="1"/>
            </p:cNvSpPr>
            <p:nvPr/>
          </p:nvSpPr>
          <p:spPr bwMode="auto">
            <a:xfrm>
              <a:off x="3238" y="730"/>
              <a:ext cx="183" cy="2674"/>
            </a:xfrm>
            <a:prstGeom prst="rect">
              <a:avLst/>
            </a:prstGeom>
            <a:solidFill>
              <a:srgbClr val="000000"/>
            </a:solidFill>
            <a:ln w="12700">
              <a:solidFill>
                <a:srgbClr val="000000"/>
              </a:solidFill>
              <a:miter lim="800000"/>
              <a:headEnd/>
              <a:tailEnd/>
            </a:ln>
          </p:spPr>
          <p:txBody>
            <a:bodyPr/>
            <a:lstStyle/>
            <a:p>
              <a:endParaRPr lang="fr-FR"/>
            </a:p>
          </p:txBody>
        </p:sp>
        <p:sp>
          <p:nvSpPr>
            <p:cNvPr id="65568" name="Rectangle 14"/>
            <p:cNvSpPr>
              <a:spLocks noChangeArrowheads="1"/>
            </p:cNvSpPr>
            <p:nvPr/>
          </p:nvSpPr>
          <p:spPr bwMode="auto">
            <a:xfrm>
              <a:off x="3517" y="1734"/>
              <a:ext cx="184" cy="1670"/>
            </a:xfrm>
            <a:prstGeom prst="rect">
              <a:avLst/>
            </a:prstGeom>
            <a:solidFill>
              <a:srgbClr val="000000"/>
            </a:solidFill>
            <a:ln w="12700">
              <a:solidFill>
                <a:srgbClr val="000000"/>
              </a:solidFill>
              <a:miter lim="800000"/>
              <a:headEnd/>
              <a:tailEnd/>
            </a:ln>
          </p:spPr>
          <p:txBody>
            <a:bodyPr/>
            <a:lstStyle/>
            <a:p>
              <a:endParaRPr lang="fr-FR"/>
            </a:p>
          </p:txBody>
        </p:sp>
        <p:sp>
          <p:nvSpPr>
            <p:cNvPr id="65569" name="Rectangle 15"/>
            <p:cNvSpPr>
              <a:spLocks noChangeArrowheads="1"/>
            </p:cNvSpPr>
            <p:nvPr/>
          </p:nvSpPr>
          <p:spPr bwMode="auto">
            <a:xfrm>
              <a:off x="3797" y="704"/>
              <a:ext cx="183" cy="2700"/>
            </a:xfrm>
            <a:prstGeom prst="rect">
              <a:avLst/>
            </a:prstGeom>
            <a:solidFill>
              <a:srgbClr val="000000"/>
            </a:solidFill>
            <a:ln w="12700">
              <a:solidFill>
                <a:srgbClr val="000000"/>
              </a:solidFill>
              <a:miter lim="800000"/>
              <a:headEnd/>
              <a:tailEnd/>
            </a:ln>
          </p:spPr>
          <p:txBody>
            <a:bodyPr/>
            <a:lstStyle/>
            <a:p>
              <a:endParaRPr lang="fr-FR"/>
            </a:p>
          </p:txBody>
        </p:sp>
        <p:sp>
          <p:nvSpPr>
            <p:cNvPr id="65570" name="Rectangle 16"/>
            <p:cNvSpPr>
              <a:spLocks noChangeArrowheads="1"/>
            </p:cNvSpPr>
            <p:nvPr/>
          </p:nvSpPr>
          <p:spPr bwMode="auto">
            <a:xfrm>
              <a:off x="723" y="1171"/>
              <a:ext cx="184" cy="165"/>
            </a:xfrm>
            <a:prstGeom prst="rect">
              <a:avLst/>
            </a:prstGeom>
            <a:solidFill>
              <a:srgbClr val="FFFFFF"/>
            </a:solidFill>
            <a:ln w="12700">
              <a:solidFill>
                <a:srgbClr val="000000"/>
              </a:solidFill>
              <a:miter lim="800000"/>
              <a:headEnd/>
              <a:tailEnd/>
            </a:ln>
          </p:spPr>
          <p:txBody>
            <a:bodyPr/>
            <a:lstStyle/>
            <a:p>
              <a:endParaRPr lang="fr-FR"/>
            </a:p>
          </p:txBody>
        </p:sp>
        <p:sp>
          <p:nvSpPr>
            <p:cNvPr id="65571" name="Rectangle 17"/>
            <p:cNvSpPr>
              <a:spLocks noChangeArrowheads="1"/>
            </p:cNvSpPr>
            <p:nvPr/>
          </p:nvSpPr>
          <p:spPr bwMode="auto">
            <a:xfrm>
              <a:off x="1002" y="1128"/>
              <a:ext cx="184" cy="164"/>
            </a:xfrm>
            <a:prstGeom prst="rect">
              <a:avLst/>
            </a:prstGeom>
            <a:solidFill>
              <a:srgbClr val="FFFFFF"/>
            </a:solidFill>
            <a:ln w="12700">
              <a:solidFill>
                <a:srgbClr val="000000"/>
              </a:solidFill>
              <a:miter lim="800000"/>
              <a:headEnd/>
              <a:tailEnd/>
            </a:ln>
          </p:spPr>
          <p:txBody>
            <a:bodyPr/>
            <a:lstStyle/>
            <a:p>
              <a:endParaRPr lang="fr-FR"/>
            </a:p>
          </p:txBody>
        </p:sp>
        <p:sp>
          <p:nvSpPr>
            <p:cNvPr id="65572" name="Rectangle 18"/>
            <p:cNvSpPr>
              <a:spLocks noChangeArrowheads="1"/>
            </p:cNvSpPr>
            <p:nvPr/>
          </p:nvSpPr>
          <p:spPr bwMode="auto">
            <a:xfrm>
              <a:off x="1282" y="938"/>
              <a:ext cx="183" cy="61"/>
            </a:xfrm>
            <a:prstGeom prst="rect">
              <a:avLst/>
            </a:prstGeom>
            <a:solidFill>
              <a:srgbClr val="FFFFFF"/>
            </a:solidFill>
            <a:ln w="12700">
              <a:solidFill>
                <a:srgbClr val="000000"/>
              </a:solidFill>
              <a:miter lim="800000"/>
              <a:headEnd/>
              <a:tailEnd/>
            </a:ln>
          </p:spPr>
          <p:txBody>
            <a:bodyPr/>
            <a:lstStyle/>
            <a:p>
              <a:endParaRPr lang="fr-FR"/>
            </a:p>
          </p:txBody>
        </p:sp>
        <p:sp>
          <p:nvSpPr>
            <p:cNvPr id="65573" name="Rectangle 19"/>
            <p:cNvSpPr>
              <a:spLocks noChangeArrowheads="1"/>
            </p:cNvSpPr>
            <p:nvPr/>
          </p:nvSpPr>
          <p:spPr bwMode="auto">
            <a:xfrm>
              <a:off x="1561" y="843"/>
              <a:ext cx="184" cy="86"/>
            </a:xfrm>
            <a:prstGeom prst="rect">
              <a:avLst/>
            </a:prstGeom>
            <a:solidFill>
              <a:srgbClr val="FFFFFF"/>
            </a:solidFill>
            <a:ln w="12700">
              <a:solidFill>
                <a:srgbClr val="000000"/>
              </a:solidFill>
              <a:miter lim="800000"/>
              <a:headEnd/>
              <a:tailEnd/>
            </a:ln>
          </p:spPr>
          <p:txBody>
            <a:bodyPr/>
            <a:lstStyle/>
            <a:p>
              <a:endParaRPr lang="fr-FR"/>
            </a:p>
          </p:txBody>
        </p:sp>
        <p:sp>
          <p:nvSpPr>
            <p:cNvPr id="65574" name="Rectangle 20"/>
            <p:cNvSpPr>
              <a:spLocks noChangeArrowheads="1"/>
            </p:cNvSpPr>
            <p:nvPr/>
          </p:nvSpPr>
          <p:spPr bwMode="auto">
            <a:xfrm>
              <a:off x="1841" y="1128"/>
              <a:ext cx="183" cy="138"/>
            </a:xfrm>
            <a:prstGeom prst="rect">
              <a:avLst/>
            </a:prstGeom>
            <a:solidFill>
              <a:srgbClr val="FFFFFF"/>
            </a:solidFill>
            <a:ln w="12700">
              <a:solidFill>
                <a:srgbClr val="000000"/>
              </a:solidFill>
              <a:miter lim="800000"/>
              <a:headEnd/>
              <a:tailEnd/>
            </a:ln>
          </p:spPr>
          <p:txBody>
            <a:bodyPr/>
            <a:lstStyle/>
            <a:p>
              <a:endParaRPr lang="fr-FR"/>
            </a:p>
          </p:txBody>
        </p:sp>
        <p:sp>
          <p:nvSpPr>
            <p:cNvPr id="65575" name="Rectangle 21"/>
            <p:cNvSpPr>
              <a:spLocks noChangeArrowheads="1"/>
            </p:cNvSpPr>
            <p:nvPr/>
          </p:nvSpPr>
          <p:spPr bwMode="auto">
            <a:xfrm>
              <a:off x="2120" y="1414"/>
              <a:ext cx="184" cy="320"/>
            </a:xfrm>
            <a:prstGeom prst="rect">
              <a:avLst/>
            </a:prstGeom>
            <a:solidFill>
              <a:srgbClr val="FFFFFF"/>
            </a:solidFill>
            <a:ln w="12700">
              <a:solidFill>
                <a:srgbClr val="000000"/>
              </a:solidFill>
              <a:miter lim="800000"/>
              <a:headEnd/>
              <a:tailEnd/>
            </a:ln>
          </p:spPr>
          <p:txBody>
            <a:bodyPr/>
            <a:lstStyle/>
            <a:p>
              <a:endParaRPr lang="fr-FR"/>
            </a:p>
          </p:txBody>
        </p:sp>
        <p:sp>
          <p:nvSpPr>
            <p:cNvPr id="65576" name="Rectangle 22"/>
            <p:cNvSpPr>
              <a:spLocks noChangeArrowheads="1"/>
            </p:cNvSpPr>
            <p:nvPr/>
          </p:nvSpPr>
          <p:spPr bwMode="auto">
            <a:xfrm>
              <a:off x="2399" y="1240"/>
              <a:ext cx="184" cy="156"/>
            </a:xfrm>
            <a:prstGeom prst="rect">
              <a:avLst/>
            </a:prstGeom>
            <a:solidFill>
              <a:srgbClr val="FFFFFF"/>
            </a:solidFill>
            <a:ln w="12700">
              <a:solidFill>
                <a:srgbClr val="000000"/>
              </a:solidFill>
              <a:miter lim="800000"/>
              <a:headEnd/>
              <a:tailEnd/>
            </a:ln>
          </p:spPr>
          <p:txBody>
            <a:bodyPr/>
            <a:lstStyle/>
            <a:p>
              <a:endParaRPr lang="fr-FR"/>
            </a:p>
          </p:txBody>
        </p:sp>
        <p:sp>
          <p:nvSpPr>
            <p:cNvPr id="65577" name="Rectangle 23"/>
            <p:cNvSpPr>
              <a:spLocks noChangeArrowheads="1"/>
            </p:cNvSpPr>
            <p:nvPr/>
          </p:nvSpPr>
          <p:spPr bwMode="auto">
            <a:xfrm>
              <a:off x="2679" y="1016"/>
              <a:ext cx="184" cy="172"/>
            </a:xfrm>
            <a:prstGeom prst="rect">
              <a:avLst/>
            </a:prstGeom>
            <a:solidFill>
              <a:srgbClr val="FFFFFF"/>
            </a:solidFill>
            <a:ln w="12700">
              <a:solidFill>
                <a:srgbClr val="000000"/>
              </a:solidFill>
              <a:miter lim="800000"/>
              <a:headEnd/>
              <a:tailEnd/>
            </a:ln>
          </p:spPr>
          <p:txBody>
            <a:bodyPr/>
            <a:lstStyle/>
            <a:p>
              <a:endParaRPr lang="fr-FR"/>
            </a:p>
          </p:txBody>
        </p:sp>
        <p:sp>
          <p:nvSpPr>
            <p:cNvPr id="65578" name="Rectangle 24"/>
            <p:cNvSpPr>
              <a:spLocks noChangeArrowheads="1"/>
            </p:cNvSpPr>
            <p:nvPr/>
          </p:nvSpPr>
          <p:spPr bwMode="auto">
            <a:xfrm>
              <a:off x="2958" y="1110"/>
              <a:ext cx="184" cy="148"/>
            </a:xfrm>
            <a:prstGeom prst="rect">
              <a:avLst/>
            </a:prstGeom>
            <a:solidFill>
              <a:srgbClr val="FFFFFF"/>
            </a:solidFill>
            <a:ln w="12700">
              <a:solidFill>
                <a:srgbClr val="000000"/>
              </a:solidFill>
              <a:miter lim="800000"/>
              <a:headEnd/>
              <a:tailEnd/>
            </a:ln>
          </p:spPr>
          <p:txBody>
            <a:bodyPr/>
            <a:lstStyle/>
            <a:p>
              <a:endParaRPr lang="fr-FR"/>
            </a:p>
          </p:txBody>
        </p:sp>
        <p:sp>
          <p:nvSpPr>
            <p:cNvPr id="65579" name="Rectangle 25"/>
            <p:cNvSpPr>
              <a:spLocks noChangeArrowheads="1"/>
            </p:cNvSpPr>
            <p:nvPr/>
          </p:nvSpPr>
          <p:spPr bwMode="auto">
            <a:xfrm>
              <a:off x="3238" y="704"/>
              <a:ext cx="183" cy="17"/>
            </a:xfrm>
            <a:prstGeom prst="rect">
              <a:avLst/>
            </a:prstGeom>
            <a:solidFill>
              <a:srgbClr val="FFFFFF"/>
            </a:solidFill>
            <a:ln w="12700">
              <a:solidFill>
                <a:srgbClr val="000000"/>
              </a:solidFill>
              <a:miter lim="800000"/>
              <a:headEnd/>
              <a:tailEnd/>
            </a:ln>
          </p:spPr>
          <p:txBody>
            <a:bodyPr/>
            <a:lstStyle/>
            <a:p>
              <a:endParaRPr lang="fr-FR"/>
            </a:p>
          </p:txBody>
        </p:sp>
        <p:sp>
          <p:nvSpPr>
            <p:cNvPr id="65580" name="Rectangle 26"/>
            <p:cNvSpPr>
              <a:spLocks noChangeArrowheads="1"/>
            </p:cNvSpPr>
            <p:nvPr/>
          </p:nvSpPr>
          <p:spPr bwMode="auto">
            <a:xfrm>
              <a:off x="3517" y="1526"/>
              <a:ext cx="184" cy="200"/>
            </a:xfrm>
            <a:prstGeom prst="rect">
              <a:avLst/>
            </a:prstGeom>
            <a:solidFill>
              <a:srgbClr val="FFFFFF"/>
            </a:solidFill>
            <a:ln w="12700">
              <a:solidFill>
                <a:srgbClr val="000000"/>
              </a:solidFill>
              <a:miter lim="800000"/>
              <a:headEnd/>
              <a:tailEnd/>
            </a:ln>
          </p:spPr>
          <p:txBody>
            <a:bodyPr/>
            <a:lstStyle/>
            <a:p>
              <a:endParaRPr lang="fr-FR"/>
            </a:p>
          </p:txBody>
        </p:sp>
        <p:sp>
          <p:nvSpPr>
            <p:cNvPr id="65581" name="Rectangle 27"/>
            <p:cNvSpPr>
              <a:spLocks noChangeArrowheads="1"/>
            </p:cNvSpPr>
            <p:nvPr/>
          </p:nvSpPr>
          <p:spPr bwMode="auto">
            <a:xfrm>
              <a:off x="723" y="704"/>
              <a:ext cx="184" cy="458"/>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82" name="Rectangle 28"/>
            <p:cNvSpPr>
              <a:spLocks noChangeArrowheads="1"/>
            </p:cNvSpPr>
            <p:nvPr/>
          </p:nvSpPr>
          <p:spPr bwMode="auto">
            <a:xfrm>
              <a:off x="1002" y="730"/>
              <a:ext cx="184" cy="389"/>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83" name="Rectangle 29"/>
            <p:cNvSpPr>
              <a:spLocks noChangeArrowheads="1"/>
            </p:cNvSpPr>
            <p:nvPr/>
          </p:nvSpPr>
          <p:spPr bwMode="auto">
            <a:xfrm>
              <a:off x="1282" y="713"/>
              <a:ext cx="183" cy="216"/>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84" name="Rectangle 30"/>
            <p:cNvSpPr>
              <a:spLocks noChangeArrowheads="1"/>
            </p:cNvSpPr>
            <p:nvPr/>
          </p:nvSpPr>
          <p:spPr bwMode="auto">
            <a:xfrm>
              <a:off x="1561" y="687"/>
              <a:ext cx="184" cy="147"/>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85" name="Rectangle 31"/>
            <p:cNvSpPr>
              <a:spLocks noChangeArrowheads="1"/>
            </p:cNvSpPr>
            <p:nvPr/>
          </p:nvSpPr>
          <p:spPr bwMode="auto">
            <a:xfrm>
              <a:off x="1841" y="747"/>
              <a:ext cx="183" cy="372"/>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86" name="Rectangle 32"/>
            <p:cNvSpPr>
              <a:spLocks noChangeArrowheads="1"/>
            </p:cNvSpPr>
            <p:nvPr/>
          </p:nvSpPr>
          <p:spPr bwMode="auto">
            <a:xfrm>
              <a:off x="2120" y="730"/>
              <a:ext cx="184" cy="675"/>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87" name="Rectangle 33"/>
            <p:cNvSpPr>
              <a:spLocks noChangeArrowheads="1"/>
            </p:cNvSpPr>
            <p:nvPr/>
          </p:nvSpPr>
          <p:spPr bwMode="auto">
            <a:xfrm>
              <a:off x="2399" y="687"/>
              <a:ext cx="184" cy="545"/>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88" name="Rectangle 34"/>
            <p:cNvSpPr>
              <a:spLocks noChangeArrowheads="1"/>
            </p:cNvSpPr>
            <p:nvPr/>
          </p:nvSpPr>
          <p:spPr bwMode="auto">
            <a:xfrm>
              <a:off x="2679" y="687"/>
              <a:ext cx="184" cy="320"/>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89" name="Rectangle 35"/>
            <p:cNvSpPr>
              <a:spLocks noChangeArrowheads="1"/>
            </p:cNvSpPr>
            <p:nvPr/>
          </p:nvSpPr>
          <p:spPr bwMode="auto">
            <a:xfrm>
              <a:off x="2958" y="747"/>
              <a:ext cx="184" cy="355"/>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90" name="Rectangle 36"/>
            <p:cNvSpPr>
              <a:spLocks noChangeArrowheads="1"/>
            </p:cNvSpPr>
            <p:nvPr/>
          </p:nvSpPr>
          <p:spPr bwMode="auto">
            <a:xfrm>
              <a:off x="3238" y="678"/>
              <a:ext cx="183" cy="17"/>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91" name="Rectangle 37"/>
            <p:cNvSpPr>
              <a:spLocks noChangeArrowheads="1"/>
            </p:cNvSpPr>
            <p:nvPr/>
          </p:nvSpPr>
          <p:spPr bwMode="auto">
            <a:xfrm>
              <a:off x="3517" y="678"/>
              <a:ext cx="184" cy="840"/>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92" name="Rectangle 38"/>
            <p:cNvSpPr>
              <a:spLocks noChangeArrowheads="1"/>
            </p:cNvSpPr>
            <p:nvPr/>
          </p:nvSpPr>
          <p:spPr bwMode="auto">
            <a:xfrm>
              <a:off x="3797" y="678"/>
              <a:ext cx="183" cy="17"/>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593" name="Rectangle 39"/>
            <p:cNvSpPr>
              <a:spLocks noChangeArrowheads="1"/>
            </p:cNvSpPr>
            <p:nvPr/>
          </p:nvSpPr>
          <p:spPr bwMode="auto">
            <a:xfrm>
              <a:off x="723" y="678"/>
              <a:ext cx="184" cy="17"/>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594" name="Rectangle 40"/>
            <p:cNvSpPr>
              <a:spLocks noChangeArrowheads="1"/>
            </p:cNvSpPr>
            <p:nvPr/>
          </p:nvSpPr>
          <p:spPr bwMode="auto">
            <a:xfrm>
              <a:off x="1002" y="678"/>
              <a:ext cx="184" cy="43"/>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595" name="Rectangle 41"/>
            <p:cNvSpPr>
              <a:spLocks noChangeArrowheads="1"/>
            </p:cNvSpPr>
            <p:nvPr/>
          </p:nvSpPr>
          <p:spPr bwMode="auto">
            <a:xfrm>
              <a:off x="1282" y="678"/>
              <a:ext cx="183" cy="26"/>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596" name="Rectangle 42"/>
            <p:cNvSpPr>
              <a:spLocks noChangeArrowheads="1"/>
            </p:cNvSpPr>
            <p:nvPr/>
          </p:nvSpPr>
          <p:spPr bwMode="auto">
            <a:xfrm>
              <a:off x="1561" y="678"/>
              <a:ext cx="184" cy="0"/>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597" name="Rectangle 43"/>
            <p:cNvSpPr>
              <a:spLocks noChangeArrowheads="1"/>
            </p:cNvSpPr>
            <p:nvPr/>
          </p:nvSpPr>
          <p:spPr bwMode="auto">
            <a:xfrm>
              <a:off x="1841" y="678"/>
              <a:ext cx="183" cy="61"/>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598" name="Rectangle 44"/>
            <p:cNvSpPr>
              <a:spLocks noChangeArrowheads="1"/>
            </p:cNvSpPr>
            <p:nvPr/>
          </p:nvSpPr>
          <p:spPr bwMode="auto">
            <a:xfrm>
              <a:off x="2120" y="678"/>
              <a:ext cx="184" cy="43"/>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599" name="Rectangle 45"/>
            <p:cNvSpPr>
              <a:spLocks noChangeArrowheads="1"/>
            </p:cNvSpPr>
            <p:nvPr/>
          </p:nvSpPr>
          <p:spPr bwMode="auto">
            <a:xfrm>
              <a:off x="2399" y="678"/>
              <a:ext cx="184" cy="0"/>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600" name="Rectangle 46"/>
            <p:cNvSpPr>
              <a:spLocks noChangeArrowheads="1"/>
            </p:cNvSpPr>
            <p:nvPr/>
          </p:nvSpPr>
          <p:spPr bwMode="auto">
            <a:xfrm>
              <a:off x="2679" y="678"/>
              <a:ext cx="184" cy="0"/>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601" name="Rectangle 47"/>
            <p:cNvSpPr>
              <a:spLocks noChangeArrowheads="1"/>
            </p:cNvSpPr>
            <p:nvPr/>
          </p:nvSpPr>
          <p:spPr bwMode="auto">
            <a:xfrm>
              <a:off x="2958" y="678"/>
              <a:ext cx="184" cy="61"/>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602" name="Line 48"/>
            <p:cNvSpPr>
              <a:spLocks noChangeShapeType="1"/>
            </p:cNvSpPr>
            <p:nvPr/>
          </p:nvSpPr>
          <p:spPr bwMode="auto">
            <a:xfrm flipV="1">
              <a:off x="679" y="674"/>
              <a:ext cx="1" cy="2734"/>
            </a:xfrm>
            <a:prstGeom prst="line">
              <a:avLst/>
            </a:prstGeom>
            <a:noFill/>
            <a:ln w="12700">
              <a:solidFill>
                <a:srgbClr val="000000"/>
              </a:solidFill>
              <a:round/>
              <a:headEnd/>
              <a:tailEnd/>
            </a:ln>
          </p:spPr>
          <p:txBody>
            <a:bodyPr/>
            <a:lstStyle/>
            <a:p>
              <a:endParaRPr lang="fr-FR"/>
            </a:p>
          </p:txBody>
        </p:sp>
        <p:sp>
          <p:nvSpPr>
            <p:cNvPr id="65603" name="Line 49"/>
            <p:cNvSpPr>
              <a:spLocks noChangeShapeType="1"/>
            </p:cNvSpPr>
            <p:nvPr/>
          </p:nvSpPr>
          <p:spPr bwMode="auto">
            <a:xfrm>
              <a:off x="639" y="3408"/>
              <a:ext cx="72" cy="1"/>
            </a:xfrm>
            <a:prstGeom prst="line">
              <a:avLst/>
            </a:prstGeom>
            <a:noFill/>
            <a:ln w="12700">
              <a:solidFill>
                <a:srgbClr val="000000"/>
              </a:solidFill>
              <a:round/>
              <a:headEnd/>
              <a:tailEnd/>
            </a:ln>
          </p:spPr>
          <p:txBody>
            <a:bodyPr/>
            <a:lstStyle/>
            <a:p>
              <a:endParaRPr lang="fr-FR"/>
            </a:p>
          </p:txBody>
        </p:sp>
        <p:sp>
          <p:nvSpPr>
            <p:cNvPr id="65604" name="Line 50"/>
            <p:cNvSpPr>
              <a:spLocks noChangeShapeType="1"/>
            </p:cNvSpPr>
            <p:nvPr/>
          </p:nvSpPr>
          <p:spPr bwMode="auto">
            <a:xfrm>
              <a:off x="639" y="3140"/>
              <a:ext cx="72" cy="2"/>
            </a:xfrm>
            <a:prstGeom prst="line">
              <a:avLst/>
            </a:prstGeom>
            <a:noFill/>
            <a:ln w="12700">
              <a:solidFill>
                <a:srgbClr val="000000"/>
              </a:solidFill>
              <a:round/>
              <a:headEnd/>
              <a:tailEnd/>
            </a:ln>
          </p:spPr>
          <p:txBody>
            <a:bodyPr/>
            <a:lstStyle/>
            <a:p>
              <a:endParaRPr lang="fr-FR"/>
            </a:p>
          </p:txBody>
        </p:sp>
        <p:sp>
          <p:nvSpPr>
            <p:cNvPr id="65605" name="Line 51"/>
            <p:cNvSpPr>
              <a:spLocks noChangeShapeType="1"/>
            </p:cNvSpPr>
            <p:nvPr/>
          </p:nvSpPr>
          <p:spPr bwMode="auto">
            <a:xfrm>
              <a:off x="639" y="2863"/>
              <a:ext cx="72" cy="1"/>
            </a:xfrm>
            <a:prstGeom prst="line">
              <a:avLst/>
            </a:prstGeom>
            <a:noFill/>
            <a:ln w="12700">
              <a:solidFill>
                <a:srgbClr val="000000"/>
              </a:solidFill>
              <a:round/>
              <a:headEnd/>
              <a:tailEnd/>
            </a:ln>
          </p:spPr>
          <p:txBody>
            <a:bodyPr/>
            <a:lstStyle/>
            <a:p>
              <a:endParaRPr lang="fr-FR"/>
            </a:p>
          </p:txBody>
        </p:sp>
        <p:sp>
          <p:nvSpPr>
            <p:cNvPr id="65606" name="Line 52"/>
            <p:cNvSpPr>
              <a:spLocks noChangeShapeType="1"/>
            </p:cNvSpPr>
            <p:nvPr/>
          </p:nvSpPr>
          <p:spPr bwMode="auto">
            <a:xfrm>
              <a:off x="639" y="2587"/>
              <a:ext cx="72" cy="1"/>
            </a:xfrm>
            <a:prstGeom prst="line">
              <a:avLst/>
            </a:prstGeom>
            <a:noFill/>
            <a:ln w="12700">
              <a:solidFill>
                <a:srgbClr val="000000"/>
              </a:solidFill>
              <a:round/>
              <a:headEnd/>
              <a:tailEnd/>
            </a:ln>
          </p:spPr>
          <p:txBody>
            <a:bodyPr/>
            <a:lstStyle/>
            <a:p>
              <a:endParaRPr lang="fr-FR"/>
            </a:p>
          </p:txBody>
        </p:sp>
        <p:sp>
          <p:nvSpPr>
            <p:cNvPr id="65607" name="Line 53"/>
            <p:cNvSpPr>
              <a:spLocks noChangeShapeType="1"/>
            </p:cNvSpPr>
            <p:nvPr/>
          </p:nvSpPr>
          <p:spPr bwMode="auto">
            <a:xfrm>
              <a:off x="639" y="2318"/>
              <a:ext cx="72" cy="1"/>
            </a:xfrm>
            <a:prstGeom prst="line">
              <a:avLst/>
            </a:prstGeom>
            <a:noFill/>
            <a:ln w="12700">
              <a:solidFill>
                <a:srgbClr val="000000"/>
              </a:solidFill>
              <a:round/>
              <a:headEnd/>
              <a:tailEnd/>
            </a:ln>
          </p:spPr>
          <p:txBody>
            <a:bodyPr/>
            <a:lstStyle/>
            <a:p>
              <a:endParaRPr lang="fr-FR"/>
            </a:p>
          </p:txBody>
        </p:sp>
        <p:sp>
          <p:nvSpPr>
            <p:cNvPr id="65608" name="Line 54"/>
            <p:cNvSpPr>
              <a:spLocks noChangeShapeType="1"/>
            </p:cNvSpPr>
            <p:nvPr/>
          </p:nvSpPr>
          <p:spPr bwMode="auto">
            <a:xfrm>
              <a:off x="639" y="2041"/>
              <a:ext cx="72" cy="1"/>
            </a:xfrm>
            <a:prstGeom prst="line">
              <a:avLst/>
            </a:prstGeom>
            <a:noFill/>
            <a:ln w="12700">
              <a:solidFill>
                <a:srgbClr val="000000"/>
              </a:solidFill>
              <a:round/>
              <a:headEnd/>
              <a:tailEnd/>
            </a:ln>
          </p:spPr>
          <p:txBody>
            <a:bodyPr/>
            <a:lstStyle/>
            <a:p>
              <a:endParaRPr lang="fr-FR"/>
            </a:p>
          </p:txBody>
        </p:sp>
        <p:sp>
          <p:nvSpPr>
            <p:cNvPr id="65609" name="Line 55"/>
            <p:cNvSpPr>
              <a:spLocks noChangeShapeType="1"/>
            </p:cNvSpPr>
            <p:nvPr/>
          </p:nvSpPr>
          <p:spPr bwMode="auto">
            <a:xfrm>
              <a:off x="639" y="1765"/>
              <a:ext cx="72" cy="1"/>
            </a:xfrm>
            <a:prstGeom prst="line">
              <a:avLst/>
            </a:prstGeom>
            <a:noFill/>
            <a:ln w="12700">
              <a:solidFill>
                <a:srgbClr val="000000"/>
              </a:solidFill>
              <a:round/>
              <a:headEnd/>
              <a:tailEnd/>
            </a:ln>
          </p:spPr>
          <p:txBody>
            <a:bodyPr/>
            <a:lstStyle/>
            <a:p>
              <a:endParaRPr lang="fr-FR"/>
            </a:p>
          </p:txBody>
        </p:sp>
        <p:sp>
          <p:nvSpPr>
            <p:cNvPr id="65610" name="Line 56"/>
            <p:cNvSpPr>
              <a:spLocks noChangeShapeType="1"/>
            </p:cNvSpPr>
            <p:nvPr/>
          </p:nvSpPr>
          <p:spPr bwMode="auto">
            <a:xfrm>
              <a:off x="639" y="1496"/>
              <a:ext cx="72" cy="1"/>
            </a:xfrm>
            <a:prstGeom prst="line">
              <a:avLst/>
            </a:prstGeom>
            <a:noFill/>
            <a:ln w="12700">
              <a:solidFill>
                <a:srgbClr val="000000"/>
              </a:solidFill>
              <a:round/>
              <a:headEnd/>
              <a:tailEnd/>
            </a:ln>
          </p:spPr>
          <p:txBody>
            <a:bodyPr/>
            <a:lstStyle/>
            <a:p>
              <a:endParaRPr lang="fr-FR"/>
            </a:p>
          </p:txBody>
        </p:sp>
        <p:sp>
          <p:nvSpPr>
            <p:cNvPr id="65611" name="Line 57"/>
            <p:cNvSpPr>
              <a:spLocks noChangeShapeType="1"/>
            </p:cNvSpPr>
            <p:nvPr/>
          </p:nvSpPr>
          <p:spPr bwMode="auto">
            <a:xfrm>
              <a:off x="639" y="1219"/>
              <a:ext cx="72" cy="1"/>
            </a:xfrm>
            <a:prstGeom prst="line">
              <a:avLst/>
            </a:prstGeom>
            <a:noFill/>
            <a:ln w="12700">
              <a:solidFill>
                <a:srgbClr val="000000"/>
              </a:solidFill>
              <a:round/>
              <a:headEnd/>
              <a:tailEnd/>
            </a:ln>
          </p:spPr>
          <p:txBody>
            <a:bodyPr/>
            <a:lstStyle/>
            <a:p>
              <a:endParaRPr lang="fr-FR"/>
            </a:p>
          </p:txBody>
        </p:sp>
        <p:sp>
          <p:nvSpPr>
            <p:cNvPr id="65612" name="Line 58"/>
            <p:cNvSpPr>
              <a:spLocks noChangeShapeType="1"/>
            </p:cNvSpPr>
            <p:nvPr/>
          </p:nvSpPr>
          <p:spPr bwMode="auto">
            <a:xfrm>
              <a:off x="639" y="942"/>
              <a:ext cx="72" cy="1"/>
            </a:xfrm>
            <a:prstGeom prst="line">
              <a:avLst/>
            </a:prstGeom>
            <a:noFill/>
            <a:ln w="12700">
              <a:solidFill>
                <a:srgbClr val="000000"/>
              </a:solidFill>
              <a:round/>
              <a:headEnd/>
              <a:tailEnd/>
            </a:ln>
          </p:spPr>
          <p:txBody>
            <a:bodyPr/>
            <a:lstStyle/>
            <a:p>
              <a:endParaRPr lang="fr-FR"/>
            </a:p>
          </p:txBody>
        </p:sp>
        <p:sp>
          <p:nvSpPr>
            <p:cNvPr id="65613" name="Line 59"/>
            <p:cNvSpPr>
              <a:spLocks noChangeShapeType="1"/>
            </p:cNvSpPr>
            <p:nvPr/>
          </p:nvSpPr>
          <p:spPr bwMode="auto">
            <a:xfrm>
              <a:off x="639" y="674"/>
              <a:ext cx="72" cy="1"/>
            </a:xfrm>
            <a:prstGeom prst="line">
              <a:avLst/>
            </a:prstGeom>
            <a:noFill/>
            <a:ln w="12700">
              <a:solidFill>
                <a:srgbClr val="000000"/>
              </a:solidFill>
              <a:round/>
              <a:headEnd/>
              <a:tailEnd/>
            </a:ln>
          </p:spPr>
          <p:txBody>
            <a:bodyPr/>
            <a:lstStyle/>
            <a:p>
              <a:endParaRPr lang="fr-FR"/>
            </a:p>
          </p:txBody>
        </p:sp>
        <p:sp>
          <p:nvSpPr>
            <p:cNvPr id="65614" name="Line 60"/>
            <p:cNvSpPr>
              <a:spLocks noChangeShapeType="1"/>
            </p:cNvSpPr>
            <p:nvPr/>
          </p:nvSpPr>
          <p:spPr bwMode="auto">
            <a:xfrm>
              <a:off x="679" y="3408"/>
              <a:ext cx="3353" cy="1"/>
            </a:xfrm>
            <a:prstGeom prst="line">
              <a:avLst/>
            </a:prstGeom>
            <a:noFill/>
            <a:ln w="12700">
              <a:solidFill>
                <a:srgbClr val="000000"/>
              </a:solidFill>
              <a:round/>
              <a:headEnd/>
              <a:tailEnd/>
            </a:ln>
          </p:spPr>
          <p:txBody>
            <a:bodyPr/>
            <a:lstStyle/>
            <a:p>
              <a:endParaRPr lang="fr-FR"/>
            </a:p>
          </p:txBody>
        </p:sp>
        <p:sp>
          <p:nvSpPr>
            <p:cNvPr id="65615" name="Line 61"/>
            <p:cNvSpPr>
              <a:spLocks noChangeShapeType="1"/>
            </p:cNvSpPr>
            <p:nvPr/>
          </p:nvSpPr>
          <p:spPr bwMode="auto">
            <a:xfrm flipV="1">
              <a:off x="679" y="3373"/>
              <a:ext cx="1" cy="78"/>
            </a:xfrm>
            <a:prstGeom prst="line">
              <a:avLst/>
            </a:prstGeom>
            <a:noFill/>
            <a:ln w="12700">
              <a:solidFill>
                <a:srgbClr val="000000"/>
              </a:solidFill>
              <a:round/>
              <a:headEnd/>
              <a:tailEnd/>
            </a:ln>
          </p:spPr>
          <p:txBody>
            <a:bodyPr/>
            <a:lstStyle/>
            <a:p>
              <a:endParaRPr lang="fr-FR"/>
            </a:p>
          </p:txBody>
        </p:sp>
        <p:sp>
          <p:nvSpPr>
            <p:cNvPr id="65616" name="Line 62"/>
            <p:cNvSpPr>
              <a:spLocks noChangeShapeType="1"/>
            </p:cNvSpPr>
            <p:nvPr/>
          </p:nvSpPr>
          <p:spPr bwMode="auto">
            <a:xfrm flipV="1">
              <a:off x="959" y="3373"/>
              <a:ext cx="1" cy="78"/>
            </a:xfrm>
            <a:prstGeom prst="line">
              <a:avLst/>
            </a:prstGeom>
            <a:noFill/>
            <a:ln w="12700">
              <a:solidFill>
                <a:srgbClr val="000000"/>
              </a:solidFill>
              <a:round/>
              <a:headEnd/>
              <a:tailEnd/>
            </a:ln>
          </p:spPr>
          <p:txBody>
            <a:bodyPr/>
            <a:lstStyle/>
            <a:p>
              <a:endParaRPr lang="fr-FR"/>
            </a:p>
          </p:txBody>
        </p:sp>
        <p:sp>
          <p:nvSpPr>
            <p:cNvPr id="65617" name="Line 63"/>
            <p:cNvSpPr>
              <a:spLocks noChangeShapeType="1"/>
            </p:cNvSpPr>
            <p:nvPr/>
          </p:nvSpPr>
          <p:spPr bwMode="auto">
            <a:xfrm flipV="1">
              <a:off x="1238" y="3373"/>
              <a:ext cx="1" cy="78"/>
            </a:xfrm>
            <a:prstGeom prst="line">
              <a:avLst/>
            </a:prstGeom>
            <a:noFill/>
            <a:ln w="12700">
              <a:solidFill>
                <a:srgbClr val="000000"/>
              </a:solidFill>
              <a:round/>
              <a:headEnd/>
              <a:tailEnd/>
            </a:ln>
          </p:spPr>
          <p:txBody>
            <a:bodyPr/>
            <a:lstStyle/>
            <a:p>
              <a:endParaRPr lang="fr-FR"/>
            </a:p>
          </p:txBody>
        </p:sp>
        <p:sp>
          <p:nvSpPr>
            <p:cNvPr id="65618" name="Line 64"/>
            <p:cNvSpPr>
              <a:spLocks noChangeShapeType="1"/>
            </p:cNvSpPr>
            <p:nvPr/>
          </p:nvSpPr>
          <p:spPr bwMode="auto">
            <a:xfrm flipV="1">
              <a:off x="1517" y="3373"/>
              <a:ext cx="1" cy="78"/>
            </a:xfrm>
            <a:prstGeom prst="line">
              <a:avLst/>
            </a:prstGeom>
            <a:noFill/>
            <a:ln w="12700">
              <a:solidFill>
                <a:srgbClr val="000000"/>
              </a:solidFill>
              <a:round/>
              <a:headEnd/>
              <a:tailEnd/>
            </a:ln>
          </p:spPr>
          <p:txBody>
            <a:bodyPr/>
            <a:lstStyle/>
            <a:p>
              <a:endParaRPr lang="fr-FR"/>
            </a:p>
          </p:txBody>
        </p:sp>
        <p:sp>
          <p:nvSpPr>
            <p:cNvPr id="65619" name="Line 65"/>
            <p:cNvSpPr>
              <a:spLocks noChangeShapeType="1"/>
            </p:cNvSpPr>
            <p:nvPr/>
          </p:nvSpPr>
          <p:spPr bwMode="auto">
            <a:xfrm flipV="1">
              <a:off x="1797" y="3373"/>
              <a:ext cx="1" cy="78"/>
            </a:xfrm>
            <a:prstGeom prst="line">
              <a:avLst/>
            </a:prstGeom>
            <a:noFill/>
            <a:ln w="12700">
              <a:solidFill>
                <a:srgbClr val="000000"/>
              </a:solidFill>
              <a:round/>
              <a:headEnd/>
              <a:tailEnd/>
            </a:ln>
          </p:spPr>
          <p:txBody>
            <a:bodyPr/>
            <a:lstStyle/>
            <a:p>
              <a:endParaRPr lang="fr-FR"/>
            </a:p>
          </p:txBody>
        </p:sp>
        <p:sp>
          <p:nvSpPr>
            <p:cNvPr id="65620" name="Line 66"/>
            <p:cNvSpPr>
              <a:spLocks noChangeShapeType="1"/>
            </p:cNvSpPr>
            <p:nvPr/>
          </p:nvSpPr>
          <p:spPr bwMode="auto">
            <a:xfrm flipV="1">
              <a:off x="2076" y="3373"/>
              <a:ext cx="1" cy="78"/>
            </a:xfrm>
            <a:prstGeom prst="line">
              <a:avLst/>
            </a:prstGeom>
            <a:noFill/>
            <a:ln w="12700">
              <a:solidFill>
                <a:srgbClr val="000000"/>
              </a:solidFill>
              <a:round/>
              <a:headEnd/>
              <a:tailEnd/>
            </a:ln>
          </p:spPr>
          <p:txBody>
            <a:bodyPr/>
            <a:lstStyle/>
            <a:p>
              <a:endParaRPr lang="fr-FR"/>
            </a:p>
          </p:txBody>
        </p:sp>
        <p:sp>
          <p:nvSpPr>
            <p:cNvPr id="65621" name="Line 67"/>
            <p:cNvSpPr>
              <a:spLocks noChangeShapeType="1"/>
            </p:cNvSpPr>
            <p:nvPr/>
          </p:nvSpPr>
          <p:spPr bwMode="auto">
            <a:xfrm flipV="1">
              <a:off x="2356" y="3373"/>
              <a:ext cx="1" cy="78"/>
            </a:xfrm>
            <a:prstGeom prst="line">
              <a:avLst/>
            </a:prstGeom>
            <a:noFill/>
            <a:ln w="12700">
              <a:solidFill>
                <a:srgbClr val="000000"/>
              </a:solidFill>
              <a:round/>
              <a:headEnd/>
              <a:tailEnd/>
            </a:ln>
          </p:spPr>
          <p:txBody>
            <a:bodyPr/>
            <a:lstStyle/>
            <a:p>
              <a:endParaRPr lang="fr-FR"/>
            </a:p>
          </p:txBody>
        </p:sp>
        <p:sp>
          <p:nvSpPr>
            <p:cNvPr id="65622" name="Line 68"/>
            <p:cNvSpPr>
              <a:spLocks noChangeShapeType="1"/>
            </p:cNvSpPr>
            <p:nvPr/>
          </p:nvSpPr>
          <p:spPr bwMode="auto">
            <a:xfrm flipV="1">
              <a:off x="2635" y="3373"/>
              <a:ext cx="1" cy="78"/>
            </a:xfrm>
            <a:prstGeom prst="line">
              <a:avLst/>
            </a:prstGeom>
            <a:noFill/>
            <a:ln w="12700">
              <a:solidFill>
                <a:srgbClr val="000000"/>
              </a:solidFill>
              <a:round/>
              <a:headEnd/>
              <a:tailEnd/>
            </a:ln>
          </p:spPr>
          <p:txBody>
            <a:bodyPr/>
            <a:lstStyle/>
            <a:p>
              <a:endParaRPr lang="fr-FR"/>
            </a:p>
          </p:txBody>
        </p:sp>
        <p:sp>
          <p:nvSpPr>
            <p:cNvPr id="65623" name="Line 69"/>
            <p:cNvSpPr>
              <a:spLocks noChangeShapeType="1"/>
            </p:cNvSpPr>
            <p:nvPr/>
          </p:nvSpPr>
          <p:spPr bwMode="auto">
            <a:xfrm flipV="1">
              <a:off x="2914" y="3373"/>
              <a:ext cx="1" cy="78"/>
            </a:xfrm>
            <a:prstGeom prst="line">
              <a:avLst/>
            </a:prstGeom>
            <a:noFill/>
            <a:ln w="12700">
              <a:solidFill>
                <a:srgbClr val="000000"/>
              </a:solidFill>
              <a:round/>
              <a:headEnd/>
              <a:tailEnd/>
            </a:ln>
          </p:spPr>
          <p:txBody>
            <a:bodyPr/>
            <a:lstStyle/>
            <a:p>
              <a:endParaRPr lang="fr-FR"/>
            </a:p>
          </p:txBody>
        </p:sp>
        <p:sp>
          <p:nvSpPr>
            <p:cNvPr id="65624" name="Line 70"/>
            <p:cNvSpPr>
              <a:spLocks noChangeShapeType="1"/>
            </p:cNvSpPr>
            <p:nvPr/>
          </p:nvSpPr>
          <p:spPr bwMode="auto">
            <a:xfrm flipV="1">
              <a:off x="3194" y="3373"/>
              <a:ext cx="1" cy="78"/>
            </a:xfrm>
            <a:prstGeom prst="line">
              <a:avLst/>
            </a:prstGeom>
            <a:noFill/>
            <a:ln w="12700">
              <a:solidFill>
                <a:srgbClr val="000000"/>
              </a:solidFill>
              <a:round/>
              <a:headEnd/>
              <a:tailEnd/>
            </a:ln>
          </p:spPr>
          <p:txBody>
            <a:bodyPr/>
            <a:lstStyle/>
            <a:p>
              <a:endParaRPr lang="fr-FR"/>
            </a:p>
          </p:txBody>
        </p:sp>
        <p:sp>
          <p:nvSpPr>
            <p:cNvPr id="65625" name="Line 71"/>
            <p:cNvSpPr>
              <a:spLocks noChangeShapeType="1"/>
            </p:cNvSpPr>
            <p:nvPr/>
          </p:nvSpPr>
          <p:spPr bwMode="auto">
            <a:xfrm flipV="1">
              <a:off x="3473" y="3373"/>
              <a:ext cx="1" cy="78"/>
            </a:xfrm>
            <a:prstGeom prst="line">
              <a:avLst/>
            </a:prstGeom>
            <a:noFill/>
            <a:ln w="12700">
              <a:solidFill>
                <a:srgbClr val="000000"/>
              </a:solidFill>
              <a:round/>
              <a:headEnd/>
              <a:tailEnd/>
            </a:ln>
          </p:spPr>
          <p:txBody>
            <a:bodyPr/>
            <a:lstStyle/>
            <a:p>
              <a:endParaRPr lang="fr-FR"/>
            </a:p>
          </p:txBody>
        </p:sp>
        <p:sp>
          <p:nvSpPr>
            <p:cNvPr id="65626" name="Line 72"/>
            <p:cNvSpPr>
              <a:spLocks noChangeShapeType="1"/>
            </p:cNvSpPr>
            <p:nvPr/>
          </p:nvSpPr>
          <p:spPr bwMode="auto">
            <a:xfrm flipV="1">
              <a:off x="3753" y="3373"/>
              <a:ext cx="1" cy="78"/>
            </a:xfrm>
            <a:prstGeom prst="line">
              <a:avLst/>
            </a:prstGeom>
            <a:noFill/>
            <a:ln w="12700">
              <a:solidFill>
                <a:srgbClr val="000000"/>
              </a:solidFill>
              <a:round/>
              <a:headEnd/>
              <a:tailEnd/>
            </a:ln>
          </p:spPr>
          <p:txBody>
            <a:bodyPr/>
            <a:lstStyle/>
            <a:p>
              <a:endParaRPr lang="fr-FR"/>
            </a:p>
          </p:txBody>
        </p:sp>
        <p:sp>
          <p:nvSpPr>
            <p:cNvPr id="65627" name="Line 73"/>
            <p:cNvSpPr>
              <a:spLocks noChangeShapeType="1"/>
            </p:cNvSpPr>
            <p:nvPr/>
          </p:nvSpPr>
          <p:spPr bwMode="auto">
            <a:xfrm flipV="1">
              <a:off x="4032" y="3373"/>
              <a:ext cx="1" cy="78"/>
            </a:xfrm>
            <a:prstGeom prst="line">
              <a:avLst/>
            </a:prstGeom>
            <a:noFill/>
            <a:ln w="12700">
              <a:solidFill>
                <a:srgbClr val="000000"/>
              </a:solidFill>
              <a:round/>
              <a:headEnd/>
              <a:tailEnd/>
            </a:ln>
          </p:spPr>
          <p:txBody>
            <a:bodyPr/>
            <a:lstStyle/>
            <a:p>
              <a:endParaRPr lang="fr-FR"/>
            </a:p>
          </p:txBody>
        </p:sp>
        <p:sp>
          <p:nvSpPr>
            <p:cNvPr id="65628" name="Rectangle 74"/>
            <p:cNvSpPr>
              <a:spLocks noChangeArrowheads="1"/>
            </p:cNvSpPr>
            <p:nvPr/>
          </p:nvSpPr>
          <p:spPr bwMode="auto">
            <a:xfrm>
              <a:off x="432" y="3365"/>
              <a:ext cx="174" cy="158"/>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0%</a:t>
              </a:r>
              <a:endParaRPr lang="fr-FR" sz="1400">
                <a:latin typeface="Times New Roman" pitchFamily="18" charset="0"/>
              </a:endParaRPr>
            </a:p>
          </p:txBody>
        </p:sp>
        <p:sp>
          <p:nvSpPr>
            <p:cNvPr id="65629" name="Rectangle 75"/>
            <p:cNvSpPr>
              <a:spLocks noChangeArrowheads="1"/>
            </p:cNvSpPr>
            <p:nvPr/>
          </p:nvSpPr>
          <p:spPr bwMode="auto">
            <a:xfrm>
              <a:off x="376" y="3088"/>
              <a:ext cx="239"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10%</a:t>
              </a:r>
              <a:endParaRPr lang="fr-FR" sz="1400">
                <a:latin typeface="Times New Roman" pitchFamily="18" charset="0"/>
              </a:endParaRPr>
            </a:p>
          </p:txBody>
        </p:sp>
        <p:sp>
          <p:nvSpPr>
            <p:cNvPr id="65630" name="Rectangle 76"/>
            <p:cNvSpPr>
              <a:spLocks noChangeArrowheads="1"/>
            </p:cNvSpPr>
            <p:nvPr/>
          </p:nvSpPr>
          <p:spPr bwMode="auto">
            <a:xfrm>
              <a:off x="376" y="2821"/>
              <a:ext cx="239" cy="158"/>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20%</a:t>
              </a:r>
              <a:endParaRPr lang="fr-FR" sz="1400">
                <a:latin typeface="Times New Roman" pitchFamily="18" charset="0"/>
              </a:endParaRPr>
            </a:p>
          </p:txBody>
        </p:sp>
        <p:sp>
          <p:nvSpPr>
            <p:cNvPr id="65631" name="Rectangle 77"/>
            <p:cNvSpPr>
              <a:spLocks noChangeArrowheads="1"/>
            </p:cNvSpPr>
            <p:nvPr/>
          </p:nvSpPr>
          <p:spPr bwMode="auto">
            <a:xfrm>
              <a:off x="376" y="2542"/>
              <a:ext cx="239"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30%</a:t>
              </a:r>
              <a:endParaRPr lang="fr-FR" sz="1400">
                <a:latin typeface="Times New Roman" pitchFamily="18" charset="0"/>
              </a:endParaRPr>
            </a:p>
          </p:txBody>
        </p:sp>
        <p:sp>
          <p:nvSpPr>
            <p:cNvPr id="65632" name="Rectangle 78"/>
            <p:cNvSpPr>
              <a:spLocks noChangeArrowheads="1"/>
            </p:cNvSpPr>
            <p:nvPr/>
          </p:nvSpPr>
          <p:spPr bwMode="auto">
            <a:xfrm>
              <a:off x="376" y="2266"/>
              <a:ext cx="239"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40%</a:t>
              </a:r>
              <a:endParaRPr lang="fr-FR" sz="1400">
                <a:latin typeface="Times New Roman" pitchFamily="18" charset="0"/>
              </a:endParaRPr>
            </a:p>
          </p:txBody>
        </p:sp>
        <p:sp>
          <p:nvSpPr>
            <p:cNvPr id="65633" name="Rectangle 79"/>
            <p:cNvSpPr>
              <a:spLocks noChangeArrowheads="1"/>
            </p:cNvSpPr>
            <p:nvPr/>
          </p:nvSpPr>
          <p:spPr bwMode="auto">
            <a:xfrm>
              <a:off x="376" y="1989"/>
              <a:ext cx="239" cy="158"/>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50%</a:t>
              </a:r>
              <a:endParaRPr lang="fr-FR" sz="1400">
                <a:latin typeface="Times New Roman" pitchFamily="18" charset="0"/>
              </a:endParaRPr>
            </a:p>
          </p:txBody>
        </p:sp>
        <p:sp>
          <p:nvSpPr>
            <p:cNvPr id="65634" name="Rectangle 80"/>
            <p:cNvSpPr>
              <a:spLocks noChangeArrowheads="1"/>
            </p:cNvSpPr>
            <p:nvPr/>
          </p:nvSpPr>
          <p:spPr bwMode="auto">
            <a:xfrm>
              <a:off x="376" y="1721"/>
              <a:ext cx="239"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60%</a:t>
              </a:r>
              <a:endParaRPr lang="fr-FR" sz="1400">
                <a:latin typeface="Times New Roman" pitchFamily="18" charset="0"/>
              </a:endParaRPr>
            </a:p>
          </p:txBody>
        </p:sp>
        <p:sp>
          <p:nvSpPr>
            <p:cNvPr id="65635" name="Rectangle 81"/>
            <p:cNvSpPr>
              <a:spLocks noChangeArrowheads="1"/>
            </p:cNvSpPr>
            <p:nvPr/>
          </p:nvSpPr>
          <p:spPr bwMode="auto">
            <a:xfrm>
              <a:off x="376" y="1445"/>
              <a:ext cx="239" cy="158"/>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70%</a:t>
              </a:r>
              <a:endParaRPr lang="fr-FR" sz="1400">
                <a:latin typeface="Times New Roman" pitchFamily="18" charset="0"/>
              </a:endParaRPr>
            </a:p>
          </p:txBody>
        </p:sp>
        <p:sp>
          <p:nvSpPr>
            <p:cNvPr id="65636" name="Rectangle 82"/>
            <p:cNvSpPr>
              <a:spLocks noChangeArrowheads="1"/>
            </p:cNvSpPr>
            <p:nvPr/>
          </p:nvSpPr>
          <p:spPr bwMode="auto">
            <a:xfrm>
              <a:off x="376" y="1167"/>
              <a:ext cx="239"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80%</a:t>
              </a:r>
              <a:endParaRPr lang="fr-FR" sz="1400">
                <a:latin typeface="Times New Roman" pitchFamily="18" charset="0"/>
              </a:endParaRPr>
            </a:p>
          </p:txBody>
        </p:sp>
        <p:sp>
          <p:nvSpPr>
            <p:cNvPr id="65637" name="Rectangle 83"/>
            <p:cNvSpPr>
              <a:spLocks noChangeArrowheads="1"/>
            </p:cNvSpPr>
            <p:nvPr/>
          </p:nvSpPr>
          <p:spPr bwMode="auto">
            <a:xfrm>
              <a:off x="376" y="899"/>
              <a:ext cx="239"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90%</a:t>
              </a:r>
              <a:endParaRPr lang="fr-FR" sz="1400">
                <a:latin typeface="Times New Roman" pitchFamily="18" charset="0"/>
              </a:endParaRPr>
            </a:p>
          </p:txBody>
        </p:sp>
        <p:sp>
          <p:nvSpPr>
            <p:cNvPr id="65638" name="Rectangle 84"/>
            <p:cNvSpPr>
              <a:spLocks noChangeArrowheads="1"/>
            </p:cNvSpPr>
            <p:nvPr/>
          </p:nvSpPr>
          <p:spPr bwMode="auto">
            <a:xfrm>
              <a:off x="320" y="622"/>
              <a:ext cx="306"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100%</a:t>
              </a:r>
              <a:endParaRPr lang="fr-FR" sz="1400">
                <a:latin typeface="Times New Roman" pitchFamily="18" charset="0"/>
              </a:endParaRPr>
            </a:p>
          </p:txBody>
        </p:sp>
        <p:sp>
          <p:nvSpPr>
            <p:cNvPr id="65639" name="Rectangle 85"/>
            <p:cNvSpPr>
              <a:spLocks noChangeArrowheads="1"/>
            </p:cNvSpPr>
            <p:nvPr/>
          </p:nvSpPr>
          <p:spPr bwMode="auto">
            <a:xfrm rot="-5400000">
              <a:off x="383" y="3585"/>
              <a:ext cx="897" cy="14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Global average</a:t>
              </a:r>
              <a:endParaRPr lang="fr-FR" sz="1400">
                <a:latin typeface="Times New Roman" pitchFamily="18" charset="0"/>
              </a:endParaRPr>
            </a:p>
          </p:txBody>
        </p:sp>
        <p:sp>
          <p:nvSpPr>
            <p:cNvPr id="65640" name="Rectangle 86"/>
            <p:cNvSpPr>
              <a:spLocks noChangeArrowheads="1"/>
            </p:cNvSpPr>
            <p:nvPr/>
          </p:nvSpPr>
          <p:spPr bwMode="auto">
            <a:xfrm rot="-5400000">
              <a:off x="657" y="3580"/>
              <a:ext cx="926" cy="14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Integer average</a:t>
              </a:r>
              <a:endParaRPr lang="fr-FR" sz="1400">
                <a:latin typeface="Times New Roman" pitchFamily="18" charset="0"/>
              </a:endParaRPr>
            </a:p>
          </p:txBody>
        </p:sp>
        <p:sp>
          <p:nvSpPr>
            <p:cNvPr id="65641" name="Rectangle 87"/>
            <p:cNvSpPr>
              <a:spLocks noChangeArrowheads="1"/>
            </p:cNvSpPr>
            <p:nvPr/>
          </p:nvSpPr>
          <p:spPr bwMode="auto">
            <a:xfrm rot="-5400000">
              <a:off x="1298" y="3507"/>
              <a:ext cx="220" cy="14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eqn</a:t>
              </a:r>
              <a:endParaRPr lang="fr-FR" sz="1400">
                <a:latin typeface="Times New Roman" pitchFamily="18" charset="0"/>
              </a:endParaRPr>
            </a:p>
          </p:txBody>
        </p:sp>
        <p:sp>
          <p:nvSpPr>
            <p:cNvPr id="65642" name="Rectangle 88"/>
            <p:cNvSpPr>
              <a:spLocks noChangeArrowheads="1"/>
            </p:cNvSpPr>
            <p:nvPr/>
          </p:nvSpPr>
          <p:spPr bwMode="auto">
            <a:xfrm rot="-5400000">
              <a:off x="1581" y="3511"/>
              <a:ext cx="213" cy="14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esp</a:t>
              </a:r>
              <a:endParaRPr lang="fr-FR" sz="1400">
                <a:latin typeface="Times New Roman" pitchFamily="18" charset="0"/>
              </a:endParaRPr>
            </a:p>
          </p:txBody>
        </p:sp>
        <p:sp>
          <p:nvSpPr>
            <p:cNvPr id="65643" name="Rectangle 89"/>
            <p:cNvSpPr>
              <a:spLocks noChangeArrowheads="1"/>
            </p:cNvSpPr>
            <p:nvPr/>
          </p:nvSpPr>
          <p:spPr bwMode="auto">
            <a:xfrm rot="-5400000">
              <a:off x="1856" y="3505"/>
              <a:ext cx="206" cy="14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gcc</a:t>
              </a:r>
              <a:endParaRPr lang="fr-FR" sz="1400">
                <a:latin typeface="Times New Roman" pitchFamily="18" charset="0"/>
              </a:endParaRPr>
            </a:p>
          </p:txBody>
        </p:sp>
        <p:sp>
          <p:nvSpPr>
            <p:cNvPr id="65644" name="Rectangle 90"/>
            <p:cNvSpPr>
              <a:spLocks noChangeArrowheads="1"/>
            </p:cNvSpPr>
            <p:nvPr/>
          </p:nvSpPr>
          <p:spPr bwMode="auto">
            <a:xfrm rot="-5400000">
              <a:off x="2198" y="3525"/>
              <a:ext cx="96" cy="14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li </a:t>
              </a:r>
              <a:endParaRPr lang="fr-FR" sz="1400">
                <a:latin typeface="Times New Roman" pitchFamily="18" charset="0"/>
              </a:endParaRPr>
            </a:p>
          </p:txBody>
        </p:sp>
        <p:sp>
          <p:nvSpPr>
            <p:cNvPr id="65645" name="Rectangle 91"/>
            <p:cNvSpPr>
              <a:spLocks noChangeArrowheads="1"/>
            </p:cNvSpPr>
            <p:nvPr/>
          </p:nvSpPr>
          <p:spPr bwMode="auto">
            <a:xfrm rot="-5400000">
              <a:off x="2175" y="3548"/>
              <a:ext cx="684" cy="14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FP average</a:t>
              </a:r>
              <a:endParaRPr lang="fr-FR" sz="1400">
                <a:latin typeface="Times New Roman" pitchFamily="18" charset="0"/>
              </a:endParaRPr>
            </a:p>
          </p:txBody>
        </p:sp>
        <p:sp>
          <p:nvSpPr>
            <p:cNvPr id="65646" name="Rectangle 92"/>
            <p:cNvSpPr>
              <a:spLocks noChangeArrowheads="1"/>
            </p:cNvSpPr>
            <p:nvPr/>
          </p:nvSpPr>
          <p:spPr bwMode="auto">
            <a:xfrm rot="-5400000">
              <a:off x="2688" y="3497"/>
              <a:ext cx="221" cy="14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dod</a:t>
              </a:r>
              <a:endParaRPr lang="fr-FR" sz="1400">
                <a:latin typeface="Times New Roman" pitchFamily="18" charset="0"/>
              </a:endParaRPr>
            </a:p>
          </p:txBody>
        </p:sp>
        <p:sp>
          <p:nvSpPr>
            <p:cNvPr id="65647" name="Rectangle 93"/>
            <p:cNvSpPr>
              <a:spLocks noChangeArrowheads="1"/>
            </p:cNvSpPr>
            <p:nvPr/>
          </p:nvSpPr>
          <p:spPr bwMode="auto">
            <a:xfrm rot="-5400000">
              <a:off x="2993" y="3524"/>
              <a:ext cx="184" cy="14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fpp</a:t>
              </a:r>
              <a:endParaRPr lang="fr-FR" sz="1400">
                <a:latin typeface="Times New Roman" pitchFamily="18" charset="0"/>
              </a:endParaRPr>
            </a:p>
          </p:txBody>
        </p:sp>
        <p:sp>
          <p:nvSpPr>
            <p:cNvPr id="65648" name="Rectangle 94"/>
            <p:cNvSpPr>
              <a:spLocks noChangeArrowheads="1"/>
            </p:cNvSpPr>
            <p:nvPr/>
          </p:nvSpPr>
          <p:spPr bwMode="auto">
            <a:xfrm rot="-5400000">
              <a:off x="3226" y="3531"/>
              <a:ext cx="257" cy="144"/>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mat </a:t>
              </a:r>
              <a:endParaRPr lang="fr-FR" sz="1400">
                <a:latin typeface="Times New Roman" pitchFamily="18" charset="0"/>
              </a:endParaRPr>
            </a:p>
          </p:txBody>
        </p:sp>
        <p:sp>
          <p:nvSpPr>
            <p:cNvPr id="65649" name="Rectangle 95"/>
            <p:cNvSpPr>
              <a:spLocks noChangeArrowheads="1"/>
            </p:cNvSpPr>
            <p:nvPr/>
          </p:nvSpPr>
          <p:spPr bwMode="auto">
            <a:xfrm rot="-5400000">
              <a:off x="3551" y="3522"/>
              <a:ext cx="170" cy="14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spi</a:t>
              </a:r>
              <a:endParaRPr lang="fr-FR" sz="1400">
                <a:latin typeface="Times New Roman" pitchFamily="18" charset="0"/>
              </a:endParaRPr>
            </a:p>
          </p:txBody>
        </p:sp>
        <p:sp>
          <p:nvSpPr>
            <p:cNvPr id="65650" name="Rectangle 96"/>
            <p:cNvSpPr>
              <a:spLocks noChangeArrowheads="1"/>
            </p:cNvSpPr>
            <p:nvPr/>
          </p:nvSpPr>
          <p:spPr bwMode="auto">
            <a:xfrm rot="-5400000">
              <a:off x="3804" y="3523"/>
              <a:ext cx="221" cy="143"/>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tom</a:t>
              </a:r>
              <a:endParaRPr lang="fr-FR" sz="1400">
                <a:latin typeface="Times New Roman" pitchFamily="18" charset="0"/>
              </a:endParaRPr>
            </a:p>
          </p:txBody>
        </p:sp>
        <p:sp>
          <p:nvSpPr>
            <p:cNvPr id="65651" name="Rectangle 97"/>
            <p:cNvSpPr>
              <a:spLocks noChangeArrowheads="1"/>
            </p:cNvSpPr>
            <p:nvPr/>
          </p:nvSpPr>
          <p:spPr bwMode="auto">
            <a:xfrm>
              <a:off x="1449" y="2219"/>
              <a:ext cx="1334" cy="986"/>
            </a:xfrm>
            <a:prstGeom prst="rect">
              <a:avLst/>
            </a:prstGeom>
            <a:solidFill>
              <a:srgbClr val="FFFFFF"/>
            </a:solidFill>
            <a:ln w="12700">
              <a:solidFill>
                <a:srgbClr val="000000"/>
              </a:solidFill>
              <a:miter lim="800000"/>
              <a:headEnd/>
              <a:tailEnd/>
            </a:ln>
          </p:spPr>
          <p:txBody>
            <a:bodyPr/>
            <a:lstStyle/>
            <a:p>
              <a:endParaRPr lang="fr-FR"/>
            </a:p>
          </p:txBody>
        </p:sp>
        <p:sp>
          <p:nvSpPr>
            <p:cNvPr id="65652" name="Rectangle 98"/>
            <p:cNvSpPr>
              <a:spLocks noChangeArrowheads="1"/>
            </p:cNvSpPr>
            <p:nvPr/>
          </p:nvSpPr>
          <p:spPr bwMode="auto">
            <a:xfrm>
              <a:off x="1521" y="2297"/>
              <a:ext cx="80" cy="86"/>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a:lstStyle/>
            <a:p>
              <a:endParaRPr lang="fr-FR"/>
            </a:p>
          </p:txBody>
        </p:sp>
        <p:sp>
          <p:nvSpPr>
            <p:cNvPr id="65653" name="Rectangle 99"/>
            <p:cNvSpPr>
              <a:spLocks noChangeArrowheads="1"/>
            </p:cNvSpPr>
            <p:nvPr/>
          </p:nvSpPr>
          <p:spPr bwMode="auto">
            <a:xfrm>
              <a:off x="1645" y="2310"/>
              <a:ext cx="915"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Indirect branches</a:t>
              </a:r>
              <a:endParaRPr lang="fr-FR" sz="1400">
                <a:latin typeface="Times New Roman" pitchFamily="18" charset="0"/>
              </a:endParaRPr>
            </a:p>
          </p:txBody>
        </p:sp>
        <p:sp>
          <p:nvSpPr>
            <p:cNvPr id="65654" name="Rectangle 100"/>
            <p:cNvSpPr>
              <a:spLocks noChangeArrowheads="1"/>
            </p:cNvSpPr>
            <p:nvPr/>
          </p:nvSpPr>
          <p:spPr bwMode="auto">
            <a:xfrm>
              <a:off x="1521" y="2531"/>
              <a:ext cx="80" cy="85"/>
            </a:xfrm>
            <a:prstGeom prst="rect">
              <a:avLst/>
            </a:prstGeom>
            <a:blipFill dpi="0" rotWithShape="0">
              <a:blip r:embed="rId2" cstate="print"/>
              <a:srcRect/>
              <a:tile tx="0" ty="0" sx="100000" sy="100000" flip="none" algn="tl"/>
            </a:blipFill>
            <a:ln w="12700">
              <a:solidFill>
                <a:srgbClr val="000000"/>
              </a:solidFill>
              <a:miter lim="800000"/>
              <a:headEnd/>
              <a:tailEnd/>
            </a:ln>
          </p:spPr>
          <p:txBody>
            <a:bodyPr/>
            <a:lstStyle/>
            <a:p>
              <a:endParaRPr lang="fr-FR"/>
            </a:p>
          </p:txBody>
        </p:sp>
        <p:sp>
          <p:nvSpPr>
            <p:cNvPr id="65655" name="Rectangle 101"/>
            <p:cNvSpPr>
              <a:spLocks noChangeArrowheads="1"/>
            </p:cNvSpPr>
            <p:nvPr/>
          </p:nvSpPr>
          <p:spPr bwMode="auto">
            <a:xfrm>
              <a:off x="1645" y="2542"/>
              <a:ext cx="1248"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Unconditional branches</a:t>
              </a:r>
              <a:endParaRPr lang="fr-FR" sz="1400">
                <a:latin typeface="Times New Roman" pitchFamily="18" charset="0"/>
              </a:endParaRPr>
            </a:p>
          </p:txBody>
        </p:sp>
        <p:sp>
          <p:nvSpPr>
            <p:cNvPr id="65656" name="Rectangle 102"/>
            <p:cNvSpPr>
              <a:spLocks noChangeArrowheads="1"/>
            </p:cNvSpPr>
            <p:nvPr/>
          </p:nvSpPr>
          <p:spPr bwMode="auto">
            <a:xfrm>
              <a:off x="1521" y="2763"/>
              <a:ext cx="80" cy="87"/>
            </a:xfrm>
            <a:prstGeom prst="rect">
              <a:avLst/>
            </a:prstGeom>
            <a:solidFill>
              <a:srgbClr val="FFFFFF"/>
            </a:solidFill>
            <a:ln w="12700">
              <a:solidFill>
                <a:srgbClr val="000000"/>
              </a:solidFill>
              <a:miter lim="800000"/>
              <a:headEnd/>
              <a:tailEnd/>
            </a:ln>
          </p:spPr>
          <p:txBody>
            <a:bodyPr/>
            <a:lstStyle/>
            <a:p>
              <a:endParaRPr lang="fr-FR"/>
            </a:p>
          </p:txBody>
        </p:sp>
        <p:sp>
          <p:nvSpPr>
            <p:cNvPr id="65657" name="Rectangle 103"/>
            <p:cNvSpPr>
              <a:spLocks noChangeArrowheads="1"/>
            </p:cNvSpPr>
            <p:nvPr/>
          </p:nvSpPr>
          <p:spPr bwMode="auto">
            <a:xfrm>
              <a:off x="1645" y="2777"/>
              <a:ext cx="358"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Return</a:t>
              </a:r>
              <a:endParaRPr lang="fr-FR" sz="1400">
                <a:latin typeface="Times New Roman" pitchFamily="18" charset="0"/>
              </a:endParaRPr>
            </a:p>
          </p:txBody>
        </p:sp>
        <p:sp>
          <p:nvSpPr>
            <p:cNvPr id="65658" name="Rectangle 104"/>
            <p:cNvSpPr>
              <a:spLocks noChangeArrowheads="1"/>
            </p:cNvSpPr>
            <p:nvPr/>
          </p:nvSpPr>
          <p:spPr bwMode="auto">
            <a:xfrm>
              <a:off x="1521" y="2997"/>
              <a:ext cx="80" cy="87"/>
            </a:xfrm>
            <a:prstGeom prst="rect">
              <a:avLst/>
            </a:prstGeom>
            <a:solidFill>
              <a:srgbClr val="000000"/>
            </a:solidFill>
            <a:ln w="12700">
              <a:solidFill>
                <a:srgbClr val="000000"/>
              </a:solidFill>
              <a:miter lim="800000"/>
              <a:headEnd/>
              <a:tailEnd/>
            </a:ln>
          </p:spPr>
          <p:txBody>
            <a:bodyPr/>
            <a:lstStyle/>
            <a:p>
              <a:endParaRPr lang="fr-FR"/>
            </a:p>
          </p:txBody>
        </p:sp>
        <p:sp>
          <p:nvSpPr>
            <p:cNvPr id="65659" name="Rectangle 105"/>
            <p:cNvSpPr>
              <a:spLocks noChangeArrowheads="1"/>
            </p:cNvSpPr>
            <p:nvPr/>
          </p:nvSpPr>
          <p:spPr bwMode="auto">
            <a:xfrm>
              <a:off x="1645" y="3010"/>
              <a:ext cx="1122"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Geneva"/>
                </a:rPr>
                <a:t>Conditional branches</a:t>
              </a:r>
              <a:endParaRPr lang="fr-FR" sz="1400">
                <a:latin typeface="Times New Roman" pitchFamily="18" charset="0"/>
              </a:endParaRPr>
            </a:p>
          </p:txBody>
        </p:sp>
        <p:sp>
          <p:nvSpPr>
            <p:cNvPr id="65660" name="Rectangle 106"/>
            <p:cNvSpPr>
              <a:spLocks noChangeArrowheads="1"/>
            </p:cNvSpPr>
            <p:nvPr/>
          </p:nvSpPr>
          <p:spPr bwMode="auto">
            <a:xfrm>
              <a:off x="1864" y="4149"/>
              <a:ext cx="406" cy="159"/>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SPEC92</a:t>
              </a:r>
              <a:endParaRPr lang="fr-FR" sz="1400">
                <a:latin typeface="Times New Roman" pitchFamily="18" charset="0"/>
              </a:endParaRPr>
            </a:p>
          </p:txBody>
        </p:sp>
      </p:grpSp>
      <p:sp>
        <p:nvSpPr>
          <p:cNvPr id="65543" name="Rectangle 107"/>
          <p:cNvSpPr>
            <a:spLocks noChangeArrowheads="1"/>
          </p:cNvSpPr>
          <p:nvPr/>
        </p:nvSpPr>
        <p:spPr bwMode="auto">
          <a:xfrm>
            <a:off x="5657850" y="1587500"/>
            <a:ext cx="30797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CONDITIONAL BRANCHES </a:t>
            </a:r>
            <a:endParaRPr lang="fr-FR" sz="2400">
              <a:latin typeface="Times New Roman" pitchFamily="18" charset="0"/>
            </a:endParaRPr>
          </a:p>
        </p:txBody>
      </p:sp>
      <p:sp>
        <p:nvSpPr>
          <p:cNvPr id="65544" name="Rectangle 108"/>
          <p:cNvSpPr>
            <a:spLocks noChangeArrowheads="1"/>
          </p:cNvSpPr>
          <p:nvPr/>
        </p:nvSpPr>
        <p:spPr bwMode="auto">
          <a:xfrm>
            <a:off x="6115050" y="1849438"/>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5545" name="Rectangle 109"/>
          <p:cNvSpPr>
            <a:spLocks noChangeArrowheads="1"/>
          </p:cNvSpPr>
          <p:nvPr/>
        </p:nvSpPr>
        <p:spPr bwMode="auto">
          <a:xfrm>
            <a:off x="6178550" y="1890713"/>
            <a:ext cx="11715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Bcond Ri, offset</a:t>
            </a:r>
            <a:endParaRPr lang="fr-FR" sz="2400">
              <a:latin typeface="Times New Roman" pitchFamily="18" charset="0"/>
            </a:endParaRPr>
          </a:p>
        </p:txBody>
      </p:sp>
      <p:sp>
        <p:nvSpPr>
          <p:cNvPr id="65546" name="Rectangle 110"/>
          <p:cNvSpPr>
            <a:spLocks noChangeArrowheads="1"/>
          </p:cNvSpPr>
          <p:nvPr/>
        </p:nvSpPr>
        <p:spPr bwMode="auto">
          <a:xfrm>
            <a:off x="7839075" y="1849438"/>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5547" name="Rectangle 111"/>
          <p:cNvSpPr>
            <a:spLocks noChangeArrowheads="1"/>
          </p:cNvSpPr>
          <p:nvPr/>
        </p:nvSpPr>
        <p:spPr bwMode="auto">
          <a:xfrm>
            <a:off x="5657850" y="2108200"/>
            <a:ext cx="11430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RETURN </a:t>
            </a:r>
            <a:endParaRPr lang="fr-FR" sz="2400">
              <a:latin typeface="Times New Roman" pitchFamily="18" charset="0"/>
            </a:endParaRPr>
          </a:p>
        </p:txBody>
      </p:sp>
      <p:sp>
        <p:nvSpPr>
          <p:cNvPr id="65548" name="Rectangle 112"/>
          <p:cNvSpPr>
            <a:spLocks noChangeArrowheads="1"/>
          </p:cNvSpPr>
          <p:nvPr/>
        </p:nvSpPr>
        <p:spPr bwMode="auto">
          <a:xfrm>
            <a:off x="6115050" y="2370138"/>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5549" name="Rectangle 113"/>
          <p:cNvSpPr>
            <a:spLocks noChangeArrowheads="1"/>
          </p:cNvSpPr>
          <p:nvPr/>
        </p:nvSpPr>
        <p:spPr bwMode="auto">
          <a:xfrm>
            <a:off x="6178550" y="2411413"/>
            <a:ext cx="123983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RET or JMP R31</a:t>
            </a:r>
            <a:endParaRPr lang="fr-FR" sz="2400">
              <a:latin typeface="Times New Roman" pitchFamily="18" charset="0"/>
            </a:endParaRPr>
          </a:p>
        </p:txBody>
      </p:sp>
      <p:sp>
        <p:nvSpPr>
          <p:cNvPr id="65550" name="Rectangle 114"/>
          <p:cNvSpPr>
            <a:spLocks noChangeArrowheads="1"/>
          </p:cNvSpPr>
          <p:nvPr/>
        </p:nvSpPr>
        <p:spPr bwMode="auto">
          <a:xfrm>
            <a:off x="7432675" y="2370138"/>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5551" name="Rectangle 115"/>
          <p:cNvSpPr>
            <a:spLocks noChangeArrowheads="1"/>
          </p:cNvSpPr>
          <p:nvPr/>
        </p:nvSpPr>
        <p:spPr bwMode="auto">
          <a:xfrm>
            <a:off x="5657850" y="2632075"/>
            <a:ext cx="34099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UNCONDITIONAL BRANCHES </a:t>
            </a:r>
            <a:endParaRPr lang="fr-FR" sz="2400">
              <a:latin typeface="Times New Roman" pitchFamily="18" charset="0"/>
            </a:endParaRPr>
          </a:p>
        </p:txBody>
      </p:sp>
      <p:sp>
        <p:nvSpPr>
          <p:cNvPr id="65552" name="Rectangle 116"/>
          <p:cNvSpPr>
            <a:spLocks noChangeArrowheads="1"/>
          </p:cNvSpPr>
          <p:nvPr/>
        </p:nvSpPr>
        <p:spPr bwMode="auto">
          <a:xfrm>
            <a:off x="6115050" y="289242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5553" name="Rectangle 117"/>
          <p:cNvSpPr>
            <a:spLocks noChangeArrowheads="1"/>
          </p:cNvSpPr>
          <p:nvPr/>
        </p:nvSpPr>
        <p:spPr bwMode="auto">
          <a:xfrm>
            <a:off x="6178550" y="2933700"/>
            <a:ext cx="5683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B offset</a:t>
            </a:r>
            <a:endParaRPr lang="fr-FR" sz="2400">
              <a:latin typeface="Times New Roman" pitchFamily="18" charset="0"/>
            </a:endParaRPr>
          </a:p>
        </p:txBody>
      </p:sp>
      <p:sp>
        <p:nvSpPr>
          <p:cNvPr id="65554" name="Rectangle 118"/>
          <p:cNvSpPr>
            <a:spLocks noChangeArrowheads="1"/>
          </p:cNvSpPr>
          <p:nvPr/>
        </p:nvSpPr>
        <p:spPr bwMode="auto">
          <a:xfrm>
            <a:off x="7229475" y="289242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5555" name="Rectangle 119"/>
          <p:cNvSpPr>
            <a:spLocks noChangeArrowheads="1"/>
          </p:cNvSpPr>
          <p:nvPr/>
        </p:nvSpPr>
        <p:spPr bwMode="auto">
          <a:xfrm>
            <a:off x="5657850" y="3154363"/>
            <a:ext cx="25717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INDIRECT BRANCHES </a:t>
            </a:r>
            <a:endParaRPr lang="fr-FR" sz="2400">
              <a:latin typeface="Times New Roman" pitchFamily="18" charset="0"/>
            </a:endParaRPr>
          </a:p>
        </p:txBody>
      </p:sp>
      <p:sp>
        <p:nvSpPr>
          <p:cNvPr id="65556" name="Rectangle 120"/>
          <p:cNvSpPr>
            <a:spLocks noChangeArrowheads="1"/>
          </p:cNvSpPr>
          <p:nvPr/>
        </p:nvSpPr>
        <p:spPr bwMode="auto">
          <a:xfrm>
            <a:off x="6407150" y="39925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65557" name="Rectangle 121"/>
          <p:cNvSpPr>
            <a:spLocks noChangeArrowheads="1"/>
          </p:cNvSpPr>
          <p:nvPr/>
        </p:nvSpPr>
        <p:spPr bwMode="auto">
          <a:xfrm>
            <a:off x="6172200" y="3505200"/>
            <a:ext cx="5397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JMP Ri</a:t>
            </a:r>
            <a:endParaRPr lang="fr-FR" sz="2400">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Espace réservé de la date 2"/>
          <p:cNvSpPr>
            <a:spLocks noGrp="1"/>
          </p:cNvSpPr>
          <p:nvPr>
            <p:ph type="dt" sz="quarter" idx="10"/>
          </p:nvPr>
        </p:nvSpPr>
        <p:spPr/>
        <p:txBody>
          <a:bodyPr/>
          <a:lstStyle/>
          <a:p>
            <a:pPr>
              <a:defRPr/>
            </a:pPr>
            <a:r>
              <a:rPr lang="fr-FR"/>
              <a:t>M1 Informatique 2012-13</a:t>
            </a:r>
          </a:p>
        </p:txBody>
      </p:sp>
      <p:sp>
        <p:nvSpPr>
          <p:cNvPr id="148" name="Espace réservé du pied de page 3"/>
          <p:cNvSpPr>
            <a:spLocks noGrp="1"/>
          </p:cNvSpPr>
          <p:nvPr>
            <p:ph type="ftr" sz="quarter" idx="11"/>
          </p:nvPr>
        </p:nvSpPr>
        <p:spPr/>
        <p:txBody>
          <a:bodyPr/>
          <a:lstStyle/>
          <a:p>
            <a:pPr>
              <a:defRPr/>
            </a:pPr>
            <a:r>
              <a:rPr lang="fr-FR"/>
              <a:t>Architectures avancées</a:t>
            </a:r>
          </a:p>
          <a:p>
            <a:pPr>
              <a:defRPr/>
            </a:pPr>
            <a:r>
              <a:rPr lang="fr-FR"/>
              <a:t>D. Etiemble</a:t>
            </a:r>
          </a:p>
        </p:txBody>
      </p:sp>
      <p:sp>
        <p:nvSpPr>
          <p:cNvPr id="149" name="Espace réservé du numéro de diapositive 4"/>
          <p:cNvSpPr>
            <a:spLocks noGrp="1"/>
          </p:cNvSpPr>
          <p:nvPr>
            <p:ph type="sldNum" sz="quarter" idx="12"/>
          </p:nvPr>
        </p:nvSpPr>
        <p:spPr/>
        <p:txBody>
          <a:bodyPr/>
          <a:lstStyle/>
          <a:p>
            <a:pPr>
              <a:defRPr/>
            </a:pPr>
            <a:fld id="{0AD3A079-9AA7-42BF-AD3C-D35183E41C1F}" type="slidenum">
              <a:rPr lang="fr-FR"/>
              <a:pPr>
                <a:defRPr/>
              </a:pPr>
              <a:t>66</a:t>
            </a:fld>
            <a:endParaRPr lang="fr-FR"/>
          </a:p>
        </p:txBody>
      </p:sp>
      <p:sp>
        <p:nvSpPr>
          <p:cNvPr id="66565" name="Rectangle 2"/>
          <p:cNvSpPr>
            <a:spLocks noGrp="1" noChangeArrowheads="1"/>
          </p:cNvSpPr>
          <p:nvPr>
            <p:ph type="title"/>
          </p:nvPr>
        </p:nvSpPr>
        <p:spPr/>
        <p:txBody>
          <a:bodyPr/>
          <a:lstStyle/>
          <a:p>
            <a:pPr eaLnBrk="1" hangingPunct="1"/>
            <a:r>
              <a:rPr lang="fr-FR" smtClean="0"/>
              <a:t>Les branchements conditionnels retardés</a:t>
            </a:r>
          </a:p>
        </p:txBody>
      </p:sp>
      <p:sp>
        <p:nvSpPr>
          <p:cNvPr id="66566" name="Rectangle 3"/>
          <p:cNvSpPr>
            <a:spLocks noChangeArrowheads="1"/>
          </p:cNvSpPr>
          <p:nvPr/>
        </p:nvSpPr>
        <p:spPr bwMode="auto">
          <a:xfrm>
            <a:off x="976313" y="2286000"/>
            <a:ext cx="455612"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i </a:t>
            </a:r>
            <a:endParaRPr lang="fr-FR" sz="2400">
              <a:latin typeface="Times New Roman" pitchFamily="18" charset="0"/>
            </a:endParaRPr>
          </a:p>
        </p:txBody>
      </p:sp>
      <p:sp>
        <p:nvSpPr>
          <p:cNvPr id="66567" name="Rectangle 4"/>
          <p:cNvSpPr>
            <a:spLocks noChangeArrowheads="1"/>
          </p:cNvSpPr>
          <p:nvPr/>
        </p:nvSpPr>
        <p:spPr bwMode="auto">
          <a:xfrm>
            <a:off x="1393825" y="22860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68" name="Rectangle 5"/>
          <p:cNvSpPr>
            <a:spLocks noChangeArrowheads="1"/>
          </p:cNvSpPr>
          <p:nvPr/>
        </p:nvSpPr>
        <p:spPr bwMode="auto">
          <a:xfrm>
            <a:off x="976313" y="2451100"/>
            <a:ext cx="542925"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IF cond  </a:t>
            </a:r>
            <a:endParaRPr lang="fr-FR" sz="2400">
              <a:latin typeface="Times New Roman" pitchFamily="18" charset="0"/>
            </a:endParaRPr>
          </a:p>
        </p:txBody>
      </p:sp>
      <p:sp>
        <p:nvSpPr>
          <p:cNvPr id="66569" name="Rectangle 6"/>
          <p:cNvSpPr>
            <a:spLocks noChangeArrowheads="1"/>
          </p:cNvSpPr>
          <p:nvPr/>
        </p:nvSpPr>
        <p:spPr bwMode="auto">
          <a:xfrm>
            <a:off x="1482725" y="24511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70" name="Rectangle 7"/>
          <p:cNvSpPr>
            <a:spLocks noChangeArrowheads="1"/>
          </p:cNvSpPr>
          <p:nvPr/>
        </p:nvSpPr>
        <p:spPr bwMode="auto">
          <a:xfrm>
            <a:off x="976313" y="26162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71" name="Rectangle 8"/>
          <p:cNvSpPr>
            <a:spLocks noChangeArrowheads="1"/>
          </p:cNvSpPr>
          <p:nvPr/>
        </p:nvSpPr>
        <p:spPr bwMode="auto">
          <a:xfrm>
            <a:off x="976313" y="26162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72" name="Rectangle 9"/>
          <p:cNvSpPr>
            <a:spLocks noChangeArrowheads="1"/>
          </p:cNvSpPr>
          <p:nvPr/>
        </p:nvSpPr>
        <p:spPr bwMode="auto">
          <a:xfrm>
            <a:off x="976313" y="27813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73" name="Rectangle 10"/>
          <p:cNvSpPr>
            <a:spLocks noChangeArrowheads="1"/>
          </p:cNvSpPr>
          <p:nvPr/>
        </p:nvSpPr>
        <p:spPr bwMode="auto">
          <a:xfrm>
            <a:off x="976313" y="27813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74" name="Rectangle 11"/>
          <p:cNvSpPr>
            <a:spLocks noChangeArrowheads="1"/>
          </p:cNvSpPr>
          <p:nvPr/>
        </p:nvSpPr>
        <p:spPr bwMode="auto">
          <a:xfrm>
            <a:off x="976313" y="29448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75" name="Rectangle 12"/>
          <p:cNvSpPr>
            <a:spLocks noChangeArrowheads="1"/>
          </p:cNvSpPr>
          <p:nvPr/>
        </p:nvSpPr>
        <p:spPr bwMode="auto">
          <a:xfrm>
            <a:off x="976313" y="29448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76" name="Rectangle 13"/>
          <p:cNvSpPr>
            <a:spLocks noChangeArrowheads="1"/>
          </p:cNvSpPr>
          <p:nvPr/>
        </p:nvSpPr>
        <p:spPr bwMode="auto">
          <a:xfrm>
            <a:off x="957263" y="2636838"/>
            <a:ext cx="684212" cy="192087"/>
          </a:xfrm>
          <a:prstGeom prst="rect">
            <a:avLst/>
          </a:prstGeom>
          <a:solidFill>
            <a:srgbClr val="FFFFFF"/>
          </a:solidFill>
          <a:ln w="12700">
            <a:solidFill>
              <a:srgbClr val="000000"/>
            </a:solidFill>
            <a:miter lim="800000"/>
            <a:headEnd/>
            <a:tailEnd/>
          </a:ln>
        </p:spPr>
        <p:txBody>
          <a:bodyPr/>
          <a:lstStyle/>
          <a:p>
            <a:endParaRPr lang="fr-FR"/>
          </a:p>
        </p:txBody>
      </p:sp>
      <p:sp>
        <p:nvSpPr>
          <p:cNvPr id="66577" name="Rectangle 14"/>
          <p:cNvSpPr>
            <a:spLocks noChangeArrowheads="1"/>
          </p:cNvSpPr>
          <p:nvPr/>
        </p:nvSpPr>
        <p:spPr bwMode="auto">
          <a:xfrm>
            <a:off x="1077913" y="3522663"/>
            <a:ext cx="522287"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a) Initial</a:t>
            </a:r>
            <a:endParaRPr lang="fr-FR" sz="2400">
              <a:latin typeface="Times New Roman" pitchFamily="18" charset="0"/>
            </a:endParaRPr>
          </a:p>
        </p:txBody>
      </p:sp>
      <p:sp>
        <p:nvSpPr>
          <p:cNvPr id="66578" name="Rectangle 15"/>
          <p:cNvSpPr>
            <a:spLocks noChangeArrowheads="1"/>
          </p:cNvSpPr>
          <p:nvPr/>
        </p:nvSpPr>
        <p:spPr bwMode="auto">
          <a:xfrm>
            <a:off x="1597025" y="352266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79" name="Rectangle 16"/>
          <p:cNvSpPr>
            <a:spLocks noChangeArrowheads="1"/>
          </p:cNvSpPr>
          <p:nvPr/>
        </p:nvSpPr>
        <p:spPr bwMode="auto">
          <a:xfrm>
            <a:off x="931863" y="4311650"/>
            <a:ext cx="684212" cy="206375"/>
          </a:xfrm>
          <a:prstGeom prst="rect">
            <a:avLst/>
          </a:prstGeom>
          <a:solidFill>
            <a:srgbClr val="FFFFFF"/>
          </a:solidFill>
          <a:ln w="12700">
            <a:solidFill>
              <a:srgbClr val="000000"/>
            </a:solidFill>
            <a:miter lim="800000"/>
            <a:headEnd/>
            <a:tailEnd/>
          </a:ln>
        </p:spPr>
        <p:txBody>
          <a:bodyPr/>
          <a:lstStyle/>
          <a:p>
            <a:endParaRPr lang="fr-FR"/>
          </a:p>
        </p:txBody>
      </p:sp>
      <p:sp>
        <p:nvSpPr>
          <p:cNvPr id="66580" name="Rectangle 17"/>
          <p:cNvSpPr>
            <a:spLocks noChangeArrowheads="1"/>
          </p:cNvSpPr>
          <p:nvPr/>
        </p:nvSpPr>
        <p:spPr bwMode="auto">
          <a:xfrm>
            <a:off x="989013" y="39608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81" name="Rectangle 18"/>
          <p:cNvSpPr>
            <a:spLocks noChangeArrowheads="1"/>
          </p:cNvSpPr>
          <p:nvPr/>
        </p:nvSpPr>
        <p:spPr bwMode="auto">
          <a:xfrm>
            <a:off x="989013" y="39608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82" name="Rectangle 19"/>
          <p:cNvSpPr>
            <a:spLocks noChangeArrowheads="1"/>
          </p:cNvSpPr>
          <p:nvPr/>
        </p:nvSpPr>
        <p:spPr bwMode="auto">
          <a:xfrm>
            <a:off x="989013" y="4125913"/>
            <a:ext cx="5429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IF cond  </a:t>
            </a:r>
            <a:endParaRPr lang="fr-FR" sz="2400">
              <a:latin typeface="Times New Roman" pitchFamily="18" charset="0"/>
            </a:endParaRPr>
          </a:p>
        </p:txBody>
      </p:sp>
      <p:sp>
        <p:nvSpPr>
          <p:cNvPr id="66583" name="Rectangle 20"/>
          <p:cNvSpPr>
            <a:spLocks noChangeArrowheads="1"/>
          </p:cNvSpPr>
          <p:nvPr/>
        </p:nvSpPr>
        <p:spPr bwMode="auto">
          <a:xfrm>
            <a:off x="1495425" y="41259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84" name="Rectangle 21"/>
          <p:cNvSpPr>
            <a:spLocks noChangeArrowheads="1"/>
          </p:cNvSpPr>
          <p:nvPr/>
        </p:nvSpPr>
        <p:spPr bwMode="auto">
          <a:xfrm>
            <a:off x="989013" y="4291013"/>
            <a:ext cx="455612"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i </a:t>
            </a:r>
            <a:endParaRPr lang="fr-FR" sz="2400">
              <a:latin typeface="Times New Roman" pitchFamily="18" charset="0"/>
            </a:endParaRPr>
          </a:p>
        </p:txBody>
      </p:sp>
      <p:sp>
        <p:nvSpPr>
          <p:cNvPr id="66585" name="Rectangle 22"/>
          <p:cNvSpPr>
            <a:spLocks noChangeArrowheads="1"/>
          </p:cNvSpPr>
          <p:nvPr/>
        </p:nvSpPr>
        <p:spPr bwMode="auto">
          <a:xfrm>
            <a:off x="1406525" y="42910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86" name="Rectangle 23"/>
          <p:cNvSpPr>
            <a:spLocks noChangeArrowheads="1"/>
          </p:cNvSpPr>
          <p:nvPr/>
        </p:nvSpPr>
        <p:spPr bwMode="auto">
          <a:xfrm>
            <a:off x="989013" y="44561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87" name="Rectangle 24"/>
          <p:cNvSpPr>
            <a:spLocks noChangeArrowheads="1"/>
          </p:cNvSpPr>
          <p:nvPr/>
        </p:nvSpPr>
        <p:spPr bwMode="auto">
          <a:xfrm>
            <a:off x="989013" y="44561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88" name="Rectangle 25"/>
          <p:cNvSpPr>
            <a:spLocks noChangeArrowheads="1"/>
          </p:cNvSpPr>
          <p:nvPr/>
        </p:nvSpPr>
        <p:spPr bwMode="auto">
          <a:xfrm>
            <a:off x="989013" y="46212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89" name="Rectangle 26"/>
          <p:cNvSpPr>
            <a:spLocks noChangeArrowheads="1"/>
          </p:cNvSpPr>
          <p:nvPr/>
        </p:nvSpPr>
        <p:spPr bwMode="auto">
          <a:xfrm>
            <a:off x="989013" y="46212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90" name="Line 27"/>
          <p:cNvSpPr>
            <a:spLocks noChangeShapeType="1"/>
          </p:cNvSpPr>
          <p:nvPr/>
        </p:nvSpPr>
        <p:spPr bwMode="auto">
          <a:xfrm>
            <a:off x="1495425" y="4235450"/>
            <a:ext cx="368300" cy="3175"/>
          </a:xfrm>
          <a:prstGeom prst="line">
            <a:avLst/>
          </a:prstGeom>
          <a:noFill/>
          <a:ln w="12700">
            <a:solidFill>
              <a:srgbClr val="000000"/>
            </a:solidFill>
            <a:round/>
            <a:headEnd/>
            <a:tailEnd/>
          </a:ln>
        </p:spPr>
        <p:txBody>
          <a:bodyPr/>
          <a:lstStyle/>
          <a:p>
            <a:endParaRPr lang="fr-FR"/>
          </a:p>
        </p:txBody>
      </p:sp>
      <p:sp>
        <p:nvSpPr>
          <p:cNvPr id="66591" name="Line 28"/>
          <p:cNvSpPr>
            <a:spLocks noChangeShapeType="1"/>
          </p:cNvSpPr>
          <p:nvPr/>
        </p:nvSpPr>
        <p:spPr bwMode="auto">
          <a:xfrm flipV="1">
            <a:off x="1863725" y="4235450"/>
            <a:ext cx="1588" cy="811213"/>
          </a:xfrm>
          <a:prstGeom prst="line">
            <a:avLst/>
          </a:prstGeom>
          <a:noFill/>
          <a:ln w="12700">
            <a:solidFill>
              <a:srgbClr val="000000"/>
            </a:solidFill>
            <a:round/>
            <a:headEnd/>
            <a:tailEnd/>
          </a:ln>
        </p:spPr>
        <p:txBody>
          <a:bodyPr/>
          <a:lstStyle/>
          <a:p>
            <a:endParaRPr lang="fr-FR"/>
          </a:p>
        </p:txBody>
      </p:sp>
      <p:grpSp>
        <p:nvGrpSpPr>
          <p:cNvPr id="66592" name="Group 29"/>
          <p:cNvGrpSpPr>
            <a:grpSpLocks/>
          </p:cNvGrpSpPr>
          <p:nvPr/>
        </p:nvGrpSpPr>
        <p:grpSpPr bwMode="auto">
          <a:xfrm>
            <a:off x="1546225" y="5005388"/>
            <a:ext cx="317500" cy="109537"/>
            <a:chOff x="1286" y="3795"/>
            <a:chExt cx="200" cy="64"/>
          </a:xfrm>
        </p:grpSpPr>
        <p:sp>
          <p:nvSpPr>
            <p:cNvPr id="66708" name="Freeform 30"/>
            <p:cNvSpPr>
              <a:spLocks/>
            </p:cNvSpPr>
            <p:nvPr/>
          </p:nvSpPr>
          <p:spPr bwMode="auto">
            <a:xfrm>
              <a:off x="1286" y="3795"/>
              <a:ext cx="96" cy="64"/>
            </a:xfrm>
            <a:custGeom>
              <a:avLst/>
              <a:gdLst>
                <a:gd name="T0" fmla="*/ 0 w 96"/>
                <a:gd name="T1" fmla="*/ 32 h 64"/>
                <a:gd name="T2" fmla="*/ 96 w 96"/>
                <a:gd name="T3" fmla="*/ 0 h 64"/>
                <a:gd name="T4" fmla="*/ 64 w 96"/>
                <a:gd name="T5" fmla="*/ 32 h 64"/>
                <a:gd name="T6" fmla="*/ 96 w 96"/>
                <a:gd name="T7" fmla="*/ 64 h 64"/>
                <a:gd name="T8" fmla="*/ 0 w 96"/>
                <a:gd name="T9" fmla="*/ 32 h 64"/>
                <a:gd name="T10" fmla="*/ 0 60000 65536"/>
                <a:gd name="T11" fmla="*/ 0 60000 65536"/>
                <a:gd name="T12" fmla="*/ 0 60000 65536"/>
                <a:gd name="T13" fmla="*/ 0 60000 65536"/>
                <a:gd name="T14" fmla="*/ 0 60000 65536"/>
                <a:gd name="T15" fmla="*/ 0 w 96"/>
                <a:gd name="T16" fmla="*/ 0 h 64"/>
                <a:gd name="T17" fmla="*/ 96 w 96"/>
                <a:gd name="T18" fmla="*/ 64 h 64"/>
              </a:gdLst>
              <a:ahLst/>
              <a:cxnLst>
                <a:cxn ang="T10">
                  <a:pos x="T0" y="T1"/>
                </a:cxn>
                <a:cxn ang="T11">
                  <a:pos x="T2" y="T3"/>
                </a:cxn>
                <a:cxn ang="T12">
                  <a:pos x="T4" y="T5"/>
                </a:cxn>
                <a:cxn ang="T13">
                  <a:pos x="T6" y="T7"/>
                </a:cxn>
                <a:cxn ang="T14">
                  <a:pos x="T8" y="T9"/>
                </a:cxn>
              </a:cxnLst>
              <a:rect l="T15" t="T16" r="T17" b="T18"/>
              <a:pathLst>
                <a:path w="96" h="64">
                  <a:moveTo>
                    <a:pt x="0" y="32"/>
                  </a:moveTo>
                  <a:lnTo>
                    <a:pt x="96" y="0"/>
                  </a:lnTo>
                  <a:lnTo>
                    <a:pt x="64" y="32"/>
                  </a:lnTo>
                  <a:lnTo>
                    <a:pt x="96" y="64"/>
                  </a:lnTo>
                  <a:lnTo>
                    <a:pt x="0" y="32"/>
                  </a:lnTo>
                  <a:close/>
                </a:path>
              </a:pathLst>
            </a:custGeom>
            <a:solidFill>
              <a:srgbClr val="000000"/>
            </a:solidFill>
            <a:ln w="9525">
              <a:noFill/>
              <a:round/>
              <a:headEnd/>
              <a:tailEnd/>
            </a:ln>
          </p:spPr>
          <p:txBody>
            <a:bodyPr/>
            <a:lstStyle/>
            <a:p>
              <a:endParaRPr lang="fr-FR"/>
            </a:p>
          </p:txBody>
        </p:sp>
        <p:sp>
          <p:nvSpPr>
            <p:cNvPr id="66709" name="Line 31"/>
            <p:cNvSpPr>
              <a:spLocks noChangeShapeType="1"/>
            </p:cNvSpPr>
            <p:nvPr/>
          </p:nvSpPr>
          <p:spPr bwMode="auto">
            <a:xfrm>
              <a:off x="1342" y="3819"/>
              <a:ext cx="144" cy="1"/>
            </a:xfrm>
            <a:prstGeom prst="line">
              <a:avLst/>
            </a:prstGeom>
            <a:noFill/>
            <a:ln w="12700">
              <a:solidFill>
                <a:srgbClr val="000000"/>
              </a:solidFill>
              <a:round/>
              <a:headEnd/>
              <a:tailEnd/>
            </a:ln>
          </p:spPr>
          <p:txBody>
            <a:bodyPr/>
            <a:lstStyle/>
            <a:p>
              <a:endParaRPr lang="fr-FR"/>
            </a:p>
          </p:txBody>
        </p:sp>
      </p:grpSp>
      <p:sp>
        <p:nvSpPr>
          <p:cNvPr id="66593" name="Rectangle 32"/>
          <p:cNvSpPr>
            <a:spLocks noChangeArrowheads="1"/>
          </p:cNvSpPr>
          <p:nvPr/>
        </p:nvSpPr>
        <p:spPr bwMode="auto">
          <a:xfrm>
            <a:off x="1090613" y="5197475"/>
            <a:ext cx="4699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a) Final</a:t>
            </a:r>
            <a:endParaRPr lang="fr-FR" sz="2400">
              <a:latin typeface="Times New Roman" pitchFamily="18" charset="0"/>
            </a:endParaRPr>
          </a:p>
        </p:txBody>
      </p:sp>
      <p:sp>
        <p:nvSpPr>
          <p:cNvPr id="66594" name="Rectangle 33"/>
          <p:cNvSpPr>
            <a:spLocks noChangeArrowheads="1"/>
          </p:cNvSpPr>
          <p:nvPr/>
        </p:nvSpPr>
        <p:spPr bwMode="auto">
          <a:xfrm>
            <a:off x="1558925" y="5197475"/>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95" name="Rectangle 34"/>
          <p:cNvSpPr>
            <a:spLocks noChangeArrowheads="1"/>
          </p:cNvSpPr>
          <p:nvPr/>
        </p:nvSpPr>
        <p:spPr bwMode="auto">
          <a:xfrm>
            <a:off x="7118350" y="2133600"/>
            <a:ext cx="455613"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i </a:t>
            </a:r>
            <a:endParaRPr lang="fr-FR" sz="2400">
              <a:latin typeface="Times New Roman" pitchFamily="18" charset="0"/>
            </a:endParaRPr>
          </a:p>
        </p:txBody>
      </p:sp>
      <p:sp>
        <p:nvSpPr>
          <p:cNvPr id="66596" name="Rectangle 35"/>
          <p:cNvSpPr>
            <a:spLocks noChangeArrowheads="1"/>
          </p:cNvSpPr>
          <p:nvPr/>
        </p:nvSpPr>
        <p:spPr bwMode="auto">
          <a:xfrm>
            <a:off x="7535863" y="21336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97" name="Rectangle 36"/>
          <p:cNvSpPr>
            <a:spLocks noChangeArrowheads="1"/>
          </p:cNvSpPr>
          <p:nvPr/>
        </p:nvSpPr>
        <p:spPr bwMode="auto">
          <a:xfrm>
            <a:off x="7118350" y="2298700"/>
            <a:ext cx="542925"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IF cond  </a:t>
            </a:r>
            <a:endParaRPr lang="fr-FR" sz="2400">
              <a:latin typeface="Times New Roman" pitchFamily="18" charset="0"/>
            </a:endParaRPr>
          </a:p>
        </p:txBody>
      </p:sp>
      <p:sp>
        <p:nvSpPr>
          <p:cNvPr id="66598" name="Rectangle 37"/>
          <p:cNvSpPr>
            <a:spLocks noChangeArrowheads="1"/>
          </p:cNvSpPr>
          <p:nvPr/>
        </p:nvSpPr>
        <p:spPr bwMode="auto">
          <a:xfrm>
            <a:off x="7624763" y="22987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599" name="Rectangle 38"/>
          <p:cNvSpPr>
            <a:spLocks noChangeArrowheads="1"/>
          </p:cNvSpPr>
          <p:nvPr/>
        </p:nvSpPr>
        <p:spPr bwMode="auto">
          <a:xfrm>
            <a:off x="7118350" y="24638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00" name="Rectangle 39"/>
          <p:cNvSpPr>
            <a:spLocks noChangeArrowheads="1"/>
          </p:cNvSpPr>
          <p:nvPr/>
        </p:nvSpPr>
        <p:spPr bwMode="auto">
          <a:xfrm>
            <a:off x="7118350" y="24638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01" name="Rectangle 40"/>
          <p:cNvSpPr>
            <a:spLocks noChangeArrowheads="1"/>
          </p:cNvSpPr>
          <p:nvPr/>
        </p:nvSpPr>
        <p:spPr bwMode="auto">
          <a:xfrm>
            <a:off x="7118350" y="26289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02" name="Rectangle 41"/>
          <p:cNvSpPr>
            <a:spLocks noChangeArrowheads="1"/>
          </p:cNvSpPr>
          <p:nvPr/>
        </p:nvSpPr>
        <p:spPr bwMode="auto">
          <a:xfrm>
            <a:off x="7118350" y="26289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03" name="Rectangle 42"/>
          <p:cNvSpPr>
            <a:spLocks noChangeArrowheads="1"/>
          </p:cNvSpPr>
          <p:nvPr/>
        </p:nvSpPr>
        <p:spPr bwMode="auto">
          <a:xfrm>
            <a:off x="7118350" y="27940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04" name="Rectangle 43"/>
          <p:cNvSpPr>
            <a:spLocks noChangeArrowheads="1"/>
          </p:cNvSpPr>
          <p:nvPr/>
        </p:nvSpPr>
        <p:spPr bwMode="auto">
          <a:xfrm>
            <a:off x="7118350" y="27940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05" name="Rectangle 44"/>
          <p:cNvSpPr>
            <a:spLocks noChangeArrowheads="1"/>
          </p:cNvSpPr>
          <p:nvPr/>
        </p:nvSpPr>
        <p:spPr bwMode="auto">
          <a:xfrm>
            <a:off x="7086600" y="2484438"/>
            <a:ext cx="684213" cy="192087"/>
          </a:xfrm>
          <a:prstGeom prst="rect">
            <a:avLst/>
          </a:prstGeom>
          <a:solidFill>
            <a:srgbClr val="FFFFFF"/>
          </a:solidFill>
          <a:ln w="12700">
            <a:solidFill>
              <a:srgbClr val="000000"/>
            </a:solidFill>
            <a:miter lim="800000"/>
            <a:headEnd/>
            <a:tailEnd/>
          </a:ln>
        </p:spPr>
        <p:txBody>
          <a:bodyPr/>
          <a:lstStyle/>
          <a:p>
            <a:endParaRPr lang="fr-FR"/>
          </a:p>
        </p:txBody>
      </p:sp>
      <p:sp>
        <p:nvSpPr>
          <p:cNvPr id="66606" name="Line 45"/>
          <p:cNvSpPr>
            <a:spLocks noChangeShapeType="1"/>
          </p:cNvSpPr>
          <p:nvPr/>
        </p:nvSpPr>
        <p:spPr bwMode="auto">
          <a:xfrm>
            <a:off x="7586663" y="2408238"/>
            <a:ext cx="430212" cy="1587"/>
          </a:xfrm>
          <a:prstGeom prst="line">
            <a:avLst/>
          </a:prstGeom>
          <a:noFill/>
          <a:ln w="12700">
            <a:solidFill>
              <a:srgbClr val="000000"/>
            </a:solidFill>
            <a:round/>
            <a:headEnd/>
            <a:tailEnd/>
          </a:ln>
        </p:spPr>
        <p:txBody>
          <a:bodyPr/>
          <a:lstStyle/>
          <a:p>
            <a:endParaRPr lang="fr-FR"/>
          </a:p>
        </p:txBody>
      </p:sp>
      <p:grpSp>
        <p:nvGrpSpPr>
          <p:cNvPr id="66607" name="Group 46"/>
          <p:cNvGrpSpPr>
            <a:grpSpLocks/>
          </p:cNvGrpSpPr>
          <p:nvPr/>
        </p:nvGrpSpPr>
        <p:grpSpPr bwMode="auto">
          <a:xfrm>
            <a:off x="7696200" y="3200400"/>
            <a:ext cx="303213" cy="109538"/>
            <a:chOff x="3425" y="2773"/>
            <a:chExt cx="191" cy="64"/>
          </a:xfrm>
        </p:grpSpPr>
        <p:sp>
          <p:nvSpPr>
            <p:cNvPr id="66706" name="Freeform 47"/>
            <p:cNvSpPr>
              <a:spLocks/>
            </p:cNvSpPr>
            <p:nvPr/>
          </p:nvSpPr>
          <p:spPr bwMode="auto">
            <a:xfrm>
              <a:off x="3425" y="2773"/>
              <a:ext cx="96" cy="64"/>
            </a:xfrm>
            <a:custGeom>
              <a:avLst/>
              <a:gdLst>
                <a:gd name="T0" fmla="*/ 0 w 96"/>
                <a:gd name="T1" fmla="*/ 32 h 64"/>
                <a:gd name="T2" fmla="*/ 96 w 96"/>
                <a:gd name="T3" fmla="*/ 0 h 64"/>
                <a:gd name="T4" fmla="*/ 64 w 96"/>
                <a:gd name="T5" fmla="*/ 32 h 64"/>
                <a:gd name="T6" fmla="*/ 96 w 96"/>
                <a:gd name="T7" fmla="*/ 64 h 64"/>
                <a:gd name="T8" fmla="*/ 0 w 96"/>
                <a:gd name="T9" fmla="*/ 32 h 64"/>
                <a:gd name="T10" fmla="*/ 0 60000 65536"/>
                <a:gd name="T11" fmla="*/ 0 60000 65536"/>
                <a:gd name="T12" fmla="*/ 0 60000 65536"/>
                <a:gd name="T13" fmla="*/ 0 60000 65536"/>
                <a:gd name="T14" fmla="*/ 0 60000 65536"/>
                <a:gd name="T15" fmla="*/ 0 w 96"/>
                <a:gd name="T16" fmla="*/ 0 h 64"/>
                <a:gd name="T17" fmla="*/ 96 w 96"/>
                <a:gd name="T18" fmla="*/ 64 h 64"/>
              </a:gdLst>
              <a:ahLst/>
              <a:cxnLst>
                <a:cxn ang="T10">
                  <a:pos x="T0" y="T1"/>
                </a:cxn>
                <a:cxn ang="T11">
                  <a:pos x="T2" y="T3"/>
                </a:cxn>
                <a:cxn ang="T12">
                  <a:pos x="T4" y="T5"/>
                </a:cxn>
                <a:cxn ang="T13">
                  <a:pos x="T6" y="T7"/>
                </a:cxn>
                <a:cxn ang="T14">
                  <a:pos x="T8" y="T9"/>
                </a:cxn>
              </a:cxnLst>
              <a:rect l="T15" t="T16" r="T17" b="T18"/>
              <a:pathLst>
                <a:path w="96" h="64">
                  <a:moveTo>
                    <a:pt x="0" y="32"/>
                  </a:moveTo>
                  <a:lnTo>
                    <a:pt x="96" y="0"/>
                  </a:lnTo>
                  <a:lnTo>
                    <a:pt x="64" y="32"/>
                  </a:lnTo>
                  <a:lnTo>
                    <a:pt x="96" y="64"/>
                  </a:lnTo>
                  <a:lnTo>
                    <a:pt x="0" y="32"/>
                  </a:lnTo>
                  <a:close/>
                </a:path>
              </a:pathLst>
            </a:custGeom>
            <a:solidFill>
              <a:srgbClr val="000000"/>
            </a:solidFill>
            <a:ln w="9525">
              <a:noFill/>
              <a:round/>
              <a:headEnd/>
              <a:tailEnd/>
            </a:ln>
          </p:spPr>
          <p:txBody>
            <a:bodyPr/>
            <a:lstStyle/>
            <a:p>
              <a:endParaRPr lang="fr-FR"/>
            </a:p>
          </p:txBody>
        </p:sp>
        <p:sp>
          <p:nvSpPr>
            <p:cNvPr id="66707" name="Line 48"/>
            <p:cNvSpPr>
              <a:spLocks noChangeShapeType="1"/>
            </p:cNvSpPr>
            <p:nvPr/>
          </p:nvSpPr>
          <p:spPr bwMode="auto">
            <a:xfrm>
              <a:off x="3481" y="2797"/>
              <a:ext cx="135" cy="1"/>
            </a:xfrm>
            <a:prstGeom prst="line">
              <a:avLst/>
            </a:prstGeom>
            <a:noFill/>
            <a:ln w="12700">
              <a:solidFill>
                <a:srgbClr val="000000"/>
              </a:solidFill>
              <a:round/>
              <a:headEnd/>
              <a:tailEnd/>
            </a:ln>
          </p:spPr>
          <p:txBody>
            <a:bodyPr/>
            <a:lstStyle/>
            <a:p>
              <a:endParaRPr lang="fr-FR"/>
            </a:p>
          </p:txBody>
        </p:sp>
      </p:grpSp>
      <p:sp>
        <p:nvSpPr>
          <p:cNvPr id="66608" name="Rectangle 49"/>
          <p:cNvSpPr>
            <a:spLocks noChangeArrowheads="1"/>
          </p:cNvSpPr>
          <p:nvPr/>
        </p:nvSpPr>
        <p:spPr bwMode="auto">
          <a:xfrm>
            <a:off x="7219950" y="3370263"/>
            <a:ext cx="522288"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c) Initial</a:t>
            </a:r>
            <a:endParaRPr lang="fr-FR" sz="2400">
              <a:latin typeface="Times New Roman" pitchFamily="18" charset="0"/>
            </a:endParaRPr>
          </a:p>
        </p:txBody>
      </p:sp>
      <p:sp>
        <p:nvSpPr>
          <p:cNvPr id="66609" name="Rectangle 50"/>
          <p:cNvSpPr>
            <a:spLocks noChangeArrowheads="1"/>
          </p:cNvSpPr>
          <p:nvPr/>
        </p:nvSpPr>
        <p:spPr bwMode="auto">
          <a:xfrm>
            <a:off x="7739063" y="337026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10" name="Rectangle 51"/>
          <p:cNvSpPr>
            <a:spLocks noChangeArrowheads="1"/>
          </p:cNvSpPr>
          <p:nvPr/>
        </p:nvSpPr>
        <p:spPr bwMode="auto">
          <a:xfrm>
            <a:off x="7181850" y="2490788"/>
            <a:ext cx="417513"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j</a:t>
            </a:r>
            <a:endParaRPr lang="fr-FR" sz="2400">
              <a:latin typeface="Times New Roman" pitchFamily="18" charset="0"/>
            </a:endParaRPr>
          </a:p>
        </p:txBody>
      </p:sp>
      <p:sp>
        <p:nvSpPr>
          <p:cNvPr id="66611" name="Rectangle 52"/>
          <p:cNvSpPr>
            <a:spLocks noChangeArrowheads="1"/>
          </p:cNvSpPr>
          <p:nvPr/>
        </p:nvSpPr>
        <p:spPr bwMode="auto">
          <a:xfrm>
            <a:off x="7599363" y="249078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12" name="Rectangle 53"/>
          <p:cNvSpPr>
            <a:spLocks noChangeArrowheads="1"/>
          </p:cNvSpPr>
          <p:nvPr/>
        </p:nvSpPr>
        <p:spPr bwMode="auto">
          <a:xfrm>
            <a:off x="7118350" y="3768725"/>
            <a:ext cx="455613"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i </a:t>
            </a:r>
            <a:endParaRPr lang="fr-FR" sz="2400">
              <a:latin typeface="Times New Roman" pitchFamily="18" charset="0"/>
            </a:endParaRPr>
          </a:p>
        </p:txBody>
      </p:sp>
      <p:sp>
        <p:nvSpPr>
          <p:cNvPr id="66613" name="Rectangle 54"/>
          <p:cNvSpPr>
            <a:spLocks noChangeArrowheads="1"/>
          </p:cNvSpPr>
          <p:nvPr/>
        </p:nvSpPr>
        <p:spPr bwMode="auto">
          <a:xfrm>
            <a:off x="7535863" y="3768725"/>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14" name="Rectangle 55"/>
          <p:cNvSpPr>
            <a:spLocks noChangeArrowheads="1"/>
          </p:cNvSpPr>
          <p:nvPr/>
        </p:nvSpPr>
        <p:spPr bwMode="auto">
          <a:xfrm>
            <a:off x="7118350" y="3932238"/>
            <a:ext cx="5429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IF cond  </a:t>
            </a:r>
            <a:endParaRPr lang="fr-FR" sz="2400">
              <a:latin typeface="Times New Roman" pitchFamily="18" charset="0"/>
            </a:endParaRPr>
          </a:p>
        </p:txBody>
      </p:sp>
      <p:sp>
        <p:nvSpPr>
          <p:cNvPr id="66615" name="Rectangle 56"/>
          <p:cNvSpPr>
            <a:spLocks noChangeArrowheads="1"/>
          </p:cNvSpPr>
          <p:nvPr/>
        </p:nvSpPr>
        <p:spPr bwMode="auto">
          <a:xfrm>
            <a:off x="7624763" y="39322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16" name="Rectangle 57"/>
          <p:cNvSpPr>
            <a:spLocks noChangeArrowheads="1"/>
          </p:cNvSpPr>
          <p:nvPr/>
        </p:nvSpPr>
        <p:spPr bwMode="auto">
          <a:xfrm>
            <a:off x="7118350" y="40973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17" name="Rectangle 58"/>
          <p:cNvSpPr>
            <a:spLocks noChangeArrowheads="1"/>
          </p:cNvSpPr>
          <p:nvPr/>
        </p:nvSpPr>
        <p:spPr bwMode="auto">
          <a:xfrm>
            <a:off x="7118350" y="40973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18" name="Rectangle 59"/>
          <p:cNvSpPr>
            <a:spLocks noChangeArrowheads="1"/>
          </p:cNvSpPr>
          <p:nvPr/>
        </p:nvSpPr>
        <p:spPr bwMode="auto">
          <a:xfrm>
            <a:off x="7118350" y="42624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19" name="Rectangle 60"/>
          <p:cNvSpPr>
            <a:spLocks noChangeArrowheads="1"/>
          </p:cNvSpPr>
          <p:nvPr/>
        </p:nvSpPr>
        <p:spPr bwMode="auto">
          <a:xfrm>
            <a:off x="7118350" y="42624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20" name="Rectangle 61"/>
          <p:cNvSpPr>
            <a:spLocks noChangeArrowheads="1"/>
          </p:cNvSpPr>
          <p:nvPr/>
        </p:nvSpPr>
        <p:spPr bwMode="auto">
          <a:xfrm>
            <a:off x="7118350" y="44275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21" name="Rectangle 62"/>
          <p:cNvSpPr>
            <a:spLocks noChangeArrowheads="1"/>
          </p:cNvSpPr>
          <p:nvPr/>
        </p:nvSpPr>
        <p:spPr bwMode="auto">
          <a:xfrm>
            <a:off x="7118350" y="44275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22" name="Rectangle 63"/>
          <p:cNvSpPr>
            <a:spLocks noChangeArrowheads="1"/>
          </p:cNvSpPr>
          <p:nvPr/>
        </p:nvSpPr>
        <p:spPr bwMode="auto">
          <a:xfrm>
            <a:off x="7086600" y="4375150"/>
            <a:ext cx="684213" cy="192088"/>
          </a:xfrm>
          <a:prstGeom prst="rect">
            <a:avLst/>
          </a:prstGeom>
          <a:solidFill>
            <a:srgbClr val="FFFFFF"/>
          </a:solidFill>
          <a:ln w="12700">
            <a:solidFill>
              <a:srgbClr val="000000"/>
            </a:solidFill>
            <a:miter lim="800000"/>
            <a:headEnd/>
            <a:tailEnd/>
          </a:ln>
        </p:spPr>
        <p:txBody>
          <a:bodyPr/>
          <a:lstStyle/>
          <a:p>
            <a:endParaRPr lang="fr-FR"/>
          </a:p>
        </p:txBody>
      </p:sp>
      <p:sp>
        <p:nvSpPr>
          <p:cNvPr id="66623" name="Line 64"/>
          <p:cNvSpPr>
            <a:spLocks noChangeShapeType="1"/>
          </p:cNvSpPr>
          <p:nvPr/>
        </p:nvSpPr>
        <p:spPr bwMode="auto">
          <a:xfrm>
            <a:off x="7586663" y="4041775"/>
            <a:ext cx="430212" cy="3175"/>
          </a:xfrm>
          <a:prstGeom prst="line">
            <a:avLst/>
          </a:prstGeom>
          <a:noFill/>
          <a:ln w="12700">
            <a:solidFill>
              <a:srgbClr val="000000"/>
            </a:solidFill>
            <a:round/>
            <a:headEnd/>
            <a:tailEnd/>
          </a:ln>
        </p:spPr>
        <p:txBody>
          <a:bodyPr/>
          <a:lstStyle/>
          <a:p>
            <a:endParaRPr lang="fr-FR"/>
          </a:p>
        </p:txBody>
      </p:sp>
      <p:grpSp>
        <p:nvGrpSpPr>
          <p:cNvPr id="66624" name="Group 65"/>
          <p:cNvGrpSpPr>
            <a:grpSpLocks/>
          </p:cNvGrpSpPr>
          <p:nvPr/>
        </p:nvGrpSpPr>
        <p:grpSpPr bwMode="auto">
          <a:xfrm>
            <a:off x="7713663" y="4813300"/>
            <a:ext cx="303212" cy="107950"/>
            <a:chOff x="3425" y="3724"/>
            <a:chExt cx="191" cy="63"/>
          </a:xfrm>
        </p:grpSpPr>
        <p:sp>
          <p:nvSpPr>
            <p:cNvPr id="66704" name="Freeform 66"/>
            <p:cNvSpPr>
              <a:spLocks/>
            </p:cNvSpPr>
            <p:nvPr/>
          </p:nvSpPr>
          <p:spPr bwMode="auto">
            <a:xfrm>
              <a:off x="3425" y="3724"/>
              <a:ext cx="96" cy="63"/>
            </a:xfrm>
            <a:custGeom>
              <a:avLst/>
              <a:gdLst>
                <a:gd name="T0" fmla="*/ 0 w 96"/>
                <a:gd name="T1" fmla="*/ 32 h 63"/>
                <a:gd name="T2" fmla="*/ 96 w 96"/>
                <a:gd name="T3" fmla="*/ 0 h 63"/>
                <a:gd name="T4" fmla="*/ 64 w 96"/>
                <a:gd name="T5" fmla="*/ 32 h 63"/>
                <a:gd name="T6" fmla="*/ 96 w 96"/>
                <a:gd name="T7" fmla="*/ 63 h 63"/>
                <a:gd name="T8" fmla="*/ 0 w 96"/>
                <a:gd name="T9" fmla="*/ 32 h 63"/>
                <a:gd name="T10" fmla="*/ 0 60000 65536"/>
                <a:gd name="T11" fmla="*/ 0 60000 65536"/>
                <a:gd name="T12" fmla="*/ 0 60000 65536"/>
                <a:gd name="T13" fmla="*/ 0 60000 65536"/>
                <a:gd name="T14" fmla="*/ 0 60000 65536"/>
                <a:gd name="T15" fmla="*/ 0 w 96"/>
                <a:gd name="T16" fmla="*/ 0 h 63"/>
                <a:gd name="T17" fmla="*/ 96 w 96"/>
                <a:gd name="T18" fmla="*/ 63 h 63"/>
              </a:gdLst>
              <a:ahLst/>
              <a:cxnLst>
                <a:cxn ang="T10">
                  <a:pos x="T0" y="T1"/>
                </a:cxn>
                <a:cxn ang="T11">
                  <a:pos x="T2" y="T3"/>
                </a:cxn>
                <a:cxn ang="T12">
                  <a:pos x="T4" y="T5"/>
                </a:cxn>
                <a:cxn ang="T13">
                  <a:pos x="T6" y="T7"/>
                </a:cxn>
                <a:cxn ang="T14">
                  <a:pos x="T8" y="T9"/>
                </a:cxn>
              </a:cxnLst>
              <a:rect l="T15" t="T16" r="T17" b="T18"/>
              <a:pathLst>
                <a:path w="96" h="63">
                  <a:moveTo>
                    <a:pt x="0" y="32"/>
                  </a:moveTo>
                  <a:lnTo>
                    <a:pt x="96" y="0"/>
                  </a:lnTo>
                  <a:lnTo>
                    <a:pt x="64" y="32"/>
                  </a:lnTo>
                  <a:lnTo>
                    <a:pt x="96" y="63"/>
                  </a:lnTo>
                  <a:lnTo>
                    <a:pt x="0" y="32"/>
                  </a:lnTo>
                  <a:close/>
                </a:path>
              </a:pathLst>
            </a:custGeom>
            <a:solidFill>
              <a:srgbClr val="000000"/>
            </a:solidFill>
            <a:ln w="9525">
              <a:noFill/>
              <a:round/>
              <a:headEnd/>
              <a:tailEnd/>
            </a:ln>
          </p:spPr>
          <p:txBody>
            <a:bodyPr/>
            <a:lstStyle/>
            <a:p>
              <a:endParaRPr lang="fr-FR"/>
            </a:p>
          </p:txBody>
        </p:sp>
        <p:sp>
          <p:nvSpPr>
            <p:cNvPr id="66705" name="Line 67"/>
            <p:cNvSpPr>
              <a:spLocks noChangeShapeType="1"/>
            </p:cNvSpPr>
            <p:nvPr/>
          </p:nvSpPr>
          <p:spPr bwMode="auto">
            <a:xfrm>
              <a:off x="3481" y="3748"/>
              <a:ext cx="135" cy="1"/>
            </a:xfrm>
            <a:prstGeom prst="line">
              <a:avLst/>
            </a:prstGeom>
            <a:noFill/>
            <a:ln w="12700">
              <a:solidFill>
                <a:srgbClr val="000000"/>
              </a:solidFill>
              <a:round/>
              <a:headEnd/>
              <a:tailEnd/>
            </a:ln>
          </p:spPr>
          <p:txBody>
            <a:bodyPr/>
            <a:lstStyle/>
            <a:p>
              <a:endParaRPr lang="fr-FR"/>
            </a:p>
          </p:txBody>
        </p:sp>
      </p:grpSp>
      <p:sp>
        <p:nvSpPr>
          <p:cNvPr id="66625" name="Rectangle 68"/>
          <p:cNvSpPr>
            <a:spLocks noChangeArrowheads="1"/>
          </p:cNvSpPr>
          <p:nvPr/>
        </p:nvSpPr>
        <p:spPr bwMode="auto">
          <a:xfrm>
            <a:off x="7219950" y="4927600"/>
            <a:ext cx="469900" cy="182563"/>
          </a:xfrm>
          <a:prstGeom prst="rect">
            <a:avLst/>
          </a:prstGeom>
          <a:noFill/>
          <a:ln w="9525">
            <a:noFill/>
            <a:miter lim="800000"/>
            <a:headEnd/>
            <a:tailEnd/>
          </a:ln>
        </p:spPr>
        <p:txBody>
          <a:bodyPr lIns="0" tIns="0" rIns="0" bIns="0">
            <a:spAutoFit/>
          </a:bodyPr>
          <a:lstStyle/>
          <a:p>
            <a:pPr eaLnBrk="0" hangingPunct="0"/>
            <a:r>
              <a:rPr lang="fr-FR" sz="1200">
                <a:solidFill>
                  <a:srgbClr val="000000"/>
                </a:solidFill>
                <a:latin typeface="Times" pitchFamily="18" charset="0"/>
              </a:rPr>
              <a:t>c) Final</a:t>
            </a:r>
            <a:endParaRPr lang="fr-FR" sz="2400">
              <a:latin typeface="Times New Roman" pitchFamily="18" charset="0"/>
            </a:endParaRPr>
          </a:p>
        </p:txBody>
      </p:sp>
      <p:sp>
        <p:nvSpPr>
          <p:cNvPr id="66626" name="Rectangle 69"/>
          <p:cNvSpPr>
            <a:spLocks noChangeArrowheads="1"/>
          </p:cNvSpPr>
          <p:nvPr/>
        </p:nvSpPr>
        <p:spPr bwMode="auto">
          <a:xfrm>
            <a:off x="7688263" y="4927600"/>
            <a:ext cx="38100" cy="182563"/>
          </a:xfrm>
          <a:prstGeom prst="rect">
            <a:avLst/>
          </a:prstGeom>
          <a:noFill/>
          <a:ln w="9525">
            <a:noFill/>
            <a:miter lim="800000"/>
            <a:headEnd/>
            <a:tailEnd/>
          </a:ln>
        </p:spPr>
        <p:txBody>
          <a:bodyPr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27" name="Rectangle 70"/>
          <p:cNvSpPr>
            <a:spLocks noChangeArrowheads="1"/>
          </p:cNvSpPr>
          <p:nvPr/>
        </p:nvSpPr>
        <p:spPr bwMode="auto">
          <a:xfrm>
            <a:off x="7181850" y="4398963"/>
            <a:ext cx="417513"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j</a:t>
            </a:r>
            <a:endParaRPr lang="fr-FR" sz="2400">
              <a:latin typeface="Times New Roman" pitchFamily="18" charset="0"/>
            </a:endParaRPr>
          </a:p>
        </p:txBody>
      </p:sp>
      <p:sp>
        <p:nvSpPr>
          <p:cNvPr id="66628" name="Rectangle 71"/>
          <p:cNvSpPr>
            <a:spLocks noChangeArrowheads="1"/>
          </p:cNvSpPr>
          <p:nvPr/>
        </p:nvSpPr>
        <p:spPr bwMode="auto">
          <a:xfrm>
            <a:off x="7599363" y="4124325"/>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29" name="Rectangle 72"/>
          <p:cNvSpPr>
            <a:spLocks noChangeArrowheads="1"/>
          </p:cNvSpPr>
          <p:nvPr/>
        </p:nvSpPr>
        <p:spPr bwMode="auto">
          <a:xfrm>
            <a:off x="304800" y="1295400"/>
            <a:ext cx="30480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Schémas de réordonnancement</a:t>
            </a:r>
            <a:endParaRPr lang="fr-FR" sz="2400">
              <a:latin typeface="Times New Roman" pitchFamily="18" charset="0"/>
            </a:endParaRPr>
          </a:p>
        </p:txBody>
      </p:sp>
      <p:sp>
        <p:nvSpPr>
          <p:cNvPr id="66630" name="Rectangle 73"/>
          <p:cNvSpPr>
            <a:spLocks noChangeArrowheads="1"/>
          </p:cNvSpPr>
          <p:nvPr/>
        </p:nvSpPr>
        <p:spPr bwMode="auto">
          <a:xfrm>
            <a:off x="3041650" y="1485900"/>
            <a:ext cx="5715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 </a:t>
            </a:r>
            <a:endParaRPr lang="fr-FR" sz="2400">
              <a:latin typeface="Times New Roman" pitchFamily="18" charset="0"/>
            </a:endParaRPr>
          </a:p>
        </p:txBody>
      </p:sp>
      <p:sp>
        <p:nvSpPr>
          <p:cNvPr id="66631" name="Rectangle 74"/>
          <p:cNvSpPr>
            <a:spLocks noChangeArrowheads="1"/>
          </p:cNvSpPr>
          <p:nvPr/>
        </p:nvSpPr>
        <p:spPr bwMode="auto">
          <a:xfrm>
            <a:off x="304800" y="1752600"/>
            <a:ext cx="2898775" cy="425450"/>
          </a:xfrm>
          <a:prstGeom prst="rect">
            <a:avLst/>
          </a:prstGeom>
          <a:noFill/>
          <a:ln w="9525">
            <a:noFill/>
            <a:miter lim="800000"/>
            <a:headEnd/>
            <a:tailEnd/>
          </a:ln>
        </p:spPr>
        <p:txBody>
          <a:bodyPr lIns="0" tIns="0" rIns="0" bIns="0">
            <a:spAutoFit/>
          </a:bodyPr>
          <a:lstStyle/>
          <a:p>
            <a:pPr eaLnBrk="0" hangingPunct="0"/>
            <a:r>
              <a:rPr lang="fr-FR" sz="1400">
                <a:solidFill>
                  <a:srgbClr val="000000"/>
                </a:solidFill>
                <a:latin typeface="Times" pitchFamily="18" charset="0"/>
              </a:rPr>
              <a:t>a) </a:t>
            </a:r>
            <a:r>
              <a:rPr lang="fr-FR" sz="1400" b="1">
                <a:solidFill>
                  <a:srgbClr val="000000"/>
                </a:solidFill>
                <a:latin typeface="Times" pitchFamily="18" charset="0"/>
              </a:rPr>
              <a:t>L’instruction avant le branchement ne calcule pas la condition</a:t>
            </a:r>
            <a:endParaRPr lang="fr-FR" sz="2400" b="1">
              <a:latin typeface="Times New Roman" pitchFamily="18" charset="0"/>
            </a:endParaRPr>
          </a:p>
        </p:txBody>
      </p:sp>
      <p:sp>
        <p:nvSpPr>
          <p:cNvPr id="66632" name="Rectangle 75"/>
          <p:cNvSpPr>
            <a:spLocks noChangeArrowheads="1"/>
          </p:cNvSpPr>
          <p:nvPr/>
        </p:nvSpPr>
        <p:spPr bwMode="auto">
          <a:xfrm>
            <a:off x="3657600" y="13176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33" name="Rectangle 76"/>
          <p:cNvSpPr>
            <a:spLocks noChangeArrowheads="1"/>
          </p:cNvSpPr>
          <p:nvPr/>
        </p:nvSpPr>
        <p:spPr bwMode="auto">
          <a:xfrm>
            <a:off x="3657600" y="131762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34" name="Rectangle 77"/>
          <p:cNvSpPr>
            <a:spLocks noChangeArrowheads="1"/>
          </p:cNvSpPr>
          <p:nvPr/>
        </p:nvSpPr>
        <p:spPr bwMode="auto">
          <a:xfrm>
            <a:off x="3352800" y="1730375"/>
            <a:ext cx="1441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b) </a:t>
            </a:r>
            <a:r>
              <a:rPr lang="fr-FR" sz="1400" b="1">
                <a:solidFill>
                  <a:srgbClr val="000000"/>
                </a:solidFill>
                <a:latin typeface="Times" pitchFamily="18" charset="0"/>
              </a:rPr>
              <a:t>Instruction cible</a:t>
            </a:r>
            <a:endParaRPr lang="fr-FR" sz="2400" b="1">
              <a:latin typeface="Times New Roman" pitchFamily="18" charset="0"/>
            </a:endParaRPr>
          </a:p>
        </p:txBody>
      </p:sp>
      <p:sp>
        <p:nvSpPr>
          <p:cNvPr id="66635" name="Rectangle 78"/>
          <p:cNvSpPr>
            <a:spLocks noChangeArrowheads="1"/>
          </p:cNvSpPr>
          <p:nvPr/>
        </p:nvSpPr>
        <p:spPr bwMode="auto">
          <a:xfrm>
            <a:off x="5013325" y="15240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36" name="Rectangle 79"/>
          <p:cNvSpPr>
            <a:spLocks noChangeArrowheads="1"/>
          </p:cNvSpPr>
          <p:nvPr/>
        </p:nvSpPr>
        <p:spPr bwMode="auto">
          <a:xfrm>
            <a:off x="3352800" y="1936750"/>
            <a:ext cx="2757488" cy="63817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Branchement très probablement pris</a:t>
            </a:r>
          </a:p>
          <a:p>
            <a:pPr eaLnBrk="0" hangingPunct="0"/>
            <a:r>
              <a:rPr lang="fr-FR" sz="1400">
                <a:solidFill>
                  <a:srgbClr val="000000"/>
                </a:solidFill>
                <a:latin typeface="Times" pitchFamily="18" charset="0"/>
              </a:rPr>
              <a:t>	 </a:t>
            </a:r>
          </a:p>
          <a:p>
            <a:pPr eaLnBrk="0" hangingPunct="0"/>
            <a:r>
              <a:rPr lang="fr-FR" sz="1400">
                <a:solidFill>
                  <a:srgbClr val="000000"/>
                </a:solidFill>
                <a:latin typeface="Times" pitchFamily="18" charset="0"/>
              </a:rPr>
              <a:t>	(Branchement de boucle) </a:t>
            </a:r>
            <a:endParaRPr lang="fr-FR" sz="2400">
              <a:latin typeface="Times New Roman" pitchFamily="18" charset="0"/>
            </a:endParaRPr>
          </a:p>
        </p:txBody>
      </p:sp>
      <p:sp>
        <p:nvSpPr>
          <p:cNvPr id="66637" name="Rectangle 81"/>
          <p:cNvSpPr>
            <a:spLocks noChangeArrowheads="1"/>
          </p:cNvSpPr>
          <p:nvPr/>
        </p:nvSpPr>
        <p:spPr bwMode="auto">
          <a:xfrm>
            <a:off x="2901950" y="2509838"/>
            <a:ext cx="455613"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i </a:t>
            </a:r>
            <a:endParaRPr lang="fr-FR" sz="2400">
              <a:latin typeface="Times New Roman" pitchFamily="18" charset="0"/>
            </a:endParaRPr>
          </a:p>
        </p:txBody>
      </p:sp>
      <p:sp>
        <p:nvSpPr>
          <p:cNvPr id="66638" name="Rectangle 82"/>
          <p:cNvSpPr>
            <a:spLocks noChangeArrowheads="1"/>
          </p:cNvSpPr>
          <p:nvPr/>
        </p:nvSpPr>
        <p:spPr bwMode="auto">
          <a:xfrm>
            <a:off x="3321050" y="25098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39" name="Rectangle 83"/>
          <p:cNvSpPr>
            <a:spLocks noChangeArrowheads="1"/>
          </p:cNvSpPr>
          <p:nvPr/>
        </p:nvSpPr>
        <p:spPr bwMode="auto">
          <a:xfrm>
            <a:off x="2901950" y="2674938"/>
            <a:ext cx="455613"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j </a:t>
            </a:r>
            <a:endParaRPr lang="fr-FR" sz="2400">
              <a:latin typeface="Times New Roman" pitchFamily="18" charset="0"/>
            </a:endParaRPr>
          </a:p>
        </p:txBody>
      </p:sp>
      <p:sp>
        <p:nvSpPr>
          <p:cNvPr id="66640" name="Rectangle 84"/>
          <p:cNvSpPr>
            <a:spLocks noChangeArrowheads="1"/>
          </p:cNvSpPr>
          <p:nvPr/>
        </p:nvSpPr>
        <p:spPr bwMode="auto">
          <a:xfrm>
            <a:off x="3321050" y="26749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41" name="Rectangle 85"/>
          <p:cNvSpPr>
            <a:spLocks noChangeArrowheads="1"/>
          </p:cNvSpPr>
          <p:nvPr/>
        </p:nvSpPr>
        <p:spPr bwMode="auto">
          <a:xfrm>
            <a:off x="2901950" y="28400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42" name="Rectangle 86"/>
          <p:cNvSpPr>
            <a:spLocks noChangeArrowheads="1"/>
          </p:cNvSpPr>
          <p:nvPr/>
        </p:nvSpPr>
        <p:spPr bwMode="auto">
          <a:xfrm>
            <a:off x="2901950" y="28400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43" name="Rectangle 87"/>
          <p:cNvSpPr>
            <a:spLocks noChangeArrowheads="1"/>
          </p:cNvSpPr>
          <p:nvPr/>
        </p:nvSpPr>
        <p:spPr bwMode="auto">
          <a:xfrm>
            <a:off x="2901950" y="30051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44" name="Rectangle 88"/>
          <p:cNvSpPr>
            <a:spLocks noChangeArrowheads="1"/>
          </p:cNvSpPr>
          <p:nvPr/>
        </p:nvSpPr>
        <p:spPr bwMode="auto">
          <a:xfrm>
            <a:off x="2901950" y="30051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45" name="Rectangle 89"/>
          <p:cNvSpPr>
            <a:spLocks noChangeArrowheads="1"/>
          </p:cNvSpPr>
          <p:nvPr/>
        </p:nvSpPr>
        <p:spPr bwMode="auto">
          <a:xfrm>
            <a:off x="2901950" y="31702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46" name="Rectangle 90"/>
          <p:cNvSpPr>
            <a:spLocks noChangeArrowheads="1"/>
          </p:cNvSpPr>
          <p:nvPr/>
        </p:nvSpPr>
        <p:spPr bwMode="auto">
          <a:xfrm>
            <a:off x="2901950" y="3170238"/>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47" name="Rectangle 91"/>
          <p:cNvSpPr>
            <a:spLocks noChangeArrowheads="1"/>
          </p:cNvSpPr>
          <p:nvPr/>
        </p:nvSpPr>
        <p:spPr bwMode="auto">
          <a:xfrm>
            <a:off x="2901950" y="3333750"/>
            <a:ext cx="48895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x </a:t>
            </a:r>
            <a:endParaRPr lang="fr-FR" sz="2400">
              <a:latin typeface="Times New Roman" pitchFamily="18" charset="0"/>
            </a:endParaRPr>
          </a:p>
        </p:txBody>
      </p:sp>
      <p:sp>
        <p:nvSpPr>
          <p:cNvPr id="66648" name="Rectangle 92"/>
          <p:cNvSpPr>
            <a:spLocks noChangeArrowheads="1"/>
          </p:cNvSpPr>
          <p:nvPr/>
        </p:nvSpPr>
        <p:spPr bwMode="auto">
          <a:xfrm>
            <a:off x="3359150" y="333375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49" name="Rectangle 93"/>
          <p:cNvSpPr>
            <a:spLocks noChangeArrowheads="1"/>
          </p:cNvSpPr>
          <p:nvPr/>
        </p:nvSpPr>
        <p:spPr bwMode="auto">
          <a:xfrm>
            <a:off x="2901950" y="3498850"/>
            <a:ext cx="504825"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IF cond </a:t>
            </a:r>
            <a:endParaRPr lang="fr-FR" sz="2400">
              <a:latin typeface="Times New Roman" pitchFamily="18" charset="0"/>
            </a:endParaRPr>
          </a:p>
        </p:txBody>
      </p:sp>
      <p:sp>
        <p:nvSpPr>
          <p:cNvPr id="66650" name="Rectangle 94"/>
          <p:cNvSpPr>
            <a:spLocks noChangeArrowheads="1"/>
          </p:cNvSpPr>
          <p:nvPr/>
        </p:nvSpPr>
        <p:spPr bwMode="auto">
          <a:xfrm>
            <a:off x="3371850" y="349885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51" name="Line 95"/>
          <p:cNvSpPr>
            <a:spLocks noChangeShapeType="1"/>
          </p:cNvSpPr>
          <p:nvPr/>
        </p:nvSpPr>
        <p:spPr bwMode="auto">
          <a:xfrm>
            <a:off x="3346450" y="3595688"/>
            <a:ext cx="214313" cy="1587"/>
          </a:xfrm>
          <a:prstGeom prst="line">
            <a:avLst/>
          </a:prstGeom>
          <a:noFill/>
          <a:ln w="12700">
            <a:solidFill>
              <a:srgbClr val="000000"/>
            </a:solidFill>
            <a:round/>
            <a:headEnd/>
            <a:tailEnd/>
          </a:ln>
        </p:spPr>
        <p:txBody>
          <a:bodyPr/>
          <a:lstStyle/>
          <a:p>
            <a:endParaRPr lang="fr-FR"/>
          </a:p>
        </p:txBody>
      </p:sp>
      <p:sp>
        <p:nvSpPr>
          <p:cNvPr id="66652" name="Line 96"/>
          <p:cNvSpPr>
            <a:spLocks noChangeShapeType="1"/>
          </p:cNvSpPr>
          <p:nvPr/>
        </p:nvSpPr>
        <p:spPr bwMode="auto">
          <a:xfrm flipV="1">
            <a:off x="3560763" y="2579688"/>
            <a:ext cx="1587" cy="1016000"/>
          </a:xfrm>
          <a:prstGeom prst="line">
            <a:avLst/>
          </a:prstGeom>
          <a:noFill/>
          <a:ln w="12700">
            <a:solidFill>
              <a:srgbClr val="000000"/>
            </a:solidFill>
            <a:round/>
            <a:headEnd/>
            <a:tailEnd/>
          </a:ln>
        </p:spPr>
        <p:txBody>
          <a:bodyPr/>
          <a:lstStyle/>
          <a:p>
            <a:endParaRPr lang="fr-FR"/>
          </a:p>
        </p:txBody>
      </p:sp>
      <p:grpSp>
        <p:nvGrpSpPr>
          <p:cNvPr id="66653" name="Group 97"/>
          <p:cNvGrpSpPr>
            <a:grpSpLocks/>
          </p:cNvGrpSpPr>
          <p:nvPr/>
        </p:nvGrpSpPr>
        <p:grpSpPr bwMode="auto">
          <a:xfrm>
            <a:off x="3359150" y="2538413"/>
            <a:ext cx="201613" cy="109537"/>
            <a:chOff x="2332" y="2150"/>
            <a:chExt cx="127" cy="64"/>
          </a:xfrm>
        </p:grpSpPr>
        <p:sp>
          <p:nvSpPr>
            <p:cNvPr id="66702" name="Freeform 98"/>
            <p:cNvSpPr>
              <a:spLocks/>
            </p:cNvSpPr>
            <p:nvPr/>
          </p:nvSpPr>
          <p:spPr bwMode="auto">
            <a:xfrm>
              <a:off x="2332" y="2150"/>
              <a:ext cx="95" cy="64"/>
            </a:xfrm>
            <a:custGeom>
              <a:avLst/>
              <a:gdLst>
                <a:gd name="T0" fmla="*/ 0 w 95"/>
                <a:gd name="T1" fmla="*/ 32 h 64"/>
                <a:gd name="T2" fmla="*/ 95 w 95"/>
                <a:gd name="T3" fmla="*/ 0 h 64"/>
                <a:gd name="T4" fmla="*/ 63 w 95"/>
                <a:gd name="T5" fmla="*/ 32 h 64"/>
                <a:gd name="T6" fmla="*/ 95 w 95"/>
                <a:gd name="T7" fmla="*/ 64 h 64"/>
                <a:gd name="T8" fmla="*/ 0 w 95"/>
                <a:gd name="T9" fmla="*/ 32 h 64"/>
                <a:gd name="T10" fmla="*/ 0 60000 65536"/>
                <a:gd name="T11" fmla="*/ 0 60000 65536"/>
                <a:gd name="T12" fmla="*/ 0 60000 65536"/>
                <a:gd name="T13" fmla="*/ 0 60000 65536"/>
                <a:gd name="T14" fmla="*/ 0 60000 65536"/>
                <a:gd name="T15" fmla="*/ 0 w 95"/>
                <a:gd name="T16" fmla="*/ 0 h 64"/>
                <a:gd name="T17" fmla="*/ 95 w 95"/>
                <a:gd name="T18" fmla="*/ 64 h 64"/>
              </a:gdLst>
              <a:ahLst/>
              <a:cxnLst>
                <a:cxn ang="T10">
                  <a:pos x="T0" y="T1"/>
                </a:cxn>
                <a:cxn ang="T11">
                  <a:pos x="T2" y="T3"/>
                </a:cxn>
                <a:cxn ang="T12">
                  <a:pos x="T4" y="T5"/>
                </a:cxn>
                <a:cxn ang="T13">
                  <a:pos x="T6" y="T7"/>
                </a:cxn>
                <a:cxn ang="T14">
                  <a:pos x="T8" y="T9"/>
                </a:cxn>
              </a:cxnLst>
              <a:rect l="T15" t="T16" r="T17" b="T18"/>
              <a:pathLst>
                <a:path w="95" h="64">
                  <a:moveTo>
                    <a:pt x="0" y="32"/>
                  </a:moveTo>
                  <a:lnTo>
                    <a:pt x="95" y="0"/>
                  </a:lnTo>
                  <a:lnTo>
                    <a:pt x="63" y="32"/>
                  </a:lnTo>
                  <a:lnTo>
                    <a:pt x="95" y="64"/>
                  </a:lnTo>
                  <a:lnTo>
                    <a:pt x="0" y="32"/>
                  </a:lnTo>
                  <a:close/>
                </a:path>
              </a:pathLst>
            </a:custGeom>
            <a:solidFill>
              <a:srgbClr val="000000"/>
            </a:solidFill>
            <a:ln w="9525">
              <a:noFill/>
              <a:round/>
              <a:headEnd/>
              <a:tailEnd/>
            </a:ln>
          </p:spPr>
          <p:txBody>
            <a:bodyPr/>
            <a:lstStyle/>
            <a:p>
              <a:endParaRPr lang="fr-FR"/>
            </a:p>
          </p:txBody>
        </p:sp>
        <p:sp>
          <p:nvSpPr>
            <p:cNvPr id="66703" name="Line 99"/>
            <p:cNvSpPr>
              <a:spLocks noChangeShapeType="1"/>
            </p:cNvSpPr>
            <p:nvPr/>
          </p:nvSpPr>
          <p:spPr bwMode="auto">
            <a:xfrm>
              <a:off x="2387" y="2174"/>
              <a:ext cx="72" cy="1"/>
            </a:xfrm>
            <a:prstGeom prst="line">
              <a:avLst/>
            </a:prstGeom>
            <a:noFill/>
            <a:ln w="12700">
              <a:solidFill>
                <a:srgbClr val="000000"/>
              </a:solidFill>
              <a:round/>
              <a:headEnd/>
              <a:tailEnd/>
            </a:ln>
          </p:spPr>
          <p:txBody>
            <a:bodyPr/>
            <a:lstStyle/>
            <a:p>
              <a:endParaRPr lang="fr-FR"/>
            </a:p>
          </p:txBody>
        </p:sp>
      </p:grpSp>
      <p:sp>
        <p:nvSpPr>
          <p:cNvPr id="66654" name="Rectangle 100"/>
          <p:cNvSpPr>
            <a:spLocks noChangeArrowheads="1"/>
          </p:cNvSpPr>
          <p:nvPr/>
        </p:nvSpPr>
        <p:spPr bwMode="auto">
          <a:xfrm>
            <a:off x="2882900" y="3644900"/>
            <a:ext cx="684213" cy="206375"/>
          </a:xfrm>
          <a:prstGeom prst="rect">
            <a:avLst/>
          </a:prstGeom>
          <a:solidFill>
            <a:srgbClr val="FFFFFF"/>
          </a:solidFill>
          <a:ln w="12700">
            <a:solidFill>
              <a:srgbClr val="000000"/>
            </a:solidFill>
            <a:miter lim="800000"/>
            <a:headEnd/>
            <a:tailEnd/>
          </a:ln>
        </p:spPr>
        <p:txBody>
          <a:bodyPr/>
          <a:lstStyle/>
          <a:p>
            <a:endParaRPr lang="fr-FR"/>
          </a:p>
        </p:txBody>
      </p:sp>
      <p:sp>
        <p:nvSpPr>
          <p:cNvPr id="66655" name="Rectangle 101"/>
          <p:cNvSpPr>
            <a:spLocks noChangeArrowheads="1"/>
          </p:cNvSpPr>
          <p:nvPr/>
        </p:nvSpPr>
        <p:spPr bwMode="auto">
          <a:xfrm>
            <a:off x="2940050" y="4064000"/>
            <a:ext cx="530225"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b) Initial</a:t>
            </a:r>
            <a:endParaRPr lang="fr-FR" sz="2400">
              <a:latin typeface="Times New Roman" pitchFamily="18" charset="0"/>
            </a:endParaRPr>
          </a:p>
        </p:txBody>
      </p:sp>
      <p:sp>
        <p:nvSpPr>
          <p:cNvPr id="66656" name="Rectangle 102"/>
          <p:cNvSpPr>
            <a:spLocks noChangeArrowheads="1"/>
          </p:cNvSpPr>
          <p:nvPr/>
        </p:nvSpPr>
        <p:spPr bwMode="auto">
          <a:xfrm>
            <a:off x="3471863" y="40640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57" name="Rectangle 103"/>
          <p:cNvSpPr>
            <a:spLocks noChangeArrowheads="1"/>
          </p:cNvSpPr>
          <p:nvPr/>
        </p:nvSpPr>
        <p:spPr bwMode="auto">
          <a:xfrm>
            <a:off x="2819400" y="5532438"/>
            <a:ext cx="684213" cy="193675"/>
          </a:xfrm>
          <a:prstGeom prst="rect">
            <a:avLst/>
          </a:prstGeom>
          <a:solidFill>
            <a:srgbClr val="FFFFFF"/>
          </a:solidFill>
          <a:ln w="12700">
            <a:solidFill>
              <a:srgbClr val="000000"/>
            </a:solidFill>
            <a:miter lim="800000"/>
            <a:headEnd/>
            <a:tailEnd/>
          </a:ln>
        </p:spPr>
        <p:txBody>
          <a:bodyPr/>
          <a:lstStyle/>
          <a:p>
            <a:endParaRPr lang="fr-FR"/>
          </a:p>
        </p:txBody>
      </p:sp>
      <p:sp>
        <p:nvSpPr>
          <p:cNvPr id="66658" name="Line 104"/>
          <p:cNvSpPr>
            <a:spLocks noChangeShapeType="1"/>
          </p:cNvSpPr>
          <p:nvPr/>
        </p:nvSpPr>
        <p:spPr bwMode="auto">
          <a:xfrm>
            <a:off x="3397250" y="5503863"/>
            <a:ext cx="214313" cy="1587"/>
          </a:xfrm>
          <a:prstGeom prst="line">
            <a:avLst/>
          </a:prstGeom>
          <a:noFill/>
          <a:ln w="12700">
            <a:solidFill>
              <a:srgbClr val="000000"/>
            </a:solidFill>
            <a:round/>
            <a:headEnd/>
            <a:tailEnd/>
          </a:ln>
        </p:spPr>
        <p:txBody>
          <a:bodyPr/>
          <a:lstStyle/>
          <a:p>
            <a:endParaRPr lang="fr-FR"/>
          </a:p>
        </p:txBody>
      </p:sp>
      <p:sp>
        <p:nvSpPr>
          <p:cNvPr id="66659" name="Line 105"/>
          <p:cNvSpPr>
            <a:spLocks noChangeShapeType="1"/>
          </p:cNvSpPr>
          <p:nvPr/>
        </p:nvSpPr>
        <p:spPr bwMode="auto">
          <a:xfrm flipV="1">
            <a:off x="3611563" y="4652963"/>
            <a:ext cx="1587" cy="850900"/>
          </a:xfrm>
          <a:prstGeom prst="line">
            <a:avLst/>
          </a:prstGeom>
          <a:noFill/>
          <a:ln w="12700">
            <a:solidFill>
              <a:srgbClr val="000000"/>
            </a:solidFill>
            <a:round/>
            <a:headEnd/>
            <a:tailEnd/>
          </a:ln>
        </p:spPr>
        <p:txBody>
          <a:bodyPr/>
          <a:lstStyle/>
          <a:p>
            <a:endParaRPr lang="fr-FR"/>
          </a:p>
        </p:txBody>
      </p:sp>
      <p:grpSp>
        <p:nvGrpSpPr>
          <p:cNvPr id="66660" name="Group 106"/>
          <p:cNvGrpSpPr>
            <a:grpSpLocks/>
          </p:cNvGrpSpPr>
          <p:nvPr/>
        </p:nvGrpSpPr>
        <p:grpSpPr bwMode="auto">
          <a:xfrm>
            <a:off x="3408363" y="4611688"/>
            <a:ext cx="203200" cy="109537"/>
            <a:chOff x="2363" y="3356"/>
            <a:chExt cx="128" cy="64"/>
          </a:xfrm>
        </p:grpSpPr>
        <p:sp>
          <p:nvSpPr>
            <p:cNvPr id="66700" name="Freeform 107"/>
            <p:cNvSpPr>
              <a:spLocks/>
            </p:cNvSpPr>
            <p:nvPr/>
          </p:nvSpPr>
          <p:spPr bwMode="auto">
            <a:xfrm>
              <a:off x="2363" y="3356"/>
              <a:ext cx="96" cy="64"/>
            </a:xfrm>
            <a:custGeom>
              <a:avLst/>
              <a:gdLst>
                <a:gd name="T0" fmla="*/ 0 w 96"/>
                <a:gd name="T1" fmla="*/ 32 h 64"/>
                <a:gd name="T2" fmla="*/ 96 w 96"/>
                <a:gd name="T3" fmla="*/ 0 h 64"/>
                <a:gd name="T4" fmla="*/ 64 w 96"/>
                <a:gd name="T5" fmla="*/ 32 h 64"/>
                <a:gd name="T6" fmla="*/ 96 w 96"/>
                <a:gd name="T7" fmla="*/ 64 h 64"/>
                <a:gd name="T8" fmla="*/ 0 w 96"/>
                <a:gd name="T9" fmla="*/ 32 h 64"/>
                <a:gd name="T10" fmla="*/ 0 60000 65536"/>
                <a:gd name="T11" fmla="*/ 0 60000 65536"/>
                <a:gd name="T12" fmla="*/ 0 60000 65536"/>
                <a:gd name="T13" fmla="*/ 0 60000 65536"/>
                <a:gd name="T14" fmla="*/ 0 60000 65536"/>
                <a:gd name="T15" fmla="*/ 0 w 96"/>
                <a:gd name="T16" fmla="*/ 0 h 64"/>
                <a:gd name="T17" fmla="*/ 96 w 96"/>
                <a:gd name="T18" fmla="*/ 64 h 64"/>
              </a:gdLst>
              <a:ahLst/>
              <a:cxnLst>
                <a:cxn ang="T10">
                  <a:pos x="T0" y="T1"/>
                </a:cxn>
                <a:cxn ang="T11">
                  <a:pos x="T2" y="T3"/>
                </a:cxn>
                <a:cxn ang="T12">
                  <a:pos x="T4" y="T5"/>
                </a:cxn>
                <a:cxn ang="T13">
                  <a:pos x="T6" y="T7"/>
                </a:cxn>
                <a:cxn ang="T14">
                  <a:pos x="T8" y="T9"/>
                </a:cxn>
              </a:cxnLst>
              <a:rect l="T15" t="T16" r="T17" b="T18"/>
              <a:pathLst>
                <a:path w="96" h="64">
                  <a:moveTo>
                    <a:pt x="0" y="32"/>
                  </a:moveTo>
                  <a:lnTo>
                    <a:pt x="96" y="0"/>
                  </a:lnTo>
                  <a:lnTo>
                    <a:pt x="64" y="32"/>
                  </a:lnTo>
                  <a:lnTo>
                    <a:pt x="96" y="64"/>
                  </a:lnTo>
                  <a:lnTo>
                    <a:pt x="0" y="32"/>
                  </a:lnTo>
                  <a:close/>
                </a:path>
              </a:pathLst>
            </a:custGeom>
            <a:solidFill>
              <a:srgbClr val="000000"/>
            </a:solidFill>
            <a:ln w="9525">
              <a:noFill/>
              <a:round/>
              <a:headEnd/>
              <a:tailEnd/>
            </a:ln>
          </p:spPr>
          <p:txBody>
            <a:bodyPr/>
            <a:lstStyle/>
            <a:p>
              <a:endParaRPr lang="fr-FR"/>
            </a:p>
          </p:txBody>
        </p:sp>
        <p:sp>
          <p:nvSpPr>
            <p:cNvPr id="66701" name="Line 108"/>
            <p:cNvSpPr>
              <a:spLocks noChangeShapeType="1"/>
            </p:cNvSpPr>
            <p:nvPr/>
          </p:nvSpPr>
          <p:spPr bwMode="auto">
            <a:xfrm>
              <a:off x="2419" y="3380"/>
              <a:ext cx="72" cy="1"/>
            </a:xfrm>
            <a:prstGeom prst="line">
              <a:avLst/>
            </a:prstGeom>
            <a:noFill/>
            <a:ln w="12700">
              <a:solidFill>
                <a:srgbClr val="000000"/>
              </a:solidFill>
              <a:round/>
              <a:headEnd/>
              <a:tailEnd/>
            </a:ln>
          </p:spPr>
          <p:txBody>
            <a:bodyPr/>
            <a:lstStyle/>
            <a:p>
              <a:endParaRPr lang="fr-FR"/>
            </a:p>
          </p:txBody>
        </p:sp>
      </p:grpSp>
      <p:sp>
        <p:nvSpPr>
          <p:cNvPr id="66661" name="Rectangle 109"/>
          <p:cNvSpPr>
            <a:spLocks noChangeArrowheads="1"/>
          </p:cNvSpPr>
          <p:nvPr/>
        </p:nvSpPr>
        <p:spPr bwMode="auto">
          <a:xfrm>
            <a:off x="2927350" y="44196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62" name="Rectangle 110"/>
          <p:cNvSpPr>
            <a:spLocks noChangeArrowheads="1"/>
          </p:cNvSpPr>
          <p:nvPr/>
        </p:nvSpPr>
        <p:spPr bwMode="auto">
          <a:xfrm>
            <a:off x="2927350" y="44196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63" name="Rectangle 111"/>
          <p:cNvSpPr>
            <a:spLocks noChangeArrowheads="1"/>
          </p:cNvSpPr>
          <p:nvPr/>
        </p:nvSpPr>
        <p:spPr bwMode="auto">
          <a:xfrm>
            <a:off x="2927350" y="4584700"/>
            <a:ext cx="455613"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j </a:t>
            </a:r>
            <a:endParaRPr lang="fr-FR" sz="2400">
              <a:latin typeface="Times New Roman" pitchFamily="18" charset="0"/>
            </a:endParaRPr>
          </a:p>
        </p:txBody>
      </p:sp>
      <p:sp>
        <p:nvSpPr>
          <p:cNvPr id="66664" name="Rectangle 112"/>
          <p:cNvSpPr>
            <a:spLocks noChangeArrowheads="1"/>
          </p:cNvSpPr>
          <p:nvPr/>
        </p:nvSpPr>
        <p:spPr bwMode="auto">
          <a:xfrm>
            <a:off x="3346450" y="45847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65" name="Rectangle 113"/>
          <p:cNvSpPr>
            <a:spLocks noChangeArrowheads="1"/>
          </p:cNvSpPr>
          <p:nvPr/>
        </p:nvSpPr>
        <p:spPr bwMode="auto">
          <a:xfrm>
            <a:off x="2927350" y="47498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66" name="Rectangle 114"/>
          <p:cNvSpPr>
            <a:spLocks noChangeArrowheads="1"/>
          </p:cNvSpPr>
          <p:nvPr/>
        </p:nvSpPr>
        <p:spPr bwMode="auto">
          <a:xfrm>
            <a:off x="2927350" y="47498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67" name="Rectangle 115"/>
          <p:cNvSpPr>
            <a:spLocks noChangeArrowheads="1"/>
          </p:cNvSpPr>
          <p:nvPr/>
        </p:nvSpPr>
        <p:spPr bwMode="auto">
          <a:xfrm>
            <a:off x="2927350" y="49149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68" name="Rectangle 116"/>
          <p:cNvSpPr>
            <a:spLocks noChangeArrowheads="1"/>
          </p:cNvSpPr>
          <p:nvPr/>
        </p:nvSpPr>
        <p:spPr bwMode="auto">
          <a:xfrm>
            <a:off x="2927350" y="49149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69" name="Rectangle 117"/>
          <p:cNvSpPr>
            <a:spLocks noChangeArrowheads="1"/>
          </p:cNvSpPr>
          <p:nvPr/>
        </p:nvSpPr>
        <p:spPr bwMode="auto">
          <a:xfrm>
            <a:off x="2927350" y="50800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70" name="Rectangle 118"/>
          <p:cNvSpPr>
            <a:spLocks noChangeArrowheads="1"/>
          </p:cNvSpPr>
          <p:nvPr/>
        </p:nvSpPr>
        <p:spPr bwMode="auto">
          <a:xfrm>
            <a:off x="2927350" y="50800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71" name="Rectangle 119"/>
          <p:cNvSpPr>
            <a:spLocks noChangeArrowheads="1"/>
          </p:cNvSpPr>
          <p:nvPr/>
        </p:nvSpPr>
        <p:spPr bwMode="auto">
          <a:xfrm>
            <a:off x="2927350" y="5157788"/>
            <a:ext cx="48895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x </a:t>
            </a:r>
            <a:endParaRPr lang="fr-FR" sz="2400">
              <a:latin typeface="Times New Roman" pitchFamily="18" charset="0"/>
            </a:endParaRPr>
          </a:p>
        </p:txBody>
      </p:sp>
      <p:sp>
        <p:nvSpPr>
          <p:cNvPr id="66672" name="Rectangle 120"/>
          <p:cNvSpPr>
            <a:spLocks noChangeArrowheads="1"/>
          </p:cNvSpPr>
          <p:nvPr/>
        </p:nvSpPr>
        <p:spPr bwMode="auto">
          <a:xfrm>
            <a:off x="3384550" y="52435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73" name="Rectangle 121"/>
          <p:cNvSpPr>
            <a:spLocks noChangeArrowheads="1"/>
          </p:cNvSpPr>
          <p:nvPr/>
        </p:nvSpPr>
        <p:spPr bwMode="auto">
          <a:xfrm>
            <a:off x="2927350" y="5322888"/>
            <a:ext cx="5048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IF cond </a:t>
            </a:r>
            <a:endParaRPr lang="fr-FR" sz="2400">
              <a:latin typeface="Times New Roman" pitchFamily="18" charset="0"/>
            </a:endParaRPr>
          </a:p>
        </p:txBody>
      </p:sp>
      <p:sp>
        <p:nvSpPr>
          <p:cNvPr id="66674" name="Rectangle 122"/>
          <p:cNvSpPr>
            <a:spLocks noChangeArrowheads="1"/>
          </p:cNvSpPr>
          <p:nvPr/>
        </p:nvSpPr>
        <p:spPr bwMode="auto">
          <a:xfrm>
            <a:off x="3397250" y="54086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75" name="Rectangle 123"/>
          <p:cNvSpPr>
            <a:spLocks noChangeArrowheads="1"/>
          </p:cNvSpPr>
          <p:nvPr/>
        </p:nvSpPr>
        <p:spPr bwMode="auto">
          <a:xfrm>
            <a:off x="2927350" y="5573713"/>
            <a:ext cx="417513"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i</a:t>
            </a:r>
            <a:endParaRPr lang="fr-FR" sz="2400">
              <a:latin typeface="Times New Roman" pitchFamily="18" charset="0"/>
            </a:endParaRPr>
          </a:p>
        </p:txBody>
      </p:sp>
      <p:sp>
        <p:nvSpPr>
          <p:cNvPr id="66676" name="Rectangle 124"/>
          <p:cNvSpPr>
            <a:spLocks noChangeArrowheads="1"/>
          </p:cNvSpPr>
          <p:nvPr/>
        </p:nvSpPr>
        <p:spPr bwMode="auto">
          <a:xfrm>
            <a:off x="3346450" y="5573713"/>
            <a:ext cx="381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77" name="Rectangle 125"/>
          <p:cNvSpPr>
            <a:spLocks noChangeArrowheads="1"/>
          </p:cNvSpPr>
          <p:nvPr/>
        </p:nvSpPr>
        <p:spPr bwMode="auto">
          <a:xfrm>
            <a:off x="2914650" y="5930900"/>
            <a:ext cx="477838"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b) Final</a:t>
            </a:r>
            <a:endParaRPr lang="fr-FR" sz="2400">
              <a:latin typeface="Times New Roman" pitchFamily="18" charset="0"/>
            </a:endParaRPr>
          </a:p>
        </p:txBody>
      </p:sp>
      <p:sp>
        <p:nvSpPr>
          <p:cNvPr id="66678" name="Rectangle 126"/>
          <p:cNvSpPr>
            <a:spLocks noChangeArrowheads="1"/>
          </p:cNvSpPr>
          <p:nvPr/>
        </p:nvSpPr>
        <p:spPr bwMode="auto">
          <a:xfrm>
            <a:off x="3397250" y="5930900"/>
            <a:ext cx="3810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 </a:t>
            </a:r>
            <a:endParaRPr lang="fr-FR" sz="2400">
              <a:latin typeface="Times New Roman" pitchFamily="18" charset="0"/>
            </a:endParaRPr>
          </a:p>
        </p:txBody>
      </p:sp>
      <p:sp>
        <p:nvSpPr>
          <p:cNvPr id="66679" name="Rectangle 127"/>
          <p:cNvSpPr>
            <a:spLocks noChangeArrowheads="1"/>
          </p:cNvSpPr>
          <p:nvPr/>
        </p:nvSpPr>
        <p:spPr bwMode="auto">
          <a:xfrm>
            <a:off x="3810000" y="24384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80" name="Rectangle 128"/>
          <p:cNvSpPr>
            <a:spLocks noChangeArrowheads="1"/>
          </p:cNvSpPr>
          <p:nvPr/>
        </p:nvSpPr>
        <p:spPr bwMode="auto">
          <a:xfrm>
            <a:off x="3810000" y="24384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81" name="Rectangle 129"/>
          <p:cNvSpPr>
            <a:spLocks noChangeArrowheads="1"/>
          </p:cNvSpPr>
          <p:nvPr/>
        </p:nvSpPr>
        <p:spPr bwMode="auto">
          <a:xfrm>
            <a:off x="6248400" y="1752600"/>
            <a:ext cx="27590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c) </a:t>
            </a:r>
            <a:r>
              <a:rPr lang="fr-FR" sz="1400" b="1">
                <a:solidFill>
                  <a:srgbClr val="000000"/>
                </a:solidFill>
                <a:latin typeface="Times" pitchFamily="18" charset="0"/>
              </a:rPr>
              <a:t>Instruction après le branchement </a:t>
            </a:r>
            <a:endParaRPr lang="fr-FR" sz="2400" b="1">
              <a:latin typeface="Times New Roman" pitchFamily="18" charset="0"/>
            </a:endParaRPr>
          </a:p>
        </p:txBody>
      </p:sp>
      <p:sp>
        <p:nvSpPr>
          <p:cNvPr id="66682" name="Rectangle 130"/>
          <p:cNvSpPr>
            <a:spLocks noChangeArrowheads="1"/>
          </p:cNvSpPr>
          <p:nvPr/>
        </p:nvSpPr>
        <p:spPr bwMode="auto">
          <a:xfrm>
            <a:off x="8831263" y="301148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83" name="Rectangle 131"/>
          <p:cNvSpPr>
            <a:spLocks noChangeArrowheads="1"/>
          </p:cNvSpPr>
          <p:nvPr/>
        </p:nvSpPr>
        <p:spPr bwMode="auto">
          <a:xfrm>
            <a:off x="4143375" y="4724400"/>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84" name="Rectangle 132"/>
          <p:cNvSpPr>
            <a:spLocks noChangeArrowheads="1"/>
          </p:cNvSpPr>
          <p:nvPr/>
        </p:nvSpPr>
        <p:spPr bwMode="auto">
          <a:xfrm>
            <a:off x="4289425" y="4724400"/>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85" name="Rectangle 133"/>
          <p:cNvSpPr>
            <a:spLocks noChangeArrowheads="1"/>
          </p:cNvSpPr>
          <p:nvPr/>
        </p:nvSpPr>
        <p:spPr bwMode="auto">
          <a:xfrm>
            <a:off x="3810000" y="4811713"/>
            <a:ext cx="223043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Branchements avec annulation </a:t>
            </a:r>
            <a:endParaRPr lang="fr-FR" sz="2400">
              <a:latin typeface="Times New Roman" pitchFamily="18" charset="0"/>
            </a:endParaRPr>
          </a:p>
        </p:txBody>
      </p:sp>
      <p:sp>
        <p:nvSpPr>
          <p:cNvPr id="66686" name="Rectangle 134"/>
          <p:cNvSpPr>
            <a:spLocks noChangeArrowheads="1"/>
          </p:cNvSpPr>
          <p:nvPr/>
        </p:nvSpPr>
        <p:spPr bwMode="auto">
          <a:xfrm>
            <a:off x="8640763" y="5345113"/>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87" name="Rectangle 135"/>
          <p:cNvSpPr>
            <a:spLocks noChangeArrowheads="1"/>
          </p:cNvSpPr>
          <p:nvPr/>
        </p:nvSpPr>
        <p:spPr bwMode="auto">
          <a:xfrm>
            <a:off x="4184650" y="51466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88" name="Rectangle 136"/>
          <p:cNvSpPr>
            <a:spLocks noChangeArrowheads="1"/>
          </p:cNvSpPr>
          <p:nvPr/>
        </p:nvSpPr>
        <p:spPr bwMode="auto">
          <a:xfrm>
            <a:off x="4211638" y="5146675"/>
            <a:ext cx="2578100" cy="425450"/>
          </a:xfrm>
          <a:prstGeom prst="rect">
            <a:avLst/>
          </a:prstGeom>
          <a:noFill/>
          <a:ln w="9525">
            <a:noFill/>
            <a:miter lim="800000"/>
            <a:headEnd/>
            <a:tailEnd/>
          </a:ln>
        </p:spPr>
        <p:txBody>
          <a:bodyPr lIns="0" tIns="0" rIns="0" bIns="0">
            <a:spAutoFit/>
          </a:bodyPr>
          <a:lstStyle/>
          <a:p>
            <a:pPr eaLnBrk="0" hangingPunct="0"/>
            <a:r>
              <a:rPr lang="fr-FR" sz="1400">
                <a:solidFill>
                  <a:srgbClr val="000000"/>
                </a:solidFill>
                <a:latin typeface="Times" pitchFamily="18" charset="0"/>
              </a:rPr>
              <a:t>L’instruction suivante est exécutée si le branchement est pris</a:t>
            </a:r>
            <a:endParaRPr lang="fr-FR" sz="2400">
              <a:latin typeface="Times New Roman" pitchFamily="18" charset="0"/>
            </a:endParaRPr>
          </a:p>
        </p:txBody>
      </p:sp>
      <p:sp>
        <p:nvSpPr>
          <p:cNvPr id="66689" name="Rectangle 137"/>
          <p:cNvSpPr>
            <a:spLocks noChangeArrowheads="1"/>
          </p:cNvSpPr>
          <p:nvPr/>
        </p:nvSpPr>
        <p:spPr bwMode="auto">
          <a:xfrm>
            <a:off x="6305550" y="5146675"/>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90" name="Rectangle 138"/>
          <p:cNvSpPr>
            <a:spLocks noChangeArrowheads="1"/>
          </p:cNvSpPr>
          <p:nvPr/>
        </p:nvSpPr>
        <p:spPr bwMode="auto">
          <a:xfrm>
            <a:off x="4184650" y="54816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91" name="Rectangle 139"/>
          <p:cNvSpPr>
            <a:spLocks noChangeArrowheads="1"/>
          </p:cNvSpPr>
          <p:nvPr/>
        </p:nvSpPr>
        <p:spPr bwMode="auto">
          <a:xfrm>
            <a:off x="4200525" y="5638800"/>
            <a:ext cx="2459038" cy="425450"/>
          </a:xfrm>
          <a:prstGeom prst="rect">
            <a:avLst/>
          </a:prstGeom>
          <a:noFill/>
          <a:ln w="9525">
            <a:noFill/>
            <a:miter lim="800000"/>
            <a:headEnd/>
            <a:tailEnd/>
          </a:ln>
        </p:spPr>
        <p:txBody>
          <a:bodyPr lIns="0" tIns="0" rIns="0" bIns="0">
            <a:spAutoFit/>
          </a:bodyPr>
          <a:lstStyle/>
          <a:p>
            <a:pPr eaLnBrk="0" hangingPunct="0"/>
            <a:r>
              <a:rPr lang="fr-FR" sz="1400">
                <a:solidFill>
                  <a:srgbClr val="000000"/>
                </a:solidFill>
                <a:latin typeface="Times" pitchFamily="18" charset="0"/>
              </a:rPr>
              <a:t>L’instruction suivante est annulée si le branchement n’est pas pris</a:t>
            </a:r>
            <a:endParaRPr lang="fr-FR" sz="2400">
              <a:latin typeface="Times New Roman" pitchFamily="18" charset="0"/>
            </a:endParaRPr>
          </a:p>
        </p:txBody>
      </p:sp>
      <p:sp>
        <p:nvSpPr>
          <p:cNvPr id="66692" name="Rectangle 140"/>
          <p:cNvSpPr>
            <a:spLocks noChangeArrowheads="1"/>
          </p:cNvSpPr>
          <p:nvPr/>
        </p:nvSpPr>
        <p:spPr bwMode="auto">
          <a:xfrm>
            <a:off x="6503988" y="5481638"/>
            <a:ext cx="444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 </a:t>
            </a:r>
            <a:endParaRPr lang="fr-FR" sz="2400">
              <a:latin typeface="Times New Roman" pitchFamily="18" charset="0"/>
            </a:endParaRPr>
          </a:p>
        </p:txBody>
      </p:sp>
      <p:sp>
        <p:nvSpPr>
          <p:cNvPr id="66693" name="Line 141"/>
          <p:cNvSpPr>
            <a:spLocks noChangeShapeType="1"/>
          </p:cNvSpPr>
          <p:nvPr/>
        </p:nvSpPr>
        <p:spPr bwMode="auto">
          <a:xfrm>
            <a:off x="1676400" y="2514600"/>
            <a:ext cx="381000" cy="0"/>
          </a:xfrm>
          <a:prstGeom prst="line">
            <a:avLst/>
          </a:prstGeom>
          <a:noFill/>
          <a:ln w="9525">
            <a:solidFill>
              <a:schemeClr val="tx1"/>
            </a:solidFill>
            <a:round/>
            <a:headEnd/>
            <a:tailEnd/>
          </a:ln>
        </p:spPr>
        <p:txBody>
          <a:bodyPr wrap="none" anchor="ctr"/>
          <a:lstStyle/>
          <a:p>
            <a:endParaRPr lang="fr-FR"/>
          </a:p>
        </p:txBody>
      </p:sp>
      <p:sp>
        <p:nvSpPr>
          <p:cNvPr id="66694" name="Line 142"/>
          <p:cNvSpPr>
            <a:spLocks noChangeShapeType="1"/>
          </p:cNvSpPr>
          <p:nvPr/>
        </p:nvSpPr>
        <p:spPr bwMode="auto">
          <a:xfrm>
            <a:off x="2057400" y="2514600"/>
            <a:ext cx="0" cy="914400"/>
          </a:xfrm>
          <a:prstGeom prst="line">
            <a:avLst/>
          </a:prstGeom>
          <a:noFill/>
          <a:ln w="9525">
            <a:solidFill>
              <a:schemeClr val="tx1"/>
            </a:solidFill>
            <a:round/>
            <a:headEnd/>
            <a:tailEnd/>
          </a:ln>
        </p:spPr>
        <p:txBody>
          <a:bodyPr wrap="none" anchor="ctr"/>
          <a:lstStyle/>
          <a:p>
            <a:endParaRPr lang="fr-FR"/>
          </a:p>
        </p:txBody>
      </p:sp>
      <p:sp>
        <p:nvSpPr>
          <p:cNvPr id="66695" name="Line 143"/>
          <p:cNvSpPr>
            <a:spLocks noChangeShapeType="1"/>
          </p:cNvSpPr>
          <p:nvPr/>
        </p:nvSpPr>
        <p:spPr bwMode="auto">
          <a:xfrm flipH="1">
            <a:off x="1676400" y="3429000"/>
            <a:ext cx="381000" cy="0"/>
          </a:xfrm>
          <a:prstGeom prst="line">
            <a:avLst/>
          </a:prstGeom>
          <a:noFill/>
          <a:ln w="9525">
            <a:solidFill>
              <a:schemeClr val="tx1"/>
            </a:solidFill>
            <a:round/>
            <a:headEnd/>
            <a:tailEnd type="triangle" w="med" len="med"/>
          </a:ln>
        </p:spPr>
        <p:txBody>
          <a:bodyPr wrap="none" anchor="ctr"/>
          <a:lstStyle/>
          <a:p>
            <a:endParaRPr lang="fr-FR"/>
          </a:p>
        </p:txBody>
      </p:sp>
      <p:sp>
        <p:nvSpPr>
          <p:cNvPr id="66696" name="Line 144"/>
          <p:cNvSpPr>
            <a:spLocks noChangeShapeType="1"/>
          </p:cNvSpPr>
          <p:nvPr/>
        </p:nvSpPr>
        <p:spPr bwMode="auto">
          <a:xfrm>
            <a:off x="8001000" y="2438400"/>
            <a:ext cx="0" cy="838200"/>
          </a:xfrm>
          <a:prstGeom prst="line">
            <a:avLst/>
          </a:prstGeom>
          <a:noFill/>
          <a:ln w="9525">
            <a:solidFill>
              <a:schemeClr val="tx1"/>
            </a:solidFill>
            <a:round/>
            <a:headEnd/>
            <a:tailEnd/>
          </a:ln>
        </p:spPr>
        <p:txBody>
          <a:bodyPr wrap="none" anchor="ctr"/>
          <a:lstStyle/>
          <a:p>
            <a:endParaRPr lang="fr-FR"/>
          </a:p>
        </p:txBody>
      </p:sp>
      <p:sp>
        <p:nvSpPr>
          <p:cNvPr id="66697" name="Line 145"/>
          <p:cNvSpPr>
            <a:spLocks noChangeShapeType="1"/>
          </p:cNvSpPr>
          <p:nvPr/>
        </p:nvSpPr>
        <p:spPr bwMode="auto">
          <a:xfrm>
            <a:off x="8001000" y="4038600"/>
            <a:ext cx="0" cy="838200"/>
          </a:xfrm>
          <a:prstGeom prst="line">
            <a:avLst/>
          </a:prstGeom>
          <a:noFill/>
          <a:ln w="9525">
            <a:solidFill>
              <a:schemeClr val="tx1"/>
            </a:solidFill>
            <a:round/>
            <a:headEnd/>
            <a:tailEnd/>
          </a:ln>
        </p:spPr>
        <p:txBody>
          <a:bodyPr wrap="none" anchor="ctr"/>
          <a:lstStyle/>
          <a:p>
            <a:endParaRPr lang="fr-FR"/>
          </a:p>
        </p:txBody>
      </p:sp>
      <p:sp>
        <p:nvSpPr>
          <p:cNvPr id="66698" name="Rectangle 146"/>
          <p:cNvSpPr>
            <a:spLocks noChangeArrowheads="1"/>
          </p:cNvSpPr>
          <p:nvPr/>
        </p:nvSpPr>
        <p:spPr bwMode="auto">
          <a:xfrm>
            <a:off x="2916238" y="4398963"/>
            <a:ext cx="455612"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INST i </a:t>
            </a:r>
            <a:endParaRPr lang="fr-FR" sz="2400">
              <a:latin typeface="Times New Roman" pitchFamily="18" charset="0"/>
            </a:endParaRPr>
          </a:p>
        </p:txBody>
      </p:sp>
      <p:sp>
        <p:nvSpPr>
          <p:cNvPr id="66699" name="Rectangle 147"/>
          <p:cNvSpPr>
            <a:spLocks noChangeArrowheads="1"/>
          </p:cNvSpPr>
          <p:nvPr/>
        </p:nvSpPr>
        <p:spPr bwMode="auto">
          <a:xfrm>
            <a:off x="7164388" y="4183063"/>
            <a:ext cx="341312"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Times" pitchFamily="18" charset="0"/>
              </a:rPr>
              <a:t>NOP </a:t>
            </a:r>
            <a:endParaRPr lang="fr-FR" sz="240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Espace réservé de la date 3"/>
          <p:cNvSpPr>
            <a:spLocks noGrp="1"/>
          </p:cNvSpPr>
          <p:nvPr>
            <p:ph type="dt" sz="quarter" idx="10"/>
          </p:nvPr>
        </p:nvSpPr>
        <p:spPr/>
        <p:txBody>
          <a:bodyPr/>
          <a:lstStyle/>
          <a:p>
            <a:pPr>
              <a:defRPr/>
            </a:pPr>
            <a:r>
              <a:rPr lang="fr-FR"/>
              <a:t>M1 Informatique 2012-13</a:t>
            </a:r>
          </a:p>
        </p:txBody>
      </p:sp>
      <p:sp>
        <p:nvSpPr>
          <p:cNvPr id="74" name="Espace réservé du pied de page 4"/>
          <p:cNvSpPr>
            <a:spLocks noGrp="1"/>
          </p:cNvSpPr>
          <p:nvPr>
            <p:ph type="ftr" sz="quarter" idx="11"/>
          </p:nvPr>
        </p:nvSpPr>
        <p:spPr/>
        <p:txBody>
          <a:bodyPr/>
          <a:lstStyle/>
          <a:p>
            <a:pPr>
              <a:defRPr/>
            </a:pPr>
            <a:r>
              <a:rPr lang="fr-FR"/>
              <a:t>Architectures avancées</a:t>
            </a:r>
          </a:p>
          <a:p>
            <a:pPr>
              <a:defRPr/>
            </a:pPr>
            <a:r>
              <a:rPr lang="fr-FR"/>
              <a:t>D. Etiemble</a:t>
            </a:r>
          </a:p>
        </p:txBody>
      </p:sp>
      <p:sp>
        <p:nvSpPr>
          <p:cNvPr id="75" name="Espace réservé du numéro de diapositive 5"/>
          <p:cNvSpPr>
            <a:spLocks noGrp="1"/>
          </p:cNvSpPr>
          <p:nvPr>
            <p:ph type="sldNum" sz="quarter" idx="12"/>
          </p:nvPr>
        </p:nvSpPr>
        <p:spPr/>
        <p:txBody>
          <a:bodyPr/>
          <a:lstStyle/>
          <a:p>
            <a:pPr>
              <a:defRPr/>
            </a:pPr>
            <a:fld id="{7815FEE9-F2AE-4D4D-AFF3-A359DCB7466C}" type="slidenum">
              <a:rPr lang="fr-FR"/>
              <a:pPr>
                <a:defRPr/>
              </a:pPr>
              <a:t>67</a:t>
            </a:fld>
            <a:endParaRPr lang="fr-FR"/>
          </a:p>
        </p:txBody>
      </p:sp>
      <p:sp>
        <p:nvSpPr>
          <p:cNvPr id="67589" name="Rectangle 2"/>
          <p:cNvSpPr>
            <a:spLocks noGrp="1" noChangeArrowheads="1"/>
          </p:cNvSpPr>
          <p:nvPr>
            <p:ph type="title"/>
          </p:nvPr>
        </p:nvSpPr>
        <p:spPr/>
        <p:txBody>
          <a:bodyPr/>
          <a:lstStyle/>
          <a:p>
            <a:pPr eaLnBrk="1" hangingPunct="1"/>
            <a:r>
              <a:rPr lang="fr-FR" smtClean="0"/>
              <a:t>Les prédicteurs dynamiques locaux</a:t>
            </a:r>
          </a:p>
        </p:txBody>
      </p:sp>
      <p:sp>
        <p:nvSpPr>
          <p:cNvPr id="67590" name="Rectangle 3"/>
          <p:cNvSpPr>
            <a:spLocks noGrp="1" noChangeArrowheads="1"/>
          </p:cNvSpPr>
          <p:nvPr>
            <p:ph type="body" idx="1"/>
          </p:nvPr>
        </p:nvSpPr>
        <p:spPr>
          <a:xfrm>
            <a:off x="457200" y="1600200"/>
            <a:ext cx="8229600" cy="603250"/>
          </a:xfrm>
        </p:spPr>
        <p:txBody>
          <a:bodyPr/>
          <a:lstStyle/>
          <a:p>
            <a:pPr eaLnBrk="1" hangingPunct="1"/>
            <a:r>
              <a:rPr lang="fr-FR" smtClean="0"/>
              <a:t>Prédicteurs 1 bit et 2 bits</a:t>
            </a:r>
          </a:p>
          <a:p>
            <a:pPr lvl="1" eaLnBrk="1" hangingPunct="1"/>
            <a:endParaRPr lang="fr-FR" smtClean="0"/>
          </a:p>
        </p:txBody>
      </p:sp>
      <p:sp>
        <p:nvSpPr>
          <p:cNvPr id="67591" name="Rectangle 4"/>
          <p:cNvSpPr>
            <a:spLocks noChangeArrowheads="1"/>
          </p:cNvSpPr>
          <p:nvPr/>
        </p:nvSpPr>
        <p:spPr bwMode="auto">
          <a:xfrm>
            <a:off x="4343400" y="2757488"/>
            <a:ext cx="0" cy="274637"/>
          </a:xfrm>
          <a:prstGeom prst="rect">
            <a:avLst/>
          </a:prstGeom>
          <a:noFill/>
          <a:ln w="9525">
            <a:noFill/>
            <a:miter lim="800000"/>
            <a:headEnd/>
            <a:tailEnd/>
          </a:ln>
        </p:spPr>
        <p:txBody>
          <a:bodyPr wrap="none" lIns="0" tIns="0" rIns="0" bIns="0">
            <a:spAutoFit/>
          </a:bodyPr>
          <a:lstStyle/>
          <a:p>
            <a:pPr eaLnBrk="0" hangingPunct="0"/>
            <a:endParaRPr lang="fr-FR">
              <a:latin typeface="Times New Roman" pitchFamily="18" charset="0"/>
            </a:endParaRPr>
          </a:p>
        </p:txBody>
      </p:sp>
      <p:sp>
        <p:nvSpPr>
          <p:cNvPr id="67592" name="Rectangle 5"/>
          <p:cNvSpPr>
            <a:spLocks noChangeArrowheads="1"/>
          </p:cNvSpPr>
          <p:nvPr/>
        </p:nvSpPr>
        <p:spPr bwMode="auto">
          <a:xfrm>
            <a:off x="5068888" y="1973263"/>
            <a:ext cx="477837" cy="1631950"/>
          </a:xfrm>
          <a:prstGeom prst="rect">
            <a:avLst/>
          </a:prstGeom>
          <a:solidFill>
            <a:srgbClr val="FFFFFF"/>
          </a:solidFill>
          <a:ln w="12700">
            <a:solidFill>
              <a:srgbClr val="000000"/>
            </a:solidFill>
            <a:miter lim="800000"/>
            <a:headEnd/>
            <a:tailEnd/>
          </a:ln>
        </p:spPr>
        <p:txBody>
          <a:bodyPr/>
          <a:lstStyle/>
          <a:p>
            <a:endParaRPr lang="fr-FR"/>
          </a:p>
        </p:txBody>
      </p:sp>
      <p:sp>
        <p:nvSpPr>
          <p:cNvPr id="67593" name="Rectangle 6"/>
          <p:cNvSpPr>
            <a:spLocks noChangeArrowheads="1"/>
          </p:cNvSpPr>
          <p:nvPr/>
        </p:nvSpPr>
        <p:spPr bwMode="auto">
          <a:xfrm>
            <a:off x="2874963" y="2308225"/>
            <a:ext cx="1435100" cy="236538"/>
          </a:xfrm>
          <a:prstGeom prst="rect">
            <a:avLst/>
          </a:prstGeom>
          <a:solidFill>
            <a:srgbClr val="FFFFFF"/>
          </a:solidFill>
          <a:ln w="12700">
            <a:solidFill>
              <a:srgbClr val="000000"/>
            </a:solidFill>
            <a:miter lim="800000"/>
            <a:headEnd/>
            <a:tailEnd/>
          </a:ln>
        </p:spPr>
        <p:txBody>
          <a:bodyPr/>
          <a:lstStyle/>
          <a:p>
            <a:endParaRPr lang="fr-FR"/>
          </a:p>
        </p:txBody>
      </p:sp>
      <p:sp>
        <p:nvSpPr>
          <p:cNvPr id="67594" name="Line 7"/>
          <p:cNvSpPr>
            <a:spLocks noChangeShapeType="1"/>
          </p:cNvSpPr>
          <p:nvPr/>
        </p:nvSpPr>
        <p:spPr bwMode="auto">
          <a:xfrm flipV="1">
            <a:off x="3783013" y="2300288"/>
            <a:ext cx="1587" cy="238125"/>
          </a:xfrm>
          <a:prstGeom prst="line">
            <a:avLst/>
          </a:prstGeom>
          <a:noFill/>
          <a:ln w="12700">
            <a:solidFill>
              <a:srgbClr val="000000"/>
            </a:solidFill>
            <a:round/>
            <a:headEnd/>
            <a:tailEnd/>
          </a:ln>
        </p:spPr>
        <p:txBody>
          <a:bodyPr/>
          <a:lstStyle/>
          <a:p>
            <a:endParaRPr lang="fr-FR"/>
          </a:p>
        </p:txBody>
      </p:sp>
      <p:sp>
        <p:nvSpPr>
          <p:cNvPr id="67595" name="Rectangle 8"/>
          <p:cNvSpPr>
            <a:spLocks noChangeArrowheads="1"/>
          </p:cNvSpPr>
          <p:nvPr/>
        </p:nvSpPr>
        <p:spPr bwMode="auto">
          <a:xfrm>
            <a:off x="2771775" y="2647950"/>
            <a:ext cx="1223963" cy="549275"/>
          </a:xfrm>
          <a:prstGeom prst="rect">
            <a:avLst/>
          </a:prstGeom>
          <a:noFill/>
          <a:ln w="9525">
            <a:noFill/>
            <a:miter lim="800000"/>
            <a:headEnd/>
            <a:tailEnd/>
          </a:ln>
        </p:spPr>
        <p:txBody>
          <a:bodyPr lIns="0" tIns="0" rIns="0" bIns="0">
            <a:spAutoFit/>
          </a:bodyPr>
          <a:lstStyle/>
          <a:p>
            <a:pPr eaLnBrk="0" hangingPunct="0"/>
            <a:r>
              <a:rPr lang="fr-FR">
                <a:solidFill>
                  <a:srgbClr val="000000"/>
                </a:solidFill>
                <a:latin typeface="Times" pitchFamily="18" charset="0"/>
              </a:rPr>
              <a:t>Adresse branchement </a:t>
            </a:r>
            <a:endParaRPr lang="fr-FR">
              <a:latin typeface="Times New Roman" pitchFamily="18" charset="0"/>
            </a:endParaRPr>
          </a:p>
        </p:txBody>
      </p:sp>
      <p:sp>
        <p:nvSpPr>
          <p:cNvPr id="67596" name="Rectangle 9"/>
          <p:cNvSpPr>
            <a:spLocks noChangeArrowheads="1"/>
          </p:cNvSpPr>
          <p:nvPr/>
        </p:nvSpPr>
        <p:spPr bwMode="auto">
          <a:xfrm>
            <a:off x="3838575" y="2049463"/>
            <a:ext cx="5016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n bits</a:t>
            </a:r>
            <a:endParaRPr lang="fr-FR">
              <a:latin typeface="Times New Roman" pitchFamily="18" charset="0"/>
            </a:endParaRPr>
          </a:p>
        </p:txBody>
      </p:sp>
      <p:sp>
        <p:nvSpPr>
          <p:cNvPr id="67597" name="Rectangle 10"/>
          <p:cNvSpPr>
            <a:spLocks noChangeArrowheads="1"/>
          </p:cNvSpPr>
          <p:nvPr/>
        </p:nvSpPr>
        <p:spPr bwMode="auto">
          <a:xfrm>
            <a:off x="4162425" y="2941638"/>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2</a:t>
            </a:r>
            <a:endParaRPr lang="fr-FR">
              <a:latin typeface="Times New Roman" pitchFamily="18" charset="0"/>
            </a:endParaRPr>
          </a:p>
        </p:txBody>
      </p:sp>
      <p:sp>
        <p:nvSpPr>
          <p:cNvPr id="67598" name="Rectangle 11"/>
          <p:cNvSpPr>
            <a:spLocks noChangeArrowheads="1"/>
          </p:cNvSpPr>
          <p:nvPr/>
        </p:nvSpPr>
        <p:spPr bwMode="auto">
          <a:xfrm>
            <a:off x="4260850" y="2886075"/>
            <a:ext cx="1143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n</a:t>
            </a:r>
            <a:endParaRPr lang="fr-FR">
              <a:latin typeface="Times New Roman" pitchFamily="18" charset="0"/>
            </a:endParaRPr>
          </a:p>
        </p:txBody>
      </p:sp>
      <p:sp>
        <p:nvSpPr>
          <p:cNvPr id="67599" name="Rectangle 12"/>
          <p:cNvSpPr>
            <a:spLocks noChangeArrowheads="1"/>
          </p:cNvSpPr>
          <p:nvPr/>
        </p:nvSpPr>
        <p:spPr bwMode="auto">
          <a:xfrm>
            <a:off x="4359275" y="2941638"/>
            <a:ext cx="6477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entrées</a:t>
            </a:r>
            <a:endParaRPr lang="fr-FR">
              <a:latin typeface="Times New Roman" pitchFamily="18" charset="0"/>
            </a:endParaRPr>
          </a:p>
        </p:txBody>
      </p:sp>
      <p:sp>
        <p:nvSpPr>
          <p:cNvPr id="67600" name="Rectangle 13"/>
          <p:cNvSpPr>
            <a:spLocks noChangeArrowheads="1"/>
          </p:cNvSpPr>
          <p:nvPr/>
        </p:nvSpPr>
        <p:spPr bwMode="auto">
          <a:xfrm>
            <a:off x="4992688" y="1700213"/>
            <a:ext cx="2225675"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Compteur 1 bit ou 2 bits</a:t>
            </a:r>
            <a:endParaRPr lang="fr-FR">
              <a:latin typeface="Times New Roman" pitchFamily="18" charset="0"/>
            </a:endParaRPr>
          </a:p>
        </p:txBody>
      </p:sp>
      <p:sp>
        <p:nvSpPr>
          <p:cNvPr id="67601" name="Rectangle 14"/>
          <p:cNvSpPr>
            <a:spLocks noChangeArrowheads="1"/>
          </p:cNvSpPr>
          <p:nvPr/>
        </p:nvSpPr>
        <p:spPr bwMode="auto">
          <a:xfrm>
            <a:off x="5233988" y="2732088"/>
            <a:ext cx="2286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xx</a:t>
            </a:r>
            <a:endParaRPr lang="fr-FR">
              <a:latin typeface="Times New Roman" pitchFamily="18" charset="0"/>
            </a:endParaRPr>
          </a:p>
        </p:txBody>
      </p:sp>
      <p:cxnSp>
        <p:nvCxnSpPr>
          <p:cNvPr id="67602" name="AutoShape 15"/>
          <p:cNvCxnSpPr>
            <a:cxnSpLocks noChangeShapeType="1"/>
            <a:stCxn id="67593" idx="3"/>
            <a:endCxn id="67592" idx="1"/>
          </p:cNvCxnSpPr>
          <p:nvPr/>
        </p:nvCxnSpPr>
        <p:spPr bwMode="auto">
          <a:xfrm>
            <a:off x="4310063" y="2427288"/>
            <a:ext cx="758825" cy="361950"/>
          </a:xfrm>
          <a:prstGeom prst="bentConnector3">
            <a:avLst>
              <a:gd name="adj1" fmla="val 50000"/>
            </a:avLst>
          </a:prstGeom>
          <a:noFill/>
          <a:ln w="9525">
            <a:solidFill>
              <a:schemeClr val="tx1"/>
            </a:solidFill>
            <a:miter lim="800000"/>
            <a:headEnd/>
            <a:tailEnd type="triangle" w="med" len="med"/>
          </a:ln>
        </p:spPr>
      </p:cxnSp>
      <p:sp>
        <p:nvSpPr>
          <p:cNvPr id="67603" name="Rectangle 16"/>
          <p:cNvSpPr>
            <a:spLocks noChangeArrowheads="1"/>
          </p:cNvSpPr>
          <p:nvPr/>
        </p:nvSpPr>
        <p:spPr bwMode="auto">
          <a:xfrm>
            <a:off x="6096000" y="1981200"/>
            <a:ext cx="2209800" cy="609600"/>
          </a:xfrm>
          <a:prstGeom prst="rect">
            <a:avLst/>
          </a:prstGeom>
          <a:noFill/>
          <a:ln w="9525">
            <a:noFill/>
            <a:miter lim="800000"/>
            <a:headEnd/>
            <a:tailEnd/>
          </a:ln>
        </p:spPr>
        <p:txBody>
          <a:bodyPr lIns="0" tIns="0" rIns="0" bIns="0">
            <a:spAutoFit/>
          </a:bodyPr>
          <a:lstStyle/>
          <a:p>
            <a:pPr eaLnBrk="0" hangingPunct="0"/>
            <a:r>
              <a:rPr lang="fr-FR" sz="2000">
                <a:solidFill>
                  <a:srgbClr val="000000"/>
                </a:solidFill>
                <a:latin typeface="Times" pitchFamily="18" charset="0"/>
              </a:rPr>
              <a:t>1 bit : comportement</a:t>
            </a:r>
          </a:p>
          <a:p>
            <a:pPr eaLnBrk="0" hangingPunct="0"/>
            <a:r>
              <a:rPr lang="fr-FR" sz="2000">
                <a:solidFill>
                  <a:srgbClr val="000000"/>
                </a:solidFill>
                <a:latin typeface="Times" pitchFamily="18" charset="0"/>
              </a:rPr>
              <a:t>dernier branchement</a:t>
            </a:r>
            <a:endParaRPr lang="fr-FR" sz="2000">
              <a:latin typeface="Times New Roman" pitchFamily="18" charset="0"/>
            </a:endParaRPr>
          </a:p>
        </p:txBody>
      </p:sp>
      <p:sp>
        <p:nvSpPr>
          <p:cNvPr id="67604" name="Rectangle 17"/>
          <p:cNvSpPr>
            <a:spLocks noChangeArrowheads="1"/>
          </p:cNvSpPr>
          <p:nvPr/>
        </p:nvSpPr>
        <p:spPr bwMode="auto">
          <a:xfrm>
            <a:off x="6172200" y="2743200"/>
            <a:ext cx="1679575" cy="304800"/>
          </a:xfrm>
          <a:prstGeom prst="rect">
            <a:avLst/>
          </a:prstGeom>
          <a:noFill/>
          <a:ln w="9525">
            <a:noFill/>
            <a:miter lim="800000"/>
            <a:headEnd/>
            <a:tailEnd/>
          </a:ln>
        </p:spPr>
        <p:txBody>
          <a:bodyPr wrap="none" lIns="0" tIns="0" rIns="0" bIns="0">
            <a:spAutoFit/>
          </a:bodyPr>
          <a:lstStyle/>
          <a:p>
            <a:pPr eaLnBrk="0" hangingPunct="0"/>
            <a:r>
              <a:rPr lang="fr-FR" sz="2000">
                <a:solidFill>
                  <a:srgbClr val="000000"/>
                </a:solidFill>
                <a:latin typeface="Times" pitchFamily="18" charset="0"/>
              </a:rPr>
              <a:t>2 bits : automate</a:t>
            </a:r>
            <a:endParaRPr lang="fr-FR" sz="2000">
              <a:latin typeface="Times New Roman" pitchFamily="18" charset="0"/>
            </a:endParaRPr>
          </a:p>
        </p:txBody>
      </p:sp>
      <p:sp>
        <p:nvSpPr>
          <p:cNvPr id="67605" name="Oval 18"/>
          <p:cNvSpPr>
            <a:spLocks noChangeArrowheads="1"/>
          </p:cNvSpPr>
          <p:nvPr/>
        </p:nvSpPr>
        <p:spPr bwMode="auto">
          <a:xfrm>
            <a:off x="2447925" y="4386263"/>
            <a:ext cx="823913" cy="546100"/>
          </a:xfrm>
          <a:prstGeom prst="ellipse">
            <a:avLst/>
          </a:prstGeom>
          <a:solidFill>
            <a:srgbClr val="FFFFFF"/>
          </a:solidFill>
          <a:ln w="12700">
            <a:solidFill>
              <a:srgbClr val="000000"/>
            </a:solidFill>
            <a:round/>
            <a:headEnd/>
            <a:tailEnd/>
          </a:ln>
        </p:spPr>
        <p:txBody>
          <a:bodyPr/>
          <a:lstStyle/>
          <a:p>
            <a:endParaRPr lang="fr-FR"/>
          </a:p>
        </p:txBody>
      </p:sp>
      <p:sp>
        <p:nvSpPr>
          <p:cNvPr id="67606" name="Oval 19"/>
          <p:cNvSpPr>
            <a:spLocks noChangeArrowheads="1"/>
          </p:cNvSpPr>
          <p:nvPr/>
        </p:nvSpPr>
        <p:spPr bwMode="auto">
          <a:xfrm>
            <a:off x="3867150" y="4386263"/>
            <a:ext cx="823913" cy="546100"/>
          </a:xfrm>
          <a:prstGeom prst="ellipse">
            <a:avLst/>
          </a:prstGeom>
          <a:solidFill>
            <a:srgbClr val="FFFFFF"/>
          </a:solidFill>
          <a:ln w="12700">
            <a:solidFill>
              <a:srgbClr val="000000"/>
            </a:solidFill>
            <a:round/>
            <a:headEnd/>
            <a:tailEnd/>
          </a:ln>
        </p:spPr>
        <p:txBody>
          <a:bodyPr/>
          <a:lstStyle/>
          <a:p>
            <a:endParaRPr lang="fr-FR"/>
          </a:p>
        </p:txBody>
      </p:sp>
      <p:sp>
        <p:nvSpPr>
          <p:cNvPr id="67607" name="Oval 20"/>
          <p:cNvSpPr>
            <a:spLocks noChangeArrowheads="1"/>
          </p:cNvSpPr>
          <p:nvPr/>
        </p:nvSpPr>
        <p:spPr bwMode="auto">
          <a:xfrm>
            <a:off x="5287963" y="4386263"/>
            <a:ext cx="822325" cy="546100"/>
          </a:xfrm>
          <a:prstGeom prst="ellipse">
            <a:avLst/>
          </a:prstGeom>
          <a:solidFill>
            <a:srgbClr val="FFFFFF"/>
          </a:solidFill>
          <a:ln w="12700">
            <a:solidFill>
              <a:srgbClr val="000000"/>
            </a:solidFill>
            <a:round/>
            <a:headEnd/>
            <a:tailEnd/>
          </a:ln>
        </p:spPr>
        <p:txBody>
          <a:bodyPr/>
          <a:lstStyle/>
          <a:p>
            <a:endParaRPr lang="fr-FR"/>
          </a:p>
        </p:txBody>
      </p:sp>
      <p:sp>
        <p:nvSpPr>
          <p:cNvPr id="67608" name="Oval 21"/>
          <p:cNvSpPr>
            <a:spLocks noChangeArrowheads="1"/>
          </p:cNvSpPr>
          <p:nvPr/>
        </p:nvSpPr>
        <p:spPr bwMode="auto">
          <a:xfrm>
            <a:off x="6707188" y="4386263"/>
            <a:ext cx="836612" cy="546100"/>
          </a:xfrm>
          <a:prstGeom prst="ellipse">
            <a:avLst/>
          </a:prstGeom>
          <a:solidFill>
            <a:srgbClr val="FFFFFF"/>
          </a:solidFill>
          <a:ln w="12700">
            <a:solidFill>
              <a:srgbClr val="000000"/>
            </a:solidFill>
            <a:round/>
            <a:headEnd/>
            <a:tailEnd/>
          </a:ln>
        </p:spPr>
        <p:txBody>
          <a:bodyPr/>
          <a:lstStyle/>
          <a:p>
            <a:endParaRPr lang="fr-FR"/>
          </a:p>
        </p:txBody>
      </p:sp>
      <p:sp>
        <p:nvSpPr>
          <p:cNvPr id="67609" name="Line 22"/>
          <p:cNvSpPr>
            <a:spLocks noChangeShapeType="1"/>
          </p:cNvSpPr>
          <p:nvPr/>
        </p:nvSpPr>
        <p:spPr bwMode="auto">
          <a:xfrm flipV="1">
            <a:off x="4951413" y="4102100"/>
            <a:ext cx="1587" cy="1368425"/>
          </a:xfrm>
          <a:prstGeom prst="line">
            <a:avLst/>
          </a:prstGeom>
          <a:noFill/>
          <a:ln w="12700">
            <a:solidFill>
              <a:srgbClr val="000000"/>
            </a:solidFill>
            <a:round/>
            <a:headEnd/>
            <a:tailEnd/>
          </a:ln>
        </p:spPr>
        <p:txBody>
          <a:bodyPr/>
          <a:lstStyle/>
          <a:p>
            <a:endParaRPr lang="fr-FR"/>
          </a:p>
        </p:txBody>
      </p:sp>
      <p:sp>
        <p:nvSpPr>
          <p:cNvPr id="67610" name="Rectangle 23"/>
          <p:cNvSpPr>
            <a:spLocks noChangeArrowheads="1"/>
          </p:cNvSpPr>
          <p:nvPr/>
        </p:nvSpPr>
        <p:spPr bwMode="auto">
          <a:xfrm>
            <a:off x="3276600" y="5410200"/>
            <a:ext cx="1371600" cy="274638"/>
          </a:xfrm>
          <a:prstGeom prst="rect">
            <a:avLst/>
          </a:prstGeom>
          <a:noFill/>
          <a:ln w="9525">
            <a:noFill/>
            <a:miter lim="800000"/>
            <a:headEnd/>
            <a:tailEnd/>
          </a:ln>
        </p:spPr>
        <p:txBody>
          <a:bodyPr lIns="0" tIns="0" rIns="0" bIns="0">
            <a:spAutoFit/>
          </a:bodyPr>
          <a:lstStyle/>
          <a:p>
            <a:pPr eaLnBrk="0" hangingPunct="0"/>
            <a:r>
              <a:rPr lang="fr-FR">
                <a:solidFill>
                  <a:srgbClr val="000000"/>
                </a:solidFill>
                <a:latin typeface="Times" pitchFamily="18" charset="0"/>
              </a:rPr>
              <a:t>NON PRIS</a:t>
            </a:r>
            <a:endParaRPr lang="fr-FR">
              <a:latin typeface="Times New Roman" pitchFamily="18" charset="0"/>
            </a:endParaRPr>
          </a:p>
        </p:txBody>
      </p:sp>
      <p:sp>
        <p:nvSpPr>
          <p:cNvPr id="67611" name="Rectangle 24"/>
          <p:cNvSpPr>
            <a:spLocks noChangeArrowheads="1"/>
          </p:cNvSpPr>
          <p:nvPr/>
        </p:nvSpPr>
        <p:spPr bwMode="auto">
          <a:xfrm>
            <a:off x="6205538" y="5440363"/>
            <a:ext cx="5397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PRIS</a:t>
            </a:r>
            <a:endParaRPr lang="fr-FR">
              <a:latin typeface="Times New Roman" pitchFamily="18" charset="0"/>
            </a:endParaRPr>
          </a:p>
        </p:txBody>
      </p:sp>
      <p:sp>
        <p:nvSpPr>
          <p:cNvPr id="67612" name="Rectangle 25"/>
          <p:cNvSpPr>
            <a:spLocks noChangeArrowheads="1"/>
          </p:cNvSpPr>
          <p:nvPr/>
        </p:nvSpPr>
        <p:spPr bwMode="auto">
          <a:xfrm>
            <a:off x="2517775" y="5053013"/>
            <a:ext cx="3810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Fort</a:t>
            </a:r>
            <a:endParaRPr lang="fr-FR">
              <a:latin typeface="Times New Roman" pitchFamily="18" charset="0"/>
            </a:endParaRPr>
          </a:p>
        </p:txBody>
      </p:sp>
      <p:sp>
        <p:nvSpPr>
          <p:cNvPr id="67613" name="Rectangle 26"/>
          <p:cNvSpPr>
            <a:spLocks noChangeArrowheads="1"/>
          </p:cNvSpPr>
          <p:nvPr/>
        </p:nvSpPr>
        <p:spPr bwMode="auto">
          <a:xfrm>
            <a:off x="3911600" y="5053013"/>
            <a:ext cx="5715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Faible</a:t>
            </a:r>
            <a:endParaRPr lang="fr-FR">
              <a:latin typeface="Times New Roman" pitchFamily="18" charset="0"/>
            </a:endParaRPr>
          </a:p>
        </p:txBody>
      </p:sp>
      <p:sp>
        <p:nvSpPr>
          <p:cNvPr id="67614" name="Rectangle 27"/>
          <p:cNvSpPr>
            <a:spLocks noChangeArrowheads="1"/>
          </p:cNvSpPr>
          <p:nvPr/>
        </p:nvSpPr>
        <p:spPr bwMode="auto">
          <a:xfrm>
            <a:off x="6789738" y="5053013"/>
            <a:ext cx="3810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Fort</a:t>
            </a:r>
          </a:p>
        </p:txBody>
      </p:sp>
      <p:sp>
        <p:nvSpPr>
          <p:cNvPr id="67615" name="Rectangle 28"/>
          <p:cNvSpPr>
            <a:spLocks noChangeArrowheads="1"/>
          </p:cNvSpPr>
          <p:nvPr/>
        </p:nvSpPr>
        <p:spPr bwMode="auto">
          <a:xfrm>
            <a:off x="5330825" y="5053013"/>
            <a:ext cx="5715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Faible</a:t>
            </a:r>
          </a:p>
        </p:txBody>
      </p:sp>
      <p:sp>
        <p:nvSpPr>
          <p:cNvPr id="67616" name="Rectangle 29"/>
          <p:cNvSpPr>
            <a:spLocks noChangeArrowheads="1"/>
          </p:cNvSpPr>
          <p:nvPr/>
        </p:nvSpPr>
        <p:spPr bwMode="auto">
          <a:xfrm>
            <a:off x="2682875" y="4545013"/>
            <a:ext cx="4191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FNP</a:t>
            </a:r>
            <a:endParaRPr lang="fr-FR">
              <a:latin typeface="Times New Roman" pitchFamily="18" charset="0"/>
            </a:endParaRPr>
          </a:p>
        </p:txBody>
      </p:sp>
      <p:sp>
        <p:nvSpPr>
          <p:cNvPr id="67617" name="Rectangle 30"/>
          <p:cNvSpPr>
            <a:spLocks noChangeArrowheads="1"/>
          </p:cNvSpPr>
          <p:nvPr/>
        </p:nvSpPr>
        <p:spPr bwMode="auto">
          <a:xfrm>
            <a:off x="4064000" y="4545013"/>
            <a:ext cx="368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fNP</a:t>
            </a:r>
            <a:endParaRPr lang="fr-FR">
              <a:latin typeface="Times New Roman" pitchFamily="18" charset="0"/>
            </a:endParaRPr>
          </a:p>
        </p:txBody>
      </p:sp>
      <p:sp>
        <p:nvSpPr>
          <p:cNvPr id="67618" name="Rectangle 31"/>
          <p:cNvSpPr>
            <a:spLocks noChangeArrowheads="1"/>
          </p:cNvSpPr>
          <p:nvPr/>
        </p:nvSpPr>
        <p:spPr bwMode="auto">
          <a:xfrm>
            <a:off x="5572125" y="4545013"/>
            <a:ext cx="2032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fP</a:t>
            </a:r>
            <a:endParaRPr lang="fr-FR">
              <a:latin typeface="Times New Roman" pitchFamily="18" charset="0"/>
            </a:endParaRPr>
          </a:p>
        </p:txBody>
      </p:sp>
      <p:sp>
        <p:nvSpPr>
          <p:cNvPr id="67619" name="Rectangle 32"/>
          <p:cNvSpPr>
            <a:spLocks noChangeArrowheads="1"/>
          </p:cNvSpPr>
          <p:nvPr/>
        </p:nvSpPr>
        <p:spPr bwMode="auto">
          <a:xfrm>
            <a:off x="6991350" y="4545013"/>
            <a:ext cx="2540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FP</a:t>
            </a:r>
            <a:endParaRPr lang="fr-FR">
              <a:latin typeface="Times New Roman" pitchFamily="18" charset="0"/>
            </a:endParaRPr>
          </a:p>
        </p:txBody>
      </p:sp>
      <p:grpSp>
        <p:nvGrpSpPr>
          <p:cNvPr id="67620" name="Group 33"/>
          <p:cNvGrpSpPr>
            <a:grpSpLocks/>
          </p:cNvGrpSpPr>
          <p:nvPr/>
        </p:nvGrpSpPr>
        <p:grpSpPr bwMode="auto">
          <a:xfrm>
            <a:off x="3303588" y="4519613"/>
            <a:ext cx="569912" cy="139700"/>
            <a:chOff x="1150" y="2900"/>
            <a:chExt cx="359" cy="88"/>
          </a:xfrm>
        </p:grpSpPr>
        <p:sp>
          <p:nvSpPr>
            <p:cNvPr id="67658" name="Freeform 34"/>
            <p:cNvSpPr>
              <a:spLocks/>
            </p:cNvSpPr>
            <p:nvPr/>
          </p:nvSpPr>
          <p:spPr bwMode="auto">
            <a:xfrm>
              <a:off x="1374" y="2900"/>
              <a:ext cx="135" cy="88"/>
            </a:xfrm>
            <a:custGeom>
              <a:avLst/>
              <a:gdLst>
                <a:gd name="T0" fmla="*/ 135 w 135"/>
                <a:gd name="T1" fmla="*/ 40 h 88"/>
                <a:gd name="T2" fmla="*/ 0 w 135"/>
                <a:gd name="T3" fmla="*/ 88 h 88"/>
                <a:gd name="T4" fmla="*/ 40 w 135"/>
                <a:gd name="T5" fmla="*/ 40 h 88"/>
                <a:gd name="T6" fmla="*/ 0 w 135"/>
                <a:gd name="T7" fmla="*/ 0 h 88"/>
                <a:gd name="T8" fmla="*/ 135 w 135"/>
                <a:gd name="T9" fmla="*/ 40 h 88"/>
                <a:gd name="T10" fmla="*/ 0 60000 65536"/>
                <a:gd name="T11" fmla="*/ 0 60000 65536"/>
                <a:gd name="T12" fmla="*/ 0 60000 65536"/>
                <a:gd name="T13" fmla="*/ 0 60000 65536"/>
                <a:gd name="T14" fmla="*/ 0 60000 65536"/>
                <a:gd name="T15" fmla="*/ 0 w 135"/>
                <a:gd name="T16" fmla="*/ 0 h 88"/>
                <a:gd name="T17" fmla="*/ 135 w 135"/>
                <a:gd name="T18" fmla="*/ 88 h 88"/>
              </a:gdLst>
              <a:ahLst/>
              <a:cxnLst>
                <a:cxn ang="T10">
                  <a:pos x="T0" y="T1"/>
                </a:cxn>
                <a:cxn ang="T11">
                  <a:pos x="T2" y="T3"/>
                </a:cxn>
                <a:cxn ang="T12">
                  <a:pos x="T4" y="T5"/>
                </a:cxn>
                <a:cxn ang="T13">
                  <a:pos x="T6" y="T7"/>
                </a:cxn>
                <a:cxn ang="T14">
                  <a:pos x="T8" y="T9"/>
                </a:cxn>
              </a:cxnLst>
              <a:rect l="T15" t="T16" r="T17" b="T18"/>
              <a:pathLst>
                <a:path w="135" h="88">
                  <a:moveTo>
                    <a:pt x="135" y="40"/>
                  </a:moveTo>
                  <a:lnTo>
                    <a:pt x="0" y="88"/>
                  </a:lnTo>
                  <a:lnTo>
                    <a:pt x="40" y="40"/>
                  </a:lnTo>
                  <a:lnTo>
                    <a:pt x="0" y="0"/>
                  </a:lnTo>
                  <a:lnTo>
                    <a:pt x="135" y="40"/>
                  </a:lnTo>
                  <a:close/>
                </a:path>
              </a:pathLst>
            </a:custGeom>
            <a:solidFill>
              <a:srgbClr val="000000"/>
            </a:solidFill>
            <a:ln w="9525">
              <a:noFill/>
              <a:round/>
              <a:headEnd/>
              <a:tailEnd/>
            </a:ln>
          </p:spPr>
          <p:txBody>
            <a:bodyPr/>
            <a:lstStyle/>
            <a:p>
              <a:endParaRPr lang="fr-FR"/>
            </a:p>
          </p:txBody>
        </p:sp>
        <p:sp>
          <p:nvSpPr>
            <p:cNvPr id="67659" name="Line 35"/>
            <p:cNvSpPr>
              <a:spLocks noChangeShapeType="1"/>
            </p:cNvSpPr>
            <p:nvPr/>
          </p:nvSpPr>
          <p:spPr bwMode="auto">
            <a:xfrm>
              <a:off x="1150" y="2932"/>
              <a:ext cx="256" cy="1"/>
            </a:xfrm>
            <a:prstGeom prst="line">
              <a:avLst/>
            </a:prstGeom>
            <a:noFill/>
            <a:ln w="12700">
              <a:solidFill>
                <a:srgbClr val="000000"/>
              </a:solidFill>
              <a:round/>
              <a:headEnd/>
              <a:tailEnd/>
            </a:ln>
          </p:spPr>
          <p:txBody>
            <a:bodyPr/>
            <a:lstStyle/>
            <a:p>
              <a:endParaRPr lang="fr-FR"/>
            </a:p>
          </p:txBody>
        </p:sp>
      </p:grpSp>
      <p:grpSp>
        <p:nvGrpSpPr>
          <p:cNvPr id="67621" name="Group 36"/>
          <p:cNvGrpSpPr>
            <a:grpSpLocks/>
          </p:cNvGrpSpPr>
          <p:nvPr/>
        </p:nvGrpSpPr>
        <p:grpSpPr bwMode="auto">
          <a:xfrm>
            <a:off x="4684713" y="4481513"/>
            <a:ext cx="609600" cy="127000"/>
            <a:chOff x="2020" y="2876"/>
            <a:chExt cx="384" cy="80"/>
          </a:xfrm>
        </p:grpSpPr>
        <p:sp>
          <p:nvSpPr>
            <p:cNvPr id="67656" name="Freeform 37"/>
            <p:cNvSpPr>
              <a:spLocks/>
            </p:cNvSpPr>
            <p:nvPr/>
          </p:nvSpPr>
          <p:spPr bwMode="auto">
            <a:xfrm>
              <a:off x="2268" y="2876"/>
              <a:ext cx="136" cy="80"/>
            </a:xfrm>
            <a:custGeom>
              <a:avLst/>
              <a:gdLst>
                <a:gd name="T0" fmla="*/ 136 w 136"/>
                <a:gd name="T1" fmla="*/ 48 h 80"/>
                <a:gd name="T2" fmla="*/ 0 w 136"/>
                <a:gd name="T3" fmla="*/ 80 h 80"/>
                <a:gd name="T4" fmla="*/ 48 w 136"/>
                <a:gd name="T5" fmla="*/ 48 h 80"/>
                <a:gd name="T6" fmla="*/ 0 w 136"/>
                <a:gd name="T7" fmla="*/ 0 h 80"/>
                <a:gd name="T8" fmla="*/ 136 w 136"/>
                <a:gd name="T9" fmla="*/ 48 h 80"/>
                <a:gd name="T10" fmla="*/ 0 60000 65536"/>
                <a:gd name="T11" fmla="*/ 0 60000 65536"/>
                <a:gd name="T12" fmla="*/ 0 60000 65536"/>
                <a:gd name="T13" fmla="*/ 0 60000 65536"/>
                <a:gd name="T14" fmla="*/ 0 60000 65536"/>
                <a:gd name="T15" fmla="*/ 0 w 136"/>
                <a:gd name="T16" fmla="*/ 0 h 80"/>
                <a:gd name="T17" fmla="*/ 136 w 136"/>
                <a:gd name="T18" fmla="*/ 80 h 80"/>
              </a:gdLst>
              <a:ahLst/>
              <a:cxnLst>
                <a:cxn ang="T10">
                  <a:pos x="T0" y="T1"/>
                </a:cxn>
                <a:cxn ang="T11">
                  <a:pos x="T2" y="T3"/>
                </a:cxn>
                <a:cxn ang="T12">
                  <a:pos x="T4" y="T5"/>
                </a:cxn>
                <a:cxn ang="T13">
                  <a:pos x="T6" y="T7"/>
                </a:cxn>
                <a:cxn ang="T14">
                  <a:pos x="T8" y="T9"/>
                </a:cxn>
              </a:cxnLst>
              <a:rect l="T15" t="T16" r="T17" b="T18"/>
              <a:pathLst>
                <a:path w="136" h="80">
                  <a:moveTo>
                    <a:pt x="136" y="48"/>
                  </a:moveTo>
                  <a:lnTo>
                    <a:pt x="0" y="80"/>
                  </a:lnTo>
                  <a:lnTo>
                    <a:pt x="48" y="48"/>
                  </a:lnTo>
                  <a:lnTo>
                    <a:pt x="0" y="0"/>
                  </a:lnTo>
                  <a:lnTo>
                    <a:pt x="136" y="48"/>
                  </a:lnTo>
                  <a:close/>
                </a:path>
              </a:pathLst>
            </a:custGeom>
            <a:solidFill>
              <a:srgbClr val="000000"/>
            </a:solidFill>
            <a:ln w="9525">
              <a:noFill/>
              <a:round/>
              <a:headEnd/>
              <a:tailEnd/>
            </a:ln>
          </p:spPr>
          <p:txBody>
            <a:bodyPr/>
            <a:lstStyle/>
            <a:p>
              <a:endParaRPr lang="fr-FR"/>
            </a:p>
          </p:txBody>
        </p:sp>
        <p:sp>
          <p:nvSpPr>
            <p:cNvPr id="67657" name="Line 38"/>
            <p:cNvSpPr>
              <a:spLocks noChangeShapeType="1"/>
            </p:cNvSpPr>
            <p:nvPr/>
          </p:nvSpPr>
          <p:spPr bwMode="auto">
            <a:xfrm>
              <a:off x="2020" y="2916"/>
              <a:ext cx="288" cy="1"/>
            </a:xfrm>
            <a:prstGeom prst="line">
              <a:avLst/>
            </a:prstGeom>
            <a:noFill/>
            <a:ln w="12700">
              <a:solidFill>
                <a:srgbClr val="000000"/>
              </a:solidFill>
              <a:round/>
              <a:headEnd/>
              <a:tailEnd/>
            </a:ln>
          </p:spPr>
          <p:txBody>
            <a:bodyPr/>
            <a:lstStyle/>
            <a:p>
              <a:endParaRPr lang="fr-FR"/>
            </a:p>
          </p:txBody>
        </p:sp>
      </p:grpSp>
      <p:grpSp>
        <p:nvGrpSpPr>
          <p:cNvPr id="67622" name="Group 39"/>
          <p:cNvGrpSpPr>
            <a:grpSpLocks/>
          </p:cNvGrpSpPr>
          <p:nvPr/>
        </p:nvGrpSpPr>
        <p:grpSpPr bwMode="auto">
          <a:xfrm>
            <a:off x="6103938" y="4519613"/>
            <a:ext cx="609600" cy="139700"/>
            <a:chOff x="2914" y="2900"/>
            <a:chExt cx="384" cy="88"/>
          </a:xfrm>
        </p:grpSpPr>
        <p:sp>
          <p:nvSpPr>
            <p:cNvPr id="67654" name="Freeform 40"/>
            <p:cNvSpPr>
              <a:spLocks/>
            </p:cNvSpPr>
            <p:nvPr/>
          </p:nvSpPr>
          <p:spPr bwMode="auto">
            <a:xfrm>
              <a:off x="3178" y="2900"/>
              <a:ext cx="120" cy="88"/>
            </a:xfrm>
            <a:custGeom>
              <a:avLst/>
              <a:gdLst>
                <a:gd name="T0" fmla="*/ 120 w 120"/>
                <a:gd name="T1" fmla="*/ 40 h 88"/>
                <a:gd name="T2" fmla="*/ 0 w 120"/>
                <a:gd name="T3" fmla="*/ 88 h 88"/>
                <a:gd name="T4" fmla="*/ 32 w 120"/>
                <a:gd name="T5" fmla="*/ 40 h 88"/>
                <a:gd name="T6" fmla="*/ 0 w 120"/>
                <a:gd name="T7" fmla="*/ 0 h 88"/>
                <a:gd name="T8" fmla="*/ 120 w 120"/>
                <a:gd name="T9" fmla="*/ 40 h 88"/>
                <a:gd name="T10" fmla="*/ 0 60000 65536"/>
                <a:gd name="T11" fmla="*/ 0 60000 65536"/>
                <a:gd name="T12" fmla="*/ 0 60000 65536"/>
                <a:gd name="T13" fmla="*/ 0 60000 65536"/>
                <a:gd name="T14" fmla="*/ 0 60000 65536"/>
                <a:gd name="T15" fmla="*/ 0 w 120"/>
                <a:gd name="T16" fmla="*/ 0 h 88"/>
                <a:gd name="T17" fmla="*/ 120 w 120"/>
                <a:gd name="T18" fmla="*/ 88 h 88"/>
              </a:gdLst>
              <a:ahLst/>
              <a:cxnLst>
                <a:cxn ang="T10">
                  <a:pos x="T0" y="T1"/>
                </a:cxn>
                <a:cxn ang="T11">
                  <a:pos x="T2" y="T3"/>
                </a:cxn>
                <a:cxn ang="T12">
                  <a:pos x="T4" y="T5"/>
                </a:cxn>
                <a:cxn ang="T13">
                  <a:pos x="T6" y="T7"/>
                </a:cxn>
                <a:cxn ang="T14">
                  <a:pos x="T8" y="T9"/>
                </a:cxn>
              </a:cxnLst>
              <a:rect l="T15" t="T16" r="T17" b="T18"/>
              <a:pathLst>
                <a:path w="120" h="88">
                  <a:moveTo>
                    <a:pt x="120" y="40"/>
                  </a:moveTo>
                  <a:lnTo>
                    <a:pt x="0" y="88"/>
                  </a:lnTo>
                  <a:lnTo>
                    <a:pt x="32" y="40"/>
                  </a:lnTo>
                  <a:lnTo>
                    <a:pt x="0" y="0"/>
                  </a:lnTo>
                  <a:lnTo>
                    <a:pt x="120" y="40"/>
                  </a:lnTo>
                  <a:close/>
                </a:path>
              </a:pathLst>
            </a:custGeom>
            <a:solidFill>
              <a:srgbClr val="000000"/>
            </a:solidFill>
            <a:ln w="9525">
              <a:noFill/>
              <a:round/>
              <a:headEnd/>
              <a:tailEnd/>
            </a:ln>
          </p:spPr>
          <p:txBody>
            <a:bodyPr/>
            <a:lstStyle/>
            <a:p>
              <a:endParaRPr lang="fr-FR"/>
            </a:p>
          </p:txBody>
        </p:sp>
        <p:sp>
          <p:nvSpPr>
            <p:cNvPr id="67655" name="Line 41"/>
            <p:cNvSpPr>
              <a:spLocks noChangeShapeType="1"/>
            </p:cNvSpPr>
            <p:nvPr/>
          </p:nvSpPr>
          <p:spPr bwMode="auto">
            <a:xfrm>
              <a:off x="2914" y="2932"/>
              <a:ext cx="288" cy="1"/>
            </a:xfrm>
            <a:prstGeom prst="line">
              <a:avLst/>
            </a:prstGeom>
            <a:noFill/>
            <a:ln w="12700">
              <a:solidFill>
                <a:srgbClr val="000000"/>
              </a:solidFill>
              <a:round/>
              <a:headEnd/>
              <a:tailEnd/>
            </a:ln>
          </p:spPr>
          <p:txBody>
            <a:bodyPr/>
            <a:lstStyle/>
            <a:p>
              <a:endParaRPr lang="fr-FR"/>
            </a:p>
          </p:txBody>
        </p:sp>
      </p:grpSp>
      <p:grpSp>
        <p:nvGrpSpPr>
          <p:cNvPr id="67623" name="Group 42"/>
          <p:cNvGrpSpPr>
            <a:grpSpLocks/>
          </p:cNvGrpSpPr>
          <p:nvPr/>
        </p:nvGrpSpPr>
        <p:grpSpPr bwMode="auto">
          <a:xfrm>
            <a:off x="3201988" y="4710113"/>
            <a:ext cx="658812" cy="139700"/>
            <a:chOff x="1086" y="3020"/>
            <a:chExt cx="415" cy="88"/>
          </a:xfrm>
        </p:grpSpPr>
        <p:sp>
          <p:nvSpPr>
            <p:cNvPr id="67652" name="Freeform 43"/>
            <p:cNvSpPr>
              <a:spLocks/>
            </p:cNvSpPr>
            <p:nvPr/>
          </p:nvSpPr>
          <p:spPr bwMode="auto">
            <a:xfrm>
              <a:off x="1086" y="3020"/>
              <a:ext cx="136" cy="88"/>
            </a:xfrm>
            <a:custGeom>
              <a:avLst/>
              <a:gdLst>
                <a:gd name="T0" fmla="*/ 0 w 136"/>
                <a:gd name="T1" fmla="*/ 48 h 88"/>
                <a:gd name="T2" fmla="*/ 136 w 136"/>
                <a:gd name="T3" fmla="*/ 0 h 88"/>
                <a:gd name="T4" fmla="*/ 88 w 136"/>
                <a:gd name="T5" fmla="*/ 48 h 88"/>
                <a:gd name="T6" fmla="*/ 136 w 136"/>
                <a:gd name="T7" fmla="*/ 88 h 88"/>
                <a:gd name="T8" fmla="*/ 0 w 136"/>
                <a:gd name="T9" fmla="*/ 48 h 88"/>
                <a:gd name="T10" fmla="*/ 0 60000 65536"/>
                <a:gd name="T11" fmla="*/ 0 60000 65536"/>
                <a:gd name="T12" fmla="*/ 0 60000 65536"/>
                <a:gd name="T13" fmla="*/ 0 60000 65536"/>
                <a:gd name="T14" fmla="*/ 0 60000 65536"/>
                <a:gd name="T15" fmla="*/ 0 w 136"/>
                <a:gd name="T16" fmla="*/ 0 h 88"/>
                <a:gd name="T17" fmla="*/ 136 w 136"/>
                <a:gd name="T18" fmla="*/ 88 h 88"/>
              </a:gdLst>
              <a:ahLst/>
              <a:cxnLst>
                <a:cxn ang="T10">
                  <a:pos x="T0" y="T1"/>
                </a:cxn>
                <a:cxn ang="T11">
                  <a:pos x="T2" y="T3"/>
                </a:cxn>
                <a:cxn ang="T12">
                  <a:pos x="T4" y="T5"/>
                </a:cxn>
                <a:cxn ang="T13">
                  <a:pos x="T6" y="T7"/>
                </a:cxn>
                <a:cxn ang="T14">
                  <a:pos x="T8" y="T9"/>
                </a:cxn>
              </a:cxnLst>
              <a:rect l="T15" t="T16" r="T17" b="T18"/>
              <a:pathLst>
                <a:path w="136" h="88">
                  <a:moveTo>
                    <a:pt x="0" y="48"/>
                  </a:moveTo>
                  <a:lnTo>
                    <a:pt x="136" y="0"/>
                  </a:lnTo>
                  <a:lnTo>
                    <a:pt x="88" y="48"/>
                  </a:lnTo>
                  <a:lnTo>
                    <a:pt x="136" y="88"/>
                  </a:lnTo>
                  <a:lnTo>
                    <a:pt x="0" y="48"/>
                  </a:lnTo>
                  <a:close/>
                </a:path>
              </a:pathLst>
            </a:custGeom>
            <a:solidFill>
              <a:srgbClr val="000000"/>
            </a:solidFill>
            <a:ln w="9525">
              <a:noFill/>
              <a:round/>
              <a:headEnd/>
              <a:tailEnd/>
            </a:ln>
          </p:spPr>
          <p:txBody>
            <a:bodyPr/>
            <a:lstStyle/>
            <a:p>
              <a:endParaRPr lang="fr-FR"/>
            </a:p>
          </p:txBody>
        </p:sp>
        <p:sp>
          <p:nvSpPr>
            <p:cNvPr id="67653" name="Line 44"/>
            <p:cNvSpPr>
              <a:spLocks noChangeShapeType="1"/>
            </p:cNvSpPr>
            <p:nvPr/>
          </p:nvSpPr>
          <p:spPr bwMode="auto">
            <a:xfrm>
              <a:off x="1166" y="3060"/>
              <a:ext cx="335" cy="1"/>
            </a:xfrm>
            <a:prstGeom prst="line">
              <a:avLst/>
            </a:prstGeom>
            <a:noFill/>
            <a:ln w="12700">
              <a:solidFill>
                <a:srgbClr val="000000"/>
              </a:solidFill>
              <a:round/>
              <a:headEnd/>
              <a:tailEnd/>
            </a:ln>
          </p:spPr>
          <p:txBody>
            <a:bodyPr/>
            <a:lstStyle/>
            <a:p>
              <a:endParaRPr lang="fr-FR"/>
            </a:p>
          </p:txBody>
        </p:sp>
      </p:grpSp>
      <p:grpSp>
        <p:nvGrpSpPr>
          <p:cNvPr id="67624" name="Group 45"/>
          <p:cNvGrpSpPr>
            <a:grpSpLocks/>
          </p:cNvGrpSpPr>
          <p:nvPr/>
        </p:nvGrpSpPr>
        <p:grpSpPr bwMode="auto">
          <a:xfrm>
            <a:off x="4697413" y="4748213"/>
            <a:ext cx="658812" cy="152400"/>
            <a:chOff x="2028" y="3044"/>
            <a:chExt cx="415" cy="96"/>
          </a:xfrm>
        </p:grpSpPr>
        <p:sp>
          <p:nvSpPr>
            <p:cNvPr id="67650" name="Freeform 46"/>
            <p:cNvSpPr>
              <a:spLocks/>
            </p:cNvSpPr>
            <p:nvPr/>
          </p:nvSpPr>
          <p:spPr bwMode="auto">
            <a:xfrm>
              <a:off x="2028" y="3044"/>
              <a:ext cx="136" cy="96"/>
            </a:xfrm>
            <a:custGeom>
              <a:avLst/>
              <a:gdLst>
                <a:gd name="T0" fmla="*/ 0 w 136"/>
                <a:gd name="T1" fmla="*/ 48 h 96"/>
                <a:gd name="T2" fmla="*/ 136 w 136"/>
                <a:gd name="T3" fmla="*/ 0 h 96"/>
                <a:gd name="T4" fmla="*/ 88 w 136"/>
                <a:gd name="T5" fmla="*/ 48 h 96"/>
                <a:gd name="T6" fmla="*/ 136 w 136"/>
                <a:gd name="T7" fmla="*/ 96 h 96"/>
                <a:gd name="T8" fmla="*/ 0 w 136"/>
                <a:gd name="T9" fmla="*/ 48 h 96"/>
                <a:gd name="T10" fmla="*/ 0 60000 65536"/>
                <a:gd name="T11" fmla="*/ 0 60000 65536"/>
                <a:gd name="T12" fmla="*/ 0 60000 65536"/>
                <a:gd name="T13" fmla="*/ 0 60000 65536"/>
                <a:gd name="T14" fmla="*/ 0 60000 65536"/>
                <a:gd name="T15" fmla="*/ 0 w 136"/>
                <a:gd name="T16" fmla="*/ 0 h 96"/>
                <a:gd name="T17" fmla="*/ 136 w 136"/>
                <a:gd name="T18" fmla="*/ 96 h 96"/>
              </a:gdLst>
              <a:ahLst/>
              <a:cxnLst>
                <a:cxn ang="T10">
                  <a:pos x="T0" y="T1"/>
                </a:cxn>
                <a:cxn ang="T11">
                  <a:pos x="T2" y="T3"/>
                </a:cxn>
                <a:cxn ang="T12">
                  <a:pos x="T4" y="T5"/>
                </a:cxn>
                <a:cxn ang="T13">
                  <a:pos x="T6" y="T7"/>
                </a:cxn>
                <a:cxn ang="T14">
                  <a:pos x="T8" y="T9"/>
                </a:cxn>
              </a:cxnLst>
              <a:rect l="T15" t="T16" r="T17" b="T18"/>
              <a:pathLst>
                <a:path w="136" h="96">
                  <a:moveTo>
                    <a:pt x="0" y="48"/>
                  </a:moveTo>
                  <a:lnTo>
                    <a:pt x="136" y="0"/>
                  </a:lnTo>
                  <a:lnTo>
                    <a:pt x="88" y="48"/>
                  </a:lnTo>
                  <a:lnTo>
                    <a:pt x="136" y="96"/>
                  </a:lnTo>
                  <a:lnTo>
                    <a:pt x="0" y="48"/>
                  </a:lnTo>
                  <a:close/>
                </a:path>
              </a:pathLst>
            </a:custGeom>
            <a:solidFill>
              <a:srgbClr val="000000"/>
            </a:solidFill>
            <a:ln w="9525">
              <a:noFill/>
              <a:round/>
              <a:headEnd/>
              <a:tailEnd/>
            </a:ln>
          </p:spPr>
          <p:txBody>
            <a:bodyPr/>
            <a:lstStyle/>
            <a:p>
              <a:endParaRPr lang="fr-FR"/>
            </a:p>
          </p:txBody>
        </p:sp>
        <p:sp>
          <p:nvSpPr>
            <p:cNvPr id="67651" name="Line 47"/>
            <p:cNvSpPr>
              <a:spLocks noChangeShapeType="1"/>
            </p:cNvSpPr>
            <p:nvPr/>
          </p:nvSpPr>
          <p:spPr bwMode="auto">
            <a:xfrm>
              <a:off x="2108" y="3084"/>
              <a:ext cx="335" cy="1"/>
            </a:xfrm>
            <a:prstGeom prst="line">
              <a:avLst/>
            </a:prstGeom>
            <a:noFill/>
            <a:ln w="12700">
              <a:solidFill>
                <a:srgbClr val="000000"/>
              </a:solidFill>
              <a:round/>
              <a:headEnd/>
              <a:tailEnd/>
            </a:ln>
          </p:spPr>
          <p:txBody>
            <a:bodyPr/>
            <a:lstStyle/>
            <a:p>
              <a:endParaRPr lang="fr-FR"/>
            </a:p>
          </p:txBody>
        </p:sp>
      </p:grpSp>
      <p:grpSp>
        <p:nvGrpSpPr>
          <p:cNvPr id="67625" name="Group 48"/>
          <p:cNvGrpSpPr>
            <a:grpSpLocks/>
          </p:cNvGrpSpPr>
          <p:nvPr/>
        </p:nvGrpSpPr>
        <p:grpSpPr bwMode="auto">
          <a:xfrm>
            <a:off x="6042025" y="4748213"/>
            <a:ext cx="658813" cy="152400"/>
            <a:chOff x="2875" y="3044"/>
            <a:chExt cx="415" cy="96"/>
          </a:xfrm>
        </p:grpSpPr>
        <p:sp>
          <p:nvSpPr>
            <p:cNvPr id="67648" name="Freeform 49"/>
            <p:cNvSpPr>
              <a:spLocks/>
            </p:cNvSpPr>
            <p:nvPr/>
          </p:nvSpPr>
          <p:spPr bwMode="auto">
            <a:xfrm>
              <a:off x="2875" y="3044"/>
              <a:ext cx="127" cy="96"/>
            </a:xfrm>
            <a:custGeom>
              <a:avLst/>
              <a:gdLst>
                <a:gd name="T0" fmla="*/ 0 w 127"/>
                <a:gd name="T1" fmla="*/ 48 h 96"/>
                <a:gd name="T2" fmla="*/ 127 w 127"/>
                <a:gd name="T3" fmla="*/ 0 h 96"/>
                <a:gd name="T4" fmla="*/ 95 w 127"/>
                <a:gd name="T5" fmla="*/ 48 h 96"/>
                <a:gd name="T6" fmla="*/ 127 w 127"/>
                <a:gd name="T7" fmla="*/ 96 h 96"/>
                <a:gd name="T8" fmla="*/ 0 w 127"/>
                <a:gd name="T9" fmla="*/ 48 h 96"/>
                <a:gd name="T10" fmla="*/ 0 60000 65536"/>
                <a:gd name="T11" fmla="*/ 0 60000 65536"/>
                <a:gd name="T12" fmla="*/ 0 60000 65536"/>
                <a:gd name="T13" fmla="*/ 0 60000 65536"/>
                <a:gd name="T14" fmla="*/ 0 60000 65536"/>
                <a:gd name="T15" fmla="*/ 0 w 127"/>
                <a:gd name="T16" fmla="*/ 0 h 96"/>
                <a:gd name="T17" fmla="*/ 127 w 127"/>
                <a:gd name="T18" fmla="*/ 96 h 96"/>
              </a:gdLst>
              <a:ahLst/>
              <a:cxnLst>
                <a:cxn ang="T10">
                  <a:pos x="T0" y="T1"/>
                </a:cxn>
                <a:cxn ang="T11">
                  <a:pos x="T2" y="T3"/>
                </a:cxn>
                <a:cxn ang="T12">
                  <a:pos x="T4" y="T5"/>
                </a:cxn>
                <a:cxn ang="T13">
                  <a:pos x="T6" y="T7"/>
                </a:cxn>
                <a:cxn ang="T14">
                  <a:pos x="T8" y="T9"/>
                </a:cxn>
              </a:cxnLst>
              <a:rect l="T15" t="T16" r="T17" b="T18"/>
              <a:pathLst>
                <a:path w="127" h="96">
                  <a:moveTo>
                    <a:pt x="0" y="48"/>
                  </a:moveTo>
                  <a:lnTo>
                    <a:pt x="127" y="0"/>
                  </a:lnTo>
                  <a:lnTo>
                    <a:pt x="95" y="48"/>
                  </a:lnTo>
                  <a:lnTo>
                    <a:pt x="127" y="96"/>
                  </a:lnTo>
                  <a:lnTo>
                    <a:pt x="0" y="48"/>
                  </a:lnTo>
                  <a:close/>
                </a:path>
              </a:pathLst>
            </a:custGeom>
            <a:solidFill>
              <a:srgbClr val="000000"/>
            </a:solidFill>
            <a:ln w="9525">
              <a:noFill/>
              <a:round/>
              <a:headEnd/>
              <a:tailEnd/>
            </a:ln>
          </p:spPr>
          <p:txBody>
            <a:bodyPr/>
            <a:lstStyle/>
            <a:p>
              <a:endParaRPr lang="fr-FR"/>
            </a:p>
          </p:txBody>
        </p:sp>
        <p:sp>
          <p:nvSpPr>
            <p:cNvPr id="67649" name="Line 50"/>
            <p:cNvSpPr>
              <a:spLocks noChangeShapeType="1"/>
            </p:cNvSpPr>
            <p:nvPr/>
          </p:nvSpPr>
          <p:spPr bwMode="auto">
            <a:xfrm>
              <a:off x="2962" y="3084"/>
              <a:ext cx="328" cy="1"/>
            </a:xfrm>
            <a:prstGeom prst="line">
              <a:avLst/>
            </a:prstGeom>
            <a:noFill/>
            <a:ln w="12700">
              <a:solidFill>
                <a:srgbClr val="000000"/>
              </a:solidFill>
              <a:round/>
              <a:headEnd/>
              <a:tailEnd/>
            </a:ln>
          </p:spPr>
          <p:txBody>
            <a:bodyPr/>
            <a:lstStyle/>
            <a:p>
              <a:endParaRPr lang="fr-FR"/>
            </a:p>
          </p:txBody>
        </p:sp>
      </p:grpSp>
      <p:grpSp>
        <p:nvGrpSpPr>
          <p:cNvPr id="67626" name="Group 51"/>
          <p:cNvGrpSpPr>
            <a:grpSpLocks/>
          </p:cNvGrpSpPr>
          <p:nvPr/>
        </p:nvGrpSpPr>
        <p:grpSpPr bwMode="auto">
          <a:xfrm>
            <a:off x="2606675" y="3886200"/>
            <a:ext cx="531813" cy="506413"/>
            <a:chOff x="711" y="2501"/>
            <a:chExt cx="335" cy="319"/>
          </a:xfrm>
        </p:grpSpPr>
        <p:sp>
          <p:nvSpPr>
            <p:cNvPr id="67643" name="Freeform 52"/>
            <p:cNvSpPr>
              <a:spLocks/>
            </p:cNvSpPr>
            <p:nvPr/>
          </p:nvSpPr>
          <p:spPr bwMode="auto">
            <a:xfrm>
              <a:off x="743" y="2501"/>
              <a:ext cx="303" cy="311"/>
            </a:xfrm>
            <a:custGeom>
              <a:avLst/>
              <a:gdLst>
                <a:gd name="T0" fmla="*/ 255 w 303"/>
                <a:gd name="T1" fmla="*/ 311 h 311"/>
                <a:gd name="T2" fmla="*/ 271 w 303"/>
                <a:gd name="T3" fmla="*/ 287 h 311"/>
                <a:gd name="T4" fmla="*/ 279 w 303"/>
                <a:gd name="T5" fmla="*/ 279 h 311"/>
                <a:gd name="T6" fmla="*/ 303 w 303"/>
                <a:gd name="T7" fmla="*/ 247 h 311"/>
                <a:gd name="T8" fmla="*/ 303 w 303"/>
                <a:gd name="T9" fmla="*/ 223 h 311"/>
                <a:gd name="T10" fmla="*/ 303 w 303"/>
                <a:gd name="T11" fmla="*/ 199 h 311"/>
                <a:gd name="T12" fmla="*/ 303 w 303"/>
                <a:gd name="T13" fmla="*/ 176 h 311"/>
                <a:gd name="T14" fmla="*/ 303 w 303"/>
                <a:gd name="T15" fmla="*/ 152 h 311"/>
                <a:gd name="T16" fmla="*/ 303 w 303"/>
                <a:gd name="T17" fmla="*/ 128 h 311"/>
                <a:gd name="T18" fmla="*/ 303 w 303"/>
                <a:gd name="T19" fmla="*/ 104 h 311"/>
                <a:gd name="T20" fmla="*/ 295 w 303"/>
                <a:gd name="T21" fmla="*/ 88 h 311"/>
                <a:gd name="T22" fmla="*/ 271 w 303"/>
                <a:gd name="T23" fmla="*/ 72 h 311"/>
                <a:gd name="T24" fmla="*/ 255 w 303"/>
                <a:gd name="T25" fmla="*/ 48 h 311"/>
                <a:gd name="T26" fmla="*/ 247 w 303"/>
                <a:gd name="T27" fmla="*/ 40 h 311"/>
                <a:gd name="T28" fmla="*/ 223 w 303"/>
                <a:gd name="T29" fmla="*/ 40 h 311"/>
                <a:gd name="T30" fmla="*/ 199 w 303"/>
                <a:gd name="T31" fmla="*/ 24 h 311"/>
                <a:gd name="T32" fmla="*/ 176 w 303"/>
                <a:gd name="T33" fmla="*/ 16 h 311"/>
                <a:gd name="T34" fmla="*/ 152 w 303"/>
                <a:gd name="T35" fmla="*/ 0 h 311"/>
                <a:gd name="T36" fmla="*/ 128 w 303"/>
                <a:gd name="T37" fmla="*/ 0 h 311"/>
                <a:gd name="T38" fmla="*/ 88 w 303"/>
                <a:gd name="T39" fmla="*/ 0 h 311"/>
                <a:gd name="T40" fmla="*/ 64 w 303"/>
                <a:gd name="T41" fmla="*/ 0 h 311"/>
                <a:gd name="T42" fmla="*/ 56 w 303"/>
                <a:gd name="T43" fmla="*/ 16 h 311"/>
                <a:gd name="T44" fmla="*/ 40 w 303"/>
                <a:gd name="T45" fmla="*/ 24 h 311"/>
                <a:gd name="T46" fmla="*/ 24 w 303"/>
                <a:gd name="T47" fmla="*/ 40 h 311"/>
                <a:gd name="T48" fmla="*/ 16 w 303"/>
                <a:gd name="T49" fmla="*/ 64 h 311"/>
                <a:gd name="T50" fmla="*/ 16 w 303"/>
                <a:gd name="T51" fmla="*/ 88 h 311"/>
                <a:gd name="T52" fmla="*/ 16 w 303"/>
                <a:gd name="T53" fmla="*/ 104 h 311"/>
                <a:gd name="T54" fmla="*/ 0 w 303"/>
                <a:gd name="T55" fmla="*/ 120 h 311"/>
                <a:gd name="T56" fmla="*/ 0 w 303"/>
                <a:gd name="T57" fmla="*/ 144 h 311"/>
                <a:gd name="T58" fmla="*/ 0 w 303"/>
                <a:gd name="T59" fmla="*/ 176 h 311"/>
                <a:gd name="T60" fmla="*/ 16 w 303"/>
                <a:gd name="T61" fmla="*/ 183 h 311"/>
                <a:gd name="T62" fmla="*/ 16 w 303"/>
                <a:gd name="T63" fmla="*/ 207 h 311"/>
                <a:gd name="T64" fmla="*/ 16 w 303"/>
                <a:gd name="T65" fmla="*/ 231 h 311"/>
                <a:gd name="T66" fmla="*/ 24 w 303"/>
                <a:gd name="T67" fmla="*/ 247 h 311"/>
                <a:gd name="T68" fmla="*/ 40 w 303"/>
                <a:gd name="T69" fmla="*/ 255 h 311"/>
                <a:gd name="T70" fmla="*/ 40 w 303"/>
                <a:gd name="T71" fmla="*/ 279 h 311"/>
                <a:gd name="T72" fmla="*/ 56 w 303"/>
                <a:gd name="T73" fmla="*/ 287 h 311"/>
                <a:gd name="T74" fmla="*/ 56 w 303"/>
                <a:gd name="T75" fmla="*/ 287 h 3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311"/>
                <a:gd name="T116" fmla="*/ 303 w 303"/>
                <a:gd name="T117" fmla="*/ 311 h 3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311">
                  <a:moveTo>
                    <a:pt x="247" y="311"/>
                  </a:moveTo>
                  <a:lnTo>
                    <a:pt x="255" y="311"/>
                  </a:lnTo>
                  <a:lnTo>
                    <a:pt x="255" y="303"/>
                  </a:lnTo>
                  <a:lnTo>
                    <a:pt x="271" y="287"/>
                  </a:lnTo>
                  <a:lnTo>
                    <a:pt x="279" y="287"/>
                  </a:lnTo>
                  <a:lnTo>
                    <a:pt x="279" y="279"/>
                  </a:lnTo>
                  <a:lnTo>
                    <a:pt x="295" y="255"/>
                  </a:lnTo>
                  <a:lnTo>
                    <a:pt x="303" y="247"/>
                  </a:lnTo>
                  <a:lnTo>
                    <a:pt x="303" y="231"/>
                  </a:lnTo>
                  <a:lnTo>
                    <a:pt x="303" y="223"/>
                  </a:lnTo>
                  <a:lnTo>
                    <a:pt x="303" y="207"/>
                  </a:lnTo>
                  <a:lnTo>
                    <a:pt x="303" y="199"/>
                  </a:lnTo>
                  <a:lnTo>
                    <a:pt x="303" y="183"/>
                  </a:lnTo>
                  <a:lnTo>
                    <a:pt x="303" y="176"/>
                  </a:lnTo>
                  <a:lnTo>
                    <a:pt x="303" y="168"/>
                  </a:lnTo>
                  <a:lnTo>
                    <a:pt x="303" y="152"/>
                  </a:lnTo>
                  <a:lnTo>
                    <a:pt x="303" y="144"/>
                  </a:lnTo>
                  <a:lnTo>
                    <a:pt x="303" y="128"/>
                  </a:lnTo>
                  <a:lnTo>
                    <a:pt x="303" y="120"/>
                  </a:lnTo>
                  <a:lnTo>
                    <a:pt x="303" y="104"/>
                  </a:lnTo>
                  <a:lnTo>
                    <a:pt x="303" y="96"/>
                  </a:lnTo>
                  <a:lnTo>
                    <a:pt x="295" y="88"/>
                  </a:lnTo>
                  <a:lnTo>
                    <a:pt x="279" y="72"/>
                  </a:lnTo>
                  <a:lnTo>
                    <a:pt x="271" y="72"/>
                  </a:lnTo>
                  <a:lnTo>
                    <a:pt x="271" y="64"/>
                  </a:lnTo>
                  <a:lnTo>
                    <a:pt x="255" y="48"/>
                  </a:lnTo>
                  <a:lnTo>
                    <a:pt x="255" y="40"/>
                  </a:lnTo>
                  <a:lnTo>
                    <a:pt x="247" y="40"/>
                  </a:lnTo>
                  <a:lnTo>
                    <a:pt x="231" y="40"/>
                  </a:lnTo>
                  <a:lnTo>
                    <a:pt x="223" y="40"/>
                  </a:lnTo>
                  <a:lnTo>
                    <a:pt x="207" y="24"/>
                  </a:lnTo>
                  <a:lnTo>
                    <a:pt x="199" y="24"/>
                  </a:lnTo>
                  <a:lnTo>
                    <a:pt x="183" y="16"/>
                  </a:lnTo>
                  <a:lnTo>
                    <a:pt x="176" y="16"/>
                  </a:lnTo>
                  <a:lnTo>
                    <a:pt x="160" y="16"/>
                  </a:lnTo>
                  <a:lnTo>
                    <a:pt x="152" y="0"/>
                  </a:lnTo>
                  <a:lnTo>
                    <a:pt x="136" y="0"/>
                  </a:lnTo>
                  <a:lnTo>
                    <a:pt x="128" y="0"/>
                  </a:lnTo>
                  <a:lnTo>
                    <a:pt x="104" y="0"/>
                  </a:lnTo>
                  <a:lnTo>
                    <a:pt x="88" y="0"/>
                  </a:lnTo>
                  <a:lnTo>
                    <a:pt x="80" y="0"/>
                  </a:lnTo>
                  <a:lnTo>
                    <a:pt x="64" y="0"/>
                  </a:lnTo>
                  <a:lnTo>
                    <a:pt x="64" y="16"/>
                  </a:lnTo>
                  <a:lnTo>
                    <a:pt x="56" y="16"/>
                  </a:lnTo>
                  <a:lnTo>
                    <a:pt x="56" y="24"/>
                  </a:lnTo>
                  <a:lnTo>
                    <a:pt x="40" y="24"/>
                  </a:lnTo>
                  <a:lnTo>
                    <a:pt x="40" y="40"/>
                  </a:lnTo>
                  <a:lnTo>
                    <a:pt x="24" y="40"/>
                  </a:lnTo>
                  <a:lnTo>
                    <a:pt x="16" y="48"/>
                  </a:lnTo>
                  <a:lnTo>
                    <a:pt x="16" y="64"/>
                  </a:lnTo>
                  <a:lnTo>
                    <a:pt x="16" y="72"/>
                  </a:lnTo>
                  <a:lnTo>
                    <a:pt x="16" y="88"/>
                  </a:lnTo>
                  <a:lnTo>
                    <a:pt x="16" y="96"/>
                  </a:lnTo>
                  <a:lnTo>
                    <a:pt x="16" y="104"/>
                  </a:lnTo>
                  <a:lnTo>
                    <a:pt x="0" y="104"/>
                  </a:lnTo>
                  <a:lnTo>
                    <a:pt x="0" y="120"/>
                  </a:lnTo>
                  <a:lnTo>
                    <a:pt x="0" y="128"/>
                  </a:lnTo>
                  <a:lnTo>
                    <a:pt x="0" y="144"/>
                  </a:lnTo>
                  <a:lnTo>
                    <a:pt x="0" y="168"/>
                  </a:lnTo>
                  <a:lnTo>
                    <a:pt x="0" y="176"/>
                  </a:lnTo>
                  <a:lnTo>
                    <a:pt x="16" y="176"/>
                  </a:lnTo>
                  <a:lnTo>
                    <a:pt x="16" y="183"/>
                  </a:lnTo>
                  <a:lnTo>
                    <a:pt x="16" y="199"/>
                  </a:lnTo>
                  <a:lnTo>
                    <a:pt x="16" y="207"/>
                  </a:lnTo>
                  <a:lnTo>
                    <a:pt x="16" y="223"/>
                  </a:lnTo>
                  <a:lnTo>
                    <a:pt x="16" y="231"/>
                  </a:lnTo>
                  <a:lnTo>
                    <a:pt x="24" y="231"/>
                  </a:lnTo>
                  <a:lnTo>
                    <a:pt x="24" y="247"/>
                  </a:lnTo>
                  <a:lnTo>
                    <a:pt x="24" y="255"/>
                  </a:lnTo>
                  <a:lnTo>
                    <a:pt x="40" y="255"/>
                  </a:lnTo>
                  <a:lnTo>
                    <a:pt x="40" y="271"/>
                  </a:lnTo>
                  <a:lnTo>
                    <a:pt x="40" y="279"/>
                  </a:lnTo>
                  <a:lnTo>
                    <a:pt x="56" y="279"/>
                  </a:lnTo>
                  <a:lnTo>
                    <a:pt x="56" y="287"/>
                  </a:lnTo>
                  <a:lnTo>
                    <a:pt x="56" y="303"/>
                  </a:lnTo>
                  <a:lnTo>
                    <a:pt x="56" y="287"/>
                  </a:lnTo>
                </a:path>
              </a:pathLst>
            </a:custGeom>
            <a:noFill/>
            <a:ln w="12700">
              <a:solidFill>
                <a:srgbClr val="000000"/>
              </a:solidFill>
              <a:prstDash val="solid"/>
              <a:round/>
              <a:headEnd/>
              <a:tailEnd/>
            </a:ln>
          </p:spPr>
          <p:txBody>
            <a:bodyPr/>
            <a:lstStyle/>
            <a:p>
              <a:endParaRPr lang="fr-FR"/>
            </a:p>
          </p:txBody>
        </p:sp>
        <p:sp>
          <p:nvSpPr>
            <p:cNvPr id="67644" name="Freeform 53"/>
            <p:cNvSpPr>
              <a:spLocks/>
            </p:cNvSpPr>
            <p:nvPr/>
          </p:nvSpPr>
          <p:spPr bwMode="auto">
            <a:xfrm>
              <a:off x="751" y="2501"/>
              <a:ext cx="295" cy="311"/>
            </a:xfrm>
            <a:custGeom>
              <a:avLst/>
              <a:gdLst>
                <a:gd name="T0" fmla="*/ 247 w 295"/>
                <a:gd name="T1" fmla="*/ 311 h 311"/>
                <a:gd name="T2" fmla="*/ 263 w 295"/>
                <a:gd name="T3" fmla="*/ 287 h 311"/>
                <a:gd name="T4" fmla="*/ 271 w 295"/>
                <a:gd name="T5" fmla="*/ 279 h 311"/>
                <a:gd name="T6" fmla="*/ 295 w 295"/>
                <a:gd name="T7" fmla="*/ 247 h 311"/>
                <a:gd name="T8" fmla="*/ 295 w 295"/>
                <a:gd name="T9" fmla="*/ 223 h 311"/>
                <a:gd name="T10" fmla="*/ 295 w 295"/>
                <a:gd name="T11" fmla="*/ 199 h 311"/>
                <a:gd name="T12" fmla="*/ 295 w 295"/>
                <a:gd name="T13" fmla="*/ 176 h 311"/>
                <a:gd name="T14" fmla="*/ 295 w 295"/>
                <a:gd name="T15" fmla="*/ 152 h 311"/>
                <a:gd name="T16" fmla="*/ 295 w 295"/>
                <a:gd name="T17" fmla="*/ 128 h 311"/>
                <a:gd name="T18" fmla="*/ 295 w 295"/>
                <a:gd name="T19" fmla="*/ 104 h 311"/>
                <a:gd name="T20" fmla="*/ 287 w 295"/>
                <a:gd name="T21" fmla="*/ 88 h 311"/>
                <a:gd name="T22" fmla="*/ 263 w 295"/>
                <a:gd name="T23" fmla="*/ 72 h 311"/>
                <a:gd name="T24" fmla="*/ 247 w 295"/>
                <a:gd name="T25" fmla="*/ 48 h 311"/>
                <a:gd name="T26" fmla="*/ 239 w 295"/>
                <a:gd name="T27" fmla="*/ 40 h 311"/>
                <a:gd name="T28" fmla="*/ 215 w 295"/>
                <a:gd name="T29" fmla="*/ 40 h 311"/>
                <a:gd name="T30" fmla="*/ 191 w 295"/>
                <a:gd name="T31" fmla="*/ 24 h 311"/>
                <a:gd name="T32" fmla="*/ 168 w 295"/>
                <a:gd name="T33" fmla="*/ 16 h 311"/>
                <a:gd name="T34" fmla="*/ 144 w 295"/>
                <a:gd name="T35" fmla="*/ 0 h 311"/>
                <a:gd name="T36" fmla="*/ 120 w 295"/>
                <a:gd name="T37" fmla="*/ 0 h 311"/>
                <a:gd name="T38" fmla="*/ 80 w 295"/>
                <a:gd name="T39" fmla="*/ 0 h 311"/>
                <a:gd name="T40" fmla="*/ 56 w 295"/>
                <a:gd name="T41" fmla="*/ 0 h 311"/>
                <a:gd name="T42" fmla="*/ 48 w 295"/>
                <a:gd name="T43" fmla="*/ 16 h 311"/>
                <a:gd name="T44" fmla="*/ 32 w 295"/>
                <a:gd name="T45" fmla="*/ 24 h 311"/>
                <a:gd name="T46" fmla="*/ 24 w 295"/>
                <a:gd name="T47" fmla="*/ 40 h 311"/>
                <a:gd name="T48" fmla="*/ 8 w 295"/>
                <a:gd name="T49" fmla="*/ 64 h 311"/>
                <a:gd name="T50" fmla="*/ 8 w 295"/>
                <a:gd name="T51" fmla="*/ 88 h 311"/>
                <a:gd name="T52" fmla="*/ 8 w 295"/>
                <a:gd name="T53" fmla="*/ 104 h 311"/>
                <a:gd name="T54" fmla="*/ 0 w 295"/>
                <a:gd name="T55" fmla="*/ 120 h 311"/>
                <a:gd name="T56" fmla="*/ 0 w 295"/>
                <a:gd name="T57" fmla="*/ 144 h 311"/>
                <a:gd name="T58" fmla="*/ 0 w 295"/>
                <a:gd name="T59" fmla="*/ 176 h 311"/>
                <a:gd name="T60" fmla="*/ 8 w 295"/>
                <a:gd name="T61" fmla="*/ 191 h 311"/>
                <a:gd name="T62" fmla="*/ 8 w 295"/>
                <a:gd name="T63" fmla="*/ 207 h 311"/>
                <a:gd name="T64" fmla="*/ 8 w 295"/>
                <a:gd name="T65" fmla="*/ 231 h 311"/>
                <a:gd name="T66" fmla="*/ 24 w 295"/>
                <a:gd name="T67" fmla="*/ 247 h 311"/>
                <a:gd name="T68" fmla="*/ 32 w 295"/>
                <a:gd name="T69" fmla="*/ 255 h 311"/>
                <a:gd name="T70" fmla="*/ 32 w 295"/>
                <a:gd name="T71" fmla="*/ 279 h 311"/>
                <a:gd name="T72" fmla="*/ 48 w 295"/>
                <a:gd name="T73" fmla="*/ 287 h 311"/>
                <a:gd name="T74" fmla="*/ 48 w 295"/>
                <a:gd name="T75" fmla="*/ 287 h 3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5"/>
                <a:gd name="T115" fmla="*/ 0 h 311"/>
                <a:gd name="T116" fmla="*/ 295 w 295"/>
                <a:gd name="T117" fmla="*/ 311 h 3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5" h="311">
                  <a:moveTo>
                    <a:pt x="239" y="311"/>
                  </a:moveTo>
                  <a:lnTo>
                    <a:pt x="247" y="311"/>
                  </a:lnTo>
                  <a:lnTo>
                    <a:pt x="247" y="303"/>
                  </a:lnTo>
                  <a:lnTo>
                    <a:pt x="263" y="287"/>
                  </a:lnTo>
                  <a:lnTo>
                    <a:pt x="271" y="287"/>
                  </a:lnTo>
                  <a:lnTo>
                    <a:pt x="271" y="279"/>
                  </a:lnTo>
                  <a:lnTo>
                    <a:pt x="287" y="255"/>
                  </a:lnTo>
                  <a:lnTo>
                    <a:pt x="295" y="247"/>
                  </a:lnTo>
                  <a:lnTo>
                    <a:pt x="295" y="231"/>
                  </a:lnTo>
                  <a:lnTo>
                    <a:pt x="295" y="223"/>
                  </a:lnTo>
                  <a:lnTo>
                    <a:pt x="295" y="207"/>
                  </a:lnTo>
                  <a:lnTo>
                    <a:pt x="295" y="199"/>
                  </a:lnTo>
                  <a:lnTo>
                    <a:pt x="295" y="191"/>
                  </a:lnTo>
                  <a:lnTo>
                    <a:pt x="295" y="176"/>
                  </a:lnTo>
                  <a:lnTo>
                    <a:pt x="295" y="168"/>
                  </a:lnTo>
                  <a:lnTo>
                    <a:pt x="295" y="152"/>
                  </a:lnTo>
                  <a:lnTo>
                    <a:pt x="295" y="144"/>
                  </a:lnTo>
                  <a:lnTo>
                    <a:pt x="295" y="128"/>
                  </a:lnTo>
                  <a:lnTo>
                    <a:pt x="295" y="120"/>
                  </a:lnTo>
                  <a:lnTo>
                    <a:pt x="295" y="104"/>
                  </a:lnTo>
                  <a:lnTo>
                    <a:pt x="295" y="96"/>
                  </a:lnTo>
                  <a:lnTo>
                    <a:pt x="287" y="88"/>
                  </a:lnTo>
                  <a:lnTo>
                    <a:pt x="271" y="72"/>
                  </a:lnTo>
                  <a:lnTo>
                    <a:pt x="263" y="72"/>
                  </a:lnTo>
                  <a:lnTo>
                    <a:pt x="263" y="64"/>
                  </a:lnTo>
                  <a:lnTo>
                    <a:pt x="247" y="48"/>
                  </a:lnTo>
                  <a:lnTo>
                    <a:pt x="247" y="40"/>
                  </a:lnTo>
                  <a:lnTo>
                    <a:pt x="239" y="40"/>
                  </a:lnTo>
                  <a:lnTo>
                    <a:pt x="223" y="40"/>
                  </a:lnTo>
                  <a:lnTo>
                    <a:pt x="215" y="40"/>
                  </a:lnTo>
                  <a:lnTo>
                    <a:pt x="199" y="24"/>
                  </a:lnTo>
                  <a:lnTo>
                    <a:pt x="191" y="24"/>
                  </a:lnTo>
                  <a:lnTo>
                    <a:pt x="175" y="16"/>
                  </a:lnTo>
                  <a:lnTo>
                    <a:pt x="168" y="16"/>
                  </a:lnTo>
                  <a:lnTo>
                    <a:pt x="152" y="16"/>
                  </a:lnTo>
                  <a:lnTo>
                    <a:pt x="144" y="0"/>
                  </a:lnTo>
                  <a:lnTo>
                    <a:pt x="128" y="0"/>
                  </a:lnTo>
                  <a:lnTo>
                    <a:pt x="120" y="0"/>
                  </a:lnTo>
                  <a:lnTo>
                    <a:pt x="96" y="0"/>
                  </a:lnTo>
                  <a:lnTo>
                    <a:pt x="80" y="0"/>
                  </a:lnTo>
                  <a:lnTo>
                    <a:pt x="72" y="0"/>
                  </a:lnTo>
                  <a:lnTo>
                    <a:pt x="56" y="0"/>
                  </a:lnTo>
                  <a:lnTo>
                    <a:pt x="56" y="16"/>
                  </a:lnTo>
                  <a:lnTo>
                    <a:pt x="48" y="16"/>
                  </a:lnTo>
                  <a:lnTo>
                    <a:pt x="48" y="24"/>
                  </a:lnTo>
                  <a:lnTo>
                    <a:pt x="32" y="24"/>
                  </a:lnTo>
                  <a:lnTo>
                    <a:pt x="32" y="40"/>
                  </a:lnTo>
                  <a:lnTo>
                    <a:pt x="24" y="40"/>
                  </a:lnTo>
                  <a:lnTo>
                    <a:pt x="8" y="48"/>
                  </a:lnTo>
                  <a:lnTo>
                    <a:pt x="8" y="64"/>
                  </a:lnTo>
                  <a:lnTo>
                    <a:pt x="8" y="72"/>
                  </a:lnTo>
                  <a:lnTo>
                    <a:pt x="8" y="88"/>
                  </a:lnTo>
                  <a:lnTo>
                    <a:pt x="8" y="96"/>
                  </a:lnTo>
                  <a:lnTo>
                    <a:pt x="8" y="104"/>
                  </a:lnTo>
                  <a:lnTo>
                    <a:pt x="0" y="104"/>
                  </a:lnTo>
                  <a:lnTo>
                    <a:pt x="0" y="120"/>
                  </a:lnTo>
                  <a:lnTo>
                    <a:pt x="0" y="128"/>
                  </a:lnTo>
                  <a:lnTo>
                    <a:pt x="0" y="144"/>
                  </a:lnTo>
                  <a:lnTo>
                    <a:pt x="0" y="168"/>
                  </a:lnTo>
                  <a:lnTo>
                    <a:pt x="0" y="176"/>
                  </a:lnTo>
                  <a:lnTo>
                    <a:pt x="8" y="176"/>
                  </a:lnTo>
                  <a:lnTo>
                    <a:pt x="8" y="191"/>
                  </a:lnTo>
                  <a:lnTo>
                    <a:pt x="8" y="199"/>
                  </a:lnTo>
                  <a:lnTo>
                    <a:pt x="8" y="207"/>
                  </a:lnTo>
                  <a:lnTo>
                    <a:pt x="8" y="223"/>
                  </a:lnTo>
                  <a:lnTo>
                    <a:pt x="8" y="231"/>
                  </a:lnTo>
                  <a:lnTo>
                    <a:pt x="24" y="231"/>
                  </a:lnTo>
                  <a:lnTo>
                    <a:pt x="24" y="247"/>
                  </a:lnTo>
                  <a:lnTo>
                    <a:pt x="24" y="255"/>
                  </a:lnTo>
                  <a:lnTo>
                    <a:pt x="32" y="255"/>
                  </a:lnTo>
                  <a:lnTo>
                    <a:pt x="32" y="271"/>
                  </a:lnTo>
                  <a:lnTo>
                    <a:pt x="32" y="279"/>
                  </a:lnTo>
                  <a:lnTo>
                    <a:pt x="48" y="279"/>
                  </a:lnTo>
                  <a:lnTo>
                    <a:pt x="48" y="287"/>
                  </a:lnTo>
                  <a:lnTo>
                    <a:pt x="48" y="303"/>
                  </a:lnTo>
                  <a:lnTo>
                    <a:pt x="48" y="287"/>
                  </a:lnTo>
                </a:path>
              </a:pathLst>
            </a:custGeom>
            <a:noFill/>
            <a:ln w="12700">
              <a:solidFill>
                <a:srgbClr val="000000"/>
              </a:solidFill>
              <a:prstDash val="solid"/>
              <a:round/>
              <a:headEnd/>
              <a:tailEnd/>
            </a:ln>
          </p:spPr>
          <p:txBody>
            <a:bodyPr/>
            <a:lstStyle/>
            <a:p>
              <a:endParaRPr lang="fr-FR"/>
            </a:p>
          </p:txBody>
        </p:sp>
        <p:grpSp>
          <p:nvGrpSpPr>
            <p:cNvPr id="67645" name="Group 54"/>
            <p:cNvGrpSpPr>
              <a:grpSpLocks/>
            </p:cNvGrpSpPr>
            <p:nvPr/>
          </p:nvGrpSpPr>
          <p:grpSpPr bwMode="auto">
            <a:xfrm>
              <a:off x="711" y="2692"/>
              <a:ext cx="88" cy="128"/>
              <a:chOff x="711" y="2692"/>
              <a:chExt cx="88" cy="128"/>
            </a:xfrm>
          </p:grpSpPr>
          <p:sp>
            <p:nvSpPr>
              <p:cNvPr id="67646" name="Freeform 55"/>
              <p:cNvSpPr>
                <a:spLocks/>
              </p:cNvSpPr>
              <p:nvPr/>
            </p:nvSpPr>
            <p:spPr bwMode="auto">
              <a:xfrm>
                <a:off x="711" y="2692"/>
                <a:ext cx="88" cy="128"/>
              </a:xfrm>
              <a:custGeom>
                <a:avLst/>
                <a:gdLst>
                  <a:gd name="T0" fmla="*/ 72 w 88"/>
                  <a:gd name="T1" fmla="*/ 128 h 128"/>
                  <a:gd name="T2" fmla="*/ 0 w 88"/>
                  <a:gd name="T3" fmla="*/ 8 h 128"/>
                  <a:gd name="T4" fmla="*/ 64 w 88"/>
                  <a:gd name="T5" fmla="*/ 48 h 128"/>
                  <a:gd name="T6" fmla="*/ 88 w 88"/>
                  <a:gd name="T7" fmla="*/ 0 h 128"/>
                  <a:gd name="T8" fmla="*/ 72 w 88"/>
                  <a:gd name="T9" fmla="*/ 128 h 128"/>
                  <a:gd name="T10" fmla="*/ 0 60000 65536"/>
                  <a:gd name="T11" fmla="*/ 0 60000 65536"/>
                  <a:gd name="T12" fmla="*/ 0 60000 65536"/>
                  <a:gd name="T13" fmla="*/ 0 60000 65536"/>
                  <a:gd name="T14" fmla="*/ 0 60000 65536"/>
                  <a:gd name="T15" fmla="*/ 0 w 88"/>
                  <a:gd name="T16" fmla="*/ 0 h 128"/>
                  <a:gd name="T17" fmla="*/ 88 w 88"/>
                  <a:gd name="T18" fmla="*/ 128 h 128"/>
                </a:gdLst>
                <a:ahLst/>
                <a:cxnLst>
                  <a:cxn ang="T10">
                    <a:pos x="T0" y="T1"/>
                  </a:cxn>
                  <a:cxn ang="T11">
                    <a:pos x="T2" y="T3"/>
                  </a:cxn>
                  <a:cxn ang="T12">
                    <a:pos x="T4" y="T5"/>
                  </a:cxn>
                  <a:cxn ang="T13">
                    <a:pos x="T6" y="T7"/>
                  </a:cxn>
                  <a:cxn ang="T14">
                    <a:pos x="T8" y="T9"/>
                  </a:cxn>
                </a:cxnLst>
                <a:rect l="T15" t="T16" r="T17" b="T18"/>
                <a:pathLst>
                  <a:path w="88" h="128">
                    <a:moveTo>
                      <a:pt x="72" y="128"/>
                    </a:moveTo>
                    <a:lnTo>
                      <a:pt x="0" y="8"/>
                    </a:lnTo>
                    <a:lnTo>
                      <a:pt x="64" y="48"/>
                    </a:lnTo>
                    <a:lnTo>
                      <a:pt x="88" y="0"/>
                    </a:lnTo>
                    <a:lnTo>
                      <a:pt x="72" y="128"/>
                    </a:lnTo>
                    <a:close/>
                  </a:path>
                </a:pathLst>
              </a:custGeom>
              <a:solidFill>
                <a:srgbClr val="000000"/>
              </a:solidFill>
              <a:ln w="9525">
                <a:noFill/>
                <a:round/>
                <a:headEnd/>
                <a:tailEnd/>
              </a:ln>
            </p:spPr>
            <p:txBody>
              <a:bodyPr/>
              <a:lstStyle/>
              <a:p>
                <a:endParaRPr lang="fr-FR"/>
              </a:p>
            </p:txBody>
          </p:sp>
          <p:sp>
            <p:nvSpPr>
              <p:cNvPr id="67647" name="Line 56"/>
              <p:cNvSpPr>
                <a:spLocks noChangeShapeType="1"/>
              </p:cNvSpPr>
              <p:nvPr/>
            </p:nvSpPr>
            <p:spPr bwMode="auto">
              <a:xfrm flipV="1">
                <a:off x="767" y="2708"/>
                <a:ext cx="1" cy="24"/>
              </a:xfrm>
              <a:prstGeom prst="line">
                <a:avLst/>
              </a:prstGeom>
              <a:noFill/>
              <a:ln w="12700">
                <a:solidFill>
                  <a:srgbClr val="000000"/>
                </a:solidFill>
                <a:round/>
                <a:headEnd/>
                <a:tailEnd/>
              </a:ln>
            </p:spPr>
            <p:txBody>
              <a:bodyPr/>
              <a:lstStyle/>
              <a:p>
                <a:endParaRPr lang="fr-FR"/>
              </a:p>
            </p:txBody>
          </p:sp>
        </p:grpSp>
      </p:grpSp>
      <p:grpSp>
        <p:nvGrpSpPr>
          <p:cNvPr id="67627" name="Group 57"/>
          <p:cNvGrpSpPr>
            <a:grpSpLocks/>
          </p:cNvGrpSpPr>
          <p:nvPr/>
        </p:nvGrpSpPr>
        <p:grpSpPr bwMode="auto">
          <a:xfrm>
            <a:off x="6840538" y="3886200"/>
            <a:ext cx="544512" cy="506413"/>
            <a:chOff x="3378" y="2501"/>
            <a:chExt cx="343" cy="319"/>
          </a:xfrm>
        </p:grpSpPr>
        <p:sp>
          <p:nvSpPr>
            <p:cNvPr id="67638" name="Freeform 58"/>
            <p:cNvSpPr>
              <a:spLocks/>
            </p:cNvSpPr>
            <p:nvPr/>
          </p:nvSpPr>
          <p:spPr bwMode="auto">
            <a:xfrm>
              <a:off x="3401" y="2501"/>
              <a:ext cx="312" cy="311"/>
            </a:xfrm>
            <a:custGeom>
              <a:avLst/>
              <a:gdLst>
                <a:gd name="T0" fmla="*/ 256 w 312"/>
                <a:gd name="T1" fmla="*/ 311 h 311"/>
                <a:gd name="T2" fmla="*/ 264 w 312"/>
                <a:gd name="T3" fmla="*/ 303 h 311"/>
                <a:gd name="T4" fmla="*/ 280 w 312"/>
                <a:gd name="T5" fmla="*/ 279 h 311"/>
                <a:gd name="T6" fmla="*/ 304 w 312"/>
                <a:gd name="T7" fmla="*/ 247 h 311"/>
                <a:gd name="T8" fmla="*/ 304 w 312"/>
                <a:gd name="T9" fmla="*/ 223 h 311"/>
                <a:gd name="T10" fmla="*/ 312 w 312"/>
                <a:gd name="T11" fmla="*/ 199 h 311"/>
                <a:gd name="T12" fmla="*/ 312 w 312"/>
                <a:gd name="T13" fmla="*/ 176 h 311"/>
                <a:gd name="T14" fmla="*/ 312 w 312"/>
                <a:gd name="T15" fmla="*/ 152 h 311"/>
                <a:gd name="T16" fmla="*/ 312 w 312"/>
                <a:gd name="T17" fmla="*/ 128 h 311"/>
                <a:gd name="T18" fmla="*/ 312 w 312"/>
                <a:gd name="T19" fmla="*/ 104 h 311"/>
                <a:gd name="T20" fmla="*/ 304 w 312"/>
                <a:gd name="T21" fmla="*/ 96 h 311"/>
                <a:gd name="T22" fmla="*/ 280 w 312"/>
                <a:gd name="T23" fmla="*/ 72 h 311"/>
                <a:gd name="T24" fmla="*/ 264 w 312"/>
                <a:gd name="T25" fmla="*/ 48 h 311"/>
                <a:gd name="T26" fmla="*/ 256 w 312"/>
                <a:gd name="T27" fmla="*/ 40 h 311"/>
                <a:gd name="T28" fmla="*/ 232 w 312"/>
                <a:gd name="T29" fmla="*/ 40 h 311"/>
                <a:gd name="T30" fmla="*/ 208 w 312"/>
                <a:gd name="T31" fmla="*/ 24 h 311"/>
                <a:gd name="T32" fmla="*/ 168 w 312"/>
                <a:gd name="T33" fmla="*/ 16 h 311"/>
                <a:gd name="T34" fmla="*/ 160 w 312"/>
                <a:gd name="T35" fmla="*/ 0 h 311"/>
                <a:gd name="T36" fmla="*/ 136 w 312"/>
                <a:gd name="T37" fmla="*/ 0 h 311"/>
                <a:gd name="T38" fmla="*/ 96 w 312"/>
                <a:gd name="T39" fmla="*/ 0 h 311"/>
                <a:gd name="T40" fmla="*/ 72 w 312"/>
                <a:gd name="T41" fmla="*/ 0 h 311"/>
                <a:gd name="T42" fmla="*/ 64 w 312"/>
                <a:gd name="T43" fmla="*/ 16 h 311"/>
                <a:gd name="T44" fmla="*/ 40 w 312"/>
                <a:gd name="T45" fmla="*/ 24 h 311"/>
                <a:gd name="T46" fmla="*/ 24 w 312"/>
                <a:gd name="T47" fmla="*/ 48 h 311"/>
                <a:gd name="T48" fmla="*/ 24 w 312"/>
                <a:gd name="T49" fmla="*/ 72 h 311"/>
                <a:gd name="T50" fmla="*/ 16 w 312"/>
                <a:gd name="T51" fmla="*/ 88 h 311"/>
                <a:gd name="T52" fmla="*/ 16 w 312"/>
                <a:gd name="T53" fmla="*/ 104 h 311"/>
                <a:gd name="T54" fmla="*/ 0 w 312"/>
                <a:gd name="T55" fmla="*/ 120 h 311"/>
                <a:gd name="T56" fmla="*/ 0 w 312"/>
                <a:gd name="T57" fmla="*/ 144 h 311"/>
                <a:gd name="T58" fmla="*/ 0 w 312"/>
                <a:gd name="T59" fmla="*/ 176 h 311"/>
                <a:gd name="T60" fmla="*/ 16 w 312"/>
                <a:gd name="T61" fmla="*/ 183 h 311"/>
                <a:gd name="T62" fmla="*/ 24 w 312"/>
                <a:gd name="T63" fmla="*/ 207 h 311"/>
                <a:gd name="T64" fmla="*/ 24 w 312"/>
                <a:gd name="T65" fmla="*/ 231 h 311"/>
                <a:gd name="T66" fmla="*/ 40 w 312"/>
                <a:gd name="T67" fmla="*/ 247 h 311"/>
                <a:gd name="T68" fmla="*/ 40 w 312"/>
                <a:gd name="T69" fmla="*/ 271 h 311"/>
                <a:gd name="T70" fmla="*/ 48 w 312"/>
                <a:gd name="T71" fmla="*/ 279 h 311"/>
                <a:gd name="T72" fmla="*/ 64 w 312"/>
                <a:gd name="T73" fmla="*/ 287 h 311"/>
                <a:gd name="T74" fmla="*/ 64 w 312"/>
                <a:gd name="T75" fmla="*/ 287 h 3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12"/>
                <a:gd name="T115" fmla="*/ 0 h 311"/>
                <a:gd name="T116" fmla="*/ 312 w 312"/>
                <a:gd name="T117" fmla="*/ 311 h 3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12" h="311">
                  <a:moveTo>
                    <a:pt x="240" y="311"/>
                  </a:moveTo>
                  <a:lnTo>
                    <a:pt x="256" y="311"/>
                  </a:lnTo>
                  <a:lnTo>
                    <a:pt x="264" y="311"/>
                  </a:lnTo>
                  <a:lnTo>
                    <a:pt x="264" y="303"/>
                  </a:lnTo>
                  <a:lnTo>
                    <a:pt x="280" y="287"/>
                  </a:lnTo>
                  <a:lnTo>
                    <a:pt x="280" y="279"/>
                  </a:lnTo>
                  <a:lnTo>
                    <a:pt x="288" y="255"/>
                  </a:lnTo>
                  <a:lnTo>
                    <a:pt x="304" y="247"/>
                  </a:lnTo>
                  <a:lnTo>
                    <a:pt x="304" y="231"/>
                  </a:lnTo>
                  <a:lnTo>
                    <a:pt x="304" y="223"/>
                  </a:lnTo>
                  <a:lnTo>
                    <a:pt x="312" y="207"/>
                  </a:lnTo>
                  <a:lnTo>
                    <a:pt x="312" y="199"/>
                  </a:lnTo>
                  <a:lnTo>
                    <a:pt x="312" y="183"/>
                  </a:lnTo>
                  <a:lnTo>
                    <a:pt x="312" y="176"/>
                  </a:lnTo>
                  <a:lnTo>
                    <a:pt x="312" y="168"/>
                  </a:lnTo>
                  <a:lnTo>
                    <a:pt x="312" y="152"/>
                  </a:lnTo>
                  <a:lnTo>
                    <a:pt x="312" y="144"/>
                  </a:lnTo>
                  <a:lnTo>
                    <a:pt x="312" y="128"/>
                  </a:lnTo>
                  <a:lnTo>
                    <a:pt x="312" y="120"/>
                  </a:lnTo>
                  <a:lnTo>
                    <a:pt x="312" y="104"/>
                  </a:lnTo>
                  <a:lnTo>
                    <a:pt x="304" y="104"/>
                  </a:lnTo>
                  <a:lnTo>
                    <a:pt x="304" y="96"/>
                  </a:lnTo>
                  <a:lnTo>
                    <a:pt x="288" y="88"/>
                  </a:lnTo>
                  <a:lnTo>
                    <a:pt x="280" y="72"/>
                  </a:lnTo>
                  <a:lnTo>
                    <a:pt x="280" y="64"/>
                  </a:lnTo>
                  <a:lnTo>
                    <a:pt x="264" y="48"/>
                  </a:lnTo>
                  <a:lnTo>
                    <a:pt x="256" y="48"/>
                  </a:lnTo>
                  <a:lnTo>
                    <a:pt x="256" y="40"/>
                  </a:lnTo>
                  <a:lnTo>
                    <a:pt x="240" y="40"/>
                  </a:lnTo>
                  <a:lnTo>
                    <a:pt x="232" y="40"/>
                  </a:lnTo>
                  <a:lnTo>
                    <a:pt x="216" y="40"/>
                  </a:lnTo>
                  <a:lnTo>
                    <a:pt x="208" y="24"/>
                  </a:lnTo>
                  <a:lnTo>
                    <a:pt x="192" y="16"/>
                  </a:lnTo>
                  <a:lnTo>
                    <a:pt x="168" y="16"/>
                  </a:lnTo>
                  <a:lnTo>
                    <a:pt x="160" y="16"/>
                  </a:lnTo>
                  <a:lnTo>
                    <a:pt x="160" y="0"/>
                  </a:lnTo>
                  <a:lnTo>
                    <a:pt x="144" y="0"/>
                  </a:lnTo>
                  <a:lnTo>
                    <a:pt x="136" y="0"/>
                  </a:lnTo>
                  <a:lnTo>
                    <a:pt x="120" y="0"/>
                  </a:lnTo>
                  <a:lnTo>
                    <a:pt x="96" y="0"/>
                  </a:lnTo>
                  <a:lnTo>
                    <a:pt x="88" y="0"/>
                  </a:lnTo>
                  <a:lnTo>
                    <a:pt x="72" y="0"/>
                  </a:lnTo>
                  <a:lnTo>
                    <a:pt x="72" y="16"/>
                  </a:lnTo>
                  <a:lnTo>
                    <a:pt x="64" y="16"/>
                  </a:lnTo>
                  <a:lnTo>
                    <a:pt x="48" y="24"/>
                  </a:lnTo>
                  <a:lnTo>
                    <a:pt x="40" y="24"/>
                  </a:lnTo>
                  <a:lnTo>
                    <a:pt x="40" y="40"/>
                  </a:lnTo>
                  <a:lnTo>
                    <a:pt x="24" y="48"/>
                  </a:lnTo>
                  <a:lnTo>
                    <a:pt x="24" y="64"/>
                  </a:lnTo>
                  <a:lnTo>
                    <a:pt x="24" y="72"/>
                  </a:lnTo>
                  <a:lnTo>
                    <a:pt x="16" y="72"/>
                  </a:lnTo>
                  <a:lnTo>
                    <a:pt x="16" y="88"/>
                  </a:lnTo>
                  <a:lnTo>
                    <a:pt x="16" y="96"/>
                  </a:lnTo>
                  <a:lnTo>
                    <a:pt x="16" y="104"/>
                  </a:lnTo>
                  <a:lnTo>
                    <a:pt x="0" y="104"/>
                  </a:lnTo>
                  <a:lnTo>
                    <a:pt x="0" y="120"/>
                  </a:lnTo>
                  <a:lnTo>
                    <a:pt x="0" y="128"/>
                  </a:lnTo>
                  <a:lnTo>
                    <a:pt x="0" y="144"/>
                  </a:lnTo>
                  <a:lnTo>
                    <a:pt x="0" y="168"/>
                  </a:lnTo>
                  <a:lnTo>
                    <a:pt x="0" y="176"/>
                  </a:lnTo>
                  <a:lnTo>
                    <a:pt x="16" y="176"/>
                  </a:lnTo>
                  <a:lnTo>
                    <a:pt x="16" y="183"/>
                  </a:lnTo>
                  <a:lnTo>
                    <a:pt x="16" y="199"/>
                  </a:lnTo>
                  <a:lnTo>
                    <a:pt x="24" y="207"/>
                  </a:lnTo>
                  <a:lnTo>
                    <a:pt x="24" y="223"/>
                  </a:lnTo>
                  <a:lnTo>
                    <a:pt x="24" y="231"/>
                  </a:lnTo>
                  <a:lnTo>
                    <a:pt x="40" y="231"/>
                  </a:lnTo>
                  <a:lnTo>
                    <a:pt x="40" y="247"/>
                  </a:lnTo>
                  <a:lnTo>
                    <a:pt x="40" y="255"/>
                  </a:lnTo>
                  <a:lnTo>
                    <a:pt x="40" y="271"/>
                  </a:lnTo>
                  <a:lnTo>
                    <a:pt x="40" y="279"/>
                  </a:lnTo>
                  <a:lnTo>
                    <a:pt x="48" y="279"/>
                  </a:lnTo>
                  <a:lnTo>
                    <a:pt x="48" y="287"/>
                  </a:lnTo>
                  <a:lnTo>
                    <a:pt x="64" y="287"/>
                  </a:lnTo>
                  <a:lnTo>
                    <a:pt x="64" y="303"/>
                  </a:lnTo>
                  <a:lnTo>
                    <a:pt x="64" y="287"/>
                  </a:lnTo>
                </a:path>
              </a:pathLst>
            </a:custGeom>
            <a:noFill/>
            <a:ln w="12700">
              <a:solidFill>
                <a:srgbClr val="000000"/>
              </a:solidFill>
              <a:prstDash val="solid"/>
              <a:round/>
              <a:headEnd/>
              <a:tailEnd/>
            </a:ln>
          </p:spPr>
          <p:txBody>
            <a:bodyPr/>
            <a:lstStyle/>
            <a:p>
              <a:endParaRPr lang="fr-FR"/>
            </a:p>
          </p:txBody>
        </p:sp>
        <p:sp>
          <p:nvSpPr>
            <p:cNvPr id="67639" name="Freeform 59"/>
            <p:cNvSpPr>
              <a:spLocks/>
            </p:cNvSpPr>
            <p:nvPr/>
          </p:nvSpPr>
          <p:spPr bwMode="auto">
            <a:xfrm>
              <a:off x="3409" y="2501"/>
              <a:ext cx="312" cy="311"/>
            </a:xfrm>
            <a:custGeom>
              <a:avLst/>
              <a:gdLst>
                <a:gd name="T0" fmla="*/ 248 w 312"/>
                <a:gd name="T1" fmla="*/ 311 h 311"/>
                <a:gd name="T2" fmla="*/ 264 w 312"/>
                <a:gd name="T3" fmla="*/ 303 h 311"/>
                <a:gd name="T4" fmla="*/ 272 w 312"/>
                <a:gd name="T5" fmla="*/ 279 h 311"/>
                <a:gd name="T6" fmla="*/ 296 w 312"/>
                <a:gd name="T7" fmla="*/ 247 h 311"/>
                <a:gd name="T8" fmla="*/ 296 w 312"/>
                <a:gd name="T9" fmla="*/ 223 h 311"/>
                <a:gd name="T10" fmla="*/ 312 w 312"/>
                <a:gd name="T11" fmla="*/ 199 h 311"/>
                <a:gd name="T12" fmla="*/ 312 w 312"/>
                <a:gd name="T13" fmla="*/ 176 h 311"/>
                <a:gd name="T14" fmla="*/ 312 w 312"/>
                <a:gd name="T15" fmla="*/ 152 h 311"/>
                <a:gd name="T16" fmla="*/ 312 w 312"/>
                <a:gd name="T17" fmla="*/ 128 h 311"/>
                <a:gd name="T18" fmla="*/ 312 w 312"/>
                <a:gd name="T19" fmla="*/ 104 h 311"/>
                <a:gd name="T20" fmla="*/ 296 w 312"/>
                <a:gd name="T21" fmla="*/ 96 h 311"/>
                <a:gd name="T22" fmla="*/ 272 w 312"/>
                <a:gd name="T23" fmla="*/ 72 h 311"/>
                <a:gd name="T24" fmla="*/ 264 w 312"/>
                <a:gd name="T25" fmla="*/ 48 h 311"/>
                <a:gd name="T26" fmla="*/ 248 w 312"/>
                <a:gd name="T27" fmla="*/ 40 h 311"/>
                <a:gd name="T28" fmla="*/ 224 w 312"/>
                <a:gd name="T29" fmla="*/ 40 h 311"/>
                <a:gd name="T30" fmla="*/ 200 w 312"/>
                <a:gd name="T31" fmla="*/ 24 h 311"/>
                <a:gd name="T32" fmla="*/ 168 w 312"/>
                <a:gd name="T33" fmla="*/ 16 h 311"/>
                <a:gd name="T34" fmla="*/ 152 w 312"/>
                <a:gd name="T35" fmla="*/ 0 h 311"/>
                <a:gd name="T36" fmla="*/ 128 w 312"/>
                <a:gd name="T37" fmla="*/ 0 h 311"/>
                <a:gd name="T38" fmla="*/ 96 w 312"/>
                <a:gd name="T39" fmla="*/ 0 h 311"/>
                <a:gd name="T40" fmla="*/ 72 w 312"/>
                <a:gd name="T41" fmla="*/ 0 h 311"/>
                <a:gd name="T42" fmla="*/ 56 w 312"/>
                <a:gd name="T43" fmla="*/ 16 h 311"/>
                <a:gd name="T44" fmla="*/ 32 w 312"/>
                <a:gd name="T45" fmla="*/ 24 h 311"/>
                <a:gd name="T46" fmla="*/ 24 w 312"/>
                <a:gd name="T47" fmla="*/ 48 h 311"/>
                <a:gd name="T48" fmla="*/ 24 w 312"/>
                <a:gd name="T49" fmla="*/ 72 h 311"/>
                <a:gd name="T50" fmla="*/ 8 w 312"/>
                <a:gd name="T51" fmla="*/ 88 h 311"/>
                <a:gd name="T52" fmla="*/ 8 w 312"/>
                <a:gd name="T53" fmla="*/ 104 h 311"/>
                <a:gd name="T54" fmla="*/ 0 w 312"/>
                <a:gd name="T55" fmla="*/ 120 h 311"/>
                <a:gd name="T56" fmla="*/ 0 w 312"/>
                <a:gd name="T57" fmla="*/ 144 h 311"/>
                <a:gd name="T58" fmla="*/ 0 w 312"/>
                <a:gd name="T59" fmla="*/ 176 h 311"/>
                <a:gd name="T60" fmla="*/ 8 w 312"/>
                <a:gd name="T61" fmla="*/ 191 h 311"/>
                <a:gd name="T62" fmla="*/ 24 w 312"/>
                <a:gd name="T63" fmla="*/ 207 h 311"/>
                <a:gd name="T64" fmla="*/ 24 w 312"/>
                <a:gd name="T65" fmla="*/ 231 h 311"/>
                <a:gd name="T66" fmla="*/ 32 w 312"/>
                <a:gd name="T67" fmla="*/ 247 h 311"/>
                <a:gd name="T68" fmla="*/ 32 w 312"/>
                <a:gd name="T69" fmla="*/ 271 h 311"/>
                <a:gd name="T70" fmla="*/ 48 w 312"/>
                <a:gd name="T71" fmla="*/ 279 h 311"/>
                <a:gd name="T72" fmla="*/ 56 w 312"/>
                <a:gd name="T73" fmla="*/ 287 h 311"/>
                <a:gd name="T74" fmla="*/ 56 w 312"/>
                <a:gd name="T75" fmla="*/ 287 h 3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12"/>
                <a:gd name="T115" fmla="*/ 0 h 311"/>
                <a:gd name="T116" fmla="*/ 312 w 312"/>
                <a:gd name="T117" fmla="*/ 311 h 3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12" h="311">
                  <a:moveTo>
                    <a:pt x="240" y="311"/>
                  </a:moveTo>
                  <a:lnTo>
                    <a:pt x="248" y="311"/>
                  </a:lnTo>
                  <a:lnTo>
                    <a:pt x="264" y="311"/>
                  </a:lnTo>
                  <a:lnTo>
                    <a:pt x="264" y="303"/>
                  </a:lnTo>
                  <a:lnTo>
                    <a:pt x="272" y="287"/>
                  </a:lnTo>
                  <a:lnTo>
                    <a:pt x="272" y="279"/>
                  </a:lnTo>
                  <a:lnTo>
                    <a:pt x="288" y="255"/>
                  </a:lnTo>
                  <a:lnTo>
                    <a:pt x="296" y="247"/>
                  </a:lnTo>
                  <a:lnTo>
                    <a:pt x="296" y="231"/>
                  </a:lnTo>
                  <a:lnTo>
                    <a:pt x="296" y="223"/>
                  </a:lnTo>
                  <a:lnTo>
                    <a:pt x="312" y="207"/>
                  </a:lnTo>
                  <a:lnTo>
                    <a:pt x="312" y="199"/>
                  </a:lnTo>
                  <a:lnTo>
                    <a:pt x="312" y="191"/>
                  </a:lnTo>
                  <a:lnTo>
                    <a:pt x="312" y="176"/>
                  </a:lnTo>
                  <a:lnTo>
                    <a:pt x="312" y="168"/>
                  </a:lnTo>
                  <a:lnTo>
                    <a:pt x="312" y="152"/>
                  </a:lnTo>
                  <a:lnTo>
                    <a:pt x="312" y="144"/>
                  </a:lnTo>
                  <a:lnTo>
                    <a:pt x="312" y="128"/>
                  </a:lnTo>
                  <a:lnTo>
                    <a:pt x="312" y="120"/>
                  </a:lnTo>
                  <a:lnTo>
                    <a:pt x="312" y="104"/>
                  </a:lnTo>
                  <a:lnTo>
                    <a:pt x="296" y="104"/>
                  </a:lnTo>
                  <a:lnTo>
                    <a:pt x="296" y="96"/>
                  </a:lnTo>
                  <a:lnTo>
                    <a:pt x="288" y="88"/>
                  </a:lnTo>
                  <a:lnTo>
                    <a:pt x="272" y="72"/>
                  </a:lnTo>
                  <a:lnTo>
                    <a:pt x="272" y="64"/>
                  </a:lnTo>
                  <a:lnTo>
                    <a:pt x="264" y="48"/>
                  </a:lnTo>
                  <a:lnTo>
                    <a:pt x="248" y="48"/>
                  </a:lnTo>
                  <a:lnTo>
                    <a:pt x="248" y="40"/>
                  </a:lnTo>
                  <a:lnTo>
                    <a:pt x="240" y="40"/>
                  </a:lnTo>
                  <a:lnTo>
                    <a:pt x="224" y="40"/>
                  </a:lnTo>
                  <a:lnTo>
                    <a:pt x="216" y="40"/>
                  </a:lnTo>
                  <a:lnTo>
                    <a:pt x="200" y="24"/>
                  </a:lnTo>
                  <a:lnTo>
                    <a:pt x="192" y="16"/>
                  </a:lnTo>
                  <a:lnTo>
                    <a:pt x="168" y="16"/>
                  </a:lnTo>
                  <a:lnTo>
                    <a:pt x="152" y="16"/>
                  </a:lnTo>
                  <a:lnTo>
                    <a:pt x="152" y="0"/>
                  </a:lnTo>
                  <a:lnTo>
                    <a:pt x="144" y="0"/>
                  </a:lnTo>
                  <a:lnTo>
                    <a:pt x="128" y="0"/>
                  </a:lnTo>
                  <a:lnTo>
                    <a:pt x="120" y="0"/>
                  </a:lnTo>
                  <a:lnTo>
                    <a:pt x="96" y="0"/>
                  </a:lnTo>
                  <a:lnTo>
                    <a:pt x="80" y="0"/>
                  </a:lnTo>
                  <a:lnTo>
                    <a:pt x="72" y="0"/>
                  </a:lnTo>
                  <a:lnTo>
                    <a:pt x="72" y="16"/>
                  </a:lnTo>
                  <a:lnTo>
                    <a:pt x="56" y="16"/>
                  </a:lnTo>
                  <a:lnTo>
                    <a:pt x="48" y="24"/>
                  </a:lnTo>
                  <a:lnTo>
                    <a:pt x="32" y="24"/>
                  </a:lnTo>
                  <a:lnTo>
                    <a:pt x="32" y="40"/>
                  </a:lnTo>
                  <a:lnTo>
                    <a:pt x="24" y="48"/>
                  </a:lnTo>
                  <a:lnTo>
                    <a:pt x="24" y="64"/>
                  </a:lnTo>
                  <a:lnTo>
                    <a:pt x="24" y="72"/>
                  </a:lnTo>
                  <a:lnTo>
                    <a:pt x="8" y="72"/>
                  </a:lnTo>
                  <a:lnTo>
                    <a:pt x="8" y="88"/>
                  </a:lnTo>
                  <a:lnTo>
                    <a:pt x="8" y="96"/>
                  </a:lnTo>
                  <a:lnTo>
                    <a:pt x="8" y="104"/>
                  </a:lnTo>
                  <a:lnTo>
                    <a:pt x="0" y="104"/>
                  </a:lnTo>
                  <a:lnTo>
                    <a:pt x="0" y="120"/>
                  </a:lnTo>
                  <a:lnTo>
                    <a:pt x="0" y="128"/>
                  </a:lnTo>
                  <a:lnTo>
                    <a:pt x="0" y="144"/>
                  </a:lnTo>
                  <a:lnTo>
                    <a:pt x="0" y="168"/>
                  </a:lnTo>
                  <a:lnTo>
                    <a:pt x="0" y="176"/>
                  </a:lnTo>
                  <a:lnTo>
                    <a:pt x="8" y="176"/>
                  </a:lnTo>
                  <a:lnTo>
                    <a:pt x="8" y="191"/>
                  </a:lnTo>
                  <a:lnTo>
                    <a:pt x="8" y="199"/>
                  </a:lnTo>
                  <a:lnTo>
                    <a:pt x="24" y="207"/>
                  </a:lnTo>
                  <a:lnTo>
                    <a:pt x="24" y="223"/>
                  </a:lnTo>
                  <a:lnTo>
                    <a:pt x="24" y="231"/>
                  </a:lnTo>
                  <a:lnTo>
                    <a:pt x="32" y="231"/>
                  </a:lnTo>
                  <a:lnTo>
                    <a:pt x="32" y="247"/>
                  </a:lnTo>
                  <a:lnTo>
                    <a:pt x="32" y="255"/>
                  </a:lnTo>
                  <a:lnTo>
                    <a:pt x="32" y="271"/>
                  </a:lnTo>
                  <a:lnTo>
                    <a:pt x="32" y="279"/>
                  </a:lnTo>
                  <a:lnTo>
                    <a:pt x="48" y="279"/>
                  </a:lnTo>
                  <a:lnTo>
                    <a:pt x="48" y="287"/>
                  </a:lnTo>
                  <a:lnTo>
                    <a:pt x="56" y="287"/>
                  </a:lnTo>
                  <a:lnTo>
                    <a:pt x="56" y="303"/>
                  </a:lnTo>
                  <a:lnTo>
                    <a:pt x="56" y="287"/>
                  </a:lnTo>
                </a:path>
              </a:pathLst>
            </a:custGeom>
            <a:noFill/>
            <a:ln w="12700">
              <a:solidFill>
                <a:srgbClr val="000000"/>
              </a:solidFill>
              <a:prstDash val="solid"/>
              <a:round/>
              <a:headEnd/>
              <a:tailEnd/>
            </a:ln>
          </p:spPr>
          <p:txBody>
            <a:bodyPr/>
            <a:lstStyle/>
            <a:p>
              <a:endParaRPr lang="fr-FR"/>
            </a:p>
          </p:txBody>
        </p:sp>
        <p:grpSp>
          <p:nvGrpSpPr>
            <p:cNvPr id="67640" name="Group 60"/>
            <p:cNvGrpSpPr>
              <a:grpSpLocks/>
            </p:cNvGrpSpPr>
            <p:nvPr/>
          </p:nvGrpSpPr>
          <p:grpSpPr bwMode="auto">
            <a:xfrm>
              <a:off x="3378" y="2692"/>
              <a:ext cx="87" cy="128"/>
              <a:chOff x="3378" y="2692"/>
              <a:chExt cx="87" cy="128"/>
            </a:xfrm>
          </p:grpSpPr>
          <p:sp>
            <p:nvSpPr>
              <p:cNvPr id="67641" name="Freeform 61"/>
              <p:cNvSpPr>
                <a:spLocks/>
              </p:cNvSpPr>
              <p:nvPr/>
            </p:nvSpPr>
            <p:spPr bwMode="auto">
              <a:xfrm>
                <a:off x="3378" y="2692"/>
                <a:ext cx="87" cy="128"/>
              </a:xfrm>
              <a:custGeom>
                <a:avLst/>
                <a:gdLst>
                  <a:gd name="T0" fmla="*/ 71 w 87"/>
                  <a:gd name="T1" fmla="*/ 128 h 128"/>
                  <a:gd name="T2" fmla="*/ 0 w 87"/>
                  <a:gd name="T3" fmla="*/ 8 h 128"/>
                  <a:gd name="T4" fmla="*/ 47 w 87"/>
                  <a:gd name="T5" fmla="*/ 48 h 128"/>
                  <a:gd name="T6" fmla="*/ 87 w 87"/>
                  <a:gd name="T7" fmla="*/ 0 h 128"/>
                  <a:gd name="T8" fmla="*/ 71 w 87"/>
                  <a:gd name="T9" fmla="*/ 128 h 128"/>
                  <a:gd name="T10" fmla="*/ 0 60000 65536"/>
                  <a:gd name="T11" fmla="*/ 0 60000 65536"/>
                  <a:gd name="T12" fmla="*/ 0 60000 65536"/>
                  <a:gd name="T13" fmla="*/ 0 60000 65536"/>
                  <a:gd name="T14" fmla="*/ 0 60000 65536"/>
                  <a:gd name="T15" fmla="*/ 0 w 87"/>
                  <a:gd name="T16" fmla="*/ 0 h 128"/>
                  <a:gd name="T17" fmla="*/ 87 w 87"/>
                  <a:gd name="T18" fmla="*/ 128 h 128"/>
                </a:gdLst>
                <a:ahLst/>
                <a:cxnLst>
                  <a:cxn ang="T10">
                    <a:pos x="T0" y="T1"/>
                  </a:cxn>
                  <a:cxn ang="T11">
                    <a:pos x="T2" y="T3"/>
                  </a:cxn>
                  <a:cxn ang="T12">
                    <a:pos x="T4" y="T5"/>
                  </a:cxn>
                  <a:cxn ang="T13">
                    <a:pos x="T6" y="T7"/>
                  </a:cxn>
                  <a:cxn ang="T14">
                    <a:pos x="T8" y="T9"/>
                  </a:cxn>
                </a:cxnLst>
                <a:rect l="T15" t="T16" r="T17" b="T18"/>
                <a:pathLst>
                  <a:path w="87" h="128">
                    <a:moveTo>
                      <a:pt x="71" y="128"/>
                    </a:moveTo>
                    <a:lnTo>
                      <a:pt x="0" y="8"/>
                    </a:lnTo>
                    <a:lnTo>
                      <a:pt x="47" y="48"/>
                    </a:lnTo>
                    <a:lnTo>
                      <a:pt x="87" y="0"/>
                    </a:lnTo>
                    <a:lnTo>
                      <a:pt x="71" y="128"/>
                    </a:lnTo>
                    <a:close/>
                  </a:path>
                </a:pathLst>
              </a:custGeom>
              <a:solidFill>
                <a:srgbClr val="000000"/>
              </a:solidFill>
              <a:ln w="9525">
                <a:noFill/>
                <a:round/>
                <a:headEnd/>
                <a:tailEnd/>
              </a:ln>
            </p:spPr>
            <p:txBody>
              <a:bodyPr/>
              <a:lstStyle/>
              <a:p>
                <a:endParaRPr lang="fr-FR"/>
              </a:p>
            </p:txBody>
          </p:sp>
          <p:sp>
            <p:nvSpPr>
              <p:cNvPr id="67642" name="Line 62"/>
              <p:cNvSpPr>
                <a:spLocks noChangeShapeType="1"/>
              </p:cNvSpPr>
              <p:nvPr/>
            </p:nvSpPr>
            <p:spPr bwMode="auto">
              <a:xfrm flipV="1">
                <a:off x="3417" y="2708"/>
                <a:ext cx="1" cy="24"/>
              </a:xfrm>
              <a:prstGeom prst="line">
                <a:avLst/>
              </a:prstGeom>
              <a:noFill/>
              <a:ln w="12700">
                <a:solidFill>
                  <a:srgbClr val="000000"/>
                </a:solidFill>
                <a:round/>
                <a:headEnd/>
                <a:tailEnd/>
              </a:ln>
            </p:spPr>
            <p:txBody>
              <a:bodyPr/>
              <a:lstStyle/>
              <a:p>
                <a:endParaRPr lang="fr-FR"/>
              </a:p>
            </p:txBody>
          </p:sp>
        </p:grpSp>
      </p:grpSp>
      <p:sp>
        <p:nvSpPr>
          <p:cNvPr id="67628" name="Rectangle 63"/>
          <p:cNvSpPr>
            <a:spLocks noChangeArrowheads="1"/>
          </p:cNvSpPr>
          <p:nvPr/>
        </p:nvSpPr>
        <p:spPr bwMode="auto">
          <a:xfrm>
            <a:off x="2860675" y="3657600"/>
            <a:ext cx="342900" cy="274638"/>
          </a:xfrm>
          <a:prstGeom prst="rect">
            <a:avLst/>
          </a:prstGeom>
          <a:noFill/>
          <a:ln w="9525">
            <a:noFill/>
            <a:miter lim="800000"/>
            <a:headEnd/>
            <a:tailEnd/>
          </a:ln>
        </p:spPr>
        <p:txBody>
          <a:bodyPr lIns="0" tIns="0" rIns="0" bIns="0">
            <a:spAutoFit/>
          </a:bodyPr>
          <a:lstStyle/>
          <a:p>
            <a:pPr eaLnBrk="0" hangingPunct="0"/>
            <a:r>
              <a:rPr lang="fr-FR">
                <a:solidFill>
                  <a:srgbClr val="000000"/>
                </a:solidFill>
                <a:latin typeface="Times" pitchFamily="18" charset="0"/>
              </a:rPr>
              <a:t>np</a:t>
            </a:r>
            <a:endParaRPr lang="fr-FR">
              <a:latin typeface="Times New Roman" pitchFamily="18" charset="0"/>
            </a:endParaRPr>
          </a:p>
        </p:txBody>
      </p:sp>
      <p:sp>
        <p:nvSpPr>
          <p:cNvPr id="67629" name="Rectangle 64"/>
          <p:cNvSpPr>
            <a:spLocks noChangeArrowheads="1"/>
          </p:cNvSpPr>
          <p:nvPr/>
        </p:nvSpPr>
        <p:spPr bwMode="auto">
          <a:xfrm>
            <a:off x="7092950" y="3657600"/>
            <a:ext cx="1143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a:t>
            </a:r>
            <a:endParaRPr lang="fr-FR">
              <a:latin typeface="Times New Roman" pitchFamily="18" charset="0"/>
            </a:endParaRPr>
          </a:p>
        </p:txBody>
      </p:sp>
      <p:sp>
        <p:nvSpPr>
          <p:cNvPr id="67630" name="Rectangle 65"/>
          <p:cNvSpPr>
            <a:spLocks noChangeArrowheads="1"/>
          </p:cNvSpPr>
          <p:nvPr/>
        </p:nvSpPr>
        <p:spPr bwMode="auto">
          <a:xfrm>
            <a:off x="3430588" y="430371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a:t>
            </a:r>
            <a:endParaRPr lang="fr-FR">
              <a:latin typeface="Times New Roman" pitchFamily="18" charset="0"/>
            </a:endParaRPr>
          </a:p>
        </p:txBody>
      </p:sp>
      <p:sp>
        <p:nvSpPr>
          <p:cNvPr id="67631" name="Rectangle 66"/>
          <p:cNvSpPr>
            <a:spLocks noChangeArrowheads="1"/>
          </p:cNvSpPr>
          <p:nvPr/>
        </p:nvSpPr>
        <p:spPr bwMode="auto">
          <a:xfrm>
            <a:off x="4735513" y="430371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a:t>
            </a:r>
            <a:endParaRPr lang="fr-FR">
              <a:latin typeface="Times New Roman" pitchFamily="18" charset="0"/>
            </a:endParaRPr>
          </a:p>
        </p:txBody>
      </p:sp>
      <p:sp>
        <p:nvSpPr>
          <p:cNvPr id="67632" name="Rectangle 67"/>
          <p:cNvSpPr>
            <a:spLocks noChangeArrowheads="1"/>
          </p:cNvSpPr>
          <p:nvPr/>
        </p:nvSpPr>
        <p:spPr bwMode="auto">
          <a:xfrm>
            <a:off x="6243638" y="430371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a:t>
            </a:r>
            <a:endParaRPr lang="fr-FR">
              <a:latin typeface="Times New Roman" pitchFamily="18" charset="0"/>
            </a:endParaRPr>
          </a:p>
        </p:txBody>
      </p:sp>
      <p:sp>
        <p:nvSpPr>
          <p:cNvPr id="67633" name="Rectangle 68"/>
          <p:cNvSpPr>
            <a:spLocks noChangeArrowheads="1"/>
          </p:cNvSpPr>
          <p:nvPr/>
        </p:nvSpPr>
        <p:spPr bwMode="auto">
          <a:xfrm>
            <a:off x="3532188" y="4811713"/>
            <a:ext cx="2286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np</a:t>
            </a:r>
            <a:endParaRPr lang="fr-FR">
              <a:latin typeface="Times New Roman" pitchFamily="18" charset="0"/>
            </a:endParaRPr>
          </a:p>
        </p:txBody>
      </p:sp>
      <p:sp>
        <p:nvSpPr>
          <p:cNvPr id="67634" name="Rectangle 69"/>
          <p:cNvSpPr>
            <a:spLocks noChangeArrowheads="1"/>
          </p:cNvSpPr>
          <p:nvPr/>
        </p:nvSpPr>
        <p:spPr bwMode="auto">
          <a:xfrm>
            <a:off x="5040313" y="4773613"/>
            <a:ext cx="2286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np</a:t>
            </a:r>
            <a:endParaRPr lang="fr-FR">
              <a:latin typeface="Times New Roman" pitchFamily="18" charset="0"/>
            </a:endParaRPr>
          </a:p>
        </p:txBody>
      </p:sp>
      <p:sp>
        <p:nvSpPr>
          <p:cNvPr id="67635" name="Rectangle 70"/>
          <p:cNvSpPr>
            <a:spLocks noChangeArrowheads="1"/>
          </p:cNvSpPr>
          <p:nvPr/>
        </p:nvSpPr>
        <p:spPr bwMode="auto">
          <a:xfrm>
            <a:off x="6319838" y="4811713"/>
            <a:ext cx="2286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np</a:t>
            </a:r>
            <a:endParaRPr lang="fr-FR">
              <a:latin typeface="Times New Roman" pitchFamily="18" charset="0"/>
            </a:endParaRPr>
          </a:p>
        </p:txBody>
      </p:sp>
      <p:sp>
        <p:nvSpPr>
          <p:cNvPr id="67636" name="Rectangle 71"/>
          <p:cNvSpPr>
            <a:spLocks noChangeArrowheads="1"/>
          </p:cNvSpPr>
          <p:nvPr/>
        </p:nvSpPr>
        <p:spPr bwMode="auto">
          <a:xfrm>
            <a:off x="3848100" y="5897563"/>
            <a:ext cx="2460625"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Prédiction du branchement</a:t>
            </a:r>
            <a:endParaRPr lang="fr-FR">
              <a:latin typeface="Times New Roman" pitchFamily="18" charset="0"/>
            </a:endParaRPr>
          </a:p>
        </p:txBody>
      </p:sp>
      <p:sp>
        <p:nvSpPr>
          <p:cNvPr id="67637" name="Rectangle 72"/>
          <p:cNvSpPr>
            <a:spLocks noChangeArrowheads="1"/>
          </p:cNvSpPr>
          <p:nvPr/>
        </p:nvSpPr>
        <p:spPr bwMode="auto">
          <a:xfrm>
            <a:off x="3911600" y="3759200"/>
            <a:ext cx="2886075"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Comportement du branchement</a:t>
            </a:r>
            <a:endParaRPr lang="fr-FR">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Espace réservé de la date 3"/>
          <p:cNvSpPr>
            <a:spLocks noGrp="1"/>
          </p:cNvSpPr>
          <p:nvPr>
            <p:ph type="dt" sz="quarter" idx="10"/>
          </p:nvPr>
        </p:nvSpPr>
        <p:spPr/>
        <p:txBody>
          <a:bodyPr/>
          <a:lstStyle/>
          <a:p>
            <a:pPr>
              <a:defRPr/>
            </a:pPr>
            <a:r>
              <a:rPr lang="fr-FR"/>
              <a:t>M1 Informatique 2012-13</a:t>
            </a:r>
          </a:p>
        </p:txBody>
      </p:sp>
      <p:sp>
        <p:nvSpPr>
          <p:cNvPr id="37" name="Espace réservé du pied de page 4"/>
          <p:cNvSpPr>
            <a:spLocks noGrp="1"/>
          </p:cNvSpPr>
          <p:nvPr>
            <p:ph type="ftr" sz="quarter" idx="11"/>
          </p:nvPr>
        </p:nvSpPr>
        <p:spPr/>
        <p:txBody>
          <a:bodyPr/>
          <a:lstStyle/>
          <a:p>
            <a:pPr>
              <a:defRPr/>
            </a:pPr>
            <a:r>
              <a:rPr lang="fr-FR"/>
              <a:t>Architectures avancées</a:t>
            </a:r>
          </a:p>
          <a:p>
            <a:pPr>
              <a:defRPr/>
            </a:pPr>
            <a:r>
              <a:rPr lang="fr-FR"/>
              <a:t>D. Etiemble</a:t>
            </a:r>
          </a:p>
        </p:txBody>
      </p:sp>
      <p:sp>
        <p:nvSpPr>
          <p:cNvPr id="38" name="Espace réservé du numéro de diapositive 5"/>
          <p:cNvSpPr>
            <a:spLocks noGrp="1"/>
          </p:cNvSpPr>
          <p:nvPr>
            <p:ph type="sldNum" sz="quarter" idx="12"/>
          </p:nvPr>
        </p:nvSpPr>
        <p:spPr/>
        <p:txBody>
          <a:bodyPr/>
          <a:lstStyle/>
          <a:p>
            <a:pPr>
              <a:defRPr/>
            </a:pPr>
            <a:fld id="{52F3D8B9-38B3-4C4E-A6DC-BD22D114B529}" type="slidenum">
              <a:rPr lang="fr-FR"/>
              <a:pPr>
                <a:defRPr/>
              </a:pPr>
              <a:t>68</a:t>
            </a:fld>
            <a:endParaRPr lang="fr-FR"/>
          </a:p>
        </p:txBody>
      </p:sp>
      <p:sp>
        <p:nvSpPr>
          <p:cNvPr id="68613" name="Rectangle 2"/>
          <p:cNvSpPr>
            <a:spLocks noGrp="1" noChangeArrowheads="1"/>
          </p:cNvSpPr>
          <p:nvPr>
            <p:ph type="title"/>
          </p:nvPr>
        </p:nvSpPr>
        <p:spPr/>
        <p:txBody>
          <a:bodyPr/>
          <a:lstStyle/>
          <a:p>
            <a:pPr eaLnBrk="1" hangingPunct="1"/>
            <a:r>
              <a:rPr lang="fr-FR" smtClean="0"/>
              <a:t>Prédiction des programmes flottants</a:t>
            </a:r>
          </a:p>
        </p:txBody>
      </p:sp>
      <p:sp>
        <p:nvSpPr>
          <p:cNvPr id="68614" name="Rectangle 3"/>
          <p:cNvSpPr>
            <a:spLocks noGrp="1" noChangeArrowheads="1"/>
          </p:cNvSpPr>
          <p:nvPr>
            <p:ph type="body" idx="1"/>
          </p:nvPr>
        </p:nvSpPr>
        <p:spPr>
          <a:xfrm>
            <a:off x="457200" y="1600200"/>
            <a:ext cx="8229600" cy="754063"/>
          </a:xfrm>
        </p:spPr>
        <p:txBody>
          <a:bodyPr/>
          <a:lstStyle/>
          <a:p>
            <a:pPr eaLnBrk="1" hangingPunct="1"/>
            <a:r>
              <a:rPr lang="fr-FR" smtClean="0"/>
              <a:t>Exemple</a:t>
            </a:r>
          </a:p>
        </p:txBody>
      </p:sp>
      <p:sp>
        <p:nvSpPr>
          <p:cNvPr id="68615" name="Rectangle 4"/>
          <p:cNvSpPr>
            <a:spLocks noChangeArrowheads="1"/>
          </p:cNvSpPr>
          <p:nvPr/>
        </p:nvSpPr>
        <p:spPr bwMode="auto">
          <a:xfrm>
            <a:off x="1817688" y="25892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8616" name="Rectangle 5"/>
          <p:cNvSpPr>
            <a:spLocks noChangeArrowheads="1"/>
          </p:cNvSpPr>
          <p:nvPr/>
        </p:nvSpPr>
        <p:spPr bwMode="auto">
          <a:xfrm>
            <a:off x="1868488" y="2362200"/>
            <a:ext cx="1538287"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FOR K = 1 to N </a:t>
            </a:r>
            <a:endParaRPr lang="fr-FR">
              <a:latin typeface="Times New Roman" pitchFamily="18" charset="0"/>
            </a:endParaRPr>
          </a:p>
        </p:txBody>
      </p:sp>
      <p:sp>
        <p:nvSpPr>
          <p:cNvPr id="68617" name="Rectangle 6"/>
          <p:cNvSpPr>
            <a:spLocks noChangeArrowheads="1"/>
          </p:cNvSpPr>
          <p:nvPr/>
        </p:nvSpPr>
        <p:spPr bwMode="auto">
          <a:xfrm>
            <a:off x="1817688" y="27797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8618" name="Rectangle 7"/>
          <p:cNvSpPr>
            <a:spLocks noChangeArrowheads="1"/>
          </p:cNvSpPr>
          <p:nvPr/>
        </p:nvSpPr>
        <p:spPr bwMode="auto">
          <a:xfrm>
            <a:off x="2274888" y="27797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8619" name="Rectangle 8"/>
          <p:cNvSpPr>
            <a:spLocks noChangeArrowheads="1"/>
          </p:cNvSpPr>
          <p:nvPr/>
        </p:nvSpPr>
        <p:spPr bwMode="auto">
          <a:xfrm>
            <a:off x="2325688" y="2667000"/>
            <a:ext cx="1462087"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FOR J = 1 to N </a:t>
            </a:r>
            <a:endParaRPr lang="fr-FR">
              <a:latin typeface="Times New Roman" pitchFamily="18" charset="0"/>
            </a:endParaRPr>
          </a:p>
        </p:txBody>
      </p:sp>
      <p:sp>
        <p:nvSpPr>
          <p:cNvPr id="68620" name="Rectangle 9"/>
          <p:cNvSpPr>
            <a:spLocks noChangeArrowheads="1"/>
          </p:cNvSpPr>
          <p:nvPr/>
        </p:nvSpPr>
        <p:spPr bwMode="auto">
          <a:xfrm>
            <a:off x="1817688" y="29702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8621" name="Rectangle 10"/>
          <p:cNvSpPr>
            <a:spLocks noChangeArrowheads="1"/>
          </p:cNvSpPr>
          <p:nvPr/>
        </p:nvSpPr>
        <p:spPr bwMode="auto">
          <a:xfrm>
            <a:off x="2274888" y="29702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8622" name="Rectangle 11"/>
          <p:cNvSpPr>
            <a:spLocks noChangeArrowheads="1"/>
          </p:cNvSpPr>
          <p:nvPr/>
        </p:nvSpPr>
        <p:spPr bwMode="auto">
          <a:xfrm>
            <a:off x="2730500" y="297021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8623" name="Rectangle 12"/>
          <p:cNvSpPr>
            <a:spLocks noChangeArrowheads="1"/>
          </p:cNvSpPr>
          <p:nvPr/>
        </p:nvSpPr>
        <p:spPr bwMode="auto">
          <a:xfrm>
            <a:off x="2781300" y="2970213"/>
            <a:ext cx="2600325"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C(J) = C(J) + A(K) x B(K,J)</a:t>
            </a:r>
            <a:endParaRPr lang="fr-FR">
              <a:latin typeface="Times New Roman" pitchFamily="18" charset="0"/>
            </a:endParaRPr>
          </a:p>
        </p:txBody>
      </p:sp>
      <p:grpSp>
        <p:nvGrpSpPr>
          <p:cNvPr id="68624" name="Group 13"/>
          <p:cNvGrpSpPr>
            <a:grpSpLocks/>
          </p:cNvGrpSpPr>
          <p:nvPr/>
        </p:nvGrpSpPr>
        <p:grpSpPr bwMode="auto">
          <a:xfrm>
            <a:off x="1817688" y="3275013"/>
            <a:ext cx="2132012" cy="2003425"/>
            <a:chOff x="519" y="4394"/>
            <a:chExt cx="1343" cy="1262"/>
          </a:xfrm>
        </p:grpSpPr>
        <p:sp>
          <p:nvSpPr>
            <p:cNvPr id="68628" name="Rectangle 14"/>
            <p:cNvSpPr>
              <a:spLocks noChangeArrowheads="1"/>
            </p:cNvSpPr>
            <p:nvPr/>
          </p:nvSpPr>
          <p:spPr bwMode="auto">
            <a:xfrm>
              <a:off x="1014" y="5113"/>
              <a:ext cx="784"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BNEZ Rj, Lj </a:t>
              </a:r>
              <a:endParaRPr lang="fr-FR">
                <a:latin typeface="Times New Roman" pitchFamily="18" charset="0"/>
              </a:endParaRPr>
            </a:p>
          </p:txBody>
        </p:sp>
        <p:sp>
          <p:nvSpPr>
            <p:cNvPr id="68629" name="Rectangle 15"/>
            <p:cNvSpPr>
              <a:spLocks noChangeArrowheads="1"/>
            </p:cNvSpPr>
            <p:nvPr/>
          </p:nvSpPr>
          <p:spPr bwMode="auto">
            <a:xfrm>
              <a:off x="1014" y="5233"/>
              <a:ext cx="36"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8630" name="Rectangle 16"/>
            <p:cNvSpPr>
              <a:spLocks noChangeArrowheads="1"/>
            </p:cNvSpPr>
            <p:nvPr/>
          </p:nvSpPr>
          <p:spPr bwMode="auto">
            <a:xfrm>
              <a:off x="1014" y="5352"/>
              <a:ext cx="36"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a:latin typeface="Times New Roman" pitchFamily="18" charset="0"/>
              </a:endParaRPr>
            </a:p>
          </p:txBody>
        </p:sp>
        <p:sp>
          <p:nvSpPr>
            <p:cNvPr id="68631" name="Rectangle 17"/>
            <p:cNvSpPr>
              <a:spLocks noChangeArrowheads="1"/>
            </p:cNvSpPr>
            <p:nvPr/>
          </p:nvSpPr>
          <p:spPr bwMode="auto">
            <a:xfrm>
              <a:off x="1014" y="5472"/>
              <a:ext cx="848"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BNEZ Rk, Lk </a:t>
              </a:r>
              <a:endParaRPr lang="fr-FR">
                <a:latin typeface="Times New Roman" pitchFamily="18" charset="0"/>
              </a:endParaRPr>
            </a:p>
          </p:txBody>
        </p:sp>
        <p:sp>
          <p:nvSpPr>
            <p:cNvPr id="68632" name="Rectangle 18"/>
            <p:cNvSpPr>
              <a:spLocks noChangeArrowheads="1"/>
            </p:cNvSpPr>
            <p:nvPr/>
          </p:nvSpPr>
          <p:spPr bwMode="auto">
            <a:xfrm>
              <a:off x="519" y="4394"/>
              <a:ext cx="160"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Lk</a:t>
              </a:r>
              <a:endParaRPr lang="fr-FR">
                <a:latin typeface="Times New Roman" pitchFamily="18" charset="0"/>
              </a:endParaRPr>
            </a:p>
          </p:txBody>
        </p:sp>
        <p:sp>
          <p:nvSpPr>
            <p:cNvPr id="68633" name="Rectangle 19"/>
            <p:cNvSpPr>
              <a:spLocks noChangeArrowheads="1"/>
            </p:cNvSpPr>
            <p:nvPr/>
          </p:nvSpPr>
          <p:spPr bwMode="auto">
            <a:xfrm>
              <a:off x="791" y="4665"/>
              <a:ext cx="128"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Lj</a:t>
              </a:r>
              <a:endParaRPr lang="fr-FR">
                <a:latin typeface="Times New Roman" pitchFamily="18" charset="0"/>
              </a:endParaRPr>
            </a:p>
          </p:txBody>
        </p:sp>
        <p:sp>
          <p:nvSpPr>
            <p:cNvPr id="68634" name="Line 20"/>
            <p:cNvSpPr>
              <a:spLocks noChangeShapeType="1"/>
            </p:cNvSpPr>
            <p:nvPr/>
          </p:nvSpPr>
          <p:spPr bwMode="auto">
            <a:xfrm>
              <a:off x="966" y="4737"/>
              <a:ext cx="1" cy="64"/>
            </a:xfrm>
            <a:prstGeom prst="line">
              <a:avLst/>
            </a:prstGeom>
            <a:noFill/>
            <a:ln w="25400">
              <a:solidFill>
                <a:srgbClr val="000000"/>
              </a:solidFill>
              <a:round/>
              <a:headEnd/>
              <a:tailEnd/>
            </a:ln>
          </p:spPr>
          <p:txBody>
            <a:bodyPr/>
            <a:lstStyle/>
            <a:p>
              <a:endParaRPr lang="fr-FR"/>
            </a:p>
          </p:txBody>
        </p:sp>
        <p:sp>
          <p:nvSpPr>
            <p:cNvPr id="68635" name="Line 21"/>
            <p:cNvSpPr>
              <a:spLocks noChangeShapeType="1"/>
            </p:cNvSpPr>
            <p:nvPr/>
          </p:nvSpPr>
          <p:spPr bwMode="auto">
            <a:xfrm>
              <a:off x="966" y="4881"/>
              <a:ext cx="1" cy="64"/>
            </a:xfrm>
            <a:prstGeom prst="line">
              <a:avLst/>
            </a:prstGeom>
            <a:noFill/>
            <a:ln w="25400">
              <a:solidFill>
                <a:srgbClr val="000000"/>
              </a:solidFill>
              <a:round/>
              <a:headEnd/>
              <a:tailEnd/>
            </a:ln>
          </p:spPr>
          <p:txBody>
            <a:bodyPr/>
            <a:lstStyle/>
            <a:p>
              <a:endParaRPr lang="fr-FR"/>
            </a:p>
          </p:txBody>
        </p:sp>
        <p:sp>
          <p:nvSpPr>
            <p:cNvPr id="68636" name="Line 22"/>
            <p:cNvSpPr>
              <a:spLocks noChangeShapeType="1"/>
            </p:cNvSpPr>
            <p:nvPr/>
          </p:nvSpPr>
          <p:spPr bwMode="auto">
            <a:xfrm>
              <a:off x="966" y="5025"/>
              <a:ext cx="1" cy="64"/>
            </a:xfrm>
            <a:prstGeom prst="line">
              <a:avLst/>
            </a:prstGeom>
            <a:noFill/>
            <a:ln w="25400">
              <a:solidFill>
                <a:srgbClr val="000000"/>
              </a:solidFill>
              <a:round/>
              <a:headEnd/>
              <a:tailEnd/>
            </a:ln>
          </p:spPr>
          <p:txBody>
            <a:bodyPr/>
            <a:lstStyle/>
            <a:p>
              <a:endParaRPr lang="fr-FR"/>
            </a:p>
          </p:txBody>
        </p:sp>
        <p:sp>
          <p:nvSpPr>
            <p:cNvPr id="68637" name="Line 23"/>
            <p:cNvSpPr>
              <a:spLocks noChangeShapeType="1"/>
            </p:cNvSpPr>
            <p:nvPr/>
          </p:nvSpPr>
          <p:spPr bwMode="auto">
            <a:xfrm>
              <a:off x="966" y="5169"/>
              <a:ext cx="1" cy="48"/>
            </a:xfrm>
            <a:prstGeom prst="line">
              <a:avLst/>
            </a:prstGeom>
            <a:noFill/>
            <a:ln w="25400">
              <a:solidFill>
                <a:srgbClr val="000000"/>
              </a:solidFill>
              <a:round/>
              <a:headEnd/>
              <a:tailEnd/>
            </a:ln>
          </p:spPr>
          <p:txBody>
            <a:bodyPr/>
            <a:lstStyle/>
            <a:p>
              <a:endParaRPr lang="fr-FR"/>
            </a:p>
          </p:txBody>
        </p:sp>
        <p:sp>
          <p:nvSpPr>
            <p:cNvPr id="68638" name="Line 24"/>
            <p:cNvSpPr>
              <a:spLocks noChangeShapeType="1"/>
            </p:cNvSpPr>
            <p:nvPr/>
          </p:nvSpPr>
          <p:spPr bwMode="auto">
            <a:xfrm>
              <a:off x="743" y="4442"/>
              <a:ext cx="1" cy="64"/>
            </a:xfrm>
            <a:prstGeom prst="line">
              <a:avLst/>
            </a:prstGeom>
            <a:noFill/>
            <a:ln w="25400">
              <a:solidFill>
                <a:srgbClr val="000000"/>
              </a:solidFill>
              <a:round/>
              <a:headEnd/>
              <a:tailEnd/>
            </a:ln>
          </p:spPr>
          <p:txBody>
            <a:bodyPr/>
            <a:lstStyle/>
            <a:p>
              <a:endParaRPr lang="fr-FR"/>
            </a:p>
          </p:txBody>
        </p:sp>
        <p:sp>
          <p:nvSpPr>
            <p:cNvPr id="68639" name="Line 25"/>
            <p:cNvSpPr>
              <a:spLocks noChangeShapeType="1"/>
            </p:cNvSpPr>
            <p:nvPr/>
          </p:nvSpPr>
          <p:spPr bwMode="auto">
            <a:xfrm>
              <a:off x="743" y="4586"/>
              <a:ext cx="1" cy="64"/>
            </a:xfrm>
            <a:prstGeom prst="line">
              <a:avLst/>
            </a:prstGeom>
            <a:noFill/>
            <a:ln w="25400">
              <a:solidFill>
                <a:srgbClr val="000000"/>
              </a:solidFill>
              <a:round/>
              <a:headEnd/>
              <a:tailEnd/>
            </a:ln>
          </p:spPr>
          <p:txBody>
            <a:bodyPr/>
            <a:lstStyle/>
            <a:p>
              <a:endParaRPr lang="fr-FR"/>
            </a:p>
          </p:txBody>
        </p:sp>
        <p:sp>
          <p:nvSpPr>
            <p:cNvPr id="68640" name="Line 26"/>
            <p:cNvSpPr>
              <a:spLocks noChangeShapeType="1"/>
            </p:cNvSpPr>
            <p:nvPr/>
          </p:nvSpPr>
          <p:spPr bwMode="auto">
            <a:xfrm>
              <a:off x="743" y="4729"/>
              <a:ext cx="1" cy="64"/>
            </a:xfrm>
            <a:prstGeom prst="line">
              <a:avLst/>
            </a:prstGeom>
            <a:noFill/>
            <a:ln w="25400">
              <a:solidFill>
                <a:srgbClr val="000000"/>
              </a:solidFill>
              <a:round/>
              <a:headEnd/>
              <a:tailEnd/>
            </a:ln>
          </p:spPr>
          <p:txBody>
            <a:bodyPr/>
            <a:lstStyle/>
            <a:p>
              <a:endParaRPr lang="fr-FR"/>
            </a:p>
          </p:txBody>
        </p:sp>
        <p:sp>
          <p:nvSpPr>
            <p:cNvPr id="68641" name="Line 27"/>
            <p:cNvSpPr>
              <a:spLocks noChangeShapeType="1"/>
            </p:cNvSpPr>
            <p:nvPr/>
          </p:nvSpPr>
          <p:spPr bwMode="auto">
            <a:xfrm>
              <a:off x="743" y="4873"/>
              <a:ext cx="1" cy="64"/>
            </a:xfrm>
            <a:prstGeom prst="line">
              <a:avLst/>
            </a:prstGeom>
            <a:noFill/>
            <a:ln w="25400">
              <a:solidFill>
                <a:srgbClr val="000000"/>
              </a:solidFill>
              <a:round/>
              <a:headEnd/>
              <a:tailEnd/>
            </a:ln>
          </p:spPr>
          <p:txBody>
            <a:bodyPr/>
            <a:lstStyle/>
            <a:p>
              <a:endParaRPr lang="fr-FR"/>
            </a:p>
          </p:txBody>
        </p:sp>
        <p:sp>
          <p:nvSpPr>
            <p:cNvPr id="68642" name="Line 28"/>
            <p:cNvSpPr>
              <a:spLocks noChangeShapeType="1"/>
            </p:cNvSpPr>
            <p:nvPr/>
          </p:nvSpPr>
          <p:spPr bwMode="auto">
            <a:xfrm>
              <a:off x="743" y="5017"/>
              <a:ext cx="1" cy="64"/>
            </a:xfrm>
            <a:prstGeom prst="line">
              <a:avLst/>
            </a:prstGeom>
            <a:noFill/>
            <a:ln w="25400">
              <a:solidFill>
                <a:srgbClr val="000000"/>
              </a:solidFill>
              <a:round/>
              <a:headEnd/>
              <a:tailEnd/>
            </a:ln>
          </p:spPr>
          <p:txBody>
            <a:bodyPr/>
            <a:lstStyle/>
            <a:p>
              <a:endParaRPr lang="fr-FR"/>
            </a:p>
          </p:txBody>
        </p:sp>
        <p:sp>
          <p:nvSpPr>
            <p:cNvPr id="68643" name="Line 29"/>
            <p:cNvSpPr>
              <a:spLocks noChangeShapeType="1"/>
            </p:cNvSpPr>
            <p:nvPr/>
          </p:nvSpPr>
          <p:spPr bwMode="auto">
            <a:xfrm>
              <a:off x="743" y="5161"/>
              <a:ext cx="1" cy="64"/>
            </a:xfrm>
            <a:prstGeom prst="line">
              <a:avLst/>
            </a:prstGeom>
            <a:noFill/>
            <a:ln w="25400">
              <a:solidFill>
                <a:srgbClr val="000000"/>
              </a:solidFill>
              <a:round/>
              <a:headEnd/>
              <a:tailEnd/>
            </a:ln>
          </p:spPr>
          <p:txBody>
            <a:bodyPr/>
            <a:lstStyle/>
            <a:p>
              <a:endParaRPr lang="fr-FR"/>
            </a:p>
          </p:txBody>
        </p:sp>
        <p:sp>
          <p:nvSpPr>
            <p:cNvPr id="68644" name="Line 30"/>
            <p:cNvSpPr>
              <a:spLocks noChangeShapeType="1"/>
            </p:cNvSpPr>
            <p:nvPr/>
          </p:nvSpPr>
          <p:spPr bwMode="auto">
            <a:xfrm>
              <a:off x="743" y="5305"/>
              <a:ext cx="1" cy="64"/>
            </a:xfrm>
            <a:prstGeom prst="line">
              <a:avLst/>
            </a:prstGeom>
            <a:noFill/>
            <a:ln w="25400">
              <a:solidFill>
                <a:srgbClr val="000000"/>
              </a:solidFill>
              <a:round/>
              <a:headEnd/>
              <a:tailEnd/>
            </a:ln>
          </p:spPr>
          <p:txBody>
            <a:bodyPr/>
            <a:lstStyle/>
            <a:p>
              <a:endParaRPr lang="fr-FR"/>
            </a:p>
          </p:txBody>
        </p:sp>
        <p:sp>
          <p:nvSpPr>
            <p:cNvPr id="68645" name="Line 31"/>
            <p:cNvSpPr>
              <a:spLocks noChangeShapeType="1"/>
            </p:cNvSpPr>
            <p:nvPr/>
          </p:nvSpPr>
          <p:spPr bwMode="auto">
            <a:xfrm>
              <a:off x="743" y="5448"/>
              <a:ext cx="1" cy="64"/>
            </a:xfrm>
            <a:prstGeom prst="line">
              <a:avLst/>
            </a:prstGeom>
            <a:noFill/>
            <a:ln w="25400">
              <a:solidFill>
                <a:srgbClr val="000000"/>
              </a:solidFill>
              <a:round/>
              <a:headEnd/>
              <a:tailEnd/>
            </a:ln>
          </p:spPr>
          <p:txBody>
            <a:bodyPr/>
            <a:lstStyle/>
            <a:p>
              <a:endParaRPr lang="fr-FR"/>
            </a:p>
          </p:txBody>
        </p:sp>
        <p:sp>
          <p:nvSpPr>
            <p:cNvPr id="68646" name="Line 32"/>
            <p:cNvSpPr>
              <a:spLocks noChangeShapeType="1"/>
            </p:cNvSpPr>
            <p:nvPr/>
          </p:nvSpPr>
          <p:spPr bwMode="auto">
            <a:xfrm>
              <a:off x="743" y="5592"/>
              <a:ext cx="1" cy="64"/>
            </a:xfrm>
            <a:prstGeom prst="line">
              <a:avLst/>
            </a:prstGeom>
            <a:noFill/>
            <a:ln w="25400">
              <a:solidFill>
                <a:srgbClr val="000000"/>
              </a:solidFill>
              <a:round/>
              <a:headEnd/>
              <a:tailEnd/>
            </a:ln>
          </p:spPr>
          <p:txBody>
            <a:bodyPr/>
            <a:lstStyle/>
            <a:p>
              <a:endParaRPr lang="fr-FR"/>
            </a:p>
          </p:txBody>
        </p:sp>
      </p:grpSp>
      <p:sp>
        <p:nvSpPr>
          <p:cNvPr id="68625" name="Rectangle 33"/>
          <p:cNvSpPr>
            <a:spLocks noChangeArrowheads="1"/>
          </p:cNvSpPr>
          <p:nvPr/>
        </p:nvSpPr>
        <p:spPr bwMode="auto">
          <a:xfrm>
            <a:off x="4314825" y="3490913"/>
            <a:ext cx="3786188" cy="549275"/>
          </a:xfrm>
          <a:prstGeom prst="rect">
            <a:avLst/>
          </a:prstGeom>
          <a:noFill/>
          <a:ln w="9525">
            <a:noFill/>
            <a:miter lim="800000"/>
            <a:headEnd/>
            <a:tailEnd/>
          </a:ln>
        </p:spPr>
        <p:txBody>
          <a:bodyPr lIns="0" tIns="0" rIns="0" bIns="0">
            <a:spAutoFit/>
          </a:bodyPr>
          <a:lstStyle/>
          <a:p>
            <a:pPr eaLnBrk="0" hangingPunct="0"/>
            <a:r>
              <a:rPr lang="fr-FR">
                <a:solidFill>
                  <a:srgbClr val="000000"/>
                </a:solidFill>
                <a:latin typeface="Times" pitchFamily="18" charset="0"/>
              </a:rPr>
              <a:t>Chaque branchement est pris (n-1) fois et non pris 1 fois </a:t>
            </a:r>
            <a:endParaRPr lang="fr-FR">
              <a:latin typeface="Times New Roman" pitchFamily="18" charset="0"/>
            </a:endParaRPr>
          </a:p>
        </p:txBody>
      </p:sp>
      <p:sp>
        <p:nvSpPr>
          <p:cNvPr id="68626" name="Rectangle 34"/>
          <p:cNvSpPr>
            <a:spLocks noChangeArrowheads="1"/>
          </p:cNvSpPr>
          <p:nvPr/>
        </p:nvSpPr>
        <p:spPr bwMode="auto">
          <a:xfrm>
            <a:off x="4284663" y="4437063"/>
            <a:ext cx="4289425"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Prédicteur 1 bit : 2 mauvaises prédictions sur n</a:t>
            </a:r>
            <a:endParaRPr lang="fr-FR">
              <a:latin typeface="Times New Roman" pitchFamily="18" charset="0"/>
            </a:endParaRPr>
          </a:p>
        </p:txBody>
      </p:sp>
      <p:sp>
        <p:nvSpPr>
          <p:cNvPr id="68627" name="Rectangle 35"/>
          <p:cNvSpPr>
            <a:spLocks noChangeArrowheads="1"/>
          </p:cNvSpPr>
          <p:nvPr/>
        </p:nvSpPr>
        <p:spPr bwMode="auto">
          <a:xfrm>
            <a:off x="4284663" y="5157788"/>
            <a:ext cx="4200525"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Prédicteur 2 bits : 1 mauvaise prédiction sur n</a:t>
            </a:r>
            <a:endParaRPr lang="fr-FR">
              <a:latin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Espace réservé de la date 3"/>
          <p:cNvSpPr>
            <a:spLocks noGrp="1"/>
          </p:cNvSpPr>
          <p:nvPr>
            <p:ph type="dt" sz="quarter" idx="10"/>
          </p:nvPr>
        </p:nvSpPr>
        <p:spPr/>
        <p:txBody>
          <a:bodyPr/>
          <a:lstStyle/>
          <a:p>
            <a:pPr>
              <a:defRPr/>
            </a:pPr>
            <a:r>
              <a:rPr lang="fr-FR"/>
              <a:t>M1 Informatique 2012-13</a:t>
            </a:r>
          </a:p>
        </p:txBody>
      </p:sp>
      <p:sp>
        <p:nvSpPr>
          <p:cNvPr id="51" name="Espace réservé du pied de page 4"/>
          <p:cNvSpPr>
            <a:spLocks noGrp="1"/>
          </p:cNvSpPr>
          <p:nvPr>
            <p:ph type="ftr" sz="quarter" idx="11"/>
          </p:nvPr>
        </p:nvSpPr>
        <p:spPr/>
        <p:txBody>
          <a:bodyPr/>
          <a:lstStyle/>
          <a:p>
            <a:pPr>
              <a:defRPr/>
            </a:pPr>
            <a:r>
              <a:rPr lang="fr-FR"/>
              <a:t>Architectures avancées</a:t>
            </a:r>
          </a:p>
          <a:p>
            <a:pPr>
              <a:defRPr/>
            </a:pPr>
            <a:r>
              <a:rPr lang="fr-FR"/>
              <a:t>D. Etiemble</a:t>
            </a:r>
          </a:p>
        </p:txBody>
      </p:sp>
      <p:sp>
        <p:nvSpPr>
          <p:cNvPr id="52" name="Espace réservé du numéro de diapositive 5"/>
          <p:cNvSpPr>
            <a:spLocks noGrp="1"/>
          </p:cNvSpPr>
          <p:nvPr>
            <p:ph type="sldNum" sz="quarter" idx="12"/>
          </p:nvPr>
        </p:nvSpPr>
        <p:spPr/>
        <p:txBody>
          <a:bodyPr/>
          <a:lstStyle/>
          <a:p>
            <a:pPr>
              <a:defRPr/>
            </a:pPr>
            <a:fld id="{D778F3B3-32CB-45AE-A787-9C2AAAC4C05E}" type="slidenum">
              <a:rPr lang="fr-FR"/>
              <a:pPr>
                <a:defRPr/>
              </a:pPr>
              <a:t>69</a:t>
            </a:fld>
            <a:endParaRPr lang="fr-FR"/>
          </a:p>
        </p:txBody>
      </p:sp>
      <p:sp>
        <p:nvSpPr>
          <p:cNvPr id="69637" name="Rectangle 2"/>
          <p:cNvSpPr>
            <a:spLocks noGrp="1" noChangeArrowheads="1"/>
          </p:cNvSpPr>
          <p:nvPr>
            <p:ph type="title"/>
          </p:nvPr>
        </p:nvSpPr>
        <p:spPr/>
        <p:txBody>
          <a:bodyPr/>
          <a:lstStyle/>
          <a:p>
            <a:pPr eaLnBrk="1" hangingPunct="1"/>
            <a:r>
              <a:rPr lang="fr-FR" smtClean="0"/>
              <a:t>Les branchements corrélés</a:t>
            </a:r>
          </a:p>
        </p:txBody>
      </p:sp>
      <p:sp>
        <p:nvSpPr>
          <p:cNvPr id="69638" name="Rectangle 3"/>
          <p:cNvSpPr>
            <a:spLocks noGrp="1" noChangeArrowheads="1"/>
          </p:cNvSpPr>
          <p:nvPr>
            <p:ph type="body" idx="1"/>
          </p:nvPr>
        </p:nvSpPr>
        <p:spPr>
          <a:xfrm>
            <a:off x="457200" y="1600200"/>
            <a:ext cx="8229600" cy="528638"/>
          </a:xfrm>
        </p:spPr>
        <p:txBody>
          <a:bodyPr/>
          <a:lstStyle/>
          <a:p>
            <a:pPr eaLnBrk="1" hangingPunct="1"/>
            <a:r>
              <a:rPr lang="fr-FR" smtClean="0"/>
              <a:t>Exemple : eqntott (SPEC92) </a:t>
            </a:r>
          </a:p>
        </p:txBody>
      </p:sp>
      <p:sp>
        <p:nvSpPr>
          <p:cNvPr id="69639" name="Rectangle 55"/>
          <p:cNvSpPr>
            <a:spLocks noChangeArrowheads="1"/>
          </p:cNvSpPr>
          <p:nvPr/>
        </p:nvSpPr>
        <p:spPr bwMode="auto">
          <a:xfrm>
            <a:off x="1576388" y="4391025"/>
            <a:ext cx="1782762"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b1 PRIS si  aa ≠ 2 </a:t>
            </a:r>
            <a:endParaRPr lang="fr-FR">
              <a:latin typeface="Times New Roman" pitchFamily="18" charset="0"/>
            </a:endParaRPr>
          </a:p>
        </p:txBody>
      </p:sp>
      <p:sp>
        <p:nvSpPr>
          <p:cNvPr id="69640" name="Rectangle 56"/>
          <p:cNvSpPr>
            <a:spLocks noChangeArrowheads="1"/>
          </p:cNvSpPr>
          <p:nvPr/>
        </p:nvSpPr>
        <p:spPr bwMode="auto">
          <a:xfrm>
            <a:off x="1576388" y="4706938"/>
            <a:ext cx="1808162" cy="274637"/>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New Roman" pitchFamily="18" charset="0"/>
              </a:rPr>
              <a:t>b2 PRIS si  bb ≠ 2</a:t>
            </a:r>
            <a:r>
              <a:rPr lang="fr-FR" b="1">
                <a:solidFill>
                  <a:srgbClr val="000000"/>
                </a:solidFill>
                <a:latin typeface="Times" pitchFamily="18" charset="0"/>
              </a:rPr>
              <a:t> </a:t>
            </a:r>
          </a:p>
        </p:txBody>
      </p:sp>
      <p:sp>
        <p:nvSpPr>
          <p:cNvPr id="69641" name="Rectangle 57"/>
          <p:cNvSpPr>
            <a:spLocks noChangeArrowheads="1"/>
          </p:cNvSpPr>
          <p:nvPr/>
        </p:nvSpPr>
        <p:spPr bwMode="auto">
          <a:xfrm>
            <a:off x="1576388" y="5022850"/>
            <a:ext cx="5715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 </a:t>
            </a:r>
            <a:endParaRPr lang="fr-FR">
              <a:latin typeface="Times New Roman" pitchFamily="18" charset="0"/>
            </a:endParaRPr>
          </a:p>
        </p:txBody>
      </p:sp>
      <p:sp>
        <p:nvSpPr>
          <p:cNvPr id="69642" name="Rectangle 58"/>
          <p:cNvSpPr>
            <a:spLocks noChangeArrowheads="1"/>
          </p:cNvSpPr>
          <p:nvPr/>
        </p:nvSpPr>
        <p:spPr bwMode="auto">
          <a:xfrm>
            <a:off x="1576388" y="5010150"/>
            <a:ext cx="446405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b1 et  b2 NON PRIS (aa = bb = 0) =&gt; b3 PRIS</a:t>
            </a:r>
            <a:endParaRPr lang="fr-FR">
              <a:latin typeface="Times New Roman" pitchFamily="18" charset="0"/>
            </a:endParaRPr>
          </a:p>
        </p:txBody>
      </p:sp>
      <p:sp>
        <p:nvSpPr>
          <p:cNvPr id="69643" name="Rectangle 59"/>
          <p:cNvSpPr>
            <a:spLocks noChangeArrowheads="1"/>
          </p:cNvSpPr>
          <p:nvPr/>
        </p:nvSpPr>
        <p:spPr bwMode="auto">
          <a:xfrm>
            <a:off x="1447800" y="5514975"/>
            <a:ext cx="5118100" cy="274638"/>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Corrélation entre les comportements de b1, b2 et b3 </a:t>
            </a:r>
            <a:endParaRPr lang="fr-FR">
              <a:latin typeface="Times New Roman" pitchFamily="18" charset="0"/>
            </a:endParaRPr>
          </a:p>
        </p:txBody>
      </p:sp>
      <p:grpSp>
        <p:nvGrpSpPr>
          <p:cNvPr id="69644" name="Group 61"/>
          <p:cNvGrpSpPr>
            <a:grpSpLocks/>
          </p:cNvGrpSpPr>
          <p:nvPr/>
        </p:nvGrpSpPr>
        <p:grpSpPr bwMode="auto">
          <a:xfrm>
            <a:off x="1295400" y="2133600"/>
            <a:ext cx="6851650" cy="2590800"/>
            <a:chOff x="816" y="1344"/>
            <a:chExt cx="4316" cy="1632"/>
          </a:xfrm>
        </p:grpSpPr>
        <p:sp>
          <p:nvSpPr>
            <p:cNvPr id="69645" name="AutoShape 4"/>
            <p:cNvSpPr>
              <a:spLocks noChangeArrowheads="1"/>
            </p:cNvSpPr>
            <p:nvPr/>
          </p:nvSpPr>
          <p:spPr bwMode="auto">
            <a:xfrm>
              <a:off x="816" y="1344"/>
              <a:ext cx="1296" cy="1248"/>
            </a:xfrm>
            <a:prstGeom prst="roundRect">
              <a:avLst>
                <a:gd name="adj" fmla="val 14287"/>
              </a:avLst>
            </a:prstGeom>
            <a:solidFill>
              <a:srgbClr val="FFFFFF"/>
            </a:solidFill>
            <a:ln w="12700">
              <a:solidFill>
                <a:srgbClr val="000000"/>
              </a:solidFill>
              <a:round/>
              <a:headEnd/>
              <a:tailEnd/>
            </a:ln>
          </p:spPr>
          <p:txBody>
            <a:bodyPr/>
            <a:lstStyle/>
            <a:p>
              <a:endParaRPr lang="fr-FR"/>
            </a:p>
          </p:txBody>
        </p:sp>
        <p:sp>
          <p:nvSpPr>
            <p:cNvPr id="69646" name="Rectangle 5"/>
            <p:cNvSpPr>
              <a:spLocks noChangeArrowheads="1"/>
            </p:cNvSpPr>
            <p:nvPr/>
          </p:nvSpPr>
          <p:spPr bwMode="auto">
            <a:xfrm>
              <a:off x="948" y="1426"/>
              <a:ext cx="823"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Times" pitchFamily="18" charset="0"/>
                </a:rPr>
                <a:t>if (aa==2) </a:t>
              </a:r>
              <a:endParaRPr lang="fr-FR" sz="2400">
                <a:latin typeface="Times New Roman" pitchFamily="18" charset="0"/>
              </a:endParaRPr>
            </a:p>
          </p:txBody>
        </p:sp>
        <p:sp>
          <p:nvSpPr>
            <p:cNvPr id="69647" name="Rectangle 6"/>
            <p:cNvSpPr>
              <a:spLocks noChangeArrowheads="1"/>
            </p:cNvSpPr>
            <p:nvPr/>
          </p:nvSpPr>
          <p:spPr bwMode="auto">
            <a:xfrm>
              <a:off x="1360" y="1619"/>
              <a:ext cx="48"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Times" pitchFamily="18" charset="0"/>
                </a:rPr>
                <a:t> </a:t>
              </a:r>
              <a:endParaRPr lang="fr-FR" sz="2400">
                <a:latin typeface="Times New Roman" pitchFamily="18" charset="0"/>
              </a:endParaRPr>
            </a:p>
          </p:txBody>
        </p:sp>
        <p:sp>
          <p:nvSpPr>
            <p:cNvPr id="69648" name="Rectangle 7"/>
            <p:cNvSpPr>
              <a:spLocks noChangeArrowheads="1"/>
            </p:cNvSpPr>
            <p:nvPr/>
          </p:nvSpPr>
          <p:spPr bwMode="auto">
            <a:xfrm>
              <a:off x="1406" y="1619"/>
              <a:ext cx="619"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Times" pitchFamily="18" charset="0"/>
                </a:rPr>
                <a:t>aa = 0 ; </a:t>
              </a:r>
              <a:endParaRPr lang="fr-FR" sz="2400">
                <a:latin typeface="Times New Roman" pitchFamily="18" charset="0"/>
              </a:endParaRPr>
            </a:p>
          </p:txBody>
        </p:sp>
        <p:sp>
          <p:nvSpPr>
            <p:cNvPr id="69649" name="Rectangle 8"/>
            <p:cNvSpPr>
              <a:spLocks noChangeArrowheads="1"/>
            </p:cNvSpPr>
            <p:nvPr/>
          </p:nvSpPr>
          <p:spPr bwMode="auto">
            <a:xfrm>
              <a:off x="948" y="1811"/>
              <a:ext cx="845"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Times" pitchFamily="18" charset="0"/>
                </a:rPr>
                <a:t>if (bb==2) </a:t>
              </a:r>
              <a:endParaRPr lang="fr-FR" sz="2400">
                <a:latin typeface="Times New Roman" pitchFamily="18" charset="0"/>
              </a:endParaRPr>
            </a:p>
          </p:txBody>
        </p:sp>
        <p:sp>
          <p:nvSpPr>
            <p:cNvPr id="69650" name="Rectangle 9"/>
            <p:cNvSpPr>
              <a:spLocks noChangeArrowheads="1"/>
            </p:cNvSpPr>
            <p:nvPr/>
          </p:nvSpPr>
          <p:spPr bwMode="auto">
            <a:xfrm>
              <a:off x="1360" y="2004"/>
              <a:ext cx="48"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Times" pitchFamily="18" charset="0"/>
                </a:rPr>
                <a:t> </a:t>
              </a:r>
              <a:endParaRPr lang="fr-FR" sz="2400">
                <a:latin typeface="Times New Roman" pitchFamily="18" charset="0"/>
              </a:endParaRPr>
            </a:p>
          </p:txBody>
        </p:sp>
        <p:sp>
          <p:nvSpPr>
            <p:cNvPr id="69651" name="Rectangle 10"/>
            <p:cNvSpPr>
              <a:spLocks noChangeArrowheads="1"/>
            </p:cNvSpPr>
            <p:nvPr/>
          </p:nvSpPr>
          <p:spPr bwMode="auto">
            <a:xfrm>
              <a:off x="1406" y="2004"/>
              <a:ext cx="641"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Times" pitchFamily="18" charset="0"/>
                </a:rPr>
                <a:t>bb = 0 ; </a:t>
              </a:r>
              <a:endParaRPr lang="fr-FR" sz="2400">
                <a:latin typeface="Times New Roman" pitchFamily="18" charset="0"/>
              </a:endParaRPr>
            </a:p>
          </p:txBody>
        </p:sp>
        <p:sp>
          <p:nvSpPr>
            <p:cNvPr id="69652" name="Rectangle 11"/>
            <p:cNvSpPr>
              <a:spLocks noChangeArrowheads="1"/>
            </p:cNvSpPr>
            <p:nvPr/>
          </p:nvSpPr>
          <p:spPr bwMode="auto">
            <a:xfrm>
              <a:off x="948" y="2197"/>
              <a:ext cx="999"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Times" pitchFamily="18" charset="0"/>
                </a:rPr>
                <a:t>if (aa != bb {</a:t>
              </a:r>
              <a:endParaRPr lang="fr-FR" sz="2400">
                <a:latin typeface="Times New Roman" pitchFamily="18" charset="0"/>
              </a:endParaRPr>
            </a:p>
          </p:txBody>
        </p:sp>
        <p:sp>
          <p:nvSpPr>
            <p:cNvPr id="69653" name="AutoShape 12"/>
            <p:cNvSpPr>
              <a:spLocks noChangeArrowheads="1"/>
            </p:cNvSpPr>
            <p:nvPr/>
          </p:nvSpPr>
          <p:spPr bwMode="auto">
            <a:xfrm>
              <a:off x="2496" y="1344"/>
              <a:ext cx="2636" cy="1632"/>
            </a:xfrm>
            <a:prstGeom prst="roundRect">
              <a:avLst>
                <a:gd name="adj" fmla="val 8750"/>
              </a:avLst>
            </a:prstGeom>
            <a:solidFill>
              <a:srgbClr val="FFFFFF"/>
            </a:solidFill>
            <a:ln w="12700">
              <a:solidFill>
                <a:srgbClr val="000000"/>
              </a:solidFill>
              <a:round/>
              <a:headEnd/>
              <a:tailEnd/>
            </a:ln>
          </p:spPr>
          <p:txBody>
            <a:bodyPr/>
            <a:lstStyle/>
            <a:p>
              <a:endParaRPr lang="fr-FR"/>
            </a:p>
          </p:txBody>
        </p:sp>
        <p:sp>
          <p:nvSpPr>
            <p:cNvPr id="69654" name="Rectangle 13"/>
            <p:cNvSpPr>
              <a:spLocks noChangeArrowheads="1"/>
            </p:cNvSpPr>
            <p:nvPr/>
          </p:nvSpPr>
          <p:spPr bwMode="auto">
            <a:xfrm>
              <a:off x="2648" y="1616"/>
              <a:ext cx="277" cy="173"/>
            </a:xfrm>
            <a:prstGeom prst="rect">
              <a:avLst/>
            </a:prstGeom>
            <a:noFill/>
            <a:ln w="9525">
              <a:noFill/>
              <a:miter lim="800000"/>
              <a:headEnd/>
              <a:tailEnd/>
            </a:ln>
          </p:spPr>
          <p:txBody>
            <a:bodyPr lIns="0" tIns="0" rIns="0" bIns="0">
              <a:spAutoFit/>
            </a:bodyPr>
            <a:lstStyle/>
            <a:p>
              <a:pPr eaLnBrk="0" hangingPunct="0"/>
              <a:r>
                <a:rPr lang="fr-FR" i="1">
                  <a:solidFill>
                    <a:srgbClr val="000000"/>
                  </a:solidFill>
                  <a:latin typeface="Times New Roman" pitchFamily="18" charset="0"/>
                </a:rPr>
                <a:t>b1</a:t>
              </a:r>
              <a:endParaRPr lang="fr-FR">
                <a:latin typeface="Times New Roman" pitchFamily="18" charset="0"/>
              </a:endParaRPr>
            </a:p>
          </p:txBody>
        </p:sp>
        <p:sp>
          <p:nvSpPr>
            <p:cNvPr id="69655" name="Rectangle 14"/>
            <p:cNvSpPr>
              <a:spLocks noChangeArrowheads="1"/>
            </p:cNvSpPr>
            <p:nvPr/>
          </p:nvSpPr>
          <p:spPr bwMode="auto">
            <a:xfrm>
              <a:off x="2688" y="2170"/>
              <a:ext cx="144" cy="173"/>
            </a:xfrm>
            <a:prstGeom prst="rect">
              <a:avLst/>
            </a:prstGeom>
            <a:noFill/>
            <a:ln w="9525">
              <a:noFill/>
              <a:miter lim="800000"/>
              <a:headEnd/>
              <a:tailEnd/>
            </a:ln>
          </p:spPr>
          <p:txBody>
            <a:bodyPr wrap="none" lIns="0" tIns="0" rIns="0" bIns="0">
              <a:spAutoFit/>
            </a:bodyPr>
            <a:lstStyle/>
            <a:p>
              <a:pPr eaLnBrk="0" hangingPunct="0"/>
              <a:r>
                <a:rPr lang="fr-FR" i="1">
                  <a:solidFill>
                    <a:srgbClr val="000000"/>
                  </a:solidFill>
                  <a:latin typeface="Times New Roman" pitchFamily="18" charset="0"/>
                </a:rPr>
                <a:t>b2</a:t>
              </a:r>
              <a:endParaRPr lang="fr-FR">
                <a:latin typeface="Times New Roman" pitchFamily="18" charset="0"/>
              </a:endParaRPr>
            </a:p>
          </p:txBody>
        </p:sp>
        <p:sp>
          <p:nvSpPr>
            <p:cNvPr id="69656" name="Rectangle 15"/>
            <p:cNvSpPr>
              <a:spLocks noChangeArrowheads="1"/>
            </p:cNvSpPr>
            <p:nvPr/>
          </p:nvSpPr>
          <p:spPr bwMode="auto">
            <a:xfrm>
              <a:off x="2996" y="1479"/>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57" name="Rectangle 16"/>
            <p:cNvSpPr>
              <a:spLocks noChangeArrowheads="1"/>
            </p:cNvSpPr>
            <p:nvPr/>
          </p:nvSpPr>
          <p:spPr bwMode="auto">
            <a:xfrm>
              <a:off x="3096" y="1479"/>
              <a:ext cx="1145" cy="346"/>
            </a:xfrm>
            <a:prstGeom prst="rect">
              <a:avLst/>
            </a:prstGeom>
            <a:noFill/>
            <a:ln w="9525">
              <a:noFill/>
              <a:miter lim="800000"/>
              <a:headEnd/>
              <a:tailEnd/>
            </a:ln>
          </p:spPr>
          <p:txBody>
            <a:bodyPr lIns="0" tIns="0" rIns="0" bIns="0">
              <a:spAutoFit/>
            </a:bodyPr>
            <a:lstStyle/>
            <a:p>
              <a:pPr eaLnBrk="0" hangingPunct="0"/>
              <a:r>
                <a:rPr lang="fr-FR">
                  <a:latin typeface="Times New Roman" pitchFamily="18" charset="0"/>
                </a:rPr>
                <a:t>SUBI 	R3,R1,#2	</a:t>
              </a:r>
            </a:p>
          </p:txBody>
        </p:sp>
        <p:sp>
          <p:nvSpPr>
            <p:cNvPr id="69658" name="Rectangle 17"/>
            <p:cNvSpPr>
              <a:spLocks noChangeArrowheads="1"/>
            </p:cNvSpPr>
            <p:nvPr/>
          </p:nvSpPr>
          <p:spPr bwMode="auto">
            <a:xfrm>
              <a:off x="3898" y="1479"/>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59" name="Rectangle 19"/>
            <p:cNvSpPr>
              <a:spLocks noChangeArrowheads="1"/>
            </p:cNvSpPr>
            <p:nvPr/>
          </p:nvSpPr>
          <p:spPr bwMode="auto">
            <a:xfrm>
              <a:off x="2996" y="164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60" name="Rectangle 20"/>
            <p:cNvSpPr>
              <a:spLocks noChangeArrowheads="1"/>
            </p:cNvSpPr>
            <p:nvPr/>
          </p:nvSpPr>
          <p:spPr bwMode="auto">
            <a:xfrm>
              <a:off x="3096" y="1647"/>
              <a:ext cx="1281" cy="173"/>
            </a:xfrm>
            <a:prstGeom prst="rect">
              <a:avLst/>
            </a:prstGeom>
            <a:noFill/>
            <a:ln w="9525">
              <a:noFill/>
              <a:miter lim="800000"/>
              <a:headEnd/>
              <a:tailEnd/>
            </a:ln>
          </p:spPr>
          <p:txBody>
            <a:bodyPr lIns="0" tIns="0" rIns="0" bIns="0">
              <a:spAutoFit/>
            </a:bodyPr>
            <a:lstStyle/>
            <a:p>
              <a:pPr eaLnBrk="0" hangingPunct="0"/>
              <a:r>
                <a:rPr lang="fr-FR">
                  <a:latin typeface="Times New Roman" pitchFamily="18" charset="0"/>
                </a:rPr>
                <a:t>BNEZ 	R3,L1</a:t>
              </a:r>
            </a:p>
          </p:txBody>
        </p:sp>
        <p:sp>
          <p:nvSpPr>
            <p:cNvPr id="69661" name="Rectangle 21"/>
            <p:cNvSpPr>
              <a:spLocks noChangeArrowheads="1"/>
            </p:cNvSpPr>
            <p:nvPr/>
          </p:nvSpPr>
          <p:spPr bwMode="auto">
            <a:xfrm>
              <a:off x="3898" y="164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62" name="Rectangle 23"/>
            <p:cNvSpPr>
              <a:spLocks noChangeArrowheads="1"/>
            </p:cNvSpPr>
            <p:nvPr/>
          </p:nvSpPr>
          <p:spPr bwMode="auto">
            <a:xfrm>
              <a:off x="2996" y="181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63" name="Rectangle 24"/>
            <p:cNvSpPr>
              <a:spLocks noChangeArrowheads="1"/>
            </p:cNvSpPr>
            <p:nvPr/>
          </p:nvSpPr>
          <p:spPr bwMode="auto">
            <a:xfrm>
              <a:off x="3096" y="1817"/>
              <a:ext cx="1372" cy="173"/>
            </a:xfrm>
            <a:prstGeom prst="rect">
              <a:avLst/>
            </a:prstGeom>
            <a:noFill/>
            <a:ln w="9525">
              <a:noFill/>
              <a:miter lim="800000"/>
              <a:headEnd/>
              <a:tailEnd/>
            </a:ln>
          </p:spPr>
          <p:txBody>
            <a:bodyPr lIns="0" tIns="0" rIns="0" bIns="0">
              <a:spAutoFit/>
            </a:bodyPr>
            <a:lstStyle/>
            <a:p>
              <a:pPr eaLnBrk="0" hangingPunct="0"/>
              <a:r>
                <a:rPr lang="fr-FR">
                  <a:solidFill>
                    <a:srgbClr val="000000"/>
                  </a:solidFill>
                  <a:latin typeface="Times New Roman" pitchFamily="18" charset="0"/>
                </a:rPr>
                <a:t>ADD	R1,R0,R0</a:t>
              </a:r>
              <a:endParaRPr lang="fr-FR">
                <a:latin typeface="Times New Roman" pitchFamily="18" charset="0"/>
              </a:endParaRPr>
            </a:p>
          </p:txBody>
        </p:sp>
        <p:sp>
          <p:nvSpPr>
            <p:cNvPr id="69664" name="Rectangle 25"/>
            <p:cNvSpPr>
              <a:spLocks noChangeArrowheads="1"/>
            </p:cNvSpPr>
            <p:nvPr/>
          </p:nvSpPr>
          <p:spPr bwMode="auto">
            <a:xfrm>
              <a:off x="3898" y="181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65" name="Rectangle 26"/>
            <p:cNvSpPr>
              <a:spLocks noChangeArrowheads="1"/>
            </p:cNvSpPr>
            <p:nvPr/>
          </p:nvSpPr>
          <p:spPr bwMode="auto">
            <a:xfrm>
              <a:off x="4348" y="181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66" name="Rectangle 28"/>
            <p:cNvSpPr>
              <a:spLocks noChangeArrowheads="1"/>
            </p:cNvSpPr>
            <p:nvPr/>
          </p:nvSpPr>
          <p:spPr bwMode="auto">
            <a:xfrm>
              <a:off x="2544" y="1987"/>
              <a:ext cx="460"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L1 :</a:t>
              </a:r>
              <a:endParaRPr lang="fr-FR" sz="2400">
                <a:latin typeface="Times New Roman" pitchFamily="18" charset="0"/>
              </a:endParaRPr>
            </a:p>
          </p:txBody>
        </p:sp>
        <p:sp>
          <p:nvSpPr>
            <p:cNvPr id="69667" name="Rectangle 29"/>
            <p:cNvSpPr>
              <a:spLocks noChangeArrowheads="1"/>
            </p:cNvSpPr>
            <p:nvPr/>
          </p:nvSpPr>
          <p:spPr bwMode="auto">
            <a:xfrm>
              <a:off x="2996" y="198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68" name="Rectangle 32"/>
            <p:cNvSpPr>
              <a:spLocks noChangeArrowheads="1"/>
            </p:cNvSpPr>
            <p:nvPr/>
          </p:nvSpPr>
          <p:spPr bwMode="auto">
            <a:xfrm>
              <a:off x="3107" y="1987"/>
              <a:ext cx="1859" cy="230"/>
            </a:xfrm>
            <a:prstGeom prst="rect">
              <a:avLst/>
            </a:prstGeom>
            <a:noFill/>
            <a:ln w="9525">
              <a:noFill/>
              <a:miter lim="800000"/>
              <a:headEnd/>
              <a:tailEnd/>
            </a:ln>
          </p:spPr>
          <p:txBody>
            <a:bodyPr lIns="0" tIns="0" rIns="0" bIns="0">
              <a:spAutoFit/>
            </a:bodyPr>
            <a:lstStyle/>
            <a:p>
              <a:pPr eaLnBrk="0" hangingPunct="0"/>
              <a:r>
                <a:rPr lang="fr-FR">
                  <a:solidFill>
                    <a:srgbClr val="000000"/>
                  </a:solidFill>
                  <a:latin typeface="Times New Roman" pitchFamily="18" charset="0"/>
                </a:rPr>
                <a:t>SUBI	R3,R2,#2</a:t>
              </a:r>
              <a:r>
                <a:rPr lang="fr-FR" sz="2400">
                  <a:solidFill>
                    <a:srgbClr val="000000"/>
                  </a:solidFill>
                  <a:latin typeface="Courier" pitchFamily="49" charset="0"/>
                </a:rPr>
                <a:t> </a:t>
              </a:r>
              <a:endParaRPr lang="fr-FR" sz="2400">
                <a:latin typeface="Times New Roman" pitchFamily="18" charset="0"/>
              </a:endParaRPr>
            </a:p>
          </p:txBody>
        </p:sp>
        <p:sp>
          <p:nvSpPr>
            <p:cNvPr id="69669" name="Rectangle 34"/>
            <p:cNvSpPr>
              <a:spLocks noChangeArrowheads="1"/>
            </p:cNvSpPr>
            <p:nvPr/>
          </p:nvSpPr>
          <p:spPr bwMode="auto">
            <a:xfrm>
              <a:off x="3096" y="2214"/>
              <a:ext cx="940"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New Roman" pitchFamily="18" charset="0"/>
                </a:rPr>
                <a:t>BNEZ 	R3,L2</a:t>
              </a:r>
              <a:endParaRPr lang="fr-FR">
                <a:latin typeface="Times New Roman" pitchFamily="18" charset="0"/>
              </a:endParaRPr>
            </a:p>
          </p:txBody>
        </p:sp>
        <p:sp>
          <p:nvSpPr>
            <p:cNvPr id="69670" name="Rectangle 35"/>
            <p:cNvSpPr>
              <a:spLocks noChangeArrowheads="1"/>
            </p:cNvSpPr>
            <p:nvPr/>
          </p:nvSpPr>
          <p:spPr bwMode="auto">
            <a:xfrm>
              <a:off x="3898" y="215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71" name="Rectangle 36"/>
            <p:cNvSpPr>
              <a:spLocks noChangeArrowheads="1"/>
            </p:cNvSpPr>
            <p:nvPr/>
          </p:nvSpPr>
          <p:spPr bwMode="auto">
            <a:xfrm>
              <a:off x="4348" y="215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72" name="Rectangle 38"/>
            <p:cNvSpPr>
              <a:spLocks noChangeArrowheads="1"/>
            </p:cNvSpPr>
            <p:nvPr/>
          </p:nvSpPr>
          <p:spPr bwMode="auto">
            <a:xfrm>
              <a:off x="2996" y="232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73" name="Rectangle 40"/>
            <p:cNvSpPr>
              <a:spLocks noChangeArrowheads="1"/>
            </p:cNvSpPr>
            <p:nvPr/>
          </p:nvSpPr>
          <p:spPr bwMode="auto">
            <a:xfrm>
              <a:off x="3446" y="232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74" name="Rectangle 41"/>
            <p:cNvSpPr>
              <a:spLocks noChangeArrowheads="1"/>
            </p:cNvSpPr>
            <p:nvPr/>
          </p:nvSpPr>
          <p:spPr bwMode="auto">
            <a:xfrm>
              <a:off x="3898" y="232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75" name="Rectangle 43"/>
            <p:cNvSpPr>
              <a:spLocks noChangeArrowheads="1"/>
            </p:cNvSpPr>
            <p:nvPr/>
          </p:nvSpPr>
          <p:spPr bwMode="auto">
            <a:xfrm>
              <a:off x="2544" y="2432"/>
              <a:ext cx="135"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L2:</a:t>
              </a:r>
              <a:endParaRPr lang="fr-FR" sz="2400">
                <a:latin typeface="Times New Roman" pitchFamily="18" charset="0"/>
              </a:endParaRPr>
            </a:p>
          </p:txBody>
        </p:sp>
        <p:sp>
          <p:nvSpPr>
            <p:cNvPr id="69676" name="Rectangle 44"/>
            <p:cNvSpPr>
              <a:spLocks noChangeArrowheads="1"/>
            </p:cNvSpPr>
            <p:nvPr/>
          </p:nvSpPr>
          <p:spPr bwMode="auto">
            <a:xfrm>
              <a:off x="2996" y="249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77" name="Rectangle 45"/>
            <p:cNvSpPr>
              <a:spLocks noChangeArrowheads="1"/>
            </p:cNvSpPr>
            <p:nvPr/>
          </p:nvSpPr>
          <p:spPr bwMode="auto">
            <a:xfrm>
              <a:off x="3096" y="2497"/>
              <a:ext cx="1281" cy="173"/>
            </a:xfrm>
            <a:prstGeom prst="rect">
              <a:avLst/>
            </a:prstGeom>
            <a:noFill/>
            <a:ln w="9525">
              <a:noFill/>
              <a:miter lim="800000"/>
              <a:headEnd/>
              <a:tailEnd/>
            </a:ln>
          </p:spPr>
          <p:txBody>
            <a:bodyPr lIns="0" tIns="0" rIns="0" bIns="0">
              <a:spAutoFit/>
            </a:bodyPr>
            <a:lstStyle/>
            <a:p>
              <a:pPr eaLnBrk="0" hangingPunct="0"/>
              <a:r>
                <a:rPr lang="fr-FR">
                  <a:solidFill>
                    <a:srgbClr val="000000"/>
                  </a:solidFill>
                  <a:latin typeface="Times New Roman" pitchFamily="18" charset="0"/>
                </a:rPr>
                <a:t>SUB 	R3,R1,R2 </a:t>
              </a:r>
            </a:p>
          </p:txBody>
        </p:sp>
        <p:sp>
          <p:nvSpPr>
            <p:cNvPr id="69678" name="Rectangle 47"/>
            <p:cNvSpPr>
              <a:spLocks noChangeArrowheads="1"/>
            </p:cNvSpPr>
            <p:nvPr/>
          </p:nvSpPr>
          <p:spPr bwMode="auto">
            <a:xfrm>
              <a:off x="4348" y="2497"/>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79" name="Rectangle 49"/>
            <p:cNvSpPr>
              <a:spLocks noChangeArrowheads="1"/>
            </p:cNvSpPr>
            <p:nvPr/>
          </p:nvSpPr>
          <p:spPr bwMode="auto">
            <a:xfrm>
              <a:off x="3898" y="2666"/>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80" name="Rectangle 50"/>
            <p:cNvSpPr>
              <a:spLocks noChangeArrowheads="1"/>
            </p:cNvSpPr>
            <p:nvPr/>
          </p:nvSpPr>
          <p:spPr bwMode="auto">
            <a:xfrm>
              <a:off x="4348" y="2666"/>
              <a:ext cx="116" cy="230"/>
            </a:xfrm>
            <a:prstGeom prst="rect">
              <a:avLst/>
            </a:prstGeom>
            <a:noFill/>
            <a:ln w="9525">
              <a:noFill/>
              <a:miter lim="800000"/>
              <a:headEnd/>
              <a:tailEnd/>
            </a:ln>
          </p:spPr>
          <p:txBody>
            <a:bodyPr wrap="none" lIns="0" tIns="0" rIns="0" bIns="0">
              <a:spAutoFit/>
            </a:bodyPr>
            <a:lstStyle/>
            <a:p>
              <a:pPr eaLnBrk="0" hangingPunct="0"/>
              <a:r>
                <a:rPr lang="fr-FR" sz="2400">
                  <a:solidFill>
                    <a:srgbClr val="000000"/>
                  </a:solidFill>
                  <a:latin typeface="Courier" pitchFamily="49" charset="0"/>
                </a:rPr>
                <a:t> </a:t>
              </a:r>
              <a:endParaRPr lang="fr-FR" sz="2400">
                <a:latin typeface="Times New Roman" pitchFamily="18" charset="0"/>
              </a:endParaRPr>
            </a:p>
          </p:txBody>
        </p:sp>
        <p:sp>
          <p:nvSpPr>
            <p:cNvPr id="69681" name="Rectangle 52"/>
            <p:cNvSpPr>
              <a:spLocks noChangeArrowheads="1"/>
            </p:cNvSpPr>
            <p:nvPr/>
          </p:nvSpPr>
          <p:spPr bwMode="auto">
            <a:xfrm>
              <a:off x="2660" y="2659"/>
              <a:ext cx="268" cy="173"/>
            </a:xfrm>
            <a:prstGeom prst="rect">
              <a:avLst/>
            </a:prstGeom>
            <a:noFill/>
            <a:ln w="9525">
              <a:noFill/>
              <a:miter lim="800000"/>
              <a:headEnd/>
              <a:tailEnd/>
            </a:ln>
          </p:spPr>
          <p:txBody>
            <a:bodyPr lIns="0" tIns="0" rIns="0" bIns="0">
              <a:spAutoFit/>
            </a:bodyPr>
            <a:lstStyle/>
            <a:p>
              <a:pPr eaLnBrk="0" hangingPunct="0"/>
              <a:r>
                <a:rPr lang="fr-FR" i="1">
                  <a:solidFill>
                    <a:srgbClr val="000000"/>
                  </a:solidFill>
                  <a:latin typeface="Times New Roman" pitchFamily="18" charset="0"/>
                </a:rPr>
                <a:t>b3</a:t>
              </a:r>
              <a:endParaRPr lang="fr-FR">
                <a:latin typeface="Times New Roman" pitchFamily="18" charset="0"/>
              </a:endParaRPr>
            </a:p>
          </p:txBody>
        </p:sp>
        <p:sp>
          <p:nvSpPr>
            <p:cNvPr id="69682" name="Rectangle 53"/>
            <p:cNvSpPr>
              <a:spLocks noChangeArrowheads="1"/>
            </p:cNvSpPr>
            <p:nvPr/>
          </p:nvSpPr>
          <p:spPr bwMode="auto">
            <a:xfrm>
              <a:off x="2882" y="2677"/>
              <a:ext cx="87"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Courier" pitchFamily="49" charset="0"/>
                </a:rPr>
                <a:t> </a:t>
              </a:r>
              <a:endParaRPr lang="fr-FR">
                <a:latin typeface="Times New Roman" pitchFamily="18" charset="0"/>
              </a:endParaRPr>
            </a:p>
          </p:txBody>
        </p:sp>
        <p:sp>
          <p:nvSpPr>
            <p:cNvPr id="69683" name="Rectangle 54"/>
            <p:cNvSpPr>
              <a:spLocks noChangeArrowheads="1"/>
            </p:cNvSpPr>
            <p:nvPr/>
          </p:nvSpPr>
          <p:spPr bwMode="auto">
            <a:xfrm>
              <a:off x="3120" y="2677"/>
              <a:ext cx="776"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New Roman" pitchFamily="18" charset="0"/>
                </a:rPr>
                <a:t>BEQZ R3,L3</a:t>
              </a:r>
              <a:endParaRPr lang="fr-FR">
                <a:latin typeface="Times New Roman" pitchFamily="18" charset="0"/>
              </a:endParaRPr>
            </a:p>
          </p:txBody>
        </p:sp>
        <p:sp>
          <p:nvSpPr>
            <p:cNvPr id="69684" name="Rectangle 60"/>
            <p:cNvSpPr>
              <a:spLocks noChangeArrowheads="1"/>
            </p:cNvSpPr>
            <p:nvPr/>
          </p:nvSpPr>
          <p:spPr bwMode="auto">
            <a:xfrm>
              <a:off x="3107" y="2350"/>
              <a:ext cx="1372" cy="173"/>
            </a:xfrm>
            <a:prstGeom prst="rect">
              <a:avLst/>
            </a:prstGeom>
            <a:noFill/>
            <a:ln w="9525">
              <a:noFill/>
              <a:miter lim="800000"/>
              <a:headEnd/>
              <a:tailEnd/>
            </a:ln>
          </p:spPr>
          <p:txBody>
            <a:bodyPr lIns="0" tIns="0" rIns="0" bIns="0">
              <a:spAutoFit/>
            </a:bodyPr>
            <a:lstStyle/>
            <a:p>
              <a:pPr eaLnBrk="0" hangingPunct="0"/>
              <a:r>
                <a:rPr lang="fr-FR">
                  <a:solidFill>
                    <a:srgbClr val="000000"/>
                  </a:solidFill>
                  <a:latin typeface="Times New Roman" pitchFamily="18" charset="0"/>
                </a:rPr>
                <a:t>ADD	R2,R0,R0</a:t>
              </a:r>
              <a:endParaRPr lang="fr-FR">
                <a:latin typeface="Times New Roman" pitchFamily="18"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re 1"/>
          <p:cNvSpPr>
            <a:spLocks noGrp="1"/>
          </p:cNvSpPr>
          <p:nvPr>
            <p:ph type="title"/>
          </p:nvPr>
        </p:nvSpPr>
        <p:spPr/>
        <p:txBody>
          <a:bodyPr/>
          <a:lstStyle/>
          <a:p>
            <a:r>
              <a:rPr lang="en-US" smtClean="0"/>
              <a:t>Pipeline lâche – IBM 360-91</a:t>
            </a:r>
          </a:p>
        </p:txBody>
      </p:sp>
      <p:sp>
        <p:nvSpPr>
          <p:cNvPr id="6" name="Espace réservé du numéro de diapositive 5"/>
          <p:cNvSpPr>
            <a:spLocks noGrp="1"/>
          </p:cNvSpPr>
          <p:nvPr>
            <p:ph type="sldNum" sz="quarter" idx="12"/>
          </p:nvPr>
        </p:nvSpPr>
        <p:spPr/>
        <p:txBody>
          <a:bodyPr/>
          <a:lstStyle/>
          <a:p>
            <a:pPr>
              <a:defRPr/>
            </a:pPr>
            <a:fld id="{05D9BED6-BB38-4249-8895-4066C039649C}" type="slidenum">
              <a:rPr lang="fr-FR"/>
              <a:pPr>
                <a:defRPr/>
              </a:pPr>
              <a:t>7</a:t>
            </a:fld>
            <a:endParaRPr lang="fr-FR"/>
          </a:p>
        </p:txBody>
      </p:sp>
      <p:pic>
        <p:nvPicPr>
          <p:cNvPr id="25604" name="Picture 4"/>
          <p:cNvPicPr>
            <a:picLocks noChangeAspect="1" noChangeArrowheads="1"/>
          </p:cNvPicPr>
          <p:nvPr/>
        </p:nvPicPr>
        <p:blipFill>
          <a:blip r:embed="rId2" cstate="print"/>
          <a:srcRect/>
          <a:stretch>
            <a:fillRect/>
          </a:stretch>
        </p:blipFill>
        <p:spPr bwMode="auto">
          <a:xfrm>
            <a:off x="395288" y="3068638"/>
            <a:ext cx="8280400" cy="2752725"/>
          </a:xfrm>
          <a:prstGeom prst="rect">
            <a:avLst/>
          </a:prstGeom>
          <a:noFill/>
          <a:ln w="9525">
            <a:noFill/>
            <a:miter lim="800000"/>
            <a:headEnd/>
            <a:tailEnd/>
          </a:ln>
        </p:spPr>
      </p:pic>
      <p:sp>
        <p:nvSpPr>
          <p:cNvPr id="25605" name="ZoneTexte 9"/>
          <p:cNvSpPr txBox="1">
            <a:spLocks noChangeArrowheads="1"/>
          </p:cNvSpPr>
          <p:nvPr/>
        </p:nvSpPr>
        <p:spPr bwMode="auto">
          <a:xfrm>
            <a:off x="2484438" y="5805488"/>
            <a:ext cx="2509837" cy="369887"/>
          </a:xfrm>
          <a:prstGeom prst="rect">
            <a:avLst/>
          </a:prstGeom>
          <a:noFill/>
          <a:ln w="9525">
            <a:noFill/>
            <a:miter lim="800000"/>
            <a:headEnd/>
            <a:tailEnd/>
          </a:ln>
        </p:spPr>
        <p:txBody>
          <a:bodyPr wrap="none">
            <a:spAutoFit/>
          </a:bodyPr>
          <a:lstStyle/>
          <a:p>
            <a:r>
              <a:rPr lang="en-US"/>
              <a:t>PIPELINE “ENTIERS” </a:t>
            </a:r>
          </a:p>
        </p:txBody>
      </p:sp>
      <p:sp>
        <p:nvSpPr>
          <p:cNvPr id="25606" name="ZoneTexte 10"/>
          <p:cNvSpPr txBox="1">
            <a:spLocks noChangeArrowheads="1"/>
          </p:cNvSpPr>
          <p:nvPr/>
        </p:nvSpPr>
        <p:spPr bwMode="auto">
          <a:xfrm>
            <a:off x="539750" y="1484313"/>
            <a:ext cx="5181600" cy="1754187"/>
          </a:xfrm>
          <a:prstGeom prst="rect">
            <a:avLst/>
          </a:prstGeom>
          <a:noFill/>
          <a:ln w="9525">
            <a:noFill/>
            <a:miter lim="800000"/>
            <a:headEnd/>
            <a:tailEnd/>
          </a:ln>
        </p:spPr>
        <p:txBody>
          <a:bodyPr>
            <a:spAutoFit/>
          </a:bodyPr>
          <a:lstStyle/>
          <a:p>
            <a:r>
              <a:rPr lang="en-US"/>
              <a:t>Premier ordinateur réellement pipeline (1967)</a:t>
            </a:r>
          </a:p>
          <a:p>
            <a:r>
              <a:rPr lang="en-US"/>
              <a:t>	Amdhal (série 360)</a:t>
            </a:r>
          </a:p>
          <a:p>
            <a:r>
              <a:rPr lang="en-US"/>
              <a:t>	Flynn, Tomasulo et al  (360-91)</a:t>
            </a:r>
          </a:p>
          <a:p>
            <a:endParaRPr lang="en-US"/>
          </a:p>
          <a:p>
            <a:endParaRPr lang="en-US"/>
          </a:p>
          <a:p>
            <a:endParaRPr lang="en-US"/>
          </a:p>
        </p:txBody>
      </p:sp>
      <p:sp>
        <p:nvSpPr>
          <p:cNvPr id="25607" name="AutoShape 6" descr="Résultat de recherche d'images pour &quot;ibm 360 91 computer&quot;"/>
          <p:cNvSpPr>
            <a:spLocks noChangeAspect="1" noChangeArrowheads="1"/>
          </p:cNvSpPr>
          <p:nvPr/>
        </p:nvSpPr>
        <p:spPr bwMode="auto">
          <a:xfrm>
            <a:off x="0" y="-136525"/>
            <a:ext cx="1285875" cy="857250"/>
          </a:xfrm>
          <a:prstGeom prst="rect">
            <a:avLst/>
          </a:prstGeom>
          <a:noFill/>
          <a:ln w="9525">
            <a:noFill/>
            <a:miter lim="800000"/>
            <a:headEnd/>
            <a:tailEnd/>
          </a:ln>
        </p:spPr>
        <p:txBody>
          <a:bodyPr/>
          <a:lstStyle/>
          <a:p>
            <a:endParaRPr lang="en-US"/>
          </a:p>
        </p:txBody>
      </p:sp>
      <p:sp>
        <p:nvSpPr>
          <p:cNvPr id="25608" name="AutoShape 8" descr="Résultat de recherche d'images pour &quot;ibm 360 91 computer&quot;"/>
          <p:cNvSpPr>
            <a:spLocks noChangeAspect="1" noChangeArrowheads="1"/>
          </p:cNvSpPr>
          <p:nvPr/>
        </p:nvSpPr>
        <p:spPr bwMode="auto">
          <a:xfrm>
            <a:off x="0" y="-136525"/>
            <a:ext cx="1285875" cy="857250"/>
          </a:xfrm>
          <a:prstGeom prst="rect">
            <a:avLst/>
          </a:prstGeom>
          <a:noFill/>
          <a:ln w="9525">
            <a:noFill/>
            <a:miter lim="800000"/>
            <a:headEnd/>
            <a:tailEnd/>
          </a:ln>
        </p:spPr>
        <p:txBody>
          <a:bodyPr/>
          <a:lstStyle/>
          <a:p>
            <a:endParaRPr lang="en-US"/>
          </a:p>
        </p:txBody>
      </p:sp>
      <p:pic>
        <p:nvPicPr>
          <p:cNvPr id="25609" name="Image 13" descr="22-IBM-360.gif"/>
          <p:cNvPicPr>
            <a:picLocks noChangeAspect="1"/>
          </p:cNvPicPr>
          <p:nvPr/>
        </p:nvPicPr>
        <p:blipFill>
          <a:blip r:embed="rId3" cstate="print"/>
          <a:srcRect/>
          <a:stretch>
            <a:fillRect/>
          </a:stretch>
        </p:blipFill>
        <p:spPr bwMode="auto">
          <a:xfrm>
            <a:off x="6011863" y="1341438"/>
            <a:ext cx="2406650" cy="1598612"/>
          </a:xfrm>
          <a:prstGeom prst="rect">
            <a:avLst/>
          </a:prstGeom>
          <a:noFill/>
          <a:ln w="9525">
            <a:noFill/>
            <a:miter lim="800000"/>
            <a:headEnd/>
            <a:tailEnd/>
          </a:ln>
        </p:spPr>
      </p:pic>
      <p:sp>
        <p:nvSpPr>
          <p:cNvPr id="12"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14"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Espace réservé de la date 2"/>
          <p:cNvSpPr>
            <a:spLocks noGrp="1"/>
          </p:cNvSpPr>
          <p:nvPr>
            <p:ph type="dt" sz="quarter" idx="10"/>
          </p:nvPr>
        </p:nvSpPr>
        <p:spPr/>
        <p:txBody>
          <a:bodyPr/>
          <a:lstStyle/>
          <a:p>
            <a:pPr>
              <a:defRPr/>
            </a:pPr>
            <a:r>
              <a:rPr lang="fr-FR"/>
              <a:t>M1 Informatique 2012-13</a:t>
            </a:r>
          </a:p>
        </p:txBody>
      </p:sp>
      <p:sp>
        <p:nvSpPr>
          <p:cNvPr id="104" name="Espace réservé du pied de page 3"/>
          <p:cNvSpPr>
            <a:spLocks noGrp="1"/>
          </p:cNvSpPr>
          <p:nvPr>
            <p:ph type="ftr" sz="quarter" idx="11"/>
          </p:nvPr>
        </p:nvSpPr>
        <p:spPr/>
        <p:txBody>
          <a:bodyPr/>
          <a:lstStyle/>
          <a:p>
            <a:pPr>
              <a:defRPr/>
            </a:pPr>
            <a:r>
              <a:rPr lang="fr-FR"/>
              <a:t>Architectures avancées</a:t>
            </a:r>
          </a:p>
          <a:p>
            <a:pPr>
              <a:defRPr/>
            </a:pPr>
            <a:r>
              <a:rPr lang="fr-FR"/>
              <a:t>D. Etiemble</a:t>
            </a:r>
          </a:p>
        </p:txBody>
      </p:sp>
      <p:sp>
        <p:nvSpPr>
          <p:cNvPr id="105" name="Espace réservé du numéro de diapositive 4"/>
          <p:cNvSpPr>
            <a:spLocks noGrp="1"/>
          </p:cNvSpPr>
          <p:nvPr>
            <p:ph type="sldNum" sz="quarter" idx="12"/>
          </p:nvPr>
        </p:nvSpPr>
        <p:spPr/>
        <p:txBody>
          <a:bodyPr/>
          <a:lstStyle/>
          <a:p>
            <a:pPr>
              <a:defRPr/>
            </a:pPr>
            <a:fld id="{795B85D6-DB77-42F8-8C9C-F0F0D5EF188A}" type="slidenum">
              <a:rPr lang="fr-FR"/>
              <a:pPr>
                <a:defRPr/>
              </a:pPr>
              <a:t>70</a:t>
            </a:fld>
            <a:endParaRPr lang="fr-FR"/>
          </a:p>
        </p:txBody>
      </p:sp>
      <p:sp>
        <p:nvSpPr>
          <p:cNvPr id="70661" name="Rectangle 2"/>
          <p:cNvSpPr>
            <a:spLocks noGrp="1" noChangeArrowheads="1"/>
          </p:cNvSpPr>
          <p:nvPr>
            <p:ph type="title"/>
          </p:nvPr>
        </p:nvSpPr>
        <p:spPr/>
        <p:txBody>
          <a:bodyPr/>
          <a:lstStyle/>
          <a:p>
            <a:pPr eaLnBrk="1" hangingPunct="1"/>
            <a:r>
              <a:rPr lang="fr-FR" smtClean="0"/>
              <a:t>Les prédicteurs à deux niveaux</a:t>
            </a:r>
          </a:p>
        </p:txBody>
      </p:sp>
      <p:sp>
        <p:nvSpPr>
          <p:cNvPr id="70662" name="Rectangle 3"/>
          <p:cNvSpPr>
            <a:spLocks noChangeArrowheads="1"/>
          </p:cNvSpPr>
          <p:nvPr/>
        </p:nvSpPr>
        <p:spPr bwMode="auto">
          <a:xfrm>
            <a:off x="609600" y="1676400"/>
            <a:ext cx="3378200" cy="730250"/>
          </a:xfrm>
          <a:prstGeom prst="rect">
            <a:avLst/>
          </a:prstGeom>
          <a:noFill/>
          <a:ln w="9525">
            <a:noFill/>
            <a:miter lim="800000"/>
            <a:headEnd/>
            <a:tailEnd/>
          </a:ln>
        </p:spPr>
        <p:txBody>
          <a:bodyPr lIns="0" tIns="0" rIns="0" bIns="0">
            <a:spAutoFit/>
          </a:bodyPr>
          <a:lstStyle/>
          <a:p>
            <a:pPr eaLnBrk="0" hangingPunct="0"/>
            <a:r>
              <a:rPr lang="fr-FR" sz="2400" b="1">
                <a:solidFill>
                  <a:srgbClr val="000000"/>
                </a:solidFill>
                <a:latin typeface="Times" pitchFamily="18" charset="0"/>
              </a:rPr>
              <a:t>PREDICTEUR A 2 NIVEAUX</a:t>
            </a:r>
            <a:endParaRPr lang="fr-FR" sz="2400">
              <a:latin typeface="Times New Roman" pitchFamily="18" charset="0"/>
            </a:endParaRPr>
          </a:p>
        </p:txBody>
      </p:sp>
      <p:sp>
        <p:nvSpPr>
          <p:cNvPr id="70663" name="Rectangle 4"/>
          <p:cNvSpPr>
            <a:spLocks noChangeArrowheads="1"/>
          </p:cNvSpPr>
          <p:nvPr/>
        </p:nvSpPr>
        <p:spPr bwMode="auto">
          <a:xfrm>
            <a:off x="2436813" y="2514600"/>
            <a:ext cx="3000375"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Prédicteur de branchement (2,2) </a:t>
            </a:r>
            <a:endParaRPr lang="fr-FR">
              <a:latin typeface="Times New Roman" pitchFamily="18" charset="0"/>
            </a:endParaRPr>
          </a:p>
        </p:txBody>
      </p:sp>
      <p:grpSp>
        <p:nvGrpSpPr>
          <p:cNvPr id="70664" name="Group 103"/>
          <p:cNvGrpSpPr>
            <a:grpSpLocks/>
          </p:cNvGrpSpPr>
          <p:nvPr/>
        </p:nvGrpSpPr>
        <p:grpSpPr bwMode="auto">
          <a:xfrm>
            <a:off x="323850" y="3206750"/>
            <a:ext cx="7566025" cy="2879725"/>
            <a:chOff x="204" y="2020"/>
            <a:chExt cx="4766" cy="1814"/>
          </a:xfrm>
        </p:grpSpPr>
        <p:grpSp>
          <p:nvGrpSpPr>
            <p:cNvPr id="70673" name="Group 5"/>
            <p:cNvGrpSpPr>
              <a:grpSpLocks/>
            </p:cNvGrpSpPr>
            <p:nvPr/>
          </p:nvGrpSpPr>
          <p:grpSpPr bwMode="auto">
            <a:xfrm>
              <a:off x="2390" y="2020"/>
              <a:ext cx="259" cy="1222"/>
              <a:chOff x="1310" y="3839"/>
              <a:chExt cx="259" cy="1222"/>
            </a:xfrm>
          </p:grpSpPr>
          <p:sp>
            <p:nvSpPr>
              <p:cNvPr id="70746" name="Rectangle 6"/>
              <p:cNvSpPr>
                <a:spLocks noChangeArrowheads="1"/>
              </p:cNvSpPr>
              <p:nvPr/>
            </p:nvSpPr>
            <p:spPr bwMode="auto">
              <a:xfrm>
                <a:off x="1314" y="3839"/>
                <a:ext cx="255" cy="1222"/>
              </a:xfrm>
              <a:prstGeom prst="rect">
                <a:avLst/>
              </a:prstGeom>
              <a:solidFill>
                <a:srgbClr val="FFFFFF"/>
              </a:solidFill>
              <a:ln w="12700">
                <a:solidFill>
                  <a:srgbClr val="000000"/>
                </a:solidFill>
                <a:miter lim="800000"/>
                <a:headEnd/>
                <a:tailEnd/>
              </a:ln>
            </p:spPr>
            <p:txBody>
              <a:bodyPr/>
              <a:lstStyle/>
              <a:p>
                <a:endParaRPr lang="fr-FR"/>
              </a:p>
            </p:txBody>
          </p:sp>
          <p:sp>
            <p:nvSpPr>
              <p:cNvPr id="70747" name="Line 7"/>
              <p:cNvSpPr>
                <a:spLocks noChangeShapeType="1"/>
              </p:cNvSpPr>
              <p:nvPr/>
            </p:nvSpPr>
            <p:spPr bwMode="auto">
              <a:xfrm>
                <a:off x="1310" y="4434"/>
                <a:ext cx="255" cy="1"/>
              </a:xfrm>
              <a:prstGeom prst="line">
                <a:avLst/>
              </a:prstGeom>
              <a:noFill/>
              <a:ln w="12700">
                <a:solidFill>
                  <a:srgbClr val="000000"/>
                </a:solidFill>
                <a:round/>
                <a:headEnd/>
                <a:tailEnd/>
              </a:ln>
            </p:spPr>
            <p:txBody>
              <a:bodyPr/>
              <a:lstStyle/>
              <a:p>
                <a:endParaRPr lang="fr-FR"/>
              </a:p>
            </p:txBody>
          </p:sp>
          <p:sp>
            <p:nvSpPr>
              <p:cNvPr id="70748" name="Line 8"/>
              <p:cNvSpPr>
                <a:spLocks noChangeShapeType="1"/>
              </p:cNvSpPr>
              <p:nvPr/>
            </p:nvSpPr>
            <p:spPr bwMode="auto">
              <a:xfrm>
                <a:off x="1310" y="4130"/>
                <a:ext cx="255" cy="1"/>
              </a:xfrm>
              <a:prstGeom prst="line">
                <a:avLst/>
              </a:prstGeom>
              <a:noFill/>
              <a:ln w="12700">
                <a:solidFill>
                  <a:srgbClr val="000000"/>
                </a:solidFill>
                <a:round/>
                <a:headEnd/>
                <a:tailEnd/>
              </a:ln>
            </p:spPr>
            <p:txBody>
              <a:bodyPr/>
              <a:lstStyle/>
              <a:p>
                <a:endParaRPr lang="fr-FR"/>
              </a:p>
            </p:txBody>
          </p:sp>
          <p:sp>
            <p:nvSpPr>
              <p:cNvPr id="70749" name="Line 9"/>
              <p:cNvSpPr>
                <a:spLocks noChangeShapeType="1"/>
              </p:cNvSpPr>
              <p:nvPr/>
            </p:nvSpPr>
            <p:spPr bwMode="auto">
              <a:xfrm>
                <a:off x="1310" y="4729"/>
                <a:ext cx="255" cy="1"/>
              </a:xfrm>
              <a:prstGeom prst="line">
                <a:avLst/>
              </a:prstGeom>
              <a:noFill/>
              <a:ln w="12700">
                <a:solidFill>
                  <a:srgbClr val="000000"/>
                </a:solidFill>
                <a:round/>
                <a:headEnd/>
                <a:tailEnd/>
              </a:ln>
            </p:spPr>
            <p:txBody>
              <a:bodyPr/>
              <a:lstStyle/>
              <a:p>
                <a:endParaRPr lang="fr-FR"/>
              </a:p>
            </p:txBody>
          </p:sp>
          <p:sp>
            <p:nvSpPr>
              <p:cNvPr id="70750" name="Line 10"/>
              <p:cNvSpPr>
                <a:spLocks noChangeShapeType="1"/>
              </p:cNvSpPr>
              <p:nvPr/>
            </p:nvSpPr>
            <p:spPr bwMode="auto">
              <a:xfrm>
                <a:off x="1310" y="4873"/>
                <a:ext cx="255" cy="1"/>
              </a:xfrm>
              <a:prstGeom prst="line">
                <a:avLst/>
              </a:prstGeom>
              <a:noFill/>
              <a:ln w="12700">
                <a:solidFill>
                  <a:srgbClr val="000000"/>
                </a:solidFill>
                <a:round/>
                <a:headEnd/>
                <a:tailEnd/>
              </a:ln>
            </p:spPr>
            <p:txBody>
              <a:bodyPr/>
              <a:lstStyle/>
              <a:p>
                <a:endParaRPr lang="fr-FR"/>
              </a:p>
            </p:txBody>
          </p:sp>
          <p:sp>
            <p:nvSpPr>
              <p:cNvPr id="70751" name="Line 11"/>
              <p:cNvSpPr>
                <a:spLocks noChangeShapeType="1"/>
              </p:cNvSpPr>
              <p:nvPr/>
            </p:nvSpPr>
            <p:spPr bwMode="auto">
              <a:xfrm>
                <a:off x="1310" y="4578"/>
                <a:ext cx="255" cy="1"/>
              </a:xfrm>
              <a:prstGeom prst="line">
                <a:avLst/>
              </a:prstGeom>
              <a:noFill/>
              <a:ln w="12700">
                <a:solidFill>
                  <a:srgbClr val="000000"/>
                </a:solidFill>
                <a:round/>
                <a:headEnd/>
                <a:tailEnd/>
              </a:ln>
            </p:spPr>
            <p:txBody>
              <a:bodyPr/>
              <a:lstStyle/>
              <a:p>
                <a:endParaRPr lang="fr-FR"/>
              </a:p>
            </p:txBody>
          </p:sp>
          <p:sp>
            <p:nvSpPr>
              <p:cNvPr id="70752" name="Line 12"/>
              <p:cNvSpPr>
                <a:spLocks noChangeShapeType="1"/>
              </p:cNvSpPr>
              <p:nvPr/>
            </p:nvSpPr>
            <p:spPr bwMode="auto">
              <a:xfrm>
                <a:off x="1310" y="4282"/>
                <a:ext cx="255" cy="1"/>
              </a:xfrm>
              <a:prstGeom prst="line">
                <a:avLst/>
              </a:prstGeom>
              <a:noFill/>
              <a:ln w="12700">
                <a:solidFill>
                  <a:srgbClr val="000000"/>
                </a:solidFill>
                <a:round/>
                <a:headEnd/>
                <a:tailEnd/>
              </a:ln>
            </p:spPr>
            <p:txBody>
              <a:bodyPr/>
              <a:lstStyle/>
              <a:p>
                <a:endParaRPr lang="fr-FR"/>
              </a:p>
            </p:txBody>
          </p:sp>
          <p:sp>
            <p:nvSpPr>
              <p:cNvPr id="70753" name="Line 13"/>
              <p:cNvSpPr>
                <a:spLocks noChangeShapeType="1"/>
              </p:cNvSpPr>
              <p:nvPr/>
            </p:nvSpPr>
            <p:spPr bwMode="auto">
              <a:xfrm>
                <a:off x="1310" y="3986"/>
                <a:ext cx="255" cy="1"/>
              </a:xfrm>
              <a:prstGeom prst="line">
                <a:avLst/>
              </a:prstGeom>
              <a:noFill/>
              <a:ln w="12700">
                <a:solidFill>
                  <a:srgbClr val="000000"/>
                </a:solidFill>
                <a:round/>
                <a:headEnd/>
                <a:tailEnd/>
              </a:ln>
            </p:spPr>
            <p:txBody>
              <a:bodyPr/>
              <a:lstStyle/>
              <a:p>
                <a:endParaRPr lang="fr-FR"/>
              </a:p>
            </p:txBody>
          </p:sp>
          <p:sp>
            <p:nvSpPr>
              <p:cNvPr id="70754" name="Line 14"/>
              <p:cNvSpPr>
                <a:spLocks noChangeShapeType="1"/>
              </p:cNvSpPr>
              <p:nvPr/>
            </p:nvSpPr>
            <p:spPr bwMode="auto">
              <a:xfrm>
                <a:off x="1310" y="3907"/>
                <a:ext cx="255" cy="1"/>
              </a:xfrm>
              <a:prstGeom prst="line">
                <a:avLst/>
              </a:prstGeom>
              <a:noFill/>
              <a:ln w="12700">
                <a:solidFill>
                  <a:srgbClr val="000000"/>
                </a:solidFill>
                <a:round/>
                <a:headEnd/>
                <a:tailEnd/>
              </a:ln>
            </p:spPr>
            <p:txBody>
              <a:bodyPr/>
              <a:lstStyle/>
              <a:p>
                <a:endParaRPr lang="fr-FR"/>
              </a:p>
            </p:txBody>
          </p:sp>
          <p:sp>
            <p:nvSpPr>
              <p:cNvPr id="70755" name="Line 15"/>
              <p:cNvSpPr>
                <a:spLocks noChangeShapeType="1"/>
              </p:cNvSpPr>
              <p:nvPr/>
            </p:nvSpPr>
            <p:spPr bwMode="auto">
              <a:xfrm>
                <a:off x="1310" y="4058"/>
                <a:ext cx="255" cy="1"/>
              </a:xfrm>
              <a:prstGeom prst="line">
                <a:avLst/>
              </a:prstGeom>
              <a:noFill/>
              <a:ln w="12700">
                <a:solidFill>
                  <a:srgbClr val="000000"/>
                </a:solidFill>
                <a:round/>
                <a:headEnd/>
                <a:tailEnd/>
              </a:ln>
            </p:spPr>
            <p:txBody>
              <a:bodyPr/>
              <a:lstStyle/>
              <a:p>
                <a:endParaRPr lang="fr-FR"/>
              </a:p>
            </p:txBody>
          </p:sp>
          <p:sp>
            <p:nvSpPr>
              <p:cNvPr id="70756" name="Line 16"/>
              <p:cNvSpPr>
                <a:spLocks noChangeShapeType="1"/>
              </p:cNvSpPr>
              <p:nvPr/>
            </p:nvSpPr>
            <p:spPr bwMode="auto">
              <a:xfrm>
                <a:off x="1310" y="4210"/>
                <a:ext cx="255" cy="1"/>
              </a:xfrm>
              <a:prstGeom prst="line">
                <a:avLst/>
              </a:prstGeom>
              <a:noFill/>
              <a:ln w="12700">
                <a:solidFill>
                  <a:srgbClr val="000000"/>
                </a:solidFill>
                <a:round/>
                <a:headEnd/>
                <a:tailEnd/>
              </a:ln>
            </p:spPr>
            <p:txBody>
              <a:bodyPr/>
              <a:lstStyle/>
              <a:p>
                <a:endParaRPr lang="fr-FR"/>
              </a:p>
            </p:txBody>
          </p:sp>
          <p:sp>
            <p:nvSpPr>
              <p:cNvPr id="70757" name="Line 17"/>
              <p:cNvSpPr>
                <a:spLocks noChangeShapeType="1"/>
              </p:cNvSpPr>
              <p:nvPr/>
            </p:nvSpPr>
            <p:spPr bwMode="auto">
              <a:xfrm>
                <a:off x="1310" y="4354"/>
                <a:ext cx="255" cy="1"/>
              </a:xfrm>
              <a:prstGeom prst="line">
                <a:avLst/>
              </a:prstGeom>
              <a:noFill/>
              <a:ln w="12700">
                <a:solidFill>
                  <a:srgbClr val="000000"/>
                </a:solidFill>
                <a:round/>
                <a:headEnd/>
                <a:tailEnd/>
              </a:ln>
            </p:spPr>
            <p:txBody>
              <a:bodyPr/>
              <a:lstStyle/>
              <a:p>
                <a:endParaRPr lang="fr-FR"/>
              </a:p>
            </p:txBody>
          </p:sp>
          <p:sp>
            <p:nvSpPr>
              <p:cNvPr id="70758" name="Line 18"/>
              <p:cNvSpPr>
                <a:spLocks noChangeShapeType="1"/>
              </p:cNvSpPr>
              <p:nvPr/>
            </p:nvSpPr>
            <p:spPr bwMode="auto">
              <a:xfrm>
                <a:off x="1310" y="4506"/>
                <a:ext cx="255" cy="1"/>
              </a:xfrm>
              <a:prstGeom prst="line">
                <a:avLst/>
              </a:prstGeom>
              <a:noFill/>
              <a:ln w="12700">
                <a:solidFill>
                  <a:srgbClr val="000000"/>
                </a:solidFill>
                <a:round/>
                <a:headEnd/>
                <a:tailEnd/>
              </a:ln>
            </p:spPr>
            <p:txBody>
              <a:bodyPr/>
              <a:lstStyle/>
              <a:p>
                <a:endParaRPr lang="fr-FR"/>
              </a:p>
            </p:txBody>
          </p:sp>
          <p:sp>
            <p:nvSpPr>
              <p:cNvPr id="70759" name="Line 19"/>
              <p:cNvSpPr>
                <a:spLocks noChangeShapeType="1"/>
              </p:cNvSpPr>
              <p:nvPr/>
            </p:nvSpPr>
            <p:spPr bwMode="auto">
              <a:xfrm>
                <a:off x="1310" y="4650"/>
                <a:ext cx="255" cy="1"/>
              </a:xfrm>
              <a:prstGeom prst="line">
                <a:avLst/>
              </a:prstGeom>
              <a:noFill/>
              <a:ln w="12700">
                <a:solidFill>
                  <a:srgbClr val="000000"/>
                </a:solidFill>
                <a:round/>
                <a:headEnd/>
                <a:tailEnd/>
              </a:ln>
            </p:spPr>
            <p:txBody>
              <a:bodyPr/>
              <a:lstStyle/>
              <a:p>
                <a:endParaRPr lang="fr-FR"/>
              </a:p>
            </p:txBody>
          </p:sp>
          <p:sp>
            <p:nvSpPr>
              <p:cNvPr id="70760" name="Line 20"/>
              <p:cNvSpPr>
                <a:spLocks noChangeShapeType="1"/>
              </p:cNvSpPr>
              <p:nvPr/>
            </p:nvSpPr>
            <p:spPr bwMode="auto">
              <a:xfrm>
                <a:off x="1310" y="4801"/>
                <a:ext cx="255" cy="1"/>
              </a:xfrm>
              <a:prstGeom prst="line">
                <a:avLst/>
              </a:prstGeom>
              <a:noFill/>
              <a:ln w="12700">
                <a:solidFill>
                  <a:srgbClr val="000000"/>
                </a:solidFill>
                <a:round/>
                <a:headEnd/>
                <a:tailEnd/>
              </a:ln>
            </p:spPr>
            <p:txBody>
              <a:bodyPr/>
              <a:lstStyle/>
              <a:p>
                <a:endParaRPr lang="fr-FR"/>
              </a:p>
            </p:txBody>
          </p:sp>
          <p:sp>
            <p:nvSpPr>
              <p:cNvPr id="70761" name="Line 21"/>
              <p:cNvSpPr>
                <a:spLocks noChangeShapeType="1"/>
              </p:cNvSpPr>
              <p:nvPr/>
            </p:nvSpPr>
            <p:spPr bwMode="auto">
              <a:xfrm>
                <a:off x="1310" y="4961"/>
                <a:ext cx="255" cy="1"/>
              </a:xfrm>
              <a:prstGeom prst="line">
                <a:avLst/>
              </a:prstGeom>
              <a:noFill/>
              <a:ln w="12700">
                <a:solidFill>
                  <a:srgbClr val="000000"/>
                </a:solidFill>
                <a:round/>
                <a:headEnd/>
                <a:tailEnd/>
              </a:ln>
            </p:spPr>
            <p:txBody>
              <a:bodyPr/>
              <a:lstStyle/>
              <a:p>
                <a:endParaRPr lang="fr-FR"/>
              </a:p>
            </p:txBody>
          </p:sp>
        </p:grpSp>
        <p:grpSp>
          <p:nvGrpSpPr>
            <p:cNvPr id="70674" name="Group 22"/>
            <p:cNvGrpSpPr>
              <a:grpSpLocks/>
            </p:cNvGrpSpPr>
            <p:nvPr/>
          </p:nvGrpSpPr>
          <p:grpSpPr bwMode="auto">
            <a:xfrm>
              <a:off x="2861" y="2020"/>
              <a:ext cx="259" cy="1222"/>
              <a:chOff x="1781" y="3839"/>
              <a:chExt cx="259" cy="1222"/>
            </a:xfrm>
          </p:grpSpPr>
          <p:sp>
            <p:nvSpPr>
              <p:cNvPr id="70730" name="Rectangle 23"/>
              <p:cNvSpPr>
                <a:spLocks noChangeArrowheads="1"/>
              </p:cNvSpPr>
              <p:nvPr/>
            </p:nvSpPr>
            <p:spPr bwMode="auto">
              <a:xfrm>
                <a:off x="1785" y="3839"/>
                <a:ext cx="255" cy="1222"/>
              </a:xfrm>
              <a:prstGeom prst="rect">
                <a:avLst/>
              </a:prstGeom>
              <a:solidFill>
                <a:srgbClr val="FFFFFF"/>
              </a:solidFill>
              <a:ln w="12700">
                <a:solidFill>
                  <a:srgbClr val="000000"/>
                </a:solidFill>
                <a:miter lim="800000"/>
                <a:headEnd/>
                <a:tailEnd/>
              </a:ln>
            </p:spPr>
            <p:txBody>
              <a:bodyPr/>
              <a:lstStyle/>
              <a:p>
                <a:endParaRPr lang="fr-FR"/>
              </a:p>
            </p:txBody>
          </p:sp>
          <p:sp>
            <p:nvSpPr>
              <p:cNvPr id="70731" name="Line 24"/>
              <p:cNvSpPr>
                <a:spLocks noChangeShapeType="1"/>
              </p:cNvSpPr>
              <p:nvPr/>
            </p:nvSpPr>
            <p:spPr bwMode="auto">
              <a:xfrm>
                <a:off x="1781" y="4434"/>
                <a:ext cx="255" cy="1"/>
              </a:xfrm>
              <a:prstGeom prst="line">
                <a:avLst/>
              </a:prstGeom>
              <a:noFill/>
              <a:ln w="12700">
                <a:solidFill>
                  <a:srgbClr val="000000"/>
                </a:solidFill>
                <a:round/>
                <a:headEnd/>
                <a:tailEnd/>
              </a:ln>
            </p:spPr>
            <p:txBody>
              <a:bodyPr/>
              <a:lstStyle/>
              <a:p>
                <a:endParaRPr lang="fr-FR"/>
              </a:p>
            </p:txBody>
          </p:sp>
          <p:sp>
            <p:nvSpPr>
              <p:cNvPr id="70732" name="Line 25"/>
              <p:cNvSpPr>
                <a:spLocks noChangeShapeType="1"/>
              </p:cNvSpPr>
              <p:nvPr/>
            </p:nvSpPr>
            <p:spPr bwMode="auto">
              <a:xfrm>
                <a:off x="1781" y="4130"/>
                <a:ext cx="255" cy="1"/>
              </a:xfrm>
              <a:prstGeom prst="line">
                <a:avLst/>
              </a:prstGeom>
              <a:noFill/>
              <a:ln w="12700">
                <a:solidFill>
                  <a:srgbClr val="000000"/>
                </a:solidFill>
                <a:round/>
                <a:headEnd/>
                <a:tailEnd/>
              </a:ln>
            </p:spPr>
            <p:txBody>
              <a:bodyPr/>
              <a:lstStyle/>
              <a:p>
                <a:endParaRPr lang="fr-FR"/>
              </a:p>
            </p:txBody>
          </p:sp>
          <p:sp>
            <p:nvSpPr>
              <p:cNvPr id="70733" name="Line 26"/>
              <p:cNvSpPr>
                <a:spLocks noChangeShapeType="1"/>
              </p:cNvSpPr>
              <p:nvPr/>
            </p:nvSpPr>
            <p:spPr bwMode="auto">
              <a:xfrm>
                <a:off x="1781" y="4729"/>
                <a:ext cx="255" cy="1"/>
              </a:xfrm>
              <a:prstGeom prst="line">
                <a:avLst/>
              </a:prstGeom>
              <a:noFill/>
              <a:ln w="12700">
                <a:solidFill>
                  <a:srgbClr val="000000"/>
                </a:solidFill>
                <a:round/>
                <a:headEnd/>
                <a:tailEnd/>
              </a:ln>
            </p:spPr>
            <p:txBody>
              <a:bodyPr/>
              <a:lstStyle/>
              <a:p>
                <a:endParaRPr lang="fr-FR"/>
              </a:p>
            </p:txBody>
          </p:sp>
          <p:sp>
            <p:nvSpPr>
              <p:cNvPr id="70734" name="Line 27"/>
              <p:cNvSpPr>
                <a:spLocks noChangeShapeType="1"/>
              </p:cNvSpPr>
              <p:nvPr/>
            </p:nvSpPr>
            <p:spPr bwMode="auto">
              <a:xfrm>
                <a:off x="1781" y="4873"/>
                <a:ext cx="255" cy="1"/>
              </a:xfrm>
              <a:prstGeom prst="line">
                <a:avLst/>
              </a:prstGeom>
              <a:noFill/>
              <a:ln w="12700">
                <a:solidFill>
                  <a:srgbClr val="000000"/>
                </a:solidFill>
                <a:round/>
                <a:headEnd/>
                <a:tailEnd/>
              </a:ln>
            </p:spPr>
            <p:txBody>
              <a:bodyPr/>
              <a:lstStyle/>
              <a:p>
                <a:endParaRPr lang="fr-FR"/>
              </a:p>
            </p:txBody>
          </p:sp>
          <p:sp>
            <p:nvSpPr>
              <p:cNvPr id="70735" name="Line 28"/>
              <p:cNvSpPr>
                <a:spLocks noChangeShapeType="1"/>
              </p:cNvSpPr>
              <p:nvPr/>
            </p:nvSpPr>
            <p:spPr bwMode="auto">
              <a:xfrm>
                <a:off x="1781" y="4578"/>
                <a:ext cx="255" cy="1"/>
              </a:xfrm>
              <a:prstGeom prst="line">
                <a:avLst/>
              </a:prstGeom>
              <a:noFill/>
              <a:ln w="12700">
                <a:solidFill>
                  <a:srgbClr val="000000"/>
                </a:solidFill>
                <a:round/>
                <a:headEnd/>
                <a:tailEnd/>
              </a:ln>
            </p:spPr>
            <p:txBody>
              <a:bodyPr/>
              <a:lstStyle/>
              <a:p>
                <a:endParaRPr lang="fr-FR"/>
              </a:p>
            </p:txBody>
          </p:sp>
          <p:sp>
            <p:nvSpPr>
              <p:cNvPr id="70736" name="Line 29"/>
              <p:cNvSpPr>
                <a:spLocks noChangeShapeType="1"/>
              </p:cNvSpPr>
              <p:nvPr/>
            </p:nvSpPr>
            <p:spPr bwMode="auto">
              <a:xfrm>
                <a:off x="1781" y="4282"/>
                <a:ext cx="255" cy="1"/>
              </a:xfrm>
              <a:prstGeom prst="line">
                <a:avLst/>
              </a:prstGeom>
              <a:noFill/>
              <a:ln w="12700">
                <a:solidFill>
                  <a:srgbClr val="000000"/>
                </a:solidFill>
                <a:round/>
                <a:headEnd/>
                <a:tailEnd/>
              </a:ln>
            </p:spPr>
            <p:txBody>
              <a:bodyPr/>
              <a:lstStyle/>
              <a:p>
                <a:endParaRPr lang="fr-FR"/>
              </a:p>
            </p:txBody>
          </p:sp>
          <p:sp>
            <p:nvSpPr>
              <p:cNvPr id="70737" name="Line 30"/>
              <p:cNvSpPr>
                <a:spLocks noChangeShapeType="1"/>
              </p:cNvSpPr>
              <p:nvPr/>
            </p:nvSpPr>
            <p:spPr bwMode="auto">
              <a:xfrm>
                <a:off x="1781" y="3986"/>
                <a:ext cx="255" cy="1"/>
              </a:xfrm>
              <a:prstGeom prst="line">
                <a:avLst/>
              </a:prstGeom>
              <a:noFill/>
              <a:ln w="12700">
                <a:solidFill>
                  <a:srgbClr val="000000"/>
                </a:solidFill>
                <a:round/>
                <a:headEnd/>
                <a:tailEnd/>
              </a:ln>
            </p:spPr>
            <p:txBody>
              <a:bodyPr/>
              <a:lstStyle/>
              <a:p>
                <a:endParaRPr lang="fr-FR"/>
              </a:p>
            </p:txBody>
          </p:sp>
          <p:sp>
            <p:nvSpPr>
              <p:cNvPr id="70738" name="Line 31"/>
              <p:cNvSpPr>
                <a:spLocks noChangeShapeType="1"/>
              </p:cNvSpPr>
              <p:nvPr/>
            </p:nvSpPr>
            <p:spPr bwMode="auto">
              <a:xfrm>
                <a:off x="1781" y="3907"/>
                <a:ext cx="255" cy="1"/>
              </a:xfrm>
              <a:prstGeom prst="line">
                <a:avLst/>
              </a:prstGeom>
              <a:noFill/>
              <a:ln w="12700">
                <a:solidFill>
                  <a:srgbClr val="000000"/>
                </a:solidFill>
                <a:round/>
                <a:headEnd/>
                <a:tailEnd/>
              </a:ln>
            </p:spPr>
            <p:txBody>
              <a:bodyPr/>
              <a:lstStyle/>
              <a:p>
                <a:endParaRPr lang="fr-FR"/>
              </a:p>
            </p:txBody>
          </p:sp>
          <p:sp>
            <p:nvSpPr>
              <p:cNvPr id="70739" name="Line 32"/>
              <p:cNvSpPr>
                <a:spLocks noChangeShapeType="1"/>
              </p:cNvSpPr>
              <p:nvPr/>
            </p:nvSpPr>
            <p:spPr bwMode="auto">
              <a:xfrm>
                <a:off x="1781" y="4058"/>
                <a:ext cx="255" cy="1"/>
              </a:xfrm>
              <a:prstGeom prst="line">
                <a:avLst/>
              </a:prstGeom>
              <a:noFill/>
              <a:ln w="12700">
                <a:solidFill>
                  <a:srgbClr val="000000"/>
                </a:solidFill>
                <a:round/>
                <a:headEnd/>
                <a:tailEnd/>
              </a:ln>
            </p:spPr>
            <p:txBody>
              <a:bodyPr/>
              <a:lstStyle/>
              <a:p>
                <a:endParaRPr lang="fr-FR"/>
              </a:p>
            </p:txBody>
          </p:sp>
          <p:sp>
            <p:nvSpPr>
              <p:cNvPr id="70740" name="Line 33"/>
              <p:cNvSpPr>
                <a:spLocks noChangeShapeType="1"/>
              </p:cNvSpPr>
              <p:nvPr/>
            </p:nvSpPr>
            <p:spPr bwMode="auto">
              <a:xfrm>
                <a:off x="1781" y="4210"/>
                <a:ext cx="255" cy="1"/>
              </a:xfrm>
              <a:prstGeom prst="line">
                <a:avLst/>
              </a:prstGeom>
              <a:noFill/>
              <a:ln w="12700">
                <a:solidFill>
                  <a:srgbClr val="000000"/>
                </a:solidFill>
                <a:round/>
                <a:headEnd/>
                <a:tailEnd/>
              </a:ln>
            </p:spPr>
            <p:txBody>
              <a:bodyPr/>
              <a:lstStyle/>
              <a:p>
                <a:endParaRPr lang="fr-FR"/>
              </a:p>
            </p:txBody>
          </p:sp>
          <p:sp>
            <p:nvSpPr>
              <p:cNvPr id="70741" name="Line 34"/>
              <p:cNvSpPr>
                <a:spLocks noChangeShapeType="1"/>
              </p:cNvSpPr>
              <p:nvPr/>
            </p:nvSpPr>
            <p:spPr bwMode="auto">
              <a:xfrm>
                <a:off x="1781" y="4354"/>
                <a:ext cx="255" cy="1"/>
              </a:xfrm>
              <a:prstGeom prst="line">
                <a:avLst/>
              </a:prstGeom>
              <a:noFill/>
              <a:ln w="12700">
                <a:solidFill>
                  <a:srgbClr val="000000"/>
                </a:solidFill>
                <a:round/>
                <a:headEnd/>
                <a:tailEnd/>
              </a:ln>
            </p:spPr>
            <p:txBody>
              <a:bodyPr/>
              <a:lstStyle/>
              <a:p>
                <a:endParaRPr lang="fr-FR"/>
              </a:p>
            </p:txBody>
          </p:sp>
          <p:sp>
            <p:nvSpPr>
              <p:cNvPr id="70742" name="Line 35"/>
              <p:cNvSpPr>
                <a:spLocks noChangeShapeType="1"/>
              </p:cNvSpPr>
              <p:nvPr/>
            </p:nvSpPr>
            <p:spPr bwMode="auto">
              <a:xfrm>
                <a:off x="1781" y="4506"/>
                <a:ext cx="255" cy="1"/>
              </a:xfrm>
              <a:prstGeom prst="line">
                <a:avLst/>
              </a:prstGeom>
              <a:noFill/>
              <a:ln w="12700">
                <a:solidFill>
                  <a:srgbClr val="000000"/>
                </a:solidFill>
                <a:round/>
                <a:headEnd/>
                <a:tailEnd/>
              </a:ln>
            </p:spPr>
            <p:txBody>
              <a:bodyPr/>
              <a:lstStyle/>
              <a:p>
                <a:endParaRPr lang="fr-FR"/>
              </a:p>
            </p:txBody>
          </p:sp>
          <p:sp>
            <p:nvSpPr>
              <p:cNvPr id="70743" name="Line 36"/>
              <p:cNvSpPr>
                <a:spLocks noChangeShapeType="1"/>
              </p:cNvSpPr>
              <p:nvPr/>
            </p:nvSpPr>
            <p:spPr bwMode="auto">
              <a:xfrm>
                <a:off x="1781" y="4650"/>
                <a:ext cx="255" cy="1"/>
              </a:xfrm>
              <a:prstGeom prst="line">
                <a:avLst/>
              </a:prstGeom>
              <a:noFill/>
              <a:ln w="12700">
                <a:solidFill>
                  <a:srgbClr val="000000"/>
                </a:solidFill>
                <a:round/>
                <a:headEnd/>
                <a:tailEnd/>
              </a:ln>
            </p:spPr>
            <p:txBody>
              <a:bodyPr/>
              <a:lstStyle/>
              <a:p>
                <a:endParaRPr lang="fr-FR"/>
              </a:p>
            </p:txBody>
          </p:sp>
          <p:sp>
            <p:nvSpPr>
              <p:cNvPr id="70744" name="Line 37"/>
              <p:cNvSpPr>
                <a:spLocks noChangeShapeType="1"/>
              </p:cNvSpPr>
              <p:nvPr/>
            </p:nvSpPr>
            <p:spPr bwMode="auto">
              <a:xfrm>
                <a:off x="1781" y="4801"/>
                <a:ext cx="255" cy="1"/>
              </a:xfrm>
              <a:prstGeom prst="line">
                <a:avLst/>
              </a:prstGeom>
              <a:noFill/>
              <a:ln w="12700">
                <a:solidFill>
                  <a:srgbClr val="000000"/>
                </a:solidFill>
                <a:round/>
                <a:headEnd/>
                <a:tailEnd/>
              </a:ln>
            </p:spPr>
            <p:txBody>
              <a:bodyPr/>
              <a:lstStyle/>
              <a:p>
                <a:endParaRPr lang="fr-FR"/>
              </a:p>
            </p:txBody>
          </p:sp>
          <p:sp>
            <p:nvSpPr>
              <p:cNvPr id="70745" name="Line 38"/>
              <p:cNvSpPr>
                <a:spLocks noChangeShapeType="1"/>
              </p:cNvSpPr>
              <p:nvPr/>
            </p:nvSpPr>
            <p:spPr bwMode="auto">
              <a:xfrm>
                <a:off x="1781" y="4961"/>
                <a:ext cx="255" cy="1"/>
              </a:xfrm>
              <a:prstGeom prst="line">
                <a:avLst/>
              </a:prstGeom>
              <a:noFill/>
              <a:ln w="12700">
                <a:solidFill>
                  <a:srgbClr val="000000"/>
                </a:solidFill>
                <a:round/>
                <a:headEnd/>
                <a:tailEnd/>
              </a:ln>
            </p:spPr>
            <p:txBody>
              <a:bodyPr/>
              <a:lstStyle/>
              <a:p>
                <a:endParaRPr lang="fr-FR"/>
              </a:p>
            </p:txBody>
          </p:sp>
        </p:grpSp>
        <p:grpSp>
          <p:nvGrpSpPr>
            <p:cNvPr id="70675" name="Group 39"/>
            <p:cNvGrpSpPr>
              <a:grpSpLocks/>
            </p:cNvGrpSpPr>
            <p:nvPr/>
          </p:nvGrpSpPr>
          <p:grpSpPr bwMode="auto">
            <a:xfrm>
              <a:off x="3332" y="2020"/>
              <a:ext cx="259" cy="1222"/>
              <a:chOff x="2252" y="3839"/>
              <a:chExt cx="259" cy="1222"/>
            </a:xfrm>
          </p:grpSpPr>
          <p:sp>
            <p:nvSpPr>
              <p:cNvPr id="70714" name="Rectangle 40"/>
              <p:cNvSpPr>
                <a:spLocks noChangeArrowheads="1"/>
              </p:cNvSpPr>
              <p:nvPr/>
            </p:nvSpPr>
            <p:spPr bwMode="auto">
              <a:xfrm>
                <a:off x="2256" y="3839"/>
                <a:ext cx="255" cy="1222"/>
              </a:xfrm>
              <a:prstGeom prst="rect">
                <a:avLst/>
              </a:prstGeom>
              <a:solidFill>
                <a:srgbClr val="FFFFFF"/>
              </a:solidFill>
              <a:ln w="12700">
                <a:solidFill>
                  <a:srgbClr val="000000"/>
                </a:solidFill>
                <a:miter lim="800000"/>
                <a:headEnd/>
                <a:tailEnd/>
              </a:ln>
            </p:spPr>
            <p:txBody>
              <a:bodyPr/>
              <a:lstStyle/>
              <a:p>
                <a:endParaRPr lang="fr-FR"/>
              </a:p>
            </p:txBody>
          </p:sp>
          <p:sp>
            <p:nvSpPr>
              <p:cNvPr id="70715" name="Line 41"/>
              <p:cNvSpPr>
                <a:spLocks noChangeShapeType="1"/>
              </p:cNvSpPr>
              <p:nvPr/>
            </p:nvSpPr>
            <p:spPr bwMode="auto">
              <a:xfrm>
                <a:off x="2252" y="4434"/>
                <a:ext cx="255" cy="1"/>
              </a:xfrm>
              <a:prstGeom prst="line">
                <a:avLst/>
              </a:prstGeom>
              <a:noFill/>
              <a:ln w="12700">
                <a:solidFill>
                  <a:srgbClr val="000000"/>
                </a:solidFill>
                <a:round/>
                <a:headEnd/>
                <a:tailEnd/>
              </a:ln>
            </p:spPr>
            <p:txBody>
              <a:bodyPr/>
              <a:lstStyle/>
              <a:p>
                <a:endParaRPr lang="fr-FR"/>
              </a:p>
            </p:txBody>
          </p:sp>
          <p:sp>
            <p:nvSpPr>
              <p:cNvPr id="70716" name="Line 42"/>
              <p:cNvSpPr>
                <a:spLocks noChangeShapeType="1"/>
              </p:cNvSpPr>
              <p:nvPr/>
            </p:nvSpPr>
            <p:spPr bwMode="auto">
              <a:xfrm>
                <a:off x="2252" y="4130"/>
                <a:ext cx="255" cy="1"/>
              </a:xfrm>
              <a:prstGeom prst="line">
                <a:avLst/>
              </a:prstGeom>
              <a:noFill/>
              <a:ln w="12700">
                <a:solidFill>
                  <a:srgbClr val="000000"/>
                </a:solidFill>
                <a:round/>
                <a:headEnd/>
                <a:tailEnd/>
              </a:ln>
            </p:spPr>
            <p:txBody>
              <a:bodyPr/>
              <a:lstStyle/>
              <a:p>
                <a:endParaRPr lang="fr-FR"/>
              </a:p>
            </p:txBody>
          </p:sp>
          <p:sp>
            <p:nvSpPr>
              <p:cNvPr id="70717" name="Line 43"/>
              <p:cNvSpPr>
                <a:spLocks noChangeShapeType="1"/>
              </p:cNvSpPr>
              <p:nvPr/>
            </p:nvSpPr>
            <p:spPr bwMode="auto">
              <a:xfrm>
                <a:off x="2252" y="4729"/>
                <a:ext cx="255" cy="1"/>
              </a:xfrm>
              <a:prstGeom prst="line">
                <a:avLst/>
              </a:prstGeom>
              <a:noFill/>
              <a:ln w="12700">
                <a:solidFill>
                  <a:srgbClr val="000000"/>
                </a:solidFill>
                <a:round/>
                <a:headEnd/>
                <a:tailEnd/>
              </a:ln>
            </p:spPr>
            <p:txBody>
              <a:bodyPr/>
              <a:lstStyle/>
              <a:p>
                <a:endParaRPr lang="fr-FR"/>
              </a:p>
            </p:txBody>
          </p:sp>
          <p:sp>
            <p:nvSpPr>
              <p:cNvPr id="70718" name="Line 44"/>
              <p:cNvSpPr>
                <a:spLocks noChangeShapeType="1"/>
              </p:cNvSpPr>
              <p:nvPr/>
            </p:nvSpPr>
            <p:spPr bwMode="auto">
              <a:xfrm>
                <a:off x="2252" y="4873"/>
                <a:ext cx="255" cy="1"/>
              </a:xfrm>
              <a:prstGeom prst="line">
                <a:avLst/>
              </a:prstGeom>
              <a:noFill/>
              <a:ln w="12700">
                <a:solidFill>
                  <a:srgbClr val="000000"/>
                </a:solidFill>
                <a:round/>
                <a:headEnd/>
                <a:tailEnd/>
              </a:ln>
            </p:spPr>
            <p:txBody>
              <a:bodyPr/>
              <a:lstStyle/>
              <a:p>
                <a:endParaRPr lang="fr-FR"/>
              </a:p>
            </p:txBody>
          </p:sp>
          <p:sp>
            <p:nvSpPr>
              <p:cNvPr id="70719" name="Line 45"/>
              <p:cNvSpPr>
                <a:spLocks noChangeShapeType="1"/>
              </p:cNvSpPr>
              <p:nvPr/>
            </p:nvSpPr>
            <p:spPr bwMode="auto">
              <a:xfrm>
                <a:off x="2252" y="4578"/>
                <a:ext cx="255" cy="1"/>
              </a:xfrm>
              <a:prstGeom prst="line">
                <a:avLst/>
              </a:prstGeom>
              <a:noFill/>
              <a:ln w="12700">
                <a:solidFill>
                  <a:srgbClr val="000000"/>
                </a:solidFill>
                <a:round/>
                <a:headEnd/>
                <a:tailEnd/>
              </a:ln>
            </p:spPr>
            <p:txBody>
              <a:bodyPr/>
              <a:lstStyle/>
              <a:p>
                <a:endParaRPr lang="fr-FR"/>
              </a:p>
            </p:txBody>
          </p:sp>
          <p:sp>
            <p:nvSpPr>
              <p:cNvPr id="70720" name="Line 46"/>
              <p:cNvSpPr>
                <a:spLocks noChangeShapeType="1"/>
              </p:cNvSpPr>
              <p:nvPr/>
            </p:nvSpPr>
            <p:spPr bwMode="auto">
              <a:xfrm>
                <a:off x="2252" y="4282"/>
                <a:ext cx="255" cy="1"/>
              </a:xfrm>
              <a:prstGeom prst="line">
                <a:avLst/>
              </a:prstGeom>
              <a:noFill/>
              <a:ln w="12700">
                <a:solidFill>
                  <a:srgbClr val="000000"/>
                </a:solidFill>
                <a:round/>
                <a:headEnd/>
                <a:tailEnd/>
              </a:ln>
            </p:spPr>
            <p:txBody>
              <a:bodyPr/>
              <a:lstStyle/>
              <a:p>
                <a:endParaRPr lang="fr-FR"/>
              </a:p>
            </p:txBody>
          </p:sp>
          <p:sp>
            <p:nvSpPr>
              <p:cNvPr id="70721" name="Line 47"/>
              <p:cNvSpPr>
                <a:spLocks noChangeShapeType="1"/>
              </p:cNvSpPr>
              <p:nvPr/>
            </p:nvSpPr>
            <p:spPr bwMode="auto">
              <a:xfrm>
                <a:off x="2252" y="3986"/>
                <a:ext cx="255" cy="1"/>
              </a:xfrm>
              <a:prstGeom prst="line">
                <a:avLst/>
              </a:prstGeom>
              <a:noFill/>
              <a:ln w="12700">
                <a:solidFill>
                  <a:srgbClr val="000000"/>
                </a:solidFill>
                <a:round/>
                <a:headEnd/>
                <a:tailEnd/>
              </a:ln>
            </p:spPr>
            <p:txBody>
              <a:bodyPr/>
              <a:lstStyle/>
              <a:p>
                <a:endParaRPr lang="fr-FR"/>
              </a:p>
            </p:txBody>
          </p:sp>
          <p:sp>
            <p:nvSpPr>
              <p:cNvPr id="70722" name="Line 48"/>
              <p:cNvSpPr>
                <a:spLocks noChangeShapeType="1"/>
              </p:cNvSpPr>
              <p:nvPr/>
            </p:nvSpPr>
            <p:spPr bwMode="auto">
              <a:xfrm>
                <a:off x="2252" y="3907"/>
                <a:ext cx="255" cy="1"/>
              </a:xfrm>
              <a:prstGeom prst="line">
                <a:avLst/>
              </a:prstGeom>
              <a:noFill/>
              <a:ln w="12700">
                <a:solidFill>
                  <a:srgbClr val="000000"/>
                </a:solidFill>
                <a:round/>
                <a:headEnd/>
                <a:tailEnd/>
              </a:ln>
            </p:spPr>
            <p:txBody>
              <a:bodyPr/>
              <a:lstStyle/>
              <a:p>
                <a:endParaRPr lang="fr-FR"/>
              </a:p>
            </p:txBody>
          </p:sp>
          <p:sp>
            <p:nvSpPr>
              <p:cNvPr id="70723" name="Line 49"/>
              <p:cNvSpPr>
                <a:spLocks noChangeShapeType="1"/>
              </p:cNvSpPr>
              <p:nvPr/>
            </p:nvSpPr>
            <p:spPr bwMode="auto">
              <a:xfrm>
                <a:off x="2252" y="4058"/>
                <a:ext cx="255" cy="1"/>
              </a:xfrm>
              <a:prstGeom prst="line">
                <a:avLst/>
              </a:prstGeom>
              <a:noFill/>
              <a:ln w="12700">
                <a:solidFill>
                  <a:srgbClr val="000000"/>
                </a:solidFill>
                <a:round/>
                <a:headEnd/>
                <a:tailEnd/>
              </a:ln>
            </p:spPr>
            <p:txBody>
              <a:bodyPr/>
              <a:lstStyle/>
              <a:p>
                <a:endParaRPr lang="fr-FR"/>
              </a:p>
            </p:txBody>
          </p:sp>
          <p:sp>
            <p:nvSpPr>
              <p:cNvPr id="70724" name="Line 50"/>
              <p:cNvSpPr>
                <a:spLocks noChangeShapeType="1"/>
              </p:cNvSpPr>
              <p:nvPr/>
            </p:nvSpPr>
            <p:spPr bwMode="auto">
              <a:xfrm>
                <a:off x="2252" y="4210"/>
                <a:ext cx="255" cy="1"/>
              </a:xfrm>
              <a:prstGeom prst="line">
                <a:avLst/>
              </a:prstGeom>
              <a:noFill/>
              <a:ln w="12700">
                <a:solidFill>
                  <a:srgbClr val="000000"/>
                </a:solidFill>
                <a:round/>
                <a:headEnd/>
                <a:tailEnd/>
              </a:ln>
            </p:spPr>
            <p:txBody>
              <a:bodyPr/>
              <a:lstStyle/>
              <a:p>
                <a:endParaRPr lang="fr-FR"/>
              </a:p>
            </p:txBody>
          </p:sp>
          <p:sp>
            <p:nvSpPr>
              <p:cNvPr id="70725" name="Line 51"/>
              <p:cNvSpPr>
                <a:spLocks noChangeShapeType="1"/>
              </p:cNvSpPr>
              <p:nvPr/>
            </p:nvSpPr>
            <p:spPr bwMode="auto">
              <a:xfrm>
                <a:off x="2252" y="4354"/>
                <a:ext cx="255" cy="1"/>
              </a:xfrm>
              <a:prstGeom prst="line">
                <a:avLst/>
              </a:prstGeom>
              <a:noFill/>
              <a:ln w="12700">
                <a:solidFill>
                  <a:srgbClr val="000000"/>
                </a:solidFill>
                <a:round/>
                <a:headEnd/>
                <a:tailEnd/>
              </a:ln>
            </p:spPr>
            <p:txBody>
              <a:bodyPr/>
              <a:lstStyle/>
              <a:p>
                <a:endParaRPr lang="fr-FR"/>
              </a:p>
            </p:txBody>
          </p:sp>
          <p:sp>
            <p:nvSpPr>
              <p:cNvPr id="70726" name="Line 52"/>
              <p:cNvSpPr>
                <a:spLocks noChangeShapeType="1"/>
              </p:cNvSpPr>
              <p:nvPr/>
            </p:nvSpPr>
            <p:spPr bwMode="auto">
              <a:xfrm>
                <a:off x="2252" y="4506"/>
                <a:ext cx="255" cy="1"/>
              </a:xfrm>
              <a:prstGeom prst="line">
                <a:avLst/>
              </a:prstGeom>
              <a:noFill/>
              <a:ln w="12700">
                <a:solidFill>
                  <a:srgbClr val="000000"/>
                </a:solidFill>
                <a:round/>
                <a:headEnd/>
                <a:tailEnd/>
              </a:ln>
            </p:spPr>
            <p:txBody>
              <a:bodyPr/>
              <a:lstStyle/>
              <a:p>
                <a:endParaRPr lang="fr-FR"/>
              </a:p>
            </p:txBody>
          </p:sp>
          <p:sp>
            <p:nvSpPr>
              <p:cNvPr id="70727" name="Line 53"/>
              <p:cNvSpPr>
                <a:spLocks noChangeShapeType="1"/>
              </p:cNvSpPr>
              <p:nvPr/>
            </p:nvSpPr>
            <p:spPr bwMode="auto">
              <a:xfrm>
                <a:off x="2252" y="4650"/>
                <a:ext cx="255" cy="1"/>
              </a:xfrm>
              <a:prstGeom prst="line">
                <a:avLst/>
              </a:prstGeom>
              <a:noFill/>
              <a:ln w="12700">
                <a:solidFill>
                  <a:srgbClr val="000000"/>
                </a:solidFill>
                <a:round/>
                <a:headEnd/>
                <a:tailEnd/>
              </a:ln>
            </p:spPr>
            <p:txBody>
              <a:bodyPr/>
              <a:lstStyle/>
              <a:p>
                <a:endParaRPr lang="fr-FR"/>
              </a:p>
            </p:txBody>
          </p:sp>
          <p:sp>
            <p:nvSpPr>
              <p:cNvPr id="70728" name="Line 54"/>
              <p:cNvSpPr>
                <a:spLocks noChangeShapeType="1"/>
              </p:cNvSpPr>
              <p:nvPr/>
            </p:nvSpPr>
            <p:spPr bwMode="auto">
              <a:xfrm>
                <a:off x="2252" y="4801"/>
                <a:ext cx="255" cy="1"/>
              </a:xfrm>
              <a:prstGeom prst="line">
                <a:avLst/>
              </a:prstGeom>
              <a:noFill/>
              <a:ln w="12700">
                <a:solidFill>
                  <a:srgbClr val="000000"/>
                </a:solidFill>
                <a:round/>
                <a:headEnd/>
                <a:tailEnd/>
              </a:ln>
            </p:spPr>
            <p:txBody>
              <a:bodyPr/>
              <a:lstStyle/>
              <a:p>
                <a:endParaRPr lang="fr-FR"/>
              </a:p>
            </p:txBody>
          </p:sp>
          <p:sp>
            <p:nvSpPr>
              <p:cNvPr id="70729" name="Line 55"/>
              <p:cNvSpPr>
                <a:spLocks noChangeShapeType="1"/>
              </p:cNvSpPr>
              <p:nvPr/>
            </p:nvSpPr>
            <p:spPr bwMode="auto">
              <a:xfrm>
                <a:off x="2252" y="4961"/>
                <a:ext cx="255" cy="1"/>
              </a:xfrm>
              <a:prstGeom prst="line">
                <a:avLst/>
              </a:prstGeom>
              <a:noFill/>
              <a:ln w="12700">
                <a:solidFill>
                  <a:srgbClr val="000000"/>
                </a:solidFill>
                <a:round/>
                <a:headEnd/>
                <a:tailEnd/>
              </a:ln>
            </p:spPr>
            <p:txBody>
              <a:bodyPr/>
              <a:lstStyle/>
              <a:p>
                <a:endParaRPr lang="fr-FR"/>
              </a:p>
            </p:txBody>
          </p:sp>
        </p:grpSp>
        <p:grpSp>
          <p:nvGrpSpPr>
            <p:cNvPr id="70676" name="Group 56"/>
            <p:cNvGrpSpPr>
              <a:grpSpLocks/>
            </p:cNvGrpSpPr>
            <p:nvPr/>
          </p:nvGrpSpPr>
          <p:grpSpPr bwMode="auto">
            <a:xfrm>
              <a:off x="3803" y="2020"/>
              <a:ext cx="259" cy="1222"/>
              <a:chOff x="2723" y="3839"/>
              <a:chExt cx="259" cy="1222"/>
            </a:xfrm>
          </p:grpSpPr>
          <p:sp>
            <p:nvSpPr>
              <p:cNvPr id="70698" name="Rectangle 57"/>
              <p:cNvSpPr>
                <a:spLocks noChangeArrowheads="1"/>
              </p:cNvSpPr>
              <p:nvPr/>
            </p:nvSpPr>
            <p:spPr bwMode="auto">
              <a:xfrm>
                <a:off x="2727" y="3839"/>
                <a:ext cx="255" cy="1222"/>
              </a:xfrm>
              <a:prstGeom prst="rect">
                <a:avLst/>
              </a:prstGeom>
              <a:solidFill>
                <a:srgbClr val="FFFFFF"/>
              </a:solidFill>
              <a:ln w="12700">
                <a:solidFill>
                  <a:srgbClr val="000000"/>
                </a:solidFill>
                <a:miter lim="800000"/>
                <a:headEnd/>
                <a:tailEnd/>
              </a:ln>
            </p:spPr>
            <p:txBody>
              <a:bodyPr/>
              <a:lstStyle/>
              <a:p>
                <a:endParaRPr lang="fr-FR"/>
              </a:p>
            </p:txBody>
          </p:sp>
          <p:sp>
            <p:nvSpPr>
              <p:cNvPr id="70699" name="Line 58"/>
              <p:cNvSpPr>
                <a:spLocks noChangeShapeType="1"/>
              </p:cNvSpPr>
              <p:nvPr/>
            </p:nvSpPr>
            <p:spPr bwMode="auto">
              <a:xfrm>
                <a:off x="2723" y="4434"/>
                <a:ext cx="255" cy="1"/>
              </a:xfrm>
              <a:prstGeom prst="line">
                <a:avLst/>
              </a:prstGeom>
              <a:noFill/>
              <a:ln w="12700">
                <a:solidFill>
                  <a:srgbClr val="000000"/>
                </a:solidFill>
                <a:round/>
                <a:headEnd/>
                <a:tailEnd/>
              </a:ln>
            </p:spPr>
            <p:txBody>
              <a:bodyPr/>
              <a:lstStyle/>
              <a:p>
                <a:endParaRPr lang="fr-FR"/>
              </a:p>
            </p:txBody>
          </p:sp>
          <p:sp>
            <p:nvSpPr>
              <p:cNvPr id="70700" name="Line 59"/>
              <p:cNvSpPr>
                <a:spLocks noChangeShapeType="1"/>
              </p:cNvSpPr>
              <p:nvPr/>
            </p:nvSpPr>
            <p:spPr bwMode="auto">
              <a:xfrm>
                <a:off x="2723" y="4130"/>
                <a:ext cx="255" cy="1"/>
              </a:xfrm>
              <a:prstGeom prst="line">
                <a:avLst/>
              </a:prstGeom>
              <a:noFill/>
              <a:ln w="12700">
                <a:solidFill>
                  <a:srgbClr val="000000"/>
                </a:solidFill>
                <a:round/>
                <a:headEnd/>
                <a:tailEnd/>
              </a:ln>
            </p:spPr>
            <p:txBody>
              <a:bodyPr/>
              <a:lstStyle/>
              <a:p>
                <a:endParaRPr lang="fr-FR"/>
              </a:p>
            </p:txBody>
          </p:sp>
          <p:sp>
            <p:nvSpPr>
              <p:cNvPr id="70701" name="Line 60"/>
              <p:cNvSpPr>
                <a:spLocks noChangeShapeType="1"/>
              </p:cNvSpPr>
              <p:nvPr/>
            </p:nvSpPr>
            <p:spPr bwMode="auto">
              <a:xfrm>
                <a:off x="2723" y="4729"/>
                <a:ext cx="255" cy="1"/>
              </a:xfrm>
              <a:prstGeom prst="line">
                <a:avLst/>
              </a:prstGeom>
              <a:noFill/>
              <a:ln w="12700">
                <a:solidFill>
                  <a:srgbClr val="000000"/>
                </a:solidFill>
                <a:round/>
                <a:headEnd/>
                <a:tailEnd/>
              </a:ln>
            </p:spPr>
            <p:txBody>
              <a:bodyPr/>
              <a:lstStyle/>
              <a:p>
                <a:endParaRPr lang="fr-FR"/>
              </a:p>
            </p:txBody>
          </p:sp>
          <p:sp>
            <p:nvSpPr>
              <p:cNvPr id="70702" name="Line 61"/>
              <p:cNvSpPr>
                <a:spLocks noChangeShapeType="1"/>
              </p:cNvSpPr>
              <p:nvPr/>
            </p:nvSpPr>
            <p:spPr bwMode="auto">
              <a:xfrm>
                <a:off x="2723" y="4873"/>
                <a:ext cx="255" cy="1"/>
              </a:xfrm>
              <a:prstGeom prst="line">
                <a:avLst/>
              </a:prstGeom>
              <a:noFill/>
              <a:ln w="12700">
                <a:solidFill>
                  <a:srgbClr val="000000"/>
                </a:solidFill>
                <a:round/>
                <a:headEnd/>
                <a:tailEnd/>
              </a:ln>
            </p:spPr>
            <p:txBody>
              <a:bodyPr/>
              <a:lstStyle/>
              <a:p>
                <a:endParaRPr lang="fr-FR"/>
              </a:p>
            </p:txBody>
          </p:sp>
          <p:sp>
            <p:nvSpPr>
              <p:cNvPr id="70703" name="Line 62"/>
              <p:cNvSpPr>
                <a:spLocks noChangeShapeType="1"/>
              </p:cNvSpPr>
              <p:nvPr/>
            </p:nvSpPr>
            <p:spPr bwMode="auto">
              <a:xfrm>
                <a:off x="2723" y="4578"/>
                <a:ext cx="255" cy="1"/>
              </a:xfrm>
              <a:prstGeom prst="line">
                <a:avLst/>
              </a:prstGeom>
              <a:noFill/>
              <a:ln w="12700">
                <a:solidFill>
                  <a:srgbClr val="000000"/>
                </a:solidFill>
                <a:round/>
                <a:headEnd/>
                <a:tailEnd/>
              </a:ln>
            </p:spPr>
            <p:txBody>
              <a:bodyPr/>
              <a:lstStyle/>
              <a:p>
                <a:endParaRPr lang="fr-FR"/>
              </a:p>
            </p:txBody>
          </p:sp>
          <p:sp>
            <p:nvSpPr>
              <p:cNvPr id="70704" name="Line 63"/>
              <p:cNvSpPr>
                <a:spLocks noChangeShapeType="1"/>
              </p:cNvSpPr>
              <p:nvPr/>
            </p:nvSpPr>
            <p:spPr bwMode="auto">
              <a:xfrm>
                <a:off x="2723" y="4282"/>
                <a:ext cx="255" cy="1"/>
              </a:xfrm>
              <a:prstGeom prst="line">
                <a:avLst/>
              </a:prstGeom>
              <a:noFill/>
              <a:ln w="12700">
                <a:solidFill>
                  <a:srgbClr val="000000"/>
                </a:solidFill>
                <a:round/>
                <a:headEnd/>
                <a:tailEnd/>
              </a:ln>
            </p:spPr>
            <p:txBody>
              <a:bodyPr/>
              <a:lstStyle/>
              <a:p>
                <a:endParaRPr lang="fr-FR"/>
              </a:p>
            </p:txBody>
          </p:sp>
          <p:sp>
            <p:nvSpPr>
              <p:cNvPr id="70705" name="Line 64"/>
              <p:cNvSpPr>
                <a:spLocks noChangeShapeType="1"/>
              </p:cNvSpPr>
              <p:nvPr/>
            </p:nvSpPr>
            <p:spPr bwMode="auto">
              <a:xfrm>
                <a:off x="2723" y="3986"/>
                <a:ext cx="255" cy="1"/>
              </a:xfrm>
              <a:prstGeom prst="line">
                <a:avLst/>
              </a:prstGeom>
              <a:noFill/>
              <a:ln w="12700">
                <a:solidFill>
                  <a:srgbClr val="000000"/>
                </a:solidFill>
                <a:round/>
                <a:headEnd/>
                <a:tailEnd/>
              </a:ln>
            </p:spPr>
            <p:txBody>
              <a:bodyPr/>
              <a:lstStyle/>
              <a:p>
                <a:endParaRPr lang="fr-FR"/>
              </a:p>
            </p:txBody>
          </p:sp>
          <p:sp>
            <p:nvSpPr>
              <p:cNvPr id="70706" name="Line 65"/>
              <p:cNvSpPr>
                <a:spLocks noChangeShapeType="1"/>
              </p:cNvSpPr>
              <p:nvPr/>
            </p:nvSpPr>
            <p:spPr bwMode="auto">
              <a:xfrm>
                <a:off x="2723" y="3907"/>
                <a:ext cx="255" cy="1"/>
              </a:xfrm>
              <a:prstGeom prst="line">
                <a:avLst/>
              </a:prstGeom>
              <a:noFill/>
              <a:ln w="12700">
                <a:solidFill>
                  <a:srgbClr val="000000"/>
                </a:solidFill>
                <a:round/>
                <a:headEnd/>
                <a:tailEnd/>
              </a:ln>
            </p:spPr>
            <p:txBody>
              <a:bodyPr/>
              <a:lstStyle/>
              <a:p>
                <a:endParaRPr lang="fr-FR"/>
              </a:p>
            </p:txBody>
          </p:sp>
          <p:sp>
            <p:nvSpPr>
              <p:cNvPr id="70707" name="Line 66"/>
              <p:cNvSpPr>
                <a:spLocks noChangeShapeType="1"/>
              </p:cNvSpPr>
              <p:nvPr/>
            </p:nvSpPr>
            <p:spPr bwMode="auto">
              <a:xfrm>
                <a:off x="2723" y="4058"/>
                <a:ext cx="255" cy="1"/>
              </a:xfrm>
              <a:prstGeom prst="line">
                <a:avLst/>
              </a:prstGeom>
              <a:noFill/>
              <a:ln w="12700">
                <a:solidFill>
                  <a:srgbClr val="000000"/>
                </a:solidFill>
                <a:round/>
                <a:headEnd/>
                <a:tailEnd/>
              </a:ln>
            </p:spPr>
            <p:txBody>
              <a:bodyPr/>
              <a:lstStyle/>
              <a:p>
                <a:endParaRPr lang="fr-FR"/>
              </a:p>
            </p:txBody>
          </p:sp>
          <p:sp>
            <p:nvSpPr>
              <p:cNvPr id="70708" name="Line 67"/>
              <p:cNvSpPr>
                <a:spLocks noChangeShapeType="1"/>
              </p:cNvSpPr>
              <p:nvPr/>
            </p:nvSpPr>
            <p:spPr bwMode="auto">
              <a:xfrm>
                <a:off x="2723" y="4210"/>
                <a:ext cx="255" cy="1"/>
              </a:xfrm>
              <a:prstGeom prst="line">
                <a:avLst/>
              </a:prstGeom>
              <a:noFill/>
              <a:ln w="12700">
                <a:solidFill>
                  <a:srgbClr val="000000"/>
                </a:solidFill>
                <a:round/>
                <a:headEnd/>
                <a:tailEnd/>
              </a:ln>
            </p:spPr>
            <p:txBody>
              <a:bodyPr/>
              <a:lstStyle/>
              <a:p>
                <a:endParaRPr lang="fr-FR"/>
              </a:p>
            </p:txBody>
          </p:sp>
          <p:sp>
            <p:nvSpPr>
              <p:cNvPr id="70709" name="Line 68"/>
              <p:cNvSpPr>
                <a:spLocks noChangeShapeType="1"/>
              </p:cNvSpPr>
              <p:nvPr/>
            </p:nvSpPr>
            <p:spPr bwMode="auto">
              <a:xfrm>
                <a:off x="2723" y="4354"/>
                <a:ext cx="255" cy="1"/>
              </a:xfrm>
              <a:prstGeom prst="line">
                <a:avLst/>
              </a:prstGeom>
              <a:noFill/>
              <a:ln w="12700">
                <a:solidFill>
                  <a:srgbClr val="000000"/>
                </a:solidFill>
                <a:round/>
                <a:headEnd/>
                <a:tailEnd/>
              </a:ln>
            </p:spPr>
            <p:txBody>
              <a:bodyPr/>
              <a:lstStyle/>
              <a:p>
                <a:endParaRPr lang="fr-FR"/>
              </a:p>
            </p:txBody>
          </p:sp>
          <p:sp>
            <p:nvSpPr>
              <p:cNvPr id="70710" name="Line 69"/>
              <p:cNvSpPr>
                <a:spLocks noChangeShapeType="1"/>
              </p:cNvSpPr>
              <p:nvPr/>
            </p:nvSpPr>
            <p:spPr bwMode="auto">
              <a:xfrm>
                <a:off x="2723" y="4506"/>
                <a:ext cx="255" cy="1"/>
              </a:xfrm>
              <a:prstGeom prst="line">
                <a:avLst/>
              </a:prstGeom>
              <a:noFill/>
              <a:ln w="12700">
                <a:solidFill>
                  <a:srgbClr val="000000"/>
                </a:solidFill>
                <a:round/>
                <a:headEnd/>
                <a:tailEnd/>
              </a:ln>
            </p:spPr>
            <p:txBody>
              <a:bodyPr/>
              <a:lstStyle/>
              <a:p>
                <a:endParaRPr lang="fr-FR"/>
              </a:p>
            </p:txBody>
          </p:sp>
          <p:sp>
            <p:nvSpPr>
              <p:cNvPr id="70711" name="Line 70"/>
              <p:cNvSpPr>
                <a:spLocks noChangeShapeType="1"/>
              </p:cNvSpPr>
              <p:nvPr/>
            </p:nvSpPr>
            <p:spPr bwMode="auto">
              <a:xfrm>
                <a:off x="2723" y="4650"/>
                <a:ext cx="255" cy="1"/>
              </a:xfrm>
              <a:prstGeom prst="line">
                <a:avLst/>
              </a:prstGeom>
              <a:noFill/>
              <a:ln w="12700">
                <a:solidFill>
                  <a:srgbClr val="000000"/>
                </a:solidFill>
                <a:round/>
                <a:headEnd/>
                <a:tailEnd/>
              </a:ln>
            </p:spPr>
            <p:txBody>
              <a:bodyPr/>
              <a:lstStyle/>
              <a:p>
                <a:endParaRPr lang="fr-FR"/>
              </a:p>
            </p:txBody>
          </p:sp>
          <p:sp>
            <p:nvSpPr>
              <p:cNvPr id="70712" name="Line 71"/>
              <p:cNvSpPr>
                <a:spLocks noChangeShapeType="1"/>
              </p:cNvSpPr>
              <p:nvPr/>
            </p:nvSpPr>
            <p:spPr bwMode="auto">
              <a:xfrm>
                <a:off x="2723" y="4801"/>
                <a:ext cx="255" cy="1"/>
              </a:xfrm>
              <a:prstGeom prst="line">
                <a:avLst/>
              </a:prstGeom>
              <a:noFill/>
              <a:ln w="12700">
                <a:solidFill>
                  <a:srgbClr val="000000"/>
                </a:solidFill>
                <a:round/>
                <a:headEnd/>
                <a:tailEnd/>
              </a:ln>
            </p:spPr>
            <p:txBody>
              <a:bodyPr/>
              <a:lstStyle/>
              <a:p>
                <a:endParaRPr lang="fr-FR"/>
              </a:p>
            </p:txBody>
          </p:sp>
          <p:sp>
            <p:nvSpPr>
              <p:cNvPr id="70713" name="Line 72"/>
              <p:cNvSpPr>
                <a:spLocks noChangeShapeType="1"/>
              </p:cNvSpPr>
              <p:nvPr/>
            </p:nvSpPr>
            <p:spPr bwMode="auto">
              <a:xfrm>
                <a:off x="2723" y="4961"/>
                <a:ext cx="255" cy="1"/>
              </a:xfrm>
              <a:prstGeom prst="line">
                <a:avLst/>
              </a:prstGeom>
              <a:noFill/>
              <a:ln w="12700">
                <a:solidFill>
                  <a:srgbClr val="000000"/>
                </a:solidFill>
                <a:round/>
                <a:headEnd/>
                <a:tailEnd/>
              </a:ln>
            </p:spPr>
            <p:txBody>
              <a:bodyPr/>
              <a:lstStyle/>
              <a:p>
                <a:endParaRPr lang="fr-FR"/>
              </a:p>
            </p:txBody>
          </p:sp>
        </p:grpSp>
        <p:sp>
          <p:nvSpPr>
            <p:cNvPr id="70677" name="Rectangle 73"/>
            <p:cNvSpPr>
              <a:spLocks noChangeArrowheads="1"/>
            </p:cNvSpPr>
            <p:nvPr/>
          </p:nvSpPr>
          <p:spPr bwMode="auto">
            <a:xfrm>
              <a:off x="1763" y="3633"/>
              <a:ext cx="439" cy="176"/>
            </a:xfrm>
            <a:prstGeom prst="rect">
              <a:avLst/>
            </a:prstGeom>
            <a:solidFill>
              <a:srgbClr val="FFFFFF"/>
            </a:solidFill>
            <a:ln w="12700">
              <a:solidFill>
                <a:srgbClr val="000000"/>
              </a:solidFill>
              <a:miter lim="800000"/>
              <a:headEnd/>
              <a:tailEnd/>
            </a:ln>
          </p:spPr>
          <p:txBody>
            <a:bodyPr/>
            <a:lstStyle/>
            <a:p>
              <a:endParaRPr lang="fr-FR"/>
            </a:p>
          </p:txBody>
        </p:sp>
        <p:sp>
          <p:nvSpPr>
            <p:cNvPr id="70678" name="Line 74"/>
            <p:cNvSpPr>
              <a:spLocks noChangeShapeType="1"/>
            </p:cNvSpPr>
            <p:nvPr/>
          </p:nvSpPr>
          <p:spPr bwMode="auto">
            <a:xfrm flipV="1">
              <a:off x="1982" y="3637"/>
              <a:ext cx="1" cy="160"/>
            </a:xfrm>
            <a:prstGeom prst="line">
              <a:avLst/>
            </a:prstGeom>
            <a:noFill/>
            <a:ln w="12700">
              <a:solidFill>
                <a:srgbClr val="000000"/>
              </a:solidFill>
              <a:round/>
              <a:headEnd/>
              <a:tailEnd/>
            </a:ln>
          </p:spPr>
          <p:txBody>
            <a:bodyPr/>
            <a:lstStyle/>
            <a:p>
              <a:endParaRPr lang="fr-FR"/>
            </a:p>
          </p:txBody>
        </p:sp>
        <p:sp>
          <p:nvSpPr>
            <p:cNvPr id="70679" name="Line 75"/>
            <p:cNvSpPr>
              <a:spLocks noChangeShapeType="1"/>
            </p:cNvSpPr>
            <p:nvPr/>
          </p:nvSpPr>
          <p:spPr bwMode="auto">
            <a:xfrm flipV="1">
              <a:off x="1982" y="3446"/>
              <a:ext cx="1" cy="151"/>
            </a:xfrm>
            <a:prstGeom prst="line">
              <a:avLst/>
            </a:prstGeom>
            <a:noFill/>
            <a:ln w="12700">
              <a:solidFill>
                <a:srgbClr val="000000"/>
              </a:solidFill>
              <a:round/>
              <a:headEnd/>
              <a:tailEnd/>
            </a:ln>
          </p:spPr>
          <p:txBody>
            <a:bodyPr/>
            <a:lstStyle/>
            <a:p>
              <a:endParaRPr lang="fr-FR"/>
            </a:p>
          </p:txBody>
        </p:sp>
        <p:sp>
          <p:nvSpPr>
            <p:cNvPr id="70680" name="Line 76"/>
            <p:cNvSpPr>
              <a:spLocks noChangeShapeType="1"/>
            </p:cNvSpPr>
            <p:nvPr/>
          </p:nvSpPr>
          <p:spPr bwMode="auto">
            <a:xfrm>
              <a:off x="1982" y="3446"/>
              <a:ext cx="1510" cy="1"/>
            </a:xfrm>
            <a:prstGeom prst="line">
              <a:avLst/>
            </a:prstGeom>
            <a:noFill/>
            <a:ln w="12700">
              <a:solidFill>
                <a:srgbClr val="000000"/>
              </a:solidFill>
              <a:round/>
              <a:headEnd/>
              <a:tailEnd/>
            </a:ln>
          </p:spPr>
          <p:txBody>
            <a:bodyPr/>
            <a:lstStyle/>
            <a:p>
              <a:endParaRPr lang="fr-FR"/>
            </a:p>
          </p:txBody>
        </p:sp>
        <p:grpSp>
          <p:nvGrpSpPr>
            <p:cNvPr id="70681" name="Group 77"/>
            <p:cNvGrpSpPr>
              <a:grpSpLocks/>
            </p:cNvGrpSpPr>
            <p:nvPr/>
          </p:nvGrpSpPr>
          <p:grpSpPr bwMode="auto">
            <a:xfrm>
              <a:off x="3460" y="3294"/>
              <a:ext cx="63" cy="152"/>
              <a:chOff x="2380" y="5113"/>
              <a:chExt cx="63" cy="152"/>
            </a:xfrm>
          </p:grpSpPr>
          <p:sp>
            <p:nvSpPr>
              <p:cNvPr id="70696" name="Freeform 78"/>
              <p:cNvSpPr>
                <a:spLocks/>
              </p:cNvSpPr>
              <p:nvPr/>
            </p:nvSpPr>
            <p:spPr bwMode="auto">
              <a:xfrm>
                <a:off x="2380" y="5113"/>
                <a:ext cx="63" cy="112"/>
              </a:xfrm>
              <a:custGeom>
                <a:avLst/>
                <a:gdLst>
                  <a:gd name="T0" fmla="*/ 32 w 63"/>
                  <a:gd name="T1" fmla="*/ 0 h 112"/>
                  <a:gd name="T2" fmla="*/ 63 w 63"/>
                  <a:gd name="T3" fmla="*/ 112 h 112"/>
                  <a:gd name="T4" fmla="*/ 32 w 63"/>
                  <a:gd name="T5" fmla="*/ 112 h 112"/>
                  <a:gd name="T6" fmla="*/ 0 w 63"/>
                  <a:gd name="T7" fmla="*/ 112 h 112"/>
                  <a:gd name="T8" fmla="*/ 32 w 63"/>
                  <a:gd name="T9" fmla="*/ 0 h 112"/>
                  <a:gd name="T10" fmla="*/ 0 60000 65536"/>
                  <a:gd name="T11" fmla="*/ 0 60000 65536"/>
                  <a:gd name="T12" fmla="*/ 0 60000 65536"/>
                  <a:gd name="T13" fmla="*/ 0 60000 65536"/>
                  <a:gd name="T14" fmla="*/ 0 60000 65536"/>
                  <a:gd name="T15" fmla="*/ 0 w 63"/>
                  <a:gd name="T16" fmla="*/ 0 h 112"/>
                  <a:gd name="T17" fmla="*/ 63 w 63"/>
                  <a:gd name="T18" fmla="*/ 112 h 112"/>
                </a:gdLst>
                <a:ahLst/>
                <a:cxnLst>
                  <a:cxn ang="T10">
                    <a:pos x="T0" y="T1"/>
                  </a:cxn>
                  <a:cxn ang="T11">
                    <a:pos x="T2" y="T3"/>
                  </a:cxn>
                  <a:cxn ang="T12">
                    <a:pos x="T4" y="T5"/>
                  </a:cxn>
                  <a:cxn ang="T13">
                    <a:pos x="T6" y="T7"/>
                  </a:cxn>
                  <a:cxn ang="T14">
                    <a:pos x="T8" y="T9"/>
                  </a:cxn>
                </a:cxnLst>
                <a:rect l="T15" t="T16" r="T17" b="T18"/>
                <a:pathLst>
                  <a:path w="63" h="112">
                    <a:moveTo>
                      <a:pt x="32" y="0"/>
                    </a:moveTo>
                    <a:lnTo>
                      <a:pt x="63" y="112"/>
                    </a:lnTo>
                    <a:lnTo>
                      <a:pt x="32" y="112"/>
                    </a:lnTo>
                    <a:lnTo>
                      <a:pt x="0" y="112"/>
                    </a:lnTo>
                    <a:lnTo>
                      <a:pt x="32" y="0"/>
                    </a:lnTo>
                    <a:close/>
                  </a:path>
                </a:pathLst>
              </a:custGeom>
              <a:solidFill>
                <a:srgbClr val="000000"/>
              </a:solidFill>
              <a:ln w="12700">
                <a:solidFill>
                  <a:srgbClr val="000000"/>
                </a:solidFill>
                <a:prstDash val="solid"/>
                <a:round/>
                <a:headEnd/>
                <a:tailEnd/>
              </a:ln>
            </p:spPr>
            <p:txBody>
              <a:bodyPr/>
              <a:lstStyle/>
              <a:p>
                <a:endParaRPr lang="fr-FR"/>
              </a:p>
            </p:txBody>
          </p:sp>
          <p:sp>
            <p:nvSpPr>
              <p:cNvPr id="70697" name="Line 79"/>
              <p:cNvSpPr>
                <a:spLocks noChangeShapeType="1"/>
              </p:cNvSpPr>
              <p:nvPr/>
            </p:nvSpPr>
            <p:spPr bwMode="auto">
              <a:xfrm flipV="1">
                <a:off x="2412" y="5225"/>
                <a:ext cx="1" cy="40"/>
              </a:xfrm>
              <a:prstGeom prst="line">
                <a:avLst/>
              </a:prstGeom>
              <a:noFill/>
              <a:ln w="12700">
                <a:solidFill>
                  <a:srgbClr val="000000"/>
                </a:solidFill>
                <a:round/>
                <a:headEnd/>
                <a:tailEnd/>
              </a:ln>
            </p:spPr>
            <p:txBody>
              <a:bodyPr/>
              <a:lstStyle/>
              <a:p>
                <a:endParaRPr lang="fr-FR"/>
              </a:p>
            </p:txBody>
          </p:sp>
        </p:grpSp>
        <p:sp>
          <p:nvSpPr>
            <p:cNvPr id="70682" name="Rectangle 80"/>
            <p:cNvSpPr>
              <a:spLocks noChangeArrowheads="1"/>
            </p:cNvSpPr>
            <p:nvPr/>
          </p:nvSpPr>
          <p:spPr bwMode="auto">
            <a:xfrm>
              <a:off x="2326" y="3629"/>
              <a:ext cx="2300" cy="173"/>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Historique 2 bits (registre à décalage)</a:t>
              </a:r>
              <a:endParaRPr lang="fr-FR">
                <a:latin typeface="Times New Roman" pitchFamily="18" charset="0"/>
              </a:endParaRPr>
            </a:p>
          </p:txBody>
        </p:sp>
        <p:sp>
          <p:nvSpPr>
            <p:cNvPr id="70683" name="Rectangle 81"/>
            <p:cNvSpPr>
              <a:spLocks noChangeArrowheads="1"/>
            </p:cNvSpPr>
            <p:nvPr/>
          </p:nvSpPr>
          <p:spPr bwMode="auto">
            <a:xfrm>
              <a:off x="3388" y="2447"/>
              <a:ext cx="137" cy="115"/>
            </a:xfrm>
            <a:prstGeom prst="rect">
              <a:avLst/>
            </a:prstGeom>
            <a:noFill/>
            <a:ln w="9525">
              <a:noFill/>
              <a:miter lim="800000"/>
              <a:headEnd/>
              <a:tailEnd/>
            </a:ln>
          </p:spPr>
          <p:txBody>
            <a:bodyPr wrap="none" lIns="0" tIns="0" rIns="0" bIns="0">
              <a:spAutoFit/>
            </a:bodyPr>
            <a:lstStyle/>
            <a:p>
              <a:pPr eaLnBrk="0" hangingPunct="0"/>
              <a:r>
                <a:rPr lang="fr-FR" sz="1200" b="1">
                  <a:solidFill>
                    <a:srgbClr val="000000"/>
                  </a:solidFill>
                  <a:latin typeface="Times" pitchFamily="18" charset="0"/>
                </a:rPr>
                <a:t>XY</a:t>
              </a:r>
              <a:endParaRPr lang="fr-FR">
                <a:latin typeface="Times New Roman" pitchFamily="18" charset="0"/>
              </a:endParaRPr>
            </a:p>
          </p:txBody>
        </p:sp>
        <p:sp>
          <p:nvSpPr>
            <p:cNvPr id="70684" name="Rectangle 82"/>
            <p:cNvSpPr>
              <a:spLocks noChangeArrowheads="1"/>
            </p:cNvSpPr>
            <p:nvPr/>
          </p:nvSpPr>
          <p:spPr bwMode="auto">
            <a:xfrm>
              <a:off x="4338" y="2487"/>
              <a:ext cx="226" cy="173"/>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X : </a:t>
              </a:r>
              <a:endParaRPr lang="fr-FR">
                <a:latin typeface="Times New Roman" pitchFamily="18" charset="0"/>
              </a:endParaRPr>
            </a:p>
          </p:txBody>
        </p:sp>
        <p:sp>
          <p:nvSpPr>
            <p:cNvPr id="70685" name="Rectangle 83"/>
            <p:cNvSpPr>
              <a:spLocks noChangeArrowheads="1"/>
            </p:cNvSpPr>
            <p:nvPr/>
          </p:nvSpPr>
          <p:spPr bwMode="auto">
            <a:xfrm>
              <a:off x="4338" y="2607"/>
              <a:ext cx="632" cy="173"/>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prédiction</a:t>
              </a:r>
              <a:endParaRPr lang="fr-FR">
                <a:latin typeface="Times New Roman" pitchFamily="18" charset="0"/>
              </a:endParaRPr>
            </a:p>
          </p:txBody>
        </p:sp>
        <p:grpSp>
          <p:nvGrpSpPr>
            <p:cNvPr id="70686" name="Group 84"/>
            <p:cNvGrpSpPr>
              <a:grpSpLocks/>
            </p:cNvGrpSpPr>
            <p:nvPr/>
          </p:nvGrpSpPr>
          <p:grpSpPr bwMode="auto">
            <a:xfrm>
              <a:off x="1950" y="2455"/>
              <a:ext cx="400" cy="64"/>
              <a:chOff x="870" y="4274"/>
              <a:chExt cx="400" cy="64"/>
            </a:xfrm>
          </p:grpSpPr>
          <p:sp>
            <p:nvSpPr>
              <p:cNvPr id="70694" name="Freeform 85"/>
              <p:cNvSpPr>
                <a:spLocks/>
              </p:cNvSpPr>
              <p:nvPr/>
            </p:nvSpPr>
            <p:spPr bwMode="auto">
              <a:xfrm>
                <a:off x="1158" y="4274"/>
                <a:ext cx="112" cy="64"/>
              </a:xfrm>
              <a:custGeom>
                <a:avLst/>
                <a:gdLst>
                  <a:gd name="T0" fmla="*/ 112 w 112"/>
                  <a:gd name="T1" fmla="*/ 32 h 64"/>
                  <a:gd name="T2" fmla="*/ 0 w 112"/>
                  <a:gd name="T3" fmla="*/ 64 h 64"/>
                  <a:gd name="T4" fmla="*/ 0 w 112"/>
                  <a:gd name="T5" fmla="*/ 32 h 64"/>
                  <a:gd name="T6" fmla="*/ 0 w 112"/>
                  <a:gd name="T7" fmla="*/ 0 h 64"/>
                  <a:gd name="T8" fmla="*/ 112 w 112"/>
                  <a:gd name="T9" fmla="*/ 32 h 64"/>
                  <a:gd name="T10" fmla="*/ 0 60000 65536"/>
                  <a:gd name="T11" fmla="*/ 0 60000 65536"/>
                  <a:gd name="T12" fmla="*/ 0 60000 65536"/>
                  <a:gd name="T13" fmla="*/ 0 60000 65536"/>
                  <a:gd name="T14" fmla="*/ 0 60000 65536"/>
                  <a:gd name="T15" fmla="*/ 0 w 112"/>
                  <a:gd name="T16" fmla="*/ 0 h 64"/>
                  <a:gd name="T17" fmla="*/ 112 w 112"/>
                  <a:gd name="T18" fmla="*/ 64 h 64"/>
                </a:gdLst>
                <a:ahLst/>
                <a:cxnLst>
                  <a:cxn ang="T10">
                    <a:pos x="T0" y="T1"/>
                  </a:cxn>
                  <a:cxn ang="T11">
                    <a:pos x="T2" y="T3"/>
                  </a:cxn>
                  <a:cxn ang="T12">
                    <a:pos x="T4" y="T5"/>
                  </a:cxn>
                  <a:cxn ang="T13">
                    <a:pos x="T6" y="T7"/>
                  </a:cxn>
                  <a:cxn ang="T14">
                    <a:pos x="T8" y="T9"/>
                  </a:cxn>
                </a:cxnLst>
                <a:rect l="T15" t="T16" r="T17" b="T18"/>
                <a:pathLst>
                  <a:path w="112" h="64">
                    <a:moveTo>
                      <a:pt x="112" y="32"/>
                    </a:moveTo>
                    <a:lnTo>
                      <a:pt x="0" y="64"/>
                    </a:lnTo>
                    <a:lnTo>
                      <a:pt x="0" y="32"/>
                    </a:lnTo>
                    <a:lnTo>
                      <a:pt x="0" y="0"/>
                    </a:lnTo>
                    <a:lnTo>
                      <a:pt x="112" y="32"/>
                    </a:lnTo>
                    <a:close/>
                  </a:path>
                </a:pathLst>
              </a:custGeom>
              <a:solidFill>
                <a:srgbClr val="000000"/>
              </a:solidFill>
              <a:ln w="12700">
                <a:solidFill>
                  <a:srgbClr val="000000"/>
                </a:solidFill>
                <a:prstDash val="solid"/>
                <a:round/>
                <a:headEnd/>
                <a:tailEnd/>
              </a:ln>
            </p:spPr>
            <p:txBody>
              <a:bodyPr/>
              <a:lstStyle/>
              <a:p>
                <a:endParaRPr lang="fr-FR"/>
              </a:p>
            </p:txBody>
          </p:sp>
          <p:sp>
            <p:nvSpPr>
              <p:cNvPr id="70695" name="Line 86"/>
              <p:cNvSpPr>
                <a:spLocks noChangeShapeType="1"/>
              </p:cNvSpPr>
              <p:nvPr/>
            </p:nvSpPr>
            <p:spPr bwMode="auto">
              <a:xfrm>
                <a:off x="870" y="4306"/>
                <a:ext cx="288" cy="1"/>
              </a:xfrm>
              <a:prstGeom prst="line">
                <a:avLst/>
              </a:prstGeom>
              <a:noFill/>
              <a:ln w="12700">
                <a:solidFill>
                  <a:srgbClr val="000000"/>
                </a:solidFill>
                <a:round/>
                <a:headEnd/>
                <a:tailEnd/>
              </a:ln>
            </p:spPr>
            <p:txBody>
              <a:bodyPr/>
              <a:lstStyle/>
              <a:p>
                <a:endParaRPr lang="fr-FR"/>
              </a:p>
            </p:txBody>
          </p:sp>
        </p:grpSp>
        <p:sp>
          <p:nvSpPr>
            <p:cNvPr id="70687" name="Rectangle 88"/>
            <p:cNvSpPr>
              <a:spLocks noChangeArrowheads="1"/>
            </p:cNvSpPr>
            <p:nvPr/>
          </p:nvSpPr>
          <p:spPr bwMode="auto">
            <a:xfrm>
              <a:off x="204" y="2251"/>
              <a:ext cx="1992" cy="173"/>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Adresse de branchement (p bits)</a:t>
              </a:r>
              <a:endParaRPr lang="fr-FR">
                <a:latin typeface="Times New Roman" pitchFamily="18" charset="0"/>
              </a:endParaRPr>
            </a:p>
          </p:txBody>
        </p:sp>
        <p:sp>
          <p:nvSpPr>
            <p:cNvPr id="70688" name="Rectangle 89"/>
            <p:cNvSpPr>
              <a:spLocks noChangeArrowheads="1"/>
            </p:cNvSpPr>
            <p:nvPr/>
          </p:nvSpPr>
          <p:spPr bwMode="auto">
            <a:xfrm>
              <a:off x="2453" y="3294"/>
              <a:ext cx="144"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00</a:t>
              </a:r>
              <a:endParaRPr lang="fr-FR">
                <a:latin typeface="Times New Roman" pitchFamily="18" charset="0"/>
              </a:endParaRPr>
            </a:p>
          </p:txBody>
        </p:sp>
        <p:sp>
          <p:nvSpPr>
            <p:cNvPr id="70689" name="Rectangle 90"/>
            <p:cNvSpPr>
              <a:spLocks noChangeArrowheads="1"/>
            </p:cNvSpPr>
            <p:nvPr/>
          </p:nvSpPr>
          <p:spPr bwMode="auto">
            <a:xfrm>
              <a:off x="2933" y="3294"/>
              <a:ext cx="144"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01</a:t>
              </a:r>
              <a:endParaRPr lang="fr-FR">
                <a:latin typeface="Times New Roman" pitchFamily="18" charset="0"/>
              </a:endParaRPr>
            </a:p>
          </p:txBody>
        </p:sp>
        <p:sp>
          <p:nvSpPr>
            <p:cNvPr id="70690" name="Rectangle 91"/>
            <p:cNvSpPr>
              <a:spLocks noChangeArrowheads="1"/>
            </p:cNvSpPr>
            <p:nvPr/>
          </p:nvSpPr>
          <p:spPr bwMode="auto">
            <a:xfrm>
              <a:off x="3340" y="3270"/>
              <a:ext cx="144"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10</a:t>
              </a:r>
              <a:endParaRPr lang="fr-FR">
                <a:latin typeface="Times New Roman" pitchFamily="18" charset="0"/>
              </a:endParaRPr>
            </a:p>
          </p:txBody>
        </p:sp>
        <p:sp>
          <p:nvSpPr>
            <p:cNvPr id="70691" name="Rectangle 92"/>
            <p:cNvSpPr>
              <a:spLocks noChangeArrowheads="1"/>
            </p:cNvSpPr>
            <p:nvPr/>
          </p:nvSpPr>
          <p:spPr bwMode="auto">
            <a:xfrm>
              <a:off x="3883" y="3294"/>
              <a:ext cx="144"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11</a:t>
              </a:r>
              <a:endParaRPr lang="fr-FR">
                <a:latin typeface="Times New Roman" pitchFamily="18" charset="0"/>
              </a:endParaRPr>
            </a:p>
          </p:txBody>
        </p:sp>
        <p:sp>
          <p:nvSpPr>
            <p:cNvPr id="70692" name="Rectangle 93"/>
            <p:cNvSpPr>
              <a:spLocks noChangeArrowheads="1"/>
            </p:cNvSpPr>
            <p:nvPr/>
          </p:nvSpPr>
          <p:spPr bwMode="auto">
            <a:xfrm>
              <a:off x="1871" y="3661"/>
              <a:ext cx="72"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a:t>
              </a:r>
              <a:endParaRPr lang="fr-FR">
                <a:latin typeface="Times New Roman" pitchFamily="18" charset="0"/>
              </a:endParaRPr>
            </a:p>
          </p:txBody>
        </p:sp>
        <p:sp>
          <p:nvSpPr>
            <p:cNvPr id="70693" name="Rectangle 94"/>
            <p:cNvSpPr>
              <a:spLocks noChangeArrowheads="1"/>
            </p:cNvSpPr>
            <p:nvPr/>
          </p:nvSpPr>
          <p:spPr bwMode="auto">
            <a:xfrm>
              <a:off x="2070" y="3661"/>
              <a:ext cx="72" cy="173"/>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0</a:t>
              </a:r>
              <a:endParaRPr lang="fr-FR">
                <a:latin typeface="Times New Roman" pitchFamily="18" charset="0"/>
              </a:endParaRPr>
            </a:p>
          </p:txBody>
        </p:sp>
      </p:grpSp>
      <p:grpSp>
        <p:nvGrpSpPr>
          <p:cNvPr id="70665" name="Group 95"/>
          <p:cNvGrpSpPr>
            <a:grpSpLocks/>
          </p:cNvGrpSpPr>
          <p:nvPr/>
        </p:nvGrpSpPr>
        <p:grpSpPr bwMode="auto">
          <a:xfrm>
            <a:off x="5114925" y="2211388"/>
            <a:ext cx="719138" cy="252412"/>
            <a:chOff x="2142" y="3212"/>
            <a:chExt cx="453" cy="159"/>
          </a:xfrm>
        </p:grpSpPr>
        <p:sp>
          <p:nvSpPr>
            <p:cNvPr id="70671" name="Freeform 96"/>
            <p:cNvSpPr>
              <a:spLocks/>
            </p:cNvSpPr>
            <p:nvPr/>
          </p:nvSpPr>
          <p:spPr bwMode="auto">
            <a:xfrm>
              <a:off x="2475" y="3212"/>
              <a:ext cx="120" cy="71"/>
            </a:xfrm>
            <a:custGeom>
              <a:avLst/>
              <a:gdLst>
                <a:gd name="T0" fmla="*/ 120 w 120"/>
                <a:gd name="T1" fmla="*/ 0 h 71"/>
                <a:gd name="T2" fmla="*/ 24 w 120"/>
                <a:gd name="T3" fmla="*/ 71 h 71"/>
                <a:gd name="T4" fmla="*/ 56 w 120"/>
                <a:gd name="T5" fmla="*/ 23 h 71"/>
                <a:gd name="T6" fmla="*/ 0 w 120"/>
                <a:gd name="T7" fmla="*/ 0 h 71"/>
                <a:gd name="T8" fmla="*/ 120 w 120"/>
                <a:gd name="T9" fmla="*/ 0 h 71"/>
                <a:gd name="T10" fmla="*/ 0 60000 65536"/>
                <a:gd name="T11" fmla="*/ 0 60000 65536"/>
                <a:gd name="T12" fmla="*/ 0 60000 65536"/>
                <a:gd name="T13" fmla="*/ 0 60000 65536"/>
                <a:gd name="T14" fmla="*/ 0 60000 65536"/>
                <a:gd name="T15" fmla="*/ 0 w 120"/>
                <a:gd name="T16" fmla="*/ 0 h 71"/>
                <a:gd name="T17" fmla="*/ 120 w 120"/>
                <a:gd name="T18" fmla="*/ 71 h 71"/>
              </a:gdLst>
              <a:ahLst/>
              <a:cxnLst>
                <a:cxn ang="T10">
                  <a:pos x="T0" y="T1"/>
                </a:cxn>
                <a:cxn ang="T11">
                  <a:pos x="T2" y="T3"/>
                </a:cxn>
                <a:cxn ang="T12">
                  <a:pos x="T4" y="T5"/>
                </a:cxn>
                <a:cxn ang="T13">
                  <a:pos x="T6" y="T7"/>
                </a:cxn>
                <a:cxn ang="T14">
                  <a:pos x="T8" y="T9"/>
                </a:cxn>
              </a:cxnLst>
              <a:rect l="T15" t="T16" r="T17" b="T18"/>
              <a:pathLst>
                <a:path w="120" h="71">
                  <a:moveTo>
                    <a:pt x="120" y="0"/>
                  </a:moveTo>
                  <a:lnTo>
                    <a:pt x="24" y="71"/>
                  </a:lnTo>
                  <a:lnTo>
                    <a:pt x="56" y="23"/>
                  </a:lnTo>
                  <a:lnTo>
                    <a:pt x="0" y="0"/>
                  </a:lnTo>
                  <a:lnTo>
                    <a:pt x="120" y="0"/>
                  </a:lnTo>
                  <a:close/>
                </a:path>
              </a:pathLst>
            </a:custGeom>
            <a:solidFill>
              <a:srgbClr val="000000"/>
            </a:solidFill>
            <a:ln w="12700">
              <a:solidFill>
                <a:srgbClr val="000000"/>
              </a:solidFill>
              <a:prstDash val="solid"/>
              <a:round/>
              <a:headEnd/>
              <a:tailEnd/>
            </a:ln>
          </p:spPr>
          <p:txBody>
            <a:bodyPr/>
            <a:lstStyle/>
            <a:p>
              <a:endParaRPr lang="fr-FR"/>
            </a:p>
          </p:txBody>
        </p:sp>
        <p:sp>
          <p:nvSpPr>
            <p:cNvPr id="70672" name="Line 97"/>
            <p:cNvSpPr>
              <a:spLocks noChangeShapeType="1"/>
            </p:cNvSpPr>
            <p:nvPr/>
          </p:nvSpPr>
          <p:spPr bwMode="auto">
            <a:xfrm flipV="1">
              <a:off x="2142" y="3237"/>
              <a:ext cx="389" cy="134"/>
            </a:xfrm>
            <a:prstGeom prst="line">
              <a:avLst/>
            </a:prstGeom>
            <a:noFill/>
            <a:ln w="12700">
              <a:solidFill>
                <a:srgbClr val="000000"/>
              </a:solidFill>
              <a:round/>
              <a:headEnd/>
              <a:tailEnd/>
            </a:ln>
          </p:spPr>
          <p:txBody>
            <a:bodyPr/>
            <a:lstStyle/>
            <a:p>
              <a:endParaRPr lang="fr-FR"/>
            </a:p>
          </p:txBody>
        </p:sp>
      </p:grpSp>
      <p:sp>
        <p:nvSpPr>
          <p:cNvPr id="70666" name="Rectangle 98"/>
          <p:cNvSpPr>
            <a:spLocks noChangeArrowheads="1"/>
          </p:cNvSpPr>
          <p:nvPr/>
        </p:nvSpPr>
        <p:spPr bwMode="auto">
          <a:xfrm>
            <a:off x="5910263" y="2133600"/>
            <a:ext cx="2566987"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Nombre de bits d’historique</a:t>
            </a:r>
            <a:endParaRPr lang="fr-FR">
              <a:latin typeface="Times New Roman" pitchFamily="18" charset="0"/>
            </a:endParaRPr>
          </a:p>
        </p:txBody>
      </p:sp>
      <p:grpSp>
        <p:nvGrpSpPr>
          <p:cNvPr id="70667" name="Group 99"/>
          <p:cNvGrpSpPr>
            <a:grpSpLocks/>
          </p:cNvGrpSpPr>
          <p:nvPr/>
        </p:nvGrpSpPr>
        <p:grpSpPr bwMode="auto">
          <a:xfrm>
            <a:off x="5399088" y="2578100"/>
            <a:ext cx="392112" cy="127000"/>
            <a:chOff x="2300" y="3443"/>
            <a:chExt cx="247" cy="80"/>
          </a:xfrm>
        </p:grpSpPr>
        <p:sp>
          <p:nvSpPr>
            <p:cNvPr id="70669" name="Freeform 100"/>
            <p:cNvSpPr>
              <a:spLocks/>
            </p:cNvSpPr>
            <p:nvPr/>
          </p:nvSpPr>
          <p:spPr bwMode="auto">
            <a:xfrm>
              <a:off x="2435" y="3443"/>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w="12700">
              <a:solidFill>
                <a:srgbClr val="000000"/>
              </a:solidFill>
              <a:prstDash val="solid"/>
              <a:round/>
              <a:headEnd/>
              <a:tailEnd/>
            </a:ln>
          </p:spPr>
          <p:txBody>
            <a:bodyPr/>
            <a:lstStyle/>
            <a:p>
              <a:endParaRPr lang="fr-FR"/>
            </a:p>
          </p:txBody>
        </p:sp>
        <p:sp>
          <p:nvSpPr>
            <p:cNvPr id="70670" name="Line 101"/>
            <p:cNvSpPr>
              <a:spLocks noChangeShapeType="1"/>
            </p:cNvSpPr>
            <p:nvPr/>
          </p:nvSpPr>
          <p:spPr bwMode="auto">
            <a:xfrm>
              <a:off x="2300" y="3483"/>
              <a:ext cx="175" cy="1"/>
            </a:xfrm>
            <a:prstGeom prst="line">
              <a:avLst/>
            </a:prstGeom>
            <a:noFill/>
            <a:ln w="12700">
              <a:solidFill>
                <a:srgbClr val="000000"/>
              </a:solidFill>
              <a:round/>
              <a:headEnd/>
              <a:tailEnd/>
            </a:ln>
          </p:spPr>
          <p:txBody>
            <a:bodyPr/>
            <a:lstStyle/>
            <a:p>
              <a:endParaRPr lang="fr-FR"/>
            </a:p>
          </p:txBody>
        </p:sp>
      </p:grpSp>
      <p:sp>
        <p:nvSpPr>
          <p:cNvPr id="70668" name="Rectangle 102"/>
          <p:cNvSpPr>
            <a:spLocks noChangeArrowheads="1"/>
          </p:cNvSpPr>
          <p:nvPr/>
        </p:nvSpPr>
        <p:spPr bwMode="auto">
          <a:xfrm>
            <a:off x="5846763" y="2540000"/>
            <a:ext cx="26733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Nombre de bits par compteur</a:t>
            </a:r>
            <a:endParaRPr lang="fr-FR">
              <a:latin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Espace réservé de la date 2"/>
          <p:cNvSpPr>
            <a:spLocks noGrp="1"/>
          </p:cNvSpPr>
          <p:nvPr>
            <p:ph type="dt" sz="quarter" idx="10"/>
          </p:nvPr>
        </p:nvSpPr>
        <p:spPr/>
        <p:txBody>
          <a:bodyPr/>
          <a:lstStyle/>
          <a:p>
            <a:pPr>
              <a:defRPr/>
            </a:pPr>
            <a:r>
              <a:rPr lang="fr-FR"/>
              <a:t>M1 Informatique 2012-13</a:t>
            </a:r>
          </a:p>
        </p:txBody>
      </p:sp>
      <p:sp>
        <p:nvSpPr>
          <p:cNvPr id="80" name="Espace réservé du pied de page 3"/>
          <p:cNvSpPr>
            <a:spLocks noGrp="1"/>
          </p:cNvSpPr>
          <p:nvPr>
            <p:ph type="ftr" sz="quarter" idx="11"/>
          </p:nvPr>
        </p:nvSpPr>
        <p:spPr/>
        <p:txBody>
          <a:bodyPr/>
          <a:lstStyle/>
          <a:p>
            <a:pPr>
              <a:defRPr/>
            </a:pPr>
            <a:r>
              <a:rPr lang="fr-FR"/>
              <a:t>Architectures avancées</a:t>
            </a:r>
          </a:p>
          <a:p>
            <a:pPr>
              <a:defRPr/>
            </a:pPr>
            <a:r>
              <a:rPr lang="fr-FR"/>
              <a:t>D. Etiemble</a:t>
            </a:r>
          </a:p>
        </p:txBody>
      </p:sp>
      <p:sp>
        <p:nvSpPr>
          <p:cNvPr id="81" name="Espace réservé du numéro de diapositive 4"/>
          <p:cNvSpPr>
            <a:spLocks noGrp="1"/>
          </p:cNvSpPr>
          <p:nvPr>
            <p:ph type="sldNum" sz="quarter" idx="12"/>
          </p:nvPr>
        </p:nvSpPr>
        <p:spPr/>
        <p:txBody>
          <a:bodyPr/>
          <a:lstStyle/>
          <a:p>
            <a:pPr>
              <a:defRPr/>
            </a:pPr>
            <a:fld id="{669D3F8D-984D-4802-957C-500A17561ABA}" type="slidenum">
              <a:rPr lang="fr-FR"/>
              <a:pPr>
                <a:defRPr/>
              </a:pPr>
              <a:t>71</a:t>
            </a:fld>
            <a:endParaRPr lang="fr-FR"/>
          </a:p>
        </p:txBody>
      </p:sp>
      <p:sp>
        <p:nvSpPr>
          <p:cNvPr id="71685" name="Rectangle 2"/>
          <p:cNvSpPr>
            <a:spLocks noGrp="1" noChangeArrowheads="1"/>
          </p:cNvSpPr>
          <p:nvPr>
            <p:ph type="title"/>
          </p:nvPr>
        </p:nvSpPr>
        <p:spPr/>
        <p:txBody>
          <a:bodyPr/>
          <a:lstStyle/>
          <a:p>
            <a:pPr eaLnBrk="1" hangingPunct="1"/>
            <a:r>
              <a:rPr lang="fr-FR" smtClean="0"/>
              <a:t>Local + Global</a:t>
            </a:r>
          </a:p>
        </p:txBody>
      </p:sp>
      <p:grpSp>
        <p:nvGrpSpPr>
          <p:cNvPr id="71686" name="Groupe 81"/>
          <p:cNvGrpSpPr>
            <a:grpSpLocks/>
          </p:cNvGrpSpPr>
          <p:nvPr/>
        </p:nvGrpSpPr>
        <p:grpSpPr bwMode="auto">
          <a:xfrm>
            <a:off x="609600" y="1397000"/>
            <a:ext cx="4462463" cy="1795463"/>
            <a:chOff x="609600" y="1397000"/>
            <a:chExt cx="4462463" cy="1795463"/>
          </a:xfrm>
        </p:grpSpPr>
        <p:sp>
          <p:nvSpPr>
            <p:cNvPr id="71743" name="Rectangle 3"/>
            <p:cNvSpPr>
              <a:spLocks noChangeArrowheads="1"/>
            </p:cNvSpPr>
            <p:nvPr/>
          </p:nvSpPr>
          <p:spPr bwMode="auto">
            <a:xfrm>
              <a:off x="609600" y="1447800"/>
              <a:ext cx="1514475" cy="549275"/>
            </a:xfrm>
            <a:prstGeom prst="rect">
              <a:avLst/>
            </a:prstGeom>
            <a:noFill/>
            <a:ln w="9525">
              <a:noFill/>
              <a:miter lim="800000"/>
              <a:headEnd/>
              <a:tailEnd/>
            </a:ln>
          </p:spPr>
          <p:txBody>
            <a:bodyPr lIns="0" tIns="0" rIns="0" bIns="0">
              <a:spAutoFit/>
            </a:bodyPr>
            <a:lstStyle/>
            <a:p>
              <a:pPr eaLnBrk="0" hangingPunct="0"/>
              <a:r>
                <a:rPr lang="fr-FR" b="1">
                  <a:solidFill>
                    <a:srgbClr val="000000"/>
                  </a:solidFill>
                  <a:latin typeface="Times" pitchFamily="18" charset="0"/>
                </a:rPr>
                <a:t>HISTORIQUE LOCAL</a:t>
              </a:r>
              <a:endParaRPr lang="fr-FR" sz="2400" b="1">
                <a:latin typeface="Times New Roman" pitchFamily="18" charset="0"/>
              </a:endParaRPr>
            </a:p>
          </p:txBody>
        </p:sp>
        <p:sp>
          <p:nvSpPr>
            <p:cNvPr id="71744" name="Rectangle 4"/>
            <p:cNvSpPr>
              <a:spLocks noChangeArrowheads="1"/>
            </p:cNvSpPr>
            <p:nvPr/>
          </p:nvSpPr>
          <p:spPr bwMode="auto">
            <a:xfrm>
              <a:off x="2451100" y="1397000"/>
              <a:ext cx="533400" cy="1370013"/>
            </a:xfrm>
            <a:prstGeom prst="rect">
              <a:avLst/>
            </a:prstGeom>
            <a:solidFill>
              <a:srgbClr val="FFFFFF"/>
            </a:solidFill>
            <a:ln w="12700">
              <a:solidFill>
                <a:srgbClr val="000000"/>
              </a:solidFill>
              <a:miter lim="800000"/>
              <a:headEnd/>
              <a:tailEnd/>
            </a:ln>
          </p:spPr>
          <p:txBody>
            <a:bodyPr/>
            <a:lstStyle/>
            <a:p>
              <a:endParaRPr lang="fr-FR"/>
            </a:p>
          </p:txBody>
        </p:sp>
        <p:sp>
          <p:nvSpPr>
            <p:cNvPr id="71745" name="Rectangle 5"/>
            <p:cNvSpPr>
              <a:spLocks noChangeArrowheads="1"/>
            </p:cNvSpPr>
            <p:nvPr/>
          </p:nvSpPr>
          <p:spPr bwMode="auto">
            <a:xfrm>
              <a:off x="1120775" y="2259013"/>
              <a:ext cx="900113" cy="292100"/>
            </a:xfrm>
            <a:prstGeom prst="rect">
              <a:avLst/>
            </a:prstGeom>
            <a:solidFill>
              <a:srgbClr val="FFFFFF"/>
            </a:solidFill>
            <a:ln w="12700">
              <a:solidFill>
                <a:srgbClr val="000000"/>
              </a:solidFill>
              <a:miter lim="800000"/>
              <a:headEnd/>
              <a:tailEnd/>
            </a:ln>
          </p:spPr>
          <p:txBody>
            <a:bodyPr/>
            <a:lstStyle/>
            <a:p>
              <a:endParaRPr lang="fr-FR"/>
            </a:p>
          </p:txBody>
        </p:sp>
        <p:sp>
          <p:nvSpPr>
            <p:cNvPr id="71746" name="Rectangle 6"/>
            <p:cNvSpPr>
              <a:spLocks noChangeArrowheads="1"/>
            </p:cNvSpPr>
            <p:nvPr/>
          </p:nvSpPr>
          <p:spPr bwMode="auto">
            <a:xfrm>
              <a:off x="1481138" y="2316163"/>
              <a:ext cx="211137"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CP</a:t>
              </a:r>
              <a:endParaRPr lang="fr-FR" sz="2400">
                <a:latin typeface="Times New Roman" pitchFamily="18" charset="0"/>
              </a:endParaRPr>
            </a:p>
          </p:txBody>
        </p:sp>
        <p:grpSp>
          <p:nvGrpSpPr>
            <p:cNvPr id="71747" name="Group 7"/>
            <p:cNvGrpSpPr>
              <a:grpSpLocks/>
            </p:cNvGrpSpPr>
            <p:nvPr/>
          </p:nvGrpSpPr>
          <p:grpSpPr bwMode="auto">
            <a:xfrm>
              <a:off x="2660650" y="2760663"/>
              <a:ext cx="127000" cy="254000"/>
              <a:chOff x="1086" y="1998"/>
              <a:chExt cx="80" cy="160"/>
            </a:xfrm>
          </p:grpSpPr>
          <p:sp>
            <p:nvSpPr>
              <p:cNvPr id="71763" name="Freeform 8"/>
              <p:cNvSpPr>
                <a:spLocks/>
              </p:cNvSpPr>
              <p:nvPr/>
            </p:nvSpPr>
            <p:spPr bwMode="auto">
              <a:xfrm>
                <a:off x="1086" y="1998"/>
                <a:ext cx="80" cy="104"/>
              </a:xfrm>
              <a:custGeom>
                <a:avLst/>
                <a:gdLst>
                  <a:gd name="T0" fmla="*/ 40 w 80"/>
                  <a:gd name="T1" fmla="*/ 0 h 104"/>
                  <a:gd name="T2" fmla="*/ 80 w 80"/>
                  <a:gd name="T3" fmla="*/ 104 h 104"/>
                  <a:gd name="T4" fmla="*/ 40 w 80"/>
                  <a:gd name="T5" fmla="*/ 104 h 104"/>
                  <a:gd name="T6" fmla="*/ 0 w 80"/>
                  <a:gd name="T7" fmla="*/ 104 h 104"/>
                  <a:gd name="T8" fmla="*/ 40 w 80"/>
                  <a:gd name="T9" fmla="*/ 0 h 104"/>
                  <a:gd name="T10" fmla="*/ 0 60000 65536"/>
                  <a:gd name="T11" fmla="*/ 0 60000 65536"/>
                  <a:gd name="T12" fmla="*/ 0 60000 65536"/>
                  <a:gd name="T13" fmla="*/ 0 60000 65536"/>
                  <a:gd name="T14" fmla="*/ 0 60000 65536"/>
                  <a:gd name="T15" fmla="*/ 0 w 80"/>
                  <a:gd name="T16" fmla="*/ 0 h 104"/>
                  <a:gd name="T17" fmla="*/ 80 w 80"/>
                  <a:gd name="T18" fmla="*/ 104 h 104"/>
                </a:gdLst>
                <a:ahLst/>
                <a:cxnLst>
                  <a:cxn ang="T10">
                    <a:pos x="T0" y="T1"/>
                  </a:cxn>
                  <a:cxn ang="T11">
                    <a:pos x="T2" y="T3"/>
                  </a:cxn>
                  <a:cxn ang="T12">
                    <a:pos x="T4" y="T5"/>
                  </a:cxn>
                  <a:cxn ang="T13">
                    <a:pos x="T6" y="T7"/>
                  </a:cxn>
                  <a:cxn ang="T14">
                    <a:pos x="T8" y="T9"/>
                  </a:cxn>
                </a:cxnLst>
                <a:rect l="T15" t="T16" r="T17" b="T18"/>
                <a:pathLst>
                  <a:path w="80" h="104">
                    <a:moveTo>
                      <a:pt x="40" y="0"/>
                    </a:moveTo>
                    <a:lnTo>
                      <a:pt x="80" y="104"/>
                    </a:lnTo>
                    <a:lnTo>
                      <a:pt x="40" y="104"/>
                    </a:lnTo>
                    <a:lnTo>
                      <a:pt x="0" y="104"/>
                    </a:lnTo>
                    <a:lnTo>
                      <a:pt x="40" y="0"/>
                    </a:lnTo>
                    <a:close/>
                  </a:path>
                </a:pathLst>
              </a:custGeom>
              <a:solidFill>
                <a:srgbClr val="000000"/>
              </a:solidFill>
              <a:ln w="12700">
                <a:solidFill>
                  <a:srgbClr val="000000"/>
                </a:solidFill>
                <a:prstDash val="solid"/>
                <a:round/>
                <a:headEnd/>
                <a:tailEnd/>
              </a:ln>
            </p:spPr>
            <p:txBody>
              <a:bodyPr/>
              <a:lstStyle/>
              <a:p>
                <a:endParaRPr lang="fr-FR"/>
              </a:p>
            </p:txBody>
          </p:sp>
          <p:sp>
            <p:nvSpPr>
              <p:cNvPr id="71764" name="Line 9"/>
              <p:cNvSpPr>
                <a:spLocks noChangeShapeType="1"/>
              </p:cNvSpPr>
              <p:nvPr/>
            </p:nvSpPr>
            <p:spPr bwMode="auto">
              <a:xfrm flipV="1">
                <a:off x="1126" y="2102"/>
                <a:ext cx="1" cy="56"/>
              </a:xfrm>
              <a:prstGeom prst="line">
                <a:avLst/>
              </a:prstGeom>
              <a:noFill/>
              <a:ln w="12700">
                <a:solidFill>
                  <a:srgbClr val="000000"/>
                </a:solidFill>
                <a:round/>
                <a:headEnd/>
                <a:tailEnd/>
              </a:ln>
            </p:spPr>
            <p:txBody>
              <a:bodyPr/>
              <a:lstStyle/>
              <a:p>
                <a:endParaRPr lang="fr-FR"/>
              </a:p>
            </p:txBody>
          </p:sp>
        </p:grpSp>
        <p:sp>
          <p:nvSpPr>
            <p:cNvPr id="71748" name="Rectangle 10"/>
            <p:cNvSpPr>
              <a:spLocks noChangeArrowheads="1"/>
            </p:cNvSpPr>
            <p:nvPr/>
          </p:nvSpPr>
          <p:spPr bwMode="auto">
            <a:xfrm rot="-5400000">
              <a:off x="2166144" y="2005807"/>
              <a:ext cx="1079500"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Table historique</a:t>
              </a:r>
              <a:endParaRPr lang="fr-FR" sz="2400">
                <a:latin typeface="Times New Roman" pitchFamily="18" charset="0"/>
              </a:endParaRPr>
            </a:p>
          </p:txBody>
        </p:sp>
        <p:sp>
          <p:nvSpPr>
            <p:cNvPr id="71749" name="Line 11"/>
            <p:cNvSpPr>
              <a:spLocks noChangeShapeType="1"/>
            </p:cNvSpPr>
            <p:nvPr/>
          </p:nvSpPr>
          <p:spPr bwMode="auto">
            <a:xfrm>
              <a:off x="2978150" y="2112963"/>
              <a:ext cx="430213" cy="1587"/>
            </a:xfrm>
            <a:prstGeom prst="line">
              <a:avLst/>
            </a:prstGeom>
            <a:noFill/>
            <a:ln w="12700">
              <a:solidFill>
                <a:srgbClr val="000000"/>
              </a:solidFill>
              <a:round/>
              <a:headEnd/>
              <a:tailEnd/>
            </a:ln>
          </p:spPr>
          <p:txBody>
            <a:bodyPr/>
            <a:lstStyle/>
            <a:p>
              <a:endParaRPr lang="fr-FR"/>
            </a:p>
          </p:txBody>
        </p:sp>
        <p:sp>
          <p:nvSpPr>
            <p:cNvPr id="71750" name="Line 12"/>
            <p:cNvSpPr>
              <a:spLocks noChangeShapeType="1"/>
            </p:cNvSpPr>
            <p:nvPr/>
          </p:nvSpPr>
          <p:spPr bwMode="auto">
            <a:xfrm flipV="1">
              <a:off x="3408363" y="2112963"/>
              <a:ext cx="1587" cy="1077912"/>
            </a:xfrm>
            <a:prstGeom prst="line">
              <a:avLst/>
            </a:prstGeom>
            <a:noFill/>
            <a:ln w="12700">
              <a:solidFill>
                <a:srgbClr val="000000"/>
              </a:solidFill>
              <a:round/>
              <a:headEnd/>
              <a:tailEnd/>
            </a:ln>
          </p:spPr>
          <p:txBody>
            <a:bodyPr/>
            <a:lstStyle/>
            <a:p>
              <a:endParaRPr lang="fr-FR"/>
            </a:p>
          </p:txBody>
        </p:sp>
        <p:sp>
          <p:nvSpPr>
            <p:cNvPr id="71751" name="Line 13"/>
            <p:cNvSpPr>
              <a:spLocks noChangeShapeType="1"/>
            </p:cNvSpPr>
            <p:nvPr/>
          </p:nvSpPr>
          <p:spPr bwMode="auto">
            <a:xfrm>
              <a:off x="3408363" y="3190875"/>
              <a:ext cx="508000" cy="1588"/>
            </a:xfrm>
            <a:prstGeom prst="line">
              <a:avLst/>
            </a:prstGeom>
            <a:noFill/>
            <a:ln w="12700">
              <a:solidFill>
                <a:srgbClr val="000000"/>
              </a:solidFill>
              <a:round/>
              <a:headEnd/>
              <a:tailEnd/>
            </a:ln>
          </p:spPr>
          <p:txBody>
            <a:bodyPr/>
            <a:lstStyle/>
            <a:p>
              <a:endParaRPr lang="fr-FR"/>
            </a:p>
          </p:txBody>
        </p:sp>
        <p:grpSp>
          <p:nvGrpSpPr>
            <p:cNvPr id="71752" name="Group 14"/>
            <p:cNvGrpSpPr>
              <a:grpSpLocks/>
            </p:cNvGrpSpPr>
            <p:nvPr/>
          </p:nvGrpSpPr>
          <p:grpSpPr bwMode="auto">
            <a:xfrm>
              <a:off x="3852863" y="2722563"/>
              <a:ext cx="125412" cy="468312"/>
              <a:chOff x="1837" y="1974"/>
              <a:chExt cx="79" cy="295"/>
            </a:xfrm>
          </p:grpSpPr>
          <p:sp>
            <p:nvSpPr>
              <p:cNvPr id="71761" name="Freeform 15"/>
              <p:cNvSpPr>
                <a:spLocks/>
              </p:cNvSpPr>
              <p:nvPr/>
            </p:nvSpPr>
            <p:spPr bwMode="auto">
              <a:xfrm>
                <a:off x="1837" y="1974"/>
                <a:ext cx="79" cy="104"/>
              </a:xfrm>
              <a:custGeom>
                <a:avLst/>
                <a:gdLst>
                  <a:gd name="T0" fmla="*/ 40 w 79"/>
                  <a:gd name="T1" fmla="*/ 0 h 104"/>
                  <a:gd name="T2" fmla="*/ 79 w 79"/>
                  <a:gd name="T3" fmla="*/ 104 h 104"/>
                  <a:gd name="T4" fmla="*/ 40 w 79"/>
                  <a:gd name="T5" fmla="*/ 104 h 104"/>
                  <a:gd name="T6" fmla="*/ 0 w 79"/>
                  <a:gd name="T7" fmla="*/ 104 h 104"/>
                  <a:gd name="T8" fmla="*/ 40 w 79"/>
                  <a:gd name="T9" fmla="*/ 0 h 104"/>
                  <a:gd name="T10" fmla="*/ 0 60000 65536"/>
                  <a:gd name="T11" fmla="*/ 0 60000 65536"/>
                  <a:gd name="T12" fmla="*/ 0 60000 65536"/>
                  <a:gd name="T13" fmla="*/ 0 60000 65536"/>
                  <a:gd name="T14" fmla="*/ 0 60000 65536"/>
                  <a:gd name="T15" fmla="*/ 0 w 79"/>
                  <a:gd name="T16" fmla="*/ 0 h 104"/>
                  <a:gd name="T17" fmla="*/ 79 w 79"/>
                  <a:gd name="T18" fmla="*/ 104 h 104"/>
                </a:gdLst>
                <a:ahLst/>
                <a:cxnLst>
                  <a:cxn ang="T10">
                    <a:pos x="T0" y="T1"/>
                  </a:cxn>
                  <a:cxn ang="T11">
                    <a:pos x="T2" y="T3"/>
                  </a:cxn>
                  <a:cxn ang="T12">
                    <a:pos x="T4" y="T5"/>
                  </a:cxn>
                  <a:cxn ang="T13">
                    <a:pos x="T6" y="T7"/>
                  </a:cxn>
                  <a:cxn ang="T14">
                    <a:pos x="T8" y="T9"/>
                  </a:cxn>
                </a:cxnLst>
                <a:rect l="T15" t="T16" r="T17" b="T18"/>
                <a:pathLst>
                  <a:path w="79" h="104">
                    <a:moveTo>
                      <a:pt x="40" y="0"/>
                    </a:moveTo>
                    <a:lnTo>
                      <a:pt x="79" y="104"/>
                    </a:lnTo>
                    <a:lnTo>
                      <a:pt x="40" y="104"/>
                    </a:lnTo>
                    <a:lnTo>
                      <a:pt x="0" y="104"/>
                    </a:lnTo>
                    <a:lnTo>
                      <a:pt x="40" y="0"/>
                    </a:lnTo>
                    <a:close/>
                  </a:path>
                </a:pathLst>
              </a:custGeom>
              <a:solidFill>
                <a:srgbClr val="000000"/>
              </a:solidFill>
              <a:ln w="12700">
                <a:solidFill>
                  <a:srgbClr val="000000"/>
                </a:solidFill>
                <a:prstDash val="solid"/>
                <a:round/>
                <a:headEnd/>
                <a:tailEnd/>
              </a:ln>
            </p:spPr>
            <p:txBody>
              <a:bodyPr/>
              <a:lstStyle/>
              <a:p>
                <a:endParaRPr lang="fr-FR"/>
              </a:p>
            </p:txBody>
          </p:sp>
          <p:sp>
            <p:nvSpPr>
              <p:cNvPr id="71762" name="Line 16"/>
              <p:cNvSpPr>
                <a:spLocks noChangeShapeType="1"/>
              </p:cNvSpPr>
              <p:nvPr/>
            </p:nvSpPr>
            <p:spPr bwMode="auto">
              <a:xfrm flipV="1">
                <a:off x="1877" y="2078"/>
                <a:ext cx="1" cy="191"/>
              </a:xfrm>
              <a:prstGeom prst="line">
                <a:avLst/>
              </a:prstGeom>
              <a:noFill/>
              <a:ln w="12700">
                <a:solidFill>
                  <a:srgbClr val="000000"/>
                </a:solidFill>
                <a:round/>
                <a:headEnd/>
                <a:tailEnd/>
              </a:ln>
            </p:spPr>
            <p:txBody>
              <a:bodyPr/>
              <a:lstStyle/>
              <a:p>
                <a:endParaRPr lang="fr-FR"/>
              </a:p>
            </p:txBody>
          </p:sp>
        </p:grpSp>
        <p:sp>
          <p:nvSpPr>
            <p:cNvPr id="71753" name="Rectangle 17"/>
            <p:cNvSpPr>
              <a:spLocks noChangeArrowheads="1"/>
            </p:cNvSpPr>
            <p:nvPr/>
          </p:nvSpPr>
          <p:spPr bwMode="auto">
            <a:xfrm>
              <a:off x="3706813" y="1473200"/>
              <a:ext cx="468312" cy="1255713"/>
            </a:xfrm>
            <a:prstGeom prst="rect">
              <a:avLst/>
            </a:prstGeom>
            <a:solidFill>
              <a:srgbClr val="FFFFFF"/>
            </a:solidFill>
            <a:ln w="12700">
              <a:solidFill>
                <a:srgbClr val="000000"/>
              </a:solidFill>
              <a:miter lim="800000"/>
              <a:headEnd/>
              <a:tailEnd/>
            </a:ln>
          </p:spPr>
          <p:txBody>
            <a:bodyPr/>
            <a:lstStyle/>
            <a:p>
              <a:endParaRPr lang="fr-FR"/>
            </a:p>
          </p:txBody>
        </p:sp>
        <p:sp>
          <p:nvSpPr>
            <p:cNvPr id="71754" name="Rectangle 18"/>
            <p:cNvSpPr>
              <a:spLocks noChangeArrowheads="1"/>
            </p:cNvSpPr>
            <p:nvPr/>
          </p:nvSpPr>
          <p:spPr bwMode="auto">
            <a:xfrm rot="-5400000">
              <a:off x="3444082" y="1997868"/>
              <a:ext cx="920750"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2-bit counters</a:t>
              </a:r>
              <a:endParaRPr lang="fr-FR" sz="2400">
                <a:latin typeface="Times New Roman" pitchFamily="18" charset="0"/>
              </a:endParaRPr>
            </a:p>
          </p:txBody>
        </p:sp>
        <p:grpSp>
          <p:nvGrpSpPr>
            <p:cNvPr id="71755" name="Group 19"/>
            <p:cNvGrpSpPr>
              <a:grpSpLocks/>
            </p:cNvGrpSpPr>
            <p:nvPr/>
          </p:nvGrpSpPr>
          <p:grpSpPr bwMode="auto">
            <a:xfrm>
              <a:off x="4168775" y="1835150"/>
              <a:ext cx="533400" cy="127000"/>
              <a:chOff x="2036" y="1415"/>
              <a:chExt cx="336" cy="80"/>
            </a:xfrm>
          </p:grpSpPr>
          <p:sp>
            <p:nvSpPr>
              <p:cNvPr id="71759" name="Freeform 20"/>
              <p:cNvSpPr>
                <a:spLocks/>
              </p:cNvSpPr>
              <p:nvPr/>
            </p:nvSpPr>
            <p:spPr bwMode="auto">
              <a:xfrm>
                <a:off x="2268" y="1415"/>
                <a:ext cx="104" cy="80"/>
              </a:xfrm>
              <a:custGeom>
                <a:avLst/>
                <a:gdLst>
                  <a:gd name="T0" fmla="*/ 104 w 104"/>
                  <a:gd name="T1" fmla="*/ 40 h 80"/>
                  <a:gd name="T2" fmla="*/ 0 w 104"/>
                  <a:gd name="T3" fmla="*/ 80 h 80"/>
                  <a:gd name="T4" fmla="*/ 0 w 104"/>
                  <a:gd name="T5" fmla="*/ 40 h 80"/>
                  <a:gd name="T6" fmla="*/ 0 w 104"/>
                  <a:gd name="T7" fmla="*/ 0 h 80"/>
                  <a:gd name="T8" fmla="*/ 104 w 104"/>
                  <a:gd name="T9" fmla="*/ 40 h 80"/>
                  <a:gd name="T10" fmla="*/ 0 60000 65536"/>
                  <a:gd name="T11" fmla="*/ 0 60000 65536"/>
                  <a:gd name="T12" fmla="*/ 0 60000 65536"/>
                  <a:gd name="T13" fmla="*/ 0 60000 65536"/>
                  <a:gd name="T14" fmla="*/ 0 60000 65536"/>
                  <a:gd name="T15" fmla="*/ 0 w 104"/>
                  <a:gd name="T16" fmla="*/ 0 h 80"/>
                  <a:gd name="T17" fmla="*/ 104 w 104"/>
                  <a:gd name="T18" fmla="*/ 80 h 80"/>
                </a:gdLst>
                <a:ahLst/>
                <a:cxnLst>
                  <a:cxn ang="T10">
                    <a:pos x="T0" y="T1"/>
                  </a:cxn>
                  <a:cxn ang="T11">
                    <a:pos x="T2" y="T3"/>
                  </a:cxn>
                  <a:cxn ang="T12">
                    <a:pos x="T4" y="T5"/>
                  </a:cxn>
                  <a:cxn ang="T13">
                    <a:pos x="T6" y="T7"/>
                  </a:cxn>
                  <a:cxn ang="T14">
                    <a:pos x="T8" y="T9"/>
                  </a:cxn>
                </a:cxnLst>
                <a:rect l="T15" t="T16" r="T17" b="T18"/>
                <a:pathLst>
                  <a:path w="104" h="80">
                    <a:moveTo>
                      <a:pt x="104" y="40"/>
                    </a:moveTo>
                    <a:lnTo>
                      <a:pt x="0" y="80"/>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71760" name="Line 21"/>
              <p:cNvSpPr>
                <a:spLocks noChangeShapeType="1"/>
              </p:cNvSpPr>
              <p:nvPr/>
            </p:nvSpPr>
            <p:spPr bwMode="auto">
              <a:xfrm>
                <a:off x="2036" y="1455"/>
                <a:ext cx="232" cy="1"/>
              </a:xfrm>
              <a:prstGeom prst="line">
                <a:avLst/>
              </a:prstGeom>
              <a:noFill/>
              <a:ln w="12700">
                <a:solidFill>
                  <a:srgbClr val="000000"/>
                </a:solidFill>
                <a:round/>
                <a:headEnd/>
                <a:tailEnd/>
              </a:ln>
            </p:spPr>
            <p:txBody>
              <a:bodyPr/>
              <a:lstStyle/>
              <a:p>
                <a:endParaRPr lang="fr-FR"/>
              </a:p>
            </p:txBody>
          </p:sp>
        </p:grpSp>
        <p:sp>
          <p:nvSpPr>
            <p:cNvPr id="71756" name="Rectangle 22"/>
            <p:cNvSpPr>
              <a:spLocks noChangeArrowheads="1"/>
            </p:cNvSpPr>
            <p:nvPr/>
          </p:nvSpPr>
          <p:spPr bwMode="auto">
            <a:xfrm>
              <a:off x="4397375" y="1985963"/>
              <a:ext cx="674688"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Prédiction</a:t>
              </a:r>
              <a:endParaRPr lang="fr-FR" sz="2400">
                <a:latin typeface="Times New Roman" pitchFamily="18" charset="0"/>
              </a:endParaRPr>
            </a:p>
          </p:txBody>
        </p:sp>
        <p:sp>
          <p:nvSpPr>
            <p:cNvPr id="71757" name="Line 36"/>
            <p:cNvSpPr>
              <a:spLocks noChangeShapeType="1"/>
            </p:cNvSpPr>
            <p:nvPr/>
          </p:nvSpPr>
          <p:spPr bwMode="auto">
            <a:xfrm flipV="1">
              <a:off x="1622425" y="2484438"/>
              <a:ext cx="0" cy="533400"/>
            </a:xfrm>
            <a:prstGeom prst="line">
              <a:avLst/>
            </a:prstGeom>
            <a:noFill/>
            <a:ln w="12700">
              <a:solidFill>
                <a:schemeClr val="tx1"/>
              </a:solidFill>
              <a:round/>
              <a:headEnd/>
              <a:tailEnd/>
            </a:ln>
          </p:spPr>
          <p:txBody>
            <a:bodyPr wrap="none" anchor="ctr"/>
            <a:lstStyle/>
            <a:p>
              <a:endParaRPr lang="fr-FR"/>
            </a:p>
          </p:txBody>
        </p:sp>
        <p:sp>
          <p:nvSpPr>
            <p:cNvPr id="71758" name="Line 37"/>
            <p:cNvSpPr>
              <a:spLocks noChangeShapeType="1"/>
            </p:cNvSpPr>
            <p:nvPr/>
          </p:nvSpPr>
          <p:spPr bwMode="auto">
            <a:xfrm flipV="1">
              <a:off x="1622425" y="3017838"/>
              <a:ext cx="1143000" cy="0"/>
            </a:xfrm>
            <a:prstGeom prst="line">
              <a:avLst/>
            </a:prstGeom>
            <a:noFill/>
            <a:ln w="12700">
              <a:solidFill>
                <a:schemeClr val="tx1"/>
              </a:solidFill>
              <a:round/>
              <a:headEnd/>
              <a:tailEnd/>
            </a:ln>
          </p:spPr>
          <p:txBody>
            <a:bodyPr wrap="none" anchor="ctr"/>
            <a:lstStyle/>
            <a:p>
              <a:endParaRPr lang="fr-FR"/>
            </a:p>
          </p:txBody>
        </p:sp>
      </p:grpSp>
      <p:sp>
        <p:nvSpPr>
          <p:cNvPr id="71687" name="Rectangle 38"/>
          <p:cNvSpPr>
            <a:spLocks noChangeArrowheads="1"/>
          </p:cNvSpPr>
          <p:nvPr/>
        </p:nvSpPr>
        <p:spPr bwMode="auto">
          <a:xfrm>
            <a:off x="1219200" y="4573588"/>
            <a:ext cx="900113" cy="292100"/>
          </a:xfrm>
          <a:prstGeom prst="rect">
            <a:avLst/>
          </a:prstGeom>
          <a:solidFill>
            <a:srgbClr val="FFFFFF"/>
          </a:solidFill>
          <a:ln w="12700">
            <a:solidFill>
              <a:srgbClr val="000000"/>
            </a:solidFill>
            <a:miter lim="800000"/>
            <a:headEnd/>
            <a:tailEnd/>
          </a:ln>
        </p:spPr>
        <p:txBody>
          <a:bodyPr/>
          <a:lstStyle/>
          <a:p>
            <a:endParaRPr lang="fr-FR"/>
          </a:p>
        </p:txBody>
      </p:sp>
      <p:sp>
        <p:nvSpPr>
          <p:cNvPr id="71688" name="Rectangle 39"/>
          <p:cNvSpPr>
            <a:spLocks noChangeArrowheads="1"/>
          </p:cNvSpPr>
          <p:nvPr/>
        </p:nvSpPr>
        <p:spPr bwMode="auto">
          <a:xfrm>
            <a:off x="1339850" y="4630738"/>
            <a:ext cx="6826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Historique</a:t>
            </a:r>
            <a:endParaRPr lang="fr-FR" sz="2400">
              <a:latin typeface="Times New Roman" pitchFamily="18" charset="0"/>
            </a:endParaRPr>
          </a:p>
        </p:txBody>
      </p:sp>
      <p:sp>
        <p:nvSpPr>
          <p:cNvPr id="71689" name="Line 40"/>
          <p:cNvSpPr>
            <a:spLocks noChangeShapeType="1"/>
          </p:cNvSpPr>
          <p:nvPr/>
        </p:nvSpPr>
        <p:spPr bwMode="auto">
          <a:xfrm flipV="1">
            <a:off x="1935163" y="4859338"/>
            <a:ext cx="1587" cy="785812"/>
          </a:xfrm>
          <a:prstGeom prst="line">
            <a:avLst/>
          </a:prstGeom>
          <a:noFill/>
          <a:ln w="12700">
            <a:solidFill>
              <a:srgbClr val="000000"/>
            </a:solidFill>
            <a:round/>
            <a:headEnd/>
            <a:tailEnd/>
          </a:ln>
        </p:spPr>
        <p:txBody>
          <a:bodyPr/>
          <a:lstStyle/>
          <a:p>
            <a:endParaRPr lang="fr-FR"/>
          </a:p>
        </p:txBody>
      </p:sp>
      <p:sp>
        <p:nvSpPr>
          <p:cNvPr id="71690" name="Line 41"/>
          <p:cNvSpPr>
            <a:spLocks noChangeShapeType="1"/>
          </p:cNvSpPr>
          <p:nvPr/>
        </p:nvSpPr>
        <p:spPr bwMode="auto">
          <a:xfrm>
            <a:off x="1935163" y="5327650"/>
            <a:ext cx="900112" cy="1588"/>
          </a:xfrm>
          <a:prstGeom prst="line">
            <a:avLst/>
          </a:prstGeom>
          <a:noFill/>
          <a:ln w="12700">
            <a:solidFill>
              <a:srgbClr val="000000"/>
            </a:solidFill>
            <a:round/>
            <a:headEnd/>
            <a:tailEnd/>
          </a:ln>
        </p:spPr>
        <p:txBody>
          <a:bodyPr/>
          <a:lstStyle/>
          <a:p>
            <a:endParaRPr lang="fr-FR"/>
          </a:p>
        </p:txBody>
      </p:sp>
      <p:grpSp>
        <p:nvGrpSpPr>
          <p:cNvPr id="71691" name="Group 42"/>
          <p:cNvGrpSpPr>
            <a:grpSpLocks/>
          </p:cNvGrpSpPr>
          <p:nvPr/>
        </p:nvGrpSpPr>
        <p:grpSpPr bwMode="auto">
          <a:xfrm>
            <a:off x="2771775" y="5075238"/>
            <a:ext cx="127000" cy="252412"/>
            <a:chOff x="1589" y="3380"/>
            <a:chExt cx="80" cy="159"/>
          </a:xfrm>
        </p:grpSpPr>
        <p:sp>
          <p:nvSpPr>
            <p:cNvPr id="71741" name="Freeform 43"/>
            <p:cNvSpPr>
              <a:spLocks/>
            </p:cNvSpPr>
            <p:nvPr/>
          </p:nvSpPr>
          <p:spPr bwMode="auto">
            <a:xfrm>
              <a:off x="1589" y="3380"/>
              <a:ext cx="80" cy="103"/>
            </a:xfrm>
            <a:custGeom>
              <a:avLst/>
              <a:gdLst>
                <a:gd name="T0" fmla="*/ 40 w 80"/>
                <a:gd name="T1" fmla="*/ 0 h 103"/>
                <a:gd name="T2" fmla="*/ 80 w 80"/>
                <a:gd name="T3" fmla="*/ 103 h 103"/>
                <a:gd name="T4" fmla="*/ 40 w 80"/>
                <a:gd name="T5" fmla="*/ 103 h 103"/>
                <a:gd name="T6" fmla="*/ 0 w 80"/>
                <a:gd name="T7" fmla="*/ 103 h 103"/>
                <a:gd name="T8" fmla="*/ 40 w 80"/>
                <a:gd name="T9" fmla="*/ 0 h 103"/>
                <a:gd name="T10" fmla="*/ 0 60000 65536"/>
                <a:gd name="T11" fmla="*/ 0 60000 65536"/>
                <a:gd name="T12" fmla="*/ 0 60000 65536"/>
                <a:gd name="T13" fmla="*/ 0 60000 65536"/>
                <a:gd name="T14" fmla="*/ 0 60000 65536"/>
                <a:gd name="T15" fmla="*/ 0 w 80"/>
                <a:gd name="T16" fmla="*/ 0 h 103"/>
                <a:gd name="T17" fmla="*/ 80 w 80"/>
                <a:gd name="T18" fmla="*/ 103 h 103"/>
              </a:gdLst>
              <a:ahLst/>
              <a:cxnLst>
                <a:cxn ang="T10">
                  <a:pos x="T0" y="T1"/>
                </a:cxn>
                <a:cxn ang="T11">
                  <a:pos x="T2" y="T3"/>
                </a:cxn>
                <a:cxn ang="T12">
                  <a:pos x="T4" y="T5"/>
                </a:cxn>
                <a:cxn ang="T13">
                  <a:pos x="T6" y="T7"/>
                </a:cxn>
                <a:cxn ang="T14">
                  <a:pos x="T8" y="T9"/>
                </a:cxn>
              </a:cxnLst>
              <a:rect l="T15" t="T16" r="T17" b="T18"/>
              <a:pathLst>
                <a:path w="80" h="103">
                  <a:moveTo>
                    <a:pt x="40" y="0"/>
                  </a:moveTo>
                  <a:lnTo>
                    <a:pt x="80" y="103"/>
                  </a:lnTo>
                  <a:lnTo>
                    <a:pt x="40" y="103"/>
                  </a:lnTo>
                  <a:lnTo>
                    <a:pt x="0" y="103"/>
                  </a:lnTo>
                  <a:lnTo>
                    <a:pt x="40" y="0"/>
                  </a:lnTo>
                  <a:close/>
                </a:path>
              </a:pathLst>
            </a:custGeom>
            <a:solidFill>
              <a:srgbClr val="000000"/>
            </a:solidFill>
            <a:ln w="12700">
              <a:solidFill>
                <a:srgbClr val="000000"/>
              </a:solidFill>
              <a:prstDash val="solid"/>
              <a:round/>
              <a:headEnd/>
              <a:tailEnd/>
            </a:ln>
          </p:spPr>
          <p:txBody>
            <a:bodyPr/>
            <a:lstStyle/>
            <a:p>
              <a:endParaRPr lang="fr-FR"/>
            </a:p>
          </p:txBody>
        </p:sp>
        <p:sp>
          <p:nvSpPr>
            <p:cNvPr id="71742" name="Line 44"/>
            <p:cNvSpPr>
              <a:spLocks noChangeShapeType="1"/>
            </p:cNvSpPr>
            <p:nvPr/>
          </p:nvSpPr>
          <p:spPr bwMode="auto">
            <a:xfrm flipV="1">
              <a:off x="1629" y="3483"/>
              <a:ext cx="1" cy="56"/>
            </a:xfrm>
            <a:prstGeom prst="line">
              <a:avLst/>
            </a:prstGeom>
            <a:noFill/>
            <a:ln w="12700">
              <a:solidFill>
                <a:srgbClr val="000000"/>
              </a:solidFill>
              <a:round/>
              <a:headEnd/>
              <a:tailEnd/>
            </a:ln>
          </p:spPr>
          <p:txBody>
            <a:bodyPr/>
            <a:lstStyle/>
            <a:p>
              <a:endParaRPr lang="fr-FR"/>
            </a:p>
          </p:txBody>
        </p:sp>
      </p:grpSp>
      <p:sp>
        <p:nvSpPr>
          <p:cNvPr id="71692" name="Rectangle 45"/>
          <p:cNvSpPr>
            <a:spLocks noChangeArrowheads="1"/>
          </p:cNvSpPr>
          <p:nvPr/>
        </p:nvSpPr>
        <p:spPr bwMode="auto">
          <a:xfrm>
            <a:off x="2587625" y="3825875"/>
            <a:ext cx="469900" cy="1255713"/>
          </a:xfrm>
          <a:prstGeom prst="rect">
            <a:avLst/>
          </a:prstGeom>
          <a:solidFill>
            <a:srgbClr val="FFFFFF"/>
          </a:solidFill>
          <a:ln w="12700">
            <a:solidFill>
              <a:srgbClr val="000000"/>
            </a:solidFill>
            <a:miter lim="800000"/>
            <a:headEnd/>
            <a:tailEnd/>
          </a:ln>
        </p:spPr>
        <p:txBody>
          <a:bodyPr/>
          <a:lstStyle/>
          <a:p>
            <a:endParaRPr lang="fr-FR"/>
          </a:p>
        </p:txBody>
      </p:sp>
      <p:sp>
        <p:nvSpPr>
          <p:cNvPr id="71693" name="Rectangle 46"/>
          <p:cNvSpPr>
            <a:spLocks noChangeArrowheads="1"/>
          </p:cNvSpPr>
          <p:nvPr/>
        </p:nvSpPr>
        <p:spPr bwMode="auto">
          <a:xfrm rot="-5400000">
            <a:off x="2324894" y="4380706"/>
            <a:ext cx="1076325"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Compteur 2 bits</a:t>
            </a:r>
            <a:endParaRPr lang="fr-FR" sz="2400">
              <a:latin typeface="Times New Roman" pitchFamily="18" charset="0"/>
            </a:endParaRPr>
          </a:p>
        </p:txBody>
      </p:sp>
      <p:grpSp>
        <p:nvGrpSpPr>
          <p:cNvPr id="71694" name="Group 47"/>
          <p:cNvGrpSpPr>
            <a:grpSpLocks/>
          </p:cNvGrpSpPr>
          <p:nvPr/>
        </p:nvGrpSpPr>
        <p:grpSpPr bwMode="auto">
          <a:xfrm>
            <a:off x="3051175" y="4186238"/>
            <a:ext cx="531813" cy="127000"/>
            <a:chOff x="1765" y="2820"/>
            <a:chExt cx="335" cy="80"/>
          </a:xfrm>
        </p:grpSpPr>
        <p:sp>
          <p:nvSpPr>
            <p:cNvPr id="71739" name="Freeform 48"/>
            <p:cNvSpPr>
              <a:spLocks/>
            </p:cNvSpPr>
            <p:nvPr/>
          </p:nvSpPr>
          <p:spPr bwMode="auto">
            <a:xfrm>
              <a:off x="1996" y="2820"/>
              <a:ext cx="104" cy="80"/>
            </a:xfrm>
            <a:custGeom>
              <a:avLst/>
              <a:gdLst>
                <a:gd name="T0" fmla="*/ 104 w 104"/>
                <a:gd name="T1" fmla="*/ 40 h 80"/>
                <a:gd name="T2" fmla="*/ 0 w 104"/>
                <a:gd name="T3" fmla="*/ 80 h 80"/>
                <a:gd name="T4" fmla="*/ 0 w 104"/>
                <a:gd name="T5" fmla="*/ 40 h 80"/>
                <a:gd name="T6" fmla="*/ 0 w 104"/>
                <a:gd name="T7" fmla="*/ 0 h 80"/>
                <a:gd name="T8" fmla="*/ 104 w 104"/>
                <a:gd name="T9" fmla="*/ 40 h 80"/>
                <a:gd name="T10" fmla="*/ 0 60000 65536"/>
                <a:gd name="T11" fmla="*/ 0 60000 65536"/>
                <a:gd name="T12" fmla="*/ 0 60000 65536"/>
                <a:gd name="T13" fmla="*/ 0 60000 65536"/>
                <a:gd name="T14" fmla="*/ 0 60000 65536"/>
                <a:gd name="T15" fmla="*/ 0 w 104"/>
                <a:gd name="T16" fmla="*/ 0 h 80"/>
                <a:gd name="T17" fmla="*/ 104 w 104"/>
                <a:gd name="T18" fmla="*/ 80 h 80"/>
              </a:gdLst>
              <a:ahLst/>
              <a:cxnLst>
                <a:cxn ang="T10">
                  <a:pos x="T0" y="T1"/>
                </a:cxn>
                <a:cxn ang="T11">
                  <a:pos x="T2" y="T3"/>
                </a:cxn>
                <a:cxn ang="T12">
                  <a:pos x="T4" y="T5"/>
                </a:cxn>
                <a:cxn ang="T13">
                  <a:pos x="T6" y="T7"/>
                </a:cxn>
                <a:cxn ang="T14">
                  <a:pos x="T8" y="T9"/>
                </a:cxn>
              </a:cxnLst>
              <a:rect l="T15" t="T16" r="T17" b="T18"/>
              <a:pathLst>
                <a:path w="104" h="80">
                  <a:moveTo>
                    <a:pt x="104" y="40"/>
                  </a:moveTo>
                  <a:lnTo>
                    <a:pt x="0" y="80"/>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71740" name="Line 49"/>
            <p:cNvSpPr>
              <a:spLocks noChangeShapeType="1"/>
            </p:cNvSpPr>
            <p:nvPr/>
          </p:nvSpPr>
          <p:spPr bwMode="auto">
            <a:xfrm>
              <a:off x="1765" y="2860"/>
              <a:ext cx="231" cy="1"/>
            </a:xfrm>
            <a:prstGeom prst="line">
              <a:avLst/>
            </a:prstGeom>
            <a:noFill/>
            <a:ln w="12700">
              <a:solidFill>
                <a:srgbClr val="000000"/>
              </a:solidFill>
              <a:round/>
              <a:headEnd/>
              <a:tailEnd/>
            </a:ln>
          </p:spPr>
          <p:txBody>
            <a:bodyPr/>
            <a:lstStyle/>
            <a:p>
              <a:endParaRPr lang="fr-FR"/>
            </a:p>
          </p:txBody>
        </p:sp>
      </p:grpSp>
      <p:sp>
        <p:nvSpPr>
          <p:cNvPr id="71695" name="Rectangle 50"/>
          <p:cNvSpPr>
            <a:spLocks noChangeArrowheads="1"/>
          </p:cNvSpPr>
          <p:nvPr/>
        </p:nvSpPr>
        <p:spPr bwMode="auto">
          <a:xfrm>
            <a:off x="3278188" y="4338638"/>
            <a:ext cx="674687"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Prédiction</a:t>
            </a:r>
            <a:endParaRPr lang="fr-FR" sz="2400">
              <a:latin typeface="Times New Roman" pitchFamily="18" charset="0"/>
            </a:endParaRPr>
          </a:p>
        </p:txBody>
      </p:sp>
      <p:sp>
        <p:nvSpPr>
          <p:cNvPr id="71696" name="Rectangle 51"/>
          <p:cNvSpPr>
            <a:spLocks noChangeArrowheads="1"/>
          </p:cNvSpPr>
          <p:nvPr/>
        </p:nvSpPr>
        <p:spPr bwMode="auto">
          <a:xfrm>
            <a:off x="1143000" y="5651500"/>
            <a:ext cx="900113" cy="292100"/>
          </a:xfrm>
          <a:prstGeom prst="rect">
            <a:avLst/>
          </a:prstGeom>
          <a:solidFill>
            <a:srgbClr val="FFFFFF"/>
          </a:solidFill>
          <a:ln w="12700">
            <a:solidFill>
              <a:srgbClr val="000000"/>
            </a:solidFill>
            <a:miter lim="800000"/>
            <a:headEnd/>
            <a:tailEnd/>
          </a:ln>
        </p:spPr>
        <p:txBody>
          <a:bodyPr/>
          <a:lstStyle/>
          <a:p>
            <a:endParaRPr lang="fr-FR"/>
          </a:p>
        </p:txBody>
      </p:sp>
      <p:sp>
        <p:nvSpPr>
          <p:cNvPr id="71697" name="Rectangle 52"/>
          <p:cNvSpPr>
            <a:spLocks noChangeArrowheads="1"/>
          </p:cNvSpPr>
          <p:nvPr/>
        </p:nvSpPr>
        <p:spPr bwMode="auto">
          <a:xfrm>
            <a:off x="1516063" y="5708650"/>
            <a:ext cx="211137"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CP</a:t>
            </a:r>
            <a:endParaRPr lang="fr-FR" sz="2400">
              <a:latin typeface="Times New Roman" pitchFamily="18" charset="0"/>
            </a:endParaRPr>
          </a:p>
        </p:txBody>
      </p:sp>
      <p:sp>
        <p:nvSpPr>
          <p:cNvPr id="71698" name="Rectangle 53"/>
          <p:cNvSpPr>
            <a:spLocks noChangeArrowheads="1"/>
          </p:cNvSpPr>
          <p:nvPr/>
        </p:nvSpPr>
        <p:spPr bwMode="auto">
          <a:xfrm>
            <a:off x="1770063" y="4846638"/>
            <a:ext cx="84137"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n</a:t>
            </a:r>
            <a:endParaRPr lang="fr-FR" sz="2400">
              <a:latin typeface="Times New Roman" pitchFamily="18" charset="0"/>
            </a:endParaRPr>
          </a:p>
        </p:txBody>
      </p:sp>
      <p:sp>
        <p:nvSpPr>
          <p:cNvPr id="71699" name="Rectangle 54"/>
          <p:cNvSpPr>
            <a:spLocks noChangeArrowheads="1"/>
          </p:cNvSpPr>
          <p:nvPr/>
        </p:nvSpPr>
        <p:spPr bwMode="auto">
          <a:xfrm>
            <a:off x="1731963" y="5378450"/>
            <a:ext cx="130175"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m</a:t>
            </a:r>
            <a:endParaRPr lang="fr-FR" sz="2400">
              <a:latin typeface="Times New Roman" pitchFamily="18" charset="0"/>
            </a:endParaRPr>
          </a:p>
        </p:txBody>
      </p:sp>
      <p:sp>
        <p:nvSpPr>
          <p:cNvPr id="71700" name="Rectangle 55"/>
          <p:cNvSpPr>
            <a:spLocks noChangeArrowheads="1"/>
          </p:cNvSpPr>
          <p:nvPr/>
        </p:nvSpPr>
        <p:spPr bwMode="auto">
          <a:xfrm>
            <a:off x="2378075" y="5378450"/>
            <a:ext cx="303213"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n+m</a:t>
            </a:r>
            <a:endParaRPr lang="fr-FR" sz="2400">
              <a:latin typeface="Times New Roman" pitchFamily="18" charset="0"/>
            </a:endParaRPr>
          </a:p>
        </p:txBody>
      </p:sp>
      <p:sp>
        <p:nvSpPr>
          <p:cNvPr id="71701" name="Rectangle 74"/>
          <p:cNvSpPr>
            <a:spLocks noChangeArrowheads="1"/>
          </p:cNvSpPr>
          <p:nvPr/>
        </p:nvSpPr>
        <p:spPr bwMode="auto">
          <a:xfrm>
            <a:off x="4614863" y="3794125"/>
            <a:ext cx="1757362" cy="549275"/>
          </a:xfrm>
          <a:prstGeom prst="rect">
            <a:avLst/>
          </a:prstGeom>
          <a:noFill/>
          <a:ln w="9525">
            <a:noFill/>
            <a:miter lim="800000"/>
            <a:headEnd/>
            <a:tailEnd/>
          </a:ln>
        </p:spPr>
        <p:txBody>
          <a:bodyPr lIns="0" tIns="0" rIns="0" bIns="0">
            <a:spAutoFit/>
          </a:bodyPr>
          <a:lstStyle/>
          <a:p>
            <a:pPr eaLnBrk="0" hangingPunct="0"/>
            <a:r>
              <a:rPr lang="fr-FR" b="1">
                <a:solidFill>
                  <a:srgbClr val="000000"/>
                </a:solidFill>
                <a:latin typeface="Times" pitchFamily="18" charset="0"/>
              </a:rPr>
              <a:t>Historique global</a:t>
            </a:r>
          </a:p>
          <a:p>
            <a:pPr eaLnBrk="0" hangingPunct="0"/>
            <a:r>
              <a:rPr lang="fr-FR" b="1">
                <a:solidFill>
                  <a:srgbClr val="000000"/>
                </a:solidFill>
                <a:latin typeface="Times" pitchFamily="18" charset="0"/>
              </a:rPr>
              <a:t>+ partage index</a:t>
            </a:r>
            <a:r>
              <a:rPr lang="fr-FR">
                <a:solidFill>
                  <a:srgbClr val="000000"/>
                </a:solidFill>
                <a:latin typeface="Times" pitchFamily="18" charset="0"/>
              </a:rPr>
              <a:t> </a:t>
            </a:r>
            <a:endParaRPr lang="fr-FR" sz="2400">
              <a:latin typeface="Times New Roman" pitchFamily="18" charset="0"/>
            </a:endParaRPr>
          </a:p>
        </p:txBody>
      </p:sp>
      <p:sp>
        <p:nvSpPr>
          <p:cNvPr id="71702" name="Rectangle 75"/>
          <p:cNvSpPr>
            <a:spLocks noChangeArrowheads="1"/>
          </p:cNvSpPr>
          <p:nvPr/>
        </p:nvSpPr>
        <p:spPr bwMode="auto">
          <a:xfrm>
            <a:off x="457200" y="3733800"/>
            <a:ext cx="1695450" cy="549275"/>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Historique global</a:t>
            </a:r>
          </a:p>
          <a:p>
            <a:pPr eaLnBrk="0" hangingPunct="0"/>
            <a:r>
              <a:rPr lang="fr-FR" b="1">
                <a:solidFill>
                  <a:srgbClr val="000000"/>
                </a:solidFill>
                <a:latin typeface="Times" pitchFamily="18" charset="0"/>
              </a:rPr>
              <a:t>+ sélection index</a:t>
            </a:r>
            <a:r>
              <a:rPr lang="fr-FR">
                <a:solidFill>
                  <a:srgbClr val="000000"/>
                </a:solidFill>
                <a:latin typeface="Times" pitchFamily="18" charset="0"/>
              </a:rPr>
              <a:t> </a:t>
            </a:r>
            <a:endParaRPr lang="fr-FR" sz="2400">
              <a:latin typeface="Times New Roman" pitchFamily="18" charset="0"/>
            </a:endParaRPr>
          </a:p>
        </p:txBody>
      </p:sp>
      <p:grpSp>
        <p:nvGrpSpPr>
          <p:cNvPr id="71703" name="Groupe 82"/>
          <p:cNvGrpSpPr>
            <a:grpSpLocks/>
          </p:cNvGrpSpPr>
          <p:nvPr/>
        </p:nvGrpSpPr>
        <p:grpSpPr bwMode="auto">
          <a:xfrm>
            <a:off x="5181600" y="1295400"/>
            <a:ext cx="3530600" cy="1752600"/>
            <a:chOff x="5181600" y="1295400"/>
            <a:chExt cx="3530600" cy="1752600"/>
          </a:xfrm>
        </p:grpSpPr>
        <p:sp>
          <p:nvSpPr>
            <p:cNvPr id="71725" name="Rectangle 23"/>
            <p:cNvSpPr>
              <a:spLocks noChangeArrowheads="1"/>
            </p:cNvSpPr>
            <p:nvPr/>
          </p:nvSpPr>
          <p:spPr bwMode="auto">
            <a:xfrm>
              <a:off x="6300788" y="1557338"/>
              <a:ext cx="481012" cy="1255712"/>
            </a:xfrm>
            <a:prstGeom prst="rect">
              <a:avLst/>
            </a:prstGeom>
            <a:solidFill>
              <a:srgbClr val="FFFFFF"/>
            </a:solidFill>
            <a:ln w="12700">
              <a:solidFill>
                <a:srgbClr val="000000"/>
              </a:solidFill>
              <a:miter lim="800000"/>
              <a:headEnd/>
              <a:tailEnd/>
            </a:ln>
          </p:spPr>
          <p:txBody>
            <a:bodyPr/>
            <a:lstStyle/>
            <a:p>
              <a:endParaRPr lang="fr-FR"/>
            </a:p>
          </p:txBody>
        </p:sp>
        <p:sp>
          <p:nvSpPr>
            <p:cNvPr id="71726" name="Rectangle 24"/>
            <p:cNvSpPr>
              <a:spLocks noChangeArrowheads="1"/>
            </p:cNvSpPr>
            <p:nvPr/>
          </p:nvSpPr>
          <p:spPr bwMode="auto">
            <a:xfrm>
              <a:off x="7239000" y="1295400"/>
              <a:ext cx="1473200" cy="549275"/>
            </a:xfrm>
            <a:prstGeom prst="rect">
              <a:avLst/>
            </a:prstGeom>
            <a:noFill/>
            <a:ln w="9525">
              <a:noFill/>
              <a:miter lim="800000"/>
              <a:headEnd/>
              <a:tailEnd/>
            </a:ln>
          </p:spPr>
          <p:txBody>
            <a:bodyPr wrap="none" lIns="0" tIns="0" rIns="0" bIns="0">
              <a:spAutoFit/>
            </a:bodyPr>
            <a:lstStyle/>
            <a:p>
              <a:pPr eaLnBrk="0" hangingPunct="0"/>
              <a:r>
                <a:rPr lang="fr-FR" b="1">
                  <a:solidFill>
                    <a:srgbClr val="000000"/>
                  </a:solidFill>
                  <a:latin typeface="Times" pitchFamily="18" charset="0"/>
                </a:rPr>
                <a:t>HISTORIQUE</a:t>
              </a:r>
            </a:p>
            <a:p>
              <a:pPr eaLnBrk="0" hangingPunct="0"/>
              <a:r>
                <a:rPr lang="fr-FR" b="1">
                  <a:solidFill>
                    <a:srgbClr val="000000"/>
                  </a:solidFill>
                  <a:latin typeface="Times" pitchFamily="18" charset="0"/>
                </a:rPr>
                <a:t>GLOBAL</a:t>
              </a:r>
              <a:endParaRPr lang="fr-FR" sz="2400">
                <a:latin typeface="Times New Roman" pitchFamily="18" charset="0"/>
              </a:endParaRPr>
            </a:p>
          </p:txBody>
        </p:sp>
        <p:sp>
          <p:nvSpPr>
            <p:cNvPr id="71727" name="Rectangle 25"/>
            <p:cNvSpPr>
              <a:spLocks noChangeArrowheads="1"/>
            </p:cNvSpPr>
            <p:nvPr/>
          </p:nvSpPr>
          <p:spPr bwMode="auto">
            <a:xfrm>
              <a:off x="5181600" y="2290763"/>
              <a:ext cx="912813" cy="292100"/>
            </a:xfrm>
            <a:prstGeom prst="rect">
              <a:avLst/>
            </a:prstGeom>
            <a:solidFill>
              <a:srgbClr val="FFFFFF"/>
            </a:solidFill>
            <a:ln w="12700">
              <a:solidFill>
                <a:srgbClr val="000000"/>
              </a:solidFill>
              <a:miter lim="800000"/>
              <a:headEnd/>
              <a:tailEnd/>
            </a:ln>
          </p:spPr>
          <p:txBody>
            <a:bodyPr/>
            <a:lstStyle/>
            <a:p>
              <a:endParaRPr lang="fr-FR"/>
            </a:p>
          </p:txBody>
        </p:sp>
        <p:sp>
          <p:nvSpPr>
            <p:cNvPr id="71728" name="Rectangle 26"/>
            <p:cNvSpPr>
              <a:spLocks noChangeArrowheads="1"/>
            </p:cNvSpPr>
            <p:nvPr/>
          </p:nvSpPr>
          <p:spPr bwMode="auto">
            <a:xfrm>
              <a:off x="5327650" y="2347913"/>
              <a:ext cx="6826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Historique</a:t>
              </a:r>
              <a:endParaRPr lang="fr-FR" sz="2400">
                <a:latin typeface="Times New Roman" pitchFamily="18" charset="0"/>
              </a:endParaRPr>
            </a:p>
          </p:txBody>
        </p:sp>
        <p:sp>
          <p:nvSpPr>
            <p:cNvPr id="71729" name="Line 27"/>
            <p:cNvSpPr>
              <a:spLocks noChangeShapeType="1"/>
            </p:cNvSpPr>
            <p:nvPr/>
          </p:nvSpPr>
          <p:spPr bwMode="auto">
            <a:xfrm flipV="1">
              <a:off x="5910263" y="2576513"/>
              <a:ext cx="1587" cy="469900"/>
            </a:xfrm>
            <a:prstGeom prst="line">
              <a:avLst/>
            </a:prstGeom>
            <a:noFill/>
            <a:ln w="12700">
              <a:solidFill>
                <a:srgbClr val="000000"/>
              </a:solidFill>
              <a:round/>
              <a:headEnd/>
              <a:tailEnd/>
            </a:ln>
          </p:spPr>
          <p:txBody>
            <a:bodyPr/>
            <a:lstStyle/>
            <a:p>
              <a:endParaRPr lang="fr-FR"/>
            </a:p>
          </p:txBody>
        </p:sp>
        <p:sp>
          <p:nvSpPr>
            <p:cNvPr id="71730" name="Line 28"/>
            <p:cNvSpPr>
              <a:spLocks noChangeShapeType="1"/>
            </p:cNvSpPr>
            <p:nvPr/>
          </p:nvSpPr>
          <p:spPr bwMode="auto">
            <a:xfrm>
              <a:off x="5897563" y="3046413"/>
              <a:ext cx="658812" cy="1587"/>
            </a:xfrm>
            <a:prstGeom prst="line">
              <a:avLst/>
            </a:prstGeom>
            <a:noFill/>
            <a:ln w="12700">
              <a:solidFill>
                <a:srgbClr val="000000"/>
              </a:solidFill>
              <a:round/>
              <a:headEnd/>
              <a:tailEnd/>
            </a:ln>
          </p:spPr>
          <p:txBody>
            <a:bodyPr/>
            <a:lstStyle/>
            <a:p>
              <a:endParaRPr lang="fr-FR"/>
            </a:p>
          </p:txBody>
        </p:sp>
        <p:grpSp>
          <p:nvGrpSpPr>
            <p:cNvPr id="71731" name="Group 29"/>
            <p:cNvGrpSpPr>
              <a:grpSpLocks/>
            </p:cNvGrpSpPr>
            <p:nvPr/>
          </p:nvGrpSpPr>
          <p:grpSpPr bwMode="auto">
            <a:xfrm>
              <a:off x="6494463" y="2792413"/>
              <a:ext cx="125412" cy="254000"/>
              <a:chOff x="3498" y="1862"/>
              <a:chExt cx="79" cy="160"/>
            </a:xfrm>
          </p:grpSpPr>
          <p:sp>
            <p:nvSpPr>
              <p:cNvPr id="71737" name="Freeform 30"/>
              <p:cNvSpPr>
                <a:spLocks/>
              </p:cNvSpPr>
              <p:nvPr/>
            </p:nvSpPr>
            <p:spPr bwMode="auto">
              <a:xfrm>
                <a:off x="3498" y="1862"/>
                <a:ext cx="79" cy="104"/>
              </a:xfrm>
              <a:custGeom>
                <a:avLst/>
                <a:gdLst>
                  <a:gd name="T0" fmla="*/ 39 w 79"/>
                  <a:gd name="T1" fmla="*/ 0 h 104"/>
                  <a:gd name="T2" fmla="*/ 79 w 79"/>
                  <a:gd name="T3" fmla="*/ 104 h 104"/>
                  <a:gd name="T4" fmla="*/ 39 w 79"/>
                  <a:gd name="T5" fmla="*/ 104 h 104"/>
                  <a:gd name="T6" fmla="*/ 0 w 79"/>
                  <a:gd name="T7" fmla="*/ 104 h 104"/>
                  <a:gd name="T8" fmla="*/ 39 w 79"/>
                  <a:gd name="T9" fmla="*/ 0 h 104"/>
                  <a:gd name="T10" fmla="*/ 0 60000 65536"/>
                  <a:gd name="T11" fmla="*/ 0 60000 65536"/>
                  <a:gd name="T12" fmla="*/ 0 60000 65536"/>
                  <a:gd name="T13" fmla="*/ 0 60000 65536"/>
                  <a:gd name="T14" fmla="*/ 0 60000 65536"/>
                  <a:gd name="T15" fmla="*/ 0 w 79"/>
                  <a:gd name="T16" fmla="*/ 0 h 104"/>
                  <a:gd name="T17" fmla="*/ 79 w 79"/>
                  <a:gd name="T18" fmla="*/ 104 h 104"/>
                </a:gdLst>
                <a:ahLst/>
                <a:cxnLst>
                  <a:cxn ang="T10">
                    <a:pos x="T0" y="T1"/>
                  </a:cxn>
                  <a:cxn ang="T11">
                    <a:pos x="T2" y="T3"/>
                  </a:cxn>
                  <a:cxn ang="T12">
                    <a:pos x="T4" y="T5"/>
                  </a:cxn>
                  <a:cxn ang="T13">
                    <a:pos x="T6" y="T7"/>
                  </a:cxn>
                  <a:cxn ang="T14">
                    <a:pos x="T8" y="T9"/>
                  </a:cxn>
                </a:cxnLst>
                <a:rect l="T15" t="T16" r="T17" b="T18"/>
                <a:pathLst>
                  <a:path w="79" h="104">
                    <a:moveTo>
                      <a:pt x="39" y="0"/>
                    </a:moveTo>
                    <a:lnTo>
                      <a:pt x="79" y="104"/>
                    </a:lnTo>
                    <a:lnTo>
                      <a:pt x="39" y="104"/>
                    </a:lnTo>
                    <a:lnTo>
                      <a:pt x="0" y="104"/>
                    </a:lnTo>
                    <a:lnTo>
                      <a:pt x="39" y="0"/>
                    </a:lnTo>
                    <a:close/>
                  </a:path>
                </a:pathLst>
              </a:custGeom>
              <a:solidFill>
                <a:srgbClr val="000000"/>
              </a:solidFill>
              <a:ln w="12700">
                <a:solidFill>
                  <a:srgbClr val="000000"/>
                </a:solidFill>
                <a:prstDash val="solid"/>
                <a:round/>
                <a:headEnd/>
                <a:tailEnd/>
              </a:ln>
            </p:spPr>
            <p:txBody>
              <a:bodyPr/>
              <a:lstStyle/>
              <a:p>
                <a:endParaRPr lang="fr-FR"/>
              </a:p>
            </p:txBody>
          </p:sp>
          <p:sp>
            <p:nvSpPr>
              <p:cNvPr id="71738" name="Line 31"/>
              <p:cNvSpPr>
                <a:spLocks noChangeShapeType="1"/>
              </p:cNvSpPr>
              <p:nvPr/>
            </p:nvSpPr>
            <p:spPr bwMode="auto">
              <a:xfrm flipV="1">
                <a:off x="3537" y="1966"/>
                <a:ext cx="1" cy="56"/>
              </a:xfrm>
              <a:prstGeom prst="line">
                <a:avLst/>
              </a:prstGeom>
              <a:noFill/>
              <a:ln w="12700">
                <a:solidFill>
                  <a:srgbClr val="000000"/>
                </a:solidFill>
                <a:round/>
                <a:headEnd/>
                <a:tailEnd/>
              </a:ln>
            </p:spPr>
            <p:txBody>
              <a:bodyPr/>
              <a:lstStyle/>
              <a:p>
                <a:endParaRPr lang="fr-FR"/>
              </a:p>
            </p:txBody>
          </p:sp>
        </p:grpSp>
        <p:grpSp>
          <p:nvGrpSpPr>
            <p:cNvPr id="71732" name="Group 32"/>
            <p:cNvGrpSpPr>
              <a:grpSpLocks/>
            </p:cNvGrpSpPr>
            <p:nvPr/>
          </p:nvGrpSpPr>
          <p:grpSpPr bwMode="auto">
            <a:xfrm>
              <a:off x="6784975" y="1905000"/>
              <a:ext cx="546100" cy="127000"/>
              <a:chOff x="3681" y="1303"/>
              <a:chExt cx="344" cy="80"/>
            </a:xfrm>
          </p:grpSpPr>
          <p:sp>
            <p:nvSpPr>
              <p:cNvPr id="71735" name="Freeform 33"/>
              <p:cNvSpPr>
                <a:spLocks/>
              </p:cNvSpPr>
              <p:nvPr/>
            </p:nvSpPr>
            <p:spPr bwMode="auto">
              <a:xfrm>
                <a:off x="3921" y="1303"/>
                <a:ext cx="104" cy="80"/>
              </a:xfrm>
              <a:custGeom>
                <a:avLst/>
                <a:gdLst>
                  <a:gd name="T0" fmla="*/ 104 w 104"/>
                  <a:gd name="T1" fmla="*/ 40 h 80"/>
                  <a:gd name="T2" fmla="*/ 0 w 104"/>
                  <a:gd name="T3" fmla="*/ 80 h 80"/>
                  <a:gd name="T4" fmla="*/ 0 w 104"/>
                  <a:gd name="T5" fmla="*/ 40 h 80"/>
                  <a:gd name="T6" fmla="*/ 0 w 104"/>
                  <a:gd name="T7" fmla="*/ 0 h 80"/>
                  <a:gd name="T8" fmla="*/ 104 w 104"/>
                  <a:gd name="T9" fmla="*/ 40 h 80"/>
                  <a:gd name="T10" fmla="*/ 0 60000 65536"/>
                  <a:gd name="T11" fmla="*/ 0 60000 65536"/>
                  <a:gd name="T12" fmla="*/ 0 60000 65536"/>
                  <a:gd name="T13" fmla="*/ 0 60000 65536"/>
                  <a:gd name="T14" fmla="*/ 0 60000 65536"/>
                  <a:gd name="T15" fmla="*/ 0 w 104"/>
                  <a:gd name="T16" fmla="*/ 0 h 80"/>
                  <a:gd name="T17" fmla="*/ 104 w 104"/>
                  <a:gd name="T18" fmla="*/ 80 h 80"/>
                </a:gdLst>
                <a:ahLst/>
                <a:cxnLst>
                  <a:cxn ang="T10">
                    <a:pos x="T0" y="T1"/>
                  </a:cxn>
                  <a:cxn ang="T11">
                    <a:pos x="T2" y="T3"/>
                  </a:cxn>
                  <a:cxn ang="T12">
                    <a:pos x="T4" y="T5"/>
                  </a:cxn>
                  <a:cxn ang="T13">
                    <a:pos x="T6" y="T7"/>
                  </a:cxn>
                  <a:cxn ang="T14">
                    <a:pos x="T8" y="T9"/>
                  </a:cxn>
                </a:cxnLst>
                <a:rect l="T15" t="T16" r="T17" b="T18"/>
                <a:pathLst>
                  <a:path w="104" h="80">
                    <a:moveTo>
                      <a:pt x="104" y="40"/>
                    </a:moveTo>
                    <a:lnTo>
                      <a:pt x="0" y="80"/>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71736" name="Line 34"/>
              <p:cNvSpPr>
                <a:spLocks noChangeShapeType="1"/>
              </p:cNvSpPr>
              <p:nvPr/>
            </p:nvSpPr>
            <p:spPr bwMode="auto">
              <a:xfrm>
                <a:off x="3681" y="1343"/>
                <a:ext cx="240" cy="1"/>
              </a:xfrm>
              <a:prstGeom prst="line">
                <a:avLst/>
              </a:prstGeom>
              <a:noFill/>
              <a:ln w="12700">
                <a:solidFill>
                  <a:srgbClr val="000000"/>
                </a:solidFill>
                <a:round/>
                <a:headEnd/>
                <a:tailEnd/>
              </a:ln>
            </p:spPr>
            <p:txBody>
              <a:bodyPr/>
              <a:lstStyle/>
              <a:p>
                <a:endParaRPr lang="fr-FR"/>
              </a:p>
            </p:txBody>
          </p:sp>
        </p:grpSp>
        <p:sp>
          <p:nvSpPr>
            <p:cNvPr id="71733" name="Rectangle 35"/>
            <p:cNvSpPr>
              <a:spLocks noChangeArrowheads="1"/>
            </p:cNvSpPr>
            <p:nvPr/>
          </p:nvSpPr>
          <p:spPr bwMode="auto">
            <a:xfrm>
              <a:off x="6873875" y="2057400"/>
              <a:ext cx="674688"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Prédiction</a:t>
              </a:r>
              <a:endParaRPr lang="fr-FR" sz="2400">
                <a:latin typeface="Times New Roman" pitchFamily="18" charset="0"/>
              </a:endParaRPr>
            </a:p>
          </p:txBody>
        </p:sp>
        <p:sp>
          <p:nvSpPr>
            <p:cNvPr id="71734" name="Rectangle 77"/>
            <p:cNvSpPr>
              <a:spLocks noChangeArrowheads="1"/>
            </p:cNvSpPr>
            <p:nvPr/>
          </p:nvSpPr>
          <p:spPr bwMode="auto">
            <a:xfrm rot="-5400000">
              <a:off x="5996781" y="2075657"/>
              <a:ext cx="10763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Compteur 2 bits</a:t>
              </a:r>
              <a:endParaRPr lang="fr-FR" sz="2400">
                <a:latin typeface="Times New Roman" pitchFamily="18" charset="0"/>
              </a:endParaRPr>
            </a:p>
          </p:txBody>
        </p:sp>
      </p:grpSp>
      <p:grpSp>
        <p:nvGrpSpPr>
          <p:cNvPr id="71704" name="Groupe 83"/>
          <p:cNvGrpSpPr>
            <a:grpSpLocks/>
          </p:cNvGrpSpPr>
          <p:nvPr/>
        </p:nvGrpSpPr>
        <p:grpSpPr bwMode="auto">
          <a:xfrm>
            <a:off x="5051425" y="3938588"/>
            <a:ext cx="2797175" cy="2081212"/>
            <a:chOff x="5051425" y="3938588"/>
            <a:chExt cx="2797175" cy="2081212"/>
          </a:xfrm>
        </p:grpSpPr>
        <p:sp>
          <p:nvSpPr>
            <p:cNvPr id="71705" name="Rectangle 56"/>
            <p:cNvSpPr>
              <a:spLocks noChangeArrowheads="1"/>
            </p:cNvSpPr>
            <p:nvPr/>
          </p:nvSpPr>
          <p:spPr bwMode="auto">
            <a:xfrm>
              <a:off x="5127625" y="4662488"/>
              <a:ext cx="898525" cy="279400"/>
            </a:xfrm>
            <a:prstGeom prst="rect">
              <a:avLst/>
            </a:prstGeom>
            <a:solidFill>
              <a:srgbClr val="FFFFFF"/>
            </a:solidFill>
            <a:ln w="12700">
              <a:solidFill>
                <a:srgbClr val="000000"/>
              </a:solidFill>
              <a:miter lim="800000"/>
              <a:headEnd/>
              <a:tailEnd/>
            </a:ln>
          </p:spPr>
          <p:txBody>
            <a:bodyPr/>
            <a:lstStyle/>
            <a:p>
              <a:endParaRPr lang="fr-FR"/>
            </a:p>
          </p:txBody>
        </p:sp>
        <p:sp>
          <p:nvSpPr>
            <p:cNvPr id="71706" name="Rectangle 57"/>
            <p:cNvSpPr>
              <a:spLocks noChangeArrowheads="1"/>
            </p:cNvSpPr>
            <p:nvPr/>
          </p:nvSpPr>
          <p:spPr bwMode="auto">
            <a:xfrm>
              <a:off x="5233988" y="4706938"/>
              <a:ext cx="6826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Historique</a:t>
              </a:r>
              <a:endParaRPr lang="fr-FR" sz="2400">
                <a:latin typeface="Times New Roman" pitchFamily="18" charset="0"/>
              </a:endParaRPr>
            </a:p>
          </p:txBody>
        </p:sp>
        <p:sp>
          <p:nvSpPr>
            <p:cNvPr id="71707" name="Line 58"/>
            <p:cNvSpPr>
              <a:spLocks noChangeShapeType="1"/>
            </p:cNvSpPr>
            <p:nvPr/>
          </p:nvSpPr>
          <p:spPr bwMode="auto">
            <a:xfrm flipV="1">
              <a:off x="5843588" y="4935538"/>
              <a:ext cx="1587" cy="798512"/>
            </a:xfrm>
            <a:prstGeom prst="line">
              <a:avLst/>
            </a:prstGeom>
            <a:noFill/>
            <a:ln w="12700">
              <a:solidFill>
                <a:srgbClr val="000000"/>
              </a:solidFill>
              <a:round/>
              <a:headEnd/>
              <a:tailEnd/>
            </a:ln>
          </p:spPr>
          <p:txBody>
            <a:bodyPr/>
            <a:lstStyle/>
            <a:p>
              <a:endParaRPr lang="fr-FR"/>
            </a:p>
          </p:txBody>
        </p:sp>
        <p:grpSp>
          <p:nvGrpSpPr>
            <p:cNvPr id="71708" name="Group 59"/>
            <p:cNvGrpSpPr>
              <a:grpSpLocks/>
            </p:cNvGrpSpPr>
            <p:nvPr/>
          </p:nvGrpSpPr>
          <p:grpSpPr bwMode="auto">
            <a:xfrm>
              <a:off x="6667500" y="5151438"/>
              <a:ext cx="127000" cy="252412"/>
              <a:chOff x="3394" y="3308"/>
              <a:chExt cx="80" cy="159"/>
            </a:xfrm>
          </p:grpSpPr>
          <p:sp>
            <p:nvSpPr>
              <p:cNvPr id="71723" name="Freeform 60"/>
              <p:cNvSpPr>
                <a:spLocks/>
              </p:cNvSpPr>
              <p:nvPr/>
            </p:nvSpPr>
            <p:spPr bwMode="auto">
              <a:xfrm>
                <a:off x="3394" y="3308"/>
                <a:ext cx="80" cy="104"/>
              </a:xfrm>
              <a:custGeom>
                <a:avLst/>
                <a:gdLst>
                  <a:gd name="T0" fmla="*/ 40 w 80"/>
                  <a:gd name="T1" fmla="*/ 0 h 104"/>
                  <a:gd name="T2" fmla="*/ 80 w 80"/>
                  <a:gd name="T3" fmla="*/ 104 h 104"/>
                  <a:gd name="T4" fmla="*/ 40 w 80"/>
                  <a:gd name="T5" fmla="*/ 104 h 104"/>
                  <a:gd name="T6" fmla="*/ 0 w 80"/>
                  <a:gd name="T7" fmla="*/ 104 h 104"/>
                  <a:gd name="T8" fmla="*/ 40 w 80"/>
                  <a:gd name="T9" fmla="*/ 0 h 104"/>
                  <a:gd name="T10" fmla="*/ 0 60000 65536"/>
                  <a:gd name="T11" fmla="*/ 0 60000 65536"/>
                  <a:gd name="T12" fmla="*/ 0 60000 65536"/>
                  <a:gd name="T13" fmla="*/ 0 60000 65536"/>
                  <a:gd name="T14" fmla="*/ 0 60000 65536"/>
                  <a:gd name="T15" fmla="*/ 0 w 80"/>
                  <a:gd name="T16" fmla="*/ 0 h 104"/>
                  <a:gd name="T17" fmla="*/ 80 w 80"/>
                  <a:gd name="T18" fmla="*/ 104 h 104"/>
                </a:gdLst>
                <a:ahLst/>
                <a:cxnLst>
                  <a:cxn ang="T10">
                    <a:pos x="T0" y="T1"/>
                  </a:cxn>
                  <a:cxn ang="T11">
                    <a:pos x="T2" y="T3"/>
                  </a:cxn>
                  <a:cxn ang="T12">
                    <a:pos x="T4" y="T5"/>
                  </a:cxn>
                  <a:cxn ang="T13">
                    <a:pos x="T6" y="T7"/>
                  </a:cxn>
                  <a:cxn ang="T14">
                    <a:pos x="T8" y="T9"/>
                  </a:cxn>
                </a:cxnLst>
                <a:rect l="T15" t="T16" r="T17" b="T18"/>
                <a:pathLst>
                  <a:path w="80" h="104">
                    <a:moveTo>
                      <a:pt x="40" y="0"/>
                    </a:moveTo>
                    <a:lnTo>
                      <a:pt x="80" y="104"/>
                    </a:lnTo>
                    <a:lnTo>
                      <a:pt x="40" y="104"/>
                    </a:lnTo>
                    <a:lnTo>
                      <a:pt x="0" y="104"/>
                    </a:lnTo>
                    <a:lnTo>
                      <a:pt x="40" y="0"/>
                    </a:lnTo>
                    <a:close/>
                  </a:path>
                </a:pathLst>
              </a:custGeom>
              <a:solidFill>
                <a:srgbClr val="000000"/>
              </a:solidFill>
              <a:ln w="12700">
                <a:solidFill>
                  <a:srgbClr val="000000"/>
                </a:solidFill>
                <a:prstDash val="solid"/>
                <a:round/>
                <a:headEnd/>
                <a:tailEnd/>
              </a:ln>
            </p:spPr>
            <p:txBody>
              <a:bodyPr/>
              <a:lstStyle/>
              <a:p>
                <a:endParaRPr lang="fr-FR"/>
              </a:p>
            </p:txBody>
          </p:sp>
          <p:sp>
            <p:nvSpPr>
              <p:cNvPr id="71724" name="Line 61"/>
              <p:cNvSpPr>
                <a:spLocks noChangeShapeType="1"/>
              </p:cNvSpPr>
              <p:nvPr/>
            </p:nvSpPr>
            <p:spPr bwMode="auto">
              <a:xfrm flipV="1">
                <a:off x="3434" y="3412"/>
                <a:ext cx="1" cy="55"/>
              </a:xfrm>
              <a:prstGeom prst="line">
                <a:avLst/>
              </a:prstGeom>
              <a:noFill/>
              <a:ln w="12700">
                <a:solidFill>
                  <a:srgbClr val="000000"/>
                </a:solidFill>
                <a:round/>
                <a:headEnd/>
                <a:tailEnd/>
              </a:ln>
            </p:spPr>
            <p:txBody>
              <a:bodyPr/>
              <a:lstStyle/>
              <a:p>
                <a:endParaRPr lang="fr-FR"/>
              </a:p>
            </p:txBody>
          </p:sp>
        </p:grpSp>
        <p:sp>
          <p:nvSpPr>
            <p:cNvPr id="71709" name="Rectangle 62"/>
            <p:cNvSpPr>
              <a:spLocks noChangeArrowheads="1"/>
            </p:cNvSpPr>
            <p:nvPr/>
          </p:nvSpPr>
          <p:spPr bwMode="auto">
            <a:xfrm>
              <a:off x="6461125" y="3938588"/>
              <a:ext cx="455613" cy="1255712"/>
            </a:xfrm>
            <a:prstGeom prst="rect">
              <a:avLst/>
            </a:prstGeom>
            <a:solidFill>
              <a:srgbClr val="FFFFFF"/>
            </a:solidFill>
            <a:ln w="12700">
              <a:solidFill>
                <a:srgbClr val="000000"/>
              </a:solidFill>
              <a:miter lim="800000"/>
              <a:headEnd/>
              <a:tailEnd/>
            </a:ln>
          </p:spPr>
          <p:txBody>
            <a:bodyPr/>
            <a:lstStyle/>
            <a:p>
              <a:endParaRPr lang="fr-FR"/>
            </a:p>
          </p:txBody>
        </p:sp>
        <p:grpSp>
          <p:nvGrpSpPr>
            <p:cNvPr id="71710" name="Group 63"/>
            <p:cNvGrpSpPr>
              <a:grpSpLocks/>
            </p:cNvGrpSpPr>
            <p:nvPr/>
          </p:nvGrpSpPr>
          <p:grpSpPr bwMode="auto">
            <a:xfrm>
              <a:off x="6945313" y="4264025"/>
              <a:ext cx="546100" cy="125413"/>
              <a:chOff x="3569" y="2749"/>
              <a:chExt cx="344" cy="79"/>
            </a:xfrm>
          </p:grpSpPr>
          <p:sp>
            <p:nvSpPr>
              <p:cNvPr id="71721" name="Freeform 64"/>
              <p:cNvSpPr>
                <a:spLocks/>
              </p:cNvSpPr>
              <p:nvPr/>
            </p:nvSpPr>
            <p:spPr bwMode="auto">
              <a:xfrm>
                <a:off x="3809" y="2749"/>
                <a:ext cx="104" cy="79"/>
              </a:xfrm>
              <a:custGeom>
                <a:avLst/>
                <a:gdLst>
                  <a:gd name="T0" fmla="*/ 104 w 104"/>
                  <a:gd name="T1" fmla="*/ 40 h 79"/>
                  <a:gd name="T2" fmla="*/ 0 w 104"/>
                  <a:gd name="T3" fmla="*/ 79 h 79"/>
                  <a:gd name="T4" fmla="*/ 0 w 104"/>
                  <a:gd name="T5" fmla="*/ 40 h 79"/>
                  <a:gd name="T6" fmla="*/ 0 w 104"/>
                  <a:gd name="T7" fmla="*/ 0 h 79"/>
                  <a:gd name="T8" fmla="*/ 104 w 104"/>
                  <a:gd name="T9" fmla="*/ 40 h 79"/>
                  <a:gd name="T10" fmla="*/ 0 60000 65536"/>
                  <a:gd name="T11" fmla="*/ 0 60000 65536"/>
                  <a:gd name="T12" fmla="*/ 0 60000 65536"/>
                  <a:gd name="T13" fmla="*/ 0 60000 65536"/>
                  <a:gd name="T14" fmla="*/ 0 60000 65536"/>
                  <a:gd name="T15" fmla="*/ 0 w 104"/>
                  <a:gd name="T16" fmla="*/ 0 h 79"/>
                  <a:gd name="T17" fmla="*/ 104 w 104"/>
                  <a:gd name="T18" fmla="*/ 79 h 79"/>
                </a:gdLst>
                <a:ahLst/>
                <a:cxnLst>
                  <a:cxn ang="T10">
                    <a:pos x="T0" y="T1"/>
                  </a:cxn>
                  <a:cxn ang="T11">
                    <a:pos x="T2" y="T3"/>
                  </a:cxn>
                  <a:cxn ang="T12">
                    <a:pos x="T4" y="T5"/>
                  </a:cxn>
                  <a:cxn ang="T13">
                    <a:pos x="T6" y="T7"/>
                  </a:cxn>
                  <a:cxn ang="T14">
                    <a:pos x="T8" y="T9"/>
                  </a:cxn>
                </a:cxnLst>
                <a:rect l="T15" t="T16" r="T17" b="T18"/>
                <a:pathLst>
                  <a:path w="104" h="79">
                    <a:moveTo>
                      <a:pt x="104" y="40"/>
                    </a:moveTo>
                    <a:lnTo>
                      <a:pt x="0" y="79"/>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71722" name="Line 65"/>
              <p:cNvSpPr>
                <a:spLocks noChangeShapeType="1"/>
              </p:cNvSpPr>
              <p:nvPr/>
            </p:nvSpPr>
            <p:spPr bwMode="auto">
              <a:xfrm>
                <a:off x="3569" y="2789"/>
                <a:ext cx="240" cy="1"/>
              </a:xfrm>
              <a:prstGeom prst="line">
                <a:avLst/>
              </a:prstGeom>
              <a:noFill/>
              <a:ln w="12700">
                <a:solidFill>
                  <a:srgbClr val="000000"/>
                </a:solidFill>
                <a:round/>
                <a:headEnd/>
                <a:tailEnd/>
              </a:ln>
            </p:spPr>
            <p:txBody>
              <a:bodyPr/>
              <a:lstStyle/>
              <a:p>
                <a:endParaRPr lang="fr-FR"/>
              </a:p>
            </p:txBody>
          </p:sp>
        </p:grpSp>
        <p:sp>
          <p:nvSpPr>
            <p:cNvPr id="71711" name="Rectangle 66"/>
            <p:cNvSpPr>
              <a:spLocks noChangeArrowheads="1"/>
            </p:cNvSpPr>
            <p:nvPr/>
          </p:nvSpPr>
          <p:spPr bwMode="auto">
            <a:xfrm>
              <a:off x="7173913" y="4427538"/>
              <a:ext cx="674687"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Prédiction</a:t>
              </a:r>
              <a:endParaRPr lang="fr-FR" sz="2400">
                <a:latin typeface="Times New Roman" pitchFamily="18" charset="0"/>
              </a:endParaRPr>
            </a:p>
          </p:txBody>
        </p:sp>
        <p:sp>
          <p:nvSpPr>
            <p:cNvPr id="71712" name="Rectangle 67"/>
            <p:cNvSpPr>
              <a:spLocks noChangeArrowheads="1"/>
            </p:cNvSpPr>
            <p:nvPr/>
          </p:nvSpPr>
          <p:spPr bwMode="auto">
            <a:xfrm>
              <a:off x="5051425" y="5740400"/>
              <a:ext cx="900113" cy="279400"/>
            </a:xfrm>
            <a:prstGeom prst="rect">
              <a:avLst/>
            </a:prstGeom>
            <a:solidFill>
              <a:srgbClr val="FFFFFF"/>
            </a:solidFill>
            <a:ln w="12700">
              <a:solidFill>
                <a:srgbClr val="000000"/>
              </a:solidFill>
              <a:miter lim="800000"/>
              <a:headEnd/>
              <a:tailEnd/>
            </a:ln>
          </p:spPr>
          <p:txBody>
            <a:bodyPr/>
            <a:lstStyle/>
            <a:p>
              <a:endParaRPr lang="fr-FR"/>
            </a:p>
          </p:txBody>
        </p:sp>
        <p:sp>
          <p:nvSpPr>
            <p:cNvPr id="71713" name="Rectangle 68"/>
            <p:cNvSpPr>
              <a:spLocks noChangeArrowheads="1"/>
            </p:cNvSpPr>
            <p:nvPr/>
          </p:nvSpPr>
          <p:spPr bwMode="auto">
            <a:xfrm>
              <a:off x="5424488" y="5784850"/>
              <a:ext cx="211137"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CP</a:t>
              </a:r>
              <a:endParaRPr lang="fr-FR" sz="2400">
                <a:latin typeface="Times New Roman" pitchFamily="18" charset="0"/>
              </a:endParaRPr>
            </a:p>
          </p:txBody>
        </p:sp>
        <p:sp>
          <p:nvSpPr>
            <p:cNvPr id="71714" name="Rectangle 69"/>
            <p:cNvSpPr>
              <a:spLocks noChangeArrowheads="1"/>
            </p:cNvSpPr>
            <p:nvPr/>
          </p:nvSpPr>
          <p:spPr bwMode="auto">
            <a:xfrm>
              <a:off x="5602288" y="5467350"/>
              <a:ext cx="84137"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n</a:t>
              </a:r>
              <a:endParaRPr lang="fr-FR" sz="2400">
                <a:latin typeface="Times New Roman" pitchFamily="18" charset="0"/>
              </a:endParaRPr>
            </a:p>
          </p:txBody>
        </p:sp>
        <p:sp>
          <p:nvSpPr>
            <p:cNvPr id="71715" name="Rectangle 70"/>
            <p:cNvSpPr>
              <a:spLocks noChangeArrowheads="1"/>
            </p:cNvSpPr>
            <p:nvPr/>
          </p:nvSpPr>
          <p:spPr bwMode="auto">
            <a:xfrm>
              <a:off x="5564188" y="4960938"/>
              <a:ext cx="13017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m</a:t>
              </a:r>
              <a:endParaRPr lang="fr-FR" sz="2400">
                <a:latin typeface="Times New Roman" pitchFamily="18" charset="0"/>
              </a:endParaRPr>
            </a:p>
          </p:txBody>
        </p:sp>
        <p:sp>
          <p:nvSpPr>
            <p:cNvPr id="71716" name="Rectangle 71"/>
            <p:cNvSpPr>
              <a:spLocks noChangeArrowheads="1"/>
            </p:cNvSpPr>
            <p:nvPr/>
          </p:nvSpPr>
          <p:spPr bwMode="auto">
            <a:xfrm>
              <a:off x="6286500" y="5467350"/>
              <a:ext cx="84138"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n</a:t>
              </a:r>
              <a:endParaRPr lang="fr-FR" sz="2400">
                <a:latin typeface="Times New Roman" pitchFamily="18" charset="0"/>
              </a:endParaRPr>
            </a:p>
          </p:txBody>
        </p:sp>
        <p:sp>
          <p:nvSpPr>
            <p:cNvPr id="71717" name="Rectangle 72"/>
            <p:cNvSpPr>
              <a:spLocks noChangeArrowheads="1"/>
            </p:cNvSpPr>
            <p:nvPr/>
          </p:nvSpPr>
          <p:spPr bwMode="auto">
            <a:xfrm>
              <a:off x="5735638" y="5310188"/>
              <a:ext cx="328612" cy="214312"/>
            </a:xfrm>
            <a:prstGeom prst="rect">
              <a:avLst/>
            </a:prstGeom>
            <a:solidFill>
              <a:srgbClr val="FFFFFF"/>
            </a:solidFill>
            <a:ln w="12700">
              <a:solidFill>
                <a:srgbClr val="000000"/>
              </a:solidFill>
              <a:miter lim="800000"/>
              <a:headEnd/>
              <a:tailEnd/>
            </a:ln>
          </p:spPr>
          <p:txBody>
            <a:bodyPr/>
            <a:lstStyle/>
            <a:p>
              <a:endParaRPr lang="fr-FR"/>
            </a:p>
          </p:txBody>
        </p:sp>
        <p:sp>
          <p:nvSpPr>
            <p:cNvPr id="71718" name="Rectangle 73"/>
            <p:cNvSpPr>
              <a:spLocks noChangeArrowheads="1"/>
            </p:cNvSpPr>
            <p:nvPr/>
          </p:nvSpPr>
          <p:spPr bwMode="auto">
            <a:xfrm>
              <a:off x="5775325" y="5310188"/>
              <a:ext cx="274638" cy="152400"/>
            </a:xfrm>
            <a:prstGeom prst="rect">
              <a:avLst/>
            </a:prstGeom>
            <a:noFill/>
            <a:ln w="9525">
              <a:noFill/>
              <a:miter lim="800000"/>
              <a:headEnd/>
              <a:tailEnd/>
            </a:ln>
          </p:spPr>
          <p:txBody>
            <a:bodyPr wrap="none" lIns="0" tIns="0" rIns="0" bIns="0">
              <a:spAutoFit/>
            </a:bodyPr>
            <a:lstStyle/>
            <a:p>
              <a:pPr eaLnBrk="0" hangingPunct="0"/>
              <a:r>
                <a:rPr lang="fr-FR" sz="1000" b="1" i="1">
                  <a:solidFill>
                    <a:srgbClr val="000000"/>
                  </a:solidFill>
                  <a:latin typeface="Helvetica" pitchFamily="34" charset="0"/>
                </a:rPr>
                <a:t>XOR</a:t>
              </a:r>
              <a:endParaRPr lang="fr-FR" sz="2400">
                <a:latin typeface="Times New Roman" pitchFamily="18" charset="0"/>
              </a:endParaRPr>
            </a:p>
          </p:txBody>
        </p:sp>
        <p:sp>
          <p:nvSpPr>
            <p:cNvPr id="71719" name="Line 76"/>
            <p:cNvSpPr>
              <a:spLocks noChangeShapeType="1"/>
            </p:cNvSpPr>
            <p:nvPr/>
          </p:nvSpPr>
          <p:spPr bwMode="auto">
            <a:xfrm>
              <a:off x="6080125" y="5386388"/>
              <a:ext cx="685800" cy="0"/>
            </a:xfrm>
            <a:prstGeom prst="line">
              <a:avLst/>
            </a:prstGeom>
            <a:noFill/>
            <a:ln w="12700">
              <a:solidFill>
                <a:schemeClr val="tx1"/>
              </a:solidFill>
              <a:round/>
              <a:headEnd/>
              <a:tailEnd/>
            </a:ln>
          </p:spPr>
          <p:txBody>
            <a:bodyPr wrap="none" anchor="ctr"/>
            <a:lstStyle/>
            <a:p>
              <a:endParaRPr lang="fr-FR"/>
            </a:p>
          </p:txBody>
        </p:sp>
        <p:sp>
          <p:nvSpPr>
            <p:cNvPr id="71720" name="Rectangle 78"/>
            <p:cNvSpPr>
              <a:spLocks noChangeArrowheads="1"/>
            </p:cNvSpPr>
            <p:nvPr/>
          </p:nvSpPr>
          <p:spPr bwMode="auto">
            <a:xfrm rot="-5400000">
              <a:off x="6141244" y="4452144"/>
              <a:ext cx="1076325" cy="182563"/>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Compteur 2 bits</a:t>
              </a:r>
              <a:endParaRPr lang="fr-FR" sz="2400">
                <a:latin typeface="Times New Roman" pitchFamily="18" charset="0"/>
              </a:endParaRP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space réservé de la date 3"/>
          <p:cNvSpPr>
            <a:spLocks noGrp="1"/>
          </p:cNvSpPr>
          <p:nvPr>
            <p:ph type="dt" sz="quarter" idx="10"/>
          </p:nvPr>
        </p:nvSpPr>
        <p:spPr/>
        <p:txBody>
          <a:bodyPr/>
          <a:lstStyle/>
          <a:p>
            <a:pPr>
              <a:defRPr/>
            </a:pPr>
            <a:r>
              <a:rPr lang="fr-FR"/>
              <a:t>M1 Informatique 2012-13</a:t>
            </a:r>
          </a:p>
        </p:txBody>
      </p:sp>
      <p:sp>
        <p:nvSpPr>
          <p:cNvPr id="55" name="Espace réservé du pied de page 4"/>
          <p:cNvSpPr>
            <a:spLocks noGrp="1"/>
          </p:cNvSpPr>
          <p:nvPr>
            <p:ph type="ftr" sz="quarter" idx="11"/>
          </p:nvPr>
        </p:nvSpPr>
        <p:spPr/>
        <p:txBody>
          <a:bodyPr/>
          <a:lstStyle/>
          <a:p>
            <a:pPr>
              <a:defRPr/>
            </a:pPr>
            <a:r>
              <a:rPr lang="fr-FR"/>
              <a:t>Architectures avancées</a:t>
            </a:r>
          </a:p>
          <a:p>
            <a:pPr>
              <a:defRPr/>
            </a:pPr>
            <a:r>
              <a:rPr lang="fr-FR"/>
              <a:t>D. Etiemble</a:t>
            </a:r>
          </a:p>
        </p:txBody>
      </p:sp>
      <p:sp>
        <p:nvSpPr>
          <p:cNvPr id="56" name="Espace réservé du numéro de diapositive 5"/>
          <p:cNvSpPr>
            <a:spLocks noGrp="1"/>
          </p:cNvSpPr>
          <p:nvPr>
            <p:ph type="sldNum" sz="quarter" idx="12"/>
          </p:nvPr>
        </p:nvSpPr>
        <p:spPr/>
        <p:txBody>
          <a:bodyPr/>
          <a:lstStyle/>
          <a:p>
            <a:pPr>
              <a:defRPr/>
            </a:pPr>
            <a:fld id="{548D72FF-1DA5-4495-B7A7-B940EDF94F5B}" type="slidenum">
              <a:rPr lang="fr-FR"/>
              <a:pPr>
                <a:defRPr/>
              </a:pPr>
              <a:t>72</a:t>
            </a:fld>
            <a:endParaRPr lang="fr-FR"/>
          </a:p>
        </p:txBody>
      </p:sp>
      <p:sp>
        <p:nvSpPr>
          <p:cNvPr id="72709" name="Rectangle 2"/>
          <p:cNvSpPr>
            <a:spLocks noGrp="1" noChangeArrowheads="1"/>
          </p:cNvSpPr>
          <p:nvPr>
            <p:ph type="title"/>
          </p:nvPr>
        </p:nvSpPr>
        <p:spPr/>
        <p:txBody>
          <a:bodyPr/>
          <a:lstStyle/>
          <a:p>
            <a:pPr eaLnBrk="1" hangingPunct="1"/>
            <a:r>
              <a:rPr lang="fr-FR" smtClean="0"/>
              <a:t>Les méta - prédicteurs</a:t>
            </a:r>
          </a:p>
        </p:txBody>
      </p:sp>
      <p:sp>
        <p:nvSpPr>
          <p:cNvPr id="72710" name="Rectangle 3"/>
          <p:cNvSpPr>
            <a:spLocks noGrp="1" noChangeArrowheads="1"/>
          </p:cNvSpPr>
          <p:nvPr>
            <p:ph type="body" idx="1"/>
          </p:nvPr>
        </p:nvSpPr>
        <p:spPr>
          <a:xfrm>
            <a:off x="457200" y="1600200"/>
            <a:ext cx="8229600" cy="1508125"/>
          </a:xfrm>
        </p:spPr>
        <p:txBody>
          <a:bodyPr/>
          <a:lstStyle/>
          <a:p>
            <a:pPr eaLnBrk="1" hangingPunct="1"/>
            <a:r>
              <a:rPr lang="fr-FR" smtClean="0"/>
              <a:t>Utilisation de deux prédicteurs différents</a:t>
            </a:r>
          </a:p>
          <a:p>
            <a:pPr lvl="1" eaLnBrk="1" hangingPunct="1"/>
            <a:r>
              <a:rPr lang="fr-FR" smtClean="0"/>
              <a:t>efficacité d’un prédicteur dépend de la nature du code</a:t>
            </a:r>
          </a:p>
          <a:p>
            <a:pPr eaLnBrk="1" hangingPunct="1"/>
            <a:r>
              <a:rPr lang="fr-FR" smtClean="0"/>
              <a:t>Choix en dynamique du meilleur</a:t>
            </a:r>
          </a:p>
        </p:txBody>
      </p:sp>
      <p:sp>
        <p:nvSpPr>
          <p:cNvPr id="72711" name="Rectangle 21"/>
          <p:cNvSpPr>
            <a:spLocks noChangeArrowheads="1"/>
          </p:cNvSpPr>
          <p:nvPr/>
        </p:nvSpPr>
        <p:spPr bwMode="auto">
          <a:xfrm>
            <a:off x="5738813" y="3649663"/>
            <a:ext cx="1270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a:t>
            </a:r>
            <a:endParaRPr lang="fr-FR" sz="2400">
              <a:latin typeface="Times New Roman" pitchFamily="18" charset="0"/>
            </a:endParaRPr>
          </a:p>
        </p:txBody>
      </p:sp>
      <p:sp>
        <p:nvSpPr>
          <p:cNvPr id="72712" name="Rectangle 22"/>
          <p:cNvSpPr>
            <a:spLocks noChangeArrowheads="1"/>
          </p:cNvSpPr>
          <p:nvPr/>
        </p:nvSpPr>
        <p:spPr bwMode="auto">
          <a:xfrm>
            <a:off x="5865813" y="368776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a:t>
            </a:r>
            <a:endParaRPr lang="fr-FR" sz="2400">
              <a:latin typeface="Times New Roman" pitchFamily="18" charset="0"/>
            </a:endParaRPr>
          </a:p>
        </p:txBody>
      </p:sp>
      <p:sp>
        <p:nvSpPr>
          <p:cNvPr id="72713" name="Rectangle 23"/>
          <p:cNvSpPr>
            <a:spLocks noChangeArrowheads="1"/>
          </p:cNvSpPr>
          <p:nvPr/>
        </p:nvSpPr>
        <p:spPr bwMode="auto">
          <a:xfrm>
            <a:off x="5978525" y="3649663"/>
            <a:ext cx="1016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c</a:t>
            </a:r>
            <a:endParaRPr lang="fr-FR" sz="2400">
              <a:latin typeface="Times New Roman" pitchFamily="18" charset="0"/>
            </a:endParaRPr>
          </a:p>
        </p:txBody>
      </p:sp>
      <p:sp>
        <p:nvSpPr>
          <p:cNvPr id="72714" name="Rectangle 24"/>
          <p:cNvSpPr>
            <a:spLocks noChangeArrowheads="1"/>
          </p:cNvSpPr>
          <p:nvPr/>
        </p:nvSpPr>
        <p:spPr bwMode="auto">
          <a:xfrm>
            <a:off x="6194425" y="36496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15" name="Rectangle 25"/>
          <p:cNvSpPr>
            <a:spLocks noChangeArrowheads="1"/>
          </p:cNvSpPr>
          <p:nvPr/>
        </p:nvSpPr>
        <p:spPr bwMode="auto">
          <a:xfrm>
            <a:off x="6257925" y="3649663"/>
            <a:ext cx="1270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P</a:t>
            </a:r>
            <a:endParaRPr lang="fr-FR" sz="2400">
              <a:latin typeface="Times New Roman" pitchFamily="18" charset="0"/>
            </a:endParaRPr>
          </a:p>
        </p:txBody>
      </p:sp>
      <p:sp>
        <p:nvSpPr>
          <p:cNvPr id="72716" name="Rectangle 26"/>
          <p:cNvSpPr>
            <a:spLocks noChangeArrowheads="1"/>
          </p:cNvSpPr>
          <p:nvPr/>
        </p:nvSpPr>
        <p:spPr bwMode="auto">
          <a:xfrm>
            <a:off x="6384925" y="368776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2</a:t>
            </a:r>
            <a:endParaRPr lang="fr-FR" sz="2400">
              <a:latin typeface="Times New Roman" pitchFamily="18" charset="0"/>
            </a:endParaRPr>
          </a:p>
        </p:txBody>
      </p:sp>
      <p:sp>
        <p:nvSpPr>
          <p:cNvPr id="72717" name="Rectangle 27"/>
          <p:cNvSpPr>
            <a:spLocks noChangeArrowheads="1"/>
          </p:cNvSpPr>
          <p:nvPr/>
        </p:nvSpPr>
        <p:spPr bwMode="auto">
          <a:xfrm>
            <a:off x="6499225" y="3649663"/>
            <a:ext cx="1016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c</a:t>
            </a:r>
            <a:endParaRPr lang="fr-FR" sz="2400">
              <a:latin typeface="Times New Roman" pitchFamily="18" charset="0"/>
            </a:endParaRPr>
          </a:p>
        </p:txBody>
      </p:sp>
      <p:sp>
        <p:nvSpPr>
          <p:cNvPr id="72718" name="Rectangle 28"/>
          <p:cNvSpPr>
            <a:spLocks noChangeArrowheads="1"/>
          </p:cNvSpPr>
          <p:nvPr/>
        </p:nvSpPr>
        <p:spPr bwMode="auto">
          <a:xfrm>
            <a:off x="6651625" y="36496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19" name="Rectangle 29"/>
          <p:cNvSpPr>
            <a:spLocks noChangeArrowheads="1"/>
          </p:cNvSpPr>
          <p:nvPr/>
        </p:nvSpPr>
        <p:spPr bwMode="auto">
          <a:xfrm>
            <a:off x="6715125" y="3649663"/>
            <a:ext cx="6794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Action </a:t>
            </a:r>
            <a:endParaRPr lang="fr-FR" sz="2400">
              <a:latin typeface="Times New Roman" pitchFamily="18" charset="0"/>
            </a:endParaRPr>
          </a:p>
        </p:txBody>
      </p:sp>
      <p:sp>
        <p:nvSpPr>
          <p:cNvPr id="72720" name="Rectangle 30"/>
          <p:cNvSpPr>
            <a:spLocks noChangeArrowheads="1"/>
          </p:cNvSpPr>
          <p:nvPr/>
        </p:nvSpPr>
        <p:spPr bwMode="auto">
          <a:xfrm>
            <a:off x="5738813" y="395446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0</a:t>
            </a:r>
            <a:endParaRPr lang="fr-FR" sz="2400">
              <a:latin typeface="Times New Roman" pitchFamily="18" charset="0"/>
            </a:endParaRPr>
          </a:p>
        </p:txBody>
      </p:sp>
      <p:sp>
        <p:nvSpPr>
          <p:cNvPr id="72721" name="Rectangle 31"/>
          <p:cNvSpPr>
            <a:spLocks noChangeArrowheads="1"/>
          </p:cNvSpPr>
          <p:nvPr/>
        </p:nvSpPr>
        <p:spPr bwMode="auto">
          <a:xfrm>
            <a:off x="6194425" y="39544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22" name="Rectangle 32"/>
          <p:cNvSpPr>
            <a:spLocks noChangeArrowheads="1"/>
          </p:cNvSpPr>
          <p:nvPr/>
        </p:nvSpPr>
        <p:spPr bwMode="auto">
          <a:xfrm>
            <a:off x="6257925" y="395446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0</a:t>
            </a:r>
            <a:endParaRPr lang="fr-FR" sz="2400">
              <a:latin typeface="Times New Roman" pitchFamily="18" charset="0"/>
            </a:endParaRPr>
          </a:p>
        </p:txBody>
      </p:sp>
      <p:sp>
        <p:nvSpPr>
          <p:cNvPr id="72723" name="Rectangle 33"/>
          <p:cNvSpPr>
            <a:spLocks noChangeArrowheads="1"/>
          </p:cNvSpPr>
          <p:nvPr/>
        </p:nvSpPr>
        <p:spPr bwMode="auto">
          <a:xfrm>
            <a:off x="6651625" y="39544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24" name="Rectangle 34"/>
          <p:cNvSpPr>
            <a:spLocks noChangeArrowheads="1"/>
          </p:cNvSpPr>
          <p:nvPr/>
        </p:nvSpPr>
        <p:spPr bwMode="auto">
          <a:xfrm>
            <a:off x="6715125" y="3954463"/>
            <a:ext cx="4318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Rien</a:t>
            </a:r>
            <a:endParaRPr lang="fr-FR" sz="2400">
              <a:latin typeface="Times New Roman" pitchFamily="18" charset="0"/>
            </a:endParaRPr>
          </a:p>
        </p:txBody>
      </p:sp>
      <p:sp>
        <p:nvSpPr>
          <p:cNvPr id="72725" name="Rectangle 35"/>
          <p:cNvSpPr>
            <a:spLocks noChangeArrowheads="1"/>
          </p:cNvSpPr>
          <p:nvPr/>
        </p:nvSpPr>
        <p:spPr bwMode="auto">
          <a:xfrm>
            <a:off x="5738813" y="419576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0</a:t>
            </a:r>
            <a:endParaRPr lang="fr-FR" sz="2400">
              <a:latin typeface="Times New Roman" pitchFamily="18" charset="0"/>
            </a:endParaRPr>
          </a:p>
        </p:txBody>
      </p:sp>
      <p:sp>
        <p:nvSpPr>
          <p:cNvPr id="72726" name="Rectangle 36"/>
          <p:cNvSpPr>
            <a:spLocks noChangeArrowheads="1"/>
          </p:cNvSpPr>
          <p:nvPr/>
        </p:nvSpPr>
        <p:spPr bwMode="auto">
          <a:xfrm>
            <a:off x="6194425" y="41957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27" name="Rectangle 37"/>
          <p:cNvSpPr>
            <a:spLocks noChangeArrowheads="1"/>
          </p:cNvSpPr>
          <p:nvPr/>
        </p:nvSpPr>
        <p:spPr bwMode="auto">
          <a:xfrm>
            <a:off x="6257925" y="419576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a:t>
            </a:r>
            <a:endParaRPr lang="fr-FR" sz="2400">
              <a:latin typeface="Times New Roman" pitchFamily="18" charset="0"/>
            </a:endParaRPr>
          </a:p>
        </p:txBody>
      </p:sp>
      <p:sp>
        <p:nvSpPr>
          <p:cNvPr id="72728" name="Rectangle 38"/>
          <p:cNvSpPr>
            <a:spLocks noChangeArrowheads="1"/>
          </p:cNvSpPr>
          <p:nvPr/>
        </p:nvSpPr>
        <p:spPr bwMode="auto">
          <a:xfrm>
            <a:off x="6651625" y="41957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29" name="Rectangle 39"/>
          <p:cNvSpPr>
            <a:spLocks noChangeArrowheads="1"/>
          </p:cNvSpPr>
          <p:nvPr/>
        </p:nvSpPr>
        <p:spPr bwMode="auto">
          <a:xfrm>
            <a:off x="6715125" y="4195763"/>
            <a:ext cx="1158875"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Décremente </a:t>
            </a:r>
            <a:endParaRPr lang="fr-FR" sz="2400">
              <a:latin typeface="Times New Roman" pitchFamily="18" charset="0"/>
            </a:endParaRPr>
          </a:p>
        </p:txBody>
      </p:sp>
      <p:sp>
        <p:nvSpPr>
          <p:cNvPr id="72730" name="Rectangle 40"/>
          <p:cNvSpPr>
            <a:spLocks noChangeArrowheads="1"/>
          </p:cNvSpPr>
          <p:nvPr/>
        </p:nvSpPr>
        <p:spPr bwMode="auto">
          <a:xfrm>
            <a:off x="5738813" y="443706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a:t>
            </a:r>
            <a:endParaRPr lang="fr-FR" sz="2400">
              <a:latin typeface="Times New Roman" pitchFamily="18" charset="0"/>
            </a:endParaRPr>
          </a:p>
        </p:txBody>
      </p:sp>
      <p:sp>
        <p:nvSpPr>
          <p:cNvPr id="72731" name="Rectangle 41"/>
          <p:cNvSpPr>
            <a:spLocks noChangeArrowheads="1"/>
          </p:cNvSpPr>
          <p:nvPr/>
        </p:nvSpPr>
        <p:spPr bwMode="auto">
          <a:xfrm>
            <a:off x="6194425" y="44370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32" name="Rectangle 42"/>
          <p:cNvSpPr>
            <a:spLocks noChangeArrowheads="1"/>
          </p:cNvSpPr>
          <p:nvPr/>
        </p:nvSpPr>
        <p:spPr bwMode="auto">
          <a:xfrm>
            <a:off x="6257925" y="4437063"/>
            <a:ext cx="11430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0</a:t>
            </a:r>
            <a:endParaRPr lang="fr-FR" sz="2400">
              <a:latin typeface="Times New Roman" pitchFamily="18" charset="0"/>
            </a:endParaRPr>
          </a:p>
        </p:txBody>
      </p:sp>
      <p:sp>
        <p:nvSpPr>
          <p:cNvPr id="72733" name="Rectangle 43"/>
          <p:cNvSpPr>
            <a:spLocks noChangeArrowheads="1"/>
          </p:cNvSpPr>
          <p:nvPr/>
        </p:nvSpPr>
        <p:spPr bwMode="auto">
          <a:xfrm>
            <a:off x="6651625" y="4437063"/>
            <a:ext cx="57150"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34" name="Rectangle 44"/>
          <p:cNvSpPr>
            <a:spLocks noChangeArrowheads="1"/>
          </p:cNvSpPr>
          <p:nvPr/>
        </p:nvSpPr>
        <p:spPr bwMode="auto">
          <a:xfrm>
            <a:off x="6715125" y="4437063"/>
            <a:ext cx="1082675" cy="274637"/>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Incrémente </a:t>
            </a:r>
            <a:endParaRPr lang="fr-FR" sz="2400">
              <a:latin typeface="Times New Roman" pitchFamily="18" charset="0"/>
            </a:endParaRPr>
          </a:p>
        </p:txBody>
      </p:sp>
      <p:sp>
        <p:nvSpPr>
          <p:cNvPr id="72735" name="Rectangle 45"/>
          <p:cNvSpPr>
            <a:spLocks noChangeArrowheads="1"/>
          </p:cNvSpPr>
          <p:nvPr/>
        </p:nvSpPr>
        <p:spPr bwMode="auto">
          <a:xfrm>
            <a:off x="5738813" y="4676775"/>
            <a:ext cx="1143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a:t>
            </a:r>
            <a:endParaRPr lang="fr-FR" sz="2400">
              <a:latin typeface="Times New Roman" pitchFamily="18" charset="0"/>
            </a:endParaRPr>
          </a:p>
        </p:txBody>
      </p:sp>
      <p:sp>
        <p:nvSpPr>
          <p:cNvPr id="72736" name="Rectangle 46"/>
          <p:cNvSpPr>
            <a:spLocks noChangeArrowheads="1"/>
          </p:cNvSpPr>
          <p:nvPr/>
        </p:nvSpPr>
        <p:spPr bwMode="auto">
          <a:xfrm>
            <a:off x="6194425" y="46767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37" name="Rectangle 47"/>
          <p:cNvSpPr>
            <a:spLocks noChangeArrowheads="1"/>
          </p:cNvSpPr>
          <p:nvPr/>
        </p:nvSpPr>
        <p:spPr bwMode="auto">
          <a:xfrm>
            <a:off x="6257925" y="4676775"/>
            <a:ext cx="1143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1</a:t>
            </a:r>
            <a:endParaRPr lang="fr-FR" sz="2400">
              <a:latin typeface="Times New Roman" pitchFamily="18" charset="0"/>
            </a:endParaRPr>
          </a:p>
        </p:txBody>
      </p:sp>
      <p:sp>
        <p:nvSpPr>
          <p:cNvPr id="72738" name="Rectangle 48"/>
          <p:cNvSpPr>
            <a:spLocks noChangeArrowheads="1"/>
          </p:cNvSpPr>
          <p:nvPr/>
        </p:nvSpPr>
        <p:spPr bwMode="auto">
          <a:xfrm>
            <a:off x="6651625" y="46767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39" name="Rectangle 49"/>
          <p:cNvSpPr>
            <a:spLocks noChangeArrowheads="1"/>
          </p:cNvSpPr>
          <p:nvPr/>
        </p:nvSpPr>
        <p:spPr bwMode="auto">
          <a:xfrm>
            <a:off x="6715125" y="4676775"/>
            <a:ext cx="4318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Rien</a:t>
            </a:r>
            <a:endParaRPr lang="fr-FR" sz="2400">
              <a:latin typeface="Times New Roman" pitchFamily="18" charset="0"/>
            </a:endParaRPr>
          </a:p>
        </p:txBody>
      </p:sp>
      <p:sp>
        <p:nvSpPr>
          <p:cNvPr id="72740" name="Rectangle 50"/>
          <p:cNvSpPr>
            <a:spLocks noChangeArrowheads="1"/>
          </p:cNvSpPr>
          <p:nvPr/>
        </p:nvSpPr>
        <p:spPr bwMode="auto">
          <a:xfrm>
            <a:off x="7107238" y="4676775"/>
            <a:ext cx="5715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 </a:t>
            </a:r>
            <a:endParaRPr lang="fr-FR" sz="2400">
              <a:latin typeface="Times New Roman" pitchFamily="18" charset="0"/>
            </a:endParaRPr>
          </a:p>
        </p:txBody>
      </p:sp>
      <p:sp>
        <p:nvSpPr>
          <p:cNvPr id="72741" name="Line 51"/>
          <p:cNvSpPr>
            <a:spLocks noChangeShapeType="1"/>
          </p:cNvSpPr>
          <p:nvPr/>
        </p:nvSpPr>
        <p:spPr bwMode="auto">
          <a:xfrm>
            <a:off x="5726113" y="3929063"/>
            <a:ext cx="2001837" cy="1587"/>
          </a:xfrm>
          <a:prstGeom prst="line">
            <a:avLst/>
          </a:prstGeom>
          <a:noFill/>
          <a:ln w="12700">
            <a:solidFill>
              <a:srgbClr val="000000"/>
            </a:solidFill>
            <a:round/>
            <a:headEnd/>
            <a:tailEnd/>
          </a:ln>
        </p:spPr>
        <p:txBody>
          <a:bodyPr/>
          <a:lstStyle/>
          <a:p>
            <a:endParaRPr lang="fr-FR"/>
          </a:p>
        </p:txBody>
      </p:sp>
      <p:sp>
        <p:nvSpPr>
          <p:cNvPr id="72742" name="Line 52"/>
          <p:cNvSpPr>
            <a:spLocks noChangeShapeType="1"/>
          </p:cNvSpPr>
          <p:nvPr/>
        </p:nvSpPr>
        <p:spPr bwMode="auto">
          <a:xfrm flipV="1">
            <a:off x="6588125" y="3600450"/>
            <a:ext cx="1588" cy="1292225"/>
          </a:xfrm>
          <a:prstGeom prst="line">
            <a:avLst/>
          </a:prstGeom>
          <a:noFill/>
          <a:ln w="12700">
            <a:solidFill>
              <a:srgbClr val="000000"/>
            </a:solidFill>
            <a:round/>
            <a:headEnd/>
            <a:tailEnd/>
          </a:ln>
        </p:spPr>
        <p:txBody>
          <a:bodyPr/>
          <a:lstStyle/>
          <a:p>
            <a:endParaRPr lang="fr-FR"/>
          </a:p>
        </p:txBody>
      </p:sp>
      <p:grpSp>
        <p:nvGrpSpPr>
          <p:cNvPr id="72743" name="Groupe 56"/>
          <p:cNvGrpSpPr>
            <a:grpSpLocks/>
          </p:cNvGrpSpPr>
          <p:nvPr/>
        </p:nvGrpSpPr>
        <p:grpSpPr bwMode="auto">
          <a:xfrm>
            <a:off x="1524000" y="3505200"/>
            <a:ext cx="3992563" cy="1579563"/>
            <a:chOff x="1524000" y="3505200"/>
            <a:chExt cx="3992563" cy="1579563"/>
          </a:xfrm>
        </p:grpSpPr>
        <p:sp>
          <p:nvSpPr>
            <p:cNvPr id="72744" name="Rectangle 4"/>
            <p:cNvSpPr>
              <a:spLocks noChangeArrowheads="1"/>
            </p:cNvSpPr>
            <p:nvPr/>
          </p:nvSpPr>
          <p:spPr bwMode="auto">
            <a:xfrm>
              <a:off x="1524000" y="4329113"/>
              <a:ext cx="900113" cy="292100"/>
            </a:xfrm>
            <a:prstGeom prst="rect">
              <a:avLst/>
            </a:prstGeom>
            <a:solidFill>
              <a:srgbClr val="FFFFFF"/>
            </a:solidFill>
            <a:ln w="12700">
              <a:solidFill>
                <a:srgbClr val="000000"/>
              </a:solidFill>
              <a:miter lim="800000"/>
              <a:headEnd/>
              <a:tailEnd/>
            </a:ln>
          </p:spPr>
          <p:txBody>
            <a:bodyPr/>
            <a:lstStyle/>
            <a:p>
              <a:endParaRPr lang="fr-FR"/>
            </a:p>
          </p:txBody>
        </p:sp>
        <p:sp>
          <p:nvSpPr>
            <p:cNvPr id="72745" name="Rectangle 5"/>
            <p:cNvSpPr>
              <a:spLocks noChangeArrowheads="1"/>
            </p:cNvSpPr>
            <p:nvPr/>
          </p:nvSpPr>
          <p:spPr bwMode="auto">
            <a:xfrm>
              <a:off x="1897063" y="4386263"/>
              <a:ext cx="211137"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CP</a:t>
              </a:r>
              <a:endParaRPr lang="fr-FR" sz="2400">
                <a:latin typeface="Times New Roman" pitchFamily="18" charset="0"/>
              </a:endParaRPr>
            </a:p>
          </p:txBody>
        </p:sp>
        <p:sp>
          <p:nvSpPr>
            <p:cNvPr id="72746" name="Line 6"/>
            <p:cNvSpPr>
              <a:spLocks noChangeShapeType="1"/>
            </p:cNvSpPr>
            <p:nvPr/>
          </p:nvSpPr>
          <p:spPr bwMode="auto">
            <a:xfrm flipV="1">
              <a:off x="2239963" y="4614863"/>
              <a:ext cx="1587" cy="468312"/>
            </a:xfrm>
            <a:prstGeom prst="line">
              <a:avLst/>
            </a:prstGeom>
            <a:noFill/>
            <a:ln w="12700">
              <a:solidFill>
                <a:srgbClr val="000000"/>
              </a:solidFill>
              <a:round/>
              <a:headEnd/>
              <a:tailEnd/>
            </a:ln>
          </p:spPr>
          <p:txBody>
            <a:bodyPr/>
            <a:lstStyle/>
            <a:p>
              <a:endParaRPr lang="fr-FR"/>
            </a:p>
          </p:txBody>
        </p:sp>
        <p:sp>
          <p:nvSpPr>
            <p:cNvPr id="72747" name="Line 7"/>
            <p:cNvSpPr>
              <a:spLocks noChangeShapeType="1"/>
            </p:cNvSpPr>
            <p:nvPr/>
          </p:nvSpPr>
          <p:spPr bwMode="auto">
            <a:xfrm>
              <a:off x="2239963" y="5083175"/>
              <a:ext cx="747712" cy="1588"/>
            </a:xfrm>
            <a:prstGeom prst="line">
              <a:avLst/>
            </a:prstGeom>
            <a:noFill/>
            <a:ln w="12700">
              <a:solidFill>
                <a:srgbClr val="000000"/>
              </a:solidFill>
              <a:round/>
              <a:headEnd/>
              <a:tailEnd/>
            </a:ln>
          </p:spPr>
          <p:txBody>
            <a:bodyPr/>
            <a:lstStyle/>
            <a:p>
              <a:endParaRPr lang="fr-FR"/>
            </a:p>
          </p:txBody>
        </p:sp>
        <p:grpSp>
          <p:nvGrpSpPr>
            <p:cNvPr id="72748" name="Group 8"/>
            <p:cNvGrpSpPr>
              <a:grpSpLocks/>
            </p:cNvGrpSpPr>
            <p:nvPr/>
          </p:nvGrpSpPr>
          <p:grpSpPr bwMode="auto">
            <a:xfrm>
              <a:off x="2924175" y="4829175"/>
              <a:ext cx="127000" cy="254000"/>
              <a:chOff x="1086" y="5464"/>
              <a:chExt cx="80" cy="160"/>
            </a:xfrm>
          </p:grpSpPr>
          <p:sp>
            <p:nvSpPr>
              <p:cNvPr id="72760" name="Freeform 9"/>
              <p:cNvSpPr>
                <a:spLocks/>
              </p:cNvSpPr>
              <p:nvPr/>
            </p:nvSpPr>
            <p:spPr bwMode="auto">
              <a:xfrm>
                <a:off x="1086" y="5464"/>
                <a:ext cx="80" cy="104"/>
              </a:xfrm>
              <a:custGeom>
                <a:avLst/>
                <a:gdLst>
                  <a:gd name="T0" fmla="*/ 40 w 80"/>
                  <a:gd name="T1" fmla="*/ 0 h 104"/>
                  <a:gd name="T2" fmla="*/ 80 w 80"/>
                  <a:gd name="T3" fmla="*/ 104 h 104"/>
                  <a:gd name="T4" fmla="*/ 40 w 80"/>
                  <a:gd name="T5" fmla="*/ 104 h 104"/>
                  <a:gd name="T6" fmla="*/ 0 w 80"/>
                  <a:gd name="T7" fmla="*/ 104 h 104"/>
                  <a:gd name="T8" fmla="*/ 40 w 80"/>
                  <a:gd name="T9" fmla="*/ 0 h 104"/>
                  <a:gd name="T10" fmla="*/ 0 60000 65536"/>
                  <a:gd name="T11" fmla="*/ 0 60000 65536"/>
                  <a:gd name="T12" fmla="*/ 0 60000 65536"/>
                  <a:gd name="T13" fmla="*/ 0 60000 65536"/>
                  <a:gd name="T14" fmla="*/ 0 60000 65536"/>
                  <a:gd name="T15" fmla="*/ 0 w 80"/>
                  <a:gd name="T16" fmla="*/ 0 h 104"/>
                  <a:gd name="T17" fmla="*/ 80 w 80"/>
                  <a:gd name="T18" fmla="*/ 104 h 104"/>
                </a:gdLst>
                <a:ahLst/>
                <a:cxnLst>
                  <a:cxn ang="T10">
                    <a:pos x="T0" y="T1"/>
                  </a:cxn>
                  <a:cxn ang="T11">
                    <a:pos x="T2" y="T3"/>
                  </a:cxn>
                  <a:cxn ang="T12">
                    <a:pos x="T4" y="T5"/>
                  </a:cxn>
                  <a:cxn ang="T13">
                    <a:pos x="T6" y="T7"/>
                  </a:cxn>
                  <a:cxn ang="T14">
                    <a:pos x="T8" y="T9"/>
                  </a:cxn>
                </a:cxnLst>
                <a:rect l="T15" t="T16" r="T17" b="T18"/>
                <a:pathLst>
                  <a:path w="80" h="104">
                    <a:moveTo>
                      <a:pt x="40" y="0"/>
                    </a:moveTo>
                    <a:lnTo>
                      <a:pt x="80" y="104"/>
                    </a:lnTo>
                    <a:lnTo>
                      <a:pt x="40" y="104"/>
                    </a:lnTo>
                    <a:lnTo>
                      <a:pt x="0" y="104"/>
                    </a:lnTo>
                    <a:lnTo>
                      <a:pt x="40" y="0"/>
                    </a:lnTo>
                    <a:close/>
                  </a:path>
                </a:pathLst>
              </a:custGeom>
              <a:solidFill>
                <a:srgbClr val="000000"/>
              </a:solidFill>
              <a:ln w="12700">
                <a:solidFill>
                  <a:srgbClr val="000000"/>
                </a:solidFill>
                <a:prstDash val="solid"/>
                <a:round/>
                <a:headEnd/>
                <a:tailEnd/>
              </a:ln>
            </p:spPr>
            <p:txBody>
              <a:bodyPr/>
              <a:lstStyle/>
              <a:p>
                <a:endParaRPr lang="fr-FR"/>
              </a:p>
            </p:txBody>
          </p:sp>
          <p:sp>
            <p:nvSpPr>
              <p:cNvPr id="72761" name="Line 10"/>
              <p:cNvSpPr>
                <a:spLocks noChangeShapeType="1"/>
              </p:cNvSpPr>
              <p:nvPr/>
            </p:nvSpPr>
            <p:spPr bwMode="auto">
              <a:xfrm flipV="1">
                <a:off x="1126" y="5568"/>
                <a:ext cx="1" cy="56"/>
              </a:xfrm>
              <a:prstGeom prst="line">
                <a:avLst/>
              </a:prstGeom>
              <a:noFill/>
              <a:ln w="12700">
                <a:solidFill>
                  <a:srgbClr val="000000"/>
                </a:solidFill>
                <a:round/>
                <a:headEnd/>
                <a:tailEnd/>
              </a:ln>
            </p:spPr>
            <p:txBody>
              <a:bodyPr/>
              <a:lstStyle/>
              <a:p>
                <a:endParaRPr lang="fr-FR"/>
              </a:p>
            </p:txBody>
          </p:sp>
        </p:grpSp>
        <p:sp>
          <p:nvSpPr>
            <p:cNvPr id="72749" name="Rectangle 11"/>
            <p:cNvSpPr>
              <a:spLocks noChangeArrowheads="1"/>
            </p:cNvSpPr>
            <p:nvPr/>
          </p:nvSpPr>
          <p:spPr bwMode="auto">
            <a:xfrm>
              <a:off x="2724150" y="3546475"/>
              <a:ext cx="469900" cy="1266825"/>
            </a:xfrm>
            <a:prstGeom prst="rect">
              <a:avLst/>
            </a:prstGeom>
            <a:solidFill>
              <a:srgbClr val="FFFFFF"/>
            </a:solidFill>
            <a:ln w="12700">
              <a:solidFill>
                <a:srgbClr val="000000"/>
              </a:solidFill>
              <a:miter lim="800000"/>
              <a:headEnd/>
              <a:tailEnd/>
            </a:ln>
          </p:spPr>
          <p:txBody>
            <a:bodyPr/>
            <a:lstStyle/>
            <a:p>
              <a:endParaRPr lang="fr-FR"/>
            </a:p>
          </p:txBody>
        </p:sp>
        <p:grpSp>
          <p:nvGrpSpPr>
            <p:cNvPr id="72750" name="Group 12"/>
            <p:cNvGrpSpPr>
              <a:grpSpLocks/>
            </p:cNvGrpSpPr>
            <p:nvPr/>
          </p:nvGrpSpPr>
          <p:grpSpPr bwMode="auto">
            <a:xfrm>
              <a:off x="3203575" y="3929063"/>
              <a:ext cx="544513" cy="127000"/>
              <a:chOff x="1262" y="4897"/>
              <a:chExt cx="343" cy="80"/>
            </a:xfrm>
          </p:grpSpPr>
          <p:sp>
            <p:nvSpPr>
              <p:cNvPr id="72758" name="Freeform 13"/>
              <p:cNvSpPr>
                <a:spLocks/>
              </p:cNvSpPr>
              <p:nvPr/>
            </p:nvSpPr>
            <p:spPr bwMode="auto">
              <a:xfrm>
                <a:off x="1501" y="4897"/>
                <a:ext cx="104" cy="80"/>
              </a:xfrm>
              <a:custGeom>
                <a:avLst/>
                <a:gdLst>
                  <a:gd name="T0" fmla="*/ 104 w 104"/>
                  <a:gd name="T1" fmla="*/ 40 h 80"/>
                  <a:gd name="T2" fmla="*/ 0 w 104"/>
                  <a:gd name="T3" fmla="*/ 80 h 80"/>
                  <a:gd name="T4" fmla="*/ 0 w 104"/>
                  <a:gd name="T5" fmla="*/ 40 h 80"/>
                  <a:gd name="T6" fmla="*/ 0 w 104"/>
                  <a:gd name="T7" fmla="*/ 0 h 80"/>
                  <a:gd name="T8" fmla="*/ 104 w 104"/>
                  <a:gd name="T9" fmla="*/ 40 h 80"/>
                  <a:gd name="T10" fmla="*/ 0 60000 65536"/>
                  <a:gd name="T11" fmla="*/ 0 60000 65536"/>
                  <a:gd name="T12" fmla="*/ 0 60000 65536"/>
                  <a:gd name="T13" fmla="*/ 0 60000 65536"/>
                  <a:gd name="T14" fmla="*/ 0 60000 65536"/>
                  <a:gd name="T15" fmla="*/ 0 w 104"/>
                  <a:gd name="T16" fmla="*/ 0 h 80"/>
                  <a:gd name="T17" fmla="*/ 104 w 104"/>
                  <a:gd name="T18" fmla="*/ 80 h 80"/>
                </a:gdLst>
                <a:ahLst/>
                <a:cxnLst>
                  <a:cxn ang="T10">
                    <a:pos x="T0" y="T1"/>
                  </a:cxn>
                  <a:cxn ang="T11">
                    <a:pos x="T2" y="T3"/>
                  </a:cxn>
                  <a:cxn ang="T12">
                    <a:pos x="T4" y="T5"/>
                  </a:cxn>
                  <a:cxn ang="T13">
                    <a:pos x="T6" y="T7"/>
                  </a:cxn>
                  <a:cxn ang="T14">
                    <a:pos x="T8" y="T9"/>
                  </a:cxn>
                </a:cxnLst>
                <a:rect l="T15" t="T16" r="T17" b="T18"/>
                <a:pathLst>
                  <a:path w="104" h="80">
                    <a:moveTo>
                      <a:pt x="104" y="40"/>
                    </a:moveTo>
                    <a:lnTo>
                      <a:pt x="0" y="80"/>
                    </a:lnTo>
                    <a:lnTo>
                      <a:pt x="0" y="40"/>
                    </a:lnTo>
                    <a:lnTo>
                      <a:pt x="0" y="0"/>
                    </a:lnTo>
                    <a:lnTo>
                      <a:pt x="104" y="40"/>
                    </a:lnTo>
                    <a:close/>
                  </a:path>
                </a:pathLst>
              </a:custGeom>
              <a:solidFill>
                <a:srgbClr val="000000"/>
              </a:solidFill>
              <a:ln w="12700">
                <a:solidFill>
                  <a:srgbClr val="000000"/>
                </a:solidFill>
                <a:prstDash val="solid"/>
                <a:round/>
                <a:headEnd/>
                <a:tailEnd/>
              </a:ln>
            </p:spPr>
            <p:txBody>
              <a:bodyPr/>
              <a:lstStyle/>
              <a:p>
                <a:endParaRPr lang="fr-FR"/>
              </a:p>
            </p:txBody>
          </p:sp>
          <p:sp>
            <p:nvSpPr>
              <p:cNvPr id="72759" name="Line 14"/>
              <p:cNvSpPr>
                <a:spLocks noChangeShapeType="1"/>
              </p:cNvSpPr>
              <p:nvPr/>
            </p:nvSpPr>
            <p:spPr bwMode="auto">
              <a:xfrm>
                <a:off x="1262" y="4937"/>
                <a:ext cx="239" cy="1"/>
              </a:xfrm>
              <a:prstGeom prst="line">
                <a:avLst/>
              </a:prstGeom>
              <a:noFill/>
              <a:ln w="12700">
                <a:solidFill>
                  <a:srgbClr val="000000"/>
                </a:solidFill>
                <a:round/>
                <a:headEnd/>
                <a:tailEnd/>
              </a:ln>
            </p:spPr>
            <p:txBody>
              <a:bodyPr/>
              <a:lstStyle/>
              <a:p>
                <a:endParaRPr lang="fr-FR"/>
              </a:p>
            </p:txBody>
          </p:sp>
        </p:grpSp>
        <p:sp>
          <p:nvSpPr>
            <p:cNvPr id="72751" name="Rectangle 15"/>
            <p:cNvSpPr>
              <a:spLocks noChangeArrowheads="1"/>
            </p:cNvSpPr>
            <p:nvPr/>
          </p:nvSpPr>
          <p:spPr bwMode="auto">
            <a:xfrm>
              <a:off x="3430588" y="4094163"/>
              <a:ext cx="65722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Utilisation</a:t>
              </a:r>
              <a:endParaRPr lang="fr-FR" sz="2400">
                <a:latin typeface="Times New Roman" pitchFamily="18" charset="0"/>
              </a:endParaRPr>
            </a:p>
          </p:txBody>
        </p:sp>
        <p:sp>
          <p:nvSpPr>
            <p:cNvPr id="72752" name="Rectangle 16"/>
            <p:cNvSpPr>
              <a:spLocks noChangeArrowheads="1"/>
            </p:cNvSpPr>
            <p:nvPr/>
          </p:nvSpPr>
          <p:spPr bwMode="auto">
            <a:xfrm>
              <a:off x="3430588" y="4322763"/>
              <a:ext cx="625475" cy="182562"/>
            </a:xfrm>
            <a:prstGeom prst="rect">
              <a:avLst/>
            </a:prstGeom>
            <a:noFill/>
            <a:ln w="9525">
              <a:noFill/>
              <a:miter lim="800000"/>
              <a:headEnd/>
              <a:tailEnd/>
            </a:ln>
          </p:spPr>
          <p:txBody>
            <a:bodyPr wrap="none" lIns="0" tIns="0" rIns="0" bIns="0">
              <a:spAutoFit/>
            </a:bodyPr>
            <a:lstStyle/>
            <a:p>
              <a:pPr eaLnBrk="0" hangingPunct="0"/>
              <a:r>
                <a:rPr lang="fr-FR" sz="1200">
                  <a:solidFill>
                    <a:srgbClr val="000000"/>
                  </a:solidFill>
                  <a:latin typeface="Helvetica" pitchFamily="34" charset="0"/>
                </a:rPr>
                <a:t>P1 ou P2</a:t>
              </a:r>
              <a:endParaRPr lang="fr-FR" sz="2400">
                <a:latin typeface="Times New Roman" pitchFamily="18" charset="0"/>
              </a:endParaRPr>
            </a:p>
          </p:txBody>
        </p:sp>
        <p:sp>
          <p:nvSpPr>
            <p:cNvPr id="72753" name="Rectangle 17"/>
            <p:cNvSpPr>
              <a:spLocks noChangeArrowheads="1"/>
            </p:cNvSpPr>
            <p:nvPr/>
          </p:nvSpPr>
          <p:spPr bwMode="auto">
            <a:xfrm>
              <a:off x="4286250" y="3505200"/>
              <a:ext cx="431800" cy="1546225"/>
            </a:xfrm>
            <a:prstGeom prst="rect">
              <a:avLst/>
            </a:prstGeom>
            <a:solidFill>
              <a:srgbClr val="FFFFFF"/>
            </a:solidFill>
            <a:ln w="12700">
              <a:solidFill>
                <a:srgbClr val="000000"/>
              </a:solidFill>
              <a:miter lim="800000"/>
              <a:headEnd/>
              <a:tailEnd/>
            </a:ln>
          </p:spPr>
          <p:txBody>
            <a:bodyPr/>
            <a:lstStyle/>
            <a:p>
              <a:endParaRPr lang="fr-FR"/>
            </a:p>
          </p:txBody>
        </p:sp>
        <p:sp>
          <p:nvSpPr>
            <p:cNvPr id="72754" name="Rectangle 18"/>
            <p:cNvSpPr>
              <a:spLocks noChangeArrowheads="1"/>
            </p:cNvSpPr>
            <p:nvPr/>
          </p:nvSpPr>
          <p:spPr bwMode="auto">
            <a:xfrm>
              <a:off x="5084763" y="3505200"/>
              <a:ext cx="431800" cy="1546225"/>
            </a:xfrm>
            <a:prstGeom prst="rect">
              <a:avLst/>
            </a:prstGeom>
            <a:solidFill>
              <a:srgbClr val="FFFFFF"/>
            </a:solidFill>
            <a:ln w="12700">
              <a:solidFill>
                <a:srgbClr val="000000"/>
              </a:solidFill>
              <a:miter lim="800000"/>
              <a:headEnd/>
              <a:tailEnd/>
            </a:ln>
          </p:spPr>
          <p:txBody>
            <a:bodyPr/>
            <a:lstStyle/>
            <a:p>
              <a:endParaRPr lang="fr-FR"/>
            </a:p>
          </p:txBody>
        </p:sp>
        <p:sp>
          <p:nvSpPr>
            <p:cNvPr id="72755" name="Rectangle 19"/>
            <p:cNvSpPr>
              <a:spLocks noChangeArrowheads="1"/>
            </p:cNvSpPr>
            <p:nvPr/>
          </p:nvSpPr>
          <p:spPr bwMode="auto">
            <a:xfrm>
              <a:off x="4445000" y="4221163"/>
              <a:ext cx="153988" cy="152400"/>
            </a:xfrm>
            <a:prstGeom prst="rect">
              <a:avLst/>
            </a:prstGeom>
            <a:noFill/>
            <a:ln w="9525">
              <a:noFill/>
              <a:miter lim="800000"/>
              <a:headEnd/>
              <a:tailEnd/>
            </a:ln>
          </p:spPr>
          <p:txBody>
            <a:bodyPr wrap="none" lIns="0" tIns="0" rIns="0" bIns="0">
              <a:spAutoFit/>
            </a:bodyPr>
            <a:lstStyle/>
            <a:p>
              <a:pPr eaLnBrk="0" hangingPunct="0"/>
              <a:r>
                <a:rPr lang="fr-FR" sz="1000" b="1" i="1">
                  <a:solidFill>
                    <a:srgbClr val="000000"/>
                  </a:solidFill>
                  <a:latin typeface="Helvetica" pitchFamily="34" charset="0"/>
                </a:rPr>
                <a:t>P1</a:t>
              </a:r>
              <a:endParaRPr lang="fr-FR" sz="2400">
                <a:latin typeface="Times New Roman" pitchFamily="18" charset="0"/>
              </a:endParaRPr>
            </a:p>
          </p:txBody>
        </p:sp>
        <p:sp>
          <p:nvSpPr>
            <p:cNvPr id="72756" name="Rectangle 20"/>
            <p:cNvSpPr>
              <a:spLocks noChangeArrowheads="1"/>
            </p:cNvSpPr>
            <p:nvPr/>
          </p:nvSpPr>
          <p:spPr bwMode="auto">
            <a:xfrm>
              <a:off x="5192713" y="4221163"/>
              <a:ext cx="153987" cy="152400"/>
            </a:xfrm>
            <a:prstGeom prst="rect">
              <a:avLst/>
            </a:prstGeom>
            <a:noFill/>
            <a:ln w="9525">
              <a:noFill/>
              <a:miter lim="800000"/>
              <a:headEnd/>
              <a:tailEnd/>
            </a:ln>
          </p:spPr>
          <p:txBody>
            <a:bodyPr wrap="none" lIns="0" tIns="0" rIns="0" bIns="0">
              <a:spAutoFit/>
            </a:bodyPr>
            <a:lstStyle/>
            <a:p>
              <a:pPr eaLnBrk="0" hangingPunct="0"/>
              <a:r>
                <a:rPr lang="fr-FR" sz="1000" b="1" i="1">
                  <a:solidFill>
                    <a:srgbClr val="000000"/>
                  </a:solidFill>
                  <a:latin typeface="Helvetica" pitchFamily="34" charset="0"/>
                </a:rPr>
                <a:t>P2</a:t>
              </a:r>
              <a:endParaRPr lang="fr-FR" sz="2400">
                <a:latin typeface="Times New Roman" pitchFamily="18" charset="0"/>
              </a:endParaRPr>
            </a:p>
          </p:txBody>
        </p:sp>
        <p:sp>
          <p:nvSpPr>
            <p:cNvPr id="72757" name="Rectangle 53"/>
            <p:cNvSpPr>
              <a:spLocks noChangeArrowheads="1"/>
            </p:cNvSpPr>
            <p:nvPr/>
          </p:nvSpPr>
          <p:spPr bwMode="auto">
            <a:xfrm rot="-5400000">
              <a:off x="2396331" y="4091782"/>
              <a:ext cx="1076325" cy="182562"/>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latin typeface="Helvetica" pitchFamily="34" charset="0"/>
                </a:rPr>
                <a:t>Compteur 2 bits</a:t>
              </a: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Espace réservé de la date 3"/>
          <p:cNvSpPr>
            <a:spLocks noGrp="1"/>
          </p:cNvSpPr>
          <p:nvPr>
            <p:ph type="dt" sz="quarter" idx="10"/>
          </p:nvPr>
        </p:nvSpPr>
        <p:spPr/>
        <p:txBody>
          <a:bodyPr/>
          <a:lstStyle/>
          <a:p>
            <a:pPr>
              <a:defRPr/>
            </a:pPr>
            <a:r>
              <a:rPr lang="fr-FR"/>
              <a:t>M1 Informatique 2012-13</a:t>
            </a:r>
          </a:p>
        </p:txBody>
      </p:sp>
      <p:sp>
        <p:nvSpPr>
          <p:cNvPr id="36" name="Espace réservé du pied de page 4"/>
          <p:cNvSpPr>
            <a:spLocks noGrp="1"/>
          </p:cNvSpPr>
          <p:nvPr>
            <p:ph type="ftr" sz="quarter" idx="11"/>
          </p:nvPr>
        </p:nvSpPr>
        <p:spPr/>
        <p:txBody>
          <a:bodyPr/>
          <a:lstStyle/>
          <a:p>
            <a:pPr>
              <a:defRPr/>
            </a:pPr>
            <a:r>
              <a:rPr lang="fr-FR"/>
              <a:t>Architectures avancées</a:t>
            </a:r>
          </a:p>
          <a:p>
            <a:pPr>
              <a:defRPr/>
            </a:pPr>
            <a:r>
              <a:rPr lang="fr-FR"/>
              <a:t>D. Etiemble</a:t>
            </a:r>
          </a:p>
        </p:txBody>
      </p:sp>
      <p:sp>
        <p:nvSpPr>
          <p:cNvPr id="37" name="Espace réservé du numéro de diapositive 5"/>
          <p:cNvSpPr>
            <a:spLocks noGrp="1"/>
          </p:cNvSpPr>
          <p:nvPr>
            <p:ph type="sldNum" sz="quarter" idx="12"/>
          </p:nvPr>
        </p:nvSpPr>
        <p:spPr/>
        <p:txBody>
          <a:bodyPr/>
          <a:lstStyle/>
          <a:p>
            <a:pPr>
              <a:defRPr/>
            </a:pPr>
            <a:fld id="{913AE428-AC2F-415F-8A36-0E46D4C0A7AD}" type="slidenum">
              <a:rPr lang="fr-FR"/>
              <a:pPr>
                <a:defRPr/>
              </a:pPr>
              <a:t>73</a:t>
            </a:fld>
            <a:endParaRPr lang="fr-FR"/>
          </a:p>
        </p:txBody>
      </p:sp>
      <p:sp>
        <p:nvSpPr>
          <p:cNvPr id="73733" name="Rectangle 2"/>
          <p:cNvSpPr>
            <a:spLocks noGrp="1" noChangeArrowheads="1"/>
          </p:cNvSpPr>
          <p:nvPr>
            <p:ph type="title"/>
          </p:nvPr>
        </p:nvSpPr>
        <p:spPr/>
        <p:txBody>
          <a:bodyPr/>
          <a:lstStyle/>
          <a:p>
            <a:pPr eaLnBrk="1" hangingPunct="1"/>
            <a:r>
              <a:rPr lang="fr-FR" smtClean="0"/>
              <a:t>Prédiction de l’adresse de retour</a:t>
            </a:r>
          </a:p>
        </p:txBody>
      </p:sp>
      <p:sp>
        <p:nvSpPr>
          <p:cNvPr id="73734" name="Rectangle 3"/>
          <p:cNvSpPr>
            <a:spLocks noGrp="1" noChangeArrowheads="1"/>
          </p:cNvSpPr>
          <p:nvPr>
            <p:ph type="body" idx="1"/>
          </p:nvPr>
        </p:nvSpPr>
        <p:spPr>
          <a:xfrm>
            <a:off x="457200" y="1600200"/>
            <a:ext cx="8229600" cy="679450"/>
          </a:xfrm>
        </p:spPr>
        <p:txBody>
          <a:bodyPr/>
          <a:lstStyle/>
          <a:p>
            <a:pPr eaLnBrk="1" hangingPunct="1"/>
            <a:r>
              <a:rPr lang="fr-FR" smtClean="0"/>
              <a:t>Pile d’adresse de retour</a:t>
            </a:r>
          </a:p>
        </p:txBody>
      </p:sp>
      <p:sp>
        <p:nvSpPr>
          <p:cNvPr id="73735" name="Rectangle 4"/>
          <p:cNvSpPr>
            <a:spLocks noChangeArrowheads="1"/>
          </p:cNvSpPr>
          <p:nvPr/>
        </p:nvSpPr>
        <p:spPr bwMode="auto">
          <a:xfrm>
            <a:off x="3894138" y="2432050"/>
            <a:ext cx="3802062" cy="1609725"/>
          </a:xfrm>
          <a:prstGeom prst="rect">
            <a:avLst/>
          </a:prstGeom>
          <a:solidFill>
            <a:srgbClr val="FFFFFF"/>
          </a:solidFill>
          <a:ln w="12700">
            <a:solidFill>
              <a:srgbClr val="000000"/>
            </a:solidFill>
            <a:miter lim="800000"/>
            <a:headEnd/>
            <a:tailEnd/>
          </a:ln>
        </p:spPr>
        <p:txBody>
          <a:bodyPr/>
          <a:lstStyle/>
          <a:p>
            <a:endParaRPr lang="fr-FR"/>
          </a:p>
        </p:txBody>
      </p:sp>
      <p:sp>
        <p:nvSpPr>
          <p:cNvPr id="73736" name="Rectangle 5"/>
          <p:cNvSpPr>
            <a:spLocks noChangeArrowheads="1"/>
          </p:cNvSpPr>
          <p:nvPr/>
        </p:nvSpPr>
        <p:spPr bwMode="auto">
          <a:xfrm>
            <a:off x="1814513" y="2995613"/>
            <a:ext cx="1230312" cy="2081212"/>
          </a:xfrm>
          <a:prstGeom prst="rect">
            <a:avLst/>
          </a:prstGeom>
          <a:solidFill>
            <a:srgbClr val="FFFFFF"/>
          </a:solidFill>
          <a:ln w="12700">
            <a:solidFill>
              <a:srgbClr val="000000"/>
            </a:solidFill>
            <a:miter lim="800000"/>
            <a:headEnd/>
            <a:tailEnd/>
          </a:ln>
        </p:spPr>
        <p:txBody>
          <a:bodyPr/>
          <a:lstStyle/>
          <a:p>
            <a:endParaRPr lang="fr-FR"/>
          </a:p>
        </p:txBody>
      </p:sp>
      <p:sp>
        <p:nvSpPr>
          <p:cNvPr id="73737" name="Rectangle 6"/>
          <p:cNvSpPr>
            <a:spLocks noChangeArrowheads="1"/>
          </p:cNvSpPr>
          <p:nvPr/>
        </p:nvSpPr>
        <p:spPr bwMode="auto">
          <a:xfrm>
            <a:off x="2024063" y="2057400"/>
            <a:ext cx="762000" cy="274638"/>
          </a:xfrm>
          <a:prstGeom prst="rect">
            <a:avLst/>
          </a:prstGeom>
          <a:noFill/>
          <a:ln w="9525">
            <a:noFill/>
            <a:miter lim="800000"/>
            <a:headEnd/>
            <a:tailEnd/>
          </a:ln>
        </p:spPr>
        <p:txBody>
          <a:bodyPr wrap="none" lIns="0" tIns="0" rIns="0" bIns="0">
            <a:spAutoFit/>
          </a:bodyPr>
          <a:lstStyle/>
          <a:p>
            <a:pPr eaLnBrk="0" hangingPunct="0"/>
            <a:r>
              <a:rPr lang="fr-FR">
                <a:solidFill>
                  <a:srgbClr val="000000"/>
                </a:solidFill>
                <a:latin typeface="Times" pitchFamily="18" charset="0"/>
              </a:rPr>
              <a:t>ALPHA</a:t>
            </a:r>
            <a:endParaRPr lang="fr-FR" sz="2400">
              <a:latin typeface="Times New Roman" pitchFamily="18" charset="0"/>
            </a:endParaRPr>
          </a:p>
        </p:txBody>
      </p:sp>
      <p:sp>
        <p:nvSpPr>
          <p:cNvPr id="73738" name="Rectangle 7"/>
          <p:cNvSpPr>
            <a:spLocks noChangeArrowheads="1"/>
          </p:cNvSpPr>
          <p:nvPr/>
        </p:nvSpPr>
        <p:spPr bwMode="auto">
          <a:xfrm>
            <a:off x="755650" y="2651125"/>
            <a:ext cx="1169988" cy="244475"/>
          </a:xfrm>
          <a:prstGeom prst="rect">
            <a:avLst/>
          </a:prstGeom>
          <a:noFill/>
          <a:ln w="9525">
            <a:noFill/>
            <a:miter lim="800000"/>
            <a:headEnd/>
            <a:tailEnd/>
          </a:ln>
        </p:spPr>
        <p:txBody>
          <a:bodyPr lIns="0" tIns="0" rIns="0" bIns="0">
            <a:spAutoFit/>
          </a:bodyPr>
          <a:lstStyle/>
          <a:p>
            <a:pPr eaLnBrk="0" hangingPunct="0"/>
            <a:r>
              <a:rPr lang="fr-FR" sz="1600">
                <a:solidFill>
                  <a:srgbClr val="000000"/>
                </a:solidFill>
                <a:latin typeface="Times" pitchFamily="18" charset="0"/>
              </a:rPr>
              <a:t>12 ENTREES</a:t>
            </a:r>
            <a:endParaRPr lang="fr-FR" sz="2400">
              <a:latin typeface="Times New Roman" pitchFamily="18" charset="0"/>
            </a:endParaRPr>
          </a:p>
        </p:txBody>
      </p:sp>
      <p:sp>
        <p:nvSpPr>
          <p:cNvPr id="73739" name="Rectangle 8"/>
          <p:cNvSpPr>
            <a:spLocks noChangeArrowheads="1"/>
          </p:cNvSpPr>
          <p:nvPr/>
        </p:nvSpPr>
        <p:spPr bwMode="auto">
          <a:xfrm>
            <a:off x="2100263" y="3506788"/>
            <a:ext cx="671512" cy="1277937"/>
          </a:xfrm>
          <a:prstGeom prst="rect">
            <a:avLst/>
          </a:prstGeom>
          <a:noFill/>
          <a:ln w="9525">
            <a:noFill/>
            <a:miter lim="800000"/>
            <a:headEnd/>
            <a:tailEnd/>
          </a:ln>
        </p:spPr>
        <p:txBody>
          <a:bodyPr lIns="0" tIns="0" rIns="0" bIns="0">
            <a:spAutoFit/>
          </a:bodyPr>
          <a:lstStyle/>
          <a:p>
            <a:pPr eaLnBrk="0" hangingPunct="0"/>
            <a:r>
              <a:rPr lang="fr-FR" sz="1200">
                <a:solidFill>
                  <a:srgbClr val="000000"/>
                </a:solidFill>
                <a:latin typeface="Times" pitchFamily="18" charset="0"/>
              </a:rPr>
              <a:t>16 BITS DE POIDS FAIBLE DE L’ADRESSE CIBLE </a:t>
            </a:r>
            <a:endParaRPr lang="fr-FR" sz="2400">
              <a:latin typeface="Times New Roman" pitchFamily="18" charset="0"/>
            </a:endParaRPr>
          </a:p>
        </p:txBody>
      </p:sp>
      <p:sp>
        <p:nvSpPr>
          <p:cNvPr id="73740" name="Rectangle 9"/>
          <p:cNvSpPr>
            <a:spLocks noChangeArrowheads="1"/>
          </p:cNvSpPr>
          <p:nvPr/>
        </p:nvSpPr>
        <p:spPr bwMode="auto">
          <a:xfrm>
            <a:off x="3925888" y="2487613"/>
            <a:ext cx="812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Off.(15:14)</a:t>
            </a:r>
            <a:endParaRPr lang="fr-FR" sz="2400">
              <a:latin typeface="Times New Roman" pitchFamily="18" charset="0"/>
            </a:endParaRPr>
          </a:p>
        </p:txBody>
      </p:sp>
      <p:sp>
        <p:nvSpPr>
          <p:cNvPr id="73741" name="Rectangle 10"/>
          <p:cNvSpPr>
            <a:spLocks noChangeArrowheads="1"/>
          </p:cNvSpPr>
          <p:nvPr/>
        </p:nvSpPr>
        <p:spPr bwMode="auto">
          <a:xfrm>
            <a:off x="5408613" y="2413000"/>
            <a:ext cx="493712" cy="425450"/>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Cible</a:t>
            </a:r>
          </a:p>
          <a:p>
            <a:pPr eaLnBrk="0" hangingPunct="0"/>
            <a:r>
              <a:rPr lang="fr-FR" sz="1400">
                <a:solidFill>
                  <a:srgbClr val="000000"/>
                </a:solidFill>
                <a:latin typeface="Times" pitchFamily="18" charset="0"/>
              </a:rPr>
              <a:t>prédite</a:t>
            </a:r>
            <a:endParaRPr lang="fr-FR" sz="2400">
              <a:latin typeface="Times New Roman" pitchFamily="18" charset="0"/>
            </a:endParaRPr>
          </a:p>
        </p:txBody>
      </p:sp>
      <p:sp>
        <p:nvSpPr>
          <p:cNvPr id="73742" name="Rectangle 11"/>
          <p:cNvSpPr>
            <a:spLocks noChangeArrowheads="1"/>
          </p:cNvSpPr>
          <p:nvPr/>
        </p:nvSpPr>
        <p:spPr bwMode="auto">
          <a:xfrm>
            <a:off x="6499225" y="2427288"/>
            <a:ext cx="973138" cy="425450"/>
          </a:xfrm>
          <a:prstGeom prst="rect">
            <a:avLst/>
          </a:prstGeom>
          <a:noFill/>
          <a:ln w="9525">
            <a:noFill/>
            <a:miter lim="800000"/>
            <a:headEnd/>
            <a:tailEnd/>
          </a:ln>
        </p:spPr>
        <p:txBody>
          <a:bodyPr wrap="none" lIns="0" tIns="0" rIns="0" bIns="0">
            <a:spAutoFit/>
          </a:bodyPr>
          <a:lstStyle/>
          <a:p>
            <a:pPr algn="ctr" eaLnBrk="0" hangingPunct="0"/>
            <a:r>
              <a:rPr lang="fr-FR" sz="1400">
                <a:solidFill>
                  <a:srgbClr val="000000"/>
                </a:solidFill>
                <a:latin typeface="Times" pitchFamily="18" charset="0"/>
              </a:rPr>
              <a:t>Opération sur</a:t>
            </a:r>
          </a:p>
          <a:p>
            <a:pPr algn="ctr" eaLnBrk="0" hangingPunct="0"/>
            <a:r>
              <a:rPr lang="fr-FR" sz="1400">
                <a:solidFill>
                  <a:srgbClr val="000000"/>
                </a:solidFill>
                <a:latin typeface="Times" pitchFamily="18" charset="0"/>
              </a:rPr>
              <a:t>la pile </a:t>
            </a:r>
            <a:endParaRPr lang="fr-FR" sz="2400">
              <a:latin typeface="Times New Roman" pitchFamily="18" charset="0"/>
            </a:endParaRPr>
          </a:p>
        </p:txBody>
      </p:sp>
      <p:sp>
        <p:nvSpPr>
          <p:cNvPr id="73743" name="Rectangle 12"/>
          <p:cNvSpPr>
            <a:spLocks noChangeArrowheads="1"/>
          </p:cNvSpPr>
          <p:nvPr/>
        </p:nvSpPr>
        <p:spPr bwMode="auto">
          <a:xfrm>
            <a:off x="4027488" y="2919413"/>
            <a:ext cx="2222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00 </a:t>
            </a:r>
            <a:endParaRPr lang="fr-FR" sz="2400">
              <a:latin typeface="Times New Roman" pitchFamily="18" charset="0"/>
            </a:endParaRPr>
          </a:p>
        </p:txBody>
      </p:sp>
      <p:sp>
        <p:nvSpPr>
          <p:cNvPr id="73744" name="Rectangle 13"/>
          <p:cNvSpPr>
            <a:spLocks noChangeArrowheads="1"/>
          </p:cNvSpPr>
          <p:nvPr/>
        </p:nvSpPr>
        <p:spPr bwMode="auto">
          <a:xfrm>
            <a:off x="4025900" y="3121025"/>
            <a:ext cx="2222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01 </a:t>
            </a:r>
            <a:endParaRPr lang="fr-FR" sz="2400">
              <a:latin typeface="Times New Roman" pitchFamily="18" charset="0"/>
            </a:endParaRPr>
          </a:p>
        </p:txBody>
      </p:sp>
      <p:sp>
        <p:nvSpPr>
          <p:cNvPr id="73745" name="Rectangle 14"/>
          <p:cNvSpPr>
            <a:spLocks noChangeArrowheads="1"/>
          </p:cNvSpPr>
          <p:nvPr/>
        </p:nvSpPr>
        <p:spPr bwMode="auto">
          <a:xfrm>
            <a:off x="4025900" y="3311525"/>
            <a:ext cx="22225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10 </a:t>
            </a:r>
            <a:endParaRPr lang="fr-FR" sz="2400">
              <a:latin typeface="Times New Roman" pitchFamily="18" charset="0"/>
            </a:endParaRPr>
          </a:p>
        </p:txBody>
      </p:sp>
      <p:sp>
        <p:nvSpPr>
          <p:cNvPr id="73746" name="Rectangle 15"/>
          <p:cNvSpPr>
            <a:spLocks noChangeArrowheads="1"/>
          </p:cNvSpPr>
          <p:nvPr/>
        </p:nvSpPr>
        <p:spPr bwMode="auto">
          <a:xfrm>
            <a:off x="4025900" y="3502025"/>
            <a:ext cx="177800"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11</a:t>
            </a:r>
            <a:endParaRPr lang="fr-FR" sz="2400">
              <a:latin typeface="Times New Roman" pitchFamily="18" charset="0"/>
            </a:endParaRPr>
          </a:p>
        </p:txBody>
      </p:sp>
      <p:sp>
        <p:nvSpPr>
          <p:cNvPr id="73747" name="Rectangle 16"/>
          <p:cNvSpPr>
            <a:spLocks noChangeArrowheads="1"/>
          </p:cNvSpPr>
          <p:nvPr/>
        </p:nvSpPr>
        <p:spPr bwMode="auto">
          <a:xfrm>
            <a:off x="4330700" y="2919413"/>
            <a:ext cx="37147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JMP </a:t>
            </a:r>
            <a:endParaRPr lang="fr-FR" sz="2400">
              <a:latin typeface="Times New Roman" pitchFamily="18" charset="0"/>
            </a:endParaRPr>
          </a:p>
        </p:txBody>
      </p:sp>
      <p:sp>
        <p:nvSpPr>
          <p:cNvPr id="73748" name="Rectangle 17"/>
          <p:cNvSpPr>
            <a:spLocks noChangeArrowheads="1"/>
          </p:cNvSpPr>
          <p:nvPr/>
        </p:nvSpPr>
        <p:spPr bwMode="auto">
          <a:xfrm>
            <a:off x="4330700" y="3109913"/>
            <a:ext cx="33178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JSR </a:t>
            </a:r>
            <a:endParaRPr lang="fr-FR" sz="2400">
              <a:latin typeface="Times New Roman" pitchFamily="18" charset="0"/>
            </a:endParaRPr>
          </a:p>
        </p:txBody>
      </p:sp>
      <p:sp>
        <p:nvSpPr>
          <p:cNvPr id="73749" name="Rectangle 18"/>
          <p:cNvSpPr>
            <a:spLocks noChangeArrowheads="1"/>
          </p:cNvSpPr>
          <p:nvPr/>
        </p:nvSpPr>
        <p:spPr bwMode="auto">
          <a:xfrm>
            <a:off x="4330700" y="3300413"/>
            <a:ext cx="37941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RET </a:t>
            </a:r>
            <a:endParaRPr lang="fr-FR" sz="2400">
              <a:latin typeface="Times New Roman" pitchFamily="18" charset="0"/>
            </a:endParaRPr>
          </a:p>
        </p:txBody>
      </p:sp>
      <p:sp>
        <p:nvSpPr>
          <p:cNvPr id="73750" name="Rectangle 19"/>
          <p:cNvSpPr>
            <a:spLocks noChangeArrowheads="1"/>
          </p:cNvSpPr>
          <p:nvPr/>
        </p:nvSpPr>
        <p:spPr bwMode="auto">
          <a:xfrm>
            <a:off x="4330700" y="3490913"/>
            <a:ext cx="33178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JSR </a:t>
            </a:r>
            <a:endParaRPr lang="fr-FR" sz="2400">
              <a:latin typeface="Times New Roman" pitchFamily="18" charset="0"/>
            </a:endParaRPr>
          </a:p>
        </p:txBody>
      </p:sp>
      <p:sp>
        <p:nvSpPr>
          <p:cNvPr id="73751" name="Rectangle 20"/>
          <p:cNvSpPr>
            <a:spLocks noChangeArrowheads="1"/>
          </p:cNvSpPr>
          <p:nvPr/>
        </p:nvSpPr>
        <p:spPr bwMode="auto">
          <a:xfrm>
            <a:off x="4330700" y="3679825"/>
            <a:ext cx="76993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Co-routine</a:t>
            </a:r>
            <a:endParaRPr lang="fr-FR" sz="2400">
              <a:latin typeface="Times New Roman" pitchFamily="18" charset="0"/>
            </a:endParaRPr>
          </a:p>
        </p:txBody>
      </p:sp>
      <p:sp>
        <p:nvSpPr>
          <p:cNvPr id="73752" name="Rectangle 21"/>
          <p:cNvSpPr>
            <a:spLocks noChangeArrowheads="1"/>
          </p:cNvSpPr>
          <p:nvPr/>
        </p:nvSpPr>
        <p:spPr bwMode="auto">
          <a:xfrm>
            <a:off x="5218113" y="2919413"/>
            <a:ext cx="123031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PC+4xdep(13:0) </a:t>
            </a:r>
            <a:endParaRPr lang="fr-FR" sz="2400">
              <a:latin typeface="Times New Roman" pitchFamily="18" charset="0"/>
            </a:endParaRPr>
          </a:p>
        </p:txBody>
      </p:sp>
      <p:sp>
        <p:nvSpPr>
          <p:cNvPr id="73753" name="Rectangle 22"/>
          <p:cNvSpPr>
            <a:spLocks noChangeArrowheads="1"/>
          </p:cNvSpPr>
          <p:nvPr/>
        </p:nvSpPr>
        <p:spPr bwMode="auto">
          <a:xfrm>
            <a:off x="5218113" y="3109913"/>
            <a:ext cx="123031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PC+4xdep(13:0) </a:t>
            </a:r>
            <a:endParaRPr lang="fr-FR" sz="2400">
              <a:latin typeface="Times New Roman" pitchFamily="18" charset="0"/>
            </a:endParaRPr>
          </a:p>
        </p:txBody>
      </p:sp>
      <p:sp>
        <p:nvSpPr>
          <p:cNvPr id="73754" name="Rectangle 23"/>
          <p:cNvSpPr>
            <a:spLocks noChangeArrowheads="1"/>
          </p:cNvSpPr>
          <p:nvPr/>
        </p:nvSpPr>
        <p:spPr bwMode="auto">
          <a:xfrm>
            <a:off x="5218113" y="3300413"/>
            <a:ext cx="118586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Prediction stack </a:t>
            </a:r>
            <a:endParaRPr lang="fr-FR" sz="2400">
              <a:latin typeface="Times New Roman" pitchFamily="18" charset="0"/>
            </a:endParaRPr>
          </a:p>
        </p:txBody>
      </p:sp>
      <p:sp>
        <p:nvSpPr>
          <p:cNvPr id="73755" name="Rectangle 24"/>
          <p:cNvSpPr>
            <a:spLocks noChangeArrowheads="1"/>
          </p:cNvSpPr>
          <p:nvPr/>
        </p:nvSpPr>
        <p:spPr bwMode="auto">
          <a:xfrm>
            <a:off x="5218113" y="3490913"/>
            <a:ext cx="1141412"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Prediction stack</a:t>
            </a:r>
            <a:endParaRPr lang="fr-FR" sz="2400">
              <a:latin typeface="Times New Roman" pitchFamily="18" charset="0"/>
            </a:endParaRPr>
          </a:p>
        </p:txBody>
      </p:sp>
      <p:sp>
        <p:nvSpPr>
          <p:cNvPr id="73756" name="Rectangle 25"/>
          <p:cNvSpPr>
            <a:spLocks noChangeArrowheads="1"/>
          </p:cNvSpPr>
          <p:nvPr/>
        </p:nvSpPr>
        <p:spPr bwMode="auto">
          <a:xfrm>
            <a:off x="6575425" y="3135313"/>
            <a:ext cx="76041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PUSH PC </a:t>
            </a:r>
            <a:endParaRPr lang="fr-FR" sz="2400">
              <a:latin typeface="Times New Roman" pitchFamily="18" charset="0"/>
            </a:endParaRPr>
          </a:p>
        </p:txBody>
      </p:sp>
      <p:sp>
        <p:nvSpPr>
          <p:cNvPr id="73757" name="Rectangle 26"/>
          <p:cNvSpPr>
            <a:spLocks noChangeArrowheads="1"/>
          </p:cNvSpPr>
          <p:nvPr/>
        </p:nvSpPr>
        <p:spPr bwMode="auto">
          <a:xfrm>
            <a:off x="6575425" y="3325813"/>
            <a:ext cx="631825"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POP PC </a:t>
            </a:r>
            <a:endParaRPr lang="fr-FR" sz="2400">
              <a:latin typeface="Times New Roman" pitchFamily="18" charset="0"/>
            </a:endParaRPr>
          </a:p>
        </p:txBody>
      </p:sp>
      <p:sp>
        <p:nvSpPr>
          <p:cNvPr id="73758" name="Rectangle 27"/>
          <p:cNvSpPr>
            <a:spLocks noChangeArrowheads="1"/>
          </p:cNvSpPr>
          <p:nvPr/>
        </p:nvSpPr>
        <p:spPr bwMode="auto">
          <a:xfrm>
            <a:off x="6575425" y="3516313"/>
            <a:ext cx="630238"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POP ET </a:t>
            </a:r>
            <a:endParaRPr lang="fr-FR" sz="2400">
              <a:latin typeface="Times New Roman" pitchFamily="18" charset="0"/>
            </a:endParaRPr>
          </a:p>
        </p:txBody>
      </p:sp>
      <p:sp>
        <p:nvSpPr>
          <p:cNvPr id="73759" name="Rectangle 28"/>
          <p:cNvSpPr>
            <a:spLocks noChangeArrowheads="1"/>
          </p:cNvSpPr>
          <p:nvPr/>
        </p:nvSpPr>
        <p:spPr bwMode="auto">
          <a:xfrm>
            <a:off x="6575425" y="3705225"/>
            <a:ext cx="715963" cy="212725"/>
          </a:xfrm>
          <a:prstGeom prst="rect">
            <a:avLst/>
          </a:prstGeom>
          <a:noFill/>
          <a:ln w="9525">
            <a:noFill/>
            <a:miter lim="800000"/>
            <a:headEnd/>
            <a:tailEnd/>
          </a:ln>
        </p:spPr>
        <p:txBody>
          <a:bodyPr wrap="none" lIns="0" tIns="0" rIns="0" bIns="0">
            <a:spAutoFit/>
          </a:bodyPr>
          <a:lstStyle/>
          <a:p>
            <a:pPr eaLnBrk="0" hangingPunct="0"/>
            <a:r>
              <a:rPr lang="fr-FR" sz="1400">
                <a:solidFill>
                  <a:srgbClr val="000000"/>
                </a:solidFill>
                <a:latin typeface="Times" pitchFamily="18" charset="0"/>
              </a:rPr>
              <a:t>PUSH PC</a:t>
            </a:r>
            <a:endParaRPr lang="fr-FR" sz="2400">
              <a:latin typeface="Times New Roman" pitchFamily="18" charset="0"/>
            </a:endParaRPr>
          </a:p>
        </p:txBody>
      </p:sp>
      <p:sp>
        <p:nvSpPr>
          <p:cNvPr id="73760" name="Line 29"/>
          <p:cNvSpPr>
            <a:spLocks noChangeShapeType="1"/>
          </p:cNvSpPr>
          <p:nvPr/>
        </p:nvSpPr>
        <p:spPr bwMode="auto">
          <a:xfrm>
            <a:off x="3887788" y="2855913"/>
            <a:ext cx="3802062" cy="1587"/>
          </a:xfrm>
          <a:prstGeom prst="line">
            <a:avLst/>
          </a:prstGeom>
          <a:noFill/>
          <a:ln w="12700">
            <a:solidFill>
              <a:srgbClr val="000000"/>
            </a:solidFill>
            <a:round/>
            <a:headEnd/>
            <a:tailEnd/>
          </a:ln>
        </p:spPr>
        <p:txBody>
          <a:bodyPr/>
          <a:lstStyle/>
          <a:p>
            <a:endParaRPr lang="fr-FR"/>
          </a:p>
        </p:txBody>
      </p:sp>
      <p:sp>
        <p:nvSpPr>
          <p:cNvPr id="73761" name="Line 30"/>
          <p:cNvSpPr>
            <a:spLocks noChangeShapeType="1"/>
          </p:cNvSpPr>
          <p:nvPr/>
        </p:nvSpPr>
        <p:spPr bwMode="auto">
          <a:xfrm flipV="1">
            <a:off x="5103813" y="2463800"/>
            <a:ext cx="1587" cy="1571625"/>
          </a:xfrm>
          <a:prstGeom prst="line">
            <a:avLst/>
          </a:prstGeom>
          <a:noFill/>
          <a:ln w="12700">
            <a:solidFill>
              <a:srgbClr val="000000"/>
            </a:solidFill>
            <a:round/>
            <a:headEnd/>
            <a:tailEnd/>
          </a:ln>
        </p:spPr>
        <p:txBody>
          <a:bodyPr/>
          <a:lstStyle/>
          <a:p>
            <a:endParaRPr lang="fr-FR"/>
          </a:p>
        </p:txBody>
      </p:sp>
      <p:sp>
        <p:nvSpPr>
          <p:cNvPr id="73762" name="Line 31"/>
          <p:cNvSpPr>
            <a:spLocks noChangeShapeType="1"/>
          </p:cNvSpPr>
          <p:nvPr/>
        </p:nvSpPr>
        <p:spPr bwMode="auto">
          <a:xfrm flipV="1">
            <a:off x="6473825" y="2425700"/>
            <a:ext cx="1588" cy="1609725"/>
          </a:xfrm>
          <a:prstGeom prst="line">
            <a:avLst/>
          </a:prstGeom>
          <a:noFill/>
          <a:ln w="12700">
            <a:solidFill>
              <a:srgbClr val="000000"/>
            </a:solidFill>
            <a:round/>
            <a:headEnd/>
            <a:tailEnd/>
          </a:ln>
        </p:spPr>
        <p:txBody>
          <a:bodyPr/>
          <a:lstStyle/>
          <a:p>
            <a:endParaRPr lang="fr-FR"/>
          </a:p>
        </p:txBody>
      </p:sp>
      <p:cxnSp>
        <p:nvCxnSpPr>
          <p:cNvPr id="73763" name="AutoShape 32"/>
          <p:cNvCxnSpPr>
            <a:cxnSpLocks noChangeShapeType="1"/>
          </p:cNvCxnSpPr>
          <p:nvPr/>
        </p:nvCxnSpPr>
        <p:spPr bwMode="auto">
          <a:xfrm rot="5400000" flipV="1">
            <a:off x="1716088" y="3694112"/>
            <a:ext cx="2459038" cy="1014413"/>
          </a:xfrm>
          <a:prstGeom prst="bentConnector3">
            <a:avLst>
              <a:gd name="adj1" fmla="val -9296"/>
            </a:avLst>
          </a:prstGeom>
          <a:noFill/>
          <a:ln w="9525">
            <a:solidFill>
              <a:schemeClr val="tx1"/>
            </a:solidFill>
            <a:miter lim="800000"/>
            <a:headEnd/>
            <a:tailEnd/>
          </a:ln>
        </p:spPr>
      </p:cxnSp>
      <p:cxnSp>
        <p:nvCxnSpPr>
          <p:cNvPr id="73764" name="AutoShape 33"/>
          <p:cNvCxnSpPr>
            <a:cxnSpLocks noChangeShapeType="1"/>
            <a:endCxn id="73736" idx="2"/>
          </p:cNvCxnSpPr>
          <p:nvPr/>
        </p:nvCxnSpPr>
        <p:spPr bwMode="auto">
          <a:xfrm rot="10800000">
            <a:off x="2430463" y="5076825"/>
            <a:ext cx="998537" cy="334963"/>
          </a:xfrm>
          <a:prstGeom prst="bentConnector2">
            <a:avLst/>
          </a:prstGeom>
          <a:noFill/>
          <a:ln w="9525">
            <a:solidFill>
              <a:schemeClr val="tx1"/>
            </a:solidFill>
            <a:miter lim="800000"/>
            <a:headEnd/>
            <a:tailEnd type="triangle" w="med" len="med"/>
          </a:ln>
        </p:spPr>
      </p:cxnSp>
      <p:sp>
        <p:nvSpPr>
          <p:cNvPr id="73765" name="Text Box 34"/>
          <p:cNvSpPr txBox="1">
            <a:spLocks noChangeArrowheads="1"/>
          </p:cNvSpPr>
          <p:nvPr/>
        </p:nvSpPr>
        <p:spPr bwMode="auto">
          <a:xfrm>
            <a:off x="4175125" y="4381500"/>
            <a:ext cx="4324350" cy="1190625"/>
          </a:xfrm>
          <a:prstGeom prst="rect">
            <a:avLst/>
          </a:prstGeom>
          <a:noFill/>
          <a:ln w="9525">
            <a:noFill/>
            <a:miter lim="800000"/>
            <a:headEnd/>
            <a:tailEnd/>
          </a:ln>
        </p:spPr>
        <p:txBody>
          <a:bodyPr wrap="none">
            <a:spAutoFit/>
          </a:bodyPr>
          <a:lstStyle/>
          <a:p>
            <a:pPr eaLnBrk="0" hangingPunct="0"/>
            <a:r>
              <a:rPr lang="fr-FR">
                <a:latin typeface="Times New Roman" pitchFamily="18" charset="0"/>
              </a:rPr>
              <a:t>Les adresses de retour dépendent de l’endroit</a:t>
            </a:r>
          </a:p>
          <a:p>
            <a:pPr eaLnBrk="0" hangingPunct="0"/>
            <a:r>
              <a:rPr lang="fr-FR">
                <a:latin typeface="Times New Roman" pitchFamily="18" charset="0"/>
              </a:rPr>
              <a:t>d’où les procédures sont appelées. Elles sont </a:t>
            </a:r>
          </a:p>
          <a:p>
            <a:pPr eaLnBrk="0" hangingPunct="0"/>
            <a:r>
              <a:rPr lang="fr-FR">
                <a:latin typeface="Times New Roman" pitchFamily="18" charset="0"/>
              </a:rPr>
              <a:t>donc difficilement prévisibles.</a:t>
            </a:r>
          </a:p>
          <a:p>
            <a:pPr eaLnBrk="0" hangingPunct="0"/>
            <a:endParaRPr lang="fr-FR">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r>
              <a:rPr lang="en-US" smtClean="0"/>
              <a:t>L’avis de Flynn sur 360/91 </a:t>
            </a:r>
          </a:p>
        </p:txBody>
      </p:sp>
      <p:sp>
        <p:nvSpPr>
          <p:cNvPr id="26627" name="Espace réservé du contenu 2"/>
          <p:cNvSpPr>
            <a:spLocks noGrp="1"/>
          </p:cNvSpPr>
          <p:nvPr>
            <p:ph idx="1"/>
          </p:nvPr>
        </p:nvSpPr>
        <p:spPr/>
        <p:txBody>
          <a:bodyPr/>
          <a:lstStyle/>
          <a:p>
            <a:r>
              <a:rPr lang="fr-FR" smtClean="0"/>
              <a:t>« C’était un système fortement pipeliné, car il n’avait pas de caches. La longueur totale du pipeline était probablement de 20 étages.</a:t>
            </a:r>
          </a:p>
          <a:p>
            <a:r>
              <a:rPr lang="fr-FR" smtClean="0"/>
              <a:t>Que la technologie RISC soit créditée de la technologie du pipeline qui a existé plus de 20 ans avant la définition de la technologie RISC, illustre l’amnésie qui existe dans le domaine de la conception des ordinateurs ».</a:t>
            </a:r>
          </a:p>
          <a:p>
            <a:endParaRPr lang="en-US" smtClean="0"/>
          </a:p>
        </p:txBody>
      </p:sp>
      <p:sp>
        <p:nvSpPr>
          <p:cNvPr id="6" name="Espace réservé du numéro de diapositive 5"/>
          <p:cNvSpPr>
            <a:spLocks noGrp="1"/>
          </p:cNvSpPr>
          <p:nvPr>
            <p:ph type="sldNum" sz="quarter" idx="12"/>
          </p:nvPr>
        </p:nvSpPr>
        <p:spPr/>
        <p:txBody>
          <a:bodyPr/>
          <a:lstStyle/>
          <a:p>
            <a:pPr>
              <a:defRPr/>
            </a:pPr>
            <a:fld id="{40841354-9457-4604-AA87-D70A9AE43E63}" type="slidenum">
              <a:rPr lang="fr-FR"/>
              <a:pPr>
                <a:defRPr/>
              </a:pPr>
              <a:t>8</a:t>
            </a:fld>
            <a:endParaRPr lang="fr-FR"/>
          </a:p>
        </p:txBody>
      </p:sp>
      <p:sp>
        <p:nvSpPr>
          <p:cNvPr id="7" name="Espace réservé de la date 3"/>
          <p:cNvSpPr>
            <a:spLocks noGrp="1"/>
          </p:cNvSpPr>
          <p:nvPr>
            <p:ph type="dt" sz="quarter" idx="10"/>
          </p:nvPr>
        </p:nvSpPr>
        <p:spPr/>
        <p:txBody>
          <a:bodyPr/>
          <a:lstStyle/>
          <a:p>
            <a:pPr>
              <a:defRPr/>
            </a:pPr>
            <a:r>
              <a:rPr lang="fr-FR"/>
              <a:t>Séminaire CNAM</a:t>
            </a:r>
          </a:p>
          <a:p>
            <a:pPr>
              <a:defRPr/>
            </a:pPr>
            <a:r>
              <a:rPr lang="fr-FR"/>
              <a:t>18/12/2014</a:t>
            </a:r>
          </a:p>
        </p:txBody>
      </p:sp>
      <p:sp>
        <p:nvSpPr>
          <p:cNvPr id="9"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p:txBody>
          <a:bodyPr/>
          <a:lstStyle/>
          <a:p>
            <a:r>
              <a:rPr lang="en-US" smtClean="0"/>
              <a:t>RISC avant les RISC– IBM 801</a:t>
            </a:r>
          </a:p>
        </p:txBody>
      </p:sp>
      <p:sp>
        <p:nvSpPr>
          <p:cNvPr id="27651" name="Espace réservé du contenu 7"/>
          <p:cNvSpPr>
            <a:spLocks noGrp="1"/>
          </p:cNvSpPr>
          <p:nvPr>
            <p:ph sz="half" idx="1"/>
          </p:nvPr>
        </p:nvSpPr>
        <p:spPr>
          <a:xfrm>
            <a:off x="457200" y="1600200"/>
            <a:ext cx="6202363" cy="4525963"/>
          </a:xfrm>
        </p:spPr>
        <p:txBody>
          <a:bodyPr/>
          <a:lstStyle/>
          <a:p>
            <a:r>
              <a:rPr lang="en-US" sz="2400" smtClean="0"/>
              <a:t>1974 : “A large telephone switching network”</a:t>
            </a:r>
          </a:p>
          <a:p>
            <a:pPr lvl="1"/>
            <a:r>
              <a:rPr lang="en-US" sz="2000" smtClean="0"/>
              <a:t>Pas de calcul flottant</a:t>
            </a:r>
          </a:p>
          <a:p>
            <a:r>
              <a:rPr lang="en-US" sz="2400" smtClean="0"/>
              <a:t>Privilégier l’exécution des instructions les plus fréquentes</a:t>
            </a:r>
          </a:p>
          <a:p>
            <a:r>
              <a:rPr lang="en-US" sz="2400" smtClean="0"/>
              <a:t>Faciliter l’utilisation du pipeline</a:t>
            </a:r>
          </a:p>
          <a:p>
            <a:r>
              <a:rPr lang="en-US" sz="2400" b="1" smtClean="0">
                <a:solidFill>
                  <a:srgbClr val="FF0000"/>
                </a:solidFill>
              </a:rPr>
              <a:t>Caractéristiques fondamentales des jeux d’instructions RISC </a:t>
            </a:r>
            <a:r>
              <a:rPr lang="en-US" sz="1800" b="1" smtClean="0">
                <a:solidFill>
                  <a:srgbClr val="FF0000"/>
                </a:solidFill>
              </a:rPr>
              <a:t>(seconde version IBM 801)</a:t>
            </a:r>
            <a:endParaRPr lang="en-US" sz="2400" b="1" smtClean="0">
              <a:solidFill>
                <a:srgbClr val="FF0000"/>
              </a:solidFill>
            </a:endParaRPr>
          </a:p>
          <a:p>
            <a:pPr lvl="1"/>
            <a:r>
              <a:rPr lang="en-US" sz="2000" smtClean="0"/>
              <a:t>Calculs uniquement sur des opérandes dans des registres : </a:t>
            </a:r>
            <a:r>
              <a:rPr lang="en-US" sz="1800" smtClean="0"/>
              <a:t>32 registres de 32 bits</a:t>
            </a:r>
            <a:endParaRPr lang="en-US" sz="2000" smtClean="0"/>
          </a:p>
          <a:p>
            <a:pPr lvl="1"/>
            <a:r>
              <a:rPr lang="en-US" sz="2000" smtClean="0"/>
              <a:t>Instructions de longueur fixe (32 bits)</a:t>
            </a:r>
          </a:p>
        </p:txBody>
      </p:sp>
      <p:sp>
        <p:nvSpPr>
          <p:cNvPr id="6" name="Espace réservé du numéro de diapositive 5"/>
          <p:cNvSpPr>
            <a:spLocks noGrp="1"/>
          </p:cNvSpPr>
          <p:nvPr>
            <p:ph type="sldNum" sz="quarter" idx="12"/>
          </p:nvPr>
        </p:nvSpPr>
        <p:spPr/>
        <p:txBody>
          <a:bodyPr/>
          <a:lstStyle/>
          <a:p>
            <a:pPr>
              <a:defRPr/>
            </a:pPr>
            <a:fld id="{ED13D779-D6AE-422E-89D9-1043A18B4118}" type="slidenum">
              <a:rPr lang="fr-FR" smtClean="0"/>
              <a:pPr>
                <a:defRPr/>
              </a:pPr>
              <a:t>9</a:t>
            </a:fld>
            <a:endParaRPr lang="fr-FR"/>
          </a:p>
        </p:txBody>
      </p:sp>
      <p:pic>
        <p:nvPicPr>
          <p:cNvPr id="27653" name="Picture 2" descr="http://www.computerhistory.org/fellowawards/media/img/fellows/2002_john_cocke.jpg"/>
          <p:cNvPicPr>
            <a:picLocks noChangeAspect="1" noChangeArrowheads="1"/>
          </p:cNvPicPr>
          <p:nvPr/>
        </p:nvPicPr>
        <p:blipFill>
          <a:blip r:embed="rId2" cstate="print"/>
          <a:srcRect/>
          <a:stretch>
            <a:fillRect/>
          </a:stretch>
        </p:blipFill>
        <p:spPr bwMode="auto">
          <a:xfrm>
            <a:off x="6875463" y="1268413"/>
            <a:ext cx="1905000" cy="2381250"/>
          </a:xfrm>
          <a:prstGeom prst="rect">
            <a:avLst/>
          </a:prstGeom>
          <a:noFill/>
          <a:ln w="9525">
            <a:noFill/>
            <a:miter lim="800000"/>
            <a:headEnd/>
            <a:tailEnd/>
          </a:ln>
        </p:spPr>
      </p:pic>
      <p:sp>
        <p:nvSpPr>
          <p:cNvPr id="27654" name="ZoneTexte 9"/>
          <p:cNvSpPr txBox="1">
            <a:spLocks noChangeArrowheads="1"/>
          </p:cNvSpPr>
          <p:nvPr/>
        </p:nvSpPr>
        <p:spPr bwMode="auto">
          <a:xfrm>
            <a:off x="7092950" y="3933825"/>
            <a:ext cx="1401763" cy="368300"/>
          </a:xfrm>
          <a:prstGeom prst="rect">
            <a:avLst/>
          </a:prstGeom>
          <a:noFill/>
          <a:ln w="9525">
            <a:noFill/>
            <a:miter lim="800000"/>
            <a:headEnd/>
            <a:tailEnd/>
          </a:ln>
        </p:spPr>
        <p:txBody>
          <a:bodyPr wrap="none">
            <a:spAutoFit/>
          </a:bodyPr>
          <a:lstStyle/>
          <a:p>
            <a:r>
              <a:rPr lang="en-US"/>
              <a:t>John Cocke</a:t>
            </a:r>
          </a:p>
        </p:txBody>
      </p:sp>
      <p:sp>
        <p:nvSpPr>
          <p:cNvPr id="9" name="Espace réservé de la date 3"/>
          <p:cNvSpPr>
            <a:spLocks noGrp="1"/>
          </p:cNvSpPr>
          <p:nvPr>
            <p:ph type="dt" sz="quarter" idx="10"/>
          </p:nvPr>
        </p:nvSpPr>
        <p:spPr/>
        <p:txBody>
          <a:bodyPr/>
          <a:lstStyle/>
          <a:p>
            <a:pPr>
              <a:defRPr/>
            </a:pPr>
            <a:r>
              <a:rPr lang="fr-FR" dirty="0" smtClean="0"/>
              <a:t>Séminaire CNAM</a:t>
            </a:r>
          </a:p>
          <a:p>
            <a:pPr>
              <a:defRPr/>
            </a:pPr>
            <a:r>
              <a:rPr lang="fr-FR" dirty="0" smtClean="0"/>
              <a:t>18/12/2014</a:t>
            </a:r>
            <a:endParaRPr lang="fr-FR" dirty="0"/>
          </a:p>
        </p:txBody>
      </p:sp>
      <p:sp>
        <p:nvSpPr>
          <p:cNvPr id="11" name="Espace réservé du pied de page 4"/>
          <p:cNvSpPr txBox="1">
            <a:spLocks/>
          </p:cNvSpPr>
          <p:nvPr/>
        </p:nvSpPr>
        <p:spPr bwMode="auto">
          <a:xfrm>
            <a:off x="3276600" y="6237288"/>
            <a:ext cx="3032125" cy="476250"/>
          </a:xfrm>
          <a:prstGeom prst="rect">
            <a:avLst/>
          </a:prstGeom>
          <a:noFill/>
          <a:ln w="9525">
            <a:noFill/>
            <a:miter lim="800000"/>
            <a:headEnd/>
            <a:tailEnd/>
          </a:ln>
          <a:effectLst/>
        </p:spPr>
        <p:txBody>
          <a:bodyPr/>
          <a:lstStyle/>
          <a:p>
            <a:pPr algn="ctr">
              <a:defRPr/>
            </a:pPr>
            <a:r>
              <a:rPr lang="fr-FR" sz="1200" dirty="0">
                <a:latin typeface="+mn-lt"/>
                <a:cs typeface="+mn-cs"/>
              </a:rPr>
              <a:t>Les processeurs multi-pipelines</a:t>
            </a:r>
          </a:p>
          <a:p>
            <a:pPr algn="ctr">
              <a:defRPr/>
            </a:pPr>
            <a:r>
              <a:rPr lang="fr-FR" sz="1200" dirty="0">
                <a:latin typeface="+mn-lt"/>
                <a:cs typeface="+mn-cs"/>
              </a:rPr>
              <a:t>D. </a:t>
            </a:r>
            <a:r>
              <a:rPr lang="fr-FR" sz="1200" dirty="0" err="1">
                <a:latin typeface="+mn-lt"/>
                <a:cs typeface="+mn-cs"/>
              </a:rPr>
              <a:t>Eiemble</a:t>
            </a:r>
            <a:endParaRPr lang="fr-FR" sz="1200" dirty="0">
              <a:latin typeface="+mn-lt"/>
              <a:cs typeface="+mn-cs"/>
            </a:endParaRPr>
          </a:p>
        </p:txBody>
      </p:sp>
    </p:spTree>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4728</TotalTime>
  <Words>4900</Words>
  <Application>Microsoft Office PowerPoint</Application>
  <PresentationFormat>Affichage à l'écran (4:3)</PresentationFormat>
  <Paragraphs>2353</Paragraphs>
  <Slides>73</Slides>
  <Notes>7</Notes>
  <HiddenSlides>0</HiddenSlides>
  <MMClips>0</MMClips>
  <ScaleCrop>false</ScaleCrop>
  <HeadingPairs>
    <vt:vector size="6" baseType="variant">
      <vt:variant>
        <vt:lpstr>Thème</vt:lpstr>
      </vt:variant>
      <vt:variant>
        <vt:i4>4</vt:i4>
      </vt:variant>
      <vt:variant>
        <vt:lpstr>Serveurs OLE incorporés</vt:lpstr>
      </vt:variant>
      <vt:variant>
        <vt:i4>2</vt:i4>
      </vt:variant>
      <vt:variant>
        <vt:lpstr>Titres des diapositives</vt:lpstr>
      </vt:variant>
      <vt:variant>
        <vt:i4>73</vt:i4>
      </vt:variant>
    </vt:vector>
  </HeadingPairs>
  <TitlesOfParts>
    <vt:vector size="79" baseType="lpstr">
      <vt:lpstr>Modèle par défaut</vt:lpstr>
      <vt:lpstr>2_Conception personnalisée</vt:lpstr>
      <vt:lpstr>1_Conception personnalisée</vt:lpstr>
      <vt:lpstr>Conception personnalisée</vt:lpstr>
      <vt:lpstr>Clip</vt:lpstr>
      <vt:lpstr>Équation</vt:lpstr>
      <vt:lpstr>Pipelines et multi-pipelines dans les processeurs </vt:lpstr>
      <vt:lpstr>Le pipeline… avant l’ordinateur</vt:lpstr>
      <vt:lpstr>Vocabulaire</vt:lpstr>
      <vt:lpstr>L’exécution d’une instruction</vt:lpstr>
      <vt:lpstr>Concept du pipeline</vt:lpstr>
      <vt:lpstr>IBM 7030 (Stretch) </vt:lpstr>
      <vt:lpstr>Pipeline lâche – IBM 360-91</vt:lpstr>
      <vt:lpstr>L’avis de Flynn sur 360/91 </vt:lpstr>
      <vt:lpstr>RISC avant les RISC– IBM 801</vt:lpstr>
      <vt:lpstr>L’acronyme RISC – début 80</vt:lpstr>
      <vt:lpstr>RISC – mauvaise et bonne définitions</vt:lpstr>
      <vt:lpstr>Le pipeline entier « type »</vt:lpstr>
      <vt:lpstr>Conditions d’exécution pipeline « entier »</vt:lpstr>
      <vt:lpstr>Jeu d’instructions MIPS (simplifié)</vt:lpstr>
      <vt:lpstr>Implantation du pipeline R2000</vt:lpstr>
      <vt:lpstr>Le banc de registres</vt:lpstr>
      <vt:lpstr>Aléas de données</vt:lpstr>
      <vt:lpstr>Envoi pour éviter les aléas</vt:lpstr>
      <vt:lpstr>Matériel pour l’envoi</vt:lpstr>
      <vt:lpstr>Aléas de données incontournables</vt:lpstr>
      <vt:lpstr>Aléas de données incontournables</vt:lpstr>
      <vt:lpstr>Les délais liés au pipeline</vt:lpstr>
      <vt:lpstr>Branchements :  une mauvaise idée</vt:lpstr>
      <vt:lpstr>Branchements : la bonne solution</vt:lpstr>
      <vt:lpstr>La prédiction de branchement</vt:lpstr>
      <vt:lpstr>Prédiction de branchement dynamique</vt:lpstr>
      <vt:lpstr>Approche superpipeline</vt:lpstr>
      <vt:lpstr>Superpipelines : chargements et branchements</vt:lpstr>
      <vt:lpstr>Exemples de pipelines ARM</vt:lpstr>
      <vt:lpstr>Pipeline entier Intel 486</vt:lpstr>
      <vt:lpstr>Conditions d’un fonctionnement simple</vt:lpstr>
      <vt:lpstr>Opérateurs pipelinés</vt:lpstr>
      <vt:lpstr>Plusieurs cycles pour l’étape EX</vt:lpstr>
      <vt:lpstr>Les dépendances de données</vt:lpstr>
      <vt:lpstr>Traitement des dépendances</vt:lpstr>
      <vt:lpstr>Problème des exceptions/interruptions</vt:lpstr>
      <vt:lpstr>Terminaison des instructions</vt:lpstr>
      <vt:lpstr>Les superscalaires « multi-pipelines »</vt:lpstr>
      <vt:lpstr>Pentium (P5) </vt:lpstr>
      <vt:lpstr>Digital</vt:lpstr>
      <vt:lpstr>Alpha 21064 (DEC)</vt:lpstr>
      <vt:lpstr>Alpha 21164</vt:lpstr>
      <vt:lpstr>ARM – Cortex A8</vt:lpstr>
      <vt:lpstr>Cortex A8</vt:lpstr>
      <vt:lpstr>Elargir la fenêtre</vt:lpstr>
      <vt:lpstr>Cœur Power6 (2007)</vt:lpstr>
      <vt:lpstr>Multi-pipelines et flot de données restreint </vt:lpstr>
      <vt:lpstr>Multi-pipelines et flot de données restreint</vt:lpstr>
      <vt:lpstr>Pipelines et mur de la chaleur</vt:lpstr>
      <vt:lpstr>Amélioration de la performance : F</vt:lpstr>
      <vt:lpstr>Mur de la chaleur : conséquences pour le haut de gamme</vt:lpstr>
      <vt:lpstr>Et pour la faible consommation ?</vt:lpstr>
      <vt:lpstr>La logique synchrone</vt:lpstr>
      <vt:lpstr>Des pipelines plus courts ?</vt:lpstr>
      <vt:lpstr> CPU AVR (Atmel)</vt:lpstr>
      <vt:lpstr>IP Cast</vt:lpstr>
      <vt:lpstr>La publicité CAST</vt:lpstr>
      <vt:lpstr>Remarques pour conclure</vt:lpstr>
      <vt:lpstr>BACK SLIDES</vt:lpstr>
      <vt:lpstr>Multiplication de matrices : SAXPY</vt:lpstr>
      <vt:lpstr>Dépendances de données et suspensions</vt:lpstr>
      <vt:lpstr>Performance DAXPY</vt:lpstr>
      <vt:lpstr>Déroulage de boucle</vt:lpstr>
      <vt:lpstr>Instructions x86          micro-instructions</vt:lpstr>
      <vt:lpstr>Répartition des branchements</vt:lpstr>
      <vt:lpstr>Les branchements conditionnels retardés</vt:lpstr>
      <vt:lpstr>Les prédicteurs dynamiques locaux</vt:lpstr>
      <vt:lpstr>Prédiction des programmes flottants</vt:lpstr>
      <vt:lpstr>Les branchements corrélés</vt:lpstr>
      <vt:lpstr>Les prédicteurs à deux niveaux</vt:lpstr>
      <vt:lpstr>Local + Global</vt:lpstr>
      <vt:lpstr>Les méta - prédicteurs</vt:lpstr>
      <vt:lpstr>Prédiction de l’adresse de retour</vt:lpstr>
    </vt:vector>
  </TitlesOfParts>
  <Company>LRI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parallélisme dans les microprocesseurs</dc:title>
  <dc:creator>Daniel Etiemble</dc:creator>
  <cp:lastModifiedBy>Daniel</cp:lastModifiedBy>
  <cp:revision>99</cp:revision>
  <dcterms:created xsi:type="dcterms:W3CDTF">2003-01-21T16:27:44Z</dcterms:created>
  <dcterms:modified xsi:type="dcterms:W3CDTF">2014-11-28T09:36:18Z</dcterms:modified>
</cp:coreProperties>
</file>