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7E7713B-16B0-4DBC-BC61-540CE169F1D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6BC4CE-DACB-4A5C-BD1B-6ADF0206CEC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9C034E-5010-4A08-BD17-3176FA38357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</a:t>
            </a:r>
            <a:r>
              <a:rPr b="0" lang="fr-FR" sz="4400" spc="-1" strike="noStrike">
                <a:latin typeface="Arial"/>
              </a:rPr>
              <a:t>uez </a:t>
            </a:r>
            <a:r>
              <a:rPr b="0" lang="fr-FR" sz="4400" spc="-1" strike="noStrike">
                <a:latin typeface="Arial"/>
              </a:rPr>
              <a:t>pou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édit</a:t>
            </a:r>
            <a:r>
              <a:rPr b="0" lang="fr-FR" sz="4400" spc="-1" strike="noStrike">
                <a:latin typeface="Arial"/>
              </a:rPr>
              <a:t>er le </a:t>
            </a:r>
            <a:r>
              <a:rPr b="0" lang="fr-FR" sz="4400" spc="-1" strike="noStrike">
                <a:latin typeface="Arial"/>
              </a:rPr>
              <a:t>form</a:t>
            </a:r>
            <a:r>
              <a:rPr b="0" lang="fr-FR" sz="4400" spc="-1" strike="noStrike">
                <a:latin typeface="Arial"/>
              </a:rPr>
              <a:t>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</a:t>
            </a:r>
            <a:r>
              <a:rPr b="0" lang="fr-FR" sz="4400" spc="-1" strike="noStrike">
                <a:latin typeface="Arial"/>
              </a:rPr>
              <a:t>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2130480"/>
            <a:ext cx="791784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Supports matériels pour le multithreading dans les architectures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Daniel Etiemble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LRI – Université Paris Sud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Grain fin : CDC-6600 (1964)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80600" y="1240200"/>
            <a:ext cx="822888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Tolérer la latence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Mémoire principale : latence de 10 cycles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10 Processeurs d’E/S (PP) 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Commutation à chaque cycle d’un PP au suivant.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35" name="Image 3" descr=""/>
          <p:cNvPicPr/>
          <p:nvPr/>
        </p:nvPicPr>
        <p:blipFill>
          <a:blip r:embed="rId1"/>
          <a:stretch/>
        </p:blipFill>
        <p:spPr>
          <a:xfrm>
            <a:off x="1043640" y="2781000"/>
            <a:ext cx="5760000" cy="372420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B29B2F-1B34-4628-83FC-175F5956EC7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CDC-6600: 10 PP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40" name="Image 3" descr=""/>
          <p:cNvPicPr/>
          <p:nvPr/>
        </p:nvPicPr>
        <p:blipFill>
          <a:blip r:embed="rId1"/>
          <a:stretch/>
        </p:blipFill>
        <p:spPr>
          <a:xfrm>
            <a:off x="3780000" y="1700640"/>
            <a:ext cx="4637880" cy="465696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457200" y="2493000"/>
            <a:ext cx="4114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 processeurs logiques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Opérateurs arithmétiques en commun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E61020-DC4C-4098-A843-458E80F4F8B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Grain fin : Denelcor HEP (1982)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alibri"/>
              </a:rPr>
              <a:t>Burton Smith</a:t>
            </a:r>
            <a:endParaRPr b="0" lang="fr-FR" sz="2700" spc="-1" strike="noStrike">
              <a:latin typeface="Arial"/>
            </a:endParaRPr>
          </a:p>
        </p:txBody>
      </p:sp>
      <p:pic>
        <p:nvPicPr>
          <p:cNvPr id="246" name="Espace réservé du contenu 4" descr=""/>
          <p:cNvPicPr/>
          <p:nvPr/>
        </p:nvPicPr>
        <p:blipFill>
          <a:blip r:embed="rId1"/>
          <a:stretch/>
        </p:blipFill>
        <p:spPr>
          <a:xfrm>
            <a:off x="6732360" y="1092600"/>
            <a:ext cx="1593360" cy="895320"/>
          </a:xfrm>
          <a:prstGeom prst="rect">
            <a:avLst/>
          </a:prstGeom>
          <a:ln>
            <a:noFill/>
          </a:ln>
        </p:spPr>
      </p:pic>
      <p:pic>
        <p:nvPicPr>
          <p:cNvPr id="247" name="Espace réservé du contenu 9" descr=""/>
          <p:cNvPicPr/>
          <p:nvPr/>
        </p:nvPicPr>
        <p:blipFill>
          <a:blip r:embed="rId2"/>
          <a:stretch/>
        </p:blipFill>
        <p:spPr>
          <a:xfrm>
            <a:off x="251640" y="1628640"/>
            <a:ext cx="6445080" cy="337428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6499800" y="2246040"/>
            <a:ext cx="217296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Commutation à chaque cycle d’un thread au suivant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(8 cycles pour la boucle Données source – Opération – Donnée résultat)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112560" y="5106600"/>
            <a:ext cx="2889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individuel : 1.25 MIPS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max : 10 MIPS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250" name="Group 4"/>
          <p:cNvGrpSpPr/>
          <p:nvPr/>
        </p:nvGrpSpPr>
        <p:grpSpPr>
          <a:xfrm>
            <a:off x="978120" y="2565000"/>
            <a:ext cx="4631040" cy="2518920"/>
            <a:chOff x="978120" y="2565000"/>
            <a:chExt cx="4631040" cy="2518920"/>
          </a:xfrm>
        </p:grpSpPr>
        <p:sp>
          <p:nvSpPr>
            <p:cNvPr id="251" name="CustomShape 5"/>
            <p:cNvSpPr/>
            <p:nvPr/>
          </p:nvSpPr>
          <p:spPr>
            <a:xfrm>
              <a:off x="4644000" y="3789000"/>
              <a:ext cx="965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8 étages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52" name="CustomShape 6"/>
            <p:cNvSpPr/>
            <p:nvPr/>
          </p:nvSpPr>
          <p:spPr>
            <a:xfrm>
              <a:off x="1403640" y="2565000"/>
              <a:ext cx="965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8 étages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53" name="CustomShape 7"/>
            <p:cNvSpPr/>
            <p:nvPr/>
          </p:nvSpPr>
          <p:spPr>
            <a:xfrm>
              <a:off x="978120" y="4073400"/>
              <a:ext cx="18478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PROCESSEUR HEP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(120 threads)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54" name="CustomShape 8"/>
            <p:cNvSpPr/>
            <p:nvPr/>
          </p:nvSpPr>
          <p:spPr>
            <a:xfrm>
              <a:off x="990000" y="4719600"/>
              <a:ext cx="12232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F = 10 MHz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55" name="CustomShape 9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DE804B5-6F50-4A7A-AE84-5F684D366DA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Denelcor HEP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59" name="Espace réservé du contenu 4" descr=""/>
          <p:cNvPicPr/>
          <p:nvPr/>
        </p:nvPicPr>
        <p:blipFill>
          <a:blip r:embed="rId1"/>
          <a:stretch/>
        </p:blipFill>
        <p:spPr>
          <a:xfrm>
            <a:off x="2326320" y="1163880"/>
            <a:ext cx="5842440" cy="52682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549000" y="2637000"/>
            <a:ext cx="169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Multiprocesseur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HEP typique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718880" y="3219840"/>
            <a:ext cx="86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Réseau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565160" y="1845000"/>
            <a:ext cx="130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Processeurs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4718880" y="3976560"/>
            <a:ext cx="1148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Mémoires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44CB76-F131-4F82-8862-0A18F8E5339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Denelcor HEP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Performances comparables à CDC 7600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Performances/coût faibles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Quelques exemplaires 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Ballistic Research Laboratory (4)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Los Alamos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Argone National Laboratory (1)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NSA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Messerchmitt (3)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Universités (Georgia, Maryland)</a:t>
            </a:r>
            <a:endParaRPr b="0" lang="fr-FR" sz="2800" spc="-1" strike="noStrike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Versions HEP-2 et 3 démarrées, non terminées</a:t>
            </a:r>
            <a:endParaRPr b="0" lang="fr-FR" sz="3200" spc="-1" strike="noStrike">
              <a:latin typeface="Arial"/>
            </a:endParaRPr>
          </a:p>
          <a:p>
            <a:pPr marL="57240">
              <a:lnSpc>
                <a:spcPct val="100000"/>
              </a:lnSpc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57240">
              <a:lnSpc>
                <a:spcPct val="100000"/>
              </a:lnSpc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marL="57240">
              <a:lnSpc>
                <a:spcPct val="100000"/>
              </a:lnSpc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218C07-C9DC-455D-9FEF-CD1DBEBA176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Grain fin : Tera MTA (1997)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alibri"/>
              </a:rPr>
              <a:t>Burton Smith </a:t>
            </a:r>
            <a:endParaRPr b="0" lang="fr-FR" sz="2700" spc="-1" strike="noStrike">
              <a:latin typeface="Arial"/>
            </a:endParaRPr>
          </a:p>
        </p:txBody>
      </p:sp>
      <p:pic>
        <p:nvPicPr>
          <p:cNvPr id="273" name="Picture 4" descr=""/>
          <p:cNvPicPr/>
          <p:nvPr/>
        </p:nvPicPr>
        <p:blipFill>
          <a:blip r:embed="rId1"/>
          <a:stretch/>
        </p:blipFill>
        <p:spPr>
          <a:xfrm>
            <a:off x="1228680" y="2565000"/>
            <a:ext cx="6685920" cy="379980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844560" y="1628640"/>
            <a:ext cx="2750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Superordinateur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philosophie que HEP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367520" y="2235240"/>
            <a:ext cx="2576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Processeurs (jusqu’à 256)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132000" y="3141000"/>
            <a:ext cx="97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Tore 3-D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5873400" y="4869000"/>
            <a:ext cx="101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260 MHz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90298F-911A-48D0-85EC-FD590ADEBEC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81" name="Image 5" descr=""/>
          <p:cNvPicPr/>
          <p:nvPr/>
        </p:nvPicPr>
        <p:blipFill>
          <a:blip r:embed="rId2"/>
          <a:stretch/>
        </p:blipFill>
        <p:spPr>
          <a:xfrm>
            <a:off x="7198200" y="927720"/>
            <a:ext cx="1433160" cy="123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Processeur Tera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Chaque processeur a 128 contextes (32 registres et un CP) pour exécuter un thread de contrôle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processeur exécute des instructions à partir des contextes disponibles avec répartition équitable (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round robin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 contexte peut lancer une instruction tous les 21 cycles (longueur du pipeline des instructions). Au moins 21 threads prêts sont nécessaires pour que le processeur soit totalement occupé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Commutation de contexte à chaque cycle, pour la prochaine instruction de l’un des threads prêts à l’exécution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réseau d’interconnexion garantit que tout délai potentiel dans l’accès aux données est masqué.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 placement mémoire randomisé et la grande connectivité du réseau permet un temps d’accès quasi uniforme de tout processeur à toute case mémoire.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Mémoire étiquetée : mot mémoire de 64 bits + 4 bits d’étiquette..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061575-942A-424C-9605-B10D149E811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Approche Tera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Multithreading massif pour tolérer la latence mémoire (150 cycles)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Pas de caches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Nécessite un parallélisme massif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Succès limité.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2000: fusion Tera computer &amp; Cray research pour créer Cray Inc.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Rapport performance/coût par rapport aux approches classiques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3A8325-F785-4ACA-8E23-64A24438CCD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Comparaison MTA-T90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600200"/>
            <a:ext cx="822888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Cray T90 : approche vectorielle – 440 MHz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294" name="Image 3" descr=""/>
          <p:cNvPicPr/>
          <p:nvPr/>
        </p:nvPicPr>
        <p:blipFill>
          <a:blip r:embed="rId1"/>
          <a:stretch/>
        </p:blipFill>
        <p:spPr>
          <a:xfrm>
            <a:off x="894240" y="2709000"/>
            <a:ext cx="8249040" cy="392436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219D19-19FD-4A65-A92D-18447CD35A5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Cray-MTA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MTA-1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GaAs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San Diego Supercomputer Center (4 Processeurs)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MTA-2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CMOS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Naval Research Laboratory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MTA-3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MTA-2 avec réseau plus lent et moins cher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6 vendus (Cray XMT)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BBCBB4-2C01-4590-880F-1B23180114C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Processus et threads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62" name="Image 3" descr=""/>
          <p:cNvPicPr/>
          <p:nvPr/>
        </p:nvPicPr>
        <p:blipFill>
          <a:blip r:embed="rId1"/>
          <a:stretch/>
        </p:blipFill>
        <p:spPr>
          <a:xfrm>
            <a:off x="457200" y="1268640"/>
            <a:ext cx="4477680" cy="2353680"/>
          </a:xfrm>
          <a:prstGeom prst="rect">
            <a:avLst/>
          </a:prstGeom>
          <a:ln>
            <a:noFill/>
          </a:ln>
        </p:spPr>
      </p:pic>
      <p:pic>
        <p:nvPicPr>
          <p:cNvPr id="163" name="Image 4" descr=""/>
          <p:cNvPicPr/>
          <p:nvPr/>
        </p:nvPicPr>
        <p:blipFill>
          <a:blip r:embed="rId2"/>
          <a:stretch/>
        </p:blipFill>
        <p:spPr>
          <a:xfrm>
            <a:off x="555120" y="3791880"/>
            <a:ext cx="4010760" cy="23950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8652AB-DEFB-419C-B347-0922D1CCB15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157360" y="1581840"/>
            <a:ext cx="2552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PROCESSUS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- 1 unité de ressources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- 1 unité d’exécution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148000" y="3791880"/>
            <a:ext cx="34556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THREAD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 unité d’exécution  au sein d’une unité de ressources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Grain fin : Cœur Niagara T1 (2005)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304" name="Espace réservé du contenu 3" descr=""/>
          <p:cNvPicPr/>
          <p:nvPr/>
        </p:nvPicPr>
        <p:blipFill>
          <a:blip r:embed="rId1"/>
          <a:stretch/>
        </p:blipFill>
        <p:spPr>
          <a:xfrm>
            <a:off x="107640" y="1880280"/>
            <a:ext cx="4463640" cy="420912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4428000" y="1916280"/>
            <a:ext cx="4539960" cy="37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4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Pipeline scalaire à 5 étages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 processeurs logiques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Parties en bleu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Parties communes en blanc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Logique de sélection de threads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Aléas du pipeline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Algorithme de permutation circulaire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Applications visées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Serveurs Web et bases de donnés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471320" y="5941440"/>
            <a:ext cx="175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Cœur Niagara T1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291640" y="5849280"/>
            <a:ext cx="289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Multi-cœur à 8 cœurs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A532332-C0B6-4BC7-9D37-9FB77FB4ABE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Cœurs Niagara et serveurs Sparc Oracle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Cœur Niagara T2 (2007)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8 threads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Pipeline 8 étages et pipeline calcul flottant 12 étages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Extension SIMD VIS (Sparc V9) et unité graphique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Cœurs serveurs Sparc Oracle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T3 (2010) : lancement dans l’ordre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T4 (2011), T5 (2012) : lancement non ordonné, prédiction de branchement, préchargement, 3 niveaux de cache, etc.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Performance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 T4, performance X5 /monothread.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fr-FR" sz="3200" spc="-1" strike="noStrike">
                <a:solidFill>
                  <a:srgbClr val="ff0000"/>
                </a:solidFill>
                <a:latin typeface="Calibri"/>
              </a:rPr>
              <a:t>Evolution vers des cœurs superscalaires « non ordonnés », mais commutation de threads et non multithread simultané.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41FEC5-A60D-4FD8-AED1-38F7001F326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 simultané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317" name="Group 2"/>
          <p:cNvGrpSpPr/>
          <p:nvPr/>
        </p:nvGrpSpPr>
        <p:grpSpPr>
          <a:xfrm>
            <a:off x="980280" y="2061000"/>
            <a:ext cx="7551360" cy="1533600"/>
            <a:chOff x="980280" y="2061000"/>
            <a:chExt cx="7551360" cy="1533600"/>
          </a:xfrm>
        </p:grpSpPr>
        <p:sp>
          <p:nvSpPr>
            <p:cNvPr id="318" name="CustomShape 3"/>
            <p:cNvSpPr/>
            <p:nvPr/>
          </p:nvSpPr>
          <p:spPr>
            <a:xfrm>
              <a:off x="3211200" y="2134440"/>
              <a:ext cx="2705760" cy="146016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"/>
            <p:cNvSpPr/>
            <p:nvPr/>
          </p:nvSpPr>
          <p:spPr>
            <a:xfrm>
              <a:off x="2389320" y="2391120"/>
              <a:ext cx="72000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Fetch 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Decode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0" name="CustomShape 5"/>
            <p:cNvSpPr/>
            <p:nvPr/>
          </p:nvSpPr>
          <p:spPr>
            <a:xfrm>
              <a:off x="3252240" y="2248560"/>
              <a:ext cx="9601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Instruction window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1" name="CustomShape 6"/>
            <p:cNvSpPr/>
            <p:nvPr/>
          </p:nvSpPr>
          <p:spPr>
            <a:xfrm>
              <a:off x="4313880" y="224856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2" name="CustomShape 7"/>
            <p:cNvSpPr/>
            <p:nvPr/>
          </p:nvSpPr>
          <p:spPr>
            <a:xfrm>
              <a:off x="4314960" y="264780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3" name="CustomShape 8"/>
            <p:cNvSpPr/>
            <p:nvPr/>
          </p:nvSpPr>
          <p:spPr>
            <a:xfrm>
              <a:off x="4316400" y="304704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4" name="CustomShape 9"/>
            <p:cNvSpPr/>
            <p:nvPr/>
          </p:nvSpPr>
          <p:spPr>
            <a:xfrm>
              <a:off x="4909680" y="2248560"/>
              <a:ext cx="7405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Reorder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Buffer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5" name="CustomShape 10"/>
            <p:cNvSpPr/>
            <p:nvPr/>
          </p:nvSpPr>
          <p:spPr>
            <a:xfrm>
              <a:off x="6059880" y="2419560"/>
              <a:ext cx="96228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Retirement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6" name="CustomShape 11"/>
            <p:cNvSpPr/>
            <p:nvPr/>
          </p:nvSpPr>
          <p:spPr>
            <a:xfrm>
              <a:off x="980280" y="2385000"/>
              <a:ext cx="1002600" cy="71208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7" name="CustomShape 12"/>
            <p:cNvSpPr/>
            <p:nvPr/>
          </p:nvSpPr>
          <p:spPr>
            <a:xfrm>
              <a:off x="1993320" y="2608200"/>
              <a:ext cx="405360" cy="306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3"/>
            <p:cNvSpPr/>
            <p:nvPr/>
          </p:nvSpPr>
          <p:spPr>
            <a:xfrm>
              <a:off x="1727640" y="2061000"/>
              <a:ext cx="104652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 Instructions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29" name="CustomShape 14"/>
            <p:cNvSpPr/>
            <p:nvPr/>
          </p:nvSpPr>
          <p:spPr>
            <a:xfrm>
              <a:off x="7529040" y="2419560"/>
              <a:ext cx="1002600" cy="71208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0" name="CustomShape 15"/>
            <p:cNvSpPr/>
            <p:nvPr/>
          </p:nvSpPr>
          <p:spPr>
            <a:xfrm>
              <a:off x="7123320" y="2628000"/>
              <a:ext cx="405360" cy="306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16"/>
          <p:cNvGrpSpPr/>
          <p:nvPr/>
        </p:nvGrpSpPr>
        <p:grpSpPr>
          <a:xfrm>
            <a:off x="867240" y="4614120"/>
            <a:ext cx="7818840" cy="1771920"/>
            <a:chOff x="867240" y="4614120"/>
            <a:chExt cx="7818840" cy="1771920"/>
          </a:xfrm>
        </p:grpSpPr>
        <p:sp>
          <p:nvSpPr>
            <p:cNvPr id="332" name="CustomShape 17"/>
            <p:cNvSpPr/>
            <p:nvPr/>
          </p:nvSpPr>
          <p:spPr>
            <a:xfrm>
              <a:off x="3312360" y="4925880"/>
              <a:ext cx="2705760" cy="146016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8"/>
            <p:cNvSpPr/>
            <p:nvPr/>
          </p:nvSpPr>
          <p:spPr>
            <a:xfrm>
              <a:off x="2490480" y="5182560"/>
              <a:ext cx="72000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Fetch 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Decode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4" name="CustomShape 19"/>
            <p:cNvSpPr/>
            <p:nvPr/>
          </p:nvSpPr>
          <p:spPr>
            <a:xfrm>
              <a:off x="3353040" y="5040000"/>
              <a:ext cx="9601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Instruction window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5" name="CustomShape 20"/>
            <p:cNvSpPr/>
            <p:nvPr/>
          </p:nvSpPr>
          <p:spPr>
            <a:xfrm>
              <a:off x="4415040" y="504000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6" name="CustomShape 21"/>
            <p:cNvSpPr/>
            <p:nvPr/>
          </p:nvSpPr>
          <p:spPr>
            <a:xfrm>
              <a:off x="4416120" y="543924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7" name="CustomShape 22"/>
            <p:cNvSpPr/>
            <p:nvPr/>
          </p:nvSpPr>
          <p:spPr>
            <a:xfrm>
              <a:off x="4417200" y="583848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8" name="CustomShape 23"/>
            <p:cNvSpPr/>
            <p:nvPr/>
          </p:nvSpPr>
          <p:spPr>
            <a:xfrm>
              <a:off x="5010840" y="5040000"/>
              <a:ext cx="7405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Reorder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Buffer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39" name="CustomShape 24"/>
            <p:cNvSpPr/>
            <p:nvPr/>
          </p:nvSpPr>
          <p:spPr>
            <a:xfrm>
              <a:off x="6160680" y="5211000"/>
              <a:ext cx="96228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Retirement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0" name="CustomShape 25"/>
            <p:cNvSpPr/>
            <p:nvPr/>
          </p:nvSpPr>
          <p:spPr>
            <a:xfrm>
              <a:off x="867240" y="4974480"/>
              <a:ext cx="111564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1" name="CustomShape 26"/>
            <p:cNvSpPr/>
            <p:nvPr/>
          </p:nvSpPr>
          <p:spPr>
            <a:xfrm>
              <a:off x="1727640" y="4614120"/>
              <a:ext cx="104652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 Instructions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2" name="CustomShape 27"/>
            <p:cNvSpPr/>
            <p:nvPr/>
          </p:nvSpPr>
          <p:spPr>
            <a:xfrm>
              <a:off x="899640" y="5531400"/>
              <a:ext cx="115056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 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3" name="CustomShape 28"/>
            <p:cNvSpPr/>
            <p:nvPr/>
          </p:nvSpPr>
          <p:spPr>
            <a:xfrm>
              <a:off x="1982520" y="5167800"/>
              <a:ext cx="452160" cy="2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9"/>
            <p:cNvSpPr/>
            <p:nvPr/>
          </p:nvSpPr>
          <p:spPr>
            <a:xfrm flipV="1">
              <a:off x="2050200" y="5495760"/>
              <a:ext cx="45504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0"/>
            <p:cNvSpPr/>
            <p:nvPr/>
          </p:nvSpPr>
          <p:spPr>
            <a:xfrm>
              <a:off x="7563240" y="5110200"/>
              <a:ext cx="112284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6" name="CustomShape 31"/>
            <p:cNvSpPr/>
            <p:nvPr/>
          </p:nvSpPr>
          <p:spPr>
            <a:xfrm>
              <a:off x="7540560" y="5652000"/>
              <a:ext cx="114552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 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47" name="CustomShape 32"/>
            <p:cNvSpPr/>
            <p:nvPr/>
          </p:nvSpPr>
          <p:spPr>
            <a:xfrm flipV="1">
              <a:off x="7123320" y="5392800"/>
              <a:ext cx="439560" cy="8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3"/>
            <p:cNvSpPr/>
            <p:nvPr/>
          </p:nvSpPr>
          <p:spPr>
            <a:xfrm>
              <a:off x="7123320" y="5759640"/>
              <a:ext cx="420120" cy="8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9" name="CustomShape 34"/>
          <p:cNvSpPr/>
          <p:nvPr/>
        </p:nvSpPr>
        <p:spPr>
          <a:xfrm>
            <a:off x="861120" y="1369800"/>
            <a:ext cx="4348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Superscalaire « flot de données »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0" name="CustomShape 35"/>
          <p:cNvSpPr/>
          <p:nvPr/>
        </p:nvSpPr>
        <p:spPr>
          <a:xfrm>
            <a:off x="3867480" y="3808800"/>
            <a:ext cx="138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Monothread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1" name="CustomShape 36"/>
          <p:cNvSpPr/>
          <p:nvPr/>
        </p:nvSpPr>
        <p:spPr>
          <a:xfrm>
            <a:off x="3591720" y="4419000"/>
            <a:ext cx="2315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 simultané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2" name="CustomShape 37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53" name="CustomShape 38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54" name="CustomShape 3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260FEA-6B55-4C0F-B787-897420474A3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 simultané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57200" y="3147480"/>
            <a:ext cx="822888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Les choix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Nb de threads 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Politique de lancement d’exécution des instructions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Opérateurs à dupliquer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Comment repérer les instructions d’un thread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357" name="Group 3"/>
          <p:cNvGrpSpPr/>
          <p:nvPr/>
        </p:nvGrpSpPr>
        <p:grpSpPr>
          <a:xfrm>
            <a:off x="837720" y="1124640"/>
            <a:ext cx="7818840" cy="1771920"/>
            <a:chOff x="837720" y="1124640"/>
            <a:chExt cx="7818840" cy="1771920"/>
          </a:xfrm>
        </p:grpSpPr>
        <p:sp>
          <p:nvSpPr>
            <p:cNvPr id="358" name="CustomShape 4"/>
            <p:cNvSpPr/>
            <p:nvPr/>
          </p:nvSpPr>
          <p:spPr>
            <a:xfrm>
              <a:off x="3282840" y="1436400"/>
              <a:ext cx="2705760" cy="146016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5"/>
            <p:cNvSpPr/>
            <p:nvPr/>
          </p:nvSpPr>
          <p:spPr>
            <a:xfrm>
              <a:off x="2460960" y="1693080"/>
              <a:ext cx="72000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Fetch 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Decode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0" name="CustomShape 6"/>
            <p:cNvSpPr/>
            <p:nvPr/>
          </p:nvSpPr>
          <p:spPr>
            <a:xfrm>
              <a:off x="3323520" y="1550520"/>
              <a:ext cx="9601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Instruction window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1" name="CustomShape 7"/>
            <p:cNvSpPr/>
            <p:nvPr/>
          </p:nvSpPr>
          <p:spPr>
            <a:xfrm>
              <a:off x="4385520" y="155052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2" name="CustomShape 8"/>
            <p:cNvSpPr/>
            <p:nvPr/>
          </p:nvSpPr>
          <p:spPr>
            <a:xfrm>
              <a:off x="4386600" y="194976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3" name="CustomShape 9"/>
            <p:cNvSpPr/>
            <p:nvPr/>
          </p:nvSpPr>
          <p:spPr>
            <a:xfrm>
              <a:off x="4387680" y="2349000"/>
              <a:ext cx="373320" cy="2844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4" name="CustomShape 10"/>
            <p:cNvSpPr/>
            <p:nvPr/>
          </p:nvSpPr>
          <p:spPr>
            <a:xfrm>
              <a:off x="4981320" y="1550520"/>
              <a:ext cx="740520" cy="102600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Reorder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Buffer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5" name="CustomShape 11"/>
            <p:cNvSpPr/>
            <p:nvPr/>
          </p:nvSpPr>
          <p:spPr>
            <a:xfrm>
              <a:off x="6131160" y="1721880"/>
              <a:ext cx="962280" cy="74088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Retirement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6" name="CustomShape 12"/>
            <p:cNvSpPr/>
            <p:nvPr/>
          </p:nvSpPr>
          <p:spPr>
            <a:xfrm>
              <a:off x="837720" y="1485000"/>
              <a:ext cx="111564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7" name="CustomShape 13"/>
            <p:cNvSpPr/>
            <p:nvPr/>
          </p:nvSpPr>
          <p:spPr>
            <a:xfrm>
              <a:off x="1698120" y="1124640"/>
              <a:ext cx="104652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 Instructions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8" name="CustomShape 14"/>
            <p:cNvSpPr/>
            <p:nvPr/>
          </p:nvSpPr>
          <p:spPr>
            <a:xfrm>
              <a:off x="869760" y="2041920"/>
              <a:ext cx="115056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 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69" name="CustomShape 15"/>
            <p:cNvSpPr/>
            <p:nvPr/>
          </p:nvSpPr>
          <p:spPr>
            <a:xfrm>
              <a:off x="1953000" y="1678320"/>
              <a:ext cx="452160" cy="2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6"/>
            <p:cNvSpPr/>
            <p:nvPr/>
          </p:nvSpPr>
          <p:spPr>
            <a:xfrm flipV="1">
              <a:off x="2020320" y="2006280"/>
              <a:ext cx="45504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7"/>
            <p:cNvSpPr/>
            <p:nvPr/>
          </p:nvSpPr>
          <p:spPr>
            <a:xfrm>
              <a:off x="7533720" y="1620720"/>
              <a:ext cx="112284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72" name="CustomShape 18"/>
            <p:cNvSpPr/>
            <p:nvPr/>
          </p:nvSpPr>
          <p:spPr>
            <a:xfrm>
              <a:off x="7511040" y="2162520"/>
              <a:ext cx="1145520" cy="385560"/>
            </a:xfrm>
            <a:prstGeom prst="cloud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Thread 2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373" name="CustomShape 19"/>
            <p:cNvSpPr/>
            <p:nvPr/>
          </p:nvSpPr>
          <p:spPr>
            <a:xfrm flipV="1">
              <a:off x="7093440" y="1903320"/>
              <a:ext cx="439560" cy="8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0"/>
            <p:cNvSpPr/>
            <p:nvPr/>
          </p:nvSpPr>
          <p:spPr>
            <a:xfrm>
              <a:off x="7093440" y="2270160"/>
              <a:ext cx="420120" cy="8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4a7e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5" name="CustomShape 21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E02CC3-36AF-4F57-8B22-014BDFA1610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 Xeon SMT (Netburst)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379" name="Image 3" descr=""/>
          <p:cNvPicPr/>
          <p:nvPr/>
        </p:nvPicPr>
        <p:blipFill>
          <a:blip r:embed="rId1"/>
          <a:stretch/>
        </p:blipFill>
        <p:spPr>
          <a:xfrm>
            <a:off x="1019160" y="2026080"/>
            <a:ext cx="7632000" cy="2948760"/>
          </a:xfrm>
          <a:prstGeom prst="rect">
            <a:avLst/>
          </a:prstGeom>
          <a:ln>
            <a:noFill/>
          </a:ln>
        </p:spPr>
      </p:pic>
      <p:sp>
        <p:nvSpPr>
          <p:cNvPr id="380" name="CustomShape 2"/>
          <p:cNvSpPr/>
          <p:nvPr/>
        </p:nvSpPr>
        <p:spPr>
          <a:xfrm>
            <a:off x="1259640" y="5148000"/>
            <a:ext cx="231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Succès cache de traces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4843080" y="5148000"/>
            <a:ext cx="2224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Echec cache de traces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259640" y="5589360"/>
            <a:ext cx="7426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Les instructions décodées (µops) sont rangées dans la fenêtre partitionnée de µops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3583080" y="1331640"/>
            <a:ext cx="150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SMT d’ordre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113DB15-B8F7-4E1E-B601-E54205D9C0D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 Xeon SMT (Netburst)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914400" y="4936320"/>
            <a:ext cx="822888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Opérateurs dupliqués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RAT (renommage)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Queues de lancement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ROB (réordonnancement)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pic>
        <p:nvPicPr>
          <p:cNvPr id="389" name="Image 3" descr=""/>
          <p:cNvPicPr/>
          <p:nvPr/>
        </p:nvPicPr>
        <p:blipFill>
          <a:blip r:embed="rId1"/>
          <a:stretch/>
        </p:blipFill>
        <p:spPr>
          <a:xfrm>
            <a:off x="457200" y="1124640"/>
            <a:ext cx="8228880" cy="3810960"/>
          </a:xfrm>
          <a:prstGeom prst="rect">
            <a:avLst/>
          </a:prstGeom>
          <a:ln>
            <a:noFill/>
          </a:ln>
        </p:spPr>
      </p:pic>
      <p:sp>
        <p:nvSpPr>
          <p:cNvPr id="39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1588CC-AEBB-48EF-9021-CFC3F043C5B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 IBM Power5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394" name="Image 3" descr=""/>
          <p:cNvPicPr/>
          <p:nvPr/>
        </p:nvPicPr>
        <p:blipFill>
          <a:blip r:embed="rId1"/>
          <a:stretch/>
        </p:blipFill>
        <p:spPr>
          <a:xfrm>
            <a:off x="457200" y="1417680"/>
            <a:ext cx="8228880" cy="4242960"/>
          </a:xfrm>
          <a:prstGeom prst="rect">
            <a:avLst/>
          </a:prstGeom>
          <a:ln>
            <a:noFill/>
          </a:ln>
        </p:spPr>
      </p:pic>
      <p:sp>
        <p:nvSpPr>
          <p:cNvPr id="395" name="CustomShape 2"/>
          <p:cNvSpPr/>
          <p:nvPr/>
        </p:nvSpPr>
        <p:spPr>
          <a:xfrm>
            <a:off x="3497760" y="602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SMT =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BE7E46-6422-45B5-9EB2-571C6067C19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Caractéristiques SMT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Nombre de threads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Intel </a:t>
            </a:r>
            <a:endParaRPr b="0" lang="fr-FR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Hyperthread :  SMT = 2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Xeon Phi : SMT = 4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IBM</a:t>
            </a:r>
            <a:endParaRPr b="0" lang="fr-FR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SMT = 2 pour Power5 (2005) et Power6 (2007)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SMT = 4 pour Power7 (2010)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SMT = 8 pour Power8 (2014)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SMT = 4 ou 8 pour Power 9 (2017)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6D2C00-F75C-4E0B-8D23-C2A4E1A2786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Performances SMT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Intel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Gain de </a:t>
            </a:r>
            <a:r>
              <a:rPr b="1" lang="fr-FR" sz="2400" spc="-1" strike="noStrike">
                <a:solidFill>
                  <a:srgbClr val="ff0000"/>
                </a:solidFill>
                <a:latin typeface="Calibri"/>
              </a:rPr>
              <a:t>30%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pour des applications s’exécutant en multiprogrammation (serveurs)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IBM Power 5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Gain de </a:t>
            </a:r>
            <a:r>
              <a:rPr b="1" lang="fr-FR" sz="2400" spc="-1" strike="noStrike">
                <a:solidFill>
                  <a:srgbClr val="ff0000"/>
                </a:solidFill>
                <a:latin typeface="Calibri"/>
              </a:rPr>
              <a:t>10% à 40%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sur 2 applications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Serveur Web</a:t>
            </a:r>
            <a:endParaRPr b="0" lang="fr-FR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Mélange de deux programmes C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grpSp>
        <p:nvGrpSpPr>
          <p:cNvPr id="406" name="Group 3"/>
          <p:cNvGrpSpPr/>
          <p:nvPr/>
        </p:nvGrpSpPr>
        <p:grpSpPr>
          <a:xfrm>
            <a:off x="5652000" y="1769040"/>
            <a:ext cx="2303640" cy="3319200"/>
            <a:chOff x="5652000" y="1769040"/>
            <a:chExt cx="2303640" cy="3319200"/>
          </a:xfrm>
        </p:grpSpPr>
        <p:sp>
          <p:nvSpPr>
            <p:cNvPr id="407" name="CustomShape 4"/>
            <p:cNvSpPr/>
            <p:nvPr/>
          </p:nvSpPr>
          <p:spPr>
            <a:xfrm>
              <a:off x="5652000" y="1769040"/>
              <a:ext cx="2220840" cy="210240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5"/>
            <p:cNvSpPr/>
            <p:nvPr/>
          </p:nvSpPr>
          <p:spPr>
            <a:xfrm>
              <a:off x="5797440" y="2561040"/>
              <a:ext cx="1879200" cy="41256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Unités fonctionnelles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409" name="CustomShape 6"/>
            <p:cNvSpPr/>
            <p:nvPr/>
          </p:nvSpPr>
          <p:spPr>
            <a:xfrm>
              <a:off x="5797440" y="3191400"/>
              <a:ext cx="1879200" cy="41256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410" name="CustomShape 7"/>
            <p:cNvSpPr/>
            <p:nvPr/>
          </p:nvSpPr>
          <p:spPr>
            <a:xfrm>
              <a:off x="5652000" y="4502520"/>
              <a:ext cx="2303640" cy="5857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Mémoire principale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411" name="CustomShape 8"/>
            <p:cNvSpPr/>
            <p:nvPr/>
          </p:nvSpPr>
          <p:spPr>
            <a:xfrm>
              <a:off x="6826680" y="1910880"/>
              <a:ext cx="849960" cy="50724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412" name="CustomShape 9"/>
            <p:cNvSpPr/>
            <p:nvPr/>
          </p:nvSpPr>
          <p:spPr>
            <a:xfrm>
              <a:off x="6587280" y="3872160"/>
              <a:ext cx="299880" cy="6296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0"/>
            <p:cNvSpPr/>
            <p:nvPr/>
          </p:nvSpPr>
          <p:spPr>
            <a:xfrm>
              <a:off x="5840640" y="1924920"/>
              <a:ext cx="797040" cy="50724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</p:grpSp>
      <p:sp>
        <p:nvSpPr>
          <p:cNvPr id="414" name="CustomShape 11"/>
          <p:cNvSpPr/>
          <p:nvPr/>
        </p:nvSpPr>
        <p:spPr>
          <a:xfrm>
            <a:off x="1515240" y="5599440"/>
            <a:ext cx="6407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Accès partagé aux unités fonctionnelles et caches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16" name="CustomShape 1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6617D2D-4E41-40EE-A77B-2B1E825DF54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Multithreading : les différentes techniques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D746C1-F910-4C8B-B17A-76D6D93E341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422" name="Image 7" descr=""/>
          <p:cNvPicPr/>
          <p:nvPr/>
        </p:nvPicPr>
        <p:blipFill>
          <a:blip r:embed="rId1"/>
          <a:stretch/>
        </p:blipFill>
        <p:spPr>
          <a:xfrm>
            <a:off x="838080" y="1600920"/>
            <a:ext cx="7466760" cy="45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Multithreading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Passer de l’exécution d’un thread à un autre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 : Commutation sur un événement long…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71" name="Espace réservé du contenu 4" descr=""/>
          <p:cNvPicPr/>
          <p:nvPr/>
        </p:nvPicPr>
        <p:blipFill>
          <a:blip r:embed="rId1"/>
          <a:stretch/>
        </p:blipFill>
        <p:spPr>
          <a:xfrm>
            <a:off x="2267640" y="2886480"/>
            <a:ext cx="4896000" cy="3836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C9280E-A6EB-4253-9AA6-59ACF0C2024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Conclusion sur multithreading matériel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Support effectif pour la multiprogrammation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Moins pour la programmation parallèle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Coût matériel relativement limité par rapport aux multi-cœurs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Grain fin (Sparc – Oracle) bien adapté aux applications en multiprogrammation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SMT apparaît comme une technologie de transition (Nb de transistors) entre processeur superscalaire monothread et multi-cœur 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Compatibilité avec les multi-cœurs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Multi-cœurs avec cœurs multithreads.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ABAF81-E037-4628-A415-E8FBC3223E4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Et la courte histoire des multi-cœurs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5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De la programmation séquentielle à la programmation parallèle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architectures parallèles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Des serveurs… aux PC et systèmes mobiles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Multi-cœur = multiprocesseur symétrique (SMP) en une seule puce.</a:t>
            </a:r>
            <a:endParaRPr b="0" lang="fr-FR" sz="2400" spc="-1" strike="noStrike">
              <a:latin typeface="Arial"/>
            </a:endParaRPr>
          </a:p>
        </p:txBody>
      </p:sp>
      <p:grpSp>
        <p:nvGrpSpPr>
          <p:cNvPr id="431" name="Group 4"/>
          <p:cNvGrpSpPr/>
          <p:nvPr/>
        </p:nvGrpSpPr>
        <p:grpSpPr>
          <a:xfrm>
            <a:off x="5004000" y="1541520"/>
            <a:ext cx="3396600" cy="2908800"/>
            <a:chOff x="5004000" y="1541520"/>
            <a:chExt cx="3396600" cy="2908800"/>
          </a:xfrm>
        </p:grpSpPr>
        <p:sp>
          <p:nvSpPr>
            <p:cNvPr id="432" name="CustomShape 5"/>
            <p:cNvSpPr/>
            <p:nvPr/>
          </p:nvSpPr>
          <p:spPr>
            <a:xfrm>
              <a:off x="5144040" y="2243520"/>
              <a:ext cx="1476360" cy="4352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6"/>
            <p:cNvSpPr/>
            <p:nvPr/>
          </p:nvSpPr>
          <p:spPr>
            <a:xfrm>
              <a:off x="5004000" y="1541520"/>
              <a:ext cx="3396600" cy="185292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7"/>
            <p:cNvSpPr/>
            <p:nvPr/>
          </p:nvSpPr>
          <p:spPr>
            <a:xfrm>
              <a:off x="5144040" y="1684800"/>
              <a:ext cx="1476360" cy="4352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8"/>
            <p:cNvSpPr/>
            <p:nvPr/>
          </p:nvSpPr>
          <p:spPr>
            <a:xfrm>
              <a:off x="6829920" y="1683360"/>
              <a:ext cx="1476360" cy="4352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9"/>
            <p:cNvSpPr/>
            <p:nvPr/>
          </p:nvSpPr>
          <p:spPr>
            <a:xfrm>
              <a:off x="5144040" y="2795400"/>
              <a:ext cx="1476360" cy="435240"/>
            </a:xfrm>
            <a:prstGeom prst="rect">
              <a:avLst/>
            </a:prstGeom>
            <a:solidFill>
              <a:srgbClr val="b9cde5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0"/>
            <p:cNvSpPr/>
            <p:nvPr/>
          </p:nvSpPr>
          <p:spPr>
            <a:xfrm>
              <a:off x="6066000" y="3967200"/>
              <a:ext cx="1756800" cy="4831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Main Memory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38" name="CustomShape 11"/>
            <p:cNvSpPr/>
            <p:nvPr/>
          </p:nvSpPr>
          <p:spPr>
            <a:xfrm>
              <a:off x="5577840" y="2841120"/>
              <a:ext cx="764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39" name="CustomShape 12"/>
            <p:cNvSpPr/>
            <p:nvPr/>
          </p:nvSpPr>
          <p:spPr>
            <a:xfrm>
              <a:off x="5103000" y="1617480"/>
              <a:ext cx="1558440" cy="51624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Architectural State</a:t>
              </a:r>
              <a:endParaRPr b="0" lang="fr-F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(registers)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440" name="CustomShape 13"/>
            <p:cNvSpPr/>
            <p:nvPr/>
          </p:nvSpPr>
          <p:spPr>
            <a:xfrm>
              <a:off x="6829920" y="2260440"/>
              <a:ext cx="1476360" cy="435240"/>
            </a:xfrm>
            <a:prstGeom prst="rect">
              <a:avLst/>
            </a:prstGeom>
            <a:solidFill>
              <a:srgbClr val="b9cde5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4"/>
            <p:cNvSpPr/>
            <p:nvPr/>
          </p:nvSpPr>
          <p:spPr>
            <a:xfrm>
              <a:off x="6829920" y="2821320"/>
              <a:ext cx="1476360" cy="435240"/>
            </a:xfrm>
            <a:prstGeom prst="rect">
              <a:avLst/>
            </a:prstGeom>
            <a:solidFill>
              <a:srgbClr val="b9cde5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5"/>
            <p:cNvSpPr/>
            <p:nvPr/>
          </p:nvSpPr>
          <p:spPr>
            <a:xfrm>
              <a:off x="6836040" y="1617480"/>
              <a:ext cx="1558440" cy="51624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Architectural State</a:t>
              </a:r>
              <a:endParaRPr b="0" lang="fr-F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(registers)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443" name="CustomShape 16"/>
            <p:cNvSpPr/>
            <p:nvPr/>
          </p:nvSpPr>
          <p:spPr>
            <a:xfrm>
              <a:off x="5138280" y="2257200"/>
              <a:ext cx="1476360" cy="435240"/>
            </a:xfrm>
            <a:prstGeom prst="rect">
              <a:avLst/>
            </a:prstGeom>
            <a:solidFill>
              <a:srgbClr val="b9cde5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7"/>
            <p:cNvSpPr/>
            <p:nvPr/>
          </p:nvSpPr>
          <p:spPr>
            <a:xfrm>
              <a:off x="5133600" y="2302200"/>
              <a:ext cx="1550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Functional Units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45" name="CustomShape 18"/>
            <p:cNvSpPr/>
            <p:nvPr/>
          </p:nvSpPr>
          <p:spPr>
            <a:xfrm>
              <a:off x="6783480" y="2302200"/>
              <a:ext cx="1550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Functional Units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46" name="CustomShape 19"/>
            <p:cNvSpPr/>
            <p:nvPr/>
          </p:nvSpPr>
          <p:spPr>
            <a:xfrm>
              <a:off x="7225200" y="2885400"/>
              <a:ext cx="764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47" name="Line 20"/>
            <p:cNvSpPr/>
            <p:nvPr/>
          </p:nvSpPr>
          <p:spPr>
            <a:xfrm>
              <a:off x="5096880" y="3695400"/>
              <a:ext cx="3210120" cy="0"/>
            </a:xfrm>
            <a:prstGeom prst="line">
              <a:avLst/>
            </a:prstGeom>
            <a:ln w="9360">
              <a:solidFill>
                <a:srgbClr val="4a7e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1"/>
            <p:cNvSpPr/>
            <p:nvPr/>
          </p:nvSpPr>
          <p:spPr>
            <a:xfrm>
              <a:off x="5762520" y="3394800"/>
              <a:ext cx="113400" cy="29988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2"/>
            <p:cNvSpPr/>
            <p:nvPr/>
          </p:nvSpPr>
          <p:spPr>
            <a:xfrm>
              <a:off x="7488360" y="3378600"/>
              <a:ext cx="113400" cy="29988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3"/>
            <p:cNvSpPr/>
            <p:nvPr/>
          </p:nvSpPr>
          <p:spPr>
            <a:xfrm>
              <a:off x="6868800" y="3695400"/>
              <a:ext cx="113400" cy="29988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1" name="CustomShape 2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52" name="CustomShape 2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53" name="CustomShape 2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15AA26-D44C-4615-B472-41CEB1BD677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Les premiers multi-cœurs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57200" y="1453320"/>
            <a:ext cx="4039560" cy="46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 cœurs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IBM Power4 (2001)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AMD Athlon64 X2 (2005)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Intel Core2 Duo (2006)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8 cœurs 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UltraSparc Niagara T1 (2006)</a:t>
            </a:r>
            <a:endParaRPr b="0" lang="fr-FR" sz="2000" spc="-1" strike="noStrike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456" name="Espace réservé du contenu 7" descr=""/>
          <p:cNvPicPr/>
          <p:nvPr/>
        </p:nvPicPr>
        <p:blipFill>
          <a:blip r:embed="rId1"/>
          <a:stretch/>
        </p:blipFill>
        <p:spPr>
          <a:xfrm>
            <a:off x="5292000" y="1453320"/>
            <a:ext cx="2530800" cy="395064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6021720" y="5440320"/>
            <a:ext cx="1796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IBM Power 4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181996-1710-4361-8601-ADAA9181B38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Pourquoi les multi-cœurs ?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62" name="Espace réservé du contenu 7" descr=""/>
          <p:cNvPicPr/>
          <p:nvPr/>
        </p:nvPicPr>
        <p:blipFill>
          <a:blip r:embed="rId1"/>
          <a:stretch/>
        </p:blipFill>
        <p:spPr>
          <a:xfrm>
            <a:off x="1187640" y="1371240"/>
            <a:ext cx="6768000" cy="498312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C169EA-D12E-47E1-A49D-CE8ED412A80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Efficacité énergétique des multi-cœurs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67" name="Image 3" descr=""/>
          <p:cNvPicPr/>
          <p:nvPr/>
        </p:nvPicPr>
        <p:blipFill>
          <a:blip r:embed="rId1"/>
          <a:stretch/>
        </p:blipFill>
        <p:spPr>
          <a:xfrm>
            <a:off x="1403640" y="1628640"/>
            <a:ext cx="6090120" cy="3970080"/>
          </a:xfrm>
          <a:prstGeom prst="rect">
            <a:avLst/>
          </a:prstGeom>
          <a:ln>
            <a:noFill/>
          </a:ln>
        </p:spPr>
      </p:pic>
      <p:pic>
        <p:nvPicPr>
          <p:cNvPr id="468" name="Image 4" descr=""/>
          <p:cNvPicPr/>
          <p:nvPr/>
        </p:nvPicPr>
        <p:blipFill>
          <a:blip r:embed="rId2"/>
          <a:stretch/>
        </p:blipFill>
        <p:spPr>
          <a:xfrm>
            <a:off x="2658240" y="5775480"/>
            <a:ext cx="3580560" cy="313560"/>
          </a:xfrm>
          <a:prstGeom prst="rect">
            <a:avLst/>
          </a:prstGeom>
          <a:ln>
            <a:noFill/>
          </a:ln>
        </p:spPr>
      </p:pic>
      <p:sp>
        <p:nvSpPr>
          <p:cNvPr id="469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3CE97A-7A25-449D-A181-500375EE260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Un multi-cœur Intel de 2016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457200" y="274680"/>
            <a:ext cx="822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529920" y="1230840"/>
            <a:ext cx="129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Broadwell-E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2FAA076-9D55-4011-B121-32F99FFD40E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476" name="CustomShape 5"/>
          <p:cNvSpPr/>
          <p:nvPr/>
        </p:nvSpPr>
        <p:spPr>
          <a:xfrm>
            <a:off x="2627640" y="6309360"/>
            <a:ext cx="352800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>
            <a:off x="1029240" y="1630440"/>
            <a:ext cx="988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2016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14 nm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3,4 10</a:t>
            </a:r>
            <a:r>
              <a:rPr b="1" lang="fr-FR" sz="1800" spc="-1" strike="noStrike" baseline="30000">
                <a:solidFill>
                  <a:srgbClr val="ff0000"/>
                </a:solidFill>
                <a:latin typeface="Calibri"/>
                <a:ea typeface="DejaVu Sans"/>
              </a:rPr>
              <a:t>9</a:t>
            </a: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 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2,46 cm</a:t>
            </a:r>
            <a:r>
              <a:rPr b="1" lang="fr-FR" sz="1800" spc="-1" strike="noStrike" baseline="30000">
                <a:solidFill>
                  <a:srgbClr val="ff0000"/>
                </a:solidFill>
                <a:latin typeface="Calibri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140 W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78" name="Image 8" descr=""/>
          <p:cNvPicPr/>
          <p:nvPr/>
        </p:nvPicPr>
        <p:blipFill>
          <a:blip r:embed="rId1"/>
          <a:stretch/>
        </p:blipFill>
        <p:spPr>
          <a:xfrm>
            <a:off x="3564000" y="1386360"/>
            <a:ext cx="4205880" cy="4475880"/>
          </a:xfrm>
          <a:prstGeom prst="rect">
            <a:avLst/>
          </a:prstGeom>
          <a:ln>
            <a:noFill/>
          </a:ln>
        </p:spPr>
      </p:pic>
      <p:sp>
        <p:nvSpPr>
          <p:cNvPr id="479" name="CustomShape 7"/>
          <p:cNvSpPr/>
          <p:nvPr/>
        </p:nvSpPr>
        <p:spPr>
          <a:xfrm>
            <a:off x="4932000" y="4437000"/>
            <a:ext cx="1007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NUCA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767880" y="3624840"/>
            <a:ext cx="204768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cœur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Cache L1 : 64 Ko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Cache L2 : 256 Ko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Cache L3 : </a:t>
            </a: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25 Mo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Les multi-cœurs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Hiérarchie de caches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Cache L3 en sous blocs avec réseau sur puce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Non Uniform Cache Access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(NUCA)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Cohérence : protocoles MOESI ou MESIF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Débit mémoire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Instructions SIMD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Nombre de cœurs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602826-5DC2-4649-90C5-43C0A2BCEF8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Hiérarchie de caches des multi-cœurs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Trois niveaux de cache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L1I et L1D par cœur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L2 privé par cœur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L3 partagé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Mais L3 très gros : Mo ou 10 dizaines de Mo.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Logiquement partagé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Physiquement découpé en sous-blocs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Réseau d’interconnexion (NoC)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1A5D70-32FA-4C41-AE9B-BB32E94CC8F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NoC en crossbar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52EB89-7493-4D27-B413-4D3E7200E51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496" name="Image 6" descr=""/>
          <p:cNvPicPr/>
          <p:nvPr/>
        </p:nvPicPr>
        <p:blipFill>
          <a:blip r:embed="rId1"/>
          <a:stretch/>
        </p:blipFill>
        <p:spPr>
          <a:xfrm>
            <a:off x="800280" y="1772640"/>
            <a:ext cx="7515720" cy="4167360"/>
          </a:xfrm>
          <a:prstGeom prst="rect">
            <a:avLst/>
          </a:prstGeom>
          <a:ln>
            <a:noFill/>
          </a:ln>
        </p:spPr>
      </p:pic>
      <p:sp>
        <p:nvSpPr>
          <p:cNvPr id="497" name="CustomShape 5"/>
          <p:cNvSpPr/>
          <p:nvPr/>
        </p:nvSpPr>
        <p:spPr>
          <a:xfrm>
            <a:off x="464040" y="1133640"/>
            <a:ext cx="1355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SPARC T5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NoC multibus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70C04C-6E43-4A4F-AF07-A8BAFBD9751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502" name="Image 6" descr=""/>
          <p:cNvPicPr/>
          <p:nvPr/>
        </p:nvPicPr>
        <p:blipFill>
          <a:blip r:embed="rId1"/>
          <a:stretch/>
        </p:blipFill>
        <p:spPr>
          <a:xfrm>
            <a:off x="648360" y="1881000"/>
            <a:ext cx="7846200" cy="4175640"/>
          </a:xfrm>
          <a:prstGeom prst="rect">
            <a:avLst/>
          </a:prstGeom>
          <a:ln>
            <a:noFill/>
          </a:ln>
        </p:spPr>
      </p:pic>
      <p:sp>
        <p:nvSpPr>
          <p:cNvPr id="503" name="CustomShape 5"/>
          <p:cNvSpPr/>
          <p:nvPr/>
        </p:nvSpPr>
        <p:spPr>
          <a:xfrm>
            <a:off x="466920" y="1133640"/>
            <a:ext cx="1727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IBM Power8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Monothread et multithread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76" name="Image 3" descr=""/>
          <p:cNvPicPr/>
          <p:nvPr/>
        </p:nvPicPr>
        <p:blipFill>
          <a:blip r:embed="rId1"/>
          <a:stretch/>
        </p:blipFill>
        <p:spPr>
          <a:xfrm>
            <a:off x="827640" y="2349000"/>
            <a:ext cx="4908240" cy="3319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834480" y="1698480"/>
            <a:ext cx="212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Processeur physique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509640" y="1708920"/>
            <a:ext cx="212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Processeur physique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79" name="Group 4"/>
          <p:cNvGrpSpPr/>
          <p:nvPr/>
        </p:nvGrpSpPr>
        <p:grpSpPr>
          <a:xfrm>
            <a:off x="6516360" y="2349000"/>
            <a:ext cx="2303640" cy="3319200"/>
            <a:chOff x="6516360" y="2349000"/>
            <a:chExt cx="2303640" cy="3319200"/>
          </a:xfrm>
        </p:grpSpPr>
        <p:sp>
          <p:nvSpPr>
            <p:cNvPr id="180" name="CustomShape 5"/>
            <p:cNvSpPr/>
            <p:nvPr/>
          </p:nvSpPr>
          <p:spPr>
            <a:xfrm>
              <a:off x="6516360" y="2349000"/>
              <a:ext cx="2220840" cy="210240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6"/>
            <p:cNvSpPr/>
            <p:nvPr/>
          </p:nvSpPr>
          <p:spPr>
            <a:xfrm>
              <a:off x="6661440" y="3141000"/>
              <a:ext cx="1879200" cy="41256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Unités fonctionnelles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2" name="CustomShape 7"/>
            <p:cNvSpPr/>
            <p:nvPr/>
          </p:nvSpPr>
          <p:spPr>
            <a:xfrm>
              <a:off x="6661440" y="3771000"/>
              <a:ext cx="1879200" cy="41256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3" name="CustomShape 8"/>
            <p:cNvSpPr/>
            <p:nvPr/>
          </p:nvSpPr>
          <p:spPr>
            <a:xfrm>
              <a:off x="6516360" y="5082480"/>
              <a:ext cx="2303640" cy="5857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Mémoire principale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4" name="CustomShape 9"/>
            <p:cNvSpPr/>
            <p:nvPr/>
          </p:nvSpPr>
          <p:spPr>
            <a:xfrm>
              <a:off x="7690680" y="2490840"/>
              <a:ext cx="849960" cy="507240"/>
            </a:xfrm>
            <a:prstGeom prst="rect">
              <a:avLst/>
            </a:prstGeom>
            <a:solidFill>
              <a:srgbClr val="00b05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5" name="CustomShape 10"/>
            <p:cNvSpPr/>
            <p:nvPr/>
          </p:nvSpPr>
          <p:spPr>
            <a:xfrm>
              <a:off x="7451280" y="4452120"/>
              <a:ext cx="299880" cy="6296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1"/>
            <p:cNvSpPr/>
            <p:nvPr/>
          </p:nvSpPr>
          <p:spPr>
            <a:xfrm>
              <a:off x="6704640" y="2504520"/>
              <a:ext cx="797040" cy="507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</p:grpSp>
      <p:sp>
        <p:nvSpPr>
          <p:cNvPr id="187" name="CustomShape 12"/>
          <p:cNvSpPr/>
          <p:nvPr/>
        </p:nvSpPr>
        <p:spPr>
          <a:xfrm>
            <a:off x="6522120" y="1772640"/>
            <a:ext cx="197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Processeur logique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5807880" y="3080520"/>
            <a:ext cx="635040" cy="422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A5A6D0-C894-4EA7-9EB9-3516F83B7FD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NoC en anneau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05" name="Image 5" descr=""/>
          <p:cNvPicPr/>
          <p:nvPr/>
        </p:nvPicPr>
        <p:blipFill>
          <a:blip r:embed="rId1"/>
          <a:stretch/>
        </p:blipFill>
        <p:spPr>
          <a:xfrm>
            <a:off x="1115640" y="2393640"/>
            <a:ext cx="7128000" cy="4463640"/>
          </a:xfrm>
          <a:prstGeom prst="rect">
            <a:avLst/>
          </a:prstGeom>
          <a:ln>
            <a:noFill/>
          </a:ln>
        </p:spPr>
      </p:pic>
      <p:sp>
        <p:nvSpPr>
          <p:cNvPr id="506" name="CustomShape 2"/>
          <p:cNvSpPr/>
          <p:nvPr/>
        </p:nvSpPr>
        <p:spPr>
          <a:xfrm>
            <a:off x="502560" y="1417680"/>
            <a:ext cx="77148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Broadwell à 24 cœurs</a:t>
            </a:r>
            <a:endParaRPr b="0" lang="fr-FR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Caches L1 et L2 par cœur.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Cache L3 partagé, décomposé en 24 blocs. Interconnexion par double anneau.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D7C6FB-5203-4886-9A7B-FC8A911A267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Image 3" descr=""/>
          <p:cNvPicPr/>
          <p:nvPr/>
        </p:nvPicPr>
        <p:blipFill>
          <a:blip r:embed="rId1"/>
          <a:stretch/>
        </p:blipFill>
        <p:spPr>
          <a:xfrm>
            <a:off x="1076400" y="1989000"/>
            <a:ext cx="6990480" cy="4472640"/>
          </a:xfrm>
          <a:prstGeom prst="rect">
            <a:avLst/>
          </a:prstGeom>
          <a:ln>
            <a:noFill/>
          </a:ln>
        </p:spPr>
      </p:pic>
      <p:sp>
        <p:nvSpPr>
          <p:cNvPr id="5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La hiérarchie de caches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457200" y="1118520"/>
            <a:ext cx="8074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Intel Skylake X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Caches L1 et L2 par cœur.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Cache L3 partagé, décomposé en blocs. Interconnexion par grille 2D.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A82A84-C71D-418B-BC32-E51D6B9AD1B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Situation en 2018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17" name="Image 3" descr=""/>
          <p:cNvPicPr/>
          <p:nvPr/>
        </p:nvPicPr>
        <p:blipFill>
          <a:blip r:embed="rId1"/>
          <a:stretch/>
        </p:blipFill>
        <p:spPr>
          <a:xfrm>
            <a:off x="899640" y="1417680"/>
            <a:ext cx="7128000" cy="4458960"/>
          </a:xfrm>
          <a:prstGeom prst="rect">
            <a:avLst/>
          </a:prstGeom>
          <a:ln>
            <a:noFill/>
          </a:ln>
        </p:spPr>
      </p:pic>
      <p:sp>
        <p:nvSpPr>
          <p:cNvPr id="518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01A7B9-E4A8-4F7A-9ACA-648C3B85B2A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Et les </a:t>
            </a:r>
            <a:r>
              <a:rPr b="0" i="1" lang="fr-FR" sz="4400" spc="-1" strike="noStrike">
                <a:solidFill>
                  <a:srgbClr val="000000"/>
                </a:solidFill>
                <a:latin typeface="Calibri"/>
              </a:rPr>
              <a:t>manycores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457200" y="16239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Manycore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: pas un multi-cœur avec un plus grand nombre de cœurs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Problèmes des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manycores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Type et performance des cœurs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Réseau d’interconnexion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Modèle mémoire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Dissipation thermique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Environnement logiciel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Deux grands types d’application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HPC : superordinateurs - Performance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Applications mobiles et embarquées – Performance/Watt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67D33E-D695-4B49-AD57-6E813C7FED5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 1 : SW26010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Processeur du superordinateur TaihuLight 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800" spc="-1" strike="noStrike" baseline="30000">
                <a:solidFill>
                  <a:srgbClr val="000000"/>
                </a:solidFill>
                <a:latin typeface="Calibri"/>
              </a:rPr>
              <a:t>er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à dépasser les 100 Petaflops en 2016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1595D71-42CF-4A1C-AD5F-B144F2916D8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531" name="Image 6" descr=""/>
          <p:cNvPicPr/>
          <p:nvPr/>
        </p:nvPicPr>
        <p:blipFill>
          <a:blip r:embed="rId1"/>
          <a:stretch/>
        </p:blipFill>
        <p:spPr>
          <a:xfrm>
            <a:off x="78840" y="2746800"/>
            <a:ext cx="5869080" cy="3344400"/>
          </a:xfrm>
          <a:prstGeom prst="rect">
            <a:avLst/>
          </a:prstGeom>
          <a:ln>
            <a:noFill/>
          </a:ln>
        </p:spPr>
      </p:pic>
      <p:sp>
        <p:nvSpPr>
          <p:cNvPr id="532" name="CustomShape 6"/>
          <p:cNvSpPr/>
          <p:nvPr/>
        </p:nvSpPr>
        <p:spPr>
          <a:xfrm>
            <a:off x="6026760" y="3573000"/>
            <a:ext cx="1902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260 cœurs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306 W à 1,3 GHz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 2 : Kalray MPPA-2 (2015)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57200" y="1600200"/>
            <a:ext cx="670644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2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272 cœurs avec 3 niveaux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10 à 20 W (550 Mhz) pour 1 Tflop flottant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66ABBF-967D-47D9-A732-5091AF422C8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538" name="Image 6" descr=""/>
          <p:cNvPicPr/>
          <p:nvPr/>
        </p:nvPicPr>
        <p:blipFill>
          <a:blip r:embed="rId1"/>
          <a:stretch/>
        </p:blipFill>
        <p:spPr>
          <a:xfrm>
            <a:off x="792360" y="3069000"/>
            <a:ext cx="6947280" cy="287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69200" y="274680"/>
            <a:ext cx="8866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Multithread, Multiprocesseur, Multi-cœur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93" name="Picture 3" descr="Multi"/>
          <p:cNvPicPr/>
          <p:nvPr/>
        </p:nvPicPr>
        <p:blipFill>
          <a:blip r:embed="rId1"/>
          <a:stretch/>
        </p:blipFill>
        <p:spPr>
          <a:xfrm>
            <a:off x="457200" y="1845000"/>
            <a:ext cx="8228880" cy="364608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b2b2b2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b2b2b2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D06CFD-AFED-4A40-8040-93A2BE532098}" type="slidenum">
              <a:rPr b="0" lang="fr-FR" sz="1200" spc="-1" strike="noStrike">
                <a:solidFill>
                  <a:srgbClr val="b2b2b2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Types de multithreading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Gros grain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Nb réduit de processeurs logiques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Commutation de thread sur événement long 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Grain fin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Nb élevé de processeurs logiques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Commutation régulière, voire à chaque cycle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Multithread simultané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Exécution simultanée de plusieurs threads (processeur superscalaire)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96105D-5CE7-4DD8-A00D-6CD3487466E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Multithreading gros grain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232440" y="1600200"/>
            <a:ext cx="54536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 processeurs logiques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Sur « latence longue », commutation vers « autre thread »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Problèmes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Qu’est ce qu’une latence longue ?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Que faire si second thread occupé ?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Réinitalisation des pipelines</a:t>
            </a:r>
            <a:endParaRPr b="0" lang="fr-FR" sz="2400" spc="-1" strike="noStrike">
              <a:latin typeface="Arial"/>
            </a:endParaRPr>
          </a:p>
        </p:txBody>
      </p:sp>
      <p:grpSp>
        <p:nvGrpSpPr>
          <p:cNvPr id="204" name="Group 3"/>
          <p:cNvGrpSpPr/>
          <p:nvPr/>
        </p:nvGrpSpPr>
        <p:grpSpPr>
          <a:xfrm>
            <a:off x="457200" y="1587240"/>
            <a:ext cx="2159640" cy="2879280"/>
            <a:chOff x="457200" y="1587240"/>
            <a:chExt cx="2159640" cy="2879280"/>
          </a:xfrm>
        </p:grpSpPr>
        <p:sp>
          <p:nvSpPr>
            <p:cNvPr id="205" name="CustomShape 4"/>
            <p:cNvSpPr/>
            <p:nvPr/>
          </p:nvSpPr>
          <p:spPr>
            <a:xfrm>
              <a:off x="457200" y="1587240"/>
              <a:ext cx="2082240" cy="182412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"/>
            <p:cNvSpPr/>
            <p:nvPr/>
          </p:nvSpPr>
          <p:spPr>
            <a:xfrm>
              <a:off x="593280" y="2274120"/>
              <a:ext cx="1761840" cy="3578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Unités fonctionnelles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593280" y="2820960"/>
              <a:ext cx="1761840" cy="3578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08" name="CustomShape 7"/>
            <p:cNvSpPr/>
            <p:nvPr/>
          </p:nvSpPr>
          <p:spPr>
            <a:xfrm>
              <a:off x="457200" y="3958560"/>
              <a:ext cx="2159640" cy="50796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Mémoire principale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09" name="CustomShape 8"/>
            <p:cNvSpPr/>
            <p:nvPr/>
          </p:nvSpPr>
          <p:spPr>
            <a:xfrm>
              <a:off x="1558440" y="1710360"/>
              <a:ext cx="796680" cy="4402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10" name="CustomShape 9"/>
            <p:cNvSpPr/>
            <p:nvPr/>
          </p:nvSpPr>
          <p:spPr>
            <a:xfrm>
              <a:off x="1333800" y="3411720"/>
              <a:ext cx="280800" cy="54612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0"/>
            <p:cNvSpPr/>
            <p:nvPr/>
          </p:nvSpPr>
          <p:spPr>
            <a:xfrm>
              <a:off x="633600" y="1722240"/>
              <a:ext cx="747360" cy="4402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</p:grpSp>
      <p:sp>
        <p:nvSpPr>
          <p:cNvPr id="212" name="CustomShape 11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938062-170C-4DC8-B226-4B7B4B16D99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Multithreading gros grain : RS64-II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(IBM pSeries Model 680) - 1998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65336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Fonctionnement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Processeur scalaire simple – pipeline de 5 étages.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 processeurs logiques (PL)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 PL exécute le thread principal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 latence importante (ex cache L2 externe), commutation sur second PL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 latence moins importante, commutation si second PL est prêt à s’exécuter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Pas de commutation si second PL est lui-même en attente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Performance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Gain de l’ordre de </a:t>
            </a:r>
            <a:r>
              <a:rPr b="1" lang="fr-FR" sz="2800" spc="-1" strike="noStrike">
                <a:solidFill>
                  <a:srgbClr val="ff0000"/>
                </a:solidFill>
                <a:latin typeface="Calibri"/>
              </a:rPr>
              <a:t>20%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sur TPC-C (benchmark à grain nombre de threads)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Parfois </a:t>
            </a:r>
            <a:r>
              <a:rPr b="1" lang="fr-FR" sz="2800" spc="-1" strike="noStrike">
                <a:solidFill>
                  <a:srgbClr val="ff0000"/>
                </a:solidFill>
                <a:latin typeface="Calibri"/>
              </a:rPr>
              <a:t>pertes de performances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217" name="Group 3"/>
          <p:cNvGrpSpPr/>
          <p:nvPr/>
        </p:nvGrpSpPr>
        <p:grpSpPr>
          <a:xfrm>
            <a:off x="7092360" y="1917000"/>
            <a:ext cx="1735560" cy="2377440"/>
            <a:chOff x="7092360" y="1917000"/>
            <a:chExt cx="1735560" cy="2377440"/>
          </a:xfrm>
        </p:grpSpPr>
        <p:sp>
          <p:nvSpPr>
            <p:cNvPr id="218" name="CustomShape 4"/>
            <p:cNvSpPr/>
            <p:nvPr/>
          </p:nvSpPr>
          <p:spPr>
            <a:xfrm>
              <a:off x="7092360" y="1917000"/>
              <a:ext cx="1673640" cy="150624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"/>
            <p:cNvSpPr/>
            <p:nvPr/>
          </p:nvSpPr>
          <p:spPr>
            <a:xfrm>
              <a:off x="7201800" y="2484360"/>
              <a:ext cx="1415880" cy="29556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Unités fonctionnelles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20" name="CustomShape 6"/>
            <p:cNvSpPr/>
            <p:nvPr/>
          </p:nvSpPr>
          <p:spPr>
            <a:xfrm>
              <a:off x="7201800" y="2935800"/>
              <a:ext cx="1415880" cy="29556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Caches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21" name="CustomShape 7"/>
            <p:cNvSpPr/>
            <p:nvPr/>
          </p:nvSpPr>
          <p:spPr>
            <a:xfrm>
              <a:off x="7092360" y="3875040"/>
              <a:ext cx="1735560" cy="4194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Mémoire principale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22" name="CustomShape 8"/>
            <p:cNvSpPr/>
            <p:nvPr/>
          </p:nvSpPr>
          <p:spPr>
            <a:xfrm>
              <a:off x="7977600" y="2018520"/>
              <a:ext cx="640080" cy="363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223" name="CustomShape 9"/>
            <p:cNvSpPr/>
            <p:nvPr/>
          </p:nvSpPr>
          <p:spPr>
            <a:xfrm>
              <a:off x="7796880" y="3423600"/>
              <a:ext cx="225720" cy="45072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0"/>
            <p:cNvSpPr/>
            <p:nvPr/>
          </p:nvSpPr>
          <p:spPr>
            <a:xfrm>
              <a:off x="7234200" y="2028240"/>
              <a:ext cx="600480" cy="363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rgbClr val="3a5f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Etat arch.</a:t>
              </a:r>
              <a:endParaRPr b="0" lang="fr-FR" sz="1100" spc="-1" strike="noStrike">
                <a:latin typeface="Arial"/>
              </a:endParaRPr>
            </a:p>
          </p:txBody>
        </p:sp>
      </p:grpSp>
      <p:sp>
        <p:nvSpPr>
          <p:cNvPr id="225" name="CustomShape 11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7B35BD8-D7A3-48BC-BFC0-69F391C549D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Multithreading grain fin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Nombre significatif de processeurs logiques</a:t>
            </a:r>
            <a:endParaRPr b="0" lang="fr-F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Commutation en un cycle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Soit à chaque cycle d’horloge</a:t>
            </a:r>
            <a:endParaRPr b="0" lang="fr-FR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Masquer les latences pour supprimer les caches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Soit sous contrôle d’une logique de sélection de thread</a:t>
            </a:r>
            <a:endParaRPr b="0" lang="fr-FR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Aléas de fonctionnement (pipeline, caches)</a:t>
            </a:r>
            <a:endParaRPr b="0" lang="fr-FR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Algorithme pour répartition équitable des ressources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Applications à grand nombre de threads indépendants</a:t>
            </a:r>
            <a:endParaRPr b="0" lang="fr-FR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Applications commerciales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Séminaire CNAM – 23/3/2019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59D9D2-3DA4-4725-AF1C-AD99009C595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2015-02-11T16:00:10Z</dcterms:created>
  <dc:creator>Daniel</dc:creator>
  <dc:description/>
  <dc:language>fr-FR</dc:language>
  <cp:lastModifiedBy/>
  <dcterms:modified xsi:type="dcterms:W3CDTF">2023-01-24T16:34:24Z</dcterms:modified>
  <cp:revision>167</cp:revision>
  <dc:subject/>
  <dc:title>Exponentielles et Murs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