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96" r:id="rId2"/>
    <p:sldMasterId id="2147483684" r:id="rId3"/>
    <p:sldMasterId id="2147483672" r:id="rId4"/>
    <p:sldMasterId id="2147483660" r:id="rId5"/>
  </p:sldMasterIdLst>
  <p:notesMasterIdLst>
    <p:notesMasterId r:id="rId23"/>
  </p:notesMasterIdLst>
  <p:handoutMasterIdLst>
    <p:handoutMasterId r:id="rId24"/>
  </p:handoutMasterIdLst>
  <p:sldIdLst>
    <p:sldId id="256" r:id="rId6"/>
    <p:sldId id="304" r:id="rId7"/>
    <p:sldId id="305" r:id="rId8"/>
    <p:sldId id="306" r:id="rId9"/>
    <p:sldId id="261" r:id="rId10"/>
    <p:sldId id="307" r:id="rId11"/>
    <p:sldId id="308" r:id="rId12"/>
    <p:sldId id="309" r:id="rId13"/>
    <p:sldId id="310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</p:sldIdLst>
  <p:sldSz cx="9144000" cy="6858000" type="screen4x3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9" autoAdjust="0"/>
    <p:restoredTop sz="94162" autoAdjust="0"/>
  </p:normalViewPr>
  <p:slideViewPr>
    <p:cSldViewPr>
      <p:cViewPr varScale="1">
        <p:scale>
          <a:sx n="61" d="100"/>
          <a:sy n="61" d="100"/>
        </p:scale>
        <p:origin x="14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47" d="100"/>
          <a:sy n="47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AC2F6-3DA3-41EE-8C47-38C4BD8F81E5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DDC5F-9B6D-4DE0-BF85-4D344F32F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499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DD393-F041-4DB6-8D0B-5258C5087FF6}" type="datetimeFigureOut">
              <a:rPr lang="fr-FR" smtClean="0"/>
              <a:pPr/>
              <a:t>11/06/2019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32779-718B-45D3-AE22-F06CBEF9F82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38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Juin 2019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COMPAS - Bayonne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C7DA-798F-4AC2-A4C3-BDD2B953ADE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826-50B1-4D5C-939A-71779FCB0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24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C7DA-798F-4AC2-A4C3-BDD2B953ADE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826-50B1-4D5C-939A-71779FCB0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947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C7DA-798F-4AC2-A4C3-BDD2B953ADE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826-50B1-4D5C-939A-71779FCB0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74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C7DA-798F-4AC2-A4C3-BDD2B953ADE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826-50B1-4D5C-939A-71779FCB0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029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C7DA-798F-4AC2-A4C3-BDD2B953ADE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826-50B1-4D5C-939A-71779FCB0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948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C7DA-798F-4AC2-A4C3-BDD2B953ADE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826-50B1-4D5C-939A-71779FCB0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080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C7DA-798F-4AC2-A4C3-BDD2B953ADE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826-50B1-4D5C-939A-71779FCB0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368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C7DA-798F-4AC2-A4C3-BDD2B953ADE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826-50B1-4D5C-939A-71779FCB0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65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Juin 2019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COMPAS - Bayonne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C7DA-798F-4AC2-A4C3-BDD2B953ADE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826-50B1-4D5C-939A-71779FCB0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666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C7DA-798F-4AC2-A4C3-BDD2B953ADE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826-50B1-4D5C-939A-71779FCB0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401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C7DA-798F-4AC2-A4C3-BDD2B953ADE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826-50B1-4D5C-939A-71779FCB0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253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9529-A353-4A94-BA0E-B057FEAEA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739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9529-A353-4A94-BA0E-B057FEAEA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027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9529-A353-4A94-BA0E-B057FEAEA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776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9529-A353-4A94-BA0E-B057FEAEA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440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9529-A353-4A94-BA0E-B057FEAEA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8202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9529-A353-4A94-BA0E-B057FEAEA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4935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9529-A353-4A94-BA0E-B057FEAEA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55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9529-A353-4A94-BA0E-B057FEAEA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3368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9529-A353-4A94-BA0E-B057FEAEA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0212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9529-A353-4A94-BA0E-B057FEAEA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1213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9529-A353-4A94-BA0E-B057FEAEA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1419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266-EE8C-4820-A7C5-B9C913077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8052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266-EE8C-4820-A7C5-B9C913077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3201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266-EE8C-4820-A7C5-B9C913077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5389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266-EE8C-4820-A7C5-B9C913077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46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266-EE8C-4820-A7C5-B9C913077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25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266-EE8C-4820-A7C5-B9C913077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23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266-EE8C-4820-A7C5-B9C913077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3932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266-EE8C-4820-A7C5-B9C913077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3761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266-EE8C-4820-A7C5-B9C913077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0207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266-EE8C-4820-A7C5-B9C913077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7365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266-EE8C-4820-A7C5-B9C913077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4419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66A4-ED37-4DDD-B7B9-03D418C1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7798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66A4-ED37-4DDD-B7B9-03D418C1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0405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66A4-ED37-4DDD-B7B9-03D418C1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0248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66A4-ED37-4DDD-B7B9-03D418C1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9634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66A4-ED37-4DDD-B7B9-03D418C1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40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66A4-ED37-4DDD-B7B9-03D418C1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7288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66A4-ED37-4DDD-B7B9-03D418C1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5574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66A4-ED37-4DDD-B7B9-03D418C1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4082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66A4-ED37-4DDD-B7B9-03D418C1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653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66A4-ED37-4DDD-B7B9-03D418C1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438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66A4-ED37-4DDD-B7B9-03D418C1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71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AA66-1619-4D1D-BAB8-449BEDE96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C7DA-798F-4AC2-A4C3-BDD2B953ADEE}" type="datetimeFigureOut">
              <a:rPr lang="fr-FR" smtClean="0"/>
              <a:t>11/06/2019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1E826-50B1-4D5C-939A-71779FCB0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78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23/3/2019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Séminaire CNAM – 23/3/2019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D9529-A353-4A94-BA0E-B057FEAEA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8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1266-EE8C-4820-A7C5-B9C913077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23/3/2019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Séminaire CNAM – 23/3/2019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B66A4-ED37-4DDD-B7B9-03D418C1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90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7918648" cy="1470025"/>
          </a:xfrm>
        </p:spPr>
        <p:txBody>
          <a:bodyPr>
            <a:normAutofit/>
          </a:bodyPr>
          <a:lstStyle/>
          <a:p>
            <a:r>
              <a:rPr lang="fr-FR" dirty="0" smtClean="0"/>
              <a:t>Coprocesseurs : échecs et réussites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0000"/>
                </a:solidFill>
              </a:rPr>
              <a:t>Daniel Etiemble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LRI – Université Paris Sud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Coprocesseurs de calcul : Xeon Phi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3774644"/>
            <a:ext cx="8229600" cy="2351519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Compatibilité logicielle (jeu d’instructions x86)</a:t>
            </a:r>
          </a:p>
          <a:p>
            <a:r>
              <a:rPr lang="fr-FR" dirty="0" smtClean="0"/>
              <a:t>Mémoire partagée : cohérence de caches</a:t>
            </a:r>
          </a:p>
          <a:p>
            <a:r>
              <a:rPr lang="fr-FR" dirty="0" smtClean="0"/>
              <a:t>Mémoire virtuelle avec traduction pages et TLB</a:t>
            </a:r>
          </a:p>
          <a:p>
            <a:r>
              <a:rPr lang="fr-FR" dirty="0" smtClean="0"/>
              <a:t>Réseaux d’interconnexion anneau puis grille 2D</a:t>
            </a:r>
          </a:p>
          <a:p>
            <a:r>
              <a:rPr lang="fr-FR" dirty="0" smtClean="0"/>
              <a:t>Processeurs </a:t>
            </a:r>
          </a:p>
          <a:p>
            <a:pPr lvl="1"/>
            <a:r>
              <a:rPr lang="fr-FR" dirty="0" smtClean="0"/>
              <a:t>KNC : </a:t>
            </a:r>
            <a:r>
              <a:rPr lang="fr-FR" dirty="0" err="1" smtClean="0"/>
              <a:t>superscalaire</a:t>
            </a:r>
            <a:r>
              <a:rPr lang="fr-FR" dirty="0" smtClean="0"/>
              <a:t> dans l’ordre (2) – multithread (4) – SIMD 512 bits</a:t>
            </a:r>
          </a:p>
          <a:p>
            <a:pPr lvl="1"/>
            <a:r>
              <a:rPr lang="fr-FR" dirty="0" smtClean="0"/>
              <a:t>KNL : </a:t>
            </a:r>
            <a:r>
              <a:rPr lang="fr-FR" dirty="0" err="1" smtClean="0"/>
              <a:t>superscalaire</a:t>
            </a:r>
            <a:r>
              <a:rPr lang="fr-FR" dirty="0" smtClean="0"/>
              <a:t> non ordonné d’ordre 4 – multithread (4) dérivé de </a:t>
            </a:r>
            <a:r>
              <a:rPr lang="fr-FR" dirty="0" err="1" smtClean="0"/>
              <a:t>Atom</a:t>
            </a:r>
            <a:r>
              <a:rPr lang="fr-FR" dirty="0" smtClean="0"/>
              <a:t>, </a:t>
            </a:r>
            <a:r>
              <a:rPr lang="fr-FR" dirty="0" err="1" smtClean="0"/>
              <a:t>Celeron</a:t>
            </a:r>
            <a:r>
              <a:rPr lang="fr-FR" dirty="0" smtClean="0"/>
              <a:t> et Pentium.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11" y="1445072"/>
            <a:ext cx="3171825" cy="2292985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44" y="1134820"/>
            <a:ext cx="4229100" cy="261239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934570" y="1813852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KNC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540682" y="2149713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KNL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24200" y="32129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2012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620000" y="29025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2016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JUIN 2019</a:t>
            </a:r>
            <a:endParaRPr lang="fr-FR" dirty="0"/>
          </a:p>
        </p:txBody>
      </p:sp>
      <p:sp>
        <p:nvSpPr>
          <p:cNvPr id="1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COMPAS - Bayonne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40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Xeon Phi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Un certain succès</a:t>
            </a:r>
          </a:p>
          <a:p>
            <a:pPr lvl="1"/>
            <a:r>
              <a:rPr lang="fr-FR" dirty="0" smtClean="0"/>
              <a:t>Utilisés dans des superordinateurs du Top 500 : 35 en 2015, 18 en 2018.</a:t>
            </a:r>
          </a:p>
          <a:p>
            <a:pPr lvl="1"/>
            <a:r>
              <a:rPr lang="fr-FR" dirty="0" smtClean="0"/>
              <a:t>mais 128 avec GPU </a:t>
            </a:r>
            <a:r>
              <a:rPr lang="fr-FR" dirty="0" err="1" smtClean="0"/>
              <a:t>Nvidia</a:t>
            </a:r>
            <a:r>
              <a:rPr lang="fr-FR" dirty="0" smtClean="0"/>
              <a:t> en 2018	</a:t>
            </a:r>
          </a:p>
          <a:p>
            <a:r>
              <a:rPr lang="fr-FR" dirty="0" smtClean="0"/>
              <a:t>Les problèmes</a:t>
            </a:r>
          </a:p>
          <a:p>
            <a:pPr lvl="1"/>
            <a:r>
              <a:rPr lang="fr-FR" dirty="0" smtClean="0"/>
              <a:t>Trop proches des multi-cœurs</a:t>
            </a:r>
          </a:p>
          <a:p>
            <a:pPr lvl="1"/>
            <a:r>
              <a:rPr lang="fr-FR" dirty="0"/>
              <a:t>Difficultés d’extension des hiérarchies de </a:t>
            </a:r>
            <a:r>
              <a:rPr lang="fr-FR" dirty="0" smtClean="0"/>
              <a:t>cache </a:t>
            </a:r>
          </a:p>
          <a:p>
            <a:pPr lvl="1"/>
            <a:r>
              <a:rPr lang="fr-FR" dirty="0" smtClean="0"/>
              <a:t>Processeurs pas assez simplifiés (mémoire virtuelle, etc…)</a:t>
            </a:r>
          </a:p>
          <a:p>
            <a:pPr lvl="1"/>
            <a:r>
              <a:rPr lang="fr-FR" dirty="0" smtClean="0"/>
              <a:t>Performance insuffisante / </a:t>
            </a:r>
            <a:r>
              <a:rPr lang="fr-FR" dirty="0" err="1" smtClean="0"/>
              <a:t>GPUs</a:t>
            </a:r>
            <a:endParaRPr lang="fr-FR" dirty="0" smtClean="0"/>
          </a:p>
          <a:p>
            <a:r>
              <a:rPr lang="fr-FR" dirty="0" smtClean="0"/>
              <a:t>Arrêt en 2018 production des KNL et développements des Knight Hill…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JUIN 2019</a:t>
            </a:r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COMPAS - Bayonne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338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Coprocesseurs de calcul : les 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fr-FR" dirty="0" smtClean="0"/>
              <a:t>Modèle d’exécution différent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Performances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2348880"/>
            <a:ext cx="3524250" cy="128079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372052" y="2060848"/>
            <a:ext cx="34766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GPU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parallélisme massif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Très grand nombre d’opérateurs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Latences importante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Très grand débit d’exécution</a:t>
            </a:r>
            <a:endParaRPr lang="fr-FR" dirty="0"/>
          </a:p>
        </p:txBody>
      </p:sp>
      <p:pic>
        <p:nvPicPr>
          <p:cNvPr id="9" name="Imag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3874777"/>
            <a:ext cx="5010150" cy="2202815"/>
          </a:xfrm>
          <a:prstGeom prst="rect">
            <a:avLst/>
          </a:prstGeom>
        </p:spPr>
      </p:pic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JUIN 2019</a:t>
            </a:r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COMPAS - Bayonne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46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 des 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 existante (graphique)</a:t>
            </a:r>
          </a:p>
          <a:p>
            <a:r>
              <a:rPr lang="fr-FR" dirty="0" smtClean="0"/>
              <a:t>Performance</a:t>
            </a:r>
          </a:p>
          <a:p>
            <a:r>
              <a:rPr lang="fr-FR" dirty="0" smtClean="0"/>
              <a:t>Modèles d’exécution et programmation différents</a:t>
            </a:r>
          </a:p>
          <a:p>
            <a:pPr lvl="1"/>
            <a:r>
              <a:rPr lang="fr-FR" dirty="0" smtClean="0"/>
              <a:t>Mais supports logiciels matures (</a:t>
            </a:r>
            <a:r>
              <a:rPr lang="fr-FR" b="1" dirty="0" smtClean="0">
                <a:solidFill>
                  <a:srgbClr val="FF0000"/>
                </a:solidFill>
              </a:rPr>
              <a:t>CUDA</a:t>
            </a:r>
            <a:r>
              <a:rPr lang="fr-FR" dirty="0" smtClean="0"/>
              <a:t>, </a:t>
            </a:r>
            <a:r>
              <a:rPr lang="fr-FR" dirty="0" err="1" smtClean="0"/>
              <a:t>OpenCL</a:t>
            </a:r>
            <a:r>
              <a:rPr lang="fr-FR" dirty="0" smtClean="0"/>
              <a:t>)</a:t>
            </a:r>
          </a:p>
          <a:p>
            <a:r>
              <a:rPr lang="fr-FR" dirty="0" smtClean="0"/>
              <a:t>Progrès de la liaison CPU-GPU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998909"/>
            <a:ext cx="5384165" cy="1156970"/>
          </a:xfrm>
          <a:prstGeom prst="rect">
            <a:avLst/>
          </a:prstGeom>
        </p:spPr>
      </p:pic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JUIN 2019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COMPAS - Bayonne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Coprocesseurs de calcul : les FPGA</a:t>
            </a:r>
            <a:endParaRPr lang="fr-FR" dirty="0"/>
          </a:p>
        </p:txBody>
      </p:sp>
      <p:pic>
        <p:nvPicPr>
          <p:cNvPr id="7" name="Espace réservé du contenu 6" descr="Zynx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627" y="1303424"/>
            <a:ext cx="4038600" cy="445799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Programmation du matériel : formats spéciaux</a:t>
            </a:r>
          </a:p>
          <a:p>
            <a:r>
              <a:rPr lang="fr-FR" dirty="0" smtClean="0"/>
              <a:t>De VHDL et </a:t>
            </a:r>
            <a:r>
              <a:rPr lang="fr-FR" dirty="0" err="1" smtClean="0"/>
              <a:t>Verilog</a:t>
            </a:r>
            <a:r>
              <a:rPr lang="fr-FR" dirty="0" smtClean="0"/>
              <a:t> à </a:t>
            </a:r>
            <a:r>
              <a:rPr lang="fr-FR" dirty="0" err="1" smtClean="0"/>
              <a:t>OpenCL</a:t>
            </a:r>
            <a:r>
              <a:rPr lang="fr-FR" dirty="0" smtClean="0"/>
              <a:t> et compilateurs de matériels</a:t>
            </a:r>
          </a:p>
          <a:p>
            <a:r>
              <a:rPr lang="fr-FR" dirty="0"/>
              <a:t>La différence des fréquences d’horloge se </a:t>
            </a:r>
            <a:r>
              <a:rPr lang="fr-FR" dirty="0" smtClean="0"/>
              <a:t>réduit</a:t>
            </a:r>
          </a:p>
          <a:p>
            <a:r>
              <a:rPr lang="fr-FR" dirty="0" smtClean="0"/>
              <a:t>Supports logiciels non encore </a:t>
            </a:r>
            <a:r>
              <a:rPr lang="fr-FR" dirty="0" smtClean="0"/>
              <a:t>matures</a:t>
            </a:r>
            <a:endParaRPr lang="fr-FR" dirty="0" smtClean="0"/>
          </a:p>
          <a:p>
            <a:r>
              <a:rPr lang="fr-FR" dirty="0" smtClean="0"/>
              <a:t>Projet </a:t>
            </a:r>
            <a:r>
              <a:rPr lang="fr-FR" dirty="0" err="1" smtClean="0"/>
              <a:t>Noctua</a:t>
            </a:r>
            <a:r>
              <a:rPr lang="fr-FR" dirty="0" smtClean="0"/>
              <a:t> (université de </a:t>
            </a:r>
            <a:r>
              <a:rPr lang="fr-FR" dirty="0" err="1" smtClean="0"/>
              <a:t>Padelborn</a:t>
            </a:r>
            <a:r>
              <a:rPr lang="fr-FR" dirty="0" smtClean="0"/>
              <a:t>) de superordinateur avec </a:t>
            </a:r>
            <a:r>
              <a:rPr lang="fr-FR" dirty="0" err="1" smtClean="0"/>
              <a:t>Stratix</a:t>
            </a:r>
            <a:r>
              <a:rPr lang="fr-FR" dirty="0" smtClean="0"/>
              <a:t> 10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57200" y="5806938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</a:rPr>
              <a:t>Exemple : Zynq-7000 de </a:t>
            </a:r>
            <a:r>
              <a:rPr lang="fr-FR" dirty="0" err="1">
                <a:latin typeface="Arial" panose="020B0604020202020204" pitchFamily="34" charset="0"/>
                <a:ea typeface="Times New Roman" panose="02020603050405020304" pitchFamily="18" charset="0"/>
              </a:rPr>
              <a:t>Xilinx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JUIN 2019</a:t>
            </a:r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COMPAS - Bayonne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4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Coprocesseurs dans </a:t>
            </a:r>
            <a:r>
              <a:rPr lang="fr-FR" i="1" dirty="0" err="1" smtClean="0">
                <a:latin typeface="+mn-lt"/>
              </a:rPr>
              <a:t>Manycores</a:t>
            </a:r>
            <a:endParaRPr lang="fr-FR" i="1" dirty="0">
              <a:latin typeface="+mn-lt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5169346" y="1825625"/>
            <a:ext cx="3507110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Modèle mémoire </a:t>
            </a:r>
            <a:r>
              <a:rPr lang="fr-FR" dirty="0" smtClean="0"/>
              <a:t>distribuée.</a:t>
            </a:r>
            <a:endParaRPr lang="fr-FR" dirty="0" smtClean="0"/>
          </a:p>
          <a:p>
            <a:r>
              <a:rPr lang="fr-FR" dirty="0" smtClean="0"/>
              <a:t>Par  cluster</a:t>
            </a:r>
          </a:p>
          <a:p>
            <a:pPr lvl="1"/>
            <a:r>
              <a:rPr lang="fr-FR" dirty="0" smtClean="0"/>
              <a:t>1 processeur de contrôle</a:t>
            </a:r>
          </a:p>
          <a:p>
            <a:pPr lvl="1"/>
            <a:r>
              <a:rPr lang="fr-FR" dirty="0" smtClean="0"/>
              <a:t>64 coprocesseurs </a:t>
            </a:r>
          </a:p>
          <a:p>
            <a:pPr lvl="2"/>
            <a:r>
              <a:rPr lang="fr-FR" dirty="0" smtClean="0"/>
              <a:t>RISC simplifié </a:t>
            </a:r>
            <a:r>
              <a:rPr lang="fr-FR" dirty="0" err="1" smtClean="0"/>
              <a:t>monothread</a:t>
            </a:r>
            <a:r>
              <a:rPr lang="fr-FR" dirty="0" smtClean="0"/>
              <a:t>, 2 pipelines dont 1 flottant</a:t>
            </a:r>
          </a:p>
          <a:p>
            <a:pPr lvl="2"/>
            <a:r>
              <a:rPr lang="fr-FR" dirty="0" smtClean="0"/>
              <a:t>Mode utilisateur</a:t>
            </a:r>
          </a:p>
          <a:p>
            <a:pPr lvl="2"/>
            <a:r>
              <a:rPr lang="fr-FR" dirty="0" smtClean="0"/>
              <a:t>Pas d’interruption</a:t>
            </a:r>
          </a:p>
          <a:p>
            <a:pPr lvl="2"/>
            <a:r>
              <a:rPr lang="fr-FR" dirty="0" smtClean="0"/>
              <a:t>Mémoire </a:t>
            </a:r>
            <a:r>
              <a:rPr lang="fr-FR" dirty="0" err="1" smtClean="0"/>
              <a:t>scratchpad</a:t>
            </a:r>
            <a:r>
              <a:rPr lang="fr-FR" dirty="0" smtClean="0"/>
              <a:t> (contrôlée par logiciel)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11" name="Espace réservé du contenu 10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82146"/>
            <a:ext cx="5256584" cy="334299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446539" y="4575606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SW26010 (260 cœurs) du superordinateur </a:t>
            </a:r>
            <a:r>
              <a:rPr lang="fr-FR" dirty="0" err="1" smtClean="0"/>
              <a:t>SunWay</a:t>
            </a:r>
            <a:r>
              <a:rPr lang="fr-FR" dirty="0" smtClean="0"/>
              <a:t> </a:t>
            </a:r>
            <a:r>
              <a:rPr lang="fr-FR" dirty="0" err="1" smtClean="0"/>
              <a:t>TaihuLight</a:t>
            </a:r>
            <a:r>
              <a:rPr lang="fr-FR" dirty="0" smtClean="0"/>
              <a:t> (1</a:t>
            </a:r>
            <a:r>
              <a:rPr lang="fr-FR" baseline="30000" dirty="0" smtClean="0"/>
              <a:t>er</a:t>
            </a:r>
            <a:r>
              <a:rPr lang="fr-FR" dirty="0" smtClean="0"/>
              <a:t> au TOP 500 de Juin 2016 à Juin 2018)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79157" y="5742165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306 W à 1,3 GHz</a:t>
            </a:r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JUIN 2019</a:t>
            </a:r>
            <a:endParaRPr lang="fr-FR" dirty="0"/>
          </a:p>
        </p:txBody>
      </p:sp>
      <p:sp>
        <p:nvSpPr>
          <p:cNvPr id="1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COMPAS - Bayonne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75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Coprocesseurs pour embarqué</a:t>
            </a:r>
            <a:endParaRPr lang="fr-FR" dirty="0">
              <a:latin typeface="+mn-lt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9529-A353-4A94-BA0E-B057FEAEA035}" type="slidenum">
              <a:rPr lang="fr-FR" smtClean="0"/>
              <a:t>16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457200" y="4581410"/>
            <a:ext cx="8229600" cy="1544753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Architecture orientée faible consommation</a:t>
            </a:r>
          </a:p>
          <a:p>
            <a:pPr lvl="1"/>
            <a:r>
              <a:rPr lang="fr-FR" dirty="0" smtClean="0"/>
              <a:t>Mémoire distribuée</a:t>
            </a:r>
          </a:p>
          <a:p>
            <a:pPr lvl="1"/>
            <a:r>
              <a:rPr lang="fr-FR" dirty="0" smtClean="0"/>
              <a:t>Comportement « déterministe » (VLIW)</a:t>
            </a:r>
          </a:p>
          <a:p>
            <a:pPr lvl="1"/>
            <a:r>
              <a:rPr lang="fr-FR" dirty="0" smtClean="0"/>
              <a:t>10 à 20 W pour du flottant 1 </a:t>
            </a:r>
            <a:r>
              <a:rPr lang="fr-FR" dirty="0" err="1" smtClean="0"/>
              <a:t>TfLOPS</a:t>
            </a:r>
            <a:r>
              <a:rPr lang="fr-FR" dirty="0" smtClean="0"/>
              <a:t> (400 à 600 MHz)</a:t>
            </a:r>
            <a:endParaRPr lang="fr-FR" dirty="0"/>
          </a:p>
        </p:txBody>
      </p:sp>
      <p:pic>
        <p:nvPicPr>
          <p:cNvPr id="12" name="Espace réservé du contenu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23" y="1416100"/>
            <a:ext cx="8229600" cy="296525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611560" y="1216045"/>
            <a:ext cx="3081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Exemple : MPPA2 de </a:t>
            </a:r>
            <a:r>
              <a:rPr lang="fr-FR" sz="2000" b="1" dirty="0" err="1" smtClean="0">
                <a:solidFill>
                  <a:srgbClr val="FF0000"/>
                </a:solidFill>
              </a:rPr>
              <a:t>Kalray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JUIN 2019</a:t>
            </a:r>
            <a:endParaRPr lang="fr-FR" dirty="0"/>
          </a:p>
        </p:txBody>
      </p:sp>
      <p:sp>
        <p:nvSpPr>
          <p:cNvPr id="1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COMPAS - Bayonne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0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 pour conclure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L’évolution technologique a permis l’intégration dans le CPU de différents coprocesseurs (E/S, flottant)</a:t>
            </a:r>
          </a:p>
          <a:p>
            <a:r>
              <a:rPr lang="fr-FR" dirty="0" smtClean="0"/>
              <a:t>3 caractéristiques des coprocesseurs à succès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smtClean="0"/>
              <a:t>Modèle d’exécution différent de celui du CPU, ce qui rend difficile l’intégration dans le CPU.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smtClean="0"/>
              <a:t>Gain de performance suffisant, au moins un ordre de grandeur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smtClean="0"/>
              <a:t>Environnement logiciel mature</a:t>
            </a:r>
          </a:p>
          <a:p>
            <a:r>
              <a:rPr lang="fr-FR" dirty="0" smtClean="0"/>
              <a:t>Coprocesseurs examinés</a:t>
            </a:r>
          </a:p>
          <a:p>
            <a:pPr lvl="1"/>
            <a:r>
              <a:rPr lang="fr-FR" dirty="0" smtClean="0"/>
              <a:t>GPU : </a:t>
            </a:r>
            <a:r>
              <a:rPr lang="fr-FR" dirty="0" err="1" smtClean="0"/>
              <a:t>a+b+c</a:t>
            </a:r>
            <a:endParaRPr lang="fr-FR" dirty="0" smtClean="0"/>
          </a:p>
          <a:p>
            <a:pPr lvl="1"/>
            <a:r>
              <a:rPr lang="fr-FR" dirty="0" smtClean="0"/>
              <a:t>FPGA : </a:t>
            </a:r>
            <a:r>
              <a:rPr lang="fr-FR" dirty="0" err="1" smtClean="0"/>
              <a:t>a+b</a:t>
            </a:r>
            <a:r>
              <a:rPr lang="fr-FR" dirty="0" smtClean="0"/>
              <a:t> (sur certaines applications)</a:t>
            </a:r>
          </a:p>
          <a:p>
            <a:pPr lvl="1"/>
            <a:r>
              <a:rPr lang="fr-FR" dirty="0" err="1" smtClean="0"/>
              <a:t>Cell</a:t>
            </a:r>
            <a:r>
              <a:rPr lang="fr-FR" dirty="0" smtClean="0"/>
              <a:t> : aucune des trois</a:t>
            </a:r>
          </a:p>
          <a:p>
            <a:pPr marL="457200" lvl="1" indent="0">
              <a:buNone/>
            </a:pPr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JUIN 2019</a:t>
            </a:r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COMPAS - Bayonne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8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Accélérateurs et coprocesseurs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JUIN 2019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COMPAS - Bayonne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81" y="1377951"/>
            <a:ext cx="6244049" cy="323532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513731" y="4613275"/>
            <a:ext cx="405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Bloc diagramme OMAP 1610 (TI) – 90 nm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65904" y="5115480"/>
            <a:ext cx="1930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ACCELERATEURS</a:t>
            </a:r>
          </a:p>
          <a:p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3135306" y="5195718"/>
            <a:ext cx="871736" cy="27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139952" y="5023147"/>
            <a:ext cx="4276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Câblés (accélérateurs matériels)</a:t>
            </a:r>
          </a:p>
          <a:p>
            <a:r>
              <a:rPr lang="fr-FR" dirty="0" smtClean="0"/>
              <a:t>Coprocesseurs (exécution d’un programme)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19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Coprocesseurs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Décharger le CPU de tâches « annexes »</a:t>
            </a:r>
          </a:p>
          <a:p>
            <a:r>
              <a:rPr lang="fr-FR" dirty="0" smtClean="0"/>
              <a:t>Histoire des coprocesseurs :</a:t>
            </a:r>
          </a:p>
          <a:p>
            <a:pPr lvl="1"/>
            <a:r>
              <a:rPr lang="fr-FR" dirty="0" smtClean="0"/>
              <a:t>Coprocesseurs d’E/S</a:t>
            </a:r>
          </a:p>
          <a:p>
            <a:pPr lvl="1"/>
            <a:r>
              <a:rPr lang="fr-FR" dirty="0" smtClean="0"/>
              <a:t>Coprocesseurs pour calcul flottant</a:t>
            </a:r>
          </a:p>
          <a:p>
            <a:pPr lvl="1"/>
            <a:r>
              <a:rPr lang="fr-FR" dirty="0" smtClean="0"/>
              <a:t>Coprocesseurs graphiques</a:t>
            </a:r>
          </a:p>
          <a:p>
            <a:pPr lvl="1"/>
            <a:r>
              <a:rPr lang="fr-FR" dirty="0" smtClean="0"/>
              <a:t>Coprocesseurs d’accélération des calculs</a:t>
            </a:r>
          </a:p>
          <a:p>
            <a:pPr marL="514350" indent="-457200"/>
            <a:r>
              <a:rPr lang="fr-FR" dirty="0" smtClean="0"/>
              <a:t>Durée de vie</a:t>
            </a:r>
          </a:p>
          <a:p>
            <a:pPr marL="914400" lvl="1" indent="-457200"/>
            <a:r>
              <a:rPr lang="fr-FR" dirty="0" smtClean="0"/>
              <a:t>Apparaissent, disparaissent ou durent</a:t>
            </a:r>
          </a:p>
          <a:p>
            <a:pPr marL="914400" lvl="1" indent="-457200"/>
            <a:r>
              <a:rPr lang="fr-FR" dirty="0" smtClean="0"/>
              <a:t>POURQUOI ?	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JUIN 2019</a:t>
            </a:r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COMPAS - Bayonne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47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Coprocesseurs d’E/S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Mainframes des années 60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6872"/>
            <a:ext cx="4538142" cy="33123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580112" y="2708920"/>
            <a:ext cx="1827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IBM-360 (1965)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580112" y="3501008"/>
            <a:ext cx="2885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Processeurs canaux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E/S périphériques lents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E/S périphériques rapides</a:t>
            </a:r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JUIN 2019</a:t>
            </a:r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COMPAS - Bayonne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51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Coprocesseurs d’E/S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" y="1783298"/>
            <a:ext cx="5760720" cy="3724910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372200" y="2204865"/>
            <a:ext cx="1954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CDC-6600 (1964)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33386" y="1328594"/>
            <a:ext cx="8253413" cy="5027756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Mainframes des années 60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Microprocesseurs 8bits – 16 bits</a:t>
            </a:r>
          </a:p>
          <a:p>
            <a:pPr lvl="1"/>
            <a:r>
              <a:rPr lang="fr-FR" dirty="0" smtClean="0"/>
              <a:t>Intel 8089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892804" y="2846884"/>
            <a:ext cx="294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 Processeurs périphériques</a:t>
            </a:r>
          </a:p>
          <a:p>
            <a:r>
              <a:rPr lang="fr-FR" dirty="0" smtClean="0"/>
              <a:t>MULTITHREADING grain fin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JUIN 2019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COMPAS - Bayonne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28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Coprocesseurs pour le calcul flottant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 type : Intel 8087 (1980) pour 8086</a:t>
            </a:r>
          </a:p>
          <a:p>
            <a:pPr lvl="1"/>
            <a:r>
              <a:rPr lang="fr-FR" dirty="0" smtClean="0"/>
              <a:t>Puis 80287 et 80387</a:t>
            </a:r>
          </a:p>
          <a:p>
            <a:pPr lvl="1"/>
            <a:r>
              <a:rPr lang="fr-FR" dirty="0" smtClean="0"/>
              <a:t>Le CPU 80486 intègre le calcul flottant </a:t>
            </a:r>
            <a:r>
              <a:rPr lang="fr-FR" i="1" dirty="0" smtClean="0"/>
              <a:t>« on-chip »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572000" y="3448507"/>
            <a:ext cx="4320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Mode «pseudo pile » </a:t>
            </a:r>
            <a:r>
              <a:rPr lang="en-US" sz="2400" dirty="0" smtClean="0"/>
              <a:t>≠ </a:t>
            </a:r>
            <a:r>
              <a:rPr lang="en-US" dirty="0" smtClean="0"/>
              <a:t>Mode </a:t>
            </a:r>
            <a:r>
              <a:rPr lang="fr-FR" dirty="0" smtClean="0"/>
              <a:t>« 2,1 » de X86</a:t>
            </a:r>
          </a:p>
          <a:p>
            <a:r>
              <a:rPr lang="fr-FR" dirty="0" smtClean="0"/>
              <a:t>Calculs sur 80 bits</a:t>
            </a:r>
          </a:p>
          <a:p>
            <a:r>
              <a:rPr lang="fr-FR" dirty="0" smtClean="0"/>
              <a:t>Instructions pile</a:t>
            </a:r>
          </a:p>
          <a:p>
            <a:r>
              <a:rPr lang="fr-FR" dirty="0" smtClean="0"/>
              <a:t>Instructions flottantes courantes</a:t>
            </a:r>
          </a:p>
          <a:p>
            <a:r>
              <a:rPr lang="fr-FR" dirty="0" smtClean="0"/>
              <a:t>Instructions flottantes « complexes » : SIN, COS, PTAN, PATAN, </a:t>
            </a:r>
            <a:r>
              <a:rPr lang="es-ES" dirty="0"/>
              <a:t>Y * </a:t>
            </a:r>
            <a:r>
              <a:rPr lang="es-ES" dirty="0" smtClean="0"/>
              <a:t>log</a:t>
            </a:r>
            <a:r>
              <a:rPr lang="es-ES" baseline="-25000" dirty="0" smtClean="0"/>
              <a:t>2</a:t>
            </a:r>
            <a:r>
              <a:rPr lang="es-ES" dirty="0" smtClean="0"/>
              <a:t>(x), Y </a:t>
            </a:r>
            <a:r>
              <a:rPr lang="es-ES" dirty="0"/>
              <a:t>* </a:t>
            </a:r>
            <a:r>
              <a:rPr lang="es-ES" dirty="0" smtClean="0"/>
              <a:t>log</a:t>
            </a:r>
            <a:r>
              <a:rPr lang="es-ES" baseline="-25000" dirty="0" smtClean="0"/>
              <a:t>2</a:t>
            </a:r>
            <a:r>
              <a:rPr lang="es-ES" dirty="0" smtClean="0"/>
              <a:t>(x+1), etc.</a:t>
            </a:r>
            <a:endParaRPr lang="fr-FR" dirty="0"/>
          </a:p>
          <a:p>
            <a:endParaRPr lang="fr-FR" dirty="0"/>
          </a:p>
        </p:txBody>
      </p:sp>
      <p:pic>
        <p:nvPicPr>
          <p:cNvPr id="9" name="Imag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" y="3368308"/>
            <a:ext cx="4476909" cy="2757855"/>
          </a:xfrm>
          <a:prstGeom prst="rect">
            <a:avLst/>
          </a:prstGeom>
        </p:spPr>
      </p:pic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JUIN 2019</a:t>
            </a:r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COMPAS - Bayonne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50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Causes de disparition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Du coprocesseur au processeur (E/S, calcul flottant)</a:t>
            </a:r>
          </a:p>
          <a:p>
            <a:pPr lvl="1"/>
            <a:r>
              <a:rPr lang="fr-FR" dirty="0" smtClean="0"/>
              <a:t>Changement de technologie (Avant et après CI)</a:t>
            </a:r>
          </a:p>
          <a:p>
            <a:pPr lvl="1"/>
            <a:r>
              <a:rPr lang="fr-FR" dirty="0" smtClean="0"/>
              <a:t>Augmentation de la densité d’intégration</a:t>
            </a:r>
          </a:p>
          <a:p>
            <a:r>
              <a:rPr lang="fr-FR" dirty="0" smtClean="0"/>
              <a:t>Pas sans conséquences</a:t>
            </a:r>
          </a:p>
          <a:p>
            <a:pPr lvl="1"/>
            <a:r>
              <a:rPr lang="fr-FR" dirty="0" smtClean="0"/>
              <a:t>Ex: calcul flottant Intel et compatibilité binaire</a:t>
            </a:r>
          </a:p>
          <a:p>
            <a:pPr lvl="1"/>
            <a:r>
              <a:rPr lang="fr-FR" dirty="0" smtClean="0"/>
              <a:t>Intel IA-32, Intel 64: deux manières de calculer en flottant</a:t>
            </a:r>
          </a:p>
          <a:p>
            <a:pPr lvl="2"/>
            <a:r>
              <a:rPr lang="fr-FR" dirty="0" smtClean="0"/>
              <a:t>X87</a:t>
            </a:r>
          </a:p>
          <a:p>
            <a:pPr lvl="2"/>
            <a:r>
              <a:rPr lang="fr-FR" dirty="0" smtClean="0"/>
              <a:t>Instructions SIMD </a:t>
            </a:r>
            <a:r>
              <a:rPr lang="fr-FR" b="1" dirty="0" smtClean="0">
                <a:solidFill>
                  <a:srgbClr val="FF0000"/>
                </a:solidFill>
              </a:rPr>
              <a:t>« scalaires ».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JUIN 2019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COMPAS - Bayonne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06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Coprocesseurs graphiques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 cartes graphiques</a:t>
            </a:r>
          </a:p>
          <a:p>
            <a:pPr lvl="1"/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graphic</a:t>
            </a:r>
            <a:r>
              <a:rPr lang="fr-FR" dirty="0" smtClean="0"/>
              <a:t> </a:t>
            </a:r>
            <a:r>
              <a:rPr lang="fr-FR" dirty="0" err="1" smtClean="0"/>
              <a:t>cards</a:t>
            </a:r>
            <a:r>
              <a:rPr lang="fr-FR" dirty="0" smtClean="0"/>
              <a:t> (CGA) -1980</a:t>
            </a:r>
          </a:p>
          <a:p>
            <a:pPr lvl="1"/>
            <a:r>
              <a:rPr lang="fr-FR" dirty="0"/>
              <a:t>carte 3dfx Voodoo (1996</a:t>
            </a:r>
            <a:r>
              <a:rPr lang="fr-FR" dirty="0" smtClean="0"/>
              <a:t>)</a:t>
            </a:r>
          </a:p>
          <a:p>
            <a:r>
              <a:rPr lang="fr-FR" dirty="0" smtClean="0"/>
              <a:t>Aux </a:t>
            </a:r>
            <a:r>
              <a:rPr lang="fr-FR" dirty="0" err="1" smtClean="0"/>
              <a:t>GPUs</a:t>
            </a:r>
            <a:r>
              <a:rPr lang="fr-FR" dirty="0" smtClean="0"/>
              <a:t> totalement programmables</a:t>
            </a:r>
          </a:p>
          <a:p>
            <a:pPr lvl="1"/>
            <a:r>
              <a:rPr lang="fr-FR" dirty="0" smtClean="0"/>
              <a:t>AMD </a:t>
            </a:r>
            <a:r>
              <a:rPr lang="fr-FR" dirty="0" err="1" smtClean="0"/>
              <a:t>Xenox</a:t>
            </a:r>
            <a:r>
              <a:rPr lang="fr-FR" dirty="0" smtClean="0"/>
              <a:t> – 2005</a:t>
            </a:r>
          </a:p>
          <a:p>
            <a:pPr lvl="1"/>
            <a:r>
              <a:rPr lang="fr-FR" dirty="0" err="1" smtClean="0"/>
              <a:t>Nvidia</a:t>
            </a:r>
            <a:r>
              <a:rPr lang="fr-FR" dirty="0" smtClean="0"/>
              <a:t> Tesla – 2006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JUIN 2019</a:t>
            </a:r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COMPAS - Bayonne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9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Coprocesseurs de calcul : le </a:t>
            </a:r>
            <a:r>
              <a:rPr lang="fr-FR" dirty="0" err="1" smtClean="0"/>
              <a:t>Cell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4632686"/>
            <a:ext cx="8229600" cy="1723663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Un certain succès, puis abandon par IBM en 2009.</a:t>
            </a:r>
          </a:p>
          <a:p>
            <a:r>
              <a:rPr lang="fr-FR" dirty="0" smtClean="0"/>
              <a:t>Capacité de calcul des SPE </a:t>
            </a:r>
            <a:r>
              <a:rPr lang="fr-FR" dirty="0" smtClean="0">
                <a:sym typeface="Symbol" panose="05050102010706020507" pitchFamily="18" charset="2"/>
              </a:rPr>
              <a:t> Capacité de calcul du CPU</a:t>
            </a:r>
          </a:p>
          <a:p>
            <a:r>
              <a:rPr lang="fr-FR" dirty="0" smtClean="0">
                <a:sym typeface="Symbol" panose="05050102010706020507" pitchFamily="18" charset="2"/>
              </a:rPr>
              <a:t>Programmation “mémoire distribuée” – support logiciel limité.</a:t>
            </a:r>
          </a:p>
          <a:p>
            <a:r>
              <a:rPr lang="fr-FR" dirty="0" smtClean="0">
                <a:sym typeface="Symbol" panose="05050102010706020507" pitchFamily="18" charset="2"/>
              </a:rPr>
              <a:t>En 2010 existait déjà un CPU Xeon à 10 cœurs (programmation mémoire commune plus simple)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AA66-1619-4D1D-BAB8-449BEDE960BB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99357"/>
            <a:ext cx="6090617" cy="323333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732241" y="1628800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CPU RISC</a:t>
            </a:r>
          </a:p>
          <a:p>
            <a:r>
              <a:rPr lang="fr-FR" dirty="0" smtClean="0"/>
              <a:t>8 SPE (SIMD)</a:t>
            </a:r>
          </a:p>
          <a:p>
            <a:r>
              <a:rPr lang="fr-FR" dirty="0" smtClean="0"/>
              <a:t>Mémoire distribuée (Transferts par DMA)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JUIN 2019</a:t>
            </a:r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COMPAS - Bayonne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6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5261</TotalTime>
  <Words>721</Words>
  <Application>Microsoft Office PowerPoint</Application>
  <PresentationFormat>Affichage à l'écran (4:3)</PresentationFormat>
  <Paragraphs>195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Thème Office</vt:lpstr>
      <vt:lpstr>3_Conception personnalisée</vt:lpstr>
      <vt:lpstr>2_Conception personnalisée</vt:lpstr>
      <vt:lpstr>1_Conception personnalisée</vt:lpstr>
      <vt:lpstr>Conception personnalisée</vt:lpstr>
      <vt:lpstr>Coprocesseurs : échecs et réussites</vt:lpstr>
      <vt:lpstr>Accélérateurs et coprocesseurs</vt:lpstr>
      <vt:lpstr>Coprocesseurs</vt:lpstr>
      <vt:lpstr>Coprocesseurs d’E/S</vt:lpstr>
      <vt:lpstr>Coprocesseurs d’E/S</vt:lpstr>
      <vt:lpstr>Coprocesseurs pour le calcul flottant</vt:lpstr>
      <vt:lpstr>Causes de disparition</vt:lpstr>
      <vt:lpstr>Coprocesseurs graphiques</vt:lpstr>
      <vt:lpstr>Coprocesseurs de calcul : le Cell</vt:lpstr>
      <vt:lpstr>Coprocesseurs de calcul : Xeon Phi</vt:lpstr>
      <vt:lpstr>Les Xeon Phi</vt:lpstr>
      <vt:lpstr>Coprocesseurs de calcul : les GPU</vt:lpstr>
      <vt:lpstr>Caractéristiques des GPU</vt:lpstr>
      <vt:lpstr>Coprocesseurs de calcul : les FPGA</vt:lpstr>
      <vt:lpstr>Coprocesseurs dans Manycores</vt:lpstr>
      <vt:lpstr>Coprocesseurs pour embarqué</vt:lpstr>
      <vt:lpstr>Remarques pour conclure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Exponentielles et Murs</dc:title>
  <dc:creator>Daniel</dc:creator>
  <cp:lastModifiedBy>Daniel Etiemble</cp:lastModifiedBy>
  <cp:revision>193</cp:revision>
  <dcterms:created xsi:type="dcterms:W3CDTF">2015-02-11T16:00:10Z</dcterms:created>
  <dcterms:modified xsi:type="dcterms:W3CDTF">2019-06-11T14:39:16Z</dcterms:modified>
</cp:coreProperties>
</file>