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63A"/>
    <a:srgbClr val="21507E"/>
    <a:srgbClr val="B7D8ED"/>
    <a:srgbClr val="A21942"/>
    <a:srgbClr val="B7D3F2"/>
    <a:srgbClr val="FFFFFF"/>
    <a:srgbClr val="E52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33708-1315-4741-9787-57CA6A1E78DD}" v="2" dt="2024-12-09T10:03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Charles Berthet" userId="fb84f994-9c36-4b6d-a860-d65119d4ff72" providerId="ADAL" clId="{1A933708-1315-4741-9787-57CA6A1E78DD}"/>
    <pc:docChg chg="custSel modSld">
      <pc:chgData name="Etienne Charles Berthet" userId="fb84f994-9c36-4b6d-a860-d65119d4ff72" providerId="ADAL" clId="{1A933708-1315-4741-9787-57CA6A1E78DD}" dt="2024-12-09T18:15:08.825" v="25" actId="478"/>
      <pc:docMkLst>
        <pc:docMk/>
      </pc:docMkLst>
      <pc:sldChg chg="addSp delSp modSp mod">
        <pc:chgData name="Etienne Charles Berthet" userId="fb84f994-9c36-4b6d-a860-d65119d4ff72" providerId="ADAL" clId="{1A933708-1315-4741-9787-57CA6A1E78DD}" dt="2024-12-09T18:15:08.825" v="25" actId="478"/>
        <pc:sldMkLst>
          <pc:docMk/>
          <pc:sldMk cId="4117449452" sldId="257"/>
        </pc:sldMkLst>
        <pc:picChg chg="add del mod">
          <ac:chgData name="Etienne Charles Berthet" userId="fb84f994-9c36-4b6d-a860-d65119d4ff72" providerId="ADAL" clId="{1A933708-1315-4741-9787-57CA6A1E78DD}" dt="2024-12-09T10:03:07.846" v="14" actId="478"/>
          <ac:picMkLst>
            <pc:docMk/>
            <pc:sldMk cId="4117449452" sldId="257"/>
            <ac:picMk id="3" creationId="{81F52180-5F8F-B8C3-8C80-FF547C6E8702}"/>
          </ac:picMkLst>
        </pc:picChg>
        <pc:picChg chg="add del mod">
          <ac:chgData name="Etienne Charles Berthet" userId="fb84f994-9c36-4b6d-a860-d65119d4ff72" providerId="ADAL" clId="{1A933708-1315-4741-9787-57CA6A1E78DD}" dt="2024-12-09T18:15:08.825" v="25" actId="478"/>
          <ac:picMkLst>
            <pc:docMk/>
            <pc:sldMk cId="4117449452" sldId="257"/>
            <ac:picMk id="6" creationId="{01CD4EAA-5B94-E878-145B-EDDD2D21E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C5DB7-E32A-4215-AEFF-0F5294225CE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41015-6953-4FAF-A9E3-D19E5A57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3AFC8FF9-CEF4-828E-5AB4-E6CD9BB2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9978" r="6005" b="6608"/>
          <a:stretch/>
        </p:blipFill>
        <p:spPr>
          <a:xfrm>
            <a:off x="1935480" y="0"/>
            <a:ext cx="3985260" cy="2867087"/>
          </a:xfrm>
          <a:prstGeom prst="rect">
            <a:avLst/>
          </a:prstGeom>
        </p:spPr>
      </p:pic>
      <p:pic>
        <p:nvPicPr>
          <p:cNvPr id="7" name="Picture 6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71BFD5F-0966-6CC0-9B55-695535899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8445" r="6528" b="5393"/>
          <a:stretch/>
        </p:blipFill>
        <p:spPr>
          <a:xfrm>
            <a:off x="1935480" y="2852865"/>
            <a:ext cx="3985260" cy="2535001"/>
          </a:xfrm>
          <a:prstGeom prst="rect">
            <a:avLst/>
          </a:prstGeom>
        </p:spPr>
      </p:pic>
      <p:pic>
        <p:nvPicPr>
          <p:cNvPr id="9" name="Picture 8" descr="A close-up of a chart&#10;&#10;Description automatically generated">
            <a:extLst>
              <a:ext uri="{FF2B5EF4-FFF2-40B4-BE49-F238E27FC236}">
                <a16:creationId xmlns:a16="http://schemas.microsoft.com/office/drawing/2014/main" id="{C73207F8-2D5E-48A1-DEC8-CCF62D56D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9232" r="6713" b="5946"/>
          <a:stretch/>
        </p:blipFill>
        <p:spPr>
          <a:xfrm>
            <a:off x="1935480" y="5446741"/>
            <a:ext cx="3985260" cy="12344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36933E-B0E1-3900-0466-73B39E941941}"/>
              </a:ext>
            </a:extLst>
          </p:cNvPr>
          <p:cNvSpPr/>
          <p:nvPr/>
        </p:nvSpPr>
        <p:spPr>
          <a:xfrm>
            <a:off x="1805880" y="273211"/>
            <a:ext cx="129600" cy="26091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C9F97-CE20-011D-2BC5-83FAA905A304}"/>
              </a:ext>
            </a:extLst>
          </p:cNvPr>
          <p:cNvSpPr/>
          <p:nvPr/>
        </p:nvSpPr>
        <p:spPr>
          <a:xfrm>
            <a:off x="1805880" y="3155538"/>
            <a:ext cx="129600" cy="16713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02B3-168B-A9C2-6E32-9AD219E43660}"/>
              </a:ext>
            </a:extLst>
          </p:cNvPr>
          <p:cNvSpPr/>
          <p:nvPr/>
        </p:nvSpPr>
        <p:spPr>
          <a:xfrm>
            <a:off x="1805880" y="5517738"/>
            <a:ext cx="148680" cy="19498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195AE-83FD-14A8-56BD-022E9EF726DE}"/>
              </a:ext>
            </a:extLst>
          </p:cNvPr>
          <p:cNvSpPr txBox="1"/>
          <p:nvPr/>
        </p:nvSpPr>
        <p:spPr>
          <a:xfrm>
            <a:off x="1259697" y="8854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6E9FD-1BCF-F001-8DBE-9247D46D440E}"/>
              </a:ext>
            </a:extLst>
          </p:cNvPr>
          <p:cNvSpPr txBox="1"/>
          <p:nvPr/>
        </p:nvSpPr>
        <p:spPr>
          <a:xfrm>
            <a:off x="1265516" y="29708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3E675-8EF8-5798-0CF2-D40C3B51DB5B}"/>
              </a:ext>
            </a:extLst>
          </p:cNvPr>
          <p:cNvSpPr txBox="1"/>
          <p:nvPr/>
        </p:nvSpPr>
        <p:spPr>
          <a:xfrm>
            <a:off x="1265516" y="53404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05BB0-ABE7-FA99-7821-C333D9E4D10D}"/>
              </a:ext>
            </a:extLst>
          </p:cNvPr>
          <p:cNvSpPr/>
          <p:nvPr/>
        </p:nvSpPr>
        <p:spPr>
          <a:xfrm>
            <a:off x="408880" y="7649805"/>
            <a:ext cx="216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91E1B7-056F-C162-148E-C403668E8209}"/>
              </a:ext>
            </a:extLst>
          </p:cNvPr>
          <p:cNvSpPr/>
          <p:nvPr/>
        </p:nvSpPr>
        <p:spPr>
          <a:xfrm>
            <a:off x="408880" y="7951906"/>
            <a:ext cx="216000" cy="216000"/>
          </a:xfrm>
          <a:prstGeom prst="rect">
            <a:avLst/>
          </a:prstGeom>
          <a:solidFill>
            <a:srgbClr val="E52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581DAC-3F7C-BF52-6904-E00725549857}"/>
              </a:ext>
            </a:extLst>
          </p:cNvPr>
          <p:cNvSpPr/>
          <p:nvPr/>
        </p:nvSpPr>
        <p:spPr>
          <a:xfrm>
            <a:off x="408880" y="8321458"/>
            <a:ext cx="216000" cy="216000"/>
          </a:xfrm>
          <a:prstGeom prst="rect">
            <a:avLst/>
          </a:prstGeom>
          <a:solidFill>
            <a:srgbClr val="A21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29CE9-5061-276A-A0D4-C0ABA7448BCA}"/>
              </a:ext>
            </a:extLst>
          </p:cNvPr>
          <p:cNvSpPr/>
          <p:nvPr/>
        </p:nvSpPr>
        <p:spPr>
          <a:xfrm>
            <a:off x="408880" y="8733760"/>
            <a:ext cx="216000" cy="216000"/>
          </a:xfrm>
          <a:prstGeom prst="rect">
            <a:avLst/>
          </a:prstGeom>
          <a:solidFill>
            <a:srgbClr val="B7D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25BE-9749-46B4-BE23-2C94A7FB3E94}"/>
              </a:ext>
            </a:extLst>
          </p:cNvPr>
          <p:cNvSpPr/>
          <p:nvPr/>
        </p:nvSpPr>
        <p:spPr>
          <a:xfrm>
            <a:off x="408880" y="9160311"/>
            <a:ext cx="216000" cy="216000"/>
          </a:xfrm>
          <a:prstGeom prst="rect">
            <a:avLst/>
          </a:prstGeom>
          <a:solidFill>
            <a:srgbClr val="2150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874FA-1E27-FFDA-C744-2C8CCF671A78}"/>
              </a:ext>
            </a:extLst>
          </p:cNvPr>
          <p:cNvSpPr/>
          <p:nvPr/>
        </p:nvSpPr>
        <p:spPr>
          <a:xfrm>
            <a:off x="408880" y="9567006"/>
            <a:ext cx="216000" cy="216000"/>
          </a:xfrm>
          <a:prstGeom prst="rect">
            <a:avLst/>
          </a:prstGeom>
          <a:solidFill>
            <a:srgbClr val="DDA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E5B45-3AEB-1581-FF89-B2824E585CDA}"/>
              </a:ext>
            </a:extLst>
          </p:cNvPr>
          <p:cNvSpPr txBox="1"/>
          <p:nvPr/>
        </p:nvSpPr>
        <p:spPr>
          <a:xfrm>
            <a:off x="624880" y="7608286"/>
            <a:ext cx="4595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Quantity of deforestation linked to commodities consumed locally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87F1F-E814-EAC5-3016-FF2045C36C1B}"/>
              </a:ext>
            </a:extLst>
          </p:cNvPr>
          <p:cNvSpPr txBox="1"/>
          <p:nvPr/>
        </p:nvSpPr>
        <p:spPr>
          <a:xfrm>
            <a:off x="624880" y="7883088"/>
            <a:ext cx="4781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Quantity of deforestation linked to commodities not consumed locally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345525-235F-04C0-FFF1-FFFE7B4A913D}"/>
              </a:ext>
            </a:extLst>
          </p:cNvPr>
          <p:cNvSpPr txBox="1"/>
          <p:nvPr/>
        </p:nvSpPr>
        <p:spPr>
          <a:xfrm>
            <a:off x="624880" y="8157890"/>
            <a:ext cx="564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 amount of deforestation embodied in commodities arriving in a specific area, </a:t>
            </a:r>
          </a:p>
          <a:p>
            <a:r>
              <a:rPr lang="en-US" sz="1200" dirty="0"/>
              <a:t>accounting for both direct consumption and goods that are re-exported.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B1A8F8-6679-39B5-7D65-C726B4ED8D74}"/>
              </a:ext>
            </a:extLst>
          </p:cNvPr>
          <p:cNvSpPr txBox="1"/>
          <p:nvPr/>
        </p:nvSpPr>
        <p:spPr>
          <a:xfrm>
            <a:off x="624880" y="8617358"/>
            <a:ext cx="516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consumption (commodities exported from the deforestation country </a:t>
            </a:r>
          </a:p>
          <a:p>
            <a:r>
              <a:rPr lang="en-US" sz="1200" dirty="0"/>
              <a:t>to a final consuming country).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593A94-18B9-6A91-0162-19773D731D9B}"/>
              </a:ext>
            </a:extLst>
          </p:cNvPr>
          <p:cNvSpPr txBox="1"/>
          <p:nvPr/>
        </p:nvSpPr>
        <p:spPr>
          <a:xfrm>
            <a:off x="624880" y="9076826"/>
            <a:ext cx="534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Indirect consumption (commodities first exported to a country for processing, </a:t>
            </a:r>
          </a:p>
          <a:p>
            <a:r>
              <a:rPr lang="en-US" sz="1200" dirty="0"/>
              <a:t>then re-exported and consumed in a third country).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95F64D-3387-0D62-F194-A86BEDC31189}"/>
              </a:ext>
            </a:extLst>
          </p:cNvPr>
          <p:cNvSpPr txBox="1"/>
          <p:nvPr/>
        </p:nvSpPr>
        <p:spPr>
          <a:xfrm>
            <a:off x="624880" y="9536294"/>
            <a:ext cx="538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 deforestation embodied in commodities consumed in the respective area</a:t>
            </a:r>
          </a:p>
        </p:txBody>
      </p:sp>
    </p:spTree>
    <p:extLst>
      <p:ext uri="{BB962C8B-B14F-4D97-AF65-F5344CB8AC3E}">
        <p14:creationId xmlns:p14="http://schemas.microsoft.com/office/powerpoint/2010/main" val="411744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90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Charles Berthet</dc:creator>
  <cp:lastModifiedBy>Etienne Charles Berthet</cp:lastModifiedBy>
  <cp:revision>1</cp:revision>
  <dcterms:created xsi:type="dcterms:W3CDTF">2024-10-14T16:14:42Z</dcterms:created>
  <dcterms:modified xsi:type="dcterms:W3CDTF">2024-12-09T18:15:17Z</dcterms:modified>
</cp:coreProperties>
</file>