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02"/>
    <p:restoredTop sz="94130"/>
  </p:normalViewPr>
  <p:slideViewPr>
    <p:cSldViewPr>
      <p:cViewPr>
        <p:scale>
          <a:sx n="96" d="100"/>
          <a:sy n="96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6EEA4-45B2-4177-A84F-C467C12F4E0A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A65F0-1202-4E67-9DF0-EB0008AFA1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Justifier (physiquement)</a:t>
            </a:r>
            <a:r>
              <a:rPr lang="fr-FR" baseline="0" dirty="0" smtClean="0"/>
              <a:t> le passage à N dimensions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A65F0-1202-4E67-9DF0-EB0008AFA1DB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Justifier (physiquement)</a:t>
            </a:r>
            <a:r>
              <a:rPr lang="fr-FR" baseline="0" dirty="0" smtClean="0"/>
              <a:t> le passage à N dimensions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A65F0-1202-4E67-9DF0-EB0008AFA1DB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Justifier (physiquement)</a:t>
            </a:r>
            <a:r>
              <a:rPr lang="fr-FR" baseline="0" dirty="0" smtClean="0"/>
              <a:t> le passage à N dimensions</a:t>
            </a:r>
          </a:p>
          <a:p>
            <a:pPr>
              <a:buFont typeface="Arial" pitchFamily="34" charset="0"/>
              <a:buChar char="•"/>
            </a:pPr>
            <a:r>
              <a:rPr lang="fr-FR" baseline="0" dirty="0" smtClean="0"/>
              <a:t> 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A65F0-1202-4E67-9DF0-EB0008AFA1DB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Chgmnt</a:t>
            </a:r>
            <a:r>
              <a:rPr lang="fr-FR" dirty="0" smtClean="0"/>
              <a:t> base différent CG</a:t>
            </a:r>
            <a:r>
              <a:rPr lang="fr-FR" baseline="0" dirty="0" smtClean="0"/>
              <a:t> !!</a:t>
            </a:r>
            <a:r>
              <a:rPr lang="fr-FR" dirty="0" smtClean="0"/>
              <a:t>/ Casimir / Lemme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Schur</a:t>
            </a:r>
            <a:r>
              <a:rPr lang="fr-FR" baseline="0" dirty="0" smtClean="0"/>
              <a:t> / Relations Lo, L1, j pour obtenir des représentations </a:t>
            </a:r>
            <a:r>
              <a:rPr lang="fr-FR" baseline="0" dirty="0" err="1" smtClean="0"/>
              <a:t>irrédutibles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A65F0-1202-4E67-9DF0-EB0008AFA1DB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Chgmnt</a:t>
            </a:r>
            <a:r>
              <a:rPr lang="fr-FR" dirty="0" smtClean="0"/>
              <a:t> base différent CG</a:t>
            </a:r>
            <a:r>
              <a:rPr lang="fr-FR" baseline="0" dirty="0" smtClean="0"/>
              <a:t> !!</a:t>
            </a:r>
            <a:r>
              <a:rPr lang="fr-FR" dirty="0" smtClean="0"/>
              <a:t>/ Casimir / Lemme</a:t>
            </a:r>
            <a:r>
              <a:rPr lang="fr-FR" baseline="0" dirty="0" smtClean="0"/>
              <a:t> de </a:t>
            </a:r>
            <a:r>
              <a:rPr lang="fr-FR" baseline="0" dirty="0" err="1" smtClean="0"/>
              <a:t>Schur</a:t>
            </a:r>
            <a:r>
              <a:rPr lang="fr-FR" baseline="0" dirty="0" smtClean="0"/>
              <a:t> / Relations Lo, L1, j pour obtenir des représentations </a:t>
            </a:r>
            <a:r>
              <a:rPr lang="fr-FR" baseline="0" dirty="0" err="1" smtClean="0"/>
              <a:t>irrédutibles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A65F0-1202-4E67-9DF0-EB0008AFA1DB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D2C-BF62-46E4-8B92-27E153F67F10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ED2C-BF62-46E4-8B92-27E153F67F10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8C7C-ACAA-4306-B4B9-82AA5876EC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45eFHtMk1mf13surn-zEDnvhy8IBruLstSM_Uy7_iCwaLFgkgv3YqiJNw7jyEPwbmARLoaTgu6iTlhm3LAsWNH9wm-TZNG_At-zOrhiR4XEe8GGD2UtaCXjSht6e4XPX8wnMj73MN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94320" y="-16290"/>
            <a:ext cx="10332640" cy="689058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-612576" y="0"/>
            <a:ext cx="10369152" cy="6858000"/>
          </a:xfrm>
          <a:prstGeom prst="rect">
            <a:avLst/>
          </a:prstGeom>
          <a:solidFill>
            <a:schemeClr val="dk1">
              <a:alpha val="72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-324544" y="2420888"/>
            <a:ext cx="9721080" cy="3915727"/>
            <a:chOff x="-162272" y="2420888"/>
            <a:chExt cx="9721080" cy="3915727"/>
          </a:xfrm>
        </p:grpSpPr>
        <p:sp>
          <p:nvSpPr>
            <p:cNvPr id="5" name="ZoneTexte 4"/>
            <p:cNvSpPr txBox="1"/>
            <p:nvPr/>
          </p:nvSpPr>
          <p:spPr>
            <a:xfrm>
              <a:off x="-162272" y="2420888"/>
              <a:ext cx="96490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>
                  <a:solidFill>
                    <a:schemeClr val="bg1"/>
                  </a:solidFill>
                  <a:latin typeface="Arial Black" pitchFamily="34" charset="0"/>
                </a:rPr>
                <a:t>LES SYMÉTRIES CACHÉES DE L’ATOME D’HYDROGÈNE </a:t>
              </a:r>
              <a:endParaRPr lang="fr-FR" sz="32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-90264" y="5013176"/>
              <a:ext cx="96490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>
                  <a:solidFill>
                    <a:schemeClr val="bg1"/>
                  </a:solidFill>
                  <a:latin typeface="Arial Black" pitchFamily="34" charset="0"/>
                </a:rPr>
                <a:t>15/12/2017</a:t>
              </a:r>
            </a:p>
            <a:p>
              <a:pPr algn="ctr"/>
              <a:endParaRPr lang="fr-FR" sz="2000" dirty="0">
                <a:solidFill>
                  <a:schemeClr val="bg1"/>
                </a:solidFill>
                <a:latin typeface="Arial Black" pitchFamily="34" charset="0"/>
              </a:endParaRPr>
            </a:p>
            <a:p>
              <a:pPr algn="ctr"/>
              <a:r>
                <a:rPr lang="fr-FR" sz="2000" dirty="0" smtClean="0">
                  <a:solidFill>
                    <a:schemeClr val="bg1"/>
                  </a:solidFill>
                  <a:latin typeface="Arial Black" pitchFamily="34" charset="0"/>
                </a:rPr>
                <a:t>Aurélien Fabre</a:t>
              </a:r>
            </a:p>
            <a:p>
              <a:pPr algn="ctr"/>
              <a:r>
                <a:rPr lang="fr-FR" sz="2000" dirty="0" smtClean="0">
                  <a:solidFill>
                    <a:schemeClr val="bg1"/>
                  </a:solidFill>
                  <a:latin typeface="Arial Black" pitchFamily="34" charset="0"/>
                </a:rPr>
                <a:t>Etienne Dupont</a:t>
              </a:r>
              <a:endParaRPr lang="fr-FR" sz="20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 smtClean="0">
                <a:latin typeface="Arial Black" pitchFamily="34" charset="0"/>
              </a:rPr>
              <a:t>III. Etude de SO(4) </a:t>
            </a:r>
            <a:endParaRPr lang="fr-FR" sz="3600" dirty="0">
              <a:latin typeface="Arial Black" pitchFamily="34" charset="0"/>
            </a:endParaRPr>
          </a:p>
        </p:txBody>
      </p:sp>
      <p:grpSp>
        <p:nvGrpSpPr>
          <p:cNvPr id="3" name="Groupe 10"/>
          <p:cNvGrpSpPr/>
          <p:nvPr/>
        </p:nvGrpSpPr>
        <p:grpSpPr>
          <a:xfrm>
            <a:off x="467544" y="1556792"/>
            <a:ext cx="7632848" cy="432048"/>
            <a:chOff x="1475656" y="2137502"/>
            <a:chExt cx="7632848" cy="432048"/>
          </a:xfrm>
        </p:grpSpPr>
        <p:sp>
          <p:nvSpPr>
            <p:cNvPr id="16" name="ZoneTexte 15"/>
            <p:cNvSpPr txBox="1"/>
            <p:nvPr/>
          </p:nvSpPr>
          <p:spPr>
            <a:xfrm>
              <a:off x="1727684" y="2168860"/>
              <a:ext cx="738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Opérateurs de Casimir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17" name="Triangle isocèle 1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04864"/>
            <a:ext cx="3890964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573016"/>
            <a:ext cx="1584176" cy="37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077072"/>
            <a:ext cx="2023581" cy="33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e 10"/>
          <p:cNvGrpSpPr/>
          <p:nvPr/>
        </p:nvGrpSpPr>
        <p:grpSpPr>
          <a:xfrm>
            <a:off x="467544" y="5157192"/>
            <a:ext cx="7632848" cy="432048"/>
            <a:chOff x="1475656" y="2137502"/>
            <a:chExt cx="7632848" cy="432048"/>
          </a:xfrm>
        </p:grpSpPr>
        <p:sp>
          <p:nvSpPr>
            <p:cNvPr id="21" name="ZoneTexte 20"/>
            <p:cNvSpPr txBox="1"/>
            <p:nvPr/>
          </p:nvSpPr>
          <p:spPr>
            <a:xfrm>
              <a:off x="1727684" y="2168860"/>
              <a:ext cx="738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Obtention des représentations par exponentiation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22" name="Triangle isocèle 21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 smtClean="0">
                <a:latin typeface="Arial Black" pitchFamily="34" charset="0"/>
              </a:rPr>
              <a:t>Conclusion</a:t>
            </a:r>
            <a:endParaRPr lang="fr-FR" sz="3600" dirty="0">
              <a:latin typeface="Arial Black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47564" y="173681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itchFamily="34" charset="0"/>
              </a:rPr>
              <a:t>L’atome d’hydrogène: un problème de </a:t>
            </a:r>
            <a:r>
              <a:rPr lang="fr-FR" dirty="0" err="1" smtClean="0">
                <a:latin typeface="Arial Black" pitchFamily="34" charset="0"/>
              </a:rPr>
              <a:t>Képler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47564" y="296094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itchFamily="34" charset="0"/>
              </a:rPr>
              <a:t>Trois méthodes de résolution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7" name="Triangle isocèle 6"/>
          <p:cNvSpPr/>
          <p:nvPr/>
        </p:nvSpPr>
        <p:spPr>
          <a:xfrm rot="5400000">
            <a:off x="251520" y="1849470"/>
            <a:ext cx="432048" cy="1440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/>
          <p:cNvSpPr/>
          <p:nvPr/>
        </p:nvSpPr>
        <p:spPr>
          <a:xfrm rot="5400000">
            <a:off x="251520" y="3073606"/>
            <a:ext cx="432048" cy="1440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45eFHtMk1mf13surn-zEDnvhy8IBruLstSM_Uy7_iCwaLFgkgv3YqiJNw7jyEPwbmARLoaTgu6iTlhm3LAsWNH9wm-TZNG_At-zOrhiR4XEe8GGD2UtaCXjSht6e4XPX8wnMj73MN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94320" y="-16290"/>
            <a:ext cx="10332640" cy="689058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-612576" y="0"/>
            <a:ext cx="10369152" cy="6858000"/>
          </a:xfrm>
          <a:prstGeom prst="rect">
            <a:avLst/>
          </a:prstGeom>
          <a:solidFill>
            <a:schemeClr val="dk1">
              <a:alpha val="72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6"/>
          <p:cNvGrpSpPr/>
          <p:nvPr/>
        </p:nvGrpSpPr>
        <p:grpSpPr>
          <a:xfrm>
            <a:off x="-324544" y="2420888"/>
            <a:ext cx="9721080" cy="3915727"/>
            <a:chOff x="-162272" y="2420888"/>
            <a:chExt cx="9721080" cy="3915727"/>
          </a:xfrm>
        </p:grpSpPr>
        <p:sp>
          <p:nvSpPr>
            <p:cNvPr id="5" name="ZoneTexte 4"/>
            <p:cNvSpPr txBox="1"/>
            <p:nvPr/>
          </p:nvSpPr>
          <p:spPr>
            <a:xfrm>
              <a:off x="-162272" y="2420888"/>
              <a:ext cx="96490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smtClean="0">
                  <a:solidFill>
                    <a:schemeClr val="bg1"/>
                  </a:solidFill>
                  <a:latin typeface="Arial Black" pitchFamily="34" charset="0"/>
                </a:rPr>
                <a:t>LES SYMÉTRIES CACHÉES DE L’ATOME D’HYDROGÈNE </a:t>
              </a:r>
              <a:endParaRPr lang="fr-FR" sz="32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-90264" y="5013176"/>
              <a:ext cx="96490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>
                  <a:solidFill>
                    <a:schemeClr val="bg1"/>
                  </a:solidFill>
                  <a:latin typeface="Arial Black" pitchFamily="34" charset="0"/>
                </a:rPr>
                <a:t>15/12/2017</a:t>
              </a:r>
            </a:p>
            <a:p>
              <a:pPr algn="ctr"/>
              <a:endParaRPr lang="fr-FR" sz="2000" dirty="0">
                <a:solidFill>
                  <a:schemeClr val="bg1"/>
                </a:solidFill>
                <a:latin typeface="Arial Black" pitchFamily="34" charset="0"/>
              </a:endParaRPr>
            </a:p>
            <a:p>
              <a:pPr algn="ctr"/>
              <a:r>
                <a:rPr lang="fr-FR" sz="2000" dirty="0" smtClean="0">
                  <a:solidFill>
                    <a:schemeClr val="bg1"/>
                  </a:solidFill>
                  <a:latin typeface="Arial Black" pitchFamily="34" charset="0"/>
                </a:rPr>
                <a:t>Aurélien Fabre</a:t>
              </a:r>
            </a:p>
            <a:p>
              <a:pPr algn="ctr"/>
              <a:r>
                <a:rPr lang="fr-FR" sz="2000" dirty="0" smtClean="0">
                  <a:solidFill>
                    <a:schemeClr val="bg1"/>
                  </a:solidFill>
                  <a:latin typeface="Arial Black" pitchFamily="34" charset="0"/>
                </a:rPr>
                <a:t>Etienne Dupont</a:t>
              </a:r>
              <a:endParaRPr lang="fr-FR" sz="20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 smtClean="0">
                <a:latin typeface="Arial Black" pitchFamily="34" charset="0"/>
              </a:rPr>
              <a:t>Introduction</a:t>
            </a:r>
            <a:endParaRPr lang="fr-FR" sz="3600" dirty="0">
              <a:latin typeface="Arial Black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47564" y="177281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itchFamily="34" charset="0"/>
              </a:rPr>
              <a:t>L’atome d’hydrogène: un problème de </a:t>
            </a:r>
            <a:r>
              <a:rPr lang="fr-FR" dirty="0" err="1" smtClean="0">
                <a:latin typeface="Arial Black" pitchFamily="34" charset="0"/>
              </a:rPr>
              <a:t>Képler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47564" y="299695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itchFamily="34" charset="0"/>
              </a:rPr>
              <a:t>Trois méthodes de résolution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3568" y="3861048"/>
            <a:ext cx="590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itchFamily="34" charset="0"/>
              </a:rPr>
              <a:t>Approche de Schrödinger (1926)</a:t>
            </a:r>
          </a:p>
          <a:p>
            <a:endParaRPr lang="fr-FR" dirty="0">
              <a:latin typeface="Arial Black" pitchFamily="34" charset="0"/>
            </a:endParaRPr>
          </a:p>
          <a:p>
            <a:endParaRPr lang="fr-FR" dirty="0" smtClean="0">
              <a:latin typeface="Arial Black" pitchFamily="34" charset="0"/>
            </a:endParaRPr>
          </a:p>
          <a:p>
            <a:r>
              <a:rPr lang="fr-FR" dirty="0" smtClean="0">
                <a:latin typeface="Arial Black" pitchFamily="34" charset="0"/>
              </a:rPr>
              <a:t>Approche de Pauli (1926)</a:t>
            </a:r>
          </a:p>
          <a:p>
            <a:endParaRPr lang="fr-FR" dirty="0">
              <a:latin typeface="Arial Black" pitchFamily="34" charset="0"/>
            </a:endParaRPr>
          </a:p>
          <a:p>
            <a:endParaRPr lang="fr-FR" dirty="0" smtClean="0">
              <a:latin typeface="Arial Black" pitchFamily="34" charset="0"/>
            </a:endParaRPr>
          </a:p>
          <a:p>
            <a:r>
              <a:rPr lang="fr-FR" dirty="0" smtClean="0">
                <a:latin typeface="Arial Black" pitchFamily="34" charset="0"/>
              </a:rPr>
              <a:t>Approche de </a:t>
            </a:r>
            <a:r>
              <a:rPr lang="fr-FR" dirty="0" err="1" smtClean="0">
                <a:latin typeface="Arial Black" pitchFamily="34" charset="0"/>
              </a:rPr>
              <a:t>Fock</a:t>
            </a:r>
            <a:r>
              <a:rPr lang="fr-FR" dirty="0" smtClean="0">
                <a:latin typeface="Arial Black" pitchFamily="34" charset="0"/>
              </a:rPr>
              <a:t> (1935)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7" name="Triangle isocèle 6"/>
          <p:cNvSpPr/>
          <p:nvPr/>
        </p:nvSpPr>
        <p:spPr>
          <a:xfrm rot="5400000">
            <a:off x="251520" y="1844824"/>
            <a:ext cx="432048" cy="1440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/>
          <p:cNvSpPr/>
          <p:nvPr/>
        </p:nvSpPr>
        <p:spPr>
          <a:xfrm rot="5400000">
            <a:off x="251520" y="3068960"/>
            <a:ext cx="432048" cy="1440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https://scontent-cdt1-1.xx.fbcdn.net/v/t34.0-12/25360724_761515657379452_378026657_n.png?oh=f3f651701a011b536ad520f9d8213ab8&amp;oe=5A34B6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6879" y="3645024"/>
            <a:ext cx="3507606" cy="744503"/>
          </a:xfrm>
          <a:prstGeom prst="rect">
            <a:avLst/>
          </a:prstGeom>
          <a:noFill/>
        </p:spPr>
      </p:pic>
      <p:pic>
        <p:nvPicPr>
          <p:cNvPr id="4100" name="Picture 4" descr="https://scontent-cdt1-1.xx.fbcdn.net/v/t34.0-12/25393951_761518767379141_816145364_n.png?oh=bc88dca4d92e44257e4d8e3932609a03&amp;oe=5A34C2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4538" y="4437112"/>
            <a:ext cx="2592288" cy="846640"/>
          </a:xfrm>
          <a:prstGeom prst="rect">
            <a:avLst/>
          </a:prstGeom>
          <a:noFill/>
        </p:spPr>
      </p:pic>
      <p:pic>
        <p:nvPicPr>
          <p:cNvPr id="4102" name="Picture 6" descr="https://scontent-cdt1-1.xx.fbcdn.net/v/t34.0-12/25360066_761518780712473_112905696_n.png?oh=b6e31e8036e6c544d2e12bd365669b13&amp;oe=5A35710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204864"/>
            <a:ext cx="2638425" cy="695325"/>
          </a:xfrm>
          <a:prstGeom prst="rect">
            <a:avLst/>
          </a:prstGeom>
          <a:noFill/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9797" y="5373216"/>
            <a:ext cx="4181770" cy="671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 smtClean="0">
                <a:latin typeface="Arial Black" pitchFamily="34" charset="0"/>
              </a:rPr>
              <a:t>Plan</a:t>
            </a:r>
            <a:endParaRPr lang="fr-FR" sz="3600" dirty="0">
              <a:latin typeface="Arial Black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01670" y="238023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itchFamily="34" charset="0"/>
              </a:rPr>
              <a:t>L’approche ‘naïve’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601670" y="4627294"/>
            <a:ext cx="68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itchFamily="34" charset="0"/>
              </a:rPr>
              <a:t>Étude du groupe complet de symétrie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601670" y="3515816"/>
            <a:ext cx="68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itchFamily="34" charset="0"/>
              </a:rPr>
              <a:t>Ouverture sur le groupe SO(4)</a:t>
            </a:r>
          </a:p>
        </p:txBody>
      </p:sp>
      <p:grpSp>
        <p:nvGrpSpPr>
          <p:cNvPr id="10" name="Grouper 9"/>
          <p:cNvGrpSpPr/>
          <p:nvPr/>
        </p:nvGrpSpPr>
        <p:grpSpPr>
          <a:xfrm>
            <a:off x="827584" y="2348680"/>
            <a:ext cx="432048" cy="432048"/>
            <a:chOff x="827584" y="2348680"/>
            <a:chExt cx="432048" cy="432048"/>
          </a:xfrm>
        </p:grpSpPr>
        <p:sp>
          <p:nvSpPr>
            <p:cNvPr id="3" name="Ellipse 2"/>
            <p:cNvSpPr>
              <a:spLocks noChangeAspect="1"/>
            </p:cNvSpPr>
            <p:nvPr/>
          </p:nvSpPr>
          <p:spPr>
            <a:xfrm>
              <a:off x="827584" y="2348680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73547" y="239970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1</a:t>
              </a:r>
              <a:endParaRPr lang="fr-FR" dirty="0"/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826800" y="3480810"/>
            <a:ext cx="432048" cy="432048"/>
            <a:chOff x="827584" y="2348680"/>
            <a:chExt cx="432048" cy="432048"/>
          </a:xfrm>
        </p:grpSpPr>
        <p:sp>
          <p:nvSpPr>
            <p:cNvPr id="15" name="Ellipse 14"/>
            <p:cNvSpPr>
              <a:spLocks noChangeAspect="1"/>
            </p:cNvSpPr>
            <p:nvPr/>
          </p:nvSpPr>
          <p:spPr>
            <a:xfrm>
              <a:off x="827584" y="2348680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73547" y="239970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2</a:t>
              </a:r>
              <a:endParaRPr lang="fr-FR" dirty="0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826016" y="4594568"/>
            <a:ext cx="432048" cy="432048"/>
            <a:chOff x="827584" y="2348680"/>
            <a:chExt cx="432048" cy="432048"/>
          </a:xfrm>
        </p:grpSpPr>
        <p:sp>
          <p:nvSpPr>
            <p:cNvPr id="18" name="Ellipse 17"/>
            <p:cNvSpPr>
              <a:spLocks noChangeAspect="1"/>
            </p:cNvSpPr>
            <p:nvPr/>
          </p:nvSpPr>
          <p:spPr>
            <a:xfrm>
              <a:off x="827584" y="2348680"/>
              <a:ext cx="432048" cy="4320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3547" y="239970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Arial Black" pitchFamily="34" charset="0"/>
                </a:rPr>
                <a:t>3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 smtClean="0">
                <a:latin typeface="Arial Black" pitchFamily="34" charset="0"/>
              </a:rPr>
              <a:t>I. Approche ‘naïve’</a:t>
            </a:r>
            <a:endParaRPr lang="fr-FR" sz="3600" dirty="0">
              <a:latin typeface="Arial Black" pitchFamily="34" charset="0"/>
            </a:endParaRPr>
          </a:p>
        </p:txBody>
      </p:sp>
      <p:grpSp>
        <p:nvGrpSpPr>
          <p:cNvPr id="3" name="Groupe 10"/>
          <p:cNvGrpSpPr/>
          <p:nvPr/>
        </p:nvGrpSpPr>
        <p:grpSpPr>
          <a:xfrm>
            <a:off x="395536" y="1700808"/>
            <a:ext cx="7110790" cy="1944216"/>
            <a:chOff x="1475656" y="2137502"/>
            <a:chExt cx="7110790" cy="1944216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>
                  <a:latin typeface="Arial Black" pitchFamily="34" charset="0"/>
                </a:rPr>
                <a:t>Hamiltonien</a:t>
              </a:r>
              <a:r>
                <a:rPr lang="fr-FR" dirty="0" smtClean="0">
                  <a:latin typeface="Arial Black" pitchFamily="34" charset="0"/>
                </a:rPr>
                <a:t> en coordonnées sphériques 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727684" y="3681028"/>
              <a:ext cx="6858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Utilisation des harmoniques sphériques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isocèle 7"/>
            <p:cNvSpPr/>
            <p:nvPr/>
          </p:nvSpPr>
          <p:spPr>
            <a:xfrm rot="5400000">
              <a:off x="1331640" y="3793686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79512" y="2132856"/>
            <a:ext cx="6621338" cy="4002360"/>
            <a:chOff x="-146967" y="2132856"/>
            <a:chExt cx="6621338" cy="4002360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16671" y="2132856"/>
              <a:ext cx="4457700" cy="962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2158" y="4077072"/>
              <a:ext cx="358140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46967" y="5373216"/>
              <a:ext cx="481965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Flèche droite 12"/>
          <p:cNvSpPr/>
          <p:nvPr/>
        </p:nvSpPr>
        <p:spPr>
          <a:xfrm>
            <a:off x="5220072" y="4941168"/>
            <a:ext cx="792088" cy="2880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7169" y="4581128"/>
            <a:ext cx="3006831" cy="104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 smtClean="0">
                <a:latin typeface="Arial Black" pitchFamily="34" charset="0"/>
              </a:rPr>
              <a:t>I. Approche ‘naïve’</a:t>
            </a:r>
            <a:endParaRPr lang="fr-FR" sz="3600" dirty="0">
              <a:latin typeface="Arial Black" pitchFamily="34" charset="0"/>
            </a:endParaRPr>
          </a:p>
        </p:txBody>
      </p:sp>
      <p:grpSp>
        <p:nvGrpSpPr>
          <p:cNvPr id="3" name="Groupe 10"/>
          <p:cNvGrpSpPr/>
          <p:nvPr/>
        </p:nvGrpSpPr>
        <p:grpSpPr>
          <a:xfrm>
            <a:off x="395536" y="1700808"/>
            <a:ext cx="8370930" cy="1715418"/>
            <a:chOff x="1475656" y="2137502"/>
            <a:chExt cx="8370930" cy="171541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Principe de Wigner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2195736" y="2929590"/>
              <a:ext cx="7650850" cy="92333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i="1" dirty="0" smtClean="0">
                  <a:latin typeface="Arial Black" pitchFamily="34" charset="0"/>
                </a:rPr>
                <a:t>Si  un groupe de symétrie G’ coïncide avec le groupe de symétrie complet G du système,  alors la représentation (</a:t>
              </a:r>
              <a:r>
                <a:rPr lang="el-GR" i="1" dirty="0" smtClean="0">
                  <a:latin typeface="Arial Black" pitchFamily="34" charset="0"/>
                </a:rPr>
                <a:t>ρ</a:t>
              </a:r>
              <a:r>
                <a:rPr lang="fr-FR" i="1" dirty="0" smtClean="0">
                  <a:latin typeface="Arial Black" pitchFamily="34" charset="0"/>
                </a:rPr>
                <a:t>,</a:t>
              </a:r>
              <a:r>
                <a:rPr lang="el-GR" i="1" dirty="0" smtClean="0">
                  <a:latin typeface="Arial Black" pitchFamily="34" charset="0"/>
                </a:rPr>
                <a:t>ε</a:t>
              </a:r>
              <a:r>
                <a:rPr lang="fr-FR" i="1" baseline="-25000" dirty="0" smtClean="0">
                  <a:latin typeface="Arial Black" pitchFamily="34" charset="0"/>
                </a:rPr>
                <a:t>n</a:t>
              </a:r>
              <a:r>
                <a:rPr lang="fr-FR" i="1" dirty="0" smtClean="0">
                  <a:latin typeface="Arial Black" pitchFamily="34" charset="0"/>
                </a:rPr>
                <a:t>) associée au niveau d’énergie n est irréductible</a:t>
              </a:r>
              <a:endParaRPr lang="fr-FR" i="1" dirty="0">
                <a:latin typeface="Arial Black" pitchFamily="34" charset="0"/>
              </a:endParaRP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2339752" y="3789040"/>
            <a:ext cx="633670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dirty="0" smtClean="0">
                <a:latin typeface="Arial Black" pitchFamily="34" charset="0"/>
              </a:rPr>
              <a:t>SO(3) n’est pas le groupe de symétrie complet</a:t>
            </a:r>
            <a:endParaRPr lang="fr-FR" i="1" dirty="0">
              <a:latin typeface="Arial Black" pitchFamily="34" charset="0"/>
            </a:endParaRPr>
          </a:p>
        </p:txBody>
      </p:sp>
      <p:sp>
        <p:nvSpPr>
          <p:cNvPr id="15" name="Flèche droite 14"/>
          <p:cNvSpPr/>
          <p:nvPr/>
        </p:nvSpPr>
        <p:spPr>
          <a:xfrm>
            <a:off x="1403648" y="3829690"/>
            <a:ext cx="792088" cy="2880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55576" y="463445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itchFamily="34" charset="0"/>
              </a:rPr>
              <a:t>Décomposition des espaces propres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17" name="Triangle isocèle 16"/>
          <p:cNvSpPr/>
          <p:nvPr/>
        </p:nvSpPr>
        <p:spPr>
          <a:xfrm rot="5400000">
            <a:off x="359532" y="4747116"/>
            <a:ext cx="432048" cy="14401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9825" y="5426546"/>
            <a:ext cx="43243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 smtClean="0">
                <a:latin typeface="Arial Black" pitchFamily="34" charset="0"/>
              </a:rPr>
              <a:t>II. Ouverture sur SO(4)</a:t>
            </a:r>
            <a:endParaRPr lang="fr-FR" sz="3600" dirty="0">
              <a:latin typeface="Arial Black" pitchFamily="34" charset="0"/>
            </a:endParaRPr>
          </a:p>
        </p:txBody>
      </p:sp>
      <p:grpSp>
        <p:nvGrpSpPr>
          <p:cNvPr id="3" name="Groupe 10"/>
          <p:cNvGrpSpPr/>
          <p:nvPr/>
        </p:nvGrpSpPr>
        <p:grpSpPr>
          <a:xfrm>
            <a:off x="395536" y="1700808"/>
            <a:ext cx="7632848" cy="432048"/>
            <a:chOff x="1475656" y="2137502"/>
            <a:chExt cx="7632848" cy="43204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738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Équation de Schrödinger dans l’espace des moments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0"/>
          <p:cNvGrpSpPr/>
          <p:nvPr/>
        </p:nvGrpSpPr>
        <p:grpSpPr>
          <a:xfrm>
            <a:off x="395536" y="3429000"/>
            <a:ext cx="6156684" cy="432048"/>
            <a:chOff x="1475656" y="2137502"/>
            <a:chExt cx="6156684" cy="432048"/>
          </a:xfrm>
        </p:grpSpPr>
        <p:sp>
          <p:nvSpPr>
            <p:cNvPr id="13" name="ZoneTexte 12"/>
            <p:cNvSpPr txBox="1"/>
            <p:nvPr/>
          </p:nvSpPr>
          <p:spPr>
            <a:xfrm>
              <a:off x="1727684" y="2168860"/>
              <a:ext cx="5904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Projection stéréographique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18" name="Triangle isocèle 17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276872"/>
            <a:ext cx="5292079" cy="8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149080"/>
            <a:ext cx="3851151" cy="194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653136"/>
            <a:ext cx="3952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 smtClean="0">
                <a:latin typeface="Arial Black" pitchFamily="34" charset="0"/>
              </a:rPr>
              <a:t>II. Ouverture sur SO(4)</a:t>
            </a:r>
            <a:endParaRPr lang="fr-FR" sz="3600" dirty="0">
              <a:latin typeface="Arial Black" pitchFamily="34" charset="0"/>
            </a:endParaRPr>
          </a:p>
        </p:txBody>
      </p:sp>
      <p:grpSp>
        <p:nvGrpSpPr>
          <p:cNvPr id="3" name="Groupe 10"/>
          <p:cNvGrpSpPr/>
          <p:nvPr/>
        </p:nvGrpSpPr>
        <p:grpSpPr>
          <a:xfrm>
            <a:off x="395536" y="1556792"/>
            <a:ext cx="7632848" cy="432048"/>
            <a:chOff x="1475656" y="2137502"/>
            <a:chExt cx="7632848" cy="432048"/>
          </a:xfrm>
        </p:grpSpPr>
        <p:sp>
          <p:nvSpPr>
            <p:cNvPr id="4" name="ZoneTexte 3"/>
            <p:cNvSpPr txBox="1"/>
            <p:nvPr/>
          </p:nvSpPr>
          <p:spPr>
            <a:xfrm>
              <a:off x="1727684" y="2168860"/>
              <a:ext cx="738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Équation de Schrödinger après transformation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7" name="Triangle isocèle 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276872"/>
            <a:ext cx="6668918" cy="82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3429000"/>
            <a:ext cx="4248472" cy="97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ccolade ouvrante 13"/>
          <p:cNvSpPr/>
          <p:nvPr/>
        </p:nvSpPr>
        <p:spPr>
          <a:xfrm>
            <a:off x="971600" y="2348880"/>
            <a:ext cx="360040" cy="2016224"/>
          </a:xfrm>
          <a:prstGeom prst="leftBrac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0"/>
          <p:cNvGrpSpPr/>
          <p:nvPr/>
        </p:nvGrpSpPr>
        <p:grpSpPr>
          <a:xfrm>
            <a:off x="539552" y="4581128"/>
            <a:ext cx="7632848" cy="432048"/>
            <a:chOff x="1475656" y="2137502"/>
            <a:chExt cx="7632848" cy="432048"/>
          </a:xfrm>
        </p:grpSpPr>
        <p:sp>
          <p:nvSpPr>
            <p:cNvPr id="16" name="ZoneTexte 15"/>
            <p:cNvSpPr txBox="1"/>
            <p:nvPr/>
          </p:nvSpPr>
          <p:spPr>
            <a:xfrm>
              <a:off x="1727684" y="2168860"/>
              <a:ext cx="738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Forme des solutions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17" name="Triangle isocèle 1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1475656" y="3717032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Où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5337212"/>
            <a:ext cx="2664296" cy="70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5318898"/>
            <a:ext cx="2952328" cy="74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Flèche droite 20"/>
          <p:cNvSpPr/>
          <p:nvPr/>
        </p:nvSpPr>
        <p:spPr>
          <a:xfrm>
            <a:off x="4283968" y="5547939"/>
            <a:ext cx="792088" cy="2880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 smtClean="0">
                <a:latin typeface="Arial Black" pitchFamily="34" charset="0"/>
              </a:rPr>
              <a:t>III. Etude de SO(4) </a:t>
            </a:r>
            <a:endParaRPr lang="fr-FR" sz="3600" dirty="0">
              <a:latin typeface="Arial Black" pitchFamily="34" charset="0"/>
            </a:endParaRPr>
          </a:p>
        </p:txBody>
      </p:sp>
      <p:grpSp>
        <p:nvGrpSpPr>
          <p:cNvPr id="5" name="Groupe 10"/>
          <p:cNvGrpSpPr/>
          <p:nvPr/>
        </p:nvGrpSpPr>
        <p:grpSpPr>
          <a:xfrm>
            <a:off x="467544" y="1556792"/>
            <a:ext cx="7632848" cy="432048"/>
            <a:chOff x="1475656" y="2137502"/>
            <a:chExt cx="7632848" cy="432048"/>
          </a:xfrm>
        </p:grpSpPr>
        <p:sp>
          <p:nvSpPr>
            <p:cNvPr id="16" name="ZoneTexte 15"/>
            <p:cNvSpPr txBox="1"/>
            <p:nvPr/>
          </p:nvSpPr>
          <p:spPr>
            <a:xfrm>
              <a:off x="1727684" y="2168860"/>
              <a:ext cx="738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Générateurs de SO(4)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17" name="Triangle isocèle 1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0"/>
          <p:cNvGrpSpPr/>
          <p:nvPr/>
        </p:nvGrpSpPr>
        <p:grpSpPr>
          <a:xfrm>
            <a:off x="5148064" y="1556792"/>
            <a:ext cx="7632848" cy="432048"/>
            <a:chOff x="1475656" y="2137502"/>
            <a:chExt cx="7632848" cy="432048"/>
          </a:xfrm>
        </p:grpSpPr>
        <p:sp>
          <p:nvSpPr>
            <p:cNvPr id="20" name="ZoneTexte 19"/>
            <p:cNvSpPr txBox="1"/>
            <p:nvPr/>
          </p:nvSpPr>
          <p:spPr>
            <a:xfrm>
              <a:off x="1727684" y="2168860"/>
              <a:ext cx="738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Approche de Pauli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22" name="Triangle isocèle 21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4" name="Connecteur droit 23"/>
          <p:cNvCxnSpPr/>
          <p:nvPr/>
        </p:nvCxnSpPr>
        <p:spPr>
          <a:xfrm>
            <a:off x="4535996" y="1916832"/>
            <a:ext cx="36004" cy="309634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060848"/>
            <a:ext cx="2376264" cy="7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780928"/>
            <a:ext cx="1801637" cy="62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2924944"/>
            <a:ext cx="2160240" cy="110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Flèche droite 32"/>
          <p:cNvSpPr/>
          <p:nvPr/>
        </p:nvSpPr>
        <p:spPr>
          <a:xfrm>
            <a:off x="755576" y="5629890"/>
            <a:ext cx="792088" cy="2880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1763180" y="5589240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itchFamily="34" charset="0"/>
              </a:rPr>
              <a:t>Même algèbre de Lie</a:t>
            </a:r>
            <a:endParaRPr lang="fr-FR" dirty="0">
              <a:latin typeface="Arial Black" pitchFamily="34" charset="0"/>
            </a:endParaRPr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3717032"/>
            <a:ext cx="2160240" cy="129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3600" dirty="0" smtClean="0">
                <a:latin typeface="Arial Black" pitchFamily="34" charset="0"/>
              </a:rPr>
              <a:t>III. Etude de SO(4) </a:t>
            </a:r>
            <a:endParaRPr lang="fr-FR" sz="3600" dirty="0">
              <a:latin typeface="Arial Black" pitchFamily="34" charset="0"/>
            </a:endParaRPr>
          </a:p>
        </p:txBody>
      </p:sp>
      <p:grpSp>
        <p:nvGrpSpPr>
          <p:cNvPr id="3" name="Groupe 10"/>
          <p:cNvGrpSpPr/>
          <p:nvPr/>
        </p:nvGrpSpPr>
        <p:grpSpPr>
          <a:xfrm>
            <a:off x="467544" y="1556792"/>
            <a:ext cx="7632848" cy="432048"/>
            <a:chOff x="1475656" y="2137502"/>
            <a:chExt cx="7632848" cy="432048"/>
          </a:xfrm>
        </p:grpSpPr>
        <p:sp>
          <p:nvSpPr>
            <p:cNvPr id="16" name="ZoneTexte 15"/>
            <p:cNvSpPr txBox="1"/>
            <p:nvPr/>
          </p:nvSpPr>
          <p:spPr>
            <a:xfrm>
              <a:off x="1727684" y="2168860"/>
              <a:ext cx="738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Mise en évidence de su(2) x su(2)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17" name="Triangle isocèle 16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097392"/>
            <a:ext cx="2376264" cy="119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e 9"/>
          <p:cNvGrpSpPr/>
          <p:nvPr/>
        </p:nvGrpSpPr>
        <p:grpSpPr>
          <a:xfrm>
            <a:off x="827584" y="2168860"/>
            <a:ext cx="2029025" cy="1056249"/>
            <a:chOff x="755576" y="2696636"/>
            <a:chExt cx="2029025" cy="1056249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66655" y="2696636"/>
              <a:ext cx="1705146" cy="460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43609" y="3332998"/>
              <a:ext cx="1740992" cy="41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Accolade ouvrante 18"/>
            <p:cNvSpPr/>
            <p:nvPr/>
          </p:nvSpPr>
          <p:spPr>
            <a:xfrm>
              <a:off x="755576" y="2780928"/>
              <a:ext cx="216024" cy="936104"/>
            </a:xfrm>
            <a:prstGeom prst="leftBrac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67544" y="3356992"/>
            <a:ext cx="7632848" cy="432048"/>
            <a:chOff x="1475656" y="2137502"/>
            <a:chExt cx="7632848" cy="432048"/>
          </a:xfrm>
        </p:grpSpPr>
        <p:sp>
          <p:nvSpPr>
            <p:cNvPr id="12" name="ZoneTexte 11"/>
            <p:cNvSpPr txBox="1"/>
            <p:nvPr/>
          </p:nvSpPr>
          <p:spPr>
            <a:xfrm>
              <a:off x="1727684" y="2168860"/>
              <a:ext cx="738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Arial Black" pitchFamily="34" charset="0"/>
                </a:rPr>
                <a:t>Analyse des représentations</a:t>
              </a:r>
              <a:endParaRPr lang="fr-FR" dirty="0">
                <a:latin typeface="Arial Black" pitchFamily="34" charset="0"/>
              </a:endParaRPr>
            </a:p>
          </p:txBody>
        </p:sp>
        <p:sp>
          <p:nvSpPr>
            <p:cNvPr id="13" name="Triangle isocèle 12"/>
            <p:cNvSpPr/>
            <p:nvPr/>
          </p:nvSpPr>
          <p:spPr>
            <a:xfrm rot="5400000">
              <a:off x="1331640" y="2281518"/>
              <a:ext cx="432048" cy="1440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293096"/>
            <a:ext cx="4425920" cy="68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s://scontent-cdt1-1.xx.fbcdn.net/v/t35.0-12/25401029_761811420683209_278716675_o.png?oh=114f5fca6af1ec843dba72a2c99e8b8d&amp;oe=5A362C6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5085184"/>
            <a:ext cx="7886525" cy="460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322</Words>
  <Application>Microsoft Office PowerPoint</Application>
  <PresentationFormat>Affichage à l'écran (4:3)</PresentationFormat>
  <Paragraphs>68</Paragraphs>
  <Slides>12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Diapositive 1</vt:lpstr>
      <vt:lpstr>Introduction</vt:lpstr>
      <vt:lpstr>Plan</vt:lpstr>
      <vt:lpstr>I. Approche ‘naïve’</vt:lpstr>
      <vt:lpstr>I. Approche ‘naïve’</vt:lpstr>
      <vt:lpstr>II. Ouverture sur SO(4)</vt:lpstr>
      <vt:lpstr>II. Ouverture sur SO(4)</vt:lpstr>
      <vt:lpstr>III. Etude de SO(4) </vt:lpstr>
      <vt:lpstr>III. Etude de SO(4) </vt:lpstr>
      <vt:lpstr>III. Etude de SO(4) </vt:lpstr>
      <vt:lpstr>Conclusion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Etienne</dc:creator>
  <cp:lastModifiedBy>Etienne</cp:lastModifiedBy>
  <cp:revision>28</cp:revision>
  <dcterms:created xsi:type="dcterms:W3CDTF">2017-12-14T16:20:49Z</dcterms:created>
  <dcterms:modified xsi:type="dcterms:W3CDTF">2017-12-15T08:23:20Z</dcterms:modified>
</cp:coreProperties>
</file>