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0" r:id="rId9"/>
    <p:sldId id="280" r:id="rId10"/>
    <p:sldId id="271" r:id="rId11"/>
    <p:sldId id="272" r:id="rId12"/>
    <p:sldId id="276" r:id="rId13"/>
    <p:sldId id="273" r:id="rId14"/>
    <p:sldId id="277" r:id="rId15"/>
    <p:sldId id="278" r:id="rId16"/>
    <p:sldId id="279" r:id="rId17"/>
    <p:sldId id="26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5" autoAdjust="0"/>
    <p:restoredTop sz="93891" autoAdjust="0"/>
  </p:normalViewPr>
  <p:slideViewPr>
    <p:cSldViewPr>
      <p:cViewPr>
        <p:scale>
          <a:sx n="100" d="100"/>
          <a:sy n="100" d="100"/>
        </p:scale>
        <p:origin x="-984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EEA4-45B2-4177-A84F-C467C12F4E0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A65F0-1202-4E67-9DF0-EB0008AFA1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Écrire au tableau</a:t>
            </a:r>
            <a:r>
              <a:rPr lang="fr-FR" baseline="0" dirty="0"/>
              <a:t> des indications sur la forme de loi de vitesse</a:t>
            </a:r>
          </a:p>
          <a:p>
            <a:r>
              <a:rPr lang="fr-FR" baseline="0" dirty="0"/>
              <a:t>Pourquoi cette forme de potentiel?</a:t>
            </a:r>
          </a:p>
          <a:p>
            <a:r>
              <a:rPr lang="fr-FR" baseline="0" dirty="0"/>
              <a:t>Être capable a posteriori de justifier l’équation d’état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Tracer la</a:t>
            </a:r>
            <a:r>
              <a:rPr lang="fr-FR" baseline="0" dirty="0"/>
              <a:t> courbe qui montre l’évolution de l et </a:t>
            </a:r>
            <a:r>
              <a:rPr lang="fr-FR" baseline="0" dirty="0" err="1"/>
              <a:t>lk</a:t>
            </a:r>
            <a:r>
              <a:rPr lang="fr-FR" baseline="0" dirty="0"/>
              <a:t> en fonction de R pour monter les deux points intéressants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Montrer au tableau sur un schéma le processus d’intégration numérique</a:t>
            </a:r>
            <a:r>
              <a:rPr lang="fr-FR" baseline="0" dirty="0"/>
              <a:t> (assez simple)</a:t>
            </a:r>
          </a:p>
          <a:p>
            <a:r>
              <a:rPr lang="fr-FR" baseline="0" dirty="0"/>
              <a:t>Revenir sur la valeur de la masse volumique (et garder de côté la démonstration de la validité de l’équation d’état en régime électrons UR)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Explique</a:t>
            </a:r>
            <a:r>
              <a:rPr lang="fr-FR" baseline="0" dirty="0"/>
              <a:t>r ce qui permet de faire une dichotomie et être au point sur les valeurs limites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Être prêt à calculer</a:t>
            </a:r>
            <a:r>
              <a:rPr lang="fr-FR" baseline="0" dirty="0"/>
              <a:t> les différentes pressions pour valider la forme du </a:t>
            </a:r>
            <a:r>
              <a:rPr lang="fr-FR" baseline="0" dirty="0" err="1"/>
              <a:t>polytrope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121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ED2C-BF62-46E4-8B92-27E153F67F10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Etienne\Dropbox\X partage\3A\P2\PHY583\Rapport\Img\quasar_torus_940x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3810000"/>
          </a:xfrm>
          <a:prstGeom prst="rect">
            <a:avLst/>
          </a:prstGeom>
          <a:noFill/>
        </p:spPr>
      </p:pic>
      <p:grpSp>
        <p:nvGrpSpPr>
          <p:cNvPr id="7" name="Groupe 6"/>
          <p:cNvGrpSpPr/>
          <p:nvPr/>
        </p:nvGrpSpPr>
        <p:grpSpPr>
          <a:xfrm>
            <a:off x="-180528" y="188640"/>
            <a:ext cx="9649072" cy="6669360"/>
            <a:chOff x="-18256" y="188640"/>
            <a:chExt cx="9649072" cy="6669360"/>
          </a:xfrm>
        </p:grpSpPr>
        <p:sp>
          <p:nvSpPr>
            <p:cNvPr id="5" name="ZoneTexte 4"/>
            <p:cNvSpPr txBox="1"/>
            <p:nvPr/>
          </p:nvSpPr>
          <p:spPr>
            <a:xfrm>
              <a:off x="485800" y="188640"/>
              <a:ext cx="84969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latin typeface="Arial Black" pitchFamily="34" charset="0"/>
                </a:rPr>
                <a:t>DYNAMIQUE DU DISQUE ÉPAIS AUTOUR D’UN TROU NOIR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-18256" y="5534561"/>
              <a:ext cx="9649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Arial Black" pitchFamily="34" charset="0"/>
                </a:rPr>
                <a:t>20/03/2018</a:t>
              </a:r>
            </a:p>
            <a:p>
              <a:pPr algn="ctr"/>
              <a:endParaRPr lang="fr-FR" sz="2000" dirty="0">
                <a:latin typeface="Arial Black" pitchFamily="34" charset="0"/>
              </a:endParaRPr>
            </a:p>
            <a:p>
              <a:pPr algn="ctr"/>
              <a:r>
                <a:rPr lang="fr-FR" sz="2000" dirty="0">
                  <a:latin typeface="Arial Black" pitchFamily="34" charset="0"/>
                </a:rPr>
                <a:t>Baptiste Pinot</a:t>
              </a:r>
            </a:p>
            <a:p>
              <a:pPr algn="ctr"/>
              <a:r>
                <a:rPr lang="fr-FR" sz="2000" dirty="0">
                  <a:latin typeface="Arial Black" pitchFamily="34" charset="0"/>
                </a:rPr>
                <a:t>Etienne Dupont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II. Construction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8064896" cy="432048"/>
            <a:chOff x="1475656" y="2137502"/>
            <a:chExt cx="8064896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81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Masse d’un disque </a:t>
              </a:r>
              <a:r>
                <a:rPr lang="fr-FR" dirty="0">
                  <a:latin typeface="Arial Black" pitchFamily="34" charset="0"/>
                </a:rPr>
                <a:t>de rayon donné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971600" y="2276872"/>
            <a:ext cx="7776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Black" pitchFamily="34" charset="0"/>
              </a:rPr>
              <a:t>Intégration de la masse volumique sur le domaine délimité par l’équipotentielle ‘frontière’</a:t>
            </a:r>
          </a:p>
          <a:p>
            <a:endParaRPr lang="fr-FR" sz="1400" dirty="0">
              <a:latin typeface="Arial Black" pitchFamily="34" charset="0"/>
            </a:endParaRPr>
          </a:p>
          <a:p>
            <a:r>
              <a:rPr lang="fr-FR" sz="1400" u="sng" dirty="0">
                <a:latin typeface="Arial Black" pitchFamily="34" charset="0"/>
              </a:rPr>
              <a:t>Exemple précédent</a:t>
            </a:r>
          </a:p>
          <a:p>
            <a:endParaRPr lang="fr-FR" sz="1400" dirty="0"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5576" y="3557486"/>
            <a:ext cx="38164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Arial Black" pitchFamily="34" charset="0"/>
              </a:rPr>
              <a:t>Caractéristiques:</a:t>
            </a:r>
          </a:p>
          <a:p>
            <a:endParaRPr lang="fr-FR" sz="1400" u="sng" dirty="0">
              <a:latin typeface="Arial Black" pitchFamily="34" charset="0"/>
            </a:endParaRPr>
          </a:p>
          <a:p>
            <a:r>
              <a:rPr lang="fr-FR" sz="1400" dirty="0">
                <a:latin typeface="Arial Black" pitchFamily="34" charset="0"/>
              </a:rPr>
              <a:t>M</a:t>
            </a:r>
            <a:r>
              <a:rPr lang="fr-FR" sz="1400" baseline="-25000" dirty="0">
                <a:latin typeface="Arial Black" pitchFamily="34" charset="0"/>
              </a:rPr>
              <a:t>BH</a:t>
            </a:r>
            <a:r>
              <a:rPr lang="fr-FR" sz="1400" dirty="0">
                <a:latin typeface="Arial Black" pitchFamily="34" charset="0"/>
              </a:rPr>
              <a:t> = 2.44 </a:t>
            </a:r>
            <a:r>
              <a:rPr lang="fr-FR" sz="1400" dirty="0" err="1">
                <a:latin typeface="Arial Black" pitchFamily="34" charset="0"/>
              </a:rPr>
              <a:t>M</a:t>
            </a:r>
            <a:r>
              <a:rPr lang="fr-FR" sz="1400" baseline="-25000" dirty="0" err="1">
                <a:latin typeface="Arial Black" pitchFamily="34" charset="0"/>
              </a:rPr>
              <a:t>Sun</a:t>
            </a:r>
            <a:endParaRPr lang="fr-FR" sz="1400" dirty="0">
              <a:latin typeface="Arial Black" pitchFamily="34" charset="0"/>
            </a:endParaRPr>
          </a:p>
          <a:p>
            <a:r>
              <a:rPr lang="fr-FR" sz="1400" dirty="0" err="1">
                <a:latin typeface="Arial Black" pitchFamily="34" charset="0"/>
              </a:rPr>
              <a:t>R</a:t>
            </a:r>
            <a:r>
              <a:rPr lang="fr-FR" sz="1400" baseline="-25000" dirty="0" err="1">
                <a:latin typeface="Arial Black" pitchFamily="34" charset="0"/>
              </a:rPr>
              <a:t>in</a:t>
            </a:r>
            <a:r>
              <a:rPr lang="fr-FR" sz="1400" dirty="0">
                <a:latin typeface="Arial Black" pitchFamily="34" charset="0"/>
              </a:rPr>
              <a:t> = 3.5 R</a:t>
            </a:r>
            <a:r>
              <a:rPr lang="fr-FR" sz="1400" baseline="-25000" dirty="0">
                <a:latin typeface="Arial Black" pitchFamily="34" charset="0"/>
              </a:rPr>
              <a:t>S</a:t>
            </a:r>
          </a:p>
          <a:p>
            <a:r>
              <a:rPr lang="fr-FR" sz="1400" dirty="0">
                <a:latin typeface="Arial Black" pitchFamily="34" charset="0"/>
              </a:rPr>
              <a:t>R</a:t>
            </a:r>
            <a:r>
              <a:rPr lang="fr-FR" sz="1400" baseline="-25000" dirty="0">
                <a:latin typeface="Arial Black" pitchFamily="34" charset="0"/>
              </a:rPr>
              <a:t>L </a:t>
            </a:r>
            <a:r>
              <a:rPr lang="fr-FR" sz="1400" dirty="0">
                <a:latin typeface="Arial Black" pitchFamily="34" charset="0"/>
              </a:rPr>
              <a:t>= 3.2 R</a:t>
            </a:r>
            <a:r>
              <a:rPr lang="fr-FR" sz="1400" baseline="-25000" dirty="0">
                <a:latin typeface="Arial Black" pitchFamily="34" charset="0"/>
              </a:rPr>
              <a:t>S</a:t>
            </a:r>
          </a:p>
          <a:p>
            <a:r>
              <a:rPr lang="fr-FR" sz="1400" dirty="0">
                <a:latin typeface="Arial Black" pitchFamily="34" charset="0"/>
              </a:rPr>
              <a:t>     </a:t>
            </a:r>
            <a:r>
              <a:rPr lang="fr-FR" sz="1200" dirty="0">
                <a:latin typeface="Arial Black" pitchFamily="34" charset="0"/>
              </a:rPr>
              <a:t>où R</a:t>
            </a:r>
            <a:r>
              <a:rPr lang="fr-FR" sz="1200" baseline="-25000" dirty="0">
                <a:latin typeface="Arial Black" pitchFamily="34" charset="0"/>
              </a:rPr>
              <a:t>S</a:t>
            </a:r>
            <a:r>
              <a:rPr lang="fr-FR" sz="1200" dirty="0">
                <a:latin typeface="Arial Black" pitchFamily="34" charset="0"/>
              </a:rPr>
              <a:t> = 2GM</a:t>
            </a:r>
            <a:r>
              <a:rPr lang="fr-FR" sz="1200" baseline="-25000" dirty="0">
                <a:latin typeface="Arial Black" pitchFamily="34" charset="0"/>
              </a:rPr>
              <a:t>BH</a:t>
            </a:r>
            <a:r>
              <a:rPr lang="fr-FR" sz="1200" dirty="0">
                <a:latin typeface="Arial Black" pitchFamily="34" charset="0"/>
              </a:rPr>
              <a:t> / c</a:t>
            </a:r>
            <a:r>
              <a:rPr lang="fr-FR" sz="1200" baseline="30000" dirty="0">
                <a:latin typeface="Arial Black" pitchFamily="34" charset="0"/>
              </a:rPr>
              <a:t>2</a:t>
            </a:r>
            <a:endParaRPr lang="fr-FR" sz="1200" dirty="0">
              <a:latin typeface="Arial Black" pitchFamily="34" charset="0"/>
            </a:endParaRPr>
          </a:p>
          <a:p>
            <a:r>
              <a:rPr lang="el-GR" sz="1600" b="1" dirty="0">
                <a:latin typeface="Arial" charset="0"/>
                <a:ea typeface="Arial" charset="0"/>
                <a:cs typeface="Arial" charset="0"/>
              </a:rPr>
              <a:t>α</a:t>
            </a:r>
            <a:r>
              <a:rPr lang="fr-FR" sz="1600" b="1" dirty="0">
                <a:latin typeface="Arial" charset="0"/>
                <a:ea typeface="Arial" charset="0"/>
                <a:cs typeface="Arial" charset="0"/>
              </a:rPr>
              <a:t> = 0.2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3429000"/>
            <a:ext cx="4927600" cy="33782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5576" y="5505508"/>
            <a:ext cx="2429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M = 1.7 x 10</a:t>
            </a:r>
            <a:r>
              <a:rPr lang="fr-FR" baseline="30000" dirty="0">
                <a:latin typeface="Arial Black" pitchFamily="34" charset="0"/>
              </a:rPr>
              <a:t>-4 </a:t>
            </a:r>
            <a:r>
              <a:rPr lang="fr-FR" dirty="0" err="1">
                <a:latin typeface="Arial Black" pitchFamily="34" charset="0"/>
              </a:rPr>
              <a:t>M</a:t>
            </a:r>
            <a:r>
              <a:rPr lang="fr-FR" baseline="-25000" dirty="0" err="1">
                <a:latin typeface="Arial Black" pitchFamily="34" charset="0"/>
              </a:rPr>
              <a:t>Sun</a:t>
            </a:r>
            <a:r>
              <a:rPr lang="fr-FR" dirty="0"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II. Construction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8064896" cy="432048"/>
            <a:chOff x="1475656" y="2137502"/>
            <a:chExt cx="8064896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81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Disque de masse donnée remplissant son lobe de Roche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971600" y="2276872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Rayon intérieur = Rayon de Lagrange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Dichotomie sur la valeur du rayon intérieur</a:t>
            </a:r>
          </a:p>
          <a:p>
            <a:pPr>
              <a:buFont typeface="Arial" pitchFamily="34" charset="0"/>
              <a:buChar char="•"/>
            </a:pPr>
            <a:endParaRPr lang="fr-FR" sz="1400" dirty="0">
              <a:latin typeface="Arial Black" pitchFamily="34" charset="0"/>
            </a:endParaRPr>
          </a:p>
          <a:p>
            <a:r>
              <a:rPr lang="fr-FR" sz="1400" u="sng" dirty="0">
                <a:latin typeface="Arial Black" pitchFamily="34" charset="0"/>
              </a:rPr>
              <a:t>Exemple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55576" y="355748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Arial Black" pitchFamily="34" charset="0"/>
              </a:rPr>
              <a:t>Caractéristiques:</a:t>
            </a:r>
          </a:p>
          <a:p>
            <a:endParaRPr lang="fr-FR" sz="1400" u="sng" dirty="0">
              <a:latin typeface="Arial Black" pitchFamily="34" charset="0"/>
            </a:endParaRPr>
          </a:p>
          <a:p>
            <a:r>
              <a:rPr lang="fr-FR" sz="1400" dirty="0">
                <a:latin typeface="Arial Black" pitchFamily="34" charset="0"/>
              </a:rPr>
              <a:t>M</a:t>
            </a:r>
            <a:r>
              <a:rPr lang="fr-FR" sz="1400" baseline="-25000" dirty="0">
                <a:latin typeface="Arial Black" pitchFamily="34" charset="0"/>
              </a:rPr>
              <a:t>BH</a:t>
            </a:r>
            <a:r>
              <a:rPr lang="fr-FR" sz="1400" dirty="0">
                <a:latin typeface="Arial Black" pitchFamily="34" charset="0"/>
              </a:rPr>
              <a:t> = 2.44 </a:t>
            </a:r>
            <a:r>
              <a:rPr lang="fr-FR" sz="1400" dirty="0" err="1">
                <a:latin typeface="Arial Black" pitchFamily="34" charset="0"/>
              </a:rPr>
              <a:t>M</a:t>
            </a:r>
            <a:r>
              <a:rPr lang="fr-FR" sz="1400" baseline="-25000" dirty="0" err="1">
                <a:latin typeface="Arial Black" pitchFamily="34" charset="0"/>
              </a:rPr>
              <a:t>Sun</a:t>
            </a:r>
            <a:endParaRPr lang="fr-FR" sz="1400" dirty="0">
              <a:latin typeface="Arial Black" pitchFamily="34" charset="0"/>
            </a:endParaRPr>
          </a:p>
          <a:p>
            <a:r>
              <a:rPr lang="fr-FR" sz="1400" dirty="0">
                <a:solidFill>
                  <a:srgbClr val="FF0000"/>
                </a:solidFill>
                <a:latin typeface="Arial Black" pitchFamily="34" charset="0"/>
              </a:rPr>
              <a:t>M = 0.36 </a:t>
            </a:r>
            <a:r>
              <a:rPr lang="fr-FR" sz="1400" dirty="0" err="1">
                <a:solidFill>
                  <a:srgbClr val="FF0000"/>
                </a:solidFill>
                <a:latin typeface="Arial Black" pitchFamily="34" charset="0"/>
              </a:rPr>
              <a:t>M</a:t>
            </a:r>
            <a:r>
              <a:rPr lang="fr-FR" sz="1400" baseline="-25000" dirty="0" err="1">
                <a:solidFill>
                  <a:srgbClr val="FF0000"/>
                </a:solidFill>
                <a:latin typeface="Arial Black" pitchFamily="34" charset="0"/>
              </a:rPr>
              <a:t>Sun</a:t>
            </a:r>
            <a:endParaRPr lang="fr-FR" sz="1400" dirty="0">
              <a:solidFill>
                <a:srgbClr val="FF0000"/>
              </a:solidFill>
              <a:latin typeface="Arial Black" pitchFamily="34" charset="0"/>
            </a:endParaRPr>
          </a:p>
          <a:p>
            <a:r>
              <a:rPr lang="el-GR" sz="1600" b="1" dirty="0">
                <a:latin typeface="Arial" charset="0"/>
                <a:ea typeface="Arial" charset="0"/>
                <a:cs typeface="Arial" charset="0"/>
              </a:rPr>
              <a:t>α</a:t>
            </a:r>
            <a:r>
              <a:rPr lang="fr-FR" sz="1600" b="1" dirty="0">
                <a:latin typeface="Arial" charset="0"/>
                <a:ea typeface="Arial" charset="0"/>
                <a:cs typeface="Arial" charset="0"/>
              </a:rPr>
              <a:t> = 0.2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5576" y="5505508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Black" pitchFamily="34" charset="0"/>
              </a:rPr>
              <a:t>R</a:t>
            </a:r>
            <a:r>
              <a:rPr lang="fr-FR" baseline="-25000" dirty="0" err="1">
                <a:latin typeface="Arial Black" pitchFamily="34" charset="0"/>
              </a:rPr>
              <a:t>in</a:t>
            </a:r>
            <a:r>
              <a:rPr lang="fr-FR" dirty="0">
                <a:latin typeface="Arial Black" pitchFamily="34" charset="0"/>
              </a:rPr>
              <a:t> = R</a:t>
            </a:r>
            <a:r>
              <a:rPr lang="fr-FR" baseline="-25000" dirty="0">
                <a:latin typeface="Arial Black" pitchFamily="34" charset="0"/>
              </a:rPr>
              <a:t>L</a:t>
            </a:r>
            <a:r>
              <a:rPr lang="fr-FR" dirty="0">
                <a:latin typeface="Arial Black" pitchFamily="34" charset="0"/>
              </a:rPr>
              <a:t> = 2.79 R</a:t>
            </a:r>
            <a:r>
              <a:rPr lang="fr-FR" baseline="-25000" dirty="0">
                <a:latin typeface="Arial Black" pitchFamily="34" charset="0"/>
              </a:rPr>
              <a:t>S</a:t>
            </a:r>
            <a:r>
              <a:rPr lang="fr-FR" dirty="0">
                <a:latin typeface="Arial Black" pitchFamily="34" charset="0"/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3428729"/>
            <a:ext cx="5003800" cy="337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II. Construction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8064896" cy="432048"/>
            <a:chOff x="1475656" y="2137502"/>
            <a:chExt cx="8064896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81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Remarque sur l’hypothèse </a:t>
              </a:r>
              <a:r>
                <a:rPr lang="fr-FR" dirty="0" err="1">
                  <a:latin typeface="Arial Black" pitchFamily="34" charset="0"/>
                </a:rPr>
                <a:t>polytropique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971600" y="2276872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>
                <a:latin typeface="Arial Black" pitchFamily="34" charset="0"/>
              </a:rPr>
              <a:t>Masses volumiques dans le cas précédent (équipotentielles comptées depuis l’extérieur vers l’intérieur)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3428729"/>
            <a:ext cx="5003800" cy="3378200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2081608"/>
              </p:ext>
            </p:extLst>
          </p:nvPr>
        </p:nvGraphicFramePr>
        <p:xfrm>
          <a:off x="938488" y="3021782"/>
          <a:ext cx="1967880" cy="357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77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# Equipotentielle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Masse volumique          (</a:t>
                      </a:r>
                      <a:r>
                        <a:rPr lang="fr-FR" sz="1200" baseline="0" dirty="0"/>
                        <a:t> x 10</a:t>
                      </a:r>
                      <a:r>
                        <a:rPr lang="fr-FR" sz="1200" baseline="30000" dirty="0"/>
                        <a:t>11</a:t>
                      </a:r>
                      <a:r>
                        <a:rPr lang="fr-FR" sz="1200" baseline="0" dirty="0"/>
                        <a:t> g.cm</a:t>
                      </a:r>
                      <a:r>
                        <a:rPr lang="fr-FR" sz="1200" baseline="30000" dirty="0"/>
                        <a:t>-3</a:t>
                      </a:r>
                      <a:r>
                        <a:rPr lang="fr-FR" sz="1200" baseline="0" dirty="0"/>
                        <a:t>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2.61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3549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b="1" dirty="0">
                          <a:latin typeface="Arial" charset="0"/>
                          <a:ea typeface="Arial" charset="0"/>
                          <a:cs typeface="Arial" charset="0"/>
                        </a:rPr>
                        <a:t>2.76</a:t>
                      </a:r>
                      <a:endParaRPr lang="fr-FR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7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III. Stabilité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416353" y="1415207"/>
            <a:ext cx="8064896" cy="432048"/>
            <a:chOff x="1475656" y="2137502"/>
            <a:chExt cx="8064896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81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Principe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BE6DD15C-F3A0-4125-B0D5-07416737BD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277973"/>
            <a:ext cx="6079533" cy="410445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62426FBA-BFC8-4402-A004-2FF4FE0D203D}"/>
              </a:ext>
            </a:extLst>
          </p:cNvPr>
          <p:cNvCxnSpPr>
            <a:cxnSpLocks/>
          </p:cNvCxnSpPr>
          <p:nvPr/>
        </p:nvCxnSpPr>
        <p:spPr>
          <a:xfrm>
            <a:off x="4063557" y="2070061"/>
            <a:ext cx="0" cy="2952328"/>
          </a:xfrm>
          <a:prstGeom prst="line">
            <a:avLst/>
          </a:prstGeom>
          <a:ln w="793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63BC1324-0014-43A5-8AA2-06CAEFA9B7BE}"/>
              </a:ext>
            </a:extLst>
          </p:cNvPr>
          <p:cNvSpPr txBox="1"/>
          <p:nvPr/>
        </p:nvSpPr>
        <p:spPr>
          <a:xfrm>
            <a:off x="790495" y="3152001"/>
            <a:ext cx="80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Arial Black" pitchFamily="34" charset="0"/>
                <a:ea typeface="+mj-ea"/>
                <a:cs typeface="+mj-cs"/>
              </a:rPr>
              <a:t>Δ</a:t>
            </a:r>
            <a:r>
              <a:rPr lang="fr-FR" sz="2000" dirty="0" err="1">
                <a:latin typeface="Arial Black" pitchFamily="34" charset="0"/>
                <a:ea typeface="+mj-ea"/>
                <a:cs typeface="+mj-cs"/>
              </a:rPr>
              <a:t>Jd</a:t>
            </a:r>
            <a:endParaRPr lang="fr-FR" sz="2000" dirty="0"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F363940B-A8A7-44C8-8044-CCBDBFF4237D}"/>
              </a:ext>
            </a:extLst>
          </p:cNvPr>
          <p:cNvSpPr txBox="1"/>
          <p:nvPr/>
        </p:nvSpPr>
        <p:spPr>
          <a:xfrm>
            <a:off x="771023" y="2514962"/>
            <a:ext cx="114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 Black" pitchFamily="34" charset="0"/>
                <a:ea typeface="+mj-ea"/>
                <a:cs typeface="+mj-cs"/>
              </a:rPr>
              <a:t>Δ</a:t>
            </a:r>
            <a:r>
              <a:rPr lang="fr-FR" sz="2400" dirty="0">
                <a:latin typeface="Arial Black" pitchFamily="34" charset="0"/>
                <a:ea typeface="+mj-ea"/>
                <a:cs typeface="+mj-cs"/>
              </a:rPr>
              <a:t>Md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DD0DC600-E2CD-4F1F-98F5-5DEA6DB19BFA}"/>
              </a:ext>
            </a:extLst>
          </p:cNvPr>
          <p:cNvCxnSpPr>
            <a:cxnSpLocks/>
          </p:cNvCxnSpPr>
          <p:nvPr/>
        </p:nvCxnSpPr>
        <p:spPr>
          <a:xfrm>
            <a:off x="457200" y="4149080"/>
            <a:ext cx="1872208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8393914A-1286-4B42-8383-846FC1F95ACF}"/>
              </a:ext>
            </a:extLst>
          </p:cNvPr>
          <p:cNvSpPr txBox="1"/>
          <p:nvPr/>
        </p:nvSpPr>
        <p:spPr>
          <a:xfrm>
            <a:off x="688734" y="5523403"/>
            <a:ext cx="130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itchFamily="34" charset="0"/>
                <a:ea typeface="+mj-ea"/>
                <a:cs typeface="+mj-cs"/>
              </a:rPr>
              <a:t>J+</a:t>
            </a:r>
            <a:r>
              <a:rPr lang="el-GR" sz="2400" dirty="0">
                <a:latin typeface="Arial Black" pitchFamily="34" charset="0"/>
                <a:ea typeface="+mj-ea"/>
                <a:cs typeface="+mj-cs"/>
              </a:rPr>
              <a:t>Δ</a:t>
            </a:r>
            <a:r>
              <a:rPr lang="fr-FR" sz="2400" dirty="0" err="1">
                <a:latin typeface="Arial Black" pitchFamily="34" charset="0"/>
                <a:ea typeface="+mj-ea"/>
                <a:cs typeface="+mj-cs"/>
              </a:rPr>
              <a:t>Jd</a:t>
            </a:r>
            <a:endParaRPr lang="fr-FR" sz="2400" dirty="0"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86B8289-279C-4AD5-9707-AA3D20C5192C}"/>
              </a:ext>
            </a:extLst>
          </p:cNvPr>
          <p:cNvSpPr txBox="1"/>
          <p:nvPr/>
        </p:nvSpPr>
        <p:spPr>
          <a:xfrm>
            <a:off x="586974" y="4592162"/>
            <a:ext cx="174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 Black" pitchFamily="34" charset="0"/>
                <a:ea typeface="+mj-ea"/>
                <a:cs typeface="+mj-cs"/>
              </a:rPr>
              <a:t>M+Md</a:t>
            </a:r>
            <a:endParaRPr lang="fr-FR" sz="2400" dirty="0">
              <a:latin typeface="Arial Black" pitchFamily="34" charset="0"/>
              <a:ea typeface="+mj-ea"/>
              <a:cs typeface="+mj-cs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3907985F-1160-4AB6-9EBC-17FAFF3F8BF2}"/>
              </a:ext>
            </a:extLst>
          </p:cNvPr>
          <p:cNvCxnSpPr>
            <a:cxnSpLocks/>
          </p:cNvCxnSpPr>
          <p:nvPr/>
        </p:nvCxnSpPr>
        <p:spPr>
          <a:xfrm flipV="1">
            <a:off x="668381" y="5442793"/>
            <a:ext cx="1238546" cy="794519"/>
          </a:xfrm>
          <a:prstGeom prst="line">
            <a:avLst/>
          </a:prstGeom>
          <a:ln w="50800">
            <a:solidFill>
              <a:schemeClr val="tx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A90A1A2-6F79-4B83-89FF-E8E71A01AFC0}"/>
              </a:ext>
            </a:extLst>
          </p:cNvPr>
          <p:cNvSpPr txBox="1"/>
          <p:nvPr/>
        </p:nvSpPr>
        <p:spPr>
          <a:xfrm>
            <a:off x="3952503" y="557280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fr-FR" sz="2400" dirty="0">
                <a:latin typeface="Arial Black" pitchFamily="34" charset="0"/>
                <a:ea typeface="+mj-ea"/>
                <a:cs typeface="+mj-cs"/>
              </a:rPr>
              <a:t>Changement du moment angulaire du disque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III. Stabilité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8064896" cy="432048"/>
            <a:chOff x="1475656" y="2137502"/>
            <a:chExt cx="8064896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81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Comment construire le nouveau disque ?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971600" y="2276872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Une première itération sur la masse volumique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F24D495-738F-40B8-A8B7-6EA328800094}"/>
              </a:ext>
            </a:extLst>
          </p:cNvPr>
          <p:cNvSpPr txBox="1"/>
          <p:nvPr/>
        </p:nvSpPr>
        <p:spPr>
          <a:xfrm>
            <a:off x="971600" y="4653136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</a:t>
            </a:r>
            <a:r>
              <a:rPr lang="fr-FR" sz="1400" dirty="0" smtClean="0">
                <a:latin typeface="Arial Black" pitchFamily="34" charset="0"/>
              </a:rPr>
              <a:t>On </a:t>
            </a:r>
            <a:r>
              <a:rPr lang="fr-FR" sz="1400" dirty="0">
                <a:latin typeface="Arial Black" pitchFamily="34" charset="0"/>
              </a:rPr>
              <a:t>passe pour cela à la coordonnée lagrangienne 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8C1D4A-3C61-4AEF-A0DF-8A9F76730703}"/>
                  </a:ext>
                </a:extLst>
              </p:cNvPr>
              <p:cNvSpPr txBox="1"/>
              <p:nvPr/>
            </p:nvSpPr>
            <p:spPr>
              <a:xfrm>
                <a:off x="2231740" y="3219520"/>
                <a:ext cx="4680520" cy="798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 panose="02040503050406030204" pitchFamily="18" charset="0"/>
                                </a:rPr>
                                <m:t>ϖ</m:t>
                              </m:r>
                            </m:e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</a:rPr>
                            <m:t>ϖ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 panose="02040503050406030204" pitchFamily="18" charset="0"/>
                                </a:rPr>
                                <m:t>ϖ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</a:rPr>
                            <m:t>ϖ</m:t>
                          </m:r>
                        </m:sup>
                        <m:e>
                          <m:f>
                            <m:fPr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  <m:t>ϖ</m:t>
                                  </m:r>
                                </m:e>
                                <m:sup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</a:rPr>
                            <m:t>ϖ</m:t>
                          </m:r>
                        </m:e>
                      </m:nary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908C1D4A-3C61-4AEF-A0DF-8A9F76730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740" y="3219520"/>
                <a:ext cx="4680520" cy="79874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278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III. Stabilité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8064896" cy="432048"/>
            <a:chOff x="1475656" y="2137502"/>
            <a:chExt cx="8064896" cy="43204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1727684" y="2168860"/>
                  <a:ext cx="7812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latin typeface="Arial Black" pitchFamily="34" charset="0"/>
                    </a:rPr>
                    <a:t>Dichotomie sur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endParaRPr lang="fr-FR" dirty="0">
                    <a:latin typeface="Arial Black" pitchFamily="34" charset="0"/>
                  </a:endParaRPr>
                </a:p>
              </p:txBody>
            </p:sp>
          </mc:Choice>
          <mc:Fallback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684" y="2168860"/>
                  <a:ext cx="7812868" cy="369332"/>
                </a:xfrm>
                <a:prstGeom prst="rect">
                  <a:avLst/>
                </a:prstGeom>
                <a:blipFill>
                  <a:blip r:embed="rId2" cstate="print"/>
                  <a:stretch>
                    <a:fillRect l="-624" t="-8197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960444" y="2699047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latin typeface="Arial Black" pitchFamily="34" charset="0"/>
              </a:rPr>
              <a:t> Pour avoir les bornes de l’intégrale dans le calcul précédent</a:t>
            </a:r>
            <a:endParaRPr lang="fr-FR" sz="1400" dirty="0">
              <a:latin typeface="Arial Black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9E9A355-E7A8-44EB-B37F-F669E58A0796}"/>
              </a:ext>
            </a:extLst>
          </p:cNvPr>
          <p:cNvSpPr txBox="1"/>
          <p:nvPr/>
        </p:nvSpPr>
        <p:spPr>
          <a:xfrm>
            <a:off x="960444" y="3167390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>
                <a:latin typeface="Arial Black" pitchFamily="34" charset="0"/>
              </a:rPr>
              <a:t> On intègre ensuite sur la masse et on compare à la masse théorique</a:t>
            </a:r>
            <a:endParaRPr lang="fr-FR" sz="1400" dirty="0">
              <a:latin typeface="Arial Black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9E8EAA6F-C30B-4469-9597-C03175CE5AD9}"/>
              </a:ext>
            </a:extLst>
          </p:cNvPr>
          <p:cNvSpPr/>
          <p:nvPr/>
        </p:nvSpPr>
        <p:spPr>
          <a:xfrm>
            <a:off x="1259632" y="3834626"/>
            <a:ext cx="4248471" cy="261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068758AA-065B-431F-87C7-75E2610E69C3}"/>
              </a:ext>
            </a:extLst>
          </p:cNvPr>
          <p:cNvSpPr/>
          <p:nvPr/>
        </p:nvSpPr>
        <p:spPr>
          <a:xfrm>
            <a:off x="1434074" y="4135869"/>
            <a:ext cx="2952328" cy="20162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E9EF87C-E971-4653-8E6A-DB6DC71374CA}"/>
              </a:ext>
            </a:extLst>
          </p:cNvPr>
          <p:cNvSpPr txBox="1"/>
          <p:nvPr/>
        </p:nvSpPr>
        <p:spPr>
          <a:xfrm>
            <a:off x="6372200" y="4305892"/>
            <a:ext cx="2026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Black" pitchFamily="34" charset="0"/>
              </a:rPr>
              <a:t>M trop grande en bleu : on augmente le rayon intérieur pour diminuer la masse</a:t>
            </a:r>
          </a:p>
        </p:txBody>
      </p:sp>
    </p:spTree>
    <p:extLst>
      <p:ext uri="{BB962C8B-B14F-4D97-AF65-F5344CB8AC3E}">
        <p14:creationId xmlns:p14="http://schemas.microsoft.com/office/powerpoint/2010/main" xmlns="" val="11617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III. Stabilité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8064896" cy="432048"/>
            <a:chOff x="1475656" y="2137502"/>
            <a:chExt cx="8064896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81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Programme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971600" y="2636912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Création du disque initial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3DBE366E-59D0-4B42-BF4A-4EB40D035B87}"/>
              </a:ext>
            </a:extLst>
          </p:cNvPr>
          <p:cNvSpPr txBox="1"/>
          <p:nvPr/>
        </p:nvSpPr>
        <p:spPr>
          <a:xfrm>
            <a:off x="971600" y="3136886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On retire un peu de masse – calcul du moment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7B2E44F5-BD0A-4113-A79D-CA177A7DCF9D}"/>
              </a:ext>
            </a:extLst>
          </p:cNvPr>
          <p:cNvSpPr txBox="1"/>
          <p:nvPr/>
        </p:nvSpPr>
        <p:spPr>
          <a:xfrm>
            <a:off x="971600" y="4323381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Remplissage d’un disque de la bonne masse dans celui d’avant, avec une masse volumique arbitraire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575E7BBA-E0C0-464C-8E25-FF8D0D4FD891}"/>
              </a:ext>
            </a:extLst>
          </p:cNvPr>
          <p:cNvSpPr txBox="1"/>
          <p:nvPr/>
        </p:nvSpPr>
        <p:spPr>
          <a:xfrm>
            <a:off x="952736" y="3733139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Nouveau potentiel pour le trou noir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E01F047F-CA5A-41E3-BC6E-813317986DE3}"/>
              </a:ext>
            </a:extLst>
          </p:cNvPr>
          <p:cNvSpPr txBox="1"/>
          <p:nvPr/>
        </p:nvSpPr>
        <p:spPr>
          <a:xfrm>
            <a:off x="945231" y="515862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Dichotomie sur le rayon intérieur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Boucle pour faire converger la masse volumique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Comparaison de la masse du disque</a:t>
            </a:r>
          </a:p>
        </p:txBody>
      </p:sp>
    </p:spTree>
    <p:extLst>
      <p:ext uri="{BB962C8B-B14F-4D97-AF65-F5344CB8AC3E}">
        <p14:creationId xmlns:p14="http://schemas.microsoft.com/office/powerpoint/2010/main" xmlns="" val="237337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7564" y="1736812"/>
            <a:ext cx="82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Résultats </a:t>
            </a:r>
            <a:r>
              <a:rPr lang="fr-FR" dirty="0" smtClean="0">
                <a:latin typeface="Arial Black" pitchFamily="34" charset="0"/>
              </a:rPr>
              <a:t>cohérents avec un modèle simple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7564" y="2960948"/>
            <a:ext cx="7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Extension au problème où l’auto gravité est prise en compte </a:t>
            </a:r>
          </a:p>
        </p:txBody>
      </p:sp>
      <p:sp>
        <p:nvSpPr>
          <p:cNvPr id="7" name="Triangle isocèle 6"/>
          <p:cNvSpPr/>
          <p:nvPr/>
        </p:nvSpPr>
        <p:spPr>
          <a:xfrm rot="5400000">
            <a:off x="251520" y="1849470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 rot="5400000">
            <a:off x="251520" y="3073606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Introduction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7564" y="308638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Plusieurs mécanismes de formation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7564" y="1876182"/>
            <a:ext cx="82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Existence nécessaire au phénomène de sursauts gamma</a:t>
            </a:r>
          </a:p>
        </p:txBody>
      </p:sp>
      <p:sp>
        <p:nvSpPr>
          <p:cNvPr id="7" name="Triangle isocèle 6"/>
          <p:cNvSpPr/>
          <p:nvPr/>
        </p:nvSpPr>
        <p:spPr>
          <a:xfrm rot="5400000">
            <a:off x="251520" y="3199038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 rot="5400000">
            <a:off x="251520" y="1988840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47664" y="3554432"/>
            <a:ext cx="5904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Black" pitchFamily="34" charset="0"/>
              </a:rPr>
              <a:t>Fusion d’étoiles à neutron</a:t>
            </a:r>
          </a:p>
          <a:p>
            <a:r>
              <a:rPr lang="fr-FR" sz="1400" dirty="0">
                <a:latin typeface="Arial Black" pitchFamily="34" charset="0"/>
              </a:rPr>
              <a:t>Effet de marée d’un trou noir sur une étoile à neutrons</a:t>
            </a:r>
          </a:p>
          <a:p>
            <a:r>
              <a:rPr lang="fr-FR" sz="1400" dirty="0">
                <a:latin typeface="Arial Black" pitchFamily="34" charset="0"/>
              </a:rPr>
              <a:t>Effondrement d’une étoile massive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47664" y="2402304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Black" pitchFamily="34" charset="0"/>
              </a:rPr>
              <a:t>Éjections relativistes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3568" y="4509120"/>
            <a:ext cx="82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Objectifs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15" name="Triangle isocèle 14"/>
          <p:cNvSpPr/>
          <p:nvPr/>
        </p:nvSpPr>
        <p:spPr>
          <a:xfrm rot="5400000">
            <a:off x="287524" y="4621778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547664" y="5013176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Black" pitchFamily="34" charset="0"/>
              </a:rPr>
              <a:t>Modéliser un tel disque</a:t>
            </a:r>
          </a:p>
          <a:p>
            <a:r>
              <a:rPr lang="fr-FR" sz="1400" dirty="0">
                <a:latin typeface="Arial Black" pitchFamily="34" charset="0"/>
              </a:rPr>
              <a:t>Trouver les conditions de stabilité du </a:t>
            </a:r>
            <a:r>
              <a:rPr lang="fr-FR" sz="1400" dirty="0" smtClean="0">
                <a:latin typeface="Arial Black" pitchFamily="34" charset="0"/>
              </a:rPr>
              <a:t>disque dans le cadre d’un transfert de masse</a:t>
            </a:r>
            <a:endParaRPr lang="fr-FR" sz="1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Plan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01670" y="238023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Modélisation du disque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601670" y="4627294"/>
            <a:ext cx="68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Etude de la stabilité du transfert de masse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01670" y="3515816"/>
            <a:ext cx="68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itchFamily="34" charset="0"/>
              </a:rPr>
              <a:t>Construction d’un disque de masse donnée</a:t>
            </a:r>
          </a:p>
        </p:txBody>
      </p:sp>
      <p:grpSp>
        <p:nvGrpSpPr>
          <p:cNvPr id="10" name="Grouper 9"/>
          <p:cNvGrpSpPr/>
          <p:nvPr/>
        </p:nvGrpSpPr>
        <p:grpSpPr>
          <a:xfrm>
            <a:off x="827584" y="2348680"/>
            <a:ext cx="432048" cy="432048"/>
            <a:chOff x="827584" y="2348680"/>
            <a:chExt cx="432048" cy="432048"/>
          </a:xfrm>
        </p:grpSpPr>
        <p:sp>
          <p:nvSpPr>
            <p:cNvPr id="3" name="Ellipse 2"/>
            <p:cNvSpPr>
              <a:spLocks noChangeAspect="1"/>
            </p:cNvSpPr>
            <p:nvPr/>
          </p:nvSpPr>
          <p:spPr>
            <a:xfrm>
              <a:off x="827584" y="234868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3547" y="239970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1</a:t>
              </a:r>
              <a:endParaRPr lang="fr-FR" dirty="0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826800" y="3480810"/>
            <a:ext cx="432048" cy="432048"/>
            <a:chOff x="827584" y="2348680"/>
            <a:chExt cx="432048" cy="432048"/>
          </a:xfrm>
        </p:grpSpPr>
        <p:sp>
          <p:nvSpPr>
            <p:cNvPr id="15" name="Ellipse 14"/>
            <p:cNvSpPr>
              <a:spLocks noChangeAspect="1"/>
            </p:cNvSpPr>
            <p:nvPr/>
          </p:nvSpPr>
          <p:spPr>
            <a:xfrm>
              <a:off x="827584" y="234868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73547" y="239970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2</a:t>
              </a:r>
              <a:endParaRPr lang="fr-FR" dirty="0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826016" y="4594568"/>
            <a:ext cx="432048" cy="432048"/>
            <a:chOff x="827584" y="2348680"/>
            <a:chExt cx="432048" cy="432048"/>
          </a:xfrm>
        </p:grpSpPr>
        <p:sp>
          <p:nvSpPr>
            <p:cNvPr id="18" name="Ellipse 17"/>
            <p:cNvSpPr>
              <a:spLocks noChangeAspect="1"/>
            </p:cNvSpPr>
            <p:nvPr/>
          </p:nvSpPr>
          <p:spPr>
            <a:xfrm>
              <a:off x="827584" y="234868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547" y="239970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3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I. Modélisation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251520" y="1228189"/>
            <a:ext cx="6156684" cy="432048"/>
            <a:chOff x="1475656" y="2137502"/>
            <a:chExt cx="6156684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Hypothèses fondamentales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1115616" y="1615613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rgbClr val="FF0000"/>
                </a:solidFill>
                <a:latin typeface="Arial Black" pitchFamily="34" charset="0"/>
              </a:rPr>
              <a:t> Approximation non relativiste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>
                <a:solidFill>
                  <a:srgbClr val="FF0000"/>
                </a:solidFill>
                <a:latin typeface="Arial Black" pitchFamily="34" charset="0"/>
              </a:rPr>
              <a:t> Auto gravité négligée</a:t>
            </a:r>
          </a:p>
          <a:p>
            <a:endParaRPr lang="fr-FR" sz="1400" dirty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latin typeface="Arial Black" pitchFamily="34" charset="0"/>
              </a:rPr>
              <a:t>Potentiel </a:t>
            </a:r>
            <a:r>
              <a:rPr lang="fr-FR" sz="1400" dirty="0">
                <a:latin typeface="Arial Black" pitchFamily="34" charset="0"/>
              </a:rPr>
              <a:t>gravitationnel (approximation de </a:t>
            </a:r>
            <a:r>
              <a:rPr lang="fr-FR" sz="1400" dirty="0" err="1">
                <a:latin typeface="Arial Black" pitchFamily="34" charset="0"/>
              </a:rPr>
              <a:t>Paczynski</a:t>
            </a:r>
            <a:r>
              <a:rPr lang="fr-FR" sz="1400" dirty="0">
                <a:latin typeface="Arial Black" pitchFamily="34" charset="0"/>
              </a:rPr>
              <a:t> &amp; </a:t>
            </a:r>
            <a:r>
              <a:rPr lang="fr-FR" sz="1400" dirty="0" err="1">
                <a:latin typeface="Arial Black" pitchFamily="34" charset="0"/>
              </a:rPr>
              <a:t>Wiita</a:t>
            </a:r>
            <a:r>
              <a:rPr lang="fr-FR" sz="1400" dirty="0">
                <a:latin typeface="Arial Black" pitchFamily="34" charset="0"/>
              </a:rPr>
              <a:t> 1980)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232248" cy="72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1187624" y="357301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Équation d’état dominée par la pression de dégénérescence des électrons dans le régime ultra-relativiste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1012" y="4221088"/>
            <a:ext cx="2825164" cy="37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1259632" y="4725144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Loi de rotation donnée par la fonction de vitesse angulaire</a:t>
            </a:r>
          </a:p>
          <a:p>
            <a:pPr>
              <a:buFont typeface="Arial" pitchFamily="34" charset="0"/>
              <a:buChar char="•"/>
            </a:pPr>
            <a:endParaRPr lang="fr-FR" sz="1400" dirty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Forme du moment cinétique effectif			 donnée par 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4693121"/>
            <a:ext cx="657528" cy="32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5044613"/>
            <a:ext cx="1800200" cy="47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5557803"/>
            <a:ext cx="2473915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I. Modélisation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268760"/>
            <a:ext cx="6156684" cy="432048"/>
            <a:chOff x="1475656" y="2137502"/>
            <a:chExt cx="6156684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Résolution de l’équilibre hydrostatique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93344"/>
            <a:ext cx="4104456" cy="75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140968"/>
            <a:ext cx="3672408" cy="80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èche vers le bas 7"/>
          <p:cNvSpPr/>
          <p:nvPr/>
        </p:nvSpPr>
        <p:spPr>
          <a:xfrm>
            <a:off x="4211960" y="2492896"/>
            <a:ext cx="432048" cy="64807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725144"/>
            <a:ext cx="3096344" cy="565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539552" y="609329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solidFill>
                  <a:srgbClr val="FF0000"/>
                </a:solidFill>
                <a:latin typeface="Arial Black" pitchFamily="34" charset="0"/>
              </a:rPr>
              <a:t>Remarques</a:t>
            </a:r>
            <a:r>
              <a:rPr lang="fr-FR" sz="1200" dirty="0" smtClean="0">
                <a:solidFill>
                  <a:srgbClr val="FF0000"/>
                </a:solidFill>
                <a:latin typeface="Arial Black" pitchFamily="34" charset="0"/>
              </a:rPr>
              <a:t>:  - </a:t>
            </a:r>
            <a:r>
              <a:rPr lang="fr-FR" sz="1200" dirty="0" err="1" smtClean="0">
                <a:solidFill>
                  <a:srgbClr val="FF0000"/>
                </a:solidFill>
                <a:latin typeface="Arial Black" pitchFamily="34" charset="0"/>
              </a:rPr>
              <a:t>Equi</a:t>
            </a:r>
            <a:r>
              <a:rPr lang="fr-FR" sz="1200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Arial Black" pitchFamily="34" charset="0"/>
              </a:rPr>
              <a:t>- Enthalpie = </a:t>
            </a:r>
            <a:r>
              <a:rPr lang="fr-FR" sz="1200" dirty="0" err="1">
                <a:solidFill>
                  <a:srgbClr val="FF0000"/>
                </a:solidFill>
                <a:latin typeface="Arial Black" pitchFamily="34" charset="0"/>
              </a:rPr>
              <a:t>Equi</a:t>
            </a:r>
            <a:r>
              <a:rPr lang="fr-FR" sz="1200" dirty="0">
                <a:solidFill>
                  <a:srgbClr val="FF0000"/>
                </a:solidFill>
                <a:latin typeface="Arial Black" pitchFamily="34" charset="0"/>
              </a:rPr>
              <a:t> - Pression = </a:t>
            </a:r>
            <a:r>
              <a:rPr lang="fr-FR" sz="1200" dirty="0" err="1">
                <a:solidFill>
                  <a:srgbClr val="FF0000"/>
                </a:solidFill>
                <a:latin typeface="Arial Black" pitchFamily="34" charset="0"/>
              </a:rPr>
              <a:t>Equi</a:t>
            </a:r>
            <a:r>
              <a:rPr lang="fr-FR" sz="1200" dirty="0">
                <a:solidFill>
                  <a:srgbClr val="FF0000"/>
                </a:solidFill>
                <a:latin typeface="Arial Black" pitchFamily="34" charset="0"/>
              </a:rPr>
              <a:t> - Masse </a:t>
            </a:r>
            <a:r>
              <a:rPr lang="fr-FR" sz="1200" dirty="0" smtClean="0">
                <a:solidFill>
                  <a:srgbClr val="FF0000"/>
                </a:solidFill>
                <a:latin typeface="Arial Black" pitchFamily="34" charset="0"/>
              </a:rPr>
              <a:t>volumique</a:t>
            </a:r>
          </a:p>
          <a:p>
            <a:r>
              <a:rPr lang="fr-FR" sz="1200" dirty="0" smtClean="0">
                <a:solidFill>
                  <a:srgbClr val="FF0000"/>
                </a:solidFill>
                <a:latin typeface="Arial Black" pitchFamily="34" charset="0"/>
              </a:rPr>
              <a:t>	 </a:t>
            </a:r>
            <a:r>
              <a:rPr lang="fr-FR" sz="1200" dirty="0" smtClean="0">
                <a:solidFill>
                  <a:srgbClr val="FF0000"/>
                </a:solidFill>
                <a:latin typeface="Arial Black" pitchFamily="34" charset="0"/>
              </a:rPr>
              <a:t>   - On dispose dans ce cas d’une expression analytique pour les équipotentielles</a:t>
            </a:r>
            <a:endParaRPr lang="fr-FR" sz="1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195167"/>
            <a:ext cx="2880320" cy="59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4771231"/>
            <a:ext cx="1545479" cy="59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5347295"/>
            <a:ext cx="2317051" cy="45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ccolade ouvrante 14"/>
          <p:cNvSpPr/>
          <p:nvPr/>
        </p:nvSpPr>
        <p:spPr>
          <a:xfrm>
            <a:off x="5364088" y="4293096"/>
            <a:ext cx="216024" cy="14401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5445224"/>
            <a:ext cx="1728192" cy="384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899592" y="5528265"/>
            <a:ext cx="244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latin typeface="Arial Black" pitchFamily="34" charset="0"/>
              </a:rPr>
              <a:t>Equipotentielles effectives</a:t>
            </a:r>
            <a:endParaRPr lang="fr-FR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I. Modélisation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6156684" cy="432048"/>
            <a:chOff x="1475656" y="2137502"/>
            <a:chExt cx="6156684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Deux rayons remarquables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5" y="3269650"/>
            <a:ext cx="3528392" cy="39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971600" y="227687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</a:t>
            </a:r>
            <a:r>
              <a:rPr lang="fr-FR" sz="1400" u="sng" dirty="0">
                <a:latin typeface="Arial Black" pitchFamily="34" charset="0"/>
              </a:rPr>
              <a:t>Rayon du centre R</a:t>
            </a:r>
            <a:r>
              <a:rPr lang="fr-FR" sz="1400" u="sng" baseline="-25000" dirty="0">
                <a:latin typeface="Arial Black" pitchFamily="34" charset="0"/>
              </a:rPr>
              <a:t>C</a:t>
            </a:r>
            <a:r>
              <a:rPr lang="fr-FR" sz="1400" u="sng" dirty="0">
                <a:latin typeface="Arial Black" pitchFamily="34" charset="0"/>
              </a:rPr>
              <a:t> </a:t>
            </a:r>
            <a:r>
              <a:rPr lang="fr-FR" sz="1400" dirty="0">
                <a:latin typeface="Arial Black" pitchFamily="34" charset="0"/>
              </a:rPr>
              <a:t>: maximum de masse volumique</a:t>
            </a:r>
          </a:p>
          <a:p>
            <a:pPr>
              <a:buFont typeface="Arial" pitchFamily="34" charset="0"/>
              <a:buChar char="•"/>
            </a:pPr>
            <a:endParaRPr lang="fr-FR" sz="1400" dirty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>
                <a:latin typeface="Arial Black" pitchFamily="34" charset="0"/>
              </a:rPr>
              <a:t> </a:t>
            </a:r>
            <a:r>
              <a:rPr lang="fr-FR" sz="1400" u="sng" dirty="0">
                <a:latin typeface="Arial Black" pitchFamily="34" charset="0"/>
              </a:rPr>
              <a:t>Rayon de Lagrange R</a:t>
            </a:r>
            <a:r>
              <a:rPr lang="fr-FR" sz="1400" u="sng" baseline="-25000" dirty="0">
                <a:latin typeface="Arial Black" pitchFamily="34" charset="0"/>
              </a:rPr>
              <a:t>L</a:t>
            </a:r>
            <a:r>
              <a:rPr lang="fr-FR" sz="1400" u="sng" dirty="0">
                <a:latin typeface="Arial Black" pitchFamily="34" charset="0"/>
              </a:rPr>
              <a:t> </a:t>
            </a:r>
            <a:r>
              <a:rPr lang="fr-FR" sz="1400" dirty="0">
                <a:latin typeface="Arial Black" pitchFamily="34" charset="0"/>
              </a:rPr>
              <a:t>: équilibre force centrifuge – force de gravité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803799"/>
            <a:ext cx="3523494" cy="3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I. Modélisation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6156684" cy="432048"/>
            <a:chOff x="1475656" y="2137502"/>
            <a:chExt cx="6156684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Exemple d’équipotentielles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395536" y="3411577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Arial Black" pitchFamily="34" charset="0"/>
              </a:rPr>
              <a:t>Caractéristiques:</a:t>
            </a:r>
          </a:p>
          <a:p>
            <a:endParaRPr lang="fr-FR" sz="1400" u="sng" dirty="0">
              <a:latin typeface="Arial Black" pitchFamily="34" charset="0"/>
            </a:endParaRPr>
          </a:p>
          <a:p>
            <a:r>
              <a:rPr lang="fr-FR" sz="1400" dirty="0">
                <a:latin typeface="Arial Black" pitchFamily="34" charset="0"/>
              </a:rPr>
              <a:t>M</a:t>
            </a:r>
            <a:r>
              <a:rPr lang="fr-FR" sz="1400" baseline="-25000" dirty="0">
                <a:latin typeface="Arial Black" pitchFamily="34" charset="0"/>
              </a:rPr>
              <a:t>BH</a:t>
            </a:r>
            <a:r>
              <a:rPr lang="fr-FR" sz="1400" dirty="0">
                <a:latin typeface="Arial Black" pitchFamily="34" charset="0"/>
              </a:rPr>
              <a:t> = 2.44 </a:t>
            </a:r>
            <a:r>
              <a:rPr lang="fr-FR" sz="1400" dirty="0" err="1">
                <a:latin typeface="Arial Black" pitchFamily="34" charset="0"/>
              </a:rPr>
              <a:t>M</a:t>
            </a:r>
            <a:r>
              <a:rPr lang="fr-FR" sz="1400" baseline="-25000" dirty="0" err="1">
                <a:latin typeface="Arial Black" pitchFamily="34" charset="0"/>
              </a:rPr>
              <a:t>Sun</a:t>
            </a:r>
            <a:endParaRPr lang="fr-FR" sz="1400" dirty="0">
              <a:latin typeface="Arial Black" pitchFamily="34" charset="0"/>
            </a:endParaRPr>
          </a:p>
          <a:p>
            <a:r>
              <a:rPr lang="fr-FR" sz="1400" dirty="0" err="1">
                <a:latin typeface="Arial Black" pitchFamily="34" charset="0"/>
              </a:rPr>
              <a:t>R</a:t>
            </a:r>
            <a:r>
              <a:rPr lang="fr-FR" sz="1400" baseline="-25000" dirty="0" err="1">
                <a:latin typeface="Arial Black" pitchFamily="34" charset="0"/>
              </a:rPr>
              <a:t>in</a:t>
            </a:r>
            <a:r>
              <a:rPr lang="fr-FR" sz="1400" dirty="0">
                <a:latin typeface="Arial Black" pitchFamily="34" charset="0"/>
              </a:rPr>
              <a:t> = 3.5 R</a:t>
            </a:r>
            <a:r>
              <a:rPr lang="fr-FR" sz="1400" baseline="-25000" dirty="0">
                <a:latin typeface="Arial Black" pitchFamily="34" charset="0"/>
              </a:rPr>
              <a:t>S</a:t>
            </a:r>
          </a:p>
          <a:p>
            <a:r>
              <a:rPr lang="fr-FR" sz="1400" dirty="0">
                <a:latin typeface="Arial Black" pitchFamily="34" charset="0"/>
              </a:rPr>
              <a:t>R</a:t>
            </a:r>
            <a:r>
              <a:rPr lang="fr-FR" sz="1400" baseline="-25000" dirty="0">
                <a:latin typeface="Arial Black" pitchFamily="34" charset="0"/>
              </a:rPr>
              <a:t>L </a:t>
            </a:r>
            <a:r>
              <a:rPr lang="fr-FR" sz="1400" dirty="0">
                <a:latin typeface="Arial Black" pitchFamily="34" charset="0"/>
              </a:rPr>
              <a:t>= 3.2 R</a:t>
            </a:r>
            <a:r>
              <a:rPr lang="fr-FR" sz="1400" baseline="-25000" dirty="0">
                <a:latin typeface="Arial Black" pitchFamily="34" charset="0"/>
              </a:rPr>
              <a:t>S</a:t>
            </a:r>
          </a:p>
          <a:p>
            <a:r>
              <a:rPr lang="fr-FR" sz="1400" dirty="0">
                <a:latin typeface="Arial Black" pitchFamily="34" charset="0"/>
              </a:rPr>
              <a:t>     </a:t>
            </a:r>
            <a:r>
              <a:rPr lang="fr-FR" sz="1200" dirty="0">
                <a:latin typeface="Arial Black" pitchFamily="34" charset="0"/>
              </a:rPr>
              <a:t>où R</a:t>
            </a:r>
            <a:r>
              <a:rPr lang="fr-FR" sz="1200" baseline="-25000" dirty="0">
                <a:latin typeface="Arial Black" pitchFamily="34" charset="0"/>
              </a:rPr>
              <a:t>S</a:t>
            </a:r>
            <a:r>
              <a:rPr lang="fr-FR" sz="1200" dirty="0">
                <a:latin typeface="Arial Black" pitchFamily="34" charset="0"/>
              </a:rPr>
              <a:t> = 2GM</a:t>
            </a:r>
            <a:r>
              <a:rPr lang="fr-FR" sz="1200" baseline="-25000" dirty="0">
                <a:latin typeface="Arial Black" pitchFamily="34" charset="0"/>
              </a:rPr>
              <a:t>BH</a:t>
            </a:r>
            <a:r>
              <a:rPr lang="fr-FR" sz="1200" dirty="0">
                <a:latin typeface="Arial Black" pitchFamily="34" charset="0"/>
              </a:rPr>
              <a:t> / c</a:t>
            </a:r>
            <a:r>
              <a:rPr lang="fr-FR" sz="1200" baseline="30000" dirty="0">
                <a:latin typeface="Arial Black" pitchFamily="34" charset="0"/>
              </a:rPr>
              <a:t>2</a:t>
            </a:r>
          </a:p>
          <a:p>
            <a:r>
              <a:rPr lang="el-GR" sz="1600" b="1" dirty="0">
                <a:latin typeface="Arial" charset="0"/>
                <a:ea typeface="Arial" charset="0"/>
                <a:cs typeface="Arial" charset="0"/>
              </a:rPr>
              <a:t>α</a:t>
            </a:r>
            <a:r>
              <a:rPr lang="fr-FR" sz="1600" b="1" dirty="0">
                <a:latin typeface="Arial" charset="0"/>
                <a:ea typeface="Arial" charset="0"/>
                <a:cs typeface="Arial" charset="0"/>
              </a:rPr>
              <a:t> = 0.2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71600" y="2276872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Black" pitchFamily="34" charset="0"/>
              </a:rPr>
              <a:t>Rayon intérieur &gt; Rayon de Lagrange</a:t>
            </a:r>
          </a:p>
          <a:p>
            <a:endParaRPr lang="fr-FR" sz="1400" dirty="0">
              <a:latin typeface="Arial Black" pitchFamily="34" charset="0"/>
            </a:endParaRPr>
          </a:p>
          <a:p>
            <a:endParaRPr lang="fr-FR" sz="1400" dirty="0">
              <a:latin typeface="Arial Black" pitchFamily="34" charset="0"/>
            </a:endParaRPr>
          </a:p>
          <a:p>
            <a:r>
              <a:rPr lang="fr-FR" sz="1400" dirty="0">
                <a:latin typeface="Arial Black" pitchFamily="34" charset="0"/>
              </a:rPr>
              <a:t>				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3284984"/>
            <a:ext cx="4927600" cy="337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I. Modélisation</a:t>
            </a: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6156684" cy="432048"/>
            <a:chOff x="1475656" y="2137502"/>
            <a:chExt cx="6156684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Exemple d’équipotentielles</a:t>
              </a: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971600" y="2276872"/>
            <a:ext cx="7056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Black" pitchFamily="34" charset="0"/>
              </a:rPr>
              <a:t>Rayon intérieur = Rayon de Lagrange</a:t>
            </a:r>
          </a:p>
          <a:p>
            <a:endParaRPr lang="fr-FR" sz="1400" dirty="0">
              <a:latin typeface="Arial Black" pitchFamily="34" charset="0"/>
            </a:endParaRPr>
          </a:p>
          <a:p>
            <a:endParaRPr lang="fr-FR" sz="1400" dirty="0">
              <a:latin typeface="Arial Black" pitchFamily="34" charset="0"/>
            </a:endParaRPr>
          </a:p>
          <a:p>
            <a:r>
              <a:rPr lang="fr-FR" sz="1400" dirty="0">
                <a:latin typeface="Arial Black" pitchFamily="34" charset="0"/>
              </a:rPr>
              <a:t>				</a:t>
            </a:r>
          </a:p>
          <a:p>
            <a:endParaRPr lang="fr-FR" sz="1400" dirty="0">
              <a:latin typeface="Arial Black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3284984"/>
            <a:ext cx="4927600" cy="33782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95536" y="3411577"/>
            <a:ext cx="38164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Arial Black" pitchFamily="34" charset="0"/>
              </a:rPr>
              <a:t>Caractéristiques:</a:t>
            </a:r>
          </a:p>
          <a:p>
            <a:endParaRPr lang="fr-FR" sz="1400" u="sng" dirty="0">
              <a:latin typeface="Arial Black" pitchFamily="34" charset="0"/>
            </a:endParaRPr>
          </a:p>
          <a:p>
            <a:r>
              <a:rPr lang="fr-FR" sz="1400" dirty="0">
                <a:latin typeface="Arial Black" pitchFamily="34" charset="0"/>
              </a:rPr>
              <a:t>M</a:t>
            </a:r>
            <a:r>
              <a:rPr lang="fr-FR" sz="1400" baseline="-25000" dirty="0">
                <a:latin typeface="Arial Black" pitchFamily="34" charset="0"/>
              </a:rPr>
              <a:t>BH</a:t>
            </a:r>
            <a:r>
              <a:rPr lang="fr-FR" sz="1400" dirty="0">
                <a:latin typeface="Arial Black" pitchFamily="34" charset="0"/>
              </a:rPr>
              <a:t> = 2.44 </a:t>
            </a:r>
            <a:r>
              <a:rPr lang="fr-FR" sz="1400" dirty="0" err="1">
                <a:latin typeface="Arial Black" pitchFamily="34" charset="0"/>
              </a:rPr>
              <a:t>M</a:t>
            </a:r>
            <a:r>
              <a:rPr lang="fr-FR" sz="1400" baseline="-25000" dirty="0" err="1">
                <a:latin typeface="Arial Black" pitchFamily="34" charset="0"/>
              </a:rPr>
              <a:t>Sun</a:t>
            </a:r>
            <a:endParaRPr lang="fr-FR" sz="1400" dirty="0">
              <a:latin typeface="Arial Black" pitchFamily="34" charset="0"/>
            </a:endParaRPr>
          </a:p>
          <a:p>
            <a:r>
              <a:rPr lang="fr-FR" sz="1400" dirty="0" err="1">
                <a:latin typeface="Arial Black" pitchFamily="34" charset="0"/>
              </a:rPr>
              <a:t>R</a:t>
            </a:r>
            <a:r>
              <a:rPr lang="fr-FR" sz="1400" baseline="-25000" dirty="0" err="1">
                <a:latin typeface="Arial Black" pitchFamily="34" charset="0"/>
              </a:rPr>
              <a:t>in</a:t>
            </a:r>
            <a:r>
              <a:rPr lang="fr-FR" sz="1400" dirty="0">
                <a:latin typeface="Arial Black" pitchFamily="34" charset="0"/>
              </a:rPr>
              <a:t> = R</a:t>
            </a:r>
            <a:r>
              <a:rPr lang="fr-FR" sz="1400" baseline="-25000" dirty="0">
                <a:latin typeface="Arial Black" pitchFamily="34" charset="0"/>
              </a:rPr>
              <a:t>L </a:t>
            </a:r>
            <a:r>
              <a:rPr lang="fr-FR" sz="1400" dirty="0">
                <a:latin typeface="Arial Black" pitchFamily="34" charset="0"/>
              </a:rPr>
              <a:t>= 3.2 R</a:t>
            </a:r>
            <a:r>
              <a:rPr lang="fr-FR" sz="1400" baseline="-25000" dirty="0">
                <a:latin typeface="Arial Black" pitchFamily="34" charset="0"/>
              </a:rPr>
              <a:t>S</a:t>
            </a:r>
          </a:p>
          <a:p>
            <a:r>
              <a:rPr lang="fr-FR" sz="1400" dirty="0">
                <a:latin typeface="Arial Black" pitchFamily="34" charset="0"/>
              </a:rPr>
              <a:t>     </a:t>
            </a:r>
            <a:r>
              <a:rPr lang="fr-FR" sz="1200" dirty="0">
                <a:latin typeface="Arial Black" pitchFamily="34" charset="0"/>
              </a:rPr>
              <a:t>où R</a:t>
            </a:r>
            <a:r>
              <a:rPr lang="fr-FR" sz="1200" baseline="-25000" dirty="0">
                <a:latin typeface="Arial Black" pitchFamily="34" charset="0"/>
              </a:rPr>
              <a:t>S</a:t>
            </a:r>
            <a:r>
              <a:rPr lang="fr-FR" sz="1200" dirty="0">
                <a:latin typeface="Arial Black" pitchFamily="34" charset="0"/>
              </a:rPr>
              <a:t> = 2GM</a:t>
            </a:r>
            <a:r>
              <a:rPr lang="fr-FR" sz="1200" baseline="-25000" dirty="0">
                <a:latin typeface="Arial Black" pitchFamily="34" charset="0"/>
              </a:rPr>
              <a:t>BH</a:t>
            </a:r>
            <a:r>
              <a:rPr lang="fr-FR" sz="1200" dirty="0">
                <a:latin typeface="Arial Black" pitchFamily="34" charset="0"/>
              </a:rPr>
              <a:t> / c</a:t>
            </a:r>
            <a:r>
              <a:rPr lang="fr-FR" sz="1200" baseline="30000" dirty="0">
                <a:latin typeface="Arial Black" pitchFamily="34" charset="0"/>
              </a:rPr>
              <a:t>2</a:t>
            </a:r>
          </a:p>
          <a:p>
            <a:r>
              <a:rPr lang="el-GR" sz="1600" b="1" dirty="0">
                <a:latin typeface="Arial" charset="0"/>
                <a:ea typeface="Arial" charset="0"/>
                <a:cs typeface="Arial" charset="0"/>
              </a:rPr>
              <a:t>α</a:t>
            </a:r>
            <a:r>
              <a:rPr lang="fr-FR" sz="1600" b="1" dirty="0">
                <a:latin typeface="Arial" charset="0"/>
                <a:ea typeface="Arial" charset="0"/>
                <a:cs typeface="Arial" charset="0"/>
              </a:rPr>
              <a:t> =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>
                <a:latin typeface="Arial Black" pitchFamily="34" charset="0"/>
              </a:rPr>
              <a:t>I. Modélisation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8998" y="4077072"/>
            <a:ext cx="3877258" cy="2658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71600" y="4365104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Arial Black" pitchFamily="34" charset="0"/>
              </a:rPr>
              <a:t>R</a:t>
            </a:r>
            <a:r>
              <a:rPr lang="fr-FR" sz="1400" baseline="-25000" dirty="0" err="1" smtClean="0">
                <a:solidFill>
                  <a:srgbClr val="FF0000"/>
                </a:solidFill>
                <a:latin typeface="Arial Black" pitchFamily="34" charset="0"/>
              </a:rPr>
              <a:t>in</a:t>
            </a:r>
            <a:r>
              <a:rPr lang="fr-FR" sz="1400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Arial Black" pitchFamily="34" charset="0"/>
              </a:rPr>
              <a:t>= </a:t>
            </a:r>
            <a:r>
              <a:rPr lang="fr-FR" sz="1400" dirty="0" smtClean="0">
                <a:solidFill>
                  <a:srgbClr val="FF0000"/>
                </a:solidFill>
                <a:latin typeface="Arial Black" pitchFamily="34" charset="0"/>
              </a:rPr>
              <a:t>3.2 </a:t>
            </a:r>
            <a:r>
              <a:rPr lang="fr-FR" sz="1400" dirty="0" err="1" smtClean="0">
                <a:solidFill>
                  <a:srgbClr val="FF0000"/>
                </a:solidFill>
                <a:latin typeface="Arial Black" pitchFamily="34" charset="0"/>
              </a:rPr>
              <a:t>Rs</a:t>
            </a:r>
            <a:endParaRPr lang="fr-FR" sz="14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r>
              <a:rPr lang="fr-FR" sz="1400" dirty="0" smtClean="0">
                <a:latin typeface="Arial Black" pitchFamily="34" charset="0"/>
              </a:rPr>
              <a:t>R</a:t>
            </a:r>
            <a:r>
              <a:rPr lang="fr-FR" sz="1400" baseline="-25000" dirty="0" smtClean="0">
                <a:latin typeface="Arial Black" pitchFamily="34" charset="0"/>
              </a:rPr>
              <a:t>L </a:t>
            </a:r>
            <a:r>
              <a:rPr lang="fr-FR" sz="1400" dirty="0">
                <a:latin typeface="Arial Black" pitchFamily="34" charset="0"/>
              </a:rPr>
              <a:t>= 3.2 R</a:t>
            </a:r>
            <a:r>
              <a:rPr lang="fr-FR" sz="1400" baseline="-25000" dirty="0">
                <a:latin typeface="Arial Black" pitchFamily="34" charset="0"/>
              </a:rPr>
              <a:t>S</a:t>
            </a:r>
          </a:p>
          <a:p>
            <a:r>
              <a:rPr lang="fr-FR" sz="1400" dirty="0">
                <a:latin typeface="Arial Black" pitchFamily="34" charset="0"/>
              </a:rPr>
              <a:t>     </a:t>
            </a:r>
            <a:endParaRPr lang="fr-FR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71600" y="213285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Arial Black" pitchFamily="34" charset="0"/>
              </a:rPr>
              <a:t>R</a:t>
            </a:r>
            <a:r>
              <a:rPr lang="fr-FR" sz="1400" baseline="-25000" dirty="0" err="1" smtClean="0">
                <a:solidFill>
                  <a:srgbClr val="FF0000"/>
                </a:solidFill>
                <a:latin typeface="Arial Black" pitchFamily="34" charset="0"/>
              </a:rPr>
              <a:t>in</a:t>
            </a:r>
            <a:r>
              <a:rPr lang="fr-FR" sz="1400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Arial Black" pitchFamily="34" charset="0"/>
              </a:rPr>
              <a:t>= 3.5 R</a:t>
            </a:r>
            <a:r>
              <a:rPr lang="fr-FR" sz="1400" baseline="-25000" dirty="0">
                <a:solidFill>
                  <a:srgbClr val="FF0000"/>
                </a:solidFill>
                <a:latin typeface="Arial Black" pitchFamily="34" charset="0"/>
              </a:rPr>
              <a:t>S</a:t>
            </a:r>
          </a:p>
          <a:p>
            <a:r>
              <a:rPr lang="fr-FR" sz="1400" dirty="0">
                <a:latin typeface="Arial Black" pitchFamily="34" charset="0"/>
              </a:rPr>
              <a:t>R</a:t>
            </a:r>
            <a:r>
              <a:rPr lang="fr-FR" sz="1400" baseline="-25000" dirty="0">
                <a:latin typeface="Arial Black" pitchFamily="34" charset="0"/>
              </a:rPr>
              <a:t>L </a:t>
            </a:r>
            <a:r>
              <a:rPr lang="fr-FR" sz="1400" dirty="0">
                <a:latin typeface="Arial Black" pitchFamily="34" charset="0"/>
              </a:rPr>
              <a:t>= 3.2 </a:t>
            </a:r>
            <a:r>
              <a:rPr lang="fr-FR" sz="1400" dirty="0" smtClean="0">
                <a:latin typeface="Arial Black" pitchFamily="34" charset="0"/>
              </a:rPr>
              <a:t>R</a:t>
            </a:r>
            <a:r>
              <a:rPr lang="fr-FR" sz="1400" baseline="-25000" dirty="0" smtClean="0">
                <a:latin typeface="Arial Black" pitchFamily="34" charset="0"/>
              </a:rPr>
              <a:t>S</a:t>
            </a:r>
            <a:endParaRPr lang="fr-FR" sz="1400" baseline="-25000" dirty="0">
              <a:latin typeface="Arial Black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9961" y="1196752"/>
            <a:ext cx="3875333" cy="265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725</Words>
  <Application>Microsoft Office PowerPoint</Application>
  <PresentationFormat>Affichage à l'écran (4:3)</PresentationFormat>
  <Paragraphs>165</Paragraphs>
  <Slides>17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Diapositive 1</vt:lpstr>
      <vt:lpstr>Introduction</vt:lpstr>
      <vt:lpstr>Plan</vt:lpstr>
      <vt:lpstr>I. Modélisation</vt:lpstr>
      <vt:lpstr>I. Modélisation</vt:lpstr>
      <vt:lpstr>I. Modélisation</vt:lpstr>
      <vt:lpstr>I. Modélisation</vt:lpstr>
      <vt:lpstr>I. Modélisation</vt:lpstr>
      <vt:lpstr>I. Modélisation</vt:lpstr>
      <vt:lpstr>II. Construction</vt:lpstr>
      <vt:lpstr>II. Construction</vt:lpstr>
      <vt:lpstr>II. Construction</vt:lpstr>
      <vt:lpstr>III. Stabilité</vt:lpstr>
      <vt:lpstr>III. Stabilité</vt:lpstr>
      <vt:lpstr>III. Stabilité</vt:lpstr>
      <vt:lpstr>III. Stabilité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Etienne</dc:creator>
  <cp:lastModifiedBy>Etienne</cp:lastModifiedBy>
  <cp:revision>99</cp:revision>
  <dcterms:created xsi:type="dcterms:W3CDTF">2017-12-14T16:20:49Z</dcterms:created>
  <dcterms:modified xsi:type="dcterms:W3CDTF">2018-03-19T21:31:14Z</dcterms:modified>
</cp:coreProperties>
</file>