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93" r:id="rId7"/>
    <p:sldId id="294" r:id="rId8"/>
    <p:sldId id="295" r:id="rId9"/>
    <p:sldId id="296" r:id="rId10"/>
    <p:sldId id="261" r:id="rId11"/>
    <p:sldId id="262" r:id="rId12"/>
    <p:sldId id="263" r:id="rId13"/>
    <p:sldId id="264" r:id="rId14"/>
  </p:sldIdLst>
  <p:sldSz cx="12192000" cy="6858000"/>
  <p:notesSz cx="6858000" cy="9144000"/>
  <p:embeddedFontLst>
    <p:embeddedFont>
      <p:font typeface="Libre Franklin" panose="00000500000000000000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Libre Franklin Medium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3:19.525" idx="1">
    <p:pos x="5004" y="1035"/>
    <p:text>Quem eu sou? (nome, formação, cargo, etc.)
Por que este trabalho é relevante para mim?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4:09.310" idx="2">
    <p:pos x="1521" y="1458"/>
    <p:text>Qual ou quais são as principais dores identificadas?
O quão grande é esse problema? 
O que evidencia e reforça as dores? (depoimentos, fotos, dados secundários, etc.)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o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4:51.659" idx="3">
    <p:pos x="3258" y="999"/>
    <p:text>O que eu proponho para resolver as dores?
Como funciona minha solução?
Qual o estágio atual de minha solução?
O que as pessoas falam sobre a solução proposta?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g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4:51.659" idx="3">
    <p:pos x="3258" y="999"/>
    <p:text>O que eu proponho para resolver as dores?
Como funciona minha solução?
Qual o estágio atual de minha solução?
O que as pessoas falam sobre a solução proposta?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g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4:51.659" idx="3">
    <p:pos x="3258" y="999"/>
    <p:text>O que eu proponho para resolver as dores?
Como funciona minha solução?
Qual o estágio atual de minha solução?
O que as pessoas falam sobre a solução proposta?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g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4:51.659" idx="3">
    <p:pos x="3258" y="999"/>
    <p:text>O que eu proponho para resolver as dores?
Como funciona minha solução?
Qual o estágio atual de minha solução?
O que as pessoas falam sobre a solução proposta?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g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5:44.213" idx="4">
    <p:pos x="4635" y="1042"/>
    <p:text>O que diferencia minha solução das demais (tecnologia, facilidade de utilização, custo etc.)?
Qual minha proposta de valor?</p:text>
    <p:extLst mod="1"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k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7:26.924" idx="5">
    <p:pos x="1683" y="360"/>
    <p:text>Quais são os impactos da minha solução?
Ela facilita a vida das pessoas?
Reduz custo ou gera novas formas de receita?
Gera impacto social e/ou ambiental?
Temos evidências (antes-depois) dos ganhos gerados?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w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0T21:58:21.119" idx="6">
    <p:pos x="1242" y="1089"/>
    <p:text>Qual sua visão para o futuro da solução?
Dado seu estágio atual, como você chegará lá (alcançará a visão)?
Por que o IGTI foi importante neste processo?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EDasnbc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7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059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61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801bba7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6b801bba7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1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819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473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75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720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22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na esquerda">
  <p:cSld name="Foto na esquer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izado">
  <p:cSld name="Personaliza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>
            <a:spLocks noGrp="1"/>
          </p:cNvSpPr>
          <p:nvPr>
            <p:ph type="pic" idx="2"/>
          </p:nvPr>
        </p:nvSpPr>
        <p:spPr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com Legenda">
  <p:cSld name="Foto com Le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>
            <a:spLocks noGrp="1"/>
          </p:cNvSpPr>
          <p:nvPr>
            <p:ph type="pic" idx="2"/>
          </p:nvPr>
        </p:nvSpPr>
        <p:spPr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01268" y="2355119"/>
            <a:ext cx="513347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Pitch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651825" y="3690309"/>
            <a:ext cx="406317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PROJETO APLICADO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1651825" y="4559253"/>
            <a:ext cx="4910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PESQUISA LOCAL IMAGEM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 smtClean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PELO CONTEUDO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331">
        <p:random/>
      </p:transition>
    </mc:Choice>
    <mc:Fallback xmlns="">
      <p:transition spd="slow" advTm="1133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668655" y="609600"/>
            <a:ext cx="10854690" cy="563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524161" y="1603896"/>
            <a:ext cx="4208833" cy="145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Diferencial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524161" y="3263911"/>
            <a:ext cx="4208834" cy="3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a sua solução tem de especial?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740812" y="3708113"/>
            <a:ext cx="5992183" cy="17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Aplicação local stand-</a:t>
            </a:r>
            <a:r>
              <a:rPr lang="pt-BR" sz="14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alone</a:t>
            </a:r>
            <a:r>
              <a:rPr lang="pt-BR" sz="14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rodando usando exclusivamente recursos da estação do usuário, garantindo a privacidade dos dados.</a:t>
            </a: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Treinamento dos modelos com um jogo de dados reduzido.</a:t>
            </a: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400" b="0" i="0" u="none" strike="noStrike" cap="none" dirty="0" smtClean="0">
                <a:solidFill>
                  <a:schemeClr val="bg1"/>
                </a:solidFill>
                <a:sym typeface="Arial"/>
              </a:rPr>
              <a:t>Envolvimento mínimo do usuário. Ele só precisa organizar em pastas as fotografias dos rostos, geradas automaticamente pela aplicação, para o treinamento do modelo dos temas pessoais.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 rot="5400000" flipH="1">
            <a:off x="110935" y="3360907"/>
            <a:ext cx="1115440" cy="136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527"/>
          <a:stretch>
            <a:fillRect/>
          </a:stretch>
        </p:blipFill>
        <p:spPr>
          <a:xfrm>
            <a:off x="1064785" y="996047"/>
            <a:ext cx="2817489" cy="486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2426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1789321" y="3702220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 smtClean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789321" y="2498658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530189" y="2426892"/>
            <a:ext cx="90334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rgbClr val="1A1F20"/>
                </a:solidFill>
              </a:rPr>
              <a:t>Economia de tempo</a:t>
            </a:r>
          </a:p>
        </p:txBody>
      </p:sp>
      <p:sp>
        <p:nvSpPr>
          <p:cNvPr id="174" name="Google Shape;174;p21"/>
          <p:cNvSpPr txBox="1"/>
          <p:nvPr/>
        </p:nvSpPr>
        <p:spPr>
          <a:xfrm>
            <a:off x="2530189" y="3621299"/>
            <a:ext cx="288847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rgbClr val="1A1F20"/>
                </a:solidFill>
              </a:rPr>
              <a:t>Privacidade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2530189" y="3929220"/>
            <a:ext cx="8143786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 smtClean="0">
                <a:solidFill>
                  <a:srgbClr val="1A1F20"/>
                </a:solidFill>
                <a:latin typeface="Arial"/>
                <a:ea typeface="Arial"/>
                <a:cs typeface="Arial"/>
                <a:sym typeface="Arial"/>
              </a:rPr>
              <a:t>Não precisa disponibilizar as suas fotografias na </a:t>
            </a:r>
            <a:r>
              <a:rPr lang="pt-BR" sz="1200" b="0" i="0" u="none" strike="noStrike" cap="none" dirty="0" err="1" smtClean="0">
                <a:solidFill>
                  <a:srgbClr val="1A1F2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pt-BR" sz="1200" b="0" i="0" u="none" strike="noStrike" cap="none" dirty="0" smtClean="0">
                <a:solidFill>
                  <a:srgbClr val="1A1F20"/>
                </a:solidFill>
                <a:latin typeface="Arial"/>
                <a:ea typeface="Arial"/>
                <a:cs typeface="Arial"/>
                <a:sym typeface="Arial"/>
              </a:rPr>
              <a:t>, evitando o risco que elas sejam usadas impropriamente. </a:t>
            </a:r>
            <a:endParaRPr sz="1200" b="0" i="0" u="none" strike="noStrike" cap="none" dirty="0">
              <a:solidFill>
                <a:srgbClr val="1A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789320" y="531442"/>
            <a:ext cx="303032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Impacto</a:t>
            </a:r>
            <a:endParaRPr sz="3800" b="0" i="0" u="none" strike="noStrike" cap="non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272F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Como funciona o seu produto?</a:t>
            </a:r>
            <a:endParaRPr sz="1400" b="0" i="0" u="none" strike="noStrike" cap="none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" name="Google Shape;175;p21"/>
          <p:cNvSpPr txBox="1"/>
          <p:nvPr/>
        </p:nvSpPr>
        <p:spPr>
          <a:xfrm>
            <a:off x="2530189" y="2675036"/>
            <a:ext cx="8143786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rgbClr val="1A1F20"/>
                </a:solidFill>
              </a:rPr>
              <a:t>Tira a necessidade de passar tempo a organizar as suas fotografias </a:t>
            </a:r>
            <a:r>
              <a:rPr lang="pt-BR" sz="1200" dirty="0" smtClean="0">
                <a:solidFill>
                  <a:srgbClr val="1A1F20"/>
                </a:solidFill>
              </a:rPr>
              <a:t>pessoais, </a:t>
            </a:r>
            <a:r>
              <a:rPr lang="pt-BR" sz="1200" dirty="0">
                <a:solidFill>
                  <a:srgbClr val="1A1F20"/>
                </a:solidFill>
              </a:rPr>
              <a:t>para </a:t>
            </a:r>
            <a:r>
              <a:rPr lang="pt-BR" sz="1200" dirty="0" smtClean="0">
                <a:solidFill>
                  <a:srgbClr val="1A1F20"/>
                </a:solidFill>
              </a:rPr>
              <a:t>pesquisar depois facilmente elas.</a:t>
            </a:r>
            <a:endParaRPr sz="1200" b="0" i="0" u="none" strike="noStrike" cap="none" dirty="0">
              <a:solidFill>
                <a:srgbClr val="1A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9;p21"/>
          <p:cNvSpPr/>
          <p:nvPr/>
        </p:nvSpPr>
        <p:spPr>
          <a:xfrm>
            <a:off x="1789321" y="490578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4;p21"/>
          <p:cNvSpPr txBox="1"/>
          <p:nvPr/>
        </p:nvSpPr>
        <p:spPr>
          <a:xfrm>
            <a:off x="2530188" y="4863172"/>
            <a:ext cx="366741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rgbClr val="1A1F20"/>
                </a:solidFill>
              </a:rPr>
              <a:t>Flexibilidade de pesquisa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5;p21"/>
          <p:cNvSpPr txBox="1"/>
          <p:nvPr/>
        </p:nvSpPr>
        <p:spPr>
          <a:xfrm>
            <a:off x="2530189" y="5242065"/>
            <a:ext cx="814378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rgbClr val="1A1F20"/>
                </a:solidFill>
              </a:rPr>
              <a:t>O usuário pode configurar os temas de pesquisa, juntando os de temas comuns com os de temas pessoais, indicando o nível de confiança da pesquisa.</a:t>
            </a:r>
            <a:r>
              <a:rPr lang="pt-BR" sz="1200" b="0" i="0" u="none" strike="noStrike" cap="none" dirty="0" smtClean="0">
                <a:solidFill>
                  <a:srgbClr val="1A1F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1A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9123">
        <p14:warp dir="in"/>
      </p:transition>
    </mc:Choice>
    <mc:Fallback xmlns="">
      <p:transition spd="slow" advTm="291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712" b="8710"/>
          <a:stretch/>
        </p:blipFill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3333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82981" y="1691066"/>
            <a:ext cx="3706732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3DFFF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38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82980" y="3538630"/>
            <a:ext cx="4003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 a sua visão para o futuro da solução?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082980" y="3982832"/>
            <a:ext cx="3706733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chemeClr val="lt1"/>
                </a:solidFill>
              </a:rPr>
              <a:t>Se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entregou, 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 este 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projeto, 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 protótipo de aplicação stand-</a:t>
            </a:r>
            <a:r>
              <a:rPr lang="pt-BR" sz="12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alone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 pesquisa de fotos, por temas comuns/pessoais, baseada sobre modelos </a:t>
            </a:r>
            <a:r>
              <a:rPr lang="pt-BR" sz="12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Convolutional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Neural Network, usando um banco de imagem pequeno para o treinamento dos modelos, e recursos exclusivamente locais para as funcionalidades usuária.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se transformar em produto, precisaria ainda de vários passos importantes: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5200403" y="2001337"/>
            <a:ext cx="511696" cy="51169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5200403" y="3605306"/>
            <a:ext cx="511696" cy="51169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 smtClean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5200403" y="649873"/>
            <a:ext cx="511696" cy="51169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941270" y="578107"/>
            <a:ext cx="323379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chemeClr val="lt1"/>
                </a:solidFill>
                <a:latin typeface="Trebuchet MS"/>
                <a:sym typeface="Trebuchet MS"/>
              </a:rPr>
              <a:t>Mais temas comuns de pesquisa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941271" y="886028"/>
            <a:ext cx="5895129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chemeClr val="lt1"/>
                </a:solidFill>
              </a:rPr>
              <a:t>Pelo momento, o modelo de pesquisa dos temas comuns esta limitado a 15 temas.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se transformar em produto, precisaria ao mínim</a:t>
            </a:r>
            <a:r>
              <a:rPr lang="pt-BR" sz="1200" dirty="0" smtClean="0">
                <a:solidFill>
                  <a:schemeClr val="lt1"/>
                </a:solidFill>
              </a:rPr>
              <a:t>o 10 vezes mais temas comuns de pesquisa.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941270" y="1920416"/>
            <a:ext cx="5666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chemeClr val="lt1"/>
                </a:solidFill>
                <a:latin typeface="Trebuchet MS"/>
                <a:sym typeface="Trebuchet MS"/>
              </a:rPr>
              <a:t>Melhorar a performance de pesquisa dos temas comuns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941271" y="2257185"/>
            <a:ext cx="5895129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chemeClr val="lt1"/>
                </a:solidFill>
              </a:rPr>
              <a:t>A performance ficou em torno de 65% (métrica F1)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subir ela, precisaria ter um banco de treinamento maior para cada tema e talvez experimentar outras arquiteturas (uso de outros modelos </a:t>
            </a:r>
            <a:r>
              <a:rPr lang="pt-BR" sz="12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lang="pt-BR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-treinados e/ou complexidade maior da parte nova de classificação).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941270" y="3521430"/>
            <a:ext cx="53109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chemeClr val="lt1"/>
                </a:solidFill>
                <a:latin typeface="Trebuchet MS"/>
                <a:sym typeface="Trebuchet MS"/>
              </a:rPr>
              <a:t>Ergonomia aplicação e empacotamento em um binário stand </a:t>
            </a:r>
            <a:r>
              <a:rPr lang="pt-BR" sz="16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alone</a:t>
            </a:r>
            <a:r>
              <a:rPr lang="pt-BR" sz="1600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952802" y="3991443"/>
            <a:ext cx="578083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 smtClean="0">
                <a:solidFill>
                  <a:schemeClr val="lt1"/>
                </a:solidFill>
              </a:rPr>
              <a:t>Pesquisa recursiva das fotos em </a:t>
            </a:r>
            <a:r>
              <a:rPr lang="pt-BR" sz="1200" dirty="0" err="1" smtClean="0">
                <a:solidFill>
                  <a:schemeClr val="lt1"/>
                </a:solidFill>
              </a:rPr>
              <a:t>sub-pastas</a:t>
            </a:r>
            <a:r>
              <a:rPr lang="pt-BR" sz="1200" dirty="0" smtClean="0">
                <a:solidFill>
                  <a:schemeClr val="lt1"/>
                </a:solidFill>
              </a:rPr>
              <a:t>, binário único ou setup de instalação para não ter pré-requisitos de configuração da estação de trabalho (versão do Python e das librarias importadas)...</a:t>
            </a:r>
          </a:p>
          <a:p>
            <a:pPr lvl="0">
              <a:lnSpc>
                <a:spcPct val="140000"/>
              </a:lnSpc>
              <a:buSzPts val="1200"/>
            </a:pPr>
            <a:endParaRPr lang="pt-BR" sz="12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89;p22"/>
          <p:cNvSpPr/>
          <p:nvPr/>
        </p:nvSpPr>
        <p:spPr>
          <a:xfrm>
            <a:off x="5200403" y="4954140"/>
            <a:ext cx="511696" cy="51169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95;p22"/>
          <p:cNvSpPr txBox="1"/>
          <p:nvPr/>
        </p:nvSpPr>
        <p:spPr>
          <a:xfrm>
            <a:off x="5941269" y="4909574"/>
            <a:ext cx="53109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 smtClean="0">
                <a:solidFill>
                  <a:schemeClr val="lt1"/>
                </a:solidFill>
                <a:latin typeface="Trebuchet MS"/>
                <a:sym typeface="Trebuchet MS"/>
              </a:rPr>
              <a:t>Otimização tempo extração dos rostos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92;p22"/>
          <p:cNvSpPr txBox="1"/>
          <p:nvPr/>
        </p:nvSpPr>
        <p:spPr>
          <a:xfrm>
            <a:off x="5952802" y="5247106"/>
            <a:ext cx="589512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chemeClr val="lt1"/>
                </a:solidFill>
              </a:rPr>
              <a:t>A extração dos rostos, primeira etapa para o treinamento e a predição do modelo de classificação dos temas pessoais, demora atualmente ate 7 segundos por foto em função do numero de rostos na fotografia.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>
                <a:solidFill>
                  <a:schemeClr val="lt1"/>
                </a:solidFill>
              </a:rPr>
              <a:t>Este tempo precisaria passar abaixo do segundo para poder pesquisar bancos de fotos voluminosos, talvez usando um cache e/ou por chamada matricial do MTCNN.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4127">
        <p:random/>
      </p:transition>
    </mc:Choice>
    <mc:Fallback xmlns="">
      <p:transition spd="slow" advTm="1041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593278" y="4438881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312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8309234" y="4431790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309234" y="51576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APRESENTAÇÃO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976325" y="1534664"/>
            <a:ext cx="2434321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976325" y="322565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76325" y="3531906"/>
            <a:ext cx="2434321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é a dor?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76325" y="5462468"/>
            <a:ext cx="2434321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eu proponho?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DIFERENCIAL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685703" y="1534664"/>
            <a:ext cx="2434321" cy="57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a sua solução tem de especial?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85696" y="3225650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IMPACTO</a:t>
            </a:r>
            <a:endParaRPr sz="1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85703" y="3531906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os impactos da minha solução?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685703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685698" y="5156200"/>
            <a:ext cx="29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1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685703" y="5462468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sua visão para o futuro da solução?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1"/>
    </mc:Choice>
    <mc:Fallback xmlns="">
      <p:transition spd="slow" advTm="13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801bba70_0_92"/>
          <p:cNvSpPr txBox="1"/>
          <p:nvPr/>
        </p:nvSpPr>
        <p:spPr>
          <a:xfrm>
            <a:off x="7195654" y="651957"/>
            <a:ext cx="4208833" cy="145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Apresentação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b801bba70_0_92"/>
          <p:cNvSpPr txBox="1"/>
          <p:nvPr/>
        </p:nvSpPr>
        <p:spPr>
          <a:xfrm>
            <a:off x="623568" y="1277653"/>
            <a:ext cx="4208834" cy="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Quem sou eu?</a:t>
            </a:r>
            <a:endParaRPr sz="1400" b="0" i="0" u="none" strike="noStrike" cap="none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0" name="Google Shape;130;g6b801bba70_0_92"/>
          <p:cNvSpPr txBox="1"/>
          <p:nvPr/>
        </p:nvSpPr>
        <p:spPr>
          <a:xfrm>
            <a:off x="2694242" y="1913757"/>
            <a:ext cx="9002824" cy="481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Etienne</a:t>
            </a:r>
            <a:r>
              <a:rPr lang="pt-B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Vanhaecke</a:t>
            </a:r>
            <a:r>
              <a:rPr lang="pt-B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49 anos, Francês.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Sai da faculdade, 25 anos atrás, com uma pós-graduação em informática industrial.</a:t>
            </a:r>
          </a:p>
          <a:p>
            <a:pPr lvl="0">
              <a:lnSpc>
                <a:spcPct val="130000"/>
              </a:lnSpc>
              <a:buSzPts val="1200"/>
            </a:pPr>
            <a:r>
              <a:rPr lang="pt-BR" dirty="0" smtClean="0">
                <a:solidFill>
                  <a:schemeClr val="dk1"/>
                </a:solidFill>
              </a:rPr>
              <a:t>Toda a minha carreira, ate recentemente, foi orientada na informática de gestão comercial, mais especificamente em gestão da cadeia de </a:t>
            </a:r>
            <a:r>
              <a:rPr lang="pt-BR" dirty="0">
                <a:solidFill>
                  <a:schemeClr val="dk1"/>
                </a:solidFill>
              </a:rPr>
              <a:t>abastecimento </a:t>
            </a:r>
            <a:r>
              <a:rPr lang="pt-BR" dirty="0" smtClean="0">
                <a:solidFill>
                  <a:schemeClr val="dk1"/>
                </a:solidFill>
              </a:rPr>
              <a:t>por um ERP </a:t>
            </a:r>
            <a:r>
              <a:rPr lang="pt-BR" dirty="0">
                <a:solidFill>
                  <a:schemeClr val="dk1"/>
                </a:solidFill>
              </a:rPr>
              <a:t>de </a:t>
            </a:r>
            <a:r>
              <a:rPr lang="pt-BR" dirty="0" smtClean="0">
                <a:solidFill>
                  <a:schemeClr val="dk1"/>
                </a:solidFill>
              </a:rPr>
              <a:t>varejo </a:t>
            </a:r>
            <a:r>
              <a:rPr lang="pt-BR" dirty="0">
                <a:solidFill>
                  <a:schemeClr val="dk1"/>
                </a:solidFill>
              </a:rPr>
              <a:t>.</a:t>
            </a:r>
            <a:endParaRPr lang="pt-BR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Três anos atrás, percebendo as mudanças no negocio, trazidas pelo uso “inteligente” dos dados, comecei a me formar em autodidata nas tecnologias de </a:t>
            </a:r>
            <a:r>
              <a:rPr lang="pt-BR" dirty="0" err="1" smtClean="0">
                <a:solidFill>
                  <a:schemeClr val="dk1"/>
                </a:solidFill>
              </a:rPr>
              <a:t>Machine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BR" dirty="0">
                <a:solidFill>
                  <a:schemeClr val="dk1"/>
                </a:solidFill>
              </a:rPr>
              <a:t>L</a:t>
            </a:r>
            <a:r>
              <a:rPr lang="pt-BR" dirty="0" smtClean="0">
                <a:solidFill>
                  <a:schemeClr val="dk1"/>
                </a:solidFill>
              </a:rPr>
              <a:t>earning, na linguagem Python e no BI tradicional (segui o boot </a:t>
            </a:r>
            <a:r>
              <a:rPr lang="pt-BR" dirty="0" err="1" smtClean="0">
                <a:solidFill>
                  <a:schemeClr val="dk1"/>
                </a:solidFill>
              </a:rPr>
              <a:t>camp</a:t>
            </a:r>
            <a:r>
              <a:rPr lang="pt-BR" dirty="0" smtClean="0">
                <a:solidFill>
                  <a:schemeClr val="dk1"/>
                </a:solidFill>
              </a:rPr>
              <a:t> da IGTI de desenvolvimento BI).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Este MBA e a continuação logica destes estudos, em paralelo de uma mudança de orientação professional. </a:t>
            </a:r>
          </a:p>
          <a:p>
            <a:pPr lvl="0">
              <a:lnSpc>
                <a:spcPct val="130000"/>
              </a:lnSpc>
              <a:buSzPts val="1200"/>
            </a:pPr>
            <a:r>
              <a:rPr lang="pt-BR" dirty="0" smtClean="0">
                <a:solidFill>
                  <a:schemeClr val="dk1"/>
                </a:solidFill>
              </a:rPr>
              <a:t>Desde um ano, </a:t>
            </a:r>
            <a:r>
              <a:rPr lang="pt-BR" dirty="0">
                <a:solidFill>
                  <a:schemeClr val="dk1"/>
                </a:solidFill>
              </a:rPr>
              <a:t>estou </a:t>
            </a:r>
            <a:r>
              <a:rPr lang="pt-BR" dirty="0" smtClean="0">
                <a:solidFill>
                  <a:schemeClr val="dk1"/>
                </a:solidFill>
              </a:rPr>
              <a:t>trabalhando, como </a:t>
            </a:r>
            <a:r>
              <a:rPr lang="pt-BR" dirty="0">
                <a:solidFill>
                  <a:schemeClr val="dk1"/>
                </a:solidFill>
              </a:rPr>
              <a:t>data </a:t>
            </a:r>
            <a:r>
              <a:rPr lang="pt-BR" dirty="0" smtClean="0">
                <a:solidFill>
                  <a:schemeClr val="dk1"/>
                </a:solidFill>
              </a:rPr>
              <a:t>cientista. para um varejista do ramo da bricolagem.</a:t>
            </a:r>
          </a:p>
          <a:p>
            <a:pPr lvl="0">
              <a:lnSpc>
                <a:spcPct val="130000"/>
              </a:lnSpc>
              <a:buSzPts val="1200"/>
            </a:pPr>
            <a:endParaRPr lang="pt-BR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Mas ate o momento, não tive oportunidade de aplicar o </a:t>
            </a:r>
            <a:r>
              <a:rPr lang="pt-BR" b="0" i="0" u="none" strike="noStrike" cap="none" dirty="0" err="1" smtClean="0">
                <a:solidFill>
                  <a:schemeClr val="dk1"/>
                </a:solidFill>
                <a:sym typeface="Arial"/>
              </a:rPr>
              <a:t>Deep</a:t>
            </a: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 Learning, objeto do MBA, nos projetos desenvolvidos nesta empresa.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O projeto aplicado, que vou apresentar, </a:t>
            </a:r>
            <a:r>
              <a:rPr lang="pt-BR" dirty="0" smtClean="0">
                <a:solidFill>
                  <a:schemeClr val="dk1"/>
                </a:solidFill>
              </a:rPr>
              <a:t>e a oportunidade</a:t>
            </a: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 de colocar na pratica as aprendizagens destes últimos anos, ligadas ao </a:t>
            </a:r>
            <a:r>
              <a:rPr lang="pt-BR" b="0" i="0" u="none" strike="noStrike" cap="none" dirty="0" err="1" smtClean="0">
                <a:solidFill>
                  <a:schemeClr val="dk1"/>
                </a:solidFill>
                <a:sym typeface="Arial"/>
              </a:rPr>
              <a:t>Deep</a:t>
            </a:r>
            <a:r>
              <a:rPr lang="pt-BR" b="0" i="0" u="none" strike="noStrike" cap="none" dirty="0" smtClean="0">
                <a:solidFill>
                  <a:schemeClr val="dk1"/>
                </a:solidFill>
                <a:sym typeface="Arial"/>
              </a:rPr>
              <a:t> Learning. </a:t>
            </a:r>
            <a:endParaRPr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31" name="Google Shape;131;g6b801bba70_0_92"/>
          <p:cNvSpPr/>
          <p:nvPr/>
        </p:nvSpPr>
        <p:spPr>
          <a:xfrm flipH="1">
            <a:off x="5538280" y="661482"/>
            <a:ext cx="1115440" cy="136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6b801bba70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4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2" y="1603896"/>
            <a:ext cx="2423880" cy="242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2203">
        <p14:flythrough dir="out"/>
      </p:transition>
    </mc:Choice>
    <mc:Fallback xmlns="">
      <p:transition spd="slow" advTm="622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A9B6B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Qual é a dor?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9B6B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812345" y="2254345"/>
            <a:ext cx="6891514" cy="381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Desde a </a:t>
            </a:r>
            <a:r>
              <a:rPr lang="pt-BR" dirty="0" smtClean="0">
                <a:solidFill>
                  <a:schemeClr val="bg1"/>
                </a:solidFill>
              </a:rPr>
              <a:t>chegada da </a:t>
            </a:r>
            <a:r>
              <a:rPr lang="pt-BR" dirty="0">
                <a:solidFill>
                  <a:schemeClr val="bg1"/>
                </a:solidFill>
              </a:rPr>
              <a:t>fotografia numérica, quase 25 anos atrás, a volumetria de fotos que se tira e armazena, não para de crescer (ainda mais com o surgimento do smartphone que permite a cada </a:t>
            </a:r>
            <a:r>
              <a:rPr lang="pt-BR" dirty="0" smtClean="0">
                <a:solidFill>
                  <a:schemeClr val="bg1"/>
                </a:solidFill>
              </a:rPr>
              <a:t>um, </a:t>
            </a:r>
            <a:r>
              <a:rPr lang="pt-BR" dirty="0">
                <a:solidFill>
                  <a:schemeClr val="bg1"/>
                </a:solidFill>
              </a:rPr>
              <a:t>tirar </a:t>
            </a:r>
            <a:r>
              <a:rPr lang="pt-BR" dirty="0" smtClean="0">
                <a:solidFill>
                  <a:schemeClr val="bg1"/>
                </a:solidFill>
              </a:rPr>
              <a:t>fotos </a:t>
            </a:r>
            <a:r>
              <a:rPr lang="pt-BR" dirty="0">
                <a:solidFill>
                  <a:schemeClr val="bg1"/>
                </a:solidFill>
              </a:rPr>
              <a:t>de qualquer lugar e a qualquer momento).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 comum </a:t>
            </a:r>
            <a:r>
              <a:rPr lang="pt-BR" dirty="0">
                <a:solidFill>
                  <a:schemeClr val="bg1"/>
                </a:solidFill>
              </a:rPr>
              <a:t>que uma pessoa tenha nos seus </a:t>
            </a:r>
            <a:r>
              <a:rPr lang="pt-BR" dirty="0" smtClean="0">
                <a:solidFill>
                  <a:schemeClr val="bg1"/>
                </a:solidFill>
              </a:rPr>
              <a:t>armazenamentos locais</a:t>
            </a:r>
            <a:r>
              <a:rPr lang="pt-BR" dirty="0">
                <a:solidFill>
                  <a:schemeClr val="bg1"/>
                </a:solidFill>
              </a:rPr>
              <a:t>, dezenas até centenas de milhares de fotos, sem as vezes um mínimo de organização delas.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Isso acaba por gerar uma tremenda dificuldade para posteriormente pesquisar as fotos de interesse, </a:t>
            </a:r>
            <a:r>
              <a:rPr lang="pt-BR" dirty="0" smtClean="0">
                <a:solidFill>
                  <a:schemeClr val="bg1"/>
                </a:solidFill>
              </a:rPr>
              <a:t>além de </a:t>
            </a:r>
            <a:r>
              <a:rPr lang="pt-BR" dirty="0">
                <a:solidFill>
                  <a:schemeClr val="bg1"/>
                </a:solidFill>
              </a:rPr>
              <a:t>um desgaste de tempo na pesquisa.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Estou </a:t>
            </a:r>
            <a:r>
              <a:rPr lang="pt-BR" dirty="0" smtClean="0">
                <a:solidFill>
                  <a:schemeClr val="bg1"/>
                </a:solidFill>
              </a:rPr>
              <a:t>sentindo </a:t>
            </a:r>
            <a:r>
              <a:rPr lang="pt-BR" dirty="0">
                <a:solidFill>
                  <a:schemeClr val="bg1"/>
                </a:solidFill>
              </a:rPr>
              <a:t>pessoalmente esta dificuldade e as pessoas do meu círculo pessoal apresentam a mesma dor.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mtClean="0">
                <a:solidFill>
                  <a:schemeClr val="bg1"/>
                </a:solidFill>
              </a:rPr>
              <a:t>As vezes se pode </a:t>
            </a:r>
            <a:r>
              <a:rPr lang="pt-BR" dirty="0" smtClean="0">
                <a:solidFill>
                  <a:schemeClr val="bg1"/>
                </a:solidFill>
              </a:rPr>
              <a:t>ouvir o comentário, no momento de tirar uma foto, que se trata de mais uma foto que vai ficar esquecida e nunca será mais visualizada.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14857" y="578932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304">
        <p14:window dir="vert"/>
      </p:transition>
    </mc:Choice>
    <mc:Fallback xmlns="">
      <p:transition spd="slow" advTm="383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139234" y="0"/>
            <a:ext cx="5845243" cy="6858000"/>
          </a:xfrm>
          <a:prstGeom prst="parallelogram">
            <a:avLst>
              <a:gd name="adj" fmla="val 773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21829" y="586541"/>
            <a:ext cx="4192373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305295" y="2045331"/>
            <a:ext cx="4208834" cy="3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98999" y="2468440"/>
            <a:ext cx="5446708" cy="505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/>
              <a:t>Aplicação rodando localmente (sem necessidade de upload na </a:t>
            </a:r>
            <a:r>
              <a:rPr lang="pt-BR" dirty="0" err="1" smtClean="0"/>
              <a:t>cloud</a:t>
            </a:r>
            <a:r>
              <a:rPr lang="pt-BR" dirty="0" smtClean="0"/>
              <a:t>) para pesquisar as fotografias pessoais, usando modelos de rede neural </a:t>
            </a:r>
            <a:r>
              <a:rPr lang="pt-BR" dirty="0" err="1" smtClean="0"/>
              <a:t>convolucional</a:t>
            </a:r>
            <a:r>
              <a:rPr lang="pt-BR" dirty="0" smtClean="0"/>
              <a:t>, considerando temas comuns (por exemplo gato, cachorro, casa, carro...) assim que temas pessoais (a minha mãe, esposa, filha...).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dirty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/>
              <a:t>Para o treinamento dos modelos, visto a extrema dificuldade de montar um banco de imagem de tamanho suficiente, para chegar a uma </a:t>
            </a:r>
            <a:r>
              <a:rPr lang="pt-BR" dirty="0" err="1" smtClean="0"/>
              <a:t>acuracidade</a:t>
            </a:r>
            <a:r>
              <a:rPr lang="pt-BR" dirty="0" smtClean="0"/>
              <a:t> razoável desenvolvendo modelos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scratch</a:t>
            </a:r>
            <a:r>
              <a:rPr lang="pt-BR" dirty="0" smtClean="0"/>
              <a:t> (definindo toda a arquitetura e iniciando de pesos definidos aleatoriamente), se aproveitou que vários modelos “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art</a:t>
            </a:r>
            <a:r>
              <a:rPr lang="pt-BR" dirty="0" smtClean="0"/>
              <a:t>” </a:t>
            </a:r>
            <a:r>
              <a:rPr lang="pt-BR" dirty="0" err="1" smtClean="0"/>
              <a:t>pre</a:t>
            </a:r>
            <a:r>
              <a:rPr lang="pt-BR" dirty="0" smtClean="0"/>
              <a:t>-treinados estão disponíveis com </a:t>
            </a:r>
            <a:r>
              <a:rPr lang="pt-BR" dirty="0" err="1" smtClean="0"/>
              <a:t>Keras</a:t>
            </a:r>
            <a:r>
              <a:rPr lang="pt-BR" dirty="0" smtClean="0"/>
              <a:t> </a:t>
            </a:r>
            <a:r>
              <a:rPr lang="pt-BR" dirty="0" err="1" smtClean="0"/>
              <a:t>Application</a:t>
            </a:r>
            <a:r>
              <a:rPr lang="pt-BR" dirty="0" smtClean="0"/>
              <a:t> (como VGG16, </a:t>
            </a:r>
            <a:r>
              <a:rPr lang="pt-BR" dirty="0" err="1" smtClean="0"/>
              <a:t>Resnet</a:t>
            </a:r>
            <a:r>
              <a:rPr lang="pt-BR" dirty="0" smtClean="0"/>
              <a:t>), para montar via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, os modelos específicos da nossa aplicação, usando um banco de imagem bem menor.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dirty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dirty="0" smtClean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8" y="573932"/>
            <a:ext cx="1395714" cy="43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36" y="1919587"/>
            <a:ext cx="5643638" cy="337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43477">
        <p14:warp dir="in"/>
      </p:transition>
    </mc:Choice>
    <mc:Fallback xmlns="">
      <p:transition spd="slow" advTm="434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139234" y="0"/>
            <a:ext cx="5845243" cy="6858000"/>
          </a:xfrm>
          <a:prstGeom prst="parallelogram">
            <a:avLst>
              <a:gd name="adj" fmla="val 773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31319" y="301090"/>
            <a:ext cx="4192373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14858" y="1763384"/>
            <a:ext cx="4208834" cy="3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8" y="573932"/>
            <a:ext cx="1395714" cy="43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;p19"/>
          <p:cNvSpPr txBox="1"/>
          <p:nvPr/>
        </p:nvSpPr>
        <p:spPr>
          <a:xfrm>
            <a:off x="189706" y="2135400"/>
            <a:ext cx="5036734" cy="13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/>
              <a:t>Para a pesquisa de temas comuns, foram avaliadas 3 arquiteturas de rede neural </a:t>
            </a:r>
            <a:r>
              <a:rPr lang="pt-BR" sz="1200" dirty="0" err="1" smtClean="0"/>
              <a:t>convolucional</a:t>
            </a:r>
            <a:r>
              <a:rPr lang="pt-BR" sz="1200" dirty="0" smtClean="0"/>
              <a:t>, que fizeram sucesso no concurso </a:t>
            </a:r>
            <a:r>
              <a:rPr lang="pt-BR" sz="1200" dirty="0" err="1" smtClean="0"/>
              <a:t>Imagenet</a:t>
            </a:r>
            <a:r>
              <a:rPr lang="pt-BR" sz="1200" dirty="0" smtClean="0"/>
              <a:t> destes últimos anos:</a:t>
            </a:r>
            <a:endParaRPr lang="pt-BR" sz="1200" dirty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dirty="0" smtClean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3531410"/>
            <a:ext cx="4741899" cy="2671270"/>
          </a:xfrm>
          <a:prstGeom prst="rect">
            <a:avLst/>
          </a:prstGeom>
        </p:spPr>
      </p:pic>
      <p:sp>
        <p:nvSpPr>
          <p:cNvPr id="12" name="Google Shape;150;p19"/>
          <p:cNvSpPr txBox="1"/>
          <p:nvPr/>
        </p:nvSpPr>
        <p:spPr>
          <a:xfrm>
            <a:off x="189706" y="2705463"/>
            <a:ext cx="5036734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VGG16 (primeira arquitetura de rede CNN profunda com filtros pequenos, de volumetria aumentando com a profundidade da rede):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33" y="31081"/>
            <a:ext cx="4515729" cy="4515729"/>
          </a:xfrm>
          <a:prstGeom prst="rect">
            <a:avLst/>
          </a:prstGeom>
        </p:spPr>
      </p:pic>
      <p:sp>
        <p:nvSpPr>
          <p:cNvPr id="14" name="Google Shape;150;p19"/>
          <p:cNvSpPr txBox="1"/>
          <p:nvPr/>
        </p:nvSpPr>
        <p:spPr>
          <a:xfrm>
            <a:off x="6139234" y="63012"/>
            <a:ext cx="5036734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RESNET (primeira arquitetura de rede CNN com blocos residuais, usando atalhos para pular camadas):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0;p19"/>
          <p:cNvSpPr txBox="1"/>
          <p:nvPr/>
        </p:nvSpPr>
        <p:spPr>
          <a:xfrm>
            <a:off x="5878731" y="3422312"/>
            <a:ext cx="5036734" cy="13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INCEPTION (primeira arquitetura de rede CNN com blocos “</a:t>
            </a:r>
            <a:r>
              <a:rPr lang="pt-BR" sz="1200" dirty="0" err="1" smtClean="0"/>
              <a:t>inception</a:t>
            </a:r>
            <a:r>
              <a:rPr lang="pt-BR" sz="1200" dirty="0" smtClean="0"/>
              <a:t>” formados de varias camadas </a:t>
            </a:r>
            <a:r>
              <a:rPr lang="pt-BR" sz="1200" dirty="0" err="1" smtClean="0"/>
              <a:t>convolucionais</a:t>
            </a:r>
            <a:r>
              <a:rPr lang="pt-BR" sz="1200" dirty="0" smtClean="0"/>
              <a:t> montadas em paralelo, usando filtros de tamanhos diferentes):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1" y="4433223"/>
            <a:ext cx="5711162" cy="22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4649">
        <p14:warp dir="in"/>
      </p:transition>
    </mc:Choice>
    <mc:Fallback xmlns="">
      <p:transition spd="slow" advTm="146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139234" y="0"/>
            <a:ext cx="5845243" cy="6858000"/>
          </a:xfrm>
          <a:prstGeom prst="parallelogram">
            <a:avLst>
              <a:gd name="adj" fmla="val 773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21829" y="586541"/>
            <a:ext cx="4192373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167884" y="2045331"/>
            <a:ext cx="4208834" cy="3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55781" y="2468440"/>
            <a:ext cx="5402195" cy="401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/>
              <a:t>S</a:t>
            </a:r>
            <a:r>
              <a:rPr lang="pt-BR" dirty="0" smtClean="0"/>
              <a:t>e chegou ao melhor resultado, para 15 temas comuns pré-definidos, usando um modelo </a:t>
            </a:r>
            <a:r>
              <a:rPr lang="pt-BR" dirty="0" err="1" smtClean="0"/>
              <a:t>pre</a:t>
            </a:r>
            <a:r>
              <a:rPr lang="pt-BR" dirty="0" smtClean="0"/>
              <a:t>-trenado VGG16.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dirty="0"/>
          </a:p>
          <a:p>
            <a:pPr marR="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pt-BR" dirty="0" smtClean="0"/>
              <a:t>O treinamento foi em 2 fases:</a:t>
            </a:r>
          </a:p>
          <a:p>
            <a:pPr lvl="2">
              <a:lnSpc>
                <a:spcPct val="130000"/>
              </a:lnSpc>
              <a:buSzPts val="1200"/>
            </a:pPr>
            <a:r>
              <a:rPr lang="pt-BR" dirty="0" smtClean="0"/>
              <a:t>     Fase 1) Treinamento de uma nova parte de classificação dos temas selecionados, congelando todas as camadas da parte de seleção de </a:t>
            </a:r>
            <a:r>
              <a:rPr lang="pt-BR" dirty="0" err="1" smtClean="0"/>
              <a:t>feature</a:t>
            </a:r>
            <a:r>
              <a:rPr lang="pt-BR" dirty="0" smtClean="0"/>
              <a:t> (preservando os pesos do </a:t>
            </a:r>
            <a:r>
              <a:rPr lang="pt-BR" dirty="0" err="1" smtClean="0"/>
              <a:t>pre</a:t>
            </a:r>
            <a:r>
              <a:rPr lang="pt-BR" dirty="0" smtClean="0"/>
              <a:t>-treinamento), aplicando as técnicas de </a:t>
            </a:r>
            <a:r>
              <a:rPr lang="pt-BR" dirty="0" err="1" smtClean="0"/>
              <a:t>drop</a:t>
            </a:r>
            <a:r>
              <a:rPr lang="pt-BR" dirty="0" smtClean="0"/>
              <a:t> out e de data </a:t>
            </a:r>
            <a:r>
              <a:rPr lang="pt-BR" dirty="0" err="1" smtClean="0"/>
              <a:t>augmentation</a:t>
            </a:r>
            <a:r>
              <a:rPr lang="pt-BR" dirty="0" smtClean="0"/>
              <a:t> para limitar o </a:t>
            </a:r>
            <a:r>
              <a:rPr lang="pt-BR" dirty="0" err="1" smtClean="0"/>
              <a:t>overfitting</a:t>
            </a:r>
            <a:r>
              <a:rPr lang="pt-BR" dirty="0" smtClean="0"/>
              <a:t>.</a:t>
            </a:r>
          </a:p>
          <a:p>
            <a:pPr lvl="2">
              <a:lnSpc>
                <a:spcPct val="130000"/>
              </a:lnSpc>
              <a:buSzPts val="1200"/>
            </a:pPr>
            <a:r>
              <a:rPr lang="pt-BR" dirty="0"/>
              <a:t> </a:t>
            </a:r>
            <a:r>
              <a:rPr lang="pt-BR" dirty="0" smtClean="0"/>
              <a:t>    Fase 2) Iniciando do modelo base resultando do primeiro treinamento, se realiza um novo treinamento, descongelando as 3 ultimas camadas da parte de seleção de </a:t>
            </a:r>
            <a:r>
              <a:rPr lang="pt-BR" dirty="0" err="1" smtClean="0"/>
              <a:t>feature</a:t>
            </a:r>
            <a:r>
              <a:rPr lang="pt-BR" dirty="0" smtClean="0"/>
              <a:t>, aplicando as mesmas técnicas de limitação do </a:t>
            </a:r>
            <a:r>
              <a:rPr lang="pt-BR" dirty="0" err="1" smtClean="0"/>
              <a:t>overfitting</a:t>
            </a:r>
            <a:r>
              <a:rPr lang="pt-BR" dirty="0" smtClean="0"/>
              <a:t>.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8" y="573932"/>
            <a:ext cx="1395714" cy="4357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9;p19"/>
          <p:cNvSpPr txBox="1"/>
          <p:nvPr/>
        </p:nvSpPr>
        <p:spPr>
          <a:xfrm>
            <a:off x="5953362" y="419422"/>
            <a:ext cx="4208834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 smtClean="0">
                <a:latin typeface="Libre Franklin Medium"/>
                <a:cs typeface="Libre Franklin Medium"/>
                <a:sym typeface="Libre Franklin Medium"/>
              </a:rPr>
              <a:t>Exemplos de predições sobre fotos novas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3" y="871703"/>
            <a:ext cx="5598658" cy="26904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4" y="3676206"/>
            <a:ext cx="5598658" cy="28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40609">
        <p14:warp dir="in"/>
      </p:transition>
    </mc:Choice>
    <mc:Fallback xmlns="">
      <p:transition spd="slow" advTm="406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139234" y="0"/>
            <a:ext cx="5845243" cy="6858000"/>
          </a:xfrm>
          <a:prstGeom prst="parallelogram">
            <a:avLst>
              <a:gd name="adj" fmla="val 773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03952" y="402314"/>
            <a:ext cx="4192373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158946" y="1873713"/>
            <a:ext cx="4208834" cy="3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41688" y="2216948"/>
            <a:ext cx="5797546" cy="485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dirty="0" smtClean="0"/>
              <a:t>Para a pesquisa dos temas pessoais, se treina um modelo passando pelas 3 fases seguintes:</a:t>
            </a:r>
          </a:p>
          <a:p>
            <a:pPr marL="342900" marR="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Extração</a:t>
            </a:r>
            <a:r>
              <a:rPr lang="pt-BR" dirty="0" smtClean="0"/>
              <a:t> dos rostos, das fotografias, usando uma rede MTCNN  “</a:t>
            </a:r>
            <a:r>
              <a:rPr lang="fr-FR" dirty="0"/>
              <a:t>Multi-task Cascade CNN</a:t>
            </a:r>
            <a:r>
              <a:rPr lang="pt-BR" dirty="0" smtClean="0"/>
              <a:t>”, organizando manualmente os arquivos destes rostos com uma pasta por pessoa.</a:t>
            </a:r>
          </a:p>
          <a:p>
            <a:pPr marL="342900" marR="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pt-BR" dirty="0" smtClean="0"/>
              <a:t>Geração das </a:t>
            </a:r>
            <a:r>
              <a:rPr lang="pt-BR" dirty="0" err="1" smtClean="0"/>
              <a:t>features</a:t>
            </a:r>
            <a:r>
              <a:rPr lang="pt-BR" dirty="0" smtClean="0"/>
              <a:t> dos rostos, usando uma rede já treinada </a:t>
            </a:r>
            <a:r>
              <a:rPr lang="pt-BR" dirty="0" err="1" smtClean="0"/>
              <a:t>Facenet</a:t>
            </a:r>
            <a:r>
              <a:rPr lang="pt-BR" dirty="0" smtClean="0"/>
              <a:t> (vector “</a:t>
            </a:r>
            <a:r>
              <a:rPr lang="pt-BR" dirty="0" err="1" smtClean="0"/>
              <a:t>embedding</a:t>
            </a:r>
            <a:r>
              <a:rPr lang="pt-BR" dirty="0" smtClean="0"/>
              <a:t>”).</a:t>
            </a:r>
          </a:p>
          <a:p>
            <a:pPr marL="342900" marR="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pt-BR" dirty="0" smtClean="0"/>
              <a:t>Treinamento de um modelo </a:t>
            </a:r>
            <a:r>
              <a:rPr lang="pt-BR" dirty="0" err="1" smtClean="0"/>
              <a:t>Machine</a:t>
            </a:r>
            <a:r>
              <a:rPr lang="pt-BR" dirty="0" smtClean="0"/>
              <a:t> Learning de tipo SVC (“</a:t>
            </a:r>
            <a:r>
              <a:rPr lang="pt-BR" dirty="0" err="1" smtClean="0"/>
              <a:t>Support</a:t>
            </a:r>
            <a:r>
              <a:rPr lang="pt-BR" dirty="0" smtClean="0"/>
              <a:t> Vector </a:t>
            </a:r>
            <a:r>
              <a:rPr lang="pt-BR" dirty="0" err="1" smtClean="0"/>
              <a:t>Classification</a:t>
            </a:r>
            <a:r>
              <a:rPr lang="pt-BR" dirty="0" smtClean="0"/>
              <a:t>)” para classificar os rostos, por pessoa a reconhecer, considerando os vectores “</a:t>
            </a:r>
            <a:r>
              <a:rPr lang="pt-BR" dirty="0" err="1" smtClean="0"/>
              <a:t>embedding</a:t>
            </a:r>
            <a:r>
              <a:rPr lang="pt-BR" dirty="0" smtClean="0"/>
              <a:t>”. </a:t>
            </a:r>
          </a:p>
          <a:p>
            <a:pPr marR="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pt-BR" dirty="0" smtClean="0"/>
          </a:p>
          <a:p>
            <a:pPr lvl="0">
              <a:lnSpc>
                <a:spcPct val="130000"/>
              </a:lnSpc>
              <a:buSzPts val="1200"/>
            </a:pPr>
            <a:r>
              <a:rPr lang="pt-BR" dirty="0" smtClean="0"/>
              <a:t>Observação: Diferente da pesquisa dos temas comuns de lista fixa, pela qual se entrega um modelo de pesquisa pronto, o usuário precisa se envolver no treinamento do </a:t>
            </a:r>
            <a:r>
              <a:rPr lang="pt-BR" dirty="0" smtClean="0"/>
              <a:t>modelo de pesquisa dos temas pessoais, </a:t>
            </a:r>
            <a:r>
              <a:rPr lang="pt-BR" dirty="0" smtClean="0"/>
              <a:t>indicando as pessoas de interesse organizando em pastas os rostos extraídos pela solução.</a:t>
            </a:r>
            <a:endParaRPr lang="pt-BR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  <a:buSzPts val="12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8" y="573932"/>
            <a:ext cx="1395714" cy="43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4" y="2216948"/>
            <a:ext cx="5757492" cy="38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0053">
        <p14:warp dir="in"/>
      </p:transition>
    </mc:Choice>
    <mc:Fallback xmlns="">
      <p:transition spd="slow" advTm="50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139234" y="0"/>
            <a:ext cx="5845243" cy="6858000"/>
          </a:xfrm>
          <a:prstGeom prst="parallelogram">
            <a:avLst>
              <a:gd name="adj" fmla="val 773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21829" y="586541"/>
            <a:ext cx="3517125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360549" y="2077010"/>
            <a:ext cx="2985210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55781" y="2468440"/>
            <a:ext cx="4258421" cy="23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aplicação desktop foi desenvolvida, com o modulo Python </a:t>
            </a:r>
            <a:r>
              <a:rPr lang="pt-B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para o usuário ter uma interface amigável para lançar as pesquisas das fotografias, indicando os temas comuns e/ou pessoais </a:t>
            </a:r>
            <a:r>
              <a:rPr lang="pt-BR" dirty="0" smtClean="0"/>
              <a:t>a procurar,</a:t>
            </a: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para treinar o modelo de pesquisa dos temas pessoais.</a:t>
            </a:r>
          </a:p>
          <a:p>
            <a:pPr lvl="0">
              <a:lnSpc>
                <a:spcPct val="130000"/>
              </a:lnSpc>
              <a:buSzPts val="1200"/>
            </a:pPr>
            <a:r>
              <a:rPr lang="pt-BR" dirty="0"/>
              <a:t>	</a:t>
            </a:r>
            <a:endParaRPr lang="pt-BR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  <a:buSzPts val="12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8" y="573932"/>
            <a:ext cx="1395714" cy="43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202" y="279182"/>
            <a:ext cx="7257440" cy="447601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21828" y="4801346"/>
            <a:ext cx="1144981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buSzPts val="1200"/>
            </a:pPr>
            <a:r>
              <a:rPr lang="fr-FR" dirty="0"/>
              <a:t>A traves o ajuste do</a:t>
            </a:r>
            <a:r>
              <a:rPr lang="pt-BR" dirty="0"/>
              <a:t> limite de probabilidade dos modelos, o usuário indica se ele prefere uma pesquisa “aberta” </a:t>
            </a:r>
            <a:r>
              <a:rPr lang="pt-BR" dirty="0" smtClean="0"/>
              <a:t>(para apresentar o máximo de </a:t>
            </a:r>
            <a:r>
              <a:rPr lang="pt-BR" dirty="0"/>
              <a:t>fotos correspondendo aos critérios mesmo que se apresenta fotos erradas, os “falsos positivos”) ou “fechada” </a:t>
            </a:r>
            <a:r>
              <a:rPr lang="pt-BR" dirty="0" smtClean="0"/>
              <a:t>(para limitar o risco de apresentar fotos que não correspondem </a:t>
            </a:r>
            <a:r>
              <a:rPr lang="pt-BR" dirty="0"/>
              <a:t>aos critérios, mesmo </a:t>
            </a:r>
            <a:r>
              <a:rPr lang="pt-BR" dirty="0" smtClean="0"/>
              <a:t>que se </a:t>
            </a:r>
            <a:r>
              <a:rPr lang="pt-BR" dirty="0"/>
              <a:t>deixa de lado fotos corretas, os “falsos negativos</a:t>
            </a:r>
            <a:r>
              <a:rPr lang="pt-BR" dirty="0" smtClean="0"/>
              <a:t>”).</a:t>
            </a:r>
          </a:p>
          <a:p>
            <a:pPr lvl="0">
              <a:lnSpc>
                <a:spcPct val="130000"/>
              </a:lnSpc>
              <a:buSzPts val="1200"/>
            </a:pPr>
            <a:r>
              <a:rPr lang="pt-BR" dirty="0" smtClean="0"/>
              <a:t>   </a:t>
            </a:r>
          </a:p>
          <a:p>
            <a:pPr lvl="0">
              <a:lnSpc>
                <a:spcPct val="130000"/>
              </a:lnSpc>
              <a:buSzPts val="1200"/>
            </a:pPr>
            <a:r>
              <a:rPr lang="pt-BR" dirty="0" smtClean="0"/>
              <a:t>Ele pode também configurar a apresentação das fotografias, em uma janela separada da interface principal, indicando a largura, altura e o numero de colunas.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1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48418">
        <p14:warp dir="in"/>
      </p:transition>
    </mc:Choice>
    <mc:Fallback xmlns="">
      <p:transition spd="slow" advTm="484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1397</Words>
  <Application>Microsoft Office PowerPoint</Application>
  <PresentationFormat>Widescreen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Libre Franklin</vt:lpstr>
      <vt:lpstr>Trebuchet MS</vt:lpstr>
      <vt:lpstr>Arial</vt:lpstr>
      <vt:lpstr>Libre Franklin Medium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Utilisateur</cp:lastModifiedBy>
  <cp:revision>76</cp:revision>
  <dcterms:created xsi:type="dcterms:W3CDTF">2019-09-06T18:34:24Z</dcterms:created>
  <dcterms:modified xsi:type="dcterms:W3CDTF">2021-11-29T09:27:20Z</dcterms:modified>
</cp:coreProperties>
</file>