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78" r:id="rId4"/>
    <p:sldId id="279" r:id="rId5"/>
    <p:sldId id="265" r:id="rId6"/>
    <p:sldId id="280" r:id="rId7"/>
    <p:sldId id="266" r:id="rId8"/>
    <p:sldId id="263" r:id="rId9"/>
    <p:sldId id="277" r:id="rId10"/>
    <p:sldId id="281" r:id="rId11"/>
    <p:sldId id="25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D171"/>
    <a:srgbClr val="FFFFFF"/>
    <a:srgbClr val="F5530B"/>
    <a:srgbClr val="008000"/>
    <a:srgbClr val="FFC000"/>
    <a:srgbClr val="FF0000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332" autoAdjust="0"/>
  </p:normalViewPr>
  <p:slideViewPr>
    <p:cSldViewPr snapToGrid="0">
      <p:cViewPr>
        <p:scale>
          <a:sx n="75" d="100"/>
          <a:sy n="75" d="100"/>
        </p:scale>
        <p:origin x="835" y="3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F3DDC-41A7-47B2-89ED-807AA5D91F39}" type="datetimeFigureOut">
              <a:rPr lang="it-IT" smtClean="0"/>
              <a:t>14/07/2021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6B33-E2FA-45FB-932D-3BE401EF75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251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6B33-E2FA-45FB-932D-3BE401EF75B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99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6B33-E2FA-45FB-932D-3BE401EF75B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813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6B33-E2FA-45FB-932D-3BE401EF75B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7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6B33-E2FA-45FB-932D-3BE401EF75B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059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6B33-E2FA-45FB-932D-3BE401EF75B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295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6B33-E2FA-45FB-932D-3BE401EF75B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0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6B33-E2FA-45FB-932D-3BE401EF75B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906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6B33-E2FA-45FB-932D-3BE401EF75B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688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6B33-E2FA-45FB-932D-3BE401EF75B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932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6B33-E2FA-45FB-932D-3BE401EF75B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3877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6B33-E2FA-45FB-932D-3BE401EF75B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8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8706-AAEF-4599-AC63-9D1F84DFBA1F}" type="datetimeFigureOut">
              <a:rPr lang="it-IT" smtClean="0"/>
              <a:t>14/07/2021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94D0-251E-4F89-8315-592A0246AF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92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8706-AAEF-4599-AC63-9D1F84DFBA1F}" type="datetimeFigureOut">
              <a:rPr lang="it-IT" smtClean="0"/>
              <a:t>14/07/2021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94D0-251E-4F89-8315-592A0246AF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00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8706-AAEF-4599-AC63-9D1F84DFBA1F}" type="datetimeFigureOut">
              <a:rPr lang="it-IT" smtClean="0"/>
              <a:t>14/07/2021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94D0-251E-4F89-8315-592A0246AF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46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8706-AAEF-4599-AC63-9D1F84DFBA1F}" type="datetimeFigureOut">
              <a:rPr lang="it-IT" smtClean="0"/>
              <a:t>14/07/2021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94D0-251E-4F89-8315-592A0246AF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54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8706-AAEF-4599-AC63-9D1F84DFBA1F}" type="datetimeFigureOut">
              <a:rPr lang="it-IT" smtClean="0"/>
              <a:t>14/07/2021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94D0-251E-4F89-8315-592A0246AF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643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8706-AAEF-4599-AC63-9D1F84DFBA1F}" type="datetimeFigureOut">
              <a:rPr lang="it-IT" smtClean="0"/>
              <a:t>14/07/2021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94D0-251E-4F89-8315-592A0246AF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69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8706-AAEF-4599-AC63-9D1F84DFBA1F}" type="datetimeFigureOut">
              <a:rPr lang="it-IT" smtClean="0"/>
              <a:t>14/07/2021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94D0-251E-4F89-8315-592A0246AF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090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8706-AAEF-4599-AC63-9D1F84DFBA1F}" type="datetimeFigureOut">
              <a:rPr lang="it-IT" smtClean="0"/>
              <a:t>14/07/2021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94D0-251E-4F89-8315-592A0246AF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13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8706-AAEF-4599-AC63-9D1F84DFBA1F}" type="datetimeFigureOut">
              <a:rPr lang="it-IT" smtClean="0"/>
              <a:t>14/07/2021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94D0-251E-4F89-8315-592A0246AF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76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8706-AAEF-4599-AC63-9D1F84DFBA1F}" type="datetimeFigureOut">
              <a:rPr lang="it-IT" smtClean="0"/>
              <a:t>14/07/2021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94D0-251E-4F89-8315-592A0246AF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73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8706-AAEF-4599-AC63-9D1F84DFBA1F}" type="datetimeFigureOut">
              <a:rPr lang="it-IT" smtClean="0"/>
              <a:t>14/07/2021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94D0-251E-4F89-8315-592A0246AF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497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F8706-AAEF-4599-AC63-9D1F84DFBA1F}" type="datetimeFigureOut">
              <a:rPr lang="it-IT" smtClean="0"/>
              <a:t>14/07/2021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694D0-251E-4F89-8315-592A0246AF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8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4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jpeg"/><Relationship Id="rId5" Type="http://schemas.openxmlformats.org/officeDocument/2006/relationships/image" Target="../media/image3.png"/><Relationship Id="rId10" Type="http://schemas.openxmlformats.org/officeDocument/2006/relationships/image" Target="../media/image58.jpeg"/><Relationship Id="rId4" Type="http://schemas.openxmlformats.org/officeDocument/2006/relationships/image" Target="../media/image2.png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9.png"/><Relationship Id="rId3" Type="http://schemas.openxmlformats.org/officeDocument/2006/relationships/image" Target="../media/image16.png"/><Relationship Id="rId7" Type="http://schemas.openxmlformats.org/officeDocument/2006/relationships/image" Target="../media/image36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41.png"/><Relationship Id="rId10" Type="http://schemas.openxmlformats.org/officeDocument/2006/relationships/image" Target="../media/image330.png"/><Relationship Id="rId4" Type="http://schemas.openxmlformats.org/officeDocument/2006/relationships/image" Target="../media/image17.png"/><Relationship Id="rId9" Type="http://schemas.openxmlformats.org/officeDocument/2006/relationships/image" Target="../media/image320.png"/><Relationship Id="rId1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42.png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45.png"/><Relationship Id="rId5" Type="http://schemas.openxmlformats.org/officeDocument/2006/relationships/image" Target="../media/image390.png"/><Relationship Id="rId10" Type="http://schemas.openxmlformats.org/officeDocument/2006/relationships/image" Target="../media/image44.png"/><Relationship Id="rId4" Type="http://schemas.openxmlformats.org/officeDocument/2006/relationships/image" Target="../media/image13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/>
        </p:nvSpPr>
        <p:spPr>
          <a:xfrm>
            <a:off x="1524000" y="1749056"/>
            <a:ext cx="9144000" cy="3721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ctr"/>
            <a:r>
              <a:rPr lang="it-IT" dirty="0"/>
              <a:t>Quantum Algorithms for Graph Analytics</a:t>
            </a:r>
            <a:endParaRPr lang="it-IT" b="0" dirty="0"/>
          </a:p>
        </p:txBody>
      </p:sp>
      <p:sp>
        <p:nvSpPr>
          <p:cNvPr id="5" name="Sottotitolo 4"/>
          <p:cNvSpPr>
            <a:spLocks noGrp="1"/>
          </p:cNvSpPr>
          <p:nvPr/>
        </p:nvSpPr>
        <p:spPr>
          <a:xfrm>
            <a:off x="1524000" y="2227212"/>
            <a:ext cx="9144000" cy="319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Edoardo Tignone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/>
        </p:nvSpPr>
        <p:spPr>
          <a:xfrm>
            <a:off x="1524001" y="4806417"/>
            <a:ext cx="9144000" cy="3025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Machine Learning for Quantum X, July 9th, 2021</a:t>
            </a:r>
            <a:endParaRPr lang="it-IT" dirty="0"/>
          </a:p>
        </p:txBody>
      </p:sp>
      <p:grpSp>
        <p:nvGrpSpPr>
          <p:cNvPr id="2" name="Gruppo 1"/>
          <p:cNvGrpSpPr/>
          <p:nvPr/>
        </p:nvGrpSpPr>
        <p:grpSpPr>
          <a:xfrm>
            <a:off x="212208" y="5799887"/>
            <a:ext cx="4015047" cy="997552"/>
            <a:chOff x="212208" y="5799887"/>
            <a:chExt cx="4015047" cy="997552"/>
          </a:xfrm>
        </p:grpSpPr>
        <p:pic>
          <p:nvPicPr>
            <p:cNvPr id="1026" name="Picture 2" descr="UniBo Università degli studi di Bologna | Guida di ateneo - UnidTest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4" b="22704"/>
            <a:stretch/>
          </p:blipFill>
          <p:spPr bwMode="auto">
            <a:xfrm>
              <a:off x="1314235" y="5954751"/>
              <a:ext cx="1706109" cy="8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Leithà S.r.l. | Unipol Group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8329" y="5799887"/>
              <a:ext cx="1578926" cy="92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l Mulino - IFAB Lecture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249" r="931" b="37823"/>
            <a:stretch/>
          </p:blipFill>
          <p:spPr bwMode="auto">
            <a:xfrm>
              <a:off x="212208" y="6103034"/>
              <a:ext cx="1389849" cy="546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2" descr="Cartella Stampa | Cineca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478" y="6290563"/>
            <a:ext cx="1314842" cy="35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07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34844" y="457270"/>
            <a:ext cx="9218950" cy="504890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>
            <a:lvl1pPr algn="l" defTabSz="521439" rtl="0" eaLnBrk="1" latinLnBrk="0" hangingPunct="1">
              <a:spcBef>
                <a:spcPct val="0"/>
              </a:spcBef>
              <a:buNone/>
              <a:defRPr sz="2316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52143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316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Preliminary </a:t>
            </a:r>
            <a:r>
              <a:rPr kumimoji="0" lang="it-IT" sz="2316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results</a:t>
            </a:r>
            <a:r>
              <a:rPr kumimoji="0" lang="it-IT" sz="2316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- </a:t>
            </a:r>
            <a:r>
              <a:rPr kumimoji="0" lang="it-IT" sz="2316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QAOA </a:t>
            </a:r>
            <a:r>
              <a:rPr lang="it-IT" dirty="0" smtClean="0">
                <a:solidFill>
                  <a:sysClr val="windowText" lastClr="000000"/>
                </a:solidFill>
              </a:rPr>
              <a:t>with</a:t>
            </a:r>
            <a:r>
              <a:rPr kumimoji="0" lang="it-IT" sz="2316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GPBO</a:t>
            </a:r>
            <a:endParaRPr kumimoji="0" lang="it-IT" sz="2316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687" y="988544"/>
            <a:ext cx="3481474" cy="2643667"/>
          </a:xfrm>
          <a:prstGeom prst="rect">
            <a:avLst/>
          </a:prstGeom>
        </p:spPr>
      </p:pic>
      <p:cxnSp>
        <p:nvCxnSpPr>
          <p:cNvPr id="7" name="Connettore diritto 6"/>
          <p:cNvCxnSpPr>
            <a:stCxn id="21" idx="6"/>
          </p:cNvCxnSpPr>
          <p:nvPr/>
        </p:nvCxnSpPr>
        <p:spPr>
          <a:xfrm flipV="1">
            <a:off x="1105752" y="1766479"/>
            <a:ext cx="1450891" cy="280931"/>
          </a:xfrm>
          <a:prstGeom prst="line">
            <a:avLst/>
          </a:prstGeom>
          <a:solidFill>
            <a:srgbClr val="558ED5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cxnSp>
        <p:nvCxnSpPr>
          <p:cNvPr id="10" name="Connettore diritto 9"/>
          <p:cNvCxnSpPr>
            <a:stCxn id="17" idx="6"/>
            <a:endCxn id="19" idx="2"/>
          </p:cNvCxnSpPr>
          <p:nvPr/>
        </p:nvCxnSpPr>
        <p:spPr>
          <a:xfrm>
            <a:off x="1692598" y="1768181"/>
            <a:ext cx="786329" cy="0"/>
          </a:xfrm>
          <a:prstGeom prst="line">
            <a:avLst/>
          </a:prstGeom>
          <a:solidFill>
            <a:srgbClr val="558ED5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cxnSp>
        <p:nvCxnSpPr>
          <p:cNvPr id="11" name="Connettore diritto 10"/>
          <p:cNvCxnSpPr>
            <a:endCxn id="16" idx="5"/>
          </p:cNvCxnSpPr>
          <p:nvPr/>
        </p:nvCxnSpPr>
        <p:spPr>
          <a:xfrm>
            <a:off x="1608743" y="1746869"/>
            <a:ext cx="59294" cy="885702"/>
          </a:xfrm>
          <a:prstGeom prst="line">
            <a:avLst/>
          </a:prstGeom>
          <a:solidFill>
            <a:srgbClr val="558ED5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cxnSp>
        <p:nvCxnSpPr>
          <p:cNvPr id="14" name="Connettore diritto 13"/>
          <p:cNvCxnSpPr/>
          <p:nvPr/>
        </p:nvCxnSpPr>
        <p:spPr>
          <a:xfrm flipH="1">
            <a:off x="1290028" y="1768181"/>
            <a:ext cx="319854" cy="727778"/>
          </a:xfrm>
          <a:prstGeom prst="line">
            <a:avLst/>
          </a:prstGeom>
          <a:solidFill>
            <a:srgbClr val="558ED5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cxnSp>
        <p:nvCxnSpPr>
          <p:cNvPr id="15" name="Connettore diritto 14"/>
          <p:cNvCxnSpPr>
            <a:stCxn id="16" idx="7"/>
            <a:endCxn id="19" idx="3"/>
          </p:cNvCxnSpPr>
          <p:nvPr/>
        </p:nvCxnSpPr>
        <p:spPr>
          <a:xfrm flipV="1">
            <a:off x="1668038" y="1827475"/>
            <a:ext cx="835449" cy="686507"/>
          </a:xfrm>
          <a:prstGeom prst="line">
            <a:avLst/>
          </a:prstGeom>
          <a:solidFill>
            <a:srgbClr val="558ED5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16" name="Ovale 15"/>
          <p:cNvSpPr>
            <a:spLocks noChangeAspect="1"/>
          </p:cNvSpPr>
          <p:nvPr/>
        </p:nvSpPr>
        <p:spPr>
          <a:xfrm>
            <a:off x="1524888" y="2489422"/>
            <a:ext cx="167710" cy="167710"/>
          </a:xfrm>
          <a:prstGeom prst="ellipse">
            <a:avLst/>
          </a:prstGeom>
          <a:solidFill>
            <a:srgbClr val="558ED5"/>
          </a:solidFill>
          <a:ln w="952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72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904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Ovale 16"/>
          <p:cNvSpPr>
            <a:spLocks noChangeAspect="1"/>
          </p:cNvSpPr>
          <p:nvPr/>
        </p:nvSpPr>
        <p:spPr>
          <a:xfrm>
            <a:off x="1524888" y="1684326"/>
            <a:ext cx="167710" cy="167710"/>
          </a:xfrm>
          <a:prstGeom prst="ellipse">
            <a:avLst/>
          </a:prstGeom>
          <a:solidFill>
            <a:srgbClr val="558ED5"/>
          </a:solidFill>
          <a:ln w="952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72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904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Ovale 17"/>
          <p:cNvSpPr>
            <a:spLocks noChangeAspect="1"/>
          </p:cNvSpPr>
          <p:nvPr/>
        </p:nvSpPr>
        <p:spPr>
          <a:xfrm>
            <a:off x="1212638" y="2405568"/>
            <a:ext cx="167710" cy="167710"/>
          </a:xfrm>
          <a:prstGeom prst="ellipse">
            <a:avLst/>
          </a:prstGeom>
          <a:solidFill>
            <a:srgbClr val="558ED5"/>
          </a:solidFill>
          <a:ln w="952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72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904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Ovale 18"/>
          <p:cNvSpPr>
            <a:spLocks noChangeAspect="1"/>
          </p:cNvSpPr>
          <p:nvPr/>
        </p:nvSpPr>
        <p:spPr>
          <a:xfrm>
            <a:off x="2478927" y="1684326"/>
            <a:ext cx="167710" cy="167710"/>
          </a:xfrm>
          <a:prstGeom prst="ellipse">
            <a:avLst/>
          </a:prstGeom>
          <a:solidFill>
            <a:srgbClr val="558ED5"/>
          </a:solidFill>
          <a:ln w="952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72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904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Ovale 20"/>
          <p:cNvSpPr>
            <a:spLocks noChangeAspect="1"/>
          </p:cNvSpPr>
          <p:nvPr/>
        </p:nvSpPr>
        <p:spPr>
          <a:xfrm>
            <a:off x="938042" y="1963555"/>
            <a:ext cx="167710" cy="167710"/>
          </a:xfrm>
          <a:prstGeom prst="ellipse">
            <a:avLst/>
          </a:prstGeom>
          <a:solidFill>
            <a:srgbClr val="558ED5"/>
          </a:solidFill>
          <a:ln w="952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72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904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84" name="Gruppo 83"/>
          <p:cNvGrpSpPr>
            <a:grpSpLocks noChangeAspect="1"/>
          </p:cNvGrpSpPr>
          <p:nvPr/>
        </p:nvGrpSpPr>
        <p:grpSpPr>
          <a:xfrm>
            <a:off x="3223334" y="1684326"/>
            <a:ext cx="1716522" cy="977319"/>
            <a:chOff x="1156244" y="4047745"/>
            <a:chExt cx="2394931" cy="1363579"/>
          </a:xfrm>
        </p:grpSpPr>
        <p:cxnSp>
          <p:nvCxnSpPr>
            <p:cNvPr id="77" name="Connettore diritto 76"/>
            <p:cNvCxnSpPr>
              <a:endCxn id="66" idx="3"/>
            </p:cNvCxnSpPr>
            <p:nvPr/>
          </p:nvCxnSpPr>
          <p:spPr>
            <a:xfrm flipV="1">
              <a:off x="1639423" y="4248397"/>
              <a:ext cx="1711100" cy="925160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2FD171"/>
              </a:solidFill>
              <a:prstDash val="solid"/>
            </a:ln>
            <a:effectLst/>
          </p:spPr>
        </p:cxnSp>
        <p:cxnSp>
          <p:nvCxnSpPr>
            <p:cNvPr id="75" name="Connettore diritto 74"/>
            <p:cNvCxnSpPr>
              <a:stCxn id="67" idx="7"/>
            </p:cNvCxnSpPr>
            <p:nvPr/>
          </p:nvCxnSpPr>
          <p:spPr>
            <a:xfrm flipV="1">
              <a:off x="1356896" y="4164256"/>
              <a:ext cx="739467" cy="309309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2FD171"/>
              </a:solidFill>
              <a:prstDash val="solid"/>
            </a:ln>
            <a:effectLst/>
          </p:spPr>
        </p:cxnSp>
        <p:cxnSp>
          <p:nvCxnSpPr>
            <p:cNvPr id="72" name="Connettore diritto 71"/>
            <p:cNvCxnSpPr/>
            <p:nvPr/>
          </p:nvCxnSpPr>
          <p:spPr>
            <a:xfrm flipH="1" flipV="1">
              <a:off x="1273783" y="4557433"/>
              <a:ext cx="747669" cy="653239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2FD171"/>
              </a:solidFill>
              <a:prstDash val="solid"/>
            </a:ln>
            <a:effectLst/>
          </p:spPr>
        </p:cxnSp>
        <p:cxnSp>
          <p:nvCxnSpPr>
            <p:cNvPr id="73" name="Connettore diritto 72"/>
            <p:cNvCxnSpPr>
              <a:stCxn id="63" idx="6"/>
            </p:cNvCxnSpPr>
            <p:nvPr/>
          </p:nvCxnSpPr>
          <p:spPr>
            <a:xfrm flipH="1" flipV="1">
              <a:off x="1669749" y="5176247"/>
              <a:ext cx="544153" cy="117538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2FD171"/>
              </a:solidFill>
              <a:prstDash val="solid"/>
            </a:ln>
            <a:effectLst/>
          </p:spPr>
        </p:cxnSp>
        <p:cxnSp>
          <p:nvCxnSpPr>
            <p:cNvPr id="62" name="Connettore diritto 61"/>
            <p:cNvCxnSpPr>
              <a:stCxn id="65" idx="5"/>
              <a:endCxn id="67" idx="1"/>
            </p:cNvCxnSpPr>
            <p:nvPr/>
          </p:nvCxnSpPr>
          <p:spPr>
            <a:xfrm flipH="1" flipV="1">
              <a:off x="1190670" y="4473565"/>
              <a:ext cx="551126" cy="785794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2FD171"/>
              </a:solidFill>
              <a:prstDash val="solid"/>
            </a:ln>
            <a:effectLst/>
          </p:spPr>
        </p:cxnSp>
        <p:sp>
          <p:nvSpPr>
            <p:cNvPr id="63" name="Ovale 62"/>
            <p:cNvSpPr>
              <a:spLocks noChangeAspect="1"/>
            </p:cNvSpPr>
            <p:nvPr/>
          </p:nvSpPr>
          <p:spPr>
            <a:xfrm>
              <a:off x="1978824" y="5176246"/>
              <a:ext cx="235078" cy="235078"/>
            </a:xfrm>
            <a:prstGeom prst="ellipse">
              <a:avLst/>
            </a:prstGeom>
            <a:solidFill>
              <a:srgbClr val="2FD171"/>
            </a:solidFill>
            <a:ln w="9525" cap="flat" cmpd="sng" algn="ctr">
              <a:solidFill>
                <a:srgbClr val="2FD17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Ovale 63"/>
            <p:cNvSpPr>
              <a:spLocks noChangeAspect="1"/>
            </p:cNvSpPr>
            <p:nvPr/>
          </p:nvSpPr>
          <p:spPr>
            <a:xfrm>
              <a:off x="1978824" y="4047745"/>
              <a:ext cx="235078" cy="235078"/>
            </a:xfrm>
            <a:prstGeom prst="ellipse">
              <a:avLst/>
            </a:prstGeom>
            <a:solidFill>
              <a:srgbClr val="2FD171"/>
            </a:solidFill>
            <a:ln w="9525" cap="flat" cmpd="sng" algn="ctr">
              <a:solidFill>
                <a:srgbClr val="2FD17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Ovale 64"/>
            <p:cNvSpPr>
              <a:spLocks noChangeAspect="1"/>
            </p:cNvSpPr>
            <p:nvPr/>
          </p:nvSpPr>
          <p:spPr>
            <a:xfrm>
              <a:off x="1541144" y="5058707"/>
              <a:ext cx="235078" cy="235078"/>
            </a:xfrm>
            <a:prstGeom prst="ellipse">
              <a:avLst/>
            </a:prstGeom>
            <a:solidFill>
              <a:srgbClr val="2FD171"/>
            </a:solidFill>
            <a:ln w="9525" cap="flat" cmpd="sng" algn="ctr">
              <a:solidFill>
                <a:srgbClr val="2FD17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Ovale 65"/>
            <p:cNvSpPr>
              <a:spLocks noChangeAspect="1"/>
            </p:cNvSpPr>
            <p:nvPr/>
          </p:nvSpPr>
          <p:spPr>
            <a:xfrm>
              <a:off x="3316097" y="4047745"/>
              <a:ext cx="235078" cy="235078"/>
            </a:xfrm>
            <a:prstGeom prst="ellipse">
              <a:avLst/>
            </a:prstGeom>
            <a:solidFill>
              <a:srgbClr val="2FD171"/>
            </a:solidFill>
            <a:ln w="9525" cap="flat" cmpd="sng" algn="ctr">
              <a:solidFill>
                <a:srgbClr val="2FD17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70" name="Connettore diritto 69"/>
            <p:cNvCxnSpPr>
              <a:stCxn id="63" idx="1"/>
            </p:cNvCxnSpPr>
            <p:nvPr/>
          </p:nvCxnSpPr>
          <p:spPr>
            <a:xfrm flipH="1" flipV="1">
              <a:off x="1265581" y="4557433"/>
              <a:ext cx="747669" cy="653239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2FD171"/>
              </a:solidFill>
              <a:prstDash val="solid"/>
            </a:ln>
            <a:effectLst/>
          </p:spPr>
        </p:cxnSp>
        <p:sp>
          <p:nvSpPr>
            <p:cNvPr id="67" name="Ovale 66"/>
            <p:cNvSpPr>
              <a:spLocks noChangeAspect="1"/>
            </p:cNvSpPr>
            <p:nvPr/>
          </p:nvSpPr>
          <p:spPr>
            <a:xfrm>
              <a:off x="1156244" y="4439139"/>
              <a:ext cx="235078" cy="235078"/>
            </a:xfrm>
            <a:prstGeom prst="ellipse">
              <a:avLst/>
            </a:prstGeom>
            <a:solidFill>
              <a:srgbClr val="2FD171"/>
            </a:solidFill>
            <a:ln w="9525" cap="flat" cmpd="sng" algn="ctr">
              <a:solidFill>
                <a:srgbClr val="2FD17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81" name="Immagine 80"/>
          <p:cNvPicPr>
            <a:picLocks noChangeAspect="1"/>
          </p:cNvPicPr>
          <p:nvPr/>
        </p:nvPicPr>
        <p:blipFill rotWithShape="1">
          <a:blip r:embed="rId4"/>
          <a:srcRect l="47615" t="-2581" b="-1"/>
          <a:stretch/>
        </p:blipFill>
        <p:spPr>
          <a:xfrm>
            <a:off x="1173275" y="2732521"/>
            <a:ext cx="657922" cy="355203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 rotWithShape="1">
          <a:blip r:embed="rId5"/>
          <a:srcRect l="45825" t="-166"/>
          <a:stretch/>
        </p:blipFill>
        <p:spPr>
          <a:xfrm>
            <a:off x="3667692" y="2770933"/>
            <a:ext cx="702525" cy="321750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1475681" y="3772835"/>
            <a:ext cx="2926537" cy="2524293"/>
            <a:chOff x="1587985" y="3720682"/>
            <a:chExt cx="2926537" cy="2524293"/>
          </a:xfrm>
        </p:grpSpPr>
        <p:pic>
          <p:nvPicPr>
            <p:cNvPr id="3" name="Immagin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87985" y="3739574"/>
              <a:ext cx="2926537" cy="2505401"/>
            </a:xfrm>
            <a:prstGeom prst="rect">
              <a:avLst/>
            </a:prstGeom>
          </p:spPr>
        </p:pic>
        <p:sp>
          <p:nvSpPr>
            <p:cNvPr id="5" name="Rettangolo 4"/>
            <p:cNvSpPr/>
            <p:nvPr/>
          </p:nvSpPr>
          <p:spPr>
            <a:xfrm>
              <a:off x="2352983" y="3720682"/>
              <a:ext cx="1391487" cy="123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33" name="Immagin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7902" y="3656397"/>
            <a:ext cx="3481474" cy="266711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2006" y="2154853"/>
            <a:ext cx="2485050" cy="735015"/>
          </a:xfrm>
          <a:prstGeom prst="rect">
            <a:avLst/>
          </a:prstGeom>
        </p:spPr>
      </p:pic>
      <p:cxnSp>
        <p:nvCxnSpPr>
          <p:cNvPr id="36" name="Connettore 2 35"/>
          <p:cNvCxnSpPr/>
          <p:nvPr/>
        </p:nvCxnSpPr>
        <p:spPr>
          <a:xfrm flipH="1">
            <a:off x="7841673" y="2657132"/>
            <a:ext cx="1570183" cy="3539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9221333" y="4352084"/>
            <a:ext cx="15997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Improvement </a:t>
            </a:r>
          </a:p>
          <a:p>
            <a:r>
              <a:rPr lang="en-US" sz="2000" dirty="0" smtClean="0"/>
              <a:t>over random</a:t>
            </a:r>
            <a:endParaRPr lang="it-IT" sz="2000" dirty="0"/>
          </a:p>
        </p:txBody>
      </p:sp>
      <p:cxnSp>
        <p:nvCxnSpPr>
          <p:cNvPr id="53" name="Connettore 2 52"/>
          <p:cNvCxnSpPr/>
          <p:nvPr/>
        </p:nvCxnSpPr>
        <p:spPr>
          <a:xfrm flipV="1">
            <a:off x="9162006" y="3949796"/>
            <a:ext cx="6697" cy="185064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magin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6218" y="5041960"/>
            <a:ext cx="520510" cy="20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/>
          <p:cNvGrpSpPr/>
          <p:nvPr/>
        </p:nvGrpSpPr>
        <p:grpSpPr>
          <a:xfrm>
            <a:off x="212208" y="5799887"/>
            <a:ext cx="4015047" cy="997552"/>
            <a:chOff x="212208" y="5799887"/>
            <a:chExt cx="4015047" cy="997552"/>
          </a:xfrm>
        </p:grpSpPr>
        <p:pic>
          <p:nvPicPr>
            <p:cNvPr id="10" name="Picture 2" descr="UniBo Università degli studi di Bologna | Guida di ateneo - UnidTest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4" b="22704"/>
            <a:stretch/>
          </p:blipFill>
          <p:spPr bwMode="auto">
            <a:xfrm>
              <a:off x="1314235" y="5954751"/>
              <a:ext cx="1706109" cy="8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Leithà S.r.l. | Unipol Group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8329" y="5799887"/>
              <a:ext cx="1578926" cy="92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il Mulino - IFAB Lecture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249" r="931" b="37823"/>
            <a:stretch/>
          </p:blipFill>
          <p:spPr bwMode="auto">
            <a:xfrm>
              <a:off x="212208" y="6103034"/>
              <a:ext cx="1389849" cy="546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uppo 18"/>
          <p:cNvGrpSpPr/>
          <p:nvPr/>
        </p:nvGrpSpPr>
        <p:grpSpPr>
          <a:xfrm>
            <a:off x="2651769" y="2120076"/>
            <a:ext cx="6888462" cy="2294994"/>
            <a:chOff x="2226099" y="3134958"/>
            <a:chExt cx="6888462" cy="2294994"/>
          </a:xfrm>
        </p:grpSpPr>
        <p:grpSp>
          <p:nvGrpSpPr>
            <p:cNvPr id="3" name="Gruppo 2"/>
            <p:cNvGrpSpPr/>
            <p:nvPr/>
          </p:nvGrpSpPr>
          <p:grpSpPr>
            <a:xfrm>
              <a:off x="2226099" y="3134958"/>
              <a:ext cx="1440000" cy="2294994"/>
              <a:chOff x="2226099" y="3134958"/>
              <a:chExt cx="1440000" cy="2294994"/>
            </a:xfrm>
          </p:grpSpPr>
          <p:pic>
            <p:nvPicPr>
              <p:cNvPr id="1028" name="Picture 4" descr="Elisa Ercolessi — Università di Bologna — Home Page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6099" y="3134958"/>
                <a:ext cx="1440000" cy="14400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ttangolo 6"/>
              <p:cNvSpPr/>
              <p:nvPr/>
            </p:nvSpPr>
            <p:spPr>
              <a:xfrm>
                <a:off x="2364326" y="4722066"/>
                <a:ext cx="116354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2000" dirty="0" smtClean="0"/>
                  <a:t>Elisa </a:t>
                </a:r>
              </a:p>
              <a:p>
                <a:pPr algn="ctr"/>
                <a:r>
                  <a:rPr lang="it-IT" sz="2000" dirty="0" smtClean="0"/>
                  <a:t>Ercolessi</a:t>
                </a:r>
                <a:endParaRPr lang="it-IT" sz="2000" dirty="0"/>
              </a:p>
            </p:txBody>
          </p:sp>
        </p:grpSp>
        <p:grpSp>
          <p:nvGrpSpPr>
            <p:cNvPr id="5" name="Gruppo 4"/>
            <p:cNvGrpSpPr/>
            <p:nvPr/>
          </p:nvGrpSpPr>
          <p:grpSpPr>
            <a:xfrm>
              <a:off x="4042253" y="3134958"/>
              <a:ext cx="1440000" cy="2293211"/>
              <a:chOff x="4042253" y="3134958"/>
              <a:chExt cx="1440000" cy="2293211"/>
            </a:xfrm>
          </p:grpSpPr>
          <p:pic>
            <p:nvPicPr>
              <p:cNvPr id="1026" name="Picture 2" descr="Simone Tibaldi — Università di Bologna — Home Page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2253" y="3134958"/>
                <a:ext cx="1440000" cy="14400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ttangolo 7"/>
              <p:cNvSpPr/>
              <p:nvPr/>
            </p:nvSpPr>
            <p:spPr>
              <a:xfrm>
                <a:off x="4236505" y="4720283"/>
                <a:ext cx="105149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2000" dirty="0" smtClean="0"/>
                  <a:t>Simone</a:t>
                </a:r>
              </a:p>
              <a:p>
                <a:pPr algn="ctr"/>
                <a:r>
                  <a:rPr lang="it-IT" sz="2000" dirty="0" smtClean="0"/>
                  <a:t>Tibaldi</a:t>
                </a:r>
                <a:endParaRPr lang="it-IT" sz="2000" dirty="0"/>
              </a:p>
            </p:txBody>
          </p:sp>
        </p:grpSp>
        <p:grpSp>
          <p:nvGrpSpPr>
            <p:cNvPr id="13" name="Gruppo 12"/>
            <p:cNvGrpSpPr/>
            <p:nvPr/>
          </p:nvGrpSpPr>
          <p:grpSpPr>
            <a:xfrm>
              <a:off x="5858407" y="3134959"/>
              <a:ext cx="1440000" cy="2293210"/>
              <a:chOff x="5858407" y="3134959"/>
              <a:chExt cx="1440000" cy="2293210"/>
            </a:xfrm>
          </p:grpSpPr>
          <p:pic>
            <p:nvPicPr>
              <p:cNvPr id="1032" name="Picture 8" descr="Davide Vodola — Università di Bologna — Home Page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47" t="6668" r="3301" b="1181"/>
              <a:stretch/>
            </p:blipFill>
            <p:spPr bwMode="auto">
              <a:xfrm>
                <a:off x="5858407" y="3134959"/>
                <a:ext cx="1440000" cy="14400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ttangolo 15"/>
              <p:cNvSpPr/>
              <p:nvPr/>
            </p:nvSpPr>
            <p:spPr>
              <a:xfrm>
                <a:off x="6052659" y="4720283"/>
                <a:ext cx="105149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2000" dirty="0" smtClean="0"/>
                  <a:t>Davide Vodola</a:t>
                </a:r>
                <a:endParaRPr lang="it-IT" sz="2000" dirty="0"/>
              </a:p>
            </p:txBody>
          </p:sp>
        </p:grpSp>
        <p:grpSp>
          <p:nvGrpSpPr>
            <p:cNvPr id="18" name="Gruppo 17"/>
            <p:cNvGrpSpPr/>
            <p:nvPr/>
          </p:nvGrpSpPr>
          <p:grpSpPr>
            <a:xfrm>
              <a:off x="7674561" y="3134959"/>
              <a:ext cx="1440000" cy="2287860"/>
              <a:chOff x="7674561" y="3134959"/>
              <a:chExt cx="1440000" cy="2287860"/>
            </a:xfrm>
          </p:grpSpPr>
          <p:pic>
            <p:nvPicPr>
              <p:cNvPr id="1030" name="Picture 6" descr="Edoardo Tignone - ExploreBit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4561" y="3134959"/>
                <a:ext cx="1440000" cy="14400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Rettangolo 16"/>
              <p:cNvSpPr/>
              <p:nvPr/>
            </p:nvSpPr>
            <p:spPr>
              <a:xfrm>
                <a:off x="7868813" y="4714933"/>
                <a:ext cx="105149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2000" dirty="0" smtClean="0"/>
                  <a:t>Edoardo</a:t>
                </a:r>
              </a:p>
              <a:p>
                <a:pPr algn="ctr"/>
                <a:r>
                  <a:rPr lang="it-IT" sz="2000" dirty="0" smtClean="0"/>
                  <a:t>Tignone</a:t>
                </a:r>
                <a:endParaRPr lang="it-IT" sz="2000" dirty="0"/>
              </a:p>
            </p:txBody>
          </p:sp>
        </p:grpSp>
      </p:grpSp>
      <p:sp>
        <p:nvSpPr>
          <p:cNvPr id="25" name="Rettangolo 24"/>
          <p:cNvSpPr/>
          <p:nvPr/>
        </p:nvSpPr>
        <p:spPr>
          <a:xfrm>
            <a:off x="8202958" y="5284400"/>
            <a:ext cx="295071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it-IT" sz="2000" b="1" dirty="0" smtClean="0"/>
              <a:t>Postdoc position available</a:t>
            </a:r>
          </a:p>
          <a:p>
            <a:endParaRPr lang="it-IT" sz="2000" dirty="0" smtClean="0"/>
          </a:p>
          <a:p>
            <a:r>
              <a:rPr lang="it-IT" sz="2000" dirty="0" smtClean="0"/>
              <a:t>Deadline: </a:t>
            </a:r>
            <a:r>
              <a:rPr lang="it-IT" sz="2000" dirty="0"/>
              <a:t>July 12th, </a:t>
            </a:r>
            <a:r>
              <a:rPr lang="it-IT" sz="2000" dirty="0" smtClean="0"/>
              <a:t>2021</a:t>
            </a:r>
            <a:endParaRPr lang="it-IT" sz="2000" dirty="0"/>
          </a:p>
        </p:txBody>
      </p:sp>
      <p:pic>
        <p:nvPicPr>
          <p:cNvPr id="21" name="Picture 2" descr="Cartella Stampa | Cineca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478" y="6290563"/>
            <a:ext cx="1314842" cy="35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/>
          <p:cNvSpPr/>
          <p:nvPr/>
        </p:nvSpPr>
        <p:spPr>
          <a:xfrm>
            <a:off x="5896646" y="4157518"/>
            <a:ext cx="2952501" cy="18749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734844" y="528708"/>
            <a:ext cx="9218950" cy="504890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>
            <a:lvl1pPr algn="l" defTabSz="521439" rtl="0" eaLnBrk="1" latinLnBrk="0" hangingPunct="1">
              <a:spcBef>
                <a:spcPct val="0"/>
              </a:spcBef>
              <a:buNone/>
              <a:defRPr sz="2316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>
              <a:defRPr/>
            </a:pPr>
            <a:r>
              <a:rPr kumimoji="0" lang="it-IT" sz="2316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IFAB</a:t>
            </a:r>
            <a:endParaRPr kumimoji="0" lang="it-IT" sz="2316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25319" y="1378842"/>
            <a:ext cx="109915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/>
              <a:t>IFAB’s </a:t>
            </a:r>
            <a:r>
              <a:rPr lang="en-US" sz="2200" dirty="0"/>
              <a:t>mission is to promote the development of Big Data and Artificial Intelligence technologies and innovative scientific methods which can be used to drive </a:t>
            </a:r>
            <a:r>
              <a:rPr lang="en-US" sz="2200" dirty="0" smtClean="0"/>
              <a:t>sustainable human development.</a:t>
            </a:r>
            <a:r>
              <a:rPr lang="it-IT" sz="2200" dirty="0" smtClean="0"/>
              <a:t> </a:t>
            </a:r>
          </a:p>
          <a:p>
            <a:endParaRPr lang="it-IT" sz="2200" dirty="0"/>
          </a:p>
          <a:p>
            <a:r>
              <a:rPr lang="en-US" sz="2200" dirty="0" smtClean="0"/>
              <a:t>The IFAB project on quantum computing developments is mainly focused on:</a:t>
            </a:r>
            <a:endParaRPr lang="it-IT" sz="2200" dirty="0"/>
          </a:p>
          <a:p>
            <a:endParaRPr lang="it-IT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m</a:t>
            </a:r>
            <a:r>
              <a:rPr lang="it-IT" sz="2200" dirty="0" smtClean="0"/>
              <a:t>achine learning</a:t>
            </a:r>
          </a:p>
        </p:txBody>
      </p:sp>
      <p:pic>
        <p:nvPicPr>
          <p:cNvPr id="1030" name="Picture 6" descr="Business Forum on AI 2020 - ICC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9736" r="503" b="38110"/>
          <a:stretch/>
        </p:blipFill>
        <p:spPr bwMode="auto">
          <a:xfrm>
            <a:off x="734844" y="6083993"/>
            <a:ext cx="3341252" cy="55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tact us – Associazione Big 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396" y="4648596"/>
            <a:ext cx="1359333" cy="65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File:Logo ENI.sv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83" y="4589865"/>
            <a:ext cx="509833" cy="6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Atos Origin 2011 logo.svg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98" y="5001566"/>
            <a:ext cx="982374" cy="33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_tampieri - Cemi Milan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576" y="5406354"/>
            <a:ext cx="1570708" cy="78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e 15"/>
          <p:cNvSpPr/>
          <p:nvPr/>
        </p:nvSpPr>
        <p:spPr>
          <a:xfrm>
            <a:off x="5833183" y="3899967"/>
            <a:ext cx="4693712" cy="24012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7245680" y="3499006"/>
            <a:ext cx="1868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 smtClean="0"/>
              <a:t>IFAB </a:t>
            </a:r>
            <a:r>
              <a:rPr lang="it-IT" sz="2200" dirty="0" err="1" smtClean="0"/>
              <a:t>members</a:t>
            </a:r>
            <a:endParaRPr lang="it-IT" sz="2200" dirty="0" smtClean="0"/>
          </a:p>
        </p:txBody>
      </p:sp>
      <p:pic>
        <p:nvPicPr>
          <p:cNvPr id="1038" name="Picture 14" descr="File:UnipolSai logo.svg - Wikipedi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596" y="5415639"/>
            <a:ext cx="1406267" cy="4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sellaDiTesto 20"/>
          <p:cNvSpPr txBox="1"/>
          <p:nvPr/>
        </p:nvSpPr>
        <p:spPr>
          <a:xfrm>
            <a:off x="6730204" y="4168972"/>
            <a:ext cx="1267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 err="1" smtClean="0">
                <a:solidFill>
                  <a:schemeClr val="accent1">
                    <a:lumMod val="75000"/>
                  </a:schemeClr>
                </a:solidFill>
              </a:rPr>
              <a:t>founders</a:t>
            </a:r>
            <a:endParaRPr lang="it-IT" sz="2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40" name="Picture 16" descr="Enel Foundation and Generation.e help define the next decade of smarter  mobility - Generation E HQ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185" y="4092371"/>
            <a:ext cx="1959552" cy="76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0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olo 1"/>
          <p:cNvSpPr txBox="1">
            <a:spLocks/>
          </p:cNvSpPr>
          <p:nvPr/>
        </p:nvSpPr>
        <p:spPr>
          <a:xfrm>
            <a:off x="734844" y="528708"/>
            <a:ext cx="9218950" cy="504890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>
            <a:lvl1pPr algn="l" defTabSz="521439" rtl="0" eaLnBrk="1" latinLnBrk="0" hangingPunct="1">
              <a:spcBef>
                <a:spcPct val="0"/>
              </a:spcBef>
              <a:buNone/>
              <a:defRPr sz="2316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52143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316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Clique </a:t>
            </a:r>
            <a:r>
              <a:rPr kumimoji="0" lang="it-IT" sz="2316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Problems</a:t>
            </a:r>
            <a:endParaRPr kumimoji="0" lang="it-IT" sz="2316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2086436" y="2677878"/>
            <a:ext cx="2709512" cy="2158951"/>
            <a:chOff x="1997535" y="1779065"/>
            <a:chExt cx="2709512" cy="2158951"/>
          </a:xfrm>
        </p:grpSpPr>
        <p:cxnSp>
          <p:nvCxnSpPr>
            <p:cNvPr id="147" name="Connettore diritto 146"/>
            <p:cNvCxnSpPr/>
            <p:nvPr/>
          </p:nvCxnSpPr>
          <p:spPr>
            <a:xfrm flipV="1">
              <a:off x="3452347" y="3467539"/>
              <a:ext cx="1120652" cy="352939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48" name="Connettore diritto 147"/>
            <p:cNvCxnSpPr>
              <a:endCxn id="160" idx="3"/>
            </p:cNvCxnSpPr>
            <p:nvPr/>
          </p:nvCxnSpPr>
          <p:spPr>
            <a:xfrm flipV="1">
              <a:off x="2116671" y="1979717"/>
              <a:ext cx="591010" cy="695045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49" name="Connettore diritto 148"/>
            <p:cNvCxnSpPr>
              <a:endCxn id="159" idx="1"/>
            </p:cNvCxnSpPr>
            <p:nvPr/>
          </p:nvCxnSpPr>
          <p:spPr>
            <a:xfrm>
              <a:off x="2783711" y="1893190"/>
              <a:ext cx="585523" cy="715672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50" name="Connettore diritto 149"/>
            <p:cNvCxnSpPr>
              <a:stCxn id="157" idx="6"/>
              <a:endCxn id="159" idx="2"/>
            </p:cNvCxnSpPr>
            <p:nvPr/>
          </p:nvCxnSpPr>
          <p:spPr>
            <a:xfrm>
              <a:off x="2232613" y="2691976"/>
              <a:ext cx="1102194" cy="0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51" name="Connettore diritto 150"/>
            <p:cNvCxnSpPr/>
            <p:nvPr/>
          </p:nvCxnSpPr>
          <p:spPr>
            <a:xfrm>
              <a:off x="2115074" y="2662103"/>
              <a:ext cx="0" cy="1128501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52" name="Connettore diritto 151"/>
            <p:cNvCxnSpPr/>
            <p:nvPr/>
          </p:nvCxnSpPr>
          <p:spPr>
            <a:xfrm>
              <a:off x="3452347" y="2691976"/>
              <a:ext cx="0" cy="1128501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53" name="Connettore diritto 152"/>
            <p:cNvCxnSpPr/>
            <p:nvPr/>
          </p:nvCxnSpPr>
          <p:spPr>
            <a:xfrm>
              <a:off x="2098055" y="3820477"/>
              <a:ext cx="1354292" cy="0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54" name="Connettore diritto 153"/>
            <p:cNvCxnSpPr>
              <a:endCxn id="158" idx="5"/>
            </p:cNvCxnSpPr>
            <p:nvPr/>
          </p:nvCxnSpPr>
          <p:spPr>
            <a:xfrm>
              <a:off x="2116671" y="2691976"/>
              <a:ext cx="1418789" cy="1211614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55" name="Connettore diritto 154"/>
            <p:cNvCxnSpPr>
              <a:stCxn id="156" idx="7"/>
              <a:endCxn id="159" idx="3"/>
            </p:cNvCxnSpPr>
            <p:nvPr/>
          </p:nvCxnSpPr>
          <p:spPr>
            <a:xfrm flipV="1">
              <a:off x="2198188" y="2775089"/>
              <a:ext cx="1171046" cy="962275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sp>
          <p:nvSpPr>
            <p:cNvPr id="156" name="Ovale 155"/>
            <p:cNvSpPr>
              <a:spLocks noChangeAspect="1"/>
            </p:cNvSpPr>
            <p:nvPr/>
          </p:nvSpPr>
          <p:spPr>
            <a:xfrm>
              <a:off x="1997535" y="3702938"/>
              <a:ext cx="235078" cy="235078"/>
            </a:xfrm>
            <a:prstGeom prst="ellipse">
              <a:avLst/>
            </a:prstGeom>
            <a:solidFill>
              <a:srgbClr val="558ED5"/>
            </a:solidFill>
            <a:ln w="95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7" name="Ovale 156"/>
            <p:cNvSpPr>
              <a:spLocks noChangeAspect="1"/>
            </p:cNvSpPr>
            <p:nvPr/>
          </p:nvSpPr>
          <p:spPr>
            <a:xfrm>
              <a:off x="1997535" y="2574437"/>
              <a:ext cx="235078" cy="235078"/>
            </a:xfrm>
            <a:prstGeom prst="ellipse">
              <a:avLst/>
            </a:prstGeom>
            <a:solidFill>
              <a:srgbClr val="558ED5"/>
            </a:solidFill>
            <a:ln w="95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8" name="Ovale 157"/>
            <p:cNvSpPr>
              <a:spLocks noChangeAspect="1"/>
            </p:cNvSpPr>
            <p:nvPr/>
          </p:nvSpPr>
          <p:spPr>
            <a:xfrm>
              <a:off x="3334808" y="3702938"/>
              <a:ext cx="235078" cy="235078"/>
            </a:xfrm>
            <a:prstGeom prst="ellipse">
              <a:avLst/>
            </a:prstGeom>
            <a:solidFill>
              <a:srgbClr val="558ED5"/>
            </a:solidFill>
            <a:ln w="95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9" name="Ovale 158"/>
            <p:cNvSpPr>
              <a:spLocks noChangeAspect="1"/>
            </p:cNvSpPr>
            <p:nvPr/>
          </p:nvSpPr>
          <p:spPr>
            <a:xfrm>
              <a:off x="3334808" y="2574437"/>
              <a:ext cx="235078" cy="235078"/>
            </a:xfrm>
            <a:prstGeom prst="ellipse">
              <a:avLst/>
            </a:prstGeom>
            <a:solidFill>
              <a:srgbClr val="558ED5"/>
            </a:solidFill>
            <a:ln w="95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0" name="Ovale 159"/>
            <p:cNvSpPr>
              <a:spLocks noChangeAspect="1"/>
            </p:cNvSpPr>
            <p:nvPr/>
          </p:nvSpPr>
          <p:spPr>
            <a:xfrm>
              <a:off x="2673255" y="1779065"/>
              <a:ext cx="235078" cy="235078"/>
            </a:xfrm>
            <a:prstGeom prst="ellipse">
              <a:avLst/>
            </a:prstGeom>
            <a:solidFill>
              <a:srgbClr val="558ED5"/>
            </a:solidFill>
            <a:ln w="95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1" name="Ovale 160"/>
            <p:cNvSpPr>
              <a:spLocks noChangeAspect="1"/>
            </p:cNvSpPr>
            <p:nvPr/>
          </p:nvSpPr>
          <p:spPr>
            <a:xfrm>
              <a:off x="4471969" y="3350000"/>
              <a:ext cx="235078" cy="235078"/>
            </a:xfrm>
            <a:prstGeom prst="ellipse">
              <a:avLst/>
            </a:prstGeom>
            <a:solidFill>
              <a:srgbClr val="558ED5"/>
            </a:solidFill>
            <a:ln w="95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7396052" y="2677878"/>
            <a:ext cx="2709512" cy="2158951"/>
            <a:chOff x="6929199" y="1872838"/>
            <a:chExt cx="2709512" cy="2158951"/>
          </a:xfrm>
        </p:grpSpPr>
        <p:cxnSp>
          <p:nvCxnSpPr>
            <p:cNvPr id="179" name="Connettore diritto 178"/>
            <p:cNvCxnSpPr/>
            <p:nvPr/>
          </p:nvCxnSpPr>
          <p:spPr>
            <a:xfrm flipV="1">
              <a:off x="8384011" y="3561312"/>
              <a:ext cx="1120652" cy="352939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80" name="Connettore diritto 179"/>
            <p:cNvCxnSpPr>
              <a:endCxn id="192" idx="3"/>
            </p:cNvCxnSpPr>
            <p:nvPr/>
          </p:nvCxnSpPr>
          <p:spPr>
            <a:xfrm flipV="1">
              <a:off x="7048335" y="2073490"/>
              <a:ext cx="591010" cy="695045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81" name="Connettore diritto 180"/>
            <p:cNvCxnSpPr>
              <a:endCxn id="191" idx="1"/>
            </p:cNvCxnSpPr>
            <p:nvPr/>
          </p:nvCxnSpPr>
          <p:spPr>
            <a:xfrm>
              <a:off x="7715375" y="1986963"/>
              <a:ext cx="585523" cy="715672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82" name="Connettore diritto 181"/>
            <p:cNvCxnSpPr>
              <a:stCxn id="189" idx="6"/>
              <a:endCxn id="191" idx="2"/>
            </p:cNvCxnSpPr>
            <p:nvPr/>
          </p:nvCxnSpPr>
          <p:spPr>
            <a:xfrm>
              <a:off x="7164277" y="2785749"/>
              <a:ext cx="1102194" cy="0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83" name="Connettore diritto 182"/>
            <p:cNvCxnSpPr/>
            <p:nvPr/>
          </p:nvCxnSpPr>
          <p:spPr>
            <a:xfrm>
              <a:off x="7046738" y="2755876"/>
              <a:ext cx="0" cy="1128501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184" name="Connettore diritto 183"/>
            <p:cNvCxnSpPr/>
            <p:nvPr/>
          </p:nvCxnSpPr>
          <p:spPr>
            <a:xfrm>
              <a:off x="8384011" y="2785749"/>
              <a:ext cx="0" cy="1128501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85" name="Connettore diritto 184"/>
            <p:cNvCxnSpPr/>
            <p:nvPr/>
          </p:nvCxnSpPr>
          <p:spPr>
            <a:xfrm>
              <a:off x="7029719" y="3914250"/>
              <a:ext cx="1354292" cy="0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186" name="Connettore diritto 185"/>
            <p:cNvCxnSpPr>
              <a:endCxn id="190" idx="5"/>
            </p:cNvCxnSpPr>
            <p:nvPr/>
          </p:nvCxnSpPr>
          <p:spPr>
            <a:xfrm>
              <a:off x="7048335" y="2785749"/>
              <a:ext cx="1418789" cy="1211614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187" name="Connettore diritto 186"/>
            <p:cNvCxnSpPr>
              <a:stCxn id="188" idx="7"/>
              <a:endCxn id="191" idx="3"/>
            </p:cNvCxnSpPr>
            <p:nvPr/>
          </p:nvCxnSpPr>
          <p:spPr>
            <a:xfrm flipV="1">
              <a:off x="7129852" y="2868862"/>
              <a:ext cx="1171046" cy="962275"/>
            </a:xfrm>
            <a:prstGeom prst="line">
              <a:avLst/>
            </a:prstGeom>
            <a:solidFill>
              <a:srgbClr val="558ED5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sp>
          <p:nvSpPr>
            <p:cNvPr id="188" name="Ovale 187"/>
            <p:cNvSpPr>
              <a:spLocks noChangeAspect="1"/>
            </p:cNvSpPr>
            <p:nvPr/>
          </p:nvSpPr>
          <p:spPr>
            <a:xfrm>
              <a:off x="6929199" y="3796711"/>
              <a:ext cx="235078" cy="23507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9" name="Ovale 188"/>
            <p:cNvSpPr>
              <a:spLocks noChangeAspect="1"/>
            </p:cNvSpPr>
            <p:nvPr/>
          </p:nvSpPr>
          <p:spPr>
            <a:xfrm>
              <a:off x="6929199" y="2668210"/>
              <a:ext cx="235078" cy="23507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0" name="Ovale 189"/>
            <p:cNvSpPr>
              <a:spLocks noChangeAspect="1"/>
            </p:cNvSpPr>
            <p:nvPr/>
          </p:nvSpPr>
          <p:spPr>
            <a:xfrm>
              <a:off x="8266472" y="3796711"/>
              <a:ext cx="235078" cy="23507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1" name="Ovale 190"/>
            <p:cNvSpPr>
              <a:spLocks noChangeAspect="1"/>
            </p:cNvSpPr>
            <p:nvPr/>
          </p:nvSpPr>
          <p:spPr>
            <a:xfrm>
              <a:off x="8266472" y="2668210"/>
              <a:ext cx="235078" cy="235078"/>
            </a:xfrm>
            <a:prstGeom prst="ellipse">
              <a:avLst/>
            </a:prstGeom>
            <a:solidFill>
              <a:srgbClr val="558ED5"/>
            </a:solidFill>
            <a:ln w="95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2" name="Ovale 191"/>
            <p:cNvSpPr>
              <a:spLocks noChangeAspect="1"/>
            </p:cNvSpPr>
            <p:nvPr/>
          </p:nvSpPr>
          <p:spPr>
            <a:xfrm>
              <a:off x="7604919" y="1872838"/>
              <a:ext cx="235078" cy="235078"/>
            </a:xfrm>
            <a:prstGeom prst="ellipse">
              <a:avLst/>
            </a:prstGeom>
            <a:solidFill>
              <a:srgbClr val="558ED5"/>
            </a:solidFill>
            <a:ln w="95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3" name="Ovale 192"/>
            <p:cNvSpPr>
              <a:spLocks noChangeAspect="1"/>
            </p:cNvSpPr>
            <p:nvPr/>
          </p:nvSpPr>
          <p:spPr>
            <a:xfrm>
              <a:off x="9403633" y="3443773"/>
              <a:ext cx="235078" cy="235078"/>
            </a:xfrm>
            <a:prstGeom prst="ellipse">
              <a:avLst/>
            </a:prstGeom>
            <a:solidFill>
              <a:srgbClr val="558ED5"/>
            </a:solidFill>
            <a:ln w="95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5" name="Segnaposto testo 5"/>
          <p:cNvSpPr>
            <a:spLocks noGrp="1"/>
          </p:cNvSpPr>
          <p:nvPr/>
        </p:nvSpPr>
        <p:spPr>
          <a:xfrm>
            <a:off x="7785667" y="5461525"/>
            <a:ext cx="947657" cy="419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200" dirty="0" err="1" smtClean="0">
                <a:solidFill>
                  <a:srgbClr val="FF0000"/>
                </a:solidFill>
              </a:rPr>
              <a:t>clique</a:t>
            </a:r>
            <a:endParaRPr lang="it-IT" sz="2200" dirty="0">
              <a:solidFill>
                <a:srgbClr val="FF0000"/>
              </a:solidFill>
            </a:endParaRPr>
          </a:p>
        </p:txBody>
      </p:sp>
      <p:cxnSp>
        <p:nvCxnSpPr>
          <p:cNvPr id="196" name="Connettore 2 195"/>
          <p:cNvCxnSpPr/>
          <p:nvPr/>
        </p:nvCxnSpPr>
        <p:spPr>
          <a:xfrm flipH="1" flipV="1">
            <a:off x="8179299" y="4848173"/>
            <a:ext cx="6611" cy="567581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30980"/>
              </a:srgbClr>
            </a:solidFill>
            <a:prstDash val="sysDash"/>
            <a:tailEnd type="triangle"/>
          </a:ln>
          <a:effectLst/>
        </p:spPr>
      </p:cxnSp>
      <p:sp>
        <p:nvSpPr>
          <p:cNvPr id="37" name="CasellaDiTesto 36"/>
          <p:cNvSpPr txBox="1"/>
          <p:nvPr/>
        </p:nvSpPr>
        <p:spPr>
          <a:xfrm>
            <a:off x="725319" y="1378842"/>
            <a:ext cx="2147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 err="1" smtClean="0"/>
              <a:t>What</a:t>
            </a:r>
            <a:r>
              <a:rPr lang="it-IT" sz="2200" dirty="0" smtClean="0"/>
              <a:t> </a:t>
            </a:r>
            <a:r>
              <a:rPr lang="it-IT" sz="2200" dirty="0" err="1" smtClean="0"/>
              <a:t>is</a:t>
            </a:r>
            <a:r>
              <a:rPr lang="it-IT" sz="2200" dirty="0" smtClean="0"/>
              <a:t> a </a:t>
            </a:r>
            <a:r>
              <a:rPr lang="it-IT" sz="2200" dirty="0" err="1" smtClean="0"/>
              <a:t>clique</a:t>
            </a:r>
            <a:r>
              <a:rPr lang="it-IT" sz="2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24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po 73"/>
          <p:cNvGrpSpPr>
            <a:grpSpLocks noChangeAspect="1"/>
          </p:cNvGrpSpPr>
          <p:nvPr/>
        </p:nvGrpSpPr>
        <p:grpSpPr>
          <a:xfrm>
            <a:off x="3254271" y="3974910"/>
            <a:ext cx="1518233" cy="1209736"/>
            <a:chOff x="1090887" y="4450559"/>
            <a:chExt cx="2074678" cy="1653114"/>
          </a:xfrm>
        </p:grpSpPr>
        <p:cxnSp>
          <p:nvCxnSpPr>
            <p:cNvPr id="75" name="Connettore diritto 74"/>
            <p:cNvCxnSpPr/>
            <p:nvPr/>
          </p:nvCxnSpPr>
          <p:spPr>
            <a:xfrm flipV="1">
              <a:off x="2204839" y="5743428"/>
              <a:ext cx="858085" cy="270246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76" name="Connettore diritto 75"/>
            <p:cNvCxnSpPr>
              <a:endCxn id="88" idx="3"/>
            </p:cNvCxnSpPr>
            <p:nvPr/>
          </p:nvCxnSpPr>
          <p:spPr>
            <a:xfrm flipV="1">
              <a:off x="1182110" y="4604199"/>
              <a:ext cx="452537" cy="532198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77" name="Connettore diritto 76"/>
            <p:cNvCxnSpPr>
              <a:endCxn id="87" idx="1"/>
            </p:cNvCxnSpPr>
            <p:nvPr/>
          </p:nvCxnSpPr>
          <p:spPr>
            <a:xfrm>
              <a:off x="1692863" y="4537945"/>
              <a:ext cx="448336" cy="547992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78" name="Connettore diritto 77"/>
            <p:cNvCxnSpPr>
              <a:stCxn id="85" idx="6"/>
              <a:endCxn id="87" idx="2"/>
            </p:cNvCxnSpPr>
            <p:nvPr/>
          </p:nvCxnSpPr>
          <p:spPr>
            <a:xfrm>
              <a:off x="1270887" y="5149577"/>
              <a:ext cx="843952" cy="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79" name="Connettore diritto 78"/>
            <p:cNvCxnSpPr/>
            <p:nvPr/>
          </p:nvCxnSpPr>
          <p:spPr>
            <a:xfrm>
              <a:off x="1180887" y="5126703"/>
              <a:ext cx="0" cy="864096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80" name="Connettore diritto 79"/>
            <p:cNvCxnSpPr/>
            <p:nvPr/>
          </p:nvCxnSpPr>
          <p:spPr>
            <a:xfrm>
              <a:off x="2204839" y="5149577"/>
              <a:ext cx="0" cy="864096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81" name="Connettore diritto 80"/>
            <p:cNvCxnSpPr/>
            <p:nvPr/>
          </p:nvCxnSpPr>
          <p:spPr>
            <a:xfrm>
              <a:off x="1167855" y="6013673"/>
              <a:ext cx="1036984" cy="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82" name="Connettore diritto 81"/>
            <p:cNvCxnSpPr>
              <a:endCxn id="86" idx="5"/>
            </p:cNvCxnSpPr>
            <p:nvPr/>
          </p:nvCxnSpPr>
          <p:spPr>
            <a:xfrm>
              <a:off x="1182110" y="5149577"/>
              <a:ext cx="1086369" cy="927736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83" name="Connettore diritto 82"/>
            <p:cNvCxnSpPr>
              <a:stCxn id="84" idx="7"/>
              <a:endCxn id="87" idx="3"/>
            </p:cNvCxnSpPr>
            <p:nvPr/>
          </p:nvCxnSpPr>
          <p:spPr>
            <a:xfrm flipV="1">
              <a:off x="1244527" y="5213217"/>
              <a:ext cx="896672" cy="736816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84" name="Ovale 83"/>
            <p:cNvSpPr>
              <a:spLocks noChangeAspect="1"/>
            </p:cNvSpPr>
            <p:nvPr/>
          </p:nvSpPr>
          <p:spPr>
            <a:xfrm>
              <a:off x="1090887" y="5923673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Ovale 84"/>
            <p:cNvSpPr>
              <a:spLocks noChangeAspect="1"/>
            </p:cNvSpPr>
            <p:nvPr/>
          </p:nvSpPr>
          <p:spPr>
            <a:xfrm>
              <a:off x="1090887" y="5059577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Ovale 85"/>
            <p:cNvSpPr>
              <a:spLocks noChangeAspect="1"/>
            </p:cNvSpPr>
            <p:nvPr/>
          </p:nvSpPr>
          <p:spPr>
            <a:xfrm>
              <a:off x="2114839" y="5923673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Ovale 86"/>
            <p:cNvSpPr>
              <a:spLocks noChangeAspect="1"/>
            </p:cNvSpPr>
            <p:nvPr/>
          </p:nvSpPr>
          <p:spPr>
            <a:xfrm>
              <a:off x="2114839" y="5059577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Ovale 87"/>
            <p:cNvSpPr>
              <a:spLocks noChangeAspect="1"/>
            </p:cNvSpPr>
            <p:nvPr/>
          </p:nvSpPr>
          <p:spPr>
            <a:xfrm>
              <a:off x="1608287" y="4450559"/>
              <a:ext cx="180000" cy="18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Ovale 88"/>
            <p:cNvSpPr>
              <a:spLocks noChangeAspect="1"/>
            </p:cNvSpPr>
            <p:nvPr/>
          </p:nvSpPr>
          <p:spPr>
            <a:xfrm>
              <a:off x="2985565" y="5653428"/>
              <a:ext cx="180000" cy="18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90" name="Gruppo 89"/>
          <p:cNvGrpSpPr>
            <a:grpSpLocks noChangeAspect="1"/>
          </p:cNvGrpSpPr>
          <p:nvPr/>
        </p:nvGrpSpPr>
        <p:grpSpPr>
          <a:xfrm>
            <a:off x="5803948" y="3974910"/>
            <a:ext cx="1518063" cy="1209600"/>
            <a:chOff x="4128551" y="4469724"/>
            <a:chExt cx="2074678" cy="1653114"/>
          </a:xfrm>
        </p:grpSpPr>
        <p:cxnSp>
          <p:nvCxnSpPr>
            <p:cNvPr id="91" name="Connettore diritto 90"/>
            <p:cNvCxnSpPr/>
            <p:nvPr/>
          </p:nvCxnSpPr>
          <p:spPr>
            <a:xfrm flipV="1">
              <a:off x="5242503" y="5762593"/>
              <a:ext cx="858085" cy="270246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92" name="Connettore diritto 91"/>
            <p:cNvCxnSpPr>
              <a:endCxn id="104" idx="3"/>
            </p:cNvCxnSpPr>
            <p:nvPr/>
          </p:nvCxnSpPr>
          <p:spPr>
            <a:xfrm flipV="1">
              <a:off x="4219774" y="4623364"/>
              <a:ext cx="452537" cy="532198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93" name="Connettore diritto 92"/>
            <p:cNvCxnSpPr>
              <a:endCxn id="103" idx="1"/>
            </p:cNvCxnSpPr>
            <p:nvPr/>
          </p:nvCxnSpPr>
          <p:spPr>
            <a:xfrm>
              <a:off x="4730527" y="4557110"/>
              <a:ext cx="448336" cy="547992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94" name="Connettore diritto 93"/>
            <p:cNvCxnSpPr>
              <a:stCxn id="101" idx="6"/>
              <a:endCxn id="103" idx="2"/>
            </p:cNvCxnSpPr>
            <p:nvPr/>
          </p:nvCxnSpPr>
          <p:spPr>
            <a:xfrm>
              <a:off x="4308551" y="5168742"/>
              <a:ext cx="843952" cy="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95" name="Connettore diritto 94"/>
            <p:cNvCxnSpPr/>
            <p:nvPr/>
          </p:nvCxnSpPr>
          <p:spPr>
            <a:xfrm>
              <a:off x="4218551" y="5145868"/>
              <a:ext cx="0" cy="864096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96" name="Connettore diritto 95"/>
            <p:cNvCxnSpPr/>
            <p:nvPr/>
          </p:nvCxnSpPr>
          <p:spPr>
            <a:xfrm>
              <a:off x="5242503" y="5168742"/>
              <a:ext cx="0" cy="864096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97" name="Connettore diritto 96"/>
            <p:cNvCxnSpPr/>
            <p:nvPr/>
          </p:nvCxnSpPr>
          <p:spPr>
            <a:xfrm>
              <a:off x="4205519" y="6032838"/>
              <a:ext cx="1036984" cy="0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98" name="Connettore diritto 97"/>
            <p:cNvCxnSpPr>
              <a:endCxn id="102" idx="5"/>
            </p:cNvCxnSpPr>
            <p:nvPr/>
          </p:nvCxnSpPr>
          <p:spPr>
            <a:xfrm>
              <a:off x="4219774" y="5168742"/>
              <a:ext cx="1086369" cy="927736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99" name="Connettore diritto 98"/>
            <p:cNvCxnSpPr>
              <a:stCxn id="100" idx="7"/>
              <a:endCxn id="103" idx="3"/>
            </p:cNvCxnSpPr>
            <p:nvPr/>
          </p:nvCxnSpPr>
          <p:spPr>
            <a:xfrm flipV="1">
              <a:off x="4282191" y="5232382"/>
              <a:ext cx="896672" cy="736816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sp>
          <p:nvSpPr>
            <p:cNvPr id="100" name="Ovale 99"/>
            <p:cNvSpPr>
              <a:spLocks noChangeAspect="1"/>
            </p:cNvSpPr>
            <p:nvPr/>
          </p:nvSpPr>
          <p:spPr>
            <a:xfrm>
              <a:off x="4128551" y="5942838"/>
              <a:ext cx="180000" cy="18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1" name="Ovale 100"/>
            <p:cNvSpPr>
              <a:spLocks noChangeAspect="1"/>
            </p:cNvSpPr>
            <p:nvPr/>
          </p:nvSpPr>
          <p:spPr>
            <a:xfrm>
              <a:off x="4128551" y="5078742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Ovale 101"/>
            <p:cNvSpPr>
              <a:spLocks noChangeAspect="1"/>
            </p:cNvSpPr>
            <p:nvPr/>
          </p:nvSpPr>
          <p:spPr>
            <a:xfrm>
              <a:off x="5152503" y="5942838"/>
              <a:ext cx="180000" cy="18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" name="Ovale 102"/>
            <p:cNvSpPr>
              <a:spLocks noChangeAspect="1"/>
            </p:cNvSpPr>
            <p:nvPr/>
          </p:nvSpPr>
          <p:spPr>
            <a:xfrm>
              <a:off x="5152503" y="5078742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Ovale 103"/>
            <p:cNvSpPr>
              <a:spLocks noChangeAspect="1"/>
            </p:cNvSpPr>
            <p:nvPr/>
          </p:nvSpPr>
          <p:spPr>
            <a:xfrm>
              <a:off x="4645951" y="4469724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Ovale 104"/>
            <p:cNvSpPr>
              <a:spLocks noChangeAspect="1"/>
            </p:cNvSpPr>
            <p:nvPr/>
          </p:nvSpPr>
          <p:spPr>
            <a:xfrm>
              <a:off x="6023229" y="5672593"/>
              <a:ext cx="180000" cy="18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06" name="Gruppo 105"/>
          <p:cNvGrpSpPr>
            <a:grpSpLocks noChangeAspect="1"/>
          </p:cNvGrpSpPr>
          <p:nvPr/>
        </p:nvGrpSpPr>
        <p:grpSpPr>
          <a:xfrm>
            <a:off x="8353455" y="3974910"/>
            <a:ext cx="1518063" cy="1209600"/>
            <a:chOff x="7337491" y="4514199"/>
            <a:chExt cx="2074678" cy="1653114"/>
          </a:xfrm>
        </p:grpSpPr>
        <p:cxnSp>
          <p:nvCxnSpPr>
            <p:cNvPr id="107" name="Connettore diritto 106"/>
            <p:cNvCxnSpPr/>
            <p:nvPr/>
          </p:nvCxnSpPr>
          <p:spPr>
            <a:xfrm flipV="1">
              <a:off x="8451443" y="5807068"/>
              <a:ext cx="858085" cy="270246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108" name="Connettore diritto 107"/>
            <p:cNvCxnSpPr>
              <a:endCxn id="120" idx="3"/>
            </p:cNvCxnSpPr>
            <p:nvPr/>
          </p:nvCxnSpPr>
          <p:spPr>
            <a:xfrm flipV="1">
              <a:off x="7428714" y="4667839"/>
              <a:ext cx="452537" cy="532198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109" name="Connettore diritto 108"/>
            <p:cNvCxnSpPr>
              <a:endCxn id="119" idx="1"/>
            </p:cNvCxnSpPr>
            <p:nvPr/>
          </p:nvCxnSpPr>
          <p:spPr>
            <a:xfrm>
              <a:off x="7939467" y="4601585"/>
              <a:ext cx="448336" cy="547992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110" name="Connettore diritto 109"/>
            <p:cNvCxnSpPr>
              <a:stCxn id="117" idx="6"/>
              <a:endCxn id="119" idx="2"/>
            </p:cNvCxnSpPr>
            <p:nvPr/>
          </p:nvCxnSpPr>
          <p:spPr>
            <a:xfrm>
              <a:off x="7517491" y="5213217"/>
              <a:ext cx="843952" cy="0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111" name="Connettore diritto 110"/>
            <p:cNvCxnSpPr/>
            <p:nvPr/>
          </p:nvCxnSpPr>
          <p:spPr>
            <a:xfrm>
              <a:off x="7427491" y="5190343"/>
              <a:ext cx="0" cy="864096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112" name="Connettore diritto 111"/>
            <p:cNvCxnSpPr/>
            <p:nvPr/>
          </p:nvCxnSpPr>
          <p:spPr>
            <a:xfrm>
              <a:off x="8451443" y="5213217"/>
              <a:ext cx="0" cy="864096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113" name="Connettore diritto 112"/>
            <p:cNvCxnSpPr/>
            <p:nvPr/>
          </p:nvCxnSpPr>
          <p:spPr>
            <a:xfrm>
              <a:off x="7414459" y="6077313"/>
              <a:ext cx="1036984" cy="0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114" name="Connettore diritto 113"/>
            <p:cNvCxnSpPr>
              <a:endCxn id="118" idx="5"/>
            </p:cNvCxnSpPr>
            <p:nvPr/>
          </p:nvCxnSpPr>
          <p:spPr>
            <a:xfrm>
              <a:off x="7428714" y="5213217"/>
              <a:ext cx="1086369" cy="927736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115" name="Connettore diritto 114"/>
            <p:cNvCxnSpPr>
              <a:stCxn id="116" idx="7"/>
              <a:endCxn id="119" idx="3"/>
            </p:cNvCxnSpPr>
            <p:nvPr/>
          </p:nvCxnSpPr>
          <p:spPr>
            <a:xfrm flipV="1">
              <a:off x="7491131" y="5276857"/>
              <a:ext cx="896672" cy="736816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sp>
          <p:nvSpPr>
            <p:cNvPr id="116" name="Ovale 115"/>
            <p:cNvSpPr>
              <a:spLocks noChangeAspect="1"/>
            </p:cNvSpPr>
            <p:nvPr/>
          </p:nvSpPr>
          <p:spPr>
            <a:xfrm>
              <a:off x="7337491" y="5987313"/>
              <a:ext cx="180000" cy="18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7" name="Ovale 116"/>
            <p:cNvSpPr>
              <a:spLocks noChangeAspect="1"/>
            </p:cNvSpPr>
            <p:nvPr/>
          </p:nvSpPr>
          <p:spPr>
            <a:xfrm>
              <a:off x="7337491" y="5123217"/>
              <a:ext cx="180000" cy="18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8" name="Ovale 117"/>
            <p:cNvSpPr>
              <a:spLocks noChangeAspect="1"/>
            </p:cNvSpPr>
            <p:nvPr/>
          </p:nvSpPr>
          <p:spPr>
            <a:xfrm>
              <a:off x="8361443" y="5987313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Ovale 118"/>
            <p:cNvSpPr>
              <a:spLocks noChangeAspect="1"/>
            </p:cNvSpPr>
            <p:nvPr/>
          </p:nvSpPr>
          <p:spPr>
            <a:xfrm>
              <a:off x="8361443" y="5123217"/>
              <a:ext cx="180000" cy="18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Ovale 119"/>
            <p:cNvSpPr>
              <a:spLocks noChangeAspect="1"/>
            </p:cNvSpPr>
            <p:nvPr/>
          </p:nvSpPr>
          <p:spPr>
            <a:xfrm>
              <a:off x="7854891" y="4514199"/>
              <a:ext cx="180000" cy="18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1" name="Ovale 120"/>
            <p:cNvSpPr>
              <a:spLocks noChangeAspect="1"/>
            </p:cNvSpPr>
            <p:nvPr/>
          </p:nvSpPr>
          <p:spPr>
            <a:xfrm>
              <a:off x="9232169" y="5717068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2" name="Gruppo 121"/>
          <p:cNvGrpSpPr>
            <a:grpSpLocks noChangeAspect="1"/>
          </p:cNvGrpSpPr>
          <p:nvPr/>
        </p:nvGrpSpPr>
        <p:grpSpPr>
          <a:xfrm>
            <a:off x="5906413" y="1742489"/>
            <a:ext cx="1202457" cy="958123"/>
            <a:chOff x="4306980" y="2992407"/>
            <a:chExt cx="2074678" cy="1653114"/>
          </a:xfrm>
          <a:solidFill>
            <a:srgbClr val="558ED5"/>
          </a:solidFill>
        </p:grpSpPr>
        <p:cxnSp>
          <p:nvCxnSpPr>
            <p:cNvPr id="123" name="Connettore diritto 122"/>
            <p:cNvCxnSpPr/>
            <p:nvPr/>
          </p:nvCxnSpPr>
          <p:spPr>
            <a:xfrm flipV="1">
              <a:off x="5420932" y="4285276"/>
              <a:ext cx="858085" cy="270246"/>
            </a:xfrm>
            <a:prstGeom prst="line">
              <a:avLst/>
            </a:prstGeom>
            <a:grp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24" name="Connettore diritto 123"/>
            <p:cNvCxnSpPr>
              <a:endCxn id="136" idx="3"/>
            </p:cNvCxnSpPr>
            <p:nvPr/>
          </p:nvCxnSpPr>
          <p:spPr>
            <a:xfrm flipV="1">
              <a:off x="4398203" y="3146047"/>
              <a:ext cx="452537" cy="532198"/>
            </a:xfrm>
            <a:prstGeom prst="line">
              <a:avLst/>
            </a:prstGeom>
            <a:grp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25" name="Connettore diritto 124"/>
            <p:cNvCxnSpPr>
              <a:endCxn id="135" idx="1"/>
            </p:cNvCxnSpPr>
            <p:nvPr/>
          </p:nvCxnSpPr>
          <p:spPr>
            <a:xfrm>
              <a:off x="4908956" y="3079793"/>
              <a:ext cx="448336" cy="547992"/>
            </a:xfrm>
            <a:prstGeom prst="line">
              <a:avLst/>
            </a:prstGeom>
            <a:grp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26" name="Connettore diritto 125"/>
            <p:cNvCxnSpPr>
              <a:stCxn id="133" idx="6"/>
              <a:endCxn id="135" idx="2"/>
            </p:cNvCxnSpPr>
            <p:nvPr/>
          </p:nvCxnSpPr>
          <p:spPr>
            <a:xfrm>
              <a:off x="4486980" y="3691425"/>
              <a:ext cx="843952" cy="0"/>
            </a:xfrm>
            <a:prstGeom prst="line">
              <a:avLst/>
            </a:prstGeom>
            <a:grp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27" name="Connettore diritto 126"/>
            <p:cNvCxnSpPr/>
            <p:nvPr/>
          </p:nvCxnSpPr>
          <p:spPr>
            <a:xfrm>
              <a:off x="4396980" y="3668551"/>
              <a:ext cx="0" cy="864096"/>
            </a:xfrm>
            <a:prstGeom prst="line">
              <a:avLst/>
            </a:prstGeom>
            <a:grp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28" name="Connettore diritto 127"/>
            <p:cNvCxnSpPr/>
            <p:nvPr/>
          </p:nvCxnSpPr>
          <p:spPr>
            <a:xfrm>
              <a:off x="5420932" y="3691425"/>
              <a:ext cx="0" cy="864096"/>
            </a:xfrm>
            <a:prstGeom prst="line">
              <a:avLst/>
            </a:prstGeom>
            <a:grp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29" name="Connettore diritto 128"/>
            <p:cNvCxnSpPr/>
            <p:nvPr/>
          </p:nvCxnSpPr>
          <p:spPr>
            <a:xfrm>
              <a:off x="4383948" y="4555521"/>
              <a:ext cx="1036984" cy="0"/>
            </a:xfrm>
            <a:prstGeom prst="line">
              <a:avLst/>
            </a:prstGeom>
            <a:grp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30" name="Connettore diritto 129"/>
            <p:cNvCxnSpPr>
              <a:endCxn id="134" idx="5"/>
            </p:cNvCxnSpPr>
            <p:nvPr/>
          </p:nvCxnSpPr>
          <p:spPr>
            <a:xfrm>
              <a:off x="4398203" y="3691425"/>
              <a:ext cx="1086369" cy="927736"/>
            </a:xfrm>
            <a:prstGeom prst="line">
              <a:avLst/>
            </a:prstGeom>
            <a:grp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31" name="Connettore diritto 130"/>
            <p:cNvCxnSpPr>
              <a:stCxn id="132" idx="7"/>
              <a:endCxn id="135" idx="3"/>
            </p:cNvCxnSpPr>
            <p:nvPr/>
          </p:nvCxnSpPr>
          <p:spPr>
            <a:xfrm flipV="1">
              <a:off x="4460620" y="3755065"/>
              <a:ext cx="896672" cy="736816"/>
            </a:xfrm>
            <a:prstGeom prst="line">
              <a:avLst/>
            </a:prstGeom>
            <a:grp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sp>
          <p:nvSpPr>
            <p:cNvPr id="132" name="Ovale 131"/>
            <p:cNvSpPr>
              <a:spLocks noChangeAspect="1"/>
            </p:cNvSpPr>
            <p:nvPr/>
          </p:nvSpPr>
          <p:spPr>
            <a:xfrm>
              <a:off x="4306980" y="4465521"/>
              <a:ext cx="180000" cy="180000"/>
            </a:xfrm>
            <a:prstGeom prst="ellipse">
              <a:avLst/>
            </a:prstGeom>
            <a:grpFill/>
            <a:ln w="95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Ovale 132"/>
            <p:cNvSpPr>
              <a:spLocks noChangeAspect="1"/>
            </p:cNvSpPr>
            <p:nvPr/>
          </p:nvSpPr>
          <p:spPr>
            <a:xfrm>
              <a:off x="4306980" y="3601425"/>
              <a:ext cx="180000" cy="180000"/>
            </a:xfrm>
            <a:prstGeom prst="ellipse">
              <a:avLst/>
            </a:prstGeom>
            <a:grpFill/>
            <a:ln w="95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Ovale 133"/>
            <p:cNvSpPr>
              <a:spLocks noChangeAspect="1"/>
            </p:cNvSpPr>
            <p:nvPr/>
          </p:nvSpPr>
          <p:spPr>
            <a:xfrm>
              <a:off x="5330932" y="4465521"/>
              <a:ext cx="180000" cy="180000"/>
            </a:xfrm>
            <a:prstGeom prst="ellipse">
              <a:avLst/>
            </a:prstGeom>
            <a:grpFill/>
            <a:ln w="95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Ovale 134"/>
            <p:cNvSpPr>
              <a:spLocks noChangeAspect="1"/>
            </p:cNvSpPr>
            <p:nvPr/>
          </p:nvSpPr>
          <p:spPr>
            <a:xfrm>
              <a:off x="5330932" y="3601425"/>
              <a:ext cx="180000" cy="180000"/>
            </a:xfrm>
            <a:prstGeom prst="ellipse">
              <a:avLst/>
            </a:prstGeom>
            <a:grpFill/>
            <a:ln w="95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Ovale 135"/>
            <p:cNvSpPr>
              <a:spLocks noChangeAspect="1"/>
            </p:cNvSpPr>
            <p:nvPr/>
          </p:nvSpPr>
          <p:spPr>
            <a:xfrm>
              <a:off x="4824380" y="2992407"/>
              <a:ext cx="180000" cy="180000"/>
            </a:xfrm>
            <a:prstGeom prst="ellipse">
              <a:avLst/>
            </a:prstGeom>
            <a:grpFill/>
            <a:ln w="95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Ovale 136"/>
            <p:cNvSpPr>
              <a:spLocks noChangeAspect="1"/>
            </p:cNvSpPr>
            <p:nvPr/>
          </p:nvSpPr>
          <p:spPr>
            <a:xfrm>
              <a:off x="6201658" y="4195276"/>
              <a:ext cx="180000" cy="180000"/>
            </a:xfrm>
            <a:prstGeom prst="ellipse">
              <a:avLst/>
            </a:prstGeom>
            <a:grpFill/>
            <a:ln w="95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138" name="Connettore 2 137"/>
          <p:cNvCxnSpPr/>
          <p:nvPr/>
        </p:nvCxnSpPr>
        <p:spPr>
          <a:xfrm flipH="1">
            <a:off x="3744310" y="2863578"/>
            <a:ext cx="2019110" cy="994237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alpha val="30980"/>
              </a:srgbClr>
            </a:solidFill>
            <a:prstDash val="sysDash"/>
            <a:tailEnd type="triangle"/>
          </a:ln>
          <a:effectLst/>
        </p:spPr>
      </p:cxnSp>
      <p:cxnSp>
        <p:nvCxnSpPr>
          <p:cNvPr id="139" name="Connettore 2 138"/>
          <p:cNvCxnSpPr/>
          <p:nvPr/>
        </p:nvCxnSpPr>
        <p:spPr>
          <a:xfrm>
            <a:off x="6795489" y="2887670"/>
            <a:ext cx="1926522" cy="956900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alpha val="30980"/>
              </a:srgbClr>
            </a:solidFill>
            <a:prstDash val="sysDash"/>
            <a:tailEnd type="triangle"/>
          </a:ln>
          <a:effectLst/>
        </p:spPr>
      </p:cxnSp>
      <p:cxnSp>
        <p:nvCxnSpPr>
          <p:cNvPr id="140" name="Connettore 2 139"/>
          <p:cNvCxnSpPr/>
          <p:nvPr/>
        </p:nvCxnSpPr>
        <p:spPr>
          <a:xfrm>
            <a:off x="6234780" y="2849309"/>
            <a:ext cx="4872" cy="994260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alpha val="30980"/>
              </a:srgbClr>
            </a:solidFill>
            <a:prstDash val="sysDash"/>
            <a:tailEnd type="triangle"/>
          </a:ln>
          <a:effectLst/>
        </p:spPr>
      </p:cxnSp>
      <p:sp>
        <p:nvSpPr>
          <p:cNvPr id="142" name="Titolo 1"/>
          <p:cNvSpPr txBox="1">
            <a:spLocks/>
          </p:cNvSpPr>
          <p:nvPr/>
        </p:nvSpPr>
        <p:spPr>
          <a:xfrm>
            <a:off x="734844" y="528708"/>
            <a:ext cx="9218950" cy="504890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>
            <a:lvl1pPr algn="l" defTabSz="521439" rtl="0" eaLnBrk="1" latinLnBrk="0" hangingPunct="1">
              <a:spcBef>
                <a:spcPct val="0"/>
              </a:spcBef>
              <a:buNone/>
              <a:defRPr sz="2316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52143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316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Clique </a:t>
            </a:r>
            <a:r>
              <a:rPr kumimoji="0" lang="it-IT" sz="2316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Problems</a:t>
            </a:r>
            <a:endParaRPr kumimoji="0" lang="it-IT" sz="2316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4" name="Parentesi graffa chiusa 3"/>
          <p:cNvSpPr/>
          <p:nvPr/>
        </p:nvSpPr>
        <p:spPr>
          <a:xfrm rot="5400000">
            <a:off x="6122514" y="1777633"/>
            <a:ext cx="541325" cy="7121235"/>
          </a:xfrm>
          <a:prstGeom prst="rightBrace">
            <a:avLst>
              <a:gd name="adj1" fmla="val 8333"/>
              <a:gd name="adj2" fmla="val 52228"/>
            </a:avLst>
          </a:prstGeom>
          <a:noFill/>
          <a:ln w="25400" cap="flat" cmpd="sng" algn="ctr">
            <a:solidFill>
              <a:srgbClr val="000000">
                <a:alpha val="30980"/>
              </a:srgbClr>
            </a:solidFill>
            <a:prstDash val="sysDash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3" name="Segnaposto testo 5"/>
          <p:cNvSpPr>
            <a:spLocks noGrp="1"/>
          </p:cNvSpPr>
          <p:nvPr/>
        </p:nvSpPr>
        <p:spPr>
          <a:xfrm>
            <a:off x="5195738" y="5687627"/>
            <a:ext cx="2012170" cy="319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200" dirty="0" err="1"/>
              <a:t>m</a:t>
            </a:r>
            <a:r>
              <a:rPr lang="it-IT" sz="2200" dirty="0" err="1" smtClean="0"/>
              <a:t>aximal</a:t>
            </a:r>
            <a:r>
              <a:rPr lang="it-IT" sz="2200" dirty="0" smtClean="0"/>
              <a:t> </a:t>
            </a:r>
            <a:r>
              <a:rPr lang="it-IT" sz="2200" dirty="0" err="1" smtClean="0"/>
              <a:t>cliques</a:t>
            </a:r>
            <a:endParaRPr lang="it-IT" sz="2200" dirty="0"/>
          </a:p>
        </p:txBody>
      </p:sp>
      <p:cxnSp>
        <p:nvCxnSpPr>
          <p:cNvPr id="144" name="Connettore 2 143"/>
          <p:cNvCxnSpPr/>
          <p:nvPr/>
        </p:nvCxnSpPr>
        <p:spPr>
          <a:xfrm>
            <a:off x="2386904" y="4082363"/>
            <a:ext cx="795215" cy="628838"/>
          </a:xfrm>
          <a:prstGeom prst="straightConnector1">
            <a:avLst/>
          </a:prstGeom>
          <a:noFill/>
          <a:ln w="25400" cap="flat" cmpd="sng" algn="ctr">
            <a:solidFill>
              <a:srgbClr val="FF0000">
                <a:alpha val="30980"/>
              </a:srgbClr>
            </a:solidFill>
            <a:prstDash val="sysDash"/>
            <a:tailEnd type="triangle"/>
          </a:ln>
          <a:effectLst/>
        </p:spPr>
      </p:cxnSp>
      <p:sp>
        <p:nvSpPr>
          <p:cNvPr id="145" name="Segnaposto testo 5"/>
          <p:cNvSpPr>
            <a:spLocks noGrp="1"/>
          </p:cNvSpPr>
          <p:nvPr/>
        </p:nvSpPr>
        <p:spPr>
          <a:xfrm>
            <a:off x="1304113" y="3692325"/>
            <a:ext cx="2204517" cy="262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200" dirty="0" smtClean="0">
                <a:solidFill>
                  <a:srgbClr val="FF0000"/>
                </a:solidFill>
              </a:rPr>
              <a:t>maximum </a:t>
            </a:r>
            <a:r>
              <a:rPr lang="it-IT" sz="2200" dirty="0" err="1" smtClean="0">
                <a:solidFill>
                  <a:srgbClr val="FF0000"/>
                </a:solidFill>
              </a:rPr>
              <a:t>clique</a:t>
            </a:r>
            <a:endParaRPr lang="it-IT" sz="2200" dirty="0">
              <a:solidFill>
                <a:srgbClr val="FF0000"/>
              </a:solidFill>
            </a:endParaRPr>
          </a:p>
        </p:txBody>
      </p:sp>
      <p:sp>
        <p:nvSpPr>
          <p:cNvPr id="141" name="CasellaDiTesto 140"/>
          <p:cNvSpPr txBox="1"/>
          <p:nvPr/>
        </p:nvSpPr>
        <p:spPr>
          <a:xfrm>
            <a:off x="725319" y="1378842"/>
            <a:ext cx="21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 err="1" smtClean="0"/>
              <a:t>What</a:t>
            </a:r>
            <a:r>
              <a:rPr lang="it-IT" sz="2200" dirty="0" smtClean="0"/>
              <a:t> </a:t>
            </a:r>
            <a:r>
              <a:rPr lang="it-IT" sz="2200" dirty="0" err="1" smtClean="0"/>
              <a:t>is</a:t>
            </a:r>
            <a:r>
              <a:rPr lang="it-IT" sz="2200" dirty="0" smtClean="0"/>
              <a:t> a </a:t>
            </a:r>
            <a:r>
              <a:rPr lang="it-IT" sz="2200" dirty="0" err="1" smtClean="0"/>
              <a:t>clique</a:t>
            </a:r>
            <a:r>
              <a:rPr lang="it-IT" sz="2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209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724453" y="528708"/>
            <a:ext cx="9218950" cy="504890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>
            <a:lvl1pPr algn="l" defTabSz="521439" rtl="0" eaLnBrk="1" latinLnBrk="0" hangingPunct="1">
              <a:spcBef>
                <a:spcPct val="0"/>
              </a:spcBef>
              <a:buNone/>
              <a:defRPr sz="2316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52143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316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Maximum Clique Problem (MCP)</a:t>
            </a:r>
            <a:endParaRPr kumimoji="0" lang="it-IT" sz="2316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43" name="Immagine 42"/>
          <p:cNvPicPr>
            <a:picLocks noChangeAspect="1"/>
          </p:cNvPicPr>
          <p:nvPr/>
        </p:nvPicPr>
        <p:blipFill rotWithShape="1">
          <a:blip r:embed="rId3"/>
          <a:srcRect l="47615" t="-2581" b="-1"/>
          <a:stretch/>
        </p:blipFill>
        <p:spPr>
          <a:xfrm>
            <a:off x="3224152" y="3005100"/>
            <a:ext cx="657922" cy="355203"/>
          </a:xfrm>
          <a:prstGeom prst="rect">
            <a:avLst/>
          </a:prstGeom>
        </p:spPr>
      </p:pic>
      <p:pic>
        <p:nvPicPr>
          <p:cNvPr id="44" name="Immagine 43"/>
          <p:cNvPicPr>
            <a:picLocks noChangeAspect="1"/>
          </p:cNvPicPr>
          <p:nvPr/>
        </p:nvPicPr>
        <p:blipFill rotWithShape="1">
          <a:blip r:embed="rId4"/>
          <a:srcRect l="45825" t="-166"/>
          <a:stretch/>
        </p:blipFill>
        <p:spPr>
          <a:xfrm>
            <a:off x="7432224" y="3039961"/>
            <a:ext cx="702525" cy="321750"/>
          </a:xfrm>
          <a:prstGeom prst="rect">
            <a:avLst/>
          </a:prstGeom>
        </p:spPr>
      </p:pic>
      <p:sp>
        <p:nvSpPr>
          <p:cNvPr id="45" name="Segnaposto testo 5"/>
          <p:cNvSpPr>
            <a:spLocks noGrp="1"/>
          </p:cNvSpPr>
          <p:nvPr/>
        </p:nvSpPr>
        <p:spPr>
          <a:xfrm>
            <a:off x="1642078" y="3746550"/>
            <a:ext cx="8311716" cy="473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200" dirty="0" smtClean="0"/>
              <a:t>MCP formulation:</a:t>
            </a:r>
            <a:endParaRPr lang="it-IT" sz="2200" dirty="0"/>
          </a:p>
        </p:txBody>
      </p:sp>
      <p:sp>
        <p:nvSpPr>
          <p:cNvPr id="3" name="Rettangolo 2"/>
          <p:cNvSpPr/>
          <p:nvPr/>
        </p:nvSpPr>
        <p:spPr>
          <a:xfrm>
            <a:off x="831273" y="3668890"/>
            <a:ext cx="10453253" cy="2765777"/>
          </a:xfrm>
          <a:prstGeom prst="rect">
            <a:avLst/>
          </a:prstGeom>
          <a:noFill/>
          <a:ln w="3175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2" name="Immagine 41"/>
          <p:cNvPicPr>
            <a:picLocks noChangeAspect="1"/>
          </p:cNvPicPr>
          <p:nvPr/>
        </p:nvPicPr>
        <p:blipFill rotWithShape="1">
          <a:blip r:embed="rId5"/>
          <a:srcRect r="1633" b="47381"/>
          <a:stretch/>
        </p:blipFill>
        <p:spPr>
          <a:xfrm>
            <a:off x="1645157" y="4290186"/>
            <a:ext cx="3257801" cy="970435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 rotWithShape="1">
          <a:blip r:embed="rId5"/>
          <a:srcRect r="1633" b="47381"/>
          <a:stretch/>
        </p:blipFill>
        <p:spPr>
          <a:xfrm>
            <a:off x="1645157" y="4249133"/>
            <a:ext cx="3257801" cy="970435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 rotWithShape="1">
          <a:blip r:embed="rId5"/>
          <a:srcRect l="-1" t="52978" r="-1094" b="1113"/>
          <a:stretch/>
        </p:blipFill>
        <p:spPr>
          <a:xfrm>
            <a:off x="1645157" y="5508977"/>
            <a:ext cx="3348112" cy="846667"/>
          </a:xfrm>
          <a:prstGeom prst="rect">
            <a:avLst/>
          </a:prstGeom>
        </p:spPr>
      </p:pic>
      <p:sp>
        <p:nvSpPr>
          <p:cNvPr id="15" name="Freccia a destra 14"/>
          <p:cNvSpPr/>
          <p:nvPr/>
        </p:nvSpPr>
        <p:spPr>
          <a:xfrm>
            <a:off x="5314651" y="5016856"/>
            <a:ext cx="594893" cy="2076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6435739" y="5297375"/>
            <a:ext cx="3978716" cy="992070"/>
            <a:chOff x="6449912" y="5444047"/>
            <a:chExt cx="3978716" cy="992070"/>
          </a:xfrm>
        </p:grpSpPr>
        <p:pic>
          <p:nvPicPr>
            <p:cNvPr id="41" name="Immagine 40"/>
            <p:cNvPicPr>
              <a:picLocks noChangeAspect="1"/>
            </p:cNvPicPr>
            <p:nvPr/>
          </p:nvPicPr>
          <p:blipFill rotWithShape="1">
            <a:blip r:embed="rId6"/>
            <a:srcRect l="17173" t="1359"/>
            <a:stretch/>
          </p:blipFill>
          <p:spPr>
            <a:xfrm>
              <a:off x="7597378" y="5444047"/>
              <a:ext cx="2831250" cy="992070"/>
            </a:xfrm>
            <a:prstGeom prst="rect">
              <a:avLst/>
            </a:prstGeom>
          </p:spPr>
        </p:pic>
        <p:pic>
          <p:nvPicPr>
            <p:cNvPr id="9" name="Immagine 8"/>
            <p:cNvPicPr>
              <a:picLocks noChangeAspect="1"/>
            </p:cNvPicPr>
            <p:nvPr/>
          </p:nvPicPr>
          <p:blipFill rotWithShape="1">
            <a:blip r:embed="rId7"/>
            <a:srcRect l="-1" t="32116" r="59041" b="32117"/>
            <a:stretch/>
          </p:blipFill>
          <p:spPr>
            <a:xfrm>
              <a:off x="6449912" y="5783676"/>
              <a:ext cx="1055089" cy="312812"/>
            </a:xfrm>
            <a:prstGeom prst="rect">
              <a:avLst/>
            </a:prstGeom>
          </p:spPr>
        </p:pic>
      </p:grpSp>
      <p:grpSp>
        <p:nvGrpSpPr>
          <p:cNvPr id="2" name="Gruppo 1"/>
          <p:cNvGrpSpPr/>
          <p:nvPr/>
        </p:nvGrpSpPr>
        <p:grpSpPr>
          <a:xfrm>
            <a:off x="6392420" y="4609097"/>
            <a:ext cx="4597576" cy="521116"/>
            <a:chOff x="6392420" y="4609097"/>
            <a:chExt cx="4597576" cy="521116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92420" y="4618121"/>
              <a:ext cx="1112581" cy="266746"/>
            </a:xfrm>
            <a:prstGeom prst="rect">
              <a:avLst/>
            </a:prstGeom>
          </p:spPr>
        </p:pic>
        <p:pic>
          <p:nvPicPr>
            <p:cNvPr id="14" name="Immagine 13"/>
            <p:cNvPicPr>
              <a:picLocks noChangeAspect="1"/>
            </p:cNvPicPr>
            <p:nvPr/>
          </p:nvPicPr>
          <p:blipFill rotWithShape="1">
            <a:blip r:embed="rId5"/>
            <a:srcRect l="13192" t="33842" r="67733" b="52948"/>
            <a:stretch/>
          </p:blipFill>
          <p:spPr>
            <a:xfrm>
              <a:off x="6767080" y="4868140"/>
              <a:ext cx="631721" cy="243639"/>
            </a:xfrm>
            <a:prstGeom prst="rect">
              <a:avLst/>
            </a:prstGeom>
          </p:spPr>
        </p:pic>
        <p:pic>
          <p:nvPicPr>
            <p:cNvPr id="19" name="Immagine 18"/>
            <p:cNvPicPr>
              <a:picLocks noChangeAspect="1"/>
            </p:cNvPicPr>
            <p:nvPr/>
          </p:nvPicPr>
          <p:blipFill rotWithShape="1">
            <a:blip r:embed="rId7"/>
            <a:srcRect l="-1" t="32116" r="68660" b="32796"/>
            <a:stretch/>
          </p:blipFill>
          <p:spPr>
            <a:xfrm>
              <a:off x="7628551" y="4609097"/>
              <a:ext cx="807314" cy="306870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42889" y="4636916"/>
              <a:ext cx="1823452" cy="279051"/>
            </a:xfrm>
            <a:prstGeom prst="rect">
              <a:avLst/>
            </a:prstGeom>
          </p:spPr>
        </p:pic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04448" y="4853444"/>
              <a:ext cx="617903" cy="276769"/>
            </a:xfrm>
            <a:prstGeom prst="rect">
              <a:avLst/>
            </a:prstGeom>
          </p:spPr>
        </p:pic>
        <p:pic>
          <p:nvPicPr>
            <p:cNvPr id="21" name="Immagine 20"/>
            <p:cNvPicPr>
              <a:picLocks noChangeAspect="1"/>
            </p:cNvPicPr>
            <p:nvPr/>
          </p:nvPicPr>
          <p:blipFill rotWithShape="1">
            <a:blip r:embed="rId5"/>
            <a:srcRect l="6361" t="33586" r="89056" b="54474"/>
            <a:stretch/>
          </p:blipFill>
          <p:spPr>
            <a:xfrm>
              <a:off x="6610825" y="4859231"/>
              <a:ext cx="151766" cy="220210"/>
            </a:xfrm>
            <a:prstGeom prst="rect">
              <a:avLst/>
            </a:prstGeom>
          </p:spPr>
        </p:pic>
        <p:pic>
          <p:nvPicPr>
            <p:cNvPr id="23" name="Immagine 22"/>
            <p:cNvPicPr>
              <a:picLocks noChangeAspect="1"/>
            </p:cNvPicPr>
            <p:nvPr/>
          </p:nvPicPr>
          <p:blipFill rotWithShape="1">
            <a:blip r:embed="rId6"/>
            <a:srcRect l="33072" t="6417" r="61578" b="71935"/>
            <a:stretch/>
          </p:blipFill>
          <p:spPr>
            <a:xfrm>
              <a:off x="7373620" y="4864456"/>
              <a:ext cx="117208" cy="139533"/>
            </a:xfrm>
            <a:prstGeom prst="rect">
              <a:avLst/>
            </a:prstGeom>
          </p:spPr>
        </p:pic>
        <p:pic>
          <p:nvPicPr>
            <p:cNvPr id="25" name="Immagine 24"/>
            <p:cNvPicPr>
              <a:picLocks noChangeAspect="1"/>
            </p:cNvPicPr>
            <p:nvPr/>
          </p:nvPicPr>
          <p:blipFill rotWithShape="1">
            <a:blip r:embed="rId6"/>
            <a:srcRect l="33072" t="6417" r="61578" b="71935"/>
            <a:stretch/>
          </p:blipFill>
          <p:spPr>
            <a:xfrm>
              <a:off x="10814628" y="4687368"/>
              <a:ext cx="175368" cy="208771"/>
            </a:xfrm>
            <a:prstGeom prst="rect">
              <a:avLst/>
            </a:prstGeom>
          </p:spPr>
        </p:pic>
      </p:grpSp>
      <p:grpSp>
        <p:nvGrpSpPr>
          <p:cNvPr id="104" name="Gruppo 103"/>
          <p:cNvGrpSpPr/>
          <p:nvPr/>
        </p:nvGrpSpPr>
        <p:grpSpPr>
          <a:xfrm>
            <a:off x="2960440" y="1393156"/>
            <a:ext cx="6112777" cy="1499045"/>
            <a:chOff x="3039612" y="2441385"/>
            <a:chExt cx="6112777" cy="1499045"/>
          </a:xfrm>
        </p:grpSpPr>
        <p:cxnSp>
          <p:nvCxnSpPr>
            <p:cNvPr id="105" name="Connettore diritto 104"/>
            <p:cNvCxnSpPr/>
            <p:nvPr/>
          </p:nvCxnSpPr>
          <p:spPr>
            <a:xfrm flipV="1">
              <a:off x="4049745" y="3613760"/>
              <a:ext cx="778112" cy="245059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106" name="Connettore diritto 105"/>
            <p:cNvCxnSpPr>
              <a:endCxn id="118" idx="3"/>
            </p:cNvCxnSpPr>
            <p:nvPr/>
          </p:nvCxnSpPr>
          <p:spPr>
            <a:xfrm flipV="1">
              <a:off x="3122333" y="2580706"/>
              <a:ext cx="410361" cy="482598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107" name="Connettore diritto 106"/>
            <p:cNvCxnSpPr>
              <a:endCxn id="117" idx="1"/>
            </p:cNvCxnSpPr>
            <p:nvPr/>
          </p:nvCxnSpPr>
          <p:spPr>
            <a:xfrm>
              <a:off x="3585484" y="2520626"/>
              <a:ext cx="406552" cy="496920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108" name="Connettore diritto 107"/>
            <p:cNvCxnSpPr>
              <a:stCxn id="115" idx="6"/>
              <a:endCxn id="117" idx="2"/>
            </p:cNvCxnSpPr>
            <p:nvPr/>
          </p:nvCxnSpPr>
          <p:spPr>
            <a:xfrm>
              <a:off x="3202836" y="3075255"/>
              <a:ext cx="765297" cy="0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109" name="Connettore diritto 108"/>
            <p:cNvCxnSpPr/>
            <p:nvPr/>
          </p:nvCxnSpPr>
          <p:spPr>
            <a:xfrm>
              <a:off x="3121224" y="3054513"/>
              <a:ext cx="0" cy="783563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110" name="Connettore diritto 109"/>
            <p:cNvCxnSpPr/>
            <p:nvPr/>
          </p:nvCxnSpPr>
          <p:spPr>
            <a:xfrm>
              <a:off x="4049745" y="3075255"/>
              <a:ext cx="0" cy="783563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111" name="Connettore diritto 110"/>
            <p:cNvCxnSpPr/>
            <p:nvPr/>
          </p:nvCxnSpPr>
          <p:spPr>
            <a:xfrm>
              <a:off x="3109407" y="3858818"/>
              <a:ext cx="940338" cy="0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112" name="Connettore diritto 111"/>
            <p:cNvCxnSpPr>
              <a:endCxn id="116" idx="5"/>
            </p:cNvCxnSpPr>
            <p:nvPr/>
          </p:nvCxnSpPr>
          <p:spPr>
            <a:xfrm>
              <a:off x="3122333" y="3075255"/>
              <a:ext cx="985121" cy="841272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113" name="Connettore diritto 112"/>
            <p:cNvCxnSpPr>
              <a:stCxn id="114" idx="7"/>
              <a:endCxn id="117" idx="3"/>
            </p:cNvCxnSpPr>
            <p:nvPr/>
          </p:nvCxnSpPr>
          <p:spPr>
            <a:xfrm flipV="1">
              <a:off x="3178933" y="3132964"/>
              <a:ext cx="813103" cy="668145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sp>
          <p:nvSpPr>
            <p:cNvPr id="114" name="Ovale 113"/>
            <p:cNvSpPr>
              <a:spLocks noChangeAspect="1"/>
            </p:cNvSpPr>
            <p:nvPr/>
          </p:nvSpPr>
          <p:spPr>
            <a:xfrm>
              <a:off x="3039612" y="3777206"/>
              <a:ext cx="163224" cy="163224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5" name="Ovale 114"/>
            <p:cNvSpPr>
              <a:spLocks noChangeAspect="1"/>
            </p:cNvSpPr>
            <p:nvPr/>
          </p:nvSpPr>
          <p:spPr>
            <a:xfrm>
              <a:off x="3039612" y="2993643"/>
              <a:ext cx="163224" cy="163224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6" name="Ovale 115"/>
            <p:cNvSpPr>
              <a:spLocks noChangeAspect="1"/>
            </p:cNvSpPr>
            <p:nvPr/>
          </p:nvSpPr>
          <p:spPr>
            <a:xfrm>
              <a:off x="3968133" y="3777206"/>
              <a:ext cx="163224" cy="163224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7" name="Ovale 116"/>
            <p:cNvSpPr>
              <a:spLocks noChangeAspect="1"/>
            </p:cNvSpPr>
            <p:nvPr/>
          </p:nvSpPr>
          <p:spPr>
            <a:xfrm>
              <a:off x="3968133" y="2993643"/>
              <a:ext cx="163224" cy="163224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8" name="Ovale 117"/>
            <p:cNvSpPr>
              <a:spLocks noChangeAspect="1"/>
            </p:cNvSpPr>
            <p:nvPr/>
          </p:nvSpPr>
          <p:spPr>
            <a:xfrm>
              <a:off x="3508791" y="2441385"/>
              <a:ext cx="163224" cy="163224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Ovale 118"/>
            <p:cNvSpPr>
              <a:spLocks noChangeAspect="1"/>
            </p:cNvSpPr>
            <p:nvPr/>
          </p:nvSpPr>
          <p:spPr>
            <a:xfrm>
              <a:off x="4757708" y="3532148"/>
              <a:ext cx="163224" cy="163224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0" name="Connettore diritto 119"/>
            <p:cNvCxnSpPr/>
            <p:nvPr/>
          </p:nvCxnSpPr>
          <p:spPr>
            <a:xfrm flipV="1">
              <a:off x="8281202" y="3613760"/>
              <a:ext cx="778112" cy="245059"/>
            </a:xfrm>
            <a:prstGeom prst="line">
              <a:avLst/>
            </a:prstGeom>
            <a:noFill/>
            <a:ln w="25400" cap="flat" cmpd="sng" algn="ctr">
              <a:solidFill>
                <a:srgbClr val="558ED5">
                  <a:alpha val="30980"/>
                </a:srgbClr>
              </a:solidFill>
              <a:prstDash val="solid"/>
            </a:ln>
            <a:effectLst/>
          </p:spPr>
        </p:cxnSp>
        <p:cxnSp>
          <p:nvCxnSpPr>
            <p:cNvPr id="121" name="Connettore diritto 120"/>
            <p:cNvCxnSpPr>
              <a:endCxn id="140" idx="3"/>
            </p:cNvCxnSpPr>
            <p:nvPr/>
          </p:nvCxnSpPr>
          <p:spPr>
            <a:xfrm flipV="1">
              <a:off x="7353791" y="2580706"/>
              <a:ext cx="410361" cy="482598"/>
            </a:xfrm>
            <a:prstGeom prst="line">
              <a:avLst/>
            </a:prstGeom>
            <a:noFill/>
            <a:ln w="25400" cap="flat" cmpd="sng" algn="ctr">
              <a:solidFill>
                <a:srgbClr val="558ED5">
                  <a:alpha val="30980"/>
                </a:srgbClr>
              </a:solidFill>
              <a:prstDash val="solid"/>
            </a:ln>
            <a:effectLst/>
          </p:spPr>
        </p:cxnSp>
        <p:cxnSp>
          <p:nvCxnSpPr>
            <p:cNvPr id="122" name="Connettore diritto 121"/>
            <p:cNvCxnSpPr>
              <a:endCxn id="137" idx="1"/>
            </p:cNvCxnSpPr>
            <p:nvPr/>
          </p:nvCxnSpPr>
          <p:spPr>
            <a:xfrm>
              <a:off x="7816941" y="2520626"/>
              <a:ext cx="406552" cy="496920"/>
            </a:xfrm>
            <a:prstGeom prst="line">
              <a:avLst/>
            </a:prstGeom>
            <a:noFill/>
            <a:ln w="25400" cap="flat" cmpd="sng" algn="ctr">
              <a:solidFill>
                <a:srgbClr val="558ED5">
                  <a:alpha val="30980"/>
                </a:srgbClr>
              </a:solidFill>
              <a:prstDash val="solid"/>
            </a:ln>
            <a:effectLst/>
          </p:spPr>
        </p:cxnSp>
        <p:cxnSp>
          <p:nvCxnSpPr>
            <p:cNvPr id="123" name="Connettore diritto 122"/>
            <p:cNvCxnSpPr>
              <a:stCxn id="135" idx="6"/>
              <a:endCxn id="137" idx="2"/>
            </p:cNvCxnSpPr>
            <p:nvPr/>
          </p:nvCxnSpPr>
          <p:spPr>
            <a:xfrm>
              <a:off x="7434293" y="3075255"/>
              <a:ext cx="765297" cy="0"/>
            </a:xfrm>
            <a:prstGeom prst="line">
              <a:avLst/>
            </a:prstGeom>
            <a:noFill/>
            <a:ln w="25400" cap="flat" cmpd="sng" algn="ctr">
              <a:solidFill>
                <a:srgbClr val="558ED5">
                  <a:alpha val="30980"/>
                </a:srgbClr>
              </a:solidFill>
              <a:prstDash val="solid"/>
            </a:ln>
            <a:effectLst/>
          </p:spPr>
        </p:cxnSp>
        <p:cxnSp>
          <p:nvCxnSpPr>
            <p:cNvPr id="124" name="Connettore diritto 123"/>
            <p:cNvCxnSpPr/>
            <p:nvPr/>
          </p:nvCxnSpPr>
          <p:spPr>
            <a:xfrm>
              <a:off x="7352681" y="3054513"/>
              <a:ext cx="0" cy="783563"/>
            </a:xfrm>
            <a:prstGeom prst="line">
              <a:avLst/>
            </a:prstGeom>
            <a:noFill/>
            <a:ln w="25400" cap="flat" cmpd="sng" algn="ctr">
              <a:solidFill>
                <a:srgbClr val="558ED5">
                  <a:alpha val="30980"/>
                </a:srgbClr>
              </a:solidFill>
              <a:prstDash val="solid"/>
            </a:ln>
            <a:effectLst/>
          </p:spPr>
        </p:cxnSp>
        <p:cxnSp>
          <p:nvCxnSpPr>
            <p:cNvPr id="125" name="Connettore diritto 124"/>
            <p:cNvCxnSpPr/>
            <p:nvPr/>
          </p:nvCxnSpPr>
          <p:spPr>
            <a:xfrm>
              <a:off x="8281202" y="3075255"/>
              <a:ext cx="0" cy="783563"/>
            </a:xfrm>
            <a:prstGeom prst="line">
              <a:avLst/>
            </a:prstGeom>
            <a:noFill/>
            <a:ln w="25400" cap="flat" cmpd="sng" algn="ctr">
              <a:solidFill>
                <a:srgbClr val="558ED5">
                  <a:alpha val="30980"/>
                </a:srgbClr>
              </a:solidFill>
              <a:prstDash val="solid"/>
            </a:ln>
            <a:effectLst/>
          </p:spPr>
        </p:cxnSp>
        <p:cxnSp>
          <p:nvCxnSpPr>
            <p:cNvPr id="126" name="Connettore diritto 125"/>
            <p:cNvCxnSpPr/>
            <p:nvPr/>
          </p:nvCxnSpPr>
          <p:spPr>
            <a:xfrm>
              <a:off x="7340864" y="3858818"/>
              <a:ext cx="940338" cy="0"/>
            </a:xfrm>
            <a:prstGeom prst="line">
              <a:avLst/>
            </a:prstGeom>
            <a:noFill/>
            <a:ln w="25400" cap="flat" cmpd="sng" algn="ctr">
              <a:solidFill>
                <a:srgbClr val="558ED5">
                  <a:alpha val="30980"/>
                </a:srgbClr>
              </a:solidFill>
              <a:prstDash val="solid"/>
            </a:ln>
            <a:effectLst/>
          </p:spPr>
        </p:cxnSp>
        <p:cxnSp>
          <p:nvCxnSpPr>
            <p:cNvPr id="127" name="Connettore diritto 126"/>
            <p:cNvCxnSpPr>
              <a:endCxn id="136" idx="5"/>
            </p:cNvCxnSpPr>
            <p:nvPr/>
          </p:nvCxnSpPr>
          <p:spPr>
            <a:xfrm>
              <a:off x="7353790" y="3075255"/>
              <a:ext cx="985121" cy="841272"/>
            </a:xfrm>
            <a:prstGeom prst="line">
              <a:avLst/>
            </a:prstGeom>
            <a:noFill/>
            <a:ln w="25400" cap="flat" cmpd="sng" algn="ctr">
              <a:solidFill>
                <a:srgbClr val="558ED5">
                  <a:alpha val="30980"/>
                </a:srgbClr>
              </a:solidFill>
              <a:prstDash val="solid"/>
            </a:ln>
            <a:effectLst/>
          </p:spPr>
        </p:cxnSp>
        <p:cxnSp>
          <p:nvCxnSpPr>
            <p:cNvPr id="128" name="Connettore diritto 127"/>
            <p:cNvCxnSpPr>
              <a:stCxn id="134" idx="7"/>
              <a:endCxn id="137" idx="3"/>
            </p:cNvCxnSpPr>
            <p:nvPr/>
          </p:nvCxnSpPr>
          <p:spPr>
            <a:xfrm flipV="1">
              <a:off x="7410390" y="3132964"/>
              <a:ext cx="813103" cy="668145"/>
            </a:xfrm>
            <a:prstGeom prst="line">
              <a:avLst/>
            </a:prstGeom>
            <a:noFill/>
            <a:ln w="25400" cap="flat" cmpd="sng" algn="ctr">
              <a:solidFill>
                <a:srgbClr val="558ED5">
                  <a:alpha val="30980"/>
                </a:srgbClr>
              </a:solidFill>
              <a:prstDash val="solid"/>
            </a:ln>
            <a:effectLst/>
          </p:spPr>
        </p:cxnSp>
        <p:cxnSp>
          <p:nvCxnSpPr>
            <p:cNvPr id="129" name="Connettore diritto 128"/>
            <p:cNvCxnSpPr/>
            <p:nvPr/>
          </p:nvCxnSpPr>
          <p:spPr>
            <a:xfrm flipH="1">
              <a:off x="7351135" y="2526736"/>
              <a:ext cx="459343" cy="1356893"/>
            </a:xfrm>
            <a:prstGeom prst="line">
              <a:avLst/>
            </a:prstGeom>
            <a:noFill/>
            <a:ln w="25400" cap="flat" cmpd="sng" algn="ctr">
              <a:solidFill>
                <a:srgbClr val="2FD171"/>
              </a:solidFill>
              <a:prstDash val="solid"/>
            </a:ln>
            <a:effectLst/>
          </p:spPr>
        </p:cxnSp>
        <p:cxnSp>
          <p:nvCxnSpPr>
            <p:cNvPr id="130" name="Connettore diritto 129"/>
            <p:cNvCxnSpPr/>
            <p:nvPr/>
          </p:nvCxnSpPr>
          <p:spPr>
            <a:xfrm>
              <a:off x="7825314" y="2513767"/>
              <a:ext cx="448974" cy="1369862"/>
            </a:xfrm>
            <a:prstGeom prst="line">
              <a:avLst/>
            </a:prstGeom>
            <a:noFill/>
            <a:ln w="25400" cap="flat" cmpd="sng" algn="ctr">
              <a:solidFill>
                <a:srgbClr val="2FD171"/>
              </a:solidFill>
              <a:prstDash val="solid"/>
            </a:ln>
            <a:effectLst/>
          </p:spPr>
        </p:cxnSp>
        <p:cxnSp>
          <p:nvCxnSpPr>
            <p:cNvPr id="131" name="Connettore diritto 130"/>
            <p:cNvCxnSpPr/>
            <p:nvPr/>
          </p:nvCxnSpPr>
          <p:spPr>
            <a:xfrm flipH="1">
              <a:off x="7297218" y="3616853"/>
              <a:ext cx="1815008" cy="270399"/>
            </a:xfrm>
            <a:prstGeom prst="line">
              <a:avLst/>
            </a:prstGeom>
            <a:noFill/>
            <a:ln w="25400" cap="flat" cmpd="sng" algn="ctr">
              <a:solidFill>
                <a:srgbClr val="2FD171"/>
              </a:solidFill>
              <a:prstDash val="solid"/>
            </a:ln>
            <a:effectLst/>
          </p:spPr>
        </p:cxnSp>
        <p:cxnSp>
          <p:nvCxnSpPr>
            <p:cNvPr id="132" name="Connettore diritto 131"/>
            <p:cNvCxnSpPr/>
            <p:nvPr/>
          </p:nvCxnSpPr>
          <p:spPr>
            <a:xfrm flipH="1" flipV="1">
              <a:off x="7407698" y="3103689"/>
              <a:ext cx="1639231" cy="510542"/>
            </a:xfrm>
            <a:prstGeom prst="line">
              <a:avLst/>
            </a:prstGeom>
            <a:noFill/>
            <a:ln w="25400" cap="flat" cmpd="sng" algn="ctr">
              <a:solidFill>
                <a:srgbClr val="2FD171"/>
              </a:solidFill>
              <a:prstDash val="solid"/>
            </a:ln>
            <a:effectLst/>
          </p:spPr>
        </p:cxnSp>
        <p:cxnSp>
          <p:nvCxnSpPr>
            <p:cNvPr id="133" name="Connettore diritto 132"/>
            <p:cNvCxnSpPr/>
            <p:nvPr/>
          </p:nvCxnSpPr>
          <p:spPr>
            <a:xfrm>
              <a:off x="8263366" y="3076862"/>
              <a:ext cx="814999" cy="549202"/>
            </a:xfrm>
            <a:prstGeom prst="line">
              <a:avLst/>
            </a:prstGeom>
            <a:noFill/>
            <a:ln w="25400" cap="flat" cmpd="sng" algn="ctr">
              <a:solidFill>
                <a:srgbClr val="2FD171"/>
              </a:solidFill>
              <a:prstDash val="solid"/>
            </a:ln>
            <a:effectLst/>
          </p:spPr>
        </p:cxnSp>
        <p:sp>
          <p:nvSpPr>
            <p:cNvPr id="134" name="Ovale 133"/>
            <p:cNvSpPr>
              <a:spLocks noChangeAspect="1"/>
            </p:cNvSpPr>
            <p:nvPr/>
          </p:nvSpPr>
          <p:spPr>
            <a:xfrm>
              <a:off x="7271069" y="3777206"/>
              <a:ext cx="163224" cy="163224"/>
            </a:xfrm>
            <a:prstGeom prst="ellipse">
              <a:avLst/>
            </a:prstGeom>
            <a:solidFill>
              <a:srgbClr val="2FD171"/>
            </a:solidFill>
            <a:ln w="9525" cap="flat" cmpd="sng" algn="ctr">
              <a:solidFill>
                <a:srgbClr val="2FD17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Ovale 134"/>
            <p:cNvSpPr>
              <a:spLocks noChangeAspect="1"/>
            </p:cNvSpPr>
            <p:nvPr/>
          </p:nvSpPr>
          <p:spPr>
            <a:xfrm>
              <a:off x="7271069" y="2993643"/>
              <a:ext cx="163224" cy="163224"/>
            </a:xfrm>
            <a:prstGeom prst="ellipse">
              <a:avLst/>
            </a:prstGeom>
            <a:solidFill>
              <a:srgbClr val="2FD171"/>
            </a:solidFill>
            <a:ln w="9525" cap="flat" cmpd="sng" algn="ctr">
              <a:solidFill>
                <a:srgbClr val="2FD17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Ovale 135"/>
            <p:cNvSpPr>
              <a:spLocks noChangeAspect="1"/>
            </p:cNvSpPr>
            <p:nvPr/>
          </p:nvSpPr>
          <p:spPr>
            <a:xfrm>
              <a:off x="8199590" y="3777206"/>
              <a:ext cx="163224" cy="163224"/>
            </a:xfrm>
            <a:prstGeom prst="ellipse">
              <a:avLst/>
            </a:prstGeom>
            <a:solidFill>
              <a:srgbClr val="2FD171"/>
            </a:solidFill>
            <a:ln w="9525" cap="flat" cmpd="sng" algn="ctr">
              <a:solidFill>
                <a:srgbClr val="2FD17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Ovale 136"/>
            <p:cNvSpPr>
              <a:spLocks noChangeAspect="1"/>
            </p:cNvSpPr>
            <p:nvPr/>
          </p:nvSpPr>
          <p:spPr>
            <a:xfrm>
              <a:off x="8199590" y="2993643"/>
              <a:ext cx="163224" cy="163224"/>
            </a:xfrm>
            <a:prstGeom prst="ellipse">
              <a:avLst/>
            </a:prstGeom>
            <a:solidFill>
              <a:srgbClr val="2FD171"/>
            </a:solidFill>
            <a:ln w="9525" cap="flat" cmpd="sng" algn="ctr">
              <a:solidFill>
                <a:srgbClr val="2FD17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8" name="Ovale 137"/>
            <p:cNvSpPr>
              <a:spLocks noChangeAspect="1"/>
            </p:cNvSpPr>
            <p:nvPr/>
          </p:nvSpPr>
          <p:spPr>
            <a:xfrm>
              <a:off x="8989165" y="3532148"/>
              <a:ext cx="163224" cy="163224"/>
            </a:xfrm>
            <a:prstGeom prst="ellipse">
              <a:avLst/>
            </a:prstGeom>
            <a:solidFill>
              <a:srgbClr val="2FD171"/>
            </a:solidFill>
            <a:ln w="9525" cap="flat" cmpd="sng" algn="ctr">
              <a:solidFill>
                <a:srgbClr val="2FD17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39" name="Connettore diritto 138"/>
            <p:cNvCxnSpPr>
              <a:endCxn id="138" idx="1"/>
            </p:cNvCxnSpPr>
            <p:nvPr/>
          </p:nvCxnSpPr>
          <p:spPr>
            <a:xfrm>
              <a:off x="7809941" y="2512299"/>
              <a:ext cx="1203127" cy="1043752"/>
            </a:xfrm>
            <a:prstGeom prst="line">
              <a:avLst/>
            </a:prstGeom>
            <a:noFill/>
            <a:ln w="25400" cap="flat" cmpd="sng" algn="ctr">
              <a:solidFill>
                <a:srgbClr val="2FD171"/>
              </a:solidFill>
              <a:prstDash val="solid"/>
            </a:ln>
            <a:effectLst/>
          </p:spPr>
        </p:cxnSp>
        <p:sp>
          <p:nvSpPr>
            <p:cNvPr id="140" name="Ovale 139"/>
            <p:cNvSpPr>
              <a:spLocks noChangeAspect="1"/>
            </p:cNvSpPr>
            <p:nvPr/>
          </p:nvSpPr>
          <p:spPr>
            <a:xfrm>
              <a:off x="7740248" y="2441385"/>
              <a:ext cx="163224" cy="163224"/>
            </a:xfrm>
            <a:prstGeom prst="ellipse">
              <a:avLst/>
            </a:prstGeom>
            <a:solidFill>
              <a:srgbClr val="2FD171"/>
            </a:solidFill>
            <a:ln w="9525" cap="flat" cmpd="sng" algn="ctr">
              <a:solidFill>
                <a:srgbClr val="2FD17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3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34844" y="528708"/>
            <a:ext cx="9218950" cy="504890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>
            <a:lvl1pPr algn="l" defTabSz="521439" rtl="0" eaLnBrk="1" latinLnBrk="0" hangingPunct="1">
              <a:spcBef>
                <a:spcPct val="0"/>
              </a:spcBef>
              <a:buNone/>
              <a:defRPr sz="2316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52143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316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Quantum </a:t>
            </a:r>
            <a:r>
              <a:rPr kumimoji="0" lang="it-IT" sz="2316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Approximate</a:t>
            </a:r>
            <a:r>
              <a:rPr kumimoji="0" lang="it-IT" sz="2316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Optimization</a:t>
            </a:r>
            <a:r>
              <a:rPr kumimoji="0" lang="it-IT" sz="2316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kumimoji="0" lang="it-IT" sz="2316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Algorithm</a:t>
            </a:r>
            <a:r>
              <a:rPr kumimoji="0" lang="it-IT" sz="2316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(QAOA)</a:t>
            </a:r>
            <a:endParaRPr kumimoji="0" lang="it-IT" sz="2316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392" y="1572600"/>
            <a:ext cx="2249977" cy="893493"/>
          </a:xfrm>
          <a:prstGeom prst="rect">
            <a:avLst/>
          </a:prstGeom>
        </p:spPr>
      </p:pic>
      <p:grpSp>
        <p:nvGrpSpPr>
          <p:cNvPr id="6" name="Gruppo 5"/>
          <p:cNvGrpSpPr/>
          <p:nvPr/>
        </p:nvGrpSpPr>
        <p:grpSpPr>
          <a:xfrm>
            <a:off x="1104663" y="2326062"/>
            <a:ext cx="4693939" cy="1344434"/>
            <a:chOff x="803328" y="2338419"/>
            <a:chExt cx="4693939" cy="1344434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 rotWithShape="1">
            <a:blip r:embed="rId4"/>
            <a:srcRect t="-245" r="37647"/>
            <a:stretch/>
          </p:blipFill>
          <p:spPr>
            <a:xfrm>
              <a:off x="849758" y="2757016"/>
              <a:ext cx="2474455" cy="925837"/>
            </a:xfrm>
            <a:prstGeom prst="rect">
              <a:avLst/>
            </a:prstGeom>
          </p:spPr>
        </p:pic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14202" y="2779427"/>
              <a:ext cx="1483065" cy="867023"/>
            </a:xfrm>
            <a:prstGeom prst="rect">
              <a:avLst/>
            </a:prstGeom>
          </p:spPr>
        </p:pic>
        <p:pic>
          <p:nvPicPr>
            <p:cNvPr id="14" name="Immagine 13"/>
            <p:cNvPicPr>
              <a:picLocks noChangeAspect="1"/>
            </p:cNvPicPr>
            <p:nvPr/>
          </p:nvPicPr>
          <p:blipFill rotWithShape="1">
            <a:blip r:embed="rId6"/>
            <a:srcRect l="-1" t="20347" r="43157" b="25393"/>
            <a:stretch/>
          </p:blipFill>
          <p:spPr>
            <a:xfrm>
              <a:off x="803328" y="2338419"/>
              <a:ext cx="2411311" cy="479946"/>
            </a:xfrm>
            <a:prstGeom prst="rect">
              <a:avLst/>
            </a:prstGeom>
          </p:spPr>
        </p:pic>
      </p:grpSp>
      <p:pic>
        <p:nvPicPr>
          <p:cNvPr id="10" name="Immagin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118" y="1711201"/>
            <a:ext cx="6843602" cy="483250"/>
          </a:xfrm>
          <a:prstGeom prst="rect">
            <a:avLst/>
          </a:prstGeom>
        </p:spPr>
      </p:pic>
      <p:sp>
        <p:nvSpPr>
          <p:cNvPr id="25" name="Segnaposto testo 5"/>
          <p:cNvSpPr>
            <a:spLocks noGrp="1"/>
          </p:cNvSpPr>
          <p:nvPr/>
        </p:nvSpPr>
        <p:spPr>
          <a:xfrm>
            <a:off x="749551" y="1191861"/>
            <a:ext cx="3250946" cy="473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200" dirty="0" smtClean="0"/>
              <a:t>Circuit:</a:t>
            </a:r>
            <a:endParaRPr lang="it-IT" sz="2200" dirty="0"/>
          </a:p>
        </p:txBody>
      </p:sp>
      <p:sp>
        <p:nvSpPr>
          <p:cNvPr id="26" name="Segnaposto testo 5"/>
          <p:cNvSpPr>
            <a:spLocks noGrp="1"/>
          </p:cNvSpPr>
          <p:nvPr/>
        </p:nvSpPr>
        <p:spPr>
          <a:xfrm>
            <a:off x="3598361" y="2991458"/>
            <a:ext cx="812549" cy="331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200" dirty="0" smtClean="0"/>
              <a:t>with</a:t>
            </a:r>
            <a:endParaRPr lang="it-IT" sz="2200" dirty="0"/>
          </a:p>
        </p:txBody>
      </p:sp>
      <p:grpSp>
        <p:nvGrpSpPr>
          <p:cNvPr id="37" name="Gruppo 36"/>
          <p:cNvGrpSpPr/>
          <p:nvPr/>
        </p:nvGrpSpPr>
        <p:grpSpPr>
          <a:xfrm>
            <a:off x="834783" y="2393726"/>
            <a:ext cx="273107" cy="965126"/>
            <a:chOff x="834783" y="2393726"/>
            <a:chExt cx="273107" cy="965126"/>
          </a:xfrm>
        </p:grpSpPr>
        <p:sp>
          <p:nvSpPr>
            <p:cNvPr id="8" name="CasellaDiTesto 7"/>
            <p:cNvSpPr txBox="1"/>
            <p:nvPr/>
          </p:nvSpPr>
          <p:spPr>
            <a:xfrm>
              <a:off x="834783" y="2393726"/>
              <a:ext cx="269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smtClean="0"/>
                <a:t> </a:t>
              </a:r>
              <a:endParaRPr lang="it-IT" dirty="0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838010" y="2989520"/>
              <a:ext cx="269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smtClean="0"/>
                <a:t> </a:t>
              </a:r>
              <a:endParaRPr lang="it-IT" dirty="0"/>
            </a:p>
          </p:txBody>
        </p:sp>
      </p:grpSp>
      <p:sp>
        <p:nvSpPr>
          <p:cNvPr id="30" name="Segnaposto testo 5"/>
          <p:cNvSpPr>
            <a:spLocks noGrp="1"/>
          </p:cNvSpPr>
          <p:nvPr/>
        </p:nvSpPr>
        <p:spPr>
          <a:xfrm>
            <a:off x="7790995" y="1794283"/>
            <a:ext cx="1010105" cy="331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200" dirty="0" smtClean="0"/>
              <a:t>where</a:t>
            </a:r>
            <a:endParaRPr lang="it-IT" sz="2200" dirty="0"/>
          </a:p>
        </p:txBody>
      </p:sp>
      <p:sp>
        <p:nvSpPr>
          <p:cNvPr id="31" name="Segnaposto testo 5"/>
          <p:cNvSpPr>
            <a:spLocks noGrp="1"/>
          </p:cNvSpPr>
          <p:nvPr/>
        </p:nvSpPr>
        <p:spPr>
          <a:xfrm>
            <a:off x="825867" y="3622620"/>
            <a:ext cx="2031741" cy="331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200" dirty="0" err="1" smtClean="0"/>
              <a:t>Measure</a:t>
            </a:r>
            <a:r>
              <a:rPr lang="it-IT" sz="2200" dirty="0" smtClean="0"/>
              <a:t>:</a:t>
            </a:r>
            <a:endParaRPr lang="it-IT" sz="2200" dirty="0"/>
          </a:p>
        </p:txBody>
      </p:sp>
      <p:grpSp>
        <p:nvGrpSpPr>
          <p:cNvPr id="18" name="Gruppo 17"/>
          <p:cNvGrpSpPr/>
          <p:nvPr/>
        </p:nvGrpSpPr>
        <p:grpSpPr>
          <a:xfrm>
            <a:off x="866852" y="4092629"/>
            <a:ext cx="3042936" cy="742249"/>
            <a:chOff x="849758" y="4910406"/>
            <a:chExt cx="3042936" cy="742249"/>
          </a:xfrm>
        </p:grpSpPr>
        <p:pic>
          <p:nvPicPr>
            <p:cNvPr id="12" name="Immagine 11"/>
            <p:cNvPicPr>
              <a:picLocks noChangeAspect="1"/>
            </p:cNvPicPr>
            <p:nvPr/>
          </p:nvPicPr>
          <p:blipFill rotWithShape="1">
            <a:blip r:embed="rId8"/>
            <a:srcRect t="-1" r="42586" b="-2321"/>
            <a:stretch/>
          </p:blipFill>
          <p:spPr>
            <a:xfrm>
              <a:off x="849758" y="4910406"/>
              <a:ext cx="1405069" cy="742249"/>
            </a:xfrm>
            <a:prstGeom prst="rect">
              <a:avLst/>
            </a:prstGeom>
          </p:spPr>
        </p:pic>
        <p:grpSp>
          <p:nvGrpSpPr>
            <p:cNvPr id="3" name="Gruppo 2"/>
            <p:cNvGrpSpPr/>
            <p:nvPr/>
          </p:nvGrpSpPr>
          <p:grpSpPr>
            <a:xfrm>
              <a:off x="2254827" y="5067997"/>
              <a:ext cx="1637867" cy="427066"/>
              <a:chOff x="2072747" y="4680207"/>
              <a:chExt cx="1637867" cy="427066"/>
            </a:xfrm>
          </p:grpSpPr>
          <p:pic>
            <p:nvPicPr>
              <p:cNvPr id="11" name="Immagine 10"/>
              <p:cNvPicPr>
                <a:picLocks noChangeAspect="1"/>
              </p:cNvPicPr>
              <p:nvPr/>
            </p:nvPicPr>
            <p:blipFill rotWithShape="1">
              <a:blip r:embed="rId9"/>
              <a:srcRect l="45502" t="5979"/>
              <a:stretch/>
            </p:blipFill>
            <p:spPr>
              <a:xfrm>
                <a:off x="2098349" y="4695362"/>
                <a:ext cx="1590791" cy="400234"/>
              </a:xfrm>
              <a:prstGeom prst="rect">
                <a:avLst/>
              </a:prstGeom>
            </p:spPr>
          </p:pic>
          <p:pic>
            <p:nvPicPr>
              <p:cNvPr id="13" name="Immagine 1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2747" y="4714930"/>
                <a:ext cx="1616394" cy="335645"/>
              </a:xfrm>
              <a:prstGeom prst="rect">
                <a:avLst/>
              </a:prstGeom>
            </p:spPr>
          </p:pic>
          <p:pic>
            <p:nvPicPr>
              <p:cNvPr id="17" name="Immagine 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72747" y="4680207"/>
                <a:ext cx="1637867" cy="427066"/>
              </a:xfrm>
              <a:prstGeom prst="rect">
                <a:avLst/>
              </a:prstGeom>
            </p:spPr>
          </p:pic>
        </p:grpSp>
        <p:pic>
          <p:nvPicPr>
            <p:cNvPr id="16" name="Immagine 15"/>
            <p:cNvPicPr>
              <a:picLocks noChangeAspect="1"/>
            </p:cNvPicPr>
            <p:nvPr/>
          </p:nvPicPr>
          <p:blipFill rotWithShape="1">
            <a:blip r:embed="rId12"/>
            <a:srcRect l="14444" t="24817" r="5163"/>
            <a:stretch/>
          </p:blipFill>
          <p:spPr>
            <a:xfrm>
              <a:off x="1629461" y="5139854"/>
              <a:ext cx="540327" cy="512801"/>
            </a:xfrm>
            <a:prstGeom prst="rect">
              <a:avLst/>
            </a:prstGeom>
          </p:spPr>
        </p:pic>
      </p:grpSp>
      <p:pic>
        <p:nvPicPr>
          <p:cNvPr id="32" name="Immagin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0203" y="4965218"/>
            <a:ext cx="1431733" cy="338410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4535" y="5571240"/>
            <a:ext cx="2485976" cy="460962"/>
          </a:xfrm>
          <a:prstGeom prst="rect">
            <a:avLst/>
          </a:prstGeom>
        </p:spPr>
      </p:pic>
      <p:sp>
        <p:nvSpPr>
          <p:cNvPr id="36" name="Segnaposto testo 5"/>
          <p:cNvSpPr>
            <a:spLocks noGrp="1"/>
          </p:cNvSpPr>
          <p:nvPr/>
        </p:nvSpPr>
        <p:spPr>
          <a:xfrm>
            <a:off x="4037610" y="4256900"/>
            <a:ext cx="1206338" cy="234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200" dirty="0"/>
              <a:t>s</a:t>
            </a:r>
            <a:r>
              <a:rPr lang="it-IT" sz="2200" dirty="0" smtClean="0"/>
              <a:t>atisfies:</a:t>
            </a:r>
            <a:endParaRPr lang="it-IT" sz="2200" dirty="0"/>
          </a:p>
        </p:txBody>
      </p:sp>
      <p:grpSp>
        <p:nvGrpSpPr>
          <p:cNvPr id="38" name="Gruppo 37"/>
          <p:cNvGrpSpPr/>
          <p:nvPr/>
        </p:nvGrpSpPr>
        <p:grpSpPr>
          <a:xfrm>
            <a:off x="831532" y="4915855"/>
            <a:ext cx="273107" cy="965126"/>
            <a:chOff x="834783" y="2393726"/>
            <a:chExt cx="273107" cy="965126"/>
          </a:xfrm>
        </p:grpSpPr>
        <p:sp>
          <p:nvSpPr>
            <p:cNvPr id="39" name="CasellaDiTesto 38"/>
            <p:cNvSpPr txBox="1"/>
            <p:nvPr/>
          </p:nvSpPr>
          <p:spPr>
            <a:xfrm>
              <a:off x="834783" y="2393726"/>
              <a:ext cx="269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smtClean="0"/>
                <a:t> </a:t>
              </a:r>
              <a:endParaRPr lang="it-IT" dirty="0"/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838010" y="2989520"/>
              <a:ext cx="269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smtClean="0"/>
                <a:t> </a:t>
              </a:r>
              <a:endParaRPr lang="it-IT" dirty="0"/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6126082" y="3532231"/>
            <a:ext cx="5035056" cy="2902094"/>
            <a:chOff x="6126082" y="3532231"/>
            <a:chExt cx="5035056" cy="2902094"/>
          </a:xfrm>
        </p:grpSpPr>
        <p:grpSp>
          <p:nvGrpSpPr>
            <p:cNvPr id="4" name="Gruppo 3"/>
            <p:cNvGrpSpPr/>
            <p:nvPr/>
          </p:nvGrpSpPr>
          <p:grpSpPr>
            <a:xfrm>
              <a:off x="6126082" y="3532231"/>
              <a:ext cx="5035056" cy="2526099"/>
              <a:chOff x="6126082" y="3532231"/>
              <a:chExt cx="5035056" cy="2526099"/>
            </a:xfrm>
          </p:grpSpPr>
          <p:pic>
            <p:nvPicPr>
              <p:cNvPr id="43" name="Picture 2" descr="PDF] Quantum Approximate Optimization Algorithm: Performance, Mechanism,  and Implementation on Near-Term Devices. | Semantic Scholar"/>
              <p:cNvPicPr preferRelativeResize="0">
                <a:picLocks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-2493" b="42040"/>
              <a:stretch/>
            </p:blipFill>
            <p:spPr bwMode="auto">
              <a:xfrm>
                <a:off x="6126082" y="3631227"/>
                <a:ext cx="5035056" cy="2427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Rettangolo 43"/>
              <p:cNvSpPr/>
              <p:nvPr/>
            </p:nvSpPr>
            <p:spPr>
              <a:xfrm>
                <a:off x="6129010" y="3532231"/>
                <a:ext cx="359581" cy="423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42" name="Rettangolo 41"/>
            <p:cNvSpPr/>
            <p:nvPr/>
          </p:nvSpPr>
          <p:spPr>
            <a:xfrm>
              <a:off x="6924529" y="6157326"/>
              <a:ext cx="343816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1200" dirty="0" smtClean="0"/>
                <a:t>L. Zhou </a:t>
              </a:r>
              <a:r>
                <a:rPr lang="it-IT" sz="1200" i="1" dirty="0" smtClean="0"/>
                <a:t>et al.</a:t>
              </a:r>
              <a:r>
                <a:rPr lang="it-IT" sz="1200" dirty="0" smtClean="0"/>
                <a:t>, </a:t>
              </a:r>
              <a:r>
                <a:rPr lang="it-IT" sz="1200" dirty="0" err="1" smtClean="0"/>
                <a:t>Phys</a:t>
              </a:r>
              <a:r>
                <a:rPr lang="it-IT" sz="1200" dirty="0"/>
                <a:t>. Rev. X 10, </a:t>
              </a:r>
              <a:r>
                <a:rPr lang="it-IT" sz="1200" dirty="0" smtClean="0"/>
                <a:t>021067, 2020</a:t>
              </a:r>
              <a:endParaRPr lang="it-IT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67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34844" y="528708"/>
            <a:ext cx="9218950" cy="504890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>
            <a:lvl1pPr algn="l" defTabSz="521439" rtl="0" eaLnBrk="1" latinLnBrk="0" hangingPunct="1">
              <a:spcBef>
                <a:spcPct val="0"/>
              </a:spcBef>
              <a:buNone/>
              <a:defRPr sz="2316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>
              <a:defRPr/>
            </a:pPr>
            <a:r>
              <a:rPr lang="it-IT" dirty="0">
                <a:solidFill>
                  <a:sysClr val="windowText" lastClr="000000"/>
                </a:solidFill>
              </a:rPr>
              <a:t>Quantum </a:t>
            </a:r>
            <a:r>
              <a:rPr lang="it-IT" dirty="0" err="1">
                <a:solidFill>
                  <a:sysClr val="windowText" lastClr="000000"/>
                </a:solidFill>
              </a:rPr>
              <a:t>Approximate</a:t>
            </a:r>
            <a:r>
              <a:rPr lang="it-IT" dirty="0">
                <a:solidFill>
                  <a:sysClr val="windowText" lastClr="000000"/>
                </a:solidFill>
              </a:rPr>
              <a:t> Optimization </a:t>
            </a:r>
            <a:r>
              <a:rPr lang="it-IT" dirty="0" err="1">
                <a:solidFill>
                  <a:sysClr val="windowText" lastClr="000000"/>
                </a:solidFill>
              </a:rPr>
              <a:t>Algorithm</a:t>
            </a:r>
            <a:r>
              <a:rPr lang="it-IT" dirty="0">
                <a:solidFill>
                  <a:sysClr val="windowText" lastClr="000000"/>
                </a:solidFill>
              </a:rPr>
              <a:t> (QAOA)</a:t>
            </a:r>
          </a:p>
        </p:txBody>
      </p:sp>
      <p:sp>
        <p:nvSpPr>
          <p:cNvPr id="69" name="Segnaposto testo 5"/>
          <p:cNvSpPr>
            <a:spLocks noGrp="1"/>
          </p:cNvSpPr>
          <p:nvPr/>
        </p:nvSpPr>
        <p:spPr>
          <a:xfrm>
            <a:off x="730954" y="3088740"/>
            <a:ext cx="5199760" cy="696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200" dirty="0" err="1"/>
              <a:t>I</a:t>
            </a:r>
            <a:r>
              <a:rPr lang="it-IT" sz="2200" dirty="0" err="1" smtClean="0"/>
              <a:t>ncrease</a:t>
            </a:r>
            <a:r>
              <a:rPr lang="it-IT" sz="2200" dirty="0" smtClean="0"/>
              <a:t> the </a:t>
            </a:r>
            <a:r>
              <a:rPr lang="it-IT" sz="2200" dirty="0" err="1" smtClean="0"/>
              <a:t>probability</a:t>
            </a:r>
            <a:r>
              <a:rPr lang="it-IT" sz="2200" dirty="0" smtClean="0"/>
              <a:t> to </a:t>
            </a:r>
            <a:r>
              <a:rPr lang="it-IT" sz="2200" dirty="0" err="1" smtClean="0"/>
              <a:t>measure</a:t>
            </a:r>
            <a:r>
              <a:rPr lang="it-IT" sz="2200" dirty="0" smtClean="0"/>
              <a:t> the maximum </a:t>
            </a:r>
            <a:r>
              <a:rPr lang="it-IT" sz="2200" dirty="0" err="1" smtClean="0"/>
              <a:t>clique</a:t>
            </a:r>
            <a:r>
              <a:rPr lang="it-IT" sz="2200" dirty="0" smtClean="0"/>
              <a:t>:</a:t>
            </a:r>
            <a:endParaRPr lang="it-IT" sz="2200" dirty="0"/>
          </a:p>
        </p:txBody>
      </p:sp>
      <p:grpSp>
        <p:nvGrpSpPr>
          <p:cNvPr id="70" name="Gruppo 69"/>
          <p:cNvGrpSpPr/>
          <p:nvPr/>
        </p:nvGrpSpPr>
        <p:grpSpPr>
          <a:xfrm>
            <a:off x="863559" y="1859061"/>
            <a:ext cx="3978716" cy="992070"/>
            <a:chOff x="6449912" y="5444047"/>
            <a:chExt cx="3978716" cy="992070"/>
          </a:xfrm>
        </p:grpSpPr>
        <p:pic>
          <p:nvPicPr>
            <p:cNvPr id="71" name="Immagine 70"/>
            <p:cNvPicPr>
              <a:picLocks noChangeAspect="1"/>
            </p:cNvPicPr>
            <p:nvPr/>
          </p:nvPicPr>
          <p:blipFill rotWithShape="1">
            <a:blip r:embed="rId3"/>
            <a:srcRect l="17173" t="1359"/>
            <a:stretch/>
          </p:blipFill>
          <p:spPr>
            <a:xfrm>
              <a:off x="7597378" y="5444047"/>
              <a:ext cx="2831250" cy="992070"/>
            </a:xfrm>
            <a:prstGeom prst="rect">
              <a:avLst/>
            </a:prstGeom>
          </p:spPr>
        </p:pic>
        <p:pic>
          <p:nvPicPr>
            <p:cNvPr id="72" name="Immagine 71"/>
            <p:cNvPicPr>
              <a:picLocks noChangeAspect="1"/>
            </p:cNvPicPr>
            <p:nvPr/>
          </p:nvPicPr>
          <p:blipFill rotWithShape="1">
            <a:blip r:embed="rId4"/>
            <a:srcRect l="-1" t="32116" r="59041" b="32117"/>
            <a:stretch/>
          </p:blipFill>
          <p:spPr>
            <a:xfrm>
              <a:off x="6449912" y="5783676"/>
              <a:ext cx="1055089" cy="312812"/>
            </a:xfrm>
            <a:prstGeom prst="rect">
              <a:avLst/>
            </a:prstGeom>
          </p:spPr>
        </p:pic>
      </p:grpSp>
      <p:grpSp>
        <p:nvGrpSpPr>
          <p:cNvPr id="6" name="Gruppo 5"/>
          <p:cNvGrpSpPr/>
          <p:nvPr/>
        </p:nvGrpSpPr>
        <p:grpSpPr>
          <a:xfrm>
            <a:off x="5763480" y="1893473"/>
            <a:ext cx="5634782" cy="1017225"/>
            <a:chOff x="2789894" y="4228361"/>
            <a:chExt cx="5634782" cy="1017225"/>
          </a:xfrm>
        </p:grpSpPr>
        <p:grpSp>
          <p:nvGrpSpPr>
            <p:cNvPr id="4" name="Gruppo 3"/>
            <p:cNvGrpSpPr/>
            <p:nvPr/>
          </p:nvGrpSpPr>
          <p:grpSpPr>
            <a:xfrm>
              <a:off x="3646943" y="4228361"/>
              <a:ext cx="4777733" cy="1017225"/>
              <a:chOff x="6084455" y="1106311"/>
              <a:chExt cx="4777733" cy="1017225"/>
            </a:xfrm>
          </p:grpSpPr>
          <p:pic>
            <p:nvPicPr>
              <p:cNvPr id="16" name="Immagin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713" b="30636"/>
              <a:stretch/>
            </p:blipFill>
            <p:spPr>
              <a:xfrm>
                <a:off x="7429829" y="1295410"/>
                <a:ext cx="176772" cy="538195"/>
              </a:xfrm>
              <a:prstGeom prst="rect">
                <a:avLst/>
              </a:prstGeom>
            </p:spPr>
          </p:pic>
          <p:pic>
            <p:nvPicPr>
              <p:cNvPr id="17" name="Immagine 1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64" t="1" b="-6342"/>
              <a:stretch/>
            </p:blipFill>
            <p:spPr>
              <a:xfrm>
                <a:off x="7687806" y="1298426"/>
                <a:ext cx="3174382" cy="825110"/>
              </a:xfrm>
              <a:prstGeom prst="rect">
                <a:avLst/>
              </a:prstGeom>
            </p:spPr>
          </p:pic>
          <p:sp>
            <p:nvSpPr>
              <p:cNvPr id="18" name="Rettangolo 17"/>
              <p:cNvSpPr/>
              <p:nvPr/>
            </p:nvSpPr>
            <p:spPr>
              <a:xfrm>
                <a:off x="7082493" y="1544156"/>
                <a:ext cx="336185" cy="475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9" name="Immagine 18"/>
              <p:cNvPicPr>
                <a:picLocks noChangeAspect="1"/>
              </p:cNvPicPr>
              <p:nvPr/>
            </p:nvPicPr>
            <p:blipFill rotWithShape="1">
              <a:blip r:embed="rId6"/>
              <a:srcRect l="45944" t="-1178"/>
              <a:stretch/>
            </p:blipFill>
            <p:spPr>
              <a:xfrm>
                <a:off x="6412088" y="1106311"/>
                <a:ext cx="949193" cy="913085"/>
              </a:xfrm>
              <a:prstGeom prst="rect">
                <a:avLst/>
              </a:prstGeom>
            </p:spPr>
          </p:pic>
          <p:pic>
            <p:nvPicPr>
              <p:cNvPr id="20" name="Immagine 19"/>
              <p:cNvPicPr>
                <a:picLocks noChangeAspect="1"/>
              </p:cNvPicPr>
              <p:nvPr/>
            </p:nvPicPr>
            <p:blipFill rotWithShape="1">
              <a:blip r:embed="rId6"/>
              <a:srcRect l="16678" t="3099" r="65306" b="4200"/>
              <a:stretch/>
            </p:blipFill>
            <p:spPr>
              <a:xfrm>
                <a:off x="6084455" y="1158551"/>
                <a:ext cx="316344" cy="836574"/>
              </a:xfrm>
              <a:prstGeom prst="rect">
                <a:avLst/>
              </a:prstGeom>
            </p:spPr>
          </p:pic>
        </p:grpSp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89894" y="4544729"/>
              <a:ext cx="735794" cy="326066"/>
            </a:xfrm>
            <a:prstGeom prst="rect">
              <a:avLst/>
            </a:prstGeom>
          </p:spPr>
        </p:pic>
      </p:grpSp>
      <p:sp>
        <p:nvSpPr>
          <p:cNvPr id="73" name="Freccia a destra 72"/>
          <p:cNvSpPr/>
          <p:nvPr/>
        </p:nvSpPr>
        <p:spPr>
          <a:xfrm>
            <a:off x="5041935" y="2250696"/>
            <a:ext cx="594893" cy="2076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3" name="Gruppo 42"/>
          <p:cNvGrpSpPr>
            <a:grpSpLocks noChangeAspect="1"/>
          </p:cNvGrpSpPr>
          <p:nvPr/>
        </p:nvGrpSpPr>
        <p:grpSpPr>
          <a:xfrm>
            <a:off x="2306811" y="4106842"/>
            <a:ext cx="2112266" cy="1759494"/>
            <a:chOff x="3662409" y="1422279"/>
            <a:chExt cx="1799871" cy="1434146"/>
          </a:xfrm>
        </p:grpSpPr>
        <p:cxnSp>
          <p:nvCxnSpPr>
            <p:cNvPr id="44" name="Connettore diritto 43"/>
            <p:cNvCxnSpPr/>
            <p:nvPr/>
          </p:nvCxnSpPr>
          <p:spPr>
            <a:xfrm flipV="1">
              <a:off x="4628810" y="2543897"/>
              <a:ext cx="744425" cy="234450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45" name="Connettore diritto 44"/>
            <p:cNvCxnSpPr>
              <a:endCxn id="57" idx="3"/>
            </p:cNvCxnSpPr>
            <p:nvPr/>
          </p:nvCxnSpPr>
          <p:spPr>
            <a:xfrm flipV="1">
              <a:off x="3741549" y="1555568"/>
              <a:ext cx="392595" cy="461704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46" name="Connettore diritto 45"/>
            <p:cNvCxnSpPr>
              <a:endCxn id="56" idx="1"/>
            </p:cNvCxnSpPr>
            <p:nvPr/>
          </p:nvCxnSpPr>
          <p:spPr>
            <a:xfrm>
              <a:off x="4184649" y="1498090"/>
              <a:ext cx="388950" cy="475406"/>
            </a:xfrm>
            <a:prstGeom prst="line">
              <a:avLst/>
            </a:prstGeom>
            <a:noFill/>
            <a:ln w="254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47" name="Connettore diritto 46"/>
            <p:cNvCxnSpPr>
              <a:stCxn id="54" idx="6"/>
              <a:endCxn id="56" idx="2"/>
            </p:cNvCxnSpPr>
            <p:nvPr/>
          </p:nvCxnSpPr>
          <p:spPr>
            <a:xfrm>
              <a:off x="3818567" y="2028707"/>
              <a:ext cx="732164" cy="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48" name="Connettore diritto 47"/>
            <p:cNvCxnSpPr/>
            <p:nvPr/>
          </p:nvCxnSpPr>
          <p:spPr>
            <a:xfrm>
              <a:off x="3740488" y="2008862"/>
              <a:ext cx="0" cy="74964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49" name="Connettore diritto 48"/>
            <p:cNvCxnSpPr/>
            <p:nvPr/>
          </p:nvCxnSpPr>
          <p:spPr>
            <a:xfrm>
              <a:off x="4628810" y="2028707"/>
              <a:ext cx="0" cy="74964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50" name="Connettore diritto 49"/>
            <p:cNvCxnSpPr/>
            <p:nvPr/>
          </p:nvCxnSpPr>
          <p:spPr>
            <a:xfrm>
              <a:off x="3729182" y="2778346"/>
              <a:ext cx="899628" cy="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51" name="Connettore diritto 50"/>
            <p:cNvCxnSpPr>
              <a:endCxn id="55" idx="5"/>
            </p:cNvCxnSpPr>
            <p:nvPr/>
          </p:nvCxnSpPr>
          <p:spPr>
            <a:xfrm>
              <a:off x="3741549" y="2028707"/>
              <a:ext cx="942471" cy="80485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52" name="Connettore diritto 51"/>
            <p:cNvCxnSpPr>
              <a:stCxn id="53" idx="7"/>
              <a:endCxn id="56" idx="3"/>
            </p:cNvCxnSpPr>
            <p:nvPr/>
          </p:nvCxnSpPr>
          <p:spPr>
            <a:xfrm flipV="1">
              <a:off x="3795698" y="2083917"/>
              <a:ext cx="777901" cy="639219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53" name="Ovale 52"/>
            <p:cNvSpPr>
              <a:spLocks noChangeAspect="1"/>
            </p:cNvSpPr>
            <p:nvPr/>
          </p:nvSpPr>
          <p:spPr>
            <a:xfrm>
              <a:off x="3662409" y="2700267"/>
              <a:ext cx="156158" cy="15615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Ovale 53"/>
            <p:cNvSpPr>
              <a:spLocks noChangeAspect="1"/>
            </p:cNvSpPr>
            <p:nvPr/>
          </p:nvSpPr>
          <p:spPr>
            <a:xfrm>
              <a:off x="3662409" y="1950628"/>
              <a:ext cx="156158" cy="15615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Ovale 54"/>
            <p:cNvSpPr>
              <a:spLocks noChangeAspect="1"/>
            </p:cNvSpPr>
            <p:nvPr/>
          </p:nvSpPr>
          <p:spPr>
            <a:xfrm>
              <a:off x="4550731" y="2700267"/>
              <a:ext cx="156158" cy="15615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Ovale 55"/>
            <p:cNvSpPr>
              <a:spLocks noChangeAspect="1"/>
            </p:cNvSpPr>
            <p:nvPr/>
          </p:nvSpPr>
          <p:spPr>
            <a:xfrm>
              <a:off x="4550731" y="1950628"/>
              <a:ext cx="156158" cy="15615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Ovale 56"/>
            <p:cNvSpPr>
              <a:spLocks noChangeAspect="1"/>
            </p:cNvSpPr>
            <p:nvPr/>
          </p:nvSpPr>
          <p:spPr>
            <a:xfrm>
              <a:off x="4111275" y="1422279"/>
              <a:ext cx="156158" cy="15615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Ovale 57"/>
            <p:cNvSpPr>
              <a:spLocks noChangeAspect="1"/>
            </p:cNvSpPr>
            <p:nvPr/>
          </p:nvSpPr>
          <p:spPr>
            <a:xfrm>
              <a:off x="5306122" y="2465819"/>
              <a:ext cx="156158" cy="15615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72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904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9" name="Freccia in su 58"/>
          <p:cNvSpPr/>
          <p:nvPr/>
        </p:nvSpPr>
        <p:spPr>
          <a:xfrm>
            <a:off x="2371473" y="5702319"/>
            <a:ext cx="55554" cy="133710"/>
          </a:xfrm>
          <a:prstGeom prst="upArrow">
            <a:avLst>
              <a:gd name="adj1" fmla="val 35889"/>
              <a:gd name="adj2" fmla="val 71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0" name="Freccia in su 59"/>
          <p:cNvSpPr/>
          <p:nvPr/>
        </p:nvSpPr>
        <p:spPr>
          <a:xfrm flipV="1">
            <a:off x="4299669" y="5416053"/>
            <a:ext cx="55554" cy="133710"/>
          </a:xfrm>
          <a:prstGeom prst="upArrow">
            <a:avLst>
              <a:gd name="adj1" fmla="val 35889"/>
              <a:gd name="adj2" fmla="val 71167"/>
            </a:avLst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2" name="Freccia in su 61"/>
          <p:cNvSpPr/>
          <p:nvPr/>
        </p:nvSpPr>
        <p:spPr>
          <a:xfrm>
            <a:off x="3414423" y="5702319"/>
            <a:ext cx="55554" cy="133710"/>
          </a:xfrm>
          <a:prstGeom prst="upArrow">
            <a:avLst>
              <a:gd name="adj1" fmla="val 35889"/>
              <a:gd name="adj2" fmla="val 71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3" name="Freccia in su 62"/>
          <p:cNvSpPr/>
          <p:nvPr/>
        </p:nvSpPr>
        <p:spPr>
          <a:xfrm>
            <a:off x="3414423" y="4776974"/>
            <a:ext cx="55554" cy="133710"/>
          </a:xfrm>
          <a:prstGeom prst="upArrow">
            <a:avLst>
              <a:gd name="adj1" fmla="val 35889"/>
              <a:gd name="adj2" fmla="val 71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4" name="Freccia in su 63"/>
          <p:cNvSpPr/>
          <p:nvPr/>
        </p:nvSpPr>
        <p:spPr>
          <a:xfrm>
            <a:off x="2370416" y="4783987"/>
            <a:ext cx="55554" cy="133710"/>
          </a:xfrm>
          <a:prstGeom prst="upArrow">
            <a:avLst>
              <a:gd name="adj1" fmla="val 35889"/>
              <a:gd name="adj2" fmla="val 71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5" name="Freccia in su 74"/>
          <p:cNvSpPr/>
          <p:nvPr/>
        </p:nvSpPr>
        <p:spPr>
          <a:xfrm flipV="1">
            <a:off x="2897745" y="4136491"/>
            <a:ext cx="55554" cy="133710"/>
          </a:xfrm>
          <a:prstGeom prst="upArrow">
            <a:avLst>
              <a:gd name="adj1" fmla="val 35889"/>
              <a:gd name="adj2" fmla="val 71167"/>
            </a:avLst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9" name="Connettore 2 8"/>
          <p:cNvCxnSpPr/>
          <p:nvPr/>
        </p:nvCxnSpPr>
        <p:spPr>
          <a:xfrm>
            <a:off x="5339381" y="1961774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egnaposto testo 5"/>
          <p:cNvSpPr>
            <a:spLocks noGrp="1"/>
          </p:cNvSpPr>
          <p:nvPr/>
        </p:nvSpPr>
        <p:spPr>
          <a:xfrm>
            <a:off x="749551" y="1191861"/>
            <a:ext cx="3250946" cy="473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200" dirty="0" err="1" smtClean="0"/>
              <a:t>Mapping</a:t>
            </a:r>
            <a:r>
              <a:rPr lang="it-IT" sz="2200" dirty="0" smtClean="0"/>
              <a:t>:</a:t>
            </a:r>
            <a:endParaRPr lang="it-IT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2178406" y="5736664"/>
                <a:ext cx="1394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6" y="5736664"/>
                <a:ext cx="139462" cy="215444"/>
              </a:xfrm>
              <a:prstGeom prst="rect">
                <a:avLst/>
              </a:prstGeom>
              <a:blipFill>
                <a:blip r:embed="rId8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sellaDiTesto 94"/>
              <p:cNvSpPr txBox="1"/>
              <p:nvPr/>
            </p:nvSpPr>
            <p:spPr>
              <a:xfrm>
                <a:off x="3521521" y="5764328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5" name="CasellaDiTes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521" y="5764328"/>
                <a:ext cx="139461" cy="215444"/>
              </a:xfrm>
              <a:prstGeom prst="rect">
                <a:avLst/>
              </a:prstGeom>
              <a:blipFill>
                <a:blip r:embed="rId9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sellaDiTesto 95"/>
              <p:cNvSpPr txBox="1"/>
              <p:nvPr/>
            </p:nvSpPr>
            <p:spPr>
              <a:xfrm>
                <a:off x="4405618" y="5267464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6" name="CasellaDiTes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18" y="5267464"/>
                <a:ext cx="139461" cy="215444"/>
              </a:xfrm>
              <a:prstGeom prst="rect">
                <a:avLst/>
              </a:prstGeom>
              <a:blipFill>
                <a:blip r:embed="rId10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CasellaDiTesto 96"/>
          <p:cNvSpPr txBox="1"/>
          <p:nvPr/>
        </p:nvSpPr>
        <p:spPr>
          <a:xfrm>
            <a:off x="2202451" y="4647329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b="0" dirty="0" smtClean="0"/>
              <a:t>4</a:t>
            </a:r>
            <a:endParaRPr lang="it-IT" sz="1400" dirty="0"/>
          </a:p>
        </p:txBody>
      </p:sp>
      <p:sp>
        <p:nvSpPr>
          <p:cNvPr id="98" name="CasellaDiTesto 97"/>
          <p:cNvSpPr txBox="1"/>
          <p:nvPr/>
        </p:nvSpPr>
        <p:spPr>
          <a:xfrm>
            <a:off x="3542264" y="4647329"/>
            <a:ext cx="1154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400" dirty="0"/>
              <a:t>5</a:t>
            </a:r>
          </a:p>
        </p:txBody>
      </p:sp>
      <p:sp>
        <p:nvSpPr>
          <p:cNvPr id="99" name="CasellaDiTesto 98"/>
          <p:cNvSpPr txBox="1"/>
          <p:nvPr/>
        </p:nvSpPr>
        <p:spPr>
          <a:xfrm>
            <a:off x="2879386" y="3884917"/>
            <a:ext cx="1154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400" dirty="0" smtClean="0"/>
              <a:t>6</a:t>
            </a:r>
            <a:endParaRPr lang="it-IT" sz="14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4742" y="1497387"/>
            <a:ext cx="1369277" cy="582543"/>
          </a:xfrm>
          <a:prstGeom prst="rect">
            <a:avLst/>
          </a:prstGeom>
        </p:spPr>
      </p:pic>
      <p:grpSp>
        <p:nvGrpSpPr>
          <p:cNvPr id="32" name="Gruppo 31"/>
          <p:cNvGrpSpPr/>
          <p:nvPr/>
        </p:nvGrpSpPr>
        <p:grpSpPr>
          <a:xfrm>
            <a:off x="2162062" y="6092332"/>
            <a:ext cx="1464322" cy="294287"/>
            <a:chOff x="1496830" y="6139702"/>
            <a:chExt cx="1464322" cy="294287"/>
          </a:xfrm>
        </p:grpSpPr>
        <p:pic>
          <p:nvPicPr>
            <p:cNvPr id="61" name="Immagine 6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69695" y="6179457"/>
              <a:ext cx="891457" cy="254532"/>
            </a:xfrm>
            <a:prstGeom prst="rect">
              <a:avLst/>
            </a:prstGeom>
          </p:spPr>
        </p:pic>
        <p:pic>
          <p:nvPicPr>
            <p:cNvPr id="31" name="Immagine 30"/>
            <p:cNvPicPr>
              <a:picLocks noChangeAspect="1"/>
            </p:cNvPicPr>
            <p:nvPr/>
          </p:nvPicPr>
          <p:blipFill rotWithShape="1">
            <a:blip r:embed="rId13"/>
            <a:srcRect l="29066" t="14095" r="46878" b="19778"/>
            <a:stretch/>
          </p:blipFill>
          <p:spPr>
            <a:xfrm>
              <a:off x="1725433" y="6162261"/>
              <a:ext cx="273350" cy="235186"/>
            </a:xfrm>
            <a:prstGeom prst="rect">
              <a:avLst/>
            </a:prstGeom>
          </p:spPr>
        </p:pic>
        <p:pic>
          <p:nvPicPr>
            <p:cNvPr id="76" name="Immagine 75"/>
            <p:cNvPicPr>
              <a:picLocks noChangeAspect="1"/>
            </p:cNvPicPr>
            <p:nvPr/>
          </p:nvPicPr>
          <p:blipFill rotWithShape="1">
            <a:blip r:embed="rId13"/>
            <a:srcRect l="343" t="8916" r="73176" b="10943"/>
            <a:stretch/>
          </p:blipFill>
          <p:spPr>
            <a:xfrm>
              <a:off x="1496830" y="6139702"/>
              <a:ext cx="300902" cy="285032"/>
            </a:xfrm>
            <a:prstGeom prst="rect">
              <a:avLst/>
            </a:prstGeom>
          </p:spPr>
        </p:pic>
      </p:grpSp>
      <p:pic>
        <p:nvPicPr>
          <p:cNvPr id="3" name="Immagin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10771" y="2160921"/>
            <a:ext cx="323951" cy="370901"/>
          </a:xfrm>
          <a:prstGeom prst="rect">
            <a:avLst/>
          </a:prstGeom>
        </p:spPr>
      </p:pic>
      <p:pic>
        <p:nvPicPr>
          <p:cNvPr id="68" name="Immagine 6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63480" y="1422605"/>
            <a:ext cx="322388" cy="36911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94799" y="2082091"/>
            <a:ext cx="2626943" cy="594912"/>
          </a:xfrm>
          <a:prstGeom prst="rect">
            <a:avLst/>
          </a:prstGeom>
        </p:spPr>
      </p:pic>
      <p:grpSp>
        <p:nvGrpSpPr>
          <p:cNvPr id="78" name="Gruppo 77"/>
          <p:cNvGrpSpPr/>
          <p:nvPr/>
        </p:nvGrpSpPr>
        <p:grpSpPr>
          <a:xfrm>
            <a:off x="6126082" y="3532231"/>
            <a:ext cx="5035056" cy="2902094"/>
            <a:chOff x="6126082" y="3532231"/>
            <a:chExt cx="5035056" cy="2902094"/>
          </a:xfrm>
        </p:grpSpPr>
        <p:grpSp>
          <p:nvGrpSpPr>
            <p:cNvPr id="79" name="Gruppo 78"/>
            <p:cNvGrpSpPr/>
            <p:nvPr/>
          </p:nvGrpSpPr>
          <p:grpSpPr>
            <a:xfrm>
              <a:off x="6126082" y="3532231"/>
              <a:ext cx="5035056" cy="2526099"/>
              <a:chOff x="6126082" y="3532231"/>
              <a:chExt cx="5035056" cy="2526099"/>
            </a:xfrm>
          </p:grpSpPr>
          <p:pic>
            <p:nvPicPr>
              <p:cNvPr id="82" name="Picture 2" descr="PDF] Quantum Approximate Optimization Algorithm: Performance, Mechanism,  and Implementation on Near-Term Devices. | Semantic Scholar"/>
              <p:cNvPicPr preferRelativeResize="0">
                <a:picLocks noChangeArrowheads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-2493" b="42040"/>
              <a:stretch/>
            </p:blipFill>
            <p:spPr bwMode="auto">
              <a:xfrm>
                <a:off x="6126082" y="3631227"/>
                <a:ext cx="5035056" cy="2427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Rettangolo 82"/>
              <p:cNvSpPr/>
              <p:nvPr/>
            </p:nvSpPr>
            <p:spPr>
              <a:xfrm>
                <a:off x="6129010" y="3532231"/>
                <a:ext cx="359581" cy="423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80" name="Rettangolo 79"/>
            <p:cNvSpPr/>
            <p:nvPr/>
          </p:nvSpPr>
          <p:spPr>
            <a:xfrm>
              <a:off x="6924529" y="6157326"/>
              <a:ext cx="343816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1200" dirty="0" smtClean="0"/>
                <a:t>L. Zhou </a:t>
              </a:r>
              <a:r>
                <a:rPr lang="it-IT" sz="1200" i="1" dirty="0" smtClean="0"/>
                <a:t>et al.</a:t>
              </a:r>
              <a:r>
                <a:rPr lang="it-IT" sz="1200" dirty="0" smtClean="0"/>
                <a:t>, </a:t>
              </a:r>
              <a:r>
                <a:rPr lang="it-IT" sz="1200" dirty="0" err="1" smtClean="0"/>
                <a:t>Phys</a:t>
              </a:r>
              <a:r>
                <a:rPr lang="it-IT" sz="1200" dirty="0"/>
                <a:t>. Rev. X 10, </a:t>
              </a:r>
              <a:r>
                <a:rPr lang="it-IT" sz="1200" dirty="0" smtClean="0"/>
                <a:t>021067, 2020</a:t>
              </a:r>
              <a:endParaRPr lang="it-IT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62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083" y="1036194"/>
            <a:ext cx="3103594" cy="2810948"/>
          </a:xfrm>
          <a:prstGeom prst="rect">
            <a:avLst/>
          </a:prstGeom>
        </p:spPr>
      </p:pic>
      <p:sp>
        <p:nvSpPr>
          <p:cNvPr id="2" name="Titolo 1"/>
          <p:cNvSpPr txBox="1">
            <a:spLocks/>
          </p:cNvSpPr>
          <p:nvPr/>
        </p:nvSpPr>
        <p:spPr>
          <a:xfrm>
            <a:off x="734844" y="528708"/>
            <a:ext cx="9218950" cy="504890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>
            <a:lvl1pPr algn="l" defTabSz="521439" rtl="0" eaLnBrk="1" latinLnBrk="0" hangingPunct="1">
              <a:spcBef>
                <a:spcPct val="0"/>
              </a:spcBef>
              <a:buNone/>
              <a:defRPr sz="2316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52143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316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Optimizers</a:t>
            </a:r>
            <a:endParaRPr kumimoji="0" lang="it-IT" sz="2316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744575" y="1154630"/>
            <a:ext cx="49844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There is a plethora of classical optimizers:</a:t>
            </a:r>
          </a:p>
        </p:txBody>
      </p:sp>
      <p:pic>
        <p:nvPicPr>
          <p:cNvPr id="36" name="Immagine 35"/>
          <p:cNvPicPr>
            <a:picLocks noChangeAspect="1"/>
          </p:cNvPicPr>
          <p:nvPr/>
        </p:nvPicPr>
        <p:blipFill rotWithShape="1">
          <a:blip r:embed="rId4"/>
          <a:srcRect l="47727" t="14212" r="1" b="-1"/>
          <a:stretch/>
        </p:blipFill>
        <p:spPr>
          <a:xfrm>
            <a:off x="9696211" y="5696672"/>
            <a:ext cx="656509" cy="297053"/>
          </a:xfrm>
          <a:prstGeom prst="rect">
            <a:avLst/>
          </a:prstGeom>
        </p:spPr>
      </p:pic>
      <p:sp>
        <p:nvSpPr>
          <p:cNvPr id="49" name="Rettangolo 48"/>
          <p:cNvSpPr/>
          <p:nvPr/>
        </p:nvSpPr>
        <p:spPr>
          <a:xfrm>
            <a:off x="764027" y="1624162"/>
            <a:ext cx="375933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grid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derivative-based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natural gradient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b</a:t>
            </a:r>
            <a:r>
              <a:rPr lang="en-US" sz="2200" dirty="0" err="1" smtClean="0"/>
              <a:t>ayesian</a:t>
            </a:r>
            <a:r>
              <a:rPr lang="en-US" sz="2200" dirty="0" smtClean="0"/>
              <a:t>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…</a:t>
            </a:r>
            <a:endParaRPr lang="it-IT" sz="2200" dirty="0"/>
          </a:p>
          <a:p>
            <a:endParaRPr lang="en-US" sz="2200" dirty="0"/>
          </a:p>
        </p:txBody>
      </p:sp>
      <p:cxnSp>
        <p:nvCxnSpPr>
          <p:cNvPr id="43" name="Connettore diritto 42"/>
          <p:cNvCxnSpPr/>
          <p:nvPr/>
        </p:nvCxnSpPr>
        <p:spPr>
          <a:xfrm rot="9272958" flipV="1">
            <a:off x="8654784" y="4816985"/>
            <a:ext cx="873631" cy="287637"/>
          </a:xfrm>
          <a:prstGeom prst="line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</p:cxnSp>
      <p:cxnSp>
        <p:nvCxnSpPr>
          <p:cNvPr id="44" name="Connettore diritto 43"/>
          <p:cNvCxnSpPr/>
          <p:nvPr/>
        </p:nvCxnSpPr>
        <p:spPr>
          <a:xfrm rot="9272958" flipV="1">
            <a:off x="9110659" y="4735411"/>
            <a:ext cx="460736" cy="566445"/>
          </a:xfrm>
          <a:prstGeom prst="line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</p:cxnSp>
      <p:cxnSp>
        <p:nvCxnSpPr>
          <p:cNvPr id="51" name="Connettore diritto 50"/>
          <p:cNvCxnSpPr/>
          <p:nvPr/>
        </p:nvCxnSpPr>
        <p:spPr>
          <a:xfrm rot="9272958">
            <a:off x="10573632" y="4172586"/>
            <a:ext cx="0" cy="919702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3" name="Connettore diritto 52"/>
          <p:cNvCxnSpPr/>
          <p:nvPr/>
        </p:nvCxnSpPr>
        <p:spPr>
          <a:xfrm rot="9272958">
            <a:off x="9372994" y="4416377"/>
            <a:ext cx="1055772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4" name="Connettore diritto 53"/>
          <p:cNvCxnSpPr>
            <a:endCxn id="58" idx="5"/>
          </p:cNvCxnSpPr>
          <p:nvPr/>
        </p:nvCxnSpPr>
        <p:spPr>
          <a:xfrm rot="9272958">
            <a:off x="9495108" y="4324342"/>
            <a:ext cx="1106051" cy="987437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56" name="Ovale 55"/>
          <p:cNvSpPr>
            <a:spLocks noChangeAspect="1"/>
          </p:cNvSpPr>
          <p:nvPr/>
        </p:nvSpPr>
        <p:spPr>
          <a:xfrm rot="9272958">
            <a:off x="10273925" y="4099436"/>
            <a:ext cx="183262" cy="19158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72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904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Ovale 56"/>
          <p:cNvSpPr>
            <a:spLocks noChangeAspect="1"/>
          </p:cNvSpPr>
          <p:nvPr/>
        </p:nvSpPr>
        <p:spPr>
          <a:xfrm rot="9272958">
            <a:off x="10669152" y="4929885"/>
            <a:ext cx="183262" cy="19158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72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904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Ovale 57"/>
          <p:cNvSpPr>
            <a:spLocks noChangeAspect="1"/>
          </p:cNvSpPr>
          <p:nvPr/>
        </p:nvSpPr>
        <p:spPr>
          <a:xfrm rot="9272958">
            <a:off x="9332590" y="4547436"/>
            <a:ext cx="183262" cy="19158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72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904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Ovale 59"/>
          <p:cNvSpPr>
            <a:spLocks noChangeAspect="1"/>
          </p:cNvSpPr>
          <p:nvPr/>
        </p:nvSpPr>
        <p:spPr>
          <a:xfrm rot="9272958">
            <a:off x="9167967" y="5305413"/>
            <a:ext cx="183262" cy="19158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72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904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Ovale 60"/>
          <p:cNvSpPr>
            <a:spLocks noChangeAspect="1"/>
          </p:cNvSpPr>
          <p:nvPr/>
        </p:nvSpPr>
        <p:spPr>
          <a:xfrm rot="9272958">
            <a:off x="8655727" y="5038825"/>
            <a:ext cx="183262" cy="19158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72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904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Freccia in su 67"/>
          <p:cNvSpPr/>
          <p:nvPr/>
        </p:nvSpPr>
        <p:spPr>
          <a:xfrm>
            <a:off x="10337779" y="4126888"/>
            <a:ext cx="55554" cy="133710"/>
          </a:xfrm>
          <a:prstGeom prst="upArrow">
            <a:avLst>
              <a:gd name="adj1" fmla="val 35889"/>
              <a:gd name="adj2" fmla="val 71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9" name="Freccia in su 68"/>
          <p:cNvSpPr/>
          <p:nvPr/>
        </p:nvSpPr>
        <p:spPr>
          <a:xfrm>
            <a:off x="10732597" y="4951720"/>
            <a:ext cx="55554" cy="133710"/>
          </a:xfrm>
          <a:prstGeom prst="upArrow">
            <a:avLst>
              <a:gd name="adj1" fmla="val 35889"/>
              <a:gd name="adj2" fmla="val 71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0" name="Freccia in su 69"/>
          <p:cNvSpPr/>
          <p:nvPr/>
        </p:nvSpPr>
        <p:spPr>
          <a:xfrm>
            <a:off x="9392562" y="4576729"/>
            <a:ext cx="55554" cy="133710"/>
          </a:xfrm>
          <a:prstGeom prst="upArrow">
            <a:avLst>
              <a:gd name="adj1" fmla="val 35889"/>
              <a:gd name="adj2" fmla="val 71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2" name="Freccia in su 71"/>
          <p:cNvSpPr/>
          <p:nvPr/>
        </p:nvSpPr>
        <p:spPr>
          <a:xfrm>
            <a:off x="9229236" y="5334704"/>
            <a:ext cx="55554" cy="133710"/>
          </a:xfrm>
          <a:prstGeom prst="upArrow">
            <a:avLst>
              <a:gd name="adj1" fmla="val 35889"/>
              <a:gd name="adj2" fmla="val 71167"/>
            </a:avLst>
          </a:prstGeom>
          <a:solidFill>
            <a:srgbClr val="558E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3" name="Freccia in su 72"/>
          <p:cNvSpPr/>
          <p:nvPr/>
        </p:nvSpPr>
        <p:spPr>
          <a:xfrm>
            <a:off x="8716939" y="5066158"/>
            <a:ext cx="55554" cy="133710"/>
          </a:xfrm>
          <a:prstGeom prst="upArrow">
            <a:avLst>
              <a:gd name="adj1" fmla="val 35889"/>
              <a:gd name="adj2" fmla="val 71167"/>
            </a:avLst>
          </a:prstGeom>
          <a:solidFill>
            <a:srgbClr val="558E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/>
              <p:cNvSpPr txBox="1"/>
              <p:nvPr/>
            </p:nvSpPr>
            <p:spPr>
              <a:xfrm>
                <a:off x="8676572" y="5227090"/>
                <a:ext cx="1394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74" name="CasellaDiTes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572" y="5227090"/>
                <a:ext cx="139462" cy="215444"/>
              </a:xfrm>
              <a:prstGeom prst="rect">
                <a:avLst/>
              </a:prstGeom>
              <a:blipFill>
                <a:blip r:embed="rId5"/>
                <a:stretch>
                  <a:fillRect l="-30435" r="-26087" b="-2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/>
              <p:cNvSpPr txBox="1"/>
              <p:nvPr/>
            </p:nvSpPr>
            <p:spPr>
              <a:xfrm>
                <a:off x="9188557" y="5484389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75" name="CasellaDiTes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557" y="5484389"/>
                <a:ext cx="139461" cy="215444"/>
              </a:xfrm>
              <a:prstGeom prst="rect">
                <a:avLst/>
              </a:prstGeom>
              <a:blipFill>
                <a:blip r:embed="rId6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/>
              <p:cNvSpPr txBox="1"/>
              <p:nvPr/>
            </p:nvSpPr>
            <p:spPr>
              <a:xfrm>
                <a:off x="9348134" y="4338491"/>
                <a:ext cx="1394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76" name="CasellaDiTes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134" y="4338491"/>
                <a:ext cx="139462" cy="215444"/>
              </a:xfrm>
              <a:prstGeom prst="rect">
                <a:avLst/>
              </a:prstGeom>
              <a:blipFill>
                <a:blip r:embed="rId7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/>
              <p:cNvSpPr txBox="1"/>
              <p:nvPr/>
            </p:nvSpPr>
            <p:spPr>
              <a:xfrm>
                <a:off x="10809485" y="5050313"/>
                <a:ext cx="1394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77" name="CasellaDiTes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485" y="5050313"/>
                <a:ext cx="139462" cy="215444"/>
              </a:xfrm>
              <a:prstGeom prst="rect">
                <a:avLst/>
              </a:prstGeom>
              <a:blipFill>
                <a:blip r:embed="rId8"/>
                <a:stretch>
                  <a:fillRect l="-30435" r="-26087" b="-2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/>
              <p:cNvSpPr txBox="1"/>
              <p:nvPr/>
            </p:nvSpPr>
            <p:spPr>
              <a:xfrm>
                <a:off x="10483306" y="4070592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78" name="CasellaDiTes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306" y="4070592"/>
                <a:ext cx="139461" cy="215444"/>
              </a:xfrm>
              <a:prstGeom prst="rect">
                <a:avLst/>
              </a:prstGeom>
              <a:blipFill>
                <a:blip r:embed="rId9"/>
                <a:stretch>
                  <a:fillRect l="-34783" r="-26087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2 6"/>
          <p:cNvCxnSpPr/>
          <p:nvPr/>
        </p:nvCxnSpPr>
        <p:spPr>
          <a:xfrm flipH="1" flipV="1">
            <a:off x="9193198" y="3023015"/>
            <a:ext cx="477552" cy="119419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/>
          <p:cNvCxnSpPr/>
          <p:nvPr/>
        </p:nvCxnSpPr>
        <p:spPr>
          <a:xfrm flipV="1">
            <a:off x="9912404" y="3023015"/>
            <a:ext cx="661228" cy="123758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ttangolo 58"/>
          <p:cNvSpPr/>
          <p:nvPr/>
        </p:nvSpPr>
        <p:spPr>
          <a:xfrm>
            <a:off x="9188556" y="1092758"/>
            <a:ext cx="1385075" cy="163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/>
          <p:cNvSpPr/>
          <p:nvPr/>
        </p:nvSpPr>
        <p:spPr>
          <a:xfrm>
            <a:off x="8519121" y="873049"/>
            <a:ext cx="27239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QAOA (p=1): grid search 20x20</a:t>
            </a:r>
            <a:endParaRPr lang="it-IT" sz="1600" dirty="0"/>
          </a:p>
        </p:txBody>
      </p:sp>
      <p:grpSp>
        <p:nvGrpSpPr>
          <p:cNvPr id="13" name="Gruppo 12"/>
          <p:cNvGrpSpPr/>
          <p:nvPr/>
        </p:nvGrpSpPr>
        <p:grpSpPr>
          <a:xfrm>
            <a:off x="560873" y="3747820"/>
            <a:ext cx="3174338" cy="2767012"/>
            <a:chOff x="534093" y="3876984"/>
            <a:chExt cx="3174338" cy="2767012"/>
          </a:xfrm>
        </p:grpSpPr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4093" y="3876984"/>
              <a:ext cx="3174338" cy="2767012"/>
            </a:xfrm>
            <a:prstGeom prst="rect">
              <a:avLst/>
            </a:prstGeom>
          </p:spPr>
        </p:pic>
        <p:sp>
          <p:nvSpPr>
            <p:cNvPr id="10" name="Rettangolo 9"/>
            <p:cNvSpPr/>
            <p:nvPr/>
          </p:nvSpPr>
          <p:spPr>
            <a:xfrm>
              <a:off x="1374489" y="3876984"/>
              <a:ext cx="1269205" cy="17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4629130" y="3694981"/>
            <a:ext cx="3113440" cy="2780898"/>
            <a:chOff x="3978630" y="3965024"/>
            <a:chExt cx="3113440" cy="2780898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78630" y="4000813"/>
              <a:ext cx="3113440" cy="2745109"/>
            </a:xfrm>
            <a:prstGeom prst="rect">
              <a:avLst/>
            </a:prstGeom>
          </p:spPr>
        </p:pic>
        <p:sp>
          <p:nvSpPr>
            <p:cNvPr id="41" name="Rettangolo 40"/>
            <p:cNvSpPr/>
            <p:nvPr/>
          </p:nvSpPr>
          <p:spPr>
            <a:xfrm>
              <a:off x="4900747" y="3965024"/>
              <a:ext cx="1269205" cy="17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9894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734844" y="528708"/>
            <a:ext cx="9218950" cy="504890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>
            <a:lvl1pPr algn="l" defTabSz="521439" rtl="0" eaLnBrk="1" latinLnBrk="0" hangingPunct="1">
              <a:spcBef>
                <a:spcPct val="0"/>
              </a:spcBef>
              <a:buNone/>
              <a:defRPr sz="2316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52143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316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Gaussian</a:t>
            </a:r>
            <a:r>
              <a:rPr kumimoji="0" lang="it-IT" sz="2316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kumimoji="0" lang="it-IT" sz="2316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Process</a:t>
            </a:r>
            <a:r>
              <a:rPr kumimoji="0" lang="it-IT" sz="2316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kumimoji="0" lang="it-IT" sz="2316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Bayesian</a:t>
            </a:r>
            <a:r>
              <a:rPr kumimoji="0" lang="it-IT" sz="2316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it-IT" dirty="0" smtClean="0">
                <a:solidFill>
                  <a:sysClr val="windowText" lastClr="000000"/>
                </a:solidFill>
              </a:rPr>
              <a:t>O</a:t>
            </a:r>
            <a:r>
              <a:rPr kumimoji="0" lang="it-IT" sz="2316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ptimization</a:t>
            </a:r>
            <a:r>
              <a:rPr kumimoji="0" lang="it-IT" sz="2316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(GPBO)</a:t>
            </a:r>
            <a:endParaRPr kumimoji="0" lang="it-IT" sz="2316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990" y="1091145"/>
            <a:ext cx="4356060" cy="343669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 rotWithShape="1">
          <a:blip r:embed="rId4"/>
          <a:srcRect l="7227" t="4793"/>
          <a:stretch/>
        </p:blipFill>
        <p:spPr>
          <a:xfrm>
            <a:off x="3861881" y="1196502"/>
            <a:ext cx="4291752" cy="3341062"/>
          </a:xfrm>
          <a:prstGeom prst="rect">
            <a:avLst/>
          </a:prstGeom>
        </p:spPr>
      </p:pic>
      <p:sp>
        <p:nvSpPr>
          <p:cNvPr id="15" name="Rettangolo 14"/>
          <p:cNvSpPr/>
          <p:nvPr/>
        </p:nvSpPr>
        <p:spPr>
          <a:xfrm>
            <a:off x="4597128" y="4501624"/>
            <a:ext cx="2733784" cy="276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/>
              <a:t>E</a:t>
            </a:r>
            <a:r>
              <a:rPr lang="it-IT" sz="1200" dirty="0" smtClean="0"/>
              <a:t>. </a:t>
            </a:r>
            <a:r>
              <a:rPr lang="it-IT" sz="1200" dirty="0" err="1" smtClean="0"/>
              <a:t>Brochu</a:t>
            </a:r>
            <a:r>
              <a:rPr lang="it-IT" sz="1200" dirty="0" smtClean="0"/>
              <a:t> </a:t>
            </a:r>
            <a:r>
              <a:rPr lang="it-IT" sz="1200" i="1" dirty="0" smtClean="0"/>
              <a:t>et al.</a:t>
            </a:r>
            <a:r>
              <a:rPr lang="it-IT" sz="1200" dirty="0" smtClean="0"/>
              <a:t>, arXiv:1012.2599v1, 2010</a:t>
            </a:r>
            <a:endParaRPr lang="it-IT" sz="1200" dirty="0"/>
          </a:p>
        </p:txBody>
      </p:sp>
      <p:sp>
        <p:nvSpPr>
          <p:cNvPr id="20" name="Rettangolo 19"/>
          <p:cNvSpPr/>
          <p:nvPr/>
        </p:nvSpPr>
        <p:spPr>
          <a:xfrm>
            <a:off x="734844" y="5057470"/>
            <a:ext cx="40865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A possible acquisition function is:</a:t>
            </a:r>
            <a:endParaRPr lang="it-IT" sz="2200" dirty="0"/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 rotWithShape="1">
          <a:blip r:embed="rId5"/>
          <a:srcRect l="1" t="15687" r="89806" b="58639"/>
          <a:stretch/>
        </p:blipFill>
        <p:spPr>
          <a:xfrm>
            <a:off x="746796" y="5778228"/>
            <a:ext cx="760987" cy="428017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5"/>
          <a:srcRect l="13134" t="23272" r="82175" b="62140"/>
          <a:stretch/>
        </p:blipFill>
        <p:spPr>
          <a:xfrm>
            <a:off x="1517511" y="5896921"/>
            <a:ext cx="350196" cy="243191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 rotWithShape="1">
          <a:blip r:embed="rId5"/>
          <a:srcRect l="20470" t="6426" r="566" b="46309"/>
          <a:stretch/>
        </p:blipFill>
        <p:spPr>
          <a:xfrm>
            <a:off x="1877435" y="5624545"/>
            <a:ext cx="5894963" cy="787941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 rotWithShape="1">
          <a:blip r:embed="rId5"/>
          <a:srcRect l="7141" t="54939" r="56504" b="-2204"/>
          <a:stretch/>
        </p:blipFill>
        <p:spPr>
          <a:xfrm>
            <a:off x="8920264" y="5595365"/>
            <a:ext cx="2714017" cy="7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5320</TotalTime>
  <Words>256</Words>
  <Application>Microsoft Office PowerPoint</Application>
  <PresentationFormat>Widescreen</PresentationFormat>
  <Paragraphs>83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Unipol Gruppo Finanziario S.p.A.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Tignone Edoardo</dc:creator>
  <cp:lastModifiedBy>Tignone Edoardo</cp:lastModifiedBy>
  <cp:revision>440</cp:revision>
  <dcterms:created xsi:type="dcterms:W3CDTF">2021-06-29T11:07:37Z</dcterms:created>
  <dcterms:modified xsi:type="dcterms:W3CDTF">2021-07-14T08:36:24Z</dcterms:modified>
</cp:coreProperties>
</file>