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7" r:id="rId3"/>
    <p:sldId id="287" r:id="rId4"/>
    <p:sldId id="258" r:id="rId5"/>
    <p:sldId id="288" r:id="rId6"/>
    <p:sldId id="272" r:id="rId7"/>
    <p:sldId id="273" r:id="rId8"/>
    <p:sldId id="289" r:id="rId9"/>
    <p:sldId id="263" r:id="rId10"/>
    <p:sldId id="290" r:id="rId11"/>
    <p:sldId id="265" r:id="rId12"/>
    <p:sldId id="276" r:id="rId13"/>
    <p:sldId id="274" r:id="rId14"/>
    <p:sldId id="275" r:id="rId15"/>
    <p:sldId id="277" r:id="rId16"/>
    <p:sldId id="305" r:id="rId17"/>
    <p:sldId id="306" r:id="rId18"/>
    <p:sldId id="295" r:id="rId19"/>
    <p:sldId id="301" r:id="rId20"/>
    <p:sldId id="299" r:id="rId21"/>
    <p:sldId id="300" r:id="rId22"/>
    <p:sldId id="312" r:id="rId23"/>
    <p:sldId id="278" r:id="rId24"/>
    <p:sldId id="279" r:id="rId25"/>
    <p:sldId id="309" r:id="rId26"/>
    <p:sldId id="307" r:id="rId27"/>
    <p:sldId id="302" r:id="rId28"/>
    <p:sldId id="291" r:id="rId29"/>
    <p:sldId id="267" r:id="rId30"/>
    <p:sldId id="282" r:id="rId31"/>
    <p:sldId id="304" r:id="rId32"/>
    <p:sldId id="281" r:id="rId33"/>
    <p:sldId id="292" r:id="rId34"/>
    <p:sldId id="269" r:id="rId35"/>
    <p:sldId id="284" r:id="rId36"/>
    <p:sldId id="285" r:id="rId37"/>
    <p:sldId id="293" r:id="rId38"/>
    <p:sldId id="271" r:id="rId39"/>
    <p:sldId id="294" r:id="rId40"/>
    <p:sldId id="283" r:id="rId41"/>
    <p:sldId id="286" r:id="rId4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7B20732-E0BC-47F3-9342-FD504D8A8F79}">
          <p14:sldIdLst>
            <p14:sldId id="256"/>
          </p14:sldIdLst>
        </p14:section>
        <p14:section name="Content" id="{40A239CA-AC55-4C61-9578-568F7F0E1E76}">
          <p14:sldIdLst>
            <p14:sldId id="257"/>
          </p14:sldIdLst>
        </p14:section>
        <p14:section name="Auftrag" id="{BC9A4935-CC7F-4AC5-8A9C-3ACC1A090F04}">
          <p14:sldIdLst>
            <p14:sldId id="287"/>
            <p14:sldId id="258"/>
          </p14:sldIdLst>
        </p14:section>
        <p14:section name="Hardware" id="{198E07BE-F395-4E91-ADC4-4161E7FA5F30}">
          <p14:sldIdLst>
            <p14:sldId id="288"/>
            <p14:sldId id="272"/>
            <p14:sldId id="273"/>
          </p14:sldIdLst>
        </p14:section>
        <p14:section name="InfluxDB" id="{BACC7988-9ACF-4BC2-94BE-7C7E87F589CF}">
          <p14:sldIdLst>
            <p14:sldId id="289"/>
            <p14:sldId id="263"/>
          </p14:sldIdLst>
        </p14:section>
        <p14:section name="Python Programm" id="{E01C7A13-5E9A-4F2E-B006-0232463EABCF}">
          <p14:sldIdLst>
            <p14:sldId id="290"/>
            <p14:sldId id="265"/>
            <p14:sldId id="276"/>
            <p14:sldId id="274"/>
            <p14:sldId id="275"/>
            <p14:sldId id="277"/>
            <p14:sldId id="305"/>
            <p14:sldId id="306"/>
            <p14:sldId id="295"/>
            <p14:sldId id="301"/>
            <p14:sldId id="299"/>
            <p14:sldId id="300"/>
            <p14:sldId id="312"/>
            <p14:sldId id="278"/>
            <p14:sldId id="279"/>
            <p14:sldId id="309"/>
            <p14:sldId id="307"/>
            <p14:sldId id="302"/>
          </p14:sldIdLst>
        </p14:section>
        <p14:section name="Flask Webserver" id="{65FFA779-8BC3-4742-9225-C73FCE4B2262}">
          <p14:sldIdLst>
            <p14:sldId id="291"/>
            <p14:sldId id="267"/>
            <p14:sldId id="282"/>
            <p14:sldId id="304"/>
            <p14:sldId id="281"/>
          </p14:sldIdLst>
        </p14:section>
        <p14:section name="GUI Sketch" id="{FCB354E4-1407-4C71-87CE-F4CB949BA5ED}">
          <p14:sldIdLst>
            <p14:sldId id="292"/>
            <p14:sldId id="269"/>
            <p14:sldId id="284"/>
            <p14:sldId id="285"/>
          </p14:sldIdLst>
        </p14:section>
        <p14:section name="Endresultat" id="{16E49BF4-001E-4A84-8CA8-C04C25915DCA}">
          <p14:sldIdLst>
            <p14:sldId id="293"/>
            <p14:sldId id="271"/>
          </p14:sldIdLst>
        </p14:section>
        <p14:section name="Weiterentwicklung" id="{EE8E4629-1559-4CA7-B565-B1B44D98D62E}">
          <p14:sldIdLst>
            <p14:sldId id="294"/>
            <p14:sldId id="283"/>
          </p14:sldIdLst>
        </p14:section>
        <p14:section name="Endinformationen" id="{55B696C9-BB34-4B1F-8D0E-334567F8A51C}">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00"/>
    <a:srgbClr val="FFFFFF"/>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01457-99D3-4140-A578-0F990212DAA1}" v="194" dt="2022-01-23T09:23:0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3" autoAdjust="0"/>
    <p:restoredTop sz="56497" autoAdjust="0"/>
  </p:normalViewPr>
  <p:slideViewPr>
    <p:cSldViewPr snapToGrid="0">
      <p:cViewPr varScale="1">
        <p:scale>
          <a:sx n="62" d="100"/>
          <a:sy n="62" d="100"/>
        </p:scale>
        <p:origin x="25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9AE01457-99D3-4140-A578-0F990212DAA1}"/>
    <pc:docChg chg="undo custSel addSld delSld modSld sldOrd modSection">
      <pc:chgData name="Tobias Buess" userId="578e02158c832d3f" providerId="LiveId" clId="{9AE01457-99D3-4140-A578-0F990212DAA1}" dt="2022-01-23T09:42:25.842" v="418" actId="47"/>
      <pc:docMkLst>
        <pc:docMk/>
      </pc:docMkLst>
      <pc:sldChg chg="ord">
        <pc:chgData name="Tobias Buess" userId="578e02158c832d3f" providerId="LiveId" clId="{9AE01457-99D3-4140-A578-0F990212DAA1}" dt="2022-01-23T09:17:49.818" v="312"/>
        <pc:sldMkLst>
          <pc:docMk/>
          <pc:sldMk cId="1867764610" sldId="295"/>
        </pc:sldMkLst>
      </pc:sldChg>
      <pc:sldChg chg="del">
        <pc:chgData name="Tobias Buess" userId="578e02158c832d3f" providerId="LiveId" clId="{9AE01457-99D3-4140-A578-0F990212DAA1}" dt="2022-01-23T09:42:25.842" v="418" actId="47"/>
        <pc:sldMkLst>
          <pc:docMk/>
          <pc:sldMk cId="101364151" sldId="298"/>
        </pc:sldMkLst>
      </pc:sldChg>
      <pc:sldChg chg="addSp delSp modSp new mod ord modTransition modAnim">
        <pc:chgData name="Tobias Buess" userId="578e02158c832d3f" providerId="LiveId" clId="{9AE01457-99D3-4140-A578-0F990212DAA1}" dt="2022-01-23T09:15:20.162" v="245" actId="1076"/>
        <pc:sldMkLst>
          <pc:docMk/>
          <pc:sldMk cId="1822674774" sldId="305"/>
        </pc:sldMkLst>
        <pc:spChg chg="mod">
          <ac:chgData name="Tobias Buess" userId="578e02158c832d3f" providerId="LiveId" clId="{9AE01457-99D3-4140-A578-0F990212DAA1}" dt="2022-01-23T08:44:07.918" v="1"/>
          <ac:spMkLst>
            <pc:docMk/>
            <pc:sldMk cId="1822674774" sldId="305"/>
            <ac:spMk id="2" creationId="{E0F773A2-165D-4E44-8CD5-7E2278CBB092}"/>
          </ac:spMkLst>
        </pc:spChg>
        <pc:spChg chg="del">
          <ac:chgData name="Tobias Buess" userId="578e02158c832d3f" providerId="LiveId" clId="{9AE01457-99D3-4140-A578-0F990212DAA1}" dt="2022-01-23T08:44:10.814" v="2" actId="478"/>
          <ac:spMkLst>
            <pc:docMk/>
            <pc:sldMk cId="1822674774" sldId="305"/>
            <ac:spMk id="3" creationId="{0A0EF977-54BB-42A5-AE11-408540CD358D}"/>
          </ac:spMkLst>
        </pc:spChg>
        <pc:spChg chg="add mod">
          <ac:chgData name="Tobias Buess" userId="578e02158c832d3f" providerId="LiveId" clId="{9AE01457-99D3-4140-A578-0F990212DAA1}" dt="2022-01-23T08:48:46.239" v="75" actId="1076"/>
          <ac:spMkLst>
            <pc:docMk/>
            <pc:sldMk cId="1822674774" sldId="305"/>
            <ac:spMk id="32" creationId="{64384D5A-520A-4D20-A7B4-618E92EAFA90}"/>
          </ac:spMkLst>
        </pc:spChg>
        <pc:spChg chg="add mod">
          <ac:chgData name="Tobias Buess" userId="578e02158c832d3f" providerId="LiveId" clId="{9AE01457-99D3-4140-A578-0F990212DAA1}" dt="2022-01-23T08:52:32.096" v="108" actId="1076"/>
          <ac:spMkLst>
            <pc:docMk/>
            <pc:sldMk cId="1822674774" sldId="305"/>
            <ac:spMk id="33" creationId="{C0183E0E-367A-43AE-8D0F-7935B2D0CA17}"/>
          </ac:spMkLst>
        </pc:spChg>
        <pc:spChg chg="add mod">
          <ac:chgData name="Tobias Buess" userId="578e02158c832d3f" providerId="LiveId" clId="{9AE01457-99D3-4140-A578-0F990212DAA1}" dt="2022-01-23T08:52:46.008" v="114" actId="1076"/>
          <ac:spMkLst>
            <pc:docMk/>
            <pc:sldMk cId="1822674774" sldId="305"/>
            <ac:spMk id="34" creationId="{958335B7-CB2B-41D7-BF70-0E51203D74B0}"/>
          </ac:spMkLst>
        </pc:spChg>
        <pc:spChg chg="add mod">
          <ac:chgData name="Tobias Buess" userId="578e02158c832d3f" providerId="LiveId" clId="{9AE01457-99D3-4140-A578-0F990212DAA1}" dt="2022-01-23T08:53:16.908" v="131" actId="1076"/>
          <ac:spMkLst>
            <pc:docMk/>
            <pc:sldMk cId="1822674774" sldId="305"/>
            <ac:spMk id="35" creationId="{E4BBF98D-ECEC-4877-B5DD-F11CD09582E5}"/>
          </ac:spMkLst>
        </pc:spChg>
        <pc:spChg chg="add mod">
          <ac:chgData name="Tobias Buess" userId="578e02158c832d3f" providerId="LiveId" clId="{9AE01457-99D3-4140-A578-0F990212DAA1}" dt="2022-01-23T09:15:20.162" v="245" actId="1076"/>
          <ac:spMkLst>
            <pc:docMk/>
            <pc:sldMk cId="1822674774" sldId="305"/>
            <ac:spMk id="36" creationId="{8685CCFF-A7D1-42FE-A3AB-62306730AA1E}"/>
          </ac:spMkLst>
        </pc:spChg>
        <pc:spChg chg="add mod">
          <ac:chgData name="Tobias Buess" userId="578e02158c832d3f" providerId="LiveId" clId="{9AE01457-99D3-4140-A578-0F990212DAA1}" dt="2022-01-23T08:53:39.981" v="152" actId="1076"/>
          <ac:spMkLst>
            <pc:docMk/>
            <pc:sldMk cId="1822674774" sldId="305"/>
            <ac:spMk id="37" creationId="{935147AE-2C86-41B3-9D97-B10ADEE445DF}"/>
          </ac:spMkLst>
        </pc:spChg>
        <pc:spChg chg="add mod">
          <ac:chgData name="Tobias Buess" userId="578e02158c832d3f" providerId="LiveId" clId="{9AE01457-99D3-4140-A578-0F990212DAA1}" dt="2022-01-23T08:53:47.947" v="154" actId="1076"/>
          <ac:spMkLst>
            <pc:docMk/>
            <pc:sldMk cId="1822674774" sldId="305"/>
            <ac:spMk id="38" creationId="{4C09696C-ECCB-4CC2-ACF1-79ACEA2A6252}"/>
          </ac:spMkLst>
        </pc:spChg>
        <pc:spChg chg="add mod">
          <ac:chgData name="Tobias Buess" userId="578e02158c832d3f" providerId="LiveId" clId="{9AE01457-99D3-4140-A578-0F990212DAA1}" dt="2022-01-23T08:53:52.650" v="156" actId="1076"/>
          <ac:spMkLst>
            <pc:docMk/>
            <pc:sldMk cId="1822674774" sldId="305"/>
            <ac:spMk id="39" creationId="{6B824A82-43DF-4429-9BE1-A9442F5C82E9}"/>
          </ac:spMkLst>
        </pc:spChg>
        <pc:spChg chg="add mod">
          <ac:chgData name="Tobias Buess" userId="578e02158c832d3f" providerId="LiveId" clId="{9AE01457-99D3-4140-A578-0F990212DAA1}" dt="2022-01-23T08:55:10.484" v="173" actId="571"/>
          <ac:spMkLst>
            <pc:docMk/>
            <pc:sldMk cId="1822674774" sldId="305"/>
            <ac:spMk id="41" creationId="{F61B263C-6E62-477D-BB51-EF43A3215ACD}"/>
          </ac:spMkLst>
        </pc:spChg>
        <pc:spChg chg="add mod">
          <ac:chgData name="Tobias Buess" userId="578e02158c832d3f" providerId="LiveId" clId="{9AE01457-99D3-4140-A578-0F990212DAA1}" dt="2022-01-23T08:55:10.484" v="173" actId="571"/>
          <ac:spMkLst>
            <pc:docMk/>
            <pc:sldMk cId="1822674774" sldId="305"/>
            <ac:spMk id="42" creationId="{F2CAB14A-8B14-4FAF-8BD8-3D5238A142C6}"/>
          </ac:spMkLst>
        </pc:spChg>
        <pc:cxnChg chg="add mod">
          <ac:chgData name="Tobias Buess" userId="578e02158c832d3f" providerId="LiveId" clId="{9AE01457-99D3-4140-A578-0F990212DAA1}" dt="2022-01-23T08:48:02.459" v="49" actId="1076"/>
          <ac:cxnSpMkLst>
            <pc:docMk/>
            <pc:sldMk cId="1822674774" sldId="305"/>
            <ac:cxnSpMk id="5" creationId="{2326E808-27EC-4843-829F-40D1DC75455E}"/>
          </ac:cxnSpMkLst>
        </pc:cxnChg>
        <pc:cxnChg chg="add mod">
          <ac:chgData name="Tobias Buess" userId="578e02158c832d3f" providerId="LiveId" clId="{9AE01457-99D3-4140-A578-0F990212DAA1}" dt="2022-01-23T08:48:02.459" v="49" actId="1076"/>
          <ac:cxnSpMkLst>
            <pc:docMk/>
            <pc:sldMk cId="1822674774" sldId="305"/>
            <ac:cxnSpMk id="8" creationId="{72F650A8-870B-4EE2-B16A-82686B48444F}"/>
          </ac:cxnSpMkLst>
        </pc:cxnChg>
        <pc:cxnChg chg="add mod">
          <ac:chgData name="Tobias Buess" userId="578e02158c832d3f" providerId="LiveId" clId="{9AE01457-99D3-4140-A578-0F990212DAA1}" dt="2022-01-23T08:48:02.459" v="49" actId="1076"/>
          <ac:cxnSpMkLst>
            <pc:docMk/>
            <pc:sldMk cId="1822674774" sldId="305"/>
            <ac:cxnSpMk id="12" creationId="{0DF2AFEE-B1FA-4292-BB0F-A5B94CFA833A}"/>
          </ac:cxnSpMkLst>
        </pc:cxnChg>
        <pc:cxnChg chg="add mod">
          <ac:chgData name="Tobias Buess" userId="578e02158c832d3f" providerId="LiveId" clId="{9AE01457-99D3-4140-A578-0F990212DAA1}" dt="2022-01-23T08:48:11.238" v="50" actId="1076"/>
          <ac:cxnSpMkLst>
            <pc:docMk/>
            <pc:sldMk cId="1822674774" sldId="305"/>
            <ac:cxnSpMk id="15" creationId="{9490CBCB-621E-4265-985A-8B2A343439F2}"/>
          </ac:cxnSpMkLst>
        </pc:cxnChg>
        <pc:cxnChg chg="add mod">
          <ac:chgData name="Tobias Buess" userId="578e02158c832d3f" providerId="LiveId" clId="{9AE01457-99D3-4140-A578-0F990212DAA1}" dt="2022-01-23T08:48:11.238" v="50" actId="1076"/>
          <ac:cxnSpMkLst>
            <pc:docMk/>
            <pc:sldMk cId="1822674774" sldId="305"/>
            <ac:cxnSpMk id="16" creationId="{690803BF-4524-49FF-A329-23242B0B5D16}"/>
          </ac:cxnSpMkLst>
        </pc:cxnChg>
        <pc:cxnChg chg="add mod">
          <ac:chgData name="Tobias Buess" userId="578e02158c832d3f" providerId="LiveId" clId="{9AE01457-99D3-4140-A578-0F990212DAA1}" dt="2022-01-23T08:48:11.238" v="50" actId="1076"/>
          <ac:cxnSpMkLst>
            <pc:docMk/>
            <pc:sldMk cId="1822674774" sldId="305"/>
            <ac:cxnSpMk id="19" creationId="{874756B5-AE5C-403C-A6F0-CEBED75D3A8D}"/>
          </ac:cxnSpMkLst>
        </pc:cxnChg>
        <pc:cxnChg chg="add mod">
          <ac:chgData name="Tobias Buess" userId="578e02158c832d3f" providerId="LiveId" clId="{9AE01457-99D3-4140-A578-0F990212DAA1}" dt="2022-01-23T08:55:10.484" v="173" actId="571"/>
          <ac:cxnSpMkLst>
            <pc:docMk/>
            <pc:sldMk cId="1822674774" sldId="305"/>
            <ac:cxnSpMk id="40" creationId="{0AD6CBF0-9EFC-4E3F-8DDA-962554FAF092}"/>
          </ac:cxnSpMkLst>
        </pc:cxnChg>
      </pc:sldChg>
      <pc:sldChg chg="addSp delSp modSp add mod delAnim modAnim">
        <pc:chgData name="Tobias Buess" userId="578e02158c832d3f" providerId="LiveId" clId="{9AE01457-99D3-4140-A578-0F990212DAA1}" dt="2022-01-23T09:23:12.643" v="417" actId="1076"/>
        <pc:sldMkLst>
          <pc:docMk/>
          <pc:sldMk cId="2292122082" sldId="306"/>
        </pc:sldMkLst>
        <pc:spChg chg="del mod">
          <ac:chgData name="Tobias Buess" userId="578e02158c832d3f" providerId="LiveId" clId="{9AE01457-99D3-4140-A578-0F990212DAA1}" dt="2022-01-23T08:54:06.748" v="160" actId="478"/>
          <ac:spMkLst>
            <pc:docMk/>
            <pc:sldMk cId="2292122082" sldId="306"/>
            <ac:spMk id="32" creationId="{64384D5A-520A-4D20-A7B4-618E92EAFA90}"/>
          </ac:spMkLst>
        </pc:spChg>
        <pc:spChg chg="del">
          <ac:chgData name="Tobias Buess" userId="578e02158c832d3f" providerId="LiveId" clId="{9AE01457-99D3-4140-A578-0F990212DAA1}" dt="2022-01-23T08:54:09.268" v="162" actId="478"/>
          <ac:spMkLst>
            <pc:docMk/>
            <pc:sldMk cId="2292122082" sldId="306"/>
            <ac:spMk id="33" creationId="{C0183E0E-367A-43AE-8D0F-7935B2D0CA17}"/>
          </ac:spMkLst>
        </pc:spChg>
        <pc:spChg chg="del">
          <ac:chgData name="Tobias Buess" userId="578e02158c832d3f" providerId="LiveId" clId="{9AE01457-99D3-4140-A578-0F990212DAA1}" dt="2022-01-23T08:54:07.964" v="161" actId="478"/>
          <ac:spMkLst>
            <pc:docMk/>
            <pc:sldMk cId="2292122082" sldId="306"/>
            <ac:spMk id="34" creationId="{958335B7-CB2B-41D7-BF70-0E51203D74B0}"/>
          </ac:spMkLst>
        </pc:spChg>
        <pc:spChg chg="mod">
          <ac:chgData name="Tobias Buess" userId="578e02158c832d3f" providerId="LiveId" clId="{9AE01457-99D3-4140-A578-0F990212DAA1}" dt="2022-01-23T09:15:30.044" v="246" actId="1076"/>
          <ac:spMkLst>
            <pc:docMk/>
            <pc:sldMk cId="2292122082" sldId="306"/>
            <ac:spMk id="36" creationId="{8685CCFF-A7D1-42FE-A3AB-62306730AA1E}"/>
          </ac:spMkLst>
        </pc:spChg>
        <pc:spChg chg="del">
          <ac:chgData name="Tobias Buess" userId="578e02158c832d3f" providerId="LiveId" clId="{9AE01457-99D3-4140-A578-0F990212DAA1}" dt="2022-01-23T08:54:18.337" v="169" actId="478"/>
          <ac:spMkLst>
            <pc:docMk/>
            <pc:sldMk cId="2292122082" sldId="306"/>
            <ac:spMk id="37" creationId="{935147AE-2C86-41B3-9D97-B10ADEE445DF}"/>
          </ac:spMkLst>
        </pc:spChg>
        <pc:spChg chg="del">
          <ac:chgData name="Tobias Buess" userId="578e02158c832d3f" providerId="LiveId" clId="{9AE01457-99D3-4140-A578-0F990212DAA1}" dt="2022-01-23T08:54:14.412" v="168" actId="478"/>
          <ac:spMkLst>
            <pc:docMk/>
            <pc:sldMk cId="2292122082" sldId="306"/>
            <ac:spMk id="38" creationId="{4C09696C-ECCB-4CC2-ACF1-79ACEA2A6252}"/>
          </ac:spMkLst>
        </pc:spChg>
        <pc:spChg chg="del mod">
          <ac:chgData name="Tobias Buess" userId="578e02158c832d3f" providerId="LiveId" clId="{9AE01457-99D3-4140-A578-0F990212DAA1}" dt="2022-01-23T08:54:13.376" v="167" actId="478"/>
          <ac:spMkLst>
            <pc:docMk/>
            <pc:sldMk cId="2292122082" sldId="306"/>
            <ac:spMk id="39" creationId="{6B824A82-43DF-4429-9BE1-A9442F5C82E9}"/>
          </ac:spMkLst>
        </pc:spChg>
        <pc:spChg chg="add mod">
          <ac:chgData name="Tobias Buess" userId="578e02158c832d3f" providerId="LiveId" clId="{9AE01457-99D3-4140-A578-0F990212DAA1}" dt="2022-01-23T09:16:25.890" v="260" actId="1076"/>
          <ac:spMkLst>
            <pc:docMk/>
            <pc:sldMk cId="2292122082" sldId="306"/>
            <ac:spMk id="77" creationId="{0169A794-BAF0-4116-A7A8-08640AE70368}"/>
          </ac:spMkLst>
        </pc:spChg>
        <pc:spChg chg="add mod">
          <ac:chgData name="Tobias Buess" userId="578e02158c832d3f" providerId="LiveId" clId="{9AE01457-99D3-4140-A578-0F990212DAA1}" dt="2022-01-23T09:23:12.643" v="417" actId="1076"/>
          <ac:spMkLst>
            <pc:docMk/>
            <pc:sldMk cId="2292122082" sldId="306"/>
            <ac:spMk id="78" creationId="{005AF12A-2B76-4242-BB1F-C48442E34566}"/>
          </ac:spMkLst>
        </pc:spChg>
        <pc:cxnChg chg="del">
          <ac:chgData name="Tobias Buess" userId="578e02158c832d3f" providerId="LiveId" clId="{9AE01457-99D3-4140-A578-0F990212DAA1}" dt="2022-01-23T08:54:05.655" v="159" actId="478"/>
          <ac:cxnSpMkLst>
            <pc:docMk/>
            <pc:sldMk cId="2292122082" sldId="306"/>
            <ac:cxnSpMk id="5" creationId="{2326E808-27EC-4843-829F-40D1DC75455E}"/>
          </ac:cxnSpMkLst>
        </pc:cxnChg>
        <pc:cxnChg chg="del">
          <ac:chgData name="Tobias Buess" userId="578e02158c832d3f" providerId="LiveId" clId="{9AE01457-99D3-4140-A578-0F990212DAA1}" dt="2022-01-23T08:54:09.893" v="163" actId="478"/>
          <ac:cxnSpMkLst>
            <pc:docMk/>
            <pc:sldMk cId="2292122082" sldId="306"/>
            <ac:cxnSpMk id="8" creationId="{72F650A8-870B-4EE2-B16A-82686B48444F}"/>
          </ac:cxnSpMkLst>
        </pc:cxnChg>
        <pc:cxnChg chg="del">
          <ac:chgData name="Tobias Buess" userId="578e02158c832d3f" providerId="LiveId" clId="{9AE01457-99D3-4140-A578-0F990212DAA1}" dt="2022-01-23T08:54:11.500" v="165" actId="478"/>
          <ac:cxnSpMkLst>
            <pc:docMk/>
            <pc:sldMk cId="2292122082" sldId="306"/>
            <ac:cxnSpMk id="15" creationId="{9490CBCB-621E-4265-985A-8B2A343439F2}"/>
          </ac:cxnSpMkLst>
        </pc:cxnChg>
        <pc:cxnChg chg="del">
          <ac:chgData name="Tobias Buess" userId="578e02158c832d3f" providerId="LiveId" clId="{9AE01457-99D3-4140-A578-0F990212DAA1}" dt="2022-01-23T08:54:10.787" v="164" actId="478"/>
          <ac:cxnSpMkLst>
            <pc:docMk/>
            <pc:sldMk cId="2292122082" sldId="306"/>
            <ac:cxnSpMk id="16" creationId="{690803BF-4524-49FF-A329-23242B0B5D16}"/>
          </ac:cxnSpMkLst>
        </pc:cxnChg>
        <pc:cxnChg chg="add mod">
          <ac:chgData name="Tobias Buess" userId="578e02158c832d3f" providerId="LiveId" clId="{9AE01457-99D3-4140-A578-0F990212DAA1}" dt="2022-01-23T09:07:56.644" v="240" actId="14100"/>
          <ac:cxnSpMkLst>
            <pc:docMk/>
            <pc:sldMk cId="2292122082" sldId="306"/>
            <ac:cxnSpMk id="75" creationId="{C42EC2AA-D4B5-44C6-90C0-3B0E32DC17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C7EC-378C-496A-9946-B9D0B56795BD}" type="datetimeFigureOut">
              <a:rPr lang="en-CH" smtClean="0"/>
              <a:t>01/27/2022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E1BAB-7B68-4C87-8549-54F078DDFB49}" type="slidenum">
              <a:rPr lang="en-CH" smtClean="0"/>
              <a:t>‹Nr.›</a:t>
            </a:fld>
            <a:endParaRPr lang="en-CH"/>
          </a:p>
        </p:txBody>
      </p:sp>
    </p:spTree>
    <p:extLst>
      <p:ext uri="{BB962C8B-B14F-4D97-AF65-F5344CB8AC3E}">
        <p14:creationId xmlns:p14="http://schemas.microsoft.com/office/powerpoint/2010/main" val="246066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p>
          <a:p>
            <a:r>
              <a:rPr lang="en-US" dirty="0" err="1"/>
              <a:t>Einen</a:t>
            </a:r>
            <a:r>
              <a:rPr lang="en-US" dirty="0"/>
              <a:t> </a:t>
            </a:r>
            <a:r>
              <a:rPr lang="en-US" dirty="0" err="1"/>
              <a:t>wunderschön</a:t>
            </a:r>
            <a:r>
              <a:rPr lang="en-US" dirty="0"/>
              <a:t> </a:t>
            </a:r>
            <a:r>
              <a:rPr lang="en-US" dirty="0" err="1"/>
              <a:t>guten</a:t>
            </a:r>
            <a:r>
              <a:rPr lang="en-US" dirty="0"/>
              <a:t> Morgen und </a:t>
            </a:r>
            <a:r>
              <a:rPr lang="en-US" dirty="0" err="1"/>
              <a:t>herzlich</a:t>
            </a:r>
            <a:r>
              <a:rPr lang="en-US" dirty="0"/>
              <a:t> </a:t>
            </a:r>
            <a:r>
              <a:rPr lang="en-US" dirty="0" err="1"/>
              <a:t>Willkommen</a:t>
            </a:r>
            <a:r>
              <a:rPr lang="en-US" dirty="0"/>
              <a:t> </a:t>
            </a:r>
            <a:r>
              <a:rPr lang="en-US" dirty="0" err="1"/>
              <a:t>heute</a:t>
            </a:r>
            <a:r>
              <a:rPr lang="en-US" dirty="0"/>
              <a:t> </a:t>
            </a:r>
            <a:r>
              <a:rPr lang="en-US" dirty="0" err="1"/>
              <a:t>zu</a:t>
            </a:r>
            <a:r>
              <a:rPr lang="en-US" dirty="0"/>
              <a:t> </a:t>
            </a:r>
            <a:r>
              <a:rPr lang="en-US" dirty="0" err="1"/>
              <a:t>dieser</a:t>
            </a:r>
            <a:r>
              <a:rPr lang="en-US" dirty="0"/>
              <a:t> </a:t>
            </a:r>
            <a:r>
              <a:rPr lang="en-US" dirty="0" err="1"/>
              <a:t>Vorstellung</a:t>
            </a:r>
            <a:r>
              <a:rPr lang="en-US" dirty="0"/>
              <a:t> </a:t>
            </a:r>
            <a:r>
              <a:rPr lang="en-US" dirty="0" err="1"/>
              <a:t>unseres</a:t>
            </a:r>
            <a:r>
              <a:rPr lang="en-US" dirty="0"/>
              <a:t> CDE1 Challenge </a:t>
            </a:r>
            <a:r>
              <a:rPr lang="en-US" dirty="0" err="1"/>
              <a:t>Resultat</a:t>
            </a:r>
            <a:r>
              <a:rPr lang="en-US" dirty="0"/>
              <a:t>.</a:t>
            </a:r>
          </a:p>
          <a:p>
            <a:r>
              <a:rPr lang="en-US" dirty="0" err="1"/>
              <a:t>Nach</a:t>
            </a:r>
            <a:r>
              <a:rPr lang="en-US" dirty="0"/>
              <a:t> </a:t>
            </a:r>
            <a:r>
              <a:rPr lang="en-US" dirty="0" err="1"/>
              <a:t>rund</a:t>
            </a:r>
            <a:r>
              <a:rPr lang="en-US" dirty="0"/>
              <a:t> 15 </a:t>
            </a:r>
            <a:r>
              <a:rPr lang="en-US" dirty="0" err="1"/>
              <a:t>Wochen</a:t>
            </a:r>
            <a:r>
              <a:rPr lang="en-US" dirty="0"/>
              <a:t> </a:t>
            </a:r>
            <a:r>
              <a:rPr lang="en-US" dirty="0" err="1"/>
              <a:t>sind</a:t>
            </a:r>
            <a:r>
              <a:rPr lang="en-US" dirty="0"/>
              <a:t> </a:t>
            </a:r>
            <a:r>
              <a:rPr lang="en-US" dirty="0" err="1"/>
              <a:t>wir</a:t>
            </a:r>
            <a:r>
              <a:rPr lang="en-US" dirty="0"/>
              <a:t> nun </a:t>
            </a:r>
            <a:r>
              <a:rPr lang="en-US" dirty="0" err="1"/>
              <a:t>heute</a:t>
            </a:r>
            <a:r>
              <a:rPr lang="en-US" dirty="0"/>
              <a:t> </a:t>
            </a:r>
            <a:r>
              <a:rPr lang="en-US" dirty="0" err="1"/>
              <a:t>hier</a:t>
            </a:r>
            <a:r>
              <a:rPr lang="en-US" dirty="0"/>
              <a:t> </a:t>
            </a:r>
            <a:r>
              <a:rPr lang="en-US" dirty="0" err="1"/>
              <a:t>als</a:t>
            </a:r>
            <a:r>
              <a:rPr lang="en-US" dirty="0"/>
              <a:t> Team um </a:t>
            </a:r>
            <a:r>
              <a:rPr lang="en-US" dirty="0" err="1"/>
              <a:t>unseren</a:t>
            </a:r>
            <a:r>
              <a:rPr lang="en-US" dirty="0"/>
              <a:t> </a:t>
            </a:r>
            <a:r>
              <a:rPr lang="en-US" dirty="0" err="1"/>
              <a:t>Wettermonitor</a:t>
            </a:r>
            <a:r>
              <a:rPr lang="en-US" dirty="0"/>
              <a:t> </a:t>
            </a:r>
            <a:r>
              <a:rPr lang="en-US" dirty="0" err="1"/>
              <a:t>vorzustellen</a:t>
            </a:r>
            <a:r>
              <a:rPr lang="en-US" dirty="0"/>
              <a:t>.</a:t>
            </a:r>
          </a:p>
          <a:p>
            <a:r>
              <a:rPr lang="en-US" dirty="0" err="1"/>
              <a:t>Wollen</a:t>
            </a:r>
            <a:r>
              <a:rPr lang="en-US" dirty="0"/>
              <a:t> </a:t>
            </a:r>
            <a:r>
              <a:rPr lang="en-US" dirty="0" err="1"/>
              <a:t>wir</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a:t>
            </a:fld>
            <a:endParaRPr lang="en-CH"/>
          </a:p>
        </p:txBody>
      </p:sp>
    </p:spTree>
    <p:extLst>
      <p:ext uri="{BB962C8B-B14F-4D97-AF65-F5344CB8AC3E}">
        <p14:creationId xmlns:p14="http://schemas.microsoft.com/office/powerpoint/2010/main" val="17049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10</a:t>
            </a:fld>
            <a:endParaRPr lang="en-CH"/>
          </a:p>
        </p:txBody>
      </p:sp>
    </p:spTree>
    <p:extLst>
      <p:ext uri="{BB962C8B-B14F-4D97-AF65-F5344CB8AC3E}">
        <p14:creationId xmlns:p14="http://schemas.microsoft.com/office/powerpoint/2010/main" val="4044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11</a:t>
            </a:fld>
            <a:endParaRPr lang="en-CH"/>
          </a:p>
        </p:txBody>
      </p:sp>
    </p:spTree>
    <p:extLst>
      <p:ext uri="{BB962C8B-B14F-4D97-AF65-F5344CB8AC3E}">
        <p14:creationId xmlns:p14="http://schemas.microsoft.com/office/powerpoint/2010/main" val="34602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12</a:t>
            </a:fld>
            <a:endParaRPr lang="en-CH"/>
          </a:p>
        </p:txBody>
      </p:sp>
    </p:spTree>
    <p:extLst>
      <p:ext uri="{BB962C8B-B14F-4D97-AF65-F5344CB8AC3E}">
        <p14:creationId xmlns:p14="http://schemas.microsoft.com/office/powerpoint/2010/main" val="23443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13</a:t>
            </a:fld>
            <a:endParaRPr lang="en-CH"/>
          </a:p>
        </p:txBody>
      </p:sp>
    </p:spTree>
    <p:extLst>
      <p:ext uri="{BB962C8B-B14F-4D97-AF65-F5344CB8AC3E}">
        <p14:creationId xmlns:p14="http://schemas.microsoft.com/office/powerpoint/2010/main" val="3400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14</a:t>
            </a:fld>
            <a:endParaRPr lang="en-CH"/>
          </a:p>
        </p:txBody>
      </p:sp>
    </p:spTree>
    <p:extLst>
      <p:ext uri="{BB962C8B-B14F-4D97-AF65-F5344CB8AC3E}">
        <p14:creationId xmlns:p14="http://schemas.microsoft.com/office/powerpoint/2010/main" val="28725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Unser </a:t>
            </a:r>
            <a:r>
              <a:rPr lang="en-US" dirty="0" err="1"/>
              <a:t>Ziel</a:t>
            </a:r>
            <a:r>
              <a:rPr lang="en-US" dirty="0"/>
              <a:t> war das Wetter des </a:t>
            </a:r>
            <a:r>
              <a:rPr lang="en-US" dirty="0" err="1"/>
              <a:t>jeweiligen</a:t>
            </a:r>
            <a:r>
              <a:rPr lang="en-US" dirty="0"/>
              <a:t> </a:t>
            </a:r>
            <a:r>
              <a:rPr lang="en-US" dirty="0" err="1"/>
              <a:t>nächsten</a:t>
            </a:r>
            <a:r>
              <a:rPr lang="en-US" dirty="0"/>
              <a:t> Tages </a:t>
            </a:r>
            <a:r>
              <a:rPr lang="en-US" dirty="0" err="1"/>
              <a:t>vorher</a:t>
            </a:r>
            <a:r>
              <a:rPr lang="en-US" dirty="0"/>
              <a:t> </a:t>
            </a:r>
            <a:r>
              <a:rPr lang="en-US" dirty="0" err="1"/>
              <a:t>zu</a:t>
            </a:r>
            <a:r>
              <a:rPr lang="en-US" dirty="0"/>
              <a:t> </a:t>
            </a:r>
            <a:r>
              <a:rPr lang="en-US" dirty="0" err="1"/>
              <a:t>sagen</a:t>
            </a:r>
            <a:r>
              <a:rPr lang="en-US" dirty="0"/>
              <a:t>.</a:t>
            </a:r>
          </a:p>
          <a:p>
            <a:endParaRPr lang="en-US" dirty="0"/>
          </a:p>
          <a:p>
            <a:r>
              <a:rPr lang="en-US" dirty="0" err="1"/>
              <a:t>Hierbei</a:t>
            </a:r>
            <a:r>
              <a:rPr lang="en-US" dirty="0"/>
              <a:t> </a:t>
            </a:r>
            <a:r>
              <a:rPr lang="en-US" dirty="0" err="1"/>
              <a:t>nutzen</a:t>
            </a:r>
            <a:r>
              <a:rPr lang="en-US" dirty="0"/>
              <a:t> </a:t>
            </a:r>
            <a:r>
              <a:rPr lang="en-US" dirty="0" err="1"/>
              <a:t>wir</a:t>
            </a:r>
            <a:r>
              <a:rPr lang="en-US" dirty="0"/>
              <a:t> </a:t>
            </a:r>
            <a:r>
              <a:rPr lang="en-US" dirty="0" err="1"/>
              <a:t>einen</a:t>
            </a:r>
            <a:r>
              <a:rPr lang="en-US" dirty="0"/>
              <a:t> </a:t>
            </a:r>
            <a:r>
              <a:rPr lang="en-US" dirty="0" err="1"/>
              <a:t>selbst</a:t>
            </a:r>
            <a:r>
              <a:rPr lang="en-US" dirty="0"/>
              <a:t> </a:t>
            </a:r>
            <a:r>
              <a:rPr lang="en-US" dirty="0" err="1"/>
              <a:t>entwickelten</a:t>
            </a:r>
            <a:r>
              <a:rPr lang="en-US" dirty="0"/>
              <a:t> </a:t>
            </a:r>
            <a:r>
              <a:rPr lang="en-US" dirty="0" err="1"/>
              <a:t>Algorithmus</a:t>
            </a:r>
            <a:r>
              <a:rPr lang="en-US" dirty="0"/>
              <a:t>, </a:t>
            </a:r>
            <a:r>
              <a:rPr lang="en-US" dirty="0" err="1"/>
              <a:t>welcher</a:t>
            </a:r>
            <a:r>
              <a:rPr lang="en-US" dirty="0"/>
              <a:t> auf dem </a:t>
            </a:r>
            <a:r>
              <a:rPr lang="en-US" dirty="0" err="1"/>
              <a:t>Prinzip</a:t>
            </a:r>
            <a:r>
              <a:rPr lang="en-US" dirty="0"/>
              <a:t> des nearest </a:t>
            </a:r>
            <a:r>
              <a:rPr lang="en-US" dirty="0" err="1"/>
              <a:t>neighbour</a:t>
            </a:r>
            <a:r>
              <a:rPr lang="en-US" dirty="0"/>
              <a:t> </a:t>
            </a:r>
            <a:r>
              <a:rPr lang="en-US" dirty="0" err="1"/>
              <a:t>basiert</a:t>
            </a:r>
            <a:r>
              <a:rPr lang="en-US" dirty="0"/>
              <a:t>..</a:t>
            </a:r>
          </a:p>
          <a:p>
            <a:r>
              <a:rPr lang="en-US" dirty="0" err="1"/>
              <a:t>Mit</a:t>
            </a:r>
            <a:r>
              <a:rPr lang="en-US" dirty="0"/>
              <a:t> dem nearest </a:t>
            </a:r>
            <a:r>
              <a:rPr lang="en-US" dirty="0" err="1"/>
              <a:t>neighbour</a:t>
            </a:r>
            <a:r>
              <a:rPr lang="en-US" dirty="0"/>
              <a:t> </a:t>
            </a:r>
            <a:r>
              <a:rPr lang="en-US" dirty="0" err="1"/>
              <a:t>können</a:t>
            </a:r>
            <a:r>
              <a:rPr lang="en-US" dirty="0"/>
              <a:t> </a:t>
            </a:r>
            <a:r>
              <a:rPr lang="en-US" dirty="0" err="1"/>
              <a:t>wir</a:t>
            </a:r>
            <a:r>
              <a:rPr lang="en-US" dirty="0"/>
              <a:t> </a:t>
            </a:r>
            <a:r>
              <a:rPr lang="en-US" dirty="0" err="1"/>
              <a:t>einen</a:t>
            </a:r>
            <a:r>
              <a:rPr lang="en-US" dirty="0"/>
              <a:t> Tag in der </a:t>
            </a:r>
            <a:r>
              <a:rPr lang="en-US" dirty="0" err="1"/>
              <a:t>Vergangenheit</a:t>
            </a:r>
            <a:r>
              <a:rPr lang="en-US" dirty="0"/>
              <a:t> </a:t>
            </a:r>
            <a:r>
              <a:rPr lang="en-US" dirty="0" err="1"/>
              <a:t>finden</a:t>
            </a:r>
            <a:r>
              <a:rPr lang="en-US" dirty="0"/>
              <a:t>, </a:t>
            </a:r>
            <a:r>
              <a:rPr lang="en-US" dirty="0" err="1"/>
              <a:t>welcher</a:t>
            </a:r>
            <a:r>
              <a:rPr lang="en-US" dirty="0"/>
              <a:t> </a:t>
            </a:r>
            <a:r>
              <a:rPr lang="en-US" dirty="0" err="1"/>
              <a:t>mit</a:t>
            </a:r>
            <a:r>
              <a:rPr lang="en-US" dirty="0"/>
              <a:t> dem </a:t>
            </a:r>
            <a:r>
              <a:rPr lang="en-US" dirty="0" err="1"/>
              <a:t>Heutigen</a:t>
            </a:r>
            <a:r>
              <a:rPr lang="en-US" dirty="0"/>
              <a:t> am </a:t>
            </a:r>
            <a:r>
              <a:rPr lang="en-US" dirty="0" err="1"/>
              <a:t>besten</a:t>
            </a:r>
            <a:r>
              <a:rPr lang="en-US" dirty="0"/>
              <a:t> </a:t>
            </a:r>
            <a:r>
              <a:rPr lang="en-US" dirty="0" err="1"/>
              <a:t>überein</a:t>
            </a:r>
            <a:r>
              <a:rPr lang="en-US" dirty="0"/>
              <a:t> </a:t>
            </a:r>
            <a:r>
              <a:rPr lang="en-US" dirty="0" err="1"/>
              <a:t>stimmt</a:t>
            </a:r>
            <a:r>
              <a:rPr lang="en-US" dirty="0"/>
              <a:t>. </a:t>
            </a:r>
            <a:br>
              <a:rPr lang="en-US" dirty="0"/>
            </a:br>
            <a:r>
              <a:rPr lang="en-US" dirty="0" err="1"/>
              <a:t>Anschliesend</a:t>
            </a:r>
            <a:r>
              <a:rPr lang="en-US" dirty="0"/>
              <a:t> </a:t>
            </a:r>
            <a:r>
              <a:rPr lang="en-US" dirty="0" err="1"/>
              <a:t>nehmen</a:t>
            </a:r>
            <a:r>
              <a:rPr lang="en-US" dirty="0"/>
              <a:t> </a:t>
            </a:r>
            <a:r>
              <a:rPr lang="en-US" dirty="0" err="1"/>
              <a:t>wir</a:t>
            </a:r>
            <a:r>
              <a:rPr lang="en-US" dirty="0"/>
              <a:t> an, </a:t>
            </a:r>
            <a:r>
              <a:rPr lang="en-US" dirty="0" err="1"/>
              <a:t>dass</a:t>
            </a:r>
            <a:r>
              <a:rPr lang="en-US" dirty="0"/>
              <a:t> der </a:t>
            </a:r>
            <a:r>
              <a:rPr lang="en-US" dirty="0" err="1"/>
              <a:t>darauffolgende</a:t>
            </a:r>
            <a:r>
              <a:rPr lang="en-US" dirty="0"/>
              <a:t> Tag dem </a:t>
            </a:r>
            <a:r>
              <a:rPr lang="en-US" dirty="0" err="1"/>
              <a:t>morgigen</a:t>
            </a:r>
            <a:r>
              <a:rPr lang="en-US" dirty="0"/>
              <a:t> </a:t>
            </a:r>
            <a:r>
              <a:rPr lang="en-US" dirty="0" err="1"/>
              <a:t>ähnich</a:t>
            </a:r>
            <a:r>
              <a:rPr lang="en-US" dirty="0"/>
              <a:t> sein muss.</a:t>
            </a:r>
          </a:p>
          <a:p>
            <a:endParaRPr lang="en-US" dirty="0"/>
          </a:p>
          <a:p>
            <a:r>
              <a:rPr lang="en-US" dirty="0"/>
              <a:t>Die </a:t>
            </a:r>
            <a:r>
              <a:rPr lang="en-US" dirty="0" err="1"/>
              <a:t>Berechnung</a:t>
            </a:r>
            <a:r>
              <a:rPr lang="en-US" dirty="0"/>
              <a:t> </a:t>
            </a:r>
            <a:r>
              <a:rPr lang="en-US" dirty="0" err="1"/>
              <a:t>erfolgt</a:t>
            </a:r>
            <a:r>
              <a:rPr lang="en-US" dirty="0"/>
              <a:t> in </a:t>
            </a:r>
            <a:r>
              <a:rPr lang="en-US" dirty="0" err="1"/>
              <a:t>zwei</a:t>
            </a:r>
            <a:r>
              <a:rPr lang="en-US" dirty="0"/>
              <a:t> </a:t>
            </a:r>
            <a:r>
              <a:rPr lang="en-US" dirty="0" err="1"/>
              <a:t>Stufen</a:t>
            </a:r>
            <a:r>
              <a:rPr lang="en-US"/>
              <a:t>:</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15</a:t>
            </a:fld>
            <a:endParaRPr lang="en-CH"/>
          </a:p>
        </p:txBody>
      </p:sp>
    </p:spTree>
    <p:extLst>
      <p:ext uri="{BB962C8B-B14F-4D97-AF65-F5344CB8AC3E}">
        <p14:creationId xmlns:p14="http://schemas.microsoft.com/office/powerpoint/2010/main" val="11609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1. </a:t>
            </a:r>
            <a:r>
              <a:rPr lang="en-US" dirty="0" err="1"/>
              <a:t>Stufe</a:t>
            </a:r>
            <a:r>
              <a:rPr lang="en-US" dirty="0"/>
              <a:t>:</a:t>
            </a:r>
          </a:p>
          <a:p>
            <a:r>
              <a:rPr lang="en-US" dirty="0" err="1"/>
              <a:t>Einige</a:t>
            </a:r>
            <a:r>
              <a:rPr lang="en-US" dirty="0"/>
              <a:t> </a:t>
            </a:r>
            <a:r>
              <a:rPr lang="en-US" dirty="0" err="1"/>
              <a:t>Tage</a:t>
            </a:r>
            <a:r>
              <a:rPr lang="en-US" dirty="0"/>
              <a:t> warden </a:t>
            </a:r>
            <a:r>
              <a:rPr lang="en-US" dirty="0" err="1"/>
              <a:t>gesucht</a:t>
            </a:r>
            <a:r>
              <a:rPr lang="en-US" dirty="0"/>
              <a:t>, </a:t>
            </a:r>
            <a:r>
              <a:rPr lang="en-US" dirty="0" err="1"/>
              <a:t>welche</a:t>
            </a:r>
            <a:r>
              <a:rPr lang="en-US" dirty="0"/>
              <a:t> </a:t>
            </a:r>
            <a:r>
              <a:rPr lang="en-US" dirty="0" err="1"/>
              <a:t>vom</a:t>
            </a:r>
            <a:r>
              <a:rPr lang="en-US" dirty="0"/>
              <a:t> </a:t>
            </a:r>
            <a:r>
              <a:rPr lang="en-US" dirty="0" err="1"/>
              <a:t>Mittelwert</a:t>
            </a:r>
            <a:r>
              <a:rPr lang="en-US" dirty="0"/>
              <a:t> des </a:t>
            </a:r>
            <a:r>
              <a:rPr lang="en-US" dirty="0" err="1"/>
              <a:t>heutigen</a:t>
            </a:r>
            <a:r>
              <a:rPr lang="en-US" dirty="0"/>
              <a:t> Tages am </a:t>
            </a:r>
            <a:r>
              <a:rPr lang="en-US" dirty="0" err="1"/>
              <a:t>nächsten</a:t>
            </a:r>
            <a:r>
              <a:rPr lang="en-US" dirty="0"/>
              <a:t> </a:t>
            </a:r>
            <a:r>
              <a:rPr lang="en-US" dirty="0" err="1"/>
              <a:t>sind</a:t>
            </a:r>
            <a:r>
              <a:rPr lang="en-US" dirty="0"/>
              <a:t>.</a:t>
            </a:r>
          </a:p>
          <a:p>
            <a:endParaRPr lang="en-US" dirty="0"/>
          </a:p>
          <a:p>
            <a:r>
              <a:rPr lang="en-US" dirty="0"/>
              <a:t>Graph </a:t>
            </a:r>
            <a:r>
              <a:rPr lang="en-US" dirty="0" err="1"/>
              <a:t>erklären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16</a:t>
            </a:fld>
            <a:endParaRPr lang="en-CH"/>
          </a:p>
        </p:txBody>
      </p:sp>
    </p:spTree>
    <p:extLst>
      <p:ext uri="{BB962C8B-B14F-4D97-AF65-F5344CB8AC3E}">
        <p14:creationId xmlns:p14="http://schemas.microsoft.com/office/powerpoint/2010/main" val="424013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Graph </a:t>
            </a:r>
            <a:r>
              <a:rPr lang="en-US" dirty="0" err="1"/>
              <a:t>erklären</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17</a:t>
            </a:fld>
            <a:endParaRPr lang="en-CH"/>
          </a:p>
        </p:txBody>
      </p:sp>
    </p:spTree>
    <p:extLst>
      <p:ext uri="{BB962C8B-B14F-4D97-AF65-F5344CB8AC3E}">
        <p14:creationId xmlns:p14="http://schemas.microsoft.com/office/powerpoint/2010/main" val="3854453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2. </a:t>
            </a:r>
            <a:r>
              <a:rPr lang="en-US" dirty="0" err="1"/>
              <a:t>Stufe</a:t>
            </a:r>
            <a:r>
              <a:rPr lang="en-US" dirty="0"/>
              <a:t>:</a:t>
            </a:r>
          </a:p>
          <a:p>
            <a:r>
              <a:rPr lang="en-US" dirty="0" err="1"/>
              <a:t>Einen</a:t>
            </a:r>
            <a:r>
              <a:rPr lang="en-US" dirty="0"/>
              <a:t> Tag </a:t>
            </a:r>
            <a:r>
              <a:rPr lang="en-US" dirty="0" err="1"/>
              <a:t>aus</a:t>
            </a:r>
            <a:r>
              <a:rPr lang="en-US" dirty="0"/>
              <a:t> den </a:t>
            </a:r>
            <a:r>
              <a:rPr lang="en-US" dirty="0" err="1"/>
              <a:t>vorgefilterten</a:t>
            </a:r>
            <a:r>
              <a:rPr lang="en-US" dirty="0"/>
              <a:t> </a:t>
            </a:r>
            <a:r>
              <a:rPr lang="en-US" dirty="0" err="1"/>
              <a:t>Historischen</a:t>
            </a:r>
            <a:r>
              <a:rPr lang="en-US" dirty="0"/>
              <a:t> </a:t>
            </a:r>
            <a:r>
              <a:rPr lang="en-US" dirty="0" err="1"/>
              <a:t>Tagen</a:t>
            </a:r>
            <a:r>
              <a:rPr lang="en-US" dirty="0"/>
              <a:t> </a:t>
            </a:r>
            <a:r>
              <a:rPr lang="en-US" dirty="0" err="1"/>
              <a:t>finden</a:t>
            </a:r>
            <a:r>
              <a:rPr lang="en-US" dirty="0"/>
              <a:t>, </a:t>
            </a:r>
            <a:r>
              <a:rPr lang="en-US" dirty="0" err="1"/>
              <a:t>welcher</a:t>
            </a:r>
            <a:r>
              <a:rPr lang="en-US" dirty="0"/>
              <a:t> </a:t>
            </a:r>
            <a:r>
              <a:rPr lang="en-US" dirty="0" err="1"/>
              <a:t>vom</a:t>
            </a:r>
            <a:r>
              <a:rPr lang="en-US" dirty="0"/>
              <a:t> </a:t>
            </a:r>
            <a:r>
              <a:rPr lang="en-US" dirty="0" err="1"/>
              <a:t>Verlauf</a:t>
            </a:r>
            <a:r>
              <a:rPr lang="en-US" dirty="0"/>
              <a:t> des </a:t>
            </a:r>
            <a:r>
              <a:rPr lang="en-US" dirty="0" err="1"/>
              <a:t>heutigen</a:t>
            </a:r>
            <a:r>
              <a:rPr lang="en-US" dirty="0"/>
              <a:t> Tages am </a:t>
            </a:r>
            <a:r>
              <a:rPr lang="en-US" dirty="0" err="1"/>
              <a:t>nächsten</a:t>
            </a:r>
            <a:r>
              <a:rPr lang="en-US" dirty="0"/>
              <a:t> </a:t>
            </a:r>
            <a:r>
              <a:rPr lang="en-US" dirty="0" err="1"/>
              <a:t>ist</a:t>
            </a:r>
            <a:r>
              <a:rPr lang="en-US" dirty="0"/>
              <a:t>.</a:t>
            </a:r>
          </a:p>
          <a:p>
            <a:endParaRPr lang="en-US" dirty="0"/>
          </a:p>
          <a:p>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18</a:t>
            </a:fld>
            <a:endParaRPr lang="en-CH"/>
          </a:p>
        </p:txBody>
      </p:sp>
    </p:spTree>
    <p:extLst>
      <p:ext uri="{BB962C8B-B14F-4D97-AF65-F5344CB8AC3E}">
        <p14:creationId xmlns:p14="http://schemas.microsoft.com/office/powerpoint/2010/main" val="1147775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19</a:t>
            </a:fld>
            <a:endParaRPr lang="en-CH"/>
          </a:p>
        </p:txBody>
      </p:sp>
    </p:spTree>
    <p:extLst>
      <p:ext uri="{BB962C8B-B14F-4D97-AF65-F5344CB8AC3E}">
        <p14:creationId xmlns:p14="http://schemas.microsoft.com/office/powerpoint/2010/main" val="122110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Ablauf</a:t>
            </a:r>
            <a:r>
              <a:rPr lang="en-US" dirty="0"/>
              <a:t> </a:t>
            </a:r>
            <a:r>
              <a:rPr lang="en-US" dirty="0" err="1"/>
              <a:t>wird</a:t>
            </a:r>
            <a:r>
              <a:rPr lang="en-US" dirty="0"/>
              <a:t> </a:t>
            </a:r>
            <a:r>
              <a:rPr lang="en-US" dirty="0" err="1"/>
              <a:t>wie</a:t>
            </a:r>
            <a:r>
              <a:rPr lang="en-US" dirty="0"/>
              <a:t> </a:t>
            </a:r>
            <a:r>
              <a:rPr lang="en-US" dirty="0" err="1"/>
              <a:t>folgt</a:t>
            </a:r>
            <a:r>
              <a:rPr lang="en-US" dirty="0"/>
              <a:t> </a:t>
            </a:r>
            <a:r>
              <a:rPr lang="en-US" dirty="0" err="1"/>
              <a:t>aussehen</a:t>
            </a:r>
            <a:r>
              <a:rPr lang="en-US" dirty="0"/>
              <a:t>. </a:t>
            </a:r>
          </a:p>
          <a:p>
            <a:r>
              <a:rPr lang="en-US" dirty="0"/>
              <a:t>Am </a:t>
            </a:r>
            <a:r>
              <a:rPr lang="en-US" dirty="0" err="1"/>
              <a:t>anfang</a:t>
            </a:r>
            <a:r>
              <a:rPr lang="en-US" dirty="0"/>
              <a:t> warden </a:t>
            </a:r>
            <a:r>
              <a:rPr lang="en-US" dirty="0" err="1"/>
              <a:t>wir</a:t>
            </a:r>
            <a:r>
              <a:rPr lang="en-US" dirty="0"/>
              <a:t> </a:t>
            </a:r>
            <a:r>
              <a:rPr lang="en-US" dirty="0" err="1"/>
              <a:t>nochmals</a:t>
            </a:r>
            <a:r>
              <a:rPr lang="en-US" dirty="0"/>
              <a:t> </a:t>
            </a:r>
            <a:r>
              <a:rPr lang="en-US" dirty="0" err="1"/>
              <a:t>etwas</a:t>
            </a:r>
            <a:r>
              <a:rPr lang="en-US" dirty="0"/>
              <a:t> revue </a:t>
            </a:r>
            <a:r>
              <a:rPr lang="en-US" dirty="0" err="1"/>
              <a:t>passieren</a:t>
            </a:r>
            <a:r>
              <a:rPr lang="en-US" dirty="0"/>
              <a:t> </a:t>
            </a:r>
            <a:r>
              <a:rPr lang="en-US" dirty="0" err="1"/>
              <a:t>lassen</a:t>
            </a:r>
            <a:r>
              <a:rPr lang="en-US" dirty="0"/>
              <a:t> um den </a:t>
            </a:r>
            <a:r>
              <a:rPr lang="en-US" dirty="0" err="1"/>
              <a:t>Auftrag</a:t>
            </a:r>
            <a:r>
              <a:rPr lang="en-US" dirty="0"/>
              <a:t> </a:t>
            </a:r>
            <a:r>
              <a:rPr lang="en-US" dirty="0" err="1"/>
              <a:t>anzuschauen</a:t>
            </a:r>
            <a:r>
              <a:rPr lang="en-US" dirty="0"/>
              <a:t>. </a:t>
            </a:r>
          </a:p>
          <a:p>
            <a:r>
              <a:rPr lang="en-US" dirty="0"/>
              <a:t>Dann </a:t>
            </a:r>
            <a:r>
              <a:rPr lang="en-US" dirty="0" err="1"/>
              <a:t>wird</a:t>
            </a:r>
            <a:r>
              <a:rPr lang="en-US" dirty="0"/>
              <a:t> </a:t>
            </a:r>
            <a:r>
              <a:rPr lang="en-US" dirty="0" err="1"/>
              <a:t>uns</a:t>
            </a:r>
            <a:r>
              <a:rPr lang="en-US" dirty="0"/>
              <a:t> Tobias die Hardware </a:t>
            </a:r>
            <a:r>
              <a:rPr lang="en-US" dirty="0" err="1"/>
              <a:t>vorstellen</a:t>
            </a:r>
            <a:r>
              <a:rPr lang="en-US" dirty="0"/>
              <a:t>, auf dem </a:t>
            </a:r>
            <a:r>
              <a:rPr lang="en-US" dirty="0" err="1"/>
              <a:t>unserer</a:t>
            </a:r>
            <a:r>
              <a:rPr lang="en-US" dirty="0"/>
              <a:t> </a:t>
            </a:r>
            <a:r>
              <a:rPr lang="en-US" dirty="0" err="1"/>
              <a:t>Wettermonitor</a:t>
            </a:r>
            <a:r>
              <a:rPr lang="en-US" dirty="0"/>
              <a:t> in Zukunft </a:t>
            </a:r>
            <a:r>
              <a:rPr lang="en-US" dirty="0" err="1"/>
              <a:t>laufen</a:t>
            </a:r>
            <a:r>
              <a:rPr lang="en-US" dirty="0"/>
              <a:t> </a:t>
            </a:r>
            <a:r>
              <a:rPr lang="en-US" dirty="0" err="1"/>
              <a:t>wird</a:t>
            </a:r>
            <a:r>
              <a:rPr lang="en-US" dirty="0"/>
              <a:t>.</a:t>
            </a:r>
          </a:p>
          <a:p>
            <a:r>
              <a:rPr lang="en-US" dirty="0" err="1"/>
              <a:t>Nätürlich</a:t>
            </a:r>
            <a:r>
              <a:rPr lang="en-US" dirty="0"/>
              <a:t> </a:t>
            </a:r>
            <a:r>
              <a:rPr lang="en-US" dirty="0" err="1"/>
              <a:t>ist</a:t>
            </a:r>
            <a:r>
              <a:rPr lang="en-US" dirty="0"/>
              <a:t> so </a:t>
            </a:r>
            <a:r>
              <a:rPr lang="en-US" dirty="0" err="1"/>
              <a:t>eine</a:t>
            </a:r>
            <a:r>
              <a:rPr lang="en-US" dirty="0"/>
              <a:t> </a:t>
            </a:r>
            <a:r>
              <a:rPr lang="en-US" dirty="0" err="1"/>
              <a:t>Applikationschicht</a:t>
            </a:r>
            <a:r>
              <a:rPr lang="en-US" dirty="0"/>
              <a:t> </a:t>
            </a:r>
            <a:r>
              <a:rPr lang="en-US" dirty="0" err="1"/>
              <a:t>nichts</a:t>
            </a:r>
            <a:r>
              <a:rPr lang="en-US" dirty="0"/>
              <a:t> </a:t>
            </a:r>
            <a:r>
              <a:rPr lang="en-US" dirty="0" err="1"/>
              <a:t>ohne</a:t>
            </a:r>
            <a:r>
              <a:rPr lang="en-US" dirty="0"/>
              <a:t> </a:t>
            </a:r>
            <a:r>
              <a:rPr lang="en-US" dirty="0" err="1"/>
              <a:t>eine</a:t>
            </a:r>
            <a:r>
              <a:rPr lang="en-US" dirty="0"/>
              <a:t> </a:t>
            </a:r>
            <a:r>
              <a:rPr lang="en-US" dirty="0" err="1"/>
              <a:t>Vernüftige</a:t>
            </a:r>
            <a:r>
              <a:rPr lang="en-US" dirty="0"/>
              <a:t> </a:t>
            </a:r>
            <a:r>
              <a:rPr lang="en-US" dirty="0" err="1"/>
              <a:t>Persistenzebene</a:t>
            </a:r>
            <a:r>
              <a:rPr lang="en-US" dirty="0"/>
              <a:t>. </a:t>
            </a:r>
            <a:r>
              <a:rPr lang="en-US" dirty="0" err="1"/>
              <a:t>Diese</a:t>
            </a:r>
            <a:r>
              <a:rPr lang="en-US" dirty="0"/>
              <a:t> </a:t>
            </a:r>
            <a:r>
              <a:rPr lang="en-US" dirty="0" err="1"/>
              <a:t>wird</a:t>
            </a:r>
            <a:r>
              <a:rPr lang="en-US" dirty="0"/>
              <a:t> </a:t>
            </a:r>
            <a:r>
              <a:rPr lang="en-US" dirty="0" err="1"/>
              <a:t>euch</a:t>
            </a:r>
            <a:r>
              <a:rPr lang="en-US" dirty="0"/>
              <a:t> Sean </a:t>
            </a:r>
            <a:r>
              <a:rPr lang="en-US" dirty="0" err="1"/>
              <a:t>etwas</a:t>
            </a:r>
            <a:r>
              <a:rPr lang="en-US" dirty="0"/>
              <a:t> </a:t>
            </a:r>
            <a:r>
              <a:rPr lang="en-US" dirty="0" err="1"/>
              <a:t>näher</a:t>
            </a:r>
            <a:r>
              <a:rPr lang="en-US" dirty="0"/>
              <a:t> </a:t>
            </a:r>
            <a:r>
              <a:rPr lang="en-US" dirty="0" err="1"/>
              <a:t>bringen</a:t>
            </a:r>
            <a:r>
              <a:rPr lang="en-US" dirty="0"/>
              <a:t> und </a:t>
            </a:r>
            <a:r>
              <a:rPr lang="en-US" dirty="0" err="1"/>
              <a:t>warum</a:t>
            </a:r>
            <a:r>
              <a:rPr lang="en-US" dirty="0"/>
              <a:t> </a:t>
            </a:r>
            <a:r>
              <a:rPr lang="en-US" dirty="0" err="1"/>
              <a:t>sie</a:t>
            </a:r>
            <a:r>
              <a:rPr lang="en-US" dirty="0"/>
              <a:t> </a:t>
            </a:r>
            <a:r>
              <a:rPr lang="en-US" dirty="0" err="1"/>
              <a:t>genau</a:t>
            </a:r>
            <a:r>
              <a:rPr lang="en-US" dirty="0"/>
              <a:t> für </a:t>
            </a:r>
            <a:r>
              <a:rPr lang="en-US" dirty="0" err="1"/>
              <a:t>unser</a:t>
            </a:r>
            <a:r>
              <a:rPr lang="en-US" dirty="0"/>
              <a:t> </a:t>
            </a:r>
            <a:r>
              <a:rPr lang="en-US" dirty="0" err="1"/>
              <a:t>Projekt</a:t>
            </a:r>
            <a:r>
              <a:rPr lang="en-US" dirty="0"/>
              <a:t> so </a:t>
            </a:r>
            <a:r>
              <a:rPr lang="en-US" dirty="0" err="1"/>
              <a:t>wichtig</a:t>
            </a:r>
            <a:r>
              <a:rPr lang="en-US" dirty="0"/>
              <a:t> </a:t>
            </a:r>
            <a:r>
              <a:rPr lang="en-US" dirty="0" err="1"/>
              <a:t>ist</a:t>
            </a:r>
            <a:r>
              <a:rPr lang="en-US" dirty="0"/>
              <a:t>.</a:t>
            </a:r>
          </a:p>
          <a:p>
            <a:r>
              <a:rPr lang="en-US" dirty="0" err="1"/>
              <a:t>Anschliessend</a:t>
            </a:r>
            <a:r>
              <a:rPr lang="en-US" dirty="0"/>
              <a:t> </a:t>
            </a:r>
            <a:r>
              <a:rPr lang="en-US" dirty="0" err="1"/>
              <a:t>erzählt</a:t>
            </a:r>
            <a:r>
              <a:rPr lang="en-US" dirty="0"/>
              <a:t> </a:t>
            </a:r>
            <a:r>
              <a:rPr lang="en-US" dirty="0" err="1"/>
              <a:t>euch</a:t>
            </a:r>
            <a:r>
              <a:rPr lang="en-US" dirty="0"/>
              <a:t> Sean </a:t>
            </a:r>
            <a:r>
              <a:rPr lang="en-US" dirty="0" err="1"/>
              <a:t>etwas</a:t>
            </a:r>
            <a:r>
              <a:rPr lang="en-US" dirty="0"/>
              <a:t> </a:t>
            </a:r>
            <a:r>
              <a:rPr lang="en-US" dirty="0" err="1"/>
              <a:t>über</a:t>
            </a:r>
            <a:r>
              <a:rPr lang="en-US" dirty="0"/>
              <a:t> die </a:t>
            </a:r>
            <a:r>
              <a:rPr lang="en-US" dirty="0" err="1"/>
              <a:t>Architektur</a:t>
            </a:r>
            <a:r>
              <a:rPr lang="en-US" dirty="0"/>
              <a:t> </a:t>
            </a:r>
            <a:r>
              <a:rPr lang="en-US" dirty="0" err="1"/>
              <a:t>ansich</a:t>
            </a:r>
            <a:r>
              <a:rPr lang="en-US" dirty="0"/>
              <a:t> der </a:t>
            </a:r>
            <a:r>
              <a:rPr lang="en-US" dirty="0" err="1"/>
              <a:t>Applikation</a:t>
            </a:r>
            <a:r>
              <a:rPr lang="en-US" dirty="0"/>
              <a:t> </a:t>
            </a:r>
          </a:p>
          <a:p>
            <a:r>
              <a:rPr lang="en-US" dirty="0"/>
              <a:t>Um dies </a:t>
            </a:r>
            <a:r>
              <a:rPr lang="en-US" dirty="0" err="1"/>
              <a:t>zu</a:t>
            </a:r>
            <a:r>
              <a:rPr lang="en-US" dirty="0"/>
              <a:t> </a:t>
            </a:r>
            <a:r>
              <a:rPr lang="en-US" dirty="0" err="1"/>
              <a:t>ergänzen</a:t>
            </a:r>
            <a:r>
              <a:rPr lang="en-US" dirty="0"/>
              <a:t> </a:t>
            </a:r>
            <a:r>
              <a:rPr lang="en-US" dirty="0" err="1"/>
              <a:t>werde</a:t>
            </a:r>
            <a:r>
              <a:rPr lang="en-US" dirty="0"/>
              <a:t> ich </a:t>
            </a:r>
            <a:r>
              <a:rPr lang="en-US" dirty="0" err="1"/>
              <a:t>euch</a:t>
            </a:r>
            <a:r>
              <a:rPr lang="en-US" dirty="0"/>
              <a:t> </a:t>
            </a:r>
            <a:r>
              <a:rPr lang="en-US" dirty="0" err="1"/>
              <a:t>über</a:t>
            </a:r>
            <a:r>
              <a:rPr lang="en-US" dirty="0"/>
              <a:t> die Microservice </a:t>
            </a:r>
            <a:r>
              <a:rPr lang="en-US" dirty="0" err="1"/>
              <a:t>Technologie</a:t>
            </a:r>
            <a:r>
              <a:rPr lang="en-US" dirty="0"/>
              <a:t> Flask </a:t>
            </a:r>
            <a:r>
              <a:rPr lang="en-US" dirty="0" err="1"/>
              <a:t>etwas</a:t>
            </a:r>
            <a:r>
              <a:rPr lang="en-US" dirty="0"/>
              <a:t> </a:t>
            </a:r>
            <a:r>
              <a:rPr lang="en-US" dirty="0" err="1"/>
              <a:t>erzählen</a:t>
            </a:r>
            <a:r>
              <a:rPr lang="en-US" dirty="0"/>
              <a:t>.</a:t>
            </a:r>
          </a:p>
          <a:p>
            <a:r>
              <a:rPr lang="en-US" dirty="0"/>
              <a:t>Florin </a:t>
            </a:r>
            <a:r>
              <a:rPr lang="en-US" dirty="0" err="1"/>
              <a:t>runded</a:t>
            </a:r>
            <a:r>
              <a:rPr lang="en-US" dirty="0"/>
              <a:t> </a:t>
            </a:r>
            <a:r>
              <a:rPr lang="en-US" dirty="0" err="1"/>
              <a:t>danach</a:t>
            </a:r>
            <a:r>
              <a:rPr lang="en-US" dirty="0"/>
              <a:t> </a:t>
            </a:r>
            <a:r>
              <a:rPr lang="en-US" dirty="0" err="1"/>
              <a:t>alles</a:t>
            </a:r>
            <a:r>
              <a:rPr lang="en-US" dirty="0"/>
              <a:t>  </a:t>
            </a:r>
            <a:r>
              <a:rPr lang="en-US" dirty="0" err="1"/>
              <a:t>mit</a:t>
            </a:r>
            <a:r>
              <a:rPr lang="en-US" dirty="0"/>
              <a:t> </a:t>
            </a:r>
            <a:r>
              <a:rPr lang="en-US" dirty="0" err="1"/>
              <a:t>unserem</a:t>
            </a:r>
            <a:r>
              <a:rPr lang="en-US" dirty="0"/>
              <a:t> </a:t>
            </a:r>
            <a:r>
              <a:rPr lang="en-US" dirty="0" err="1"/>
              <a:t>Endresultat</a:t>
            </a:r>
            <a:r>
              <a:rPr lang="en-US" dirty="0"/>
              <a:t> der </a:t>
            </a:r>
            <a:r>
              <a:rPr lang="en-US" dirty="0" err="1"/>
              <a:t>umgesetzten</a:t>
            </a:r>
            <a:r>
              <a:rPr lang="en-US" dirty="0"/>
              <a:t> und </a:t>
            </a:r>
            <a:r>
              <a:rPr lang="en-US" dirty="0" err="1"/>
              <a:t>geplanten</a:t>
            </a:r>
            <a:r>
              <a:rPr lang="en-US" dirty="0"/>
              <a:t> Ui ab und </a:t>
            </a:r>
            <a:r>
              <a:rPr lang="en-US" dirty="0" err="1"/>
              <a:t>widmet</a:t>
            </a:r>
            <a:r>
              <a:rPr lang="en-US" dirty="0"/>
              <a:t> </a:t>
            </a:r>
            <a:r>
              <a:rPr lang="en-US" dirty="0" err="1"/>
              <a:t>sich</a:t>
            </a:r>
            <a:r>
              <a:rPr lang="en-US" dirty="0"/>
              <a:t> </a:t>
            </a:r>
            <a:r>
              <a:rPr lang="en-US" dirty="0" err="1"/>
              <a:t>ganz</a:t>
            </a:r>
            <a:r>
              <a:rPr lang="en-US" dirty="0"/>
              <a:t> </a:t>
            </a:r>
            <a:r>
              <a:rPr lang="en-US" dirty="0" err="1"/>
              <a:t>zu</a:t>
            </a:r>
            <a:r>
              <a:rPr lang="en-US" dirty="0"/>
              <a:t> </a:t>
            </a:r>
            <a:r>
              <a:rPr lang="en-US" dirty="0" err="1"/>
              <a:t>ende</a:t>
            </a:r>
            <a:r>
              <a:rPr lang="en-US" dirty="0"/>
              <a:t> </a:t>
            </a:r>
            <a:r>
              <a:rPr lang="en-US" dirty="0" err="1"/>
              <a:t>noch</a:t>
            </a:r>
            <a:r>
              <a:rPr lang="en-US" dirty="0"/>
              <a:t> dem Thema Roadmap und </a:t>
            </a:r>
            <a:r>
              <a:rPr lang="en-US" dirty="0" err="1"/>
              <a:t>Weiterentwicklung</a:t>
            </a:r>
            <a:r>
              <a:rPr lang="en-US" dirty="0"/>
              <a:t>.</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a:t>
            </a:fld>
            <a:endParaRPr lang="en-CH"/>
          </a:p>
        </p:txBody>
      </p:sp>
    </p:spTree>
    <p:extLst>
      <p:ext uri="{BB962C8B-B14F-4D97-AF65-F5344CB8AC3E}">
        <p14:creationId xmlns:p14="http://schemas.microsoft.com/office/powerpoint/2010/main" val="250150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20</a:t>
            </a:fld>
            <a:endParaRPr lang="en-CH"/>
          </a:p>
        </p:txBody>
      </p:sp>
    </p:spTree>
    <p:extLst>
      <p:ext uri="{BB962C8B-B14F-4D97-AF65-F5344CB8AC3E}">
        <p14:creationId xmlns:p14="http://schemas.microsoft.com/office/powerpoint/2010/main" val="4054701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21</a:t>
            </a:fld>
            <a:endParaRPr lang="en-CH"/>
          </a:p>
        </p:txBody>
      </p:sp>
    </p:spTree>
    <p:extLst>
      <p:ext uri="{BB962C8B-B14F-4D97-AF65-F5344CB8AC3E}">
        <p14:creationId xmlns:p14="http://schemas.microsoft.com/office/powerpoint/2010/main" val="1846594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Tobias:</a:t>
            </a:r>
          </a:p>
          <a:p>
            <a:endParaRPr lang="de-CH" dirty="0"/>
          </a:p>
          <a:p>
            <a:r>
              <a:rPr lang="de-CH" dirty="0"/>
              <a:t>Vorteile:</a:t>
            </a:r>
          </a:p>
          <a:p>
            <a:r>
              <a:rPr lang="de-CH" dirty="0"/>
              <a:t>Algorithmus ist nachvollziehbar.</a:t>
            </a:r>
          </a:p>
          <a:p>
            <a:r>
              <a:rPr lang="de-CH" dirty="0"/>
              <a:t>Durchschnitt und Verlauf kann gesucht werden.</a:t>
            </a:r>
          </a:p>
          <a:p>
            <a:endParaRPr lang="de-CH" dirty="0"/>
          </a:p>
          <a:p>
            <a:r>
              <a:rPr lang="de-CH" dirty="0"/>
              <a:t>Nachteile:</a:t>
            </a:r>
          </a:p>
          <a:p>
            <a:r>
              <a:rPr lang="de-CH" dirty="0"/>
              <a:t>Grosser Rechenaufwand.</a:t>
            </a:r>
          </a:p>
          <a:p>
            <a:r>
              <a:rPr lang="de-CH" dirty="0"/>
              <a:t>Ungenau -&gt; siehe Vergleich</a:t>
            </a:r>
          </a:p>
          <a:p>
            <a:endParaRPr lang="de-CH" dirty="0"/>
          </a:p>
          <a:p>
            <a:r>
              <a:rPr lang="de-CH" dirty="0"/>
              <a:t>Nun Wechseln wir zum nächsten Teil. Dem </a:t>
            </a:r>
            <a:r>
              <a:rPr lang="de-CH" dirty="0" err="1"/>
              <a:t>Logging</a:t>
            </a:r>
            <a:r>
              <a:rPr lang="de-CH"/>
              <a:t>.</a:t>
            </a:r>
            <a:endParaRPr lang="de-CH" dirty="0"/>
          </a:p>
        </p:txBody>
      </p:sp>
      <p:sp>
        <p:nvSpPr>
          <p:cNvPr id="4" name="Foliennummernplatzhalter 3"/>
          <p:cNvSpPr>
            <a:spLocks noGrp="1"/>
          </p:cNvSpPr>
          <p:nvPr>
            <p:ph type="sldNum" sz="quarter" idx="5"/>
          </p:nvPr>
        </p:nvSpPr>
        <p:spPr/>
        <p:txBody>
          <a:bodyPr/>
          <a:lstStyle/>
          <a:p>
            <a:fld id="{D4CE1BAB-7B68-4C87-8549-54F078DDFB49}" type="slidenum">
              <a:rPr lang="en-CH" smtClean="0"/>
              <a:t>22</a:t>
            </a:fld>
            <a:endParaRPr lang="en-CH"/>
          </a:p>
        </p:txBody>
      </p:sp>
    </p:spTree>
    <p:extLst>
      <p:ext uri="{BB962C8B-B14F-4D97-AF65-F5344CB8AC3E}">
        <p14:creationId xmlns:p14="http://schemas.microsoft.com/office/powerpoint/2010/main" val="477818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noProof="0" dirty="0"/>
              <a:t>Florin:</a:t>
            </a:r>
          </a:p>
          <a:p>
            <a:endParaRPr lang="de-CH" noProof="0" dirty="0"/>
          </a:p>
          <a:p>
            <a:r>
              <a:rPr lang="de-CH" noProof="0" dirty="0"/>
              <a:t>Wir wechseln nun das Thema. </a:t>
            </a:r>
          </a:p>
          <a:p>
            <a:r>
              <a:rPr lang="de-CH" noProof="0" dirty="0"/>
              <a:t>Es kann (oder könnte) vorkommen, dass sich das Programm nicht so benimmt wie von uns geplant. In solchen Fällen ist für Entwickler hilfreich, wenn das Verhalten des Wettermonitors nachvollzogen werden kann.</a:t>
            </a:r>
          </a:p>
          <a:p>
            <a:r>
              <a:rPr lang="de-CH" noProof="0" dirty="0"/>
              <a:t>Deshalb loggen wir diverse Aktionen im Programm. Z. B. </a:t>
            </a:r>
            <a:r>
              <a:rPr lang="de-CH" noProof="0" dirty="0" err="1"/>
              <a:t>jedesmal</a:t>
            </a:r>
            <a:r>
              <a:rPr lang="de-CH" noProof="0" dirty="0"/>
              <a:t>, wenn die Daten aktualisiert werden, wenn sich die Webseite aktualisiert oder wenn eine neue Vorhersagen berechnet wird.</a:t>
            </a:r>
          </a:p>
          <a:p>
            <a:endParaRPr lang="de-CH" noProof="0" dirty="0"/>
          </a:p>
          <a:p>
            <a:r>
              <a:rPr lang="de-CH" noProof="0" dirty="0"/>
              <a:t>Das ist zwar super um alles nachvollziehen zu können. Aber der Log wird schnell gross. Nicht zuletzt weil pro Stunde über 650 Zeilen geloggt werden.</a:t>
            </a:r>
          </a:p>
          <a:p>
            <a:r>
              <a:rPr lang="de-CH" noProof="0" dirty="0"/>
              <a:t>Deshalb wird dieser Log jeweils nur in die Konsole geschrieben. </a:t>
            </a:r>
          </a:p>
          <a:p>
            <a:r>
              <a:rPr lang="de-CH" noProof="0" dirty="0"/>
              <a:t>Da das Programm bei uns als Service läuft, kann dieser Log mithilfe des Command “</a:t>
            </a:r>
            <a:r>
              <a:rPr lang="de-CH" noProof="0" dirty="0" err="1"/>
              <a:t>journalctl</a:t>
            </a:r>
            <a:r>
              <a:rPr lang="de-CH" noProof="0" dirty="0"/>
              <a:t>” angesehen werden.</a:t>
            </a:r>
          </a:p>
          <a:p>
            <a:endParaRPr lang="de-CH" noProof="0" dirty="0"/>
          </a:p>
          <a:p>
            <a:r>
              <a:rPr lang="de-CH" noProof="0" dirty="0"/>
              <a:t>Wir haben keine Kontrolle, wie lange dieser Log aufbewahrt wird. Da das Cap mit allen anderen Services geteilt wird.</a:t>
            </a:r>
          </a:p>
          <a:p>
            <a:r>
              <a:rPr lang="de-CH" noProof="0" dirty="0"/>
              <a:t>Deshalb loggen wir zusätzlich alle </a:t>
            </a:r>
            <a:r>
              <a:rPr lang="de-CH" noProof="0" dirty="0" err="1"/>
              <a:t>Warnings</a:t>
            </a:r>
            <a:r>
              <a:rPr lang="de-CH" noProof="0" dirty="0"/>
              <a:t> und Errors in eine separate Datei. Dies ermöglicht auch eine schneller suche nach Fehlern.</a:t>
            </a:r>
          </a:p>
        </p:txBody>
      </p:sp>
      <p:sp>
        <p:nvSpPr>
          <p:cNvPr id="4" name="Foliennummernplatzhalter 3"/>
          <p:cNvSpPr>
            <a:spLocks noGrp="1"/>
          </p:cNvSpPr>
          <p:nvPr>
            <p:ph type="sldNum" sz="quarter" idx="5"/>
          </p:nvPr>
        </p:nvSpPr>
        <p:spPr/>
        <p:txBody>
          <a:bodyPr/>
          <a:lstStyle/>
          <a:p>
            <a:fld id="{D4CE1BAB-7B68-4C87-8549-54F078DDFB49}" type="slidenum">
              <a:rPr lang="en-CH" smtClean="0"/>
              <a:t>23</a:t>
            </a:fld>
            <a:endParaRPr lang="en-CH"/>
          </a:p>
        </p:txBody>
      </p:sp>
    </p:spTree>
    <p:extLst>
      <p:ext uri="{BB962C8B-B14F-4D97-AF65-F5344CB8AC3E}">
        <p14:creationId xmlns:p14="http://schemas.microsoft.com/office/powerpoint/2010/main" val="223341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r>
              <a:rPr lang="de-CH" noProof="0" dirty="0"/>
              <a:t>Unser Programm muss gleichzeitig mehrere Sachen erledigen können. Zum Beispiel möchte der Benutzer eine Grafik anzeigen und genau in diesem Moment ruft das Programm neue Daten ab. Das Programm reagiert deshalb für ein paar Sekunden nicht.</a:t>
            </a:r>
          </a:p>
          <a:p>
            <a:r>
              <a:rPr lang="de-CH" noProof="0" dirty="0"/>
              <a:t>Diese Prozesse müssen unabhängig voneinander ausgeführt werden können. Die Antwort darauf sind Threads. </a:t>
            </a:r>
          </a:p>
          <a:p>
            <a:r>
              <a:rPr lang="de-CH" noProof="0" dirty="0"/>
              <a:t>Threads ermöglichen es uns gleichzeitig die Daten abzufragen und der Benutzer kann immer noch frei in der Applikation navigieren.</a:t>
            </a:r>
          </a:p>
          <a:p>
            <a:endParaRPr lang="de-CH" noProof="0" dirty="0"/>
          </a:p>
          <a:p>
            <a:r>
              <a:rPr lang="de-CH" noProof="0" dirty="0"/>
              <a:t>Wir brauchen konkret drei Threads.</a:t>
            </a:r>
          </a:p>
          <a:p>
            <a:r>
              <a:rPr lang="de-CH" noProof="0" dirty="0"/>
              <a:t>In einem Thread generieren wir die Plots und Vorhersagen. Weil </a:t>
            </a:r>
            <a:r>
              <a:rPr lang="de-CH" noProof="0" dirty="0" err="1"/>
              <a:t>matplotlib</a:t>
            </a:r>
            <a:r>
              <a:rPr lang="de-CH" noProof="0" dirty="0"/>
              <a:t> jedes mal eine Warnung ausgibt, wenn es Plots ausserhalb des Main-Threads generiert, haben wir dazu den Main Thread gebraucht.</a:t>
            </a:r>
          </a:p>
          <a:p>
            <a:endParaRPr lang="de-CH" noProof="0" dirty="0"/>
          </a:p>
          <a:p>
            <a:r>
              <a:rPr lang="de-CH" noProof="0" dirty="0"/>
              <a:t>Des Weiteren müssen die Anfragen der Webseite behandelt werden. Deshalb läuft der Webserver auch in einem eigenen Thread.</a:t>
            </a:r>
          </a:p>
          <a:p>
            <a:endParaRPr lang="de-CH" noProof="0" dirty="0"/>
          </a:p>
          <a:p>
            <a:r>
              <a:rPr lang="de-CH" noProof="0" dirty="0"/>
              <a:t>Und zu guter Letzt werden die Wetterdaten noch in einem separaten Thread aktualisiert. </a:t>
            </a:r>
          </a:p>
        </p:txBody>
      </p:sp>
      <p:sp>
        <p:nvSpPr>
          <p:cNvPr id="4" name="Foliennummernplatzhalter 3"/>
          <p:cNvSpPr>
            <a:spLocks noGrp="1"/>
          </p:cNvSpPr>
          <p:nvPr>
            <p:ph type="sldNum" sz="quarter" idx="5"/>
          </p:nvPr>
        </p:nvSpPr>
        <p:spPr/>
        <p:txBody>
          <a:bodyPr/>
          <a:lstStyle/>
          <a:p>
            <a:fld id="{D4CE1BAB-7B68-4C87-8549-54F078DDFB49}" type="slidenum">
              <a:rPr lang="en-CH" smtClean="0"/>
              <a:t>24</a:t>
            </a:fld>
            <a:endParaRPr lang="en-CH"/>
          </a:p>
        </p:txBody>
      </p:sp>
    </p:spTree>
    <p:extLst>
      <p:ext uri="{BB962C8B-B14F-4D97-AF65-F5344CB8AC3E}">
        <p14:creationId xmlns:p14="http://schemas.microsoft.com/office/powerpoint/2010/main" val="510546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r>
              <a:rPr lang="en-US" dirty="0"/>
              <a:t>Unser </a:t>
            </a:r>
            <a:r>
              <a:rPr lang="en-US" dirty="0" err="1"/>
              <a:t>Programm</a:t>
            </a:r>
            <a:r>
              <a:rPr lang="en-US" dirty="0"/>
              <a:t> </a:t>
            </a:r>
            <a:r>
              <a:rPr lang="en-US" dirty="0" err="1"/>
              <a:t>soll</a:t>
            </a:r>
            <a:r>
              <a:rPr lang="en-US" dirty="0"/>
              <a:t> auf dem Raspberry Pi </a:t>
            </a:r>
            <a:r>
              <a:rPr lang="en-US" dirty="0" err="1"/>
              <a:t>laufen</a:t>
            </a:r>
            <a:r>
              <a:rPr lang="en-US" dirty="0"/>
              <a:t> </a:t>
            </a:r>
            <a:r>
              <a:rPr lang="en-US" dirty="0" err="1"/>
              <a:t>können</a:t>
            </a:r>
            <a:r>
              <a:rPr lang="en-US" dirty="0"/>
              <a:t>. Dazu muss das </a:t>
            </a:r>
            <a:r>
              <a:rPr lang="en-US" dirty="0" err="1"/>
              <a:t>Programm</a:t>
            </a:r>
            <a:r>
              <a:rPr lang="en-US" dirty="0"/>
              <a:t> </a:t>
            </a:r>
            <a:r>
              <a:rPr lang="en-US" dirty="0" err="1"/>
              <a:t>richtig</a:t>
            </a:r>
            <a:r>
              <a:rPr lang="en-US" dirty="0"/>
              <a:t> </a:t>
            </a:r>
            <a:r>
              <a:rPr lang="en-US" dirty="0" err="1"/>
              <a:t>eingebetet</a:t>
            </a:r>
            <a:r>
              <a:rPr lang="en-US" dirty="0"/>
              <a:t> </a:t>
            </a:r>
            <a:r>
              <a:rPr lang="en-US" dirty="0" err="1"/>
              <a:t>werden</a:t>
            </a:r>
            <a:r>
              <a:rPr lang="en-US" dirty="0"/>
              <a:t>.</a:t>
            </a:r>
          </a:p>
          <a:p>
            <a:endParaRPr lang="en-US" dirty="0"/>
          </a:p>
          <a:p>
            <a:r>
              <a:rPr lang="en-US" dirty="0" err="1"/>
              <a:t>Zuerst</a:t>
            </a:r>
            <a:r>
              <a:rPr lang="en-US" dirty="0"/>
              <a:t> </a:t>
            </a:r>
            <a:r>
              <a:rPr lang="en-US" dirty="0" err="1"/>
              <a:t>müssen</a:t>
            </a:r>
            <a:r>
              <a:rPr lang="en-US" dirty="0"/>
              <a:t> </a:t>
            </a:r>
            <a:r>
              <a:rPr lang="en-US" dirty="0" err="1"/>
              <a:t>wir</a:t>
            </a:r>
            <a:r>
              <a:rPr lang="en-US" dirty="0"/>
              <a:t> den Code des </a:t>
            </a:r>
            <a:r>
              <a:rPr lang="en-US" dirty="0" err="1"/>
              <a:t>Programms</a:t>
            </a:r>
            <a:r>
              <a:rPr lang="en-US" dirty="0"/>
              <a:t> </a:t>
            </a:r>
            <a:r>
              <a:rPr lang="en-US" dirty="0" err="1"/>
              <a:t>irgendwie</a:t>
            </a:r>
            <a:r>
              <a:rPr lang="en-US" dirty="0"/>
              <a:t> auf den Raspberry Pi </a:t>
            </a:r>
            <a:r>
              <a:rPr lang="en-US" dirty="0" err="1"/>
              <a:t>bringen</a:t>
            </a:r>
            <a:r>
              <a:rPr lang="en-US" dirty="0"/>
              <a:t>. Für </a:t>
            </a:r>
            <a:r>
              <a:rPr lang="en-US" dirty="0" err="1"/>
              <a:t>unseren</a:t>
            </a:r>
            <a:r>
              <a:rPr lang="en-US" dirty="0"/>
              <a:t> </a:t>
            </a:r>
            <a:r>
              <a:rPr lang="en-US" dirty="0" err="1"/>
              <a:t>Prototyp</a:t>
            </a:r>
            <a:r>
              <a:rPr lang="en-US" dirty="0"/>
              <a:t> </a:t>
            </a:r>
            <a:r>
              <a:rPr lang="en-US" dirty="0" err="1"/>
              <a:t>reicht</a:t>
            </a:r>
            <a:r>
              <a:rPr lang="en-US" dirty="0"/>
              <a:t> es, </a:t>
            </a:r>
            <a:r>
              <a:rPr lang="en-US" dirty="0" err="1"/>
              <a:t>wenn</a:t>
            </a:r>
            <a:r>
              <a:rPr lang="en-US" dirty="0"/>
              <a:t> </a:t>
            </a:r>
            <a:r>
              <a:rPr lang="en-US" dirty="0" err="1"/>
              <a:t>wir</a:t>
            </a:r>
            <a:r>
              <a:rPr lang="en-US" dirty="0"/>
              <a:t> </a:t>
            </a:r>
            <a:r>
              <a:rPr lang="en-US" dirty="0" err="1"/>
              <a:t>ein</a:t>
            </a:r>
            <a:r>
              <a:rPr lang="en-US" dirty="0"/>
              <a:t> git clone des GitHub-Repositories </a:t>
            </a:r>
            <a:r>
              <a:rPr lang="en-US" dirty="0" err="1"/>
              <a:t>machen</a:t>
            </a:r>
            <a:r>
              <a:rPr lang="en-US" dirty="0"/>
              <a:t>.</a:t>
            </a:r>
          </a:p>
          <a:p>
            <a:r>
              <a:rPr lang="en-US" dirty="0"/>
              <a:t>Um das Ding </a:t>
            </a:r>
            <a:r>
              <a:rPr lang="en-US" dirty="0" err="1"/>
              <a:t>zum</a:t>
            </a:r>
            <a:r>
              <a:rPr lang="en-US" dirty="0"/>
              <a:t> </a:t>
            </a:r>
            <a:r>
              <a:rPr lang="en-US" dirty="0" err="1"/>
              <a:t>Laufen</a:t>
            </a:r>
            <a:r>
              <a:rPr lang="en-US" dirty="0"/>
              <a:t> </a:t>
            </a:r>
            <a:r>
              <a:rPr lang="en-US" dirty="0" err="1"/>
              <a:t>zu</a:t>
            </a:r>
            <a:r>
              <a:rPr lang="en-US" dirty="0"/>
              <a:t> </a:t>
            </a:r>
            <a:r>
              <a:rPr lang="en-US" dirty="0" err="1"/>
              <a:t>bringen</a:t>
            </a:r>
            <a:r>
              <a:rPr lang="en-US" dirty="0"/>
              <a:t> </a:t>
            </a:r>
            <a:r>
              <a:rPr lang="en-US" dirty="0" err="1"/>
              <a:t>brauchen</a:t>
            </a:r>
            <a:r>
              <a:rPr lang="en-US" dirty="0"/>
              <a:t> </a:t>
            </a:r>
            <a:r>
              <a:rPr lang="en-US" dirty="0" err="1"/>
              <a:t>wir</a:t>
            </a:r>
            <a:r>
              <a:rPr lang="en-US" dirty="0"/>
              <a:t> </a:t>
            </a:r>
            <a:r>
              <a:rPr lang="en-US" dirty="0" err="1"/>
              <a:t>noch</a:t>
            </a:r>
            <a:r>
              <a:rPr lang="en-US" dirty="0"/>
              <a:t> </a:t>
            </a:r>
            <a:r>
              <a:rPr lang="en-US" dirty="0" err="1"/>
              <a:t>eine</a:t>
            </a:r>
            <a:r>
              <a:rPr lang="en-US" dirty="0"/>
              <a:t> </a:t>
            </a:r>
            <a:r>
              <a:rPr lang="en-US" dirty="0" err="1"/>
              <a:t>neuere</a:t>
            </a:r>
            <a:r>
              <a:rPr lang="en-US" dirty="0"/>
              <a:t> Version von Python und </a:t>
            </a:r>
            <a:r>
              <a:rPr lang="en-US" dirty="0" err="1"/>
              <a:t>müssen</a:t>
            </a:r>
            <a:r>
              <a:rPr lang="en-US" dirty="0"/>
              <a:t> die Dependencies </a:t>
            </a:r>
            <a:r>
              <a:rPr lang="en-US" dirty="0" err="1"/>
              <a:t>installieren</a:t>
            </a:r>
            <a:r>
              <a:rPr lang="en-US" dirty="0"/>
              <a:t>.</a:t>
            </a:r>
          </a:p>
          <a:p>
            <a:endParaRPr lang="en-US" dirty="0"/>
          </a:p>
          <a:p>
            <a:r>
              <a:rPr lang="en-US" dirty="0"/>
              <a:t>So </a:t>
            </a:r>
            <a:r>
              <a:rPr lang="en-US" dirty="0" err="1"/>
              <a:t>jetzt</a:t>
            </a:r>
            <a:r>
              <a:rPr lang="en-US" dirty="0"/>
              <a:t> </a:t>
            </a:r>
            <a:r>
              <a:rPr lang="en-US" dirty="0" err="1"/>
              <a:t>können</a:t>
            </a:r>
            <a:r>
              <a:rPr lang="en-US" dirty="0"/>
              <a:t> </a:t>
            </a:r>
            <a:r>
              <a:rPr lang="en-US" dirty="0" err="1"/>
              <a:t>wir</a:t>
            </a:r>
            <a:r>
              <a:rPr lang="en-US" dirty="0"/>
              <a:t> das </a:t>
            </a:r>
            <a:r>
              <a:rPr lang="en-US" dirty="0" err="1"/>
              <a:t>Programm</a:t>
            </a:r>
            <a:r>
              <a:rPr lang="en-US" dirty="0"/>
              <a:t> </a:t>
            </a:r>
            <a:r>
              <a:rPr lang="en-US" dirty="0" err="1"/>
              <a:t>starten</a:t>
            </a:r>
            <a:r>
              <a:rPr lang="en-US" dirty="0"/>
              <a:t>. Aber </a:t>
            </a:r>
            <a:r>
              <a:rPr lang="en-US" dirty="0" err="1"/>
              <a:t>wir</a:t>
            </a:r>
            <a:r>
              <a:rPr lang="en-US" dirty="0"/>
              <a:t> </a:t>
            </a:r>
            <a:r>
              <a:rPr lang="en-US" dirty="0" err="1"/>
              <a:t>wollen</a:t>
            </a:r>
            <a:r>
              <a:rPr lang="en-US" dirty="0"/>
              <a:t>, </a:t>
            </a:r>
            <a:r>
              <a:rPr lang="en-US" dirty="0" err="1"/>
              <a:t>dass</a:t>
            </a:r>
            <a:r>
              <a:rPr lang="en-US" dirty="0"/>
              <a:t> das </a:t>
            </a:r>
            <a:r>
              <a:rPr lang="en-US" dirty="0" err="1"/>
              <a:t>Programm</a:t>
            </a:r>
            <a:r>
              <a:rPr lang="en-US" dirty="0"/>
              <a:t> </a:t>
            </a:r>
            <a:r>
              <a:rPr lang="en-US" dirty="0" err="1"/>
              <a:t>automatisch</a:t>
            </a:r>
            <a:r>
              <a:rPr lang="en-US" dirty="0"/>
              <a:t> </a:t>
            </a:r>
            <a:r>
              <a:rPr lang="en-US" dirty="0" err="1"/>
              <a:t>startet</a:t>
            </a:r>
            <a:r>
              <a:rPr lang="en-US" dirty="0"/>
              <a:t>, </a:t>
            </a:r>
            <a:r>
              <a:rPr lang="en-US" dirty="0" err="1"/>
              <a:t>wenn</a:t>
            </a:r>
            <a:r>
              <a:rPr lang="en-US" dirty="0"/>
              <a:t> der Raspberry </a:t>
            </a:r>
            <a:r>
              <a:rPr lang="en-US" dirty="0" err="1"/>
              <a:t>startet</a:t>
            </a:r>
            <a:r>
              <a:rPr lang="en-US" dirty="0"/>
              <a:t>.</a:t>
            </a:r>
          </a:p>
          <a:p>
            <a:r>
              <a:rPr lang="en-US" dirty="0" err="1"/>
              <a:t>Deshalb</a:t>
            </a:r>
            <a:r>
              <a:rPr lang="en-US" dirty="0"/>
              <a:t> </a:t>
            </a:r>
            <a:r>
              <a:rPr lang="en-US" dirty="0" err="1"/>
              <a:t>haben</a:t>
            </a:r>
            <a:r>
              <a:rPr lang="en-US" dirty="0"/>
              <a:t> </a:t>
            </a:r>
            <a:r>
              <a:rPr lang="en-US" dirty="0" err="1"/>
              <a:t>wir</a:t>
            </a:r>
            <a:r>
              <a:rPr lang="en-US" dirty="0"/>
              <a:t> das </a:t>
            </a:r>
            <a:r>
              <a:rPr lang="en-US" dirty="0" err="1"/>
              <a:t>Programm</a:t>
            </a:r>
            <a:r>
              <a:rPr lang="en-US" dirty="0"/>
              <a:t> </a:t>
            </a:r>
            <a:r>
              <a:rPr lang="en-US" dirty="0" err="1"/>
              <a:t>als</a:t>
            </a:r>
            <a:r>
              <a:rPr lang="en-US" dirty="0"/>
              <a:t> Service </a:t>
            </a:r>
            <a:r>
              <a:rPr lang="en-US" dirty="0" err="1"/>
              <a:t>installiert</a:t>
            </a:r>
            <a:r>
              <a:rPr lang="en-US" dirty="0"/>
              <a:t>. Da dies </a:t>
            </a:r>
            <a:r>
              <a:rPr lang="en-US" dirty="0" err="1"/>
              <a:t>einige</a:t>
            </a:r>
            <a:r>
              <a:rPr lang="en-US" dirty="0"/>
              <a:t> </a:t>
            </a:r>
            <a:r>
              <a:rPr lang="en-US" dirty="0" err="1"/>
              <a:t>Befehle</a:t>
            </a:r>
            <a:r>
              <a:rPr lang="en-US" dirty="0"/>
              <a:t> </a:t>
            </a:r>
            <a:r>
              <a:rPr lang="en-US" dirty="0" err="1"/>
              <a:t>sind</a:t>
            </a:r>
            <a:r>
              <a:rPr lang="en-US" dirty="0"/>
              <a:t>, </a:t>
            </a:r>
            <a:r>
              <a:rPr lang="en-US" dirty="0" err="1"/>
              <a:t>welche</a:t>
            </a:r>
            <a:r>
              <a:rPr lang="en-US" dirty="0"/>
              <a:t> </a:t>
            </a:r>
            <a:r>
              <a:rPr lang="en-US" dirty="0" err="1"/>
              <a:t>bei</a:t>
            </a:r>
            <a:r>
              <a:rPr lang="en-US" dirty="0"/>
              <a:t> </a:t>
            </a:r>
            <a:r>
              <a:rPr lang="en-US" dirty="0" err="1"/>
              <a:t>einer</a:t>
            </a:r>
            <a:r>
              <a:rPr lang="en-US" dirty="0"/>
              <a:t> Installation </a:t>
            </a:r>
            <a:r>
              <a:rPr lang="en-US" dirty="0" err="1"/>
              <a:t>eingetippt</a:t>
            </a:r>
            <a:r>
              <a:rPr lang="en-US" dirty="0"/>
              <a:t> </a:t>
            </a:r>
            <a:r>
              <a:rPr lang="en-US" dirty="0" err="1"/>
              <a:t>werden</a:t>
            </a:r>
            <a:r>
              <a:rPr lang="en-US" dirty="0"/>
              <a:t> </a:t>
            </a:r>
            <a:r>
              <a:rPr lang="en-US" dirty="0" err="1"/>
              <a:t>müssen</a:t>
            </a:r>
            <a:r>
              <a:rPr lang="en-US" dirty="0"/>
              <a:t>, </a:t>
            </a:r>
            <a:r>
              <a:rPr lang="en-US" dirty="0" err="1"/>
              <a:t>haben</a:t>
            </a:r>
            <a:r>
              <a:rPr lang="en-US" dirty="0"/>
              <a:t> </a:t>
            </a:r>
            <a:r>
              <a:rPr lang="en-US" dirty="0" err="1"/>
              <a:t>wir</a:t>
            </a:r>
            <a:r>
              <a:rPr lang="en-US" dirty="0"/>
              <a:t> </a:t>
            </a:r>
            <a:r>
              <a:rPr lang="en-US" dirty="0" err="1"/>
              <a:t>ein</a:t>
            </a:r>
            <a:r>
              <a:rPr lang="en-US" dirty="0"/>
              <a:t> </a:t>
            </a:r>
            <a:r>
              <a:rPr lang="en-US" dirty="0" err="1"/>
              <a:t>Skript</a:t>
            </a:r>
            <a:r>
              <a:rPr lang="en-US" dirty="0"/>
              <a:t> </a:t>
            </a:r>
            <a:r>
              <a:rPr lang="en-US" dirty="0" err="1"/>
              <a:t>erstellt</a:t>
            </a:r>
            <a:r>
              <a:rPr lang="en-US" dirty="0"/>
              <a:t>. </a:t>
            </a:r>
          </a:p>
          <a:p>
            <a:endParaRPr lang="en-US" dirty="0"/>
          </a:p>
          <a:p>
            <a:r>
              <a:rPr lang="en-US" dirty="0"/>
              <a:t>Das </a:t>
            </a:r>
            <a:r>
              <a:rPr lang="en-US" dirty="0" err="1"/>
              <a:t>Skript</a:t>
            </a:r>
            <a:r>
              <a:rPr lang="en-US" dirty="0"/>
              <a:t> </a:t>
            </a:r>
            <a:r>
              <a:rPr lang="en-US" dirty="0" err="1"/>
              <a:t>kann</a:t>
            </a:r>
            <a:r>
              <a:rPr lang="en-US" dirty="0"/>
              <a:t> </a:t>
            </a:r>
            <a:r>
              <a:rPr lang="en-US" dirty="0" err="1"/>
              <a:t>über</a:t>
            </a:r>
            <a:r>
              <a:rPr lang="en-US" dirty="0"/>
              <a:t> </a:t>
            </a:r>
            <a:r>
              <a:rPr lang="en-US" dirty="0" err="1"/>
              <a:t>einen</a:t>
            </a:r>
            <a:r>
              <a:rPr lang="en-US" dirty="0"/>
              <a:t> </a:t>
            </a:r>
            <a:r>
              <a:rPr lang="en-US" dirty="0" err="1"/>
              <a:t>Einzeiler</a:t>
            </a:r>
            <a:r>
              <a:rPr lang="en-US" dirty="0"/>
              <a:t> </a:t>
            </a:r>
            <a:r>
              <a:rPr lang="en-US" dirty="0" err="1"/>
              <a:t>einfach</a:t>
            </a:r>
            <a:r>
              <a:rPr lang="en-US" dirty="0"/>
              <a:t> </a:t>
            </a:r>
            <a:r>
              <a:rPr lang="en-US" dirty="0" err="1"/>
              <a:t>aufgerufen</a:t>
            </a:r>
            <a:r>
              <a:rPr lang="en-US" dirty="0"/>
              <a:t> </a:t>
            </a:r>
            <a:r>
              <a:rPr lang="en-US" dirty="0" err="1"/>
              <a:t>werden</a:t>
            </a:r>
            <a:r>
              <a:rPr lang="en-US" dirty="0"/>
              <a:t> und die Installation </a:t>
            </a:r>
            <a:r>
              <a:rPr lang="en-US" dirty="0" err="1"/>
              <a:t>erfolgt</a:t>
            </a:r>
            <a:r>
              <a:rPr lang="en-US" dirty="0"/>
              <a:t> </a:t>
            </a:r>
            <a:r>
              <a:rPr lang="en-US" dirty="0" err="1"/>
              <a:t>automatisch</a:t>
            </a:r>
            <a:r>
              <a:rPr lang="en-US" dirty="0"/>
              <a:t>. </a:t>
            </a:r>
          </a:p>
          <a:p>
            <a:endParaRPr lang="en-US" dirty="0"/>
          </a:p>
          <a:p>
            <a:r>
              <a:rPr lang="en-US" dirty="0" err="1"/>
              <a:t>Beim</a:t>
            </a:r>
            <a:r>
              <a:rPr lang="en-US" dirty="0"/>
              <a:t> </a:t>
            </a:r>
            <a:r>
              <a:rPr lang="en-US" dirty="0" err="1"/>
              <a:t>entwickeln</a:t>
            </a:r>
            <a:r>
              <a:rPr lang="en-US" dirty="0"/>
              <a:t> des </a:t>
            </a:r>
            <a:r>
              <a:rPr lang="en-US" dirty="0" err="1"/>
              <a:t>Autostart</a:t>
            </a:r>
            <a:r>
              <a:rPr lang="en-US" dirty="0"/>
              <a:t> </a:t>
            </a:r>
            <a:r>
              <a:rPr lang="en-US" dirty="0" err="1"/>
              <a:t>haben</a:t>
            </a:r>
            <a:r>
              <a:rPr lang="en-US" dirty="0"/>
              <a:t> </a:t>
            </a:r>
            <a:r>
              <a:rPr lang="en-US" dirty="0" err="1"/>
              <a:t>sich</a:t>
            </a:r>
            <a:r>
              <a:rPr lang="en-US" dirty="0"/>
              <a:t> </a:t>
            </a:r>
            <a:r>
              <a:rPr lang="en-US" dirty="0" err="1"/>
              <a:t>zwei</a:t>
            </a:r>
            <a:r>
              <a:rPr lang="en-US" dirty="0"/>
              <a:t> </a:t>
            </a:r>
            <a:r>
              <a:rPr lang="en-US" dirty="0" err="1"/>
              <a:t>Probleme</a:t>
            </a:r>
            <a:r>
              <a:rPr lang="en-US" dirty="0"/>
              <a:t> </a:t>
            </a:r>
            <a:r>
              <a:rPr lang="en-US" dirty="0" err="1"/>
              <a:t>gestellt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Erstens</a:t>
            </a:r>
            <a:r>
              <a:rPr lang="en-US" dirty="0"/>
              <a:t>, der Service muss Wissen auf </a:t>
            </a:r>
            <a:r>
              <a:rPr lang="en-US" dirty="0" err="1"/>
              <a:t>welchem</a:t>
            </a:r>
            <a:r>
              <a:rPr lang="en-US" dirty="0"/>
              <a:t> Desktop er die </a:t>
            </a:r>
            <a:r>
              <a:rPr lang="en-US" dirty="0" err="1"/>
              <a:t>Applikation</a:t>
            </a:r>
            <a:r>
              <a:rPr lang="en-US" dirty="0"/>
              <a:t> </a:t>
            </a:r>
            <a:r>
              <a:rPr lang="en-US" dirty="0" err="1"/>
              <a:t>öffnet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Zweitzens</a:t>
            </a:r>
            <a:r>
              <a:rPr lang="en-US" dirty="0"/>
              <a:t>, der Service </a:t>
            </a:r>
            <a:r>
              <a:rPr lang="en-US" dirty="0" err="1"/>
              <a:t>darf</a:t>
            </a:r>
            <a:r>
              <a:rPr lang="en-US" dirty="0"/>
              <a:t> erst </a:t>
            </a:r>
            <a:r>
              <a:rPr lang="en-US" dirty="0" err="1"/>
              <a:t>starten</a:t>
            </a:r>
            <a:r>
              <a:rPr lang="en-US" dirty="0"/>
              <a:t>, </a:t>
            </a:r>
            <a:r>
              <a:rPr lang="en-US" dirty="0" err="1"/>
              <a:t>wenn</a:t>
            </a:r>
            <a:r>
              <a:rPr lang="en-US" dirty="0"/>
              <a:t> die Influx </a:t>
            </a:r>
            <a:r>
              <a:rPr lang="en-US" dirty="0" err="1"/>
              <a:t>Datenbank</a:t>
            </a:r>
            <a:r>
              <a:rPr lang="en-US" dirty="0"/>
              <a:t> </a:t>
            </a:r>
            <a:r>
              <a:rPr lang="en-US" dirty="0" err="1"/>
              <a:t>läuft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erste</a:t>
            </a:r>
            <a:r>
              <a:rPr lang="en-US" dirty="0"/>
              <a:t> Problem </a:t>
            </a:r>
            <a:r>
              <a:rPr lang="en-US" dirty="0" err="1"/>
              <a:t>ist</a:t>
            </a:r>
            <a:r>
              <a:rPr lang="en-US" dirty="0"/>
              <a:t> </a:t>
            </a:r>
            <a:r>
              <a:rPr lang="en-US" dirty="0" err="1"/>
              <a:t>einfach</a:t>
            </a:r>
            <a:r>
              <a:rPr lang="en-US" dirty="0"/>
              <a:t> </a:t>
            </a:r>
            <a:r>
              <a:rPr lang="en-US" dirty="0" err="1"/>
              <a:t>gelöst</a:t>
            </a:r>
            <a:r>
              <a:rPr lang="en-US" dirty="0"/>
              <a:t>. </a:t>
            </a:r>
            <a:r>
              <a:rPr lang="en-US" dirty="0" err="1"/>
              <a:t>Im</a:t>
            </a:r>
            <a:r>
              <a:rPr lang="en-US" dirty="0"/>
              <a:t> Service </a:t>
            </a:r>
            <a:r>
              <a:rPr lang="en-US" dirty="0" err="1"/>
              <a:t>kann</a:t>
            </a:r>
            <a:r>
              <a:rPr lang="en-US" dirty="0"/>
              <a:t> der Desktop des </a:t>
            </a:r>
            <a:r>
              <a:rPr lang="en-US" dirty="0" err="1"/>
              <a:t>Benutzers</a:t>
            </a:r>
            <a:r>
              <a:rPr lang="en-US" dirty="0"/>
              <a:t> </a:t>
            </a:r>
            <a:r>
              <a:rPr lang="en-US" dirty="0" err="1"/>
              <a:t>mitgegeben</a:t>
            </a:r>
            <a:r>
              <a:rPr lang="en-US" dirty="0"/>
              <a:t> </a:t>
            </a:r>
            <a:r>
              <a:rPr lang="en-US" dirty="0" err="1"/>
              <a:t>werden</a:t>
            </a:r>
            <a:r>
              <a:rPr lang="en-US" dirty="0"/>
              <a:t> und </a:t>
            </a:r>
            <a:r>
              <a:rPr lang="en-US" dirty="0" err="1"/>
              <a:t>wir</a:t>
            </a:r>
            <a:r>
              <a:rPr lang="en-US" dirty="0"/>
              <a:t> </a:t>
            </a:r>
            <a:r>
              <a:rPr lang="en-US" dirty="0" err="1"/>
              <a:t>können</a:t>
            </a:r>
            <a:r>
              <a:rPr lang="en-US" dirty="0"/>
              <a:t> den Service so </a:t>
            </a:r>
            <a:r>
              <a:rPr lang="en-US" dirty="0" err="1"/>
              <a:t>konfigurieren</a:t>
            </a:r>
            <a:r>
              <a:rPr lang="en-US" dirty="0"/>
              <a:t>, </a:t>
            </a:r>
            <a:r>
              <a:rPr lang="en-US" dirty="0" err="1"/>
              <a:t>dass</a:t>
            </a:r>
            <a:r>
              <a:rPr lang="en-US" dirty="0"/>
              <a:t> </a:t>
            </a:r>
            <a:r>
              <a:rPr lang="en-US" dirty="0" err="1"/>
              <a:t>dieser</a:t>
            </a:r>
            <a:r>
              <a:rPr lang="en-US" dirty="0"/>
              <a:t> erst </a:t>
            </a:r>
            <a:r>
              <a:rPr lang="en-US" dirty="0" err="1"/>
              <a:t>bei</a:t>
            </a:r>
            <a:r>
              <a:rPr lang="en-US" dirty="0"/>
              <a:t> </a:t>
            </a:r>
            <a:r>
              <a:rPr lang="en-US" dirty="0" err="1"/>
              <a:t>Anmeldung</a:t>
            </a:r>
            <a:r>
              <a:rPr lang="en-US" dirty="0"/>
              <a:t> der </a:t>
            </a:r>
            <a:r>
              <a:rPr lang="en-US" dirty="0" err="1"/>
              <a:t>Benutzer</a:t>
            </a:r>
            <a:r>
              <a:rPr lang="en-US" dirty="0"/>
              <a:t> </a:t>
            </a:r>
            <a:r>
              <a:rPr lang="en-US" dirty="0" err="1"/>
              <a:t>startet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zweite</a:t>
            </a:r>
            <a:r>
              <a:rPr lang="en-US" dirty="0"/>
              <a:t> Problem </a:t>
            </a:r>
            <a:r>
              <a:rPr lang="en-US" dirty="0" err="1"/>
              <a:t>ist</a:t>
            </a:r>
            <a:r>
              <a:rPr lang="en-US" dirty="0"/>
              <a:t> </a:t>
            </a:r>
            <a:r>
              <a:rPr lang="en-US" dirty="0" err="1"/>
              <a:t>theoretisch</a:t>
            </a:r>
            <a:r>
              <a:rPr lang="en-US" dirty="0"/>
              <a:t> </a:t>
            </a:r>
            <a:r>
              <a:rPr lang="en-US" dirty="0" err="1"/>
              <a:t>auch</a:t>
            </a:r>
            <a:r>
              <a:rPr lang="en-US" dirty="0"/>
              <a:t> </a:t>
            </a:r>
            <a:r>
              <a:rPr lang="en-US" dirty="0" err="1"/>
              <a:t>einfach</a:t>
            </a:r>
            <a:r>
              <a:rPr lang="en-US" dirty="0"/>
              <a:t> </a:t>
            </a:r>
            <a:r>
              <a:rPr lang="en-US" dirty="0" err="1"/>
              <a:t>zu</a:t>
            </a:r>
            <a:r>
              <a:rPr lang="en-US" dirty="0"/>
              <a:t> </a:t>
            </a:r>
            <a:r>
              <a:rPr lang="en-US" dirty="0" err="1"/>
              <a:t>lösen</a:t>
            </a:r>
            <a:r>
              <a:rPr lang="en-US" dirty="0"/>
              <a:t>. </a:t>
            </a:r>
            <a:r>
              <a:rPr lang="en-US" dirty="0" err="1"/>
              <a:t>Wir</a:t>
            </a:r>
            <a:r>
              <a:rPr lang="en-US" dirty="0"/>
              <a:t> </a:t>
            </a:r>
            <a:r>
              <a:rPr lang="en-US" dirty="0" err="1"/>
              <a:t>konfigurieren</a:t>
            </a:r>
            <a:r>
              <a:rPr lang="en-US" dirty="0"/>
              <a:t> den Service so, </a:t>
            </a:r>
            <a:r>
              <a:rPr lang="en-US" dirty="0" err="1"/>
              <a:t>dass</a:t>
            </a:r>
            <a:r>
              <a:rPr lang="en-US" dirty="0"/>
              <a:t> </a:t>
            </a:r>
            <a:r>
              <a:rPr lang="en-US" dirty="0" err="1"/>
              <a:t>dieser</a:t>
            </a:r>
            <a:r>
              <a:rPr lang="en-US" dirty="0"/>
              <a:t> </a:t>
            </a:r>
            <a:r>
              <a:rPr lang="en-US" dirty="0" err="1"/>
              <a:t>wartet</a:t>
            </a:r>
            <a:r>
              <a:rPr lang="en-US" dirty="0"/>
              <a:t> bis Influx </a:t>
            </a:r>
            <a:r>
              <a:rPr lang="en-US" dirty="0" err="1"/>
              <a:t>gestartet</a:t>
            </a:r>
            <a:r>
              <a:rPr lang="en-US" dirty="0"/>
              <a:t> </a:t>
            </a:r>
            <a:r>
              <a:rPr lang="en-US" dirty="0" err="1"/>
              <a:t>ist</a:t>
            </a:r>
            <a:r>
              <a:rPr lang="en-US" dirty="0"/>
              <a:t> und </a:t>
            </a:r>
            <a:r>
              <a:rPr lang="en-US" dirty="0" err="1"/>
              <a:t>parat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Leider</a:t>
            </a:r>
            <a:r>
              <a:rPr lang="en-US" dirty="0"/>
              <a:t> </a:t>
            </a:r>
            <a:r>
              <a:rPr lang="en-US" dirty="0" err="1"/>
              <a:t>gibt</a:t>
            </a:r>
            <a:r>
              <a:rPr lang="en-US" dirty="0"/>
              <a:t> Influx </a:t>
            </a:r>
            <a:r>
              <a:rPr lang="en-US" dirty="0" err="1"/>
              <a:t>schon</a:t>
            </a:r>
            <a:r>
              <a:rPr lang="en-US" dirty="0"/>
              <a:t> </a:t>
            </a:r>
            <a:r>
              <a:rPr lang="en-US" dirty="0" err="1"/>
              <a:t>kurz</a:t>
            </a:r>
            <a:r>
              <a:rPr lang="en-US" dirty="0"/>
              <a:t> </a:t>
            </a:r>
            <a:r>
              <a:rPr lang="en-US" dirty="0" err="1"/>
              <a:t>nach</a:t>
            </a:r>
            <a:r>
              <a:rPr lang="en-US" dirty="0"/>
              <a:t> dem </a:t>
            </a:r>
            <a:r>
              <a:rPr lang="en-US" dirty="0" err="1"/>
              <a:t>Startanstoss</a:t>
            </a:r>
            <a:r>
              <a:rPr lang="en-US" dirty="0"/>
              <a:t> das Signal “Ready” </a:t>
            </a:r>
            <a:r>
              <a:rPr lang="en-US" dirty="0" err="1"/>
              <a:t>zurück</a:t>
            </a:r>
            <a:r>
              <a:rPr lang="en-US" dirty="0"/>
              <a:t>. </a:t>
            </a:r>
            <a:r>
              <a:rPr lang="en-US" dirty="0" err="1"/>
              <a:t>Doch</a:t>
            </a:r>
            <a:r>
              <a:rPr lang="en-US" dirty="0"/>
              <a:t> </a:t>
            </a:r>
            <a:r>
              <a:rPr lang="en-US" dirty="0" err="1"/>
              <a:t>im</a:t>
            </a:r>
            <a:r>
              <a:rPr lang="en-US" dirty="0"/>
              <a:t> </a:t>
            </a:r>
            <a:r>
              <a:rPr lang="en-US" dirty="0" err="1"/>
              <a:t>Hintergrund</a:t>
            </a:r>
            <a:r>
              <a:rPr lang="en-US" dirty="0"/>
              <a:t> </a:t>
            </a:r>
            <a:r>
              <a:rPr lang="en-US" dirty="0" err="1"/>
              <a:t>öffnet</a:t>
            </a:r>
            <a:r>
              <a:rPr lang="en-US" dirty="0"/>
              <a:t> Influx </a:t>
            </a:r>
            <a:r>
              <a:rPr lang="en-US" dirty="0" err="1"/>
              <a:t>noch</a:t>
            </a:r>
            <a:r>
              <a:rPr lang="en-US" dirty="0"/>
              <a:t> die </a:t>
            </a:r>
            <a:r>
              <a:rPr lang="en-US" dirty="0" err="1"/>
              <a:t>Datenbank</a:t>
            </a:r>
            <a:r>
              <a:rPr lang="en-US" dirty="0"/>
              <a:t> und </a:t>
            </a:r>
            <a:r>
              <a:rPr lang="en-US" dirty="0" err="1"/>
              <a:t>unser</a:t>
            </a:r>
            <a:r>
              <a:rPr lang="en-US" dirty="0"/>
              <a:t> </a:t>
            </a:r>
            <a:r>
              <a:rPr lang="en-US" dirty="0" err="1"/>
              <a:t>Programm</a:t>
            </a:r>
            <a:r>
              <a:rPr lang="en-US" dirty="0"/>
              <a:t> </a:t>
            </a:r>
            <a:r>
              <a:rPr lang="en-US" dirty="0" err="1"/>
              <a:t>stürzt</a:t>
            </a:r>
            <a:r>
              <a:rPr lang="en-US" dirty="0"/>
              <a:t> ab </a:t>
            </a:r>
            <a:r>
              <a:rPr lang="en-US" dirty="0" err="1"/>
              <a:t>weil</a:t>
            </a:r>
            <a:r>
              <a:rPr lang="en-US" dirty="0"/>
              <a:t> es Influx </a:t>
            </a:r>
            <a:r>
              <a:rPr lang="en-US" dirty="0" err="1"/>
              <a:t>noch</a:t>
            </a:r>
            <a:r>
              <a:rPr lang="en-US" dirty="0"/>
              <a:t> </a:t>
            </a:r>
            <a:r>
              <a:rPr lang="en-US" dirty="0" err="1"/>
              <a:t>nicht</a:t>
            </a:r>
            <a:r>
              <a:rPr lang="en-US" dirty="0"/>
              <a:t> </a:t>
            </a:r>
            <a:r>
              <a:rPr lang="en-US" dirty="0" err="1"/>
              <a:t>erreicht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a:t>
            </a:r>
            <a:r>
              <a:rPr lang="en-US" dirty="0"/>
              <a:t> </a:t>
            </a:r>
            <a:r>
              <a:rPr lang="en-US" dirty="0" err="1"/>
              <a:t>haben</a:t>
            </a:r>
            <a:r>
              <a:rPr lang="en-US" dirty="0"/>
              <a:t> </a:t>
            </a:r>
            <a:r>
              <a:rPr lang="en-US" dirty="0" err="1"/>
              <a:t>deshalb</a:t>
            </a:r>
            <a:r>
              <a:rPr lang="en-US" dirty="0"/>
              <a:t> </a:t>
            </a:r>
            <a:r>
              <a:rPr lang="en-US" dirty="0" err="1"/>
              <a:t>unser</a:t>
            </a:r>
            <a:r>
              <a:rPr lang="en-US" dirty="0"/>
              <a:t> </a:t>
            </a:r>
            <a:r>
              <a:rPr lang="en-US" dirty="0" err="1"/>
              <a:t>Programm</a:t>
            </a:r>
            <a:r>
              <a:rPr lang="en-US" dirty="0"/>
              <a:t> so </a:t>
            </a:r>
            <a:r>
              <a:rPr lang="en-US" dirty="0" err="1"/>
              <a:t>programmiert</a:t>
            </a:r>
            <a:r>
              <a:rPr lang="en-US" dirty="0"/>
              <a:t>, </a:t>
            </a:r>
            <a:r>
              <a:rPr lang="en-US" dirty="0" err="1"/>
              <a:t>dass</a:t>
            </a:r>
            <a:r>
              <a:rPr lang="en-US" dirty="0"/>
              <a:t> es </a:t>
            </a:r>
            <a:r>
              <a:rPr lang="en-US" dirty="0" err="1"/>
              <a:t>warten</a:t>
            </a:r>
            <a:r>
              <a:rPr lang="en-US" dirty="0"/>
              <a:t> </a:t>
            </a:r>
            <a:r>
              <a:rPr lang="en-US" dirty="0" err="1"/>
              <a:t>kann</a:t>
            </a:r>
            <a:r>
              <a:rPr lang="en-US" dirty="0"/>
              <a:t> bis Influx </a:t>
            </a:r>
            <a:r>
              <a:rPr lang="en-US" dirty="0" err="1"/>
              <a:t>gestartet</a:t>
            </a:r>
            <a:r>
              <a:rPr lang="en-US" dirty="0"/>
              <a:t> </a:t>
            </a:r>
            <a:r>
              <a:rPr lang="en-US" dirty="0" err="1"/>
              <a:t>ist</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25</a:t>
            </a:fld>
            <a:endParaRPr lang="en-CH"/>
          </a:p>
        </p:txBody>
      </p:sp>
    </p:spTree>
    <p:extLst>
      <p:ext uri="{BB962C8B-B14F-4D97-AF65-F5344CB8AC3E}">
        <p14:creationId xmlns:p14="http://schemas.microsoft.com/office/powerpoint/2010/main" val="15036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Programm</a:t>
            </a:r>
            <a:r>
              <a:rPr lang="en-US" dirty="0"/>
              <a:t> </a:t>
            </a:r>
            <a:r>
              <a:rPr lang="en-US" dirty="0" err="1"/>
              <a:t>greift</a:t>
            </a:r>
            <a:r>
              <a:rPr lang="en-US" dirty="0"/>
              <a:t> </a:t>
            </a:r>
            <a:r>
              <a:rPr lang="en-US" dirty="0" err="1"/>
              <a:t>immer</a:t>
            </a:r>
            <a:r>
              <a:rPr lang="en-US" dirty="0"/>
              <a:t> auf die </a:t>
            </a:r>
            <a:r>
              <a:rPr lang="en-US" dirty="0" err="1"/>
              <a:t>Vorgegebene</a:t>
            </a:r>
            <a:r>
              <a:rPr lang="en-US" dirty="0"/>
              <a:t> DB </a:t>
            </a:r>
            <a:r>
              <a:rPr lang="en-US" dirty="0" err="1"/>
              <a:t>zu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 </a:t>
            </a:r>
            <a:r>
              <a:rPr lang="en-US" dirty="0" err="1"/>
              <a:t>könnte</a:t>
            </a:r>
            <a:r>
              <a:rPr lang="en-US" dirty="0"/>
              <a:t> sein, </a:t>
            </a:r>
            <a:r>
              <a:rPr lang="en-US" dirty="0" err="1"/>
              <a:t>dass</a:t>
            </a:r>
            <a:r>
              <a:rPr lang="en-US" dirty="0"/>
              <a:t> </a:t>
            </a:r>
            <a:r>
              <a:rPr lang="en-US" dirty="0" err="1"/>
              <a:t>sich</a:t>
            </a:r>
            <a:r>
              <a:rPr lang="en-US" dirty="0"/>
              <a:t> URL </a:t>
            </a:r>
            <a:r>
              <a:rPr lang="en-US" dirty="0" err="1"/>
              <a:t>ändert</a:t>
            </a:r>
            <a:r>
              <a:rPr lang="en-US" dirty="0"/>
              <a:t> </a:t>
            </a:r>
            <a:r>
              <a:rPr lang="en-US" dirty="0" err="1"/>
              <a:t>oder</a:t>
            </a:r>
            <a:r>
              <a:rPr lang="en-US" dirty="0"/>
              <a:t> der DB Port </a:t>
            </a:r>
            <a:r>
              <a:rPr lang="en-US" dirty="0" err="1"/>
              <a:t>schon</a:t>
            </a:r>
            <a:r>
              <a:rPr lang="en-US" dirty="0"/>
              <a:t> </a:t>
            </a:r>
            <a:r>
              <a:rPr lang="en-US" dirty="0" err="1"/>
              <a:t>besetzt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diesem</a:t>
            </a:r>
            <a:r>
              <a:rPr lang="en-US" dirty="0"/>
              <a:t> Fall </a:t>
            </a:r>
            <a:r>
              <a:rPr lang="en-US" dirty="0" err="1"/>
              <a:t>ist</a:t>
            </a:r>
            <a:r>
              <a:rPr lang="en-US" dirty="0"/>
              <a:t> </a:t>
            </a:r>
            <a:r>
              <a:rPr lang="en-US" dirty="0" err="1"/>
              <a:t>eine</a:t>
            </a:r>
            <a:r>
              <a:rPr lang="en-US" dirty="0"/>
              <a:t> </a:t>
            </a:r>
            <a:r>
              <a:rPr lang="en-US" dirty="0" err="1"/>
              <a:t>Anpassung</a:t>
            </a:r>
            <a:r>
              <a:rPr lang="en-US" dirty="0"/>
              <a:t> des Codes auf dem Raspberry Pi </a:t>
            </a:r>
            <a:r>
              <a:rPr lang="en-US" dirty="0" err="1"/>
              <a:t>nicht</a:t>
            </a:r>
            <a:r>
              <a:rPr lang="en-US" dirty="0"/>
              <a:t> </a:t>
            </a:r>
            <a:r>
              <a:rPr lang="en-US" dirty="0" err="1"/>
              <a:t>schön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Deshalb</a:t>
            </a:r>
            <a:r>
              <a:rPr lang="en-US" dirty="0"/>
              <a:t> </a:t>
            </a:r>
            <a:r>
              <a:rPr lang="en-US" dirty="0" err="1"/>
              <a:t>haben</a:t>
            </a:r>
            <a:r>
              <a:rPr lang="en-US" dirty="0"/>
              <a:t> </a:t>
            </a:r>
            <a:r>
              <a:rPr lang="en-US" dirty="0" err="1"/>
              <a:t>wir</a:t>
            </a:r>
            <a:r>
              <a:rPr lang="en-US" dirty="0"/>
              <a:t> die </a:t>
            </a:r>
            <a:r>
              <a:rPr lang="en-US" dirty="0" err="1"/>
              <a:t>Konfiguration</a:t>
            </a:r>
            <a:r>
              <a:rPr lang="en-US" dirty="0"/>
              <a:t> in </a:t>
            </a:r>
            <a:r>
              <a:rPr lang="en-US" dirty="0" err="1"/>
              <a:t>ein</a:t>
            </a:r>
            <a:r>
              <a:rPr lang="en-US" dirty="0"/>
              <a:t> config file </a:t>
            </a:r>
            <a:r>
              <a:rPr lang="en-US" dirty="0" err="1"/>
              <a:t>geschrieben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Dort </a:t>
            </a:r>
            <a:r>
              <a:rPr lang="en-US" dirty="0" err="1"/>
              <a:t>kann</a:t>
            </a:r>
            <a:r>
              <a:rPr lang="en-US" dirty="0"/>
              <a:t> die </a:t>
            </a:r>
            <a:r>
              <a:rPr lang="en-US" dirty="0" err="1"/>
              <a:t>Datenbankverbindung</a:t>
            </a:r>
            <a:r>
              <a:rPr lang="en-US" dirty="0"/>
              <a:t> </a:t>
            </a:r>
            <a:r>
              <a:rPr lang="en-US" dirty="0" err="1"/>
              <a:t>problemlos</a:t>
            </a:r>
            <a:r>
              <a:rPr lang="en-US" dirty="0"/>
              <a:t> </a:t>
            </a:r>
            <a:r>
              <a:rPr lang="en-US" dirty="0" err="1"/>
              <a:t>angepasst</a:t>
            </a:r>
            <a:r>
              <a:rPr lang="en-US" dirty="0"/>
              <a:t> warden.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Auch die URL für den Service </a:t>
            </a:r>
            <a:r>
              <a:rPr lang="en-US" dirty="0" err="1"/>
              <a:t>kann</a:t>
            </a:r>
            <a:r>
              <a:rPr lang="en-US" dirty="0"/>
              <a:t> </a:t>
            </a:r>
            <a:r>
              <a:rPr lang="en-US" dirty="0" err="1"/>
              <a:t>angepasst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26</a:t>
            </a:fld>
            <a:endParaRPr lang="en-CH"/>
          </a:p>
        </p:txBody>
      </p:sp>
    </p:spTree>
    <p:extLst>
      <p:ext uri="{BB962C8B-B14F-4D97-AF65-F5344CB8AC3E}">
        <p14:creationId xmlns:p14="http://schemas.microsoft.com/office/powerpoint/2010/main" val="3464812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27</a:t>
            </a:fld>
            <a:endParaRPr lang="en-CH"/>
          </a:p>
        </p:txBody>
      </p:sp>
    </p:spTree>
    <p:extLst>
      <p:ext uri="{BB962C8B-B14F-4D97-AF65-F5344CB8AC3E}">
        <p14:creationId xmlns:p14="http://schemas.microsoft.com/office/powerpoint/2010/main" val="3101912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28</a:t>
            </a:fld>
            <a:endParaRPr lang="en-CH"/>
          </a:p>
        </p:txBody>
      </p:sp>
    </p:spTree>
    <p:extLst>
      <p:ext uri="{BB962C8B-B14F-4D97-AF65-F5344CB8AC3E}">
        <p14:creationId xmlns:p14="http://schemas.microsoft.com/office/powerpoint/2010/main" val="1938111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Flask </a:t>
            </a:r>
            <a:r>
              <a:rPr lang="en-US" dirty="0" err="1"/>
              <a:t>ist</a:t>
            </a:r>
            <a:r>
              <a:rPr lang="en-US" dirty="0"/>
              <a:t> </a:t>
            </a:r>
            <a:r>
              <a:rPr lang="en-US" dirty="0" err="1"/>
              <a:t>ein</a:t>
            </a:r>
            <a:r>
              <a:rPr lang="en-US" dirty="0"/>
              <a:t> </a:t>
            </a:r>
            <a:r>
              <a:rPr lang="en-US" dirty="0" err="1"/>
              <a:t>Mikro</a:t>
            </a:r>
            <a:r>
              <a:rPr lang="en-US" dirty="0"/>
              <a:t> </a:t>
            </a:r>
            <a:r>
              <a:rPr lang="en-US" dirty="0" err="1"/>
              <a:t>Webframework</a:t>
            </a:r>
            <a:r>
              <a:rPr lang="en-US" dirty="0"/>
              <a:t> </a:t>
            </a:r>
            <a:r>
              <a:rPr lang="en-US" dirty="0" err="1"/>
              <a:t>zum</a:t>
            </a:r>
            <a:r>
              <a:rPr lang="en-US" dirty="0"/>
              <a:t> </a:t>
            </a:r>
            <a:r>
              <a:rPr lang="en-US" dirty="0" err="1"/>
              <a:t>Programmieren</a:t>
            </a:r>
            <a:r>
              <a:rPr lang="en-US" dirty="0"/>
              <a:t> von </a:t>
            </a:r>
            <a:r>
              <a:rPr lang="en-US" dirty="0" err="1"/>
              <a:t>Webanwendungen</a:t>
            </a:r>
            <a:r>
              <a:rPr lang="en-US" dirty="0"/>
              <a:t> in der </a:t>
            </a:r>
            <a:r>
              <a:rPr lang="en-US" dirty="0" err="1"/>
              <a:t>Programmiersprache</a:t>
            </a:r>
            <a:r>
              <a:rPr lang="en-US" dirty="0"/>
              <a:t> Python. Es </a:t>
            </a:r>
            <a:r>
              <a:rPr lang="en-US" dirty="0" err="1"/>
              <a:t>ist</a:t>
            </a:r>
            <a:r>
              <a:rPr lang="en-US" dirty="0"/>
              <a:t> </a:t>
            </a:r>
            <a:r>
              <a:rPr lang="en-US" dirty="0" err="1"/>
              <a:t>ein</a:t>
            </a:r>
            <a:r>
              <a:rPr lang="en-US" dirty="0"/>
              <a:t> Open Source </a:t>
            </a:r>
            <a:r>
              <a:rPr lang="en-US" dirty="0" err="1"/>
              <a:t>Projekt</a:t>
            </a:r>
            <a:r>
              <a:rPr lang="en-US" dirty="0"/>
              <a:t> und </a:t>
            </a:r>
            <a:r>
              <a:rPr lang="en-US" dirty="0" err="1"/>
              <a:t>wurde</a:t>
            </a:r>
            <a:r>
              <a:rPr lang="en-US" dirty="0"/>
              <a:t> von </a:t>
            </a:r>
            <a:r>
              <a:rPr lang="en-US" dirty="0" err="1"/>
              <a:t>einem</a:t>
            </a:r>
            <a:r>
              <a:rPr lang="en-US" dirty="0"/>
              <a:t> </a:t>
            </a:r>
            <a:r>
              <a:rPr lang="en-US" dirty="0" err="1"/>
              <a:t>österreichischen</a:t>
            </a:r>
            <a:r>
              <a:rPr lang="en-US" dirty="0"/>
              <a:t> </a:t>
            </a:r>
            <a:r>
              <a:rPr lang="en-US" dirty="0" err="1"/>
              <a:t>Entwickler</a:t>
            </a:r>
            <a:r>
              <a:rPr lang="en-US" dirty="0"/>
              <a:t> </a:t>
            </a:r>
            <a:r>
              <a:rPr lang="en-US" dirty="0" err="1"/>
              <a:t>entwofen</a:t>
            </a:r>
            <a:r>
              <a:rPr lang="en-US" dirty="0"/>
              <a:t>. </a:t>
            </a:r>
            <a:r>
              <a:rPr lang="en-US" dirty="0" err="1"/>
              <a:t>Neben</a:t>
            </a:r>
            <a:r>
              <a:rPr lang="en-US" dirty="0"/>
              <a:t> Django </a:t>
            </a:r>
            <a:r>
              <a:rPr lang="en-US" dirty="0" err="1"/>
              <a:t>ist</a:t>
            </a:r>
            <a:r>
              <a:rPr lang="en-US" dirty="0"/>
              <a:t> Flask das </a:t>
            </a:r>
            <a:r>
              <a:rPr lang="en-US" dirty="0" err="1"/>
              <a:t>weitverbreiteste</a:t>
            </a:r>
            <a:r>
              <a:rPr lang="en-US" dirty="0"/>
              <a:t> </a:t>
            </a:r>
            <a:r>
              <a:rPr lang="en-US" dirty="0" err="1"/>
              <a:t>Webframework</a:t>
            </a:r>
            <a:r>
              <a:rPr lang="en-US" dirty="0"/>
              <a:t>.</a:t>
            </a:r>
          </a:p>
          <a:p>
            <a:r>
              <a:rPr lang="en-US" dirty="0" err="1"/>
              <a:t>Wir</a:t>
            </a:r>
            <a:r>
              <a:rPr lang="en-US" dirty="0"/>
              <a:t> </a:t>
            </a:r>
            <a:r>
              <a:rPr lang="en-US" dirty="0" err="1"/>
              <a:t>haben</a:t>
            </a:r>
            <a:r>
              <a:rPr lang="en-US" dirty="0"/>
              <a:t> </a:t>
            </a:r>
            <a:r>
              <a:rPr lang="en-US" dirty="0" err="1"/>
              <a:t>uns</a:t>
            </a:r>
            <a:r>
              <a:rPr lang="en-US" dirty="0"/>
              <a:t> </a:t>
            </a:r>
            <a:r>
              <a:rPr lang="en-US" dirty="0" err="1"/>
              <a:t>dazu</a:t>
            </a:r>
            <a:r>
              <a:rPr lang="en-US" dirty="0"/>
              <a:t> </a:t>
            </a:r>
            <a:r>
              <a:rPr lang="en-US" dirty="0" err="1"/>
              <a:t>entschieden</a:t>
            </a:r>
            <a:r>
              <a:rPr lang="en-US" dirty="0"/>
              <a:t>, </a:t>
            </a:r>
            <a:r>
              <a:rPr lang="en-US" dirty="0" err="1"/>
              <a:t>dass</a:t>
            </a:r>
            <a:r>
              <a:rPr lang="en-US" dirty="0"/>
              <a:t> </a:t>
            </a:r>
            <a:r>
              <a:rPr lang="en-US" dirty="0" err="1"/>
              <a:t>ganze</a:t>
            </a:r>
            <a:r>
              <a:rPr lang="en-US" dirty="0"/>
              <a:t> </a:t>
            </a:r>
            <a:r>
              <a:rPr lang="en-US" dirty="0" err="1"/>
              <a:t>mit</a:t>
            </a:r>
            <a:r>
              <a:rPr lang="en-US" dirty="0"/>
              <a:t> </a:t>
            </a:r>
            <a:r>
              <a:rPr lang="en-US" dirty="0" err="1"/>
              <a:t>Flaskwebgui</a:t>
            </a:r>
            <a:r>
              <a:rPr lang="en-US" dirty="0"/>
              <a:t> </a:t>
            </a:r>
            <a:r>
              <a:rPr lang="en-US" dirty="0" err="1"/>
              <a:t>umzusetzen</a:t>
            </a:r>
            <a:r>
              <a:rPr lang="en-US" dirty="0"/>
              <a:t> </a:t>
            </a:r>
            <a:r>
              <a:rPr lang="en-US" dirty="0" err="1"/>
              <a:t>einer</a:t>
            </a:r>
            <a:r>
              <a:rPr lang="en-US" dirty="0"/>
              <a:t> Library die es </a:t>
            </a:r>
            <a:r>
              <a:rPr lang="en-US" dirty="0" err="1"/>
              <a:t>ermöglicht</a:t>
            </a:r>
            <a:r>
              <a:rPr lang="en-US" dirty="0"/>
              <a:t> </a:t>
            </a:r>
            <a:r>
              <a:rPr lang="en-US" dirty="0" err="1"/>
              <a:t>ähnlich</a:t>
            </a:r>
            <a:r>
              <a:rPr lang="en-US" dirty="0"/>
              <a:t> </a:t>
            </a:r>
            <a:r>
              <a:rPr lang="en-US" dirty="0" err="1"/>
              <a:t>wie</a:t>
            </a:r>
            <a:r>
              <a:rPr lang="en-US" dirty="0"/>
              <a:t> </a:t>
            </a:r>
            <a:r>
              <a:rPr lang="en-US" dirty="0" err="1"/>
              <a:t>bei</a:t>
            </a:r>
            <a:r>
              <a:rPr lang="en-US" dirty="0"/>
              <a:t> Electron Apps </a:t>
            </a:r>
            <a:r>
              <a:rPr lang="en-US" dirty="0" err="1"/>
              <a:t>einen</a:t>
            </a:r>
            <a:r>
              <a:rPr lang="en-US" dirty="0"/>
              <a:t> Website </a:t>
            </a:r>
            <a:r>
              <a:rPr lang="en-US" dirty="0" err="1"/>
              <a:t>ohne</a:t>
            </a:r>
            <a:r>
              <a:rPr lang="en-US" dirty="0"/>
              <a:t> Backend </a:t>
            </a:r>
            <a:r>
              <a:rPr lang="en-US" dirty="0" err="1"/>
              <a:t>laufen</a:t>
            </a:r>
            <a:r>
              <a:rPr lang="en-US" dirty="0"/>
              <a:t> </a:t>
            </a:r>
            <a:r>
              <a:rPr lang="en-US" dirty="0" err="1"/>
              <a:t>zulaufen</a:t>
            </a:r>
            <a:r>
              <a:rPr lang="en-US" dirty="0"/>
              <a:t> direct auf dem Client </a:t>
            </a:r>
            <a:r>
              <a:rPr lang="en-US" dirty="0" err="1"/>
              <a:t>mit</a:t>
            </a:r>
            <a:r>
              <a:rPr lang="en-US" dirty="0"/>
              <a:t> </a:t>
            </a:r>
            <a:r>
              <a:rPr lang="en-US" dirty="0" err="1"/>
              <a:t>integriertem</a:t>
            </a:r>
            <a:r>
              <a:rPr lang="en-US" dirty="0"/>
              <a:t> Webserver.</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29</a:t>
            </a:fld>
            <a:endParaRPr lang="en-CH"/>
          </a:p>
        </p:txBody>
      </p:sp>
    </p:spTree>
    <p:extLst>
      <p:ext uri="{BB962C8B-B14F-4D97-AF65-F5344CB8AC3E}">
        <p14:creationId xmlns:p14="http://schemas.microsoft.com/office/powerpoint/2010/main" val="10218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a:t>
            </a:fld>
            <a:endParaRPr lang="en-CH"/>
          </a:p>
        </p:txBody>
      </p:sp>
    </p:spTree>
    <p:extLst>
      <p:ext uri="{BB962C8B-B14F-4D97-AF65-F5344CB8AC3E}">
        <p14:creationId xmlns:p14="http://schemas.microsoft.com/office/powerpoint/2010/main" val="188351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Isch</a:t>
            </a:r>
            <a:r>
              <a:rPr lang="en-US" dirty="0"/>
              <a:t> die Folie </a:t>
            </a:r>
            <a:r>
              <a:rPr lang="en-US" dirty="0" err="1"/>
              <a:t>würklich</a:t>
            </a:r>
            <a:r>
              <a:rPr lang="en-US" dirty="0"/>
              <a:t> </a:t>
            </a:r>
            <a:r>
              <a:rPr lang="en-US" dirty="0" err="1"/>
              <a:t>notwendig</a:t>
            </a:r>
            <a:r>
              <a:rPr lang="en-US" dirty="0"/>
              <a:t> </a:t>
            </a:r>
            <a:r>
              <a:rPr lang="en-US" dirty="0" err="1"/>
              <a:t>wenns</a:t>
            </a:r>
            <a:r>
              <a:rPr lang="en-US" dirty="0"/>
              <a:t> de Florin eh no </a:t>
            </a:r>
            <a:r>
              <a:rPr lang="en-US" dirty="0" err="1"/>
              <a:t>vorstellt</a:t>
            </a:r>
            <a:r>
              <a:rPr lang="en-US" dirty="0"/>
              <a:t> ??????</a:t>
            </a:r>
          </a:p>
          <a:p>
            <a:endParaRPr lang="en-US" dirty="0"/>
          </a:p>
          <a:p>
            <a:endParaRPr lang="en-US" dirty="0"/>
          </a:p>
          <a:p>
            <a:r>
              <a:rPr lang="en-US" dirty="0"/>
              <a:t>Etienne: Das </a:t>
            </a:r>
            <a:r>
              <a:rPr lang="en-US" dirty="0" err="1"/>
              <a:t>Webrouting</a:t>
            </a:r>
            <a:r>
              <a:rPr lang="en-US" dirty="0"/>
              <a:t> </a:t>
            </a:r>
            <a:r>
              <a:rPr lang="en-US" dirty="0" err="1"/>
              <a:t>wurde</a:t>
            </a:r>
            <a:r>
              <a:rPr lang="en-US" dirty="0"/>
              <a:t> </a:t>
            </a:r>
            <a:r>
              <a:rPr lang="en-US" dirty="0" err="1"/>
              <a:t>wie</a:t>
            </a:r>
            <a:r>
              <a:rPr lang="en-US" dirty="0"/>
              <a:t> </a:t>
            </a:r>
            <a:r>
              <a:rPr lang="en-US" dirty="0" err="1"/>
              <a:t>folgt</a:t>
            </a:r>
            <a:r>
              <a:rPr lang="en-US" dirty="0"/>
              <a:t> auf </a:t>
            </a:r>
            <a:r>
              <a:rPr lang="en-US" dirty="0" err="1"/>
              <a:t>geteil</a:t>
            </a:r>
            <a:r>
              <a:rPr lang="en-US" dirty="0"/>
              <a:t> </a:t>
            </a:r>
            <a:r>
              <a:rPr lang="en-US" dirty="0" err="1"/>
              <a:t>wir</a:t>
            </a:r>
            <a:r>
              <a:rPr lang="en-US" dirty="0"/>
              <a:t> </a:t>
            </a:r>
            <a:r>
              <a:rPr lang="en-US" dirty="0" err="1"/>
              <a:t>haben</a:t>
            </a:r>
            <a:r>
              <a:rPr lang="en-US" dirty="0"/>
              <a:t> </a:t>
            </a:r>
            <a:r>
              <a:rPr lang="en-US" dirty="0" err="1"/>
              <a:t>einmal</a:t>
            </a:r>
            <a:r>
              <a:rPr lang="en-US" dirty="0"/>
              <a:t> den Home Screen </a:t>
            </a:r>
            <a:r>
              <a:rPr lang="en-US" dirty="0" err="1"/>
              <a:t>mit</a:t>
            </a:r>
            <a:r>
              <a:rPr lang="en-US" dirty="0"/>
              <a:t> den </a:t>
            </a:r>
            <a:r>
              <a:rPr lang="en-US" dirty="0" err="1"/>
              <a:t>zwei</a:t>
            </a:r>
            <a:r>
              <a:rPr lang="en-US" dirty="0"/>
              <a:t> </a:t>
            </a:r>
            <a:r>
              <a:rPr lang="en-US" dirty="0" err="1"/>
              <a:t>Messstationen</a:t>
            </a:r>
            <a:r>
              <a:rPr lang="en-US" dirty="0"/>
              <a:t>. Die man </a:t>
            </a:r>
            <a:r>
              <a:rPr lang="en-US" dirty="0" err="1"/>
              <a:t>mit</a:t>
            </a:r>
            <a:r>
              <a:rPr lang="en-US" dirty="0"/>
              <a:t> </a:t>
            </a:r>
            <a:r>
              <a:rPr lang="en-US" dirty="0" err="1"/>
              <a:t>nur</a:t>
            </a:r>
            <a:r>
              <a:rPr lang="en-US" dirty="0"/>
              <a:t> </a:t>
            </a:r>
            <a:r>
              <a:rPr lang="en-US" dirty="0" err="1"/>
              <a:t>einem</a:t>
            </a:r>
            <a:r>
              <a:rPr lang="en-US" dirty="0"/>
              <a:t> Touch auf den </a:t>
            </a:r>
            <a:r>
              <a:rPr lang="en-US" dirty="0" err="1"/>
              <a:t>Jeweiligen</a:t>
            </a:r>
            <a:r>
              <a:rPr lang="en-US" dirty="0"/>
              <a:t> Button </a:t>
            </a:r>
            <a:r>
              <a:rPr lang="en-US" dirty="0" err="1"/>
              <a:t>switchen</a:t>
            </a:r>
            <a:r>
              <a:rPr lang="en-US" dirty="0"/>
              <a:t> </a:t>
            </a:r>
            <a:r>
              <a:rPr lang="en-US" dirty="0" err="1"/>
              <a:t>kann</a:t>
            </a:r>
            <a:r>
              <a:rPr lang="en-US" dirty="0"/>
              <a:t>.</a:t>
            </a:r>
          </a:p>
          <a:p>
            <a:r>
              <a:rPr lang="en-US" dirty="0" err="1"/>
              <a:t>Dabei</a:t>
            </a:r>
            <a:r>
              <a:rPr lang="en-US" dirty="0"/>
              <a:t> </a:t>
            </a:r>
            <a:r>
              <a:rPr lang="en-US" dirty="0" err="1"/>
              <a:t>haben</a:t>
            </a:r>
            <a:r>
              <a:rPr lang="en-US" dirty="0"/>
              <a:t> </a:t>
            </a:r>
            <a:r>
              <a:rPr lang="en-US" dirty="0" err="1"/>
              <a:t>wir</a:t>
            </a:r>
            <a:r>
              <a:rPr lang="en-US" dirty="0"/>
              <a:t> </a:t>
            </a:r>
            <a:r>
              <a:rPr lang="en-US" dirty="0" err="1"/>
              <a:t>jeweils</a:t>
            </a:r>
            <a:r>
              <a:rPr lang="en-US" dirty="0"/>
              <a:t> </a:t>
            </a:r>
            <a:r>
              <a:rPr lang="en-US" dirty="0" err="1"/>
              <a:t>vier</a:t>
            </a:r>
            <a:r>
              <a:rPr lang="en-US" dirty="0"/>
              <a:t> </a:t>
            </a:r>
            <a:r>
              <a:rPr lang="en-US" dirty="0" err="1"/>
              <a:t>übersichtsseiten</a:t>
            </a:r>
            <a:r>
              <a:rPr lang="en-US" dirty="0"/>
              <a:t> der </a:t>
            </a:r>
            <a:r>
              <a:rPr lang="en-US" dirty="0" err="1"/>
              <a:t>Messtationen</a:t>
            </a:r>
            <a:r>
              <a:rPr lang="en-US" dirty="0"/>
              <a:t> </a:t>
            </a:r>
            <a:r>
              <a:rPr lang="en-US" dirty="0" err="1"/>
              <a:t>aufgeteilt</a:t>
            </a:r>
            <a:r>
              <a:rPr lang="en-US" dirty="0"/>
              <a:t> in Wind </a:t>
            </a:r>
            <a:r>
              <a:rPr lang="en-US" dirty="0" err="1"/>
              <a:t>Tempeatur</a:t>
            </a:r>
            <a:r>
              <a:rPr lang="en-US" dirty="0"/>
              <a:t> Wass und </a:t>
            </a:r>
            <a:r>
              <a:rPr lang="en-US" dirty="0" err="1"/>
              <a:t>Warnungen</a:t>
            </a:r>
            <a:r>
              <a:rPr lang="en-US" dirty="0"/>
              <a:t>. </a:t>
            </a:r>
            <a:r>
              <a:rPr lang="en-US" dirty="0" err="1"/>
              <a:t>Mit</a:t>
            </a:r>
            <a:r>
              <a:rPr lang="en-US" dirty="0"/>
              <a:t> dem Klick auf den </a:t>
            </a:r>
            <a:r>
              <a:rPr lang="en-US" dirty="0" err="1"/>
              <a:t>Jeweiligen</a:t>
            </a:r>
            <a:r>
              <a:rPr lang="en-US" dirty="0"/>
              <a:t> link </a:t>
            </a:r>
            <a:r>
              <a:rPr lang="en-US" dirty="0" err="1"/>
              <a:t>öffnet</a:t>
            </a:r>
            <a:r>
              <a:rPr lang="en-US" dirty="0"/>
              <a:t> </a:t>
            </a:r>
            <a:r>
              <a:rPr lang="en-US" dirty="0" err="1"/>
              <a:t>sich</a:t>
            </a:r>
            <a:r>
              <a:rPr lang="en-US" dirty="0"/>
              <a:t> </a:t>
            </a:r>
            <a:r>
              <a:rPr lang="en-US" dirty="0" err="1"/>
              <a:t>dann</a:t>
            </a:r>
            <a:r>
              <a:rPr lang="en-US" dirty="0"/>
              <a:t> die </a:t>
            </a:r>
            <a:r>
              <a:rPr lang="en-US" dirty="0" err="1"/>
              <a:t>jeweilige</a:t>
            </a:r>
            <a:r>
              <a:rPr lang="en-US" dirty="0"/>
              <a:t> </a:t>
            </a:r>
            <a:r>
              <a:rPr lang="en-US" dirty="0" err="1"/>
              <a:t>Seite</a:t>
            </a:r>
            <a:r>
              <a:rPr lang="en-US" dirty="0"/>
              <a:t>.</a:t>
            </a:r>
          </a:p>
          <a:p>
            <a:r>
              <a:rPr lang="en-US" dirty="0"/>
              <a:t>Die </a:t>
            </a:r>
            <a:r>
              <a:rPr lang="en-US" dirty="0" err="1"/>
              <a:t>dann</a:t>
            </a:r>
            <a:r>
              <a:rPr lang="en-US" dirty="0"/>
              <a:t> den </a:t>
            </a:r>
            <a:r>
              <a:rPr lang="en-US" dirty="0" err="1"/>
              <a:t>letzten</a:t>
            </a:r>
            <a:r>
              <a:rPr lang="en-US" dirty="0"/>
              <a:t> Screen </a:t>
            </a:r>
            <a:r>
              <a:rPr lang="en-US" dirty="0" err="1"/>
              <a:t>öffnet</a:t>
            </a:r>
            <a:r>
              <a:rPr lang="en-US" dirty="0"/>
              <a:t> die </a:t>
            </a:r>
            <a:r>
              <a:rPr lang="en-US" dirty="0" err="1"/>
              <a:t>Grafikten</a:t>
            </a:r>
            <a:r>
              <a:rPr lang="en-US" dirty="0"/>
              <a:t> und Plots </a:t>
            </a:r>
            <a:r>
              <a:rPr lang="en-US" dirty="0" err="1"/>
              <a:t>zu</a:t>
            </a:r>
            <a:r>
              <a:rPr lang="en-US" dirty="0"/>
              <a:t> den </a:t>
            </a:r>
            <a:r>
              <a:rPr lang="en-US" dirty="0" err="1"/>
              <a:t>jeweiligen</a:t>
            </a:r>
            <a:r>
              <a:rPr lang="en-US" dirty="0"/>
              <a:t> </a:t>
            </a:r>
            <a:r>
              <a:rPr lang="en-US" dirty="0" err="1"/>
              <a:t>Unterpunkten</a:t>
            </a:r>
            <a:r>
              <a:rPr lang="en-US" dirty="0"/>
              <a:t>:</a:t>
            </a:r>
          </a:p>
          <a:p>
            <a:r>
              <a:rPr lang="en-US" dirty="0"/>
              <a:t>Wind </a:t>
            </a:r>
            <a:r>
              <a:rPr lang="en-US" dirty="0" err="1"/>
              <a:t>Lufttemperutr</a:t>
            </a:r>
            <a:r>
              <a:rPr lang="en-US" dirty="0"/>
              <a:t> </a:t>
            </a:r>
            <a:r>
              <a:rPr lang="en-US" dirty="0" err="1"/>
              <a:t>Wassertemperatur</a:t>
            </a:r>
            <a:r>
              <a:rPr lang="en-US" dirty="0"/>
              <a:t> </a:t>
            </a:r>
            <a:r>
              <a:rPr lang="en-US" dirty="0" err="1"/>
              <a:t>Taupunkt</a:t>
            </a:r>
            <a:r>
              <a:rPr lang="en-US" dirty="0"/>
              <a:t> </a:t>
            </a:r>
            <a:r>
              <a:rPr lang="en-US" dirty="0" err="1"/>
              <a:t>Wasserstand</a:t>
            </a:r>
            <a:r>
              <a:rPr lang="en-US" dirty="0"/>
              <a:t> und </a:t>
            </a:r>
            <a:r>
              <a:rPr lang="en-US" dirty="0" err="1"/>
              <a:t>Druck</a:t>
            </a:r>
            <a:r>
              <a:rPr lang="en-US" dirty="0"/>
              <a:t>.</a:t>
            </a:r>
          </a:p>
          <a:p>
            <a:r>
              <a:rPr lang="en-US" dirty="0" err="1"/>
              <a:t>Mit</a:t>
            </a:r>
            <a:r>
              <a:rPr lang="en-US" dirty="0"/>
              <a:t> dem </a:t>
            </a:r>
            <a:r>
              <a:rPr lang="en-US" dirty="0" err="1"/>
              <a:t>jeweilgen</a:t>
            </a:r>
            <a:r>
              <a:rPr lang="en-US" dirty="0"/>
              <a:t> Button </a:t>
            </a:r>
            <a:r>
              <a:rPr lang="en-US" dirty="0" err="1"/>
              <a:t>unterhalb</a:t>
            </a:r>
            <a:r>
              <a:rPr lang="en-US" dirty="0"/>
              <a:t> </a:t>
            </a:r>
            <a:r>
              <a:rPr lang="en-US" dirty="0" err="1"/>
              <a:t>kann</a:t>
            </a:r>
            <a:r>
              <a:rPr lang="en-US" dirty="0"/>
              <a:t> </a:t>
            </a:r>
            <a:r>
              <a:rPr lang="en-US" dirty="0" err="1"/>
              <a:t>zwischen</a:t>
            </a:r>
            <a:r>
              <a:rPr lang="en-US" dirty="0"/>
              <a:t> den </a:t>
            </a:r>
            <a:r>
              <a:rPr lang="en-US" dirty="0" err="1"/>
              <a:t>Historischen</a:t>
            </a:r>
            <a:r>
              <a:rPr lang="en-US" dirty="0"/>
              <a:t> </a:t>
            </a:r>
            <a:r>
              <a:rPr lang="en-US" dirty="0" err="1"/>
              <a:t>Daten</a:t>
            </a:r>
            <a:r>
              <a:rPr lang="en-US" dirty="0"/>
              <a:t> dem </a:t>
            </a:r>
            <a:r>
              <a:rPr lang="en-US" dirty="0" err="1"/>
              <a:t>Aktuellen</a:t>
            </a:r>
            <a:r>
              <a:rPr lang="en-US" dirty="0"/>
              <a:t> </a:t>
            </a:r>
            <a:r>
              <a:rPr lang="en-US" dirty="0" err="1"/>
              <a:t>Messtaand</a:t>
            </a:r>
            <a:r>
              <a:rPr lang="en-US" dirty="0"/>
              <a:t> und der </a:t>
            </a:r>
            <a:r>
              <a:rPr lang="en-US" dirty="0" err="1"/>
              <a:t>Vorraussage</a:t>
            </a:r>
            <a:r>
              <a:rPr lang="en-US" dirty="0"/>
              <a:t> </a:t>
            </a:r>
            <a:r>
              <a:rPr lang="en-US" dirty="0" err="1"/>
              <a:t>umgeschalten</a:t>
            </a:r>
            <a:r>
              <a:rPr lang="en-US" dirty="0"/>
              <a:t> warden.</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30</a:t>
            </a:fld>
            <a:endParaRPr lang="en-CH"/>
          </a:p>
        </p:txBody>
      </p:sp>
    </p:spTree>
    <p:extLst>
      <p:ext uri="{BB962C8B-B14F-4D97-AF65-F5344CB8AC3E}">
        <p14:creationId xmlns:p14="http://schemas.microsoft.com/office/powerpoint/2010/main" val="1204525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r>
              <a:rPr lang="en-US" dirty="0" err="1"/>
              <a:t>Hier</a:t>
            </a:r>
            <a:r>
              <a:rPr lang="en-US" dirty="0"/>
              <a:t> </a:t>
            </a:r>
            <a:r>
              <a:rPr lang="en-US" dirty="0" err="1"/>
              <a:t>nochmal</a:t>
            </a:r>
            <a:r>
              <a:rPr lang="en-US" dirty="0"/>
              <a:t> </a:t>
            </a:r>
            <a:r>
              <a:rPr lang="en-US" dirty="0" err="1"/>
              <a:t>abgelistet</a:t>
            </a:r>
            <a:r>
              <a:rPr lang="en-US" dirty="0"/>
              <a:t> die </a:t>
            </a:r>
            <a:r>
              <a:rPr lang="en-US" dirty="0" err="1"/>
              <a:t>Programmatischen</a:t>
            </a:r>
            <a:r>
              <a:rPr lang="en-US" dirty="0"/>
              <a:t> HTML endpoints </a:t>
            </a:r>
          </a:p>
        </p:txBody>
      </p:sp>
      <p:sp>
        <p:nvSpPr>
          <p:cNvPr id="4" name="Foliennummernplatzhalter 3"/>
          <p:cNvSpPr>
            <a:spLocks noGrp="1"/>
          </p:cNvSpPr>
          <p:nvPr>
            <p:ph type="sldNum" sz="quarter" idx="5"/>
          </p:nvPr>
        </p:nvSpPr>
        <p:spPr/>
        <p:txBody>
          <a:bodyPr/>
          <a:lstStyle/>
          <a:p>
            <a:fld id="{D4CE1BAB-7B68-4C87-8549-54F078DDFB49}" type="slidenum">
              <a:rPr lang="en-CH" smtClean="0"/>
              <a:t>31</a:t>
            </a:fld>
            <a:endParaRPr lang="en-CH"/>
          </a:p>
        </p:txBody>
      </p:sp>
    </p:spTree>
    <p:extLst>
      <p:ext uri="{BB962C8B-B14F-4D97-AF65-F5344CB8AC3E}">
        <p14:creationId xmlns:p14="http://schemas.microsoft.com/office/powerpoint/2010/main" val="3552269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Für </a:t>
            </a:r>
            <a:r>
              <a:rPr lang="en-US" dirty="0" err="1"/>
              <a:t>jeden</a:t>
            </a:r>
            <a:r>
              <a:rPr lang="en-US" dirty="0"/>
              <a:t> Endpoint </a:t>
            </a:r>
            <a:r>
              <a:rPr lang="en-US" dirty="0" err="1"/>
              <a:t>im</a:t>
            </a:r>
            <a:r>
              <a:rPr lang="en-US" dirty="0"/>
              <a:t> Routing </a:t>
            </a:r>
            <a:r>
              <a:rPr lang="en-US" dirty="0" err="1"/>
              <a:t>hanben</a:t>
            </a:r>
            <a:r>
              <a:rPr lang="en-US" dirty="0"/>
              <a:t> </a:t>
            </a:r>
            <a:r>
              <a:rPr lang="en-US" dirty="0" err="1"/>
              <a:t>wir</a:t>
            </a:r>
            <a:r>
              <a:rPr lang="en-US" dirty="0"/>
              <a:t> </a:t>
            </a:r>
            <a:r>
              <a:rPr lang="en-US" dirty="0" err="1"/>
              <a:t>jeweils</a:t>
            </a:r>
            <a:r>
              <a:rPr lang="en-US" dirty="0"/>
              <a:t> </a:t>
            </a:r>
            <a:r>
              <a:rPr lang="en-US" dirty="0" err="1"/>
              <a:t>ein</a:t>
            </a:r>
            <a:r>
              <a:rPr lang="en-US" dirty="0"/>
              <a:t> </a:t>
            </a:r>
            <a:r>
              <a:rPr lang="en-US" dirty="0" err="1"/>
              <a:t>statisches</a:t>
            </a:r>
            <a:r>
              <a:rPr lang="en-US" dirty="0"/>
              <a:t> HTML File das </a:t>
            </a:r>
            <a:r>
              <a:rPr lang="en-US" dirty="0" err="1"/>
              <a:t>wir</a:t>
            </a:r>
            <a:r>
              <a:rPr lang="en-US" dirty="0"/>
              <a:t> </a:t>
            </a:r>
            <a:r>
              <a:rPr lang="en-US" dirty="0" err="1"/>
              <a:t>mit</a:t>
            </a:r>
            <a:r>
              <a:rPr lang="en-US" dirty="0"/>
              <a:t> </a:t>
            </a:r>
            <a:r>
              <a:rPr lang="en-US" dirty="0" err="1"/>
              <a:t>unseren</a:t>
            </a:r>
            <a:r>
              <a:rPr lang="en-US" dirty="0"/>
              <a:t> Python </a:t>
            </a:r>
            <a:r>
              <a:rPr lang="en-US" dirty="0" err="1"/>
              <a:t>Variablen</a:t>
            </a:r>
            <a:r>
              <a:rPr lang="en-US" dirty="0"/>
              <a:t> </a:t>
            </a:r>
            <a:r>
              <a:rPr lang="en-US" dirty="0" err="1"/>
              <a:t>füllen</a:t>
            </a:r>
            <a:r>
              <a:rPr lang="en-US" dirty="0"/>
              <a:t>.</a:t>
            </a:r>
          </a:p>
          <a:p>
            <a:r>
              <a:rPr lang="en-US" dirty="0"/>
              <a:t>Index.html für den Home Screen und die Navigation.</a:t>
            </a:r>
          </a:p>
          <a:p>
            <a:r>
              <a:rPr lang="en-US" dirty="0"/>
              <a:t>Load_data.html für den </a:t>
            </a:r>
            <a:r>
              <a:rPr lang="en-US" dirty="0" err="1"/>
              <a:t>Splashscreen</a:t>
            </a:r>
            <a:r>
              <a:rPr lang="en-US" dirty="0"/>
              <a:t>.</a:t>
            </a:r>
          </a:p>
          <a:p>
            <a:r>
              <a:rPr lang="en-US" dirty="0"/>
              <a:t>Main.html für </a:t>
            </a:r>
            <a:r>
              <a:rPr lang="en-US" dirty="0" err="1"/>
              <a:t>Ansichten</a:t>
            </a:r>
            <a:r>
              <a:rPr lang="en-US" dirty="0"/>
              <a:t> der </a:t>
            </a:r>
            <a:r>
              <a:rPr lang="en-US" dirty="0" err="1"/>
              <a:t>Wetterstationen</a:t>
            </a:r>
            <a:endParaRPr lang="en-US" dirty="0"/>
          </a:p>
          <a:p>
            <a:r>
              <a:rPr lang="en-US" dirty="0"/>
              <a:t>Und Graph.html für die Detail </a:t>
            </a:r>
            <a:r>
              <a:rPr lang="en-US" dirty="0" err="1"/>
              <a:t>ansicht</a:t>
            </a:r>
            <a:r>
              <a:rPr lang="en-US" dirty="0"/>
              <a:t> der </a:t>
            </a:r>
            <a:r>
              <a:rPr lang="en-US" dirty="0" err="1"/>
              <a:t>einzelnen</a:t>
            </a:r>
            <a:r>
              <a:rPr lang="en-US" dirty="0"/>
              <a:t> </a:t>
            </a:r>
            <a:r>
              <a:rPr lang="en-US" dirty="0" err="1"/>
              <a:t>Messwerte</a:t>
            </a:r>
            <a:r>
              <a:rPr lang="en-US" dirty="0"/>
              <a:t> und der Plots.</a:t>
            </a:r>
          </a:p>
          <a:p>
            <a:r>
              <a:rPr lang="en-US" dirty="0"/>
              <a:t>Ich </a:t>
            </a:r>
            <a:r>
              <a:rPr lang="en-US" dirty="0" err="1"/>
              <a:t>freue</a:t>
            </a:r>
            <a:r>
              <a:rPr lang="en-US" dirty="0"/>
              <a:t> </a:t>
            </a:r>
            <a:r>
              <a:rPr lang="en-US" dirty="0" err="1"/>
              <a:t>mich</a:t>
            </a:r>
            <a:r>
              <a:rPr lang="en-US" dirty="0"/>
              <a:t> nun </a:t>
            </a:r>
            <a:r>
              <a:rPr lang="en-US" dirty="0" err="1"/>
              <a:t>mein</a:t>
            </a:r>
            <a:r>
              <a:rPr lang="en-US" dirty="0"/>
              <a:t> Wort an Florin </a:t>
            </a:r>
            <a:r>
              <a:rPr lang="en-US" dirty="0" err="1"/>
              <a:t>weiter</a:t>
            </a:r>
            <a:r>
              <a:rPr lang="en-US" dirty="0"/>
              <a:t> </a:t>
            </a:r>
            <a:r>
              <a:rPr lang="en-US" dirty="0" err="1"/>
              <a:t>zugeben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32</a:t>
            </a:fld>
            <a:endParaRPr lang="en-CH"/>
          </a:p>
        </p:txBody>
      </p:sp>
    </p:spTree>
    <p:extLst>
      <p:ext uri="{BB962C8B-B14F-4D97-AF65-F5344CB8AC3E}">
        <p14:creationId xmlns:p14="http://schemas.microsoft.com/office/powerpoint/2010/main" val="3865265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33</a:t>
            </a:fld>
            <a:endParaRPr lang="en-CH"/>
          </a:p>
        </p:txBody>
      </p:sp>
    </p:spTree>
    <p:extLst>
      <p:ext uri="{BB962C8B-B14F-4D97-AF65-F5344CB8AC3E}">
        <p14:creationId xmlns:p14="http://schemas.microsoft.com/office/powerpoint/2010/main" val="221495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err="1"/>
              <a:t>Hier</a:t>
            </a:r>
            <a:r>
              <a:rPr lang="en-US" dirty="0"/>
              <a:t> </a:t>
            </a:r>
            <a:r>
              <a:rPr lang="en-US" dirty="0" err="1"/>
              <a:t>ist</a:t>
            </a:r>
            <a:r>
              <a:rPr lang="en-US" dirty="0"/>
              <a:t> der </a:t>
            </a:r>
            <a:r>
              <a:rPr lang="en-US" dirty="0" err="1"/>
              <a:t>Entwurf</a:t>
            </a:r>
            <a:r>
              <a:rPr lang="en-US" dirty="0"/>
              <a:t> der </a:t>
            </a:r>
            <a:r>
              <a:rPr lang="en-US" dirty="0" err="1"/>
              <a:t>Startseite</a:t>
            </a:r>
            <a:r>
              <a:rPr lang="en-US" dirty="0"/>
              <a:t>. </a:t>
            </a:r>
          </a:p>
          <a:p>
            <a:r>
              <a:rPr lang="en-US" dirty="0" err="1"/>
              <a:t>Oben</a:t>
            </a:r>
            <a:r>
              <a:rPr lang="en-US" dirty="0"/>
              <a:t> </a:t>
            </a:r>
            <a:r>
              <a:rPr lang="en-US" dirty="0" err="1"/>
              <a:t>kann</a:t>
            </a:r>
            <a:r>
              <a:rPr lang="en-US" dirty="0"/>
              <a:t> </a:t>
            </a:r>
            <a:r>
              <a:rPr lang="en-US" dirty="0" err="1"/>
              <a:t>zwischen</a:t>
            </a:r>
            <a:r>
              <a:rPr lang="en-US" dirty="0"/>
              <a:t> den </a:t>
            </a:r>
            <a:r>
              <a:rPr lang="en-US" dirty="0" err="1"/>
              <a:t>beiden</a:t>
            </a:r>
            <a:r>
              <a:rPr lang="en-US" dirty="0"/>
              <a:t> </a:t>
            </a:r>
            <a:r>
              <a:rPr lang="en-US" dirty="0" err="1"/>
              <a:t>Wetterstationen</a:t>
            </a:r>
            <a:r>
              <a:rPr lang="en-US" dirty="0"/>
              <a:t> </a:t>
            </a:r>
            <a:r>
              <a:rPr lang="en-US" dirty="0" err="1"/>
              <a:t>hin</a:t>
            </a:r>
            <a:r>
              <a:rPr lang="en-US" dirty="0"/>
              <a:t> und her </a:t>
            </a:r>
            <a:r>
              <a:rPr lang="en-US" dirty="0" err="1"/>
              <a:t>gewechselt</a:t>
            </a:r>
            <a:r>
              <a:rPr lang="en-US" dirty="0"/>
              <a:t> </a:t>
            </a:r>
            <a:r>
              <a:rPr lang="en-US" dirty="0" err="1"/>
              <a:t>werden</a:t>
            </a:r>
            <a:r>
              <a:rPr lang="en-US" dirty="0"/>
              <a:t>. </a:t>
            </a:r>
            <a:r>
              <a:rPr lang="en-US" dirty="0" err="1"/>
              <a:t>Wir</a:t>
            </a:r>
            <a:r>
              <a:rPr lang="en-US" dirty="0"/>
              <a:t> </a:t>
            </a:r>
            <a:r>
              <a:rPr lang="en-US" dirty="0" err="1"/>
              <a:t>haben</a:t>
            </a:r>
            <a:r>
              <a:rPr lang="en-US" dirty="0"/>
              <a:t> die </a:t>
            </a:r>
            <a:r>
              <a:rPr lang="en-US" dirty="0" err="1"/>
              <a:t>Messungen</a:t>
            </a:r>
            <a:r>
              <a:rPr lang="en-US" dirty="0"/>
              <a:t> in 4 Gruppen </a:t>
            </a:r>
            <a:r>
              <a:rPr lang="en-US" dirty="0" err="1"/>
              <a:t>aufgeteilt</a:t>
            </a:r>
            <a:r>
              <a:rPr lang="en-US" dirty="0"/>
              <a:t>: Wind, </a:t>
            </a:r>
            <a:r>
              <a:rPr lang="en-US" dirty="0" err="1"/>
              <a:t>Temperaturen</a:t>
            </a:r>
            <a:r>
              <a:rPr lang="en-US" dirty="0"/>
              <a:t>, Wasser und </a:t>
            </a:r>
            <a:r>
              <a:rPr lang="en-US" dirty="0" err="1"/>
              <a:t>Warnungen</a:t>
            </a:r>
            <a:r>
              <a:rPr lang="en-US" dirty="0"/>
              <a:t>.</a:t>
            </a:r>
          </a:p>
          <a:p>
            <a:endParaRPr lang="en-US" dirty="0"/>
          </a:p>
          <a:p>
            <a:r>
              <a:rPr lang="en-US" dirty="0" err="1"/>
              <a:t>Oben</a:t>
            </a:r>
            <a:r>
              <a:rPr lang="en-US" dirty="0"/>
              <a:t> </a:t>
            </a:r>
            <a:r>
              <a:rPr lang="en-US" dirty="0" err="1"/>
              <a:t>rechts</a:t>
            </a:r>
            <a:r>
              <a:rPr lang="en-US" dirty="0"/>
              <a:t> </a:t>
            </a:r>
            <a:r>
              <a:rPr lang="en-US" dirty="0" err="1"/>
              <a:t>wird</a:t>
            </a:r>
            <a:r>
              <a:rPr lang="en-US" dirty="0"/>
              <a:t> die </a:t>
            </a:r>
            <a:r>
              <a:rPr lang="en-US" dirty="0" err="1"/>
              <a:t>Windrichtung</a:t>
            </a:r>
            <a:r>
              <a:rPr lang="en-US" dirty="0"/>
              <a:t> </a:t>
            </a:r>
            <a:r>
              <a:rPr lang="en-US" dirty="0" err="1"/>
              <a:t>mithilfe</a:t>
            </a:r>
            <a:r>
              <a:rPr lang="en-US" dirty="0"/>
              <a:t> </a:t>
            </a:r>
            <a:r>
              <a:rPr lang="en-US" dirty="0" err="1"/>
              <a:t>einer</a:t>
            </a:r>
            <a:r>
              <a:rPr lang="en-US" dirty="0"/>
              <a:t> Windrose </a:t>
            </a:r>
            <a:r>
              <a:rPr lang="en-US" dirty="0" err="1"/>
              <a:t>dargestellt</a:t>
            </a:r>
            <a:r>
              <a:rPr lang="en-US" dirty="0"/>
              <a:t>. Bei den </a:t>
            </a:r>
            <a:r>
              <a:rPr lang="en-US" dirty="0" err="1"/>
              <a:t>Warnungen</a:t>
            </a:r>
            <a:r>
              <a:rPr lang="en-US" dirty="0"/>
              <a:t> </a:t>
            </a:r>
            <a:r>
              <a:rPr lang="en-US" dirty="0" err="1"/>
              <a:t>werden</a:t>
            </a:r>
            <a:r>
              <a:rPr lang="en-US" dirty="0"/>
              <a:t> </a:t>
            </a:r>
            <a:r>
              <a:rPr lang="en-US" dirty="0" err="1"/>
              <a:t>Wetterwarnungen</a:t>
            </a:r>
            <a:r>
              <a:rPr lang="en-US" dirty="0"/>
              <a:t> von </a:t>
            </a:r>
            <a:r>
              <a:rPr lang="en-US" dirty="0" err="1"/>
              <a:t>MeteoSwiss</a:t>
            </a:r>
            <a:r>
              <a:rPr lang="en-US" dirty="0"/>
              <a:t> </a:t>
            </a:r>
            <a:r>
              <a:rPr lang="en-US" dirty="0" err="1"/>
              <a:t>dargestellt</a:t>
            </a:r>
            <a:r>
              <a:rPr lang="en-US" dirty="0"/>
              <a:t>, </a:t>
            </a:r>
            <a:r>
              <a:rPr lang="en-US" dirty="0" err="1"/>
              <a:t>sowie</a:t>
            </a:r>
            <a:r>
              <a:rPr lang="en-US" dirty="0"/>
              <a:t> der </a:t>
            </a:r>
            <a:r>
              <a:rPr lang="en-US" dirty="0" err="1"/>
              <a:t>Sonnenauf</a:t>
            </a:r>
            <a:r>
              <a:rPr lang="en-US" dirty="0"/>
              <a:t>-/</a:t>
            </a:r>
            <a:r>
              <a:rPr lang="en-US" dirty="0" err="1"/>
              <a:t>untergang</a:t>
            </a:r>
            <a:r>
              <a:rPr lang="en-US" dirty="0"/>
              <a:t> und die </a:t>
            </a:r>
            <a:r>
              <a:rPr lang="en-US" dirty="0" err="1"/>
              <a:t>Strahlung</a:t>
            </a:r>
            <a:r>
              <a:rPr lang="en-US" dirty="0"/>
              <a:t>. Dazu </a:t>
            </a:r>
            <a:r>
              <a:rPr lang="en-US" dirty="0" err="1"/>
              <a:t>kommt</a:t>
            </a:r>
            <a:r>
              <a:rPr lang="en-US" dirty="0"/>
              <a:t> </a:t>
            </a:r>
            <a:r>
              <a:rPr lang="en-US" dirty="0" err="1"/>
              <a:t>noch</a:t>
            </a:r>
            <a:r>
              <a:rPr lang="en-US" dirty="0"/>
              <a:t> </a:t>
            </a:r>
            <a:r>
              <a:rPr lang="en-US" dirty="0" err="1"/>
              <a:t>ein</a:t>
            </a:r>
            <a:r>
              <a:rPr lang="en-US" dirty="0"/>
              <a:t> Online-Status, </a:t>
            </a:r>
            <a:r>
              <a:rPr lang="en-US" dirty="0" err="1"/>
              <a:t>damit</a:t>
            </a:r>
            <a:r>
              <a:rPr lang="en-US" dirty="0"/>
              <a:t> </a:t>
            </a:r>
            <a:r>
              <a:rPr lang="en-US" dirty="0" err="1"/>
              <a:t>weiss</a:t>
            </a:r>
            <a:r>
              <a:rPr lang="en-US" dirty="0"/>
              <a:t> der </a:t>
            </a:r>
            <a:r>
              <a:rPr lang="en-US" dirty="0" err="1"/>
              <a:t>Benutzer</a:t>
            </a:r>
            <a:r>
              <a:rPr lang="en-US" dirty="0"/>
              <a:t> </a:t>
            </a:r>
            <a:r>
              <a:rPr lang="en-US" dirty="0" err="1"/>
              <a:t>wie</a:t>
            </a:r>
            <a:r>
              <a:rPr lang="en-US" dirty="0"/>
              <a:t> </a:t>
            </a:r>
            <a:r>
              <a:rPr lang="en-US" dirty="0" err="1"/>
              <a:t>aktuell</a:t>
            </a:r>
            <a:r>
              <a:rPr lang="en-US" dirty="0"/>
              <a:t> die </a:t>
            </a:r>
            <a:r>
              <a:rPr lang="en-US" dirty="0" err="1"/>
              <a:t>Wetterdaten</a:t>
            </a:r>
            <a:r>
              <a:rPr lang="en-US" dirty="0"/>
              <a:t> </a:t>
            </a:r>
            <a:r>
              <a:rPr lang="en-US" dirty="0" err="1"/>
              <a:t>sind</a:t>
            </a:r>
            <a:r>
              <a:rPr lang="en-US" dirty="0"/>
              <a:t>.</a:t>
            </a:r>
          </a:p>
          <a:p>
            <a:endParaRPr lang="en-US" dirty="0"/>
          </a:p>
          <a:p>
            <a:r>
              <a:rPr lang="en-US" dirty="0" err="1"/>
              <a:t>Wenn</a:t>
            </a:r>
            <a:r>
              <a:rPr lang="en-US" dirty="0"/>
              <a:t> man auf </a:t>
            </a:r>
            <a:r>
              <a:rPr lang="en-US" dirty="0" err="1"/>
              <a:t>eine</a:t>
            </a:r>
            <a:r>
              <a:rPr lang="en-US" dirty="0"/>
              <a:t> der </a:t>
            </a:r>
            <a:r>
              <a:rPr lang="en-US" dirty="0" err="1"/>
              <a:t>vier</a:t>
            </a:r>
            <a:r>
              <a:rPr lang="en-US" dirty="0"/>
              <a:t> </a:t>
            </a:r>
            <a:r>
              <a:rPr lang="en-US" dirty="0" err="1"/>
              <a:t>Kategorien</a:t>
            </a:r>
            <a:r>
              <a:rPr lang="en-US" dirty="0"/>
              <a:t> </a:t>
            </a:r>
            <a:r>
              <a:rPr lang="en-US" dirty="0" err="1"/>
              <a:t>klickt</a:t>
            </a:r>
            <a:r>
              <a:rPr lang="en-US" dirty="0"/>
              <a:t>, </a:t>
            </a:r>
            <a:r>
              <a:rPr lang="en-US" dirty="0" err="1"/>
              <a:t>kommt</a:t>
            </a:r>
            <a:r>
              <a:rPr lang="en-US" dirty="0"/>
              <a:t> </a:t>
            </a:r>
            <a:r>
              <a:rPr lang="en-US" dirty="0" err="1"/>
              <a:t>eine</a:t>
            </a:r>
            <a:r>
              <a:rPr lang="en-US" dirty="0"/>
              <a:t> </a:t>
            </a:r>
            <a:r>
              <a:rPr lang="en-US" dirty="0" err="1"/>
              <a:t>Detailansicht</a:t>
            </a:r>
            <a:r>
              <a:rPr lang="en-US" dirty="0"/>
              <a:t> </a:t>
            </a:r>
            <a:r>
              <a:rPr lang="en-US" dirty="0" err="1"/>
              <a:t>mit</a:t>
            </a:r>
            <a:r>
              <a:rPr lang="en-US" dirty="0"/>
              <a:t> </a:t>
            </a:r>
            <a:r>
              <a:rPr lang="en-US" dirty="0" err="1"/>
              <a:t>Visualisierungen</a:t>
            </a:r>
            <a:r>
              <a:rPr lang="en-US" dirty="0"/>
              <a:t> </a:t>
            </a:r>
            <a:r>
              <a:rPr lang="en-US" dirty="0" err="1"/>
              <a:t>zu</a:t>
            </a:r>
            <a:r>
              <a:rPr lang="en-US" dirty="0"/>
              <a:t> </a:t>
            </a:r>
            <a:r>
              <a:rPr lang="en-US" dirty="0" err="1"/>
              <a:t>diesen</a:t>
            </a:r>
            <a:r>
              <a:rPr lang="en-US" dirty="0"/>
              <a:t> </a:t>
            </a:r>
            <a:r>
              <a:rPr lang="en-US" dirty="0" err="1"/>
              <a:t>Messwerten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34</a:t>
            </a:fld>
            <a:endParaRPr lang="en-CH"/>
          </a:p>
        </p:txBody>
      </p:sp>
    </p:spTree>
    <p:extLst>
      <p:ext uri="{BB962C8B-B14F-4D97-AF65-F5344CB8AC3E}">
        <p14:creationId xmlns:p14="http://schemas.microsoft.com/office/powerpoint/2010/main" val="1192728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Dies </a:t>
            </a:r>
            <a:r>
              <a:rPr lang="en-US" dirty="0" err="1"/>
              <a:t>bringt</a:t>
            </a:r>
            <a:r>
              <a:rPr lang="en-US" dirty="0"/>
              <a:t> </a:t>
            </a:r>
            <a:r>
              <a:rPr lang="en-US" dirty="0" err="1"/>
              <a:t>uns</a:t>
            </a:r>
            <a:r>
              <a:rPr lang="en-US" dirty="0"/>
              <a:t> </a:t>
            </a:r>
            <a:r>
              <a:rPr lang="en-US" dirty="0" err="1"/>
              <a:t>schon</a:t>
            </a:r>
            <a:r>
              <a:rPr lang="en-US" dirty="0"/>
              <a:t> auf die </a:t>
            </a:r>
            <a:r>
              <a:rPr lang="en-US" dirty="0" err="1"/>
              <a:t>nächste</a:t>
            </a:r>
            <a:r>
              <a:rPr lang="en-US" dirty="0"/>
              <a:t> </a:t>
            </a:r>
            <a:r>
              <a:rPr lang="en-US" dirty="0" err="1"/>
              <a:t>Seite</a:t>
            </a:r>
            <a:r>
              <a:rPr lang="en-US" dirty="0"/>
              <a:t>. </a:t>
            </a:r>
            <a:r>
              <a:rPr lang="en-US" dirty="0" err="1"/>
              <a:t>Wir</a:t>
            </a:r>
            <a:r>
              <a:rPr lang="en-US" dirty="0"/>
              <a:t> </a:t>
            </a:r>
            <a:r>
              <a:rPr lang="en-US" dirty="0" err="1"/>
              <a:t>haben</a:t>
            </a:r>
            <a:r>
              <a:rPr lang="en-US" dirty="0"/>
              <a:t> </a:t>
            </a:r>
            <a:r>
              <a:rPr lang="en-US" dirty="0" err="1"/>
              <a:t>hier</a:t>
            </a:r>
            <a:r>
              <a:rPr lang="en-US" dirty="0"/>
              <a:t> mal die </a:t>
            </a:r>
            <a:r>
              <a:rPr lang="en-US" dirty="0" err="1"/>
              <a:t>Detailansicht</a:t>
            </a:r>
            <a:r>
              <a:rPr lang="en-US" dirty="0"/>
              <a:t> für den Wind </a:t>
            </a:r>
            <a:r>
              <a:rPr lang="en-US" dirty="0" err="1"/>
              <a:t>skiziert</a:t>
            </a:r>
            <a:r>
              <a:rPr lang="en-US" dirty="0"/>
              <a:t>. Auf dem Plot </a:t>
            </a:r>
            <a:r>
              <a:rPr lang="en-US" dirty="0" err="1"/>
              <a:t>wird</a:t>
            </a:r>
            <a:r>
              <a:rPr lang="en-US" dirty="0"/>
              <a:t> die </a:t>
            </a:r>
            <a:r>
              <a:rPr lang="en-US" dirty="0" err="1"/>
              <a:t>Windrichtung</a:t>
            </a:r>
            <a:r>
              <a:rPr lang="en-US" dirty="0"/>
              <a:t>, </a:t>
            </a:r>
            <a:r>
              <a:rPr lang="en-US" dirty="0" err="1"/>
              <a:t>sowie</a:t>
            </a:r>
            <a:r>
              <a:rPr lang="en-US" dirty="0"/>
              <a:t> die </a:t>
            </a:r>
            <a:r>
              <a:rPr lang="en-US" dirty="0" err="1"/>
              <a:t>Windgeschwindigkeit</a:t>
            </a:r>
            <a:r>
              <a:rPr lang="en-US" dirty="0"/>
              <a:t>, </a:t>
            </a:r>
            <a:r>
              <a:rPr lang="en-US" dirty="0" err="1"/>
              <a:t>Windstärke</a:t>
            </a:r>
            <a:r>
              <a:rPr lang="en-US" dirty="0"/>
              <a:t> und </a:t>
            </a:r>
            <a:r>
              <a:rPr lang="en-US" dirty="0" err="1"/>
              <a:t>Windböen</a:t>
            </a:r>
            <a:r>
              <a:rPr lang="en-US" dirty="0"/>
              <a:t> </a:t>
            </a:r>
            <a:r>
              <a:rPr lang="en-US" dirty="0" err="1"/>
              <a:t>dargestellt</a:t>
            </a:r>
            <a:r>
              <a:rPr lang="en-US" dirty="0"/>
              <a:t>. </a:t>
            </a:r>
            <a:r>
              <a:rPr lang="en-US" dirty="0" err="1"/>
              <a:t>Durch</a:t>
            </a:r>
            <a:r>
              <a:rPr lang="en-US" dirty="0"/>
              <a:t> </a:t>
            </a:r>
            <a:r>
              <a:rPr lang="en-US" dirty="0" err="1"/>
              <a:t>einfaches</a:t>
            </a:r>
            <a:r>
              <a:rPr lang="en-US" dirty="0"/>
              <a:t> </a:t>
            </a:r>
            <a:r>
              <a:rPr lang="en-US" dirty="0" err="1"/>
              <a:t>tippen</a:t>
            </a:r>
            <a:r>
              <a:rPr lang="en-US" dirty="0"/>
              <a:t> </a:t>
            </a:r>
            <a:r>
              <a:rPr lang="en-US" dirty="0" err="1"/>
              <a:t>gelangt</a:t>
            </a:r>
            <a:r>
              <a:rPr lang="en-US" dirty="0"/>
              <a:t> man </a:t>
            </a:r>
            <a:r>
              <a:rPr lang="en-US" dirty="0" err="1"/>
              <a:t>wieder</a:t>
            </a:r>
            <a:r>
              <a:rPr lang="en-US" dirty="0"/>
              <a:t> auf die </a:t>
            </a:r>
            <a:r>
              <a:rPr lang="en-US" dirty="0" err="1"/>
              <a:t>vorherige</a:t>
            </a:r>
            <a:r>
              <a:rPr lang="en-US" dirty="0"/>
              <a:t> </a:t>
            </a:r>
            <a:r>
              <a:rPr lang="en-US" dirty="0" err="1"/>
              <a:t>Seite</a:t>
            </a:r>
            <a:r>
              <a:rPr lang="en-US" dirty="0"/>
              <a:t> </a:t>
            </a:r>
            <a:r>
              <a:rPr lang="en-US" dirty="0" err="1"/>
              <a:t>zurück</a:t>
            </a:r>
            <a:r>
              <a:rPr lang="en-US" dirty="0"/>
              <a:t>. Und </a:t>
            </a:r>
            <a:r>
              <a:rPr lang="en-US" dirty="0" err="1"/>
              <a:t>durch</a:t>
            </a:r>
            <a:r>
              <a:rPr lang="en-US" dirty="0"/>
              <a:t> </a:t>
            </a:r>
            <a:r>
              <a:rPr lang="en-US" dirty="0" err="1"/>
              <a:t>scrollen</a:t>
            </a:r>
            <a:r>
              <a:rPr lang="en-US" dirty="0"/>
              <a:t> </a:t>
            </a:r>
            <a:r>
              <a:rPr lang="en-US" dirty="0" err="1"/>
              <a:t>nach</a:t>
            </a:r>
            <a:r>
              <a:rPr lang="en-US" dirty="0"/>
              <a:t> links/</a:t>
            </a:r>
            <a:r>
              <a:rPr lang="en-US" dirty="0" err="1"/>
              <a:t>rechts</a:t>
            </a:r>
            <a:r>
              <a:rPr lang="en-US" dirty="0"/>
              <a:t> </a:t>
            </a:r>
            <a:r>
              <a:rPr lang="en-US" dirty="0" err="1"/>
              <a:t>kann</a:t>
            </a:r>
            <a:r>
              <a:rPr lang="en-US" dirty="0"/>
              <a:t> </a:t>
            </a:r>
            <a:r>
              <a:rPr lang="en-US" dirty="0" err="1"/>
              <a:t>weiter</a:t>
            </a:r>
            <a:r>
              <a:rPr lang="en-US" dirty="0"/>
              <a:t> in die </a:t>
            </a:r>
            <a:r>
              <a:rPr lang="en-US" dirty="0" err="1"/>
              <a:t>Vergangenheit</a:t>
            </a:r>
            <a:r>
              <a:rPr lang="en-US" dirty="0"/>
              <a:t> </a:t>
            </a:r>
            <a:r>
              <a:rPr lang="en-US" dirty="0" err="1"/>
              <a:t>geschaut</a:t>
            </a:r>
            <a:r>
              <a:rPr lang="en-US" dirty="0"/>
              <a:t> </a:t>
            </a:r>
            <a:r>
              <a:rPr lang="en-US" dirty="0" err="1"/>
              <a:t>werden</a:t>
            </a:r>
            <a:r>
              <a:rPr lang="en-US" dirty="0"/>
              <a:t>, </a:t>
            </a:r>
            <a:r>
              <a:rPr lang="en-US" dirty="0" err="1"/>
              <a:t>respektive</a:t>
            </a:r>
            <a:r>
              <a:rPr lang="en-US" dirty="0"/>
              <a:t> </a:t>
            </a:r>
            <a:r>
              <a:rPr lang="en-US" dirty="0" err="1"/>
              <a:t>sogar</a:t>
            </a:r>
            <a:r>
              <a:rPr lang="en-US" dirty="0"/>
              <a:t> in die Zukunft.</a:t>
            </a:r>
          </a:p>
          <a:p>
            <a:endParaRPr lang="en-US" dirty="0"/>
          </a:p>
          <a:p>
            <a:r>
              <a:rPr lang="en-US" dirty="0"/>
              <a:t>Die Plots </a:t>
            </a:r>
            <a:r>
              <a:rPr lang="en-US" dirty="0" err="1"/>
              <a:t>sollen</a:t>
            </a:r>
            <a:r>
              <a:rPr lang="en-US" dirty="0"/>
              <a:t> </a:t>
            </a:r>
            <a:r>
              <a:rPr lang="en-US" dirty="0" err="1"/>
              <a:t>ähnlich</a:t>
            </a:r>
            <a:r>
              <a:rPr lang="en-US" dirty="0"/>
              <a:t> für Wasser und </a:t>
            </a:r>
            <a:r>
              <a:rPr lang="en-US" dirty="0" err="1"/>
              <a:t>Temperatur</a:t>
            </a:r>
            <a:r>
              <a:rPr lang="en-US" dirty="0"/>
              <a:t> </a:t>
            </a:r>
            <a:r>
              <a:rPr lang="en-US" dirty="0" err="1"/>
              <a:t>aussehen</a:t>
            </a:r>
            <a:r>
              <a:rPr lang="en-US" dirty="0"/>
              <a:t>.</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35</a:t>
            </a:fld>
            <a:endParaRPr lang="en-CH"/>
          </a:p>
        </p:txBody>
      </p:sp>
    </p:spTree>
    <p:extLst>
      <p:ext uri="{BB962C8B-B14F-4D97-AF65-F5344CB8AC3E}">
        <p14:creationId xmlns:p14="http://schemas.microsoft.com/office/powerpoint/2010/main" val="1563682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 </a:t>
            </a:r>
            <a:r>
              <a:rPr lang="en-US" dirty="0" err="1"/>
              <a:t>Detailansicht</a:t>
            </a:r>
            <a:r>
              <a:rPr lang="en-US" dirty="0"/>
              <a:t> für die </a:t>
            </a:r>
            <a:r>
              <a:rPr lang="en-US" dirty="0" err="1"/>
              <a:t>Warnungen</a:t>
            </a:r>
            <a:r>
              <a:rPr lang="en-US" dirty="0"/>
              <a:t> </a:t>
            </a:r>
            <a:r>
              <a:rPr lang="en-US" dirty="0" err="1"/>
              <a:t>sieht</a:t>
            </a:r>
            <a:r>
              <a:rPr lang="en-US" dirty="0"/>
              <a:t> </a:t>
            </a:r>
            <a:r>
              <a:rPr lang="en-US" dirty="0" err="1"/>
              <a:t>ein</a:t>
            </a:r>
            <a:r>
              <a:rPr lang="en-US" dirty="0"/>
              <a:t> </a:t>
            </a:r>
            <a:r>
              <a:rPr lang="en-US" dirty="0" err="1"/>
              <a:t>bisschen</a:t>
            </a:r>
            <a:r>
              <a:rPr lang="en-US" dirty="0"/>
              <a:t> </a:t>
            </a:r>
            <a:r>
              <a:rPr lang="en-US" dirty="0" err="1"/>
              <a:t>anders</a:t>
            </a:r>
            <a:r>
              <a:rPr lang="en-US" dirty="0"/>
              <a:t> </a:t>
            </a:r>
            <a:r>
              <a:rPr lang="en-US" dirty="0" err="1"/>
              <a:t>aus.</a:t>
            </a:r>
            <a:r>
              <a:rPr lang="en-US" dirty="0"/>
              <a:t> </a:t>
            </a:r>
            <a:r>
              <a:rPr lang="en-US" dirty="0" err="1"/>
              <a:t>Hier</a:t>
            </a:r>
            <a:r>
              <a:rPr lang="en-US" dirty="0"/>
              <a:t> </a:t>
            </a:r>
            <a:r>
              <a:rPr lang="en-US" dirty="0" err="1"/>
              <a:t>sollen</a:t>
            </a:r>
            <a:r>
              <a:rPr lang="en-US" dirty="0"/>
              <a:t> die </a:t>
            </a:r>
            <a:r>
              <a:rPr lang="en-US" dirty="0" err="1"/>
              <a:t>aktuellen</a:t>
            </a:r>
            <a:r>
              <a:rPr lang="en-US" dirty="0"/>
              <a:t> </a:t>
            </a:r>
            <a:r>
              <a:rPr lang="en-US" dirty="0" err="1"/>
              <a:t>Warnungen</a:t>
            </a:r>
            <a:r>
              <a:rPr lang="en-US" dirty="0"/>
              <a:t> und die der </a:t>
            </a:r>
            <a:r>
              <a:rPr lang="en-US" dirty="0" err="1"/>
              <a:t>letzten</a:t>
            </a:r>
            <a:r>
              <a:rPr lang="en-US" dirty="0"/>
              <a:t> Sieben </a:t>
            </a:r>
            <a:r>
              <a:rPr lang="en-US" dirty="0" err="1"/>
              <a:t>Tage</a:t>
            </a:r>
            <a:r>
              <a:rPr lang="en-US" dirty="0"/>
              <a:t> </a:t>
            </a:r>
            <a:r>
              <a:rPr lang="en-US" dirty="0" err="1"/>
              <a:t>dargestellt</a:t>
            </a:r>
            <a:r>
              <a:rPr lang="en-US" dirty="0"/>
              <a:t> </a:t>
            </a:r>
            <a:r>
              <a:rPr lang="en-US" dirty="0" err="1"/>
              <a:t>werden</a:t>
            </a:r>
            <a:r>
              <a:rPr lang="en-US" dirty="0"/>
              <a:t>. Auch </a:t>
            </a:r>
            <a:r>
              <a:rPr lang="en-US" dirty="0" err="1"/>
              <a:t>sind</a:t>
            </a:r>
            <a:r>
              <a:rPr lang="en-US" dirty="0"/>
              <a:t> </a:t>
            </a:r>
            <a:r>
              <a:rPr lang="en-US" dirty="0" err="1"/>
              <a:t>hier</a:t>
            </a:r>
            <a:r>
              <a:rPr lang="en-US" dirty="0"/>
              <a:t> </a:t>
            </a:r>
            <a:r>
              <a:rPr lang="en-US" dirty="0" err="1"/>
              <a:t>wieder</a:t>
            </a:r>
            <a:r>
              <a:rPr lang="en-US" dirty="0"/>
              <a:t> </a:t>
            </a:r>
            <a:r>
              <a:rPr lang="en-US" dirty="0" err="1"/>
              <a:t>Sonnenauf</a:t>
            </a:r>
            <a:r>
              <a:rPr lang="en-US" dirty="0"/>
              <a:t> und </a:t>
            </a:r>
            <a:r>
              <a:rPr lang="en-US" dirty="0" err="1"/>
              <a:t>Untergang</a:t>
            </a:r>
            <a:r>
              <a:rPr lang="en-US" dirty="0"/>
              <a:t> </a:t>
            </a:r>
            <a:r>
              <a:rPr lang="en-US" dirty="0" err="1"/>
              <a:t>sowie</a:t>
            </a:r>
            <a:r>
              <a:rPr lang="en-US" dirty="0"/>
              <a:t> der </a:t>
            </a:r>
            <a:r>
              <a:rPr lang="en-US" dirty="0" err="1"/>
              <a:t>Onlinestatus</a:t>
            </a:r>
            <a:r>
              <a:rPr lang="en-US" dirty="0"/>
              <a:t> </a:t>
            </a:r>
            <a:r>
              <a:rPr lang="en-US" dirty="0" err="1"/>
              <a:t>zu</a:t>
            </a:r>
            <a:r>
              <a:rPr lang="en-US" dirty="0"/>
              <a:t> </a:t>
            </a:r>
            <a:r>
              <a:rPr lang="en-US" dirty="0" err="1"/>
              <a:t>finden</a:t>
            </a:r>
            <a:r>
              <a:rPr lang="en-US" dirty="0"/>
              <a:t>. Bei der </a:t>
            </a:r>
            <a:r>
              <a:rPr lang="en-US" dirty="0" err="1"/>
              <a:t>Strahlung</a:t>
            </a:r>
            <a:r>
              <a:rPr lang="en-US" dirty="0"/>
              <a:t> </a:t>
            </a:r>
            <a:r>
              <a:rPr lang="en-US" dirty="0" err="1"/>
              <a:t>soll</a:t>
            </a:r>
            <a:r>
              <a:rPr lang="en-US" dirty="0"/>
              <a:t> </a:t>
            </a:r>
            <a:r>
              <a:rPr lang="en-US" dirty="0" err="1"/>
              <a:t>zusätzlich</a:t>
            </a:r>
            <a:r>
              <a:rPr lang="en-US" dirty="0"/>
              <a:t> das 7-Tage minimum </a:t>
            </a:r>
            <a:r>
              <a:rPr lang="en-US" dirty="0" err="1"/>
              <a:t>sowie</a:t>
            </a:r>
            <a:r>
              <a:rPr lang="en-US" dirty="0"/>
              <a:t> das 7-Tage maximum </a:t>
            </a:r>
            <a:r>
              <a:rPr lang="en-US" dirty="0" err="1"/>
              <a:t>dargestellt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36</a:t>
            </a:fld>
            <a:endParaRPr lang="en-CH"/>
          </a:p>
        </p:txBody>
      </p:sp>
    </p:spTree>
    <p:extLst>
      <p:ext uri="{BB962C8B-B14F-4D97-AF65-F5344CB8AC3E}">
        <p14:creationId xmlns:p14="http://schemas.microsoft.com/office/powerpoint/2010/main" val="3838138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37</a:t>
            </a:fld>
            <a:endParaRPr lang="en-CH"/>
          </a:p>
        </p:txBody>
      </p:sp>
    </p:spTree>
    <p:extLst>
      <p:ext uri="{BB962C8B-B14F-4D97-AF65-F5344CB8AC3E}">
        <p14:creationId xmlns:p14="http://schemas.microsoft.com/office/powerpoint/2010/main" val="2860594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Nun </a:t>
            </a:r>
            <a:r>
              <a:rPr lang="en-US" dirty="0" err="1"/>
              <a:t>werde</a:t>
            </a:r>
            <a:r>
              <a:rPr lang="en-US" dirty="0"/>
              <a:t> ich </a:t>
            </a:r>
            <a:r>
              <a:rPr lang="en-US" dirty="0" err="1"/>
              <a:t>euch</a:t>
            </a:r>
            <a:r>
              <a:rPr lang="en-US" dirty="0"/>
              <a:t> </a:t>
            </a:r>
            <a:r>
              <a:rPr lang="en-US" dirty="0" err="1"/>
              <a:t>noch</a:t>
            </a:r>
            <a:r>
              <a:rPr lang="en-US" dirty="0"/>
              <a:t> das </a:t>
            </a:r>
            <a:r>
              <a:rPr lang="en-US" dirty="0" err="1"/>
              <a:t>Endresultat</a:t>
            </a:r>
            <a:r>
              <a:rPr lang="en-US" dirty="0"/>
              <a:t> live </a:t>
            </a:r>
            <a:r>
              <a:rPr lang="en-US" dirty="0" err="1"/>
              <a:t>zeigen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38</a:t>
            </a:fld>
            <a:endParaRPr lang="en-CH"/>
          </a:p>
        </p:txBody>
      </p:sp>
    </p:spTree>
    <p:extLst>
      <p:ext uri="{BB962C8B-B14F-4D97-AF65-F5344CB8AC3E}">
        <p14:creationId xmlns:p14="http://schemas.microsoft.com/office/powerpoint/2010/main" val="2329928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39</a:t>
            </a:fld>
            <a:endParaRPr lang="en-CH"/>
          </a:p>
        </p:txBody>
      </p:sp>
    </p:spTree>
    <p:extLst>
      <p:ext uri="{BB962C8B-B14F-4D97-AF65-F5344CB8AC3E}">
        <p14:creationId xmlns:p14="http://schemas.microsoft.com/office/powerpoint/2010/main" val="107821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Auftrag</a:t>
            </a:r>
            <a:r>
              <a:rPr lang="en-US" dirty="0"/>
              <a:t> war es </a:t>
            </a:r>
            <a:r>
              <a:rPr lang="en-US" dirty="0" err="1"/>
              <a:t>ein</a:t>
            </a:r>
            <a:r>
              <a:rPr lang="en-US" dirty="0"/>
              <a:t> </a:t>
            </a:r>
            <a:r>
              <a:rPr lang="en-US" dirty="0" err="1"/>
              <a:t>Prototypen</a:t>
            </a:r>
            <a:r>
              <a:rPr lang="en-US" dirty="0"/>
              <a:t> </a:t>
            </a:r>
            <a:r>
              <a:rPr lang="en-US" dirty="0" err="1"/>
              <a:t>eines</a:t>
            </a:r>
            <a:r>
              <a:rPr lang="en-US" dirty="0"/>
              <a:t> </a:t>
            </a:r>
            <a:r>
              <a:rPr lang="en-US" dirty="0" err="1"/>
              <a:t>Wettermonitores</a:t>
            </a:r>
            <a:r>
              <a:rPr lang="en-US" dirty="0"/>
              <a:t> </a:t>
            </a:r>
            <a:r>
              <a:rPr lang="en-US" dirty="0" err="1"/>
              <a:t>zu</a:t>
            </a:r>
            <a:r>
              <a:rPr lang="en-US" dirty="0"/>
              <a:t> </a:t>
            </a:r>
            <a:r>
              <a:rPr lang="en-US" dirty="0" err="1"/>
              <a:t>erstellen</a:t>
            </a:r>
            <a:r>
              <a:rPr lang="en-US" dirty="0"/>
              <a:t> für </a:t>
            </a:r>
            <a:r>
              <a:rPr lang="en-US" dirty="0" err="1"/>
              <a:t>einen</a:t>
            </a:r>
            <a:r>
              <a:rPr lang="en-US" dirty="0"/>
              <a:t> </a:t>
            </a:r>
            <a:r>
              <a:rPr lang="en-US" dirty="0" err="1"/>
              <a:t>Segelclub</a:t>
            </a:r>
            <a:r>
              <a:rPr lang="en-US" dirty="0"/>
              <a:t> des </a:t>
            </a:r>
            <a:r>
              <a:rPr lang="en-US" dirty="0" err="1"/>
              <a:t>Zürichsees</a:t>
            </a:r>
            <a:r>
              <a:rPr lang="en-US" dirty="0"/>
              <a:t>.</a:t>
            </a:r>
          </a:p>
          <a:p>
            <a:endParaRPr lang="en-US" dirty="0"/>
          </a:p>
          <a:p>
            <a:r>
              <a:rPr lang="en-US" dirty="0"/>
              <a:t>Ich </a:t>
            </a:r>
            <a:r>
              <a:rPr lang="en-US" dirty="0" err="1"/>
              <a:t>würde</a:t>
            </a:r>
            <a:r>
              <a:rPr lang="en-US" dirty="0"/>
              <a:t> </a:t>
            </a:r>
            <a:r>
              <a:rPr lang="en-US" dirty="0" err="1"/>
              <a:t>jetzt</a:t>
            </a:r>
            <a:r>
              <a:rPr lang="en-US" dirty="0"/>
              <a:t> </a:t>
            </a:r>
            <a:r>
              <a:rPr lang="en-US" dirty="0" err="1"/>
              <a:t>mein</a:t>
            </a:r>
            <a:r>
              <a:rPr lang="en-US" dirty="0"/>
              <a:t> Wort an Tobias </a:t>
            </a:r>
            <a:r>
              <a:rPr lang="en-US" dirty="0" err="1"/>
              <a:t>weitergeben</a:t>
            </a:r>
            <a:r>
              <a:rPr lang="en-US" dirty="0"/>
              <a:t> für die </a:t>
            </a:r>
            <a:r>
              <a:rPr lang="en-US" dirty="0" err="1"/>
              <a:t>Vorstellung</a:t>
            </a:r>
            <a:r>
              <a:rPr lang="en-US" dirty="0"/>
              <a:t> der Hardware.</a:t>
            </a:r>
          </a:p>
        </p:txBody>
      </p:sp>
      <p:sp>
        <p:nvSpPr>
          <p:cNvPr id="4" name="Foliennummernplatzhalter 3"/>
          <p:cNvSpPr>
            <a:spLocks noGrp="1"/>
          </p:cNvSpPr>
          <p:nvPr>
            <p:ph type="sldNum" sz="quarter" idx="5"/>
          </p:nvPr>
        </p:nvSpPr>
        <p:spPr/>
        <p:txBody>
          <a:bodyPr/>
          <a:lstStyle/>
          <a:p>
            <a:fld id="{D4CE1BAB-7B68-4C87-8549-54F078DDFB49}" type="slidenum">
              <a:rPr lang="en-CH" smtClean="0"/>
              <a:t>4</a:t>
            </a:fld>
            <a:endParaRPr lang="en-CH"/>
          </a:p>
        </p:txBody>
      </p:sp>
    </p:spTree>
    <p:extLst>
      <p:ext uri="{BB962C8B-B14F-4D97-AF65-F5344CB8AC3E}">
        <p14:creationId xmlns:p14="http://schemas.microsoft.com/office/powerpoint/2010/main" val="2426727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endParaRPr lang="de-CH" noProof="0" dirty="0"/>
          </a:p>
          <a:p>
            <a:r>
              <a:rPr lang="de-CH" noProof="0" dirty="0"/>
              <a:t>Wie schon in den GUI </a:t>
            </a:r>
            <a:r>
              <a:rPr lang="de-CH" noProof="0" dirty="0" err="1"/>
              <a:t>sketches</a:t>
            </a:r>
            <a:r>
              <a:rPr lang="de-CH" noProof="0" dirty="0"/>
              <a:t> erwähnt, gibt es noch Weiterentwicklungsmöglichkeiten. </a:t>
            </a:r>
          </a:p>
          <a:p>
            <a:endParaRPr lang="de-CH" noProof="0" dirty="0"/>
          </a:p>
          <a:p>
            <a:r>
              <a:rPr lang="de-CH" noProof="0" dirty="0"/>
              <a:t>Unten links bei den Warnungen, möchten wir die Warnungen von </a:t>
            </a:r>
            <a:r>
              <a:rPr lang="de-CH" noProof="0" dirty="0" err="1"/>
              <a:t>Meteoswiss</a:t>
            </a:r>
            <a:r>
              <a:rPr lang="de-CH" noProof="0" dirty="0"/>
              <a:t> und den </a:t>
            </a:r>
            <a:r>
              <a:rPr lang="de-CH" noProof="0" dirty="0" err="1"/>
              <a:t>Sonnenauf</a:t>
            </a:r>
            <a:r>
              <a:rPr lang="de-CH" noProof="0" dirty="0"/>
              <a:t>/-untergang anzeigen.</a:t>
            </a:r>
          </a:p>
          <a:p>
            <a:r>
              <a:rPr lang="de-CH" noProof="0" dirty="0"/>
              <a:t>Die Warnungen sollen Segler von einem aufkommenden Gewitter warnen. Und für die Segler ist es auch gut zu Wissen, ab wann sie nicht mehr viel auf dem See sehen werden.</a:t>
            </a:r>
          </a:p>
          <a:p>
            <a:endParaRPr lang="de-CH" noProof="0" dirty="0"/>
          </a:p>
          <a:p>
            <a:r>
              <a:rPr lang="de-CH" noProof="0" dirty="0"/>
              <a:t>Ein weiteres Feature wäre, zu im Wettermonitor anzuzeigen ob gesegelt werden soll. Diese Information sollten die Segler via SMS oder E-Mail erhalten, bevor sie das Haus verlassen. </a:t>
            </a:r>
          </a:p>
          <a:p>
            <a:endParaRPr lang="de-CH" noProof="0" dirty="0"/>
          </a:p>
          <a:p>
            <a:r>
              <a:rPr lang="de-CH" noProof="0" dirty="0"/>
              <a:t>Wir würden gerne noch die Satellitenkarte letzten paar Stunden darstellen. Dann können die Segler die Entwicklung der Bewölkung abschätzen.</a:t>
            </a:r>
          </a:p>
        </p:txBody>
      </p:sp>
      <p:sp>
        <p:nvSpPr>
          <p:cNvPr id="4" name="Foliennummernplatzhalter 3"/>
          <p:cNvSpPr>
            <a:spLocks noGrp="1"/>
          </p:cNvSpPr>
          <p:nvPr>
            <p:ph type="sldNum" sz="quarter" idx="5"/>
          </p:nvPr>
        </p:nvSpPr>
        <p:spPr/>
        <p:txBody>
          <a:bodyPr/>
          <a:lstStyle/>
          <a:p>
            <a:fld id="{D4CE1BAB-7B68-4C87-8549-54F078DDFB49}" type="slidenum">
              <a:rPr lang="en-CH" smtClean="0"/>
              <a:t>40</a:t>
            </a:fld>
            <a:endParaRPr lang="en-CH"/>
          </a:p>
        </p:txBody>
      </p:sp>
    </p:spTree>
    <p:extLst>
      <p:ext uri="{BB962C8B-B14F-4D97-AF65-F5344CB8AC3E}">
        <p14:creationId xmlns:p14="http://schemas.microsoft.com/office/powerpoint/2010/main" val="612389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41</a:t>
            </a:fld>
            <a:endParaRPr lang="en-CH"/>
          </a:p>
        </p:txBody>
      </p:sp>
    </p:spTree>
    <p:extLst>
      <p:ext uri="{BB962C8B-B14F-4D97-AF65-F5344CB8AC3E}">
        <p14:creationId xmlns:p14="http://schemas.microsoft.com/office/powerpoint/2010/main" val="19753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5</a:t>
            </a:fld>
            <a:endParaRPr lang="en-CH"/>
          </a:p>
        </p:txBody>
      </p:sp>
    </p:spTree>
    <p:extLst>
      <p:ext uri="{BB962C8B-B14F-4D97-AF65-F5344CB8AC3E}">
        <p14:creationId xmlns:p14="http://schemas.microsoft.com/office/powerpoint/2010/main" val="9586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Unsere</a:t>
            </a:r>
            <a:r>
              <a:rPr lang="en-US" dirty="0"/>
              <a:t> </a:t>
            </a:r>
            <a:r>
              <a:rPr lang="en-US" dirty="0" err="1"/>
              <a:t>Plattform</a:t>
            </a:r>
            <a:r>
              <a:rPr lang="en-US" dirty="0"/>
              <a:t> </a:t>
            </a:r>
            <a:r>
              <a:rPr lang="en-US" dirty="0" err="1"/>
              <a:t>besteht</a:t>
            </a:r>
            <a:r>
              <a:rPr lang="en-US" dirty="0"/>
              <a:t> </a:t>
            </a:r>
            <a:r>
              <a:rPr lang="en-US" dirty="0" err="1"/>
              <a:t>aus</a:t>
            </a:r>
            <a:r>
              <a:rPr lang="en-US" dirty="0"/>
              <a:t> </a:t>
            </a:r>
            <a:r>
              <a:rPr lang="en-US" dirty="0" err="1"/>
              <a:t>einem</a:t>
            </a:r>
            <a:r>
              <a:rPr lang="en-US" dirty="0"/>
              <a:t> Raspberry Pi 4 auf </a:t>
            </a:r>
            <a:r>
              <a:rPr lang="en-US" dirty="0" err="1"/>
              <a:t>welchem</a:t>
            </a:r>
            <a:r>
              <a:rPr lang="en-US" dirty="0"/>
              <a:t> das </a:t>
            </a:r>
            <a:r>
              <a:rPr lang="en-US" dirty="0" err="1"/>
              <a:t>Betriebssystem</a:t>
            </a:r>
            <a:r>
              <a:rPr lang="en-US" dirty="0"/>
              <a:t> “Raspberry Pi OS” </a:t>
            </a:r>
            <a:r>
              <a:rPr lang="en-US" dirty="0" err="1"/>
              <a:t>oder</a:t>
            </a:r>
            <a:r>
              <a:rPr lang="en-US" dirty="0"/>
              <a:t> </a:t>
            </a:r>
            <a:r>
              <a:rPr lang="en-US" dirty="0" err="1"/>
              <a:t>auch</a:t>
            </a:r>
            <a:r>
              <a:rPr lang="en-US" dirty="0"/>
              <a:t> das </a:t>
            </a:r>
            <a:r>
              <a:rPr lang="en-US" dirty="0" err="1"/>
              <a:t>ehemalige</a:t>
            </a:r>
            <a:r>
              <a:rPr lang="en-US" dirty="0"/>
              <a:t> “Raspbian” </a:t>
            </a:r>
            <a:r>
              <a:rPr lang="en-US" dirty="0" err="1"/>
              <a:t>eingerichtet</a:t>
            </a:r>
            <a:r>
              <a:rPr lang="en-US" dirty="0"/>
              <a:t> </a:t>
            </a:r>
            <a:r>
              <a:rPr lang="en-US" dirty="0" err="1"/>
              <a:t>ist</a:t>
            </a:r>
            <a:r>
              <a:rPr lang="en-US" dirty="0"/>
              <a:t>.</a:t>
            </a:r>
          </a:p>
          <a:p>
            <a:endParaRPr lang="en-US" dirty="0"/>
          </a:p>
          <a:p>
            <a:r>
              <a:rPr lang="en-US" dirty="0"/>
              <a:t>Dieses System </a:t>
            </a:r>
            <a:r>
              <a:rPr lang="en-US" dirty="0" err="1"/>
              <a:t>bietet</a:t>
            </a:r>
            <a:r>
              <a:rPr lang="en-US" dirty="0"/>
              <a:t> </a:t>
            </a:r>
            <a:r>
              <a:rPr lang="en-US" dirty="0" err="1"/>
              <a:t>mit</a:t>
            </a:r>
            <a:r>
              <a:rPr lang="en-US" dirty="0"/>
              <a:t> der 4 Kern </a:t>
            </a:r>
            <a:r>
              <a:rPr lang="en-US" dirty="0" err="1"/>
              <a:t>Cpu</a:t>
            </a:r>
            <a:r>
              <a:rPr lang="en-US" dirty="0"/>
              <a:t> </a:t>
            </a:r>
            <a:r>
              <a:rPr lang="en-US" dirty="0" err="1"/>
              <a:t>genügend</a:t>
            </a:r>
            <a:r>
              <a:rPr lang="en-US" dirty="0"/>
              <a:t> </a:t>
            </a:r>
            <a:r>
              <a:rPr lang="en-US" dirty="0" err="1"/>
              <a:t>Rechenleistung</a:t>
            </a:r>
            <a:r>
              <a:rPr lang="en-US" dirty="0"/>
              <a:t> und </a:t>
            </a:r>
            <a:r>
              <a:rPr lang="en-US" dirty="0" err="1"/>
              <a:t>läuft</a:t>
            </a:r>
            <a:r>
              <a:rPr lang="en-US" dirty="0"/>
              <a:t> </a:t>
            </a:r>
            <a:r>
              <a:rPr lang="en-US" dirty="0" err="1"/>
              <a:t>aufgrund</a:t>
            </a:r>
            <a:r>
              <a:rPr lang="en-US" dirty="0"/>
              <a:t> der Linux Distribution </a:t>
            </a:r>
            <a:r>
              <a:rPr lang="en-US" dirty="0" err="1"/>
              <a:t>sehr</a:t>
            </a:r>
            <a:r>
              <a:rPr lang="en-US" dirty="0"/>
              <a:t> </a:t>
            </a:r>
            <a:r>
              <a:rPr lang="en-US" dirty="0" err="1"/>
              <a:t>stabil</a:t>
            </a:r>
            <a:r>
              <a:rPr lang="en-US" dirty="0"/>
              <a:t>.</a:t>
            </a:r>
            <a:br>
              <a:rPr lang="en-US" dirty="0"/>
            </a:br>
            <a:r>
              <a:rPr lang="en-US" dirty="0"/>
              <a:t>Der Raspberry </a:t>
            </a:r>
            <a:r>
              <a:rPr lang="en-US" dirty="0" err="1"/>
              <a:t>besitzt</a:t>
            </a:r>
            <a:r>
              <a:rPr lang="en-US" dirty="0"/>
              <a:t> 8Gb RAM, was für </a:t>
            </a:r>
            <a:r>
              <a:rPr lang="en-US" dirty="0" err="1"/>
              <a:t>unsere</a:t>
            </a:r>
            <a:r>
              <a:rPr lang="en-US" dirty="0"/>
              <a:t> Software </a:t>
            </a:r>
            <a:r>
              <a:rPr lang="en-US" dirty="0" err="1"/>
              <a:t>ausreichend</a:t>
            </a:r>
            <a:r>
              <a:rPr lang="en-US" dirty="0"/>
              <a:t> </a:t>
            </a:r>
            <a:r>
              <a:rPr lang="en-US" dirty="0" err="1"/>
              <a:t>ist</a:t>
            </a:r>
            <a:r>
              <a:rPr lang="en-US" dirty="0"/>
              <a:t>.</a:t>
            </a:r>
          </a:p>
          <a:p>
            <a:r>
              <a:rPr lang="en-US" dirty="0" err="1"/>
              <a:t>Ausserdem</a:t>
            </a:r>
            <a:r>
              <a:rPr lang="en-US" dirty="0"/>
              <a:t> </a:t>
            </a:r>
            <a:r>
              <a:rPr lang="en-US" dirty="0" err="1"/>
              <a:t>haben</a:t>
            </a:r>
            <a:r>
              <a:rPr lang="en-US" dirty="0"/>
              <a:t> </a:t>
            </a:r>
            <a:r>
              <a:rPr lang="en-US" dirty="0" err="1"/>
              <a:t>wir</a:t>
            </a:r>
            <a:r>
              <a:rPr lang="en-US" dirty="0"/>
              <a:t> die </a:t>
            </a:r>
            <a:r>
              <a:rPr lang="en-US" dirty="0" err="1"/>
              <a:t>Möglichkeit</a:t>
            </a:r>
            <a:r>
              <a:rPr lang="en-US" dirty="0"/>
              <a:t> den Raspberry per </a:t>
            </a:r>
            <a:r>
              <a:rPr lang="en-US" dirty="0" err="1"/>
              <a:t>Wifi</a:t>
            </a:r>
            <a:r>
              <a:rPr lang="en-US" dirty="0"/>
              <a:t> </a:t>
            </a:r>
            <a:r>
              <a:rPr lang="en-US" dirty="0" err="1"/>
              <a:t>oder</a:t>
            </a:r>
            <a:r>
              <a:rPr lang="en-US" dirty="0"/>
              <a:t> Ethernet </a:t>
            </a:r>
            <a:r>
              <a:rPr lang="en-US" dirty="0" err="1"/>
              <a:t>mit</a:t>
            </a:r>
            <a:r>
              <a:rPr lang="en-US" dirty="0"/>
              <a:t> dem Internet </a:t>
            </a:r>
            <a:r>
              <a:rPr lang="en-US" dirty="0" err="1"/>
              <a:t>zu</a:t>
            </a:r>
            <a:r>
              <a:rPr lang="en-US" dirty="0"/>
              <a:t> </a:t>
            </a:r>
            <a:r>
              <a:rPr lang="en-US" dirty="0" err="1"/>
              <a:t>verbinden</a:t>
            </a:r>
            <a:r>
              <a:rPr lang="en-US" dirty="0"/>
              <a:t>.</a:t>
            </a:r>
            <a:br>
              <a:rPr lang="en-US" dirty="0"/>
            </a:b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6</a:t>
            </a:fld>
            <a:endParaRPr lang="en-CH"/>
          </a:p>
        </p:txBody>
      </p:sp>
    </p:spTree>
    <p:extLst>
      <p:ext uri="{BB962C8B-B14F-4D97-AF65-F5344CB8AC3E}">
        <p14:creationId xmlns:p14="http://schemas.microsoft.com/office/powerpoint/2010/main" val="613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de-CH" b="0" i="0" dirty="0">
                <a:solidFill>
                  <a:srgbClr val="000000"/>
                </a:solidFill>
                <a:effectLst/>
                <a:latin typeface="Roboto" panose="020B0604020202020204" pitchFamily="2" charset="0"/>
              </a:rPr>
              <a:t>Für die Interaktion mit dem User haben wir 1280 x 800</a:t>
            </a:r>
            <a:r>
              <a:rPr lang="en-US" b="0" i="0" dirty="0">
                <a:solidFill>
                  <a:srgbClr val="000000"/>
                </a:solidFill>
                <a:effectLst/>
                <a:latin typeface="Roboto" panose="020B0604020202020204" pitchFamily="2" charset="0"/>
              </a:rPr>
              <a:t> touch Display.</a:t>
            </a:r>
          </a:p>
          <a:p>
            <a:r>
              <a:rPr lang="en-US" b="0" i="0" dirty="0">
                <a:solidFill>
                  <a:srgbClr val="000000"/>
                </a:solidFill>
                <a:effectLst/>
                <a:latin typeface="Roboto" panose="020B0604020202020204" pitchFamily="2" charset="0"/>
              </a:rPr>
              <a:t>Das Display </a:t>
            </a:r>
            <a:r>
              <a:rPr lang="en-US" b="0" i="0" dirty="0" err="1">
                <a:solidFill>
                  <a:srgbClr val="000000"/>
                </a:solidFill>
                <a:effectLst/>
                <a:latin typeface="Roboto" panose="020B0604020202020204" pitchFamily="2" charset="0"/>
              </a:rPr>
              <a:t>ist</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bereits</a:t>
            </a:r>
            <a:r>
              <a:rPr lang="en-US" b="0" i="0" dirty="0">
                <a:solidFill>
                  <a:srgbClr val="000000"/>
                </a:solidFill>
                <a:effectLst/>
                <a:latin typeface="Roboto" panose="020B0604020202020204" pitchFamily="2" charset="0"/>
              </a:rPr>
              <a:t> in </a:t>
            </a:r>
            <a:r>
              <a:rPr lang="en-US" b="0" i="0" dirty="0" err="1">
                <a:solidFill>
                  <a:srgbClr val="000000"/>
                </a:solidFill>
                <a:effectLst/>
                <a:latin typeface="Roboto" panose="020B0604020202020204" pitchFamily="2" charset="0"/>
              </a:rPr>
              <a:t>einem</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verbaut</a:t>
            </a:r>
            <a:r>
              <a:rPr lang="en-US" b="0" i="0" dirty="0">
                <a:solidFill>
                  <a:srgbClr val="000000"/>
                </a:solidFill>
                <a:effectLst/>
                <a:latin typeface="Roboto" panose="020B0604020202020204" pitchFamily="2" charset="0"/>
              </a:rPr>
              <a:t>.</a:t>
            </a:r>
            <a:br>
              <a:rPr lang="en-US" b="0" i="0" dirty="0">
                <a:solidFill>
                  <a:srgbClr val="000000"/>
                </a:solidFill>
                <a:effectLst/>
                <a:latin typeface="Roboto" panose="020B0604020202020204" pitchFamily="2" charset="0"/>
              </a:rPr>
            </a:br>
            <a:r>
              <a:rPr lang="en-US" b="0" i="0" dirty="0">
                <a:solidFill>
                  <a:srgbClr val="000000"/>
                </a:solidFill>
                <a:effectLst/>
                <a:latin typeface="Roboto" panose="020B0604020202020204" pitchFamily="2" charset="0"/>
              </a:rPr>
              <a:t>Der Raspberry </a:t>
            </a:r>
            <a:r>
              <a:rPr lang="en-US" b="0" i="0" dirty="0" err="1">
                <a:solidFill>
                  <a:srgbClr val="000000"/>
                </a:solidFill>
                <a:effectLst/>
                <a:latin typeface="Roboto" panose="020B0604020202020204" pitchFamily="2" charset="0"/>
              </a:rPr>
              <a:t>kann</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anschliessend</a:t>
            </a:r>
            <a:r>
              <a:rPr lang="en-US" b="0" i="0" dirty="0">
                <a:solidFill>
                  <a:srgbClr val="000000"/>
                </a:solidFill>
                <a:effectLst/>
                <a:latin typeface="Roboto" panose="020B0604020202020204" pitchFamily="2" charset="0"/>
              </a:rPr>
              <a:t> am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befestigt</a:t>
            </a:r>
            <a:r>
              <a:rPr lang="en-US" b="0" i="0" dirty="0">
                <a:solidFill>
                  <a:srgbClr val="000000"/>
                </a:solidFill>
                <a:effectLst/>
                <a:latin typeface="Roboto" panose="020B0604020202020204" pitchFamily="2" charset="0"/>
              </a:rPr>
              <a:t> warden.</a:t>
            </a:r>
          </a:p>
          <a:p>
            <a:r>
              <a:rPr lang="en-US" dirty="0"/>
              <a:t>Das Display </a:t>
            </a:r>
            <a:r>
              <a:rPr lang="en-US" dirty="0" err="1"/>
              <a:t>wird</a:t>
            </a:r>
            <a:r>
              <a:rPr lang="en-US" dirty="0"/>
              <a:t> </a:t>
            </a:r>
            <a:r>
              <a:rPr lang="en-US" dirty="0" err="1"/>
              <a:t>über</a:t>
            </a:r>
            <a:r>
              <a:rPr lang="en-US" dirty="0"/>
              <a:t> HDMI </a:t>
            </a:r>
            <a:r>
              <a:rPr lang="en-US" dirty="0" err="1"/>
              <a:t>mit</a:t>
            </a:r>
            <a:r>
              <a:rPr lang="en-US" dirty="0"/>
              <a:t> dem Raspberry </a:t>
            </a:r>
            <a:r>
              <a:rPr lang="en-US" dirty="0" err="1"/>
              <a:t>verbunden</a:t>
            </a:r>
            <a:r>
              <a:rPr lang="en-US" dirty="0"/>
              <a:t>.</a:t>
            </a:r>
            <a:br>
              <a:rPr lang="en-US" dirty="0"/>
            </a:br>
            <a:r>
              <a:rPr lang="en-US" dirty="0"/>
              <a:t>Das Touch Modul </a:t>
            </a:r>
            <a:r>
              <a:rPr lang="en-US" dirty="0" err="1"/>
              <a:t>wird</a:t>
            </a:r>
            <a:r>
              <a:rPr lang="en-US" dirty="0"/>
              <a:t> </a:t>
            </a:r>
            <a:r>
              <a:rPr lang="en-US" dirty="0" err="1"/>
              <a:t>über</a:t>
            </a:r>
            <a:r>
              <a:rPr lang="en-US" dirty="0"/>
              <a:t> USB an den Raspberry </a:t>
            </a:r>
            <a:r>
              <a:rPr lang="en-US" dirty="0" err="1"/>
              <a:t>angeschlossen</a:t>
            </a:r>
            <a:r>
              <a:rPr lang="en-US" dirty="0"/>
              <a:t>.</a:t>
            </a:r>
          </a:p>
          <a:p>
            <a:endParaRPr lang="en-US" dirty="0"/>
          </a:p>
          <a:p>
            <a:r>
              <a:rPr lang="en-US" dirty="0"/>
              <a:t>Nun </a:t>
            </a:r>
            <a:r>
              <a:rPr lang="en-US" dirty="0" err="1"/>
              <a:t>fahren</a:t>
            </a:r>
            <a:r>
              <a:rPr lang="en-US" dirty="0"/>
              <a:t> </a:t>
            </a:r>
            <a:r>
              <a:rPr lang="en-US" dirty="0" err="1"/>
              <a:t>wir</a:t>
            </a:r>
            <a:r>
              <a:rPr lang="en-US" dirty="0"/>
              <a:t> fort </a:t>
            </a:r>
            <a:r>
              <a:rPr lang="en-US" dirty="0" err="1"/>
              <a:t>mit</a:t>
            </a:r>
            <a:r>
              <a:rPr lang="en-US" dirty="0"/>
              <a:t>  der </a:t>
            </a:r>
            <a:r>
              <a:rPr lang="en-US" dirty="0" err="1"/>
              <a:t>Datenbank</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7</a:t>
            </a:fld>
            <a:endParaRPr lang="en-CH"/>
          </a:p>
        </p:txBody>
      </p:sp>
    </p:spTree>
    <p:extLst>
      <p:ext uri="{BB962C8B-B14F-4D97-AF65-F5344CB8AC3E}">
        <p14:creationId xmlns:p14="http://schemas.microsoft.com/office/powerpoint/2010/main" val="34480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8</a:t>
            </a:fld>
            <a:endParaRPr lang="en-CH"/>
          </a:p>
        </p:txBody>
      </p:sp>
    </p:spTree>
    <p:extLst>
      <p:ext uri="{BB962C8B-B14F-4D97-AF65-F5344CB8AC3E}">
        <p14:creationId xmlns:p14="http://schemas.microsoft.com/office/powerpoint/2010/main" val="253730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9</a:t>
            </a:fld>
            <a:endParaRPr lang="en-CH"/>
          </a:p>
        </p:txBody>
      </p:sp>
    </p:spTree>
    <p:extLst>
      <p:ext uri="{BB962C8B-B14F-4D97-AF65-F5344CB8AC3E}">
        <p14:creationId xmlns:p14="http://schemas.microsoft.com/office/powerpoint/2010/main" val="36518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055A-44ED-4504-8E7B-C5A84F170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EFEF8578-CC3D-4386-BA63-C6DEE4769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8BCD5F8-9E70-4B6C-AF7D-D6427E9E73A0}"/>
              </a:ext>
            </a:extLst>
          </p:cNvPr>
          <p:cNvSpPr>
            <a:spLocks noGrp="1"/>
          </p:cNvSpPr>
          <p:nvPr>
            <p:ph type="dt" sz="half" idx="10"/>
          </p:nvPr>
        </p:nvSpPr>
        <p:spPr/>
        <p:txBody>
          <a:bodyPr/>
          <a:lstStyle/>
          <a:p>
            <a:fld id="{D71E13D6-B070-45C8-AC42-90F25AD4976F}" type="datetime8">
              <a:rPr lang="en-CH" smtClean="0"/>
              <a:t>01/27/2022 12:32</a:t>
            </a:fld>
            <a:endParaRPr lang="en-CH"/>
          </a:p>
        </p:txBody>
      </p:sp>
      <p:sp>
        <p:nvSpPr>
          <p:cNvPr id="5" name="Footer Placeholder 4">
            <a:extLst>
              <a:ext uri="{FF2B5EF4-FFF2-40B4-BE49-F238E27FC236}">
                <a16:creationId xmlns:a16="http://schemas.microsoft.com/office/drawing/2014/main" id="{E83DDEF6-564C-4CD1-944F-021BB70949D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C7D71-A7AF-4495-8455-F710423F221B}"/>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41920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CCC-BC8B-4BC1-8802-A5106A9DAD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867DD97-8678-4DB5-84E6-3DEE9630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156D71-56E6-4AFE-B929-E9AFBF5A9781}"/>
              </a:ext>
            </a:extLst>
          </p:cNvPr>
          <p:cNvSpPr>
            <a:spLocks noGrp="1"/>
          </p:cNvSpPr>
          <p:nvPr>
            <p:ph type="dt" sz="half" idx="10"/>
          </p:nvPr>
        </p:nvSpPr>
        <p:spPr/>
        <p:txBody>
          <a:bodyPr/>
          <a:lstStyle/>
          <a:p>
            <a:fld id="{34C1AEE4-2DCF-4A66-9927-6F783BB52BE0}" type="datetime8">
              <a:rPr lang="en-CH" smtClean="0"/>
              <a:t>01/27/2022 12:32</a:t>
            </a:fld>
            <a:endParaRPr lang="en-CH"/>
          </a:p>
        </p:txBody>
      </p:sp>
      <p:sp>
        <p:nvSpPr>
          <p:cNvPr id="5" name="Footer Placeholder 4">
            <a:extLst>
              <a:ext uri="{FF2B5EF4-FFF2-40B4-BE49-F238E27FC236}">
                <a16:creationId xmlns:a16="http://schemas.microsoft.com/office/drawing/2014/main" id="{271EF837-3E17-46BD-8929-059AF70DB8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54E42D1-8B2F-46D3-82CF-F739800CFA0C}"/>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3293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D8968-5992-4039-8744-5488E54BA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16CC865-C173-4593-8DFF-469B6309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3E246B8-7175-4F13-ACDD-2A4E1BDF7A34}"/>
              </a:ext>
            </a:extLst>
          </p:cNvPr>
          <p:cNvSpPr>
            <a:spLocks noGrp="1"/>
          </p:cNvSpPr>
          <p:nvPr>
            <p:ph type="dt" sz="half" idx="10"/>
          </p:nvPr>
        </p:nvSpPr>
        <p:spPr/>
        <p:txBody>
          <a:bodyPr/>
          <a:lstStyle/>
          <a:p>
            <a:fld id="{C4C13A0D-7035-4256-BB1C-652F6CDC1D82}" type="datetime8">
              <a:rPr lang="en-CH" smtClean="0"/>
              <a:t>01/27/2022 12:32</a:t>
            </a:fld>
            <a:endParaRPr lang="en-CH"/>
          </a:p>
        </p:txBody>
      </p:sp>
      <p:sp>
        <p:nvSpPr>
          <p:cNvPr id="5" name="Footer Placeholder 4">
            <a:extLst>
              <a:ext uri="{FF2B5EF4-FFF2-40B4-BE49-F238E27FC236}">
                <a16:creationId xmlns:a16="http://schemas.microsoft.com/office/drawing/2014/main" id="{A3CF5A4C-17ED-4A5E-AA09-0B15A02191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8ED726-7BC5-4E19-A63F-8B1BE67538C9}"/>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3634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E32F-8A6C-4779-9154-C27847DB31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652A77A-0BCA-464B-8E73-7B25004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42346E8-8AD3-49D6-9905-31086155D03B}"/>
              </a:ext>
            </a:extLst>
          </p:cNvPr>
          <p:cNvSpPr>
            <a:spLocks noGrp="1"/>
          </p:cNvSpPr>
          <p:nvPr>
            <p:ph type="dt" sz="half" idx="10"/>
          </p:nvPr>
        </p:nvSpPr>
        <p:spPr/>
        <p:txBody>
          <a:bodyPr/>
          <a:lstStyle/>
          <a:p>
            <a:fld id="{A720F8AA-53F4-4181-BD2C-7354613DB587}" type="datetime8">
              <a:rPr lang="en-CH" smtClean="0"/>
              <a:t>01/27/2022 12:32</a:t>
            </a:fld>
            <a:endParaRPr lang="en-CH"/>
          </a:p>
        </p:txBody>
      </p:sp>
      <p:sp>
        <p:nvSpPr>
          <p:cNvPr id="5" name="Footer Placeholder 4">
            <a:extLst>
              <a:ext uri="{FF2B5EF4-FFF2-40B4-BE49-F238E27FC236}">
                <a16:creationId xmlns:a16="http://schemas.microsoft.com/office/drawing/2014/main" id="{C5092DAC-F99E-45B1-8A6D-43C715645B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5E7F5-BA66-4FC8-92C2-3428E944C8B8}"/>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383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D7D9-D857-41E3-B007-B2B41001F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614DA07-120D-43F2-8238-9C5770B5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C4F0C-44F1-4A25-BFAA-01763C6D9FEB}"/>
              </a:ext>
            </a:extLst>
          </p:cNvPr>
          <p:cNvSpPr>
            <a:spLocks noGrp="1"/>
          </p:cNvSpPr>
          <p:nvPr>
            <p:ph type="dt" sz="half" idx="10"/>
          </p:nvPr>
        </p:nvSpPr>
        <p:spPr/>
        <p:txBody>
          <a:bodyPr/>
          <a:lstStyle/>
          <a:p>
            <a:fld id="{18ED5C57-181E-4E8A-8032-E5587C441532}" type="datetime8">
              <a:rPr lang="en-CH" smtClean="0"/>
              <a:t>01/27/2022 12:32</a:t>
            </a:fld>
            <a:endParaRPr lang="en-CH"/>
          </a:p>
        </p:txBody>
      </p:sp>
      <p:sp>
        <p:nvSpPr>
          <p:cNvPr id="5" name="Footer Placeholder 4">
            <a:extLst>
              <a:ext uri="{FF2B5EF4-FFF2-40B4-BE49-F238E27FC236}">
                <a16:creationId xmlns:a16="http://schemas.microsoft.com/office/drawing/2014/main" id="{9A67CC22-1B66-4D3D-AA93-A49AC8588C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A4E8B3A-B7DF-402C-B6A1-5ADB4F68BC16}"/>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40161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E1B9-8E04-4BD0-92D9-8D71D31D976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8FC2EA0-387D-40B7-BE5E-134B5CA8D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AF0CEC6-2C99-489C-8FF3-7FEB96EF7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11A0FCEC-4B58-4F92-90AF-EC3645816C4A}"/>
              </a:ext>
            </a:extLst>
          </p:cNvPr>
          <p:cNvSpPr>
            <a:spLocks noGrp="1"/>
          </p:cNvSpPr>
          <p:nvPr>
            <p:ph type="dt" sz="half" idx="10"/>
          </p:nvPr>
        </p:nvSpPr>
        <p:spPr/>
        <p:txBody>
          <a:bodyPr/>
          <a:lstStyle/>
          <a:p>
            <a:fld id="{2711B6E1-EBCF-4960-9E94-A2CE4CEDA9CF}" type="datetime8">
              <a:rPr lang="en-CH" smtClean="0"/>
              <a:t>01/27/2022 12:32</a:t>
            </a:fld>
            <a:endParaRPr lang="en-CH"/>
          </a:p>
        </p:txBody>
      </p:sp>
      <p:sp>
        <p:nvSpPr>
          <p:cNvPr id="6" name="Footer Placeholder 5">
            <a:extLst>
              <a:ext uri="{FF2B5EF4-FFF2-40B4-BE49-F238E27FC236}">
                <a16:creationId xmlns:a16="http://schemas.microsoft.com/office/drawing/2014/main" id="{E1B7BBEE-2FE7-4D09-AFAB-B81DFD3BDBD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4B0FED-C46D-4AC6-B4C1-F208C4D79731}"/>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97102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2C7B-CA04-43D7-85B0-770A45DC44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786713-39B6-41D0-9F38-6E8FC468D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2C1DD-70EC-486C-A787-441A5292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C6246326-DF45-4A2F-949F-F2226BB44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11C6-4C29-48AD-A160-4B5BF7187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B18FC4B-5FB2-4CFF-B465-0008E92CD8A7}"/>
              </a:ext>
            </a:extLst>
          </p:cNvPr>
          <p:cNvSpPr>
            <a:spLocks noGrp="1"/>
          </p:cNvSpPr>
          <p:nvPr>
            <p:ph type="dt" sz="half" idx="10"/>
          </p:nvPr>
        </p:nvSpPr>
        <p:spPr/>
        <p:txBody>
          <a:bodyPr/>
          <a:lstStyle/>
          <a:p>
            <a:fld id="{60888D22-8975-4143-BBCD-F78A0E3504A0}" type="datetime8">
              <a:rPr lang="en-CH" smtClean="0"/>
              <a:t>01/27/2022 12:32</a:t>
            </a:fld>
            <a:endParaRPr lang="en-CH"/>
          </a:p>
        </p:txBody>
      </p:sp>
      <p:sp>
        <p:nvSpPr>
          <p:cNvPr id="8" name="Footer Placeholder 7">
            <a:extLst>
              <a:ext uri="{FF2B5EF4-FFF2-40B4-BE49-F238E27FC236}">
                <a16:creationId xmlns:a16="http://schemas.microsoft.com/office/drawing/2014/main" id="{B9783456-EA36-4AB2-949D-0417947485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782361D-27DE-4EC6-B653-2E8A81D25380}"/>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6263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D0A-2E3A-433B-99F0-54F75BE5AA5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3E3784A-921B-499E-9AFD-49000838FA15}"/>
              </a:ext>
            </a:extLst>
          </p:cNvPr>
          <p:cNvSpPr>
            <a:spLocks noGrp="1"/>
          </p:cNvSpPr>
          <p:nvPr>
            <p:ph type="dt" sz="half" idx="10"/>
          </p:nvPr>
        </p:nvSpPr>
        <p:spPr/>
        <p:txBody>
          <a:bodyPr/>
          <a:lstStyle/>
          <a:p>
            <a:fld id="{CB62F5ED-9834-4FF8-A8E6-FE85BE4A88B6}" type="datetime8">
              <a:rPr lang="en-CH" smtClean="0"/>
              <a:t>01/27/2022 12:32</a:t>
            </a:fld>
            <a:endParaRPr lang="en-CH"/>
          </a:p>
        </p:txBody>
      </p:sp>
      <p:sp>
        <p:nvSpPr>
          <p:cNvPr id="4" name="Footer Placeholder 3">
            <a:extLst>
              <a:ext uri="{FF2B5EF4-FFF2-40B4-BE49-F238E27FC236}">
                <a16:creationId xmlns:a16="http://schemas.microsoft.com/office/drawing/2014/main" id="{E2D67B48-7C45-492E-9D3B-2F27603FEB4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AF2EC3-F822-48D0-9C0E-564C286A21EA}"/>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6733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CCFFC-BC19-407D-BCE5-2F2C9591EE41}"/>
              </a:ext>
            </a:extLst>
          </p:cNvPr>
          <p:cNvSpPr>
            <a:spLocks noGrp="1"/>
          </p:cNvSpPr>
          <p:nvPr>
            <p:ph type="dt" sz="half" idx="10"/>
          </p:nvPr>
        </p:nvSpPr>
        <p:spPr/>
        <p:txBody>
          <a:bodyPr/>
          <a:lstStyle/>
          <a:p>
            <a:fld id="{91C4E595-669A-4DA7-8755-75BCB1DD65E9}" type="datetime8">
              <a:rPr lang="en-CH" smtClean="0"/>
              <a:t>01/27/2022 12:32</a:t>
            </a:fld>
            <a:endParaRPr lang="en-CH"/>
          </a:p>
        </p:txBody>
      </p:sp>
      <p:sp>
        <p:nvSpPr>
          <p:cNvPr id="3" name="Footer Placeholder 2">
            <a:extLst>
              <a:ext uri="{FF2B5EF4-FFF2-40B4-BE49-F238E27FC236}">
                <a16:creationId xmlns:a16="http://schemas.microsoft.com/office/drawing/2014/main" id="{009B9335-EBE1-433E-A94E-3D66163590E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2C0E91-D8F7-49B0-86C8-A175C89D97B9}"/>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340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3B6-4FCA-4BDD-B5B7-5238FFE7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9E40E86-948B-434A-AC7E-0550E7B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D52BC31-E45E-42CC-BA9F-3F23978F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B5536-98CC-405B-9E47-14BA4F998ED5}"/>
              </a:ext>
            </a:extLst>
          </p:cNvPr>
          <p:cNvSpPr>
            <a:spLocks noGrp="1"/>
          </p:cNvSpPr>
          <p:nvPr>
            <p:ph type="dt" sz="half" idx="10"/>
          </p:nvPr>
        </p:nvSpPr>
        <p:spPr/>
        <p:txBody>
          <a:bodyPr/>
          <a:lstStyle/>
          <a:p>
            <a:fld id="{1D3E9293-092D-4F3B-852B-B7B73C73F1F9}" type="datetime8">
              <a:rPr lang="en-CH" smtClean="0"/>
              <a:t>01/27/2022 12:32</a:t>
            </a:fld>
            <a:endParaRPr lang="en-CH"/>
          </a:p>
        </p:txBody>
      </p:sp>
      <p:sp>
        <p:nvSpPr>
          <p:cNvPr id="6" name="Footer Placeholder 5">
            <a:extLst>
              <a:ext uri="{FF2B5EF4-FFF2-40B4-BE49-F238E27FC236}">
                <a16:creationId xmlns:a16="http://schemas.microsoft.com/office/drawing/2014/main" id="{F4CB2FD8-5BE3-45A4-BE74-1DBECD31440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3278327-A39D-43EF-8B72-3D5865468F74}"/>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16159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B85-8991-4F62-982C-9A77CCA3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6CBAB96-9C13-4AAF-8A06-DB361AE3B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3E4D68C-C54C-4331-89EF-756F4CA7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EB0D5-2B76-4804-94F8-C3FFC80E6301}"/>
              </a:ext>
            </a:extLst>
          </p:cNvPr>
          <p:cNvSpPr>
            <a:spLocks noGrp="1"/>
          </p:cNvSpPr>
          <p:nvPr>
            <p:ph type="dt" sz="half" idx="10"/>
          </p:nvPr>
        </p:nvSpPr>
        <p:spPr/>
        <p:txBody>
          <a:bodyPr/>
          <a:lstStyle/>
          <a:p>
            <a:fld id="{72DA9548-12AA-4712-AB6D-8087536C3BD4}" type="datetime8">
              <a:rPr lang="en-CH" smtClean="0"/>
              <a:t>01/27/2022 12:32</a:t>
            </a:fld>
            <a:endParaRPr lang="en-CH"/>
          </a:p>
        </p:txBody>
      </p:sp>
      <p:sp>
        <p:nvSpPr>
          <p:cNvPr id="6" name="Footer Placeholder 5">
            <a:extLst>
              <a:ext uri="{FF2B5EF4-FFF2-40B4-BE49-F238E27FC236}">
                <a16:creationId xmlns:a16="http://schemas.microsoft.com/office/drawing/2014/main" id="{20117208-5ACD-44E8-AB25-54538587AE8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0AFF3D-6EBB-4B0F-8780-1FA4BC5B8E15}"/>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145133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C42A-7E39-41FE-B7FA-9CF473946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75F7D24-A3CA-49E9-B910-7FBB3008E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295F98D-7EBF-4355-B209-86C84BF72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E5043-500B-4A06-A6BE-2D713F12E4A2}" type="datetime8">
              <a:rPr lang="en-CH" smtClean="0"/>
              <a:t>01/27/2022 12:32</a:t>
            </a:fld>
            <a:endParaRPr lang="en-CH"/>
          </a:p>
        </p:txBody>
      </p:sp>
      <p:sp>
        <p:nvSpPr>
          <p:cNvPr id="5" name="Footer Placeholder 4">
            <a:extLst>
              <a:ext uri="{FF2B5EF4-FFF2-40B4-BE49-F238E27FC236}">
                <a16:creationId xmlns:a16="http://schemas.microsoft.com/office/drawing/2014/main" id="{6A5D7A2E-A970-44D6-A6BB-F95DE07F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E94515D-2F1D-4655-9894-B65088105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D740-55B1-4DC8-A3B5-4535950A93D0}" type="slidenum">
              <a:rPr lang="en-CH" smtClean="0"/>
              <a:t>‹Nr.›</a:t>
            </a:fld>
            <a:endParaRPr lang="en-CH"/>
          </a:p>
        </p:txBody>
      </p:sp>
    </p:spTree>
    <p:extLst>
      <p:ext uri="{BB962C8B-B14F-4D97-AF65-F5344CB8AC3E}">
        <p14:creationId xmlns:p14="http://schemas.microsoft.com/office/powerpoint/2010/main" val="57951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F051DB-F75D-46E2-BA42-0AF67014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18"/>
            <a:ext cx="12192000" cy="6927059"/>
          </a:xfrm>
          <a:prstGeom prst="rect">
            <a:avLst/>
          </a:prstGeom>
        </p:spPr>
      </p:pic>
      <p:sp>
        <p:nvSpPr>
          <p:cNvPr id="4" name="Rectangle 3">
            <a:extLst>
              <a:ext uri="{FF2B5EF4-FFF2-40B4-BE49-F238E27FC236}">
                <a16:creationId xmlns:a16="http://schemas.microsoft.com/office/drawing/2014/main" id="{5B6A06F8-7B53-4503-AE21-53E17FE65EF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7" name="Group 6">
            <a:extLst>
              <a:ext uri="{FF2B5EF4-FFF2-40B4-BE49-F238E27FC236}">
                <a16:creationId xmlns:a16="http://schemas.microsoft.com/office/drawing/2014/main" id="{A5FB7382-9215-4FA8-86FB-A045F62387D2}"/>
              </a:ext>
            </a:extLst>
          </p:cNvPr>
          <p:cNvGrpSpPr/>
          <p:nvPr/>
        </p:nvGrpSpPr>
        <p:grpSpPr>
          <a:xfrm>
            <a:off x="8990330" y="5961388"/>
            <a:ext cx="3774440" cy="764540"/>
            <a:chOff x="8990330" y="5808980"/>
            <a:chExt cx="3774440" cy="764540"/>
          </a:xfrm>
        </p:grpSpPr>
        <p:pic>
          <p:nvPicPr>
            <p:cNvPr id="5" name="Picture 4">
              <a:extLst>
                <a:ext uri="{FF2B5EF4-FFF2-40B4-BE49-F238E27FC236}">
                  <a16:creationId xmlns:a16="http://schemas.microsoft.com/office/drawing/2014/main" id="{5A17D780-5FEB-4CE1-9E6C-D45B60C308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6" name="Text Box 11">
              <a:extLst>
                <a:ext uri="{FF2B5EF4-FFF2-40B4-BE49-F238E27FC236}">
                  <a16:creationId xmlns:a16="http://schemas.microsoft.com/office/drawing/2014/main" id="{EA706CA3-1AC4-4F62-9882-6C35E407A0E9}"/>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a:t>
              </a: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Nordwestschweiz</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88A85E72-FBC5-4119-9AD8-D2F32C84D885}"/>
              </a:ext>
            </a:extLst>
          </p:cNvPr>
          <p:cNvSpPr/>
          <p:nvPr/>
        </p:nvSpPr>
        <p:spPr>
          <a:xfrm>
            <a:off x="2736055" y="2124076"/>
            <a:ext cx="6634163" cy="190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Challenge:</a:t>
            </a:r>
          </a:p>
          <a:p>
            <a:pPr algn="ctr"/>
            <a:r>
              <a:rPr lang="en-US" sz="3600" dirty="0" err="1">
                <a:solidFill>
                  <a:schemeClr val="tx1"/>
                </a:solidFill>
                <a:latin typeface="Arial" panose="020B0604020202020204" pitchFamily="34" charset="0"/>
                <a:cs typeface="Arial" panose="020B0604020202020204" pitchFamily="34" charset="0"/>
              </a:rPr>
              <a:t>Wettermonitor</a:t>
            </a:r>
            <a:r>
              <a:rPr lang="en-US" sz="3600" dirty="0">
                <a:solidFill>
                  <a:schemeClr val="tx1"/>
                </a:solidFill>
                <a:latin typeface="Arial" panose="020B0604020202020204" pitchFamily="34" charset="0"/>
                <a:cs typeface="Arial" panose="020B0604020202020204" pitchFamily="34" charset="0"/>
              </a:rPr>
              <a:t> für </a:t>
            </a:r>
            <a:r>
              <a:rPr lang="en-US" sz="3600" dirty="0" err="1">
                <a:solidFill>
                  <a:schemeClr val="tx1"/>
                </a:solidFill>
                <a:latin typeface="Arial" panose="020B0604020202020204" pitchFamily="34" charset="0"/>
                <a:cs typeface="Arial" panose="020B0604020202020204" pitchFamily="34" charset="0"/>
              </a:rPr>
              <a:t>Wassersportler</a:t>
            </a:r>
            <a:endParaRPr lang="en-CH"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3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Python </a:t>
            </a:r>
            <a:r>
              <a:rPr lang="en-US" b="1" dirty="0" err="1">
                <a:highlight>
                  <a:srgbClr val="FAE800"/>
                </a:highlight>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10</a:t>
            </a:fld>
            <a:endParaRPr lang="en-CH"/>
          </a:p>
        </p:txBody>
      </p:sp>
    </p:spTree>
    <p:extLst>
      <p:ext uri="{BB962C8B-B14F-4D97-AF65-F5344CB8AC3E}">
        <p14:creationId xmlns:p14="http://schemas.microsoft.com/office/powerpoint/2010/main" val="500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Struktur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lnSpcReduction="10000"/>
          </a:bodyPr>
          <a:lstStyle/>
          <a:p>
            <a:r>
              <a:rPr lang="en-US" dirty="0" err="1"/>
              <a:t>InfluxDB</a:t>
            </a:r>
            <a:endParaRPr lang="en-US" dirty="0"/>
          </a:p>
          <a:p>
            <a:r>
              <a:rPr lang="en-US" dirty="0" err="1"/>
              <a:t>Weather_app</a:t>
            </a:r>
            <a:endParaRPr lang="en-US" dirty="0"/>
          </a:p>
          <a:p>
            <a:pPr lvl="1"/>
            <a:r>
              <a:rPr lang="en-US" dirty="0"/>
              <a:t>Main.py</a:t>
            </a:r>
          </a:p>
          <a:p>
            <a:pPr lvl="1"/>
            <a:r>
              <a:rPr lang="en-US" dirty="0"/>
              <a:t>Weatherdata.py</a:t>
            </a:r>
          </a:p>
          <a:p>
            <a:pPr lvl="1"/>
            <a:r>
              <a:rPr lang="en-US" dirty="0"/>
              <a:t>Weatherimport.py</a:t>
            </a:r>
          </a:p>
          <a:p>
            <a:r>
              <a:rPr lang="en-US" dirty="0" err="1"/>
              <a:t>Messwerte</a:t>
            </a:r>
            <a:endParaRPr lang="en-US" dirty="0"/>
          </a:p>
          <a:p>
            <a:pPr lvl="1"/>
            <a:r>
              <a:rPr lang="en-US" dirty="0"/>
              <a:t>CSV </a:t>
            </a:r>
            <a:r>
              <a:rPr lang="en-US" dirty="0" err="1"/>
              <a:t>Mythenquai</a:t>
            </a:r>
            <a:endParaRPr lang="en-US" dirty="0"/>
          </a:p>
          <a:p>
            <a:pPr lvl="1"/>
            <a:r>
              <a:rPr lang="en-US" dirty="0"/>
              <a:t>CSV </a:t>
            </a:r>
            <a:r>
              <a:rPr lang="en-US" dirty="0" err="1"/>
              <a:t>Tiefenbrunnen</a:t>
            </a:r>
            <a:endParaRPr lang="en-US" dirty="0"/>
          </a:p>
          <a:p>
            <a:r>
              <a:rPr lang="en-US" dirty="0"/>
              <a:t>Static</a:t>
            </a:r>
          </a:p>
          <a:p>
            <a:pPr lvl="1"/>
            <a:r>
              <a:rPr lang="en-US" dirty="0"/>
              <a:t>HTML Templates</a:t>
            </a:r>
          </a:p>
          <a:p>
            <a:pPr lvl="1"/>
            <a:r>
              <a:rPr lang="en-US" dirty="0" err="1"/>
              <a:t>Bilder</a:t>
            </a:r>
            <a:endParaRPr lang="en-US" dirty="0"/>
          </a:p>
          <a:p>
            <a:pPr lvl="1"/>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05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main.py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Main.py </a:t>
            </a:r>
            <a:r>
              <a:rPr lang="en-US" dirty="0" err="1"/>
              <a:t>ist</a:t>
            </a:r>
            <a:r>
              <a:rPr lang="en-US" dirty="0"/>
              <a:t> das “</a:t>
            </a:r>
            <a:r>
              <a:rPr lang="en-US" dirty="0" err="1"/>
              <a:t>Hauptprogramm</a:t>
            </a:r>
            <a:r>
              <a:rPr lang="en-US" dirty="0"/>
              <a:t>”</a:t>
            </a:r>
          </a:p>
          <a:p>
            <a:r>
              <a:rPr lang="en-US" dirty="0"/>
              <a:t>Flask Webserver</a:t>
            </a:r>
          </a:p>
          <a:p>
            <a:r>
              <a:rPr lang="en-US" dirty="0"/>
              <a:t>Routing des Webservers</a:t>
            </a:r>
          </a:p>
          <a:p>
            <a:r>
              <a:rPr lang="en-US" dirty="0" err="1"/>
              <a:t>Initialisierung</a:t>
            </a:r>
            <a:endParaRPr lang="en-US" dirty="0"/>
          </a:p>
          <a:p>
            <a:pPr lvl="1"/>
            <a:r>
              <a:rPr lang="en-US" dirty="0"/>
              <a:t>Update DB</a:t>
            </a:r>
          </a:p>
          <a:p>
            <a:pPr lvl="1"/>
            <a:r>
              <a:rPr lang="en-US" dirty="0"/>
              <a:t>Generate Graphs</a:t>
            </a:r>
          </a:p>
          <a:p>
            <a:pPr lvl="1"/>
            <a:r>
              <a:rPr lang="en-US" dirty="0"/>
              <a:t>Threading</a:t>
            </a:r>
          </a:p>
          <a:p>
            <a:pPr lvl="1"/>
            <a:r>
              <a:rPr lang="en-US" dirty="0"/>
              <a:t>Scheduler</a:t>
            </a:r>
          </a:p>
          <a:p>
            <a:pPr lvl="1"/>
            <a:r>
              <a:rPr lang="en-US" dirty="0"/>
              <a:t>Logging</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08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weatherdata.py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endParaRPr lang="en-US" dirty="0"/>
          </a:p>
          <a:p>
            <a:endParaRPr lang="en-CH" sz="2400"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8" name="Content Placeholder 2">
            <a:extLst>
              <a:ext uri="{FF2B5EF4-FFF2-40B4-BE49-F238E27FC236}">
                <a16:creationId xmlns:a16="http://schemas.microsoft.com/office/drawing/2014/main" id="{4CD7A5C4-72B6-46BC-AEAA-F091250702B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Weatherdata.py </a:t>
            </a:r>
            <a:r>
              <a:rPr lang="en-US" dirty="0" err="1"/>
              <a:t>ist</a:t>
            </a:r>
            <a:r>
              <a:rPr lang="en-US" dirty="0"/>
              <a:t> </a:t>
            </a:r>
            <a:r>
              <a:rPr lang="en-US" dirty="0" err="1"/>
              <a:t>eine</a:t>
            </a:r>
            <a:r>
              <a:rPr lang="en-US" dirty="0"/>
              <a:t> </a:t>
            </a:r>
            <a:r>
              <a:rPr lang="en-US" dirty="0" err="1"/>
              <a:t>Bibliothek</a:t>
            </a:r>
            <a:r>
              <a:rPr lang="en-US" dirty="0"/>
              <a:t> </a:t>
            </a:r>
          </a:p>
          <a:p>
            <a:r>
              <a:rPr lang="en-US" dirty="0"/>
              <a:t>FHNW</a:t>
            </a:r>
          </a:p>
          <a:p>
            <a:r>
              <a:rPr lang="en-US" dirty="0" err="1"/>
              <a:t>Funktionen</a:t>
            </a:r>
            <a:r>
              <a:rPr lang="en-US" dirty="0"/>
              <a:t> für </a:t>
            </a:r>
            <a:r>
              <a:rPr lang="en-US" dirty="0" err="1"/>
              <a:t>Kommunikation</a:t>
            </a:r>
            <a:r>
              <a:rPr lang="en-US" dirty="0"/>
              <a:t> </a:t>
            </a:r>
            <a:r>
              <a:rPr lang="en-US" dirty="0" err="1"/>
              <a:t>mit</a:t>
            </a:r>
            <a:r>
              <a:rPr lang="en-US" dirty="0"/>
              <a:t> </a:t>
            </a:r>
            <a:r>
              <a:rPr lang="en-US" dirty="0" err="1"/>
              <a:t>InfluxDB</a:t>
            </a:r>
            <a:r>
              <a:rPr lang="en-US" dirty="0"/>
              <a:t>:</a:t>
            </a:r>
          </a:p>
          <a:p>
            <a:pPr lvl="1"/>
            <a:r>
              <a:rPr lang="en-US" dirty="0"/>
              <a:t>Config()</a:t>
            </a:r>
          </a:p>
          <a:p>
            <a:pPr lvl="1"/>
            <a:r>
              <a:rPr lang="en-US" dirty="0" err="1"/>
              <a:t>Import_latest_data</a:t>
            </a:r>
            <a:r>
              <a:rPr lang="en-US" dirty="0"/>
              <a:t>()</a:t>
            </a:r>
          </a:p>
          <a:p>
            <a:pPr lvl="1"/>
            <a:r>
              <a:rPr lang="en-US" dirty="0" err="1"/>
              <a:t>Get_entries</a:t>
            </a:r>
            <a:r>
              <a:rPr lang="en-US" dirty="0"/>
              <a:t>()</a:t>
            </a:r>
          </a:p>
          <a:p>
            <a:pPr lvl="1"/>
            <a:r>
              <a:rPr lang="en-US" dirty="0" err="1"/>
              <a:t>Get_attr_entries</a:t>
            </a:r>
            <a:r>
              <a:rPr lang="en-US" dirty="0"/>
              <a:t>()</a:t>
            </a:r>
          </a:p>
          <a:p>
            <a:pPr lvl="1"/>
            <a:r>
              <a:rPr lang="en-US" dirty="0" err="1"/>
              <a:t>Get_multiple_attr_entries</a:t>
            </a:r>
            <a:r>
              <a:rPr lang="en-US" dirty="0"/>
              <a:t>()</a:t>
            </a:r>
          </a:p>
          <a:p>
            <a:pPr lvl="1"/>
            <a:r>
              <a:rPr lang="en-US" dirty="0" err="1"/>
              <a:t>get_multible_attr_entries_yearlyWindow</a:t>
            </a:r>
            <a:r>
              <a:rPr lang="en-US" dirty="0"/>
              <a:t>()</a:t>
            </a:r>
          </a:p>
          <a:p>
            <a:pPr lvl="1"/>
            <a:endParaRPr lang="en-US" dirty="0"/>
          </a:p>
          <a:p>
            <a:pPr lvl="1"/>
            <a:endParaRPr lang="en-US" dirty="0"/>
          </a:p>
          <a:p>
            <a:endParaRPr lang="en-US" dirty="0"/>
          </a:p>
          <a:p>
            <a:endParaRPr lang="en-CH" dirty="0"/>
          </a:p>
        </p:txBody>
      </p:sp>
    </p:spTree>
    <p:extLst>
      <p:ext uri="{BB962C8B-B14F-4D97-AF65-F5344CB8AC3E}">
        <p14:creationId xmlns:p14="http://schemas.microsoft.com/office/powerpoint/2010/main" val="10281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weatherimport.py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Weatherimport.py </a:t>
            </a:r>
            <a:r>
              <a:rPr lang="en-US" dirty="0" err="1"/>
              <a:t>Hilfsfunktionen</a:t>
            </a:r>
            <a:r>
              <a:rPr lang="en-US" dirty="0"/>
              <a:t> </a:t>
            </a:r>
            <a:r>
              <a:rPr lang="en-US" dirty="0" err="1"/>
              <a:t>Bibliothek</a:t>
            </a:r>
            <a:endParaRPr lang="en-US" dirty="0"/>
          </a:p>
          <a:p>
            <a:r>
              <a:rPr lang="en-US" dirty="0" err="1"/>
              <a:t>Selbst</a:t>
            </a:r>
            <a:r>
              <a:rPr lang="en-US" dirty="0"/>
              <a:t> </a:t>
            </a:r>
            <a:r>
              <a:rPr lang="en-US" dirty="0" err="1"/>
              <a:t>entwickelt</a:t>
            </a:r>
            <a:endParaRPr lang="en-US" dirty="0"/>
          </a:p>
          <a:p>
            <a:r>
              <a:rPr lang="en-US" dirty="0" err="1"/>
              <a:t>Funktionen</a:t>
            </a:r>
            <a:r>
              <a:rPr lang="en-US" dirty="0"/>
              <a:t> für </a:t>
            </a:r>
            <a:r>
              <a:rPr lang="en-US" dirty="0" err="1"/>
              <a:t>Wettermonitor</a:t>
            </a:r>
            <a:r>
              <a:rPr lang="en-US" dirty="0"/>
              <a:t>:</a:t>
            </a:r>
          </a:p>
          <a:p>
            <a:pPr lvl="1"/>
            <a:r>
              <a:rPr lang="en-US" dirty="0" err="1"/>
              <a:t>Initialisierung</a:t>
            </a:r>
            <a:endParaRPr lang="en-US" dirty="0"/>
          </a:p>
          <a:p>
            <a:pPr lvl="1"/>
            <a:r>
              <a:rPr lang="en-US" dirty="0" err="1"/>
              <a:t>Daten</a:t>
            </a:r>
            <a:r>
              <a:rPr lang="en-US" dirty="0"/>
              <a:t> in DB </a:t>
            </a:r>
            <a:r>
              <a:rPr lang="en-US" dirty="0" err="1"/>
              <a:t>schreiben</a:t>
            </a:r>
            <a:endParaRPr lang="en-US" dirty="0"/>
          </a:p>
          <a:p>
            <a:pPr lvl="1"/>
            <a:r>
              <a:rPr lang="en-US" dirty="0" err="1"/>
              <a:t>Daten</a:t>
            </a:r>
            <a:r>
              <a:rPr lang="en-US" dirty="0"/>
              <a:t> von DB </a:t>
            </a:r>
            <a:r>
              <a:rPr lang="en-US" dirty="0" err="1"/>
              <a:t>lesen</a:t>
            </a:r>
            <a:endParaRPr lang="en-US" dirty="0"/>
          </a:p>
          <a:p>
            <a:pPr lvl="1"/>
            <a:r>
              <a:rPr lang="en-US" dirty="0"/>
              <a:t>Plots</a:t>
            </a:r>
          </a:p>
          <a:p>
            <a:pPr lvl="1"/>
            <a:r>
              <a:rPr lang="en-US" dirty="0" err="1"/>
              <a:t>Vorhersagen</a:t>
            </a:r>
            <a:r>
              <a:rPr lang="en-US" dirty="0"/>
              <a:t> (Nearest </a:t>
            </a:r>
            <a:r>
              <a:rPr lang="en-US" dirty="0" err="1"/>
              <a:t>Neighbour</a:t>
            </a:r>
            <a:r>
              <a:rPr lang="en-US" dirty="0"/>
              <a:t>)</a:t>
            </a:r>
          </a:p>
          <a:p>
            <a:pPr lvl="1"/>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97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B98AA6D0-F2DA-42B4-9424-5E5D8B8666F0}"/>
              </a:ext>
            </a:extLst>
          </p:cNvPr>
          <p:cNvSpPr txBox="1">
            <a:spLocks/>
          </p:cNvSpPr>
          <p:nvPr/>
        </p:nvSpPr>
        <p:spPr>
          <a:xfrm>
            <a:off x="673894" y="5923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dirty="0"/>
          </a:p>
        </p:txBody>
      </p:sp>
      <p:sp>
        <p:nvSpPr>
          <p:cNvPr id="61" name="Content Placeholder 2">
            <a:extLst>
              <a:ext uri="{FF2B5EF4-FFF2-40B4-BE49-F238E27FC236}">
                <a16:creationId xmlns:a16="http://schemas.microsoft.com/office/drawing/2014/main" id="{4E8E1B69-1EEF-4C0F-B187-DA42855F0D14}"/>
              </a:ext>
            </a:extLst>
          </p:cNvPr>
          <p:cNvSpPr>
            <a:spLocks noGrp="1"/>
          </p:cNvSpPr>
          <p:nvPr>
            <p:ph idx="1"/>
          </p:nvPr>
        </p:nvSpPr>
        <p:spPr>
          <a:xfrm>
            <a:off x="838200" y="1825625"/>
            <a:ext cx="10515600" cy="4351338"/>
          </a:xfrm>
        </p:spPr>
        <p:txBody>
          <a:bodyPr/>
          <a:lstStyle/>
          <a:p>
            <a:r>
              <a:rPr lang="en-US" dirty="0" err="1"/>
              <a:t>Selbst</a:t>
            </a:r>
            <a:r>
              <a:rPr lang="en-US" dirty="0"/>
              <a:t> </a:t>
            </a:r>
            <a:r>
              <a:rPr lang="en-US" dirty="0" err="1"/>
              <a:t>entwickelt</a:t>
            </a:r>
            <a:endParaRPr lang="en-US" dirty="0"/>
          </a:p>
          <a:p>
            <a:r>
              <a:rPr lang="en-US" dirty="0"/>
              <a:t>Nearest </a:t>
            </a:r>
            <a:r>
              <a:rPr lang="en-US" dirty="0" err="1"/>
              <a:t>Neigbhour</a:t>
            </a:r>
            <a:endParaRPr lang="en-US" dirty="0"/>
          </a:p>
          <a:p>
            <a:pPr lvl="1"/>
            <a:endParaRPr lang="en-CH" dirty="0"/>
          </a:p>
        </p:txBody>
      </p:sp>
    </p:spTree>
    <p:extLst>
      <p:ext uri="{BB962C8B-B14F-4D97-AF65-F5344CB8AC3E}">
        <p14:creationId xmlns:p14="http://schemas.microsoft.com/office/powerpoint/2010/main" val="19726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16</a:t>
            </a:fld>
            <a:endParaRPr lang="en-CH"/>
          </a:p>
        </p:txBody>
      </p:sp>
      <p:cxnSp>
        <p:nvCxnSpPr>
          <p:cNvPr id="5" name="Straight Arrow Connector 8">
            <a:extLst>
              <a:ext uri="{FF2B5EF4-FFF2-40B4-BE49-F238E27FC236}">
                <a16:creationId xmlns:a16="http://schemas.microsoft.com/office/drawing/2014/main" id="{2326E808-27EC-4843-829F-40D1DC75455E}"/>
              </a:ext>
            </a:extLst>
          </p:cNvPr>
          <p:cNvCxnSpPr>
            <a:cxnSpLocks/>
          </p:cNvCxnSpPr>
          <p:nvPr/>
        </p:nvCxnSpPr>
        <p:spPr>
          <a:xfrm flipV="1">
            <a:off x="4332876" y="3163636"/>
            <a:ext cx="0" cy="17197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72F650A8-870B-4EE2-B16A-82686B48444F}"/>
              </a:ext>
            </a:extLst>
          </p:cNvPr>
          <p:cNvCxnSpPr>
            <a:cxnSpLocks/>
          </p:cNvCxnSpPr>
          <p:nvPr/>
        </p:nvCxnSpPr>
        <p:spPr>
          <a:xfrm flipV="1">
            <a:off x="3035769" y="4883400"/>
            <a:ext cx="129710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a:extLst>
              <a:ext uri="{FF2B5EF4-FFF2-40B4-BE49-F238E27FC236}">
                <a16:creationId xmlns:a16="http://schemas.microsoft.com/office/drawing/2014/main" id="{9490CBCB-621E-4265-985A-8B2A343439F2}"/>
              </a:ext>
            </a:extLst>
          </p:cNvPr>
          <p:cNvCxnSpPr>
            <a:cxnSpLocks/>
          </p:cNvCxnSpPr>
          <p:nvPr/>
        </p:nvCxnSpPr>
        <p:spPr>
          <a:xfrm flipV="1">
            <a:off x="9156231" y="3876867"/>
            <a:ext cx="0" cy="1006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8">
            <a:extLst>
              <a:ext uri="{FF2B5EF4-FFF2-40B4-BE49-F238E27FC236}">
                <a16:creationId xmlns:a16="http://schemas.microsoft.com/office/drawing/2014/main" id="{690803BF-4524-49FF-A329-23242B0B5D16}"/>
              </a:ext>
            </a:extLst>
          </p:cNvPr>
          <p:cNvCxnSpPr>
            <a:cxnSpLocks/>
          </p:cNvCxnSpPr>
          <p:nvPr/>
        </p:nvCxnSpPr>
        <p:spPr>
          <a:xfrm>
            <a:off x="6312408" y="4883401"/>
            <a:ext cx="28438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64384D5A-520A-4D20-A7B4-618E92EAFA90}"/>
              </a:ext>
            </a:extLst>
          </p:cNvPr>
          <p:cNvSpPr txBox="1"/>
          <p:nvPr/>
        </p:nvSpPr>
        <p:spPr>
          <a:xfrm rot="18491603">
            <a:off x="2382821" y="3708002"/>
            <a:ext cx="2230611" cy="369332"/>
          </a:xfrm>
          <a:prstGeom prst="rect">
            <a:avLst/>
          </a:prstGeom>
          <a:noFill/>
        </p:spPr>
        <p:txBody>
          <a:bodyPr wrap="none" rtlCol="0">
            <a:spAutoFit/>
          </a:bodyPr>
          <a:lstStyle/>
          <a:p>
            <a:r>
              <a:rPr lang="de-CH" dirty="0"/>
              <a:t>Resultierender Vektor</a:t>
            </a:r>
          </a:p>
        </p:txBody>
      </p:sp>
      <p:sp>
        <p:nvSpPr>
          <p:cNvPr id="33" name="Textfeld 32">
            <a:extLst>
              <a:ext uri="{FF2B5EF4-FFF2-40B4-BE49-F238E27FC236}">
                <a16:creationId xmlns:a16="http://schemas.microsoft.com/office/drawing/2014/main" id="{C0183E0E-367A-43AE-8D0F-7935B2D0CA17}"/>
              </a:ext>
            </a:extLst>
          </p:cNvPr>
          <p:cNvSpPr txBox="1"/>
          <p:nvPr/>
        </p:nvSpPr>
        <p:spPr>
          <a:xfrm>
            <a:off x="2832854" y="5024870"/>
            <a:ext cx="1845377" cy="369332"/>
          </a:xfrm>
          <a:prstGeom prst="rect">
            <a:avLst/>
          </a:prstGeom>
          <a:noFill/>
        </p:spPr>
        <p:txBody>
          <a:bodyPr wrap="none" rtlCol="0">
            <a:spAutoFit/>
          </a:bodyPr>
          <a:lstStyle/>
          <a:p>
            <a:r>
              <a:rPr lang="de-CH" dirty="0"/>
              <a:t>Messung 1 Norm.</a:t>
            </a:r>
          </a:p>
        </p:txBody>
      </p:sp>
      <p:sp>
        <p:nvSpPr>
          <p:cNvPr id="34" name="Textfeld 33">
            <a:extLst>
              <a:ext uri="{FF2B5EF4-FFF2-40B4-BE49-F238E27FC236}">
                <a16:creationId xmlns:a16="http://schemas.microsoft.com/office/drawing/2014/main" id="{958335B7-CB2B-41D7-BF70-0E51203D74B0}"/>
              </a:ext>
            </a:extLst>
          </p:cNvPr>
          <p:cNvSpPr txBox="1"/>
          <p:nvPr/>
        </p:nvSpPr>
        <p:spPr>
          <a:xfrm rot="16200000">
            <a:off x="3755543" y="3801518"/>
            <a:ext cx="1845377" cy="369332"/>
          </a:xfrm>
          <a:prstGeom prst="rect">
            <a:avLst/>
          </a:prstGeom>
          <a:noFill/>
        </p:spPr>
        <p:txBody>
          <a:bodyPr wrap="none" rtlCol="0">
            <a:spAutoFit/>
          </a:bodyPr>
          <a:lstStyle/>
          <a:p>
            <a:r>
              <a:rPr lang="de-CH" dirty="0"/>
              <a:t>Messung 2 Norm.</a:t>
            </a:r>
          </a:p>
        </p:txBody>
      </p: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6934"/>
            <a:ext cx="2440861" cy="584775"/>
          </a:xfrm>
          <a:prstGeom prst="rect">
            <a:avLst/>
          </a:prstGeom>
          <a:noFill/>
        </p:spPr>
        <p:txBody>
          <a:bodyPr wrap="none" rtlCol="0">
            <a:spAutoFit/>
          </a:bodyPr>
          <a:lstStyle/>
          <a:p>
            <a:r>
              <a:rPr lang="de-CH" sz="3200" b="1" dirty="0"/>
              <a:t>Vergleichstag</a:t>
            </a:r>
          </a:p>
        </p:txBody>
      </p:sp>
      <p:sp>
        <p:nvSpPr>
          <p:cNvPr id="37" name="Textfeld 36">
            <a:extLst>
              <a:ext uri="{FF2B5EF4-FFF2-40B4-BE49-F238E27FC236}">
                <a16:creationId xmlns:a16="http://schemas.microsoft.com/office/drawing/2014/main" id="{935147AE-2C86-41B3-9D97-B10ADEE445DF}"/>
              </a:ext>
            </a:extLst>
          </p:cNvPr>
          <p:cNvSpPr txBox="1"/>
          <p:nvPr/>
        </p:nvSpPr>
        <p:spPr>
          <a:xfrm rot="20451599">
            <a:off x="6440391" y="3851588"/>
            <a:ext cx="2230611" cy="369332"/>
          </a:xfrm>
          <a:prstGeom prst="rect">
            <a:avLst/>
          </a:prstGeom>
          <a:noFill/>
        </p:spPr>
        <p:txBody>
          <a:bodyPr wrap="square" rtlCol="0">
            <a:spAutoFit/>
          </a:bodyPr>
          <a:lstStyle/>
          <a:p>
            <a:r>
              <a:rPr lang="de-CH" dirty="0"/>
              <a:t>Resultierender Vektor</a:t>
            </a:r>
          </a:p>
        </p:txBody>
      </p:sp>
      <p:sp>
        <p:nvSpPr>
          <p:cNvPr id="38" name="Textfeld 37">
            <a:extLst>
              <a:ext uri="{FF2B5EF4-FFF2-40B4-BE49-F238E27FC236}">
                <a16:creationId xmlns:a16="http://schemas.microsoft.com/office/drawing/2014/main" id="{4C09696C-ECCB-4CC2-ACF1-79ACEA2A6252}"/>
              </a:ext>
            </a:extLst>
          </p:cNvPr>
          <p:cNvSpPr txBox="1"/>
          <p:nvPr/>
        </p:nvSpPr>
        <p:spPr>
          <a:xfrm>
            <a:off x="6926318" y="5031470"/>
            <a:ext cx="1845377" cy="369332"/>
          </a:xfrm>
          <a:prstGeom prst="rect">
            <a:avLst/>
          </a:prstGeom>
          <a:noFill/>
        </p:spPr>
        <p:txBody>
          <a:bodyPr wrap="none" rtlCol="0">
            <a:spAutoFit/>
          </a:bodyPr>
          <a:lstStyle/>
          <a:p>
            <a:r>
              <a:rPr lang="de-CH" dirty="0"/>
              <a:t>Messung 1 Norm.</a:t>
            </a:r>
          </a:p>
        </p:txBody>
      </p:sp>
      <p:sp>
        <p:nvSpPr>
          <p:cNvPr id="39" name="Textfeld 38">
            <a:extLst>
              <a:ext uri="{FF2B5EF4-FFF2-40B4-BE49-F238E27FC236}">
                <a16:creationId xmlns:a16="http://schemas.microsoft.com/office/drawing/2014/main" id="{6B824A82-43DF-4429-9BE1-A9442F5C82E9}"/>
              </a:ext>
            </a:extLst>
          </p:cNvPr>
          <p:cNvSpPr txBox="1"/>
          <p:nvPr/>
        </p:nvSpPr>
        <p:spPr>
          <a:xfrm rot="16200000">
            <a:off x="8510052" y="4195467"/>
            <a:ext cx="1845377" cy="369332"/>
          </a:xfrm>
          <a:prstGeom prst="rect">
            <a:avLst/>
          </a:prstGeom>
          <a:noFill/>
        </p:spPr>
        <p:txBody>
          <a:bodyPr wrap="none" rtlCol="0">
            <a:spAutoFit/>
          </a:bodyPr>
          <a:lstStyle/>
          <a:p>
            <a:r>
              <a:rPr lang="de-CH" dirty="0"/>
              <a:t>Messung 2 Norm.</a:t>
            </a:r>
          </a:p>
        </p:txBody>
      </p:sp>
    </p:spTree>
    <p:extLst>
      <p:ext uri="{BB962C8B-B14F-4D97-AF65-F5344CB8AC3E}">
        <p14:creationId xmlns:p14="http://schemas.microsoft.com/office/powerpoint/2010/main" val="18226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17</a:t>
            </a:fld>
            <a:endParaRPr lang="en-CH"/>
          </a:p>
        </p:txBody>
      </p: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8475"/>
            <a:ext cx="2440861" cy="584775"/>
          </a:xfrm>
          <a:prstGeom prst="rect">
            <a:avLst/>
          </a:prstGeom>
          <a:noFill/>
        </p:spPr>
        <p:txBody>
          <a:bodyPr wrap="none" rtlCol="0">
            <a:spAutoFit/>
          </a:bodyPr>
          <a:lstStyle/>
          <a:p>
            <a:r>
              <a:rPr lang="de-CH" sz="3200" b="1" dirty="0"/>
              <a:t>Vergleichstag</a:t>
            </a:r>
          </a:p>
        </p:txBody>
      </p:sp>
      <p:cxnSp>
        <p:nvCxnSpPr>
          <p:cNvPr id="75" name="Gerade Verbindung mit Pfeil 74">
            <a:extLst>
              <a:ext uri="{FF2B5EF4-FFF2-40B4-BE49-F238E27FC236}">
                <a16:creationId xmlns:a16="http://schemas.microsoft.com/office/drawing/2014/main" id="{C42EC2AA-D4B5-44C6-90C0-3B0E32DC17FE}"/>
              </a:ext>
            </a:extLst>
          </p:cNvPr>
          <p:cNvCxnSpPr>
            <a:cxnSpLocks/>
          </p:cNvCxnSpPr>
          <p:nvPr/>
        </p:nvCxnSpPr>
        <p:spPr>
          <a:xfrm flipH="1">
            <a:off x="8360229" y="3876867"/>
            <a:ext cx="796001" cy="2848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0169A794-BAF0-4116-A7A8-08640AE70368}"/>
              </a:ext>
            </a:extLst>
          </p:cNvPr>
          <p:cNvSpPr txBox="1"/>
          <p:nvPr/>
        </p:nvSpPr>
        <p:spPr>
          <a:xfrm>
            <a:off x="8758229" y="4018651"/>
            <a:ext cx="1034450" cy="369332"/>
          </a:xfrm>
          <a:prstGeom prst="rect">
            <a:avLst/>
          </a:prstGeom>
          <a:noFill/>
        </p:spPr>
        <p:txBody>
          <a:bodyPr wrap="none" rtlCol="0">
            <a:spAutoFit/>
          </a:bodyPr>
          <a:lstStyle/>
          <a:p>
            <a:r>
              <a:rPr lang="de-CH" dirty="0"/>
              <a:t>Differenz</a:t>
            </a:r>
          </a:p>
        </p:txBody>
      </p:sp>
      <p:sp>
        <p:nvSpPr>
          <p:cNvPr id="78" name="Textfeld 77">
            <a:extLst>
              <a:ext uri="{FF2B5EF4-FFF2-40B4-BE49-F238E27FC236}">
                <a16:creationId xmlns:a16="http://schemas.microsoft.com/office/drawing/2014/main" id="{005AF12A-2B76-4242-BB1F-C48442E34566}"/>
              </a:ext>
            </a:extLst>
          </p:cNvPr>
          <p:cNvSpPr txBox="1"/>
          <p:nvPr/>
        </p:nvSpPr>
        <p:spPr>
          <a:xfrm>
            <a:off x="1630831" y="6130062"/>
            <a:ext cx="9145132" cy="369332"/>
          </a:xfrm>
          <a:prstGeom prst="rect">
            <a:avLst/>
          </a:prstGeom>
          <a:noFill/>
        </p:spPr>
        <p:txBody>
          <a:bodyPr wrap="none" rtlCol="0">
            <a:spAutoFit/>
          </a:bodyPr>
          <a:lstStyle/>
          <a:p>
            <a:pPr marL="285750" indent="-285750">
              <a:buFont typeface="Arial" panose="020B0604020202020204" pitchFamily="34" charset="0"/>
              <a:buChar char="•"/>
            </a:pPr>
            <a:r>
              <a:rPr lang="de-CH" dirty="0"/>
              <a:t>Vergleichstage deren Differenz kleiner als 10% der Differenzrange betragen werden behalten</a:t>
            </a:r>
          </a:p>
        </p:txBody>
      </p:sp>
    </p:spTree>
    <p:extLst>
      <p:ext uri="{BB962C8B-B14F-4D97-AF65-F5344CB8AC3E}">
        <p14:creationId xmlns:p14="http://schemas.microsoft.com/office/powerpoint/2010/main" val="22921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30078 0.07639 " pathEditMode="relative" rAng="0" ptsTypes="AA">
                                      <p:cBhvr>
                                        <p:cTn id="6" dur="2000" fill="hold"/>
                                        <p:tgtEl>
                                          <p:spTgt spid="12"/>
                                        </p:tgtEl>
                                        <p:attrNameLst>
                                          <p:attrName>ppt_x</p:attrName>
                                          <p:attrName>ppt_y</p:attrName>
                                        </p:attrNameLst>
                                      </p:cBhvr>
                                      <p:rCtr x="15039" y="3819"/>
                                    </p:animMotion>
                                  </p:childTnLst>
                                </p:cTn>
                              </p:par>
                              <p:par>
                                <p:cTn id="7" presetID="8" presetClass="emph" presetSubtype="0" fill="hold" nodeType="withEffect">
                                  <p:stCondLst>
                                    <p:cond delay="0"/>
                                  </p:stCondLst>
                                  <p:childTnLst>
                                    <p:animRot by="1980000">
                                      <p:cBhvr>
                                        <p:cTn id="8" dur="2000" fill="hold"/>
                                        <p:tgtEl>
                                          <p:spTgt spid="12"/>
                                        </p:tgtEl>
                                        <p:attrNameLst>
                                          <p:attrName>r</p:attrName>
                                        </p:attrNameLst>
                                      </p:cBhvr>
                                    </p:animRo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18</a:t>
            </a:fld>
            <a:endParaRPr lang="en-CH"/>
          </a:p>
        </p:txBody>
      </p:sp>
      <p:grpSp>
        <p:nvGrpSpPr>
          <p:cNvPr id="38" name="Group 37">
            <a:extLst>
              <a:ext uri="{FF2B5EF4-FFF2-40B4-BE49-F238E27FC236}">
                <a16:creationId xmlns:a16="http://schemas.microsoft.com/office/drawing/2014/main" id="{EDA3AF28-8136-4431-A864-78C12CA6B8F9}"/>
              </a:ext>
            </a:extLst>
          </p:cNvPr>
          <p:cNvGrpSpPr/>
          <p:nvPr/>
        </p:nvGrpSpPr>
        <p:grpSpPr>
          <a:xfrm>
            <a:off x="2365530" y="1613707"/>
            <a:ext cx="6017895" cy="4819624"/>
            <a:chOff x="3087052" y="1613707"/>
            <a:chExt cx="6017895" cy="4819624"/>
          </a:xfrm>
        </p:grpSpPr>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087052" y="1613707"/>
              <a:ext cx="6017895" cy="2414283"/>
            </a:xfrm>
            <a:prstGeom prst="rect">
              <a:avLst/>
            </a:prstGeom>
            <a:ln w="19050">
              <a:solidFill>
                <a:schemeClr val="tx1"/>
              </a:solidFill>
            </a:ln>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087052" y="4080669"/>
              <a:ext cx="6017895" cy="2352662"/>
            </a:xfrm>
            <a:prstGeom prst="rect">
              <a:avLst/>
            </a:prstGeom>
            <a:ln w="19050">
              <a:solidFill>
                <a:schemeClr val="tx1"/>
              </a:solidFill>
            </a:ln>
          </p:spPr>
        </p:pic>
      </p:grpSp>
      <p:grpSp>
        <p:nvGrpSpPr>
          <p:cNvPr id="39" name="Group 38">
            <a:extLst>
              <a:ext uri="{FF2B5EF4-FFF2-40B4-BE49-F238E27FC236}">
                <a16:creationId xmlns:a16="http://schemas.microsoft.com/office/drawing/2014/main" id="{CC408079-C559-4E36-AAD0-05A687768625}"/>
              </a:ext>
            </a:extLst>
          </p:cNvPr>
          <p:cNvGrpSpPr/>
          <p:nvPr/>
        </p:nvGrpSpPr>
        <p:grpSpPr>
          <a:xfrm>
            <a:off x="8990330" y="5808980"/>
            <a:ext cx="3774440" cy="764540"/>
            <a:chOff x="8990330" y="5808980"/>
            <a:chExt cx="3774440" cy="764540"/>
          </a:xfrm>
        </p:grpSpPr>
        <p:pic>
          <p:nvPicPr>
            <p:cNvPr id="40" name="Picture 39">
              <a:extLst>
                <a:ext uri="{FF2B5EF4-FFF2-40B4-BE49-F238E27FC236}">
                  <a16:creationId xmlns:a16="http://schemas.microsoft.com/office/drawing/2014/main" id="{F2EC808A-CB2E-49ED-969A-89EF651C6AD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41" name="Text Box 11">
              <a:extLst>
                <a:ext uri="{FF2B5EF4-FFF2-40B4-BE49-F238E27FC236}">
                  <a16:creationId xmlns:a16="http://schemas.microsoft.com/office/drawing/2014/main" id="{210141D6-06D5-4740-A8E7-08F0336D788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7646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19</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65526" y="1613707"/>
            <a:ext cx="6017895" cy="2414283"/>
          </a:xfrm>
          <a:prstGeom prst="rect">
            <a:avLst/>
          </a:prstGeom>
          <a:ln w="19050">
            <a:solidFill>
              <a:schemeClr val="tx1"/>
            </a:solidFill>
          </a:ln>
        </p:spPr>
      </p:pic>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37010"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54123"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8916"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7178"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71971"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60567"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35360"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23957"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365526" y="4080669"/>
            <a:ext cx="6017895" cy="2352662"/>
          </a:xfrm>
          <a:prstGeom prst="rect">
            <a:avLst/>
          </a:prstGeom>
          <a:ln w="19050">
            <a:solidFill>
              <a:schemeClr val="tx1"/>
            </a:solidFill>
          </a:ln>
        </p:spPr>
      </p:pic>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637010" y="5089697"/>
            <a:ext cx="517113" cy="139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3154123" y="5086431"/>
            <a:ext cx="774793" cy="571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928916" y="5654259"/>
            <a:ext cx="788597" cy="245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717512" y="4561471"/>
            <a:ext cx="774793" cy="1338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492305" y="4561471"/>
            <a:ext cx="768262" cy="433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6267098" y="4995431"/>
            <a:ext cx="768262" cy="4815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7041891" y="5476959"/>
            <a:ext cx="782066" cy="6227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7830488" y="6099677"/>
            <a:ext cx="275793" cy="971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5C7F34C-C420-49F0-8E40-E56941304BCD}"/>
              </a:ext>
            </a:extLst>
          </p:cNvPr>
          <p:cNvGrpSpPr/>
          <p:nvPr/>
        </p:nvGrpSpPr>
        <p:grpSpPr>
          <a:xfrm>
            <a:off x="8990330" y="5808980"/>
            <a:ext cx="3774440" cy="764540"/>
            <a:chOff x="8990330" y="5808980"/>
            <a:chExt cx="3774440" cy="764540"/>
          </a:xfrm>
        </p:grpSpPr>
        <p:pic>
          <p:nvPicPr>
            <p:cNvPr id="25" name="Picture 24">
              <a:extLst>
                <a:ext uri="{FF2B5EF4-FFF2-40B4-BE49-F238E27FC236}">
                  <a16:creationId xmlns:a16="http://schemas.microsoft.com/office/drawing/2014/main" id="{A434AC70-4725-4E85-B9EA-A7CE8492CAF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26" name="Text Box 11">
              <a:extLst>
                <a:ext uri="{FF2B5EF4-FFF2-40B4-BE49-F238E27FC236}">
                  <a16:creationId xmlns:a16="http://schemas.microsoft.com/office/drawing/2014/main" id="{5B552D82-544B-4749-B37B-3D8BB7DB78D5}"/>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0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a:t>
            </a:fld>
            <a:endParaRPr lang="en-CH"/>
          </a:p>
        </p:txBody>
      </p:sp>
    </p:spTree>
    <p:extLst>
      <p:ext uri="{BB962C8B-B14F-4D97-AF65-F5344CB8AC3E}">
        <p14:creationId xmlns:p14="http://schemas.microsoft.com/office/powerpoint/2010/main" val="421409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20</a:t>
            </a:fld>
            <a:endParaRPr lang="en-CH"/>
          </a:p>
        </p:txBody>
      </p:sp>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29866"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46979"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1772"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0034"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64827"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53423"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28216"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16813"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21B9504-E613-49BD-A655-1C86F635BA1B}"/>
              </a:ext>
            </a:extLst>
          </p:cNvPr>
          <p:cNvGrpSpPr/>
          <p:nvPr/>
        </p:nvGrpSpPr>
        <p:grpSpPr>
          <a:xfrm>
            <a:off x="2629866" y="4561471"/>
            <a:ext cx="5469271" cy="1635365"/>
            <a:chOff x="2120265" y="3742162"/>
            <a:chExt cx="7368540" cy="2513937"/>
          </a:xfrm>
        </p:grpSpPr>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120265" y="4554168"/>
              <a:ext cx="696686" cy="214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2816951" y="4549148"/>
              <a:ext cx="1043849" cy="878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860800" y="5422032"/>
              <a:ext cx="1062446" cy="377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923246" y="3742162"/>
              <a:ext cx="1043849" cy="2057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967095" y="3742162"/>
              <a:ext cx="1035050" cy="6670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7010944" y="4409259"/>
              <a:ext cx="1035050" cy="7402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8054793" y="5149481"/>
              <a:ext cx="1053647" cy="957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9117239" y="6106743"/>
              <a:ext cx="371566" cy="149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3D83554-9BCF-4372-B9F5-AF29238BD071}"/>
              </a:ext>
            </a:extLst>
          </p:cNvPr>
          <p:cNvGrpSpPr/>
          <p:nvPr/>
        </p:nvGrpSpPr>
        <p:grpSpPr>
          <a:xfrm>
            <a:off x="8990330" y="5808980"/>
            <a:ext cx="3774440" cy="764540"/>
            <a:chOff x="8990330" y="5808980"/>
            <a:chExt cx="3774440" cy="764540"/>
          </a:xfrm>
        </p:grpSpPr>
        <p:pic>
          <p:nvPicPr>
            <p:cNvPr id="70" name="Picture 69">
              <a:extLst>
                <a:ext uri="{FF2B5EF4-FFF2-40B4-BE49-F238E27FC236}">
                  <a16:creationId xmlns:a16="http://schemas.microsoft.com/office/drawing/2014/main" id="{2ADEF263-7530-4F63-BA65-1219C9E83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1" name="Text Box 11">
              <a:extLst>
                <a:ext uri="{FF2B5EF4-FFF2-40B4-BE49-F238E27FC236}">
                  <a16:creationId xmlns:a16="http://schemas.microsoft.com/office/drawing/2014/main" id="{BBADB64F-F688-4E32-9551-079E7F009DAD}"/>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115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182 0.46991 " pathEditMode="relative" rAng="0" ptsTypes="AA">
                                      <p:cBhvr>
                                        <p:cTn id="6" dur="2000" fill="hold"/>
                                        <p:tgtEl>
                                          <p:spTgt spid="8"/>
                                        </p:tgtEl>
                                        <p:attrNameLst>
                                          <p:attrName>ppt_x</p:attrName>
                                          <p:attrName>ppt_y</p:attrName>
                                        </p:attrNameLst>
                                      </p:cBhvr>
                                      <p:rCtr x="-91" y="23495"/>
                                    </p:animMotion>
                                  </p:childTnLst>
                                </p:cTn>
                              </p:par>
                              <p:par>
                                <p:cTn id="7" presetID="42" presetClass="path" presetSubtype="0" accel="50000" decel="50000" fill="hold" nodeType="withEffect">
                                  <p:stCondLst>
                                    <p:cond delay="0"/>
                                  </p:stCondLst>
                                  <p:childTnLst>
                                    <p:animMotion origin="layout" path="M -3.75E-6 3.7037E-7 L -0.00026 0.47454 " pathEditMode="relative" rAng="0" ptsTypes="AA">
                                      <p:cBhvr>
                                        <p:cTn id="8" dur="2000" fill="hold"/>
                                        <p:tgtEl>
                                          <p:spTgt spid="9"/>
                                        </p:tgtEl>
                                        <p:attrNameLst>
                                          <p:attrName>ppt_x</p:attrName>
                                          <p:attrName>ppt_y</p:attrName>
                                        </p:attrNameLst>
                                      </p:cBhvr>
                                      <p:rCtr x="-13" y="23727"/>
                                    </p:animMotion>
                                  </p:childTnLst>
                                </p:cTn>
                              </p:par>
                              <p:par>
                                <p:cTn id="9" presetID="42" presetClass="path" presetSubtype="0" accel="50000" decel="50000" fill="hold" nodeType="withEffect">
                                  <p:stCondLst>
                                    <p:cond delay="0"/>
                                  </p:stCondLst>
                                  <p:childTnLst>
                                    <p:animMotion origin="layout" path="M 5E-6 1.48148E-6 L -0.00091 0.45949 " pathEditMode="relative" rAng="0" ptsTypes="AA">
                                      <p:cBhvr>
                                        <p:cTn id="10" dur="2000" fill="hold"/>
                                        <p:tgtEl>
                                          <p:spTgt spid="10"/>
                                        </p:tgtEl>
                                        <p:attrNameLst>
                                          <p:attrName>ppt_x</p:attrName>
                                          <p:attrName>ppt_y</p:attrName>
                                        </p:attrNameLst>
                                      </p:cBhvr>
                                      <p:rCtr x="-52" y="22963"/>
                                    </p:animMotion>
                                  </p:childTnLst>
                                </p:cTn>
                              </p:par>
                              <p:par>
                                <p:cTn id="11" presetID="42" presetClass="path" presetSubtype="0" accel="50000" decel="50000" fill="hold" nodeType="withEffect">
                                  <p:stCondLst>
                                    <p:cond delay="0"/>
                                  </p:stCondLst>
                                  <p:childTnLst>
                                    <p:animMotion origin="layout" path="M 3.75E-6 -1.85185E-6 L 0.00143 0.45463 " pathEditMode="relative" rAng="0" ptsTypes="AA">
                                      <p:cBhvr>
                                        <p:cTn id="12" dur="2000" fill="hold"/>
                                        <p:tgtEl>
                                          <p:spTgt spid="11"/>
                                        </p:tgtEl>
                                        <p:attrNameLst>
                                          <p:attrName>ppt_x</p:attrName>
                                          <p:attrName>ppt_y</p:attrName>
                                        </p:attrNameLst>
                                      </p:cBhvr>
                                      <p:rCtr x="65" y="22731"/>
                                    </p:animMotion>
                                  </p:childTnLst>
                                </p:cTn>
                              </p:par>
                              <p:par>
                                <p:cTn id="13" presetID="42" presetClass="path" presetSubtype="0" accel="50000" decel="50000" fill="hold" nodeType="withEffect">
                                  <p:stCondLst>
                                    <p:cond delay="0"/>
                                  </p:stCondLst>
                                  <p:childTnLst>
                                    <p:animMotion origin="layout" path="M 1.25E-6 1.48148E-6 L 0.00117 0.29606 " pathEditMode="relative" rAng="0" ptsTypes="AA">
                                      <p:cBhvr>
                                        <p:cTn id="14" dur="2000" fill="hold"/>
                                        <p:tgtEl>
                                          <p:spTgt spid="12"/>
                                        </p:tgtEl>
                                        <p:attrNameLst>
                                          <p:attrName>ppt_x</p:attrName>
                                          <p:attrName>ppt_y</p:attrName>
                                        </p:attrNameLst>
                                      </p:cBhvr>
                                      <p:rCtr x="52" y="14792"/>
                                    </p:animMotion>
                                  </p:childTnLst>
                                </p:cTn>
                              </p:par>
                              <p:par>
                                <p:cTn id="15" presetID="42" presetClass="path" presetSubtype="0" accel="50000" decel="50000" fill="hold" nodeType="withEffect">
                                  <p:stCondLst>
                                    <p:cond delay="0"/>
                                  </p:stCondLst>
                                  <p:childTnLst>
                                    <p:animMotion origin="layout" path="M -1.45833E-6 3.7037E-7 L 0.00078 0.37384 " pathEditMode="relative" rAng="0" ptsTypes="AA">
                                      <p:cBhvr>
                                        <p:cTn id="16" dur="2000" fill="hold"/>
                                        <p:tgtEl>
                                          <p:spTgt spid="13"/>
                                        </p:tgtEl>
                                        <p:attrNameLst>
                                          <p:attrName>ppt_x</p:attrName>
                                          <p:attrName>ppt_y</p:attrName>
                                        </p:attrNameLst>
                                      </p:cBhvr>
                                      <p:rCtr x="39" y="18681"/>
                                    </p:animMotion>
                                  </p:childTnLst>
                                </p:cTn>
                              </p:par>
                              <p:par>
                                <p:cTn id="17" presetID="42" presetClass="path" presetSubtype="0" accel="50000" decel="50000" fill="hold" nodeType="withEffect">
                                  <p:stCondLst>
                                    <p:cond delay="0"/>
                                  </p:stCondLst>
                                  <p:childTnLst>
                                    <p:animMotion origin="layout" path="M -3.95833E-6 3.7037E-6 L -0.00052 0.44305 " pathEditMode="relative" rAng="0" ptsTypes="AA">
                                      <p:cBhvr>
                                        <p:cTn id="18" dur="2000" fill="hold"/>
                                        <p:tgtEl>
                                          <p:spTgt spid="14"/>
                                        </p:tgtEl>
                                        <p:attrNameLst>
                                          <p:attrName>ppt_x</p:attrName>
                                          <p:attrName>ppt_y</p:attrName>
                                        </p:attrNameLst>
                                      </p:cBhvr>
                                      <p:rCtr x="-26" y="22153"/>
                                    </p:animMotion>
                                  </p:childTnLst>
                                </p:cTn>
                              </p:par>
                              <p:par>
                                <p:cTn id="19" presetID="42" presetClass="path" presetSubtype="0" accel="50000" decel="50000" fill="hold" nodeType="withEffect">
                                  <p:stCondLst>
                                    <p:cond delay="0"/>
                                  </p:stCondLst>
                                  <p:childTnLst>
                                    <p:animMotion origin="layout" path="M -0.00065 -0.00417 L 0.00066 0.35116 " pathEditMode="relative" rAng="0" ptsTypes="AA">
                                      <p:cBhvr>
                                        <p:cTn id="20" dur="2000" fill="hold"/>
                                        <p:tgtEl>
                                          <p:spTgt spid="15"/>
                                        </p:tgtEl>
                                        <p:attrNameLst>
                                          <p:attrName>ppt_x</p:attrName>
                                          <p:attrName>ppt_y</p:attrName>
                                        </p:attrNameLst>
                                      </p:cBhvr>
                                      <p:rCtr x="65" y="1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21</a:t>
            </a:fld>
            <a:endParaRPr lang="en-CH"/>
          </a:p>
        </p:txBody>
      </p:sp>
      <p:pic>
        <p:nvPicPr>
          <p:cNvPr id="25" name="Picture 24">
            <a:extLst>
              <a:ext uri="{FF2B5EF4-FFF2-40B4-BE49-F238E27FC236}">
                <a16:creationId xmlns:a16="http://schemas.microsoft.com/office/drawing/2014/main" id="{5004D91C-BB26-421D-8E4B-CAF8EB631F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436533" y="1792995"/>
            <a:ext cx="6100438" cy="3272009"/>
          </a:xfrm>
          <a:prstGeom prst="rect">
            <a:avLst/>
          </a:prstGeom>
        </p:spPr>
      </p:pic>
      <p:sp>
        <p:nvSpPr>
          <p:cNvPr id="5" name="Arc 4">
            <a:extLst>
              <a:ext uri="{FF2B5EF4-FFF2-40B4-BE49-F238E27FC236}">
                <a16:creationId xmlns:a16="http://schemas.microsoft.com/office/drawing/2014/main" id="{B1E44D51-B1C7-4C91-9038-92A75EF6704C}"/>
              </a:ext>
            </a:extLst>
          </p:cNvPr>
          <p:cNvSpPr/>
          <p:nvPr/>
        </p:nvSpPr>
        <p:spPr>
          <a:xfrm>
            <a:off x="2952273" y="3302794"/>
            <a:ext cx="45719" cy="54769"/>
          </a:xfrm>
          <a:prstGeom prst="arc">
            <a:avLst>
              <a:gd name="adj1" fmla="val 15059005"/>
              <a:gd name="adj2" fmla="val 3738685"/>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6" name="Arc 25">
            <a:extLst>
              <a:ext uri="{FF2B5EF4-FFF2-40B4-BE49-F238E27FC236}">
                <a16:creationId xmlns:a16="http://schemas.microsoft.com/office/drawing/2014/main" id="{9028FD90-19EE-474F-A5AE-1CB7430E1B0D}"/>
              </a:ext>
            </a:extLst>
          </p:cNvPr>
          <p:cNvSpPr/>
          <p:nvPr/>
        </p:nvSpPr>
        <p:spPr>
          <a:xfrm>
            <a:off x="3730942" y="3786188"/>
            <a:ext cx="90962" cy="100013"/>
          </a:xfrm>
          <a:prstGeom prst="arc">
            <a:avLst>
              <a:gd name="adj1" fmla="val 20003324"/>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7" name="Arc 26">
            <a:extLst>
              <a:ext uri="{FF2B5EF4-FFF2-40B4-BE49-F238E27FC236}">
                <a16:creationId xmlns:a16="http://schemas.microsoft.com/office/drawing/2014/main" id="{CC13807E-E006-4AB0-B4D0-BBB1BF74A229}"/>
              </a:ext>
            </a:extLst>
          </p:cNvPr>
          <p:cNvSpPr/>
          <p:nvPr/>
        </p:nvSpPr>
        <p:spPr>
          <a:xfrm>
            <a:off x="4461986" y="4057650"/>
            <a:ext cx="71912" cy="61914"/>
          </a:xfrm>
          <a:prstGeom prst="arc">
            <a:avLst>
              <a:gd name="adj1" fmla="val 17799692"/>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8" name="Arc 27">
            <a:extLst>
              <a:ext uri="{FF2B5EF4-FFF2-40B4-BE49-F238E27FC236}">
                <a16:creationId xmlns:a16="http://schemas.microsoft.com/office/drawing/2014/main" id="{E1352D5B-2A41-4BEF-8F22-5283AF37599D}"/>
              </a:ext>
            </a:extLst>
          </p:cNvPr>
          <p:cNvSpPr/>
          <p:nvPr/>
        </p:nvSpPr>
        <p:spPr>
          <a:xfrm>
            <a:off x="4556524" y="3573744"/>
            <a:ext cx="782236" cy="624914"/>
          </a:xfrm>
          <a:prstGeom prst="arc">
            <a:avLst>
              <a:gd name="adj1" fmla="val 16832796"/>
              <a:gd name="adj2" fmla="val 3909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9" name="Arc 28">
            <a:extLst>
              <a:ext uri="{FF2B5EF4-FFF2-40B4-BE49-F238E27FC236}">
                <a16:creationId xmlns:a16="http://schemas.microsoft.com/office/drawing/2014/main" id="{2888E2EA-2D7E-4E8F-BCAB-F2A41BB6186D}"/>
              </a:ext>
            </a:extLst>
          </p:cNvPr>
          <p:cNvSpPr/>
          <p:nvPr/>
        </p:nvSpPr>
        <p:spPr>
          <a:xfrm>
            <a:off x="5529260" y="2539953"/>
            <a:ext cx="638175" cy="64139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0" name="Arc 29">
            <a:extLst>
              <a:ext uri="{FF2B5EF4-FFF2-40B4-BE49-F238E27FC236}">
                <a16:creationId xmlns:a16="http://schemas.microsoft.com/office/drawing/2014/main" id="{D43AF956-7856-4163-AFA2-2C7834D58728}"/>
              </a:ext>
            </a:extLst>
          </p:cNvPr>
          <p:cNvSpPr/>
          <p:nvPr/>
        </p:nvSpPr>
        <p:spPr>
          <a:xfrm>
            <a:off x="6378271" y="3098539"/>
            <a:ext cx="515445" cy="51804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1" name="Arc 30">
            <a:extLst>
              <a:ext uri="{FF2B5EF4-FFF2-40B4-BE49-F238E27FC236}">
                <a16:creationId xmlns:a16="http://schemas.microsoft.com/office/drawing/2014/main" id="{14DBC1A0-CC76-4DB8-94C0-1C27D5085770}"/>
              </a:ext>
            </a:extLst>
          </p:cNvPr>
          <p:cNvSpPr/>
          <p:nvPr/>
        </p:nvSpPr>
        <p:spPr>
          <a:xfrm>
            <a:off x="7359346" y="4088607"/>
            <a:ext cx="313039" cy="314620"/>
          </a:xfrm>
          <a:prstGeom prst="arc">
            <a:avLst>
              <a:gd name="adj1" fmla="val 20971356"/>
              <a:gd name="adj2" fmla="val 7182532"/>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3" name="Arc 32">
            <a:extLst>
              <a:ext uri="{FF2B5EF4-FFF2-40B4-BE49-F238E27FC236}">
                <a16:creationId xmlns:a16="http://schemas.microsoft.com/office/drawing/2014/main" id="{4CC865E4-D44B-4EC2-BD4D-97F0C204426F}"/>
              </a:ext>
            </a:extLst>
          </p:cNvPr>
          <p:cNvSpPr/>
          <p:nvPr/>
        </p:nvSpPr>
        <p:spPr>
          <a:xfrm>
            <a:off x="7885912" y="4198658"/>
            <a:ext cx="145844" cy="204569"/>
          </a:xfrm>
          <a:prstGeom prst="arc">
            <a:avLst>
              <a:gd name="adj1" fmla="val 16573345"/>
              <a:gd name="adj2" fmla="val 343473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34" name="Picture 33">
            <a:extLst>
              <a:ext uri="{FF2B5EF4-FFF2-40B4-BE49-F238E27FC236}">
                <a16:creationId xmlns:a16="http://schemas.microsoft.com/office/drawing/2014/main" id="{9AA25EC6-322D-4187-9EED-835E3303D2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714" y="3573744"/>
            <a:ext cx="6100438" cy="3272009"/>
          </a:xfrm>
          <a:prstGeom prst="rect">
            <a:avLst/>
          </a:prstGeom>
        </p:spPr>
      </p:pic>
      <p:grpSp>
        <p:nvGrpSpPr>
          <p:cNvPr id="35" name="Group 34">
            <a:extLst>
              <a:ext uri="{FF2B5EF4-FFF2-40B4-BE49-F238E27FC236}">
                <a16:creationId xmlns:a16="http://schemas.microsoft.com/office/drawing/2014/main" id="{02E2092C-37C4-45E7-AFD6-1865F4A29A82}"/>
              </a:ext>
            </a:extLst>
          </p:cNvPr>
          <p:cNvGrpSpPr/>
          <p:nvPr/>
        </p:nvGrpSpPr>
        <p:grpSpPr>
          <a:xfrm>
            <a:off x="8990330" y="5808980"/>
            <a:ext cx="3774440" cy="764540"/>
            <a:chOff x="8990330" y="5808980"/>
            <a:chExt cx="3774440" cy="764540"/>
          </a:xfrm>
        </p:grpSpPr>
        <p:pic>
          <p:nvPicPr>
            <p:cNvPr id="36" name="Picture 35">
              <a:extLst>
                <a:ext uri="{FF2B5EF4-FFF2-40B4-BE49-F238E27FC236}">
                  <a16:creationId xmlns:a16="http://schemas.microsoft.com/office/drawing/2014/main" id="{F094ACE6-0BC0-4CA3-8B19-62447F1D87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7" name="Text Box 11">
              <a:extLst>
                <a:ext uri="{FF2B5EF4-FFF2-40B4-BE49-F238E27FC236}">
                  <a16:creationId xmlns:a16="http://schemas.microsoft.com/office/drawing/2014/main" id="{7F91DEEC-EFFB-4C0B-95F8-9E143D39E55E}"/>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67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7.40741E-7 L -0.00404 -0.25949 " pathEditMode="relative" rAng="0" ptsTypes="AA">
                                      <p:cBhvr>
                                        <p:cTn id="6" dur="2000" fill="hold"/>
                                        <p:tgtEl>
                                          <p:spTgt spid="34"/>
                                        </p:tgtEl>
                                        <p:attrNameLst>
                                          <p:attrName>ppt_x</p:attrName>
                                          <p:attrName>ppt_y</p:attrName>
                                        </p:attrNameLst>
                                      </p:cBhvr>
                                      <p:rCtr x="-208" y="-1298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P spid="29" grpId="0" animBg="1"/>
      <p:bldP spid="30" grpId="0" animBg="1"/>
      <p:bldP spid="31"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BEAD5-7CD9-475A-86A9-969E1ED99A6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1F63ED98-5731-4FB8-BE4F-43AC00A21313}"/>
              </a:ext>
            </a:extLst>
          </p:cNvPr>
          <p:cNvSpPr>
            <a:spLocks noGrp="1"/>
          </p:cNvSpPr>
          <p:nvPr>
            <p:ph type="sldNum" sz="quarter" idx="12"/>
          </p:nvPr>
        </p:nvSpPr>
        <p:spPr/>
        <p:txBody>
          <a:bodyPr/>
          <a:lstStyle/>
          <a:p>
            <a:fld id="{0F00D740-55B1-4DC8-A3B5-4535950A93D0}" type="slidenum">
              <a:rPr lang="en-CH" smtClean="0"/>
              <a:t>22</a:t>
            </a:fld>
            <a:endParaRPr lang="en-CH"/>
          </a:p>
        </p:txBody>
      </p:sp>
      <p:sp>
        <p:nvSpPr>
          <p:cNvPr id="5" name="Textfeld 4">
            <a:extLst>
              <a:ext uri="{FF2B5EF4-FFF2-40B4-BE49-F238E27FC236}">
                <a16:creationId xmlns:a16="http://schemas.microsoft.com/office/drawing/2014/main" id="{376EFB93-026C-4F15-99A3-0D4421B7AD58}"/>
              </a:ext>
            </a:extLst>
          </p:cNvPr>
          <p:cNvSpPr txBox="1"/>
          <p:nvPr/>
        </p:nvSpPr>
        <p:spPr>
          <a:xfrm>
            <a:off x="838200" y="2009404"/>
            <a:ext cx="1501821" cy="830997"/>
          </a:xfrm>
          <a:prstGeom prst="rect">
            <a:avLst/>
          </a:prstGeom>
          <a:noFill/>
        </p:spPr>
        <p:txBody>
          <a:bodyPr wrap="none" rtlCol="0">
            <a:spAutoFit/>
          </a:bodyPr>
          <a:lstStyle/>
          <a:p>
            <a:r>
              <a:rPr lang="de-CH" sz="4800" dirty="0"/>
              <a:t>Fazit:</a:t>
            </a:r>
          </a:p>
        </p:txBody>
      </p:sp>
      <p:sp>
        <p:nvSpPr>
          <p:cNvPr id="7" name="Textfeld 6">
            <a:extLst>
              <a:ext uri="{FF2B5EF4-FFF2-40B4-BE49-F238E27FC236}">
                <a16:creationId xmlns:a16="http://schemas.microsoft.com/office/drawing/2014/main" id="{F535F26F-32BD-41D1-94ED-ADAF9692FBE0}"/>
              </a:ext>
            </a:extLst>
          </p:cNvPr>
          <p:cNvSpPr txBox="1"/>
          <p:nvPr/>
        </p:nvSpPr>
        <p:spPr>
          <a:xfrm>
            <a:off x="838200" y="3820902"/>
            <a:ext cx="2722220" cy="646331"/>
          </a:xfrm>
          <a:prstGeom prst="rect">
            <a:avLst/>
          </a:prstGeom>
          <a:noFill/>
        </p:spPr>
        <p:txBody>
          <a:bodyPr wrap="none" rtlCol="0">
            <a:spAutoFit/>
          </a:bodyPr>
          <a:lstStyle/>
          <a:p>
            <a:pPr marL="285750" indent="-285750">
              <a:buFont typeface="Arial" panose="020B0604020202020204" pitchFamily="34" charset="0"/>
              <a:buChar char="•"/>
            </a:pPr>
            <a:r>
              <a:rPr lang="de-CH" dirty="0"/>
              <a:t>grosser Rechenaufwand</a:t>
            </a:r>
          </a:p>
          <a:p>
            <a:pPr marL="285750" indent="-285750">
              <a:buFont typeface="Arial" panose="020B0604020202020204" pitchFamily="34" charset="0"/>
              <a:buChar char="•"/>
            </a:pPr>
            <a:r>
              <a:rPr lang="de-CH" dirty="0"/>
              <a:t>Ungenau</a:t>
            </a:r>
          </a:p>
        </p:txBody>
      </p:sp>
      <p:sp>
        <p:nvSpPr>
          <p:cNvPr id="8" name="Textfeld 7">
            <a:extLst>
              <a:ext uri="{FF2B5EF4-FFF2-40B4-BE49-F238E27FC236}">
                <a16:creationId xmlns:a16="http://schemas.microsoft.com/office/drawing/2014/main" id="{903459EE-855B-49CA-A0A7-7F44447C5A4D}"/>
              </a:ext>
            </a:extLst>
          </p:cNvPr>
          <p:cNvSpPr txBox="1"/>
          <p:nvPr/>
        </p:nvSpPr>
        <p:spPr>
          <a:xfrm>
            <a:off x="838200" y="3007486"/>
            <a:ext cx="6007991" cy="646331"/>
          </a:xfrm>
          <a:prstGeom prst="rect">
            <a:avLst/>
          </a:prstGeom>
          <a:noFill/>
        </p:spPr>
        <p:txBody>
          <a:bodyPr wrap="none" rtlCol="0">
            <a:spAutoFit/>
          </a:bodyPr>
          <a:lstStyle/>
          <a:p>
            <a:pPr marL="285750" indent="-285750">
              <a:buFont typeface="Arial" panose="020B0604020202020204" pitchFamily="34" charset="0"/>
              <a:buChar char="•"/>
            </a:pPr>
            <a:r>
              <a:rPr lang="de-CH" dirty="0"/>
              <a:t>Nachvollziehbarkeit</a:t>
            </a:r>
          </a:p>
          <a:p>
            <a:pPr marL="285750" indent="-285750">
              <a:buFont typeface="Arial" panose="020B0604020202020204" pitchFamily="34" charset="0"/>
              <a:buChar char="•"/>
            </a:pPr>
            <a:r>
              <a:rPr lang="de-CH" dirty="0"/>
              <a:t>Sucht neben Durchschnitt auch möglichst ähnlicher Verlauf</a:t>
            </a:r>
          </a:p>
        </p:txBody>
      </p:sp>
      <p:sp>
        <p:nvSpPr>
          <p:cNvPr id="9" name="Textfeld 8">
            <a:extLst>
              <a:ext uri="{FF2B5EF4-FFF2-40B4-BE49-F238E27FC236}">
                <a16:creationId xmlns:a16="http://schemas.microsoft.com/office/drawing/2014/main" id="{76655E14-55F6-4370-BC8F-0D091848058B}"/>
              </a:ext>
            </a:extLst>
          </p:cNvPr>
          <p:cNvSpPr txBox="1"/>
          <p:nvPr/>
        </p:nvSpPr>
        <p:spPr>
          <a:xfrm>
            <a:off x="3659018" y="445902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Letztes Jahr</a:t>
            </a:r>
          </a:p>
          <a:p>
            <a:pPr algn="ctr"/>
            <a:r>
              <a:rPr lang="de-CH" dirty="0"/>
              <a:t> +- 3.643206346667881  °C</a:t>
            </a:r>
          </a:p>
          <a:p>
            <a:endParaRPr lang="de-CH" dirty="0"/>
          </a:p>
          <a:p>
            <a:pPr algn="ctr"/>
            <a:r>
              <a:rPr lang="de-CH" b="1" dirty="0" err="1"/>
              <a:t>Nearest</a:t>
            </a:r>
            <a:r>
              <a:rPr lang="de-CH" b="1" dirty="0"/>
              <a:t> </a:t>
            </a:r>
            <a:r>
              <a:rPr lang="de-CH" b="1" dirty="0" err="1"/>
              <a:t>Neighbour</a:t>
            </a:r>
            <a:endParaRPr lang="de-CH" b="1" dirty="0"/>
          </a:p>
          <a:p>
            <a:pPr algn="ctr"/>
            <a:r>
              <a:rPr lang="de-CH" dirty="0"/>
              <a:t>+- 1.9660088095189747  °C</a:t>
            </a:r>
          </a:p>
        </p:txBody>
      </p:sp>
      <p:sp>
        <p:nvSpPr>
          <p:cNvPr id="12" name="Textfeld 11">
            <a:extLst>
              <a:ext uri="{FF2B5EF4-FFF2-40B4-BE49-F238E27FC236}">
                <a16:creationId xmlns:a16="http://schemas.microsoft.com/office/drawing/2014/main" id="{BFD3EE94-B3C5-440A-9B55-FDDF6C4FAEF4}"/>
              </a:ext>
            </a:extLst>
          </p:cNvPr>
          <p:cNvSpPr txBox="1"/>
          <p:nvPr/>
        </p:nvSpPr>
        <p:spPr>
          <a:xfrm>
            <a:off x="7255498" y="446155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Gleicher Tag</a:t>
            </a:r>
          </a:p>
          <a:p>
            <a:pPr algn="ctr"/>
            <a:r>
              <a:rPr lang="de-CH" dirty="0"/>
              <a:t>+- 1.7547445324625952  °C</a:t>
            </a:r>
          </a:p>
          <a:p>
            <a:pPr algn="ctr"/>
            <a:endParaRPr lang="de-CH" dirty="0"/>
          </a:p>
          <a:p>
            <a:pPr algn="ctr"/>
            <a:r>
              <a:rPr lang="de-CH" b="1" dirty="0" err="1"/>
              <a:t>Nearest</a:t>
            </a:r>
            <a:r>
              <a:rPr lang="de-CH" b="1" dirty="0"/>
              <a:t> </a:t>
            </a:r>
            <a:r>
              <a:rPr lang="de-CH" b="1" dirty="0" err="1"/>
              <a:t>Neighbour</a:t>
            </a:r>
            <a:endParaRPr lang="de-CH" b="1" dirty="0"/>
          </a:p>
          <a:p>
            <a:pPr algn="ctr"/>
            <a:r>
              <a:rPr lang="de-CH" dirty="0"/>
              <a:t>+- 2.26603814675927  °C</a:t>
            </a:r>
          </a:p>
        </p:txBody>
      </p:sp>
    </p:spTree>
    <p:extLst>
      <p:ext uri="{BB962C8B-B14F-4D97-AF65-F5344CB8AC3E}">
        <p14:creationId xmlns:p14="http://schemas.microsoft.com/office/powerpoint/2010/main" val="42429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Logging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 der </a:t>
            </a:r>
            <a:r>
              <a:rPr lang="en-US" dirty="0" err="1"/>
              <a:t>Konsole</a:t>
            </a:r>
            <a:r>
              <a:rPr lang="en-US" dirty="0"/>
              <a:t> </a:t>
            </a:r>
            <a:r>
              <a:rPr lang="en-US" dirty="0" err="1"/>
              <a:t>werden</a:t>
            </a:r>
            <a:r>
              <a:rPr lang="en-US" dirty="0"/>
              <a:t> diverse </a:t>
            </a:r>
            <a:r>
              <a:rPr lang="en-US" dirty="0" err="1"/>
              <a:t>Daten</a:t>
            </a:r>
            <a:r>
              <a:rPr lang="en-US" dirty="0"/>
              <a:t> </a:t>
            </a:r>
            <a:r>
              <a:rPr lang="en-US" dirty="0" err="1"/>
              <a:t>geloggt</a:t>
            </a:r>
            <a:r>
              <a:rPr lang="en-US" dirty="0"/>
              <a:t> “</a:t>
            </a:r>
            <a:r>
              <a:rPr lang="en-US" dirty="0" err="1"/>
              <a:t>journalctl</a:t>
            </a:r>
            <a:r>
              <a:rPr lang="en-US" dirty="0"/>
              <a:t>”</a:t>
            </a:r>
          </a:p>
          <a:p>
            <a:r>
              <a:rPr lang="en-US" dirty="0" err="1"/>
              <a:t>Logdatei</a:t>
            </a:r>
            <a:r>
              <a:rPr lang="en-US" dirty="0"/>
              <a:t> für Warnings und Errors</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89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Threading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 Thread für Plots</a:t>
            </a:r>
          </a:p>
          <a:p>
            <a:r>
              <a:rPr lang="en-US" dirty="0"/>
              <a:t>Thread für Flask</a:t>
            </a:r>
          </a:p>
          <a:p>
            <a:r>
              <a:rPr lang="de-CH" dirty="0"/>
              <a:t>Thread um Wetterdaten zu aktualisieren</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8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Einbettung</a:t>
            </a:r>
            <a:r>
              <a:rPr lang="en-US" sz="3600" i="1" dirty="0">
                <a:latin typeface="Arial" panose="020B0604020202020204" pitchFamily="34" charset="0"/>
                <a:cs typeface="Arial" panose="020B0604020202020204" pitchFamily="34" charset="0"/>
              </a:rPr>
              <a:t> in Linux</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Service</a:t>
            </a:r>
          </a:p>
          <a:p>
            <a:r>
              <a:rPr lang="en-US" dirty="0" err="1"/>
              <a:t>Wartet</a:t>
            </a:r>
            <a:r>
              <a:rPr lang="en-US" dirty="0"/>
              <a:t> </a:t>
            </a:r>
            <a:r>
              <a:rPr lang="en-US" dirty="0" err="1"/>
              <a:t>nicht</a:t>
            </a:r>
            <a:r>
              <a:rPr lang="en-US" dirty="0"/>
              <a:t> auf Influx service, da </a:t>
            </a:r>
            <a:r>
              <a:rPr lang="en-US" dirty="0" err="1"/>
              <a:t>dieser</a:t>
            </a:r>
            <a:r>
              <a:rPr lang="en-US" dirty="0"/>
              <a:t> </a:t>
            </a:r>
            <a:r>
              <a:rPr lang="en-US" dirty="0" err="1"/>
              <a:t>zu</a:t>
            </a:r>
            <a:r>
              <a:rPr lang="en-US" dirty="0"/>
              <a:t> </a:t>
            </a:r>
            <a:r>
              <a:rPr lang="en-US" dirty="0" err="1"/>
              <a:t>früh</a:t>
            </a:r>
            <a:r>
              <a:rPr lang="en-US" dirty="0"/>
              <a:t> </a:t>
            </a:r>
            <a:r>
              <a:rPr lang="en-US" dirty="0" err="1"/>
              <a:t>bescheid</a:t>
            </a:r>
            <a:r>
              <a:rPr lang="en-US" dirty="0"/>
              <a:t> </a:t>
            </a:r>
            <a:r>
              <a:rPr lang="en-US" dirty="0" err="1"/>
              <a:t>gibt</a:t>
            </a:r>
            <a:r>
              <a:rPr lang="en-US" dirty="0"/>
              <a:t>. </a:t>
            </a:r>
            <a:r>
              <a:rPr lang="en-US" dirty="0" err="1"/>
              <a:t>Macht</a:t>
            </a:r>
            <a:r>
              <a:rPr lang="en-US" dirty="0"/>
              <a:t> Python</a:t>
            </a:r>
          </a:p>
          <a:p>
            <a:r>
              <a:rPr lang="en-US" dirty="0"/>
              <a:t>Service </a:t>
            </a:r>
            <a:r>
              <a:rPr lang="en-US" dirty="0" err="1"/>
              <a:t>startet</a:t>
            </a:r>
            <a:r>
              <a:rPr lang="en-US" dirty="0"/>
              <a:t> </a:t>
            </a:r>
            <a:r>
              <a:rPr lang="en-US" dirty="0" err="1"/>
              <a:t>sobald</a:t>
            </a:r>
            <a:r>
              <a:rPr lang="en-US" dirty="0"/>
              <a:t> </a:t>
            </a:r>
            <a:r>
              <a:rPr lang="en-US" dirty="0" err="1"/>
              <a:t>dieser</a:t>
            </a:r>
            <a:r>
              <a:rPr lang="en-US" dirty="0"/>
              <a:t> user context hat, </a:t>
            </a:r>
            <a:r>
              <a:rPr lang="en-US" dirty="0" err="1"/>
              <a:t>dazu</a:t>
            </a:r>
            <a:r>
              <a:rPr lang="en-US" dirty="0"/>
              <a:t> muss der </a:t>
            </a:r>
            <a:r>
              <a:rPr lang="en-US" dirty="0" err="1"/>
              <a:t>Benutzer</a:t>
            </a:r>
            <a:r>
              <a:rPr lang="en-US" dirty="0"/>
              <a:t> </a:t>
            </a:r>
            <a:r>
              <a:rPr lang="en-US" dirty="0" err="1"/>
              <a:t>beim</a:t>
            </a:r>
            <a:r>
              <a:rPr lang="en-US" dirty="0"/>
              <a:t> start </a:t>
            </a:r>
            <a:r>
              <a:rPr lang="en-US" dirty="0" err="1"/>
              <a:t>automatisch</a:t>
            </a:r>
            <a:r>
              <a:rPr lang="en-US" dirty="0"/>
              <a:t> </a:t>
            </a:r>
            <a:r>
              <a:rPr lang="en-US" dirty="0" err="1"/>
              <a:t>angemeldet</a:t>
            </a:r>
            <a:r>
              <a:rPr lang="en-US" dirty="0"/>
              <a:t> </a:t>
            </a:r>
            <a:r>
              <a:rPr lang="en-US" dirty="0" err="1"/>
              <a:t>werden</a:t>
            </a:r>
            <a:r>
              <a:rPr lang="en-US" dirty="0"/>
              <a:t>.</a:t>
            </a:r>
            <a:endParaRPr lang="de-CH" dirty="0"/>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43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Config File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3" name="Grafik 22">
            <a:extLst>
              <a:ext uri="{FF2B5EF4-FFF2-40B4-BE49-F238E27FC236}">
                <a16:creationId xmlns:a16="http://schemas.microsoft.com/office/drawing/2014/main" id="{2DFEB5A6-4297-4994-911A-231A175D8191}"/>
              </a:ext>
            </a:extLst>
          </p:cNvPr>
          <p:cNvPicPr>
            <a:picLocks noChangeAspect="1"/>
          </p:cNvPicPr>
          <p:nvPr/>
        </p:nvPicPr>
        <p:blipFill>
          <a:blip r:embed="rId4"/>
          <a:stretch>
            <a:fillRect/>
          </a:stretch>
        </p:blipFill>
        <p:spPr>
          <a:xfrm>
            <a:off x="983593" y="1528252"/>
            <a:ext cx="7492562" cy="4560128"/>
          </a:xfrm>
          <a:prstGeom prst="rect">
            <a:avLst/>
          </a:prstGeom>
        </p:spPr>
      </p:pic>
    </p:spTree>
    <p:extLst>
      <p:ext uri="{BB962C8B-B14F-4D97-AF65-F5344CB8AC3E}">
        <p14:creationId xmlns:p14="http://schemas.microsoft.com/office/powerpoint/2010/main" val="13676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Grafiken</a:t>
            </a:r>
            <a:endParaRPr lang="en-CH" dirty="0"/>
          </a:p>
        </p:txBody>
      </p:sp>
      <p:pic>
        <p:nvPicPr>
          <p:cNvPr id="9" name="Content Placeholder 8">
            <a:extLst>
              <a:ext uri="{FF2B5EF4-FFF2-40B4-BE49-F238E27FC236}">
                <a16:creationId xmlns:a16="http://schemas.microsoft.com/office/drawing/2014/main" id="{FD9C3BC0-70DE-4402-89E5-7AD8D9B91E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8" t="18690" b="10059"/>
          <a:stretch/>
        </p:blipFill>
        <p:spPr>
          <a:xfrm>
            <a:off x="7065169" y="1309370"/>
            <a:ext cx="3699841" cy="1857375"/>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DF4C3850-6F29-45D9-9745-0B296A1DA299}"/>
              </a:ext>
            </a:extLst>
          </p:cNvPr>
          <p:cNvPicPr>
            <a:picLocks noChangeAspect="1"/>
          </p:cNvPicPr>
          <p:nvPr/>
        </p:nvPicPr>
        <p:blipFill rotWithShape="1">
          <a:blip r:embed="rId5">
            <a:extLst>
              <a:ext uri="{28A0092B-C50C-407E-A947-70E740481C1C}">
                <a14:useLocalDpi xmlns:a14="http://schemas.microsoft.com/office/drawing/2010/main" val="0"/>
              </a:ext>
            </a:extLst>
          </a:blip>
          <a:srcRect l="1710" t="19648" r="1993"/>
          <a:stretch/>
        </p:blipFill>
        <p:spPr>
          <a:xfrm>
            <a:off x="7000875" y="3098375"/>
            <a:ext cx="4536281" cy="2492401"/>
          </a:xfrm>
          <a:prstGeom prst="rect">
            <a:avLst/>
          </a:prstGeom>
        </p:spPr>
      </p:pic>
      <p:sp>
        <p:nvSpPr>
          <p:cNvPr id="12" name="Content Placeholder 2">
            <a:extLst>
              <a:ext uri="{FF2B5EF4-FFF2-40B4-BE49-F238E27FC236}">
                <a16:creationId xmlns:a16="http://schemas.microsoft.com/office/drawing/2014/main" id="{EF748409-891A-4358-93AC-0DB4228FD9F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Plots:</a:t>
            </a:r>
          </a:p>
          <a:p>
            <a:pPr lvl="1"/>
            <a:r>
              <a:rPr lang="en-US" dirty="0" err="1"/>
              <a:t>Letzte</a:t>
            </a:r>
            <a:r>
              <a:rPr lang="en-US" dirty="0"/>
              <a:t> 7 </a:t>
            </a:r>
            <a:r>
              <a:rPr lang="en-US" dirty="0" err="1"/>
              <a:t>Tage</a:t>
            </a:r>
            <a:endParaRPr lang="en-US" dirty="0"/>
          </a:p>
          <a:p>
            <a:pPr lvl="1"/>
            <a:r>
              <a:rPr lang="en-US" dirty="0"/>
              <a:t>Heute</a:t>
            </a:r>
          </a:p>
          <a:p>
            <a:pPr lvl="1"/>
            <a:r>
              <a:rPr lang="en-US" dirty="0" err="1"/>
              <a:t>Voraussage</a:t>
            </a:r>
            <a:endParaRPr lang="en-US" dirty="0"/>
          </a:p>
          <a:p>
            <a:endParaRPr lang="en-US" dirty="0"/>
          </a:p>
          <a:p>
            <a:r>
              <a:rPr lang="en-US" dirty="0" err="1"/>
              <a:t>Messungen</a:t>
            </a:r>
            <a:r>
              <a:rPr lang="en-US" dirty="0"/>
              <a:t>:</a:t>
            </a:r>
          </a:p>
          <a:p>
            <a:pPr lvl="1"/>
            <a:r>
              <a:rPr lang="en-US" dirty="0"/>
              <a:t>Wind</a:t>
            </a:r>
          </a:p>
          <a:p>
            <a:pPr lvl="1"/>
            <a:r>
              <a:rPr lang="en-US" dirty="0" err="1"/>
              <a:t>Lufttemperatur</a:t>
            </a:r>
            <a:endParaRPr lang="en-US" dirty="0"/>
          </a:p>
          <a:p>
            <a:pPr lvl="1"/>
            <a:r>
              <a:rPr lang="en-US" dirty="0" err="1"/>
              <a:t>Wassertemperatur</a:t>
            </a:r>
            <a:r>
              <a:rPr lang="en-US" dirty="0"/>
              <a:t> (</a:t>
            </a:r>
            <a:r>
              <a:rPr lang="en-US" dirty="0" err="1"/>
              <a:t>nur</a:t>
            </a:r>
            <a:r>
              <a:rPr lang="en-US" dirty="0"/>
              <a:t> </a:t>
            </a:r>
            <a:r>
              <a:rPr lang="en-US" dirty="0" err="1"/>
              <a:t>Tiefenbrunnen</a:t>
            </a:r>
            <a:r>
              <a:rPr lang="en-US" dirty="0"/>
              <a:t>)</a:t>
            </a:r>
          </a:p>
          <a:p>
            <a:pPr lvl="1"/>
            <a:r>
              <a:rPr lang="en-US" dirty="0" err="1"/>
              <a:t>Taupunkt</a:t>
            </a:r>
            <a:endParaRPr lang="en-US" dirty="0"/>
          </a:p>
          <a:p>
            <a:pPr lvl="1"/>
            <a:r>
              <a:rPr lang="en-US" dirty="0" err="1"/>
              <a:t>Wasserstand</a:t>
            </a:r>
            <a:r>
              <a:rPr lang="en-US" dirty="0"/>
              <a:t> (</a:t>
            </a:r>
            <a:r>
              <a:rPr lang="en-US" dirty="0" err="1"/>
              <a:t>nur</a:t>
            </a:r>
            <a:r>
              <a:rPr lang="en-US" dirty="0"/>
              <a:t> </a:t>
            </a:r>
            <a:r>
              <a:rPr lang="en-US" dirty="0" err="1"/>
              <a:t>Tiefenbrunnen</a:t>
            </a:r>
            <a:r>
              <a:rPr lang="en-US" dirty="0"/>
              <a:t>)</a:t>
            </a:r>
          </a:p>
          <a:p>
            <a:pPr lvl="1"/>
            <a:r>
              <a:rPr lang="en-US" dirty="0" err="1"/>
              <a:t>Luft-Druck</a:t>
            </a:r>
            <a:r>
              <a:rPr lang="en-US" dirty="0"/>
              <a:t> (</a:t>
            </a:r>
            <a:r>
              <a:rPr lang="en-US" dirty="0" err="1"/>
              <a:t>nur</a:t>
            </a:r>
            <a:r>
              <a:rPr lang="en-US" dirty="0"/>
              <a:t> </a:t>
            </a:r>
            <a:r>
              <a:rPr lang="en-US" dirty="0" err="1"/>
              <a:t>Tiefenbrunnen</a:t>
            </a:r>
            <a:r>
              <a:rPr lang="en-US" dirty="0"/>
              <a: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738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28</a:t>
            </a:fld>
            <a:endParaRPr lang="en-CH"/>
          </a:p>
        </p:txBody>
      </p:sp>
    </p:spTree>
    <p:extLst>
      <p:ext uri="{BB962C8B-B14F-4D97-AF65-F5344CB8AC3E}">
        <p14:creationId xmlns:p14="http://schemas.microsoft.com/office/powerpoint/2010/main" val="34271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de-CH" b="1" dirty="0" err="1">
                <a:latin typeface="Arial" panose="020B0604020202020204" pitchFamily="34" charset="0"/>
                <a:cs typeface="Arial" panose="020B0604020202020204" pitchFamily="34" charset="0"/>
              </a:rPr>
              <a:t>Flask</a:t>
            </a:r>
            <a:r>
              <a:rPr lang="de-CH" b="1" dirty="0">
                <a:latin typeface="Arial" panose="020B0604020202020204" pitchFamily="34" charset="0"/>
                <a:cs typeface="Arial" panose="020B0604020202020204" pitchFamily="34" charset="0"/>
              </a:rPr>
              <a:t> Webserver</a:t>
            </a:r>
            <a:br>
              <a:rPr lang="de-CH" b="1" dirty="0">
                <a:latin typeface="Arial" panose="020B0604020202020204" pitchFamily="34" charset="0"/>
                <a:cs typeface="Arial" panose="020B0604020202020204" pitchFamily="34" charset="0"/>
              </a:rPr>
            </a:br>
            <a:r>
              <a:rPr lang="de-CH" sz="3600" i="1" dirty="0">
                <a:latin typeface="Arial" panose="020B0604020202020204" pitchFamily="34" charset="0"/>
                <a:cs typeface="Arial" panose="020B0604020202020204" pitchFamily="34" charset="0"/>
              </a:rPr>
              <a:t>Übersicht</a:t>
            </a:r>
            <a:endParaRPr lang="de-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a:xfrm>
            <a:off x="838200" y="1857057"/>
            <a:ext cx="10515600" cy="4351338"/>
          </a:xfrm>
        </p:spPr>
        <p:txBody>
          <a:bodyPr/>
          <a:lstStyle/>
          <a:p>
            <a:r>
              <a:rPr lang="en-US" dirty="0"/>
              <a:t>Flask Python Package</a:t>
            </a:r>
          </a:p>
          <a:p>
            <a:r>
              <a:rPr lang="en-US" dirty="0" err="1"/>
              <a:t>Mikro-Webframework</a:t>
            </a:r>
            <a:endParaRPr lang="en-US" dirty="0"/>
          </a:p>
          <a:p>
            <a:r>
              <a:rPr lang="en-US" dirty="0" err="1"/>
              <a:t>Neben</a:t>
            </a:r>
            <a:r>
              <a:rPr lang="en-US" dirty="0"/>
              <a:t> Django </a:t>
            </a:r>
            <a:r>
              <a:rPr lang="en-US" dirty="0" err="1"/>
              <a:t>verbreitestes</a:t>
            </a:r>
            <a:r>
              <a:rPr lang="en-US" dirty="0"/>
              <a:t> </a:t>
            </a:r>
            <a:br>
              <a:rPr lang="en-US" dirty="0"/>
            </a:br>
            <a:r>
              <a:rPr lang="en-US" dirty="0" err="1"/>
              <a:t>WebFramework</a:t>
            </a:r>
            <a:r>
              <a:rPr lang="en-US" dirty="0"/>
              <a:t> für </a:t>
            </a:r>
            <a:r>
              <a:rPr lang="en-US" dirty="0" err="1"/>
              <a:t>Pyhton</a:t>
            </a:r>
            <a:endParaRPr lang="en-CH" dirty="0"/>
          </a:p>
          <a:p>
            <a:r>
              <a:rPr lang="en-US" dirty="0" err="1"/>
              <a:t>Einfach</a:t>
            </a:r>
            <a:r>
              <a:rPr lang="en-US" dirty="0"/>
              <a:t> </a:t>
            </a:r>
            <a:r>
              <a:rPr lang="en-US" dirty="0" err="1"/>
              <a:t>zu</a:t>
            </a:r>
            <a:r>
              <a:rPr lang="en-US" dirty="0"/>
              <a:t> </a:t>
            </a:r>
            <a:r>
              <a:rPr lang="en-US" dirty="0" err="1"/>
              <a:t>lernen</a:t>
            </a: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29</a:t>
            </a:fld>
            <a:endParaRPr lang="en-CH" dirty="0"/>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F285E77E-CFF5-471C-9CE1-397D20B6A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07" y="2190014"/>
            <a:ext cx="5198268" cy="2027180"/>
          </a:xfrm>
          <a:prstGeom prst="rect">
            <a:avLst/>
          </a:prstGeom>
        </p:spPr>
      </p:pic>
    </p:spTree>
    <p:extLst>
      <p:ext uri="{BB962C8B-B14F-4D97-AF65-F5344CB8AC3E}">
        <p14:creationId xmlns:p14="http://schemas.microsoft.com/office/powerpoint/2010/main" val="36694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highlight>
                  <a:srgbClr val="FAE800"/>
                </a:highlight>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a:t>
            </a:fld>
            <a:endParaRPr lang="en-CH"/>
          </a:p>
        </p:txBody>
      </p:sp>
    </p:spTree>
    <p:extLst>
      <p:ext uri="{BB962C8B-B14F-4D97-AF65-F5344CB8AC3E}">
        <p14:creationId xmlns:p14="http://schemas.microsoft.com/office/powerpoint/2010/main" val="3155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B2C624-C5A1-46C2-BFD8-CF1B3D6EA4E1}"/>
              </a:ext>
            </a:extLst>
          </p:cNvPr>
          <p:cNvGrpSpPr/>
          <p:nvPr/>
        </p:nvGrpSpPr>
        <p:grpSpPr>
          <a:xfrm>
            <a:off x="1357639" y="3095171"/>
            <a:ext cx="2672393" cy="1951949"/>
            <a:chOff x="817401" y="2381249"/>
            <a:chExt cx="3526631" cy="2575895"/>
          </a:xfrm>
        </p:grpSpPr>
        <p:pic>
          <p:nvPicPr>
            <p:cNvPr id="18" name="Picture 17">
              <a:extLst>
                <a:ext uri="{FF2B5EF4-FFF2-40B4-BE49-F238E27FC236}">
                  <a16:creationId xmlns:a16="http://schemas.microsoft.com/office/drawing/2014/main" id="{4451AE5D-A9C5-4BC6-81AD-74C324AD4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9" name="Rectangle 18">
              <a:extLst>
                <a:ext uri="{FF2B5EF4-FFF2-40B4-BE49-F238E27FC236}">
                  <a16:creationId xmlns:a16="http://schemas.microsoft.com/office/drawing/2014/main" id="{A9E090F3-B1D9-4303-AF4B-5D2C6402F685}"/>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20" name="Group 19">
            <a:extLst>
              <a:ext uri="{FF2B5EF4-FFF2-40B4-BE49-F238E27FC236}">
                <a16:creationId xmlns:a16="http://schemas.microsoft.com/office/drawing/2014/main" id="{C9500C4C-3AC6-4682-9C3F-ABFD3450639E}"/>
              </a:ext>
            </a:extLst>
          </p:cNvPr>
          <p:cNvGrpSpPr/>
          <p:nvPr/>
        </p:nvGrpSpPr>
        <p:grpSpPr>
          <a:xfrm>
            <a:off x="7917505" y="3096276"/>
            <a:ext cx="2672393" cy="1818046"/>
            <a:chOff x="4513820" y="2381249"/>
            <a:chExt cx="3526631" cy="2399190"/>
          </a:xfrm>
        </p:grpSpPr>
        <p:pic>
          <p:nvPicPr>
            <p:cNvPr id="21" name="Picture 20">
              <a:extLst>
                <a:ext uri="{FF2B5EF4-FFF2-40B4-BE49-F238E27FC236}">
                  <a16:creationId xmlns:a16="http://schemas.microsoft.com/office/drawing/2014/main" id="{D3848840-FEC3-4F7C-8073-B549CB76D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396835"/>
              <a:ext cx="3441859" cy="2383604"/>
            </a:xfrm>
            <a:prstGeom prst="rect">
              <a:avLst/>
            </a:prstGeom>
          </p:spPr>
        </p:pic>
        <p:sp>
          <p:nvSpPr>
            <p:cNvPr id="22" name="Rectangle 21">
              <a:extLst>
                <a:ext uri="{FF2B5EF4-FFF2-40B4-BE49-F238E27FC236}">
                  <a16:creationId xmlns:a16="http://schemas.microsoft.com/office/drawing/2014/main" id="{DBB77268-EF8C-4F8D-99A3-C466CD5412E5}"/>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26" name="TextBox 25">
            <a:extLst>
              <a:ext uri="{FF2B5EF4-FFF2-40B4-BE49-F238E27FC236}">
                <a16:creationId xmlns:a16="http://schemas.microsoft.com/office/drawing/2014/main" id="{B5775604-C840-4199-928D-34126F9A7330}"/>
              </a:ext>
            </a:extLst>
          </p:cNvPr>
          <p:cNvSpPr txBox="1"/>
          <p:nvPr/>
        </p:nvSpPr>
        <p:spPr>
          <a:xfrm>
            <a:off x="1636560" y="2536634"/>
            <a:ext cx="2114550" cy="369332"/>
          </a:xfrm>
          <a:prstGeom prst="rect">
            <a:avLst/>
          </a:prstGeom>
          <a:noFill/>
        </p:spPr>
        <p:txBody>
          <a:bodyPr wrap="square" rtlCol="0">
            <a:spAutoFit/>
          </a:bodyPr>
          <a:lstStyle/>
          <a:p>
            <a:pPr algn="ctr"/>
            <a:r>
              <a:rPr lang="en-US" dirty="0"/>
              <a:t>Home</a:t>
            </a:r>
            <a:endParaRPr lang="en-CH" dirty="0"/>
          </a:p>
        </p:txBody>
      </p:sp>
      <p:sp>
        <p:nvSpPr>
          <p:cNvPr id="27" name="TextBox 26">
            <a:extLst>
              <a:ext uri="{FF2B5EF4-FFF2-40B4-BE49-F238E27FC236}">
                <a16:creationId xmlns:a16="http://schemas.microsoft.com/office/drawing/2014/main" id="{AAD8A890-5C81-406B-8136-EC437A6B1C50}"/>
              </a:ext>
            </a:extLst>
          </p:cNvPr>
          <p:cNvSpPr txBox="1"/>
          <p:nvPr/>
        </p:nvSpPr>
        <p:spPr>
          <a:xfrm>
            <a:off x="4747724" y="2375719"/>
            <a:ext cx="2114550" cy="923330"/>
          </a:xfrm>
          <a:prstGeom prst="rect">
            <a:avLst/>
          </a:prstGeom>
          <a:noFill/>
        </p:spPr>
        <p:txBody>
          <a:bodyPr wrap="square" rtlCol="0">
            <a:spAutoFit/>
          </a:bodyPr>
          <a:lstStyle/>
          <a:p>
            <a:pPr algn="ctr"/>
            <a:r>
              <a:rPr lang="en-US" dirty="0" err="1"/>
              <a:t>Übersichtsseite</a:t>
            </a:r>
            <a:r>
              <a:rPr lang="en-US" dirty="0"/>
              <a:t> </a:t>
            </a:r>
            <a:r>
              <a:rPr lang="en-US" dirty="0" err="1"/>
              <a:t>Messstation</a:t>
            </a:r>
            <a:endParaRPr lang="en-US" dirty="0"/>
          </a:p>
          <a:p>
            <a:pPr algn="ctr"/>
            <a:endParaRPr lang="en-CH" dirty="0"/>
          </a:p>
        </p:txBody>
      </p:sp>
      <p:sp>
        <p:nvSpPr>
          <p:cNvPr id="28" name="TextBox 27">
            <a:extLst>
              <a:ext uri="{FF2B5EF4-FFF2-40B4-BE49-F238E27FC236}">
                <a16:creationId xmlns:a16="http://schemas.microsoft.com/office/drawing/2014/main" id="{CA3AAD50-9B6F-4DB4-861B-BBC6FFD45F68}"/>
              </a:ext>
            </a:extLst>
          </p:cNvPr>
          <p:cNvSpPr txBox="1"/>
          <p:nvPr/>
        </p:nvSpPr>
        <p:spPr>
          <a:xfrm>
            <a:off x="8164576" y="2506080"/>
            <a:ext cx="2114550" cy="369332"/>
          </a:xfrm>
          <a:prstGeom prst="rect">
            <a:avLst/>
          </a:prstGeom>
          <a:noFill/>
        </p:spPr>
        <p:txBody>
          <a:bodyPr wrap="square" rtlCol="0">
            <a:spAutoFit/>
          </a:bodyPr>
          <a:lstStyle/>
          <a:p>
            <a:pPr algn="ctr"/>
            <a:r>
              <a:rPr lang="en-US" dirty="0" err="1"/>
              <a:t>Grafiken</a:t>
            </a:r>
            <a:endParaRPr lang="en-CH" dirty="0"/>
          </a:p>
        </p:txBody>
      </p:sp>
      <p:grpSp>
        <p:nvGrpSpPr>
          <p:cNvPr id="29" name="Group 28">
            <a:extLst>
              <a:ext uri="{FF2B5EF4-FFF2-40B4-BE49-F238E27FC236}">
                <a16:creationId xmlns:a16="http://schemas.microsoft.com/office/drawing/2014/main" id="{75C58FE6-1973-49D8-921A-115CB07A5A80}"/>
              </a:ext>
            </a:extLst>
          </p:cNvPr>
          <p:cNvGrpSpPr/>
          <p:nvPr/>
        </p:nvGrpSpPr>
        <p:grpSpPr>
          <a:xfrm>
            <a:off x="4639616" y="3096276"/>
            <a:ext cx="2672393" cy="1951949"/>
            <a:chOff x="817401" y="2381249"/>
            <a:chExt cx="3526631" cy="2575895"/>
          </a:xfrm>
        </p:grpSpPr>
        <p:pic>
          <p:nvPicPr>
            <p:cNvPr id="30" name="Picture 29">
              <a:extLst>
                <a:ext uri="{FF2B5EF4-FFF2-40B4-BE49-F238E27FC236}">
                  <a16:creationId xmlns:a16="http://schemas.microsoft.com/office/drawing/2014/main" id="{A39D2808-DFA2-4457-9610-05D694F1D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31" name="Rectangle 30">
              <a:extLst>
                <a:ext uri="{FF2B5EF4-FFF2-40B4-BE49-F238E27FC236}">
                  <a16:creationId xmlns:a16="http://schemas.microsoft.com/office/drawing/2014/main" id="{863F99BD-19FB-4C5B-B880-43C69988EACF}"/>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68052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23" name="Content Placeholder 2">
            <a:extLst>
              <a:ext uri="{FF2B5EF4-FFF2-40B4-BE49-F238E27FC236}">
                <a16:creationId xmlns:a16="http://schemas.microsoft.com/office/drawing/2014/main" id="{075865A9-A72A-4315-A8EE-F069188AD505}"/>
              </a:ext>
            </a:extLst>
          </p:cNvPr>
          <p:cNvSpPr>
            <a:spLocks noGrp="1"/>
          </p:cNvSpPr>
          <p:nvPr>
            <p:ph idx="1"/>
          </p:nvPr>
        </p:nvSpPr>
        <p:spPr>
          <a:xfrm>
            <a:off x="838200" y="1825625"/>
            <a:ext cx="10515600" cy="4351338"/>
          </a:xfrm>
        </p:spPr>
        <p:txBody>
          <a:bodyPr/>
          <a:lstStyle/>
          <a:p>
            <a:r>
              <a:rPr lang="en-US" dirty="0"/>
              <a:t>/</a:t>
            </a:r>
          </a:p>
          <a:p>
            <a:pPr lvl="1"/>
            <a:r>
              <a:rPr lang="en-US" dirty="0"/>
              <a:t>Redirect to /</a:t>
            </a:r>
            <a:r>
              <a:rPr lang="en-US" dirty="0" err="1"/>
              <a:t>wetterstation</a:t>
            </a:r>
            <a:r>
              <a:rPr lang="en-US" dirty="0"/>
              <a:t>/</a:t>
            </a:r>
            <a:r>
              <a:rPr lang="en-US" dirty="0" err="1"/>
              <a:t>tiefenbrunnen</a:t>
            </a:r>
            <a:endParaRPr lang="en-US" dirty="0"/>
          </a:p>
          <a:p>
            <a:r>
              <a:rPr lang="en-US" dirty="0"/>
              <a:t>/</a:t>
            </a:r>
            <a:r>
              <a:rPr lang="en-US" dirty="0" err="1"/>
              <a:t>wetterstation</a:t>
            </a:r>
            <a:r>
              <a:rPr lang="en-US" dirty="0"/>
              <a:t>/&lt;station&gt;</a:t>
            </a:r>
          </a:p>
          <a:p>
            <a:pPr lvl="1"/>
            <a:r>
              <a:rPr lang="en-US" dirty="0" err="1"/>
              <a:t>Übersichtsseite</a:t>
            </a:r>
            <a:r>
              <a:rPr lang="en-US" dirty="0"/>
              <a:t> </a:t>
            </a:r>
            <a:r>
              <a:rPr lang="en-US" dirty="0" err="1"/>
              <a:t>Messstation</a:t>
            </a:r>
            <a:endParaRPr lang="en-US" dirty="0"/>
          </a:p>
          <a:p>
            <a:endParaRPr lang="en-US" dirty="0"/>
          </a:p>
          <a:p>
            <a:r>
              <a:rPr lang="en-US" dirty="0"/>
              <a:t>/</a:t>
            </a:r>
            <a:r>
              <a:rPr lang="en-US" dirty="0" err="1"/>
              <a:t>wetterstation</a:t>
            </a:r>
            <a:r>
              <a:rPr lang="en-US" dirty="0"/>
              <a:t>/&lt;station&gt;/&lt;category&gt;</a:t>
            </a:r>
          </a:p>
          <a:p>
            <a:pPr lvl="1"/>
            <a:r>
              <a:rPr lang="en-US" dirty="0" err="1"/>
              <a:t>Leitet</a:t>
            </a:r>
            <a:r>
              <a:rPr lang="en-US" dirty="0"/>
              <a:t> </a:t>
            </a:r>
            <a:r>
              <a:rPr lang="en-US" dirty="0" err="1"/>
              <a:t>weiter</a:t>
            </a:r>
            <a:r>
              <a:rPr lang="en-US" dirty="0"/>
              <a:t> auf /</a:t>
            </a:r>
            <a:r>
              <a:rPr lang="en-US" dirty="0" err="1"/>
              <a:t>wetterstation</a:t>
            </a:r>
            <a:r>
              <a:rPr lang="en-US" dirty="0"/>
              <a:t>/&lt;station&gt;/&lt;category&gt;/history</a:t>
            </a:r>
          </a:p>
          <a:p>
            <a:r>
              <a:rPr lang="en-US" dirty="0"/>
              <a:t>/</a:t>
            </a:r>
            <a:r>
              <a:rPr lang="en-US" dirty="0" err="1"/>
              <a:t>wetterstation</a:t>
            </a:r>
            <a:r>
              <a:rPr lang="en-US" dirty="0"/>
              <a:t>/&lt;station&gt;/&lt;category&gt;/&lt;type&gt;</a:t>
            </a:r>
          </a:p>
          <a:p>
            <a:pPr lvl="1"/>
            <a:r>
              <a:rPr lang="en-US" dirty="0" err="1"/>
              <a:t>Grafik</a:t>
            </a:r>
            <a:endParaRPr lang="en-US" dirty="0"/>
          </a:p>
          <a:p>
            <a:pPr lvl="1"/>
            <a:endParaRPr lang="en-CH" dirty="0"/>
          </a:p>
        </p:txBody>
      </p:sp>
    </p:spTree>
    <p:extLst>
      <p:ext uri="{BB962C8B-B14F-4D97-AF65-F5344CB8AC3E}">
        <p14:creationId xmlns:p14="http://schemas.microsoft.com/office/powerpoint/2010/main" val="2477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html files</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Index.html</a:t>
            </a:r>
          </a:p>
          <a:p>
            <a:pPr lvl="1"/>
            <a:r>
              <a:rPr lang="en-US" dirty="0"/>
              <a:t>Navigation </a:t>
            </a:r>
            <a:r>
              <a:rPr lang="en-US" dirty="0" err="1"/>
              <a:t>zwischen</a:t>
            </a:r>
            <a:r>
              <a:rPr lang="en-US" dirty="0"/>
              <a:t> </a:t>
            </a:r>
            <a:r>
              <a:rPr lang="en-US" dirty="0" err="1"/>
              <a:t>Wetterstationen</a:t>
            </a:r>
            <a:endParaRPr lang="en-US" dirty="0"/>
          </a:p>
          <a:p>
            <a:r>
              <a:rPr lang="en-US" dirty="0"/>
              <a:t>Load_data.html</a:t>
            </a:r>
          </a:p>
          <a:p>
            <a:pPr lvl="1"/>
            <a:r>
              <a:rPr lang="en-US" dirty="0" err="1"/>
              <a:t>Startansicht</a:t>
            </a:r>
            <a:r>
              <a:rPr lang="en-US" dirty="0"/>
              <a:t> Loading Data bis </a:t>
            </a:r>
            <a:r>
              <a:rPr lang="en-US" dirty="0" err="1"/>
              <a:t>Daten</a:t>
            </a:r>
            <a:r>
              <a:rPr lang="en-US" dirty="0"/>
              <a:t> </a:t>
            </a:r>
            <a:r>
              <a:rPr lang="en-US" dirty="0" err="1"/>
              <a:t>geladen</a:t>
            </a:r>
            <a:r>
              <a:rPr lang="en-US" dirty="0"/>
              <a:t> </a:t>
            </a:r>
            <a:r>
              <a:rPr lang="en-US" dirty="0" err="1"/>
              <a:t>sind</a:t>
            </a:r>
            <a:r>
              <a:rPr lang="en-US" dirty="0"/>
              <a:t> </a:t>
            </a:r>
          </a:p>
          <a:p>
            <a:r>
              <a:rPr lang="en-US" dirty="0"/>
              <a:t>Main.html</a:t>
            </a:r>
          </a:p>
          <a:p>
            <a:pPr lvl="1"/>
            <a:r>
              <a:rPr lang="en-US" dirty="0" err="1"/>
              <a:t>Anischt</a:t>
            </a:r>
            <a:r>
              <a:rPr lang="en-US" dirty="0"/>
              <a:t> </a:t>
            </a:r>
            <a:r>
              <a:rPr lang="en-US" dirty="0" err="1"/>
              <a:t>Wetterstation</a:t>
            </a:r>
            <a:endParaRPr lang="en-US" dirty="0"/>
          </a:p>
          <a:p>
            <a:r>
              <a:rPr lang="en-US" dirty="0"/>
              <a:t>Graph.html</a:t>
            </a:r>
          </a:p>
          <a:p>
            <a:pPr lvl="1"/>
            <a:r>
              <a:rPr lang="en-US" dirty="0"/>
              <a:t>Navigation </a:t>
            </a:r>
            <a:r>
              <a:rPr lang="en-US" dirty="0" err="1"/>
              <a:t>zwischen</a:t>
            </a:r>
            <a:r>
              <a:rPr lang="en-US" dirty="0"/>
              <a:t>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lvl="1"/>
            <a:r>
              <a:rPr lang="en-US" dirty="0" err="1"/>
              <a:t>Einlesen</a:t>
            </a:r>
            <a:r>
              <a:rPr lang="en-US" dirty="0"/>
              <a:t> von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844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33</a:t>
            </a:fld>
            <a:endParaRPr lang="en-CH"/>
          </a:p>
        </p:txBody>
      </p:sp>
    </p:spTree>
    <p:extLst>
      <p:ext uri="{BB962C8B-B14F-4D97-AF65-F5344CB8AC3E}">
        <p14:creationId xmlns:p14="http://schemas.microsoft.com/office/powerpoint/2010/main" val="2421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1</a:t>
            </a:r>
            <a:endParaRPr lang="en-CH" dirty="0"/>
          </a:p>
        </p:txBody>
      </p:sp>
      <p:pic>
        <p:nvPicPr>
          <p:cNvPr id="9" name="Content Placeholder 8">
            <a:extLst>
              <a:ext uri="{FF2B5EF4-FFF2-40B4-BE49-F238E27FC236}">
                <a16:creationId xmlns:a16="http://schemas.microsoft.com/office/drawing/2014/main" id="{1CC26C1D-7483-4A40-8C37-893D1B089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8081" y="828076"/>
            <a:ext cx="4142519" cy="5528274"/>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1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2</a:t>
            </a:r>
            <a:endParaRPr lang="en-CH" dirty="0"/>
          </a:p>
        </p:txBody>
      </p:sp>
      <p:pic>
        <p:nvPicPr>
          <p:cNvPr id="9" name="Content Placeholder 8">
            <a:extLst>
              <a:ext uri="{FF2B5EF4-FFF2-40B4-BE49-F238E27FC236}">
                <a16:creationId xmlns:a16="http://schemas.microsoft.com/office/drawing/2014/main" id="{3BD829B7-63A7-4EAF-93E7-ABDA129D8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0295" y="2113461"/>
            <a:ext cx="3885345" cy="5185070"/>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3</a:t>
            </a:r>
            <a:endParaRPr lang="en-CH" dirty="0"/>
          </a:p>
        </p:txBody>
      </p:sp>
      <p:pic>
        <p:nvPicPr>
          <p:cNvPr id="9" name="Content Placeholder 8">
            <a:extLst>
              <a:ext uri="{FF2B5EF4-FFF2-40B4-BE49-F238E27FC236}">
                <a16:creationId xmlns:a16="http://schemas.microsoft.com/office/drawing/2014/main" id="{8BFA8C6C-B530-4DA7-A40A-E36207230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3299" y="1412764"/>
            <a:ext cx="4479991" cy="5978637"/>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734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37</a:t>
            </a:fld>
            <a:endParaRPr lang="en-CH"/>
          </a:p>
        </p:txBody>
      </p:sp>
    </p:spTree>
    <p:extLst>
      <p:ext uri="{BB962C8B-B14F-4D97-AF65-F5344CB8AC3E}">
        <p14:creationId xmlns:p14="http://schemas.microsoft.com/office/powerpoint/2010/main" val="32674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Life am HMI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1F98F26-4884-425C-B7B1-F88B6869BB65}"/>
              </a:ext>
            </a:extLst>
          </p:cNvPr>
          <p:cNvGrpSpPr/>
          <p:nvPr/>
        </p:nvGrpSpPr>
        <p:grpSpPr>
          <a:xfrm>
            <a:off x="817401" y="2381249"/>
            <a:ext cx="3526631" cy="2575895"/>
            <a:chOff x="817401" y="2381249"/>
            <a:chExt cx="3526631" cy="2575895"/>
          </a:xfrm>
        </p:grpSpPr>
        <p:pic>
          <p:nvPicPr>
            <p:cNvPr id="9" name="Picture 8">
              <a:extLst>
                <a:ext uri="{FF2B5EF4-FFF2-40B4-BE49-F238E27FC236}">
                  <a16:creationId xmlns:a16="http://schemas.microsoft.com/office/drawing/2014/main" id="{DC58A5AA-A1F1-46AC-8D41-81139825A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4" name="Rectangle 13">
              <a:extLst>
                <a:ext uri="{FF2B5EF4-FFF2-40B4-BE49-F238E27FC236}">
                  <a16:creationId xmlns:a16="http://schemas.microsoft.com/office/drawing/2014/main" id="{F45C7951-8992-46A8-9FA9-6E8884B2A7F8}"/>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8" name="Group 17">
            <a:extLst>
              <a:ext uri="{FF2B5EF4-FFF2-40B4-BE49-F238E27FC236}">
                <a16:creationId xmlns:a16="http://schemas.microsoft.com/office/drawing/2014/main" id="{AC5C4C4C-A668-4E7D-A57B-B94B52082D98}"/>
              </a:ext>
            </a:extLst>
          </p:cNvPr>
          <p:cNvGrpSpPr/>
          <p:nvPr/>
        </p:nvGrpSpPr>
        <p:grpSpPr>
          <a:xfrm>
            <a:off x="4513820" y="2381249"/>
            <a:ext cx="3526631" cy="2399190"/>
            <a:chOff x="4513820" y="2381249"/>
            <a:chExt cx="3526631" cy="2399190"/>
          </a:xfrm>
        </p:grpSpPr>
        <p:pic>
          <p:nvPicPr>
            <p:cNvPr id="11" name="Picture 10">
              <a:extLst>
                <a:ext uri="{FF2B5EF4-FFF2-40B4-BE49-F238E27FC236}">
                  <a16:creationId xmlns:a16="http://schemas.microsoft.com/office/drawing/2014/main" id="{E90E8023-8E25-4B3C-8214-D8096DC8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15" name="Rectangle 14">
              <a:extLst>
                <a:ext uri="{FF2B5EF4-FFF2-40B4-BE49-F238E27FC236}">
                  <a16:creationId xmlns:a16="http://schemas.microsoft.com/office/drawing/2014/main" id="{EEC20EC6-1CAD-4D97-BA6A-0587724A0056}"/>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9" name="Group 18">
            <a:extLst>
              <a:ext uri="{FF2B5EF4-FFF2-40B4-BE49-F238E27FC236}">
                <a16:creationId xmlns:a16="http://schemas.microsoft.com/office/drawing/2014/main" id="{41EF10EC-AFFF-4667-AC5C-0DFF754EF5DA}"/>
              </a:ext>
            </a:extLst>
          </p:cNvPr>
          <p:cNvGrpSpPr/>
          <p:nvPr/>
        </p:nvGrpSpPr>
        <p:grpSpPr>
          <a:xfrm>
            <a:off x="8218884" y="2381248"/>
            <a:ext cx="3526631" cy="2383604"/>
            <a:chOff x="8218884" y="2381248"/>
            <a:chExt cx="3526631" cy="2383604"/>
          </a:xfrm>
        </p:grpSpPr>
        <p:pic>
          <p:nvPicPr>
            <p:cNvPr id="13" name="Picture 12">
              <a:extLst>
                <a:ext uri="{FF2B5EF4-FFF2-40B4-BE49-F238E27FC236}">
                  <a16:creationId xmlns:a16="http://schemas.microsoft.com/office/drawing/2014/main" id="{BDA7BCDC-63DF-452B-A73C-30E821B5EF90}"/>
                </a:ext>
              </a:extLst>
            </p:cNvPr>
            <p:cNvPicPr>
              <a:picLocks noChangeAspect="1"/>
            </p:cNvPicPr>
            <p:nvPr/>
          </p:nvPicPr>
          <p:blipFill rotWithShape="1">
            <a:blip r:embed="rId6">
              <a:extLst>
                <a:ext uri="{28A0092B-C50C-407E-A947-70E740481C1C}">
                  <a14:useLocalDpi xmlns:a14="http://schemas.microsoft.com/office/drawing/2010/main" val="0"/>
                </a:ext>
              </a:extLst>
            </a:blip>
            <a:srcRect r="2101"/>
            <a:stretch/>
          </p:blipFill>
          <p:spPr>
            <a:xfrm>
              <a:off x="8224073" y="2396348"/>
              <a:ext cx="3521442" cy="2368504"/>
            </a:xfrm>
            <a:prstGeom prst="rect">
              <a:avLst/>
            </a:prstGeom>
          </p:spPr>
        </p:pic>
        <p:sp>
          <p:nvSpPr>
            <p:cNvPr id="16" name="Rectangle 15">
              <a:extLst>
                <a:ext uri="{FF2B5EF4-FFF2-40B4-BE49-F238E27FC236}">
                  <a16:creationId xmlns:a16="http://schemas.microsoft.com/office/drawing/2014/main" id="{48BFFCB7-CDF6-406B-92A8-EC9932C773C1}"/>
                </a:ext>
              </a:extLst>
            </p:cNvPr>
            <p:cNvSpPr/>
            <p:nvPr/>
          </p:nvSpPr>
          <p:spPr>
            <a:xfrm>
              <a:off x="8218884" y="2381248"/>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5469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Weiterentwicklung</a:t>
            </a:r>
            <a:endParaRPr lang="en-CH" b="1" dirty="0">
              <a:highlight>
                <a:srgbClr val="FAE800"/>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39</a:t>
            </a:fld>
            <a:endParaRPr lang="en-CH"/>
          </a:p>
        </p:txBody>
      </p:sp>
    </p:spTree>
    <p:extLst>
      <p:ext uri="{BB962C8B-B14F-4D97-AF65-F5344CB8AC3E}">
        <p14:creationId xmlns:p14="http://schemas.microsoft.com/office/powerpoint/2010/main" val="14322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Challenge </a:t>
            </a:r>
            <a:r>
              <a:rPr lang="en-US" sz="3600" i="1" dirty="0" err="1">
                <a:latin typeface="Arial" panose="020B0604020202020204" pitchFamily="34" charset="0"/>
                <a:cs typeface="Arial" panose="020B0604020202020204" pitchFamily="34" charset="0"/>
              </a:rPr>
              <a:t>Wettermonitor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a:bodyPr>
          <a:lstStyle/>
          <a:p>
            <a:r>
              <a:rPr lang="en-US" dirty="0" err="1"/>
              <a:t>Wettermonitor</a:t>
            </a:r>
            <a:r>
              <a:rPr lang="en-US" dirty="0"/>
              <a:t> </a:t>
            </a:r>
            <a:r>
              <a:rPr lang="en-US" dirty="0" err="1"/>
              <a:t>Seegelclub</a:t>
            </a:r>
            <a:r>
              <a:rPr lang="en-US" dirty="0"/>
              <a:t> </a:t>
            </a:r>
            <a:r>
              <a:rPr lang="en-US" dirty="0" err="1"/>
              <a:t>Zürichsee</a:t>
            </a:r>
            <a:r>
              <a:rPr lang="en-US" dirty="0"/>
              <a:t> </a:t>
            </a:r>
          </a:p>
          <a:p>
            <a:r>
              <a:rPr lang="en-US" dirty="0" err="1"/>
              <a:t>Segeltörns</a:t>
            </a:r>
            <a:r>
              <a:rPr lang="en-US" dirty="0"/>
              <a:t> </a:t>
            </a:r>
            <a:r>
              <a:rPr lang="en-US" dirty="0" err="1"/>
              <a:t>sollen</a:t>
            </a:r>
            <a:r>
              <a:rPr lang="en-US" dirty="0"/>
              <a:t> </a:t>
            </a:r>
            <a:r>
              <a:rPr lang="en-US" dirty="0" err="1"/>
              <a:t>geplant</a:t>
            </a:r>
            <a:r>
              <a:rPr lang="en-US" dirty="0"/>
              <a:t> </a:t>
            </a:r>
            <a:r>
              <a:rPr lang="en-US" dirty="0" err="1"/>
              <a:t>werden</a:t>
            </a:r>
            <a:r>
              <a:rPr lang="en-US" dirty="0"/>
              <a:t> </a:t>
            </a:r>
            <a:r>
              <a:rPr lang="en-US" dirty="0" err="1"/>
              <a:t>können</a:t>
            </a:r>
            <a:endParaRPr lang="en-US" dirty="0"/>
          </a:p>
          <a:p>
            <a:r>
              <a:rPr lang="en-US" dirty="0" err="1"/>
              <a:t>Wettervorhersage</a:t>
            </a:r>
            <a:endParaRPr lang="en-US" dirty="0"/>
          </a:p>
          <a:p>
            <a:r>
              <a:rPr lang="en-US" dirty="0"/>
              <a:t>Hardware: Raspberry Pi &amp; HMI</a:t>
            </a:r>
          </a:p>
          <a:p>
            <a:r>
              <a:rPr lang="en-US" dirty="0"/>
              <a:t>API </a:t>
            </a:r>
            <a:r>
              <a:rPr lang="en-US" dirty="0" err="1"/>
              <a:t>Seepolizei</a:t>
            </a:r>
            <a:r>
              <a:rPr lang="en-US" dirty="0"/>
              <a:t> Zürich</a:t>
            </a:r>
          </a:p>
          <a:p>
            <a:r>
              <a:rPr lang="en-US" dirty="0" err="1"/>
              <a:t>Programmierung</a:t>
            </a:r>
            <a:r>
              <a:rPr lang="en-US" dirty="0"/>
              <a:t> in Python</a:t>
            </a:r>
          </a:p>
          <a:p>
            <a:r>
              <a:rPr lang="en-US" dirty="0" err="1"/>
              <a:t>Dokumentation</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72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Weiterentwicklung</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Weiterentwicklungsmöglichkeiten</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de-CH" dirty="0"/>
              <a:t>Zusätzliche Messungen für Mythenquai</a:t>
            </a:r>
          </a:p>
          <a:p>
            <a:r>
              <a:rPr lang="de-CH" dirty="0" err="1"/>
              <a:t>Meteomeldungen</a:t>
            </a:r>
            <a:endParaRPr lang="de-CH" dirty="0"/>
          </a:p>
          <a:p>
            <a:r>
              <a:rPr lang="de-CH" dirty="0" err="1"/>
              <a:t>Sonnenauf</a:t>
            </a:r>
            <a:r>
              <a:rPr lang="de-CH" dirty="0"/>
              <a:t>/-untergang</a:t>
            </a:r>
          </a:p>
          <a:p>
            <a:r>
              <a:rPr lang="de-CH" dirty="0"/>
              <a:t>SMS/Email Benachrichtigungen für Segler</a:t>
            </a:r>
          </a:p>
          <a:p>
            <a:r>
              <a:rPr lang="de-CH" dirty="0"/>
              <a:t>Satellitenkarten</a:t>
            </a:r>
          </a:p>
          <a:p>
            <a:r>
              <a:rPr lang="de-CH" dirty="0"/>
              <a:t>Graphen vereinheitlichen vom Layout</a:t>
            </a:r>
          </a:p>
          <a:p>
            <a:endParaRPr lang="de-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90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EAF62-ADC7-462D-AEC5-3DB3EA17068A}"/>
              </a:ext>
            </a:extLst>
          </p:cNvPr>
          <p:cNvSpPr txBox="1"/>
          <p:nvPr/>
        </p:nvSpPr>
        <p:spPr>
          <a:xfrm>
            <a:off x="654845" y="337812"/>
            <a:ext cx="11029950" cy="5232202"/>
          </a:xfrm>
          <a:prstGeom prst="rect">
            <a:avLst/>
          </a:prstGeom>
          <a:noFill/>
        </p:spPr>
        <p:txBody>
          <a:bodyPr wrap="square" rtlCol="0">
            <a:spAutoFit/>
          </a:bodyPr>
          <a:lstStyle/>
          <a:p>
            <a:r>
              <a:rPr lang="en-US" sz="5400" b="1" dirty="0" err="1">
                <a:latin typeface="Arial" panose="020B0604020202020204" pitchFamily="34" charset="0"/>
                <a:cs typeface="Arial" panose="020B0604020202020204" pitchFamily="34" charset="0"/>
              </a:rPr>
              <a:t>Angaben</a:t>
            </a:r>
            <a:r>
              <a:rPr lang="en-US" sz="5400" b="1"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Datum:		30.12.2021</a:t>
            </a:r>
          </a:p>
          <a:p>
            <a:r>
              <a:rPr lang="en-US" sz="2800" dirty="0">
                <a:latin typeface="Arial" panose="020B0604020202020204" pitchFamily="34" charset="0"/>
                <a:cs typeface="Arial" panose="020B0604020202020204" pitchFamily="34" charset="0"/>
              </a:rPr>
              <a:t>Schule:		FHNW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Fachhochschule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Nordwestschweiz</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Studiengang</a:t>
            </a:r>
            <a:r>
              <a:rPr lang="en-US" sz="2800" dirty="0">
                <a:latin typeface="Arial" panose="020B0604020202020204" pitchFamily="34" charset="0"/>
                <a:cs typeface="Arial" panose="020B0604020202020204" pitchFamily="34" charset="0"/>
              </a:rPr>
              <a:t>:	BSc Data Science</a:t>
            </a:r>
          </a:p>
          <a:p>
            <a:r>
              <a:rPr lang="en-US" sz="2800" dirty="0" err="1">
                <a:latin typeface="Arial" panose="020B0604020202020204" pitchFamily="34" charset="0"/>
                <a:cs typeface="Arial" panose="020B0604020202020204" pitchFamily="34" charset="0"/>
              </a:rPr>
              <a:t>Fach</a:t>
            </a:r>
            <a:r>
              <a:rPr lang="en-US" sz="2800" dirty="0">
                <a:latin typeface="Arial" panose="020B0604020202020204" pitchFamily="34" charset="0"/>
                <a:cs typeface="Arial" panose="020B0604020202020204" pitchFamily="34" charset="0"/>
              </a:rPr>
              <a:t>:			cde1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Wettermonitor</a:t>
            </a:r>
            <a:r>
              <a:rPr lang="en-US" dirty="0">
                <a:latin typeface="Arial" panose="020B0604020202020204" pitchFamily="34" charset="0"/>
                <a:cs typeface="Arial" panose="020B0604020202020204" pitchFamily="34" charset="0"/>
              </a:rPr>
              <a:t> für </a:t>
            </a:r>
            <a:r>
              <a:rPr lang="en-US" dirty="0" err="1">
                <a:latin typeface="Arial" panose="020B0604020202020204" pitchFamily="34" charset="0"/>
                <a:cs typeface="Arial" panose="020B0604020202020204" pitchFamily="34" charset="0"/>
              </a:rPr>
              <a:t>Wassersportler</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Fachexperte</a:t>
            </a:r>
            <a:r>
              <a:rPr lang="en-US" sz="2800" dirty="0">
                <a:latin typeface="Arial" panose="020B0604020202020204" pitchFamily="34" charset="0"/>
                <a:cs typeface="Arial" panose="020B0604020202020204" pitchFamily="34" charset="0"/>
              </a:rPr>
              <a:t>:	Lucas Brönnimann 	</a:t>
            </a:r>
            <a:r>
              <a:rPr lang="en-US" dirty="0">
                <a:latin typeface="Arial" panose="020B0604020202020204" pitchFamily="34" charset="0"/>
                <a:cs typeface="Arial" panose="020B0604020202020204" pitchFamily="34" charset="0"/>
              </a:rPr>
              <a:t>(lucas.broennimann@fhnw.ch)</a:t>
            </a:r>
          </a:p>
          <a:p>
            <a:r>
              <a:rPr lang="en-US" sz="2800" dirty="0" err="1">
                <a:latin typeface="Arial" panose="020B0604020202020204" pitchFamily="34" charset="0"/>
                <a:cs typeface="Arial" panose="020B0604020202020204" pitchFamily="34" charset="0"/>
              </a:rPr>
              <a:t>Studierende</a:t>
            </a:r>
            <a:r>
              <a:rPr lang="en-US" sz="2800" dirty="0">
                <a:latin typeface="Arial" panose="020B0604020202020204" pitchFamily="34" charset="0"/>
                <a:cs typeface="Arial" panose="020B0604020202020204" pitchFamily="34" charset="0"/>
              </a:rPr>
              <a:t>:	Tobias </a:t>
            </a:r>
            <a:r>
              <a:rPr lang="en-US" sz="2800" dirty="0" err="1">
                <a:latin typeface="Arial" panose="020B0604020202020204" pitchFamily="34" charset="0"/>
                <a:cs typeface="Arial" panose="020B0604020202020204" pitchFamily="34" charset="0"/>
              </a:rPr>
              <a:t>Buess</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(tobias.buess@fhnw.students.ch)</a:t>
            </a:r>
          </a:p>
          <a:p>
            <a:r>
              <a:rPr lang="en-US" sz="2800" dirty="0">
                <a:latin typeface="Arial" panose="020B0604020202020204" pitchFamily="34" charset="0"/>
                <a:cs typeface="Arial" panose="020B0604020202020204" pitchFamily="34" charset="0"/>
              </a:rPr>
              <a:t>			Etienne </a:t>
            </a:r>
            <a:r>
              <a:rPr lang="en-US" sz="2800" dirty="0" err="1">
                <a:latin typeface="Arial" panose="020B0604020202020204" pitchFamily="34" charset="0"/>
                <a:cs typeface="Arial" panose="020B0604020202020204" pitchFamily="34" charset="0"/>
              </a:rPr>
              <a:t>Roulet</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(etienne.roulet@fhnw.students.ch)</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Florin </a:t>
            </a:r>
            <a:r>
              <a:rPr lang="en-US" sz="2800" dirty="0" err="1">
                <a:latin typeface="Arial" panose="020B0604020202020204" pitchFamily="34" charset="0"/>
                <a:cs typeface="Arial" panose="020B0604020202020204" pitchFamily="34" charset="0"/>
              </a:rPr>
              <a:t>Barbisch</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(florin.barbisch@fhnw.students.ch)</a:t>
            </a:r>
          </a:p>
          <a:p>
            <a:r>
              <a:rPr lang="en-US" sz="2800" dirty="0">
                <a:latin typeface="Arial" panose="020B0604020202020204" pitchFamily="34" charset="0"/>
                <a:cs typeface="Arial" panose="020B0604020202020204" pitchFamily="34" charset="0"/>
              </a:rPr>
              <a:t>			Sean Corrigan 		</a:t>
            </a:r>
            <a:r>
              <a:rPr lang="en-US" dirty="0">
                <a:latin typeface="Arial" panose="020B0604020202020204" pitchFamily="34" charset="0"/>
                <a:cs typeface="Arial" panose="020B0604020202020204" pitchFamily="34" charset="0"/>
              </a:rPr>
              <a:t>(sean.corrigan@fhnw.students.ch)</a:t>
            </a:r>
          </a:p>
          <a:p>
            <a:r>
              <a:rPr lang="en-US" sz="28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E3864C40-DC4E-47DB-B4B1-8E887FAF70D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9" name="Group 8">
            <a:extLst>
              <a:ext uri="{FF2B5EF4-FFF2-40B4-BE49-F238E27FC236}">
                <a16:creationId xmlns:a16="http://schemas.microsoft.com/office/drawing/2014/main" id="{1B50CC66-2455-48FD-8556-B0120A939F74}"/>
              </a:ext>
            </a:extLst>
          </p:cNvPr>
          <p:cNvGrpSpPr/>
          <p:nvPr/>
        </p:nvGrpSpPr>
        <p:grpSpPr>
          <a:xfrm>
            <a:off x="8990330" y="5961388"/>
            <a:ext cx="3774440" cy="764540"/>
            <a:chOff x="8990330" y="5808980"/>
            <a:chExt cx="3774440" cy="764540"/>
          </a:xfrm>
        </p:grpSpPr>
        <p:pic>
          <p:nvPicPr>
            <p:cNvPr id="10" name="Picture 9">
              <a:extLst>
                <a:ext uri="{FF2B5EF4-FFF2-40B4-BE49-F238E27FC236}">
                  <a16:creationId xmlns:a16="http://schemas.microsoft.com/office/drawing/2014/main" id="{AF833D9F-77EE-4617-BCFF-37A38D9EE7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11" name="Text Box 11">
              <a:extLst>
                <a:ext uri="{FF2B5EF4-FFF2-40B4-BE49-F238E27FC236}">
                  <a16:creationId xmlns:a16="http://schemas.microsoft.com/office/drawing/2014/main" id="{484A94FB-2758-4426-9336-59A2154564E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83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5</a:t>
            </a:fld>
            <a:endParaRPr lang="en-CH"/>
          </a:p>
        </p:txBody>
      </p:sp>
    </p:spTree>
    <p:extLst>
      <p:ext uri="{BB962C8B-B14F-4D97-AF65-F5344CB8AC3E}">
        <p14:creationId xmlns:p14="http://schemas.microsoft.com/office/powerpoint/2010/main" val="36303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Raspberry Pi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E81D2E2F-860E-47EE-A05D-3860A43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75" y="2243142"/>
            <a:ext cx="5673206" cy="3340100"/>
          </a:xfrm>
          <a:prstGeom prst="rect">
            <a:avLst/>
          </a:prstGeom>
        </p:spPr>
      </p:pic>
      <p:pic>
        <p:nvPicPr>
          <p:cNvPr id="19" name="Picture 18">
            <a:extLst>
              <a:ext uri="{FF2B5EF4-FFF2-40B4-BE49-F238E27FC236}">
                <a16:creationId xmlns:a16="http://schemas.microsoft.com/office/drawing/2014/main" id="{C4EBBBAA-4E8B-4524-A855-3D8DC4D57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733" y="2301240"/>
            <a:ext cx="2372264" cy="2828925"/>
          </a:xfrm>
          <a:prstGeom prst="rect">
            <a:avLst/>
          </a:prstGeom>
        </p:spPr>
      </p:pic>
      <p:pic>
        <p:nvPicPr>
          <p:cNvPr id="21" name="Picture 20">
            <a:extLst>
              <a:ext uri="{FF2B5EF4-FFF2-40B4-BE49-F238E27FC236}">
                <a16:creationId xmlns:a16="http://schemas.microsoft.com/office/drawing/2014/main" id="{B5928B78-06C5-4D0D-B59B-9A58C347D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594" y="2466976"/>
            <a:ext cx="2142261" cy="2734343"/>
          </a:xfrm>
          <a:prstGeom prst="rect">
            <a:avLst/>
          </a:prstGeom>
        </p:spPr>
      </p:pic>
    </p:spTree>
    <p:extLst>
      <p:ext uri="{BB962C8B-B14F-4D97-AF65-F5344CB8AC3E}">
        <p14:creationId xmlns:p14="http://schemas.microsoft.com/office/powerpoint/2010/main" val="17998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HMI (Touch-Panel)</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8" name="Content Placeholder 8">
            <a:extLst>
              <a:ext uri="{FF2B5EF4-FFF2-40B4-BE49-F238E27FC236}">
                <a16:creationId xmlns:a16="http://schemas.microsoft.com/office/drawing/2014/main" id="{C9115CC8-0305-4F34-8730-784A44887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6238"/>
            <a:ext cx="5287053" cy="3841926"/>
          </a:xfrm>
          <a:prstGeom prst="rect">
            <a:avLst/>
          </a:prstGeom>
        </p:spPr>
      </p:pic>
      <p:pic>
        <p:nvPicPr>
          <p:cNvPr id="9" name="Picture 8">
            <a:extLst>
              <a:ext uri="{FF2B5EF4-FFF2-40B4-BE49-F238E27FC236}">
                <a16:creationId xmlns:a16="http://schemas.microsoft.com/office/drawing/2014/main" id="{955C276F-A47B-4616-AFE1-DF7AE0D7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0902"/>
            <a:ext cx="5214142" cy="3954423"/>
          </a:xfrm>
          <a:prstGeom prst="rect">
            <a:avLst/>
          </a:prstGeom>
        </p:spPr>
      </p:pic>
    </p:spTree>
    <p:extLst>
      <p:ext uri="{BB962C8B-B14F-4D97-AF65-F5344CB8AC3E}">
        <p14:creationId xmlns:p14="http://schemas.microsoft.com/office/powerpoint/2010/main" val="285094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8</a:t>
            </a:fld>
            <a:endParaRPr lang="en-CH"/>
          </a:p>
        </p:txBody>
      </p:sp>
    </p:spTree>
    <p:extLst>
      <p:ext uri="{BB962C8B-B14F-4D97-AF65-F5344CB8AC3E}">
        <p14:creationId xmlns:p14="http://schemas.microsoft.com/office/powerpoint/2010/main" val="23601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Timeseries Database</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Timeseries</a:t>
            </a:r>
          </a:p>
          <a:p>
            <a:r>
              <a:rPr lang="en-US" dirty="0" err="1"/>
              <a:t>noSQL</a:t>
            </a:r>
            <a:endParaRPr lang="en-US" dirty="0"/>
          </a:p>
          <a:p>
            <a:r>
              <a:rPr lang="en-US" dirty="0" err="1"/>
              <a:t>FluxQL</a:t>
            </a:r>
            <a:endParaRPr lang="en-US" dirty="0"/>
          </a:p>
          <a:p>
            <a:r>
              <a:rPr lang="en-US" dirty="0" err="1"/>
              <a:t>Telegraf</a:t>
            </a:r>
            <a:r>
              <a:rPr lang="en-US" dirty="0"/>
              <a:t> / Grafana</a:t>
            </a:r>
          </a:p>
          <a:p>
            <a:r>
              <a:rPr lang="en-US" dirty="0"/>
              <a:t>Free Download </a:t>
            </a:r>
            <a:r>
              <a:rPr lang="en-US" sz="1800" dirty="0"/>
              <a:t>(für private)</a:t>
            </a:r>
          </a:p>
          <a:p>
            <a:r>
              <a:rPr lang="en-US" dirty="0"/>
              <a:t>Python Package </a:t>
            </a:r>
            <a:r>
              <a:rPr lang="en-US" sz="1800" dirty="0"/>
              <a:t>(</a:t>
            </a:r>
            <a:r>
              <a:rPr lang="en-US" sz="1800" dirty="0" err="1"/>
              <a:t>influxdb</a:t>
            </a:r>
            <a:r>
              <a:rPr lang="en-US" sz="1800" dirty="0"/>
              <a: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A2580222-43B9-4D90-A00D-F32EDDA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334" y="1182306"/>
            <a:ext cx="4381591" cy="1016763"/>
          </a:xfrm>
          <a:prstGeom prst="rect">
            <a:avLst/>
          </a:prstGeom>
        </p:spPr>
      </p:pic>
      <p:pic>
        <p:nvPicPr>
          <p:cNvPr id="11" name="Picture 10">
            <a:extLst>
              <a:ext uri="{FF2B5EF4-FFF2-40B4-BE49-F238E27FC236}">
                <a16:creationId xmlns:a16="http://schemas.microsoft.com/office/drawing/2014/main" id="{F1B129A1-76E6-4C1B-BA41-3181BD0EF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1" y="2664654"/>
            <a:ext cx="4300537" cy="2284660"/>
          </a:xfrm>
          <a:prstGeom prst="rect">
            <a:avLst/>
          </a:prstGeom>
        </p:spPr>
      </p:pic>
    </p:spTree>
    <p:extLst>
      <p:ext uri="{BB962C8B-B14F-4D97-AF65-F5344CB8AC3E}">
        <p14:creationId xmlns:p14="http://schemas.microsoft.com/office/powerpoint/2010/main" val="33453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2990</Words>
  <Application>Microsoft Office PowerPoint</Application>
  <PresentationFormat>Breitbild</PresentationFormat>
  <Paragraphs>512</Paragraphs>
  <Slides>41</Slides>
  <Notes>41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41</vt:i4>
      </vt:variant>
    </vt:vector>
  </HeadingPairs>
  <TitlesOfParts>
    <vt:vector size="46" baseType="lpstr">
      <vt:lpstr>Arial</vt:lpstr>
      <vt:lpstr>Calibri</vt:lpstr>
      <vt:lpstr>Calibri Light</vt:lpstr>
      <vt:lpstr>Roboto</vt:lpstr>
      <vt:lpstr>Office Theme</vt:lpstr>
      <vt:lpstr>PowerPoint-Präsentation</vt:lpstr>
      <vt:lpstr>Auftrag Hardware InfluxDB Python Programm Flask Webserver GUI Sketch Endresultat Weiterentwicklung</vt:lpstr>
      <vt:lpstr>Auftrag Hardware InfluxDB Python Programm Flask Webserver GUI Sketch Endresultat Weiterentwicklung</vt:lpstr>
      <vt:lpstr>Auftrag Challenge Wettermonitor</vt:lpstr>
      <vt:lpstr>Auftrag Hardware InfluxDB Python Programm Flask Webserver GUI Sketch Endresultat Weiterentwicklung</vt:lpstr>
      <vt:lpstr>Hardware Raspberry Pi</vt:lpstr>
      <vt:lpstr>Hardware HMI (Touch-Panel)</vt:lpstr>
      <vt:lpstr>Auftrag Hardware InfluxDB Python Programm Flask Webserver GUI Sketch Endresultat Weiterentwicklung</vt:lpstr>
      <vt:lpstr>InfluxDB Timeseries Database</vt:lpstr>
      <vt:lpstr>Auftrag Hardware InfluxDB Python Programm Flask Webserver GUI Sketch Endresultat Weiterentwicklung</vt:lpstr>
      <vt:lpstr>Python Programm Struktur</vt:lpstr>
      <vt:lpstr>Python Programm main.py</vt:lpstr>
      <vt:lpstr>Python Programm weatherdata.py</vt:lpstr>
      <vt:lpstr>Python Programm weatherimport.py</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Logging</vt:lpstr>
      <vt:lpstr>Python Programm Threading</vt:lpstr>
      <vt:lpstr>Python Programm Einbettung in Linux</vt:lpstr>
      <vt:lpstr>Python Programm Config File</vt:lpstr>
      <vt:lpstr>Python Programm Grafiken</vt:lpstr>
      <vt:lpstr>Auftrag Hardware InfluxDB Python Programm Flask Webserver GUI Sketch Endresultat Weiterentwicklung</vt:lpstr>
      <vt:lpstr>Flask Webserver Übersicht</vt:lpstr>
      <vt:lpstr>Flask Webserver routing in main.py</vt:lpstr>
      <vt:lpstr>Flask Webserver routing in main.py</vt:lpstr>
      <vt:lpstr>Flask Webserver html files</vt:lpstr>
      <vt:lpstr>Auftrag Hardware InfluxDB Python Programm Flask Webserver GUI Sketch Endresultat Weiterentwicklung</vt:lpstr>
      <vt:lpstr>GUI Sktech Page 1</vt:lpstr>
      <vt:lpstr>GUI Sktech Page 2</vt:lpstr>
      <vt:lpstr>GUI Sktech Page 3</vt:lpstr>
      <vt:lpstr>Auftrag Hardware InfluxDB Python Programm Flask Webserver GUI Sketch Endresultat Weiterentwicklung</vt:lpstr>
      <vt:lpstr>Endresultat Life am HMI</vt:lpstr>
      <vt:lpstr>Auftrag Hardware InfluxDB Python Programm Flask Webserver GUI Sketch Endresultat Weiterentwicklung</vt:lpstr>
      <vt:lpstr>Weiterentwicklung Weiterentwicklungsmöglichkeiten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Joseph Corrigan</dc:creator>
  <cp:lastModifiedBy>Tobias Buess</cp:lastModifiedBy>
  <cp:revision>130</cp:revision>
  <dcterms:created xsi:type="dcterms:W3CDTF">2021-12-30T18:49:43Z</dcterms:created>
  <dcterms:modified xsi:type="dcterms:W3CDTF">2022-01-27T11:52:53Z</dcterms:modified>
</cp:coreProperties>
</file>