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sldIdLst>
    <p:sldId id="256" r:id="rId2"/>
    <p:sldId id="257" r:id="rId3"/>
    <p:sldId id="287" r:id="rId4"/>
    <p:sldId id="258" r:id="rId5"/>
    <p:sldId id="288" r:id="rId6"/>
    <p:sldId id="272" r:id="rId7"/>
    <p:sldId id="273" r:id="rId8"/>
    <p:sldId id="289" r:id="rId9"/>
    <p:sldId id="263" r:id="rId10"/>
    <p:sldId id="290" r:id="rId11"/>
    <p:sldId id="265" r:id="rId12"/>
    <p:sldId id="276" r:id="rId13"/>
    <p:sldId id="274" r:id="rId14"/>
    <p:sldId id="275" r:id="rId15"/>
    <p:sldId id="277" r:id="rId16"/>
    <p:sldId id="305" r:id="rId17"/>
    <p:sldId id="306" r:id="rId18"/>
    <p:sldId id="295" r:id="rId19"/>
    <p:sldId id="301" r:id="rId20"/>
    <p:sldId id="299" r:id="rId21"/>
    <p:sldId id="300" r:id="rId22"/>
    <p:sldId id="312" r:id="rId23"/>
    <p:sldId id="278" r:id="rId24"/>
    <p:sldId id="279" r:id="rId25"/>
    <p:sldId id="309" r:id="rId26"/>
    <p:sldId id="307" r:id="rId27"/>
    <p:sldId id="302" r:id="rId28"/>
    <p:sldId id="291" r:id="rId29"/>
    <p:sldId id="267" r:id="rId30"/>
    <p:sldId id="282" r:id="rId31"/>
    <p:sldId id="304" r:id="rId32"/>
    <p:sldId id="281" r:id="rId33"/>
    <p:sldId id="292" r:id="rId34"/>
    <p:sldId id="269" r:id="rId35"/>
    <p:sldId id="284" r:id="rId36"/>
    <p:sldId id="285" r:id="rId37"/>
    <p:sldId id="293" r:id="rId38"/>
    <p:sldId id="271" r:id="rId39"/>
    <p:sldId id="294" r:id="rId40"/>
    <p:sldId id="283" r:id="rId41"/>
    <p:sldId id="286" r:id="rId42"/>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7B20732-E0BC-47F3-9342-FD504D8A8F79}">
          <p14:sldIdLst>
            <p14:sldId id="256"/>
          </p14:sldIdLst>
        </p14:section>
        <p14:section name="Content" id="{40A239CA-AC55-4C61-9578-568F7F0E1E76}">
          <p14:sldIdLst>
            <p14:sldId id="257"/>
          </p14:sldIdLst>
        </p14:section>
        <p14:section name="Auftrag" id="{BC9A4935-CC7F-4AC5-8A9C-3ACC1A090F04}">
          <p14:sldIdLst>
            <p14:sldId id="287"/>
            <p14:sldId id="258"/>
          </p14:sldIdLst>
        </p14:section>
        <p14:section name="Hardware" id="{198E07BE-F395-4E91-ADC4-4161E7FA5F30}">
          <p14:sldIdLst>
            <p14:sldId id="288"/>
            <p14:sldId id="272"/>
            <p14:sldId id="273"/>
          </p14:sldIdLst>
        </p14:section>
        <p14:section name="InfluxDB" id="{BACC7988-9ACF-4BC2-94BE-7C7E87F589CF}">
          <p14:sldIdLst>
            <p14:sldId id="289"/>
            <p14:sldId id="263"/>
          </p14:sldIdLst>
        </p14:section>
        <p14:section name="Python Programm" id="{E01C7A13-5E9A-4F2E-B006-0232463EABCF}">
          <p14:sldIdLst>
            <p14:sldId id="290"/>
            <p14:sldId id="265"/>
            <p14:sldId id="276"/>
            <p14:sldId id="274"/>
            <p14:sldId id="275"/>
            <p14:sldId id="277"/>
            <p14:sldId id="305"/>
            <p14:sldId id="306"/>
            <p14:sldId id="295"/>
            <p14:sldId id="301"/>
            <p14:sldId id="299"/>
            <p14:sldId id="300"/>
            <p14:sldId id="312"/>
            <p14:sldId id="278"/>
            <p14:sldId id="279"/>
            <p14:sldId id="309"/>
            <p14:sldId id="307"/>
            <p14:sldId id="302"/>
          </p14:sldIdLst>
        </p14:section>
        <p14:section name="Flask Webserver" id="{65FFA779-8BC3-4742-9225-C73FCE4B2262}">
          <p14:sldIdLst>
            <p14:sldId id="291"/>
            <p14:sldId id="267"/>
            <p14:sldId id="282"/>
            <p14:sldId id="304"/>
            <p14:sldId id="281"/>
          </p14:sldIdLst>
        </p14:section>
        <p14:section name="GUI Sketch" id="{FCB354E4-1407-4C71-87CE-F4CB949BA5ED}">
          <p14:sldIdLst>
            <p14:sldId id="292"/>
            <p14:sldId id="269"/>
            <p14:sldId id="284"/>
            <p14:sldId id="285"/>
          </p14:sldIdLst>
        </p14:section>
        <p14:section name="Endresultat" id="{16E49BF4-001E-4A84-8CA8-C04C25915DCA}">
          <p14:sldIdLst>
            <p14:sldId id="293"/>
            <p14:sldId id="271"/>
          </p14:sldIdLst>
        </p14:section>
        <p14:section name="Weiterentwicklung" id="{EE8E4629-1559-4CA7-B565-B1B44D98D62E}">
          <p14:sldIdLst>
            <p14:sldId id="294"/>
            <p14:sldId id="283"/>
          </p14:sldIdLst>
        </p14:section>
        <p14:section name="Endinformationen" id="{55B696C9-BB34-4B1F-8D0E-334567F8A51C}">
          <p14:sldIdLst>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E800"/>
    <a:srgbClr val="FFFFFF"/>
    <a:srgbClr val="F6F8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E01457-99D3-4140-A578-0F990212DAA1}" v="194" dt="2022-01-23T09:23:09.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63" autoAdjust="0"/>
    <p:restoredTop sz="56497" autoAdjust="0"/>
  </p:normalViewPr>
  <p:slideViewPr>
    <p:cSldViewPr snapToGrid="0">
      <p:cViewPr varScale="1">
        <p:scale>
          <a:sx n="54" d="100"/>
          <a:sy n="54" d="100"/>
        </p:scale>
        <p:origin x="1848"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bias Buess" userId="578e02158c832d3f" providerId="LiveId" clId="{9AE01457-99D3-4140-A578-0F990212DAA1}"/>
    <pc:docChg chg="undo custSel addSld delSld modSld sldOrd modSection">
      <pc:chgData name="Tobias Buess" userId="578e02158c832d3f" providerId="LiveId" clId="{9AE01457-99D3-4140-A578-0F990212DAA1}" dt="2022-01-23T09:42:25.842" v="418" actId="47"/>
      <pc:docMkLst>
        <pc:docMk/>
      </pc:docMkLst>
      <pc:sldChg chg="ord">
        <pc:chgData name="Tobias Buess" userId="578e02158c832d3f" providerId="LiveId" clId="{9AE01457-99D3-4140-A578-0F990212DAA1}" dt="2022-01-23T09:17:49.818" v="312"/>
        <pc:sldMkLst>
          <pc:docMk/>
          <pc:sldMk cId="1867764610" sldId="295"/>
        </pc:sldMkLst>
      </pc:sldChg>
      <pc:sldChg chg="del">
        <pc:chgData name="Tobias Buess" userId="578e02158c832d3f" providerId="LiveId" clId="{9AE01457-99D3-4140-A578-0F990212DAA1}" dt="2022-01-23T09:42:25.842" v="418" actId="47"/>
        <pc:sldMkLst>
          <pc:docMk/>
          <pc:sldMk cId="101364151" sldId="298"/>
        </pc:sldMkLst>
      </pc:sldChg>
      <pc:sldChg chg="addSp delSp modSp new mod ord modTransition modAnim">
        <pc:chgData name="Tobias Buess" userId="578e02158c832d3f" providerId="LiveId" clId="{9AE01457-99D3-4140-A578-0F990212DAA1}" dt="2022-01-23T09:15:20.162" v="245" actId="1076"/>
        <pc:sldMkLst>
          <pc:docMk/>
          <pc:sldMk cId="1822674774" sldId="305"/>
        </pc:sldMkLst>
        <pc:spChg chg="mod">
          <ac:chgData name="Tobias Buess" userId="578e02158c832d3f" providerId="LiveId" clId="{9AE01457-99D3-4140-A578-0F990212DAA1}" dt="2022-01-23T08:44:07.918" v="1"/>
          <ac:spMkLst>
            <pc:docMk/>
            <pc:sldMk cId="1822674774" sldId="305"/>
            <ac:spMk id="2" creationId="{E0F773A2-165D-4E44-8CD5-7E2278CBB092}"/>
          </ac:spMkLst>
        </pc:spChg>
        <pc:spChg chg="del">
          <ac:chgData name="Tobias Buess" userId="578e02158c832d3f" providerId="LiveId" clId="{9AE01457-99D3-4140-A578-0F990212DAA1}" dt="2022-01-23T08:44:10.814" v="2" actId="478"/>
          <ac:spMkLst>
            <pc:docMk/>
            <pc:sldMk cId="1822674774" sldId="305"/>
            <ac:spMk id="3" creationId="{0A0EF977-54BB-42A5-AE11-408540CD358D}"/>
          </ac:spMkLst>
        </pc:spChg>
        <pc:spChg chg="add mod">
          <ac:chgData name="Tobias Buess" userId="578e02158c832d3f" providerId="LiveId" clId="{9AE01457-99D3-4140-A578-0F990212DAA1}" dt="2022-01-23T08:48:46.239" v="75" actId="1076"/>
          <ac:spMkLst>
            <pc:docMk/>
            <pc:sldMk cId="1822674774" sldId="305"/>
            <ac:spMk id="32" creationId="{64384D5A-520A-4D20-A7B4-618E92EAFA90}"/>
          </ac:spMkLst>
        </pc:spChg>
        <pc:spChg chg="add mod">
          <ac:chgData name="Tobias Buess" userId="578e02158c832d3f" providerId="LiveId" clId="{9AE01457-99D3-4140-A578-0F990212DAA1}" dt="2022-01-23T08:52:32.096" v="108" actId="1076"/>
          <ac:spMkLst>
            <pc:docMk/>
            <pc:sldMk cId="1822674774" sldId="305"/>
            <ac:spMk id="33" creationId="{C0183E0E-367A-43AE-8D0F-7935B2D0CA17}"/>
          </ac:spMkLst>
        </pc:spChg>
        <pc:spChg chg="add mod">
          <ac:chgData name="Tobias Buess" userId="578e02158c832d3f" providerId="LiveId" clId="{9AE01457-99D3-4140-A578-0F990212DAA1}" dt="2022-01-23T08:52:46.008" v="114" actId="1076"/>
          <ac:spMkLst>
            <pc:docMk/>
            <pc:sldMk cId="1822674774" sldId="305"/>
            <ac:spMk id="34" creationId="{958335B7-CB2B-41D7-BF70-0E51203D74B0}"/>
          </ac:spMkLst>
        </pc:spChg>
        <pc:spChg chg="add mod">
          <ac:chgData name="Tobias Buess" userId="578e02158c832d3f" providerId="LiveId" clId="{9AE01457-99D3-4140-A578-0F990212DAA1}" dt="2022-01-23T08:53:16.908" v="131" actId="1076"/>
          <ac:spMkLst>
            <pc:docMk/>
            <pc:sldMk cId="1822674774" sldId="305"/>
            <ac:spMk id="35" creationId="{E4BBF98D-ECEC-4877-B5DD-F11CD09582E5}"/>
          </ac:spMkLst>
        </pc:spChg>
        <pc:spChg chg="add mod">
          <ac:chgData name="Tobias Buess" userId="578e02158c832d3f" providerId="LiveId" clId="{9AE01457-99D3-4140-A578-0F990212DAA1}" dt="2022-01-23T09:15:20.162" v="245" actId="1076"/>
          <ac:spMkLst>
            <pc:docMk/>
            <pc:sldMk cId="1822674774" sldId="305"/>
            <ac:spMk id="36" creationId="{8685CCFF-A7D1-42FE-A3AB-62306730AA1E}"/>
          </ac:spMkLst>
        </pc:spChg>
        <pc:spChg chg="add mod">
          <ac:chgData name="Tobias Buess" userId="578e02158c832d3f" providerId="LiveId" clId="{9AE01457-99D3-4140-A578-0F990212DAA1}" dt="2022-01-23T08:53:39.981" v="152" actId="1076"/>
          <ac:spMkLst>
            <pc:docMk/>
            <pc:sldMk cId="1822674774" sldId="305"/>
            <ac:spMk id="37" creationId="{935147AE-2C86-41B3-9D97-B10ADEE445DF}"/>
          </ac:spMkLst>
        </pc:spChg>
        <pc:spChg chg="add mod">
          <ac:chgData name="Tobias Buess" userId="578e02158c832d3f" providerId="LiveId" clId="{9AE01457-99D3-4140-A578-0F990212DAA1}" dt="2022-01-23T08:53:47.947" v="154" actId="1076"/>
          <ac:spMkLst>
            <pc:docMk/>
            <pc:sldMk cId="1822674774" sldId="305"/>
            <ac:spMk id="38" creationId="{4C09696C-ECCB-4CC2-ACF1-79ACEA2A6252}"/>
          </ac:spMkLst>
        </pc:spChg>
        <pc:spChg chg="add mod">
          <ac:chgData name="Tobias Buess" userId="578e02158c832d3f" providerId="LiveId" clId="{9AE01457-99D3-4140-A578-0F990212DAA1}" dt="2022-01-23T08:53:52.650" v="156" actId="1076"/>
          <ac:spMkLst>
            <pc:docMk/>
            <pc:sldMk cId="1822674774" sldId="305"/>
            <ac:spMk id="39" creationId="{6B824A82-43DF-4429-9BE1-A9442F5C82E9}"/>
          </ac:spMkLst>
        </pc:spChg>
        <pc:spChg chg="add mod">
          <ac:chgData name="Tobias Buess" userId="578e02158c832d3f" providerId="LiveId" clId="{9AE01457-99D3-4140-A578-0F990212DAA1}" dt="2022-01-23T08:55:10.484" v="173" actId="571"/>
          <ac:spMkLst>
            <pc:docMk/>
            <pc:sldMk cId="1822674774" sldId="305"/>
            <ac:spMk id="41" creationId="{F61B263C-6E62-477D-BB51-EF43A3215ACD}"/>
          </ac:spMkLst>
        </pc:spChg>
        <pc:spChg chg="add mod">
          <ac:chgData name="Tobias Buess" userId="578e02158c832d3f" providerId="LiveId" clId="{9AE01457-99D3-4140-A578-0F990212DAA1}" dt="2022-01-23T08:55:10.484" v="173" actId="571"/>
          <ac:spMkLst>
            <pc:docMk/>
            <pc:sldMk cId="1822674774" sldId="305"/>
            <ac:spMk id="42" creationId="{F2CAB14A-8B14-4FAF-8BD8-3D5238A142C6}"/>
          </ac:spMkLst>
        </pc:spChg>
        <pc:cxnChg chg="add mod">
          <ac:chgData name="Tobias Buess" userId="578e02158c832d3f" providerId="LiveId" clId="{9AE01457-99D3-4140-A578-0F990212DAA1}" dt="2022-01-23T08:48:02.459" v="49" actId="1076"/>
          <ac:cxnSpMkLst>
            <pc:docMk/>
            <pc:sldMk cId="1822674774" sldId="305"/>
            <ac:cxnSpMk id="5" creationId="{2326E808-27EC-4843-829F-40D1DC75455E}"/>
          </ac:cxnSpMkLst>
        </pc:cxnChg>
        <pc:cxnChg chg="add mod">
          <ac:chgData name="Tobias Buess" userId="578e02158c832d3f" providerId="LiveId" clId="{9AE01457-99D3-4140-A578-0F990212DAA1}" dt="2022-01-23T08:48:02.459" v="49" actId="1076"/>
          <ac:cxnSpMkLst>
            <pc:docMk/>
            <pc:sldMk cId="1822674774" sldId="305"/>
            <ac:cxnSpMk id="8" creationId="{72F650A8-870B-4EE2-B16A-82686B48444F}"/>
          </ac:cxnSpMkLst>
        </pc:cxnChg>
        <pc:cxnChg chg="add mod">
          <ac:chgData name="Tobias Buess" userId="578e02158c832d3f" providerId="LiveId" clId="{9AE01457-99D3-4140-A578-0F990212DAA1}" dt="2022-01-23T08:48:02.459" v="49" actId="1076"/>
          <ac:cxnSpMkLst>
            <pc:docMk/>
            <pc:sldMk cId="1822674774" sldId="305"/>
            <ac:cxnSpMk id="12" creationId="{0DF2AFEE-B1FA-4292-BB0F-A5B94CFA833A}"/>
          </ac:cxnSpMkLst>
        </pc:cxnChg>
        <pc:cxnChg chg="add mod">
          <ac:chgData name="Tobias Buess" userId="578e02158c832d3f" providerId="LiveId" clId="{9AE01457-99D3-4140-A578-0F990212DAA1}" dt="2022-01-23T08:48:11.238" v="50" actId="1076"/>
          <ac:cxnSpMkLst>
            <pc:docMk/>
            <pc:sldMk cId="1822674774" sldId="305"/>
            <ac:cxnSpMk id="15" creationId="{9490CBCB-621E-4265-985A-8B2A343439F2}"/>
          </ac:cxnSpMkLst>
        </pc:cxnChg>
        <pc:cxnChg chg="add mod">
          <ac:chgData name="Tobias Buess" userId="578e02158c832d3f" providerId="LiveId" clId="{9AE01457-99D3-4140-A578-0F990212DAA1}" dt="2022-01-23T08:48:11.238" v="50" actId="1076"/>
          <ac:cxnSpMkLst>
            <pc:docMk/>
            <pc:sldMk cId="1822674774" sldId="305"/>
            <ac:cxnSpMk id="16" creationId="{690803BF-4524-49FF-A329-23242B0B5D16}"/>
          </ac:cxnSpMkLst>
        </pc:cxnChg>
        <pc:cxnChg chg="add mod">
          <ac:chgData name="Tobias Buess" userId="578e02158c832d3f" providerId="LiveId" clId="{9AE01457-99D3-4140-A578-0F990212DAA1}" dt="2022-01-23T08:48:11.238" v="50" actId="1076"/>
          <ac:cxnSpMkLst>
            <pc:docMk/>
            <pc:sldMk cId="1822674774" sldId="305"/>
            <ac:cxnSpMk id="19" creationId="{874756B5-AE5C-403C-A6F0-CEBED75D3A8D}"/>
          </ac:cxnSpMkLst>
        </pc:cxnChg>
        <pc:cxnChg chg="add mod">
          <ac:chgData name="Tobias Buess" userId="578e02158c832d3f" providerId="LiveId" clId="{9AE01457-99D3-4140-A578-0F990212DAA1}" dt="2022-01-23T08:55:10.484" v="173" actId="571"/>
          <ac:cxnSpMkLst>
            <pc:docMk/>
            <pc:sldMk cId="1822674774" sldId="305"/>
            <ac:cxnSpMk id="40" creationId="{0AD6CBF0-9EFC-4E3F-8DDA-962554FAF092}"/>
          </ac:cxnSpMkLst>
        </pc:cxnChg>
      </pc:sldChg>
      <pc:sldChg chg="addSp delSp modSp add mod delAnim modAnim">
        <pc:chgData name="Tobias Buess" userId="578e02158c832d3f" providerId="LiveId" clId="{9AE01457-99D3-4140-A578-0F990212DAA1}" dt="2022-01-23T09:23:12.643" v="417" actId="1076"/>
        <pc:sldMkLst>
          <pc:docMk/>
          <pc:sldMk cId="2292122082" sldId="306"/>
        </pc:sldMkLst>
        <pc:spChg chg="del mod">
          <ac:chgData name="Tobias Buess" userId="578e02158c832d3f" providerId="LiveId" clId="{9AE01457-99D3-4140-A578-0F990212DAA1}" dt="2022-01-23T08:54:06.748" v="160" actId="478"/>
          <ac:spMkLst>
            <pc:docMk/>
            <pc:sldMk cId="2292122082" sldId="306"/>
            <ac:spMk id="32" creationId="{64384D5A-520A-4D20-A7B4-618E92EAFA90}"/>
          </ac:spMkLst>
        </pc:spChg>
        <pc:spChg chg="del">
          <ac:chgData name="Tobias Buess" userId="578e02158c832d3f" providerId="LiveId" clId="{9AE01457-99D3-4140-A578-0F990212DAA1}" dt="2022-01-23T08:54:09.268" v="162" actId="478"/>
          <ac:spMkLst>
            <pc:docMk/>
            <pc:sldMk cId="2292122082" sldId="306"/>
            <ac:spMk id="33" creationId="{C0183E0E-367A-43AE-8D0F-7935B2D0CA17}"/>
          </ac:spMkLst>
        </pc:spChg>
        <pc:spChg chg="del">
          <ac:chgData name="Tobias Buess" userId="578e02158c832d3f" providerId="LiveId" clId="{9AE01457-99D3-4140-A578-0F990212DAA1}" dt="2022-01-23T08:54:07.964" v="161" actId="478"/>
          <ac:spMkLst>
            <pc:docMk/>
            <pc:sldMk cId="2292122082" sldId="306"/>
            <ac:spMk id="34" creationId="{958335B7-CB2B-41D7-BF70-0E51203D74B0}"/>
          </ac:spMkLst>
        </pc:spChg>
        <pc:spChg chg="mod">
          <ac:chgData name="Tobias Buess" userId="578e02158c832d3f" providerId="LiveId" clId="{9AE01457-99D3-4140-A578-0F990212DAA1}" dt="2022-01-23T09:15:30.044" v="246" actId="1076"/>
          <ac:spMkLst>
            <pc:docMk/>
            <pc:sldMk cId="2292122082" sldId="306"/>
            <ac:spMk id="36" creationId="{8685CCFF-A7D1-42FE-A3AB-62306730AA1E}"/>
          </ac:spMkLst>
        </pc:spChg>
        <pc:spChg chg="del">
          <ac:chgData name="Tobias Buess" userId="578e02158c832d3f" providerId="LiveId" clId="{9AE01457-99D3-4140-A578-0F990212DAA1}" dt="2022-01-23T08:54:18.337" v="169" actId="478"/>
          <ac:spMkLst>
            <pc:docMk/>
            <pc:sldMk cId="2292122082" sldId="306"/>
            <ac:spMk id="37" creationId="{935147AE-2C86-41B3-9D97-B10ADEE445DF}"/>
          </ac:spMkLst>
        </pc:spChg>
        <pc:spChg chg="del">
          <ac:chgData name="Tobias Buess" userId="578e02158c832d3f" providerId="LiveId" clId="{9AE01457-99D3-4140-A578-0F990212DAA1}" dt="2022-01-23T08:54:14.412" v="168" actId="478"/>
          <ac:spMkLst>
            <pc:docMk/>
            <pc:sldMk cId="2292122082" sldId="306"/>
            <ac:spMk id="38" creationId="{4C09696C-ECCB-4CC2-ACF1-79ACEA2A6252}"/>
          </ac:spMkLst>
        </pc:spChg>
        <pc:spChg chg="del mod">
          <ac:chgData name="Tobias Buess" userId="578e02158c832d3f" providerId="LiveId" clId="{9AE01457-99D3-4140-A578-0F990212DAA1}" dt="2022-01-23T08:54:13.376" v="167" actId="478"/>
          <ac:spMkLst>
            <pc:docMk/>
            <pc:sldMk cId="2292122082" sldId="306"/>
            <ac:spMk id="39" creationId="{6B824A82-43DF-4429-9BE1-A9442F5C82E9}"/>
          </ac:spMkLst>
        </pc:spChg>
        <pc:spChg chg="add mod">
          <ac:chgData name="Tobias Buess" userId="578e02158c832d3f" providerId="LiveId" clId="{9AE01457-99D3-4140-A578-0F990212DAA1}" dt="2022-01-23T09:16:25.890" v="260" actId="1076"/>
          <ac:spMkLst>
            <pc:docMk/>
            <pc:sldMk cId="2292122082" sldId="306"/>
            <ac:spMk id="77" creationId="{0169A794-BAF0-4116-A7A8-08640AE70368}"/>
          </ac:spMkLst>
        </pc:spChg>
        <pc:spChg chg="add mod">
          <ac:chgData name="Tobias Buess" userId="578e02158c832d3f" providerId="LiveId" clId="{9AE01457-99D3-4140-A578-0F990212DAA1}" dt="2022-01-23T09:23:12.643" v="417" actId="1076"/>
          <ac:spMkLst>
            <pc:docMk/>
            <pc:sldMk cId="2292122082" sldId="306"/>
            <ac:spMk id="78" creationId="{005AF12A-2B76-4242-BB1F-C48442E34566}"/>
          </ac:spMkLst>
        </pc:spChg>
        <pc:cxnChg chg="del">
          <ac:chgData name="Tobias Buess" userId="578e02158c832d3f" providerId="LiveId" clId="{9AE01457-99D3-4140-A578-0F990212DAA1}" dt="2022-01-23T08:54:05.655" v="159" actId="478"/>
          <ac:cxnSpMkLst>
            <pc:docMk/>
            <pc:sldMk cId="2292122082" sldId="306"/>
            <ac:cxnSpMk id="5" creationId="{2326E808-27EC-4843-829F-40D1DC75455E}"/>
          </ac:cxnSpMkLst>
        </pc:cxnChg>
        <pc:cxnChg chg="del">
          <ac:chgData name="Tobias Buess" userId="578e02158c832d3f" providerId="LiveId" clId="{9AE01457-99D3-4140-A578-0F990212DAA1}" dt="2022-01-23T08:54:09.893" v="163" actId="478"/>
          <ac:cxnSpMkLst>
            <pc:docMk/>
            <pc:sldMk cId="2292122082" sldId="306"/>
            <ac:cxnSpMk id="8" creationId="{72F650A8-870B-4EE2-B16A-82686B48444F}"/>
          </ac:cxnSpMkLst>
        </pc:cxnChg>
        <pc:cxnChg chg="del">
          <ac:chgData name="Tobias Buess" userId="578e02158c832d3f" providerId="LiveId" clId="{9AE01457-99D3-4140-A578-0F990212DAA1}" dt="2022-01-23T08:54:11.500" v="165" actId="478"/>
          <ac:cxnSpMkLst>
            <pc:docMk/>
            <pc:sldMk cId="2292122082" sldId="306"/>
            <ac:cxnSpMk id="15" creationId="{9490CBCB-621E-4265-985A-8B2A343439F2}"/>
          </ac:cxnSpMkLst>
        </pc:cxnChg>
        <pc:cxnChg chg="del">
          <ac:chgData name="Tobias Buess" userId="578e02158c832d3f" providerId="LiveId" clId="{9AE01457-99D3-4140-A578-0F990212DAA1}" dt="2022-01-23T08:54:10.787" v="164" actId="478"/>
          <ac:cxnSpMkLst>
            <pc:docMk/>
            <pc:sldMk cId="2292122082" sldId="306"/>
            <ac:cxnSpMk id="16" creationId="{690803BF-4524-49FF-A329-23242B0B5D16}"/>
          </ac:cxnSpMkLst>
        </pc:cxnChg>
        <pc:cxnChg chg="add mod">
          <ac:chgData name="Tobias Buess" userId="578e02158c832d3f" providerId="LiveId" clId="{9AE01457-99D3-4140-A578-0F990212DAA1}" dt="2022-01-23T09:07:56.644" v="240" actId="14100"/>
          <ac:cxnSpMkLst>
            <pc:docMk/>
            <pc:sldMk cId="2292122082" sldId="306"/>
            <ac:cxnSpMk id="75" creationId="{C42EC2AA-D4B5-44C6-90C0-3B0E32DC17FE}"/>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53C7EC-378C-496A-9946-B9D0B56795BD}" type="datetimeFigureOut">
              <a:rPr lang="en-CH" smtClean="0"/>
              <a:t>27/01/2022</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CE1BAB-7B68-4C87-8549-54F078DDFB49}" type="slidenum">
              <a:rPr lang="en-CH" smtClean="0"/>
              <a:t>‹#›</a:t>
            </a:fld>
            <a:endParaRPr lang="en-CH"/>
          </a:p>
        </p:txBody>
      </p:sp>
    </p:spTree>
    <p:extLst>
      <p:ext uri="{BB962C8B-B14F-4D97-AF65-F5344CB8AC3E}">
        <p14:creationId xmlns:p14="http://schemas.microsoft.com/office/powerpoint/2010/main" val="2460665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a:t>
            </a:r>
          </a:p>
          <a:p>
            <a:r>
              <a:rPr lang="en-US" dirty="0" err="1"/>
              <a:t>Einen</a:t>
            </a:r>
            <a:r>
              <a:rPr lang="en-US" dirty="0"/>
              <a:t> </a:t>
            </a:r>
            <a:r>
              <a:rPr lang="en-US" dirty="0" err="1"/>
              <a:t>wunderschön</a:t>
            </a:r>
            <a:r>
              <a:rPr lang="en-US" dirty="0"/>
              <a:t> </a:t>
            </a:r>
            <a:r>
              <a:rPr lang="en-US" dirty="0" err="1"/>
              <a:t>guten</a:t>
            </a:r>
            <a:r>
              <a:rPr lang="en-US" dirty="0"/>
              <a:t> Morgen und </a:t>
            </a:r>
            <a:r>
              <a:rPr lang="en-US" dirty="0" err="1"/>
              <a:t>herzlich</a:t>
            </a:r>
            <a:r>
              <a:rPr lang="en-US" dirty="0"/>
              <a:t> </a:t>
            </a:r>
            <a:r>
              <a:rPr lang="en-US" dirty="0" err="1"/>
              <a:t>Willkommen</a:t>
            </a:r>
            <a:r>
              <a:rPr lang="en-US" dirty="0"/>
              <a:t> </a:t>
            </a:r>
            <a:r>
              <a:rPr lang="en-US" dirty="0" err="1"/>
              <a:t>heute</a:t>
            </a:r>
            <a:r>
              <a:rPr lang="en-US" dirty="0"/>
              <a:t> </a:t>
            </a:r>
            <a:r>
              <a:rPr lang="en-US" dirty="0" err="1"/>
              <a:t>zu</a:t>
            </a:r>
            <a:r>
              <a:rPr lang="en-US" dirty="0"/>
              <a:t> </a:t>
            </a:r>
            <a:r>
              <a:rPr lang="en-US" dirty="0" err="1"/>
              <a:t>dieser</a:t>
            </a:r>
            <a:r>
              <a:rPr lang="en-US" dirty="0"/>
              <a:t> </a:t>
            </a:r>
            <a:r>
              <a:rPr lang="en-US" dirty="0" err="1"/>
              <a:t>Vorstellung</a:t>
            </a:r>
            <a:r>
              <a:rPr lang="en-US" dirty="0"/>
              <a:t> </a:t>
            </a:r>
            <a:r>
              <a:rPr lang="en-US" dirty="0" err="1"/>
              <a:t>unseres</a:t>
            </a:r>
            <a:r>
              <a:rPr lang="en-US" dirty="0"/>
              <a:t> CDE1 Challenge </a:t>
            </a:r>
            <a:r>
              <a:rPr lang="en-US" dirty="0" err="1"/>
              <a:t>Resultat</a:t>
            </a:r>
            <a:r>
              <a:rPr lang="en-US" dirty="0"/>
              <a:t>.</a:t>
            </a:r>
          </a:p>
          <a:p>
            <a:r>
              <a:rPr lang="en-US" dirty="0" err="1"/>
              <a:t>Nach</a:t>
            </a:r>
            <a:r>
              <a:rPr lang="en-US" dirty="0"/>
              <a:t> </a:t>
            </a:r>
            <a:r>
              <a:rPr lang="en-US" dirty="0" err="1"/>
              <a:t>rund</a:t>
            </a:r>
            <a:r>
              <a:rPr lang="en-US" dirty="0"/>
              <a:t> 15 </a:t>
            </a:r>
            <a:r>
              <a:rPr lang="en-US" dirty="0" err="1"/>
              <a:t>Wochen</a:t>
            </a:r>
            <a:r>
              <a:rPr lang="en-US" dirty="0"/>
              <a:t> </a:t>
            </a:r>
            <a:r>
              <a:rPr lang="en-US" dirty="0" err="1"/>
              <a:t>sind</a:t>
            </a:r>
            <a:r>
              <a:rPr lang="en-US" dirty="0"/>
              <a:t> </a:t>
            </a:r>
            <a:r>
              <a:rPr lang="en-US" dirty="0" err="1"/>
              <a:t>wir</a:t>
            </a:r>
            <a:r>
              <a:rPr lang="en-US" dirty="0"/>
              <a:t> nun </a:t>
            </a:r>
            <a:r>
              <a:rPr lang="en-US" dirty="0" err="1"/>
              <a:t>heute</a:t>
            </a:r>
            <a:r>
              <a:rPr lang="en-US" dirty="0"/>
              <a:t> </a:t>
            </a:r>
            <a:r>
              <a:rPr lang="en-US" dirty="0" err="1"/>
              <a:t>hier</a:t>
            </a:r>
            <a:r>
              <a:rPr lang="en-US" dirty="0"/>
              <a:t> </a:t>
            </a:r>
            <a:r>
              <a:rPr lang="en-US" dirty="0" err="1"/>
              <a:t>als</a:t>
            </a:r>
            <a:r>
              <a:rPr lang="en-US" dirty="0"/>
              <a:t> Team um </a:t>
            </a:r>
            <a:r>
              <a:rPr lang="en-US" dirty="0" err="1"/>
              <a:t>unseren</a:t>
            </a:r>
            <a:r>
              <a:rPr lang="en-US" dirty="0"/>
              <a:t> </a:t>
            </a:r>
            <a:r>
              <a:rPr lang="en-US" dirty="0" err="1"/>
              <a:t>Wettermonitor</a:t>
            </a:r>
            <a:r>
              <a:rPr lang="en-US" dirty="0"/>
              <a:t> </a:t>
            </a:r>
            <a:r>
              <a:rPr lang="en-US" dirty="0" err="1"/>
              <a:t>vorzustellen</a:t>
            </a:r>
            <a:r>
              <a:rPr lang="en-US" dirty="0"/>
              <a:t>.</a:t>
            </a:r>
          </a:p>
          <a:p>
            <a:r>
              <a:rPr lang="en-US" dirty="0" err="1"/>
              <a:t>Wollen</a:t>
            </a:r>
            <a:r>
              <a:rPr lang="en-US" dirty="0"/>
              <a:t> </a:t>
            </a:r>
            <a:r>
              <a:rPr lang="en-US" dirty="0" err="1"/>
              <a:t>wir</a:t>
            </a:r>
            <a:r>
              <a:rPr lang="en-US" dirty="0"/>
              <a:t> ?</a:t>
            </a:r>
          </a:p>
        </p:txBody>
      </p:sp>
      <p:sp>
        <p:nvSpPr>
          <p:cNvPr id="4" name="Foliennummernplatzhalter 3"/>
          <p:cNvSpPr>
            <a:spLocks noGrp="1"/>
          </p:cNvSpPr>
          <p:nvPr>
            <p:ph type="sldNum" sz="quarter" idx="5"/>
          </p:nvPr>
        </p:nvSpPr>
        <p:spPr/>
        <p:txBody>
          <a:bodyPr/>
          <a:lstStyle/>
          <a:p>
            <a:fld id="{D4CE1BAB-7B68-4C87-8549-54F078DDFB49}" type="slidenum">
              <a:rPr lang="en-CH" smtClean="0"/>
              <a:t>1</a:t>
            </a:fld>
            <a:endParaRPr lang="en-CH"/>
          </a:p>
        </p:txBody>
      </p:sp>
    </p:spTree>
    <p:extLst>
      <p:ext uri="{BB962C8B-B14F-4D97-AF65-F5344CB8AC3E}">
        <p14:creationId xmlns:p14="http://schemas.microsoft.com/office/powerpoint/2010/main" val="1704950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10</a:t>
            </a:fld>
            <a:endParaRPr lang="en-CH"/>
          </a:p>
        </p:txBody>
      </p:sp>
    </p:spTree>
    <p:extLst>
      <p:ext uri="{BB962C8B-B14F-4D97-AF65-F5344CB8AC3E}">
        <p14:creationId xmlns:p14="http://schemas.microsoft.com/office/powerpoint/2010/main" val="40447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11</a:t>
            </a:fld>
            <a:endParaRPr lang="en-CH"/>
          </a:p>
        </p:txBody>
      </p:sp>
    </p:spTree>
    <p:extLst>
      <p:ext uri="{BB962C8B-B14F-4D97-AF65-F5344CB8AC3E}">
        <p14:creationId xmlns:p14="http://schemas.microsoft.com/office/powerpoint/2010/main" val="346020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12</a:t>
            </a:fld>
            <a:endParaRPr lang="en-CH"/>
          </a:p>
        </p:txBody>
      </p:sp>
    </p:spTree>
    <p:extLst>
      <p:ext uri="{BB962C8B-B14F-4D97-AF65-F5344CB8AC3E}">
        <p14:creationId xmlns:p14="http://schemas.microsoft.com/office/powerpoint/2010/main" val="2344397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13</a:t>
            </a:fld>
            <a:endParaRPr lang="en-CH"/>
          </a:p>
        </p:txBody>
      </p:sp>
    </p:spTree>
    <p:extLst>
      <p:ext uri="{BB962C8B-B14F-4D97-AF65-F5344CB8AC3E}">
        <p14:creationId xmlns:p14="http://schemas.microsoft.com/office/powerpoint/2010/main" val="340093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14</a:t>
            </a:fld>
            <a:endParaRPr lang="en-CH"/>
          </a:p>
        </p:txBody>
      </p:sp>
    </p:spTree>
    <p:extLst>
      <p:ext uri="{BB962C8B-B14F-4D97-AF65-F5344CB8AC3E}">
        <p14:creationId xmlns:p14="http://schemas.microsoft.com/office/powerpoint/2010/main" val="2872509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r>
              <a:rPr lang="en-US" dirty="0"/>
              <a:t>Unser </a:t>
            </a:r>
            <a:r>
              <a:rPr lang="en-US" dirty="0" err="1"/>
              <a:t>Ziel</a:t>
            </a:r>
            <a:r>
              <a:rPr lang="en-US" dirty="0"/>
              <a:t> war das Wetter des </a:t>
            </a:r>
            <a:r>
              <a:rPr lang="en-US" dirty="0" err="1"/>
              <a:t>jeweiligen</a:t>
            </a:r>
            <a:r>
              <a:rPr lang="en-US" dirty="0"/>
              <a:t> </a:t>
            </a:r>
            <a:r>
              <a:rPr lang="en-US" dirty="0" err="1"/>
              <a:t>nächsten</a:t>
            </a:r>
            <a:r>
              <a:rPr lang="en-US" dirty="0"/>
              <a:t> Tages </a:t>
            </a:r>
            <a:r>
              <a:rPr lang="en-US" dirty="0" err="1"/>
              <a:t>vorher</a:t>
            </a:r>
            <a:r>
              <a:rPr lang="en-US" dirty="0"/>
              <a:t> </a:t>
            </a:r>
            <a:r>
              <a:rPr lang="en-US" dirty="0" err="1"/>
              <a:t>zu</a:t>
            </a:r>
            <a:r>
              <a:rPr lang="en-US" dirty="0"/>
              <a:t> </a:t>
            </a:r>
            <a:r>
              <a:rPr lang="en-US" dirty="0" err="1"/>
              <a:t>sagen</a:t>
            </a:r>
            <a:r>
              <a:rPr lang="en-US" dirty="0"/>
              <a:t>.</a:t>
            </a:r>
          </a:p>
          <a:p>
            <a:endParaRPr lang="en-US" dirty="0"/>
          </a:p>
          <a:p>
            <a:r>
              <a:rPr lang="en-US" dirty="0" err="1"/>
              <a:t>Hierbei</a:t>
            </a:r>
            <a:r>
              <a:rPr lang="en-US" dirty="0"/>
              <a:t> </a:t>
            </a:r>
            <a:r>
              <a:rPr lang="en-US" dirty="0" err="1"/>
              <a:t>nutzen</a:t>
            </a:r>
            <a:r>
              <a:rPr lang="en-US" dirty="0"/>
              <a:t> </a:t>
            </a:r>
            <a:r>
              <a:rPr lang="en-US" dirty="0" err="1"/>
              <a:t>wir</a:t>
            </a:r>
            <a:r>
              <a:rPr lang="en-US" dirty="0"/>
              <a:t> </a:t>
            </a:r>
            <a:r>
              <a:rPr lang="en-US" dirty="0" err="1"/>
              <a:t>einen</a:t>
            </a:r>
            <a:r>
              <a:rPr lang="en-US" dirty="0"/>
              <a:t> </a:t>
            </a:r>
            <a:r>
              <a:rPr lang="en-US" dirty="0" err="1"/>
              <a:t>selbst</a:t>
            </a:r>
            <a:r>
              <a:rPr lang="en-US" dirty="0"/>
              <a:t> </a:t>
            </a:r>
            <a:r>
              <a:rPr lang="en-US" dirty="0" err="1"/>
              <a:t>entwickelten</a:t>
            </a:r>
            <a:r>
              <a:rPr lang="en-US" dirty="0"/>
              <a:t> </a:t>
            </a:r>
            <a:r>
              <a:rPr lang="en-US" dirty="0" err="1"/>
              <a:t>Algorithmus</a:t>
            </a:r>
            <a:r>
              <a:rPr lang="en-US" dirty="0"/>
              <a:t>, </a:t>
            </a:r>
            <a:r>
              <a:rPr lang="en-US" dirty="0" err="1"/>
              <a:t>welcher</a:t>
            </a:r>
            <a:r>
              <a:rPr lang="en-US" dirty="0"/>
              <a:t> auf dem </a:t>
            </a:r>
            <a:r>
              <a:rPr lang="en-US" dirty="0" err="1"/>
              <a:t>Prinzip</a:t>
            </a:r>
            <a:r>
              <a:rPr lang="en-US" dirty="0"/>
              <a:t> des nearest </a:t>
            </a:r>
            <a:r>
              <a:rPr lang="en-US" dirty="0" err="1"/>
              <a:t>neighbour</a:t>
            </a:r>
            <a:r>
              <a:rPr lang="en-US" dirty="0"/>
              <a:t> </a:t>
            </a:r>
            <a:r>
              <a:rPr lang="en-US" dirty="0" err="1"/>
              <a:t>basiert</a:t>
            </a:r>
            <a:r>
              <a:rPr lang="en-US" dirty="0"/>
              <a:t>..</a:t>
            </a:r>
          </a:p>
          <a:p>
            <a:r>
              <a:rPr lang="en-US" dirty="0" err="1"/>
              <a:t>Mit</a:t>
            </a:r>
            <a:r>
              <a:rPr lang="en-US" dirty="0"/>
              <a:t> dem nearest </a:t>
            </a:r>
            <a:r>
              <a:rPr lang="en-US" dirty="0" err="1"/>
              <a:t>neighbour</a:t>
            </a:r>
            <a:r>
              <a:rPr lang="en-US" dirty="0"/>
              <a:t> </a:t>
            </a:r>
            <a:r>
              <a:rPr lang="en-US" dirty="0" err="1"/>
              <a:t>können</a:t>
            </a:r>
            <a:r>
              <a:rPr lang="en-US" dirty="0"/>
              <a:t> </a:t>
            </a:r>
            <a:r>
              <a:rPr lang="en-US" dirty="0" err="1"/>
              <a:t>wir</a:t>
            </a:r>
            <a:r>
              <a:rPr lang="en-US" dirty="0"/>
              <a:t> </a:t>
            </a:r>
            <a:r>
              <a:rPr lang="en-US" dirty="0" err="1"/>
              <a:t>einen</a:t>
            </a:r>
            <a:r>
              <a:rPr lang="en-US" dirty="0"/>
              <a:t> Tag in der </a:t>
            </a:r>
            <a:r>
              <a:rPr lang="en-US" dirty="0" err="1"/>
              <a:t>Vergangenheit</a:t>
            </a:r>
            <a:r>
              <a:rPr lang="en-US" dirty="0"/>
              <a:t> </a:t>
            </a:r>
            <a:r>
              <a:rPr lang="en-US" dirty="0" err="1"/>
              <a:t>finden</a:t>
            </a:r>
            <a:r>
              <a:rPr lang="en-US" dirty="0"/>
              <a:t>, </a:t>
            </a:r>
            <a:r>
              <a:rPr lang="en-US" dirty="0" err="1"/>
              <a:t>welcher</a:t>
            </a:r>
            <a:r>
              <a:rPr lang="en-US" dirty="0"/>
              <a:t> </a:t>
            </a:r>
            <a:r>
              <a:rPr lang="en-US" dirty="0" err="1"/>
              <a:t>mit</a:t>
            </a:r>
            <a:r>
              <a:rPr lang="en-US" dirty="0"/>
              <a:t> dem </a:t>
            </a:r>
            <a:r>
              <a:rPr lang="en-US" dirty="0" err="1"/>
              <a:t>Heutigen</a:t>
            </a:r>
            <a:r>
              <a:rPr lang="en-US" dirty="0"/>
              <a:t> am </a:t>
            </a:r>
            <a:r>
              <a:rPr lang="en-US" dirty="0" err="1"/>
              <a:t>besten</a:t>
            </a:r>
            <a:r>
              <a:rPr lang="en-US" dirty="0"/>
              <a:t> </a:t>
            </a:r>
            <a:r>
              <a:rPr lang="en-US" dirty="0" err="1"/>
              <a:t>überein</a:t>
            </a:r>
            <a:r>
              <a:rPr lang="en-US" dirty="0"/>
              <a:t> </a:t>
            </a:r>
            <a:r>
              <a:rPr lang="en-US" dirty="0" err="1"/>
              <a:t>stimmt</a:t>
            </a:r>
            <a:r>
              <a:rPr lang="en-US" dirty="0"/>
              <a:t>. </a:t>
            </a:r>
            <a:br>
              <a:rPr lang="en-US" dirty="0"/>
            </a:br>
            <a:r>
              <a:rPr lang="en-US" dirty="0" err="1"/>
              <a:t>Anschliesend</a:t>
            </a:r>
            <a:r>
              <a:rPr lang="en-US" dirty="0"/>
              <a:t> </a:t>
            </a:r>
            <a:r>
              <a:rPr lang="en-US" dirty="0" err="1"/>
              <a:t>nehmen</a:t>
            </a:r>
            <a:r>
              <a:rPr lang="en-US" dirty="0"/>
              <a:t> </a:t>
            </a:r>
            <a:r>
              <a:rPr lang="en-US" dirty="0" err="1"/>
              <a:t>wir</a:t>
            </a:r>
            <a:r>
              <a:rPr lang="en-US" dirty="0"/>
              <a:t> an, </a:t>
            </a:r>
            <a:r>
              <a:rPr lang="en-US" dirty="0" err="1"/>
              <a:t>dass</a:t>
            </a:r>
            <a:r>
              <a:rPr lang="en-US" dirty="0"/>
              <a:t> der </a:t>
            </a:r>
            <a:r>
              <a:rPr lang="en-US" dirty="0" err="1"/>
              <a:t>darauffolgende</a:t>
            </a:r>
            <a:r>
              <a:rPr lang="en-US" dirty="0"/>
              <a:t> Tag dem </a:t>
            </a:r>
            <a:r>
              <a:rPr lang="en-US" dirty="0" err="1"/>
              <a:t>morgigen</a:t>
            </a:r>
            <a:r>
              <a:rPr lang="en-US" dirty="0"/>
              <a:t> </a:t>
            </a:r>
            <a:r>
              <a:rPr lang="en-US" dirty="0" err="1"/>
              <a:t>ähnich</a:t>
            </a:r>
            <a:r>
              <a:rPr lang="en-US" dirty="0"/>
              <a:t> sein muss.</a:t>
            </a:r>
          </a:p>
          <a:p>
            <a:endParaRPr lang="en-US" dirty="0"/>
          </a:p>
          <a:p>
            <a:r>
              <a:rPr lang="en-US" dirty="0"/>
              <a:t>Die </a:t>
            </a:r>
            <a:r>
              <a:rPr lang="en-US" dirty="0" err="1"/>
              <a:t>Berechnung</a:t>
            </a:r>
            <a:r>
              <a:rPr lang="en-US" dirty="0"/>
              <a:t> </a:t>
            </a:r>
            <a:r>
              <a:rPr lang="en-US" dirty="0" err="1"/>
              <a:t>erfolgt</a:t>
            </a:r>
            <a:r>
              <a:rPr lang="en-US" dirty="0"/>
              <a:t> in </a:t>
            </a:r>
            <a:r>
              <a:rPr lang="en-US" dirty="0" err="1"/>
              <a:t>zwei</a:t>
            </a:r>
            <a:r>
              <a:rPr lang="en-US" dirty="0"/>
              <a:t> </a:t>
            </a:r>
            <a:r>
              <a:rPr lang="en-US" dirty="0" err="1"/>
              <a:t>Stufen</a:t>
            </a:r>
            <a:r>
              <a:rPr lang="en-US"/>
              <a:t>:</a:t>
            </a:r>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15</a:t>
            </a:fld>
            <a:endParaRPr lang="en-CH"/>
          </a:p>
        </p:txBody>
      </p:sp>
    </p:spTree>
    <p:extLst>
      <p:ext uri="{BB962C8B-B14F-4D97-AF65-F5344CB8AC3E}">
        <p14:creationId xmlns:p14="http://schemas.microsoft.com/office/powerpoint/2010/main" val="116094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r>
              <a:rPr lang="en-US" dirty="0"/>
              <a:t>1. </a:t>
            </a:r>
            <a:r>
              <a:rPr lang="en-US" dirty="0" err="1"/>
              <a:t>Stufe</a:t>
            </a:r>
            <a:r>
              <a:rPr lang="en-US" dirty="0"/>
              <a:t>:</a:t>
            </a:r>
          </a:p>
          <a:p>
            <a:r>
              <a:rPr lang="en-US" dirty="0" err="1"/>
              <a:t>Einige</a:t>
            </a:r>
            <a:r>
              <a:rPr lang="en-US" dirty="0"/>
              <a:t> </a:t>
            </a:r>
            <a:r>
              <a:rPr lang="en-US" dirty="0" err="1"/>
              <a:t>Tage</a:t>
            </a:r>
            <a:r>
              <a:rPr lang="en-US" dirty="0"/>
              <a:t> warden </a:t>
            </a:r>
            <a:r>
              <a:rPr lang="en-US" dirty="0" err="1"/>
              <a:t>gesucht</a:t>
            </a:r>
            <a:r>
              <a:rPr lang="en-US" dirty="0"/>
              <a:t>, </a:t>
            </a:r>
            <a:r>
              <a:rPr lang="en-US" dirty="0" err="1"/>
              <a:t>welche</a:t>
            </a:r>
            <a:r>
              <a:rPr lang="en-US" dirty="0"/>
              <a:t> </a:t>
            </a:r>
            <a:r>
              <a:rPr lang="en-US" dirty="0" err="1"/>
              <a:t>vom</a:t>
            </a:r>
            <a:r>
              <a:rPr lang="en-US" dirty="0"/>
              <a:t> </a:t>
            </a:r>
            <a:r>
              <a:rPr lang="en-US" dirty="0" err="1"/>
              <a:t>Mittelwert</a:t>
            </a:r>
            <a:r>
              <a:rPr lang="en-US" dirty="0"/>
              <a:t> des </a:t>
            </a:r>
            <a:r>
              <a:rPr lang="en-US" dirty="0" err="1"/>
              <a:t>heutigen</a:t>
            </a:r>
            <a:r>
              <a:rPr lang="en-US" dirty="0"/>
              <a:t> Tages am </a:t>
            </a:r>
            <a:r>
              <a:rPr lang="en-US" dirty="0" err="1"/>
              <a:t>nächsten</a:t>
            </a:r>
            <a:r>
              <a:rPr lang="en-US" dirty="0"/>
              <a:t> </a:t>
            </a:r>
            <a:r>
              <a:rPr lang="en-US" dirty="0" err="1"/>
              <a:t>sind</a:t>
            </a:r>
            <a:r>
              <a:rPr lang="en-US" dirty="0"/>
              <a:t>.</a:t>
            </a:r>
          </a:p>
          <a:p>
            <a:endParaRPr lang="en-US" dirty="0"/>
          </a:p>
          <a:p>
            <a:r>
              <a:rPr lang="en-US" dirty="0"/>
              <a:t>Graph </a:t>
            </a:r>
            <a:r>
              <a:rPr lang="en-US" dirty="0" err="1"/>
              <a:t>erklären</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16</a:t>
            </a:fld>
            <a:endParaRPr lang="en-CH"/>
          </a:p>
        </p:txBody>
      </p:sp>
    </p:spTree>
    <p:extLst>
      <p:ext uri="{BB962C8B-B14F-4D97-AF65-F5344CB8AC3E}">
        <p14:creationId xmlns:p14="http://schemas.microsoft.com/office/powerpoint/2010/main" val="42401312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r>
              <a:rPr lang="en-US" dirty="0"/>
              <a:t>Graph </a:t>
            </a:r>
            <a:r>
              <a:rPr lang="en-US" dirty="0" err="1"/>
              <a:t>erklären</a:t>
            </a:r>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17</a:t>
            </a:fld>
            <a:endParaRPr lang="en-CH"/>
          </a:p>
        </p:txBody>
      </p:sp>
    </p:spTree>
    <p:extLst>
      <p:ext uri="{BB962C8B-B14F-4D97-AF65-F5344CB8AC3E}">
        <p14:creationId xmlns:p14="http://schemas.microsoft.com/office/powerpoint/2010/main" val="38544534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r>
              <a:rPr lang="en-US" dirty="0"/>
              <a:t>2. </a:t>
            </a:r>
            <a:r>
              <a:rPr lang="en-US" dirty="0" err="1"/>
              <a:t>Stufe</a:t>
            </a:r>
            <a:r>
              <a:rPr lang="en-US" dirty="0"/>
              <a:t>:</a:t>
            </a:r>
          </a:p>
          <a:p>
            <a:r>
              <a:rPr lang="en-US" dirty="0" err="1"/>
              <a:t>Einen</a:t>
            </a:r>
            <a:r>
              <a:rPr lang="en-US" dirty="0"/>
              <a:t> Tag </a:t>
            </a:r>
            <a:r>
              <a:rPr lang="en-US" dirty="0" err="1"/>
              <a:t>aus</a:t>
            </a:r>
            <a:r>
              <a:rPr lang="en-US" dirty="0"/>
              <a:t> den </a:t>
            </a:r>
            <a:r>
              <a:rPr lang="en-US" dirty="0" err="1"/>
              <a:t>vorgefilterten</a:t>
            </a:r>
            <a:r>
              <a:rPr lang="en-US" dirty="0"/>
              <a:t> </a:t>
            </a:r>
            <a:r>
              <a:rPr lang="en-US" dirty="0" err="1"/>
              <a:t>Historischen</a:t>
            </a:r>
            <a:r>
              <a:rPr lang="en-US" dirty="0"/>
              <a:t> </a:t>
            </a:r>
            <a:r>
              <a:rPr lang="en-US" dirty="0" err="1"/>
              <a:t>Tagen</a:t>
            </a:r>
            <a:r>
              <a:rPr lang="en-US" dirty="0"/>
              <a:t> </a:t>
            </a:r>
            <a:r>
              <a:rPr lang="en-US" dirty="0" err="1"/>
              <a:t>finden</a:t>
            </a:r>
            <a:r>
              <a:rPr lang="en-US" dirty="0"/>
              <a:t>, </a:t>
            </a:r>
            <a:r>
              <a:rPr lang="en-US" dirty="0" err="1"/>
              <a:t>welcher</a:t>
            </a:r>
            <a:r>
              <a:rPr lang="en-US" dirty="0"/>
              <a:t> </a:t>
            </a:r>
            <a:r>
              <a:rPr lang="en-US" dirty="0" err="1"/>
              <a:t>vom</a:t>
            </a:r>
            <a:r>
              <a:rPr lang="en-US" dirty="0"/>
              <a:t> </a:t>
            </a:r>
            <a:r>
              <a:rPr lang="en-US" dirty="0" err="1"/>
              <a:t>Verlauf</a:t>
            </a:r>
            <a:r>
              <a:rPr lang="en-US" dirty="0"/>
              <a:t> des </a:t>
            </a:r>
            <a:r>
              <a:rPr lang="en-US" dirty="0" err="1"/>
              <a:t>heutigen</a:t>
            </a:r>
            <a:r>
              <a:rPr lang="en-US" dirty="0"/>
              <a:t> Tages am </a:t>
            </a:r>
            <a:r>
              <a:rPr lang="en-US" dirty="0" err="1"/>
              <a:t>nächsten</a:t>
            </a:r>
            <a:r>
              <a:rPr lang="en-US" dirty="0"/>
              <a:t> </a:t>
            </a:r>
            <a:r>
              <a:rPr lang="en-US" dirty="0" err="1"/>
              <a:t>ist</a:t>
            </a:r>
            <a:r>
              <a:rPr lang="en-US" dirty="0"/>
              <a:t>.</a:t>
            </a:r>
          </a:p>
          <a:p>
            <a:endParaRPr lang="en-US" dirty="0"/>
          </a:p>
          <a:p>
            <a:r>
              <a:rPr lang="en-US" dirty="0"/>
              <a:t>Graph </a:t>
            </a:r>
            <a:r>
              <a:rPr lang="en-US" dirty="0" err="1"/>
              <a:t>erklären</a:t>
            </a:r>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18</a:t>
            </a:fld>
            <a:endParaRPr lang="en-CH"/>
          </a:p>
        </p:txBody>
      </p:sp>
    </p:spTree>
    <p:extLst>
      <p:ext uri="{BB962C8B-B14F-4D97-AF65-F5344CB8AC3E}">
        <p14:creationId xmlns:p14="http://schemas.microsoft.com/office/powerpoint/2010/main" val="1147775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Graph </a:t>
            </a:r>
            <a:r>
              <a:rPr lang="en-US" dirty="0" err="1"/>
              <a:t>erklären</a:t>
            </a:r>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19</a:t>
            </a:fld>
            <a:endParaRPr lang="en-CH"/>
          </a:p>
        </p:txBody>
      </p:sp>
    </p:spTree>
    <p:extLst>
      <p:ext uri="{BB962C8B-B14F-4D97-AF65-F5344CB8AC3E}">
        <p14:creationId xmlns:p14="http://schemas.microsoft.com/office/powerpoint/2010/main" val="1221105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Der </a:t>
            </a:r>
            <a:r>
              <a:rPr lang="en-US" dirty="0" err="1"/>
              <a:t>Ablauf</a:t>
            </a:r>
            <a:r>
              <a:rPr lang="en-US" dirty="0"/>
              <a:t> </a:t>
            </a:r>
            <a:r>
              <a:rPr lang="en-US" dirty="0" err="1"/>
              <a:t>wird</a:t>
            </a:r>
            <a:r>
              <a:rPr lang="en-US" dirty="0"/>
              <a:t> </a:t>
            </a:r>
            <a:r>
              <a:rPr lang="en-US" dirty="0" err="1"/>
              <a:t>wie</a:t>
            </a:r>
            <a:r>
              <a:rPr lang="en-US" dirty="0"/>
              <a:t> </a:t>
            </a:r>
            <a:r>
              <a:rPr lang="en-US" dirty="0" err="1"/>
              <a:t>folgt</a:t>
            </a:r>
            <a:r>
              <a:rPr lang="en-US" dirty="0"/>
              <a:t> </a:t>
            </a:r>
            <a:r>
              <a:rPr lang="en-US" dirty="0" err="1"/>
              <a:t>aussehen</a:t>
            </a:r>
            <a:r>
              <a:rPr lang="en-US" dirty="0"/>
              <a:t>. </a:t>
            </a:r>
          </a:p>
          <a:p>
            <a:r>
              <a:rPr lang="en-US" dirty="0"/>
              <a:t>Am </a:t>
            </a:r>
            <a:r>
              <a:rPr lang="en-US" dirty="0" err="1"/>
              <a:t>anfang</a:t>
            </a:r>
            <a:r>
              <a:rPr lang="en-US" dirty="0"/>
              <a:t> warden </a:t>
            </a:r>
            <a:r>
              <a:rPr lang="en-US" dirty="0" err="1"/>
              <a:t>wir</a:t>
            </a:r>
            <a:r>
              <a:rPr lang="en-US" dirty="0"/>
              <a:t> </a:t>
            </a:r>
            <a:r>
              <a:rPr lang="en-US" dirty="0" err="1"/>
              <a:t>nochmals</a:t>
            </a:r>
            <a:r>
              <a:rPr lang="en-US" dirty="0"/>
              <a:t> </a:t>
            </a:r>
            <a:r>
              <a:rPr lang="en-US" dirty="0" err="1"/>
              <a:t>etwas</a:t>
            </a:r>
            <a:r>
              <a:rPr lang="en-US" dirty="0"/>
              <a:t> revue </a:t>
            </a:r>
            <a:r>
              <a:rPr lang="en-US" dirty="0" err="1"/>
              <a:t>passieren</a:t>
            </a:r>
            <a:r>
              <a:rPr lang="en-US" dirty="0"/>
              <a:t> </a:t>
            </a:r>
            <a:r>
              <a:rPr lang="en-US" dirty="0" err="1"/>
              <a:t>lassen</a:t>
            </a:r>
            <a:r>
              <a:rPr lang="en-US" dirty="0"/>
              <a:t> um den </a:t>
            </a:r>
            <a:r>
              <a:rPr lang="en-US" dirty="0" err="1"/>
              <a:t>Auftrag</a:t>
            </a:r>
            <a:r>
              <a:rPr lang="en-US" dirty="0"/>
              <a:t> </a:t>
            </a:r>
            <a:r>
              <a:rPr lang="en-US" dirty="0" err="1"/>
              <a:t>anzuschauen</a:t>
            </a:r>
            <a:r>
              <a:rPr lang="en-US" dirty="0"/>
              <a:t>. </a:t>
            </a:r>
          </a:p>
          <a:p>
            <a:r>
              <a:rPr lang="en-US" dirty="0"/>
              <a:t>Dann </a:t>
            </a:r>
            <a:r>
              <a:rPr lang="en-US" dirty="0" err="1"/>
              <a:t>wird</a:t>
            </a:r>
            <a:r>
              <a:rPr lang="en-US" dirty="0"/>
              <a:t> </a:t>
            </a:r>
            <a:r>
              <a:rPr lang="en-US" dirty="0" err="1"/>
              <a:t>uns</a:t>
            </a:r>
            <a:r>
              <a:rPr lang="en-US" dirty="0"/>
              <a:t> Tobias die Hardware </a:t>
            </a:r>
            <a:r>
              <a:rPr lang="en-US" dirty="0" err="1"/>
              <a:t>vorstellen</a:t>
            </a:r>
            <a:r>
              <a:rPr lang="en-US" dirty="0"/>
              <a:t>, auf dem </a:t>
            </a:r>
            <a:r>
              <a:rPr lang="en-US" dirty="0" err="1"/>
              <a:t>unserer</a:t>
            </a:r>
            <a:r>
              <a:rPr lang="en-US" dirty="0"/>
              <a:t> </a:t>
            </a:r>
            <a:r>
              <a:rPr lang="en-US" dirty="0" err="1"/>
              <a:t>Wettermonitor</a:t>
            </a:r>
            <a:r>
              <a:rPr lang="en-US" dirty="0"/>
              <a:t> in Zukunft </a:t>
            </a:r>
            <a:r>
              <a:rPr lang="en-US" dirty="0" err="1"/>
              <a:t>laufen</a:t>
            </a:r>
            <a:r>
              <a:rPr lang="en-US" dirty="0"/>
              <a:t> </a:t>
            </a:r>
            <a:r>
              <a:rPr lang="en-US" dirty="0" err="1"/>
              <a:t>wird</a:t>
            </a:r>
            <a:r>
              <a:rPr lang="en-US" dirty="0"/>
              <a:t>.</a:t>
            </a:r>
          </a:p>
          <a:p>
            <a:r>
              <a:rPr lang="en-US" dirty="0" err="1"/>
              <a:t>Nätürlich</a:t>
            </a:r>
            <a:r>
              <a:rPr lang="en-US" dirty="0"/>
              <a:t> </a:t>
            </a:r>
            <a:r>
              <a:rPr lang="en-US" dirty="0" err="1"/>
              <a:t>ist</a:t>
            </a:r>
            <a:r>
              <a:rPr lang="en-US" dirty="0"/>
              <a:t> so </a:t>
            </a:r>
            <a:r>
              <a:rPr lang="en-US" dirty="0" err="1"/>
              <a:t>eine</a:t>
            </a:r>
            <a:r>
              <a:rPr lang="en-US" dirty="0"/>
              <a:t> </a:t>
            </a:r>
            <a:r>
              <a:rPr lang="en-US" dirty="0" err="1"/>
              <a:t>Applikationschicht</a:t>
            </a:r>
            <a:r>
              <a:rPr lang="en-US" dirty="0"/>
              <a:t> </a:t>
            </a:r>
            <a:r>
              <a:rPr lang="en-US" dirty="0" err="1"/>
              <a:t>nichts</a:t>
            </a:r>
            <a:r>
              <a:rPr lang="en-US" dirty="0"/>
              <a:t> </a:t>
            </a:r>
            <a:r>
              <a:rPr lang="en-US" dirty="0" err="1"/>
              <a:t>ohne</a:t>
            </a:r>
            <a:r>
              <a:rPr lang="en-US" dirty="0"/>
              <a:t> </a:t>
            </a:r>
            <a:r>
              <a:rPr lang="en-US" dirty="0" err="1"/>
              <a:t>eine</a:t>
            </a:r>
            <a:r>
              <a:rPr lang="en-US" dirty="0"/>
              <a:t> </a:t>
            </a:r>
            <a:r>
              <a:rPr lang="en-US" dirty="0" err="1"/>
              <a:t>Vernüftige</a:t>
            </a:r>
            <a:r>
              <a:rPr lang="en-US" dirty="0"/>
              <a:t> </a:t>
            </a:r>
            <a:r>
              <a:rPr lang="en-US" dirty="0" err="1"/>
              <a:t>Persistenzebene</a:t>
            </a:r>
            <a:r>
              <a:rPr lang="en-US" dirty="0"/>
              <a:t>. </a:t>
            </a:r>
            <a:r>
              <a:rPr lang="en-US" dirty="0" err="1"/>
              <a:t>Diese</a:t>
            </a:r>
            <a:r>
              <a:rPr lang="en-US" dirty="0"/>
              <a:t> </a:t>
            </a:r>
            <a:r>
              <a:rPr lang="en-US" dirty="0" err="1"/>
              <a:t>wird</a:t>
            </a:r>
            <a:r>
              <a:rPr lang="en-US" dirty="0"/>
              <a:t> </a:t>
            </a:r>
            <a:r>
              <a:rPr lang="en-US" dirty="0" err="1"/>
              <a:t>euch</a:t>
            </a:r>
            <a:r>
              <a:rPr lang="en-US" dirty="0"/>
              <a:t> Sean </a:t>
            </a:r>
            <a:r>
              <a:rPr lang="en-US" dirty="0" err="1"/>
              <a:t>etwas</a:t>
            </a:r>
            <a:r>
              <a:rPr lang="en-US" dirty="0"/>
              <a:t> </a:t>
            </a:r>
            <a:r>
              <a:rPr lang="en-US" dirty="0" err="1"/>
              <a:t>näher</a:t>
            </a:r>
            <a:r>
              <a:rPr lang="en-US" dirty="0"/>
              <a:t> </a:t>
            </a:r>
            <a:r>
              <a:rPr lang="en-US" dirty="0" err="1"/>
              <a:t>bringen</a:t>
            </a:r>
            <a:r>
              <a:rPr lang="en-US" dirty="0"/>
              <a:t> und </a:t>
            </a:r>
            <a:r>
              <a:rPr lang="en-US" dirty="0" err="1"/>
              <a:t>warum</a:t>
            </a:r>
            <a:r>
              <a:rPr lang="en-US" dirty="0"/>
              <a:t> </a:t>
            </a:r>
            <a:r>
              <a:rPr lang="en-US" dirty="0" err="1"/>
              <a:t>sie</a:t>
            </a:r>
            <a:r>
              <a:rPr lang="en-US" dirty="0"/>
              <a:t> </a:t>
            </a:r>
            <a:r>
              <a:rPr lang="en-US" dirty="0" err="1"/>
              <a:t>genau</a:t>
            </a:r>
            <a:r>
              <a:rPr lang="en-US" dirty="0"/>
              <a:t> für </a:t>
            </a:r>
            <a:r>
              <a:rPr lang="en-US" dirty="0" err="1"/>
              <a:t>unser</a:t>
            </a:r>
            <a:r>
              <a:rPr lang="en-US" dirty="0"/>
              <a:t> </a:t>
            </a:r>
            <a:r>
              <a:rPr lang="en-US" dirty="0" err="1"/>
              <a:t>Projekt</a:t>
            </a:r>
            <a:r>
              <a:rPr lang="en-US" dirty="0"/>
              <a:t> so </a:t>
            </a:r>
            <a:r>
              <a:rPr lang="en-US" dirty="0" err="1"/>
              <a:t>wichtig</a:t>
            </a:r>
            <a:r>
              <a:rPr lang="en-US" dirty="0"/>
              <a:t> </a:t>
            </a:r>
            <a:r>
              <a:rPr lang="en-US" dirty="0" err="1"/>
              <a:t>ist</a:t>
            </a:r>
            <a:r>
              <a:rPr lang="en-US" dirty="0"/>
              <a:t>.</a:t>
            </a:r>
          </a:p>
          <a:p>
            <a:r>
              <a:rPr lang="en-US" dirty="0" err="1"/>
              <a:t>Anschliessend</a:t>
            </a:r>
            <a:r>
              <a:rPr lang="en-US" dirty="0"/>
              <a:t> </a:t>
            </a:r>
            <a:r>
              <a:rPr lang="en-US" dirty="0" err="1"/>
              <a:t>erzählt</a:t>
            </a:r>
            <a:r>
              <a:rPr lang="en-US" dirty="0"/>
              <a:t> </a:t>
            </a:r>
            <a:r>
              <a:rPr lang="en-US" dirty="0" err="1"/>
              <a:t>euch</a:t>
            </a:r>
            <a:r>
              <a:rPr lang="en-US" dirty="0"/>
              <a:t> Sean </a:t>
            </a:r>
            <a:r>
              <a:rPr lang="en-US" dirty="0" err="1"/>
              <a:t>etwas</a:t>
            </a:r>
            <a:r>
              <a:rPr lang="en-US" dirty="0"/>
              <a:t> </a:t>
            </a:r>
            <a:r>
              <a:rPr lang="en-US" dirty="0" err="1"/>
              <a:t>über</a:t>
            </a:r>
            <a:r>
              <a:rPr lang="en-US" dirty="0"/>
              <a:t> die </a:t>
            </a:r>
            <a:r>
              <a:rPr lang="en-US" dirty="0" err="1"/>
              <a:t>Architektur</a:t>
            </a:r>
            <a:r>
              <a:rPr lang="en-US" dirty="0"/>
              <a:t> </a:t>
            </a:r>
            <a:r>
              <a:rPr lang="en-US" dirty="0" err="1"/>
              <a:t>ansich</a:t>
            </a:r>
            <a:r>
              <a:rPr lang="en-US" dirty="0"/>
              <a:t> der </a:t>
            </a:r>
            <a:r>
              <a:rPr lang="en-US" dirty="0" err="1"/>
              <a:t>Applikation</a:t>
            </a:r>
            <a:r>
              <a:rPr lang="en-US" dirty="0"/>
              <a:t> </a:t>
            </a:r>
          </a:p>
          <a:p>
            <a:r>
              <a:rPr lang="en-US" dirty="0"/>
              <a:t>Um dies </a:t>
            </a:r>
            <a:r>
              <a:rPr lang="en-US" dirty="0" err="1"/>
              <a:t>zu</a:t>
            </a:r>
            <a:r>
              <a:rPr lang="en-US" dirty="0"/>
              <a:t> </a:t>
            </a:r>
            <a:r>
              <a:rPr lang="en-US" dirty="0" err="1"/>
              <a:t>ergänzen</a:t>
            </a:r>
            <a:r>
              <a:rPr lang="en-US" dirty="0"/>
              <a:t> </a:t>
            </a:r>
            <a:r>
              <a:rPr lang="en-US" dirty="0" err="1"/>
              <a:t>werde</a:t>
            </a:r>
            <a:r>
              <a:rPr lang="en-US" dirty="0"/>
              <a:t> ich </a:t>
            </a:r>
            <a:r>
              <a:rPr lang="en-US" dirty="0" err="1"/>
              <a:t>euch</a:t>
            </a:r>
            <a:r>
              <a:rPr lang="en-US" dirty="0"/>
              <a:t> </a:t>
            </a:r>
            <a:r>
              <a:rPr lang="en-US" dirty="0" err="1"/>
              <a:t>über</a:t>
            </a:r>
            <a:r>
              <a:rPr lang="en-US" dirty="0"/>
              <a:t> die Microservice </a:t>
            </a:r>
            <a:r>
              <a:rPr lang="en-US" dirty="0" err="1"/>
              <a:t>Technologie</a:t>
            </a:r>
            <a:r>
              <a:rPr lang="en-US" dirty="0"/>
              <a:t> Flask </a:t>
            </a:r>
            <a:r>
              <a:rPr lang="en-US" dirty="0" err="1"/>
              <a:t>etwas</a:t>
            </a:r>
            <a:r>
              <a:rPr lang="en-US" dirty="0"/>
              <a:t> </a:t>
            </a:r>
            <a:r>
              <a:rPr lang="en-US" dirty="0" err="1"/>
              <a:t>erzählen</a:t>
            </a:r>
            <a:r>
              <a:rPr lang="en-US" dirty="0"/>
              <a:t>.</a:t>
            </a:r>
          </a:p>
          <a:p>
            <a:r>
              <a:rPr lang="en-US" dirty="0"/>
              <a:t>Florin </a:t>
            </a:r>
            <a:r>
              <a:rPr lang="en-US" dirty="0" err="1"/>
              <a:t>runded</a:t>
            </a:r>
            <a:r>
              <a:rPr lang="en-US" dirty="0"/>
              <a:t> </a:t>
            </a:r>
            <a:r>
              <a:rPr lang="en-US" dirty="0" err="1"/>
              <a:t>danach</a:t>
            </a:r>
            <a:r>
              <a:rPr lang="en-US" dirty="0"/>
              <a:t> </a:t>
            </a:r>
            <a:r>
              <a:rPr lang="en-US" dirty="0" err="1"/>
              <a:t>alles</a:t>
            </a:r>
            <a:r>
              <a:rPr lang="en-US" dirty="0"/>
              <a:t>  </a:t>
            </a:r>
            <a:r>
              <a:rPr lang="en-US" dirty="0" err="1"/>
              <a:t>mit</a:t>
            </a:r>
            <a:r>
              <a:rPr lang="en-US" dirty="0"/>
              <a:t> </a:t>
            </a:r>
            <a:r>
              <a:rPr lang="en-US" dirty="0" err="1"/>
              <a:t>unserem</a:t>
            </a:r>
            <a:r>
              <a:rPr lang="en-US" dirty="0"/>
              <a:t> </a:t>
            </a:r>
            <a:r>
              <a:rPr lang="en-US" dirty="0" err="1"/>
              <a:t>Endresultat</a:t>
            </a:r>
            <a:r>
              <a:rPr lang="en-US" dirty="0"/>
              <a:t> der </a:t>
            </a:r>
            <a:r>
              <a:rPr lang="en-US" dirty="0" err="1"/>
              <a:t>umgesetzten</a:t>
            </a:r>
            <a:r>
              <a:rPr lang="en-US" dirty="0"/>
              <a:t> und </a:t>
            </a:r>
            <a:r>
              <a:rPr lang="en-US" dirty="0" err="1"/>
              <a:t>geplanten</a:t>
            </a:r>
            <a:r>
              <a:rPr lang="en-US" dirty="0"/>
              <a:t> Ui ab und </a:t>
            </a:r>
            <a:r>
              <a:rPr lang="en-US" dirty="0" err="1"/>
              <a:t>widmet</a:t>
            </a:r>
            <a:r>
              <a:rPr lang="en-US" dirty="0"/>
              <a:t> </a:t>
            </a:r>
            <a:r>
              <a:rPr lang="en-US" dirty="0" err="1"/>
              <a:t>sich</a:t>
            </a:r>
            <a:r>
              <a:rPr lang="en-US" dirty="0"/>
              <a:t> </a:t>
            </a:r>
            <a:r>
              <a:rPr lang="en-US" dirty="0" err="1"/>
              <a:t>ganz</a:t>
            </a:r>
            <a:r>
              <a:rPr lang="en-US" dirty="0"/>
              <a:t> </a:t>
            </a:r>
            <a:r>
              <a:rPr lang="en-US" dirty="0" err="1"/>
              <a:t>zu</a:t>
            </a:r>
            <a:r>
              <a:rPr lang="en-US" dirty="0"/>
              <a:t> </a:t>
            </a:r>
            <a:r>
              <a:rPr lang="en-US" dirty="0" err="1"/>
              <a:t>ende</a:t>
            </a:r>
            <a:r>
              <a:rPr lang="en-US" dirty="0"/>
              <a:t> </a:t>
            </a:r>
            <a:r>
              <a:rPr lang="en-US" dirty="0" err="1"/>
              <a:t>noch</a:t>
            </a:r>
            <a:r>
              <a:rPr lang="en-US" dirty="0"/>
              <a:t> dem Thema Roadmap und </a:t>
            </a:r>
            <a:r>
              <a:rPr lang="en-US" dirty="0" err="1"/>
              <a:t>Weiterentwicklung</a:t>
            </a:r>
            <a:r>
              <a:rPr lang="en-US" dirty="0"/>
              <a:t>.</a:t>
            </a:r>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2</a:t>
            </a:fld>
            <a:endParaRPr lang="en-CH"/>
          </a:p>
        </p:txBody>
      </p:sp>
    </p:spTree>
    <p:extLst>
      <p:ext uri="{BB962C8B-B14F-4D97-AF65-F5344CB8AC3E}">
        <p14:creationId xmlns:p14="http://schemas.microsoft.com/office/powerpoint/2010/main" val="2501508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Graph </a:t>
            </a:r>
            <a:r>
              <a:rPr lang="en-US" dirty="0" err="1"/>
              <a:t>erklären</a:t>
            </a:r>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20</a:t>
            </a:fld>
            <a:endParaRPr lang="en-CH"/>
          </a:p>
        </p:txBody>
      </p:sp>
    </p:spTree>
    <p:extLst>
      <p:ext uri="{BB962C8B-B14F-4D97-AF65-F5344CB8AC3E}">
        <p14:creationId xmlns:p14="http://schemas.microsoft.com/office/powerpoint/2010/main" val="40547013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Graph </a:t>
            </a:r>
            <a:r>
              <a:rPr lang="en-US" dirty="0" err="1"/>
              <a:t>erklären</a:t>
            </a:r>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21</a:t>
            </a:fld>
            <a:endParaRPr lang="en-CH"/>
          </a:p>
        </p:txBody>
      </p:sp>
    </p:spTree>
    <p:extLst>
      <p:ext uri="{BB962C8B-B14F-4D97-AF65-F5344CB8AC3E}">
        <p14:creationId xmlns:p14="http://schemas.microsoft.com/office/powerpoint/2010/main" val="18465940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Tobias:</a:t>
            </a:r>
          </a:p>
          <a:p>
            <a:endParaRPr lang="de-CH" dirty="0"/>
          </a:p>
          <a:p>
            <a:r>
              <a:rPr lang="de-CH" dirty="0"/>
              <a:t>Vorteile:</a:t>
            </a:r>
          </a:p>
          <a:p>
            <a:r>
              <a:rPr lang="de-CH" dirty="0"/>
              <a:t>Algorithmus ist nachvollziehbar.</a:t>
            </a:r>
          </a:p>
          <a:p>
            <a:r>
              <a:rPr lang="de-CH" dirty="0"/>
              <a:t>Durchschnitt und Verlauf kann gesucht werden.</a:t>
            </a:r>
          </a:p>
          <a:p>
            <a:endParaRPr lang="de-CH" dirty="0"/>
          </a:p>
          <a:p>
            <a:r>
              <a:rPr lang="de-CH" dirty="0"/>
              <a:t>Nachteile:</a:t>
            </a:r>
          </a:p>
          <a:p>
            <a:r>
              <a:rPr lang="de-CH" dirty="0"/>
              <a:t>Grosser Rechenaufwand.</a:t>
            </a:r>
          </a:p>
          <a:p>
            <a:r>
              <a:rPr lang="de-CH" dirty="0"/>
              <a:t>Ungenau -&gt; siehe Vergleich</a:t>
            </a:r>
          </a:p>
          <a:p>
            <a:endParaRPr lang="de-CH" dirty="0"/>
          </a:p>
          <a:p>
            <a:r>
              <a:rPr lang="de-CH" dirty="0"/>
              <a:t>Nun Wechseln wir zum nächsten Teil. Dem </a:t>
            </a:r>
            <a:r>
              <a:rPr lang="de-CH" dirty="0" err="1"/>
              <a:t>Logging</a:t>
            </a:r>
            <a:r>
              <a:rPr lang="de-CH"/>
              <a:t>.</a:t>
            </a:r>
            <a:endParaRPr lang="de-CH" dirty="0"/>
          </a:p>
        </p:txBody>
      </p:sp>
      <p:sp>
        <p:nvSpPr>
          <p:cNvPr id="4" name="Foliennummernplatzhalter 3"/>
          <p:cNvSpPr>
            <a:spLocks noGrp="1"/>
          </p:cNvSpPr>
          <p:nvPr>
            <p:ph type="sldNum" sz="quarter" idx="5"/>
          </p:nvPr>
        </p:nvSpPr>
        <p:spPr/>
        <p:txBody>
          <a:bodyPr/>
          <a:lstStyle/>
          <a:p>
            <a:fld id="{D4CE1BAB-7B68-4C87-8549-54F078DDFB49}" type="slidenum">
              <a:rPr lang="en-CH" smtClean="0"/>
              <a:t>22</a:t>
            </a:fld>
            <a:endParaRPr lang="en-CH"/>
          </a:p>
        </p:txBody>
      </p:sp>
    </p:spTree>
    <p:extLst>
      <p:ext uri="{BB962C8B-B14F-4D97-AF65-F5344CB8AC3E}">
        <p14:creationId xmlns:p14="http://schemas.microsoft.com/office/powerpoint/2010/main" val="4778186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noProof="0" dirty="0"/>
              <a:t>Florin:</a:t>
            </a:r>
          </a:p>
          <a:p>
            <a:endParaRPr lang="de-CH" noProof="0" dirty="0"/>
          </a:p>
          <a:p>
            <a:r>
              <a:rPr lang="de-CH" noProof="0" dirty="0"/>
              <a:t>Wir wechseln nun das Thema. </a:t>
            </a:r>
          </a:p>
          <a:p>
            <a:r>
              <a:rPr lang="de-CH" noProof="0" dirty="0"/>
              <a:t>Es kann (oder könnte) vorkommen, dass sich das Programm nicht so benimmt wie von uns geplant. In solchen Fällen ist für Entwickler hilfreich, wenn das Verhalten des Wettermonitors nachvollzogen werden kann.</a:t>
            </a:r>
          </a:p>
          <a:p>
            <a:r>
              <a:rPr lang="de-CH" noProof="0" dirty="0"/>
              <a:t>Deshalb loggen wir diverse Aktionen im Programm. Z. B. </a:t>
            </a:r>
            <a:r>
              <a:rPr lang="de-CH" noProof="0" dirty="0" err="1"/>
              <a:t>jedesmal</a:t>
            </a:r>
            <a:r>
              <a:rPr lang="de-CH" noProof="0" dirty="0"/>
              <a:t>, wenn die Daten aktualisiert werden, wenn sich die Webseite aktualisiert oder wenn eine neue Vorhersagen berechnet wird.</a:t>
            </a:r>
          </a:p>
          <a:p>
            <a:endParaRPr lang="de-CH" noProof="0" dirty="0"/>
          </a:p>
          <a:p>
            <a:r>
              <a:rPr lang="de-CH" noProof="0" dirty="0"/>
              <a:t>Das ist zwar super um alles nachvollziehen zu können. Aber der Log wird schnell gross. Nicht zuletzt weil pro Stunde über 650 Zeilen geloggt werden.</a:t>
            </a:r>
          </a:p>
          <a:p>
            <a:r>
              <a:rPr lang="de-CH" noProof="0" dirty="0"/>
              <a:t>Deshalb wird dieser Log jeweils nur in die Konsole geschrieben. </a:t>
            </a:r>
          </a:p>
          <a:p>
            <a:r>
              <a:rPr lang="de-CH" noProof="0" dirty="0"/>
              <a:t>Da das Programm bei uns als Service läuft, kann dieser Log mithilfe des Command “</a:t>
            </a:r>
            <a:r>
              <a:rPr lang="de-CH" noProof="0" dirty="0" err="1"/>
              <a:t>journalctl</a:t>
            </a:r>
            <a:r>
              <a:rPr lang="de-CH" noProof="0" dirty="0"/>
              <a:t>” angesehen werden.</a:t>
            </a:r>
          </a:p>
          <a:p>
            <a:endParaRPr lang="de-CH" noProof="0" dirty="0"/>
          </a:p>
          <a:p>
            <a:r>
              <a:rPr lang="de-CH" noProof="0" dirty="0"/>
              <a:t>Wir haben keine Kontrolle, wie lange dieser Log aufbewahrt wird. Da das Cap mit allen anderen Services geteilt wird.</a:t>
            </a:r>
          </a:p>
          <a:p>
            <a:r>
              <a:rPr lang="de-CH" noProof="0" dirty="0"/>
              <a:t>Deshalb loggen wir zusätzlich alle </a:t>
            </a:r>
            <a:r>
              <a:rPr lang="de-CH" noProof="0" dirty="0" err="1"/>
              <a:t>Warnings</a:t>
            </a:r>
            <a:r>
              <a:rPr lang="de-CH" noProof="0" dirty="0"/>
              <a:t> und Errors in eine separate Datei. Dies ermöglicht auch eine schneller suche nach Fehlern.</a:t>
            </a:r>
          </a:p>
        </p:txBody>
      </p:sp>
      <p:sp>
        <p:nvSpPr>
          <p:cNvPr id="4" name="Foliennummernplatzhalter 3"/>
          <p:cNvSpPr>
            <a:spLocks noGrp="1"/>
          </p:cNvSpPr>
          <p:nvPr>
            <p:ph type="sldNum" sz="quarter" idx="5"/>
          </p:nvPr>
        </p:nvSpPr>
        <p:spPr/>
        <p:txBody>
          <a:bodyPr/>
          <a:lstStyle/>
          <a:p>
            <a:fld id="{D4CE1BAB-7B68-4C87-8549-54F078DDFB49}" type="slidenum">
              <a:rPr lang="en-CH" smtClean="0"/>
              <a:t>23</a:t>
            </a:fld>
            <a:endParaRPr lang="en-CH"/>
          </a:p>
        </p:txBody>
      </p:sp>
    </p:spTree>
    <p:extLst>
      <p:ext uri="{BB962C8B-B14F-4D97-AF65-F5344CB8AC3E}">
        <p14:creationId xmlns:p14="http://schemas.microsoft.com/office/powerpoint/2010/main" val="22334197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noProof="0" dirty="0"/>
              <a:t>Florin:</a:t>
            </a:r>
          </a:p>
          <a:p>
            <a:r>
              <a:rPr lang="de-CH" noProof="0" dirty="0"/>
              <a:t>Unser Programm muss gleichzeitig mehrere Sachen erledigen können. Zum Beispiel möchte der Benutzer eine Grafik anzeigen und genau in diesem Moment ruft das Programm neue Daten ab. Das Programm reagiert deshalb für ein paar Sekunden nicht.</a:t>
            </a:r>
          </a:p>
          <a:p>
            <a:r>
              <a:rPr lang="de-CH" noProof="0" dirty="0"/>
              <a:t>Diese Prozesse müssen unabhängig voneinander ausgeführt werden können. Die Antwort darauf sind Threads. </a:t>
            </a:r>
          </a:p>
          <a:p>
            <a:r>
              <a:rPr lang="de-CH" noProof="0" dirty="0"/>
              <a:t>Threads ermöglichen es uns gleichzeitig die Daten abzufragen und der Benutzer kann immer noch frei in der Applikation navigieren.</a:t>
            </a:r>
          </a:p>
          <a:p>
            <a:endParaRPr lang="de-CH" noProof="0" dirty="0"/>
          </a:p>
          <a:p>
            <a:r>
              <a:rPr lang="de-CH" noProof="0" dirty="0"/>
              <a:t>Wir brauchen konkret drei Threads.</a:t>
            </a:r>
          </a:p>
          <a:p>
            <a:r>
              <a:rPr lang="de-CH" noProof="0" dirty="0"/>
              <a:t>In einem Thread generieren wir die Plots und Vorhersagen. Weil </a:t>
            </a:r>
            <a:r>
              <a:rPr lang="de-CH" noProof="0" dirty="0" err="1"/>
              <a:t>matplotlib</a:t>
            </a:r>
            <a:r>
              <a:rPr lang="de-CH" noProof="0" dirty="0"/>
              <a:t> jedes mal eine Warnung ausgibt, wenn es Plots ausserhalb des Main-Threads generiert, haben wir dazu den Main Thread gebraucht.</a:t>
            </a:r>
          </a:p>
          <a:p>
            <a:endParaRPr lang="de-CH" noProof="0" dirty="0"/>
          </a:p>
          <a:p>
            <a:r>
              <a:rPr lang="de-CH" noProof="0" dirty="0"/>
              <a:t>Des Weiteren müssen die Anfragen der Webseite behandelt werden. Deshalb läuft der Webserver auch in einem eigenen Thread.</a:t>
            </a:r>
          </a:p>
          <a:p>
            <a:endParaRPr lang="de-CH" noProof="0" dirty="0"/>
          </a:p>
          <a:p>
            <a:r>
              <a:rPr lang="de-CH" noProof="0" dirty="0"/>
              <a:t>Und zu guter Letzt werden die Wetterdaten noch in einem separaten Thread aktualisiert. </a:t>
            </a:r>
          </a:p>
        </p:txBody>
      </p:sp>
      <p:sp>
        <p:nvSpPr>
          <p:cNvPr id="4" name="Foliennummernplatzhalter 3"/>
          <p:cNvSpPr>
            <a:spLocks noGrp="1"/>
          </p:cNvSpPr>
          <p:nvPr>
            <p:ph type="sldNum" sz="quarter" idx="5"/>
          </p:nvPr>
        </p:nvSpPr>
        <p:spPr/>
        <p:txBody>
          <a:bodyPr/>
          <a:lstStyle/>
          <a:p>
            <a:fld id="{D4CE1BAB-7B68-4C87-8549-54F078DDFB49}" type="slidenum">
              <a:rPr lang="en-CH" smtClean="0"/>
              <a:t>24</a:t>
            </a:fld>
            <a:endParaRPr lang="en-CH"/>
          </a:p>
        </p:txBody>
      </p:sp>
    </p:spTree>
    <p:extLst>
      <p:ext uri="{BB962C8B-B14F-4D97-AF65-F5344CB8AC3E}">
        <p14:creationId xmlns:p14="http://schemas.microsoft.com/office/powerpoint/2010/main" val="510546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a:p>
            <a:r>
              <a:rPr lang="en-US" dirty="0"/>
              <a:t>Unser </a:t>
            </a:r>
            <a:r>
              <a:rPr lang="en-US" dirty="0" err="1"/>
              <a:t>Programm</a:t>
            </a:r>
            <a:r>
              <a:rPr lang="en-US" dirty="0"/>
              <a:t> </a:t>
            </a:r>
            <a:r>
              <a:rPr lang="en-US" dirty="0" err="1"/>
              <a:t>soll</a:t>
            </a:r>
            <a:r>
              <a:rPr lang="en-US" dirty="0"/>
              <a:t> auf dem Raspberry Pi </a:t>
            </a:r>
            <a:r>
              <a:rPr lang="en-US" dirty="0" err="1"/>
              <a:t>laufen</a:t>
            </a:r>
            <a:r>
              <a:rPr lang="en-US" dirty="0"/>
              <a:t> </a:t>
            </a:r>
            <a:r>
              <a:rPr lang="en-US" dirty="0" err="1"/>
              <a:t>können</a:t>
            </a:r>
            <a:r>
              <a:rPr lang="en-US" dirty="0"/>
              <a:t>. Dazu muss das </a:t>
            </a:r>
            <a:r>
              <a:rPr lang="en-US" dirty="0" err="1"/>
              <a:t>Programm</a:t>
            </a:r>
            <a:r>
              <a:rPr lang="en-US" dirty="0"/>
              <a:t> </a:t>
            </a:r>
            <a:r>
              <a:rPr lang="en-US" dirty="0" err="1"/>
              <a:t>richtig</a:t>
            </a:r>
            <a:r>
              <a:rPr lang="en-US" dirty="0"/>
              <a:t> </a:t>
            </a:r>
            <a:r>
              <a:rPr lang="en-US" dirty="0" err="1"/>
              <a:t>eingebetet</a:t>
            </a:r>
            <a:r>
              <a:rPr lang="en-US" dirty="0"/>
              <a:t> </a:t>
            </a:r>
            <a:r>
              <a:rPr lang="en-US" dirty="0" err="1"/>
              <a:t>werden</a:t>
            </a:r>
            <a:r>
              <a:rPr lang="en-US" dirty="0"/>
              <a:t>.</a:t>
            </a:r>
          </a:p>
          <a:p>
            <a:endParaRPr lang="en-US" dirty="0"/>
          </a:p>
          <a:p>
            <a:r>
              <a:rPr lang="en-US" dirty="0" err="1"/>
              <a:t>Zuerst</a:t>
            </a:r>
            <a:r>
              <a:rPr lang="en-US" dirty="0"/>
              <a:t> </a:t>
            </a:r>
            <a:r>
              <a:rPr lang="en-US" dirty="0" err="1"/>
              <a:t>müssen</a:t>
            </a:r>
            <a:r>
              <a:rPr lang="en-US" dirty="0"/>
              <a:t> </a:t>
            </a:r>
            <a:r>
              <a:rPr lang="en-US" dirty="0" err="1"/>
              <a:t>wir</a:t>
            </a:r>
            <a:r>
              <a:rPr lang="en-US" dirty="0"/>
              <a:t> den Code des </a:t>
            </a:r>
            <a:r>
              <a:rPr lang="en-US" dirty="0" err="1"/>
              <a:t>Programms</a:t>
            </a:r>
            <a:r>
              <a:rPr lang="en-US" dirty="0"/>
              <a:t> </a:t>
            </a:r>
            <a:r>
              <a:rPr lang="en-US" dirty="0" err="1"/>
              <a:t>irgendwie</a:t>
            </a:r>
            <a:r>
              <a:rPr lang="en-US" dirty="0"/>
              <a:t> auf den Raspberry Pi </a:t>
            </a:r>
            <a:r>
              <a:rPr lang="en-US" dirty="0" err="1"/>
              <a:t>bringen</a:t>
            </a:r>
            <a:r>
              <a:rPr lang="en-US" dirty="0"/>
              <a:t>. Für </a:t>
            </a:r>
            <a:r>
              <a:rPr lang="en-US" dirty="0" err="1"/>
              <a:t>unseren</a:t>
            </a:r>
            <a:r>
              <a:rPr lang="en-US" dirty="0"/>
              <a:t> </a:t>
            </a:r>
            <a:r>
              <a:rPr lang="en-US" dirty="0" err="1"/>
              <a:t>Prototyp</a:t>
            </a:r>
            <a:r>
              <a:rPr lang="en-US" dirty="0"/>
              <a:t> </a:t>
            </a:r>
            <a:r>
              <a:rPr lang="en-US" dirty="0" err="1"/>
              <a:t>reicht</a:t>
            </a:r>
            <a:r>
              <a:rPr lang="en-US" dirty="0"/>
              <a:t> es, </a:t>
            </a:r>
            <a:r>
              <a:rPr lang="en-US" dirty="0" err="1"/>
              <a:t>wenn</a:t>
            </a:r>
            <a:r>
              <a:rPr lang="en-US" dirty="0"/>
              <a:t> </a:t>
            </a:r>
            <a:r>
              <a:rPr lang="en-US" dirty="0" err="1"/>
              <a:t>wir</a:t>
            </a:r>
            <a:r>
              <a:rPr lang="en-US" dirty="0"/>
              <a:t> </a:t>
            </a:r>
            <a:r>
              <a:rPr lang="en-US" dirty="0" err="1"/>
              <a:t>ein</a:t>
            </a:r>
            <a:r>
              <a:rPr lang="en-US" dirty="0"/>
              <a:t> git clone des GitHub-Repositories </a:t>
            </a:r>
            <a:r>
              <a:rPr lang="en-US" dirty="0" err="1"/>
              <a:t>machen</a:t>
            </a:r>
            <a:r>
              <a:rPr lang="en-US" dirty="0"/>
              <a:t>.</a:t>
            </a:r>
          </a:p>
          <a:p>
            <a:r>
              <a:rPr lang="en-US" dirty="0"/>
              <a:t>Um das Ding </a:t>
            </a:r>
            <a:r>
              <a:rPr lang="en-US" dirty="0" err="1"/>
              <a:t>zum</a:t>
            </a:r>
            <a:r>
              <a:rPr lang="en-US" dirty="0"/>
              <a:t> </a:t>
            </a:r>
            <a:r>
              <a:rPr lang="en-US" dirty="0" err="1"/>
              <a:t>Laufen</a:t>
            </a:r>
            <a:r>
              <a:rPr lang="en-US" dirty="0"/>
              <a:t> </a:t>
            </a:r>
            <a:r>
              <a:rPr lang="en-US" dirty="0" err="1"/>
              <a:t>zu</a:t>
            </a:r>
            <a:r>
              <a:rPr lang="en-US" dirty="0"/>
              <a:t> </a:t>
            </a:r>
            <a:r>
              <a:rPr lang="en-US" dirty="0" err="1"/>
              <a:t>bringen</a:t>
            </a:r>
            <a:r>
              <a:rPr lang="en-US" dirty="0"/>
              <a:t> </a:t>
            </a:r>
            <a:r>
              <a:rPr lang="en-US" dirty="0" err="1"/>
              <a:t>brauchen</a:t>
            </a:r>
            <a:r>
              <a:rPr lang="en-US" dirty="0"/>
              <a:t> </a:t>
            </a:r>
            <a:r>
              <a:rPr lang="en-US" dirty="0" err="1"/>
              <a:t>wir</a:t>
            </a:r>
            <a:r>
              <a:rPr lang="en-US" dirty="0"/>
              <a:t> </a:t>
            </a:r>
            <a:r>
              <a:rPr lang="en-US" dirty="0" err="1"/>
              <a:t>noch</a:t>
            </a:r>
            <a:r>
              <a:rPr lang="en-US" dirty="0"/>
              <a:t> </a:t>
            </a:r>
            <a:r>
              <a:rPr lang="en-US" dirty="0" err="1"/>
              <a:t>eine</a:t>
            </a:r>
            <a:r>
              <a:rPr lang="en-US" dirty="0"/>
              <a:t> </a:t>
            </a:r>
            <a:r>
              <a:rPr lang="en-US" dirty="0" err="1"/>
              <a:t>neuere</a:t>
            </a:r>
            <a:r>
              <a:rPr lang="en-US" dirty="0"/>
              <a:t> Version von Python und </a:t>
            </a:r>
            <a:r>
              <a:rPr lang="en-US" dirty="0" err="1"/>
              <a:t>müssen</a:t>
            </a:r>
            <a:r>
              <a:rPr lang="en-US" dirty="0"/>
              <a:t> die Dependencies </a:t>
            </a:r>
            <a:r>
              <a:rPr lang="en-US" dirty="0" err="1"/>
              <a:t>installieren</a:t>
            </a:r>
            <a:r>
              <a:rPr lang="en-US" dirty="0"/>
              <a:t>.</a:t>
            </a:r>
          </a:p>
          <a:p>
            <a:endParaRPr lang="en-US" dirty="0"/>
          </a:p>
          <a:p>
            <a:r>
              <a:rPr lang="en-US" dirty="0"/>
              <a:t>So </a:t>
            </a:r>
            <a:r>
              <a:rPr lang="en-US" dirty="0" err="1"/>
              <a:t>jetzt</a:t>
            </a:r>
            <a:r>
              <a:rPr lang="en-US" dirty="0"/>
              <a:t> </a:t>
            </a:r>
            <a:r>
              <a:rPr lang="en-US" dirty="0" err="1"/>
              <a:t>können</a:t>
            </a:r>
            <a:r>
              <a:rPr lang="en-US" dirty="0"/>
              <a:t> </a:t>
            </a:r>
            <a:r>
              <a:rPr lang="en-US" dirty="0" err="1"/>
              <a:t>wir</a:t>
            </a:r>
            <a:r>
              <a:rPr lang="en-US" dirty="0"/>
              <a:t> das </a:t>
            </a:r>
            <a:r>
              <a:rPr lang="en-US" dirty="0" err="1"/>
              <a:t>Programm</a:t>
            </a:r>
            <a:r>
              <a:rPr lang="en-US" dirty="0"/>
              <a:t> </a:t>
            </a:r>
            <a:r>
              <a:rPr lang="en-US" dirty="0" err="1"/>
              <a:t>starten</a:t>
            </a:r>
            <a:r>
              <a:rPr lang="en-US" dirty="0"/>
              <a:t>. Aber </a:t>
            </a:r>
            <a:r>
              <a:rPr lang="en-US" dirty="0" err="1"/>
              <a:t>wir</a:t>
            </a:r>
            <a:r>
              <a:rPr lang="en-US" dirty="0"/>
              <a:t> </a:t>
            </a:r>
            <a:r>
              <a:rPr lang="en-US" dirty="0" err="1"/>
              <a:t>wollen</a:t>
            </a:r>
            <a:r>
              <a:rPr lang="en-US" dirty="0"/>
              <a:t>, </a:t>
            </a:r>
            <a:r>
              <a:rPr lang="en-US" dirty="0" err="1"/>
              <a:t>dass</a:t>
            </a:r>
            <a:r>
              <a:rPr lang="en-US" dirty="0"/>
              <a:t> das </a:t>
            </a:r>
            <a:r>
              <a:rPr lang="en-US" dirty="0" err="1"/>
              <a:t>Programm</a:t>
            </a:r>
            <a:r>
              <a:rPr lang="en-US" dirty="0"/>
              <a:t> </a:t>
            </a:r>
            <a:r>
              <a:rPr lang="en-US" dirty="0" err="1"/>
              <a:t>automatisch</a:t>
            </a:r>
            <a:r>
              <a:rPr lang="en-US" dirty="0"/>
              <a:t> </a:t>
            </a:r>
            <a:r>
              <a:rPr lang="en-US" dirty="0" err="1"/>
              <a:t>startet</a:t>
            </a:r>
            <a:r>
              <a:rPr lang="en-US" dirty="0"/>
              <a:t>, </a:t>
            </a:r>
            <a:r>
              <a:rPr lang="en-US" dirty="0" err="1"/>
              <a:t>wenn</a:t>
            </a:r>
            <a:r>
              <a:rPr lang="en-US" dirty="0"/>
              <a:t> der Raspberry </a:t>
            </a:r>
            <a:r>
              <a:rPr lang="en-US" dirty="0" err="1"/>
              <a:t>startet</a:t>
            </a:r>
            <a:r>
              <a:rPr lang="en-US" dirty="0"/>
              <a:t>.</a:t>
            </a:r>
          </a:p>
          <a:p>
            <a:r>
              <a:rPr lang="en-US" dirty="0" err="1"/>
              <a:t>Deshalb</a:t>
            </a:r>
            <a:r>
              <a:rPr lang="en-US" dirty="0"/>
              <a:t> </a:t>
            </a:r>
            <a:r>
              <a:rPr lang="en-US" dirty="0" err="1"/>
              <a:t>haben</a:t>
            </a:r>
            <a:r>
              <a:rPr lang="en-US" dirty="0"/>
              <a:t> </a:t>
            </a:r>
            <a:r>
              <a:rPr lang="en-US" dirty="0" err="1"/>
              <a:t>wir</a:t>
            </a:r>
            <a:r>
              <a:rPr lang="en-US" dirty="0"/>
              <a:t> das </a:t>
            </a:r>
            <a:r>
              <a:rPr lang="en-US" dirty="0" err="1"/>
              <a:t>Programm</a:t>
            </a:r>
            <a:r>
              <a:rPr lang="en-US" dirty="0"/>
              <a:t> </a:t>
            </a:r>
            <a:r>
              <a:rPr lang="en-US" dirty="0" err="1"/>
              <a:t>als</a:t>
            </a:r>
            <a:r>
              <a:rPr lang="en-US" dirty="0"/>
              <a:t> Service </a:t>
            </a:r>
            <a:r>
              <a:rPr lang="en-US" dirty="0" err="1"/>
              <a:t>installiert</a:t>
            </a:r>
            <a:r>
              <a:rPr lang="en-US" dirty="0"/>
              <a:t>. Da dies </a:t>
            </a:r>
            <a:r>
              <a:rPr lang="en-US" dirty="0" err="1"/>
              <a:t>einige</a:t>
            </a:r>
            <a:r>
              <a:rPr lang="en-US" dirty="0"/>
              <a:t> </a:t>
            </a:r>
            <a:r>
              <a:rPr lang="en-US" dirty="0" err="1"/>
              <a:t>Befehle</a:t>
            </a:r>
            <a:r>
              <a:rPr lang="en-US" dirty="0"/>
              <a:t> </a:t>
            </a:r>
            <a:r>
              <a:rPr lang="en-US" dirty="0" err="1"/>
              <a:t>sind</a:t>
            </a:r>
            <a:r>
              <a:rPr lang="en-US" dirty="0"/>
              <a:t>, </a:t>
            </a:r>
            <a:r>
              <a:rPr lang="en-US" dirty="0" err="1"/>
              <a:t>welche</a:t>
            </a:r>
            <a:r>
              <a:rPr lang="en-US" dirty="0"/>
              <a:t> </a:t>
            </a:r>
            <a:r>
              <a:rPr lang="en-US" dirty="0" err="1"/>
              <a:t>bei</a:t>
            </a:r>
            <a:r>
              <a:rPr lang="en-US" dirty="0"/>
              <a:t> </a:t>
            </a:r>
            <a:r>
              <a:rPr lang="en-US" dirty="0" err="1"/>
              <a:t>einer</a:t>
            </a:r>
            <a:r>
              <a:rPr lang="en-US" dirty="0"/>
              <a:t> Installation </a:t>
            </a:r>
            <a:r>
              <a:rPr lang="en-US" dirty="0" err="1"/>
              <a:t>eingetippt</a:t>
            </a:r>
            <a:r>
              <a:rPr lang="en-US" dirty="0"/>
              <a:t> </a:t>
            </a:r>
            <a:r>
              <a:rPr lang="en-US" dirty="0" err="1"/>
              <a:t>werden</a:t>
            </a:r>
            <a:r>
              <a:rPr lang="en-US" dirty="0"/>
              <a:t> </a:t>
            </a:r>
            <a:r>
              <a:rPr lang="en-US" dirty="0" err="1"/>
              <a:t>müssen</a:t>
            </a:r>
            <a:r>
              <a:rPr lang="en-US" dirty="0"/>
              <a:t>, </a:t>
            </a:r>
            <a:r>
              <a:rPr lang="en-US" dirty="0" err="1"/>
              <a:t>haben</a:t>
            </a:r>
            <a:r>
              <a:rPr lang="en-US" dirty="0"/>
              <a:t> </a:t>
            </a:r>
            <a:r>
              <a:rPr lang="en-US" dirty="0" err="1"/>
              <a:t>wir</a:t>
            </a:r>
            <a:r>
              <a:rPr lang="en-US" dirty="0"/>
              <a:t> </a:t>
            </a:r>
            <a:r>
              <a:rPr lang="en-US" dirty="0" err="1"/>
              <a:t>ein</a:t>
            </a:r>
            <a:r>
              <a:rPr lang="en-US" dirty="0"/>
              <a:t> </a:t>
            </a:r>
            <a:r>
              <a:rPr lang="en-US" dirty="0" err="1"/>
              <a:t>Skript</a:t>
            </a:r>
            <a:r>
              <a:rPr lang="en-US" dirty="0"/>
              <a:t> </a:t>
            </a:r>
            <a:r>
              <a:rPr lang="en-US" dirty="0" err="1"/>
              <a:t>erstellt</a:t>
            </a:r>
            <a:r>
              <a:rPr lang="en-US" dirty="0"/>
              <a:t>. </a:t>
            </a:r>
          </a:p>
          <a:p>
            <a:endParaRPr lang="en-US" dirty="0"/>
          </a:p>
          <a:p>
            <a:r>
              <a:rPr lang="en-US" dirty="0"/>
              <a:t>Das </a:t>
            </a:r>
            <a:r>
              <a:rPr lang="en-US" dirty="0" err="1"/>
              <a:t>Skript</a:t>
            </a:r>
            <a:r>
              <a:rPr lang="en-US" dirty="0"/>
              <a:t> </a:t>
            </a:r>
            <a:r>
              <a:rPr lang="en-US" dirty="0" err="1"/>
              <a:t>kann</a:t>
            </a:r>
            <a:r>
              <a:rPr lang="en-US" dirty="0"/>
              <a:t> </a:t>
            </a:r>
            <a:r>
              <a:rPr lang="en-US" dirty="0" err="1"/>
              <a:t>über</a:t>
            </a:r>
            <a:r>
              <a:rPr lang="en-US" dirty="0"/>
              <a:t> </a:t>
            </a:r>
            <a:r>
              <a:rPr lang="en-US" dirty="0" err="1"/>
              <a:t>einen</a:t>
            </a:r>
            <a:r>
              <a:rPr lang="en-US" dirty="0"/>
              <a:t> </a:t>
            </a:r>
            <a:r>
              <a:rPr lang="en-US" dirty="0" err="1"/>
              <a:t>Einzeiler</a:t>
            </a:r>
            <a:r>
              <a:rPr lang="en-US" dirty="0"/>
              <a:t> </a:t>
            </a:r>
            <a:r>
              <a:rPr lang="en-US" dirty="0" err="1"/>
              <a:t>einfach</a:t>
            </a:r>
            <a:r>
              <a:rPr lang="en-US" dirty="0"/>
              <a:t> </a:t>
            </a:r>
            <a:r>
              <a:rPr lang="en-US" dirty="0" err="1"/>
              <a:t>aufgerufen</a:t>
            </a:r>
            <a:r>
              <a:rPr lang="en-US" dirty="0"/>
              <a:t> </a:t>
            </a:r>
            <a:r>
              <a:rPr lang="en-US" dirty="0" err="1"/>
              <a:t>werden</a:t>
            </a:r>
            <a:r>
              <a:rPr lang="en-US" dirty="0"/>
              <a:t> und die Installation </a:t>
            </a:r>
            <a:r>
              <a:rPr lang="en-US" dirty="0" err="1"/>
              <a:t>erfolgt</a:t>
            </a:r>
            <a:r>
              <a:rPr lang="en-US" dirty="0"/>
              <a:t> </a:t>
            </a:r>
            <a:r>
              <a:rPr lang="en-US" dirty="0" err="1"/>
              <a:t>automatisch</a:t>
            </a:r>
            <a:r>
              <a:rPr lang="en-US" dirty="0"/>
              <a:t>. </a:t>
            </a:r>
          </a:p>
          <a:p>
            <a:endParaRPr lang="en-US" dirty="0"/>
          </a:p>
          <a:p>
            <a:r>
              <a:rPr lang="en-US" dirty="0" err="1"/>
              <a:t>Beim</a:t>
            </a:r>
            <a:r>
              <a:rPr lang="en-US" dirty="0"/>
              <a:t> </a:t>
            </a:r>
            <a:r>
              <a:rPr lang="en-US" dirty="0" err="1"/>
              <a:t>entwickeln</a:t>
            </a:r>
            <a:r>
              <a:rPr lang="en-US" dirty="0"/>
              <a:t> des </a:t>
            </a:r>
            <a:r>
              <a:rPr lang="en-US" dirty="0" err="1"/>
              <a:t>Autostart</a:t>
            </a:r>
            <a:r>
              <a:rPr lang="en-US" dirty="0"/>
              <a:t> </a:t>
            </a:r>
            <a:r>
              <a:rPr lang="en-US" dirty="0" err="1"/>
              <a:t>haben</a:t>
            </a:r>
            <a:r>
              <a:rPr lang="en-US" dirty="0"/>
              <a:t> </a:t>
            </a:r>
            <a:r>
              <a:rPr lang="en-US" dirty="0" err="1"/>
              <a:t>sich</a:t>
            </a:r>
            <a:r>
              <a:rPr lang="en-US" dirty="0"/>
              <a:t> </a:t>
            </a:r>
            <a:r>
              <a:rPr lang="en-US" dirty="0" err="1"/>
              <a:t>zwei</a:t>
            </a:r>
            <a:r>
              <a:rPr lang="en-US" dirty="0"/>
              <a:t> </a:t>
            </a:r>
            <a:r>
              <a:rPr lang="en-US" dirty="0" err="1"/>
              <a:t>Probleme</a:t>
            </a:r>
            <a:r>
              <a:rPr lang="en-US" dirty="0"/>
              <a:t> </a:t>
            </a:r>
            <a:r>
              <a:rPr lang="en-US" dirty="0" err="1"/>
              <a:t>gestellt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Erstens</a:t>
            </a:r>
            <a:r>
              <a:rPr lang="en-US" dirty="0"/>
              <a:t>, der Service muss Wissen auf </a:t>
            </a:r>
            <a:r>
              <a:rPr lang="en-US" dirty="0" err="1"/>
              <a:t>welchem</a:t>
            </a:r>
            <a:r>
              <a:rPr lang="en-US" dirty="0"/>
              <a:t> Desktop er die </a:t>
            </a:r>
            <a:r>
              <a:rPr lang="en-US" dirty="0" err="1"/>
              <a:t>Applikation</a:t>
            </a:r>
            <a:r>
              <a:rPr lang="en-US" dirty="0"/>
              <a:t> </a:t>
            </a:r>
            <a:r>
              <a:rPr lang="en-US" dirty="0" err="1"/>
              <a:t>öffnet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Zweitzens</a:t>
            </a:r>
            <a:r>
              <a:rPr lang="en-US" dirty="0"/>
              <a:t>, der Service </a:t>
            </a:r>
            <a:r>
              <a:rPr lang="en-US" dirty="0" err="1"/>
              <a:t>darf</a:t>
            </a:r>
            <a:r>
              <a:rPr lang="en-US" dirty="0"/>
              <a:t> erst </a:t>
            </a:r>
            <a:r>
              <a:rPr lang="en-US" dirty="0" err="1"/>
              <a:t>starten</a:t>
            </a:r>
            <a:r>
              <a:rPr lang="en-US" dirty="0"/>
              <a:t>, </a:t>
            </a:r>
            <a:r>
              <a:rPr lang="en-US" dirty="0" err="1"/>
              <a:t>wenn</a:t>
            </a:r>
            <a:r>
              <a:rPr lang="en-US" dirty="0"/>
              <a:t> die Influx </a:t>
            </a:r>
            <a:r>
              <a:rPr lang="en-US" dirty="0" err="1"/>
              <a:t>Datenbank</a:t>
            </a:r>
            <a:r>
              <a:rPr lang="en-US" dirty="0"/>
              <a:t> </a:t>
            </a:r>
            <a:r>
              <a:rPr lang="en-US" dirty="0" err="1"/>
              <a:t>läuft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Das </a:t>
            </a:r>
            <a:r>
              <a:rPr lang="en-US" dirty="0" err="1"/>
              <a:t>erste</a:t>
            </a:r>
            <a:r>
              <a:rPr lang="en-US" dirty="0"/>
              <a:t> Problem </a:t>
            </a:r>
            <a:r>
              <a:rPr lang="en-US" dirty="0" err="1"/>
              <a:t>ist</a:t>
            </a:r>
            <a:r>
              <a:rPr lang="en-US" dirty="0"/>
              <a:t> </a:t>
            </a:r>
            <a:r>
              <a:rPr lang="en-US" dirty="0" err="1"/>
              <a:t>einfach</a:t>
            </a:r>
            <a:r>
              <a:rPr lang="en-US" dirty="0"/>
              <a:t> </a:t>
            </a:r>
            <a:r>
              <a:rPr lang="en-US" dirty="0" err="1"/>
              <a:t>gelöst</a:t>
            </a:r>
            <a:r>
              <a:rPr lang="en-US" dirty="0"/>
              <a:t>. </a:t>
            </a:r>
            <a:r>
              <a:rPr lang="en-US" dirty="0" err="1"/>
              <a:t>Im</a:t>
            </a:r>
            <a:r>
              <a:rPr lang="en-US" dirty="0"/>
              <a:t> Service </a:t>
            </a:r>
            <a:r>
              <a:rPr lang="en-US" dirty="0" err="1"/>
              <a:t>kann</a:t>
            </a:r>
            <a:r>
              <a:rPr lang="en-US" dirty="0"/>
              <a:t> der Desktop des </a:t>
            </a:r>
            <a:r>
              <a:rPr lang="en-US" dirty="0" err="1"/>
              <a:t>Benutzers</a:t>
            </a:r>
            <a:r>
              <a:rPr lang="en-US" dirty="0"/>
              <a:t> </a:t>
            </a:r>
            <a:r>
              <a:rPr lang="en-US" dirty="0" err="1"/>
              <a:t>mitgegeben</a:t>
            </a:r>
            <a:r>
              <a:rPr lang="en-US" dirty="0"/>
              <a:t> </a:t>
            </a:r>
            <a:r>
              <a:rPr lang="en-US" dirty="0" err="1"/>
              <a:t>werden</a:t>
            </a:r>
            <a:r>
              <a:rPr lang="en-US" dirty="0"/>
              <a:t> und </a:t>
            </a:r>
            <a:r>
              <a:rPr lang="en-US" dirty="0" err="1"/>
              <a:t>wir</a:t>
            </a:r>
            <a:r>
              <a:rPr lang="en-US" dirty="0"/>
              <a:t> </a:t>
            </a:r>
            <a:r>
              <a:rPr lang="en-US" dirty="0" err="1"/>
              <a:t>können</a:t>
            </a:r>
            <a:r>
              <a:rPr lang="en-US" dirty="0"/>
              <a:t> den Service so </a:t>
            </a:r>
            <a:r>
              <a:rPr lang="en-US" dirty="0" err="1"/>
              <a:t>konfigurieren</a:t>
            </a:r>
            <a:r>
              <a:rPr lang="en-US" dirty="0"/>
              <a:t>, </a:t>
            </a:r>
            <a:r>
              <a:rPr lang="en-US" dirty="0" err="1"/>
              <a:t>dass</a:t>
            </a:r>
            <a:r>
              <a:rPr lang="en-US" dirty="0"/>
              <a:t> </a:t>
            </a:r>
            <a:r>
              <a:rPr lang="en-US" dirty="0" err="1"/>
              <a:t>dieser</a:t>
            </a:r>
            <a:r>
              <a:rPr lang="en-US" dirty="0"/>
              <a:t> erst </a:t>
            </a:r>
            <a:r>
              <a:rPr lang="en-US" dirty="0" err="1"/>
              <a:t>bei</a:t>
            </a:r>
            <a:r>
              <a:rPr lang="en-US" dirty="0"/>
              <a:t> </a:t>
            </a:r>
            <a:r>
              <a:rPr lang="en-US" dirty="0" err="1"/>
              <a:t>Anmeldung</a:t>
            </a:r>
            <a:r>
              <a:rPr lang="en-US" dirty="0"/>
              <a:t> der </a:t>
            </a:r>
            <a:r>
              <a:rPr lang="en-US" dirty="0" err="1"/>
              <a:t>Benutzer</a:t>
            </a:r>
            <a:r>
              <a:rPr lang="en-US" dirty="0"/>
              <a:t> </a:t>
            </a:r>
            <a:r>
              <a:rPr lang="en-US" dirty="0" err="1"/>
              <a:t>startet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Das </a:t>
            </a:r>
            <a:r>
              <a:rPr lang="en-US" dirty="0" err="1"/>
              <a:t>zweite</a:t>
            </a:r>
            <a:r>
              <a:rPr lang="en-US" dirty="0"/>
              <a:t> Problem </a:t>
            </a:r>
            <a:r>
              <a:rPr lang="en-US" dirty="0" err="1"/>
              <a:t>ist</a:t>
            </a:r>
            <a:r>
              <a:rPr lang="en-US" dirty="0"/>
              <a:t> </a:t>
            </a:r>
            <a:r>
              <a:rPr lang="en-US" dirty="0" err="1"/>
              <a:t>theoretisch</a:t>
            </a:r>
            <a:r>
              <a:rPr lang="en-US" dirty="0"/>
              <a:t> </a:t>
            </a:r>
            <a:r>
              <a:rPr lang="en-US" dirty="0" err="1"/>
              <a:t>auch</a:t>
            </a:r>
            <a:r>
              <a:rPr lang="en-US" dirty="0"/>
              <a:t> </a:t>
            </a:r>
            <a:r>
              <a:rPr lang="en-US" dirty="0" err="1"/>
              <a:t>einfach</a:t>
            </a:r>
            <a:r>
              <a:rPr lang="en-US" dirty="0"/>
              <a:t> </a:t>
            </a:r>
            <a:r>
              <a:rPr lang="en-US" dirty="0" err="1"/>
              <a:t>zu</a:t>
            </a:r>
            <a:r>
              <a:rPr lang="en-US" dirty="0"/>
              <a:t> </a:t>
            </a:r>
            <a:r>
              <a:rPr lang="en-US" dirty="0" err="1"/>
              <a:t>lösen</a:t>
            </a:r>
            <a:r>
              <a:rPr lang="en-US" dirty="0"/>
              <a:t>. </a:t>
            </a:r>
            <a:r>
              <a:rPr lang="en-US" dirty="0" err="1"/>
              <a:t>Wir</a:t>
            </a:r>
            <a:r>
              <a:rPr lang="en-US" dirty="0"/>
              <a:t> </a:t>
            </a:r>
            <a:r>
              <a:rPr lang="en-US" dirty="0" err="1"/>
              <a:t>konfigurieren</a:t>
            </a:r>
            <a:r>
              <a:rPr lang="en-US" dirty="0"/>
              <a:t> den Service so, </a:t>
            </a:r>
            <a:r>
              <a:rPr lang="en-US" dirty="0" err="1"/>
              <a:t>dass</a:t>
            </a:r>
            <a:r>
              <a:rPr lang="en-US" dirty="0"/>
              <a:t> </a:t>
            </a:r>
            <a:r>
              <a:rPr lang="en-US" dirty="0" err="1"/>
              <a:t>dieser</a:t>
            </a:r>
            <a:r>
              <a:rPr lang="en-US" dirty="0"/>
              <a:t> </a:t>
            </a:r>
            <a:r>
              <a:rPr lang="en-US" dirty="0" err="1"/>
              <a:t>wartet</a:t>
            </a:r>
            <a:r>
              <a:rPr lang="en-US" dirty="0"/>
              <a:t> bis Influx </a:t>
            </a:r>
            <a:r>
              <a:rPr lang="en-US" dirty="0" err="1"/>
              <a:t>gestartet</a:t>
            </a:r>
            <a:r>
              <a:rPr lang="en-US" dirty="0"/>
              <a:t> </a:t>
            </a:r>
            <a:r>
              <a:rPr lang="en-US" dirty="0" err="1"/>
              <a:t>ist</a:t>
            </a:r>
            <a:r>
              <a:rPr lang="en-US" dirty="0"/>
              <a:t> und </a:t>
            </a:r>
            <a:r>
              <a:rPr lang="en-US" dirty="0" err="1"/>
              <a:t>parat</a:t>
            </a:r>
            <a:r>
              <a:rPr lang="en-US" dirty="0"/>
              <a:t> </a:t>
            </a:r>
            <a:r>
              <a:rPr lang="en-US" dirty="0" err="1"/>
              <a:t>ist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Leider</a:t>
            </a:r>
            <a:r>
              <a:rPr lang="en-US" dirty="0"/>
              <a:t> </a:t>
            </a:r>
            <a:r>
              <a:rPr lang="en-US" dirty="0" err="1"/>
              <a:t>gibt</a:t>
            </a:r>
            <a:r>
              <a:rPr lang="en-US" dirty="0"/>
              <a:t> Influx </a:t>
            </a:r>
            <a:r>
              <a:rPr lang="en-US" dirty="0" err="1"/>
              <a:t>schon</a:t>
            </a:r>
            <a:r>
              <a:rPr lang="en-US" dirty="0"/>
              <a:t> </a:t>
            </a:r>
            <a:r>
              <a:rPr lang="en-US" dirty="0" err="1"/>
              <a:t>kurz</a:t>
            </a:r>
            <a:r>
              <a:rPr lang="en-US" dirty="0"/>
              <a:t> </a:t>
            </a:r>
            <a:r>
              <a:rPr lang="en-US" dirty="0" err="1"/>
              <a:t>nach</a:t>
            </a:r>
            <a:r>
              <a:rPr lang="en-US" dirty="0"/>
              <a:t> dem </a:t>
            </a:r>
            <a:r>
              <a:rPr lang="en-US" dirty="0" err="1"/>
              <a:t>Startanstoss</a:t>
            </a:r>
            <a:r>
              <a:rPr lang="en-US" dirty="0"/>
              <a:t> das Signal “Ready” </a:t>
            </a:r>
            <a:r>
              <a:rPr lang="en-US" dirty="0" err="1"/>
              <a:t>zurück</a:t>
            </a:r>
            <a:r>
              <a:rPr lang="en-US" dirty="0"/>
              <a:t>. </a:t>
            </a:r>
            <a:r>
              <a:rPr lang="en-US" dirty="0" err="1"/>
              <a:t>Doch</a:t>
            </a:r>
            <a:r>
              <a:rPr lang="en-US" dirty="0"/>
              <a:t> </a:t>
            </a:r>
            <a:r>
              <a:rPr lang="en-US" dirty="0" err="1"/>
              <a:t>im</a:t>
            </a:r>
            <a:r>
              <a:rPr lang="en-US" dirty="0"/>
              <a:t> </a:t>
            </a:r>
            <a:r>
              <a:rPr lang="en-US" dirty="0" err="1"/>
              <a:t>Hintergrund</a:t>
            </a:r>
            <a:r>
              <a:rPr lang="en-US" dirty="0"/>
              <a:t> </a:t>
            </a:r>
            <a:r>
              <a:rPr lang="en-US" dirty="0" err="1"/>
              <a:t>öffnet</a:t>
            </a:r>
            <a:r>
              <a:rPr lang="en-US" dirty="0"/>
              <a:t> Influx </a:t>
            </a:r>
            <a:r>
              <a:rPr lang="en-US" dirty="0" err="1"/>
              <a:t>noch</a:t>
            </a:r>
            <a:r>
              <a:rPr lang="en-US" dirty="0"/>
              <a:t> die </a:t>
            </a:r>
            <a:r>
              <a:rPr lang="en-US" dirty="0" err="1"/>
              <a:t>Datenbank</a:t>
            </a:r>
            <a:r>
              <a:rPr lang="en-US" dirty="0"/>
              <a:t> und </a:t>
            </a:r>
            <a:r>
              <a:rPr lang="en-US" dirty="0" err="1"/>
              <a:t>unser</a:t>
            </a:r>
            <a:r>
              <a:rPr lang="en-US" dirty="0"/>
              <a:t> </a:t>
            </a:r>
            <a:r>
              <a:rPr lang="en-US" dirty="0" err="1"/>
              <a:t>Programm</a:t>
            </a:r>
            <a:r>
              <a:rPr lang="en-US" dirty="0"/>
              <a:t> </a:t>
            </a:r>
            <a:r>
              <a:rPr lang="en-US" dirty="0" err="1"/>
              <a:t>stürzt</a:t>
            </a:r>
            <a:r>
              <a:rPr lang="en-US" dirty="0"/>
              <a:t> ab </a:t>
            </a:r>
            <a:r>
              <a:rPr lang="en-US" dirty="0" err="1"/>
              <a:t>weil</a:t>
            </a:r>
            <a:r>
              <a:rPr lang="en-US" dirty="0"/>
              <a:t> es Influx </a:t>
            </a:r>
            <a:r>
              <a:rPr lang="en-US" dirty="0" err="1"/>
              <a:t>noch</a:t>
            </a:r>
            <a:r>
              <a:rPr lang="en-US" dirty="0"/>
              <a:t> </a:t>
            </a:r>
            <a:r>
              <a:rPr lang="en-US" dirty="0" err="1"/>
              <a:t>nicht</a:t>
            </a:r>
            <a:r>
              <a:rPr lang="en-US" dirty="0"/>
              <a:t> </a:t>
            </a:r>
            <a:r>
              <a:rPr lang="en-US" dirty="0" err="1"/>
              <a:t>erreicht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Wir</a:t>
            </a:r>
            <a:r>
              <a:rPr lang="en-US" dirty="0"/>
              <a:t> </a:t>
            </a:r>
            <a:r>
              <a:rPr lang="en-US" dirty="0" err="1"/>
              <a:t>haben</a:t>
            </a:r>
            <a:r>
              <a:rPr lang="en-US" dirty="0"/>
              <a:t> </a:t>
            </a:r>
            <a:r>
              <a:rPr lang="en-US" dirty="0" err="1"/>
              <a:t>deshalb</a:t>
            </a:r>
            <a:r>
              <a:rPr lang="en-US" dirty="0"/>
              <a:t> </a:t>
            </a:r>
            <a:r>
              <a:rPr lang="en-US" dirty="0" err="1"/>
              <a:t>unser</a:t>
            </a:r>
            <a:r>
              <a:rPr lang="en-US" dirty="0"/>
              <a:t> </a:t>
            </a:r>
            <a:r>
              <a:rPr lang="en-US" dirty="0" err="1"/>
              <a:t>Programm</a:t>
            </a:r>
            <a:r>
              <a:rPr lang="en-US" dirty="0"/>
              <a:t> so </a:t>
            </a:r>
            <a:r>
              <a:rPr lang="en-US" dirty="0" err="1"/>
              <a:t>programmiert</a:t>
            </a:r>
            <a:r>
              <a:rPr lang="en-US" dirty="0"/>
              <a:t>, </a:t>
            </a:r>
            <a:r>
              <a:rPr lang="en-US" dirty="0" err="1"/>
              <a:t>dass</a:t>
            </a:r>
            <a:r>
              <a:rPr lang="en-US" dirty="0"/>
              <a:t> es </a:t>
            </a:r>
            <a:r>
              <a:rPr lang="en-US" dirty="0" err="1"/>
              <a:t>warten</a:t>
            </a:r>
            <a:r>
              <a:rPr lang="en-US" dirty="0"/>
              <a:t> </a:t>
            </a:r>
            <a:r>
              <a:rPr lang="en-US" dirty="0" err="1"/>
              <a:t>kann</a:t>
            </a:r>
            <a:r>
              <a:rPr lang="en-US" dirty="0"/>
              <a:t> bis Influx </a:t>
            </a:r>
            <a:r>
              <a:rPr lang="en-US" dirty="0" err="1"/>
              <a:t>gestartet</a:t>
            </a:r>
            <a:r>
              <a:rPr lang="en-US" dirty="0"/>
              <a:t> </a:t>
            </a:r>
            <a:r>
              <a:rPr lang="en-US" dirty="0" err="1"/>
              <a:t>ist</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25</a:t>
            </a:fld>
            <a:endParaRPr lang="en-CH"/>
          </a:p>
        </p:txBody>
      </p:sp>
    </p:spTree>
    <p:extLst>
      <p:ext uri="{BB962C8B-B14F-4D97-AF65-F5344CB8AC3E}">
        <p14:creationId xmlns:p14="http://schemas.microsoft.com/office/powerpoint/2010/main" val="1503600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Florin: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Programm</a:t>
            </a:r>
            <a:r>
              <a:rPr lang="en-US" dirty="0"/>
              <a:t> </a:t>
            </a:r>
            <a:r>
              <a:rPr lang="en-US" dirty="0" err="1"/>
              <a:t>greift</a:t>
            </a:r>
            <a:r>
              <a:rPr lang="en-US" dirty="0"/>
              <a:t> </a:t>
            </a:r>
            <a:r>
              <a:rPr lang="en-US" dirty="0" err="1"/>
              <a:t>immer</a:t>
            </a:r>
            <a:r>
              <a:rPr lang="en-US" dirty="0"/>
              <a:t> auf die </a:t>
            </a:r>
            <a:r>
              <a:rPr lang="en-US" dirty="0" err="1"/>
              <a:t>Vorgegebene</a:t>
            </a:r>
            <a:r>
              <a:rPr lang="en-US" dirty="0"/>
              <a:t> DB </a:t>
            </a:r>
            <a:r>
              <a:rPr lang="en-US" dirty="0" err="1"/>
              <a:t>zu</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Es </a:t>
            </a:r>
            <a:r>
              <a:rPr lang="en-US" dirty="0" err="1"/>
              <a:t>könnte</a:t>
            </a:r>
            <a:r>
              <a:rPr lang="en-US" dirty="0"/>
              <a:t> sein, </a:t>
            </a:r>
            <a:r>
              <a:rPr lang="en-US" dirty="0" err="1"/>
              <a:t>dass</a:t>
            </a:r>
            <a:r>
              <a:rPr lang="en-US" dirty="0"/>
              <a:t> </a:t>
            </a:r>
            <a:r>
              <a:rPr lang="en-US" dirty="0" err="1"/>
              <a:t>sich</a:t>
            </a:r>
            <a:r>
              <a:rPr lang="en-US" dirty="0"/>
              <a:t> URL </a:t>
            </a:r>
            <a:r>
              <a:rPr lang="en-US" dirty="0" err="1"/>
              <a:t>ändert</a:t>
            </a:r>
            <a:r>
              <a:rPr lang="en-US" dirty="0"/>
              <a:t> </a:t>
            </a:r>
            <a:r>
              <a:rPr lang="en-US" dirty="0" err="1"/>
              <a:t>oder</a:t>
            </a:r>
            <a:r>
              <a:rPr lang="en-US" dirty="0"/>
              <a:t> der DB Port </a:t>
            </a:r>
            <a:r>
              <a:rPr lang="en-US" dirty="0" err="1"/>
              <a:t>schon</a:t>
            </a:r>
            <a:r>
              <a:rPr lang="en-US" dirty="0"/>
              <a:t> </a:t>
            </a:r>
            <a:r>
              <a:rPr lang="en-US" dirty="0" err="1"/>
              <a:t>besetzt</a:t>
            </a:r>
            <a:r>
              <a:rPr lang="en-US" dirty="0"/>
              <a:t> </a:t>
            </a:r>
            <a:r>
              <a:rPr lang="en-US" dirty="0" err="1"/>
              <a:t>ist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t>
            </a:r>
            <a:r>
              <a:rPr lang="en-US" dirty="0" err="1"/>
              <a:t>diesem</a:t>
            </a:r>
            <a:r>
              <a:rPr lang="en-US" dirty="0"/>
              <a:t> Fall </a:t>
            </a:r>
            <a:r>
              <a:rPr lang="en-US" dirty="0" err="1"/>
              <a:t>ist</a:t>
            </a:r>
            <a:r>
              <a:rPr lang="en-US" dirty="0"/>
              <a:t> </a:t>
            </a:r>
            <a:r>
              <a:rPr lang="en-US" dirty="0" err="1"/>
              <a:t>eine</a:t>
            </a:r>
            <a:r>
              <a:rPr lang="en-US" dirty="0"/>
              <a:t> </a:t>
            </a:r>
            <a:r>
              <a:rPr lang="en-US" dirty="0" err="1"/>
              <a:t>Anpassung</a:t>
            </a:r>
            <a:r>
              <a:rPr lang="en-US" dirty="0"/>
              <a:t> des Codes auf dem Raspberry Pi </a:t>
            </a:r>
            <a:r>
              <a:rPr lang="en-US" dirty="0" err="1"/>
              <a:t>nicht</a:t>
            </a:r>
            <a:r>
              <a:rPr lang="en-US" dirty="0"/>
              <a:t> </a:t>
            </a:r>
            <a:r>
              <a:rPr lang="en-US" dirty="0" err="1"/>
              <a:t>schön</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Deshalb</a:t>
            </a:r>
            <a:r>
              <a:rPr lang="en-US" dirty="0"/>
              <a:t> </a:t>
            </a:r>
            <a:r>
              <a:rPr lang="en-US" dirty="0" err="1"/>
              <a:t>haben</a:t>
            </a:r>
            <a:r>
              <a:rPr lang="en-US" dirty="0"/>
              <a:t> </a:t>
            </a:r>
            <a:r>
              <a:rPr lang="en-US" dirty="0" err="1"/>
              <a:t>wir</a:t>
            </a:r>
            <a:r>
              <a:rPr lang="en-US" dirty="0"/>
              <a:t> die </a:t>
            </a:r>
            <a:r>
              <a:rPr lang="en-US" dirty="0" err="1"/>
              <a:t>Konfiguration</a:t>
            </a:r>
            <a:r>
              <a:rPr lang="en-US" dirty="0"/>
              <a:t> in </a:t>
            </a:r>
            <a:r>
              <a:rPr lang="en-US" dirty="0" err="1"/>
              <a:t>ein</a:t>
            </a:r>
            <a:r>
              <a:rPr lang="en-US" dirty="0"/>
              <a:t> config file </a:t>
            </a:r>
            <a:r>
              <a:rPr lang="en-US" dirty="0" err="1"/>
              <a:t>geschrieben</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Dort </a:t>
            </a:r>
            <a:r>
              <a:rPr lang="en-US" dirty="0" err="1"/>
              <a:t>kann</a:t>
            </a:r>
            <a:r>
              <a:rPr lang="en-US" dirty="0"/>
              <a:t> die </a:t>
            </a:r>
            <a:r>
              <a:rPr lang="en-US" dirty="0" err="1"/>
              <a:t>Datenbankverbindung</a:t>
            </a:r>
            <a:r>
              <a:rPr lang="en-US" dirty="0"/>
              <a:t> </a:t>
            </a:r>
            <a:r>
              <a:rPr lang="en-US" dirty="0" err="1"/>
              <a:t>problemlos</a:t>
            </a:r>
            <a:r>
              <a:rPr lang="en-US" dirty="0"/>
              <a:t> </a:t>
            </a:r>
            <a:r>
              <a:rPr lang="en-US" dirty="0" err="1"/>
              <a:t>angepasst</a:t>
            </a:r>
            <a:r>
              <a:rPr lang="en-US" dirty="0"/>
              <a:t> warden.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Auch die URL für den Service </a:t>
            </a:r>
            <a:r>
              <a:rPr lang="en-US" dirty="0" err="1"/>
              <a:t>kann</a:t>
            </a:r>
            <a:r>
              <a:rPr lang="en-US" dirty="0"/>
              <a:t> </a:t>
            </a:r>
            <a:r>
              <a:rPr lang="en-US" dirty="0" err="1"/>
              <a:t>angepasst</a:t>
            </a:r>
            <a:r>
              <a:rPr lang="en-US" dirty="0"/>
              <a:t> </a:t>
            </a:r>
            <a:r>
              <a:rPr lang="en-US" dirty="0" err="1"/>
              <a:t>werden</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26</a:t>
            </a:fld>
            <a:endParaRPr lang="en-CH"/>
          </a:p>
        </p:txBody>
      </p:sp>
    </p:spTree>
    <p:extLst>
      <p:ext uri="{BB962C8B-B14F-4D97-AF65-F5344CB8AC3E}">
        <p14:creationId xmlns:p14="http://schemas.microsoft.com/office/powerpoint/2010/main" val="34648122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27</a:t>
            </a:fld>
            <a:endParaRPr lang="en-CH"/>
          </a:p>
        </p:txBody>
      </p:sp>
    </p:spTree>
    <p:extLst>
      <p:ext uri="{BB962C8B-B14F-4D97-AF65-F5344CB8AC3E}">
        <p14:creationId xmlns:p14="http://schemas.microsoft.com/office/powerpoint/2010/main" val="31019129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a:t>
            </a:r>
          </a:p>
        </p:txBody>
      </p:sp>
      <p:sp>
        <p:nvSpPr>
          <p:cNvPr id="4" name="Foliennummernplatzhalter 3"/>
          <p:cNvSpPr>
            <a:spLocks noGrp="1"/>
          </p:cNvSpPr>
          <p:nvPr>
            <p:ph type="sldNum" sz="quarter" idx="5"/>
          </p:nvPr>
        </p:nvSpPr>
        <p:spPr/>
        <p:txBody>
          <a:bodyPr/>
          <a:lstStyle/>
          <a:p>
            <a:fld id="{D4CE1BAB-7B68-4C87-8549-54F078DDFB49}" type="slidenum">
              <a:rPr lang="en-CH" smtClean="0"/>
              <a:t>28</a:t>
            </a:fld>
            <a:endParaRPr lang="en-CH"/>
          </a:p>
        </p:txBody>
      </p:sp>
    </p:spTree>
    <p:extLst>
      <p:ext uri="{BB962C8B-B14F-4D97-AF65-F5344CB8AC3E}">
        <p14:creationId xmlns:p14="http://schemas.microsoft.com/office/powerpoint/2010/main" val="19381110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Flask </a:t>
            </a:r>
            <a:r>
              <a:rPr lang="en-US" dirty="0" err="1"/>
              <a:t>ist</a:t>
            </a:r>
            <a:r>
              <a:rPr lang="en-US" dirty="0"/>
              <a:t> </a:t>
            </a:r>
            <a:r>
              <a:rPr lang="en-US" dirty="0" err="1"/>
              <a:t>ein</a:t>
            </a:r>
            <a:r>
              <a:rPr lang="en-US" dirty="0"/>
              <a:t> </a:t>
            </a:r>
            <a:r>
              <a:rPr lang="en-US" dirty="0" err="1"/>
              <a:t>Mikro</a:t>
            </a:r>
            <a:r>
              <a:rPr lang="en-US" dirty="0"/>
              <a:t> </a:t>
            </a:r>
            <a:r>
              <a:rPr lang="en-US" dirty="0" err="1"/>
              <a:t>Webframework</a:t>
            </a:r>
            <a:r>
              <a:rPr lang="en-US" dirty="0"/>
              <a:t> </a:t>
            </a:r>
            <a:r>
              <a:rPr lang="en-US" dirty="0" err="1"/>
              <a:t>zum</a:t>
            </a:r>
            <a:r>
              <a:rPr lang="en-US" dirty="0"/>
              <a:t> </a:t>
            </a:r>
            <a:r>
              <a:rPr lang="en-US" dirty="0" err="1"/>
              <a:t>Programmieren</a:t>
            </a:r>
            <a:r>
              <a:rPr lang="en-US" dirty="0"/>
              <a:t> von </a:t>
            </a:r>
            <a:r>
              <a:rPr lang="en-US" dirty="0" err="1"/>
              <a:t>Webanwendungen</a:t>
            </a:r>
            <a:r>
              <a:rPr lang="en-US" dirty="0"/>
              <a:t> in der </a:t>
            </a:r>
            <a:r>
              <a:rPr lang="en-US" dirty="0" err="1"/>
              <a:t>Programmiersprache</a:t>
            </a:r>
            <a:r>
              <a:rPr lang="en-US" dirty="0"/>
              <a:t> Python. Es </a:t>
            </a:r>
            <a:r>
              <a:rPr lang="en-US" dirty="0" err="1"/>
              <a:t>ist</a:t>
            </a:r>
            <a:r>
              <a:rPr lang="en-US" dirty="0"/>
              <a:t> </a:t>
            </a:r>
            <a:r>
              <a:rPr lang="en-US" dirty="0" err="1"/>
              <a:t>ein</a:t>
            </a:r>
            <a:r>
              <a:rPr lang="en-US" dirty="0"/>
              <a:t> Open Source </a:t>
            </a:r>
            <a:r>
              <a:rPr lang="en-US" dirty="0" err="1"/>
              <a:t>Projekt</a:t>
            </a:r>
            <a:r>
              <a:rPr lang="en-US" dirty="0"/>
              <a:t> und </a:t>
            </a:r>
            <a:r>
              <a:rPr lang="en-US" dirty="0" err="1"/>
              <a:t>wurde</a:t>
            </a:r>
            <a:r>
              <a:rPr lang="en-US" dirty="0"/>
              <a:t> von </a:t>
            </a:r>
            <a:r>
              <a:rPr lang="en-US" dirty="0" err="1"/>
              <a:t>einem</a:t>
            </a:r>
            <a:r>
              <a:rPr lang="en-US" dirty="0"/>
              <a:t> </a:t>
            </a:r>
            <a:r>
              <a:rPr lang="en-US" dirty="0" err="1"/>
              <a:t>österreichischen</a:t>
            </a:r>
            <a:r>
              <a:rPr lang="en-US" dirty="0"/>
              <a:t> </a:t>
            </a:r>
            <a:r>
              <a:rPr lang="en-US" dirty="0" err="1"/>
              <a:t>Entwickler</a:t>
            </a:r>
            <a:r>
              <a:rPr lang="en-US" dirty="0"/>
              <a:t> </a:t>
            </a:r>
            <a:r>
              <a:rPr lang="en-US" dirty="0" err="1"/>
              <a:t>entwofen</a:t>
            </a:r>
            <a:r>
              <a:rPr lang="en-US" dirty="0"/>
              <a:t>. </a:t>
            </a:r>
            <a:r>
              <a:rPr lang="en-US" dirty="0" err="1"/>
              <a:t>Neben</a:t>
            </a:r>
            <a:r>
              <a:rPr lang="en-US" dirty="0"/>
              <a:t> Django </a:t>
            </a:r>
            <a:r>
              <a:rPr lang="en-US" dirty="0" err="1"/>
              <a:t>ist</a:t>
            </a:r>
            <a:r>
              <a:rPr lang="en-US" dirty="0"/>
              <a:t> Flask das </a:t>
            </a:r>
            <a:r>
              <a:rPr lang="en-US" dirty="0" err="1"/>
              <a:t>weitverbreiteste</a:t>
            </a:r>
            <a:r>
              <a:rPr lang="en-US" dirty="0"/>
              <a:t> </a:t>
            </a:r>
            <a:r>
              <a:rPr lang="en-US" dirty="0" err="1"/>
              <a:t>Webframework</a:t>
            </a:r>
            <a:r>
              <a:rPr lang="en-US" dirty="0"/>
              <a:t>.</a:t>
            </a:r>
          </a:p>
          <a:p>
            <a:r>
              <a:rPr lang="en-US" dirty="0" err="1"/>
              <a:t>Wir</a:t>
            </a:r>
            <a:r>
              <a:rPr lang="en-US" dirty="0"/>
              <a:t> </a:t>
            </a:r>
            <a:r>
              <a:rPr lang="en-US" dirty="0" err="1"/>
              <a:t>haben</a:t>
            </a:r>
            <a:r>
              <a:rPr lang="en-US" dirty="0"/>
              <a:t> </a:t>
            </a:r>
            <a:r>
              <a:rPr lang="en-US" dirty="0" err="1"/>
              <a:t>uns</a:t>
            </a:r>
            <a:r>
              <a:rPr lang="en-US" dirty="0"/>
              <a:t> </a:t>
            </a:r>
            <a:r>
              <a:rPr lang="en-US" dirty="0" err="1"/>
              <a:t>dazu</a:t>
            </a:r>
            <a:r>
              <a:rPr lang="en-US" dirty="0"/>
              <a:t> </a:t>
            </a:r>
            <a:r>
              <a:rPr lang="en-US" dirty="0" err="1"/>
              <a:t>entschieden</a:t>
            </a:r>
            <a:r>
              <a:rPr lang="en-US" dirty="0"/>
              <a:t>, </a:t>
            </a:r>
            <a:r>
              <a:rPr lang="en-US" dirty="0" err="1"/>
              <a:t>dass</a:t>
            </a:r>
            <a:r>
              <a:rPr lang="en-US" dirty="0"/>
              <a:t> </a:t>
            </a:r>
            <a:r>
              <a:rPr lang="en-US" dirty="0" err="1"/>
              <a:t>ganze</a:t>
            </a:r>
            <a:r>
              <a:rPr lang="en-US" dirty="0"/>
              <a:t> </a:t>
            </a:r>
            <a:r>
              <a:rPr lang="en-US" dirty="0" err="1"/>
              <a:t>mit</a:t>
            </a:r>
            <a:r>
              <a:rPr lang="en-US" dirty="0"/>
              <a:t> </a:t>
            </a:r>
            <a:r>
              <a:rPr lang="en-US" dirty="0" err="1"/>
              <a:t>Flaskwebgui</a:t>
            </a:r>
            <a:r>
              <a:rPr lang="en-US" dirty="0"/>
              <a:t> </a:t>
            </a:r>
            <a:r>
              <a:rPr lang="en-US" dirty="0" err="1"/>
              <a:t>umzusetzen</a:t>
            </a:r>
            <a:r>
              <a:rPr lang="en-US" dirty="0"/>
              <a:t> </a:t>
            </a:r>
            <a:r>
              <a:rPr lang="en-US" dirty="0" err="1"/>
              <a:t>einer</a:t>
            </a:r>
            <a:r>
              <a:rPr lang="en-US" dirty="0"/>
              <a:t> Library die es </a:t>
            </a:r>
            <a:r>
              <a:rPr lang="en-US" dirty="0" err="1"/>
              <a:t>ermöglicht</a:t>
            </a:r>
            <a:r>
              <a:rPr lang="en-US" dirty="0"/>
              <a:t> </a:t>
            </a:r>
            <a:r>
              <a:rPr lang="en-US" dirty="0" err="1"/>
              <a:t>ähnlich</a:t>
            </a:r>
            <a:r>
              <a:rPr lang="en-US" dirty="0"/>
              <a:t> </a:t>
            </a:r>
            <a:r>
              <a:rPr lang="en-US" dirty="0" err="1"/>
              <a:t>wie</a:t>
            </a:r>
            <a:r>
              <a:rPr lang="en-US" dirty="0"/>
              <a:t> </a:t>
            </a:r>
            <a:r>
              <a:rPr lang="en-US" dirty="0" err="1"/>
              <a:t>bei</a:t>
            </a:r>
            <a:r>
              <a:rPr lang="en-US" dirty="0"/>
              <a:t> Electron Apps </a:t>
            </a:r>
            <a:r>
              <a:rPr lang="en-US" dirty="0" err="1"/>
              <a:t>einen</a:t>
            </a:r>
            <a:r>
              <a:rPr lang="en-US" dirty="0"/>
              <a:t> Website </a:t>
            </a:r>
            <a:r>
              <a:rPr lang="en-US" dirty="0" err="1"/>
              <a:t>ohne</a:t>
            </a:r>
            <a:r>
              <a:rPr lang="en-US" dirty="0"/>
              <a:t> Backend </a:t>
            </a:r>
            <a:r>
              <a:rPr lang="en-US" dirty="0" err="1"/>
              <a:t>laufen</a:t>
            </a:r>
            <a:r>
              <a:rPr lang="en-US" dirty="0"/>
              <a:t> </a:t>
            </a:r>
            <a:r>
              <a:rPr lang="en-US" dirty="0" err="1"/>
              <a:t>zulaufen</a:t>
            </a:r>
            <a:r>
              <a:rPr lang="en-US" dirty="0"/>
              <a:t> direct auf dem Client </a:t>
            </a:r>
            <a:r>
              <a:rPr lang="en-US" dirty="0" err="1"/>
              <a:t>mit</a:t>
            </a:r>
            <a:r>
              <a:rPr lang="en-US" dirty="0"/>
              <a:t> </a:t>
            </a:r>
            <a:r>
              <a:rPr lang="en-US" dirty="0" err="1"/>
              <a:t>integriertem</a:t>
            </a:r>
            <a:r>
              <a:rPr lang="en-US" dirty="0"/>
              <a:t> Webserver.</a:t>
            </a:r>
          </a:p>
          <a:p>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29</a:t>
            </a:fld>
            <a:endParaRPr lang="en-CH"/>
          </a:p>
        </p:txBody>
      </p:sp>
    </p:spTree>
    <p:extLst>
      <p:ext uri="{BB962C8B-B14F-4D97-AF65-F5344CB8AC3E}">
        <p14:creationId xmlns:p14="http://schemas.microsoft.com/office/powerpoint/2010/main" val="102183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a:t>
            </a:r>
          </a:p>
        </p:txBody>
      </p:sp>
      <p:sp>
        <p:nvSpPr>
          <p:cNvPr id="4" name="Foliennummernplatzhalter 3"/>
          <p:cNvSpPr>
            <a:spLocks noGrp="1"/>
          </p:cNvSpPr>
          <p:nvPr>
            <p:ph type="sldNum" sz="quarter" idx="5"/>
          </p:nvPr>
        </p:nvSpPr>
        <p:spPr/>
        <p:txBody>
          <a:bodyPr/>
          <a:lstStyle/>
          <a:p>
            <a:fld id="{D4CE1BAB-7B68-4C87-8549-54F078DDFB49}" type="slidenum">
              <a:rPr lang="en-CH" smtClean="0"/>
              <a:t>3</a:t>
            </a:fld>
            <a:endParaRPr lang="en-CH"/>
          </a:p>
        </p:txBody>
      </p:sp>
    </p:spTree>
    <p:extLst>
      <p:ext uri="{BB962C8B-B14F-4D97-AF65-F5344CB8AC3E}">
        <p14:creationId xmlns:p14="http://schemas.microsoft.com/office/powerpoint/2010/main" val="18835193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Isch</a:t>
            </a:r>
            <a:r>
              <a:rPr lang="en-US" dirty="0"/>
              <a:t> die Folie </a:t>
            </a:r>
            <a:r>
              <a:rPr lang="en-US" dirty="0" err="1"/>
              <a:t>würklich</a:t>
            </a:r>
            <a:r>
              <a:rPr lang="en-US" dirty="0"/>
              <a:t> </a:t>
            </a:r>
            <a:r>
              <a:rPr lang="en-US" dirty="0" err="1"/>
              <a:t>notwendig</a:t>
            </a:r>
            <a:r>
              <a:rPr lang="en-US" dirty="0"/>
              <a:t> </a:t>
            </a:r>
            <a:r>
              <a:rPr lang="en-US" dirty="0" err="1"/>
              <a:t>wenns</a:t>
            </a:r>
            <a:r>
              <a:rPr lang="en-US" dirty="0"/>
              <a:t> de Florin eh no </a:t>
            </a:r>
            <a:r>
              <a:rPr lang="en-US" dirty="0" err="1"/>
              <a:t>vorstellt</a:t>
            </a:r>
            <a:r>
              <a:rPr lang="en-US" dirty="0"/>
              <a:t> ??????</a:t>
            </a:r>
          </a:p>
          <a:p>
            <a:endParaRPr lang="en-US" dirty="0"/>
          </a:p>
          <a:p>
            <a:endParaRPr lang="en-US" dirty="0"/>
          </a:p>
          <a:p>
            <a:r>
              <a:rPr lang="en-US" dirty="0"/>
              <a:t>Etienne: Das </a:t>
            </a:r>
            <a:r>
              <a:rPr lang="en-US" dirty="0" err="1"/>
              <a:t>Webrouting</a:t>
            </a:r>
            <a:r>
              <a:rPr lang="en-US" dirty="0"/>
              <a:t> </a:t>
            </a:r>
            <a:r>
              <a:rPr lang="en-US" dirty="0" err="1"/>
              <a:t>wurde</a:t>
            </a:r>
            <a:r>
              <a:rPr lang="en-US" dirty="0"/>
              <a:t> </a:t>
            </a:r>
            <a:r>
              <a:rPr lang="en-US" dirty="0" err="1"/>
              <a:t>wie</a:t>
            </a:r>
            <a:r>
              <a:rPr lang="en-US" dirty="0"/>
              <a:t> </a:t>
            </a:r>
            <a:r>
              <a:rPr lang="en-US" dirty="0" err="1"/>
              <a:t>folgt</a:t>
            </a:r>
            <a:r>
              <a:rPr lang="en-US" dirty="0"/>
              <a:t> auf </a:t>
            </a:r>
            <a:r>
              <a:rPr lang="en-US" dirty="0" err="1"/>
              <a:t>geteil</a:t>
            </a:r>
            <a:r>
              <a:rPr lang="en-US" dirty="0"/>
              <a:t> </a:t>
            </a:r>
            <a:r>
              <a:rPr lang="en-US" dirty="0" err="1"/>
              <a:t>wir</a:t>
            </a:r>
            <a:r>
              <a:rPr lang="en-US" dirty="0"/>
              <a:t> </a:t>
            </a:r>
            <a:r>
              <a:rPr lang="en-US" dirty="0" err="1"/>
              <a:t>haben</a:t>
            </a:r>
            <a:r>
              <a:rPr lang="en-US" dirty="0"/>
              <a:t> </a:t>
            </a:r>
            <a:r>
              <a:rPr lang="en-US" dirty="0" err="1"/>
              <a:t>einmal</a:t>
            </a:r>
            <a:r>
              <a:rPr lang="en-US" dirty="0"/>
              <a:t> den Home Screen </a:t>
            </a:r>
            <a:r>
              <a:rPr lang="en-US" dirty="0" err="1"/>
              <a:t>mit</a:t>
            </a:r>
            <a:r>
              <a:rPr lang="en-US" dirty="0"/>
              <a:t> den </a:t>
            </a:r>
            <a:r>
              <a:rPr lang="en-US" dirty="0" err="1"/>
              <a:t>zwei</a:t>
            </a:r>
            <a:r>
              <a:rPr lang="en-US" dirty="0"/>
              <a:t> </a:t>
            </a:r>
            <a:r>
              <a:rPr lang="en-US" dirty="0" err="1"/>
              <a:t>Messstationen</a:t>
            </a:r>
            <a:r>
              <a:rPr lang="en-US" dirty="0"/>
              <a:t>. Die man </a:t>
            </a:r>
            <a:r>
              <a:rPr lang="en-US" dirty="0" err="1"/>
              <a:t>mit</a:t>
            </a:r>
            <a:r>
              <a:rPr lang="en-US" dirty="0"/>
              <a:t> </a:t>
            </a:r>
            <a:r>
              <a:rPr lang="en-US" dirty="0" err="1"/>
              <a:t>nur</a:t>
            </a:r>
            <a:r>
              <a:rPr lang="en-US" dirty="0"/>
              <a:t> </a:t>
            </a:r>
            <a:r>
              <a:rPr lang="en-US" dirty="0" err="1"/>
              <a:t>einem</a:t>
            </a:r>
            <a:r>
              <a:rPr lang="en-US" dirty="0"/>
              <a:t> Touch auf den </a:t>
            </a:r>
            <a:r>
              <a:rPr lang="en-US" dirty="0" err="1"/>
              <a:t>Jeweiligen</a:t>
            </a:r>
            <a:r>
              <a:rPr lang="en-US" dirty="0"/>
              <a:t> Button </a:t>
            </a:r>
            <a:r>
              <a:rPr lang="en-US" dirty="0" err="1"/>
              <a:t>switchen</a:t>
            </a:r>
            <a:r>
              <a:rPr lang="en-US" dirty="0"/>
              <a:t> </a:t>
            </a:r>
            <a:r>
              <a:rPr lang="en-US" dirty="0" err="1"/>
              <a:t>kann</a:t>
            </a:r>
            <a:r>
              <a:rPr lang="en-US" dirty="0"/>
              <a:t>.</a:t>
            </a:r>
          </a:p>
          <a:p>
            <a:r>
              <a:rPr lang="en-US" dirty="0" err="1"/>
              <a:t>Dabei</a:t>
            </a:r>
            <a:r>
              <a:rPr lang="en-US" dirty="0"/>
              <a:t> </a:t>
            </a:r>
            <a:r>
              <a:rPr lang="en-US" dirty="0" err="1"/>
              <a:t>haben</a:t>
            </a:r>
            <a:r>
              <a:rPr lang="en-US" dirty="0"/>
              <a:t> </a:t>
            </a:r>
            <a:r>
              <a:rPr lang="en-US" dirty="0" err="1"/>
              <a:t>wir</a:t>
            </a:r>
            <a:r>
              <a:rPr lang="en-US" dirty="0"/>
              <a:t> </a:t>
            </a:r>
            <a:r>
              <a:rPr lang="en-US" dirty="0" err="1"/>
              <a:t>jeweils</a:t>
            </a:r>
            <a:r>
              <a:rPr lang="en-US" dirty="0"/>
              <a:t> </a:t>
            </a:r>
            <a:r>
              <a:rPr lang="en-US" dirty="0" err="1"/>
              <a:t>vier</a:t>
            </a:r>
            <a:r>
              <a:rPr lang="en-US" dirty="0"/>
              <a:t> </a:t>
            </a:r>
            <a:r>
              <a:rPr lang="en-US" dirty="0" err="1"/>
              <a:t>übersichtsseiten</a:t>
            </a:r>
            <a:r>
              <a:rPr lang="en-US" dirty="0"/>
              <a:t> der </a:t>
            </a:r>
            <a:r>
              <a:rPr lang="en-US" dirty="0" err="1"/>
              <a:t>Messtationen</a:t>
            </a:r>
            <a:r>
              <a:rPr lang="en-US" dirty="0"/>
              <a:t> </a:t>
            </a:r>
            <a:r>
              <a:rPr lang="en-US" dirty="0" err="1"/>
              <a:t>aufgeteilt</a:t>
            </a:r>
            <a:r>
              <a:rPr lang="en-US" dirty="0"/>
              <a:t> in Wind </a:t>
            </a:r>
            <a:r>
              <a:rPr lang="en-US" dirty="0" err="1"/>
              <a:t>Tempeatur</a:t>
            </a:r>
            <a:r>
              <a:rPr lang="en-US" dirty="0"/>
              <a:t> Wass und </a:t>
            </a:r>
            <a:r>
              <a:rPr lang="en-US" dirty="0" err="1"/>
              <a:t>Warnungen</a:t>
            </a:r>
            <a:r>
              <a:rPr lang="en-US" dirty="0"/>
              <a:t>. </a:t>
            </a:r>
            <a:r>
              <a:rPr lang="en-US" dirty="0" err="1"/>
              <a:t>Mit</a:t>
            </a:r>
            <a:r>
              <a:rPr lang="en-US" dirty="0"/>
              <a:t> dem Klick auf den </a:t>
            </a:r>
            <a:r>
              <a:rPr lang="en-US" dirty="0" err="1"/>
              <a:t>Jeweiligen</a:t>
            </a:r>
            <a:r>
              <a:rPr lang="en-US" dirty="0"/>
              <a:t> link </a:t>
            </a:r>
            <a:r>
              <a:rPr lang="en-US" dirty="0" err="1"/>
              <a:t>öffnet</a:t>
            </a:r>
            <a:r>
              <a:rPr lang="en-US" dirty="0"/>
              <a:t> </a:t>
            </a:r>
            <a:r>
              <a:rPr lang="en-US" dirty="0" err="1"/>
              <a:t>sich</a:t>
            </a:r>
            <a:r>
              <a:rPr lang="en-US" dirty="0"/>
              <a:t> </a:t>
            </a:r>
            <a:r>
              <a:rPr lang="en-US" dirty="0" err="1"/>
              <a:t>dann</a:t>
            </a:r>
            <a:r>
              <a:rPr lang="en-US" dirty="0"/>
              <a:t> die </a:t>
            </a:r>
            <a:r>
              <a:rPr lang="en-US" dirty="0" err="1"/>
              <a:t>jeweilige</a:t>
            </a:r>
            <a:r>
              <a:rPr lang="en-US" dirty="0"/>
              <a:t> </a:t>
            </a:r>
            <a:r>
              <a:rPr lang="en-US" dirty="0" err="1"/>
              <a:t>Seite</a:t>
            </a:r>
            <a:r>
              <a:rPr lang="en-US" dirty="0"/>
              <a:t>.</a:t>
            </a:r>
          </a:p>
          <a:p>
            <a:r>
              <a:rPr lang="en-US" dirty="0"/>
              <a:t>Die </a:t>
            </a:r>
            <a:r>
              <a:rPr lang="en-US" dirty="0" err="1"/>
              <a:t>dann</a:t>
            </a:r>
            <a:r>
              <a:rPr lang="en-US" dirty="0"/>
              <a:t> den </a:t>
            </a:r>
            <a:r>
              <a:rPr lang="en-US" dirty="0" err="1"/>
              <a:t>letzten</a:t>
            </a:r>
            <a:r>
              <a:rPr lang="en-US" dirty="0"/>
              <a:t> Screen </a:t>
            </a:r>
            <a:r>
              <a:rPr lang="en-US" dirty="0" err="1"/>
              <a:t>öffnet</a:t>
            </a:r>
            <a:r>
              <a:rPr lang="en-US" dirty="0"/>
              <a:t> die </a:t>
            </a:r>
            <a:r>
              <a:rPr lang="en-US" dirty="0" err="1"/>
              <a:t>Grafikten</a:t>
            </a:r>
            <a:r>
              <a:rPr lang="en-US" dirty="0"/>
              <a:t> und Plots </a:t>
            </a:r>
            <a:r>
              <a:rPr lang="en-US" dirty="0" err="1"/>
              <a:t>zu</a:t>
            </a:r>
            <a:r>
              <a:rPr lang="en-US" dirty="0"/>
              <a:t> den </a:t>
            </a:r>
            <a:r>
              <a:rPr lang="en-US" dirty="0" err="1"/>
              <a:t>jeweiligen</a:t>
            </a:r>
            <a:r>
              <a:rPr lang="en-US" dirty="0"/>
              <a:t> </a:t>
            </a:r>
            <a:r>
              <a:rPr lang="en-US" dirty="0" err="1"/>
              <a:t>Unterpunkten</a:t>
            </a:r>
            <a:r>
              <a:rPr lang="en-US" dirty="0"/>
              <a:t>:</a:t>
            </a:r>
          </a:p>
          <a:p>
            <a:r>
              <a:rPr lang="en-US" dirty="0"/>
              <a:t>Wind </a:t>
            </a:r>
            <a:r>
              <a:rPr lang="en-US" dirty="0" err="1"/>
              <a:t>Lufttemperutr</a:t>
            </a:r>
            <a:r>
              <a:rPr lang="en-US" dirty="0"/>
              <a:t> </a:t>
            </a:r>
            <a:r>
              <a:rPr lang="en-US" dirty="0" err="1"/>
              <a:t>Wassertemperatur</a:t>
            </a:r>
            <a:r>
              <a:rPr lang="en-US" dirty="0"/>
              <a:t> </a:t>
            </a:r>
            <a:r>
              <a:rPr lang="en-US" dirty="0" err="1"/>
              <a:t>Taupunkt</a:t>
            </a:r>
            <a:r>
              <a:rPr lang="en-US" dirty="0"/>
              <a:t> </a:t>
            </a:r>
            <a:r>
              <a:rPr lang="en-US" dirty="0" err="1"/>
              <a:t>Wasserstand</a:t>
            </a:r>
            <a:r>
              <a:rPr lang="en-US" dirty="0"/>
              <a:t> und </a:t>
            </a:r>
            <a:r>
              <a:rPr lang="en-US" dirty="0" err="1"/>
              <a:t>Druck</a:t>
            </a:r>
            <a:r>
              <a:rPr lang="en-US" dirty="0"/>
              <a:t>.</a:t>
            </a:r>
          </a:p>
          <a:p>
            <a:r>
              <a:rPr lang="en-US" dirty="0" err="1"/>
              <a:t>Mit</a:t>
            </a:r>
            <a:r>
              <a:rPr lang="en-US" dirty="0"/>
              <a:t> dem </a:t>
            </a:r>
            <a:r>
              <a:rPr lang="en-US" dirty="0" err="1"/>
              <a:t>jeweilgen</a:t>
            </a:r>
            <a:r>
              <a:rPr lang="en-US" dirty="0"/>
              <a:t> Button </a:t>
            </a:r>
            <a:r>
              <a:rPr lang="en-US" dirty="0" err="1"/>
              <a:t>unterhalb</a:t>
            </a:r>
            <a:r>
              <a:rPr lang="en-US" dirty="0"/>
              <a:t> </a:t>
            </a:r>
            <a:r>
              <a:rPr lang="en-US" dirty="0" err="1"/>
              <a:t>kann</a:t>
            </a:r>
            <a:r>
              <a:rPr lang="en-US" dirty="0"/>
              <a:t> </a:t>
            </a:r>
            <a:r>
              <a:rPr lang="en-US" dirty="0" err="1"/>
              <a:t>zwischen</a:t>
            </a:r>
            <a:r>
              <a:rPr lang="en-US" dirty="0"/>
              <a:t> den </a:t>
            </a:r>
            <a:r>
              <a:rPr lang="en-US" dirty="0" err="1"/>
              <a:t>Historischen</a:t>
            </a:r>
            <a:r>
              <a:rPr lang="en-US" dirty="0"/>
              <a:t> </a:t>
            </a:r>
            <a:r>
              <a:rPr lang="en-US" dirty="0" err="1"/>
              <a:t>Daten</a:t>
            </a:r>
            <a:r>
              <a:rPr lang="en-US" dirty="0"/>
              <a:t> dem </a:t>
            </a:r>
            <a:r>
              <a:rPr lang="en-US" dirty="0" err="1"/>
              <a:t>Aktuellen</a:t>
            </a:r>
            <a:r>
              <a:rPr lang="en-US" dirty="0"/>
              <a:t> </a:t>
            </a:r>
            <a:r>
              <a:rPr lang="en-US" dirty="0" err="1"/>
              <a:t>Messtaand</a:t>
            </a:r>
            <a:r>
              <a:rPr lang="en-US" dirty="0"/>
              <a:t> und der </a:t>
            </a:r>
            <a:r>
              <a:rPr lang="en-US" dirty="0" err="1"/>
              <a:t>Vorraussage</a:t>
            </a:r>
            <a:r>
              <a:rPr lang="en-US" dirty="0"/>
              <a:t> </a:t>
            </a:r>
            <a:r>
              <a:rPr lang="en-US" dirty="0" err="1"/>
              <a:t>umgeschalten</a:t>
            </a:r>
            <a:r>
              <a:rPr lang="en-US" dirty="0"/>
              <a:t> warden.</a:t>
            </a:r>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30</a:t>
            </a:fld>
            <a:endParaRPr lang="en-CH"/>
          </a:p>
        </p:txBody>
      </p:sp>
    </p:spTree>
    <p:extLst>
      <p:ext uri="{BB962C8B-B14F-4D97-AF65-F5344CB8AC3E}">
        <p14:creationId xmlns:p14="http://schemas.microsoft.com/office/powerpoint/2010/main" val="12045250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a:t>
            </a:r>
            <a:r>
              <a:rPr lang="en-US" dirty="0" err="1"/>
              <a:t>Hier</a:t>
            </a:r>
            <a:r>
              <a:rPr lang="en-US" dirty="0"/>
              <a:t> </a:t>
            </a:r>
            <a:r>
              <a:rPr lang="en-US" dirty="0" err="1"/>
              <a:t>nochmal</a:t>
            </a:r>
            <a:r>
              <a:rPr lang="en-US" dirty="0"/>
              <a:t> </a:t>
            </a:r>
            <a:r>
              <a:rPr lang="en-US" dirty="0" err="1"/>
              <a:t>abgelistet</a:t>
            </a:r>
            <a:r>
              <a:rPr lang="en-US" dirty="0"/>
              <a:t> die </a:t>
            </a:r>
            <a:r>
              <a:rPr lang="en-US" dirty="0" err="1"/>
              <a:t>Programmatischen</a:t>
            </a:r>
            <a:r>
              <a:rPr lang="en-US" dirty="0"/>
              <a:t> HTML endpoints </a:t>
            </a:r>
          </a:p>
        </p:txBody>
      </p:sp>
      <p:sp>
        <p:nvSpPr>
          <p:cNvPr id="4" name="Foliennummernplatzhalter 3"/>
          <p:cNvSpPr>
            <a:spLocks noGrp="1"/>
          </p:cNvSpPr>
          <p:nvPr>
            <p:ph type="sldNum" sz="quarter" idx="5"/>
          </p:nvPr>
        </p:nvSpPr>
        <p:spPr/>
        <p:txBody>
          <a:bodyPr/>
          <a:lstStyle/>
          <a:p>
            <a:fld id="{D4CE1BAB-7B68-4C87-8549-54F078DDFB49}" type="slidenum">
              <a:rPr lang="en-CH" smtClean="0"/>
              <a:t>31</a:t>
            </a:fld>
            <a:endParaRPr lang="en-CH"/>
          </a:p>
        </p:txBody>
      </p:sp>
    </p:spTree>
    <p:extLst>
      <p:ext uri="{BB962C8B-B14F-4D97-AF65-F5344CB8AC3E}">
        <p14:creationId xmlns:p14="http://schemas.microsoft.com/office/powerpoint/2010/main" val="35522690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Für </a:t>
            </a:r>
            <a:r>
              <a:rPr lang="en-US" dirty="0" err="1"/>
              <a:t>jeden</a:t>
            </a:r>
            <a:r>
              <a:rPr lang="en-US" dirty="0"/>
              <a:t> Endpoint </a:t>
            </a:r>
            <a:r>
              <a:rPr lang="en-US" dirty="0" err="1"/>
              <a:t>im</a:t>
            </a:r>
            <a:r>
              <a:rPr lang="en-US" dirty="0"/>
              <a:t> Routing </a:t>
            </a:r>
            <a:r>
              <a:rPr lang="en-US" dirty="0" err="1"/>
              <a:t>hanben</a:t>
            </a:r>
            <a:r>
              <a:rPr lang="en-US" dirty="0"/>
              <a:t> </a:t>
            </a:r>
            <a:r>
              <a:rPr lang="en-US" dirty="0" err="1"/>
              <a:t>wir</a:t>
            </a:r>
            <a:r>
              <a:rPr lang="en-US" dirty="0"/>
              <a:t> </a:t>
            </a:r>
            <a:r>
              <a:rPr lang="en-US" dirty="0" err="1"/>
              <a:t>jeweils</a:t>
            </a:r>
            <a:r>
              <a:rPr lang="en-US" dirty="0"/>
              <a:t> </a:t>
            </a:r>
            <a:r>
              <a:rPr lang="en-US" dirty="0" err="1"/>
              <a:t>ein</a:t>
            </a:r>
            <a:r>
              <a:rPr lang="en-US" dirty="0"/>
              <a:t> </a:t>
            </a:r>
            <a:r>
              <a:rPr lang="en-US" dirty="0" err="1"/>
              <a:t>statisches</a:t>
            </a:r>
            <a:r>
              <a:rPr lang="en-US" dirty="0"/>
              <a:t> HTML File das </a:t>
            </a:r>
            <a:r>
              <a:rPr lang="en-US" dirty="0" err="1"/>
              <a:t>wir</a:t>
            </a:r>
            <a:r>
              <a:rPr lang="en-US" dirty="0"/>
              <a:t> </a:t>
            </a:r>
            <a:r>
              <a:rPr lang="en-US" dirty="0" err="1"/>
              <a:t>mit</a:t>
            </a:r>
            <a:r>
              <a:rPr lang="en-US" dirty="0"/>
              <a:t> </a:t>
            </a:r>
            <a:r>
              <a:rPr lang="en-US" dirty="0" err="1"/>
              <a:t>unseren</a:t>
            </a:r>
            <a:r>
              <a:rPr lang="en-US" dirty="0"/>
              <a:t> Python </a:t>
            </a:r>
            <a:r>
              <a:rPr lang="en-US" dirty="0" err="1"/>
              <a:t>Variablen</a:t>
            </a:r>
            <a:r>
              <a:rPr lang="en-US" dirty="0"/>
              <a:t> </a:t>
            </a:r>
            <a:r>
              <a:rPr lang="en-US" dirty="0" err="1"/>
              <a:t>füllen</a:t>
            </a:r>
            <a:r>
              <a:rPr lang="en-US" dirty="0"/>
              <a:t>.</a:t>
            </a:r>
          </a:p>
          <a:p>
            <a:r>
              <a:rPr lang="en-US" dirty="0"/>
              <a:t>Index.html für den Home Screen und die Navigation.</a:t>
            </a:r>
          </a:p>
          <a:p>
            <a:r>
              <a:rPr lang="en-US" dirty="0"/>
              <a:t>Load_data.html für den </a:t>
            </a:r>
            <a:r>
              <a:rPr lang="en-US" dirty="0" err="1"/>
              <a:t>Splashscreen</a:t>
            </a:r>
            <a:r>
              <a:rPr lang="en-US" dirty="0"/>
              <a:t>.</a:t>
            </a:r>
          </a:p>
          <a:p>
            <a:r>
              <a:rPr lang="en-US" dirty="0"/>
              <a:t>Main.html für </a:t>
            </a:r>
            <a:r>
              <a:rPr lang="en-US" dirty="0" err="1"/>
              <a:t>Ansichten</a:t>
            </a:r>
            <a:r>
              <a:rPr lang="en-US" dirty="0"/>
              <a:t> der </a:t>
            </a:r>
            <a:r>
              <a:rPr lang="en-US" dirty="0" err="1"/>
              <a:t>Wetterstationen</a:t>
            </a:r>
            <a:endParaRPr lang="en-US" dirty="0"/>
          </a:p>
          <a:p>
            <a:r>
              <a:rPr lang="en-US" dirty="0"/>
              <a:t>Und Graph.html für die Detail </a:t>
            </a:r>
            <a:r>
              <a:rPr lang="en-US" dirty="0" err="1"/>
              <a:t>ansicht</a:t>
            </a:r>
            <a:r>
              <a:rPr lang="en-US" dirty="0"/>
              <a:t> der </a:t>
            </a:r>
            <a:r>
              <a:rPr lang="en-US" dirty="0" err="1"/>
              <a:t>einzelnen</a:t>
            </a:r>
            <a:r>
              <a:rPr lang="en-US" dirty="0"/>
              <a:t> </a:t>
            </a:r>
            <a:r>
              <a:rPr lang="en-US" dirty="0" err="1"/>
              <a:t>Messwerte</a:t>
            </a:r>
            <a:r>
              <a:rPr lang="en-US" dirty="0"/>
              <a:t> und der Plots.</a:t>
            </a:r>
          </a:p>
          <a:p>
            <a:r>
              <a:rPr lang="en-US" dirty="0"/>
              <a:t>Ich </a:t>
            </a:r>
            <a:r>
              <a:rPr lang="en-US" dirty="0" err="1"/>
              <a:t>freue</a:t>
            </a:r>
            <a:r>
              <a:rPr lang="en-US" dirty="0"/>
              <a:t> </a:t>
            </a:r>
            <a:r>
              <a:rPr lang="en-US" dirty="0" err="1"/>
              <a:t>mich</a:t>
            </a:r>
            <a:r>
              <a:rPr lang="en-US" dirty="0"/>
              <a:t> nun </a:t>
            </a:r>
            <a:r>
              <a:rPr lang="en-US" dirty="0" err="1"/>
              <a:t>mein</a:t>
            </a:r>
            <a:r>
              <a:rPr lang="en-US" dirty="0"/>
              <a:t> Wort an Florin </a:t>
            </a:r>
            <a:r>
              <a:rPr lang="en-US" dirty="0" err="1"/>
              <a:t>weiter</a:t>
            </a:r>
            <a:r>
              <a:rPr lang="en-US" dirty="0"/>
              <a:t> </a:t>
            </a:r>
            <a:r>
              <a:rPr lang="en-US" dirty="0" err="1"/>
              <a:t>zugeben</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32</a:t>
            </a:fld>
            <a:endParaRPr lang="en-CH"/>
          </a:p>
        </p:txBody>
      </p:sp>
    </p:spTree>
    <p:extLst>
      <p:ext uri="{BB962C8B-B14F-4D97-AF65-F5344CB8AC3E}">
        <p14:creationId xmlns:p14="http://schemas.microsoft.com/office/powerpoint/2010/main" val="38652652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33</a:t>
            </a:fld>
            <a:endParaRPr lang="en-CH"/>
          </a:p>
        </p:txBody>
      </p:sp>
    </p:spTree>
    <p:extLst>
      <p:ext uri="{BB962C8B-B14F-4D97-AF65-F5344CB8AC3E}">
        <p14:creationId xmlns:p14="http://schemas.microsoft.com/office/powerpoint/2010/main" val="22149538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a:p>
            <a:endParaRPr lang="en-US" dirty="0"/>
          </a:p>
          <a:p>
            <a:r>
              <a:rPr lang="en-US" dirty="0" err="1"/>
              <a:t>Hier</a:t>
            </a:r>
            <a:r>
              <a:rPr lang="en-US" dirty="0"/>
              <a:t> </a:t>
            </a:r>
            <a:r>
              <a:rPr lang="en-US" dirty="0" err="1"/>
              <a:t>ist</a:t>
            </a:r>
            <a:r>
              <a:rPr lang="en-US" dirty="0"/>
              <a:t> der </a:t>
            </a:r>
            <a:r>
              <a:rPr lang="en-US" dirty="0" err="1"/>
              <a:t>Entwurf</a:t>
            </a:r>
            <a:r>
              <a:rPr lang="en-US" dirty="0"/>
              <a:t> der </a:t>
            </a:r>
            <a:r>
              <a:rPr lang="en-US" dirty="0" err="1"/>
              <a:t>Startseite</a:t>
            </a:r>
            <a:r>
              <a:rPr lang="en-US" dirty="0"/>
              <a:t>. </a:t>
            </a:r>
          </a:p>
          <a:p>
            <a:r>
              <a:rPr lang="en-US" dirty="0" err="1"/>
              <a:t>Oben</a:t>
            </a:r>
            <a:r>
              <a:rPr lang="en-US" dirty="0"/>
              <a:t> </a:t>
            </a:r>
            <a:r>
              <a:rPr lang="en-US" dirty="0" err="1"/>
              <a:t>kann</a:t>
            </a:r>
            <a:r>
              <a:rPr lang="en-US" dirty="0"/>
              <a:t> </a:t>
            </a:r>
            <a:r>
              <a:rPr lang="en-US" dirty="0" err="1"/>
              <a:t>zwischen</a:t>
            </a:r>
            <a:r>
              <a:rPr lang="en-US" dirty="0"/>
              <a:t> den </a:t>
            </a:r>
            <a:r>
              <a:rPr lang="en-US" dirty="0" err="1"/>
              <a:t>beiden</a:t>
            </a:r>
            <a:r>
              <a:rPr lang="en-US" dirty="0"/>
              <a:t> </a:t>
            </a:r>
            <a:r>
              <a:rPr lang="en-US" dirty="0" err="1"/>
              <a:t>Wetterstationen</a:t>
            </a:r>
            <a:r>
              <a:rPr lang="en-US" dirty="0"/>
              <a:t> </a:t>
            </a:r>
            <a:r>
              <a:rPr lang="en-US" dirty="0" err="1"/>
              <a:t>hin</a:t>
            </a:r>
            <a:r>
              <a:rPr lang="en-US" dirty="0"/>
              <a:t> und her </a:t>
            </a:r>
            <a:r>
              <a:rPr lang="en-US" dirty="0" err="1"/>
              <a:t>gewechselt</a:t>
            </a:r>
            <a:r>
              <a:rPr lang="en-US" dirty="0"/>
              <a:t> </a:t>
            </a:r>
            <a:r>
              <a:rPr lang="en-US" dirty="0" err="1"/>
              <a:t>werden</a:t>
            </a:r>
            <a:r>
              <a:rPr lang="en-US" dirty="0"/>
              <a:t>. </a:t>
            </a:r>
            <a:r>
              <a:rPr lang="en-US" dirty="0" err="1"/>
              <a:t>Wir</a:t>
            </a:r>
            <a:r>
              <a:rPr lang="en-US" dirty="0"/>
              <a:t> </a:t>
            </a:r>
            <a:r>
              <a:rPr lang="en-US" dirty="0" err="1"/>
              <a:t>haben</a:t>
            </a:r>
            <a:r>
              <a:rPr lang="en-US" dirty="0"/>
              <a:t> die </a:t>
            </a:r>
            <a:r>
              <a:rPr lang="en-US" dirty="0" err="1"/>
              <a:t>Messungen</a:t>
            </a:r>
            <a:r>
              <a:rPr lang="en-US" dirty="0"/>
              <a:t> in 4 Gruppen </a:t>
            </a:r>
            <a:r>
              <a:rPr lang="en-US" dirty="0" err="1"/>
              <a:t>aufgeteilt</a:t>
            </a:r>
            <a:r>
              <a:rPr lang="en-US" dirty="0"/>
              <a:t>: Wind, </a:t>
            </a:r>
            <a:r>
              <a:rPr lang="en-US" dirty="0" err="1"/>
              <a:t>Temperaturen</a:t>
            </a:r>
            <a:r>
              <a:rPr lang="en-US" dirty="0"/>
              <a:t>, Wasser und </a:t>
            </a:r>
            <a:r>
              <a:rPr lang="en-US" dirty="0" err="1"/>
              <a:t>Warnungen</a:t>
            </a:r>
            <a:r>
              <a:rPr lang="en-US" dirty="0"/>
              <a:t>.</a:t>
            </a:r>
          </a:p>
          <a:p>
            <a:endParaRPr lang="en-US" dirty="0"/>
          </a:p>
          <a:p>
            <a:r>
              <a:rPr lang="en-US" dirty="0" err="1"/>
              <a:t>Oben</a:t>
            </a:r>
            <a:r>
              <a:rPr lang="en-US" dirty="0"/>
              <a:t> </a:t>
            </a:r>
            <a:r>
              <a:rPr lang="en-US" dirty="0" err="1"/>
              <a:t>rechts</a:t>
            </a:r>
            <a:r>
              <a:rPr lang="en-US" dirty="0"/>
              <a:t> </a:t>
            </a:r>
            <a:r>
              <a:rPr lang="en-US" dirty="0" err="1"/>
              <a:t>wird</a:t>
            </a:r>
            <a:r>
              <a:rPr lang="en-US" dirty="0"/>
              <a:t> die </a:t>
            </a:r>
            <a:r>
              <a:rPr lang="en-US" dirty="0" err="1"/>
              <a:t>Windrichtung</a:t>
            </a:r>
            <a:r>
              <a:rPr lang="en-US" dirty="0"/>
              <a:t> </a:t>
            </a:r>
            <a:r>
              <a:rPr lang="en-US" dirty="0" err="1"/>
              <a:t>mithilfe</a:t>
            </a:r>
            <a:r>
              <a:rPr lang="en-US" dirty="0"/>
              <a:t> </a:t>
            </a:r>
            <a:r>
              <a:rPr lang="en-US" dirty="0" err="1"/>
              <a:t>einer</a:t>
            </a:r>
            <a:r>
              <a:rPr lang="en-US" dirty="0"/>
              <a:t> Windrose </a:t>
            </a:r>
            <a:r>
              <a:rPr lang="en-US" dirty="0" err="1"/>
              <a:t>dargestellt</a:t>
            </a:r>
            <a:r>
              <a:rPr lang="en-US" dirty="0"/>
              <a:t>. Bei den </a:t>
            </a:r>
            <a:r>
              <a:rPr lang="en-US" dirty="0" err="1"/>
              <a:t>Warnungen</a:t>
            </a:r>
            <a:r>
              <a:rPr lang="en-US" dirty="0"/>
              <a:t> </a:t>
            </a:r>
            <a:r>
              <a:rPr lang="en-US" dirty="0" err="1"/>
              <a:t>werden</a:t>
            </a:r>
            <a:r>
              <a:rPr lang="en-US" dirty="0"/>
              <a:t> </a:t>
            </a:r>
            <a:r>
              <a:rPr lang="en-US" dirty="0" err="1"/>
              <a:t>Wetterwarnungen</a:t>
            </a:r>
            <a:r>
              <a:rPr lang="en-US" dirty="0"/>
              <a:t> von </a:t>
            </a:r>
            <a:r>
              <a:rPr lang="en-US" dirty="0" err="1"/>
              <a:t>MeteoSwiss</a:t>
            </a:r>
            <a:r>
              <a:rPr lang="en-US" dirty="0"/>
              <a:t> </a:t>
            </a:r>
            <a:r>
              <a:rPr lang="en-US" dirty="0" err="1"/>
              <a:t>dargestellt</a:t>
            </a:r>
            <a:r>
              <a:rPr lang="en-US" dirty="0"/>
              <a:t>, </a:t>
            </a:r>
            <a:r>
              <a:rPr lang="en-US" dirty="0" err="1"/>
              <a:t>sowie</a:t>
            </a:r>
            <a:r>
              <a:rPr lang="en-US" dirty="0"/>
              <a:t> der </a:t>
            </a:r>
            <a:r>
              <a:rPr lang="en-US" dirty="0" err="1"/>
              <a:t>Sonnenauf</a:t>
            </a:r>
            <a:r>
              <a:rPr lang="en-US" dirty="0"/>
              <a:t>-/</a:t>
            </a:r>
            <a:r>
              <a:rPr lang="en-US" dirty="0" err="1"/>
              <a:t>untergang</a:t>
            </a:r>
            <a:r>
              <a:rPr lang="en-US" dirty="0"/>
              <a:t> und die </a:t>
            </a:r>
            <a:r>
              <a:rPr lang="en-US" dirty="0" err="1"/>
              <a:t>Strahlung</a:t>
            </a:r>
            <a:r>
              <a:rPr lang="en-US" dirty="0"/>
              <a:t>. Dazu </a:t>
            </a:r>
            <a:r>
              <a:rPr lang="en-US" dirty="0" err="1"/>
              <a:t>kommt</a:t>
            </a:r>
            <a:r>
              <a:rPr lang="en-US" dirty="0"/>
              <a:t> </a:t>
            </a:r>
            <a:r>
              <a:rPr lang="en-US" dirty="0" err="1"/>
              <a:t>noch</a:t>
            </a:r>
            <a:r>
              <a:rPr lang="en-US" dirty="0"/>
              <a:t> </a:t>
            </a:r>
            <a:r>
              <a:rPr lang="en-US" dirty="0" err="1"/>
              <a:t>ein</a:t>
            </a:r>
            <a:r>
              <a:rPr lang="en-US" dirty="0"/>
              <a:t> Online-Status, </a:t>
            </a:r>
            <a:r>
              <a:rPr lang="en-US" dirty="0" err="1"/>
              <a:t>damit</a:t>
            </a:r>
            <a:r>
              <a:rPr lang="en-US" dirty="0"/>
              <a:t> </a:t>
            </a:r>
            <a:r>
              <a:rPr lang="en-US" dirty="0" err="1"/>
              <a:t>weiss</a:t>
            </a:r>
            <a:r>
              <a:rPr lang="en-US" dirty="0"/>
              <a:t> der </a:t>
            </a:r>
            <a:r>
              <a:rPr lang="en-US" dirty="0" err="1"/>
              <a:t>Benutzer</a:t>
            </a:r>
            <a:r>
              <a:rPr lang="en-US" dirty="0"/>
              <a:t> </a:t>
            </a:r>
            <a:r>
              <a:rPr lang="en-US" dirty="0" err="1"/>
              <a:t>wie</a:t>
            </a:r>
            <a:r>
              <a:rPr lang="en-US" dirty="0"/>
              <a:t> </a:t>
            </a:r>
            <a:r>
              <a:rPr lang="en-US" dirty="0" err="1"/>
              <a:t>aktuell</a:t>
            </a:r>
            <a:r>
              <a:rPr lang="en-US" dirty="0"/>
              <a:t> die </a:t>
            </a:r>
            <a:r>
              <a:rPr lang="en-US" dirty="0" err="1"/>
              <a:t>Wetterdaten</a:t>
            </a:r>
            <a:r>
              <a:rPr lang="en-US" dirty="0"/>
              <a:t> </a:t>
            </a:r>
            <a:r>
              <a:rPr lang="en-US" dirty="0" err="1"/>
              <a:t>sind</a:t>
            </a:r>
            <a:r>
              <a:rPr lang="en-US" dirty="0"/>
              <a:t>.</a:t>
            </a:r>
          </a:p>
          <a:p>
            <a:endParaRPr lang="en-US" dirty="0"/>
          </a:p>
          <a:p>
            <a:r>
              <a:rPr lang="en-US" dirty="0" err="1"/>
              <a:t>Wenn</a:t>
            </a:r>
            <a:r>
              <a:rPr lang="en-US" dirty="0"/>
              <a:t> man auf </a:t>
            </a:r>
            <a:r>
              <a:rPr lang="en-US" dirty="0" err="1"/>
              <a:t>eine</a:t>
            </a:r>
            <a:r>
              <a:rPr lang="en-US" dirty="0"/>
              <a:t> der </a:t>
            </a:r>
            <a:r>
              <a:rPr lang="en-US" dirty="0" err="1"/>
              <a:t>vier</a:t>
            </a:r>
            <a:r>
              <a:rPr lang="en-US" dirty="0"/>
              <a:t> </a:t>
            </a:r>
            <a:r>
              <a:rPr lang="en-US" dirty="0" err="1"/>
              <a:t>Kategorien</a:t>
            </a:r>
            <a:r>
              <a:rPr lang="en-US" dirty="0"/>
              <a:t> </a:t>
            </a:r>
            <a:r>
              <a:rPr lang="en-US" dirty="0" err="1"/>
              <a:t>klickt</a:t>
            </a:r>
            <a:r>
              <a:rPr lang="en-US" dirty="0"/>
              <a:t>, </a:t>
            </a:r>
            <a:r>
              <a:rPr lang="en-US" dirty="0" err="1"/>
              <a:t>kommt</a:t>
            </a:r>
            <a:r>
              <a:rPr lang="en-US" dirty="0"/>
              <a:t> </a:t>
            </a:r>
            <a:r>
              <a:rPr lang="en-US" dirty="0" err="1"/>
              <a:t>eine</a:t>
            </a:r>
            <a:r>
              <a:rPr lang="en-US" dirty="0"/>
              <a:t> </a:t>
            </a:r>
            <a:r>
              <a:rPr lang="en-US" dirty="0" err="1"/>
              <a:t>Detailansicht</a:t>
            </a:r>
            <a:r>
              <a:rPr lang="en-US" dirty="0"/>
              <a:t> </a:t>
            </a:r>
            <a:r>
              <a:rPr lang="en-US" dirty="0" err="1"/>
              <a:t>mit</a:t>
            </a:r>
            <a:r>
              <a:rPr lang="en-US" dirty="0"/>
              <a:t> </a:t>
            </a:r>
            <a:r>
              <a:rPr lang="en-US" dirty="0" err="1"/>
              <a:t>Visualisierungen</a:t>
            </a:r>
            <a:r>
              <a:rPr lang="en-US" dirty="0"/>
              <a:t> </a:t>
            </a:r>
            <a:r>
              <a:rPr lang="en-US" dirty="0" err="1"/>
              <a:t>zu</a:t>
            </a:r>
            <a:r>
              <a:rPr lang="en-US" dirty="0"/>
              <a:t> </a:t>
            </a:r>
            <a:r>
              <a:rPr lang="en-US" dirty="0" err="1"/>
              <a:t>diesen</a:t>
            </a:r>
            <a:r>
              <a:rPr lang="en-US" dirty="0"/>
              <a:t> </a:t>
            </a:r>
            <a:r>
              <a:rPr lang="en-US" dirty="0" err="1"/>
              <a:t>Messwerten</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34</a:t>
            </a:fld>
            <a:endParaRPr lang="en-CH"/>
          </a:p>
        </p:txBody>
      </p:sp>
    </p:spTree>
    <p:extLst>
      <p:ext uri="{BB962C8B-B14F-4D97-AF65-F5344CB8AC3E}">
        <p14:creationId xmlns:p14="http://schemas.microsoft.com/office/powerpoint/2010/main" val="11927287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a:p>
            <a:endParaRPr lang="en-US" dirty="0"/>
          </a:p>
          <a:p>
            <a:r>
              <a:rPr lang="en-US" dirty="0"/>
              <a:t>Dies </a:t>
            </a:r>
            <a:r>
              <a:rPr lang="en-US" dirty="0" err="1"/>
              <a:t>bringt</a:t>
            </a:r>
            <a:r>
              <a:rPr lang="en-US" dirty="0"/>
              <a:t> </a:t>
            </a:r>
            <a:r>
              <a:rPr lang="en-US" dirty="0" err="1"/>
              <a:t>uns</a:t>
            </a:r>
            <a:r>
              <a:rPr lang="en-US" dirty="0"/>
              <a:t> </a:t>
            </a:r>
            <a:r>
              <a:rPr lang="en-US" dirty="0" err="1"/>
              <a:t>schon</a:t>
            </a:r>
            <a:r>
              <a:rPr lang="en-US" dirty="0"/>
              <a:t> auf die </a:t>
            </a:r>
            <a:r>
              <a:rPr lang="en-US" dirty="0" err="1"/>
              <a:t>nächste</a:t>
            </a:r>
            <a:r>
              <a:rPr lang="en-US" dirty="0"/>
              <a:t> </a:t>
            </a:r>
            <a:r>
              <a:rPr lang="en-US" dirty="0" err="1"/>
              <a:t>Seite</a:t>
            </a:r>
            <a:r>
              <a:rPr lang="en-US" dirty="0"/>
              <a:t>. </a:t>
            </a:r>
            <a:r>
              <a:rPr lang="en-US" dirty="0" err="1"/>
              <a:t>Wir</a:t>
            </a:r>
            <a:r>
              <a:rPr lang="en-US" dirty="0"/>
              <a:t> </a:t>
            </a:r>
            <a:r>
              <a:rPr lang="en-US" dirty="0" err="1"/>
              <a:t>haben</a:t>
            </a:r>
            <a:r>
              <a:rPr lang="en-US" dirty="0"/>
              <a:t> </a:t>
            </a:r>
            <a:r>
              <a:rPr lang="en-US" dirty="0" err="1"/>
              <a:t>hier</a:t>
            </a:r>
            <a:r>
              <a:rPr lang="en-US" dirty="0"/>
              <a:t> mal die </a:t>
            </a:r>
            <a:r>
              <a:rPr lang="en-US" dirty="0" err="1"/>
              <a:t>Detailansicht</a:t>
            </a:r>
            <a:r>
              <a:rPr lang="en-US" dirty="0"/>
              <a:t> für den Wind </a:t>
            </a:r>
            <a:r>
              <a:rPr lang="en-US" dirty="0" err="1"/>
              <a:t>skiziert</a:t>
            </a:r>
            <a:r>
              <a:rPr lang="en-US" dirty="0"/>
              <a:t>. Auf dem Plot </a:t>
            </a:r>
            <a:r>
              <a:rPr lang="en-US" dirty="0" err="1"/>
              <a:t>wird</a:t>
            </a:r>
            <a:r>
              <a:rPr lang="en-US" dirty="0"/>
              <a:t> die </a:t>
            </a:r>
            <a:r>
              <a:rPr lang="en-US" dirty="0" err="1"/>
              <a:t>Windrichtung</a:t>
            </a:r>
            <a:r>
              <a:rPr lang="en-US" dirty="0"/>
              <a:t>, </a:t>
            </a:r>
            <a:r>
              <a:rPr lang="en-US" dirty="0" err="1"/>
              <a:t>sowie</a:t>
            </a:r>
            <a:r>
              <a:rPr lang="en-US" dirty="0"/>
              <a:t> die </a:t>
            </a:r>
            <a:r>
              <a:rPr lang="en-US" dirty="0" err="1"/>
              <a:t>Windgeschwindigkeit</a:t>
            </a:r>
            <a:r>
              <a:rPr lang="en-US" dirty="0"/>
              <a:t>, </a:t>
            </a:r>
            <a:r>
              <a:rPr lang="en-US" dirty="0" err="1"/>
              <a:t>Windstärke</a:t>
            </a:r>
            <a:r>
              <a:rPr lang="en-US" dirty="0"/>
              <a:t> und </a:t>
            </a:r>
            <a:r>
              <a:rPr lang="en-US" dirty="0" err="1"/>
              <a:t>Windböen</a:t>
            </a:r>
            <a:r>
              <a:rPr lang="en-US" dirty="0"/>
              <a:t> </a:t>
            </a:r>
            <a:r>
              <a:rPr lang="en-US" dirty="0" err="1"/>
              <a:t>dargestellt</a:t>
            </a:r>
            <a:r>
              <a:rPr lang="en-US" dirty="0"/>
              <a:t>. </a:t>
            </a:r>
            <a:r>
              <a:rPr lang="en-US" dirty="0" err="1"/>
              <a:t>Durch</a:t>
            </a:r>
            <a:r>
              <a:rPr lang="en-US" dirty="0"/>
              <a:t> </a:t>
            </a:r>
            <a:r>
              <a:rPr lang="en-US" dirty="0" err="1"/>
              <a:t>einfaches</a:t>
            </a:r>
            <a:r>
              <a:rPr lang="en-US" dirty="0"/>
              <a:t> </a:t>
            </a:r>
            <a:r>
              <a:rPr lang="en-US" dirty="0" err="1"/>
              <a:t>tippen</a:t>
            </a:r>
            <a:r>
              <a:rPr lang="en-US" dirty="0"/>
              <a:t> </a:t>
            </a:r>
            <a:r>
              <a:rPr lang="en-US" dirty="0" err="1"/>
              <a:t>gelangt</a:t>
            </a:r>
            <a:r>
              <a:rPr lang="en-US" dirty="0"/>
              <a:t> man </a:t>
            </a:r>
            <a:r>
              <a:rPr lang="en-US" dirty="0" err="1"/>
              <a:t>wieder</a:t>
            </a:r>
            <a:r>
              <a:rPr lang="en-US" dirty="0"/>
              <a:t> auf die </a:t>
            </a:r>
            <a:r>
              <a:rPr lang="en-US" dirty="0" err="1"/>
              <a:t>vorherige</a:t>
            </a:r>
            <a:r>
              <a:rPr lang="en-US" dirty="0"/>
              <a:t> </a:t>
            </a:r>
            <a:r>
              <a:rPr lang="en-US" dirty="0" err="1"/>
              <a:t>Seite</a:t>
            </a:r>
            <a:r>
              <a:rPr lang="en-US" dirty="0"/>
              <a:t> </a:t>
            </a:r>
            <a:r>
              <a:rPr lang="en-US" dirty="0" err="1"/>
              <a:t>zurück</a:t>
            </a:r>
            <a:r>
              <a:rPr lang="en-US" dirty="0"/>
              <a:t>. Und </a:t>
            </a:r>
            <a:r>
              <a:rPr lang="en-US" dirty="0" err="1"/>
              <a:t>durch</a:t>
            </a:r>
            <a:r>
              <a:rPr lang="en-US" dirty="0"/>
              <a:t> </a:t>
            </a:r>
            <a:r>
              <a:rPr lang="en-US" dirty="0" err="1"/>
              <a:t>scrollen</a:t>
            </a:r>
            <a:r>
              <a:rPr lang="en-US" dirty="0"/>
              <a:t> </a:t>
            </a:r>
            <a:r>
              <a:rPr lang="en-US" dirty="0" err="1"/>
              <a:t>nach</a:t>
            </a:r>
            <a:r>
              <a:rPr lang="en-US" dirty="0"/>
              <a:t> links/</a:t>
            </a:r>
            <a:r>
              <a:rPr lang="en-US" dirty="0" err="1"/>
              <a:t>rechts</a:t>
            </a:r>
            <a:r>
              <a:rPr lang="en-US" dirty="0"/>
              <a:t> </a:t>
            </a:r>
            <a:r>
              <a:rPr lang="en-US" dirty="0" err="1"/>
              <a:t>kann</a:t>
            </a:r>
            <a:r>
              <a:rPr lang="en-US" dirty="0"/>
              <a:t> </a:t>
            </a:r>
            <a:r>
              <a:rPr lang="en-US" dirty="0" err="1"/>
              <a:t>weiter</a:t>
            </a:r>
            <a:r>
              <a:rPr lang="en-US" dirty="0"/>
              <a:t> in die </a:t>
            </a:r>
            <a:r>
              <a:rPr lang="en-US" dirty="0" err="1"/>
              <a:t>Vergangenheit</a:t>
            </a:r>
            <a:r>
              <a:rPr lang="en-US" dirty="0"/>
              <a:t> </a:t>
            </a:r>
            <a:r>
              <a:rPr lang="en-US" dirty="0" err="1"/>
              <a:t>geschaut</a:t>
            </a:r>
            <a:r>
              <a:rPr lang="en-US" dirty="0"/>
              <a:t> </a:t>
            </a:r>
            <a:r>
              <a:rPr lang="en-US" dirty="0" err="1"/>
              <a:t>werden</a:t>
            </a:r>
            <a:r>
              <a:rPr lang="en-US" dirty="0"/>
              <a:t>, </a:t>
            </a:r>
            <a:r>
              <a:rPr lang="en-US" dirty="0" err="1"/>
              <a:t>respektive</a:t>
            </a:r>
            <a:r>
              <a:rPr lang="en-US" dirty="0"/>
              <a:t> </a:t>
            </a:r>
            <a:r>
              <a:rPr lang="en-US" dirty="0" err="1"/>
              <a:t>sogar</a:t>
            </a:r>
            <a:r>
              <a:rPr lang="en-US" dirty="0"/>
              <a:t> in die Zukunft.</a:t>
            </a:r>
          </a:p>
          <a:p>
            <a:endParaRPr lang="en-US" dirty="0"/>
          </a:p>
          <a:p>
            <a:r>
              <a:rPr lang="en-US" dirty="0"/>
              <a:t>Die Plots </a:t>
            </a:r>
            <a:r>
              <a:rPr lang="en-US" dirty="0" err="1"/>
              <a:t>sollen</a:t>
            </a:r>
            <a:r>
              <a:rPr lang="en-US" dirty="0"/>
              <a:t> </a:t>
            </a:r>
            <a:r>
              <a:rPr lang="en-US" dirty="0" err="1"/>
              <a:t>ähnlich</a:t>
            </a:r>
            <a:r>
              <a:rPr lang="en-US" dirty="0"/>
              <a:t> für Wasser und </a:t>
            </a:r>
            <a:r>
              <a:rPr lang="en-US" dirty="0" err="1"/>
              <a:t>Temperatur</a:t>
            </a:r>
            <a:r>
              <a:rPr lang="en-US" dirty="0"/>
              <a:t> </a:t>
            </a:r>
            <a:r>
              <a:rPr lang="en-US" dirty="0" err="1"/>
              <a:t>aussehen</a:t>
            </a:r>
            <a:r>
              <a:rPr lang="en-US" dirty="0"/>
              <a:t>.</a:t>
            </a:r>
          </a:p>
          <a:p>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35</a:t>
            </a:fld>
            <a:endParaRPr lang="en-CH"/>
          </a:p>
        </p:txBody>
      </p:sp>
    </p:spTree>
    <p:extLst>
      <p:ext uri="{BB962C8B-B14F-4D97-AF65-F5344CB8AC3E}">
        <p14:creationId xmlns:p14="http://schemas.microsoft.com/office/powerpoint/2010/main" val="15636824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a:p>
            <a:endParaRPr lang="en-US" dirty="0"/>
          </a:p>
          <a:p>
            <a:r>
              <a:rPr lang="en-US" dirty="0"/>
              <a:t>Die </a:t>
            </a:r>
            <a:r>
              <a:rPr lang="en-US" dirty="0" err="1"/>
              <a:t>Detailansicht</a:t>
            </a:r>
            <a:r>
              <a:rPr lang="en-US" dirty="0"/>
              <a:t> für die </a:t>
            </a:r>
            <a:r>
              <a:rPr lang="en-US" dirty="0" err="1"/>
              <a:t>Warnungen</a:t>
            </a:r>
            <a:r>
              <a:rPr lang="en-US" dirty="0"/>
              <a:t> </a:t>
            </a:r>
            <a:r>
              <a:rPr lang="en-US" dirty="0" err="1"/>
              <a:t>sieht</a:t>
            </a:r>
            <a:r>
              <a:rPr lang="en-US" dirty="0"/>
              <a:t> </a:t>
            </a:r>
            <a:r>
              <a:rPr lang="en-US" dirty="0" err="1"/>
              <a:t>ein</a:t>
            </a:r>
            <a:r>
              <a:rPr lang="en-US" dirty="0"/>
              <a:t> </a:t>
            </a:r>
            <a:r>
              <a:rPr lang="en-US" dirty="0" err="1"/>
              <a:t>bisschen</a:t>
            </a:r>
            <a:r>
              <a:rPr lang="en-US" dirty="0"/>
              <a:t> </a:t>
            </a:r>
            <a:r>
              <a:rPr lang="en-US" dirty="0" err="1"/>
              <a:t>anders</a:t>
            </a:r>
            <a:r>
              <a:rPr lang="en-US" dirty="0"/>
              <a:t> </a:t>
            </a:r>
            <a:r>
              <a:rPr lang="en-US" dirty="0" err="1"/>
              <a:t>aus.</a:t>
            </a:r>
            <a:r>
              <a:rPr lang="en-US" dirty="0"/>
              <a:t> </a:t>
            </a:r>
            <a:r>
              <a:rPr lang="en-US" dirty="0" err="1"/>
              <a:t>Hier</a:t>
            </a:r>
            <a:r>
              <a:rPr lang="en-US" dirty="0"/>
              <a:t> </a:t>
            </a:r>
            <a:r>
              <a:rPr lang="en-US" dirty="0" err="1"/>
              <a:t>sollen</a:t>
            </a:r>
            <a:r>
              <a:rPr lang="en-US" dirty="0"/>
              <a:t> die </a:t>
            </a:r>
            <a:r>
              <a:rPr lang="en-US" dirty="0" err="1"/>
              <a:t>aktuellen</a:t>
            </a:r>
            <a:r>
              <a:rPr lang="en-US" dirty="0"/>
              <a:t> </a:t>
            </a:r>
            <a:r>
              <a:rPr lang="en-US" dirty="0" err="1"/>
              <a:t>Warnungen</a:t>
            </a:r>
            <a:r>
              <a:rPr lang="en-US" dirty="0"/>
              <a:t> und die der </a:t>
            </a:r>
            <a:r>
              <a:rPr lang="en-US" dirty="0" err="1"/>
              <a:t>letzten</a:t>
            </a:r>
            <a:r>
              <a:rPr lang="en-US" dirty="0"/>
              <a:t> Sieben </a:t>
            </a:r>
            <a:r>
              <a:rPr lang="en-US" dirty="0" err="1"/>
              <a:t>Tage</a:t>
            </a:r>
            <a:r>
              <a:rPr lang="en-US" dirty="0"/>
              <a:t> </a:t>
            </a:r>
            <a:r>
              <a:rPr lang="en-US" dirty="0" err="1"/>
              <a:t>dargestellt</a:t>
            </a:r>
            <a:r>
              <a:rPr lang="en-US" dirty="0"/>
              <a:t> </a:t>
            </a:r>
            <a:r>
              <a:rPr lang="en-US" dirty="0" err="1"/>
              <a:t>werden</a:t>
            </a:r>
            <a:r>
              <a:rPr lang="en-US" dirty="0"/>
              <a:t>. Auch </a:t>
            </a:r>
            <a:r>
              <a:rPr lang="en-US" dirty="0" err="1"/>
              <a:t>sind</a:t>
            </a:r>
            <a:r>
              <a:rPr lang="en-US" dirty="0"/>
              <a:t> </a:t>
            </a:r>
            <a:r>
              <a:rPr lang="en-US" dirty="0" err="1"/>
              <a:t>hier</a:t>
            </a:r>
            <a:r>
              <a:rPr lang="en-US" dirty="0"/>
              <a:t> </a:t>
            </a:r>
            <a:r>
              <a:rPr lang="en-US" dirty="0" err="1"/>
              <a:t>wieder</a:t>
            </a:r>
            <a:r>
              <a:rPr lang="en-US" dirty="0"/>
              <a:t> </a:t>
            </a:r>
            <a:r>
              <a:rPr lang="en-US" dirty="0" err="1"/>
              <a:t>Sonnenauf</a:t>
            </a:r>
            <a:r>
              <a:rPr lang="en-US" dirty="0"/>
              <a:t> und </a:t>
            </a:r>
            <a:r>
              <a:rPr lang="en-US" dirty="0" err="1"/>
              <a:t>Untergang</a:t>
            </a:r>
            <a:r>
              <a:rPr lang="en-US" dirty="0"/>
              <a:t> </a:t>
            </a:r>
            <a:r>
              <a:rPr lang="en-US" dirty="0" err="1"/>
              <a:t>sowie</a:t>
            </a:r>
            <a:r>
              <a:rPr lang="en-US" dirty="0"/>
              <a:t> der </a:t>
            </a:r>
            <a:r>
              <a:rPr lang="en-US" dirty="0" err="1"/>
              <a:t>Onlinestatus</a:t>
            </a:r>
            <a:r>
              <a:rPr lang="en-US" dirty="0"/>
              <a:t> </a:t>
            </a:r>
            <a:r>
              <a:rPr lang="en-US" dirty="0" err="1"/>
              <a:t>zu</a:t>
            </a:r>
            <a:r>
              <a:rPr lang="en-US" dirty="0"/>
              <a:t> </a:t>
            </a:r>
            <a:r>
              <a:rPr lang="en-US" dirty="0" err="1"/>
              <a:t>finden</a:t>
            </a:r>
            <a:r>
              <a:rPr lang="en-US" dirty="0"/>
              <a:t>. Bei der </a:t>
            </a:r>
            <a:r>
              <a:rPr lang="en-US" dirty="0" err="1"/>
              <a:t>Strahlung</a:t>
            </a:r>
            <a:r>
              <a:rPr lang="en-US" dirty="0"/>
              <a:t> </a:t>
            </a:r>
            <a:r>
              <a:rPr lang="en-US" dirty="0" err="1"/>
              <a:t>soll</a:t>
            </a:r>
            <a:r>
              <a:rPr lang="en-US" dirty="0"/>
              <a:t> </a:t>
            </a:r>
            <a:r>
              <a:rPr lang="en-US" dirty="0" err="1"/>
              <a:t>zusätzlich</a:t>
            </a:r>
            <a:r>
              <a:rPr lang="en-US" dirty="0"/>
              <a:t> das 7-Tage minimum </a:t>
            </a:r>
            <a:r>
              <a:rPr lang="en-US" dirty="0" err="1"/>
              <a:t>sowie</a:t>
            </a:r>
            <a:r>
              <a:rPr lang="en-US" dirty="0"/>
              <a:t> das 7-Tage maximum </a:t>
            </a:r>
            <a:r>
              <a:rPr lang="en-US" dirty="0" err="1"/>
              <a:t>dargestellt</a:t>
            </a:r>
            <a:r>
              <a:rPr lang="en-US" dirty="0"/>
              <a:t> </a:t>
            </a:r>
            <a:r>
              <a:rPr lang="en-US" dirty="0" err="1"/>
              <a:t>werden</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36</a:t>
            </a:fld>
            <a:endParaRPr lang="en-CH"/>
          </a:p>
        </p:txBody>
      </p:sp>
    </p:spTree>
    <p:extLst>
      <p:ext uri="{BB962C8B-B14F-4D97-AF65-F5344CB8AC3E}">
        <p14:creationId xmlns:p14="http://schemas.microsoft.com/office/powerpoint/2010/main" val="38381388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37</a:t>
            </a:fld>
            <a:endParaRPr lang="en-CH"/>
          </a:p>
        </p:txBody>
      </p:sp>
    </p:spTree>
    <p:extLst>
      <p:ext uri="{BB962C8B-B14F-4D97-AF65-F5344CB8AC3E}">
        <p14:creationId xmlns:p14="http://schemas.microsoft.com/office/powerpoint/2010/main" val="28605948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a:p>
            <a:endParaRPr lang="en-US" dirty="0"/>
          </a:p>
          <a:p>
            <a:r>
              <a:rPr lang="en-US" dirty="0"/>
              <a:t>Nun </a:t>
            </a:r>
            <a:r>
              <a:rPr lang="en-US" dirty="0" err="1"/>
              <a:t>werde</a:t>
            </a:r>
            <a:r>
              <a:rPr lang="en-US" dirty="0"/>
              <a:t> ich </a:t>
            </a:r>
            <a:r>
              <a:rPr lang="en-US" dirty="0" err="1"/>
              <a:t>euch</a:t>
            </a:r>
            <a:r>
              <a:rPr lang="en-US" dirty="0"/>
              <a:t> </a:t>
            </a:r>
            <a:r>
              <a:rPr lang="en-US" dirty="0" err="1"/>
              <a:t>noch</a:t>
            </a:r>
            <a:r>
              <a:rPr lang="en-US" dirty="0"/>
              <a:t> das </a:t>
            </a:r>
            <a:r>
              <a:rPr lang="en-US" dirty="0" err="1"/>
              <a:t>Endresultat</a:t>
            </a:r>
            <a:r>
              <a:rPr lang="en-US" dirty="0"/>
              <a:t> live </a:t>
            </a:r>
            <a:r>
              <a:rPr lang="en-US" dirty="0" err="1"/>
              <a:t>zeigen</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38</a:t>
            </a:fld>
            <a:endParaRPr lang="en-CH"/>
          </a:p>
        </p:txBody>
      </p:sp>
    </p:spTree>
    <p:extLst>
      <p:ext uri="{BB962C8B-B14F-4D97-AF65-F5344CB8AC3E}">
        <p14:creationId xmlns:p14="http://schemas.microsoft.com/office/powerpoint/2010/main" val="23299285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39</a:t>
            </a:fld>
            <a:endParaRPr lang="en-CH"/>
          </a:p>
        </p:txBody>
      </p:sp>
    </p:spTree>
    <p:extLst>
      <p:ext uri="{BB962C8B-B14F-4D97-AF65-F5344CB8AC3E}">
        <p14:creationId xmlns:p14="http://schemas.microsoft.com/office/powerpoint/2010/main" val="1078218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Der </a:t>
            </a:r>
            <a:r>
              <a:rPr lang="en-US" dirty="0" err="1"/>
              <a:t>Auftrag</a:t>
            </a:r>
            <a:r>
              <a:rPr lang="en-US" dirty="0"/>
              <a:t> war es </a:t>
            </a:r>
            <a:r>
              <a:rPr lang="en-US" dirty="0" err="1"/>
              <a:t>ein</a:t>
            </a:r>
            <a:r>
              <a:rPr lang="en-US" dirty="0"/>
              <a:t> </a:t>
            </a:r>
            <a:r>
              <a:rPr lang="en-US" dirty="0" err="1"/>
              <a:t>Prototypen</a:t>
            </a:r>
            <a:r>
              <a:rPr lang="en-US" dirty="0"/>
              <a:t> </a:t>
            </a:r>
            <a:r>
              <a:rPr lang="en-US" dirty="0" err="1"/>
              <a:t>eines</a:t>
            </a:r>
            <a:r>
              <a:rPr lang="en-US" dirty="0"/>
              <a:t> </a:t>
            </a:r>
            <a:r>
              <a:rPr lang="en-US" dirty="0" err="1"/>
              <a:t>Wettermonitores</a:t>
            </a:r>
            <a:r>
              <a:rPr lang="en-US" dirty="0"/>
              <a:t> </a:t>
            </a:r>
            <a:r>
              <a:rPr lang="en-US" dirty="0" err="1"/>
              <a:t>zu</a:t>
            </a:r>
            <a:r>
              <a:rPr lang="en-US" dirty="0"/>
              <a:t> </a:t>
            </a:r>
            <a:r>
              <a:rPr lang="en-US" dirty="0" err="1"/>
              <a:t>erstellen</a:t>
            </a:r>
            <a:r>
              <a:rPr lang="en-US" dirty="0"/>
              <a:t> für </a:t>
            </a:r>
            <a:r>
              <a:rPr lang="en-US" dirty="0" err="1"/>
              <a:t>einen</a:t>
            </a:r>
            <a:r>
              <a:rPr lang="en-US" dirty="0"/>
              <a:t> </a:t>
            </a:r>
            <a:r>
              <a:rPr lang="en-US" dirty="0" err="1"/>
              <a:t>Segelclub</a:t>
            </a:r>
            <a:r>
              <a:rPr lang="en-US" dirty="0"/>
              <a:t> des </a:t>
            </a:r>
            <a:r>
              <a:rPr lang="en-US" dirty="0" err="1"/>
              <a:t>Zürichsees</a:t>
            </a:r>
            <a:r>
              <a:rPr lang="en-US" dirty="0"/>
              <a:t>.</a:t>
            </a:r>
          </a:p>
          <a:p>
            <a:endParaRPr lang="en-US" dirty="0"/>
          </a:p>
          <a:p>
            <a:r>
              <a:rPr lang="en-US" dirty="0"/>
              <a:t>Ich </a:t>
            </a:r>
            <a:r>
              <a:rPr lang="en-US" dirty="0" err="1"/>
              <a:t>würde</a:t>
            </a:r>
            <a:r>
              <a:rPr lang="en-US" dirty="0"/>
              <a:t> </a:t>
            </a:r>
            <a:r>
              <a:rPr lang="en-US" dirty="0" err="1"/>
              <a:t>jetzt</a:t>
            </a:r>
            <a:r>
              <a:rPr lang="en-US" dirty="0"/>
              <a:t> </a:t>
            </a:r>
            <a:r>
              <a:rPr lang="en-US" dirty="0" err="1"/>
              <a:t>mein</a:t>
            </a:r>
            <a:r>
              <a:rPr lang="en-US" dirty="0"/>
              <a:t> Wort an Tobias </a:t>
            </a:r>
            <a:r>
              <a:rPr lang="en-US" dirty="0" err="1"/>
              <a:t>weitergeben</a:t>
            </a:r>
            <a:r>
              <a:rPr lang="en-US" dirty="0"/>
              <a:t> für die </a:t>
            </a:r>
            <a:r>
              <a:rPr lang="en-US" dirty="0" err="1"/>
              <a:t>Vorstellung</a:t>
            </a:r>
            <a:r>
              <a:rPr lang="en-US" dirty="0"/>
              <a:t> der Hardware.</a:t>
            </a:r>
          </a:p>
        </p:txBody>
      </p:sp>
      <p:sp>
        <p:nvSpPr>
          <p:cNvPr id="4" name="Foliennummernplatzhalter 3"/>
          <p:cNvSpPr>
            <a:spLocks noGrp="1"/>
          </p:cNvSpPr>
          <p:nvPr>
            <p:ph type="sldNum" sz="quarter" idx="5"/>
          </p:nvPr>
        </p:nvSpPr>
        <p:spPr/>
        <p:txBody>
          <a:bodyPr/>
          <a:lstStyle/>
          <a:p>
            <a:fld id="{D4CE1BAB-7B68-4C87-8549-54F078DDFB49}" type="slidenum">
              <a:rPr lang="en-CH" smtClean="0"/>
              <a:t>4</a:t>
            </a:fld>
            <a:endParaRPr lang="en-CH"/>
          </a:p>
        </p:txBody>
      </p:sp>
    </p:spTree>
    <p:extLst>
      <p:ext uri="{BB962C8B-B14F-4D97-AF65-F5344CB8AC3E}">
        <p14:creationId xmlns:p14="http://schemas.microsoft.com/office/powerpoint/2010/main" val="24267279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noProof="0" dirty="0"/>
              <a:t>Florin:</a:t>
            </a:r>
          </a:p>
          <a:p>
            <a:endParaRPr lang="de-CH" noProof="0" dirty="0"/>
          </a:p>
          <a:p>
            <a:r>
              <a:rPr lang="de-CH" noProof="0" dirty="0"/>
              <a:t>Wie schon in den GUI </a:t>
            </a:r>
            <a:r>
              <a:rPr lang="de-CH" noProof="0" dirty="0" err="1"/>
              <a:t>sketches</a:t>
            </a:r>
            <a:r>
              <a:rPr lang="de-CH" noProof="0" dirty="0"/>
              <a:t> erwähnt, gibt es noch Weiterentwicklungsmöglichkeiten. </a:t>
            </a:r>
          </a:p>
          <a:p>
            <a:endParaRPr lang="de-CH" noProof="0" dirty="0"/>
          </a:p>
          <a:p>
            <a:r>
              <a:rPr lang="de-CH" noProof="0" dirty="0"/>
              <a:t>Unten links bei den Warnungen, möchten wir die Warnungen von </a:t>
            </a:r>
            <a:r>
              <a:rPr lang="de-CH" noProof="0" dirty="0" err="1"/>
              <a:t>Meteoswiss</a:t>
            </a:r>
            <a:r>
              <a:rPr lang="de-CH" noProof="0" dirty="0"/>
              <a:t> und den </a:t>
            </a:r>
            <a:r>
              <a:rPr lang="de-CH" noProof="0" dirty="0" err="1"/>
              <a:t>Sonnenauf</a:t>
            </a:r>
            <a:r>
              <a:rPr lang="de-CH" noProof="0" dirty="0"/>
              <a:t>/-untergang anzeigen.</a:t>
            </a:r>
          </a:p>
          <a:p>
            <a:r>
              <a:rPr lang="de-CH" noProof="0" dirty="0"/>
              <a:t>Die Warnungen sollen Segler von einem aufkommenden Gewitter warnen. Und für die Segler ist es auch gut zu Wissen, ab wann sie nicht mehr viel auf dem See sehen werden.</a:t>
            </a:r>
          </a:p>
          <a:p>
            <a:endParaRPr lang="de-CH" noProof="0" dirty="0"/>
          </a:p>
          <a:p>
            <a:r>
              <a:rPr lang="de-CH" noProof="0" dirty="0"/>
              <a:t>Ein weiteres Feature wäre, zu im Wettermonitor anzuzeigen ob gesegelt werden soll. Diese Information sollten die Segler via SMS oder E-Mail erhalten, bevor sie das Haus verlassen. </a:t>
            </a:r>
          </a:p>
          <a:p>
            <a:endParaRPr lang="de-CH" noProof="0" dirty="0"/>
          </a:p>
          <a:p>
            <a:r>
              <a:rPr lang="de-CH" noProof="0" dirty="0"/>
              <a:t>Wir würden gerne noch die Satellitenkarte letzten paar Stunden darstellen. Dann können die Segler die Entwicklung der Bewölkung abschätzen.</a:t>
            </a:r>
          </a:p>
        </p:txBody>
      </p:sp>
      <p:sp>
        <p:nvSpPr>
          <p:cNvPr id="4" name="Foliennummernplatzhalter 3"/>
          <p:cNvSpPr>
            <a:spLocks noGrp="1"/>
          </p:cNvSpPr>
          <p:nvPr>
            <p:ph type="sldNum" sz="quarter" idx="5"/>
          </p:nvPr>
        </p:nvSpPr>
        <p:spPr/>
        <p:txBody>
          <a:bodyPr/>
          <a:lstStyle/>
          <a:p>
            <a:fld id="{D4CE1BAB-7B68-4C87-8549-54F078DDFB49}" type="slidenum">
              <a:rPr lang="en-CH" smtClean="0"/>
              <a:t>40</a:t>
            </a:fld>
            <a:endParaRPr lang="en-CH"/>
          </a:p>
        </p:txBody>
      </p:sp>
    </p:spTree>
    <p:extLst>
      <p:ext uri="{BB962C8B-B14F-4D97-AF65-F5344CB8AC3E}">
        <p14:creationId xmlns:p14="http://schemas.microsoft.com/office/powerpoint/2010/main" val="6123896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41</a:t>
            </a:fld>
            <a:endParaRPr lang="en-CH"/>
          </a:p>
        </p:txBody>
      </p:sp>
    </p:spTree>
    <p:extLst>
      <p:ext uri="{BB962C8B-B14F-4D97-AF65-F5344CB8AC3E}">
        <p14:creationId xmlns:p14="http://schemas.microsoft.com/office/powerpoint/2010/main" val="1975393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p:txBody>
      </p:sp>
      <p:sp>
        <p:nvSpPr>
          <p:cNvPr id="4" name="Foliennummernplatzhalter 3"/>
          <p:cNvSpPr>
            <a:spLocks noGrp="1"/>
          </p:cNvSpPr>
          <p:nvPr>
            <p:ph type="sldNum" sz="quarter" idx="5"/>
          </p:nvPr>
        </p:nvSpPr>
        <p:spPr/>
        <p:txBody>
          <a:bodyPr/>
          <a:lstStyle/>
          <a:p>
            <a:fld id="{D4CE1BAB-7B68-4C87-8549-54F078DDFB49}" type="slidenum">
              <a:rPr lang="en-CH" smtClean="0"/>
              <a:t>5</a:t>
            </a:fld>
            <a:endParaRPr lang="en-CH"/>
          </a:p>
        </p:txBody>
      </p:sp>
    </p:spTree>
    <p:extLst>
      <p:ext uri="{BB962C8B-B14F-4D97-AF65-F5344CB8AC3E}">
        <p14:creationId xmlns:p14="http://schemas.microsoft.com/office/powerpoint/2010/main" val="958623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r>
              <a:rPr lang="en-US" dirty="0" err="1"/>
              <a:t>Unsere</a:t>
            </a:r>
            <a:r>
              <a:rPr lang="en-US" dirty="0"/>
              <a:t> </a:t>
            </a:r>
            <a:r>
              <a:rPr lang="en-US" dirty="0" err="1"/>
              <a:t>Plattform</a:t>
            </a:r>
            <a:r>
              <a:rPr lang="en-US" dirty="0"/>
              <a:t> </a:t>
            </a:r>
            <a:r>
              <a:rPr lang="en-US" dirty="0" err="1"/>
              <a:t>besteht</a:t>
            </a:r>
            <a:r>
              <a:rPr lang="en-US" dirty="0"/>
              <a:t> </a:t>
            </a:r>
            <a:r>
              <a:rPr lang="en-US" dirty="0" err="1"/>
              <a:t>aus</a:t>
            </a:r>
            <a:r>
              <a:rPr lang="en-US" dirty="0"/>
              <a:t> </a:t>
            </a:r>
            <a:r>
              <a:rPr lang="en-US" dirty="0" err="1"/>
              <a:t>einem</a:t>
            </a:r>
            <a:r>
              <a:rPr lang="en-US" dirty="0"/>
              <a:t> Raspberry Pi 4 auf </a:t>
            </a:r>
            <a:r>
              <a:rPr lang="en-US" dirty="0" err="1"/>
              <a:t>welchem</a:t>
            </a:r>
            <a:r>
              <a:rPr lang="en-US" dirty="0"/>
              <a:t> das </a:t>
            </a:r>
            <a:r>
              <a:rPr lang="en-US" dirty="0" err="1"/>
              <a:t>Betriebssystem</a:t>
            </a:r>
            <a:r>
              <a:rPr lang="en-US" dirty="0"/>
              <a:t> “Raspberry Pi OS” </a:t>
            </a:r>
            <a:r>
              <a:rPr lang="en-US" dirty="0" err="1"/>
              <a:t>oder</a:t>
            </a:r>
            <a:r>
              <a:rPr lang="en-US" dirty="0"/>
              <a:t> </a:t>
            </a:r>
            <a:r>
              <a:rPr lang="en-US" dirty="0" err="1"/>
              <a:t>auch</a:t>
            </a:r>
            <a:r>
              <a:rPr lang="en-US" dirty="0"/>
              <a:t> das </a:t>
            </a:r>
            <a:r>
              <a:rPr lang="en-US" dirty="0" err="1"/>
              <a:t>ehemalige</a:t>
            </a:r>
            <a:r>
              <a:rPr lang="en-US" dirty="0"/>
              <a:t> “Raspbian” </a:t>
            </a:r>
            <a:r>
              <a:rPr lang="en-US" dirty="0" err="1"/>
              <a:t>eingerichtet</a:t>
            </a:r>
            <a:r>
              <a:rPr lang="en-US" dirty="0"/>
              <a:t> </a:t>
            </a:r>
            <a:r>
              <a:rPr lang="en-US" dirty="0" err="1"/>
              <a:t>ist</a:t>
            </a:r>
            <a:r>
              <a:rPr lang="en-US" dirty="0"/>
              <a:t>.</a:t>
            </a:r>
          </a:p>
          <a:p>
            <a:endParaRPr lang="en-US" dirty="0"/>
          </a:p>
          <a:p>
            <a:r>
              <a:rPr lang="en-US" dirty="0"/>
              <a:t>Dieses System </a:t>
            </a:r>
            <a:r>
              <a:rPr lang="en-US" dirty="0" err="1"/>
              <a:t>bietet</a:t>
            </a:r>
            <a:r>
              <a:rPr lang="en-US" dirty="0"/>
              <a:t> </a:t>
            </a:r>
            <a:r>
              <a:rPr lang="en-US" dirty="0" err="1"/>
              <a:t>mit</a:t>
            </a:r>
            <a:r>
              <a:rPr lang="en-US" dirty="0"/>
              <a:t> der 4 Kern </a:t>
            </a:r>
            <a:r>
              <a:rPr lang="en-US" dirty="0" err="1"/>
              <a:t>Cpu</a:t>
            </a:r>
            <a:r>
              <a:rPr lang="en-US" dirty="0"/>
              <a:t> </a:t>
            </a:r>
            <a:r>
              <a:rPr lang="en-US" dirty="0" err="1"/>
              <a:t>genügend</a:t>
            </a:r>
            <a:r>
              <a:rPr lang="en-US" dirty="0"/>
              <a:t> </a:t>
            </a:r>
            <a:r>
              <a:rPr lang="en-US" dirty="0" err="1"/>
              <a:t>Rechenleistung</a:t>
            </a:r>
            <a:r>
              <a:rPr lang="en-US" dirty="0"/>
              <a:t> und </a:t>
            </a:r>
            <a:r>
              <a:rPr lang="en-US" dirty="0" err="1"/>
              <a:t>läuft</a:t>
            </a:r>
            <a:r>
              <a:rPr lang="en-US" dirty="0"/>
              <a:t> </a:t>
            </a:r>
            <a:r>
              <a:rPr lang="en-US" dirty="0" err="1"/>
              <a:t>aufgrund</a:t>
            </a:r>
            <a:r>
              <a:rPr lang="en-US" dirty="0"/>
              <a:t> der Linux Distribution </a:t>
            </a:r>
            <a:r>
              <a:rPr lang="en-US" dirty="0" err="1"/>
              <a:t>sehr</a:t>
            </a:r>
            <a:r>
              <a:rPr lang="en-US" dirty="0"/>
              <a:t> </a:t>
            </a:r>
            <a:r>
              <a:rPr lang="en-US" dirty="0" err="1"/>
              <a:t>stabil</a:t>
            </a:r>
            <a:r>
              <a:rPr lang="en-US" dirty="0"/>
              <a:t>.</a:t>
            </a:r>
            <a:br>
              <a:rPr lang="en-US" dirty="0"/>
            </a:br>
            <a:r>
              <a:rPr lang="en-US" dirty="0"/>
              <a:t>Der Raspberry </a:t>
            </a:r>
            <a:r>
              <a:rPr lang="en-US" dirty="0" err="1"/>
              <a:t>besitzt</a:t>
            </a:r>
            <a:r>
              <a:rPr lang="en-US" dirty="0"/>
              <a:t> 8Gb RAM, was für </a:t>
            </a:r>
            <a:r>
              <a:rPr lang="en-US" dirty="0" err="1"/>
              <a:t>unsere</a:t>
            </a:r>
            <a:r>
              <a:rPr lang="en-US" dirty="0"/>
              <a:t> Software </a:t>
            </a:r>
            <a:r>
              <a:rPr lang="en-US" dirty="0" err="1"/>
              <a:t>ausreichend</a:t>
            </a:r>
            <a:r>
              <a:rPr lang="en-US" dirty="0"/>
              <a:t> </a:t>
            </a:r>
            <a:r>
              <a:rPr lang="en-US" dirty="0" err="1"/>
              <a:t>ist</a:t>
            </a:r>
            <a:r>
              <a:rPr lang="en-US" dirty="0"/>
              <a:t>.</a:t>
            </a:r>
          </a:p>
          <a:p>
            <a:r>
              <a:rPr lang="en-US" dirty="0" err="1"/>
              <a:t>Ausserdem</a:t>
            </a:r>
            <a:r>
              <a:rPr lang="en-US" dirty="0"/>
              <a:t> </a:t>
            </a:r>
            <a:r>
              <a:rPr lang="en-US" dirty="0" err="1"/>
              <a:t>haben</a:t>
            </a:r>
            <a:r>
              <a:rPr lang="en-US" dirty="0"/>
              <a:t> </a:t>
            </a:r>
            <a:r>
              <a:rPr lang="en-US" dirty="0" err="1"/>
              <a:t>wir</a:t>
            </a:r>
            <a:r>
              <a:rPr lang="en-US" dirty="0"/>
              <a:t> die </a:t>
            </a:r>
            <a:r>
              <a:rPr lang="en-US" dirty="0" err="1"/>
              <a:t>Möglichkeit</a:t>
            </a:r>
            <a:r>
              <a:rPr lang="en-US" dirty="0"/>
              <a:t> den Raspberry per </a:t>
            </a:r>
            <a:r>
              <a:rPr lang="en-US" dirty="0" err="1"/>
              <a:t>Wifi</a:t>
            </a:r>
            <a:r>
              <a:rPr lang="en-US" dirty="0"/>
              <a:t> </a:t>
            </a:r>
            <a:r>
              <a:rPr lang="en-US" dirty="0" err="1"/>
              <a:t>oder</a:t>
            </a:r>
            <a:r>
              <a:rPr lang="en-US" dirty="0"/>
              <a:t> Ethernet </a:t>
            </a:r>
            <a:r>
              <a:rPr lang="en-US" dirty="0" err="1"/>
              <a:t>mit</a:t>
            </a:r>
            <a:r>
              <a:rPr lang="en-US" dirty="0"/>
              <a:t> dem Internet </a:t>
            </a:r>
            <a:r>
              <a:rPr lang="en-US" dirty="0" err="1"/>
              <a:t>zu</a:t>
            </a:r>
            <a:r>
              <a:rPr lang="en-US" dirty="0"/>
              <a:t> </a:t>
            </a:r>
            <a:r>
              <a:rPr lang="en-US" dirty="0" err="1"/>
              <a:t>verbinden</a:t>
            </a:r>
            <a:r>
              <a:rPr lang="en-US" dirty="0"/>
              <a:t>.</a:t>
            </a:r>
            <a:br>
              <a:rPr lang="en-US" dirty="0"/>
            </a:br>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6</a:t>
            </a:fld>
            <a:endParaRPr lang="en-CH"/>
          </a:p>
        </p:txBody>
      </p:sp>
    </p:spTree>
    <p:extLst>
      <p:ext uri="{BB962C8B-B14F-4D97-AF65-F5344CB8AC3E}">
        <p14:creationId xmlns:p14="http://schemas.microsoft.com/office/powerpoint/2010/main" val="613408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r>
              <a:rPr lang="de-CH" b="0" i="0" dirty="0">
                <a:solidFill>
                  <a:srgbClr val="000000"/>
                </a:solidFill>
                <a:effectLst/>
                <a:latin typeface="Roboto" panose="020B0604020202020204" pitchFamily="2" charset="0"/>
              </a:rPr>
              <a:t>Für die Interaktion mit dem User haben wir 1280 x 800</a:t>
            </a:r>
            <a:r>
              <a:rPr lang="en-US" b="0" i="0" dirty="0">
                <a:solidFill>
                  <a:srgbClr val="000000"/>
                </a:solidFill>
                <a:effectLst/>
                <a:latin typeface="Roboto" panose="020B0604020202020204" pitchFamily="2" charset="0"/>
              </a:rPr>
              <a:t> touch Display.</a:t>
            </a:r>
          </a:p>
          <a:p>
            <a:r>
              <a:rPr lang="en-US" b="0" i="0" dirty="0">
                <a:solidFill>
                  <a:srgbClr val="000000"/>
                </a:solidFill>
                <a:effectLst/>
                <a:latin typeface="Roboto" panose="020B0604020202020204" pitchFamily="2" charset="0"/>
              </a:rPr>
              <a:t>Das Display </a:t>
            </a:r>
            <a:r>
              <a:rPr lang="en-US" b="0" i="0" dirty="0" err="1">
                <a:solidFill>
                  <a:srgbClr val="000000"/>
                </a:solidFill>
                <a:effectLst/>
                <a:latin typeface="Roboto" panose="020B0604020202020204" pitchFamily="2" charset="0"/>
              </a:rPr>
              <a:t>ist</a:t>
            </a:r>
            <a:r>
              <a:rPr lang="en-US" b="0" i="0" dirty="0">
                <a:solidFill>
                  <a:srgbClr val="000000"/>
                </a:solidFill>
                <a:effectLst/>
                <a:latin typeface="Roboto" panose="020B0604020202020204" pitchFamily="2" charset="0"/>
              </a:rPr>
              <a:t> </a:t>
            </a:r>
            <a:r>
              <a:rPr lang="en-US" b="0" i="0" dirty="0" err="1">
                <a:solidFill>
                  <a:srgbClr val="000000"/>
                </a:solidFill>
                <a:effectLst/>
                <a:latin typeface="Roboto" panose="020B0604020202020204" pitchFamily="2" charset="0"/>
              </a:rPr>
              <a:t>bereits</a:t>
            </a:r>
            <a:r>
              <a:rPr lang="en-US" b="0" i="0" dirty="0">
                <a:solidFill>
                  <a:srgbClr val="000000"/>
                </a:solidFill>
                <a:effectLst/>
                <a:latin typeface="Roboto" panose="020B0604020202020204" pitchFamily="2" charset="0"/>
              </a:rPr>
              <a:t> in </a:t>
            </a:r>
            <a:r>
              <a:rPr lang="en-US" b="0" i="0" dirty="0" err="1">
                <a:solidFill>
                  <a:srgbClr val="000000"/>
                </a:solidFill>
                <a:effectLst/>
                <a:latin typeface="Roboto" panose="020B0604020202020204" pitchFamily="2" charset="0"/>
              </a:rPr>
              <a:t>einem</a:t>
            </a:r>
            <a:r>
              <a:rPr lang="en-US" b="0" i="0" dirty="0">
                <a:solidFill>
                  <a:srgbClr val="000000"/>
                </a:solidFill>
                <a:effectLst/>
                <a:latin typeface="Roboto" panose="020B0604020202020204" pitchFamily="2" charset="0"/>
              </a:rPr>
              <a:t> </a:t>
            </a:r>
            <a:r>
              <a:rPr lang="en-US" b="0" i="0" dirty="0" err="1">
                <a:solidFill>
                  <a:srgbClr val="000000"/>
                </a:solidFill>
                <a:effectLst/>
                <a:latin typeface="Roboto" panose="020B0604020202020204" pitchFamily="2" charset="0"/>
              </a:rPr>
              <a:t>Gehäuse</a:t>
            </a:r>
            <a:r>
              <a:rPr lang="en-US" b="0" i="0" dirty="0">
                <a:solidFill>
                  <a:srgbClr val="000000"/>
                </a:solidFill>
                <a:effectLst/>
                <a:latin typeface="Roboto" panose="020B0604020202020204" pitchFamily="2" charset="0"/>
              </a:rPr>
              <a:t> </a:t>
            </a:r>
            <a:r>
              <a:rPr lang="en-US" b="0" i="0" dirty="0" err="1">
                <a:solidFill>
                  <a:srgbClr val="000000"/>
                </a:solidFill>
                <a:effectLst/>
                <a:latin typeface="Roboto" panose="020B0604020202020204" pitchFamily="2" charset="0"/>
              </a:rPr>
              <a:t>verbaut</a:t>
            </a:r>
            <a:r>
              <a:rPr lang="en-US" b="0" i="0" dirty="0">
                <a:solidFill>
                  <a:srgbClr val="000000"/>
                </a:solidFill>
                <a:effectLst/>
                <a:latin typeface="Roboto" panose="020B0604020202020204" pitchFamily="2" charset="0"/>
              </a:rPr>
              <a:t>.</a:t>
            </a:r>
            <a:br>
              <a:rPr lang="en-US" b="0" i="0" dirty="0">
                <a:solidFill>
                  <a:srgbClr val="000000"/>
                </a:solidFill>
                <a:effectLst/>
                <a:latin typeface="Roboto" panose="020B0604020202020204" pitchFamily="2" charset="0"/>
              </a:rPr>
            </a:br>
            <a:r>
              <a:rPr lang="en-US" b="0" i="0" dirty="0">
                <a:solidFill>
                  <a:srgbClr val="000000"/>
                </a:solidFill>
                <a:effectLst/>
                <a:latin typeface="Roboto" panose="020B0604020202020204" pitchFamily="2" charset="0"/>
              </a:rPr>
              <a:t>Der Raspberry </a:t>
            </a:r>
            <a:r>
              <a:rPr lang="en-US" b="0" i="0" dirty="0" err="1">
                <a:solidFill>
                  <a:srgbClr val="000000"/>
                </a:solidFill>
                <a:effectLst/>
                <a:latin typeface="Roboto" panose="020B0604020202020204" pitchFamily="2" charset="0"/>
              </a:rPr>
              <a:t>kann</a:t>
            </a:r>
            <a:r>
              <a:rPr lang="en-US" b="0" i="0" dirty="0">
                <a:solidFill>
                  <a:srgbClr val="000000"/>
                </a:solidFill>
                <a:effectLst/>
                <a:latin typeface="Roboto" panose="020B0604020202020204" pitchFamily="2" charset="0"/>
              </a:rPr>
              <a:t> </a:t>
            </a:r>
            <a:r>
              <a:rPr lang="en-US" b="0" i="0" dirty="0" err="1">
                <a:solidFill>
                  <a:srgbClr val="000000"/>
                </a:solidFill>
                <a:effectLst/>
                <a:latin typeface="Roboto" panose="020B0604020202020204" pitchFamily="2" charset="0"/>
              </a:rPr>
              <a:t>anschliessend</a:t>
            </a:r>
            <a:r>
              <a:rPr lang="en-US" b="0" i="0" dirty="0">
                <a:solidFill>
                  <a:srgbClr val="000000"/>
                </a:solidFill>
                <a:effectLst/>
                <a:latin typeface="Roboto" panose="020B0604020202020204" pitchFamily="2" charset="0"/>
              </a:rPr>
              <a:t> am </a:t>
            </a:r>
            <a:r>
              <a:rPr lang="en-US" b="0" i="0" dirty="0" err="1">
                <a:solidFill>
                  <a:srgbClr val="000000"/>
                </a:solidFill>
                <a:effectLst/>
                <a:latin typeface="Roboto" panose="020B0604020202020204" pitchFamily="2" charset="0"/>
              </a:rPr>
              <a:t>Gehäuse</a:t>
            </a:r>
            <a:r>
              <a:rPr lang="en-US" b="0" i="0" dirty="0">
                <a:solidFill>
                  <a:srgbClr val="000000"/>
                </a:solidFill>
                <a:effectLst/>
                <a:latin typeface="Roboto" panose="020B0604020202020204" pitchFamily="2" charset="0"/>
              </a:rPr>
              <a:t> </a:t>
            </a:r>
            <a:r>
              <a:rPr lang="en-US" b="0" i="0" dirty="0" err="1">
                <a:solidFill>
                  <a:srgbClr val="000000"/>
                </a:solidFill>
                <a:effectLst/>
                <a:latin typeface="Roboto" panose="020B0604020202020204" pitchFamily="2" charset="0"/>
              </a:rPr>
              <a:t>befestigt</a:t>
            </a:r>
            <a:r>
              <a:rPr lang="en-US" b="0" i="0" dirty="0">
                <a:solidFill>
                  <a:srgbClr val="000000"/>
                </a:solidFill>
                <a:effectLst/>
                <a:latin typeface="Roboto" panose="020B0604020202020204" pitchFamily="2" charset="0"/>
              </a:rPr>
              <a:t> warden.</a:t>
            </a:r>
          </a:p>
          <a:p>
            <a:r>
              <a:rPr lang="en-US" dirty="0"/>
              <a:t>Das Display </a:t>
            </a:r>
            <a:r>
              <a:rPr lang="en-US" dirty="0" err="1"/>
              <a:t>wird</a:t>
            </a:r>
            <a:r>
              <a:rPr lang="en-US" dirty="0"/>
              <a:t> </a:t>
            </a:r>
            <a:r>
              <a:rPr lang="en-US" dirty="0" err="1"/>
              <a:t>über</a:t>
            </a:r>
            <a:r>
              <a:rPr lang="en-US" dirty="0"/>
              <a:t> HDMI </a:t>
            </a:r>
            <a:r>
              <a:rPr lang="en-US" dirty="0" err="1"/>
              <a:t>mit</a:t>
            </a:r>
            <a:r>
              <a:rPr lang="en-US" dirty="0"/>
              <a:t> dem Raspberry </a:t>
            </a:r>
            <a:r>
              <a:rPr lang="en-US" dirty="0" err="1"/>
              <a:t>verbunden</a:t>
            </a:r>
            <a:r>
              <a:rPr lang="en-US" dirty="0"/>
              <a:t>.</a:t>
            </a:r>
            <a:br>
              <a:rPr lang="en-US" dirty="0"/>
            </a:br>
            <a:r>
              <a:rPr lang="en-US" dirty="0"/>
              <a:t>Das Touch Modul </a:t>
            </a:r>
            <a:r>
              <a:rPr lang="en-US" dirty="0" err="1"/>
              <a:t>wird</a:t>
            </a:r>
            <a:r>
              <a:rPr lang="en-US" dirty="0"/>
              <a:t> </a:t>
            </a:r>
            <a:r>
              <a:rPr lang="en-US" dirty="0" err="1"/>
              <a:t>über</a:t>
            </a:r>
            <a:r>
              <a:rPr lang="en-US" dirty="0"/>
              <a:t> USB an den Raspberry </a:t>
            </a:r>
            <a:r>
              <a:rPr lang="en-US" dirty="0" err="1"/>
              <a:t>angeschlossen</a:t>
            </a:r>
            <a:r>
              <a:rPr lang="en-US" dirty="0"/>
              <a:t>.</a:t>
            </a:r>
          </a:p>
          <a:p>
            <a:endParaRPr lang="en-US" dirty="0"/>
          </a:p>
          <a:p>
            <a:r>
              <a:rPr lang="en-US" dirty="0"/>
              <a:t>Nun </a:t>
            </a:r>
            <a:r>
              <a:rPr lang="en-US" dirty="0" err="1"/>
              <a:t>fahren</a:t>
            </a:r>
            <a:r>
              <a:rPr lang="en-US" dirty="0"/>
              <a:t> </a:t>
            </a:r>
            <a:r>
              <a:rPr lang="en-US" dirty="0" err="1"/>
              <a:t>wir</a:t>
            </a:r>
            <a:r>
              <a:rPr lang="en-US" dirty="0"/>
              <a:t> fort </a:t>
            </a:r>
            <a:r>
              <a:rPr lang="en-US" dirty="0" err="1"/>
              <a:t>mit</a:t>
            </a:r>
            <a:r>
              <a:rPr lang="en-US" dirty="0"/>
              <a:t>  der </a:t>
            </a:r>
            <a:r>
              <a:rPr lang="en-US" dirty="0" err="1"/>
              <a:t>Datenbank</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7</a:t>
            </a:fld>
            <a:endParaRPr lang="en-CH"/>
          </a:p>
        </p:txBody>
      </p:sp>
    </p:spTree>
    <p:extLst>
      <p:ext uri="{BB962C8B-B14F-4D97-AF65-F5344CB8AC3E}">
        <p14:creationId xmlns:p14="http://schemas.microsoft.com/office/powerpoint/2010/main" val="3448059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p:txBody>
      </p:sp>
      <p:sp>
        <p:nvSpPr>
          <p:cNvPr id="4" name="Foliennummernplatzhalter 3"/>
          <p:cNvSpPr>
            <a:spLocks noGrp="1"/>
          </p:cNvSpPr>
          <p:nvPr>
            <p:ph type="sldNum" sz="quarter" idx="5"/>
          </p:nvPr>
        </p:nvSpPr>
        <p:spPr/>
        <p:txBody>
          <a:bodyPr/>
          <a:lstStyle/>
          <a:p>
            <a:fld id="{D4CE1BAB-7B68-4C87-8549-54F078DDFB49}" type="slidenum">
              <a:rPr lang="en-CH" smtClean="0"/>
              <a:t>8</a:t>
            </a:fld>
            <a:endParaRPr lang="en-CH"/>
          </a:p>
        </p:txBody>
      </p:sp>
    </p:spTree>
    <p:extLst>
      <p:ext uri="{BB962C8B-B14F-4D97-AF65-F5344CB8AC3E}">
        <p14:creationId xmlns:p14="http://schemas.microsoft.com/office/powerpoint/2010/main" val="2537307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9</a:t>
            </a:fld>
            <a:endParaRPr lang="en-CH"/>
          </a:p>
        </p:txBody>
      </p:sp>
    </p:spTree>
    <p:extLst>
      <p:ext uri="{BB962C8B-B14F-4D97-AF65-F5344CB8AC3E}">
        <p14:creationId xmlns:p14="http://schemas.microsoft.com/office/powerpoint/2010/main" val="3651869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E055A-44ED-4504-8E7B-C5A84F170B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H"/>
          </a:p>
        </p:txBody>
      </p:sp>
      <p:sp>
        <p:nvSpPr>
          <p:cNvPr id="3" name="Subtitle 2">
            <a:extLst>
              <a:ext uri="{FF2B5EF4-FFF2-40B4-BE49-F238E27FC236}">
                <a16:creationId xmlns:a16="http://schemas.microsoft.com/office/drawing/2014/main" id="{EFEF8578-CC3D-4386-BA63-C6DEE47697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H"/>
          </a:p>
        </p:txBody>
      </p:sp>
      <p:sp>
        <p:nvSpPr>
          <p:cNvPr id="4" name="Date Placeholder 3">
            <a:extLst>
              <a:ext uri="{FF2B5EF4-FFF2-40B4-BE49-F238E27FC236}">
                <a16:creationId xmlns:a16="http://schemas.microsoft.com/office/drawing/2014/main" id="{A8BCD5F8-9E70-4B6C-AF7D-D6427E9E73A0}"/>
              </a:ext>
            </a:extLst>
          </p:cNvPr>
          <p:cNvSpPr>
            <a:spLocks noGrp="1"/>
          </p:cNvSpPr>
          <p:nvPr>
            <p:ph type="dt" sz="half" idx="10"/>
          </p:nvPr>
        </p:nvSpPr>
        <p:spPr/>
        <p:txBody>
          <a:bodyPr/>
          <a:lstStyle/>
          <a:p>
            <a:fld id="{D71E13D6-B070-45C8-AC42-90F25AD4976F}" type="datetime8">
              <a:rPr lang="en-CH" smtClean="0"/>
              <a:t>27/01/2022 15:51</a:t>
            </a:fld>
            <a:endParaRPr lang="en-CH"/>
          </a:p>
        </p:txBody>
      </p:sp>
      <p:sp>
        <p:nvSpPr>
          <p:cNvPr id="5" name="Footer Placeholder 4">
            <a:extLst>
              <a:ext uri="{FF2B5EF4-FFF2-40B4-BE49-F238E27FC236}">
                <a16:creationId xmlns:a16="http://schemas.microsoft.com/office/drawing/2014/main" id="{E83DDEF6-564C-4CD1-944F-021BB70949D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04C7D71-A7AF-4495-8455-F710423F221B}"/>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4192028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8DCCC-BC8B-4BC1-8802-A5106A9DAD5C}"/>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1867DD97-8678-4DB5-84E6-3DEE963071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15156D71-56E6-4AFE-B929-E9AFBF5A9781}"/>
              </a:ext>
            </a:extLst>
          </p:cNvPr>
          <p:cNvSpPr>
            <a:spLocks noGrp="1"/>
          </p:cNvSpPr>
          <p:nvPr>
            <p:ph type="dt" sz="half" idx="10"/>
          </p:nvPr>
        </p:nvSpPr>
        <p:spPr/>
        <p:txBody>
          <a:bodyPr/>
          <a:lstStyle/>
          <a:p>
            <a:fld id="{34C1AEE4-2DCF-4A66-9927-6F783BB52BE0}" type="datetime8">
              <a:rPr lang="en-CH" smtClean="0"/>
              <a:t>27/01/2022 15:51</a:t>
            </a:fld>
            <a:endParaRPr lang="en-CH"/>
          </a:p>
        </p:txBody>
      </p:sp>
      <p:sp>
        <p:nvSpPr>
          <p:cNvPr id="5" name="Footer Placeholder 4">
            <a:extLst>
              <a:ext uri="{FF2B5EF4-FFF2-40B4-BE49-F238E27FC236}">
                <a16:creationId xmlns:a16="http://schemas.microsoft.com/office/drawing/2014/main" id="{271EF837-3E17-46BD-8929-059AF70DB83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54E42D1-8B2F-46D3-82CF-F739800CFA0C}"/>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3293032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6D8968-5992-4039-8744-5488E54BA9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F16CC865-C173-4593-8DFF-469B630958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B3E246B8-7175-4F13-ACDD-2A4E1BDF7A34}"/>
              </a:ext>
            </a:extLst>
          </p:cNvPr>
          <p:cNvSpPr>
            <a:spLocks noGrp="1"/>
          </p:cNvSpPr>
          <p:nvPr>
            <p:ph type="dt" sz="half" idx="10"/>
          </p:nvPr>
        </p:nvSpPr>
        <p:spPr/>
        <p:txBody>
          <a:bodyPr/>
          <a:lstStyle/>
          <a:p>
            <a:fld id="{C4C13A0D-7035-4256-BB1C-652F6CDC1D82}" type="datetime8">
              <a:rPr lang="en-CH" smtClean="0"/>
              <a:t>27/01/2022 15:51</a:t>
            </a:fld>
            <a:endParaRPr lang="en-CH"/>
          </a:p>
        </p:txBody>
      </p:sp>
      <p:sp>
        <p:nvSpPr>
          <p:cNvPr id="5" name="Footer Placeholder 4">
            <a:extLst>
              <a:ext uri="{FF2B5EF4-FFF2-40B4-BE49-F238E27FC236}">
                <a16:creationId xmlns:a16="http://schemas.microsoft.com/office/drawing/2014/main" id="{A3CF5A4C-17ED-4A5E-AA09-0B15A021913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98ED726-7BC5-4E19-A63F-8B1BE67538C9}"/>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2363419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BE32F-8A6C-4779-9154-C27847DB313B}"/>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5652A77A-0BCA-464B-8E73-7B25004EA3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A42346E8-8AD3-49D6-9905-31086155D03B}"/>
              </a:ext>
            </a:extLst>
          </p:cNvPr>
          <p:cNvSpPr>
            <a:spLocks noGrp="1"/>
          </p:cNvSpPr>
          <p:nvPr>
            <p:ph type="dt" sz="half" idx="10"/>
          </p:nvPr>
        </p:nvSpPr>
        <p:spPr/>
        <p:txBody>
          <a:bodyPr/>
          <a:lstStyle/>
          <a:p>
            <a:fld id="{A720F8AA-53F4-4181-BD2C-7354613DB587}" type="datetime8">
              <a:rPr lang="en-CH" smtClean="0"/>
              <a:t>27/01/2022 15:51</a:t>
            </a:fld>
            <a:endParaRPr lang="en-CH"/>
          </a:p>
        </p:txBody>
      </p:sp>
      <p:sp>
        <p:nvSpPr>
          <p:cNvPr id="5" name="Footer Placeholder 4">
            <a:extLst>
              <a:ext uri="{FF2B5EF4-FFF2-40B4-BE49-F238E27FC236}">
                <a16:creationId xmlns:a16="http://schemas.microsoft.com/office/drawing/2014/main" id="{C5092DAC-F99E-45B1-8A6D-43C715645BD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005E7F5-BA66-4FC8-92C2-3428E944C8B8}"/>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3836328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7D7D9-D857-41E3-B007-B2B41001F2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H"/>
          </a:p>
        </p:txBody>
      </p:sp>
      <p:sp>
        <p:nvSpPr>
          <p:cNvPr id="3" name="Text Placeholder 2">
            <a:extLst>
              <a:ext uri="{FF2B5EF4-FFF2-40B4-BE49-F238E27FC236}">
                <a16:creationId xmlns:a16="http://schemas.microsoft.com/office/drawing/2014/main" id="{4614DA07-120D-43F2-8238-9C5770B5DA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C4F0C-44F1-4A25-BFAA-01763C6D9FEB}"/>
              </a:ext>
            </a:extLst>
          </p:cNvPr>
          <p:cNvSpPr>
            <a:spLocks noGrp="1"/>
          </p:cNvSpPr>
          <p:nvPr>
            <p:ph type="dt" sz="half" idx="10"/>
          </p:nvPr>
        </p:nvSpPr>
        <p:spPr/>
        <p:txBody>
          <a:bodyPr/>
          <a:lstStyle/>
          <a:p>
            <a:fld id="{18ED5C57-181E-4E8A-8032-E5587C441532}" type="datetime8">
              <a:rPr lang="en-CH" smtClean="0"/>
              <a:t>27/01/2022 15:51</a:t>
            </a:fld>
            <a:endParaRPr lang="en-CH"/>
          </a:p>
        </p:txBody>
      </p:sp>
      <p:sp>
        <p:nvSpPr>
          <p:cNvPr id="5" name="Footer Placeholder 4">
            <a:extLst>
              <a:ext uri="{FF2B5EF4-FFF2-40B4-BE49-F238E27FC236}">
                <a16:creationId xmlns:a16="http://schemas.microsoft.com/office/drawing/2014/main" id="{9A67CC22-1B66-4D3D-AA93-A49AC8588CF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A4E8B3A-B7DF-402C-B6A1-5ADB4F68BC16}"/>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4016108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E1B9-8E04-4BD0-92D9-8D71D31D9761}"/>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C8FC2EA0-387D-40B7-BE5E-134B5CA8D6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9AF0CEC6-2C99-489C-8FF3-7FEB96EF74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Date Placeholder 4">
            <a:extLst>
              <a:ext uri="{FF2B5EF4-FFF2-40B4-BE49-F238E27FC236}">
                <a16:creationId xmlns:a16="http://schemas.microsoft.com/office/drawing/2014/main" id="{11A0FCEC-4B58-4F92-90AF-EC3645816C4A}"/>
              </a:ext>
            </a:extLst>
          </p:cNvPr>
          <p:cNvSpPr>
            <a:spLocks noGrp="1"/>
          </p:cNvSpPr>
          <p:nvPr>
            <p:ph type="dt" sz="half" idx="10"/>
          </p:nvPr>
        </p:nvSpPr>
        <p:spPr/>
        <p:txBody>
          <a:bodyPr/>
          <a:lstStyle/>
          <a:p>
            <a:fld id="{2711B6E1-EBCF-4960-9E94-A2CE4CEDA9CF}" type="datetime8">
              <a:rPr lang="en-CH" smtClean="0"/>
              <a:t>27/01/2022 15:51</a:t>
            </a:fld>
            <a:endParaRPr lang="en-CH"/>
          </a:p>
        </p:txBody>
      </p:sp>
      <p:sp>
        <p:nvSpPr>
          <p:cNvPr id="6" name="Footer Placeholder 5">
            <a:extLst>
              <a:ext uri="{FF2B5EF4-FFF2-40B4-BE49-F238E27FC236}">
                <a16:creationId xmlns:a16="http://schemas.microsoft.com/office/drawing/2014/main" id="{E1B7BBEE-2FE7-4D09-AFAB-B81DFD3BDBDA}"/>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44B0FED-C46D-4AC6-B4C1-F208C4D79731}"/>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2971020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12C7B-CA04-43D7-85B0-770A45DC44F9}"/>
              </a:ext>
            </a:extLst>
          </p:cNvPr>
          <p:cNvSpPr>
            <a:spLocks noGrp="1"/>
          </p:cNvSpPr>
          <p:nvPr>
            <p:ph type="title"/>
          </p:nvPr>
        </p:nvSpPr>
        <p:spPr>
          <a:xfrm>
            <a:off x="839788" y="365125"/>
            <a:ext cx="10515600"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98786713-39B6-41D0-9F38-6E8FC468D7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32C1DD-70EC-486C-A787-441A529235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C6246326-DF45-4A2F-949F-F2226BB447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5F11C6-4C29-48AD-A160-4B5BF71873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7" name="Date Placeholder 6">
            <a:extLst>
              <a:ext uri="{FF2B5EF4-FFF2-40B4-BE49-F238E27FC236}">
                <a16:creationId xmlns:a16="http://schemas.microsoft.com/office/drawing/2014/main" id="{EB18FC4B-5FB2-4CFF-B465-0008E92CD8A7}"/>
              </a:ext>
            </a:extLst>
          </p:cNvPr>
          <p:cNvSpPr>
            <a:spLocks noGrp="1"/>
          </p:cNvSpPr>
          <p:nvPr>
            <p:ph type="dt" sz="half" idx="10"/>
          </p:nvPr>
        </p:nvSpPr>
        <p:spPr/>
        <p:txBody>
          <a:bodyPr/>
          <a:lstStyle/>
          <a:p>
            <a:fld id="{60888D22-8975-4143-BBCD-F78A0E3504A0}" type="datetime8">
              <a:rPr lang="en-CH" smtClean="0"/>
              <a:t>27/01/2022 15:51</a:t>
            </a:fld>
            <a:endParaRPr lang="en-CH"/>
          </a:p>
        </p:txBody>
      </p:sp>
      <p:sp>
        <p:nvSpPr>
          <p:cNvPr id="8" name="Footer Placeholder 7">
            <a:extLst>
              <a:ext uri="{FF2B5EF4-FFF2-40B4-BE49-F238E27FC236}">
                <a16:creationId xmlns:a16="http://schemas.microsoft.com/office/drawing/2014/main" id="{B9783456-EA36-4AB2-949D-0417947485C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3782361D-27DE-4EC6-B653-2E8A81D25380}"/>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2626384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CFD0A-2E3A-433B-99F0-54F75BE5AA58}"/>
              </a:ext>
            </a:extLst>
          </p:cNvPr>
          <p:cNvSpPr>
            <a:spLocks noGrp="1"/>
          </p:cNvSpPr>
          <p:nvPr>
            <p:ph type="title"/>
          </p:nvPr>
        </p:nvSpPr>
        <p:spPr/>
        <p:txBody>
          <a:bodyPr/>
          <a:lstStyle/>
          <a:p>
            <a:r>
              <a:rPr lang="en-US"/>
              <a:t>Click to edit Master title style</a:t>
            </a:r>
            <a:endParaRPr lang="en-CH"/>
          </a:p>
        </p:txBody>
      </p:sp>
      <p:sp>
        <p:nvSpPr>
          <p:cNvPr id="3" name="Date Placeholder 2">
            <a:extLst>
              <a:ext uri="{FF2B5EF4-FFF2-40B4-BE49-F238E27FC236}">
                <a16:creationId xmlns:a16="http://schemas.microsoft.com/office/drawing/2014/main" id="{03E3784A-921B-499E-9AFD-49000838FA15}"/>
              </a:ext>
            </a:extLst>
          </p:cNvPr>
          <p:cNvSpPr>
            <a:spLocks noGrp="1"/>
          </p:cNvSpPr>
          <p:nvPr>
            <p:ph type="dt" sz="half" idx="10"/>
          </p:nvPr>
        </p:nvSpPr>
        <p:spPr/>
        <p:txBody>
          <a:bodyPr/>
          <a:lstStyle/>
          <a:p>
            <a:fld id="{CB62F5ED-9834-4FF8-A8E6-FE85BE4A88B6}" type="datetime8">
              <a:rPr lang="en-CH" smtClean="0"/>
              <a:t>27/01/2022 15:51</a:t>
            </a:fld>
            <a:endParaRPr lang="en-CH"/>
          </a:p>
        </p:txBody>
      </p:sp>
      <p:sp>
        <p:nvSpPr>
          <p:cNvPr id="4" name="Footer Placeholder 3">
            <a:extLst>
              <a:ext uri="{FF2B5EF4-FFF2-40B4-BE49-F238E27FC236}">
                <a16:creationId xmlns:a16="http://schemas.microsoft.com/office/drawing/2014/main" id="{E2D67B48-7C45-492E-9D3B-2F27603FEB44}"/>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6AF2EC3-F822-48D0-9C0E-564C286A21EA}"/>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2673328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7CCFFC-BC19-407D-BCE5-2F2C9591EE41}"/>
              </a:ext>
            </a:extLst>
          </p:cNvPr>
          <p:cNvSpPr>
            <a:spLocks noGrp="1"/>
          </p:cNvSpPr>
          <p:nvPr>
            <p:ph type="dt" sz="half" idx="10"/>
          </p:nvPr>
        </p:nvSpPr>
        <p:spPr/>
        <p:txBody>
          <a:bodyPr/>
          <a:lstStyle/>
          <a:p>
            <a:fld id="{91C4E595-669A-4DA7-8755-75BCB1DD65E9}" type="datetime8">
              <a:rPr lang="en-CH" smtClean="0"/>
              <a:t>27/01/2022 15:51</a:t>
            </a:fld>
            <a:endParaRPr lang="en-CH"/>
          </a:p>
        </p:txBody>
      </p:sp>
      <p:sp>
        <p:nvSpPr>
          <p:cNvPr id="3" name="Footer Placeholder 2">
            <a:extLst>
              <a:ext uri="{FF2B5EF4-FFF2-40B4-BE49-F238E27FC236}">
                <a16:creationId xmlns:a16="http://schemas.microsoft.com/office/drawing/2014/main" id="{009B9335-EBE1-433E-A94E-3D66163590E2}"/>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402C0E91-D8F7-49B0-86C8-A175C89D97B9}"/>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2340261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243B6-4FCA-4BDD-B5B7-5238FFE7F0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Content Placeholder 2">
            <a:extLst>
              <a:ext uri="{FF2B5EF4-FFF2-40B4-BE49-F238E27FC236}">
                <a16:creationId xmlns:a16="http://schemas.microsoft.com/office/drawing/2014/main" id="{E9E40E86-948B-434A-AC7E-0550E7BE41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Text Placeholder 3">
            <a:extLst>
              <a:ext uri="{FF2B5EF4-FFF2-40B4-BE49-F238E27FC236}">
                <a16:creationId xmlns:a16="http://schemas.microsoft.com/office/drawing/2014/main" id="{1D52BC31-E45E-42CC-BA9F-3F23978FD6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DB5536-98CC-405B-9E47-14BA4F998ED5}"/>
              </a:ext>
            </a:extLst>
          </p:cNvPr>
          <p:cNvSpPr>
            <a:spLocks noGrp="1"/>
          </p:cNvSpPr>
          <p:nvPr>
            <p:ph type="dt" sz="half" idx="10"/>
          </p:nvPr>
        </p:nvSpPr>
        <p:spPr/>
        <p:txBody>
          <a:bodyPr/>
          <a:lstStyle/>
          <a:p>
            <a:fld id="{1D3E9293-092D-4F3B-852B-B7B73C73F1F9}" type="datetime8">
              <a:rPr lang="en-CH" smtClean="0"/>
              <a:t>27/01/2022 15:51</a:t>
            </a:fld>
            <a:endParaRPr lang="en-CH"/>
          </a:p>
        </p:txBody>
      </p:sp>
      <p:sp>
        <p:nvSpPr>
          <p:cNvPr id="6" name="Footer Placeholder 5">
            <a:extLst>
              <a:ext uri="{FF2B5EF4-FFF2-40B4-BE49-F238E27FC236}">
                <a16:creationId xmlns:a16="http://schemas.microsoft.com/office/drawing/2014/main" id="{F4CB2FD8-5BE3-45A4-BE74-1DBECD314406}"/>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73278327-A39D-43EF-8B72-3D5865468F74}"/>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1615946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F5B85-8991-4F62-982C-9A77CCA365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Picture Placeholder 2">
            <a:extLst>
              <a:ext uri="{FF2B5EF4-FFF2-40B4-BE49-F238E27FC236}">
                <a16:creationId xmlns:a16="http://schemas.microsoft.com/office/drawing/2014/main" id="{76CBAB96-9C13-4AAF-8A06-DB361AE3BE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63E4D68C-C54C-4331-89EF-756F4CA7E6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8EB0D5-2B76-4804-94F8-C3FFC80E6301}"/>
              </a:ext>
            </a:extLst>
          </p:cNvPr>
          <p:cNvSpPr>
            <a:spLocks noGrp="1"/>
          </p:cNvSpPr>
          <p:nvPr>
            <p:ph type="dt" sz="half" idx="10"/>
          </p:nvPr>
        </p:nvSpPr>
        <p:spPr/>
        <p:txBody>
          <a:bodyPr/>
          <a:lstStyle/>
          <a:p>
            <a:fld id="{72DA9548-12AA-4712-AB6D-8087536C3BD4}" type="datetime8">
              <a:rPr lang="en-CH" smtClean="0"/>
              <a:t>27/01/2022 15:51</a:t>
            </a:fld>
            <a:endParaRPr lang="en-CH"/>
          </a:p>
        </p:txBody>
      </p:sp>
      <p:sp>
        <p:nvSpPr>
          <p:cNvPr id="6" name="Footer Placeholder 5">
            <a:extLst>
              <a:ext uri="{FF2B5EF4-FFF2-40B4-BE49-F238E27FC236}">
                <a16:creationId xmlns:a16="http://schemas.microsoft.com/office/drawing/2014/main" id="{20117208-5ACD-44E8-AB25-54538587AE86}"/>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1F0AFF3D-6EBB-4B0F-8780-1FA4BC5B8E15}"/>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1451335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8DC42A-7E39-41FE-B7FA-9CF4739469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H"/>
          </a:p>
        </p:txBody>
      </p:sp>
      <p:sp>
        <p:nvSpPr>
          <p:cNvPr id="3" name="Text Placeholder 2">
            <a:extLst>
              <a:ext uri="{FF2B5EF4-FFF2-40B4-BE49-F238E27FC236}">
                <a16:creationId xmlns:a16="http://schemas.microsoft.com/office/drawing/2014/main" id="{475F7D24-A3CA-49E9-B910-7FBB3008E3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5295F98D-7EBF-4355-B209-86C84BF725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1E5043-500B-4A06-A6BE-2D713F12E4A2}" type="datetime8">
              <a:rPr lang="en-CH" smtClean="0"/>
              <a:t>27/01/2022 15:51</a:t>
            </a:fld>
            <a:endParaRPr lang="en-CH"/>
          </a:p>
        </p:txBody>
      </p:sp>
      <p:sp>
        <p:nvSpPr>
          <p:cNvPr id="5" name="Footer Placeholder 4">
            <a:extLst>
              <a:ext uri="{FF2B5EF4-FFF2-40B4-BE49-F238E27FC236}">
                <a16:creationId xmlns:a16="http://schemas.microsoft.com/office/drawing/2014/main" id="{6A5D7A2E-A970-44D6-A6BB-F95DE07F3A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EE94515D-2F1D-4655-9894-B65088105C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00D740-55B1-4DC8-A3B5-4535950A93D0}" type="slidenum">
              <a:rPr lang="en-CH" smtClean="0"/>
              <a:t>‹#›</a:t>
            </a:fld>
            <a:endParaRPr lang="en-CH"/>
          </a:p>
        </p:txBody>
      </p:sp>
    </p:spTree>
    <p:extLst>
      <p:ext uri="{BB962C8B-B14F-4D97-AF65-F5344CB8AC3E}">
        <p14:creationId xmlns:p14="http://schemas.microsoft.com/office/powerpoint/2010/main" val="579512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11.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11.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3.png"/><Relationship Id="rId4" Type="http://schemas.microsoft.com/office/2007/relationships/hdphoto" Target="../media/hdphoto3.wdp"/></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F051DB-F75D-46E2-BA42-0AF67014F8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718"/>
            <a:ext cx="12192000" cy="6927059"/>
          </a:xfrm>
          <a:prstGeom prst="rect">
            <a:avLst/>
          </a:prstGeom>
        </p:spPr>
      </p:pic>
      <p:sp>
        <p:nvSpPr>
          <p:cNvPr id="4" name="Rectangle 3">
            <a:extLst>
              <a:ext uri="{FF2B5EF4-FFF2-40B4-BE49-F238E27FC236}">
                <a16:creationId xmlns:a16="http://schemas.microsoft.com/office/drawing/2014/main" id="{5B6A06F8-7B53-4503-AE21-53E17FE65EFB}"/>
              </a:ext>
            </a:extLst>
          </p:cNvPr>
          <p:cNvSpPr/>
          <p:nvPr/>
        </p:nvSpPr>
        <p:spPr>
          <a:xfrm>
            <a:off x="-158262" y="5667374"/>
            <a:ext cx="12792808" cy="1428017"/>
          </a:xfrm>
          <a:prstGeom prst="rect">
            <a:avLst/>
          </a:prstGeom>
          <a:gradFill flip="none" rotWithShape="1">
            <a:gsLst>
              <a:gs pos="100000">
                <a:srgbClr val="FFFFFF">
                  <a:alpha val="0"/>
                </a:srgbClr>
              </a:gs>
              <a:gs pos="41000">
                <a:srgbClr val="FAE8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grpSp>
        <p:nvGrpSpPr>
          <p:cNvPr id="7" name="Group 6">
            <a:extLst>
              <a:ext uri="{FF2B5EF4-FFF2-40B4-BE49-F238E27FC236}">
                <a16:creationId xmlns:a16="http://schemas.microsoft.com/office/drawing/2014/main" id="{A5FB7382-9215-4FA8-86FB-A045F62387D2}"/>
              </a:ext>
            </a:extLst>
          </p:cNvPr>
          <p:cNvGrpSpPr/>
          <p:nvPr/>
        </p:nvGrpSpPr>
        <p:grpSpPr>
          <a:xfrm>
            <a:off x="8990330" y="5961388"/>
            <a:ext cx="3774440" cy="764540"/>
            <a:chOff x="8990330" y="5808980"/>
            <a:chExt cx="3774440" cy="764540"/>
          </a:xfrm>
        </p:grpSpPr>
        <p:pic>
          <p:nvPicPr>
            <p:cNvPr id="5" name="Picture 4">
              <a:extLst>
                <a:ext uri="{FF2B5EF4-FFF2-40B4-BE49-F238E27FC236}">
                  <a16:creationId xmlns:a16="http://schemas.microsoft.com/office/drawing/2014/main" id="{5A17D780-5FEB-4CE1-9E6C-D45B60C308F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6" name="Text Box 11">
              <a:extLst>
                <a:ext uri="{FF2B5EF4-FFF2-40B4-BE49-F238E27FC236}">
                  <a16:creationId xmlns:a16="http://schemas.microsoft.com/office/drawing/2014/main" id="{EA706CA3-1AC4-4F62-9882-6C35E407A0E9}"/>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dirty="0" err="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a:t>
              </a:r>
              <a:r>
                <a:rPr lang="en-US" sz="9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900" b="1" dirty="0" err="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Nordwestschweiz</a:t>
              </a:r>
              <a:endParaRPr lang="en-CH" sz="14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
        <p:nvSpPr>
          <p:cNvPr id="19" name="Rectangle 18">
            <a:extLst>
              <a:ext uri="{FF2B5EF4-FFF2-40B4-BE49-F238E27FC236}">
                <a16:creationId xmlns:a16="http://schemas.microsoft.com/office/drawing/2014/main" id="{88A85E72-FBC5-4119-9AD8-D2F32C84D885}"/>
              </a:ext>
            </a:extLst>
          </p:cNvPr>
          <p:cNvSpPr/>
          <p:nvPr/>
        </p:nvSpPr>
        <p:spPr>
          <a:xfrm>
            <a:off x="2736055" y="2124076"/>
            <a:ext cx="6634163" cy="1909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latin typeface="Arial" panose="020B0604020202020204" pitchFamily="34" charset="0"/>
                <a:cs typeface="Arial" panose="020B0604020202020204" pitchFamily="34" charset="0"/>
              </a:rPr>
              <a:t>Challenge:</a:t>
            </a:r>
          </a:p>
          <a:p>
            <a:pPr algn="ctr"/>
            <a:r>
              <a:rPr lang="en-US" sz="3600" dirty="0" err="1">
                <a:solidFill>
                  <a:schemeClr val="tx1"/>
                </a:solidFill>
                <a:latin typeface="Arial" panose="020B0604020202020204" pitchFamily="34" charset="0"/>
                <a:cs typeface="Arial" panose="020B0604020202020204" pitchFamily="34" charset="0"/>
              </a:rPr>
              <a:t>Wettermonitor</a:t>
            </a:r>
            <a:r>
              <a:rPr lang="en-US" sz="3600" dirty="0">
                <a:solidFill>
                  <a:schemeClr val="tx1"/>
                </a:solidFill>
                <a:latin typeface="Arial" panose="020B0604020202020204" pitchFamily="34" charset="0"/>
                <a:cs typeface="Arial" panose="020B0604020202020204" pitchFamily="34" charset="0"/>
              </a:rPr>
              <a:t> für </a:t>
            </a:r>
            <a:r>
              <a:rPr lang="en-US" sz="3600" dirty="0" err="1">
                <a:solidFill>
                  <a:schemeClr val="tx1"/>
                </a:solidFill>
                <a:latin typeface="Arial" panose="020B0604020202020204" pitchFamily="34" charset="0"/>
                <a:cs typeface="Arial" panose="020B0604020202020204" pitchFamily="34" charset="0"/>
              </a:rPr>
              <a:t>Wassersportler</a:t>
            </a:r>
            <a:endParaRPr lang="en-CH" sz="3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6346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highlight>
                  <a:srgbClr val="FAE800"/>
                </a:highlight>
                <a:latin typeface="Arial" panose="020B0604020202020204" pitchFamily="34" charset="0"/>
                <a:cs typeface="Arial" panose="020B0604020202020204" pitchFamily="34" charset="0"/>
              </a:rPr>
              <a:t>Python </a:t>
            </a:r>
            <a:r>
              <a:rPr lang="en-US" b="1" dirty="0" err="1">
                <a:highlight>
                  <a:srgbClr val="FAE800"/>
                </a:highlight>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10</a:t>
            </a:fld>
            <a:endParaRPr lang="en-CH"/>
          </a:p>
        </p:txBody>
      </p:sp>
    </p:spTree>
    <p:extLst>
      <p:ext uri="{BB962C8B-B14F-4D97-AF65-F5344CB8AC3E}">
        <p14:creationId xmlns:p14="http://schemas.microsoft.com/office/powerpoint/2010/main" val="500853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Struktur</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normAutofit lnSpcReduction="10000"/>
          </a:bodyPr>
          <a:lstStyle/>
          <a:p>
            <a:r>
              <a:rPr lang="en-US" dirty="0" err="1"/>
              <a:t>InfluxDB</a:t>
            </a:r>
            <a:endParaRPr lang="en-US" dirty="0"/>
          </a:p>
          <a:p>
            <a:r>
              <a:rPr lang="en-US" dirty="0" err="1"/>
              <a:t>Weather_app</a:t>
            </a:r>
            <a:endParaRPr lang="en-US" dirty="0"/>
          </a:p>
          <a:p>
            <a:pPr lvl="1"/>
            <a:r>
              <a:rPr lang="en-US" dirty="0"/>
              <a:t>Main.py</a:t>
            </a:r>
          </a:p>
          <a:p>
            <a:pPr lvl="1"/>
            <a:r>
              <a:rPr lang="en-US" dirty="0"/>
              <a:t>Weatherdata.py</a:t>
            </a:r>
          </a:p>
          <a:p>
            <a:pPr lvl="1"/>
            <a:r>
              <a:rPr lang="en-US" dirty="0"/>
              <a:t>Weatherimport.py</a:t>
            </a:r>
          </a:p>
          <a:p>
            <a:r>
              <a:rPr lang="en-US" dirty="0" err="1"/>
              <a:t>Messwerte</a:t>
            </a:r>
            <a:endParaRPr lang="en-US" dirty="0"/>
          </a:p>
          <a:p>
            <a:pPr lvl="1"/>
            <a:r>
              <a:rPr lang="en-US" dirty="0"/>
              <a:t>CSV </a:t>
            </a:r>
            <a:r>
              <a:rPr lang="en-US" dirty="0" err="1"/>
              <a:t>Mythenquai</a:t>
            </a:r>
            <a:endParaRPr lang="en-US" dirty="0"/>
          </a:p>
          <a:p>
            <a:pPr lvl="1"/>
            <a:r>
              <a:rPr lang="en-US" dirty="0"/>
              <a:t>CSV </a:t>
            </a:r>
            <a:r>
              <a:rPr lang="en-US" dirty="0" err="1"/>
              <a:t>Tiefenbrunnen</a:t>
            </a:r>
            <a:endParaRPr lang="en-US" dirty="0"/>
          </a:p>
          <a:p>
            <a:r>
              <a:rPr lang="en-US" dirty="0"/>
              <a:t>Static</a:t>
            </a:r>
          </a:p>
          <a:p>
            <a:pPr lvl="1"/>
            <a:r>
              <a:rPr lang="en-US" dirty="0"/>
              <a:t>HTML Templates</a:t>
            </a:r>
          </a:p>
          <a:p>
            <a:pPr lvl="1"/>
            <a:r>
              <a:rPr lang="en-US" dirty="0" err="1"/>
              <a:t>Bilder</a:t>
            </a:r>
            <a:endParaRPr lang="en-US" dirty="0"/>
          </a:p>
          <a:p>
            <a:pPr lvl="1"/>
            <a:endParaRPr lang="en-US"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11</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260542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main.py</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Main.py </a:t>
            </a:r>
            <a:r>
              <a:rPr lang="en-US" dirty="0" err="1"/>
              <a:t>ist</a:t>
            </a:r>
            <a:r>
              <a:rPr lang="en-US" dirty="0"/>
              <a:t> das “</a:t>
            </a:r>
            <a:r>
              <a:rPr lang="en-US" dirty="0" err="1"/>
              <a:t>Hauptprogramm</a:t>
            </a:r>
            <a:r>
              <a:rPr lang="en-US" dirty="0"/>
              <a:t>”</a:t>
            </a:r>
          </a:p>
          <a:p>
            <a:r>
              <a:rPr lang="en-US" dirty="0"/>
              <a:t>Flask Webserver</a:t>
            </a:r>
          </a:p>
          <a:p>
            <a:r>
              <a:rPr lang="en-US" dirty="0"/>
              <a:t>Routing des Webservers</a:t>
            </a:r>
          </a:p>
          <a:p>
            <a:r>
              <a:rPr lang="en-US" dirty="0" err="1"/>
              <a:t>Initialisierung</a:t>
            </a:r>
            <a:endParaRPr lang="en-US" dirty="0"/>
          </a:p>
          <a:p>
            <a:pPr lvl="1"/>
            <a:r>
              <a:rPr lang="en-US" dirty="0"/>
              <a:t>Update DB</a:t>
            </a:r>
          </a:p>
          <a:p>
            <a:pPr lvl="1"/>
            <a:r>
              <a:rPr lang="en-US" dirty="0"/>
              <a:t>Generate Graphs</a:t>
            </a:r>
          </a:p>
          <a:p>
            <a:pPr lvl="1"/>
            <a:r>
              <a:rPr lang="en-US" dirty="0"/>
              <a:t>Threading</a:t>
            </a:r>
          </a:p>
          <a:p>
            <a:pPr lvl="1"/>
            <a:r>
              <a:rPr lang="en-US" dirty="0"/>
              <a:t>Scheduler</a:t>
            </a:r>
          </a:p>
          <a:p>
            <a:pPr lvl="1"/>
            <a:r>
              <a:rPr lang="en-US" dirty="0"/>
              <a:t>Logging</a:t>
            </a:r>
          </a:p>
          <a:p>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12</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24085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weatherdata.py</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endParaRPr lang="en-US" dirty="0"/>
          </a:p>
          <a:p>
            <a:endParaRPr lang="en-CH" sz="2400"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13</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
        <p:nvSpPr>
          <p:cNvPr id="8" name="Content Placeholder 2">
            <a:extLst>
              <a:ext uri="{FF2B5EF4-FFF2-40B4-BE49-F238E27FC236}">
                <a16:creationId xmlns:a16="http://schemas.microsoft.com/office/drawing/2014/main" id="{4CD7A5C4-72B6-46BC-AEAA-F091250702B8}"/>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Weatherdata.py </a:t>
            </a:r>
            <a:r>
              <a:rPr lang="en-US" dirty="0" err="1"/>
              <a:t>ist</a:t>
            </a:r>
            <a:r>
              <a:rPr lang="en-US" dirty="0"/>
              <a:t> </a:t>
            </a:r>
            <a:r>
              <a:rPr lang="en-US" dirty="0" err="1"/>
              <a:t>eine</a:t>
            </a:r>
            <a:r>
              <a:rPr lang="en-US" dirty="0"/>
              <a:t> </a:t>
            </a:r>
            <a:r>
              <a:rPr lang="en-US" dirty="0" err="1"/>
              <a:t>Bibliothek</a:t>
            </a:r>
            <a:r>
              <a:rPr lang="en-US" dirty="0"/>
              <a:t> </a:t>
            </a:r>
          </a:p>
          <a:p>
            <a:r>
              <a:rPr lang="en-US" dirty="0"/>
              <a:t>FHNW</a:t>
            </a:r>
          </a:p>
          <a:p>
            <a:r>
              <a:rPr lang="en-US" dirty="0" err="1"/>
              <a:t>Funktionen</a:t>
            </a:r>
            <a:r>
              <a:rPr lang="en-US" dirty="0"/>
              <a:t> für </a:t>
            </a:r>
            <a:r>
              <a:rPr lang="en-US" dirty="0" err="1"/>
              <a:t>Kommunikation</a:t>
            </a:r>
            <a:r>
              <a:rPr lang="en-US" dirty="0"/>
              <a:t> </a:t>
            </a:r>
            <a:r>
              <a:rPr lang="en-US" dirty="0" err="1"/>
              <a:t>mit</a:t>
            </a:r>
            <a:r>
              <a:rPr lang="en-US" dirty="0"/>
              <a:t> </a:t>
            </a:r>
            <a:r>
              <a:rPr lang="en-US" dirty="0" err="1"/>
              <a:t>InfluxDB</a:t>
            </a:r>
            <a:r>
              <a:rPr lang="en-US" dirty="0"/>
              <a:t>:</a:t>
            </a:r>
          </a:p>
          <a:p>
            <a:pPr lvl="1"/>
            <a:r>
              <a:rPr lang="en-US" dirty="0"/>
              <a:t>Config()</a:t>
            </a:r>
          </a:p>
          <a:p>
            <a:pPr lvl="1"/>
            <a:r>
              <a:rPr lang="en-US" dirty="0" err="1"/>
              <a:t>Import_latest_data</a:t>
            </a:r>
            <a:r>
              <a:rPr lang="en-US" dirty="0"/>
              <a:t>()</a:t>
            </a:r>
          </a:p>
          <a:p>
            <a:pPr lvl="1"/>
            <a:r>
              <a:rPr lang="en-US" dirty="0" err="1"/>
              <a:t>Get_entries</a:t>
            </a:r>
            <a:r>
              <a:rPr lang="en-US" dirty="0"/>
              <a:t>()</a:t>
            </a:r>
          </a:p>
          <a:p>
            <a:pPr lvl="1"/>
            <a:r>
              <a:rPr lang="en-US" dirty="0" err="1"/>
              <a:t>Get_attr_entries</a:t>
            </a:r>
            <a:r>
              <a:rPr lang="en-US" dirty="0"/>
              <a:t>()</a:t>
            </a:r>
          </a:p>
          <a:p>
            <a:pPr lvl="1"/>
            <a:r>
              <a:rPr lang="en-US" dirty="0" err="1"/>
              <a:t>Get_multiple_attr_entries</a:t>
            </a:r>
            <a:r>
              <a:rPr lang="en-US" dirty="0"/>
              <a:t>()</a:t>
            </a:r>
          </a:p>
          <a:p>
            <a:pPr lvl="1"/>
            <a:r>
              <a:rPr lang="en-US" dirty="0" err="1"/>
              <a:t>get_multible_attr_entries_yearlyWindow</a:t>
            </a:r>
            <a:r>
              <a:rPr lang="en-US" dirty="0"/>
              <a:t>()</a:t>
            </a:r>
          </a:p>
          <a:p>
            <a:pPr lvl="1"/>
            <a:endParaRPr lang="en-US" dirty="0"/>
          </a:p>
          <a:p>
            <a:pPr lvl="1"/>
            <a:endParaRPr lang="en-US" dirty="0"/>
          </a:p>
          <a:p>
            <a:endParaRPr lang="en-US" dirty="0"/>
          </a:p>
          <a:p>
            <a:endParaRPr lang="en-CH" dirty="0"/>
          </a:p>
        </p:txBody>
      </p:sp>
    </p:spTree>
    <p:extLst>
      <p:ext uri="{BB962C8B-B14F-4D97-AF65-F5344CB8AC3E}">
        <p14:creationId xmlns:p14="http://schemas.microsoft.com/office/powerpoint/2010/main" val="102817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weatherimport.py</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Weatherimport.py </a:t>
            </a:r>
            <a:r>
              <a:rPr lang="en-US" dirty="0" err="1"/>
              <a:t>Hilfsfunktionen</a:t>
            </a:r>
            <a:r>
              <a:rPr lang="en-US" dirty="0"/>
              <a:t> </a:t>
            </a:r>
            <a:r>
              <a:rPr lang="en-US" dirty="0" err="1"/>
              <a:t>Bibliothek</a:t>
            </a:r>
            <a:endParaRPr lang="en-US" dirty="0"/>
          </a:p>
          <a:p>
            <a:r>
              <a:rPr lang="en-US" dirty="0" err="1"/>
              <a:t>Selbst</a:t>
            </a:r>
            <a:r>
              <a:rPr lang="en-US" dirty="0"/>
              <a:t> </a:t>
            </a:r>
            <a:r>
              <a:rPr lang="en-US" dirty="0" err="1"/>
              <a:t>entwickelt</a:t>
            </a:r>
            <a:endParaRPr lang="en-US" dirty="0"/>
          </a:p>
          <a:p>
            <a:r>
              <a:rPr lang="en-US" dirty="0" err="1"/>
              <a:t>Funktionen</a:t>
            </a:r>
            <a:r>
              <a:rPr lang="en-US" dirty="0"/>
              <a:t> für </a:t>
            </a:r>
            <a:r>
              <a:rPr lang="en-US" dirty="0" err="1"/>
              <a:t>Wettermonitor</a:t>
            </a:r>
            <a:r>
              <a:rPr lang="en-US" dirty="0"/>
              <a:t>:</a:t>
            </a:r>
          </a:p>
          <a:p>
            <a:pPr lvl="1"/>
            <a:r>
              <a:rPr lang="en-US" dirty="0" err="1"/>
              <a:t>Initialisierung</a:t>
            </a:r>
            <a:endParaRPr lang="en-US" dirty="0"/>
          </a:p>
          <a:p>
            <a:pPr lvl="1"/>
            <a:r>
              <a:rPr lang="en-US" dirty="0" err="1"/>
              <a:t>Daten</a:t>
            </a:r>
            <a:r>
              <a:rPr lang="en-US" dirty="0"/>
              <a:t> in DB </a:t>
            </a:r>
            <a:r>
              <a:rPr lang="en-US" dirty="0" err="1"/>
              <a:t>schreiben</a:t>
            </a:r>
            <a:endParaRPr lang="en-US" dirty="0"/>
          </a:p>
          <a:p>
            <a:pPr lvl="1"/>
            <a:r>
              <a:rPr lang="en-US" dirty="0" err="1"/>
              <a:t>Daten</a:t>
            </a:r>
            <a:r>
              <a:rPr lang="en-US" dirty="0"/>
              <a:t> von DB </a:t>
            </a:r>
            <a:r>
              <a:rPr lang="en-US" dirty="0" err="1"/>
              <a:t>lesen</a:t>
            </a:r>
            <a:endParaRPr lang="en-US" dirty="0"/>
          </a:p>
          <a:p>
            <a:pPr lvl="1"/>
            <a:r>
              <a:rPr lang="en-US" dirty="0"/>
              <a:t>Plots</a:t>
            </a:r>
          </a:p>
          <a:p>
            <a:pPr lvl="1"/>
            <a:r>
              <a:rPr lang="en-US" dirty="0" err="1"/>
              <a:t>Vorhersagen</a:t>
            </a:r>
            <a:r>
              <a:rPr lang="en-US" dirty="0"/>
              <a:t> (Nearest </a:t>
            </a:r>
            <a:r>
              <a:rPr lang="en-US" dirty="0" err="1"/>
              <a:t>Neighbour</a:t>
            </a:r>
            <a:r>
              <a:rPr lang="en-US" dirty="0"/>
              <a:t>)</a:t>
            </a:r>
          </a:p>
          <a:p>
            <a:pPr lvl="1"/>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14</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39745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15</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
        <p:nvSpPr>
          <p:cNvPr id="10" name="Content Placeholder 2">
            <a:extLst>
              <a:ext uri="{FF2B5EF4-FFF2-40B4-BE49-F238E27FC236}">
                <a16:creationId xmlns:a16="http://schemas.microsoft.com/office/drawing/2014/main" id="{B98AA6D0-F2DA-42B4-9424-5E5D8B8666F0}"/>
              </a:ext>
            </a:extLst>
          </p:cNvPr>
          <p:cNvSpPr txBox="1">
            <a:spLocks/>
          </p:cNvSpPr>
          <p:nvPr/>
        </p:nvSpPr>
        <p:spPr>
          <a:xfrm>
            <a:off x="673894" y="592328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CH" dirty="0"/>
          </a:p>
        </p:txBody>
      </p:sp>
      <p:sp>
        <p:nvSpPr>
          <p:cNvPr id="61" name="Content Placeholder 2">
            <a:extLst>
              <a:ext uri="{FF2B5EF4-FFF2-40B4-BE49-F238E27FC236}">
                <a16:creationId xmlns:a16="http://schemas.microsoft.com/office/drawing/2014/main" id="{4E8E1B69-1EEF-4C0F-B187-DA42855F0D14}"/>
              </a:ext>
            </a:extLst>
          </p:cNvPr>
          <p:cNvSpPr>
            <a:spLocks noGrp="1"/>
          </p:cNvSpPr>
          <p:nvPr>
            <p:ph idx="1"/>
          </p:nvPr>
        </p:nvSpPr>
        <p:spPr>
          <a:xfrm>
            <a:off x="838200" y="1825625"/>
            <a:ext cx="10515600" cy="4351338"/>
          </a:xfrm>
        </p:spPr>
        <p:txBody>
          <a:bodyPr/>
          <a:lstStyle/>
          <a:p>
            <a:r>
              <a:rPr lang="en-US" dirty="0" err="1"/>
              <a:t>Selbst</a:t>
            </a:r>
            <a:r>
              <a:rPr lang="en-US" dirty="0"/>
              <a:t> </a:t>
            </a:r>
            <a:r>
              <a:rPr lang="en-US" dirty="0" err="1"/>
              <a:t>entwickelt</a:t>
            </a:r>
            <a:endParaRPr lang="en-US" dirty="0"/>
          </a:p>
          <a:p>
            <a:r>
              <a:rPr lang="en-US" dirty="0"/>
              <a:t>Nearest </a:t>
            </a:r>
            <a:r>
              <a:rPr lang="en-US" dirty="0" err="1"/>
              <a:t>Neigbhour</a:t>
            </a:r>
            <a:endParaRPr lang="en-US" dirty="0"/>
          </a:p>
          <a:p>
            <a:pPr lvl="1"/>
            <a:endParaRPr lang="en-CH" dirty="0"/>
          </a:p>
        </p:txBody>
      </p:sp>
    </p:spTree>
    <p:extLst>
      <p:ext uri="{BB962C8B-B14F-4D97-AF65-F5344CB8AC3E}">
        <p14:creationId xmlns:p14="http://schemas.microsoft.com/office/powerpoint/2010/main" val="197265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F773A2-165D-4E44-8CD5-7E2278CBB09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de-CH" dirty="0"/>
          </a:p>
        </p:txBody>
      </p:sp>
      <p:sp>
        <p:nvSpPr>
          <p:cNvPr id="4" name="Foliennummernplatzhalter 3">
            <a:extLst>
              <a:ext uri="{FF2B5EF4-FFF2-40B4-BE49-F238E27FC236}">
                <a16:creationId xmlns:a16="http://schemas.microsoft.com/office/drawing/2014/main" id="{A9FD322E-3A19-4945-9846-B0D48A759D8E}"/>
              </a:ext>
            </a:extLst>
          </p:cNvPr>
          <p:cNvSpPr>
            <a:spLocks noGrp="1"/>
          </p:cNvSpPr>
          <p:nvPr>
            <p:ph type="sldNum" sz="quarter" idx="12"/>
          </p:nvPr>
        </p:nvSpPr>
        <p:spPr/>
        <p:txBody>
          <a:bodyPr/>
          <a:lstStyle/>
          <a:p>
            <a:fld id="{0F00D740-55B1-4DC8-A3B5-4535950A93D0}" type="slidenum">
              <a:rPr lang="en-CH" smtClean="0"/>
              <a:t>16</a:t>
            </a:fld>
            <a:endParaRPr lang="en-CH"/>
          </a:p>
        </p:txBody>
      </p:sp>
      <p:cxnSp>
        <p:nvCxnSpPr>
          <p:cNvPr id="5" name="Straight Arrow Connector 8">
            <a:extLst>
              <a:ext uri="{FF2B5EF4-FFF2-40B4-BE49-F238E27FC236}">
                <a16:creationId xmlns:a16="http://schemas.microsoft.com/office/drawing/2014/main" id="{2326E808-27EC-4843-829F-40D1DC75455E}"/>
              </a:ext>
            </a:extLst>
          </p:cNvPr>
          <p:cNvCxnSpPr>
            <a:cxnSpLocks/>
          </p:cNvCxnSpPr>
          <p:nvPr/>
        </p:nvCxnSpPr>
        <p:spPr>
          <a:xfrm flipV="1">
            <a:off x="4332876" y="3163636"/>
            <a:ext cx="0" cy="171976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8">
            <a:extLst>
              <a:ext uri="{FF2B5EF4-FFF2-40B4-BE49-F238E27FC236}">
                <a16:creationId xmlns:a16="http://schemas.microsoft.com/office/drawing/2014/main" id="{72F650A8-870B-4EE2-B16A-82686B48444F}"/>
              </a:ext>
            </a:extLst>
          </p:cNvPr>
          <p:cNvCxnSpPr>
            <a:cxnSpLocks/>
          </p:cNvCxnSpPr>
          <p:nvPr/>
        </p:nvCxnSpPr>
        <p:spPr>
          <a:xfrm flipV="1">
            <a:off x="3035769" y="4883400"/>
            <a:ext cx="1297107"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8">
            <a:extLst>
              <a:ext uri="{FF2B5EF4-FFF2-40B4-BE49-F238E27FC236}">
                <a16:creationId xmlns:a16="http://schemas.microsoft.com/office/drawing/2014/main" id="{0DF2AFEE-B1FA-4292-BB0F-A5B94CFA833A}"/>
              </a:ext>
            </a:extLst>
          </p:cNvPr>
          <p:cNvCxnSpPr>
            <a:cxnSpLocks/>
          </p:cNvCxnSpPr>
          <p:nvPr/>
        </p:nvCxnSpPr>
        <p:spPr>
          <a:xfrm flipV="1">
            <a:off x="3035770" y="3163636"/>
            <a:ext cx="1297105" cy="1719766"/>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8">
            <a:extLst>
              <a:ext uri="{FF2B5EF4-FFF2-40B4-BE49-F238E27FC236}">
                <a16:creationId xmlns:a16="http://schemas.microsoft.com/office/drawing/2014/main" id="{9490CBCB-621E-4265-985A-8B2A343439F2}"/>
              </a:ext>
            </a:extLst>
          </p:cNvPr>
          <p:cNvCxnSpPr>
            <a:cxnSpLocks/>
          </p:cNvCxnSpPr>
          <p:nvPr/>
        </p:nvCxnSpPr>
        <p:spPr>
          <a:xfrm flipV="1">
            <a:off x="9156231" y="3876867"/>
            <a:ext cx="0" cy="100653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8">
            <a:extLst>
              <a:ext uri="{FF2B5EF4-FFF2-40B4-BE49-F238E27FC236}">
                <a16:creationId xmlns:a16="http://schemas.microsoft.com/office/drawing/2014/main" id="{690803BF-4524-49FF-A329-23242B0B5D16}"/>
              </a:ext>
            </a:extLst>
          </p:cNvPr>
          <p:cNvCxnSpPr>
            <a:cxnSpLocks/>
          </p:cNvCxnSpPr>
          <p:nvPr/>
        </p:nvCxnSpPr>
        <p:spPr>
          <a:xfrm>
            <a:off x="6312408" y="4883401"/>
            <a:ext cx="284382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8">
            <a:extLst>
              <a:ext uri="{FF2B5EF4-FFF2-40B4-BE49-F238E27FC236}">
                <a16:creationId xmlns:a16="http://schemas.microsoft.com/office/drawing/2014/main" id="{874756B5-AE5C-403C-A6F0-CEBED75D3A8D}"/>
              </a:ext>
            </a:extLst>
          </p:cNvPr>
          <p:cNvCxnSpPr>
            <a:cxnSpLocks/>
          </p:cNvCxnSpPr>
          <p:nvPr/>
        </p:nvCxnSpPr>
        <p:spPr>
          <a:xfrm flipV="1">
            <a:off x="6312408" y="3876867"/>
            <a:ext cx="2843822" cy="1006533"/>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64384D5A-520A-4D20-A7B4-618E92EAFA90}"/>
              </a:ext>
            </a:extLst>
          </p:cNvPr>
          <p:cNvSpPr txBox="1"/>
          <p:nvPr/>
        </p:nvSpPr>
        <p:spPr>
          <a:xfrm rot="18491603">
            <a:off x="2382821" y="3708002"/>
            <a:ext cx="2230611" cy="369332"/>
          </a:xfrm>
          <a:prstGeom prst="rect">
            <a:avLst/>
          </a:prstGeom>
          <a:noFill/>
        </p:spPr>
        <p:txBody>
          <a:bodyPr wrap="none" rtlCol="0">
            <a:spAutoFit/>
          </a:bodyPr>
          <a:lstStyle/>
          <a:p>
            <a:r>
              <a:rPr lang="de-CH" dirty="0"/>
              <a:t>Resultierender Vektor</a:t>
            </a:r>
          </a:p>
        </p:txBody>
      </p:sp>
      <p:sp>
        <p:nvSpPr>
          <p:cNvPr id="33" name="Textfeld 32">
            <a:extLst>
              <a:ext uri="{FF2B5EF4-FFF2-40B4-BE49-F238E27FC236}">
                <a16:creationId xmlns:a16="http://schemas.microsoft.com/office/drawing/2014/main" id="{C0183E0E-367A-43AE-8D0F-7935B2D0CA17}"/>
              </a:ext>
            </a:extLst>
          </p:cNvPr>
          <p:cNvSpPr txBox="1"/>
          <p:nvPr/>
        </p:nvSpPr>
        <p:spPr>
          <a:xfrm>
            <a:off x="2832854" y="5024870"/>
            <a:ext cx="1845377" cy="369332"/>
          </a:xfrm>
          <a:prstGeom prst="rect">
            <a:avLst/>
          </a:prstGeom>
          <a:noFill/>
        </p:spPr>
        <p:txBody>
          <a:bodyPr wrap="none" rtlCol="0">
            <a:spAutoFit/>
          </a:bodyPr>
          <a:lstStyle/>
          <a:p>
            <a:r>
              <a:rPr lang="de-CH" dirty="0"/>
              <a:t>Messung 1 Norm.</a:t>
            </a:r>
          </a:p>
        </p:txBody>
      </p:sp>
      <p:sp>
        <p:nvSpPr>
          <p:cNvPr id="34" name="Textfeld 33">
            <a:extLst>
              <a:ext uri="{FF2B5EF4-FFF2-40B4-BE49-F238E27FC236}">
                <a16:creationId xmlns:a16="http://schemas.microsoft.com/office/drawing/2014/main" id="{958335B7-CB2B-41D7-BF70-0E51203D74B0}"/>
              </a:ext>
            </a:extLst>
          </p:cNvPr>
          <p:cNvSpPr txBox="1"/>
          <p:nvPr/>
        </p:nvSpPr>
        <p:spPr>
          <a:xfrm rot="16200000">
            <a:off x="3755543" y="3801518"/>
            <a:ext cx="1845377" cy="369332"/>
          </a:xfrm>
          <a:prstGeom prst="rect">
            <a:avLst/>
          </a:prstGeom>
          <a:noFill/>
        </p:spPr>
        <p:txBody>
          <a:bodyPr wrap="none" rtlCol="0">
            <a:spAutoFit/>
          </a:bodyPr>
          <a:lstStyle/>
          <a:p>
            <a:r>
              <a:rPr lang="de-CH" dirty="0"/>
              <a:t>Messung 2 Norm.</a:t>
            </a:r>
          </a:p>
        </p:txBody>
      </p:sp>
      <p:sp>
        <p:nvSpPr>
          <p:cNvPr id="35" name="Textfeld 34">
            <a:extLst>
              <a:ext uri="{FF2B5EF4-FFF2-40B4-BE49-F238E27FC236}">
                <a16:creationId xmlns:a16="http://schemas.microsoft.com/office/drawing/2014/main" id="{E4BBF98D-ECEC-4877-B5DD-F11CD09582E5}"/>
              </a:ext>
            </a:extLst>
          </p:cNvPr>
          <p:cNvSpPr txBox="1"/>
          <p:nvPr/>
        </p:nvSpPr>
        <p:spPr>
          <a:xfrm>
            <a:off x="2663379" y="2228475"/>
            <a:ext cx="2208361" cy="584775"/>
          </a:xfrm>
          <a:prstGeom prst="rect">
            <a:avLst/>
          </a:prstGeom>
          <a:noFill/>
        </p:spPr>
        <p:txBody>
          <a:bodyPr wrap="none" rtlCol="0">
            <a:spAutoFit/>
          </a:bodyPr>
          <a:lstStyle/>
          <a:p>
            <a:r>
              <a:rPr lang="de-CH" sz="3200" b="1" dirty="0"/>
              <a:t>Referenztag</a:t>
            </a:r>
          </a:p>
        </p:txBody>
      </p:sp>
      <p:sp>
        <p:nvSpPr>
          <p:cNvPr id="36" name="Textfeld 35">
            <a:extLst>
              <a:ext uri="{FF2B5EF4-FFF2-40B4-BE49-F238E27FC236}">
                <a16:creationId xmlns:a16="http://schemas.microsoft.com/office/drawing/2014/main" id="{8685CCFF-A7D1-42FE-A3AB-62306730AA1E}"/>
              </a:ext>
            </a:extLst>
          </p:cNvPr>
          <p:cNvSpPr txBox="1"/>
          <p:nvPr/>
        </p:nvSpPr>
        <p:spPr>
          <a:xfrm>
            <a:off x="6991879" y="2226934"/>
            <a:ext cx="2440861" cy="584775"/>
          </a:xfrm>
          <a:prstGeom prst="rect">
            <a:avLst/>
          </a:prstGeom>
          <a:noFill/>
        </p:spPr>
        <p:txBody>
          <a:bodyPr wrap="none" rtlCol="0">
            <a:spAutoFit/>
          </a:bodyPr>
          <a:lstStyle/>
          <a:p>
            <a:r>
              <a:rPr lang="de-CH" sz="3200" b="1" dirty="0"/>
              <a:t>Vergleichstag</a:t>
            </a:r>
          </a:p>
        </p:txBody>
      </p:sp>
      <p:sp>
        <p:nvSpPr>
          <p:cNvPr id="37" name="Textfeld 36">
            <a:extLst>
              <a:ext uri="{FF2B5EF4-FFF2-40B4-BE49-F238E27FC236}">
                <a16:creationId xmlns:a16="http://schemas.microsoft.com/office/drawing/2014/main" id="{935147AE-2C86-41B3-9D97-B10ADEE445DF}"/>
              </a:ext>
            </a:extLst>
          </p:cNvPr>
          <p:cNvSpPr txBox="1"/>
          <p:nvPr/>
        </p:nvSpPr>
        <p:spPr>
          <a:xfrm rot="20451599">
            <a:off x="6440391" y="3851588"/>
            <a:ext cx="2230611" cy="369332"/>
          </a:xfrm>
          <a:prstGeom prst="rect">
            <a:avLst/>
          </a:prstGeom>
          <a:noFill/>
        </p:spPr>
        <p:txBody>
          <a:bodyPr wrap="square" rtlCol="0">
            <a:spAutoFit/>
          </a:bodyPr>
          <a:lstStyle/>
          <a:p>
            <a:r>
              <a:rPr lang="de-CH" dirty="0"/>
              <a:t>Resultierender Vektor</a:t>
            </a:r>
          </a:p>
        </p:txBody>
      </p:sp>
      <p:sp>
        <p:nvSpPr>
          <p:cNvPr id="38" name="Textfeld 37">
            <a:extLst>
              <a:ext uri="{FF2B5EF4-FFF2-40B4-BE49-F238E27FC236}">
                <a16:creationId xmlns:a16="http://schemas.microsoft.com/office/drawing/2014/main" id="{4C09696C-ECCB-4CC2-ACF1-79ACEA2A6252}"/>
              </a:ext>
            </a:extLst>
          </p:cNvPr>
          <p:cNvSpPr txBox="1"/>
          <p:nvPr/>
        </p:nvSpPr>
        <p:spPr>
          <a:xfrm>
            <a:off x="6926318" y="5031470"/>
            <a:ext cx="1845377" cy="369332"/>
          </a:xfrm>
          <a:prstGeom prst="rect">
            <a:avLst/>
          </a:prstGeom>
          <a:noFill/>
        </p:spPr>
        <p:txBody>
          <a:bodyPr wrap="none" rtlCol="0">
            <a:spAutoFit/>
          </a:bodyPr>
          <a:lstStyle/>
          <a:p>
            <a:r>
              <a:rPr lang="de-CH" dirty="0"/>
              <a:t>Messung 1 Norm.</a:t>
            </a:r>
          </a:p>
        </p:txBody>
      </p:sp>
      <p:sp>
        <p:nvSpPr>
          <p:cNvPr id="39" name="Textfeld 38">
            <a:extLst>
              <a:ext uri="{FF2B5EF4-FFF2-40B4-BE49-F238E27FC236}">
                <a16:creationId xmlns:a16="http://schemas.microsoft.com/office/drawing/2014/main" id="{6B824A82-43DF-4429-9BE1-A9442F5C82E9}"/>
              </a:ext>
            </a:extLst>
          </p:cNvPr>
          <p:cNvSpPr txBox="1"/>
          <p:nvPr/>
        </p:nvSpPr>
        <p:spPr>
          <a:xfrm rot="16200000">
            <a:off x="8510052" y="4195467"/>
            <a:ext cx="1845377" cy="369332"/>
          </a:xfrm>
          <a:prstGeom prst="rect">
            <a:avLst/>
          </a:prstGeom>
          <a:noFill/>
        </p:spPr>
        <p:txBody>
          <a:bodyPr wrap="none" rtlCol="0">
            <a:spAutoFit/>
          </a:bodyPr>
          <a:lstStyle/>
          <a:p>
            <a:r>
              <a:rPr lang="de-CH" dirty="0"/>
              <a:t>Messung 2 Norm.</a:t>
            </a:r>
          </a:p>
        </p:txBody>
      </p:sp>
    </p:spTree>
    <p:extLst>
      <p:ext uri="{BB962C8B-B14F-4D97-AF65-F5344CB8AC3E}">
        <p14:creationId xmlns:p14="http://schemas.microsoft.com/office/powerpoint/2010/main" val="182267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par>
                                <p:cTn id="25" presetID="10"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6" grpId="0"/>
      <p:bldP spid="37" grpId="0"/>
      <p:bldP spid="38" grpId="0"/>
      <p:bldP spid="3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F773A2-165D-4E44-8CD5-7E2278CBB09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de-CH" dirty="0"/>
          </a:p>
        </p:txBody>
      </p:sp>
      <p:sp>
        <p:nvSpPr>
          <p:cNvPr id="4" name="Foliennummernplatzhalter 3">
            <a:extLst>
              <a:ext uri="{FF2B5EF4-FFF2-40B4-BE49-F238E27FC236}">
                <a16:creationId xmlns:a16="http://schemas.microsoft.com/office/drawing/2014/main" id="{A9FD322E-3A19-4945-9846-B0D48A759D8E}"/>
              </a:ext>
            </a:extLst>
          </p:cNvPr>
          <p:cNvSpPr>
            <a:spLocks noGrp="1"/>
          </p:cNvSpPr>
          <p:nvPr>
            <p:ph type="sldNum" sz="quarter" idx="12"/>
          </p:nvPr>
        </p:nvSpPr>
        <p:spPr/>
        <p:txBody>
          <a:bodyPr/>
          <a:lstStyle/>
          <a:p>
            <a:fld id="{0F00D740-55B1-4DC8-A3B5-4535950A93D0}" type="slidenum">
              <a:rPr lang="en-CH" smtClean="0"/>
              <a:t>17</a:t>
            </a:fld>
            <a:endParaRPr lang="en-CH"/>
          </a:p>
        </p:txBody>
      </p:sp>
      <p:cxnSp>
        <p:nvCxnSpPr>
          <p:cNvPr id="12" name="Straight Arrow Connector 8">
            <a:extLst>
              <a:ext uri="{FF2B5EF4-FFF2-40B4-BE49-F238E27FC236}">
                <a16:creationId xmlns:a16="http://schemas.microsoft.com/office/drawing/2014/main" id="{0DF2AFEE-B1FA-4292-BB0F-A5B94CFA833A}"/>
              </a:ext>
            </a:extLst>
          </p:cNvPr>
          <p:cNvCxnSpPr>
            <a:cxnSpLocks/>
          </p:cNvCxnSpPr>
          <p:nvPr/>
        </p:nvCxnSpPr>
        <p:spPr>
          <a:xfrm flipV="1">
            <a:off x="3035770" y="3163636"/>
            <a:ext cx="1297105" cy="1719766"/>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8">
            <a:extLst>
              <a:ext uri="{FF2B5EF4-FFF2-40B4-BE49-F238E27FC236}">
                <a16:creationId xmlns:a16="http://schemas.microsoft.com/office/drawing/2014/main" id="{874756B5-AE5C-403C-A6F0-CEBED75D3A8D}"/>
              </a:ext>
            </a:extLst>
          </p:cNvPr>
          <p:cNvCxnSpPr>
            <a:cxnSpLocks/>
          </p:cNvCxnSpPr>
          <p:nvPr/>
        </p:nvCxnSpPr>
        <p:spPr>
          <a:xfrm flipV="1">
            <a:off x="6312408" y="3876867"/>
            <a:ext cx="2843822" cy="1006533"/>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E4BBF98D-ECEC-4877-B5DD-F11CD09582E5}"/>
              </a:ext>
            </a:extLst>
          </p:cNvPr>
          <p:cNvSpPr txBox="1"/>
          <p:nvPr/>
        </p:nvSpPr>
        <p:spPr>
          <a:xfrm>
            <a:off x="2663379" y="2228475"/>
            <a:ext cx="2208361" cy="584775"/>
          </a:xfrm>
          <a:prstGeom prst="rect">
            <a:avLst/>
          </a:prstGeom>
          <a:noFill/>
        </p:spPr>
        <p:txBody>
          <a:bodyPr wrap="none" rtlCol="0">
            <a:spAutoFit/>
          </a:bodyPr>
          <a:lstStyle/>
          <a:p>
            <a:r>
              <a:rPr lang="de-CH" sz="3200" b="1" dirty="0"/>
              <a:t>Referenztag</a:t>
            </a:r>
          </a:p>
        </p:txBody>
      </p:sp>
      <p:sp>
        <p:nvSpPr>
          <p:cNvPr id="36" name="Textfeld 35">
            <a:extLst>
              <a:ext uri="{FF2B5EF4-FFF2-40B4-BE49-F238E27FC236}">
                <a16:creationId xmlns:a16="http://schemas.microsoft.com/office/drawing/2014/main" id="{8685CCFF-A7D1-42FE-A3AB-62306730AA1E}"/>
              </a:ext>
            </a:extLst>
          </p:cNvPr>
          <p:cNvSpPr txBox="1"/>
          <p:nvPr/>
        </p:nvSpPr>
        <p:spPr>
          <a:xfrm>
            <a:off x="6991879" y="2228475"/>
            <a:ext cx="2440861" cy="584775"/>
          </a:xfrm>
          <a:prstGeom prst="rect">
            <a:avLst/>
          </a:prstGeom>
          <a:noFill/>
        </p:spPr>
        <p:txBody>
          <a:bodyPr wrap="none" rtlCol="0">
            <a:spAutoFit/>
          </a:bodyPr>
          <a:lstStyle/>
          <a:p>
            <a:r>
              <a:rPr lang="de-CH" sz="3200" b="1" dirty="0"/>
              <a:t>Vergleichstag</a:t>
            </a:r>
          </a:p>
        </p:txBody>
      </p:sp>
      <p:cxnSp>
        <p:nvCxnSpPr>
          <p:cNvPr id="75" name="Gerade Verbindung mit Pfeil 74">
            <a:extLst>
              <a:ext uri="{FF2B5EF4-FFF2-40B4-BE49-F238E27FC236}">
                <a16:creationId xmlns:a16="http://schemas.microsoft.com/office/drawing/2014/main" id="{C42EC2AA-D4B5-44C6-90C0-3B0E32DC17FE}"/>
              </a:ext>
            </a:extLst>
          </p:cNvPr>
          <p:cNvCxnSpPr>
            <a:cxnSpLocks/>
          </p:cNvCxnSpPr>
          <p:nvPr/>
        </p:nvCxnSpPr>
        <p:spPr>
          <a:xfrm flipH="1">
            <a:off x="8360229" y="3876867"/>
            <a:ext cx="796001" cy="284828"/>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0169A794-BAF0-4116-A7A8-08640AE70368}"/>
              </a:ext>
            </a:extLst>
          </p:cNvPr>
          <p:cNvSpPr txBox="1"/>
          <p:nvPr/>
        </p:nvSpPr>
        <p:spPr>
          <a:xfrm>
            <a:off x="8758229" y="4018651"/>
            <a:ext cx="1034450" cy="369332"/>
          </a:xfrm>
          <a:prstGeom prst="rect">
            <a:avLst/>
          </a:prstGeom>
          <a:noFill/>
        </p:spPr>
        <p:txBody>
          <a:bodyPr wrap="none" rtlCol="0">
            <a:spAutoFit/>
          </a:bodyPr>
          <a:lstStyle/>
          <a:p>
            <a:r>
              <a:rPr lang="de-CH" dirty="0"/>
              <a:t>Differenz</a:t>
            </a:r>
          </a:p>
        </p:txBody>
      </p:sp>
      <p:sp>
        <p:nvSpPr>
          <p:cNvPr id="78" name="Textfeld 77">
            <a:extLst>
              <a:ext uri="{FF2B5EF4-FFF2-40B4-BE49-F238E27FC236}">
                <a16:creationId xmlns:a16="http://schemas.microsoft.com/office/drawing/2014/main" id="{005AF12A-2B76-4242-BB1F-C48442E34566}"/>
              </a:ext>
            </a:extLst>
          </p:cNvPr>
          <p:cNvSpPr txBox="1"/>
          <p:nvPr/>
        </p:nvSpPr>
        <p:spPr>
          <a:xfrm>
            <a:off x="1630831" y="6130062"/>
            <a:ext cx="9145132" cy="369332"/>
          </a:xfrm>
          <a:prstGeom prst="rect">
            <a:avLst/>
          </a:prstGeom>
          <a:noFill/>
        </p:spPr>
        <p:txBody>
          <a:bodyPr wrap="none" rtlCol="0">
            <a:spAutoFit/>
          </a:bodyPr>
          <a:lstStyle/>
          <a:p>
            <a:pPr marL="285750" indent="-285750">
              <a:buFont typeface="Arial" panose="020B0604020202020204" pitchFamily="34" charset="0"/>
              <a:buChar char="•"/>
            </a:pPr>
            <a:r>
              <a:rPr lang="de-CH" dirty="0"/>
              <a:t>Vergleichstage deren Differenz kleiner als 10% der Differenzrange betragen werden behalten</a:t>
            </a:r>
          </a:p>
        </p:txBody>
      </p:sp>
    </p:spTree>
    <p:extLst>
      <p:ext uri="{BB962C8B-B14F-4D97-AF65-F5344CB8AC3E}">
        <p14:creationId xmlns:p14="http://schemas.microsoft.com/office/powerpoint/2010/main" val="2292122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4.07407E-6 L 0.30078 0.07639 " pathEditMode="relative" rAng="0" ptsTypes="AA">
                                      <p:cBhvr>
                                        <p:cTn id="6" dur="2000" fill="hold"/>
                                        <p:tgtEl>
                                          <p:spTgt spid="12"/>
                                        </p:tgtEl>
                                        <p:attrNameLst>
                                          <p:attrName>ppt_x</p:attrName>
                                          <p:attrName>ppt_y</p:attrName>
                                        </p:attrNameLst>
                                      </p:cBhvr>
                                      <p:rCtr x="15039" y="3819"/>
                                    </p:animMotion>
                                  </p:childTnLst>
                                </p:cTn>
                              </p:par>
                              <p:par>
                                <p:cTn id="7" presetID="8" presetClass="emph" presetSubtype="0" fill="hold" nodeType="withEffect">
                                  <p:stCondLst>
                                    <p:cond delay="0"/>
                                  </p:stCondLst>
                                  <p:childTnLst>
                                    <p:animRot by="1980000">
                                      <p:cBhvr>
                                        <p:cTn id="8" dur="2000" fill="hold"/>
                                        <p:tgtEl>
                                          <p:spTgt spid="12"/>
                                        </p:tgtEl>
                                        <p:attrNameLst>
                                          <p:attrName>r</p:attrName>
                                        </p:attrNameLst>
                                      </p:cBhvr>
                                    </p:animRot>
                                  </p:childTnLst>
                                </p:cTn>
                              </p:par>
                            </p:childTnLst>
                          </p:cTn>
                        </p:par>
                        <p:par>
                          <p:cTn id="9" fill="hold">
                            <p:stCondLst>
                              <p:cond delay="2000"/>
                            </p:stCondLst>
                            <p:childTnLst>
                              <p:par>
                                <p:cTn id="10" presetID="10" presetClass="entr" presetSubtype="0" fill="hold" nodeType="after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500"/>
                                        <p:tgtEl>
                                          <p:spTgt spid="7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fade">
                                      <p:cBhvr>
                                        <p:cTn id="15" dur="500"/>
                                        <p:tgtEl>
                                          <p:spTgt spid="7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8"/>
                                        </p:tgtEl>
                                        <p:attrNameLst>
                                          <p:attrName>style.visibility</p:attrName>
                                        </p:attrNameLst>
                                      </p:cBhvr>
                                      <p:to>
                                        <p:strVal val="visible"/>
                                      </p:to>
                                    </p:set>
                                    <p:animEffect transition="in" filter="fade">
                                      <p:cBhvr>
                                        <p:cTn id="2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C302-A1DE-464B-AAC3-355C0710275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6CE61BDF-795F-4AD2-9A32-1D1BDC0BA7F2}"/>
              </a:ext>
            </a:extLst>
          </p:cNvPr>
          <p:cNvSpPr>
            <a:spLocks noGrp="1"/>
          </p:cNvSpPr>
          <p:nvPr>
            <p:ph type="sldNum" sz="quarter" idx="12"/>
          </p:nvPr>
        </p:nvSpPr>
        <p:spPr/>
        <p:txBody>
          <a:bodyPr/>
          <a:lstStyle/>
          <a:p>
            <a:fld id="{0F00D740-55B1-4DC8-A3B5-4535950A93D0}" type="slidenum">
              <a:rPr lang="en-CH" smtClean="0"/>
              <a:t>18</a:t>
            </a:fld>
            <a:endParaRPr lang="en-CH"/>
          </a:p>
        </p:txBody>
      </p:sp>
      <p:grpSp>
        <p:nvGrpSpPr>
          <p:cNvPr id="38" name="Group 37">
            <a:extLst>
              <a:ext uri="{FF2B5EF4-FFF2-40B4-BE49-F238E27FC236}">
                <a16:creationId xmlns:a16="http://schemas.microsoft.com/office/drawing/2014/main" id="{EDA3AF28-8136-4431-A864-78C12CA6B8F9}"/>
              </a:ext>
            </a:extLst>
          </p:cNvPr>
          <p:cNvGrpSpPr/>
          <p:nvPr/>
        </p:nvGrpSpPr>
        <p:grpSpPr>
          <a:xfrm>
            <a:off x="2365530" y="1613707"/>
            <a:ext cx="6017895" cy="4819624"/>
            <a:chOff x="3087052" y="1613707"/>
            <a:chExt cx="6017895" cy="4819624"/>
          </a:xfrm>
        </p:grpSpPr>
        <p:pic>
          <p:nvPicPr>
            <p:cNvPr id="7" name="Picture 6">
              <a:extLst>
                <a:ext uri="{FF2B5EF4-FFF2-40B4-BE49-F238E27FC236}">
                  <a16:creationId xmlns:a16="http://schemas.microsoft.com/office/drawing/2014/main" id="{7B639194-AB0E-48F2-9C81-43BC149A0954}"/>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087052" y="1613707"/>
              <a:ext cx="6017895" cy="2414283"/>
            </a:xfrm>
            <a:prstGeom prst="rect">
              <a:avLst/>
            </a:prstGeom>
            <a:ln w="19050">
              <a:solidFill>
                <a:schemeClr val="tx1"/>
              </a:solidFill>
            </a:ln>
          </p:spPr>
        </p:pic>
        <p:pic>
          <p:nvPicPr>
            <p:cNvPr id="33" name="Content Placeholder 8">
              <a:extLst>
                <a:ext uri="{FF2B5EF4-FFF2-40B4-BE49-F238E27FC236}">
                  <a16:creationId xmlns:a16="http://schemas.microsoft.com/office/drawing/2014/main" id="{55C34786-2185-4637-BF32-5C31A8FF9FDE}"/>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3087052" y="4080669"/>
              <a:ext cx="6017895" cy="2352662"/>
            </a:xfrm>
            <a:prstGeom prst="rect">
              <a:avLst/>
            </a:prstGeom>
            <a:ln w="19050">
              <a:solidFill>
                <a:schemeClr val="tx1"/>
              </a:solidFill>
            </a:ln>
          </p:spPr>
        </p:pic>
      </p:grpSp>
      <p:grpSp>
        <p:nvGrpSpPr>
          <p:cNvPr id="39" name="Group 38">
            <a:extLst>
              <a:ext uri="{FF2B5EF4-FFF2-40B4-BE49-F238E27FC236}">
                <a16:creationId xmlns:a16="http://schemas.microsoft.com/office/drawing/2014/main" id="{CC408079-C559-4E36-AAD0-05A687768625}"/>
              </a:ext>
            </a:extLst>
          </p:cNvPr>
          <p:cNvGrpSpPr/>
          <p:nvPr/>
        </p:nvGrpSpPr>
        <p:grpSpPr>
          <a:xfrm>
            <a:off x="8990330" y="5808980"/>
            <a:ext cx="3774440" cy="764540"/>
            <a:chOff x="8990330" y="5808980"/>
            <a:chExt cx="3774440" cy="764540"/>
          </a:xfrm>
        </p:grpSpPr>
        <p:pic>
          <p:nvPicPr>
            <p:cNvPr id="40" name="Picture 39">
              <a:extLst>
                <a:ext uri="{FF2B5EF4-FFF2-40B4-BE49-F238E27FC236}">
                  <a16:creationId xmlns:a16="http://schemas.microsoft.com/office/drawing/2014/main" id="{F2EC808A-CB2E-49ED-969A-89EF651C6ADB}"/>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41" name="Text Box 11">
              <a:extLst>
                <a:ext uri="{FF2B5EF4-FFF2-40B4-BE49-F238E27FC236}">
                  <a16:creationId xmlns:a16="http://schemas.microsoft.com/office/drawing/2014/main" id="{210141D6-06D5-4740-A8E7-08F0336D7884}"/>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86776461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C302-A1DE-464B-AAC3-355C0710275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6CE61BDF-795F-4AD2-9A32-1D1BDC0BA7F2}"/>
              </a:ext>
            </a:extLst>
          </p:cNvPr>
          <p:cNvSpPr>
            <a:spLocks noGrp="1"/>
          </p:cNvSpPr>
          <p:nvPr>
            <p:ph type="sldNum" sz="quarter" idx="12"/>
          </p:nvPr>
        </p:nvSpPr>
        <p:spPr/>
        <p:txBody>
          <a:bodyPr/>
          <a:lstStyle/>
          <a:p>
            <a:fld id="{0F00D740-55B1-4DC8-A3B5-4535950A93D0}" type="slidenum">
              <a:rPr lang="en-CH" smtClean="0"/>
              <a:t>19</a:t>
            </a:fld>
            <a:endParaRPr lang="en-CH"/>
          </a:p>
        </p:txBody>
      </p:sp>
      <p:pic>
        <p:nvPicPr>
          <p:cNvPr id="7" name="Picture 6">
            <a:extLst>
              <a:ext uri="{FF2B5EF4-FFF2-40B4-BE49-F238E27FC236}">
                <a16:creationId xmlns:a16="http://schemas.microsoft.com/office/drawing/2014/main" id="{7B639194-AB0E-48F2-9C81-43BC149A0954}"/>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2365526" y="1613707"/>
            <a:ext cx="6017895" cy="2414283"/>
          </a:xfrm>
          <a:prstGeom prst="rect">
            <a:avLst/>
          </a:prstGeom>
          <a:ln w="19050">
            <a:solidFill>
              <a:schemeClr val="tx1"/>
            </a:solidFill>
          </a:ln>
        </p:spPr>
      </p:pic>
      <p:cxnSp>
        <p:nvCxnSpPr>
          <p:cNvPr id="8" name="Straight Arrow Connector 7">
            <a:extLst>
              <a:ext uri="{FF2B5EF4-FFF2-40B4-BE49-F238E27FC236}">
                <a16:creationId xmlns:a16="http://schemas.microsoft.com/office/drawing/2014/main" id="{60925068-7A84-4CC1-9E97-DBF122FB9013}"/>
              </a:ext>
            </a:extLst>
          </p:cNvPr>
          <p:cNvCxnSpPr/>
          <p:nvPr/>
        </p:nvCxnSpPr>
        <p:spPr>
          <a:xfrm flipV="1">
            <a:off x="2637010" y="1831345"/>
            <a:ext cx="517113" cy="17561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CAA9F40-3D18-407B-973E-026D2559DAC2}"/>
              </a:ext>
            </a:extLst>
          </p:cNvPr>
          <p:cNvCxnSpPr>
            <a:cxnSpLocks/>
          </p:cNvCxnSpPr>
          <p:nvPr/>
        </p:nvCxnSpPr>
        <p:spPr>
          <a:xfrm>
            <a:off x="3154123" y="1831345"/>
            <a:ext cx="774793" cy="6858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78E8A10-D6F6-46F1-A759-167EFDAB213D}"/>
              </a:ext>
            </a:extLst>
          </p:cNvPr>
          <p:cNvCxnSpPr>
            <a:cxnSpLocks/>
          </p:cNvCxnSpPr>
          <p:nvPr/>
        </p:nvCxnSpPr>
        <p:spPr>
          <a:xfrm>
            <a:off x="3928916" y="2517235"/>
            <a:ext cx="768262" cy="2775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9769E0B-3376-436A-807F-24AC5EB1191B}"/>
              </a:ext>
            </a:extLst>
          </p:cNvPr>
          <p:cNvCxnSpPr>
            <a:cxnSpLocks/>
          </p:cNvCxnSpPr>
          <p:nvPr/>
        </p:nvCxnSpPr>
        <p:spPr>
          <a:xfrm flipV="1">
            <a:off x="4697178" y="2546942"/>
            <a:ext cx="774793" cy="2478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25FB99D-9B01-47E5-8551-9A49DE2ADB91}"/>
              </a:ext>
            </a:extLst>
          </p:cNvPr>
          <p:cNvCxnSpPr>
            <a:cxnSpLocks/>
          </p:cNvCxnSpPr>
          <p:nvPr/>
        </p:nvCxnSpPr>
        <p:spPr>
          <a:xfrm flipV="1">
            <a:off x="5471971" y="2422563"/>
            <a:ext cx="788597" cy="12437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CE89EB0-DC2E-4996-B016-ADAB58320745}"/>
              </a:ext>
            </a:extLst>
          </p:cNvPr>
          <p:cNvCxnSpPr>
            <a:cxnSpLocks/>
          </p:cNvCxnSpPr>
          <p:nvPr/>
        </p:nvCxnSpPr>
        <p:spPr>
          <a:xfrm>
            <a:off x="6260567" y="2431315"/>
            <a:ext cx="77479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FAC3B82-DCF2-43EF-B932-F2BF4ED18CB3}"/>
              </a:ext>
            </a:extLst>
          </p:cNvPr>
          <p:cNvCxnSpPr>
            <a:cxnSpLocks/>
          </p:cNvCxnSpPr>
          <p:nvPr/>
        </p:nvCxnSpPr>
        <p:spPr>
          <a:xfrm>
            <a:off x="7035360" y="2431315"/>
            <a:ext cx="788597" cy="125960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581449B-4376-47BF-8D1D-CA464FF67E8E}"/>
              </a:ext>
            </a:extLst>
          </p:cNvPr>
          <p:cNvCxnSpPr>
            <a:cxnSpLocks/>
          </p:cNvCxnSpPr>
          <p:nvPr/>
        </p:nvCxnSpPr>
        <p:spPr>
          <a:xfrm flipV="1">
            <a:off x="7823957" y="3464014"/>
            <a:ext cx="282324" cy="22690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3" name="Content Placeholder 8">
            <a:extLst>
              <a:ext uri="{FF2B5EF4-FFF2-40B4-BE49-F238E27FC236}">
                <a16:creationId xmlns:a16="http://schemas.microsoft.com/office/drawing/2014/main" id="{55C34786-2185-4637-BF32-5C31A8FF9FDE}"/>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2365526" y="4080669"/>
            <a:ext cx="6017895" cy="2352662"/>
          </a:xfrm>
          <a:prstGeom prst="rect">
            <a:avLst/>
          </a:prstGeom>
          <a:ln w="19050">
            <a:solidFill>
              <a:schemeClr val="tx1"/>
            </a:solidFill>
          </a:ln>
        </p:spPr>
      </p:pic>
      <p:cxnSp>
        <p:nvCxnSpPr>
          <p:cNvPr id="16" name="Straight Arrow Connector 15">
            <a:extLst>
              <a:ext uri="{FF2B5EF4-FFF2-40B4-BE49-F238E27FC236}">
                <a16:creationId xmlns:a16="http://schemas.microsoft.com/office/drawing/2014/main" id="{6C80A4FF-1702-4194-A5A7-1681536A4F45}"/>
              </a:ext>
            </a:extLst>
          </p:cNvPr>
          <p:cNvCxnSpPr>
            <a:cxnSpLocks/>
          </p:cNvCxnSpPr>
          <p:nvPr/>
        </p:nvCxnSpPr>
        <p:spPr>
          <a:xfrm flipV="1">
            <a:off x="2637010" y="5089697"/>
            <a:ext cx="517113" cy="13939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3C86B6B-4465-4AE6-AD65-E0B3D15C914E}"/>
              </a:ext>
            </a:extLst>
          </p:cNvPr>
          <p:cNvCxnSpPr>
            <a:cxnSpLocks/>
          </p:cNvCxnSpPr>
          <p:nvPr/>
        </p:nvCxnSpPr>
        <p:spPr>
          <a:xfrm>
            <a:off x="3154123" y="5086431"/>
            <a:ext cx="774793" cy="57176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8A08ABC-722B-4187-9C95-082FCE4E0AAA}"/>
              </a:ext>
            </a:extLst>
          </p:cNvPr>
          <p:cNvCxnSpPr>
            <a:cxnSpLocks/>
          </p:cNvCxnSpPr>
          <p:nvPr/>
        </p:nvCxnSpPr>
        <p:spPr>
          <a:xfrm>
            <a:off x="3928916" y="5654259"/>
            <a:ext cx="788597" cy="24559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B79FDAD-0E38-4D36-85CF-7181242B986B}"/>
              </a:ext>
            </a:extLst>
          </p:cNvPr>
          <p:cNvCxnSpPr>
            <a:cxnSpLocks/>
          </p:cNvCxnSpPr>
          <p:nvPr/>
        </p:nvCxnSpPr>
        <p:spPr>
          <a:xfrm flipV="1">
            <a:off x="4717512" y="4561471"/>
            <a:ext cx="774793" cy="133837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8A26E95-CF1B-4B5E-AA5D-EAE954861749}"/>
              </a:ext>
            </a:extLst>
          </p:cNvPr>
          <p:cNvCxnSpPr>
            <a:cxnSpLocks/>
          </p:cNvCxnSpPr>
          <p:nvPr/>
        </p:nvCxnSpPr>
        <p:spPr>
          <a:xfrm>
            <a:off x="5492305" y="4561471"/>
            <a:ext cx="768262" cy="43396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4FD6C78-4DB6-473E-A526-DEFCFD467D81}"/>
              </a:ext>
            </a:extLst>
          </p:cNvPr>
          <p:cNvCxnSpPr>
            <a:cxnSpLocks/>
          </p:cNvCxnSpPr>
          <p:nvPr/>
        </p:nvCxnSpPr>
        <p:spPr>
          <a:xfrm>
            <a:off x="6267098" y="4995431"/>
            <a:ext cx="768262" cy="48152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3C2257D-17B8-4349-A78C-14D666F3946E}"/>
              </a:ext>
            </a:extLst>
          </p:cNvPr>
          <p:cNvCxnSpPr>
            <a:cxnSpLocks/>
          </p:cNvCxnSpPr>
          <p:nvPr/>
        </p:nvCxnSpPr>
        <p:spPr>
          <a:xfrm>
            <a:off x="7041891" y="5476959"/>
            <a:ext cx="782066" cy="62271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885CFA5-72BA-461A-A578-7FD3C3F5FB19}"/>
              </a:ext>
            </a:extLst>
          </p:cNvPr>
          <p:cNvCxnSpPr>
            <a:cxnSpLocks/>
          </p:cNvCxnSpPr>
          <p:nvPr/>
        </p:nvCxnSpPr>
        <p:spPr>
          <a:xfrm>
            <a:off x="7830488" y="6099677"/>
            <a:ext cx="275793" cy="971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A5C7F34C-C420-49F0-8E40-E56941304BCD}"/>
              </a:ext>
            </a:extLst>
          </p:cNvPr>
          <p:cNvGrpSpPr/>
          <p:nvPr/>
        </p:nvGrpSpPr>
        <p:grpSpPr>
          <a:xfrm>
            <a:off x="8990330" y="5808980"/>
            <a:ext cx="3774440" cy="764540"/>
            <a:chOff x="8990330" y="5808980"/>
            <a:chExt cx="3774440" cy="764540"/>
          </a:xfrm>
        </p:grpSpPr>
        <p:pic>
          <p:nvPicPr>
            <p:cNvPr id="25" name="Picture 24">
              <a:extLst>
                <a:ext uri="{FF2B5EF4-FFF2-40B4-BE49-F238E27FC236}">
                  <a16:creationId xmlns:a16="http://schemas.microsoft.com/office/drawing/2014/main" id="{A434AC70-4725-4E85-B9EA-A7CE8492CAF5}"/>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26" name="Text Box 11">
              <a:extLst>
                <a:ext uri="{FF2B5EF4-FFF2-40B4-BE49-F238E27FC236}">
                  <a16:creationId xmlns:a16="http://schemas.microsoft.com/office/drawing/2014/main" id="{5B552D82-544B-4749-B37B-3D8BB7DB78D5}"/>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39016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par>
                                <p:cTn id="43" presetID="10"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par>
                          <p:cTn id="46" fill="hold">
                            <p:stCondLst>
                              <p:cond delay="3000"/>
                            </p:stCondLst>
                            <p:childTnLst>
                              <p:par>
                                <p:cTn id="47" presetID="10" presetClass="entr" presetSubtype="0"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childTnLst>
                          </p:cTn>
                        </p:par>
                        <p:par>
                          <p:cTn id="53" fill="hold">
                            <p:stCondLst>
                              <p:cond delay="3500"/>
                            </p:stCondLst>
                            <p:childTnLst>
                              <p:par>
                                <p:cTn id="54" presetID="10" presetClass="entr" presetSubtype="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par>
                                <p:cTn id="57" presetID="10" presetClass="entr" presetSubtype="0"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2</a:t>
            </a:fld>
            <a:endParaRPr lang="en-CH"/>
          </a:p>
        </p:txBody>
      </p:sp>
    </p:spTree>
    <p:extLst>
      <p:ext uri="{BB962C8B-B14F-4D97-AF65-F5344CB8AC3E}">
        <p14:creationId xmlns:p14="http://schemas.microsoft.com/office/powerpoint/2010/main" val="421409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C302-A1DE-464B-AAC3-355C0710275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6CE61BDF-795F-4AD2-9A32-1D1BDC0BA7F2}"/>
              </a:ext>
            </a:extLst>
          </p:cNvPr>
          <p:cNvSpPr>
            <a:spLocks noGrp="1"/>
          </p:cNvSpPr>
          <p:nvPr>
            <p:ph type="sldNum" sz="quarter" idx="12"/>
          </p:nvPr>
        </p:nvSpPr>
        <p:spPr/>
        <p:txBody>
          <a:bodyPr/>
          <a:lstStyle/>
          <a:p>
            <a:fld id="{0F00D740-55B1-4DC8-A3B5-4535950A93D0}" type="slidenum">
              <a:rPr lang="en-CH" smtClean="0"/>
              <a:t>20</a:t>
            </a:fld>
            <a:endParaRPr lang="en-CH"/>
          </a:p>
        </p:txBody>
      </p:sp>
      <p:cxnSp>
        <p:nvCxnSpPr>
          <p:cNvPr id="8" name="Straight Arrow Connector 7">
            <a:extLst>
              <a:ext uri="{FF2B5EF4-FFF2-40B4-BE49-F238E27FC236}">
                <a16:creationId xmlns:a16="http://schemas.microsoft.com/office/drawing/2014/main" id="{60925068-7A84-4CC1-9E97-DBF122FB9013}"/>
              </a:ext>
            </a:extLst>
          </p:cNvPr>
          <p:cNvCxnSpPr/>
          <p:nvPr/>
        </p:nvCxnSpPr>
        <p:spPr>
          <a:xfrm flipV="1">
            <a:off x="2629866" y="1831345"/>
            <a:ext cx="517113" cy="17561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CAA9F40-3D18-407B-973E-026D2559DAC2}"/>
              </a:ext>
            </a:extLst>
          </p:cNvPr>
          <p:cNvCxnSpPr>
            <a:cxnSpLocks/>
          </p:cNvCxnSpPr>
          <p:nvPr/>
        </p:nvCxnSpPr>
        <p:spPr>
          <a:xfrm>
            <a:off x="3146979" y="1831345"/>
            <a:ext cx="774793" cy="6858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78E8A10-D6F6-46F1-A759-167EFDAB213D}"/>
              </a:ext>
            </a:extLst>
          </p:cNvPr>
          <p:cNvCxnSpPr>
            <a:cxnSpLocks/>
          </p:cNvCxnSpPr>
          <p:nvPr/>
        </p:nvCxnSpPr>
        <p:spPr>
          <a:xfrm>
            <a:off x="3921772" y="2517235"/>
            <a:ext cx="768262" cy="2775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9769E0B-3376-436A-807F-24AC5EB1191B}"/>
              </a:ext>
            </a:extLst>
          </p:cNvPr>
          <p:cNvCxnSpPr>
            <a:cxnSpLocks/>
          </p:cNvCxnSpPr>
          <p:nvPr/>
        </p:nvCxnSpPr>
        <p:spPr>
          <a:xfrm flipV="1">
            <a:off x="4690034" y="2546942"/>
            <a:ext cx="774793" cy="2478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25FB99D-9B01-47E5-8551-9A49DE2ADB91}"/>
              </a:ext>
            </a:extLst>
          </p:cNvPr>
          <p:cNvCxnSpPr>
            <a:cxnSpLocks/>
          </p:cNvCxnSpPr>
          <p:nvPr/>
        </p:nvCxnSpPr>
        <p:spPr>
          <a:xfrm flipV="1">
            <a:off x="5464827" y="2422563"/>
            <a:ext cx="788597" cy="12437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CE89EB0-DC2E-4996-B016-ADAB58320745}"/>
              </a:ext>
            </a:extLst>
          </p:cNvPr>
          <p:cNvCxnSpPr>
            <a:cxnSpLocks/>
          </p:cNvCxnSpPr>
          <p:nvPr/>
        </p:nvCxnSpPr>
        <p:spPr>
          <a:xfrm>
            <a:off x="6253423" y="2431315"/>
            <a:ext cx="77479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FAC3B82-DCF2-43EF-B932-F2BF4ED18CB3}"/>
              </a:ext>
            </a:extLst>
          </p:cNvPr>
          <p:cNvCxnSpPr>
            <a:cxnSpLocks/>
          </p:cNvCxnSpPr>
          <p:nvPr/>
        </p:nvCxnSpPr>
        <p:spPr>
          <a:xfrm>
            <a:off x="7028216" y="2431315"/>
            <a:ext cx="788597" cy="125960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581449B-4376-47BF-8D1D-CA464FF67E8E}"/>
              </a:ext>
            </a:extLst>
          </p:cNvPr>
          <p:cNvCxnSpPr>
            <a:cxnSpLocks/>
          </p:cNvCxnSpPr>
          <p:nvPr/>
        </p:nvCxnSpPr>
        <p:spPr>
          <a:xfrm flipV="1">
            <a:off x="7816813" y="3464014"/>
            <a:ext cx="282324" cy="22690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621B9504-E613-49BD-A655-1C86F635BA1B}"/>
              </a:ext>
            </a:extLst>
          </p:cNvPr>
          <p:cNvGrpSpPr/>
          <p:nvPr/>
        </p:nvGrpSpPr>
        <p:grpSpPr>
          <a:xfrm>
            <a:off x="2629866" y="4561471"/>
            <a:ext cx="5469271" cy="1635365"/>
            <a:chOff x="2120265" y="3742162"/>
            <a:chExt cx="7368540" cy="2513937"/>
          </a:xfrm>
        </p:grpSpPr>
        <p:cxnSp>
          <p:nvCxnSpPr>
            <p:cNvPr id="16" name="Straight Arrow Connector 15">
              <a:extLst>
                <a:ext uri="{FF2B5EF4-FFF2-40B4-BE49-F238E27FC236}">
                  <a16:creationId xmlns:a16="http://schemas.microsoft.com/office/drawing/2014/main" id="{6C80A4FF-1702-4194-A5A7-1681536A4F45}"/>
                </a:ext>
              </a:extLst>
            </p:cNvPr>
            <p:cNvCxnSpPr>
              <a:cxnSpLocks/>
            </p:cNvCxnSpPr>
            <p:nvPr/>
          </p:nvCxnSpPr>
          <p:spPr>
            <a:xfrm flipV="1">
              <a:off x="2120265" y="4554168"/>
              <a:ext cx="696686" cy="2142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3C86B6B-4465-4AE6-AD65-E0B3D15C914E}"/>
                </a:ext>
              </a:extLst>
            </p:cNvPr>
            <p:cNvCxnSpPr>
              <a:cxnSpLocks/>
            </p:cNvCxnSpPr>
            <p:nvPr/>
          </p:nvCxnSpPr>
          <p:spPr>
            <a:xfrm>
              <a:off x="2816951" y="4549148"/>
              <a:ext cx="1043849" cy="87893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8A08ABC-722B-4187-9C95-082FCE4E0AAA}"/>
                </a:ext>
              </a:extLst>
            </p:cNvPr>
            <p:cNvCxnSpPr>
              <a:cxnSpLocks/>
            </p:cNvCxnSpPr>
            <p:nvPr/>
          </p:nvCxnSpPr>
          <p:spPr>
            <a:xfrm>
              <a:off x="3860800" y="5422032"/>
              <a:ext cx="1062446" cy="37753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B79FDAD-0E38-4D36-85CF-7181242B986B}"/>
                </a:ext>
              </a:extLst>
            </p:cNvPr>
            <p:cNvCxnSpPr>
              <a:cxnSpLocks/>
            </p:cNvCxnSpPr>
            <p:nvPr/>
          </p:nvCxnSpPr>
          <p:spPr>
            <a:xfrm flipV="1">
              <a:off x="4923246" y="3742162"/>
              <a:ext cx="1043849" cy="20574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8A26E95-CF1B-4B5E-AA5D-EAE954861749}"/>
                </a:ext>
              </a:extLst>
            </p:cNvPr>
            <p:cNvCxnSpPr>
              <a:cxnSpLocks/>
            </p:cNvCxnSpPr>
            <p:nvPr/>
          </p:nvCxnSpPr>
          <p:spPr>
            <a:xfrm>
              <a:off x="5967095" y="3742162"/>
              <a:ext cx="1035050" cy="66709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4FD6C78-4DB6-473E-A526-DEFCFD467D81}"/>
                </a:ext>
              </a:extLst>
            </p:cNvPr>
            <p:cNvCxnSpPr>
              <a:cxnSpLocks/>
            </p:cNvCxnSpPr>
            <p:nvPr/>
          </p:nvCxnSpPr>
          <p:spPr>
            <a:xfrm>
              <a:off x="7010944" y="4409259"/>
              <a:ext cx="1035050" cy="74022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3C2257D-17B8-4349-A78C-14D666F3946E}"/>
                </a:ext>
              </a:extLst>
            </p:cNvPr>
            <p:cNvCxnSpPr>
              <a:cxnSpLocks/>
            </p:cNvCxnSpPr>
            <p:nvPr/>
          </p:nvCxnSpPr>
          <p:spPr>
            <a:xfrm>
              <a:off x="8054793" y="5149481"/>
              <a:ext cx="1053647" cy="95726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885CFA5-72BA-461A-A578-7FD3C3F5FB19}"/>
                </a:ext>
              </a:extLst>
            </p:cNvPr>
            <p:cNvCxnSpPr>
              <a:cxnSpLocks/>
            </p:cNvCxnSpPr>
            <p:nvPr/>
          </p:nvCxnSpPr>
          <p:spPr>
            <a:xfrm>
              <a:off x="9117239" y="6106743"/>
              <a:ext cx="371566" cy="14935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53D83554-9BCF-4372-B9F5-AF29238BD071}"/>
              </a:ext>
            </a:extLst>
          </p:cNvPr>
          <p:cNvGrpSpPr/>
          <p:nvPr/>
        </p:nvGrpSpPr>
        <p:grpSpPr>
          <a:xfrm>
            <a:off x="8990330" y="5808980"/>
            <a:ext cx="3774440" cy="764540"/>
            <a:chOff x="8990330" y="5808980"/>
            <a:chExt cx="3774440" cy="764540"/>
          </a:xfrm>
        </p:grpSpPr>
        <p:pic>
          <p:nvPicPr>
            <p:cNvPr id="70" name="Picture 69">
              <a:extLst>
                <a:ext uri="{FF2B5EF4-FFF2-40B4-BE49-F238E27FC236}">
                  <a16:creationId xmlns:a16="http://schemas.microsoft.com/office/drawing/2014/main" id="{2ADEF263-7530-4F63-BA65-1219C9E8395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1" name="Text Box 11">
              <a:extLst>
                <a:ext uri="{FF2B5EF4-FFF2-40B4-BE49-F238E27FC236}">
                  <a16:creationId xmlns:a16="http://schemas.microsoft.com/office/drawing/2014/main" id="{BBADB64F-F688-4E32-9551-079E7F009DAD}"/>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811504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04167E-6 -1.11111E-6 L -0.00182 0.46991 " pathEditMode="relative" rAng="0" ptsTypes="AA">
                                      <p:cBhvr>
                                        <p:cTn id="6" dur="2000" fill="hold"/>
                                        <p:tgtEl>
                                          <p:spTgt spid="8"/>
                                        </p:tgtEl>
                                        <p:attrNameLst>
                                          <p:attrName>ppt_x</p:attrName>
                                          <p:attrName>ppt_y</p:attrName>
                                        </p:attrNameLst>
                                      </p:cBhvr>
                                      <p:rCtr x="-91" y="23495"/>
                                    </p:animMotion>
                                  </p:childTnLst>
                                </p:cTn>
                              </p:par>
                              <p:par>
                                <p:cTn id="7" presetID="42" presetClass="path" presetSubtype="0" accel="50000" decel="50000" fill="hold" nodeType="withEffect">
                                  <p:stCondLst>
                                    <p:cond delay="0"/>
                                  </p:stCondLst>
                                  <p:childTnLst>
                                    <p:animMotion origin="layout" path="M -3.75E-6 3.7037E-7 L -0.00026 0.47454 " pathEditMode="relative" rAng="0" ptsTypes="AA">
                                      <p:cBhvr>
                                        <p:cTn id="8" dur="2000" fill="hold"/>
                                        <p:tgtEl>
                                          <p:spTgt spid="9"/>
                                        </p:tgtEl>
                                        <p:attrNameLst>
                                          <p:attrName>ppt_x</p:attrName>
                                          <p:attrName>ppt_y</p:attrName>
                                        </p:attrNameLst>
                                      </p:cBhvr>
                                      <p:rCtr x="-13" y="23727"/>
                                    </p:animMotion>
                                  </p:childTnLst>
                                </p:cTn>
                              </p:par>
                              <p:par>
                                <p:cTn id="9" presetID="42" presetClass="path" presetSubtype="0" accel="50000" decel="50000" fill="hold" nodeType="withEffect">
                                  <p:stCondLst>
                                    <p:cond delay="0"/>
                                  </p:stCondLst>
                                  <p:childTnLst>
                                    <p:animMotion origin="layout" path="M 5E-6 1.48148E-6 L -0.00091 0.45949 " pathEditMode="relative" rAng="0" ptsTypes="AA">
                                      <p:cBhvr>
                                        <p:cTn id="10" dur="2000" fill="hold"/>
                                        <p:tgtEl>
                                          <p:spTgt spid="10"/>
                                        </p:tgtEl>
                                        <p:attrNameLst>
                                          <p:attrName>ppt_x</p:attrName>
                                          <p:attrName>ppt_y</p:attrName>
                                        </p:attrNameLst>
                                      </p:cBhvr>
                                      <p:rCtr x="-52" y="22963"/>
                                    </p:animMotion>
                                  </p:childTnLst>
                                </p:cTn>
                              </p:par>
                              <p:par>
                                <p:cTn id="11" presetID="42" presetClass="path" presetSubtype="0" accel="50000" decel="50000" fill="hold" nodeType="withEffect">
                                  <p:stCondLst>
                                    <p:cond delay="0"/>
                                  </p:stCondLst>
                                  <p:childTnLst>
                                    <p:animMotion origin="layout" path="M 3.75E-6 -1.85185E-6 L 0.00143 0.45463 " pathEditMode="relative" rAng="0" ptsTypes="AA">
                                      <p:cBhvr>
                                        <p:cTn id="12" dur="2000" fill="hold"/>
                                        <p:tgtEl>
                                          <p:spTgt spid="11"/>
                                        </p:tgtEl>
                                        <p:attrNameLst>
                                          <p:attrName>ppt_x</p:attrName>
                                          <p:attrName>ppt_y</p:attrName>
                                        </p:attrNameLst>
                                      </p:cBhvr>
                                      <p:rCtr x="65" y="22731"/>
                                    </p:animMotion>
                                  </p:childTnLst>
                                </p:cTn>
                              </p:par>
                              <p:par>
                                <p:cTn id="13" presetID="42" presetClass="path" presetSubtype="0" accel="50000" decel="50000" fill="hold" nodeType="withEffect">
                                  <p:stCondLst>
                                    <p:cond delay="0"/>
                                  </p:stCondLst>
                                  <p:childTnLst>
                                    <p:animMotion origin="layout" path="M 1.25E-6 1.48148E-6 L 0.00117 0.29606 " pathEditMode="relative" rAng="0" ptsTypes="AA">
                                      <p:cBhvr>
                                        <p:cTn id="14" dur="2000" fill="hold"/>
                                        <p:tgtEl>
                                          <p:spTgt spid="12"/>
                                        </p:tgtEl>
                                        <p:attrNameLst>
                                          <p:attrName>ppt_x</p:attrName>
                                          <p:attrName>ppt_y</p:attrName>
                                        </p:attrNameLst>
                                      </p:cBhvr>
                                      <p:rCtr x="52" y="14792"/>
                                    </p:animMotion>
                                  </p:childTnLst>
                                </p:cTn>
                              </p:par>
                              <p:par>
                                <p:cTn id="15" presetID="42" presetClass="path" presetSubtype="0" accel="50000" decel="50000" fill="hold" nodeType="withEffect">
                                  <p:stCondLst>
                                    <p:cond delay="0"/>
                                  </p:stCondLst>
                                  <p:childTnLst>
                                    <p:animMotion origin="layout" path="M -1.45833E-6 3.7037E-7 L 0.00078 0.37384 " pathEditMode="relative" rAng="0" ptsTypes="AA">
                                      <p:cBhvr>
                                        <p:cTn id="16" dur="2000" fill="hold"/>
                                        <p:tgtEl>
                                          <p:spTgt spid="13"/>
                                        </p:tgtEl>
                                        <p:attrNameLst>
                                          <p:attrName>ppt_x</p:attrName>
                                          <p:attrName>ppt_y</p:attrName>
                                        </p:attrNameLst>
                                      </p:cBhvr>
                                      <p:rCtr x="39" y="18681"/>
                                    </p:animMotion>
                                  </p:childTnLst>
                                </p:cTn>
                              </p:par>
                              <p:par>
                                <p:cTn id="17" presetID="42" presetClass="path" presetSubtype="0" accel="50000" decel="50000" fill="hold" nodeType="withEffect">
                                  <p:stCondLst>
                                    <p:cond delay="0"/>
                                  </p:stCondLst>
                                  <p:childTnLst>
                                    <p:animMotion origin="layout" path="M -3.95833E-6 3.7037E-6 L -0.00052 0.44305 " pathEditMode="relative" rAng="0" ptsTypes="AA">
                                      <p:cBhvr>
                                        <p:cTn id="18" dur="2000" fill="hold"/>
                                        <p:tgtEl>
                                          <p:spTgt spid="14"/>
                                        </p:tgtEl>
                                        <p:attrNameLst>
                                          <p:attrName>ppt_x</p:attrName>
                                          <p:attrName>ppt_y</p:attrName>
                                        </p:attrNameLst>
                                      </p:cBhvr>
                                      <p:rCtr x="-26" y="22153"/>
                                    </p:animMotion>
                                  </p:childTnLst>
                                </p:cTn>
                              </p:par>
                              <p:par>
                                <p:cTn id="19" presetID="42" presetClass="path" presetSubtype="0" accel="50000" decel="50000" fill="hold" nodeType="withEffect">
                                  <p:stCondLst>
                                    <p:cond delay="0"/>
                                  </p:stCondLst>
                                  <p:childTnLst>
                                    <p:animMotion origin="layout" path="M -0.00065 -0.00417 L 0.00066 0.35116 " pathEditMode="relative" rAng="0" ptsTypes="AA">
                                      <p:cBhvr>
                                        <p:cTn id="20" dur="2000" fill="hold"/>
                                        <p:tgtEl>
                                          <p:spTgt spid="15"/>
                                        </p:tgtEl>
                                        <p:attrNameLst>
                                          <p:attrName>ppt_x</p:attrName>
                                          <p:attrName>ppt_y</p:attrName>
                                        </p:attrNameLst>
                                      </p:cBhvr>
                                      <p:rCtr x="65" y="177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C302-A1DE-464B-AAC3-355C0710275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6CE61BDF-795F-4AD2-9A32-1D1BDC0BA7F2}"/>
              </a:ext>
            </a:extLst>
          </p:cNvPr>
          <p:cNvSpPr>
            <a:spLocks noGrp="1"/>
          </p:cNvSpPr>
          <p:nvPr>
            <p:ph type="sldNum" sz="quarter" idx="12"/>
          </p:nvPr>
        </p:nvSpPr>
        <p:spPr/>
        <p:txBody>
          <a:bodyPr/>
          <a:lstStyle/>
          <a:p>
            <a:fld id="{0F00D740-55B1-4DC8-A3B5-4535950A93D0}" type="slidenum">
              <a:rPr lang="en-CH" smtClean="0"/>
              <a:t>21</a:t>
            </a:fld>
            <a:endParaRPr lang="en-CH"/>
          </a:p>
        </p:txBody>
      </p:sp>
      <p:pic>
        <p:nvPicPr>
          <p:cNvPr id="25" name="Picture 24">
            <a:extLst>
              <a:ext uri="{FF2B5EF4-FFF2-40B4-BE49-F238E27FC236}">
                <a16:creationId xmlns:a16="http://schemas.microsoft.com/office/drawing/2014/main" id="{5004D91C-BB26-421D-8E4B-CAF8EB631F9F}"/>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2436533" y="1792995"/>
            <a:ext cx="6100438" cy="3272009"/>
          </a:xfrm>
          <a:prstGeom prst="rect">
            <a:avLst/>
          </a:prstGeom>
        </p:spPr>
      </p:pic>
      <p:sp>
        <p:nvSpPr>
          <p:cNvPr id="5" name="Arc 4">
            <a:extLst>
              <a:ext uri="{FF2B5EF4-FFF2-40B4-BE49-F238E27FC236}">
                <a16:creationId xmlns:a16="http://schemas.microsoft.com/office/drawing/2014/main" id="{B1E44D51-B1C7-4C91-9038-92A75EF6704C}"/>
              </a:ext>
            </a:extLst>
          </p:cNvPr>
          <p:cNvSpPr/>
          <p:nvPr/>
        </p:nvSpPr>
        <p:spPr>
          <a:xfrm>
            <a:off x="2952273" y="3302794"/>
            <a:ext cx="45719" cy="54769"/>
          </a:xfrm>
          <a:prstGeom prst="arc">
            <a:avLst>
              <a:gd name="adj1" fmla="val 15059005"/>
              <a:gd name="adj2" fmla="val 3738685"/>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26" name="Arc 25">
            <a:extLst>
              <a:ext uri="{FF2B5EF4-FFF2-40B4-BE49-F238E27FC236}">
                <a16:creationId xmlns:a16="http://schemas.microsoft.com/office/drawing/2014/main" id="{9028FD90-19EE-474F-A5AE-1CB7430E1B0D}"/>
              </a:ext>
            </a:extLst>
          </p:cNvPr>
          <p:cNvSpPr/>
          <p:nvPr/>
        </p:nvSpPr>
        <p:spPr>
          <a:xfrm>
            <a:off x="3730942" y="3786188"/>
            <a:ext cx="90962" cy="100013"/>
          </a:xfrm>
          <a:prstGeom prst="arc">
            <a:avLst>
              <a:gd name="adj1" fmla="val 20003324"/>
              <a:gd name="adj2" fmla="val 5467413"/>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27" name="Arc 26">
            <a:extLst>
              <a:ext uri="{FF2B5EF4-FFF2-40B4-BE49-F238E27FC236}">
                <a16:creationId xmlns:a16="http://schemas.microsoft.com/office/drawing/2014/main" id="{CC13807E-E006-4AB0-B4D0-BBB1BF74A229}"/>
              </a:ext>
            </a:extLst>
          </p:cNvPr>
          <p:cNvSpPr/>
          <p:nvPr/>
        </p:nvSpPr>
        <p:spPr>
          <a:xfrm>
            <a:off x="4461986" y="4057650"/>
            <a:ext cx="71912" cy="61914"/>
          </a:xfrm>
          <a:prstGeom prst="arc">
            <a:avLst>
              <a:gd name="adj1" fmla="val 17799692"/>
              <a:gd name="adj2" fmla="val 5467413"/>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28" name="Arc 27">
            <a:extLst>
              <a:ext uri="{FF2B5EF4-FFF2-40B4-BE49-F238E27FC236}">
                <a16:creationId xmlns:a16="http://schemas.microsoft.com/office/drawing/2014/main" id="{E1352D5B-2A41-4BEF-8F22-5283AF37599D}"/>
              </a:ext>
            </a:extLst>
          </p:cNvPr>
          <p:cNvSpPr/>
          <p:nvPr/>
        </p:nvSpPr>
        <p:spPr>
          <a:xfrm>
            <a:off x="4556524" y="3573744"/>
            <a:ext cx="782236" cy="624914"/>
          </a:xfrm>
          <a:prstGeom prst="arc">
            <a:avLst>
              <a:gd name="adj1" fmla="val 16832796"/>
              <a:gd name="adj2" fmla="val 390990"/>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29" name="Arc 28">
            <a:extLst>
              <a:ext uri="{FF2B5EF4-FFF2-40B4-BE49-F238E27FC236}">
                <a16:creationId xmlns:a16="http://schemas.microsoft.com/office/drawing/2014/main" id="{2888E2EA-2D7E-4E8F-BCAB-F2A41BB6186D}"/>
              </a:ext>
            </a:extLst>
          </p:cNvPr>
          <p:cNvSpPr/>
          <p:nvPr/>
        </p:nvSpPr>
        <p:spPr>
          <a:xfrm>
            <a:off x="5529260" y="2539953"/>
            <a:ext cx="638175" cy="641398"/>
          </a:xfrm>
          <a:prstGeom prst="arc">
            <a:avLst>
              <a:gd name="adj1" fmla="val 19679934"/>
              <a:gd name="adj2" fmla="val 3113857"/>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30" name="Arc 29">
            <a:extLst>
              <a:ext uri="{FF2B5EF4-FFF2-40B4-BE49-F238E27FC236}">
                <a16:creationId xmlns:a16="http://schemas.microsoft.com/office/drawing/2014/main" id="{D43AF956-7856-4163-AFA2-2C7834D58728}"/>
              </a:ext>
            </a:extLst>
          </p:cNvPr>
          <p:cNvSpPr/>
          <p:nvPr/>
        </p:nvSpPr>
        <p:spPr>
          <a:xfrm>
            <a:off x="6378271" y="3098539"/>
            <a:ext cx="515445" cy="518048"/>
          </a:xfrm>
          <a:prstGeom prst="arc">
            <a:avLst>
              <a:gd name="adj1" fmla="val 19679934"/>
              <a:gd name="adj2" fmla="val 3113857"/>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31" name="Arc 30">
            <a:extLst>
              <a:ext uri="{FF2B5EF4-FFF2-40B4-BE49-F238E27FC236}">
                <a16:creationId xmlns:a16="http://schemas.microsoft.com/office/drawing/2014/main" id="{14DBC1A0-CC76-4DB8-94C0-1C27D5085770}"/>
              </a:ext>
            </a:extLst>
          </p:cNvPr>
          <p:cNvSpPr/>
          <p:nvPr/>
        </p:nvSpPr>
        <p:spPr>
          <a:xfrm>
            <a:off x="7359346" y="4088607"/>
            <a:ext cx="313039" cy="314620"/>
          </a:xfrm>
          <a:prstGeom prst="arc">
            <a:avLst>
              <a:gd name="adj1" fmla="val 20971356"/>
              <a:gd name="adj2" fmla="val 7182532"/>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33" name="Arc 32">
            <a:extLst>
              <a:ext uri="{FF2B5EF4-FFF2-40B4-BE49-F238E27FC236}">
                <a16:creationId xmlns:a16="http://schemas.microsoft.com/office/drawing/2014/main" id="{4CC865E4-D44B-4EC2-BD4D-97F0C204426F}"/>
              </a:ext>
            </a:extLst>
          </p:cNvPr>
          <p:cNvSpPr/>
          <p:nvPr/>
        </p:nvSpPr>
        <p:spPr>
          <a:xfrm>
            <a:off x="7885912" y="4198658"/>
            <a:ext cx="145844" cy="204569"/>
          </a:xfrm>
          <a:prstGeom prst="arc">
            <a:avLst>
              <a:gd name="adj1" fmla="val 16573345"/>
              <a:gd name="adj2" fmla="val 3434734"/>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pic>
        <p:nvPicPr>
          <p:cNvPr id="34" name="Picture 33">
            <a:extLst>
              <a:ext uri="{FF2B5EF4-FFF2-40B4-BE49-F238E27FC236}">
                <a16:creationId xmlns:a16="http://schemas.microsoft.com/office/drawing/2014/main" id="{9AA25EC6-322D-4187-9EED-835E3303D2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9714" y="3573744"/>
            <a:ext cx="6100438" cy="3272009"/>
          </a:xfrm>
          <a:prstGeom prst="rect">
            <a:avLst/>
          </a:prstGeom>
        </p:spPr>
      </p:pic>
      <p:grpSp>
        <p:nvGrpSpPr>
          <p:cNvPr id="35" name="Group 34">
            <a:extLst>
              <a:ext uri="{FF2B5EF4-FFF2-40B4-BE49-F238E27FC236}">
                <a16:creationId xmlns:a16="http://schemas.microsoft.com/office/drawing/2014/main" id="{02E2092C-37C4-45E7-AFD6-1865F4A29A82}"/>
              </a:ext>
            </a:extLst>
          </p:cNvPr>
          <p:cNvGrpSpPr/>
          <p:nvPr/>
        </p:nvGrpSpPr>
        <p:grpSpPr>
          <a:xfrm>
            <a:off x="8990330" y="5808980"/>
            <a:ext cx="3774440" cy="764540"/>
            <a:chOff x="8990330" y="5808980"/>
            <a:chExt cx="3774440" cy="764540"/>
          </a:xfrm>
        </p:grpSpPr>
        <p:pic>
          <p:nvPicPr>
            <p:cNvPr id="36" name="Picture 35">
              <a:extLst>
                <a:ext uri="{FF2B5EF4-FFF2-40B4-BE49-F238E27FC236}">
                  <a16:creationId xmlns:a16="http://schemas.microsoft.com/office/drawing/2014/main" id="{F094ACE6-0BC0-4CA3-8B19-62447F1D8759}"/>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37" name="Text Box 11">
              <a:extLst>
                <a:ext uri="{FF2B5EF4-FFF2-40B4-BE49-F238E27FC236}">
                  <a16:creationId xmlns:a16="http://schemas.microsoft.com/office/drawing/2014/main" id="{7F91DEEC-EFFB-4C0B-95F8-9E143D39E55E}"/>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867399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125E-6 -7.40741E-7 L -0.00404 -0.25949 " pathEditMode="relative" rAng="0" ptsTypes="AA">
                                      <p:cBhvr>
                                        <p:cTn id="6" dur="2000" fill="hold"/>
                                        <p:tgtEl>
                                          <p:spTgt spid="34"/>
                                        </p:tgtEl>
                                        <p:attrNameLst>
                                          <p:attrName>ppt_x</p:attrName>
                                          <p:attrName>ppt_y</p:attrName>
                                        </p:attrNameLst>
                                      </p:cBhvr>
                                      <p:rCtr x="-208" y="-12986"/>
                                    </p:animMotion>
                                  </p:childTnLst>
                                </p:cTn>
                              </p:par>
                            </p:childTnLst>
                          </p:cTn>
                        </p:par>
                        <p:par>
                          <p:cTn id="7" fill="hold">
                            <p:stCondLst>
                              <p:cond delay="2000"/>
                            </p:stCondLst>
                            <p:childTnLst>
                              <p:par>
                                <p:cTn id="8" presetID="10" presetClass="exit" presetSubtype="0" fill="hold" nodeType="afterEffect">
                                  <p:stCondLst>
                                    <p:cond delay="0"/>
                                  </p:stCondLst>
                                  <p:childTnLst>
                                    <p:animEffect transition="out" filter="fade">
                                      <p:cBhvr>
                                        <p:cTn id="9" dur="500"/>
                                        <p:tgtEl>
                                          <p:spTgt spid="34"/>
                                        </p:tgtEl>
                                      </p:cBhvr>
                                    </p:animEffect>
                                    <p:set>
                                      <p:cBhvr>
                                        <p:cTn id="10" dur="1" fill="hold">
                                          <p:stCondLst>
                                            <p:cond delay="499"/>
                                          </p:stCondLst>
                                        </p:cTn>
                                        <p:tgtEl>
                                          <p:spTgt spid="34"/>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par>
                          <p:cTn id="31" fill="hold">
                            <p:stCondLst>
                              <p:cond delay="2000"/>
                            </p:stCondLst>
                            <p:childTnLst>
                              <p:par>
                                <p:cTn id="32" presetID="10" presetClass="entr" presetSubtype="0" fill="hold" grpId="0"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childTnLst>
                          </p:cTn>
                        </p:par>
                        <p:par>
                          <p:cTn id="39" fill="hold">
                            <p:stCondLst>
                              <p:cond delay="3000"/>
                            </p:stCondLst>
                            <p:childTnLst>
                              <p:par>
                                <p:cTn id="40" presetID="10" presetClass="entr" presetSubtype="0" fill="hold" grpId="0" nodeType="after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par>
                          <p:cTn id="43" fill="hold">
                            <p:stCondLst>
                              <p:cond delay="3500"/>
                            </p:stCondLst>
                            <p:childTnLst>
                              <p:par>
                                <p:cTn id="44" presetID="10" presetClass="entr" presetSubtype="0" fill="hold" grpId="0" nodeType="after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6" grpId="0" animBg="1"/>
      <p:bldP spid="27" grpId="0" animBg="1"/>
      <p:bldP spid="28" grpId="0" animBg="1"/>
      <p:bldP spid="29" grpId="0" animBg="1"/>
      <p:bldP spid="30" grpId="0" animBg="1"/>
      <p:bldP spid="31" grpId="0" animBg="1"/>
      <p:bldP spid="3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2BEAD5-7CD9-475A-86A9-969E1ED99A63}"/>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de-CH" dirty="0"/>
          </a:p>
        </p:txBody>
      </p:sp>
      <p:sp>
        <p:nvSpPr>
          <p:cNvPr id="4" name="Foliennummernplatzhalter 3">
            <a:extLst>
              <a:ext uri="{FF2B5EF4-FFF2-40B4-BE49-F238E27FC236}">
                <a16:creationId xmlns:a16="http://schemas.microsoft.com/office/drawing/2014/main" id="{1F63ED98-5731-4FB8-BE4F-43AC00A21313}"/>
              </a:ext>
            </a:extLst>
          </p:cNvPr>
          <p:cNvSpPr>
            <a:spLocks noGrp="1"/>
          </p:cNvSpPr>
          <p:nvPr>
            <p:ph type="sldNum" sz="quarter" idx="12"/>
          </p:nvPr>
        </p:nvSpPr>
        <p:spPr/>
        <p:txBody>
          <a:bodyPr/>
          <a:lstStyle/>
          <a:p>
            <a:fld id="{0F00D740-55B1-4DC8-A3B5-4535950A93D0}" type="slidenum">
              <a:rPr lang="en-CH" smtClean="0"/>
              <a:t>22</a:t>
            </a:fld>
            <a:endParaRPr lang="en-CH"/>
          </a:p>
        </p:txBody>
      </p:sp>
      <p:sp>
        <p:nvSpPr>
          <p:cNvPr id="5" name="Textfeld 4">
            <a:extLst>
              <a:ext uri="{FF2B5EF4-FFF2-40B4-BE49-F238E27FC236}">
                <a16:creationId xmlns:a16="http://schemas.microsoft.com/office/drawing/2014/main" id="{376EFB93-026C-4F15-99A3-0D4421B7AD58}"/>
              </a:ext>
            </a:extLst>
          </p:cNvPr>
          <p:cNvSpPr txBox="1"/>
          <p:nvPr/>
        </p:nvSpPr>
        <p:spPr>
          <a:xfrm>
            <a:off x="838200" y="2009404"/>
            <a:ext cx="1501821" cy="830997"/>
          </a:xfrm>
          <a:prstGeom prst="rect">
            <a:avLst/>
          </a:prstGeom>
          <a:noFill/>
        </p:spPr>
        <p:txBody>
          <a:bodyPr wrap="none" rtlCol="0">
            <a:spAutoFit/>
          </a:bodyPr>
          <a:lstStyle/>
          <a:p>
            <a:r>
              <a:rPr lang="de-CH" sz="4800" dirty="0"/>
              <a:t>Fazit:</a:t>
            </a:r>
          </a:p>
        </p:txBody>
      </p:sp>
      <p:sp>
        <p:nvSpPr>
          <p:cNvPr id="7" name="Textfeld 6">
            <a:extLst>
              <a:ext uri="{FF2B5EF4-FFF2-40B4-BE49-F238E27FC236}">
                <a16:creationId xmlns:a16="http://schemas.microsoft.com/office/drawing/2014/main" id="{F535F26F-32BD-41D1-94ED-ADAF9692FBE0}"/>
              </a:ext>
            </a:extLst>
          </p:cNvPr>
          <p:cNvSpPr txBox="1"/>
          <p:nvPr/>
        </p:nvSpPr>
        <p:spPr>
          <a:xfrm>
            <a:off x="838200" y="3820902"/>
            <a:ext cx="2722220" cy="646331"/>
          </a:xfrm>
          <a:prstGeom prst="rect">
            <a:avLst/>
          </a:prstGeom>
          <a:noFill/>
        </p:spPr>
        <p:txBody>
          <a:bodyPr wrap="none" rtlCol="0">
            <a:spAutoFit/>
          </a:bodyPr>
          <a:lstStyle/>
          <a:p>
            <a:pPr marL="285750" indent="-285750">
              <a:buFont typeface="Arial" panose="020B0604020202020204" pitchFamily="34" charset="0"/>
              <a:buChar char="•"/>
            </a:pPr>
            <a:r>
              <a:rPr lang="de-CH" dirty="0"/>
              <a:t>grosser Rechenaufwand</a:t>
            </a:r>
          </a:p>
          <a:p>
            <a:pPr marL="285750" indent="-285750">
              <a:buFont typeface="Arial" panose="020B0604020202020204" pitchFamily="34" charset="0"/>
              <a:buChar char="•"/>
            </a:pPr>
            <a:r>
              <a:rPr lang="de-CH" dirty="0"/>
              <a:t>Ungenau</a:t>
            </a:r>
          </a:p>
        </p:txBody>
      </p:sp>
      <p:sp>
        <p:nvSpPr>
          <p:cNvPr id="8" name="Textfeld 7">
            <a:extLst>
              <a:ext uri="{FF2B5EF4-FFF2-40B4-BE49-F238E27FC236}">
                <a16:creationId xmlns:a16="http://schemas.microsoft.com/office/drawing/2014/main" id="{903459EE-855B-49CA-A0A7-7F44447C5A4D}"/>
              </a:ext>
            </a:extLst>
          </p:cNvPr>
          <p:cNvSpPr txBox="1"/>
          <p:nvPr/>
        </p:nvSpPr>
        <p:spPr>
          <a:xfrm>
            <a:off x="838200" y="3007486"/>
            <a:ext cx="6007991" cy="646331"/>
          </a:xfrm>
          <a:prstGeom prst="rect">
            <a:avLst/>
          </a:prstGeom>
          <a:noFill/>
        </p:spPr>
        <p:txBody>
          <a:bodyPr wrap="none" rtlCol="0">
            <a:spAutoFit/>
          </a:bodyPr>
          <a:lstStyle/>
          <a:p>
            <a:pPr marL="285750" indent="-285750">
              <a:buFont typeface="Arial" panose="020B0604020202020204" pitchFamily="34" charset="0"/>
              <a:buChar char="•"/>
            </a:pPr>
            <a:r>
              <a:rPr lang="de-CH" dirty="0"/>
              <a:t>Nachvollziehbarkeit</a:t>
            </a:r>
          </a:p>
          <a:p>
            <a:pPr marL="285750" indent="-285750">
              <a:buFont typeface="Arial" panose="020B0604020202020204" pitchFamily="34" charset="0"/>
              <a:buChar char="•"/>
            </a:pPr>
            <a:r>
              <a:rPr lang="de-CH" dirty="0"/>
              <a:t>Sucht neben Durchschnitt auch möglichst ähnlicher Verlauf</a:t>
            </a:r>
          </a:p>
        </p:txBody>
      </p:sp>
      <p:sp>
        <p:nvSpPr>
          <p:cNvPr id="9" name="Textfeld 8">
            <a:extLst>
              <a:ext uri="{FF2B5EF4-FFF2-40B4-BE49-F238E27FC236}">
                <a16:creationId xmlns:a16="http://schemas.microsoft.com/office/drawing/2014/main" id="{76655E14-55F6-4370-BC8F-0D091848058B}"/>
              </a:ext>
            </a:extLst>
          </p:cNvPr>
          <p:cNvSpPr txBox="1"/>
          <p:nvPr/>
        </p:nvSpPr>
        <p:spPr>
          <a:xfrm>
            <a:off x="3659018" y="4459020"/>
            <a:ext cx="3382231" cy="2031325"/>
          </a:xfrm>
          <a:prstGeom prst="rect">
            <a:avLst/>
          </a:prstGeom>
          <a:noFill/>
          <a:ln>
            <a:solidFill>
              <a:schemeClr val="tx1"/>
            </a:solidFill>
          </a:ln>
        </p:spPr>
        <p:txBody>
          <a:bodyPr wrap="square" rtlCol="0">
            <a:spAutoFit/>
          </a:bodyPr>
          <a:lstStyle/>
          <a:p>
            <a:pPr algn="ctr"/>
            <a:r>
              <a:rPr lang="de-CH" dirty="0"/>
              <a:t>Vergleich:</a:t>
            </a:r>
          </a:p>
          <a:p>
            <a:pPr algn="ctr"/>
            <a:r>
              <a:rPr lang="de-CH" dirty="0"/>
              <a:t> </a:t>
            </a:r>
          </a:p>
          <a:p>
            <a:pPr algn="ctr"/>
            <a:r>
              <a:rPr lang="de-CH" b="1" dirty="0"/>
              <a:t>Letztes Jahr</a:t>
            </a:r>
          </a:p>
          <a:p>
            <a:pPr algn="ctr"/>
            <a:r>
              <a:rPr lang="de-CH" dirty="0"/>
              <a:t> +- 3.643206346667881  °C</a:t>
            </a:r>
          </a:p>
          <a:p>
            <a:endParaRPr lang="de-CH" dirty="0"/>
          </a:p>
          <a:p>
            <a:pPr algn="ctr"/>
            <a:r>
              <a:rPr lang="de-CH" b="1" dirty="0" err="1"/>
              <a:t>Nearest</a:t>
            </a:r>
            <a:r>
              <a:rPr lang="de-CH" b="1" dirty="0"/>
              <a:t> </a:t>
            </a:r>
            <a:r>
              <a:rPr lang="de-CH" b="1" dirty="0" err="1"/>
              <a:t>Neighbour</a:t>
            </a:r>
            <a:endParaRPr lang="de-CH" b="1" dirty="0"/>
          </a:p>
          <a:p>
            <a:pPr algn="ctr"/>
            <a:r>
              <a:rPr lang="de-CH" dirty="0"/>
              <a:t>+- 1.9660088095189747  °C</a:t>
            </a:r>
          </a:p>
        </p:txBody>
      </p:sp>
      <p:sp>
        <p:nvSpPr>
          <p:cNvPr id="12" name="Textfeld 11">
            <a:extLst>
              <a:ext uri="{FF2B5EF4-FFF2-40B4-BE49-F238E27FC236}">
                <a16:creationId xmlns:a16="http://schemas.microsoft.com/office/drawing/2014/main" id="{BFD3EE94-B3C5-440A-9B55-FDDF6C4FAEF4}"/>
              </a:ext>
            </a:extLst>
          </p:cNvPr>
          <p:cNvSpPr txBox="1"/>
          <p:nvPr/>
        </p:nvSpPr>
        <p:spPr>
          <a:xfrm>
            <a:off x="7255498" y="4461550"/>
            <a:ext cx="3382231" cy="2031325"/>
          </a:xfrm>
          <a:prstGeom prst="rect">
            <a:avLst/>
          </a:prstGeom>
          <a:noFill/>
          <a:ln>
            <a:solidFill>
              <a:schemeClr val="tx1"/>
            </a:solidFill>
          </a:ln>
        </p:spPr>
        <p:txBody>
          <a:bodyPr wrap="square" rtlCol="0">
            <a:spAutoFit/>
          </a:bodyPr>
          <a:lstStyle/>
          <a:p>
            <a:pPr algn="ctr"/>
            <a:r>
              <a:rPr lang="de-CH" dirty="0"/>
              <a:t>Vergleich:</a:t>
            </a:r>
          </a:p>
          <a:p>
            <a:pPr algn="ctr"/>
            <a:r>
              <a:rPr lang="de-CH" dirty="0"/>
              <a:t> </a:t>
            </a:r>
          </a:p>
          <a:p>
            <a:pPr algn="ctr"/>
            <a:r>
              <a:rPr lang="de-CH" b="1" dirty="0"/>
              <a:t>Gleicher Tag</a:t>
            </a:r>
          </a:p>
          <a:p>
            <a:pPr algn="ctr"/>
            <a:r>
              <a:rPr lang="de-CH" dirty="0"/>
              <a:t>+- 1.7547445324625952  °C</a:t>
            </a:r>
          </a:p>
          <a:p>
            <a:pPr algn="ctr"/>
            <a:endParaRPr lang="de-CH" dirty="0"/>
          </a:p>
          <a:p>
            <a:pPr algn="ctr"/>
            <a:r>
              <a:rPr lang="de-CH" b="1" dirty="0" err="1"/>
              <a:t>Nearest</a:t>
            </a:r>
            <a:r>
              <a:rPr lang="de-CH" b="1" dirty="0"/>
              <a:t> </a:t>
            </a:r>
            <a:r>
              <a:rPr lang="de-CH" b="1" dirty="0" err="1"/>
              <a:t>Neighbour</a:t>
            </a:r>
            <a:endParaRPr lang="de-CH" b="1" dirty="0"/>
          </a:p>
          <a:p>
            <a:pPr algn="ctr"/>
            <a:r>
              <a:rPr lang="de-CH" dirty="0"/>
              <a:t>+- 2.26603814675927  °C</a:t>
            </a:r>
          </a:p>
        </p:txBody>
      </p:sp>
    </p:spTree>
    <p:extLst>
      <p:ext uri="{BB962C8B-B14F-4D97-AF65-F5344CB8AC3E}">
        <p14:creationId xmlns:p14="http://schemas.microsoft.com/office/powerpoint/2010/main" val="424296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Logging</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In der </a:t>
            </a:r>
            <a:r>
              <a:rPr lang="en-US" dirty="0" err="1"/>
              <a:t>Konsole</a:t>
            </a:r>
            <a:r>
              <a:rPr lang="en-US" dirty="0"/>
              <a:t> </a:t>
            </a:r>
            <a:r>
              <a:rPr lang="en-US" dirty="0" err="1"/>
              <a:t>werden</a:t>
            </a:r>
            <a:r>
              <a:rPr lang="en-US" dirty="0"/>
              <a:t> diverse </a:t>
            </a:r>
            <a:r>
              <a:rPr lang="en-US" dirty="0" err="1"/>
              <a:t>Daten</a:t>
            </a:r>
            <a:r>
              <a:rPr lang="en-US" dirty="0"/>
              <a:t> </a:t>
            </a:r>
            <a:r>
              <a:rPr lang="en-US" dirty="0" err="1"/>
              <a:t>geloggt</a:t>
            </a:r>
            <a:endParaRPr lang="en-US" dirty="0"/>
          </a:p>
          <a:p>
            <a:r>
              <a:rPr lang="en-US" dirty="0"/>
              <a:t>“</a:t>
            </a:r>
            <a:r>
              <a:rPr lang="en-US" dirty="0" err="1"/>
              <a:t>journalctl</a:t>
            </a:r>
            <a:r>
              <a:rPr lang="en-US" dirty="0"/>
              <a:t>”</a:t>
            </a:r>
          </a:p>
          <a:p>
            <a:r>
              <a:rPr lang="en-US" dirty="0" err="1"/>
              <a:t>Logdatei</a:t>
            </a:r>
            <a:r>
              <a:rPr lang="en-US" dirty="0"/>
              <a:t> für Warnings und Errors</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23</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56896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Threading</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Main Thread für Plots</a:t>
            </a:r>
          </a:p>
          <a:p>
            <a:r>
              <a:rPr lang="en-US" dirty="0"/>
              <a:t>Thread für Flask</a:t>
            </a:r>
          </a:p>
          <a:p>
            <a:r>
              <a:rPr lang="de-CH" dirty="0"/>
              <a:t>Thread um Wetterdaten zu aktualisieren</a:t>
            </a:r>
          </a:p>
          <a:p>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24</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198857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Einbettung</a:t>
            </a:r>
            <a:r>
              <a:rPr lang="en-US" sz="3600" i="1" dirty="0">
                <a:latin typeface="Arial" panose="020B0604020202020204" pitchFamily="34" charset="0"/>
                <a:cs typeface="Arial" panose="020B0604020202020204" pitchFamily="34" charset="0"/>
              </a:rPr>
              <a:t> in Linux</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Install script</a:t>
            </a:r>
          </a:p>
          <a:p>
            <a:r>
              <a:rPr lang="en-US" dirty="0"/>
              <a:t>Service</a:t>
            </a:r>
          </a:p>
          <a:p>
            <a:pPr lvl="1"/>
            <a:r>
              <a:rPr lang="en-US" dirty="0" err="1"/>
              <a:t>Warten</a:t>
            </a:r>
            <a:r>
              <a:rPr lang="en-US" dirty="0"/>
              <a:t> auf Influx service</a:t>
            </a:r>
          </a:p>
          <a:p>
            <a:pPr lvl="1"/>
            <a:r>
              <a:rPr lang="en-US" dirty="0" err="1"/>
              <a:t>Warten</a:t>
            </a:r>
            <a:r>
              <a:rPr lang="en-US" dirty="0"/>
              <a:t> auf </a:t>
            </a:r>
            <a:r>
              <a:rPr lang="en-US" dirty="0" err="1"/>
              <a:t>Desktopumgebung</a:t>
            </a:r>
            <a:r>
              <a:rPr lang="en-US" dirty="0"/>
              <a:t>.</a:t>
            </a:r>
            <a:endParaRPr lang="de-CH" dirty="0"/>
          </a:p>
          <a:p>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25</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2430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Config File</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26</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23" name="Grafik 22">
            <a:extLst>
              <a:ext uri="{FF2B5EF4-FFF2-40B4-BE49-F238E27FC236}">
                <a16:creationId xmlns:a16="http://schemas.microsoft.com/office/drawing/2014/main" id="{2DFEB5A6-4297-4994-911A-231A175D8191}"/>
              </a:ext>
            </a:extLst>
          </p:cNvPr>
          <p:cNvPicPr>
            <a:picLocks noChangeAspect="1"/>
          </p:cNvPicPr>
          <p:nvPr/>
        </p:nvPicPr>
        <p:blipFill>
          <a:blip r:embed="rId4"/>
          <a:stretch>
            <a:fillRect/>
          </a:stretch>
        </p:blipFill>
        <p:spPr>
          <a:xfrm>
            <a:off x="983593" y="1528252"/>
            <a:ext cx="7492562" cy="4560128"/>
          </a:xfrm>
          <a:prstGeom prst="rect">
            <a:avLst/>
          </a:prstGeom>
        </p:spPr>
      </p:pic>
    </p:spTree>
    <p:extLst>
      <p:ext uri="{BB962C8B-B14F-4D97-AF65-F5344CB8AC3E}">
        <p14:creationId xmlns:p14="http://schemas.microsoft.com/office/powerpoint/2010/main" val="13676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Grafiken</a:t>
            </a:r>
            <a:endParaRPr lang="en-CH" dirty="0"/>
          </a:p>
        </p:txBody>
      </p:sp>
      <p:pic>
        <p:nvPicPr>
          <p:cNvPr id="9" name="Content Placeholder 8">
            <a:extLst>
              <a:ext uri="{FF2B5EF4-FFF2-40B4-BE49-F238E27FC236}">
                <a16:creationId xmlns:a16="http://schemas.microsoft.com/office/drawing/2014/main" id="{FD9C3BC0-70DE-4402-89E5-7AD8D9B91EA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708" t="18690" b="10059"/>
          <a:stretch/>
        </p:blipFill>
        <p:spPr>
          <a:xfrm>
            <a:off x="7065169" y="1309370"/>
            <a:ext cx="3699841" cy="1857375"/>
          </a:xfrm>
        </p:spPr>
      </p:pic>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27</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11" name="Picture 10">
            <a:extLst>
              <a:ext uri="{FF2B5EF4-FFF2-40B4-BE49-F238E27FC236}">
                <a16:creationId xmlns:a16="http://schemas.microsoft.com/office/drawing/2014/main" id="{DF4C3850-6F29-45D9-9745-0B296A1DA299}"/>
              </a:ext>
            </a:extLst>
          </p:cNvPr>
          <p:cNvPicPr>
            <a:picLocks noChangeAspect="1"/>
          </p:cNvPicPr>
          <p:nvPr/>
        </p:nvPicPr>
        <p:blipFill rotWithShape="1">
          <a:blip r:embed="rId5">
            <a:extLst>
              <a:ext uri="{28A0092B-C50C-407E-A947-70E740481C1C}">
                <a14:useLocalDpi xmlns:a14="http://schemas.microsoft.com/office/drawing/2010/main" val="0"/>
              </a:ext>
            </a:extLst>
          </a:blip>
          <a:srcRect l="1710" t="19648" r="1993"/>
          <a:stretch/>
        </p:blipFill>
        <p:spPr>
          <a:xfrm>
            <a:off x="7000875" y="3098375"/>
            <a:ext cx="4536281" cy="2492401"/>
          </a:xfrm>
          <a:prstGeom prst="rect">
            <a:avLst/>
          </a:prstGeom>
        </p:spPr>
      </p:pic>
      <p:sp>
        <p:nvSpPr>
          <p:cNvPr id="12" name="Content Placeholder 2">
            <a:extLst>
              <a:ext uri="{FF2B5EF4-FFF2-40B4-BE49-F238E27FC236}">
                <a16:creationId xmlns:a16="http://schemas.microsoft.com/office/drawing/2014/main" id="{EF748409-891A-4358-93AC-0DB4228FD9FA}"/>
              </a:ext>
            </a:extLst>
          </p:cNvPr>
          <p:cNvSpPr txBox="1">
            <a:spLocks/>
          </p:cNvSpPr>
          <p:nvPr/>
        </p:nvSpPr>
        <p:spPr>
          <a:xfrm>
            <a:off x="838200" y="1825625"/>
            <a:ext cx="1051560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Plots:</a:t>
            </a:r>
          </a:p>
          <a:p>
            <a:pPr lvl="1"/>
            <a:r>
              <a:rPr lang="en-US" dirty="0" err="1"/>
              <a:t>Letzte</a:t>
            </a:r>
            <a:r>
              <a:rPr lang="en-US" dirty="0"/>
              <a:t> 7 </a:t>
            </a:r>
            <a:r>
              <a:rPr lang="en-US" dirty="0" err="1"/>
              <a:t>Tage</a:t>
            </a:r>
            <a:endParaRPr lang="en-US" dirty="0"/>
          </a:p>
          <a:p>
            <a:pPr lvl="1"/>
            <a:r>
              <a:rPr lang="en-US" dirty="0"/>
              <a:t>Heute</a:t>
            </a:r>
          </a:p>
          <a:p>
            <a:pPr lvl="1"/>
            <a:r>
              <a:rPr lang="en-US" dirty="0" err="1"/>
              <a:t>Voraussage</a:t>
            </a:r>
            <a:endParaRPr lang="en-US" dirty="0"/>
          </a:p>
          <a:p>
            <a:endParaRPr lang="en-US" dirty="0"/>
          </a:p>
          <a:p>
            <a:r>
              <a:rPr lang="en-US" dirty="0" err="1"/>
              <a:t>Messungen</a:t>
            </a:r>
            <a:r>
              <a:rPr lang="en-US" dirty="0"/>
              <a:t>:</a:t>
            </a:r>
          </a:p>
          <a:p>
            <a:pPr lvl="1"/>
            <a:r>
              <a:rPr lang="en-US" dirty="0"/>
              <a:t>Wind</a:t>
            </a:r>
          </a:p>
          <a:p>
            <a:pPr lvl="1"/>
            <a:r>
              <a:rPr lang="en-US" dirty="0" err="1"/>
              <a:t>Lufttemperatur</a:t>
            </a:r>
            <a:endParaRPr lang="en-US" dirty="0"/>
          </a:p>
          <a:p>
            <a:pPr lvl="1"/>
            <a:r>
              <a:rPr lang="en-US" dirty="0" err="1"/>
              <a:t>Wassertemperatur</a:t>
            </a:r>
            <a:r>
              <a:rPr lang="en-US" dirty="0"/>
              <a:t> (</a:t>
            </a:r>
            <a:r>
              <a:rPr lang="en-US" dirty="0" err="1"/>
              <a:t>nur</a:t>
            </a:r>
            <a:r>
              <a:rPr lang="en-US" dirty="0"/>
              <a:t> </a:t>
            </a:r>
            <a:r>
              <a:rPr lang="en-US" dirty="0" err="1"/>
              <a:t>Tiefenbrunnen</a:t>
            </a:r>
            <a:r>
              <a:rPr lang="en-US" dirty="0"/>
              <a:t>)</a:t>
            </a:r>
          </a:p>
          <a:p>
            <a:pPr lvl="1"/>
            <a:r>
              <a:rPr lang="en-US" dirty="0" err="1"/>
              <a:t>Taupunkt</a:t>
            </a:r>
            <a:endParaRPr lang="en-US" dirty="0"/>
          </a:p>
          <a:p>
            <a:pPr lvl="1"/>
            <a:r>
              <a:rPr lang="en-US" dirty="0" err="1"/>
              <a:t>Wasserstand</a:t>
            </a:r>
            <a:r>
              <a:rPr lang="en-US" dirty="0"/>
              <a:t> (</a:t>
            </a:r>
            <a:r>
              <a:rPr lang="en-US" dirty="0" err="1"/>
              <a:t>nur</a:t>
            </a:r>
            <a:r>
              <a:rPr lang="en-US" dirty="0"/>
              <a:t> </a:t>
            </a:r>
            <a:r>
              <a:rPr lang="en-US" dirty="0" err="1"/>
              <a:t>Tiefenbrunnen</a:t>
            </a:r>
            <a:r>
              <a:rPr lang="en-US" dirty="0"/>
              <a:t>)</a:t>
            </a:r>
          </a:p>
          <a:p>
            <a:pPr lvl="1"/>
            <a:r>
              <a:rPr lang="en-US" dirty="0" err="1"/>
              <a:t>Luft-Druck</a:t>
            </a:r>
            <a:r>
              <a:rPr lang="en-US" dirty="0"/>
              <a:t> (</a:t>
            </a:r>
            <a:r>
              <a:rPr lang="en-US" dirty="0" err="1"/>
              <a:t>nur</a:t>
            </a:r>
            <a:r>
              <a:rPr lang="en-US" dirty="0"/>
              <a:t> </a:t>
            </a:r>
            <a:r>
              <a:rPr lang="en-US" dirty="0" err="1"/>
              <a:t>Tiefenbrunnen</a:t>
            </a:r>
            <a:r>
              <a:rPr lang="en-US" dirty="0"/>
              <a:t>)</a:t>
            </a:r>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67389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highlight>
                  <a:srgbClr val="FAE800"/>
                </a:highlight>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28</a:t>
            </a:fld>
            <a:endParaRPr lang="en-CH"/>
          </a:p>
        </p:txBody>
      </p:sp>
    </p:spTree>
    <p:extLst>
      <p:ext uri="{BB962C8B-B14F-4D97-AF65-F5344CB8AC3E}">
        <p14:creationId xmlns:p14="http://schemas.microsoft.com/office/powerpoint/2010/main" val="342713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de-CH" b="1" dirty="0" err="1">
                <a:latin typeface="Arial" panose="020B0604020202020204" pitchFamily="34" charset="0"/>
                <a:cs typeface="Arial" panose="020B0604020202020204" pitchFamily="34" charset="0"/>
              </a:rPr>
              <a:t>Flask</a:t>
            </a:r>
            <a:r>
              <a:rPr lang="de-CH" b="1" dirty="0">
                <a:latin typeface="Arial" panose="020B0604020202020204" pitchFamily="34" charset="0"/>
                <a:cs typeface="Arial" panose="020B0604020202020204" pitchFamily="34" charset="0"/>
              </a:rPr>
              <a:t> Webserver</a:t>
            </a:r>
            <a:br>
              <a:rPr lang="de-CH" b="1" dirty="0">
                <a:latin typeface="Arial" panose="020B0604020202020204" pitchFamily="34" charset="0"/>
                <a:cs typeface="Arial" panose="020B0604020202020204" pitchFamily="34" charset="0"/>
              </a:rPr>
            </a:br>
            <a:r>
              <a:rPr lang="de-CH" sz="3600" i="1" dirty="0">
                <a:latin typeface="Arial" panose="020B0604020202020204" pitchFamily="34" charset="0"/>
                <a:cs typeface="Arial" panose="020B0604020202020204" pitchFamily="34" charset="0"/>
              </a:rPr>
              <a:t>Übersicht</a:t>
            </a:r>
            <a:endParaRPr lang="de-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a:xfrm>
            <a:off x="838200" y="1857057"/>
            <a:ext cx="10515600" cy="4351338"/>
          </a:xfrm>
        </p:spPr>
        <p:txBody>
          <a:bodyPr/>
          <a:lstStyle/>
          <a:p>
            <a:r>
              <a:rPr lang="en-US" dirty="0"/>
              <a:t>Flask Python Package</a:t>
            </a:r>
          </a:p>
          <a:p>
            <a:r>
              <a:rPr lang="en-US" dirty="0" err="1"/>
              <a:t>Mikro-Webframework</a:t>
            </a:r>
            <a:endParaRPr lang="en-US" dirty="0"/>
          </a:p>
          <a:p>
            <a:r>
              <a:rPr lang="en-US" dirty="0" err="1"/>
              <a:t>Neben</a:t>
            </a:r>
            <a:r>
              <a:rPr lang="en-US" dirty="0"/>
              <a:t> Django </a:t>
            </a:r>
            <a:r>
              <a:rPr lang="en-US" dirty="0" err="1"/>
              <a:t>verbreitestes</a:t>
            </a:r>
            <a:r>
              <a:rPr lang="en-US" dirty="0"/>
              <a:t> </a:t>
            </a:r>
            <a:br>
              <a:rPr lang="en-US" dirty="0"/>
            </a:br>
            <a:r>
              <a:rPr lang="en-US" dirty="0" err="1"/>
              <a:t>WebFramework</a:t>
            </a:r>
            <a:r>
              <a:rPr lang="en-US" dirty="0"/>
              <a:t> für </a:t>
            </a:r>
            <a:r>
              <a:rPr lang="en-US" dirty="0" err="1"/>
              <a:t>Pyhton</a:t>
            </a:r>
            <a:endParaRPr lang="en-CH" dirty="0"/>
          </a:p>
          <a:p>
            <a:r>
              <a:rPr lang="en-US" dirty="0" err="1"/>
              <a:t>Einfach</a:t>
            </a:r>
            <a:r>
              <a:rPr lang="en-US" dirty="0"/>
              <a:t> </a:t>
            </a:r>
            <a:r>
              <a:rPr lang="en-US" dirty="0" err="1"/>
              <a:t>zu</a:t>
            </a:r>
            <a:r>
              <a:rPr lang="en-US" dirty="0"/>
              <a:t> </a:t>
            </a:r>
            <a:r>
              <a:rPr lang="en-US" dirty="0" err="1"/>
              <a:t>lernen</a:t>
            </a:r>
            <a:endParaRPr lang="en-US"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29</a:t>
            </a:fld>
            <a:endParaRPr lang="en-CH" dirty="0"/>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9" name="Picture 8">
            <a:extLst>
              <a:ext uri="{FF2B5EF4-FFF2-40B4-BE49-F238E27FC236}">
                <a16:creationId xmlns:a16="http://schemas.microsoft.com/office/drawing/2014/main" id="{F285E77E-CFF5-471C-9CE1-397D20B6AA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5007" y="2190014"/>
            <a:ext cx="5198268" cy="2027180"/>
          </a:xfrm>
          <a:prstGeom prst="rect">
            <a:avLst/>
          </a:prstGeom>
        </p:spPr>
      </p:pic>
    </p:spTree>
    <p:extLst>
      <p:ext uri="{BB962C8B-B14F-4D97-AF65-F5344CB8AC3E}">
        <p14:creationId xmlns:p14="http://schemas.microsoft.com/office/powerpoint/2010/main" val="366940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highlight>
                  <a:srgbClr val="FAE800"/>
                </a:highlight>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3</a:t>
            </a:fld>
            <a:endParaRPr lang="en-CH"/>
          </a:p>
        </p:txBody>
      </p:sp>
    </p:spTree>
    <p:extLst>
      <p:ext uri="{BB962C8B-B14F-4D97-AF65-F5344CB8AC3E}">
        <p14:creationId xmlns:p14="http://schemas.microsoft.com/office/powerpoint/2010/main" val="315512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routing in main.py</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30</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grpSp>
        <p:nvGrpSpPr>
          <p:cNvPr id="17" name="Group 16">
            <a:extLst>
              <a:ext uri="{FF2B5EF4-FFF2-40B4-BE49-F238E27FC236}">
                <a16:creationId xmlns:a16="http://schemas.microsoft.com/office/drawing/2014/main" id="{C8B2C624-C5A1-46C2-BFD8-CF1B3D6EA4E1}"/>
              </a:ext>
            </a:extLst>
          </p:cNvPr>
          <p:cNvGrpSpPr/>
          <p:nvPr/>
        </p:nvGrpSpPr>
        <p:grpSpPr>
          <a:xfrm>
            <a:off x="1357639" y="3095171"/>
            <a:ext cx="2672393" cy="1951949"/>
            <a:chOff x="817401" y="2381249"/>
            <a:chExt cx="3526631" cy="2575895"/>
          </a:xfrm>
        </p:grpSpPr>
        <p:pic>
          <p:nvPicPr>
            <p:cNvPr id="18" name="Picture 17">
              <a:extLst>
                <a:ext uri="{FF2B5EF4-FFF2-40B4-BE49-F238E27FC236}">
                  <a16:creationId xmlns:a16="http://schemas.microsoft.com/office/drawing/2014/main" id="{4451AE5D-A9C5-4BC6-81AD-74C324AD4C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428223"/>
              <a:ext cx="3505832" cy="2528921"/>
            </a:xfrm>
            <a:prstGeom prst="rect">
              <a:avLst/>
            </a:prstGeom>
          </p:spPr>
        </p:pic>
        <p:sp>
          <p:nvSpPr>
            <p:cNvPr id="19" name="Rectangle 18">
              <a:extLst>
                <a:ext uri="{FF2B5EF4-FFF2-40B4-BE49-F238E27FC236}">
                  <a16:creationId xmlns:a16="http://schemas.microsoft.com/office/drawing/2014/main" id="{A9E090F3-B1D9-4303-AF4B-5D2C6402F685}"/>
                </a:ext>
              </a:extLst>
            </p:cNvPr>
            <p:cNvSpPr/>
            <p:nvPr/>
          </p:nvSpPr>
          <p:spPr>
            <a:xfrm>
              <a:off x="817401" y="2381249"/>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grpSp>
        <p:nvGrpSpPr>
          <p:cNvPr id="20" name="Group 19">
            <a:extLst>
              <a:ext uri="{FF2B5EF4-FFF2-40B4-BE49-F238E27FC236}">
                <a16:creationId xmlns:a16="http://schemas.microsoft.com/office/drawing/2014/main" id="{C9500C4C-3AC6-4682-9C3F-ABFD3450639E}"/>
              </a:ext>
            </a:extLst>
          </p:cNvPr>
          <p:cNvGrpSpPr/>
          <p:nvPr/>
        </p:nvGrpSpPr>
        <p:grpSpPr>
          <a:xfrm>
            <a:off x="7917505" y="3096276"/>
            <a:ext cx="2672393" cy="1818046"/>
            <a:chOff x="4513820" y="2381249"/>
            <a:chExt cx="3526631" cy="2399190"/>
          </a:xfrm>
        </p:grpSpPr>
        <p:pic>
          <p:nvPicPr>
            <p:cNvPr id="21" name="Picture 20">
              <a:extLst>
                <a:ext uri="{FF2B5EF4-FFF2-40B4-BE49-F238E27FC236}">
                  <a16:creationId xmlns:a16="http://schemas.microsoft.com/office/drawing/2014/main" id="{D3848840-FEC3-4F7C-8073-B549CB76DF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9215" y="2396835"/>
              <a:ext cx="3441859" cy="2383604"/>
            </a:xfrm>
            <a:prstGeom prst="rect">
              <a:avLst/>
            </a:prstGeom>
          </p:spPr>
        </p:pic>
        <p:sp>
          <p:nvSpPr>
            <p:cNvPr id="22" name="Rectangle 21">
              <a:extLst>
                <a:ext uri="{FF2B5EF4-FFF2-40B4-BE49-F238E27FC236}">
                  <a16:creationId xmlns:a16="http://schemas.microsoft.com/office/drawing/2014/main" id="{DBB77268-EF8C-4F8D-99A3-C466CD5412E5}"/>
                </a:ext>
              </a:extLst>
            </p:cNvPr>
            <p:cNvSpPr/>
            <p:nvPr/>
          </p:nvSpPr>
          <p:spPr>
            <a:xfrm>
              <a:off x="4513820" y="2381249"/>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sp>
        <p:nvSpPr>
          <p:cNvPr id="26" name="TextBox 25">
            <a:extLst>
              <a:ext uri="{FF2B5EF4-FFF2-40B4-BE49-F238E27FC236}">
                <a16:creationId xmlns:a16="http://schemas.microsoft.com/office/drawing/2014/main" id="{B5775604-C840-4199-928D-34126F9A7330}"/>
              </a:ext>
            </a:extLst>
          </p:cNvPr>
          <p:cNvSpPr txBox="1"/>
          <p:nvPr/>
        </p:nvSpPr>
        <p:spPr>
          <a:xfrm>
            <a:off x="1636560" y="2536634"/>
            <a:ext cx="2114550" cy="369332"/>
          </a:xfrm>
          <a:prstGeom prst="rect">
            <a:avLst/>
          </a:prstGeom>
          <a:noFill/>
        </p:spPr>
        <p:txBody>
          <a:bodyPr wrap="square" rtlCol="0">
            <a:spAutoFit/>
          </a:bodyPr>
          <a:lstStyle/>
          <a:p>
            <a:pPr algn="ctr"/>
            <a:r>
              <a:rPr lang="en-US" dirty="0"/>
              <a:t>Home</a:t>
            </a:r>
            <a:endParaRPr lang="en-CH" dirty="0"/>
          </a:p>
        </p:txBody>
      </p:sp>
      <p:sp>
        <p:nvSpPr>
          <p:cNvPr id="27" name="TextBox 26">
            <a:extLst>
              <a:ext uri="{FF2B5EF4-FFF2-40B4-BE49-F238E27FC236}">
                <a16:creationId xmlns:a16="http://schemas.microsoft.com/office/drawing/2014/main" id="{AAD8A890-5C81-406B-8136-EC437A6B1C50}"/>
              </a:ext>
            </a:extLst>
          </p:cNvPr>
          <p:cNvSpPr txBox="1"/>
          <p:nvPr/>
        </p:nvSpPr>
        <p:spPr>
          <a:xfrm>
            <a:off x="4747724" y="2375719"/>
            <a:ext cx="2114550" cy="923330"/>
          </a:xfrm>
          <a:prstGeom prst="rect">
            <a:avLst/>
          </a:prstGeom>
          <a:noFill/>
        </p:spPr>
        <p:txBody>
          <a:bodyPr wrap="square" rtlCol="0">
            <a:spAutoFit/>
          </a:bodyPr>
          <a:lstStyle/>
          <a:p>
            <a:pPr algn="ctr"/>
            <a:r>
              <a:rPr lang="en-US" dirty="0" err="1"/>
              <a:t>Übersichtsseite</a:t>
            </a:r>
            <a:r>
              <a:rPr lang="en-US" dirty="0"/>
              <a:t> </a:t>
            </a:r>
            <a:r>
              <a:rPr lang="en-US" dirty="0" err="1"/>
              <a:t>Messstation</a:t>
            </a:r>
            <a:endParaRPr lang="en-US" dirty="0"/>
          </a:p>
          <a:p>
            <a:pPr algn="ctr"/>
            <a:endParaRPr lang="en-CH" dirty="0"/>
          </a:p>
        </p:txBody>
      </p:sp>
      <p:sp>
        <p:nvSpPr>
          <p:cNvPr id="28" name="TextBox 27">
            <a:extLst>
              <a:ext uri="{FF2B5EF4-FFF2-40B4-BE49-F238E27FC236}">
                <a16:creationId xmlns:a16="http://schemas.microsoft.com/office/drawing/2014/main" id="{CA3AAD50-9B6F-4DB4-861B-BBC6FFD45F68}"/>
              </a:ext>
            </a:extLst>
          </p:cNvPr>
          <p:cNvSpPr txBox="1"/>
          <p:nvPr/>
        </p:nvSpPr>
        <p:spPr>
          <a:xfrm>
            <a:off x="8164576" y="2506080"/>
            <a:ext cx="2114550" cy="369332"/>
          </a:xfrm>
          <a:prstGeom prst="rect">
            <a:avLst/>
          </a:prstGeom>
          <a:noFill/>
        </p:spPr>
        <p:txBody>
          <a:bodyPr wrap="square" rtlCol="0">
            <a:spAutoFit/>
          </a:bodyPr>
          <a:lstStyle/>
          <a:p>
            <a:pPr algn="ctr"/>
            <a:r>
              <a:rPr lang="en-US" dirty="0" err="1"/>
              <a:t>Grafiken</a:t>
            </a:r>
            <a:endParaRPr lang="en-CH" dirty="0"/>
          </a:p>
        </p:txBody>
      </p:sp>
      <p:grpSp>
        <p:nvGrpSpPr>
          <p:cNvPr id="29" name="Group 28">
            <a:extLst>
              <a:ext uri="{FF2B5EF4-FFF2-40B4-BE49-F238E27FC236}">
                <a16:creationId xmlns:a16="http://schemas.microsoft.com/office/drawing/2014/main" id="{75C58FE6-1973-49D8-921A-115CB07A5A80}"/>
              </a:ext>
            </a:extLst>
          </p:cNvPr>
          <p:cNvGrpSpPr/>
          <p:nvPr/>
        </p:nvGrpSpPr>
        <p:grpSpPr>
          <a:xfrm>
            <a:off x="4639616" y="3096276"/>
            <a:ext cx="2672393" cy="1951949"/>
            <a:chOff x="817401" y="2381249"/>
            <a:chExt cx="3526631" cy="2575895"/>
          </a:xfrm>
        </p:grpSpPr>
        <p:pic>
          <p:nvPicPr>
            <p:cNvPr id="30" name="Picture 29">
              <a:extLst>
                <a:ext uri="{FF2B5EF4-FFF2-40B4-BE49-F238E27FC236}">
                  <a16:creationId xmlns:a16="http://schemas.microsoft.com/office/drawing/2014/main" id="{A39D2808-DFA2-4457-9610-05D694F1D3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428223"/>
              <a:ext cx="3505832" cy="2528921"/>
            </a:xfrm>
            <a:prstGeom prst="rect">
              <a:avLst/>
            </a:prstGeom>
          </p:spPr>
        </p:pic>
        <p:sp>
          <p:nvSpPr>
            <p:cNvPr id="31" name="Rectangle 30">
              <a:extLst>
                <a:ext uri="{FF2B5EF4-FFF2-40B4-BE49-F238E27FC236}">
                  <a16:creationId xmlns:a16="http://schemas.microsoft.com/office/drawing/2014/main" id="{863F99BD-19FB-4C5B-B880-43C69988EACF}"/>
                </a:ext>
              </a:extLst>
            </p:cNvPr>
            <p:cNvSpPr/>
            <p:nvPr/>
          </p:nvSpPr>
          <p:spPr>
            <a:xfrm>
              <a:off x="817401" y="2381249"/>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spTree>
    <p:extLst>
      <p:ext uri="{BB962C8B-B14F-4D97-AF65-F5344CB8AC3E}">
        <p14:creationId xmlns:p14="http://schemas.microsoft.com/office/powerpoint/2010/main" val="26805267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routing in main.py</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31</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
        <p:nvSpPr>
          <p:cNvPr id="23" name="Content Placeholder 2">
            <a:extLst>
              <a:ext uri="{FF2B5EF4-FFF2-40B4-BE49-F238E27FC236}">
                <a16:creationId xmlns:a16="http://schemas.microsoft.com/office/drawing/2014/main" id="{075865A9-A72A-4315-A8EE-F069188AD505}"/>
              </a:ext>
            </a:extLst>
          </p:cNvPr>
          <p:cNvSpPr>
            <a:spLocks noGrp="1"/>
          </p:cNvSpPr>
          <p:nvPr>
            <p:ph idx="1"/>
          </p:nvPr>
        </p:nvSpPr>
        <p:spPr>
          <a:xfrm>
            <a:off x="838200" y="1825625"/>
            <a:ext cx="10515600" cy="4351338"/>
          </a:xfrm>
        </p:spPr>
        <p:txBody>
          <a:bodyPr/>
          <a:lstStyle/>
          <a:p>
            <a:r>
              <a:rPr lang="en-US" dirty="0"/>
              <a:t>/</a:t>
            </a:r>
          </a:p>
          <a:p>
            <a:pPr lvl="1"/>
            <a:r>
              <a:rPr lang="en-US" dirty="0"/>
              <a:t>Redirect to /</a:t>
            </a:r>
            <a:r>
              <a:rPr lang="en-US" dirty="0" err="1"/>
              <a:t>wetterstation</a:t>
            </a:r>
            <a:r>
              <a:rPr lang="en-US" dirty="0"/>
              <a:t>/</a:t>
            </a:r>
            <a:r>
              <a:rPr lang="en-US" dirty="0" err="1"/>
              <a:t>tiefenbrunnen</a:t>
            </a:r>
            <a:endParaRPr lang="en-US" dirty="0"/>
          </a:p>
          <a:p>
            <a:r>
              <a:rPr lang="en-US" dirty="0"/>
              <a:t>/</a:t>
            </a:r>
            <a:r>
              <a:rPr lang="en-US" dirty="0" err="1"/>
              <a:t>wetterstation</a:t>
            </a:r>
            <a:r>
              <a:rPr lang="en-US" dirty="0"/>
              <a:t>/&lt;station&gt;</a:t>
            </a:r>
          </a:p>
          <a:p>
            <a:pPr lvl="1"/>
            <a:r>
              <a:rPr lang="en-US" dirty="0" err="1"/>
              <a:t>Übersichtsseite</a:t>
            </a:r>
            <a:r>
              <a:rPr lang="en-US" dirty="0"/>
              <a:t> </a:t>
            </a:r>
            <a:r>
              <a:rPr lang="en-US" dirty="0" err="1"/>
              <a:t>Messstation</a:t>
            </a:r>
            <a:endParaRPr lang="en-US" dirty="0"/>
          </a:p>
          <a:p>
            <a:endParaRPr lang="en-US" dirty="0"/>
          </a:p>
          <a:p>
            <a:r>
              <a:rPr lang="en-US" dirty="0"/>
              <a:t>/</a:t>
            </a:r>
            <a:r>
              <a:rPr lang="en-US" dirty="0" err="1"/>
              <a:t>wetterstation</a:t>
            </a:r>
            <a:r>
              <a:rPr lang="en-US" dirty="0"/>
              <a:t>/&lt;station&gt;/&lt;category&gt;</a:t>
            </a:r>
          </a:p>
          <a:p>
            <a:pPr lvl="1"/>
            <a:r>
              <a:rPr lang="en-US" dirty="0" err="1"/>
              <a:t>Leitet</a:t>
            </a:r>
            <a:r>
              <a:rPr lang="en-US" dirty="0"/>
              <a:t> </a:t>
            </a:r>
            <a:r>
              <a:rPr lang="en-US" dirty="0" err="1"/>
              <a:t>weiter</a:t>
            </a:r>
            <a:r>
              <a:rPr lang="en-US" dirty="0"/>
              <a:t> auf /</a:t>
            </a:r>
            <a:r>
              <a:rPr lang="en-US" dirty="0" err="1"/>
              <a:t>wetterstation</a:t>
            </a:r>
            <a:r>
              <a:rPr lang="en-US" dirty="0"/>
              <a:t>/&lt;station&gt;/&lt;category&gt;/history</a:t>
            </a:r>
          </a:p>
          <a:p>
            <a:r>
              <a:rPr lang="en-US" dirty="0"/>
              <a:t>/</a:t>
            </a:r>
            <a:r>
              <a:rPr lang="en-US" dirty="0" err="1"/>
              <a:t>wetterstation</a:t>
            </a:r>
            <a:r>
              <a:rPr lang="en-US" dirty="0"/>
              <a:t>/&lt;station&gt;/&lt;category&gt;/&lt;type&gt;</a:t>
            </a:r>
          </a:p>
          <a:p>
            <a:pPr lvl="1"/>
            <a:r>
              <a:rPr lang="en-US" dirty="0" err="1"/>
              <a:t>Grafik</a:t>
            </a:r>
            <a:endParaRPr lang="en-US" dirty="0"/>
          </a:p>
          <a:p>
            <a:pPr lvl="1"/>
            <a:endParaRPr lang="en-CH" dirty="0"/>
          </a:p>
        </p:txBody>
      </p:sp>
    </p:spTree>
    <p:extLst>
      <p:ext uri="{BB962C8B-B14F-4D97-AF65-F5344CB8AC3E}">
        <p14:creationId xmlns:p14="http://schemas.microsoft.com/office/powerpoint/2010/main" val="247739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html files</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Index.html</a:t>
            </a:r>
          </a:p>
          <a:p>
            <a:pPr lvl="1"/>
            <a:r>
              <a:rPr lang="en-US" dirty="0"/>
              <a:t>Navigation </a:t>
            </a:r>
            <a:r>
              <a:rPr lang="en-US" dirty="0" err="1"/>
              <a:t>zwischen</a:t>
            </a:r>
            <a:r>
              <a:rPr lang="en-US" dirty="0"/>
              <a:t> </a:t>
            </a:r>
            <a:r>
              <a:rPr lang="en-US" dirty="0" err="1"/>
              <a:t>Wetterstationen</a:t>
            </a:r>
            <a:endParaRPr lang="en-US" dirty="0"/>
          </a:p>
          <a:p>
            <a:r>
              <a:rPr lang="en-US" dirty="0"/>
              <a:t>Load_data.html</a:t>
            </a:r>
          </a:p>
          <a:p>
            <a:pPr lvl="1"/>
            <a:r>
              <a:rPr lang="en-US" dirty="0" err="1"/>
              <a:t>Startansicht</a:t>
            </a:r>
            <a:r>
              <a:rPr lang="en-US" dirty="0"/>
              <a:t> Loading Data bis </a:t>
            </a:r>
            <a:r>
              <a:rPr lang="en-US" dirty="0" err="1"/>
              <a:t>Daten</a:t>
            </a:r>
            <a:r>
              <a:rPr lang="en-US" dirty="0"/>
              <a:t> </a:t>
            </a:r>
            <a:r>
              <a:rPr lang="en-US" dirty="0" err="1"/>
              <a:t>geladen</a:t>
            </a:r>
            <a:r>
              <a:rPr lang="en-US" dirty="0"/>
              <a:t> </a:t>
            </a:r>
            <a:r>
              <a:rPr lang="en-US" dirty="0" err="1"/>
              <a:t>sind</a:t>
            </a:r>
            <a:r>
              <a:rPr lang="en-US" dirty="0"/>
              <a:t> </a:t>
            </a:r>
          </a:p>
          <a:p>
            <a:r>
              <a:rPr lang="en-US" dirty="0"/>
              <a:t>Main.html</a:t>
            </a:r>
          </a:p>
          <a:p>
            <a:pPr lvl="1"/>
            <a:r>
              <a:rPr lang="en-US" dirty="0" err="1"/>
              <a:t>Anischt</a:t>
            </a:r>
            <a:r>
              <a:rPr lang="en-US" dirty="0"/>
              <a:t> </a:t>
            </a:r>
            <a:r>
              <a:rPr lang="en-US" dirty="0" err="1"/>
              <a:t>Wetterstation</a:t>
            </a:r>
            <a:endParaRPr lang="en-US" dirty="0"/>
          </a:p>
          <a:p>
            <a:r>
              <a:rPr lang="en-US" dirty="0"/>
              <a:t>Graph.html</a:t>
            </a:r>
          </a:p>
          <a:p>
            <a:pPr lvl="1"/>
            <a:r>
              <a:rPr lang="en-US" dirty="0"/>
              <a:t>Navigation </a:t>
            </a:r>
            <a:r>
              <a:rPr lang="en-US" dirty="0" err="1"/>
              <a:t>zwischen</a:t>
            </a:r>
            <a:r>
              <a:rPr lang="en-US" dirty="0"/>
              <a:t> </a:t>
            </a:r>
            <a:r>
              <a:rPr lang="en-US" dirty="0" err="1"/>
              <a:t>Graphen</a:t>
            </a:r>
            <a:r>
              <a:rPr lang="en-US" dirty="0"/>
              <a:t> </a:t>
            </a:r>
            <a:r>
              <a:rPr lang="en-US" dirty="0" err="1"/>
              <a:t>bei</a:t>
            </a:r>
            <a:r>
              <a:rPr lang="en-US" dirty="0"/>
              <a:t> </a:t>
            </a:r>
            <a:r>
              <a:rPr lang="en-US" dirty="0" err="1"/>
              <a:t>Ansicht</a:t>
            </a:r>
            <a:r>
              <a:rPr lang="en-US" dirty="0"/>
              <a:t> </a:t>
            </a:r>
            <a:r>
              <a:rPr lang="en-US" dirty="0" err="1"/>
              <a:t>Wetterstation</a:t>
            </a:r>
            <a:r>
              <a:rPr lang="en-US" dirty="0"/>
              <a:t> </a:t>
            </a:r>
            <a:r>
              <a:rPr lang="en-US" dirty="0" err="1"/>
              <a:t>Graphen</a:t>
            </a:r>
            <a:endParaRPr lang="en-US" dirty="0"/>
          </a:p>
          <a:p>
            <a:pPr lvl="1"/>
            <a:r>
              <a:rPr lang="en-US" dirty="0" err="1"/>
              <a:t>Einlesen</a:t>
            </a:r>
            <a:r>
              <a:rPr lang="en-US" dirty="0"/>
              <a:t> von </a:t>
            </a:r>
            <a:r>
              <a:rPr lang="en-US" dirty="0" err="1"/>
              <a:t>Graphen</a:t>
            </a:r>
            <a:r>
              <a:rPr lang="en-US" dirty="0"/>
              <a:t> </a:t>
            </a:r>
            <a:r>
              <a:rPr lang="en-US" dirty="0" err="1"/>
              <a:t>bei</a:t>
            </a:r>
            <a:r>
              <a:rPr lang="en-US" dirty="0"/>
              <a:t> </a:t>
            </a:r>
            <a:r>
              <a:rPr lang="en-US" dirty="0" err="1"/>
              <a:t>Ansicht</a:t>
            </a:r>
            <a:r>
              <a:rPr lang="en-US" dirty="0"/>
              <a:t> </a:t>
            </a:r>
            <a:r>
              <a:rPr lang="en-US" dirty="0" err="1"/>
              <a:t>Wetterstation</a:t>
            </a:r>
            <a:r>
              <a:rPr lang="en-US" dirty="0"/>
              <a:t> </a:t>
            </a:r>
            <a:r>
              <a:rPr lang="en-US" dirty="0" err="1"/>
              <a:t>Graphen</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32</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098448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highlight>
                  <a:srgbClr val="FAE800"/>
                </a:highlight>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33</a:t>
            </a:fld>
            <a:endParaRPr lang="en-CH"/>
          </a:p>
        </p:txBody>
      </p:sp>
    </p:spTree>
    <p:extLst>
      <p:ext uri="{BB962C8B-B14F-4D97-AF65-F5344CB8AC3E}">
        <p14:creationId xmlns:p14="http://schemas.microsoft.com/office/powerpoint/2010/main" val="2421134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GUI </a:t>
            </a:r>
            <a:r>
              <a:rPr lang="en-US" b="1" dirty="0" err="1">
                <a:latin typeface="Arial" panose="020B0604020202020204" pitchFamily="34" charset="0"/>
                <a:cs typeface="Arial" panose="020B0604020202020204" pitchFamily="34" charset="0"/>
              </a:rPr>
              <a:t>Sktech</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Page 1</a:t>
            </a:r>
            <a:endParaRPr lang="en-CH" dirty="0"/>
          </a:p>
        </p:txBody>
      </p:sp>
      <p:pic>
        <p:nvPicPr>
          <p:cNvPr id="9" name="Content Placeholder 8">
            <a:extLst>
              <a:ext uri="{FF2B5EF4-FFF2-40B4-BE49-F238E27FC236}">
                <a16:creationId xmlns:a16="http://schemas.microsoft.com/office/drawing/2014/main" id="{1CC26C1D-7483-4A40-8C37-893D1B089E3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8081" y="828076"/>
            <a:ext cx="4142519" cy="5528274"/>
          </a:xfrm>
        </p:spPr>
      </p:pic>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34</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28167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GUI </a:t>
            </a:r>
            <a:r>
              <a:rPr lang="en-US" b="1" dirty="0" err="1">
                <a:latin typeface="Arial" panose="020B0604020202020204" pitchFamily="34" charset="0"/>
                <a:cs typeface="Arial" panose="020B0604020202020204" pitchFamily="34" charset="0"/>
              </a:rPr>
              <a:t>Sktech</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Page 2</a:t>
            </a:r>
            <a:endParaRPr lang="en-CH" dirty="0"/>
          </a:p>
        </p:txBody>
      </p:sp>
      <p:pic>
        <p:nvPicPr>
          <p:cNvPr id="9" name="Content Placeholder 8">
            <a:extLst>
              <a:ext uri="{FF2B5EF4-FFF2-40B4-BE49-F238E27FC236}">
                <a16:creationId xmlns:a16="http://schemas.microsoft.com/office/drawing/2014/main" id="{3BD829B7-63A7-4EAF-93E7-ABDA129D82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10295" y="2113461"/>
            <a:ext cx="3885345" cy="5185070"/>
          </a:xfrm>
        </p:spPr>
      </p:pic>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35</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023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GUI </a:t>
            </a:r>
            <a:r>
              <a:rPr lang="en-US" b="1" dirty="0" err="1">
                <a:latin typeface="Arial" panose="020B0604020202020204" pitchFamily="34" charset="0"/>
                <a:cs typeface="Arial" panose="020B0604020202020204" pitchFamily="34" charset="0"/>
              </a:rPr>
              <a:t>Sktech</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Page 3</a:t>
            </a:r>
            <a:endParaRPr lang="en-CH" dirty="0"/>
          </a:p>
        </p:txBody>
      </p:sp>
      <p:pic>
        <p:nvPicPr>
          <p:cNvPr id="9" name="Content Placeholder 8">
            <a:extLst>
              <a:ext uri="{FF2B5EF4-FFF2-40B4-BE49-F238E27FC236}">
                <a16:creationId xmlns:a16="http://schemas.microsoft.com/office/drawing/2014/main" id="{8BFA8C6C-B530-4DA7-A40A-E36207230C1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63299" y="1412764"/>
            <a:ext cx="4479991" cy="5978637"/>
          </a:xfrm>
        </p:spPr>
      </p:pic>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36</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373445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highlight>
                  <a:srgbClr val="FAE800"/>
                </a:highlight>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37</a:t>
            </a:fld>
            <a:endParaRPr lang="en-CH"/>
          </a:p>
        </p:txBody>
      </p:sp>
    </p:spTree>
    <p:extLst>
      <p:ext uri="{BB962C8B-B14F-4D97-AF65-F5344CB8AC3E}">
        <p14:creationId xmlns:p14="http://schemas.microsoft.com/office/powerpoint/2010/main" val="3267422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Life am HMI</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38</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grpSp>
        <p:nvGrpSpPr>
          <p:cNvPr id="17" name="Group 16">
            <a:extLst>
              <a:ext uri="{FF2B5EF4-FFF2-40B4-BE49-F238E27FC236}">
                <a16:creationId xmlns:a16="http://schemas.microsoft.com/office/drawing/2014/main" id="{41F98F26-4884-425C-B7B1-F88B6869BB65}"/>
              </a:ext>
            </a:extLst>
          </p:cNvPr>
          <p:cNvGrpSpPr/>
          <p:nvPr/>
        </p:nvGrpSpPr>
        <p:grpSpPr>
          <a:xfrm>
            <a:off x="817401" y="2381249"/>
            <a:ext cx="3526631" cy="2575895"/>
            <a:chOff x="817401" y="2381249"/>
            <a:chExt cx="3526631" cy="2575895"/>
          </a:xfrm>
        </p:grpSpPr>
        <p:pic>
          <p:nvPicPr>
            <p:cNvPr id="9" name="Picture 8">
              <a:extLst>
                <a:ext uri="{FF2B5EF4-FFF2-40B4-BE49-F238E27FC236}">
                  <a16:creationId xmlns:a16="http://schemas.microsoft.com/office/drawing/2014/main" id="{DC58A5AA-A1F1-46AC-8D41-81139825A5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428223"/>
              <a:ext cx="3505832" cy="2528921"/>
            </a:xfrm>
            <a:prstGeom prst="rect">
              <a:avLst/>
            </a:prstGeom>
          </p:spPr>
        </p:pic>
        <p:sp>
          <p:nvSpPr>
            <p:cNvPr id="14" name="Rectangle 13">
              <a:extLst>
                <a:ext uri="{FF2B5EF4-FFF2-40B4-BE49-F238E27FC236}">
                  <a16:creationId xmlns:a16="http://schemas.microsoft.com/office/drawing/2014/main" id="{F45C7951-8992-46A8-9FA9-6E8884B2A7F8}"/>
                </a:ext>
              </a:extLst>
            </p:cNvPr>
            <p:cNvSpPr/>
            <p:nvPr/>
          </p:nvSpPr>
          <p:spPr>
            <a:xfrm>
              <a:off x="817401" y="2381249"/>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grpSp>
        <p:nvGrpSpPr>
          <p:cNvPr id="18" name="Group 17">
            <a:extLst>
              <a:ext uri="{FF2B5EF4-FFF2-40B4-BE49-F238E27FC236}">
                <a16:creationId xmlns:a16="http://schemas.microsoft.com/office/drawing/2014/main" id="{AC5C4C4C-A668-4E7D-A57B-B94B52082D98}"/>
              </a:ext>
            </a:extLst>
          </p:cNvPr>
          <p:cNvGrpSpPr/>
          <p:nvPr/>
        </p:nvGrpSpPr>
        <p:grpSpPr>
          <a:xfrm>
            <a:off x="4513820" y="2381249"/>
            <a:ext cx="3526631" cy="2399190"/>
            <a:chOff x="4513820" y="2381249"/>
            <a:chExt cx="3526631" cy="2399190"/>
          </a:xfrm>
        </p:grpSpPr>
        <p:pic>
          <p:nvPicPr>
            <p:cNvPr id="11" name="Picture 10">
              <a:extLst>
                <a:ext uri="{FF2B5EF4-FFF2-40B4-BE49-F238E27FC236}">
                  <a16:creationId xmlns:a16="http://schemas.microsoft.com/office/drawing/2014/main" id="{E90E8023-8E25-4B3C-8214-D8096DC801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9215" y="2403816"/>
              <a:ext cx="3431779" cy="2376623"/>
            </a:xfrm>
            <a:prstGeom prst="rect">
              <a:avLst/>
            </a:prstGeom>
          </p:spPr>
        </p:pic>
        <p:sp>
          <p:nvSpPr>
            <p:cNvPr id="15" name="Rectangle 14">
              <a:extLst>
                <a:ext uri="{FF2B5EF4-FFF2-40B4-BE49-F238E27FC236}">
                  <a16:creationId xmlns:a16="http://schemas.microsoft.com/office/drawing/2014/main" id="{EEC20EC6-1CAD-4D97-BA6A-0587724A0056}"/>
                </a:ext>
              </a:extLst>
            </p:cNvPr>
            <p:cNvSpPr/>
            <p:nvPr/>
          </p:nvSpPr>
          <p:spPr>
            <a:xfrm>
              <a:off x="4513820" y="2381249"/>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grpSp>
        <p:nvGrpSpPr>
          <p:cNvPr id="19" name="Group 18">
            <a:extLst>
              <a:ext uri="{FF2B5EF4-FFF2-40B4-BE49-F238E27FC236}">
                <a16:creationId xmlns:a16="http://schemas.microsoft.com/office/drawing/2014/main" id="{41EF10EC-AFFF-4667-AC5C-0DFF754EF5DA}"/>
              </a:ext>
            </a:extLst>
          </p:cNvPr>
          <p:cNvGrpSpPr/>
          <p:nvPr/>
        </p:nvGrpSpPr>
        <p:grpSpPr>
          <a:xfrm>
            <a:off x="8218884" y="2381248"/>
            <a:ext cx="3526631" cy="2383604"/>
            <a:chOff x="8218884" y="2381248"/>
            <a:chExt cx="3526631" cy="2383604"/>
          </a:xfrm>
        </p:grpSpPr>
        <p:pic>
          <p:nvPicPr>
            <p:cNvPr id="13" name="Picture 12">
              <a:extLst>
                <a:ext uri="{FF2B5EF4-FFF2-40B4-BE49-F238E27FC236}">
                  <a16:creationId xmlns:a16="http://schemas.microsoft.com/office/drawing/2014/main" id="{BDA7BCDC-63DF-452B-A73C-30E821B5EF90}"/>
                </a:ext>
              </a:extLst>
            </p:cNvPr>
            <p:cNvPicPr>
              <a:picLocks noChangeAspect="1"/>
            </p:cNvPicPr>
            <p:nvPr/>
          </p:nvPicPr>
          <p:blipFill rotWithShape="1">
            <a:blip r:embed="rId6">
              <a:extLst>
                <a:ext uri="{28A0092B-C50C-407E-A947-70E740481C1C}">
                  <a14:useLocalDpi xmlns:a14="http://schemas.microsoft.com/office/drawing/2010/main" val="0"/>
                </a:ext>
              </a:extLst>
            </a:blip>
            <a:srcRect r="2101"/>
            <a:stretch/>
          </p:blipFill>
          <p:spPr>
            <a:xfrm>
              <a:off x="8224073" y="2396348"/>
              <a:ext cx="3521442" cy="2368504"/>
            </a:xfrm>
            <a:prstGeom prst="rect">
              <a:avLst/>
            </a:prstGeom>
          </p:spPr>
        </p:pic>
        <p:sp>
          <p:nvSpPr>
            <p:cNvPr id="16" name="Rectangle 15">
              <a:extLst>
                <a:ext uri="{FF2B5EF4-FFF2-40B4-BE49-F238E27FC236}">
                  <a16:creationId xmlns:a16="http://schemas.microsoft.com/office/drawing/2014/main" id="{48BFFCB7-CDF6-406B-92A8-EC9932C773C1}"/>
                </a:ext>
              </a:extLst>
            </p:cNvPr>
            <p:cNvSpPr/>
            <p:nvPr/>
          </p:nvSpPr>
          <p:spPr>
            <a:xfrm>
              <a:off x="8218884" y="2381248"/>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spTree>
    <p:extLst>
      <p:ext uri="{BB962C8B-B14F-4D97-AF65-F5344CB8AC3E}">
        <p14:creationId xmlns:p14="http://schemas.microsoft.com/office/powerpoint/2010/main" val="546909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highlight>
                  <a:srgbClr val="FAE800"/>
                </a:highlight>
                <a:latin typeface="Arial" panose="020B0604020202020204" pitchFamily="34" charset="0"/>
                <a:cs typeface="Arial" panose="020B0604020202020204" pitchFamily="34" charset="0"/>
              </a:rPr>
              <a:t>Weiterentwicklung</a:t>
            </a:r>
            <a:endParaRPr lang="en-CH" b="1" dirty="0">
              <a:highlight>
                <a:srgbClr val="FAE800"/>
              </a:highlight>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39</a:t>
            </a:fld>
            <a:endParaRPr lang="en-CH"/>
          </a:p>
        </p:txBody>
      </p:sp>
    </p:spTree>
    <p:extLst>
      <p:ext uri="{BB962C8B-B14F-4D97-AF65-F5344CB8AC3E}">
        <p14:creationId xmlns:p14="http://schemas.microsoft.com/office/powerpoint/2010/main" val="1432282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Challenge </a:t>
            </a:r>
            <a:r>
              <a:rPr lang="en-US" sz="3600" i="1" dirty="0" err="1">
                <a:latin typeface="Arial" panose="020B0604020202020204" pitchFamily="34" charset="0"/>
                <a:cs typeface="Arial" panose="020B0604020202020204" pitchFamily="34" charset="0"/>
              </a:rPr>
              <a:t>Wettermonitor</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normAutofit/>
          </a:bodyPr>
          <a:lstStyle/>
          <a:p>
            <a:r>
              <a:rPr lang="en-US" dirty="0" err="1"/>
              <a:t>Wettermonitor</a:t>
            </a:r>
            <a:r>
              <a:rPr lang="en-US" dirty="0"/>
              <a:t> </a:t>
            </a:r>
            <a:r>
              <a:rPr lang="en-US" dirty="0" err="1"/>
              <a:t>Seegelclub</a:t>
            </a:r>
            <a:r>
              <a:rPr lang="en-US" dirty="0"/>
              <a:t> </a:t>
            </a:r>
            <a:r>
              <a:rPr lang="en-US" dirty="0" err="1"/>
              <a:t>Zürichsee</a:t>
            </a:r>
            <a:r>
              <a:rPr lang="en-US" dirty="0"/>
              <a:t> </a:t>
            </a:r>
          </a:p>
          <a:p>
            <a:r>
              <a:rPr lang="en-US" dirty="0" err="1"/>
              <a:t>Segeltörns</a:t>
            </a:r>
            <a:r>
              <a:rPr lang="en-US" dirty="0"/>
              <a:t> </a:t>
            </a:r>
            <a:r>
              <a:rPr lang="en-US" dirty="0" err="1"/>
              <a:t>sollen</a:t>
            </a:r>
            <a:r>
              <a:rPr lang="en-US" dirty="0"/>
              <a:t> </a:t>
            </a:r>
            <a:r>
              <a:rPr lang="en-US" dirty="0" err="1"/>
              <a:t>geplant</a:t>
            </a:r>
            <a:r>
              <a:rPr lang="en-US" dirty="0"/>
              <a:t> </a:t>
            </a:r>
            <a:r>
              <a:rPr lang="en-US" dirty="0" err="1"/>
              <a:t>werden</a:t>
            </a:r>
            <a:r>
              <a:rPr lang="en-US" dirty="0"/>
              <a:t> </a:t>
            </a:r>
            <a:r>
              <a:rPr lang="en-US" dirty="0" err="1"/>
              <a:t>können</a:t>
            </a:r>
            <a:endParaRPr lang="en-US" dirty="0"/>
          </a:p>
          <a:p>
            <a:r>
              <a:rPr lang="en-US" dirty="0" err="1"/>
              <a:t>Wettervorhersage</a:t>
            </a:r>
            <a:endParaRPr lang="en-US" dirty="0"/>
          </a:p>
          <a:p>
            <a:r>
              <a:rPr lang="en-US" dirty="0"/>
              <a:t>Hardware: Raspberry Pi &amp; HMI</a:t>
            </a:r>
          </a:p>
          <a:p>
            <a:r>
              <a:rPr lang="en-US" dirty="0"/>
              <a:t>API </a:t>
            </a:r>
            <a:r>
              <a:rPr lang="en-US" dirty="0" err="1"/>
              <a:t>Seepolizei</a:t>
            </a:r>
            <a:r>
              <a:rPr lang="en-US" dirty="0"/>
              <a:t> Zürich</a:t>
            </a:r>
          </a:p>
          <a:p>
            <a:r>
              <a:rPr lang="en-US" dirty="0" err="1"/>
              <a:t>Programmierung</a:t>
            </a:r>
            <a:r>
              <a:rPr lang="en-US" dirty="0"/>
              <a:t> in Python</a:t>
            </a:r>
          </a:p>
          <a:p>
            <a:r>
              <a:rPr lang="en-US" dirty="0" err="1"/>
              <a:t>Dokumentation</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4</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6772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err="1">
                <a:latin typeface="Arial" panose="020B0604020202020204" pitchFamily="34" charset="0"/>
                <a:cs typeface="Arial" panose="020B0604020202020204" pitchFamily="34" charset="0"/>
              </a:rPr>
              <a:t>Weiterentwicklung</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Weiterentwicklungsmöglichkeiten</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de-CH" dirty="0"/>
              <a:t>Zusätzliche Messungen für Mythenquai</a:t>
            </a:r>
          </a:p>
          <a:p>
            <a:r>
              <a:rPr lang="de-CH" dirty="0" err="1"/>
              <a:t>Meteomeldungen</a:t>
            </a:r>
            <a:endParaRPr lang="de-CH" dirty="0"/>
          </a:p>
          <a:p>
            <a:r>
              <a:rPr lang="de-CH" dirty="0" err="1"/>
              <a:t>Sonnenauf</a:t>
            </a:r>
            <a:r>
              <a:rPr lang="de-CH" dirty="0"/>
              <a:t>/-untergang</a:t>
            </a:r>
          </a:p>
          <a:p>
            <a:r>
              <a:rPr lang="de-CH" dirty="0"/>
              <a:t>SMS/Email Benachrichtigungen für Segler</a:t>
            </a:r>
          </a:p>
          <a:p>
            <a:r>
              <a:rPr lang="de-CH" dirty="0"/>
              <a:t>Satellitenkarten</a:t>
            </a:r>
          </a:p>
          <a:p>
            <a:r>
              <a:rPr lang="de-CH" dirty="0"/>
              <a:t>Graphen vereinheitlichen vom Layout</a:t>
            </a:r>
          </a:p>
          <a:p>
            <a:endParaRPr lang="de-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40</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05905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2EAF62-ADC7-462D-AEC5-3DB3EA17068A}"/>
              </a:ext>
            </a:extLst>
          </p:cNvPr>
          <p:cNvSpPr txBox="1"/>
          <p:nvPr/>
        </p:nvSpPr>
        <p:spPr>
          <a:xfrm>
            <a:off x="654845" y="337812"/>
            <a:ext cx="11029950" cy="5232202"/>
          </a:xfrm>
          <a:prstGeom prst="rect">
            <a:avLst/>
          </a:prstGeom>
          <a:noFill/>
        </p:spPr>
        <p:txBody>
          <a:bodyPr wrap="square" rtlCol="0">
            <a:spAutoFit/>
          </a:bodyPr>
          <a:lstStyle/>
          <a:p>
            <a:r>
              <a:rPr lang="en-US" sz="5400" b="1" dirty="0" err="1">
                <a:latin typeface="Arial" panose="020B0604020202020204" pitchFamily="34" charset="0"/>
                <a:cs typeface="Arial" panose="020B0604020202020204" pitchFamily="34" charset="0"/>
              </a:rPr>
              <a:t>Angaben</a:t>
            </a:r>
            <a:r>
              <a:rPr lang="en-US" sz="5400" b="1" dirty="0">
                <a:latin typeface="Arial" panose="020B0604020202020204" pitchFamily="34" charset="0"/>
                <a:cs typeface="Arial" panose="020B0604020202020204" pitchFamily="34" charset="0"/>
              </a:rPr>
              <a:t>:</a:t>
            </a:r>
          </a:p>
          <a:p>
            <a:r>
              <a:rPr lang="en-US" sz="2800" dirty="0">
                <a:latin typeface="Arial" panose="020B0604020202020204" pitchFamily="34" charset="0"/>
                <a:cs typeface="Arial" panose="020B0604020202020204" pitchFamily="34" charset="0"/>
              </a:rPr>
              <a:t>Datum:		30.12.2021</a:t>
            </a:r>
          </a:p>
          <a:p>
            <a:r>
              <a:rPr lang="en-US" sz="2800" dirty="0">
                <a:latin typeface="Arial" panose="020B0604020202020204" pitchFamily="34" charset="0"/>
                <a:cs typeface="Arial" panose="020B0604020202020204" pitchFamily="34" charset="0"/>
              </a:rPr>
              <a:t>Schule:		FHNW 			</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Fachhochschule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Nordwestschweiz</a:t>
            </a:r>
            <a:r>
              <a:rPr lang="en-US" dirty="0">
                <a:latin typeface="Arial" panose="020B0604020202020204" pitchFamily="34" charset="0"/>
                <a:cs typeface="Arial" panose="020B0604020202020204" pitchFamily="34" charset="0"/>
              </a:rPr>
              <a:t>)</a:t>
            </a:r>
          </a:p>
          <a:p>
            <a:r>
              <a:rPr lang="en-US" sz="2800" dirty="0" err="1">
                <a:latin typeface="Arial" panose="020B0604020202020204" pitchFamily="34" charset="0"/>
                <a:cs typeface="Arial" panose="020B0604020202020204" pitchFamily="34" charset="0"/>
              </a:rPr>
              <a:t>Studiengang</a:t>
            </a:r>
            <a:r>
              <a:rPr lang="en-US" sz="2800" dirty="0">
                <a:latin typeface="Arial" panose="020B0604020202020204" pitchFamily="34" charset="0"/>
                <a:cs typeface="Arial" panose="020B0604020202020204" pitchFamily="34" charset="0"/>
              </a:rPr>
              <a:t>:	BSc Data Science</a:t>
            </a:r>
          </a:p>
          <a:p>
            <a:r>
              <a:rPr lang="en-US" sz="2800" dirty="0" err="1">
                <a:latin typeface="Arial" panose="020B0604020202020204" pitchFamily="34" charset="0"/>
                <a:cs typeface="Arial" panose="020B0604020202020204" pitchFamily="34" charset="0"/>
              </a:rPr>
              <a:t>Fach</a:t>
            </a:r>
            <a:r>
              <a:rPr lang="en-US" sz="2800" dirty="0">
                <a:latin typeface="Arial" panose="020B0604020202020204" pitchFamily="34" charset="0"/>
                <a:cs typeface="Arial" panose="020B0604020202020204" pitchFamily="34" charset="0"/>
              </a:rPr>
              <a:t>:			cde1 				</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Wettermonitor</a:t>
            </a:r>
            <a:r>
              <a:rPr lang="en-US" dirty="0">
                <a:latin typeface="Arial" panose="020B0604020202020204" pitchFamily="34" charset="0"/>
                <a:cs typeface="Arial" panose="020B0604020202020204" pitchFamily="34" charset="0"/>
              </a:rPr>
              <a:t> für </a:t>
            </a:r>
            <a:r>
              <a:rPr lang="en-US" dirty="0" err="1">
                <a:latin typeface="Arial" panose="020B0604020202020204" pitchFamily="34" charset="0"/>
                <a:cs typeface="Arial" panose="020B0604020202020204" pitchFamily="34" charset="0"/>
              </a:rPr>
              <a:t>Wassersportler</a:t>
            </a:r>
            <a:r>
              <a:rPr lang="en-US" dirty="0">
                <a:latin typeface="Arial" panose="020B0604020202020204" pitchFamily="34" charset="0"/>
                <a:cs typeface="Arial" panose="020B0604020202020204" pitchFamily="34" charset="0"/>
              </a:rPr>
              <a:t>)</a:t>
            </a:r>
          </a:p>
          <a:p>
            <a:r>
              <a:rPr lang="en-US" sz="2800" dirty="0" err="1">
                <a:latin typeface="Arial" panose="020B0604020202020204" pitchFamily="34" charset="0"/>
                <a:cs typeface="Arial" panose="020B0604020202020204" pitchFamily="34" charset="0"/>
              </a:rPr>
              <a:t>Fachexperte</a:t>
            </a:r>
            <a:r>
              <a:rPr lang="en-US" sz="2800" dirty="0">
                <a:latin typeface="Arial" panose="020B0604020202020204" pitchFamily="34" charset="0"/>
                <a:cs typeface="Arial" panose="020B0604020202020204" pitchFamily="34" charset="0"/>
              </a:rPr>
              <a:t>:	Lucas Brönnimann 	</a:t>
            </a:r>
            <a:r>
              <a:rPr lang="en-US" dirty="0">
                <a:latin typeface="Arial" panose="020B0604020202020204" pitchFamily="34" charset="0"/>
                <a:cs typeface="Arial" panose="020B0604020202020204" pitchFamily="34" charset="0"/>
              </a:rPr>
              <a:t>(lucas.broennimann@fhnw.ch)</a:t>
            </a:r>
          </a:p>
          <a:p>
            <a:r>
              <a:rPr lang="en-US" sz="2800" dirty="0" err="1">
                <a:latin typeface="Arial" panose="020B0604020202020204" pitchFamily="34" charset="0"/>
                <a:cs typeface="Arial" panose="020B0604020202020204" pitchFamily="34" charset="0"/>
              </a:rPr>
              <a:t>Studierende</a:t>
            </a:r>
            <a:r>
              <a:rPr lang="en-US" sz="2800" dirty="0">
                <a:latin typeface="Arial" panose="020B0604020202020204" pitchFamily="34" charset="0"/>
                <a:cs typeface="Arial" panose="020B0604020202020204" pitchFamily="34" charset="0"/>
              </a:rPr>
              <a:t>:	Tobias </a:t>
            </a:r>
            <a:r>
              <a:rPr lang="en-US" sz="2800" dirty="0" err="1">
                <a:latin typeface="Arial" panose="020B0604020202020204" pitchFamily="34" charset="0"/>
                <a:cs typeface="Arial" panose="020B0604020202020204" pitchFamily="34" charset="0"/>
              </a:rPr>
              <a:t>Buess</a:t>
            </a:r>
            <a:r>
              <a:rPr lang="en-US" sz="28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(tobias.buess@fhnw.students.ch)</a:t>
            </a:r>
          </a:p>
          <a:p>
            <a:r>
              <a:rPr lang="en-US" sz="2800" dirty="0">
                <a:latin typeface="Arial" panose="020B0604020202020204" pitchFamily="34" charset="0"/>
                <a:cs typeface="Arial" panose="020B0604020202020204" pitchFamily="34" charset="0"/>
              </a:rPr>
              <a:t>			Etienne </a:t>
            </a:r>
            <a:r>
              <a:rPr lang="en-US" sz="2800" dirty="0" err="1">
                <a:latin typeface="Arial" panose="020B0604020202020204" pitchFamily="34" charset="0"/>
                <a:cs typeface="Arial" panose="020B0604020202020204" pitchFamily="34" charset="0"/>
              </a:rPr>
              <a:t>Roulet</a:t>
            </a:r>
            <a:r>
              <a:rPr lang="en-US" sz="28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(etienne.roulet@fhnw.students.ch)</a:t>
            </a:r>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Florin </a:t>
            </a:r>
            <a:r>
              <a:rPr lang="en-US" sz="2800" dirty="0" err="1">
                <a:latin typeface="Arial" panose="020B0604020202020204" pitchFamily="34" charset="0"/>
                <a:cs typeface="Arial" panose="020B0604020202020204" pitchFamily="34" charset="0"/>
              </a:rPr>
              <a:t>Barbisch</a:t>
            </a:r>
            <a:r>
              <a:rPr lang="en-US" sz="28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(florin.barbisch@fhnw.students.ch)</a:t>
            </a:r>
          </a:p>
          <a:p>
            <a:r>
              <a:rPr lang="en-US" sz="2800" dirty="0">
                <a:latin typeface="Arial" panose="020B0604020202020204" pitchFamily="34" charset="0"/>
                <a:cs typeface="Arial" panose="020B0604020202020204" pitchFamily="34" charset="0"/>
              </a:rPr>
              <a:t>			Sean Corrigan 		</a:t>
            </a:r>
            <a:r>
              <a:rPr lang="en-US" dirty="0">
                <a:latin typeface="Arial" panose="020B0604020202020204" pitchFamily="34" charset="0"/>
                <a:cs typeface="Arial" panose="020B0604020202020204" pitchFamily="34" charset="0"/>
              </a:rPr>
              <a:t>(sean.corrigan@fhnw.students.ch)</a:t>
            </a:r>
          </a:p>
          <a:p>
            <a:r>
              <a:rPr lang="en-US" sz="2800" dirty="0">
                <a:latin typeface="Arial" panose="020B0604020202020204" pitchFamily="34" charset="0"/>
                <a:cs typeface="Arial" panose="020B0604020202020204" pitchFamily="34" charset="0"/>
              </a:rPr>
              <a:t>			</a:t>
            </a:r>
          </a:p>
        </p:txBody>
      </p:sp>
      <p:sp>
        <p:nvSpPr>
          <p:cNvPr id="8" name="Rectangle 7">
            <a:extLst>
              <a:ext uri="{FF2B5EF4-FFF2-40B4-BE49-F238E27FC236}">
                <a16:creationId xmlns:a16="http://schemas.microsoft.com/office/drawing/2014/main" id="{E3864C40-DC4E-47DB-B4B1-8E887FAF70DB}"/>
              </a:ext>
            </a:extLst>
          </p:cNvPr>
          <p:cNvSpPr/>
          <p:nvPr/>
        </p:nvSpPr>
        <p:spPr>
          <a:xfrm>
            <a:off x="-158262" y="5667374"/>
            <a:ext cx="12792808" cy="1428017"/>
          </a:xfrm>
          <a:prstGeom prst="rect">
            <a:avLst/>
          </a:prstGeom>
          <a:gradFill flip="none" rotWithShape="1">
            <a:gsLst>
              <a:gs pos="100000">
                <a:srgbClr val="FFFFFF">
                  <a:alpha val="0"/>
                </a:srgbClr>
              </a:gs>
              <a:gs pos="41000">
                <a:srgbClr val="FAE8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grpSp>
        <p:nvGrpSpPr>
          <p:cNvPr id="9" name="Group 8">
            <a:extLst>
              <a:ext uri="{FF2B5EF4-FFF2-40B4-BE49-F238E27FC236}">
                <a16:creationId xmlns:a16="http://schemas.microsoft.com/office/drawing/2014/main" id="{1B50CC66-2455-48FD-8556-B0120A939F74}"/>
              </a:ext>
            </a:extLst>
          </p:cNvPr>
          <p:cNvGrpSpPr/>
          <p:nvPr/>
        </p:nvGrpSpPr>
        <p:grpSpPr>
          <a:xfrm>
            <a:off x="8990330" y="5961388"/>
            <a:ext cx="3774440" cy="764540"/>
            <a:chOff x="8990330" y="5808980"/>
            <a:chExt cx="3774440" cy="764540"/>
          </a:xfrm>
        </p:grpSpPr>
        <p:pic>
          <p:nvPicPr>
            <p:cNvPr id="10" name="Picture 9">
              <a:extLst>
                <a:ext uri="{FF2B5EF4-FFF2-40B4-BE49-F238E27FC236}">
                  <a16:creationId xmlns:a16="http://schemas.microsoft.com/office/drawing/2014/main" id="{AF833D9F-77EE-4617-BCFF-37A38D9EE78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11" name="Text Box 11">
              <a:extLst>
                <a:ext uri="{FF2B5EF4-FFF2-40B4-BE49-F238E27FC236}">
                  <a16:creationId xmlns:a16="http://schemas.microsoft.com/office/drawing/2014/main" id="{484A94FB-2758-4426-9336-59A2154564E4}"/>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058363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highlight>
                  <a:srgbClr val="FAE800"/>
                </a:highlight>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5</a:t>
            </a:fld>
            <a:endParaRPr lang="en-CH"/>
          </a:p>
        </p:txBody>
      </p:sp>
    </p:spTree>
    <p:extLst>
      <p:ext uri="{BB962C8B-B14F-4D97-AF65-F5344CB8AC3E}">
        <p14:creationId xmlns:p14="http://schemas.microsoft.com/office/powerpoint/2010/main" val="3630329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Raspberry Pi</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6</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17" name="Picture 16">
            <a:extLst>
              <a:ext uri="{FF2B5EF4-FFF2-40B4-BE49-F238E27FC236}">
                <a16:creationId xmlns:a16="http://schemas.microsoft.com/office/drawing/2014/main" id="{E81D2E2F-860E-47EE-A05D-3860A435B3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975" y="2243142"/>
            <a:ext cx="5673206" cy="3340100"/>
          </a:xfrm>
          <a:prstGeom prst="rect">
            <a:avLst/>
          </a:prstGeom>
        </p:spPr>
      </p:pic>
      <p:pic>
        <p:nvPicPr>
          <p:cNvPr id="19" name="Picture 18">
            <a:extLst>
              <a:ext uri="{FF2B5EF4-FFF2-40B4-BE49-F238E27FC236}">
                <a16:creationId xmlns:a16="http://schemas.microsoft.com/office/drawing/2014/main" id="{C4EBBBAA-4E8B-4524-A855-3D8DC4D57D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2733" y="2301240"/>
            <a:ext cx="2372264" cy="2828925"/>
          </a:xfrm>
          <a:prstGeom prst="rect">
            <a:avLst/>
          </a:prstGeom>
        </p:spPr>
      </p:pic>
      <p:pic>
        <p:nvPicPr>
          <p:cNvPr id="21" name="Picture 20">
            <a:extLst>
              <a:ext uri="{FF2B5EF4-FFF2-40B4-BE49-F238E27FC236}">
                <a16:creationId xmlns:a16="http://schemas.microsoft.com/office/drawing/2014/main" id="{B5928B78-06C5-4D0D-B59B-9A58C347DB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33594" y="2466976"/>
            <a:ext cx="2142261" cy="2734343"/>
          </a:xfrm>
          <a:prstGeom prst="rect">
            <a:avLst/>
          </a:prstGeom>
        </p:spPr>
      </p:pic>
    </p:spTree>
    <p:extLst>
      <p:ext uri="{BB962C8B-B14F-4D97-AF65-F5344CB8AC3E}">
        <p14:creationId xmlns:p14="http://schemas.microsoft.com/office/powerpoint/2010/main" val="1799847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HMI (Touch-Panel)</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7</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8" name="Content Placeholder 8">
            <a:extLst>
              <a:ext uri="{FF2B5EF4-FFF2-40B4-BE49-F238E27FC236}">
                <a16:creationId xmlns:a16="http://schemas.microsoft.com/office/drawing/2014/main" id="{C9115CC8-0305-4F34-8730-784A448878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46238"/>
            <a:ext cx="5287053" cy="3841926"/>
          </a:xfrm>
          <a:prstGeom prst="rect">
            <a:avLst/>
          </a:prstGeom>
        </p:spPr>
      </p:pic>
      <p:pic>
        <p:nvPicPr>
          <p:cNvPr id="9" name="Picture 8">
            <a:extLst>
              <a:ext uri="{FF2B5EF4-FFF2-40B4-BE49-F238E27FC236}">
                <a16:creationId xmlns:a16="http://schemas.microsoft.com/office/drawing/2014/main" id="{955C276F-A47B-4616-AFE1-DF7AE0D773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820902"/>
            <a:ext cx="5214142" cy="3954423"/>
          </a:xfrm>
          <a:prstGeom prst="rect">
            <a:avLst/>
          </a:prstGeom>
        </p:spPr>
      </p:pic>
    </p:spTree>
    <p:extLst>
      <p:ext uri="{BB962C8B-B14F-4D97-AF65-F5344CB8AC3E}">
        <p14:creationId xmlns:p14="http://schemas.microsoft.com/office/powerpoint/2010/main" val="2850945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highlight>
                  <a:srgbClr val="FAE800"/>
                </a:highlight>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8</a:t>
            </a:fld>
            <a:endParaRPr lang="en-CH"/>
          </a:p>
        </p:txBody>
      </p:sp>
    </p:spTree>
    <p:extLst>
      <p:ext uri="{BB962C8B-B14F-4D97-AF65-F5344CB8AC3E}">
        <p14:creationId xmlns:p14="http://schemas.microsoft.com/office/powerpoint/2010/main" val="2360100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Timeseries Database</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Timeseries</a:t>
            </a:r>
          </a:p>
          <a:p>
            <a:r>
              <a:rPr lang="en-US" dirty="0" err="1"/>
              <a:t>noSQL</a:t>
            </a:r>
            <a:endParaRPr lang="en-US" dirty="0"/>
          </a:p>
          <a:p>
            <a:r>
              <a:rPr lang="en-US" dirty="0" err="1"/>
              <a:t>FluxQL</a:t>
            </a:r>
            <a:endParaRPr lang="en-US" dirty="0"/>
          </a:p>
          <a:p>
            <a:r>
              <a:rPr lang="en-US" dirty="0" err="1"/>
              <a:t>Telegraf</a:t>
            </a:r>
            <a:r>
              <a:rPr lang="en-US" dirty="0"/>
              <a:t> / Grafana</a:t>
            </a:r>
          </a:p>
          <a:p>
            <a:r>
              <a:rPr lang="en-US" dirty="0"/>
              <a:t>Free Download </a:t>
            </a:r>
            <a:r>
              <a:rPr lang="en-US" sz="1800" dirty="0"/>
              <a:t>(für private)</a:t>
            </a:r>
          </a:p>
          <a:p>
            <a:r>
              <a:rPr lang="en-US" dirty="0"/>
              <a:t>Python Package </a:t>
            </a:r>
            <a:r>
              <a:rPr lang="en-US" sz="1800" dirty="0"/>
              <a:t>(</a:t>
            </a:r>
            <a:r>
              <a:rPr lang="en-US" sz="1800" dirty="0" err="1"/>
              <a:t>influxdb</a:t>
            </a:r>
            <a:r>
              <a:rPr lang="en-US" sz="1800" dirty="0"/>
              <a:t>)</a:t>
            </a:r>
          </a:p>
          <a:p>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9</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9" name="Picture 8">
            <a:extLst>
              <a:ext uri="{FF2B5EF4-FFF2-40B4-BE49-F238E27FC236}">
                <a16:creationId xmlns:a16="http://schemas.microsoft.com/office/drawing/2014/main" id="{A2580222-43B9-4D90-A00D-F32EDDAB8A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3334" y="1182306"/>
            <a:ext cx="4381591" cy="1016763"/>
          </a:xfrm>
          <a:prstGeom prst="rect">
            <a:avLst/>
          </a:prstGeom>
        </p:spPr>
      </p:pic>
      <p:pic>
        <p:nvPicPr>
          <p:cNvPr id="11" name="Picture 10">
            <a:extLst>
              <a:ext uri="{FF2B5EF4-FFF2-40B4-BE49-F238E27FC236}">
                <a16:creationId xmlns:a16="http://schemas.microsoft.com/office/drawing/2014/main" id="{F1B129A1-76E6-4C1B-BA41-3181BD0EF1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0061" y="2664654"/>
            <a:ext cx="4300537" cy="2284660"/>
          </a:xfrm>
          <a:prstGeom prst="rect">
            <a:avLst/>
          </a:prstGeom>
        </p:spPr>
      </p:pic>
    </p:spTree>
    <p:extLst>
      <p:ext uri="{BB962C8B-B14F-4D97-AF65-F5344CB8AC3E}">
        <p14:creationId xmlns:p14="http://schemas.microsoft.com/office/powerpoint/2010/main" val="3345374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2965</Words>
  <Application>Microsoft Office PowerPoint</Application>
  <PresentationFormat>Widescreen</PresentationFormat>
  <Paragraphs>513</Paragraphs>
  <Slides>41</Slides>
  <Notes>41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Roboto</vt:lpstr>
      <vt:lpstr>Office Theme</vt:lpstr>
      <vt:lpstr>PowerPoint Presentation</vt:lpstr>
      <vt:lpstr>Auftrag Hardware InfluxDB Python Programm Flask Webserver GUI Sketch Endresultat Weiterentwicklung</vt:lpstr>
      <vt:lpstr>Auftrag Hardware InfluxDB Python Programm Flask Webserver GUI Sketch Endresultat Weiterentwicklung</vt:lpstr>
      <vt:lpstr>Auftrag Challenge Wettermonitor</vt:lpstr>
      <vt:lpstr>Auftrag Hardware InfluxDB Python Programm Flask Webserver GUI Sketch Endresultat Weiterentwicklung</vt:lpstr>
      <vt:lpstr>Hardware Raspberry Pi</vt:lpstr>
      <vt:lpstr>Hardware HMI (Touch-Panel)</vt:lpstr>
      <vt:lpstr>Auftrag Hardware InfluxDB Python Programm Flask Webserver GUI Sketch Endresultat Weiterentwicklung</vt:lpstr>
      <vt:lpstr>InfluxDB Timeseries Database</vt:lpstr>
      <vt:lpstr>Auftrag Hardware InfluxDB Python Programm Flask Webserver GUI Sketch Endresultat Weiterentwicklung</vt:lpstr>
      <vt:lpstr>Python Programm Struktur</vt:lpstr>
      <vt:lpstr>Python Programm main.py</vt:lpstr>
      <vt:lpstr>Python Programm weatherdata.py</vt:lpstr>
      <vt:lpstr>Python Programm weatherimport.py</vt:lpstr>
      <vt:lpstr>Python Programm Vorhersage</vt:lpstr>
      <vt:lpstr>Python Programm Vorhersage</vt:lpstr>
      <vt:lpstr>Python Programm Vorhersage</vt:lpstr>
      <vt:lpstr>Python Programm Vorhersage</vt:lpstr>
      <vt:lpstr>Python Programm Vorhersage</vt:lpstr>
      <vt:lpstr>Python Programm Vorhersage</vt:lpstr>
      <vt:lpstr>Python Programm Vorhersage</vt:lpstr>
      <vt:lpstr>Python Programm Vorhersage</vt:lpstr>
      <vt:lpstr>Python Programm Logging</vt:lpstr>
      <vt:lpstr>Python Programm Threading</vt:lpstr>
      <vt:lpstr>Python Programm Einbettung in Linux</vt:lpstr>
      <vt:lpstr>Python Programm Config File</vt:lpstr>
      <vt:lpstr>Python Programm Grafiken</vt:lpstr>
      <vt:lpstr>Auftrag Hardware InfluxDB Python Programm Flask Webserver GUI Sketch Endresultat Weiterentwicklung</vt:lpstr>
      <vt:lpstr>Flask Webserver Übersicht</vt:lpstr>
      <vt:lpstr>Flask Webserver routing in main.py</vt:lpstr>
      <vt:lpstr>Flask Webserver routing in main.py</vt:lpstr>
      <vt:lpstr>Flask Webserver html files</vt:lpstr>
      <vt:lpstr>Auftrag Hardware InfluxDB Python Programm Flask Webserver GUI Sketch Endresultat Weiterentwicklung</vt:lpstr>
      <vt:lpstr>GUI Sktech Page 1</vt:lpstr>
      <vt:lpstr>GUI Sktech Page 2</vt:lpstr>
      <vt:lpstr>GUI Sktech Page 3</vt:lpstr>
      <vt:lpstr>Auftrag Hardware InfluxDB Python Programm Flask Webserver GUI Sketch Endresultat Weiterentwicklung</vt:lpstr>
      <vt:lpstr>Endresultat Life am HMI</vt:lpstr>
      <vt:lpstr>Auftrag Hardware InfluxDB Python Programm Flask Webserver GUI Sketch Endresultat Weiterentwicklung</vt:lpstr>
      <vt:lpstr>Weiterentwicklung Weiterentwicklungsmöglichkeiten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Joseph Corrigan</dc:creator>
  <cp:lastModifiedBy>Florin Barbisch (s)</cp:lastModifiedBy>
  <cp:revision>131</cp:revision>
  <dcterms:created xsi:type="dcterms:W3CDTF">2021-12-30T18:49:43Z</dcterms:created>
  <dcterms:modified xsi:type="dcterms:W3CDTF">2022-01-27T14:52:50Z</dcterms:modified>
</cp:coreProperties>
</file>