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74F7-C834-8640-9E9D-265029C4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E083-2732-BA46-A688-CC495F52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34E6-9AE7-E342-B1F1-0F3CEDF3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BA57-7F17-9C49-B89C-5E7B4E9D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B8D2-2BDB-C645-8B5A-D8162B43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1EB-EB21-A14B-A073-155A3921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4129A-5946-7542-8E2E-7F7E4386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878D-87A7-B241-826C-2240C1DF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1F89-80D0-A640-A7DB-C58FFC35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5C24-0E0A-1D47-9998-5AA0AAA2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1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0A7EF-15FD-C844-AB52-324A7E455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296E7-AD36-2C41-BFB0-7BC3C9E4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4630-3FD8-2249-B6B9-651E5CFF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8481-110A-954F-9534-02002695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15D2-F1A0-E34D-9151-D7E6D8CB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87D-650C-7247-9119-3AC38128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CCBE-422C-884B-9C67-9012EB3B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6103-7201-974F-8BFE-4406F78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01F8-1D30-B448-9424-FE0681E8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5002-678B-D942-A3E6-B457F92B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2325-7736-1C44-ABA5-4C866331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4DE2-1073-1144-B410-518228B2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1EE8-83F9-FB49-8FF3-D4B5D3C2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63EF-5D57-EB4F-8F8E-042BE969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FF23-F7E2-A24F-8499-8738F316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817B-BBB6-BF47-A9FF-D75D1F99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60DC-7307-3D42-9678-9DFC64F92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9F679-C2F4-AA4F-99C7-F461FAB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830A7-743C-2B4C-AFA1-507F7ED6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8C9BA-43CD-A04A-890B-7C98B2E7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26E9D-FBD8-5641-9817-D0B6AA8A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9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BE11-4FA7-B34C-BD55-D40DCC0D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A5199-83F8-7142-98CC-A8B9D6E5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D5F8-8A81-4B4B-B21C-53C8896C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A4F05-9101-AA45-90DA-4B683B740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45FB6-2C8B-BD4A-86DF-E22E7B809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88677-D70B-3F48-83F2-915913F1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80D99-0478-164B-858D-63AB476B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1B9A8-6B6E-1241-A47D-953E0B2C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8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E30D-3661-C74E-969C-47BE27CC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347D-5F2A-D14D-BC6C-C79CC4C8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2AD6-E825-5845-9464-340092BB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E9614-56FD-BE45-A11B-B04515CA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C3E1D-EC7A-1C42-90DE-9D8B4472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16BA-04EA-CD4A-9958-09949D2E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3E307-B0B0-E542-AD32-E5F9B0A9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CF74-A061-6044-9EFC-FFC98A07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0E82-83BD-8143-9660-8EE69D40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28057-D7C1-3243-9EF7-F08E64EB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54CC-5837-EA4B-BBD0-0EEFC4E8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178F-B03D-094C-A101-6FC977EE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FC72-A493-D041-918F-629F6E23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1997-58DD-B747-ABCD-310E54E9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CD59D-B721-C942-B8BA-94DC2EFBF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1BD8-346D-A54D-9DA4-311C78DEE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4D15C-1066-FE43-9F34-8DB0BB30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43895-59A2-584C-8499-7586ECA3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E514-0A80-3944-AE83-AEA96445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36900-E1F4-8249-B91E-68408278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C0A0-242A-DD40-A801-0129517F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5A14-9524-0341-835D-37214C0AE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389B-2C77-274A-BD25-AB01B51E82E3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6490-497C-C244-8810-65BD8542E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E60FF-4C16-EF40-A9AD-483DE482B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FCDB-0E9F-854F-96F9-F115DC70B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7FF-AE85-CC40-87B5-87E00438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 (as I see it)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2A22BE-2CAD-E942-8550-127FE0B2FCAF}"/>
              </a:ext>
            </a:extLst>
          </p:cNvPr>
          <p:cNvGrpSpPr/>
          <p:nvPr/>
        </p:nvGrpSpPr>
        <p:grpSpPr>
          <a:xfrm>
            <a:off x="838200" y="1690688"/>
            <a:ext cx="2090253" cy="4170850"/>
            <a:chOff x="3472664" y="1699964"/>
            <a:chExt cx="2090253" cy="41708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61732D-79C0-7245-BA19-F8B8B2788684}"/>
                </a:ext>
              </a:extLst>
            </p:cNvPr>
            <p:cNvSpPr txBox="1"/>
            <p:nvPr/>
          </p:nvSpPr>
          <p:spPr>
            <a:xfrm>
              <a:off x="3493311" y="1699964"/>
              <a:ext cx="20696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initialization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40BA76-50D6-F940-ADF8-E2789791C8B2}"/>
                </a:ext>
              </a:extLst>
            </p:cNvPr>
            <p:cNvSpPr txBox="1"/>
            <p:nvPr/>
          </p:nvSpPr>
          <p:spPr>
            <a:xfrm>
              <a:off x="3472665" y="2577127"/>
              <a:ext cx="20902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compute generation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6FA1C4-A136-274E-A083-2C3131A1ABCD}"/>
                </a:ext>
              </a:extLst>
            </p:cNvPr>
            <p:cNvSpPr txBox="1"/>
            <p:nvPr/>
          </p:nvSpPr>
          <p:spPr>
            <a:xfrm>
              <a:off x="3472665" y="3463566"/>
              <a:ext cx="20902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score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2DDDD-6EA0-BA40-9C37-829C23B1184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4517791" y="2069296"/>
              <a:ext cx="10323" cy="507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B1BED31-355C-004E-977A-4B1314B737E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517791" y="2946459"/>
              <a:ext cx="0" cy="517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2A0F0AED-24F8-0042-8348-3BFEF454D086}"/>
                </a:ext>
              </a:extLst>
            </p:cNvPr>
            <p:cNvCxnSpPr>
              <a:cxnSpLocks/>
              <a:stCxn id="15" idx="3"/>
              <a:endCxn id="5" idx="3"/>
            </p:cNvCxnSpPr>
            <p:nvPr/>
          </p:nvCxnSpPr>
          <p:spPr>
            <a:xfrm flipV="1">
              <a:off x="5562915" y="2761793"/>
              <a:ext cx="2" cy="1911378"/>
            </a:xfrm>
            <a:prstGeom prst="bentConnector3">
              <a:avLst>
                <a:gd name="adj1" fmla="val 1143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1F75E4-075C-6144-B73C-32541855E016}"/>
                </a:ext>
              </a:extLst>
            </p:cNvPr>
            <p:cNvSpPr txBox="1"/>
            <p:nvPr/>
          </p:nvSpPr>
          <p:spPr>
            <a:xfrm>
              <a:off x="3472664" y="4350005"/>
              <a:ext cx="20902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terminiation</a:t>
              </a:r>
              <a:r>
                <a:rPr lang="en-GB" dirty="0"/>
                <a:t> criterion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0B4DAF-A36A-CE4D-B496-8A6A7FCD5101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4517790" y="3832898"/>
              <a:ext cx="1" cy="517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2027C9-630F-404A-98DD-9705C2A5F4AE}"/>
                </a:ext>
              </a:extLst>
            </p:cNvPr>
            <p:cNvSpPr txBox="1"/>
            <p:nvPr/>
          </p:nvSpPr>
          <p:spPr>
            <a:xfrm>
              <a:off x="3472664" y="5501482"/>
              <a:ext cx="20902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clean up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7D47B3-4454-244D-8B0D-25B0A08F86D9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flipH="1">
              <a:off x="4517789" y="4996336"/>
              <a:ext cx="1" cy="505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ACD4B03-2A34-874F-B69A-1980B09B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016" y="1825625"/>
            <a:ext cx="7257784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All this happens in two distinct programs which collaborate and communicate with files</a:t>
            </a:r>
          </a:p>
          <a:p>
            <a:r>
              <a:rPr lang="en-GB" dirty="0"/>
              <a:t>essentially this process is entirely sequential</a:t>
            </a:r>
          </a:p>
          <a:p>
            <a:r>
              <a:rPr lang="en-GB" dirty="0"/>
              <a:t>“compute generation“ and its initialization is C++ code and currently wrapped together with the loop in a C++ main(…) function, which is compiled into an executable</a:t>
            </a:r>
          </a:p>
          <a:p>
            <a:r>
              <a:rPr lang="en-GB" dirty="0"/>
              <a:t>parallelism comes from the benchmark which executes several tests with each a different scoring function, which causes different generations to be computed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7FF-AE85-CC40-87B5-87E00438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ACD4B03-2A34-874F-B69A-1980B09B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this is an embarrassingly parallel application: each test is in fact sequential and depends in no way on the other tests</a:t>
            </a:r>
          </a:p>
          <a:p>
            <a:r>
              <a:rPr lang="en-GB" dirty="0"/>
              <a:t>The easiest, and often most efficient way to run embarrassingly parallel applications is to run each test in single core</a:t>
            </a:r>
          </a:p>
          <a:p>
            <a:pPr lvl="1"/>
            <a:r>
              <a:rPr lang="en-GB" dirty="0"/>
              <a:t>by a single program, eliminating overhead due to communication and context switching</a:t>
            </a:r>
          </a:p>
          <a:p>
            <a:pPr lvl="1"/>
            <a:r>
              <a:rPr lang="en-GB" dirty="0"/>
              <a:t>ideally exchange of information through files should be avoided, because it is slow, but it may not be a bottleneck as the files are small, and the I/O overhead can be limited by using /dev/</a:t>
            </a:r>
            <a:r>
              <a:rPr lang="en-GB" dirty="0" err="1"/>
              <a:t>shm</a:t>
            </a:r>
            <a:r>
              <a:rPr lang="en-GB" dirty="0"/>
              <a:t> (although in a single program information can be easily exchanged through function parameters and return variables)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85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7FF-AE85-CC40-87B5-87E00438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17" y="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solution: </a:t>
            </a:r>
            <a:r>
              <a:rPr lang="en-GB" sz="2400" dirty="0"/>
              <a:t>main() function -&gt; Main class, exposed in Python module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24339F-D550-A343-B562-9003151F2FE8}"/>
              </a:ext>
            </a:extLst>
          </p:cNvPr>
          <p:cNvGrpSpPr/>
          <p:nvPr/>
        </p:nvGrpSpPr>
        <p:grpSpPr>
          <a:xfrm>
            <a:off x="158658" y="1325563"/>
            <a:ext cx="3540695" cy="4813962"/>
            <a:chOff x="1227549" y="1512391"/>
            <a:chExt cx="3540695" cy="48139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E2E8A-2E49-0D4F-9560-186BBF921627}"/>
                </a:ext>
              </a:extLst>
            </p:cNvPr>
            <p:cNvSpPr txBox="1"/>
            <p:nvPr/>
          </p:nvSpPr>
          <p:spPr>
            <a:xfrm>
              <a:off x="2062662" y="1512391"/>
              <a:ext cx="2705582" cy="4813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C++ main(…) function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61732D-79C0-7245-BA19-F8B8B2788684}"/>
                </a:ext>
              </a:extLst>
            </p:cNvPr>
            <p:cNvSpPr txBox="1"/>
            <p:nvPr/>
          </p:nvSpPr>
          <p:spPr>
            <a:xfrm>
              <a:off x="2332746" y="1907982"/>
              <a:ext cx="20696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initialization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40BA76-50D6-F940-ADF8-E2789791C8B2}"/>
                </a:ext>
              </a:extLst>
            </p:cNvPr>
            <p:cNvSpPr txBox="1"/>
            <p:nvPr/>
          </p:nvSpPr>
          <p:spPr>
            <a:xfrm>
              <a:off x="2298282" y="2785145"/>
              <a:ext cx="211788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compute generation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6FA1C4-A136-274E-A083-2C3131A1ABCD}"/>
                </a:ext>
              </a:extLst>
            </p:cNvPr>
            <p:cNvSpPr txBox="1"/>
            <p:nvPr/>
          </p:nvSpPr>
          <p:spPr>
            <a:xfrm>
              <a:off x="1227549" y="3611595"/>
              <a:ext cx="7612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score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22DDDD-6EA0-BA40-9C37-829C23B1184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357226" y="2215759"/>
              <a:ext cx="10323" cy="569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2A0F0AED-24F8-0042-8348-3BFEF454D086}"/>
                </a:ext>
              </a:extLst>
            </p:cNvPr>
            <p:cNvCxnSpPr>
              <a:cxnSpLocks/>
              <a:stCxn id="15" idx="3"/>
              <a:endCxn id="5" idx="3"/>
            </p:cNvCxnSpPr>
            <p:nvPr/>
          </p:nvCxnSpPr>
          <p:spPr>
            <a:xfrm flipV="1">
              <a:off x="4402350" y="2939034"/>
              <a:ext cx="13819" cy="1880599"/>
            </a:xfrm>
            <a:prstGeom prst="bentConnector3">
              <a:avLst>
                <a:gd name="adj1" fmla="val 17542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1F75E4-075C-6144-B73C-32541855E016}"/>
                </a:ext>
              </a:extLst>
            </p:cNvPr>
            <p:cNvSpPr txBox="1"/>
            <p:nvPr/>
          </p:nvSpPr>
          <p:spPr>
            <a:xfrm>
              <a:off x="2312099" y="4558023"/>
              <a:ext cx="20902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terminiation</a:t>
              </a:r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criterion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2027C9-630F-404A-98DD-9705C2A5F4AE}"/>
                </a:ext>
              </a:extLst>
            </p:cNvPr>
            <p:cNvSpPr txBox="1"/>
            <p:nvPr/>
          </p:nvSpPr>
          <p:spPr>
            <a:xfrm>
              <a:off x="2312099" y="5709500"/>
              <a:ext cx="20902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clean up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7D47B3-4454-244D-8B0D-25B0A08F86D9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flipH="1">
              <a:off x="3357224" y="5081243"/>
              <a:ext cx="1" cy="62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ABC52416-AEF8-B943-A1A9-4DE570D2F49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2223365" y="2477733"/>
              <a:ext cx="518673" cy="17490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59038C02-3423-4647-B37A-552915F0FBEB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rot="16200000" flipH="1">
              <a:off x="2163375" y="3364172"/>
              <a:ext cx="638651" cy="17490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C6B0C0-FD33-4445-9833-D4B2EAEFE1CD}"/>
              </a:ext>
            </a:extLst>
          </p:cNvPr>
          <p:cNvSpPr txBox="1"/>
          <p:nvPr/>
        </p:nvSpPr>
        <p:spPr>
          <a:xfrm>
            <a:off x="4153839" y="1325563"/>
            <a:ext cx="3807642" cy="4813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C++ code</a:t>
            </a:r>
          </a:p>
          <a:p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(…) {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// initialization (data members)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void </a:t>
            </a:r>
            <a:r>
              <a:rPr lang="en-GB" sz="1200" dirty="0" err="1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computeGeneration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// …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// it is a member function, it has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// access to data members the 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ctor</a:t>
            </a:r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// has initialized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expose Main in a Python module</a:t>
            </a:r>
          </a:p>
          <a:p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</a:t>
            </a:r>
            <a:r>
              <a:rPr lang="en-GB" sz="12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&lt;pybind11/pybind11.h&gt;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 </a:t>
            </a:r>
            <a:r>
              <a:rPr lang="en-GB" sz="12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pybind11;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GB" sz="12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PYBIND11_MODULE(</a:t>
            </a:r>
            <a:r>
              <a:rPr lang="en-GB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MainModule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m)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class_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(m,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”</a:t>
            </a:r>
            <a:r>
              <a:rPr lang="en-GB" sz="12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.def(</a:t>
            </a:r>
            <a:r>
              <a:rPr lang="en-GB" sz="12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&lt;…&gt;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.def(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GB" sz="12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computeGeneration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,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  <a:r>
              <a:rPr lang="en-GB" sz="120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computeGeneration</a:t>
            </a:r>
            <a:endParaRPr lang="en-GB" sz="12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481B0-C4FE-3444-8B3A-E978800ABCB6}"/>
              </a:ext>
            </a:extLst>
          </p:cNvPr>
          <p:cNvSpPr txBox="1"/>
          <p:nvPr/>
        </p:nvSpPr>
        <p:spPr>
          <a:xfrm>
            <a:off x="8109199" y="1325563"/>
            <a:ext cx="3457182" cy="4813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Python script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GB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MainModule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GB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</a:p>
          <a:p>
            <a:endParaRPr lang="en-GB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score():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”””scoring function”””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__name__ is “__main__”: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# initialization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myMainObject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(…)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ngenerations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100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g in range(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ngenerations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myMainObject.</a:t>
            </a:r>
            <a:r>
              <a:rPr lang="en-GB" sz="11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computeGeneration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score()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using file communication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# alternatively, without file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# communication: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scores = …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g in range(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ngenerations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myMainObject.</a:t>
            </a:r>
            <a:r>
              <a:rPr lang="en-GB" sz="11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computeGeneration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score(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myMainObject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score directly accesses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myMainObject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stores the 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scores in a </a:t>
            </a:r>
            <a:r>
              <a:rPr lang="en-GB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member</a:t>
            </a:r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3F2100-4B07-8845-A45B-62B64C1D7838}"/>
              </a:ext>
            </a:extLst>
          </p:cNvPr>
          <p:cNvSpPr txBox="1"/>
          <p:nvPr/>
        </p:nvSpPr>
        <p:spPr>
          <a:xfrm>
            <a:off x="4153839" y="6218830"/>
            <a:ext cx="74125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The class and member function names are uninformative, and taken to be identical in Python and C++. The </a:t>
            </a:r>
            <a:r>
              <a:rPr lang="en-GB" sz="1400" dirty="0" err="1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colors</a:t>
            </a:r>
            <a:r>
              <a:rPr lang="en-GB" sz="1400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 mark  the corresponding items in C++ </a:t>
            </a:r>
            <a:r>
              <a:rPr lang="en-GB" sz="140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and Python.</a:t>
            </a:r>
            <a:endParaRPr lang="en-GB" sz="1400" dirty="0">
              <a:latin typeface="+mj-lt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490</Words>
  <Application>Microsoft Macintosh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program flow (as I see it)</vt:lpstr>
      <vt:lpstr>best practice</vt:lpstr>
      <vt:lpstr>solution: main() function -&gt; Main class, exposed in Python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flow (as I see it)</dc:title>
  <dc:creator>Engelbert Tijskens</dc:creator>
  <cp:lastModifiedBy>Engelbert Tijskens</cp:lastModifiedBy>
  <cp:revision>11</cp:revision>
  <dcterms:created xsi:type="dcterms:W3CDTF">2021-02-02T08:28:12Z</dcterms:created>
  <dcterms:modified xsi:type="dcterms:W3CDTF">2021-02-03T08:36:09Z</dcterms:modified>
</cp:coreProperties>
</file>