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48"/>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 id="276" r:id="rId25"/>
    <p:sldId id="277" r:id="rId26"/>
    <p:sldId id="278" r:id="rId27"/>
    <p:sldId id="279" r:id="rId28"/>
    <p:sldId id="280" r:id="rId29"/>
    <p:sldId id="281" r:id="rId30"/>
    <p:sldId id="282" r:id="rId31"/>
    <p:sldId id="283" r:id="rId32"/>
    <p:sldId id="289" r:id="rId33"/>
    <p:sldId id="284" r:id="rId34"/>
    <p:sldId id="285" r:id="rId35"/>
    <p:sldId id="286" r:id="rId36"/>
    <p:sldId id="288" r:id="rId37"/>
    <p:sldId id="290" r:id="rId38"/>
    <p:sldId id="291" r:id="rId39"/>
    <p:sldId id="292" r:id="rId40"/>
    <p:sldId id="293" r:id="rId41"/>
    <p:sldId id="294" r:id="rId42"/>
    <p:sldId id="296" r:id="rId43"/>
    <p:sldId id="297" r:id="rId44"/>
    <p:sldId id="295" r:id="rId45"/>
    <p:sldId id="298" r:id="rId46"/>
    <p:sldId id="299" r:id="rId47"/>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2" autoAdjust="0"/>
    <p:restoredTop sz="94966" autoAdjust="0"/>
  </p:normalViewPr>
  <p:slideViewPr>
    <p:cSldViewPr snapToGrid="0" snapToObjects="1" showGuides="1">
      <p:cViewPr varScale="1">
        <p:scale>
          <a:sx n="117" d="100"/>
          <a:sy n="117" d="100"/>
        </p:scale>
        <p:origin x="1040"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22/03/2021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140029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31DB-21FB-2542-898A-0CC0DA4A602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3EB2914-C1D7-E744-96F6-D1051ABBC8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51E688C-FF9B-D643-AD36-368EFAAB4862}"/>
              </a:ext>
            </a:extLst>
          </p:cNvPr>
          <p:cNvSpPr>
            <a:spLocks noGrp="1"/>
          </p:cNvSpPr>
          <p:nvPr>
            <p:ph type="dt" sz="half" idx="10"/>
          </p:nvPr>
        </p:nvSpPr>
        <p:spPr/>
        <p:txBody>
          <a:bodyPr/>
          <a:lstStyle/>
          <a:p>
            <a:fld id="{1607E631-5B41-1247-B01B-7FD1220B67EC}" type="datetimeFigureOut">
              <a:rPr lang="en-GB" smtClean="0"/>
              <a:t>22/03/2021</a:t>
            </a:fld>
            <a:endParaRPr lang="en-GB"/>
          </a:p>
        </p:txBody>
      </p:sp>
      <p:sp>
        <p:nvSpPr>
          <p:cNvPr id="5" name="Footer Placeholder 4">
            <a:extLst>
              <a:ext uri="{FF2B5EF4-FFF2-40B4-BE49-F238E27FC236}">
                <a16:creationId xmlns:a16="http://schemas.microsoft.com/office/drawing/2014/main" id="{545663BB-A317-0543-B05A-63D692737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78716-6C81-5542-881A-2BBA1D40B5CA}"/>
              </a:ext>
            </a:extLst>
          </p:cNvPr>
          <p:cNvSpPr>
            <a:spLocks noGrp="1"/>
          </p:cNvSpPr>
          <p:nvPr>
            <p:ph type="sldNum" sz="quarter" idx="12"/>
          </p:nvPr>
        </p:nvSpPr>
        <p:spPr/>
        <p:txBody>
          <a:bodyPr/>
          <a:lstStyle/>
          <a:p>
            <a:fld id="{A14710C1-2BB1-A14B-BB90-30246E1CB1C2}" type="slidenum">
              <a:rPr lang="en-GB" smtClean="0"/>
              <a:t>‹#›</a:t>
            </a:fld>
            <a:endParaRPr lang="en-GB"/>
          </a:p>
        </p:txBody>
      </p:sp>
    </p:spTree>
    <p:extLst>
      <p:ext uri="{BB962C8B-B14F-4D97-AF65-F5344CB8AC3E}">
        <p14:creationId xmlns:p14="http://schemas.microsoft.com/office/powerpoint/2010/main" val="2161343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5"/>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 id="2147484116" r:id="rId12"/>
    <p:sldLayoutId id="2147484117"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mpi4py.readthedocs.io/en/stable/tutorial.html"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 Id="rId5" Type="http://schemas.openxmlformats.org/officeDocument/2006/relationships/hyperlink" Target="https://pytest-mpi.readthedocs.io/en/latest/" TargetMode="External"/><Relationship Id="rId4" Type="http://schemas.openxmlformats.org/officeDocument/2006/relationships/hyperlink" Target="https://rabernat.github.io/research_computing/parallel-programming-with-mpi-for-python.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normAutofit fontScale="92500" lnSpcReduction="20000"/>
              </a:bodyPr>
              <a:lstStyle/>
              <a:p>
                <a:r>
                  <a:rPr lang="en-GB" dirty="0"/>
                  <a:t>start simple</a:t>
                </a:r>
              </a:p>
              <a:p>
                <a:pPr lvl="1"/>
                <a:r>
                  <a:rPr lang="en-GB" dirty="0"/>
                  <a:t>small domain, no cut-off, no time integration, compute the interaction energy.</a:t>
                </a:r>
              </a:p>
              <a:p>
                <a:pPr lvl="1"/>
                <a:r>
                  <a:rPr lang="en-GB" dirty="0"/>
                  <a:t>add time integration </a:t>
                </a:r>
              </a:p>
              <a:p>
                <a:pPr lvl="1"/>
                <a:r>
                  <a:rPr lang="en-GB" dirty="0"/>
                  <a:t>add cut-off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GB" dirty="0"/>
                  <a:t>)</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mc:Choice>
        <mc:Fallback xmlns="">
          <p:sp>
            <p:nvSpPr>
              <p:cNvPr id="4" name="Text Placeholder 3">
                <a:extLst>
                  <a:ext uri="{FF2B5EF4-FFF2-40B4-BE49-F238E27FC236}">
                    <a16:creationId xmlns:a16="http://schemas.microsoft.com/office/drawing/2014/main" id="{5D431B7C-10E7-554F-AE26-5A24CBC5B80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r="-116" b="-1340"/>
                </a:stretch>
              </a:blipFill>
            </p:spPr>
            <p:txBody>
              <a:bodyPr/>
              <a:lstStyle/>
              <a:p>
                <a:r>
                  <a:rPr lang="en-GB">
                    <a:noFill/>
                  </a:rPr>
                  <a:t> </a:t>
                </a:r>
              </a:p>
            </p:txBody>
          </p:sp>
        </mc:Fallback>
      </mc:AlternateContent>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49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A0B4-EE0A-544B-8266-54C8B3BF584C}"/>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10702D0A-1389-D14A-8370-9B388854011B}"/>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C1B92BE7-36C7-9D48-B0AD-4D1AE33E805B}"/>
              </a:ext>
            </a:extLst>
          </p:cNvPr>
          <p:cNvSpPr>
            <a:spLocks noGrp="1"/>
          </p:cNvSpPr>
          <p:nvPr>
            <p:ph type="body" sz="quarter" idx="11"/>
          </p:nvPr>
        </p:nvSpPr>
        <p:spPr/>
        <p:txBody>
          <a:bodyPr/>
          <a:lstStyle/>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create project</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workspace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a:t>
            </a:r>
            <a:r>
              <a:rPr lang="en-GB" b="0" dirty="0" err="1">
                <a:latin typeface="Courier" pitchFamily="2" charset="0"/>
                <a:ea typeface="Menlo" panose="020B0609030804020204" pitchFamily="49" charset="0"/>
                <a:cs typeface="Menlo" panose="020B0609030804020204" pitchFamily="49" charset="0"/>
              </a:rPr>
              <a:t>micc</a:t>
            </a:r>
            <a:r>
              <a:rPr lang="en-GB" b="0" dirty="0">
                <a:latin typeface="Courier" pitchFamily="2" charset="0"/>
                <a:ea typeface="Menlo" panose="020B0609030804020204" pitchFamily="49" charset="0"/>
                <a:cs typeface="Menlo" panose="020B0609030804020204" pitchFamily="49" charset="0"/>
              </a:rPr>
              <a:t> create </a:t>
            </a:r>
            <a:r>
              <a:rPr lang="en-GB" b="0" dirty="0" err="1">
                <a:latin typeface="Courier" pitchFamily="2" charset="0"/>
                <a:ea typeface="Menlo" panose="020B0609030804020204" pitchFamily="49" charset="0"/>
                <a:cs typeface="Menlo" panose="020B0609030804020204" pitchFamily="49" charset="0"/>
              </a:rPr>
              <a:t>LeonMD</a:t>
            </a:r>
            <a:r>
              <a:rPr lang="en-GB" b="0" dirty="0">
                <a:latin typeface="Courier" pitchFamily="2" charset="0"/>
                <a:ea typeface="Menlo" panose="020B0609030804020204" pitchFamily="49" charset="0"/>
                <a:cs typeface="Menlo" panose="020B0609030804020204" pitchFamily="49" charset="0"/>
              </a:rPr>
              <a:t> --package --remote=‘private’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a:t>
            </a:r>
            <a:r>
              <a:rPr lang="en-GB" b="0" dirty="0" err="1">
                <a:latin typeface="Courier" pitchFamily="2" charset="0"/>
                <a:ea typeface="Menlo" panose="020B0609030804020204" pitchFamily="49" charset="0"/>
                <a:cs typeface="Menlo" panose="020B0609030804020204" pitchFamily="49" charset="0"/>
              </a:rPr>
              <a:t>LeonMD</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add common tools for atom generation and plotting</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poetry add </a:t>
            </a:r>
            <a:r>
              <a:rPr lang="en-GB" b="0" dirty="0" err="1">
                <a:latin typeface="Courier" pitchFamily="2" charset="0"/>
                <a:ea typeface="Menlo" panose="020B0609030804020204" pitchFamily="49" charset="0"/>
                <a:cs typeface="Menlo" panose="020B0609030804020204" pitchFamily="49" charset="0"/>
              </a:rPr>
              <a:t>et_ppMDcommon</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latin typeface="Courier" pitchFamily="2" charset="0"/>
                <a:ea typeface="Menlo" panose="020B0609030804020204" pitchFamily="49" charset="0"/>
                <a:cs typeface="Menlo" panose="020B0609030804020204" pitchFamily="49" charset="0"/>
              </a:rPr>
              <a:t>&gt; source .</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/bin/activate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)&gt;</a:t>
            </a:r>
          </a:p>
        </p:txBody>
      </p:sp>
    </p:spTree>
    <p:extLst>
      <p:ext uri="{BB962C8B-B14F-4D97-AF65-F5344CB8AC3E}">
        <p14:creationId xmlns:p14="http://schemas.microsoft.com/office/powerpoint/2010/main" val="15830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a:latin typeface="Courier" pitchFamily="2" charset="0"/>
              </a:rPr>
              <a:t># make box containing 3x3 rectangular unit cells</a:t>
            </a:r>
          </a:p>
          <a:p>
            <a:pPr marL="0" indent="0">
              <a:buNone/>
            </a:pPr>
            <a:r>
              <a:rPr lang="en-GB" sz="2000" b="0" dirty="0">
                <a:latin typeface="Courier" pitchFamily="2" charset="0"/>
              </a:rPr>
              <a:t>box = </a:t>
            </a:r>
            <a:r>
              <a:rPr lang="en-GB" sz="2000" b="0" dirty="0" err="1">
                <a:latin typeface="Courier" pitchFamily="2" charset="0"/>
              </a:rPr>
              <a:t>cmn.Box</a:t>
            </a:r>
            <a:r>
              <a:rPr lang="en-GB" sz="2000" b="0" dirty="0">
                <a:latin typeface="Courier" pitchFamily="2" charset="0"/>
              </a:rPr>
              <a:t>(0, 0, 3, 3*</a:t>
            </a:r>
            <a:r>
              <a:rPr lang="en-GB" sz="2000" b="0" dirty="0" err="1">
                <a:latin typeface="Courier" pitchFamily="2" charset="0"/>
              </a:rPr>
              <a:t>np.sqrt</a:t>
            </a:r>
            <a:r>
              <a:rPr lang="en-GB" sz="2000" b="0" dirty="0">
                <a:latin typeface="Courier" pitchFamily="2" charset="0"/>
              </a:rPr>
              <a:t>(3))</a:t>
            </a: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(r=1.0)</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6" name="Picture 5" descr="Diagram&#10;&#10;Description automatically generated">
            <a:extLst>
              <a:ext uri="{FF2B5EF4-FFF2-40B4-BE49-F238E27FC236}">
                <a16:creationId xmlns:a16="http://schemas.microsoft.com/office/drawing/2014/main" id="{E95229BF-6DA8-8A49-B081-CBC8F5CADE57}"/>
              </a:ext>
            </a:extLst>
          </p:cNvPr>
          <p:cNvPicPr>
            <a:picLocks noChangeAspect="1"/>
          </p:cNvPicPr>
          <p:nvPr/>
        </p:nvPicPr>
        <p:blipFill rotWithShape="1">
          <a:blip r:embed="rId2"/>
          <a:srcRect l="25202" r="21949"/>
          <a:stretch/>
        </p:blipFill>
        <p:spPr>
          <a:xfrm>
            <a:off x="8923493" y="1957973"/>
            <a:ext cx="3087233" cy="4381200"/>
          </a:xfrm>
          <a:prstGeom prst="rect">
            <a:avLst/>
          </a:prstGeom>
        </p:spPr>
      </p:pic>
    </p:spTree>
    <p:extLst>
      <p:ext uri="{BB962C8B-B14F-4D97-AF65-F5344CB8AC3E}">
        <p14:creationId xmlns:p14="http://schemas.microsoft.com/office/powerpoint/2010/main" val="367068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23</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(box, r=1.0, </a:t>
            </a:r>
            <a:r>
              <a:rPr lang="en-GB" sz="2000" dirty="0">
                <a:solidFill>
                  <a:srgbClr val="C00000"/>
                </a:solidFill>
                <a:latin typeface="Courier" pitchFamily="2" charset="0"/>
              </a:rPr>
              <a:t>noise=.1</a:t>
            </a:r>
            <a:r>
              <a:rPr lang="en-GB" sz="2000" b="0" dirty="0">
                <a:latin typeface="Courier" pitchFamily="2" charset="0"/>
              </a:rPr>
              <a:t>)</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7" name="Picture 6" descr="Diagram&#10;&#10;Description automatically generated">
            <a:extLst>
              <a:ext uri="{FF2B5EF4-FFF2-40B4-BE49-F238E27FC236}">
                <a16:creationId xmlns:a16="http://schemas.microsoft.com/office/drawing/2014/main" id="{006989B6-6FCA-0141-866F-BCD08328F4D5}"/>
              </a:ext>
            </a:extLst>
          </p:cNvPr>
          <p:cNvPicPr>
            <a:picLocks noChangeAspect="1"/>
          </p:cNvPicPr>
          <p:nvPr/>
        </p:nvPicPr>
        <p:blipFill rotWithShape="1">
          <a:blip r:embed="rId2"/>
          <a:srcRect l="24523" r="23032"/>
          <a:stretch/>
        </p:blipFill>
        <p:spPr>
          <a:xfrm>
            <a:off x="8923493" y="1957673"/>
            <a:ext cx="3063834" cy="4381500"/>
          </a:xfrm>
          <a:prstGeom prst="rect">
            <a:avLst/>
          </a:prstGeom>
        </p:spPr>
      </p:pic>
    </p:spTree>
    <p:extLst>
      <p:ext uri="{BB962C8B-B14F-4D97-AF65-F5344CB8AC3E}">
        <p14:creationId xmlns:p14="http://schemas.microsoft.com/office/powerpoint/2010/main" val="4008516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equations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107748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D24B-F797-134F-974D-7DFD55AE0DF4}"/>
              </a:ext>
            </a:extLst>
          </p:cNvPr>
          <p:cNvSpPr>
            <a:spLocks noGrp="1"/>
          </p:cNvSpPr>
          <p:nvPr>
            <p:ph type="title"/>
          </p:nvPr>
        </p:nvSpPr>
        <p:spPr/>
        <p:txBody>
          <a:bodyPr/>
          <a:lstStyle/>
          <a:p>
            <a:r>
              <a:rPr lang="en-GB" dirty="0"/>
              <a:t>LJ force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D6DEA3-32C2-AC4B-AAC3-BC07314B8E7C}"/>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r>
                            <a:rPr lang="en-US" b="0" i="1" smtClean="0">
                              <a:latin typeface="Cambria Math" panose="02040503050406030204" pitchFamily="18" charset="0"/>
                            </a:rPr>
                            <m:t>𝑟</m:t>
                          </m:r>
                        </m:num>
                        <m:den>
                          <m:r>
                            <a:rPr lang="en-GB" i="1" smtClean="0">
                              <a:latin typeface="Cambria Math" panose="02040503050406030204" pitchFamily="18" charset="0"/>
                            </a:rPr>
                            <m:t>𝑑</m:t>
                          </m:r>
                          <m:r>
                            <a:rPr lang="en-US" b="0" i="1" smtClean="0">
                              <a:latin typeface="Cambria Math" panose="02040503050406030204" pitchFamily="18" charset="0"/>
                            </a:rPr>
                            <m:t>𝑥</m:t>
                          </m:r>
                        </m:den>
                      </m:f>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𝑟</m:t>
                          </m:r>
                        </m:den>
                      </m:f>
                      <m:r>
                        <a:rPr lang="en-US"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e>
                      </m:d>
                      <m:r>
                        <a:rPr lang="en-US" b="0" i="1" smtClean="0">
                          <a:latin typeface="Cambria Math" panose="02040503050406030204" pitchFamily="18" charset="0"/>
                        </a:rPr>
                        <m:t>𝑥</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r>
                        <a:rPr lang="en-US" b="0" i="1" smtClean="0">
                          <a:latin typeface="Cambria Math" panose="02040503050406030204" pitchFamily="18" charset="0"/>
                        </a:rPr>
                        <m:t>𝑥</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b="1" i="1" smtClean="0">
                              <a:latin typeface="Cambria Math" panose="02040503050406030204" pitchFamily="18" charset="0"/>
                            </a:rPr>
                            <m:t>𝒊𝒋</m:t>
                          </m:r>
                        </m:sub>
                      </m:sSub>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d>
                        <m:dPr>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𝒊𝒋</m:t>
                              </m:r>
                            </m:sub>
                          </m:sSub>
                        </m:e>
                      </m:d>
                      <m:r>
                        <a:rPr lang="en-US" b="1" i="1" smtClean="0">
                          <a:latin typeface="Cambria Math" panose="02040503050406030204" pitchFamily="18" charset="0"/>
                          <a:ea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i="1" smtClean="0">
                                  <a:latin typeface="Cambria Math" panose="02040503050406030204" pitchFamily="18" charset="0"/>
                                </a:rPr>
                                <m:t>1</m:t>
                              </m:r>
                              <m:r>
                                <a:rPr lang="en-US" b="0" i="1" smtClean="0">
                                  <a:latin typeface="Cambria Math" panose="02040503050406030204" pitchFamily="18" charset="0"/>
                                </a:rPr>
                                <m:t>−2 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−4</m:t>
                          </m:r>
                        </m:sup>
                      </m:sSup>
                      <m:d>
                        <m:dPr>
                          <m:ctrlPr>
                            <a:rPr lang="en-GB" i="1" smtClean="0">
                              <a:latin typeface="Cambria Math" panose="02040503050406030204" pitchFamily="18" charset="0"/>
                            </a:rPr>
                          </m:ctrlPr>
                        </m:dPr>
                        <m:e>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−3</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30D6DEA3-32C2-AC4B-AAC3-BC07314B8E7C}"/>
                  </a:ext>
                </a:extLst>
              </p:cNvPr>
              <p:cNvSpPr>
                <a:spLocks noGrp="1" noRot="1" noChangeAspect="1" noMove="1" noResize="1" noEditPoints="1" noAdjustHandles="1" noChangeArrowheads="1" noChangeShapeType="1" noTextEdit="1"/>
              </p:cNvSpPr>
              <p:nvPr>
                <p:ph idx="1"/>
              </p:nvPr>
            </p:nvSpPr>
            <p:spPr>
              <a:blipFill>
                <a:blip r:embed="rId2"/>
                <a:stretch>
                  <a:fillRect t="-10724" b="-268"/>
                </a:stretch>
              </a:blipFill>
            </p:spPr>
            <p:txBody>
              <a:bodyPr/>
              <a:lstStyle/>
              <a:p>
                <a:r>
                  <a:rPr lang="en-GB">
                    <a:noFill/>
                  </a:rPr>
                  <a:t> </a:t>
                </a:r>
              </a:p>
            </p:txBody>
          </p:sp>
        </mc:Fallback>
      </mc:AlternateContent>
    </p:spTree>
    <p:extLst>
      <p:ext uri="{BB962C8B-B14F-4D97-AF65-F5344CB8AC3E}">
        <p14:creationId xmlns:p14="http://schemas.microsoft.com/office/powerpoint/2010/main" val="91079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3DA4-51A0-8442-A334-BD9D9EB24F00}"/>
              </a:ext>
            </a:extLst>
          </p:cNvPr>
          <p:cNvSpPr>
            <a:spLocks noGrp="1"/>
          </p:cNvSpPr>
          <p:nvPr>
            <p:ph type="title"/>
          </p:nvPr>
        </p:nvSpPr>
        <p:spPr/>
        <p:txBody>
          <a:bodyPr/>
          <a:lstStyle/>
          <a:p>
            <a:r>
              <a:rPr lang="en-GB" dirty="0"/>
              <a:t>LJ equilibrium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8AFEA0-E0E5-E847-9822-D9B3CEA79EC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den>
                          </m:f>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r>
                        <a:rPr lang="en-US" b="0" i="1" smtClean="0">
                          <a:latin typeface="Cambria Math" panose="02040503050406030204" pitchFamily="18" charset="0"/>
                        </a:rPr>
                        <m:t>=0</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e>
                          </m:box>
                        </m:sup>
                      </m:sSup>
                      <m:r>
                        <a:rPr lang="en-US" b="0" i="1" smtClean="0">
                          <a:latin typeface="Cambria Math" panose="02040503050406030204" pitchFamily="18" charset="0"/>
                          <a:ea typeface="Cambria Math" panose="02040503050406030204" pitchFamily="18" charset="0"/>
                        </a:rPr>
                        <m:t>≅1.122462048309373</m:t>
                      </m:r>
                    </m:oMath>
                  </m:oMathPara>
                </a14:m>
                <a:endParaRPr lang="en-US" b="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D68AFEA0-E0E5-E847-9822-D9B3CEA79ECC}"/>
                  </a:ext>
                </a:extLst>
              </p:cNvPr>
              <p:cNvSpPr>
                <a:spLocks noGrp="1" noRot="1" noChangeAspect="1" noMove="1" noResize="1" noEditPoints="1" noAdjustHandles="1" noChangeArrowheads="1" noChangeShapeType="1" noTextEdit="1"/>
              </p:cNvSpPr>
              <p:nvPr>
                <p:ph idx="1"/>
              </p:nvPr>
            </p:nvSpPr>
            <p:spPr>
              <a:blipFill>
                <a:blip r:embed="rId2"/>
                <a:stretch>
                  <a:fillRect t="-291"/>
                </a:stretch>
              </a:blipFill>
            </p:spPr>
            <p:txBody>
              <a:bodyPr/>
              <a:lstStyle/>
              <a:p>
                <a:r>
                  <a:rPr lang="en-GB">
                    <a:noFill/>
                  </a:rPr>
                  <a:t> </a:t>
                </a:r>
              </a:p>
            </p:txBody>
          </p:sp>
        </mc:Fallback>
      </mc:AlternateContent>
    </p:spTree>
    <p:extLst>
      <p:ext uri="{BB962C8B-B14F-4D97-AF65-F5344CB8AC3E}">
        <p14:creationId xmlns:p14="http://schemas.microsoft.com/office/powerpoint/2010/main" val="3564021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normAutofit/>
          </a:bodyPr>
          <a:lstStyle/>
          <a:p>
            <a:r>
              <a:rPr lang="en-GB" dirty="0" err="1"/>
              <a:t>Verlet</a:t>
            </a:r>
            <a:r>
              <a:rPr lang="en-GB" dirty="0"/>
              <a:t> Lists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00859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CE0-A287-0340-B8BB-A7C324782BA8}"/>
              </a:ext>
            </a:extLst>
          </p:cNvPr>
          <p:cNvSpPr>
            <a:spLocks noGrp="1"/>
          </p:cNvSpPr>
          <p:nvPr>
            <p:ph type="title"/>
          </p:nvPr>
        </p:nvSpPr>
        <p:spPr/>
        <p:txBody>
          <a:bodyPr/>
          <a:lstStyle/>
          <a:p>
            <a:r>
              <a:rPr lang="en-GB" dirty="0" err="1"/>
              <a:t>Verlist</a:t>
            </a:r>
            <a:r>
              <a:rPr lang="en-GB" dirty="0"/>
              <a:t> list</a:t>
            </a:r>
          </a:p>
        </p:txBody>
      </p:sp>
      <p:sp>
        <p:nvSpPr>
          <p:cNvPr id="3" name="Slide Number Placeholder 2">
            <a:extLst>
              <a:ext uri="{FF2B5EF4-FFF2-40B4-BE49-F238E27FC236}">
                <a16:creationId xmlns:a16="http://schemas.microsoft.com/office/drawing/2014/main" id="{0143D67D-F28D-FC40-A71C-C2F0C7063678}"/>
              </a:ext>
            </a:extLst>
          </p:cNvPr>
          <p:cNvSpPr>
            <a:spLocks noGrp="1"/>
          </p:cNvSpPr>
          <p:nvPr>
            <p:ph type="sldNum" sz="quarter" idx="10"/>
          </p:nvPr>
        </p:nvSpPr>
        <p:spPr/>
        <p:txBody>
          <a:bodyPr/>
          <a:lstStyle/>
          <a:p>
            <a:fld id="{E038E271-308C-2E46-A3EC-56326F9084CC}" type="slidenum">
              <a:rPr lang="nl-BE" smtClean="0"/>
              <a:pPr/>
              <a:t>28</a:t>
            </a:fld>
            <a:endParaRPr lang="nl-BE" dirty="0"/>
          </a:p>
        </p:txBody>
      </p:sp>
      <p:sp>
        <p:nvSpPr>
          <p:cNvPr id="4" name="Text Placeholder 3">
            <a:extLst>
              <a:ext uri="{FF2B5EF4-FFF2-40B4-BE49-F238E27FC236}">
                <a16:creationId xmlns:a16="http://schemas.microsoft.com/office/drawing/2014/main" id="{4C796AAF-6120-BE4A-8B51-083E5E35438C}"/>
              </a:ext>
            </a:extLst>
          </p:cNvPr>
          <p:cNvSpPr>
            <a:spLocks noGrp="1"/>
          </p:cNvSpPr>
          <p:nvPr>
            <p:ph type="body" sz="quarter" idx="11"/>
          </p:nvPr>
        </p:nvSpPr>
        <p:spPr/>
        <p:txBody>
          <a:bodyPr/>
          <a:lstStyle/>
          <a:p>
            <a:r>
              <a:rPr lang="en-GB" dirty="0"/>
              <a:t>is a mathematical concept: the set of neighbours of an atom which are within the </a:t>
            </a:r>
            <a:r>
              <a:rPr lang="en-GB" dirty="0" err="1"/>
              <a:t>cutoff</a:t>
            </a:r>
            <a:r>
              <a:rPr lang="en-GB" dirty="0"/>
              <a:t> distance</a:t>
            </a:r>
          </a:p>
          <a:p>
            <a:r>
              <a:rPr lang="en-GB" dirty="0"/>
              <a:t>in a program you need a representation for each mathematical concept:</a:t>
            </a:r>
          </a:p>
          <a:p>
            <a:pPr lvl="1"/>
            <a:r>
              <a:rPr lang="en-GB" dirty="0"/>
              <a:t>a data structure</a:t>
            </a:r>
          </a:p>
          <a:p>
            <a:pPr lvl="1"/>
            <a:r>
              <a:rPr lang="en-GB" dirty="0"/>
              <a:t>the data structure is </a:t>
            </a:r>
            <a:r>
              <a:rPr lang="en-GB" b="1" dirty="0"/>
              <a:t>not</a:t>
            </a:r>
            <a:r>
              <a:rPr lang="en-GB" dirty="0"/>
              <a:t> important for correctness</a:t>
            </a:r>
          </a:p>
          <a:p>
            <a:pPr lvl="1"/>
            <a:r>
              <a:rPr lang="en-GB" dirty="0"/>
              <a:t>the data structure is important for </a:t>
            </a:r>
          </a:p>
          <a:p>
            <a:pPr lvl="2"/>
            <a:r>
              <a:rPr lang="en-GB" dirty="0"/>
              <a:t>performance</a:t>
            </a:r>
          </a:p>
          <a:p>
            <a:pPr lvl="2"/>
            <a:r>
              <a:rPr lang="en-GB" dirty="0"/>
              <a:t>practical considerations (ease of programming, debugging, …)</a:t>
            </a:r>
          </a:p>
        </p:txBody>
      </p:sp>
    </p:spTree>
    <p:extLst>
      <p:ext uri="{BB962C8B-B14F-4D97-AF65-F5344CB8AC3E}">
        <p14:creationId xmlns:p14="http://schemas.microsoft.com/office/powerpoint/2010/main" val="1375505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22D6-162A-E245-836B-BFCB2D0E9EEB}"/>
              </a:ext>
            </a:extLst>
          </p:cNvPr>
          <p:cNvSpPr>
            <a:spLocks noGrp="1"/>
          </p:cNvSpPr>
          <p:nvPr>
            <p:ph type="title"/>
          </p:nvPr>
        </p:nvSpPr>
        <p:spPr/>
        <p:txBody>
          <a:bodyPr/>
          <a:lstStyle/>
          <a:p>
            <a:r>
              <a:rPr lang="en-GB" dirty="0"/>
              <a:t>Pure Python approach</a:t>
            </a:r>
          </a:p>
        </p:txBody>
      </p:sp>
      <p:sp>
        <p:nvSpPr>
          <p:cNvPr id="3" name="Slide Number Placeholder 2">
            <a:extLst>
              <a:ext uri="{FF2B5EF4-FFF2-40B4-BE49-F238E27FC236}">
                <a16:creationId xmlns:a16="http://schemas.microsoft.com/office/drawing/2014/main" id="{32773C10-0E0A-4345-B143-156DE32618D1}"/>
              </a:ext>
            </a:extLst>
          </p:cNvPr>
          <p:cNvSpPr>
            <a:spLocks noGrp="1"/>
          </p:cNvSpPr>
          <p:nvPr>
            <p:ph type="sldNum" sz="quarter" idx="10"/>
          </p:nvPr>
        </p:nvSpPr>
        <p:spPr/>
        <p:txBody>
          <a:bodyPr/>
          <a:lstStyle/>
          <a:p>
            <a:fld id="{E038E271-308C-2E46-A3EC-56326F9084CC}" type="slidenum">
              <a:rPr lang="nl-BE" smtClean="0"/>
              <a:pPr/>
              <a:t>29</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EAAF6DF0-AD24-0A4F-B3D2-1F8F576431DA}"/>
                  </a:ext>
                </a:extLst>
              </p:cNvPr>
              <p:cNvSpPr>
                <a:spLocks noGrp="1"/>
              </p:cNvSpPr>
              <p:nvPr>
                <p:ph type="body" sz="quarter" idx="11"/>
              </p:nvPr>
            </p:nvSpPr>
            <p:spPr>
              <a:xfrm>
                <a:off x="623888" y="1516380"/>
                <a:ext cx="4152507" cy="4720907"/>
              </a:xfrm>
            </p:spPr>
            <p:txBody>
              <a:bodyPr/>
              <a:lstStyle/>
              <a:p>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𝒄𝒖𝒕𝒐𝒇𝒇</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𝟓</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𝟎</m:t>
                        </m:r>
                      </m:sub>
                    </m:sSub>
                  </m:oMath>
                </a14:m>
                <a:endParaRPr lang="en-GB" dirty="0"/>
              </a:p>
              <a:p>
                <a:r>
                  <a:rPr lang="en-GB" dirty="0"/>
                  <a:t>a list of lists</a:t>
                </a:r>
              </a:p>
              <a:p>
                <a:r>
                  <a:rPr lang="en-GB" dirty="0" err="1"/>
                  <a:t>vl</a:t>
                </a:r>
                <a:r>
                  <a:rPr lang="en-GB" dirty="0"/>
                  <a:t> = [[1,2],[2,3],[3,4],[4]]</a:t>
                </a:r>
              </a:p>
              <a:p>
                <a:r>
                  <a:rPr lang="en-GB" dirty="0"/>
                  <a:t>advantages:</a:t>
                </a:r>
              </a:p>
              <a:p>
                <a:pPr lvl="1"/>
                <a:r>
                  <a:rPr lang="en-GB" dirty="0"/>
                  <a:t>simple, good as first approach</a:t>
                </a:r>
              </a:p>
              <a:p>
                <a:pPr lvl="1"/>
                <a:r>
                  <a:rPr lang="en-GB" dirty="0"/>
                  <a:t>lists are dynamic</a:t>
                </a:r>
              </a:p>
              <a:p>
                <a:pPr lvl="1"/>
                <a:r>
                  <a:rPr lang="en-GB" dirty="0" err="1"/>
                  <a:t>verlet</a:t>
                </a:r>
                <a:r>
                  <a:rPr lang="en-GB" dirty="0"/>
                  <a:t> list of atom </a:t>
                </a:r>
                <a:r>
                  <a:rPr lang="en-GB" dirty="0" err="1"/>
                  <a:t>i</a:t>
                </a:r>
                <a:r>
                  <a:rPr lang="en-GB" dirty="0"/>
                  <a:t> is </a:t>
                </a:r>
                <a:r>
                  <a:rPr lang="en-GB" dirty="0" err="1"/>
                  <a:t>vl</a:t>
                </a:r>
                <a:r>
                  <a:rPr lang="en-GB" dirty="0"/>
                  <a:t>[</a:t>
                </a:r>
                <a:r>
                  <a:rPr lang="en-GB" dirty="0" err="1"/>
                  <a:t>i</a:t>
                </a:r>
                <a:r>
                  <a:rPr lang="en-GB" dirty="0"/>
                  <a:t>]</a:t>
                </a:r>
              </a:p>
              <a:p>
                <a:pPr lvl="1"/>
                <a:r>
                  <a:rPr lang="en-GB" dirty="0" err="1"/>
                  <a:t>n_atoms</a:t>
                </a:r>
                <a:r>
                  <a:rPr lang="en-GB" dirty="0"/>
                  <a:t> = </a:t>
                </a:r>
                <a:r>
                  <a:rPr lang="en-GB" dirty="0" err="1"/>
                  <a:t>len</a:t>
                </a:r>
                <a:r>
                  <a:rPr lang="en-GB" dirty="0"/>
                  <a:t>(</a:t>
                </a:r>
                <a:r>
                  <a:rPr lang="en-GB" dirty="0" err="1"/>
                  <a:t>vl</a:t>
                </a:r>
                <a:r>
                  <a:rPr lang="en-GB" dirty="0"/>
                  <a:t>)</a:t>
                </a:r>
              </a:p>
              <a:p>
                <a:pPr lvl="1"/>
                <a:r>
                  <a:rPr lang="en-GB" dirty="0" err="1"/>
                  <a:t>n_neighbours_i</a:t>
                </a:r>
                <a:r>
                  <a:rPr lang="en-GB" dirty="0"/>
                  <a:t> = </a:t>
                </a:r>
                <a:r>
                  <a:rPr lang="en-GB" dirty="0" err="1"/>
                  <a:t>len</a:t>
                </a:r>
                <a:r>
                  <a:rPr lang="en-GB" dirty="0"/>
                  <a:t>(</a:t>
                </a:r>
                <a:r>
                  <a:rPr lang="en-GB" dirty="0" err="1"/>
                  <a:t>vl</a:t>
                </a:r>
                <a:r>
                  <a:rPr lang="en-GB" dirty="0"/>
                  <a:t>[</a:t>
                </a:r>
                <a:r>
                  <a:rPr lang="en-GB" dirty="0" err="1"/>
                  <a:t>i</a:t>
                </a:r>
                <a:r>
                  <a:rPr lang="en-GB" dirty="0"/>
                  <a:t>])</a:t>
                </a:r>
              </a:p>
              <a:p>
                <a:pPr lvl="1"/>
                <a:endParaRPr lang="en-GB" dirty="0"/>
              </a:p>
              <a:p>
                <a:pPr lvl="1"/>
                <a:endParaRPr lang="en-GB" dirty="0"/>
              </a:p>
            </p:txBody>
          </p:sp>
        </mc:Choice>
        <mc:Fallback>
          <p:sp>
            <p:nvSpPr>
              <p:cNvPr id="4" name="Text Placeholder 3">
                <a:extLst>
                  <a:ext uri="{FF2B5EF4-FFF2-40B4-BE49-F238E27FC236}">
                    <a16:creationId xmlns:a16="http://schemas.microsoft.com/office/drawing/2014/main" id="{EAAF6DF0-AD24-0A4F-B3D2-1F8F576431DA}"/>
                  </a:ext>
                </a:extLst>
              </p:cNvPr>
              <p:cNvSpPr>
                <a:spLocks noGrp="1" noRot="1" noChangeAspect="1" noMove="1" noResize="1" noEditPoints="1" noAdjustHandles="1" noChangeArrowheads="1" noChangeShapeType="1" noTextEdit="1"/>
              </p:cNvSpPr>
              <p:nvPr>
                <p:ph type="body" sz="quarter" idx="11"/>
              </p:nvPr>
            </p:nvSpPr>
            <p:spPr>
              <a:xfrm>
                <a:off x="623888" y="1516380"/>
                <a:ext cx="4152507" cy="4720907"/>
              </a:xfrm>
              <a:blipFill>
                <a:blip r:embed="rId2"/>
                <a:stretch>
                  <a:fillRect l="-3343" b="-268"/>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D4C7754B-B247-AC41-8D96-B620D942E6C7}"/>
              </a:ext>
            </a:extLst>
          </p:cNvPr>
          <p:cNvPicPr>
            <a:picLocks noChangeAspect="1"/>
          </p:cNvPicPr>
          <p:nvPr/>
        </p:nvPicPr>
        <p:blipFill rotWithShape="1">
          <a:blip r:embed="rId3"/>
          <a:srcRect t="29740" b="27979"/>
          <a:stretch/>
        </p:blipFill>
        <p:spPr>
          <a:xfrm>
            <a:off x="5360060" y="1128155"/>
            <a:ext cx="5842000" cy="1852552"/>
          </a:xfrm>
          <a:prstGeom prst="rect">
            <a:avLst/>
          </a:prstGeom>
        </p:spPr>
      </p:pic>
      <p:sp>
        <p:nvSpPr>
          <p:cNvPr id="7" name="Text Placeholder 3">
            <a:extLst>
              <a:ext uri="{FF2B5EF4-FFF2-40B4-BE49-F238E27FC236}">
                <a16:creationId xmlns:a16="http://schemas.microsoft.com/office/drawing/2014/main" id="{6AF23034-0DA2-0C45-A977-68C05E9A951A}"/>
              </a:ext>
            </a:extLst>
          </p:cNvPr>
          <p:cNvSpPr txBox="1">
            <a:spLocks/>
          </p:cNvSpPr>
          <p:nvPr/>
        </p:nvSpPr>
        <p:spPr>
          <a:xfrm>
            <a:off x="6101338" y="2982052"/>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800" b="0" dirty="0" err="1">
                <a:latin typeface="Menlo" panose="020B0609030804020204" pitchFamily="49" charset="0"/>
                <a:ea typeface="Menlo" panose="020B0609030804020204" pitchFamily="49" charset="0"/>
                <a:cs typeface="Menlo" panose="020B0609030804020204" pitchFamily="49" charset="0"/>
              </a:rPr>
              <a:t>vl</a:t>
            </a:r>
            <a:r>
              <a:rPr lang="en-GB" sz="1800" b="0" dirty="0">
                <a:latin typeface="Menlo" panose="020B0609030804020204" pitchFamily="49" charset="0"/>
                <a:ea typeface="Menlo" panose="020B0609030804020204" pitchFamily="49" charset="0"/>
                <a:cs typeface="Menlo" panose="020B0609030804020204" pitchFamily="49" charset="0"/>
              </a:rPr>
              <a:t> = </a:t>
            </a:r>
            <a:r>
              <a:rPr lang="en-GB" sz="1100" b="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vl0.append(1)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a:t>
            </a:r>
          </a:p>
          <a:p>
            <a:r>
              <a:rPr lang="en-GB" sz="1600" b="0" dirty="0">
                <a:latin typeface="Menlo" panose="020B0609030804020204" pitchFamily="49" charset="0"/>
                <a:ea typeface="Menlo" panose="020B0609030804020204" pitchFamily="49" charset="0"/>
                <a:cs typeface="Menlo" panose="020B0609030804020204" pitchFamily="49" charset="0"/>
              </a:rPr>
              <a:t>vl0.append(2)</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pPr marL="0" indent="0">
              <a:buNone/>
            </a:pPr>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(vl0)</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
        <p:nvSpPr>
          <p:cNvPr id="8" name="Text Placeholder 3">
            <a:extLst>
              <a:ext uri="{FF2B5EF4-FFF2-40B4-BE49-F238E27FC236}">
                <a16:creationId xmlns:a16="http://schemas.microsoft.com/office/drawing/2014/main" id="{C015FC7E-18FF-D644-9BF7-C0B9F5567A29}"/>
              </a:ext>
            </a:extLst>
          </p:cNvPr>
          <p:cNvSpPr txBox="1">
            <a:spLocks/>
          </p:cNvSpPr>
          <p:nvPr/>
        </p:nvSpPr>
        <p:spPr>
          <a:xfrm>
            <a:off x="8503627" y="2980707"/>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600" b="0" dirty="0">
                <a:latin typeface="Menlo" panose="020B0609030804020204" pitchFamily="49" charset="0"/>
                <a:ea typeface="Menlo" panose="020B0609030804020204" pitchFamily="49" charset="0"/>
                <a:cs typeface="Menlo" panose="020B0609030804020204" pitchFamily="49" charset="0"/>
              </a:rPr>
              <a:t>vl1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vl1.append(2)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a:t>
            </a:r>
          </a:p>
          <a:p>
            <a:r>
              <a:rPr lang="en-GB" sz="1600" b="0" dirty="0">
                <a:latin typeface="Menlo" panose="020B0609030804020204" pitchFamily="49" charset="0"/>
                <a:ea typeface="Menlo" panose="020B0609030804020204" pitchFamily="49" charset="0"/>
                <a:cs typeface="Menlo" panose="020B0609030804020204" pitchFamily="49" charset="0"/>
              </a:rPr>
              <a:t>vl0.append(3)</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[2,3]</a:t>
            </a:r>
          </a:p>
          <a:p>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(vl1)</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[[1,2],[2,3]]</a:t>
            </a:r>
          </a:p>
          <a:p>
            <a:r>
              <a:rPr lang="en-GB" sz="1600" b="0" dirty="0">
                <a:latin typeface="Menlo" panose="020B0609030804020204" pitchFamily="49" charset="0"/>
                <a:ea typeface="Menlo" panose="020B0609030804020204" pitchFamily="49" charset="0"/>
                <a:cs typeface="Menlo" panose="020B0609030804020204" pitchFamily="49" charset="0"/>
              </a:rPr>
              <a:t>…</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8671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xmlns="">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36E-24F7-234D-80EC-04423C6BDBF5}"/>
              </a:ext>
            </a:extLst>
          </p:cNvPr>
          <p:cNvSpPr>
            <a:spLocks noGrp="1"/>
          </p:cNvSpPr>
          <p:nvPr>
            <p:ph type="title"/>
          </p:nvPr>
        </p:nvSpPr>
        <p:spPr/>
        <p:txBody>
          <a:bodyPr/>
          <a:lstStyle/>
          <a:p>
            <a:r>
              <a:rPr lang="en-GB" dirty="0"/>
              <a:t>mixed programming approach</a:t>
            </a:r>
          </a:p>
        </p:txBody>
      </p:sp>
      <p:sp>
        <p:nvSpPr>
          <p:cNvPr id="3" name="Slide Number Placeholder 2">
            <a:extLst>
              <a:ext uri="{FF2B5EF4-FFF2-40B4-BE49-F238E27FC236}">
                <a16:creationId xmlns:a16="http://schemas.microsoft.com/office/drawing/2014/main" id="{2308DABA-BA31-AE49-B945-0664973535B6}"/>
              </a:ext>
            </a:extLst>
          </p:cNvPr>
          <p:cNvSpPr>
            <a:spLocks noGrp="1"/>
          </p:cNvSpPr>
          <p:nvPr>
            <p:ph type="sldNum" sz="quarter" idx="10"/>
          </p:nvPr>
        </p:nvSpPr>
        <p:spPr/>
        <p:txBody>
          <a:bodyPr/>
          <a:lstStyle/>
          <a:p>
            <a:fld id="{E038E271-308C-2E46-A3EC-56326F9084CC}" type="slidenum">
              <a:rPr lang="nl-BE" smtClean="0"/>
              <a:pPr/>
              <a:t>30</a:t>
            </a:fld>
            <a:endParaRPr lang="nl-BE" dirty="0"/>
          </a:p>
        </p:txBody>
      </p:sp>
      <p:sp>
        <p:nvSpPr>
          <p:cNvPr id="4" name="Text Placeholder 3">
            <a:extLst>
              <a:ext uri="{FF2B5EF4-FFF2-40B4-BE49-F238E27FC236}">
                <a16:creationId xmlns:a16="http://schemas.microsoft.com/office/drawing/2014/main" id="{90F55C6C-4A0E-EC48-8138-7C8811071507}"/>
              </a:ext>
            </a:extLst>
          </p:cNvPr>
          <p:cNvSpPr>
            <a:spLocks noGrp="1"/>
          </p:cNvSpPr>
          <p:nvPr>
            <p:ph type="body" sz="quarter" idx="11"/>
          </p:nvPr>
        </p:nvSpPr>
        <p:spPr/>
        <p:txBody>
          <a:bodyPr/>
          <a:lstStyle/>
          <a:p>
            <a:r>
              <a:rPr lang="en-GB" dirty="0"/>
              <a:t>disadvantages</a:t>
            </a:r>
          </a:p>
          <a:p>
            <a:pPr lvl="1"/>
            <a:r>
              <a:rPr lang="en-GB" dirty="0"/>
              <a:t>double loop in Python = slow</a:t>
            </a:r>
          </a:p>
          <a:p>
            <a:pPr lvl="1"/>
            <a:r>
              <a:rPr lang="en-GB" dirty="0"/>
              <a:t>Python list is non-contiguous data structure = slow</a:t>
            </a:r>
          </a:p>
          <a:p>
            <a:r>
              <a:rPr lang="en-GB" dirty="0"/>
              <a:t>replace with contiguous data-structure: </a:t>
            </a:r>
            <a:r>
              <a:rPr lang="en-GB" dirty="0" err="1"/>
              <a:t>numpy</a:t>
            </a:r>
            <a:r>
              <a:rPr lang="en-GB" dirty="0"/>
              <a:t> array</a:t>
            </a:r>
          </a:p>
          <a:p>
            <a:pPr lvl="1"/>
            <a:r>
              <a:rPr lang="en-GB" dirty="0"/>
              <a:t>pass this to C++ or Fortran and make the loops in C++/Fortran</a:t>
            </a:r>
          </a:p>
          <a:p>
            <a:pPr marL="360362" lvl="1" indent="0">
              <a:buNone/>
            </a:pPr>
            <a:endParaRPr lang="en-GB" dirty="0"/>
          </a:p>
          <a:p>
            <a:pPr lvl="1"/>
            <a:endParaRPr lang="en-GB" dirty="0"/>
          </a:p>
        </p:txBody>
      </p:sp>
      <p:graphicFrame>
        <p:nvGraphicFramePr>
          <p:cNvPr id="7" name="Table 7">
            <a:extLst>
              <a:ext uri="{FF2B5EF4-FFF2-40B4-BE49-F238E27FC236}">
                <a16:creationId xmlns:a16="http://schemas.microsoft.com/office/drawing/2014/main" id="{F338EB13-FABC-8D41-AA40-5E8B582E79A7}"/>
              </a:ext>
            </a:extLst>
          </p:cNvPr>
          <p:cNvGraphicFramePr>
            <a:graphicFrameLocks noGrp="1"/>
          </p:cNvGraphicFramePr>
          <p:nvPr>
            <p:extLst>
              <p:ext uri="{D42A27DB-BD31-4B8C-83A1-F6EECF244321}">
                <p14:modId xmlns:p14="http://schemas.microsoft.com/office/powerpoint/2010/main" val="1833715287"/>
              </p:ext>
            </p:extLst>
          </p:nvPr>
        </p:nvGraphicFramePr>
        <p:xfrm>
          <a:off x="3232072" y="4081228"/>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1221048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31</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2363385"/>
            <a:ext cx="10944225" cy="4720907"/>
          </a:xfrm>
        </p:spPr>
        <p:txBody>
          <a:bodyPr/>
          <a:lstStyle/>
          <a:p>
            <a:r>
              <a:rPr lang="en-GB" dirty="0"/>
              <a:t>if storage is row major (rows are stored contiguously)</a:t>
            </a:r>
          </a:p>
          <a:p>
            <a:pPr lvl="1"/>
            <a:r>
              <a:rPr lang="en-GB" dirty="0"/>
              <a:t>Python, C, C++</a:t>
            </a:r>
          </a:p>
          <a:p>
            <a:pPr lvl="1"/>
            <a:r>
              <a:rPr lang="en-GB" dirty="0"/>
              <a:t>outer loop = loop over atoms (loop over rows</a:t>
            </a:r>
          </a:p>
          <a:p>
            <a:pPr lvl="1"/>
            <a:r>
              <a:rPr lang="en-GB" dirty="0"/>
              <a:t>inner loop = loop over neighbours (loop in a row) =&gt; </a:t>
            </a:r>
            <a:r>
              <a:rPr lang="en-GB" dirty="0">
                <a:solidFill>
                  <a:srgbClr val="C00000"/>
                </a:solidFill>
              </a:rPr>
              <a:t>contiguous data access</a:t>
            </a:r>
          </a:p>
          <a:p>
            <a:r>
              <a:rPr lang="en-GB" dirty="0"/>
              <a:t>if storage is column major (columns are stored contiguously)</a:t>
            </a:r>
          </a:p>
          <a:p>
            <a:pPr lvl="1"/>
            <a:r>
              <a:rPr lang="en-GB" dirty="0">
                <a:solidFill>
                  <a:srgbClr val="C00000"/>
                </a:solidFill>
              </a:rPr>
              <a:t>transpose the data structure</a:t>
            </a:r>
          </a:p>
          <a:p>
            <a:pPr lvl="1"/>
            <a:r>
              <a:rPr lang="en-GB" dirty="0"/>
              <a:t>outer loop = loop over atoms  (loop over columns)</a:t>
            </a:r>
          </a:p>
          <a:p>
            <a:pPr lvl="1"/>
            <a:r>
              <a:rPr lang="en-GB" dirty="0"/>
              <a:t>inner loop = loop over neighbours (loop in a column) =&gt; </a:t>
            </a:r>
            <a:r>
              <a:rPr lang="en-GB" dirty="0">
                <a:solidFill>
                  <a:srgbClr val="C00000"/>
                </a:solidFill>
              </a:rPr>
              <a:t>contiguous data </a:t>
            </a:r>
            <a:r>
              <a:rPr lang="en-GB" dirty="0" err="1">
                <a:solidFill>
                  <a:srgbClr val="C00000"/>
                </a:solidFill>
              </a:rPr>
              <a:t>acces</a:t>
            </a:r>
            <a:endParaRPr lang="en-GB" dirty="0">
              <a:solidFill>
                <a:srgbClr val="C00000"/>
              </a:solidFill>
            </a:endParaRPr>
          </a:p>
          <a:p>
            <a:pPr lvl="1"/>
            <a:endParaRPr lang="en-GB" dirty="0"/>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2263755336"/>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31361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32</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disadvantages</a:t>
            </a:r>
          </a:p>
          <a:p>
            <a:pPr lvl="1"/>
            <a:r>
              <a:rPr lang="en-GB" dirty="0"/>
              <a:t>memory space </a:t>
            </a:r>
            <a:r>
              <a:rPr lang="en-GB" dirty="0">
                <a:solidFill>
                  <a:srgbClr val="C00000"/>
                </a:solidFill>
              </a:rPr>
              <a:t>wasted</a:t>
            </a:r>
          </a:p>
          <a:p>
            <a:pPr lvl="1"/>
            <a:r>
              <a:rPr lang="en-GB" dirty="0">
                <a:solidFill>
                  <a:srgbClr val="C00000"/>
                </a:solidFill>
              </a:rPr>
              <a:t>cache misses</a:t>
            </a:r>
          </a:p>
          <a:p>
            <a:pPr lvl="1"/>
            <a:r>
              <a:rPr lang="en-GB" dirty="0"/>
              <a:t>need to transpose to switch between Fortran and C++</a:t>
            </a:r>
          </a:p>
          <a:p>
            <a:pPr lvl="1"/>
            <a:r>
              <a:rPr lang="en-GB" dirty="0"/>
              <a:t>Fortran requires multi-dimensional </a:t>
            </a:r>
            <a:r>
              <a:rPr lang="en-GB" dirty="0" err="1"/>
              <a:t>numpy</a:t>
            </a:r>
            <a:r>
              <a:rPr lang="en-GB" dirty="0"/>
              <a:t> arrays to be created with ‘Fortran’ storage order</a:t>
            </a:r>
          </a:p>
          <a:p>
            <a:pPr lvl="2"/>
            <a:r>
              <a:rPr lang="en-GB" dirty="0" err="1"/>
              <a:t>vl</a:t>
            </a:r>
            <a:r>
              <a:rPr lang="en-GB" dirty="0"/>
              <a:t> = </a:t>
            </a:r>
            <a:r>
              <a:rPr lang="en-GB" dirty="0" err="1"/>
              <a:t>numpy.zeros</a:t>
            </a:r>
            <a:r>
              <a:rPr lang="en-GB" dirty="0"/>
              <a:t>((</a:t>
            </a:r>
            <a:r>
              <a:rPr lang="en-GB" dirty="0" err="1"/>
              <a:t>max_neighours</a:t>
            </a:r>
            <a:r>
              <a:rPr lang="en-GB" dirty="0"/>
              <a:t>, </a:t>
            </a:r>
            <a:r>
              <a:rPr lang="en-GB" dirty="0" err="1"/>
              <a:t>n_atoms</a:t>
            </a:r>
            <a:r>
              <a:rPr lang="en-GB" dirty="0"/>
              <a:t>), </a:t>
            </a:r>
            <a:r>
              <a:rPr lang="en-GB" dirty="0" err="1"/>
              <a:t>dtype</a:t>
            </a:r>
            <a:r>
              <a:rPr lang="en-GB" dirty="0"/>
              <a:t>=float, </a:t>
            </a:r>
            <a:r>
              <a:rPr lang="en-GB" dirty="0">
                <a:solidFill>
                  <a:srgbClr val="C00000"/>
                </a:solidFill>
              </a:rPr>
              <a:t>order=‘Fortran’</a:t>
            </a:r>
            <a:r>
              <a:rPr lang="en-GB" dirty="0"/>
              <a:t>)</a:t>
            </a:r>
          </a:p>
          <a:p>
            <a:pPr lvl="2"/>
            <a:r>
              <a:rPr lang="en-GB" dirty="0"/>
              <a:t>if not, the array will be copied and transposed, which is expensive</a:t>
            </a:r>
          </a:p>
          <a:p>
            <a:pPr lvl="1"/>
            <a:r>
              <a:rPr lang="en-GB" dirty="0"/>
              <a:t>consequently, our Python coded will be different depending on whether we want to use Fortran or C++</a:t>
            </a:r>
          </a:p>
          <a:p>
            <a:pPr lvl="2"/>
            <a:r>
              <a:rPr lang="en-GB" dirty="0"/>
              <a:t>that may complicate things later	</a:t>
            </a:r>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775490103"/>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2883519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33</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Linearize the </a:t>
            </a:r>
            <a:r>
              <a:rPr lang="en-GB" dirty="0" err="1"/>
              <a:t>numpy</a:t>
            </a:r>
            <a:r>
              <a:rPr lang="en-GB" dirty="0"/>
              <a:t> array</a:t>
            </a:r>
          </a:p>
          <a:p>
            <a:endParaRPr lang="en-GB" dirty="0"/>
          </a:p>
          <a:p>
            <a:pPr lvl="1"/>
            <a:r>
              <a:rPr lang="en-GB" dirty="0"/>
              <a:t>length = </a:t>
            </a:r>
            <a:r>
              <a:rPr lang="en-GB" dirty="0" err="1"/>
              <a:t>n_atoms</a:t>
            </a:r>
            <a:r>
              <a:rPr lang="en-GB" dirty="0"/>
              <a:t> (5) + total number of neighbours (7). = 12</a:t>
            </a:r>
          </a:p>
          <a:p>
            <a:pPr lvl="1"/>
            <a:r>
              <a:rPr lang="en-GB" dirty="0"/>
              <a:t>alternative: use 2 arrays:</a:t>
            </a:r>
          </a:p>
          <a:p>
            <a:pPr lvl="8"/>
            <a:endParaRPr lang="en-GB" dirty="0"/>
          </a:p>
          <a:p>
            <a:endParaRPr lang="en-GB" dirty="0"/>
          </a:p>
          <a:p>
            <a:r>
              <a:rPr lang="en-GB" dirty="0" err="1"/>
              <a:t>Verlet</a:t>
            </a:r>
            <a:r>
              <a:rPr lang="en-GB" dirty="0"/>
              <a:t> list is reused often before it is rebuilt, so it is a good thing to optimize.</a:t>
            </a:r>
          </a:p>
          <a:p>
            <a:r>
              <a:rPr lang="en-GB" dirty="0"/>
              <a:t>1D data arrays can be passed to Fortran and C++ regardless of the storage order, because they are contiguous anyway.</a:t>
            </a:r>
          </a:p>
          <a:p>
            <a:pPr marL="0" indent="0">
              <a:buNone/>
            </a:pPr>
            <a:endParaRPr lang="en-GB" dirty="0"/>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graphicFrame>
        <p:nvGraphicFramePr>
          <p:cNvPr id="6" name="Table 6">
            <a:extLst>
              <a:ext uri="{FF2B5EF4-FFF2-40B4-BE49-F238E27FC236}">
                <a16:creationId xmlns:a16="http://schemas.microsoft.com/office/drawing/2014/main" id="{544F5CBA-CE4E-3C4E-A3F6-E26D5908184D}"/>
              </a:ext>
            </a:extLst>
          </p:cNvPr>
          <p:cNvGraphicFramePr>
            <a:graphicFrameLocks noGrp="1"/>
          </p:cNvGraphicFramePr>
          <p:nvPr>
            <p:extLst>
              <p:ext uri="{D42A27DB-BD31-4B8C-83A1-F6EECF244321}">
                <p14:modId xmlns:p14="http://schemas.microsoft.com/office/powerpoint/2010/main" val="2762582106"/>
              </p:ext>
            </p:extLst>
          </p:nvPr>
        </p:nvGraphicFramePr>
        <p:xfrm>
          <a:off x="902445" y="2311719"/>
          <a:ext cx="7502760" cy="4572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4213016850"/>
                    </a:ext>
                  </a:extLst>
                </a:gridCol>
                <a:gridCol w="625230">
                  <a:extLst>
                    <a:ext uri="{9D8B030D-6E8A-4147-A177-3AD203B41FA5}">
                      <a16:colId xmlns:a16="http://schemas.microsoft.com/office/drawing/2014/main" val="3288995391"/>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68440071"/>
                    </a:ext>
                  </a:extLst>
                </a:gridCol>
                <a:gridCol w="625230">
                  <a:extLst>
                    <a:ext uri="{9D8B030D-6E8A-4147-A177-3AD203B41FA5}">
                      <a16:colId xmlns:a16="http://schemas.microsoft.com/office/drawing/2014/main" val="3238774478"/>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gridCol w="625230">
                  <a:extLst>
                    <a:ext uri="{9D8B030D-6E8A-4147-A177-3AD203B41FA5}">
                      <a16:colId xmlns:a16="http://schemas.microsoft.com/office/drawing/2014/main" val="3884367675"/>
                    </a:ext>
                  </a:extLst>
                </a:gridCol>
              </a:tblGrid>
              <a:tr h="370840">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1</a:t>
                      </a:r>
                    </a:p>
                  </a:txBody>
                  <a:tcPr>
                    <a:solidFill>
                      <a:schemeClr val="accent4">
                        <a:lumMod val="40000"/>
                        <a:lumOff val="60000"/>
                      </a:schemeClr>
                    </a:solidFill>
                  </a:tcPr>
                </a:tc>
                <a:tc>
                  <a:txBody>
                    <a:bodyPr/>
                    <a:lstStyle/>
                    <a:p>
                      <a:pPr algn="ctr"/>
                      <a:r>
                        <a:rPr lang="en-GB" b="0" dirty="0">
                          <a:solidFill>
                            <a:schemeClr val="tx1"/>
                          </a:solidFill>
                        </a:rPr>
                        <a:t>2</a:t>
                      </a:r>
                    </a:p>
                  </a:txBody>
                  <a:tcPr>
                    <a:solidFill>
                      <a:schemeClr val="accent4">
                        <a:lumMod val="40000"/>
                        <a:lumOff val="60000"/>
                      </a:schemeClr>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1</a:t>
                      </a:r>
                    </a:p>
                  </a:txBody>
                  <a:tcPr>
                    <a:solidFill>
                      <a:schemeClr val="bg2"/>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0</a:t>
                      </a:r>
                    </a:p>
                  </a:txBody>
                  <a:tcPr>
                    <a:solidFill>
                      <a:schemeClr val="bg2"/>
                    </a:solidFill>
                  </a:tcPr>
                </a:tc>
                <a:extLst>
                  <a:ext uri="{0D108BD9-81ED-4DB2-BD59-A6C34878D82A}">
                    <a16:rowId xmlns:a16="http://schemas.microsoft.com/office/drawing/2014/main" val="2279274625"/>
                  </a:ext>
                </a:extLst>
              </a:tr>
            </a:tbl>
          </a:graphicData>
        </a:graphic>
      </p:graphicFrame>
      <p:graphicFrame>
        <p:nvGraphicFramePr>
          <p:cNvPr id="8" name="Table 6">
            <a:extLst>
              <a:ext uri="{FF2B5EF4-FFF2-40B4-BE49-F238E27FC236}">
                <a16:creationId xmlns:a16="http://schemas.microsoft.com/office/drawing/2014/main" id="{AF6ED1DB-251E-B147-A02E-052CD699A855}"/>
              </a:ext>
            </a:extLst>
          </p:cNvPr>
          <p:cNvGraphicFramePr>
            <a:graphicFrameLocks noGrp="1"/>
          </p:cNvGraphicFramePr>
          <p:nvPr>
            <p:extLst>
              <p:ext uri="{D42A27DB-BD31-4B8C-83A1-F6EECF244321}">
                <p14:modId xmlns:p14="http://schemas.microsoft.com/office/powerpoint/2010/main" val="979269157"/>
              </p:ext>
            </p:extLst>
          </p:nvPr>
        </p:nvGraphicFramePr>
        <p:xfrm>
          <a:off x="902445" y="3573455"/>
          <a:ext cx="4376610" cy="9144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tblGrid>
              <a:tr h="370840">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1</a:t>
                      </a:r>
                    </a:p>
                  </a:txBody>
                  <a:tcPr>
                    <a:solidFill>
                      <a:schemeClr val="bg2"/>
                    </a:solidFill>
                  </a:tcPr>
                </a:tc>
                <a:tc>
                  <a:txBody>
                    <a:bodyPr/>
                    <a:lstStyle/>
                    <a:p>
                      <a:pPr algn="ctr"/>
                      <a:r>
                        <a:rPr lang="en-GB" b="0" dirty="0">
                          <a:solidFill>
                            <a:schemeClr val="tx1"/>
                          </a:solidFill>
                        </a:rPr>
                        <a:t>0</a:t>
                      </a:r>
                    </a:p>
                  </a:txBody>
                  <a:tcPr>
                    <a:solidFill>
                      <a:schemeClr val="bg2"/>
                    </a:solidFill>
                  </a:tcPr>
                </a:tc>
                <a:tc>
                  <a:txBody>
                    <a:bodyPr/>
                    <a:lstStyle/>
                    <a:p>
                      <a:pPr algn="ctr"/>
                      <a:endParaRPr lang="en-GB" b="0" dirty="0">
                        <a:solidFill>
                          <a:schemeClr val="tx1"/>
                        </a:solidFill>
                      </a:endParaRPr>
                    </a:p>
                  </a:txBody>
                  <a:tcPr>
                    <a:solidFill>
                      <a:schemeClr val="bg1"/>
                    </a:solidFill>
                  </a:tcPr>
                </a:tc>
                <a:tc>
                  <a:txBody>
                    <a:bodyPr/>
                    <a:lstStyle/>
                    <a:p>
                      <a:pPr algn="ctr"/>
                      <a:endParaRPr lang="en-GB" b="0" dirty="0">
                        <a:solidFill>
                          <a:schemeClr val="tx1"/>
                        </a:solidFill>
                      </a:endParaRPr>
                    </a:p>
                  </a:txBody>
                  <a:tcPr>
                    <a:solidFill>
                      <a:schemeClr val="bg1"/>
                    </a:solidFill>
                  </a:tcPr>
                </a:tc>
                <a:extLst>
                  <a:ext uri="{0D108BD9-81ED-4DB2-BD59-A6C34878D82A}">
                    <a16:rowId xmlns:a16="http://schemas.microsoft.com/office/drawing/2014/main" val="2279274625"/>
                  </a:ext>
                </a:extLst>
              </a:tr>
              <a:tr h="370840">
                <a:tc>
                  <a:txBody>
                    <a:bodyPr/>
                    <a:lstStyle/>
                    <a:p>
                      <a:pPr algn="ctr"/>
                      <a:r>
                        <a:rPr lang="en-GB" b="0" dirty="0">
                          <a:solidFill>
                            <a:schemeClr val="tx1"/>
                          </a:solidFill>
                        </a:rPr>
                        <a:t>1</a:t>
                      </a:r>
                    </a:p>
                  </a:txBody>
                  <a:tcPr>
                    <a:solidFill>
                      <a:srgbClr val="FFFF00"/>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4</a:t>
                      </a:r>
                    </a:p>
                  </a:txBody>
                  <a:tcPr>
                    <a:solidFill>
                      <a:srgbClr val="FFFF00"/>
                    </a:solidFill>
                  </a:tcPr>
                </a:tc>
                <a:extLst>
                  <a:ext uri="{0D108BD9-81ED-4DB2-BD59-A6C34878D82A}">
                    <a16:rowId xmlns:a16="http://schemas.microsoft.com/office/drawing/2014/main" val="2729666449"/>
                  </a:ext>
                </a:extLst>
              </a:tr>
            </a:tbl>
          </a:graphicData>
        </a:graphic>
      </p:graphicFrame>
    </p:spTree>
    <p:extLst>
      <p:ext uri="{BB962C8B-B14F-4D97-AF65-F5344CB8AC3E}">
        <p14:creationId xmlns:p14="http://schemas.microsoft.com/office/powerpoint/2010/main" val="4041512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4F6E-2E2C-FE4D-A4FD-C190562181CE}"/>
              </a:ext>
            </a:extLst>
          </p:cNvPr>
          <p:cNvSpPr>
            <a:spLocks noGrp="1"/>
          </p:cNvSpPr>
          <p:nvPr>
            <p:ph type="title"/>
          </p:nvPr>
        </p:nvSpPr>
        <p:spPr/>
        <p:txBody>
          <a:bodyPr/>
          <a:lstStyle/>
          <a:p>
            <a:r>
              <a:rPr lang="en-GB" dirty="0"/>
              <a:t>Reflection</a:t>
            </a:r>
          </a:p>
        </p:txBody>
      </p:sp>
      <p:sp>
        <p:nvSpPr>
          <p:cNvPr id="3" name="Slide Number Placeholder 2">
            <a:extLst>
              <a:ext uri="{FF2B5EF4-FFF2-40B4-BE49-F238E27FC236}">
                <a16:creationId xmlns:a16="http://schemas.microsoft.com/office/drawing/2014/main" id="{02966652-C1ED-854D-B8CD-CA12E397ED12}"/>
              </a:ext>
            </a:extLst>
          </p:cNvPr>
          <p:cNvSpPr>
            <a:spLocks noGrp="1"/>
          </p:cNvSpPr>
          <p:nvPr>
            <p:ph type="sldNum" sz="quarter" idx="10"/>
          </p:nvPr>
        </p:nvSpPr>
        <p:spPr/>
        <p:txBody>
          <a:bodyPr/>
          <a:lstStyle/>
          <a:p>
            <a:fld id="{E038E271-308C-2E46-A3EC-56326F9084CC}" type="slidenum">
              <a:rPr lang="nl-BE" smtClean="0"/>
              <a:pPr/>
              <a:t>34</a:t>
            </a:fld>
            <a:endParaRPr lang="nl-BE" dirty="0"/>
          </a:p>
        </p:txBody>
      </p:sp>
      <p:sp>
        <p:nvSpPr>
          <p:cNvPr id="4" name="Text Placeholder 3">
            <a:extLst>
              <a:ext uri="{FF2B5EF4-FFF2-40B4-BE49-F238E27FC236}">
                <a16:creationId xmlns:a16="http://schemas.microsoft.com/office/drawing/2014/main" id="{72B44D18-1229-F943-9C7C-66919CF83684}"/>
              </a:ext>
            </a:extLst>
          </p:cNvPr>
          <p:cNvSpPr>
            <a:spLocks noGrp="1"/>
          </p:cNvSpPr>
          <p:nvPr>
            <p:ph type="body" sz="quarter" idx="11"/>
          </p:nvPr>
        </p:nvSpPr>
        <p:spPr/>
        <p:txBody>
          <a:bodyPr>
            <a:normAutofit lnSpcReduction="10000"/>
          </a:bodyPr>
          <a:lstStyle/>
          <a:p>
            <a:r>
              <a:rPr lang="en-GB" dirty="0"/>
              <a:t>This is an example of how software development for research is like “shooting at a moving target”</a:t>
            </a:r>
          </a:p>
          <a:p>
            <a:r>
              <a:rPr lang="en-GB" dirty="0"/>
              <a:t>The goal is stated in vague terms, no clear specifications of how to achieve it, many open questions, …</a:t>
            </a:r>
          </a:p>
          <a:p>
            <a:r>
              <a:rPr lang="en-GB" dirty="0"/>
              <a:t>The data structure that we originally proposed poses problems:</a:t>
            </a:r>
          </a:p>
          <a:p>
            <a:pPr lvl="1"/>
            <a:r>
              <a:rPr lang="en-GB" dirty="0"/>
              <a:t>For Fortran to accept 2D </a:t>
            </a:r>
            <a:r>
              <a:rPr lang="en-GB" dirty="0" err="1"/>
              <a:t>numpy</a:t>
            </a:r>
            <a:r>
              <a:rPr lang="en-GB" dirty="0"/>
              <a:t> arrays, they must be created with ‘Fortran’ storage order. That makes the code dependent on the language that is used for the binary extension. If only Fortran is used, that is not really a problem, but if we also want C++, it may be the source of subtle bugs.</a:t>
            </a:r>
          </a:p>
          <a:p>
            <a:r>
              <a:rPr lang="en-GB" dirty="0"/>
              <a:t>The linearisation of the </a:t>
            </a:r>
            <a:r>
              <a:rPr lang="en-GB" dirty="0" err="1"/>
              <a:t>Verlet</a:t>
            </a:r>
            <a:r>
              <a:rPr lang="en-GB" dirty="0"/>
              <a:t> list solves that problem, but we need to adjust the code to take into account the new data structure.</a:t>
            </a:r>
          </a:p>
        </p:txBody>
      </p:sp>
    </p:spTree>
    <p:extLst>
      <p:ext uri="{BB962C8B-B14F-4D97-AF65-F5344CB8AC3E}">
        <p14:creationId xmlns:p14="http://schemas.microsoft.com/office/powerpoint/2010/main" val="263875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64D43-BB34-D446-A184-9E2635317310}"/>
              </a:ext>
            </a:extLst>
          </p:cNvPr>
          <p:cNvSpPr>
            <a:spLocks noGrp="1"/>
          </p:cNvSpPr>
          <p:nvPr>
            <p:ph type="title"/>
          </p:nvPr>
        </p:nvSpPr>
        <p:spPr/>
        <p:txBody>
          <a:bodyPr/>
          <a:lstStyle/>
          <a:p>
            <a:r>
              <a:rPr lang="en-GB" dirty="0"/>
              <a:t>parallel processes</a:t>
            </a:r>
          </a:p>
        </p:txBody>
      </p:sp>
      <p:sp>
        <p:nvSpPr>
          <p:cNvPr id="3" name="Text Placeholder 2">
            <a:extLst>
              <a:ext uri="{FF2B5EF4-FFF2-40B4-BE49-F238E27FC236}">
                <a16:creationId xmlns:a16="http://schemas.microsoft.com/office/drawing/2014/main" id="{61680A68-0D4E-304A-BC8C-917136F6F217}"/>
              </a:ext>
            </a:extLst>
          </p:cNvPr>
          <p:cNvSpPr>
            <a:spLocks noGrp="1"/>
          </p:cNvSpPr>
          <p:nvPr>
            <p:ph type="body" sz="quarter" idx="10"/>
          </p:nvPr>
        </p:nvSpPr>
        <p:spPr/>
        <p:txBody>
          <a:bodyPr/>
          <a:lstStyle/>
          <a:p>
            <a:r>
              <a:rPr lang="en-GB" dirty="0"/>
              <a:t>mpi4py</a:t>
            </a:r>
          </a:p>
        </p:txBody>
      </p:sp>
    </p:spTree>
    <p:extLst>
      <p:ext uri="{BB962C8B-B14F-4D97-AF65-F5344CB8AC3E}">
        <p14:creationId xmlns:p14="http://schemas.microsoft.com/office/powerpoint/2010/main" val="3090426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DA74-307C-E646-AE25-3B61E10DE943}"/>
              </a:ext>
            </a:extLst>
          </p:cNvPr>
          <p:cNvSpPr>
            <a:spLocks noGrp="1"/>
          </p:cNvSpPr>
          <p:nvPr>
            <p:ph type="title"/>
          </p:nvPr>
        </p:nvSpPr>
        <p:spPr/>
        <p:txBody>
          <a:bodyPr/>
          <a:lstStyle/>
          <a:p>
            <a:r>
              <a:rPr lang="en-GB" dirty="0"/>
              <a:t>basic principle</a:t>
            </a:r>
          </a:p>
        </p:txBody>
      </p:sp>
      <p:sp>
        <p:nvSpPr>
          <p:cNvPr id="3" name="Slide Number Placeholder 2">
            <a:extLst>
              <a:ext uri="{FF2B5EF4-FFF2-40B4-BE49-F238E27FC236}">
                <a16:creationId xmlns:a16="http://schemas.microsoft.com/office/drawing/2014/main" id="{4E546EDB-A457-974D-A6B4-F04BFAC8CEC8}"/>
              </a:ext>
            </a:extLst>
          </p:cNvPr>
          <p:cNvSpPr>
            <a:spLocks noGrp="1"/>
          </p:cNvSpPr>
          <p:nvPr>
            <p:ph type="sldNum" sz="quarter" idx="10"/>
          </p:nvPr>
        </p:nvSpPr>
        <p:spPr/>
        <p:txBody>
          <a:bodyPr/>
          <a:lstStyle/>
          <a:p>
            <a:fld id="{E038E271-308C-2E46-A3EC-56326F9084CC}" type="slidenum">
              <a:rPr lang="nl-BE" smtClean="0"/>
              <a:pPr/>
              <a:t>36</a:t>
            </a:fld>
            <a:endParaRPr lang="nl-BE" dirty="0"/>
          </a:p>
        </p:txBody>
      </p:sp>
      <p:sp>
        <p:nvSpPr>
          <p:cNvPr id="4" name="Text Placeholder 3">
            <a:extLst>
              <a:ext uri="{FF2B5EF4-FFF2-40B4-BE49-F238E27FC236}">
                <a16:creationId xmlns:a16="http://schemas.microsoft.com/office/drawing/2014/main" id="{8EAD72B0-FD57-4543-A23B-0FD0C1471B9A}"/>
              </a:ext>
            </a:extLst>
          </p:cNvPr>
          <p:cNvSpPr>
            <a:spLocks noGrp="1"/>
          </p:cNvSpPr>
          <p:nvPr>
            <p:ph type="body" sz="quarter" idx="11"/>
          </p:nvPr>
        </p:nvSpPr>
        <p:spPr/>
        <p:txBody>
          <a:bodyPr/>
          <a:lstStyle/>
          <a:p>
            <a:r>
              <a:rPr lang="en-GB" dirty="0"/>
              <a:t>start multiple versions of a program with </a:t>
            </a:r>
            <a:r>
              <a:rPr lang="en-GB" dirty="0" err="1"/>
              <a:t>mpirun</a:t>
            </a:r>
            <a:r>
              <a:rPr lang="en-GB" dirty="0"/>
              <a:t>:</a:t>
            </a:r>
          </a:p>
          <a:p>
            <a:pPr lvl="1"/>
            <a:r>
              <a:rPr lang="en-GB" dirty="0">
                <a:latin typeface="Courier" pitchFamily="2" charset="0"/>
              </a:rPr>
              <a:t>python </a:t>
            </a:r>
            <a:r>
              <a:rPr lang="en-GB" dirty="0" err="1">
                <a:latin typeface="Courier" pitchFamily="2" charset="0"/>
              </a:rPr>
              <a:t>my_script.py</a:t>
            </a:r>
            <a:endParaRPr lang="en-GB" dirty="0">
              <a:latin typeface="Courier" pitchFamily="2" charset="0"/>
            </a:endParaRPr>
          </a:p>
          <a:p>
            <a:r>
              <a:rPr lang="en-GB" dirty="0"/>
              <a:t>becomes:</a:t>
            </a:r>
          </a:p>
          <a:p>
            <a:pPr lvl="1"/>
            <a:r>
              <a:rPr lang="en-GB" dirty="0" err="1">
                <a:latin typeface="Courier" pitchFamily="2" charset="0"/>
              </a:rPr>
              <a:t>mpirun</a:t>
            </a:r>
            <a:r>
              <a:rPr lang="en-GB" dirty="0">
                <a:latin typeface="Courier" pitchFamily="2" charset="0"/>
              </a:rPr>
              <a:t> –np &lt;number-of-processes&gt; python </a:t>
            </a:r>
            <a:r>
              <a:rPr lang="en-GB" dirty="0" err="1">
                <a:latin typeface="Courier" pitchFamily="2" charset="0"/>
              </a:rPr>
              <a:t>my_script.py</a:t>
            </a:r>
            <a:endParaRPr lang="en-GB" dirty="0">
              <a:latin typeface="Courier" pitchFamily="2" charset="0"/>
            </a:endParaRPr>
          </a:p>
          <a:p>
            <a:r>
              <a:rPr lang="en-GB" dirty="0"/>
              <a:t>if you ask for more processes than your machine has cores available, the cores will alternate between the processes until they are finished.</a:t>
            </a:r>
          </a:p>
          <a:p>
            <a:r>
              <a:rPr lang="en-GB" dirty="0"/>
              <a:t>For the project work 2 processes is sufficient, but make sure your VM has at least 2 cores available.</a:t>
            </a:r>
          </a:p>
          <a:p>
            <a:r>
              <a:rPr lang="en-GB" dirty="0"/>
              <a:t>MPI is </a:t>
            </a:r>
            <a:r>
              <a:rPr lang="en-GB" i="1" dirty="0"/>
              <a:t>distributed memory parallelisation</a:t>
            </a:r>
            <a:r>
              <a:rPr lang="en-GB" dirty="0"/>
              <a:t>: each process has its own memory, which is not shared with the other processes.</a:t>
            </a:r>
          </a:p>
        </p:txBody>
      </p:sp>
    </p:spTree>
    <p:extLst>
      <p:ext uri="{BB962C8B-B14F-4D97-AF65-F5344CB8AC3E}">
        <p14:creationId xmlns:p14="http://schemas.microsoft.com/office/powerpoint/2010/main" val="2722536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DA74-307C-E646-AE25-3B61E10DE943}"/>
              </a:ext>
            </a:extLst>
          </p:cNvPr>
          <p:cNvSpPr>
            <a:spLocks noGrp="1"/>
          </p:cNvSpPr>
          <p:nvPr>
            <p:ph type="title"/>
          </p:nvPr>
        </p:nvSpPr>
        <p:spPr/>
        <p:txBody>
          <a:bodyPr/>
          <a:lstStyle/>
          <a:p>
            <a:r>
              <a:rPr lang="en-GB" dirty="0"/>
              <a:t>basic principle</a:t>
            </a:r>
          </a:p>
        </p:txBody>
      </p:sp>
      <p:sp>
        <p:nvSpPr>
          <p:cNvPr id="3" name="Slide Number Placeholder 2">
            <a:extLst>
              <a:ext uri="{FF2B5EF4-FFF2-40B4-BE49-F238E27FC236}">
                <a16:creationId xmlns:a16="http://schemas.microsoft.com/office/drawing/2014/main" id="{4E546EDB-A457-974D-A6B4-F04BFAC8CEC8}"/>
              </a:ext>
            </a:extLst>
          </p:cNvPr>
          <p:cNvSpPr>
            <a:spLocks noGrp="1"/>
          </p:cNvSpPr>
          <p:nvPr>
            <p:ph type="sldNum" sz="quarter" idx="10"/>
          </p:nvPr>
        </p:nvSpPr>
        <p:spPr/>
        <p:txBody>
          <a:bodyPr/>
          <a:lstStyle/>
          <a:p>
            <a:fld id="{E038E271-308C-2E46-A3EC-56326F9084CC}" type="slidenum">
              <a:rPr lang="nl-BE" smtClean="0"/>
              <a:pPr/>
              <a:t>37</a:t>
            </a:fld>
            <a:endParaRPr lang="nl-BE" dirty="0"/>
          </a:p>
        </p:txBody>
      </p:sp>
      <p:sp>
        <p:nvSpPr>
          <p:cNvPr id="4" name="Text Placeholder 3">
            <a:extLst>
              <a:ext uri="{FF2B5EF4-FFF2-40B4-BE49-F238E27FC236}">
                <a16:creationId xmlns:a16="http://schemas.microsoft.com/office/drawing/2014/main" id="{8EAD72B0-FD57-4543-A23B-0FD0C1471B9A}"/>
              </a:ext>
            </a:extLst>
          </p:cNvPr>
          <p:cNvSpPr>
            <a:spLocks noGrp="1"/>
          </p:cNvSpPr>
          <p:nvPr>
            <p:ph type="body" sz="quarter" idx="11"/>
          </p:nvPr>
        </p:nvSpPr>
        <p:spPr/>
        <p:txBody>
          <a:bodyPr>
            <a:normAutofit/>
          </a:bodyPr>
          <a:lstStyle/>
          <a:p>
            <a:r>
              <a:rPr lang="en-GB" dirty="0"/>
              <a:t>Obviously, the goal is that each process does its part of the work</a:t>
            </a:r>
          </a:p>
          <a:p>
            <a:r>
              <a:rPr lang="en-GB" dirty="0"/>
              <a:t>But </a:t>
            </a:r>
            <a:r>
              <a:rPr lang="en-GB" b="0" dirty="0" err="1">
                <a:latin typeface="Courier" pitchFamily="2" charset="0"/>
              </a:rPr>
              <a:t>mpirun</a:t>
            </a:r>
            <a:r>
              <a:rPr lang="en-GB" b="0" dirty="0">
                <a:latin typeface="Courier" pitchFamily="2" charset="0"/>
              </a:rPr>
              <a:t> –np N … </a:t>
            </a:r>
            <a:r>
              <a:rPr lang="en-GB" dirty="0"/>
              <a:t>runs </a:t>
            </a:r>
            <a:r>
              <a:rPr lang="en-GB" b="0" dirty="0">
                <a:latin typeface="Courier" pitchFamily="2" charset="0"/>
              </a:rPr>
              <a:t>N</a:t>
            </a:r>
            <a:r>
              <a:rPr lang="en-GB" dirty="0"/>
              <a:t> </a:t>
            </a:r>
            <a:r>
              <a:rPr lang="en-GB" i="1" dirty="0"/>
              <a:t>copies</a:t>
            </a:r>
            <a:r>
              <a:rPr lang="en-GB" dirty="0"/>
              <a:t> of the </a:t>
            </a:r>
            <a:r>
              <a:rPr lang="en-GB" i="1" dirty="0"/>
              <a:t>same</a:t>
            </a:r>
            <a:r>
              <a:rPr lang="en-GB" dirty="0"/>
              <a:t> program </a:t>
            </a:r>
          </a:p>
          <a:p>
            <a:r>
              <a:rPr lang="en-GB" dirty="0"/>
              <a:t>How can we make each copy (= each process) do something different</a:t>
            </a:r>
          </a:p>
          <a:p>
            <a:endParaRPr lang="en-GB" dirty="0"/>
          </a:p>
        </p:txBody>
      </p:sp>
    </p:spTree>
    <p:extLst>
      <p:ext uri="{BB962C8B-B14F-4D97-AF65-F5344CB8AC3E}">
        <p14:creationId xmlns:p14="http://schemas.microsoft.com/office/powerpoint/2010/main" val="1187494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DA74-307C-E646-AE25-3B61E10DE943}"/>
              </a:ext>
            </a:extLst>
          </p:cNvPr>
          <p:cNvSpPr>
            <a:spLocks noGrp="1"/>
          </p:cNvSpPr>
          <p:nvPr>
            <p:ph type="title"/>
          </p:nvPr>
        </p:nvSpPr>
        <p:spPr/>
        <p:txBody>
          <a:bodyPr/>
          <a:lstStyle/>
          <a:p>
            <a:r>
              <a:rPr lang="en-GB" dirty="0"/>
              <a:t>basic principle</a:t>
            </a:r>
          </a:p>
        </p:txBody>
      </p:sp>
      <p:sp>
        <p:nvSpPr>
          <p:cNvPr id="3" name="Slide Number Placeholder 2">
            <a:extLst>
              <a:ext uri="{FF2B5EF4-FFF2-40B4-BE49-F238E27FC236}">
                <a16:creationId xmlns:a16="http://schemas.microsoft.com/office/drawing/2014/main" id="{4E546EDB-A457-974D-A6B4-F04BFAC8CEC8}"/>
              </a:ext>
            </a:extLst>
          </p:cNvPr>
          <p:cNvSpPr>
            <a:spLocks noGrp="1"/>
          </p:cNvSpPr>
          <p:nvPr>
            <p:ph type="sldNum" sz="quarter" idx="10"/>
          </p:nvPr>
        </p:nvSpPr>
        <p:spPr/>
        <p:txBody>
          <a:bodyPr/>
          <a:lstStyle/>
          <a:p>
            <a:fld id="{E038E271-308C-2E46-A3EC-56326F9084CC}" type="slidenum">
              <a:rPr lang="nl-BE" smtClean="0"/>
              <a:pPr/>
              <a:t>38</a:t>
            </a:fld>
            <a:endParaRPr lang="nl-BE" dirty="0"/>
          </a:p>
        </p:txBody>
      </p:sp>
      <p:sp>
        <p:nvSpPr>
          <p:cNvPr id="4" name="Text Placeholder 3">
            <a:extLst>
              <a:ext uri="{FF2B5EF4-FFF2-40B4-BE49-F238E27FC236}">
                <a16:creationId xmlns:a16="http://schemas.microsoft.com/office/drawing/2014/main" id="{8EAD72B0-FD57-4543-A23B-0FD0C1471B9A}"/>
              </a:ext>
            </a:extLst>
          </p:cNvPr>
          <p:cNvSpPr>
            <a:spLocks noGrp="1"/>
          </p:cNvSpPr>
          <p:nvPr>
            <p:ph type="body" sz="quarter" idx="11"/>
          </p:nvPr>
        </p:nvSpPr>
        <p:spPr/>
        <p:txBody>
          <a:bodyPr>
            <a:normAutofit/>
          </a:bodyPr>
          <a:lstStyle/>
          <a:p>
            <a:r>
              <a:rPr lang="en-GB" dirty="0"/>
              <a:t>Each process has an id, in MPI speak, its </a:t>
            </a:r>
            <a:r>
              <a:rPr lang="en-GB" i="1" dirty="0"/>
              <a:t>rank</a:t>
            </a:r>
            <a:r>
              <a:rPr lang="en-GB" dirty="0"/>
              <a:t>. </a:t>
            </a:r>
          </a:p>
          <a:p>
            <a:pPr lvl="1">
              <a:tabLst>
                <a:tab pos="4351338" algn="l"/>
              </a:tabLst>
            </a:pPr>
            <a:r>
              <a:rPr lang="en-GB" sz="1800" dirty="0">
                <a:latin typeface="Courier" pitchFamily="2" charset="0"/>
              </a:rPr>
              <a:t>from mpi4py import MPI</a:t>
            </a:r>
          </a:p>
          <a:p>
            <a:pPr lvl="1">
              <a:tabLst>
                <a:tab pos="4351338" algn="l"/>
              </a:tabLst>
            </a:pPr>
            <a:r>
              <a:rPr lang="en-GB" sz="1800" dirty="0">
                <a:latin typeface="Courier" pitchFamily="2" charset="0"/>
              </a:rPr>
              <a:t>comm = MPI.COMM_WORLD</a:t>
            </a:r>
          </a:p>
          <a:p>
            <a:pPr lvl="1">
              <a:tabLst>
                <a:tab pos="4351338" algn="l"/>
              </a:tabLst>
            </a:pPr>
            <a:r>
              <a:rPr lang="en-GB" sz="1800" dirty="0" err="1">
                <a:solidFill>
                  <a:srgbClr val="C00000"/>
                </a:solidFill>
                <a:latin typeface="Courier" pitchFamily="2" charset="0"/>
              </a:rPr>
              <a:t>mpi_rank</a:t>
            </a:r>
            <a:r>
              <a:rPr lang="en-GB" sz="1800" dirty="0">
                <a:solidFill>
                  <a:srgbClr val="C00000"/>
                </a:solidFill>
                <a:latin typeface="Courier" pitchFamily="2" charset="0"/>
              </a:rPr>
              <a:t> </a:t>
            </a:r>
            <a:r>
              <a:rPr lang="en-GB" sz="1800" dirty="0">
                <a:latin typeface="Courier" pitchFamily="2" charset="0"/>
              </a:rPr>
              <a:t>= </a:t>
            </a:r>
            <a:r>
              <a:rPr lang="en-GB" sz="1800" dirty="0" err="1">
                <a:latin typeface="Courier" pitchFamily="2" charset="0"/>
              </a:rPr>
              <a:t>comm.Get_rank</a:t>
            </a:r>
            <a:r>
              <a:rPr lang="en-GB" sz="1800" dirty="0">
                <a:latin typeface="Courier" pitchFamily="2" charset="0"/>
              </a:rPr>
              <a:t>()	# rank of this MPI process (this is different in 	# every process.</a:t>
            </a:r>
          </a:p>
          <a:p>
            <a:pPr lvl="1">
              <a:tabLst>
                <a:tab pos="4351338" algn="l"/>
              </a:tabLst>
            </a:pPr>
            <a:r>
              <a:rPr lang="en-GB" sz="1800" dirty="0" err="1">
                <a:solidFill>
                  <a:srgbClr val="C00000"/>
                </a:solidFill>
                <a:latin typeface="Courier" pitchFamily="2" charset="0"/>
              </a:rPr>
              <a:t>mpi_siz</a:t>
            </a:r>
            <a:r>
              <a:rPr lang="en-GB" sz="1800" dirty="0" err="1">
                <a:latin typeface="Courier" pitchFamily="2" charset="0"/>
              </a:rPr>
              <a:t>e</a:t>
            </a:r>
            <a:r>
              <a:rPr lang="en-GB" sz="1800" dirty="0">
                <a:latin typeface="Courier" pitchFamily="2" charset="0"/>
              </a:rPr>
              <a:t> = comm. </a:t>
            </a:r>
            <a:r>
              <a:rPr lang="en-GB" sz="1800" dirty="0" err="1">
                <a:latin typeface="Courier" pitchFamily="2" charset="0"/>
              </a:rPr>
              <a:t>Get_size</a:t>
            </a:r>
            <a:r>
              <a:rPr lang="en-GB" sz="1800" dirty="0">
                <a:latin typeface="Courier" pitchFamily="2" charset="0"/>
              </a:rPr>
              <a:t>()	# number of MPI processes in this </a:t>
            </a:r>
            <a:r>
              <a:rPr lang="en-GB" sz="1800" dirty="0" err="1">
                <a:latin typeface="Courier" pitchFamily="2" charset="0"/>
              </a:rPr>
              <a:t>mpirun</a:t>
            </a:r>
            <a:r>
              <a:rPr lang="en-GB" sz="1800" dirty="0">
                <a:latin typeface="Courier" pitchFamily="2" charset="0"/>
              </a:rPr>
              <a:t> group</a:t>
            </a:r>
          </a:p>
          <a:p>
            <a:pPr lvl="1">
              <a:tabLst>
                <a:tab pos="4351338" algn="l"/>
              </a:tabLst>
            </a:pPr>
            <a:r>
              <a:rPr lang="en-GB" sz="1800" dirty="0">
                <a:latin typeface="Courier" pitchFamily="2" charset="0"/>
              </a:rPr>
              <a:t> 	# </a:t>
            </a:r>
            <a:r>
              <a:rPr lang="en-GB" sz="1800" dirty="0" err="1">
                <a:latin typeface="Courier" pitchFamily="2" charset="0"/>
              </a:rPr>
              <a:t>mpi_rank</a:t>
            </a:r>
            <a:r>
              <a:rPr lang="en-GB" sz="1800" dirty="0">
                <a:latin typeface="Courier" pitchFamily="2" charset="0"/>
              </a:rPr>
              <a:t> = 0, 1, 2, …, mpi_size-2</a:t>
            </a:r>
          </a:p>
          <a:p>
            <a:pPr lvl="1">
              <a:tabLst>
                <a:tab pos="4351338" algn="l"/>
              </a:tabLst>
            </a:pPr>
            <a:r>
              <a:rPr lang="en-GB" sz="1800" dirty="0">
                <a:latin typeface="Courier" pitchFamily="2" charset="0"/>
              </a:rPr>
              <a:t> 	# rank 0 is sometimes called the </a:t>
            </a:r>
            <a:r>
              <a:rPr lang="en-GB" sz="1800" i="1" dirty="0">
                <a:latin typeface="Courier" pitchFamily="2" charset="0"/>
              </a:rPr>
              <a:t>master</a:t>
            </a:r>
            <a:r>
              <a:rPr lang="en-GB" sz="1800" dirty="0">
                <a:latin typeface="Courier" pitchFamily="2" charset="0"/>
              </a:rPr>
              <a:t>, and the 	# other ranks </a:t>
            </a:r>
            <a:r>
              <a:rPr lang="en-GB" sz="1800" i="1" dirty="0">
                <a:latin typeface="Courier" pitchFamily="2" charset="0"/>
              </a:rPr>
              <a:t>slaves</a:t>
            </a:r>
          </a:p>
          <a:p>
            <a:endParaRPr lang="en-GB" dirty="0"/>
          </a:p>
          <a:p>
            <a:endParaRPr lang="en-GB" dirty="0"/>
          </a:p>
        </p:txBody>
      </p:sp>
    </p:spTree>
    <p:extLst>
      <p:ext uri="{BB962C8B-B14F-4D97-AF65-F5344CB8AC3E}">
        <p14:creationId xmlns:p14="http://schemas.microsoft.com/office/powerpoint/2010/main" val="1343440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DA74-307C-E646-AE25-3B61E10DE943}"/>
              </a:ext>
            </a:extLst>
          </p:cNvPr>
          <p:cNvSpPr>
            <a:spLocks noGrp="1"/>
          </p:cNvSpPr>
          <p:nvPr>
            <p:ph type="title"/>
          </p:nvPr>
        </p:nvSpPr>
        <p:spPr/>
        <p:txBody>
          <a:bodyPr/>
          <a:lstStyle/>
          <a:p>
            <a:r>
              <a:rPr lang="en-GB" dirty="0"/>
              <a:t>basic principle</a:t>
            </a:r>
          </a:p>
        </p:txBody>
      </p:sp>
      <p:sp>
        <p:nvSpPr>
          <p:cNvPr id="3" name="Slide Number Placeholder 2">
            <a:extLst>
              <a:ext uri="{FF2B5EF4-FFF2-40B4-BE49-F238E27FC236}">
                <a16:creationId xmlns:a16="http://schemas.microsoft.com/office/drawing/2014/main" id="{4E546EDB-A457-974D-A6B4-F04BFAC8CEC8}"/>
              </a:ext>
            </a:extLst>
          </p:cNvPr>
          <p:cNvSpPr>
            <a:spLocks noGrp="1"/>
          </p:cNvSpPr>
          <p:nvPr>
            <p:ph type="sldNum" sz="quarter" idx="10"/>
          </p:nvPr>
        </p:nvSpPr>
        <p:spPr/>
        <p:txBody>
          <a:bodyPr/>
          <a:lstStyle/>
          <a:p>
            <a:fld id="{E038E271-308C-2E46-A3EC-56326F9084CC}" type="slidenum">
              <a:rPr lang="nl-BE" smtClean="0"/>
              <a:pPr/>
              <a:t>39</a:t>
            </a:fld>
            <a:endParaRPr lang="nl-BE" dirty="0"/>
          </a:p>
        </p:txBody>
      </p:sp>
      <p:sp>
        <p:nvSpPr>
          <p:cNvPr id="4" name="Text Placeholder 3">
            <a:extLst>
              <a:ext uri="{FF2B5EF4-FFF2-40B4-BE49-F238E27FC236}">
                <a16:creationId xmlns:a16="http://schemas.microsoft.com/office/drawing/2014/main" id="{8EAD72B0-FD57-4543-A23B-0FD0C1471B9A}"/>
              </a:ext>
            </a:extLst>
          </p:cNvPr>
          <p:cNvSpPr>
            <a:spLocks noGrp="1"/>
          </p:cNvSpPr>
          <p:nvPr>
            <p:ph type="body" sz="quarter" idx="11"/>
          </p:nvPr>
        </p:nvSpPr>
        <p:spPr/>
        <p:txBody>
          <a:bodyPr>
            <a:normAutofit/>
          </a:bodyPr>
          <a:lstStyle/>
          <a:p>
            <a:r>
              <a:rPr lang="en-GB" dirty="0"/>
              <a:t>The code can test for a specific rank and execute actions </a:t>
            </a:r>
          </a:p>
          <a:p>
            <a:pPr lvl="1"/>
            <a:r>
              <a:rPr lang="en-GB" sz="1800" dirty="0">
                <a:latin typeface="Courier" pitchFamily="2" charset="0"/>
              </a:rPr>
              <a:t>if </a:t>
            </a:r>
            <a:r>
              <a:rPr lang="en-GB" sz="1800" dirty="0" err="1">
                <a:latin typeface="Courier" pitchFamily="2" charset="0"/>
              </a:rPr>
              <a:t>mpi_rank</a:t>
            </a:r>
            <a:r>
              <a:rPr lang="en-GB" sz="1800" dirty="0">
                <a:latin typeface="Courier" pitchFamily="2" charset="0"/>
              </a:rPr>
              <a:t> == 0:</a:t>
            </a:r>
          </a:p>
          <a:p>
            <a:pPr lvl="1"/>
            <a:r>
              <a:rPr lang="en-GB" sz="1800" dirty="0">
                <a:latin typeface="Courier" pitchFamily="2" charset="0"/>
              </a:rPr>
              <a:t>    # divide the work in parts and send the parts for the other rank</a:t>
            </a:r>
          </a:p>
          <a:p>
            <a:pPr lvl="1"/>
            <a:r>
              <a:rPr lang="en-GB" sz="1800" dirty="0">
                <a:latin typeface="Courier" pitchFamily="2" charset="0"/>
              </a:rPr>
              <a:t> 	…</a:t>
            </a:r>
          </a:p>
          <a:p>
            <a:pPr lvl="1"/>
            <a:r>
              <a:rPr lang="en-GB" sz="1800" dirty="0">
                <a:latin typeface="Courier" pitchFamily="2" charset="0"/>
              </a:rPr>
              <a:t>else:</a:t>
            </a:r>
          </a:p>
          <a:p>
            <a:pPr lvl="1"/>
            <a:r>
              <a:rPr lang="en-GB" sz="1800" dirty="0">
                <a:latin typeface="Courier" pitchFamily="2" charset="0"/>
              </a:rPr>
              <a:t> 	# receive work from rank 0</a:t>
            </a:r>
          </a:p>
          <a:p>
            <a:pPr lvl="1"/>
            <a:r>
              <a:rPr lang="en-GB" sz="1800" dirty="0">
                <a:latin typeface="Courier" pitchFamily="2" charset="0"/>
              </a:rPr>
              <a:t> 	…</a:t>
            </a:r>
          </a:p>
          <a:p>
            <a:pPr lvl="1"/>
            <a:r>
              <a:rPr lang="en-GB" sz="1800" dirty="0">
                <a:latin typeface="Courier" pitchFamily="2" charset="0"/>
              </a:rPr>
              <a:t># now, each process has a different part of the work. </a:t>
            </a:r>
          </a:p>
          <a:p>
            <a:pPr lvl="1"/>
            <a:r>
              <a:rPr lang="en-GB" sz="1800" dirty="0">
                <a:latin typeface="Courier" pitchFamily="2" charset="0"/>
              </a:rPr>
              <a:t># Thus, do the work, and send the result back to rank 0. </a:t>
            </a:r>
          </a:p>
          <a:p>
            <a:endParaRPr lang="en-GB" dirty="0"/>
          </a:p>
          <a:p>
            <a:endParaRPr lang="en-GB" dirty="0"/>
          </a:p>
        </p:txBody>
      </p:sp>
    </p:spTree>
    <p:extLst>
      <p:ext uri="{BB962C8B-B14F-4D97-AF65-F5344CB8AC3E}">
        <p14:creationId xmlns:p14="http://schemas.microsoft.com/office/powerpoint/2010/main" val="346811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𝒄𝒖𝒕𝒐𝒇𝒇</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𝒄𝒖𝒕𝒐𝒇𝒇</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xmlns="">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24A7-7BD3-F54C-8E01-755BEFA95467}"/>
              </a:ext>
            </a:extLst>
          </p:cNvPr>
          <p:cNvSpPr>
            <a:spLocks noGrp="1"/>
          </p:cNvSpPr>
          <p:nvPr>
            <p:ph type="title"/>
          </p:nvPr>
        </p:nvSpPr>
        <p:spPr/>
        <p:txBody>
          <a:bodyPr/>
          <a:lstStyle/>
          <a:p>
            <a:r>
              <a:rPr lang="en-GB" dirty="0"/>
              <a:t>example code</a:t>
            </a:r>
          </a:p>
        </p:txBody>
      </p:sp>
      <p:sp>
        <p:nvSpPr>
          <p:cNvPr id="3" name="Slide Number Placeholder 2">
            <a:extLst>
              <a:ext uri="{FF2B5EF4-FFF2-40B4-BE49-F238E27FC236}">
                <a16:creationId xmlns:a16="http://schemas.microsoft.com/office/drawing/2014/main" id="{6B447343-CD92-2243-B5CA-EA53CFA4999C}"/>
              </a:ext>
            </a:extLst>
          </p:cNvPr>
          <p:cNvSpPr>
            <a:spLocks noGrp="1"/>
          </p:cNvSpPr>
          <p:nvPr>
            <p:ph type="sldNum" sz="quarter" idx="10"/>
          </p:nvPr>
        </p:nvSpPr>
        <p:spPr/>
        <p:txBody>
          <a:bodyPr/>
          <a:lstStyle/>
          <a:p>
            <a:fld id="{E038E271-308C-2E46-A3EC-56326F9084CC}" type="slidenum">
              <a:rPr lang="nl-BE" smtClean="0"/>
              <a:pPr/>
              <a:t>40</a:t>
            </a:fld>
            <a:endParaRPr lang="nl-BE" dirty="0"/>
          </a:p>
        </p:txBody>
      </p:sp>
      <p:sp>
        <p:nvSpPr>
          <p:cNvPr id="4" name="Text Placeholder 3">
            <a:extLst>
              <a:ext uri="{FF2B5EF4-FFF2-40B4-BE49-F238E27FC236}">
                <a16:creationId xmlns:a16="http://schemas.microsoft.com/office/drawing/2014/main" id="{5BDDC389-4E56-F645-9391-BBBC20ABEDBB}"/>
              </a:ext>
            </a:extLst>
          </p:cNvPr>
          <p:cNvSpPr>
            <a:spLocks noGrp="1"/>
          </p:cNvSpPr>
          <p:nvPr>
            <p:ph type="body" sz="quarter" idx="11"/>
          </p:nvPr>
        </p:nvSpPr>
        <p:spPr/>
        <p:txBody>
          <a:bodyPr/>
          <a:lstStyle/>
          <a:p>
            <a:r>
              <a:rPr lang="en-GB" dirty="0"/>
              <a:t>see </a:t>
            </a:r>
          </a:p>
          <a:p>
            <a:pPr lvl="1"/>
            <a:r>
              <a:rPr lang="en-GB" dirty="0" err="1"/>
              <a:t>et_ppmd</a:t>
            </a:r>
            <a:r>
              <a:rPr lang="en-GB" dirty="0"/>
              <a:t>/</a:t>
            </a:r>
            <a:r>
              <a:rPr lang="en-GB" dirty="0" err="1"/>
              <a:t>et_ppmd</a:t>
            </a:r>
            <a:r>
              <a:rPr lang="en-GB" dirty="0"/>
              <a:t>/</a:t>
            </a:r>
            <a:r>
              <a:rPr lang="en-GB" dirty="0" err="1"/>
              <a:t>mpi_example.py</a:t>
            </a:r>
            <a:endParaRPr lang="en-GB" dirty="0"/>
          </a:p>
          <a:p>
            <a:pPr lvl="1"/>
            <a:r>
              <a:rPr lang="en-GB" dirty="0" err="1"/>
              <a:t>et_ppmd</a:t>
            </a:r>
            <a:r>
              <a:rPr lang="en-GB" dirty="0"/>
              <a:t>/tests/</a:t>
            </a:r>
            <a:r>
              <a:rPr lang="en-GB" dirty="0" err="1"/>
              <a:t>test_mpi_example.py</a:t>
            </a:r>
            <a:endParaRPr lang="en-GB" dirty="0"/>
          </a:p>
          <a:p>
            <a:r>
              <a:rPr lang="en-GB" dirty="0"/>
              <a:t>documentation</a:t>
            </a:r>
          </a:p>
          <a:p>
            <a:pPr lvl="1"/>
            <a:r>
              <a:rPr lang="en-GB" dirty="0"/>
              <a:t>mpi4py docs: </a:t>
            </a:r>
            <a:r>
              <a:rPr lang="en-GB" dirty="0">
                <a:hlinkClick r:id="rId2"/>
              </a:rPr>
              <a:t>https://mpi4py.readthedocs.io/en/stable/</a:t>
            </a:r>
            <a:r>
              <a:rPr lang="en-GB" dirty="0"/>
              <a:t> </a:t>
            </a:r>
          </a:p>
          <a:p>
            <a:pPr lvl="1"/>
            <a:r>
              <a:rPr lang="en-GB" dirty="0"/>
              <a:t>mpi4py tutorials:</a:t>
            </a:r>
          </a:p>
          <a:p>
            <a:pPr lvl="2"/>
            <a:r>
              <a:rPr lang="en-GB" dirty="0">
                <a:hlinkClick r:id="rId3"/>
              </a:rPr>
              <a:t>https://mpi4py.readthedocs.io/en/stable/tutorial.html</a:t>
            </a:r>
            <a:r>
              <a:rPr lang="en-GB" dirty="0"/>
              <a:t> </a:t>
            </a:r>
          </a:p>
          <a:p>
            <a:pPr lvl="2"/>
            <a:r>
              <a:rPr lang="en-GB" dirty="0">
                <a:hlinkClick r:id="rId4"/>
              </a:rPr>
              <a:t>https://rabernat.github.io/research_computing/parallel-programming-with-mpi-for-python.html</a:t>
            </a:r>
            <a:r>
              <a:rPr lang="en-GB"/>
              <a:t> </a:t>
            </a:r>
            <a:endParaRPr lang="en-GB" dirty="0"/>
          </a:p>
          <a:p>
            <a:pPr lvl="1"/>
            <a:r>
              <a:rPr lang="en-GB" dirty="0" err="1"/>
              <a:t>pytest-ing</a:t>
            </a:r>
            <a:r>
              <a:rPr lang="en-GB" dirty="0"/>
              <a:t> of mpi4py code: </a:t>
            </a:r>
            <a:r>
              <a:rPr lang="en-GB" dirty="0">
                <a:hlinkClick r:id="rId5"/>
              </a:rPr>
              <a:t>https://pytest-mpi.readthedocs.io/en/latest/</a:t>
            </a:r>
            <a:r>
              <a:rPr lang="en-GB" dirty="0"/>
              <a:t> </a:t>
            </a:r>
          </a:p>
          <a:p>
            <a:pPr lvl="1"/>
            <a:endParaRPr lang="en-GB" dirty="0"/>
          </a:p>
        </p:txBody>
      </p:sp>
    </p:spTree>
    <p:extLst>
      <p:ext uri="{BB962C8B-B14F-4D97-AF65-F5344CB8AC3E}">
        <p14:creationId xmlns:p14="http://schemas.microsoft.com/office/powerpoint/2010/main" val="3768218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2C88-AF10-3749-8E30-B0344EB31C6F}"/>
              </a:ext>
            </a:extLst>
          </p:cNvPr>
          <p:cNvSpPr>
            <a:spLocks noGrp="1"/>
          </p:cNvSpPr>
          <p:nvPr>
            <p:ph type="title"/>
          </p:nvPr>
        </p:nvSpPr>
        <p:spPr/>
        <p:txBody>
          <a:bodyPr/>
          <a:lstStyle/>
          <a:p>
            <a:r>
              <a:rPr lang="en-GB" dirty="0"/>
              <a:t>expectations</a:t>
            </a:r>
          </a:p>
        </p:txBody>
      </p:sp>
      <p:sp>
        <p:nvSpPr>
          <p:cNvPr id="3" name="Text Placeholder 2">
            <a:extLst>
              <a:ext uri="{FF2B5EF4-FFF2-40B4-BE49-F238E27FC236}">
                <a16:creationId xmlns:a16="http://schemas.microsoft.com/office/drawing/2014/main" id="{E998C97F-F9AA-9E44-9E18-E79B0B17EA83}"/>
              </a:ext>
            </a:extLst>
          </p:cNvPr>
          <p:cNvSpPr>
            <a:spLocks noGrp="1"/>
          </p:cNvSpPr>
          <p:nvPr>
            <p:ph type="body" sz="quarter" idx="10"/>
          </p:nvPr>
        </p:nvSpPr>
        <p:spPr/>
        <p:txBody>
          <a:bodyPr/>
          <a:lstStyle/>
          <a:p>
            <a:r>
              <a:rPr lang="en-GB" dirty="0"/>
              <a:t>for 19/4</a:t>
            </a:r>
          </a:p>
        </p:txBody>
      </p:sp>
    </p:spTree>
    <p:extLst>
      <p:ext uri="{BB962C8B-B14F-4D97-AF65-F5344CB8AC3E}">
        <p14:creationId xmlns:p14="http://schemas.microsoft.com/office/powerpoint/2010/main" val="2343177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682C-5B3B-7444-9797-04EF1813D6BF}"/>
              </a:ext>
            </a:extLst>
          </p:cNvPr>
          <p:cNvSpPr>
            <a:spLocks noGrp="1"/>
          </p:cNvSpPr>
          <p:nvPr>
            <p:ph type="title"/>
          </p:nvPr>
        </p:nvSpPr>
        <p:spPr/>
        <p:txBody>
          <a:bodyPr/>
          <a:lstStyle/>
          <a:p>
            <a:endParaRPr lang="en-GB" dirty="0"/>
          </a:p>
        </p:txBody>
      </p:sp>
      <p:sp>
        <p:nvSpPr>
          <p:cNvPr id="3" name="Slide Number Placeholder 2">
            <a:extLst>
              <a:ext uri="{FF2B5EF4-FFF2-40B4-BE49-F238E27FC236}">
                <a16:creationId xmlns:a16="http://schemas.microsoft.com/office/drawing/2014/main" id="{93C08465-EEE3-7B47-9764-2E9E29916275}"/>
              </a:ext>
            </a:extLst>
          </p:cNvPr>
          <p:cNvSpPr>
            <a:spLocks noGrp="1"/>
          </p:cNvSpPr>
          <p:nvPr>
            <p:ph type="sldNum" sz="quarter" idx="10"/>
          </p:nvPr>
        </p:nvSpPr>
        <p:spPr/>
        <p:txBody>
          <a:bodyPr/>
          <a:lstStyle/>
          <a:p>
            <a:fld id="{E038E271-308C-2E46-A3EC-56326F9084CC}" type="slidenum">
              <a:rPr lang="nl-BE" smtClean="0"/>
              <a:pPr/>
              <a:t>42</a:t>
            </a:fld>
            <a:endParaRPr lang="nl-BE" dirty="0"/>
          </a:p>
        </p:txBody>
      </p:sp>
      <p:sp>
        <p:nvSpPr>
          <p:cNvPr id="4" name="Text Placeholder 3">
            <a:extLst>
              <a:ext uri="{FF2B5EF4-FFF2-40B4-BE49-F238E27FC236}">
                <a16:creationId xmlns:a16="http://schemas.microsoft.com/office/drawing/2014/main" id="{E5047BF1-30A9-CC43-85D7-D70304DE31ED}"/>
              </a:ext>
            </a:extLst>
          </p:cNvPr>
          <p:cNvSpPr>
            <a:spLocks noGrp="1"/>
          </p:cNvSpPr>
          <p:nvPr>
            <p:ph type="body" sz="quarter" idx="11"/>
          </p:nvPr>
        </p:nvSpPr>
        <p:spPr/>
        <p:txBody>
          <a:bodyPr>
            <a:normAutofit lnSpcReduction="10000"/>
          </a:bodyPr>
          <a:lstStyle/>
          <a:p>
            <a:r>
              <a:rPr lang="en-GB" dirty="0"/>
              <a:t>code</a:t>
            </a:r>
          </a:p>
          <a:p>
            <a:pPr lvl="1"/>
            <a:r>
              <a:rPr lang="en-GB" dirty="0"/>
              <a:t>for building a </a:t>
            </a:r>
            <a:r>
              <a:rPr lang="en-GB" dirty="0" err="1"/>
              <a:t>Verlet</a:t>
            </a:r>
            <a:r>
              <a:rPr lang="en-GB" dirty="0"/>
              <a:t> list – python</a:t>
            </a:r>
          </a:p>
          <a:p>
            <a:pPr lvl="1"/>
            <a:r>
              <a:rPr lang="en-GB" dirty="0"/>
              <a:t>for time evolution (velocity </a:t>
            </a:r>
            <a:r>
              <a:rPr lang="en-GB" dirty="0" err="1"/>
              <a:t>Verlet</a:t>
            </a:r>
            <a:r>
              <a:rPr lang="en-GB" dirty="0"/>
              <a:t> algorithm) </a:t>
            </a:r>
          </a:p>
          <a:p>
            <a:pPr lvl="1"/>
            <a:r>
              <a:rPr lang="en-GB" dirty="0"/>
              <a:t>for a simple MD simulation</a:t>
            </a:r>
          </a:p>
          <a:p>
            <a:pPr lvl="2"/>
            <a:r>
              <a:rPr lang="en-GB" dirty="0"/>
              <a:t>setup: generate a set of atoms in a box</a:t>
            </a:r>
          </a:p>
          <a:p>
            <a:pPr lvl="2"/>
            <a:r>
              <a:rPr lang="en-GB" dirty="0"/>
              <a:t>chose a timestep dt and a number of timesteps </a:t>
            </a:r>
            <a:r>
              <a:rPr lang="en-GB" dirty="0" err="1"/>
              <a:t>nv</a:t>
            </a:r>
            <a:r>
              <a:rPr lang="en-GB" dirty="0"/>
              <a:t> that the </a:t>
            </a:r>
            <a:r>
              <a:rPr lang="en-GB" dirty="0" err="1"/>
              <a:t>Verlet</a:t>
            </a:r>
            <a:r>
              <a:rPr lang="en-GB" dirty="0"/>
              <a:t> list is kept unmodified before it is rebuild.</a:t>
            </a:r>
          </a:p>
          <a:p>
            <a:pPr lvl="2"/>
            <a:r>
              <a:rPr lang="en-GB" dirty="0"/>
              <a:t>run 10*</a:t>
            </a:r>
            <a:r>
              <a:rPr lang="en-GB" dirty="0" err="1"/>
              <a:t>nv</a:t>
            </a:r>
            <a:r>
              <a:rPr lang="en-GB" dirty="0"/>
              <a:t> timesteps</a:t>
            </a:r>
          </a:p>
          <a:p>
            <a:r>
              <a:rPr lang="en-GB" dirty="0"/>
              <a:t>plan domain decomposition</a:t>
            </a:r>
          </a:p>
          <a:p>
            <a:pPr lvl="1"/>
            <a:r>
              <a:rPr lang="en-GB" dirty="0"/>
              <a:t>make a small presentation (&lt;=5 slides) to</a:t>
            </a:r>
          </a:p>
          <a:p>
            <a:pPr lvl="2"/>
            <a:r>
              <a:rPr lang="en-GB" dirty="0"/>
              <a:t>explain how you want to decompose the domain of the above MD simulation in 2 sub-domains. </a:t>
            </a:r>
          </a:p>
          <a:p>
            <a:pPr lvl="2"/>
            <a:r>
              <a:rPr lang="en-GB" dirty="0"/>
              <a:t>describe the communication that is needed.</a:t>
            </a:r>
          </a:p>
        </p:txBody>
      </p:sp>
    </p:spTree>
    <p:extLst>
      <p:ext uri="{BB962C8B-B14F-4D97-AF65-F5344CB8AC3E}">
        <p14:creationId xmlns:p14="http://schemas.microsoft.com/office/powerpoint/2010/main" val="146826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xmlns="">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fontScale="92500" lnSpcReduction="2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𝑑𝑉</m:t>
                          </m:r>
                          <m:d>
                            <m:dPr>
                              <m:ctrlPr>
                                <a:rPr lang="en-US" b="0" i="1" smtClean="0">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smtClean="0">
                              <a:latin typeface="Cambria Math" panose="02040503050406030204" pitchFamily="18" charset="0"/>
                              <a:ea typeface="Cambria Math" panose="02040503050406030204" pitchFamily="18" charset="0"/>
                            </a:rPr>
                            <m:t>𝑑</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f>
                        <m:fPr>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𝑑𝑉</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a:latin typeface="Cambria Math" panose="02040503050406030204" pitchFamily="18" charset="0"/>
                              <a:ea typeface="Cambria Math" panose="02040503050406030204" pitchFamily="18" charset="0"/>
                            </a:rPr>
                            <m:t>𝑑</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a:latin typeface="Cambria Math" panose="02040503050406030204" pitchFamily="18" charset="0"/>
                          <a:ea typeface="Cambria Math" panose="02040503050406030204" pitchFamily="18" charset="0"/>
                        </a:rPr>
                        <m:t>∙</m:t>
                      </m:r>
                      <m:acc>
                        <m:accPr>
                          <m:chr m:val="̅"/>
                          <m:ctrlPr>
                            <a:rPr lang="en-GB" b="0" i="1">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b="0"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𝑗</m:t>
                          </m:r>
                          <m:r>
                            <a:rPr lang="en-US" b="0" i="1" smtClean="0">
                              <a:latin typeface="Cambria Math" panose="02040503050406030204" pitchFamily="18" charset="0"/>
                            </a:rPr>
                            <m:t>𝑖</m:t>
                          </m:r>
                        </m:sub>
                      </m:sSub>
                      <m:r>
                        <a:rPr lang="en-US" b="0" i="1">
                          <a:latin typeface="Cambria Math" panose="02040503050406030204" pitchFamily="18" charset="0"/>
                        </a:rPr>
                        <m:t>=</m:t>
                      </m:r>
                      <m:sSub>
                        <m:sSubPr>
                          <m:ctrlPr>
                            <a:rPr lang="en-GB" b="0" i="1">
                              <a:latin typeface="Cambria Math" panose="02040503050406030204" pitchFamily="18" charset="0"/>
                            </a:rPr>
                          </m:ctrlPr>
                        </m:sSubPr>
                        <m:e>
                          <m:r>
                            <a:rPr lang="en-US" b="0" i="1" smtClean="0">
                              <a:latin typeface="Cambria Math" panose="02040503050406030204" pitchFamily="18" charset="0"/>
                            </a:rPr>
                            <m:t>−</m:t>
                          </m:r>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oMath>
                  </m:oMathPara>
                </a14:m>
                <a:endParaRPr lang="en-GB" b="0" dirty="0"/>
              </a:p>
              <a:p>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𝑖</m:t>
                              </m:r>
                            </m:sub>
                          </m:sSub>
                        </m:sub>
                        <m:sup/>
                        <m:e>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e>
                      </m:nary>
                    </m:oMath>
                  </m:oMathPara>
                </a14:m>
                <a:endParaRPr lang="en-GB" b="0" dirty="0"/>
              </a:p>
              <a:p>
                <a:r>
                  <a:rPr lang="en-GB" dirty="0"/>
                  <a:t>acceleration: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smtClean="0">
                                  <a:latin typeface="Cambria Math" panose="02040503050406030204" pitchFamily="18" charset="0"/>
                                </a:rPr>
                                <m:t>𝑎</m:t>
                              </m:r>
                            </m:e>
                          </m:acc>
                        </m:e>
                        <m:sub>
                          <m:r>
                            <a:rPr lang="en-US" b="0"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en>
                      </m:f>
                    </m:oMath>
                  </m:oMathPara>
                </a14:m>
                <a:endParaRPr lang="en-GB" b="0" dirty="0"/>
              </a:p>
            </p:txBody>
          </p:sp>
        </mc:Choice>
        <mc:Fallback xmlns="">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b="-12869"/>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time integration scheme</a:t>
                </a:r>
              </a:p>
              <a:p>
                <a:r>
                  <a:rPr lang="en-GB" dirty="0"/>
                  <a:t>time step = </a:t>
                </a:r>
                <a14:m>
                  <m:oMath xmlns:m="http://schemas.openxmlformats.org/officeDocument/2006/math">
                    <m:r>
                      <a:rPr lang="en-GB"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𝒕</m:t>
                    </m:r>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22AACB65-6E56-DC40-969F-A2679B640D4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0C973C1-FCF2-2444-A8D0-F3BA3F118BDB}"/>
              </a:ext>
            </a:extLst>
          </p:cNvPr>
          <p:cNvPicPr>
            <a:picLocks noChangeAspect="1"/>
          </p:cNvPicPr>
          <p:nvPr/>
        </p:nvPicPr>
        <p:blipFill>
          <a:blip r:embed="rId3"/>
          <a:stretch>
            <a:fillRect/>
          </a:stretch>
        </p:blipFill>
        <p:spPr>
          <a:xfrm>
            <a:off x="3024968" y="2957477"/>
            <a:ext cx="6142063" cy="3564258"/>
          </a:xfrm>
          <a:prstGeom prst="rect">
            <a:avLst/>
          </a:prstGeom>
        </p:spPr>
      </p:pic>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One </a:t>
            </a:r>
            <a:r>
              <a:rPr lang="en-GB"/>
              <a:t>must update </a:t>
            </a:r>
            <a:r>
              <a:rPr lang="en-GB" dirty="0"/>
              <a:t>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xmlns="">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21660</TotalTime>
  <Words>2769</Words>
  <Application>Microsoft Macintosh PowerPoint</Application>
  <PresentationFormat>Widescreen</PresentationFormat>
  <Paragraphs>474</Paragraphs>
  <Slides>42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Arial</vt:lpstr>
      <vt:lpstr>Calibri</vt:lpstr>
      <vt:lpstr>Calibri Light</vt:lpstr>
      <vt:lpstr>Cambria Math</vt:lpstr>
      <vt:lpstr>Courier</vt:lpstr>
      <vt:lpstr>ITC Officina Sans Std Book</vt:lpstr>
      <vt:lpstr>Menlo</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lpstr>Getting started</vt:lpstr>
      <vt:lpstr>Getting started</vt:lpstr>
      <vt:lpstr>Getting started </vt:lpstr>
      <vt:lpstr>Getting started </vt:lpstr>
      <vt:lpstr>equations</vt:lpstr>
      <vt:lpstr>LJ force</vt:lpstr>
      <vt:lpstr>LJ equilibrium distance</vt:lpstr>
      <vt:lpstr>Verlet Lists</vt:lpstr>
      <vt:lpstr>Verlist list</vt:lpstr>
      <vt:lpstr>Pure Python approach</vt:lpstr>
      <vt:lpstr>mixed programming approach</vt:lpstr>
      <vt:lpstr>PowerPoint Presentation</vt:lpstr>
      <vt:lpstr>PowerPoint Presentation</vt:lpstr>
      <vt:lpstr>PowerPoint Presentation</vt:lpstr>
      <vt:lpstr>Reflection</vt:lpstr>
      <vt:lpstr>parallel processes</vt:lpstr>
      <vt:lpstr>basic principle</vt:lpstr>
      <vt:lpstr>basic principle</vt:lpstr>
      <vt:lpstr>basic principle</vt:lpstr>
      <vt:lpstr>basic principle</vt:lpstr>
      <vt:lpstr>example code</vt:lpstr>
      <vt:lpstr>expectations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111</cp:revision>
  <dcterms:created xsi:type="dcterms:W3CDTF">2020-12-07T09:05:54Z</dcterms:created>
  <dcterms:modified xsi:type="dcterms:W3CDTF">2021-04-01T06:11:17Z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