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39"/>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 id="276" r:id="rId25"/>
    <p:sldId id="277" r:id="rId26"/>
    <p:sldId id="278" r:id="rId27"/>
    <p:sldId id="279" r:id="rId28"/>
    <p:sldId id="280" r:id="rId29"/>
    <p:sldId id="281" r:id="rId30"/>
    <p:sldId id="282" r:id="rId31"/>
    <p:sldId id="283" r:id="rId32"/>
    <p:sldId id="289" r:id="rId33"/>
    <p:sldId id="284" r:id="rId34"/>
    <p:sldId id="285" r:id="rId35"/>
    <p:sldId id="286" r:id="rId36"/>
    <p:sldId id="288" r:id="rId37"/>
    <p:sldId id="290" r:id="rId38"/>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27" autoAdjust="0"/>
  </p:normalViewPr>
  <p:slideViewPr>
    <p:cSldViewPr snapToGrid="0" snapToObjects="1" showGuides="1">
      <p:cViewPr varScale="1">
        <p:scale>
          <a:sx n="119" d="100"/>
          <a:sy n="119" d="100"/>
        </p:scale>
        <p:origin x="99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22/03/2021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140029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31DB-21FB-2542-898A-0CC0DA4A602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3EB2914-C1D7-E744-96F6-D1051ABBC8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51E688C-FF9B-D643-AD36-368EFAAB4862}"/>
              </a:ext>
            </a:extLst>
          </p:cNvPr>
          <p:cNvSpPr>
            <a:spLocks noGrp="1"/>
          </p:cNvSpPr>
          <p:nvPr>
            <p:ph type="dt" sz="half" idx="10"/>
          </p:nvPr>
        </p:nvSpPr>
        <p:spPr/>
        <p:txBody>
          <a:bodyPr/>
          <a:lstStyle/>
          <a:p>
            <a:fld id="{1607E631-5B41-1247-B01B-7FD1220B67EC}" type="datetimeFigureOut">
              <a:rPr lang="en-GB" smtClean="0"/>
              <a:t>22/03/2021</a:t>
            </a:fld>
            <a:endParaRPr lang="en-GB"/>
          </a:p>
        </p:txBody>
      </p:sp>
      <p:sp>
        <p:nvSpPr>
          <p:cNvPr id="5" name="Footer Placeholder 4">
            <a:extLst>
              <a:ext uri="{FF2B5EF4-FFF2-40B4-BE49-F238E27FC236}">
                <a16:creationId xmlns:a16="http://schemas.microsoft.com/office/drawing/2014/main" id="{545663BB-A317-0543-B05A-63D692737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78716-6C81-5542-881A-2BBA1D40B5CA}"/>
              </a:ext>
            </a:extLst>
          </p:cNvPr>
          <p:cNvSpPr>
            <a:spLocks noGrp="1"/>
          </p:cNvSpPr>
          <p:nvPr>
            <p:ph type="sldNum" sz="quarter" idx="12"/>
          </p:nvPr>
        </p:nvSpPr>
        <p:spPr/>
        <p:txBody>
          <a:bodyPr/>
          <a:lstStyle/>
          <a:p>
            <a:fld id="{A14710C1-2BB1-A14B-BB90-30246E1CB1C2}" type="slidenum">
              <a:rPr lang="en-GB" smtClean="0"/>
              <a:t>‹#›</a:t>
            </a:fld>
            <a:endParaRPr lang="en-GB"/>
          </a:p>
        </p:txBody>
      </p:sp>
    </p:spTree>
    <p:extLst>
      <p:ext uri="{BB962C8B-B14F-4D97-AF65-F5344CB8AC3E}">
        <p14:creationId xmlns:p14="http://schemas.microsoft.com/office/powerpoint/2010/main" val="2161343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5"/>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 id="2147484116" r:id="rId12"/>
    <p:sldLayoutId id="2147484117"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normAutofit fontScale="92500" lnSpcReduction="20000"/>
              </a:bodyPr>
              <a:lstStyle/>
              <a:p>
                <a:r>
                  <a:rPr lang="en-GB" dirty="0"/>
                  <a:t>start simple</a:t>
                </a:r>
              </a:p>
              <a:p>
                <a:pPr lvl="1"/>
                <a:r>
                  <a:rPr lang="en-GB" dirty="0"/>
                  <a:t>small domain, no cut-off, no time integration, compute the interaction energy.</a:t>
                </a:r>
              </a:p>
              <a:p>
                <a:pPr lvl="1"/>
                <a:r>
                  <a:rPr lang="en-GB" dirty="0"/>
                  <a:t>add time integration </a:t>
                </a:r>
              </a:p>
              <a:p>
                <a:pPr lvl="1"/>
                <a:r>
                  <a:rPr lang="en-GB" dirty="0"/>
                  <a:t>add cut-off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GB" dirty="0"/>
                  <a:t>)</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mc:Choice>
        <mc:Fallback xmlns="">
          <p:sp>
            <p:nvSpPr>
              <p:cNvPr id="4" name="Text Placeholder 3">
                <a:extLst>
                  <a:ext uri="{FF2B5EF4-FFF2-40B4-BE49-F238E27FC236}">
                    <a16:creationId xmlns:a16="http://schemas.microsoft.com/office/drawing/2014/main" id="{5D431B7C-10E7-554F-AE26-5A24CBC5B80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r="-116" b="-1340"/>
                </a:stretch>
              </a:blipFill>
            </p:spPr>
            <p:txBody>
              <a:bodyPr/>
              <a:lstStyle/>
              <a:p>
                <a:r>
                  <a:rPr lang="en-GB">
                    <a:noFill/>
                  </a:rPr>
                  <a:t> </a:t>
                </a:r>
              </a:p>
            </p:txBody>
          </p:sp>
        </mc:Fallback>
      </mc:AlternateContent>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49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A0B4-EE0A-544B-8266-54C8B3BF584C}"/>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10702D0A-1389-D14A-8370-9B388854011B}"/>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C1B92BE7-36C7-9D48-B0AD-4D1AE33E805B}"/>
              </a:ext>
            </a:extLst>
          </p:cNvPr>
          <p:cNvSpPr>
            <a:spLocks noGrp="1"/>
          </p:cNvSpPr>
          <p:nvPr>
            <p:ph type="body" sz="quarter" idx="11"/>
          </p:nvPr>
        </p:nvSpPr>
        <p:spPr/>
        <p:txBody>
          <a:bodyPr/>
          <a:lstStyle/>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create project</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workspace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a:t>
            </a:r>
            <a:r>
              <a:rPr lang="en-GB" b="0" dirty="0" err="1">
                <a:latin typeface="Courier" pitchFamily="2" charset="0"/>
                <a:ea typeface="Menlo" panose="020B0609030804020204" pitchFamily="49" charset="0"/>
                <a:cs typeface="Menlo" panose="020B0609030804020204" pitchFamily="49" charset="0"/>
              </a:rPr>
              <a:t>micc</a:t>
            </a:r>
            <a:r>
              <a:rPr lang="en-GB" b="0" dirty="0">
                <a:latin typeface="Courier" pitchFamily="2" charset="0"/>
                <a:ea typeface="Menlo" panose="020B0609030804020204" pitchFamily="49" charset="0"/>
                <a:cs typeface="Menlo" panose="020B0609030804020204" pitchFamily="49" charset="0"/>
              </a:rPr>
              <a:t> create </a:t>
            </a:r>
            <a:r>
              <a:rPr lang="en-GB" b="0" dirty="0" err="1">
                <a:latin typeface="Courier" pitchFamily="2" charset="0"/>
                <a:ea typeface="Menlo" panose="020B0609030804020204" pitchFamily="49" charset="0"/>
                <a:cs typeface="Menlo" panose="020B0609030804020204" pitchFamily="49" charset="0"/>
              </a:rPr>
              <a:t>LeonMD</a:t>
            </a:r>
            <a:r>
              <a:rPr lang="en-GB" b="0" dirty="0">
                <a:latin typeface="Courier" pitchFamily="2" charset="0"/>
                <a:ea typeface="Menlo" panose="020B0609030804020204" pitchFamily="49" charset="0"/>
                <a:cs typeface="Menlo" panose="020B0609030804020204" pitchFamily="49" charset="0"/>
              </a:rPr>
              <a:t> --package --remote=‘private’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a:t>
            </a:r>
            <a:r>
              <a:rPr lang="en-GB" b="0" dirty="0" err="1">
                <a:latin typeface="Courier" pitchFamily="2" charset="0"/>
                <a:ea typeface="Menlo" panose="020B0609030804020204" pitchFamily="49" charset="0"/>
                <a:cs typeface="Menlo" panose="020B0609030804020204" pitchFamily="49" charset="0"/>
              </a:rPr>
              <a:t>LeonMD</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add common tools for atom generation and plotting</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poetry add </a:t>
            </a:r>
            <a:r>
              <a:rPr lang="en-GB" b="0" dirty="0" err="1">
                <a:latin typeface="Courier" pitchFamily="2" charset="0"/>
                <a:ea typeface="Menlo" panose="020B0609030804020204" pitchFamily="49" charset="0"/>
                <a:cs typeface="Menlo" panose="020B0609030804020204" pitchFamily="49" charset="0"/>
              </a:rPr>
              <a:t>et_ppMDcommon</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latin typeface="Courier" pitchFamily="2" charset="0"/>
                <a:ea typeface="Menlo" panose="020B0609030804020204" pitchFamily="49" charset="0"/>
                <a:cs typeface="Menlo" panose="020B0609030804020204" pitchFamily="49" charset="0"/>
              </a:rPr>
              <a:t>&gt; source .</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/bin/activate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)&gt;</a:t>
            </a:r>
          </a:p>
        </p:txBody>
      </p:sp>
    </p:spTree>
    <p:extLst>
      <p:ext uri="{BB962C8B-B14F-4D97-AF65-F5344CB8AC3E}">
        <p14:creationId xmlns:p14="http://schemas.microsoft.com/office/powerpoint/2010/main" val="15830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a:latin typeface="Courier" pitchFamily="2" charset="0"/>
              </a:rPr>
              <a:t># make box containing 3x3 rectangular unit cells</a:t>
            </a:r>
          </a:p>
          <a:p>
            <a:pPr marL="0" indent="0">
              <a:buNone/>
            </a:pPr>
            <a:r>
              <a:rPr lang="en-GB" sz="2000" b="0" dirty="0">
                <a:latin typeface="Courier" pitchFamily="2" charset="0"/>
              </a:rPr>
              <a:t>box = </a:t>
            </a:r>
            <a:r>
              <a:rPr lang="en-GB" sz="2000" b="0" dirty="0" err="1">
                <a:latin typeface="Courier" pitchFamily="2" charset="0"/>
              </a:rPr>
              <a:t>cmn.Box</a:t>
            </a:r>
            <a:r>
              <a:rPr lang="en-GB" sz="2000" b="0" dirty="0">
                <a:latin typeface="Courier" pitchFamily="2" charset="0"/>
              </a:rPr>
              <a:t>(0, 0, 3, 3*</a:t>
            </a:r>
            <a:r>
              <a:rPr lang="en-GB" sz="2000" b="0" dirty="0" err="1">
                <a:latin typeface="Courier" pitchFamily="2" charset="0"/>
              </a:rPr>
              <a:t>np.sqrt</a:t>
            </a:r>
            <a:r>
              <a:rPr lang="en-GB" sz="2000" b="0" dirty="0">
                <a:latin typeface="Courier" pitchFamily="2" charset="0"/>
              </a:rPr>
              <a:t>(3))</a:t>
            </a: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(r=1.0)</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6" name="Picture 5" descr="Diagram&#10;&#10;Description automatically generated">
            <a:extLst>
              <a:ext uri="{FF2B5EF4-FFF2-40B4-BE49-F238E27FC236}">
                <a16:creationId xmlns:a16="http://schemas.microsoft.com/office/drawing/2014/main" id="{E95229BF-6DA8-8A49-B081-CBC8F5CADE57}"/>
              </a:ext>
            </a:extLst>
          </p:cNvPr>
          <p:cNvPicPr>
            <a:picLocks noChangeAspect="1"/>
          </p:cNvPicPr>
          <p:nvPr/>
        </p:nvPicPr>
        <p:blipFill rotWithShape="1">
          <a:blip r:embed="rId2"/>
          <a:srcRect l="25202" r="21949"/>
          <a:stretch/>
        </p:blipFill>
        <p:spPr>
          <a:xfrm>
            <a:off x="8923493" y="1957973"/>
            <a:ext cx="3087233" cy="4381200"/>
          </a:xfrm>
          <a:prstGeom prst="rect">
            <a:avLst/>
          </a:prstGeom>
        </p:spPr>
      </p:pic>
    </p:spTree>
    <p:extLst>
      <p:ext uri="{BB962C8B-B14F-4D97-AF65-F5344CB8AC3E}">
        <p14:creationId xmlns:p14="http://schemas.microsoft.com/office/powerpoint/2010/main" val="367068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23</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box.generateAtoms</a:t>
            </a:r>
            <a:r>
              <a:rPr lang="en-GB" sz="2000" b="0" dirty="0">
                <a:latin typeface="Courier" pitchFamily="2" charset="0"/>
              </a:rPr>
              <a:t>(box, r=1.0, </a:t>
            </a:r>
            <a:r>
              <a:rPr lang="en-GB" sz="2000" dirty="0">
                <a:solidFill>
                  <a:srgbClr val="C00000"/>
                </a:solidFill>
                <a:latin typeface="Courier" pitchFamily="2" charset="0"/>
              </a:rPr>
              <a:t>noise=.1</a:t>
            </a:r>
            <a:r>
              <a:rPr lang="en-GB" sz="2000" b="0" dirty="0">
                <a:latin typeface="Courier" pitchFamily="2" charset="0"/>
              </a:rPr>
              <a:t>)</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7" name="Picture 6" descr="Diagram&#10;&#10;Description automatically generated">
            <a:extLst>
              <a:ext uri="{FF2B5EF4-FFF2-40B4-BE49-F238E27FC236}">
                <a16:creationId xmlns:a16="http://schemas.microsoft.com/office/drawing/2014/main" id="{006989B6-6FCA-0141-866F-BCD08328F4D5}"/>
              </a:ext>
            </a:extLst>
          </p:cNvPr>
          <p:cNvPicPr>
            <a:picLocks noChangeAspect="1"/>
          </p:cNvPicPr>
          <p:nvPr/>
        </p:nvPicPr>
        <p:blipFill rotWithShape="1">
          <a:blip r:embed="rId2"/>
          <a:srcRect l="24523" r="23032"/>
          <a:stretch/>
        </p:blipFill>
        <p:spPr>
          <a:xfrm>
            <a:off x="8923493" y="1957673"/>
            <a:ext cx="3063834" cy="4381500"/>
          </a:xfrm>
          <a:prstGeom prst="rect">
            <a:avLst/>
          </a:prstGeom>
        </p:spPr>
      </p:pic>
    </p:spTree>
    <p:extLst>
      <p:ext uri="{BB962C8B-B14F-4D97-AF65-F5344CB8AC3E}">
        <p14:creationId xmlns:p14="http://schemas.microsoft.com/office/powerpoint/2010/main" val="4008516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equations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107748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D24B-F797-134F-974D-7DFD55AE0DF4}"/>
              </a:ext>
            </a:extLst>
          </p:cNvPr>
          <p:cNvSpPr>
            <a:spLocks noGrp="1"/>
          </p:cNvSpPr>
          <p:nvPr>
            <p:ph type="title"/>
          </p:nvPr>
        </p:nvSpPr>
        <p:spPr/>
        <p:txBody>
          <a:bodyPr/>
          <a:lstStyle/>
          <a:p>
            <a:r>
              <a:rPr lang="en-GB" dirty="0"/>
              <a:t>LJ force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D6DEA3-32C2-AC4B-AAC3-BC07314B8E7C}"/>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r>
                            <a:rPr lang="en-US" b="0" i="1" smtClean="0">
                              <a:latin typeface="Cambria Math" panose="02040503050406030204" pitchFamily="18" charset="0"/>
                            </a:rPr>
                            <m:t>𝑟</m:t>
                          </m:r>
                        </m:num>
                        <m:den>
                          <m:r>
                            <a:rPr lang="en-GB" i="1" smtClean="0">
                              <a:latin typeface="Cambria Math" panose="02040503050406030204" pitchFamily="18" charset="0"/>
                            </a:rPr>
                            <m:t>𝑑</m:t>
                          </m:r>
                          <m:r>
                            <a:rPr lang="en-US" b="0" i="1" smtClean="0">
                              <a:latin typeface="Cambria Math" panose="02040503050406030204" pitchFamily="18" charset="0"/>
                            </a:rPr>
                            <m:t>𝑥</m:t>
                          </m:r>
                        </m:den>
                      </m:f>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𝑟</m:t>
                          </m:r>
                        </m:den>
                      </m:f>
                      <m:r>
                        <a:rPr lang="en-US"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e>
                      </m:d>
                      <m:r>
                        <a:rPr lang="en-US" b="0" i="1" smtClean="0">
                          <a:latin typeface="Cambria Math" panose="02040503050406030204" pitchFamily="18" charset="0"/>
                        </a:rPr>
                        <m:t>𝑥</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r>
                        <a:rPr lang="en-US" b="0" i="1" smtClean="0">
                          <a:latin typeface="Cambria Math" panose="02040503050406030204" pitchFamily="18" charset="0"/>
                        </a:rPr>
                        <m:t>𝑥</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b="1" i="1" smtClean="0">
                              <a:latin typeface="Cambria Math" panose="02040503050406030204" pitchFamily="18" charset="0"/>
                            </a:rPr>
                            <m:t>𝒊𝒋</m:t>
                          </m:r>
                        </m:sub>
                      </m:sSub>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d>
                        <m:dPr>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𝒊𝒋</m:t>
                              </m:r>
                            </m:sub>
                          </m:sSub>
                        </m:e>
                      </m:d>
                      <m:r>
                        <a:rPr lang="en-US" b="1" i="1" smtClean="0">
                          <a:latin typeface="Cambria Math" panose="02040503050406030204" pitchFamily="18" charset="0"/>
                          <a:ea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−14</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−8</m:t>
                          </m:r>
                        </m:sup>
                      </m:sSup>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i="1" smtClean="0">
                                  <a:latin typeface="Cambria Math" panose="02040503050406030204" pitchFamily="18" charset="0"/>
                                </a:rPr>
                                <m:t>1</m:t>
                              </m:r>
                              <m:r>
                                <a:rPr lang="en-US" b="0" i="1" smtClean="0">
                                  <a:latin typeface="Cambria Math" panose="02040503050406030204" pitchFamily="18" charset="0"/>
                                </a:rPr>
                                <m:t>−2 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−4</m:t>
                          </m:r>
                        </m:sup>
                      </m:sSup>
                      <m:d>
                        <m:dPr>
                          <m:ctrlPr>
                            <a:rPr lang="en-GB" i="1" smtClean="0">
                              <a:latin typeface="Cambria Math" panose="02040503050406030204" pitchFamily="18" charset="0"/>
                            </a:rPr>
                          </m:ctrlPr>
                        </m:dPr>
                        <m:e>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e>
                            <m:sup>
                              <m:r>
                                <a:rPr lang="en-US" b="0" i="1" smtClean="0">
                                  <a:latin typeface="Cambria Math" panose="02040503050406030204" pitchFamily="18" charset="0"/>
                                </a:rPr>
                                <m:t>−3</m:t>
                              </m:r>
                            </m:sup>
                          </m:s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30D6DEA3-32C2-AC4B-AAC3-BC07314B8E7C}"/>
                  </a:ext>
                </a:extLst>
              </p:cNvPr>
              <p:cNvSpPr>
                <a:spLocks noGrp="1" noRot="1" noChangeAspect="1" noMove="1" noResize="1" noEditPoints="1" noAdjustHandles="1" noChangeArrowheads="1" noChangeShapeType="1" noTextEdit="1"/>
              </p:cNvSpPr>
              <p:nvPr>
                <p:ph idx="1"/>
              </p:nvPr>
            </p:nvSpPr>
            <p:spPr>
              <a:blipFill>
                <a:blip r:embed="rId2"/>
                <a:stretch>
                  <a:fillRect t="-10724" b="-268"/>
                </a:stretch>
              </a:blipFill>
            </p:spPr>
            <p:txBody>
              <a:bodyPr/>
              <a:lstStyle/>
              <a:p>
                <a:r>
                  <a:rPr lang="en-GB">
                    <a:noFill/>
                  </a:rPr>
                  <a:t> </a:t>
                </a:r>
              </a:p>
            </p:txBody>
          </p:sp>
        </mc:Fallback>
      </mc:AlternateContent>
    </p:spTree>
    <p:extLst>
      <p:ext uri="{BB962C8B-B14F-4D97-AF65-F5344CB8AC3E}">
        <p14:creationId xmlns:p14="http://schemas.microsoft.com/office/powerpoint/2010/main" val="91079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3DA4-51A0-8442-A334-BD9D9EB24F00}"/>
              </a:ext>
            </a:extLst>
          </p:cNvPr>
          <p:cNvSpPr>
            <a:spLocks noGrp="1"/>
          </p:cNvSpPr>
          <p:nvPr>
            <p:ph type="title"/>
          </p:nvPr>
        </p:nvSpPr>
        <p:spPr/>
        <p:txBody>
          <a:bodyPr/>
          <a:lstStyle/>
          <a:p>
            <a:r>
              <a:rPr lang="en-GB" dirty="0"/>
              <a:t>LJ equilibrium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8AFEA0-E0E5-E847-9822-D9B3CEA79ECC}"/>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𝑑</m:t>
                          </m:r>
                        </m:num>
                        <m:den>
                          <m:r>
                            <a:rPr lang="en-GB" i="1" smtClean="0">
                              <a:latin typeface="Cambria Math" panose="02040503050406030204" pitchFamily="18" charset="0"/>
                            </a:rPr>
                            <m:t>𝑑</m:t>
                          </m:r>
                          <m:r>
                            <a:rPr lang="en-US" b="0" i="1" smtClean="0">
                              <a:latin typeface="Cambria Math" panose="02040503050406030204" pitchFamily="18" charset="0"/>
                            </a:rPr>
                            <m:t>𝑟</m:t>
                          </m:r>
                        </m:den>
                      </m:f>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−12</m:t>
                              </m:r>
                            </m:sup>
                          </m:sSup>
                          <m:r>
                            <a:rPr lang="en-US" b="0" i="1" smtClean="0">
                              <a:latin typeface="Cambria Math" panose="02040503050406030204" pitchFamily="18" charset="0"/>
                            </a:rPr>
                            <m:t>−</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r>
                        <a:rPr lang="en-US" b="0" i="1" smtClean="0">
                          <a:latin typeface="Cambria Math" panose="02040503050406030204" pitchFamily="18" charset="0"/>
                        </a:rPr>
                        <m:t>=</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−13</m:t>
                              </m:r>
                            </m:sup>
                          </m:sSup>
                          <m:r>
                            <a:rPr lang="en-US" b="0" i="1" smtClean="0">
                              <a:latin typeface="Cambria Math" panose="02040503050406030204" pitchFamily="18" charset="0"/>
                            </a:rPr>
                            <m:t>+6</m:t>
                          </m:r>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US" b="0" i="1" smtClean="0">
                                  <a:latin typeface="Cambria Math" panose="02040503050406030204" pitchFamily="18" charset="0"/>
                                </a:rPr>
                                <m:t>1−2 </m:t>
                              </m:r>
                              <m:r>
                                <a:rPr lang="en-US" b="0" i="1" smtClean="0">
                                  <a:latin typeface="Cambria Math" panose="02040503050406030204" pitchFamily="18" charset="0"/>
                                </a:rPr>
                                <m:t>𝑟</m:t>
                              </m:r>
                            </m:e>
                            <m:sup>
                              <m:r>
                                <a:rPr lang="en-US" b="0" i="1" smtClean="0">
                                  <a:latin typeface="Cambria Math" panose="02040503050406030204" pitchFamily="18" charset="0"/>
                                </a:rPr>
                                <m:t>−6</m:t>
                              </m:r>
                            </m:sup>
                          </m:sSup>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d>
                        <m:dPr>
                          <m:ctrlPr>
                            <a:rPr lang="en-GB"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6</m:t>
                                  </m:r>
                                </m:sup>
                              </m:sSup>
                            </m:den>
                          </m:f>
                        </m:e>
                      </m:d>
                      <m:sSup>
                        <m:sSupPr>
                          <m:ctrlPr>
                            <a:rPr lang="en-GB"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−7</m:t>
                          </m:r>
                        </m:sup>
                      </m:sSup>
                      <m:r>
                        <a:rPr lang="en-US" b="0" i="1" smtClean="0">
                          <a:latin typeface="Cambria Math" panose="02040503050406030204" pitchFamily="18" charset="0"/>
                        </a:rPr>
                        <m:t>=0</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box>
                            <m:boxPr>
                              <m:ctrlPr>
                                <a:rPr lang="en-US" b="0" i="1" smtClean="0">
                                  <a:latin typeface="Cambria Math" panose="02040503050406030204" pitchFamily="18" charset="0"/>
                                  <a:ea typeface="Cambria Math" panose="02040503050406030204" pitchFamily="18" charset="0"/>
                                </a:rPr>
                              </m:ctrlPr>
                            </m:boxPr>
                            <m:e>
                              <m:argPr>
                                <m:argSz m:val="-1"/>
                              </m:argP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e>
                          </m:box>
                        </m:sup>
                      </m:sSup>
                      <m:r>
                        <a:rPr lang="en-US" b="0" i="1" smtClean="0">
                          <a:latin typeface="Cambria Math" panose="02040503050406030204" pitchFamily="18" charset="0"/>
                          <a:ea typeface="Cambria Math" panose="02040503050406030204" pitchFamily="18" charset="0"/>
                        </a:rPr>
                        <m:t>≅1.122462048309373</m:t>
                      </m:r>
                    </m:oMath>
                  </m:oMathPara>
                </a14:m>
                <a:endParaRPr lang="en-US" b="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D68AFEA0-E0E5-E847-9822-D9B3CEA79ECC}"/>
                  </a:ext>
                </a:extLst>
              </p:cNvPr>
              <p:cNvSpPr>
                <a:spLocks noGrp="1" noRot="1" noChangeAspect="1" noMove="1" noResize="1" noEditPoints="1" noAdjustHandles="1" noChangeArrowheads="1" noChangeShapeType="1" noTextEdit="1"/>
              </p:cNvSpPr>
              <p:nvPr>
                <p:ph idx="1"/>
              </p:nvPr>
            </p:nvSpPr>
            <p:spPr>
              <a:blipFill>
                <a:blip r:embed="rId2"/>
                <a:stretch>
                  <a:fillRect t="-291"/>
                </a:stretch>
              </a:blipFill>
            </p:spPr>
            <p:txBody>
              <a:bodyPr/>
              <a:lstStyle/>
              <a:p>
                <a:r>
                  <a:rPr lang="en-GB">
                    <a:noFill/>
                  </a:rPr>
                  <a:t> </a:t>
                </a:r>
              </a:p>
            </p:txBody>
          </p:sp>
        </mc:Fallback>
      </mc:AlternateContent>
    </p:spTree>
    <p:extLst>
      <p:ext uri="{BB962C8B-B14F-4D97-AF65-F5344CB8AC3E}">
        <p14:creationId xmlns:p14="http://schemas.microsoft.com/office/powerpoint/2010/main" val="3564021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normAutofit/>
          </a:bodyPr>
          <a:lstStyle/>
          <a:p>
            <a:r>
              <a:rPr lang="en-GB" dirty="0" err="1"/>
              <a:t>Verlet</a:t>
            </a:r>
            <a:r>
              <a:rPr lang="en-GB" dirty="0"/>
              <a:t> Lists</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200859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CE0-A287-0340-B8BB-A7C324782BA8}"/>
              </a:ext>
            </a:extLst>
          </p:cNvPr>
          <p:cNvSpPr>
            <a:spLocks noGrp="1"/>
          </p:cNvSpPr>
          <p:nvPr>
            <p:ph type="title"/>
          </p:nvPr>
        </p:nvSpPr>
        <p:spPr/>
        <p:txBody>
          <a:bodyPr/>
          <a:lstStyle/>
          <a:p>
            <a:r>
              <a:rPr lang="en-GB" dirty="0" err="1"/>
              <a:t>Verlist</a:t>
            </a:r>
            <a:r>
              <a:rPr lang="en-GB" dirty="0"/>
              <a:t> list</a:t>
            </a:r>
          </a:p>
        </p:txBody>
      </p:sp>
      <p:sp>
        <p:nvSpPr>
          <p:cNvPr id="3" name="Slide Number Placeholder 2">
            <a:extLst>
              <a:ext uri="{FF2B5EF4-FFF2-40B4-BE49-F238E27FC236}">
                <a16:creationId xmlns:a16="http://schemas.microsoft.com/office/drawing/2014/main" id="{0143D67D-F28D-FC40-A71C-C2F0C7063678}"/>
              </a:ext>
            </a:extLst>
          </p:cNvPr>
          <p:cNvSpPr>
            <a:spLocks noGrp="1"/>
          </p:cNvSpPr>
          <p:nvPr>
            <p:ph type="sldNum" sz="quarter" idx="10"/>
          </p:nvPr>
        </p:nvSpPr>
        <p:spPr/>
        <p:txBody>
          <a:bodyPr/>
          <a:lstStyle/>
          <a:p>
            <a:fld id="{E038E271-308C-2E46-A3EC-56326F9084CC}" type="slidenum">
              <a:rPr lang="nl-BE" smtClean="0"/>
              <a:pPr/>
              <a:t>28</a:t>
            </a:fld>
            <a:endParaRPr lang="nl-BE" dirty="0"/>
          </a:p>
        </p:txBody>
      </p:sp>
      <p:sp>
        <p:nvSpPr>
          <p:cNvPr id="4" name="Text Placeholder 3">
            <a:extLst>
              <a:ext uri="{FF2B5EF4-FFF2-40B4-BE49-F238E27FC236}">
                <a16:creationId xmlns:a16="http://schemas.microsoft.com/office/drawing/2014/main" id="{4C796AAF-6120-BE4A-8B51-083E5E35438C}"/>
              </a:ext>
            </a:extLst>
          </p:cNvPr>
          <p:cNvSpPr>
            <a:spLocks noGrp="1"/>
          </p:cNvSpPr>
          <p:nvPr>
            <p:ph type="body" sz="quarter" idx="11"/>
          </p:nvPr>
        </p:nvSpPr>
        <p:spPr/>
        <p:txBody>
          <a:bodyPr/>
          <a:lstStyle/>
          <a:p>
            <a:r>
              <a:rPr lang="en-GB" dirty="0"/>
              <a:t>is a mathematical concept: the set of neighbours of an atom which are within the </a:t>
            </a:r>
            <a:r>
              <a:rPr lang="en-GB" dirty="0" err="1"/>
              <a:t>cutoff</a:t>
            </a:r>
            <a:r>
              <a:rPr lang="en-GB" dirty="0"/>
              <a:t> distance</a:t>
            </a:r>
          </a:p>
          <a:p>
            <a:r>
              <a:rPr lang="en-GB" dirty="0"/>
              <a:t>in a program you need a representation for each mathematical concept:</a:t>
            </a:r>
          </a:p>
          <a:p>
            <a:pPr lvl="1"/>
            <a:r>
              <a:rPr lang="en-GB" dirty="0"/>
              <a:t>a data structure</a:t>
            </a:r>
          </a:p>
          <a:p>
            <a:pPr lvl="1"/>
            <a:r>
              <a:rPr lang="en-GB" dirty="0"/>
              <a:t>the data structure is </a:t>
            </a:r>
            <a:r>
              <a:rPr lang="en-GB" b="1" dirty="0"/>
              <a:t>not</a:t>
            </a:r>
            <a:r>
              <a:rPr lang="en-GB" dirty="0"/>
              <a:t> important for correctness</a:t>
            </a:r>
          </a:p>
          <a:p>
            <a:pPr lvl="1"/>
            <a:r>
              <a:rPr lang="en-GB" dirty="0"/>
              <a:t>the data structure is important for </a:t>
            </a:r>
          </a:p>
          <a:p>
            <a:pPr lvl="2"/>
            <a:r>
              <a:rPr lang="en-GB" dirty="0"/>
              <a:t>performance</a:t>
            </a:r>
          </a:p>
          <a:p>
            <a:pPr lvl="2"/>
            <a:r>
              <a:rPr lang="en-GB" dirty="0"/>
              <a:t>practical considerations (ease of programming, debugging, …)</a:t>
            </a:r>
          </a:p>
        </p:txBody>
      </p:sp>
    </p:spTree>
    <p:extLst>
      <p:ext uri="{BB962C8B-B14F-4D97-AF65-F5344CB8AC3E}">
        <p14:creationId xmlns:p14="http://schemas.microsoft.com/office/powerpoint/2010/main" val="1375505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22D6-162A-E245-836B-BFCB2D0E9EEB}"/>
              </a:ext>
            </a:extLst>
          </p:cNvPr>
          <p:cNvSpPr>
            <a:spLocks noGrp="1"/>
          </p:cNvSpPr>
          <p:nvPr>
            <p:ph type="title"/>
          </p:nvPr>
        </p:nvSpPr>
        <p:spPr/>
        <p:txBody>
          <a:bodyPr/>
          <a:lstStyle/>
          <a:p>
            <a:r>
              <a:rPr lang="en-GB" dirty="0"/>
              <a:t>Pure Python approach</a:t>
            </a:r>
          </a:p>
        </p:txBody>
      </p:sp>
      <p:sp>
        <p:nvSpPr>
          <p:cNvPr id="3" name="Slide Number Placeholder 2">
            <a:extLst>
              <a:ext uri="{FF2B5EF4-FFF2-40B4-BE49-F238E27FC236}">
                <a16:creationId xmlns:a16="http://schemas.microsoft.com/office/drawing/2014/main" id="{32773C10-0E0A-4345-B143-156DE32618D1}"/>
              </a:ext>
            </a:extLst>
          </p:cNvPr>
          <p:cNvSpPr>
            <a:spLocks noGrp="1"/>
          </p:cNvSpPr>
          <p:nvPr>
            <p:ph type="sldNum" sz="quarter" idx="10"/>
          </p:nvPr>
        </p:nvSpPr>
        <p:spPr/>
        <p:txBody>
          <a:bodyPr/>
          <a:lstStyle/>
          <a:p>
            <a:fld id="{E038E271-308C-2E46-A3EC-56326F9084CC}" type="slidenum">
              <a:rPr lang="nl-BE" smtClean="0"/>
              <a:pPr/>
              <a:t>29</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EAAF6DF0-AD24-0A4F-B3D2-1F8F576431DA}"/>
                  </a:ext>
                </a:extLst>
              </p:cNvPr>
              <p:cNvSpPr>
                <a:spLocks noGrp="1"/>
              </p:cNvSpPr>
              <p:nvPr>
                <p:ph type="body" sz="quarter" idx="11"/>
              </p:nvPr>
            </p:nvSpPr>
            <p:spPr>
              <a:xfrm>
                <a:off x="623888" y="1516380"/>
                <a:ext cx="4152507" cy="4720907"/>
              </a:xfrm>
            </p:spPr>
            <p:txBody>
              <a:bodyPr/>
              <a:lstStyle/>
              <a:p>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𝒄𝒖𝒕𝒐𝒇𝒇</m:t>
                        </m:r>
                      </m:sub>
                    </m:sSub>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𝟓</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𝟎</m:t>
                        </m:r>
                      </m:sub>
                    </m:sSub>
                  </m:oMath>
                </a14:m>
                <a:endParaRPr lang="en-GB" dirty="0"/>
              </a:p>
              <a:p>
                <a:r>
                  <a:rPr lang="en-GB" dirty="0"/>
                  <a:t>a list of lists</a:t>
                </a:r>
              </a:p>
              <a:p>
                <a:r>
                  <a:rPr lang="en-GB" dirty="0" err="1"/>
                  <a:t>vl</a:t>
                </a:r>
                <a:r>
                  <a:rPr lang="en-GB" dirty="0"/>
                  <a:t> = [[1,2],[2,3],[3,4],[4]]</a:t>
                </a:r>
              </a:p>
              <a:p>
                <a:r>
                  <a:rPr lang="en-GB" dirty="0"/>
                  <a:t>advantages:</a:t>
                </a:r>
              </a:p>
              <a:p>
                <a:pPr lvl="1"/>
                <a:r>
                  <a:rPr lang="en-GB" dirty="0"/>
                  <a:t>simple, good as first approach</a:t>
                </a:r>
              </a:p>
              <a:p>
                <a:pPr lvl="1"/>
                <a:r>
                  <a:rPr lang="en-GB" dirty="0"/>
                  <a:t>lists are dynamic</a:t>
                </a:r>
              </a:p>
              <a:p>
                <a:pPr lvl="1"/>
                <a:r>
                  <a:rPr lang="en-GB" dirty="0" err="1"/>
                  <a:t>verlet</a:t>
                </a:r>
                <a:r>
                  <a:rPr lang="en-GB" dirty="0"/>
                  <a:t> list of atom </a:t>
                </a:r>
                <a:r>
                  <a:rPr lang="en-GB" dirty="0" err="1"/>
                  <a:t>i</a:t>
                </a:r>
                <a:r>
                  <a:rPr lang="en-GB" dirty="0"/>
                  <a:t> is </a:t>
                </a:r>
                <a:r>
                  <a:rPr lang="en-GB" dirty="0" err="1"/>
                  <a:t>vl</a:t>
                </a:r>
                <a:r>
                  <a:rPr lang="en-GB" dirty="0"/>
                  <a:t>[</a:t>
                </a:r>
                <a:r>
                  <a:rPr lang="en-GB" dirty="0" err="1"/>
                  <a:t>i</a:t>
                </a:r>
                <a:r>
                  <a:rPr lang="en-GB" dirty="0"/>
                  <a:t>]</a:t>
                </a:r>
              </a:p>
              <a:p>
                <a:pPr lvl="1"/>
                <a:r>
                  <a:rPr lang="en-GB" dirty="0" err="1"/>
                  <a:t>n_atoms</a:t>
                </a:r>
                <a:r>
                  <a:rPr lang="en-GB" dirty="0"/>
                  <a:t> = </a:t>
                </a:r>
                <a:r>
                  <a:rPr lang="en-GB" dirty="0" err="1"/>
                  <a:t>len</a:t>
                </a:r>
                <a:r>
                  <a:rPr lang="en-GB" dirty="0"/>
                  <a:t>(</a:t>
                </a:r>
                <a:r>
                  <a:rPr lang="en-GB" dirty="0" err="1"/>
                  <a:t>vl</a:t>
                </a:r>
                <a:r>
                  <a:rPr lang="en-GB" dirty="0"/>
                  <a:t>)</a:t>
                </a:r>
              </a:p>
              <a:p>
                <a:pPr lvl="1"/>
                <a:r>
                  <a:rPr lang="en-GB" dirty="0" err="1"/>
                  <a:t>n_neighbours_i</a:t>
                </a:r>
                <a:r>
                  <a:rPr lang="en-GB" dirty="0"/>
                  <a:t> = </a:t>
                </a:r>
                <a:r>
                  <a:rPr lang="en-GB" dirty="0" err="1"/>
                  <a:t>len</a:t>
                </a:r>
                <a:r>
                  <a:rPr lang="en-GB" dirty="0"/>
                  <a:t>(</a:t>
                </a:r>
                <a:r>
                  <a:rPr lang="en-GB" dirty="0" err="1"/>
                  <a:t>vl</a:t>
                </a:r>
                <a:r>
                  <a:rPr lang="en-GB" dirty="0"/>
                  <a:t>[</a:t>
                </a:r>
                <a:r>
                  <a:rPr lang="en-GB" dirty="0" err="1"/>
                  <a:t>i</a:t>
                </a:r>
                <a:r>
                  <a:rPr lang="en-GB" dirty="0"/>
                  <a:t>])</a:t>
                </a:r>
              </a:p>
              <a:p>
                <a:pPr lvl="1"/>
                <a:endParaRPr lang="en-GB" dirty="0"/>
              </a:p>
              <a:p>
                <a:pPr lvl="1"/>
                <a:endParaRPr lang="en-GB" dirty="0"/>
              </a:p>
            </p:txBody>
          </p:sp>
        </mc:Choice>
        <mc:Fallback>
          <p:sp>
            <p:nvSpPr>
              <p:cNvPr id="4" name="Text Placeholder 3">
                <a:extLst>
                  <a:ext uri="{FF2B5EF4-FFF2-40B4-BE49-F238E27FC236}">
                    <a16:creationId xmlns:a16="http://schemas.microsoft.com/office/drawing/2014/main" id="{EAAF6DF0-AD24-0A4F-B3D2-1F8F576431DA}"/>
                  </a:ext>
                </a:extLst>
              </p:cNvPr>
              <p:cNvSpPr>
                <a:spLocks noGrp="1" noRot="1" noChangeAspect="1" noMove="1" noResize="1" noEditPoints="1" noAdjustHandles="1" noChangeArrowheads="1" noChangeShapeType="1" noTextEdit="1"/>
              </p:cNvSpPr>
              <p:nvPr>
                <p:ph type="body" sz="quarter" idx="11"/>
              </p:nvPr>
            </p:nvSpPr>
            <p:spPr>
              <a:xfrm>
                <a:off x="623888" y="1516380"/>
                <a:ext cx="4152507" cy="4720907"/>
              </a:xfrm>
              <a:blipFill>
                <a:blip r:embed="rId2"/>
                <a:stretch>
                  <a:fillRect l="-3343" b="-268"/>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D4C7754B-B247-AC41-8D96-B620D942E6C7}"/>
              </a:ext>
            </a:extLst>
          </p:cNvPr>
          <p:cNvPicPr>
            <a:picLocks noChangeAspect="1"/>
          </p:cNvPicPr>
          <p:nvPr/>
        </p:nvPicPr>
        <p:blipFill rotWithShape="1">
          <a:blip r:embed="rId3"/>
          <a:srcRect t="29740" b="27979"/>
          <a:stretch/>
        </p:blipFill>
        <p:spPr>
          <a:xfrm>
            <a:off x="5360060" y="1128155"/>
            <a:ext cx="5842000" cy="1852552"/>
          </a:xfrm>
          <a:prstGeom prst="rect">
            <a:avLst/>
          </a:prstGeom>
        </p:spPr>
      </p:pic>
      <p:sp>
        <p:nvSpPr>
          <p:cNvPr id="7" name="Text Placeholder 3">
            <a:extLst>
              <a:ext uri="{FF2B5EF4-FFF2-40B4-BE49-F238E27FC236}">
                <a16:creationId xmlns:a16="http://schemas.microsoft.com/office/drawing/2014/main" id="{6AF23034-0DA2-0C45-A977-68C05E9A951A}"/>
              </a:ext>
            </a:extLst>
          </p:cNvPr>
          <p:cNvSpPr txBox="1">
            <a:spLocks/>
          </p:cNvSpPr>
          <p:nvPr/>
        </p:nvSpPr>
        <p:spPr>
          <a:xfrm>
            <a:off x="6101338" y="2982052"/>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800" b="0" dirty="0" err="1">
                <a:latin typeface="Menlo" panose="020B0609030804020204" pitchFamily="49" charset="0"/>
                <a:ea typeface="Menlo" panose="020B0609030804020204" pitchFamily="49" charset="0"/>
                <a:cs typeface="Menlo" panose="020B0609030804020204" pitchFamily="49" charset="0"/>
              </a:rPr>
              <a:t>vl</a:t>
            </a:r>
            <a:r>
              <a:rPr lang="en-GB" sz="1800" b="0" dirty="0">
                <a:latin typeface="Menlo" panose="020B0609030804020204" pitchFamily="49" charset="0"/>
                <a:ea typeface="Menlo" panose="020B0609030804020204" pitchFamily="49" charset="0"/>
                <a:cs typeface="Menlo" panose="020B0609030804020204" pitchFamily="49" charset="0"/>
              </a:rPr>
              <a:t> = </a:t>
            </a:r>
            <a:r>
              <a:rPr lang="en-GB" sz="1100" b="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vl0.append(1)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a:t>
            </a:r>
          </a:p>
          <a:p>
            <a:r>
              <a:rPr lang="en-GB" sz="1600" b="0" dirty="0">
                <a:latin typeface="Menlo" panose="020B0609030804020204" pitchFamily="49" charset="0"/>
                <a:ea typeface="Menlo" panose="020B0609030804020204" pitchFamily="49" charset="0"/>
                <a:cs typeface="Menlo" panose="020B0609030804020204" pitchFamily="49" charset="0"/>
              </a:rPr>
              <a:t>vl0.append(2)</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pPr marL="0" indent="0">
              <a:buNone/>
            </a:pPr>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(vl0)</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
        <p:nvSpPr>
          <p:cNvPr id="8" name="Text Placeholder 3">
            <a:extLst>
              <a:ext uri="{FF2B5EF4-FFF2-40B4-BE49-F238E27FC236}">
                <a16:creationId xmlns:a16="http://schemas.microsoft.com/office/drawing/2014/main" id="{C015FC7E-18FF-D644-9BF7-C0B9F5567A29}"/>
              </a:ext>
            </a:extLst>
          </p:cNvPr>
          <p:cNvSpPr txBox="1">
            <a:spLocks/>
          </p:cNvSpPr>
          <p:nvPr/>
        </p:nvSpPr>
        <p:spPr>
          <a:xfrm>
            <a:off x="8503627" y="2980707"/>
            <a:ext cx="2698433" cy="3020715"/>
          </a:xfrm>
          <a:prstGeom prst="rect">
            <a:avLst/>
          </a:prstGeom>
        </p:spPr>
        <p:txBody>
          <a:bodyPr vert="horz" lIns="0" tIns="0" rIns="0" bIns="0" rtlCol="0">
            <a:normAutofit/>
          </a:bodyPr>
          <a:lst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sz="1600" b="0" dirty="0">
                <a:latin typeface="Menlo" panose="020B0609030804020204" pitchFamily="49" charset="0"/>
                <a:ea typeface="Menlo" panose="020B0609030804020204" pitchFamily="49" charset="0"/>
                <a:cs typeface="Menlo" panose="020B0609030804020204" pitchFamily="49" charset="0"/>
              </a:rPr>
              <a:t>vl1 =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a:t>
            </a:r>
          </a:p>
          <a:p>
            <a:r>
              <a:rPr lang="en-GB" sz="1600" b="0" dirty="0">
                <a:latin typeface="Menlo" panose="020B0609030804020204" pitchFamily="49" charset="0"/>
                <a:ea typeface="Menlo" panose="020B0609030804020204" pitchFamily="49" charset="0"/>
                <a:cs typeface="Menlo" panose="020B0609030804020204" pitchFamily="49" charset="0"/>
              </a:rPr>
              <a:t>vl1.append(2) </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a:t>
            </a:r>
          </a:p>
          <a:p>
            <a:r>
              <a:rPr lang="en-GB" sz="1600" b="0" dirty="0">
                <a:latin typeface="Menlo" panose="020B0609030804020204" pitchFamily="49" charset="0"/>
                <a:ea typeface="Menlo" panose="020B0609030804020204" pitchFamily="49" charset="0"/>
                <a:cs typeface="Menlo" panose="020B0609030804020204" pitchFamily="49" charset="0"/>
              </a:rPr>
              <a:t>vl0.append(3)</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[2,3]</a:t>
            </a:r>
          </a:p>
          <a:p>
            <a:r>
              <a:rPr lang="en-GB" sz="1600" b="0" dirty="0" err="1">
                <a:latin typeface="Menlo" panose="020B0609030804020204" pitchFamily="49" charset="0"/>
                <a:ea typeface="Menlo" panose="020B0609030804020204" pitchFamily="49" charset="0"/>
                <a:cs typeface="Menlo" panose="020B0609030804020204" pitchFamily="49" charset="0"/>
              </a:rPr>
              <a:t>vl.append</a:t>
            </a:r>
            <a:r>
              <a:rPr lang="en-GB" sz="1600" b="0" dirty="0">
                <a:latin typeface="Menlo" panose="020B0609030804020204" pitchFamily="49" charset="0"/>
                <a:ea typeface="Menlo" panose="020B0609030804020204" pitchFamily="49" charset="0"/>
                <a:cs typeface="Menlo" panose="020B0609030804020204" pitchFamily="49" charset="0"/>
              </a:rPr>
              <a:t>(vl1)</a:t>
            </a:r>
          </a:p>
          <a:p>
            <a:pPr marL="0" indent="0">
              <a:buNone/>
            </a:pPr>
            <a:r>
              <a:rPr lang="en-GB" sz="1600" b="0" dirty="0">
                <a:latin typeface="Menlo" panose="020B0609030804020204" pitchFamily="49" charset="0"/>
                <a:ea typeface="Menlo" panose="020B0609030804020204" pitchFamily="49" charset="0"/>
                <a:cs typeface="Menlo" panose="020B0609030804020204" pitchFamily="49" charset="0"/>
              </a:rPr>
              <a:t>[[1,2],[2,3]]</a:t>
            </a:r>
          </a:p>
          <a:p>
            <a:r>
              <a:rPr lang="en-GB" sz="1600" b="0" dirty="0">
                <a:latin typeface="Menlo" panose="020B0609030804020204" pitchFamily="49" charset="0"/>
                <a:ea typeface="Menlo" panose="020B0609030804020204" pitchFamily="49" charset="0"/>
                <a:cs typeface="Menlo" panose="020B0609030804020204" pitchFamily="49" charset="0"/>
              </a:rPr>
              <a:t>…</a:t>
            </a:r>
          </a:p>
          <a:p>
            <a:endParaRPr lang="en-GB" b="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8671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xmlns="">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36E-24F7-234D-80EC-04423C6BDBF5}"/>
              </a:ext>
            </a:extLst>
          </p:cNvPr>
          <p:cNvSpPr>
            <a:spLocks noGrp="1"/>
          </p:cNvSpPr>
          <p:nvPr>
            <p:ph type="title"/>
          </p:nvPr>
        </p:nvSpPr>
        <p:spPr/>
        <p:txBody>
          <a:bodyPr/>
          <a:lstStyle/>
          <a:p>
            <a:r>
              <a:rPr lang="en-GB" dirty="0"/>
              <a:t>mixed programming approach</a:t>
            </a:r>
          </a:p>
        </p:txBody>
      </p:sp>
      <p:sp>
        <p:nvSpPr>
          <p:cNvPr id="3" name="Slide Number Placeholder 2">
            <a:extLst>
              <a:ext uri="{FF2B5EF4-FFF2-40B4-BE49-F238E27FC236}">
                <a16:creationId xmlns:a16="http://schemas.microsoft.com/office/drawing/2014/main" id="{2308DABA-BA31-AE49-B945-0664973535B6}"/>
              </a:ext>
            </a:extLst>
          </p:cNvPr>
          <p:cNvSpPr>
            <a:spLocks noGrp="1"/>
          </p:cNvSpPr>
          <p:nvPr>
            <p:ph type="sldNum" sz="quarter" idx="10"/>
          </p:nvPr>
        </p:nvSpPr>
        <p:spPr/>
        <p:txBody>
          <a:bodyPr/>
          <a:lstStyle/>
          <a:p>
            <a:fld id="{E038E271-308C-2E46-A3EC-56326F9084CC}" type="slidenum">
              <a:rPr lang="nl-BE" smtClean="0"/>
              <a:pPr/>
              <a:t>30</a:t>
            </a:fld>
            <a:endParaRPr lang="nl-BE" dirty="0"/>
          </a:p>
        </p:txBody>
      </p:sp>
      <p:sp>
        <p:nvSpPr>
          <p:cNvPr id="4" name="Text Placeholder 3">
            <a:extLst>
              <a:ext uri="{FF2B5EF4-FFF2-40B4-BE49-F238E27FC236}">
                <a16:creationId xmlns:a16="http://schemas.microsoft.com/office/drawing/2014/main" id="{90F55C6C-4A0E-EC48-8138-7C8811071507}"/>
              </a:ext>
            </a:extLst>
          </p:cNvPr>
          <p:cNvSpPr>
            <a:spLocks noGrp="1"/>
          </p:cNvSpPr>
          <p:nvPr>
            <p:ph type="body" sz="quarter" idx="11"/>
          </p:nvPr>
        </p:nvSpPr>
        <p:spPr/>
        <p:txBody>
          <a:bodyPr/>
          <a:lstStyle/>
          <a:p>
            <a:r>
              <a:rPr lang="en-GB" dirty="0"/>
              <a:t>disadvantages</a:t>
            </a:r>
          </a:p>
          <a:p>
            <a:pPr lvl="1"/>
            <a:r>
              <a:rPr lang="en-GB" dirty="0"/>
              <a:t>double loop in Python = slow</a:t>
            </a:r>
          </a:p>
          <a:p>
            <a:pPr lvl="1"/>
            <a:r>
              <a:rPr lang="en-GB" dirty="0"/>
              <a:t>Python list is non-contiguous data structure = slow</a:t>
            </a:r>
          </a:p>
          <a:p>
            <a:r>
              <a:rPr lang="en-GB" dirty="0"/>
              <a:t>replace with contiguous data-structure: </a:t>
            </a:r>
            <a:r>
              <a:rPr lang="en-GB" dirty="0" err="1"/>
              <a:t>numpy</a:t>
            </a:r>
            <a:r>
              <a:rPr lang="en-GB" dirty="0"/>
              <a:t> array</a:t>
            </a:r>
          </a:p>
          <a:p>
            <a:pPr lvl="1"/>
            <a:r>
              <a:rPr lang="en-GB" dirty="0"/>
              <a:t>pass this to C++ or Fortran and make the loops in C++/Fortran</a:t>
            </a:r>
          </a:p>
          <a:p>
            <a:pPr marL="360362" lvl="1" indent="0">
              <a:buNone/>
            </a:pPr>
            <a:endParaRPr lang="en-GB" dirty="0"/>
          </a:p>
          <a:p>
            <a:pPr lvl="1"/>
            <a:endParaRPr lang="en-GB" dirty="0"/>
          </a:p>
        </p:txBody>
      </p:sp>
      <p:graphicFrame>
        <p:nvGraphicFramePr>
          <p:cNvPr id="7" name="Table 7">
            <a:extLst>
              <a:ext uri="{FF2B5EF4-FFF2-40B4-BE49-F238E27FC236}">
                <a16:creationId xmlns:a16="http://schemas.microsoft.com/office/drawing/2014/main" id="{F338EB13-FABC-8D41-AA40-5E8B582E79A7}"/>
              </a:ext>
            </a:extLst>
          </p:cNvPr>
          <p:cNvGraphicFramePr>
            <a:graphicFrameLocks noGrp="1"/>
          </p:cNvGraphicFramePr>
          <p:nvPr>
            <p:extLst>
              <p:ext uri="{D42A27DB-BD31-4B8C-83A1-F6EECF244321}">
                <p14:modId xmlns:p14="http://schemas.microsoft.com/office/powerpoint/2010/main" val="1833715287"/>
              </p:ext>
            </p:extLst>
          </p:nvPr>
        </p:nvGraphicFramePr>
        <p:xfrm>
          <a:off x="3232072" y="4081228"/>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1221048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31</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2363385"/>
            <a:ext cx="10944225" cy="4720907"/>
          </a:xfrm>
        </p:spPr>
        <p:txBody>
          <a:bodyPr/>
          <a:lstStyle/>
          <a:p>
            <a:r>
              <a:rPr lang="en-GB" dirty="0"/>
              <a:t>if storage is row major (rows are stored contiguously)</a:t>
            </a:r>
          </a:p>
          <a:p>
            <a:pPr lvl="1"/>
            <a:r>
              <a:rPr lang="en-GB" dirty="0"/>
              <a:t>Python, C, C++</a:t>
            </a:r>
          </a:p>
          <a:p>
            <a:pPr lvl="1"/>
            <a:r>
              <a:rPr lang="en-GB" dirty="0"/>
              <a:t>outer loop = loop over atoms (loop over rows</a:t>
            </a:r>
          </a:p>
          <a:p>
            <a:pPr lvl="1"/>
            <a:r>
              <a:rPr lang="en-GB" dirty="0"/>
              <a:t>inner loop = loop over neighbours (loop in a row) =&gt; </a:t>
            </a:r>
            <a:r>
              <a:rPr lang="en-GB" dirty="0">
                <a:solidFill>
                  <a:srgbClr val="C00000"/>
                </a:solidFill>
              </a:rPr>
              <a:t>contiguous data access</a:t>
            </a:r>
          </a:p>
          <a:p>
            <a:r>
              <a:rPr lang="en-GB" dirty="0"/>
              <a:t>if storage is column major (columns are stored contiguously)</a:t>
            </a:r>
          </a:p>
          <a:p>
            <a:pPr lvl="1"/>
            <a:r>
              <a:rPr lang="en-GB" dirty="0">
                <a:solidFill>
                  <a:srgbClr val="C00000"/>
                </a:solidFill>
              </a:rPr>
              <a:t>transpose the data structure</a:t>
            </a:r>
          </a:p>
          <a:p>
            <a:pPr lvl="1"/>
            <a:r>
              <a:rPr lang="en-GB" dirty="0"/>
              <a:t>outer loop = loop over atoms  (loop over columns)</a:t>
            </a:r>
          </a:p>
          <a:p>
            <a:pPr lvl="1"/>
            <a:r>
              <a:rPr lang="en-GB" dirty="0"/>
              <a:t>inner loop = loop over neighbours (loop in a column) =&gt; </a:t>
            </a:r>
            <a:r>
              <a:rPr lang="en-GB" dirty="0">
                <a:solidFill>
                  <a:srgbClr val="C00000"/>
                </a:solidFill>
              </a:rPr>
              <a:t>contiguous data </a:t>
            </a:r>
            <a:r>
              <a:rPr lang="en-GB" dirty="0" err="1">
                <a:solidFill>
                  <a:srgbClr val="C00000"/>
                </a:solidFill>
              </a:rPr>
              <a:t>acces</a:t>
            </a:r>
            <a:endParaRPr lang="en-GB" dirty="0">
              <a:solidFill>
                <a:srgbClr val="C00000"/>
              </a:solidFill>
            </a:endParaRPr>
          </a:p>
          <a:p>
            <a:pPr lvl="1"/>
            <a:endParaRPr lang="en-GB" dirty="0"/>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2263755336"/>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tc>
                  <a:txBody>
                    <a:bodyPr/>
                    <a:lstStyle/>
                    <a:p>
                      <a:pPr algn="ctr"/>
                      <a:r>
                        <a:rPr lang="en-GB" sz="1400" dirty="0"/>
                        <a:t>-</a:t>
                      </a:r>
                    </a:p>
                  </a:txBody>
                  <a:tcPr>
                    <a:solidFill>
                      <a:schemeClr val="bg2"/>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31361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32</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disadvantages</a:t>
            </a:r>
          </a:p>
          <a:p>
            <a:pPr lvl="1"/>
            <a:r>
              <a:rPr lang="en-GB" dirty="0"/>
              <a:t>memory space </a:t>
            </a:r>
            <a:r>
              <a:rPr lang="en-GB" dirty="0">
                <a:solidFill>
                  <a:srgbClr val="C00000"/>
                </a:solidFill>
              </a:rPr>
              <a:t>wasted</a:t>
            </a:r>
          </a:p>
          <a:p>
            <a:pPr lvl="1"/>
            <a:r>
              <a:rPr lang="en-GB" dirty="0">
                <a:solidFill>
                  <a:srgbClr val="C00000"/>
                </a:solidFill>
              </a:rPr>
              <a:t>cache misses</a:t>
            </a:r>
          </a:p>
          <a:p>
            <a:pPr lvl="1"/>
            <a:r>
              <a:rPr lang="en-GB" dirty="0"/>
              <a:t>need to transpose to switch between Fortran and C++</a:t>
            </a:r>
          </a:p>
          <a:p>
            <a:pPr lvl="1"/>
            <a:r>
              <a:rPr lang="en-GB" dirty="0"/>
              <a:t>Fortran requires multi-dimensional </a:t>
            </a:r>
            <a:r>
              <a:rPr lang="en-GB" dirty="0" err="1"/>
              <a:t>numpy</a:t>
            </a:r>
            <a:r>
              <a:rPr lang="en-GB" dirty="0"/>
              <a:t> arrays to be created with ‘Fortran’ storage order</a:t>
            </a:r>
          </a:p>
          <a:p>
            <a:pPr lvl="2"/>
            <a:r>
              <a:rPr lang="en-GB" dirty="0" err="1"/>
              <a:t>vl</a:t>
            </a:r>
            <a:r>
              <a:rPr lang="en-GB" dirty="0"/>
              <a:t> = </a:t>
            </a:r>
            <a:r>
              <a:rPr lang="en-GB" dirty="0" err="1"/>
              <a:t>numpy.zeros</a:t>
            </a:r>
            <a:r>
              <a:rPr lang="en-GB" dirty="0"/>
              <a:t>((</a:t>
            </a:r>
            <a:r>
              <a:rPr lang="en-GB" dirty="0" err="1"/>
              <a:t>max_neighours</a:t>
            </a:r>
            <a:r>
              <a:rPr lang="en-GB" dirty="0"/>
              <a:t>, </a:t>
            </a:r>
            <a:r>
              <a:rPr lang="en-GB" dirty="0" err="1"/>
              <a:t>n_atoms</a:t>
            </a:r>
            <a:r>
              <a:rPr lang="en-GB" dirty="0"/>
              <a:t>), </a:t>
            </a:r>
            <a:r>
              <a:rPr lang="en-GB" dirty="0" err="1"/>
              <a:t>dtype</a:t>
            </a:r>
            <a:r>
              <a:rPr lang="en-GB" dirty="0"/>
              <a:t>=float, </a:t>
            </a:r>
            <a:r>
              <a:rPr lang="en-GB" dirty="0">
                <a:solidFill>
                  <a:srgbClr val="C00000"/>
                </a:solidFill>
              </a:rPr>
              <a:t>order=‘Fortran’</a:t>
            </a:r>
            <a:r>
              <a:rPr lang="en-GB" dirty="0"/>
              <a:t>)</a:t>
            </a:r>
          </a:p>
          <a:p>
            <a:pPr lvl="2"/>
            <a:r>
              <a:rPr lang="en-GB" dirty="0"/>
              <a:t>if not, the array will be copied and transposed, which is expensive</a:t>
            </a:r>
          </a:p>
          <a:p>
            <a:pPr lvl="1"/>
            <a:r>
              <a:rPr lang="en-GB" dirty="0"/>
              <a:t>consequently, our Python coded will be different depending on whether we want to use Fortran or C++</a:t>
            </a:r>
          </a:p>
          <a:p>
            <a:pPr lvl="2"/>
            <a:r>
              <a:rPr lang="en-GB" dirty="0"/>
              <a:t>that may complicate things later	</a:t>
            </a:r>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extLst>
              <p:ext uri="{D42A27DB-BD31-4B8C-83A1-F6EECF244321}">
                <p14:modId xmlns:p14="http://schemas.microsoft.com/office/powerpoint/2010/main" val="775490103"/>
              </p:ext>
            </p:extLst>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spTree>
    <p:extLst>
      <p:ext uri="{BB962C8B-B14F-4D97-AF65-F5344CB8AC3E}">
        <p14:creationId xmlns:p14="http://schemas.microsoft.com/office/powerpoint/2010/main" val="2883519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E6D-8A74-3845-B36F-0508653B0CE0}"/>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BE4AD56F-79A5-A249-A75B-D7B0A18ED3EC}"/>
              </a:ext>
            </a:extLst>
          </p:cNvPr>
          <p:cNvSpPr>
            <a:spLocks noGrp="1"/>
          </p:cNvSpPr>
          <p:nvPr>
            <p:ph type="sldNum" sz="quarter" idx="10"/>
          </p:nvPr>
        </p:nvSpPr>
        <p:spPr/>
        <p:txBody>
          <a:bodyPr/>
          <a:lstStyle/>
          <a:p>
            <a:fld id="{E038E271-308C-2E46-A3EC-56326F9084CC}" type="slidenum">
              <a:rPr lang="nl-BE" smtClean="0"/>
              <a:pPr/>
              <a:t>33</a:t>
            </a:fld>
            <a:endParaRPr lang="nl-BE" dirty="0"/>
          </a:p>
        </p:txBody>
      </p:sp>
      <p:sp>
        <p:nvSpPr>
          <p:cNvPr id="4" name="Text Placeholder 3">
            <a:extLst>
              <a:ext uri="{FF2B5EF4-FFF2-40B4-BE49-F238E27FC236}">
                <a16:creationId xmlns:a16="http://schemas.microsoft.com/office/drawing/2014/main" id="{407ED0C2-A857-EA4E-846D-77A17112C938}"/>
              </a:ext>
            </a:extLst>
          </p:cNvPr>
          <p:cNvSpPr>
            <a:spLocks noGrp="1"/>
          </p:cNvSpPr>
          <p:nvPr>
            <p:ph type="body" sz="quarter" idx="11"/>
          </p:nvPr>
        </p:nvSpPr>
        <p:spPr>
          <a:xfrm>
            <a:off x="623887" y="1801581"/>
            <a:ext cx="10944225" cy="4720907"/>
          </a:xfrm>
        </p:spPr>
        <p:txBody>
          <a:bodyPr/>
          <a:lstStyle/>
          <a:p>
            <a:r>
              <a:rPr lang="en-GB" dirty="0"/>
              <a:t>Linearize the </a:t>
            </a:r>
            <a:r>
              <a:rPr lang="en-GB" dirty="0" err="1"/>
              <a:t>numpy</a:t>
            </a:r>
            <a:r>
              <a:rPr lang="en-GB" dirty="0"/>
              <a:t> array</a:t>
            </a:r>
          </a:p>
          <a:p>
            <a:endParaRPr lang="en-GB" dirty="0"/>
          </a:p>
          <a:p>
            <a:pPr lvl="1"/>
            <a:r>
              <a:rPr lang="en-GB" dirty="0"/>
              <a:t>length = </a:t>
            </a:r>
            <a:r>
              <a:rPr lang="en-GB" dirty="0" err="1"/>
              <a:t>n_atoms</a:t>
            </a:r>
            <a:r>
              <a:rPr lang="en-GB" dirty="0"/>
              <a:t> (5) + total number of neighbours (7). = 12</a:t>
            </a:r>
          </a:p>
          <a:p>
            <a:r>
              <a:rPr lang="en-GB" dirty="0" err="1"/>
              <a:t>Verlet</a:t>
            </a:r>
            <a:r>
              <a:rPr lang="en-GB" dirty="0"/>
              <a:t> list is reused often before it is rebuilt, so it is a good thing to optimize.</a:t>
            </a:r>
          </a:p>
          <a:p>
            <a:r>
              <a:rPr lang="en-GB" dirty="0"/>
              <a:t>1D data arrays can be passed to Fortran and C++ regardless of the storage order, because they are </a:t>
            </a:r>
            <a:r>
              <a:rPr lang="en-GB"/>
              <a:t>contiguous anyway.</a:t>
            </a:r>
            <a:endParaRPr lang="en-GB" dirty="0"/>
          </a:p>
        </p:txBody>
      </p:sp>
      <p:graphicFrame>
        <p:nvGraphicFramePr>
          <p:cNvPr id="5" name="Table 7">
            <a:extLst>
              <a:ext uri="{FF2B5EF4-FFF2-40B4-BE49-F238E27FC236}">
                <a16:creationId xmlns:a16="http://schemas.microsoft.com/office/drawing/2014/main" id="{B290D410-CDC7-7D46-B8A4-4C8928F3EBE8}"/>
              </a:ext>
            </a:extLst>
          </p:cNvPr>
          <p:cNvGraphicFramePr>
            <a:graphicFrameLocks noGrp="1"/>
          </p:cNvGraphicFramePr>
          <p:nvPr/>
        </p:nvGraphicFramePr>
        <p:xfrm>
          <a:off x="5840257" y="226664"/>
          <a:ext cx="5727855" cy="1828800"/>
        </p:xfrm>
        <a:graphic>
          <a:graphicData uri="http://schemas.openxmlformats.org/drawingml/2006/table">
            <a:tbl>
              <a:tblPr firstRow="1" bandRow="1">
                <a:tableStyleId>{5C22544A-7EE6-4342-B048-85BDC9FD1C3A}</a:tableStyleId>
              </a:tblPr>
              <a:tblGrid>
                <a:gridCol w="1145571">
                  <a:extLst>
                    <a:ext uri="{9D8B030D-6E8A-4147-A177-3AD203B41FA5}">
                      <a16:colId xmlns:a16="http://schemas.microsoft.com/office/drawing/2014/main" val="1204239750"/>
                    </a:ext>
                  </a:extLst>
                </a:gridCol>
                <a:gridCol w="1145571">
                  <a:extLst>
                    <a:ext uri="{9D8B030D-6E8A-4147-A177-3AD203B41FA5}">
                      <a16:colId xmlns:a16="http://schemas.microsoft.com/office/drawing/2014/main" val="3368617655"/>
                    </a:ext>
                  </a:extLst>
                </a:gridCol>
                <a:gridCol w="1145571">
                  <a:extLst>
                    <a:ext uri="{9D8B030D-6E8A-4147-A177-3AD203B41FA5}">
                      <a16:colId xmlns:a16="http://schemas.microsoft.com/office/drawing/2014/main" val="3183730993"/>
                    </a:ext>
                  </a:extLst>
                </a:gridCol>
                <a:gridCol w="1145571">
                  <a:extLst>
                    <a:ext uri="{9D8B030D-6E8A-4147-A177-3AD203B41FA5}">
                      <a16:colId xmlns:a16="http://schemas.microsoft.com/office/drawing/2014/main" val="1371142963"/>
                    </a:ext>
                  </a:extLst>
                </a:gridCol>
                <a:gridCol w="1145571">
                  <a:extLst>
                    <a:ext uri="{9D8B030D-6E8A-4147-A177-3AD203B41FA5}">
                      <a16:colId xmlns:a16="http://schemas.microsoft.com/office/drawing/2014/main" val="818588333"/>
                    </a:ext>
                  </a:extLst>
                </a:gridCol>
              </a:tblGrid>
              <a:tr h="270793">
                <a:tc>
                  <a:txBody>
                    <a:bodyPr/>
                    <a:lstStyle/>
                    <a:p>
                      <a:pPr algn="ctr"/>
                      <a:r>
                        <a:rPr lang="en-GB" sz="1400" dirty="0">
                          <a:solidFill>
                            <a:schemeClr val="tx1"/>
                          </a:solidFill>
                        </a:rPr>
                        <a:t>Atom</a:t>
                      </a:r>
                    </a:p>
                  </a:txBody>
                  <a:tcPr>
                    <a:noFill/>
                  </a:tcPr>
                </a:tc>
                <a:tc>
                  <a:txBody>
                    <a:bodyPr/>
                    <a:lstStyle/>
                    <a:p>
                      <a:pPr algn="ctr"/>
                      <a:r>
                        <a:rPr lang="en-GB" sz="1400" dirty="0">
                          <a:solidFill>
                            <a:schemeClr val="tx1"/>
                          </a:solidFill>
                        </a:rPr>
                        <a:t>#</a:t>
                      </a:r>
                      <a:r>
                        <a:rPr lang="en-GB" sz="1400" dirty="0" err="1">
                          <a:solidFill>
                            <a:schemeClr val="tx1"/>
                          </a:solidFill>
                        </a:rPr>
                        <a:t>neigbours</a:t>
                      </a:r>
                      <a:endParaRPr lang="en-GB" sz="1400" dirty="0">
                        <a:solidFill>
                          <a:schemeClr val="tx1"/>
                        </a:solidFill>
                      </a:endParaRPr>
                    </a:p>
                  </a:txBody>
                  <a:tcPr>
                    <a:noFill/>
                  </a:tcPr>
                </a:tc>
                <a:tc>
                  <a:txBody>
                    <a:bodyPr/>
                    <a:lstStyle/>
                    <a:p>
                      <a:pPr algn="ctr"/>
                      <a:r>
                        <a:rPr lang="en-GB" sz="1400" dirty="0">
                          <a:solidFill>
                            <a:schemeClr val="tx1"/>
                          </a:solidFill>
                        </a:rPr>
                        <a:t>Neighbour 1</a:t>
                      </a:r>
                    </a:p>
                  </a:txBody>
                  <a:tcPr>
                    <a:noFill/>
                  </a:tcPr>
                </a:tc>
                <a:tc>
                  <a:txBody>
                    <a:bodyPr/>
                    <a:lstStyle/>
                    <a:p>
                      <a:pPr algn="ctr"/>
                      <a:r>
                        <a:rPr lang="en-GB" sz="1400" dirty="0">
                          <a:solidFill>
                            <a:schemeClr val="tx1"/>
                          </a:solidFill>
                        </a:rPr>
                        <a:t>Neighbour 2</a:t>
                      </a:r>
                    </a:p>
                  </a:txBody>
                  <a:tcPr>
                    <a:noFill/>
                  </a:tcPr>
                </a:tc>
                <a:tc>
                  <a:txBody>
                    <a:bodyPr/>
                    <a:lstStyle/>
                    <a:p>
                      <a:pPr algn="ctr"/>
                      <a:r>
                        <a:rPr lang="en-GB" sz="1400" dirty="0">
                          <a:solidFill>
                            <a:schemeClr val="tx1"/>
                          </a:solidFill>
                        </a:rPr>
                        <a:t>Neighbour 3</a:t>
                      </a:r>
                    </a:p>
                  </a:txBody>
                  <a:tcPr>
                    <a:noFill/>
                  </a:tcPr>
                </a:tc>
                <a:extLst>
                  <a:ext uri="{0D108BD9-81ED-4DB2-BD59-A6C34878D82A}">
                    <a16:rowId xmlns:a16="http://schemas.microsoft.com/office/drawing/2014/main" val="3600820071"/>
                  </a:ext>
                </a:extLst>
              </a:tr>
              <a:tr h="270793">
                <a:tc>
                  <a:txBody>
                    <a:bodyPr/>
                    <a:lstStyle/>
                    <a:p>
                      <a:pPr algn="ctr"/>
                      <a:r>
                        <a:rPr lang="en-GB" sz="1400" dirty="0"/>
                        <a:t>0</a:t>
                      </a:r>
                    </a:p>
                  </a:txBody>
                  <a:tcPr>
                    <a:noFill/>
                  </a:tcPr>
                </a:tc>
                <a:tc>
                  <a:txBody>
                    <a:bodyPr/>
                    <a:lstStyle/>
                    <a:p>
                      <a:pPr algn="ctr"/>
                      <a:r>
                        <a:rPr lang="en-GB" sz="1400" dirty="0"/>
                        <a:t>2</a:t>
                      </a:r>
                    </a:p>
                  </a:txBody>
                  <a:tcPr>
                    <a:solidFill>
                      <a:schemeClr val="bg2"/>
                    </a:solidFill>
                  </a:tcPr>
                </a:tc>
                <a:tc>
                  <a:txBody>
                    <a:bodyPr/>
                    <a:lstStyle/>
                    <a:p>
                      <a:pPr algn="ctr"/>
                      <a:r>
                        <a:rPr lang="en-GB" sz="1400" dirty="0"/>
                        <a:t>1</a:t>
                      </a:r>
                    </a:p>
                  </a:txBody>
                  <a:tcPr>
                    <a:solidFill>
                      <a:schemeClr val="accent4">
                        <a:lumMod val="40000"/>
                        <a:lumOff val="60000"/>
                      </a:schemeClr>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612439576"/>
                  </a:ext>
                </a:extLst>
              </a:tr>
              <a:tr h="270793">
                <a:tc>
                  <a:txBody>
                    <a:bodyPr/>
                    <a:lstStyle/>
                    <a:p>
                      <a:pPr algn="ctr"/>
                      <a:r>
                        <a:rPr lang="en-GB" sz="1400" dirty="0"/>
                        <a:t>1</a:t>
                      </a:r>
                    </a:p>
                  </a:txBody>
                  <a:tcPr>
                    <a:noFill/>
                  </a:tcPr>
                </a:tc>
                <a:tc>
                  <a:txBody>
                    <a:bodyPr/>
                    <a:lstStyle/>
                    <a:p>
                      <a:pPr algn="ctr"/>
                      <a:r>
                        <a:rPr lang="en-GB" sz="1400" dirty="0"/>
                        <a:t>2</a:t>
                      </a:r>
                    </a:p>
                  </a:txBody>
                  <a:tcPr>
                    <a:solidFill>
                      <a:schemeClr val="bg2"/>
                    </a:solidFill>
                  </a:tcPr>
                </a:tc>
                <a:tc>
                  <a:txBody>
                    <a:bodyPr/>
                    <a:lstStyle/>
                    <a:p>
                      <a:pPr algn="ctr"/>
                      <a:r>
                        <a:rPr lang="en-GB" sz="1400" dirty="0"/>
                        <a:t>2</a:t>
                      </a:r>
                    </a:p>
                  </a:txBody>
                  <a:tcPr>
                    <a:solidFill>
                      <a:schemeClr val="accent4">
                        <a:lumMod val="40000"/>
                        <a:lumOff val="60000"/>
                      </a:schemeClr>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712736507"/>
                  </a:ext>
                </a:extLst>
              </a:tr>
              <a:tr h="270793">
                <a:tc>
                  <a:txBody>
                    <a:bodyPr/>
                    <a:lstStyle/>
                    <a:p>
                      <a:pPr algn="ctr"/>
                      <a:r>
                        <a:rPr lang="en-GB" sz="1400" dirty="0"/>
                        <a:t>2</a:t>
                      </a:r>
                    </a:p>
                  </a:txBody>
                  <a:tcPr>
                    <a:noFill/>
                  </a:tcPr>
                </a:tc>
                <a:tc>
                  <a:txBody>
                    <a:bodyPr/>
                    <a:lstStyle/>
                    <a:p>
                      <a:pPr algn="ctr"/>
                      <a:r>
                        <a:rPr lang="en-GB" sz="1400" dirty="0"/>
                        <a:t>2</a:t>
                      </a:r>
                    </a:p>
                  </a:txBody>
                  <a:tcPr>
                    <a:solidFill>
                      <a:schemeClr val="bg2"/>
                    </a:solidFill>
                  </a:tcPr>
                </a:tc>
                <a:tc>
                  <a:txBody>
                    <a:bodyPr/>
                    <a:lstStyle/>
                    <a:p>
                      <a:pPr algn="ctr"/>
                      <a:r>
                        <a:rPr lang="en-GB" sz="1400" dirty="0"/>
                        <a:t>3</a:t>
                      </a:r>
                    </a:p>
                  </a:txBody>
                  <a:tcPr>
                    <a:solidFill>
                      <a:schemeClr val="accent4">
                        <a:lumMod val="40000"/>
                        <a:lumOff val="60000"/>
                      </a:schemeClr>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326821536"/>
                  </a:ext>
                </a:extLst>
              </a:tr>
              <a:tr h="270793">
                <a:tc>
                  <a:txBody>
                    <a:bodyPr/>
                    <a:lstStyle/>
                    <a:p>
                      <a:pPr algn="ctr"/>
                      <a:r>
                        <a:rPr lang="en-GB" sz="1400" dirty="0"/>
                        <a:t>3</a:t>
                      </a:r>
                    </a:p>
                  </a:txBody>
                  <a:tcPr>
                    <a:noFill/>
                  </a:tcPr>
                </a:tc>
                <a:tc>
                  <a:txBody>
                    <a:bodyPr/>
                    <a:lstStyle/>
                    <a:p>
                      <a:pPr algn="ctr"/>
                      <a:r>
                        <a:rPr lang="en-GB" sz="1400" dirty="0"/>
                        <a:t>1</a:t>
                      </a:r>
                    </a:p>
                  </a:txBody>
                  <a:tcPr>
                    <a:solidFill>
                      <a:schemeClr val="bg2"/>
                    </a:solidFill>
                  </a:tcPr>
                </a:tc>
                <a:tc>
                  <a:txBody>
                    <a:bodyPr/>
                    <a:lstStyle/>
                    <a:p>
                      <a:pPr algn="ctr"/>
                      <a:r>
                        <a:rPr lang="en-GB" sz="1400" dirty="0"/>
                        <a:t>4</a:t>
                      </a:r>
                    </a:p>
                  </a:txBody>
                  <a:tcPr>
                    <a:solidFill>
                      <a:schemeClr val="accent4">
                        <a:lumMod val="40000"/>
                        <a:lumOff val="60000"/>
                      </a:schemeClr>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2660872136"/>
                  </a:ext>
                </a:extLst>
              </a:tr>
              <a:tr h="270793">
                <a:tc>
                  <a:txBody>
                    <a:bodyPr/>
                    <a:lstStyle/>
                    <a:p>
                      <a:pPr algn="ctr"/>
                      <a:r>
                        <a:rPr lang="en-GB" sz="1400" dirty="0"/>
                        <a:t>4</a:t>
                      </a:r>
                    </a:p>
                  </a:txBody>
                  <a:tcPr>
                    <a:noFill/>
                  </a:tcPr>
                </a:tc>
                <a:tc>
                  <a:txBody>
                    <a:bodyPr/>
                    <a:lstStyle/>
                    <a:p>
                      <a:pPr algn="ctr"/>
                      <a:r>
                        <a:rPr lang="en-GB" sz="1400" dirty="0"/>
                        <a:t>0</a:t>
                      </a:r>
                    </a:p>
                  </a:txBody>
                  <a:tcPr>
                    <a:solidFill>
                      <a:schemeClr val="bg2"/>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tc>
                  <a:txBody>
                    <a:bodyPr/>
                    <a:lstStyle/>
                    <a:p>
                      <a:pPr algn="ctr"/>
                      <a:r>
                        <a:rPr lang="en-GB" sz="1400" dirty="0"/>
                        <a:t>-</a:t>
                      </a:r>
                    </a:p>
                  </a:txBody>
                  <a:tcPr>
                    <a:solidFill>
                      <a:schemeClr val="accent5"/>
                    </a:solidFill>
                  </a:tcPr>
                </a:tc>
                <a:extLst>
                  <a:ext uri="{0D108BD9-81ED-4DB2-BD59-A6C34878D82A}">
                    <a16:rowId xmlns:a16="http://schemas.microsoft.com/office/drawing/2014/main" val="1176068228"/>
                  </a:ext>
                </a:extLst>
              </a:tr>
            </a:tbl>
          </a:graphicData>
        </a:graphic>
      </p:graphicFrame>
      <p:graphicFrame>
        <p:nvGraphicFramePr>
          <p:cNvPr id="6" name="Table 6">
            <a:extLst>
              <a:ext uri="{FF2B5EF4-FFF2-40B4-BE49-F238E27FC236}">
                <a16:creationId xmlns:a16="http://schemas.microsoft.com/office/drawing/2014/main" id="{544F5CBA-CE4E-3C4E-A3F6-E26D5908184D}"/>
              </a:ext>
            </a:extLst>
          </p:cNvPr>
          <p:cNvGraphicFramePr>
            <a:graphicFrameLocks noGrp="1"/>
          </p:cNvGraphicFramePr>
          <p:nvPr>
            <p:extLst>
              <p:ext uri="{D42A27DB-BD31-4B8C-83A1-F6EECF244321}">
                <p14:modId xmlns:p14="http://schemas.microsoft.com/office/powerpoint/2010/main" val="3654847600"/>
              </p:ext>
            </p:extLst>
          </p:nvPr>
        </p:nvGraphicFramePr>
        <p:xfrm>
          <a:off x="902445" y="2311719"/>
          <a:ext cx="7502760" cy="457200"/>
        </p:xfrm>
        <a:graphic>
          <a:graphicData uri="http://schemas.openxmlformats.org/drawingml/2006/table">
            <a:tbl>
              <a:tblPr firstRow="1" bandRow="1">
                <a:tableStyleId>{5C22544A-7EE6-4342-B048-85BDC9FD1C3A}</a:tableStyleId>
              </a:tblPr>
              <a:tblGrid>
                <a:gridCol w="625230">
                  <a:extLst>
                    <a:ext uri="{9D8B030D-6E8A-4147-A177-3AD203B41FA5}">
                      <a16:colId xmlns:a16="http://schemas.microsoft.com/office/drawing/2014/main" val="2605202823"/>
                    </a:ext>
                  </a:extLst>
                </a:gridCol>
                <a:gridCol w="625230">
                  <a:extLst>
                    <a:ext uri="{9D8B030D-6E8A-4147-A177-3AD203B41FA5}">
                      <a16:colId xmlns:a16="http://schemas.microsoft.com/office/drawing/2014/main" val="4213016850"/>
                    </a:ext>
                  </a:extLst>
                </a:gridCol>
                <a:gridCol w="625230">
                  <a:extLst>
                    <a:ext uri="{9D8B030D-6E8A-4147-A177-3AD203B41FA5}">
                      <a16:colId xmlns:a16="http://schemas.microsoft.com/office/drawing/2014/main" val="3288995391"/>
                    </a:ext>
                  </a:extLst>
                </a:gridCol>
                <a:gridCol w="625230">
                  <a:extLst>
                    <a:ext uri="{9D8B030D-6E8A-4147-A177-3AD203B41FA5}">
                      <a16:colId xmlns:a16="http://schemas.microsoft.com/office/drawing/2014/main" val="3887054052"/>
                    </a:ext>
                  </a:extLst>
                </a:gridCol>
                <a:gridCol w="625230">
                  <a:extLst>
                    <a:ext uri="{9D8B030D-6E8A-4147-A177-3AD203B41FA5}">
                      <a16:colId xmlns:a16="http://schemas.microsoft.com/office/drawing/2014/main" val="68440071"/>
                    </a:ext>
                  </a:extLst>
                </a:gridCol>
                <a:gridCol w="625230">
                  <a:extLst>
                    <a:ext uri="{9D8B030D-6E8A-4147-A177-3AD203B41FA5}">
                      <a16:colId xmlns:a16="http://schemas.microsoft.com/office/drawing/2014/main" val="3238774478"/>
                    </a:ext>
                  </a:extLst>
                </a:gridCol>
                <a:gridCol w="625230">
                  <a:extLst>
                    <a:ext uri="{9D8B030D-6E8A-4147-A177-3AD203B41FA5}">
                      <a16:colId xmlns:a16="http://schemas.microsoft.com/office/drawing/2014/main" val="254300535"/>
                    </a:ext>
                  </a:extLst>
                </a:gridCol>
                <a:gridCol w="625230">
                  <a:extLst>
                    <a:ext uri="{9D8B030D-6E8A-4147-A177-3AD203B41FA5}">
                      <a16:colId xmlns:a16="http://schemas.microsoft.com/office/drawing/2014/main" val="888679343"/>
                    </a:ext>
                  </a:extLst>
                </a:gridCol>
                <a:gridCol w="625230">
                  <a:extLst>
                    <a:ext uri="{9D8B030D-6E8A-4147-A177-3AD203B41FA5}">
                      <a16:colId xmlns:a16="http://schemas.microsoft.com/office/drawing/2014/main" val="3385658626"/>
                    </a:ext>
                  </a:extLst>
                </a:gridCol>
                <a:gridCol w="625230">
                  <a:extLst>
                    <a:ext uri="{9D8B030D-6E8A-4147-A177-3AD203B41FA5}">
                      <a16:colId xmlns:a16="http://schemas.microsoft.com/office/drawing/2014/main" val="2177058695"/>
                    </a:ext>
                  </a:extLst>
                </a:gridCol>
                <a:gridCol w="625230">
                  <a:extLst>
                    <a:ext uri="{9D8B030D-6E8A-4147-A177-3AD203B41FA5}">
                      <a16:colId xmlns:a16="http://schemas.microsoft.com/office/drawing/2014/main" val="3159686721"/>
                    </a:ext>
                  </a:extLst>
                </a:gridCol>
                <a:gridCol w="625230">
                  <a:extLst>
                    <a:ext uri="{9D8B030D-6E8A-4147-A177-3AD203B41FA5}">
                      <a16:colId xmlns:a16="http://schemas.microsoft.com/office/drawing/2014/main" val="3884367675"/>
                    </a:ext>
                  </a:extLst>
                </a:gridCol>
              </a:tblGrid>
              <a:tr h="370840">
                <a:tc>
                  <a:txBody>
                    <a:bodyPr/>
                    <a:lstStyle/>
                    <a:p>
                      <a:pPr algn="ctr"/>
                      <a:r>
                        <a:rPr lang="en-GB" dirty="0">
                          <a:solidFill>
                            <a:schemeClr val="tx1"/>
                          </a:solidFill>
                        </a:rPr>
                        <a:t>2</a:t>
                      </a:r>
                    </a:p>
                  </a:txBody>
                  <a:tcPr>
                    <a:solidFill>
                      <a:schemeClr val="bg2"/>
                    </a:solidFill>
                  </a:tcPr>
                </a:tc>
                <a:tc>
                  <a:txBody>
                    <a:bodyPr/>
                    <a:lstStyle/>
                    <a:p>
                      <a:pPr algn="ctr"/>
                      <a:r>
                        <a:rPr lang="en-GB" dirty="0">
                          <a:solidFill>
                            <a:schemeClr val="tx1"/>
                          </a:solidFill>
                        </a:rPr>
                        <a:t>1</a:t>
                      </a:r>
                    </a:p>
                  </a:txBody>
                  <a:tcPr>
                    <a:solidFill>
                      <a:schemeClr val="accent4">
                        <a:lumMod val="40000"/>
                        <a:lumOff val="60000"/>
                      </a:schemeClr>
                    </a:solidFill>
                  </a:tcPr>
                </a:tc>
                <a:tc>
                  <a:txBody>
                    <a:bodyPr/>
                    <a:lstStyle/>
                    <a:p>
                      <a:pPr algn="ctr"/>
                      <a:r>
                        <a:rPr lang="en-GB" dirty="0">
                          <a:solidFill>
                            <a:schemeClr val="tx1"/>
                          </a:solidFill>
                        </a:rPr>
                        <a:t>2</a:t>
                      </a:r>
                    </a:p>
                  </a:txBody>
                  <a:tcPr>
                    <a:solidFill>
                      <a:schemeClr val="accent4">
                        <a:lumMod val="40000"/>
                        <a:lumOff val="60000"/>
                      </a:schemeClr>
                    </a:solidFill>
                  </a:tcPr>
                </a:tc>
                <a:tc>
                  <a:txBody>
                    <a:bodyPr/>
                    <a:lstStyle/>
                    <a:p>
                      <a:pPr algn="ctr"/>
                      <a:r>
                        <a:rPr lang="en-GB" dirty="0">
                          <a:solidFill>
                            <a:schemeClr val="tx1"/>
                          </a:solidFill>
                        </a:rPr>
                        <a:t>2</a:t>
                      </a:r>
                    </a:p>
                  </a:txBody>
                  <a:tcPr>
                    <a:solidFill>
                      <a:schemeClr val="bg2"/>
                    </a:solidFill>
                  </a:tcPr>
                </a:tc>
                <a:tc>
                  <a:txBody>
                    <a:bodyPr/>
                    <a:lstStyle/>
                    <a:p>
                      <a:pPr algn="ctr"/>
                      <a:r>
                        <a:rPr lang="en-GB" dirty="0">
                          <a:solidFill>
                            <a:schemeClr val="tx1"/>
                          </a:solidFill>
                        </a:rPr>
                        <a:t>2</a:t>
                      </a:r>
                    </a:p>
                  </a:txBody>
                  <a:tcPr>
                    <a:solidFill>
                      <a:srgbClr val="FFFF00"/>
                    </a:solidFill>
                  </a:tcPr>
                </a:tc>
                <a:tc>
                  <a:txBody>
                    <a:bodyPr/>
                    <a:lstStyle/>
                    <a:p>
                      <a:pPr algn="ctr"/>
                      <a:r>
                        <a:rPr lang="en-GB" dirty="0">
                          <a:solidFill>
                            <a:schemeClr val="tx1"/>
                          </a:solidFill>
                        </a:rPr>
                        <a:t>3</a:t>
                      </a:r>
                    </a:p>
                  </a:txBody>
                  <a:tcPr>
                    <a:solidFill>
                      <a:srgbClr val="FFFF00"/>
                    </a:solidFill>
                  </a:tcPr>
                </a:tc>
                <a:tc>
                  <a:txBody>
                    <a:bodyPr/>
                    <a:lstStyle/>
                    <a:p>
                      <a:pPr algn="ctr"/>
                      <a:r>
                        <a:rPr lang="en-GB" dirty="0">
                          <a:solidFill>
                            <a:schemeClr val="tx1"/>
                          </a:solidFill>
                        </a:rPr>
                        <a:t>2</a:t>
                      </a:r>
                    </a:p>
                  </a:txBody>
                  <a:tcPr>
                    <a:solidFill>
                      <a:schemeClr val="bg2"/>
                    </a:solidFill>
                  </a:tcPr>
                </a:tc>
                <a:tc>
                  <a:txBody>
                    <a:bodyPr/>
                    <a:lstStyle/>
                    <a:p>
                      <a:pPr algn="ctr"/>
                      <a:r>
                        <a:rPr lang="en-GB" dirty="0">
                          <a:solidFill>
                            <a:schemeClr val="tx1"/>
                          </a:solidFill>
                        </a:rPr>
                        <a:t>3</a:t>
                      </a:r>
                    </a:p>
                  </a:txBody>
                  <a:tcPr>
                    <a:solidFill>
                      <a:srgbClr val="FFFF00"/>
                    </a:solidFill>
                  </a:tcPr>
                </a:tc>
                <a:tc>
                  <a:txBody>
                    <a:bodyPr/>
                    <a:lstStyle/>
                    <a:p>
                      <a:pPr algn="ctr"/>
                      <a:r>
                        <a:rPr lang="en-GB" dirty="0">
                          <a:solidFill>
                            <a:schemeClr val="tx1"/>
                          </a:solidFill>
                        </a:rPr>
                        <a:t>4</a:t>
                      </a:r>
                    </a:p>
                  </a:txBody>
                  <a:tcPr>
                    <a:solidFill>
                      <a:srgbClr val="FFFF00"/>
                    </a:solidFill>
                  </a:tcPr>
                </a:tc>
                <a:tc>
                  <a:txBody>
                    <a:bodyPr/>
                    <a:lstStyle/>
                    <a:p>
                      <a:pPr algn="ctr"/>
                      <a:r>
                        <a:rPr lang="en-GB" dirty="0">
                          <a:solidFill>
                            <a:schemeClr val="tx1"/>
                          </a:solidFill>
                        </a:rPr>
                        <a:t>1</a:t>
                      </a:r>
                    </a:p>
                  </a:txBody>
                  <a:tcPr>
                    <a:solidFill>
                      <a:schemeClr val="bg2"/>
                    </a:solidFill>
                  </a:tcPr>
                </a:tc>
                <a:tc>
                  <a:txBody>
                    <a:bodyPr/>
                    <a:lstStyle/>
                    <a:p>
                      <a:pPr algn="ctr"/>
                      <a:r>
                        <a:rPr lang="en-GB" dirty="0">
                          <a:solidFill>
                            <a:schemeClr val="tx1"/>
                          </a:solidFill>
                        </a:rPr>
                        <a:t>4</a:t>
                      </a:r>
                    </a:p>
                  </a:txBody>
                  <a:tcPr>
                    <a:solidFill>
                      <a:srgbClr val="FFFF00"/>
                    </a:solidFill>
                  </a:tcPr>
                </a:tc>
                <a:tc>
                  <a:txBody>
                    <a:bodyPr/>
                    <a:lstStyle/>
                    <a:p>
                      <a:pPr algn="ctr"/>
                      <a:r>
                        <a:rPr lang="en-GB" dirty="0">
                          <a:solidFill>
                            <a:schemeClr val="tx1"/>
                          </a:solidFill>
                        </a:rPr>
                        <a:t>0</a:t>
                      </a:r>
                    </a:p>
                  </a:txBody>
                  <a:tcPr>
                    <a:solidFill>
                      <a:schemeClr val="bg2"/>
                    </a:solidFill>
                  </a:tcPr>
                </a:tc>
                <a:extLst>
                  <a:ext uri="{0D108BD9-81ED-4DB2-BD59-A6C34878D82A}">
                    <a16:rowId xmlns:a16="http://schemas.microsoft.com/office/drawing/2014/main" val="2279274625"/>
                  </a:ext>
                </a:extLst>
              </a:tr>
            </a:tbl>
          </a:graphicData>
        </a:graphic>
      </p:graphicFrame>
    </p:spTree>
    <p:extLst>
      <p:ext uri="{BB962C8B-B14F-4D97-AF65-F5344CB8AC3E}">
        <p14:creationId xmlns:p14="http://schemas.microsoft.com/office/powerpoint/2010/main" val="404151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𝒄𝒖𝒕𝒐𝒇𝒇</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𝒄𝒖𝒕𝒐𝒇𝒇</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xmlns="">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xmlns="">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fontScale="92500" lnSpcReduction="2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𝑑𝑉</m:t>
                          </m:r>
                          <m:d>
                            <m:dPr>
                              <m:ctrlPr>
                                <a:rPr lang="en-US" b="0" i="1" smtClean="0">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smtClean="0">
                              <a:latin typeface="Cambria Math" panose="02040503050406030204" pitchFamily="18" charset="0"/>
                              <a:ea typeface="Cambria Math" panose="02040503050406030204" pitchFamily="18" charset="0"/>
                            </a:rPr>
                            <m:t>𝑑</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f>
                        <m:fPr>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𝑑𝑉</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a:latin typeface="Cambria Math" panose="02040503050406030204" pitchFamily="18" charset="0"/>
                              <a:ea typeface="Cambria Math" panose="02040503050406030204" pitchFamily="18" charset="0"/>
                            </a:rPr>
                            <m:t>𝑑</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a:latin typeface="Cambria Math" panose="02040503050406030204" pitchFamily="18" charset="0"/>
                          <a:ea typeface="Cambria Math" panose="02040503050406030204" pitchFamily="18" charset="0"/>
                        </a:rPr>
                        <m:t>∙</m:t>
                      </m:r>
                      <m:acc>
                        <m:accPr>
                          <m:chr m:val="̅"/>
                          <m:ctrlPr>
                            <a:rPr lang="en-GB" b="0" i="1">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b="0"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𝑗</m:t>
                          </m:r>
                          <m:r>
                            <a:rPr lang="en-US" b="0" i="1" smtClean="0">
                              <a:latin typeface="Cambria Math" panose="02040503050406030204" pitchFamily="18" charset="0"/>
                            </a:rPr>
                            <m:t>𝑖</m:t>
                          </m:r>
                        </m:sub>
                      </m:sSub>
                      <m:r>
                        <a:rPr lang="en-US" b="0" i="1">
                          <a:latin typeface="Cambria Math" panose="02040503050406030204" pitchFamily="18" charset="0"/>
                        </a:rPr>
                        <m:t>=</m:t>
                      </m:r>
                      <m:sSub>
                        <m:sSubPr>
                          <m:ctrlPr>
                            <a:rPr lang="en-GB" b="0" i="1">
                              <a:latin typeface="Cambria Math" panose="02040503050406030204" pitchFamily="18" charset="0"/>
                            </a:rPr>
                          </m:ctrlPr>
                        </m:sSubPr>
                        <m:e>
                          <m:r>
                            <a:rPr lang="en-US" b="0" i="1" smtClean="0">
                              <a:latin typeface="Cambria Math" panose="02040503050406030204" pitchFamily="18" charset="0"/>
                            </a:rPr>
                            <m:t>−</m:t>
                          </m:r>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oMath>
                  </m:oMathPara>
                </a14:m>
                <a:endParaRPr lang="en-GB" b="0" dirty="0"/>
              </a:p>
              <a:p>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𝑖</m:t>
                              </m:r>
                            </m:sub>
                          </m:sSub>
                        </m:sub>
                        <m:sup/>
                        <m:e>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e>
                      </m:nary>
                    </m:oMath>
                  </m:oMathPara>
                </a14:m>
                <a:endParaRPr lang="en-GB" b="0" dirty="0"/>
              </a:p>
              <a:p>
                <a:r>
                  <a:rPr lang="en-GB" dirty="0"/>
                  <a:t>acceleration: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smtClean="0">
                                  <a:latin typeface="Cambria Math" panose="02040503050406030204" pitchFamily="18" charset="0"/>
                                </a:rPr>
                                <m:t>𝑎</m:t>
                              </m:r>
                            </m:e>
                          </m:acc>
                        </m:e>
                        <m:sub>
                          <m:r>
                            <a:rPr lang="en-US" b="0"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en>
                      </m:f>
                    </m:oMath>
                  </m:oMathPara>
                </a14:m>
                <a:endParaRPr lang="en-GB" b="0" dirty="0"/>
              </a:p>
            </p:txBody>
          </p:sp>
        </mc:Choice>
        <mc:Fallback xmlns="">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b="-12869"/>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time integration scheme</a:t>
                </a:r>
              </a:p>
              <a:p>
                <a:r>
                  <a:rPr lang="en-GB" dirty="0"/>
                  <a:t>time step = </a:t>
                </a:r>
                <a14:m>
                  <m:oMath xmlns:m="http://schemas.openxmlformats.org/officeDocument/2006/math">
                    <m:r>
                      <a:rPr lang="en-GB"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𝒕</m:t>
                    </m:r>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22AACB65-6E56-DC40-969F-A2679B640D4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0C973C1-FCF2-2444-A8D0-F3BA3F118BDB}"/>
              </a:ext>
            </a:extLst>
          </p:cNvPr>
          <p:cNvPicPr>
            <a:picLocks noChangeAspect="1"/>
          </p:cNvPicPr>
          <p:nvPr/>
        </p:nvPicPr>
        <p:blipFill>
          <a:blip r:embed="rId3"/>
          <a:stretch>
            <a:fillRect/>
          </a:stretch>
        </p:blipFill>
        <p:spPr>
          <a:xfrm>
            <a:off x="3024968" y="2957477"/>
            <a:ext cx="6142063" cy="3564258"/>
          </a:xfrm>
          <a:prstGeom prst="rect">
            <a:avLst/>
          </a:prstGeom>
        </p:spPr>
      </p:pic>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One </a:t>
            </a:r>
            <a:r>
              <a:rPr lang="en-GB"/>
              <a:t>must update </a:t>
            </a:r>
            <a:r>
              <a:rPr lang="en-GB" dirty="0"/>
              <a:t>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xmlns="">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7660</TotalTime>
  <Words>2078</Words>
  <Application>Microsoft Macintosh PowerPoint</Application>
  <PresentationFormat>Widescreen</PresentationFormat>
  <Paragraphs>391</Paragraphs>
  <Slides>33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Arial</vt:lpstr>
      <vt:lpstr>Calibri</vt:lpstr>
      <vt:lpstr>Calibri Light</vt:lpstr>
      <vt:lpstr>Cambria Math</vt:lpstr>
      <vt:lpstr>Courier</vt:lpstr>
      <vt:lpstr>ITC Officina Sans Std Book</vt:lpstr>
      <vt:lpstr>Menlo</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lpstr>Getting started</vt:lpstr>
      <vt:lpstr>Getting started</vt:lpstr>
      <vt:lpstr>Getting started </vt:lpstr>
      <vt:lpstr>Getting started </vt:lpstr>
      <vt:lpstr>equations</vt:lpstr>
      <vt:lpstr>LJ force</vt:lpstr>
      <vt:lpstr>LJ equilibrium distance</vt:lpstr>
      <vt:lpstr>Verlet Lists</vt:lpstr>
      <vt:lpstr>Verlist list</vt:lpstr>
      <vt:lpstr>Pure Python approach</vt:lpstr>
      <vt:lpstr>mixed programming approach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98</cp:revision>
  <dcterms:created xsi:type="dcterms:W3CDTF">2020-12-07T09:05:54Z</dcterms:created>
  <dcterms:modified xsi:type="dcterms:W3CDTF">2021-03-22T12:50:31Z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