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8" r:id="rId3"/>
    <p:sldId id="377" r:id="rId4"/>
    <p:sldId id="378" r:id="rId5"/>
    <p:sldId id="379" r:id="rId6"/>
    <p:sldId id="425" r:id="rId7"/>
    <p:sldId id="382" r:id="rId8"/>
    <p:sldId id="384" r:id="rId9"/>
    <p:sldId id="380" r:id="rId10"/>
    <p:sldId id="383" r:id="rId11"/>
    <p:sldId id="385" r:id="rId12"/>
    <p:sldId id="387" r:id="rId13"/>
    <p:sldId id="386" r:id="rId14"/>
    <p:sldId id="394" r:id="rId15"/>
    <p:sldId id="389" r:id="rId16"/>
    <p:sldId id="397" r:id="rId17"/>
    <p:sldId id="398" r:id="rId18"/>
    <p:sldId id="407" r:id="rId19"/>
    <p:sldId id="409" r:id="rId20"/>
    <p:sldId id="410" r:id="rId21"/>
    <p:sldId id="411" r:id="rId22"/>
    <p:sldId id="408" r:id="rId23"/>
    <p:sldId id="400" r:id="rId24"/>
    <p:sldId id="401" r:id="rId25"/>
    <p:sldId id="402" r:id="rId26"/>
    <p:sldId id="395" r:id="rId27"/>
    <p:sldId id="403" r:id="rId28"/>
    <p:sldId id="396" r:id="rId29"/>
    <p:sldId id="392" r:id="rId30"/>
    <p:sldId id="388" r:id="rId31"/>
    <p:sldId id="404" r:id="rId32"/>
    <p:sldId id="412" r:id="rId33"/>
    <p:sldId id="413" r:id="rId34"/>
    <p:sldId id="414" r:id="rId35"/>
    <p:sldId id="415" r:id="rId36"/>
    <p:sldId id="416" r:id="rId37"/>
    <p:sldId id="417" r:id="rId38"/>
    <p:sldId id="421" r:id="rId39"/>
    <p:sldId id="418" r:id="rId40"/>
    <p:sldId id="419" r:id="rId41"/>
    <p:sldId id="422" r:id="rId42"/>
    <p:sldId id="423" r:id="rId43"/>
    <p:sldId id="424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D62"/>
    <a:srgbClr val="B2230A"/>
    <a:srgbClr val="FFE8A5"/>
    <a:srgbClr val="6ACD14"/>
    <a:srgbClr val="78E718"/>
    <a:srgbClr val="6ACF15"/>
    <a:srgbClr val="62BD13"/>
    <a:srgbClr val="5CB011"/>
    <a:srgbClr val="D2D2D2"/>
    <a:srgbClr val="871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08" autoAdjust="0"/>
    <p:restoredTop sz="99696" autoAdjust="0"/>
  </p:normalViewPr>
  <p:slideViewPr>
    <p:cSldViewPr>
      <p:cViewPr>
        <p:scale>
          <a:sx n="120" d="100"/>
          <a:sy n="120" d="100"/>
        </p:scale>
        <p:origin x="-16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4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-373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3DC0-A28B-8847-A19E-11BF647E4C7B}" type="datetimeFigureOut">
              <a:rPr lang="en-US" smtClean="0"/>
              <a:t>19/12/14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8544A-820D-A045-B8AF-FDA32AF19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47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 smtClean="0">
                <a:cs typeface="+mn-cs"/>
              </a:defRPr>
            </a:lvl1pPr>
          </a:lstStyle>
          <a:p>
            <a:pPr>
              <a:defRPr/>
            </a:pPr>
            <a:fld id="{6BE9D6F1-FF22-B34C-AF39-290A732591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594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2167A3-3D92-0844-A90D-884AF083536D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3413" y="836712"/>
            <a:ext cx="7870825" cy="1524000"/>
          </a:xfrm>
        </p:spPr>
        <p:txBody>
          <a:bodyPr anchor="b"/>
          <a:lstStyle>
            <a:lvl1pPr algn="l">
              <a:defRPr sz="4500" b="1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33413" y="2551212"/>
            <a:ext cx="7870825" cy="12700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7E002F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80112" y="4725144"/>
            <a:ext cx="2386910" cy="1111304"/>
          </a:xfrm>
          <a:prstGeom prst="rect">
            <a:avLst/>
          </a:prstGeom>
        </p:spPr>
      </p:pic>
      <p:pic>
        <p:nvPicPr>
          <p:cNvPr id="9" name="Picture 8" descr="logo-ua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5005877"/>
            <a:ext cx="2640703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0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1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7325" y="1395413"/>
            <a:ext cx="1966913" cy="45704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3413" y="1395413"/>
            <a:ext cx="5751512" cy="45704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20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413" y="1395413"/>
            <a:ext cx="7870825" cy="63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33413" y="2411413"/>
            <a:ext cx="7870825" cy="3554412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98824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2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243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1412776"/>
            <a:ext cx="4097089" cy="4553049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4716016" y="1412776"/>
            <a:ext cx="4032448" cy="453650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86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8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13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368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40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980728"/>
          </a:xfrm>
          <a:prstGeom prst="rect">
            <a:avLst/>
          </a:prstGeom>
          <a:solidFill>
            <a:srgbClr val="DCEEF3"/>
          </a:solidFill>
          <a:ln w="9525" cap="flat" cmpd="sng" algn="ctr">
            <a:solidFill>
              <a:srgbClr val="DCEEF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3D62"/>
              </a:solidFill>
              <a:latin typeface="+mn-lt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3648" y="197601"/>
            <a:ext cx="727280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53" y="1124744"/>
            <a:ext cx="8136904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auto">
          <a:xfrm>
            <a:off x="9950450" y="648335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99" name="Text Box 75"/>
          <p:cNvSpPr txBox="1">
            <a:spLocks noChangeArrowheads="1"/>
          </p:cNvSpPr>
          <p:nvPr/>
        </p:nvSpPr>
        <p:spPr bwMode="auto">
          <a:xfrm>
            <a:off x="7956376" y="6360368"/>
            <a:ext cx="889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fld id="{DDBEE83C-7B02-7847-902D-965C1DB6D019}" type="slidenum">
              <a:rPr lang="en-US" sz="1600" baseline="0">
                <a:solidFill>
                  <a:schemeClr val="accent1">
                    <a:lumMod val="75000"/>
                  </a:schemeClr>
                </a:solidFill>
                <a:latin typeface="Verdana" charset="0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sz="1600" baseline="0" dirty="0">
              <a:solidFill>
                <a:schemeClr val="accent1">
                  <a:lumMod val="75000"/>
                </a:schemeClr>
              </a:solidFill>
              <a:cs typeface="+mn-cs"/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39632" y="193491"/>
            <a:ext cx="720000" cy="643221"/>
            <a:chOff x="323608" y="188640"/>
            <a:chExt cx="720000" cy="643221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323608" y="496641"/>
              <a:ext cx="720000" cy="335220"/>
            </a:xfrm>
            <a:prstGeom prst="rect">
              <a:avLst/>
            </a:prstGeom>
          </p:spPr>
        </p:pic>
        <p:pic>
          <p:nvPicPr>
            <p:cNvPr id="13" name="Picture 12" descr="logo-ua.eps"/>
            <p:cNvPicPr>
              <a:picLocks noChangeAspect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608" y="188640"/>
              <a:ext cx="720000" cy="196312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D62"/>
          </a:solidFill>
          <a:latin typeface="+mj-lt"/>
          <a:ea typeface="+mj-ea"/>
          <a:cs typeface="ＭＳ Ｐゴシック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charset="0"/>
          <a:ea typeface="ＭＳ Ｐゴシック" charset="0"/>
          <a:cs typeface="ＭＳ Ｐゴシック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charset="0"/>
          <a:ea typeface="ＭＳ Ｐゴシック" charset="0"/>
          <a:cs typeface="ＭＳ Ｐゴシック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charset="0"/>
          <a:ea typeface="ＭＳ Ｐゴシック" charset="0"/>
          <a:cs typeface="ＭＳ Ｐゴシック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charset="0"/>
          <a:ea typeface="ＭＳ Ｐゴシック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charset="0"/>
          <a:ea typeface="ＭＳ Ｐゴシック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charset="0"/>
          <a:ea typeface="ＭＳ Ｐゴシック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charset="0"/>
          <a:ea typeface="ＭＳ Ｐゴシック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rgbClr val="003D62"/>
          </a:solidFill>
          <a:latin typeface="+mn-lt"/>
          <a:ea typeface="+mn-ea"/>
          <a:cs typeface="ＭＳ Ｐゴシック" charset="0"/>
        </a:defRPr>
      </a:lvl1pPr>
      <a:lvl2pPr marL="536575" indent="-263525" algn="l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sz="1900">
          <a:solidFill>
            <a:srgbClr val="003D62"/>
          </a:solidFill>
          <a:latin typeface="+mn-lt"/>
          <a:ea typeface="+mn-ea"/>
        </a:defRPr>
      </a:lvl2pPr>
      <a:lvl3pPr marL="809625" indent="-273050" algn="l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sz="1500">
          <a:solidFill>
            <a:srgbClr val="003D62"/>
          </a:solidFill>
          <a:latin typeface="+mn-lt"/>
          <a:ea typeface="+mn-ea"/>
        </a:defRPr>
      </a:lvl3pPr>
      <a:lvl4pPr marL="1073150" indent="-263525" algn="l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sz="1200">
          <a:solidFill>
            <a:srgbClr val="003D62"/>
          </a:solidFill>
          <a:latin typeface="+mn-lt"/>
          <a:ea typeface="+mn-ea"/>
        </a:defRPr>
      </a:lvl4pPr>
      <a:lvl5pPr marL="1346200" indent="-273050" algn="l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sz="1200">
          <a:solidFill>
            <a:srgbClr val="003D6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3D6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3D6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3D6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3D6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default/files/8c/a9/CompilerAutovectorizationGuide.pdf" TargetMode="External"/><Relationship Id="rId4" Type="http://schemas.openxmlformats.org/officeDocument/2006/relationships/hyperlink" Target="https://software.intel.com/en-us/articles/vectorization-essentia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oftware.intel.com/en-us/mkl_cookbook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3413" y="836712"/>
            <a:ext cx="7870825" cy="1524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HPC TNT - 2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33413" y="2708920"/>
            <a:ext cx="7971035" cy="1270000"/>
          </a:xfrm>
        </p:spPr>
        <p:txBody>
          <a:bodyPr anchor="t" anchorCtr="0"/>
          <a:lstStyle/>
          <a:p>
            <a:pPr>
              <a:defRPr/>
            </a:pPr>
            <a:r>
              <a:rPr lang="en-US" sz="2500" dirty="0" smtClean="0">
                <a:cs typeface="+mn-cs"/>
              </a:rPr>
              <a:t>Tips and tricks </a:t>
            </a:r>
            <a:r>
              <a:rPr lang="en-US" sz="2500" dirty="0" smtClean="0"/>
              <a:t>for </a:t>
            </a:r>
            <a:br>
              <a:rPr lang="en-US" sz="2500" dirty="0" smtClean="0"/>
            </a:br>
            <a:r>
              <a:rPr lang="en-US" sz="2500" b="1" dirty="0" err="1" smtClean="0"/>
              <a:t>Vectorization</a:t>
            </a:r>
            <a:r>
              <a:rPr lang="en-US" sz="2500" b="1" dirty="0" smtClean="0"/>
              <a:t> approaches to efficient code</a:t>
            </a:r>
            <a:endParaRPr lang="en-US" sz="25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1615" y="4149080"/>
            <a:ext cx="7870825" cy="141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200">
                <a:solidFill>
                  <a:srgbClr val="7E002F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900">
                <a:solidFill>
                  <a:srgbClr val="003D62"/>
                </a:solidFill>
                <a:latin typeface="+mn-lt"/>
                <a:ea typeface="+mn-ea"/>
              </a:defRPr>
            </a:lvl2pPr>
            <a:lvl3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rgbClr val="003D62"/>
                </a:solidFill>
                <a:latin typeface="+mn-lt"/>
                <a:ea typeface="+mn-ea"/>
              </a:defRPr>
            </a:lvl3pPr>
            <a:lvl4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4pPr>
            <a:lvl5pPr marL="2000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baseline="0" dirty="0" smtClean="0">
                <a:latin typeface="Calibri"/>
                <a:cs typeface="Calibri"/>
              </a:rPr>
              <a:t>HPC core facility </a:t>
            </a:r>
            <a:r>
              <a:rPr lang="en-US" sz="2000" baseline="0" dirty="0" err="1">
                <a:solidFill>
                  <a:srgbClr val="003D62"/>
                </a:solidFill>
                <a:latin typeface="Calibri"/>
                <a:cs typeface="Calibri"/>
              </a:rPr>
              <a:t>CalcUA</a:t>
            </a:r>
            <a:r>
              <a:rPr lang="en-US" sz="2000" baseline="0" dirty="0" smtClean="0">
                <a:solidFill>
                  <a:srgbClr val="7590B5"/>
                </a:solidFill>
                <a:latin typeface="Calibri"/>
                <a:cs typeface="Calibri"/>
              </a:rPr>
              <a:t> </a:t>
            </a:r>
          </a:p>
          <a:p>
            <a:pPr>
              <a:defRPr/>
            </a:pPr>
            <a:endParaRPr lang="en-US" sz="2000" baseline="0" dirty="0">
              <a:solidFill>
                <a:srgbClr val="7590B5"/>
              </a:solidFill>
              <a:latin typeface="Calibri"/>
              <a:cs typeface="Calibri"/>
            </a:endParaRPr>
          </a:p>
          <a:p>
            <a:pPr>
              <a:defRPr/>
            </a:pPr>
            <a:endParaRPr lang="en-US" sz="2000" baseline="0" dirty="0" smtClean="0">
              <a:solidFill>
                <a:srgbClr val="7590B5"/>
              </a:solidFill>
              <a:latin typeface="Calibri"/>
              <a:cs typeface="Calibri"/>
            </a:endParaRPr>
          </a:p>
          <a:p>
            <a:pPr>
              <a:defRPr/>
            </a:pPr>
            <a:endParaRPr lang="en-US" sz="2000" baseline="0" dirty="0">
              <a:solidFill>
                <a:srgbClr val="7590B5"/>
              </a:solidFill>
              <a:latin typeface="Calibri"/>
              <a:cs typeface="Calibri"/>
            </a:endParaRPr>
          </a:p>
          <a:p>
            <a:pPr>
              <a:defRPr/>
            </a:pPr>
            <a:endParaRPr lang="en-US" sz="2000" baseline="0" dirty="0" smtClean="0">
              <a:solidFill>
                <a:srgbClr val="7590B5"/>
              </a:solidFill>
              <a:latin typeface="Calibri"/>
              <a:cs typeface="Calibri"/>
            </a:endParaRPr>
          </a:p>
          <a:p>
            <a:pPr algn="ctr">
              <a:defRPr/>
            </a:pPr>
            <a:r>
              <a:rPr lang="nl-BE" sz="1700" cap="small" baseline="0" dirty="0" smtClean="0">
                <a:ln w="12700">
                  <a:noFill/>
                  <a:prstDash val="solid"/>
                </a:ln>
                <a:solidFill>
                  <a:srgbClr val="7590B5"/>
                </a:solidFill>
                <a:latin typeface="Calibri"/>
                <a:cs typeface="Calibri"/>
              </a:rPr>
              <a:t>Annie </a:t>
            </a:r>
            <a:r>
              <a:rPr lang="nl-BE" sz="1700" cap="small" baseline="0" dirty="0">
                <a:ln w="12700">
                  <a:noFill/>
                  <a:prstDash val="solid"/>
                </a:ln>
                <a:solidFill>
                  <a:srgbClr val="7590B5"/>
                </a:solidFill>
                <a:latin typeface="Calibri"/>
                <a:cs typeface="Calibri"/>
              </a:rPr>
              <a:t>Cuyt </a:t>
            </a:r>
            <a:r>
              <a:rPr lang="nl-BE" sz="1700" cap="small" baseline="0" dirty="0">
                <a:ln w="12700">
                  <a:noFill/>
                  <a:prstDash val="solid"/>
                </a:ln>
                <a:solidFill>
                  <a:srgbClr val="7590B5"/>
                </a:solidFill>
                <a:latin typeface="Calibri"/>
                <a:ea typeface="ＭＳ ゴシック"/>
                <a:cs typeface="Calibri"/>
              </a:rPr>
              <a:t>☐</a:t>
            </a:r>
            <a:r>
              <a:rPr lang="nl-BE" sz="1700" cap="small" baseline="0" dirty="0">
                <a:ln w="12700">
                  <a:noFill/>
                  <a:prstDash val="solid"/>
                </a:ln>
                <a:solidFill>
                  <a:srgbClr val="7590B5"/>
                </a:solidFill>
                <a:latin typeface="Calibri"/>
                <a:cs typeface="Calibri"/>
              </a:rPr>
              <a:t> Stefan Becuwe </a:t>
            </a:r>
            <a:r>
              <a:rPr lang="nl-BE" sz="1700" cap="small" baseline="0" dirty="0">
                <a:ln w="12700">
                  <a:noFill/>
                  <a:prstDash val="solid"/>
                </a:ln>
                <a:solidFill>
                  <a:srgbClr val="7590B5"/>
                </a:solidFill>
                <a:latin typeface="Calibri"/>
                <a:ea typeface="ＭＳ ゴシック"/>
                <a:cs typeface="Calibri"/>
              </a:rPr>
              <a:t>☐</a:t>
            </a:r>
            <a:r>
              <a:rPr lang="nl-BE" sz="1700" cap="small" baseline="0" dirty="0">
                <a:ln w="12700">
                  <a:noFill/>
                  <a:prstDash val="solid"/>
                </a:ln>
                <a:solidFill>
                  <a:srgbClr val="7590B5"/>
                </a:solidFill>
                <a:latin typeface="Calibri"/>
                <a:cs typeface="Calibri"/>
              </a:rPr>
              <a:t> Franky Backeljauw </a:t>
            </a:r>
            <a:r>
              <a:rPr lang="nl-BE" sz="1700" cap="small" baseline="0" dirty="0" smtClean="0">
                <a:ln w="12700">
                  <a:noFill/>
                  <a:prstDash val="solid"/>
                </a:ln>
                <a:solidFill>
                  <a:srgbClr val="7590B5"/>
                </a:solidFill>
                <a:latin typeface="Calibri"/>
                <a:ea typeface="ＭＳ ゴシック"/>
                <a:cs typeface="Calibri"/>
              </a:rPr>
              <a:t>☐</a:t>
            </a:r>
            <a:r>
              <a:rPr lang="nl-BE" sz="1700" cap="small" baseline="0" dirty="0" smtClean="0">
                <a:ln w="12700">
                  <a:noFill/>
                  <a:prstDash val="solid"/>
                </a:ln>
                <a:solidFill>
                  <a:srgbClr val="7590B5"/>
                </a:solidFill>
                <a:latin typeface="Calibri"/>
                <a:cs typeface="Calibri"/>
              </a:rPr>
              <a:t> </a:t>
            </a:r>
            <a:r>
              <a:rPr lang="nl-BE" sz="1700" cap="small" baseline="0" dirty="0" smtClean="0">
                <a:ln w="12700">
                  <a:noFill/>
                  <a:prstDash val="solid"/>
                </a:ln>
                <a:solidFill>
                  <a:srgbClr val="003D62"/>
                </a:solidFill>
                <a:latin typeface="Calibri"/>
                <a:cs typeface="Calibri"/>
              </a:rPr>
              <a:t>[Engel]bert Tijskens</a:t>
            </a:r>
            <a:endParaRPr lang="en-US" sz="1700" cap="small" baseline="0" dirty="0">
              <a:ln w="12700">
                <a:noFill/>
                <a:prstDash val="solid"/>
              </a:ln>
              <a:solidFill>
                <a:srgbClr val="003D62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Blocking/tiling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2983" y="1412775"/>
            <a:ext cx="3305001" cy="4572000"/>
          </a:xfrm>
        </p:spPr>
        <p:txBody>
          <a:bodyPr/>
          <a:lstStyle/>
          <a:p>
            <a:pPr marL="0" indent="0">
              <a:buNone/>
              <a:tabLst>
                <a:tab pos="355600" algn="l"/>
              </a:tabLst>
            </a:pPr>
            <a:r>
              <a:rPr lang="en-US" sz="1800" dirty="0" smtClean="0">
                <a:solidFill>
                  <a:srgbClr val="7BA031"/>
                </a:solidFill>
                <a:latin typeface="Courier"/>
                <a:cs typeface="Courier"/>
              </a:rPr>
              <a:t>// inefficient</a:t>
            </a:r>
            <a:endParaRPr lang="en-US" sz="1800" dirty="0">
              <a:solidFill>
                <a:srgbClr val="7BA031"/>
              </a:solidFill>
              <a:latin typeface="Courier"/>
              <a:cs typeface="Courier"/>
            </a:endParaRPr>
          </a:p>
          <a:p>
            <a:pPr marL="0" indent="0">
              <a:buNone/>
              <a:tabLst>
                <a:tab pos="355600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//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except small problems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  <a:tabLst>
                <a:tab pos="355600" algn="l"/>
              </a:tabLst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  <a:tabLst>
                <a:tab pos="355600" algn="l"/>
              </a:tabLst>
            </a:pPr>
            <a:r>
              <a:rPr lang="en-US" sz="1800" dirty="0" smtClean="0">
                <a:latin typeface="Courier"/>
                <a:cs typeface="Courier"/>
              </a:rPr>
              <a:t>For all items</a:t>
            </a:r>
          </a:p>
          <a:p>
            <a:pPr marL="0" indent="0">
              <a:buNone/>
              <a:tabLst>
                <a:tab pos="355600" algn="l"/>
              </a:tabLst>
            </a:pPr>
            <a:r>
              <a:rPr lang="en-US" sz="1800" dirty="0" smtClean="0">
                <a:latin typeface="Courier"/>
                <a:cs typeface="Courier"/>
              </a:rPr>
              <a:t>	Do this</a:t>
            </a:r>
          </a:p>
          <a:p>
            <a:pPr marL="0" indent="0">
              <a:buNone/>
              <a:tabLst>
                <a:tab pos="355600" algn="l"/>
              </a:tabLst>
            </a:pPr>
            <a:r>
              <a:rPr lang="en-US" sz="1800" dirty="0">
                <a:latin typeface="Courier"/>
                <a:cs typeface="Courier"/>
              </a:rPr>
              <a:t>For all </a:t>
            </a:r>
            <a:r>
              <a:rPr lang="en-US" sz="1800" dirty="0" smtClean="0">
                <a:latin typeface="Courier"/>
                <a:cs typeface="Courier"/>
              </a:rPr>
              <a:t>items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  <a:tabLst>
                <a:tab pos="355600" algn="l"/>
              </a:tabLst>
            </a:pPr>
            <a:r>
              <a:rPr lang="en-US" sz="1800" dirty="0">
                <a:latin typeface="Courier"/>
                <a:cs typeface="Courier"/>
              </a:rPr>
              <a:t>	Do </a:t>
            </a:r>
            <a:r>
              <a:rPr lang="en-US" sz="1800" dirty="0" smtClean="0">
                <a:latin typeface="Courier"/>
                <a:cs typeface="Courier"/>
              </a:rPr>
              <a:t>that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  <a:tabLst>
                <a:tab pos="355600" algn="l"/>
              </a:tabLst>
            </a:pPr>
            <a:r>
              <a:rPr lang="en-US" sz="1800" dirty="0">
                <a:latin typeface="Courier"/>
                <a:cs typeface="Courier"/>
              </a:rPr>
              <a:t>For all </a:t>
            </a:r>
            <a:r>
              <a:rPr lang="en-US" sz="1800" dirty="0" smtClean="0">
                <a:latin typeface="Courier"/>
                <a:cs typeface="Courier"/>
              </a:rPr>
              <a:t>items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  <a:tabLst>
                <a:tab pos="355600" algn="l"/>
              </a:tabLst>
            </a:pPr>
            <a:r>
              <a:rPr lang="en-US" sz="1800" dirty="0">
                <a:latin typeface="Courier"/>
                <a:cs typeface="Courier"/>
              </a:rPr>
              <a:t>	Do </a:t>
            </a:r>
            <a:r>
              <a:rPr lang="en-US" sz="1800" dirty="0" smtClean="0">
                <a:latin typeface="Courier"/>
                <a:cs typeface="Courier"/>
              </a:rPr>
              <a:t>something else</a:t>
            </a:r>
          </a:p>
          <a:p>
            <a:pPr marL="0" indent="0">
              <a:buNone/>
              <a:tabLst>
                <a:tab pos="355600" algn="l"/>
              </a:tabLst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  <a:tabLst>
                <a:tab pos="355600" algn="l"/>
              </a:tabLst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  <a:tabLst>
                <a:tab pos="355600" algn="l"/>
              </a:tabLst>
            </a:pPr>
            <a:r>
              <a:rPr lang="en-US" sz="1800" dirty="0" smtClean="0">
                <a:solidFill>
                  <a:srgbClr val="7F7F7F"/>
                </a:solidFill>
                <a:latin typeface="Courier"/>
                <a:cs typeface="Courier"/>
              </a:rPr>
              <a:t>// data transferred 3x</a:t>
            </a:r>
            <a:endParaRPr lang="en-US" sz="1800" dirty="0">
              <a:solidFill>
                <a:srgbClr val="7F7F7F"/>
              </a:solidFill>
              <a:latin typeface="Courier"/>
              <a:cs typeface="Courier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601219" y="1412775"/>
            <a:ext cx="4219253" cy="4572000"/>
          </a:xfrm>
        </p:spPr>
        <p:txBody>
          <a:bodyPr/>
          <a:lstStyle/>
          <a:p>
            <a:pPr marL="0" indent="0">
              <a:buNone/>
              <a:tabLst>
                <a:tab pos="355600" algn="l"/>
                <a:tab pos="723900" algn="l"/>
              </a:tabLst>
            </a:pPr>
            <a:r>
              <a:rPr lang="en-US" sz="1800" dirty="0" smtClean="0">
                <a:solidFill>
                  <a:srgbClr val="7BA031"/>
                </a:solidFill>
                <a:latin typeface="Courier"/>
                <a:cs typeface="Courier"/>
              </a:rPr>
              <a:t>// efficient </a:t>
            </a:r>
          </a:p>
          <a:p>
            <a:pPr marL="0" indent="0">
              <a:buNone/>
              <a:tabLst>
                <a:tab pos="355600" algn="l"/>
                <a:tab pos="723900" algn="l"/>
              </a:tabLst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// chunk = collection of items</a:t>
            </a:r>
          </a:p>
          <a:p>
            <a:pPr marL="0" indent="0">
              <a:buNone/>
              <a:tabLst>
                <a:tab pos="355600" algn="l"/>
                <a:tab pos="723900" algn="l"/>
              </a:tabLst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//       that fits in L1 cache</a:t>
            </a:r>
          </a:p>
          <a:p>
            <a:pPr marL="0" indent="0">
              <a:buNone/>
              <a:tabLst>
                <a:tab pos="355600" algn="l"/>
                <a:tab pos="723900" algn="l"/>
              </a:tabLst>
            </a:pPr>
            <a:r>
              <a:rPr lang="en-US" sz="1800" dirty="0" smtClean="0">
                <a:latin typeface="Courier"/>
                <a:cs typeface="Courier"/>
              </a:rPr>
              <a:t>For all chunks</a:t>
            </a:r>
          </a:p>
          <a:p>
            <a:pPr marL="0" indent="0">
              <a:buNone/>
              <a:tabLst>
                <a:tab pos="355600" algn="l"/>
                <a:tab pos="723900" algn="l"/>
              </a:tabLst>
            </a:pPr>
            <a:r>
              <a:rPr lang="en-US" sz="1800" dirty="0" smtClean="0">
                <a:latin typeface="Courier"/>
                <a:cs typeface="Courier"/>
              </a:rPr>
              <a:t>	For all items in chunk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  <a:tabLst>
                <a:tab pos="355600" algn="l"/>
                <a:tab pos="723900" algn="l"/>
              </a:tabLst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	Do </a:t>
            </a:r>
            <a:r>
              <a:rPr lang="en-US" sz="1800" dirty="0">
                <a:latin typeface="Courier"/>
                <a:cs typeface="Courier"/>
              </a:rPr>
              <a:t>this</a:t>
            </a:r>
          </a:p>
          <a:p>
            <a:pPr marL="0" indent="0">
              <a:buNone/>
              <a:tabLst>
                <a:tab pos="355600" algn="l"/>
                <a:tab pos="723900" algn="l"/>
              </a:tabLst>
            </a:pPr>
            <a:r>
              <a:rPr lang="en-US" sz="1800" dirty="0">
                <a:latin typeface="Courier"/>
                <a:cs typeface="Courier"/>
              </a:rPr>
              <a:t>	For all items in chunk</a:t>
            </a:r>
          </a:p>
          <a:p>
            <a:pPr marL="0" indent="0">
              <a:buNone/>
              <a:tabLst>
                <a:tab pos="355600" algn="l"/>
                <a:tab pos="723900" algn="l"/>
              </a:tabLst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	Do </a:t>
            </a:r>
            <a:r>
              <a:rPr lang="en-US" sz="1800" dirty="0">
                <a:latin typeface="Courier"/>
                <a:cs typeface="Courier"/>
              </a:rPr>
              <a:t>that</a:t>
            </a:r>
          </a:p>
          <a:p>
            <a:pPr marL="0" indent="0">
              <a:buNone/>
              <a:tabLst>
                <a:tab pos="355600" algn="l"/>
                <a:tab pos="723900" algn="l"/>
              </a:tabLst>
            </a:pPr>
            <a:r>
              <a:rPr lang="en-US" sz="1800" dirty="0">
                <a:latin typeface="Courier"/>
                <a:cs typeface="Courier"/>
              </a:rPr>
              <a:t>	For all items in chunk</a:t>
            </a:r>
          </a:p>
          <a:p>
            <a:pPr marL="0" indent="0">
              <a:buNone/>
              <a:tabLst>
                <a:tab pos="355600" algn="l"/>
                <a:tab pos="723900" algn="l"/>
              </a:tabLst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>
                <a:latin typeface="Courier"/>
                <a:cs typeface="Courier"/>
              </a:rPr>
              <a:t>	Do something </a:t>
            </a:r>
            <a:r>
              <a:rPr lang="en-US" sz="1800" dirty="0" smtClean="0">
                <a:latin typeface="Courier"/>
                <a:cs typeface="Courier"/>
              </a:rPr>
              <a:t>else</a:t>
            </a:r>
          </a:p>
          <a:p>
            <a:pPr marL="0" indent="0">
              <a:buNone/>
              <a:tabLst>
                <a:tab pos="355600" algn="l"/>
                <a:tab pos="723900" algn="l"/>
              </a:tabLst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  <a:tabLst>
                <a:tab pos="355600" algn="l"/>
                <a:tab pos="723900" algn="l"/>
              </a:tabLst>
            </a:pPr>
            <a:r>
              <a:rPr lang="en-US" sz="1800" dirty="0" smtClean="0">
                <a:solidFill>
                  <a:srgbClr val="7F7F7F"/>
                </a:solidFill>
                <a:latin typeface="Courier"/>
                <a:cs typeface="Courier"/>
              </a:rPr>
              <a:t>// data transferred once</a:t>
            </a:r>
            <a:endParaRPr lang="en-US" sz="1800" dirty="0">
              <a:solidFill>
                <a:srgbClr val="7F7F7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44013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2230A"/>
                </a:solidFill>
              </a:rPr>
              <a:t>Approaches to </a:t>
            </a:r>
            <a:r>
              <a:rPr lang="en-US" dirty="0" err="1" smtClean="0">
                <a:solidFill>
                  <a:srgbClr val="B2230A"/>
                </a:solidFill>
              </a:rPr>
              <a:t>vectorization</a:t>
            </a:r>
            <a:endParaRPr lang="en-US" dirty="0">
              <a:solidFill>
                <a:srgbClr val="B2230A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Assembly code</a:t>
            </a:r>
          </a:p>
          <a:p>
            <a:r>
              <a:rPr lang="en-US" dirty="0" err="1" smtClean="0"/>
              <a:t>Intrinsics</a:t>
            </a:r>
            <a:endParaRPr lang="en-US" dirty="0" smtClean="0"/>
          </a:p>
          <a:p>
            <a:r>
              <a:rPr lang="en-US" dirty="0" smtClean="0"/>
              <a:t>Auto-</a:t>
            </a:r>
            <a:r>
              <a:rPr lang="en-US" dirty="0" err="1" smtClean="0"/>
              <a:t>vectorization</a:t>
            </a:r>
            <a:r>
              <a:rPr lang="en-US" dirty="0" smtClean="0"/>
              <a:t> by compiler</a:t>
            </a:r>
          </a:p>
          <a:p>
            <a:pPr lvl="1"/>
            <a:r>
              <a:rPr lang="en-US" dirty="0" smtClean="0"/>
              <a:t>GCC</a:t>
            </a:r>
          </a:p>
          <a:p>
            <a:pPr lvl="1"/>
            <a:r>
              <a:rPr lang="en-US" dirty="0" smtClean="0"/>
              <a:t>Intel compiler suite</a:t>
            </a:r>
          </a:p>
          <a:p>
            <a:r>
              <a:rPr lang="en-US" dirty="0" smtClean="0"/>
              <a:t>low level library </a:t>
            </a:r>
          </a:p>
          <a:p>
            <a:pPr lvl="1"/>
            <a:r>
              <a:rPr lang="en-US" dirty="0" err="1" smtClean="0"/>
              <a:t>boost.simd</a:t>
            </a:r>
            <a:endParaRPr lang="en-US" dirty="0" smtClean="0"/>
          </a:p>
          <a:p>
            <a:pPr lvl="1"/>
            <a:r>
              <a:rPr lang="en-US" dirty="0" err="1" smtClean="0"/>
              <a:t>Vc</a:t>
            </a:r>
            <a:endParaRPr lang="en-US" dirty="0" smtClean="0"/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Cilk</a:t>
            </a:r>
            <a:r>
              <a:rPr lang="en-US" dirty="0" smtClean="0"/>
              <a:t>++</a:t>
            </a:r>
          </a:p>
          <a:p>
            <a:r>
              <a:rPr lang="en-US" dirty="0" smtClean="0"/>
              <a:t>optimized </a:t>
            </a:r>
            <a:r>
              <a:rPr lang="en-US" dirty="0"/>
              <a:t>high level library </a:t>
            </a:r>
          </a:p>
          <a:p>
            <a:pPr lvl="1"/>
            <a:r>
              <a:rPr lang="en-US" dirty="0" smtClean="0"/>
              <a:t>Eigen</a:t>
            </a:r>
          </a:p>
          <a:p>
            <a:pPr lvl="1"/>
            <a:r>
              <a:rPr lang="en-US" dirty="0" smtClean="0"/>
              <a:t>Intel MKL</a:t>
            </a:r>
            <a:endParaRPr lang="en-US" dirty="0"/>
          </a:p>
          <a:p>
            <a:pPr marL="273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34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Approaches to </a:t>
            </a:r>
            <a:r>
              <a:rPr lang="en-US" sz="1800" dirty="0" err="1" smtClean="0"/>
              <a:t>vectorization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 smtClean="0"/>
              <a:t>1.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3" y="1124744"/>
            <a:ext cx="8136904" cy="525658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sz="2000" dirty="0" smtClean="0"/>
              <a:t>assembly</a:t>
            </a:r>
            <a:r>
              <a:rPr lang="en-US" dirty="0" smtClean="0"/>
              <a:t> code that use SIMD instructions (SSE, AVX, …) </a:t>
            </a:r>
            <a:endParaRPr lang="en-US" sz="1600" dirty="0" smtClean="0">
              <a:latin typeface="Courier"/>
              <a:cs typeface="Courier"/>
            </a:endParaRPr>
          </a:p>
          <a:p>
            <a:pPr marL="269875" indent="0">
              <a:buNone/>
              <a:tabLst>
                <a:tab pos="269875" algn="l"/>
              </a:tabLst>
            </a:pPr>
            <a:endParaRPr lang="da-DK" sz="1600" dirty="0" smtClean="0">
              <a:latin typeface="Courier"/>
              <a:cs typeface="Courier"/>
            </a:endParaRPr>
          </a:p>
          <a:p>
            <a:pPr marL="269875" indent="0">
              <a:buNone/>
              <a:tabLst>
                <a:tab pos="269875" algn="l"/>
              </a:tabLst>
            </a:pPr>
            <a:r>
              <a:rPr lang="da-DK" sz="1400" dirty="0" smtClean="0">
                <a:latin typeface="Courier"/>
                <a:cs typeface="Courier"/>
              </a:rPr>
              <a:t>for </a:t>
            </a:r>
            <a:r>
              <a:rPr lang="da-DK" sz="1400" dirty="0">
                <a:latin typeface="Courier"/>
                <a:cs typeface="Courier"/>
              </a:rPr>
              <a:t>(</a:t>
            </a:r>
            <a:r>
              <a:rPr lang="da-DK" sz="1400" dirty="0" err="1">
                <a:latin typeface="Courier"/>
                <a:cs typeface="Courier"/>
              </a:rPr>
              <a:t>int</a:t>
            </a:r>
            <a:r>
              <a:rPr lang="da-DK" sz="1400" dirty="0">
                <a:latin typeface="Courier"/>
                <a:cs typeface="Courier"/>
              </a:rPr>
              <a:t> i = 0; </a:t>
            </a:r>
            <a:r>
              <a:rPr lang="da-DK" sz="1400" dirty="0" smtClean="0">
                <a:latin typeface="Courier"/>
                <a:cs typeface="Courier"/>
              </a:rPr>
              <a:t>i&lt;N; </a:t>
            </a:r>
            <a:r>
              <a:rPr lang="da-DK" sz="1400" dirty="0">
                <a:latin typeface="Courier"/>
                <a:cs typeface="Courier"/>
              </a:rPr>
              <a:t>++i</a:t>
            </a:r>
            <a:r>
              <a:rPr lang="da-DK" sz="1400" dirty="0" smtClean="0">
                <a:latin typeface="Courier"/>
                <a:cs typeface="Courier"/>
              </a:rPr>
              <a:t>) C</a:t>
            </a:r>
            <a:r>
              <a:rPr lang="da-DK" sz="1400" dirty="0">
                <a:latin typeface="Courier"/>
                <a:cs typeface="Courier"/>
              </a:rPr>
              <a:t>[i] = A[i] + B[i]</a:t>
            </a:r>
            <a:r>
              <a:rPr lang="da-DK" sz="1400" dirty="0" smtClean="0">
                <a:latin typeface="Courier"/>
                <a:cs typeface="Courier"/>
              </a:rPr>
              <a:t>;</a:t>
            </a:r>
            <a:endParaRPr lang="da-DK" sz="1400" dirty="0">
              <a:latin typeface="Courier"/>
              <a:cs typeface="Courier"/>
            </a:endParaRPr>
          </a:p>
          <a:p>
            <a:pPr marL="269875" indent="0">
              <a:buNone/>
              <a:tabLst>
                <a:tab pos="269875" algn="l"/>
              </a:tabLst>
            </a:pPr>
            <a:r>
              <a:rPr lang="da-DK" sz="1400" dirty="0">
                <a:latin typeface="Courier"/>
                <a:cs typeface="Courier"/>
              </a:rPr>
              <a:t>	</a:t>
            </a:r>
            <a:endParaRPr lang="da-DK" sz="1400" dirty="0" smtClean="0">
              <a:latin typeface="Courier"/>
              <a:cs typeface="Courier"/>
            </a:endParaRPr>
          </a:p>
          <a:p>
            <a:pPr marL="269875" indent="0">
              <a:buNone/>
              <a:tabLst>
                <a:tab pos="269875" algn="l"/>
              </a:tabLst>
            </a:pPr>
            <a:endParaRPr lang="da-DK" sz="1400" dirty="0">
              <a:latin typeface="Courier"/>
              <a:cs typeface="Courier"/>
            </a:endParaRPr>
          </a:p>
          <a:p>
            <a:pPr marL="269875" indent="0">
              <a:buNone/>
              <a:tabLst>
                <a:tab pos="269875" algn="l"/>
              </a:tabLst>
            </a:pPr>
            <a:endParaRPr lang="da-DK" sz="1400" dirty="0" smtClean="0">
              <a:latin typeface="Courier"/>
              <a:cs typeface="Courier"/>
            </a:endParaRPr>
          </a:p>
          <a:p>
            <a:pPr marL="269875" indent="0">
              <a:buNone/>
              <a:tabLst>
                <a:tab pos="269875" algn="l"/>
              </a:tabLst>
            </a:pPr>
            <a:endParaRPr lang="en-US" sz="1400" dirty="0">
              <a:latin typeface="Courier"/>
              <a:cs typeface="Courier"/>
            </a:endParaRPr>
          </a:p>
          <a:p>
            <a:pPr marL="269875" indent="0">
              <a:buNone/>
              <a:tabLst>
                <a:tab pos="269875" algn="l"/>
              </a:tabLst>
            </a:pPr>
            <a:r>
              <a:rPr lang="en-US" sz="1400" dirty="0" smtClean="0">
                <a:latin typeface="Courier"/>
                <a:cs typeface="Courier"/>
              </a:rPr>
              <a:t>NEXT_ITERATION:</a:t>
            </a:r>
          </a:p>
          <a:p>
            <a:pPr marL="269875" indent="0">
              <a:buNone/>
              <a:tabLst>
                <a:tab pos="269875" algn="l"/>
              </a:tabLst>
            </a:pPr>
            <a:r>
              <a:rPr lang="en-US" sz="1400" dirty="0" err="1" smtClean="0">
                <a:latin typeface="Courier"/>
                <a:cs typeface="Courier"/>
              </a:rPr>
              <a:t>vmovups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ymm1, </a:t>
            </a:r>
            <a:r>
              <a:rPr lang="en-US" sz="1400" dirty="0" err="1">
                <a:latin typeface="Courier"/>
                <a:cs typeface="Courier"/>
              </a:rPr>
              <a:t>ymmword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ptr</a:t>
            </a:r>
            <a:r>
              <a:rPr lang="en-US" sz="1400" dirty="0">
                <a:latin typeface="Courier"/>
                <a:cs typeface="Courier"/>
              </a:rPr>
              <a:t> [</a:t>
            </a:r>
            <a:r>
              <a:rPr lang="en-US" sz="1400" dirty="0" err="1">
                <a:latin typeface="Courier"/>
                <a:cs typeface="Courier"/>
              </a:rPr>
              <a:t>edi+edx</a:t>
            </a:r>
            <a:r>
              <a:rPr lang="en-US" sz="1400" dirty="0">
                <a:latin typeface="Courier"/>
                <a:cs typeface="Courier"/>
              </a:rPr>
              <a:t>*4+8</a:t>
            </a:r>
            <a:r>
              <a:rPr lang="en-US" sz="1400" dirty="0" smtClean="0">
                <a:latin typeface="Courier"/>
                <a:cs typeface="Courier"/>
              </a:rPr>
              <a:t>]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;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copy 32 bytes from B to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ymm1</a:t>
            </a:r>
            <a:endParaRPr lang="en-US" sz="1400" dirty="0" smtClean="0">
              <a:solidFill>
                <a:srgbClr val="A6A6A6"/>
              </a:solidFill>
              <a:latin typeface="Courier"/>
              <a:cs typeface="Courier"/>
            </a:endParaRPr>
          </a:p>
          <a:p>
            <a:pPr marL="269875" indent="0">
              <a:buNone/>
              <a:tabLst>
                <a:tab pos="269875" algn="l"/>
              </a:tabLst>
            </a:pPr>
            <a:r>
              <a:rPr lang="en-US" sz="1400" dirty="0" err="1" smtClean="0">
                <a:latin typeface="Courier"/>
                <a:cs typeface="Courier"/>
              </a:rPr>
              <a:t>vmovups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ymm0, </a:t>
            </a:r>
            <a:r>
              <a:rPr lang="en-US" sz="1400" dirty="0" err="1">
                <a:latin typeface="Courier"/>
                <a:cs typeface="Courier"/>
              </a:rPr>
              <a:t>ymmword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ptr</a:t>
            </a:r>
            <a:r>
              <a:rPr lang="en-US" sz="1400" dirty="0">
                <a:latin typeface="Courier"/>
                <a:cs typeface="Courier"/>
              </a:rPr>
              <a:t> [</a:t>
            </a:r>
            <a:r>
              <a:rPr lang="en-US" sz="1400" dirty="0" err="1">
                <a:latin typeface="Courier"/>
                <a:cs typeface="Courier"/>
              </a:rPr>
              <a:t>esi+edx</a:t>
            </a:r>
            <a:r>
              <a:rPr lang="en-US" sz="1400" dirty="0">
                <a:latin typeface="Courier"/>
                <a:cs typeface="Courier"/>
              </a:rPr>
              <a:t>*4+8</a:t>
            </a:r>
            <a:r>
              <a:rPr lang="en-US" sz="1400" dirty="0" smtClean="0">
                <a:latin typeface="Courier"/>
                <a:cs typeface="Courier"/>
              </a:rPr>
              <a:t>]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; copy 32 bytes from B to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ymm1</a:t>
            </a:r>
            <a:endParaRPr lang="en-US" sz="1400" dirty="0">
              <a:latin typeface="Courier"/>
              <a:cs typeface="Courier"/>
            </a:endParaRPr>
          </a:p>
          <a:p>
            <a:pPr marL="269875" indent="0">
              <a:buNone/>
              <a:tabLst>
                <a:tab pos="269875" algn="l"/>
              </a:tabLst>
            </a:pPr>
            <a:r>
              <a:rPr lang="en-US" sz="1400" dirty="0" err="1" smtClean="0">
                <a:latin typeface="Courier"/>
                <a:cs typeface="Courier"/>
              </a:rPr>
              <a:t>vaddps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ymm1, ymm1, </a:t>
            </a:r>
            <a:r>
              <a:rPr lang="en-US" sz="1400" dirty="0" smtClean="0">
                <a:latin typeface="Courier"/>
                <a:cs typeface="Courier"/>
              </a:rPr>
              <a:t>ymm0</a:t>
            </a:r>
            <a:r>
              <a:rPr lang="en-US" sz="1400" dirty="0">
                <a:solidFill>
                  <a:srgbClr val="A6A6A6"/>
                </a:solidFill>
                <a:latin typeface="Courier"/>
                <a:cs typeface="Courier"/>
              </a:rPr>
              <a:t>; add ymm0 to ymm1 and store the result in </a:t>
            </a:r>
            <a:r>
              <a:rPr lang="en-US" sz="1400" dirty="0" smtClean="0">
                <a:solidFill>
                  <a:srgbClr val="A6A6A6"/>
                </a:solidFill>
                <a:latin typeface="Courier"/>
                <a:cs typeface="Courier"/>
              </a:rPr>
              <a:t>ymm1</a:t>
            </a:r>
            <a:endParaRPr lang="en-US" sz="1400" dirty="0">
              <a:latin typeface="Courier"/>
              <a:cs typeface="Courier"/>
            </a:endParaRPr>
          </a:p>
          <a:p>
            <a:pPr marL="269875" indent="0">
              <a:buNone/>
              <a:tabLst>
                <a:tab pos="269875" algn="l"/>
              </a:tabLst>
            </a:pPr>
            <a:r>
              <a:rPr lang="en-US" sz="1400" dirty="0" err="1" smtClean="0">
                <a:latin typeface="Courier"/>
                <a:cs typeface="Courier"/>
              </a:rPr>
              <a:t>vmovups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ymmword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ptr</a:t>
            </a:r>
            <a:r>
              <a:rPr lang="en-US" sz="1400" dirty="0">
                <a:latin typeface="Courier"/>
                <a:cs typeface="Courier"/>
              </a:rPr>
              <a:t> [</a:t>
            </a:r>
            <a:r>
              <a:rPr lang="en-US" sz="1400" dirty="0" err="1">
                <a:latin typeface="Courier"/>
                <a:cs typeface="Courier"/>
              </a:rPr>
              <a:t>ecx+edx</a:t>
            </a:r>
            <a:r>
              <a:rPr lang="en-US" sz="1400" dirty="0">
                <a:latin typeface="Courier"/>
                <a:cs typeface="Courier"/>
              </a:rPr>
              <a:t>*4+8], </a:t>
            </a:r>
            <a:r>
              <a:rPr lang="en-US" sz="1400" dirty="0" smtClean="0">
                <a:latin typeface="Courier"/>
                <a:cs typeface="Courier"/>
              </a:rPr>
              <a:t>ymm1</a:t>
            </a:r>
            <a:r>
              <a:rPr lang="en-US" sz="1400" dirty="0">
                <a:solidFill>
                  <a:srgbClr val="A6A6A6"/>
                </a:solidFill>
                <a:latin typeface="Courier"/>
                <a:cs typeface="Courier"/>
              </a:rPr>
              <a:t>; copy 32 bytes from ymm1 to </a:t>
            </a:r>
            <a:r>
              <a:rPr lang="en-US" sz="1400" dirty="0" smtClean="0">
                <a:solidFill>
                  <a:srgbClr val="A6A6A6"/>
                </a:solidFill>
                <a:latin typeface="Courier"/>
                <a:cs typeface="Courier"/>
              </a:rPr>
              <a:t>C</a:t>
            </a:r>
            <a:endParaRPr lang="en-US" sz="1400" dirty="0">
              <a:latin typeface="Courier"/>
              <a:cs typeface="Courier"/>
            </a:endParaRPr>
          </a:p>
          <a:p>
            <a:pPr marL="269875" indent="0">
              <a:buNone/>
              <a:tabLst>
                <a:tab pos="269875" algn="l"/>
              </a:tabLst>
            </a:pPr>
            <a:r>
              <a:rPr lang="en-US" sz="1400" dirty="0">
                <a:latin typeface="Courier"/>
                <a:cs typeface="Courier"/>
              </a:rPr>
              <a:t>add </a:t>
            </a:r>
            <a:r>
              <a:rPr lang="en-US" sz="1400" dirty="0" err="1">
                <a:latin typeface="Courier"/>
                <a:cs typeface="Courier"/>
              </a:rPr>
              <a:t>edx</a:t>
            </a:r>
            <a:r>
              <a:rPr lang="en-US" sz="1400" dirty="0">
                <a:latin typeface="Courier"/>
                <a:cs typeface="Courier"/>
              </a:rPr>
              <a:t>, 8 ; increase loop index by 8</a:t>
            </a:r>
          </a:p>
          <a:p>
            <a:pPr marL="269875" indent="0">
              <a:buNone/>
              <a:tabLst>
                <a:tab pos="269875" algn="l"/>
              </a:tabLst>
            </a:pPr>
            <a:r>
              <a:rPr lang="en-US" sz="1400" dirty="0" err="1">
                <a:latin typeface="Courier"/>
                <a:cs typeface="Courier"/>
              </a:rPr>
              <a:t>cmp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edx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dword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ptr</a:t>
            </a:r>
            <a:r>
              <a:rPr lang="en-US" sz="1400" dirty="0">
                <a:latin typeface="Courier"/>
                <a:cs typeface="Courier"/>
              </a:rPr>
              <a:t> [esi+4]</a:t>
            </a:r>
          </a:p>
          <a:p>
            <a:pPr marL="269875" indent="0">
              <a:buNone/>
              <a:tabLst>
                <a:tab pos="269875" algn="l"/>
              </a:tabLst>
            </a:pPr>
            <a:r>
              <a:rPr lang="en-US" sz="1400" dirty="0" err="1" smtClean="0">
                <a:latin typeface="Courier"/>
                <a:cs typeface="Courier"/>
              </a:rPr>
              <a:t>jg</a:t>
            </a:r>
            <a:r>
              <a:rPr lang="en-US" sz="1400" dirty="0" smtClean="0">
                <a:latin typeface="Courier"/>
                <a:cs typeface="Courier"/>
              </a:rPr>
              <a:t> NEXT_ITERATION</a:t>
            </a: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619672" y="2996952"/>
            <a:ext cx="6840760" cy="432048"/>
          </a:xfrm>
          <a:prstGeom prst="roundRect">
            <a:avLst/>
          </a:prstGeom>
          <a:ln w="19050">
            <a:solidFill>
              <a:srgbClr val="B2230A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2230A"/>
                </a:solidFill>
                <a:effectLst/>
                <a:latin typeface="+mn-lt"/>
                <a:ea typeface="ＭＳ Ｐゴシック" charset="0"/>
              </a:rPr>
              <a:t>V=AVX,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B2230A"/>
                </a:solidFill>
                <a:effectLst/>
                <a:latin typeface="+mn-lt"/>
                <a:ea typeface="ＭＳ Ｐゴシック" charset="0"/>
              </a:rPr>
              <a:t>mov</a:t>
            </a:r>
            <a:r>
              <a:rPr lang="en-US" sz="1600" baseline="0" dirty="0" smtClean="0">
                <a:solidFill>
                  <a:srgbClr val="B2230A"/>
                </a:solidFill>
                <a:latin typeface="+mn-lt"/>
              </a:rPr>
              <a:t>=move, u=unaligned, p=packed, s=single precision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B2230A"/>
              </a:solidFill>
              <a:effectLst/>
              <a:latin typeface="+mn-lt"/>
              <a:ea typeface="ＭＳ Ｐゴシック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B2230A"/>
              </a:solidFill>
              <a:effectLst/>
              <a:latin typeface="+mn-lt"/>
              <a:ea typeface="ＭＳ Ｐゴシック" charset="0"/>
            </a:endParaRPr>
          </a:p>
        </p:txBody>
      </p:sp>
      <p:cxnSp>
        <p:nvCxnSpPr>
          <p:cNvPr id="15" name="Curved Connector 14"/>
          <p:cNvCxnSpPr>
            <a:stCxn id="14" idx="1"/>
            <a:endCxn id="16" idx="0"/>
          </p:cNvCxnSpPr>
          <p:nvPr/>
        </p:nvCxnSpPr>
        <p:spPr bwMode="auto">
          <a:xfrm rot="10800000" flipV="1">
            <a:off x="1187624" y="3212976"/>
            <a:ext cx="432048" cy="720080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rgbClr val="B2230A"/>
            </a:solidFill>
            <a:prstDash val="solid"/>
            <a:round/>
            <a:headEnd type="none" w="med" len="med"/>
            <a:tailEnd type="triangl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Rounded Rectangle 15"/>
          <p:cNvSpPr/>
          <p:nvPr/>
        </p:nvSpPr>
        <p:spPr>
          <a:xfrm>
            <a:off x="755576" y="3933056"/>
            <a:ext cx="864096" cy="360040"/>
          </a:xfrm>
          <a:prstGeom prst="roundRect">
            <a:avLst/>
          </a:prstGeom>
          <a:ln w="19050">
            <a:solidFill>
              <a:srgbClr val="B2230A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B2230A"/>
              </a:solidFill>
              <a:effectLst/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287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Approaches to </a:t>
            </a:r>
            <a:r>
              <a:rPr lang="en-US" sz="1800" dirty="0" err="1" smtClean="0"/>
              <a:t>vectorization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 smtClean="0"/>
              <a:t>2. </a:t>
            </a:r>
            <a:r>
              <a:rPr lang="en-US" dirty="0" err="1" smtClean="0"/>
              <a:t>Intrinsics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3" y="1124744"/>
            <a:ext cx="8136904" cy="5472608"/>
          </a:xfrm>
        </p:spPr>
        <p:txBody>
          <a:bodyPr/>
          <a:lstStyle/>
          <a:p>
            <a:r>
              <a:rPr lang="en-US" dirty="0"/>
              <a:t>Layer of data types and functions made available by </a:t>
            </a:r>
            <a:r>
              <a:rPr lang="en-US" dirty="0" smtClean="0"/>
              <a:t>compiler through include file (C/C++)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269875" indent="0">
              <a:buNone/>
            </a:pPr>
            <a:r>
              <a:rPr lang="en-US" sz="1600" dirty="0" smtClean="0">
                <a:latin typeface="Courier"/>
                <a:cs typeface="Courier"/>
              </a:rPr>
              <a:t>#</a:t>
            </a:r>
            <a:r>
              <a:rPr lang="en-US" sz="1600" dirty="0">
                <a:latin typeface="Courier"/>
                <a:cs typeface="Courier"/>
              </a:rPr>
              <a:t>include &lt;</a:t>
            </a:r>
            <a:r>
              <a:rPr lang="en-US" sz="1600" dirty="0" err="1">
                <a:latin typeface="Courier"/>
                <a:cs typeface="Courier"/>
              </a:rPr>
              <a:t>immintrin.h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pPr marL="269875" indent="0">
              <a:buNone/>
            </a:pPr>
            <a:r>
              <a:rPr lang="ro-RO" sz="1600" dirty="0" smtClean="0">
                <a:latin typeface="Courier"/>
                <a:cs typeface="Courier"/>
              </a:rPr>
              <a:t>...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endParaRPr lang="en-US" sz="1600" dirty="0">
              <a:latin typeface="Courier"/>
              <a:cs typeface="Courier"/>
            </a:endParaRPr>
          </a:p>
          <a:p>
            <a:pPr marL="269875" indent="0">
              <a:buNone/>
            </a:pPr>
            <a:r>
              <a:rPr lang="en-US" sz="1600" dirty="0" smtClean="0">
                <a:latin typeface="Courier"/>
                <a:cs typeface="Courier"/>
              </a:rPr>
              <a:t>__m256 </a:t>
            </a:r>
            <a:r>
              <a:rPr lang="en-US" sz="1600" dirty="0">
                <a:latin typeface="Courier"/>
                <a:cs typeface="Courier"/>
              </a:rPr>
              <a:t>ymm0, ymm1; </a:t>
            </a:r>
            <a:r>
              <a:rPr lang="en-US" sz="1600" dirty="0">
                <a:solidFill>
                  <a:srgbClr val="A6A6A6"/>
                </a:solidFill>
                <a:latin typeface="Courier"/>
                <a:cs typeface="Courier"/>
              </a:rPr>
              <a:t>//define the </a:t>
            </a:r>
            <a:r>
              <a:rPr lang="en-US" sz="1600" dirty="0" smtClean="0">
                <a:solidFill>
                  <a:srgbClr val="A6A6A6"/>
                </a:solidFill>
                <a:latin typeface="Courier"/>
                <a:cs typeface="Courier"/>
              </a:rPr>
              <a:t>vector registers </a:t>
            </a:r>
            <a:r>
              <a:rPr lang="en-US" sz="1600" dirty="0">
                <a:solidFill>
                  <a:srgbClr val="A6A6A6"/>
                </a:solidFill>
                <a:latin typeface="Courier"/>
                <a:cs typeface="Courier"/>
              </a:rPr>
              <a:t>used</a:t>
            </a:r>
          </a:p>
          <a:p>
            <a:pPr marL="269875" indent="0">
              <a:buNone/>
            </a:pPr>
            <a:r>
              <a:rPr lang="ro-RO" sz="1600" dirty="0" smtClean="0">
                <a:latin typeface="Courier"/>
                <a:cs typeface="Courier"/>
              </a:rPr>
              <a:t>float </a:t>
            </a:r>
            <a:r>
              <a:rPr lang="ro-RO" sz="1600" dirty="0">
                <a:latin typeface="Courier"/>
                <a:cs typeface="Courier"/>
              </a:rPr>
              <a:t>a[8]={1,2,3,4,5,6,7,8};</a:t>
            </a:r>
          </a:p>
          <a:p>
            <a:pPr marL="269875" indent="0">
              <a:buNone/>
            </a:pPr>
            <a:r>
              <a:rPr lang="ro-RO" sz="1600" dirty="0" smtClean="0">
                <a:latin typeface="Courier"/>
                <a:cs typeface="Courier"/>
              </a:rPr>
              <a:t>float </a:t>
            </a:r>
            <a:r>
              <a:rPr lang="ro-RO" sz="1600" dirty="0">
                <a:latin typeface="Courier"/>
                <a:cs typeface="Courier"/>
              </a:rPr>
              <a:t>b[8]={2,3,4,5,6,7,8,9};</a:t>
            </a:r>
          </a:p>
          <a:p>
            <a:pPr marL="269875" indent="0">
              <a:buNone/>
            </a:pPr>
            <a:r>
              <a:rPr lang="ro-RO" sz="1600" dirty="0" smtClean="0">
                <a:latin typeface="Courier"/>
                <a:cs typeface="Courier"/>
              </a:rPr>
              <a:t>float </a:t>
            </a:r>
            <a:r>
              <a:rPr lang="ro-RO" sz="1600" dirty="0">
                <a:latin typeface="Courier"/>
                <a:cs typeface="Courier"/>
              </a:rPr>
              <a:t>c[8];</a:t>
            </a:r>
          </a:p>
          <a:p>
            <a:pPr marL="269875" indent="0">
              <a:buNone/>
            </a:pPr>
            <a:r>
              <a:rPr lang="ro-RO" sz="1600" dirty="0" smtClean="0">
                <a:latin typeface="Courier"/>
                <a:cs typeface="Courier"/>
              </a:rPr>
              <a:t>ymm0 </a:t>
            </a:r>
            <a:r>
              <a:rPr lang="ro-RO" sz="1600" dirty="0">
                <a:latin typeface="Courier"/>
                <a:cs typeface="Courier"/>
              </a:rPr>
              <a:t>= __builtin_ia32_loadups256(a); </a:t>
            </a:r>
            <a:r>
              <a:rPr lang="ro-RO" sz="1600" dirty="0">
                <a:solidFill>
                  <a:srgbClr val="A6A6A6"/>
                </a:solidFill>
                <a:latin typeface="Courier"/>
                <a:cs typeface="Courier"/>
              </a:rPr>
              <a:t>/</a:t>
            </a:r>
            <a:r>
              <a:rPr lang="ro-RO" sz="1600" dirty="0" smtClean="0">
                <a:solidFill>
                  <a:srgbClr val="A6A6A6"/>
                </a:solidFill>
                <a:latin typeface="Courier"/>
                <a:cs typeface="Courier"/>
              </a:rPr>
              <a:t>/ ymm0 </a:t>
            </a:r>
            <a:r>
              <a:rPr lang="ro-RO" sz="1600" dirty="0" smtClean="0">
                <a:solidFill>
                  <a:srgbClr val="A6A6A6"/>
                </a:solidFill>
                <a:latin typeface="Courier"/>
                <a:ea typeface="Wingdings"/>
                <a:cs typeface="Courier"/>
                <a:sym typeface="Wingdings"/>
              </a:rPr>
              <a:t>&lt;= </a:t>
            </a:r>
            <a:r>
              <a:rPr lang="ro-RO" sz="1600" dirty="0" smtClean="0">
                <a:solidFill>
                  <a:srgbClr val="A6A6A6"/>
                </a:solidFill>
                <a:latin typeface="Courier"/>
                <a:cs typeface="Courier"/>
              </a:rPr>
              <a:t>a</a:t>
            </a:r>
            <a:endParaRPr lang="ro-RO" sz="1600" dirty="0">
              <a:solidFill>
                <a:srgbClr val="A6A6A6"/>
              </a:solidFill>
              <a:latin typeface="Courier"/>
              <a:cs typeface="Courier"/>
            </a:endParaRPr>
          </a:p>
          <a:p>
            <a:pPr marL="269875" indent="0">
              <a:buNone/>
            </a:pPr>
            <a:r>
              <a:rPr lang="ro-RO" sz="1600" dirty="0" smtClean="0">
                <a:latin typeface="Courier"/>
                <a:cs typeface="Courier"/>
              </a:rPr>
              <a:t>ymm1 </a:t>
            </a:r>
            <a:r>
              <a:rPr lang="ro-RO" sz="1600" dirty="0">
                <a:latin typeface="Courier"/>
                <a:cs typeface="Courier"/>
              </a:rPr>
              <a:t>= __builtin_ia32_loadups256(b); </a:t>
            </a:r>
            <a:r>
              <a:rPr lang="ro-RO" sz="1600" dirty="0">
                <a:solidFill>
                  <a:srgbClr val="A6A6A6"/>
                </a:solidFill>
                <a:latin typeface="Courier"/>
                <a:cs typeface="Courier"/>
              </a:rPr>
              <a:t>/</a:t>
            </a:r>
            <a:r>
              <a:rPr lang="ro-RO" sz="1600" dirty="0" smtClean="0">
                <a:solidFill>
                  <a:srgbClr val="A6A6A6"/>
                </a:solidFill>
                <a:latin typeface="Courier"/>
                <a:cs typeface="Courier"/>
              </a:rPr>
              <a:t>/ ymm1 &lt;= b</a:t>
            </a:r>
          </a:p>
          <a:p>
            <a:pPr marL="269875" indent="0">
              <a:buNone/>
            </a:pPr>
            <a:r>
              <a:rPr lang="ro-RO" sz="1600" dirty="0" smtClean="0">
                <a:latin typeface="Courier"/>
                <a:cs typeface="Courier"/>
              </a:rPr>
              <a:t>ymm0 </a:t>
            </a:r>
            <a:r>
              <a:rPr lang="ro-RO" sz="1600" dirty="0">
                <a:latin typeface="Courier"/>
                <a:cs typeface="Courier"/>
              </a:rPr>
              <a:t>= __builtin_ia32_mulps256(ymm0, ymm1)</a:t>
            </a:r>
            <a:r>
              <a:rPr lang="ro-RO" sz="1600" dirty="0" smtClean="0">
                <a:latin typeface="Courier"/>
                <a:cs typeface="Courier"/>
              </a:rPr>
              <a:t>; </a:t>
            </a:r>
            <a:r>
              <a:rPr lang="ro-RO" sz="1600" dirty="0" smtClean="0">
                <a:solidFill>
                  <a:srgbClr val="A6A6A6"/>
                </a:solidFill>
                <a:latin typeface="Courier"/>
                <a:cs typeface="Courier"/>
              </a:rPr>
              <a:t>/</a:t>
            </a:r>
            <a:r>
              <a:rPr lang="ro-RO" sz="1600" dirty="0">
                <a:solidFill>
                  <a:srgbClr val="A6A6A6"/>
                </a:solidFill>
                <a:latin typeface="Courier"/>
                <a:cs typeface="Courier"/>
              </a:rPr>
              <a:t>/ ymm0 </a:t>
            </a:r>
            <a:r>
              <a:rPr lang="ro-RO" sz="1600" dirty="0">
                <a:solidFill>
                  <a:srgbClr val="A6A6A6"/>
                </a:solidFill>
                <a:latin typeface="Courier"/>
                <a:ea typeface="Wingdings"/>
                <a:cs typeface="Courier"/>
                <a:sym typeface="Wingdings"/>
              </a:rPr>
              <a:t>&lt;= </a:t>
            </a:r>
            <a:r>
              <a:rPr lang="ro-RO" sz="1600" dirty="0" smtClean="0">
                <a:solidFill>
                  <a:srgbClr val="A6A6A6"/>
                </a:solidFill>
                <a:latin typeface="Courier"/>
                <a:cs typeface="Courier"/>
              </a:rPr>
              <a:t>ymm0*ymm1</a:t>
            </a:r>
            <a:endParaRPr lang="ro-RO" sz="1600" dirty="0">
              <a:latin typeface="Courier"/>
              <a:cs typeface="Courier"/>
            </a:endParaRPr>
          </a:p>
          <a:p>
            <a:pPr marL="269875" indent="0">
              <a:buNone/>
            </a:pPr>
            <a:r>
              <a:rPr lang="ro-RO" sz="1600" dirty="0" smtClean="0">
                <a:latin typeface="Courier"/>
                <a:cs typeface="Courier"/>
              </a:rPr>
              <a:t>__builtin_ia32_storeups256</a:t>
            </a:r>
            <a:r>
              <a:rPr lang="ro-RO" sz="1600" dirty="0">
                <a:latin typeface="Courier"/>
                <a:cs typeface="Courier"/>
              </a:rPr>
              <a:t>(c, ymm0); </a:t>
            </a:r>
            <a:r>
              <a:rPr lang="ro-RO" sz="1600" dirty="0">
                <a:solidFill>
                  <a:srgbClr val="A6A6A6"/>
                </a:solidFill>
                <a:latin typeface="Courier"/>
                <a:cs typeface="Courier"/>
              </a:rPr>
              <a:t>// </a:t>
            </a:r>
            <a:r>
              <a:rPr lang="ro-RO" sz="1600" dirty="0" smtClean="0">
                <a:solidFill>
                  <a:srgbClr val="A6A6A6"/>
                </a:solidFill>
                <a:latin typeface="Courier"/>
                <a:cs typeface="Courier"/>
              </a:rPr>
              <a:t>c </a:t>
            </a:r>
            <a:r>
              <a:rPr lang="ro-RO" sz="1600" dirty="0" smtClean="0">
                <a:solidFill>
                  <a:srgbClr val="A6A6A6"/>
                </a:solidFill>
                <a:latin typeface="Courier"/>
                <a:ea typeface="Wingdings"/>
                <a:cs typeface="Courier"/>
                <a:sym typeface="Wingdings"/>
              </a:rPr>
              <a:t>&lt;= </a:t>
            </a:r>
            <a:r>
              <a:rPr lang="ro-RO" sz="1600" dirty="0" smtClean="0">
                <a:solidFill>
                  <a:srgbClr val="A6A6A6"/>
                </a:solidFill>
                <a:latin typeface="Courier"/>
                <a:cs typeface="Courier"/>
              </a:rPr>
              <a:t>ymm0</a:t>
            </a:r>
            <a:endParaRPr lang="ro-RO" sz="1600" dirty="0">
              <a:solidFill>
                <a:srgbClr val="A6A6A6"/>
              </a:solidFill>
              <a:latin typeface="Courier"/>
              <a:cs typeface="Courier"/>
            </a:endParaRPr>
          </a:p>
          <a:p>
            <a:pPr marL="269875" indent="0">
              <a:buNone/>
            </a:pPr>
            <a:r>
              <a:rPr lang="ro-RO" sz="1600" dirty="0" smtClean="0">
                <a:latin typeface="Courier"/>
                <a:cs typeface="Courier"/>
              </a:rPr>
              <a:t>...</a:t>
            </a:r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275856" y="2060848"/>
            <a:ext cx="1584176" cy="360040"/>
          </a:xfrm>
          <a:prstGeom prst="roundRect">
            <a:avLst/>
          </a:prstGeom>
          <a:ln w="19050">
            <a:solidFill>
              <a:srgbClr val="B2230A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B2230A"/>
              </a:solidFill>
              <a:effectLst/>
              <a:latin typeface="+mn-lt"/>
              <a:ea typeface="ＭＳ Ｐゴシック" charset="0"/>
            </a:endParaRPr>
          </a:p>
        </p:txBody>
      </p:sp>
      <p:cxnSp>
        <p:nvCxnSpPr>
          <p:cNvPr id="13" name="Curved Connector 12"/>
          <p:cNvCxnSpPr>
            <a:stCxn id="12" idx="2"/>
            <a:endCxn id="14" idx="3"/>
          </p:cNvCxnSpPr>
          <p:nvPr/>
        </p:nvCxnSpPr>
        <p:spPr bwMode="auto">
          <a:xfrm rot="5400000">
            <a:off x="3545886" y="2438890"/>
            <a:ext cx="540060" cy="504056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rgbClr val="B2230A"/>
            </a:solidFill>
            <a:prstDash val="solid"/>
            <a:round/>
            <a:headEnd type="none" w="med" len="med"/>
            <a:tailEnd type="triangl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ounded Rectangle 13"/>
          <p:cNvSpPr/>
          <p:nvPr/>
        </p:nvSpPr>
        <p:spPr>
          <a:xfrm>
            <a:off x="755576" y="2780928"/>
            <a:ext cx="2808312" cy="360040"/>
          </a:xfrm>
          <a:prstGeom prst="roundRect">
            <a:avLst/>
          </a:prstGeom>
          <a:ln w="19050">
            <a:solidFill>
              <a:srgbClr val="B2230A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B2230A"/>
              </a:solidFill>
              <a:effectLst/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528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Approaches to </a:t>
            </a:r>
            <a:r>
              <a:rPr lang="en-US" sz="1800" dirty="0" err="1" smtClean="0"/>
              <a:t>vectorization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 smtClean="0"/>
              <a:t>assembly/</a:t>
            </a:r>
            <a:r>
              <a:rPr lang="en-US" dirty="0" err="1" smtClean="0"/>
              <a:t>intrinsics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179884" y="3861048"/>
            <a:ext cx="4040188" cy="1686173"/>
          </a:xfrm>
          <a:prstGeom prst="rect">
            <a:avLst/>
          </a:prstGeom>
        </p:spPr>
        <p:txBody>
          <a:bodyPr anchor="t"/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3D62"/>
                </a:solidFill>
                <a:latin typeface="+mn-lt"/>
                <a:ea typeface="+mn-ea"/>
                <a:cs typeface="ＭＳ Ｐゴシック" charset="0"/>
              </a:defRPr>
            </a:lvl1pPr>
            <a:lvl2pPr marL="536575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900">
                <a:solidFill>
                  <a:srgbClr val="003D62"/>
                </a:solidFill>
                <a:latin typeface="+mn-lt"/>
                <a:ea typeface="+mn-ea"/>
              </a:defRPr>
            </a:lvl2pPr>
            <a:lvl3pPr marL="809625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rgbClr val="003D62"/>
                </a:solidFill>
                <a:latin typeface="+mn-lt"/>
                <a:ea typeface="+mn-ea"/>
              </a:defRPr>
            </a:lvl3pPr>
            <a:lvl4pPr marL="1073150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4pPr>
            <a:lvl5pPr marL="134620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9pPr>
          </a:lstStyle>
          <a:p>
            <a:r>
              <a:rPr lang="en-US" baseline="0" dirty="0" smtClean="0"/>
              <a:t>Can be very efficient</a:t>
            </a:r>
          </a:p>
          <a:p>
            <a:r>
              <a:rPr lang="en-US" baseline="0" dirty="0" smtClean="0"/>
              <a:t>Stay in the language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645025" y="3861048"/>
            <a:ext cx="4041775" cy="1686173"/>
          </a:xfrm>
          <a:prstGeom prst="rect">
            <a:avLst/>
          </a:prstGeom>
        </p:spPr>
        <p:txBody>
          <a:bodyPr anchor="t"/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3D62"/>
                </a:solidFill>
                <a:latin typeface="+mn-lt"/>
                <a:ea typeface="+mn-ea"/>
                <a:cs typeface="ＭＳ Ｐゴシック" charset="0"/>
              </a:defRPr>
            </a:lvl1pPr>
            <a:lvl2pPr marL="536575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900">
                <a:solidFill>
                  <a:srgbClr val="003D62"/>
                </a:solidFill>
                <a:latin typeface="+mn-lt"/>
                <a:ea typeface="+mn-ea"/>
              </a:defRPr>
            </a:lvl2pPr>
            <a:lvl3pPr marL="809625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rgbClr val="003D62"/>
                </a:solidFill>
                <a:latin typeface="+mn-lt"/>
                <a:ea typeface="+mn-ea"/>
              </a:defRPr>
            </a:lvl3pPr>
            <a:lvl4pPr marL="1073150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4pPr>
            <a:lvl5pPr marL="134620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9pPr>
          </a:lstStyle>
          <a:p>
            <a:r>
              <a:rPr lang="en-US" baseline="0" dirty="0" smtClean="0"/>
              <a:t>Only slightly less hard</a:t>
            </a:r>
          </a:p>
          <a:p>
            <a:r>
              <a:rPr lang="en-US" baseline="0" dirty="0" smtClean="0"/>
              <a:t>Depend on hardware and on compiler</a:t>
            </a:r>
          </a:p>
          <a:p>
            <a:r>
              <a:rPr lang="en-US" baseline="0" dirty="0" smtClean="0"/>
              <a:t>Only C/C++</a:t>
            </a:r>
            <a:endParaRPr lang="en-US" baseline="0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1179884" y="1124744"/>
            <a:ext cx="4040188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3D62"/>
                </a:solidFill>
                <a:latin typeface="+mn-lt"/>
                <a:ea typeface="+mn-ea"/>
                <a:cs typeface="ＭＳ Ｐゴシック" charset="0"/>
              </a:defRPr>
            </a:lvl1pPr>
            <a:lvl2pPr marL="536575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900">
                <a:solidFill>
                  <a:srgbClr val="003D62"/>
                </a:solidFill>
                <a:latin typeface="+mn-lt"/>
                <a:ea typeface="+mn-ea"/>
              </a:defRPr>
            </a:lvl2pPr>
            <a:lvl3pPr marL="809625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rgbClr val="003D62"/>
                </a:solidFill>
                <a:latin typeface="+mn-lt"/>
                <a:ea typeface="+mn-ea"/>
              </a:defRPr>
            </a:lvl3pPr>
            <a:lvl4pPr marL="1073150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4pPr>
            <a:lvl5pPr marL="134620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b="1" baseline="0" dirty="0" smtClean="0"/>
              <a:t>Pro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1179884" y="1764506"/>
            <a:ext cx="4040188" cy="1686173"/>
          </a:xfrm>
          <a:prstGeom prst="rect">
            <a:avLst/>
          </a:prstGeom>
        </p:spPr>
        <p:txBody>
          <a:bodyPr anchor="t"/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3D62"/>
                </a:solidFill>
                <a:latin typeface="+mn-lt"/>
                <a:ea typeface="+mn-ea"/>
                <a:cs typeface="ＭＳ Ｐゴシック" charset="0"/>
              </a:defRPr>
            </a:lvl1pPr>
            <a:lvl2pPr marL="536575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900">
                <a:solidFill>
                  <a:srgbClr val="003D62"/>
                </a:solidFill>
                <a:latin typeface="+mn-lt"/>
                <a:ea typeface="+mn-ea"/>
              </a:defRPr>
            </a:lvl2pPr>
            <a:lvl3pPr marL="809625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rgbClr val="003D62"/>
                </a:solidFill>
                <a:latin typeface="+mn-lt"/>
                <a:ea typeface="+mn-ea"/>
              </a:defRPr>
            </a:lvl3pPr>
            <a:lvl4pPr marL="1073150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4pPr>
            <a:lvl5pPr marL="134620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9pPr>
          </a:lstStyle>
          <a:p>
            <a:r>
              <a:rPr lang="en-US" baseline="0" dirty="0" smtClean="0"/>
              <a:t>Can be very efficient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4645025" y="1124744"/>
            <a:ext cx="4041775" cy="639762"/>
          </a:xfrm>
          <a:prstGeom prst="rect">
            <a:avLst/>
          </a:prstGeom>
        </p:spPr>
        <p:txBody>
          <a:bodyPr anchor="ctr"/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3D62"/>
                </a:solidFill>
                <a:latin typeface="+mn-lt"/>
                <a:ea typeface="+mn-ea"/>
                <a:cs typeface="ＭＳ Ｐゴシック" charset="0"/>
              </a:defRPr>
            </a:lvl1pPr>
            <a:lvl2pPr marL="536575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900">
                <a:solidFill>
                  <a:srgbClr val="003D62"/>
                </a:solidFill>
                <a:latin typeface="+mn-lt"/>
                <a:ea typeface="+mn-ea"/>
              </a:defRPr>
            </a:lvl2pPr>
            <a:lvl3pPr marL="809625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rgbClr val="003D62"/>
                </a:solidFill>
                <a:latin typeface="+mn-lt"/>
                <a:ea typeface="+mn-ea"/>
              </a:defRPr>
            </a:lvl3pPr>
            <a:lvl4pPr marL="1073150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4pPr>
            <a:lvl5pPr marL="134620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b="1" baseline="0" dirty="0" smtClean="0"/>
              <a:t>Con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4645025" y="1764506"/>
            <a:ext cx="4041775" cy="1686173"/>
          </a:xfrm>
          <a:prstGeom prst="rect">
            <a:avLst/>
          </a:prstGeom>
        </p:spPr>
        <p:txBody>
          <a:bodyPr anchor="t"/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3D62"/>
                </a:solidFill>
                <a:latin typeface="+mn-lt"/>
                <a:ea typeface="+mn-ea"/>
                <a:cs typeface="ＭＳ Ｐゴシック" charset="0"/>
              </a:defRPr>
            </a:lvl1pPr>
            <a:lvl2pPr marL="536575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900">
                <a:solidFill>
                  <a:srgbClr val="003D62"/>
                </a:solidFill>
                <a:latin typeface="+mn-lt"/>
                <a:ea typeface="+mn-ea"/>
              </a:defRPr>
            </a:lvl2pPr>
            <a:lvl3pPr marL="809625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rgbClr val="003D62"/>
                </a:solidFill>
                <a:latin typeface="+mn-lt"/>
                <a:ea typeface="+mn-ea"/>
              </a:defRPr>
            </a:lvl3pPr>
            <a:lvl4pPr marL="1073150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4pPr>
            <a:lvl5pPr marL="134620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9pPr>
          </a:lstStyle>
          <a:p>
            <a:r>
              <a:rPr lang="en-US" baseline="0" dirty="0" smtClean="0"/>
              <a:t>Hard, tedious, </a:t>
            </a:r>
            <a:br>
              <a:rPr lang="en-US" baseline="0" dirty="0" smtClean="0"/>
            </a:br>
            <a:r>
              <a:rPr lang="en-US" baseline="0" dirty="0" smtClean="0"/>
              <a:t>error-prone</a:t>
            </a:r>
          </a:p>
          <a:p>
            <a:r>
              <a:rPr lang="en-US" baseline="0" dirty="0" smtClean="0"/>
              <a:t>Depend on hardware</a:t>
            </a:r>
          </a:p>
          <a:p>
            <a:r>
              <a:rPr lang="en-US" baseline="0" dirty="0" smtClean="0"/>
              <a:t>Low</a:t>
            </a:r>
            <a:r>
              <a:rPr lang="en-US" baseline="0" dirty="0"/>
              <a:t> </a:t>
            </a:r>
            <a:r>
              <a:rPr lang="en-US" baseline="0" dirty="0" smtClean="0"/>
              <a:t>level</a:t>
            </a:r>
            <a:endParaRPr lang="en-US" baseline="0" dirty="0"/>
          </a:p>
        </p:txBody>
      </p:sp>
      <p:sp>
        <p:nvSpPr>
          <p:cNvPr id="5" name="TextBox 4"/>
          <p:cNvSpPr txBox="1"/>
          <p:nvPr/>
        </p:nvSpPr>
        <p:spPr bwMode="auto">
          <a:xfrm rot="16200000">
            <a:off x="-266862" y="2262546"/>
            <a:ext cx="2015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baseline="0" dirty="0" smtClean="0">
                <a:solidFill>
                  <a:srgbClr val="3F5791"/>
                </a:solidFill>
                <a:latin typeface="+mn-lt"/>
                <a:cs typeface="Helvetica"/>
              </a:rPr>
              <a:t>assembly</a:t>
            </a:r>
          </a:p>
        </p:txBody>
      </p:sp>
      <p:sp>
        <p:nvSpPr>
          <p:cNvPr id="14" name="TextBox 13"/>
          <p:cNvSpPr txBox="1"/>
          <p:nvPr/>
        </p:nvSpPr>
        <p:spPr bwMode="auto">
          <a:xfrm rot="16200000">
            <a:off x="-237245" y="4493829"/>
            <a:ext cx="2015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baseline="0" dirty="0" err="1" smtClean="0">
                <a:solidFill>
                  <a:srgbClr val="3F5791"/>
                </a:solidFill>
                <a:latin typeface="+mn-lt"/>
                <a:cs typeface="Helvetica"/>
              </a:rPr>
              <a:t>intrinsics</a:t>
            </a:r>
            <a:endParaRPr lang="en-US" b="1" baseline="0" dirty="0" smtClean="0">
              <a:solidFill>
                <a:srgbClr val="3F5791"/>
              </a:solidFill>
              <a:latin typeface="+mn-lt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71614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Approaches to </a:t>
            </a:r>
            <a:r>
              <a:rPr lang="en-US" sz="1800" dirty="0" err="1" smtClean="0"/>
              <a:t>vectorization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 smtClean="0"/>
              <a:t>3. Auto-</a:t>
            </a:r>
            <a:r>
              <a:rPr lang="en-US" dirty="0" err="1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3" y="1124744"/>
            <a:ext cx="8136904" cy="2520280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compiler is your friend - let the compiler handle it</a:t>
            </a:r>
          </a:p>
          <a:p>
            <a:r>
              <a:rPr lang="en-US" dirty="0"/>
              <a:t>n</a:t>
            </a:r>
            <a:r>
              <a:rPr lang="en-US" dirty="0" smtClean="0"/>
              <a:t>umber of constraints</a:t>
            </a:r>
          </a:p>
          <a:p>
            <a:r>
              <a:rPr lang="en-US" dirty="0" smtClean="0"/>
              <a:t>you can help the compiler</a:t>
            </a:r>
          </a:p>
          <a:p>
            <a:pPr lvl="1"/>
            <a:r>
              <a:rPr lang="en-US" dirty="0" smtClean="0"/>
              <a:t>Compiler directives</a:t>
            </a:r>
          </a:p>
          <a:p>
            <a:pPr lvl="1"/>
            <a:r>
              <a:rPr lang="en-US" dirty="0" smtClean="0"/>
              <a:t>Language extensions (</a:t>
            </a:r>
            <a:r>
              <a:rPr lang="en-US" dirty="0" smtClean="0">
                <a:latin typeface="Courier"/>
                <a:cs typeface="Courier"/>
              </a:rPr>
              <a:t>restrict</a:t>
            </a:r>
            <a:r>
              <a:rPr lang="en-US" dirty="0" smtClean="0"/>
              <a:t>)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57200" y="3983385"/>
            <a:ext cx="4040188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3D62"/>
                </a:solidFill>
                <a:latin typeface="+mn-lt"/>
                <a:ea typeface="+mn-ea"/>
                <a:cs typeface="ＭＳ Ｐゴシック" charset="0"/>
              </a:defRPr>
            </a:lvl1pPr>
            <a:lvl2pPr marL="536575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900">
                <a:solidFill>
                  <a:srgbClr val="003D62"/>
                </a:solidFill>
                <a:latin typeface="+mn-lt"/>
                <a:ea typeface="+mn-ea"/>
              </a:defRPr>
            </a:lvl2pPr>
            <a:lvl3pPr marL="809625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rgbClr val="003D62"/>
                </a:solidFill>
                <a:latin typeface="+mn-lt"/>
                <a:ea typeface="+mn-ea"/>
              </a:defRPr>
            </a:lvl3pPr>
            <a:lvl4pPr marL="1073150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4pPr>
            <a:lvl5pPr marL="134620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b="1" baseline="0" dirty="0" smtClean="0"/>
              <a:t>Pro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4623147"/>
            <a:ext cx="4040188" cy="1686173"/>
          </a:xfrm>
          <a:prstGeom prst="rect">
            <a:avLst/>
          </a:prstGeom>
        </p:spPr>
        <p:txBody>
          <a:bodyPr anchor="t"/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3D62"/>
                </a:solidFill>
                <a:latin typeface="+mn-lt"/>
                <a:ea typeface="+mn-ea"/>
                <a:cs typeface="ＭＳ Ｐゴシック" charset="0"/>
              </a:defRPr>
            </a:lvl1pPr>
            <a:lvl2pPr marL="536575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900">
                <a:solidFill>
                  <a:srgbClr val="003D62"/>
                </a:solidFill>
                <a:latin typeface="+mn-lt"/>
                <a:ea typeface="+mn-ea"/>
              </a:defRPr>
            </a:lvl2pPr>
            <a:lvl3pPr marL="809625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rgbClr val="003D62"/>
                </a:solidFill>
                <a:latin typeface="+mn-lt"/>
                <a:ea typeface="+mn-ea"/>
              </a:defRPr>
            </a:lvl3pPr>
            <a:lvl4pPr marL="1073150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4pPr>
            <a:lvl5pPr marL="134620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9pPr>
          </a:lstStyle>
          <a:p>
            <a:r>
              <a:rPr lang="en-US" baseline="0" dirty="0" smtClean="0"/>
              <a:t>usually efficient</a:t>
            </a:r>
          </a:p>
          <a:p>
            <a:r>
              <a:rPr lang="en-US" baseline="0" dirty="0" smtClean="0"/>
              <a:t>relatively easy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645025" y="3983385"/>
            <a:ext cx="4041775" cy="639762"/>
          </a:xfrm>
          <a:prstGeom prst="rect">
            <a:avLst/>
          </a:prstGeom>
        </p:spPr>
        <p:txBody>
          <a:bodyPr anchor="ctr"/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3D62"/>
                </a:solidFill>
                <a:latin typeface="+mn-lt"/>
                <a:ea typeface="+mn-ea"/>
                <a:cs typeface="ＭＳ Ｐゴシック" charset="0"/>
              </a:defRPr>
            </a:lvl1pPr>
            <a:lvl2pPr marL="536575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900">
                <a:solidFill>
                  <a:srgbClr val="003D62"/>
                </a:solidFill>
                <a:latin typeface="+mn-lt"/>
                <a:ea typeface="+mn-ea"/>
              </a:defRPr>
            </a:lvl2pPr>
            <a:lvl3pPr marL="809625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rgbClr val="003D62"/>
                </a:solidFill>
                <a:latin typeface="+mn-lt"/>
                <a:ea typeface="+mn-ea"/>
              </a:defRPr>
            </a:lvl3pPr>
            <a:lvl4pPr marL="1073150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4pPr>
            <a:lvl5pPr marL="134620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b="1" baseline="0" dirty="0" smtClean="0"/>
              <a:t>Con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645025" y="4623147"/>
            <a:ext cx="4041775" cy="1686173"/>
          </a:xfrm>
          <a:prstGeom prst="rect">
            <a:avLst/>
          </a:prstGeom>
        </p:spPr>
        <p:txBody>
          <a:bodyPr anchor="t"/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3D62"/>
                </a:solidFill>
                <a:latin typeface="+mn-lt"/>
                <a:ea typeface="+mn-ea"/>
                <a:cs typeface="ＭＳ Ｐゴシック" charset="0"/>
              </a:defRPr>
            </a:lvl1pPr>
            <a:lvl2pPr marL="536575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900">
                <a:solidFill>
                  <a:srgbClr val="003D62"/>
                </a:solidFill>
                <a:latin typeface="+mn-lt"/>
                <a:ea typeface="+mn-ea"/>
              </a:defRPr>
            </a:lvl2pPr>
            <a:lvl3pPr marL="809625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rgbClr val="003D62"/>
                </a:solidFill>
                <a:latin typeface="+mn-lt"/>
                <a:ea typeface="+mn-ea"/>
              </a:defRPr>
            </a:lvl3pPr>
            <a:lvl4pPr marL="1073150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4pPr>
            <a:lvl5pPr marL="134620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9pPr>
          </a:lstStyle>
          <a:p>
            <a:r>
              <a:rPr lang="en-US" baseline="0" dirty="0"/>
              <a:t>d</a:t>
            </a:r>
            <a:r>
              <a:rPr lang="en-US" baseline="0" dirty="0" smtClean="0"/>
              <a:t>epend (only) on compiler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85783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Approaches to </a:t>
            </a:r>
            <a:r>
              <a:rPr lang="en-US" sz="1800" dirty="0" err="1"/>
              <a:t>vectorization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dirty="0"/>
              <a:t>auto-</a:t>
            </a:r>
            <a:r>
              <a:rPr lang="en-US" dirty="0" err="1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3" y="1196752"/>
            <a:ext cx="8136904" cy="5256584"/>
          </a:xfrm>
        </p:spPr>
        <p:txBody>
          <a:bodyPr/>
          <a:lstStyle/>
          <a:p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inner loop only</a:t>
            </a:r>
          </a:p>
          <a:p>
            <a:pPr lvl="1"/>
            <a:r>
              <a:rPr lang="en-US" dirty="0" smtClean="0"/>
              <a:t>loop count must be known in advance</a:t>
            </a:r>
          </a:p>
          <a:p>
            <a:pPr lvl="1"/>
            <a:r>
              <a:rPr lang="en-US" dirty="0" smtClean="0"/>
              <a:t>single entry, single exit (no </a:t>
            </a:r>
            <a:r>
              <a:rPr lang="en-US" dirty="0" smtClean="0">
                <a:latin typeface="Courier"/>
                <a:cs typeface="Courier"/>
              </a:rPr>
              <a:t>break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 I/O</a:t>
            </a:r>
          </a:p>
          <a:p>
            <a:pPr lvl="1"/>
            <a:r>
              <a:rPr lang="en-US" dirty="0" smtClean="0"/>
              <a:t>no branches (but you can use masks)</a:t>
            </a:r>
          </a:p>
          <a:p>
            <a:pPr lvl="1"/>
            <a:r>
              <a:rPr lang="en-US" dirty="0" smtClean="0"/>
              <a:t>only intrinsic math functions and</a:t>
            </a:r>
          </a:p>
          <a:p>
            <a:pPr lvl="2"/>
            <a:r>
              <a:rPr lang="en-US" dirty="0" smtClean="0"/>
              <a:t>C/C++ </a:t>
            </a:r>
            <a:r>
              <a:rPr lang="en-US" dirty="0" err="1" smtClean="0"/>
              <a:t>inlined</a:t>
            </a:r>
            <a:r>
              <a:rPr lang="en-US" dirty="0" smtClean="0"/>
              <a:t> functions, with no side effects</a:t>
            </a:r>
          </a:p>
          <a:p>
            <a:pPr lvl="2"/>
            <a:r>
              <a:rPr lang="en-US" dirty="0" smtClean="0"/>
              <a:t>Fortran elemental functions</a:t>
            </a:r>
          </a:p>
          <a:p>
            <a:pPr lvl="1"/>
            <a:r>
              <a:rPr lang="en-US" dirty="0" smtClean="0"/>
              <a:t>each iteration must be independent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a(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)=a(i-4)+b(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)</a:t>
            </a:r>
            <a:r>
              <a:rPr lang="en-US" dirty="0" smtClean="0"/>
              <a:t> is ok with vector length 2, </a:t>
            </a:r>
            <a:r>
              <a:rPr lang="en-US" b="1" dirty="0" smtClean="0"/>
              <a:t>not</a:t>
            </a:r>
            <a:r>
              <a:rPr lang="en-US" dirty="0" smtClean="0"/>
              <a:t>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44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Approaches to </a:t>
            </a:r>
            <a:r>
              <a:rPr lang="en-US" sz="1800" dirty="0" err="1"/>
              <a:t>vectorization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dirty="0"/>
              <a:t>auto-</a:t>
            </a:r>
            <a:r>
              <a:rPr lang="en-US" dirty="0" err="1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3" y="1124744"/>
            <a:ext cx="8136904" cy="5256584"/>
          </a:xfrm>
        </p:spPr>
        <p:txBody>
          <a:bodyPr/>
          <a:lstStyle/>
          <a:p>
            <a:pPr lvl="1"/>
            <a:r>
              <a:rPr lang="en-US" dirty="0" smtClean="0"/>
              <a:t>If the compiler cannot unambiguously decide that there is no dependency, the loop is not </a:t>
            </a:r>
            <a:r>
              <a:rPr lang="en-US" dirty="0" err="1" smtClean="0"/>
              <a:t>vectorized</a:t>
            </a:r>
            <a:r>
              <a:rPr lang="en-US" dirty="0" smtClean="0"/>
              <a:t> </a:t>
            </a:r>
          </a:p>
          <a:p>
            <a:pPr marL="273050" lvl="1" indent="0">
              <a:buNone/>
              <a:tabLst>
                <a:tab pos="541338" algn="l"/>
              </a:tabLst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B2230A"/>
                </a:solidFill>
              </a:rPr>
              <a:t>Mind pointers in C/C++/Fortran!</a:t>
            </a:r>
          </a:p>
          <a:p>
            <a:pPr marL="273050" lvl="1" indent="0">
              <a:buNone/>
            </a:pPr>
            <a:r>
              <a:rPr lang="en-US" dirty="0" smtClean="0">
                <a:latin typeface="Courier"/>
                <a:cs typeface="Courier"/>
              </a:rPr>
              <a:t>  double sum(double* a, double* b, double* c,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N) {</a:t>
            </a:r>
          </a:p>
          <a:p>
            <a:pPr marL="273050" lvl="1" indent="0">
              <a:buNone/>
            </a:pPr>
            <a:r>
              <a:rPr lang="en-US" dirty="0" smtClean="0">
                <a:latin typeface="Courier"/>
                <a:cs typeface="Courier"/>
              </a:rPr>
              <a:t>    double </a:t>
            </a:r>
            <a:r>
              <a:rPr lang="en-US" dirty="0" err="1" smtClean="0">
                <a:latin typeface="Courier"/>
                <a:cs typeface="Courier"/>
              </a:rPr>
              <a:t>ab</a:t>
            </a:r>
            <a:r>
              <a:rPr lang="en-US" dirty="0" smtClean="0">
                <a:latin typeface="Courier"/>
                <a:cs typeface="Courier"/>
              </a:rPr>
              <a:t>=0;</a:t>
            </a:r>
          </a:p>
          <a:p>
            <a:pPr marL="273050" lvl="1" indent="0">
              <a:buNone/>
            </a:pPr>
            <a:r>
              <a:rPr lang="en-US" dirty="0" smtClean="0">
                <a:latin typeface="Courier"/>
                <a:cs typeface="Courier"/>
              </a:rPr>
              <a:t>    for(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=0; 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&lt;N; ++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 ) c[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]=a[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]+b[i-2]</a:t>
            </a:r>
          </a:p>
          <a:p>
            <a:pPr marL="273050" lvl="1" indent="0">
              <a:buNone/>
            </a:pPr>
            <a:r>
              <a:rPr lang="en-US" dirty="0" smtClean="0">
                <a:latin typeface="Courier"/>
                <a:cs typeface="Courier"/>
              </a:rPr>
              <a:t>  }</a:t>
            </a:r>
          </a:p>
          <a:p>
            <a:pPr marL="544513" lvl="1" indent="0">
              <a:buNone/>
            </a:pPr>
            <a:r>
              <a:rPr lang="en-US" dirty="0" smtClean="0"/>
              <a:t>is not </a:t>
            </a:r>
            <a:r>
              <a:rPr lang="en-US" dirty="0" err="1" smtClean="0"/>
              <a:t>vectorized</a:t>
            </a:r>
            <a:r>
              <a:rPr lang="en-US" dirty="0" smtClean="0"/>
              <a:t>: </a:t>
            </a:r>
          </a:p>
          <a:p>
            <a:pPr marL="544513" lvl="1" indent="0">
              <a:buNone/>
            </a:pPr>
            <a:r>
              <a:rPr lang="en-US" dirty="0"/>
              <a:t>	c</a:t>
            </a:r>
            <a:r>
              <a:rPr lang="en-US" dirty="0" smtClean="0"/>
              <a:t> may be an alias for b -&gt; </a:t>
            </a:r>
            <a:r>
              <a:rPr lang="en-US" b="1" dirty="0" smtClean="0">
                <a:solidFill>
                  <a:srgbClr val="B2230A"/>
                </a:solidFill>
              </a:rPr>
              <a:t>assumed dependency</a:t>
            </a:r>
          </a:p>
          <a:p>
            <a:pPr marL="544513" lvl="1" indent="0">
              <a:buNone/>
            </a:pPr>
            <a:endParaRPr lang="en-US" sz="800" dirty="0" smtClean="0"/>
          </a:p>
          <a:p>
            <a:pPr marL="273050" lvl="1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double </a:t>
            </a:r>
            <a:r>
              <a:rPr lang="en-US" dirty="0">
                <a:latin typeface="Courier"/>
                <a:cs typeface="Courier"/>
              </a:rPr>
              <a:t>sum(double* </a:t>
            </a:r>
            <a:r>
              <a:rPr lang="en-US" b="1" dirty="0" smtClean="0">
                <a:solidFill>
                  <a:srgbClr val="B2230A"/>
                </a:solidFill>
                <a:latin typeface="Courier"/>
                <a:cs typeface="Courier"/>
              </a:rPr>
              <a:t>restrict</a:t>
            </a:r>
            <a:r>
              <a:rPr lang="en-US" dirty="0" smtClean="0">
                <a:latin typeface="Courier"/>
                <a:cs typeface="Courier"/>
              </a:rPr>
              <a:t> a</a:t>
            </a:r>
            <a:r>
              <a:rPr lang="en-US" dirty="0">
                <a:latin typeface="Courier"/>
                <a:cs typeface="Courier"/>
              </a:rPr>
              <a:t>, double</a:t>
            </a:r>
            <a:r>
              <a:rPr lang="en-US" dirty="0" smtClean="0">
                <a:latin typeface="Courier"/>
                <a:cs typeface="Courier"/>
              </a:rPr>
              <a:t>* </a:t>
            </a:r>
            <a:r>
              <a:rPr lang="en-US" b="1" dirty="0" smtClean="0">
                <a:solidFill>
                  <a:srgbClr val="B2230A"/>
                </a:solidFill>
                <a:latin typeface="Courier"/>
                <a:cs typeface="Courier"/>
              </a:rPr>
              <a:t>restrict</a:t>
            </a:r>
            <a:r>
              <a:rPr lang="en-US" dirty="0" smtClean="0">
                <a:latin typeface="Courier"/>
                <a:cs typeface="Courier"/>
              </a:rPr>
              <a:t> b,</a:t>
            </a:r>
          </a:p>
          <a:p>
            <a:pPr marL="273050" lvl="1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  double</a:t>
            </a:r>
            <a:r>
              <a:rPr lang="en-US" dirty="0">
                <a:latin typeface="Courier"/>
                <a:cs typeface="Courier"/>
              </a:rPr>
              <a:t>* </a:t>
            </a:r>
            <a:r>
              <a:rPr lang="en-US" b="1" dirty="0" smtClean="0">
                <a:solidFill>
                  <a:srgbClr val="B2230A"/>
                </a:solidFill>
                <a:latin typeface="Courier"/>
                <a:cs typeface="Courier"/>
              </a:rPr>
              <a:t>restrict</a:t>
            </a:r>
            <a:r>
              <a:rPr lang="en-US" dirty="0" smtClean="0">
                <a:latin typeface="Courier"/>
                <a:cs typeface="Courier"/>
              </a:rPr>
              <a:t> c,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N) {</a:t>
            </a:r>
          </a:p>
          <a:p>
            <a:pPr marL="273050" lvl="1" indent="0">
              <a:buNone/>
            </a:pPr>
            <a:r>
              <a:rPr lang="en-US" dirty="0">
                <a:latin typeface="Courier"/>
                <a:cs typeface="Courier"/>
              </a:rPr>
              <a:t>    double </a:t>
            </a:r>
            <a:r>
              <a:rPr lang="en-US" dirty="0" err="1">
                <a:latin typeface="Courier"/>
                <a:cs typeface="Courier"/>
              </a:rPr>
              <a:t>ab</a:t>
            </a:r>
            <a:r>
              <a:rPr lang="en-US" dirty="0">
                <a:latin typeface="Courier"/>
                <a:cs typeface="Courier"/>
              </a:rPr>
              <a:t>=0;</a:t>
            </a:r>
          </a:p>
          <a:p>
            <a:pPr marL="273050" lvl="1" indent="0">
              <a:buNone/>
            </a:pPr>
            <a:r>
              <a:rPr lang="en-US" dirty="0">
                <a:latin typeface="Courier"/>
                <a:cs typeface="Courier"/>
              </a:rPr>
              <a:t>      for(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=0;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&lt;N; ++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) c[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]=a[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]+b[i-2]</a:t>
            </a:r>
          </a:p>
          <a:p>
            <a:pPr marL="273050" lvl="1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pPr lvl="1"/>
            <a:r>
              <a:rPr lang="en-US" dirty="0" smtClean="0">
                <a:cs typeface="Courier"/>
              </a:rPr>
              <a:t>Fortran has arrays, C/C++ does not:</a:t>
            </a:r>
            <a:r>
              <a:rPr lang="en-US" dirty="0" smtClean="0">
                <a:latin typeface="Courier"/>
                <a:cs typeface="Courier"/>
              </a:rPr>
              <a:t> double a[]</a:t>
            </a:r>
            <a:r>
              <a:rPr lang="en-US" dirty="0" smtClean="0">
                <a:cs typeface="Courier"/>
              </a:rPr>
              <a:t> is pointer too!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1115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issues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3" y="5373216"/>
            <a:ext cx="8136904" cy="1008112"/>
          </a:xfrm>
        </p:spPr>
        <p:txBody>
          <a:bodyPr/>
          <a:lstStyle/>
          <a:p>
            <a:r>
              <a:rPr lang="en-US" sz="1800" dirty="0" smtClean="0"/>
              <a:t>alignment of arrays on 64 byte boundary can have important performance effect</a:t>
            </a:r>
          </a:p>
          <a:p>
            <a:r>
              <a:rPr lang="en-US" sz="1800" dirty="0" smtClean="0"/>
              <a:t>increased pressure on </a:t>
            </a:r>
            <a:r>
              <a:rPr lang="en-US" sz="1800" dirty="0" err="1" smtClean="0"/>
              <a:t>prefetcher</a:t>
            </a:r>
            <a:r>
              <a:rPr lang="en-US" sz="1800" dirty="0" smtClean="0"/>
              <a:t> (every second vector comes from 2 cache lines</a:t>
            </a:r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2268531"/>
            <a:ext cx="5400600" cy="360040"/>
            <a:chOff x="1763688" y="1628800"/>
            <a:chExt cx="5400600" cy="360040"/>
          </a:xfrm>
        </p:grpSpPr>
        <p:sp>
          <p:nvSpPr>
            <p:cNvPr id="5" name="Rectangle 4"/>
            <p:cNvSpPr/>
            <p:nvPr/>
          </p:nvSpPr>
          <p:spPr>
            <a:xfrm>
              <a:off x="6948264" y="1628800"/>
              <a:ext cx="216024" cy="360040"/>
            </a:xfrm>
            <a:prstGeom prst="rect">
              <a:avLst/>
            </a:prstGeom>
            <a:ln w="6350">
              <a:solidFill>
                <a:schemeClr val="accent5">
                  <a:lumMod val="10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B2230A"/>
                </a:solidFill>
                <a:effectLst/>
                <a:latin typeface="+mn-lt"/>
                <a:ea typeface="ＭＳ Ｐゴシック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63688" y="1628800"/>
              <a:ext cx="864096" cy="360040"/>
              <a:chOff x="4644008" y="2636912"/>
              <a:chExt cx="864096" cy="36004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4644008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860032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292080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076056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627784" y="1628800"/>
              <a:ext cx="864096" cy="360040"/>
              <a:chOff x="4644008" y="2636912"/>
              <a:chExt cx="864096" cy="36004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644008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860032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292080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076056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491880" y="1628800"/>
              <a:ext cx="864096" cy="360040"/>
              <a:chOff x="4644008" y="2636912"/>
              <a:chExt cx="864096" cy="36004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644008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860032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292080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076056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220072" y="1628800"/>
              <a:ext cx="864096" cy="360040"/>
              <a:chOff x="4644008" y="2636912"/>
              <a:chExt cx="864096" cy="36004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4644008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860032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292080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076056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355976" y="1628800"/>
              <a:ext cx="864096" cy="360040"/>
              <a:chOff x="4644008" y="2636912"/>
              <a:chExt cx="864096" cy="36004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644008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860032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292080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076056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084168" y="1628800"/>
              <a:ext cx="864096" cy="360040"/>
              <a:chOff x="4644008" y="2636912"/>
              <a:chExt cx="864096" cy="36004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4644008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860032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292080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076056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3203848" y="2628571"/>
            <a:ext cx="5400600" cy="360040"/>
            <a:chOff x="1763688" y="1628800"/>
            <a:chExt cx="5400600" cy="360040"/>
          </a:xfrm>
        </p:grpSpPr>
        <p:sp>
          <p:nvSpPr>
            <p:cNvPr id="37" name="Rectangle 36"/>
            <p:cNvSpPr/>
            <p:nvPr/>
          </p:nvSpPr>
          <p:spPr>
            <a:xfrm>
              <a:off x="6948264" y="1628800"/>
              <a:ext cx="216024" cy="360040"/>
            </a:xfrm>
            <a:prstGeom prst="rect">
              <a:avLst/>
            </a:prstGeom>
            <a:ln w="6350">
              <a:solidFill>
                <a:schemeClr val="accent5">
                  <a:lumMod val="10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B2230A"/>
                </a:solidFill>
                <a:effectLst/>
                <a:latin typeface="+mn-lt"/>
                <a:ea typeface="ＭＳ Ｐゴシック" charset="0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763688" y="1628800"/>
              <a:ext cx="864096" cy="360040"/>
              <a:chOff x="4644008" y="2636912"/>
              <a:chExt cx="864096" cy="36004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4644008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860032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292080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076056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627784" y="1628800"/>
              <a:ext cx="864096" cy="360040"/>
              <a:chOff x="4644008" y="2636912"/>
              <a:chExt cx="864096" cy="36004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4644008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860032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292080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076056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491880" y="1628800"/>
              <a:ext cx="864096" cy="360040"/>
              <a:chOff x="4644008" y="2636912"/>
              <a:chExt cx="864096" cy="36004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4644008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4860032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292080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076056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220072" y="1628800"/>
              <a:ext cx="864096" cy="360040"/>
              <a:chOff x="4644008" y="2636912"/>
              <a:chExt cx="864096" cy="36004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644008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860032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292080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076056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4355976" y="1628800"/>
              <a:ext cx="864096" cy="360040"/>
              <a:chOff x="4644008" y="2636912"/>
              <a:chExt cx="864096" cy="36004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4644008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860032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5292080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076056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084168" y="1628800"/>
              <a:ext cx="864096" cy="360040"/>
              <a:chOff x="4644008" y="2636912"/>
              <a:chExt cx="864096" cy="36004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4644008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860032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292080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076056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3203848" y="2988611"/>
            <a:ext cx="5400600" cy="360040"/>
            <a:chOff x="1763688" y="1628800"/>
            <a:chExt cx="5400600" cy="360040"/>
          </a:xfrm>
        </p:grpSpPr>
        <p:sp>
          <p:nvSpPr>
            <p:cNvPr id="69" name="Rectangle 68"/>
            <p:cNvSpPr/>
            <p:nvPr/>
          </p:nvSpPr>
          <p:spPr>
            <a:xfrm>
              <a:off x="6948264" y="1628800"/>
              <a:ext cx="216024" cy="360040"/>
            </a:xfrm>
            <a:prstGeom prst="rect">
              <a:avLst/>
            </a:prstGeom>
            <a:ln w="6350">
              <a:solidFill>
                <a:schemeClr val="accent5">
                  <a:lumMod val="10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B2230A"/>
                </a:solidFill>
                <a:effectLst/>
                <a:latin typeface="+mn-lt"/>
                <a:ea typeface="ＭＳ Ｐゴシック" charset="0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763688" y="1628800"/>
              <a:ext cx="864096" cy="360040"/>
              <a:chOff x="4644008" y="2636912"/>
              <a:chExt cx="864096" cy="36004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4644008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60032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5292080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076056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2627784" y="1628800"/>
              <a:ext cx="864096" cy="360040"/>
              <a:chOff x="4644008" y="2636912"/>
              <a:chExt cx="864096" cy="36004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4644008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860032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292080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076056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3491880" y="1628800"/>
              <a:ext cx="864096" cy="360040"/>
              <a:chOff x="4644008" y="2636912"/>
              <a:chExt cx="864096" cy="36004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4644008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4860032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5292080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5076056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5220072" y="1628800"/>
              <a:ext cx="864096" cy="360040"/>
              <a:chOff x="4644008" y="2636912"/>
              <a:chExt cx="864096" cy="36004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4644008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4860032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5292080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5076056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4355976" y="1628800"/>
              <a:ext cx="864096" cy="360040"/>
              <a:chOff x="4644008" y="2636912"/>
              <a:chExt cx="864096" cy="36004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4644008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860032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292080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076056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6084168" y="1628800"/>
              <a:ext cx="864096" cy="360040"/>
              <a:chOff x="4644008" y="2636912"/>
              <a:chExt cx="864096" cy="36004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4644008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860032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5292080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5076056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</p:grpSp>
      </p:grpSp>
      <p:grpSp>
        <p:nvGrpSpPr>
          <p:cNvPr id="100" name="Group 99"/>
          <p:cNvGrpSpPr/>
          <p:nvPr/>
        </p:nvGrpSpPr>
        <p:grpSpPr>
          <a:xfrm>
            <a:off x="3203848" y="3348651"/>
            <a:ext cx="5400600" cy="360040"/>
            <a:chOff x="1763688" y="1628800"/>
            <a:chExt cx="5400600" cy="360040"/>
          </a:xfrm>
        </p:grpSpPr>
        <p:sp>
          <p:nvSpPr>
            <p:cNvPr id="101" name="Rectangle 100"/>
            <p:cNvSpPr/>
            <p:nvPr/>
          </p:nvSpPr>
          <p:spPr>
            <a:xfrm>
              <a:off x="6948264" y="1628800"/>
              <a:ext cx="216024" cy="360040"/>
            </a:xfrm>
            <a:prstGeom prst="rect">
              <a:avLst/>
            </a:prstGeom>
            <a:ln w="6350">
              <a:solidFill>
                <a:schemeClr val="accent5">
                  <a:lumMod val="10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B2230A"/>
                </a:solidFill>
                <a:effectLst/>
                <a:latin typeface="+mn-lt"/>
                <a:ea typeface="ＭＳ Ｐゴシック" charset="0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1763688" y="1628800"/>
              <a:ext cx="864096" cy="360040"/>
              <a:chOff x="4644008" y="2636912"/>
              <a:chExt cx="864096" cy="360040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4644008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860032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5292080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5076056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2627784" y="1628800"/>
              <a:ext cx="864096" cy="360040"/>
              <a:chOff x="4644008" y="2636912"/>
              <a:chExt cx="864096" cy="360040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4644008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4860032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5292080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5076056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491880" y="1628800"/>
              <a:ext cx="864096" cy="360040"/>
              <a:chOff x="4644008" y="2636912"/>
              <a:chExt cx="864096" cy="360040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4644008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860032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5292080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5076056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5220072" y="1628800"/>
              <a:ext cx="864096" cy="360040"/>
              <a:chOff x="4644008" y="2636912"/>
              <a:chExt cx="864096" cy="360040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4644008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4860032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5292080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5076056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355976" y="1628800"/>
              <a:ext cx="864096" cy="360040"/>
              <a:chOff x="4644008" y="2636912"/>
              <a:chExt cx="864096" cy="360040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4644008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4860032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5292080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5076056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6084168" y="1628800"/>
              <a:ext cx="864096" cy="360040"/>
              <a:chOff x="4644008" y="2636912"/>
              <a:chExt cx="864096" cy="360040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4644008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4860032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5292080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5076056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</p:grpSp>
      </p:grpSp>
      <p:cxnSp>
        <p:nvCxnSpPr>
          <p:cNvPr id="132" name="Straight Connector 131"/>
          <p:cNvCxnSpPr>
            <a:endCxn id="219" idx="0"/>
          </p:cNvCxnSpPr>
          <p:nvPr/>
        </p:nvCxnSpPr>
        <p:spPr bwMode="auto">
          <a:xfrm flipH="1">
            <a:off x="3197558" y="1908491"/>
            <a:ext cx="6290" cy="25922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3" name="Straight Connector 132"/>
          <p:cNvCxnSpPr>
            <a:endCxn id="222" idx="0"/>
          </p:cNvCxnSpPr>
          <p:nvPr/>
        </p:nvCxnSpPr>
        <p:spPr bwMode="auto">
          <a:xfrm>
            <a:off x="8388424" y="1908491"/>
            <a:ext cx="6291" cy="25922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34" name="Group 133"/>
          <p:cNvGrpSpPr/>
          <p:nvPr/>
        </p:nvGrpSpPr>
        <p:grpSpPr>
          <a:xfrm>
            <a:off x="1691680" y="2268531"/>
            <a:ext cx="864096" cy="360040"/>
            <a:chOff x="1979712" y="4365104"/>
            <a:chExt cx="864096" cy="360040"/>
          </a:xfrm>
        </p:grpSpPr>
        <p:grpSp>
          <p:nvGrpSpPr>
            <p:cNvPr id="135" name="Group 134"/>
            <p:cNvGrpSpPr/>
            <p:nvPr/>
          </p:nvGrpSpPr>
          <p:grpSpPr>
            <a:xfrm>
              <a:off x="1979712" y="4365104"/>
              <a:ext cx="864096" cy="360040"/>
              <a:chOff x="4644008" y="2636912"/>
              <a:chExt cx="864096" cy="360040"/>
            </a:xfrm>
            <a:solidFill>
              <a:srgbClr val="6ACD14"/>
            </a:solidFill>
          </p:grpSpPr>
          <p:sp>
            <p:nvSpPr>
              <p:cNvPr id="137" name="Rectangle 136"/>
              <p:cNvSpPr/>
              <p:nvPr/>
            </p:nvSpPr>
            <p:spPr>
              <a:xfrm>
                <a:off x="4644008" y="2636912"/>
                <a:ext cx="216024" cy="360040"/>
              </a:xfrm>
              <a:prstGeom prst="rect">
                <a:avLst/>
              </a:prstGeom>
              <a:grpFill/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4860032" y="2636912"/>
                <a:ext cx="216024" cy="360040"/>
              </a:xfrm>
              <a:prstGeom prst="rect">
                <a:avLst/>
              </a:prstGeom>
              <a:grpFill/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5292080" y="2636912"/>
                <a:ext cx="216024" cy="360040"/>
              </a:xfrm>
              <a:prstGeom prst="rect">
                <a:avLst/>
              </a:prstGeom>
              <a:grpFill/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5076056" y="2636912"/>
                <a:ext cx="216024" cy="360040"/>
              </a:xfrm>
              <a:prstGeom prst="rect">
                <a:avLst/>
              </a:prstGeom>
              <a:grpFill/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</p:grpSp>
        <p:sp>
          <p:nvSpPr>
            <p:cNvPr id="136" name="Rectangle 135"/>
            <p:cNvSpPr/>
            <p:nvPr/>
          </p:nvSpPr>
          <p:spPr>
            <a:xfrm>
              <a:off x="1979712" y="4365104"/>
              <a:ext cx="864000" cy="359997"/>
            </a:xfrm>
            <a:prstGeom prst="rect">
              <a:avLst/>
            </a:prstGeom>
            <a:ln w="25400">
              <a:solidFill>
                <a:schemeClr val="accent6">
                  <a:lumMod val="90000"/>
                  <a:lumOff val="10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B2230A"/>
                </a:solidFill>
                <a:effectLst/>
                <a:latin typeface="+mn-lt"/>
                <a:ea typeface="ＭＳ Ｐゴシック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4932040" y="2988611"/>
            <a:ext cx="3456384" cy="360040"/>
            <a:chOff x="1979712" y="4365104"/>
            <a:chExt cx="3456384" cy="360040"/>
          </a:xfrm>
        </p:grpSpPr>
        <p:grpSp>
          <p:nvGrpSpPr>
            <p:cNvPr id="142" name="Group 141"/>
            <p:cNvGrpSpPr/>
            <p:nvPr/>
          </p:nvGrpSpPr>
          <p:grpSpPr>
            <a:xfrm>
              <a:off x="4572000" y="4365104"/>
              <a:ext cx="864096" cy="360040"/>
              <a:chOff x="4644008" y="2636912"/>
              <a:chExt cx="864096" cy="360040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4644008" y="2636912"/>
                <a:ext cx="216024" cy="360040"/>
              </a:xfrm>
              <a:prstGeom prst="rect">
                <a:avLst/>
              </a:prstGeom>
              <a:solidFill>
                <a:schemeClr val="accent6">
                  <a:lumMod val="50000"/>
                  <a:lumOff val="50000"/>
                </a:schemeClr>
              </a:solidFill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4860032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5292080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5076056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1979712" y="4365104"/>
              <a:ext cx="864096" cy="360040"/>
              <a:chOff x="1979712" y="4365104"/>
              <a:chExt cx="864096" cy="360040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1979712" y="4365104"/>
                <a:ext cx="864096" cy="360040"/>
                <a:chOff x="4644008" y="2636912"/>
                <a:chExt cx="864096" cy="360040"/>
              </a:xfrm>
              <a:solidFill>
                <a:srgbClr val="6ACD14"/>
              </a:solidFill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4644008" y="2636912"/>
                  <a:ext cx="216024" cy="360040"/>
                </a:xfrm>
                <a:prstGeom prst="rect">
                  <a:avLst/>
                </a:prstGeom>
                <a:solidFill>
                  <a:schemeClr val="accent6">
                    <a:lumMod val="50000"/>
                    <a:lumOff val="50000"/>
                  </a:schemeClr>
                </a:solidFill>
                <a:ln w="6350">
                  <a:solidFill>
                    <a:schemeClr val="accent5">
                      <a:lumMod val="10000"/>
                    </a:schemeClr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200" b="0" i="0" u="none" strike="noStrike" cap="none" normalizeH="0" baseline="0" dirty="0" smtClean="0">
                    <a:ln>
                      <a:noFill/>
                    </a:ln>
                    <a:solidFill>
                      <a:srgbClr val="B2230A"/>
                    </a:solidFill>
                    <a:effectLst/>
                    <a:latin typeface="+mn-lt"/>
                    <a:ea typeface="ＭＳ Ｐゴシック" charset="0"/>
                  </a:endParaRPr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>
                  <a:off x="4860032" y="2636912"/>
                  <a:ext cx="216024" cy="360040"/>
                </a:xfrm>
                <a:prstGeom prst="rect">
                  <a:avLst/>
                </a:prstGeom>
                <a:solidFill>
                  <a:schemeClr val="accent6">
                    <a:lumMod val="50000"/>
                    <a:lumOff val="50000"/>
                  </a:schemeClr>
                </a:solidFill>
                <a:ln w="6350">
                  <a:solidFill>
                    <a:schemeClr val="accent5">
                      <a:lumMod val="10000"/>
                    </a:schemeClr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200" b="0" i="0" u="none" strike="noStrike" cap="none" normalizeH="0" baseline="0" dirty="0" smtClean="0">
                    <a:ln>
                      <a:noFill/>
                    </a:ln>
                    <a:solidFill>
                      <a:srgbClr val="B2230A"/>
                    </a:solidFill>
                    <a:effectLst/>
                    <a:latin typeface="+mn-lt"/>
                    <a:ea typeface="ＭＳ Ｐゴシック" charset="0"/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>
                <a:xfrm>
                  <a:off x="5292080" y="2636912"/>
                  <a:ext cx="216024" cy="360040"/>
                </a:xfrm>
                <a:prstGeom prst="rect">
                  <a:avLst/>
                </a:prstGeom>
                <a:solidFill>
                  <a:schemeClr val="accent6">
                    <a:lumMod val="50000"/>
                    <a:lumOff val="50000"/>
                  </a:schemeClr>
                </a:solidFill>
                <a:ln w="6350">
                  <a:solidFill>
                    <a:schemeClr val="accent5">
                      <a:lumMod val="10000"/>
                    </a:schemeClr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200" b="0" i="0" u="none" strike="noStrike" cap="none" normalizeH="0" baseline="0" dirty="0" smtClean="0">
                    <a:ln>
                      <a:noFill/>
                    </a:ln>
                    <a:solidFill>
                      <a:srgbClr val="B2230A"/>
                    </a:solidFill>
                    <a:effectLst/>
                    <a:latin typeface="+mn-lt"/>
                    <a:ea typeface="ＭＳ Ｐゴシック" charset="0"/>
                  </a:endParaRPr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5076056" y="2636912"/>
                  <a:ext cx="216024" cy="360040"/>
                </a:xfrm>
                <a:prstGeom prst="rect">
                  <a:avLst/>
                </a:prstGeom>
                <a:solidFill>
                  <a:schemeClr val="accent6">
                    <a:lumMod val="50000"/>
                    <a:lumOff val="50000"/>
                  </a:schemeClr>
                </a:solidFill>
                <a:ln w="6350">
                  <a:solidFill>
                    <a:schemeClr val="accent5">
                      <a:lumMod val="10000"/>
                    </a:schemeClr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200" b="0" i="0" u="none" strike="noStrike" cap="none" normalizeH="0" baseline="0" dirty="0" smtClean="0">
                    <a:ln>
                      <a:noFill/>
                    </a:ln>
                    <a:solidFill>
                      <a:srgbClr val="B2230A"/>
                    </a:solidFill>
                    <a:effectLst/>
                    <a:latin typeface="+mn-lt"/>
                    <a:ea typeface="ＭＳ Ｐゴシック" charset="0"/>
                  </a:endParaRPr>
                </a:p>
              </p:txBody>
            </p:sp>
          </p:grpSp>
          <p:sp>
            <p:nvSpPr>
              <p:cNvPr id="160" name="Rectangle 159"/>
              <p:cNvSpPr/>
              <p:nvPr/>
            </p:nvSpPr>
            <p:spPr>
              <a:xfrm>
                <a:off x="1979712" y="4365104"/>
                <a:ext cx="864000" cy="359997"/>
              </a:xfrm>
              <a:prstGeom prst="rect">
                <a:avLst/>
              </a:prstGeom>
              <a:ln w="25400">
                <a:solidFill>
                  <a:schemeClr val="accent6">
                    <a:lumMod val="90000"/>
                    <a:lumOff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2843808" y="4365104"/>
              <a:ext cx="864096" cy="360040"/>
              <a:chOff x="1979712" y="4365104"/>
              <a:chExt cx="864096" cy="360040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1979712" y="4365104"/>
                <a:ext cx="864000" cy="359997"/>
              </a:xfrm>
              <a:prstGeom prst="rect">
                <a:avLst/>
              </a:prstGeom>
              <a:solidFill>
                <a:schemeClr val="accent6">
                  <a:lumMod val="50000"/>
                  <a:lumOff val="50000"/>
                </a:schemeClr>
              </a:solidFill>
              <a:ln w="25400">
                <a:solidFill>
                  <a:schemeClr val="accent6">
                    <a:lumMod val="90000"/>
                    <a:lumOff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grpSp>
            <p:nvGrpSpPr>
              <p:cNvPr id="154" name="Group 153"/>
              <p:cNvGrpSpPr/>
              <p:nvPr/>
            </p:nvGrpSpPr>
            <p:grpSpPr>
              <a:xfrm>
                <a:off x="1979712" y="4365104"/>
                <a:ext cx="864096" cy="360040"/>
                <a:chOff x="4644008" y="2636912"/>
                <a:chExt cx="864096" cy="360040"/>
              </a:xfrm>
              <a:solidFill>
                <a:srgbClr val="6ACD14"/>
              </a:solidFill>
            </p:grpSpPr>
            <p:sp>
              <p:nvSpPr>
                <p:cNvPr id="155" name="Rectangle 154"/>
                <p:cNvSpPr/>
                <p:nvPr/>
              </p:nvSpPr>
              <p:spPr>
                <a:xfrm>
                  <a:off x="4644008" y="2636912"/>
                  <a:ext cx="216024" cy="360040"/>
                </a:xfrm>
                <a:prstGeom prst="rect">
                  <a:avLst/>
                </a:prstGeom>
                <a:solidFill>
                  <a:schemeClr val="accent6">
                    <a:lumMod val="50000"/>
                    <a:lumOff val="50000"/>
                  </a:schemeClr>
                </a:solidFill>
                <a:ln w="6350">
                  <a:solidFill>
                    <a:schemeClr val="accent5">
                      <a:lumMod val="10000"/>
                    </a:schemeClr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200" b="0" i="0" u="none" strike="noStrike" cap="none" normalizeH="0" baseline="0" dirty="0" smtClean="0">
                    <a:ln>
                      <a:noFill/>
                    </a:ln>
                    <a:solidFill>
                      <a:srgbClr val="B2230A"/>
                    </a:solidFill>
                    <a:effectLst/>
                    <a:latin typeface="+mn-lt"/>
                    <a:ea typeface="ＭＳ Ｐゴシック" charset="0"/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4860032" y="2636912"/>
                  <a:ext cx="216024" cy="360040"/>
                </a:xfrm>
                <a:prstGeom prst="rect">
                  <a:avLst/>
                </a:prstGeom>
                <a:solidFill>
                  <a:schemeClr val="accent6">
                    <a:lumMod val="50000"/>
                    <a:lumOff val="50000"/>
                  </a:schemeClr>
                </a:solidFill>
                <a:ln w="6350">
                  <a:solidFill>
                    <a:schemeClr val="accent5">
                      <a:lumMod val="10000"/>
                    </a:schemeClr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200" b="0" i="0" u="none" strike="noStrike" cap="none" normalizeH="0" baseline="0" dirty="0" smtClean="0">
                    <a:ln>
                      <a:noFill/>
                    </a:ln>
                    <a:solidFill>
                      <a:srgbClr val="B2230A"/>
                    </a:solidFill>
                    <a:effectLst/>
                    <a:latin typeface="+mn-lt"/>
                    <a:ea typeface="ＭＳ Ｐゴシック" charset="0"/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5292080" y="2636912"/>
                  <a:ext cx="216024" cy="360040"/>
                </a:xfrm>
                <a:prstGeom prst="rect">
                  <a:avLst/>
                </a:prstGeom>
                <a:solidFill>
                  <a:schemeClr val="accent6">
                    <a:lumMod val="50000"/>
                    <a:lumOff val="50000"/>
                  </a:schemeClr>
                </a:solidFill>
                <a:ln w="6350">
                  <a:solidFill>
                    <a:schemeClr val="accent5">
                      <a:lumMod val="10000"/>
                    </a:schemeClr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200" b="0" i="0" u="none" strike="noStrike" cap="none" normalizeH="0" baseline="0" dirty="0" smtClean="0">
                    <a:ln>
                      <a:noFill/>
                    </a:ln>
                    <a:solidFill>
                      <a:srgbClr val="B2230A"/>
                    </a:solidFill>
                    <a:effectLst/>
                    <a:latin typeface="+mn-lt"/>
                    <a:ea typeface="ＭＳ Ｐゴシック" charset="0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5076056" y="2636912"/>
                  <a:ext cx="216024" cy="360040"/>
                </a:xfrm>
                <a:prstGeom prst="rect">
                  <a:avLst/>
                </a:prstGeom>
                <a:solidFill>
                  <a:schemeClr val="accent6">
                    <a:lumMod val="50000"/>
                    <a:lumOff val="50000"/>
                  </a:schemeClr>
                </a:solidFill>
                <a:ln w="6350">
                  <a:solidFill>
                    <a:schemeClr val="accent5">
                      <a:lumMod val="10000"/>
                    </a:schemeClr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200" b="0" i="0" u="none" strike="noStrike" cap="none" normalizeH="0" baseline="0" dirty="0" smtClean="0">
                    <a:ln>
                      <a:noFill/>
                    </a:ln>
                    <a:solidFill>
                      <a:srgbClr val="B2230A"/>
                    </a:solidFill>
                    <a:effectLst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5" name="Group 144"/>
            <p:cNvGrpSpPr/>
            <p:nvPr/>
          </p:nvGrpSpPr>
          <p:grpSpPr>
            <a:xfrm>
              <a:off x="3707904" y="4365104"/>
              <a:ext cx="864096" cy="360040"/>
              <a:chOff x="1979712" y="4365104"/>
              <a:chExt cx="864096" cy="360040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1979712" y="4365104"/>
                <a:ext cx="864096" cy="360040"/>
                <a:chOff x="4644008" y="2636912"/>
                <a:chExt cx="864096" cy="360040"/>
              </a:xfrm>
              <a:solidFill>
                <a:srgbClr val="6ACD14"/>
              </a:solidFill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4644008" y="2636912"/>
                  <a:ext cx="216024" cy="360040"/>
                </a:xfrm>
                <a:prstGeom prst="rect">
                  <a:avLst/>
                </a:prstGeom>
                <a:solidFill>
                  <a:schemeClr val="accent6">
                    <a:lumMod val="50000"/>
                    <a:lumOff val="50000"/>
                  </a:schemeClr>
                </a:solidFill>
                <a:ln w="6350">
                  <a:solidFill>
                    <a:schemeClr val="accent5">
                      <a:lumMod val="10000"/>
                    </a:schemeClr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200" b="0" i="0" u="none" strike="noStrike" cap="none" normalizeH="0" baseline="0" dirty="0" smtClean="0">
                    <a:ln>
                      <a:noFill/>
                    </a:ln>
                    <a:solidFill>
                      <a:srgbClr val="B2230A"/>
                    </a:solidFill>
                    <a:effectLst/>
                    <a:latin typeface="+mn-lt"/>
                    <a:ea typeface="ＭＳ Ｐゴシック" charset="0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4860032" y="2636912"/>
                  <a:ext cx="216024" cy="360040"/>
                </a:xfrm>
                <a:prstGeom prst="rect">
                  <a:avLst/>
                </a:prstGeom>
                <a:solidFill>
                  <a:schemeClr val="accent6">
                    <a:lumMod val="50000"/>
                    <a:lumOff val="50000"/>
                  </a:schemeClr>
                </a:solidFill>
                <a:ln w="6350">
                  <a:solidFill>
                    <a:schemeClr val="accent5">
                      <a:lumMod val="10000"/>
                    </a:schemeClr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200" b="0" i="0" u="none" strike="noStrike" cap="none" normalizeH="0" baseline="0" dirty="0" smtClean="0">
                    <a:ln>
                      <a:noFill/>
                    </a:ln>
                    <a:solidFill>
                      <a:srgbClr val="B2230A"/>
                    </a:solidFill>
                    <a:effectLst/>
                    <a:latin typeface="+mn-lt"/>
                    <a:ea typeface="ＭＳ Ｐゴシック" charset="0"/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5292080" y="2636912"/>
                  <a:ext cx="216024" cy="360040"/>
                </a:xfrm>
                <a:prstGeom prst="rect">
                  <a:avLst/>
                </a:prstGeom>
                <a:solidFill>
                  <a:schemeClr val="accent6">
                    <a:lumMod val="50000"/>
                    <a:lumOff val="50000"/>
                  </a:schemeClr>
                </a:solidFill>
                <a:ln w="6350">
                  <a:solidFill>
                    <a:schemeClr val="accent5">
                      <a:lumMod val="10000"/>
                    </a:schemeClr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200" b="0" i="0" u="none" strike="noStrike" cap="none" normalizeH="0" baseline="0" dirty="0" smtClean="0">
                    <a:ln>
                      <a:noFill/>
                    </a:ln>
                    <a:solidFill>
                      <a:srgbClr val="B2230A"/>
                    </a:solidFill>
                    <a:effectLst/>
                    <a:latin typeface="+mn-lt"/>
                    <a:ea typeface="ＭＳ Ｐゴシック" charset="0"/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5076056" y="2636912"/>
                  <a:ext cx="216024" cy="360040"/>
                </a:xfrm>
                <a:prstGeom prst="rect">
                  <a:avLst/>
                </a:prstGeom>
                <a:solidFill>
                  <a:schemeClr val="accent6">
                    <a:lumMod val="50000"/>
                    <a:lumOff val="50000"/>
                  </a:schemeClr>
                </a:solidFill>
                <a:ln w="6350">
                  <a:solidFill>
                    <a:schemeClr val="accent5">
                      <a:lumMod val="10000"/>
                    </a:schemeClr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200" b="0" i="0" u="none" strike="noStrike" cap="none" normalizeH="0" baseline="0" dirty="0" smtClean="0">
                    <a:ln>
                      <a:noFill/>
                    </a:ln>
                    <a:solidFill>
                      <a:srgbClr val="B2230A"/>
                    </a:solidFill>
                    <a:effectLst/>
                    <a:latin typeface="+mn-lt"/>
                    <a:ea typeface="ＭＳ Ｐゴシック" charset="0"/>
                  </a:endParaRPr>
                </a:p>
              </p:txBody>
            </p:sp>
          </p:grpSp>
          <p:sp>
            <p:nvSpPr>
              <p:cNvPr id="148" name="Rectangle 147"/>
              <p:cNvSpPr/>
              <p:nvPr/>
            </p:nvSpPr>
            <p:spPr>
              <a:xfrm>
                <a:off x="1979712" y="4365104"/>
                <a:ext cx="864000" cy="359997"/>
              </a:xfrm>
              <a:prstGeom prst="rect">
                <a:avLst/>
              </a:prstGeom>
              <a:ln w="25400">
                <a:solidFill>
                  <a:schemeClr val="accent6">
                    <a:lumMod val="90000"/>
                    <a:lumOff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</p:grpSp>
        <p:sp>
          <p:nvSpPr>
            <p:cNvPr id="146" name="Rectangle 145"/>
            <p:cNvSpPr/>
            <p:nvPr/>
          </p:nvSpPr>
          <p:spPr>
            <a:xfrm>
              <a:off x="4572000" y="4365104"/>
              <a:ext cx="864000" cy="359997"/>
            </a:xfrm>
            <a:prstGeom prst="rect">
              <a:avLst/>
            </a:prstGeom>
            <a:ln w="25400">
              <a:solidFill>
                <a:schemeClr val="accent6">
                  <a:lumMod val="90000"/>
                  <a:lumOff val="10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B2230A"/>
                </a:solidFill>
                <a:effectLst/>
                <a:latin typeface="+mn-lt"/>
                <a:ea typeface="ＭＳ Ｐゴシック" charset="0"/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4499992" y="2268531"/>
            <a:ext cx="3456384" cy="360040"/>
            <a:chOff x="1979712" y="4365104"/>
            <a:chExt cx="3456384" cy="360040"/>
          </a:xfrm>
        </p:grpSpPr>
        <p:grpSp>
          <p:nvGrpSpPr>
            <p:cNvPr id="170" name="Group 169"/>
            <p:cNvGrpSpPr/>
            <p:nvPr/>
          </p:nvGrpSpPr>
          <p:grpSpPr>
            <a:xfrm>
              <a:off x="4572000" y="4365104"/>
              <a:ext cx="864096" cy="360040"/>
              <a:chOff x="4644008" y="2636912"/>
              <a:chExt cx="864096" cy="360040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4644008" y="2636912"/>
                <a:ext cx="216024" cy="360040"/>
              </a:xfrm>
              <a:prstGeom prst="rect">
                <a:avLst/>
              </a:prstGeom>
              <a:solidFill>
                <a:srgbClr val="6ACD14"/>
              </a:solidFill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4860032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5292080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5076056" y="2636912"/>
                <a:ext cx="216024" cy="360040"/>
              </a:xfrm>
              <a:prstGeom prst="rect">
                <a:avLst/>
              </a:prstGeom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1979712" y="4365104"/>
              <a:ext cx="864096" cy="360040"/>
              <a:chOff x="1979712" y="4365104"/>
              <a:chExt cx="864096" cy="360040"/>
            </a:xfrm>
          </p:grpSpPr>
          <p:grpSp>
            <p:nvGrpSpPr>
              <p:cNvPr id="187" name="Group 186"/>
              <p:cNvGrpSpPr/>
              <p:nvPr/>
            </p:nvGrpSpPr>
            <p:grpSpPr>
              <a:xfrm>
                <a:off x="1979712" y="4365104"/>
                <a:ext cx="864096" cy="360040"/>
                <a:chOff x="4644008" y="2636912"/>
                <a:chExt cx="864096" cy="360040"/>
              </a:xfrm>
              <a:solidFill>
                <a:srgbClr val="6ACD14"/>
              </a:solidFill>
            </p:grpSpPr>
            <p:sp>
              <p:nvSpPr>
                <p:cNvPr id="189" name="Rectangle 188"/>
                <p:cNvSpPr/>
                <p:nvPr/>
              </p:nvSpPr>
              <p:spPr>
                <a:xfrm>
                  <a:off x="4644008" y="2636912"/>
                  <a:ext cx="216024" cy="360040"/>
                </a:xfrm>
                <a:prstGeom prst="rect">
                  <a:avLst/>
                </a:prstGeom>
                <a:grpFill/>
                <a:ln w="6350">
                  <a:solidFill>
                    <a:schemeClr val="accent5">
                      <a:lumMod val="10000"/>
                    </a:schemeClr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200" b="0" i="0" u="none" strike="noStrike" cap="none" normalizeH="0" baseline="0" dirty="0" smtClean="0">
                    <a:ln>
                      <a:noFill/>
                    </a:ln>
                    <a:solidFill>
                      <a:srgbClr val="B2230A"/>
                    </a:solidFill>
                    <a:effectLst/>
                    <a:latin typeface="+mn-lt"/>
                    <a:ea typeface="ＭＳ Ｐゴシック" charset="0"/>
                  </a:endParaRPr>
                </a:p>
              </p:txBody>
            </p:sp>
            <p:sp>
              <p:nvSpPr>
                <p:cNvPr id="190" name="Rectangle 189"/>
                <p:cNvSpPr/>
                <p:nvPr/>
              </p:nvSpPr>
              <p:spPr>
                <a:xfrm>
                  <a:off x="4860032" y="2636912"/>
                  <a:ext cx="216024" cy="360040"/>
                </a:xfrm>
                <a:prstGeom prst="rect">
                  <a:avLst/>
                </a:prstGeom>
                <a:grpFill/>
                <a:ln w="6350">
                  <a:solidFill>
                    <a:schemeClr val="accent5">
                      <a:lumMod val="10000"/>
                    </a:schemeClr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200" b="0" i="0" u="none" strike="noStrike" cap="none" normalizeH="0" baseline="0" dirty="0" smtClean="0">
                    <a:ln>
                      <a:noFill/>
                    </a:ln>
                    <a:solidFill>
                      <a:srgbClr val="B2230A"/>
                    </a:solidFill>
                    <a:effectLst/>
                    <a:latin typeface="+mn-lt"/>
                    <a:ea typeface="ＭＳ Ｐゴシック" charset="0"/>
                  </a:endParaRPr>
                </a:p>
              </p:txBody>
            </p:sp>
            <p:sp>
              <p:nvSpPr>
                <p:cNvPr id="191" name="Rectangle 190"/>
                <p:cNvSpPr/>
                <p:nvPr/>
              </p:nvSpPr>
              <p:spPr>
                <a:xfrm>
                  <a:off x="5292080" y="2636912"/>
                  <a:ext cx="216024" cy="360040"/>
                </a:xfrm>
                <a:prstGeom prst="rect">
                  <a:avLst/>
                </a:prstGeom>
                <a:grpFill/>
                <a:ln w="6350">
                  <a:solidFill>
                    <a:schemeClr val="accent5">
                      <a:lumMod val="10000"/>
                    </a:schemeClr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200" b="0" i="0" u="none" strike="noStrike" cap="none" normalizeH="0" baseline="0" dirty="0" smtClean="0">
                    <a:ln>
                      <a:noFill/>
                    </a:ln>
                    <a:solidFill>
                      <a:srgbClr val="B2230A"/>
                    </a:solidFill>
                    <a:effectLst/>
                    <a:latin typeface="+mn-lt"/>
                    <a:ea typeface="ＭＳ Ｐゴシック" charset="0"/>
                  </a:endParaRPr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5076056" y="2636912"/>
                  <a:ext cx="216024" cy="360040"/>
                </a:xfrm>
                <a:prstGeom prst="rect">
                  <a:avLst/>
                </a:prstGeom>
                <a:grpFill/>
                <a:ln w="6350">
                  <a:solidFill>
                    <a:schemeClr val="accent5">
                      <a:lumMod val="10000"/>
                    </a:schemeClr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200" b="0" i="0" u="none" strike="noStrike" cap="none" normalizeH="0" baseline="0" dirty="0" smtClean="0">
                    <a:ln>
                      <a:noFill/>
                    </a:ln>
                    <a:solidFill>
                      <a:srgbClr val="B2230A"/>
                    </a:solidFill>
                    <a:effectLst/>
                    <a:latin typeface="+mn-lt"/>
                    <a:ea typeface="ＭＳ Ｐゴシック" charset="0"/>
                  </a:endParaRPr>
                </a:p>
              </p:txBody>
            </p:sp>
          </p:grpSp>
          <p:sp>
            <p:nvSpPr>
              <p:cNvPr id="188" name="Rectangle 187"/>
              <p:cNvSpPr/>
              <p:nvPr/>
            </p:nvSpPr>
            <p:spPr>
              <a:xfrm>
                <a:off x="1979712" y="4365104"/>
                <a:ext cx="864000" cy="359997"/>
              </a:xfrm>
              <a:prstGeom prst="rect">
                <a:avLst/>
              </a:prstGeom>
              <a:ln w="25400">
                <a:solidFill>
                  <a:schemeClr val="accent6">
                    <a:lumMod val="90000"/>
                    <a:lumOff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2843808" y="4365104"/>
              <a:ext cx="864096" cy="360040"/>
              <a:chOff x="1979712" y="4365104"/>
              <a:chExt cx="864096" cy="360040"/>
            </a:xfrm>
          </p:grpSpPr>
          <p:grpSp>
            <p:nvGrpSpPr>
              <p:cNvPr id="181" name="Group 180"/>
              <p:cNvGrpSpPr/>
              <p:nvPr/>
            </p:nvGrpSpPr>
            <p:grpSpPr>
              <a:xfrm>
                <a:off x="1979712" y="4365104"/>
                <a:ext cx="864096" cy="360040"/>
                <a:chOff x="4644008" y="2636912"/>
                <a:chExt cx="864096" cy="360040"/>
              </a:xfrm>
              <a:solidFill>
                <a:srgbClr val="6ACD14"/>
              </a:solidFill>
            </p:grpSpPr>
            <p:sp>
              <p:nvSpPr>
                <p:cNvPr id="183" name="Rectangle 182"/>
                <p:cNvSpPr/>
                <p:nvPr/>
              </p:nvSpPr>
              <p:spPr>
                <a:xfrm>
                  <a:off x="4644008" y="2636912"/>
                  <a:ext cx="216024" cy="360040"/>
                </a:xfrm>
                <a:prstGeom prst="rect">
                  <a:avLst/>
                </a:prstGeom>
                <a:grpFill/>
                <a:ln w="6350">
                  <a:solidFill>
                    <a:schemeClr val="accent5">
                      <a:lumMod val="10000"/>
                    </a:schemeClr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200" b="0" i="0" u="none" strike="noStrike" cap="none" normalizeH="0" baseline="0" dirty="0" smtClean="0">
                    <a:ln>
                      <a:noFill/>
                    </a:ln>
                    <a:solidFill>
                      <a:srgbClr val="B2230A"/>
                    </a:solidFill>
                    <a:effectLst/>
                    <a:latin typeface="+mn-lt"/>
                    <a:ea typeface="ＭＳ Ｐゴシック" charset="0"/>
                  </a:endParaRPr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4860032" y="2636912"/>
                  <a:ext cx="216024" cy="360040"/>
                </a:xfrm>
                <a:prstGeom prst="rect">
                  <a:avLst/>
                </a:prstGeom>
                <a:grpFill/>
                <a:ln w="6350">
                  <a:solidFill>
                    <a:schemeClr val="accent5">
                      <a:lumMod val="10000"/>
                    </a:schemeClr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200" b="0" i="0" u="none" strike="noStrike" cap="none" normalizeH="0" baseline="0" dirty="0" smtClean="0">
                    <a:ln>
                      <a:noFill/>
                    </a:ln>
                    <a:solidFill>
                      <a:srgbClr val="B2230A"/>
                    </a:solidFill>
                    <a:effectLst/>
                    <a:latin typeface="+mn-lt"/>
                    <a:ea typeface="ＭＳ Ｐゴシック" charset="0"/>
                  </a:endParaRPr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5292080" y="2636912"/>
                  <a:ext cx="216024" cy="360040"/>
                </a:xfrm>
                <a:prstGeom prst="rect">
                  <a:avLst/>
                </a:prstGeom>
                <a:grpFill/>
                <a:ln w="6350">
                  <a:solidFill>
                    <a:schemeClr val="accent5">
                      <a:lumMod val="10000"/>
                    </a:schemeClr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200" b="0" i="0" u="none" strike="noStrike" cap="none" normalizeH="0" baseline="0" dirty="0" smtClean="0">
                    <a:ln>
                      <a:noFill/>
                    </a:ln>
                    <a:solidFill>
                      <a:srgbClr val="B2230A"/>
                    </a:solidFill>
                    <a:effectLst/>
                    <a:latin typeface="+mn-lt"/>
                    <a:ea typeface="ＭＳ Ｐゴシック" charset="0"/>
                  </a:endParaRPr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5076056" y="2636912"/>
                  <a:ext cx="216024" cy="360040"/>
                </a:xfrm>
                <a:prstGeom prst="rect">
                  <a:avLst/>
                </a:prstGeom>
                <a:grpFill/>
                <a:ln w="6350">
                  <a:solidFill>
                    <a:schemeClr val="accent5">
                      <a:lumMod val="10000"/>
                    </a:schemeClr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200" b="0" i="0" u="none" strike="noStrike" cap="none" normalizeH="0" baseline="0" dirty="0" smtClean="0">
                    <a:ln>
                      <a:noFill/>
                    </a:ln>
                    <a:solidFill>
                      <a:srgbClr val="B2230A"/>
                    </a:solidFill>
                    <a:effectLst/>
                    <a:latin typeface="+mn-lt"/>
                    <a:ea typeface="ＭＳ Ｐゴシック" charset="0"/>
                  </a:endParaRPr>
                </a:p>
              </p:txBody>
            </p:sp>
          </p:grpSp>
          <p:sp>
            <p:nvSpPr>
              <p:cNvPr id="182" name="Rectangle 181"/>
              <p:cNvSpPr/>
              <p:nvPr/>
            </p:nvSpPr>
            <p:spPr>
              <a:xfrm>
                <a:off x="1979712" y="4365104"/>
                <a:ext cx="864000" cy="359997"/>
              </a:xfrm>
              <a:prstGeom prst="rect">
                <a:avLst/>
              </a:prstGeom>
              <a:ln w="25400">
                <a:solidFill>
                  <a:schemeClr val="accent6">
                    <a:lumMod val="90000"/>
                    <a:lumOff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3707904" y="4365104"/>
              <a:ext cx="864096" cy="360040"/>
              <a:chOff x="1979712" y="4365104"/>
              <a:chExt cx="864096" cy="360040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1979712" y="4365104"/>
                <a:ext cx="864096" cy="360040"/>
                <a:chOff x="4644008" y="2636912"/>
                <a:chExt cx="864096" cy="360040"/>
              </a:xfrm>
              <a:solidFill>
                <a:srgbClr val="6ACD14"/>
              </a:solidFill>
            </p:grpSpPr>
            <p:sp>
              <p:nvSpPr>
                <p:cNvPr id="177" name="Rectangle 176"/>
                <p:cNvSpPr/>
                <p:nvPr/>
              </p:nvSpPr>
              <p:spPr>
                <a:xfrm>
                  <a:off x="4644008" y="2636912"/>
                  <a:ext cx="216024" cy="360040"/>
                </a:xfrm>
                <a:prstGeom prst="rect">
                  <a:avLst/>
                </a:prstGeom>
                <a:grpFill/>
                <a:ln w="6350">
                  <a:solidFill>
                    <a:schemeClr val="accent5">
                      <a:lumMod val="10000"/>
                    </a:schemeClr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200" b="0" i="0" u="none" strike="noStrike" cap="none" normalizeH="0" baseline="0" dirty="0" smtClean="0">
                    <a:ln>
                      <a:noFill/>
                    </a:ln>
                    <a:solidFill>
                      <a:srgbClr val="B2230A"/>
                    </a:solidFill>
                    <a:effectLst/>
                    <a:latin typeface="+mn-lt"/>
                    <a:ea typeface="ＭＳ Ｐゴシック" charset="0"/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4860032" y="2636912"/>
                  <a:ext cx="216024" cy="360040"/>
                </a:xfrm>
                <a:prstGeom prst="rect">
                  <a:avLst/>
                </a:prstGeom>
                <a:grpFill/>
                <a:ln w="6350">
                  <a:solidFill>
                    <a:schemeClr val="accent5">
                      <a:lumMod val="10000"/>
                    </a:schemeClr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200" b="0" i="0" u="none" strike="noStrike" cap="none" normalizeH="0" baseline="0" dirty="0" smtClean="0">
                    <a:ln>
                      <a:noFill/>
                    </a:ln>
                    <a:solidFill>
                      <a:srgbClr val="B2230A"/>
                    </a:solidFill>
                    <a:effectLst/>
                    <a:latin typeface="+mn-lt"/>
                    <a:ea typeface="ＭＳ Ｐゴシック" charset="0"/>
                  </a:endParaRPr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5292080" y="2636912"/>
                  <a:ext cx="216024" cy="360040"/>
                </a:xfrm>
                <a:prstGeom prst="rect">
                  <a:avLst/>
                </a:prstGeom>
                <a:grpFill/>
                <a:ln w="6350">
                  <a:solidFill>
                    <a:schemeClr val="accent5">
                      <a:lumMod val="10000"/>
                    </a:schemeClr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200" b="0" i="0" u="none" strike="noStrike" cap="none" normalizeH="0" baseline="0" dirty="0" smtClean="0">
                    <a:ln>
                      <a:noFill/>
                    </a:ln>
                    <a:solidFill>
                      <a:srgbClr val="B2230A"/>
                    </a:solidFill>
                    <a:effectLst/>
                    <a:latin typeface="+mn-lt"/>
                    <a:ea typeface="ＭＳ Ｐゴシック" charset="0"/>
                  </a:endParaRPr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5076056" y="2636912"/>
                  <a:ext cx="216024" cy="360040"/>
                </a:xfrm>
                <a:prstGeom prst="rect">
                  <a:avLst/>
                </a:prstGeom>
                <a:grpFill/>
                <a:ln w="6350">
                  <a:solidFill>
                    <a:schemeClr val="accent5">
                      <a:lumMod val="10000"/>
                    </a:schemeClr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200" b="0" i="0" u="none" strike="noStrike" cap="none" normalizeH="0" baseline="0" dirty="0" smtClean="0">
                    <a:ln>
                      <a:noFill/>
                    </a:ln>
                    <a:solidFill>
                      <a:srgbClr val="B2230A"/>
                    </a:solidFill>
                    <a:effectLst/>
                    <a:latin typeface="+mn-lt"/>
                    <a:ea typeface="ＭＳ Ｐゴシック" charset="0"/>
                  </a:endParaRPr>
                </a:p>
              </p:txBody>
            </p:sp>
          </p:grpSp>
          <p:sp>
            <p:nvSpPr>
              <p:cNvPr id="176" name="Rectangle 175"/>
              <p:cNvSpPr/>
              <p:nvPr/>
            </p:nvSpPr>
            <p:spPr>
              <a:xfrm>
                <a:off x="1979712" y="4365104"/>
                <a:ext cx="864000" cy="359997"/>
              </a:xfrm>
              <a:prstGeom prst="rect">
                <a:avLst/>
              </a:prstGeom>
              <a:ln w="25400">
                <a:solidFill>
                  <a:schemeClr val="accent6">
                    <a:lumMod val="90000"/>
                    <a:lumOff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</p:grpSp>
        <p:sp>
          <p:nvSpPr>
            <p:cNvPr id="174" name="Rectangle 173"/>
            <p:cNvSpPr/>
            <p:nvPr/>
          </p:nvSpPr>
          <p:spPr>
            <a:xfrm>
              <a:off x="4572000" y="4365104"/>
              <a:ext cx="864000" cy="359997"/>
            </a:xfrm>
            <a:prstGeom prst="rect">
              <a:avLst/>
            </a:prstGeom>
            <a:ln w="25400">
              <a:solidFill>
                <a:schemeClr val="accent6">
                  <a:lumMod val="90000"/>
                  <a:lumOff val="10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B2230A"/>
                </a:solidFill>
                <a:effectLst/>
                <a:latin typeface="+mn-lt"/>
                <a:ea typeface="ＭＳ Ｐゴシック" charset="0"/>
              </a:endParaRPr>
            </a:p>
          </p:txBody>
        </p:sp>
      </p:grpSp>
      <p:cxnSp>
        <p:nvCxnSpPr>
          <p:cNvPr id="197" name="Straight Connector 196"/>
          <p:cNvCxnSpPr>
            <a:endCxn id="220" idx="0"/>
          </p:cNvCxnSpPr>
          <p:nvPr/>
        </p:nvCxnSpPr>
        <p:spPr bwMode="auto">
          <a:xfrm>
            <a:off x="4932040" y="1908491"/>
            <a:ext cx="6291" cy="25922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8" name="Straight Connector 197"/>
          <p:cNvCxnSpPr>
            <a:endCxn id="221" idx="0"/>
          </p:cNvCxnSpPr>
          <p:nvPr/>
        </p:nvCxnSpPr>
        <p:spPr bwMode="auto">
          <a:xfrm>
            <a:off x="6660232" y="1908491"/>
            <a:ext cx="6291" cy="25922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99" name="Group 198"/>
          <p:cNvGrpSpPr/>
          <p:nvPr/>
        </p:nvGrpSpPr>
        <p:grpSpPr>
          <a:xfrm>
            <a:off x="1691680" y="2988611"/>
            <a:ext cx="864096" cy="360040"/>
            <a:chOff x="1979712" y="4365104"/>
            <a:chExt cx="864096" cy="360040"/>
          </a:xfrm>
        </p:grpSpPr>
        <p:grpSp>
          <p:nvGrpSpPr>
            <p:cNvPr id="200" name="Group 199"/>
            <p:cNvGrpSpPr/>
            <p:nvPr/>
          </p:nvGrpSpPr>
          <p:grpSpPr>
            <a:xfrm>
              <a:off x="1979712" y="4365104"/>
              <a:ext cx="864096" cy="360040"/>
              <a:chOff x="4644008" y="2636912"/>
              <a:chExt cx="864096" cy="360040"/>
            </a:xfrm>
            <a:solidFill>
              <a:srgbClr val="6ACD14"/>
            </a:solidFill>
          </p:grpSpPr>
          <p:sp>
            <p:nvSpPr>
              <p:cNvPr id="202" name="Rectangle 201"/>
              <p:cNvSpPr/>
              <p:nvPr/>
            </p:nvSpPr>
            <p:spPr>
              <a:xfrm>
                <a:off x="4644008" y="2636912"/>
                <a:ext cx="216024" cy="360040"/>
              </a:xfrm>
              <a:prstGeom prst="rect">
                <a:avLst/>
              </a:prstGeom>
              <a:solidFill>
                <a:schemeClr val="accent6">
                  <a:lumMod val="50000"/>
                  <a:lumOff val="50000"/>
                </a:schemeClr>
              </a:solidFill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4860032" y="2636912"/>
                <a:ext cx="216024" cy="360040"/>
              </a:xfrm>
              <a:prstGeom prst="rect">
                <a:avLst/>
              </a:prstGeom>
              <a:solidFill>
                <a:schemeClr val="accent6">
                  <a:lumMod val="50000"/>
                  <a:lumOff val="50000"/>
                </a:schemeClr>
              </a:solidFill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5292080" y="2636912"/>
                <a:ext cx="216024" cy="360040"/>
              </a:xfrm>
              <a:prstGeom prst="rect">
                <a:avLst/>
              </a:prstGeom>
              <a:solidFill>
                <a:schemeClr val="accent6">
                  <a:lumMod val="50000"/>
                  <a:lumOff val="50000"/>
                </a:schemeClr>
              </a:solidFill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5076056" y="2636912"/>
                <a:ext cx="216024" cy="360040"/>
              </a:xfrm>
              <a:prstGeom prst="rect">
                <a:avLst/>
              </a:prstGeom>
              <a:solidFill>
                <a:schemeClr val="accent6">
                  <a:lumMod val="50000"/>
                  <a:lumOff val="50000"/>
                </a:schemeClr>
              </a:solidFill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</p:grpSp>
        <p:sp>
          <p:nvSpPr>
            <p:cNvPr id="201" name="Rectangle 200"/>
            <p:cNvSpPr/>
            <p:nvPr/>
          </p:nvSpPr>
          <p:spPr>
            <a:xfrm>
              <a:off x="1979712" y="4365104"/>
              <a:ext cx="864000" cy="359997"/>
            </a:xfrm>
            <a:prstGeom prst="rect">
              <a:avLst/>
            </a:prstGeom>
            <a:ln w="25400">
              <a:solidFill>
                <a:schemeClr val="accent6">
                  <a:lumMod val="90000"/>
                  <a:lumOff val="10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B2230A"/>
                </a:solidFill>
                <a:effectLst/>
                <a:latin typeface="+mn-lt"/>
                <a:ea typeface="ＭＳ Ｐゴシック" charset="0"/>
              </a:endParaRPr>
            </a:p>
          </p:txBody>
        </p:sp>
      </p:grpSp>
      <p:cxnSp>
        <p:nvCxnSpPr>
          <p:cNvPr id="206" name="Elbow Connector 205"/>
          <p:cNvCxnSpPr>
            <a:stCxn id="189" idx="0"/>
            <a:endCxn id="137" idx="0"/>
          </p:cNvCxnSpPr>
          <p:nvPr/>
        </p:nvCxnSpPr>
        <p:spPr bwMode="auto">
          <a:xfrm rot="16200000" flipV="1">
            <a:off x="3203848" y="864375"/>
            <a:ext cx="12700" cy="2808312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19050" cap="flat" cmpd="sng" algn="ctr">
            <a:solidFill>
              <a:srgbClr val="6ACD1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7" name="Elbow Connector 206"/>
          <p:cNvCxnSpPr>
            <a:stCxn id="27" idx="0"/>
            <a:endCxn id="137" idx="0"/>
          </p:cNvCxnSpPr>
          <p:nvPr/>
        </p:nvCxnSpPr>
        <p:spPr bwMode="auto">
          <a:xfrm rot="16200000" flipV="1">
            <a:off x="3635896" y="432327"/>
            <a:ext cx="12700" cy="3672408"/>
          </a:xfrm>
          <a:prstGeom prst="bentConnector3">
            <a:avLst>
              <a:gd name="adj1" fmla="val 3188772"/>
            </a:avLst>
          </a:prstGeom>
          <a:solidFill>
            <a:schemeClr val="accent1"/>
          </a:solidFill>
          <a:ln w="19050" cap="flat" cmpd="sng" algn="ctr">
            <a:solidFill>
              <a:srgbClr val="6ACD1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8" name="Elbow Connector 207"/>
          <p:cNvCxnSpPr>
            <a:stCxn id="19" idx="0"/>
            <a:endCxn id="137" idx="0"/>
          </p:cNvCxnSpPr>
          <p:nvPr/>
        </p:nvCxnSpPr>
        <p:spPr bwMode="auto">
          <a:xfrm rot="16200000" flipV="1">
            <a:off x="4067944" y="279"/>
            <a:ext cx="12700" cy="4536504"/>
          </a:xfrm>
          <a:prstGeom prst="bentConnector3">
            <a:avLst>
              <a:gd name="adj1" fmla="val 4577543"/>
            </a:avLst>
          </a:prstGeom>
          <a:solidFill>
            <a:schemeClr val="accent1"/>
          </a:solidFill>
          <a:ln w="19050" cap="flat" cmpd="sng" algn="ctr">
            <a:solidFill>
              <a:srgbClr val="6ACD1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9" name="Elbow Connector 208"/>
          <p:cNvCxnSpPr>
            <a:stCxn id="23" idx="0"/>
            <a:endCxn id="137" idx="0"/>
          </p:cNvCxnSpPr>
          <p:nvPr/>
        </p:nvCxnSpPr>
        <p:spPr bwMode="auto">
          <a:xfrm rot="16200000" flipV="1">
            <a:off x="4499992" y="-431769"/>
            <a:ext cx="12700" cy="5400600"/>
          </a:xfrm>
          <a:prstGeom prst="bentConnector3">
            <a:avLst>
              <a:gd name="adj1" fmla="val 6058890"/>
            </a:avLst>
          </a:prstGeom>
          <a:solidFill>
            <a:schemeClr val="accent1"/>
          </a:solidFill>
          <a:ln w="19050" cap="flat" cmpd="sng" algn="ctr">
            <a:solidFill>
              <a:srgbClr val="6ACD1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0" name="Elbow Connector 209"/>
          <p:cNvCxnSpPr>
            <a:stCxn id="88" idx="2"/>
            <a:endCxn id="202" idx="2"/>
          </p:cNvCxnSpPr>
          <p:nvPr/>
        </p:nvCxnSpPr>
        <p:spPr bwMode="auto">
          <a:xfrm rot="5400000">
            <a:off x="3419872" y="1728471"/>
            <a:ext cx="12700" cy="3240360"/>
          </a:xfrm>
          <a:prstGeom prst="bentConnector3">
            <a:avLst>
              <a:gd name="adj1" fmla="val 3744276"/>
            </a:avLst>
          </a:prstGeom>
          <a:solidFill>
            <a:schemeClr val="accent1"/>
          </a:solidFill>
          <a:ln w="19050" cap="flat" cmpd="sng" algn="ctr">
            <a:solidFill>
              <a:schemeClr val="accent6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1" name="Elbow Connector 210"/>
          <p:cNvCxnSpPr>
            <a:stCxn id="80" idx="2"/>
            <a:endCxn id="202" idx="2"/>
          </p:cNvCxnSpPr>
          <p:nvPr/>
        </p:nvCxnSpPr>
        <p:spPr bwMode="auto">
          <a:xfrm rot="5400000">
            <a:off x="3851920" y="1296423"/>
            <a:ext cx="12700" cy="4104456"/>
          </a:xfrm>
          <a:prstGeom prst="bentConnector3">
            <a:avLst>
              <a:gd name="adj1" fmla="val 5040465"/>
            </a:avLst>
          </a:prstGeom>
          <a:solidFill>
            <a:schemeClr val="accent1"/>
          </a:solidFill>
          <a:ln w="19050" cap="flat" cmpd="sng" algn="ctr">
            <a:solidFill>
              <a:schemeClr val="accent6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2" name="Elbow Connector 211"/>
          <p:cNvCxnSpPr>
            <a:stCxn id="84" idx="2"/>
            <a:endCxn id="202" idx="2"/>
          </p:cNvCxnSpPr>
          <p:nvPr/>
        </p:nvCxnSpPr>
        <p:spPr bwMode="auto">
          <a:xfrm rot="5400000">
            <a:off x="4283968" y="864375"/>
            <a:ext cx="12700" cy="4968552"/>
          </a:xfrm>
          <a:prstGeom prst="bentConnector3">
            <a:avLst>
              <a:gd name="adj1" fmla="val 6244071"/>
            </a:avLst>
          </a:prstGeom>
          <a:solidFill>
            <a:schemeClr val="accent1"/>
          </a:solidFill>
          <a:ln w="19050" cap="flat" cmpd="sng" algn="ctr">
            <a:solidFill>
              <a:schemeClr val="accent6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3" name="Elbow Connector 212"/>
          <p:cNvCxnSpPr>
            <a:stCxn id="76" idx="2"/>
            <a:endCxn id="202" idx="2"/>
          </p:cNvCxnSpPr>
          <p:nvPr/>
        </p:nvCxnSpPr>
        <p:spPr bwMode="auto">
          <a:xfrm rot="5400000">
            <a:off x="4716016" y="432327"/>
            <a:ext cx="12700" cy="5832648"/>
          </a:xfrm>
          <a:prstGeom prst="bentConnector3">
            <a:avLst>
              <a:gd name="adj1" fmla="val 7632835"/>
            </a:avLst>
          </a:prstGeom>
          <a:solidFill>
            <a:schemeClr val="accent1"/>
          </a:solidFill>
          <a:ln w="19050" cap="flat" cmpd="sng" algn="ctr">
            <a:solidFill>
              <a:schemeClr val="accent6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4" name="TextBox 213"/>
          <p:cNvSpPr txBox="1"/>
          <p:nvPr/>
        </p:nvSpPr>
        <p:spPr bwMode="auto">
          <a:xfrm rot="16200000">
            <a:off x="3848" y="2516204"/>
            <a:ext cx="165618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aseline="0" dirty="0" smtClean="0">
                <a:solidFill>
                  <a:srgbClr val="005082"/>
                </a:solidFill>
                <a:latin typeface="Helvetica"/>
                <a:cs typeface="Helvetica"/>
              </a:rPr>
              <a:t>vector registers</a:t>
            </a:r>
          </a:p>
          <a:p>
            <a:pPr algn="ctr"/>
            <a:r>
              <a:rPr lang="en-US" sz="1600" baseline="0" dirty="0" smtClean="0">
                <a:solidFill>
                  <a:srgbClr val="005082"/>
                </a:solidFill>
                <a:latin typeface="Helvetica"/>
                <a:cs typeface="Helvetica"/>
              </a:rPr>
              <a:t>4 DP (256 bit)</a:t>
            </a:r>
          </a:p>
        </p:txBody>
      </p:sp>
      <p:cxnSp>
        <p:nvCxnSpPr>
          <p:cNvPr id="215" name="Elbow Connector 214"/>
          <p:cNvCxnSpPr>
            <a:stCxn id="214" idx="2"/>
            <a:endCxn id="136" idx="1"/>
          </p:cNvCxnSpPr>
          <p:nvPr/>
        </p:nvCxnSpPr>
        <p:spPr bwMode="auto">
          <a:xfrm flipV="1">
            <a:off x="1124329" y="2448530"/>
            <a:ext cx="567351" cy="36006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6ACD1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6" name="Elbow Connector 215"/>
          <p:cNvCxnSpPr>
            <a:stCxn id="214" idx="2"/>
            <a:endCxn id="202" idx="1"/>
          </p:cNvCxnSpPr>
          <p:nvPr/>
        </p:nvCxnSpPr>
        <p:spPr bwMode="auto">
          <a:xfrm>
            <a:off x="1124329" y="2808592"/>
            <a:ext cx="567351" cy="36003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6ACD1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7" name="TextBox 216"/>
          <p:cNvSpPr txBox="1"/>
          <p:nvPr/>
        </p:nvSpPr>
        <p:spPr bwMode="auto">
          <a:xfrm>
            <a:off x="7308304" y="1785961"/>
            <a:ext cx="12241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aseline="0" dirty="0" smtClean="0">
                <a:solidFill>
                  <a:srgbClr val="005082"/>
                </a:solidFill>
                <a:latin typeface="Helvetica"/>
                <a:cs typeface="Helvetica"/>
              </a:rPr>
              <a:t>cache</a:t>
            </a:r>
          </a:p>
        </p:txBody>
      </p:sp>
      <p:sp>
        <p:nvSpPr>
          <p:cNvPr id="218" name="Left-Right Arrow 217"/>
          <p:cNvSpPr/>
          <p:nvPr/>
        </p:nvSpPr>
        <p:spPr>
          <a:xfrm>
            <a:off x="3203848" y="3348644"/>
            <a:ext cx="1728192" cy="360047"/>
          </a:xfrm>
          <a:prstGeom prst="leftRightArrow">
            <a:avLst>
              <a:gd name="adj1" fmla="val 76126"/>
              <a:gd name="adj2" fmla="val 50000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charset="0"/>
              </a:rPr>
              <a:t>cache line</a:t>
            </a:r>
          </a:p>
        </p:txBody>
      </p:sp>
      <p:sp>
        <p:nvSpPr>
          <p:cNvPr id="219" name="TextBox 218"/>
          <p:cNvSpPr txBox="1"/>
          <p:nvPr/>
        </p:nvSpPr>
        <p:spPr bwMode="auto">
          <a:xfrm>
            <a:off x="2771800" y="4500779"/>
            <a:ext cx="8515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aseline="0" dirty="0" smtClean="0">
                <a:solidFill>
                  <a:srgbClr val="FF0000"/>
                </a:solidFill>
                <a:latin typeface="Helvetica"/>
                <a:cs typeface="Helvetica"/>
              </a:rPr>
              <a:t>0 bytes</a:t>
            </a:r>
          </a:p>
        </p:txBody>
      </p:sp>
      <p:sp>
        <p:nvSpPr>
          <p:cNvPr id="220" name="TextBox 219"/>
          <p:cNvSpPr txBox="1"/>
          <p:nvPr/>
        </p:nvSpPr>
        <p:spPr bwMode="auto">
          <a:xfrm>
            <a:off x="4458171" y="4500779"/>
            <a:ext cx="960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aseline="0" dirty="0" smtClean="0">
                <a:solidFill>
                  <a:srgbClr val="FF0000"/>
                </a:solidFill>
                <a:latin typeface="Helvetica"/>
                <a:cs typeface="Helvetica"/>
              </a:rPr>
              <a:t>64 bytes</a:t>
            </a:r>
          </a:p>
        </p:txBody>
      </p:sp>
      <p:sp>
        <p:nvSpPr>
          <p:cNvPr id="221" name="TextBox 220"/>
          <p:cNvSpPr txBox="1"/>
          <p:nvPr/>
        </p:nvSpPr>
        <p:spPr bwMode="auto">
          <a:xfrm>
            <a:off x="6129306" y="4500779"/>
            <a:ext cx="10744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aseline="0" dirty="0" smtClean="0">
                <a:solidFill>
                  <a:srgbClr val="FF0000"/>
                </a:solidFill>
                <a:latin typeface="Helvetica"/>
                <a:cs typeface="Helvetica"/>
              </a:rPr>
              <a:t>128 bytes</a:t>
            </a:r>
          </a:p>
        </p:txBody>
      </p:sp>
      <p:sp>
        <p:nvSpPr>
          <p:cNvPr id="222" name="TextBox 221"/>
          <p:cNvSpPr txBox="1"/>
          <p:nvPr/>
        </p:nvSpPr>
        <p:spPr bwMode="auto">
          <a:xfrm>
            <a:off x="7857498" y="4500779"/>
            <a:ext cx="10744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aseline="0" dirty="0" smtClean="0">
                <a:solidFill>
                  <a:srgbClr val="FF0000"/>
                </a:solidFill>
                <a:latin typeface="Helvetica"/>
                <a:cs typeface="Helvetica"/>
              </a:rPr>
              <a:t>192 bytes</a:t>
            </a:r>
          </a:p>
        </p:txBody>
      </p:sp>
      <p:sp>
        <p:nvSpPr>
          <p:cNvPr id="223" name="TextBox 222"/>
          <p:cNvSpPr txBox="1"/>
          <p:nvPr/>
        </p:nvSpPr>
        <p:spPr bwMode="auto">
          <a:xfrm>
            <a:off x="4032217" y="1052736"/>
            <a:ext cx="39036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aseline="0" dirty="0" smtClean="0">
                <a:solidFill>
                  <a:srgbClr val="005082"/>
                </a:solidFill>
                <a:latin typeface="Helvetica"/>
                <a:cs typeface="Helvetica"/>
              </a:rPr>
              <a:t>array </a:t>
            </a:r>
            <a:r>
              <a:rPr lang="en-US" sz="1600" b="1" baseline="0" dirty="0" smtClean="0">
                <a:solidFill>
                  <a:srgbClr val="6ACD14"/>
                </a:solidFill>
                <a:latin typeface="Helvetica"/>
                <a:cs typeface="Helvetica"/>
              </a:rPr>
              <a:t>A</a:t>
            </a:r>
            <a:r>
              <a:rPr lang="en-US" sz="1600" baseline="0" dirty="0" smtClean="0">
                <a:solidFill>
                  <a:srgbClr val="005082"/>
                </a:solidFill>
                <a:latin typeface="Helvetica"/>
                <a:cs typeface="Helvetica"/>
              </a:rPr>
              <a:t>, not aligned on 64 byte boundary</a:t>
            </a:r>
          </a:p>
        </p:txBody>
      </p:sp>
      <p:sp>
        <p:nvSpPr>
          <p:cNvPr id="224" name="TextBox 223"/>
          <p:cNvSpPr txBox="1"/>
          <p:nvPr/>
        </p:nvSpPr>
        <p:spPr bwMode="auto">
          <a:xfrm>
            <a:off x="4656112" y="4890646"/>
            <a:ext cx="35609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aseline="0" dirty="0" smtClean="0">
                <a:solidFill>
                  <a:srgbClr val="005082"/>
                </a:solidFill>
                <a:latin typeface="Helvetica"/>
                <a:cs typeface="Helvetica"/>
              </a:rPr>
              <a:t>array </a:t>
            </a:r>
            <a:r>
              <a:rPr lang="en-US" sz="1600" b="1" baseline="0" dirty="0">
                <a:solidFill>
                  <a:schemeClr val="accent6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B</a:t>
            </a:r>
            <a:r>
              <a:rPr lang="en-US" sz="1600" baseline="0" dirty="0" smtClean="0">
                <a:solidFill>
                  <a:srgbClr val="005082"/>
                </a:solidFill>
                <a:latin typeface="Helvetica"/>
                <a:cs typeface="Helvetica"/>
              </a:rPr>
              <a:t>, aligned on 64 byte boundary</a:t>
            </a:r>
          </a:p>
        </p:txBody>
      </p:sp>
    </p:spTree>
    <p:extLst>
      <p:ext uri="{BB962C8B-B14F-4D97-AF65-F5344CB8AC3E}">
        <p14:creationId xmlns:p14="http://schemas.microsoft.com/office/powerpoint/2010/main" val="2395785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of static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linux</a:t>
            </a:r>
            <a:r>
              <a:rPr lang="en-US" dirty="0" smtClean="0"/>
              <a:t> C/C++</a:t>
            </a:r>
          </a:p>
          <a:p>
            <a:pPr marL="263525" lvl="1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263525" lvl="1" indent="0">
              <a:buNone/>
            </a:pPr>
            <a:r>
              <a:rPr lang="en-US" dirty="0" smtClean="0">
                <a:latin typeface="Courier"/>
                <a:cs typeface="Courier"/>
              </a:rPr>
              <a:t>float </a:t>
            </a:r>
            <a:r>
              <a:rPr lang="en-US" dirty="0">
                <a:latin typeface="Courier"/>
                <a:cs typeface="Courier"/>
              </a:rPr>
              <a:t>A[</a:t>
            </a:r>
            <a:r>
              <a:rPr lang="en-US" dirty="0" smtClean="0">
                <a:latin typeface="Courier"/>
                <a:cs typeface="Courier"/>
              </a:rPr>
              <a:t>1000] </a:t>
            </a:r>
            <a:r>
              <a:rPr lang="en-US" dirty="0">
                <a:latin typeface="Courier"/>
                <a:cs typeface="Courier"/>
              </a:rPr>
              <a:t>__attribute__((aligned(64)))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marL="263525" lvl="1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536575" lvl="2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Fortran</a:t>
            </a:r>
          </a:p>
          <a:p>
            <a:pPr marL="273050" lvl="1" indent="0">
              <a:buNone/>
            </a:pPr>
            <a:endParaRPr lang="fr-FR" dirty="0" smtClean="0">
              <a:latin typeface="Courier"/>
              <a:cs typeface="Courier"/>
            </a:endParaRPr>
          </a:p>
          <a:p>
            <a:pPr marL="273050" lvl="1" indent="0">
              <a:buNone/>
            </a:pPr>
            <a:r>
              <a:rPr lang="fr-FR" dirty="0" smtClean="0">
                <a:latin typeface="Courier"/>
                <a:cs typeface="Courier"/>
              </a:rPr>
              <a:t>real </a:t>
            </a:r>
            <a:r>
              <a:rPr lang="fr-FR" dirty="0">
                <a:latin typeface="Courier"/>
                <a:cs typeface="Courier"/>
              </a:rPr>
              <a:t>:: A(1000</a:t>
            </a:r>
            <a:r>
              <a:rPr lang="fr-FR" dirty="0" smtClean="0">
                <a:latin typeface="Courier"/>
                <a:cs typeface="Courier"/>
              </a:rPr>
              <a:t>)</a:t>
            </a:r>
            <a:endParaRPr lang="fr-FR" dirty="0">
              <a:latin typeface="Courier"/>
              <a:cs typeface="Courier"/>
            </a:endParaRPr>
          </a:p>
          <a:p>
            <a:pPr marL="273050" lvl="1" indent="0">
              <a:buNone/>
            </a:pPr>
            <a:r>
              <a:rPr lang="fr-FR" dirty="0">
                <a:latin typeface="Courier"/>
                <a:cs typeface="Courier"/>
              </a:rPr>
              <a:t>!</a:t>
            </a:r>
            <a:r>
              <a:rPr lang="fr-FR" dirty="0" err="1">
                <a:latin typeface="Courier"/>
                <a:cs typeface="Courier"/>
              </a:rPr>
              <a:t>dir</a:t>
            </a:r>
            <a:r>
              <a:rPr lang="fr-FR" dirty="0">
                <a:latin typeface="Courier"/>
                <a:cs typeface="Courier"/>
              </a:rPr>
              <a:t>$ </a:t>
            </a:r>
            <a:r>
              <a:rPr lang="fr-FR" dirty="0" err="1">
                <a:latin typeface="Courier"/>
                <a:cs typeface="Courier"/>
              </a:rPr>
              <a:t>attributes</a:t>
            </a:r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err="1">
                <a:latin typeface="Courier"/>
                <a:cs typeface="Courier"/>
              </a:rPr>
              <a:t>align</a:t>
            </a:r>
            <a:r>
              <a:rPr lang="fr-FR" dirty="0">
                <a:latin typeface="Courier"/>
                <a:cs typeface="Courier"/>
              </a:rPr>
              <a:t>: 64:: </a:t>
            </a:r>
            <a:r>
              <a:rPr lang="fr-FR" dirty="0" smtClean="0">
                <a:latin typeface="Courier"/>
                <a:cs typeface="Courier"/>
              </a:rPr>
              <a:t>A</a:t>
            </a:r>
            <a:endParaRPr lang="fr-FR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05440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2230A"/>
                </a:solidFill>
              </a:rPr>
              <a:t>Overview</a:t>
            </a:r>
            <a:endParaRPr lang="en-US" dirty="0">
              <a:solidFill>
                <a:srgbClr val="B2230A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9552" y="1124744"/>
            <a:ext cx="8136904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3D62"/>
                </a:solidFill>
                <a:latin typeface="+mn-lt"/>
                <a:ea typeface="+mn-ea"/>
                <a:cs typeface="ＭＳ Ｐゴシック" charset="0"/>
              </a:defRPr>
            </a:lvl1pPr>
            <a:lvl2pPr marL="536575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900">
                <a:solidFill>
                  <a:srgbClr val="003D62"/>
                </a:solidFill>
                <a:latin typeface="+mn-lt"/>
                <a:ea typeface="+mn-ea"/>
              </a:defRPr>
            </a:lvl2pPr>
            <a:lvl3pPr marL="809625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rgbClr val="003D62"/>
                </a:solidFill>
                <a:latin typeface="+mn-lt"/>
                <a:ea typeface="+mn-ea"/>
              </a:defRPr>
            </a:lvl3pPr>
            <a:lvl4pPr marL="1073150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4pPr>
            <a:lvl5pPr marL="134620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9pPr>
          </a:lstStyle>
          <a:p>
            <a:pPr>
              <a:tabLst>
                <a:tab pos="4303713" algn="l"/>
                <a:tab pos="7889875" algn="r"/>
              </a:tabLst>
            </a:pPr>
            <a:r>
              <a:rPr lang="en-US" baseline="0" dirty="0" smtClean="0"/>
              <a:t>Introduction </a:t>
            </a:r>
          </a:p>
          <a:p>
            <a:pPr lvl="1">
              <a:tabLst>
                <a:tab pos="4303713" algn="l"/>
                <a:tab pos="7889875" algn="r"/>
              </a:tabLst>
            </a:pPr>
            <a:r>
              <a:rPr lang="en-US" baseline="0" dirty="0" smtClean="0"/>
              <a:t>What is </a:t>
            </a:r>
            <a:r>
              <a:rPr lang="en-US" baseline="0" dirty="0" err="1" smtClean="0"/>
              <a:t>vectorization</a:t>
            </a:r>
            <a:endParaRPr lang="en-US" baseline="0" dirty="0"/>
          </a:p>
          <a:p>
            <a:pPr lvl="1">
              <a:tabLst>
                <a:tab pos="4303713" algn="l"/>
                <a:tab pos="7889875" algn="r"/>
              </a:tabLst>
            </a:pPr>
            <a:r>
              <a:rPr lang="en-US" baseline="0" dirty="0" smtClean="0"/>
              <a:t>Why does it matter</a:t>
            </a:r>
          </a:p>
          <a:p>
            <a:pPr lvl="1">
              <a:tabLst>
                <a:tab pos="4303713" algn="l"/>
                <a:tab pos="7889875" algn="r"/>
              </a:tabLst>
            </a:pPr>
            <a:r>
              <a:rPr lang="en-US" baseline="0" dirty="0" smtClean="0"/>
              <a:t>When does it not matter</a:t>
            </a:r>
          </a:p>
          <a:p>
            <a:pPr>
              <a:tabLst>
                <a:tab pos="4303713" algn="l"/>
                <a:tab pos="7889875" algn="r"/>
              </a:tabLst>
            </a:pPr>
            <a:r>
              <a:rPr lang="en-US" baseline="0" dirty="0" smtClean="0"/>
              <a:t>Different approaches</a:t>
            </a:r>
          </a:p>
          <a:p>
            <a:pPr>
              <a:tabLst>
                <a:tab pos="4303713" algn="l"/>
                <a:tab pos="7889875" algn="r"/>
              </a:tabLst>
            </a:pPr>
            <a:r>
              <a:rPr lang="en-US" baseline="0" dirty="0" smtClean="0"/>
              <a:t>Case study – magnetization</a:t>
            </a:r>
          </a:p>
          <a:p>
            <a:pPr>
              <a:tabLst>
                <a:tab pos="4303713" algn="l"/>
                <a:tab pos="7889875" algn="r"/>
              </a:tabLst>
            </a:pPr>
            <a:r>
              <a:rPr lang="en-US" baseline="0" dirty="0" smtClean="0"/>
              <a:t>Final remarks</a:t>
            </a:r>
          </a:p>
          <a:p>
            <a:pPr>
              <a:tabLst>
                <a:tab pos="4303713" algn="l"/>
                <a:tab pos="7889875" algn="r"/>
              </a:tabLst>
            </a:pPr>
            <a:endParaRPr lang="en-US" baseline="0" dirty="0"/>
          </a:p>
          <a:p>
            <a:pPr>
              <a:tabLst>
                <a:tab pos="4303713" algn="l"/>
                <a:tab pos="7889875" algn="r"/>
              </a:tabLst>
            </a:pPr>
            <a:r>
              <a:rPr lang="en-US" baseline="0" dirty="0" smtClean="0"/>
              <a:t>Focus of this talk is on big picture and </a:t>
            </a:r>
            <a:r>
              <a:rPr lang="en-US" baseline="0" smtClean="0"/>
              <a:t>background</a:t>
            </a:r>
            <a:r>
              <a:rPr lang="en-US" baseline="0"/>
              <a:t> </a:t>
            </a:r>
            <a:br>
              <a:rPr lang="en-US" baseline="0"/>
            </a:br>
            <a:r>
              <a:rPr lang="en-US" baseline="0" smtClean="0"/>
              <a:t>not </a:t>
            </a:r>
            <a:r>
              <a:rPr lang="en-US" baseline="0" dirty="0" smtClean="0"/>
              <a:t>on </a:t>
            </a:r>
            <a:r>
              <a:rPr lang="en-US" baseline="0" smtClean="0"/>
              <a:t>the details</a:t>
            </a:r>
          </a:p>
        </p:txBody>
      </p:sp>
    </p:spTree>
    <p:extLst>
      <p:ext uri="{BB962C8B-B14F-4D97-AF65-F5344CB8AC3E}">
        <p14:creationId xmlns:p14="http://schemas.microsoft.com/office/powerpoint/2010/main" val="986043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of dynamic/</a:t>
            </a:r>
            <a:r>
              <a:rPr lang="en-US" dirty="0" err="1" smtClean="0"/>
              <a:t>allocatable</a:t>
            </a:r>
            <a:r>
              <a:rPr lang="en-US" dirty="0" smtClean="0"/>
              <a:t> 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3" y="1196752"/>
            <a:ext cx="8136904" cy="5256584"/>
          </a:xfrm>
        </p:spPr>
        <p:txBody>
          <a:bodyPr/>
          <a:lstStyle/>
          <a:p>
            <a:r>
              <a:rPr lang="en-US" dirty="0" err="1" smtClean="0"/>
              <a:t>linux</a:t>
            </a:r>
            <a:r>
              <a:rPr lang="en-US" dirty="0" smtClean="0"/>
              <a:t> </a:t>
            </a:r>
            <a:r>
              <a:rPr lang="en-US" dirty="0"/>
              <a:t>C/C+</a:t>
            </a:r>
            <a:r>
              <a:rPr lang="en-US" dirty="0" smtClean="0"/>
              <a:t>+ (unfortunately </a:t>
            </a:r>
            <a:r>
              <a:rPr lang="en-US" dirty="0"/>
              <a:t>not very </a:t>
            </a:r>
            <a:r>
              <a:rPr lang="en-US" dirty="0" smtClean="0"/>
              <a:t>elegant)</a:t>
            </a:r>
          </a:p>
          <a:p>
            <a:pPr lvl="1"/>
            <a:r>
              <a:rPr lang="en-US" dirty="0" smtClean="0"/>
              <a:t>operator new cannot handle alignment</a:t>
            </a:r>
          </a:p>
          <a:p>
            <a:pPr lvl="1"/>
            <a:r>
              <a:rPr lang="en-US" dirty="0" smtClean="0"/>
              <a:t>replace </a:t>
            </a:r>
            <a:r>
              <a:rPr lang="en-US" dirty="0" err="1" smtClean="0">
                <a:latin typeface="Courier"/>
                <a:cs typeface="Courier"/>
              </a:rPr>
              <a:t>malloc</a:t>
            </a:r>
            <a:r>
              <a:rPr lang="en-US" dirty="0" smtClean="0"/>
              <a:t> and </a:t>
            </a:r>
            <a:r>
              <a:rPr lang="en-US" dirty="0" smtClean="0">
                <a:latin typeface="Courier"/>
                <a:cs typeface="Courier"/>
              </a:rPr>
              <a:t>free</a:t>
            </a:r>
            <a:r>
              <a:rPr lang="en-US" dirty="0" smtClean="0"/>
              <a:t> </a:t>
            </a:r>
            <a:r>
              <a:rPr lang="en-US" dirty="0"/>
              <a:t>with </a:t>
            </a:r>
            <a:r>
              <a:rPr lang="en-US" dirty="0" smtClean="0">
                <a:latin typeface="Courier"/>
                <a:cs typeface="Courier"/>
              </a:rPr>
              <a:t>_</a:t>
            </a:r>
            <a:r>
              <a:rPr lang="en-US" dirty="0" err="1" smtClean="0">
                <a:latin typeface="Courier"/>
                <a:cs typeface="Courier"/>
              </a:rPr>
              <a:t>mm_malloc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latin typeface="Courier"/>
                <a:cs typeface="Courier"/>
              </a:rPr>
              <a:t>_</a:t>
            </a:r>
            <a:r>
              <a:rPr lang="en-US" dirty="0" err="1" smtClean="0">
                <a:latin typeface="Courier"/>
                <a:cs typeface="Courier"/>
              </a:rPr>
              <a:t>mm_free</a:t>
            </a:r>
            <a:r>
              <a:rPr lang="en-US" dirty="0" smtClean="0"/>
              <a:t> [</a:t>
            </a:r>
            <a:r>
              <a:rPr lang="en-US" dirty="0" err="1" smtClean="0"/>
              <a:t>intel</a:t>
            </a:r>
            <a:r>
              <a:rPr lang="en-US" dirty="0" smtClean="0"/>
              <a:t> compiler only]</a:t>
            </a:r>
          </a:p>
          <a:p>
            <a:pPr lvl="1"/>
            <a:r>
              <a:rPr lang="en-US" dirty="0"/>
              <a:t>Use of </a:t>
            </a:r>
            <a:r>
              <a:rPr lang="en-US" dirty="0" err="1" smtClean="0">
                <a:latin typeface="Courier"/>
                <a:cs typeface="Courier"/>
              </a:rPr>
              <a:t>std</a:t>
            </a:r>
            <a:r>
              <a:rPr lang="en-US" dirty="0" smtClean="0">
                <a:latin typeface="Courier"/>
                <a:cs typeface="Courier"/>
              </a:rPr>
              <a:t>::_</a:t>
            </a:r>
            <a:r>
              <a:rPr lang="en-US" dirty="0" err="1" smtClean="0">
                <a:latin typeface="Courier"/>
                <a:cs typeface="Courier"/>
              </a:rPr>
              <a:t>aligned_malloc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/>
              <a:t>and placement </a:t>
            </a:r>
            <a:r>
              <a:rPr lang="en-US" dirty="0" smtClean="0">
                <a:latin typeface="Courier"/>
                <a:cs typeface="Courier"/>
              </a:rPr>
              <a:t>new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cottonvibes.blogspot.be</a:t>
            </a:r>
            <a:r>
              <a:rPr lang="en-US" dirty="0"/>
              <a:t>/2011/01/dynamically-allocate-aligned-</a:t>
            </a:r>
            <a:r>
              <a:rPr lang="en-US" dirty="0" err="1"/>
              <a:t>memory.html</a:t>
            </a:r>
            <a:endParaRPr lang="en-US" dirty="0" smtClean="0"/>
          </a:p>
          <a:p>
            <a:pPr lvl="1"/>
            <a:r>
              <a:rPr lang="en-US" dirty="0" smtClean="0">
                <a:cs typeface="Courier"/>
              </a:rPr>
              <a:t>Intel </a:t>
            </a:r>
            <a:r>
              <a:rPr lang="en-US" dirty="0">
                <a:cs typeface="Courier"/>
              </a:rPr>
              <a:t>TBB provides a </a:t>
            </a:r>
            <a:r>
              <a:rPr lang="en-US" b="1" dirty="0">
                <a:cs typeface="Courier"/>
              </a:rPr>
              <a:t>portable</a:t>
            </a:r>
            <a:r>
              <a:rPr lang="en-US" dirty="0"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cache_aligned_allocator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endParaRPr lang="en-US" dirty="0" smtClean="0">
              <a:cs typeface="Courier"/>
            </a:endParaRPr>
          </a:p>
          <a:p>
            <a:r>
              <a:rPr lang="en-US" dirty="0" smtClean="0">
                <a:cs typeface="Courier"/>
              </a:rPr>
              <a:t>still must inform the compiler on alignment</a:t>
            </a:r>
          </a:p>
          <a:p>
            <a:pPr lvl="2"/>
            <a:endParaRPr lang="en-US" dirty="0">
              <a:latin typeface="Courier"/>
              <a:cs typeface="Courier"/>
            </a:endParaRPr>
          </a:p>
          <a:p>
            <a:pPr marL="546100" lvl="2" indent="0">
              <a:buNone/>
            </a:pPr>
            <a:r>
              <a:rPr lang="en-US" sz="1900" dirty="0" smtClean="0">
                <a:latin typeface="Courier"/>
                <a:cs typeface="Courier"/>
              </a:rPr>
              <a:t>void </a:t>
            </a:r>
            <a:r>
              <a:rPr lang="en-US" sz="1900" dirty="0" err="1" smtClean="0">
                <a:latin typeface="Courier"/>
                <a:cs typeface="Courier"/>
              </a:rPr>
              <a:t>myfun</a:t>
            </a:r>
            <a:r>
              <a:rPr lang="en-US" sz="1900" dirty="0" smtClean="0">
                <a:latin typeface="Courier"/>
                <a:cs typeface="Courier"/>
              </a:rPr>
              <a:t>( </a:t>
            </a:r>
            <a:r>
              <a:rPr lang="en-US" sz="1900" dirty="0">
                <a:latin typeface="Courier"/>
                <a:cs typeface="Courier"/>
              </a:rPr>
              <a:t>double </a:t>
            </a:r>
            <a:r>
              <a:rPr lang="en-US" sz="1900" dirty="0" smtClean="0">
                <a:latin typeface="Courier"/>
                <a:cs typeface="Courier"/>
              </a:rPr>
              <a:t>*a, </a:t>
            </a:r>
            <a:r>
              <a:rPr lang="en-US" sz="1900" dirty="0" err="1">
                <a:latin typeface="Courier"/>
                <a:cs typeface="Courier"/>
              </a:rPr>
              <a:t>int</a:t>
            </a:r>
            <a:r>
              <a:rPr lang="en-US" sz="1900" dirty="0">
                <a:latin typeface="Courier"/>
                <a:cs typeface="Courier"/>
              </a:rPr>
              <a:t> n</a:t>
            </a:r>
            <a:r>
              <a:rPr lang="en-US" sz="1900" dirty="0" smtClean="0">
                <a:latin typeface="Courier"/>
                <a:cs typeface="Courier"/>
              </a:rPr>
              <a:t>) {</a:t>
            </a:r>
            <a:endParaRPr lang="en-US" sz="1900" dirty="0">
              <a:latin typeface="Courier"/>
              <a:cs typeface="Courier"/>
            </a:endParaRPr>
          </a:p>
          <a:p>
            <a:pPr marL="546100" lvl="2" indent="0">
              <a:buNone/>
            </a:pPr>
            <a:r>
              <a:rPr lang="en-US" sz="1900" dirty="0" smtClean="0">
                <a:latin typeface="Courier"/>
                <a:cs typeface="Courier"/>
              </a:rPr>
              <a:t>  </a:t>
            </a:r>
            <a:r>
              <a:rPr lang="en-US" sz="1900" dirty="0">
                <a:solidFill>
                  <a:srgbClr val="800000"/>
                </a:solidFill>
                <a:latin typeface="Courier"/>
                <a:cs typeface="Courier"/>
              </a:rPr>
              <a:t>__</a:t>
            </a:r>
            <a:r>
              <a:rPr lang="en-US" sz="1900" dirty="0" err="1">
                <a:solidFill>
                  <a:srgbClr val="800000"/>
                </a:solidFill>
                <a:latin typeface="Courier"/>
                <a:cs typeface="Courier"/>
              </a:rPr>
              <a:t>assume_aligned</a:t>
            </a:r>
            <a:r>
              <a:rPr lang="en-US" sz="1900" dirty="0">
                <a:latin typeface="Courier"/>
                <a:cs typeface="Courier"/>
              </a:rPr>
              <a:t>(a, 64)</a:t>
            </a:r>
            <a:r>
              <a:rPr lang="en-US" sz="1900" dirty="0" smtClean="0">
                <a:latin typeface="Courier"/>
                <a:cs typeface="Courier"/>
              </a:rPr>
              <a:t>;</a:t>
            </a:r>
          </a:p>
          <a:p>
            <a:pPr marL="546100" lvl="2" indent="0">
              <a:buNone/>
            </a:pPr>
            <a:r>
              <a:rPr lang="en-US" sz="1900" dirty="0" smtClean="0">
                <a:latin typeface="Courier"/>
                <a:cs typeface="Courier"/>
              </a:rPr>
              <a:t>  for( </a:t>
            </a:r>
            <a:r>
              <a:rPr lang="en-US" sz="1900" dirty="0" err="1" smtClean="0">
                <a:latin typeface="Courier"/>
                <a:cs typeface="Courier"/>
              </a:rPr>
              <a:t>int</a:t>
            </a:r>
            <a:r>
              <a:rPr lang="en-US" sz="1900" dirty="0" smtClean="0">
                <a:latin typeface="Courier"/>
                <a:cs typeface="Courier"/>
              </a:rPr>
              <a:t> </a:t>
            </a:r>
            <a:r>
              <a:rPr lang="en-US" sz="1900" dirty="0">
                <a:latin typeface="Courier"/>
                <a:cs typeface="Courier"/>
              </a:rPr>
              <a:t>j=0; j&lt;n; </a:t>
            </a:r>
            <a:r>
              <a:rPr lang="en-US" sz="1900" dirty="0" smtClean="0">
                <a:latin typeface="Courier"/>
                <a:cs typeface="Courier"/>
              </a:rPr>
              <a:t>++j )</a:t>
            </a:r>
            <a:endParaRPr lang="en-US" sz="1900" dirty="0">
              <a:latin typeface="Courier"/>
              <a:cs typeface="Courier"/>
            </a:endParaRPr>
          </a:p>
          <a:p>
            <a:pPr marL="546100" lvl="2" indent="0">
              <a:buNone/>
            </a:pPr>
            <a:r>
              <a:rPr lang="en-US" sz="1900" dirty="0" smtClean="0">
                <a:latin typeface="Courier"/>
                <a:cs typeface="Courier"/>
              </a:rPr>
              <a:t>    ++a[j];</a:t>
            </a:r>
          </a:p>
          <a:p>
            <a:pPr marL="546100" lvl="2" indent="0">
              <a:buNone/>
            </a:pPr>
            <a:r>
              <a:rPr lang="en-US" sz="1900" dirty="0" smtClean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8927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of dynamic/</a:t>
            </a:r>
            <a:r>
              <a:rPr lang="en-US" dirty="0" err="1" smtClean="0"/>
              <a:t>allocatable</a:t>
            </a:r>
            <a:r>
              <a:rPr lang="en-US" dirty="0" smtClean="0"/>
              <a:t> 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</a:t>
            </a:r>
            <a:endParaRPr lang="en-US" dirty="0"/>
          </a:p>
          <a:p>
            <a:pPr marL="263525" lvl="1" indent="0">
              <a:buNone/>
            </a:pPr>
            <a:r>
              <a:rPr lang="en-US" dirty="0" smtClean="0">
                <a:latin typeface="Courier"/>
                <a:cs typeface="Courier"/>
              </a:rPr>
              <a:t>real, </a:t>
            </a:r>
            <a:r>
              <a:rPr lang="en-US" dirty="0" err="1" smtClean="0">
                <a:latin typeface="Courier"/>
                <a:cs typeface="Courier"/>
              </a:rPr>
              <a:t>allocatable</a:t>
            </a:r>
            <a:r>
              <a:rPr lang="en-US" dirty="0" smtClean="0">
                <a:latin typeface="Courier"/>
                <a:cs typeface="Courier"/>
              </a:rPr>
              <a:t> :: a(:)</a:t>
            </a:r>
          </a:p>
          <a:p>
            <a:pPr marL="263525" lvl="1" indent="0">
              <a:buNone/>
            </a:pPr>
            <a:r>
              <a:rPr lang="en-US" dirty="0" smtClean="0">
                <a:latin typeface="Courier"/>
                <a:cs typeface="Courier"/>
              </a:rPr>
              <a:t>!</a:t>
            </a:r>
            <a:r>
              <a:rPr lang="en-US" dirty="0" err="1">
                <a:latin typeface="Courier"/>
                <a:cs typeface="Courier"/>
              </a:rPr>
              <a:t>dir</a:t>
            </a:r>
            <a:r>
              <a:rPr lang="en-US" dirty="0">
                <a:latin typeface="Courier"/>
                <a:cs typeface="Courier"/>
              </a:rPr>
              <a:t>$ attributes align:64 :: </a:t>
            </a:r>
            <a:r>
              <a:rPr lang="en-US" dirty="0" smtClean="0">
                <a:latin typeface="Courier"/>
                <a:cs typeface="Courier"/>
              </a:rPr>
              <a:t>a	</a:t>
            </a:r>
          </a:p>
          <a:p>
            <a:pPr marL="263525" lvl="1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295275" lvl="1" indent="-285750">
              <a:buFontTx/>
              <a:buChar char="•"/>
            </a:pPr>
            <a:r>
              <a:rPr lang="en-US" sz="2300" dirty="0" smtClean="0">
                <a:cs typeface="Courier"/>
              </a:rPr>
              <a:t>still </a:t>
            </a:r>
            <a:r>
              <a:rPr lang="en-US" sz="2300" dirty="0">
                <a:cs typeface="Courier"/>
              </a:rPr>
              <a:t>must inform the compiler on </a:t>
            </a:r>
            <a:r>
              <a:rPr lang="en-US" sz="2300" dirty="0" smtClean="0">
                <a:cs typeface="Courier"/>
              </a:rPr>
              <a:t>alignment</a:t>
            </a:r>
          </a:p>
          <a:p>
            <a:pPr marL="568325" lvl="2" indent="-285750">
              <a:buFontTx/>
              <a:buChar char="•"/>
            </a:pPr>
            <a:endParaRPr lang="en-US" sz="1900" dirty="0"/>
          </a:p>
          <a:p>
            <a:pPr marL="273050" lvl="1" indent="0">
              <a:buNone/>
            </a:pPr>
            <a:r>
              <a:rPr lang="nl-NL" dirty="0">
                <a:solidFill>
                  <a:srgbClr val="800000"/>
                </a:solidFill>
              </a:rPr>
              <a:t>!DIR$ ASSUME_ALIGNED A: </a:t>
            </a:r>
            <a:r>
              <a:rPr lang="nl-NL" dirty="0" smtClean="0">
                <a:solidFill>
                  <a:srgbClr val="800000"/>
                </a:solidFill>
              </a:rPr>
              <a:t>64</a:t>
            </a:r>
            <a:endParaRPr lang="nl-NL" dirty="0">
              <a:solidFill>
                <a:srgbClr val="800000"/>
              </a:solidFill>
            </a:endParaRPr>
          </a:p>
          <a:p>
            <a:pPr marL="273050" lvl="1" indent="0">
              <a:buNone/>
            </a:pPr>
            <a:r>
              <a:rPr lang="nl-NL" dirty="0" smtClean="0"/>
              <a:t>...</a:t>
            </a:r>
          </a:p>
          <a:p>
            <a:pPr marL="273050" lvl="1" indent="0">
              <a:buNone/>
            </a:pPr>
            <a:r>
              <a:rPr lang="nl-NL" dirty="0" smtClean="0"/>
              <a:t>do </a:t>
            </a:r>
            <a:r>
              <a:rPr lang="nl-NL" dirty="0"/>
              <a:t>i=1, </a:t>
            </a:r>
            <a:r>
              <a:rPr lang="nl-NL" dirty="0" smtClean="0"/>
              <a:t>N</a:t>
            </a:r>
            <a:endParaRPr lang="nl-NL" dirty="0"/>
          </a:p>
          <a:p>
            <a:pPr marL="273050" lvl="1" indent="0">
              <a:buNone/>
            </a:pPr>
            <a:r>
              <a:rPr lang="nl-NL" dirty="0" smtClean="0"/>
              <a:t>  A</a:t>
            </a:r>
            <a:r>
              <a:rPr lang="nl-NL" dirty="0"/>
              <a:t>(I) = A(I) + </a:t>
            </a:r>
            <a:r>
              <a:rPr lang="nl-NL" dirty="0" smtClean="0"/>
              <a:t>1</a:t>
            </a:r>
            <a:endParaRPr lang="nl-NL" dirty="0"/>
          </a:p>
          <a:p>
            <a:pPr marL="273050" lvl="1" indent="0">
              <a:buNone/>
            </a:pPr>
            <a:r>
              <a:rPr lang="nl-NL" dirty="0"/>
              <a:t>end </a:t>
            </a:r>
            <a:r>
              <a:rPr lang="nl-NL" dirty="0" smtClean="0"/>
              <a:t>do</a:t>
            </a:r>
            <a:endParaRPr lang="nl-NL" dirty="0"/>
          </a:p>
          <a:p>
            <a:pPr marL="273050" lvl="1" indent="0">
              <a:buNone/>
            </a:pP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069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issues - 2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9553" y="1124744"/>
            <a:ext cx="8136904" cy="5256584"/>
          </a:xfrm>
        </p:spPr>
        <p:txBody>
          <a:bodyPr/>
          <a:lstStyle/>
          <a:p>
            <a:r>
              <a:rPr lang="en-US" dirty="0" smtClean="0"/>
              <a:t>compute norm of vector : </a:t>
            </a:r>
            <a:r>
              <a:rPr lang="en-US" dirty="0" err="1" smtClean="0"/>
              <a:t>sqrt</a:t>
            </a:r>
            <a:r>
              <a:rPr lang="en-US" dirty="0" smtClean="0"/>
              <a:t>(x</a:t>
            </a:r>
            <a:r>
              <a:rPr lang="en-US" baseline="-25000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+y</a:t>
            </a:r>
            <a:r>
              <a:rPr lang="en-US" baseline="-25000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+z</a:t>
            </a:r>
            <a:r>
              <a:rPr lang="en-US" baseline="-25000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AoS</a:t>
            </a:r>
            <a:r>
              <a:rPr lang="en-US" dirty="0" smtClean="0"/>
              <a:t>: a single array containing (</a:t>
            </a:r>
            <a:r>
              <a:rPr lang="en-US" dirty="0" err="1" smtClean="0"/>
              <a:t>x,y,z</a:t>
            </a:r>
            <a:r>
              <a:rPr lang="en-US" dirty="0" smtClean="0"/>
              <a:t>) triplets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SoA</a:t>
            </a:r>
            <a:r>
              <a:rPr lang="en-US" dirty="0" smtClean="0"/>
              <a:t>: separate array for x, y and z values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SoA</a:t>
            </a:r>
            <a:r>
              <a:rPr lang="en-US" dirty="0" smtClean="0"/>
              <a:t>: vector registers can be filled with contiguous memory = as efficient as it can get</a:t>
            </a:r>
          </a:p>
          <a:p>
            <a:r>
              <a:rPr lang="en-US" dirty="0" err="1" smtClean="0"/>
              <a:t>AoS</a:t>
            </a:r>
            <a:r>
              <a:rPr lang="en-US" dirty="0" smtClean="0"/>
              <a:t>: vector registers must be filled by gathering noncontiguous elements </a:t>
            </a:r>
            <a:endParaRPr lang="en-US" dirty="0"/>
          </a:p>
        </p:txBody>
      </p:sp>
      <p:grpSp>
        <p:nvGrpSpPr>
          <p:cNvPr id="323" name="Group 322"/>
          <p:cNvGrpSpPr/>
          <p:nvPr/>
        </p:nvGrpSpPr>
        <p:grpSpPr>
          <a:xfrm>
            <a:off x="5148064" y="3068960"/>
            <a:ext cx="3312367" cy="1656185"/>
            <a:chOff x="5292080" y="3212974"/>
            <a:chExt cx="3312367" cy="1656185"/>
          </a:xfrm>
        </p:grpSpPr>
        <p:sp>
          <p:nvSpPr>
            <p:cNvPr id="215" name="TextBox 214"/>
            <p:cNvSpPr txBox="1"/>
            <p:nvPr/>
          </p:nvSpPr>
          <p:spPr bwMode="auto">
            <a:xfrm rot="16200000">
              <a:off x="4756375" y="3748679"/>
              <a:ext cx="165618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aseline="0" dirty="0" smtClean="0">
                  <a:solidFill>
                    <a:srgbClr val="005082"/>
                  </a:solidFill>
                  <a:latin typeface="Helvetica"/>
                  <a:cs typeface="Helvetica"/>
                </a:rPr>
                <a:t>vector registers</a:t>
              </a:r>
            </a:p>
            <a:p>
              <a:pPr algn="ctr"/>
              <a:r>
                <a:rPr lang="en-US" sz="1600" baseline="0" dirty="0" smtClean="0">
                  <a:solidFill>
                    <a:srgbClr val="005082"/>
                  </a:solidFill>
                  <a:latin typeface="Helvetica"/>
                  <a:cs typeface="Helvetica"/>
                </a:rPr>
                <a:t>4 DP (256 bit)</a:t>
              </a:r>
            </a:p>
          </p:txBody>
        </p:sp>
        <p:cxnSp>
          <p:nvCxnSpPr>
            <p:cNvPr id="216" name="Elbow Connector 215"/>
            <p:cNvCxnSpPr>
              <a:stCxn id="215" idx="2"/>
              <a:endCxn id="138" idx="1"/>
            </p:cNvCxnSpPr>
            <p:nvPr/>
          </p:nvCxnSpPr>
          <p:spPr bwMode="auto">
            <a:xfrm flipV="1">
              <a:off x="5876856" y="3609020"/>
              <a:ext cx="711367" cy="43204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rgbClr val="6ACD14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7" name="Elbow Connector 216"/>
            <p:cNvCxnSpPr>
              <a:stCxn id="215" idx="2"/>
              <a:endCxn id="240" idx="1"/>
            </p:cNvCxnSpPr>
            <p:nvPr/>
          </p:nvCxnSpPr>
          <p:spPr bwMode="auto">
            <a:xfrm>
              <a:off x="5876856" y="4041067"/>
              <a:ext cx="711367" cy="834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rgbClr val="6ACD14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1" name="Elbow Connector 230"/>
            <p:cNvCxnSpPr>
              <a:stCxn id="215" idx="2"/>
              <a:endCxn id="244" idx="1"/>
            </p:cNvCxnSpPr>
            <p:nvPr/>
          </p:nvCxnSpPr>
          <p:spPr bwMode="auto">
            <a:xfrm>
              <a:off x="5876856" y="4041067"/>
              <a:ext cx="711367" cy="43204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rgbClr val="6ACD14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314" name="Group 313"/>
            <p:cNvGrpSpPr/>
            <p:nvPr/>
          </p:nvGrpSpPr>
          <p:grpSpPr>
            <a:xfrm>
              <a:off x="6588223" y="3429000"/>
              <a:ext cx="2016224" cy="360040"/>
              <a:chOff x="6588223" y="3509347"/>
              <a:chExt cx="2016224" cy="360040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6588223" y="3509347"/>
                <a:ext cx="504056" cy="360040"/>
              </a:xfrm>
              <a:prstGeom prst="rect">
                <a:avLst/>
              </a:prstGeom>
              <a:solidFill>
                <a:srgbClr val="6ACD14"/>
              </a:solidFill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2230A"/>
                    </a:solidFill>
                    <a:effectLst/>
                    <a:latin typeface="+mn-lt"/>
                    <a:ea typeface="ＭＳ Ｐゴシック" charset="0"/>
                  </a:rPr>
                  <a:t>x</a:t>
                </a:r>
                <a:r>
                  <a:rPr kumimoji="0" lang="en-US" sz="1400" b="0" i="0" u="none" strike="noStrike" cap="none" normalizeH="0" dirty="0" smtClean="0">
                    <a:ln>
                      <a:noFill/>
                    </a:ln>
                    <a:solidFill>
                      <a:srgbClr val="B2230A"/>
                    </a:solidFill>
                    <a:effectLst/>
                    <a:latin typeface="+mn-lt"/>
                    <a:ea typeface="ＭＳ Ｐゴシック" charset="0"/>
                  </a:rPr>
                  <a:t>i</a:t>
                </a:r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7092279" y="3509347"/>
                <a:ext cx="504056" cy="360040"/>
              </a:xfrm>
              <a:prstGeom prst="rect">
                <a:avLst/>
              </a:prstGeom>
              <a:solidFill>
                <a:srgbClr val="6ACD14"/>
              </a:solidFill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2230A"/>
                    </a:solidFill>
                    <a:effectLst/>
                    <a:latin typeface="+mn-lt"/>
                    <a:ea typeface="ＭＳ Ｐゴシック" charset="0"/>
                  </a:rPr>
                  <a:t>x</a:t>
                </a:r>
                <a:r>
                  <a:rPr kumimoji="0" lang="en-US" sz="1400" b="0" i="0" u="none" strike="noStrike" cap="none" normalizeH="0" dirty="0" smtClean="0">
                    <a:ln>
                      <a:noFill/>
                    </a:ln>
                    <a:solidFill>
                      <a:srgbClr val="B2230A"/>
                    </a:solidFill>
                    <a:effectLst/>
                    <a:latin typeface="+mn-lt"/>
                    <a:ea typeface="ＭＳ Ｐゴシック" charset="0"/>
                  </a:rPr>
                  <a:t>i+1</a:t>
                </a: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7596335" y="3509347"/>
                <a:ext cx="504056" cy="360040"/>
              </a:xfrm>
              <a:prstGeom prst="rect">
                <a:avLst/>
              </a:prstGeom>
              <a:solidFill>
                <a:srgbClr val="6ACD14"/>
              </a:solidFill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2230A"/>
                    </a:solidFill>
                    <a:effectLst/>
                    <a:latin typeface="+mn-lt"/>
                    <a:ea typeface="ＭＳ Ｐゴシック" charset="0"/>
                  </a:rPr>
                  <a:t>x</a:t>
                </a:r>
                <a:r>
                  <a:rPr lang="en-US" sz="1400" dirty="0" smtClean="0">
                    <a:solidFill>
                      <a:srgbClr val="B2230A"/>
                    </a:solidFill>
                    <a:latin typeface="+mn-lt"/>
                  </a:rPr>
                  <a:t>i+2</a:t>
                </a:r>
                <a:endParaRPr kumimoji="0" lang="en-US" sz="1400" b="0" i="0" u="none" strike="noStrike" cap="none" normalizeH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8100391" y="3509347"/>
                <a:ext cx="504056" cy="360040"/>
              </a:xfrm>
              <a:prstGeom prst="rect">
                <a:avLst/>
              </a:prstGeom>
              <a:solidFill>
                <a:srgbClr val="6ACD14"/>
              </a:solidFill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B2230A"/>
                    </a:solidFill>
                    <a:effectLst/>
                    <a:latin typeface="+mn-lt"/>
                    <a:ea typeface="ＭＳ Ｐゴシック" charset="0"/>
                  </a:rPr>
                  <a:t>x</a:t>
                </a:r>
                <a:r>
                  <a:rPr kumimoji="0" lang="en-US" sz="1400" b="0" i="0" u="none" strike="noStrike" cap="none" normalizeH="0" dirty="0" smtClean="0">
                    <a:ln>
                      <a:noFill/>
                    </a:ln>
                    <a:solidFill>
                      <a:srgbClr val="B2230A"/>
                    </a:solidFill>
                    <a:effectLst/>
                    <a:latin typeface="+mn-lt"/>
                    <a:ea typeface="ＭＳ Ｐゴシック" charset="0"/>
                  </a:rPr>
                  <a:t>i+3</a:t>
                </a:r>
              </a:p>
            </p:txBody>
          </p:sp>
        </p:grpSp>
        <p:grpSp>
          <p:nvGrpSpPr>
            <p:cNvPr id="315" name="Group 314"/>
            <p:cNvGrpSpPr/>
            <p:nvPr/>
          </p:nvGrpSpPr>
          <p:grpSpPr>
            <a:xfrm>
              <a:off x="6588223" y="3869387"/>
              <a:ext cx="2016224" cy="360040"/>
              <a:chOff x="6588223" y="3869387"/>
              <a:chExt cx="2016224" cy="360040"/>
            </a:xfrm>
          </p:grpSpPr>
          <p:sp>
            <p:nvSpPr>
              <p:cNvPr id="240" name="Rectangle 239"/>
              <p:cNvSpPr/>
              <p:nvPr/>
            </p:nvSpPr>
            <p:spPr>
              <a:xfrm>
                <a:off x="6588223" y="3869387"/>
                <a:ext cx="504056" cy="360040"/>
              </a:xfrm>
              <a:prstGeom prst="rect">
                <a:avLst/>
              </a:prstGeom>
              <a:solidFill>
                <a:srgbClr val="6ACD14"/>
              </a:solidFill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B2230A"/>
                    </a:solidFill>
                    <a:effectLst/>
                    <a:latin typeface="+mn-lt"/>
                    <a:ea typeface="ＭＳ Ｐゴシック" charset="0"/>
                  </a:rPr>
                  <a:t>y</a:t>
                </a:r>
                <a:r>
                  <a:rPr kumimoji="0" lang="en-US" sz="1400" b="0" i="0" u="none" strike="noStrike" cap="none" normalizeH="0" dirty="0" err="1" smtClean="0">
                    <a:ln>
                      <a:noFill/>
                    </a:ln>
                    <a:solidFill>
                      <a:srgbClr val="B2230A"/>
                    </a:solidFill>
                    <a:effectLst/>
                    <a:latin typeface="+mn-lt"/>
                    <a:ea typeface="ＭＳ Ｐゴシック" charset="0"/>
                  </a:rPr>
                  <a:t>i</a:t>
                </a:r>
                <a:endParaRPr kumimoji="0" lang="en-US" sz="1400" b="0" i="0" u="none" strike="noStrike" cap="none" normalizeH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7092279" y="3869387"/>
                <a:ext cx="504056" cy="360040"/>
              </a:xfrm>
              <a:prstGeom prst="rect">
                <a:avLst/>
              </a:prstGeom>
              <a:solidFill>
                <a:srgbClr val="6ACD14"/>
              </a:solidFill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aseline="0" dirty="0">
                    <a:solidFill>
                      <a:srgbClr val="B2230A"/>
                    </a:solidFill>
                    <a:latin typeface="+mn-lt"/>
                  </a:rPr>
                  <a:t>y</a:t>
                </a:r>
                <a:r>
                  <a:rPr kumimoji="0" lang="en-US" sz="1400" b="0" i="0" u="none" strike="noStrike" cap="none" normalizeH="0" dirty="0" smtClean="0">
                    <a:ln>
                      <a:noFill/>
                    </a:ln>
                    <a:solidFill>
                      <a:srgbClr val="B2230A"/>
                    </a:solidFill>
                    <a:effectLst/>
                    <a:latin typeface="+mn-lt"/>
                    <a:ea typeface="ＭＳ Ｐゴシック" charset="0"/>
                  </a:rPr>
                  <a:t>i+1</a:t>
                </a: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7596335" y="3869387"/>
                <a:ext cx="504056" cy="360040"/>
              </a:xfrm>
              <a:prstGeom prst="rect">
                <a:avLst/>
              </a:prstGeom>
              <a:solidFill>
                <a:srgbClr val="6ACD14"/>
              </a:solidFill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aseline="0" dirty="0">
                    <a:solidFill>
                      <a:srgbClr val="B2230A"/>
                    </a:solidFill>
                    <a:latin typeface="+mn-lt"/>
                  </a:rPr>
                  <a:t>y</a:t>
                </a:r>
                <a:r>
                  <a:rPr lang="en-US" sz="1400" dirty="0" smtClean="0">
                    <a:solidFill>
                      <a:srgbClr val="B2230A"/>
                    </a:solidFill>
                    <a:latin typeface="+mn-lt"/>
                  </a:rPr>
                  <a:t>i+2</a:t>
                </a:r>
                <a:endParaRPr kumimoji="0" lang="en-US" sz="1400" b="0" i="0" u="none" strike="noStrike" cap="none" normalizeH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8100391" y="3869387"/>
                <a:ext cx="504056" cy="360040"/>
              </a:xfrm>
              <a:prstGeom prst="rect">
                <a:avLst/>
              </a:prstGeom>
              <a:solidFill>
                <a:srgbClr val="6ACD14"/>
              </a:solidFill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aseline="0" dirty="0">
                    <a:solidFill>
                      <a:srgbClr val="B2230A"/>
                    </a:solidFill>
                    <a:latin typeface="+mn-lt"/>
                  </a:rPr>
                  <a:t>y</a:t>
                </a:r>
                <a:r>
                  <a:rPr kumimoji="0" lang="en-US" sz="1400" b="0" i="0" u="none" strike="noStrike" cap="none" normalizeH="0" dirty="0" smtClean="0">
                    <a:ln>
                      <a:noFill/>
                    </a:ln>
                    <a:solidFill>
                      <a:srgbClr val="B2230A"/>
                    </a:solidFill>
                    <a:effectLst/>
                    <a:latin typeface="+mn-lt"/>
                    <a:ea typeface="ＭＳ Ｐゴシック" charset="0"/>
                  </a:rPr>
                  <a:t>i+3</a:t>
                </a:r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>
              <a:off x="6588223" y="4293096"/>
              <a:ext cx="2016224" cy="360040"/>
              <a:chOff x="6588223" y="4229427"/>
              <a:chExt cx="2016224" cy="360040"/>
            </a:xfrm>
          </p:grpSpPr>
          <p:sp>
            <p:nvSpPr>
              <p:cNvPr id="244" name="Rectangle 243"/>
              <p:cNvSpPr/>
              <p:nvPr/>
            </p:nvSpPr>
            <p:spPr>
              <a:xfrm>
                <a:off x="6588223" y="4229427"/>
                <a:ext cx="504056" cy="360040"/>
              </a:xfrm>
              <a:prstGeom prst="rect">
                <a:avLst/>
              </a:prstGeom>
              <a:solidFill>
                <a:srgbClr val="6ACD14"/>
              </a:solidFill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aseline="0" dirty="0" err="1">
                    <a:solidFill>
                      <a:srgbClr val="B2230A"/>
                    </a:solidFill>
                    <a:latin typeface="+mn-lt"/>
                  </a:rPr>
                  <a:t>z</a:t>
                </a:r>
                <a:r>
                  <a:rPr kumimoji="0" lang="en-US" sz="1400" b="0" i="0" u="none" strike="noStrike" cap="none" normalizeH="0" dirty="0" err="1" smtClean="0">
                    <a:ln>
                      <a:noFill/>
                    </a:ln>
                    <a:solidFill>
                      <a:srgbClr val="B2230A"/>
                    </a:solidFill>
                    <a:effectLst/>
                    <a:latin typeface="+mn-lt"/>
                    <a:ea typeface="ＭＳ Ｐゴシック" charset="0"/>
                  </a:rPr>
                  <a:t>i</a:t>
                </a:r>
                <a:endParaRPr kumimoji="0" lang="en-US" sz="1400" b="0" i="0" u="none" strike="noStrike" cap="none" normalizeH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7092279" y="4229427"/>
                <a:ext cx="504056" cy="360040"/>
              </a:xfrm>
              <a:prstGeom prst="rect">
                <a:avLst/>
              </a:prstGeom>
              <a:solidFill>
                <a:srgbClr val="6ACD14"/>
              </a:solidFill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aseline="0" dirty="0">
                    <a:solidFill>
                      <a:srgbClr val="B2230A"/>
                    </a:solidFill>
                    <a:latin typeface="+mn-lt"/>
                  </a:rPr>
                  <a:t>z</a:t>
                </a:r>
                <a:r>
                  <a:rPr kumimoji="0" lang="en-US" sz="1400" b="0" i="0" u="none" strike="noStrike" cap="none" normalizeH="0" dirty="0" smtClean="0">
                    <a:ln>
                      <a:noFill/>
                    </a:ln>
                    <a:solidFill>
                      <a:srgbClr val="B2230A"/>
                    </a:solidFill>
                    <a:effectLst/>
                    <a:latin typeface="+mn-lt"/>
                    <a:ea typeface="ＭＳ Ｐゴシック" charset="0"/>
                  </a:rPr>
                  <a:t>i+1</a:t>
                </a:r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7596335" y="4229427"/>
                <a:ext cx="504056" cy="360040"/>
              </a:xfrm>
              <a:prstGeom prst="rect">
                <a:avLst/>
              </a:prstGeom>
              <a:solidFill>
                <a:srgbClr val="6ACD14"/>
              </a:solidFill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aseline="0" dirty="0">
                    <a:solidFill>
                      <a:srgbClr val="B2230A"/>
                    </a:solidFill>
                    <a:latin typeface="+mn-lt"/>
                  </a:rPr>
                  <a:t>z</a:t>
                </a:r>
                <a:r>
                  <a:rPr lang="en-US" sz="1400" dirty="0" smtClean="0">
                    <a:solidFill>
                      <a:srgbClr val="B2230A"/>
                    </a:solidFill>
                    <a:latin typeface="+mn-lt"/>
                  </a:rPr>
                  <a:t>i+2</a:t>
                </a:r>
                <a:endParaRPr kumimoji="0" lang="en-US" sz="1400" b="0" i="0" u="none" strike="noStrike" cap="none" normalizeH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8100391" y="4229427"/>
                <a:ext cx="504056" cy="360040"/>
              </a:xfrm>
              <a:prstGeom prst="rect">
                <a:avLst/>
              </a:prstGeom>
              <a:solidFill>
                <a:srgbClr val="6ACD14"/>
              </a:solidFill>
              <a:ln w="6350">
                <a:solidFill>
                  <a:schemeClr val="accent5">
                    <a:lumMod val="10000"/>
                  </a:schemeClr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aseline="0" dirty="0">
                    <a:solidFill>
                      <a:srgbClr val="B2230A"/>
                    </a:solidFill>
                    <a:latin typeface="+mn-lt"/>
                  </a:rPr>
                  <a:t>z</a:t>
                </a:r>
                <a:r>
                  <a:rPr kumimoji="0" lang="en-US" sz="1400" b="0" i="0" u="none" strike="noStrike" cap="none" normalizeH="0" dirty="0" smtClean="0">
                    <a:ln>
                      <a:noFill/>
                    </a:ln>
                    <a:solidFill>
                      <a:srgbClr val="B2230A"/>
                    </a:solidFill>
                    <a:effectLst/>
                    <a:latin typeface="+mn-lt"/>
                    <a:ea typeface="ＭＳ Ｐゴシック" charset="0"/>
                  </a:rPr>
                  <a:t>i+3</a:t>
                </a:r>
              </a:p>
            </p:txBody>
          </p:sp>
        </p:grpSp>
      </p:grpSp>
      <p:sp>
        <p:nvSpPr>
          <p:cNvPr id="269" name="Rectangle 268"/>
          <p:cNvSpPr/>
          <p:nvPr/>
        </p:nvSpPr>
        <p:spPr>
          <a:xfrm>
            <a:off x="1835696" y="2060848"/>
            <a:ext cx="504056" cy="360040"/>
          </a:xfrm>
          <a:prstGeom prst="rect">
            <a:avLst/>
          </a:prstGeom>
          <a:solidFill>
            <a:srgbClr val="6ACD14"/>
          </a:solidFill>
          <a:ln w="6350">
            <a:solidFill>
              <a:schemeClr val="accent5">
                <a:lumMod val="10000"/>
              </a:schemeClr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B2230A"/>
                </a:solidFill>
                <a:effectLst/>
                <a:latin typeface="+mn-lt"/>
                <a:ea typeface="ＭＳ Ｐゴシック" charset="0"/>
              </a:rPr>
              <a:t>x</a:t>
            </a:r>
            <a:r>
              <a:rPr lang="en-US" sz="1400" dirty="0">
                <a:solidFill>
                  <a:srgbClr val="B2230A"/>
                </a:solidFill>
                <a:latin typeface="+mn-lt"/>
              </a:rPr>
              <a:t>0</a:t>
            </a:r>
            <a:endParaRPr kumimoji="0" lang="en-US" sz="1400" b="0" i="0" u="none" strike="noStrike" cap="none" normalizeH="0" dirty="0" smtClean="0">
              <a:ln>
                <a:noFill/>
              </a:ln>
              <a:solidFill>
                <a:srgbClr val="B2230A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3347864" y="2060848"/>
            <a:ext cx="504056" cy="360040"/>
          </a:xfrm>
          <a:prstGeom prst="rect">
            <a:avLst/>
          </a:prstGeom>
          <a:solidFill>
            <a:srgbClr val="6ACD14"/>
          </a:solidFill>
          <a:ln w="6350">
            <a:solidFill>
              <a:schemeClr val="accent5">
                <a:lumMod val="10000"/>
              </a:schemeClr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B2230A"/>
                </a:solidFill>
                <a:effectLst/>
                <a:latin typeface="+mn-lt"/>
                <a:ea typeface="ＭＳ Ｐゴシック" charset="0"/>
              </a:rPr>
              <a:t>x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B2230A"/>
                </a:solidFill>
                <a:effectLst/>
                <a:latin typeface="+mn-lt"/>
                <a:ea typeface="ＭＳ Ｐゴシック" charset="0"/>
              </a:rPr>
              <a:t>1</a:t>
            </a:r>
          </a:p>
        </p:txBody>
      </p:sp>
      <p:sp>
        <p:nvSpPr>
          <p:cNvPr id="271" name="Rectangle 270"/>
          <p:cNvSpPr/>
          <p:nvPr/>
        </p:nvSpPr>
        <p:spPr>
          <a:xfrm>
            <a:off x="4860032" y="2060848"/>
            <a:ext cx="504056" cy="360040"/>
          </a:xfrm>
          <a:prstGeom prst="rect">
            <a:avLst/>
          </a:prstGeom>
          <a:solidFill>
            <a:srgbClr val="6ACD14"/>
          </a:solidFill>
          <a:ln w="6350">
            <a:solidFill>
              <a:schemeClr val="accent5">
                <a:lumMod val="10000"/>
              </a:schemeClr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B2230A"/>
                </a:solidFill>
                <a:effectLst/>
                <a:latin typeface="+mn-lt"/>
                <a:ea typeface="ＭＳ Ｐゴシック" charset="0"/>
              </a:rPr>
              <a:t>x</a:t>
            </a:r>
            <a:r>
              <a:rPr lang="en-US" sz="1400" dirty="0" smtClean="0">
                <a:solidFill>
                  <a:srgbClr val="B2230A"/>
                </a:solidFill>
                <a:latin typeface="+mn-lt"/>
              </a:rPr>
              <a:t>2</a:t>
            </a:r>
            <a:endParaRPr kumimoji="0" lang="en-US" sz="1400" b="0" i="0" u="none" strike="noStrike" cap="none" normalizeH="0" dirty="0" smtClean="0">
              <a:ln>
                <a:noFill/>
              </a:ln>
              <a:solidFill>
                <a:srgbClr val="B2230A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6372200" y="2060848"/>
            <a:ext cx="504056" cy="360040"/>
          </a:xfrm>
          <a:prstGeom prst="rect">
            <a:avLst/>
          </a:prstGeom>
          <a:solidFill>
            <a:srgbClr val="6ACD14"/>
          </a:solidFill>
          <a:ln w="6350">
            <a:solidFill>
              <a:schemeClr val="accent5">
                <a:lumMod val="10000"/>
              </a:schemeClr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aseline="0" dirty="0" smtClean="0">
                <a:solidFill>
                  <a:srgbClr val="B2230A"/>
                </a:solidFill>
                <a:latin typeface="+mn-lt"/>
              </a:rPr>
              <a:t>…</a:t>
            </a:r>
            <a:endParaRPr kumimoji="0" lang="en-US" sz="1400" b="0" i="0" u="none" strike="noStrike" cap="none" normalizeH="0" dirty="0" smtClean="0">
              <a:ln>
                <a:noFill/>
              </a:ln>
              <a:solidFill>
                <a:srgbClr val="B2230A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2339752" y="2060848"/>
            <a:ext cx="504056" cy="360040"/>
          </a:xfrm>
          <a:prstGeom prst="rect">
            <a:avLst/>
          </a:prstGeom>
          <a:solidFill>
            <a:srgbClr val="6ACD14"/>
          </a:solidFill>
          <a:ln w="6350">
            <a:solidFill>
              <a:schemeClr val="accent5">
                <a:lumMod val="10000"/>
              </a:schemeClr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aseline="0" dirty="0">
                <a:solidFill>
                  <a:srgbClr val="B2230A"/>
                </a:solidFill>
                <a:latin typeface="+mn-lt"/>
              </a:rPr>
              <a:t>y</a:t>
            </a:r>
            <a:r>
              <a:rPr lang="en-US" sz="1400" dirty="0" smtClean="0">
                <a:solidFill>
                  <a:srgbClr val="B2230A"/>
                </a:solidFill>
                <a:latin typeface="+mn-lt"/>
              </a:rPr>
              <a:t>0</a:t>
            </a:r>
            <a:endParaRPr kumimoji="0" lang="en-US" sz="1400" b="0" i="0" u="none" strike="noStrike" cap="none" normalizeH="0" dirty="0" smtClean="0">
              <a:ln>
                <a:noFill/>
              </a:ln>
              <a:solidFill>
                <a:srgbClr val="B2230A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3851920" y="2060848"/>
            <a:ext cx="504056" cy="360040"/>
          </a:xfrm>
          <a:prstGeom prst="rect">
            <a:avLst/>
          </a:prstGeom>
          <a:solidFill>
            <a:srgbClr val="6ACD14"/>
          </a:solidFill>
          <a:ln w="6350">
            <a:solidFill>
              <a:schemeClr val="accent5">
                <a:lumMod val="10000"/>
              </a:schemeClr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aseline="0" dirty="0">
                <a:solidFill>
                  <a:srgbClr val="B2230A"/>
                </a:solidFill>
                <a:latin typeface="+mn-lt"/>
              </a:rPr>
              <a:t>y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B2230A"/>
                </a:solidFill>
                <a:effectLst/>
                <a:latin typeface="+mn-lt"/>
                <a:ea typeface="ＭＳ Ｐゴシック" charset="0"/>
              </a:rPr>
              <a:t>1</a:t>
            </a:r>
          </a:p>
        </p:txBody>
      </p:sp>
      <p:sp>
        <p:nvSpPr>
          <p:cNvPr id="276" name="Rectangle 275"/>
          <p:cNvSpPr/>
          <p:nvPr/>
        </p:nvSpPr>
        <p:spPr>
          <a:xfrm>
            <a:off x="5364088" y="2060848"/>
            <a:ext cx="504056" cy="360040"/>
          </a:xfrm>
          <a:prstGeom prst="rect">
            <a:avLst/>
          </a:prstGeom>
          <a:solidFill>
            <a:srgbClr val="6ACD14"/>
          </a:solidFill>
          <a:ln w="6350">
            <a:solidFill>
              <a:schemeClr val="accent5">
                <a:lumMod val="10000"/>
              </a:schemeClr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aseline="0" dirty="0">
                <a:solidFill>
                  <a:srgbClr val="B2230A"/>
                </a:solidFill>
                <a:latin typeface="+mn-lt"/>
              </a:rPr>
              <a:t>y</a:t>
            </a:r>
            <a:r>
              <a:rPr lang="en-US" sz="1400" dirty="0" smtClean="0">
                <a:solidFill>
                  <a:srgbClr val="B2230A"/>
                </a:solidFill>
                <a:latin typeface="+mn-lt"/>
              </a:rPr>
              <a:t>2</a:t>
            </a:r>
            <a:endParaRPr kumimoji="0" lang="en-US" sz="1400" b="0" i="0" u="none" strike="noStrike" cap="none" normalizeH="0" dirty="0" smtClean="0">
              <a:ln>
                <a:noFill/>
              </a:ln>
              <a:solidFill>
                <a:srgbClr val="B2230A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279" name="Rectangle 278"/>
          <p:cNvSpPr/>
          <p:nvPr/>
        </p:nvSpPr>
        <p:spPr>
          <a:xfrm>
            <a:off x="2843808" y="2060848"/>
            <a:ext cx="504056" cy="360040"/>
          </a:xfrm>
          <a:prstGeom prst="rect">
            <a:avLst/>
          </a:prstGeom>
          <a:solidFill>
            <a:srgbClr val="6ACD14"/>
          </a:solidFill>
          <a:ln w="6350">
            <a:solidFill>
              <a:schemeClr val="accent5">
                <a:lumMod val="10000"/>
              </a:schemeClr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aseline="0" dirty="0">
                <a:solidFill>
                  <a:srgbClr val="B2230A"/>
                </a:solidFill>
                <a:latin typeface="+mn-lt"/>
              </a:rPr>
              <a:t>z</a:t>
            </a:r>
            <a:r>
              <a:rPr lang="en-US" sz="1400" dirty="0" smtClean="0">
                <a:solidFill>
                  <a:srgbClr val="B2230A"/>
                </a:solidFill>
                <a:latin typeface="+mn-lt"/>
              </a:rPr>
              <a:t>0</a:t>
            </a:r>
            <a:endParaRPr kumimoji="0" lang="en-US" sz="1400" b="0" i="0" u="none" strike="noStrike" cap="none" normalizeH="0" dirty="0" smtClean="0">
              <a:ln>
                <a:noFill/>
              </a:ln>
              <a:solidFill>
                <a:srgbClr val="B2230A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4355976" y="2060848"/>
            <a:ext cx="504056" cy="360040"/>
          </a:xfrm>
          <a:prstGeom prst="rect">
            <a:avLst/>
          </a:prstGeom>
          <a:solidFill>
            <a:srgbClr val="6ACD14"/>
          </a:solidFill>
          <a:ln w="6350">
            <a:solidFill>
              <a:schemeClr val="accent5">
                <a:lumMod val="10000"/>
              </a:schemeClr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aseline="0" dirty="0">
                <a:solidFill>
                  <a:srgbClr val="B2230A"/>
                </a:solidFill>
                <a:latin typeface="+mn-lt"/>
              </a:rPr>
              <a:t>z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B2230A"/>
                </a:solidFill>
                <a:effectLst/>
                <a:latin typeface="+mn-lt"/>
                <a:ea typeface="ＭＳ Ｐゴシック" charset="0"/>
              </a:rPr>
              <a:t>1</a:t>
            </a:r>
          </a:p>
        </p:txBody>
      </p:sp>
      <p:sp>
        <p:nvSpPr>
          <p:cNvPr id="281" name="Rectangle 280"/>
          <p:cNvSpPr/>
          <p:nvPr/>
        </p:nvSpPr>
        <p:spPr>
          <a:xfrm>
            <a:off x="5868144" y="2060848"/>
            <a:ext cx="504056" cy="360040"/>
          </a:xfrm>
          <a:prstGeom prst="rect">
            <a:avLst/>
          </a:prstGeom>
          <a:solidFill>
            <a:srgbClr val="6ACD14"/>
          </a:solidFill>
          <a:ln w="6350">
            <a:solidFill>
              <a:schemeClr val="accent5">
                <a:lumMod val="10000"/>
              </a:schemeClr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aseline="0" dirty="0">
                <a:solidFill>
                  <a:srgbClr val="B2230A"/>
                </a:solidFill>
                <a:latin typeface="+mn-lt"/>
              </a:rPr>
              <a:t>z</a:t>
            </a:r>
            <a:r>
              <a:rPr lang="en-US" sz="1400" dirty="0" smtClean="0">
                <a:solidFill>
                  <a:srgbClr val="B2230A"/>
                </a:solidFill>
                <a:latin typeface="+mn-lt"/>
              </a:rPr>
              <a:t>2</a:t>
            </a:r>
            <a:endParaRPr kumimoji="0" lang="en-US" sz="1400" b="0" i="0" u="none" strike="noStrike" cap="none" normalizeH="0" dirty="0" smtClean="0">
              <a:ln>
                <a:noFill/>
              </a:ln>
              <a:solidFill>
                <a:srgbClr val="B2230A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284" name="TextBox 283"/>
          <p:cNvSpPr txBox="1"/>
          <p:nvPr/>
        </p:nvSpPr>
        <p:spPr bwMode="auto">
          <a:xfrm>
            <a:off x="683568" y="2060848"/>
            <a:ext cx="50409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baseline="0" dirty="0" err="1" smtClean="0">
                <a:solidFill>
                  <a:srgbClr val="005082"/>
                </a:solidFill>
                <a:latin typeface="Helvetica"/>
                <a:cs typeface="Helvetica"/>
              </a:rPr>
              <a:t>AoS</a:t>
            </a:r>
            <a:endParaRPr lang="en-US" sz="1600" baseline="0" dirty="0" smtClean="0">
              <a:solidFill>
                <a:srgbClr val="005082"/>
              </a:solidFill>
              <a:latin typeface="Helvetica"/>
              <a:cs typeface="Helvetica"/>
            </a:endParaRPr>
          </a:p>
        </p:txBody>
      </p:sp>
      <p:cxnSp>
        <p:nvCxnSpPr>
          <p:cNvPr id="286" name="Straight Arrow Connector 285"/>
          <p:cNvCxnSpPr>
            <a:stCxn id="284" idx="3"/>
            <a:endCxn id="269" idx="1"/>
          </p:cNvCxnSpPr>
          <p:nvPr/>
        </p:nvCxnSpPr>
        <p:spPr bwMode="auto">
          <a:xfrm>
            <a:off x="1187664" y="2240848"/>
            <a:ext cx="648032" cy="2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B2230A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96" name="Group 295"/>
          <p:cNvGrpSpPr/>
          <p:nvPr/>
        </p:nvGrpSpPr>
        <p:grpSpPr>
          <a:xfrm>
            <a:off x="683568" y="3284984"/>
            <a:ext cx="3672408" cy="1224136"/>
            <a:chOff x="3131840" y="1556792"/>
            <a:chExt cx="3672408" cy="1224136"/>
          </a:xfrm>
        </p:grpSpPr>
        <p:sp>
          <p:nvSpPr>
            <p:cNvPr id="254" name="Rectangle 253"/>
            <p:cNvSpPr/>
            <p:nvPr/>
          </p:nvSpPr>
          <p:spPr>
            <a:xfrm>
              <a:off x="4283968" y="1556792"/>
              <a:ext cx="504056" cy="360040"/>
            </a:xfrm>
            <a:prstGeom prst="rect">
              <a:avLst/>
            </a:prstGeom>
            <a:solidFill>
              <a:srgbClr val="6ACD14"/>
            </a:solidFill>
            <a:ln w="6350">
              <a:solidFill>
                <a:schemeClr val="accent5">
                  <a:lumMod val="10000"/>
                </a:schemeClr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rPr>
                <a:t>x</a:t>
              </a:r>
              <a:r>
                <a:rPr lang="en-US" sz="1400" dirty="0">
                  <a:solidFill>
                    <a:srgbClr val="B2230A"/>
                  </a:solidFill>
                  <a:latin typeface="+mn-lt"/>
                </a:rPr>
                <a:t>0</a:t>
              </a:r>
              <a:endParaRPr kumimoji="0" lang="en-US" sz="1400" b="0" i="0" u="none" strike="noStrike" cap="none" normalizeH="0" dirty="0" smtClean="0">
                <a:ln>
                  <a:noFill/>
                </a:ln>
                <a:solidFill>
                  <a:srgbClr val="B2230A"/>
                </a:solidFill>
                <a:effectLst/>
                <a:latin typeface="+mn-lt"/>
                <a:ea typeface="ＭＳ Ｐゴシック" charset="0"/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4788024" y="1556792"/>
              <a:ext cx="504056" cy="360040"/>
            </a:xfrm>
            <a:prstGeom prst="rect">
              <a:avLst/>
            </a:prstGeom>
            <a:solidFill>
              <a:srgbClr val="6ACD14"/>
            </a:solidFill>
            <a:ln w="6350">
              <a:solidFill>
                <a:schemeClr val="accent5">
                  <a:lumMod val="10000"/>
                </a:schemeClr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rPr>
                <a:t>x</a:t>
              </a:r>
              <a:r>
                <a:rPr kumimoji="0" lang="en-US" sz="1400" b="0" i="0" u="none" strike="noStrike" cap="none" normalizeH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rPr>
                <a:t>1</a:t>
              </a: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5292080" y="1556792"/>
              <a:ext cx="504056" cy="360040"/>
            </a:xfrm>
            <a:prstGeom prst="rect">
              <a:avLst/>
            </a:prstGeom>
            <a:solidFill>
              <a:srgbClr val="6ACD14"/>
            </a:solidFill>
            <a:ln w="6350">
              <a:solidFill>
                <a:schemeClr val="accent5">
                  <a:lumMod val="10000"/>
                </a:schemeClr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rPr>
                <a:t>x</a:t>
              </a:r>
              <a:r>
                <a:rPr lang="en-US" sz="1400" dirty="0" smtClean="0">
                  <a:solidFill>
                    <a:srgbClr val="B2230A"/>
                  </a:solidFill>
                  <a:latin typeface="+mn-lt"/>
                </a:rPr>
                <a:t>2</a:t>
              </a:r>
              <a:endParaRPr kumimoji="0" lang="en-US" sz="1400" b="0" i="0" u="none" strike="noStrike" cap="none" normalizeH="0" dirty="0" smtClean="0">
                <a:ln>
                  <a:noFill/>
                </a:ln>
                <a:solidFill>
                  <a:srgbClr val="B2230A"/>
                </a:solidFill>
                <a:effectLst/>
                <a:latin typeface="+mn-lt"/>
                <a:ea typeface="ＭＳ Ｐゴシック" charset="0"/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5796136" y="1556792"/>
              <a:ext cx="504056" cy="360040"/>
            </a:xfrm>
            <a:prstGeom prst="rect">
              <a:avLst/>
            </a:prstGeom>
            <a:solidFill>
              <a:srgbClr val="6ACD14"/>
            </a:solidFill>
            <a:ln w="6350">
              <a:solidFill>
                <a:schemeClr val="accent5">
                  <a:lumMod val="10000"/>
                </a:schemeClr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rPr>
                <a:t>x</a:t>
              </a:r>
              <a:r>
                <a:rPr kumimoji="0" lang="en-US" sz="1400" b="0" i="0" u="none" strike="noStrike" cap="none" normalizeH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rPr>
                <a:t>3</a:t>
              </a: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6300192" y="1556792"/>
              <a:ext cx="504056" cy="360040"/>
            </a:xfrm>
            <a:prstGeom prst="rect">
              <a:avLst/>
            </a:prstGeom>
            <a:solidFill>
              <a:srgbClr val="6ACD14"/>
            </a:solidFill>
            <a:ln w="6350">
              <a:solidFill>
                <a:schemeClr val="accent5">
                  <a:lumMod val="10000"/>
                </a:schemeClr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aseline="0" dirty="0" smtClean="0">
                  <a:solidFill>
                    <a:srgbClr val="B2230A"/>
                  </a:solidFill>
                  <a:latin typeface="+mn-lt"/>
                </a:rPr>
                <a:t>…</a:t>
              </a:r>
              <a:endParaRPr kumimoji="0" lang="en-US" sz="1400" b="0" i="0" u="none" strike="noStrike" cap="none" normalizeH="0" dirty="0" smtClean="0">
                <a:ln>
                  <a:noFill/>
                </a:ln>
                <a:solidFill>
                  <a:srgbClr val="B2230A"/>
                </a:solidFill>
                <a:effectLst/>
                <a:latin typeface="+mn-lt"/>
                <a:ea typeface="ＭＳ Ｐゴシック" charset="0"/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4283968" y="1988840"/>
              <a:ext cx="504056" cy="360040"/>
            </a:xfrm>
            <a:prstGeom prst="rect">
              <a:avLst/>
            </a:prstGeom>
            <a:solidFill>
              <a:srgbClr val="6ACD14"/>
            </a:solidFill>
            <a:ln w="6350">
              <a:solidFill>
                <a:schemeClr val="accent5">
                  <a:lumMod val="10000"/>
                </a:schemeClr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aseline="0" dirty="0">
                  <a:solidFill>
                    <a:srgbClr val="B2230A"/>
                  </a:solidFill>
                  <a:latin typeface="+mn-lt"/>
                </a:rPr>
                <a:t>y</a:t>
              </a:r>
              <a:r>
                <a:rPr lang="en-US" sz="1400" dirty="0" smtClean="0">
                  <a:solidFill>
                    <a:srgbClr val="B2230A"/>
                  </a:solidFill>
                  <a:latin typeface="+mn-lt"/>
                </a:rPr>
                <a:t>0</a:t>
              </a:r>
              <a:endParaRPr kumimoji="0" lang="en-US" sz="1400" b="0" i="0" u="none" strike="noStrike" cap="none" normalizeH="0" dirty="0" smtClean="0">
                <a:ln>
                  <a:noFill/>
                </a:ln>
                <a:solidFill>
                  <a:srgbClr val="B2230A"/>
                </a:solidFill>
                <a:effectLst/>
                <a:latin typeface="+mn-lt"/>
                <a:ea typeface="ＭＳ Ｐゴシック" charset="0"/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4788024" y="1988840"/>
              <a:ext cx="504056" cy="360040"/>
            </a:xfrm>
            <a:prstGeom prst="rect">
              <a:avLst/>
            </a:prstGeom>
            <a:solidFill>
              <a:srgbClr val="6ACD14"/>
            </a:solidFill>
            <a:ln w="6350">
              <a:solidFill>
                <a:schemeClr val="accent5">
                  <a:lumMod val="10000"/>
                </a:schemeClr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aseline="0" dirty="0">
                  <a:solidFill>
                    <a:srgbClr val="B2230A"/>
                  </a:solidFill>
                  <a:latin typeface="+mn-lt"/>
                </a:rPr>
                <a:t>y</a:t>
              </a:r>
              <a:r>
                <a:rPr kumimoji="0" lang="en-US" sz="1400" b="0" i="0" u="none" strike="noStrike" cap="none" normalizeH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rPr>
                <a:t>1</a:t>
              </a: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5292080" y="1988840"/>
              <a:ext cx="504056" cy="360040"/>
            </a:xfrm>
            <a:prstGeom prst="rect">
              <a:avLst/>
            </a:prstGeom>
            <a:solidFill>
              <a:srgbClr val="6ACD14"/>
            </a:solidFill>
            <a:ln w="6350">
              <a:solidFill>
                <a:schemeClr val="accent5">
                  <a:lumMod val="10000"/>
                </a:schemeClr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aseline="0" dirty="0">
                  <a:solidFill>
                    <a:srgbClr val="B2230A"/>
                  </a:solidFill>
                  <a:latin typeface="+mn-lt"/>
                </a:rPr>
                <a:t>y</a:t>
              </a:r>
              <a:r>
                <a:rPr lang="en-US" sz="1400" dirty="0" smtClean="0">
                  <a:solidFill>
                    <a:srgbClr val="B2230A"/>
                  </a:solidFill>
                  <a:latin typeface="+mn-lt"/>
                </a:rPr>
                <a:t>2</a:t>
              </a:r>
              <a:endParaRPr kumimoji="0" lang="en-US" sz="1400" b="0" i="0" u="none" strike="noStrike" cap="none" normalizeH="0" dirty="0" smtClean="0">
                <a:ln>
                  <a:noFill/>
                </a:ln>
                <a:solidFill>
                  <a:srgbClr val="B2230A"/>
                </a:solidFill>
                <a:effectLst/>
                <a:latin typeface="+mn-lt"/>
                <a:ea typeface="ＭＳ Ｐゴシック" charset="0"/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5796136" y="1988840"/>
              <a:ext cx="504056" cy="360040"/>
            </a:xfrm>
            <a:prstGeom prst="rect">
              <a:avLst/>
            </a:prstGeom>
            <a:solidFill>
              <a:srgbClr val="6ACD14"/>
            </a:solidFill>
            <a:ln w="6350">
              <a:solidFill>
                <a:schemeClr val="accent5">
                  <a:lumMod val="10000"/>
                </a:schemeClr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aseline="0" dirty="0">
                  <a:solidFill>
                    <a:srgbClr val="B2230A"/>
                  </a:solidFill>
                  <a:latin typeface="+mn-lt"/>
                </a:rPr>
                <a:t>y</a:t>
              </a:r>
              <a:r>
                <a:rPr kumimoji="0" lang="en-US" sz="1400" b="0" i="0" u="none" strike="noStrike" cap="none" normalizeH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rPr>
                <a:t>3</a:t>
              </a: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6300192" y="1988840"/>
              <a:ext cx="504056" cy="360040"/>
            </a:xfrm>
            <a:prstGeom prst="rect">
              <a:avLst/>
            </a:prstGeom>
            <a:solidFill>
              <a:srgbClr val="6ACD14"/>
            </a:solidFill>
            <a:ln w="6350">
              <a:solidFill>
                <a:schemeClr val="accent5">
                  <a:lumMod val="10000"/>
                </a:schemeClr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aseline="0" dirty="0" smtClean="0">
                  <a:solidFill>
                    <a:srgbClr val="B2230A"/>
                  </a:solidFill>
                  <a:latin typeface="+mn-lt"/>
                </a:rPr>
                <a:t>…</a:t>
              </a:r>
              <a:endParaRPr kumimoji="0" lang="en-US" sz="1400" b="0" i="0" u="none" strike="noStrike" cap="none" normalizeH="0" dirty="0" smtClean="0">
                <a:ln>
                  <a:noFill/>
                </a:ln>
                <a:solidFill>
                  <a:srgbClr val="B2230A"/>
                </a:solidFill>
                <a:effectLst/>
                <a:latin typeface="+mn-lt"/>
                <a:ea typeface="ＭＳ Ｐゴシック" charset="0"/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4283968" y="2420888"/>
              <a:ext cx="504056" cy="360040"/>
            </a:xfrm>
            <a:prstGeom prst="rect">
              <a:avLst/>
            </a:prstGeom>
            <a:solidFill>
              <a:srgbClr val="6ACD14"/>
            </a:solidFill>
            <a:ln w="6350">
              <a:solidFill>
                <a:schemeClr val="accent5">
                  <a:lumMod val="10000"/>
                </a:schemeClr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aseline="0" dirty="0">
                  <a:solidFill>
                    <a:srgbClr val="B2230A"/>
                  </a:solidFill>
                  <a:latin typeface="+mn-lt"/>
                </a:rPr>
                <a:t>z</a:t>
              </a:r>
              <a:r>
                <a:rPr lang="en-US" sz="1400" dirty="0" smtClean="0">
                  <a:solidFill>
                    <a:srgbClr val="B2230A"/>
                  </a:solidFill>
                  <a:latin typeface="+mn-lt"/>
                </a:rPr>
                <a:t>0</a:t>
              </a:r>
              <a:endParaRPr kumimoji="0" lang="en-US" sz="1400" b="0" i="0" u="none" strike="noStrike" cap="none" normalizeH="0" dirty="0" smtClean="0">
                <a:ln>
                  <a:noFill/>
                </a:ln>
                <a:solidFill>
                  <a:srgbClr val="B2230A"/>
                </a:solidFill>
                <a:effectLst/>
                <a:latin typeface="+mn-lt"/>
                <a:ea typeface="ＭＳ Ｐゴシック" charset="0"/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4788024" y="2420888"/>
              <a:ext cx="504056" cy="360040"/>
            </a:xfrm>
            <a:prstGeom prst="rect">
              <a:avLst/>
            </a:prstGeom>
            <a:solidFill>
              <a:srgbClr val="6ACD14"/>
            </a:solidFill>
            <a:ln w="6350">
              <a:solidFill>
                <a:schemeClr val="accent5">
                  <a:lumMod val="10000"/>
                </a:schemeClr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aseline="0" dirty="0">
                  <a:solidFill>
                    <a:srgbClr val="B2230A"/>
                  </a:solidFill>
                  <a:latin typeface="+mn-lt"/>
                </a:rPr>
                <a:t>z</a:t>
              </a:r>
              <a:r>
                <a:rPr kumimoji="0" lang="en-US" sz="1400" b="0" i="0" u="none" strike="noStrike" cap="none" normalizeH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rPr>
                <a:t>1</a:t>
              </a: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5292080" y="2420888"/>
              <a:ext cx="504056" cy="360040"/>
            </a:xfrm>
            <a:prstGeom prst="rect">
              <a:avLst/>
            </a:prstGeom>
            <a:solidFill>
              <a:srgbClr val="6ACD14"/>
            </a:solidFill>
            <a:ln w="6350">
              <a:solidFill>
                <a:schemeClr val="accent5">
                  <a:lumMod val="10000"/>
                </a:schemeClr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aseline="0" dirty="0">
                  <a:solidFill>
                    <a:srgbClr val="B2230A"/>
                  </a:solidFill>
                  <a:latin typeface="+mn-lt"/>
                </a:rPr>
                <a:t>z</a:t>
              </a:r>
              <a:r>
                <a:rPr lang="en-US" sz="1400" dirty="0" smtClean="0">
                  <a:solidFill>
                    <a:srgbClr val="B2230A"/>
                  </a:solidFill>
                  <a:latin typeface="+mn-lt"/>
                </a:rPr>
                <a:t>2</a:t>
              </a:r>
              <a:endParaRPr kumimoji="0" lang="en-US" sz="1400" b="0" i="0" u="none" strike="noStrike" cap="none" normalizeH="0" dirty="0" smtClean="0">
                <a:ln>
                  <a:noFill/>
                </a:ln>
                <a:solidFill>
                  <a:srgbClr val="B2230A"/>
                </a:solidFill>
                <a:effectLst/>
                <a:latin typeface="+mn-lt"/>
                <a:ea typeface="ＭＳ Ｐゴシック" charset="0"/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5796136" y="2420888"/>
              <a:ext cx="504056" cy="360040"/>
            </a:xfrm>
            <a:prstGeom prst="rect">
              <a:avLst/>
            </a:prstGeom>
            <a:solidFill>
              <a:srgbClr val="6ACD14"/>
            </a:solidFill>
            <a:ln w="6350">
              <a:solidFill>
                <a:schemeClr val="accent5">
                  <a:lumMod val="10000"/>
                </a:schemeClr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aseline="0" dirty="0">
                  <a:solidFill>
                    <a:srgbClr val="B2230A"/>
                  </a:solidFill>
                  <a:latin typeface="+mn-lt"/>
                </a:rPr>
                <a:t>z</a:t>
              </a:r>
              <a:r>
                <a:rPr kumimoji="0" lang="en-US" sz="1400" b="0" i="0" u="none" strike="noStrike" cap="none" normalizeH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rPr>
                <a:t>3</a:t>
              </a: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6300192" y="2420888"/>
              <a:ext cx="504056" cy="360040"/>
            </a:xfrm>
            <a:prstGeom prst="rect">
              <a:avLst/>
            </a:prstGeom>
            <a:solidFill>
              <a:srgbClr val="6ACD14"/>
            </a:solidFill>
            <a:ln w="6350">
              <a:solidFill>
                <a:schemeClr val="accent5">
                  <a:lumMod val="10000"/>
                </a:schemeClr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aseline="0" dirty="0" smtClean="0">
                  <a:solidFill>
                    <a:srgbClr val="B2230A"/>
                  </a:solidFill>
                  <a:latin typeface="+mn-lt"/>
                </a:rPr>
                <a:t>…</a:t>
              </a:r>
              <a:endParaRPr kumimoji="0" lang="en-US" sz="1400" b="0" i="0" u="none" strike="noStrike" cap="none" normalizeH="0" dirty="0" smtClean="0">
                <a:ln>
                  <a:noFill/>
                </a:ln>
                <a:solidFill>
                  <a:srgbClr val="B2230A"/>
                </a:solidFill>
                <a:effectLst/>
                <a:latin typeface="+mn-lt"/>
                <a:ea typeface="ＭＳ Ｐゴシック" charset="0"/>
              </a:endParaRPr>
            </a:p>
          </p:txBody>
        </p:sp>
        <p:sp>
          <p:nvSpPr>
            <p:cNvPr id="287" name="TextBox 286"/>
            <p:cNvSpPr txBox="1"/>
            <p:nvPr/>
          </p:nvSpPr>
          <p:spPr bwMode="auto">
            <a:xfrm>
              <a:off x="3131840" y="2045729"/>
              <a:ext cx="50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600" baseline="0" dirty="0" err="1" smtClean="0">
                  <a:solidFill>
                    <a:srgbClr val="005082"/>
                  </a:solidFill>
                  <a:latin typeface="Helvetica"/>
                  <a:cs typeface="Helvetica"/>
                </a:rPr>
                <a:t>SoA</a:t>
              </a:r>
              <a:endParaRPr lang="en-US" sz="1600" baseline="0" dirty="0" smtClean="0">
                <a:solidFill>
                  <a:srgbClr val="005082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288" name="Straight Arrow Connector 287"/>
            <p:cNvCxnSpPr>
              <a:stCxn id="287" idx="3"/>
              <a:endCxn id="259" idx="1"/>
            </p:cNvCxnSpPr>
            <p:nvPr/>
          </p:nvCxnSpPr>
          <p:spPr bwMode="auto">
            <a:xfrm>
              <a:off x="3635936" y="2168840"/>
              <a:ext cx="648032" cy="2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B2230A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0" name="Straight Arrow Connector 289"/>
            <p:cNvCxnSpPr>
              <a:stCxn id="287" idx="3"/>
              <a:endCxn id="264" idx="1"/>
            </p:cNvCxnSpPr>
            <p:nvPr/>
          </p:nvCxnSpPr>
          <p:spPr bwMode="auto">
            <a:xfrm>
              <a:off x="3635936" y="2168840"/>
              <a:ext cx="648032" cy="43206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B2230A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1" name="Straight Arrow Connector 290"/>
            <p:cNvCxnSpPr>
              <a:stCxn id="287" idx="3"/>
              <a:endCxn id="254" idx="1"/>
            </p:cNvCxnSpPr>
            <p:nvPr/>
          </p:nvCxnSpPr>
          <p:spPr bwMode="auto">
            <a:xfrm flipV="1">
              <a:off x="3635936" y="1736812"/>
              <a:ext cx="648032" cy="4320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B2230A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71408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Approaches to </a:t>
            </a:r>
            <a:r>
              <a:rPr lang="en-US" sz="1800" dirty="0" err="1"/>
              <a:t>vectorization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dirty="0"/>
              <a:t>auto-</a:t>
            </a:r>
            <a:r>
              <a:rPr lang="en-US" dirty="0" err="1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3" y="1196752"/>
            <a:ext cx="8136904" cy="5256584"/>
          </a:xfrm>
        </p:spPr>
        <p:txBody>
          <a:bodyPr/>
          <a:lstStyle/>
          <a:p>
            <a:r>
              <a:rPr lang="en-US" dirty="0" smtClean="0"/>
              <a:t>Compiler can provide </a:t>
            </a:r>
            <a:r>
              <a:rPr lang="en-US" dirty="0" err="1" smtClean="0"/>
              <a:t>vectorization</a:t>
            </a:r>
            <a:r>
              <a:rPr lang="en-US" dirty="0" smtClean="0"/>
              <a:t> report</a:t>
            </a:r>
          </a:p>
          <a:p>
            <a:r>
              <a:rPr lang="en-US" dirty="0" smtClean="0"/>
              <a:t>Intel &lt;15.0: -</a:t>
            </a:r>
            <a:r>
              <a:rPr lang="en-US" dirty="0" err="1" smtClean="0"/>
              <a:t>vec</a:t>
            </a:r>
            <a:r>
              <a:rPr lang="en-US" dirty="0" smtClean="0"/>
              <a:t>-report[=n] </a:t>
            </a:r>
          </a:p>
          <a:p>
            <a:pPr lvl="1"/>
            <a:r>
              <a:rPr lang="en-US" dirty="0" smtClean="0"/>
              <a:t>n=</a:t>
            </a:r>
            <a:r>
              <a:rPr lang="en-US" dirty="0"/>
              <a:t>0	no report</a:t>
            </a:r>
          </a:p>
          <a:p>
            <a:pPr lvl="1"/>
            <a:r>
              <a:rPr lang="en-US" dirty="0" smtClean="0"/>
              <a:t>n=1</a:t>
            </a:r>
            <a:r>
              <a:rPr lang="en-US" dirty="0"/>
              <a:t>	</a:t>
            </a:r>
            <a:r>
              <a:rPr lang="en-US" dirty="0" smtClean="0"/>
              <a:t>report </a:t>
            </a:r>
            <a:r>
              <a:rPr lang="en-US" dirty="0" err="1" smtClean="0"/>
              <a:t>vectorized</a:t>
            </a:r>
            <a:r>
              <a:rPr lang="en-US" dirty="0" smtClean="0"/>
              <a:t> loops</a:t>
            </a:r>
            <a:endParaRPr lang="en-US" dirty="0"/>
          </a:p>
          <a:p>
            <a:pPr lvl="1"/>
            <a:r>
              <a:rPr lang="en-US" dirty="0"/>
              <a:t>n</a:t>
            </a:r>
            <a:r>
              <a:rPr lang="en-US" dirty="0" smtClean="0"/>
              <a:t>=2</a:t>
            </a:r>
            <a:r>
              <a:rPr lang="en-US" dirty="0"/>
              <a:t>	report </a:t>
            </a:r>
            <a:r>
              <a:rPr lang="en-US" dirty="0" err="1"/>
              <a:t>vectorized</a:t>
            </a:r>
            <a:r>
              <a:rPr lang="en-US" dirty="0"/>
              <a:t> </a:t>
            </a:r>
            <a:r>
              <a:rPr lang="en-US" dirty="0" smtClean="0"/>
              <a:t>and non-</a:t>
            </a:r>
            <a:r>
              <a:rPr lang="en-US" dirty="0" err="1" smtClean="0"/>
              <a:t>vectorized</a:t>
            </a:r>
            <a:r>
              <a:rPr lang="en-US" dirty="0" smtClean="0"/>
              <a:t> loops</a:t>
            </a:r>
            <a:endParaRPr lang="en-US" dirty="0"/>
          </a:p>
          <a:p>
            <a:pPr lvl="1"/>
            <a:r>
              <a:rPr lang="en-US" dirty="0" smtClean="0"/>
              <a:t>n=3</a:t>
            </a:r>
            <a:r>
              <a:rPr lang="en-US" dirty="0"/>
              <a:t>	</a:t>
            </a:r>
            <a:r>
              <a:rPr lang="en-US" dirty="0" smtClean="0"/>
              <a:t>2+report proven or assumed dependencies	</a:t>
            </a:r>
            <a:endParaRPr lang="en-US" dirty="0"/>
          </a:p>
          <a:p>
            <a:pPr lvl="1"/>
            <a:r>
              <a:rPr lang="en-US" dirty="0" smtClean="0"/>
              <a:t>n=4</a:t>
            </a:r>
            <a:r>
              <a:rPr lang="en-US" dirty="0"/>
              <a:t>	report </a:t>
            </a:r>
            <a:r>
              <a:rPr lang="en-US" dirty="0" smtClean="0"/>
              <a:t>non-</a:t>
            </a:r>
            <a:r>
              <a:rPr lang="en-US" dirty="0" err="1" smtClean="0"/>
              <a:t>vectorized</a:t>
            </a:r>
            <a:r>
              <a:rPr lang="en-US" dirty="0" smtClean="0"/>
              <a:t> </a:t>
            </a:r>
            <a:r>
              <a:rPr lang="en-US" dirty="0"/>
              <a:t>loops</a:t>
            </a:r>
          </a:p>
          <a:p>
            <a:pPr lvl="1"/>
            <a:r>
              <a:rPr lang="en-US" dirty="0" smtClean="0"/>
              <a:t>n=5</a:t>
            </a:r>
            <a:r>
              <a:rPr lang="en-US" dirty="0"/>
              <a:t>	</a:t>
            </a:r>
            <a:r>
              <a:rPr lang="en-US" dirty="0" smtClean="0"/>
              <a:t>4+reason why not</a:t>
            </a:r>
            <a:endParaRPr lang="en-US" dirty="0"/>
          </a:p>
          <a:p>
            <a:r>
              <a:rPr lang="en-US" dirty="0"/>
              <a:t>Intel </a:t>
            </a:r>
            <a:r>
              <a:rPr lang="en-US" dirty="0" smtClean="0"/>
              <a:t>&gt;=15.0</a:t>
            </a:r>
            <a:r>
              <a:rPr lang="en-US" dirty="0"/>
              <a:t>: </a:t>
            </a:r>
            <a:r>
              <a:rPr lang="en-US" dirty="0" smtClean="0"/>
              <a:t>-</a:t>
            </a:r>
            <a:r>
              <a:rPr lang="en-US" dirty="0" err="1" smtClean="0"/>
              <a:t>qopt</a:t>
            </a:r>
            <a:r>
              <a:rPr lang="en-US" dirty="0" smtClean="0"/>
              <a:t>-</a:t>
            </a:r>
            <a:r>
              <a:rPr lang="en-US" dirty="0"/>
              <a:t>report[</a:t>
            </a:r>
            <a:r>
              <a:rPr lang="en-US" dirty="0" smtClean="0"/>
              <a:t>=n]</a:t>
            </a:r>
          </a:p>
          <a:p>
            <a:pPr lvl="1"/>
            <a:r>
              <a:rPr lang="en-US" dirty="0" smtClean="0"/>
              <a:t>Generate </a:t>
            </a:r>
            <a:r>
              <a:rPr lang="en-US" dirty="0" err="1" smtClean="0"/>
              <a:t>optimisation</a:t>
            </a:r>
            <a:r>
              <a:rPr lang="en-US" dirty="0" smtClean="0"/>
              <a:t> report </a:t>
            </a:r>
            <a:endParaRPr lang="en-US" dirty="0"/>
          </a:p>
          <a:p>
            <a:pPr lvl="1"/>
            <a:r>
              <a:rPr lang="en-US" dirty="0" smtClean="0"/>
              <a:t>n=0..5 </a:t>
            </a:r>
            <a:r>
              <a:rPr lang="en-US" dirty="0"/>
              <a:t>	</a:t>
            </a:r>
            <a:r>
              <a:rPr lang="en-US" dirty="0" smtClean="0"/>
              <a:t>increasing detail</a:t>
            </a:r>
            <a:endParaRPr lang="en-US" dirty="0"/>
          </a:p>
          <a:p>
            <a:r>
              <a:rPr lang="en-US" dirty="0" smtClean="0"/>
              <a:t>Use report to understand and improve auto-</a:t>
            </a:r>
            <a:r>
              <a:rPr lang="en-US" dirty="0" err="1" smtClean="0"/>
              <a:t>vectorization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131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Approaches to </a:t>
            </a:r>
            <a:r>
              <a:rPr lang="en-US" sz="1800" dirty="0" err="1"/>
              <a:t>vectorization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dirty="0"/>
              <a:t>auto-</a:t>
            </a:r>
            <a:r>
              <a:rPr lang="en-US" dirty="0" err="1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352927" cy="5256584"/>
          </a:xfrm>
        </p:spPr>
        <p:txBody>
          <a:bodyPr/>
          <a:lstStyle/>
          <a:p>
            <a:r>
              <a:rPr lang="en-US" dirty="0" smtClean="0"/>
              <a:t>Use compiler directives to help the compiler</a:t>
            </a:r>
          </a:p>
          <a:p>
            <a:pPr lvl="1"/>
            <a:r>
              <a:rPr lang="en-US" dirty="0" smtClean="0"/>
              <a:t>Fortran 	</a:t>
            </a:r>
            <a:r>
              <a:rPr lang="en-US" dirty="0"/>
              <a:t>!DEC</a:t>
            </a:r>
            <a:r>
              <a:rPr lang="en-US" dirty="0" smtClean="0"/>
              <a:t>$ </a:t>
            </a:r>
            <a:r>
              <a:rPr lang="en-US" i="1" dirty="0" smtClean="0"/>
              <a:t>directive</a:t>
            </a:r>
          </a:p>
          <a:p>
            <a:pPr lvl="1"/>
            <a:r>
              <a:rPr lang="en-US" dirty="0" smtClean="0"/>
              <a:t>C/C++	#pragma </a:t>
            </a:r>
            <a:r>
              <a:rPr lang="en-US" i="1" dirty="0" smtClean="0"/>
              <a:t>directive</a:t>
            </a:r>
          </a:p>
          <a:p>
            <a:pPr lvl="1"/>
            <a:r>
              <a:rPr lang="en-US" dirty="0" err="1" smtClean="0">
                <a:solidFill>
                  <a:srgbClr val="B2230A"/>
                </a:solidFill>
                <a:latin typeface="Courier"/>
                <a:cs typeface="Courier"/>
              </a:rPr>
              <a:t>ivdep</a:t>
            </a:r>
            <a:r>
              <a:rPr lang="en-US" dirty="0" smtClean="0">
                <a:solidFill>
                  <a:srgbClr val="B2230A"/>
                </a:solidFill>
              </a:rPr>
              <a:t> </a:t>
            </a:r>
            <a:r>
              <a:rPr lang="en-US" dirty="0" smtClean="0"/>
              <a:t>Instructs </a:t>
            </a:r>
            <a:r>
              <a:rPr lang="en-US" dirty="0"/>
              <a:t>the compiler to ignore assumed vector </a:t>
            </a:r>
            <a:r>
              <a:rPr lang="en-US" dirty="0" smtClean="0"/>
              <a:t>dependencies (but not proven ones)</a:t>
            </a:r>
            <a:endParaRPr lang="en-US" dirty="0"/>
          </a:p>
          <a:p>
            <a:pPr lvl="1"/>
            <a:r>
              <a:rPr lang="en-US" dirty="0">
                <a:solidFill>
                  <a:srgbClr val="B2230A"/>
                </a:solidFill>
                <a:latin typeface="Courier"/>
                <a:cs typeface="Courier"/>
              </a:rPr>
              <a:t>v</a:t>
            </a:r>
            <a:r>
              <a:rPr lang="en-US" dirty="0" smtClean="0">
                <a:solidFill>
                  <a:srgbClr val="B2230A"/>
                </a:solidFill>
                <a:latin typeface="Courier"/>
                <a:cs typeface="Courier"/>
              </a:rPr>
              <a:t>ector {</a:t>
            </a:r>
            <a:r>
              <a:rPr lang="en-US" dirty="0" err="1">
                <a:solidFill>
                  <a:srgbClr val="B2230A"/>
                </a:solidFill>
                <a:latin typeface="Courier"/>
                <a:cs typeface="Courier"/>
              </a:rPr>
              <a:t>aligned|unaligned|always|temporal|nontemporal</a:t>
            </a:r>
            <a:r>
              <a:rPr lang="en-US" dirty="0" smtClean="0">
                <a:solidFill>
                  <a:srgbClr val="B2230A"/>
                </a:solidFill>
                <a:latin typeface="Courier"/>
                <a:cs typeface="Courier"/>
              </a:rPr>
              <a:t>}</a:t>
            </a:r>
            <a:r>
              <a:rPr lang="en-US" dirty="0" smtClean="0"/>
              <a:t>Specifies </a:t>
            </a:r>
            <a:r>
              <a:rPr lang="en-US" dirty="0"/>
              <a:t>how to </a:t>
            </a:r>
            <a:r>
              <a:rPr lang="en-US" dirty="0" err="1"/>
              <a:t>vectorize</a:t>
            </a:r>
            <a:r>
              <a:rPr lang="en-US" dirty="0"/>
              <a:t> the loop and indicates that efficiency heuristics should be ignored. Using the assert keyword with the vector {always} pragma generates an error-level assertion message saying that the compiler efficiency heuristics indicate that the loop cannot be </a:t>
            </a:r>
            <a:r>
              <a:rPr lang="en-US" dirty="0" err="1"/>
              <a:t>vectorized</a:t>
            </a:r>
            <a:r>
              <a:rPr lang="en-US" dirty="0"/>
              <a:t>. Use #pragma </a:t>
            </a:r>
            <a:r>
              <a:rPr lang="en-US" dirty="0" err="1"/>
              <a:t>ivdep</a:t>
            </a:r>
            <a:r>
              <a:rPr lang="en-US" dirty="0"/>
              <a:t>! to ignore the assumed dependencies.</a:t>
            </a:r>
          </a:p>
          <a:p>
            <a:pPr lvl="1"/>
            <a:r>
              <a:rPr lang="en-US" dirty="0" err="1" smtClean="0">
                <a:solidFill>
                  <a:srgbClr val="B2230A"/>
                </a:solidFill>
                <a:latin typeface="Courier"/>
                <a:cs typeface="Courier"/>
              </a:rPr>
              <a:t>novector</a:t>
            </a:r>
            <a:r>
              <a:rPr lang="en-US" dirty="0" smtClean="0">
                <a:solidFill>
                  <a:srgbClr val="B2230A"/>
                </a:solidFill>
              </a:rPr>
              <a:t> </a:t>
            </a:r>
            <a:r>
              <a:rPr lang="en-US" dirty="0" smtClean="0"/>
              <a:t>Specifies </a:t>
            </a:r>
            <a:r>
              <a:rPr lang="en-US" dirty="0"/>
              <a:t>that the loop should never be </a:t>
            </a:r>
            <a:r>
              <a:rPr lang="en-US" dirty="0" err="1"/>
              <a:t>vectorized</a:t>
            </a:r>
            <a:r>
              <a:rPr lang="en-US" dirty="0"/>
              <a:t>.</a:t>
            </a:r>
          </a:p>
          <a:p>
            <a:pPr lvl="1"/>
            <a:r>
              <a:rPr lang="en-US" dirty="0" err="1">
                <a:solidFill>
                  <a:srgbClr val="B2230A"/>
                </a:solidFill>
                <a:latin typeface="Courier"/>
                <a:cs typeface="Courier"/>
              </a:rPr>
              <a:t>s</a:t>
            </a:r>
            <a:r>
              <a:rPr lang="en-US" dirty="0" err="1" smtClean="0">
                <a:solidFill>
                  <a:srgbClr val="B2230A"/>
                </a:solidFill>
                <a:latin typeface="Courier"/>
                <a:cs typeface="Courier"/>
              </a:rPr>
              <a:t>imd</a:t>
            </a:r>
            <a:r>
              <a:rPr lang="en-US" dirty="0" smtClean="0">
                <a:solidFill>
                  <a:srgbClr val="B2230A"/>
                </a:solidFill>
              </a:rPr>
              <a:t> </a:t>
            </a:r>
            <a:r>
              <a:rPr lang="en-US" dirty="0" smtClean="0"/>
              <a:t>Enforces </a:t>
            </a:r>
            <a:r>
              <a:rPr lang="en-US" dirty="0" err="1"/>
              <a:t>vectorization</a:t>
            </a:r>
            <a:r>
              <a:rPr lang="en-US" dirty="0"/>
              <a:t> of loops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929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Approaches to </a:t>
            </a:r>
            <a:r>
              <a:rPr lang="en-US" sz="1800" dirty="0" err="1"/>
              <a:t>vectorization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dirty="0"/>
              <a:t>auto-</a:t>
            </a:r>
            <a:r>
              <a:rPr lang="en-US" dirty="0" err="1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352927" cy="5256584"/>
          </a:xfrm>
        </p:spPr>
        <p:txBody>
          <a:bodyPr/>
          <a:lstStyle/>
          <a:p>
            <a:r>
              <a:rPr lang="en-US" dirty="0" smtClean="0"/>
              <a:t>Use compiler directives with care! </a:t>
            </a:r>
          </a:p>
          <a:p>
            <a:pPr lvl="1"/>
            <a:r>
              <a:rPr lang="en-US" dirty="0" smtClean="0"/>
              <a:t>Assert that ignoring assumed dependencies are actually non happening</a:t>
            </a:r>
          </a:p>
          <a:p>
            <a:r>
              <a:rPr lang="en-US" dirty="0" smtClean="0"/>
              <a:t>Compiler flags to force these directives application wide Use with even greater care!</a:t>
            </a:r>
          </a:p>
          <a:p>
            <a:r>
              <a:rPr lang="en-US" dirty="0" smtClean="0"/>
              <a:t>GCC has auto-</a:t>
            </a:r>
            <a:r>
              <a:rPr lang="en-US" dirty="0" err="1" smtClean="0"/>
              <a:t>vectorization</a:t>
            </a:r>
            <a:r>
              <a:rPr lang="en-US" dirty="0" smtClean="0"/>
              <a:t>, but </a:t>
            </a:r>
            <a:r>
              <a:rPr lang="en-US" dirty="0"/>
              <a:t>I</a:t>
            </a:r>
            <a:r>
              <a:rPr lang="en-US" dirty="0" smtClean="0"/>
              <a:t>ntel compiler should be your first choice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6235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39553" y="1124744"/>
            <a:ext cx="8136904" cy="5400600"/>
          </a:xfrm>
        </p:spPr>
        <p:txBody>
          <a:bodyPr/>
          <a:lstStyle/>
          <a:p>
            <a:r>
              <a:rPr lang="en-US" dirty="0" smtClean="0"/>
              <a:t>“architecture independent </a:t>
            </a:r>
            <a:r>
              <a:rPr lang="en-US" dirty="0" err="1" smtClean="0"/>
              <a:t>intrinsics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compiler translates the generic data types and operator/function calls into assembly instructions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</a:t>
            </a:r>
            <a:r>
              <a:rPr lang="en-US" dirty="0" err="1"/>
              <a:t>vectorization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dirty="0"/>
              <a:t>4. L</a:t>
            </a:r>
            <a:r>
              <a:rPr lang="en-US" dirty="0" smtClean="0"/>
              <a:t>ow </a:t>
            </a:r>
            <a:r>
              <a:rPr lang="en-US" dirty="0"/>
              <a:t>level libraries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699792" y="2780928"/>
            <a:ext cx="3816424" cy="720080"/>
          </a:xfrm>
          <a:prstGeom prst="roundRect">
            <a:avLst/>
          </a:prstGeom>
          <a:ln w="19050">
            <a:solidFill>
              <a:srgbClr val="B2230A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2230A"/>
                </a:solidFill>
                <a:effectLst/>
                <a:latin typeface="+mn-lt"/>
              </a:rPr>
              <a:t>uniform SIMD library interface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aseline="0" dirty="0">
                <a:solidFill>
                  <a:srgbClr val="B2230A"/>
                </a:solidFill>
                <a:latin typeface="+mn-lt"/>
              </a:rPr>
              <a:t>d</a:t>
            </a:r>
            <a:r>
              <a:rPr lang="en-US" sz="1800" baseline="0" dirty="0" smtClean="0">
                <a:solidFill>
                  <a:srgbClr val="B2230A"/>
                </a:solidFill>
                <a:latin typeface="+mn-lt"/>
              </a:rPr>
              <a:t>ata types -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2230A"/>
                </a:solidFill>
                <a:effectLst/>
                <a:latin typeface="+mn-lt"/>
              </a:rPr>
              <a:t>functions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67744" y="3717032"/>
            <a:ext cx="4680520" cy="720080"/>
          </a:xfrm>
          <a:prstGeom prst="roundRect">
            <a:avLst/>
          </a:prstGeom>
          <a:ln w="19050">
            <a:solidFill>
              <a:srgbClr val="B2230A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2230A"/>
                </a:solidFill>
                <a:effectLst/>
                <a:latin typeface="+mn-lt"/>
              </a:rPr>
              <a:t>implementations for various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2230A"/>
                </a:solidFill>
                <a:effectLst/>
                <a:latin typeface="+mn-lt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2230A"/>
                </a:solidFill>
                <a:effectLst/>
                <a:latin typeface="+mn-lt"/>
              </a:rPr>
              <a:t>hardware/instruction set </a:t>
            </a:r>
            <a:r>
              <a:rPr lang="en-US" sz="1800" baseline="0" dirty="0" smtClean="0">
                <a:solidFill>
                  <a:srgbClr val="B2230A"/>
                </a:solidFill>
                <a:latin typeface="+mn-lt"/>
              </a:rPr>
              <a:t>combinations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B2230A"/>
              </a:solidFill>
              <a:effectLst/>
              <a:latin typeface="+mn-lt"/>
            </a:endParaRPr>
          </a:p>
        </p:txBody>
      </p:sp>
      <p:cxnSp>
        <p:nvCxnSpPr>
          <p:cNvPr id="9" name="Straight Arrow Connector 8"/>
          <p:cNvCxnSpPr>
            <a:stCxn id="5" idx="2"/>
            <a:endCxn id="7" idx="0"/>
          </p:cNvCxnSpPr>
          <p:nvPr/>
        </p:nvCxnSpPr>
        <p:spPr bwMode="auto">
          <a:xfrm>
            <a:off x="4608004" y="3501008"/>
            <a:ext cx="0" cy="2160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B2230A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76870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</a:t>
            </a:r>
            <a:r>
              <a:rPr lang="en-US" dirty="0" err="1"/>
              <a:t>vectorization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dirty="0"/>
              <a:t>4. L</a:t>
            </a:r>
            <a:r>
              <a:rPr lang="en-US" dirty="0" smtClean="0"/>
              <a:t>ow </a:t>
            </a:r>
            <a:r>
              <a:rPr lang="en-US" dirty="0"/>
              <a:t>level libraries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39553" y="1124744"/>
            <a:ext cx="8136904" cy="5400600"/>
          </a:xfrm>
        </p:spPr>
        <p:txBody>
          <a:bodyPr/>
          <a:lstStyle/>
          <a:p>
            <a:r>
              <a:rPr lang="en-US" dirty="0" smtClean="0"/>
              <a:t>code can be compiled to</a:t>
            </a:r>
          </a:p>
          <a:p>
            <a:pPr lvl="1"/>
            <a:r>
              <a:rPr lang="en-US" dirty="0" smtClean="0"/>
              <a:t>run even in the absence of SIMD hardware</a:t>
            </a:r>
          </a:p>
          <a:p>
            <a:pPr lvl="1"/>
            <a:r>
              <a:rPr lang="en-US" dirty="0" smtClean="0"/>
              <a:t>select most efficient implementation available automatically at runtime!</a:t>
            </a:r>
          </a:p>
          <a:p>
            <a:r>
              <a:rPr lang="en-US" dirty="0" smtClean="0"/>
              <a:t>handle alignment requirements</a:t>
            </a:r>
          </a:p>
          <a:p>
            <a:r>
              <a:rPr lang="en-US" dirty="0" smtClean="0"/>
              <a:t>ideal for implementation of high level libraries</a:t>
            </a:r>
          </a:p>
          <a:p>
            <a:r>
              <a:rPr lang="en-US" dirty="0" err="1" smtClean="0">
                <a:solidFill>
                  <a:srgbClr val="B2230A"/>
                </a:solidFill>
              </a:rPr>
              <a:t>boost.simd</a:t>
            </a:r>
            <a:r>
              <a:rPr lang="en-US" dirty="0" smtClean="0">
                <a:solidFill>
                  <a:srgbClr val="B2230A"/>
                </a:solidFill>
              </a:rPr>
              <a:t> </a:t>
            </a:r>
            <a:r>
              <a:rPr lang="en-US" dirty="0" smtClean="0"/>
              <a:t>is component of NT</a:t>
            </a:r>
            <a:r>
              <a:rPr lang="en-US" baseline="30000" dirty="0" smtClean="0"/>
              <a:t>2</a:t>
            </a:r>
            <a:r>
              <a:rPr lang="en-US" dirty="0" smtClean="0"/>
              <a:t> Numerical </a:t>
            </a:r>
            <a:r>
              <a:rPr lang="en-US" dirty="0"/>
              <a:t>Template </a:t>
            </a:r>
            <a:r>
              <a:rPr lang="en-US" dirty="0" smtClean="0"/>
              <a:t>Toolbox (not part of boost (yet?)):</a:t>
            </a:r>
            <a:endParaRPr lang="en-US" dirty="0"/>
          </a:p>
          <a:p>
            <a:pPr lvl="1"/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MetaScale</a:t>
            </a:r>
            <a:r>
              <a:rPr lang="en-US" dirty="0"/>
              <a:t>/nt2</a:t>
            </a:r>
          </a:p>
          <a:p>
            <a:r>
              <a:rPr lang="en-US" dirty="0" err="1">
                <a:solidFill>
                  <a:srgbClr val="B2230A"/>
                </a:solidFill>
              </a:rPr>
              <a:t>Vc</a:t>
            </a:r>
            <a:r>
              <a:rPr lang="en-US" dirty="0"/>
              <a:t> is found at </a:t>
            </a:r>
            <a:r>
              <a:rPr lang="en-US" dirty="0" err="1"/>
              <a:t>gitorious.org</a:t>
            </a:r>
            <a:r>
              <a:rPr lang="en-US" dirty="0"/>
              <a:t>/</a:t>
            </a:r>
            <a:r>
              <a:rPr lang="en-US" dirty="0" err="1" smtClean="0"/>
              <a:t>vc</a:t>
            </a:r>
            <a:endParaRPr lang="en-US" dirty="0" smtClean="0"/>
          </a:p>
          <a:p>
            <a:r>
              <a:rPr lang="en-US" dirty="0" smtClean="0"/>
              <a:t>Intel </a:t>
            </a:r>
            <a:r>
              <a:rPr lang="en-US" dirty="0" err="1" smtClean="0"/>
              <a:t>Cilk</a:t>
            </a:r>
            <a:r>
              <a:rPr lang="en-US" dirty="0" smtClean="0"/>
              <a:t>++</a:t>
            </a:r>
            <a:r>
              <a:rPr lang="en-US" dirty="0"/>
              <a:t>	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6739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Approaches to </a:t>
            </a:r>
            <a:r>
              <a:rPr lang="en-US" sz="1800" dirty="0" err="1" smtClean="0"/>
              <a:t>vectorization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 smtClean="0"/>
              <a:t>low level libraries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891852" y="2039169"/>
            <a:ext cx="4040188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3D62"/>
                </a:solidFill>
                <a:latin typeface="+mn-lt"/>
                <a:ea typeface="+mn-ea"/>
                <a:cs typeface="ＭＳ Ｐゴシック" charset="0"/>
              </a:defRPr>
            </a:lvl1pPr>
            <a:lvl2pPr marL="536575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900">
                <a:solidFill>
                  <a:srgbClr val="003D62"/>
                </a:solidFill>
                <a:latin typeface="+mn-lt"/>
                <a:ea typeface="+mn-ea"/>
              </a:defRPr>
            </a:lvl2pPr>
            <a:lvl3pPr marL="809625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rgbClr val="003D62"/>
                </a:solidFill>
                <a:latin typeface="+mn-lt"/>
                <a:ea typeface="+mn-ea"/>
              </a:defRPr>
            </a:lvl3pPr>
            <a:lvl4pPr marL="1073150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4pPr>
            <a:lvl5pPr marL="134620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b="1" baseline="0" dirty="0" smtClean="0"/>
              <a:t>Pro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91852" y="2678931"/>
            <a:ext cx="4040188" cy="1686173"/>
          </a:xfrm>
          <a:prstGeom prst="rect">
            <a:avLst/>
          </a:prstGeom>
        </p:spPr>
        <p:txBody>
          <a:bodyPr anchor="t"/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3D62"/>
                </a:solidFill>
                <a:latin typeface="+mn-lt"/>
                <a:ea typeface="+mn-ea"/>
                <a:cs typeface="ＭＳ Ｐゴシック" charset="0"/>
              </a:defRPr>
            </a:lvl1pPr>
            <a:lvl2pPr marL="536575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900">
                <a:solidFill>
                  <a:srgbClr val="003D62"/>
                </a:solidFill>
                <a:latin typeface="+mn-lt"/>
                <a:ea typeface="+mn-ea"/>
              </a:defRPr>
            </a:lvl2pPr>
            <a:lvl3pPr marL="809625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rgbClr val="003D62"/>
                </a:solidFill>
                <a:latin typeface="+mn-lt"/>
                <a:ea typeface="+mn-ea"/>
              </a:defRPr>
            </a:lvl3pPr>
            <a:lvl4pPr marL="1073150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4pPr>
            <a:lvl5pPr marL="134620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9pPr>
          </a:lstStyle>
          <a:p>
            <a:r>
              <a:rPr lang="en-US" baseline="0" dirty="0" smtClean="0"/>
              <a:t>Efficient</a:t>
            </a:r>
          </a:p>
          <a:p>
            <a:r>
              <a:rPr lang="en-US" baseline="0" dirty="0"/>
              <a:t>E</a:t>
            </a:r>
            <a:r>
              <a:rPr lang="en-US" baseline="0" dirty="0" smtClean="0"/>
              <a:t>asy </a:t>
            </a:r>
          </a:p>
          <a:p>
            <a:r>
              <a:rPr lang="en-US" baseline="0" dirty="0" smtClean="0"/>
              <a:t>Flexible</a:t>
            </a:r>
          </a:p>
          <a:p>
            <a:pPr marL="0" indent="0">
              <a:buNone/>
            </a:pPr>
            <a:r>
              <a:rPr lang="en-US" baseline="0" dirty="0" smtClean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283968" y="2039169"/>
            <a:ext cx="4041775" cy="639762"/>
          </a:xfrm>
          <a:prstGeom prst="rect">
            <a:avLst/>
          </a:prstGeom>
        </p:spPr>
        <p:txBody>
          <a:bodyPr anchor="ctr"/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3D62"/>
                </a:solidFill>
                <a:latin typeface="+mn-lt"/>
                <a:ea typeface="+mn-ea"/>
                <a:cs typeface="ＭＳ Ｐゴシック" charset="0"/>
              </a:defRPr>
            </a:lvl1pPr>
            <a:lvl2pPr marL="536575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900">
                <a:solidFill>
                  <a:srgbClr val="003D62"/>
                </a:solidFill>
                <a:latin typeface="+mn-lt"/>
                <a:ea typeface="+mn-ea"/>
              </a:defRPr>
            </a:lvl2pPr>
            <a:lvl3pPr marL="809625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rgbClr val="003D62"/>
                </a:solidFill>
                <a:latin typeface="+mn-lt"/>
                <a:ea typeface="+mn-ea"/>
              </a:defRPr>
            </a:lvl3pPr>
            <a:lvl4pPr marL="1073150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4pPr>
            <a:lvl5pPr marL="134620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b="1" baseline="0" dirty="0" smtClean="0"/>
              <a:t>Con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283968" y="2678931"/>
            <a:ext cx="4391471" cy="1686173"/>
          </a:xfrm>
          <a:prstGeom prst="rect">
            <a:avLst/>
          </a:prstGeom>
        </p:spPr>
        <p:txBody>
          <a:bodyPr anchor="t"/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3D62"/>
                </a:solidFill>
                <a:latin typeface="+mn-lt"/>
                <a:ea typeface="+mn-ea"/>
                <a:cs typeface="ＭＳ Ｐゴシック" charset="0"/>
              </a:defRPr>
            </a:lvl1pPr>
            <a:lvl2pPr marL="536575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900">
                <a:solidFill>
                  <a:srgbClr val="003D62"/>
                </a:solidFill>
                <a:latin typeface="+mn-lt"/>
                <a:ea typeface="+mn-ea"/>
              </a:defRPr>
            </a:lvl2pPr>
            <a:lvl3pPr marL="809625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rgbClr val="003D62"/>
                </a:solidFill>
                <a:latin typeface="+mn-lt"/>
                <a:ea typeface="+mn-ea"/>
              </a:defRPr>
            </a:lvl3pPr>
            <a:lvl4pPr marL="1073150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4pPr>
            <a:lvl5pPr marL="134620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9pPr>
          </a:lstStyle>
          <a:p>
            <a:r>
              <a:rPr lang="en-US" baseline="0" dirty="0" smtClean="0"/>
              <a:t>Depend on library</a:t>
            </a:r>
            <a:br>
              <a:rPr lang="en-US" baseline="0" dirty="0" smtClean="0"/>
            </a:br>
            <a:r>
              <a:rPr lang="en-US" sz="1800" baseline="0" dirty="0" smtClean="0"/>
              <a:t>(</a:t>
            </a:r>
            <a:r>
              <a:rPr lang="en-US" sz="1800" baseline="0" dirty="0" err="1" smtClean="0"/>
              <a:t>Boost.simd</a:t>
            </a:r>
            <a:r>
              <a:rPr lang="en-US" sz="1800" baseline="0" dirty="0" smtClean="0"/>
              <a:t> and </a:t>
            </a:r>
            <a:r>
              <a:rPr lang="en-US" sz="1800" baseline="0" dirty="0" err="1" smtClean="0"/>
              <a:t>Vc</a:t>
            </a:r>
            <a:r>
              <a:rPr lang="en-US" sz="1800" baseline="0" dirty="0" smtClean="0"/>
              <a:t> are interesting but small initiatives, support may stop at some point)</a:t>
            </a:r>
          </a:p>
          <a:p>
            <a:r>
              <a:rPr lang="en-US" baseline="0" dirty="0" smtClean="0"/>
              <a:t>Only C/C++ </a:t>
            </a:r>
            <a:br>
              <a:rPr lang="en-US" baseline="0" dirty="0" smtClean="0"/>
            </a:br>
            <a:r>
              <a:rPr lang="en-US" sz="1800" baseline="0" dirty="0" smtClean="0"/>
              <a:t>(</a:t>
            </a:r>
            <a:r>
              <a:rPr lang="en-US" sz="1800" baseline="0" dirty="0" err="1" smtClean="0"/>
              <a:t>afaik</a:t>
            </a:r>
            <a:r>
              <a:rPr lang="en-US" sz="1800" baseline="0" dirty="0" smtClean="0"/>
              <a:t>)</a:t>
            </a:r>
          </a:p>
          <a:p>
            <a:r>
              <a:rPr lang="en-US" baseline="0" dirty="0" smtClean="0"/>
              <a:t>Low</a:t>
            </a:r>
            <a:r>
              <a:rPr lang="en-US" baseline="0" dirty="0"/>
              <a:t> </a:t>
            </a:r>
            <a:r>
              <a:rPr lang="en-US" baseline="0" dirty="0" smtClean="0"/>
              <a:t>level </a:t>
            </a:r>
            <a:br>
              <a:rPr lang="en-US" baseline="0" dirty="0" smtClean="0"/>
            </a:br>
            <a:r>
              <a:rPr lang="en-US" sz="1800" baseline="0" dirty="0" smtClean="0"/>
              <a:t>(but higher than </a:t>
            </a:r>
            <a:r>
              <a:rPr lang="en-US" sz="1800" baseline="0" dirty="0" err="1" smtClean="0"/>
              <a:t>intrinsics</a:t>
            </a:r>
            <a:r>
              <a:rPr lang="en-US" sz="1800" baseline="0" dirty="0" smtClean="0"/>
              <a:t>)</a:t>
            </a:r>
          </a:p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175885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Approaches to </a:t>
            </a:r>
            <a:r>
              <a:rPr lang="en-US" sz="1800" dirty="0" err="1" smtClean="0"/>
              <a:t>vectorization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/>
              <a:t>5. high </a:t>
            </a:r>
            <a:r>
              <a:rPr lang="en-US" dirty="0" smtClean="0"/>
              <a:t>level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3" y="1124744"/>
            <a:ext cx="8136904" cy="2520280"/>
          </a:xfrm>
        </p:spPr>
        <p:txBody>
          <a:bodyPr/>
          <a:lstStyle/>
          <a:p>
            <a:r>
              <a:rPr lang="en-US" dirty="0" smtClean="0"/>
              <a:t>Formulate your problem in terms of library calls</a:t>
            </a:r>
          </a:p>
          <a:p>
            <a:r>
              <a:rPr lang="en-US" dirty="0" smtClean="0"/>
              <a:t>Trust that library designers have done good job</a:t>
            </a:r>
          </a:p>
          <a:p>
            <a:r>
              <a:rPr lang="en-US" dirty="0" smtClean="0"/>
              <a:t>E.g. Intel MKL, Eigen, ...	 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57200" y="3284984"/>
            <a:ext cx="4040188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3D62"/>
                </a:solidFill>
                <a:latin typeface="+mn-lt"/>
                <a:ea typeface="+mn-ea"/>
                <a:cs typeface="ＭＳ Ｐゴシック" charset="0"/>
              </a:defRPr>
            </a:lvl1pPr>
            <a:lvl2pPr marL="536575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900">
                <a:solidFill>
                  <a:srgbClr val="003D62"/>
                </a:solidFill>
                <a:latin typeface="+mn-lt"/>
                <a:ea typeface="+mn-ea"/>
              </a:defRPr>
            </a:lvl2pPr>
            <a:lvl3pPr marL="809625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rgbClr val="003D62"/>
                </a:solidFill>
                <a:latin typeface="+mn-lt"/>
                <a:ea typeface="+mn-ea"/>
              </a:defRPr>
            </a:lvl3pPr>
            <a:lvl4pPr marL="1073150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4pPr>
            <a:lvl5pPr marL="134620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b="1" baseline="0" dirty="0" smtClean="0"/>
              <a:t>Pro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3924746"/>
            <a:ext cx="4040188" cy="1686173"/>
          </a:xfrm>
          <a:prstGeom prst="rect">
            <a:avLst/>
          </a:prstGeom>
        </p:spPr>
        <p:txBody>
          <a:bodyPr anchor="t"/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3D62"/>
                </a:solidFill>
                <a:latin typeface="+mn-lt"/>
                <a:ea typeface="+mn-ea"/>
                <a:cs typeface="ＭＳ Ｐゴシック" charset="0"/>
              </a:defRPr>
            </a:lvl1pPr>
            <a:lvl2pPr marL="536575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900">
                <a:solidFill>
                  <a:srgbClr val="003D62"/>
                </a:solidFill>
                <a:latin typeface="+mn-lt"/>
                <a:ea typeface="+mn-ea"/>
              </a:defRPr>
            </a:lvl2pPr>
            <a:lvl3pPr marL="809625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rgbClr val="003D62"/>
                </a:solidFill>
                <a:latin typeface="+mn-lt"/>
                <a:ea typeface="+mn-ea"/>
              </a:defRPr>
            </a:lvl3pPr>
            <a:lvl4pPr marL="1073150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4pPr>
            <a:lvl5pPr marL="134620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9pPr>
          </a:lstStyle>
          <a:p>
            <a:r>
              <a:rPr lang="en-US" baseline="0" dirty="0" smtClean="0"/>
              <a:t>Low development cost</a:t>
            </a:r>
          </a:p>
          <a:p>
            <a:r>
              <a:rPr lang="en-US" baseline="0" dirty="0" smtClean="0"/>
              <a:t>Little coding/debugging/maintenance</a:t>
            </a:r>
          </a:p>
          <a:p>
            <a:r>
              <a:rPr lang="en-US" baseline="0" dirty="0" smtClean="0"/>
              <a:t>Focus on problem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645025" y="3284984"/>
            <a:ext cx="4041775" cy="639762"/>
          </a:xfrm>
          <a:prstGeom prst="rect">
            <a:avLst/>
          </a:prstGeom>
        </p:spPr>
        <p:txBody>
          <a:bodyPr anchor="ctr"/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3D62"/>
                </a:solidFill>
                <a:latin typeface="+mn-lt"/>
                <a:ea typeface="+mn-ea"/>
                <a:cs typeface="ＭＳ Ｐゴシック" charset="0"/>
              </a:defRPr>
            </a:lvl1pPr>
            <a:lvl2pPr marL="536575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900">
                <a:solidFill>
                  <a:srgbClr val="003D62"/>
                </a:solidFill>
                <a:latin typeface="+mn-lt"/>
                <a:ea typeface="+mn-ea"/>
              </a:defRPr>
            </a:lvl2pPr>
            <a:lvl3pPr marL="809625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rgbClr val="003D62"/>
                </a:solidFill>
                <a:latin typeface="+mn-lt"/>
                <a:ea typeface="+mn-ea"/>
              </a:defRPr>
            </a:lvl3pPr>
            <a:lvl4pPr marL="1073150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4pPr>
            <a:lvl5pPr marL="134620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b="1" baseline="0" dirty="0" smtClean="0"/>
              <a:t>Con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645025" y="3924746"/>
            <a:ext cx="4041775" cy="1686173"/>
          </a:xfrm>
          <a:prstGeom prst="rect">
            <a:avLst/>
          </a:prstGeom>
        </p:spPr>
        <p:txBody>
          <a:bodyPr anchor="t"/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3D62"/>
                </a:solidFill>
                <a:latin typeface="+mn-lt"/>
                <a:ea typeface="+mn-ea"/>
                <a:cs typeface="ＭＳ Ｐゴシック" charset="0"/>
              </a:defRPr>
            </a:lvl1pPr>
            <a:lvl2pPr marL="536575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900">
                <a:solidFill>
                  <a:srgbClr val="003D62"/>
                </a:solidFill>
                <a:latin typeface="+mn-lt"/>
                <a:ea typeface="+mn-ea"/>
              </a:defRPr>
            </a:lvl2pPr>
            <a:lvl3pPr marL="809625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rgbClr val="003D62"/>
                </a:solidFill>
                <a:latin typeface="+mn-lt"/>
                <a:ea typeface="+mn-ea"/>
              </a:defRPr>
            </a:lvl3pPr>
            <a:lvl4pPr marL="1073150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4pPr>
            <a:lvl5pPr marL="134620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9pPr>
          </a:lstStyle>
          <a:p>
            <a:r>
              <a:rPr lang="en-US" baseline="0" dirty="0" smtClean="0"/>
              <a:t>Depend on library</a:t>
            </a:r>
          </a:p>
          <a:p>
            <a:r>
              <a:rPr lang="en-US" baseline="0" dirty="0" smtClean="0"/>
              <a:t>No competitive edge</a:t>
            </a:r>
          </a:p>
          <a:p>
            <a:r>
              <a:rPr lang="en-US" baseline="0" dirty="0" smtClean="0"/>
              <a:t>Not so flexible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353725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vectorization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0806754"/>
              </p:ext>
            </p:extLst>
          </p:nvPr>
        </p:nvGraphicFramePr>
        <p:xfrm>
          <a:off x="611560" y="2921352"/>
          <a:ext cx="8135942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8152"/>
                <a:gridCol w="451186"/>
                <a:gridCol w="451186"/>
                <a:gridCol w="451186"/>
                <a:gridCol w="451186"/>
                <a:gridCol w="451186"/>
                <a:gridCol w="451186"/>
                <a:gridCol w="451186"/>
                <a:gridCol w="451186"/>
                <a:gridCol w="451186"/>
                <a:gridCol w="451186"/>
                <a:gridCol w="451186"/>
                <a:gridCol w="451186"/>
                <a:gridCol w="451186"/>
                <a:gridCol w="451186"/>
                <a:gridCol w="4511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instr.</a:t>
                      </a:r>
                      <a:endParaRPr lang="en-US" b="1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registers</a:t>
                      </a:r>
                      <a:endParaRPr lang="en-US" b="1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main memory or cache</a:t>
                      </a:r>
                      <a:endParaRPr lang="en-US" b="1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load </a:t>
                      </a:r>
                      <a:r>
                        <a:rPr lang="en-US" b="0" dirty="0" err="1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a</a:t>
                      </a:r>
                      <a:r>
                        <a:rPr lang="en-US" b="0" baseline="-25000" dirty="0" err="1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</a:t>
                      </a:r>
                      <a:endParaRPr lang="en-US" b="0" baseline="-2500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a</a:t>
                      </a:r>
                      <a:r>
                        <a:rPr lang="en-US" b="0" baseline="-25000" dirty="0" err="1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</a:t>
                      </a:r>
                      <a:endParaRPr lang="en-US" b="0" baseline="-2500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b</a:t>
                      </a:r>
                      <a:r>
                        <a:rPr lang="en-US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</a:t>
                      </a:r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a</a:t>
                      </a:r>
                      <a:r>
                        <a:rPr lang="en-US" b="0" baseline="-25000" dirty="0" err="1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</a:t>
                      </a:r>
                      <a:endParaRPr lang="en-US" b="0" dirty="0" smtClean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load b</a:t>
                      </a:r>
                      <a:r>
                        <a:rPr lang="en-US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</a:t>
                      </a:r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b</a:t>
                      </a:r>
                      <a:r>
                        <a:rPr lang="en-US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</a:t>
                      </a:r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c</a:t>
                      </a:r>
                      <a:r>
                        <a:rPr lang="en-US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</a:t>
                      </a:r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add</a:t>
                      </a:r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store c</a:t>
                      </a:r>
                      <a:r>
                        <a:rPr lang="en-US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</a:t>
                      </a:r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c</a:t>
                      </a:r>
                      <a:r>
                        <a:rPr lang="en-US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</a:t>
                      </a:r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3568" y="1124744"/>
            <a:ext cx="8392533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3D62"/>
                </a:solidFill>
                <a:latin typeface="+mn-lt"/>
                <a:ea typeface="+mn-ea"/>
                <a:cs typeface="ＭＳ Ｐゴシック" charset="0"/>
              </a:defRPr>
            </a:lvl1pPr>
            <a:lvl2pPr marL="536575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900">
                <a:solidFill>
                  <a:srgbClr val="003D62"/>
                </a:solidFill>
                <a:latin typeface="+mn-lt"/>
                <a:ea typeface="+mn-ea"/>
              </a:defRPr>
            </a:lvl2pPr>
            <a:lvl3pPr marL="809625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rgbClr val="003D62"/>
                </a:solidFill>
                <a:latin typeface="+mn-lt"/>
                <a:ea typeface="+mn-ea"/>
              </a:defRPr>
            </a:lvl3pPr>
            <a:lvl4pPr marL="1073150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4pPr>
            <a:lvl5pPr marL="134620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tabLst>
                <a:tab pos="4303713" algn="l"/>
                <a:tab pos="7889875" algn="r"/>
              </a:tabLst>
            </a:pPr>
            <a:r>
              <a:rPr lang="en-US" baseline="0" dirty="0" smtClean="0"/>
              <a:t>do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=1,n</a:t>
            </a:r>
          </a:p>
          <a:p>
            <a:pPr marL="0" indent="0">
              <a:buNone/>
              <a:tabLst>
                <a:tab pos="365125" algn="l"/>
                <a:tab pos="4303713" algn="l"/>
                <a:tab pos="7889875" algn="r"/>
              </a:tabLst>
            </a:pPr>
            <a:r>
              <a:rPr lang="en-US" baseline="0" dirty="0"/>
              <a:t>	</a:t>
            </a:r>
            <a:r>
              <a:rPr lang="en-US" baseline="0" dirty="0" smtClean="0"/>
              <a:t>c(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 = a(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)+b(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</a:t>
            </a:r>
          </a:p>
          <a:p>
            <a:pPr marL="0" indent="0">
              <a:buNone/>
              <a:tabLst>
                <a:tab pos="365125" algn="l"/>
                <a:tab pos="4303713" algn="l"/>
                <a:tab pos="7889875" algn="r"/>
              </a:tabLst>
            </a:pPr>
            <a:r>
              <a:rPr lang="en-US" baseline="0" dirty="0" smtClean="0"/>
              <a:t>end do</a:t>
            </a:r>
          </a:p>
        </p:txBody>
      </p:sp>
      <p:cxnSp>
        <p:nvCxnSpPr>
          <p:cNvPr id="8" name="Elbow Connector 7"/>
          <p:cNvCxnSpPr/>
          <p:nvPr/>
        </p:nvCxnSpPr>
        <p:spPr bwMode="auto">
          <a:xfrm rot="10800000">
            <a:off x="2411760" y="3465001"/>
            <a:ext cx="2952328" cy="180023"/>
          </a:xfrm>
          <a:prstGeom prst="bentConnector3">
            <a:avLst>
              <a:gd name="adj1" fmla="val -185"/>
            </a:avLst>
          </a:prstGeom>
          <a:solidFill>
            <a:schemeClr val="accent1"/>
          </a:solidFill>
          <a:ln w="1905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Elbow Connector 11"/>
          <p:cNvCxnSpPr/>
          <p:nvPr/>
        </p:nvCxnSpPr>
        <p:spPr bwMode="auto">
          <a:xfrm rot="10800000" flipV="1">
            <a:off x="2411760" y="3645024"/>
            <a:ext cx="3888432" cy="576064"/>
          </a:xfrm>
          <a:prstGeom prst="bentConnector3">
            <a:avLst>
              <a:gd name="adj1" fmla="val 1010"/>
            </a:avLst>
          </a:prstGeom>
          <a:solidFill>
            <a:schemeClr val="accent1"/>
          </a:solidFill>
          <a:ln w="1905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Elbow Connector 15"/>
          <p:cNvCxnSpPr/>
          <p:nvPr/>
        </p:nvCxnSpPr>
        <p:spPr bwMode="auto">
          <a:xfrm flipV="1">
            <a:off x="2411760" y="4797152"/>
            <a:ext cx="4320480" cy="936104"/>
          </a:xfrm>
          <a:prstGeom prst="bentConnector3">
            <a:avLst>
              <a:gd name="adj1" fmla="val 99806"/>
            </a:avLst>
          </a:prstGeom>
          <a:solidFill>
            <a:schemeClr val="accent1"/>
          </a:solidFill>
          <a:ln w="1905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2921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689307"/>
              </p:ext>
            </p:extLst>
          </p:nvPr>
        </p:nvGraphicFramePr>
        <p:xfrm>
          <a:off x="539750" y="1772816"/>
          <a:ext cx="8135940" cy="28041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355990"/>
                <a:gridCol w="1355990"/>
                <a:gridCol w="1355990"/>
                <a:gridCol w="1355990"/>
                <a:gridCol w="1355990"/>
                <a:gridCol w="1355990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003D62"/>
                        </a:solidFill>
                      </a:endParaRPr>
                    </a:p>
                  </a:txBody>
                  <a:tcPr marL="36000" marR="360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3D62"/>
                          </a:solidFill>
                        </a:rPr>
                        <a:t>assembly</a:t>
                      </a:r>
                      <a:endParaRPr lang="en-US" sz="1600" dirty="0">
                        <a:solidFill>
                          <a:srgbClr val="003D62"/>
                        </a:solidFill>
                      </a:endParaRPr>
                    </a:p>
                  </a:txBody>
                  <a:tcPr marL="36000" marR="360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3D62"/>
                          </a:solidFill>
                        </a:rPr>
                        <a:t>intrinsics</a:t>
                      </a:r>
                      <a:endParaRPr lang="en-US" sz="1600" dirty="0">
                        <a:solidFill>
                          <a:srgbClr val="003D62"/>
                        </a:solidFill>
                      </a:endParaRPr>
                    </a:p>
                  </a:txBody>
                  <a:tcPr marL="36000" marR="360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3D62"/>
                          </a:solidFill>
                        </a:rPr>
                        <a:t>auto-</a:t>
                      </a:r>
                      <a:r>
                        <a:rPr lang="en-US" sz="1600" dirty="0" err="1" smtClean="0">
                          <a:solidFill>
                            <a:srgbClr val="003D62"/>
                          </a:solidFill>
                        </a:rPr>
                        <a:t>vect</a:t>
                      </a:r>
                      <a:endParaRPr lang="en-US" sz="1600" dirty="0">
                        <a:solidFill>
                          <a:srgbClr val="003D62"/>
                        </a:solidFill>
                      </a:endParaRPr>
                    </a:p>
                  </a:txBody>
                  <a:tcPr marL="36000" marR="360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3D62"/>
                          </a:solidFill>
                        </a:rPr>
                        <a:t>low </a:t>
                      </a:r>
                      <a:r>
                        <a:rPr lang="en-US" sz="1600" dirty="0" err="1" smtClean="0">
                          <a:solidFill>
                            <a:srgbClr val="003D62"/>
                          </a:solidFill>
                        </a:rPr>
                        <a:t>lvl</a:t>
                      </a:r>
                      <a:r>
                        <a:rPr lang="en-US" sz="1600" dirty="0" smtClean="0">
                          <a:solidFill>
                            <a:srgbClr val="003D62"/>
                          </a:solidFill>
                        </a:rPr>
                        <a:t> lib </a:t>
                      </a:r>
                      <a:endParaRPr lang="en-US" sz="1600" dirty="0">
                        <a:solidFill>
                          <a:srgbClr val="003D62"/>
                        </a:solidFill>
                      </a:endParaRPr>
                    </a:p>
                  </a:txBody>
                  <a:tcPr marL="36000" marR="360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3D62"/>
                          </a:solidFill>
                        </a:rPr>
                        <a:t>high </a:t>
                      </a:r>
                      <a:r>
                        <a:rPr lang="en-US" sz="1600" dirty="0" err="1" smtClean="0">
                          <a:solidFill>
                            <a:srgbClr val="003D62"/>
                          </a:solidFill>
                        </a:rPr>
                        <a:t>lvl</a:t>
                      </a:r>
                      <a:r>
                        <a:rPr lang="en-US" sz="1600" dirty="0" smtClean="0">
                          <a:solidFill>
                            <a:srgbClr val="003D62"/>
                          </a:solidFill>
                        </a:rPr>
                        <a:t> lib</a:t>
                      </a:r>
                      <a:endParaRPr lang="en-US" sz="1600" dirty="0">
                        <a:solidFill>
                          <a:srgbClr val="003D62"/>
                        </a:solidFill>
                      </a:endParaRPr>
                    </a:p>
                  </a:txBody>
                  <a:tcPr marL="36000" marR="360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3D62"/>
                          </a:solidFill>
                        </a:rPr>
                        <a:t>efficiency</a:t>
                      </a:r>
                      <a:endParaRPr lang="en-US" sz="1600" dirty="0">
                        <a:solidFill>
                          <a:srgbClr val="003D62"/>
                        </a:solidFill>
                      </a:endParaRPr>
                    </a:p>
                  </a:txBody>
                  <a:tcPr marL="36000" marR="360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3D62"/>
                          </a:solidFill>
                        </a:rPr>
                        <a:t>++</a:t>
                      </a:r>
                      <a:endParaRPr lang="en-US" sz="1600" dirty="0">
                        <a:solidFill>
                          <a:srgbClr val="003D62"/>
                        </a:solidFill>
                      </a:endParaRPr>
                    </a:p>
                  </a:txBody>
                  <a:tcPr marL="36000" marR="360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3D62"/>
                          </a:solidFill>
                        </a:rPr>
                        <a:t>++</a:t>
                      </a:r>
                      <a:endParaRPr lang="en-US" sz="1600" dirty="0">
                        <a:solidFill>
                          <a:srgbClr val="003D62"/>
                        </a:solidFill>
                      </a:endParaRPr>
                    </a:p>
                  </a:txBody>
                  <a:tcPr marL="36000" marR="360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3D62"/>
                          </a:solidFill>
                        </a:rPr>
                        <a:t>++</a:t>
                      </a:r>
                      <a:endParaRPr lang="en-US" sz="1600" dirty="0">
                        <a:solidFill>
                          <a:srgbClr val="003D62"/>
                        </a:solidFill>
                      </a:endParaRPr>
                    </a:p>
                  </a:txBody>
                  <a:tcPr marL="36000" marR="360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3D62"/>
                          </a:solidFill>
                        </a:rPr>
                        <a:t>++</a:t>
                      </a:r>
                      <a:endParaRPr lang="en-US" sz="1600" dirty="0">
                        <a:solidFill>
                          <a:srgbClr val="003D62"/>
                        </a:solidFill>
                      </a:endParaRPr>
                    </a:p>
                  </a:txBody>
                  <a:tcPr marL="36000" marR="360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3D62"/>
                          </a:solidFill>
                        </a:rPr>
                        <a:t>+</a:t>
                      </a:r>
                      <a:endParaRPr lang="en-US" sz="1600" dirty="0">
                        <a:solidFill>
                          <a:srgbClr val="003D62"/>
                        </a:solidFill>
                      </a:endParaRPr>
                    </a:p>
                  </a:txBody>
                  <a:tcPr marL="36000" marR="360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3D62"/>
                          </a:solidFill>
                        </a:rPr>
                        <a:t>easy to use</a:t>
                      </a:r>
                      <a:endParaRPr lang="en-US" sz="1600" dirty="0">
                        <a:solidFill>
                          <a:srgbClr val="003D62"/>
                        </a:solidFill>
                      </a:endParaRPr>
                    </a:p>
                  </a:txBody>
                  <a:tcPr marL="36000" marR="360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3D62"/>
                          </a:solidFill>
                        </a:rPr>
                        <a:t>--</a:t>
                      </a:r>
                      <a:endParaRPr lang="en-US" sz="1600" dirty="0">
                        <a:solidFill>
                          <a:srgbClr val="003D62"/>
                        </a:solidFill>
                      </a:endParaRPr>
                    </a:p>
                  </a:txBody>
                  <a:tcPr marL="36000" marR="360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3D62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003D62"/>
                        </a:solidFill>
                      </a:endParaRPr>
                    </a:p>
                  </a:txBody>
                  <a:tcPr marL="36000" marR="360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3D62"/>
                          </a:solidFill>
                        </a:rPr>
                        <a:t>+</a:t>
                      </a:r>
                      <a:endParaRPr lang="en-US" sz="1600" dirty="0">
                        <a:solidFill>
                          <a:srgbClr val="003D62"/>
                        </a:solidFill>
                      </a:endParaRPr>
                    </a:p>
                  </a:txBody>
                  <a:tcPr marL="36000" marR="360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3D62"/>
                          </a:solidFill>
                        </a:rPr>
                        <a:t>+</a:t>
                      </a:r>
                      <a:endParaRPr lang="en-US" sz="1600" dirty="0">
                        <a:solidFill>
                          <a:srgbClr val="003D62"/>
                        </a:solidFill>
                      </a:endParaRPr>
                    </a:p>
                  </a:txBody>
                  <a:tcPr marL="36000" marR="360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3D62"/>
                          </a:solidFill>
                        </a:rPr>
                        <a:t>++</a:t>
                      </a:r>
                      <a:endParaRPr lang="en-US" sz="1600" dirty="0">
                        <a:solidFill>
                          <a:srgbClr val="003D62"/>
                        </a:solidFill>
                      </a:endParaRPr>
                    </a:p>
                  </a:txBody>
                  <a:tcPr marL="36000" marR="360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3D62"/>
                          </a:solidFill>
                        </a:rPr>
                        <a:t>flexibility</a:t>
                      </a:r>
                      <a:endParaRPr lang="en-US" sz="1600" dirty="0">
                        <a:solidFill>
                          <a:srgbClr val="003D62"/>
                        </a:solidFill>
                      </a:endParaRPr>
                    </a:p>
                  </a:txBody>
                  <a:tcPr marL="36000" marR="360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3D62"/>
                          </a:solidFill>
                        </a:rPr>
                        <a:t>++</a:t>
                      </a:r>
                      <a:endParaRPr lang="en-US" sz="1600" dirty="0">
                        <a:solidFill>
                          <a:srgbClr val="003D62"/>
                        </a:solidFill>
                      </a:endParaRPr>
                    </a:p>
                  </a:txBody>
                  <a:tcPr marL="36000" marR="360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3D62"/>
                          </a:solidFill>
                        </a:rPr>
                        <a:t>++</a:t>
                      </a:r>
                      <a:endParaRPr lang="en-US" sz="1600" dirty="0">
                        <a:solidFill>
                          <a:srgbClr val="003D62"/>
                        </a:solidFill>
                      </a:endParaRPr>
                    </a:p>
                  </a:txBody>
                  <a:tcPr marL="36000" marR="360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3D62"/>
                          </a:solidFill>
                        </a:rPr>
                        <a:t>++</a:t>
                      </a:r>
                      <a:endParaRPr lang="en-US" sz="1600" dirty="0">
                        <a:solidFill>
                          <a:srgbClr val="003D62"/>
                        </a:solidFill>
                      </a:endParaRPr>
                    </a:p>
                  </a:txBody>
                  <a:tcPr marL="36000" marR="360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3D62"/>
                          </a:solidFill>
                        </a:rPr>
                        <a:t>++</a:t>
                      </a:r>
                      <a:endParaRPr lang="en-US" sz="1600" dirty="0">
                        <a:solidFill>
                          <a:srgbClr val="003D62"/>
                        </a:solidFill>
                      </a:endParaRPr>
                    </a:p>
                  </a:txBody>
                  <a:tcPr marL="36000" marR="360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3D62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003D62"/>
                        </a:solidFill>
                      </a:endParaRPr>
                    </a:p>
                  </a:txBody>
                  <a:tcPr marL="36000" marR="360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3D62"/>
                          </a:solidFill>
                        </a:rPr>
                        <a:t>dependency</a:t>
                      </a:r>
                      <a:endParaRPr lang="en-US" sz="1600" dirty="0">
                        <a:solidFill>
                          <a:srgbClr val="003D62"/>
                        </a:solidFill>
                      </a:endParaRPr>
                    </a:p>
                  </a:txBody>
                  <a:tcPr marL="36000" marR="360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3D62"/>
                          </a:solidFill>
                        </a:rPr>
                        <a:t>hardware</a:t>
                      </a:r>
                    </a:p>
                    <a:p>
                      <a:pPr algn="ctr"/>
                      <a:endParaRPr lang="en-US" sz="1600" dirty="0" smtClean="0">
                        <a:solidFill>
                          <a:srgbClr val="003D62"/>
                        </a:solidFill>
                      </a:endParaRPr>
                    </a:p>
                  </a:txBody>
                  <a:tcPr marL="36000" marR="360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3D62"/>
                          </a:solidFill>
                        </a:rPr>
                        <a:t>hardware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003D62"/>
                          </a:solidFill>
                        </a:rPr>
                        <a:t>Compiler</a:t>
                      </a:r>
                    </a:p>
                  </a:txBody>
                  <a:tcPr marL="36000" marR="360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3D62"/>
                          </a:solidFill>
                        </a:rPr>
                        <a:t>compiler</a:t>
                      </a:r>
                    </a:p>
                    <a:p>
                      <a:pPr algn="ctr"/>
                      <a:endParaRPr lang="en-US" sz="1600" dirty="0">
                        <a:solidFill>
                          <a:srgbClr val="003D62"/>
                        </a:solidFill>
                      </a:endParaRPr>
                    </a:p>
                  </a:txBody>
                  <a:tcPr marL="36000" marR="360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3D62"/>
                          </a:solidFill>
                        </a:rPr>
                        <a:t>lib</a:t>
                      </a:r>
                    </a:p>
                    <a:p>
                      <a:pPr algn="ctr"/>
                      <a:endParaRPr lang="en-US" sz="1600" dirty="0">
                        <a:solidFill>
                          <a:srgbClr val="003D62"/>
                        </a:solidFill>
                      </a:endParaRPr>
                    </a:p>
                  </a:txBody>
                  <a:tcPr marL="36000" marR="360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3D62"/>
                          </a:solidFill>
                        </a:rPr>
                        <a:t>lib</a:t>
                      </a:r>
                    </a:p>
                    <a:p>
                      <a:pPr algn="ctr"/>
                      <a:endParaRPr lang="en-US" sz="1600" dirty="0">
                        <a:solidFill>
                          <a:srgbClr val="003D62"/>
                        </a:solidFill>
                      </a:endParaRPr>
                    </a:p>
                  </a:txBody>
                  <a:tcPr marL="36000" marR="360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3D62"/>
                          </a:solidFill>
                        </a:rPr>
                        <a:t>portability</a:t>
                      </a:r>
                      <a:endParaRPr lang="en-US" sz="1600" dirty="0">
                        <a:solidFill>
                          <a:srgbClr val="003D62"/>
                        </a:solidFill>
                      </a:endParaRPr>
                    </a:p>
                  </a:txBody>
                  <a:tcPr marL="36000" marR="360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3D62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003D62"/>
                        </a:solidFill>
                      </a:endParaRPr>
                    </a:p>
                  </a:txBody>
                  <a:tcPr marL="36000" marR="360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3D62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003D62"/>
                        </a:solidFill>
                      </a:endParaRPr>
                    </a:p>
                  </a:txBody>
                  <a:tcPr marL="36000" marR="360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3D62"/>
                          </a:solidFill>
                        </a:rPr>
                        <a:t>+</a:t>
                      </a:r>
                      <a:endParaRPr lang="en-US" sz="1600" dirty="0">
                        <a:solidFill>
                          <a:srgbClr val="003D62"/>
                        </a:solidFill>
                      </a:endParaRPr>
                    </a:p>
                  </a:txBody>
                  <a:tcPr marL="36000" marR="360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3D62"/>
                          </a:solidFill>
                        </a:rPr>
                        <a:t>++</a:t>
                      </a:r>
                      <a:endParaRPr lang="en-US" sz="1600" dirty="0">
                        <a:solidFill>
                          <a:srgbClr val="003D62"/>
                        </a:solidFill>
                      </a:endParaRPr>
                    </a:p>
                  </a:txBody>
                  <a:tcPr marL="36000" marR="360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3D62"/>
                          </a:solidFill>
                        </a:rPr>
                        <a:t>++</a:t>
                      </a:r>
                      <a:endParaRPr lang="en-US" sz="1600" dirty="0">
                        <a:solidFill>
                          <a:srgbClr val="003D62"/>
                        </a:solidFill>
                      </a:endParaRPr>
                    </a:p>
                  </a:txBody>
                  <a:tcPr marL="36000" marR="360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rgbClr val="003D62"/>
                          </a:solidFill>
                        </a:rPr>
                        <a:t>language</a:t>
                      </a:r>
                      <a:endParaRPr lang="en-US" sz="1600" dirty="0">
                        <a:solidFill>
                          <a:srgbClr val="003D62"/>
                        </a:solidFill>
                      </a:endParaRPr>
                    </a:p>
                  </a:txBody>
                  <a:tcPr marL="36000" marR="360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3D62"/>
                          </a:solidFill>
                        </a:rPr>
                        <a:t>F90/C/C++ </a:t>
                      </a:r>
                      <a:endParaRPr lang="en-US" sz="1600" dirty="0">
                        <a:solidFill>
                          <a:srgbClr val="003D62"/>
                        </a:solidFill>
                      </a:endParaRPr>
                    </a:p>
                  </a:txBody>
                  <a:tcPr marL="36000" marR="360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3D62"/>
                          </a:solidFill>
                        </a:rPr>
                        <a:t>C/C++</a:t>
                      </a:r>
                      <a:endParaRPr lang="en-US" sz="1600" dirty="0">
                        <a:solidFill>
                          <a:srgbClr val="003D62"/>
                        </a:solidFill>
                      </a:endParaRPr>
                    </a:p>
                  </a:txBody>
                  <a:tcPr marL="36000" marR="360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3D62"/>
                          </a:solidFill>
                        </a:rPr>
                        <a:t>F90/C/C++</a:t>
                      </a:r>
                      <a:endParaRPr lang="en-US" sz="1600" dirty="0">
                        <a:solidFill>
                          <a:srgbClr val="003D62"/>
                        </a:solidFill>
                      </a:endParaRPr>
                    </a:p>
                  </a:txBody>
                  <a:tcPr marL="36000" marR="360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3D62"/>
                          </a:solidFill>
                        </a:rPr>
                        <a:t>C/C++</a:t>
                      </a:r>
                    </a:p>
                  </a:txBody>
                  <a:tcPr marL="36000" marR="360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3D62"/>
                          </a:solidFill>
                        </a:rPr>
                        <a:t>F90/C/C++</a:t>
                      </a:r>
                      <a:endParaRPr lang="en-US" sz="1600" dirty="0">
                        <a:solidFill>
                          <a:srgbClr val="003D62"/>
                        </a:solidFill>
                      </a:endParaRPr>
                    </a:p>
                  </a:txBody>
                  <a:tcPr marL="36000" marR="3600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979712" y="1340768"/>
            <a:ext cx="2520280" cy="3384376"/>
          </a:xfrm>
          <a:prstGeom prst="roundRect">
            <a:avLst>
              <a:gd name="adj" fmla="val 8736"/>
            </a:avLst>
          </a:prstGeom>
          <a:ln w="19050">
            <a:solidFill>
              <a:srgbClr val="B2230A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2230A"/>
                </a:solidFill>
                <a:effectLst/>
                <a:latin typeface="+mn-lt"/>
                <a:ea typeface="ＭＳ Ｐゴシック" charset="0"/>
              </a:rPr>
              <a:t>stay away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644008" y="1124744"/>
            <a:ext cx="1296144" cy="3600400"/>
          </a:xfrm>
          <a:prstGeom prst="roundRect">
            <a:avLst/>
          </a:prstGeom>
          <a:ln w="19050">
            <a:solidFill>
              <a:srgbClr val="B2230A"/>
            </a:solidFill>
          </a:ln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B2230A"/>
                </a:solidFill>
                <a:effectLst/>
                <a:latin typeface="+mn-lt"/>
              </a:rPr>
              <a:t>preferred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baseline="0" dirty="0" smtClean="0">
                <a:solidFill>
                  <a:srgbClr val="B2230A"/>
                </a:solidFill>
                <a:latin typeface="+mn-lt"/>
              </a:rPr>
              <a:t>choice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B2230A"/>
              </a:solidFill>
              <a:effectLst/>
              <a:latin typeface="+mn-l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380312" y="1124744"/>
            <a:ext cx="1296144" cy="4824536"/>
          </a:xfrm>
          <a:prstGeom prst="roundRect">
            <a:avLst/>
          </a:prstGeom>
          <a:ln w="19050">
            <a:solidFill>
              <a:srgbClr val="B2230A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2230A"/>
                </a:solidFill>
                <a:effectLst/>
                <a:latin typeface="+mn-lt"/>
                <a:ea typeface="ＭＳ Ｐゴシック" charset="0"/>
              </a:rPr>
              <a:t>preferred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aseline="0" dirty="0" smtClean="0">
                <a:solidFill>
                  <a:srgbClr val="B2230A"/>
                </a:solidFill>
                <a:latin typeface="+mn-lt"/>
              </a:rPr>
              <a:t>choice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B2230A"/>
              </a:solidFill>
              <a:effectLst/>
              <a:latin typeface="+mn-lt"/>
              <a:ea typeface="ＭＳ Ｐゴシック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aseline="0" dirty="0" smtClean="0">
              <a:solidFill>
                <a:srgbClr val="B2230A"/>
              </a:solidFill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B2230A"/>
              </a:solidFill>
              <a:effectLst/>
              <a:latin typeface="+mn-lt"/>
              <a:ea typeface="ＭＳ Ｐゴシック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aseline="0" dirty="0" smtClean="0">
              <a:solidFill>
                <a:srgbClr val="B2230A"/>
              </a:solidFill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B2230A"/>
              </a:solidFill>
              <a:effectLst/>
              <a:latin typeface="+mn-lt"/>
              <a:ea typeface="ＭＳ Ｐゴシック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aseline="0" dirty="0" smtClean="0">
              <a:solidFill>
                <a:srgbClr val="B2230A"/>
              </a:solidFill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B2230A"/>
              </a:solidFill>
              <a:effectLst/>
              <a:latin typeface="+mn-lt"/>
              <a:ea typeface="ＭＳ Ｐゴシック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aseline="0" dirty="0" smtClean="0">
              <a:solidFill>
                <a:srgbClr val="B2230A"/>
              </a:solidFill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B2230A"/>
              </a:solidFill>
              <a:effectLst/>
              <a:latin typeface="+mn-lt"/>
              <a:ea typeface="ＭＳ Ｐゴシック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aseline="0" dirty="0" smtClean="0">
              <a:solidFill>
                <a:srgbClr val="B2230A"/>
              </a:solidFill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B2230A"/>
              </a:solidFill>
              <a:effectLst/>
              <a:latin typeface="+mn-lt"/>
              <a:ea typeface="ＭＳ Ｐゴシック" charset="0"/>
            </a:endParaRPr>
          </a:p>
          <a:p>
            <a:pPr marR="0" indent="0" algn="ctr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aseline="0" dirty="0" smtClean="0">
                <a:solidFill>
                  <a:srgbClr val="B2230A"/>
                </a:solidFill>
                <a:latin typeface="+mn-lt"/>
              </a:rPr>
              <a:t>if solving the problem is first concern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B2230A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012160" y="1340768"/>
            <a:ext cx="1296144" cy="5040560"/>
          </a:xfrm>
          <a:prstGeom prst="roundRect">
            <a:avLst/>
          </a:prstGeom>
          <a:ln w="19050">
            <a:solidFill>
              <a:srgbClr val="B2230A"/>
            </a:solidFill>
          </a:ln>
        </p:spPr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B2230A"/>
                </a:solidFill>
                <a:effectLst/>
                <a:latin typeface="+mn-lt"/>
                <a:ea typeface="ＭＳ Ｐゴシック" charset="0"/>
              </a:rPr>
              <a:t>if portability is an issue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aseline="0" dirty="0" smtClean="0">
                <a:solidFill>
                  <a:srgbClr val="B2230A"/>
                </a:solidFill>
                <a:latin typeface="+mn-lt"/>
              </a:rPr>
              <a:t>and software is first concern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B2230A"/>
              </a:solidFill>
              <a:effectLst/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750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look for the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https://software.intel.com/en-us/intel-software-technical-</a:t>
            </a:r>
            <a:r>
              <a:rPr lang="en-US" b="1" dirty="0" smtClean="0">
                <a:hlinkClick r:id="rId2"/>
              </a:rPr>
              <a:t>documentation</a:t>
            </a:r>
          </a:p>
          <a:p>
            <a:endParaRPr lang="en-US" b="1" dirty="0">
              <a:hlinkClick r:id="rId2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://software.intel.com/sites/default/files/8c/a9/</a:t>
            </a:r>
            <a:r>
              <a:rPr lang="en-US" dirty="0" smtClean="0">
                <a:hlinkClick r:id="rId3"/>
              </a:rPr>
              <a:t>CompilerAutovectorizationGuide.pdf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://software.intel.com/en-us/</a:t>
            </a:r>
            <a:r>
              <a:rPr lang="en-US" dirty="0" smtClean="0">
                <a:hlinkClick r:id="rId2"/>
              </a:rPr>
              <a:t>mkl_cookbook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https://software.intel.com/en-us/articles/vectorization-</a:t>
            </a:r>
            <a:r>
              <a:rPr lang="en-US" dirty="0" smtClean="0">
                <a:hlinkClick r:id="rId4"/>
              </a:rPr>
              <a:t>essential</a:t>
            </a:r>
            <a:r>
              <a:rPr lang="en-US" dirty="0" smtClean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36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spin-waves-2.0 </a:t>
            </a:r>
            <a:endParaRPr lang="en-US" dirty="0"/>
          </a:p>
          <a:p>
            <a:r>
              <a:rPr lang="en-US" dirty="0" smtClean="0"/>
              <a:t>Prof </a:t>
            </a:r>
            <a:r>
              <a:rPr lang="en-US" dirty="0" err="1" smtClean="0"/>
              <a:t>Wim</a:t>
            </a:r>
            <a:r>
              <a:rPr lang="en-US" dirty="0" smtClean="0"/>
              <a:t> Magnus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36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</a:t>
            </a:r>
            <a:r>
              <a:rPr lang="en-US" dirty="0"/>
              <a:t>-waves-2.0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3" y="1268760"/>
            <a:ext cx="8136904" cy="5256584"/>
          </a:xfrm>
        </p:spPr>
        <p:txBody>
          <a:bodyPr anchor="t"/>
          <a:lstStyle/>
          <a:p>
            <a:r>
              <a:rPr lang="en-US" dirty="0" smtClean="0"/>
              <a:t>compute magnetization </a:t>
            </a:r>
            <a:r>
              <a:rPr lang="en-US" i="1" dirty="0" smtClean="0"/>
              <a:t>m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of bulk </a:t>
            </a:r>
            <a:r>
              <a:rPr lang="en-US" dirty="0" err="1" smtClean="0"/>
              <a:t>ferro</a:t>
            </a:r>
            <a:r>
              <a:rPr lang="en-US" dirty="0" smtClean="0"/>
              <a:t>-magnets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self consistent solution of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64" y="4221088"/>
            <a:ext cx="81788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008" y="5644604"/>
            <a:ext cx="1727200" cy="520700"/>
          </a:xfrm>
          <a:prstGeom prst="rect">
            <a:avLst/>
          </a:prstGeom>
        </p:spPr>
      </p:pic>
      <p:pic>
        <p:nvPicPr>
          <p:cNvPr id="13" name="Picture 12" descr="magnetizat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124744"/>
            <a:ext cx="36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04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42220" y="2785864"/>
            <a:ext cx="5762228" cy="1291208"/>
            <a:chOff x="1835696" y="4509120"/>
            <a:chExt cx="5762228" cy="12912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87824" y="4509120"/>
              <a:ext cx="4610100" cy="12319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41816" r="39699"/>
            <a:stretch/>
          </p:blipFill>
          <p:spPr>
            <a:xfrm>
              <a:off x="1835696" y="4581128"/>
              <a:ext cx="1512000" cy="12192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over </a:t>
            </a:r>
            <a:r>
              <a:rPr lang="en-US" dirty="0" smtClean="0"/>
              <a:t>all </a:t>
            </a:r>
            <a:r>
              <a:rPr lang="en-US" i="1" dirty="0" smtClean="0"/>
              <a:t>T</a:t>
            </a:r>
            <a:r>
              <a:rPr lang="en-US" dirty="0" smtClean="0"/>
              <a:t> points (temperature)</a:t>
            </a:r>
          </a:p>
          <a:p>
            <a:pPr lvl="1"/>
            <a:r>
              <a:rPr lang="en-US" dirty="0" smtClean="0"/>
              <a:t>initial guess m=0.5 (corresponding to </a:t>
            </a:r>
            <a:r>
              <a:rPr lang="en-US" i="1" dirty="0" err="1" smtClean="0"/>
              <a:t>Φ</a:t>
            </a:r>
            <a:r>
              <a:rPr lang="en-US" dirty="0" smtClean="0"/>
              <a:t>(</a:t>
            </a:r>
            <a:r>
              <a:rPr lang="en-US" i="1" dirty="0" smtClean="0"/>
              <a:t>m</a:t>
            </a:r>
            <a:r>
              <a:rPr lang="en-US" dirty="0" smtClean="0"/>
              <a:t>)=0)</a:t>
            </a:r>
            <a:endParaRPr lang="en-US" dirty="0"/>
          </a:p>
          <a:p>
            <a:pPr lvl="2"/>
            <a:r>
              <a:rPr lang="en-US" dirty="0" smtClean="0"/>
              <a:t>update </a:t>
            </a:r>
            <a:r>
              <a:rPr lang="en-US" i="1" dirty="0"/>
              <a:t>m</a:t>
            </a:r>
            <a:r>
              <a:rPr lang="en-US" dirty="0"/>
              <a:t> = 1/(2+4</a:t>
            </a:r>
            <a:r>
              <a:rPr lang="en-US" dirty="0" smtClean="0"/>
              <a:t>*</a:t>
            </a:r>
            <a:r>
              <a:rPr lang="en-US" i="1" dirty="0" err="1"/>
              <a:t>Φ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</a:t>
            </a:r>
            <a:r>
              <a:rPr lang="en-US" dirty="0" smtClean="0"/>
              <a:t>) until convergence</a:t>
            </a:r>
          </a:p>
          <a:p>
            <a:pPr lvl="2"/>
            <a:endParaRPr lang="en-US" dirty="0"/>
          </a:p>
          <a:p>
            <a:r>
              <a:rPr lang="en-US" i="1" dirty="0" err="1" smtClean="0"/>
              <a:t>Φ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computed as </a:t>
            </a:r>
          </a:p>
          <a:p>
            <a:endParaRPr lang="en-US" dirty="0"/>
          </a:p>
          <a:p>
            <a:pPr marL="273050" lvl="1" indent="0">
              <a:buNone/>
            </a:pPr>
            <a:endParaRPr lang="en-US" dirty="0" smtClean="0"/>
          </a:p>
          <a:p>
            <a:pPr lvl="1"/>
            <a:r>
              <a:rPr lang="en-US" i="1" dirty="0" err="1"/>
              <a:t>Φ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 smtClean="0"/>
              <a:t>)=0</a:t>
            </a:r>
          </a:p>
          <a:p>
            <a:pPr lvl="1"/>
            <a:r>
              <a:rPr lang="en-US" dirty="0" smtClean="0"/>
              <a:t>loop over </a:t>
            </a:r>
            <a:r>
              <a:rPr lang="en-US" i="1" dirty="0" smtClean="0"/>
              <a:t>n</a:t>
            </a:r>
            <a:r>
              <a:rPr lang="en-US" dirty="0" smtClean="0"/>
              <a:t>=1,∞</a:t>
            </a:r>
          </a:p>
          <a:p>
            <a:pPr lvl="2"/>
            <a:r>
              <a:rPr lang="en-US" dirty="0" smtClean="0"/>
              <a:t>evaluate the integral using Gauss</a:t>
            </a:r>
            <a:r>
              <a:rPr lang="en-US" dirty="0"/>
              <a:t>-Legendre-</a:t>
            </a:r>
            <a:r>
              <a:rPr lang="en-US" dirty="0" err="1"/>
              <a:t>integratie</a:t>
            </a:r>
            <a:r>
              <a:rPr lang="en-US" dirty="0"/>
              <a:t> </a:t>
            </a:r>
            <a:r>
              <a:rPr lang="en-US" dirty="0" smtClean="0"/>
              <a:t>on </a:t>
            </a:r>
            <a:r>
              <a:rPr lang="en-US" dirty="0"/>
              <a:t>64 </a:t>
            </a:r>
            <a:r>
              <a:rPr lang="en-US" dirty="0" smtClean="0"/>
              <a:t>points</a:t>
            </a:r>
          </a:p>
          <a:p>
            <a:pPr lvl="2"/>
            <a:r>
              <a:rPr lang="en-US" dirty="0" smtClean="0"/>
              <a:t>term = (integral*</a:t>
            </a:r>
            <a:r>
              <a:rPr lang="en-US" i="1" dirty="0" smtClean="0">
                <a:latin typeface="Symbol" charset="2"/>
                <a:cs typeface="Symbol" charset="2"/>
              </a:rPr>
              <a:t>a</a:t>
            </a:r>
            <a:r>
              <a:rPr lang="en-US" dirty="0" smtClean="0">
                <a:latin typeface="Symbol" charset="2"/>
                <a:cs typeface="Symbol" charset="2"/>
              </a:rPr>
              <a:t>/</a:t>
            </a:r>
            <a:r>
              <a:rPr lang="en-US" i="1" dirty="0" smtClean="0">
                <a:latin typeface="Symbol" charset="2"/>
                <a:cs typeface="Symbol" charset="2"/>
              </a:rPr>
              <a:t>π</a:t>
            </a:r>
            <a:r>
              <a:rPr lang="en-US" dirty="0" smtClean="0"/>
              <a:t>)</a:t>
            </a:r>
            <a:r>
              <a:rPr lang="en-US" baseline="30000" dirty="0" smtClean="0"/>
              <a:t>3</a:t>
            </a:r>
          </a:p>
          <a:p>
            <a:pPr lvl="2"/>
            <a:r>
              <a:rPr lang="en-US" dirty="0" smtClean="0"/>
              <a:t>if the term is too small</a:t>
            </a:r>
            <a:br>
              <a:rPr lang="en-US" dirty="0" smtClean="0"/>
            </a:br>
            <a:r>
              <a:rPr lang="en-US" dirty="0" smtClean="0"/>
              <a:t>    break</a:t>
            </a:r>
            <a:br>
              <a:rPr lang="en-US" dirty="0" smtClean="0"/>
            </a:br>
            <a:r>
              <a:rPr lang="en-US" dirty="0" smtClean="0"/>
              <a:t>else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i="1" dirty="0" err="1" smtClean="0"/>
              <a:t>Φ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 smtClean="0"/>
              <a:t>)+=term</a:t>
            </a:r>
          </a:p>
        </p:txBody>
      </p:sp>
    </p:spTree>
    <p:extLst>
      <p:ext uri="{BB962C8B-B14F-4D97-AF65-F5344CB8AC3E}">
        <p14:creationId xmlns:p14="http://schemas.microsoft.com/office/powerpoint/2010/main" val="3646840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1124744"/>
            <a:ext cx="8208912" cy="5256584"/>
          </a:xfrm>
        </p:spPr>
        <p:txBody>
          <a:bodyPr/>
          <a:lstStyle/>
          <a:p>
            <a:r>
              <a:rPr lang="en-US" dirty="0" smtClean="0"/>
              <a:t>4 nested loops:</a:t>
            </a:r>
          </a:p>
          <a:p>
            <a:r>
              <a:rPr lang="en-US" dirty="0" smtClean="0"/>
              <a:t>loop over </a:t>
            </a:r>
            <a:r>
              <a:rPr lang="en-US" i="1" dirty="0" smtClean="0"/>
              <a:t>T</a:t>
            </a:r>
            <a:r>
              <a:rPr lang="en-US" dirty="0"/>
              <a:t> </a:t>
            </a:r>
            <a:r>
              <a:rPr lang="en-US" dirty="0" smtClean="0"/>
              <a:t>points</a:t>
            </a:r>
          </a:p>
          <a:p>
            <a:pPr lvl="1"/>
            <a:r>
              <a:rPr lang="en-US" dirty="0" smtClean="0"/>
              <a:t>self-consistency iteration</a:t>
            </a:r>
          </a:p>
          <a:p>
            <a:pPr lvl="2"/>
            <a:r>
              <a:rPr lang="en-US" dirty="0" smtClean="0"/>
              <a:t>loop over </a:t>
            </a:r>
            <a:r>
              <a:rPr lang="en-US" sz="1600" dirty="0" smtClean="0"/>
              <a:t>terms</a:t>
            </a:r>
          </a:p>
          <a:p>
            <a:pPr lvl="3"/>
            <a:r>
              <a:rPr lang="en-US" sz="1400" dirty="0" smtClean="0"/>
              <a:t>loop over integration points</a:t>
            </a:r>
          </a:p>
          <a:p>
            <a:r>
              <a:rPr lang="en-US" dirty="0" smtClean="0"/>
              <a:t>observation: </a:t>
            </a:r>
            <a:br>
              <a:rPr lang="en-US" dirty="0" smtClean="0"/>
            </a:br>
            <a:r>
              <a:rPr lang="en-US" dirty="0" smtClean="0"/>
              <a:t>runtime does not increase when auto-</a:t>
            </a:r>
            <a:r>
              <a:rPr lang="en-US" dirty="0" err="1" smtClean="0"/>
              <a:t>vectorization</a:t>
            </a:r>
            <a:r>
              <a:rPr lang="en-US" dirty="0" smtClean="0"/>
              <a:t> is disabled with compiler flag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-no-</a:t>
            </a:r>
            <a:r>
              <a:rPr lang="en-US" dirty="0" err="1" smtClean="0">
                <a:latin typeface="Courier"/>
                <a:cs typeface="Courier"/>
              </a:rPr>
              <a:t>vec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auto-</a:t>
            </a:r>
            <a:r>
              <a:rPr lang="en-US" dirty="0" err="1" smtClean="0"/>
              <a:t>vectorization</a:t>
            </a:r>
            <a:r>
              <a:rPr lang="en-US" dirty="0" smtClean="0"/>
              <a:t> fails, but why?</a:t>
            </a:r>
            <a:endParaRPr lang="en-US" dirty="0"/>
          </a:p>
          <a:p>
            <a:pPr marL="0" indent="0">
              <a:buNone/>
            </a:pPr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2990915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b"/>
          <a:lstStyle/>
          <a:p>
            <a:r>
              <a:rPr lang="en-US" sz="1800" dirty="0" smtClean="0"/>
              <a:t>number of iterations in self-consistency loop </a:t>
            </a:r>
            <a:r>
              <a:rPr lang="en-US" sz="1800" dirty="0" err="1" smtClean="0"/>
              <a:t>vs</a:t>
            </a:r>
            <a:r>
              <a:rPr lang="en-US" sz="1800" dirty="0" smtClean="0"/>
              <a:t> </a:t>
            </a:r>
            <a:r>
              <a:rPr lang="en-US" sz="1800" i="1" dirty="0" smtClean="0"/>
              <a:t>T</a:t>
            </a:r>
          </a:p>
          <a:p>
            <a:endParaRPr lang="en-US" sz="1800" i="1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0"/>
          </p:nvPr>
        </p:nvSpPr>
        <p:spPr>
          <a:xfrm>
            <a:off x="4716016" y="1412776"/>
            <a:ext cx="4032448" cy="4536504"/>
          </a:xfrm>
        </p:spPr>
        <p:txBody>
          <a:bodyPr anchor="b"/>
          <a:lstStyle/>
          <a:p>
            <a:r>
              <a:rPr lang="en-US" sz="1800" i="1" dirty="0" smtClean="0"/>
              <a:t>m</a:t>
            </a:r>
            <a:r>
              <a:rPr lang="en-US" sz="1800" dirty="0" smtClean="0"/>
              <a:t>(</a:t>
            </a:r>
            <a:r>
              <a:rPr lang="en-US" sz="1800" i="1" dirty="0" smtClean="0"/>
              <a:t>T</a:t>
            </a:r>
            <a:r>
              <a:rPr lang="en-US" sz="1800" dirty="0" smtClean="0"/>
              <a:t>) decreases monotonically</a:t>
            </a:r>
          </a:p>
          <a:p>
            <a:r>
              <a:rPr lang="en-US" sz="1800" i="1" dirty="0"/>
              <a:t>m</a:t>
            </a:r>
            <a:r>
              <a:rPr lang="en-US" sz="1800" dirty="0"/>
              <a:t>(</a:t>
            </a:r>
            <a:r>
              <a:rPr lang="en-US" sz="1800" i="1" dirty="0" smtClean="0"/>
              <a:t>T</a:t>
            </a:r>
            <a:r>
              <a:rPr lang="en-US" sz="1800" i="1" baseline="-25000" dirty="0" smtClean="0"/>
              <a:t>i</a:t>
            </a:r>
            <a:r>
              <a:rPr lang="en-US" sz="1800" baseline="-25000" dirty="0" smtClean="0"/>
              <a:t>-1</a:t>
            </a:r>
            <a:r>
              <a:rPr lang="en-US" sz="1800" dirty="0" smtClean="0"/>
              <a:t>) is a better initial guess than 0.5</a:t>
            </a:r>
            <a:endParaRPr lang="en-US" sz="1800" dirty="0"/>
          </a:p>
        </p:txBody>
      </p:sp>
      <p:pic>
        <p:nvPicPr>
          <p:cNvPr id="5" name="Picture 4" descr="v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36" y="1953137"/>
            <a:ext cx="3600000" cy="2699999"/>
          </a:xfrm>
          <a:prstGeom prst="rect">
            <a:avLst/>
          </a:prstGeom>
        </p:spPr>
      </p:pic>
      <p:pic>
        <p:nvPicPr>
          <p:cNvPr id="9" name="Picture 8" descr="magnetiz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24" y="1953136"/>
            <a:ext cx="3600000" cy="27000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004048" y="1301336"/>
            <a:ext cx="3096344" cy="543487"/>
          </a:xfrm>
          <a:prstGeom prst="roundRect">
            <a:avLst/>
          </a:prstGeom>
          <a:ln w="25400">
            <a:solidFill>
              <a:srgbClr val="B2230A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B2230A"/>
                </a:solidFill>
                <a:effectLst/>
                <a:latin typeface="+mn-lt"/>
                <a:ea typeface="ＭＳ Ｐゴシック" charset="0"/>
              </a:rPr>
              <a:t>initial guess</a:t>
            </a:r>
          </a:p>
        </p:txBody>
      </p:sp>
      <p:cxnSp>
        <p:nvCxnSpPr>
          <p:cNvPr id="13" name="Curved Connector 12"/>
          <p:cNvCxnSpPr>
            <a:stCxn id="12" idx="1"/>
            <a:endCxn id="14" idx="1"/>
          </p:cNvCxnSpPr>
          <p:nvPr/>
        </p:nvCxnSpPr>
        <p:spPr bwMode="auto">
          <a:xfrm rot="10800000" flipV="1">
            <a:off x="5004048" y="1573080"/>
            <a:ext cx="12700" cy="66778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25400" cap="flat" cmpd="sng" algn="ctr">
            <a:solidFill>
              <a:srgbClr val="B2230A"/>
            </a:solidFill>
            <a:prstDash val="solid"/>
            <a:round/>
            <a:headEnd type="none" w="med" len="med"/>
            <a:tailEnd type="triangl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ounded Rectangle 13"/>
          <p:cNvSpPr/>
          <p:nvPr/>
        </p:nvSpPr>
        <p:spPr>
          <a:xfrm>
            <a:off x="5004048" y="2132856"/>
            <a:ext cx="3096344" cy="216024"/>
          </a:xfrm>
          <a:prstGeom prst="roundRect">
            <a:avLst/>
          </a:prstGeom>
          <a:ln w="25400">
            <a:solidFill>
              <a:srgbClr val="B2230A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B2230A"/>
              </a:solidFill>
              <a:effectLst/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944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your problem when you code</a:t>
            </a:r>
            <a:endParaRPr lang="en-US" dirty="0"/>
          </a:p>
        </p:txBody>
      </p:sp>
      <p:pic>
        <p:nvPicPr>
          <p:cNvPr id="4" name="Picture 3" descr="v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480" y="1385968"/>
            <a:ext cx="2160000" cy="1620000"/>
          </a:xfrm>
          <a:prstGeom prst="rect">
            <a:avLst/>
          </a:prstGeom>
        </p:spPr>
      </p:pic>
      <p:pic>
        <p:nvPicPr>
          <p:cNvPr id="5" name="Content Placeholder 4" descr="v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0" b="6930"/>
          <a:stretch>
            <a:fillRect/>
          </a:stretch>
        </p:blipFill>
        <p:spPr>
          <a:xfrm>
            <a:off x="4524154" y="1498269"/>
            <a:ext cx="2160000" cy="1395399"/>
          </a:xfrm>
          <a:prstGeom prst="rect">
            <a:avLst/>
          </a:prstGeom>
        </p:spPr>
      </p:pic>
      <p:pic>
        <p:nvPicPr>
          <p:cNvPr id="6" name="Picture 5" descr="v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837" y="1385968"/>
            <a:ext cx="2160000" cy="1620000"/>
          </a:xfrm>
          <a:prstGeom prst="rect">
            <a:avLst/>
          </a:prstGeom>
        </p:spPr>
      </p:pic>
      <p:sp>
        <p:nvSpPr>
          <p:cNvPr id="7" name="Content Placeholder 9"/>
          <p:cNvSpPr txBox="1">
            <a:spLocks/>
          </p:cNvSpPr>
          <p:nvPr/>
        </p:nvSpPr>
        <p:spPr>
          <a:xfrm>
            <a:off x="2363835" y="3429000"/>
            <a:ext cx="2160000" cy="1440160"/>
          </a:xfrm>
          <a:prstGeom prst="rect">
            <a:avLst/>
          </a:prstGeom>
        </p:spPr>
        <p:txBody>
          <a:bodyPr anchor="t"/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3D62"/>
                </a:solidFill>
                <a:latin typeface="+mn-lt"/>
                <a:ea typeface="+mn-ea"/>
                <a:cs typeface="ＭＳ Ｐゴシック" charset="0"/>
              </a:defRPr>
            </a:lvl1pPr>
            <a:lvl2pPr marL="536575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900">
                <a:solidFill>
                  <a:srgbClr val="003D62"/>
                </a:solidFill>
                <a:latin typeface="+mn-lt"/>
                <a:ea typeface="+mn-ea"/>
              </a:defRPr>
            </a:lvl2pPr>
            <a:lvl3pPr marL="809625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rgbClr val="003D62"/>
                </a:solidFill>
                <a:latin typeface="+mn-lt"/>
                <a:ea typeface="+mn-ea"/>
              </a:defRPr>
            </a:lvl3pPr>
            <a:lvl4pPr marL="1073150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4pPr>
            <a:lvl5pPr marL="134620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sz="1600" i="1" baseline="0" dirty="0"/>
              <a:t>m</a:t>
            </a:r>
            <a:r>
              <a:rPr lang="en-US" sz="1600" dirty="0"/>
              <a:t>0</a:t>
            </a:r>
            <a:r>
              <a:rPr lang="en-US" sz="1600" baseline="0" dirty="0"/>
              <a:t>(</a:t>
            </a:r>
            <a:r>
              <a:rPr lang="en-US" sz="1600" i="1" baseline="0" dirty="0"/>
              <a:t>T</a:t>
            </a:r>
            <a:r>
              <a:rPr lang="en-US" sz="1600" i="1" dirty="0"/>
              <a:t>i</a:t>
            </a:r>
            <a:r>
              <a:rPr lang="en-US" sz="1600" baseline="0" dirty="0"/>
              <a:t>) = </a:t>
            </a:r>
            <a:r>
              <a:rPr lang="en-US" sz="1600" i="1" baseline="0" dirty="0" smtClean="0"/>
              <a:t>m</a:t>
            </a:r>
            <a:r>
              <a:rPr lang="en-US" sz="1600" baseline="0" dirty="0" smtClean="0"/>
              <a:t>(</a:t>
            </a:r>
            <a:r>
              <a:rPr lang="en-US" sz="1600" i="1" baseline="0" dirty="0" smtClean="0"/>
              <a:t>T</a:t>
            </a:r>
            <a:r>
              <a:rPr lang="en-US" sz="1600" i="1" dirty="0" smtClean="0"/>
              <a:t>i</a:t>
            </a:r>
            <a:r>
              <a:rPr lang="en-US" sz="1600" dirty="0" smtClean="0"/>
              <a:t>-1</a:t>
            </a:r>
            <a:r>
              <a:rPr lang="en-US" sz="1600" baseline="0" dirty="0" smtClean="0"/>
              <a:t>)</a:t>
            </a:r>
            <a:r>
              <a:rPr lang="en-US" sz="1600" baseline="0" dirty="0"/>
              <a:t/>
            </a:r>
            <a:br>
              <a:rPr lang="en-US" sz="1600" baseline="0" dirty="0"/>
            </a:br>
            <a:r>
              <a:rPr lang="en-US" sz="1600" baseline="0" dirty="0" smtClean="0"/>
              <a:t/>
            </a:r>
            <a:br>
              <a:rPr lang="en-US" sz="1600" baseline="0" dirty="0" smtClean="0"/>
            </a:br>
            <a:r>
              <a:rPr lang="en-US" sz="1600" baseline="0" dirty="0" smtClean="0"/>
              <a:t/>
            </a:r>
            <a:br>
              <a:rPr lang="en-US" sz="1600" baseline="0" dirty="0" smtClean="0"/>
            </a:br>
            <a:r>
              <a:rPr lang="en-US" sz="1600" baseline="0" dirty="0" smtClean="0"/>
              <a:t/>
            </a:r>
            <a:br>
              <a:rPr lang="en-US" sz="1600" baseline="0" dirty="0" smtClean="0"/>
            </a:br>
            <a:endParaRPr lang="en-US" sz="1600" baseline="0" dirty="0" smtClean="0"/>
          </a:p>
          <a:p>
            <a:pPr marL="0" indent="0" algn="ctr">
              <a:buNone/>
            </a:pPr>
            <a:endParaRPr lang="en-US" sz="1600" baseline="0" dirty="0" smtClean="0"/>
          </a:p>
          <a:p>
            <a:pPr marL="0" indent="0" algn="ctr">
              <a:buNone/>
            </a:pPr>
            <a:r>
              <a:rPr lang="en-US" sz="1600" baseline="0" dirty="0" smtClean="0">
                <a:solidFill>
                  <a:srgbClr val="B2230A"/>
                </a:solidFill>
              </a:rPr>
              <a:t>2789</a:t>
            </a:r>
            <a:r>
              <a:rPr lang="en-US" sz="1600" baseline="0" dirty="0" smtClean="0"/>
              <a:t>-&gt;2005</a:t>
            </a:r>
            <a:endParaRPr lang="en-US" sz="1600" baseline="0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48158" y="3429000"/>
            <a:ext cx="2160000" cy="1440160"/>
          </a:xfrm>
          <a:prstGeom prst="rect">
            <a:avLst/>
          </a:prstGeom>
        </p:spPr>
        <p:txBody>
          <a:bodyPr anchor="t"/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3D62"/>
                </a:solidFill>
                <a:latin typeface="+mn-lt"/>
                <a:ea typeface="+mn-ea"/>
                <a:cs typeface="ＭＳ Ｐゴシック" charset="0"/>
              </a:defRPr>
            </a:lvl1pPr>
            <a:lvl2pPr marL="536575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900">
                <a:solidFill>
                  <a:srgbClr val="003D62"/>
                </a:solidFill>
                <a:latin typeface="+mn-lt"/>
                <a:ea typeface="+mn-ea"/>
              </a:defRPr>
            </a:lvl2pPr>
            <a:lvl3pPr marL="809625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rgbClr val="003D62"/>
                </a:solidFill>
                <a:latin typeface="+mn-lt"/>
                <a:ea typeface="+mn-ea"/>
              </a:defRPr>
            </a:lvl3pPr>
            <a:lvl4pPr marL="1073150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4pPr>
            <a:lvl5pPr marL="134620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sz="1600" i="1" baseline="0" dirty="0"/>
              <a:t>m</a:t>
            </a:r>
            <a:r>
              <a:rPr lang="en-US" sz="1600" dirty="0"/>
              <a:t>0</a:t>
            </a:r>
            <a:r>
              <a:rPr lang="en-US" sz="1600" baseline="0" dirty="0"/>
              <a:t>(</a:t>
            </a:r>
            <a:r>
              <a:rPr lang="en-US" sz="1600" i="1" baseline="0" dirty="0"/>
              <a:t>T</a:t>
            </a:r>
            <a:r>
              <a:rPr lang="en-US" sz="1600" i="1" dirty="0"/>
              <a:t>i</a:t>
            </a:r>
            <a:r>
              <a:rPr lang="en-US" sz="1600" baseline="0" dirty="0"/>
              <a:t>) = </a:t>
            </a:r>
            <a:r>
              <a:rPr lang="en-US" sz="1600" baseline="0" dirty="0" smtClean="0"/>
              <a:t/>
            </a:r>
            <a:br>
              <a:rPr lang="en-US" sz="1600" baseline="0" dirty="0" smtClean="0"/>
            </a:br>
            <a:r>
              <a:rPr lang="en-US" sz="1600" b="1" baseline="0" dirty="0" smtClean="0"/>
              <a:t>linear interpolation</a:t>
            </a:r>
            <a:br>
              <a:rPr lang="en-US" sz="1600" b="1" baseline="0" dirty="0" smtClean="0"/>
            </a:br>
            <a:r>
              <a:rPr lang="en-US" sz="1600" i="1" baseline="0" dirty="0" smtClean="0"/>
              <a:t>m</a:t>
            </a:r>
            <a:r>
              <a:rPr lang="en-US" sz="1600" baseline="0" dirty="0"/>
              <a:t>(</a:t>
            </a:r>
            <a:r>
              <a:rPr lang="en-US" sz="1600" i="1" baseline="0" dirty="0"/>
              <a:t>T</a:t>
            </a:r>
            <a:r>
              <a:rPr lang="en-US" sz="1600" i="1" dirty="0"/>
              <a:t>i</a:t>
            </a:r>
            <a:r>
              <a:rPr lang="en-US" sz="1600" dirty="0"/>
              <a:t>-1</a:t>
            </a:r>
            <a:r>
              <a:rPr lang="en-US" sz="1600" baseline="0" dirty="0" smtClean="0"/>
              <a:t>), </a:t>
            </a:r>
            <a:r>
              <a:rPr lang="en-US" sz="1600" i="1" baseline="0" dirty="0" smtClean="0"/>
              <a:t>m</a:t>
            </a:r>
            <a:r>
              <a:rPr lang="en-US" sz="1600" baseline="0" dirty="0"/>
              <a:t>(</a:t>
            </a:r>
            <a:r>
              <a:rPr lang="en-US" sz="1600" i="1" baseline="0" dirty="0"/>
              <a:t>T</a:t>
            </a:r>
            <a:r>
              <a:rPr lang="en-US" sz="1600" i="1" dirty="0"/>
              <a:t>i</a:t>
            </a:r>
            <a:r>
              <a:rPr lang="en-US" sz="1600" dirty="0" smtClean="0"/>
              <a:t>-2</a:t>
            </a:r>
            <a:r>
              <a:rPr lang="en-US" sz="1600" baseline="0" dirty="0" smtClean="0"/>
              <a:t>)</a:t>
            </a:r>
            <a:br>
              <a:rPr lang="en-US" sz="1600" baseline="0" dirty="0" smtClean="0"/>
            </a:br>
            <a:endParaRPr lang="en-US" sz="1600" baseline="0" dirty="0" smtClean="0"/>
          </a:p>
          <a:p>
            <a:pPr marL="0" indent="0" algn="ctr">
              <a:buNone/>
            </a:pPr>
            <a:endParaRPr lang="en-US" sz="1600" baseline="0" dirty="0" smtClean="0"/>
          </a:p>
          <a:p>
            <a:pPr marL="0" indent="0" algn="ctr">
              <a:buNone/>
            </a:pPr>
            <a:r>
              <a:rPr lang="en-US" sz="1600" baseline="0" dirty="0" smtClean="0"/>
              <a:t>2005-&gt;1439</a:t>
            </a:r>
            <a:endParaRPr lang="en-US" sz="1600" baseline="0" dirty="0"/>
          </a:p>
        </p:txBody>
      </p:sp>
      <p:sp>
        <p:nvSpPr>
          <p:cNvPr id="9" name="Content Placeholder 9"/>
          <p:cNvSpPr txBox="1">
            <a:spLocks/>
          </p:cNvSpPr>
          <p:nvPr/>
        </p:nvSpPr>
        <p:spPr>
          <a:xfrm>
            <a:off x="6732480" y="3429000"/>
            <a:ext cx="2160000" cy="1440160"/>
          </a:xfrm>
          <a:prstGeom prst="rect">
            <a:avLst/>
          </a:prstGeom>
        </p:spPr>
        <p:txBody>
          <a:bodyPr anchor="t"/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3D62"/>
                </a:solidFill>
                <a:latin typeface="+mn-lt"/>
                <a:ea typeface="+mn-ea"/>
                <a:cs typeface="ＭＳ Ｐゴシック" charset="0"/>
              </a:defRPr>
            </a:lvl1pPr>
            <a:lvl2pPr marL="536575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900">
                <a:solidFill>
                  <a:srgbClr val="003D62"/>
                </a:solidFill>
                <a:latin typeface="+mn-lt"/>
                <a:ea typeface="+mn-ea"/>
              </a:defRPr>
            </a:lvl2pPr>
            <a:lvl3pPr marL="809625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rgbClr val="003D62"/>
                </a:solidFill>
                <a:latin typeface="+mn-lt"/>
                <a:ea typeface="+mn-ea"/>
              </a:defRPr>
            </a:lvl3pPr>
            <a:lvl4pPr marL="1073150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4pPr>
            <a:lvl5pPr marL="134620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sz="1600" i="1" baseline="0" dirty="0"/>
              <a:t>m</a:t>
            </a:r>
            <a:r>
              <a:rPr lang="en-US" sz="1600" dirty="0"/>
              <a:t>0</a:t>
            </a:r>
            <a:r>
              <a:rPr lang="en-US" sz="1600" baseline="0" dirty="0"/>
              <a:t>(</a:t>
            </a:r>
            <a:r>
              <a:rPr lang="en-US" sz="1600" i="1" baseline="0" dirty="0"/>
              <a:t>T</a:t>
            </a:r>
            <a:r>
              <a:rPr lang="en-US" sz="1600" i="1" dirty="0"/>
              <a:t>i</a:t>
            </a:r>
            <a:r>
              <a:rPr lang="en-US" sz="1600" baseline="0" dirty="0"/>
              <a:t>) = </a:t>
            </a:r>
            <a:r>
              <a:rPr lang="en-US" sz="1600" b="1" baseline="0" dirty="0" smtClean="0"/>
              <a:t>quadratic interpolation </a:t>
            </a:r>
            <a:r>
              <a:rPr lang="en-US" sz="1600" i="1" baseline="0" dirty="0" smtClean="0"/>
              <a:t>m</a:t>
            </a:r>
            <a:r>
              <a:rPr lang="en-US" sz="1600" baseline="0" dirty="0"/>
              <a:t>(</a:t>
            </a:r>
            <a:r>
              <a:rPr lang="en-US" sz="1600" i="1" baseline="0" dirty="0"/>
              <a:t>T</a:t>
            </a:r>
            <a:r>
              <a:rPr lang="en-US" sz="1600" i="1" dirty="0"/>
              <a:t>i</a:t>
            </a:r>
            <a:r>
              <a:rPr lang="en-US" sz="1600" dirty="0"/>
              <a:t>-1</a:t>
            </a:r>
            <a:r>
              <a:rPr lang="en-US" sz="1600" baseline="0" dirty="0" smtClean="0"/>
              <a:t>), </a:t>
            </a:r>
            <a:r>
              <a:rPr lang="en-US" sz="1600" i="1" baseline="0" dirty="0"/>
              <a:t>m</a:t>
            </a:r>
            <a:r>
              <a:rPr lang="en-US" sz="1600" baseline="0" dirty="0"/>
              <a:t>(</a:t>
            </a:r>
            <a:r>
              <a:rPr lang="en-US" sz="1600" i="1" baseline="0" dirty="0"/>
              <a:t>T</a:t>
            </a:r>
            <a:r>
              <a:rPr lang="en-US" sz="1600" i="1" dirty="0"/>
              <a:t>i</a:t>
            </a:r>
            <a:r>
              <a:rPr lang="en-US" sz="1600" dirty="0"/>
              <a:t>-2</a:t>
            </a:r>
            <a:r>
              <a:rPr lang="en-US" sz="1600" baseline="0" dirty="0" smtClean="0"/>
              <a:t>), </a:t>
            </a:r>
            <a:r>
              <a:rPr lang="en-US" sz="1600" i="1" baseline="0" dirty="0" smtClean="0"/>
              <a:t>m</a:t>
            </a:r>
            <a:r>
              <a:rPr lang="en-US" sz="1600" baseline="0" dirty="0"/>
              <a:t>(</a:t>
            </a:r>
            <a:r>
              <a:rPr lang="en-US" sz="1600" i="1" baseline="0" dirty="0"/>
              <a:t>T</a:t>
            </a:r>
            <a:r>
              <a:rPr lang="en-US" sz="1600" i="1" dirty="0"/>
              <a:t>i</a:t>
            </a:r>
            <a:r>
              <a:rPr lang="en-US" sz="1600" dirty="0" smtClean="0"/>
              <a:t>-3</a:t>
            </a:r>
            <a:r>
              <a:rPr lang="en-US" sz="1600" baseline="0" dirty="0" smtClean="0"/>
              <a:t>)</a:t>
            </a:r>
            <a:br>
              <a:rPr lang="en-US" sz="1600" baseline="0" dirty="0" smtClean="0"/>
            </a:br>
            <a:endParaRPr lang="en-US" sz="1600" baseline="0" dirty="0"/>
          </a:p>
          <a:p>
            <a:pPr marL="0" indent="0" algn="ctr">
              <a:buNone/>
            </a:pPr>
            <a:r>
              <a:rPr lang="en-US" sz="1600" baseline="0" dirty="0" smtClean="0"/>
              <a:t>1439-&gt;</a:t>
            </a:r>
            <a:r>
              <a:rPr lang="en-US" sz="1600" baseline="0" dirty="0" smtClean="0">
                <a:solidFill>
                  <a:srgbClr val="B2230A"/>
                </a:solidFill>
              </a:rPr>
              <a:t>1157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67545" y="5445224"/>
            <a:ext cx="82089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3D62"/>
                </a:solidFill>
                <a:latin typeface="+mn-lt"/>
                <a:ea typeface="+mn-ea"/>
                <a:cs typeface="ＭＳ Ｐゴシック" charset="0"/>
              </a:defRPr>
            </a:lvl1pPr>
            <a:lvl2pPr marL="536575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900">
                <a:solidFill>
                  <a:srgbClr val="003D62"/>
                </a:solidFill>
                <a:latin typeface="+mn-lt"/>
                <a:ea typeface="+mn-ea"/>
              </a:defRPr>
            </a:lvl2pPr>
            <a:lvl3pPr marL="809625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rgbClr val="003D62"/>
                </a:solidFill>
                <a:latin typeface="+mn-lt"/>
                <a:ea typeface="+mn-ea"/>
              </a:defRPr>
            </a:lvl3pPr>
            <a:lvl4pPr marL="1073150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4pPr>
            <a:lvl5pPr marL="134620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baseline="0" dirty="0" smtClean="0"/>
              <a:t>2789-&gt;1157 is roughly a speed up of 2.4</a:t>
            </a:r>
          </a:p>
        </p:txBody>
      </p:sp>
      <p:pic>
        <p:nvPicPr>
          <p:cNvPr id="10" name="Picture 9" descr="v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85969"/>
            <a:ext cx="2160000" cy="1619999"/>
          </a:xfrm>
          <a:prstGeom prst="rect">
            <a:avLst/>
          </a:prstGeom>
        </p:spPr>
      </p:pic>
      <p:sp>
        <p:nvSpPr>
          <p:cNvPr id="11" name="Content Placeholder 9"/>
          <p:cNvSpPr txBox="1">
            <a:spLocks/>
          </p:cNvSpPr>
          <p:nvPr/>
        </p:nvSpPr>
        <p:spPr>
          <a:xfrm>
            <a:off x="179512" y="3429000"/>
            <a:ext cx="2160000" cy="1440160"/>
          </a:xfrm>
          <a:prstGeom prst="rect">
            <a:avLst/>
          </a:prstGeom>
        </p:spPr>
        <p:txBody>
          <a:bodyPr anchor="t"/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3D62"/>
                </a:solidFill>
                <a:latin typeface="+mn-lt"/>
                <a:ea typeface="+mn-ea"/>
                <a:cs typeface="ＭＳ Ｐゴシック" charset="0"/>
              </a:defRPr>
            </a:lvl1pPr>
            <a:lvl2pPr marL="536575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900">
                <a:solidFill>
                  <a:srgbClr val="003D62"/>
                </a:solidFill>
                <a:latin typeface="+mn-lt"/>
                <a:ea typeface="+mn-ea"/>
              </a:defRPr>
            </a:lvl2pPr>
            <a:lvl3pPr marL="809625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rgbClr val="003D62"/>
                </a:solidFill>
                <a:latin typeface="+mn-lt"/>
                <a:ea typeface="+mn-ea"/>
              </a:defRPr>
            </a:lvl3pPr>
            <a:lvl4pPr marL="1073150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4pPr>
            <a:lvl5pPr marL="134620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sz="1600" i="1" baseline="0" dirty="0" smtClean="0"/>
              <a:t>m</a:t>
            </a:r>
            <a:r>
              <a:rPr lang="en-US" sz="1600" dirty="0" smtClean="0"/>
              <a:t>0</a:t>
            </a:r>
            <a:r>
              <a:rPr lang="en-US" sz="1600" baseline="0" dirty="0" smtClean="0"/>
              <a:t>(</a:t>
            </a:r>
            <a:r>
              <a:rPr lang="en-US" sz="1600" i="1" baseline="0" dirty="0" smtClean="0"/>
              <a:t>T</a:t>
            </a:r>
            <a:r>
              <a:rPr lang="en-US" sz="1600" i="1" dirty="0" smtClean="0"/>
              <a:t>i</a:t>
            </a:r>
            <a:r>
              <a:rPr lang="en-US" sz="1600" baseline="0" dirty="0" smtClean="0"/>
              <a:t>) = </a:t>
            </a:r>
            <a:r>
              <a:rPr lang="en-US" sz="1600" i="1" baseline="0" dirty="0" smtClean="0"/>
              <a:t>0.5</a:t>
            </a:r>
            <a:r>
              <a:rPr lang="en-US" sz="1600" baseline="0" dirty="0" smtClean="0"/>
              <a:t/>
            </a:r>
            <a:br>
              <a:rPr lang="en-US" sz="1600" baseline="0" dirty="0" smtClean="0"/>
            </a:br>
            <a:r>
              <a:rPr lang="en-US" sz="1600" baseline="0" dirty="0" smtClean="0"/>
              <a:t/>
            </a:r>
            <a:br>
              <a:rPr lang="en-US" sz="1600" baseline="0" dirty="0" smtClean="0"/>
            </a:br>
            <a:r>
              <a:rPr lang="en-US" sz="1600" baseline="0" dirty="0" smtClean="0"/>
              <a:t/>
            </a:r>
            <a:br>
              <a:rPr lang="en-US" sz="1600" baseline="0" dirty="0" smtClean="0"/>
            </a:br>
            <a:r>
              <a:rPr lang="en-US" sz="1600" baseline="0" dirty="0" smtClean="0"/>
              <a:t/>
            </a:r>
            <a:br>
              <a:rPr lang="en-US" sz="1600" baseline="0" dirty="0" smtClean="0"/>
            </a:br>
            <a:r>
              <a:rPr lang="en-US" sz="1600" baseline="0" dirty="0" smtClean="0"/>
              <a:t/>
            </a:r>
            <a:br>
              <a:rPr lang="en-US" sz="1600" baseline="0" dirty="0" smtClean="0"/>
            </a:br>
            <a:endParaRPr lang="en-US" sz="1600" baseline="0" dirty="0" smtClean="0"/>
          </a:p>
          <a:p>
            <a:pPr marL="0" indent="0" algn="ctr">
              <a:buNone/>
            </a:pPr>
            <a:r>
              <a:rPr lang="en-US" sz="1600" baseline="0" dirty="0" smtClean="0">
                <a:solidFill>
                  <a:srgbClr val="B2230A"/>
                </a:solidFill>
              </a:rPr>
              <a:t>2789</a:t>
            </a:r>
            <a:endParaRPr lang="en-US" sz="1600" baseline="0" dirty="0"/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772072" y="1628800"/>
            <a:ext cx="705678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B2230A"/>
            </a:solidFill>
            <a:prstDash val="dash"/>
            <a:round/>
            <a:headEnd type="none" w="med" len="med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>
            <a:off x="3779912" y="1988840"/>
            <a:ext cx="504894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B2230A"/>
            </a:solidFill>
            <a:prstDash val="dash"/>
            <a:round/>
            <a:headEnd type="none" w="med" len="med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>
            <a:off x="5868144" y="2204864"/>
            <a:ext cx="296071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B2230A"/>
            </a:solidFill>
            <a:prstDash val="dash"/>
            <a:round/>
            <a:headEnd type="none" w="med" len="med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>
            <a:off x="8172400" y="2348880"/>
            <a:ext cx="6564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B2230A"/>
            </a:solidFill>
            <a:prstDash val="dash"/>
            <a:round/>
            <a:headEnd type="none" w="med" len="med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91592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2410668" y="2780928"/>
            <a:ext cx="4033540" cy="903846"/>
            <a:chOff x="1835696" y="4509120"/>
            <a:chExt cx="5762228" cy="12912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87824" y="4509120"/>
              <a:ext cx="4610100" cy="12319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41816" r="39699"/>
            <a:stretch/>
          </p:blipFill>
          <p:spPr>
            <a:xfrm>
              <a:off x="1835696" y="4581128"/>
              <a:ext cx="1512000" cy="12192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code takes about 11 s to run</a:t>
            </a:r>
          </a:p>
          <a:p>
            <a:r>
              <a:rPr lang="en-US" dirty="0" smtClean="0"/>
              <a:t>0.58 s is spent writing warnings to </a:t>
            </a:r>
            <a:r>
              <a:rPr lang="en-US" dirty="0" err="1" smtClean="0"/>
              <a:t>stdout</a:t>
            </a:r>
            <a:endParaRPr lang="en-US" dirty="0" smtClean="0"/>
          </a:p>
          <a:p>
            <a:r>
              <a:rPr lang="en-US" dirty="0" smtClean="0"/>
              <a:t>when m-&gt;0 there are problems with convergence of </a:t>
            </a:r>
          </a:p>
          <a:p>
            <a:pPr lvl="1"/>
            <a:r>
              <a:rPr lang="en-US" dirty="0" smtClean="0"/>
              <a:t>the series</a:t>
            </a:r>
          </a:p>
          <a:p>
            <a:pPr lvl="1"/>
            <a:endParaRPr lang="en-US" dirty="0" smtClean="0"/>
          </a:p>
          <a:p>
            <a:pPr marL="27305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and the self-consistency loop</a:t>
            </a:r>
          </a:p>
          <a:p>
            <a:pPr lvl="1"/>
            <a:endParaRPr lang="en-US" dirty="0"/>
          </a:p>
          <a:p>
            <a:pPr marL="273050" lvl="1" indent="0">
              <a:buNone/>
            </a:pPr>
            <a:endParaRPr lang="en-US" dirty="0" smtClean="0"/>
          </a:p>
          <a:p>
            <a:r>
              <a:rPr lang="en-US" dirty="0" smtClean="0"/>
              <a:t>I/O is expensive – don’t write what you will never read</a:t>
            </a:r>
          </a:p>
          <a:p>
            <a:r>
              <a:rPr lang="en-US" dirty="0" smtClean="0"/>
              <a:t>hundreds of times the same two warnings, better use a counter and report only once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-4" t="8636" r="59066" b="15438"/>
          <a:stretch/>
        </p:blipFill>
        <p:spPr>
          <a:xfrm>
            <a:off x="2876306" y="4149080"/>
            <a:ext cx="2343766" cy="648000"/>
          </a:xfrm>
          <a:prstGeom prst="rect">
            <a:avLst/>
          </a:prstGeom>
        </p:spPr>
      </p:pic>
      <p:pic>
        <p:nvPicPr>
          <p:cNvPr id="8" name="Picture 7" descr="magnetizat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052736"/>
            <a:ext cx="1583776" cy="118783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8028384" y="1844824"/>
            <a:ext cx="432048" cy="432048"/>
          </a:xfrm>
          <a:prstGeom prst="ellipse">
            <a:avLst/>
          </a:prstGeom>
          <a:ln w="19050">
            <a:solidFill>
              <a:srgbClr val="B2230A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B2230A"/>
              </a:solidFill>
              <a:effectLst/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747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348880"/>
            <a:ext cx="8280919" cy="3888432"/>
          </a:xfrm>
        </p:spPr>
        <p:txBody>
          <a:bodyPr/>
          <a:lstStyle/>
          <a:p>
            <a:r>
              <a:rPr lang="en-US" sz="2000" dirty="0" smtClean="0"/>
              <a:t>Gauss-Legendre integration implemented using </a:t>
            </a:r>
            <a:r>
              <a:rPr lang="en-US" sz="2000" dirty="0" err="1" smtClean="0"/>
              <a:t>allocatable</a:t>
            </a:r>
            <a:r>
              <a:rPr lang="en-US" sz="2000" dirty="0" smtClean="0"/>
              <a:t> array for integration points</a:t>
            </a:r>
          </a:p>
          <a:p>
            <a:r>
              <a:rPr lang="en-US" sz="2000" dirty="0" smtClean="0"/>
              <a:t>the integrand is passed as function pointer</a:t>
            </a:r>
          </a:p>
          <a:p>
            <a:r>
              <a:rPr lang="en-US" sz="2000" dirty="0" smtClean="0"/>
              <a:t>the integrand is implemented as an </a:t>
            </a:r>
            <a:r>
              <a:rPr lang="en-US" sz="2000" i="1" dirty="0" smtClean="0"/>
              <a:t>array valued function</a:t>
            </a:r>
          </a:p>
          <a:p>
            <a:pPr lvl="1"/>
            <a:r>
              <a:rPr lang="en-US" sz="1800" dirty="0" smtClean="0"/>
              <a:t>takes an array of values : the integration points</a:t>
            </a:r>
          </a:p>
          <a:p>
            <a:pPr lvl="1"/>
            <a:r>
              <a:rPr lang="en-US" sz="1800" dirty="0" smtClean="0"/>
              <a:t>returns an array of values : the function values at the integration points</a:t>
            </a:r>
          </a:p>
          <a:p>
            <a:r>
              <a:rPr lang="en-US" sz="2000" dirty="0" smtClean="0"/>
              <a:t>array valued functions are a F90 feature. </a:t>
            </a:r>
          </a:p>
          <a:p>
            <a:r>
              <a:rPr lang="en-US" sz="2000" dirty="0" smtClean="0"/>
              <a:t>The returned array is automatically allocated and </a:t>
            </a:r>
            <a:r>
              <a:rPr lang="en-US" sz="2000" dirty="0" err="1" smtClean="0"/>
              <a:t>deallocated</a:t>
            </a:r>
            <a:endParaRPr lang="en-US" sz="2000" dirty="0" smtClean="0"/>
          </a:p>
          <a:p>
            <a:r>
              <a:rPr lang="en-US" sz="2000" dirty="0" smtClean="0"/>
              <a:t>flexible and elegant but </a:t>
            </a:r>
            <a:r>
              <a:rPr lang="en-US" sz="2000" dirty="0" smtClean="0">
                <a:solidFill>
                  <a:srgbClr val="B2230A"/>
                </a:solidFill>
              </a:rPr>
              <a:t>efficiency flaws</a:t>
            </a:r>
            <a:r>
              <a:rPr lang="en-US" sz="2000" dirty="0" smtClean="0"/>
              <a:t>:</a:t>
            </a:r>
          </a:p>
          <a:p>
            <a:pPr lvl="1"/>
            <a:r>
              <a:rPr lang="en-US" sz="1700" dirty="0" smtClean="0"/>
              <a:t>lots of dynamical memory management</a:t>
            </a:r>
          </a:p>
          <a:p>
            <a:pPr lvl="1"/>
            <a:r>
              <a:rPr lang="en-US" sz="1700" dirty="0" smtClean="0"/>
              <a:t>function pointer </a:t>
            </a:r>
            <a:r>
              <a:rPr lang="en-US" sz="1700" b="1" dirty="0" smtClean="0"/>
              <a:t>cannot be </a:t>
            </a:r>
            <a:r>
              <a:rPr lang="en-US" sz="1700" b="1" dirty="0" err="1" smtClean="0"/>
              <a:t>inlined</a:t>
            </a:r>
            <a:r>
              <a:rPr lang="en-US" sz="1700" b="1" dirty="0" smtClean="0"/>
              <a:t> </a:t>
            </a:r>
            <a:r>
              <a:rPr lang="en-US" sz="1700" dirty="0" smtClean="0"/>
              <a:t>=&gt; obstructs auto-</a:t>
            </a:r>
            <a:r>
              <a:rPr lang="en-US" sz="1700" dirty="0" err="1" smtClean="0"/>
              <a:t>vectorization</a:t>
            </a:r>
            <a:endParaRPr lang="en-US" sz="17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691680" y="1052736"/>
            <a:ext cx="5762228" cy="1291208"/>
            <a:chOff x="1835696" y="4509120"/>
            <a:chExt cx="5762228" cy="12912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87824" y="4509120"/>
              <a:ext cx="4610100" cy="12319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41816" r="39699"/>
            <a:stretch/>
          </p:blipFill>
          <p:spPr>
            <a:xfrm>
              <a:off x="1835696" y="4581128"/>
              <a:ext cx="1512000" cy="1219200"/>
            </a:xfrm>
            <a:prstGeom prst="rect">
              <a:avLst/>
            </a:prstGeom>
          </p:spPr>
        </p:pic>
      </p:grpSp>
      <p:sp>
        <p:nvSpPr>
          <p:cNvPr id="7" name="Rounded Rectangle 6"/>
          <p:cNvSpPr/>
          <p:nvPr/>
        </p:nvSpPr>
        <p:spPr>
          <a:xfrm>
            <a:off x="1259632" y="3284984"/>
            <a:ext cx="1296144" cy="432048"/>
          </a:xfrm>
          <a:prstGeom prst="roundRect">
            <a:avLst/>
          </a:prstGeom>
          <a:ln w="25400">
            <a:solidFill>
              <a:srgbClr val="B2230A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B2230A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436096" y="1340768"/>
            <a:ext cx="1440160" cy="648072"/>
          </a:xfrm>
          <a:prstGeom prst="roundRect">
            <a:avLst/>
          </a:prstGeom>
          <a:ln w="25400">
            <a:solidFill>
              <a:srgbClr val="B2230A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B2230A"/>
              </a:solidFill>
              <a:effectLst/>
              <a:latin typeface="+mn-lt"/>
              <a:ea typeface="ＭＳ Ｐゴシック" charset="0"/>
            </a:endParaRPr>
          </a:p>
        </p:txBody>
      </p:sp>
      <p:cxnSp>
        <p:nvCxnSpPr>
          <p:cNvPr id="10" name="Curved Connector 9"/>
          <p:cNvCxnSpPr>
            <a:stCxn id="7" idx="0"/>
            <a:endCxn id="8" idx="2"/>
          </p:cNvCxnSpPr>
          <p:nvPr/>
        </p:nvCxnSpPr>
        <p:spPr bwMode="auto">
          <a:xfrm rot="5400000" flipH="1" flipV="1">
            <a:off x="3383868" y="512676"/>
            <a:ext cx="1296144" cy="424847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B2230A"/>
            </a:solidFill>
            <a:prstDash val="solid"/>
            <a:round/>
            <a:headEnd type="none" w="med" len="med"/>
            <a:tailEnd type="triangl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77881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vectorization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556946"/>
              </p:ext>
            </p:extLst>
          </p:nvPr>
        </p:nvGraphicFramePr>
        <p:xfrm>
          <a:off x="611560" y="2921352"/>
          <a:ext cx="8135942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8152"/>
                <a:gridCol w="451186"/>
                <a:gridCol w="451186"/>
                <a:gridCol w="451186"/>
                <a:gridCol w="451186"/>
                <a:gridCol w="451186"/>
                <a:gridCol w="451186"/>
                <a:gridCol w="451186"/>
                <a:gridCol w="451186"/>
                <a:gridCol w="451186"/>
                <a:gridCol w="451186"/>
                <a:gridCol w="451186"/>
                <a:gridCol w="451186"/>
                <a:gridCol w="451186"/>
                <a:gridCol w="451186"/>
                <a:gridCol w="4511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instr.</a:t>
                      </a:r>
                      <a:endParaRPr lang="en-US" b="1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registers</a:t>
                      </a:r>
                      <a:endParaRPr lang="en-US" b="1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main memory or cache</a:t>
                      </a:r>
                      <a:endParaRPr lang="en-US" b="1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rgbClr val="B2230A"/>
                          </a:solidFill>
                        </a:rPr>
                        <a:t>v</a:t>
                      </a:r>
                      <a:r>
                        <a:rPr lang="en-US" sz="1600" b="0" dirty="0" err="1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load</a:t>
                      </a:r>
                      <a:r>
                        <a:rPr lang="en-US" sz="1600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 a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i:i+3</a:t>
                      </a:r>
                      <a:endParaRPr lang="en-US" sz="1600" b="0" baseline="-2500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a</a:t>
                      </a:r>
                      <a:r>
                        <a:rPr lang="en-US" sz="1600" b="0" baseline="-25000" dirty="0" err="1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a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i+1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a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i+2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a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i+3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b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b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i+1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b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i+2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b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i+3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a</a:t>
                      </a:r>
                      <a:r>
                        <a:rPr lang="en-US" sz="1600" b="0" baseline="-25000" dirty="0" err="1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</a:t>
                      </a:r>
                      <a:endParaRPr lang="en-US" sz="1600" b="0" dirty="0" smtClean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a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i+1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a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i+2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a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i+3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rgbClr val="B2230A"/>
                          </a:solidFill>
                        </a:rPr>
                        <a:t>v</a:t>
                      </a:r>
                      <a:r>
                        <a:rPr lang="en-US" sz="1600" b="0" dirty="0" err="1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load</a:t>
                      </a:r>
                      <a:r>
                        <a:rPr lang="en-US" sz="1600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 b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i:i+3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b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b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i+1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b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i+2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b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i+3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c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c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i+1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c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i+2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c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i+3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rgbClr val="B2230A"/>
                          </a:solidFill>
                        </a:rPr>
                        <a:t>v</a:t>
                      </a:r>
                      <a:r>
                        <a:rPr lang="en-US" sz="1600" b="0" dirty="0" err="1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add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rgbClr val="B2230A"/>
                          </a:solidFill>
                        </a:rPr>
                        <a:t>v</a:t>
                      </a:r>
                      <a:r>
                        <a:rPr lang="en-US" sz="1600" b="0" dirty="0" err="1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store</a:t>
                      </a:r>
                      <a:r>
                        <a:rPr lang="en-US" sz="1600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 c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i:i+3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c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c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i+1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c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i+2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c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i+3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3568" y="1124744"/>
            <a:ext cx="8392533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3D62"/>
                </a:solidFill>
                <a:latin typeface="+mn-lt"/>
                <a:ea typeface="+mn-ea"/>
                <a:cs typeface="ＭＳ Ｐゴシック" charset="0"/>
              </a:defRPr>
            </a:lvl1pPr>
            <a:lvl2pPr marL="536575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900">
                <a:solidFill>
                  <a:srgbClr val="003D62"/>
                </a:solidFill>
                <a:latin typeface="+mn-lt"/>
                <a:ea typeface="+mn-ea"/>
              </a:defRPr>
            </a:lvl2pPr>
            <a:lvl3pPr marL="809625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rgbClr val="003D62"/>
                </a:solidFill>
                <a:latin typeface="+mn-lt"/>
                <a:ea typeface="+mn-ea"/>
              </a:defRPr>
            </a:lvl3pPr>
            <a:lvl4pPr marL="1073150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4pPr>
            <a:lvl5pPr marL="134620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tabLst>
                <a:tab pos="4303713" algn="l"/>
                <a:tab pos="7889875" algn="r"/>
              </a:tabLst>
            </a:pPr>
            <a:r>
              <a:rPr lang="en-US" baseline="0" dirty="0" smtClean="0"/>
              <a:t>do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=1,n,4</a:t>
            </a:r>
          </a:p>
          <a:p>
            <a:pPr marL="0" indent="0">
              <a:buNone/>
              <a:tabLst>
                <a:tab pos="365125" algn="l"/>
                <a:tab pos="4303713" algn="l"/>
                <a:tab pos="7889875" algn="r"/>
              </a:tabLst>
            </a:pPr>
            <a:r>
              <a:rPr lang="en-US" baseline="0" dirty="0"/>
              <a:t>	</a:t>
            </a:r>
            <a:r>
              <a:rPr lang="en-US" baseline="0" dirty="0" smtClean="0"/>
              <a:t>c(i:i+3) = a(i</a:t>
            </a:r>
            <a:r>
              <a:rPr lang="en-US" baseline="0" dirty="0"/>
              <a:t>:i+3</a:t>
            </a:r>
            <a:r>
              <a:rPr lang="en-US" baseline="0" dirty="0" smtClean="0"/>
              <a:t>)+b(i</a:t>
            </a:r>
            <a:r>
              <a:rPr lang="en-US" baseline="0" dirty="0"/>
              <a:t>:i+3</a:t>
            </a:r>
            <a:r>
              <a:rPr lang="en-US" baseline="0" dirty="0" smtClean="0"/>
              <a:t>)</a:t>
            </a:r>
          </a:p>
          <a:p>
            <a:pPr marL="0" indent="0">
              <a:buNone/>
              <a:tabLst>
                <a:tab pos="365125" algn="l"/>
                <a:tab pos="4303713" algn="l"/>
                <a:tab pos="7889875" algn="r"/>
              </a:tabLst>
            </a:pPr>
            <a:r>
              <a:rPr lang="en-US" baseline="0" dirty="0" smtClean="0"/>
              <a:t>end do</a:t>
            </a:r>
          </a:p>
        </p:txBody>
      </p:sp>
      <p:cxnSp>
        <p:nvCxnSpPr>
          <p:cNvPr id="8" name="Elbow Connector 7"/>
          <p:cNvCxnSpPr/>
          <p:nvPr/>
        </p:nvCxnSpPr>
        <p:spPr bwMode="auto">
          <a:xfrm rot="10800000">
            <a:off x="3779912" y="3501010"/>
            <a:ext cx="1368152" cy="360038"/>
          </a:xfrm>
          <a:prstGeom prst="bentConnector3">
            <a:avLst>
              <a:gd name="adj1" fmla="val 62033"/>
            </a:avLst>
          </a:prstGeom>
          <a:solidFill>
            <a:schemeClr val="accent1"/>
          </a:solidFill>
          <a:ln w="1905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Elbow Connector 11"/>
          <p:cNvCxnSpPr/>
          <p:nvPr/>
        </p:nvCxnSpPr>
        <p:spPr bwMode="auto">
          <a:xfrm rot="10800000" flipV="1">
            <a:off x="3779912" y="3501008"/>
            <a:ext cx="2232248" cy="720080"/>
          </a:xfrm>
          <a:prstGeom prst="bentConnector3">
            <a:avLst>
              <a:gd name="adj1" fmla="val 68437"/>
            </a:avLst>
          </a:prstGeom>
          <a:solidFill>
            <a:schemeClr val="accent1"/>
          </a:solidFill>
          <a:ln w="1905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Elbow Connector 15"/>
          <p:cNvCxnSpPr/>
          <p:nvPr/>
        </p:nvCxnSpPr>
        <p:spPr bwMode="auto">
          <a:xfrm flipV="1">
            <a:off x="3779912" y="4581128"/>
            <a:ext cx="2736304" cy="1152128"/>
          </a:xfrm>
          <a:prstGeom prst="bentConnector3">
            <a:avLst>
              <a:gd name="adj1" fmla="val 19489"/>
            </a:avLst>
          </a:prstGeom>
          <a:solidFill>
            <a:schemeClr val="accent1"/>
          </a:solidFill>
          <a:ln w="1905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" name="Group 2"/>
          <p:cNvGrpSpPr/>
          <p:nvPr/>
        </p:nvGrpSpPr>
        <p:grpSpPr>
          <a:xfrm>
            <a:off x="1907704" y="1052736"/>
            <a:ext cx="3096344" cy="648072"/>
            <a:chOff x="1907704" y="1052736"/>
            <a:chExt cx="3096344" cy="648072"/>
          </a:xfrm>
        </p:grpSpPr>
        <p:sp>
          <p:nvSpPr>
            <p:cNvPr id="20" name="Connector 19"/>
            <p:cNvSpPr/>
            <p:nvPr/>
          </p:nvSpPr>
          <p:spPr>
            <a:xfrm>
              <a:off x="1907704" y="1340768"/>
              <a:ext cx="360040" cy="360040"/>
            </a:xfrm>
            <a:prstGeom prst="flowChartConnector">
              <a:avLst/>
            </a:prstGeom>
            <a:ln w="19050">
              <a:solidFill>
                <a:srgbClr val="B2230A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-25000">
                <a:ln>
                  <a:noFill/>
                </a:ln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987824" y="1052736"/>
              <a:ext cx="2016224" cy="504056"/>
            </a:xfrm>
            <a:prstGeom prst="roundRect">
              <a:avLst/>
            </a:prstGeom>
            <a:ln w="19050">
              <a:solidFill>
                <a:srgbClr val="B2230A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rPr>
                <a:t>Vector width</a:t>
              </a:r>
              <a:endParaRPr kumimoji="0" lang="en-US" sz="2200" b="0" i="0" u="none" strike="noStrike" cap="none" normalizeH="0" baseline="0" dirty="0">
                <a:ln>
                  <a:noFill/>
                </a:ln>
                <a:solidFill>
                  <a:srgbClr val="B2230A"/>
                </a:solidFill>
                <a:effectLst/>
                <a:latin typeface="+mn-lt"/>
                <a:ea typeface="ＭＳ Ｐゴシック" charset="0"/>
              </a:endParaRPr>
            </a:p>
          </p:txBody>
        </p:sp>
        <p:cxnSp>
          <p:nvCxnSpPr>
            <p:cNvPr id="23" name="Curved Connector 22"/>
            <p:cNvCxnSpPr>
              <a:stCxn id="21" idx="1"/>
              <a:endCxn id="20" idx="7"/>
            </p:cNvCxnSpPr>
            <p:nvPr/>
          </p:nvCxnSpPr>
          <p:spPr bwMode="auto">
            <a:xfrm rot="10800000" flipV="1">
              <a:off x="2215018" y="1304763"/>
              <a:ext cx="772807" cy="88731"/>
            </a:xfrm>
            <a:prstGeom prst="curved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B2230A"/>
              </a:solidFill>
              <a:prstDash val="solid"/>
              <a:round/>
              <a:headEnd type="none" w="med" len="med"/>
              <a:tailEnd type="triangl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5" name="Group 4"/>
          <p:cNvGrpSpPr/>
          <p:nvPr/>
        </p:nvGrpSpPr>
        <p:grpSpPr>
          <a:xfrm>
            <a:off x="611560" y="3284984"/>
            <a:ext cx="4392488" cy="3312368"/>
            <a:chOff x="611560" y="3284984"/>
            <a:chExt cx="4392488" cy="3312368"/>
          </a:xfrm>
        </p:grpSpPr>
        <p:sp>
          <p:nvSpPr>
            <p:cNvPr id="28" name="Rounded Rectangle 27"/>
            <p:cNvSpPr/>
            <p:nvPr/>
          </p:nvSpPr>
          <p:spPr>
            <a:xfrm>
              <a:off x="1979712" y="6093296"/>
              <a:ext cx="3024336" cy="504056"/>
            </a:xfrm>
            <a:prstGeom prst="roundRect">
              <a:avLst/>
            </a:prstGeom>
            <a:ln w="19050">
              <a:solidFill>
                <a:srgbClr val="B2230A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B2230A"/>
                  </a:solidFill>
                  <a:effectLst/>
                  <a:latin typeface="+mn-lt"/>
                  <a:ea typeface="ＭＳ Ｐゴシック" charset="0"/>
                </a:rPr>
                <a:t>Vector instructions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>
                <a:ln>
                  <a:noFill/>
                </a:ln>
                <a:solidFill>
                  <a:srgbClr val="B2230A"/>
                </a:solidFill>
                <a:effectLst/>
                <a:latin typeface="+mn-lt"/>
                <a:ea typeface="ＭＳ Ｐゴシック" charset="0"/>
              </a:endParaRPr>
            </a:p>
          </p:txBody>
        </p:sp>
        <p:cxnSp>
          <p:nvCxnSpPr>
            <p:cNvPr id="29" name="Curved Connector 28"/>
            <p:cNvCxnSpPr>
              <a:stCxn id="28" idx="1"/>
              <a:endCxn id="32" idx="2"/>
            </p:cNvCxnSpPr>
            <p:nvPr/>
          </p:nvCxnSpPr>
          <p:spPr bwMode="auto">
            <a:xfrm rot="10800000">
              <a:off x="1259632" y="5949280"/>
              <a:ext cx="720080" cy="396044"/>
            </a:xfrm>
            <a:prstGeom prst="curved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B2230A"/>
              </a:solidFill>
              <a:prstDash val="solid"/>
              <a:round/>
              <a:headEnd type="none" w="med" len="med"/>
              <a:tailEnd type="triangl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2" name="Rounded Rectangle 31"/>
            <p:cNvSpPr/>
            <p:nvPr/>
          </p:nvSpPr>
          <p:spPr>
            <a:xfrm>
              <a:off x="611560" y="3284984"/>
              <a:ext cx="1296144" cy="2664296"/>
            </a:xfrm>
            <a:prstGeom prst="roundRect">
              <a:avLst>
                <a:gd name="adj" fmla="val 9244"/>
              </a:avLst>
            </a:prstGeom>
            <a:ln w="19050">
              <a:solidFill>
                <a:srgbClr val="B2230A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>
                <a:ln>
                  <a:noFill/>
                </a:ln>
                <a:solidFill>
                  <a:srgbClr val="B2230A"/>
                </a:solidFill>
                <a:effectLst/>
                <a:latin typeface="+mn-lt"/>
                <a:ea typeface="ＭＳ Ｐゴシック" charset="0"/>
              </a:endParaRPr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5652120" y="1340768"/>
            <a:ext cx="3024336" cy="1224136"/>
          </a:xfrm>
          <a:prstGeom prst="roundRect">
            <a:avLst/>
          </a:prstGeom>
          <a:ln w="19050">
            <a:solidFill>
              <a:srgbClr val="B2230A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B2230A"/>
                </a:solidFill>
                <a:effectLst/>
                <a:latin typeface="+mn-lt"/>
                <a:ea typeface="ＭＳ Ｐゴシック" charset="0"/>
              </a:rPr>
              <a:t>SIMD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aseline="0" dirty="0" smtClean="0">
                <a:solidFill>
                  <a:srgbClr val="B2230A"/>
                </a:solidFill>
                <a:latin typeface="+mn-lt"/>
              </a:rPr>
              <a:t>Single Instruction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B2230A"/>
                </a:solidFill>
                <a:effectLst/>
                <a:latin typeface="+mn-lt"/>
                <a:ea typeface="ＭＳ Ｐゴシック" charset="0"/>
              </a:rPr>
              <a:t>Multiple data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B2230A"/>
              </a:solidFill>
              <a:effectLst/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88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hardcode Gauss-Legendre integration without function pointer (two lines of code)</a:t>
            </a:r>
          </a:p>
          <a:p>
            <a:r>
              <a:rPr lang="en-US" dirty="0" smtClean="0"/>
              <a:t>elemental function allows a function that takes a scalar and returns a scalar to be applied to an array by embedding it into a </a:t>
            </a:r>
            <a:r>
              <a:rPr lang="en-US" dirty="0" err="1" smtClean="0"/>
              <a:t>vectorizable</a:t>
            </a:r>
            <a:r>
              <a:rPr lang="en-US" dirty="0" smtClean="0"/>
              <a:t> loop</a:t>
            </a:r>
          </a:p>
          <a:p>
            <a:pPr marL="541338" indent="0">
              <a:buNone/>
            </a:pPr>
            <a:r>
              <a:rPr lang="en-US" sz="1800" dirty="0" smtClean="0">
                <a:latin typeface="Courier"/>
                <a:cs typeface="Courier"/>
              </a:rPr>
              <a:t>FUNCTION </a:t>
            </a:r>
            <a:r>
              <a:rPr lang="en-US" sz="1800" dirty="0" err="1">
                <a:latin typeface="Courier"/>
                <a:cs typeface="Courier"/>
              </a:rPr>
              <a:t>Phi_integrand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ka</a:t>
            </a:r>
            <a:r>
              <a:rPr lang="en-US" sz="1800" dirty="0">
                <a:latin typeface="Courier"/>
                <a:cs typeface="Courier"/>
              </a:rPr>
              <a:t>)</a:t>
            </a:r>
          </a:p>
          <a:p>
            <a:pPr marL="541338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REAL </a:t>
            </a:r>
            <a:r>
              <a:rPr lang="en-US" sz="1800" dirty="0">
                <a:latin typeface="Courier"/>
                <a:cs typeface="Courier"/>
              </a:rPr>
              <a:t>(SP), INTENT(IN) :: </a:t>
            </a:r>
            <a:r>
              <a:rPr lang="en-US" sz="1800" dirty="0" err="1">
                <a:latin typeface="Courier"/>
                <a:cs typeface="Courier"/>
              </a:rPr>
              <a:t>ka</a:t>
            </a:r>
            <a:r>
              <a:rPr lang="en-US" sz="1800" dirty="0">
                <a:latin typeface="Courier"/>
                <a:cs typeface="Courier"/>
              </a:rPr>
              <a:t>(:)</a:t>
            </a:r>
          </a:p>
          <a:p>
            <a:pPr marL="541338" indent="0">
              <a:buNone/>
            </a:pPr>
            <a:r>
              <a:rPr lang="en-US" sz="1800" dirty="0">
                <a:latin typeface="Courier"/>
                <a:cs typeface="Courier"/>
              </a:rPr>
              <a:t>   REAL (SP)             :: </a:t>
            </a:r>
            <a:r>
              <a:rPr lang="en-US" sz="1800" dirty="0" err="1">
                <a:latin typeface="Courier"/>
                <a:cs typeface="Courier"/>
              </a:rPr>
              <a:t>Phi_integrand</a:t>
            </a:r>
            <a:r>
              <a:rPr lang="en-US" sz="1800" dirty="0">
                <a:latin typeface="Courier"/>
                <a:cs typeface="Courier"/>
              </a:rPr>
              <a:t>(SIZE(</a:t>
            </a:r>
            <a:r>
              <a:rPr lang="en-US" sz="1800" dirty="0" err="1">
                <a:latin typeface="Courier"/>
                <a:cs typeface="Courier"/>
              </a:rPr>
              <a:t>ka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</a:p>
          <a:p>
            <a:pPr marL="541338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...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  <a:tabLst>
                <a:tab pos="269875" algn="l"/>
              </a:tabLst>
            </a:pPr>
            <a:r>
              <a:rPr lang="en-US" dirty="0" smtClean="0"/>
              <a:t>	=&gt;</a:t>
            </a:r>
          </a:p>
          <a:p>
            <a:pPr marL="541338" indent="0">
              <a:buNone/>
            </a:pPr>
            <a:r>
              <a:rPr lang="en-US" sz="1800" b="1" dirty="0">
                <a:solidFill>
                  <a:srgbClr val="B2230A"/>
                </a:solidFill>
                <a:latin typeface="Courier"/>
                <a:cs typeface="Courier"/>
              </a:rPr>
              <a:t>ELEMENTAL</a:t>
            </a:r>
            <a:r>
              <a:rPr lang="en-US" sz="1800" dirty="0">
                <a:latin typeface="Courier"/>
                <a:cs typeface="Courier"/>
              </a:rPr>
              <a:t> FUNCTION </a:t>
            </a:r>
            <a:r>
              <a:rPr lang="en-US" sz="1800" dirty="0" err="1">
                <a:latin typeface="Courier"/>
                <a:cs typeface="Courier"/>
              </a:rPr>
              <a:t>Phi_integrand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ka</a:t>
            </a:r>
            <a:r>
              <a:rPr lang="en-US" sz="1800" dirty="0">
                <a:latin typeface="Courier"/>
                <a:cs typeface="Courier"/>
              </a:rPr>
              <a:t>)</a:t>
            </a:r>
          </a:p>
          <a:p>
            <a:pPr marL="541338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REAL </a:t>
            </a:r>
            <a:r>
              <a:rPr lang="en-US" sz="1800" dirty="0">
                <a:latin typeface="Courier"/>
                <a:cs typeface="Courier"/>
              </a:rPr>
              <a:t>(SP), INTENT(IN) :: </a:t>
            </a:r>
            <a:r>
              <a:rPr lang="en-US" sz="1800" dirty="0" err="1" smtClean="0">
                <a:latin typeface="Courier"/>
                <a:cs typeface="Courier"/>
              </a:rPr>
              <a:t>ka</a:t>
            </a: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Courier"/>
                <a:cs typeface="Courier"/>
              </a:rPr>
              <a:t>(:)</a:t>
            </a:r>
          </a:p>
          <a:p>
            <a:pPr marL="541338" indent="0">
              <a:buNone/>
            </a:pPr>
            <a:r>
              <a:rPr lang="en-US" sz="1800" dirty="0">
                <a:latin typeface="Courier"/>
                <a:cs typeface="Courier"/>
              </a:rPr>
              <a:t>   REAL (SP)             :: </a:t>
            </a:r>
            <a:r>
              <a:rPr lang="en-US" sz="1800" dirty="0" err="1" smtClean="0">
                <a:latin typeface="Courier"/>
                <a:cs typeface="Courier"/>
              </a:rPr>
              <a:t>Phi_integrand</a:t>
            </a:r>
            <a:r>
              <a:rPr lang="en-US" sz="1800" dirty="0">
                <a:solidFill>
                  <a:srgbClr val="C7C7C7"/>
                </a:solidFill>
                <a:latin typeface="Courier"/>
                <a:cs typeface="Courier"/>
              </a:rPr>
              <a:t>(SIZE(</a:t>
            </a:r>
            <a:r>
              <a:rPr lang="en-US" sz="1800" dirty="0" err="1">
                <a:solidFill>
                  <a:srgbClr val="C7C7C7"/>
                </a:solidFill>
                <a:latin typeface="Courier"/>
                <a:cs typeface="Courier"/>
              </a:rPr>
              <a:t>ka</a:t>
            </a:r>
            <a:r>
              <a:rPr lang="en-US" sz="1800" dirty="0">
                <a:solidFill>
                  <a:srgbClr val="C7C7C7"/>
                </a:solidFill>
                <a:latin typeface="Courier"/>
                <a:cs typeface="Courier"/>
              </a:rPr>
              <a:t>)</a:t>
            </a:r>
            <a:r>
              <a:rPr lang="en-US" sz="1800" dirty="0" smtClean="0">
                <a:solidFill>
                  <a:srgbClr val="C7C7C7"/>
                </a:solidFill>
                <a:latin typeface="Courier"/>
                <a:cs typeface="Courier"/>
              </a:rPr>
              <a:t>)</a:t>
            </a:r>
          </a:p>
          <a:p>
            <a:pPr marL="541338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...</a:t>
            </a: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92745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speedup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701379"/>
              </p:ext>
            </p:extLst>
          </p:nvPr>
        </p:nvGraphicFramePr>
        <p:xfrm>
          <a:off x="539750" y="1124744"/>
          <a:ext cx="8135941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82"/>
                <a:gridCol w="1728192"/>
                <a:gridCol w="1656184"/>
                <a:gridCol w="2231483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3D62"/>
                          </a:solidFill>
                        </a:rPr>
                        <a:t>runtime [s]</a:t>
                      </a:r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3D62"/>
                          </a:solidFill>
                        </a:rPr>
                        <a:t>speedup</a:t>
                      </a:r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3D62"/>
                          </a:solidFill>
                        </a:rPr>
                        <a:t>total speedup</a:t>
                      </a:r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3D62"/>
                          </a:solidFill>
                        </a:rPr>
                        <a:t>original code</a:t>
                      </a:r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3D62"/>
                          </a:solidFill>
                        </a:rPr>
                        <a:t>11.0</a:t>
                      </a:r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3D62"/>
                          </a:solidFill>
                        </a:rPr>
                        <a:t>optimization 1 (</a:t>
                      </a:r>
                      <a:r>
                        <a:rPr lang="en-US" i="1" dirty="0" smtClean="0">
                          <a:solidFill>
                            <a:srgbClr val="003D62"/>
                          </a:solidFill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rgbClr val="003D62"/>
                          </a:solidFill>
                        </a:rPr>
                        <a:t>0</a:t>
                      </a:r>
                      <a:r>
                        <a:rPr lang="en-US" dirty="0" smtClean="0">
                          <a:solidFill>
                            <a:srgbClr val="003D62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3D62"/>
                          </a:solidFill>
                        </a:rPr>
                        <a:t>4.51</a:t>
                      </a:r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3D62"/>
                          </a:solidFill>
                        </a:rPr>
                        <a:t>2.43</a:t>
                      </a:r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3D62"/>
                          </a:solidFill>
                        </a:rPr>
                        <a:t>2.43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3D62"/>
                          </a:solidFill>
                        </a:rPr>
                        <a:t>optimization 2 (I/O) </a:t>
                      </a:r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3D62"/>
                          </a:solidFill>
                        </a:rPr>
                        <a:t>3.93</a:t>
                      </a:r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3D62"/>
                          </a:solidFill>
                        </a:rPr>
                        <a:t>1.15</a:t>
                      </a:r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3D62"/>
                          </a:solidFill>
                        </a:rPr>
                        <a:t>2.80</a:t>
                      </a:r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rgbClr val="003D62"/>
                          </a:solidFill>
                        </a:rPr>
                        <a:t>vectorization</a:t>
                      </a:r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3D62"/>
                          </a:solidFill>
                        </a:rPr>
                        <a:t>0.29</a:t>
                      </a:r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3D62"/>
                          </a:solidFill>
                        </a:rPr>
                        <a:t>13.6</a:t>
                      </a:r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3D62"/>
                          </a:solidFill>
                        </a:rPr>
                        <a:t>37.9</a:t>
                      </a:r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9553" y="3501008"/>
            <a:ext cx="8136904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3D62"/>
                </a:solidFill>
                <a:latin typeface="+mn-lt"/>
                <a:ea typeface="+mn-ea"/>
                <a:cs typeface="ＭＳ Ｐゴシック" charset="0"/>
              </a:defRPr>
            </a:lvl1pPr>
            <a:lvl2pPr marL="536575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900">
                <a:solidFill>
                  <a:srgbClr val="003D62"/>
                </a:solidFill>
                <a:latin typeface="+mn-lt"/>
                <a:ea typeface="+mn-ea"/>
              </a:defRPr>
            </a:lvl2pPr>
            <a:lvl3pPr marL="809625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rgbClr val="003D62"/>
                </a:solidFill>
                <a:latin typeface="+mn-lt"/>
                <a:ea typeface="+mn-ea"/>
              </a:defRPr>
            </a:lvl3pPr>
            <a:lvl4pPr marL="1073150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4pPr>
            <a:lvl5pPr marL="134620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9pPr>
          </a:lstStyle>
          <a:p>
            <a:pPr>
              <a:tabLst>
                <a:tab pos="4751388" algn="r"/>
              </a:tabLst>
            </a:pPr>
            <a:r>
              <a:rPr lang="en-US" baseline="0" dirty="0" smtClean="0"/>
              <a:t>code uses single precision and AVX (256 bit)</a:t>
            </a:r>
          </a:p>
          <a:p>
            <a:pPr>
              <a:tabLst>
                <a:tab pos="4751388" algn="r"/>
              </a:tabLst>
            </a:pPr>
            <a:r>
              <a:rPr lang="en-US" baseline="0" dirty="0" smtClean="0"/>
              <a:t>vector width is 8 SP</a:t>
            </a:r>
          </a:p>
          <a:p>
            <a:pPr>
              <a:tabLst>
                <a:tab pos="4751388" algn="r"/>
              </a:tabLst>
            </a:pPr>
            <a:r>
              <a:rPr lang="en-US" baseline="0" dirty="0" smtClean="0"/>
              <a:t>expected speedup of 8x from </a:t>
            </a:r>
            <a:r>
              <a:rPr lang="en-US" baseline="0" dirty="0" err="1" smtClean="0"/>
              <a:t>vectorization</a:t>
            </a:r>
            <a:endParaRPr lang="en-US" baseline="0" dirty="0" smtClean="0"/>
          </a:p>
          <a:p>
            <a:pPr>
              <a:tabLst>
                <a:tab pos="4751388" algn="r"/>
              </a:tabLst>
            </a:pPr>
            <a:r>
              <a:rPr lang="en-US" baseline="0" dirty="0" smtClean="0"/>
              <a:t>we gain an additional speedup of 1.7 due to removal of dynamic memory management that comes with the array valued function (integrand)</a:t>
            </a:r>
          </a:p>
          <a:p>
            <a:pPr>
              <a:tabLst>
                <a:tab pos="4751388" algn="r"/>
              </a:tabLst>
            </a:pPr>
            <a:r>
              <a:rPr lang="en-US" baseline="0" dirty="0" smtClean="0"/>
              <a:t>the 0.58 s spent in I/O (optimization 2) is significant in the final code : 0.29+0.58 is 3x slower </a:t>
            </a:r>
            <a:endParaRPr lang="en-US" baseline="0" dirty="0"/>
          </a:p>
        </p:txBody>
      </p:sp>
      <p:sp>
        <p:nvSpPr>
          <p:cNvPr id="6" name="Rounded Rectangle 5"/>
          <p:cNvSpPr/>
          <p:nvPr/>
        </p:nvSpPr>
        <p:spPr>
          <a:xfrm>
            <a:off x="4932040" y="2636912"/>
            <a:ext cx="1440160" cy="792088"/>
          </a:xfrm>
          <a:prstGeom prst="roundRect">
            <a:avLst/>
          </a:prstGeom>
          <a:ln w="25400">
            <a:solidFill>
              <a:srgbClr val="B2230A"/>
            </a:solidFill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B2230A"/>
                </a:solidFill>
                <a:effectLst/>
                <a:latin typeface="+mn-lt"/>
                <a:ea typeface="ＭＳ Ｐゴシック" charset="0"/>
              </a:rPr>
              <a:t>huh?</a:t>
            </a:r>
          </a:p>
        </p:txBody>
      </p:sp>
    </p:spTree>
    <p:extLst>
      <p:ext uri="{BB962C8B-B14F-4D97-AF65-F5344CB8AC3E}">
        <p14:creationId xmlns:p14="http://schemas.microsoft.com/office/powerpoint/2010/main" val="2951212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1 core used so far</a:t>
            </a:r>
          </a:p>
          <a:p>
            <a:r>
              <a:rPr lang="en-US" dirty="0" err="1" smtClean="0"/>
              <a:t>parallellize</a:t>
            </a:r>
            <a:r>
              <a:rPr lang="en-US" dirty="0" smtClean="0"/>
              <a:t> over N cores</a:t>
            </a:r>
          </a:p>
          <a:p>
            <a:pPr lvl="1"/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Intel TBB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only useful if the work load increases considerably</a:t>
            </a:r>
          </a:p>
          <a:p>
            <a:pPr lvl="1"/>
            <a:r>
              <a:rPr lang="en-US" dirty="0" smtClean="0"/>
              <a:t>number of temperature points increases</a:t>
            </a:r>
          </a:p>
          <a:p>
            <a:pPr lvl="1"/>
            <a:r>
              <a:rPr lang="en-US" dirty="0" smtClean="0"/>
              <a:t>single precision -&gt; double precision (implies more iterations)</a:t>
            </a:r>
          </a:p>
          <a:p>
            <a:r>
              <a:rPr lang="en-US" dirty="0" smtClean="0"/>
              <a:t>current setup overhead would probably be larger than speedup</a:t>
            </a:r>
          </a:p>
        </p:txBody>
      </p:sp>
    </p:spTree>
    <p:extLst>
      <p:ext uri="{BB962C8B-B14F-4D97-AF65-F5344CB8AC3E}">
        <p14:creationId xmlns:p14="http://schemas.microsoft.com/office/powerpoint/2010/main" val="2903889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2230A"/>
                </a:solidFill>
              </a:rPr>
              <a:t>Final remarks</a:t>
            </a:r>
            <a:endParaRPr lang="en-US" dirty="0">
              <a:solidFill>
                <a:srgbClr val="B223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about the problem when you code </a:t>
            </a:r>
          </a:p>
          <a:p>
            <a:r>
              <a:rPr lang="en-US" dirty="0" smtClean="0"/>
              <a:t>C++ can be as efficient as Fortran (Tips &amp; Tricks 1)</a:t>
            </a:r>
          </a:p>
          <a:p>
            <a:r>
              <a:rPr lang="en-US" dirty="0" smtClean="0"/>
              <a:t>Fortran also contains idioms that can kill performance</a:t>
            </a:r>
            <a:br>
              <a:rPr lang="en-US" dirty="0" smtClean="0"/>
            </a:br>
            <a:r>
              <a:rPr lang="en-US" dirty="0" smtClean="0"/>
              <a:t>(Fortran can be as inefficient as C++)</a:t>
            </a:r>
          </a:p>
          <a:p>
            <a:r>
              <a:rPr lang="en-US" dirty="0" smtClean="0"/>
              <a:t>constructs that get in the way of </a:t>
            </a:r>
            <a:r>
              <a:rPr lang="en-US" dirty="0" err="1" smtClean="0"/>
              <a:t>vectorization</a:t>
            </a:r>
            <a:r>
              <a:rPr lang="en-US" dirty="0" smtClean="0"/>
              <a:t> are often inefficient by themselves</a:t>
            </a:r>
          </a:p>
          <a:p>
            <a:pPr lvl="1">
              <a:buFont typeface="Symbol" charset="0"/>
              <a:buChar char=""/>
            </a:pPr>
            <a:r>
              <a:rPr lang="en-US" dirty="0" smtClean="0"/>
              <a:t>the speedup of </a:t>
            </a:r>
            <a:r>
              <a:rPr lang="en-US" dirty="0" err="1" smtClean="0"/>
              <a:t>vectorization</a:t>
            </a:r>
            <a:r>
              <a:rPr lang="en-US" dirty="0" smtClean="0"/>
              <a:t> can be larger than the </a:t>
            </a:r>
            <a:br>
              <a:rPr lang="en-US" dirty="0" smtClean="0"/>
            </a:br>
            <a:r>
              <a:rPr lang="en-US" dirty="0" smtClean="0"/>
              <a:t>vector width</a:t>
            </a:r>
          </a:p>
          <a:p>
            <a:r>
              <a:rPr lang="en-US" dirty="0" smtClean="0"/>
              <a:t>it pays off to let me review your code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200" dirty="0" err="1" smtClean="0">
                <a:solidFill>
                  <a:srgbClr val="B2230A"/>
                </a:solidFill>
              </a:rPr>
              <a:t>engelbert.tijskens@uantwerpen.be</a:t>
            </a:r>
            <a:endParaRPr lang="en-US" sz="3200" dirty="0">
              <a:solidFill>
                <a:srgbClr val="B2230A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2816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width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7494161"/>
              </p:ext>
            </p:extLst>
          </p:nvPr>
        </p:nvGraphicFramePr>
        <p:xfrm>
          <a:off x="683569" y="1737608"/>
          <a:ext cx="7704854" cy="21234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392281"/>
                <a:gridCol w="1513935"/>
                <a:gridCol w="1013797"/>
                <a:gridCol w="1192554"/>
                <a:gridCol w="1368152"/>
                <a:gridCol w="12241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Cpu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 set</a:t>
                      </a:r>
                      <a:endParaRPr lang="en-US" dirty="0"/>
                    </a:p>
                  </a:txBody>
                  <a:tcPr marL="0" marR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Vector width</a:t>
                      </a:r>
                      <a:endParaRPr lang="en-US" dirty="0"/>
                    </a:p>
                  </a:txBody>
                  <a:tcPr marL="0" marR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Vector width SP</a:t>
                      </a:r>
                      <a:endParaRPr lang="en-US" dirty="0"/>
                    </a:p>
                  </a:txBody>
                  <a:tcPr marL="0" marR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Vector width DP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3D62"/>
                          </a:solidFill>
                        </a:rPr>
                        <a:t>Westmere</a:t>
                      </a:r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3D62"/>
                          </a:solidFill>
                        </a:rPr>
                        <a:t>SSE4.2</a:t>
                      </a:r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 marL="0" marR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3D62"/>
                          </a:solidFill>
                        </a:rPr>
                        <a:t>128 bit</a:t>
                      </a:r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 marL="0" marR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3D62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 marL="0" marR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3D62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B2230A"/>
                          </a:solidFill>
                        </a:rPr>
                        <a:t>Ivy bridge</a:t>
                      </a:r>
                      <a:endParaRPr lang="en-US" dirty="0">
                        <a:solidFill>
                          <a:srgbClr val="B2230A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B2230A"/>
                          </a:solidFill>
                        </a:rPr>
                        <a:t>AVX</a:t>
                      </a:r>
                      <a:endParaRPr lang="en-US" dirty="0">
                        <a:solidFill>
                          <a:srgbClr val="B2230A"/>
                        </a:solidFill>
                      </a:endParaRPr>
                    </a:p>
                  </a:txBody>
                  <a:tcPr marL="0" marR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B2230A"/>
                          </a:solidFill>
                        </a:rPr>
                        <a:t>256 bit</a:t>
                      </a:r>
                      <a:endParaRPr lang="en-US" dirty="0">
                        <a:solidFill>
                          <a:srgbClr val="B2230A"/>
                        </a:solidFill>
                      </a:endParaRPr>
                    </a:p>
                  </a:txBody>
                  <a:tcPr marL="0" marR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B2230A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B2230A"/>
                        </a:solidFill>
                      </a:endParaRPr>
                    </a:p>
                  </a:txBody>
                  <a:tcPr marL="0" marR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B2230A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B2230A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B2230A"/>
                          </a:solidFill>
                        </a:rPr>
                        <a:t>Hopper</a:t>
                      </a:r>
                      <a:endParaRPr lang="en-US" b="1" dirty="0">
                        <a:solidFill>
                          <a:srgbClr val="B2230A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3D62"/>
                          </a:solidFill>
                        </a:rPr>
                        <a:t>Haswell</a:t>
                      </a:r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3D62"/>
                          </a:solidFill>
                        </a:rPr>
                        <a:t>AVX2</a:t>
                      </a:r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 marL="0" marR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3D62"/>
                          </a:solidFill>
                        </a:rPr>
                        <a:t>256 bit</a:t>
                      </a:r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 marL="0" marR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3D62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 marL="0" marR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3D62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3D62"/>
                          </a:solidFill>
                        </a:rPr>
                        <a:t>Xeon Phi</a:t>
                      </a:r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3D62"/>
                          </a:solidFill>
                        </a:rPr>
                        <a:t>AVX-512</a:t>
                      </a:r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 marL="0" marR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3D62"/>
                          </a:solidFill>
                        </a:rPr>
                        <a:t>512 bit</a:t>
                      </a:r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 marL="0" marR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3D62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 marL="0" marR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3D62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3569" y="4581128"/>
            <a:ext cx="7272807" cy="1584176"/>
          </a:xfrm>
          <a:prstGeom prst="rect">
            <a:avLst/>
          </a:prstGeom>
          <a:noFill/>
          <a:ln w="25400">
            <a:solidFill>
              <a:srgbClr val="B2230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3D62"/>
                </a:solidFill>
                <a:latin typeface="+mn-lt"/>
                <a:ea typeface="+mn-ea"/>
                <a:cs typeface="ＭＳ Ｐゴシック" charset="0"/>
              </a:defRPr>
            </a:lvl1pPr>
            <a:lvl2pPr marL="536575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900">
                <a:solidFill>
                  <a:srgbClr val="003D62"/>
                </a:solidFill>
                <a:latin typeface="+mn-lt"/>
                <a:ea typeface="+mn-ea"/>
              </a:defRPr>
            </a:lvl2pPr>
            <a:lvl3pPr marL="809625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rgbClr val="003D62"/>
                </a:solidFill>
                <a:latin typeface="+mn-lt"/>
                <a:ea typeface="+mn-ea"/>
              </a:defRPr>
            </a:lvl3pPr>
            <a:lvl4pPr marL="1073150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4pPr>
            <a:lvl5pPr marL="134620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9pPr>
          </a:lstStyle>
          <a:p>
            <a:pPr marL="176213" indent="0">
              <a:buNone/>
              <a:tabLst>
                <a:tab pos="4303713" algn="l"/>
                <a:tab pos="7889875" algn="r"/>
              </a:tabLst>
            </a:pPr>
            <a:r>
              <a:rPr lang="en-US" baseline="0" dirty="0" smtClean="0"/>
              <a:t>Failing to </a:t>
            </a:r>
            <a:r>
              <a:rPr lang="en-US" baseline="0" dirty="0" err="1" smtClean="0"/>
              <a:t>vectorize</a:t>
            </a:r>
            <a:r>
              <a:rPr lang="en-US" baseline="0" dirty="0" smtClean="0"/>
              <a:t> implies that your application runs </a:t>
            </a:r>
            <a:r>
              <a:rPr lang="en-US" b="1" baseline="0" dirty="0" smtClean="0"/>
              <a:t>at</a:t>
            </a:r>
            <a:r>
              <a:rPr lang="en-US" baseline="0" dirty="0" smtClean="0"/>
              <a:t> </a:t>
            </a:r>
            <a:r>
              <a:rPr lang="en-US" b="1" baseline="0" dirty="0" smtClean="0"/>
              <a:t>best </a:t>
            </a:r>
            <a:r>
              <a:rPr lang="en-US" baseline="0" dirty="0" smtClean="0"/>
              <a:t>at no more than 25% (12.5%) of peak performance for DP (SP)</a:t>
            </a:r>
          </a:p>
        </p:txBody>
      </p:sp>
    </p:spTree>
    <p:extLst>
      <p:ext uri="{BB962C8B-B14F-4D97-AF65-F5344CB8AC3E}">
        <p14:creationId xmlns:p14="http://schemas.microsoft.com/office/powerpoint/2010/main" val="2795855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not to focus on </a:t>
            </a:r>
            <a:r>
              <a:rPr lang="en-US" dirty="0" err="1" smtClean="0"/>
              <a:t>vectorization</a:t>
            </a:r>
            <a:r>
              <a:rPr lang="en-US" dirty="0" smtClean="0"/>
              <a:t> (yet)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910989"/>
              </p:ext>
            </p:extLst>
          </p:nvPr>
        </p:nvGraphicFramePr>
        <p:xfrm>
          <a:off x="611560" y="2682938"/>
          <a:ext cx="8135942" cy="34298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8152"/>
                <a:gridCol w="451186"/>
                <a:gridCol w="451186"/>
                <a:gridCol w="451186"/>
                <a:gridCol w="451186"/>
                <a:gridCol w="451186"/>
                <a:gridCol w="451186"/>
                <a:gridCol w="451186"/>
                <a:gridCol w="451186"/>
                <a:gridCol w="451186"/>
                <a:gridCol w="451186"/>
                <a:gridCol w="451186"/>
                <a:gridCol w="451186"/>
                <a:gridCol w="451186"/>
                <a:gridCol w="451186"/>
                <a:gridCol w="451186"/>
              </a:tblGrid>
              <a:tr h="614098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instr.</a:t>
                      </a:r>
                      <a:endParaRPr lang="en-US" b="1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registers</a:t>
                      </a:r>
                      <a:endParaRPr lang="en-US" b="1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&lt;-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250 cycles main memory</a:t>
                      </a:r>
                    </a:p>
                    <a:p>
                      <a:pPr algn="l"/>
                      <a:r>
                        <a:rPr lang="en-US" b="1" dirty="0" smtClean="0">
                          <a:solidFill>
                            <a:srgbClr val="6ACD14"/>
                          </a:solidFill>
                        </a:rPr>
                        <a:t>&lt;- 1cycle        cache</a:t>
                      </a:r>
                      <a:endParaRPr lang="en-US" b="1" dirty="0">
                        <a:solidFill>
                          <a:srgbClr val="6ACD14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98534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rgbClr val="B2230A"/>
                          </a:solidFill>
                        </a:rPr>
                        <a:t>v</a:t>
                      </a:r>
                      <a:r>
                        <a:rPr lang="en-US" sz="1600" b="0" dirty="0" err="1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load</a:t>
                      </a:r>
                      <a:r>
                        <a:rPr lang="en-US" sz="1600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 a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i:i+3</a:t>
                      </a:r>
                      <a:endParaRPr lang="en-US" sz="1600" b="0" baseline="-2500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a</a:t>
                      </a:r>
                      <a:r>
                        <a:rPr lang="en-US" sz="1600" b="0" baseline="-25000" dirty="0" err="1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a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i+1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a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i+2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a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i+3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b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b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i+1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b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i+2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b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i+3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</a:tr>
              <a:tr h="398534"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a</a:t>
                      </a:r>
                      <a:r>
                        <a:rPr lang="en-US" sz="1600" b="0" baseline="-25000" dirty="0" err="1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</a:t>
                      </a:r>
                      <a:endParaRPr lang="en-US" sz="1600" b="0" dirty="0" smtClean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a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i+1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a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i+2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a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i+3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</a:tr>
              <a:tr h="398534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rgbClr val="B2230A"/>
                          </a:solidFill>
                        </a:rPr>
                        <a:t>v</a:t>
                      </a:r>
                      <a:r>
                        <a:rPr lang="en-US" sz="1600" b="0" dirty="0" err="1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load</a:t>
                      </a:r>
                      <a:r>
                        <a:rPr lang="en-US" sz="1600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 b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i:i+3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b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b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i+1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b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i+2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b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i+3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</a:tr>
              <a:tr h="398534"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c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c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i+1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c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i+2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c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i+3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</a:tr>
              <a:tr h="398534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rgbClr val="B2230A"/>
                          </a:solidFill>
                        </a:rPr>
                        <a:t>v</a:t>
                      </a:r>
                      <a:r>
                        <a:rPr lang="en-US" sz="1600" b="0" dirty="0" err="1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add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</a:tr>
              <a:tr h="398534"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</a:tr>
              <a:tr h="398534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rgbClr val="B2230A"/>
                          </a:solidFill>
                        </a:rPr>
                        <a:t>v</a:t>
                      </a:r>
                      <a:r>
                        <a:rPr lang="en-US" sz="1600" b="0" dirty="0" err="1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store</a:t>
                      </a:r>
                      <a:r>
                        <a:rPr lang="en-US" sz="1600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 c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i:i+3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c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c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i+1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c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i+2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c</a:t>
                      </a:r>
                      <a:r>
                        <a:rPr lang="en-US" sz="1600" b="0" baseline="-250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i+3</a:t>
                      </a:r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7DEE9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EF3"/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3568" y="1124744"/>
            <a:ext cx="8392533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3D62"/>
                </a:solidFill>
                <a:latin typeface="+mn-lt"/>
                <a:ea typeface="+mn-ea"/>
                <a:cs typeface="ＭＳ Ｐゴシック" charset="0"/>
              </a:defRPr>
            </a:lvl1pPr>
            <a:lvl2pPr marL="536575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900">
                <a:solidFill>
                  <a:srgbClr val="003D62"/>
                </a:solidFill>
                <a:latin typeface="+mn-lt"/>
                <a:ea typeface="+mn-ea"/>
              </a:defRPr>
            </a:lvl2pPr>
            <a:lvl3pPr marL="809625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rgbClr val="003D62"/>
                </a:solidFill>
                <a:latin typeface="+mn-lt"/>
                <a:ea typeface="+mn-ea"/>
              </a:defRPr>
            </a:lvl3pPr>
            <a:lvl4pPr marL="1073150" indent="-26352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4pPr>
            <a:lvl5pPr marL="134620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tabLst>
                <a:tab pos="4303713" algn="l"/>
                <a:tab pos="7889875" algn="r"/>
              </a:tabLst>
            </a:pPr>
            <a:r>
              <a:rPr lang="en-US" baseline="0" dirty="0" smtClean="0"/>
              <a:t>do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=1,n,4</a:t>
            </a:r>
          </a:p>
          <a:p>
            <a:pPr marL="0" indent="0">
              <a:buNone/>
              <a:tabLst>
                <a:tab pos="365125" algn="l"/>
                <a:tab pos="4303713" algn="l"/>
                <a:tab pos="7889875" algn="r"/>
              </a:tabLst>
            </a:pPr>
            <a:r>
              <a:rPr lang="en-US" baseline="0" dirty="0"/>
              <a:t>	</a:t>
            </a:r>
            <a:r>
              <a:rPr lang="en-US" baseline="0" dirty="0" smtClean="0"/>
              <a:t>c(i:i+3) = a(i</a:t>
            </a:r>
            <a:r>
              <a:rPr lang="en-US" baseline="0" dirty="0"/>
              <a:t>:i+3</a:t>
            </a:r>
            <a:r>
              <a:rPr lang="en-US" baseline="0" dirty="0" smtClean="0"/>
              <a:t>)+b(i</a:t>
            </a:r>
            <a:r>
              <a:rPr lang="en-US" baseline="0" dirty="0"/>
              <a:t>:i+3</a:t>
            </a:r>
            <a:r>
              <a:rPr lang="en-US" baseline="0" dirty="0" smtClean="0"/>
              <a:t>)</a:t>
            </a:r>
          </a:p>
          <a:p>
            <a:pPr marL="0" indent="0">
              <a:buNone/>
              <a:tabLst>
                <a:tab pos="365125" algn="l"/>
                <a:tab pos="4303713" algn="l"/>
                <a:tab pos="7889875" algn="r"/>
              </a:tabLst>
            </a:pPr>
            <a:r>
              <a:rPr lang="en-US" baseline="0" dirty="0" smtClean="0"/>
              <a:t>end do</a:t>
            </a:r>
          </a:p>
        </p:txBody>
      </p:sp>
      <p:cxnSp>
        <p:nvCxnSpPr>
          <p:cNvPr id="8" name="Elbow Connector 7"/>
          <p:cNvCxnSpPr/>
          <p:nvPr/>
        </p:nvCxnSpPr>
        <p:spPr bwMode="auto">
          <a:xfrm rot="10800000">
            <a:off x="3779912" y="3501010"/>
            <a:ext cx="1368152" cy="360038"/>
          </a:xfrm>
          <a:prstGeom prst="bentConnector3">
            <a:avLst>
              <a:gd name="adj1" fmla="val 62033"/>
            </a:avLst>
          </a:prstGeom>
          <a:solidFill>
            <a:schemeClr val="accent1"/>
          </a:solidFill>
          <a:ln w="1905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Elbow Connector 11"/>
          <p:cNvCxnSpPr/>
          <p:nvPr/>
        </p:nvCxnSpPr>
        <p:spPr bwMode="auto">
          <a:xfrm rot="10800000" flipV="1">
            <a:off x="3779912" y="3501008"/>
            <a:ext cx="2232248" cy="720080"/>
          </a:xfrm>
          <a:prstGeom prst="bentConnector3">
            <a:avLst>
              <a:gd name="adj1" fmla="val 68437"/>
            </a:avLst>
          </a:prstGeom>
          <a:solidFill>
            <a:schemeClr val="accent1"/>
          </a:solidFill>
          <a:ln w="1905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Elbow Connector 15"/>
          <p:cNvCxnSpPr/>
          <p:nvPr/>
        </p:nvCxnSpPr>
        <p:spPr bwMode="auto">
          <a:xfrm flipV="1">
            <a:off x="3779912" y="4581128"/>
            <a:ext cx="2736304" cy="1152128"/>
          </a:xfrm>
          <a:prstGeom prst="bentConnector3">
            <a:avLst>
              <a:gd name="adj1" fmla="val 19489"/>
            </a:avLst>
          </a:prstGeom>
          <a:solidFill>
            <a:schemeClr val="accent1"/>
          </a:solidFill>
          <a:ln w="1905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92050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not to focus on </a:t>
            </a:r>
            <a:r>
              <a:rPr lang="en-US" dirty="0" err="1" smtClean="0"/>
              <a:t>vectorization</a:t>
            </a:r>
            <a:r>
              <a:rPr lang="en-US" dirty="0" smtClean="0"/>
              <a:t> (yet)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with slow data traffic: every item needs to be fetched from main memory or from another node</a:t>
            </a:r>
          </a:p>
          <a:p>
            <a:pPr lvl="1"/>
            <a:r>
              <a:rPr lang="en-US" dirty="0" smtClean="0"/>
              <a:t>Reorganize data layout </a:t>
            </a:r>
          </a:p>
          <a:p>
            <a:pPr lvl="1"/>
            <a:r>
              <a:rPr lang="en-US" dirty="0" smtClean="0"/>
              <a:t>Sort data in the order the application needs them </a:t>
            </a:r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/>
              <a:t>PerfExpert</a:t>
            </a:r>
            <a:r>
              <a:rPr lang="en-US" dirty="0" smtClean="0"/>
              <a:t> </a:t>
            </a:r>
            <a:r>
              <a:rPr lang="en-US" smtClean="0"/>
              <a:t>on Hopper to </a:t>
            </a:r>
            <a:r>
              <a:rPr lang="en-US" dirty="0" smtClean="0"/>
              <a:t>find out about data traffic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02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552" y="1412775"/>
            <a:ext cx="8136904" cy="4572000"/>
          </a:xfrm>
        </p:spPr>
        <p:txBody>
          <a:bodyPr/>
          <a:lstStyle/>
          <a:p>
            <a:pPr marL="0" indent="0">
              <a:buNone/>
              <a:tabLst>
                <a:tab pos="355600" algn="l"/>
              </a:tabLst>
            </a:pPr>
            <a:r>
              <a:rPr lang="en-US" sz="1800" dirty="0" smtClean="0">
                <a:latin typeface="Courier"/>
                <a:cs typeface="Courier"/>
              </a:rPr>
              <a:t>do </a:t>
            </a:r>
            <a:r>
              <a:rPr lang="en-US" sz="1800" dirty="0" err="1" smtClean="0">
                <a:latin typeface="Courier"/>
                <a:cs typeface="Courier"/>
              </a:rPr>
              <a:t>i</a:t>
            </a:r>
            <a:r>
              <a:rPr lang="en-US" sz="1800" dirty="0" smtClean="0">
                <a:latin typeface="Courier"/>
                <a:cs typeface="Courier"/>
              </a:rPr>
              <a:t>=1,n_ill:</a:t>
            </a:r>
          </a:p>
          <a:p>
            <a:pPr marL="0" indent="0">
              <a:buNone/>
              <a:tabLst>
                <a:tab pos="355600" algn="l"/>
              </a:tabLst>
            </a:pPr>
            <a:r>
              <a:rPr lang="en-US" sz="1800" dirty="0" smtClean="0">
                <a:latin typeface="Courier"/>
                <a:cs typeface="Courier"/>
              </a:rPr>
              <a:t>	do j=1,n_healthy</a:t>
            </a:r>
          </a:p>
          <a:p>
            <a:pPr marL="0" indent="0">
              <a:buNone/>
              <a:tabLst>
                <a:tab pos="355600" algn="l"/>
              </a:tabLst>
            </a:pPr>
            <a:r>
              <a:rPr lang="en-US" sz="1800" dirty="0" smtClean="0">
                <a:latin typeface="Courier"/>
                <a:cs typeface="Courier"/>
              </a:rPr>
              <a:t>		if contaminate(persons(ill(</a:t>
            </a:r>
            <a:r>
              <a:rPr lang="en-US" sz="1800" dirty="0" err="1" smtClean="0">
                <a:latin typeface="Courier"/>
                <a:cs typeface="Courier"/>
              </a:rPr>
              <a:t>i</a:t>
            </a:r>
            <a:r>
              <a:rPr lang="en-US" sz="1800" dirty="0" smtClean="0">
                <a:latin typeface="Courier"/>
                <a:cs typeface="Courier"/>
              </a:rPr>
              <a:t>)),persons(healthy(j)))</a:t>
            </a:r>
          </a:p>
          <a:p>
            <a:pPr marL="0" indent="0">
              <a:buNone/>
              <a:tabLst>
                <a:tab pos="355600" algn="l"/>
              </a:tabLst>
            </a:pPr>
            <a:r>
              <a:rPr lang="en-US" sz="1800" dirty="0">
                <a:latin typeface="Courier"/>
                <a:cs typeface="Courier"/>
              </a:rPr>
              <a:t>		   </a:t>
            </a:r>
            <a:r>
              <a:rPr lang="en-US" sz="1800" dirty="0" err="1">
                <a:latin typeface="Courier"/>
                <a:cs typeface="Courier"/>
              </a:rPr>
              <a:t>move_to_ill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smtClean="0">
                <a:latin typeface="Courier"/>
                <a:cs typeface="Courier"/>
              </a:rPr>
              <a:t>healthy(</a:t>
            </a:r>
            <a:r>
              <a:rPr lang="en-US" sz="1800" dirty="0">
                <a:latin typeface="Courier"/>
                <a:cs typeface="Courier"/>
              </a:rPr>
              <a:t>j))</a:t>
            </a:r>
          </a:p>
          <a:p>
            <a:pPr marL="0" indent="0">
              <a:buNone/>
              <a:tabLst>
                <a:tab pos="355600" algn="l"/>
              </a:tabLst>
            </a:pPr>
            <a:r>
              <a:rPr lang="en-US" sz="1800" dirty="0" smtClean="0">
                <a:latin typeface="Courier"/>
                <a:cs typeface="Courier"/>
              </a:rPr>
              <a:t>	end do</a:t>
            </a:r>
          </a:p>
          <a:p>
            <a:pPr marL="0" indent="0">
              <a:buNone/>
              <a:tabLst>
                <a:tab pos="355600" algn="l"/>
              </a:tabLst>
            </a:pPr>
            <a:r>
              <a:rPr lang="en-US" sz="1800" dirty="0" smtClean="0">
                <a:latin typeface="Courier"/>
                <a:cs typeface="Courier"/>
              </a:rPr>
              <a:t>end do</a:t>
            </a:r>
          </a:p>
          <a:p>
            <a:pPr marL="0" indent="0">
              <a:buNone/>
              <a:tabLst>
                <a:tab pos="355600" algn="l"/>
              </a:tabLst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  <a:tabLst>
                <a:tab pos="355600" algn="l"/>
              </a:tabLst>
            </a:pPr>
            <a:r>
              <a:rPr lang="en-US" sz="1800" dirty="0">
                <a:latin typeface="Courier"/>
                <a:cs typeface="Courier"/>
              </a:rPr>
              <a:t>do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=1,n_ill:</a:t>
            </a:r>
          </a:p>
          <a:p>
            <a:pPr marL="0" indent="0">
              <a:buNone/>
              <a:tabLst>
                <a:tab pos="355600" algn="l"/>
              </a:tabLst>
            </a:pPr>
            <a:r>
              <a:rPr lang="en-US" sz="1800" dirty="0">
                <a:latin typeface="Courier"/>
                <a:cs typeface="Courier"/>
              </a:rPr>
              <a:t>	do j=1,n_healthy</a:t>
            </a:r>
          </a:p>
          <a:p>
            <a:pPr marL="0" indent="0">
              <a:buNone/>
              <a:tabLst>
                <a:tab pos="355600" algn="l"/>
              </a:tabLst>
            </a:pPr>
            <a:r>
              <a:rPr lang="en-US" sz="1800" dirty="0">
                <a:latin typeface="Courier"/>
                <a:cs typeface="Courier"/>
              </a:rPr>
              <a:t>		</a:t>
            </a:r>
            <a:r>
              <a:rPr lang="en-US" sz="1800" dirty="0" smtClean="0">
                <a:latin typeface="Courier"/>
                <a:cs typeface="Courier"/>
              </a:rPr>
              <a:t>if contaminate(</a:t>
            </a:r>
            <a:r>
              <a:rPr lang="en-US" sz="1800" dirty="0" err="1" smtClean="0">
                <a:latin typeface="Courier"/>
                <a:cs typeface="Courier"/>
              </a:rPr>
              <a:t>ill_persons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dirty="0" err="1" smtClean="0">
                <a:latin typeface="Courier"/>
                <a:cs typeface="Courier"/>
              </a:rPr>
              <a:t>i</a:t>
            </a:r>
            <a:r>
              <a:rPr lang="en-US" sz="1800" dirty="0" smtClean="0">
                <a:latin typeface="Courier"/>
                <a:cs typeface="Courier"/>
              </a:rPr>
              <a:t>),</a:t>
            </a:r>
            <a:r>
              <a:rPr lang="en-US" sz="1800" dirty="0" err="1" smtClean="0">
                <a:latin typeface="Courier"/>
                <a:cs typeface="Courier"/>
              </a:rPr>
              <a:t>healthy_persons</a:t>
            </a:r>
            <a:r>
              <a:rPr lang="en-US" sz="1800" dirty="0" smtClean="0">
                <a:latin typeface="Courier"/>
                <a:cs typeface="Courier"/>
              </a:rPr>
              <a:t>(j))</a:t>
            </a:r>
          </a:p>
          <a:p>
            <a:pPr marL="0" indent="0">
              <a:buNone/>
              <a:tabLst>
                <a:tab pos="355600" algn="l"/>
              </a:tabLst>
            </a:pPr>
            <a:r>
              <a:rPr lang="en-US" sz="1800" dirty="0" smtClean="0">
                <a:latin typeface="Courier"/>
                <a:cs typeface="Courier"/>
              </a:rPr>
              <a:t>		   </a:t>
            </a:r>
            <a:r>
              <a:rPr lang="en-US" sz="1800" dirty="0" err="1" smtClean="0">
                <a:latin typeface="Courier"/>
                <a:cs typeface="Courier"/>
              </a:rPr>
              <a:t>move_to_ill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dirty="0" err="1" smtClean="0">
                <a:latin typeface="Courier"/>
                <a:cs typeface="Courier"/>
              </a:rPr>
              <a:t>healthy_persons</a:t>
            </a:r>
            <a:r>
              <a:rPr lang="en-US" sz="1800" dirty="0">
                <a:latin typeface="Courier"/>
                <a:cs typeface="Courier"/>
              </a:rPr>
              <a:t>(j</a:t>
            </a:r>
            <a:r>
              <a:rPr lang="en-US" sz="1800" dirty="0" smtClean="0">
                <a:latin typeface="Courier"/>
                <a:cs typeface="Courier"/>
              </a:rPr>
              <a:t>))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  <a:tabLst>
                <a:tab pos="355600" algn="l"/>
              </a:tabLst>
            </a:pPr>
            <a:r>
              <a:rPr lang="en-US" sz="1800" dirty="0" smtClean="0">
                <a:latin typeface="Courier"/>
                <a:cs typeface="Courier"/>
              </a:rPr>
              <a:t>	end do</a:t>
            </a:r>
          </a:p>
          <a:p>
            <a:pPr marL="0" indent="0">
              <a:buNone/>
              <a:tabLst>
                <a:tab pos="355600" algn="l"/>
              </a:tabLst>
            </a:pPr>
            <a:r>
              <a:rPr lang="en-US" sz="1800" dirty="0" smtClean="0">
                <a:latin typeface="Courier"/>
                <a:cs typeface="Courier"/>
              </a:rPr>
              <a:t>end do</a:t>
            </a:r>
            <a:r>
              <a:rPr lang="en-US" sz="1800" dirty="0">
                <a:latin typeface="Courier"/>
                <a:cs typeface="Courier"/>
              </a:rPr>
              <a:t>	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91880" y="1196752"/>
            <a:ext cx="2160240" cy="432048"/>
          </a:xfrm>
          <a:prstGeom prst="roundRect">
            <a:avLst/>
          </a:prstGeom>
          <a:ln w="19050">
            <a:solidFill>
              <a:srgbClr val="B2230A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2230A"/>
                </a:solidFill>
                <a:effectLst/>
                <a:latin typeface="+mn-lt"/>
                <a:ea typeface="ＭＳ Ｐゴシック" charset="0"/>
              </a:rPr>
              <a:t>List of ill people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B2230A"/>
              </a:solidFill>
              <a:effectLst/>
              <a:latin typeface="+mn-lt"/>
              <a:ea typeface="ＭＳ Ｐゴシック" charset="0"/>
            </a:endParaRPr>
          </a:p>
        </p:txBody>
      </p:sp>
      <p:cxnSp>
        <p:nvCxnSpPr>
          <p:cNvPr id="7" name="Curved Connector 6"/>
          <p:cNvCxnSpPr>
            <a:stCxn id="6" idx="2"/>
            <a:endCxn id="12" idx="0"/>
          </p:cNvCxnSpPr>
          <p:nvPr/>
        </p:nvCxnSpPr>
        <p:spPr bwMode="auto">
          <a:xfrm rot="16200000" flipH="1">
            <a:off x="4409982" y="1790818"/>
            <a:ext cx="576064" cy="25202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B2230A"/>
            </a:solidFill>
            <a:prstDash val="solid"/>
            <a:round/>
            <a:headEnd type="none" w="med" len="med"/>
            <a:tailEnd type="triangl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Rounded Rectangle 11"/>
          <p:cNvSpPr/>
          <p:nvPr/>
        </p:nvSpPr>
        <p:spPr>
          <a:xfrm>
            <a:off x="4572000" y="2204864"/>
            <a:ext cx="504056" cy="360040"/>
          </a:xfrm>
          <a:prstGeom prst="roundRect">
            <a:avLst/>
          </a:prstGeom>
          <a:ln w="19050">
            <a:solidFill>
              <a:srgbClr val="B2230A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B2230A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868144" y="1196752"/>
            <a:ext cx="2808312" cy="432048"/>
          </a:xfrm>
          <a:prstGeom prst="roundRect">
            <a:avLst/>
          </a:prstGeom>
          <a:ln w="19050">
            <a:solidFill>
              <a:srgbClr val="B2230A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2230A"/>
                </a:solidFill>
                <a:effectLst/>
                <a:latin typeface="+mn-lt"/>
                <a:ea typeface="ＭＳ Ｐゴシック" charset="0"/>
              </a:rPr>
              <a:t>List of healthy people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B2230A"/>
              </a:solidFill>
              <a:effectLst/>
              <a:latin typeface="+mn-lt"/>
              <a:ea typeface="ＭＳ Ｐゴシック" charset="0"/>
            </a:endParaRPr>
          </a:p>
        </p:txBody>
      </p:sp>
      <p:cxnSp>
        <p:nvCxnSpPr>
          <p:cNvPr id="16" name="Curved Connector 15"/>
          <p:cNvCxnSpPr>
            <a:stCxn id="15" idx="2"/>
          </p:cNvCxnSpPr>
          <p:nvPr/>
        </p:nvCxnSpPr>
        <p:spPr bwMode="auto">
          <a:xfrm rot="16200000" flipH="1">
            <a:off x="7002270" y="1898830"/>
            <a:ext cx="576064" cy="3600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B2230A"/>
            </a:solidFill>
            <a:prstDash val="solid"/>
            <a:round/>
            <a:headEnd type="none" w="med" len="med"/>
            <a:tailEnd type="triangl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>
          <a:xfrm>
            <a:off x="6804248" y="2204864"/>
            <a:ext cx="1008112" cy="360040"/>
          </a:xfrm>
          <a:prstGeom prst="roundRect">
            <a:avLst/>
          </a:prstGeom>
          <a:ln w="19050">
            <a:solidFill>
              <a:srgbClr val="B2230A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B2230A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699792" y="3573016"/>
            <a:ext cx="2520280" cy="432048"/>
          </a:xfrm>
          <a:prstGeom prst="roundRect">
            <a:avLst/>
          </a:prstGeom>
          <a:ln w="19050">
            <a:solidFill>
              <a:srgbClr val="B2230A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2230A"/>
                </a:solidFill>
                <a:effectLst/>
                <a:latin typeface="+mn-lt"/>
                <a:ea typeface="ＭＳ Ｐゴシック" charset="0"/>
              </a:rPr>
              <a:t>State of ill people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B2230A"/>
              </a:solidFill>
              <a:effectLst/>
              <a:latin typeface="+mn-lt"/>
              <a:ea typeface="ＭＳ Ｐゴシック" charset="0"/>
            </a:endParaRPr>
          </a:p>
        </p:txBody>
      </p:sp>
      <p:cxnSp>
        <p:nvCxnSpPr>
          <p:cNvPr id="28" name="Curved Connector 27"/>
          <p:cNvCxnSpPr>
            <a:stCxn id="27" idx="2"/>
            <a:endCxn id="29" idx="0"/>
          </p:cNvCxnSpPr>
          <p:nvPr/>
        </p:nvCxnSpPr>
        <p:spPr bwMode="auto">
          <a:xfrm rot="16200000" flipH="1">
            <a:off x="3869922" y="4095074"/>
            <a:ext cx="504056" cy="32403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B2230A"/>
            </a:solidFill>
            <a:prstDash val="solid"/>
            <a:round/>
            <a:headEnd type="none" w="med" len="med"/>
            <a:tailEnd type="triangl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Rounded Rectangle 28"/>
          <p:cNvSpPr/>
          <p:nvPr/>
        </p:nvSpPr>
        <p:spPr>
          <a:xfrm>
            <a:off x="3491880" y="4509120"/>
            <a:ext cx="1584176" cy="360040"/>
          </a:xfrm>
          <a:prstGeom prst="roundRect">
            <a:avLst/>
          </a:prstGeom>
          <a:ln w="19050">
            <a:solidFill>
              <a:srgbClr val="B2230A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B2230A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580112" y="3573016"/>
            <a:ext cx="3096344" cy="432048"/>
          </a:xfrm>
          <a:prstGeom prst="roundRect">
            <a:avLst/>
          </a:prstGeom>
          <a:ln w="19050">
            <a:solidFill>
              <a:srgbClr val="B2230A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2230A"/>
                </a:solidFill>
                <a:effectLst/>
                <a:latin typeface="+mn-lt"/>
                <a:ea typeface="ＭＳ Ｐゴシック" charset="0"/>
              </a:rPr>
              <a:t>State of healthy people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B2230A"/>
              </a:solidFill>
              <a:effectLst/>
              <a:latin typeface="+mn-lt"/>
              <a:ea typeface="ＭＳ Ｐゴシック" charset="0"/>
            </a:endParaRPr>
          </a:p>
        </p:txBody>
      </p:sp>
      <p:cxnSp>
        <p:nvCxnSpPr>
          <p:cNvPr id="31" name="Curved Connector 30"/>
          <p:cNvCxnSpPr>
            <a:stCxn id="30" idx="2"/>
            <a:endCxn id="32" idx="0"/>
          </p:cNvCxnSpPr>
          <p:nvPr/>
        </p:nvCxnSpPr>
        <p:spPr bwMode="auto">
          <a:xfrm rot="5400000">
            <a:off x="6606226" y="3987062"/>
            <a:ext cx="504056" cy="54006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B2230A"/>
            </a:solidFill>
            <a:prstDash val="solid"/>
            <a:round/>
            <a:headEnd type="none" w="med" len="med"/>
            <a:tailEnd type="triangl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Rounded Rectangle 31"/>
          <p:cNvSpPr/>
          <p:nvPr/>
        </p:nvSpPr>
        <p:spPr>
          <a:xfrm>
            <a:off x="5508104" y="4509120"/>
            <a:ext cx="2160240" cy="360040"/>
          </a:xfrm>
          <a:prstGeom prst="roundRect">
            <a:avLst/>
          </a:prstGeom>
          <a:ln w="19050">
            <a:solidFill>
              <a:srgbClr val="B2230A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B2230A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23528" y="1196752"/>
            <a:ext cx="2592288" cy="432048"/>
          </a:xfrm>
          <a:prstGeom prst="roundRect">
            <a:avLst/>
          </a:prstGeom>
          <a:ln w="19050">
            <a:solidFill>
              <a:srgbClr val="B2230A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B2230A"/>
                </a:solidFill>
                <a:effectLst/>
                <a:latin typeface="+mn-lt"/>
                <a:ea typeface="ＭＳ Ｐゴシック" charset="0"/>
              </a:rPr>
              <a:t>State of all persons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B2230A"/>
              </a:solidFill>
              <a:effectLst/>
              <a:latin typeface="+mn-lt"/>
              <a:ea typeface="ＭＳ Ｐゴシック" charset="0"/>
            </a:endParaRPr>
          </a:p>
        </p:txBody>
      </p:sp>
      <p:cxnSp>
        <p:nvCxnSpPr>
          <p:cNvPr id="36" name="Curved Connector 35"/>
          <p:cNvCxnSpPr>
            <a:stCxn id="35" idx="2"/>
            <a:endCxn id="37" idx="0"/>
          </p:cNvCxnSpPr>
          <p:nvPr/>
        </p:nvCxnSpPr>
        <p:spPr bwMode="auto">
          <a:xfrm rot="16200000" flipH="1">
            <a:off x="2519772" y="728700"/>
            <a:ext cx="576064" cy="237626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B2230A"/>
            </a:solidFill>
            <a:prstDash val="solid"/>
            <a:round/>
            <a:headEnd type="none" w="med" len="med"/>
            <a:tailEnd type="triangl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Rounded Rectangle 36"/>
          <p:cNvSpPr/>
          <p:nvPr/>
        </p:nvSpPr>
        <p:spPr>
          <a:xfrm>
            <a:off x="3491880" y="2204864"/>
            <a:ext cx="1008112" cy="360040"/>
          </a:xfrm>
          <a:prstGeom prst="roundRect">
            <a:avLst/>
          </a:prstGeom>
          <a:ln w="19050">
            <a:solidFill>
              <a:srgbClr val="B2230A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B2230A"/>
              </a:solidFill>
              <a:effectLst/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893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not to focus on </a:t>
            </a:r>
            <a:r>
              <a:rPr lang="en-US" dirty="0" err="1" smtClean="0"/>
              <a:t>vectorization</a:t>
            </a:r>
            <a:r>
              <a:rPr lang="en-US" dirty="0" smtClean="0"/>
              <a:t> (yet)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saturates bandwidth</a:t>
            </a:r>
          </a:p>
          <a:p>
            <a:pPr lvl="1"/>
            <a:r>
              <a:rPr lang="en-US" dirty="0" smtClean="0"/>
              <a:t>The bottleneck is not computation</a:t>
            </a:r>
          </a:p>
          <a:p>
            <a:pPr lvl="1"/>
            <a:r>
              <a:rPr lang="en-US" dirty="0" smtClean="0"/>
              <a:t>Try to do all possible work on data when it is in cache (blocking/tiling)</a:t>
            </a:r>
            <a:endParaRPr lang="en-US" dirty="0"/>
          </a:p>
          <a:p>
            <a:pPr lvl="1"/>
            <a:r>
              <a:rPr lang="en-US" dirty="0" smtClean="0"/>
              <a:t>If there is not much to compute </a:t>
            </a:r>
            <a:r>
              <a:rPr lang="en-US" dirty="0" err="1" smtClean="0"/>
              <a:t>vectorization</a:t>
            </a:r>
            <a:r>
              <a:rPr lang="en-US" dirty="0" smtClean="0"/>
              <a:t> will not help</a:t>
            </a:r>
          </a:p>
          <a:p>
            <a:endParaRPr lang="en-US" dirty="0" smtClean="0"/>
          </a:p>
          <a:p>
            <a:r>
              <a:rPr lang="en-US" dirty="0"/>
              <a:t>use </a:t>
            </a:r>
            <a:r>
              <a:rPr lang="en-US" dirty="0" err="1"/>
              <a:t>PerfExpert</a:t>
            </a:r>
            <a:r>
              <a:rPr lang="en-US" dirty="0"/>
              <a:t> </a:t>
            </a:r>
            <a:r>
              <a:rPr lang="en-US" dirty="0" smtClean="0"/>
              <a:t>on Hopper to </a:t>
            </a:r>
            <a:r>
              <a:rPr lang="en-US" dirty="0"/>
              <a:t>find </a:t>
            </a:r>
            <a:r>
              <a:rPr lang="en-US" dirty="0" smtClean="0"/>
              <a:t>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21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pt_licht">
  <a:themeElements>
    <a:clrScheme name="">
      <a:dk1>
        <a:srgbClr val="000000"/>
      </a:dk1>
      <a:lt1>
        <a:srgbClr val="FFFFFF"/>
      </a:lt1>
      <a:dk2>
        <a:srgbClr val="003D62"/>
      </a:dk2>
      <a:lt2>
        <a:srgbClr val="DDDDDD"/>
      </a:lt2>
      <a:accent1>
        <a:srgbClr val="B6C4D8"/>
      </a:accent1>
      <a:accent2>
        <a:srgbClr val="003D62"/>
      </a:accent2>
      <a:accent3>
        <a:srgbClr val="FFFFFF"/>
      </a:accent3>
      <a:accent4>
        <a:srgbClr val="000000"/>
      </a:accent4>
      <a:accent5>
        <a:srgbClr val="D7DEE9"/>
      </a:accent5>
      <a:accent6>
        <a:srgbClr val="003658"/>
      </a:accent6>
      <a:hlink>
        <a:srgbClr val="7E002F"/>
      </a:hlink>
      <a:folHlink>
        <a:srgbClr val="D9BDBD"/>
      </a:folHlink>
    </a:clrScheme>
    <a:fontScheme name="Office Them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rgbClr val="B2230A"/>
          </a:solidFill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200" b="0" i="0" u="none" strike="noStrike" cap="none" normalizeH="0" baseline="0" dirty="0" smtClean="0">
            <a:ln>
              <a:noFill/>
            </a:ln>
            <a:solidFill>
              <a:srgbClr val="B2230A"/>
            </a:solidFill>
            <a:effectLst/>
            <a:latin typeface="+mn-lt"/>
            <a:ea typeface="ＭＳ Ｐゴシック" charset="0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rgbClr val="B2230A"/>
          </a:solidFill>
          <a:prstDash val="solid"/>
          <a:round/>
          <a:headEnd type="none" w="med" len="med"/>
          <a:tailEnd type="triangle" w="sm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  <a:ext uri="{FAA26D3D-D897-4be2-8F04-BA451C77F1D7}">
            <ma14:placeholderFlag xmlns:ma14="http://schemas.microsoft.com/office/mac/drawingml/2011/main" val="1"/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>
          <a:tabLst>
            <a:tab pos="4751388" algn="r"/>
          </a:tabLst>
          <a:defRPr baseline="0" smtClean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D62"/>
        </a:dk1>
        <a:lt1>
          <a:srgbClr val="FFFFFF"/>
        </a:lt1>
        <a:dk2>
          <a:srgbClr val="003D62"/>
        </a:dk2>
        <a:lt2>
          <a:srgbClr val="DDDDDD"/>
        </a:lt2>
        <a:accent1>
          <a:srgbClr val="B6C4D8"/>
        </a:accent1>
        <a:accent2>
          <a:srgbClr val="003D62"/>
        </a:accent2>
        <a:accent3>
          <a:srgbClr val="FFFFFF"/>
        </a:accent3>
        <a:accent4>
          <a:srgbClr val="003353"/>
        </a:accent4>
        <a:accent5>
          <a:srgbClr val="D7DEE9"/>
        </a:accent5>
        <a:accent6>
          <a:srgbClr val="003658"/>
        </a:accent6>
        <a:hlink>
          <a:srgbClr val="7E002F"/>
        </a:hlink>
        <a:folHlink>
          <a:srgbClr val="D9BDB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ppt_licht.pot</Template>
  <TotalTime>46954</TotalTime>
  <Words>2406</Words>
  <Application>Microsoft Macintosh PowerPoint</Application>
  <PresentationFormat>On-screen Show (4:3)</PresentationFormat>
  <Paragraphs>668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ppt_licht</vt:lpstr>
      <vt:lpstr>HPC TNT - 2</vt:lpstr>
      <vt:lpstr>Overview</vt:lpstr>
      <vt:lpstr>What is vectorization</vt:lpstr>
      <vt:lpstr>What is vectorization</vt:lpstr>
      <vt:lpstr>Vector width</vt:lpstr>
      <vt:lpstr>when not to focus on vectorization (yet)</vt:lpstr>
      <vt:lpstr>When not to focus on vectorization (yet)</vt:lpstr>
      <vt:lpstr>Organize data</vt:lpstr>
      <vt:lpstr>When not to focus on vectorization (yet)</vt:lpstr>
      <vt:lpstr>Blocking/tiling</vt:lpstr>
      <vt:lpstr>Approaches to vectorization</vt:lpstr>
      <vt:lpstr>Approaches to vectorization 1. Assembly</vt:lpstr>
      <vt:lpstr>Approaches to vectorization 2. Intrinsics</vt:lpstr>
      <vt:lpstr>Approaches to vectorization assembly/intrinsics</vt:lpstr>
      <vt:lpstr>Approaches to vectorization 3. Auto-vectorization</vt:lpstr>
      <vt:lpstr>Approaches to vectorization auto-vectorization</vt:lpstr>
      <vt:lpstr>Approaches to vectorization auto-vectorization</vt:lpstr>
      <vt:lpstr>alignment issues - 1</vt:lpstr>
      <vt:lpstr>alignment of static arrays</vt:lpstr>
      <vt:lpstr>alignment of dynamic/allocatable arrays </vt:lpstr>
      <vt:lpstr>alignment of dynamic/allocatable arrays </vt:lpstr>
      <vt:lpstr>alignment issues - 2</vt:lpstr>
      <vt:lpstr>Approaches to vectorization auto-vectorization</vt:lpstr>
      <vt:lpstr>Approaches to vectorization auto-vectorization</vt:lpstr>
      <vt:lpstr>Approaches to vectorization auto-vectorization</vt:lpstr>
      <vt:lpstr>Approaches to vectorization 4. Low level libraries</vt:lpstr>
      <vt:lpstr>Approaches to vectorization 4. Low level libraries</vt:lpstr>
      <vt:lpstr>Approaches to vectorization low level libraries</vt:lpstr>
      <vt:lpstr>Approaches to vectorization 5. high level libraries</vt:lpstr>
      <vt:lpstr>overview</vt:lpstr>
      <vt:lpstr>where to look for the details</vt:lpstr>
      <vt:lpstr>case study</vt:lpstr>
      <vt:lpstr>spin-waves-2.0 </vt:lpstr>
      <vt:lpstr>algorithm</vt:lpstr>
      <vt:lpstr>algorithm</vt:lpstr>
      <vt:lpstr>optimization 1</vt:lpstr>
      <vt:lpstr>think about your problem when you code</vt:lpstr>
      <vt:lpstr>optimization 2</vt:lpstr>
      <vt:lpstr>vectorization</vt:lpstr>
      <vt:lpstr>cure</vt:lpstr>
      <vt:lpstr>speedup</vt:lpstr>
      <vt:lpstr>optimization 4</vt:lpstr>
      <vt:lpstr>Final remarks</vt:lpstr>
    </vt:vector>
  </TitlesOfParts>
  <Company>Kandesign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none</dc:subject>
  <dc:creator>Muriel Hillegeer</dc:creator>
  <cp:lastModifiedBy>Engelbert Tijskens</cp:lastModifiedBy>
  <cp:revision>698</cp:revision>
  <cp:lastPrinted>2002-08-19T07:41:52Z</cp:lastPrinted>
  <dcterms:created xsi:type="dcterms:W3CDTF">2005-11-16T11:16:27Z</dcterms:created>
  <dcterms:modified xsi:type="dcterms:W3CDTF">2014-12-19T09:12:59Z</dcterms:modified>
</cp:coreProperties>
</file>