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2" r:id="rId7"/>
    <p:sldId id="266" r:id="rId8"/>
    <p:sldId id="263" r:id="rId9"/>
    <p:sldId id="264" r:id="rId10"/>
    <p:sldId id="267" r:id="rId11"/>
    <p:sldId id="258" r:id="rId12"/>
    <p:sldId id="268" r:id="rId13"/>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3"/>
  </p:normalViewPr>
  <p:slideViewPr>
    <p:cSldViewPr snapToGrid="0">
      <p:cViewPr varScale="1">
        <p:scale>
          <a:sx n="111" d="100"/>
          <a:sy n="111" d="100"/>
        </p:scale>
        <p:origin x="108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B98AA-08B1-A99A-F2F2-96A574CE9B7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652E0331-0490-8A9E-69FE-3CF9051C6D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10BF488C-FB64-D2EC-0DFC-1D0114858A80}"/>
              </a:ext>
            </a:extLst>
          </p:cNvPr>
          <p:cNvSpPr>
            <a:spLocks noGrp="1"/>
          </p:cNvSpPr>
          <p:nvPr>
            <p:ph type="dt" sz="half" idx="10"/>
          </p:nvPr>
        </p:nvSpPr>
        <p:spPr/>
        <p:txBody>
          <a:bodyPr/>
          <a:lstStyle/>
          <a:p>
            <a:fld id="{7181E622-F79A-FA41-85AD-4FE10D8BFDB3}" type="datetimeFigureOut">
              <a:rPr lang="en-GB" smtClean="0"/>
              <a:t>08/10/2022</a:t>
            </a:fld>
            <a:endParaRPr lang="en-GB"/>
          </a:p>
        </p:txBody>
      </p:sp>
      <p:sp>
        <p:nvSpPr>
          <p:cNvPr id="5" name="Footer Placeholder 4">
            <a:extLst>
              <a:ext uri="{FF2B5EF4-FFF2-40B4-BE49-F238E27FC236}">
                <a16:creationId xmlns:a16="http://schemas.microsoft.com/office/drawing/2014/main" id="{FAD05EF4-5ADC-44A9-EB39-17B847C39F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B4E06D-2B0A-B0A9-1A04-490BABD86525}"/>
              </a:ext>
            </a:extLst>
          </p:cNvPr>
          <p:cNvSpPr>
            <a:spLocks noGrp="1"/>
          </p:cNvSpPr>
          <p:nvPr>
            <p:ph type="sldNum" sz="quarter" idx="12"/>
          </p:nvPr>
        </p:nvSpPr>
        <p:spPr/>
        <p:txBody>
          <a:bodyPr/>
          <a:lstStyle/>
          <a:p>
            <a:fld id="{D0B42956-E3DB-8A46-8F0F-DADBC372B857}" type="slidenum">
              <a:rPr lang="en-GB" smtClean="0"/>
              <a:t>‹#›</a:t>
            </a:fld>
            <a:endParaRPr lang="en-GB"/>
          </a:p>
        </p:txBody>
      </p:sp>
    </p:spTree>
    <p:extLst>
      <p:ext uri="{BB962C8B-B14F-4D97-AF65-F5344CB8AC3E}">
        <p14:creationId xmlns:p14="http://schemas.microsoft.com/office/powerpoint/2010/main" val="261170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B94BD-C4F1-ABFC-E899-60B4D60140BE}"/>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D84A7D3F-6BE8-6879-2445-7144539DDC3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4D20C73-4BCC-9BB1-0229-7886DB2DED33}"/>
              </a:ext>
            </a:extLst>
          </p:cNvPr>
          <p:cNvSpPr>
            <a:spLocks noGrp="1"/>
          </p:cNvSpPr>
          <p:nvPr>
            <p:ph type="dt" sz="half" idx="10"/>
          </p:nvPr>
        </p:nvSpPr>
        <p:spPr/>
        <p:txBody>
          <a:bodyPr/>
          <a:lstStyle/>
          <a:p>
            <a:fld id="{7181E622-F79A-FA41-85AD-4FE10D8BFDB3}" type="datetimeFigureOut">
              <a:rPr lang="en-GB" smtClean="0"/>
              <a:t>08/10/2022</a:t>
            </a:fld>
            <a:endParaRPr lang="en-GB"/>
          </a:p>
        </p:txBody>
      </p:sp>
      <p:sp>
        <p:nvSpPr>
          <p:cNvPr id="5" name="Footer Placeholder 4">
            <a:extLst>
              <a:ext uri="{FF2B5EF4-FFF2-40B4-BE49-F238E27FC236}">
                <a16:creationId xmlns:a16="http://schemas.microsoft.com/office/drawing/2014/main" id="{41F10C53-3B15-D0B2-D84D-34C267FFF83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E3CFE9-FC64-8C9A-7556-4B7A9A7B6D8E}"/>
              </a:ext>
            </a:extLst>
          </p:cNvPr>
          <p:cNvSpPr>
            <a:spLocks noGrp="1"/>
          </p:cNvSpPr>
          <p:nvPr>
            <p:ph type="sldNum" sz="quarter" idx="12"/>
          </p:nvPr>
        </p:nvSpPr>
        <p:spPr/>
        <p:txBody>
          <a:bodyPr/>
          <a:lstStyle/>
          <a:p>
            <a:fld id="{D0B42956-E3DB-8A46-8F0F-DADBC372B857}" type="slidenum">
              <a:rPr lang="en-GB" smtClean="0"/>
              <a:t>‹#›</a:t>
            </a:fld>
            <a:endParaRPr lang="en-GB"/>
          </a:p>
        </p:txBody>
      </p:sp>
    </p:spTree>
    <p:extLst>
      <p:ext uri="{BB962C8B-B14F-4D97-AF65-F5344CB8AC3E}">
        <p14:creationId xmlns:p14="http://schemas.microsoft.com/office/powerpoint/2010/main" val="2959284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F8972E-3FC5-1EF9-98FC-CBEC9A6FEB20}"/>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1A1DFF0B-D8B1-9466-879E-1D5262BDD23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A6A348B-AB9B-D067-B048-321B2D4D52AA}"/>
              </a:ext>
            </a:extLst>
          </p:cNvPr>
          <p:cNvSpPr>
            <a:spLocks noGrp="1"/>
          </p:cNvSpPr>
          <p:nvPr>
            <p:ph type="dt" sz="half" idx="10"/>
          </p:nvPr>
        </p:nvSpPr>
        <p:spPr/>
        <p:txBody>
          <a:bodyPr/>
          <a:lstStyle/>
          <a:p>
            <a:fld id="{7181E622-F79A-FA41-85AD-4FE10D8BFDB3}" type="datetimeFigureOut">
              <a:rPr lang="en-GB" smtClean="0"/>
              <a:t>08/10/2022</a:t>
            </a:fld>
            <a:endParaRPr lang="en-GB"/>
          </a:p>
        </p:txBody>
      </p:sp>
      <p:sp>
        <p:nvSpPr>
          <p:cNvPr id="5" name="Footer Placeholder 4">
            <a:extLst>
              <a:ext uri="{FF2B5EF4-FFF2-40B4-BE49-F238E27FC236}">
                <a16:creationId xmlns:a16="http://schemas.microsoft.com/office/drawing/2014/main" id="{36BFAF85-6A75-D974-00DE-FC0E4063013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3094BD-0795-8409-2C8B-C9FA21DB1014}"/>
              </a:ext>
            </a:extLst>
          </p:cNvPr>
          <p:cNvSpPr>
            <a:spLocks noGrp="1"/>
          </p:cNvSpPr>
          <p:nvPr>
            <p:ph type="sldNum" sz="quarter" idx="12"/>
          </p:nvPr>
        </p:nvSpPr>
        <p:spPr/>
        <p:txBody>
          <a:bodyPr/>
          <a:lstStyle/>
          <a:p>
            <a:fld id="{D0B42956-E3DB-8A46-8F0F-DADBC372B857}" type="slidenum">
              <a:rPr lang="en-GB" smtClean="0"/>
              <a:t>‹#›</a:t>
            </a:fld>
            <a:endParaRPr lang="en-GB"/>
          </a:p>
        </p:txBody>
      </p:sp>
    </p:spTree>
    <p:extLst>
      <p:ext uri="{BB962C8B-B14F-4D97-AF65-F5344CB8AC3E}">
        <p14:creationId xmlns:p14="http://schemas.microsoft.com/office/powerpoint/2010/main" val="1089231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AAB59-9052-7AF4-3B3C-279CC0499FDA}"/>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B098AB82-F402-2108-E806-66ED10BC2D5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3FEB2C2-7BE8-EDBA-20D4-2EA3C61F1873}"/>
              </a:ext>
            </a:extLst>
          </p:cNvPr>
          <p:cNvSpPr>
            <a:spLocks noGrp="1"/>
          </p:cNvSpPr>
          <p:nvPr>
            <p:ph type="dt" sz="half" idx="10"/>
          </p:nvPr>
        </p:nvSpPr>
        <p:spPr/>
        <p:txBody>
          <a:bodyPr/>
          <a:lstStyle/>
          <a:p>
            <a:fld id="{7181E622-F79A-FA41-85AD-4FE10D8BFDB3}" type="datetimeFigureOut">
              <a:rPr lang="en-GB" smtClean="0"/>
              <a:t>08/10/2022</a:t>
            </a:fld>
            <a:endParaRPr lang="en-GB"/>
          </a:p>
        </p:txBody>
      </p:sp>
      <p:sp>
        <p:nvSpPr>
          <p:cNvPr id="5" name="Footer Placeholder 4">
            <a:extLst>
              <a:ext uri="{FF2B5EF4-FFF2-40B4-BE49-F238E27FC236}">
                <a16:creationId xmlns:a16="http://schemas.microsoft.com/office/drawing/2014/main" id="{9611B9D7-8F13-1E1A-FE78-071E992D34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3936D3-8A42-553F-8BD0-2BDAF2ADA4B6}"/>
              </a:ext>
            </a:extLst>
          </p:cNvPr>
          <p:cNvSpPr>
            <a:spLocks noGrp="1"/>
          </p:cNvSpPr>
          <p:nvPr>
            <p:ph type="sldNum" sz="quarter" idx="12"/>
          </p:nvPr>
        </p:nvSpPr>
        <p:spPr/>
        <p:txBody>
          <a:bodyPr/>
          <a:lstStyle/>
          <a:p>
            <a:fld id="{D0B42956-E3DB-8A46-8F0F-DADBC372B857}" type="slidenum">
              <a:rPr lang="en-GB" smtClean="0"/>
              <a:t>‹#›</a:t>
            </a:fld>
            <a:endParaRPr lang="en-GB"/>
          </a:p>
        </p:txBody>
      </p:sp>
    </p:spTree>
    <p:extLst>
      <p:ext uri="{BB962C8B-B14F-4D97-AF65-F5344CB8AC3E}">
        <p14:creationId xmlns:p14="http://schemas.microsoft.com/office/powerpoint/2010/main" val="2551401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EC587-313E-EF7A-1081-65D758B25B5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E8237DD5-B67B-2BA7-7791-CBA0C47923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BE8845D-508E-899D-E005-2D72F7772967}"/>
              </a:ext>
            </a:extLst>
          </p:cNvPr>
          <p:cNvSpPr>
            <a:spLocks noGrp="1"/>
          </p:cNvSpPr>
          <p:nvPr>
            <p:ph type="dt" sz="half" idx="10"/>
          </p:nvPr>
        </p:nvSpPr>
        <p:spPr/>
        <p:txBody>
          <a:bodyPr/>
          <a:lstStyle/>
          <a:p>
            <a:fld id="{7181E622-F79A-FA41-85AD-4FE10D8BFDB3}" type="datetimeFigureOut">
              <a:rPr lang="en-GB" smtClean="0"/>
              <a:t>08/10/2022</a:t>
            </a:fld>
            <a:endParaRPr lang="en-GB"/>
          </a:p>
        </p:txBody>
      </p:sp>
      <p:sp>
        <p:nvSpPr>
          <p:cNvPr id="5" name="Footer Placeholder 4">
            <a:extLst>
              <a:ext uri="{FF2B5EF4-FFF2-40B4-BE49-F238E27FC236}">
                <a16:creationId xmlns:a16="http://schemas.microsoft.com/office/drawing/2014/main" id="{6045B7DF-2AC8-9467-CF4E-B50DC14600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A9DA46-2485-9BBB-1039-8ECDC36F90BE}"/>
              </a:ext>
            </a:extLst>
          </p:cNvPr>
          <p:cNvSpPr>
            <a:spLocks noGrp="1"/>
          </p:cNvSpPr>
          <p:nvPr>
            <p:ph type="sldNum" sz="quarter" idx="12"/>
          </p:nvPr>
        </p:nvSpPr>
        <p:spPr/>
        <p:txBody>
          <a:bodyPr/>
          <a:lstStyle/>
          <a:p>
            <a:fld id="{D0B42956-E3DB-8A46-8F0F-DADBC372B857}" type="slidenum">
              <a:rPr lang="en-GB" smtClean="0"/>
              <a:t>‹#›</a:t>
            </a:fld>
            <a:endParaRPr lang="en-GB"/>
          </a:p>
        </p:txBody>
      </p:sp>
    </p:spTree>
    <p:extLst>
      <p:ext uri="{BB962C8B-B14F-4D97-AF65-F5344CB8AC3E}">
        <p14:creationId xmlns:p14="http://schemas.microsoft.com/office/powerpoint/2010/main" val="1308742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0576D-BF1F-71D5-7EF2-306894BAE08C}"/>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5C92DCB-18E0-DD96-9636-09F7E0DD4B9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CED46338-95BD-6D07-7EC7-4EC6A86834E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5DA92F3F-50A2-5C5B-86E6-AD2B0E8FF601}"/>
              </a:ext>
            </a:extLst>
          </p:cNvPr>
          <p:cNvSpPr>
            <a:spLocks noGrp="1"/>
          </p:cNvSpPr>
          <p:nvPr>
            <p:ph type="dt" sz="half" idx="10"/>
          </p:nvPr>
        </p:nvSpPr>
        <p:spPr/>
        <p:txBody>
          <a:bodyPr/>
          <a:lstStyle/>
          <a:p>
            <a:fld id="{7181E622-F79A-FA41-85AD-4FE10D8BFDB3}" type="datetimeFigureOut">
              <a:rPr lang="en-GB" smtClean="0"/>
              <a:t>08/10/2022</a:t>
            </a:fld>
            <a:endParaRPr lang="en-GB"/>
          </a:p>
        </p:txBody>
      </p:sp>
      <p:sp>
        <p:nvSpPr>
          <p:cNvPr id="6" name="Footer Placeholder 5">
            <a:extLst>
              <a:ext uri="{FF2B5EF4-FFF2-40B4-BE49-F238E27FC236}">
                <a16:creationId xmlns:a16="http://schemas.microsoft.com/office/drawing/2014/main" id="{3957A12C-DAE5-7234-501E-4B54830F931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F8E6986-8921-6CBB-ADBC-B7AD603CAC1C}"/>
              </a:ext>
            </a:extLst>
          </p:cNvPr>
          <p:cNvSpPr>
            <a:spLocks noGrp="1"/>
          </p:cNvSpPr>
          <p:nvPr>
            <p:ph type="sldNum" sz="quarter" idx="12"/>
          </p:nvPr>
        </p:nvSpPr>
        <p:spPr/>
        <p:txBody>
          <a:bodyPr/>
          <a:lstStyle/>
          <a:p>
            <a:fld id="{D0B42956-E3DB-8A46-8F0F-DADBC372B857}" type="slidenum">
              <a:rPr lang="en-GB" smtClean="0"/>
              <a:t>‹#›</a:t>
            </a:fld>
            <a:endParaRPr lang="en-GB"/>
          </a:p>
        </p:txBody>
      </p:sp>
    </p:spTree>
    <p:extLst>
      <p:ext uri="{BB962C8B-B14F-4D97-AF65-F5344CB8AC3E}">
        <p14:creationId xmlns:p14="http://schemas.microsoft.com/office/powerpoint/2010/main" val="817285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F9BAA-389A-59FD-2F60-7C9EC8C58DEC}"/>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9DA38C83-C659-D57A-9281-B566DB578B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59146C3-F263-202A-8954-DCDD5A9488A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E2F8AA4A-141A-618C-4951-C630A4CF72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355B454-52F8-647A-DA64-4A94E032343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928568DB-B19B-1D18-B0E6-544D36D691BC}"/>
              </a:ext>
            </a:extLst>
          </p:cNvPr>
          <p:cNvSpPr>
            <a:spLocks noGrp="1"/>
          </p:cNvSpPr>
          <p:nvPr>
            <p:ph type="dt" sz="half" idx="10"/>
          </p:nvPr>
        </p:nvSpPr>
        <p:spPr/>
        <p:txBody>
          <a:bodyPr/>
          <a:lstStyle/>
          <a:p>
            <a:fld id="{7181E622-F79A-FA41-85AD-4FE10D8BFDB3}" type="datetimeFigureOut">
              <a:rPr lang="en-GB" smtClean="0"/>
              <a:t>08/10/2022</a:t>
            </a:fld>
            <a:endParaRPr lang="en-GB"/>
          </a:p>
        </p:txBody>
      </p:sp>
      <p:sp>
        <p:nvSpPr>
          <p:cNvPr id="8" name="Footer Placeholder 7">
            <a:extLst>
              <a:ext uri="{FF2B5EF4-FFF2-40B4-BE49-F238E27FC236}">
                <a16:creationId xmlns:a16="http://schemas.microsoft.com/office/drawing/2014/main" id="{1F2BD41A-B5AD-0C6A-BE5E-19EE12ABB82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FADECA4-5C4C-AB08-8161-C5F9D2935D14}"/>
              </a:ext>
            </a:extLst>
          </p:cNvPr>
          <p:cNvSpPr>
            <a:spLocks noGrp="1"/>
          </p:cNvSpPr>
          <p:nvPr>
            <p:ph type="sldNum" sz="quarter" idx="12"/>
          </p:nvPr>
        </p:nvSpPr>
        <p:spPr/>
        <p:txBody>
          <a:bodyPr/>
          <a:lstStyle/>
          <a:p>
            <a:fld id="{D0B42956-E3DB-8A46-8F0F-DADBC372B857}" type="slidenum">
              <a:rPr lang="en-GB" smtClean="0"/>
              <a:t>‹#›</a:t>
            </a:fld>
            <a:endParaRPr lang="en-GB"/>
          </a:p>
        </p:txBody>
      </p:sp>
    </p:spTree>
    <p:extLst>
      <p:ext uri="{BB962C8B-B14F-4D97-AF65-F5344CB8AC3E}">
        <p14:creationId xmlns:p14="http://schemas.microsoft.com/office/powerpoint/2010/main" val="971417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A2F47-60BA-FE8C-C8A2-4DEE6868A2E3}"/>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E7486CFD-F632-172C-8647-8C3E41B576B3}"/>
              </a:ext>
            </a:extLst>
          </p:cNvPr>
          <p:cNvSpPr>
            <a:spLocks noGrp="1"/>
          </p:cNvSpPr>
          <p:nvPr>
            <p:ph type="dt" sz="half" idx="10"/>
          </p:nvPr>
        </p:nvSpPr>
        <p:spPr/>
        <p:txBody>
          <a:bodyPr/>
          <a:lstStyle/>
          <a:p>
            <a:fld id="{7181E622-F79A-FA41-85AD-4FE10D8BFDB3}" type="datetimeFigureOut">
              <a:rPr lang="en-GB" smtClean="0"/>
              <a:t>08/10/2022</a:t>
            </a:fld>
            <a:endParaRPr lang="en-GB"/>
          </a:p>
        </p:txBody>
      </p:sp>
      <p:sp>
        <p:nvSpPr>
          <p:cNvPr id="4" name="Footer Placeholder 3">
            <a:extLst>
              <a:ext uri="{FF2B5EF4-FFF2-40B4-BE49-F238E27FC236}">
                <a16:creationId xmlns:a16="http://schemas.microsoft.com/office/drawing/2014/main" id="{65D9E7E8-0910-B3A0-7B00-1ECB3A5AD74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DF537BC-8A5B-03F7-CEC2-DB7B24743B44}"/>
              </a:ext>
            </a:extLst>
          </p:cNvPr>
          <p:cNvSpPr>
            <a:spLocks noGrp="1"/>
          </p:cNvSpPr>
          <p:nvPr>
            <p:ph type="sldNum" sz="quarter" idx="12"/>
          </p:nvPr>
        </p:nvSpPr>
        <p:spPr/>
        <p:txBody>
          <a:bodyPr/>
          <a:lstStyle/>
          <a:p>
            <a:fld id="{D0B42956-E3DB-8A46-8F0F-DADBC372B857}" type="slidenum">
              <a:rPr lang="en-GB" smtClean="0"/>
              <a:t>‹#›</a:t>
            </a:fld>
            <a:endParaRPr lang="en-GB"/>
          </a:p>
        </p:txBody>
      </p:sp>
    </p:spTree>
    <p:extLst>
      <p:ext uri="{BB962C8B-B14F-4D97-AF65-F5344CB8AC3E}">
        <p14:creationId xmlns:p14="http://schemas.microsoft.com/office/powerpoint/2010/main" val="2645570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FDE6BB-0691-68EC-F98A-CE930299F00C}"/>
              </a:ext>
            </a:extLst>
          </p:cNvPr>
          <p:cNvSpPr>
            <a:spLocks noGrp="1"/>
          </p:cNvSpPr>
          <p:nvPr>
            <p:ph type="dt" sz="half" idx="10"/>
          </p:nvPr>
        </p:nvSpPr>
        <p:spPr/>
        <p:txBody>
          <a:bodyPr/>
          <a:lstStyle/>
          <a:p>
            <a:fld id="{7181E622-F79A-FA41-85AD-4FE10D8BFDB3}" type="datetimeFigureOut">
              <a:rPr lang="en-GB" smtClean="0"/>
              <a:t>08/10/2022</a:t>
            </a:fld>
            <a:endParaRPr lang="en-GB"/>
          </a:p>
        </p:txBody>
      </p:sp>
      <p:sp>
        <p:nvSpPr>
          <p:cNvPr id="3" name="Footer Placeholder 2">
            <a:extLst>
              <a:ext uri="{FF2B5EF4-FFF2-40B4-BE49-F238E27FC236}">
                <a16:creationId xmlns:a16="http://schemas.microsoft.com/office/drawing/2014/main" id="{DE7FD46C-32EB-89FB-3832-E11555E8119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724A2F9-3DAA-29D6-42E2-CA3BC8DC0D4E}"/>
              </a:ext>
            </a:extLst>
          </p:cNvPr>
          <p:cNvSpPr>
            <a:spLocks noGrp="1"/>
          </p:cNvSpPr>
          <p:nvPr>
            <p:ph type="sldNum" sz="quarter" idx="12"/>
          </p:nvPr>
        </p:nvSpPr>
        <p:spPr/>
        <p:txBody>
          <a:bodyPr/>
          <a:lstStyle/>
          <a:p>
            <a:fld id="{D0B42956-E3DB-8A46-8F0F-DADBC372B857}" type="slidenum">
              <a:rPr lang="en-GB" smtClean="0"/>
              <a:t>‹#›</a:t>
            </a:fld>
            <a:endParaRPr lang="en-GB"/>
          </a:p>
        </p:txBody>
      </p:sp>
    </p:spTree>
    <p:extLst>
      <p:ext uri="{BB962C8B-B14F-4D97-AF65-F5344CB8AC3E}">
        <p14:creationId xmlns:p14="http://schemas.microsoft.com/office/powerpoint/2010/main" val="961336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CEFBF-0D90-9C1D-3F19-A361660C67F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29C6F7EE-C907-FE97-354D-2CE23D22BA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1471DB10-B4F9-9BAD-583B-C8EA0CF8B6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62C5E11-7527-6660-911F-246EA435287A}"/>
              </a:ext>
            </a:extLst>
          </p:cNvPr>
          <p:cNvSpPr>
            <a:spLocks noGrp="1"/>
          </p:cNvSpPr>
          <p:nvPr>
            <p:ph type="dt" sz="half" idx="10"/>
          </p:nvPr>
        </p:nvSpPr>
        <p:spPr/>
        <p:txBody>
          <a:bodyPr/>
          <a:lstStyle/>
          <a:p>
            <a:fld id="{7181E622-F79A-FA41-85AD-4FE10D8BFDB3}" type="datetimeFigureOut">
              <a:rPr lang="en-GB" smtClean="0"/>
              <a:t>08/10/2022</a:t>
            </a:fld>
            <a:endParaRPr lang="en-GB"/>
          </a:p>
        </p:txBody>
      </p:sp>
      <p:sp>
        <p:nvSpPr>
          <p:cNvPr id="6" name="Footer Placeholder 5">
            <a:extLst>
              <a:ext uri="{FF2B5EF4-FFF2-40B4-BE49-F238E27FC236}">
                <a16:creationId xmlns:a16="http://schemas.microsoft.com/office/drawing/2014/main" id="{274DA900-58E3-1A73-9B2D-34F1B5C7A9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00BFA9F-06BF-83B0-5380-8C906FB3D469}"/>
              </a:ext>
            </a:extLst>
          </p:cNvPr>
          <p:cNvSpPr>
            <a:spLocks noGrp="1"/>
          </p:cNvSpPr>
          <p:nvPr>
            <p:ph type="sldNum" sz="quarter" idx="12"/>
          </p:nvPr>
        </p:nvSpPr>
        <p:spPr/>
        <p:txBody>
          <a:bodyPr/>
          <a:lstStyle/>
          <a:p>
            <a:fld id="{D0B42956-E3DB-8A46-8F0F-DADBC372B857}" type="slidenum">
              <a:rPr lang="en-GB" smtClean="0"/>
              <a:t>‹#›</a:t>
            </a:fld>
            <a:endParaRPr lang="en-GB"/>
          </a:p>
        </p:txBody>
      </p:sp>
    </p:spTree>
    <p:extLst>
      <p:ext uri="{BB962C8B-B14F-4D97-AF65-F5344CB8AC3E}">
        <p14:creationId xmlns:p14="http://schemas.microsoft.com/office/powerpoint/2010/main" val="3950237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9528E-9224-F128-55AF-41137021DFD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94912C1A-C3CE-2049-A96E-D3C4CE96DA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08D9CB-E4FF-6DB4-A477-C52ADECDC7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A51F6F9-4EB7-772B-50B3-AEF89D9B6BBD}"/>
              </a:ext>
            </a:extLst>
          </p:cNvPr>
          <p:cNvSpPr>
            <a:spLocks noGrp="1"/>
          </p:cNvSpPr>
          <p:nvPr>
            <p:ph type="dt" sz="half" idx="10"/>
          </p:nvPr>
        </p:nvSpPr>
        <p:spPr/>
        <p:txBody>
          <a:bodyPr/>
          <a:lstStyle/>
          <a:p>
            <a:fld id="{7181E622-F79A-FA41-85AD-4FE10D8BFDB3}" type="datetimeFigureOut">
              <a:rPr lang="en-GB" smtClean="0"/>
              <a:t>08/10/2022</a:t>
            </a:fld>
            <a:endParaRPr lang="en-GB"/>
          </a:p>
        </p:txBody>
      </p:sp>
      <p:sp>
        <p:nvSpPr>
          <p:cNvPr id="6" name="Footer Placeholder 5">
            <a:extLst>
              <a:ext uri="{FF2B5EF4-FFF2-40B4-BE49-F238E27FC236}">
                <a16:creationId xmlns:a16="http://schemas.microsoft.com/office/drawing/2014/main" id="{7D129D27-C869-4BAD-0A26-9CB33DB2737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A51D9D5-2361-585B-CA74-B67DD0C29530}"/>
              </a:ext>
            </a:extLst>
          </p:cNvPr>
          <p:cNvSpPr>
            <a:spLocks noGrp="1"/>
          </p:cNvSpPr>
          <p:nvPr>
            <p:ph type="sldNum" sz="quarter" idx="12"/>
          </p:nvPr>
        </p:nvSpPr>
        <p:spPr/>
        <p:txBody>
          <a:bodyPr/>
          <a:lstStyle/>
          <a:p>
            <a:fld id="{D0B42956-E3DB-8A46-8F0F-DADBC372B857}" type="slidenum">
              <a:rPr lang="en-GB" smtClean="0"/>
              <a:t>‹#›</a:t>
            </a:fld>
            <a:endParaRPr lang="en-GB"/>
          </a:p>
        </p:txBody>
      </p:sp>
    </p:spTree>
    <p:extLst>
      <p:ext uri="{BB962C8B-B14F-4D97-AF65-F5344CB8AC3E}">
        <p14:creationId xmlns:p14="http://schemas.microsoft.com/office/powerpoint/2010/main" val="417294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699500-8D4C-F42D-0EBE-E382167654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164FB66A-064F-C442-F1C0-4ED7E8C97B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182A0DD-FE26-DD71-DB48-895A7C0CBC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81E622-F79A-FA41-85AD-4FE10D8BFDB3}" type="datetimeFigureOut">
              <a:rPr lang="en-GB" smtClean="0"/>
              <a:t>08/10/2022</a:t>
            </a:fld>
            <a:endParaRPr lang="en-GB"/>
          </a:p>
        </p:txBody>
      </p:sp>
      <p:sp>
        <p:nvSpPr>
          <p:cNvPr id="5" name="Footer Placeholder 4">
            <a:extLst>
              <a:ext uri="{FF2B5EF4-FFF2-40B4-BE49-F238E27FC236}">
                <a16:creationId xmlns:a16="http://schemas.microsoft.com/office/drawing/2014/main" id="{07ACD593-D351-E627-2994-B5D2C29AAA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D90D72B-9021-4137-5C78-F6935B4320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B42956-E3DB-8A46-8F0F-DADBC372B857}" type="slidenum">
              <a:rPr lang="en-GB" smtClean="0"/>
              <a:t>‹#›</a:t>
            </a:fld>
            <a:endParaRPr lang="en-GB"/>
          </a:p>
        </p:txBody>
      </p:sp>
    </p:spTree>
    <p:extLst>
      <p:ext uri="{BB962C8B-B14F-4D97-AF65-F5344CB8AC3E}">
        <p14:creationId xmlns:p14="http://schemas.microsoft.com/office/powerpoint/2010/main" val="583101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nvidia.com/blog/thinking-parallel-part-ii-tree-traversal-gpu/" TargetMode="External"/><Relationship Id="rId2" Type="http://schemas.openxmlformats.org/officeDocument/2006/relationships/hyperlink" Target="https://developer.nvidia.com/blog/thinking-parallel-part-i-collision-detection-gpu/" TargetMode="External"/><Relationship Id="rId1" Type="http://schemas.openxmlformats.org/officeDocument/2006/relationships/slideLayout" Target="../slideLayouts/slideLayout2.xml"/><Relationship Id="rId5" Type="http://schemas.openxmlformats.org/officeDocument/2006/relationships/hyperlink" Target="https://research.nvidia.com/sites/default/files/pubs/2012-06_Maximizing-Parallelism-in/karras2012hpg_paper.pdf" TargetMode="External"/><Relationship Id="rId4" Type="http://schemas.openxmlformats.org/officeDocument/2006/relationships/hyperlink" Target="https://developer.nvidia.com/blog/thinking-parallel-part-iii-tree-construction-gpu/"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prace-ri.eu/wp-content/uploads/WP294-PETSc4FOAM-A-Library-to-plug-in-PETSc-into-the-OpenFOAM-Framework.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hal.inria.fr/hal-01504645v1/documen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arxiv.org/pdf/1911.08394.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hal.inria.fr/hal-01504645v1/documen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469E2-C330-6FFF-04BB-B51807247E0D}"/>
              </a:ext>
            </a:extLst>
          </p:cNvPr>
          <p:cNvSpPr>
            <a:spLocks noGrp="1"/>
          </p:cNvSpPr>
          <p:nvPr>
            <p:ph type="ctrTitle"/>
          </p:nvPr>
        </p:nvSpPr>
        <p:spPr/>
        <p:txBody>
          <a:bodyPr>
            <a:normAutofit/>
          </a:bodyPr>
          <a:lstStyle/>
          <a:p>
            <a:r>
              <a:rPr lang="en-GB" dirty="0"/>
              <a:t>study of </a:t>
            </a:r>
            <a:br>
              <a:rPr lang="en-GB" dirty="0"/>
            </a:br>
            <a:endParaRPr lang="en-GB" dirty="0"/>
          </a:p>
        </p:txBody>
      </p:sp>
      <p:sp>
        <p:nvSpPr>
          <p:cNvPr id="3" name="Subtitle 2">
            <a:extLst>
              <a:ext uri="{FF2B5EF4-FFF2-40B4-BE49-F238E27FC236}">
                <a16:creationId xmlns:a16="http://schemas.microsoft.com/office/drawing/2014/main" id="{48BBAB78-EAC9-B0FB-1ADF-CC4B2C011E7B}"/>
              </a:ext>
            </a:extLst>
          </p:cNvPr>
          <p:cNvSpPr>
            <a:spLocks noGrp="1"/>
          </p:cNvSpPr>
          <p:nvPr>
            <p:ph type="subTitle" idx="1"/>
          </p:nvPr>
        </p:nvSpPr>
        <p:spPr/>
        <p:txBody>
          <a:bodyPr>
            <a:normAutofit/>
          </a:bodyPr>
          <a:lstStyle/>
          <a:p>
            <a:r>
              <a:rPr lang="en-GB" sz="3600" dirty="0"/>
              <a:t>zero halo layer domain decomposition</a:t>
            </a:r>
            <a:br>
              <a:rPr lang="en-GB" sz="3600" dirty="0"/>
            </a:br>
            <a:r>
              <a:rPr lang="en-GB" sz="3600"/>
              <a:t>and RMA (MPI-2, MPI-3)</a:t>
            </a:r>
            <a:endParaRPr lang="en-GB" sz="3600" dirty="0"/>
          </a:p>
          <a:p>
            <a:r>
              <a:rPr lang="en-GB" sz="3200" dirty="0"/>
              <a:t>E. Tijskens - fall 2022</a:t>
            </a:r>
          </a:p>
        </p:txBody>
      </p:sp>
    </p:spTree>
    <p:extLst>
      <p:ext uri="{BB962C8B-B14F-4D97-AF65-F5344CB8AC3E}">
        <p14:creationId xmlns:p14="http://schemas.microsoft.com/office/powerpoint/2010/main" val="1376411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6C47F-D78F-F12F-B2A2-030816A6FFDC}"/>
              </a:ext>
            </a:extLst>
          </p:cNvPr>
          <p:cNvSpPr>
            <a:spLocks noGrp="1"/>
          </p:cNvSpPr>
          <p:nvPr>
            <p:ph type="title"/>
          </p:nvPr>
        </p:nvSpPr>
        <p:spPr/>
        <p:txBody>
          <a:bodyPr/>
          <a:lstStyle/>
          <a:p>
            <a:r>
              <a:rPr lang="en-GB" dirty="0"/>
              <a:t>issues and design decisions</a:t>
            </a:r>
            <a:br>
              <a:rPr lang="en-GB" dirty="0"/>
            </a:br>
            <a:r>
              <a:rPr lang="en-GB" sz="3600" dirty="0"/>
              <a:t>collision detection</a:t>
            </a:r>
          </a:p>
        </p:txBody>
      </p:sp>
      <p:sp>
        <p:nvSpPr>
          <p:cNvPr id="3" name="Content Placeholder 2">
            <a:extLst>
              <a:ext uri="{FF2B5EF4-FFF2-40B4-BE49-F238E27FC236}">
                <a16:creationId xmlns:a16="http://schemas.microsoft.com/office/drawing/2014/main" id="{DF52DA35-45C4-3553-AEB9-16683182E08C}"/>
              </a:ext>
            </a:extLst>
          </p:cNvPr>
          <p:cNvSpPr>
            <a:spLocks noGrp="1"/>
          </p:cNvSpPr>
          <p:nvPr>
            <p:ph idx="1"/>
          </p:nvPr>
        </p:nvSpPr>
        <p:spPr/>
        <p:txBody>
          <a:bodyPr/>
          <a:lstStyle/>
          <a:p>
            <a:r>
              <a:rPr lang="en-GB" dirty="0"/>
              <a:t>(multi-)grid</a:t>
            </a:r>
          </a:p>
          <a:p>
            <a:r>
              <a:rPr lang="en-GB" dirty="0"/>
              <a:t>BVH</a:t>
            </a:r>
          </a:p>
          <a:p>
            <a:r>
              <a:rPr lang="en-GB" dirty="0"/>
              <a:t>CPU/GPU algorithms</a:t>
            </a:r>
          </a:p>
        </p:txBody>
      </p:sp>
    </p:spTree>
    <p:extLst>
      <p:ext uri="{BB962C8B-B14F-4D97-AF65-F5344CB8AC3E}">
        <p14:creationId xmlns:p14="http://schemas.microsoft.com/office/powerpoint/2010/main" val="1358997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4CB25-DBA1-A061-7582-B68E4DE39EE6}"/>
              </a:ext>
            </a:extLst>
          </p:cNvPr>
          <p:cNvSpPr>
            <a:spLocks noGrp="1"/>
          </p:cNvSpPr>
          <p:nvPr>
            <p:ph type="title"/>
          </p:nvPr>
        </p:nvSpPr>
        <p:spPr/>
        <p:txBody>
          <a:bodyPr>
            <a:normAutofit/>
          </a:bodyPr>
          <a:lstStyle/>
          <a:p>
            <a:r>
              <a:rPr lang="en-GB" sz="3600" dirty="0"/>
              <a:t>issues and design decisions</a:t>
            </a:r>
            <a:br>
              <a:rPr lang="en-GB" sz="3600" dirty="0"/>
            </a:br>
            <a:r>
              <a:rPr lang="en-GB" sz="2800" dirty="0"/>
              <a:t>collision detection – cont’d</a:t>
            </a:r>
            <a:endParaRPr lang="en-GB" sz="3600" dirty="0"/>
          </a:p>
        </p:txBody>
      </p:sp>
      <p:sp>
        <p:nvSpPr>
          <p:cNvPr id="3" name="Content Placeholder 2">
            <a:extLst>
              <a:ext uri="{FF2B5EF4-FFF2-40B4-BE49-F238E27FC236}">
                <a16:creationId xmlns:a16="http://schemas.microsoft.com/office/drawing/2014/main" id="{E46EC442-5A7F-F027-99D9-0E52941D6DBE}"/>
              </a:ext>
            </a:extLst>
          </p:cNvPr>
          <p:cNvSpPr>
            <a:spLocks noGrp="1"/>
          </p:cNvSpPr>
          <p:nvPr>
            <p:ph idx="1"/>
          </p:nvPr>
        </p:nvSpPr>
        <p:spPr/>
        <p:txBody>
          <a:bodyPr>
            <a:normAutofit fontScale="70000" lnSpcReduction="20000"/>
          </a:bodyPr>
          <a:lstStyle/>
          <a:p>
            <a:pPr marL="0" indent="0">
              <a:buNone/>
            </a:pPr>
            <a:r>
              <a:rPr lang="en-GB" b="1" i="0" u="none" strike="noStrike" dirty="0">
                <a:solidFill>
                  <a:srgbClr val="1A1A1A"/>
                </a:solidFill>
                <a:effectLst/>
                <a:latin typeface="NVIDIA Sans"/>
              </a:rPr>
              <a:t>Collision Detection on the GPU</a:t>
            </a:r>
            <a:endParaRPr lang="en-GB" dirty="0">
              <a:hlinkClick r:id="rId2"/>
            </a:endParaRPr>
          </a:p>
          <a:p>
            <a:r>
              <a:rPr lang="en-GB" dirty="0">
                <a:hlinkClick r:id="rId2"/>
              </a:rPr>
              <a:t>https://developer.nvidia.com/blog/thinking-parallel-part-i-collision-detection-gpu/</a:t>
            </a:r>
            <a:endParaRPr lang="en-GB" dirty="0"/>
          </a:p>
          <a:p>
            <a:pPr lvl="1"/>
            <a:r>
              <a:rPr lang="en-GB" dirty="0"/>
              <a:t>sort and sweep</a:t>
            </a:r>
          </a:p>
          <a:p>
            <a:pPr lvl="2"/>
            <a:r>
              <a:rPr lang="en-GB" b="0" i="0" u="none" strike="noStrike" dirty="0">
                <a:solidFill>
                  <a:srgbClr val="1A1A1A"/>
                </a:solidFill>
                <a:effectLst/>
                <a:latin typeface="NVIDIA Sans"/>
              </a:rPr>
              <a:t>launch one thread per object to calculate its bounding box, project it to the chosen axis, and write the start and end points of the projected range into fixed locations in the output array.</a:t>
            </a:r>
          </a:p>
          <a:p>
            <a:pPr lvl="2"/>
            <a:r>
              <a:rPr lang="en-GB" b="0" i="0" u="none" strike="noStrike" dirty="0">
                <a:solidFill>
                  <a:srgbClr val="1A1A1A"/>
                </a:solidFill>
                <a:effectLst/>
                <a:latin typeface="NVIDIA Sans"/>
              </a:rPr>
              <a:t> In the second step, we sort the array into ascending order: </a:t>
            </a:r>
            <a:r>
              <a:rPr lang="en-GB" dirty="0"/>
              <a:t>parallel radix sort</a:t>
            </a:r>
          </a:p>
          <a:p>
            <a:pPr lvl="2"/>
            <a:r>
              <a:rPr lang="en-GB" b="0" i="0" u="none" strike="noStrike" dirty="0">
                <a:solidFill>
                  <a:srgbClr val="1A1A1A"/>
                </a:solidFill>
                <a:effectLst/>
                <a:latin typeface="NVIDIA Sans"/>
              </a:rPr>
              <a:t>launch one thread per array element. If the element indicates an end point, the thread simply exits. If the element indicates a start point, the thread walks the array forward, performing overlap tests, until it encounters the corresponding end point</a:t>
            </a:r>
          </a:p>
          <a:p>
            <a:pPr lvl="1"/>
            <a:r>
              <a:rPr lang="en-GB" dirty="0"/>
              <a:t>Uniform grid (multi-grid not considered)</a:t>
            </a:r>
          </a:p>
          <a:p>
            <a:r>
              <a:rPr lang="en-GB" dirty="0">
                <a:hlinkClick r:id="rId3"/>
              </a:rPr>
              <a:t>https://developer.nvidia.com/blog/thinking-parallel-part-ii-tree-traversal-gpu/</a:t>
            </a:r>
            <a:endParaRPr lang="en-GB" dirty="0"/>
          </a:p>
          <a:p>
            <a:pPr lvl="1"/>
            <a:r>
              <a:rPr lang="en-GB" dirty="0"/>
              <a:t>hierarchical tree traversal</a:t>
            </a:r>
          </a:p>
          <a:p>
            <a:pPr lvl="2"/>
            <a:r>
              <a:rPr lang="en-GB" dirty="0"/>
              <a:t>bounding volume hierarchy (BVH)</a:t>
            </a:r>
          </a:p>
          <a:p>
            <a:pPr lvl="2"/>
            <a:endParaRPr lang="en-GB" dirty="0"/>
          </a:p>
          <a:p>
            <a:r>
              <a:rPr lang="en-GB" dirty="0">
                <a:hlinkClick r:id="rId4"/>
              </a:rPr>
              <a:t>https://developer.nvidia.com/blog/thinking-parallel-part-iii-tree-construction-gpu/</a:t>
            </a:r>
            <a:endParaRPr lang="en-GB" dirty="0"/>
          </a:p>
          <a:p>
            <a:r>
              <a:rPr lang="en-GB" dirty="0">
                <a:hlinkClick r:id="rId5"/>
              </a:rPr>
              <a:t>https://research.nvidia.com/sites/default/files/pubs/2012-06_Maximizing-Parallelism-in/karras2012hpg_paper.pdf</a:t>
            </a:r>
            <a:r>
              <a:rPr lang="en-GB" dirty="0"/>
              <a:t> </a:t>
            </a:r>
          </a:p>
          <a:p>
            <a:endParaRPr lang="en-GB" dirty="0"/>
          </a:p>
        </p:txBody>
      </p:sp>
    </p:spTree>
    <p:extLst>
      <p:ext uri="{BB962C8B-B14F-4D97-AF65-F5344CB8AC3E}">
        <p14:creationId xmlns:p14="http://schemas.microsoft.com/office/powerpoint/2010/main" val="2567675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A969D-B28F-1EE6-D01E-CFA3F5C588F2}"/>
              </a:ext>
            </a:extLst>
          </p:cNvPr>
          <p:cNvSpPr>
            <a:spLocks noGrp="1"/>
          </p:cNvSpPr>
          <p:nvPr>
            <p:ph type="title"/>
          </p:nvPr>
        </p:nvSpPr>
        <p:spPr/>
        <p:txBody>
          <a:bodyPr/>
          <a:lstStyle/>
          <a:p>
            <a:r>
              <a:rPr lang="en-GB" dirty="0"/>
              <a:t>micc2 project </a:t>
            </a:r>
            <a:r>
              <a:rPr lang="en-GB" dirty="0" err="1"/>
              <a:t>xXD</a:t>
            </a:r>
            <a:endParaRPr lang="en-GB" dirty="0"/>
          </a:p>
        </p:txBody>
      </p:sp>
      <p:sp>
        <p:nvSpPr>
          <p:cNvPr id="3" name="Content Placeholder 2">
            <a:extLst>
              <a:ext uri="{FF2B5EF4-FFF2-40B4-BE49-F238E27FC236}">
                <a16:creationId xmlns:a16="http://schemas.microsoft.com/office/drawing/2014/main" id="{641177C2-F69F-90BE-0422-2C1CD88A63FD}"/>
              </a:ext>
            </a:extLst>
          </p:cNvPr>
          <p:cNvSpPr>
            <a:spLocks noGrp="1"/>
          </p:cNvSpPr>
          <p:nvPr>
            <p:ph idx="1"/>
          </p:nvPr>
        </p:nvSpPr>
        <p:spPr/>
        <p:txBody>
          <a:bodyPr/>
          <a:lstStyle/>
          <a:p>
            <a:r>
              <a:rPr lang="en-GB" dirty="0"/>
              <a:t>x from exa-scale</a:t>
            </a:r>
          </a:p>
          <a:p>
            <a:r>
              <a:rPr lang="en-GB" dirty="0"/>
              <a:t>XD for generic particle dynamics</a:t>
            </a:r>
          </a:p>
          <a:p>
            <a:pPr lvl="1"/>
            <a:r>
              <a:rPr lang="en-GB" dirty="0"/>
              <a:t>X=M -&gt; Molecular Dynamics</a:t>
            </a:r>
          </a:p>
          <a:p>
            <a:pPr lvl="1"/>
            <a:r>
              <a:rPr lang="en-GB" dirty="0"/>
              <a:t>X=G -&gt; Granular Dynamics</a:t>
            </a:r>
          </a:p>
          <a:p>
            <a:pPr lvl="1"/>
            <a:endParaRPr lang="en-GB" dirty="0"/>
          </a:p>
        </p:txBody>
      </p:sp>
    </p:spTree>
    <p:extLst>
      <p:ext uri="{BB962C8B-B14F-4D97-AF65-F5344CB8AC3E}">
        <p14:creationId xmlns:p14="http://schemas.microsoft.com/office/powerpoint/2010/main" val="3730746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4159A-445F-9F08-ED1A-30B3CF298523}"/>
              </a:ext>
            </a:extLst>
          </p:cNvPr>
          <p:cNvSpPr>
            <a:spLocks noGrp="1"/>
          </p:cNvSpPr>
          <p:nvPr>
            <p:ph type="title"/>
          </p:nvPr>
        </p:nvSpPr>
        <p:spPr/>
        <p:txBody>
          <a:bodyPr/>
          <a:lstStyle/>
          <a:p>
            <a:r>
              <a:rPr kumimoji="0" lang="en-BE" altLang="en-BE" sz="4400" b="1" i="0" u="none" strike="noStrike" cap="none" normalizeH="0" baseline="0" dirty="0">
                <a:ln>
                  <a:noFill/>
                </a:ln>
                <a:solidFill>
                  <a:schemeClr val="tx1"/>
                </a:solidFill>
                <a:effectLst/>
                <a:latin typeface="Helvetica" pitchFamily="2" charset="0"/>
              </a:rPr>
              <a:t>zero halo layer approach</a:t>
            </a:r>
            <a:endParaRPr lang="en-GB" dirty="0"/>
          </a:p>
        </p:txBody>
      </p:sp>
      <p:sp>
        <p:nvSpPr>
          <p:cNvPr id="3" name="Content Placeholder 2">
            <a:extLst>
              <a:ext uri="{FF2B5EF4-FFF2-40B4-BE49-F238E27FC236}">
                <a16:creationId xmlns:a16="http://schemas.microsoft.com/office/drawing/2014/main" id="{AF0205BD-4D47-8B48-CD4C-3F9B0ACE7085}"/>
              </a:ext>
            </a:extLst>
          </p:cNvPr>
          <p:cNvSpPr>
            <a:spLocks noGrp="1"/>
          </p:cNvSpPr>
          <p:nvPr>
            <p:ph idx="1"/>
          </p:nvPr>
        </p:nvSpPr>
        <p:spPr/>
        <p:txBody>
          <a:bodyPr>
            <a:normAutofit fontScale="70000" lnSpcReduction="20000"/>
          </a:bodyPr>
          <a:lstStyle/>
          <a:p>
            <a:pPr eaLnBrk="0" fontAlgn="base" hangingPunct="0">
              <a:lnSpc>
                <a:spcPct val="100000"/>
              </a:lnSpc>
              <a:spcBef>
                <a:spcPct val="0"/>
              </a:spcBef>
              <a:spcAft>
                <a:spcPct val="0"/>
              </a:spcAft>
            </a:pPr>
            <a:r>
              <a:rPr kumimoji="0" lang="en-BE" altLang="en-BE" sz="2800" b="0" i="0" u="none" strike="noStrike" cap="none" normalizeH="0" baseline="0" dirty="0">
                <a:ln>
                  <a:noFill/>
                </a:ln>
                <a:solidFill>
                  <a:schemeClr val="tx1"/>
                </a:solidFill>
                <a:effectLst/>
                <a:latin typeface="Helvetica" pitchFamily="2" charset="0"/>
              </a:rPr>
              <a:t>Traditionally, FVM parallelisation uses the </a:t>
            </a:r>
            <a:r>
              <a:rPr kumimoji="0" lang="en-BE" altLang="en-BE" sz="2800" b="1" i="0" u="none" strike="noStrike" cap="none" normalizeH="0" baseline="0" dirty="0">
                <a:ln>
                  <a:noFill/>
                </a:ln>
                <a:solidFill>
                  <a:schemeClr val="tx1"/>
                </a:solidFill>
                <a:effectLst/>
                <a:latin typeface="Helvetica" pitchFamily="2" charset="0"/>
              </a:rPr>
              <a:t>halo layer </a:t>
            </a:r>
            <a:r>
              <a:rPr kumimoji="0" lang="en-BE" altLang="en-BE" sz="2800" b="0" i="0" u="none" strike="noStrike" cap="none" normalizeH="0" baseline="0" dirty="0">
                <a:ln>
                  <a:noFill/>
                </a:ln>
                <a:solidFill>
                  <a:schemeClr val="tx1"/>
                </a:solidFill>
                <a:effectLst/>
                <a:latin typeface="Helvetica" pitchFamily="2" charset="0"/>
              </a:rPr>
              <a:t>approach: data for cells next to a processor boundary is duplicated. Halo layer covers all processor boundaries and is explicitly updated through parallel communications calls: prescribed communication pattern, at predefined points</a:t>
            </a:r>
          </a:p>
          <a:p>
            <a:pPr eaLnBrk="0" fontAlgn="base" hangingPunct="0">
              <a:lnSpc>
                <a:spcPct val="100000"/>
              </a:lnSpc>
              <a:spcBef>
                <a:spcPct val="0"/>
              </a:spcBef>
              <a:spcAft>
                <a:spcPct val="0"/>
              </a:spcAft>
            </a:pPr>
            <a:endParaRPr kumimoji="0" lang="en-BE" altLang="en-BE" sz="11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BE" altLang="en-BE" sz="2800" b="0" i="0" u="none" strike="noStrike" cap="none" normalizeH="0" baseline="0" dirty="0">
                <a:ln>
                  <a:noFill/>
                </a:ln>
                <a:solidFill>
                  <a:schemeClr val="tx1"/>
                </a:solidFill>
                <a:effectLst/>
                <a:latin typeface="Helvetica" pitchFamily="2" charset="0"/>
              </a:rPr>
              <a:t>OpenFOAM operates in </a:t>
            </a:r>
            <a:r>
              <a:rPr kumimoji="0" lang="en-BE" altLang="en-BE" sz="2800" b="1" i="0" u="none" strike="noStrike" cap="none" normalizeH="0" baseline="0" dirty="0">
                <a:ln>
                  <a:noFill/>
                </a:ln>
                <a:solidFill>
                  <a:schemeClr val="tx1"/>
                </a:solidFill>
                <a:effectLst/>
                <a:latin typeface="Helvetica" pitchFamily="2" charset="0"/>
              </a:rPr>
              <a:t>zero halo layer approach</a:t>
            </a:r>
            <a:r>
              <a:rPr kumimoji="0" lang="en-BE" altLang="en-BE" sz="2800" b="0" i="0" u="none" strike="noStrike" cap="none" normalizeH="0" baseline="0" dirty="0">
                <a:ln>
                  <a:noFill/>
                </a:ln>
                <a:solidFill>
                  <a:schemeClr val="tx1"/>
                </a:solidFill>
                <a:effectLst/>
                <a:latin typeface="Helvetica" pitchFamily="2" charset="0"/>
              </a:rPr>
              <a:t>: flexibility in communication pattern, separate setup for FVM and FEM solvers</a:t>
            </a:r>
          </a:p>
          <a:p>
            <a:pPr lvl="1" eaLnBrk="0" fontAlgn="base" hangingPunct="0">
              <a:lnSpc>
                <a:spcPct val="100000"/>
              </a:lnSpc>
              <a:spcBef>
                <a:spcPct val="0"/>
              </a:spcBef>
              <a:spcAft>
                <a:spcPct val="0"/>
              </a:spcAft>
            </a:pPr>
            <a:r>
              <a:rPr kumimoji="0" lang="en-BE" altLang="en-BE" sz="2400" b="0" i="0" u="none" strike="noStrike" cap="none" normalizeH="0" baseline="0" dirty="0">
                <a:ln>
                  <a:noFill/>
                </a:ln>
                <a:solidFill>
                  <a:schemeClr val="tx1"/>
                </a:solidFill>
                <a:effectLst/>
                <a:latin typeface="Helvetica" pitchFamily="2" charset="0"/>
              </a:rPr>
              <a:t>FVM and FEM operations “look parallel” without data dependency: perfect scaling</a:t>
            </a:r>
          </a:p>
          <a:p>
            <a:pPr lvl="1" eaLnBrk="0" fontAlgn="base" hangingPunct="0">
              <a:lnSpc>
                <a:spcPct val="100000"/>
              </a:lnSpc>
              <a:spcBef>
                <a:spcPct val="0"/>
              </a:spcBef>
              <a:spcAft>
                <a:spcPct val="0"/>
              </a:spcAft>
            </a:pPr>
            <a:endParaRPr kumimoji="0" lang="en-BE" altLang="en-BE" sz="2400" b="0" i="0" u="none" strike="noStrike" cap="none" normalizeH="0" baseline="0" dirty="0">
              <a:ln>
                <a:noFill/>
              </a:ln>
              <a:solidFill>
                <a:schemeClr val="tx1"/>
              </a:solidFill>
              <a:effectLst/>
              <a:latin typeface="Helvetica" pitchFamily="2" charset="0"/>
            </a:endParaRPr>
          </a:p>
          <a:p>
            <a:pPr lvl="1" eaLnBrk="0" fontAlgn="base" hangingPunct="0">
              <a:lnSpc>
                <a:spcPct val="100000"/>
              </a:lnSpc>
              <a:spcBef>
                <a:spcPct val="0"/>
              </a:spcBef>
              <a:spcAft>
                <a:spcPct val="0"/>
              </a:spcAft>
            </a:pPr>
            <a:r>
              <a:rPr lang="en-BE" altLang="en-BE" dirty="0">
                <a:solidFill>
                  <a:srgbClr val="FF0000"/>
                </a:solidFill>
                <a:latin typeface="Helvetica" pitchFamily="2" charset="0"/>
              </a:rPr>
              <a:t>What zero halo layer approach actually means is that the connection with neighbouring processes is handled through a boundary condition – Obviously, this is only possible in CFD!</a:t>
            </a:r>
          </a:p>
          <a:p>
            <a:pPr lvl="1" eaLnBrk="0" fontAlgn="base" hangingPunct="0">
              <a:lnSpc>
                <a:spcPct val="100000"/>
              </a:lnSpc>
              <a:spcBef>
                <a:spcPct val="0"/>
              </a:spcBef>
              <a:spcAft>
                <a:spcPct val="0"/>
              </a:spcAft>
            </a:pPr>
            <a:r>
              <a:rPr kumimoji="0" lang="en-BE" altLang="en-BE" b="0" i="0" u="none" strike="noStrike" cap="none" normalizeH="0" baseline="0" dirty="0">
                <a:ln>
                  <a:noFill/>
                </a:ln>
                <a:solidFill>
                  <a:srgbClr val="FF0000"/>
                </a:solidFill>
                <a:effectLst/>
                <a:latin typeface="Helvetica" pitchFamily="2" charset="0"/>
              </a:rPr>
              <a:t>Hence, this does not provide a clue for handling domain decomposition in MD or GD </a:t>
            </a:r>
          </a:p>
          <a:p>
            <a:pPr lvl="1" eaLnBrk="0" fontAlgn="base" hangingPunct="0">
              <a:lnSpc>
                <a:spcPct val="100000"/>
              </a:lnSpc>
              <a:spcBef>
                <a:spcPct val="0"/>
              </a:spcBef>
              <a:spcAft>
                <a:spcPct val="0"/>
              </a:spcAft>
            </a:pPr>
            <a:endParaRPr kumimoji="0" lang="en-BE" altLang="en-BE" sz="2800" b="0" i="0" u="none" strike="noStrike" cap="none" normalizeH="0" baseline="0" dirty="0">
              <a:ln>
                <a:noFill/>
              </a:ln>
              <a:solidFill>
                <a:schemeClr val="tx1"/>
              </a:solidFill>
              <a:effectLst/>
              <a:latin typeface="Helvetica" pitchFamily="2" charset="0"/>
            </a:endParaRPr>
          </a:p>
          <a:p>
            <a:pPr eaLnBrk="0" fontAlgn="base" hangingPunct="0">
              <a:lnSpc>
                <a:spcPct val="100000"/>
              </a:lnSpc>
              <a:spcBef>
                <a:spcPct val="0"/>
              </a:spcBef>
              <a:spcAft>
                <a:spcPct val="0"/>
              </a:spcAft>
            </a:pPr>
            <a:r>
              <a:rPr lang="en-BE" altLang="en-BE" dirty="0">
                <a:latin typeface="Helvetica" pitchFamily="2" charset="0"/>
              </a:rPr>
              <a:t>source: </a:t>
            </a:r>
          </a:p>
          <a:p>
            <a:pPr lvl="1" eaLnBrk="0" fontAlgn="base" hangingPunct="0">
              <a:lnSpc>
                <a:spcPct val="100000"/>
              </a:lnSpc>
              <a:spcBef>
                <a:spcPct val="0"/>
              </a:spcBef>
              <a:spcAft>
                <a:spcPct val="0"/>
              </a:spcAft>
            </a:pPr>
            <a:r>
              <a:rPr lang="en-BE" altLang="en-BE" dirty="0">
                <a:latin typeface="Helvetica" pitchFamily="2" charset="0"/>
              </a:rPr>
              <a:t>H Jasak, HPC Deployment of OpenFOAM in an Industrial setting. PRACE Seminar: Industrial Usage of HPC, Stockholm, 3/2011 (</a:t>
            </a:r>
            <a:r>
              <a:rPr lang="en-GB" altLang="en-BE" dirty="0">
                <a:latin typeface="Helvetica" pitchFamily="2" charset="0"/>
              </a:rPr>
              <a:t>IndSem2011_Jasak.pdf</a:t>
            </a:r>
            <a:r>
              <a:rPr lang="en-BE" altLang="en-BE" dirty="0">
                <a:latin typeface="Helvetica" pitchFamily="2" charset="0"/>
              </a:rPr>
              <a:t>)</a:t>
            </a:r>
          </a:p>
          <a:p>
            <a:pPr lvl="1" eaLnBrk="0" fontAlgn="base" hangingPunct="0">
              <a:lnSpc>
                <a:spcPct val="100000"/>
              </a:lnSpc>
              <a:spcBef>
                <a:spcPct val="0"/>
              </a:spcBef>
              <a:spcAft>
                <a:spcPct val="0"/>
              </a:spcAft>
            </a:pPr>
            <a:r>
              <a:rPr lang="en-GB" sz="2500" i="1" dirty="0">
                <a:effectLst/>
                <a:latin typeface="LMRoman12"/>
              </a:rPr>
              <a:t>PETSc4FOAM</a:t>
            </a:r>
            <a:r>
              <a:rPr lang="en-GB" sz="2500" dirty="0">
                <a:effectLst/>
                <a:latin typeface="LMRoman17"/>
              </a:rPr>
              <a:t>: A Library to plug-in </a:t>
            </a:r>
            <a:r>
              <a:rPr lang="en-GB" sz="2500" dirty="0" err="1">
                <a:effectLst/>
                <a:latin typeface="LMRoman17"/>
              </a:rPr>
              <a:t>PETSc</a:t>
            </a:r>
            <a:r>
              <a:rPr lang="en-GB" sz="2500" dirty="0">
                <a:effectLst/>
                <a:latin typeface="LMRoman17"/>
              </a:rPr>
              <a:t> into the </a:t>
            </a:r>
            <a:r>
              <a:rPr lang="en-GB" sz="2500" dirty="0" err="1">
                <a:effectLst/>
                <a:latin typeface="LMRoman17"/>
              </a:rPr>
              <a:t>OpenFOAM</a:t>
            </a:r>
            <a:r>
              <a:rPr lang="en-GB" sz="2500" dirty="0">
                <a:effectLst/>
                <a:latin typeface="LMRoman17"/>
              </a:rPr>
              <a:t> Framework. 6/2022. </a:t>
            </a:r>
            <a:r>
              <a:rPr lang="en-GB" sz="2500" dirty="0">
                <a:effectLst/>
                <a:latin typeface="LMRoman17"/>
                <a:hlinkClick r:id="rId2"/>
              </a:rPr>
              <a:t>https://prace-ri.eu/wp-content/uploads/WP294-PETSc4FOAM-A-Library-to-plug-in-PETSc-into-the-OpenFOAM-Framework.pdf</a:t>
            </a:r>
            <a:endParaRPr lang="en-GB" sz="2500" dirty="0"/>
          </a:p>
        </p:txBody>
      </p:sp>
      <p:pic>
        <p:nvPicPr>
          <p:cNvPr id="1026" name="Picture 2" descr="page8image10252896">
            <a:extLst>
              <a:ext uri="{FF2B5EF4-FFF2-40B4-BE49-F238E27FC236}">
                <a16:creationId xmlns:a16="http://schemas.microsoft.com/office/drawing/2014/main" id="{13595620-239C-4FD0-CD36-01AF296F89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664700" cy="2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71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D655A-85D9-2824-4E68-443ED369D8C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2C2BD55-C19B-7FEA-D410-4B5925348A63}"/>
              </a:ext>
            </a:extLst>
          </p:cNvPr>
          <p:cNvSpPr>
            <a:spLocks noGrp="1"/>
          </p:cNvSpPr>
          <p:nvPr>
            <p:ph idx="1"/>
          </p:nvPr>
        </p:nvSpPr>
        <p:spPr/>
        <p:txBody>
          <a:bodyPr>
            <a:normAutofit fontScale="92500"/>
          </a:bodyPr>
          <a:lstStyle/>
          <a:p>
            <a:r>
              <a:rPr lang="en-GB" dirty="0"/>
              <a:t>MPI-2, MPI-3</a:t>
            </a:r>
          </a:p>
          <a:p>
            <a:r>
              <a:rPr lang="en-GB" dirty="0" err="1"/>
              <a:t>MPI_get</a:t>
            </a:r>
            <a:r>
              <a:rPr lang="en-GB" dirty="0"/>
              <a:t> = origin reads </a:t>
            </a:r>
            <a:r>
              <a:rPr lang="en-GB" dirty="0" err="1"/>
              <a:t>sth</a:t>
            </a:r>
            <a:r>
              <a:rPr lang="en-GB" dirty="0"/>
              <a:t> from a remote process (target). This supposes that the origin knows the memory location of the data in the target.</a:t>
            </a:r>
          </a:p>
          <a:p>
            <a:r>
              <a:rPr lang="en-GB" dirty="0" err="1"/>
              <a:t>MPI_put</a:t>
            </a:r>
            <a:r>
              <a:rPr lang="en-GB" dirty="0"/>
              <a:t> = origin writes </a:t>
            </a:r>
            <a:r>
              <a:rPr lang="en-GB" dirty="0" err="1"/>
              <a:t>sth</a:t>
            </a:r>
            <a:r>
              <a:rPr lang="en-GB" dirty="0"/>
              <a:t> to a remote process (target). This supposes that the origin knows the memory location of where the data must be put. </a:t>
            </a:r>
          </a:p>
          <a:p>
            <a:r>
              <a:rPr lang="en-GB" dirty="0"/>
              <a:t>How to handle requests like ”get all particles within distance d from my domain boundary with process p”.</a:t>
            </a:r>
          </a:p>
          <a:p>
            <a:pPr lvl="1"/>
            <a:r>
              <a:rPr lang="en-GB" dirty="0"/>
              <a:t>BVH looks interesting, since natural…</a:t>
            </a:r>
          </a:p>
          <a:p>
            <a:r>
              <a:rPr lang="en-GB" dirty="0"/>
              <a:t>Fluid dynamics is much simpler: only boundary information needs to be communicated</a:t>
            </a:r>
          </a:p>
        </p:txBody>
      </p:sp>
    </p:spTree>
    <p:extLst>
      <p:ext uri="{BB962C8B-B14F-4D97-AF65-F5344CB8AC3E}">
        <p14:creationId xmlns:p14="http://schemas.microsoft.com/office/powerpoint/2010/main" val="1794656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637B4-CC9A-7616-5B29-C44BAE162C85}"/>
              </a:ext>
            </a:extLst>
          </p:cNvPr>
          <p:cNvSpPr>
            <a:spLocks noGrp="1"/>
          </p:cNvSpPr>
          <p:nvPr>
            <p:ph type="title"/>
          </p:nvPr>
        </p:nvSpPr>
        <p:spPr/>
        <p:txBody>
          <a:bodyPr>
            <a:normAutofit/>
          </a:bodyPr>
          <a:lstStyle/>
          <a:p>
            <a:r>
              <a:rPr lang="en-GB" dirty="0"/>
              <a:t>preliminary plan</a:t>
            </a:r>
            <a:br>
              <a:rPr lang="en-GB" dirty="0"/>
            </a:br>
            <a:r>
              <a:rPr lang="en-GB" sz="3600" dirty="0"/>
              <a:t>RMA for particle based simulation (MD, GD)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C5DF23C-B722-5338-4346-D023E9968B32}"/>
                  </a:ext>
                </a:extLst>
              </p:cNvPr>
              <p:cNvSpPr>
                <a:spLocks noGrp="1"/>
              </p:cNvSpPr>
              <p:nvPr>
                <p:ph idx="1"/>
              </p:nvPr>
            </p:nvSpPr>
            <p:spPr/>
            <p:txBody>
              <a:bodyPr>
                <a:normAutofit fontScale="62500" lnSpcReduction="20000"/>
              </a:bodyPr>
              <a:lstStyle/>
              <a:p>
                <a:r>
                  <a:rPr lang="en-GB" dirty="0"/>
                  <a:t>objectives: test</a:t>
                </a:r>
              </a:p>
              <a:p>
                <a:pPr lvl="1"/>
                <a:r>
                  <a:rPr lang="en-GB" dirty="0"/>
                  <a:t>MD and GD (difference in range/particle size ratio)</a:t>
                </a:r>
              </a:p>
              <a:p>
                <a:pPr lvl="1"/>
                <a:r>
                  <a:rPr lang="en-GB" dirty="0"/>
                  <a:t>grid based CD vs BVH</a:t>
                </a:r>
              </a:p>
              <a:p>
                <a:pPr lvl="2"/>
                <a:r>
                  <a:rPr lang="en-GB" dirty="0"/>
                  <a:t>as a function of </a:t>
                </a:r>
                <a14:m>
                  <m:oMath xmlns:m="http://schemas.openxmlformats.org/officeDocument/2006/math">
                    <m:f>
                      <m:fPr>
                        <m:type m:val="lin"/>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𝑚𝑖𝑛</m:t>
                            </m:r>
                          </m:sub>
                        </m:sSub>
                      </m:num>
                      <m:den>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𝑚</m:t>
                            </m:r>
                            <m:r>
                              <a:rPr lang="en-US" b="0" i="1" smtClean="0">
                                <a:latin typeface="Cambria Math" panose="02040503050406030204" pitchFamily="18" charset="0"/>
                              </a:rPr>
                              <m:t>𝑎𝑥</m:t>
                            </m:r>
                          </m:sub>
                        </m:sSub>
                      </m:den>
                    </m:f>
                  </m:oMath>
                </a14:m>
                <a:r>
                  <a:rPr lang="en-GB" dirty="0"/>
                  <a:t> (ratio of particle sizes)</a:t>
                </a:r>
              </a:p>
              <a:p>
                <a:pPr lvl="1"/>
                <a:r>
                  <a:rPr lang="en-GB" dirty="0"/>
                  <a:t>CPU and/or GPU </a:t>
                </a:r>
              </a:p>
              <a:p>
                <a:pPr lvl="2"/>
                <a:r>
                  <a:rPr lang="en-GB" dirty="0"/>
                  <a:t>is it interesting to have CPU-only tasks? e.g. to compute interactions on the boundary, while the GPU is computing the internal contacts?</a:t>
                </a:r>
              </a:p>
              <a:p>
                <a:pPr lvl="1"/>
                <a:r>
                  <a:rPr lang="en-GB" dirty="0"/>
                  <a:t>multi-node, hybrid</a:t>
                </a:r>
              </a:p>
              <a:p>
                <a:pPr lvl="1"/>
                <a:r>
                  <a:rPr lang="en-GB" dirty="0"/>
                  <a:t>one sided MPI for inter-process communication, shared memory for processes on the same node (or NUMA domain)</a:t>
                </a:r>
              </a:p>
              <a:p>
                <a:pPr lvl="1"/>
                <a:r>
                  <a:rPr lang="en-GB" dirty="0"/>
                  <a:t>load balancing?</a:t>
                </a:r>
              </a:p>
              <a:p>
                <a:pPr lvl="1"/>
                <a:r>
                  <a:rPr lang="en-GB" dirty="0"/>
                  <a:t>performance profiling, roofline model ? At least verify machine limits</a:t>
                </a:r>
              </a:p>
              <a:p>
                <a:pPr lvl="1"/>
                <a:r>
                  <a:rPr lang="en-GB" dirty="0"/>
                  <a:t>performance portability programming models</a:t>
                </a:r>
              </a:p>
              <a:p>
                <a:pPr lvl="1"/>
                <a:r>
                  <a:rPr lang="en-GB" dirty="0"/>
                  <a:t>Vaughn (CPU only) vs Hortense (Nvidia GPU) vs LUMI (AMD GPU)</a:t>
                </a:r>
              </a:p>
              <a:p>
                <a:pPr lvl="1"/>
                <a:r>
                  <a:rPr lang="en-GB" dirty="0"/>
                  <a:t>optimal amount of particles per node</a:t>
                </a:r>
              </a:p>
              <a:p>
                <a:pPr lvl="1"/>
                <a:r>
                  <a:rPr lang="en-GB" dirty="0"/>
                  <a:t>parallel I/O</a:t>
                </a:r>
              </a:p>
              <a:p>
                <a:pPr lvl="2"/>
                <a:endParaRPr lang="en-GB" dirty="0"/>
              </a:p>
              <a:p>
                <a:r>
                  <a:rPr lang="en-GB" dirty="0"/>
                  <a:t>high level = Python, low level = C++ ?, or</a:t>
                </a:r>
              </a:p>
              <a:p>
                <a:r>
                  <a:rPr lang="en-GB" dirty="0"/>
                  <a:t>use Python to create hdf5 file read by C++. May be better separation of responsibilities for toy app, but some flexibility is lost.</a:t>
                </a:r>
              </a:p>
              <a:p>
                <a:endParaRPr lang="en-GB" dirty="0"/>
              </a:p>
              <a:p>
                <a:pPr lvl="1"/>
                <a:endParaRPr lang="en-GB" dirty="0"/>
              </a:p>
            </p:txBody>
          </p:sp>
        </mc:Choice>
        <mc:Fallback>
          <p:sp>
            <p:nvSpPr>
              <p:cNvPr id="3" name="Content Placeholder 2">
                <a:extLst>
                  <a:ext uri="{FF2B5EF4-FFF2-40B4-BE49-F238E27FC236}">
                    <a16:creationId xmlns:a16="http://schemas.microsoft.com/office/drawing/2014/main" id="{FC5DF23C-B722-5338-4346-D023E9968B32}"/>
                  </a:ext>
                </a:extLst>
              </p:cNvPr>
              <p:cNvSpPr>
                <a:spLocks noGrp="1" noRot="1" noChangeAspect="1" noMove="1" noResize="1" noEditPoints="1" noAdjustHandles="1" noChangeArrowheads="1" noChangeShapeType="1" noTextEdit="1"/>
              </p:cNvSpPr>
              <p:nvPr>
                <p:ph idx="1"/>
              </p:nvPr>
            </p:nvSpPr>
            <p:spPr>
              <a:blipFill>
                <a:blip r:embed="rId2"/>
                <a:stretch>
                  <a:fillRect l="-483" t="-2326" r="-844"/>
                </a:stretch>
              </a:blipFill>
            </p:spPr>
            <p:txBody>
              <a:bodyPr/>
              <a:lstStyle/>
              <a:p>
                <a:r>
                  <a:rPr lang="en-GB">
                    <a:noFill/>
                  </a:rPr>
                  <a:t> </a:t>
                </a:r>
              </a:p>
            </p:txBody>
          </p:sp>
        </mc:Fallback>
      </mc:AlternateContent>
    </p:spTree>
    <p:extLst>
      <p:ext uri="{BB962C8B-B14F-4D97-AF65-F5344CB8AC3E}">
        <p14:creationId xmlns:p14="http://schemas.microsoft.com/office/powerpoint/2010/main" val="1464504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5DB-E543-662B-1047-4EFDB2490F36}"/>
              </a:ext>
            </a:extLst>
          </p:cNvPr>
          <p:cNvSpPr>
            <a:spLocks noGrp="1"/>
          </p:cNvSpPr>
          <p:nvPr>
            <p:ph type="title"/>
          </p:nvPr>
        </p:nvSpPr>
        <p:spPr/>
        <p:txBody>
          <a:bodyPr/>
          <a:lstStyle/>
          <a:p>
            <a:r>
              <a:rPr lang="en-GB" dirty="0"/>
              <a:t>plan </a:t>
            </a:r>
          </a:p>
        </p:txBody>
      </p:sp>
      <p:sp>
        <p:nvSpPr>
          <p:cNvPr id="3" name="Content Placeholder 2">
            <a:extLst>
              <a:ext uri="{FF2B5EF4-FFF2-40B4-BE49-F238E27FC236}">
                <a16:creationId xmlns:a16="http://schemas.microsoft.com/office/drawing/2014/main" id="{8CCC4738-F0FB-C0B7-32A2-D4483AE4758E}"/>
              </a:ext>
            </a:extLst>
          </p:cNvPr>
          <p:cNvSpPr>
            <a:spLocks noGrp="1"/>
          </p:cNvSpPr>
          <p:nvPr>
            <p:ph idx="1"/>
          </p:nvPr>
        </p:nvSpPr>
        <p:spPr/>
        <p:txBody>
          <a:bodyPr/>
          <a:lstStyle/>
          <a:p>
            <a:pPr marL="514350" indent="-514350">
              <a:buFont typeface="+mj-lt"/>
              <a:buAutoNum type="arabicPeriod"/>
            </a:pPr>
            <a:r>
              <a:rPr lang="en-GB" dirty="0"/>
              <a:t>single thread – CPU-only application</a:t>
            </a:r>
          </a:p>
        </p:txBody>
      </p:sp>
    </p:spTree>
    <p:extLst>
      <p:ext uri="{BB962C8B-B14F-4D97-AF65-F5344CB8AC3E}">
        <p14:creationId xmlns:p14="http://schemas.microsoft.com/office/powerpoint/2010/main" val="1643553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C93C8-F1C6-C7A5-FA18-5E877BDC9C9A}"/>
              </a:ext>
            </a:extLst>
          </p:cNvPr>
          <p:cNvSpPr>
            <a:spLocks noGrp="1"/>
          </p:cNvSpPr>
          <p:nvPr>
            <p:ph type="title"/>
          </p:nvPr>
        </p:nvSpPr>
        <p:spPr/>
        <p:txBody>
          <a:bodyPr/>
          <a:lstStyle/>
          <a:p>
            <a:r>
              <a:rPr lang="en-GB" dirty="0"/>
              <a:t>issues and design decisions</a:t>
            </a:r>
            <a:br>
              <a:rPr lang="en-GB" dirty="0"/>
            </a:br>
            <a:r>
              <a:rPr lang="en-GB" sz="3600" dirty="0"/>
              <a:t>spatial sorting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9890B33-2A2F-4353-1A09-410A27C2BFE6}"/>
                  </a:ext>
                </a:extLst>
              </p:cNvPr>
              <p:cNvSpPr>
                <a:spLocks noGrp="1"/>
              </p:cNvSpPr>
              <p:nvPr>
                <p:ph idx="1"/>
              </p:nvPr>
            </p:nvSpPr>
            <p:spPr/>
            <p:txBody>
              <a:bodyPr>
                <a:normAutofit fontScale="92500" lnSpcReduction="10000"/>
              </a:bodyPr>
              <a:lstStyle/>
              <a:p>
                <a:r>
                  <a:rPr lang="en-GB" dirty="0"/>
                  <a:t>According to </a:t>
                </a:r>
                <a:r>
                  <a:rPr lang="en-GB" dirty="0">
                    <a:hlinkClick r:id="rId2"/>
                  </a:rPr>
                  <a:t>https://hal.inria.fr/hal-01504645v1/document</a:t>
                </a:r>
                <a:r>
                  <a:rPr lang="en-GB" dirty="0"/>
                  <a:t> spatial sorting is more efficient using Morton instead of Hilbert curves.</a:t>
                </a:r>
              </a:p>
              <a:p>
                <a:pPr lvl="1"/>
                <a:r>
                  <a:rPr lang="en-GB" dirty="0"/>
                  <a:t>Hilbert codes are harder to compute than Morton curves and give the same number of cache misses</a:t>
                </a:r>
              </a:p>
              <a:p>
                <a:r>
                  <a:rPr lang="en-GB" dirty="0"/>
                  <a:t>we need Morton codes, either use</a:t>
                </a:r>
              </a:p>
              <a:p>
                <a:pPr lvl="1"/>
                <a:r>
                  <a:rPr lang="en-GB" dirty="0"/>
                  <a:t>local coordinates in [0,1], or</a:t>
                </a:r>
              </a:p>
              <a:p>
                <a:pPr lvl="2"/>
                <a:r>
                  <a:rPr lang="en-GB" dirty="0"/>
                  <a:t>practical for generating Morton code, coordinates change when moved from one domain to another (ghost particles too!)</a:t>
                </a:r>
              </a:p>
              <a:p>
                <a:pPr lvl="1"/>
                <a:r>
                  <a:rPr lang="en-GB" dirty="0"/>
                  <a:t>scaled global coordinates :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𝑙𝑤𝑟</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𝑢𝑝𝑟</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𝑙𝑤𝑟</m:t>
                        </m:r>
                      </m:e>
                    </m:d>
                  </m:oMath>
                </a14:m>
                <a:endParaRPr lang="en-GB" dirty="0"/>
              </a:p>
              <a:p>
                <a:pPr lvl="2"/>
                <a:r>
                  <a:rPr lang="en-GB" dirty="0"/>
                  <a:t>unphysical </a:t>
                </a:r>
              </a:p>
              <a:p>
                <a:pPr lvl="2"/>
                <a:r>
                  <a:rPr lang="en-GB" dirty="0"/>
                  <a:t>physics models must un-scale </a:t>
                </a:r>
              </a:p>
              <a:p>
                <a:pPr lvl="1"/>
                <a:r>
                  <a:rPr lang="en-GB" dirty="0"/>
                  <a:t>scale global coordinates before computing Morton code</a:t>
                </a:r>
              </a:p>
              <a:p>
                <a:pPr lvl="2"/>
                <a:r>
                  <a:rPr lang="en-GB" dirty="0"/>
                  <a:t>seems best choice</a:t>
                </a:r>
              </a:p>
            </p:txBody>
          </p:sp>
        </mc:Choice>
        <mc:Fallback>
          <p:sp>
            <p:nvSpPr>
              <p:cNvPr id="3" name="Content Placeholder 2">
                <a:extLst>
                  <a:ext uri="{FF2B5EF4-FFF2-40B4-BE49-F238E27FC236}">
                    <a16:creationId xmlns:a16="http://schemas.microsoft.com/office/drawing/2014/main" id="{29890B33-2A2F-4353-1A09-410A27C2BFE6}"/>
                  </a:ext>
                </a:extLst>
              </p:cNvPr>
              <p:cNvSpPr>
                <a:spLocks noGrp="1" noRot="1" noChangeAspect="1" noMove="1" noResize="1" noEditPoints="1" noAdjustHandles="1" noChangeArrowheads="1" noChangeShapeType="1" noTextEdit="1"/>
              </p:cNvSpPr>
              <p:nvPr>
                <p:ph idx="1"/>
              </p:nvPr>
            </p:nvSpPr>
            <p:spPr>
              <a:blipFill>
                <a:blip r:embed="rId3"/>
                <a:stretch>
                  <a:fillRect l="-965" t="-2616" r="-121"/>
                </a:stretch>
              </a:blipFill>
            </p:spPr>
            <p:txBody>
              <a:bodyPr/>
              <a:lstStyle/>
              <a:p>
                <a:r>
                  <a:rPr lang="en-GB">
                    <a:noFill/>
                  </a:rPr>
                  <a:t> </a:t>
                </a:r>
              </a:p>
            </p:txBody>
          </p:sp>
        </mc:Fallback>
      </mc:AlternateContent>
    </p:spTree>
    <p:extLst>
      <p:ext uri="{BB962C8B-B14F-4D97-AF65-F5344CB8AC3E}">
        <p14:creationId xmlns:p14="http://schemas.microsoft.com/office/powerpoint/2010/main" val="3436851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48B0D-5737-152F-E3CD-8D3CCDB420F6}"/>
              </a:ext>
            </a:extLst>
          </p:cNvPr>
          <p:cNvSpPr>
            <a:spLocks noGrp="1"/>
          </p:cNvSpPr>
          <p:nvPr>
            <p:ph type="title"/>
          </p:nvPr>
        </p:nvSpPr>
        <p:spPr/>
        <p:txBody>
          <a:bodyPr/>
          <a:lstStyle/>
          <a:p>
            <a:r>
              <a:rPr lang="en-GB" dirty="0"/>
              <a:t>issues and design decisions</a:t>
            </a:r>
            <a:br>
              <a:rPr lang="en-GB" dirty="0"/>
            </a:br>
            <a:r>
              <a:rPr lang="en-GB" sz="3600" dirty="0"/>
              <a:t>spatial sorting – cont’d</a:t>
            </a:r>
          </a:p>
        </p:txBody>
      </p:sp>
      <p:sp>
        <p:nvSpPr>
          <p:cNvPr id="3" name="Content Placeholder 2">
            <a:extLst>
              <a:ext uri="{FF2B5EF4-FFF2-40B4-BE49-F238E27FC236}">
                <a16:creationId xmlns:a16="http://schemas.microsoft.com/office/drawing/2014/main" id="{693433A6-CC85-6B3E-9B74-6F0F90A9832A}"/>
              </a:ext>
            </a:extLst>
          </p:cNvPr>
          <p:cNvSpPr>
            <a:spLocks noGrp="1"/>
          </p:cNvSpPr>
          <p:nvPr>
            <p:ph idx="1"/>
          </p:nvPr>
        </p:nvSpPr>
        <p:spPr/>
        <p:txBody>
          <a:bodyPr/>
          <a:lstStyle/>
          <a:p>
            <a:r>
              <a:rPr lang="en-GB" sz="1800" dirty="0">
                <a:effectLst/>
                <a:latin typeface="NimbusRomNo9L"/>
              </a:rPr>
              <a:t>In [17], two algorithms for the Morton layout are proposed: one that takes </a:t>
            </a:r>
            <a:r>
              <a:rPr lang="en-GB" sz="1800" dirty="0">
                <a:effectLst/>
                <a:latin typeface="CMR10"/>
              </a:rPr>
              <a:t>12 </a:t>
            </a:r>
            <a:r>
              <a:rPr lang="en-GB" sz="1800" dirty="0">
                <a:effectLst/>
                <a:latin typeface="NimbusRomNo9L"/>
              </a:rPr>
              <a:t>operations and one that takes </a:t>
            </a:r>
            <a:r>
              <a:rPr lang="en-GB" sz="1800" dirty="0">
                <a:effectLst/>
                <a:latin typeface="CMR10"/>
              </a:rPr>
              <a:t>5 </a:t>
            </a:r>
            <a:r>
              <a:rPr lang="en-GB" sz="1800" dirty="0">
                <a:effectLst/>
                <a:latin typeface="NimbusRomNo9L"/>
              </a:rPr>
              <a:t>operations plus two loads from a lookup table. We implemented the same idea for the L4D layout. In both cases, </a:t>
            </a:r>
            <a:r>
              <a:rPr lang="en-GB" sz="1800" dirty="0">
                <a:solidFill>
                  <a:srgbClr val="FF0000"/>
                </a:solidFill>
                <a:effectLst/>
                <a:latin typeface="NimbusRomNo9L"/>
              </a:rPr>
              <a:t>the lookup table creates an indirection which is not vectorizable and therefore this approach has to be discarded. </a:t>
            </a:r>
            <a:endParaRPr lang="en-GB" dirty="0">
              <a:solidFill>
                <a:srgbClr val="FF0000"/>
              </a:solidFill>
            </a:endParaRPr>
          </a:p>
          <a:p>
            <a:endParaRPr lang="en-GB" dirty="0"/>
          </a:p>
        </p:txBody>
      </p:sp>
    </p:spTree>
    <p:extLst>
      <p:ext uri="{BB962C8B-B14F-4D97-AF65-F5344CB8AC3E}">
        <p14:creationId xmlns:p14="http://schemas.microsoft.com/office/powerpoint/2010/main" val="431652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C93C8-F1C6-C7A5-FA18-5E877BDC9C9A}"/>
              </a:ext>
            </a:extLst>
          </p:cNvPr>
          <p:cNvSpPr>
            <a:spLocks noGrp="1"/>
          </p:cNvSpPr>
          <p:nvPr>
            <p:ph type="title"/>
          </p:nvPr>
        </p:nvSpPr>
        <p:spPr/>
        <p:txBody>
          <a:bodyPr>
            <a:normAutofit/>
          </a:bodyPr>
          <a:lstStyle/>
          <a:p>
            <a:r>
              <a:rPr lang="en-GB" dirty="0"/>
              <a:t>issues and design decisions</a:t>
            </a:r>
            <a:br>
              <a:rPr lang="en-GB" dirty="0"/>
            </a:br>
            <a:r>
              <a:rPr lang="en-GB" sz="3600" dirty="0"/>
              <a:t>Performance portability programming models</a:t>
            </a:r>
          </a:p>
        </p:txBody>
      </p:sp>
      <p:sp>
        <p:nvSpPr>
          <p:cNvPr id="3" name="Content Placeholder 2">
            <a:extLst>
              <a:ext uri="{FF2B5EF4-FFF2-40B4-BE49-F238E27FC236}">
                <a16:creationId xmlns:a16="http://schemas.microsoft.com/office/drawing/2014/main" id="{29890B33-2A2F-4353-1A09-410A27C2BFE6}"/>
              </a:ext>
            </a:extLst>
          </p:cNvPr>
          <p:cNvSpPr>
            <a:spLocks noGrp="1"/>
          </p:cNvSpPr>
          <p:nvPr>
            <p:ph idx="1"/>
          </p:nvPr>
        </p:nvSpPr>
        <p:spPr/>
        <p:txBody>
          <a:bodyPr/>
          <a:lstStyle/>
          <a:p>
            <a:r>
              <a:rPr lang="en-GB" dirty="0" err="1"/>
              <a:t>Kokkos</a:t>
            </a:r>
            <a:endParaRPr lang="en-GB" dirty="0"/>
          </a:p>
          <a:p>
            <a:r>
              <a:rPr lang="en-GB" dirty="0"/>
              <a:t>RAJA</a:t>
            </a:r>
          </a:p>
          <a:p>
            <a:pPr lvl="1"/>
            <a:endParaRPr lang="en-GB" dirty="0"/>
          </a:p>
          <a:p>
            <a:r>
              <a:rPr lang="en-GB" dirty="0"/>
              <a:t>the paper </a:t>
            </a:r>
            <a:r>
              <a:rPr lang="en-GB" dirty="0">
                <a:hlinkClick r:id="rId2"/>
              </a:rPr>
              <a:t>https://arxiv.org/pdf/1911.08394.pdf</a:t>
            </a:r>
            <a:r>
              <a:rPr lang="en-GB" dirty="0"/>
              <a:t> provides some arguments in </a:t>
            </a:r>
            <a:r>
              <a:rPr lang="en-GB" dirty="0" err="1"/>
              <a:t>favor</a:t>
            </a:r>
            <a:r>
              <a:rPr lang="en-GB" dirty="0"/>
              <a:t> of </a:t>
            </a:r>
            <a:r>
              <a:rPr lang="en-GB" dirty="0" err="1"/>
              <a:t>kokkos</a:t>
            </a:r>
            <a:endParaRPr lang="en-GB" dirty="0"/>
          </a:p>
        </p:txBody>
      </p:sp>
    </p:spTree>
    <p:extLst>
      <p:ext uri="{BB962C8B-B14F-4D97-AF65-F5344CB8AC3E}">
        <p14:creationId xmlns:p14="http://schemas.microsoft.com/office/powerpoint/2010/main" val="2109565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C93C8-F1C6-C7A5-FA18-5E877BDC9C9A}"/>
              </a:ext>
            </a:extLst>
          </p:cNvPr>
          <p:cNvSpPr>
            <a:spLocks noGrp="1"/>
          </p:cNvSpPr>
          <p:nvPr>
            <p:ph type="title"/>
          </p:nvPr>
        </p:nvSpPr>
        <p:spPr/>
        <p:txBody>
          <a:bodyPr/>
          <a:lstStyle/>
          <a:p>
            <a:r>
              <a:rPr lang="en-GB" dirty="0"/>
              <a:t>issues and design decisions</a:t>
            </a:r>
            <a:br>
              <a:rPr lang="en-GB" dirty="0"/>
            </a:br>
            <a:r>
              <a:rPr lang="en-GB" sz="3600" dirty="0"/>
              <a:t>data structures</a:t>
            </a:r>
          </a:p>
        </p:txBody>
      </p:sp>
      <p:sp>
        <p:nvSpPr>
          <p:cNvPr id="3" name="Content Placeholder 2">
            <a:extLst>
              <a:ext uri="{FF2B5EF4-FFF2-40B4-BE49-F238E27FC236}">
                <a16:creationId xmlns:a16="http://schemas.microsoft.com/office/drawing/2014/main" id="{29890B33-2A2F-4353-1A09-410A27C2BFE6}"/>
              </a:ext>
            </a:extLst>
          </p:cNvPr>
          <p:cNvSpPr>
            <a:spLocks noGrp="1"/>
          </p:cNvSpPr>
          <p:nvPr>
            <p:ph idx="1"/>
          </p:nvPr>
        </p:nvSpPr>
        <p:spPr/>
        <p:txBody>
          <a:bodyPr/>
          <a:lstStyle/>
          <a:p>
            <a:r>
              <a:rPr lang="en-GB" dirty="0"/>
              <a:t>array of structures vs structure of arrays</a:t>
            </a:r>
          </a:p>
          <a:p>
            <a:pPr lvl="1"/>
            <a:r>
              <a:rPr lang="en-GB" dirty="0">
                <a:hlinkClick r:id="rId2"/>
              </a:rPr>
              <a:t>https://hal.inria.fr/hal-01504645v1/document</a:t>
            </a:r>
            <a:r>
              <a:rPr lang="en-GB" dirty="0"/>
              <a:t> </a:t>
            </a:r>
          </a:p>
        </p:txBody>
      </p:sp>
    </p:spTree>
    <p:extLst>
      <p:ext uri="{BB962C8B-B14F-4D97-AF65-F5344CB8AC3E}">
        <p14:creationId xmlns:p14="http://schemas.microsoft.com/office/powerpoint/2010/main" val="1695379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26312</TotalTime>
  <Words>973</Words>
  <Application>Microsoft Macintosh PowerPoint</Application>
  <PresentationFormat>Widescreen</PresentationFormat>
  <Paragraphs>85</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Calibri</vt:lpstr>
      <vt:lpstr>Calibri Light</vt:lpstr>
      <vt:lpstr>Cambria Math</vt:lpstr>
      <vt:lpstr>CMR10</vt:lpstr>
      <vt:lpstr>Helvetica</vt:lpstr>
      <vt:lpstr>LMRoman12</vt:lpstr>
      <vt:lpstr>LMRoman17</vt:lpstr>
      <vt:lpstr>NimbusRomNo9L</vt:lpstr>
      <vt:lpstr>NVIDIA Sans</vt:lpstr>
      <vt:lpstr>Office Theme</vt:lpstr>
      <vt:lpstr>study of  </vt:lpstr>
      <vt:lpstr>zero halo layer approach</vt:lpstr>
      <vt:lpstr>PowerPoint Presentation</vt:lpstr>
      <vt:lpstr>preliminary plan RMA for particle based simulation (MD, GD)</vt:lpstr>
      <vt:lpstr>plan </vt:lpstr>
      <vt:lpstr>issues and design decisions spatial sorting</vt:lpstr>
      <vt:lpstr>issues and design decisions spatial sorting – cont’d</vt:lpstr>
      <vt:lpstr>issues and design decisions Performance portability programming models</vt:lpstr>
      <vt:lpstr>issues and design decisions data structures</vt:lpstr>
      <vt:lpstr>issues and design decisions collision detection</vt:lpstr>
      <vt:lpstr>issues and design decisions collision detection – cont’d</vt:lpstr>
      <vt:lpstr>micc2 project xXD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of  </dc:title>
  <dc:creator>Engelbert Tijskens</dc:creator>
  <cp:lastModifiedBy>Engelbert Tijskens</cp:lastModifiedBy>
  <cp:revision>8</cp:revision>
  <cp:lastPrinted>2022-09-22T10:04:54Z</cp:lastPrinted>
  <dcterms:created xsi:type="dcterms:W3CDTF">2022-09-20T07:35:46Z</dcterms:created>
  <dcterms:modified xsi:type="dcterms:W3CDTF">2022-10-13T07:32:43Z</dcterms:modified>
</cp:coreProperties>
</file>