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57" r:id="rId6"/>
    <p:sldId id="258" r:id="rId7"/>
    <p:sldId id="259" r:id="rId8"/>
    <p:sldId id="260" r:id="rId9"/>
    <p:sldId id="261" r:id="rId10"/>
    <p:sldId id="262" r:id="rId11"/>
    <p:sldId id="265" r:id="rId12"/>
    <p:sldId id="266" r:id="rId13"/>
    <p:sldId id="263" r:id="rId14"/>
    <p:sldId id="270" r:id="rId15"/>
    <p:sldId id="264"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3" d="100"/>
          <a:sy n="63"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ara Yacouba" userId="82b0329613a5e103" providerId="LiveId" clId="{84BF27AC-64F5-4923-A029-C5F732C4D55E}"/>
    <pc:docChg chg="custSel addSld modSld">
      <pc:chgData name="Camara Yacouba" userId="82b0329613a5e103" providerId="LiveId" clId="{84BF27AC-64F5-4923-A029-C5F732C4D55E}" dt="2024-04-29T04:59:59.851" v="178" actId="5793"/>
      <pc:docMkLst>
        <pc:docMk/>
      </pc:docMkLst>
      <pc:sldChg chg="modSp new mod">
        <pc:chgData name="Camara Yacouba" userId="82b0329613a5e103" providerId="LiveId" clId="{84BF27AC-64F5-4923-A029-C5F732C4D55E}" dt="2024-04-29T04:59:59.851" v="178" actId="5793"/>
        <pc:sldMkLst>
          <pc:docMk/>
          <pc:sldMk cId="377155769" sldId="270"/>
        </pc:sldMkLst>
        <pc:spChg chg="mod">
          <ac:chgData name="Camara Yacouba" userId="82b0329613a5e103" providerId="LiveId" clId="{84BF27AC-64F5-4923-A029-C5F732C4D55E}" dt="2024-04-29T04:58:52.440" v="13" actId="20577"/>
          <ac:spMkLst>
            <pc:docMk/>
            <pc:sldMk cId="377155769" sldId="270"/>
            <ac:spMk id="2" creationId="{CE3AC4D2-1112-FFBA-2C18-CEFEE96B75BE}"/>
          </ac:spMkLst>
        </pc:spChg>
        <pc:spChg chg="mod">
          <ac:chgData name="Camara Yacouba" userId="82b0329613a5e103" providerId="LiveId" clId="{84BF27AC-64F5-4923-A029-C5F732C4D55E}" dt="2024-04-29T04:59:59.851" v="178" actId="5793"/>
          <ac:spMkLst>
            <pc:docMk/>
            <pc:sldMk cId="377155769" sldId="270"/>
            <ac:spMk id="3" creationId="{E4ABBCFE-5B08-41DF-B075-C9A1C27D3D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A767C7-C1DF-DA80-FD5B-043879E67D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09AC9E0-D551-FC22-6B22-05CBCA02F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A1C4EE8-A5A9-901E-4F3A-321D4F81D0D5}"/>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C24B9209-DF10-0B2F-80CA-52C6F69BDD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9D52CC-8260-D60B-070C-84667149B0F9}"/>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126387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134A3-B072-6601-599F-F9B699D41B9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4F12483-6ECC-249B-8E13-7A56DFFF96F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F20847-0327-3F3E-18E1-AB8FE1629E46}"/>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0602F9A6-50A7-C909-B335-FE2BACBE15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9BC35F-40B7-E12B-7D20-805A9C393221}"/>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1221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6BB1EB5-0389-930D-6A2B-C011AE34FAE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F8821FB-9FFD-555B-76A6-16586672E26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C63AF1-B89B-249C-2834-2FBCF76197AF}"/>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29C235A1-D9EF-3320-8600-9700B156D8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D028E4-8A10-D0BA-8622-3664E13322BD}"/>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367795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24F749-827F-639E-2B14-BC7EC1ECBFF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9AC6CD5-0483-6722-0118-638BFC7CA85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6FBF84-F0F9-C048-6C94-E1D03D09D6B2}"/>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33D1EBC9-35D4-C2E8-1A3C-A6684AD93F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36B203-837A-A4BE-5871-A8BA5736563B}"/>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21802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175ED-0C82-5A30-DB8D-9A216B6B0EE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9D0DC89-BC88-F25C-1E38-352D6A5DE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39038E-0A60-A54D-EAB9-3F9D4D535F91}"/>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9A5F8A85-ED98-C4C0-AB77-39C385BC6F4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7CB5FF-F16C-9757-D0B3-6D28068E3FA5}"/>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320993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37C09-468D-0ED9-1DE8-7DAE1A33ADC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F24DDC-154F-D72B-63B7-1ECAF767B59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E7461B-57A6-E121-C1EC-7D4E5A30129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B079FBF-D590-6AAF-DE83-D0E714D8CEBB}"/>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6" name="Espace réservé du pied de page 5">
            <a:extLst>
              <a:ext uri="{FF2B5EF4-FFF2-40B4-BE49-F238E27FC236}">
                <a16:creationId xmlns:a16="http://schemas.microsoft.com/office/drawing/2014/main" id="{1243F944-3E5E-A588-0938-F667108DD95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03DAFF-4A47-1D99-9CDA-99DA8510109A}"/>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293193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1DBDD-7A35-B491-53CC-17D41401E5E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18F88B9-5B25-20C5-3E16-AA09066C6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C97287-C0ED-B92D-9895-58CFCCF5741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8C8FB-E913-C6F0-486A-9096C7A3D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9C0DD7C-EE5C-A43E-7EDA-9EB337DC0F7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98140D9-A6C6-8E1E-C6D0-80AE209E46FB}"/>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8" name="Espace réservé du pied de page 7">
            <a:extLst>
              <a:ext uri="{FF2B5EF4-FFF2-40B4-BE49-F238E27FC236}">
                <a16:creationId xmlns:a16="http://schemas.microsoft.com/office/drawing/2014/main" id="{85A7DED8-F034-BE76-9B62-8C4E04EF1DF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B065A18-0759-53A3-F00C-D1B1BF32ACEE}"/>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188876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6E0A1-F7FD-C1A9-7C51-9C96BBA7D0B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B5FF11A-C2F7-CBAF-7168-035C76165C53}"/>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4" name="Espace réservé du pied de page 3">
            <a:extLst>
              <a:ext uri="{FF2B5EF4-FFF2-40B4-BE49-F238E27FC236}">
                <a16:creationId xmlns:a16="http://schemas.microsoft.com/office/drawing/2014/main" id="{51D317A7-12C2-DA31-F88C-E043B821A53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E88B102-C18A-5CAE-18E1-B48D9490C7CF}"/>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118174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699022-37F1-489D-A137-708B998EEC01}"/>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3" name="Espace réservé du pied de page 2">
            <a:extLst>
              <a:ext uri="{FF2B5EF4-FFF2-40B4-BE49-F238E27FC236}">
                <a16:creationId xmlns:a16="http://schemas.microsoft.com/office/drawing/2014/main" id="{95431D9B-36DC-08D7-18EE-3B7D26CE6D3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764CCA6-1DC7-F064-8E6A-79A0A54730C8}"/>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215161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85528B-0ECD-74EA-08F7-8D60CE38DC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302C0BB-67EA-A4CC-EB3C-7DD8F36CA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2126362-FE6F-D107-B0E2-821559349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A30FF28-E117-12D2-B388-E1A7CDB6E0E1}"/>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6" name="Espace réservé du pied de page 5">
            <a:extLst>
              <a:ext uri="{FF2B5EF4-FFF2-40B4-BE49-F238E27FC236}">
                <a16:creationId xmlns:a16="http://schemas.microsoft.com/office/drawing/2014/main" id="{52FFA207-FA27-EFE8-15AF-E32A152C5F9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E93973-64EE-52F5-F07C-EE6EB4E23887}"/>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68351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BD678-A57C-C88B-227E-8ECA4E8CA47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8E47533-DFB2-D200-D996-B9354BC33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167E95E-374F-FBF7-A8EB-9AA8E0AD2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C9D80AF-1233-A206-B155-9795F0711390}"/>
              </a:ext>
            </a:extLst>
          </p:cNvPr>
          <p:cNvSpPr>
            <a:spLocks noGrp="1"/>
          </p:cNvSpPr>
          <p:nvPr>
            <p:ph type="dt" sz="half" idx="10"/>
          </p:nvPr>
        </p:nvSpPr>
        <p:spPr/>
        <p:txBody>
          <a:bodyPr/>
          <a:lstStyle/>
          <a:p>
            <a:fld id="{4AFADFC5-3617-4DBC-A529-18113D253A92}" type="datetimeFigureOut">
              <a:rPr lang="fr-FR" smtClean="0"/>
              <a:t>29/04/2024</a:t>
            </a:fld>
            <a:endParaRPr lang="fr-FR"/>
          </a:p>
        </p:txBody>
      </p:sp>
      <p:sp>
        <p:nvSpPr>
          <p:cNvPr id="6" name="Espace réservé du pied de page 5">
            <a:extLst>
              <a:ext uri="{FF2B5EF4-FFF2-40B4-BE49-F238E27FC236}">
                <a16:creationId xmlns:a16="http://schemas.microsoft.com/office/drawing/2014/main" id="{89E6FFAD-A30B-7853-A1D0-8A6FED76878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7ED973-1BB5-1B50-C4CE-40924112D699}"/>
              </a:ext>
            </a:extLst>
          </p:cNvPr>
          <p:cNvSpPr>
            <a:spLocks noGrp="1"/>
          </p:cNvSpPr>
          <p:nvPr>
            <p:ph type="sldNum" sz="quarter" idx="12"/>
          </p:nvPr>
        </p:nvSpPr>
        <p:spPr/>
        <p:txBody>
          <a:bodyPr/>
          <a:lstStyle/>
          <a:p>
            <a:fld id="{9DE7E0C0-B2E4-45DB-AFD0-4A0CF9DA164C}" type="slidenum">
              <a:rPr lang="fr-FR" smtClean="0"/>
              <a:t>‹N°›</a:t>
            </a:fld>
            <a:endParaRPr lang="fr-FR"/>
          </a:p>
        </p:txBody>
      </p:sp>
    </p:spTree>
    <p:extLst>
      <p:ext uri="{BB962C8B-B14F-4D97-AF65-F5344CB8AC3E}">
        <p14:creationId xmlns:p14="http://schemas.microsoft.com/office/powerpoint/2010/main" val="271143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2987831-F5BF-0DAC-72AD-1BB30A17C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426CB46-E24B-A520-126D-205A2D0C5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B866AE-2985-0D19-5CFF-68A535D33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ADFC5-3617-4DBC-A529-18113D253A92}"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1D3E86F0-4F00-6451-F6B6-01C628976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CE9229D-2F57-CB19-E2A2-542A9CC34E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7E0C0-B2E4-45DB-AFD0-4A0CF9DA164C}" type="slidenum">
              <a:rPr lang="fr-FR" smtClean="0"/>
              <a:t>‹N°›</a:t>
            </a:fld>
            <a:endParaRPr lang="fr-FR"/>
          </a:p>
        </p:txBody>
      </p:sp>
    </p:spTree>
    <p:extLst>
      <p:ext uri="{BB962C8B-B14F-4D97-AF65-F5344CB8AC3E}">
        <p14:creationId xmlns:p14="http://schemas.microsoft.com/office/powerpoint/2010/main" val="591746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914110-FFE4-22DC-66F7-671EB79B7E94}"/>
              </a:ext>
            </a:extLst>
          </p:cNvPr>
          <p:cNvSpPr>
            <a:spLocks noGrp="1"/>
          </p:cNvSpPr>
          <p:nvPr>
            <p:ph type="ctrTitle"/>
          </p:nvPr>
        </p:nvSpPr>
        <p:spPr/>
        <p:txBody>
          <a:bodyPr/>
          <a:lstStyle/>
          <a:p>
            <a:r>
              <a:rPr lang="fr-FR" dirty="0"/>
              <a:t>Start up  MaSabou</a:t>
            </a:r>
          </a:p>
        </p:txBody>
      </p:sp>
      <p:sp>
        <p:nvSpPr>
          <p:cNvPr id="3" name="Sous-titre 2">
            <a:extLst>
              <a:ext uri="{FF2B5EF4-FFF2-40B4-BE49-F238E27FC236}">
                <a16:creationId xmlns:a16="http://schemas.microsoft.com/office/drawing/2014/main" id="{647AFABA-16E8-27FB-EBDD-D0DDD277715A}"/>
              </a:ext>
            </a:extLst>
          </p:cNvPr>
          <p:cNvSpPr>
            <a:spLocks noGrp="1"/>
          </p:cNvSpPr>
          <p:nvPr>
            <p:ph type="subTitle" idx="1"/>
          </p:nvPr>
        </p:nvSpPr>
        <p:spPr/>
        <p:txBody>
          <a:bodyPr/>
          <a:lstStyle/>
          <a:p>
            <a:r>
              <a:rPr lang="fr-FR" dirty="0"/>
              <a:t>Plateforme de mise en relation entre les investisseurs et les particuliers</a:t>
            </a:r>
          </a:p>
        </p:txBody>
      </p:sp>
      <p:pic>
        <p:nvPicPr>
          <p:cNvPr id="5" name="Image 4">
            <a:extLst>
              <a:ext uri="{FF2B5EF4-FFF2-40B4-BE49-F238E27FC236}">
                <a16:creationId xmlns:a16="http://schemas.microsoft.com/office/drawing/2014/main" id="{5B334E20-D255-61EC-C39E-4D4911C46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75"/>
            <a:ext cx="2914650" cy="2914650"/>
          </a:xfrm>
          <a:prstGeom prst="rect">
            <a:avLst/>
          </a:prstGeom>
        </p:spPr>
      </p:pic>
    </p:spTree>
    <p:extLst>
      <p:ext uri="{BB962C8B-B14F-4D97-AF65-F5344CB8AC3E}">
        <p14:creationId xmlns:p14="http://schemas.microsoft.com/office/powerpoint/2010/main" val="57085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5E48C5-9D10-D835-59C8-3583FF82D7CF}"/>
              </a:ext>
            </a:extLst>
          </p:cNvPr>
          <p:cNvSpPr>
            <a:spLocks noGrp="1"/>
          </p:cNvSpPr>
          <p:nvPr>
            <p:ph type="title"/>
          </p:nvPr>
        </p:nvSpPr>
        <p:spPr/>
        <p:txBody>
          <a:bodyPr/>
          <a:lstStyle/>
          <a:p>
            <a:r>
              <a:rPr lang="fr-FR" dirty="0"/>
              <a:t>Communauté et soutien :</a:t>
            </a:r>
          </a:p>
        </p:txBody>
      </p:sp>
      <p:sp>
        <p:nvSpPr>
          <p:cNvPr id="3" name="Espace réservé du contenu 2">
            <a:extLst>
              <a:ext uri="{FF2B5EF4-FFF2-40B4-BE49-F238E27FC236}">
                <a16:creationId xmlns:a16="http://schemas.microsoft.com/office/drawing/2014/main" id="{EC550CBE-8DBC-D4CE-A0E4-A91706DA081D}"/>
              </a:ext>
            </a:extLst>
          </p:cNvPr>
          <p:cNvSpPr>
            <a:spLocks noGrp="1"/>
          </p:cNvSpPr>
          <p:nvPr>
            <p:ph idx="1"/>
          </p:nvPr>
        </p:nvSpPr>
        <p:spPr/>
        <p:txBody>
          <a:bodyPr/>
          <a:lstStyle/>
          <a:p>
            <a:pPr marL="0" indent="0">
              <a:buNone/>
            </a:pPr>
            <a:r>
              <a:rPr lang="fr-FR" dirty="0"/>
              <a:t>Notre start-up  favorisera une communauté d'entrepreneurs et d'investisseurs à travers des forums, des forums de discussion et une bibliothèque de ressources. Nous proposons également un programme de mentorat, associant des entrepreneurs à des mentors expérimentés pour des conseils et un soutien.</a:t>
            </a:r>
          </a:p>
        </p:txBody>
      </p:sp>
    </p:spTree>
    <p:extLst>
      <p:ext uri="{BB962C8B-B14F-4D97-AF65-F5344CB8AC3E}">
        <p14:creationId xmlns:p14="http://schemas.microsoft.com/office/powerpoint/2010/main" val="126220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A3FCC8-9708-8177-3D37-5A49FF87EFE7}"/>
              </a:ext>
            </a:extLst>
          </p:cNvPr>
          <p:cNvSpPr>
            <a:spLocks noGrp="1"/>
          </p:cNvSpPr>
          <p:nvPr>
            <p:ph type="title"/>
          </p:nvPr>
        </p:nvSpPr>
        <p:spPr/>
        <p:txBody>
          <a:bodyPr/>
          <a:lstStyle/>
          <a:p>
            <a:r>
              <a:rPr lang="fr-FR" dirty="0"/>
              <a:t>Sécurité et conformité :</a:t>
            </a:r>
          </a:p>
        </p:txBody>
      </p:sp>
      <p:sp>
        <p:nvSpPr>
          <p:cNvPr id="3" name="Espace réservé du contenu 2">
            <a:extLst>
              <a:ext uri="{FF2B5EF4-FFF2-40B4-BE49-F238E27FC236}">
                <a16:creationId xmlns:a16="http://schemas.microsoft.com/office/drawing/2014/main" id="{E01E7668-54C8-0027-C6CE-F318B55C6783}"/>
              </a:ext>
            </a:extLst>
          </p:cNvPr>
          <p:cNvSpPr>
            <a:spLocks noGrp="1"/>
          </p:cNvSpPr>
          <p:nvPr>
            <p:ph idx="1"/>
          </p:nvPr>
        </p:nvSpPr>
        <p:spPr/>
        <p:txBody>
          <a:bodyPr/>
          <a:lstStyle/>
          <a:p>
            <a:pPr marL="0" indent="0">
              <a:buNone/>
            </a:pPr>
            <a:r>
              <a:rPr lang="fr-FR" dirty="0"/>
              <a:t>MaSabou donnera la priorité à la sécurité des données et au respect des réglementations financières, telles que les exigences de lutte contre le blanchiment d'argent (AML) et de connaissance du client (KYC). Nous disposerons d’un processus clair de règlement des différends pour gérer tout conflit pouvant survenir entre les investisseurs et les entrepreneurs.</a:t>
            </a:r>
          </a:p>
          <a:p>
            <a:pPr marL="0" indent="0">
              <a:buNone/>
            </a:pPr>
            <a:r>
              <a:rPr lang="fr-FR" dirty="0"/>
              <a:t>Cryptage des données : nous nous assurons  que toutes les données transmises via la plateforme sont cryptées et sécurisées.</a:t>
            </a:r>
          </a:p>
        </p:txBody>
      </p:sp>
    </p:spTree>
    <p:extLst>
      <p:ext uri="{BB962C8B-B14F-4D97-AF65-F5344CB8AC3E}">
        <p14:creationId xmlns:p14="http://schemas.microsoft.com/office/powerpoint/2010/main" val="107054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4F17F5-E116-E0E8-1F0A-BA2C59C3E3D8}"/>
              </a:ext>
            </a:extLst>
          </p:cNvPr>
          <p:cNvSpPr>
            <a:spLocks noGrp="1"/>
          </p:cNvSpPr>
          <p:nvPr>
            <p:ph type="title"/>
          </p:nvPr>
        </p:nvSpPr>
        <p:spPr/>
        <p:txBody>
          <a:bodyPr/>
          <a:lstStyle/>
          <a:p>
            <a:r>
              <a:rPr lang="fr-FR" dirty="0"/>
              <a:t>Modèle de revenus :</a:t>
            </a:r>
          </a:p>
        </p:txBody>
      </p:sp>
      <p:sp>
        <p:nvSpPr>
          <p:cNvPr id="3" name="Espace réservé du contenu 2">
            <a:extLst>
              <a:ext uri="{FF2B5EF4-FFF2-40B4-BE49-F238E27FC236}">
                <a16:creationId xmlns:a16="http://schemas.microsoft.com/office/drawing/2014/main" id="{932C3CD6-DFE6-E6B4-72A0-0A9F0BD4CF86}"/>
              </a:ext>
            </a:extLst>
          </p:cNvPr>
          <p:cNvSpPr>
            <a:spLocks noGrp="1"/>
          </p:cNvSpPr>
          <p:nvPr>
            <p:ph idx="1"/>
          </p:nvPr>
        </p:nvSpPr>
        <p:spPr/>
        <p:txBody>
          <a:bodyPr/>
          <a:lstStyle/>
          <a:p>
            <a:pPr marL="0" indent="0">
              <a:buNone/>
            </a:pPr>
            <a:r>
              <a:rPr lang="fr-FR" dirty="0"/>
              <a:t>MaSabou génèrera  des revenus grâce à un modèle basé sur des commissions, facturant un pourcentage des investissements réussis. Nous proposons également des services premium moyennant des frais d’abonnement et affichons des publicités pertinentes et non intrusives sur la plateforme.</a:t>
            </a:r>
          </a:p>
        </p:txBody>
      </p:sp>
    </p:spTree>
    <p:extLst>
      <p:ext uri="{BB962C8B-B14F-4D97-AF65-F5344CB8AC3E}">
        <p14:creationId xmlns:p14="http://schemas.microsoft.com/office/powerpoint/2010/main" val="155615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1646D-282F-3930-3EA7-3983BFAE84A1}"/>
              </a:ext>
            </a:extLst>
          </p:cNvPr>
          <p:cNvSpPr>
            <a:spLocks noGrp="1"/>
          </p:cNvSpPr>
          <p:nvPr>
            <p:ph type="title"/>
          </p:nvPr>
        </p:nvSpPr>
        <p:spPr/>
        <p:txBody>
          <a:bodyPr/>
          <a:lstStyle/>
          <a:p>
            <a:r>
              <a:rPr lang="fr-FR" dirty="0"/>
              <a:t>Stratégie marketing</a:t>
            </a:r>
          </a:p>
        </p:txBody>
      </p:sp>
      <p:sp>
        <p:nvSpPr>
          <p:cNvPr id="3" name="Espace réservé du contenu 2">
            <a:extLst>
              <a:ext uri="{FF2B5EF4-FFF2-40B4-BE49-F238E27FC236}">
                <a16:creationId xmlns:a16="http://schemas.microsoft.com/office/drawing/2014/main" id="{61895BD8-3515-13F9-D574-812C6E7BE960}"/>
              </a:ext>
            </a:extLst>
          </p:cNvPr>
          <p:cNvSpPr>
            <a:spLocks noGrp="1"/>
          </p:cNvSpPr>
          <p:nvPr>
            <p:ph idx="1"/>
          </p:nvPr>
        </p:nvSpPr>
        <p:spPr/>
        <p:txBody>
          <a:bodyPr/>
          <a:lstStyle/>
          <a:p>
            <a:pPr marL="0" indent="0">
              <a:buNone/>
            </a:pPr>
            <a:r>
              <a:rPr lang="fr-FR" dirty="0"/>
              <a:t>Notre stratégie marketing consiste à exploiter  les médias sociaux, les partenariats d'influenceurs et le marketing de contenu pour faire connaître MaSabou et ses avantages. Nous collaborons avec des influenceurs des domaines de l'entrepreneuriat et de la finance pour promouvoir la plateforme et créer du contenu informatif pour éduquer notre public.</a:t>
            </a:r>
          </a:p>
          <a:p>
            <a:pPr marL="0" indent="0">
              <a:buNone/>
            </a:pPr>
            <a:r>
              <a:rPr lang="fr-FR" dirty="0"/>
              <a:t>On utilisera le B2B pour aller vers les potentiels investisseurs et les entrepreneurs.</a:t>
            </a:r>
          </a:p>
        </p:txBody>
      </p:sp>
    </p:spTree>
    <p:extLst>
      <p:ext uri="{BB962C8B-B14F-4D97-AF65-F5344CB8AC3E}">
        <p14:creationId xmlns:p14="http://schemas.microsoft.com/office/powerpoint/2010/main" val="261204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AC4D2-1112-FFBA-2C18-CEFEE96B75BE}"/>
              </a:ext>
            </a:extLst>
          </p:cNvPr>
          <p:cNvSpPr>
            <a:spLocks noGrp="1"/>
          </p:cNvSpPr>
          <p:nvPr>
            <p:ph type="title"/>
          </p:nvPr>
        </p:nvSpPr>
        <p:spPr/>
        <p:txBody>
          <a:bodyPr/>
          <a:lstStyle/>
          <a:p>
            <a:r>
              <a:rPr lang="fr-FR" dirty="0"/>
              <a:t>Perspectives </a:t>
            </a:r>
          </a:p>
        </p:txBody>
      </p:sp>
      <p:sp>
        <p:nvSpPr>
          <p:cNvPr id="3" name="Espace réservé du contenu 2">
            <a:extLst>
              <a:ext uri="{FF2B5EF4-FFF2-40B4-BE49-F238E27FC236}">
                <a16:creationId xmlns:a16="http://schemas.microsoft.com/office/drawing/2014/main" id="{E4ABBCFE-5B08-41DF-B075-C9A1C27D3DF7}"/>
              </a:ext>
            </a:extLst>
          </p:cNvPr>
          <p:cNvSpPr>
            <a:spLocks noGrp="1"/>
          </p:cNvSpPr>
          <p:nvPr>
            <p:ph idx="1"/>
          </p:nvPr>
        </p:nvSpPr>
        <p:spPr/>
        <p:txBody>
          <a:bodyPr/>
          <a:lstStyle/>
          <a:p>
            <a:pPr marL="0" indent="0">
              <a:buNone/>
            </a:pPr>
            <a:r>
              <a:rPr lang="fr-FR" dirty="0"/>
              <a:t>L’ajout d’une intelligence artificielle pour rendre la plateforme plus intuitive .</a:t>
            </a:r>
          </a:p>
          <a:p>
            <a:pPr marL="0" indent="0">
              <a:buNone/>
            </a:pPr>
            <a:r>
              <a:rPr lang="fr-FR" dirty="0"/>
              <a:t>Le traitement naturel du langage en incluant nos langues locales. </a:t>
            </a:r>
          </a:p>
          <a:p>
            <a:pPr marL="0" indent="0">
              <a:buNone/>
            </a:pPr>
            <a:r>
              <a:rPr lang="fr-FR"/>
              <a:t>Etc…</a:t>
            </a:r>
            <a:endParaRPr lang="fr-FR" dirty="0"/>
          </a:p>
        </p:txBody>
      </p:sp>
    </p:spTree>
    <p:extLst>
      <p:ext uri="{BB962C8B-B14F-4D97-AF65-F5344CB8AC3E}">
        <p14:creationId xmlns:p14="http://schemas.microsoft.com/office/powerpoint/2010/main" val="377155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6E48ED-9A23-3352-75E2-D2F2CD63E09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D9C18351-E002-BEB2-295F-82B08132E836}"/>
              </a:ext>
            </a:extLst>
          </p:cNvPr>
          <p:cNvSpPr>
            <a:spLocks noGrp="1"/>
          </p:cNvSpPr>
          <p:nvPr>
            <p:ph idx="1"/>
          </p:nvPr>
        </p:nvSpPr>
        <p:spPr/>
        <p:txBody>
          <a:bodyPr>
            <a:normAutofit/>
          </a:bodyPr>
          <a:lstStyle/>
          <a:p>
            <a:pPr marL="0" indent="0">
              <a:buNone/>
            </a:pPr>
            <a:r>
              <a:rPr lang="fr-FR" dirty="0"/>
              <a:t>MaSabou révolutionnera la façon dont les investisseurs et les entrepreneurs se connectent, favorisant ainsi un écosystème commercial florissant. En démocratisant l’accès au capital et en permettant aux entreprises de se développer, MaSabou aura un impact significatif sur le paysage entrepreneurial de la guinée . Elle  jouera un rôle de pionnier dans la création d'un écosystème financier alternatif, favorisant ainsi le développement économique , social et l'inclusion financière du pays en surmontant des défis et en ouvrant de nouvelles opportunités pour la croissance et l'innovation.</a:t>
            </a:r>
          </a:p>
        </p:txBody>
      </p:sp>
      <p:sp>
        <p:nvSpPr>
          <p:cNvPr id="5" name="Ellipse 4">
            <a:extLst>
              <a:ext uri="{FF2B5EF4-FFF2-40B4-BE49-F238E27FC236}">
                <a16:creationId xmlns:a16="http://schemas.microsoft.com/office/drawing/2014/main" id="{E2A31C00-7011-F85A-72F1-D36C5ABEEAC4}"/>
              </a:ext>
            </a:extLst>
          </p:cNvPr>
          <p:cNvSpPr/>
          <p:nvPr/>
        </p:nvSpPr>
        <p:spPr>
          <a:xfrm>
            <a:off x="4038600" y="5625941"/>
            <a:ext cx="3276600" cy="110204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Maquette de la plateforme </a:t>
            </a:r>
          </a:p>
        </p:txBody>
      </p:sp>
    </p:spTree>
    <p:extLst>
      <p:ext uri="{BB962C8B-B14F-4D97-AF65-F5344CB8AC3E}">
        <p14:creationId xmlns:p14="http://schemas.microsoft.com/office/powerpoint/2010/main" val="397076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3CECCC-A4A3-DD02-813B-CB933B71E792}"/>
              </a:ext>
            </a:extLst>
          </p:cNvPr>
          <p:cNvSpPr>
            <a:spLocks noGrp="1"/>
          </p:cNvSpPr>
          <p:nvPr>
            <p:ph type="title"/>
          </p:nvPr>
        </p:nvSpPr>
        <p:spPr/>
        <p:txBody>
          <a:bodyPr/>
          <a:lstStyle/>
          <a:p>
            <a:r>
              <a:rPr lang="fr-FR" dirty="0"/>
              <a:t>Présentation de la start-up </a:t>
            </a:r>
          </a:p>
        </p:txBody>
      </p:sp>
      <p:sp>
        <p:nvSpPr>
          <p:cNvPr id="3" name="Espace réservé du contenu 2">
            <a:extLst>
              <a:ext uri="{FF2B5EF4-FFF2-40B4-BE49-F238E27FC236}">
                <a16:creationId xmlns:a16="http://schemas.microsoft.com/office/drawing/2014/main" id="{CD64C7E7-1B2B-C186-E695-AB4CC9233CBC}"/>
              </a:ext>
            </a:extLst>
          </p:cNvPr>
          <p:cNvSpPr>
            <a:spLocks noGrp="1"/>
          </p:cNvSpPr>
          <p:nvPr>
            <p:ph idx="1"/>
          </p:nvPr>
        </p:nvSpPr>
        <p:spPr/>
        <p:txBody>
          <a:bodyPr/>
          <a:lstStyle/>
          <a:p>
            <a:pPr marL="0" indent="0">
              <a:buNone/>
            </a:pPr>
            <a:r>
              <a:rPr lang="fr-FR" dirty="0"/>
              <a:t> MaSabou qui fait référence au « au marché des opportunités » en soussou </a:t>
            </a:r>
            <a:r>
              <a:rPr lang="fr-FR" dirty="0">
                <a:latin typeface="__Inter_aaf875"/>
              </a:rPr>
              <a:t> est une start-up qui a pour but  de mettre en place une </a:t>
            </a:r>
            <a:r>
              <a:rPr lang="fr-FR" b="0" i="0" dirty="0">
                <a:effectLst/>
                <a:latin typeface="__Inter_aaf875"/>
              </a:rPr>
              <a:t> plateforme qui met en relation les investisseurs et ceux qui recherchent du financement . Créer un marché financier où tout le monde peut booster son business donne moi des idées pour la mis en place</a:t>
            </a:r>
            <a:endParaRPr lang="fr-FR" dirty="0"/>
          </a:p>
        </p:txBody>
      </p:sp>
    </p:spTree>
    <p:extLst>
      <p:ext uri="{BB962C8B-B14F-4D97-AF65-F5344CB8AC3E}">
        <p14:creationId xmlns:p14="http://schemas.microsoft.com/office/powerpoint/2010/main" val="58500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684C75-7BF7-3F41-29AD-04C12A63424E}"/>
              </a:ext>
            </a:extLst>
          </p:cNvPr>
          <p:cNvSpPr>
            <a:spLocks noGrp="1"/>
          </p:cNvSpPr>
          <p:nvPr>
            <p:ph type="title"/>
          </p:nvPr>
        </p:nvSpPr>
        <p:spPr/>
        <p:txBody>
          <a:bodyPr/>
          <a:lstStyle/>
          <a:p>
            <a:r>
              <a:rPr lang="fr-FR" dirty="0"/>
              <a:t>CONTEXTE </a:t>
            </a:r>
          </a:p>
        </p:txBody>
      </p:sp>
      <p:sp>
        <p:nvSpPr>
          <p:cNvPr id="3" name="Espace réservé du contenu 2">
            <a:extLst>
              <a:ext uri="{FF2B5EF4-FFF2-40B4-BE49-F238E27FC236}">
                <a16:creationId xmlns:a16="http://schemas.microsoft.com/office/drawing/2014/main" id="{F83EE741-C0B1-9291-977C-0CA5E2C3C7CE}"/>
              </a:ext>
            </a:extLst>
          </p:cNvPr>
          <p:cNvSpPr>
            <a:spLocks noGrp="1"/>
          </p:cNvSpPr>
          <p:nvPr>
            <p:ph idx="1"/>
          </p:nvPr>
        </p:nvSpPr>
        <p:spPr/>
        <p:txBody>
          <a:bodyPr>
            <a:normAutofit lnSpcReduction="10000"/>
          </a:bodyPr>
          <a:lstStyle/>
          <a:p>
            <a:pPr marL="0" indent="0">
              <a:buNone/>
            </a:pPr>
            <a:r>
              <a:rPr lang="fr-FR" dirty="0"/>
              <a:t>La Guinée est un pays en voie de développement où les infrastructures financières traditionnelles sont peu développées ou inaccessibles pour une grande partie de la population et pour une réelle émergence  il est plus que crucial de soutenir les secteurs primaires et secondaires . Dans un environnement où les réglementations financières sont souvent peu claires ou strictes, il est souvent très difficile voire impossible  pour un entrepreneur qui évolue dans ce domaine de bénéficier d’un prêt d’investissement venant des institutions financières   pour booster son activité. </a:t>
            </a:r>
          </a:p>
          <a:p>
            <a:pPr marL="0" indent="0">
              <a:buNone/>
            </a:pPr>
            <a:r>
              <a:rPr lang="fr-FR" dirty="0"/>
              <a:t>MaSabou se positionne comme une solution novatrice pour combler le vide financier et répondre aux besoins de financement des entrepreneurs, des petites entreprises et des projets innovants.</a:t>
            </a:r>
          </a:p>
          <a:p>
            <a:pPr marL="0" indent="0">
              <a:buNone/>
            </a:pPr>
            <a:endParaRPr lang="fr-FR" dirty="0"/>
          </a:p>
        </p:txBody>
      </p:sp>
    </p:spTree>
    <p:extLst>
      <p:ext uri="{BB962C8B-B14F-4D97-AF65-F5344CB8AC3E}">
        <p14:creationId xmlns:p14="http://schemas.microsoft.com/office/powerpoint/2010/main" val="43034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4662C7-6053-2354-3469-8F32591269DA}"/>
              </a:ext>
            </a:extLst>
          </p:cNvPr>
          <p:cNvSpPr>
            <a:spLocks noGrp="1"/>
          </p:cNvSpPr>
          <p:nvPr>
            <p:ph type="title"/>
          </p:nvPr>
        </p:nvSpPr>
        <p:spPr>
          <a:xfrm>
            <a:off x="838200" y="1"/>
            <a:ext cx="10515600" cy="1690688"/>
          </a:xfrm>
        </p:spPr>
        <p:txBody>
          <a:bodyPr/>
          <a:lstStyle/>
          <a:p>
            <a:r>
              <a:rPr lang="fr-FR" dirty="0"/>
              <a:t>Description de l’environnement actuel</a:t>
            </a:r>
          </a:p>
        </p:txBody>
      </p:sp>
      <p:sp>
        <p:nvSpPr>
          <p:cNvPr id="3" name="Espace réservé du contenu 2">
            <a:extLst>
              <a:ext uri="{FF2B5EF4-FFF2-40B4-BE49-F238E27FC236}">
                <a16:creationId xmlns:a16="http://schemas.microsoft.com/office/drawing/2014/main" id="{28738312-6184-C8DB-055F-506ACB48D81B}"/>
              </a:ext>
            </a:extLst>
          </p:cNvPr>
          <p:cNvSpPr>
            <a:spLocks noGrp="1"/>
          </p:cNvSpPr>
          <p:nvPr>
            <p:ph idx="1"/>
          </p:nvPr>
        </p:nvSpPr>
        <p:spPr>
          <a:xfrm>
            <a:off x="0" y="1249680"/>
            <a:ext cx="12192000" cy="5730240"/>
          </a:xfrm>
        </p:spPr>
        <p:txBody>
          <a:bodyPr>
            <a:normAutofit fontScale="55000" lnSpcReduction="20000"/>
          </a:bodyPr>
          <a:lstStyle/>
          <a:p>
            <a:pPr marL="0" indent="0">
              <a:buNone/>
            </a:pPr>
            <a:r>
              <a:rPr lang="fr-FR" sz="4000" dirty="0"/>
              <a:t>L'environnement financier actuel du pays est caractérisé par des défis </a:t>
            </a:r>
            <a:r>
              <a:rPr lang="fr-FR" sz="4000" dirty="0">
                <a:latin typeface="Calibri" panose="020F0502020204030204" pitchFamily="34" charset="0"/>
                <a:ea typeface="Calibri" panose="020F0502020204030204" pitchFamily="34" charset="0"/>
                <a:cs typeface="Calibri" panose="020F0502020204030204" pitchFamily="34" charset="0"/>
              </a:rPr>
              <a:t>notamment :</a:t>
            </a:r>
          </a:p>
          <a:p>
            <a:pPr marL="0" indent="0">
              <a:buNone/>
            </a:pPr>
            <a:r>
              <a:rPr lang="fr-FR" sz="4000" dirty="0">
                <a:latin typeface="Calibri" panose="020F0502020204030204" pitchFamily="34" charset="0"/>
                <a:ea typeface="Calibri" panose="020F0502020204030204" pitchFamily="34" charset="0"/>
                <a:cs typeface="Calibri" panose="020F0502020204030204" pitchFamily="34" charset="0"/>
              </a:rPr>
              <a:t>Manque d'infrastructures financières développées : Les services bancaires et les institutions financières sont limités en termes de produits et de services offerts. Les options de financement sont souvent restreintes, ce qui rend difficile l'accès au capital pour de nombreux entrepreneurs et petites entreprises.</a:t>
            </a:r>
          </a:p>
          <a:p>
            <a:pPr marL="0" indent="0">
              <a:buNone/>
            </a:pPr>
            <a:r>
              <a:rPr lang="fr-FR" sz="4000" dirty="0">
                <a:latin typeface="Calibri" panose="020F0502020204030204" pitchFamily="34" charset="0"/>
                <a:ea typeface="Calibri" panose="020F0502020204030204" pitchFamily="34" charset="0"/>
                <a:cs typeface="Calibri" panose="020F0502020204030204" pitchFamily="34" charset="0"/>
              </a:rPr>
              <a:t>Présence de systèmes informels : En l'absence de structures financières formelles, de nombreux individus et entreprises se tournent vers des systèmes informels de financement, tels que les prêts entre particuliers, les cercles d'épargne et les prêteurs non réglementés. Cela peut entraîner des risques élevés, notamment en termes de taux d'intérêt élevés et de manque de sécurité juridique.</a:t>
            </a:r>
          </a:p>
          <a:p>
            <a:pPr marL="0" indent="0">
              <a:buNone/>
            </a:pPr>
            <a:r>
              <a:rPr lang="fr-FR" sz="4000" dirty="0">
                <a:latin typeface="Calibri" panose="020F0502020204030204" pitchFamily="34" charset="0"/>
                <a:ea typeface="Calibri" panose="020F0502020204030204" pitchFamily="34" charset="0"/>
                <a:cs typeface="Calibri" panose="020F0502020204030204" pitchFamily="34" charset="0"/>
              </a:rPr>
              <a:t>Besoin de transparence et de sécurité : Dans un tel environnement, il peut y avoir un manque de transparence et de sécurité dans les transactions financières. Les investisseurs et les emprunteurs peuvent être confrontés à des défis en matière de vérification des antécédents et de gestion des risques, ce qui peut limiter la confiance dans le système financier.</a:t>
            </a:r>
          </a:p>
          <a:p>
            <a:pPr marL="0" indent="0">
              <a:buNone/>
            </a:pPr>
            <a:r>
              <a:rPr lang="fr-FR" sz="4000" dirty="0">
                <a:latin typeface="Calibri" panose="020F0502020204030204" pitchFamily="34" charset="0"/>
                <a:ea typeface="Calibri" panose="020F0502020204030204" pitchFamily="34" charset="0"/>
                <a:cs typeface="Calibri" panose="020F0502020204030204" pitchFamily="34" charset="0"/>
              </a:rPr>
              <a:t>Potentiel inexploité de financement entrepreneurial : Malgré les défis, il existe un fort potentiel de développement entrepreneurial dans le pays. De nombreux individus ont des idées innovantes et des projets prometteurs, mais ils sont souvent confrontés à des obstacles pour obtenir le financement nécessaire à leur réalisation.</a:t>
            </a:r>
          </a:p>
          <a:p>
            <a:pPr marL="0" indent="0">
              <a:buNone/>
            </a:pPr>
            <a:r>
              <a:rPr lang="fr-FR" sz="4000" dirty="0">
                <a:latin typeface="Calibri" panose="020F0502020204030204" pitchFamily="34" charset="0"/>
                <a:ea typeface="Calibri" panose="020F0502020204030204" pitchFamily="34" charset="0"/>
                <a:cs typeface="Calibri" panose="020F0502020204030204" pitchFamily="34" charset="0"/>
              </a:rPr>
              <a:t>Besoin de solutions technologiques innovantes : Avec l'essor de la technologie, il y a une opportunité pour des solutions innovantes comme MaSabou jouera un rôle crucial en facilitant la mise en relation tout  en offrant des outils de vérification et de sécurité, ainsi qu'en fournissant un accès transparent aux opportunités de financement.</a:t>
            </a:r>
          </a:p>
          <a:p>
            <a:pPr marL="0" indent="0">
              <a:buNone/>
            </a:pPr>
            <a:endParaRPr lang="fr-FR" dirty="0"/>
          </a:p>
        </p:txBody>
      </p:sp>
    </p:spTree>
    <p:extLst>
      <p:ext uri="{BB962C8B-B14F-4D97-AF65-F5344CB8AC3E}">
        <p14:creationId xmlns:p14="http://schemas.microsoft.com/office/powerpoint/2010/main" val="199706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3950E-99A7-0C52-B18E-A6891CFEC578}"/>
              </a:ext>
            </a:extLst>
          </p:cNvPr>
          <p:cNvSpPr>
            <a:spLocks noGrp="1"/>
          </p:cNvSpPr>
          <p:nvPr>
            <p:ph type="title"/>
          </p:nvPr>
        </p:nvSpPr>
        <p:spPr/>
        <p:txBody>
          <a:bodyPr/>
          <a:lstStyle/>
          <a:p>
            <a:r>
              <a:rPr lang="fr-FR" dirty="0"/>
              <a:t>Objectif et mission </a:t>
            </a:r>
          </a:p>
        </p:txBody>
      </p:sp>
      <p:sp>
        <p:nvSpPr>
          <p:cNvPr id="3" name="Espace réservé du contenu 2">
            <a:extLst>
              <a:ext uri="{FF2B5EF4-FFF2-40B4-BE49-F238E27FC236}">
                <a16:creationId xmlns:a16="http://schemas.microsoft.com/office/drawing/2014/main" id="{450858D8-0BDC-6505-A7C2-67B66A325C1F}"/>
              </a:ext>
            </a:extLst>
          </p:cNvPr>
          <p:cNvSpPr>
            <a:spLocks noGrp="1"/>
          </p:cNvSpPr>
          <p:nvPr>
            <p:ph idx="1"/>
          </p:nvPr>
        </p:nvSpPr>
        <p:spPr/>
        <p:txBody>
          <a:bodyPr/>
          <a:lstStyle/>
          <a:p>
            <a:pPr marL="0" indent="0">
              <a:buNone/>
            </a:pPr>
            <a:r>
              <a:rPr lang="fr-FR" dirty="0"/>
              <a:t>MaSabou est une plateforme révolutionnaire qui met en relation les investisseurs et les entrepreneurs  à la recherche de financement, créant ainsi un écosystème commercial florissant. Notre mission est de démocratiser l’accès au capital et de permettre aux entreprises de croître et de réussir.</a:t>
            </a:r>
          </a:p>
        </p:txBody>
      </p:sp>
    </p:spTree>
    <p:extLst>
      <p:ext uri="{BB962C8B-B14F-4D97-AF65-F5344CB8AC3E}">
        <p14:creationId xmlns:p14="http://schemas.microsoft.com/office/powerpoint/2010/main" val="46330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C090C-AB7D-D2BC-EE90-DB02105FDEB1}"/>
              </a:ext>
            </a:extLst>
          </p:cNvPr>
          <p:cNvSpPr>
            <a:spLocks noGrp="1"/>
          </p:cNvSpPr>
          <p:nvPr>
            <p:ph type="title"/>
          </p:nvPr>
        </p:nvSpPr>
        <p:spPr/>
        <p:txBody>
          <a:bodyPr/>
          <a:lstStyle/>
          <a:p>
            <a:r>
              <a:rPr lang="fr-FR" dirty="0"/>
              <a:t>Structure de la plateforme </a:t>
            </a:r>
          </a:p>
        </p:txBody>
      </p:sp>
      <p:sp>
        <p:nvSpPr>
          <p:cNvPr id="3" name="Espace réservé du contenu 2">
            <a:extLst>
              <a:ext uri="{FF2B5EF4-FFF2-40B4-BE49-F238E27FC236}">
                <a16:creationId xmlns:a16="http://schemas.microsoft.com/office/drawing/2014/main" id="{B4A36A02-92D1-F4FE-03F7-7701207CD910}"/>
              </a:ext>
            </a:extLst>
          </p:cNvPr>
          <p:cNvSpPr>
            <a:spLocks noGrp="1"/>
          </p:cNvSpPr>
          <p:nvPr>
            <p:ph idx="1"/>
          </p:nvPr>
        </p:nvSpPr>
        <p:spPr/>
        <p:txBody>
          <a:bodyPr>
            <a:normAutofit lnSpcReduction="10000"/>
          </a:bodyPr>
          <a:lstStyle/>
          <a:p>
            <a:pPr marL="0" indent="0">
              <a:buNone/>
            </a:pPr>
            <a:r>
              <a:rPr lang="fr-FR" dirty="0"/>
              <a:t>MaSabou propose un processus d'inscription sécurisé pour les investisseurs et les entrepreneurs, en mettant l'accent sur la vérification de l'identité et le respect des critères de participation nécessaires. </a:t>
            </a:r>
          </a:p>
          <a:p>
            <a:pPr marL="0" indent="0">
              <a:buNone/>
            </a:pPr>
            <a:r>
              <a:rPr lang="fr-FR" dirty="0"/>
              <a:t>Vitrine de projets : on permettra aux entrepreneurs de créer des profils pour leurs projets, y compris des descriptions, des projections financières et des exigences de financement Les entrepreneurs peuvent présenter leurs projets.</a:t>
            </a:r>
          </a:p>
          <a:p>
            <a:pPr marL="0" indent="0">
              <a:buNone/>
            </a:pPr>
            <a:r>
              <a:rPr lang="fr-FR" dirty="0"/>
              <a:t>Profils d'investisseur : permettez aux investisseurs de créer des profils présentant leurs préférences d'investissement, leur tolérance au risque et leur portefeuille .</a:t>
            </a:r>
          </a:p>
        </p:txBody>
      </p:sp>
    </p:spTree>
    <p:extLst>
      <p:ext uri="{BB962C8B-B14F-4D97-AF65-F5344CB8AC3E}">
        <p14:creationId xmlns:p14="http://schemas.microsoft.com/office/powerpoint/2010/main" val="387923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E8CD8-57CB-B353-48E9-D367D5AB1048}"/>
              </a:ext>
            </a:extLst>
          </p:cNvPr>
          <p:cNvSpPr>
            <a:spLocks noGrp="1"/>
          </p:cNvSpPr>
          <p:nvPr>
            <p:ph type="title"/>
          </p:nvPr>
        </p:nvSpPr>
        <p:spPr/>
        <p:txBody>
          <a:bodyPr/>
          <a:lstStyle/>
          <a:p>
            <a:r>
              <a:rPr lang="fr-FR" dirty="0"/>
              <a:t>Algorithme de correspondance :</a:t>
            </a:r>
          </a:p>
        </p:txBody>
      </p:sp>
      <p:sp>
        <p:nvSpPr>
          <p:cNvPr id="3" name="Espace réservé du contenu 2">
            <a:extLst>
              <a:ext uri="{FF2B5EF4-FFF2-40B4-BE49-F238E27FC236}">
                <a16:creationId xmlns:a16="http://schemas.microsoft.com/office/drawing/2014/main" id="{2E788113-A4FB-56C7-586C-9A1FBB06125D}"/>
              </a:ext>
            </a:extLst>
          </p:cNvPr>
          <p:cNvSpPr>
            <a:spLocks noGrp="1"/>
          </p:cNvSpPr>
          <p:nvPr>
            <p:ph idx="1"/>
          </p:nvPr>
        </p:nvSpPr>
        <p:spPr/>
        <p:txBody>
          <a:bodyPr/>
          <a:lstStyle/>
          <a:p>
            <a:pPr marL="0" indent="0">
              <a:buNone/>
            </a:pPr>
            <a:r>
              <a:rPr lang="fr-FR" dirty="0"/>
              <a:t>Notre système de filtrage avancé associe les entrepreneurs aux investisseurs pertinents en fonction de critères de projet, tels que le secteur, l'emplacement et les exigences de financement. De même, les investisseurs sont jumelés à des projets qui correspondent à leurs préférences d’investissement.</a:t>
            </a:r>
          </a:p>
        </p:txBody>
      </p:sp>
    </p:spTree>
    <p:extLst>
      <p:ext uri="{BB962C8B-B14F-4D97-AF65-F5344CB8AC3E}">
        <p14:creationId xmlns:p14="http://schemas.microsoft.com/office/powerpoint/2010/main" val="234249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BBD754-1F43-5735-FD24-680966B8C56E}"/>
              </a:ext>
            </a:extLst>
          </p:cNvPr>
          <p:cNvSpPr>
            <a:spLocks noGrp="1"/>
          </p:cNvSpPr>
          <p:nvPr>
            <p:ph type="title"/>
          </p:nvPr>
        </p:nvSpPr>
        <p:spPr/>
        <p:txBody>
          <a:bodyPr/>
          <a:lstStyle/>
          <a:p>
            <a:r>
              <a:rPr lang="fr-FR" dirty="0"/>
              <a:t>Deal Flow et Due Diligence :</a:t>
            </a:r>
          </a:p>
        </p:txBody>
      </p:sp>
      <p:sp>
        <p:nvSpPr>
          <p:cNvPr id="3" name="Espace réservé du contenu 2">
            <a:extLst>
              <a:ext uri="{FF2B5EF4-FFF2-40B4-BE49-F238E27FC236}">
                <a16:creationId xmlns:a16="http://schemas.microsoft.com/office/drawing/2014/main" id="{0D56EB32-8FD6-03B3-9C64-FFABDB301419}"/>
              </a:ext>
            </a:extLst>
          </p:cNvPr>
          <p:cNvSpPr>
            <a:spLocks noGrp="1"/>
          </p:cNvSpPr>
          <p:nvPr>
            <p:ph idx="1"/>
          </p:nvPr>
        </p:nvSpPr>
        <p:spPr/>
        <p:txBody>
          <a:bodyPr>
            <a:normAutofit/>
          </a:bodyPr>
          <a:lstStyle/>
          <a:p>
            <a:r>
              <a:rPr lang="fr-FR" dirty="0"/>
              <a:t>MaSabou fournit une liste des projets disponibles, permettant aux investisseurs d'exprimer leur intérêt et facilitant la communication entre les parties. Nous proposons des ressources et des outils permettant aux investisseurs de procéder à une vérification préalable approfondie, notamment des modèles d'analyse financière et d'évaluation des risques.. </a:t>
            </a:r>
          </a:p>
        </p:txBody>
      </p:sp>
    </p:spTree>
    <p:extLst>
      <p:ext uri="{BB962C8B-B14F-4D97-AF65-F5344CB8AC3E}">
        <p14:creationId xmlns:p14="http://schemas.microsoft.com/office/powerpoint/2010/main" val="10146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D5C470-E6A0-086C-21BA-D9390E52698E}"/>
              </a:ext>
            </a:extLst>
          </p:cNvPr>
          <p:cNvSpPr>
            <a:spLocks noGrp="1"/>
          </p:cNvSpPr>
          <p:nvPr>
            <p:ph type="title"/>
          </p:nvPr>
        </p:nvSpPr>
        <p:spPr/>
        <p:txBody>
          <a:bodyPr/>
          <a:lstStyle/>
          <a:p>
            <a:r>
              <a:rPr lang="fr-FR" dirty="0"/>
              <a:t>Financement et investissement :</a:t>
            </a:r>
          </a:p>
        </p:txBody>
      </p:sp>
      <p:sp>
        <p:nvSpPr>
          <p:cNvPr id="3" name="Espace réservé du contenu 2">
            <a:extLst>
              <a:ext uri="{FF2B5EF4-FFF2-40B4-BE49-F238E27FC236}">
                <a16:creationId xmlns:a16="http://schemas.microsoft.com/office/drawing/2014/main" id="{844147FB-66BD-478A-CE6A-74FC3324AE13}"/>
              </a:ext>
            </a:extLst>
          </p:cNvPr>
          <p:cNvSpPr>
            <a:spLocks noGrp="1"/>
          </p:cNvSpPr>
          <p:nvPr>
            <p:ph idx="1"/>
          </p:nvPr>
        </p:nvSpPr>
        <p:spPr/>
        <p:txBody>
          <a:bodyPr/>
          <a:lstStyle/>
          <a:p>
            <a:pPr marL="0" indent="0">
              <a:buNone/>
            </a:pPr>
            <a:r>
              <a:rPr lang="fr-FR" dirty="0"/>
              <a:t>MaSabou propose diverses options de financement, telles que des fonds propres, des titres de créance ou des billets convertibles, pour répondre aux différents besoins des investisseurs et des entrepreneurs. Nous rationalisons le processus d'investissement, y compris la signature des documents, le traitement des paiements et la gestion des contrats</a:t>
            </a:r>
          </a:p>
        </p:txBody>
      </p:sp>
    </p:spTree>
    <p:extLst>
      <p:ext uri="{BB962C8B-B14F-4D97-AF65-F5344CB8AC3E}">
        <p14:creationId xmlns:p14="http://schemas.microsoft.com/office/powerpoint/2010/main" val="22252517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1163</Words>
  <Application>Microsoft Office PowerPoint</Application>
  <PresentationFormat>Grand écran</PresentationFormat>
  <Paragraphs>43</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__Inter_aaf875</vt:lpstr>
      <vt:lpstr>Arial</vt:lpstr>
      <vt:lpstr>Calibri</vt:lpstr>
      <vt:lpstr>Calibri Light</vt:lpstr>
      <vt:lpstr>Thème Office</vt:lpstr>
      <vt:lpstr>Start up  MaSabou</vt:lpstr>
      <vt:lpstr>Présentation de la start-up </vt:lpstr>
      <vt:lpstr>CONTEXTE </vt:lpstr>
      <vt:lpstr>Description de l’environnement actuel</vt:lpstr>
      <vt:lpstr>Objectif et mission </vt:lpstr>
      <vt:lpstr>Structure de la plateforme </vt:lpstr>
      <vt:lpstr>Algorithme de correspondance :</vt:lpstr>
      <vt:lpstr>Deal Flow et Due Diligence :</vt:lpstr>
      <vt:lpstr>Financement et investissement :</vt:lpstr>
      <vt:lpstr>Communauté et soutien :</vt:lpstr>
      <vt:lpstr>Sécurité et conformité :</vt:lpstr>
      <vt:lpstr>Modèle de revenus :</vt:lpstr>
      <vt:lpstr>Stratégie marketing</vt:lpstr>
      <vt:lpstr>Perspectives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  MaSabou</dc:title>
  <dc:creator>Camara Yacouba</dc:creator>
  <cp:lastModifiedBy>Camara Yacouba</cp:lastModifiedBy>
  <cp:revision>2</cp:revision>
  <dcterms:created xsi:type="dcterms:W3CDTF">2024-04-29T02:14:51Z</dcterms:created>
  <dcterms:modified xsi:type="dcterms:W3CDTF">2024-04-29T05:00:03Z</dcterms:modified>
</cp:coreProperties>
</file>