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Fraunces Medium"/>
      <p:regular r:id="rId15"/>
    </p:embeddedFont>
    <p:embeddedFont>
      <p:font typeface="Fraunces Medium"/>
      <p:regular r:id="rId16"/>
    </p:embeddedFont>
    <p:embeddedFont>
      <p:font typeface="Fraunces Medium"/>
      <p:regular r:id="rId17"/>
    </p:embeddedFont>
    <p:embeddedFont>
      <p:font typeface="Fraunces Medium"/>
      <p:regular r:id="rId18"/>
    </p:embeddedFont>
    <p:embeddedFont>
      <p:font typeface="Epilogue"/>
      <p:regular r:id="rId19"/>
    </p:embeddedFont>
    <p:embeddedFont>
      <p:font typeface="Epilogue"/>
      <p:regular r:id="rId20"/>
    </p:embeddedFont>
    <p:embeddedFont>
      <p:font typeface="Epilogue"/>
      <p:regular r:id="rId21"/>
    </p:embeddedFont>
    <p:embeddedFont>
      <p:font typeface="Epilogue"/>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1815703"/>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Cahier des Charges pour l'Application d'Investissement</a:t>
            </a:r>
            <a:endParaRPr lang="en-US" sz="4850" dirty="0"/>
          </a:p>
        </p:txBody>
      </p:sp>
      <p:sp>
        <p:nvSpPr>
          <p:cNvPr id="5" name="Text 2"/>
          <p:cNvSpPr/>
          <p:nvPr/>
        </p:nvSpPr>
        <p:spPr>
          <a:xfrm>
            <a:off x="864037" y="3729038"/>
            <a:ext cx="12902327" cy="1975247"/>
          </a:xfrm>
          <a:prstGeom prst="rect">
            <a:avLst/>
          </a:prstGeom>
          <a:noFill/>
          <a:ln/>
        </p:spPr>
        <p:txBody>
          <a:bodyPr wrap="squar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Ce document présente les spécifications techniques et fonctionnelles pour le développement d'une plateforme d'investissement en ligne destinée à connecter les porteurs de projets aux investisseurs. Il définit les objectifs globaux et spécifiques du projet, les fonctionnalités clés de l'application pour les différentes catégories d'utilisateurs, et les choix technologiques retenus pour la réalisation de la plateforme.</a:t>
            </a:r>
            <a:endParaRPr lang="en-US" sz="1900" dirty="0"/>
          </a:p>
        </p:txBody>
      </p:sp>
      <p:sp>
        <p:nvSpPr>
          <p:cNvPr id="6" name="Shape 3"/>
          <p:cNvSpPr/>
          <p:nvPr/>
        </p:nvSpPr>
        <p:spPr>
          <a:xfrm>
            <a:off x="864037" y="6000393"/>
            <a:ext cx="394930" cy="394930"/>
          </a:xfrm>
          <a:prstGeom prst="roundRect">
            <a:avLst>
              <a:gd name="adj" fmla="val 23151155"/>
            </a:avLst>
          </a:prstGeom>
          <a:solidFill>
            <a:srgbClr val="9271D7"/>
          </a:solidFill>
          <a:ln w="7620">
            <a:solidFill>
              <a:srgbClr val="FFFFFF"/>
            </a:solidFill>
            <a:prstDash val="solid"/>
          </a:ln>
        </p:spPr>
      </p:sp>
      <p:sp>
        <p:nvSpPr>
          <p:cNvPr id="7" name="Text 4"/>
          <p:cNvSpPr/>
          <p:nvPr/>
        </p:nvSpPr>
        <p:spPr>
          <a:xfrm>
            <a:off x="1004292" y="6149102"/>
            <a:ext cx="114300" cy="97512"/>
          </a:xfrm>
          <a:prstGeom prst="rect">
            <a:avLst/>
          </a:prstGeom>
          <a:noFill/>
          <a:ln/>
        </p:spPr>
        <p:txBody>
          <a:bodyPr wrap="none" lIns="0" tIns="0" rIns="0" bIns="0" rtlCol="0" anchor="t"/>
          <a:lstStyle/>
          <a:p>
            <a:pPr algn="ctr" indent="0" marL="0">
              <a:lnSpc>
                <a:spcPts val="750"/>
              </a:lnSpc>
              <a:buNone/>
            </a:pPr>
            <a:r>
              <a:rPr lang="en-US" sz="750" dirty="0">
                <a:solidFill>
                  <a:srgbClr val="3C3838"/>
                </a:solidFill>
                <a:latin typeface="Epilogue Medium" pitchFamily="34" charset="0"/>
                <a:ea typeface="Epilogue Medium" pitchFamily="34" charset="-122"/>
                <a:cs typeface="Epilogue Medium" pitchFamily="34" charset="-120"/>
              </a:rPr>
              <a:t>TK</a:t>
            </a:r>
            <a:endParaRPr lang="en-US" sz="750" dirty="0"/>
          </a:p>
        </p:txBody>
      </p:sp>
      <p:sp>
        <p:nvSpPr>
          <p:cNvPr id="8" name="Text 5"/>
          <p:cNvSpPr/>
          <p:nvPr/>
        </p:nvSpPr>
        <p:spPr>
          <a:xfrm>
            <a:off x="1382316" y="5981938"/>
            <a:ext cx="4287917" cy="431959"/>
          </a:xfrm>
          <a:prstGeom prst="rect">
            <a:avLst/>
          </a:prstGeom>
          <a:noFill/>
          <a:ln/>
        </p:spPr>
        <p:txBody>
          <a:bodyPr wrap="none" lIns="0" tIns="0" rIns="0" bIns="0" rtlCol="0" anchor="t"/>
          <a:lstStyle/>
          <a:p>
            <a:pPr algn="l" indent="0" marL="0">
              <a:lnSpc>
                <a:spcPts val="3400"/>
              </a:lnSpc>
              <a:buNone/>
            </a:pPr>
            <a:r>
              <a:rPr lang="en-US" sz="2400" b="1" dirty="0">
                <a:solidFill>
                  <a:srgbClr val="EBECEF"/>
                </a:solidFill>
                <a:latin typeface="Epilogue Bold" pitchFamily="34" charset="0"/>
                <a:ea typeface="Epilogue Bold" pitchFamily="34" charset="-122"/>
                <a:cs typeface="Epilogue Bold" pitchFamily="34" charset="-120"/>
              </a:rPr>
              <a:t>par Tamba Etienne Kamano</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1624"/>
          </a:xfrm>
          <a:prstGeom prst="rect">
            <a:avLst/>
          </a:prstGeom>
        </p:spPr>
      </p:pic>
      <p:sp>
        <p:nvSpPr>
          <p:cNvPr id="3" name="Text 0"/>
          <p:cNvSpPr/>
          <p:nvPr/>
        </p:nvSpPr>
        <p:spPr>
          <a:xfrm>
            <a:off x="6269831" y="615553"/>
            <a:ext cx="7577138" cy="1398984"/>
          </a:xfrm>
          <a:prstGeom prst="rect">
            <a:avLst/>
          </a:prstGeom>
          <a:noFill/>
          <a:ln/>
        </p:spPr>
        <p:txBody>
          <a:bodyPr wrap="square" lIns="0" tIns="0" rIns="0" bIns="0" rtlCol="0" anchor="t"/>
          <a:lstStyle/>
          <a:p>
            <a:pPr indent="0" marL="0">
              <a:lnSpc>
                <a:spcPts val="5500"/>
              </a:lnSpc>
              <a:buNone/>
            </a:pPr>
            <a:r>
              <a:rPr lang="en-US" sz="4400" dirty="0">
                <a:solidFill>
                  <a:srgbClr val="FFFFFF"/>
                </a:solidFill>
                <a:latin typeface="Fraunces Medium" pitchFamily="34" charset="0"/>
                <a:ea typeface="Fraunces Medium" pitchFamily="34" charset="-122"/>
                <a:cs typeface="Fraunces Medium" pitchFamily="34" charset="-120"/>
              </a:rPr>
              <a:t>Contexte et Objectifs du Projet</a:t>
            </a:r>
            <a:endParaRPr lang="en-US" sz="4400" dirty="0"/>
          </a:p>
        </p:txBody>
      </p:sp>
      <p:sp>
        <p:nvSpPr>
          <p:cNvPr id="4" name="Text 1"/>
          <p:cNvSpPr/>
          <p:nvPr/>
        </p:nvSpPr>
        <p:spPr>
          <a:xfrm>
            <a:off x="6269831" y="2350294"/>
            <a:ext cx="7577138" cy="250698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L'initiative de développement de cette application d'investissement répond à un besoin croissant de plateformes permettant de connecter efficacement les porteurs de projets aux investisseurs. Cette plateforme offrira un environnement structuré et sécurisé pour la soumission et la validation de projets, la recherche et l'investissement, ainsi que le suivi transparent des gains et des pertes.</a:t>
            </a:r>
            <a:endParaRPr lang="en-US" sz="1750" dirty="0"/>
          </a:p>
        </p:txBody>
      </p:sp>
      <p:sp>
        <p:nvSpPr>
          <p:cNvPr id="5" name="Text 2"/>
          <p:cNvSpPr/>
          <p:nvPr/>
        </p:nvSpPr>
        <p:spPr>
          <a:xfrm>
            <a:off x="6269831" y="5109091"/>
            <a:ext cx="7577138" cy="2506980"/>
          </a:xfrm>
          <a:prstGeom prst="rect">
            <a:avLst/>
          </a:prstGeom>
          <a:noFill/>
          <a:ln/>
        </p:spPr>
        <p:txBody>
          <a:bodyPr wrap="square" lIns="0" tIns="0" rIns="0" bIns="0" rtlCol="0" anchor="t"/>
          <a:lstStyle/>
          <a:p>
            <a:pPr indent="0" marL="0">
              <a:lnSpc>
                <a:spcPts val="2800"/>
              </a:lnSpc>
              <a:buNone/>
            </a:pPr>
            <a:r>
              <a:rPr lang="en-US" sz="1750" dirty="0">
                <a:solidFill>
                  <a:srgbClr val="EBECEF"/>
                </a:solidFill>
                <a:latin typeface="Epilogue" pitchFamily="34" charset="0"/>
                <a:ea typeface="Epilogue" pitchFamily="34" charset="-122"/>
                <a:cs typeface="Epilogue" pitchFamily="34" charset="-120"/>
              </a:rPr>
              <a:t>L'objectif principal est de créer une plateforme intuitive, collaborative et performante qui facilite l'accès au financement, assure la qualité des projets, offre une transparence financière, et permet la flexibilité pour les investisseurs. Pour atteindre cet objectif, des objectifs spécifiques ont été définis pour les soumetteurs de projets, les investisseurs, l'administration et le cabinet.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852845"/>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Objectifs Spécifiques pour les Soumetteurs de Projets</a:t>
            </a:r>
            <a:endParaRPr lang="en-US" sz="4850" dirty="0"/>
          </a:p>
        </p:txBody>
      </p:sp>
      <p:sp>
        <p:nvSpPr>
          <p:cNvPr id="3" name="Text 1"/>
          <p:cNvSpPr/>
          <p:nvPr/>
        </p:nvSpPr>
        <p:spPr>
          <a:xfrm>
            <a:off x="864037" y="2889647"/>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L'application vise à offrir aux porteurs de projets un espace structuré pour soumettre leurs idées et bénéficier d'un accompagnement professionnel.</a:t>
            </a:r>
            <a:endParaRPr lang="en-US" sz="1900" dirty="0"/>
          </a:p>
        </p:txBody>
      </p:sp>
      <p:sp>
        <p:nvSpPr>
          <p:cNvPr id="4" name="Text 2"/>
          <p:cNvSpPr/>
          <p:nvPr/>
        </p:nvSpPr>
        <p:spPr>
          <a:xfrm>
            <a:off x="864037" y="3957399"/>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Accessibilité : Permettre à toute personne ou organisation (personne physique et personne morale) ayant un projet d’accéder facilement à la plateforme pour soumettre son idée.</a:t>
            </a:r>
            <a:endParaRPr lang="en-US" sz="1900" dirty="0"/>
          </a:p>
        </p:txBody>
      </p:sp>
      <p:sp>
        <p:nvSpPr>
          <p:cNvPr id="5" name="Text 3"/>
          <p:cNvSpPr/>
          <p:nvPr/>
        </p:nvSpPr>
        <p:spPr>
          <a:xfrm>
            <a:off x="864037" y="4833818"/>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Accompagnement professionnel : Fournir un service de reformulation et de structuration de projets par le cabinet, pour garantir leur conformité aux normes de montage de projets.</a:t>
            </a:r>
            <a:endParaRPr lang="en-US" sz="1900" dirty="0"/>
          </a:p>
        </p:txBody>
      </p:sp>
      <p:sp>
        <p:nvSpPr>
          <p:cNvPr id="6" name="Text 4"/>
          <p:cNvSpPr/>
          <p:nvPr/>
        </p:nvSpPr>
        <p:spPr>
          <a:xfrm>
            <a:off x="864037" y="5710238"/>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Suivi de la soumission : Informer les porteurs de l'état d'avancement de leur projet à travers les statuts tels que soumis, en révision, validé, publié.</a:t>
            </a:r>
            <a:endParaRPr lang="en-US" sz="1900" dirty="0"/>
          </a:p>
        </p:txBody>
      </p:sp>
      <p:sp>
        <p:nvSpPr>
          <p:cNvPr id="7" name="Text 5"/>
          <p:cNvSpPr/>
          <p:nvPr/>
        </p:nvSpPr>
        <p:spPr>
          <a:xfrm>
            <a:off x="864037" y="6586657"/>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Visibilité : Une fois validés, les projets seront présentés de manière attractive et claire pour attirer les investisseurs.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436132"/>
            <a:ext cx="12687300" cy="771525"/>
          </a:xfrm>
          <a:prstGeom prst="rect">
            <a:avLst/>
          </a:prstGeom>
          <a:noFill/>
          <a:ln/>
        </p:spPr>
        <p:txBody>
          <a:bodyPr wrap="non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Objectifs Spécifiques pour les Investisseurs</a:t>
            </a:r>
            <a:endParaRPr lang="en-US" sz="4850" dirty="0"/>
          </a:p>
        </p:txBody>
      </p:sp>
      <p:sp>
        <p:nvSpPr>
          <p:cNvPr id="3" name="Text 1"/>
          <p:cNvSpPr/>
          <p:nvPr/>
        </p:nvSpPr>
        <p:spPr>
          <a:xfrm>
            <a:off x="864037" y="2701409"/>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L’application permet aux investisseurs de découvrir, d’évaluer et d’investir dans des projets fiables tout en assurant un suivi transparent de leurs placements.</a:t>
            </a:r>
            <a:endParaRPr lang="en-US" sz="1900" dirty="0"/>
          </a:p>
        </p:txBody>
      </p:sp>
      <p:sp>
        <p:nvSpPr>
          <p:cNvPr id="4" name="Text 2"/>
          <p:cNvSpPr/>
          <p:nvPr/>
        </p:nvSpPr>
        <p:spPr>
          <a:xfrm>
            <a:off x="864037" y="3769162"/>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Découverte et évaluation des projets : Offrir une interface conviviale pour explorer des projets validés et catégorisés.</a:t>
            </a:r>
            <a:endParaRPr lang="en-US" sz="1900" dirty="0"/>
          </a:p>
        </p:txBody>
      </p:sp>
      <p:sp>
        <p:nvSpPr>
          <p:cNvPr id="5" name="Text 3"/>
          <p:cNvSpPr/>
          <p:nvPr/>
        </p:nvSpPr>
        <p:spPr>
          <a:xfrm>
            <a:off x="864037" y="4645581"/>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Facilité d’investissement : Permettre aux investisseurs d’acheter des actions sur des projets en fonction de leur budget.</a:t>
            </a:r>
            <a:endParaRPr lang="en-US" sz="1900" dirty="0"/>
          </a:p>
        </p:txBody>
      </p:sp>
      <p:sp>
        <p:nvSpPr>
          <p:cNvPr id="6" name="Text 4"/>
          <p:cNvSpPr/>
          <p:nvPr/>
        </p:nvSpPr>
        <p:spPr>
          <a:xfrm>
            <a:off x="864037" y="5522000"/>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Suivi en temps réel : Afficher les gains, les pertes et les évolutions des projets en temps réel.</a:t>
            </a:r>
            <a:endParaRPr lang="en-US" sz="1900" dirty="0"/>
          </a:p>
        </p:txBody>
      </p:sp>
      <p:sp>
        <p:nvSpPr>
          <p:cNvPr id="7" name="Text 5"/>
          <p:cNvSpPr/>
          <p:nvPr/>
        </p:nvSpPr>
        <p:spPr>
          <a:xfrm>
            <a:off x="864037" y="6003369"/>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Flexibilité des actions : Offrir la possibilité de vendre ou de retirer leurs actions avec calcul automatique des intérêts générés à la date de l’action.</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964049"/>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Fonctionnalités pour les Soumetteurs de Projets</a:t>
            </a:r>
            <a:endParaRPr lang="en-US" sz="4850" dirty="0"/>
          </a:p>
        </p:txBody>
      </p:sp>
      <p:sp>
        <p:nvSpPr>
          <p:cNvPr id="3" name="Text 1"/>
          <p:cNvSpPr/>
          <p:nvPr/>
        </p:nvSpPr>
        <p:spPr>
          <a:xfrm>
            <a:off x="864037" y="3000851"/>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Les soumetteurs de projets doivent disposer d'un ensemble d'outils pour soumettre leurs idées, suivre l'état de leurs projets, et gérer leurs soumissions.</a:t>
            </a:r>
            <a:endParaRPr lang="en-US" sz="1900" dirty="0"/>
          </a:p>
        </p:txBody>
      </p:sp>
      <p:sp>
        <p:nvSpPr>
          <p:cNvPr id="4" name="Text 2"/>
          <p:cNvSpPr/>
          <p:nvPr/>
        </p:nvSpPr>
        <p:spPr>
          <a:xfrm>
            <a:off x="864037" y="4068604"/>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Soumission de projets : Formulaire intuitif pour déposer un projet avec des champs obligatoires. (voire conception)</a:t>
            </a:r>
            <a:endParaRPr lang="en-US" sz="1900" dirty="0"/>
          </a:p>
        </p:txBody>
      </p:sp>
      <p:sp>
        <p:nvSpPr>
          <p:cNvPr id="5" name="Text 3"/>
          <p:cNvSpPr/>
          <p:nvPr/>
        </p:nvSpPr>
        <p:spPr>
          <a:xfrm>
            <a:off x="864037" y="4945023"/>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Possibilité d’ajouter des fichiers annexes (ex. : business plan, images, vidéos).</a:t>
            </a:r>
            <a:endParaRPr lang="en-US" sz="1900" dirty="0"/>
          </a:p>
        </p:txBody>
      </p:sp>
      <p:sp>
        <p:nvSpPr>
          <p:cNvPr id="6" name="Text 4"/>
          <p:cNvSpPr/>
          <p:nvPr/>
        </p:nvSpPr>
        <p:spPr>
          <a:xfrm>
            <a:off x="864037" y="5426393"/>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Suivi de l'état du projet : Notifications sur le statut du projet (soumis, en révision, validé, publié, rejeté).</a:t>
            </a:r>
            <a:endParaRPr lang="en-US" sz="1900" dirty="0"/>
          </a:p>
        </p:txBody>
      </p:sp>
      <p:sp>
        <p:nvSpPr>
          <p:cNvPr id="7" name="Text 5"/>
          <p:cNvSpPr/>
          <p:nvPr/>
        </p:nvSpPr>
        <p:spPr>
          <a:xfrm>
            <a:off x="864037" y="5907762"/>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Retour détaillé du cabinet en cas de rejet avec suggestions d’amélioration.</a:t>
            </a:r>
            <a:endParaRPr lang="en-US" sz="1900" dirty="0"/>
          </a:p>
        </p:txBody>
      </p:sp>
      <p:sp>
        <p:nvSpPr>
          <p:cNvPr id="8" name="Text 6"/>
          <p:cNvSpPr/>
          <p:nvPr/>
        </p:nvSpPr>
        <p:spPr>
          <a:xfrm>
            <a:off x="864037" y="6389132"/>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Gestion des projets : Modifier un projet avant validation finale par le cabinet.</a:t>
            </a:r>
            <a:endParaRPr lang="en-US" sz="1900" dirty="0"/>
          </a:p>
        </p:txBody>
      </p:sp>
      <p:sp>
        <p:nvSpPr>
          <p:cNvPr id="9" name="Text 7"/>
          <p:cNvSpPr/>
          <p:nvPr/>
        </p:nvSpPr>
        <p:spPr>
          <a:xfrm>
            <a:off x="864037" y="6870502"/>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Consultation des performances financières des projets publiés.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590437"/>
            <a:ext cx="9188887" cy="771525"/>
          </a:xfrm>
          <a:prstGeom prst="rect">
            <a:avLst/>
          </a:prstGeom>
          <a:noFill/>
          <a:ln/>
        </p:spPr>
        <p:txBody>
          <a:bodyPr wrap="non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Fonctionnalités pour le Cabinet</a:t>
            </a:r>
            <a:endParaRPr lang="en-US" sz="4850" dirty="0"/>
          </a:p>
        </p:txBody>
      </p:sp>
      <p:sp>
        <p:nvSpPr>
          <p:cNvPr id="3" name="Text 1"/>
          <p:cNvSpPr/>
          <p:nvPr/>
        </p:nvSpPr>
        <p:spPr>
          <a:xfrm>
            <a:off x="864037" y="2855714"/>
            <a:ext cx="12902327" cy="395049"/>
          </a:xfrm>
          <a:prstGeom prst="rect">
            <a:avLst/>
          </a:prstGeom>
          <a:noFill/>
          <a:ln/>
        </p:spPr>
        <p:txBody>
          <a:bodyPr wrap="non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Le cabinet joue un rôle clé dans l'évaluation et la reformulation des projets soumis.</a:t>
            </a:r>
            <a:endParaRPr lang="en-US" sz="1900" dirty="0"/>
          </a:p>
        </p:txBody>
      </p:sp>
      <p:sp>
        <p:nvSpPr>
          <p:cNvPr id="4" name="Text 2"/>
          <p:cNvSpPr/>
          <p:nvPr/>
        </p:nvSpPr>
        <p:spPr>
          <a:xfrm>
            <a:off x="864037" y="3528417"/>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Reformulation et validation : Interface dédiée pour visualiser les projets soumis avec un workflow de validation.</a:t>
            </a:r>
            <a:endParaRPr lang="en-US" sz="1900" dirty="0"/>
          </a:p>
        </p:txBody>
      </p:sp>
      <p:sp>
        <p:nvSpPr>
          <p:cNvPr id="5" name="Text 3"/>
          <p:cNvSpPr/>
          <p:nvPr/>
        </p:nvSpPr>
        <p:spPr>
          <a:xfrm>
            <a:off x="864037" y="4404836"/>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Outil d’édition pour reformuler ou ajuster les projets afin qu’ils respectent les normes.</a:t>
            </a:r>
            <a:endParaRPr lang="en-US" sz="1900" dirty="0"/>
          </a:p>
        </p:txBody>
      </p:sp>
      <p:sp>
        <p:nvSpPr>
          <p:cNvPr id="6" name="Text 4"/>
          <p:cNvSpPr/>
          <p:nvPr/>
        </p:nvSpPr>
        <p:spPr>
          <a:xfrm>
            <a:off x="864037" y="4886206"/>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Gestion des communications : Envoyer des retours aux soumetteurs directement via la plateforme.</a:t>
            </a:r>
            <a:endParaRPr lang="en-US" sz="1900" dirty="0"/>
          </a:p>
        </p:txBody>
      </p:sp>
      <p:sp>
        <p:nvSpPr>
          <p:cNvPr id="7" name="Text 5"/>
          <p:cNvSpPr/>
          <p:nvPr/>
        </p:nvSpPr>
        <p:spPr>
          <a:xfrm>
            <a:off x="864037" y="5367576"/>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Système de notifications pour indiquer la progression de chaque projet.</a:t>
            </a:r>
            <a:endParaRPr lang="en-US" sz="1900" dirty="0"/>
          </a:p>
        </p:txBody>
      </p:sp>
      <p:sp>
        <p:nvSpPr>
          <p:cNvPr id="8" name="Text 6"/>
          <p:cNvSpPr/>
          <p:nvPr/>
        </p:nvSpPr>
        <p:spPr>
          <a:xfrm>
            <a:off x="864037" y="5848945"/>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Suivi des performances des projets validés : Accès à des statistiques sur les montants levés, la performance des projets, et les retours financiers.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714018"/>
            <a:ext cx="11093053" cy="771525"/>
          </a:xfrm>
          <a:prstGeom prst="rect">
            <a:avLst/>
          </a:prstGeom>
          <a:noFill/>
          <a:ln/>
        </p:spPr>
        <p:txBody>
          <a:bodyPr wrap="none" lIns="0" tIns="0" rIns="0" bIns="0" rtlCol="0" anchor="t"/>
          <a:lstStyle/>
          <a:p>
            <a:pPr indent="0" marL="0">
              <a:lnSpc>
                <a:spcPts val="6050"/>
              </a:lnSpc>
              <a:buNone/>
            </a:pPr>
            <a:r>
              <a:rPr lang="en-US" sz="4850" dirty="0">
                <a:solidFill>
                  <a:srgbClr val="FFFFFF"/>
                </a:solidFill>
                <a:latin typeface="Fraunces Medium" pitchFamily="34" charset="0"/>
                <a:ea typeface="Fraunces Medium" pitchFamily="34" charset="-122"/>
                <a:cs typeface="Fraunces Medium" pitchFamily="34" charset="-120"/>
              </a:rPr>
              <a:t>Fonctionnalités pour les Investisseurs</a:t>
            </a:r>
            <a:endParaRPr lang="en-US" sz="4850" dirty="0"/>
          </a:p>
        </p:txBody>
      </p:sp>
      <p:sp>
        <p:nvSpPr>
          <p:cNvPr id="3" name="Text 1"/>
          <p:cNvSpPr/>
          <p:nvPr/>
        </p:nvSpPr>
        <p:spPr>
          <a:xfrm>
            <a:off x="864037" y="1979295"/>
            <a:ext cx="12902327" cy="395049"/>
          </a:xfrm>
          <a:prstGeom prst="rect">
            <a:avLst/>
          </a:prstGeom>
          <a:noFill/>
          <a:ln/>
        </p:spPr>
        <p:txBody>
          <a:bodyPr wrap="none" lIns="0" tIns="0" rIns="0" bIns="0" rtlCol="0" anchor="t"/>
          <a:lstStyle/>
          <a:p>
            <a:pPr indent="0" marL="0">
              <a:lnSpc>
                <a:spcPts val="3100"/>
              </a:lnSpc>
              <a:buNone/>
            </a:pPr>
            <a:r>
              <a:rPr lang="en-US" sz="1900" dirty="0">
                <a:solidFill>
                  <a:srgbClr val="EBECEF"/>
                </a:solidFill>
                <a:latin typeface="Epilogue" pitchFamily="34" charset="0"/>
                <a:ea typeface="Epilogue" pitchFamily="34" charset="-122"/>
                <a:cs typeface="Epilogue" pitchFamily="34" charset="-120"/>
              </a:rPr>
              <a:t>Les investisseurs doivent disposer d’un ensemble d’outils pour explorer, investir et gérer leurs actions.</a:t>
            </a:r>
            <a:endParaRPr lang="en-US" sz="1900" dirty="0"/>
          </a:p>
        </p:txBody>
      </p:sp>
      <p:sp>
        <p:nvSpPr>
          <p:cNvPr id="4" name="Text 2"/>
          <p:cNvSpPr/>
          <p:nvPr/>
        </p:nvSpPr>
        <p:spPr>
          <a:xfrm>
            <a:off x="864037" y="2651998"/>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Exploration des projets : Moteur de recherche avancé avec filtres (secteur d’activité, budget, région, etc.).</a:t>
            </a:r>
            <a:endParaRPr lang="en-US" sz="1900" dirty="0"/>
          </a:p>
        </p:txBody>
      </p:sp>
      <p:sp>
        <p:nvSpPr>
          <p:cNvPr id="5" name="Text 3"/>
          <p:cNvSpPr/>
          <p:nvPr/>
        </p:nvSpPr>
        <p:spPr>
          <a:xfrm>
            <a:off x="864037" y="3528417"/>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Page détaillée pour chaque projet validé, incluant : Description, État d’avancement (en cours, terminé), Retours financiers estimés.</a:t>
            </a:r>
            <a:endParaRPr lang="en-US" sz="1900" dirty="0"/>
          </a:p>
        </p:txBody>
      </p:sp>
      <p:sp>
        <p:nvSpPr>
          <p:cNvPr id="6" name="Text 4"/>
          <p:cNvSpPr/>
          <p:nvPr/>
        </p:nvSpPr>
        <p:spPr>
          <a:xfrm>
            <a:off x="864037" y="4404836"/>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Investissement simplifié : Option d’achat d’actions via une passerelle de paiement sécurisée (carte bancaire, mobile money, etc.).</a:t>
            </a:r>
            <a:endParaRPr lang="en-US" sz="1900" dirty="0"/>
          </a:p>
        </p:txBody>
      </p:sp>
      <p:sp>
        <p:nvSpPr>
          <p:cNvPr id="7" name="Text 5"/>
          <p:cNvSpPr/>
          <p:nvPr/>
        </p:nvSpPr>
        <p:spPr>
          <a:xfrm>
            <a:off x="864037" y="5281255"/>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Affichage automatique du nombre d’actions obtenues en fonction du montant investi.</a:t>
            </a:r>
            <a:endParaRPr lang="en-US" sz="1900" dirty="0"/>
          </a:p>
        </p:txBody>
      </p:sp>
      <p:sp>
        <p:nvSpPr>
          <p:cNvPr id="8" name="Text 6"/>
          <p:cNvSpPr/>
          <p:nvPr/>
        </p:nvSpPr>
        <p:spPr>
          <a:xfrm>
            <a:off x="864037" y="5762625"/>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Suivi en temps réel : Tableau de bord avec Gains et pertes actualisés en temps réel, Historique des investissements.</a:t>
            </a:r>
            <a:endParaRPr lang="en-US" sz="1900" dirty="0"/>
          </a:p>
        </p:txBody>
      </p:sp>
      <p:sp>
        <p:nvSpPr>
          <p:cNvPr id="9" name="Text 7"/>
          <p:cNvSpPr/>
          <p:nvPr/>
        </p:nvSpPr>
        <p:spPr>
          <a:xfrm>
            <a:off x="864037" y="663904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Flexibilité des actions : Fonctionnalités pour vendre des actions à d’autres investisseurs.</a:t>
            </a:r>
            <a:endParaRPr lang="en-US" sz="1900" dirty="0"/>
          </a:p>
        </p:txBody>
      </p:sp>
      <p:sp>
        <p:nvSpPr>
          <p:cNvPr id="10" name="Text 8"/>
          <p:cNvSpPr/>
          <p:nvPr/>
        </p:nvSpPr>
        <p:spPr>
          <a:xfrm>
            <a:off x="864037" y="712041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EBECEF"/>
                </a:solidFill>
                <a:latin typeface="Epilogue" pitchFamily="34" charset="0"/>
                <a:ea typeface="Epilogue" pitchFamily="34" charset="-122"/>
                <a:cs typeface="Epilogue" pitchFamily="34" charset="-120"/>
              </a:rPr>
              <a:t>Retrait des actions avec calcul des intérêts au jour de la transaction.</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2095" y="753428"/>
            <a:ext cx="4572714" cy="459819"/>
          </a:xfrm>
          <a:prstGeom prst="rect">
            <a:avLst/>
          </a:prstGeom>
          <a:noFill/>
          <a:ln/>
        </p:spPr>
        <p:txBody>
          <a:bodyPr wrap="none" lIns="0" tIns="0" rIns="0" bIns="0" rtlCol="0" anchor="t"/>
          <a:lstStyle/>
          <a:p>
            <a:pPr indent="0" marL="0">
              <a:lnSpc>
                <a:spcPts val="3600"/>
              </a:lnSpc>
              <a:buNone/>
            </a:pPr>
            <a:r>
              <a:rPr lang="en-US" sz="2850" dirty="0">
                <a:solidFill>
                  <a:srgbClr val="FFFFFF"/>
                </a:solidFill>
                <a:latin typeface="Fraunces Medium" pitchFamily="34" charset="0"/>
                <a:ea typeface="Fraunces Medium" pitchFamily="34" charset="-122"/>
                <a:cs typeface="Fraunces Medium" pitchFamily="34" charset="-120"/>
              </a:rPr>
              <a:t>Modélisation des Données</a:t>
            </a:r>
            <a:endParaRPr lang="en-US" sz="2850" dirty="0"/>
          </a:p>
        </p:txBody>
      </p:sp>
      <p:sp>
        <p:nvSpPr>
          <p:cNvPr id="3" name="Text 1"/>
          <p:cNvSpPr/>
          <p:nvPr/>
        </p:nvSpPr>
        <p:spPr>
          <a:xfrm>
            <a:off x="572095" y="1507450"/>
            <a:ext cx="13486209"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La base de données sera construite pour soutenir les différentes entités et relations entre elles.</a:t>
            </a:r>
            <a:endParaRPr lang="en-US" sz="1150" dirty="0"/>
          </a:p>
        </p:txBody>
      </p:sp>
      <p:sp>
        <p:nvSpPr>
          <p:cNvPr id="4" name="Text 2"/>
          <p:cNvSpPr/>
          <p:nvPr/>
        </p:nvSpPr>
        <p:spPr>
          <a:xfrm>
            <a:off x="572095" y="1908334"/>
            <a:ext cx="13486209"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Voici les principaux modèles et leurs relations :</a:t>
            </a:r>
            <a:endParaRPr lang="en-US" sz="1150" dirty="0"/>
          </a:p>
        </p:txBody>
      </p:sp>
      <p:sp>
        <p:nvSpPr>
          <p:cNvPr id="5" name="Shape 3"/>
          <p:cNvSpPr/>
          <p:nvPr/>
        </p:nvSpPr>
        <p:spPr>
          <a:xfrm>
            <a:off x="572095" y="2309217"/>
            <a:ext cx="13486209" cy="5166955"/>
          </a:xfrm>
          <a:prstGeom prst="roundRect">
            <a:avLst>
              <a:gd name="adj" fmla="val 1196"/>
            </a:avLst>
          </a:prstGeom>
          <a:noFill/>
          <a:ln w="7620">
            <a:solidFill>
              <a:srgbClr val="FFFFFF">
                <a:alpha val="24000"/>
              </a:srgbClr>
            </a:solidFill>
            <a:prstDash val="solid"/>
          </a:ln>
        </p:spPr>
      </p:sp>
      <p:sp>
        <p:nvSpPr>
          <p:cNvPr id="6" name="Shape 4"/>
          <p:cNvSpPr/>
          <p:nvPr/>
        </p:nvSpPr>
        <p:spPr>
          <a:xfrm>
            <a:off x="579715" y="2316837"/>
            <a:ext cx="13470969" cy="427077"/>
          </a:xfrm>
          <a:prstGeom prst="rect">
            <a:avLst/>
          </a:prstGeom>
          <a:solidFill>
            <a:srgbClr val="FFFFFF">
              <a:alpha val="4000"/>
            </a:srgbClr>
          </a:solidFill>
          <a:ln/>
        </p:spPr>
      </p:sp>
      <p:sp>
        <p:nvSpPr>
          <p:cNvPr id="7" name="Text 5"/>
          <p:cNvSpPr/>
          <p:nvPr/>
        </p:nvSpPr>
        <p:spPr>
          <a:xfrm>
            <a:off x="726996" y="2412683"/>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Modèle</a:t>
            </a:r>
            <a:endParaRPr lang="en-US" sz="1150" dirty="0"/>
          </a:p>
        </p:txBody>
      </p:sp>
      <p:sp>
        <p:nvSpPr>
          <p:cNvPr id="8" name="Text 6"/>
          <p:cNvSpPr/>
          <p:nvPr/>
        </p:nvSpPr>
        <p:spPr>
          <a:xfrm>
            <a:off x="4098488" y="2412683"/>
            <a:ext cx="306597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Description</a:t>
            </a:r>
            <a:endParaRPr lang="en-US" sz="1150" dirty="0"/>
          </a:p>
        </p:txBody>
      </p:sp>
      <p:sp>
        <p:nvSpPr>
          <p:cNvPr id="9" name="Text 7"/>
          <p:cNvSpPr/>
          <p:nvPr/>
        </p:nvSpPr>
        <p:spPr>
          <a:xfrm>
            <a:off x="7466171" y="2412683"/>
            <a:ext cx="306597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Champs</a:t>
            </a:r>
            <a:endParaRPr lang="en-US" sz="1150" dirty="0"/>
          </a:p>
        </p:txBody>
      </p:sp>
      <p:sp>
        <p:nvSpPr>
          <p:cNvPr id="10" name="Text 8"/>
          <p:cNvSpPr/>
          <p:nvPr/>
        </p:nvSpPr>
        <p:spPr>
          <a:xfrm>
            <a:off x="10833854" y="2412683"/>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Relations</a:t>
            </a:r>
            <a:endParaRPr lang="en-US" sz="1150" dirty="0"/>
          </a:p>
        </p:txBody>
      </p:sp>
      <p:sp>
        <p:nvSpPr>
          <p:cNvPr id="11" name="Shape 9"/>
          <p:cNvSpPr/>
          <p:nvPr/>
        </p:nvSpPr>
        <p:spPr>
          <a:xfrm>
            <a:off x="579715" y="2743914"/>
            <a:ext cx="13470969" cy="1368623"/>
          </a:xfrm>
          <a:prstGeom prst="rect">
            <a:avLst/>
          </a:prstGeom>
          <a:solidFill>
            <a:srgbClr val="000000">
              <a:alpha val="4000"/>
            </a:srgbClr>
          </a:solidFill>
          <a:ln/>
        </p:spPr>
      </p:sp>
      <p:sp>
        <p:nvSpPr>
          <p:cNvPr id="12" name="Text 10"/>
          <p:cNvSpPr/>
          <p:nvPr/>
        </p:nvSpPr>
        <p:spPr>
          <a:xfrm>
            <a:off x="726996" y="2839760"/>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Utilisateur (User)</a:t>
            </a:r>
            <a:endParaRPr lang="en-US" sz="1150" dirty="0"/>
          </a:p>
        </p:txBody>
      </p:sp>
      <p:sp>
        <p:nvSpPr>
          <p:cNvPr id="13" name="Text 11"/>
          <p:cNvSpPr/>
          <p:nvPr/>
        </p:nvSpPr>
        <p:spPr>
          <a:xfrm>
            <a:off x="4098488" y="2839760"/>
            <a:ext cx="3065978" cy="941546"/>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Représente un utilisateur de la plateforme, qu’il soit soumetteur de projet, investisseur, cabinet ou administrateur.</a:t>
            </a:r>
            <a:endParaRPr lang="en-US" sz="1150" dirty="0"/>
          </a:p>
        </p:txBody>
      </p:sp>
      <p:sp>
        <p:nvSpPr>
          <p:cNvPr id="14" name="Text 12"/>
          <p:cNvSpPr/>
          <p:nvPr/>
        </p:nvSpPr>
        <p:spPr>
          <a:xfrm>
            <a:off x="7466171" y="2839760"/>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username, email, password, role, is_active, date_joined</a:t>
            </a:r>
            <a:endParaRPr lang="en-US" sz="1150" dirty="0"/>
          </a:p>
        </p:txBody>
      </p:sp>
      <p:sp>
        <p:nvSpPr>
          <p:cNvPr id="15" name="Text 13"/>
          <p:cNvSpPr/>
          <p:nvPr/>
        </p:nvSpPr>
        <p:spPr>
          <a:xfrm>
            <a:off x="10833854" y="2839760"/>
            <a:ext cx="3069788" cy="117693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Peut soumettre des projets (Soumetteur), investir dans des projets (Investisseur), représenter un cabinet (Cabinet), administrer la plateforme (Administrateur).</a:t>
            </a:r>
            <a:endParaRPr lang="en-US" sz="1150" dirty="0"/>
          </a:p>
        </p:txBody>
      </p:sp>
      <p:sp>
        <p:nvSpPr>
          <p:cNvPr id="16" name="Shape 14"/>
          <p:cNvSpPr/>
          <p:nvPr/>
        </p:nvSpPr>
        <p:spPr>
          <a:xfrm>
            <a:off x="579715" y="4112538"/>
            <a:ext cx="13470969" cy="1133237"/>
          </a:xfrm>
          <a:prstGeom prst="rect">
            <a:avLst/>
          </a:prstGeom>
          <a:solidFill>
            <a:srgbClr val="FFFFFF">
              <a:alpha val="4000"/>
            </a:srgbClr>
          </a:solidFill>
          <a:ln/>
        </p:spPr>
      </p:sp>
      <p:sp>
        <p:nvSpPr>
          <p:cNvPr id="17" name="Text 15"/>
          <p:cNvSpPr/>
          <p:nvPr/>
        </p:nvSpPr>
        <p:spPr>
          <a:xfrm>
            <a:off x="726996" y="4208383"/>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Projet (Project)</a:t>
            </a:r>
            <a:endParaRPr lang="en-US" sz="1150" dirty="0"/>
          </a:p>
        </p:txBody>
      </p:sp>
      <p:sp>
        <p:nvSpPr>
          <p:cNvPr id="18" name="Text 16"/>
          <p:cNvSpPr/>
          <p:nvPr/>
        </p:nvSpPr>
        <p:spPr>
          <a:xfrm>
            <a:off x="4098488" y="4208383"/>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Représente un projet soumis par un soumetteur pour financement.</a:t>
            </a:r>
            <a:endParaRPr lang="en-US" sz="1150" dirty="0"/>
          </a:p>
        </p:txBody>
      </p:sp>
      <p:sp>
        <p:nvSpPr>
          <p:cNvPr id="19" name="Text 17"/>
          <p:cNvSpPr/>
          <p:nvPr/>
        </p:nvSpPr>
        <p:spPr>
          <a:xfrm>
            <a:off x="7466171" y="4208383"/>
            <a:ext cx="3065978" cy="941546"/>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title, description, budget_required, status, owner, amount_raised, start_date, end_date, category, approved_by_cabinet</a:t>
            </a:r>
            <a:endParaRPr lang="en-US" sz="1150" dirty="0"/>
          </a:p>
        </p:txBody>
      </p:sp>
      <p:sp>
        <p:nvSpPr>
          <p:cNvPr id="20" name="Text 18"/>
          <p:cNvSpPr/>
          <p:nvPr/>
        </p:nvSpPr>
        <p:spPr>
          <a:xfrm>
            <a:off x="10833854" y="4208383"/>
            <a:ext cx="3069788" cy="941546"/>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Appartient à un seul soumetteur (User), peut être validé par un cabinet (Cabinet), peut avoir plusieurs investisseurs (Investment).</a:t>
            </a:r>
            <a:endParaRPr lang="en-US" sz="1150" dirty="0"/>
          </a:p>
        </p:txBody>
      </p:sp>
      <p:sp>
        <p:nvSpPr>
          <p:cNvPr id="21" name="Shape 19"/>
          <p:cNvSpPr/>
          <p:nvPr/>
        </p:nvSpPr>
        <p:spPr>
          <a:xfrm>
            <a:off x="579715" y="5245775"/>
            <a:ext cx="13470969" cy="897850"/>
          </a:xfrm>
          <a:prstGeom prst="rect">
            <a:avLst/>
          </a:prstGeom>
          <a:solidFill>
            <a:srgbClr val="000000">
              <a:alpha val="4000"/>
            </a:srgbClr>
          </a:solidFill>
          <a:ln/>
        </p:spPr>
      </p:sp>
      <p:sp>
        <p:nvSpPr>
          <p:cNvPr id="22" name="Text 20"/>
          <p:cNvSpPr/>
          <p:nvPr/>
        </p:nvSpPr>
        <p:spPr>
          <a:xfrm>
            <a:off x="726996" y="5341620"/>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Investissement (Investment)</a:t>
            </a:r>
            <a:endParaRPr lang="en-US" sz="1150" dirty="0"/>
          </a:p>
        </p:txBody>
      </p:sp>
      <p:sp>
        <p:nvSpPr>
          <p:cNvPr id="23" name="Text 21"/>
          <p:cNvSpPr/>
          <p:nvPr/>
        </p:nvSpPr>
        <p:spPr>
          <a:xfrm>
            <a:off x="4098488" y="5341620"/>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Représente un investissement effectué par un investisseur dans un projet.</a:t>
            </a:r>
            <a:endParaRPr lang="en-US" sz="1150" dirty="0"/>
          </a:p>
        </p:txBody>
      </p:sp>
      <p:sp>
        <p:nvSpPr>
          <p:cNvPr id="24" name="Text 22"/>
          <p:cNvSpPr/>
          <p:nvPr/>
        </p:nvSpPr>
        <p:spPr>
          <a:xfrm>
            <a:off x="7466171" y="5341620"/>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investor, project, amount, shares, investment_date, roi_percentage, status</a:t>
            </a:r>
            <a:endParaRPr lang="en-US" sz="1150" dirty="0"/>
          </a:p>
        </p:txBody>
      </p:sp>
      <p:sp>
        <p:nvSpPr>
          <p:cNvPr id="25" name="Text 23"/>
          <p:cNvSpPr/>
          <p:nvPr/>
        </p:nvSpPr>
        <p:spPr>
          <a:xfrm>
            <a:off x="10833854" y="5341620"/>
            <a:ext cx="3069788" cy="706160"/>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Associé à un investisseur (User), associé à un projet (Project), peut générer des transactions (Transaction).</a:t>
            </a:r>
            <a:endParaRPr lang="en-US" sz="1150" dirty="0"/>
          </a:p>
        </p:txBody>
      </p:sp>
      <p:sp>
        <p:nvSpPr>
          <p:cNvPr id="26" name="Shape 24"/>
          <p:cNvSpPr/>
          <p:nvPr/>
        </p:nvSpPr>
        <p:spPr>
          <a:xfrm>
            <a:off x="579715" y="6143625"/>
            <a:ext cx="13470969" cy="662464"/>
          </a:xfrm>
          <a:prstGeom prst="rect">
            <a:avLst/>
          </a:prstGeom>
          <a:solidFill>
            <a:srgbClr val="FFFFFF">
              <a:alpha val="4000"/>
            </a:srgbClr>
          </a:solidFill>
          <a:ln/>
        </p:spPr>
      </p:sp>
      <p:sp>
        <p:nvSpPr>
          <p:cNvPr id="27" name="Text 25"/>
          <p:cNvSpPr/>
          <p:nvPr/>
        </p:nvSpPr>
        <p:spPr>
          <a:xfrm>
            <a:off x="726996" y="6239470"/>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Transaction</a:t>
            </a:r>
            <a:endParaRPr lang="en-US" sz="1150" dirty="0"/>
          </a:p>
        </p:txBody>
      </p:sp>
      <p:sp>
        <p:nvSpPr>
          <p:cNvPr id="28" name="Text 26"/>
          <p:cNvSpPr/>
          <p:nvPr/>
        </p:nvSpPr>
        <p:spPr>
          <a:xfrm>
            <a:off x="4098488" y="6239470"/>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Enregistre chaque transaction d'achat ou de vente d'actions par un investisseur.</a:t>
            </a:r>
            <a:endParaRPr lang="en-US" sz="1150" dirty="0"/>
          </a:p>
        </p:txBody>
      </p:sp>
      <p:sp>
        <p:nvSpPr>
          <p:cNvPr id="29" name="Text 27"/>
          <p:cNvSpPr/>
          <p:nvPr/>
        </p:nvSpPr>
        <p:spPr>
          <a:xfrm>
            <a:off x="7466171" y="6239470"/>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investment, transaction_type, amount, transaction_date, transaction_status</a:t>
            </a:r>
            <a:endParaRPr lang="en-US" sz="1150" dirty="0"/>
          </a:p>
        </p:txBody>
      </p:sp>
      <p:sp>
        <p:nvSpPr>
          <p:cNvPr id="30" name="Text 28"/>
          <p:cNvSpPr/>
          <p:nvPr/>
        </p:nvSpPr>
        <p:spPr>
          <a:xfrm>
            <a:off x="10833854" y="6239470"/>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Liée à un investissement (Investment).</a:t>
            </a:r>
            <a:endParaRPr lang="en-US" sz="1150" dirty="0"/>
          </a:p>
        </p:txBody>
      </p:sp>
      <p:sp>
        <p:nvSpPr>
          <p:cNvPr id="31" name="Shape 29"/>
          <p:cNvSpPr/>
          <p:nvPr/>
        </p:nvSpPr>
        <p:spPr>
          <a:xfrm>
            <a:off x="579715" y="6806089"/>
            <a:ext cx="13470969" cy="662464"/>
          </a:xfrm>
          <a:prstGeom prst="rect">
            <a:avLst/>
          </a:prstGeom>
          <a:solidFill>
            <a:srgbClr val="000000">
              <a:alpha val="4000"/>
            </a:srgbClr>
          </a:solidFill>
          <a:ln/>
        </p:spPr>
      </p:sp>
      <p:sp>
        <p:nvSpPr>
          <p:cNvPr id="32" name="Text 30"/>
          <p:cNvSpPr/>
          <p:nvPr/>
        </p:nvSpPr>
        <p:spPr>
          <a:xfrm>
            <a:off x="726996" y="6901934"/>
            <a:ext cx="306978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Cabinet (Cabinet)</a:t>
            </a:r>
            <a:endParaRPr lang="en-US" sz="1150" dirty="0"/>
          </a:p>
        </p:txBody>
      </p:sp>
      <p:sp>
        <p:nvSpPr>
          <p:cNvPr id="33" name="Text 31"/>
          <p:cNvSpPr/>
          <p:nvPr/>
        </p:nvSpPr>
        <p:spPr>
          <a:xfrm>
            <a:off x="4098488" y="6901934"/>
            <a:ext cx="306597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Représente l’entité responsable de la validation des projets.</a:t>
            </a:r>
            <a:endParaRPr lang="en-US" sz="1150" dirty="0"/>
          </a:p>
        </p:txBody>
      </p:sp>
      <p:sp>
        <p:nvSpPr>
          <p:cNvPr id="34" name="Text 32"/>
          <p:cNvSpPr/>
          <p:nvPr/>
        </p:nvSpPr>
        <p:spPr>
          <a:xfrm>
            <a:off x="7466171" y="6901934"/>
            <a:ext cx="3065978" cy="235387"/>
          </a:xfrm>
          <a:prstGeom prst="rect">
            <a:avLst/>
          </a:prstGeom>
          <a:noFill/>
          <a:ln/>
        </p:spPr>
        <p:txBody>
          <a:bodyPr wrap="non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name, contact_info, user, project</a:t>
            </a:r>
            <a:endParaRPr lang="en-US" sz="1150" dirty="0"/>
          </a:p>
        </p:txBody>
      </p:sp>
      <p:sp>
        <p:nvSpPr>
          <p:cNvPr id="35" name="Text 33"/>
          <p:cNvSpPr/>
          <p:nvPr/>
        </p:nvSpPr>
        <p:spPr>
          <a:xfrm>
            <a:off x="10833854" y="6901934"/>
            <a:ext cx="3069788" cy="470773"/>
          </a:xfrm>
          <a:prstGeom prst="rect">
            <a:avLst/>
          </a:prstGeom>
          <a:noFill/>
          <a:ln/>
        </p:spPr>
        <p:txBody>
          <a:bodyPr wrap="square" lIns="0" tIns="0" rIns="0" bIns="0" rtlCol="0" anchor="t"/>
          <a:lstStyle/>
          <a:p>
            <a:pPr indent="0" marL="0">
              <a:lnSpc>
                <a:spcPts val="1850"/>
              </a:lnSpc>
              <a:buNone/>
            </a:pPr>
            <a:r>
              <a:rPr lang="en-US" sz="1150" dirty="0">
                <a:solidFill>
                  <a:srgbClr val="EBECEF"/>
                </a:solidFill>
                <a:latin typeface="Epilogue" pitchFamily="34" charset="0"/>
                <a:ea typeface="Epilogue" pitchFamily="34" charset="-122"/>
                <a:cs typeface="Epilogue" pitchFamily="34" charset="-120"/>
              </a:rPr>
              <a:t>Représenté par un utilisateur (User), peut valider plusieurs projets (Project).</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2024-11-29T04:24:24Z</dcterms:created>
  <dcterms:modified xsi:type="dcterms:W3CDTF">2024-11-29T04:24:24Z</dcterms:modified>
</cp:coreProperties>
</file>