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3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81" r:id="rId14"/>
    <p:sldId id="279" r:id="rId15"/>
    <p:sldId id="280" r:id="rId16"/>
    <p:sldId id="267" r:id="rId17"/>
    <p:sldId id="268" r:id="rId18"/>
    <p:sldId id="277" r:id="rId19"/>
    <p:sldId id="276" r:id="rId20"/>
    <p:sldId id="275" r:id="rId21"/>
    <p:sldId id="274" r:id="rId22"/>
    <p:sldId id="273" r:id="rId23"/>
    <p:sldId id="282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09AFD9-B7C7-4AFC-A9CC-B3FEB62BDB1D}" type="datetimeFigureOut">
              <a:rPr lang="en-IN" smtClean="0"/>
              <a:pPr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3C763C-E80E-4CD6-A55D-991CBA7CC7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pstree.com/2022/01/18/host-based-intrusion-detection-using-ossec/" TargetMode="External"/><Relationship Id="rId2" Type="http://schemas.openxmlformats.org/officeDocument/2006/relationships/hyperlink" Target="https://www.talentica.com/blogs/hids-implementation-using-osse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857496"/>
            <a:ext cx="4824536" cy="2000264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>
                <a:solidFill>
                  <a:srgbClr val="C00000"/>
                </a:solidFill>
              </a:rPr>
              <a:t>Intrusion </a:t>
            </a:r>
            <a:r>
              <a:rPr lang="en-US" sz="4200" dirty="0" smtClean="0">
                <a:solidFill>
                  <a:srgbClr val="C00000"/>
                </a:solidFill>
              </a:rPr>
              <a:t>detection system with </a:t>
            </a:r>
            <a:r>
              <a:rPr lang="en-US" sz="4200" dirty="0" smtClean="0">
                <a:solidFill>
                  <a:srgbClr val="C00000"/>
                </a:solidFill>
              </a:rPr>
              <a:t>ossec (HIDS</a:t>
            </a:r>
            <a:r>
              <a:rPr lang="en-US" sz="4200" dirty="0" smtClean="0">
                <a:solidFill>
                  <a:srgbClr val="C00000"/>
                </a:solidFill>
              </a:rPr>
              <a:t>) and monitoring with </a:t>
            </a:r>
            <a:r>
              <a:rPr lang="en-US" sz="4200" dirty="0" smtClean="0">
                <a:solidFill>
                  <a:srgbClr val="C00000"/>
                </a:solidFill>
              </a:rPr>
              <a:t>splunk</a:t>
            </a:r>
            <a:endParaRPr lang="en-US" sz="4200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700" b="1" dirty="0" smtClean="0">
                <a:solidFill>
                  <a:schemeClr val="tx1"/>
                </a:solidFill>
              </a:rPr>
              <a:t>Group </a:t>
            </a:r>
            <a:r>
              <a:rPr lang="en-US" sz="2700" b="1" dirty="0" smtClean="0">
                <a:solidFill>
                  <a:schemeClr val="tx1"/>
                </a:solidFill>
              </a:rPr>
              <a:t>No.24</a:t>
            </a:r>
            <a:endParaRPr lang="en-US" sz="2700" b="1" dirty="0" smtClean="0">
              <a:solidFill>
                <a:schemeClr val="tx1"/>
              </a:solidFill>
            </a:endParaRPr>
          </a:p>
          <a:p>
            <a:r>
              <a:rPr lang="en-IN" sz="2700" dirty="0" smtClean="0">
                <a:solidFill>
                  <a:schemeClr val="tx1"/>
                </a:solidFill>
              </a:rPr>
              <a:t>Eti Saraswat (233449)</a:t>
            </a:r>
            <a:endParaRPr lang="en-US" sz="2700" dirty="0" smtClean="0">
              <a:solidFill>
                <a:schemeClr val="tx1"/>
              </a:solidFill>
            </a:endParaRPr>
          </a:p>
          <a:p>
            <a:r>
              <a:rPr lang="en-US" sz="2700" dirty="0" smtClean="0">
                <a:solidFill>
                  <a:schemeClr val="tx1"/>
                </a:solidFill>
              </a:rPr>
              <a:t>Jui Mulik</a:t>
            </a:r>
            <a:r>
              <a:rPr lang="en-US" sz="2700" dirty="0" smtClean="0">
                <a:solidFill>
                  <a:schemeClr val="tx1"/>
                </a:solidFill>
              </a:rPr>
              <a:t> (</a:t>
            </a:r>
            <a:r>
              <a:rPr lang="en-US" sz="2700" dirty="0" smtClean="0">
                <a:solidFill>
                  <a:schemeClr val="tx1"/>
                </a:solidFill>
              </a:rPr>
              <a:t>233450</a:t>
            </a:r>
            <a:r>
              <a:rPr lang="en-US" sz="2700" dirty="0" smtClean="0">
                <a:solidFill>
                  <a:schemeClr val="tx1"/>
                </a:solidFill>
              </a:rPr>
              <a:t>)</a:t>
            </a:r>
            <a:endParaRPr lang="en-US" sz="27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196752"/>
            <a:ext cx="6679895" cy="100811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INSTITUTE FOR ADVANCED COMPUTING AND</a:t>
            </a:r>
            <a:br>
              <a:rPr lang="en-US" sz="2000" b="1" dirty="0" smtClean="0"/>
            </a:br>
            <a:r>
              <a:rPr lang="en-US" sz="2000" b="1" dirty="0" smtClean="0"/>
              <a:t>SOFTWARE DEVELOPMENT</a:t>
            </a:r>
            <a:br>
              <a:rPr lang="en-US" sz="2000" b="1" dirty="0" smtClean="0"/>
            </a:br>
            <a:r>
              <a:rPr lang="en-US" sz="2000" b="1" dirty="0" smtClean="0"/>
              <a:t>AKURDI,PUNE</a:t>
            </a:r>
            <a:endParaRPr lang="en-IN" sz="2000" b="1" dirty="0"/>
          </a:p>
        </p:txBody>
      </p:sp>
      <p:sp>
        <p:nvSpPr>
          <p:cNvPr id="5" name="AutoShape 2" descr="Image result for iacsd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3" y="57661"/>
            <a:ext cx="968406" cy="76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9681"/>
            <a:ext cx="1944216" cy="69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3146" y="5214950"/>
            <a:ext cx="7051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       Project Guide                                                 Centre Coordinator                                                    </a:t>
            </a:r>
            <a:r>
              <a:rPr lang="en-IN" dirty="0" smtClean="0"/>
              <a:t>                Mr Kartik Awari                                                  </a:t>
            </a:r>
            <a:r>
              <a:rPr lang="en-IN" dirty="0" smtClean="0"/>
              <a:t>Mr Rohit Puranik</a:t>
            </a:r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492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OSSEC is an open source host intrusion prevention and detection system.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OSSEC is highly customizable, because it is open source.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It’s free. Because it’s an open source software. But if we need any corporate customization then it going to take some charges which is negotiable.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OSSEC can be operated through multiplatform like windows, UNIX, Linux, Solaris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27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Difficulty </a:t>
            </a:r>
            <a:r>
              <a:rPr lang="en-US" sz="2500" dirty="0"/>
              <a:t>in upgrades between versions</a:t>
            </a:r>
            <a:r>
              <a:rPr lang="en-US" sz="2500" dirty="0" smtClean="0"/>
              <a:t>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 </a:t>
            </a:r>
            <a:r>
              <a:rPr lang="en-US" sz="2500" dirty="0"/>
              <a:t>OSSEC comes with default rules and they are overwritten on every upgrade</a:t>
            </a:r>
            <a:r>
              <a:rPr lang="en-US" sz="2500" dirty="0" smtClean="0"/>
              <a:t>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 </a:t>
            </a:r>
            <a:r>
              <a:rPr lang="en-US" sz="2500" dirty="0"/>
              <a:t>Coordinating pre-shared keys can be problematic.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23946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500" dirty="0"/>
              <a:t>Log </a:t>
            </a:r>
            <a:r>
              <a:rPr lang="en-US" sz="2500" dirty="0" smtClean="0"/>
              <a:t>analysis</a:t>
            </a:r>
            <a:endParaRPr lang="en-US" sz="2500" dirty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File </a:t>
            </a:r>
            <a:r>
              <a:rPr lang="en-US" sz="2500" dirty="0"/>
              <a:t>Integrity checking (Unix and Windows)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Registry </a:t>
            </a:r>
            <a:r>
              <a:rPr lang="en-US" sz="2500" dirty="0"/>
              <a:t>Integrity checking (Windows)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Host-based </a:t>
            </a:r>
            <a:r>
              <a:rPr lang="en-US" sz="2500" dirty="0"/>
              <a:t>anomaly detection (for Unix – rootkit detection)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Active </a:t>
            </a:r>
            <a:r>
              <a:rPr lang="en-US" sz="2500" dirty="0"/>
              <a:t>response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Alerting</a:t>
            </a:r>
            <a:endParaRPr lang="en-US" sz="2500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631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Splunk??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Integrating </a:t>
            </a:r>
            <a:r>
              <a:rPr lang="en-US" sz="2500" dirty="0" smtClean="0"/>
              <a:t>OSSEC server with Splunk provides a powerful and comprehensive approach to security monitoring, threat detection, and incident </a:t>
            </a:r>
            <a:r>
              <a:rPr lang="en-US" sz="2500" dirty="0" smtClean="0"/>
              <a:t>response, while </a:t>
            </a:r>
            <a:r>
              <a:rPr lang="en-US" sz="2500" dirty="0" smtClean="0"/>
              <a:t>Splunk provides a centralized platform for collecting, analyzing, and visualizing security-related data. </a:t>
            </a:r>
            <a:endParaRPr lang="en-US" sz="2500" dirty="0" smtClean="0"/>
          </a:p>
          <a:p>
            <a:r>
              <a:rPr lang="en-US" sz="2500" dirty="0" smtClean="0"/>
              <a:t>Combining </a:t>
            </a:r>
            <a:r>
              <a:rPr lang="en-US" sz="2500" dirty="0" smtClean="0"/>
              <a:t>these two solutions can enhance your organization's security posture and improve your ability to detect and respond to threats effectively.</a:t>
            </a:r>
            <a:endParaRPr lang="en-US" sz="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Splunk  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Splunk </a:t>
            </a:r>
            <a:r>
              <a:rPr lang="en-US" sz="2500" dirty="0" smtClean="0"/>
              <a:t>is a powerful and widely used software platform that specializes in collecting, indexing, searching, and analyzing machine-generated </a:t>
            </a:r>
            <a:r>
              <a:rPr lang="en-US" sz="2500" dirty="0" smtClean="0"/>
              <a:t>data.</a:t>
            </a:r>
          </a:p>
          <a:p>
            <a:endParaRPr lang="en-IN" sz="2500" dirty="0" smtClean="0"/>
          </a:p>
          <a:p>
            <a:endParaRPr lang="en-US" sz="25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 </a:t>
            </a:r>
            <a:r>
              <a:rPr lang="en-US" sz="2500" dirty="0" smtClean="0"/>
              <a:t>Splunk is commonly used for log management, security information and event management (SIEM), monitoring, and data analysis across a wide range of industries.</a:t>
            </a:r>
            <a:endParaRPr lang="en-US" sz="2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Splunk Forwarder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Splunk </a:t>
            </a:r>
            <a:r>
              <a:rPr lang="en-US" sz="2500" dirty="0" smtClean="0"/>
              <a:t>Forwarder, often referred to as "Splunk Universal Forwarder," is a lightweight component of the Splunk platform used for data collection and forwarding. </a:t>
            </a:r>
            <a:endParaRPr lang="en-US" sz="2500" dirty="0" smtClean="0"/>
          </a:p>
          <a:p>
            <a:pPr>
              <a:buFont typeface="Wingdings" pitchFamily="2" charset="2"/>
              <a:buChar char="§"/>
            </a:pPr>
            <a:endParaRPr lang="en-IN" sz="2500" dirty="0" smtClean="0"/>
          </a:p>
          <a:p>
            <a:pPr>
              <a:buFont typeface="Wingdings" pitchFamily="2" charset="2"/>
              <a:buChar char="§"/>
            </a:pPr>
            <a:endParaRPr lang="en-US" sz="25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It </a:t>
            </a:r>
            <a:r>
              <a:rPr lang="en-US" sz="2500" dirty="0" smtClean="0"/>
              <a:t>is specifically designed to gather data from various sources, such as log files, metrics, and other machine-generated data, and then send that data to a central Splunk </a:t>
            </a:r>
            <a:r>
              <a:rPr lang="en-US" sz="2500" dirty="0" smtClean="0"/>
              <a:t>instance (usually a Splunk indexer) </a:t>
            </a:r>
            <a:r>
              <a:rPr lang="en-US" sz="2500" dirty="0" smtClean="0"/>
              <a:t>for indexing, search, and analysis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Ossec</a:t>
            </a:r>
            <a:r>
              <a:rPr lang="en-IN" b="1" dirty="0" smtClean="0"/>
              <a:t>-server –Agent Setup</a:t>
            </a:r>
            <a:endParaRPr lang="en-IN" b="1" dirty="0"/>
          </a:p>
        </p:txBody>
      </p:sp>
      <p:pic>
        <p:nvPicPr>
          <p:cNvPr id="6" name="Content Placeholder 5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99567"/>
            <a:ext cx="8504238" cy="4227216"/>
          </a:xfrm>
        </p:spPr>
      </p:pic>
    </p:spTree>
    <p:extLst>
      <p:ext uri="{BB962C8B-B14F-4D97-AF65-F5344CB8AC3E}">
        <p14:creationId xmlns:p14="http://schemas.microsoft.com/office/powerpoint/2010/main" xmlns="" val="82869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Authentication logs</a:t>
            </a:r>
            <a:endParaRPr lang="en-IN" b="1" dirty="0"/>
          </a:p>
        </p:txBody>
      </p:sp>
      <p:pic>
        <p:nvPicPr>
          <p:cNvPr id="8" name="Content Placeholder 7" descr="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953457"/>
            <a:ext cx="8504238" cy="3719436"/>
          </a:xfrm>
        </p:spPr>
      </p:pic>
    </p:spTree>
    <p:extLst>
      <p:ext uri="{BB962C8B-B14F-4D97-AF65-F5344CB8AC3E}">
        <p14:creationId xmlns:p14="http://schemas.microsoft.com/office/powerpoint/2010/main" xmlns="" val="39770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Failed logins</a:t>
            </a:r>
            <a:endParaRPr lang="en-IN" b="1" dirty="0"/>
          </a:p>
        </p:txBody>
      </p:sp>
      <p:pic>
        <p:nvPicPr>
          <p:cNvPr id="6" name="Content Placeholder 5" descr="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72781"/>
            <a:ext cx="8504238" cy="4080788"/>
          </a:xfrm>
        </p:spPr>
      </p:pic>
    </p:spTree>
    <p:extLst>
      <p:ext uri="{BB962C8B-B14F-4D97-AF65-F5344CB8AC3E}">
        <p14:creationId xmlns:p14="http://schemas.microsoft.com/office/powerpoint/2010/main" xmlns="" val="428538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IP Blocked After Too Many Failed Login</a:t>
            </a:r>
            <a:endParaRPr lang="en-IN" b="1" dirty="0"/>
          </a:p>
        </p:txBody>
      </p:sp>
      <p:pic>
        <p:nvPicPr>
          <p:cNvPr id="8" name="Content Placeholder 7" descr="block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7760" y="1527174"/>
            <a:ext cx="8299082" cy="51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4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HIDS</a:t>
            </a:r>
          </a:p>
          <a:p>
            <a:r>
              <a:rPr lang="en-IN" dirty="0" smtClean="0"/>
              <a:t>Why OSSEC??</a:t>
            </a:r>
          </a:p>
          <a:p>
            <a:r>
              <a:rPr lang="en-IN" dirty="0" smtClean="0"/>
              <a:t>Prerequisites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OSSEC Server -Agent</a:t>
            </a:r>
          </a:p>
          <a:p>
            <a:r>
              <a:rPr lang="en-IN" dirty="0" smtClean="0"/>
              <a:t>Advantages and Disadvantages</a:t>
            </a:r>
          </a:p>
          <a:p>
            <a:r>
              <a:rPr lang="en-IN" dirty="0" smtClean="0"/>
              <a:t>Features</a:t>
            </a:r>
          </a:p>
          <a:p>
            <a:r>
              <a:rPr lang="en-IN" dirty="0" smtClean="0"/>
              <a:t>Why Splunk??</a:t>
            </a:r>
          </a:p>
          <a:p>
            <a:r>
              <a:rPr lang="en-IN" dirty="0" smtClean="0"/>
              <a:t>Splunk Forwarder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File Integrity Checking</a:t>
            </a:r>
            <a:endParaRPr lang="en-IN" b="1" dirty="0"/>
          </a:p>
        </p:txBody>
      </p:sp>
      <p:pic>
        <p:nvPicPr>
          <p:cNvPr id="6" name="Content Placeholder 5" descr="1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85926"/>
            <a:ext cx="8504238" cy="4429155"/>
          </a:xfrm>
        </p:spPr>
      </p:pic>
    </p:spTree>
    <p:extLst>
      <p:ext uri="{BB962C8B-B14F-4D97-AF65-F5344CB8AC3E}">
        <p14:creationId xmlns:p14="http://schemas.microsoft.com/office/powerpoint/2010/main" xmlns="" val="193424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History of Integrity </a:t>
            </a:r>
            <a:r>
              <a:rPr lang="en-IN" b="1" dirty="0" smtClean="0"/>
              <a:t>Checking </a:t>
            </a:r>
            <a:endParaRPr lang="en-IN" b="1" dirty="0"/>
          </a:p>
        </p:txBody>
      </p:sp>
      <p:pic>
        <p:nvPicPr>
          <p:cNvPr id="6" name="Content Placeholder 5" descr="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837934"/>
            <a:ext cx="8504238" cy="5020066"/>
          </a:xfrm>
        </p:spPr>
      </p:pic>
    </p:spTree>
    <p:extLst>
      <p:ext uri="{BB962C8B-B14F-4D97-AF65-F5344CB8AC3E}">
        <p14:creationId xmlns:p14="http://schemas.microsoft.com/office/powerpoint/2010/main" xmlns="" val="171460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Monitoring with </a:t>
            </a:r>
            <a:r>
              <a:rPr lang="en-IN" b="1" dirty="0" err="1" smtClean="0"/>
              <a:t>splunk</a:t>
            </a:r>
            <a:endParaRPr lang="en-IN" b="1" dirty="0"/>
          </a:p>
        </p:txBody>
      </p:sp>
      <p:pic>
        <p:nvPicPr>
          <p:cNvPr id="6" name="Content Placeholder 5" descr="15 splun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74645"/>
            <a:ext cx="8504238" cy="4277059"/>
          </a:xfrm>
        </p:spPr>
      </p:pic>
    </p:spTree>
    <p:extLst>
      <p:ext uri="{BB962C8B-B14F-4D97-AF65-F5344CB8AC3E}">
        <p14:creationId xmlns:p14="http://schemas.microsoft.com/office/powerpoint/2010/main" xmlns="" val="16419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Graphical Representation </a:t>
            </a:r>
            <a:endParaRPr lang="en-US" b="1" dirty="0"/>
          </a:p>
        </p:txBody>
      </p:sp>
      <p:pic>
        <p:nvPicPr>
          <p:cNvPr id="4" name="Content Placeholder 3" descr="splunk4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34197"/>
            <a:ext cx="8504238" cy="43579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Server security is as paramount as network security because servers often hold a great deal of an organization’s vital </a:t>
            </a:r>
            <a:r>
              <a:rPr lang="en-US" dirty="0" smtClean="0"/>
              <a:t>information.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a server is compromised, all of its contents may become available for the attacker to steal or manipulate at will.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can lead to heavy losses in business and the defamation of an organization. To ensure your servers are monitored in a dedicated manner, we need a solution, which </a:t>
            </a:r>
            <a:r>
              <a:rPr lang="en-US" dirty="0" smtClean="0"/>
              <a:t>OSSEC </a:t>
            </a:r>
            <a:r>
              <a:rPr lang="en-US" dirty="0"/>
              <a:t>is capable of.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933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Links: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://www.talentica.com/blogs/hids-implementation-using-ossec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://blog.opstree.com/2022/01/18/host-based-intrusion-detection-using-ossec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Book: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OSSEC HIDS host based intrusion detection guide by- </a:t>
            </a:r>
            <a:r>
              <a:rPr lang="en-US" dirty="0" smtClean="0"/>
              <a:t>Andrew Hay, Daniel Cid (Creator </a:t>
            </a:r>
            <a:r>
              <a:rPr lang="en-US" dirty="0"/>
              <a:t>of </a:t>
            </a:r>
            <a:r>
              <a:rPr lang="en-US" dirty="0" smtClean="0"/>
              <a:t>OSSEC), Rory </a:t>
            </a:r>
            <a:r>
              <a:rPr lang="en-US" dirty="0"/>
              <a:t>Bray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683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214290"/>
            <a:ext cx="8572560" cy="6357982"/>
          </a:xfrm>
        </p:spPr>
      </p:pic>
    </p:spTree>
    <p:extLst>
      <p:ext uri="{BB962C8B-B14F-4D97-AF65-F5344CB8AC3E}">
        <p14:creationId xmlns:p14="http://schemas.microsoft.com/office/powerpoint/2010/main" xmlns="" val="418356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85729"/>
            <a:ext cx="6965245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556792"/>
            <a:ext cx="7429552" cy="416627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/>
              <a:t>OSSEC, which stands for Open Source HIDS SECurity, is a free and open-source host-based intrusion detection system that can be used to monitor anywhere from one to thousands of servers in a server/agent mode</a:t>
            </a:r>
            <a:r>
              <a:rPr lang="en-US" sz="2500" dirty="0" smtClean="0"/>
              <a:t>.</a:t>
            </a:r>
          </a:p>
          <a:p>
            <a:pPr marL="0" indent="0" algn="just">
              <a:buNone/>
            </a:pPr>
            <a:r>
              <a:rPr lang="en-US" sz="25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It </a:t>
            </a:r>
            <a:r>
              <a:rPr lang="en-US" sz="2500" dirty="0"/>
              <a:t>performs log analysis, rootkit detection, time-based alerting, integrity checking and active response, essentially allowing you to be able to centrally manage and multiple </a:t>
            </a:r>
            <a:r>
              <a:rPr lang="en-US" sz="2500" dirty="0" smtClean="0"/>
              <a:t>systems </a:t>
            </a:r>
            <a:r>
              <a:rPr lang="en-US" sz="2500" dirty="0"/>
              <a:t>from one area</a:t>
            </a:r>
            <a:r>
              <a:rPr lang="en-US" sz="2500" dirty="0" smtClean="0"/>
              <a:t>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21757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85729"/>
            <a:ext cx="6965245" cy="785818"/>
          </a:xfrm>
        </p:spPr>
        <p:txBody>
          <a:bodyPr/>
          <a:lstStyle/>
          <a:p>
            <a:r>
              <a:rPr lang="en-IN" b="1" dirty="0" smtClean="0"/>
              <a:t>HIDS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857364"/>
            <a:ext cx="7768041" cy="387824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/>
              <a:t>A host-based intrusion detection system (HIDS) is a system that monitors a computer system on which it is installed to detect an intrusion and/or misuse, and responds by logging the activity and notifying the designated authority. </a:t>
            </a:r>
            <a:endParaRPr lang="en-US" sz="2500" dirty="0" smtClean="0"/>
          </a:p>
          <a:p>
            <a:pPr marL="0" indent="0" algn="just">
              <a:buNone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A </a:t>
            </a:r>
            <a:r>
              <a:rPr lang="en-US" sz="2500" dirty="0"/>
              <a:t>HIDS can be thought of as an agent that monitors and analyzes whether anything or anyone, whether internal or external, has circumvented the system’s security policy.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13438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39" y="500042"/>
            <a:ext cx="6624737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Why OSSEC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1340768"/>
            <a:ext cx="7429552" cy="438230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IN" sz="2000" dirty="0" smtClean="0"/>
          </a:p>
          <a:p>
            <a:pPr algn="just">
              <a:buFont typeface="Wingdings" pitchFamily="2" charset="2"/>
              <a:buChar char="§"/>
            </a:pPr>
            <a:endParaRPr lang="en-IN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500" dirty="0" smtClean="0"/>
              <a:t>OSSEC </a:t>
            </a:r>
            <a:r>
              <a:rPr lang="en-IN" sz="2500" dirty="0"/>
              <a:t>is a scalable, multi-platform, open source Host-based Intrusion Detection System (HIDS</a:t>
            </a:r>
            <a:r>
              <a:rPr lang="en-IN" sz="2500" dirty="0" smtClean="0"/>
              <a:t>).</a:t>
            </a:r>
          </a:p>
          <a:p>
            <a:pPr marL="0" indent="0" algn="just">
              <a:buNone/>
            </a:pPr>
            <a:endParaRPr lang="en-IN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500" dirty="0" smtClean="0"/>
              <a:t> </a:t>
            </a:r>
            <a:r>
              <a:rPr lang="en-IN" sz="2500" dirty="0"/>
              <a:t>OSSEC has a powerful correlation and analysis engine, integrating log analysis, file integrity monitoring, Windows registry monitoring, centralized policy enforcement, rootkit detection, real-time alerting and active response.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41371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85729"/>
            <a:ext cx="6965245" cy="785817"/>
          </a:xfrm>
        </p:spPr>
        <p:txBody>
          <a:bodyPr>
            <a:normAutofit/>
          </a:bodyPr>
          <a:lstStyle/>
          <a:p>
            <a:r>
              <a:rPr lang="en-IN" b="1" dirty="0" smtClean="0"/>
              <a:t>Prerequisites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414765021"/>
              </p:ext>
            </p:extLst>
          </p:nvPr>
        </p:nvGraphicFramePr>
        <p:xfrm>
          <a:off x="1071538" y="2132856"/>
          <a:ext cx="7143800" cy="3010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43800"/>
              </a:tblGrid>
              <a:tr h="50177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</a:t>
                      </a:r>
                      <a:r>
                        <a:rPr lang="en-IN" b="1" dirty="0" smtClean="0"/>
                        <a:t>Operating 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dirty="0" smtClean="0"/>
                        <a:t>Systems</a:t>
                      </a:r>
                      <a:endParaRPr lang="en-IN" b="1" dirty="0"/>
                    </a:p>
                  </a:txBody>
                  <a:tcPr/>
                </a:tc>
              </a:tr>
              <a:tr h="5017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177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r>
                        <a:rPr lang="en-IN" dirty="0" err="1" smtClean="0"/>
                        <a:t>linux</a:t>
                      </a:r>
                      <a:r>
                        <a:rPr lang="en-IN" dirty="0" smtClean="0"/>
                        <a:t> -</a:t>
                      </a:r>
                      <a:r>
                        <a:rPr lang="en-IN" dirty="0" err="1" smtClean="0"/>
                        <a:t>Debian</a:t>
                      </a:r>
                      <a:r>
                        <a:rPr lang="en-IN" baseline="0" dirty="0" smtClean="0"/>
                        <a:t> 10 (OSSEC-SERVER) </a:t>
                      </a:r>
                      <a:endParaRPr lang="en-IN" dirty="0"/>
                    </a:p>
                  </a:txBody>
                  <a:tcPr/>
                </a:tc>
              </a:tr>
              <a:tr h="50177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r>
                        <a:rPr lang="en-IN" dirty="0" err="1" smtClean="0"/>
                        <a:t>linux</a:t>
                      </a:r>
                      <a:r>
                        <a:rPr lang="en-IN" baseline="0" dirty="0" smtClean="0"/>
                        <a:t> -</a:t>
                      </a:r>
                      <a:r>
                        <a:rPr lang="en-IN" dirty="0" err="1" smtClean="0"/>
                        <a:t>Debian</a:t>
                      </a:r>
                      <a:r>
                        <a:rPr lang="en-IN" dirty="0" smtClean="0"/>
                        <a:t> 10 (OSSEC-AGENT)</a:t>
                      </a:r>
                      <a:endParaRPr lang="en-IN" dirty="0"/>
                    </a:p>
                  </a:txBody>
                  <a:tcPr/>
                </a:tc>
              </a:tr>
              <a:tr h="50177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r>
                        <a:rPr lang="en-IN" dirty="0" err="1" smtClean="0"/>
                        <a:t>linux</a:t>
                      </a:r>
                      <a:r>
                        <a:rPr lang="en-IN" baseline="0" dirty="0" smtClean="0"/>
                        <a:t> -</a:t>
                      </a:r>
                      <a:r>
                        <a:rPr lang="en-IN" baseline="0" dirty="0" err="1" smtClean="0"/>
                        <a:t>Debian</a:t>
                      </a:r>
                      <a:r>
                        <a:rPr lang="en-IN" baseline="0" dirty="0" smtClean="0"/>
                        <a:t> 10 (SPLUNK)</a:t>
                      </a:r>
                      <a:endParaRPr lang="en-IN" dirty="0"/>
                    </a:p>
                  </a:txBody>
                  <a:tcPr/>
                </a:tc>
              </a:tr>
              <a:tr h="50177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3326160" y="6143600"/>
            <a:ext cx="0" cy="9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919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14291"/>
            <a:ext cx="6965245" cy="714380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628800"/>
            <a:ext cx="6196405" cy="409426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splunk-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771530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84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OSSEC Server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2214554"/>
            <a:ext cx="8001056" cy="435771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OSSEC </a:t>
            </a:r>
            <a:r>
              <a:rPr lang="en-US" sz="2500" dirty="0"/>
              <a:t>(Open Source HIDS SECurity) is a free, open-source host-based intrusion detection system (HIDS</a:t>
            </a:r>
            <a:r>
              <a:rPr lang="en-US" sz="2500" dirty="0" smtClean="0"/>
              <a:t>).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It </a:t>
            </a:r>
            <a:r>
              <a:rPr lang="en-US" sz="2500" dirty="0"/>
              <a:t>performs log analysis, integrity checking, Windows registry monitoring, rootkit detection, time-based alerting, and active response.</a:t>
            </a:r>
            <a:endParaRPr lang="en-IN" sz="2500" dirty="0" smtClean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02927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OSSEC Agent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The </a:t>
            </a:r>
            <a:r>
              <a:rPr lang="en-US" sz="2500" dirty="0"/>
              <a:t>agent is a small program, or collection of programs, installed on the systems to be monitored. The agent will collect information and forward it to the manager for analysis and </a:t>
            </a:r>
            <a:r>
              <a:rPr lang="en-US" sz="2500" dirty="0" smtClean="0"/>
              <a:t>correlation.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500" dirty="0" smtClean="0"/>
              <a:t>Agents </a:t>
            </a:r>
            <a:r>
              <a:rPr lang="en-US" sz="2500" dirty="0"/>
              <a:t>do not send alerts to the manager, they only send the raw logs.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00287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5290</TotalTime>
  <Words>819</Words>
  <Application>Microsoft Office PowerPoint</Application>
  <PresentationFormat>On-screen Show (4:3)</PresentationFormat>
  <Paragraphs>112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INSTITUTE FOR ADVANCED COMPUTING AND SOFTWARE DEVELOPMENT AKURDI,PUNE</vt:lpstr>
      <vt:lpstr>Contents</vt:lpstr>
      <vt:lpstr>Introduction</vt:lpstr>
      <vt:lpstr>HIDS</vt:lpstr>
      <vt:lpstr>Why OSSEC ?</vt:lpstr>
      <vt:lpstr>Prerequisites</vt:lpstr>
      <vt:lpstr> Architecture</vt:lpstr>
      <vt:lpstr>OSSEC Server</vt:lpstr>
      <vt:lpstr>OSSEC Agent</vt:lpstr>
      <vt:lpstr>Advantages</vt:lpstr>
      <vt:lpstr>Disadvantages</vt:lpstr>
      <vt:lpstr>Features</vt:lpstr>
      <vt:lpstr>Why Splunk??</vt:lpstr>
      <vt:lpstr>Splunk   </vt:lpstr>
      <vt:lpstr>Splunk Forwarder</vt:lpstr>
      <vt:lpstr>Ossec-server –Agent Setup</vt:lpstr>
      <vt:lpstr>Authentication logs</vt:lpstr>
      <vt:lpstr>Failed logins</vt:lpstr>
      <vt:lpstr>IP Blocked After Too Many Failed Login</vt:lpstr>
      <vt:lpstr>File Integrity Checking</vt:lpstr>
      <vt:lpstr>History of Integrity Checking </vt:lpstr>
      <vt:lpstr>Monitoring with splunk</vt:lpstr>
      <vt:lpstr>Graphical Representation </vt:lpstr>
      <vt:lpstr>Conclusion</vt:lpstr>
      <vt:lpstr>References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Ditiss</dc:creator>
  <cp:lastModifiedBy>DELL</cp:lastModifiedBy>
  <cp:revision>124</cp:revision>
  <dcterms:created xsi:type="dcterms:W3CDTF">2023-03-09T04:41:51Z</dcterms:created>
  <dcterms:modified xsi:type="dcterms:W3CDTF">2023-08-30T08:59:05Z</dcterms:modified>
</cp:coreProperties>
</file>