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73" r:id="rId5"/>
    <p:sldId id="276" r:id="rId6"/>
    <p:sldId id="274" r:id="rId7"/>
    <p:sldId id="282" r:id="rId8"/>
    <p:sldId id="283" r:id="rId9"/>
    <p:sldId id="284" r:id="rId10"/>
    <p:sldId id="285" r:id="rId11"/>
    <p:sldId id="288" r:id="rId12"/>
    <p:sldId id="286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40EB4A-2114-49C4-BDF5-F481EC41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9BF4425-B6EA-4654-93AD-4F94DE8C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08C1722-038C-4D04-A22A-0D4B25F0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D20BA3C-3620-450C-9215-7E3211FE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A8B368F-C074-4400-83BC-3AD9334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565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B95FDD-8475-4517-8DA5-C94E887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007F281-0F6A-478F-A82F-65364D756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E31E17-9302-4C23-9487-2C654FA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9BB9EED-7FEE-48EF-9AC8-CC747710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442D8A3-9CB4-4148-ADA9-A6DDB7E7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554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5F809FC8-A06D-4EF1-B3A0-FC202E23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66C1C693-FD5C-4CD3-91E6-57CF7DFE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B6BAE85-AD06-47AC-8838-EB238B52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489CF33-A347-4603-ACB9-E4F4F201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608BF33-DF1D-43BA-9701-2670D06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0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0CC79F-B9D8-45EC-80F4-F301EF7B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D78B39-374C-472A-BD75-B3C7D517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423C9DF-AA63-4952-B57F-E2C4E943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A44EF64-DD63-4915-BE95-DC2348BF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ED877B2-9A95-4A90-AA4D-572B172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55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212575-AC9B-4555-9B2E-3527038B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DB0220B-FB34-4160-A8F4-593B739F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C992876-D4BD-4EFA-9D78-5F316866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BBA4E6E-4197-4AB9-9353-92426CFA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1123A86-DB74-4909-882E-B5F7766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339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DE19BA-16F3-41BC-BE59-BFAB245E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CAE703-FCF4-43A2-BACD-4150E33A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D82D898-4D7A-452F-AEFA-C2EA30CD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59C6143-642D-4392-98B4-A12B3491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F617B97-BFAA-485D-9D77-92E21E70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C85E7ED-A106-41A8-98DE-67DF4CFD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46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5253E2-AE6E-49E2-8508-7AE90593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C7D967C-3EC8-4B03-B835-A2F313FE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B5FBD20-E782-4E1C-A02F-73730CD46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4454D36D-EC6F-4549-B392-55174F01E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8045EA76-EA1F-471F-98C5-E5EC02C03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5BAA7210-22FF-4E8E-97E6-9557E5C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06A71E15-BDB6-4A1D-9E65-58FCE111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529EDA8-59E4-4495-8867-F5AF516D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23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174400-0AF9-4C92-A65D-14946D09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83D83E47-6DA4-4B9E-BE15-2EB1FD49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541BA850-F832-463C-B58B-42A4C39F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373EAFD-2EF0-40BE-8803-C9FFE784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82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D25CBA06-6973-40B1-AC3C-277A5EA6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DCDE04CD-70A7-4B0E-8D00-8C9FB91F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0ECE7C9-67D7-4D45-BEB4-92595F07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943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F12B3C-5C54-4899-A6F9-19344690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DE21AA-1CB4-46EB-88CF-C58DB453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DF30F21-F1A7-4F9D-A548-35E47ADD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1B82C93-D977-4DBA-BCBE-D2671906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0673C96-8708-4E44-9972-61DC99CF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F985225-AEE0-47B9-9DAF-27BF570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725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6D9BD6-9B90-4D4B-A6B0-90ACADBC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A7A7A61E-C911-4BEF-B049-6CA7BEE61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F252879-E7D9-4E7C-8456-686994D5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21A1EB2-41CE-46A8-8DF9-899B4C94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344CDF0-6F16-4756-B2DD-7A02376A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E46BAD5-E314-489F-AD49-467DEB3C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0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D2FF90CE-C808-42E1-9BDF-6A3F9771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F6E17D1-6F93-4977-BA4A-0770CB0B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33281A5-0514-49DD-B489-9A2B8DBA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808-36A2-4698-9BE8-0DEBA596C9D3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23BA122-6B23-47DE-9085-A4DE6B6E8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49084E4-C3F4-46AF-A8A0-54473C6D7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181-7675-49B7-B354-EDD17DCFD3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1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F923BA-86F3-4CC8-9E30-165FDA7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8"/>
            <a:ext cx="4620584" cy="30851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Biome" panose="020B0503030204020804" pitchFamily="34" charset="0"/>
                <a:cs typeface="Biome" panose="020B0503030204020804" pitchFamily="34" charset="0"/>
              </a:rPr>
              <a:t>MARKETING PROJEKAT ZA FIRMU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70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3FDE3ACD-F0F6-467D-869F-0E6BA46A3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2" y="3952875"/>
            <a:ext cx="4995332" cy="7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0" r="-2" b="29623"/>
          <a:stretch/>
        </p:blipFill>
        <p:spPr>
          <a:xfrm>
            <a:off x="-2610033" y="0"/>
            <a:ext cx="9669642" cy="6857990"/>
          </a:xfrm>
          <a:prstGeom prst="rect">
            <a:avLst/>
          </a:prstGeom>
          <a:effectLst>
            <a:innerShdw blurRad="1117600" dist="2540000">
              <a:schemeClr val="bg1"/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C9B8590B-34FE-45CB-88AA-8702AC9D7659}"/>
              </a:ext>
            </a:extLst>
          </p:cNvPr>
          <p:cNvSpPr txBox="1"/>
          <p:nvPr/>
        </p:nvSpPr>
        <p:spPr>
          <a:xfrm>
            <a:off x="5562648" y="124520"/>
            <a:ext cx="2004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>
                <a:latin typeface="+mj-lt"/>
              </a:rPr>
              <a:t>kreativna</a:t>
            </a:r>
            <a:r>
              <a:rPr lang="en-US" sz="2000" u="sng" dirty="0">
                <a:latin typeface="+mj-lt"/>
              </a:rPr>
              <a:t> </a:t>
            </a:r>
            <a:r>
              <a:rPr lang="en-US" sz="2000" u="sng" dirty="0" err="1">
                <a:latin typeface="+mj-lt"/>
              </a:rPr>
              <a:t>rješenja</a:t>
            </a:r>
            <a:endParaRPr lang="en-US" sz="2000" u="sng" dirty="0">
              <a:latin typeface="+mj-lt"/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F51DEB3D-C28F-494C-9271-C9FC82FB81DB}"/>
              </a:ext>
            </a:extLst>
          </p:cNvPr>
          <p:cNvSpPr/>
          <p:nvPr/>
        </p:nvSpPr>
        <p:spPr>
          <a:xfrm>
            <a:off x="5562648" y="56667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bs-Latn-BA" sz="2000" dirty="0">
                <a:latin typeface="+mj-lt"/>
              </a:rPr>
              <a:t>- </a:t>
            </a:r>
            <a:r>
              <a:rPr lang="en-US" sz="2000" dirty="0" err="1">
                <a:latin typeface="+mj-lt"/>
              </a:rPr>
              <a:t>Kreiranje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zanimljivog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sadržaja</a:t>
            </a:r>
            <a:r>
              <a:rPr lang="en-US" sz="2000" dirty="0">
                <a:latin typeface="+mj-lt"/>
              </a:rPr>
              <a:t> za </a:t>
            </a:r>
            <a:r>
              <a:rPr lang="en-US" sz="2000" dirty="0" err="1">
                <a:latin typeface="+mj-lt"/>
              </a:rPr>
              <a:t>objavljivanje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društvenim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mrežama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poput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raznih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eventa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ili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provođenja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nekih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gerila</a:t>
            </a:r>
            <a:r>
              <a:rPr lang="en-US" sz="2000" dirty="0">
                <a:latin typeface="+mj-lt"/>
              </a:rPr>
              <a:t> marketing </a:t>
            </a:r>
            <a:r>
              <a:rPr lang="en-US" sz="2000" dirty="0" err="1">
                <a:latin typeface="+mj-lt"/>
              </a:rPr>
              <a:t>akcija</a:t>
            </a:r>
            <a:r>
              <a:rPr lang="en-US" sz="2000" dirty="0">
                <a:latin typeface="+mj-lt"/>
              </a:rPr>
              <a:t>;</a:t>
            </a:r>
            <a:endParaRPr lang="en-GB" sz="2000" dirty="0">
              <a:latin typeface="+mj-lt"/>
            </a:endParaRPr>
          </a:p>
          <a:p>
            <a:pPr lvl="0"/>
            <a:r>
              <a:rPr lang="bs-Latn-BA" sz="2000" dirty="0">
                <a:latin typeface="+mj-lt"/>
              </a:rPr>
              <a:t>- </a:t>
            </a:r>
            <a:r>
              <a:rPr lang="en-US" sz="2000" dirty="0" err="1">
                <a:latin typeface="+mj-lt"/>
              </a:rPr>
              <a:t>Kreiranje</a:t>
            </a:r>
            <a:r>
              <a:rPr lang="en-US" sz="2000" dirty="0">
                <a:latin typeface="+mj-lt"/>
              </a:rPr>
              <a:t> YouTube </a:t>
            </a:r>
            <a:r>
              <a:rPr lang="en-US" sz="2000" dirty="0" err="1">
                <a:latin typeface="+mj-lt"/>
              </a:rPr>
              <a:t>kanala</a:t>
            </a:r>
            <a:r>
              <a:rPr lang="en-US" sz="2000" dirty="0">
                <a:latin typeface="+mj-lt"/>
              </a:rPr>
              <a:t>;</a:t>
            </a:r>
            <a:endParaRPr lang="en-GB" sz="2000" dirty="0">
              <a:latin typeface="+mj-lt"/>
            </a:endParaRPr>
          </a:p>
          <a:p>
            <a:pPr lvl="0"/>
            <a:r>
              <a:rPr lang="bs-Latn-BA" sz="2000" dirty="0">
                <a:latin typeface="+mj-lt"/>
              </a:rPr>
              <a:t>- </a:t>
            </a:r>
            <a:r>
              <a:rPr lang="en-US" sz="2000" dirty="0" err="1">
                <a:latin typeface="+mj-lt"/>
              </a:rPr>
              <a:t>Kreiranje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promotivnih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videa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njihovo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objavljivanje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društvenim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mrežama</a:t>
            </a:r>
            <a:r>
              <a:rPr lang="en-US" sz="2000" dirty="0">
                <a:latin typeface="+mj-lt"/>
              </a:rPr>
              <a:t> </a:t>
            </a:r>
            <a:r>
              <a:rPr lang="hr-HR" sz="2000" dirty="0">
                <a:latin typeface="+mj-lt"/>
              </a:rPr>
              <a:t>i na YouTube-u;</a:t>
            </a:r>
            <a:endParaRPr lang="en-GB" sz="2000" dirty="0">
              <a:latin typeface="+mj-lt"/>
            </a:endParaRPr>
          </a:p>
          <a:p>
            <a:pPr lvl="0"/>
            <a:r>
              <a:rPr lang="hr-HR" sz="2000" dirty="0">
                <a:latin typeface="+mj-lt"/>
              </a:rPr>
              <a:t>- Praćenje trenda na YouTube-u vezanog za IT, te kreiranje i objavljivanje sličnog sadržaja;</a:t>
            </a:r>
            <a:endParaRPr lang="en-GB" sz="2000" dirty="0">
              <a:latin typeface="+mj-lt"/>
            </a:endParaRPr>
          </a:p>
          <a:p>
            <a:pPr lvl="0"/>
            <a:r>
              <a:rPr lang="hr-HR" sz="2000" dirty="0">
                <a:latin typeface="+mj-lt"/>
              </a:rPr>
              <a:t>- Kreiranje zanimljivih plakata i </a:t>
            </a:r>
            <a:r>
              <a:rPr lang="hr-HR" sz="2000" dirty="0" err="1">
                <a:latin typeface="+mj-lt"/>
              </a:rPr>
              <a:t>vizuala</a:t>
            </a:r>
            <a:r>
              <a:rPr lang="hr-HR" sz="2000" dirty="0">
                <a:latin typeface="+mj-lt"/>
              </a:rPr>
              <a:t>;</a:t>
            </a:r>
            <a:endParaRPr lang="en-GB" sz="2000" dirty="0">
              <a:latin typeface="+mj-lt"/>
            </a:endParaRPr>
          </a:p>
          <a:p>
            <a:pPr lvl="0"/>
            <a:r>
              <a:rPr lang="hr-HR" sz="2000" dirty="0">
                <a:latin typeface="+mj-lt"/>
              </a:rPr>
              <a:t>- Održavanje online seminara/</a:t>
            </a:r>
            <a:r>
              <a:rPr lang="hr-HR" sz="2000" dirty="0" err="1">
                <a:latin typeface="+mj-lt"/>
              </a:rPr>
              <a:t>webinara</a:t>
            </a:r>
            <a:r>
              <a:rPr lang="hr-HR" sz="2000" dirty="0">
                <a:latin typeface="+mj-lt"/>
              </a:rPr>
              <a:t>.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9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0" r="-2" b="29623"/>
          <a:stretch/>
        </p:blipFill>
        <p:spPr>
          <a:xfrm>
            <a:off x="-2610033" y="0"/>
            <a:ext cx="9669642" cy="6857990"/>
          </a:xfrm>
          <a:prstGeom prst="rect">
            <a:avLst/>
          </a:prstGeom>
          <a:effectLst>
            <a:innerShdw blurRad="1117600" dist="2540000">
              <a:schemeClr val="bg1"/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C9B8590B-34FE-45CB-88AA-8702AC9D7659}"/>
              </a:ext>
            </a:extLst>
          </p:cNvPr>
          <p:cNvSpPr txBox="1"/>
          <p:nvPr/>
        </p:nvSpPr>
        <p:spPr>
          <a:xfrm>
            <a:off x="5908588" y="152219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latin typeface="+mj-lt"/>
              </a:rPr>
              <a:t>budžet</a:t>
            </a:r>
            <a:endParaRPr lang="en-US" u="sng" dirty="0">
              <a:latin typeface="+mj-lt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33DF80B-CCBB-4F42-B2CA-1E1050DE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88" y="560811"/>
            <a:ext cx="5499839" cy="62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0" r="-2" b="29623"/>
          <a:stretch/>
        </p:blipFill>
        <p:spPr>
          <a:xfrm>
            <a:off x="-2610033" y="0"/>
            <a:ext cx="9669642" cy="6857990"/>
          </a:xfrm>
          <a:prstGeom prst="rect">
            <a:avLst/>
          </a:prstGeom>
          <a:effectLst>
            <a:innerShdw blurRad="1117600" dist="2540000">
              <a:schemeClr val="bg1"/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69FF19E-31A6-475F-AA93-79C80C2E10AF}"/>
              </a:ext>
            </a:extLst>
          </p:cNvPr>
          <p:cNvSpPr txBox="1"/>
          <p:nvPr/>
        </p:nvSpPr>
        <p:spPr>
          <a:xfrm>
            <a:off x="5384799" y="15519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canvas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08D6B579-F4D6-4A81-B242-E4DB443B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9" y="679726"/>
            <a:ext cx="6714837" cy="60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31" r="1" b="43496"/>
          <a:stretch/>
        </p:blipFill>
        <p:spPr>
          <a:xfrm rot="10800000">
            <a:off x="-2093336" y="3387662"/>
            <a:ext cx="13224006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6D4DE693-E961-4F27-8273-B6ED376ACC74}"/>
              </a:ext>
            </a:extLst>
          </p:cNvPr>
          <p:cNvSpPr txBox="1"/>
          <p:nvPr/>
        </p:nvSpPr>
        <p:spPr>
          <a:xfrm>
            <a:off x="691203" y="217563"/>
            <a:ext cx="108065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+mj-lt"/>
                <a:cs typeface="Biome Light" panose="020B0502040204020203" pitchFamily="34" charset="0"/>
              </a:rPr>
              <a:t>uvod</a:t>
            </a:r>
            <a:endParaRPr lang="en-US" sz="2000" u="sng" dirty="0">
              <a:latin typeface="+mj-lt"/>
              <a:cs typeface="Biome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  <a:cs typeface="Biome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  <a:cs typeface="Biome Light" panose="020B0502040204020203" pitchFamily="34" charset="0"/>
              </a:rPr>
              <a:t>polje IT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industrije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je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najbrže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rastuće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polje u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svijetu</a:t>
            </a:r>
            <a:endParaRPr lang="en-US" sz="2000" dirty="0">
              <a:latin typeface="+mj-lt"/>
              <a:cs typeface="Biome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  <a:cs typeface="Biome Light" panose="020B0502040204020203" pitchFamily="34" charset="0"/>
              </a:rPr>
              <a:t>turbulentno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tržište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velikog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potencijala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,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mnoštvo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konkurencije</a:t>
            </a:r>
            <a:endParaRPr lang="en-US" sz="2000" dirty="0">
              <a:latin typeface="+mj-lt"/>
              <a:cs typeface="Biome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j-lt"/>
                <a:cs typeface="Biome Light" panose="020B0502040204020203" pitchFamily="34" charset="0"/>
              </a:rPr>
              <a:t>cilj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je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pronaći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najoptimalniji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i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potencijalno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najuspješniji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način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marketinga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za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datu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firmu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,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istražiti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sve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moguće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en-US" sz="2000" dirty="0" err="1">
                <a:latin typeface="+mj-lt"/>
                <a:cs typeface="Biome Light" panose="020B0502040204020203" pitchFamily="34" charset="0"/>
              </a:rPr>
              <a:t>segmente</a:t>
            </a:r>
            <a:r>
              <a:rPr lang="en-US" sz="2000" dirty="0">
                <a:latin typeface="+mj-lt"/>
                <a:cs typeface="Biome Light" panose="020B0502040204020203" pitchFamily="34" charset="0"/>
              </a:rPr>
              <a:t> </a:t>
            </a:r>
            <a:r>
              <a:rPr lang="hr-HR" sz="2000" dirty="0" err="1">
                <a:latin typeface="+mj-lt"/>
                <a:cs typeface="Biome Light" panose="020B0502040204020203" pitchFamily="34" charset="0"/>
              </a:rPr>
              <a:t>unaprijeđenja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 poslovanja, istražiti da li postoje neke </a:t>
            </a:r>
            <a:r>
              <a:rPr lang="hr-HR" sz="2000" dirty="0" err="1">
                <a:latin typeface="+mj-lt"/>
                <a:cs typeface="Biome Light" panose="020B0502040204020203" pitchFamily="34" charset="0"/>
              </a:rPr>
              <a:t>neoptimalnosti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 u kompaniji te naći način i </a:t>
            </a:r>
            <a:r>
              <a:rPr lang="hr-HR" sz="2000">
                <a:latin typeface="+mj-lt"/>
                <a:cs typeface="Biome Light" panose="020B0502040204020203" pitchFamily="34" charset="0"/>
              </a:rPr>
              <a:t>predložiti rješenja 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za optimizaciju</a:t>
            </a:r>
            <a:endParaRPr lang="en-US" sz="2000" dirty="0">
              <a:latin typeface="+mj-lt"/>
              <a:cs typeface="Biome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  <a:cs typeface="Biome Light" panose="020B0502040204020203" pitchFamily="34" charset="0"/>
              </a:rPr>
              <a:t>z</a:t>
            </a:r>
            <a:r>
              <a:rPr lang="hr-HR" sz="2000" dirty="0" err="1">
                <a:latin typeface="+mj-lt"/>
                <a:cs typeface="Biome Light" panose="020B0502040204020203" pitchFamily="34" charset="0"/>
              </a:rPr>
              <a:t>načaj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 se ogleda u </a:t>
            </a:r>
            <a:r>
              <a:rPr lang="hr-HR" sz="2000" dirty="0" err="1">
                <a:latin typeface="+mj-lt"/>
                <a:cs typeface="Biome Light" panose="020B0502040204020203" pitchFamily="34" charset="0"/>
              </a:rPr>
              <a:t>prezentovanju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 pravilnih načina pozicioniranja kompanije na tržištu, njenom </a:t>
            </a:r>
            <a:r>
              <a:rPr lang="hr-HR" sz="2000" dirty="0" err="1">
                <a:latin typeface="+mj-lt"/>
                <a:cs typeface="Biome Light" panose="020B0502040204020203" pitchFamily="34" charset="0"/>
              </a:rPr>
              <a:t>brendiranju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, te pažljivom odabiru ciljnih skupina i pronalaženju načina pristupa istim, stvaranju </a:t>
            </a:r>
            <a:r>
              <a:rPr lang="hr-HR" sz="2000" dirty="0" err="1">
                <a:latin typeface="+mj-lt"/>
                <a:cs typeface="Biome Light" panose="020B0502040204020203" pitchFamily="34" charset="0"/>
              </a:rPr>
              <a:t>mutualizma</a:t>
            </a:r>
            <a:r>
              <a:rPr lang="hr-HR" sz="2000" dirty="0">
                <a:latin typeface="+mj-lt"/>
                <a:cs typeface="Biome Light" panose="020B0502040204020203" pitchFamily="34" charset="0"/>
              </a:rPr>
              <a:t> između firme i klijenata proizvodeći odane klijente</a:t>
            </a:r>
          </a:p>
        </p:txBody>
      </p:sp>
    </p:spTree>
    <p:extLst>
      <p:ext uri="{BB962C8B-B14F-4D97-AF65-F5344CB8AC3E}">
        <p14:creationId xmlns:p14="http://schemas.microsoft.com/office/powerpoint/2010/main" val="41055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348" r="-1" b="35511"/>
          <a:stretch/>
        </p:blipFill>
        <p:spPr>
          <a:xfrm rot="10800000"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40EA9614-88DD-465C-8AB3-5603F13427BF}"/>
              </a:ext>
            </a:extLst>
          </p:cNvPr>
          <p:cNvSpPr txBox="1"/>
          <p:nvPr/>
        </p:nvSpPr>
        <p:spPr>
          <a:xfrm>
            <a:off x="249919" y="237456"/>
            <a:ext cx="895756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FFFFFF"/>
                </a:solidFill>
              </a:rPr>
              <a:t>poslovno-strategijsko</a:t>
            </a:r>
            <a:r>
              <a:rPr lang="en-US" sz="2000" u="sng" dirty="0">
                <a:solidFill>
                  <a:srgbClr val="FFFFFF"/>
                </a:solidFill>
              </a:rPr>
              <a:t> </a:t>
            </a:r>
            <a:r>
              <a:rPr lang="en-US" sz="2000" u="sng" dirty="0" err="1">
                <a:solidFill>
                  <a:srgbClr val="FFFFFF"/>
                </a:solidFill>
              </a:rPr>
              <a:t>profiliranje</a:t>
            </a:r>
            <a:endParaRPr lang="en-US" sz="2000" u="sng" dirty="0">
              <a:solidFill>
                <a:srgbClr val="FFFFFF"/>
              </a:solidFill>
            </a:endParaRPr>
          </a:p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-    </a:t>
            </a:r>
            <a:r>
              <a:rPr lang="en-US" sz="2000" dirty="0" err="1">
                <a:solidFill>
                  <a:srgbClr val="FFFFFF"/>
                </a:solidFill>
              </a:rPr>
              <a:t>Codecta</a:t>
            </a:r>
            <a:r>
              <a:rPr lang="en-US" sz="2000" dirty="0">
                <a:solidFill>
                  <a:srgbClr val="FFFFFF"/>
                </a:solidFill>
              </a:rPr>
              <a:t> je </a:t>
            </a:r>
            <a:r>
              <a:rPr lang="en-US" sz="2000" dirty="0" err="1">
                <a:solidFill>
                  <a:srgbClr val="FFFFFF"/>
                </a:solidFill>
              </a:rPr>
              <a:t>kompanija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koja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bavi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proizvodnjom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softvera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ponudom</a:t>
            </a:r>
            <a:r>
              <a:rPr lang="en-US" sz="2000" dirty="0">
                <a:solidFill>
                  <a:srgbClr val="FFFFFF"/>
                </a:solidFill>
              </a:rPr>
              <a:t> IT </a:t>
            </a:r>
            <a:r>
              <a:rPr lang="en-US" sz="2000" dirty="0" err="1">
                <a:solidFill>
                  <a:srgbClr val="FFFFFF"/>
                </a:solidFill>
              </a:rPr>
              <a:t>usluga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FFFFFF"/>
                </a:solidFill>
              </a:rPr>
              <a:t>sjedišta</a:t>
            </a:r>
            <a:r>
              <a:rPr lang="en-US" sz="2000" dirty="0">
                <a:solidFill>
                  <a:srgbClr val="FFFFFF"/>
                </a:solidFill>
              </a:rPr>
              <a:t> u </a:t>
            </a:r>
            <a:r>
              <a:rPr lang="en-US" sz="2000" dirty="0" err="1">
                <a:solidFill>
                  <a:srgbClr val="FFFFFF"/>
                </a:solidFill>
              </a:rPr>
              <a:t>Sarajevu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Beču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Irvinu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/>
              <a:t>“</a:t>
            </a:r>
            <a:r>
              <a:rPr lang="en-US" sz="2000" dirty="0" err="1"/>
              <a:t>Vizija</a:t>
            </a:r>
            <a:r>
              <a:rPr lang="en-US" sz="2000" dirty="0"/>
              <a:t> </a:t>
            </a:r>
            <a:r>
              <a:rPr lang="en-US" sz="2000" dirty="0" err="1"/>
              <a:t>Codecte</a:t>
            </a:r>
            <a:r>
              <a:rPr lang="en-US" sz="2000" dirty="0"/>
              <a:t> je da </a:t>
            </a:r>
            <a:r>
              <a:rPr lang="en-US" sz="2000" dirty="0" err="1"/>
              <a:t>postane</a:t>
            </a:r>
            <a:r>
              <a:rPr lang="en-US" sz="2000" dirty="0"/>
              <a:t> </a:t>
            </a:r>
            <a:r>
              <a:rPr lang="en-US" sz="2000" dirty="0" err="1"/>
              <a:t>prva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glavna</a:t>
            </a:r>
            <a:r>
              <a:rPr lang="en-US" sz="2000" dirty="0"/>
              <a:t> </a:t>
            </a:r>
            <a:r>
              <a:rPr lang="en-US" sz="2000" dirty="0" err="1"/>
              <a:t>asocijacija</a:t>
            </a:r>
            <a:r>
              <a:rPr lang="en-US" sz="2000" dirty="0"/>
              <a:t> </a:t>
            </a:r>
            <a:r>
              <a:rPr lang="en-US" sz="2000" dirty="0" err="1"/>
              <a:t>firmama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tržištima</a:t>
            </a:r>
            <a:r>
              <a:rPr lang="en-US" sz="2000" dirty="0"/>
              <a:t> </a:t>
            </a:r>
            <a:r>
              <a:rPr lang="en-US" sz="2000" dirty="0" err="1"/>
              <a:t>Europske</a:t>
            </a:r>
            <a:r>
              <a:rPr lang="en-US" sz="2000" dirty="0"/>
              <a:t> </a:t>
            </a:r>
            <a:r>
              <a:rPr lang="en-US" sz="2000" dirty="0" err="1"/>
              <a:t>Unije</a:t>
            </a:r>
            <a:r>
              <a:rPr lang="en-US" sz="2000" dirty="0"/>
              <a:t>, SAD-a, </a:t>
            </a:r>
            <a:r>
              <a:rPr lang="en-US" sz="2000" dirty="0" err="1"/>
              <a:t>Norveške</a:t>
            </a:r>
            <a:r>
              <a:rPr lang="en-US" sz="2000" dirty="0"/>
              <a:t>, </a:t>
            </a:r>
            <a:r>
              <a:rPr lang="en-US" sz="2000" dirty="0" err="1"/>
              <a:t>Kanade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tržištima</a:t>
            </a:r>
            <a:r>
              <a:rPr lang="en-US" sz="2000" dirty="0"/>
              <a:t> </a:t>
            </a:r>
            <a:r>
              <a:rPr lang="en-US" sz="2000" dirty="0" err="1"/>
              <a:t>ostalih</a:t>
            </a:r>
            <a:r>
              <a:rPr lang="en-US" sz="2000" dirty="0"/>
              <a:t> </a:t>
            </a:r>
            <a:r>
              <a:rPr lang="en-US" sz="2000" dirty="0" err="1"/>
              <a:t>razvijenih</a:t>
            </a:r>
            <a:r>
              <a:rPr lang="en-US" sz="2000" dirty="0"/>
              <a:t> </a:t>
            </a:r>
            <a:r>
              <a:rPr lang="en-US" sz="2000" dirty="0" err="1"/>
              <a:t>država</a:t>
            </a:r>
            <a:r>
              <a:rPr lang="en-US" sz="2000" dirty="0"/>
              <a:t> </a:t>
            </a:r>
            <a:r>
              <a:rPr lang="en-US" sz="2000" dirty="0" err="1"/>
              <a:t>kada</a:t>
            </a:r>
            <a:r>
              <a:rPr lang="en-US" sz="2000" dirty="0"/>
              <a:t> se </a:t>
            </a:r>
            <a:r>
              <a:rPr lang="en-US" sz="2000" dirty="0" err="1"/>
              <a:t>nađu</a:t>
            </a:r>
            <a:r>
              <a:rPr lang="en-US" sz="2000" dirty="0"/>
              <a:t> u </a:t>
            </a:r>
            <a:r>
              <a:rPr lang="en-US" sz="2000" dirty="0" err="1"/>
              <a:t>potrebi</a:t>
            </a:r>
            <a:r>
              <a:rPr lang="en-US" sz="2000" dirty="0"/>
              <a:t> za IT </a:t>
            </a:r>
            <a:r>
              <a:rPr lang="en-US" sz="2000" dirty="0" err="1"/>
              <a:t>uslugama</a:t>
            </a:r>
            <a:r>
              <a:rPr lang="en-US" sz="2000" dirty="0"/>
              <a:t>.”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“</a:t>
            </a:r>
            <a:r>
              <a:rPr lang="hr-HR" sz="2000" dirty="0"/>
              <a:t>Misija </a:t>
            </a:r>
            <a:r>
              <a:rPr lang="hr-HR" sz="2000" dirty="0" err="1"/>
              <a:t>Codecte</a:t>
            </a:r>
            <a:r>
              <a:rPr lang="hr-HR" sz="2000" dirty="0"/>
              <a:t> je donijeti </a:t>
            </a:r>
            <a:r>
              <a:rPr lang="hr-HR" sz="2000" dirty="0" err="1"/>
              <a:t>najsavremenije</a:t>
            </a:r>
            <a:r>
              <a:rPr lang="hr-HR" sz="2000" dirty="0"/>
              <a:t> tehnološke inovacije klijentima širom svijeta i poboljšati njihov rast visokokvalitetnim rješenjima.</a:t>
            </a:r>
            <a:r>
              <a:rPr lang="en-US" sz="2000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strateški</a:t>
            </a:r>
            <a:r>
              <a:rPr lang="en-US" sz="2000" dirty="0"/>
              <a:t> </a:t>
            </a:r>
            <a:r>
              <a:rPr lang="en-US" sz="2000" dirty="0" err="1"/>
              <a:t>ciljevi</a:t>
            </a:r>
            <a:r>
              <a:rPr lang="en-US" sz="2000" dirty="0"/>
              <a:t>: </a:t>
            </a:r>
          </a:p>
          <a:p>
            <a:r>
              <a:rPr lang="en-US" sz="2000" dirty="0"/>
              <a:t>     • </a:t>
            </a:r>
            <a:r>
              <a:rPr lang="en-US" sz="2000" dirty="0" err="1"/>
              <a:t>privući</a:t>
            </a:r>
            <a:r>
              <a:rPr lang="en-US" sz="2000" dirty="0"/>
              <a:t> </a:t>
            </a:r>
            <a:r>
              <a:rPr lang="en-US" sz="2000" dirty="0" err="1"/>
              <a:t>pažnju</a:t>
            </a:r>
            <a:r>
              <a:rPr lang="en-US" sz="2000" dirty="0"/>
              <a:t> </a:t>
            </a:r>
            <a:r>
              <a:rPr lang="en-US" sz="2000" dirty="0" err="1"/>
              <a:t>pojedinaca</a:t>
            </a:r>
            <a:r>
              <a:rPr lang="en-US" sz="2000" dirty="0"/>
              <a:t> koji </a:t>
            </a:r>
            <a:r>
              <a:rPr lang="en-US" sz="2000" dirty="0" err="1"/>
              <a:t>imaju</a:t>
            </a:r>
            <a:r>
              <a:rPr lang="en-US" sz="2000" dirty="0"/>
              <a:t> </a:t>
            </a:r>
            <a:r>
              <a:rPr lang="en-US" sz="2000" dirty="0" err="1"/>
              <a:t>utjecaj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odluke</a:t>
            </a:r>
            <a:r>
              <a:rPr lang="en-US" sz="2000" dirty="0"/>
              <a:t> u </a:t>
            </a:r>
            <a:r>
              <a:rPr lang="en-US" sz="2000" dirty="0" err="1"/>
              <a:t>firmama</a:t>
            </a:r>
            <a:r>
              <a:rPr lang="en-US" sz="2000" dirty="0"/>
              <a:t> </a:t>
            </a:r>
            <a:r>
              <a:rPr lang="en-US" sz="2000" dirty="0" err="1"/>
              <a:t>kojima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potencijalno</a:t>
            </a:r>
            <a:r>
              <a:rPr lang="en-US" sz="2000" dirty="0"/>
              <a:t> </a:t>
            </a:r>
            <a:r>
              <a:rPr lang="en-US" sz="2000" dirty="0" err="1"/>
              <a:t>potrebne</a:t>
            </a:r>
            <a:r>
              <a:rPr lang="en-US" sz="2000" dirty="0"/>
              <a:t> IT </a:t>
            </a:r>
            <a:r>
              <a:rPr lang="en-US" sz="2000" dirty="0" err="1"/>
              <a:t>solucije</a:t>
            </a:r>
            <a:r>
              <a:rPr lang="en-US" sz="2000" dirty="0"/>
              <a:t>, </a:t>
            </a:r>
          </a:p>
          <a:p>
            <a:r>
              <a:rPr lang="en-US" sz="2000" dirty="0"/>
              <a:t>     • </a:t>
            </a:r>
            <a:r>
              <a:rPr lang="en-US" sz="2000" dirty="0" err="1"/>
              <a:t>kvalitetno</a:t>
            </a:r>
            <a:r>
              <a:rPr lang="en-US" sz="2000" dirty="0"/>
              <a:t> </a:t>
            </a:r>
            <a:r>
              <a:rPr lang="en-US" sz="2000" dirty="0" err="1"/>
              <a:t>odraditi</a:t>
            </a:r>
            <a:r>
              <a:rPr lang="en-US" sz="2000" dirty="0"/>
              <a:t> </a:t>
            </a:r>
            <a:r>
              <a:rPr lang="en-US" sz="2000" dirty="0" err="1"/>
              <a:t>ugovorene</a:t>
            </a:r>
            <a:r>
              <a:rPr lang="en-US" sz="2000" dirty="0"/>
              <a:t> </a:t>
            </a:r>
            <a:r>
              <a:rPr lang="en-US" sz="2000" dirty="0" err="1"/>
              <a:t>poslove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zadržati</a:t>
            </a:r>
            <a:r>
              <a:rPr lang="en-US" sz="2000" dirty="0"/>
              <a:t> </a:t>
            </a:r>
            <a:r>
              <a:rPr lang="en-US" sz="2000" dirty="0" err="1"/>
              <a:t>firme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stalne</a:t>
            </a:r>
            <a:r>
              <a:rPr lang="en-US" sz="2000" dirty="0"/>
              <a:t> </a:t>
            </a:r>
            <a:r>
              <a:rPr lang="en-US" sz="2000" dirty="0" err="1"/>
              <a:t>klijente</a:t>
            </a:r>
            <a:r>
              <a:rPr lang="en-US" sz="2000" dirty="0"/>
              <a:t>,</a:t>
            </a:r>
          </a:p>
          <a:p>
            <a:r>
              <a:rPr lang="en-US" sz="2000" dirty="0"/>
              <a:t>     • </a:t>
            </a:r>
            <a:r>
              <a:rPr lang="en-US" sz="2000" dirty="0" err="1"/>
              <a:t>održavati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unaprijeđivati</a:t>
            </a:r>
            <a:r>
              <a:rPr lang="en-US" sz="2000" dirty="0"/>
              <a:t> </a:t>
            </a:r>
            <a:r>
              <a:rPr lang="en-US" sz="2000" dirty="0" err="1"/>
              <a:t>poziciju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tržištu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49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1" r="-2" b="29623"/>
          <a:stretch/>
        </p:blipFill>
        <p:spPr>
          <a:xfrm>
            <a:off x="6229557" y="10"/>
            <a:ext cx="9163050" cy="6857990"/>
          </a:xfrm>
          <a:prstGeom prst="rect">
            <a:avLst/>
          </a:prstGeom>
          <a:effectLst>
            <a:innerShdw blurRad="1270000" dist="2540000" dir="10800000">
              <a:schemeClr val="bg1">
                <a:alpha val="91000"/>
              </a:schemeClr>
            </a:innerShdw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F923BA-86F3-4CC8-9E30-165FDA7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481" y="1302616"/>
            <a:ext cx="3973385" cy="212638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650737B-8C73-4737-9F0B-26213419479B}"/>
              </a:ext>
            </a:extLst>
          </p:cNvPr>
          <p:cNvSpPr txBox="1"/>
          <p:nvPr/>
        </p:nvSpPr>
        <p:spPr>
          <a:xfrm>
            <a:off x="354701" y="183995"/>
            <a:ext cx="191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latin typeface="+mj-lt"/>
              </a:rPr>
              <a:t>strategijska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analiza</a:t>
            </a:r>
            <a:endParaRPr lang="en-US" u="sng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eksterna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analiza</a:t>
            </a:r>
            <a:r>
              <a:rPr lang="en-US" u="sng" dirty="0">
                <a:latin typeface="+mj-lt"/>
              </a:rPr>
              <a:t> </a:t>
            </a: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AA5288DF-072D-46EB-8A51-E605D4EC87E9}"/>
              </a:ext>
            </a:extLst>
          </p:cNvPr>
          <p:cNvSpPr/>
          <p:nvPr/>
        </p:nvSpPr>
        <p:spPr>
          <a:xfrm>
            <a:off x="428592" y="955263"/>
            <a:ext cx="7554063" cy="5454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Veliki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broj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start-up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potražnji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za IT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solucijama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jer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se IT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danas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dotiče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skoro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svih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svih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grana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privrede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stoga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jako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tražene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svih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posebno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start-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upova</a:t>
            </a:r>
            <a:endParaRPr lang="hr-HR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BiH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trenutno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mali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broj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edukovanog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stanovništva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uveliko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utiče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trenutno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buduće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poslovanje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firme</a:t>
            </a:r>
            <a:endParaRPr lang="hr-HR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prilog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mnogi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faktori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širok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asortiman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tehnološka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povezanost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klijentima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itd</a:t>
            </a:r>
            <a:endParaRPr lang="hr-HR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Pregovarčka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moć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dobavljača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veoma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slaba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obzirom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Kodecta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dobavljače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softvere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potrebne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za rad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njihovih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usluga</a:t>
            </a:r>
            <a:endParaRPr lang="hr-HR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Pregovaračka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moć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kupaca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umjereno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jaka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ono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razlikuje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drugih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jeste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njihova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velika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stručnost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poljima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veoma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kvalifikovana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snaga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dokazala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odrađenim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projektima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dobila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odličan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feedback</a:t>
            </a:r>
            <a:endParaRPr lang="hr-HR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djelatnosti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kojem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posluje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Kodecta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ne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postoje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konkretno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isti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supstituti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nude,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jer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u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određene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segmente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uključena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individualna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kreativnost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sposobnost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stručnost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itd</a:t>
            </a:r>
            <a:endParaRPr lang="hr-HR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svjetskom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domaćem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tržištu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prisutan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veliki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broj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firmi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direktna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konkurencija</a:t>
            </a: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Codecti</a:t>
            </a:r>
            <a:endParaRPr lang="hr-HR" sz="17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1" r="-2" b="29623"/>
          <a:stretch/>
        </p:blipFill>
        <p:spPr>
          <a:xfrm>
            <a:off x="6242259" y="10"/>
            <a:ext cx="9163050" cy="6857990"/>
          </a:xfrm>
          <a:prstGeom prst="rect">
            <a:avLst/>
          </a:prstGeom>
          <a:effectLst>
            <a:innerShdw blurRad="1270000" dist="2540000" dir="10800000">
              <a:schemeClr val="bg1">
                <a:alpha val="91000"/>
              </a:schemeClr>
            </a:innerShdw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F923BA-86F3-4CC8-9E30-165FDA7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481" y="1302616"/>
            <a:ext cx="3973385" cy="212638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650737B-8C73-4737-9F0B-26213419479B}"/>
              </a:ext>
            </a:extLst>
          </p:cNvPr>
          <p:cNvSpPr txBox="1"/>
          <p:nvPr/>
        </p:nvSpPr>
        <p:spPr>
          <a:xfrm>
            <a:off x="323273" y="73890"/>
            <a:ext cx="335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+mj-lt"/>
              </a:rPr>
              <a:t>interna </a:t>
            </a:r>
            <a:r>
              <a:rPr lang="en-US" sz="2000" u="sng" dirty="0" err="1">
                <a:latin typeface="+mj-lt"/>
              </a:rPr>
              <a:t>analiza</a:t>
            </a:r>
            <a:endParaRPr lang="en-US" sz="2000" u="sng" dirty="0">
              <a:latin typeface="+mj-lt"/>
            </a:endParaRPr>
          </a:p>
          <a:p>
            <a:r>
              <a:rPr lang="en-US" sz="2000" u="sng" dirty="0" err="1">
                <a:latin typeface="+mj-lt"/>
              </a:rPr>
              <a:t>dizajniranje</a:t>
            </a:r>
            <a:r>
              <a:rPr lang="en-US" sz="2000" u="sng" dirty="0">
                <a:latin typeface="+mj-lt"/>
              </a:rPr>
              <a:t> </a:t>
            </a:r>
            <a:r>
              <a:rPr lang="en-US" sz="2000" u="sng" dirty="0" err="1">
                <a:latin typeface="+mj-lt"/>
              </a:rPr>
              <a:t>poslovne</a:t>
            </a:r>
            <a:r>
              <a:rPr lang="en-US" sz="2000" u="sng" dirty="0">
                <a:latin typeface="+mj-lt"/>
              </a:rPr>
              <a:t> </a:t>
            </a:r>
            <a:r>
              <a:rPr lang="en-US" sz="2000" u="sng" dirty="0" err="1">
                <a:latin typeface="+mj-lt"/>
              </a:rPr>
              <a:t>strategije</a:t>
            </a:r>
            <a:endParaRPr lang="hr-HR" sz="2000" u="sng" dirty="0">
              <a:latin typeface="+mj-lt"/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F1214B22-FC04-42DE-84B3-2DE655F070E6}"/>
              </a:ext>
            </a:extLst>
          </p:cNvPr>
          <p:cNvSpPr/>
          <p:nvPr/>
        </p:nvSpPr>
        <p:spPr>
          <a:xfrm>
            <a:off x="415635" y="1095669"/>
            <a:ext cx="6761019" cy="4666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Najveća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prednost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jesu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stručni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kvalitetni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zaposlenici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daje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potencijal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stalni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napredak</a:t>
            </a:r>
            <a:endParaRPr lang="hr-HR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Akademija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 IT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akademija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koja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stvara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kvalitetne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zaposlenike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programere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developere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kroz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svoj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edukacije</a:t>
            </a:r>
            <a:endParaRPr lang="hr-HR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Konkurentne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posjeduju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više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radne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snage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znači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pratiti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određene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velike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nude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iste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slične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usluge</a:t>
            </a:r>
            <a:endParaRPr lang="hr-HR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Uzimajući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obzir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zaključiti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Codecta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treba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svoju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konkurentnost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osnovu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diferencijacije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Truditi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drugačija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nuditi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kreativnija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riješenja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potpomognuta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velikom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stručnošću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radnika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kvalitetom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samih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proizvoda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ostvaruje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team building-om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osiguravanjem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prostora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novim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zanimljivim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idejama</a:t>
            </a:r>
            <a:endParaRPr lang="hr-HR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8" r="-1" b="3551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F923BA-86F3-4CC8-9E30-165FDA7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200">
                <a:solidFill>
                  <a:srgbClr val="FFFFFF"/>
                </a:solidFill>
              </a:rPr>
            </a:br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3ED0BB9D-4A1C-4D5E-B5C2-FC95600C0FC9}"/>
              </a:ext>
            </a:extLst>
          </p:cNvPr>
          <p:cNvSpPr txBox="1"/>
          <p:nvPr/>
        </p:nvSpPr>
        <p:spPr>
          <a:xfrm>
            <a:off x="182519" y="243346"/>
            <a:ext cx="519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chemeClr val="bg1"/>
                </a:solidFill>
              </a:rPr>
              <a:t>dizajniranje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r>
              <a:rPr lang="en-US" sz="2000" u="sng" dirty="0" err="1">
                <a:solidFill>
                  <a:schemeClr val="bg1"/>
                </a:solidFill>
              </a:rPr>
              <a:t>strategije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r>
              <a:rPr lang="en-US" sz="2000" u="sng" dirty="0" err="1">
                <a:solidFill>
                  <a:schemeClr val="bg1"/>
                </a:solidFill>
              </a:rPr>
              <a:t>marketinga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0B344C41-6E3E-42D8-81F4-2A2F5BBF365F}"/>
              </a:ext>
            </a:extLst>
          </p:cNvPr>
          <p:cNvSpPr/>
          <p:nvPr/>
        </p:nvSpPr>
        <p:spPr>
          <a:xfrm>
            <a:off x="182519" y="8868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Kriteriji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segmentacije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tržišta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• </a:t>
            </a:r>
            <a:r>
              <a:rPr lang="hr-HR" sz="2000" dirty="0">
                <a:solidFill>
                  <a:schemeClr val="bg1"/>
                </a:solidFill>
              </a:rPr>
              <a:t>Geografski kriteriji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•</a:t>
            </a:r>
            <a:r>
              <a:rPr lang="hr-HR" sz="2000" dirty="0">
                <a:solidFill>
                  <a:schemeClr val="bg1"/>
                </a:solidFill>
              </a:rPr>
              <a:t>Demografski kriteriji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•</a:t>
            </a:r>
            <a:r>
              <a:rPr lang="hr-HR" sz="2000" dirty="0" err="1">
                <a:solidFill>
                  <a:schemeClr val="bg1"/>
                </a:solidFill>
              </a:rPr>
              <a:t>Psihografski</a:t>
            </a:r>
            <a:r>
              <a:rPr lang="hr-HR" sz="2000" dirty="0">
                <a:solidFill>
                  <a:schemeClr val="bg1"/>
                </a:solidFill>
              </a:rPr>
              <a:t> kriteriji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hr-HR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Izbor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ciljnih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tržišta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hr-HR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Tržišno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pozicioniranje</a:t>
            </a:r>
            <a:endParaRPr lang="hr-H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0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8" r="-1" b="3551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F923BA-86F3-4CC8-9E30-165FDA7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200" dirty="0">
                <a:solidFill>
                  <a:srgbClr val="FFFFFF"/>
                </a:solidFill>
              </a:rPr>
            </a:br>
            <a:br>
              <a:rPr lang="en-US" sz="5200" dirty="0">
                <a:solidFill>
                  <a:srgbClr val="FFFFFF"/>
                </a:solidFill>
              </a:rPr>
            </a:b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8BE0F2C-1555-4B9E-948E-73203B7DEF3D}"/>
              </a:ext>
            </a:extLst>
          </p:cNvPr>
          <p:cNvSpPr txBox="1"/>
          <p:nvPr/>
        </p:nvSpPr>
        <p:spPr>
          <a:xfrm>
            <a:off x="220587" y="213680"/>
            <a:ext cx="218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stakeholder </a:t>
            </a:r>
            <a:r>
              <a:rPr lang="en-US" sz="2000" u="sng" dirty="0" err="1">
                <a:solidFill>
                  <a:schemeClr val="bg1"/>
                </a:solidFill>
              </a:rPr>
              <a:t>analiza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622CAD5C-DA34-4CFC-8604-A388F478D21B}"/>
              </a:ext>
            </a:extLst>
          </p:cNvPr>
          <p:cNvSpPr/>
          <p:nvPr/>
        </p:nvSpPr>
        <p:spPr>
          <a:xfrm>
            <a:off x="220587" y="840622"/>
            <a:ext cx="4657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Interesne skupine: 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•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kupci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kvalitetna usluga i kvalitetan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proizvod </a:t>
            </a:r>
            <a:r>
              <a:rPr lang="hr-HR" sz="2000" dirty="0" err="1">
                <a:solidFill>
                  <a:schemeClr val="bg1">
                    <a:lumMod val="95000"/>
                  </a:schemeClr>
                </a:solidFill>
              </a:rPr>
              <a:t>saradnj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•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zaposlenici - siguran posao, mogućnost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napredovanja,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odgovarajuće mjesečne plate 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•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vlasnici/</a:t>
            </a:r>
            <a:r>
              <a:rPr lang="hr-HR" sz="2000" dirty="0" err="1">
                <a:solidFill>
                  <a:schemeClr val="bg1">
                    <a:lumMod val="95000"/>
                  </a:schemeClr>
                </a:solidFill>
              </a:rPr>
              <a:t>menad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ž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eri – napredovanje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firme, stvaranje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hr-HR" sz="2000" dirty="0">
                <a:solidFill>
                  <a:schemeClr val="bg1">
                    <a:lumMod val="95000"/>
                  </a:schemeClr>
                </a:solidFill>
              </a:rPr>
              <a:t>lojalnog kolektiva i stvaranje profita</a:t>
            </a:r>
          </a:p>
        </p:txBody>
      </p:sp>
    </p:spTree>
    <p:extLst>
      <p:ext uri="{BB962C8B-B14F-4D97-AF65-F5344CB8AC3E}">
        <p14:creationId xmlns:p14="http://schemas.microsoft.com/office/powerpoint/2010/main" val="173877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9348" r="-1" b="35511"/>
          <a:stretch/>
        </p:blipFill>
        <p:spPr>
          <a:xfrm rot="10800000">
            <a:off x="-1" y="10"/>
            <a:ext cx="12192001" cy="6857990"/>
          </a:xfrm>
          <a:prstGeom prst="rect">
            <a:avLst/>
          </a:prstGeom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F8B51BF0-5965-4AA0-B44B-B454243B875A}"/>
              </a:ext>
            </a:extLst>
          </p:cNvPr>
          <p:cNvSpPr txBox="1"/>
          <p:nvPr/>
        </p:nvSpPr>
        <p:spPr>
          <a:xfrm>
            <a:off x="218893" y="196425"/>
            <a:ext cx="177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marketing </a:t>
            </a:r>
            <a:r>
              <a:rPr lang="en-US" sz="2000" u="sng" dirty="0" err="1"/>
              <a:t>miks</a:t>
            </a:r>
            <a:endParaRPr lang="en-US" sz="2000" u="sng" dirty="0"/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ED79BAB6-3F8C-4C12-9FC9-57502B132054}"/>
              </a:ext>
            </a:extLst>
          </p:cNvPr>
          <p:cNvSpPr/>
          <p:nvPr/>
        </p:nvSpPr>
        <p:spPr>
          <a:xfrm>
            <a:off x="298792" y="785804"/>
            <a:ext cx="6096000" cy="4741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proizvodi i usluge koje nude ovise o potrebama klijenata,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ali imaju ponu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š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irok spektar usluga i par gotovih projekata na kojima klijenti mogu da postave o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ekivanja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nema fiksne cijene za proizvod ili uslugu jer sve ovisi o potrebama klijenta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napravili su manje korake u cilju promovisanja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 ali ni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š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ta zna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ajno jer su nakon kra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eg perioda obustavili promocije na dru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š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tvenim platformama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i dio radne snage u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odecti je tako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er i vlasnik same firme,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svi radnici su stru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njaci u svom podru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ju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glavni cilj jeste da zadovolje zahtjeve i uslove klijenta te ostvare mogu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nost kontinualne saradnje u vidu odr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avanja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projekti na kojima je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odecta radila su jedni od najuspje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š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nijih u svojim podru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bs-Latn-BA" dirty="0">
                <a:ea typeface="Calibri" panose="020F0502020204030204" pitchFamily="34" charset="0"/>
                <a:cs typeface="Calibri" panose="020F0502020204030204" pitchFamily="34" charset="0"/>
              </a:rPr>
              <a:t>jima</a:t>
            </a:r>
            <a:endParaRPr lang="hr-H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0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FD63-2553-48FE-AADE-B5778732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9348" r="-1" b="35511"/>
          <a:stretch/>
        </p:blipFill>
        <p:spPr>
          <a:xfrm rot="10800000"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6C2346C5-AB6C-45DB-B884-844C10ADE8C7}"/>
              </a:ext>
            </a:extLst>
          </p:cNvPr>
          <p:cNvSpPr txBox="1"/>
          <p:nvPr/>
        </p:nvSpPr>
        <p:spPr>
          <a:xfrm>
            <a:off x="138994" y="143158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sumirani</a:t>
            </a:r>
            <a:r>
              <a:rPr lang="en-US" sz="2000" u="sng" dirty="0"/>
              <a:t> </a:t>
            </a:r>
            <a:r>
              <a:rPr lang="en-US" sz="2000" u="sng" dirty="0" err="1"/>
              <a:t>prikaz</a:t>
            </a:r>
            <a:r>
              <a:rPr lang="en-US" sz="2000" u="sng" dirty="0"/>
              <a:t> </a:t>
            </a:r>
            <a:r>
              <a:rPr lang="en-US" sz="2000" u="sng" dirty="0" err="1"/>
              <a:t>ključnih</a:t>
            </a:r>
            <a:r>
              <a:rPr lang="en-US" sz="2000" u="sng" dirty="0"/>
              <a:t> </a:t>
            </a:r>
            <a:r>
              <a:rPr lang="en-US" sz="2000" u="sng" dirty="0" err="1"/>
              <a:t>unaprijeđenja</a:t>
            </a:r>
            <a:endParaRPr lang="en-US" sz="2000" u="sng" dirty="0"/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806BD98C-8E33-443F-99CE-583932949AF7}"/>
              </a:ext>
            </a:extLst>
          </p:cNvPr>
          <p:cNvSpPr/>
          <p:nvPr/>
        </p:nvSpPr>
        <p:spPr>
          <a:xfrm>
            <a:off x="207144" y="686417"/>
            <a:ext cx="7383263" cy="536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Kompanija treba da implementira strategije koje će joj pomoći u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brendiranju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Potrebno je stvaranje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 marketinga poput nekih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infografika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, kraćih ili dužih e-knjiga i njihova promocija, sadržaja dugih forma ili vodiča, analize nekih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-a, a mnogo bi doprinijelo i kreiranje nekog bloga ili čak nekog internet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community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-a;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Web stranica kompanije treba da se prevede na što više jezika koji su prisutni na ciljanom tržištu tj. tržištu EU, poput Švedskog, Nizozemskog, Francuskog itd.;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Potrebno je i fokusirati se na SEO i SEM za stranicu;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Na web stranicu treba dodati što više utisaka klijenata;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Razvijanje CRM-a je jedno od najvažnijih stavki, gdje se treba posebno fokusirati na e-mail marketing, ali i na neke CRM sisteme poput onih dostupnih na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-u i drugih;</a:t>
            </a:r>
            <a:endParaRPr lang="hr-H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Sve aktivnosti kompanije treba da budu popraćene i zabilježene na društvenim mrežama, potrebno je vršiti i marketing putem društvenim mreža. Bilo bi jako korisno </a:t>
            </a:r>
            <a:r>
              <a:rPr lang="hr-HR" dirty="0" err="1">
                <a:ea typeface="Calibri" panose="020F0502020204030204" pitchFamily="34" charset="0"/>
                <a:cs typeface="Calibri" panose="020F0502020204030204" pitchFamily="34" charset="0"/>
              </a:rPr>
              <a:t>organizovanje</a:t>
            </a:r>
            <a:r>
              <a:rPr lang="hr-HR" dirty="0">
                <a:ea typeface="Calibri" panose="020F0502020204030204" pitchFamily="34" charset="0"/>
                <a:cs typeface="Calibri" panose="020F0502020204030204" pitchFamily="34" charset="0"/>
              </a:rPr>
              <a:t> nekih eventa koji bi služili za promociju kompanije putem društvenih mreža.</a:t>
            </a:r>
            <a:endParaRPr lang="hr-H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96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1013</Words>
  <Application>Microsoft Office PowerPoint</Application>
  <PresentationFormat>Široki zaslon</PresentationFormat>
  <Paragraphs>77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Arial</vt:lpstr>
      <vt:lpstr>Biome</vt:lpstr>
      <vt:lpstr>Calibri</vt:lpstr>
      <vt:lpstr>Calibri Light</vt:lpstr>
      <vt:lpstr>Tema sustava Office</vt:lpstr>
      <vt:lpstr>MARKETING PROJEKAT ZA FIRMU</vt:lpstr>
      <vt:lpstr>PowerPoint prezentacija</vt:lpstr>
      <vt:lpstr>PowerPoint prezentacija</vt:lpstr>
      <vt:lpstr>  </vt:lpstr>
      <vt:lpstr>  </vt:lpstr>
      <vt:lpstr>  </vt:lpstr>
      <vt:lpstr>  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PROJEKAT ZA FIRMU</dc:title>
  <dc:creator>jurgen flukesson</dc:creator>
  <cp:lastModifiedBy>jurgen flukesson</cp:lastModifiedBy>
  <cp:revision>34</cp:revision>
  <dcterms:created xsi:type="dcterms:W3CDTF">2021-06-14T15:22:55Z</dcterms:created>
  <dcterms:modified xsi:type="dcterms:W3CDTF">2021-06-16T12:47:23Z</dcterms:modified>
</cp:coreProperties>
</file>