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9" r:id="rId2"/>
    <p:sldId id="266" r:id="rId3"/>
    <p:sldId id="267" r:id="rId4"/>
    <p:sldId id="268" r:id="rId5"/>
    <p:sldId id="269" r:id="rId6"/>
    <p:sldId id="270" r:id="rId7"/>
    <p:sldId id="272" r:id="rId8"/>
    <p:sldId id="273" r:id="rId9"/>
    <p:sldId id="283" r:id="rId10"/>
    <p:sldId id="278" r:id="rId11"/>
    <p:sldId id="276" r:id="rId12"/>
    <p:sldId id="287" r:id="rId13"/>
    <p:sldId id="286" r:id="rId14"/>
    <p:sldId id="303" r:id="rId15"/>
    <p:sldId id="304" r:id="rId16"/>
    <p:sldId id="305" r:id="rId17"/>
    <p:sldId id="306" r:id="rId18"/>
    <p:sldId id="307" r:id="rId19"/>
    <p:sldId id="292" r:id="rId20"/>
    <p:sldId id="301" r:id="rId21"/>
    <p:sldId id="302" r:id="rId22"/>
    <p:sldId id="300" r:id="rId23"/>
  </p:sldIdLst>
  <p:sldSz cx="12192000" cy="6858000"/>
  <p:notesSz cx="7010400" cy="92964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770" autoAdjust="0"/>
  </p:normalViewPr>
  <p:slideViewPr>
    <p:cSldViewPr snapToGrid="0">
      <p:cViewPr varScale="1">
        <p:scale>
          <a:sx n="111" d="100"/>
          <a:sy n="111" d="100"/>
        </p:scale>
        <p:origin x="3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1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E05622F-ACDA-419F-98F3-0248148DEB7E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D99D7C4-2660-42C3-8AD3-69F4F2630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291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E634F30-5789-4B6C-B66A-30D980E2AB40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9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F8EB796-9F86-409E-9491-016056A02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36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EB796-9F86-409E-9491-016056A026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077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Online graded discussion</a:t>
            </a:r>
            <a:r>
              <a:rPr lang="en-US" baseline="0" dirty="0" smtClean="0"/>
              <a:t> due morning before class</a:t>
            </a:r>
          </a:p>
          <a:p>
            <a:r>
              <a:rPr lang="en-US" baseline="0" dirty="0" smtClean="0"/>
              <a:t>For some topics, there is a lot of reading listed but it’s for several lectures. </a:t>
            </a:r>
          </a:p>
          <a:p>
            <a:r>
              <a:rPr lang="en-US" baseline="0" dirty="0" smtClean="0"/>
              <a:t>We will try to be clear in class about what to read for when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EB796-9F86-409E-9491-016056A026F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91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Anyone who can never make that time?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EB796-9F86-409E-9491-016056A026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33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EB796-9F86-409E-9491-016056A026F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212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EB796-9F86-409E-9491-016056A026F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78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Randomly assigned to note take on laptop or by hand! </a:t>
            </a:r>
            <a:r>
              <a:rPr lang="en-US" baseline="0" dirty="0" smtClean="0"/>
              <a:t>Randomization ensures that on average the students using electronics in a study are comparable to those who aren’t. Those who took notes on laptops understood the material worse.</a:t>
            </a:r>
          </a:p>
          <a:p>
            <a:r>
              <a:rPr lang="en-US" baseline="0" dirty="0" smtClean="0"/>
              <a:t>* Students using a laptop also distract their colleagues. </a:t>
            </a:r>
          </a:p>
          <a:p>
            <a:r>
              <a:rPr lang="en-US" dirty="0" smtClean="0"/>
              <a:t>* Real-world: </a:t>
            </a:r>
            <a:r>
              <a:rPr lang="en-US" dirty="0"/>
              <a:t>United States Military Academy (USMA): electronics, no electronics, tablets flat on table (same teacher teaches several sections)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EB796-9F86-409E-9491-016056A026F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83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Discussions in class – require reading prior</a:t>
            </a:r>
          </a:p>
          <a:p>
            <a:r>
              <a:rPr lang="en-US" dirty="0" smtClean="0"/>
              <a:t>Retrieval practice is important for learning</a:t>
            </a:r>
          </a:p>
          <a:p>
            <a:r>
              <a:rPr lang="en-US" dirty="0" smtClean="0"/>
              <a:t>Want to be cognizant of</a:t>
            </a:r>
            <a:r>
              <a:rPr lang="en-US" baseline="0" dirty="0" smtClean="0"/>
              <a:t> different learning styles &amp; that not everyone is equally comfortable speaking in class – can boost participation grade through online discussions</a:t>
            </a:r>
          </a:p>
          <a:p>
            <a:r>
              <a:rPr lang="en-US" baseline="0" dirty="0" smtClean="0"/>
              <a:t>Still need to attend</a:t>
            </a:r>
          </a:p>
          <a:p>
            <a:r>
              <a:rPr lang="en-US" baseline="0" dirty="0" smtClean="0"/>
              <a:t>Drop lowest</a:t>
            </a:r>
          </a:p>
          <a:p>
            <a:endParaRPr lang="en-US" baseline="0" dirty="0" smtClean="0"/>
          </a:p>
          <a:p>
            <a:r>
              <a:rPr lang="en-US" baseline="0" dirty="0" smtClean="0"/>
              <a:t>Quizzes due Mondays for first half of semester and then a bit more sporadically as you get more into your projects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Some problem sets will</a:t>
            </a:r>
            <a:r>
              <a:rPr lang="en-US" baseline="0" dirty="0" smtClean="0"/>
              <a:t> use Stata</a:t>
            </a:r>
          </a:p>
          <a:p>
            <a:r>
              <a:rPr lang="en-US" baseline="0" dirty="0" smtClean="0"/>
              <a:t>Lots of resources on campus for learning Stata; I will also make a handout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EB796-9F86-409E-9491-016056A026F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57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Discussions in class – require reading prior</a:t>
            </a:r>
          </a:p>
          <a:p>
            <a:r>
              <a:rPr lang="en-US" dirty="0" smtClean="0"/>
              <a:t>Retrieval practice is important for learning</a:t>
            </a:r>
          </a:p>
          <a:p>
            <a:r>
              <a:rPr lang="en-US" dirty="0" smtClean="0"/>
              <a:t>Want to be cognizant of</a:t>
            </a:r>
            <a:r>
              <a:rPr lang="en-US" baseline="0" dirty="0" smtClean="0"/>
              <a:t> different learning styles &amp; that not everyone is equally comfortable speaking in class – can boost participation grade through online discussions</a:t>
            </a:r>
          </a:p>
          <a:p>
            <a:r>
              <a:rPr lang="en-US" baseline="0" dirty="0" smtClean="0"/>
              <a:t>Still need to attend</a:t>
            </a:r>
          </a:p>
          <a:p>
            <a:r>
              <a:rPr lang="en-US" baseline="0" dirty="0" smtClean="0"/>
              <a:t>Drop lowest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Some problem sets will</a:t>
            </a:r>
            <a:r>
              <a:rPr lang="en-US" baseline="0" dirty="0" smtClean="0"/>
              <a:t> use Stata</a:t>
            </a:r>
          </a:p>
          <a:p>
            <a:r>
              <a:rPr lang="en-US" baseline="0" dirty="0" smtClean="0"/>
              <a:t>Lots of resources on campus for learning Stata; I will also make a handout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EB796-9F86-409E-9491-016056A026F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22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EB796-9F86-409E-9491-016056A026F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50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Life-cycle analysis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 technique to assess environmental impacts associated with all the stages of a product's life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raw material extraction through materials processing, manufacture, distribution, use, repair and maintenance, and disposal or recycling.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EB796-9F86-409E-9491-016056A026F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22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68CB-BF4B-4E34-8F25-040A6FDB5717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5ADE-08B6-4BF4-AB23-407AC8CCB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83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68CB-BF4B-4E34-8F25-040A6FDB5717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5ADE-08B6-4BF4-AB23-407AC8CCB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70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68CB-BF4B-4E34-8F25-040A6FDB5717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5ADE-08B6-4BF4-AB23-407AC8CCB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855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68CB-BF4B-4E34-8F25-040A6FDB5717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5ADE-08B6-4BF4-AB23-407AC8CCB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052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68CB-BF4B-4E34-8F25-040A6FDB5717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5ADE-08B6-4BF4-AB23-407AC8CCB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68CB-BF4B-4E34-8F25-040A6FDB5717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5ADE-08B6-4BF4-AB23-407AC8CCB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1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68CB-BF4B-4E34-8F25-040A6FDB5717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5ADE-08B6-4BF4-AB23-407AC8CCB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02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68CB-BF4B-4E34-8F25-040A6FDB5717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5ADE-08B6-4BF4-AB23-407AC8CCB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721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68CB-BF4B-4E34-8F25-040A6FDB5717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5ADE-08B6-4BF4-AB23-407AC8CCB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9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68CB-BF4B-4E34-8F25-040A6FDB5717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5ADE-08B6-4BF4-AB23-407AC8CCB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0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68CB-BF4B-4E34-8F25-040A6FDB5717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5ADE-08B6-4BF4-AB23-407AC8CCB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02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068CB-BF4B-4E34-8F25-040A6FDB5717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75ADE-08B6-4BF4-AB23-407AC8CCB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2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canvas.wisc.edu/courses/116354/pages/getting-started-with-teams-and-google-resource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tjernstroem@wisc.ed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03590724_a65ab7d04d_o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13" y="0"/>
            <a:ext cx="102901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274724" y="3509963"/>
            <a:ext cx="2682485" cy="1648191"/>
          </a:xfrm>
          <a:prstGeom prst="rect">
            <a:avLst/>
          </a:prstGeom>
          <a:solidFill>
            <a:sysClr val="window" lastClr="FFFFFF">
              <a:alpha val="61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274724" y="3509963"/>
            <a:ext cx="2682485" cy="9053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PA 881</a:t>
            </a:r>
          </a:p>
        </p:txBody>
      </p:sp>
      <p:sp>
        <p:nvSpPr>
          <p:cNvPr id="5" name="Subtitle 3"/>
          <p:cNvSpPr txBox="1">
            <a:spLocks/>
          </p:cNvSpPr>
          <p:nvPr/>
        </p:nvSpPr>
        <p:spPr>
          <a:xfrm>
            <a:off x="274723" y="4415271"/>
            <a:ext cx="2682486" cy="965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International cost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benefit analysis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958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0">
        <p:fade/>
      </p:transition>
    </mc:Choice>
    <mc:Fallback xmlns="">
      <p:transition spd="med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365125"/>
            <a:ext cx="7467600" cy="46291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23329" y="6176963"/>
            <a:ext cx="64276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Source: </a:t>
            </a:r>
            <a:r>
              <a:rPr lang="en-US" dirty="0" smtClean="0"/>
              <a:t>https</a:t>
            </a:r>
            <a:r>
              <a:rPr lang="en-US" dirty="0"/>
              <a:t>://www.brookings.edu/research/for-better-learning-in-college-lectures-lay-down-the-laptop-and-pick-up-a-pen/</a:t>
            </a:r>
          </a:p>
        </p:txBody>
      </p:sp>
    </p:spTree>
    <p:extLst>
      <p:ext uri="{BB962C8B-B14F-4D97-AF65-F5344CB8AC3E}">
        <p14:creationId xmlns:p14="http://schemas.microsoft.com/office/powerpoint/2010/main" val="353763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 &amp; 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05601" cy="3965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Discussions &amp; class participation (15%)</a:t>
            </a:r>
          </a:p>
          <a:p>
            <a:pPr marL="0" indent="0">
              <a:buNone/>
            </a:pPr>
            <a:r>
              <a:rPr lang="en-US" dirty="0" smtClean="0"/>
              <a:t>Frequent online quizzes (10%, drop lowest 2)</a:t>
            </a:r>
          </a:p>
          <a:p>
            <a:pPr marL="0" indent="0">
              <a:buNone/>
            </a:pPr>
            <a:r>
              <a:rPr lang="en-US" dirty="0" smtClean="0"/>
              <a:t>Stata exercise (5%)</a:t>
            </a:r>
          </a:p>
          <a:p>
            <a:pPr marL="0" indent="0">
              <a:buNone/>
            </a:pPr>
            <a:r>
              <a:rPr lang="en-US" dirty="0" smtClean="0"/>
              <a:t>Midterm exam (30%)</a:t>
            </a:r>
          </a:p>
          <a:p>
            <a:pPr marL="0" indent="0">
              <a:buNone/>
            </a:pPr>
            <a:r>
              <a:rPr lang="en-US" dirty="0" smtClean="0"/>
              <a:t>CBA project (40%)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96834" y="1825625"/>
            <a:ext cx="3056965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A: 93 and above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AB: 87-92.99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B: 83-86.99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BC: 77-82.99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C: 70-76.99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D: 60-69.99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F: below 60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199" y="4642338"/>
            <a:ext cx="6365631" cy="192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solidFill>
                  <a:prstClr val="black"/>
                </a:solidFill>
              </a:rPr>
              <a:t>I expect you to keep track of the assignments using the calendar feature. If I forget to remind you at the end of class, it’s not an excuse to miss a deadline!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488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CBA project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005647" cy="4351338"/>
          </a:xfrm>
        </p:spPr>
        <p:txBody>
          <a:bodyPr/>
          <a:lstStyle/>
          <a:p>
            <a:r>
              <a:rPr lang="en-US" dirty="0" smtClean="0"/>
              <a:t>Project report 1 (summary + plan) – September 19</a:t>
            </a:r>
            <a:endParaRPr lang="en-US" dirty="0"/>
          </a:p>
          <a:p>
            <a:r>
              <a:rPr lang="en-US" dirty="0" smtClean="0"/>
              <a:t>Project report 2 (annotated bibliography) – Oct 10</a:t>
            </a:r>
          </a:p>
          <a:p>
            <a:r>
              <a:rPr lang="en-US" dirty="0" smtClean="0"/>
              <a:t>Project report 3 (categories &amp; measurement) – Oct 18</a:t>
            </a:r>
          </a:p>
          <a:p>
            <a:r>
              <a:rPr lang="en-US" dirty="0" smtClean="0"/>
              <a:t>Project consultations – Nov 21</a:t>
            </a:r>
          </a:p>
          <a:p>
            <a:r>
              <a:rPr lang="en-US" dirty="0" smtClean="0"/>
              <a:t>Team reports due Dec 7</a:t>
            </a:r>
          </a:p>
          <a:p>
            <a:r>
              <a:rPr lang="en-US" dirty="0" smtClean="0"/>
              <a:t>Presentations Dec 10 &amp; 12</a:t>
            </a:r>
          </a:p>
          <a:p>
            <a:r>
              <a:rPr lang="en-US" dirty="0" smtClean="0"/>
              <a:t>Revised report due on Dec 19, explaining revisions</a:t>
            </a:r>
          </a:p>
          <a:p>
            <a:r>
              <a:rPr lang="en-US" dirty="0" smtClean="0"/>
              <a:t>Peer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7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6176963"/>
            <a:ext cx="4079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https://canvas.wisc.edu/courses/103383/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25165"/>
          <a:stretch/>
        </p:blipFill>
        <p:spPr>
          <a:xfrm>
            <a:off x="442900" y="1690688"/>
            <a:ext cx="11306199" cy="51321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84531" y="675025"/>
            <a:ext cx="70598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Please </a:t>
            </a:r>
            <a:r>
              <a:rPr lang="en-US" sz="2400">
                <a:solidFill>
                  <a:schemeClr val="accent2"/>
                </a:solidFill>
              </a:rPr>
              <a:t>submit </a:t>
            </a:r>
            <a:r>
              <a:rPr lang="en-US" sz="2400" smtClean="0">
                <a:solidFill>
                  <a:schemeClr val="accent2"/>
                </a:solidFill>
              </a:rPr>
              <a:t>assignments </a:t>
            </a:r>
            <a:r>
              <a:rPr lang="en-US" sz="2400" dirty="0">
                <a:solidFill>
                  <a:schemeClr val="accent2"/>
                </a:solidFill>
              </a:rPr>
              <a:t>with logical titles, ideally Assignment_ProjectName.pdf</a:t>
            </a:r>
          </a:p>
          <a:p>
            <a:endParaRPr 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34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resource on Google Scholar &amp;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Getting started with teams &amp; Google </a:t>
            </a:r>
            <a:r>
              <a:rPr lang="en-US" dirty="0" smtClean="0">
                <a:hlinkClick r:id="rId2"/>
              </a:rPr>
              <a:t>resources</a:t>
            </a:r>
            <a:r>
              <a:rPr lang="en-US" dirty="0" smtClean="0"/>
              <a:t> (also linked from </a:t>
            </a:r>
            <a:r>
              <a:rPr lang="en-US" smtClean="0"/>
              <a:t>Schedule page)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29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resource on Google Scholar &amp;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48611"/>
            <a:ext cx="10515600" cy="330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13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resource on Google Scholar &amp; data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419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97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resource on Google Scholar &amp; data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865" y="1690688"/>
            <a:ext cx="6596270" cy="489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97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032" y="1510541"/>
            <a:ext cx="8555935" cy="53474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resource on Google Scholar &amp;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84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6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r>
              <a:rPr lang="en-US" dirty="0"/>
              <a:t>to </a:t>
            </a:r>
            <a:r>
              <a:rPr lang="en-US" dirty="0" smtClean="0"/>
              <a:t>PA 881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Today: </a:t>
            </a:r>
            <a:endParaRPr lang="en-US" dirty="0" smtClean="0"/>
          </a:p>
          <a:p>
            <a:pPr lvl="1"/>
            <a:r>
              <a:rPr lang="en-US" dirty="0" smtClean="0"/>
              <a:t>getting to know each other</a:t>
            </a:r>
          </a:p>
          <a:p>
            <a:pPr lvl="1"/>
            <a:r>
              <a:rPr lang="en-US" dirty="0" smtClean="0"/>
              <a:t>course details – syllabus, Canvas, topics</a:t>
            </a:r>
          </a:p>
          <a:p>
            <a:r>
              <a:rPr lang="en-US" dirty="0" smtClean="0"/>
              <a:t>Past projects</a:t>
            </a:r>
          </a:p>
        </p:txBody>
      </p:sp>
    </p:spTree>
    <p:extLst>
      <p:ext uri="{BB962C8B-B14F-4D97-AF65-F5344CB8AC3E}">
        <p14:creationId xmlns:p14="http://schemas.microsoft.com/office/powerpoint/2010/main" val="46909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879123" cy="4351338"/>
          </a:xfrm>
        </p:spPr>
        <p:txBody>
          <a:bodyPr/>
          <a:lstStyle/>
          <a:p>
            <a:r>
              <a:rPr lang="en-US" dirty="0" smtClean="0"/>
              <a:t>Conceptual foundations</a:t>
            </a:r>
          </a:p>
          <a:p>
            <a:r>
              <a:rPr lang="en-US" dirty="0" smtClean="0"/>
              <a:t>Valuing B&amp;C in primary markets</a:t>
            </a:r>
          </a:p>
          <a:p>
            <a:r>
              <a:rPr lang="en-US" dirty="0" smtClean="0"/>
              <a:t>Valuing B&amp;C in secondary markets</a:t>
            </a:r>
          </a:p>
          <a:p>
            <a:r>
              <a:rPr lang="en-US" dirty="0" smtClean="0"/>
              <a:t>Discounting</a:t>
            </a:r>
          </a:p>
          <a:p>
            <a:r>
              <a:rPr lang="en-US" dirty="0" smtClean="0"/>
              <a:t>Uncertainty</a:t>
            </a:r>
          </a:p>
          <a:p>
            <a:r>
              <a:rPr lang="en-US" dirty="0" smtClean="0"/>
              <a:t>Life cycle analysis</a:t>
            </a:r>
          </a:p>
          <a:p>
            <a:r>
              <a:rPr lang="en-US" dirty="0" smtClean="0"/>
              <a:t>Midterm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8046" y="465748"/>
            <a:ext cx="5181600" cy="5711215"/>
          </a:xfrm>
        </p:spPr>
        <p:txBody>
          <a:bodyPr/>
          <a:lstStyle/>
          <a:p>
            <a:r>
              <a:rPr lang="en-US" dirty="0" smtClean="0"/>
              <a:t>Why might CBA be different in developing countries?</a:t>
            </a:r>
          </a:p>
          <a:p>
            <a:r>
              <a:rPr lang="en-US" dirty="0" smtClean="0"/>
              <a:t>Revealed preferences</a:t>
            </a:r>
          </a:p>
          <a:p>
            <a:pPr lvl="1"/>
            <a:r>
              <a:rPr lang="en-US" dirty="0" smtClean="0"/>
              <a:t>experiments &amp; natural experiments</a:t>
            </a:r>
          </a:p>
          <a:p>
            <a:pPr lvl="1"/>
            <a:r>
              <a:rPr lang="en-US" dirty="0" smtClean="0"/>
              <a:t>observational studies</a:t>
            </a:r>
          </a:p>
          <a:p>
            <a:r>
              <a:rPr lang="en-US" dirty="0" smtClean="0"/>
              <a:t>Valuing life &amp; time</a:t>
            </a:r>
          </a:p>
          <a:p>
            <a:r>
              <a:rPr lang="en-US" dirty="0" smtClean="0"/>
              <a:t>Land conservation exercise</a:t>
            </a:r>
          </a:p>
          <a:p>
            <a:r>
              <a:rPr lang="en-US" dirty="0" smtClean="0"/>
              <a:t>Valuing the environment</a:t>
            </a:r>
          </a:p>
          <a:p>
            <a:pPr lvl="1"/>
            <a:r>
              <a:rPr lang="en-US" dirty="0" smtClean="0"/>
              <a:t>invasive species</a:t>
            </a:r>
          </a:p>
          <a:p>
            <a:pPr lvl="1"/>
            <a:r>
              <a:rPr lang="en-US" dirty="0" smtClean="0"/>
              <a:t>case study: Comoros</a:t>
            </a:r>
          </a:p>
          <a:p>
            <a:pPr lvl="1"/>
            <a:r>
              <a:rPr lang="en-US" dirty="0" smtClean="0"/>
              <a:t>contingent valuation</a:t>
            </a:r>
          </a:p>
          <a:p>
            <a:r>
              <a:rPr lang="en-US" dirty="0" smtClean="0"/>
              <a:t>Implications of behavioral econ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132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projects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policy or program did the team assess?</a:t>
            </a:r>
          </a:p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are the major categories of costs and benefits?</a:t>
            </a:r>
          </a:p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were the estimated net benefits?</a:t>
            </a:r>
          </a:p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did you find the most interesting about each CBA?</a:t>
            </a:r>
          </a:p>
          <a:p>
            <a:r>
              <a:rPr lang="en-US" dirty="0" smtClean="0"/>
              <a:t>What </a:t>
            </a:r>
            <a:r>
              <a:rPr lang="en-US" dirty="0"/>
              <a:t>strikes you as the weakest aspect of each </a:t>
            </a:r>
            <a:r>
              <a:rPr lang="en-US"/>
              <a:t>CBA</a:t>
            </a:r>
            <a:r>
              <a:rPr lang="en-US" smtClean="0"/>
              <a:t>?</a:t>
            </a:r>
          </a:p>
          <a:p>
            <a:endParaRPr lang="en-US" dirty="0"/>
          </a:p>
          <a:p>
            <a:r>
              <a:rPr lang="en-US" dirty="0" smtClean="0"/>
              <a:t>Across projects, what </a:t>
            </a:r>
            <a:r>
              <a:rPr lang="en-US" dirty="0"/>
              <a:t>similarities do the projects share in terms of format?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85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next class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217" y="1825625"/>
            <a:ext cx="5800725" cy="3181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18256"/>
          <a:stretch/>
        </p:blipFill>
        <p:spPr>
          <a:xfrm>
            <a:off x="838200" y="1825625"/>
            <a:ext cx="8153400" cy="375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276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PA 881 </a:t>
            </a:r>
            <a:r>
              <a:rPr lang="en-US" dirty="0"/>
              <a:t>– instructor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Instructor: Dr. Emilia </a:t>
            </a:r>
            <a:r>
              <a:rPr lang="en-US" dirty="0" err="1" smtClean="0"/>
              <a:t>Tjernstr</a:t>
            </a:r>
            <a:r>
              <a:rPr lang="sv-SE" dirty="0" smtClean="0"/>
              <a:t>öm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Email: </a:t>
            </a:r>
            <a:r>
              <a:rPr lang="en-US" dirty="0" smtClean="0">
                <a:hlinkClick r:id="rId3"/>
              </a:rPr>
              <a:t>tjernstroem@wisc.edu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Office hours: </a:t>
            </a:r>
            <a:r>
              <a:rPr lang="en-US" dirty="0" smtClean="0"/>
              <a:t>Mondays 9:30-11:30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Office: </a:t>
            </a:r>
            <a:r>
              <a:rPr lang="en-US" dirty="0" smtClean="0"/>
              <a:t>Taylor Hall </a:t>
            </a:r>
            <a:r>
              <a:rPr lang="en-US" dirty="0" smtClean="0"/>
              <a:t>520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12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4" y="117362"/>
            <a:ext cx="12170992" cy="66271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8566" y="6332189"/>
            <a:ext cx="2499204" cy="35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41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4" y="117362"/>
            <a:ext cx="12170992" cy="66271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8566" y="6332189"/>
            <a:ext cx="2499204" cy="35472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504" y="0"/>
            <a:ext cx="12181496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 rot="614913">
            <a:off x="7298523" y="834477"/>
            <a:ext cx="1677002" cy="3961117"/>
          </a:xfrm>
          <a:custGeom>
            <a:avLst/>
            <a:gdLst>
              <a:gd name="connsiteX0" fmla="*/ 0 w 2700246"/>
              <a:gd name="connsiteY0" fmla="*/ 3912935 h 3912935"/>
              <a:gd name="connsiteX1" fmla="*/ 1121466 w 2700246"/>
              <a:gd name="connsiteY1" fmla="*/ 0 h 3912935"/>
              <a:gd name="connsiteX2" fmla="*/ 2700246 w 2700246"/>
              <a:gd name="connsiteY2" fmla="*/ 3912935 h 3912935"/>
              <a:gd name="connsiteX3" fmla="*/ 0 w 2700246"/>
              <a:gd name="connsiteY3" fmla="*/ 3912935 h 3912935"/>
              <a:gd name="connsiteX0" fmla="*/ 0 w 2290488"/>
              <a:gd name="connsiteY0" fmla="*/ 3912935 h 3912935"/>
              <a:gd name="connsiteX1" fmla="*/ 1121466 w 2290488"/>
              <a:gd name="connsiteY1" fmla="*/ 0 h 3912935"/>
              <a:gd name="connsiteX2" fmla="*/ 2290488 w 2290488"/>
              <a:gd name="connsiteY2" fmla="*/ 2902924 h 3912935"/>
              <a:gd name="connsiteX3" fmla="*/ 0 w 2290488"/>
              <a:gd name="connsiteY3" fmla="*/ 3912935 h 3912935"/>
              <a:gd name="connsiteX0" fmla="*/ 0 w 1566065"/>
              <a:gd name="connsiteY0" fmla="*/ 3912935 h 3912935"/>
              <a:gd name="connsiteX1" fmla="*/ 1121466 w 1566065"/>
              <a:gd name="connsiteY1" fmla="*/ 0 h 3912935"/>
              <a:gd name="connsiteX2" fmla="*/ 1566065 w 1566065"/>
              <a:gd name="connsiteY2" fmla="*/ 3064877 h 3912935"/>
              <a:gd name="connsiteX3" fmla="*/ 0 w 1566065"/>
              <a:gd name="connsiteY3" fmla="*/ 3912935 h 3912935"/>
              <a:gd name="connsiteX0" fmla="*/ 0 w 1677002"/>
              <a:gd name="connsiteY0" fmla="*/ 3912935 h 3912935"/>
              <a:gd name="connsiteX1" fmla="*/ 1121466 w 1677002"/>
              <a:gd name="connsiteY1" fmla="*/ 0 h 3912935"/>
              <a:gd name="connsiteX2" fmla="*/ 1677002 w 1677002"/>
              <a:gd name="connsiteY2" fmla="*/ 2993196 h 3912935"/>
              <a:gd name="connsiteX3" fmla="*/ 0 w 1677002"/>
              <a:gd name="connsiteY3" fmla="*/ 3912935 h 3912935"/>
              <a:gd name="connsiteX0" fmla="*/ 0 w 1677002"/>
              <a:gd name="connsiteY0" fmla="*/ 3961117 h 3961117"/>
              <a:gd name="connsiteX1" fmla="*/ 1102430 w 1677002"/>
              <a:gd name="connsiteY1" fmla="*/ 0 h 3961117"/>
              <a:gd name="connsiteX2" fmla="*/ 1677002 w 1677002"/>
              <a:gd name="connsiteY2" fmla="*/ 3041378 h 3961117"/>
              <a:gd name="connsiteX3" fmla="*/ 0 w 1677002"/>
              <a:gd name="connsiteY3" fmla="*/ 3961117 h 3961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7002" h="3961117">
                <a:moveTo>
                  <a:pt x="0" y="3961117"/>
                </a:moveTo>
                <a:lnTo>
                  <a:pt x="1102430" y="0"/>
                </a:lnTo>
                <a:lnTo>
                  <a:pt x="1677002" y="3041378"/>
                </a:lnTo>
                <a:lnTo>
                  <a:pt x="0" y="3961117"/>
                </a:lnTo>
                <a:close/>
              </a:path>
            </a:pathLst>
          </a:custGeom>
          <a:solidFill>
            <a:schemeClr val="bg1">
              <a:alpha val="5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6037" y="904241"/>
            <a:ext cx="3263244" cy="311735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26" name="Picture 2" descr="Image result for made in afric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689" y="1438965"/>
            <a:ext cx="3776345" cy="2047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85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4" y="117362"/>
            <a:ext cx="12170992" cy="66271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8566" y="6332189"/>
            <a:ext cx="2499204" cy="35472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504" y="0"/>
            <a:ext cx="12181496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 rot="20647613" flipH="1">
            <a:off x="2689666" y="-38347"/>
            <a:ext cx="3111466" cy="2989046"/>
          </a:xfrm>
          <a:custGeom>
            <a:avLst/>
            <a:gdLst>
              <a:gd name="connsiteX0" fmla="*/ 0 w 2700246"/>
              <a:gd name="connsiteY0" fmla="*/ 3912935 h 3912935"/>
              <a:gd name="connsiteX1" fmla="*/ 1121466 w 2700246"/>
              <a:gd name="connsiteY1" fmla="*/ 0 h 3912935"/>
              <a:gd name="connsiteX2" fmla="*/ 2700246 w 2700246"/>
              <a:gd name="connsiteY2" fmla="*/ 3912935 h 3912935"/>
              <a:gd name="connsiteX3" fmla="*/ 0 w 2700246"/>
              <a:gd name="connsiteY3" fmla="*/ 3912935 h 3912935"/>
              <a:gd name="connsiteX0" fmla="*/ 0 w 2290488"/>
              <a:gd name="connsiteY0" fmla="*/ 3912935 h 3912935"/>
              <a:gd name="connsiteX1" fmla="*/ 1121466 w 2290488"/>
              <a:gd name="connsiteY1" fmla="*/ 0 h 3912935"/>
              <a:gd name="connsiteX2" fmla="*/ 2290488 w 2290488"/>
              <a:gd name="connsiteY2" fmla="*/ 2902924 h 3912935"/>
              <a:gd name="connsiteX3" fmla="*/ 0 w 2290488"/>
              <a:gd name="connsiteY3" fmla="*/ 3912935 h 3912935"/>
              <a:gd name="connsiteX0" fmla="*/ 0 w 1566065"/>
              <a:gd name="connsiteY0" fmla="*/ 3912935 h 3912935"/>
              <a:gd name="connsiteX1" fmla="*/ 1121466 w 1566065"/>
              <a:gd name="connsiteY1" fmla="*/ 0 h 3912935"/>
              <a:gd name="connsiteX2" fmla="*/ 1566065 w 1566065"/>
              <a:gd name="connsiteY2" fmla="*/ 3064877 h 3912935"/>
              <a:gd name="connsiteX3" fmla="*/ 0 w 1566065"/>
              <a:gd name="connsiteY3" fmla="*/ 3912935 h 3912935"/>
              <a:gd name="connsiteX0" fmla="*/ 0 w 1677002"/>
              <a:gd name="connsiteY0" fmla="*/ 3912935 h 3912935"/>
              <a:gd name="connsiteX1" fmla="*/ 1121466 w 1677002"/>
              <a:gd name="connsiteY1" fmla="*/ 0 h 3912935"/>
              <a:gd name="connsiteX2" fmla="*/ 1677002 w 1677002"/>
              <a:gd name="connsiteY2" fmla="*/ 2993196 h 3912935"/>
              <a:gd name="connsiteX3" fmla="*/ 0 w 1677002"/>
              <a:gd name="connsiteY3" fmla="*/ 3912935 h 3912935"/>
              <a:gd name="connsiteX0" fmla="*/ 0 w 1677002"/>
              <a:gd name="connsiteY0" fmla="*/ 3961117 h 3961117"/>
              <a:gd name="connsiteX1" fmla="*/ 1102430 w 1677002"/>
              <a:gd name="connsiteY1" fmla="*/ 0 h 3961117"/>
              <a:gd name="connsiteX2" fmla="*/ 1677002 w 1677002"/>
              <a:gd name="connsiteY2" fmla="*/ 3041378 h 3961117"/>
              <a:gd name="connsiteX3" fmla="*/ 0 w 1677002"/>
              <a:gd name="connsiteY3" fmla="*/ 3961117 h 3961117"/>
              <a:gd name="connsiteX0" fmla="*/ 0 w 1999546"/>
              <a:gd name="connsiteY0" fmla="*/ 2429694 h 3041377"/>
              <a:gd name="connsiteX1" fmla="*/ 1424974 w 1999546"/>
              <a:gd name="connsiteY1" fmla="*/ 0 h 3041377"/>
              <a:gd name="connsiteX2" fmla="*/ 1999546 w 1999546"/>
              <a:gd name="connsiteY2" fmla="*/ 3041378 h 3041377"/>
              <a:gd name="connsiteX3" fmla="*/ 0 w 1999546"/>
              <a:gd name="connsiteY3" fmla="*/ 2429694 h 3041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9546" h="3041377">
                <a:moveTo>
                  <a:pt x="0" y="2429694"/>
                </a:moveTo>
                <a:lnTo>
                  <a:pt x="1424974" y="0"/>
                </a:lnTo>
                <a:lnTo>
                  <a:pt x="1999546" y="3041378"/>
                </a:lnTo>
                <a:lnTo>
                  <a:pt x="0" y="2429694"/>
                </a:lnTo>
                <a:close/>
              </a:path>
            </a:pathLst>
          </a:custGeom>
          <a:solidFill>
            <a:schemeClr val="bg1">
              <a:alpha val="5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19" y="206472"/>
            <a:ext cx="3023235" cy="312094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9327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4" y="117362"/>
            <a:ext cx="12170992" cy="66271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8566" y="6332189"/>
            <a:ext cx="2499204" cy="35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18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Enough about 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 </a:t>
            </a:r>
            <a:r>
              <a:rPr lang="en-US" dirty="0" smtClean="0"/>
              <a:t>tags</a:t>
            </a:r>
          </a:p>
          <a:p>
            <a:r>
              <a:rPr lang="en-US" dirty="0" smtClean="0"/>
              <a:t>Preferred pronouns</a:t>
            </a:r>
          </a:p>
          <a:p>
            <a:r>
              <a:rPr lang="en-US" dirty="0" smtClean="0"/>
              <a:t>Country or regional interests? </a:t>
            </a:r>
          </a:p>
          <a:p>
            <a:r>
              <a:rPr lang="en-US" dirty="0" smtClean="0"/>
              <a:t>Topics of interest?</a:t>
            </a:r>
          </a:p>
          <a:p>
            <a:r>
              <a:rPr lang="en-US" dirty="0" smtClean="0"/>
              <a:t>What </a:t>
            </a:r>
            <a:r>
              <a:rPr lang="en-US" dirty="0"/>
              <a:t>talent do you have that you think nobody appreciates nearly as much as they should?</a:t>
            </a:r>
          </a:p>
        </p:txBody>
      </p:sp>
    </p:spTree>
    <p:extLst>
      <p:ext uri="{BB962C8B-B14F-4D97-AF65-F5344CB8AC3E}">
        <p14:creationId xmlns:p14="http://schemas.microsoft.com/office/powerpoint/2010/main" val="155328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PA 881 </a:t>
            </a:r>
            <a:r>
              <a:rPr lang="en-US" dirty="0"/>
              <a:t>– </a:t>
            </a:r>
            <a:r>
              <a:rPr lang="en-US" dirty="0" smtClean="0"/>
              <a:t>readings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Required book: </a:t>
            </a:r>
            <a:r>
              <a:rPr lang="en-US" dirty="0"/>
              <a:t>Anthony E. Boardman, David H. Greenberg, Aidan R. Vining, and David L. Weimer, Cost- </a:t>
            </a:r>
            <a:r>
              <a:rPr lang="en-US" dirty="0" smtClean="0"/>
              <a:t>Benefit Analysis</a:t>
            </a:r>
            <a:r>
              <a:rPr lang="en-US" dirty="0"/>
              <a:t>: Concepts and Practice, 5th ed. (Upper Saddle River, New Jersey: Prentice Hall, 2018</a:t>
            </a:r>
            <a:r>
              <a:rPr lang="en-US" dirty="0" smtClean="0"/>
              <a:t>). </a:t>
            </a:r>
          </a:p>
          <a:p>
            <a:pPr marL="457200" lvl="1" indent="0">
              <a:buNone/>
            </a:pPr>
            <a:r>
              <a:rPr lang="en-US" dirty="0" smtClean="0"/>
              <a:t>[BGVW]</a:t>
            </a:r>
            <a:endParaRPr lang="en-US" dirty="0" smtClean="0"/>
          </a:p>
          <a:p>
            <a:r>
              <a:rPr lang="en-US" dirty="0" smtClean="0"/>
              <a:t>Other materials on </a:t>
            </a:r>
            <a:r>
              <a:rPr lang="en-US" dirty="0" smtClean="0"/>
              <a:t>the course website (and occasionally on Canvas)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34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2115</TotalTime>
  <Words>835</Words>
  <Application>Microsoft Office PowerPoint</Application>
  <PresentationFormat>Widescreen</PresentationFormat>
  <Paragraphs>122</Paragraphs>
  <Slides>22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Introduction to PA 881</vt:lpstr>
      <vt:lpstr>Introduction to PA 881 – instructor</vt:lpstr>
      <vt:lpstr>PowerPoint Presentation</vt:lpstr>
      <vt:lpstr>PowerPoint Presentation</vt:lpstr>
      <vt:lpstr>PowerPoint Presentation</vt:lpstr>
      <vt:lpstr>PowerPoint Presentation</vt:lpstr>
      <vt:lpstr>Enough about me!</vt:lpstr>
      <vt:lpstr>Introduction to PA 881 – readings</vt:lpstr>
      <vt:lpstr>PowerPoint Presentation</vt:lpstr>
      <vt:lpstr>Assessment &amp; grading</vt:lpstr>
      <vt:lpstr>CBA project</vt:lpstr>
      <vt:lpstr>Canvas</vt:lpstr>
      <vt:lpstr>New resource on Google Scholar &amp; data</vt:lpstr>
      <vt:lpstr>New resource on Google Scholar &amp; data</vt:lpstr>
      <vt:lpstr>New resource on Google Scholar &amp; data</vt:lpstr>
      <vt:lpstr>New resource on Google Scholar &amp; data</vt:lpstr>
      <vt:lpstr>New resource on Google Scholar &amp; data</vt:lpstr>
      <vt:lpstr>Questions?</vt:lpstr>
      <vt:lpstr>Topics</vt:lpstr>
      <vt:lpstr>Past projects</vt:lpstr>
      <vt:lpstr>Before next class</vt:lpstr>
    </vt:vector>
  </TitlesOfParts>
  <Company>La Follette School of Public Affairs, UW - Madison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AAE 477</dc:title>
  <dc:creator>Emilia Tjernstrom</dc:creator>
  <cp:lastModifiedBy>Emilia Tjernstrom</cp:lastModifiedBy>
  <cp:revision>266</cp:revision>
  <cp:lastPrinted>2018-09-05T18:44:05Z</cp:lastPrinted>
  <dcterms:created xsi:type="dcterms:W3CDTF">2018-09-04T17:30:26Z</dcterms:created>
  <dcterms:modified xsi:type="dcterms:W3CDTF">2019-09-09T00:32:02Z</dcterms:modified>
</cp:coreProperties>
</file>