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272" r:id="rId3"/>
    <p:sldId id="282" r:id="rId5"/>
    <p:sldId id="273" r:id="rId6"/>
    <p:sldId id="274" r:id="rId7"/>
    <p:sldId id="289" r:id="rId8"/>
    <p:sldId id="290" r:id="rId9"/>
    <p:sldId id="291" r:id="rId10"/>
    <p:sldId id="275" r:id="rId11"/>
    <p:sldId id="277" r:id="rId12"/>
    <p:sldId id="280" r:id="rId13"/>
    <p:sldId id="281" r:id="rId14"/>
  </p:sldIdLst>
  <p:sldSz cx="12192000" cy="6858000"/>
  <p:notesSz cx="6858000" cy="9144000"/>
  <p:custDataLst>
    <p:tags r:id="rId19"/>
  </p:custDataLst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799B23B-EC83-4686-B30A-512413B5E67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8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2459A-8875-4033-98C6-02923644E29D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A0AF4-0B8A-4FA6-9844-3FD3A33F06D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09F6B0C-6D1E-4F53-A8D4-0EE188F290A5}" type="datetime2">
              <a:rPr lang="zh-CN" altLang="en-US" smtClean="0"/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US" dirty="0"/>
              <a:t>单击此处编辑母版文本样式</a:t>
            </a:r>
            <a:endParaRPr lang="en-US" dirty="0"/>
          </a:p>
          <a:p>
            <a:pPr lvl="1" rtl="0"/>
            <a:r>
              <a:rPr lang="en-US" dirty="0"/>
              <a:t>第二级</a:t>
            </a:r>
            <a:endParaRPr lang="en-US" dirty="0"/>
          </a:p>
          <a:p>
            <a:pPr lvl="2" rtl="0"/>
            <a:r>
              <a:rPr lang="en-US" dirty="0"/>
              <a:t>第三级</a:t>
            </a:r>
            <a:endParaRPr lang="en-US" dirty="0"/>
          </a:p>
          <a:p>
            <a:pPr lvl="3" rtl="0"/>
            <a:r>
              <a:rPr lang="en-US" dirty="0"/>
              <a:t>第四级</a:t>
            </a:r>
            <a:endParaRPr lang="en-US" dirty="0"/>
          </a:p>
          <a:p>
            <a:pPr lvl="4" rtl="0"/>
            <a:r>
              <a:rPr lang="en-US" dirty="0"/>
              <a:t>第五级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93B0CF2-7F87-4E02-A248-870047730F99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矩形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" name="直接连接符​​(S)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直接连接符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zh-CN" altLang="en-US"/>
              <a:t>单击此处编辑母版副标题样式</a:t>
            </a:r>
            <a:endParaRPr kumimoji="0" lang="en-US" dirty="0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CD11CD66-A5DC-4DA4-9F16-86D76EE3D28C}" type="datetime2">
              <a:rPr lang="zh-CN" altLang="en-US" smtClean="0"/>
            </a:fld>
            <a:endParaRPr lang="en-US" dirty="0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dirty="0"/>
              <a:t>添加页脚</a:t>
            </a:r>
            <a:endParaRPr lang="en-US" dirty="0"/>
          </a:p>
        </p:txBody>
      </p:sp>
      <p:sp>
        <p:nvSpPr>
          <p:cNvPr id="27" name="幻灯片编号占位符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401CF334-2D5C-4859-84A6-CA7E6E43FAEB}" type="slidenum">
              <a:rPr lang="en-US" smtClean="0"/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rtl="0" eaLnBrk="1" latinLnBrk="0" hangingPunct="1"/>
            <a:r>
              <a:rPr lang="zh-CN" altLang="en-US"/>
              <a:t>二级</a:t>
            </a:r>
            <a:endParaRPr lang="zh-CN" altLang="en-US"/>
          </a:p>
          <a:p>
            <a:pPr lvl="2" rtl="0" eaLnBrk="1" latinLnBrk="0" hangingPunct="1"/>
            <a:r>
              <a:rPr lang="zh-CN" altLang="en-US"/>
              <a:t>三级</a:t>
            </a:r>
            <a:endParaRPr lang="zh-CN" altLang="en-US"/>
          </a:p>
          <a:p>
            <a:pPr lvl="3" rtl="0" eaLnBrk="1" latinLnBrk="0" hangingPunct="1"/>
            <a:r>
              <a:rPr lang="zh-CN" altLang="en-US"/>
              <a:t>四级</a:t>
            </a:r>
            <a:endParaRPr lang="zh-CN" altLang="en-US"/>
          </a:p>
          <a:p>
            <a:pPr lvl="4" rtl="0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01956E-1F06-4164-BE4D-6DAEAD41794D}" type="datetime2">
              <a:rPr lang="zh-CN" alt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dirty="0"/>
              <a:t>添加页脚</a:t>
            </a:r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rtl="0" eaLnBrk="1" latinLnBrk="0" hangingPunct="1"/>
            <a:r>
              <a:rPr lang="zh-CN" altLang="en-US"/>
              <a:t>二级</a:t>
            </a:r>
            <a:endParaRPr lang="zh-CN" altLang="en-US"/>
          </a:p>
          <a:p>
            <a:pPr lvl="2" rtl="0" eaLnBrk="1" latinLnBrk="0" hangingPunct="1"/>
            <a:r>
              <a:rPr lang="zh-CN" altLang="en-US"/>
              <a:t>三级</a:t>
            </a:r>
            <a:endParaRPr lang="zh-CN" altLang="en-US"/>
          </a:p>
          <a:p>
            <a:pPr lvl="3" rtl="0" eaLnBrk="1" latinLnBrk="0" hangingPunct="1"/>
            <a:r>
              <a:rPr lang="zh-CN" altLang="en-US"/>
              <a:t>四级</a:t>
            </a:r>
            <a:endParaRPr lang="zh-CN" altLang="en-US"/>
          </a:p>
          <a:p>
            <a:pPr lvl="4" rtl="0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6F4438-3803-4880-BD4A-05A7E0A21AC6}" type="datetime2">
              <a:rPr lang="zh-CN" alt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dirty="0"/>
              <a:t>添加页脚</a:t>
            </a:r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rtl="0" eaLnBrk="1" latinLnBrk="0" hangingPunct="1"/>
            <a:r>
              <a:rPr lang="zh-CN" altLang="en-US"/>
              <a:t>二级</a:t>
            </a:r>
            <a:endParaRPr lang="zh-CN" altLang="en-US"/>
          </a:p>
          <a:p>
            <a:pPr lvl="2" rtl="0" eaLnBrk="1" latinLnBrk="0" hangingPunct="1"/>
            <a:r>
              <a:rPr lang="zh-CN" altLang="en-US"/>
              <a:t>三级</a:t>
            </a:r>
            <a:endParaRPr lang="zh-CN" altLang="en-US"/>
          </a:p>
          <a:p>
            <a:pPr lvl="3" rtl="0" eaLnBrk="1" latinLnBrk="0" hangingPunct="1"/>
            <a:r>
              <a:rPr lang="zh-CN" altLang="en-US"/>
              <a:t>四级</a:t>
            </a:r>
            <a:endParaRPr lang="zh-CN" altLang="en-US"/>
          </a:p>
          <a:p>
            <a:pPr lvl="4" rtl="0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45D8D3-C53C-4365-92C7-E8127B1A303F}" type="datetime2">
              <a:rPr lang="zh-CN" alt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dirty="0"/>
              <a:t>添加页脚</a:t>
            </a:r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6F76AF-62D1-44AB-97DC-928467407F16}" type="datetime2">
              <a:rPr lang="zh-CN" alt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dirty="0"/>
              <a:t>添加页脚</a:t>
            </a:r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rtl="0" eaLnBrk="1" latinLnBrk="0" hangingPunct="1"/>
            <a:r>
              <a:rPr lang="zh-CN" altLang="en-US"/>
              <a:t>二级</a:t>
            </a:r>
            <a:endParaRPr lang="zh-CN" altLang="en-US"/>
          </a:p>
          <a:p>
            <a:pPr lvl="2" rtl="0" eaLnBrk="1" latinLnBrk="0" hangingPunct="1"/>
            <a:r>
              <a:rPr lang="zh-CN" altLang="en-US"/>
              <a:t>三级</a:t>
            </a:r>
            <a:endParaRPr lang="zh-CN" altLang="en-US"/>
          </a:p>
          <a:p>
            <a:pPr lvl="3" rtl="0" eaLnBrk="1" latinLnBrk="0" hangingPunct="1"/>
            <a:r>
              <a:rPr lang="zh-CN" altLang="en-US"/>
              <a:t>四级</a:t>
            </a:r>
            <a:endParaRPr lang="zh-CN" altLang="en-US"/>
          </a:p>
          <a:p>
            <a:pPr lvl="4" rtl="0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rtl="0" eaLnBrk="1" latinLnBrk="0" hangingPunct="1"/>
            <a:r>
              <a:rPr lang="zh-CN" altLang="en-US"/>
              <a:t>二级</a:t>
            </a:r>
            <a:endParaRPr lang="zh-CN" altLang="en-US"/>
          </a:p>
          <a:p>
            <a:pPr lvl="2" rtl="0" eaLnBrk="1" latinLnBrk="0" hangingPunct="1"/>
            <a:r>
              <a:rPr lang="zh-CN" altLang="en-US"/>
              <a:t>三级</a:t>
            </a:r>
            <a:endParaRPr lang="zh-CN" altLang="en-US"/>
          </a:p>
          <a:p>
            <a:pPr lvl="3" rtl="0" eaLnBrk="1" latinLnBrk="0" hangingPunct="1"/>
            <a:r>
              <a:rPr lang="zh-CN" altLang="en-US"/>
              <a:t>四级</a:t>
            </a:r>
            <a:endParaRPr lang="zh-CN" altLang="en-US"/>
          </a:p>
          <a:p>
            <a:pPr lvl="4" rtl="0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7DD1BF-0CA4-45C0-B145-3B71A9C91F32}" type="datetime2">
              <a:rPr lang="zh-CN" altLang="en-US" smtClean="0"/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dirty="0"/>
              <a:t>添加页脚</a:t>
            </a:r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rtl="0" eaLnBrk="1" latinLnBrk="0" hangingPunct="1"/>
            <a:r>
              <a:rPr lang="zh-CN" altLang="en-US"/>
              <a:t>二级</a:t>
            </a:r>
            <a:endParaRPr lang="zh-CN" altLang="en-US"/>
          </a:p>
          <a:p>
            <a:pPr lvl="2" rtl="0" eaLnBrk="1" latinLnBrk="0" hangingPunct="1"/>
            <a:r>
              <a:rPr lang="zh-CN" altLang="en-US"/>
              <a:t>三级</a:t>
            </a:r>
            <a:endParaRPr lang="zh-CN" altLang="en-US"/>
          </a:p>
          <a:p>
            <a:pPr lvl="3" rtl="0" eaLnBrk="1" latinLnBrk="0" hangingPunct="1"/>
            <a:r>
              <a:rPr lang="zh-CN" altLang="en-US"/>
              <a:t>四级</a:t>
            </a:r>
            <a:endParaRPr lang="zh-CN" altLang="en-US"/>
          </a:p>
          <a:p>
            <a:pPr lvl="4" rtl="0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rtl="0" eaLnBrk="1" latinLnBrk="0" hangingPunct="1"/>
            <a:r>
              <a:rPr lang="zh-CN" altLang="en-US"/>
              <a:t>二级</a:t>
            </a:r>
            <a:endParaRPr lang="zh-CN" altLang="en-US"/>
          </a:p>
          <a:p>
            <a:pPr lvl="2" rtl="0" eaLnBrk="1" latinLnBrk="0" hangingPunct="1"/>
            <a:r>
              <a:rPr lang="zh-CN" altLang="en-US"/>
              <a:t>三级</a:t>
            </a:r>
            <a:endParaRPr lang="zh-CN" altLang="en-US"/>
          </a:p>
          <a:p>
            <a:pPr lvl="3" rtl="0" eaLnBrk="1" latinLnBrk="0" hangingPunct="1"/>
            <a:r>
              <a:rPr lang="zh-CN" altLang="en-US"/>
              <a:t>四级</a:t>
            </a:r>
            <a:endParaRPr lang="zh-CN" altLang="en-US"/>
          </a:p>
          <a:p>
            <a:pPr lvl="4" rtl="0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2F6F57-75CB-45F9-B36A-87034102BC28}" type="datetime2">
              <a:rPr lang="zh-CN" altLang="en-US" smtClean="0"/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dirty="0"/>
              <a:t>添加页脚</a:t>
            </a:r>
            <a:endParaRPr 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078EEB-FFCC-4107-9E10-33B7696F266B}" type="datetime2">
              <a:rPr lang="zh-CN" altLang="en-US" smtClean="0"/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dirty="0"/>
              <a:t>添加页脚</a:t>
            </a:r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45204D-C376-4E95-AA80-BE101B54CAA7}" type="datetime2">
              <a:rPr lang="zh-CN" altLang="en-US" smtClean="0"/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dirty="0"/>
              <a:t>添加页脚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rtl="0" eaLnBrk="1" latinLnBrk="0" hangingPunct="1"/>
            <a:r>
              <a:rPr lang="zh-CN" altLang="en-US"/>
              <a:t>二级</a:t>
            </a:r>
            <a:endParaRPr lang="zh-CN" altLang="en-US"/>
          </a:p>
          <a:p>
            <a:pPr lvl="2" rtl="0" eaLnBrk="1" latinLnBrk="0" hangingPunct="1"/>
            <a:r>
              <a:rPr lang="zh-CN" altLang="en-US"/>
              <a:t>三级</a:t>
            </a:r>
            <a:endParaRPr lang="zh-CN" altLang="en-US"/>
          </a:p>
          <a:p>
            <a:pPr lvl="3" rtl="0" eaLnBrk="1" latinLnBrk="0" hangingPunct="1"/>
            <a:r>
              <a:rPr lang="zh-CN" altLang="en-US"/>
              <a:t>四级</a:t>
            </a:r>
            <a:endParaRPr lang="zh-CN" altLang="en-US"/>
          </a:p>
          <a:p>
            <a:pPr lvl="4" rtl="0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2B7A0D-F62E-4A31-8FE1-9C12BAFEE7E0}" type="datetime2">
              <a:rPr lang="zh-CN" altLang="en-US" smtClean="0"/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dirty="0"/>
              <a:t>添加页脚</a:t>
            </a:r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剪角矩形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8112245-B2EB-463D-A54F-27C0EBF0BB6B}" type="datetime2">
              <a:rPr lang="zh-CN" alt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/>
              <a:t>添加页脚</a:t>
            </a:r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01CF334-2D5C-4859-84A6-CA7E6E43FAEB}" type="slidenum">
              <a:rPr lang="en-US" smtClean="0"/>
            </a:fld>
            <a:endParaRPr lang="en-US"/>
          </a:p>
        </p:txBody>
      </p:sp>
      <p:sp>
        <p:nvSpPr>
          <p:cNvPr id="10" name="任意多边形 9"/>
          <p:cNvSpPr/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任意多边形 10"/>
          <p:cNvSpPr/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矩形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7" name="组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任意多边形 27"/>
              <p:cNvSpPr/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9" name="任意多边形(F) 28"/>
              <p:cNvSpPr/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31" name="组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任意多边形(F) 31"/>
                <p:cNvSpPr/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en-US" sz="18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任意多边形 32"/>
                <p:cNvSpPr/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en-US" sz="18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en-US" dirty="0"/>
              <a:t>单击此处编辑母版标题样式</a:t>
            </a:r>
            <a:endParaRPr kumimoji="0" 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en-US" dirty="0"/>
              <a:t>单击此处编辑母版文本样式</a:t>
            </a:r>
            <a:endParaRPr lang="en-US" dirty="0"/>
          </a:p>
          <a:p>
            <a:pPr lvl="1" rtl="0" eaLnBrk="1" latinLnBrk="0" hangingPunct="1"/>
            <a:r>
              <a:rPr lang="en-US" dirty="0"/>
              <a:t>第二级</a:t>
            </a:r>
            <a:endParaRPr lang="en-US" dirty="0"/>
          </a:p>
          <a:p>
            <a:pPr lvl="2" rtl="0" eaLnBrk="1" latinLnBrk="0" hangingPunct="1"/>
            <a:r>
              <a:rPr lang="en-US" dirty="0"/>
              <a:t>第三级</a:t>
            </a:r>
            <a:endParaRPr lang="en-US" dirty="0"/>
          </a:p>
          <a:p>
            <a:pPr lvl="3" rtl="0" eaLnBrk="1" latinLnBrk="0" hangingPunct="1"/>
            <a:r>
              <a:rPr lang="en-US" dirty="0"/>
              <a:t>第四级</a:t>
            </a:r>
            <a:endParaRPr lang="en-US" dirty="0"/>
          </a:p>
          <a:p>
            <a:pPr lvl="4" rtl="0" eaLnBrk="1" latinLnBrk="0" hangingPunct="1"/>
            <a:r>
              <a:rPr lang="en-US" dirty="0"/>
              <a:t>第五级</a:t>
            </a:r>
            <a:endParaRPr 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A1BF8D8E-2417-46C9-A78C-AA0D8A744E10}" type="datetime2">
              <a:rPr lang="zh-CN" altLang="en-US" smtClean="0"/>
            </a:fld>
            <a:endParaRPr lang="en-US" dirty="0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dirty="0"/>
              <a:t>添加页脚</a:t>
            </a:r>
            <a:endParaRPr lang="en-US" dirty="0"/>
          </a:p>
        </p:txBody>
      </p:sp>
      <p:sp>
        <p:nvSpPr>
          <p:cNvPr id="18" name="幻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401CF334-2D5C-4859-84A6-CA7E6E43FAEB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810240" cy="1828800"/>
          </a:xfrm>
        </p:spPr>
        <p:txBody>
          <a:bodyPr rtlCol="0"/>
          <a:lstStyle/>
          <a:p>
            <a:pPr rtl="0"/>
            <a:r>
              <a:rPr lang="zh-CN" altLang="en-US" dirty="0"/>
              <a:t>基于</a:t>
            </a:r>
            <a:r>
              <a:rPr lang="en-US" altLang="zh-CN" dirty="0"/>
              <a:t>Spring boot</a:t>
            </a:r>
            <a:r>
              <a:rPr lang="zh-CN" altLang="en-US" dirty="0"/>
              <a:t>的仓库管理系统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苏泳芝、林雪丹、陈佩君</a:t>
            </a:r>
            <a:endParaRPr lang="zh-CN" altLang="en-US" dirty="0"/>
          </a:p>
          <a:p>
            <a:pPr rt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790483"/>
          </a:xfrm>
        </p:spPr>
        <p:txBody>
          <a:bodyPr rtlCol="0"/>
          <a:lstStyle/>
          <a:p>
            <a:pPr rtl="0"/>
            <a:r>
              <a:rPr lang="en-US" altLang="zh-CN" sz="4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Service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4445876"/>
            <a:ext cx="10972800" cy="1878724"/>
          </a:xfrm>
        </p:spPr>
        <p:txBody>
          <a:bodyPr rtlCol="0">
            <a:normAutofit fontScale="92500" lnSpcReduction="10000"/>
          </a:bodyPr>
          <a:lstStyle/>
          <a:p>
            <a:pPr marL="0" indent="0" rtl="0">
              <a:buNone/>
            </a:pPr>
            <a:r>
              <a:rPr lang="zh-CN" altLang="en-US" dirty="0"/>
              <a:t>使用 </a:t>
            </a:r>
            <a:r>
              <a:rPr lang="en-US" altLang="zh-CN" dirty="0"/>
              <a:t>@Service </a:t>
            </a:r>
            <a:r>
              <a:rPr lang="zh-CN" altLang="en-US" dirty="0"/>
              <a:t>注解使得 </a:t>
            </a:r>
            <a:r>
              <a:rPr lang="en-US" altLang="zh-CN" dirty="0"/>
              <a:t>Spring </a:t>
            </a:r>
            <a:r>
              <a:rPr lang="zh-CN" altLang="en-US" dirty="0"/>
              <a:t>能够将 </a:t>
            </a:r>
            <a:r>
              <a:rPr lang="en-US" altLang="zh-CN" dirty="0" err="1"/>
              <a:t>InportServiceImpl</a:t>
            </a:r>
            <a:r>
              <a:rPr lang="en-US" altLang="zh-CN" dirty="0"/>
              <a:t> </a:t>
            </a:r>
            <a:r>
              <a:rPr lang="zh-CN" altLang="en-US" dirty="0"/>
              <a:t>注册为 </a:t>
            </a:r>
            <a:r>
              <a:rPr lang="en-US" altLang="zh-CN" dirty="0"/>
              <a:t>Spring </a:t>
            </a:r>
            <a:r>
              <a:rPr lang="zh-CN" altLang="en-US" dirty="0"/>
              <a:t>容器中的一个对象，便于依赖注入和管理。</a:t>
            </a:r>
            <a:r>
              <a:rPr lang="en-US" altLang="zh-CN" dirty="0"/>
              <a:t> @Transactional</a:t>
            </a:r>
            <a:r>
              <a:rPr lang="zh-CN" altLang="en-US" dirty="0"/>
              <a:t>确保数据的一致性和完整性。</a:t>
            </a:r>
            <a:r>
              <a:rPr lang="en-US" altLang="zh-CN" dirty="0"/>
              <a:t> </a:t>
            </a:r>
            <a:r>
              <a:rPr lang="en-US" altLang="zh-CN" dirty="0" err="1"/>
              <a:t>InportServiceImpl</a:t>
            </a:r>
            <a:r>
              <a:rPr lang="en-US" altLang="zh-CN" dirty="0"/>
              <a:t> </a:t>
            </a:r>
            <a:r>
              <a:rPr lang="zh-CN" altLang="en-US" dirty="0"/>
              <a:t>类继承了 </a:t>
            </a:r>
            <a:r>
              <a:rPr lang="en-US" altLang="zh-CN" dirty="0" err="1"/>
              <a:t>MyBatis</a:t>
            </a:r>
            <a:r>
              <a:rPr lang="en-US" altLang="zh-CN" dirty="0"/>
              <a:t>-Plus </a:t>
            </a:r>
            <a:r>
              <a:rPr lang="zh-CN" altLang="en-US" dirty="0"/>
              <a:t>提供的 </a:t>
            </a:r>
            <a:r>
              <a:rPr lang="en-US" altLang="zh-CN" dirty="0" err="1"/>
              <a:t>ServiceImpl</a:t>
            </a:r>
            <a:r>
              <a:rPr lang="en-US" altLang="zh-CN" dirty="0"/>
              <a:t> </a:t>
            </a:r>
            <a:r>
              <a:rPr lang="zh-CN" altLang="en-US" dirty="0"/>
              <a:t>类，并实现了 </a:t>
            </a:r>
            <a:r>
              <a:rPr lang="en-US" altLang="zh-CN" dirty="0" err="1"/>
              <a:t>IInportService</a:t>
            </a:r>
            <a:r>
              <a:rPr lang="en-US" altLang="zh-CN" dirty="0"/>
              <a:t> </a:t>
            </a:r>
            <a:r>
              <a:rPr lang="zh-CN" altLang="en-US" dirty="0"/>
              <a:t>接口。通过调用</a:t>
            </a:r>
            <a:r>
              <a:rPr lang="en-US" altLang="zh-CN" dirty="0" err="1"/>
              <a:t>IInportService</a:t>
            </a:r>
            <a:r>
              <a:rPr lang="en-US" altLang="zh-CN" dirty="0"/>
              <a:t> </a:t>
            </a:r>
            <a:r>
              <a:rPr lang="zh-CN" altLang="en-US" dirty="0"/>
              <a:t>接口中的</a:t>
            </a:r>
            <a:r>
              <a:rPr lang="en-US" altLang="zh-CN" dirty="0"/>
              <a:t>save</a:t>
            </a:r>
            <a:r>
              <a:rPr lang="zh-CN" altLang="en-US" dirty="0"/>
              <a:t>方法，根据商品</a:t>
            </a:r>
            <a:r>
              <a:rPr lang="en-US" altLang="zh-CN" dirty="0"/>
              <a:t>ID</a:t>
            </a:r>
            <a:r>
              <a:rPr lang="zh-CN" altLang="en-US" dirty="0"/>
              <a:t>查询商品，保存商品进货。</a:t>
            </a:r>
            <a:endParaRPr lang="en-US" altLang="zh-CN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494571"/>
            <a:ext cx="7924004" cy="2844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840933"/>
          </a:xfrm>
        </p:spPr>
        <p:txBody>
          <a:bodyPr rtlCol="0"/>
          <a:lstStyle/>
          <a:p>
            <a:pPr rtl="0"/>
            <a:r>
              <a:rPr lang="en-US" altLang="zh-CN" sz="4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Controller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4521550"/>
            <a:ext cx="10972800" cy="1803050"/>
          </a:xfrm>
        </p:spPr>
        <p:txBody>
          <a:bodyPr rtlCol="0">
            <a:normAutofit fontScale="85000" lnSpcReduction="20000"/>
          </a:bodyPr>
          <a:lstStyle/>
          <a:p>
            <a:pPr marL="0" indent="0" rtl="0">
              <a:buNone/>
            </a:pPr>
            <a:r>
              <a:rPr lang="zh-CN" altLang="en-US" dirty="0"/>
              <a:t>这是一个处理 </a:t>
            </a:r>
            <a:r>
              <a:rPr lang="en-US" altLang="zh-CN" dirty="0"/>
              <a:t>HTTP </a:t>
            </a:r>
            <a:r>
              <a:rPr lang="zh-CN" altLang="en-US" dirty="0"/>
              <a:t>请求的方法，接收一个名为 </a:t>
            </a:r>
            <a:r>
              <a:rPr lang="en-US" altLang="zh-CN" dirty="0"/>
              <a:t>id </a:t>
            </a:r>
            <a:r>
              <a:rPr lang="zh-CN" altLang="en-US" dirty="0"/>
              <a:t>的路径变量，并将其绑定到方法参数 </a:t>
            </a:r>
            <a:r>
              <a:rPr lang="en-US" altLang="zh-CN" dirty="0"/>
              <a:t>id </a:t>
            </a:r>
            <a:r>
              <a:rPr lang="zh-CN" altLang="en-US" dirty="0"/>
              <a:t>上。</a:t>
            </a:r>
            <a:r>
              <a:rPr lang="en-US" altLang="zh-CN" dirty="0"/>
              <a:t>@PathVariable("id") </a:t>
            </a:r>
            <a:r>
              <a:rPr lang="zh-CN" altLang="en-US" dirty="0"/>
              <a:t>注解用于提取路径中的 </a:t>
            </a:r>
            <a:r>
              <a:rPr lang="en-US" altLang="zh-CN" dirty="0"/>
              <a:t>{id} </a:t>
            </a:r>
            <a:r>
              <a:rPr lang="zh-CN" altLang="en-US" dirty="0"/>
              <a:t>部分并将其转换为 </a:t>
            </a:r>
            <a:r>
              <a:rPr lang="en-US" altLang="zh-CN" dirty="0"/>
              <a:t>Integer </a:t>
            </a:r>
            <a:r>
              <a:rPr lang="zh-CN" altLang="en-US" dirty="0"/>
              <a:t>类型。调用 </a:t>
            </a:r>
            <a:r>
              <a:rPr lang="en-US" altLang="zh-CN" dirty="0" err="1"/>
              <a:t>userService.removeById</a:t>
            </a:r>
            <a:r>
              <a:rPr lang="en-US" altLang="zh-CN" dirty="0"/>
              <a:t>(id) </a:t>
            </a:r>
            <a:r>
              <a:rPr lang="zh-CN" altLang="en-US" dirty="0"/>
              <a:t>方法尝试删除指定 </a:t>
            </a:r>
            <a:r>
              <a:rPr lang="en-US" altLang="zh-CN" dirty="0"/>
              <a:t>ID </a:t>
            </a:r>
            <a:r>
              <a:rPr lang="zh-CN" altLang="en-US" dirty="0"/>
              <a:t>的用户。如果删除成功，返回 </a:t>
            </a:r>
            <a:r>
              <a:rPr lang="en-US" altLang="zh-CN" dirty="0" err="1"/>
              <a:t>ResultObj.DELETE_SUCCESS</a:t>
            </a:r>
            <a:r>
              <a:rPr lang="zh-CN" altLang="en-US" dirty="0"/>
              <a:t>，表示删除操作成功。如果出现异常（例如，用户不存在或数据库操作失败），会返回 </a:t>
            </a:r>
            <a:r>
              <a:rPr lang="en-US" altLang="zh-CN" dirty="0" err="1"/>
              <a:t>ResultObj.DELETE_ERROR</a:t>
            </a:r>
            <a:r>
              <a:rPr lang="zh-CN" altLang="en-US" dirty="0"/>
              <a:t>，表示删除操作失败。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545022"/>
            <a:ext cx="6245247" cy="27192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5" name="文本框 99"/>
          <p:cNvSpPr txBox="1"/>
          <p:nvPr/>
        </p:nvSpPr>
        <p:spPr>
          <a:xfrm>
            <a:off x="222250" y="1149350"/>
            <a:ext cx="5626100" cy="41484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marL="0" lvl="1" indent="-342900" fontAlgn="base">
              <a:lnSpc>
                <a:spcPct val="90000"/>
              </a:lnSpc>
              <a:spcBef>
                <a:spcPts val="500"/>
              </a:spcBef>
              <a:buClr>
                <a:srgbClr val="963B22"/>
              </a:buClr>
              <a:buFont typeface="Arial" panose="020B0604020202020204" pitchFamily="34" charset="0"/>
              <a:buChar char="•"/>
            </a:pPr>
            <a:r>
              <a:rPr lang="en-US" altLang="zh-CN" b="1" dirty="0">
                <a:ea typeface="华文新魏" panose="02010800040101010101" pitchFamily="2" charset="-122"/>
                <a:sym typeface="+mn-ea"/>
              </a:rPr>
              <a:t>Mysql</a:t>
            </a:r>
            <a:r>
              <a:rPr lang="zh-CN" altLang="en-US" b="1" dirty="0">
                <a:ea typeface="华文新魏" panose="02010800040101010101" pitchFamily="2" charset="-122"/>
                <a:sym typeface="+mn-ea"/>
              </a:rPr>
              <a:t>技术</a:t>
            </a:r>
            <a:endParaRPr lang="zh-CN" altLang="en-US" b="1" strike="noStrike" noProof="1" dirty="0">
              <a:ea typeface="华文新魏" panose="02010800040101010101" pitchFamily="2" charset="-122"/>
            </a:endParaRPr>
          </a:p>
          <a:p>
            <a:pPr marL="1257300" lvl="2" indent="-342900" fontAlgn="base">
              <a:lnSpc>
                <a:spcPct val="90000"/>
              </a:lnSpc>
              <a:spcBef>
                <a:spcPts val="500"/>
              </a:spcBef>
              <a:buClr>
                <a:srgbClr val="963B22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MySQL是一种开源的关系型数据库管理系统。MySQL被广泛应用于Web开发中，具有高可靠性、可扩展性和性能优化等特点。MySQL支持多种操作系统和编程语言，并提供了丰富的工具和插件，如MySQL Workbench、MySQL Connector等。同时，MySQL还提供了一些重要的特性，如ACID事务、索引优化等，使得开发人员能够更加便捷地进行数据管理和查询</a:t>
            </a:r>
            <a:endParaRPr lang="zh-CN" altLang="en-US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34760" y="779145"/>
            <a:ext cx="5316220" cy="5733415"/>
          </a:xfrm>
          <a:prstGeom prst="rect">
            <a:avLst/>
          </a:prstGeom>
        </p:spPr>
        <p:txBody>
          <a:bodyPr>
            <a:noAutofit/>
          </a:bodyPr>
          <a:p>
            <a:pPr marL="0" indent="304800" algn="l" defTabSz="266700">
              <a:lnSpc>
                <a:spcPct val="150000"/>
              </a:lnSpc>
              <a:spcAft>
                <a:spcPct val="0"/>
              </a:spcAft>
            </a:pPr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数据库的操作和查询需求为了实现对</a:t>
            </a:r>
            <a:r>
              <a:rPr lang="zh-CN" altLang="en-US" sz="1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仓库、库存、入库、出库、商品、供应商和客户等信息的有效管理和查询</a:t>
            </a:r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，系统需要支持以下操作和查询：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304800" algn="l" defTabSz="266700">
              <a:lnSpc>
                <a:spcPct val="150000"/>
              </a:lnSpc>
              <a:spcAft>
                <a:spcPct val="0"/>
              </a:spcAft>
            </a:pPr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查询仓库信息，包括仓库编号、仓库名称、仓库地址和仓库管理员等信息；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304800" algn="l" defTabSz="266700">
              <a:lnSpc>
                <a:spcPct val="150000"/>
              </a:lnSpc>
              <a:spcAft>
                <a:spcPct val="0"/>
              </a:spcAft>
            </a:pPr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查询库存信息，包括商品编号、仓库编号、数量等信息；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304800" algn="l" defTabSz="266700">
              <a:lnSpc>
                <a:spcPct val="150000"/>
              </a:lnSpc>
              <a:spcAft>
                <a:spcPct val="0"/>
              </a:spcAft>
            </a:pPr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添加入库单，包括入库单号、商品编号、入库数量、入库时间、供应商等信息；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304800" algn="l" defTabSz="266700">
              <a:lnSpc>
                <a:spcPct val="150000"/>
              </a:lnSpc>
              <a:spcAft>
                <a:spcPct val="0"/>
              </a:spcAft>
            </a:pPr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查询入库单信息，包括入库单号、商品编号、入库数量、入库时间、供应商等信息；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304800" algn="l" defTabSz="266700">
              <a:lnSpc>
                <a:spcPct val="150000"/>
              </a:lnSpc>
              <a:spcAft>
                <a:spcPct val="0"/>
              </a:spcAft>
            </a:pPr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添加出库单，包括出库单号、商品编号、出库数量、出库时间、客户等信息；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304800" algn="l" defTabSz="266700">
              <a:lnSpc>
                <a:spcPct val="150000"/>
              </a:lnSpc>
              <a:spcAft>
                <a:spcPct val="0"/>
              </a:spcAft>
            </a:pPr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查询出库单信息，包括出库单号、商品编号、出库数量、出库时间、客户等信息；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7330" y="404495"/>
            <a:ext cx="5146040" cy="5835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p>
            <a:r>
              <a:rPr lang="zh-CN" altLang="en-US" sz="3200" dirty="0" err="1" smtClean="0"/>
              <a:t>数据库</a:t>
            </a:r>
            <a:r>
              <a:rPr lang="en-US" altLang="zh-CN" sz="3200" dirty="0" err="1" smtClean="0"/>
              <a:t>——Mysql+Navicate</a:t>
            </a:r>
            <a:endParaRPr lang="en-US" altLang="zh-CN" sz="3200" dirty="0" err="1" smtClean="0"/>
          </a:p>
        </p:txBody>
      </p:sp>
      <p:grpSp>
        <p:nvGrpSpPr>
          <p:cNvPr id="2" name="组合 1"/>
          <p:cNvGrpSpPr/>
          <p:nvPr/>
        </p:nvGrpSpPr>
        <p:grpSpPr>
          <a:xfrm>
            <a:off x="1156264" y="4147185"/>
            <a:ext cx="5324648" cy="2117499"/>
            <a:chOff x="1007" y="2950"/>
            <a:chExt cx="14534" cy="6745"/>
          </a:xfrm>
        </p:grpSpPr>
        <p:sp>
          <p:nvSpPr>
            <p:cNvPr id="51203" name="AutoShape 3"/>
            <p:cNvSpPr>
              <a:spLocks noChangeArrowheads="1"/>
            </p:cNvSpPr>
            <p:nvPr/>
          </p:nvSpPr>
          <p:spPr bwMode="gray">
            <a:xfrm rot="39573186">
              <a:off x="7524" y="4111"/>
              <a:ext cx="1248" cy="455"/>
            </a:xfrm>
            <a:prstGeom prst="rightArrow">
              <a:avLst>
                <a:gd name="adj1" fmla="val 35167"/>
                <a:gd name="adj2" fmla="val 111029"/>
              </a:avLst>
            </a:prstGeom>
            <a:gradFill rotWithShape="1">
              <a:gsLst>
                <a:gs pos="0">
                  <a:schemeClr val="tx2">
                    <a:gamma/>
                    <a:shade val="89020"/>
                    <a:invGamma/>
                    <a:alpha val="0"/>
                  </a:schemeClr>
                </a:gs>
                <a:gs pos="100000">
                  <a:schemeClr val="tx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04" name="AutoShape 4"/>
            <p:cNvSpPr>
              <a:spLocks noChangeArrowheads="1"/>
            </p:cNvSpPr>
            <p:nvPr/>
          </p:nvSpPr>
          <p:spPr bwMode="gray">
            <a:xfrm rot="3465783">
              <a:off x="7524" y="7519"/>
              <a:ext cx="1248" cy="455"/>
            </a:xfrm>
            <a:prstGeom prst="rightArrow">
              <a:avLst>
                <a:gd name="adj1" fmla="val 35167"/>
                <a:gd name="adj2" fmla="val 111028"/>
              </a:avLst>
            </a:prstGeom>
            <a:gradFill rotWithShape="1">
              <a:gsLst>
                <a:gs pos="0">
                  <a:schemeClr val="tx2">
                    <a:gamma/>
                    <a:shade val="89020"/>
                    <a:invGamma/>
                    <a:alpha val="0"/>
                  </a:schemeClr>
                </a:gs>
                <a:gs pos="100000">
                  <a:schemeClr val="tx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05" name="AutoShape 5"/>
            <p:cNvSpPr>
              <a:spLocks noChangeArrowheads="1"/>
            </p:cNvSpPr>
            <p:nvPr/>
          </p:nvSpPr>
          <p:spPr bwMode="gray">
            <a:xfrm rot="35969022">
              <a:off x="5604" y="4231"/>
              <a:ext cx="1248" cy="455"/>
            </a:xfrm>
            <a:prstGeom prst="rightArrow">
              <a:avLst>
                <a:gd name="adj1" fmla="val 35167"/>
                <a:gd name="adj2" fmla="val 111029"/>
              </a:avLst>
            </a:prstGeom>
            <a:gradFill rotWithShape="1">
              <a:gsLst>
                <a:gs pos="0">
                  <a:schemeClr val="tx2">
                    <a:gamma/>
                    <a:shade val="89020"/>
                    <a:invGamma/>
                    <a:alpha val="0"/>
                  </a:schemeClr>
                </a:gs>
                <a:gs pos="100000">
                  <a:schemeClr val="tx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06" name="AutoShape 6"/>
            <p:cNvSpPr>
              <a:spLocks noChangeArrowheads="1"/>
            </p:cNvSpPr>
            <p:nvPr/>
          </p:nvSpPr>
          <p:spPr bwMode="gray">
            <a:xfrm rot="7535209">
              <a:off x="5544" y="7466"/>
              <a:ext cx="1248" cy="455"/>
            </a:xfrm>
            <a:prstGeom prst="rightArrow">
              <a:avLst>
                <a:gd name="adj1" fmla="val 35167"/>
                <a:gd name="adj2" fmla="val 111029"/>
              </a:avLst>
            </a:prstGeom>
            <a:gradFill rotWithShape="1">
              <a:gsLst>
                <a:gs pos="0">
                  <a:schemeClr val="tx2">
                    <a:gamma/>
                    <a:shade val="89020"/>
                    <a:invGamma/>
                    <a:alpha val="0"/>
                  </a:schemeClr>
                </a:gs>
                <a:gs pos="100000">
                  <a:schemeClr val="tx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07" name="AutoShape 7"/>
            <p:cNvSpPr>
              <a:spLocks noChangeArrowheads="1"/>
            </p:cNvSpPr>
            <p:nvPr/>
          </p:nvSpPr>
          <p:spPr bwMode="gray">
            <a:xfrm>
              <a:off x="8435" y="5888"/>
              <a:ext cx="1248" cy="455"/>
            </a:xfrm>
            <a:prstGeom prst="rightArrow">
              <a:avLst>
                <a:gd name="adj1" fmla="val 35167"/>
                <a:gd name="adj2" fmla="val 111029"/>
              </a:avLst>
            </a:prstGeom>
            <a:gradFill rotWithShape="1">
              <a:gsLst>
                <a:gs pos="0">
                  <a:schemeClr val="tx2">
                    <a:gamma/>
                    <a:shade val="89020"/>
                    <a:invGamma/>
                    <a:alpha val="0"/>
                  </a:schemeClr>
                </a:gs>
                <a:gs pos="100000">
                  <a:schemeClr val="tx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08" name="AutoShape 8"/>
            <p:cNvSpPr>
              <a:spLocks noChangeArrowheads="1"/>
            </p:cNvSpPr>
            <p:nvPr/>
          </p:nvSpPr>
          <p:spPr bwMode="gray">
            <a:xfrm rot="-10800000">
              <a:off x="4640" y="5878"/>
              <a:ext cx="1360" cy="455"/>
            </a:xfrm>
            <a:prstGeom prst="rightArrow">
              <a:avLst>
                <a:gd name="adj1" fmla="val 35167"/>
                <a:gd name="adj2" fmla="val 121041"/>
              </a:avLst>
            </a:prstGeom>
            <a:gradFill rotWithShape="1">
              <a:gsLst>
                <a:gs pos="0">
                  <a:schemeClr val="tx2">
                    <a:gamma/>
                    <a:shade val="89020"/>
                    <a:invGamma/>
                    <a:alpha val="0"/>
                  </a:schemeClr>
                </a:gs>
                <a:gs pos="100000">
                  <a:schemeClr val="tx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64" name="Oval 9"/>
            <p:cNvSpPr/>
            <p:nvPr/>
          </p:nvSpPr>
          <p:spPr>
            <a:xfrm>
              <a:off x="4255" y="3110"/>
              <a:ext cx="5895" cy="5898"/>
            </a:xfrm>
            <a:prstGeom prst="ellipse">
              <a:avLst/>
            </a:prstGeom>
            <a:noFill/>
            <a:ln w="381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pPr>
                <a:buFont typeface="Wingdings" panose="05000000000000000000" pitchFamily="2" charset="2"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9465" name="Group 10"/>
            <p:cNvGrpSpPr/>
            <p:nvPr/>
          </p:nvGrpSpPr>
          <p:grpSpPr>
            <a:xfrm>
              <a:off x="5400" y="3195"/>
              <a:ext cx="568" cy="568"/>
              <a:chOff x="1973" y="1706"/>
              <a:chExt cx="227" cy="227"/>
            </a:xfrm>
          </p:grpSpPr>
          <p:sp>
            <p:nvSpPr>
              <p:cNvPr id="51211" name="Oval 11"/>
              <p:cNvSpPr>
                <a:spLocks noChangeArrowheads="1"/>
              </p:cNvSpPr>
              <p:nvPr/>
            </p:nvSpPr>
            <p:spPr bwMode="gray">
              <a:xfrm>
                <a:off x="1973" y="1706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33725"/>
                      <a:invGamma/>
                    </a:schemeClr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212" name="Oval 12"/>
              <p:cNvSpPr>
                <a:spLocks noChangeArrowheads="1"/>
              </p:cNvSpPr>
              <p:nvPr/>
            </p:nvSpPr>
            <p:spPr bwMode="gray">
              <a:xfrm>
                <a:off x="1983" y="1725"/>
                <a:ext cx="141" cy="14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33725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9468" name="Group 13"/>
            <p:cNvGrpSpPr/>
            <p:nvPr/>
          </p:nvGrpSpPr>
          <p:grpSpPr>
            <a:xfrm>
              <a:off x="3913" y="5803"/>
              <a:ext cx="567" cy="567"/>
              <a:chOff x="1565" y="2659"/>
              <a:chExt cx="227" cy="227"/>
            </a:xfrm>
          </p:grpSpPr>
          <p:sp>
            <p:nvSpPr>
              <p:cNvPr id="51214" name="Oval 14"/>
              <p:cNvSpPr>
                <a:spLocks noChangeArrowheads="1"/>
              </p:cNvSpPr>
              <p:nvPr/>
            </p:nvSpPr>
            <p:spPr bwMode="gray">
              <a:xfrm>
                <a:off x="1565" y="2659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33725"/>
                      <a:invGamma/>
                    </a:schemeClr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215" name="Oval 15"/>
              <p:cNvSpPr>
                <a:spLocks noChangeArrowheads="1"/>
              </p:cNvSpPr>
              <p:nvPr/>
            </p:nvSpPr>
            <p:spPr bwMode="gray">
              <a:xfrm>
                <a:off x="1575" y="2678"/>
                <a:ext cx="141" cy="14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33725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9471" name="Group 16"/>
            <p:cNvGrpSpPr/>
            <p:nvPr/>
          </p:nvGrpSpPr>
          <p:grpSpPr>
            <a:xfrm>
              <a:off x="5273" y="8233"/>
              <a:ext cx="567" cy="567"/>
              <a:chOff x="2109" y="3612"/>
              <a:chExt cx="227" cy="227"/>
            </a:xfrm>
          </p:grpSpPr>
          <p:sp>
            <p:nvSpPr>
              <p:cNvPr id="51217" name="Oval 17"/>
              <p:cNvSpPr>
                <a:spLocks noChangeArrowheads="1"/>
              </p:cNvSpPr>
              <p:nvPr/>
            </p:nvSpPr>
            <p:spPr bwMode="gray">
              <a:xfrm>
                <a:off x="2109" y="3612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33725"/>
                      <a:invGamma/>
                    </a:schemeClr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218" name="Oval 18"/>
              <p:cNvSpPr>
                <a:spLocks noChangeArrowheads="1"/>
              </p:cNvSpPr>
              <p:nvPr/>
            </p:nvSpPr>
            <p:spPr bwMode="gray">
              <a:xfrm>
                <a:off x="2119" y="3631"/>
                <a:ext cx="141" cy="14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33725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9474" name="Group 19"/>
            <p:cNvGrpSpPr/>
            <p:nvPr/>
          </p:nvGrpSpPr>
          <p:grpSpPr>
            <a:xfrm>
              <a:off x="8313" y="3163"/>
              <a:ext cx="567" cy="567"/>
              <a:chOff x="3470" y="1706"/>
              <a:chExt cx="227" cy="227"/>
            </a:xfrm>
          </p:grpSpPr>
          <p:sp>
            <p:nvSpPr>
              <p:cNvPr id="51220" name="Oval 20"/>
              <p:cNvSpPr>
                <a:spLocks noChangeArrowheads="1"/>
              </p:cNvSpPr>
              <p:nvPr/>
            </p:nvSpPr>
            <p:spPr bwMode="gray">
              <a:xfrm>
                <a:off x="3470" y="1706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33725"/>
                      <a:invGamma/>
                    </a:schemeClr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221" name="Oval 21"/>
              <p:cNvSpPr>
                <a:spLocks noChangeArrowheads="1"/>
              </p:cNvSpPr>
              <p:nvPr/>
            </p:nvSpPr>
            <p:spPr bwMode="gray">
              <a:xfrm>
                <a:off x="3480" y="1725"/>
                <a:ext cx="141" cy="14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33725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9477" name="Group 22"/>
            <p:cNvGrpSpPr/>
            <p:nvPr/>
          </p:nvGrpSpPr>
          <p:grpSpPr>
            <a:xfrm>
              <a:off x="9808" y="5803"/>
              <a:ext cx="567" cy="567"/>
              <a:chOff x="3923" y="2659"/>
              <a:chExt cx="227" cy="227"/>
            </a:xfrm>
          </p:grpSpPr>
          <p:sp>
            <p:nvSpPr>
              <p:cNvPr id="51223" name="Oval 23"/>
              <p:cNvSpPr>
                <a:spLocks noChangeArrowheads="1"/>
              </p:cNvSpPr>
              <p:nvPr/>
            </p:nvSpPr>
            <p:spPr bwMode="gray">
              <a:xfrm>
                <a:off x="3923" y="2659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33725"/>
                      <a:invGamma/>
                    </a:schemeClr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224" name="Oval 24"/>
              <p:cNvSpPr>
                <a:spLocks noChangeArrowheads="1"/>
              </p:cNvSpPr>
              <p:nvPr/>
            </p:nvSpPr>
            <p:spPr bwMode="gray">
              <a:xfrm>
                <a:off x="3933" y="2678"/>
                <a:ext cx="141" cy="14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33725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9480" name="Group 25"/>
            <p:cNvGrpSpPr/>
            <p:nvPr/>
          </p:nvGrpSpPr>
          <p:grpSpPr>
            <a:xfrm>
              <a:off x="8400" y="8323"/>
              <a:ext cx="568" cy="567"/>
              <a:chOff x="3515" y="3521"/>
              <a:chExt cx="227" cy="227"/>
            </a:xfrm>
          </p:grpSpPr>
          <p:sp>
            <p:nvSpPr>
              <p:cNvPr id="51226" name="Oval 26"/>
              <p:cNvSpPr>
                <a:spLocks noChangeArrowheads="1"/>
              </p:cNvSpPr>
              <p:nvPr/>
            </p:nvSpPr>
            <p:spPr bwMode="gray">
              <a:xfrm>
                <a:off x="3515" y="3521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33725"/>
                      <a:invGamma/>
                    </a:schemeClr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227" name="Oval 27"/>
              <p:cNvSpPr>
                <a:spLocks noChangeArrowheads="1"/>
              </p:cNvSpPr>
              <p:nvPr/>
            </p:nvSpPr>
            <p:spPr bwMode="gray">
              <a:xfrm>
                <a:off x="3525" y="3540"/>
                <a:ext cx="141" cy="14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33725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1228" name="Oval 28"/>
            <p:cNvSpPr>
              <a:spLocks noChangeArrowheads="1"/>
            </p:cNvSpPr>
            <p:nvPr/>
          </p:nvSpPr>
          <p:spPr bwMode="gray">
            <a:xfrm>
              <a:off x="5708" y="4603"/>
              <a:ext cx="3063" cy="306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29" name="Oval 29"/>
            <p:cNvSpPr>
              <a:spLocks noChangeArrowheads="1"/>
            </p:cNvSpPr>
            <p:nvPr/>
          </p:nvSpPr>
          <p:spPr bwMode="gray">
            <a:xfrm>
              <a:off x="5698" y="4578"/>
              <a:ext cx="3063" cy="306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30" name="Oval 30"/>
            <p:cNvSpPr>
              <a:spLocks noChangeArrowheads="1"/>
            </p:cNvSpPr>
            <p:nvPr/>
          </p:nvSpPr>
          <p:spPr bwMode="gray">
            <a:xfrm>
              <a:off x="5908" y="4803"/>
              <a:ext cx="2663" cy="266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31" name="Oval 31"/>
            <p:cNvSpPr>
              <a:spLocks noChangeArrowheads="1"/>
            </p:cNvSpPr>
            <p:nvPr/>
          </p:nvSpPr>
          <p:spPr bwMode="gray">
            <a:xfrm>
              <a:off x="5880" y="4760"/>
              <a:ext cx="2663" cy="266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87" name="Oval 32"/>
            <p:cNvSpPr/>
            <p:nvPr/>
          </p:nvSpPr>
          <p:spPr>
            <a:xfrm>
              <a:off x="6040" y="4935"/>
              <a:ext cx="2398" cy="2398"/>
            </a:xfrm>
            <a:prstGeom prst="ellipse">
              <a:avLst/>
            </a:prstGeom>
            <a:solidFill>
              <a:srgbClr val="333333"/>
            </a:solidFill>
            <a:ln w="38100">
              <a:noFill/>
            </a:ln>
          </p:spPr>
          <p:txBody>
            <a:bodyPr anchor="ctr" anchorCtr="0">
              <a:spAutoFit/>
            </a:bodyPr>
            <a:p>
              <a:pPr>
                <a:buFont typeface="Wingdings" panose="05000000000000000000" pitchFamily="2" charset="2"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88" name="Oval 33"/>
            <p:cNvSpPr/>
            <p:nvPr/>
          </p:nvSpPr>
          <p:spPr>
            <a:xfrm>
              <a:off x="6075" y="4965"/>
              <a:ext cx="2318" cy="2320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eaVert" wrap="none" anchor="ctr" anchorCtr="0"/>
            <a:p>
              <a:pPr>
                <a:buFont typeface="Wingdings" panose="05000000000000000000" pitchFamily="2" charset="2"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89" name="Oval 34"/>
            <p:cNvSpPr/>
            <p:nvPr/>
          </p:nvSpPr>
          <p:spPr>
            <a:xfrm>
              <a:off x="6103" y="4980"/>
              <a:ext cx="2265" cy="226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eaVert" wrap="none" anchor="ctr" anchorCtr="0"/>
            <a:p>
              <a:pPr>
                <a:buFont typeface="Wingdings" panose="05000000000000000000" pitchFamily="2" charset="2"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90" name="Oval 35"/>
            <p:cNvSpPr/>
            <p:nvPr/>
          </p:nvSpPr>
          <p:spPr>
            <a:xfrm>
              <a:off x="6128" y="5003"/>
              <a:ext cx="2152" cy="2112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eaVert" wrap="none" anchor="ctr" anchorCtr="0"/>
            <a:p>
              <a:pPr>
                <a:buFont typeface="Wingdings" panose="05000000000000000000" pitchFamily="2" charset="2"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91" name="Oval 36"/>
            <p:cNvSpPr/>
            <p:nvPr/>
          </p:nvSpPr>
          <p:spPr>
            <a:xfrm>
              <a:off x="6255" y="5060"/>
              <a:ext cx="1913" cy="171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eaVert" wrap="none" anchor="ctr" anchorCtr="0"/>
            <a:p>
              <a:pPr>
                <a:buFont typeface="Wingdings" panose="05000000000000000000" pitchFamily="2" charset="2"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92" name="Text Box 37"/>
            <p:cNvSpPr txBox="1"/>
            <p:nvPr/>
          </p:nvSpPr>
          <p:spPr>
            <a:xfrm>
              <a:off x="5380" y="5082"/>
              <a:ext cx="3967" cy="21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noAutofit/>
            </a:bodyPr>
            <a:p>
              <a:pPr algn="ctr" eaLnBrk="0" hangingPunct="0">
                <a:buFont typeface="Wingdings" panose="05000000000000000000" pitchFamily="2" charset="2"/>
              </a:pPr>
              <a:r>
                <a:rPr lang="zh-CN" altLang="en-US" sz="2400" b="1" dirty="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</a:rPr>
                <a:t>功能模块</a:t>
              </a:r>
              <a:endPara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endParaRPr>
            </a:p>
          </p:txBody>
        </p:sp>
        <p:sp>
          <p:nvSpPr>
            <p:cNvPr id="19493" name="Text Box 38"/>
            <p:cNvSpPr txBox="1"/>
            <p:nvPr/>
          </p:nvSpPr>
          <p:spPr>
            <a:xfrm>
              <a:off x="9000" y="2950"/>
              <a:ext cx="3865" cy="14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eaLnBrk="0" hangingPunct="0">
                <a:buFont typeface="Wingdings" panose="05000000000000000000" pitchFamily="2" charset="2"/>
              </a:pPr>
              <a:r>
                <a:rPr lang="zh-CN" altLang="zh-CN" sz="24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客户管理</a:t>
              </a:r>
              <a:endParaRPr lang="zh-CN" altLang="en-US" dirty="0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19494" name="Text Box 39"/>
            <p:cNvSpPr txBox="1"/>
            <p:nvPr/>
          </p:nvSpPr>
          <p:spPr>
            <a:xfrm>
              <a:off x="1415" y="2950"/>
              <a:ext cx="4006" cy="14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r" eaLnBrk="0" hangingPunct="0">
                <a:buFont typeface="Wingdings" panose="05000000000000000000" pitchFamily="2" charset="2"/>
              </a:pPr>
              <a:r>
                <a:rPr lang="zh-CN" altLang="zh-CN" sz="24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退货查询</a:t>
              </a:r>
              <a:endParaRPr lang="zh-CN" altLang="zh-CN" sz="24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9495" name="Text Box 40"/>
            <p:cNvSpPr txBox="1"/>
            <p:nvPr/>
          </p:nvSpPr>
          <p:spPr>
            <a:xfrm>
              <a:off x="10440" y="5711"/>
              <a:ext cx="5101" cy="14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eaLnBrk="0" hangingPunct="0">
                <a:buFont typeface="Wingdings" panose="05000000000000000000" pitchFamily="2" charset="2"/>
              </a:pPr>
              <a:r>
                <a:rPr lang="zh-CN" altLang="zh-CN" sz="24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供应商管理</a:t>
              </a:r>
              <a:endParaRPr lang="zh-CN" altLang="zh-CN" sz="24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9496" name="Text Box 41"/>
            <p:cNvSpPr txBox="1"/>
            <p:nvPr/>
          </p:nvSpPr>
          <p:spPr>
            <a:xfrm>
              <a:off x="9000" y="8229"/>
              <a:ext cx="4257" cy="14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eaLnBrk="0" hangingPunct="0">
                <a:buFont typeface="Wingdings" panose="05000000000000000000" pitchFamily="2" charset="2"/>
              </a:pPr>
              <a:r>
                <a:rPr lang="zh-CN" altLang="zh-CN" sz="24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商品管理</a:t>
              </a:r>
              <a:endParaRPr lang="zh-CN" altLang="en-US" dirty="0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19498" name="Text Box 43"/>
            <p:cNvSpPr txBox="1"/>
            <p:nvPr/>
          </p:nvSpPr>
          <p:spPr>
            <a:xfrm>
              <a:off x="1007" y="8229"/>
              <a:ext cx="4643" cy="14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r" eaLnBrk="0" hangingPunct="0">
                <a:buFont typeface="Wingdings" panose="05000000000000000000" pitchFamily="2" charset="2"/>
              </a:pPr>
              <a:r>
                <a:rPr lang="zh-CN" altLang="zh-CN" sz="24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个人信息</a:t>
              </a:r>
              <a:endParaRPr lang="zh-CN" altLang="en-US" dirty="0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</p:grpSp>
      <p:sp>
        <p:nvSpPr>
          <p:cNvPr id="19497" name="Text Box 42"/>
          <p:cNvSpPr txBox="1"/>
          <p:nvPr/>
        </p:nvSpPr>
        <p:spPr>
          <a:xfrm>
            <a:off x="731520" y="4837430"/>
            <a:ext cx="143065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r" eaLnBrk="0" hangingPunct="0">
              <a:buFont typeface="Wingdings" panose="05000000000000000000" pitchFamily="2" charset="2"/>
            </a:pPr>
            <a:r>
              <a:rPr lang="zh-CN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商品销售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5135" y="307340"/>
            <a:ext cx="10705465" cy="516255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2800" dirty="0"/>
              <a:t>主要</a:t>
            </a:r>
            <a:r>
              <a:rPr lang="zh-CN" altLang="en-US" sz="2800" dirty="0"/>
              <a:t>表格</a:t>
            </a:r>
            <a:endParaRPr lang="zh-CN" altLang="en-US" sz="2800" dirty="0"/>
          </a:p>
        </p:txBody>
      </p:sp>
      <p:graphicFrame>
        <p:nvGraphicFramePr>
          <p:cNvPr id="6" name="表格 5"/>
          <p:cNvGraphicFramePr/>
          <p:nvPr/>
        </p:nvGraphicFramePr>
        <p:xfrm>
          <a:off x="444818" y="1359853"/>
          <a:ext cx="4912995" cy="283845"/>
        </p:xfrm>
        <a:graphic>
          <a:graphicData uri="http://schemas.openxmlformats.org/drawingml/2006/table">
            <a:tbl>
              <a:tblPr/>
              <a:tblGrid>
                <a:gridCol w="753110"/>
                <a:gridCol w="958215"/>
                <a:gridCol w="958215"/>
                <a:gridCol w="520065"/>
                <a:gridCol w="958215"/>
                <a:gridCol w="765175"/>
              </a:tblGrid>
              <a:tr h="0">
                <a:tc>
                  <a:txBody>
                    <a:bodyPr/>
                    <a:p>
                      <a:pPr marL="28575" indent="12700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序号</a:t>
                      </a:r>
                      <a:endParaRPr 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28575" indent="12700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字段名称</a:t>
                      </a:r>
                      <a:endParaRPr 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28575" indent="12700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字段类型</a:t>
                      </a:r>
                      <a:endParaRPr 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28575" indent="12700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大小</a:t>
                      </a:r>
                      <a:endParaRPr 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28575" indent="12700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允许为空</a:t>
                      </a:r>
                      <a:endParaRPr 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28575" indent="12700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备注</a:t>
                      </a:r>
                      <a:endParaRPr 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3845"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id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Int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自增编号</a:t>
                      </a:r>
                      <a:endParaRPr 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varchar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姓名</a:t>
                      </a:r>
                      <a:endParaRPr 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loginname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varchar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账号</a:t>
                      </a:r>
                      <a:endParaRPr 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pwd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varchar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密码</a:t>
                      </a:r>
                      <a:endParaRPr 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address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varchar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Y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地址</a:t>
                      </a:r>
                      <a:endParaRPr 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sex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varchar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性别</a:t>
                      </a:r>
                      <a:endParaRPr 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hiredate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varchar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日期</a:t>
                      </a:r>
                      <a:endParaRPr 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type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varchar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身份</a:t>
                      </a:r>
                      <a:endParaRPr 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salt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varchar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Y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备注</a:t>
                      </a:r>
                      <a:endParaRPr 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544955" y="907415"/>
            <a:ext cx="1395730" cy="3683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p>
            <a:pPr algn="l"/>
            <a:r>
              <a:rPr lang="zh-CN" altLang="en-US" dirty="0" err="1" smtClean="0"/>
              <a:t>表</a:t>
            </a:r>
            <a:r>
              <a:rPr lang="en-US" altLang="zh-CN" dirty="0" err="1" smtClean="0"/>
              <a:t>  sys_user</a:t>
            </a:r>
            <a:endParaRPr lang="en-US" altLang="zh-CN" dirty="0" err="1" smtClean="0"/>
          </a:p>
        </p:txBody>
      </p:sp>
      <p:graphicFrame>
        <p:nvGraphicFramePr>
          <p:cNvPr id="8" name="表格 7"/>
          <p:cNvGraphicFramePr/>
          <p:nvPr/>
        </p:nvGraphicFramePr>
        <p:xfrm>
          <a:off x="6355398" y="1275715"/>
          <a:ext cx="4912995" cy="57150"/>
        </p:xfrm>
        <a:graphic>
          <a:graphicData uri="http://schemas.openxmlformats.org/drawingml/2006/table">
            <a:tbl>
              <a:tblPr/>
              <a:tblGrid>
                <a:gridCol w="753110"/>
                <a:gridCol w="958215"/>
                <a:gridCol w="958215"/>
                <a:gridCol w="520065"/>
                <a:gridCol w="958215"/>
                <a:gridCol w="765175"/>
              </a:tblGrid>
              <a:tr h="0">
                <a:tc>
                  <a:txBody>
                    <a:bodyPr/>
                    <a:p>
                      <a:pPr marL="28575" indent="12700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序号</a:t>
                      </a:r>
                      <a:endParaRPr 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28575" indent="12700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字段名称</a:t>
                      </a:r>
                      <a:endParaRPr 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28575" indent="12700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字段类型</a:t>
                      </a:r>
                      <a:endParaRPr 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28575" indent="12700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大小</a:t>
                      </a:r>
                      <a:endParaRPr 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28575" indent="12700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允许为空</a:t>
                      </a:r>
                      <a:endParaRPr 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28575" indent="12700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备注</a:t>
                      </a:r>
                      <a:endParaRPr 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28575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28575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id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28575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Int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28575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28575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28575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自增编号</a:t>
                      </a:r>
                      <a:endParaRPr 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28575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28575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goodsname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28575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varchar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28575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28575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28575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名称</a:t>
                      </a:r>
                      <a:endParaRPr 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28575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28575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providerid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28575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varchar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28575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28575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28575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数量</a:t>
                      </a:r>
                      <a:endParaRPr 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28575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28575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produceplace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28575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int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28575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28575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28575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性别</a:t>
                      </a:r>
                      <a:endParaRPr 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28575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28575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size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28575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varchar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28575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28575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Y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28575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规格</a:t>
                      </a:r>
                      <a:endParaRPr 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28575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28575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goodspackage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28575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Int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28575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28575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28575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备注</a:t>
                      </a:r>
                      <a:endParaRPr 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28575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28575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productcode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28575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varchar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28575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28575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28575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产品编码</a:t>
                      </a:r>
                      <a:endParaRPr 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28575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28575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price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28575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varchar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28575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28575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28575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价格</a:t>
                      </a:r>
                      <a:endParaRPr 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28575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28575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number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28575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int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28575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28575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28575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数量</a:t>
                      </a:r>
                      <a:endParaRPr 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8004810" y="823595"/>
            <a:ext cx="1615440" cy="3683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p>
            <a:pPr algn="l"/>
            <a:r>
              <a:rPr lang="zh-CN" altLang="en-US" dirty="0" err="1" smtClean="0"/>
              <a:t>表</a:t>
            </a:r>
            <a:r>
              <a:rPr lang="en-US" altLang="zh-CN" dirty="0" err="1" smtClean="0"/>
              <a:t>  bus_goods</a:t>
            </a:r>
            <a:endParaRPr lang="en-US" altLang="zh-CN" dirty="0" err="1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0" y="3925570"/>
            <a:ext cx="1795780" cy="3683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p>
            <a:pPr marL="0" indent="127000" algn="ctr" defTabSz="266700">
              <a:spcAft>
                <a:spcPts val="300"/>
              </a:spcAft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bus_i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mport</a:t>
            </a:r>
            <a:endParaRPr lang="en-US" altLang="zh-CN" dirty="0" err="1" smtClean="0"/>
          </a:p>
        </p:txBody>
      </p:sp>
      <p:graphicFrame>
        <p:nvGraphicFramePr>
          <p:cNvPr id="13" name="表格 12"/>
          <p:cNvGraphicFramePr/>
          <p:nvPr/>
        </p:nvGraphicFramePr>
        <p:xfrm>
          <a:off x="1544638" y="3925570"/>
          <a:ext cx="4912995" cy="403860"/>
        </p:xfrm>
        <a:graphic>
          <a:graphicData uri="http://schemas.openxmlformats.org/drawingml/2006/table">
            <a:tbl>
              <a:tblPr/>
              <a:tblGrid>
                <a:gridCol w="753110"/>
                <a:gridCol w="958215"/>
                <a:gridCol w="958215"/>
                <a:gridCol w="520065"/>
                <a:gridCol w="958215"/>
                <a:gridCol w="765175"/>
              </a:tblGrid>
              <a:tr h="0">
                <a:tc>
                  <a:txBody>
                    <a:bodyPr/>
                    <a:p>
                      <a:pPr marL="28575" indent="12700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序号</a:t>
                      </a:r>
                      <a:endParaRPr 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28575" indent="12700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字段名称</a:t>
                      </a:r>
                      <a:endParaRPr 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28575" indent="12700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字段类型</a:t>
                      </a:r>
                      <a:endParaRPr 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28575" indent="12700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大小</a:t>
                      </a:r>
                      <a:endParaRPr 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28575" indent="12700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允许为空</a:t>
                      </a:r>
                      <a:endParaRPr 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28575" indent="12700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备注</a:t>
                      </a:r>
                      <a:endParaRPr 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id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Int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自增编号</a:t>
                      </a:r>
                      <a:endParaRPr 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paytype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varchar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支付方式</a:t>
                      </a:r>
                      <a:endParaRPr 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inporttime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varchar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时间</a:t>
                      </a:r>
                      <a:endParaRPr 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operateperson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Int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操作人员</a:t>
                      </a:r>
                      <a:endParaRPr 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number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varchar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数量</a:t>
                      </a:r>
                      <a:endParaRPr 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3860"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remark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varchar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商品规格</a:t>
                      </a:r>
                      <a:endParaRPr 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inportprice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Int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进货价格</a:t>
                      </a:r>
                      <a:endParaRPr 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providerid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varchar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备注名称</a:t>
                      </a:r>
                      <a:endParaRPr 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goodsid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varchar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13335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商品</a:t>
                      </a:r>
                      <a:r>
                        <a:rPr lang="en-US" alt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id</a:t>
                      </a:r>
                      <a:endParaRPr lang="en-US" alt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 anchorCtr="0">
                    <a:lnL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ysDash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前端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altLang="en-US" sz="2800" b="1" dirty="0"/>
              <a:t>技术选型</a:t>
            </a:r>
            <a:endParaRPr lang="zh-CN" altLang="en-US" sz="2800" b="1" dirty="0"/>
          </a:p>
          <a:p>
            <a:pPr rtl="0"/>
            <a:r>
              <a:rPr lang="en-US" altLang="zh-CN" dirty="0"/>
              <a:t>thymeleaf</a:t>
            </a:r>
            <a:r>
              <a:rPr lang="zh-CN" altLang="en-US" dirty="0"/>
              <a:t>：</a:t>
            </a:r>
            <a:endParaRPr lang="en-US" altLang="zh-CN" dirty="0"/>
          </a:p>
          <a:p>
            <a:pPr rtl="0"/>
            <a:r>
              <a:rPr lang="en-US" altLang="zh-CN" dirty="0"/>
              <a:t>HTML</a:t>
            </a:r>
            <a:r>
              <a:rPr lang="zh-CN" altLang="en-US" dirty="0"/>
              <a:t>：用于创建网页，通过一系列标签（tags）来展示页面</a:t>
            </a:r>
            <a:endParaRPr lang="zh-CN" altLang="en-US" dirty="0"/>
          </a:p>
          <a:p>
            <a:pPr rtl="0"/>
            <a:r>
              <a:rPr lang="en-US" altLang="zh-CN" dirty="0"/>
              <a:t>css:用来为HTML文档添加样式</a:t>
            </a:r>
            <a:endParaRPr lang="en-US" altLang="zh-CN" dirty="0"/>
          </a:p>
          <a:p>
            <a:pPr rtl="0"/>
            <a:r>
              <a:rPr lang="en-US" altLang="zh-CN" dirty="0"/>
              <a:t>js</a:t>
            </a:r>
            <a:r>
              <a:rPr lang="zh-CN" altLang="en-US" dirty="0"/>
              <a:t>：主要用来向HTML页面添加交互行为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页面设计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12215" y="2253615"/>
            <a:ext cx="3460115" cy="31165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6890" y="5597525"/>
            <a:ext cx="5021580" cy="67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p>
            <a:pPr indent="304800" algn="l" defTabSz="266700">
              <a:lnSpc>
                <a:spcPct val="150000"/>
              </a:lnSpc>
              <a:buClrTx/>
              <a:buSzTx/>
              <a:buFontTx/>
            </a:pP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登录页面为使用用户名、密码、验证码登录</a:t>
            </a:r>
            <a:endParaRPr lang="zh-CN" altLang="en-US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175" y="1257300"/>
            <a:ext cx="1771650" cy="434340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V="1">
            <a:off x="6544310" y="1338580"/>
            <a:ext cx="1156970" cy="262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838440" y="1170305"/>
            <a:ext cx="84455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zh-CN" altLang="en-US" dirty="0" err="1" smtClean="0"/>
              <a:t>顶部</a:t>
            </a:r>
            <a:endParaRPr lang="zh-CN" altLang="en-US" dirty="0" err="1" smtClean="0"/>
          </a:p>
        </p:txBody>
      </p:sp>
      <p:sp>
        <p:nvSpPr>
          <p:cNvPr id="10" name="矩形 9"/>
          <p:cNvSpPr/>
          <p:nvPr/>
        </p:nvSpPr>
        <p:spPr>
          <a:xfrm>
            <a:off x="5370195" y="1896110"/>
            <a:ext cx="1388110" cy="117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3">
                        <a:lumMod val="110000"/>
                        <a:satMod val="105000"/>
                        <a:tint val="67000"/>
                      </a:schemeClr>
                    </a:gs>
                    <a:gs pos="50000">
                      <a:schemeClr val="accent3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accent3">
                        <a:lumMod val="105000"/>
                        <a:satMod val="109000"/>
                        <a:tint val="81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10" idx="3"/>
          </p:cNvCxnSpPr>
          <p:nvPr/>
        </p:nvCxnSpPr>
        <p:spPr>
          <a:xfrm flipV="1">
            <a:off x="6758305" y="2421890"/>
            <a:ext cx="915035" cy="63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726680" y="2117090"/>
            <a:ext cx="124460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zh-CN" altLang="en-US" dirty="0" err="1" smtClean="0"/>
              <a:t>左侧</a:t>
            </a:r>
            <a:endParaRPr lang="zh-CN" altLang="en-US" dirty="0" err="1" smtClean="0"/>
          </a:p>
        </p:txBody>
      </p:sp>
      <p:sp>
        <p:nvSpPr>
          <p:cNvPr id="13" name="矩形 12"/>
          <p:cNvSpPr/>
          <p:nvPr/>
        </p:nvSpPr>
        <p:spPr>
          <a:xfrm>
            <a:off x="5270500" y="3140075"/>
            <a:ext cx="1481455" cy="205232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3">
                        <a:lumMod val="110000"/>
                        <a:satMod val="105000"/>
                        <a:tint val="67000"/>
                      </a:schemeClr>
                    </a:gs>
                    <a:gs pos="50000">
                      <a:schemeClr val="accent3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accent3">
                        <a:lumMod val="105000"/>
                        <a:satMod val="109000"/>
                        <a:tint val="81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6543675" y="4171950"/>
            <a:ext cx="1086485" cy="12065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838440" y="4051300"/>
            <a:ext cx="3131820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zh-CN" altLang="en-US" dirty="0" err="1" smtClean="0"/>
              <a:t>左侧菜单，二三级菜单</a:t>
            </a:r>
            <a:r>
              <a:rPr lang="zh-CN" altLang="en-US" dirty="0" err="1" smtClean="0"/>
              <a:t>做隐藏</a:t>
            </a:r>
            <a:endParaRPr lang="zh-CN" altLang="en-US" dirty="0" err="1" smtClean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9355" y="4577715"/>
            <a:ext cx="1568450" cy="1562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页面设计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387090" y="1772285"/>
            <a:ext cx="1506855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zh-CN" altLang="en-US" sz="2400" dirty="0" err="1" smtClean="0"/>
              <a:t>右侧内容</a:t>
            </a:r>
            <a:endParaRPr lang="zh-CN" altLang="en-US" sz="2400" dirty="0" err="1" smtClean="0"/>
          </a:p>
        </p:txBody>
      </p:sp>
      <p:pic>
        <p:nvPicPr>
          <p:cNvPr id="9" name="内容占位符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2446020"/>
            <a:ext cx="8522335" cy="32658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7740" y="3198495"/>
            <a:ext cx="2011680" cy="2120265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859155" y="2788920"/>
            <a:ext cx="8252460" cy="318770"/>
          </a:xfrm>
          <a:prstGeom prst="round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页面设计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2046605"/>
            <a:ext cx="7433310" cy="18757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010025"/>
            <a:ext cx="7267575" cy="22523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705850" y="2362835"/>
            <a:ext cx="2876550" cy="24561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p>
            <a:r>
              <a:rPr lang="en-US" altLang="zh-CN" sz="2400" dirty="0" err="1" smtClean="0"/>
              <a:t>        </a:t>
            </a:r>
            <a:r>
              <a:rPr lang="zh-CN" altLang="en-US" sz="2400" dirty="0" err="1" smtClean="0"/>
              <a:t>在每个菜单里面都设有搜索条件查询和表格展示数据。</a:t>
            </a:r>
            <a:endParaRPr lang="zh-CN" altLang="en-US" sz="2400" dirty="0" err="1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后端</a:t>
            </a:r>
            <a:endParaRPr 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altLang="zh-CN" sz="32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Repository</a:t>
            </a:r>
            <a:endParaRPr lang="en-US" altLang="zh-CN" sz="32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Service</a:t>
            </a:r>
            <a:endParaRPr lang="en-US" altLang="zh-CN" sz="32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Controller</a:t>
            </a:r>
            <a:endParaRPr lang="en-US" altLang="zh-CN" sz="32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sz="4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Repository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dirty="0" err="1"/>
              <a:t>GoodsMapper</a:t>
            </a:r>
            <a:r>
              <a:rPr lang="zh-CN" altLang="en-US" dirty="0"/>
              <a:t>接口：</a:t>
            </a:r>
            <a:endParaRPr lang="zh-CN" altLang="en-US" dirty="0"/>
          </a:p>
          <a:p>
            <a:pPr lvl="1" rtl="0"/>
            <a:r>
              <a:rPr lang="en-US" altLang="zh-CN" dirty="0" err="1"/>
              <a:t>deleteSaleByGoodsId</a:t>
            </a:r>
            <a:r>
              <a:rPr lang="zh-CN" altLang="en-US" dirty="0"/>
              <a:t>方法</a:t>
            </a:r>
            <a:r>
              <a:rPr lang="en-US" altLang="zh-CN" dirty="0"/>
              <a:t>:</a:t>
            </a:r>
            <a:r>
              <a:rPr lang="zh-CN" altLang="en-US" dirty="0"/>
              <a:t>根据商品</a:t>
            </a:r>
            <a:r>
              <a:rPr lang="en-US" altLang="zh-CN" dirty="0"/>
              <a:t>ID</a:t>
            </a:r>
            <a:r>
              <a:rPr lang="zh-CN" altLang="en-US" dirty="0"/>
              <a:t>删除相关的销售信息。</a:t>
            </a:r>
            <a:endParaRPr lang="en-US" altLang="zh-CN" dirty="0"/>
          </a:p>
          <a:p>
            <a:pPr lvl="1" rtl="0"/>
            <a:endParaRPr lang="zh-CN" altLang="en-US" dirty="0"/>
          </a:p>
          <a:p>
            <a:pPr lvl="1" rtl="0"/>
            <a:endParaRPr lang="en-US" altLang="zh-CN" dirty="0"/>
          </a:p>
          <a:p>
            <a:pPr marL="393065" lvl="1" indent="0" rtl="0">
              <a:buNone/>
            </a:pPr>
            <a:r>
              <a:rPr lang="zh-CN" altLang="en-US" dirty="0"/>
              <a:t>、</a:t>
            </a:r>
            <a:endParaRPr lang="zh-CN" altLang="en-US" dirty="0"/>
          </a:p>
          <a:p>
            <a:pPr lvl="1" rtl="0"/>
            <a:r>
              <a:rPr lang="en-US" altLang="zh-CN" dirty="0" err="1"/>
              <a:t>GoodsMapper</a:t>
            </a:r>
            <a:r>
              <a:rPr lang="en-US" altLang="zh-CN" dirty="0"/>
              <a:t> </a:t>
            </a:r>
            <a:r>
              <a:rPr lang="zh-CN" altLang="en-US" dirty="0"/>
              <a:t>继承了 </a:t>
            </a:r>
            <a:r>
              <a:rPr lang="en-US" altLang="zh-CN" dirty="0" err="1"/>
              <a:t>BaseMapper</a:t>
            </a:r>
            <a:r>
              <a:rPr lang="zh-CN" altLang="en-US" dirty="0"/>
              <a:t>接口。</a:t>
            </a:r>
            <a:r>
              <a:rPr lang="en-US" altLang="zh-CN" dirty="0" err="1"/>
              <a:t>BaseMapper</a:t>
            </a:r>
            <a:r>
              <a:rPr lang="en-US" altLang="zh-CN" dirty="0"/>
              <a:t> </a:t>
            </a:r>
            <a:r>
              <a:rPr lang="zh-CN" altLang="en-US" dirty="0"/>
              <a:t>是</a:t>
            </a:r>
            <a:r>
              <a:rPr lang="en-US" altLang="zh-CN" dirty="0" err="1"/>
              <a:t>MyBatis</a:t>
            </a:r>
            <a:r>
              <a:rPr lang="en-US" altLang="zh-CN" dirty="0"/>
              <a:t>-Plus </a:t>
            </a:r>
            <a:r>
              <a:rPr lang="zh-CN" altLang="en-US" dirty="0"/>
              <a:t>提供的接口，用于简化 </a:t>
            </a:r>
            <a:r>
              <a:rPr lang="en-US" altLang="zh-CN" dirty="0"/>
              <a:t>CRUD </a:t>
            </a:r>
            <a:r>
              <a:rPr lang="zh-CN" altLang="en-US" dirty="0"/>
              <a:t>操作。</a:t>
            </a:r>
            <a:r>
              <a:rPr lang="en-US" altLang="zh-CN" dirty="0" err="1"/>
              <a:t>BaseMapper</a:t>
            </a:r>
            <a:r>
              <a:rPr lang="zh-CN" altLang="en-US" dirty="0"/>
              <a:t>指定了 </a:t>
            </a:r>
            <a:r>
              <a:rPr lang="en-US" altLang="zh-CN" dirty="0"/>
              <a:t>Goods </a:t>
            </a:r>
            <a:r>
              <a:rPr lang="zh-CN" altLang="en-US" dirty="0"/>
              <a:t>作为操作的实体类。</a:t>
            </a:r>
            <a:r>
              <a:rPr lang="en-US" altLang="zh-CN" dirty="0" err="1"/>
              <a:t>deleteSaleByGoodsId</a:t>
            </a:r>
            <a:r>
              <a:rPr lang="zh-CN" altLang="en-US" dirty="0"/>
              <a:t>用于根据商品 </a:t>
            </a:r>
            <a:r>
              <a:rPr lang="en-US" altLang="zh-CN" dirty="0"/>
              <a:t>ID </a:t>
            </a:r>
            <a:r>
              <a:rPr lang="zh-CN" altLang="en-US" dirty="0"/>
              <a:t>删除销售记录。</a:t>
            </a:r>
            <a:r>
              <a:rPr lang="en-US" altLang="zh-CN" dirty="0"/>
              <a:t>@Param </a:t>
            </a:r>
            <a:r>
              <a:rPr lang="zh-CN" altLang="en-US" dirty="0"/>
              <a:t>注解用于指定参数名称，以便在 </a:t>
            </a:r>
            <a:r>
              <a:rPr lang="en-US" altLang="zh-CN" dirty="0"/>
              <a:t>SQL </a:t>
            </a:r>
            <a:r>
              <a:rPr lang="zh-CN" altLang="en-US" dirty="0"/>
              <a:t>语句中正确地引用它。</a:t>
            </a:r>
            <a:endParaRPr lang="en-US" altLang="zh-CN" dirty="0"/>
          </a:p>
          <a:p>
            <a:pPr rtl="0"/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7439" y="2863338"/>
            <a:ext cx="8098092" cy="13981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commondata" val="eyJoZGlkIjoiMzIzZWRiZmViNGQwN2FlOWYzZWJjNTEwMTY3Yzc5YzA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头脑风暴演示文稿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业务头脑风暴演示文稿</Template>
  <TotalTime>0</TotalTime>
  <Words>2078</Words>
  <Application>WPS 演示</Application>
  <PresentationFormat>宽屏</PresentationFormat>
  <Paragraphs>450</Paragraphs>
  <Slides>11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Wingdings 2</vt:lpstr>
      <vt:lpstr>华文新魏</vt:lpstr>
      <vt:lpstr>隶书</vt:lpstr>
      <vt:lpstr>Times New Roman</vt:lpstr>
      <vt:lpstr>等线</vt:lpstr>
      <vt:lpstr>Calibri</vt:lpstr>
      <vt:lpstr>Arial Unicode MS</vt:lpstr>
      <vt:lpstr>Palatino Linotype</vt:lpstr>
      <vt:lpstr>Century Gothic</vt:lpstr>
      <vt:lpstr>头脑风暴演示文稿</vt:lpstr>
      <vt:lpstr>基于Spring boot的仓库管理系统</vt:lpstr>
      <vt:lpstr>PowerPoint 演示文稿</vt:lpstr>
      <vt:lpstr>主要表格</vt:lpstr>
      <vt:lpstr>前端</vt:lpstr>
      <vt:lpstr>PowerPoint 演示文稿</vt:lpstr>
      <vt:lpstr>PowerPoint 演示文稿</vt:lpstr>
      <vt:lpstr>PowerPoint 演示文稿</vt:lpstr>
      <vt:lpstr>后端</vt:lpstr>
      <vt:lpstr>Repository</vt:lpstr>
      <vt:lpstr>Service</vt:lpstr>
      <vt:lpstr>Controller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泳芝 苏</dc:creator>
  <cp:lastModifiedBy>雪丹</cp:lastModifiedBy>
  <cp:revision>4</cp:revision>
  <dcterms:created xsi:type="dcterms:W3CDTF">2024-09-03T12:13:00Z</dcterms:created>
  <dcterms:modified xsi:type="dcterms:W3CDTF">2024-09-04T09:36:52Z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74069104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ICV">
    <vt:lpwstr>F29A3CDFC10B47BCBAA69BF852E70F02_12</vt:lpwstr>
  </property>
  <property fmtid="{D5CDD505-2E9C-101B-9397-08002B2CF9AE}" pid="13" name="KSOProductBuildVer">
    <vt:lpwstr>2052-12.1.0.17140</vt:lpwstr>
  </property>
</Properties>
</file>