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8659"/>
  </p:normalViewPr>
  <p:slideViewPr>
    <p:cSldViewPr snapToGrid="0" snapToObjects="1">
      <p:cViewPr varScale="1">
        <p:scale>
          <a:sx n="48" d="100"/>
          <a:sy n="48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53C2D-2ADF-A744-BB70-82EA5AD1B01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F5A43-191B-2940-9AAA-D52E9B874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304800" y="381000"/>
            <a:ext cx="11582400" cy="0"/>
          </a:xfrm>
          <a:prstGeom prst="line">
            <a:avLst/>
          </a:prstGeom>
          <a:noFill/>
          <a:ln w="50800">
            <a:solidFill>
              <a:srgbClr val="D98D2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304800" y="457200"/>
            <a:ext cx="11582400" cy="0"/>
          </a:xfrm>
          <a:prstGeom prst="line">
            <a:avLst/>
          </a:prstGeom>
          <a:noFill/>
          <a:ln w="12700">
            <a:solidFill>
              <a:srgbClr val="0D326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04800" y="6210300"/>
            <a:ext cx="9753600" cy="0"/>
          </a:xfrm>
          <a:prstGeom prst="line">
            <a:avLst/>
          </a:prstGeom>
          <a:noFill/>
          <a:ln w="50800">
            <a:solidFill>
              <a:srgbClr val="D98D2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04800" y="6134100"/>
            <a:ext cx="975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8704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130406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90" y="5859272"/>
            <a:ext cx="1961111" cy="719328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00" y="533400"/>
            <a:ext cx="25908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533400"/>
            <a:ext cx="75692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71600"/>
            <a:ext cx="5080000" cy="42672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371600"/>
            <a:ext cx="5080000" cy="42672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82600"/>
            <a:ext cx="11582400" cy="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44600"/>
            <a:ext cx="1158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04800" y="304800"/>
            <a:ext cx="11582400" cy="0"/>
          </a:xfrm>
          <a:prstGeom prst="line">
            <a:avLst/>
          </a:prstGeom>
          <a:noFill/>
          <a:ln w="50800">
            <a:solidFill>
              <a:srgbClr val="D98D2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04800" y="381000"/>
            <a:ext cx="11582400" cy="0"/>
          </a:xfrm>
          <a:prstGeom prst="line">
            <a:avLst/>
          </a:prstGeom>
          <a:noFill/>
          <a:ln w="12700">
            <a:solidFill>
              <a:srgbClr val="00568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04800" y="6375400"/>
            <a:ext cx="9753600" cy="0"/>
          </a:xfrm>
          <a:prstGeom prst="line">
            <a:avLst/>
          </a:prstGeom>
          <a:noFill/>
          <a:ln w="50800">
            <a:solidFill>
              <a:srgbClr val="D98D2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04800" y="6273800"/>
            <a:ext cx="9753600" cy="0"/>
          </a:xfrm>
          <a:prstGeom prst="line">
            <a:avLst/>
          </a:prstGeom>
          <a:noFill/>
          <a:ln w="12700">
            <a:solidFill>
              <a:srgbClr val="00568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71" y="6015736"/>
            <a:ext cx="1961111" cy="719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71" y="6015736"/>
            <a:ext cx="1961111" cy="719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71" y="6015736"/>
            <a:ext cx="1961111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00568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A8000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A8000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A8000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A80000"/>
          </a:solidFill>
          <a:latin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rgbClr val="D98D2A"/>
        </a:buClr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rgbClr val="D98D2A"/>
        </a:buClr>
        <a:buFont typeface="Arial" pitchFamily="34" charset="0"/>
        <a:buChar char="•"/>
        <a:defRPr sz="2667">
          <a:solidFill>
            <a:schemeClr val="tx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rgbClr val="D98D2A"/>
        </a:buClr>
        <a:buFont typeface="Arial" pitchFamily="34" charset="0"/>
        <a:buChar char="•"/>
        <a:defRPr>
          <a:solidFill>
            <a:schemeClr val="tx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D98D2A"/>
        </a:buClr>
        <a:buFont typeface="Arial" pitchFamily="34" charset="0"/>
        <a:buChar char="•"/>
        <a:defRPr>
          <a:solidFill>
            <a:schemeClr val="tx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Times New Roman" pitchFamily="18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Times New Roman" pitchFamily="18" charset="0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Times New Roman" pitchFamily="18" charset="0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Times New Roman" pitchFamily="18" charset="0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Role of the (Successful) </a:t>
            </a:r>
            <a:br>
              <a:rPr lang="en-US" dirty="0"/>
            </a:br>
            <a:r>
              <a:rPr lang="en-US" dirty="0"/>
              <a:t>Project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 3200: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308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3925-7ED6-4F88-8740-7901FF49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2BC7-540B-46AF-97AC-64F93354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 Competency is not enough</a:t>
            </a:r>
          </a:p>
          <a:p>
            <a:r>
              <a:rPr lang="en-US" dirty="0"/>
              <a:t>Combine people-, information-, and action-oriented activities</a:t>
            </a:r>
          </a:p>
          <a:p>
            <a:r>
              <a:rPr lang="en-US" dirty="0"/>
              <a:t>Focus on intention- and event-driven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project success">
            <a:extLst>
              <a:ext uri="{FF2B5EF4-FFF2-40B4-BE49-F238E27FC236}">
                <a16:creationId xmlns:a16="http://schemas.microsoft.com/office/drawing/2014/main" id="{EE0D7404-8D08-4A9C-A013-97CC135F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3187700"/>
            <a:ext cx="3171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2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C9D-5C29-4A50-8A3B-860E4CD4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2EFC-FAEA-44FF-AA06-28999DE2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small groups, discuss:</a:t>
            </a:r>
          </a:p>
          <a:p>
            <a:pPr lvl="1"/>
            <a:r>
              <a:rPr lang="en-US" dirty="0"/>
              <a:t>What was most the most surprising recommendation for successful project management?</a:t>
            </a:r>
          </a:p>
          <a:p>
            <a:pPr lvl="1"/>
            <a:r>
              <a:rPr lang="en-US" dirty="0"/>
              <a:t>How have you demonstrated or witnessed these key success factors/traits in projects or groups you have been involved in?</a:t>
            </a:r>
          </a:p>
          <a:p>
            <a:pPr lvl="1"/>
            <a:r>
              <a:rPr lang="en-US" dirty="0"/>
              <a:t>What is missing?  What else is critical to project success?</a:t>
            </a:r>
          </a:p>
        </p:txBody>
      </p:sp>
    </p:spTree>
    <p:extLst>
      <p:ext uri="{BB962C8B-B14F-4D97-AF65-F5344CB8AC3E}">
        <p14:creationId xmlns:p14="http://schemas.microsoft.com/office/powerpoint/2010/main" val="36711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B5CA-4931-4A26-BA54-FAEEA41B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766219"/>
            <a:ext cx="10363200" cy="1500187"/>
          </a:xfrm>
        </p:spPr>
        <p:txBody>
          <a:bodyPr/>
          <a:lstStyle/>
          <a:p>
            <a:pPr algn="ctr"/>
            <a:r>
              <a:rPr lang="en-US" sz="4400" dirty="0"/>
              <a:t>What is the primary purpose of a project manager?</a:t>
            </a:r>
          </a:p>
        </p:txBody>
      </p:sp>
    </p:spTree>
    <p:extLst>
      <p:ext uri="{BB962C8B-B14F-4D97-AF65-F5344CB8AC3E}">
        <p14:creationId xmlns:p14="http://schemas.microsoft.com/office/powerpoint/2010/main" val="5249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DD87-596F-425D-90C1-EFF8FE7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 Challenges</a:t>
            </a:r>
          </a:p>
        </p:txBody>
      </p:sp>
      <p:pic>
        <p:nvPicPr>
          <p:cNvPr id="1026" name="Picture 2" descr="Image result for bumpy road">
            <a:extLst>
              <a:ext uri="{FF2B5EF4-FFF2-40B4-BE49-F238E27FC236}">
                <a16:creationId xmlns:a16="http://schemas.microsoft.com/office/drawing/2014/main" id="{323DFCBD-D4FD-4F42-AFC3-4043BA21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54162"/>
            <a:ext cx="6096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AFD7-25CA-44E4-AE09-ECD19755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C143-6F2E-4510-A11F-1091800F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Collaboration</a:t>
            </a:r>
          </a:p>
          <a:p>
            <a:r>
              <a:rPr lang="en-US" dirty="0"/>
              <a:t>Integrate planning &amp; review with learning</a:t>
            </a:r>
          </a:p>
          <a:p>
            <a:r>
              <a:rPr lang="en-US" dirty="0"/>
              <a:t>Prevent major disruptions</a:t>
            </a:r>
          </a:p>
          <a:p>
            <a:r>
              <a:rPr lang="en-US" dirty="0"/>
              <a:t>Maintain forward momentum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E71C94A-2352-4DE7-B5C5-6C5A8946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55" y="2658978"/>
            <a:ext cx="5579645" cy="318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09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C06A-0B7C-4939-9B2E-6B6BAACD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mars pathfinder">
            <a:extLst>
              <a:ext uri="{FF2B5EF4-FFF2-40B4-BE49-F238E27FC236}">
                <a16:creationId xmlns:a16="http://schemas.microsoft.com/office/drawing/2014/main" id="{F40B62A5-7D3F-4131-82D0-97CC1001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" y="2108282"/>
            <a:ext cx="3256547" cy="297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rs climate orbiter crash">
            <a:extLst>
              <a:ext uri="{FF2B5EF4-FFF2-40B4-BE49-F238E27FC236}">
                <a16:creationId xmlns:a16="http://schemas.microsoft.com/office/drawing/2014/main" id="{665E3013-5D5B-4D87-846E-867CE3A0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0" y="2111130"/>
            <a:ext cx="2976893" cy="29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mars polar lander crash">
            <a:extLst>
              <a:ext uri="{FF2B5EF4-FFF2-40B4-BE49-F238E27FC236}">
                <a16:creationId xmlns:a16="http://schemas.microsoft.com/office/drawing/2014/main" id="{FC47013A-22A4-4A13-8245-A99258B55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621" y="2111129"/>
            <a:ext cx="3667367" cy="29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FDAE2-CD87-4B6A-9DE3-382DF3AD9F5C}"/>
              </a:ext>
            </a:extLst>
          </p:cNvPr>
          <p:cNvSpPr txBox="1"/>
          <p:nvPr/>
        </p:nvSpPr>
        <p:spPr>
          <a:xfrm>
            <a:off x="3641557" y="3144251"/>
            <a:ext cx="117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9202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6C4-D212-4E97-9256-5F65BBF4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5D22-E98E-4C8D-8C48-FD6FB2BA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4600"/>
            <a:ext cx="7954736" cy="4724400"/>
          </a:xfrm>
        </p:spPr>
        <p:txBody>
          <a:bodyPr/>
          <a:lstStyle/>
          <a:p>
            <a:r>
              <a:rPr lang="en-US" dirty="0"/>
              <a:t>Tightly coupled tasks, loosely coupled parties</a:t>
            </a:r>
          </a:p>
          <a:p>
            <a:r>
              <a:rPr lang="en-US" dirty="0"/>
              <a:t>Balance is key</a:t>
            </a:r>
          </a:p>
          <a:p>
            <a:pPr lvl="1"/>
            <a:r>
              <a:rPr lang="en-US" dirty="0"/>
              <a:t>Minimal duplication</a:t>
            </a:r>
          </a:p>
          <a:p>
            <a:pPr lvl="1"/>
            <a:r>
              <a:rPr lang="en-US" dirty="0"/>
              <a:t>Maximal trust</a:t>
            </a:r>
          </a:p>
          <a:p>
            <a:r>
              <a:rPr lang="en-US" dirty="0"/>
              <a:t>Not easy…how to build?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7C2B4-EBD3-4864-83D6-9B370ACC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11" y="2016392"/>
            <a:ext cx="3882189" cy="30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F34D-CCE2-4704-B571-F4198A9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Planning &amp; Review with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EA7-1D3D-46EE-815C-B579DE1F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4600"/>
            <a:ext cx="6320588" cy="4724400"/>
          </a:xfrm>
        </p:spPr>
        <p:txBody>
          <a:bodyPr/>
          <a:lstStyle/>
          <a:p>
            <a:r>
              <a:rPr lang="en-US" dirty="0"/>
              <a:t>Short-term details, long-term generalities</a:t>
            </a:r>
          </a:p>
          <a:p>
            <a:r>
              <a:rPr lang="en-US" dirty="0"/>
              <a:t>“What can we learn from the performance data to improve the next cycle of planning?”</a:t>
            </a:r>
          </a:p>
        </p:txBody>
      </p:sp>
      <p:pic>
        <p:nvPicPr>
          <p:cNvPr id="5124" name="Picture 4" descr="Image result for rolling wave">
            <a:extLst>
              <a:ext uri="{FF2B5EF4-FFF2-40B4-BE49-F238E27FC236}">
                <a16:creationId xmlns:a16="http://schemas.microsoft.com/office/drawing/2014/main" id="{4973736F-FEF7-4EC2-9FCC-21F80D06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88" y="1244601"/>
            <a:ext cx="5261811" cy="46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ntinuous learning">
            <a:extLst>
              <a:ext uri="{FF2B5EF4-FFF2-40B4-BE49-F238E27FC236}">
                <a16:creationId xmlns:a16="http://schemas.microsoft.com/office/drawing/2014/main" id="{BA712217-F7AF-4AAA-898B-15283E08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82" y="4280194"/>
            <a:ext cx="3971423" cy="19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2AF-12E1-49AE-A212-633907DB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Major Disruptions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7A6C-63AA-411F-BB70-748941F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the unexpected</a:t>
            </a:r>
          </a:p>
          <a:p>
            <a:r>
              <a:rPr lang="en-US" dirty="0"/>
              <a:t>Know when to pause</a:t>
            </a:r>
          </a:p>
          <a:p>
            <a:r>
              <a:rPr lang="en-US" dirty="0"/>
              <a:t>Prioritization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an ounce of prevention">
            <a:extLst>
              <a:ext uri="{FF2B5EF4-FFF2-40B4-BE49-F238E27FC236}">
                <a16:creationId xmlns:a16="http://schemas.microsoft.com/office/drawing/2014/main" id="{AC4AF56D-B96D-4136-A353-912F0E19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79" y="1829404"/>
            <a:ext cx="5848847" cy="41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733B-FC84-45CB-AE77-4C0E4147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Forward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7D15-68DC-4376-97AA-5ED61F69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on engagement</a:t>
            </a:r>
          </a:p>
          <a:p>
            <a:r>
              <a:rPr lang="en-US" dirty="0"/>
              <a:t>Frequent face-to-face communication</a:t>
            </a:r>
          </a:p>
          <a:p>
            <a:r>
              <a:rPr lang="en-US" dirty="0"/>
              <a:t>Frequent moving above</a:t>
            </a:r>
          </a:p>
        </p:txBody>
      </p:sp>
      <p:pic>
        <p:nvPicPr>
          <p:cNvPr id="7170" name="Picture 2" descr="Image result for forward momentum">
            <a:extLst>
              <a:ext uri="{FF2B5EF4-FFF2-40B4-BE49-F238E27FC236}">
                <a16:creationId xmlns:a16="http://schemas.microsoft.com/office/drawing/2014/main" id="{5E2DB003-0D21-478A-9482-B63F5382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82" y="3312528"/>
            <a:ext cx="3711036" cy="27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Intire Widescree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5689"/>
      </a:hlink>
      <a:folHlink>
        <a:srgbClr val="0056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McIntire Template - Widescreen</Template>
  <TotalTime>1403</TotalTime>
  <Words>191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McIntire Widescreen</vt:lpstr>
      <vt:lpstr>The Role of the (Successful)  Project Manager</vt:lpstr>
      <vt:lpstr>PowerPoint Presentation</vt:lpstr>
      <vt:lpstr>Project Delivery Challenges</vt:lpstr>
      <vt:lpstr>Keys to Success</vt:lpstr>
      <vt:lpstr>PowerPoint Presentation</vt:lpstr>
      <vt:lpstr>Collaboration</vt:lpstr>
      <vt:lpstr>Integrate Planning &amp; Review with Learning</vt:lpstr>
      <vt:lpstr>Prevent Major Disruptions</vt:lpstr>
      <vt:lpstr>Maintain Forward Momentum</vt:lpstr>
      <vt:lpstr>Recap</vt:lpstr>
      <vt:lpstr>Class Debrief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Consulting</dc:title>
  <dc:creator>Ryan Wright</dc:creator>
  <cp:lastModifiedBy>Chris Maurer</cp:lastModifiedBy>
  <cp:revision>21</cp:revision>
  <cp:lastPrinted>2017-02-22T19:47:09Z</cp:lastPrinted>
  <dcterms:created xsi:type="dcterms:W3CDTF">2017-02-22T18:24:42Z</dcterms:created>
  <dcterms:modified xsi:type="dcterms:W3CDTF">2017-08-04T17:40:12Z</dcterms:modified>
</cp:coreProperties>
</file>