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5E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D820-ACF8-BAF7-C9A0-4DA1F9CA3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F95AD-0A96-DE71-1E3B-9EB513C52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046287-B6FD-C92F-8205-64D93C4A58FC}"/>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5" name="Footer Placeholder 4">
            <a:extLst>
              <a:ext uri="{FF2B5EF4-FFF2-40B4-BE49-F238E27FC236}">
                <a16:creationId xmlns:a16="http://schemas.microsoft.com/office/drawing/2014/main" id="{54C8B5F0-ACEA-EF10-3160-09DA1E347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5115A-9F30-ADF0-BEAC-EEF2B1A47A9E}"/>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411918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2595-1B27-40F7-6E8C-F54E9C316E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16C25C-3E96-FA54-0D30-1767AE816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269DF-2DFD-D032-BDBE-74D13D04B430}"/>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5" name="Footer Placeholder 4">
            <a:extLst>
              <a:ext uri="{FF2B5EF4-FFF2-40B4-BE49-F238E27FC236}">
                <a16:creationId xmlns:a16="http://schemas.microsoft.com/office/drawing/2014/main" id="{E1D5B7BA-8DE4-3A24-D25D-D8A5E29D2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0CC24-B7F3-F6D3-2CD7-5CF943F979A0}"/>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389530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0F33B-C9B0-3B71-6A33-E644629177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544A4D-19AA-4F13-2ABE-D30C8C1AE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010B5-876B-1DE5-DF54-2A624D071E38}"/>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5" name="Footer Placeholder 4">
            <a:extLst>
              <a:ext uri="{FF2B5EF4-FFF2-40B4-BE49-F238E27FC236}">
                <a16:creationId xmlns:a16="http://schemas.microsoft.com/office/drawing/2014/main" id="{5EAE9283-D66C-7448-86A6-46F4343C2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EED0A-B7AF-5936-38D1-2A0970C8D82D}"/>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73718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891-73FF-3D94-73B7-ABE669736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B5D3A-C7FA-B0E5-0FA6-A272B6DB6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072D0-17CE-60A1-E45B-AB2EEC861B15}"/>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5" name="Footer Placeholder 4">
            <a:extLst>
              <a:ext uri="{FF2B5EF4-FFF2-40B4-BE49-F238E27FC236}">
                <a16:creationId xmlns:a16="http://schemas.microsoft.com/office/drawing/2014/main" id="{C15C692F-0153-A769-E1BF-0AE73DEC4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C5091-4F4B-3401-A654-9026EF2CCD63}"/>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322880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FD76-9E3D-AFF5-B16B-E611E9084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CEBC34-4FFA-D2F1-6DF9-F198B1BCA3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43F13-F2A3-5EF7-296D-D4684B39DDB2}"/>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5" name="Footer Placeholder 4">
            <a:extLst>
              <a:ext uri="{FF2B5EF4-FFF2-40B4-BE49-F238E27FC236}">
                <a16:creationId xmlns:a16="http://schemas.microsoft.com/office/drawing/2014/main" id="{9B090FB4-4153-0337-8DDB-5081CE08D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0C3C5-B087-D028-BEE9-CD9BB298EDE1}"/>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281618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A8B0-8864-349D-4735-610884F70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99004-505A-08E2-DAF3-A7D13AB11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61E88-5CF4-5901-9D5D-B78FE7E3F6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6BE54-1CEE-DF48-0589-A2499B71F564}"/>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6" name="Footer Placeholder 5">
            <a:extLst>
              <a:ext uri="{FF2B5EF4-FFF2-40B4-BE49-F238E27FC236}">
                <a16:creationId xmlns:a16="http://schemas.microsoft.com/office/drawing/2014/main" id="{A25AD326-1FE0-F2D8-D4F4-AE9C807B1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CA753-D37B-7160-21BB-B908810DD034}"/>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350785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13A8-836C-5148-2CD3-B75EE2B53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2B920-9E6F-4FFD-2A7E-E9FCB211F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15F98-BC9A-B132-06B1-B8729C7141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775B77-3EF3-87A2-FEE6-237D7686A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23DE3-491D-D8A2-A935-C6EC7C9D66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26A5B9-F598-940B-7457-72619CB988EA}"/>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8" name="Footer Placeholder 7">
            <a:extLst>
              <a:ext uri="{FF2B5EF4-FFF2-40B4-BE49-F238E27FC236}">
                <a16:creationId xmlns:a16="http://schemas.microsoft.com/office/drawing/2014/main" id="{F8AED50A-6587-1ADA-A268-ECF0385161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84CC1D-04FB-7260-746A-8930A26128A6}"/>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116914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3D50-34A7-0B1B-B1A0-B32CDC570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4C3A2-C551-B43B-3FDB-B30148D64781}"/>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4" name="Footer Placeholder 3">
            <a:extLst>
              <a:ext uri="{FF2B5EF4-FFF2-40B4-BE49-F238E27FC236}">
                <a16:creationId xmlns:a16="http://schemas.microsoft.com/office/drawing/2014/main" id="{F116698E-8D3D-5375-700D-2663A177B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3FD0D-9BB8-CA70-7E54-914762C6AAF0}"/>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424176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29749-0E3A-0D36-4F08-48DA84772F14}"/>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3" name="Footer Placeholder 2">
            <a:extLst>
              <a:ext uri="{FF2B5EF4-FFF2-40B4-BE49-F238E27FC236}">
                <a16:creationId xmlns:a16="http://schemas.microsoft.com/office/drawing/2014/main" id="{D9855682-A480-F215-D44E-202953975A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057AE-4311-260B-037B-24ECB545BC69}"/>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84151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48D1-A27C-938D-10AC-1590806EC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C4A3D-1D23-7C0D-DBA2-278A789E4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95F18-77BA-6D2E-31E4-AC59E2DE4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3BB2F-B5A5-7E9C-F8D4-2027DD4341E4}"/>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6" name="Footer Placeholder 5">
            <a:extLst>
              <a:ext uri="{FF2B5EF4-FFF2-40B4-BE49-F238E27FC236}">
                <a16:creationId xmlns:a16="http://schemas.microsoft.com/office/drawing/2014/main" id="{80C0CAB3-3EEA-447A-6ADE-38410427B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F635B-4C23-72EE-24C5-1B7CCD84F6B7}"/>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236543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5133-04E2-BF8C-BFA6-3021A4697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407534-AA4A-FA67-EA90-175535578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C2F51F-C1A3-60FA-7AF4-096FECCBC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78FA9-6BF6-E808-448D-97202CFC2785}"/>
              </a:ext>
            </a:extLst>
          </p:cNvPr>
          <p:cNvSpPr>
            <a:spLocks noGrp="1"/>
          </p:cNvSpPr>
          <p:nvPr>
            <p:ph type="dt" sz="half" idx="10"/>
          </p:nvPr>
        </p:nvSpPr>
        <p:spPr/>
        <p:txBody>
          <a:bodyPr/>
          <a:lstStyle/>
          <a:p>
            <a:fld id="{7B2A485B-F5BE-9C4E-B4A9-BE32AD6ACCF5}" type="datetimeFigureOut">
              <a:rPr lang="en-US" smtClean="0"/>
              <a:t>4/16/23</a:t>
            </a:fld>
            <a:endParaRPr lang="en-US"/>
          </a:p>
        </p:txBody>
      </p:sp>
      <p:sp>
        <p:nvSpPr>
          <p:cNvPr id="6" name="Footer Placeholder 5">
            <a:extLst>
              <a:ext uri="{FF2B5EF4-FFF2-40B4-BE49-F238E27FC236}">
                <a16:creationId xmlns:a16="http://schemas.microsoft.com/office/drawing/2014/main" id="{F3086A4E-5569-CE67-4472-D19521679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49148-7712-3782-1A94-4FB0A50AD7EB}"/>
              </a:ext>
            </a:extLst>
          </p:cNvPr>
          <p:cNvSpPr>
            <a:spLocks noGrp="1"/>
          </p:cNvSpPr>
          <p:nvPr>
            <p:ph type="sldNum" sz="quarter" idx="12"/>
          </p:nvPr>
        </p:nvSpPr>
        <p:spPr/>
        <p:txBody>
          <a:bodyPr/>
          <a:lstStyle/>
          <a:p>
            <a:fld id="{B50F8319-E73C-AC48-814C-53B56DB31BC0}" type="slidenum">
              <a:rPr lang="en-US" smtClean="0"/>
              <a:t>‹#›</a:t>
            </a:fld>
            <a:endParaRPr lang="en-US"/>
          </a:p>
        </p:txBody>
      </p:sp>
    </p:spTree>
    <p:extLst>
      <p:ext uri="{BB962C8B-B14F-4D97-AF65-F5344CB8AC3E}">
        <p14:creationId xmlns:p14="http://schemas.microsoft.com/office/powerpoint/2010/main" val="409073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92A77-7E29-4251-F3DB-C36D41880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6D83EE-3C7D-7A51-2CC6-7618D4B93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13867-0CEE-60F0-9DF0-EE1286B9B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A485B-F5BE-9C4E-B4A9-BE32AD6ACCF5}" type="datetimeFigureOut">
              <a:rPr lang="en-US" smtClean="0"/>
              <a:t>4/16/23</a:t>
            </a:fld>
            <a:endParaRPr lang="en-US"/>
          </a:p>
        </p:txBody>
      </p:sp>
      <p:sp>
        <p:nvSpPr>
          <p:cNvPr id="5" name="Footer Placeholder 4">
            <a:extLst>
              <a:ext uri="{FF2B5EF4-FFF2-40B4-BE49-F238E27FC236}">
                <a16:creationId xmlns:a16="http://schemas.microsoft.com/office/drawing/2014/main" id="{43011572-E5B4-FFCB-0459-286A43CD4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FD4D9-0BD4-45F6-7DCB-1951D3EB2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F8319-E73C-AC48-814C-53B56DB31BC0}" type="slidenum">
              <a:rPr lang="en-US" smtClean="0"/>
              <a:t>‹#›</a:t>
            </a:fld>
            <a:endParaRPr lang="en-US"/>
          </a:p>
        </p:txBody>
      </p:sp>
    </p:spTree>
    <p:extLst>
      <p:ext uri="{BB962C8B-B14F-4D97-AF65-F5344CB8AC3E}">
        <p14:creationId xmlns:p14="http://schemas.microsoft.com/office/powerpoint/2010/main" val="147200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acebook.com/watch/?v=34299966469883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ordstream.com/blog/ws/2022/01/19/google-ads-for-small-busines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B9B03910-E3D6-2B1F-63B1-F5E1F24250A0}"/>
              </a:ext>
            </a:extLst>
          </p:cNvPr>
          <p:cNvPicPr>
            <a:picLocks noChangeAspect="1"/>
          </p:cNvPicPr>
          <p:nvPr/>
        </p:nvPicPr>
        <p:blipFill>
          <a:blip r:embed="rId2"/>
          <a:stretch>
            <a:fillRect/>
          </a:stretch>
        </p:blipFill>
        <p:spPr>
          <a:xfrm>
            <a:off x="6061680" y="2097034"/>
            <a:ext cx="5563242" cy="3009801"/>
          </a:xfrm>
          <a:prstGeom prst="rect">
            <a:avLst/>
          </a:prstGeom>
        </p:spPr>
      </p:pic>
      <p:sp>
        <p:nvSpPr>
          <p:cNvPr id="8" name="Rounded Rectangle 7">
            <a:extLst>
              <a:ext uri="{FF2B5EF4-FFF2-40B4-BE49-F238E27FC236}">
                <a16:creationId xmlns:a16="http://schemas.microsoft.com/office/drawing/2014/main" id="{163E3147-BD00-08FF-E14C-AA3652F93833}"/>
              </a:ext>
            </a:extLst>
          </p:cNvPr>
          <p:cNvSpPr/>
          <p:nvPr/>
        </p:nvSpPr>
        <p:spPr>
          <a:xfrm>
            <a:off x="605642" y="1883279"/>
            <a:ext cx="5367646" cy="3698124"/>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A4E8A621-A613-F1BB-AAAA-3B6ACA390907}"/>
              </a:ext>
            </a:extLst>
          </p:cNvPr>
          <p:cNvSpPr txBox="1"/>
          <p:nvPr/>
        </p:nvSpPr>
        <p:spPr>
          <a:xfrm>
            <a:off x="690438" y="2860066"/>
            <a:ext cx="5129212" cy="2246769"/>
          </a:xfrm>
          <a:prstGeom prst="rect">
            <a:avLst/>
          </a:prstGeom>
          <a:noFill/>
        </p:spPr>
        <p:txBody>
          <a:bodyPr wrap="square" rtlCol="0">
            <a:spAutoFit/>
          </a:bodyPr>
          <a:lstStyle/>
          <a:p>
            <a:r>
              <a:rPr lang="en-US" sz="3600" b="1" dirty="0">
                <a:solidFill>
                  <a:schemeClr val="bg1"/>
                </a:solidFill>
                <a:latin typeface="Arima Madurai Bold" pitchFamily="2" charset="77"/>
                <a:cs typeface="Arima Madurai Bold" pitchFamily="2" charset="77"/>
              </a:rPr>
              <a:t>Marketing </a:t>
            </a:r>
          </a:p>
          <a:p>
            <a:r>
              <a:rPr lang="en-US" sz="3600" b="1" dirty="0">
                <a:solidFill>
                  <a:schemeClr val="bg1"/>
                </a:solidFill>
                <a:latin typeface="Arima Madurai Bold" pitchFamily="2" charset="77"/>
                <a:cs typeface="Arima Madurai Bold" pitchFamily="2" charset="77"/>
              </a:rPr>
              <a:t>Assessment</a:t>
            </a:r>
          </a:p>
          <a:p>
            <a:endParaRPr lang="en-US" sz="2000" dirty="0">
              <a:solidFill>
                <a:schemeClr val="bg1"/>
              </a:solidFill>
              <a:latin typeface="Arima Madurai" pitchFamily="2" charset="77"/>
              <a:cs typeface="Arima Madurai" pitchFamily="2" charset="77"/>
            </a:endParaRPr>
          </a:p>
          <a:p>
            <a:r>
              <a:rPr lang="en-US" sz="2000" dirty="0">
                <a:solidFill>
                  <a:schemeClr val="bg1"/>
                </a:solidFill>
                <a:latin typeface="Arima Madurai" pitchFamily="2" charset="77"/>
                <a:cs typeface="Arima Madurai" pitchFamily="2" charset="77"/>
              </a:rPr>
              <a:t>April 2023</a:t>
            </a:r>
          </a:p>
          <a:p>
            <a:endParaRPr lang="en-US" sz="2800" dirty="0">
              <a:latin typeface="Arima Madurai" pitchFamily="2" charset="77"/>
              <a:cs typeface="Arima Madurai" pitchFamily="2" charset="77"/>
            </a:endParaRPr>
          </a:p>
        </p:txBody>
      </p:sp>
    </p:spTree>
    <p:extLst>
      <p:ext uri="{BB962C8B-B14F-4D97-AF65-F5344CB8AC3E}">
        <p14:creationId xmlns:p14="http://schemas.microsoft.com/office/powerpoint/2010/main" val="395203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0EA2C6C-9D0E-0A68-3864-9C11D8E5D336}"/>
              </a:ext>
            </a:extLst>
          </p:cNvPr>
          <p:cNvSpPr/>
          <p:nvPr/>
        </p:nvSpPr>
        <p:spPr>
          <a:xfrm>
            <a:off x="528452" y="238105"/>
            <a:ext cx="4168239" cy="546863"/>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5E11321-7604-C85A-F693-1ABA7FE78424}"/>
              </a:ext>
            </a:extLst>
          </p:cNvPr>
          <p:cNvSpPr txBox="1"/>
          <p:nvPr/>
        </p:nvSpPr>
        <p:spPr>
          <a:xfrm>
            <a:off x="546265" y="368136"/>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Like Butter - Competitors</a:t>
            </a:r>
          </a:p>
        </p:txBody>
      </p:sp>
      <p:pic>
        <p:nvPicPr>
          <p:cNvPr id="1026" name="Picture 2">
            <a:extLst>
              <a:ext uri="{FF2B5EF4-FFF2-40B4-BE49-F238E27FC236}">
                <a16:creationId xmlns:a16="http://schemas.microsoft.com/office/drawing/2014/main" id="{D21752FB-D51D-4E48-DB6B-31B4B7FD7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288" y="1556905"/>
            <a:ext cx="2712283" cy="9962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text&#10;&#10;Description automatically generated">
            <a:extLst>
              <a:ext uri="{FF2B5EF4-FFF2-40B4-BE49-F238E27FC236}">
                <a16:creationId xmlns:a16="http://schemas.microsoft.com/office/drawing/2014/main" id="{6BE0FC3A-A8D0-28F1-0865-7FDA75F8BCC8}"/>
              </a:ext>
            </a:extLst>
          </p:cNvPr>
          <p:cNvPicPr>
            <a:picLocks noChangeAspect="1"/>
          </p:cNvPicPr>
          <p:nvPr/>
        </p:nvPicPr>
        <p:blipFill>
          <a:blip r:embed="rId3"/>
          <a:stretch>
            <a:fillRect/>
          </a:stretch>
        </p:blipFill>
        <p:spPr>
          <a:xfrm>
            <a:off x="4499087" y="1368963"/>
            <a:ext cx="2878138" cy="1648642"/>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D193B22A-4098-7E89-1B6E-BA46025F3FBD}"/>
              </a:ext>
            </a:extLst>
          </p:cNvPr>
          <p:cNvPicPr>
            <a:picLocks noChangeAspect="1"/>
          </p:cNvPicPr>
          <p:nvPr/>
        </p:nvPicPr>
        <p:blipFill>
          <a:blip r:embed="rId4"/>
          <a:stretch>
            <a:fillRect/>
          </a:stretch>
        </p:blipFill>
        <p:spPr>
          <a:xfrm>
            <a:off x="856778" y="3497634"/>
            <a:ext cx="3039301" cy="1614346"/>
          </a:xfrm>
          <a:prstGeom prst="rect">
            <a:avLst/>
          </a:prstGeom>
        </p:spPr>
      </p:pic>
      <p:pic>
        <p:nvPicPr>
          <p:cNvPr id="1028" name="Picture 4" descr="Classy Caterer">
            <a:extLst>
              <a:ext uri="{FF2B5EF4-FFF2-40B4-BE49-F238E27FC236}">
                <a16:creationId xmlns:a16="http://schemas.microsoft.com/office/drawing/2014/main" id="{3D7DB362-171E-E2CA-797D-68CD4C17D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821" y="3696749"/>
            <a:ext cx="3196199" cy="12161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l Occasion Catering - Knoxville Caterers - All Occasion Catering">
            <a:extLst>
              <a:ext uri="{FF2B5EF4-FFF2-40B4-BE49-F238E27FC236}">
                <a16:creationId xmlns:a16="http://schemas.microsoft.com/office/drawing/2014/main" id="{2A559DB7-D2BB-6BF6-9191-BC466B5C6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5656" y="3497634"/>
            <a:ext cx="1905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Text, company name&#10;&#10;Description automatically generated">
            <a:extLst>
              <a:ext uri="{FF2B5EF4-FFF2-40B4-BE49-F238E27FC236}">
                <a16:creationId xmlns:a16="http://schemas.microsoft.com/office/drawing/2014/main" id="{3D8813C2-0B40-6AE7-0A02-5DAE247BD070}"/>
              </a:ext>
            </a:extLst>
          </p:cNvPr>
          <p:cNvPicPr>
            <a:picLocks noChangeAspect="1"/>
          </p:cNvPicPr>
          <p:nvPr/>
        </p:nvPicPr>
        <p:blipFill>
          <a:blip r:embed="rId7"/>
          <a:stretch>
            <a:fillRect/>
          </a:stretch>
        </p:blipFill>
        <p:spPr>
          <a:xfrm>
            <a:off x="8568624" y="784968"/>
            <a:ext cx="2142595" cy="2047895"/>
          </a:xfrm>
          <a:prstGeom prst="rect">
            <a:avLst/>
          </a:prstGeom>
        </p:spPr>
      </p:pic>
    </p:spTree>
    <p:extLst>
      <p:ext uri="{BB962C8B-B14F-4D97-AF65-F5344CB8AC3E}">
        <p14:creationId xmlns:p14="http://schemas.microsoft.com/office/powerpoint/2010/main" val="294085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AC3007F-6DD4-CE0A-8087-986F86F193F7}"/>
              </a:ext>
            </a:extLst>
          </p:cNvPr>
          <p:cNvSpPr/>
          <p:nvPr/>
        </p:nvSpPr>
        <p:spPr>
          <a:xfrm>
            <a:off x="534390" y="226233"/>
            <a:ext cx="4168239" cy="546860"/>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095D953-5136-B9CF-B354-0EA502E3323B}"/>
              </a:ext>
            </a:extLst>
          </p:cNvPr>
          <p:cNvSpPr txBox="1"/>
          <p:nvPr/>
        </p:nvSpPr>
        <p:spPr>
          <a:xfrm>
            <a:off x="534390" y="314997"/>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Website Optimization</a:t>
            </a:r>
          </a:p>
        </p:txBody>
      </p:sp>
      <p:sp>
        <p:nvSpPr>
          <p:cNvPr id="8" name="TextBox 7">
            <a:extLst>
              <a:ext uri="{FF2B5EF4-FFF2-40B4-BE49-F238E27FC236}">
                <a16:creationId xmlns:a16="http://schemas.microsoft.com/office/drawing/2014/main" id="{AAAFA1EF-FA26-CB89-3105-AE550F45683A}"/>
              </a:ext>
            </a:extLst>
          </p:cNvPr>
          <p:cNvSpPr txBox="1"/>
          <p:nvPr/>
        </p:nvSpPr>
        <p:spPr>
          <a:xfrm>
            <a:off x="534390" y="1009402"/>
            <a:ext cx="11079678" cy="923330"/>
          </a:xfrm>
          <a:prstGeom prst="rect">
            <a:avLst/>
          </a:prstGeom>
          <a:noFill/>
        </p:spPr>
        <p:txBody>
          <a:bodyPr wrap="square" rtlCol="0">
            <a:spAutoFit/>
          </a:bodyPr>
          <a:lstStyle/>
          <a:p>
            <a:r>
              <a:rPr lang="en-US" dirty="0">
                <a:latin typeface="Arima Madurai" pitchFamily="2" charset="77"/>
                <a:cs typeface="Arima Madurai" pitchFamily="2" charset="77"/>
              </a:rPr>
              <a:t>As a new business, your website is an opportunity to make a great first impression and give people comfort that you’re a real business. In essence it is your ‘</a:t>
            </a:r>
            <a:r>
              <a:rPr lang="en-US" dirty="0" err="1">
                <a:latin typeface="Arima Madurai" pitchFamily="2" charset="77"/>
                <a:cs typeface="Arima Madurai" pitchFamily="2" charset="77"/>
              </a:rPr>
              <a:t>Showbook</a:t>
            </a:r>
            <a:r>
              <a:rPr lang="en-US" dirty="0">
                <a:latin typeface="Arima Madurai" pitchFamily="2" charset="77"/>
                <a:cs typeface="Arima Madurai" pitchFamily="2" charset="77"/>
              </a:rPr>
              <a:t>.’ Showcasing your brand to your prospective customers is one of the most important things you can do. </a:t>
            </a:r>
          </a:p>
        </p:txBody>
      </p:sp>
      <p:sp>
        <p:nvSpPr>
          <p:cNvPr id="9" name="TextBox 8">
            <a:extLst>
              <a:ext uri="{FF2B5EF4-FFF2-40B4-BE49-F238E27FC236}">
                <a16:creationId xmlns:a16="http://schemas.microsoft.com/office/drawing/2014/main" id="{F3F14CB0-133A-BCD0-DBDD-0ECD18F233CA}"/>
              </a:ext>
            </a:extLst>
          </p:cNvPr>
          <p:cNvSpPr txBox="1"/>
          <p:nvPr/>
        </p:nvSpPr>
        <p:spPr>
          <a:xfrm>
            <a:off x="629392" y="2113808"/>
            <a:ext cx="11079678" cy="3970318"/>
          </a:xfrm>
          <a:prstGeom prst="rect">
            <a:avLst/>
          </a:prstGeom>
          <a:noFill/>
        </p:spPr>
        <p:txBody>
          <a:bodyPr wrap="square" rtlCol="0">
            <a:spAutoFit/>
          </a:bodyPr>
          <a:lstStyle/>
          <a:p>
            <a:r>
              <a:rPr lang="en-US" b="1" dirty="0">
                <a:solidFill>
                  <a:schemeClr val="accent6">
                    <a:lumMod val="60000"/>
                    <a:lumOff val="40000"/>
                  </a:schemeClr>
                </a:solidFill>
                <a:latin typeface="Arima Madurai Bold" pitchFamily="2" charset="77"/>
                <a:cs typeface="Arima Madurai Bold" pitchFamily="2" charset="77"/>
              </a:rPr>
              <a:t>Home</a:t>
            </a:r>
            <a:r>
              <a:rPr lang="en-US" b="1" dirty="0">
                <a:solidFill>
                  <a:schemeClr val="accent6">
                    <a:lumMod val="60000"/>
                    <a:lumOff val="40000"/>
                  </a:schemeClr>
                </a:solidFill>
                <a:latin typeface="Arima Madurai Bold" pitchFamily="2" charset="77"/>
                <a:cs typeface="Arima Madurai Bold" pitchFamily="2" charset="77"/>
              </a:rPr>
              <a:t> Page Recommendations:</a:t>
            </a:r>
          </a:p>
          <a:p>
            <a:pPr marL="285750" indent="-285750">
              <a:buFont typeface="Wingdings" pitchFamily="2" charset="2"/>
              <a:buChar char="Ø"/>
            </a:pPr>
            <a:r>
              <a:rPr lang="en-US" dirty="0">
                <a:latin typeface="Arima Madurai" pitchFamily="2" charset="77"/>
                <a:cs typeface="Arima Madurai" pitchFamily="2" charset="77"/>
              </a:rPr>
              <a:t>Add a ticker that highlights google reviews/testimonials in prime space. As a service provider, testimonials are your ‘gospel’. They build trust and credibility. </a:t>
            </a:r>
          </a:p>
          <a:p>
            <a:pPr marL="285750" indent="-285750">
              <a:buFont typeface="Wingdings" pitchFamily="2" charset="2"/>
              <a:buChar char="Ø"/>
            </a:pPr>
            <a:r>
              <a:rPr lang="en-US" dirty="0">
                <a:latin typeface="Arima Madurai" pitchFamily="2" charset="77"/>
                <a:cs typeface="Arima Madurai" pitchFamily="2" charset="77"/>
              </a:rPr>
              <a:t>Add social icons (Instagram and Facebook) and link to them </a:t>
            </a:r>
          </a:p>
          <a:p>
            <a:endParaRPr lang="en-US" dirty="0">
              <a:latin typeface="Arima Madurai" pitchFamily="2" charset="77"/>
              <a:cs typeface="Arima Madurai" pitchFamily="2" charset="77"/>
            </a:endParaRPr>
          </a:p>
          <a:p>
            <a:r>
              <a:rPr lang="en-US" dirty="0">
                <a:latin typeface="Arima Madurai" pitchFamily="2" charset="77"/>
                <a:cs typeface="Arima Madurai" pitchFamily="2" charset="77"/>
              </a:rPr>
              <a:t> </a:t>
            </a:r>
            <a:r>
              <a:rPr lang="en-US" b="1" dirty="0">
                <a:solidFill>
                  <a:schemeClr val="accent6">
                    <a:lumMod val="60000"/>
                    <a:lumOff val="40000"/>
                  </a:schemeClr>
                </a:solidFill>
                <a:latin typeface="Arima Madurai Bold" pitchFamily="2" charset="77"/>
                <a:cs typeface="Arima Madurai Bold" pitchFamily="2" charset="77"/>
              </a:rPr>
              <a:t>Photos:</a:t>
            </a:r>
          </a:p>
          <a:p>
            <a:pPr marL="285750" indent="-285750">
              <a:buFont typeface="Wingdings" pitchFamily="2" charset="2"/>
              <a:buChar char="Ø"/>
            </a:pPr>
            <a:r>
              <a:rPr lang="en-US" dirty="0">
                <a:latin typeface="Arima Madurai" pitchFamily="2" charset="77"/>
                <a:cs typeface="Arima Madurai" pitchFamily="2" charset="77"/>
              </a:rPr>
              <a:t>Redo the carousel. It loads very slowly and no one wants to click through to more. Suggest categorizing to sub-pages based on menus, events, etc. </a:t>
            </a:r>
          </a:p>
          <a:p>
            <a:pPr marL="285750" indent="-285750">
              <a:buFont typeface="Wingdings" pitchFamily="2" charset="2"/>
              <a:buChar char="Ø"/>
            </a:pPr>
            <a:r>
              <a:rPr lang="en-US" dirty="0">
                <a:latin typeface="Arima Madurai" pitchFamily="2" charset="77"/>
                <a:cs typeface="Arima Madurai" pitchFamily="2" charset="77"/>
              </a:rPr>
              <a:t>Add photos of humans – event candid’s, chefs in action – humanize it.</a:t>
            </a:r>
          </a:p>
          <a:p>
            <a:endParaRPr lang="en-US" dirty="0">
              <a:latin typeface="Arima Madurai" pitchFamily="2" charset="77"/>
              <a:cs typeface="Arima Madurai" pitchFamily="2" charset="77"/>
            </a:endParaRPr>
          </a:p>
          <a:p>
            <a:r>
              <a:rPr lang="en-US" b="1" dirty="0">
                <a:solidFill>
                  <a:schemeClr val="accent6">
                    <a:lumMod val="60000"/>
                    <a:lumOff val="40000"/>
                  </a:schemeClr>
                </a:solidFill>
                <a:latin typeface="Arima Madurai Bold" pitchFamily="2" charset="77"/>
                <a:cs typeface="Arima Madurai Bold" pitchFamily="2" charset="77"/>
              </a:rPr>
              <a:t>Menus:</a:t>
            </a:r>
          </a:p>
          <a:p>
            <a:pPr marL="285750" indent="-285750">
              <a:buFont typeface="Wingdings" pitchFamily="2" charset="2"/>
              <a:buChar char="Ø"/>
            </a:pPr>
            <a:r>
              <a:rPr lang="en-US" dirty="0">
                <a:latin typeface="Arima Madurai" pitchFamily="2" charset="77"/>
                <a:cs typeface="Arima Madurai" pitchFamily="2" charset="77"/>
              </a:rPr>
              <a:t>Redo the carousel. Currently, it looks like you only offer a taco bar. Recommend categorizing based on menu types. </a:t>
            </a:r>
          </a:p>
          <a:p>
            <a:endParaRPr lang="en-US" dirty="0">
              <a:latin typeface="Arima Madurai" pitchFamily="2" charset="77"/>
              <a:cs typeface="Arima Madurai" pitchFamily="2" charset="77"/>
            </a:endParaRPr>
          </a:p>
        </p:txBody>
      </p:sp>
    </p:spTree>
    <p:extLst>
      <p:ext uri="{BB962C8B-B14F-4D97-AF65-F5344CB8AC3E}">
        <p14:creationId xmlns:p14="http://schemas.microsoft.com/office/powerpoint/2010/main" val="377053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AC3007F-6DD4-CE0A-8087-986F86F193F7}"/>
              </a:ext>
            </a:extLst>
          </p:cNvPr>
          <p:cNvSpPr/>
          <p:nvPr/>
        </p:nvSpPr>
        <p:spPr>
          <a:xfrm>
            <a:off x="534390" y="314997"/>
            <a:ext cx="4168239" cy="546860"/>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095D953-5136-B9CF-B354-0EA502E3323B}"/>
              </a:ext>
            </a:extLst>
          </p:cNvPr>
          <p:cNvSpPr txBox="1"/>
          <p:nvPr/>
        </p:nvSpPr>
        <p:spPr>
          <a:xfrm>
            <a:off x="534390" y="439387"/>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Website Optimization</a:t>
            </a:r>
          </a:p>
        </p:txBody>
      </p:sp>
      <p:sp>
        <p:nvSpPr>
          <p:cNvPr id="9" name="TextBox 8">
            <a:extLst>
              <a:ext uri="{FF2B5EF4-FFF2-40B4-BE49-F238E27FC236}">
                <a16:creationId xmlns:a16="http://schemas.microsoft.com/office/drawing/2014/main" id="{F3F14CB0-133A-BCD0-DBDD-0ECD18F233CA}"/>
              </a:ext>
            </a:extLst>
          </p:cNvPr>
          <p:cNvSpPr txBox="1"/>
          <p:nvPr/>
        </p:nvSpPr>
        <p:spPr>
          <a:xfrm>
            <a:off x="556161" y="1151907"/>
            <a:ext cx="11079678" cy="6463308"/>
          </a:xfrm>
          <a:prstGeom prst="rect">
            <a:avLst/>
          </a:prstGeom>
          <a:noFill/>
        </p:spPr>
        <p:txBody>
          <a:bodyPr wrap="square" rtlCol="0">
            <a:spAutoFit/>
          </a:bodyPr>
          <a:lstStyle/>
          <a:p>
            <a:r>
              <a:rPr lang="en-US" b="1" dirty="0">
                <a:solidFill>
                  <a:schemeClr val="accent6">
                    <a:lumMod val="60000"/>
                    <a:lumOff val="40000"/>
                  </a:schemeClr>
                </a:solidFill>
                <a:latin typeface="Arima Madurai Bold" pitchFamily="2" charset="77"/>
                <a:cs typeface="Arima Madurai Bold" pitchFamily="2" charset="77"/>
              </a:rPr>
              <a:t>About Us:</a:t>
            </a:r>
          </a:p>
          <a:p>
            <a:pPr marL="285750" indent="-285750">
              <a:buFont typeface="Wingdings" pitchFamily="2" charset="2"/>
              <a:buChar char="Ø"/>
            </a:pPr>
            <a:r>
              <a:rPr lang="en-US" dirty="0">
                <a:latin typeface="Arima Madurai" pitchFamily="2" charset="77"/>
                <a:cs typeface="Arima Madurai" pitchFamily="2" charset="77"/>
              </a:rPr>
              <a:t>Consider adding a vision/mission statement</a:t>
            </a:r>
          </a:p>
          <a:p>
            <a:pPr marL="285750" indent="-285750">
              <a:buFont typeface="Wingdings" pitchFamily="2" charset="2"/>
              <a:buChar char="Ø"/>
            </a:pPr>
            <a:r>
              <a:rPr lang="en-US" dirty="0">
                <a:latin typeface="Arima Madurai" pitchFamily="2" charset="77"/>
                <a:cs typeface="Arima Madurai" pitchFamily="2" charset="77"/>
              </a:rPr>
              <a:t>Add PHOTOS! – can be either of each other individually, photos of you together, photos of each of you with your families, etc. </a:t>
            </a:r>
          </a:p>
          <a:p>
            <a:endParaRPr lang="en-US" dirty="0">
              <a:latin typeface="Arima Madurai" pitchFamily="2" charset="77"/>
              <a:cs typeface="Arima Madurai" pitchFamily="2" charset="77"/>
            </a:endParaRPr>
          </a:p>
          <a:p>
            <a:r>
              <a:rPr lang="en-US" b="1" dirty="0">
                <a:solidFill>
                  <a:schemeClr val="accent6">
                    <a:lumMod val="60000"/>
                    <a:lumOff val="40000"/>
                  </a:schemeClr>
                </a:solidFill>
                <a:latin typeface="Arima Madurai Bold" pitchFamily="2" charset="77"/>
                <a:cs typeface="Arima Madurai Bold" pitchFamily="2" charset="77"/>
              </a:rPr>
              <a:t>Sections to Add:</a:t>
            </a:r>
          </a:p>
          <a:p>
            <a:pPr marL="285750" indent="-285750">
              <a:buFont typeface="Wingdings" pitchFamily="2" charset="2"/>
              <a:buChar char="Ø"/>
            </a:pPr>
            <a:r>
              <a:rPr lang="en-US" dirty="0">
                <a:latin typeface="Arima Madurai" pitchFamily="2" charset="77"/>
                <a:cs typeface="Arima Madurai" pitchFamily="2" charset="77"/>
              </a:rPr>
              <a:t>Who We Serve Section – do you plan to do any event? Corporate events, weddings, family reunions, </a:t>
            </a:r>
            <a:r>
              <a:rPr lang="en-US" dirty="0" err="1">
                <a:latin typeface="Arima Madurai" pitchFamily="2" charset="77"/>
                <a:cs typeface="Arima Madurai" pitchFamily="2" charset="77"/>
              </a:rPr>
              <a:t>etc</a:t>
            </a:r>
            <a:r>
              <a:rPr lang="en-US" dirty="0">
                <a:latin typeface="Arima Madurai" pitchFamily="2" charset="77"/>
                <a:cs typeface="Arima Madurai" pitchFamily="2" charset="77"/>
              </a:rPr>
              <a:t>? </a:t>
            </a:r>
          </a:p>
          <a:p>
            <a:pPr marL="285750" indent="-285750">
              <a:buFont typeface="Wingdings" pitchFamily="2" charset="2"/>
              <a:buChar char="Ø"/>
            </a:pPr>
            <a:r>
              <a:rPr lang="en-US" dirty="0">
                <a:latin typeface="Arima Madurai" pitchFamily="2" charset="77"/>
                <a:cs typeface="Arima Madurai" pitchFamily="2" charset="77"/>
              </a:rPr>
              <a:t>Videos – these are not professionally curated. They are anywhere from 30-90 seconds long. Content can very – video of a catering set up, dish being made, Questions with a Chef, etc. Consider hosting on </a:t>
            </a:r>
            <a:r>
              <a:rPr lang="en-US" dirty="0" err="1">
                <a:latin typeface="Arima Madurai" pitchFamily="2" charset="77"/>
                <a:cs typeface="Arima Madurai" pitchFamily="2" charset="77"/>
              </a:rPr>
              <a:t>TikToc</a:t>
            </a:r>
            <a:r>
              <a:rPr lang="en-US" dirty="0">
                <a:latin typeface="Arima Madurai" pitchFamily="2" charset="77"/>
                <a:cs typeface="Arima Madurai" pitchFamily="2" charset="77"/>
              </a:rPr>
              <a:t> -</a:t>
            </a:r>
            <a:r>
              <a:rPr lang="en-US" dirty="0">
                <a:latin typeface="Arima Madurai" pitchFamily="2" charset="77"/>
                <a:cs typeface="Arima Madurai" pitchFamily="2" charset="77"/>
                <a:hlinkClick r:id="rId2"/>
              </a:rPr>
              <a:t>https://</a:t>
            </a:r>
            <a:r>
              <a:rPr lang="en-US" dirty="0" err="1">
                <a:latin typeface="Arima Madurai" pitchFamily="2" charset="77"/>
                <a:cs typeface="Arima Madurai" pitchFamily="2" charset="77"/>
                <a:hlinkClick r:id="rId2"/>
              </a:rPr>
              <a:t>www.facebook.com</a:t>
            </a:r>
            <a:r>
              <a:rPr lang="en-US" dirty="0">
                <a:latin typeface="Arima Madurai" pitchFamily="2" charset="77"/>
                <a:cs typeface="Arima Madurai" pitchFamily="2" charset="77"/>
                <a:hlinkClick r:id="rId2"/>
              </a:rPr>
              <a:t>/watch/?v=342999664698839</a:t>
            </a:r>
            <a:endParaRPr lang="en-US" dirty="0">
              <a:latin typeface="Arima Madurai" pitchFamily="2" charset="77"/>
              <a:cs typeface="Arima Madurai" pitchFamily="2" charset="77"/>
            </a:endParaRPr>
          </a:p>
          <a:p>
            <a:pPr marL="285750" indent="-285750">
              <a:buFont typeface="Wingdings" pitchFamily="2" charset="2"/>
              <a:buChar char="Ø"/>
            </a:pPr>
            <a:r>
              <a:rPr lang="en-US" dirty="0">
                <a:latin typeface="Arima Madurai" pitchFamily="2" charset="77"/>
                <a:cs typeface="Arima Madurai" pitchFamily="2" charset="77"/>
              </a:rPr>
              <a:t>Content – This helps build SEO (Search Engine Optimization). Like Butter wants to be the firs on the page when someone searches on google ”Caterer in Knoxville,” “Catering Near Me,” “Catering in Maryville,” etc. Recommend weekly content posts to include:</a:t>
            </a:r>
          </a:p>
          <a:p>
            <a:pPr marL="742950" lvl="1" indent="-285750">
              <a:buFont typeface="Wingdings" pitchFamily="2" charset="2"/>
              <a:buChar char="Ø"/>
            </a:pPr>
            <a:r>
              <a:rPr lang="en-US" b="0" i="0" dirty="0">
                <a:effectLst/>
                <a:latin typeface="Arima Madurai" pitchFamily="2" charset="77"/>
                <a:cs typeface="Arima Madurai" pitchFamily="2" charset="77"/>
              </a:rPr>
              <a:t>Holiday Food Blogs/Video</a:t>
            </a:r>
          </a:p>
          <a:p>
            <a:pPr marL="742950" lvl="1" indent="-285750">
              <a:buFont typeface="Wingdings" pitchFamily="2" charset="2"/>
              <a:buChar char="Ø"/>
            </a:pPr>
            <a:r>
              <a:rPr lang="en-US" b="0" i="0" dirty="0">
                <a:effectLst/>
                <a:latin typeface="Arima Madurai" pitchFamily="2" charset="77"/>
                <a:cs typeface="Arima Madurai" pitchFamily="2" charset="77"/>
              </a:rPr>
              <a:t>Taste Tests</a:t>
            </a:r>
          </a:p>
          <a:p>
            <a:pPr marL="742950" lvl="1" indent="-285750">
              <a:buFont typeface="Wingdings" pitchFamily="2" charset="2"/>
              <a:buChar char="Ø"/>
            </a:pPr>
            <a:r>
              <a:rPr lang="en-US" dirty="0">
                <a:latin typeface="Arima Madurai" pitchFamily="2" charset="77"/>
                <a:cs typeface="Arima Madurai" pitchFamily="2" charset="77"/>
              </a:rPr>
              <a:t>Weekly Recipe</a:t>
            </a:r>
          </a:p>
          <a:p>
            <a:pPr marL="742950" lvl="1" indent="-285750">
              <a:buFont typeface="Wingdings" pitchFamily="2" charset="2"/>
              <a:buChar char="Ø"/>
            </a:pPr>
            <a:r>
              <a:rPr lang="en-US" b="0" i="0" dirty="0">
                <a:effectLst/>
                <a:latin typeface="Arima Madurai" pitchFamily="2" charset="77"/>
                <a:cs typeface="Arima Madurai" pitchFamily="2" charset="77"/>
              </a:rPr>
              <a:t>Top 10's - example: Top area restaurants, top 10 movies with the best food scenes, Top 10 ways to cook celery, etc. </a:t>
            </a:r>
          </a:p>
          <a:p>
            <a:pPr marL="742950" lvl="1" indent="-285750">
              <a:buFont typeface="Wingdings" pitchFamily="2" charset="2"/>
              <a:buChar char="Ø"/>
            </a:pPr>
            <a:endParaRPr lang="en-US" dirty="0">
              <a:latin typeface="Arima Madurai" pitchFamily="2" charset="77"/>
              <a:cs typeface="Arima Madurai" pitchFamily="2" charset="77"/>
            </a:endParaRPr>
          </a:p>
          <a:p>
            <a:pPr marL="285750" indent="-285750">
              <a:buFont typeface="Wingdings" pitchFamily="2" charset="2"/>
              <a:buChar char="Ø"/>
            </a:pPr>
            <a:endParaRPr lang="en-US" dirty="0">
              <a:latin typeface="Arima Madurai" pitchFamily="2" charset="77"/>
              <a:cs typeface="Arima Madurai" pitchFamily="2" charset="77"/>
            </a:endParaRPr>
          </a:p>
          <a:p>
            <a:pPr marL="285750" indent="-285750">
              <a:buFont typeface="Wingdings" pitchFamily="2" charset="2"/>
              <a:buChar char="Ø"/>
            </a:pPr>
            <a:endParaRPr lang="en-US" dirty="0">
              <a:latin typeface="Arima Madurai" pitchFamily="2" charset="77"/>
              <a:cs typeface="Arima Madurai" pitchFamily="2" charset="77"/>
            </a:endParaRPr>
          </a:p>
          <a:p>
            <a:endParaRPr lang="en-US" dirty="0">
              <a:latin typeface="Arima Madurai" pitchFamily="2" charset="77"/>
              <a:cs typeface="Arima Madurai" pitchFamily="2" charset="77"/>
            </a:endParaRPr>
          </a:p>
          <a:p>
            <a:endParaRPr lang="en-US" dirty="0">
              <a:latin typeface="Arima Madurai" pitchFamily="2" charset="77"/>
              <a:cs typeface="Arima Madurai" pitchFamily="2" charset="77"/>
            </a:endParaRPr>
          </a:p>
        </p:txBody>
      </p:sp>
    </p:spTree>
    <p:extLst>
      <p:ext uri="{BB962C8B-B14F-4D97-AF65-F5344CB8AC3E}">
        <p14:creationId xmlns:p14="http://schemas.microsoft.com/office/powerpoint/2010/main" val="52258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E312B7-623F-6FD3-17D7-98466239E46B}"/>
              </a:ext>
            </a:extLst>
          </p:cNvPr>
          <p:cNvSpPr/>
          <p:nvPr/>
        </p:nvSpPr>
        <p:spPr>
          <a:xfrm>
            <a:off x="534390" y="314997"/>
            <a:ext cx="4168239" cy="546860"/>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8ED92F-6E55-79F0-34EA-107F3DD0C3FF}"/>
              </a:ext>
            </a:extLst>
          </p:cNvPr>
          <p:cNvSpPr txBox="1"/>
          <p:nvPr/>
        </p:nvSpPr>
        <p:spPr>
          <a:xfrm>
            <a:off x="534390" y="439387"/>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Website Site Map Recommendation</a:t>
            </a:r>
          </a:p>
        </p:txBody>
      </p:sp>
      <p:sp>
        <p:nvSpPr>
          <p:cNvPr id="6" name="Rectangle 5">
            <a:extLst>
              <a:ext uri="{FF2B5EF4-FFF2-40B4-BE49-F238E27FC236}">
                <a16:creationId xmlns:a16="http://schemas.microsoft.com/office/drawing/2014/main" id="{A8959F6E-F76F-3FCF-5697-5FC37803E8C0}"/>
              </a:ext>
            </a:extLst>
          </p:cNvPr>
          <p:cNvSpPr/>
          <p:nvPr/>
        </p:nvSpPr>
        <p:spPr>
          <a:xfrm>
            <a:off x="4275117" y="1163782"/>
            <a:ext cx="3135086"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Like Butter</a:t>
            </a:r>
          </a:p>
        </p:txBody>
      </p:sp>
      <p:sp>
        <p:nvSpPr>
          <p:cNvPr id="7" name="Rectangle 6">
            <a:extLst>
              <a:ext uri="{FF2B5EF4-FFF2-40B4-BE49-F238E27FC236}">
                <a16:creationId xmlns:a16="http://schemas.microsoft.com/office/drawing/2014/main" id="{72AB8058-5D04-AC3E-B498-ED4C2881554E}"/>
              </a:ext>
            </a:extLst>
          </p:cNvPr>
          <p:cNvSpPr/>
          <p:nvPr/>
        </p:nvSpPr>
        <p:spPr>
          <a:xfrm>
            <a:off x="2498929" y="1650372"/>
            <a:ext cx="1808668"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our story</a:t>
            </a:r>
          </a:p>
        </p:txBody>
      </p:sp>
      <p:sp>
        <p:nvSpPr>
          <p:cNvPr id="8" name="Rectangle 7">
            <a:extLst>
              <a:ext uri="{FF2B5EF4-FFF2-40B4-BE49-F238E27FC236}">
                <a16:creationId xmlns:a16="http://schemas.microsoft.com/office/drawing/2014/main" id="{1FD3E1D1-0346-842E-3F47-0F9F1B5466B6}"/>
              </a:ext>
            </a:extLst>
          </p:cNvPr>
          <p:cNvSpPr/>
          <p:nvPr/>
        </p:nvSpPr>
        <p:spPr>
          <a:xfrm>
            <a:off x="4518012" y="1650373"/>
            <a:ext cx="1808668"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who we serve</a:t>
            </a:r>
          </a:p>
        </p:txBody>
      </p:sp>
      <p:sp>
        <p:nvSpPr>
          <p:cNvPr id="9" name="Rectangle 8">
            <a:extLst>
              <a:ext uri="{FF2B5EF4-FFF2-40B4-BE49-F238E27FC236}">
                <a16:creationId xmlns:a16="http://schemas.microsoft.com/office/drawing/2014/main" id="{8B1829EC-A633-6E06-3C41-7055A911F499}"/>
              </a:ext>
            </a:extLst>
          </p:cNvPr>
          <p:cNvSpPr/>
          <p:nvPr/>
        </p:nvSpPr>
        <p:spPr>
          <a:xfrm>
            <a:off x="6588769" y="1650373"/>
            <a:ext cx="1696687"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menus</a:t>
            </a:r>
          </a:p>
        </p:txBody>
      </p:sp>
      <p:sp>
        <p:nvSpPr>
          <p:cNvPr id="10" name="Rectangle 9">
            <a:extLst>
              <a:ext uri="{FF2B5EF4-FFF2-40B4-BE49-F238E27FC236}">
                <a16:creationId xmlns:a16="http://schemas.microsoft.com/office/drawing/2014/main" id="{11551330-B9EC-7F5C-45D4-94F5597465C9}"/>
              </a:ext>
            </a:extLst>
          </p:cNvPr>
          <p:cNvSpPr/>
          <p:nvPr/>
        </p:nvSpPr>
        <p:spPr>
          <a:xfrm>
            <a:off x="8533256" y="1650373"/>
            <a:ext cx="1696688"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gallery</a:t>
            </a:r>
          </a:p>
        </p:txBody>
      </p:sp>
      <p:sp>
        <p:nvSpPr>
          <p:cNvPr id="11" name="Rectangle 10">
            <a:extLst>
              <a:ext uri="{FF2B5EF4-FFF2-40B4-BE49-F238E27FC236}">
                <a16:creationId xmlns:a16="http://schemas.microsoft.com/office/drawing/2014/main" id="{1AB497EE-514A-1460-7C89-49B58622CD3A}"/>
              </a:ext>
            </a:extLst>
          </p:cNvPr>
          <p:cNvSpPr/>
          <p:nvPr/>
        </p:nvSpPr>
        <p:spPr>
          <a:xfrm>
            <a:off x="8101941" y="1163781"/>
            <a:ext cx="2278022" cy="36933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BOOK NOW</a:t>
            </a:r>
          </a:p>
        </p:txBody>
      </p:sp>
      <p:sp>
        <p:nvSpPr>
          <p:cNvPr id="12" name="Rectangle 11">
            <a:extLst>
              <a:ext uri="{FF2B5EF4-FFF2-40B4-BE49-F238E27FC236}">
                <a16:creationId xmlns:a16="http://schemas.microsoft.com/office/drawing/2014/main" id="{B91E4C3D-308D-BAFA-D434-803BFB235DE5}"/>
              </a:ext>
            </a:extLst>
          </p:cNvPr>
          <p:cNvSpPr/>
          <p:nvPr/>
        </p:nvSpPr>
        <p:spPr>
          <a:xfrm>
            <a:off x="10527044" y="992326"/>
            <a:ext cx="1606694" cy="48659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CONTACT- PHONE #</a:t>
            </a:r>
          </a:p>
        </p:txBody>
      </p:sp>
      <p:sp>
        <p:nvSpPr>
          <p:cNvPr id="13" name="Rectangle 12">
            <a:extLst>
              <a:ext uri="{FF2B5EF4-FFF2-40B4-BE49-F238E27FC236}">
                <a16:creationId xmlns:a16="http://schemas.microsoft.com/office/drawing/2014/main" id="{DF3428AD-6501-32A2-6976-F442CCA885FD}"/>
              </a:ext>
            </a:extLst>
          </p:cNvPr>
          <p:cNvSpPr/>
          <p:nvPr/>
        </p:nvSpPr>
        <p:spPr>
          <a:xfrm>
            <a:off x="2490725" y="2122671"/>
            <a:ext cx="1808668" cy="1300569"/>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Arima Madurai" pitchFamily="2" charset="77"/>
                <a:cs typeface="Arima Madurai" pitchFamily="2" charset="77"/>
              </a:rPr>
              <a:t>Hero</a:t>
            </a:r>
          </a:p>
          <a:p>
            <a:pPr algn="ctr"/>
            <a:r>
              <a:rPr lang="en-US" sz="1600" dirty="0">
                <a:solidFill>
                  <a:schemeClr val="tx1"/>
                </a:solidFill>
                <a:latin typeface="Arima Madurai" pitchFamily="2" charset="77"/>
                <a:cs typeface="Arima Madurai" pitchFamily="2" charset="77"/>
              </a:rPr>
              <a:t>About Us</a:t>
            </a:r>
          </a:p>
          <a:p>
            <a:pPr algn="ctr"/>
            <a:r>
              <a:rPr lang="en-US" sz="1600" dirty="0">
                <a:solidFill>
                  <a:schemeClr val="tx1"/>
                </a:solidFill>
                <a:latin typeface="Arima Madurai" pitchFamily="2" charset="77"/>
                <a:cs typeface="Arima Madurai" pitchFamily="2" charset="77"/>
              </a:rPr>
              <a:t>Mission/Vision</a:t>
            </a:r>
          </a:p>
          <a:p>
            <a:pPr algn="ctr"/>
            <a:r>
              <a:rPr lang="en-US" sz="1600" dirty="0">
                <a:solidFill>
                  <a:schemeClr val="tx1"/>
                </a:solidFill>
                <a:latin typeface="Arima Madurai" pitchFamily="2" charset="77"/>
                <a:cs typeface="Arima Madurai" pitchFamily="2" charset="77"/>
              </a:rPr>
              <a:t>Meet the Owners</a:t>
            </a:r>
          </a:p>
          <a:p>
            <a:pPr algn="ctr"/>
            <a:endParaRPr lang="en-US" sz="1600" dirty="0">
              <a:solidFill>
                <a:schemeClr val="tx1"/>
              </a:solidFill>
              <a:latin typeface="Arima Madurai" pitchFamily="2" charset="77"/>
              <a:cs typeface="Arima Madurai" pitchFamily="2" charset="77"/>
            </a:endParaRPr>
          </a:p>
        </p:txBody>
      </p:sp>
      <p:sp>
        <p:nvSpPr>
          <p:cNvPr id="14" name="Rectangle 13">
            <a:extLst>
              <a:ext uri="{FF2B5EF4-FFF2-40B4-BE49-F238E27FC236}">
                <a16:creationId xmlns:a16="http://schemas.microsoft.com/office/drawing/2014/main" id="{1309A60F-9066-4A30-7E39-16809F50B05C}"/>
              </a:ext>
            </a:extLst>
          </p:cNvPr>
          <p:cNvSpPr/>
          <p:nvPr/>
        </p:nvSpPr>
        <p:spPr>
          <a:xfrm>
            <a:off x="4503718" y="2136965"/>
            <a:ext cx="1808668" cy="219174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Arima Madurai" pitchFamily="2" charset="77"/>
                <a:cs typeface="Arima Madurai" pitchFamily="2" charset="77"/>
              </a:rPr>
              <a:t>Hero</a:t>
            </a:r>
          </a:p>
          <a:p>
            <a:pPr algn="ctr"/>
            <a:r>
              <a:rPr lang="en-US" sz="1600" dirty="0">
                <a:solidFill>
                  <a:schemeClr val="tx1"/>
                </a:solidFill>
                <a:latin typeface="Arima Madurai" pitchFamily="2" charset="77"/>
                <a:cs typeface="Arima Madurai" pitchFamily="2" charset="77"/>
              </a:rPr>
              <a:t>Corporate Events</a:t>
            </a:r>
          </a:p>
          <a:p>
            <a:pPr algn="ctr"/>
            <a:r>
              <a:rPr lang="en-US" sz="1600" dirty="0">
                <a:solidFill>
                  <a:schemeClr val="tx1"/>
                </a:solidFill>
                <a:latin typeface="Arima Madurai" pitchFamily="2" charset="77"/>
                <a:cs typeface="Arima Madurai" pitchFamily="2" charset="77"/>
              </a:rPr>
              <a:t>Family Reunions/Graduations</a:t>
            </a:r>
          </a:p>
          <a:p>
            <a:pPr algn="ctr"/>
            <a:r>
              <a:rPr lang="en-US" sz="1600" dirty="0">
                <a:solidFill>
                  <a:schemeClr val="tx1"/>
                </a:solidFill>
                <a:latin typeface="Arima Madurai" pitchFamily="2" charset="77"/>
                <a:cs typeface="Arima Madurai" pitchFamily="2" charset="77"/>
              </a:rPr>
              <a:t>Weddings</a:t>
            </a:r>
          </a:p>
          <a:p>
            <a:pPr algn="ctr"/>
            <a:r>
              <a:rPr lang="en-US" sz="1600" dirty="0">
                <a:solidFill>
                  <a:schemeClr val="tx1"/>
                </a:solidFill>
                <a:latin typeface="Arima Madurai" pitchFamily="2" charset="77"/>
                <a:cs typeface="Arima Madurai" pitchFamily="2" charset="77"/>
              </a:rPr>
              <a:t>Fundraisers</a:t>
            </a:r>
          </a:p>
        </p:txBody>
      </p:sp>
      <p:sp>
        <p:nvSpPr>
          <p:cNvPr id="15" name="Rectangle 14">
            <a:extLst>
              <a:ext uri="{FF2B5EF4-FFF2-40B4-BE49-F238E27FC236}">
                <a16:creationId xmlns:a16="http://schemas.microsoft.com/office/drawing/2014/main" id="{41A0F522-2D05-A556-13E4-A27F69C96A32}"/>
              </a:ext>
            </a:extLst>
          </p:cNvPr>
          <p:cNvSpPr/>
          <p:nvPr/>
        </p:nvSpPr>
        <p:spPr>
          <a:xfrm>
            <a:off x="6588764" y="2136965"/>
            <a:ext cx="1696689" cy="219174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Arima Madurai" pitchFamily="2" charset="77"/>
                <a:cs typeface="Arima Madurai" pitchFamily="2" charset="77"/>
              </a:rPr>
              <a:t>Hero</a:t>
            </a:r>
          </a:p>
          <a:p>
            <a:pPr algn="ctr"/>
            <a:r>
              <a:rPr lang="en-US" sz="1600" dirty="0">
                <a:solidFill>
                  <a:schemeClr val="tx1"/>
                </a:solidFill>
                <a:latin typeface="Arima Madurai" pitchFamily="2" charset="77"/>
                <a:cs typeface="Arima Madurai" pitchFamily="2" charset="77"/>
              </a:rPr>
              <a:t>Taco Bar</a:t>
            </a:r>
          </a:p>
          <a:p>
            <a:pPr algn="ctr"/>
            <a:r>
              <a:rPr lang="en-US" sz="1600" dirty="0">
                <a:solidFill>
                  <a:schemeClr val="tx1"/>
                </a:solidFill>
                <a:latin typeface="Arima Madurai" pitchFamily="2" charset="77"/>
                <a:cs typeface="Arima Madurai" pitchFamily="2" charset="77"/>
              </a:rPr>
              <a:t>Sandwich Bar</a:t>
            </a:r>
          </a:p>
          <a:p>
            <a:pPr algn="ctr"/>
            <a:r>
              <a:rPr lang="en-US" sz="1600" dirty="0">
                <a:solidFill>
                  <a:schemeClr val="tx1"/>
                </a:solidFill>
                <a:latin typeface="Arima Madurai" pitchFamily="2" charset="77"/>
                <a:cs typeface="Arima Madurai" pitchFamily="2" charset="77"/>
              </a:rPr>
              <a:t>Breakfast Bar</a:t>
            </a:r>
          </a:p>
          <a:p>
            <a:pPr algn="ctr"/>
            <a:r>
              <a:rPr lang="en-US" sz="1600" dirty="0">
                <a:solidFill>
                  <a:schemeClr val="tx1"/>
                </a:solidFill>
                <a:latin typeface="Arima Madurai" pitchFamily="2" charset="77"/>
                <a:cs typeface="Arima Madurai" pitchFamily="2" charset="77"/>
              </a:rPr>
              <a:t>Small Bites</a:t>
            </a:r>
          </a:p>
          <a:p>
            <a:pPr algn="ctr"/>
            <a:r>
              <a:rPr lang="en-US" sz="1600" dirty="0">
                <a:solidFill>
                  <a:schemeClr val="tx1"/>
                </a:solidFill>
                <a:latin typeface="Arima Madurai" pitchFamily="2" charset="77"/>
                <a:cs typeface="Arima Madurai" pitchFamily="2" charset="77"/>
              </a:rPr>
              <a:t>Southern Comfort</a:t>
            </a:r>
          </a:p>
          <a:p>
            <a:pPr algn="ctr"/>
            <a:r>
              <a:rPr lang="en-US" sz="1600" dirty="0">
                <a:solidFill>
                  <a:schemeClr val="tx1"/>
                </a:solidFill>
                <a:latin typeface="Arima Madurai" pitchFamily="2" charset="77"/>
                <a:cs typeface="Arima Madurai" pitchFamily="2" charset="77"/>
              </a:rPr>
              <a:t>Personalized Bar</a:t>
            </a:r>
          </a:p>
        </p:txBody>
      </p:sp>
      <p:sp>
        <p:nvSpPr>
          <p:cNvPr id="16" name="Rectangle 15">
            <a:extLst>
              <a:ext uri="{FF2B5EF4-FFF2-40B4-BE49-F238E27FC236}">
                <a16:creationId xmlns:a16="http://schemas.microsoft.com/office/drawing/2014/main" id="{681F28E8-131C-070A-FB5A-B79C3D6A4359}"/>
              </a:ext>
            </a:extLst>
          </p:cNvPr>
          <p:cNvSpPr/>
          <p:nvPr/>
        </p:nvSpPr>
        <p:spPr>
          <a:xfrm>
            <a:off x="8533254" y="2136965"/>
            <a:ext cx="1696689" cy="175440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Arima Madurai" pitchFamily="2" charset="77"/>
                <a:cs typeface="Arima Madurai" pitchFamily="2" charset="77"/>
              </a:rPr>
              <a:t>Hero</a:t>
            </a:r>
          </a:p>
          <a:p>
            <a:pPr algn="ctr"/>
            <a:r>
              <a:rPr lang="en-US" sz="1600" dirty="0">
                <a:solidFill>
                  <a:schemeClr val="tx1"/>
                </a:solidFill>
                <a:latin typeface="Arima Madurai" pitchFamily="2" charset="77"/>
                <a:cs typeface="Arima Madurai" pitchFamily="2" charset="77"/>
              </a:rPr>
              <a:t>Events</a:t>
            </a:r>
          </a:p>
          <a:p>
            <a:pPr algn="ctr"/>
            <a:r>
              <a:rPr lang="en-US" sz="1600" dirty="0">
                <a:solidFill>
                  <a:schemeClr val="tx1"/>
                </a:solidFill>
                <a:latin typeface="Arima Madurai" pitchFamily="2" charset="77"/>
                <a:cs typeface="Arima Madurai" pitchFamily="2" charset="77"/>
              </a:rPr>
              <a:t>Menus</a:t>
            </a:r>
          </a:p>
          <a:p>
            <a:pPr algn="ctr"/>
            <a:r>
              <a:rPr lang="en-US" sz="1600" dirty="0">
                <a:solidFill>
                  <a:schemeClr val="tx1"/>
                </a:solidFill>
                <a:latin typeface="Arima Madurai" pitchFamily="2" charset="77"/>
                <a:cs typeface="Arima Madurai" pitchFamily="2" charset="77"/>
              </a:rPr>
              <a:t>Recipe of the Week</a:t>
            </a:r>
          </a:p>
        </p:txBody>
      </p:sp>
      <p:sp>
        <p:nvSpPr>
          <p:cNvPr id="17" name="Rectangle 16">
            <a:extLst>
              <a:ext uri="{FF2B5EF4-FFF2-40B4-BE49-F238E27FC236}">
                <a16:creationId xmlns:a16="http://schemas.microsoft.com/office/drawing/2014/main" id="{57A31B1F-6B7E-B93B-DF79-39B4EBA12ADF}"/>
              </a:ext>
            </a:extLst>
          </p:cNvPr>
          <p:cNvSpPr/>
          <p:nvPr/>
        </p:nvSpPr>
        <p:spPr>
          <a:xfrm>
            <a:off x="10434269" y="1650373"/>
            <a:ext cx="1606694"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The Pallet </a:t>
            </a:r>
          </a:p>
        </p:txBody>
      </p:sp>
      <p:sp>
        <p:nvSpPr>
          <p:cNvPr id="18" name="Rectangle 17">
            <a:extLst>
              <a:ext uri="{FF2B5EF4-FFF2-40B4-BE49-F238E27FC236}">
                <a16:creationId xmlns:a16="http://schemas.microsoft.com/office/drawing/2014/main" id="{98693A60-0B8E-18CE-88A2-E87CB08DE65C}"/>
              </a:ext>
            </a:extLst>
          </p:cNvPr>
          <p:cNvSpPr/>
          <p:nvPr/>
        </p:nvSpPr>
        <p:spPr>
          <a:xfrm>
            <a:off x="10434268" y="2136966"/>
            <a:ext cx="1606695" cy="1300566"/>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Arima Madurai" pitchFamily="2" charset="77"/>
                <a:cs typeface="Arima Madurai" pitchFamily="2" charset="77"/>
              </a:rPr>
              <a:t>Hero</a:t>
            </a:r>
          </a:p>
          <a:p>
            <a:pPr algn="ctr"/>
            <a:r>
              <a:rPr lang="en-US" sz="1600" dirty="0">
                <a:solidFill>
                  <a:schemeClr val="tx1"/>
                </a:solidFill>
                <a:latin typeface="Arima Madurai" pitchFamily="2" charset="77"/>
                <a:cs typeface="Arima Madurai" pitchFamily="2" charset="77"/>
              </a:rPr>
              <a:t>Blog</a:t>
            </a:r>
          </a:p>
          <a:p>
            <a:pPr algn="ctr"/>
            <a:r>
              <a:rPr lang="en-US" sz="1600" dirty="0">
                <a:solidFill>
                  <a:schemeClr val="tx1"/>
                </a:solidFill>
                <a:latin typeface="Arima Madurai" pitchFamily="2" charset="77"/>
                <a:cs typeface="Arima Madurai" pitchFamily="2" charset="77"/>
              </a:rPr>
              <a:t>Videos</a:t>
            </a:r>
          </a:p>
          <a:p>
            <a:pPr algn="ctr"/>
            <a:r>
              <a:rPr lang="en-US" sz="1600" dirty="0">
                <a:solidFill>
                  <a:schemeClr val="tx1"/>
                </a:solidFill>
                <a:latin typeface="Arima Madurai" pitchFamily="2" charset="77"/>
                <a:cs typeface="Arima Madurai" pitchFamily="2" charset="77"/>
              </a:rPr>
              <a:t>News</a:t>
            </a:r>
          </a:p>
        </p:txBody>
      </p:sp>
      <p:sp>
        <p:nvSpPr>
          <p:cNvPr id="19" name="Rectangle 18">
            <a:extLst>
              <a:ext uri="{FF2B5EF4-FFF2-40B4-BE49-F238E27FC236}">
                <a16:creationId xmlns:a16="http://schemas.microsoft.com/office/drawing/2014/main" id="{C58D386F-20DA-8C2D-C8A2-A0A6A5FA0D3E}"/>
              </a:ext>
            </a:extLst>
          </p:cNvPr>
          <p:cNvSpPr/>
          <p:nvPr/>
        </p:nvSpPr>
        <p:spPr>
          <a:xfrm>
            <a:off x="505814" y="1650371"/>
            <a:ext cx="1808668" cy="369333"/>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ma Madurai" pitchFamily="2" charset="77"/>
                <a:cs typeface="Arima Madurai" pitchFamily="2" charset="77"/>
              </a:rPr>
              <a:t>home</a:t>
            </a:r>
          </a:p>
        </p:txBody>
      </p:sp>
      <p:sp>
        <p:nvSpPr>
          <p:cNvPr id="20" name="Rectangle 19">
            <a:extLst>
              <a:ext uri="{FF2B5EF4-FFF2-40B4-BE49-F238E27FC236}">
                <a16:creationId xmlns:a16="http://schemas.microsoft.com/office/drawing/2014/main" id="{FFA05C65-E7DB-A1A0-C0BB-FE53E49DFC75}"/>
              </a:ext>
            </a:extLst>
          </p:cNvPr>
          <p:cNvSpPr/>
          <p:nvPr/>
        </p:nvSpPr>
        <p:spPr>
          <a:xfrm>
            <a:off x="520102" y="2139631"/>
            <a:ext cx="1808668" cy="2189076"/>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latin typeface="Arima Madurai" pitchFamily="2" charset="77"/>
                <a:cs typeface="Arima Madurai" pitchFamily="2" charset="77"/>
              </a:rPr>
              <a:t>Who We are (simple </a:t>
            </a:r>
            <a:r>
              <a:rPr lang="en-US" sz="1600" dirty="0" err="1">
                <a:solidFill>
                  <a:schemeClr val="tx1"/>
                </a:solidFill>
                <a:latin typeface="Arima Madurai" pitchFamily="2" charset="77"/>
                <a:cs typeface="Arima Madurai" pitchFamily="2" charset="77"/>
              </a:rPr>
              <a:t>food..elevated</a:t>
            </a:r>
            <a:r>
              <a:rPr lang="en-US" sz="1600" dirty="0">
                <a:solidFill>
                  <a:schemeClr val="tx1"/>
                </a:solidFill>
                <a:latin typeface="Arima Madurai" pitchFamily="2" charset="77"/>
                <a:cs typeface="Arima Madurai" pitchFamily="2" charset="77"/>
              </a:rPr>
              <a:t>)</a:t>
            </a:r>
          </a:p>
          <a:p>
            <a:pPr algn="ctr"/>
            <a:r>
              <a:rPr lang="en-US" sz="1600" dirty="0">
                <a:solidFill>
                  <a:schemeClr val="tx1"/>
                </a:solidFill>
                <a:latin typeface="Arima Madurai" pitchFamily="2" charset="77"/>
                <a:cs typeface="Arima Madurai" pitchFamily="2" charset="77"/>
              </a:rPr>
              <a:t>Who We Serve</a:t>
            </a:r>
          </a:p>
          <a:p>
            <a:pPr algn="ctr"/>
            <a:r>
              <a:rPr lang="en-US" sz="1600" dirty="0">
                <a:solidFill>
                  <a:schemeClr val="tx1"/>
                </a:solidFill>
                <a:latin typeface="Arima Madurai" pitchFamily="2" charset="77"/>
                <a:cs typeface="Arima Madurai" pitchFamily="2" charset="77"/>
              </a:rPr>
              <a:t>Menus</a:t>
            </a:r>
          </a:p>
          <a:p>
            <a:pPr algn="ctr"/>
            <a:r>
              <a:rPr lang="en-US" sz="1600" dirty="0">
                <a:solidFill>
                  <a:schemeClr val="tx1"/>
                </a:solidFill>
                <a:latin typeface="Arima Madurai" pitchFamily="2" charset="77"/>
                <a:cs typeface="Arima Madurai" pitchFamily="2" charset="77"/>
              </a:rPr>
              <a:t>Testimonials</a:t>
            </a:r>
          </a:p>
          <a:p>
            <a:pPr algn="ctr"/>
            <a:r>
              <a:rPr lang="en-US" sz="1600" dirty="0">
                <a:solidFill>
                  <a:schemeClr val="tx1"/>
                </a:solidFill>
                <a:latin typeface="Arima Madurai" pitchFamily="2" charset="77"/>
                <a:cs typeface="Arima Madurai" pitchFamily="2" charset="77"/>
              </a:rPr>
              <a:t>Book Now</a:t>
            </a:r>
          </a:p>
          <a:p>
            <a:pPr algn="ctr"/>
            <a:r>
              <a:rPr lang="en-US" sz="1600" dirty="0">
                <a:solidFill>
                  <a:schemeClr val="tx1"/>
                </a:solidFill>
                <a:latin typeface="Arima Madurai" pitchFamily="2" charset="77"/>
                <a:cs typeface="Arima Madurai" pitchFamily="2" charset="77"/>
              </a:rPr>
              <a:t>Social Icons</a:t>
            </a:r>
          </a:p>
          <a:p>
            <a:pPr algn="ctr"/>
            <a:endParaRPr lang="en-US" sz="1600" dirty="0">
              <a:solidFill>
                <a:schemeClr val="tx1"/>
              </a:solidFill>
              <a:latin typeface="Arima Madurai" pitchFamily="2" charset="77"/>
              <a:cs typeface="Arima Madurai" pitchFamily="2" charset="77"/>
            </a:endParaRPr>
          </a:p>
          <a:p>
            <a:pPr algn="ctr"/>
            <a:endParaRPr lang="en-US" sz="1600" dirty="0">
              <a:solidFill>
                <a:schemeClr val="tx1"/>
              </a:solidFill>
              <a:latin typeface="Arima Madurai" pitchFamily="2" charset="77"/>
              <a:cs typeface="Arima Madurai" pitchFamily="2" charset="77"/>
            </a:endParaRPr>
          </a:p>
        </p:txBody>
      </p:sp>
    </p:spTree>
    <p:extLst>
      <p:ext uri="{BB962C8B-B14F-4D97-AF65-F5344CB8AC3E}">
        <p14:creationId xmlns:p14="http://schemas.microsoft.com/office/powerpoint/2010/main" val="39114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E312B7-623F-6FD3-17D7-98466239E46B}"/>
              </a:ext>
            </a:extLst>
          </p:cNvPr>
          <p:cNvSpPr/>
          <p:nvPr/>
        </p:nvSpPr>
        <p:spPr>
          <a:xfrm>
            <a:off x="534390" y="314997"/>
            <a:ext cx="4168239" cy="546860"/>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8ED92F-6E55-79F0-34EA-107F3DD0C3FF}"/>
              </a:ext>
            </a:extLst>
          </p:cNvPr>
          <p:cNvSpPr txBox="1"/>
          <p:nvPr/>
        </p:nvSpPr>
        <p:spPr>
          <a:xfrm>
            <a:off x="534390" y="439387"/>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Social Strategy</a:t>
            </a:r>
          </a:p>
        </p:txBody>
      </p:sp>
      <p:sp>
        <p:nvSpPr>
          <p:cNvPr id="2" name="TextBox 1">
            <a:extLst>
              <a:ext uri="{FF2B5EF4-FFF2-40B4-BE49-F238E27FC236}">
                <a16:creationId xmlns:a16="http://schemas.microsoft.com/office/drawing/2014/main" id="{B1C6BF0D-E576-7793-BAC7-68D2263904D0}"/>
              </a:ext>
            </a:extLst>
          </p:cNvPr>
          <p:cNvSpPr txBox="1"/>
          <p:nvPr/>
        </p:nvSpPr>
        <p:spPr>
          <a:xfrm>
            <a:off x="482002" y="986656"/>
            <a:ext cx="11038485" cy="4247317"/>
          </a:xfrm>
          <a:prstGeom prst="rect">
            <a:avLst/>
          </a:prstGeom>
          <a:noFill/>
        </p:spPr>
        <p:txBody>
          <a:bodyPr wrap="square" rtlCol="0">
            <a:spAutoFit/>
          </a:bodyPr>
          <a:lstStyle/>
          <a:p>
            <a:r>
              <a:rPr lang="en-US" dirty="0">
                <a:latin typeface="Arima Madurai" pitchFamily="2" charset="77"/>
                <a:cs typeface="Arima Madurai" pitchFamily="2" charset="77"/>
              </a:rPr>
              <a:t>An active social presence for a B2C business is no longer optional, but a requirement for success.</a:t>
            </a:r>
          </a:p>
          <a:p>
            <a:endParaRPr lang="en-US" dirty="0">
              <a:latin typeface="Arima Madurai" pitchFamily="2" charset="77"/>
              <a:cs typeface="Arima Madurai" pitchFamily="2" charset="77"/>
            </a:endParaRPr>
          </a:p>
          <a:p>
            <a:r>
              <a:rPr lang="en-US" b="1" dirty="0">
                <a:solidFill>
                  <a:schemeClr val="accent6">
                    <a:lumMod val="60000"/>
                    <a:lumOff val="40000"/>
                  </a:schemeClr>
                </a:solidFill>
                <a:latin typeface="Arima Madurai Bold" pitchFamily="2" charset="77"/>
                <a:cs typeface="Arima Madurai Bold" pitchFamily="2" charset="77"/>
              </a:rPr>
              <a:t>Best Practice:</a:t>
            </a:r>
          </a:p>
          <a:p>
            <a:r>
              <a:rPr lang="en-US" dirty="0">
                <a:latin typeface="Arima Madurai" pitchFamily="2" charset="77"/>
                <a:cs typeface="Arima Madurai" pitchFamily="2" charset="77"/>
              </a:rPr>
              <a:t>Instagram – Posting 3-4x a week. Photos, Reels important. Make interactive and ALWAYS respond to comments. MUST USE HASHTAGS. Best practice is 5-10 hashtags for every post (recommend starting off with 10 then can whittle down once established). </a:t>
            </a:r>
          </a:p>
          <a:p>
            <a:endParaRPr lang="en-US" dirty="0">
              <a:latin typeface="Arima Madurai" pitchFamily="2" charset="77"/>
              <a:cs typeface="Arima Madurai" pitchFamily="2" charset="77"/>
            </a:endParaRPr>
          </a:p>
          <a:p>
            <a:r>
              <a:rPr lang="en-US" b="1" dirty="0">
                <a:solidFill>
                  <a:schemeClr val="accent6">
                    <a:lumMod val="60000"/>
                    <a:lumOff val="40000"/>
                  </a:schemeClr>
                </a:solidFill>
                <a:latin typeface="Arima Madurai Bold" pitchFamily="2" charset="77"/>
                <a:cs typeface="Arima Madurai Bold" pitchFamily="2" charset="77"/>
              </a:rPr>
              <a:t>Facebook</a:t>
            </a:r>
            <a:r>
              <a:rPr lang="en-US" dirty="0">
                <a:latin typeface="Arima Madurai" pitchFamily="2" charset="77"/>
                <a:cs typeface="Arima Madurai" pitchFamily="2" charset="77"/>
              </a:rPr>
              <a:t> – Posting 3-4x a week, Do not post same thing from Instagram to FB (Turn off the auto). Needs to be thoughtful  - highlight business, highlight testimonials, highlight customer, highlight something relevant in the news or community. Do not make every post a sales post. Use photos, videos. Hashtags are only when relevant and 1-2 max per post. </a:t>
            </a:r>
          </a:p>
          <a:p>
            <a:endParaRPr lang="en-US" dirty="0">
              <a:latin typeface="Arima Madurai" pitchFamily="2" charset="77"/>
              <a:cs typeface="Arima Madurai" pitchFamily="2" charset="77"/>
            </a:endParaRPr>
          </a:p>
          <a:p>
            <a:r>
              <a:rPr lang="en-US" b="1" dirty="0">
                <a:solidFill>
                  <a:schemeClr val="accent6">
                    <a:lumMod val="60000"/>
                    <a:lumOff val="40000"/>
                  </a:schemeClr>
                </a:solidFill>
                <a:latin typeface="Arima Madurai Bold" pitchFamily="2" charset="77"/>
                <a:cs typeface="Arima Madurai Bold" pitchFamily="2" charset="77"/>
              </a:rPr>
              <a:t>Researched and recommended hashtags:</a:t>
            </a:r>
          </a:p>
          <a:p>
            <a:br>
              <a:rPr lang="en-US" dirty="0">
                <a:latin typeface="Arima Madurai" pitchFamily="2" charset="77"/>
                <a:cs typeface="Arima Madurai" pitchFamily="2" charset="77"/>
              </a:rPr>
            </a:br>
            <a:endParaRPr lang="en-US" dirty="0">
              <a:latin typeface="Arima Madurai" pitchFamily="2" charset="77"/>
              <a:cs typeface="Arima Madurai" pitchFamily="2" charset="77"/>
            </a:endParaRPr>
          </a:p>
        </p:txBody>
      </p:sp>
      <p:sp>
        <p:nvSpPr>
          <p:cNvPr id="3" name="TextBox 2">
            <a:extLst>
              <a:ext uri="{FF2B5EF4-FFF2-40B4-BE49-F238E27FC236}">
                <a16:creationId xmlns:a16="http://schemas.microsoft.com/office/drawing/2014/main" id="{71299A65-3DFE-7DDC-F8A7-EDA0EB664EAD}"/>
              </a:ext>
            </a:extLst>
          </p:cNvPr>
          <p:cNvSpPr txBox="1"/>
          <p:nvPr/>
        </p:nvSpPr>
        <p:spPr>
          <a:xfrm>
            <a:off x="671513" y="4886325"/>
            <a:ext cx="4031116" cy="2462213"/>
          </a:xfrm>
          <a:prstGeom prst="rect">
            <a:avLst/>
          </a:prstGeom>
          <a:noFill/>
        </p:spPr>
        <p:txBody>
          <a:bodyPr wrap="square" rtlCol="0">
            <a:spAutoFit/>
          </a:bodyPr>
          <a:lstStyle/>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KnoxvilleCatering</a:t>
            </a:r>
            <a:endParaRPr lang="en-US" sz="1600" b="0" dirty="0">
              <a:effectLst/>
              <a:latin typeface="Arima Madurai" pitchFamily="2" charset="77"/>
              <a:cs typeface="Arima Madurai" pitchFamily="2" charset="77"/>
            </a:endParaRPr>
          </a:p>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#catering </a:t>
            </a:r>
            <a:endParaRPr lang="en-US" sz="1600" b="0" dirty="0">
              <a:effectLst/>
              <a:latin typeface="Arima Madurai" pitchFamily="2" charset="77"/>
              <a:cs typeface="Arima Madurai" pitchFamily="2" charset="77"/>
            </a:endParaRPr>
          </a:p>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#events </a:t>
            </a:r>
            <a:endParaRPr lang="en-US" sz="1600" b="0" dirty="0">
              <a:effectLst/>
              <a:latin typeface="Arima Madurai" pitchFamily="2" charset="77"/>
              <a:cs typeface="Arima Madurai" pitchFamily="2" charset="77"/>
            </a:endParaRPr>
          </a:p>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partyfood</a:t>
            </a:r>
            <a:r>
              <a:rPr lang="en-US" sz="1600" b="0" i="0" u="none" strike="noStrike" dirty="0">
                <a:solidFill>
                  <a:srgbClr val="000000"/>
                </a:solidFill>
                <a:effectLst/>
                <a:latin typeface="Arima Madurai" pitchFamily="2" charset="77"/>
                <a:cs typeface="Arima Madurai" pitchFamily="2" charset="77"/>
              </a:rPr>
              <a:t> </a:t>
            </a:r>
            <a:endParaRPr lang="en-US" sz="1600" b="0" dirty="0">
              <a:effectLst/>
              <a:latin typeface="Arima Madurai" pitchFamily="2" charset="77"/>
              <a:cs typeface="Arima Madurai" pitchFamily="2" charset="77"/>
            </a:endParaRPr>
          </a:p>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#caterers </a:t>
            </a:r>
            <a:endParaRPr lang="en-US" sz="1600" b="0" dirty="0">
              <a:effectLst/>
              <a:latin typeface="Arima Madurai" pitchFamily="2" charset="77"/>
              <a:cs typeface="Arima Madurai" pitchFamily="2" charset="77"/>
            </a:endParaRPr>
          </a:p>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cateringevent</a:t>
            </a:r>
            <a:endParaRPr lang="en-US" sz="1600" b="0" dirty="0">
              <a:effectLst/>
              <a:latin typeface="Arima Madurai" pitchFamily="2" charset="77"/>
              <a:cs typeface="Arima Madurai" pitchFamily="2" charset="77"/>
            </a:endParaRPr>
          </a:p>
          <a:p>
            <a:pPr algn="ct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#wedding </a:t>
            </a:r>
            <a:endParaRPr lang="en-US" sz="1600" b="0" dirty="0">
              <a:effectLst/>
              <a:latin typeface="Arima Madurai" pitchFamily="2" charset="77"/>
              <a:cs typeface="Arima Madurai" pitchFamily="2" charset="77"/>
            </a:endParaRPr>
          </a:p>
          <a:p>
            <a:br>
              <a:rPr lang="en-US" dirty="0"/>
            </a:br>
            <a:endParaRPr lang="en-US" dirty="0"/>
          </a:p>
        </p:txBody>
      </p:sp>
      <p:sp>
        <p:nvSpPr>
          <p:cNvPr id="21" name="TextBox 20">
            <a:extLst>
              <a:ext uri="{FF2B5EF4-FFF2-40B4-BE49-F238E27FC236}">
                <a16:creationId xmlns:a16="http://schemas.microsoft.com/office/drawing/2014/main" id="{01854F43-F6C5-86D8-E011-1B829F0413FF}"/>
              </a:ext>
            </a:extLst>
          </p:cNvPr>
          <p:cNvSpPr txBox="1"/>
          <p:nvPr/>
        </p:nvSpPr>
        <p:spPr>
          <a:xfrm>
            <a:off x="4167033" y="4886325"/>
            <a:ext cx="2419505" cy="1815882"/>
          </a:xfrm>
          <a:prstGeom prst="rect">
            <a:avLst/>
          </a:prstGeom>
          <a:noFill/>
        </p:spPr>
        <p:txBody>
          <a:bodyPr wrap="square" rtlCol="0">
            <a:spAutoFit/>
          </a:bodyPr>
          <a:lstStyle/>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weddingcatering</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bookwithus</a:t>
            </a:r>
            <a:r>
              <a:rPr lang="en-US" sz="1600" b="0" i="0" u="none" strike="noStrike" dirty="0">
                <a:solidFill>
                  <a:srgbClr val="000000"/>
                </a:solidFill>
                <a:effectLst/>
                <a:latin typeface="Arima Madurai" pitchFamily="2" charset="77"/>
                <a:cs typeface="Arima Madurai" pitchFamily="2" charset="77"/>
              </a:rPr>
              <a:t> </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knoxvilletn</a:t>
            </a:r>
            <a:r>
              <a:rPr lang="en-US" sz="1600" b="0" i="0" u="none" strike="noStrike" dirty="0">
                <a:solidFill>
                  <a:srgbClr val="000000"/>
                </a:solidFill>
                <a:effectLst/>
                <a:latin typeface="Arima Madurai" pitchFamily="2" charset="77"/>
                <a:cs typeface="Arima Madurai" pitchFamily="2" charset="77"/>
              </a:rPr>
              <a:t> </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a:t>
            </a:r>
            <a:r>
              <a:rPr lang="en-US" sz="1600" b="0" i="0" u="none" strike="noStrike" dirty="0">
                <a:solidFill>
                  <a:srgbClr val="000000"/>
                </a:solidFill>
                <a:effectLst/>
                <a:latin typeface="Arima Madurai" pitchFamily="2" charset="77"/>
                <a:cs typeface="Arima Madurai" pitchFamily="2" charset="77"/>
              </a:rPr>
              <a:t> </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knoxvilletennesse</a:t>
            </a:r>
            <a:endParaRPr lang="en-US" sz="1600" b="0" dirty="0">
              <a:effectLst/>
              <a:latin typeface="Arima Madurai" pitchFamily="2" charset="77"/>
              <a:cs typeface="Arima Madurai" pitchFamily="2" charset="77"/>
            </a:endParaRPr>
          </a:p>
          <a:p>
            <a:br>
              <a:rPr lang="en-US" sz="1600" dirty="0">
                <a:latin typeface="Arima Madurai" pitchFamily="2" charset="77"/>
                <a:cs typeface="Arima Madurai" pitchFamily="2" charset="77"/>
              </a:rPr>
            </a:br>
            <a:endParaRPr lang="en-US" sz="1600" dirty="0">
              <a:latin typeface="Arima Madurai" pitchFamily="2" charset="77"/>
              <a:cs typeface="Arima Madurai" pitchFamily="2" charset="77"/>
            </a:endParaRPr>
          </a:p>
        </p:txBody>
      </p:sp>
      <p:sp>
        <p:nvSpPr>
          <p:cNvPr id="22" name="TextBox 21">
            <a:extLst>
              <a:ext uri="{FF2B5EF4-FFF2-40B4-BE49-F238E27FC236}">
                <a16:creationId xmlns:a16="http://schemas.microsoft.com/office/drawing/2014/main" id="{A27C71ED-5928-EF85-7376-E269073DC347}"/>
              </a:ext>
            </a:extLst>
          </p:cNvPr>
          <p:cNvSpPr txBox="1"/>
          <p:nvPr/>
        </p:nvSpPr>
        <p:spPr>
          <a:xfrm>
            <a:off x="6706962" y="4886325"/>
            <a:ext cx="3871912" cy="1815882"/>
          </a:xfrm>
          <a:prstGeom prst="rect">
            <a:avLst/>
          </a:prstGeom>
          <a:noFill/>
        </p:spPr>
        <p:txBody>
          <a:bodyPr wrap="square" rtlCol="0">
            <a:spAutoFit/>
          </a:bodyPr>
          <a:lstStyle/>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visitknoxville</a:t>
            </a:r>
            <a:r>
              <a:rPr lang="en-US" sz="1600" b="0" i="0" u="none" strike="noStrike" dirty="0">
                <a:solidFill>
                  <a:srgbClr val="000000"/>
                </a:solidFill>
                <a:effectLst/>
                <a:latin typeface="Arima Madurai" pitchFamily="2" charset="77"/>
                <a:cs typeface="Arima Madurai" pitchFamily="2" charset="77"/>
              </a:rPr>
              <a:t> </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downtownknoxville</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knoxvillefoodie</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knoxvilleevents</a:t>
            </a:r>
            <a:endParaRPr lang="en-US" sz="1600" b="0" dirty="0">
              <a:effectLst/>
              <a:latin typeface="Arima Madurai" pitchFamily="2" charset="77"/>
              <a:cs typeface="Arima Madurai" pitchFamily="2" charset="77"/>
            </a:endParaRPr>
          </a:p>
          <a:p>
            <a:pPr rtl="0">
              <a:spcBef>
                <a:spcPts val="0"/>
              </a:spcBef>
              <a:spcAft>
                <a:spcPts val="0"/>
              </a:spcAft>
            </a:pPr>
            <a:r>
              <a:rPr lang="en-US" sz="1600" b="0" i="0" u="none" strike="noStrike" dirty="0">
                <a:solidFill>
                  <a:srgbClr val="000000"/>
                </a:solidFill>
                <a:effectLst/>
                <a:latin typeface="Arima Madurai" pitchFamily="2" charset="77"/>
                <a:cs typeface="Arima Madurai" pitchFamily="2" charset="77"/>
              </a:rPr>
              <a:t>#</a:t>
            </a:r>
            <a:r>
              <a:rPr lang="en-US" sz="1600" b="0" i="0" u="none" strike="noStrike" dirty="0" err="1">
                <a:solidFill>
                  <a:srgbClr val="000000"/>
                </a:solidFill>
                <a:effectLst/>
                <a:latin typeface="Arima Madurai" pitchFamily="2" charset="77"/>
                <a:cs typeface="Arima Madurai" pitchFamily="2" charset="77"/>
              </a:rPr>
              <a:t>knoxvilleeats</a:t>
            </a:r>
            <a:endParaRPr lang="en-US" sz="1600" b="0" dirty="0">
              <a:effectLst/>
              <a:latin typeface="Arima Madurai" pitchFamily="2" charset="77"/>
              <a:cs typeface="Arima Madurai" pitchFamily="2" charset="77"/>
            </a:endParaRPr>
          </a:p>
          <a:p>
            <a:br>
              <a:rPr lang="en-US" sz="1600" b="0" dirty="0">
                <a:effectLst/>
                <a:latin typeface="Arima Madurai" pitchFamily="2" charset="77"/>
                <a:cs typeface="Arima Madurai" pitchFamily="2" charset="77"/>
              </a:rPr>
            </a:br>
            <a:endParaRPr lang="en-US" sz="1600" dirty="0">
              <a:latin typeface="Arima Madurai" pitchFamily="2" charset="77"/>
              <a:cs typeface="Arima Madurai" pitchFamily="2" charset="77"/>
            </a:endParaRPr>
          </a:p>
        </p:txBody>
      </p:sp>
    </p:spTree>
    <p:extLst>
      <p:ext uri="{BB962C8B-B14F-4D97-AF65-F5344CB8AC3E}">
        <p14:creationId xmlns:p14="http://schemas.microsoft.com/office/powerpoint/2010/main" val="223606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E312B7-623F-6FD3-17D7-98466239E46B}"/>
              </a:ext>
            </a:extLst>
          </p:cNvPr>
          <p:cNvSpPr/>
          <p:nvPr/>
        </p:nvSpPr>
        <p:spPr>
          <a:xfrm>
            <a:off x="534390" y="314997"/>
            <a:ext cx="4168239" cy="546860"/>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8ED92F-6E55-79F0-34EA-107F3DD0C3FF}"/>
              </a:ext>
            </a:extLst>
          </p:cNvPr>
          <p:cNvSpPr txBox="1"/>
          <p:nvPr/>
        </p:nvSpPr>
        <p:spPr>
          <a:xfrm>
            <a:off x="534390" y="439387"/>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Social Strategy</a:t>
            </a:r>
          </a:p>
        </p:txBody>
      </p:sp>
      <p:sp>
        <p:nvSpPr>
          <p:cNvPr id="2" name="TextBox 1">
            <a:extLst>
              <a:ext uri="{FF2B5EF4-FFF2-40B4-BE49-F238E27FC236}">
                <a16:creationId xmlns:a16="http://schemas.microsoft.com/office/drawing/2014/main" id="{B1C6BF0D-E576-7793-BAC7-68D2263904D0}"/>
              </a:ext>
            </a:extLst>
          </p:cNvPr>
          <p:cNvSpPr txBox="1"/>
          <p:nvPr/>
        </p:nvSpPr>
        <p:spPr>
          <a:xfrm>
            <a:off x="511567" y="1272406"/>
            <a:ext cx="11038485" cy="4801314"/>
          </a:xfrm>
          <a:prstGeom prst="rect">
            <a:avLst/>
          </a:prstGeom>
          <a:noFill/>
        </p:spPr>
        <p:txBody>
          <a:bodyPr wrap="square" rtlCol="0">
            <a:spAutoFit/>
          </a:bodyPr>
          <a:lstStyle/>
          <a:p>
            <a:r>
              <a:rPr lang="en-US" b="1" dirty="0">
                <a:solidFill>
                  <a:schemeClr val="accent6">
                    <a:lumMod val="60000"/>
                    <a:lumOff val="40000"/>
                  </a:schemeClr>
                </a:solidFill>
                <a:latin typeface="Arima Madurai Bold" pitchFamily="2" charset="77"/>
                <a:cs typeface="Arima Madurai Bold" pitchFamily="2" charset="77"/>
              </a:rPr>
              <a:t>Social Content Recommendations:</a:t>
            </a:r>
          </a:p>
          <a:p>
            <a:endParaRPr lang="en-US" dirty="0"/>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Behind the scenes</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What to expect </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Testimonials</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Event setups/table settings</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Detail shots </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Local event promotion - “come see us at”?</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“Mention this post for 10% off” or something similar</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part/event planning tips (hosting tips?)</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“this menu was designed special for this occasion” - pulled from </a:t>
            </a:r>
            <a:r>
              <a:rPr lang="en-US" sz="1800" b="0" i="0" u="none" strike="noStrike" dirty="0" err="1">
                <a:solidFill>
                  <a:srgbClr val="000000"/>
                </a:solidFill>
                <a:effectLst/>
                <a:latin typeface="Arima Madurai" pitchFamily="2" charset="77"/>
                <a:cs typeface="Arima Madurai" pitchFamily="2" charset="77"/>
              </a:rPr>
              <a:t>insta</a:t>
            </a:r>
            <a:r>
              <a:rPr lang="en-US" sz="1800" b="0" i="0" u="none" strike="noStrike" dirty="0">
                <a:solidFill>
                  <a:srgbClr val="000000"/>
                </a:solidFill>
                <a:effectLst/>
                <a:latin typeface="Arima Madurai" pitchFamily="2" charset="77"/>
                <a:cs typeface="Arima Madurai" pitchFamily="2" charset="77"/>
              </a:rPr>
              <a:t>. Feature this! “Custom menus” </a:t>
            </a:r>
            <a:r>
              <a:rPr lang="en-US" sz="1800" b="0" i="0" u="none" strike="noStrike" dirty="0" err="1">
                <a:solidFill>
                  <a:srgbClr val="000000"/>
                </a:solidFill>
                <a:effectLst/>
                <a:latin typeface="Arima Madurai" pitchFamily="2" charset="77"/>
                <a:cs typeface="Arima Madurai" pitchFamily="2" charset="77"/>
              </a:rPr>
              <a:t>etc</a:t>
            </a:r>
            <a:r>
              <a:rPr lang="en-US" sz="1800" b="0" i="0" u="none" strike="noStrike" dirty="0">
                <a:solidFill>
                  <a:srgbClr val="000000"/>
                </a:solidFill>
                <a:effectLst/>
                <a:latin typeface="Arima Madurai" pitchFamily="2" charset="77"/>
                <a:cs typeface="Arima Madurai" pitchFamily="2" charset="77"/>
              </a:rPr>
              <a:t> </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Meet the crew</a:t>
            </a:r>
            <a:endParaRPr lang="en-US" b="0" dirty="0">
              <a:effectLst/>
              <a:latin typeface="Arima Madurai" pitchFamily="2" charset="77"/>
              <a:cs typeface="Arima Madurai" pitchFamily="2" charset="77"/>
            </a:endParaRPr>
          </a:p>
          <a:p>
            <a:pPr algn="ctr" rtl="0">
              <a:spcBef>
                <a:spcPts val="0"/>
              </a:spcBef>
              <a:spcAft>
                <a:spcPts val="0"/>
              </a:spcAft>
            </a:pPr>
            <a:r>
              <a:rPr lang="en-US" sz="1800" b="0" i="0" u="none" strike="noStrike" dirty="0">
                <a:solidFill>
                  <a:srgbClr val="000000"/>
                </a:solidFill>
                <a:effectLst/>
                <a:latin typeface="Arima Madurai" pitchFamily="2" charset="77"/>
                <a:cs typeface="Arima Madurai" pitchFamily="2" charset="77"/>
              </a:rPr>
              <a:t>Meal planning ideas</a:t>
            </a:r>
            <a:endParaRPr lang="en-US" b="0" dirty="0">
              <a:effectLst/>
              <a:latin typeface="Arima Madurai" pitchFamily="2" charset="77"/>
              <a:cs typeface="Arima Madurai" pitchFamily="2" charset="77"/>
            </a:endParaRPr>
          </a:p>
          <a:p>
            <a:br>
              <a:rPr lang="en-US" dirty="0"/>
            </a:br>
            <a:endParaRPr lang="en-US" dirty="0"/>
          </a:p>
          <a:p>
            <a:br>
              <a:rPr lang="en-US" dirty="0"/>
            </a:br>
            <a:endParaRPr lang="en-US" dirty="0"/>
          </a:p>
        </p:txBody>
      </p:sp>
    </p:spTree>
    <p:extLst>
      <p:ext uri="{BB962C8B-B14F-4D97-AF65-F5344CB8AC3E}">
        <p14:creationId xmlns:p14="http://schemas.microsoft.com/office/powerpoint/2010/main" val="390768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E312B7-623F-6FD3-17D7-98466239E46B}"/>
              </a:ext>
            </a:extLst>
          </p:cNvPr>
          <p:cNvSpPr/>
          <p:nvPr/>
        </p:nvSpPr>
        <p:spPr>
          <a:xfrm>
            <a:off x="534390" y="314997"/>
            <a:ext cx="4168239" cy="546860"/>
          </a:xfrm>
          <a:prstGeom prst="roundRect">
            <a:avLst/>
          </a:prstGeom>
          <a:solidFill>
            <a:srgbClr val="6A5E8E"/>
          </a:solidFill>
          <a:ln>
            <a:solidFill>
              <a:srgbClr val="6A5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F8ED92F-6E55-79F0-34EA-107F3DD0C3FF}"/>
              </a:ext>
            </a:extLst>
          </p:cNvPr>
          <p:cNvSpPr txBox="1"/>
          <p:nvPr/>
        </p:nvSpPr>
        <p:spPr>
          <a:xfrm>
            <a:off x="534390" y="439387"/>
            <a:ext cx="5925787" cy="369332"/>
          </a:xfrm>
          <a:prstGeom prst="rect">
            <a:avLst/>
          </a:prstGeom>
          <a:noFill/>
        </p:spPr>
        <p:txBody>
          <a:bodyPr wrap="square" rtlCol="0">
            <a:spAutoFit/>
          </a:bodyPr>
          <a:lstStyle/>
          <a:p>
            <a:r>
              <a:rPr lang="en-US" b="1" dirty="0">
                <a:solidFill>
                  <a:schemeClr val="bg1"/>
                </a:solidFill>
                <a:latin typeface="Arima Madurai Bold" pitchFamily="2" charset="77"/>
                <a:cs typeface="Arima Madurai Bold" pitchFamily="2" charset="77"/>
              </a:rPr>
              <a:t>Digital Advertising</a:t>
            </a:r>
          </a:p>
        </p:txBody>
      </p:sp>
      <p:sp>
        <p:nvSpPr>
          <p:cNvPr id="6" name="TextBox 5">
            <a:extLst>
              <a:ext uri="{FF2B5EF4-FFF2-40B4-BE49-F238E27FC236}">
                <a16:creationId xmlns:a16="http://schemas.microsoft.com/office/drawing/2014/main" id="{264A3DC7-8BF0-0DCC-6729-D6CD697CC703}"/>
              </a:ext>
            </a:extLst>
          </p:cNvPr>
          <p:cNvSpPr txBox="1"/>
          <p:nvPr/>
        </p:nvSpPr>
        <p:spPr>
          <a:xfrm>
            <a:off x="428625" y="1271588"/>
            <a:ext cx="10944225" cy="2585323"/>
          </a:xfrm>
          <a:prstGeom prst="rect">
            <a:avLst/>
          </a:prstGeom>
          <a:noFill/>
        </p:spPr>
        <p:txBody>
          <a:bodyPr wrap="square" rtlCol="0">
            <a:spAutoFit/>
          </a:bodyPr>
          <a:lstStyle/>
          <a:p>
            <a:r>
              <a:rPr lang="en-US" dirty="0">
                <a:latin typeface="Arima Madurai" pitchFamily="2" charset="77"/>
                <a:cs typeface="Arima Madurai" pitchFamily="2" charset="77"/>
              </a:rPr>
              <a:t>Paid advertising can be affective if done properly. Allowing Googles algorithm time to learn and adjust is important. </a:t>
            </a:r>
          </a:p>
          <a:p>
            <a:endParaRPr lang="en-US" dirty="0">
              <a:latin typeface="Arima Madurai" pitchFamily="2" charset="77"/>
              <a:cs typeface="Arima Madurai" pitchFamily="2" charset="77"/>
            </a:endParaRPr>
          </a:p>
          <a:p>
            <a:r>
              <a:rPr lang="en-US" b="1" dirty="0">
                <a:solidFill>
                  <a:schemeClr val="accent6">
                    <a:lumMod val="60000"/>
                    <a:lumOff val="40000"/>
                  </a:schemeClr>
                </a:solidFill>
                <a:latin typeface="Arima Madurai Bold" pitchFamily="2" charset="77"/>
                <a:cs typeface="Arima Madurai Bold" pitchFamily="2" charset="77"/>
              </a:rPr>
              <a:t>Recommendations</a:t>
            </a:r>
          </a:p>
          <a:p>
            <a:endParaRPr lang="en-US" b="1" dirty="0">
              <a:solidFill>
                <a:schemeClr val="accent6">
                  <a:lumMod val="60000"/>
                  <a:lumOff val="40000"/>
                </a:schemeClr>
              </a:solidFill>
              <a:latin typeface="Arima Madurai Bold" pitchFamily="2" charset="77"/>
              <a:cs typeface="Arima Madurai Bold" pitchFamily="2" charset="77"/>
            </a:endParaRPr>
          </a:p>
          <a:p>
            <a:pPr marL="285750" indent="-285750">
              <a:buFont typeface="Wingdings" pitchFamily="2" charset="2"/>
              <a:buChar char="Ø"/>
            </a:pPr>
            <a:r>
              <a:rPr lang="en-US" dirty="0">
                <a:latin typeface="Arima Madurai" pitchFamily="2" charset="77"/>
                <a:cs typeface="Arima Madurai" pitchFamily="2" charset="77"/>
              </a:rPr>
              <a:t>Implement Responsive Display Ads:</a:t>
            </a:r>
          </a:p>
          <a:p>
            <a:pPr marL="742950" lvl="1" indent="-285750">
              <a:buFont typeface="Wingdings" pitchFamily="2" charset="2"/>
              <a:buChar char="Ø"/>
            </a:pPr>
            <a:r>
              <a:rPr lang="en-US" dirty="0">
                <a:latin typeface="Arima Madurai" pitchFamily="2" charset="77"/>
                <a:cs typeface="Arima Madurai" pitchFamily="2" charset="77"/>
              </a:rPr>
              <a:t>Messaging based on audience</a:t>
            </a:r>
          </a:p>
          <a:p>
            <a:pPr lvl="1"/>
            <a:endParaRPr lang="en-US" dirty="0">
              <a:latin typeface="Arima Madurai" pitchFamily="2" charset="77"/>
              <a:cs typeface="Arima Madurai" pitchFamily="2" charset="77"/>
            </a:endParaRPr>
          </a:p>
          <a:p>
            <a:pPr marL="742950" lvl="1" indent="-285750">
              <a:buFont typeface="Wingdings" pitchFamily="2" charset="2"/>
              <a:buChar char="Ø"/>
            </a:pPr>
            <a:endParaRPr lang="en-US" dirty="0">
              <a:latin typeface="Arima Madurai" pitchFamily="2" charset="77"/>
              <a:cs typeface="Arima Madurai" pitchFamily="2" charset="77"/>
            </a:endParaRPr>
          </a:p>
        </p:txBody>
      </p:sp>
      <p:sp>
        <p:nvSpPr>
          <p:cNvPr id="7" name="TextBox 6">
            <a:extLst>
              <a:ext uri="{FF2B5EF4-FFF2-40B4-BE49-F238E27FC236}">
                <a16:creationId xmlns:a16="http://schemas.microsoft.com/office/drawing/2014/main" id="{7E5E3B3F-4E6B-E094-5156-7FD62AA88AC9}"/>
              </a:ext>
            </a:extLst>
          </p:cNvPr>
          <p:cNvSpPr txBox="1"/>
          <p:nvPr/>
        </p:nvSpPr>
        <p:spPr>
          <a:xfrm>
            <a:off x="428625" y="3542500"/>
            <a:ext cx="3980460" cy="923330"/>
          </a:xfrm>
          <a:prstGeom prst="rect">
            <a:avLst/>
          </a:prstGeom>
          <a:noFill/>
        </p:spPr>
        <p:txBody>
          <a:bodyPr wrap="square" rtlCol="0">
            <a:spAutoFit/>
          </a:bodyPr>
          <a:lstStyle/>
          <a:p>
            <a:pPr marL="285750" indent="-285750">
              <a:buFont typeface="Wingdings" pitchFamily="2" charset="2"/>
              <a:buChar char="Ø"/>
            </a:pPr>
            <a:r>
              <a:rPr lang="en-US" dirty="0">
                <a:latin typeface="Arima Madurai" pitchFamily="2" charset="77"/>
                <a:cs typeface="Arima Madurai" pitchFamily="2" charset="77"/>
              </a:rPr>
              <a:t>Local Service Ads:</a:t>
            </a:r>
          </a:p>
          <a:p>
            <a:pPr marL="742950" lvl="1" indent="-285750">
              <a:buFont typeface="Wingdings" pitchFamily="2" charset="2"/>
              <a:buChar char="Ø"/>
            </a:pPr>
            <a:r>
              <a:rPr lang="en-US" dirty="0">
                <a:latin typeface="Arima Madurai" pitchFamily="2" charset="77"/>
                <a:cs typeface="Arima Madurai" pitchFamily="2" charset="77"/>
              </a:rPr>
              <a:t>Specifically created to reach people in your service area</a:t>
            </a:r>
          </a:p>
        </p:txBody>
      </p:sp>
      <p:sp>
        <p:nvSpPr>
          <p:cNvPr id="8" name="TextBox 7">
            <a:extLst>
              <a:ext uri="{FF2B5EF4-FFF2-40B4-BE49-F238E27FC236}">
                <a16:creationId xmlns:a16="http://schemas.microsoft.com/office/drawing/2014/main" id="{721453D6-7E19-3913-4B83-B63D6A36ED10}"/>
              </a:ext>
            </a:extLst>
          </p:cNvPr>
          <p:cNvSpPr txBox="1"/>
          <p:nvPr/>
        </p:nvSpPr>
        <p:spPr>
          <a:xfrm>
            <a:off x="428625" y="4737889"/>
            <a:ext cx="3980460" cy="1200329"/>
          </a:xfrm>
          <a:prstGeom prst="rect">
            <a:avLst/>
          </a:prstGeom>
          <a:noFill/>
        </p:spPr>
        <p:txBody>
          <a:bodyPr wrap="square" rtlCol="0">
            <a:spAutoFit/>
          </a:bodyPr>
          <a:lstStyle/>
          <a:p>
            <a:pPr marL="285750" indent="-285750">
              <a:buFont typeface="Wingdings" pitchFamily="2" charset="2"/>
              <a:buChar char="Ø"/>
            </a:pPr>
            <a:r>
              <a:rPr lang="en-US" dirty="0">
                <a:latin typeface="Arima Madurai" pitchFamily="2" charset="77"/>
                <a:cs typeface="Arima Madurai" pitchFamily="2" charset="77"/>
              </a:rPr>
              <a:t>Retargeting Ads:</a:t>
            </a:r>
          </a:p>
          <a:p>
            <a:pPr marL="742950" lvl="1" indent="-285750">
              <a:buFont typeface="Wingdings" pitchFamily="2" charset="2"/>
              <a:buChar char="Ø"/>
            </a:pPr>
            <a:r>
              <a:rPr lang="en-US" dirty="0">
                <a:latin typeface="Arima Madurai" pitchFamily="2" charset="77"/>
                <a:cs typeface="Arima Madurai" pitchFamily="2" charset="77"/>
              </a:rPr>
              <a:t>Reach people who visited your website but didn’t convert</a:t>
            </a:r>
          </a:p>
        </p:txBody>
      </p:sp>
      <p:sp>
        <p:nvSpPr>
          <p:cNvPr id="9" name="TextBox 8">
            <a:extLst>
              <a:ext uri="{FF2B5EF4-FFF2-40B4-BE49-F238E27FC236}">
                <a16:creationId xmlns:a16="http://schemas.microsoft.com/office/drawing/2014/main" id="{F4F7A8A6-86D2-7E0B-A713-742A1FB7881A}"/>
              </a:ext>
            </a:extLst>
          </p:cNvPr>
          <p:cNvSpPr txBox="1"/>
          <p:nvPr/>
        </p:nvSpPr>
        <p:spPr>
          <a:xfrm>
            <a:off x="5772150" y="2425750"/>
            <a:ext cx="5600700" cy="923330"/>
          </a:xfrm>
          <a:prstGeom prst="rect">
            <a:avLst/>
          </a:prstGeom>
          <a:noFill/>
        </p:spPr>
        <p:txBody>
          <a:bodyPr wrap="square" rtlCol="0">
            <a:spAutoFit/>
          </a:bodyPr>
          <a:lstStyle/>
          <a:p>
            <a:r>
              <a:rPr lang="en-US" dirty="0">
                <a:latin typeface="Arima Madurai" pitchFamily="2" charset="77"/>
                <a:cs typeface="Arima Madurai" pitchFamily="2" charset="77"/>
              </a:rPr>
              <a:t>Estimated Budget:</a:t>
            </a:r>
          </a:p>
          <a:p>
            <a:endParaRPr lang="en-US" dirty="0">
              <a:latin typeface="Arima Madurai" pitchFamily="2" charset="77"/>
              <a:cs typeface="Arima Madurai" pitchFamily="2" charset="77"/>
            </a:endParaRPr>
          </a:p>
          <a:p>
            <a:r>
              <a:rPr lang="en-US" dirty="0">
                <a:latin typeface="Arima Madurai" pitchFamily="2" charset="77"/>
                <a:cs typeface="Arima Madurai" pitchFamily="2" charset="77"/>
              </a:rPr>
              <a:t>$10/day – averaging $300 a month</a:t>
            </a:r>
          </a:p>
        </p:txBody>
      </p:sp>
      <p:sp>
        <p:nvSpPr>
          <p:cNvPr id="10" name="TextBox 9">
            <a:extLst>
              <a:ext uri="{FF2B5EF4-FFF2-40B4-BE49-F238E27FC236}">
                <a16:creationId xmlns:a16="http://schemas.microsoft.com/office/drawing/2014/main" id="{29CD8F76-B856-D0A8-B0CA-7145E0DDAAAF}"/>
              </a:ext>
            </a:extLst>
          </p:cNvPr>
          <p:cNvSpPr txBox="1"/>
          <p:nvPr/>
        </p:nvSpPr>
        <p:spPr>
          <a:xfrm>
            <a:off x="5557838" y="4465830"/>
            <a:ext cx="5257800" cy="461665"/>
          </a:xfrm>
          <a:prstGeom prst="rect">
            <a:avLst/>
          </a:prstGeom>
          <a:noFill/>
        </p:spPr>
        <p:txBody>
          <a:bodyPr wrap="square" rtlCol="0">
            <a:spAutoFit/>
          </a:bodyPr>
          <a:lstStyle/>
          <a:p>
            <a:pPr algn="ctr"/>
            <a:r>
              <a:rPr lang="en-US" sz="2400" dirty="0">
                <a:latin typeface="Arima Madurai" pitchFamily="2" charset="77"/>
                <a:cs typeface="Arima Madurai" pitchFamily="2" charset="77"/>
                <a:hlinkClick r:id="rId2"/>
              </a:rPr>
              <a:t>Google Ads Survival Guide</a:t>
            </a:r>
            <a:endParaRPr lang="en-US" sz="2400" dirty="0">
              <a:latin typeface="Arima Madurai" pitchFamily="2" charset="77"/>
              <a:cs typeface="Arima Madurai" pitchFamily="2" charset="77"/>
            </a:endParaRPr>
          </a:p>
        </p:txBody>
      </p:sp>
    </p:spTree>
    <p:extLst>
      <p:ext uri="{BB962C8B-B14F-4D97-AF65-F5344CB8AC3E}">
        <p14:creationId xmlns:p14="http://schemas.microsoft.com/office/powerpoint/2010/main" val="1884220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809</Words>
  <Application>Microsoft Macintosh PowerPoint</Application>
  <PresentationFormat>Widescreen</PresentationFormat>
  <Paragraphs>134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Arima Madurai</vt:lpstr>
      <vt:lpstr>Arima Madurai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Kelley Swann</dc:creator>
  <cp:lastModifiedBy>Kelley Swann</cp:lastModifiedBy>
  <cp:revision>4</cp:revision>
  <dcterms:created xsi:type="dcterms:W3CDTF">2023-04-16T22:53:40Z</dcterms:created>
  <dcterms:modified xsi:type="dcterms:W3CDTF">2023-04-17T14:25:51Z</dcterms:modified>
</cp:coreProperties>
</file>