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45545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53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3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RESTful, -ful caracterizado por...</a:t>
            </a:r>
            <a:br>
              <a:rPr lang="en"/>
            </a:br>
            <a:r>
              <a:rPr lang="en"/>
              <a:t>POST es el único no IDEMPOTENTE, GET es el único SEGURO</a:t>
            </a:r>
          </a:p>
        </p:txBody>
      </p:sp>
    </p:spTree>
    <p:extLst>
      <p:ext uri="{BB962C8B-B14F-4D97-AF65-F5344CB8AC3E}">
        <p14:creationId xmlns:p14="http://schemas.microsoft.com/office/powerpoint/2010/main" val="88056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25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 [coap|coaps]://dominio:5683/path?consulta#fragmento</a:t>
            </a:r>
          </a:p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UDP: 8 Bytes [Puerto Origen (2 Bytes), Puerto Destino (2 Bytes), Longitud: Header+Body (2 Bytes), Checksum (2 Bytes)]</a:t>
            </a:r>
          </a:p>
          <a:p>
            <a:pPr lv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Formato</a:t>
            </a:r>
          </a:p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Encabezado:</a:t>
            </a:r>
            <a:b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Versión:	(2 bits)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Tipo:	(2 bits) [0: CONfirmable, 1: NON confirmable, 2: ACKnowledgement, 3: ReSeT]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Longitud Token:	(4 bits) (*LTK)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Código:	(3 Bits) [0: Req, 1: Informativo, 2: Éxito, 3: Redirección, 4: Error Req, 5: Error Servidor)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Detalle:	(5 Bits) [0.01: GET, 0.02: POST, 0.03: PUT, 0.04: DELETE]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[2.01: Created, 2.02: Deleted, 2.03: Valid, 2.04: Changed, 2.05: Content]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[4.00: Bad Request, 4.01: Unauthorized, 4.02: Bad Option, 4.03: Forbidden, 4.04: Not Found,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4.05: Method Not Allowed, 4.06: Not Acceptable, 4.12: Precondition Failed,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4.13: Request Entity Too Large, 4.15: Unsupported Content-Format]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[5.00: Internal Server Error, 5.01: Not Implemented, 5.02: Bad Gateway, 5.03: Service Unavailable,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5.04: Gateway Timeout, 5.05: Proxying Not Supported]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MessageID:	(2 Bytes)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Token:	(*LTK Bytes)</a:t>
            </a:r>
          </a:p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Opciones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Tipo:	4 bits (delta respecto al anterior)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[1: If-Match, 3: Uri-Host 4: ETag, 5: If-None-Match,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6: Observe [0: register, 1: desregister],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7: Uri-Port, 8: Location-Path, 11: Uri-Path,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12: Content-Format: [0: text/plain; charset=utf-8, 40: application/link-format, 41: application/xml,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42: application/octet-stream, 47: application/exi, 50: application/json],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14: Max-Age, 15: Uri-Query, 17: Accept, 20: Location-Query, 35: Proxy-Uri, 39: Proxy-Scheme, 60: Size1]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Longitud:	4 bits (*L)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Valor:	(*L Bytes)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Cuerpo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longitud está determinado por el tamaño del datagrama.</a:t>
            </a:r>
          </a:p>
        </p:txBody>
      </p:sp>
    </p:spTree>
    <p:extLst>
      <p:ext uri="{BB962C8B-B14F-4D97-AF65-F5344CB8AC3E}">
        <p14:creationId xmlns:p14="http://schemas.microsoft.com/office/powerpoint/2010/main" val="161329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03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Descubrimiento de Recursos</a:t>
            </a:r>
          </a:p>
          <a:p>
            <a:pPr lv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/.well-known/core</a:t>
            </a:r>
          </a:p>
          <a:p>
            <a:pPr lv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href: enlace, rf: formato, if: interfaz, sz: tamaño de datos</a:t>
            </a:r>
          </a:p>
        </p:txBody>
      </p:sp>
    </p:spTree>
    <p:extLst>
      <p:ext uri="{BB962C8B-B14F-4D97-AF65-F5344CB8AC3E}">
        <p14:creationId xmlns:p14="http://schemas.microsoft.com/office/powerpoint/2010/main" val="58110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20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36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55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‹Nº›</a:t>
            </a:fld>
            <a:endParaRPr lang="en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50" y="1069800"/>
            <a:ext cx="9144000" cy="22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93900" y="3496500"/>
            <a:ext cx="7956300" cy="577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637950" y="0"/>
            <a:ext cx="4963515" cy="3460018"/>
          </a:xfrm>
          <a:prstGeom prst="flowChartOnlineStorag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3835200" cy="346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434343">
              <a:alpha val="45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10800000">
            <a:off x="4833294" y="125"/>
            <a:ext cx="3459900" cy="3459900"/>
          </a:xfrm>
          <a:prstGeom prst="flowChartDelay">
            <a:avLst/>
          </a:prstGeom>
          <a:solidFill>
            <a:srgbClr val="666666">
              <a:alpha val="2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‹Nº›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3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4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5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‹Nº›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6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b="1"/>
              <a:t>CoAP</a:t>
            </a:r>
            <a:r>
              <a:rPr lang="en" b="1"/>
              <a:t/>
            </a:r>
            <a:br>
              <a:rPr lang="en" b="1"/>
            </a:br>
            <a:r>
              <a:rPr lang="en"/>
              <a:t>Constrained Application Protocol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1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Protocolo de Capa de Aplicación</a:t>
            </a:r>
            <a:br>
              <a:rPr lang="en" b="1"/>
            </a:br>
            <a:r>
              <a:rPr lang="en" b="1"/>
              <a:t>para Entornos Restringidos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gridtics.frm.utn.edu.ar/site/wp-content/uploads/2012/03/cropped-GridTics-Header-x1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0" y="3945171"/>
            <a:ext cx="89535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50" y="1225200"/>
            <a:ext cx="8520600" cy="19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Preguntas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93900" y="3367971"/>
            <a:ext cx="7956300" cy="57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LMGTFY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 algn="r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bg1"/>
                </a:solidFill>
              </a:rPr>
              <a:t>leoelzufan@gmail.com</a:t>
            </a:r>
            <a:endParaRPr lang="e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y CoAP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Protocolo de Transferencia de Documentos</a:t>
            </a:r>
            <a:br>
              <a:rPr lang="en"/>
            </a:br>
            <a:r>
              <a:rPr lang="en"/>
              <a:t>Caracterizado por un estilo de arquitectura REST Representational State Transfer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Cliente</a:t>
            </a:r>
            <a:r>
              <a:rPr lang="en"/>
              <a:t>: Operaciones CRUD</a:t>
            </a:r>
            <a:br>
              <a:rPr lang="en"/>
            </a:br>
            <a:r>
              <a:rPr lang="en"/>
              <a:t>Encabezado: POST GET PUT DELETE + Opciones de Comunicación</a:t>
            </a:r>
            <a:br>
              <a:rPr lang="en"/>
            </a:br>
            <a:r>
              <a:rPr lang="en"/>
              <a:t>Cuerpo: Parametros</a:t>
            </a:r>
            <a:br>
              <a:rPr lang="en"/>
            </a:br>
            <a:r>
              <a:rPr lang="en" u="sng"/>
              <a:t>Servidor</a:t>
            </a:r>
            <a:r>
              <a:rPr lang="en"/>
              <a:t>:</a:t>
            </a:r>
            <a:br>
              <a:rPr lang="en"/>
            </a:br>
            <a:r>
              <a:rPr lang="en"/>
              <a:t>Encabezado: Códigos de Respuesta + Opciones de Comunicación</a:t>
            </a:r>
            <a:br>
              <a:rPr lang="en"/>
            </a:br>
            <a:r>
              <a:rPr lang="en"/>
              <a:t>Cuerpo: Datos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Opciones de Comunicación: (content-format, accept, max-age,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CoAP vs. HTTP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HTTP</a:t>
            </a:r>
            <a:r>
              <a:rPr lang="en"/>
              <a:t>: Verborrágico, todo el paquete es legible por humanos, los métodos de pedido, los códigos de respuesta y opciones de la cabecera están en ASCII.</a:t>
            </a:r>
            <a:br>
              <a:rPr lang="en"/>
            </a:br>
            <a:r>
              <a:rPr lang="en"/>
              <a:t>Sobre </a:t>
            </a:r>
            <a:r>
              <a:rPr lang="en" i="1"/>
              <a:t>TCP</a:t>
            </a:r>
            <a:r>
              <a:rPr lang="en"/>
              <a:t>: Encabezado entre 20 y 60 bytes</a:t>
            </a:r>
            <a:br>
              <a:rPr lang="en"/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GET /temperatura.html HTTP/1.1 \r\n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Accept: application/json       \r\n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CoAP</a:t>
            </a:r>
            <a:r>
              <a:rPr lang="en"/>
              <a:t>: Codificado a nivel de bit.</a:t>
            </a:r>
            <a:br>
              <a:rPr lang="en"/>
            </a:br>
            <a:r>
              <a:rPr lang="en"/>
              <a:t>Sobre </a:t>
            </a:r>
            <a:r>
              <a:rPr lang="en" i="1"/>
              <a:t>UDP</a:t>
            </a:r>
            <a:r>
              <a:rPr lang="en"/>
              <a:t>: se trasladan responsabilidades a la capa de aplicación (orden de paquetes, recuperación de errores, confiabilidad, segmentación, control de congestión, pedido de retransmisión)</a:t>
            </a:r>
            <a:br>
              <a:rPr lang="en"/>
            </a:br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629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Formato Mensaje CoAP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URI coap://</a:t>
            </a:r>
            <a:r>
              <a:rPr lang="en" sz="11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dominio</a:t>
            </a: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:5683/</a:t>
            </a:r>
            <a:r>
              <a:rPr lang="en" sz="11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" sz="11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" sz="11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fragmento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UDP: 8 Bytes [Puerto Origen (2 Bytes), Puerto Destino (2 Bytes), Longitud: Header+Body (2 Bytes), Checksum (2 Bytes)</a:t>
            </a:r>
          </a:p>
          <a:p>
            <a:pPr lvl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0 0 0 0 0 0 0 0 0 0 1 1 1 1 1 1 1 1 1 1 2 2 2 2 2 2 2 2 2 2 3 3</a:t>
            </a:r>
            <a:b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0 1 2 3 4 5 6 7 8 9 0 1 2 3 4 5 6 7 8 9 0 1 2 3 4 5 6 7 8 9 0 1</a:t>
            </a:r>
            <a:b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+-+-+-+-+-+-+-+-+-+-+-+-+-+-+-+-+-+-+-+-+-+-+-+-+-+-+-+-+-+-+-+-+</a:t>
            </a:r>
            <a:b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|Ver| T |  TKL  | 0-5 | 0-31    |          Message ID           |</a:t>
            </a:r>
            <a:b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+-+-+-+-+-+-+-+-+-+-+-+-+-+-+-+-+-+-+-+-+-+-+-+-+-+-+-+-+-+-+-+-+</a:t>
            </a:r>
            <a:b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Token (if any, TKL bytes) ...                               | </a:t>
            </a:r>
            <a:r>
              <a:rPr lang="en" sz="14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+-+-+-+-+-+-+-+-+-+-+-+-+-+-+-+-+-+-+-+-+-+-+-+-+-+-+-+-+-+-+-+-+</a:t>
            </a: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Options (if any) ...                                        |</a:t>
            </a:r>
            <a:b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+-+-+-+-+-+-+-+-+-+-+-+-+-+-+-+-+-+-+-+-+-+-+-+-+-+-+-+-+-+-+-+-+</a:t>
            </a:r>
            <a:b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|1 1 1 1 1 1 1 1|    Payload (if any) ...                       |</a:t>
            </a:r>
            <a:b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+-+-+-+-+-+-+-+-+-+-+-+-+-+-+-+-+-+-+-+-+-+-+-+-+-+-+-+-+-+-+-+-+</a:t>
            </a:r>
          </a:p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-5400000">
            <a:off x="-1953850" y="2298875"/>
            <a:ext cx="47934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Códigos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287075" y="303300"/>
            <a:ext cx="2491800" cy="4615800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Pedido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+------+--------+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Code | Name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+------+--------+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0.01 | GET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0.02 | POST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0.03 | PUT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0.04 | DELETE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+------+--------+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Content-Format / Accept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+--------------------------+----+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Media type               | ID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+--------------------------+----+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text/plain;              |  0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charset=utf-8            |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application/link-format  | 40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application/xml          | 41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application/octet-stream | 42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application/exi          | 47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application/json         | 50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+--------------------------+----+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0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009175" y="303300"/>
            <a:ext cx="2288700" cy="4615800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Opción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+--------+------------------+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Number | Name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+--------+------------------+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 0 | (Reserved)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 1 | If-Match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 3 | Uri-Host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 4 | ETag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 5 | If-None-Match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 7 | Uri-Port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 8 | Location-Path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11 | Uri-Path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12 | Content-Format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14 | Max-Age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15 | Uri-Query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17 | Accept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20 | Location-Query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35 | Proxy-Uri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39 | Proxy-Scheme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 60 | Size1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128 | (Reserved)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132 | (Reserved)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136 | (Reserved)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   140 | (Reserved)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+--------+------------------+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297875" y="303300"/>
            <a:ext cx="2989200" cy="4615800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Respuesta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+------+------------------------------+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Code | Description 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+------+------------------------------+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2.01 | Created     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2.02 | Deleted     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2.03 | Valid       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2.04 | Changed     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2.05 | Content     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4.00 | Bad Request 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4.01 | Unauthorized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4.02 | Bad Option  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4.03 | Forbidden   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4.04 | Not Found   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4.05 | Method Not Allowed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4.06 | Not Acceptable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4.12 | Precondition Failed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4.13 | Request Entity Too Large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4.15 | Unsupported Content-Format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5.00 | Internal Server Error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5.01 | Not Implemented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5.02 | Bad Gateway    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5.03 | Service Unavailable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5.04 | Gateway Timeout       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| 5.05 | Proxying Not Supported       |</a:t>
            </a:r>
            <a:b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+------+------------------------------+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Descubrimiento de Recursos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 Constrained RESTfull Environments Link Format</a:t>
            </a:r>
            <a:br>
              <a:rPr lang="en"/>
            </a:br>
            <a:r>
              <a:rPr lang="en"/>
              <a:t>/.well-known/core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&lt;/path&gt;; rt=“temperatura-exterior humedad”; if=“sensor”</a:t>
            </a:r>
            <a:br>
              <a:rPr lang="en"/>
            </a:br>
            <a:r>
              <a:rPr lang="en"/>
              <a:t>rt: tipo de recurso </a:t>
            </a:r>
            <a:br>
              <a:rPr lang="en"/>
            </a:br>
            <a:r>
              <a:rPr lang="en"/>
              <a:t>if: descripción de interfaz</a:t>
            </a:r>
            <a:br>
              <a:rPr lang="en"/>
            </a:br>
            <a:r>
              <a:rPr lang="en"/>
              <a:t>sz: tamaño máximo estimado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Grupo Multicast 224.0.1.187:5683 (experimental)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CoAP vs. MQTT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MQTT sigue el patrón de diseño observador, los clientes se suscriben a un broker, y el servidor publica en el broker para que transmita a los interesados de cierto topic.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CoAP permite la comunicación M2M, pero fue extendido en Septiembre de 2015 para observabilidad.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MQTT corre sobre TCP.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CoAP corre sobre UDP, pero en Agosto de 2016 se extiende con el modo de Bloque (block-wise) para resolver la segmentación.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IETF RFCs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Constrained RESTful Environments (CoRE) Link 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https://tools.ietf.org/html/rfc6690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000000"/>
                </a:solidFill>
              </a:rPr>
              <a:t>The Constrained Application Protocol (CoAP)</a:t>
            </a:r>
            <a:br>
              <a:rPr lang="en" sz="1200" b="1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https://tools.ietf.org/html/rfc7252</a:t>
            </a:r>
          </a:p>
          <a:p>
            <a:pPr lvl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Observing Resources in the Constrained Application Protocol (CoAP)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https://tools.ietf.org/html/rfc7641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000000"/>
                </a:solidFill>
              </a:rPr>
              <a:t>Block-Wise Transfers in the Constrained Application Protocol (CoAP)</a:t>
            </a:r>
            <a:br>
              <a:rPr lang="en" sz="1200" b="1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https://tools.ietf.org/html/rfc7959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chemeClr val="dk1"/>
                </a:solidFill>
              </a:rPr>
              <a:t>Group Communication for the Constrained Application Protocol (CoAP)</a:t>
            </a:r>
            <a:br>
              <a:rPr lang="en" sz="1200" b="1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https://tools.ietf.org/html/rfc7390 (experimental)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Recursos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Extensión de Firefox: Copper (Cu)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coap://coap.me:5683/</a:t>
            </a:r>
            <a:br>
              <a:rPr lang="en"/>
            </a:br>
            <a:r>
              <a:rPr lang="en"/>
              <a:t>coap://vs0.inf.ethz.ch:5683/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314</Words>
  <Application>Microsoft Office PowerPoint</Application>
  <PresentationFormat>Presentación en pantalla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simple-light-2</vt:lpstr>
      <vt:lpstr>CoAP Constrained Application Protocol</vt:lpstr>
      <vt:lpstr>HTTP y CoAP</vt:lpstr>
      <vt:lpstr>CoAP vs. HTTP</vt:lpstr>
      <vt:lpstr>Formato Mensaje CoAP</vt:lpstr>
      <vt:lpstr>Códigos</vt:lpstr>
      <vt:lpstr>Descubrimiento de Recursos</vt:lpstr>
      <vt:lpstr>CoAP vs. MQTT</vt:lpstr>
      <vt:lpstr>IETF RFCs</vt:lpstr>
      <vt:lpstr>Recursos</vt:lpstr>
      <vt:lpstr>Preguntas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CoAP Constrained Application Protocol</dc:title>
  <cp:lastModifiedBy>Leo</cp:lastModifiedBy>
  <cp:revision>2</cp:revision>
  <dcterms:modified xsi:type="dcterms:W3CDTF">2016-12-13T20:21:35Z</dcterms:modified>
</cp:coreProperties>
</file>