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38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6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11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3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898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238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500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593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82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8819-B43F-4214-A76C-60362B3732FB}" type="datetimeFigureOut">
              <a:rPr lang="es-AR" smtClean="0"/>
              <a:t>08/06/16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A2BF-5428-44D3-ADBF-CE18E570D8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45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CoAP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Protocolo de Capa de Aplicación para </a:t>
            </a:r>
            <a:r>
              <a:rPr lang="es-AR" dirty="0"/>
              <a:t>E</a:t>
            </a:r>
            <a:r>
              <a:rPr lang="es-AR" dirty="0" smtClean="0"/>
              <a:t>ntornos Restringidos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815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Datos </a:t>
            </a:r>
            <a:r>
              <a:rPr lang="es-AR" dirty="0" smtClean="0"/>
              <a:t>de REST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17603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773"/>
                <a:gridCol w="7207827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Datos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Ejemplos Web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Recurso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 </a:t>
                      </a:r>
                      <a:r>
                        <a:rPr lang="en-US" dirty="0" err="1" smtClean="0"/>
                        <a:t>objetivo</a:t>
                      </a:r>
                      <a:r>
                        <a:rPr lang="en-US" baseline="0" dirty="0" smtClean="0"/>
                        <a:t> conceptual </a:t>
                      </a:r>
                      <a:r>
                        <a:rPr lang="en-US" baseline="0" dirty="0" err="1" smtClean="0"/>
                        <a:t>esperado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 </a:t>
                      </a:r>
                      <a:r>
                        <a:rPr lang="en-US" dirty="0" err="1" smtClean="0"/>
                        <a:t>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referencia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hipertexto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Identificador del recurso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URL, URN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Representación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Documento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smtClean="0"/>
                        <a:t>HTML, imagen JPEG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Metadatos</a:t>
                      </a:r>
                      <a:r>
                        <a:rPr lang="es-AR" baseline="0" dirty="0" smtClean="0"/>
                        <a:t> de la </a:t>
                      </a:r>
                      <a:r>
                        <a:rPr lang="es-AR" dirty="0" smtClean="0"/>
                        <a:t>representación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smtClean="0"/>
                        <a:t>media </a:t>
                      </a:r>
                      <a:r>
                        <a:rPr lang="es-AR" i="1" dirty="0" err="1" smtClean="0"/>
                        <a:t>type</a:t>
                      </a:r>
                      <a:r>
                        <a:rPr lang="es-AR" dirty="0" smtClean="0"/>
                        <a:t>, </a:t>
                      </a:r>
                      <a:r>
                        <a:rPr lang="es-AR" i="1" dirty="0" err="1" smtClean="0"/>
                        <a:t>last-modified</a:t>
                      </a:r>
                      <a:r>
                        <a:rPr lang="es-AR" i="1" dirty="0" smtClean="0"/>
                        <a:t> time</a:t>
                      </a:r>
                      <a:endParaRPr lang="es-A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Metadatos</a:t>
                      </a:r>
                      <a:r>
                        <a:rPr lang="es-AR" baseline="0" dirty="0" smtClean="0"/>
                        <a:t> del recurso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err="1" smtClean="0"/>
                        <a:t>source</a:t>
                      </a:r>
                      <a:r>
                        <a:rPr lang="es-AR" i="1" dirty="0" smtClean="0"/>
                        <a:t> link</a:t>
                      </a:r>
                      <a:r>
                        <a:rPr lang="es-AR" dirty="0" smtClean="0"/>
                        <a:t>, </a:t>
                      </a:r>
                      <a:r>
                        <a:rPr lang="es-AR" i="1" dirty="0" err="1" smtClean="0"/>
                        <a:t>alternates</a:t>
                      </a:r>
                      <a:r>
                        <a:rPr lang="es-AR" dirty="0" smtClean="0"/>
                        <a:t>, </a:t>
                      </a:r>
                      <a:r>
                        <a:rPr lang="es-AR" i="1" dirty="0" err="1" smtClean="0"/>
                        <a:t>vary</a:t>
                      </a:r>
                      <a:endParaRPr lang="es-A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Datos de control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err="1" smtClean="0"/>
                        <a:t>if-modified-since</a:t>
                      </a:r>
                      <a:r>
                        <a:rPr lang="es-AR" dirty="0" smtClean="0"/>
                        <a:t>, </a:t>
                      </a:r>
                      <a:r>
                        <a:rPr lang="es-AR" i="1" dirty="0" smtClean="0"/>
                        <a:t>cache-control</a:t>
                      </a:r>
                      <a:endParaRPr lang="es-AR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1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Conectores REST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2312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Conector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Ejemplos</a:t>
                      </a:r>
                      <a:r>
                        <a:rPr lang="es-AR" baseline="0" dirty="0" smtClean="0"/>
                        <a:t> Web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Cliente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libwww</a:t>
                      </a:r>
                      <a:r>
                        <a:rPr lang="es-AR" dirty="0" smtClean="0"/>
                        <a:t>, </a:t>
                      </a:r>
                      <a:r>
                        <a:rPr lang="es-AR" dirty="0" err="1" smtClean="0"/>
                        <a:t>libwww-perl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Servidor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libwww</a:t>
                      </a:r>
                      <a:r>
                        <a:rPr lang="es-AR" dirty="0" smtClean="0"/>
                        <a:t>, Apache API, NSAPI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i="1" dirty="0" smtClean="0"/>
                        <a:t>Cache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caché del</a:t>
                      </a:r>
                      <a:r>
                        <a:rPr lang="it-IT" baseline="0" dirty="0" smtClean="0"/>
                        <a:t> navegador</a:t>
                      </a:r>
                      <a:r>
                        <a:rPr lang="it-IT" dirty="0" smtClean="0"/>
                        <a:t>, red de cache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Akamai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i="0" dirty="0" smtClean="0"/>
                        <a:t>Resolución</a:t>
                      </a:r>
                      <a:endParaRPr lang="es-A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bind</a:t>
                      </a:r>
                      <a:r>
                        <a:rPr lang="es-AR" dirty="0" smtClean="0"/>
                        <a:t> (</a:t>
                      </a:r>
                      <a:r>
                        <a:rPr lang="es-AR" dirty="0" smtClean="0"/>
                        <a:t>DNS)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Túnel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SOCKS, SSL </a:t>
                      </a:r>
                      <a:r>
                        <a:rPr lang="en-US" dirty="0" err="1" smtClean="0"/>
                        <a:t>después</a:t>
                      </a:r>
                      <a:r>
                        <a:rPr lang="en-US" dirty="0" smtClean="0"/>
                        <a:t> de HTTP </a:t>
                      </a:r>
                      <a:r>
                        <a:rPr lang="en-US" dirty="0" smtClean="0"/>
                        <a:t>CONNECT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14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 REST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04062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Componente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Ejemplo Web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Servidor de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smtClean="0"/>
                        <a:t>Origen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Apache </a:t>
                      </a:r>
                      <a:r>
                        <a:rPr lang="es-AR" dirty="0" err="1" smtClean="0"/>
                        <a:t>httpd</a:t>
                      </a:r>
                      <a:r>
                        <a:rPr lang="es-AR" dirty="0" smtClean="0"/>
                        <a:t>, Microsoft IIS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i="1" dirty="0" smtClean="0"/>
                        <a:t>Gateway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Squid</a:t>
                      </a:r>
                      <a:r>
                        <a:rPr lang="es-AR" dirty="0" smtClean="0"/>
                        <a:t>, CGI, </a:t>
                      </a:r>
                      <a:r>
                        <a:rPr lang="es-AR" dirty="0" smtClean="0"/>
                        <a:t>Proxy Inverso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i="1" dirty="0" smtClean="0"/>
                        <a:t>Proxy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CERN Proxy, Netscape Proxy, </a:t>
                      </a:r>
                      <a:r>
                        <a:rPr lang="es-AR" dirty="0" err="1" smtClean="0"/>
                        <a:t>Gauntlet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Agente de usuario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Netscape </a:t>
                      </a:r>
                      <a:r>
                        <a:rPr lang="es-AR" dirty="0" err="1" smtClean="0"/>
                        <a:t>Navigator</a:t>
                      </a:r>
                      <a:r>
                        <a:rPr lang="es-AR" dirty="0" smtClean="0"/>
                        <a:t>, Lynx, </a:t>
                      </a:r>
                      <a:r>
                        <a:rPr lang="es-AR" dirty="0" err="1" smtClean="0"/>
                        <a:t>MOMspider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 de Proceso de una Arquitectura REST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148681"/>
            <a:ext cx="77057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REST aplicado a URI </a:t>
            </a:r>
            <a:r>
              <a:rPr lang="es-AR" sz="1200" dirty="0" smtClean="0"/>
              <a:t>Identificadores de Recurso Uniforme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Recurso: la semántica que lo identifica</a:t>
            </a:r>
            <a:r>
              <a:rPr lang="es-AR" sz="1200" dirty="0" smtClean="0"/>
              <a:t> no el valor en ese momento</a:t>
            </a:r>
          </a:p>
          <a:p>
            <a:r>
              <a:rPr lang="es-AR" dirty="0" smtClean="0"/>
              <a:t>Concepto:	puede ser representado de múltiples formas</a:t>
            </a:r>
          </a:p>
          <a:p>
            <a:r>
              <a:rPr lang="es-AR" dirty="0" smtClean="0"/>
              <a:t>Implementación remota: el servidor se encarga del mapeo del recurso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462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REST aplicado a HTTP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Versión HTTP/1.1</a:t>
            </a:r>
          </a:p>
          <a:p>
            <a:r>
              <a:rPr lang="es-AR" dirty="0" err="1" smtClean="0"/>
              <a:t>Metodos</a:t>
            </a:r>
            <a:endParaRPr lang="es-AR" dirty="0"/>
          </a:p>
          <a:p>
            <a:pPr lvl="1"/>
            <a:r>
              <a:rPr lang="es-AR" dirty="0" smtClean="0"/>
              <a:t>GET, </a:t>
            </a:r>
            <a:r>
              <a:rPr lang="es-AR" dirty="0"/>
              <a:t>HEAD, </a:t>
            </a:r>
            <a:r>
              <a:rPr lang="es-AR" dirty="0" smtClean="0"/>
              <a:t>POST, PUT, DELETE, CONNECT, OPTIONS, TRACE</a:t>
            </a:r>
          </a:p>
          <a:p>
            <a:r>
              <a:rPr lang="es-AR" dirty="0" smtClean="0"/>
              <a:t>Respuestas de Códigos de Estado</a:t>
            </a:r>
          </a:p>
          <a:p>
            <a:pPr lvl="1"/>
            <a:r>
              <a:rPr lang="es-AR" dirty="0" smtClean="0"/>
              <a:t>100-199 Información</a:t>
            </a:r>
          </a:p>
          <a:p>
            <a:pPr lvl="1"/>
            <a:r>
              <a:rPr lang="es-AR" dirty="0" smtClean="0"/>
              <a:t>200-299 Éxito</a:t>
            </a:r>
          </a:p>
          <a:p>
            <a:pPr lvl="1"/>
            <a:r>
              <a:rPr lang="es-AR" dirty="0" smtClean="0"/>
              <a:t>300-399 Redirección a otro recurso</a:t>
            </a:r>
          </a:p>
          <a:p>
            <a:pPr lvl="1"/>
            <a:r>
              <a:rPr lang="es-AR" dirty="0" smtClean="0"/>
              <a:t>400-499 Error del cliente que no debe reintentar</a:t>
            </a:r>
          </a:p>
          <a:p>
            <a:pPr lvl="1"/>
            <a:r>
              <a:rPr lang="es-AR" dirty="0" smtClean="0"/>
              <a:t>500-599 Error del servidor, el cliente puede reintentar luego</a:t>
            </a:r>
          </a:p>
          <a:p>
            <a:r>
              <a:rPr lang="es-AR" dirty="0" smtClean="0"/>
              <a:t>Cabeceras</a:t>
            </a:r>
          </a:p>
          <a:p>
            <a:pPr lvl="1"/>
            <a:r>
              <a:rPr lang="es-AR" dirty="0" smtClean="0"/>
              <a:t>Host</a:t>
            </a:r>
          </a:p>
          <a:p>
            <a:pPr lvl="1"/>
            <a:r>
              <a:rPr lang="es-AR" dirty="0" smtClean="0"/>
              <a:t>Transfer </a:t>
            </a:r>
            <a:r>
              <a:rPr lang="es-AR" dirty="0" err="1" smtClean="0"/>
              <a:t>Encoding</a:t>
            </a:r>
            <a:endParaRPr lang="es-AR" dirty="0" smtClean="0"/>
          </a:p>
          <a:p>
            <a:pPr lvl="1"/>
            <a:r>
              <a:rPr lang="es-AR" dirty="0" smtClean="0"/>
              <a:t>Content </a:t>
            </a:r>
            <a:r>
              <a:rPr lang="es-AR" dirty="0" err="1" smtClean="0"/>
              <a:t>Length</a:t>
            </a:r>
            <a:r>
              <a:rPr lang="es-AR" dirty="0" smtClean="0"/>
              <a:t> / </a:t>
            </a:r>
            <a:r>
              <a:rPr lang="es-AR" dirty="0" err="1" smtClean="0"/>
              <a:t>Chunked</a:t>
            </a:r>
            <a:endParaRPr lang="es-AR" dirty="0" smtClean="0"/>
          </a:p>
          <a:p>
            <a:pPr lvl="1"/>
            <a:r>
              <a:rPr lang="es-AR" dirty="0" smtClean="0"/>
              <a:t>Cache control / </a:t>
            </a:r>
            <a:r>
              <a:rPr lang="es-AR" dirty="0" err="1" smtClean="0"/>
              <a:t>Age</a:t>
            </a:r>
            <a:r>
              <a:rPr lang="es-AR" dirty="0" smtClean="0"/>
              <a:t> / </a:t>
            </a:r>
            <a:r>
              <a:rPr lang="es-AR" dirty="0" err="1" smtClean="0"/>
              <a:t>Etag</a:t>
            </a:r>
            <a:r>
              <a:rPr lang="es-AR" dirty="0" smtClean="0"/>
              <a:t> / Vary – no-cache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4457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Solicitud HTTP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200" dirty="0"/>
              <a:t>GET /</a:t>
            </a:r>
            <a:r>
              <a:rPr lang="es-AR" sz="2200" dirty="0" err="1"/>
              <a:t>html</a:t>
            </a:r>
            <a:r>
              <a:rPr lang="es-AR" sz="2200" dirty="0"/>
              <a:t>/rfc7230 HTTP/1.1</a:t>
            </a:r>
          </a:p>
          <a:p>
            <a:pPr marL="0" indent="0">
              <a:buNone/>
            </a:pPr>
            <a:r>
              <a:rPr lang="es-AR" sz="2200" dirty="0"/>
              <a:t>Host: </a:t>
            </a:r>
            <a:r>
              <a:rPr lang="es-AR" sz="2200" dirty="0" smtClean="0"/>
              <a:t>tools.ietf.org</a:t>
            </a:r>
          </a:p>
          <a:p>
            <a:pPr marL="0" indent="0">
              <a:buNone/>
            </a:pPr>
            <a:r>
              <a:rPr lang="es-AR" sz="2200" dirty="0" smtClean="0"/>
              <a:t>Cache-Control: no-cache</a:t>
            </a:r>
          </a:p>
          <a:p>
            <a:pPr marL="0" indent="0">
              <a:buNone/>
            </a:pPr>
            <a:r>
              <a:rPr lang="es-AR" sz="2200" dirty="0" err="1" smtClean="0"/>
              <a:t>Accept</a:t>
            </a:r>
            <a:r>
              <a:rPr lang="es-AR" sz="2200" dirty="0"/>
              <a:t>: </a:t>
            </a:r>
            <a:r>
              <a:rPr lang="es-AR" sz="2200" dirty="0" err="1"/>
              <a:t>text</a:t>
            </a:r>
            <a:r>
              <a:rPr lang="es-AR" sz="2200" dirty="0"/>
              <a:t>/</a:t>
            </a:r>
            <a:r>
              <a:rPr lang="es-AR" sz="2200" dirty="0" err="1"/>
              <a:t>html,application</a:t>
            </a:r>
            <a:r>
              <a:rPr lang="es-AR" sz="2200" dirty="0"/>
              <a:t>/</a:t>
            </a:r>
            <a:r>
              <a:rPr lang="es-AR" sz="2200" dirty="0" err="1"/>
              <a:t>xhtml+xml,application</a:t>
            </a:r>
            <a:r>
              <a:rPr lang="es-AR" sz="2200" dirty="0"/>
              <a:t>/</a:t>
            </a:r>
            <a:r>
              <a:rPr lang="es-AR" sz="2200" dirty="0" err="1"/>
              <a:t>xml;q</a:t>
            </a:r>
            <a:r>
              <a:rPr lang="es-AR" sz="2200" dirty="0"/>
              <a:t>=0.9,image/</a:t>
            </a:r>
            <a:r>
              <a:rPr lang="es-AR" sz="2200" dirty="0" err="1"/>
              <a:t>webp</a:t>
            </a:r>
            <a:r>
              <a:rPr lang="es-AR" sz="2200" dirty="0"/>
              <a:t>,*/*;q=0.8</a:t>
            </a:r>
          </a:p>
          <a:p>
            <a:pPr marL="0" indent="0">
              <a:buNone/>
            </a:pPr>
            <a:r>
              <a:rPr lang="es-AR" sz="2200" dirty="0" err="1" smtClean="0"/>
              <a:t>User-Agent</a:t>
            </a:r>
            <a:r>
              <a:rPr lang="es-AR" sz="2200" dirty="0"/>
              <a:t>: Mozilla/5.0 (Windows NT 10.0; Win64; x64) </a:t>
            </a:r>
            <a:r>
              <a:rPr lang="es-AR" sz="2200" dirty="0" err="1"/>
              <a:t>AppleWebKit</a:t>
            </a:r>
            <a:r>
              <a:rPr lang="es-AR" sz="2200" dirty="0"/>
              <a:t>/537.36 (KHTML, </a:t>
            </a:r>
            <a:r>
              <a:rPr lang="es-AR" sz="2200" dirty="0" err="1"/>
              <a:t>like</a:t>
            </a:r>
            <a:r>
              <a:rPr lang="es-AR" sz="2200" dirty="0"/>
              <a:t> </a:t>
            </a:r>
            <a:r>
              <a:rPr lang="es-AR" sz="2200" dirty="0" err="1"/>
              <a:t>Gecko</a:t>
            </a:r>
            <a:r>
              <a:rPr lang="es-AR" sz="2200" dirty="0"/>
              <a:t>) Chrome/50.0.2661.102 Safari/537.36</a:t>
            </a:r>
          </a:p>
          <a:p>
            <a:pPr marL="0" indent="0">
              <a:buNone/>
            </a:pPr>
            <a:r>
              <a:rPr lang="es-AR" sz="2200" dirty="0" err="1"/>
              <a:t>Referer</a:t>
            </a:r>
            <a:r>
              <a:rPr lang="es-AR" sz="2200" dirty="0"/>
              <a:t>: https://tools.ietf.org/html/rfc2616</a:t>
            </a:r>
          </a:p>
          <a:p>
            <a:pPr marL="0" indent="0">
              <a:buNone/>
            </a:pPr>
            <a:r>
              <a:rPr lang="es-AR" sz="2200" dirty="0" err="1"/>
              <a:t>Accept-Encoding</a:t>
            </a:r>
            <a:r>
              <a:rPr lang="es-AR" sz="2200" dirty="0"/>
              <a:t>: </a:t>
            </a:r>
            <a:r>
              <a:rPr lang="es-AR" sz="2200" dirty="0" err="1"/>
              <a:t>gzip</a:t>
            </a:r>
            <a:r>
              <a:rPr lang="es-AR" sz="2200" dirty="0"/>
              <a:t>, </a:t>
            </a:r>
            <a:r>
              <a:rPr lang="es-AR" sz="2200" dirty="0" err="1"/>
              <a:t>deflate</a:t>
            </a:r>
            <a:r>
              <a:rPr lang="es-AR" sz="2200" dirty="0"/>
              <a:t>, </a:t>
            </a:r>
            <a:r>
              <a:rPr lang="es-AR" sz="2200" dirty="0" err="1"/>
              <a:t>sdch</a:t>
            </a:r>
            <a:r>
              <a:rPr lang="es-AR" sz="2200" dirty="0"/>
              <a:t>, </a:t>
            </a:r>
            <a:r>
              <a:rPr lang="es-AR" sz="2200" dirty="0" err="1"/>
              <a:t>br</a:t>
            </a:r>
            <a:endParaRPr lang="es-AR" sz="2200" dirty="0"/>
          </a:p>
          <a:p>
            <a:pPr marL="0" indent="0">
              <a:buNone/>
            </a:pPr>
            <a:r>
              <a:rPr lang="es-AR" sz="2200" dirty="0" err="1"/>
              <a:t>Accept-Language</a:t>
            </a:r>
            <a:r>
              <a:rPr lang="es-AR" sz="2200" dirty="0"/>
              <a:t>: </a:t>
            </a:r>
            <a:r>
              <a:rPr lang="es-AR" sz="2200" dirty="0" err="1"/>
              <a:t>es,en-US;q</a:t>
            </a:r>
            <a:r>
              <a:rPr lang="es-AR" sz="2200" dirty="0"/>
              <a:t>=0.8,en;q=0.6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752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</a:t>
            </a:r>
            <a:r>
              <a:rPr lang="es-AR" dirty="0" smtClean="0"/>
              <a:t>Respuesta HTTP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HTTP/1.1 200 OK</a:t>
            </a:r>
          </a:p>
          <a:p>
            <a:pPr marL="0" indent="0">
              <a:buNone/>
            </a:pPr>
            <a:r>
              <a:rPr lang="es-AR" dirty="0"/>
              <a:t>Date: </a:t>
            </a:r>
            <a:r>
              <a:rPr lang="es-AR" sz="2400" dirty="0" err="1"/>
              <a:t>Wed</a:t>
            </a:r>
            <a:r>
              <a:rPr lang="es-AR" sz="2400" dirty="0"/>
              <a:t>, 08 Jun 2016 15:38:19 GMT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Server: </a:t>
            </a:r>
            <a:r>
              <a:rPr lang="es-AR" sz="2600" dirty="0"/>
              <a:t>Apache/2.2.22 (</a:t>
            </a:r>
            <a:r>
              <a:rPr lang="es-AR" sz="2600" dirty="0" err="1"/>
              <a:t>Debian</a:t>
            </a:r>
            <a:r>
              <a:rPr lang="es-AR" sz="2600" dirty="0"/>
              <a:t>)</a:t>
            </a:r>
          </a:p>
          <a:p>
            <a:pPr marL="0" indent="0">
              <a:buNone/>
            </a:pPr>
            <a:r>
              <a:rPr lang="es-AR" dirty="0"/>
              <a:t>Content-</a:t>
            </a:r>
            <a:r>
              <a:rPr lang="es-AR" dirty="0" err="1"/>
              <a:t>Location</a:t>
            </a:r>
            <a:r>
              <a:rPr lang="es-AR" dirty="0"/>
              <a:t>: </a:t>
            </a:r>
            <a:r>
              <a:rPr lang="es-AR" sz="2600" dirty="0"/>
              <a:t>rfc7230.html</a:t>
            </a:r>
          </a:p>
          <a:p>
            <a:pPr marL="0" indent="0">
              <a:buNone/>
            </a:pPr>
            <a:r>
              <a:rPr lang="es-AR" dirty="0"/>
              <a:t>Vary: </a:t>
            </a:r>
            <a:r>
              <a:rPr lang="es-AR" sz="2600" dirty="0" err="1"/>
              <a:t>negotiate,Accept-Encoding</a:t>
            </a:r>
            <a:endParaRPr lang="es-AR" sz="2600" dirty="0"/>
          </a:p>
          <a:p>
            <a:pPr marL="0" indent="0">
              <a:buNone/>
            </a:pPr>
            <a:r>
              <a:rPr lang="es-AR" dirty="0"/>
              <a:t>TCN: </a:t>
            </a:r>
            <a:r>
              <a:rPr lang="es-AR" sz="2600" dirty="0" err="1"/>
              <a:t>choice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Last-Modified</a:t>
            </a:r>
            <a:r>
              <a:rPr lang="es-AR" dirty="0"/>
              <a:t>: </a:t>
            </a:r>
            <a:r>
              <a:rPr lang="es-AR" sz="2600" dirty="0" err="1"/>
              <a:t>Sun</a:t>
            </a:r>
            <a:r>
              <a:rPr lang="es-AR" sz="2600" dirty="0"/>
              <a:t>, 05 Jun 2016 07:23:56 GMT</a:t>
            </a:r>
          </a:p>
          <a:p>
            <a:pPr marL="0" indent="0">
              <a:buNone/>
            </a:pPr>
            <a:r>
              <a:rPr lang="es-AR" dirty="0" err="1"/>
              <a:t>ETag</a:t>
            </a:r>
            <a:r>
              <a:rPr lang="es-AR" dirty="0"/>
              <a:t>: </a:t>
            </a:r>
            <a:r>
              <a:rPr lang="es-AR" sz="2600" dirty="0"/>
              <a:t>"3caa95-418c0-53482d6b66324;534c614df22bc"</a:t>
            </a:r>
          </a:p>
          <a:p>
            <a:pPr marL="0" indent="0">
              <a:buNone/>
            </a:pPr>
            <a:r>
              <a:rPr lang="es-AR" dirty="0" err="1"/>
              <a:t>Accept-Ranges</a:t>
            </a:r>
            <a:r>
              <a:rPr lang="es-AR" dirty="0"/>
              <a:t>: </a:t>
            </a:r>
            <a:r>
              <a:rPr lang="es-AR" sz="2600" dirty="0"/>
              <a:t>bytes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Cache-Control: </a:t>
            </a:r>
            <a:r>
              <a:rPr lang="es-AR" sz="2600" dirty="0" err="1"/>
              <a:t>max-age</a:t>
            </a:r>
            <a:r>
              <a:rPr lang="es-AR" sz="2600" dirty="0"/>
              <a:t>=604800</a:t>
            </a:r>
          </a:p>
          <a:p>
            <a:pPr marL="0" indent="0">
              <a:buNone/>
            </a:pPr>
            <a:r>
              <a:rPr lang="es-AR" dirty="0"/>
              <a:t>Expires: </a:t>
            </a:r>
            <a:r>
              <a:rPr lang="es-AR" sz="2600" dirty="0" err="1"/>
              <a:t>Wed</a:t>
            </a:r>
            <a:r>
              <a:rPr lang="es-AR" sz="2600" dirty="0"/>
              <a:t>, 15 Jun 2016 15:38:19 GMT</a:t>
            </a:r>
          </a:p>
          <a:p>
            <a:pPr marL="0" indent="0">
              <a:buNone/>
            </a:pPr>
            <a:r>
              <a:rPr lang="es-AR" dirty="0"/>
              <a:t>Content-</a:t>
            </a:r>
            <a:r>
              <a:rPr lang="es-AR" dirty="0" err="1"/>
              <a:t>Encoding</a:t>
            </a:r>
            <a:r>
              <a:rPr lang="es-AR" dirty="0"/>
              <a:t>: </a:t>
            </a:r>
            <a:r>
              <a:rPr lang="es-AR" sz="2600" dirty="0" err="1"/>
              <a:t>gzip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Keep-Alive</a:t>
            </a:r>
            <a:r>
              <a:rPr lang="es-AR" dirty="0"/>
              <a:t>: </a:t>
            </a:r>
            <a:r>
              <a:rPr lang="es-AR" sz="2600" dirty="0" err="1"/>
              <a:t>timeout</a:t>
            </a:r>
            <a:r>
              <a:rPr lang="es-AR" sz="2600" dirty="0"/>
              <a:t>=5, </a:t>
            </a:r>
            <a:r>
              <a:rPr lang="es-AR" sz="2600" dirty="0" err="1"/>
              <a:t>max</a:t>
            </a:r>
            <a:r>
              <a:rPr lang="es-AR" sz="2600" dirty="0"/>
              <a:t>=100</a:t>
            </a:r>
          </a:p>
          <a:p>
            <a:pPr marL="0" indent="0">
              <a:buNone/>
            </a:pPr>
            <a:r>
              <a:rPr lang="es-AR" dirty="0" err="1"/>
              <a:t>Connection</a:t>
            </a:r>
            <a:r>
              <a:rPr lang="es-AR" dirty="0"/>
              <a:t>: </a:t>
            </a:r>
            <a:r>
              <a:rPr lang="es-AR" sz="2600" dirty="0" err="1"/>
              <a:t>Keep-Alive</a:t>
            </a:r>
            <a:endParaRPr lang="es-AR" sz="2600" dirty="0"/>
          </a:p>
          <a:p>
            <a:pPr marL="0" indent="0">
              <a:buNone/>
            </a:pPr>
            <a:r>
              <a:rPr lang="es-AR" dirty="0"/>
              <a:t>Transfer-</a:t>
            </a:r>
            <a:r>
              <a:rPr lang="es-AR" dirty="0" err="1"/>
              <a:t>Encoding</a:t>
            </a:r>
            <a:r>
              <a:rPr lang="es-AR" dirty="0"/>
              <a:t>: </a:t>
            </a:r>
            <a:r>
              <a:rPr lang="es-AR" sz="2600" dirty="0" err="1"/>
              <a:t>chunked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Content-</a:t>
            </a:r>
            <a:r>
              <a:rPr lang="es-AR" dirty="0" err="1"/>
              <a:t>Type</a:t>
            </a:r>
            <a:r>
              <a:rPr lang="es-AR" dirty="0"/>
              <a:t>: </a:t>
            </a:r>
            <a:r>
              <a:rPr lang="es-AR" sz="2600" dirty="0" err="1"/>
              <a:t>text</a:t>
            </a:r>
            <a:r>
              <a:rPr lang="es-AR" sz="2600" dirty="0"/>
              <a:t>/</a:t>
            </a:r>
            <a:r>
              <a:rPr lang="es-AR" sz="2600" dirty="0" err="1"/>
              <a:t>html</a:t>
            </a:r>
            <a:r>
              <a:rPr lang="es-AR" sz="2600" dirty="0"/>
              <a:t>; </a:t>
            </a:r>
            <a:r>
              <a:rPr lang="es-AR" sz="2600" dirty="0" err="1"/>
              <a:t>charset</a:t>
            </a:r>
            <a:r>
              <a:rPr lang="es-AR" sz="2600" dirty="0"/>
              <a:t>=UTF-8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096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del Mensaje </a:t>
            </a:r>
            <a:r>
              <a:rPr lang="es-AR" dirty="0" err="1" smtClean="0"/>
              <a:t>CoAP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AR" dirty="0" smtClean="0">
                <a:latin typeface="Monospac821 BT" panose="020B0609020202020204" pitchFamily="49" charset="0"/>
              </a:rPr>
              <a:t>   |0                  |1                  |2                  |3  |</a:t>
            </a:r>
          </a:p>
          <a:p>
            <a:pPr marL="0" indent="0" algn="ctr">
              <a:buNone/>
            </a:pPr>
            <a:r>
              <a:rPr lang="es-AR" dirty="0" smtClean="0">
                <a:latin typeface="Monospac821 BT" panose="020B0609020202020204" pitchFamily="49" charset="0"/>
              </a:rPr>
              <a:t>    0 1 2 3 4 5 6 7 8 9 0 1 2 3 4 5 6 7 8 9 0 1 2 3 4 5 6 7 8 9 0 1</a:t>
            </a:r>
          </a:p>
          <a:p>
            <a:pPr marL="0" indent="0" algn="ctr">
              <a:buNone/>
            </a:pPr>
            <a:r>
              <a:rPr lang="es-AR" dirty="0" smtClean="0">
                <a:latin typeface="Monospac821 BT" panose="020B0609020202020204" pitchFamily="49" charset="0"/>
              </a:rPr>
              <a:t>   </a:t>
            </a:r>
            <a:r>
              <a:rPr lang="es-AR" dirty="0">
                <a:latin typeface="Monospac821 BT" panose="020B0609020202020204" pitchFamily="49" charset="0"/>
              </a:rPr>
              <a:t>+-+-+-+-+-+-+-+-+-+-+-+-+-+-+-+-+-+-+-+-+-+-+-+-+-+-+-+-+-+-+-+-+</a:t>
            </a:r>
          </a:p>
          <a:p>
            <a:pPr marL="0" indent="0" algn="ctr">
              <a:buNone/>
            </a:pPr>
            <a:r>
              <a:rPr lang="es-AR" dirty="0">
                <a:latin typeface="Monospac821 BT" panose="020B0609020202020204" pitchFamily="49" charset="0"/>
              </a:rPr>
              <a:t>   |Ver| T |  TKL  |      </a:t>
            </a:r>
            <a:r>
              <a:rPr lang="es-AR" dirty="0" err="1">
                <a:latin typeface="Monospac821 BT" panose="020B0609020202020204" pitchFamily="49" charset="0"/>
              </a:rPr>
              <a:t>Code</a:t>
            </a:r>
            <a:r>
              <a:rPr lang="es-AR" dirty="0">
                <a:latin typeface="Monospac821 BT" panose="020B0609020202020204" pitchFamily="49" charset="0"/>
              </a:rPr>
              <a:t>     |          </a:t>
            </a:r>
            <a:r>
              <a:rPr lang="es-AR" dirty="0" err="1">
                <a:latin typeface="Monospac821 BT" panose="020B0609020202020204" pitchFamily="49" charset="0"/>
              </a:rPr>
              <a:t>Message</a:t>
            </a:r>
            <a:r>
              <a:rPr lang="es-AR" dirty="0">
                <a:latin typeface="Monospac821 BT" panose="020B0609020202020204" pitchFamily="49" charset="0"/>
              </a:rPr>
              <a:t> ID           |</a:t>
            </a:r>
          </a:p>
          <a:p>
            <a:pPr marL="0" indent="0" algn="ctr">
              <a:buNone/>
            </a:pPr>
            <a:r>
              <a:rPr lang="es-AR" dirty="0">
                <a:latin typeface="Monospac821 BT" panose="020B0609020202020204" pitchFamily="49" charset="0"/>
              </a:rPr>
              <a:t>   +-+-+-+-+-+-+-+-+-+-+-+-+-+-+-+-+-+-+-+-+-+-+-+-+-+-+-+-+-+-+-+-+</a:t>
            </a:r>
          </a:p>
          <a:p>
            <a:pPr marL="0" indent="0" algn="ctr">
              <a:buNone/>
            </a:pPr>
            <a:r>
              <a:rPr lang="es-AR" dirty="0">
                <a:latin typeface="Monospac821 BT" panose="020B0609020202020204" pitchFamily="49" charset="0"/>
              </a:rPr>
              <a:t>   |  </a:t>
            </a:r>
            <a:r>
              <a:rPr lang="es-AR" dirty="0" smtClean="0">
                <a:latin typeface="Monospac821 BT" panose="020B0609020202020204" pitchFamily="49" charset="0"/>
              </a:rPr>
              <a:t>                             </a:t>
            </a:r>
            <a:r>
              <a:rPr lang="es-AR" dirty="0" err="1" smtClean="0">
                <a:latin typeface="Monospac821 BT" panose="020B0609020202020204" pitchFamily="49" charset="0"/>
              </a:rPr>
              <a:t>Token</a:t>
            </a:r>
            <a:r>
              <a:rPr lang="es-AR" dirty="0" smtClean="0">
                <a:latin typeface="Monospac821 BT" panose="020B0609020202020204" pitchFamily="49" charset="0"/>
              </a:rPr>
              <a:t> (si existe, </a:t>
            </a:r>
            <a:r>
              <a:rPr lang="es-AR" dirty="0">
                <a:latin typeface="Monospac821 BT" panose="020B0609020202020204" pitchFamily="49" charset="0"/>
              </a:rPr>
              <a:t>TKL bytes) </a:t>
            </a:r>
            <a:r>
              <a:rPr lang="es-AR" dirty="0" smtClean="0">
                <a:latin typeface="Monospac821 BT" panose="020B0609020202020204" pitchFamily="49" charset="0"/>
              </a:rPr>
              <a:t>...|</a:t>
            </a:r>
            <a:endParaRPr lang="es-AR" dirty="0">
              <a:latin typeface="Monospac821 BT" panose="020B0609020202020204" pitchFamily="49" charset="0"/>
            </a:endParaRPr>
          </a:p>
          <a:p>
            <a:pPr marL="0" indent="0" algn="ctr">
              <a:buNone/>
            </a:pPr>
            <a:r>
              <a:rPr lang="es-AR" dirty="0">
                <a:latin typeface="Monospac821 BT" panose="020B0609020202020204" pitchFamily="49" charset="0"/>
              </a:rPr>
              <a:t>   +-+-+-+-+-+-+-+-+-+-+-+-+-+-+-+-+-+-+-+-+-+-+-+-+-+-+-+-+-+-+-+-+</a:t>
            </a:r>
          </a:p>
          <a:p>
            <a:pPr marL="0" indent="0" algn="ctr">
              <a:buNone/>
            </a:pPr>
            <a:r>
              <a:rPr lang="es-AR" dirty="0">
                <a:latin typeface="Monospac821 BT" panose="020B0609020202020204" pitchFamily="49" charset="0"/>
              </a:rPr>
              <a:t>   |  </a:t>
            </a:r>
            <a:r>
              <a:rPr lang="es-AR" dirty="0" smtClean="0">
                <a:latin typeface="Monospac821 BT" panose="020B0609020202020204" pitchFamily="49" charset="0"/>
              </a:rPr>
              <a:t>                                    Opciones (si existen) ...|</a:t>
            </a:r>
            <a:endParaRPr lang="es-AR" dirty="0">
              <a:latin typeface="Monospac821 BT" panose="020B0609020202020204" pitchFamily="49" charset="0"/>
            </a:endParaRPr>
          </a:p>
          <a:p>
            <a:pPr marL="0" indent="0" algn="ctr">
              <a:buNone/>
            </a:pPr>
            <a:r>
              <a:rPr lang="es-AR" dirty="0">
                <a:latin typeface="Monospac821 BT" panose="020B0609020202020204" pitchFamily="49" charset="0"/>
              </a:rPr>
              <a:t>   +-+-+-+-+-+-+-+-+-+-+-+-+-+-+-+-+-+-+-+-+-+-+-+-+-+-+-+-+-+-+-+-+</a:t>
            </a:r>
          </a:p>
          <a:p>
            <a:pPr marL="0" indent="0" algn="ctr">
              <a:buNone/>
            </a:pPr>
            <a:r>
              <a:rPr lang="es-AR" dirty="0">
                <a:latin typeface="Monospac821 BT" panose="020B0609020202020204" pitchFamily="49" charset="0"/>
              </a:rPr>
              <a:t>   |1 1 1 1 1 1 1 1| </a:t>
            </a:r>
            <a:r>
              <a:rPr lang="es-AR" dirty="0" smtClean="0">
                <a:latin typeface="Monospac821 BT" panose="020B0609020202020204" pitchFamily="49" charset="0"/>
              </a:rPr>
              <a:t>                       </a:t>
            </a:r>
            <a:r>
              <a:rPr lang="es-AR" dirty="0" err="1">
                <a:latin typeface="Monospac821 BT" panose="020B0609020202020204" pitchFamily="49" charset="0"/>
              </a:rPr>
              <a:t>Payload</a:t>
            </a:r>
            <a:r>
              <a:rPr lang="es-AR" dirty="0">
                <a:latin typeface="Monospac821 BT" panose="020B0609020202020204" pitchFamily="49" charset="0"/>
              </a:rPr>
              <a:t> </a:t>
            </a:r>
            <a:r>
              <a:rPr lang="es-AR" dirty="0" smtClean="0">
                <a:latin typeface="Monospac821 BT" panose="020B0609020202020204" pitchFamily="49" charset="0"/>
              </a:rPr>
              <a:t>(si existe) ...|</a:t>
            </a:r>
            <a:endParaRPr lang="es-AR" dirty="0">
              <a:latin typeface="Monospac821 BT" panose="020B0609020202020204" pitchFamily="49" charset="0"/>
            </a:endParaRPr>
          </a:p>
          <a:p>
            <a:pPr marL="0" indent="0" algn="ctr">
              <a:buNone/>
            </a:pPr>
            <a:r>
              <a:rPr lang="es-AR" dirty="0">
                <a:latin typeface="Monospac821 BT" panose="020B0609020202020204" pitchFamily="49" charset="0"/>
              </a:rPr>
              <a:t>   </a:t>
            </a:r>
            <a:r>
              <a:rPr lang="es-AR" dirty="0" smtClean="0">
                <a:latin typeface="Monospac821 BT" panose="020B0609020202020204" pitchFamily="49" charset="0"/>
              </a:rPr>
              <a:t>+-+-+-+-+-+-+-+-+-+-+-+-+-+-+-+-+-+-+-+-+-+-+-+-+-+-+-+-+-+-+-+-+</a:t>
            </a:r>
            <a:endParaRPr lang="es-AR" dirty="0">
              <a:latin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0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Protocolo </a:t>
            </a:r>
            <a:r>
              <a:rPr lang="es-AR" dirty="0" err="1" smtClean="0"/>
              <a:t>CoAP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AR" b="1" dirty="0" smtClean="0"/>
              <a:t>Encabezado:</a:t>
            </a:r>
            <a:br>
              <a:rPr lang="es-AR" b="1" dirty="0" smtClean="0"/>
            </a:br>
            <a:r>
              <a:rPr lang="es-AR" dirty="0" smtClean="0"/>
              <a:t>	Versión:	(2 bits)</a:t>
            </a:r>
            <a:br>
              <a:rPr lang="es-AR" dirty="0" smtClean="0"/>
            </a:br>
            <a:r>
              <a:rPr lang="es-AR" dirty="0" smtClean="0"/>
              <a:t>	Tipo:	(2 bits) [0: </a:t>
            </a:r>
            <a:r>
              <a:rPr lang="es-AR" dirty="0" err="1" smtClean="0"/>
              <a:t>CONfirmable</a:t>
            </a:r>
            <a:r>
              <a:rPr lang="es-AR" dirty="0" smtClean="0"/>
              <a:t>, 1: NON </a:t>
            </a:r>
            <a:r>
              <a:rPr lang="es-AR" dirty="0" err="1" smtClean="0"/>
              <a:t>confirmable</a:t>
            </a:r>
            <a:r>
              <a:rPr lang="es-AR" dirty="0" smtClean="0"/>
              <a:t>, 2: </a:t>
            </a:r>
            <a:r>
              <a:rPr lang="es-AR" dirty="0" err="1" smtClean="0"/>
              <a:t>ACKnowledgement</a:t>
            </a:r>
            <a:r>
              <a:rPr lang="es-AR" dirty="0" smtClean="0"/>
              <a:t>, 3: </a:t>
            </a:r>
            <a:r>
              <a:rPr lang="es-AR" dirty="0" err="1" smtClean="0"/>
              <a:t>ReSeT</a:t>
            </a:r>
            <a:r>
              <a:rPr lang="es-AR" dirty="0" smtClean="0"/>
              <a:t>]</a:t>
            </a:r>
            <a:br>
              <a:rPr lang="es-AR" dirty="0" smtClean="0"/>
            </a:br>
            <a:r>
              <a:rPr lang="es-AR" dirty="0" smtClean="0"/>
              <a:t>	Longitud </a:t>
            </a:r>
            <a:r>
              <a:rPr lang="es-AR" dirty="0" err="1" smtClean="0"/>
              <a:t>Token</a:t>
            </a:r>
            <a:r>
              <a:rPr lang="es-AR" dirty="0" smtClean="0"/>
              <a:t>:	(4 bits) (*LTK)</a:t>
            </a:r>
            <a:br>
              <a:rPr lang="es-AR" dirty="0" smtClean="0"/>
            </a:br>
            <a:r>
              <a:rPr lang="es-AR" dirty="0" smtClean="0"/>
              <a:t>	Código:	(3 Bits) [0: </a:t>
            </a:r>
            <a:r>
              <a:rPr lang="es-AR" dirty="0" err="1" smtClean="0"/>
              <a:t>Req</a:t>
            </a:r>
            <a:r>
              <a:rPr lang="es-AR" dirty="0" smtClean="0"/>
              <a:t>, 1: Informativo, 2: Éxito, 3: Redirección, 4: Error </a:t>
            </a:r>
            <a:r>
              <a:rPr lang="es-AR" dirty="0" err="1" smtClean="0"/>
              <a:t>Req</a:t>
            </a:r>
            <a:r>
              <a:rPr lang="es-AR" dirty="0" smtClean="0"/>
              <a:t>, 5: Error Servidor)</a:t>
            </a:r>
            <a:br>
              <a:rPr lang="es-AR" dirty="0" smtClean="0"/>
            </a:br>
            <a:r>
              <a:rPr lang="es-AR" dirty="0" smtClean="0"/>
              <a:t>	Detalle:	(5 Bits) [0.01: GET, 0.02: POST, 0.03: PUT, 0.04: DELETE]</a:t>
            </a:r>
            <a:br>
              <a:rPr lang="es-AR" dirty="0" smtClean="0"/>
            </a:br>
            <a:r>
              <a:rPr lang="es-AR" dirty="0" smtClean="0"/>
              <a:t>		[2.01: </a:t>
            </a:r>
            <a:r>
              <a:rPr lang="es-AR" dirty="0" err="1" smtClean="0"/>
              <a:t>Created</a:t>
            </a:r>
            <a:r>
              <a:rPr lang="es-AR" dirty="0" smtClean="0"/>
              <a:t>, 2.02: </a:t>
            </a:r>
            <a:r>
              <a:rPr lang="es-AR" dirty="0" err="1" smtClean="0"/>
              <a:t>Deleted</a:t>
            </a:r>
            <a:r>
              <a:rPr lang="es-AR" dirty="0" smtClean="0"/>
              <a:t>, 2.03: </a:t>
            </a:r>
            <a:r>
              <a:rPr lang="es-AR" dirty="0" err="1" smtClean="0"/>
              <a:t>Valid</a:t>
            </a:r>
            <a:r>
              <a:rPr lang="es-AR" dirty="0" smtClean="0"/>
              <a:t>, 2.04: </a:t>
            </a:r>
            <a:r>
              <a:rPr lang="es-AR" dirty="0" err="1" smtClean="0"/>
              <a:t>Changed</a:t>
            </a:r>
            <a:r>
              <a:rPr lang="es-AR" dirty="0" smtClean="0"/>
              <a:t>, 2.05: Content]</a:t>
            </a:r>
            <a:br>
              <a:rPr lang="es-AR" dirty="0" smtClean="0"/>
            </a:br>
            <a:r>
              <a:rPr lang="es-AR" dirty="0" smtClean="0"/>
              <a:t>		[4.00: </a:t>
            </a:r>
            <a:r>
              <a:rPr lang="es-AR" dirty="0" err="1" smtClean="0"/>
              <a:t>Bad</a:t>
            </a:r>
            <a:r>
              <a:rPr lang="es-AR" dirty="0" smtClean="0"/>
              <a:t> </a:t>
            </a:r>
            <a:r>
              <a:rPr lang="es-AR" dirty="0" err="1" smtClean="0"/>
              <a:t>Request</a:t>
            </a:r>
            <a:r>
              <a:rPr lang="es-AR" dirty="0" smtClean="0"/>
              <a:t>, 4.01: </a:t>
            </a:r>
            <a:r>
              <a:rPr lang="es-AR" dirty="0" err="1" smtClean="0"/>
              <a:t>Unauthorized</a:t>
            </a:r>
            <a:r>
              <a:rPr lang="es-AR" dirty="0" smtClean="0"/>
              <a:t>, 4.02: </a:t>
            </a:r>
            <a:r>
              <a:rPr lang="es-AR" dirty="0" err="1" smtClean="0"/>
              <a:t>Bad</a:t>
            </a:r>
            <a:r>
              <a:rPr lang="es-AR" dirty="0" smtClean="0"/>
              <a:t> </a:t>
            </a:r>
            <a:r>
              <a:rPr lang="es-AR" dirty="0" err="1" smtClean="0"/>
              <a:t>Option</a:t>
            </a:r>
            <a:r>
              <a:rPr lang="es-AR" dirty="0" smtClean="0"/>
              <a:t>, 4.03: </a:t>
            </a:r>
            <a:r>
              <a:rPr lang="es-AR" dirty="0" err="1" smtClean="0"/>
              <a:t>Forbidden</a:t>
            </a:r>
            <a:r>
              <a:rPr lang="es-AR" dirty="0" smtClean="0"/>
              <a:t>, 4.04: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Found</a:t>
            </a:r>
            <a:r>
              <a:rPr lang="es-AR" dirty="0" smtClean="0"/>
              <a:t>,</a:t>
            </a:r>
            <a:br>
              <a:rPr lang="es-AR" dirty="0" smtClean="0"/>
            </a:br>
            <a:r>
              <a:rPr lang="es-AR" dirty="0" smtClean="0"/>
              <a:t>		 4.05: </a:t>
            </a:r>
            <a:r>
              <a:rPr lang="es-AR" dirty="0" err="1" smtClean="0"/>
              <a:t>Method</a:t>
            </a:r>
            <a:r>
              <a:rPr lang="es-AR" dirty="0" smtClean="0"/>
              <a:t>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Allowed</a:t>
            </a:r>
            <a:r>
              <a:rPr lang="es-AR" dirty="0" smtClean="0"/>
              <a:t>, 4.06: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Acceptable</a:t>
            </a:r>
            <a:r>
              <a:rPr lang="es-AR" dirty="0" smtClean="0"/>
              <a:t>, 4.12: </a:t>
            </a:r>
            <a:r>
              <a:rPr lang="es-AR" dirty="0" err="1" smtClean="0"/>
              <a:t>Precondition</a:t>
            </a:r>
            <a:r>
              <a:rPr lang="es-AR" dirty="0" smtClean="0"/>
              <a:t> </a:t>
            </a:r>
            <a:r>
              <a:rPr lang="es-AR" dirty="0" err="1" smtClean="0"/>
              <a:t>Failed</a:t>
            </a:r>
            <a:r>
              <a:rPr lang="es-AR" dirty="0" smtClean="0"/>
              <a:t>,</a:t>
            </a:r>
            <a:br>
              <a:rPr lang="es-AR" dirty="0" smtClean="0"/>
            </a:br>
            <a:r>
              <a:rPr lang="es-AR" dirty="0" smtClean="0"/>
              <a:t>		 4.13: </a:t>
            </a:r>
            <a:r>
              <a:rPr lang="es-AR" dirty="0" err="1" smtClean="0"/>
              <a:t>Request</a:t>
            </a:r>
            <a:r>
              <a:rPr lang="es-AR" dirty="0" smtClean="0"/>
              <a:t> </a:t>
            </a:r>
            <a:r>
              <a:rPr lang="es-AR" dirty="0" err="1" smtClean="0"/>
              <a:t>Entity</a:t>
            </a:r>
            <a:r>
              <a:rPr lang="es-AR" dirty="0" smtClean="0"/>
              <a:t> </a:t>
            </a:r>
            <a:r>
              <a:rPr lang="es-AR" dirty="0" err="1" smtClean="0"/>
              <a:t>Too</a:t>
            </a:r>
            <a:r>
              <a:rPr lang="es-AR" dirty="0" smtClean="0"/>
              <a:t> </a:t>
            </a:r>
            <a:r>
              <a:rPr lang="es-AR" dirty="0" err="1" smtClean="0"/>
              <a:t>Large</a:t>
            </a:r>
            <a:r>
              <a:rPr lang="es-AR" dirty="0" smtClean="0"/>
              <a:t>, 4.15: </a:t>
            </a:r>
            <a:r>
              <a:rPr lang="es-AR" dirty="0" err="1" smtClean="0"/>
              <a:t>Unsupported</a:t>
            </a:r>
            <a:r>
              <a:rPr lang="es-AR" dirty="0" smtClean="0"/>
              <a:t> Content-</a:t>
            </a:r>
            <a:r>
              <a:rPr lang="es-AR" dirty="0" err="1" smtClean="0"/>
              <a:t>Format</a:t>
            </a:r>
            <a:r>
              <a:rPr lang="es-AR" dirty="0" smtClean="0"/>
              <a:t>]</a:t>
            </a:r>
            <a:br>
              <a:rPr lang="es-AR" dirty="0" smtClean="0"/>
            </a:br>
            <a:r>
              <a:rPr lang="es-AR" dirty="0" smtClean="0"/>
              <a:t>		[5.00: </a:t>
            </a:r>
            <a:r>
              <a:rPr lang="es-AR" dirty="0" err="1" smtClean="0"/>
              <a:t>Internal</a:t>
            </a:r>
            <a:r>
              <a:rPr lang="es-AR" dirty="0" smtClean="0"/>
              <a:t> Server Error, 5.01: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Implemented</a:t>
            </a:r>
            <a:r>
              <a:rPr lang="es-AR" dirty="0" smtClean="0"/>
              <a:t>, 5.02: </a:t>
            </a:r>
            <a:r>
              <a:rPr lang="es-AR" dirty="0" err="1" smtClean="0"/>
              <a:t>Bad</a:t>
            </a:r>
            <a:r>
              <a:rPr lang="es-AR" dirty="0" smtClean="0"/>
              <a:t> Gateway, 5.03: </a:t>
            </a:r>
            <a:r>
              <a:rPr lang="es-AR" dirty="0" err="1" smtClean="0"/>
              <a:t>Service</a:t>
            </a:r>
            <a:r>
              <a:rPr lang="es-AR" dirty="0" smtClean="0"/>
              <a:t> </a:t>
            </a:r>
            <a:r>
              <a:rPr lang="es-AR" dirty="0" err="1" smtClean="0"/>
              <a:t>Unavailable</a:t>
            </a:r>
            <a:r>
              <a:rPr lang="es-AR" dirty="0" smtClean="0"/>
              <a:t>,</a:t>
            </a:r>
            <a:br>
              <a:rPr lang="es-AR" dirty="0" smtClean="0"/>
            </a:br>
            <a:r>
              <a:rPr lang="es-AR" dirty="0" smtClean="0"/>
              <a:t>		 5.04: Gateway </a:t>
            </a:r>
            <a:r>
              <a:rPr lang="es-AR" dirty="0" err="1" smtClean="0"/>
              <a:t>Timeout</a:t>
            </a:r>
            <a:r>
              <a:rPr lang="es-AR" dirty="0" smtClean="0"/>
              <a:t>, 5.05: </a:t>
            </a:r>
            <a:r>
              <a:rPr lang="es-AR" dirty="0" err="1" smtClean="0"/>
              <a:t>Proxying</a:t>
            </a:r>
            <a:r>
              <a:rPr lang="es-AR" dirty="0" smtClean="0"/>
              <a:t>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Supported</a:t>
            </a:r>
            <a:r>
              <a:rPr lang="es-AR" dirty="0" smtClean="0"/>
              <a:t>]</a:t>
            </a:r>
            <a:br>
              <a:rPr lang="es-AR" dirty="0" smtClean="0"/>
            </a:br>
            <a:r>
              <a:rPr lang="es-AR" dirty="0" smtClean="0"/>
              <a:t>	</a:t>
            </a:r>
            <a:r>
              <a:rPr lang="es-AR" dirty="0" err="1" smtClean="0"/>
              <a:t>MessageID</a:t>
            </a:r>
            <a:r>
              <a:rPr lang="es-AR" dirty="0" smtClean="0"/>
              <a:t>:	(2 Bytes)</a:t>
            </a:r>
            <a:br>
              <a:rPr lang="es-AR" dirty="0" smtClean="0"/>
            </a:br>
            <a:r>
              <a:rPr lang="es-AR" dirty="0" smtClean="0"/>
              <a:t>	</a:t>
            </a:r>
            <a:r>
              <a:rPr lang="es-AR" dirty="0" err="1" smtClean="0"/>
              <a:t>Token</a:t>
            </a:r>
            <a:r>
              <a:rPr lang="es-AR" dirty="0" smtClean="0"/>
              <a:t>:	(*LTK Bytes)</a:t>
            </a:r>
          </a:p>
          <a:p>
            <a:r>
              <a:rPr lang="es-AR" b="1" dirty="0" smtClean="0"/>
              <a:t>Opciones</a:t>
            </a:r>
            <a:r>
              <a:rPr lang="es-AR" dirty="0" smtClean="0"/>
              <a:t>:</a:t>
            </a:r>
            <a:br>
              <a:rPr lang="es-AR" dirty="0" smtClean="0"/>
            </a:br>
            <a:r>
              <a:rPr lang="es-AR" dirty="0" smtClean="0"/>
              <a:t>	Tipo:	4 bits (delta respecto al anterior)</a:t>
            </a:r>
            <a:br>
              <a:rPr lang="es-AR" dirty="0" smtClean="0"/>
            </a:br>
            <a:r>
              <a:rPr lang="es-AR" dirty="0" smtClean="0"/>
              <a:t>		[1: </a:t>
            </a:r>
            <a:r>
              <a:rPr lang="es-AR" dirty="0" err="1" smtClean="0"/>
              <a:t>If</a:t>
            </a:r>
            <a:r>
              <a:rPr lang="es-AR" dirty="0" smtClean="0"/>
              <a:t>-Match, 3: Uri-Host 4: </a:t>
            </a:r>
            <a:r>
              <a:rPr lang="es-AR" dirty="0" err="1" smtClean="0"/>
              <a:t>ETag</a:t>
            </a:r>
            <a:r>
              <a:rPr lang="es-AR" dirty="0" smtClean="0"/>
              <a:t>, 5: </a:t>
            </a:r>
            <a:r>
              <a:rPr lang="es-AR" dirty="0" err="1" smtClean="0"/>
              <a:t>If</a:t>
            </a:r>
            <a:r>
              <a:rPr lang="es-AR" dirty="0" smtClean="0"/>
              <a:t>-</a:t>
            </a:r>
            <a:r>
              <a:rPr lang="es-AR" dirty="0" err="1" smtClean="0"/>
              <a:t>None</a:t>
            </a:r>
            <a:r>
              <a:rPr lang="es-AR" dirty="0" smtClean="0"/>
              <a:t>-Match, </a:t>
            </a:r>
            <a:br>
              <a:rPr lang="es-AR" dirty="0" smtClean="0"/>
            </a:br>
            <a:r>
              <a:rPr lang="es-AR" dirty="0" smtClean="0"/>
              <a:t>		 6: Observe [0: </a:t>
            </a:r>
            <a:r>
              <a:rPr lang="es-AR" dirty="0" err="1" smtClean="0"/>
              <a:t>register</a:t>
            </a:r>
            <a:r>
              <a:rPr lang="es-AR" dirty="0" smtClean="0"/>
              <a:t>, 1: </a:t>
            </a:r>
            <a:r>
              <a:rPr lang="es-AR" dirty="0" err="1" smtClean="0"/>
              <a:t>desregister</a:t>
            </a:r>
            <a:r>
              <a:rPr lang="es-AR" dirty="0" smtClean="0"/>
              <a:t>],</a:t>
            </a:r>
            <a:br>
              <a:rPr lang="es-AR" dirty="0" smtClean="0"/>
            </a:br>
            <a:r>
              <a:rPr lang="es-AR" dirty="0" smtClean="0"/>
              <a:t>		 7: Uri-Port, 8: </a:t>
            </a:r>
            <a:r>
              <a:rPr lang="es-AR" dirty="0" err="1" smtClean="0"/>
              <a:t>Location-Path</a:t>
            </a:r>
            <a:r>
              <a:rPr lang="es-AR" dirty="0" smtClean="0"/>
              <a:t>, 11: Uri-</a:t>
            </a:r>
            <a:r>
              <a:rPr lang="es-AR" dirty="0" err="1" smtClean="0"/>
              <a:t>Path</a:t>
            </a:r>
            <a:r>
              <a:rPr lang="es-AR" dirty="0" smtClean="0"/>
              <a:t>,</a:t>
            </a:r>
            <a:br>
              <a:rPr lang="es-AR" dirty="0" smtClean="0"/>
            </a:br>
            <a:r>
              <a:rPr lang="es-AR" dirty="0" smtClean="0"/>
              <a:t>		 12: Content-</a:t>
            </a:r>
            <a:r>
              <a:rPr lang="es-AR" dirty="0" err="1" smtClean="0"/>
              <a:t>Format</a:t>
            </a:r>
            <a:r>
              <a:rPr lang="es-AR" dirty="0" smtClean="0"/>
              <a:t>: [0: </a:t>
            </a:r>
            <a:r>
              <a:rPr lang="es-AR" dirty="0" err="1" smtClean="0"/>
              <a:t>text</a:t>
            </a:r>
            <a:r>
              <a:rPr lang="es-AR" dirty="0" smtClean="0"/>
              <a:t>/</a:t>
            </a:r>
            <a:r>
              <a:rPr lang="es-AR" dirty="0" err="1" smtClean="0"/>
              <a:t>plain</a:t>
            </a:r>
            <a:r>
              <a:rPr lang="es-AR" dirty="0" smtClean="0"/>
              <a:t>; </a:t>
            </a:r>
            <a:r>
              <a:rPr lang="es-AR" dirty="0" err="1" smtClean="0"/>
              <a:t>charset</a:t>
            </a:r>
            <a:r>
              <a:rPr lang="es-AR" dirty="0" smtClean="0"/>
              <a:t>=utf-8, 40: </a:t>
            </a:r>
            <a:r>
              <a:rPr lang="es-AR" dirty="0" err="1" smtClean="0"/>
              <a:t>application</a:t>
            </a:r>
            <a:r>
              <a:rPr lang="es-AR" dirty="0" smtClean="0"/>
              <a:t>/link-</a:t>
            </a:r>
            <a:r>
              <a:rPr lang="es-AR" dirty="0" err="1" smtClean="0"/>
              <a:t>format</a:t>
            </a:r>
            <a:r>
              <a:rPr lang="es-AR" dirty="0" smtClean="0"/>
              <a:t>, 41: </a:t>
            </a:r>
            <a:r>
              <a:rPr lang="es-AR" dirty="0" err="1" smtClean="0"/>
              <a:t>application</a:t>
            </a:r>
            <a:r>
              <a:rPr lang="es-AR" dirty="0" smtClean="0"/>
              <a:t>/</a:t>
            </a:r>
            <a:r>
              <a:rPr lang="es-AR" dirty="0" err="1" smtClean="0"/>
              <a:t>xml</a:t>
            </a:r>
            <a:r>
              <a:rPr lang="es-AR" dirty="0" smtClean="0"/>
              <a:t>,</a:t>
            </a:r>
            <a:br>
              <a:rPr lang="es-AR" dirty="0" smtClean="0"/>
            </a:br>
            <a:r>
              <a:rPr lang="es-AR" dirty="0" smtClean="0"/>
              <a:t>			42: </a:t>
            </a:r>
            <a:r>
              <a:rPr lang="es-AR" dirty="0" err="1" smtClean="0"/>
              <a:t>application</a:t>
            </a:r>
            <a:r>
              <a:rPr lang="es-AR" dirty="0" smtClean="0"/>
              <a:t>/</a:t>
            </a:r>
            <a:r>
              <a:rPr lang="es-AR" dirty="0" err="1" smtClean="0"/>
              <a:t>octet-stream</a:t>
            </a:r>
            <a:r>
              <a:rPr lang="es-AR" dirty="0" smtClean="0"/>
              <a:t>, 47: </a:t>
            </a:r>
            <a:r>
              <a:rPr lang="es-AR" dirty="0" err="1" smtClean="0"/>
              <a:t>application</a:t>
            </a:r>
            <a:r>
              <a:rPr lang="es-AR" dirty="0" smtClean="0"/>
              <a:t>/</a:t>
            </a:r>
            <a:r>
              <a:rPr lang="es-AR" dirty="0" err="1" smtClean="0"/>
              <a:t>exi</a:t>
            </a:r>
            <a:r>
              <a:rPr lang="es-AR" dirty="0" smtClean="0"/>
              <a:t>, 50: </a:t>
            </a:r>
            <a:r>
              <a:rPr lang="es-AR" dirty="0" err="1" smtClean="0"/>
              <a:t>application</a:t>
            </a:r>
            <a:r>
              <a:rPr lang="es-AR" dirty="0" smtClean="0"/>
              <a:t>/</a:t>
            </a:r>
            <a:r>
              <a:rPr lang="es-AR" dirty="0" err="1" smtClean="0"/>
              <a:t>json</a:t>
            </a:r>
            <a:r>
              <a:rPr lang="es-AR" dirty="0" smtClean="0"/>
              <a:t>],</a:t>
            </a:r>
            <a:br>
              <a:rPr lang="es-AR" dirty="0" smtClean="0"/>
            </a:br>
            <a:r>
              <a:rPr lang="es-AR" dirty="0" smtClean="0"/>
              <a:t>		 14: Max-</a:t>
            </a:r>
            <a:r>
              <a:rPr lang="es-AR" dirty="0" err="1" smtClean="0"/>
              <a:t>Age</a:t>
            </a:r>
            <a:r>
              <a:rPr lang="es-AR" dirty="0" smtClean="0"/>
              <a:t>, 15: Uri-</a:t>
            </a:r>
            <a:r>
              <a:rPr lang="es-AR" dirty="0" err="1" smtClean="0"/>
              <a:t>Query</a:t>
            </a:r>
            <a:r>
              <a:rPr lang="es-AR" dirty="0" smtClean="0"/>
              <a:t>, 17: </a:t>
            </a:r>
            <a:r>
              <a:rPr lang="es-AR" dirty="0" err="1" smtClean="0"/>
              <a:t>Accept</a:t>
            </a:r>
            <a:r>
              <a:rPr lang="es-AR" dirty="0" smtClean="0"/>
              <a:t>, 20: </a:t>
            </a:r>
            <a:r>
              <a:rPr lang="es-AR" dirty="0" err="1" smtClean="0"/>
              <a:t>Location-Query</a:t>
            </a:r>
            <a:r>
              <a:rPr lang="es-AR" dirty="0" smtClean="0"/>
              <a:t>, 35: Proxy-Uri, 39: Proxy-</a:t>
            </a:r>
            <a:r>
              <a:rPr lang="es-AR" dirty="0" err="1" smtClean="0"/>
              <a:t>Scheme</a:t>
            </a:r>
            <a:r>
              <a:rPr lang="es-AR" dirty="0" smtClean="0"/>
              <a:t>, 60: Size1]</a:t>
            </a:r>
            <a:br>
              <a:rPr lang="es-AR" dirty="0" smtClean="0"/>
            </a:br>
            <a:r>
              <a:rPr lang="es-AR" dirty="0" smtClean="0"/>
              <a:t>	Longitud:	4 bits (*L)</a:t>
            </a:r>
            <a:br>
              <a:rPr lang="es-AR" dirty="0" smtClean="0"/>
            </a:br>
            <a:r>
              <a:rPr lang="es-AR" dirty="0" smtClean="0"/>
              <a:t>	Valor:	(*L Bytes)</a:t>
            </a:r>
          </a:p>
          <a:p>
            <a:r>
              <a:rPr lang="es-AR" b="1" dirty="0" smtClean="0"/>
              <a:t>Cuerpo</a:t>
            </a:r>
            <a:r>
              <a:rPr lang="es-AR" dirty="0" smtClean="0"/>
              <a:t>:</a:t>
            </a:r>
            <a:br>
              <a:rPr lang="es-AR" dirty="0" smtClean="0"/>
            </a:br>
            <a:r>
              <a:rPr lang="es-AR" dirty="0" smtClean="0"/>
              <a:t>La longitud está determinado por el tamaño del datagrama.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786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Entornos Restringidos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Dispositivo:</a:t>
            </a:r>
          </a:p>
          <a:p>
            <a:r>
              <a:rPr lang="es-AR" dirty="0" err="1" smtClean="0"/>
              <a:t>MicroProcesadores</a:t>
            </a:r>
            <a:r>
              <a:rPr lang="es-AR" dirty="0" smtClean="0"/>
              <a:t> de 8 bits</a:t>
            </a:r>
          </a:p>
          <a:p>
            <a:r>
              <a:rPr lang="es-AR" dirty="0" smtClean="0"/>
              <a:t>Capacidad de Memoria Limitada</a:t>
            </a:r>
          </a:p>
          <a:p>
            <a:r>
              <a:rPr lang="es-AR" dirty="0" smtClean="0"/>
              <a:t>Consumo de Energía Limitado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Comunicación:</a:t>
            </a:r>
          </a:p>
          <a:p>
            <a:r>
              <a:rPr lang="es-AR" dirty="0" smtClean="0"/>
              <a:t>Transmisión monetariamente costosa por unidades de bit</a:t>
            </a:r>
          </a:p>
          <a:p>
            <a:r>
              <a:rPr lang="es-AR" dirty="0" smtClean="0"/>
              <a:t>Ancho de banda Limitado</a:t>
            </a:r>
          </a:p>
        </p:txBody>
      </p:sp>
    </p:spTree>
    <p:extLst>
      <p:ext uri="{BB962C8B-B14F-4D97-AF65-F5344CB8AC3E}">
        <p14:creationId xmlns:p14="http://schemas.microsoft.com/office/powerpoint/2010/main" val="409474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Capas TCP/IP - IETF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Capas de Comunicación:</a:t>
            </a:r>
            <a:endParaRPr lang="es-AR" dirty="0"/>
          </a:p>
          <a:p>
            <a:pPr marL="457200" lvl="1" indent="0">
              <a:buNone/>
            </a:pPr>
            <a:r>
              <a:rPr lang="es-AR" dirty="0" smtClean="0"/>
              <a:t>Acceso a la red:</a:t>
            </a:r>
          </a:p>
          <a:p>
            <a:pPr lvl="1"/>
            <a:r>
              <a:rPr lang="es-AR" dirty="0" smtClean="0"/>
              <a:t>Define la transmisión de una estructura de bits sobre una red</a:t>
            </a:r>
          </a:p>
          <a:p>
            <a:pPr lvl="1"/>
            <a:r>
              <a:rPr lang="es-AR" dirty="0" smtClean="0"/>
              <a:t>Intercambia los datos entre una computadora y la red física</a:t>
            </a:r>
          </a:p>
          <a:p>
            <a:pPr lvl="1"/>
            <a:r>
              <a:rPr lang="es-AR" dirty="0" smtClean="0"/>
              <a:t>Entrega datos entre dos dispositivos en la misma red</a:t>
            </a:r>
          </a:p>
          <a:p>
            <a:pPr marL="457200" lvl="1" indent="0">
              <a:buNone/>
            </a:pPr>
            <a:r>
              <a:rPr lang="es-AR" dirty="0" smtClean="0"/>
              <a:t>Interconexión de Redes:</a:t>
            </a:r>
          </a:p>
          <a:p>
            <a:pPr lvl="1"/>
            <a:r>
              <a:rPr lang="es-AR" dirty="0" smtClean="0"/>
              <a:t>Responsable de </a:t>
            </a:r>
            <a:r>
              <a:rPr lang="es-AR" dirty="0" err="1" smtClean="0"/>
              <a:t>enrutar</a:t>
            </a:r>
            <a:r>
              <a:rPr lang="es-AR" dirty="0" smtClean="0"/>
              <a:t> mensajes a través de redes </a:t>
            </a:r>
            <a:r>
              <a:rPr lang="es-AR" dirty="0" err="1" smtClean="0"/>
              <a:t>intercontectadas</a:t>
            </a:r>
            <a:r>
              <a:rPr lang="es-AR" dirty="0" smtClean="0"/>
              <a:t> usando dispositivos como </a:t>
            </a:r>
            <a:r>
              <a:rPr lang="es-AR" dirty="0" err="1" smtClean="0"/>
              <a:t>gateways</a:t>
            </a:r>
            <a:r>
              <a:rPr lang="es-AR" dirty="0" smtClean="0"/>
              <a:t> y </a:t>
            </a:r>
            <a:r>
              <a:rPr lang="es-AR" dirty="0" err="1" smtClean="0"/>
              <a:t>routers</a:t>
            </a:r>
            <a:endParaRPr lang="es-AR" dirty="0" smtClean="0"/>
          </a:p>
          <a:p>
            <a:pPr marL="457200" lvl="1" indent="0">
              <a:buNone/>
            </a:pPr>
            <a:r>
              <a:rPr lang="es-AR" dirty="0" smtClean="0"/>
              <a:t>Transporte Dispositivo a Dispositivo:</a:t>
            </a:r>
          </a:p>
          <a:p>
            <a:pPr lvl="1"/>
            <a:r>
              <a:rPr lang="es-AR" dirty="0" smtClean="0"/>
              <a:t>Responsable de proveer integridad de datos a través de un servicio de comunicación de extremo a extremo altamente confiable</a:t>
            </a:r>
          </a:p>
          <a:p>
            <a:pPr marL="0" indent="0">
              <a:buNone/>
            </a:pPr>
            <a:r>
              <a:rPr lang="es-AR" dirty="0" smtClean="0"/>
              <a:t>Capa de Aplicación:</a:t>
            </a:r>
          </a:p>
          <a:p>
            <a:pPr lvl="1"/>
            <a:r>
              <a:rPr lang="es-AR" dirty="0" smtClean="0"/>
              <a:t>Lidia con Software que usa la red</a:t>
            </a:r>
          </a:p>
          <a:p>
            <a:pPr lvl="1"/>
            <a:r>
              <a:rPr lang="es-AR" dirty="0" smtClean="0"/>
              <a:t>Ofrece servicios a usuarios para comunicar sobre una red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36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 Software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Definida por </a:t>
            </a:r>
            <a:r>
              <a:rPr lang="es-AR" dirty="0" smtClean="0"/>
              <a:t>Elementos: </a:t>
            </a:r>
            <a:r>
              <a:rPr lang="es-AR" b="1" dirty="0" smtClean="0"/>
              <a:t>Componentes</a:t>
            </a:r>
            <a:r>
              <a:rPr lang="es-AR" dirty="0" smtClean="0"/>
              <a:t>, </a:t>
            </a:r>
            <a:r>
              <a:rPr lang="es-AR" b="1" dirty="0" smtClean="0"/>
              <a:t>Conectores</a:t>
            </a:r>
            <a:r>
              <a:rPr lang="es-AR" dirty="0" smtClean="0"/>
              <a:t> y </a:t>
            </a:r>
            <a:r>
              <a:rPr lang="es-AR" b="1" dirty="0" smtClean="0"/>
              <a:t>Datos</a:t>
            </a:r>
            <a:r>
              <a:rPr lang="es-AR" dirty="0" smtClean="0"/>
              <a:t>. Relacionados (lógica) mediante condiciones (forma) para lograr </a:t>
            </a:r>
            <a:r>
              <a:rPr lang="es-AR" u="sng" dirty="0" smtClean="0"/>
              <a:t>Propiedades</a:t>
            </a:r>
            <a:r>
              <a:rPr lang="es-AR" dirty="0" smtClean="0"/>
              <a:t>.</a:t>
            </a:r>
            <a:endParaRPr lang="es-AR" dirty="0" smtClean="0"/>
          </a:p>
          <a:p>
            <a:endParaRPr lang="es-AR" dirty="0" smtClean="0"/>
          </a:p>
          <a:p>
            <a:pPr lvl="1"/>
            <a:r>
              <a:rPr lang="es-AR" b="1" dirty="0" smtClean="0"/>
              <a:t>Componente</a:t>
            </a:r>
            <a:r>
              <a:rPr lang="es-AR" dirty="0" smtClean="0"/>
              <a:t>: Unidad de instrucciones de software que proveen una transformación de datos mediante su interfaz</a:t>
            </a:r>
          </a:p>
          <a:p>
            <a:pPr lvl="1"/>
            <a:r>
              <a:rPr lang="es-AR" b="1" dirty="0" smtClean="0"/>
              <a:t>Conector</a:t>
            </a:r>
            <a:r>
              <a:rPr lang="es-AR" dirty="0" smtClean="0"/>
              <a:t>: Mecanismo que media la comunicación, coordinación o cooperación entre Componentes</a:t>
            </a:r>
          </a:p>
          <a:p>
            <a:pPr lvl="1"/>
            <a:r>
              <a:rPr lang="es-AR" b="1" dirty="0" smtClean="0"/>
              <a:t>Dato</a:t>
            </a:r>
            <a:r>
              <a:rPr lang="es-AR" dirty="0" smtClean="0"/>
              <a:t>: Elemento de información enviada/recibida por Componentes mediante un Conector</a:t>
            </a:r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1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 de Arquitectura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Desempeño</a:t>
            </a:r>
            <a:endParaRPr lang="es-AR" sz="1200" dirty="0"/>
          </a:p>
          <a:p>
            <a:pPr lvl="1"/>
            <a:r>
              <a:rPr lang="es-AR" dirty="0" smtClean="0"/>
              <a:t>De Red</a:t>
            </a:r>
            <a:r>
              <a:rPr lang="es-AR" sz="1200" dirty="0" smtClean="0"/>
              <a:t> rendimiento, sobrecarga, ancho de banda</a:t>
            </a:r>
            <a:r>
              <a:rPr lang="es-AR" dirty="0" smtClean="0"/>
              <a:t>, Percepción del Usuario</a:t>
            </a:r>
            <a:r>
              <a:rPr lang="es-AR" sz="1200" dirty="0" smtClean="0"/>
              <a:t> latencia</a:t>
            </a:r>
            <a:r>
              <a:rPr lang="es-AR" dirty="0" smtClean="0"/>
              <a:t>, Eficiencia de Red</a:t>
            </a:r>
            <a:endParaRPr lang="es-AR" dirty="0" smtClean="0"/>
          </a:p>
          <a:p>
            <a:r>
              <a:rPr lang="es-AR" dirty="0" smtClean="0"/>
              <a:t>Escalabilidad</a:t>
            </a:r>
            <a:r>
              <a:rPr lang="es-AR" sz="1200" dirty="0" smtClean="0"/>
              <a:t> soportar muchos componentes</a:t>
            </a:r>
            <a:endParaRPr lang="es-AR" dirty="0" smtClean="0"/>
          </a:p>
          <a:p>
            <a:r>
              <a:rPr lang="es-AR" dirty="0" smtClean="0"/>
              <a:t>Simplicidad</a:t>
            </a:r>
            <a:r>
              <a:rPr lang="es-AR" sz="1200" dirty="0" smtClean="0"/>
              <a:t> cohesión</a:t>
            </a:r>
            <a:endParaRPr lang="es-AR" dirty="0" smtClean="0"/>
          </a:p>
          <a:p>
            <a:r>
              <a:rPr lang="es-AR" dirty="0" smtClean="0"/>
              <a:t>Adaptabilidad</a:t>
            </a:r>
          </a:p>
          <a:p>
            <a:pPr lvl="1"/>
            <a:r>
              <a:rPr lang="es-AR" dirty="0" smtClean="0"/>
              <a:t>Evolución</a:t>
            </a:r>
            <a:r>
              <a:rPr lang="es-AR" sz="1200" dirty="0" smtClean="0"/>
              <a:t> implementación</a:t>
            </a:r>
            <a:r>
              <a:rPr lang="es-AR" dirty="0" smtClean="0"/>
              <a:t>, Extensión</a:t>
            </a:r>
            <a:r>
              <a:rPr lang="es-AR" sz="1200" dirty="0" smtClean="0"/>
              <a:t> funcionalidad</a:t>
            </a:r>
            <a:r>
              <a:rPr lang="es-AR" dirty="0" smtClean="0"/>
              <a:t>, Personalización</a:t>
            </a:r>
            <a:r>
              <a:rPr lang="es-AR" sz="1200" dirty="0" smtClean="0"/>
              <a:t> especialización de comportamiento temporalmente</a:t>
            </a:r>
            <a:r>
              <a:rPr lang="es-AR" dirty="0" smtClean="0"/>
              <a:t>, Configuración, </a:t>
            </a:r>
            <a:r>
              <a:rPr lang="es-AR" dirty="0" smtClean="0"/>
              <a:t>Reutilización</a:t>
            </a:r>
          </a:p>
          <a:p>
            <a:r>
              <a:rPr lang="es-AR" dirty="0" smtClean="0"/>
              <a:t>Visibilidad</a:t>
            </a:r>
            <a:r>
              <a:rPr lang="es-AR" sz="1200" dirty="0" smtClean="0"/>
              <a:t> interfaz, intermediarios entre componentes</a:t>
            </a:r>
            <a:endParaRPr lang="es-AR" dirty="0" smtClean="0"/>
          </a:p>
          <a:p>
            <a:r>
              <a:rPr lang="es-AR" dirty="0" smtClean="0"/>
              <a:t>Portabilidad</a:t>
            </a:r>
            <a:r>
              <a:rPr lang="es-AR" sz="1200" dirty="0" smtClean="0"/>
              <a:t> estándares</a:t>
            </a:r>
            <a:endParaRPr lang="es-AR" dirty="0" smtClean="0"/>
          </a:p>
          <a:p>
            <a:r>
              <a:rPr lang="es-AR" dirty="0" smtClean="0"/>
              <a:t>Confiabilidad</a:t>
            </a:r>
            <a:r>
              <a:rPr lang="es-AR" sz="1200" dirty="0" smtClean="0"/>
              <a:t> soporte a fallos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892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monolíticos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10" y="1825625"/>
            <a:ext cx="5653779" cy="4351338"/>
          </a:xfrm>
        </p:spPr>
      </p:pic>
    </p:spTree>
    <p:extLst>
      <p:ext uri="{BB962C8B-B14F-4D97-AF65-F5344CB8AC3E}">
        <p14:creationId xmlns:p14="http://schemas.microsoft.com/office/powerpoint/2010/main" val="237414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Orientada a Servicios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73" y="1825625"/>
            <a:ext cx="4684454" cy="4351338"/>
          </a:xfrm>
        </p:spPr>
      </p:pic>
    </p:spTree>
    <p:extLst>
      <p:ext uri="{BB962C8B-B14F-4D97-AF65-F5344CB8AC3E}">
        <p14:creationId xmlns:p14="http://schemas.microsoft.com/office/powerpoint/2010/main" val="228569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basada en </a:t>
            </a:r>
            <a:r>
              <a:rPr lang="es-AR" dirty="0" err="1" smtClean="0"/>
              <a:t>MicroServicios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77" y="1825625"/>
            <a:ext cx="5140846" cy="4351338"/>
          </a:xfrm>
        </p:spPr>
      </p:pic>
    </p:spTree>
    <p:extLst>
      <p:ext uri="{BB962C8B-B14F-4D97-AF65-F5344CB8AC3E}">
        <p14:creationId xmlns:p14="http://schemas.microsoft.com/office/powerpoint/2010/main" val="41960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Representational</a:t>
            </a:r>
            <a:r>
              <a:rPr lang="es-AR" dirty="0" smtClean="0"/>
              <a:t> </a:t>
            </a:r>
            <a:r>
              <a:rPr lang="es-AR" dirty="0" err="1" smtClean="0"/>
              <a:t>State</a:t>
            </a:r>
            <a:r>
              <a:rPr lang="es-AR" dirty="0" smtClean="0"/>
              <a:t> </a:t>
            </a:r>
            <a:r>
              <a:rPr lang="es-AR" dirty="0" smtClean="0"/>
              <a:t>Transfer </a:t>
            </a:r>
            <a:r>
              <a:rPr lang="es-AR" dirty="0" smtClean="0"/>
              <a:t>(REST)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Arquitectura basada en los estilos que condicionan la WWW:</a:t>
            </a:r>
            <a:endParaRPr lang="es-AR" dirty="0" smtClean="0"/>
          </a:p>
          <a:p>
            <a:r>
              <a:rPr lang="es-AR" dirty="0" smtClean="0"/>
              <a:t>Cliente-Servidor</a:t>
            </a:r>
          </a:p>
          <a:p>
            <a:pPr lvl="1"/>
            <a:r>
              <a:rPr lang="es-AR" dirty="0" smtClean="0"/>
              <a:t>Escalabilidad, Simplicidad (separación de responsabilidades)</a:t>
            </a:r>
            <a:endParaRPr lang="es-AR" dirty="0" smtClean="0"/>
          </a:p>
          <a:p>
            <a:r>
              <a:rPr lang="es-AR" i="1" dirty="0" err="1" smtClean="0"/>
              <a:t>Stateless</a:t>
            </a:r>
            <a:endParaRPr lang="es-AR" dirty="0" smtClean="0"/>
          </a:p>
          <a:p>
            <a:pPr lvl="1"/>
            <a:r>
              <a:rPr lang="es-AR" dirty="0" smtClean="0"/>
              <a:t>Visibilidad, Confiabilidad, Escalabilidad</a:t>
            </a:r>
            <a:endParaRPr lang="es-AR" dirty="0" smtClean="0"/>
          </a:p>
          <a:p>
            <a:r>
              <a:rPr lang="es-AR" i="1" dirty="0" smtClean="0"/>
              <a:t>Cache</a:t>
            </a:r>
          </a:p>
          <a:p>
            <a:pPr lvl="1"/>
            <a:r>
              <a:rPr lang="es-AR" i="1" dirty="0" smtClean="0"/>
              <a:t>Performance</a:t>
            </a:r>
            <a:endParaRPr lang="es-AR" i="1" dirty="0" smtClean="0"/>
          </a:p>
          <a:p>
            <a:r>
              <a:rPr lang="es-AR" dirty="0" smtClean="0"/>
              <a:t>Interfaz </a:t>
            </a:r>
            <a:r>
              <a:rPr lang="es-AR" dirty="0" smtClean="0"/>
              <a:t>Uniforme</a:t>
            </a:r>
          </a:p>
          <a:p>
            <a:pPr lvl="1"/>
            <a:r>
              <a:rPr lang="es-AR" dirty="0" smtClean="0"/>
              <a:t>Visibilidad</a:t>
            </a:r>
            <a:endParaRPr lang="es-AR" dirty="0" smtClean="0"/>
          </a:p>
          <a:p>
            <a:r>
              <a:rPr lang="es-AR" dirty="0" smtClean="0"/>
              <a:t>Sistema en </a:t>
            </a:r>
            <a:r>
              <a:rPr lang="es-AR" dirty="0" smtClean="0"/>
              <a:t>Capas</a:t>
            </a:r>
          </a:p>
          <a:p>
            <a:pPr lvl="1"/>
            <a:r>
              <a:rPr lang="es-AR" dirty="0" smtClean="0"/>
              <a:t>Evolución, Reutilización</a:t>
            </a:r>
            <a:endParaRPr lang="es-AR" dirty="0" smtClean="0"/>
          </a:p>
          <a:p>
            <a:r>
              <a:rPr lang="es-AR" dirty="0" smtClean="0"/>
              <a:t>Código a </a:t>
            </a:r>
            <a:r>
              <a:rPr lang="es-AR" dirty="0" smtClean="0"/>
              <a:t>Demanda</a:t>
            </a:r>
          </a:p>
          <a:p>
            <a:pPr lvl="1"/>
            <a:r>
              <a:rPr lang="es-AR" dirty="0" smtClean="0"/>
              <a:t>Extensión, Configuración, Performance de Usuario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5215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803</Words>
  <Application>Microsoft Office PowerPoint</Application>
  <PresentationFormat>Panorámica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Monospac821 BT</vt:lpstr>
      <vt:lpstr>Tema de Office</vt:lpstr>
      <vt:lpstr>CoAP</vt:lpstr>
      <vt:lpstr>Entornos Restringidos</vt:lpstr>
      <vt:lpstr>Capas TCP/IP - IETF</vt:lpstr>
      <vt:lpstr>Arquitectura de Software</vt:lpstr>
      <vt:lpstr>Propiedades de Arquitectura</vt:lpstr>
      <vt:lpstr>Sistemas monolíticos</vt:lpstr>
      <vt:lpstr>Arquitectura Orientada a Servicios</vt:lpstr>
      <vt:lpstr>Arquitectura basada en MicroServicios</vt:lpstr>
      <vt:lpstr>Representational State Transfer (REST)</vt:lpstr>
      <vt:lpstr>Datos de REST</vt:lpstr>
      <vt:lpstr>Conectores REST</vt:lpstr>
      <vt:lpstr>Componentes REST</vt:lpstr>
      <vt:lpstr>Vista de Proceso de una Arquitectura REST</vt:lpstr>
      <vt:lpstr>REST aplicado a URI Identificadores de Recurso Uniforme</vt:lpstr>
      <vt:lpstr>REST aplicado a HTTP</vt:lpstr>
      <vt:lpstr>Ejemplo de Solicitud HTTP</vt:lpstr>
      <vt:lpstr>Ejemplo de Respuesta HTTP</vt:lpstr>
      <vt:lpstr>Formato del Mensaje CoAP</vt:lpstr>
      <vt:lpstr>Protocolo CoAP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CoAP</dc:title>
  <dc:creator>Leo</dc:creator>
  <cp:lastModifiedBy>Leo</cp:lastModifiedBy>
  <cp:revision>41</cp:revision>
  <dcterms:created xsi:type="dcterms:W3CDTF">2016-06-07T14:27:24Z</dcterms:created>
  <dcterms:modified xsi:type="dcterms:W3CDTF">2016-06-08T16:51:48Z</dcterms:modified>
</cp:coreProperties>
</file>