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B9E51-CA6D-E1E4-AAFF-377AA02A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373BCF-923F-1FF3-A14E-E488BC180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0E75F-4921-C1C2-A346-384D0568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22FAE-454B-BC4D-7654-37BAC76C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4C626-2513-41B7-9B59-911DEA0E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6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2E156-EEE3-329D-D5B9-483B1589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901D69-701F-B16B-A1BC-03CBDBEF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7FDA8-C76C-7C11-D29C-43B4003B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CEDEF-8DFA-117B-B911-41ACF21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C7FA0-20FB-F693-42D3-149B21C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1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0B3BE6-FC75-7E30-26CD-B655A8162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8113C-4EAA-4ED6-0874-2ED2D1879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097A7-EF20-6385-B764-CB88965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B3096-D500-B943-F107-C677D474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1D9AB-57F6-B311-9C29-01801E5A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0771E-5880-AE1D-DDC7-488854A3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4A5B2-BAAD-459D-A4D8-0399029E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9C5F8-1462-5BB6-1004-F4290B4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0A6F3-3D46-AEDD-EE2F-15BCC554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2409A-D408-CFF0-20BD-DAF8DFD8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8CB57-974F-5056-3FB4-A5469283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3FABD-16DC-B342-CBB8-BBEA0909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80514-9F61-49EC-F54C-D7B677DB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C629C-AF1C-FED3-20DD-F3DFA0B5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F7D02-F971-5DD7-8827-93E04F2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DCBC1-FDF3-59D9-707C-C863E379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8B1A5-E347-60C5-F0D0-73581CC7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6DD20-3BC5-7817-986C-00910201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00AB07-3C7D-66E7-4B79-29432B82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5ED8F-E6C6-5F9C-89DB-0B2D0014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62BAA-EB9F-6BAF-07C2-3AA4891C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3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0B8F7-4AE7-D54B-3197-C9CCF1A4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EA285-6D4F-6CC7-BF4E-FB9623A7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008FD-1880-8DE9-5046-3EF66F0A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744EDD-7411-2E07-2F86-406568793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D1667-3FF7-19ED-C7AA-EA6F99779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A6CF52-E56C-3333-0467-EA67962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A25096-3A4C-024E-A103-F69D7649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D81AC8-D12B-AD09-828E-7C99492E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7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543EE-6226-5009-3413-DE71C017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59967-F8D7-0140-DFD3-D8BE1157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90C58A-B67A-DF61-D176-732E457F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A813F-8803-D4B6-90E8-E8EC213A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8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4B49AF-5B07-CCDE-F87A-E4F211A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A32D9-49EB-6ADF-31A1-7640250B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B2DC6-F7C1-35C0-6C2B-F6FF81B9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3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54B63-8969-EDFC-773E-F37040C4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5AA4B-8BFB-E43C-39A0-3716A992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4410B-F83D-217A-C48C-2B56EE20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8FDCE-F646-7FDC-1E16-7402A4C6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C7EC5-3E14-158C-D118-06778DEE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9E652-7465-1CA2-1C91-A745DEE2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D8C36-FF40-8BE8-98E5-E3BF6664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ECF33-8D73-B3C3-4966-67602453F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20283-ABA3-8B45-FDE9-E41331A03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FB270-165D-9CAA-08EA-1C06C70D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0D9DC-12F0-D205-1C86-A3268914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523D5-CD45-582E-B034-4B290B7B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3A0DBD-E893-C4E4-E7C0-DC285165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5DC0B-C83F-AB01-5D4C-7685C4C1E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9B0D8-AFC7-1691-FFFA-E6E471F75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CAEE-B719-4062-80BF-AEA7062495E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A58D6-CA58-A5E3-FE1C-3C4E83EF3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68984-3E71-F102-65E5-A0270A6A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3686-E8C2-4302-BAA6-8BBF24A3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ctive.gitbook.io/vr-sheets/getting-started/introdu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B640E-8772-EE04-4EDE-87A6A15F0453}"/>
              </a:ext>
            </a:extLst>
          </p:cNvPr>
          <p:cNvSpPr txBox="1"/>
          <p:nvPr/>
        </p:nvSpPr>
        <p:spPr>
          <a:xfrm>
            <a:off x="3333032" y="2598003"/>
            <a:ext cx="552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Value Rebalancing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4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A157-08D1-26FE-B6F7-F4E67D62E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3219A5-C4FA-6027-AF69-F882DDD882B4}"/>
              </a:ext>
            </a:extLst>
          </p:cNvPr>
          <p:cNvSpPr txBox="1"/>
          <p:nvPr/>
        </p:nvSpPr>
        <p:spPr>
          <a:xfrm>
            <a:off x="463689" y="413667"/>
            <a:ext cx="112646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감액 방법</a:t>
            </a:r>
            <a:r>
              <a:rPr lang="en-US" altLang="ko-KR" b="1" dirty="0"/>
              <a:t>&gt;</a:t>
            </a:r>
          </a:p>
          <a:p>
            <a:endParaRPr lang="en-US" altLang="ko-KR" dirty="0"/>
          </a:p>
          <a:p>
            <a:r>
              <a:rPr lang="en-US" altLang="ko-KR" b="1" dirty="0"/>
              <a:t>TQQQ </a:t>
            </a:r>
            <a:r>
              <a:rPr lang="ko-KR" altLang="en-US" b="1" dirty="0"/>
              <a:t>평가금과 </a:t>
            </a:r>
            <a:r>
              <a:rPr lang="en-US" altLang="ko-KR" b="1" dirty="0"/>
              <a:t>Pool</a:t>
            </a:r>
            <a:r>
              <a:rPr lang="ko-KR" altLang="en-US" b="1" dirty="0"/>
              <a:t>의 비율 만큼 매도</a:t>
            </a:r>
            <a:r>
              <a:rPr lang="en-US" altLang="ko-KR" dirty="0"/>
              <a:t>								</a:t>
            </a:r>
          </a:p>
          <a:p>
            <a:r>
              <a:rPr lang="en-US" altLang="ko-KR" dirty="0"/>
              <a:t>ex) </a:t>
            </a:r>
          </a:p>
          <a:p>
            <a:r>
              <a:rPr lang="en-US" altLang="ko-KR" b="1" dirty="0"/>
              <a:t>	TQQQ </a:t>
            </a:r>
            <a:r>
              <a:rPr lang="ko-KR" altLang="en-US" b="1" dirty="0" err="1"/>
              <a:t>평가금</a:t>
            </a:r>
            <a:r>
              <a:rPr lang="ko-KR" altLang="en-US" b="1" dirty="0"/>
              <a:t> </a:t>
            </a:r>
            <a:r>
              <a:rPr lang="en-US" altLang="ko-KR" b="1" dirty="0"/>
              <a:t>18,000 / Pool 2,000 / </a:t>
            </a:r>
            <a:r>
              <a:rPr lang="ko-KR" altLang="en-US" b="1" dirty="0"/>
              <a:t>총액 </a:t>
            </a:r>
            <a:r>
              <a:rPr lang="en-US" altLang="ko-KR" b="1" dirty="0"/>
              <a:t>20,000</a:t>
            </a:r>
          </a:p>
          <a:p>
            <a:r>
              <a:rPr lang="en-US" altLang="ko-KR" dirty="0"/>
              <a:t>	TQQQ </a:t>
            </a:r>
            <a:r>
              <a:rPr lang="ko-KR" altLang="en-US" dirty="0"/>
              <a:t>비중 </a:t>
            </a:r>
            <a:r>
              <a:rPr lang="en-US" altLang="ko-KR" dirty="0"/>
              <a:t>90% / Pool </a:t>
            </a:r>
            <a:r>
              <a:rPr lang="ko-KR" altLang="en-US" dirty="0"/>
              <a:t>비중 </a:t>
            </a:r>
            <a:r>
              <a:rPr lang="en-US" altLang="ko-KR" dirty="0"/>
              <a:t>10% /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/>
              <a:t>인출 금액 </a:t>
            </a:r>
            <a:r>
              <a:rPr lang="en-US" altLang="ko-KR" b="1" dirty="0"/>
              <a:t>10,000</a:t>
            </a:r>
          </a:p>
          <a:p>
            <a:r>
              <a:rPr lang="en-US" altLang="ko-KR" dirty="0"/>
              <a:t>	1. TQQQ </a:t>
            </a:r>
            <a:r>
              <a:rPr lang="ko-KR" altLang="en-US" dirty="0"/>
              <a:t>비중 </a:t>
            </a:r>
            <a:r>
              <a:rPr lang="en-US" altLang="ko-KR" dirty="0"/>
              <a:t>90% / Pool </a:t>
            </a:r>
            <a:r>
              <a:rPr lang="ko-KR" altLang="en-US" dirty="0"/>
              <a:t>비중 </a:t>
            </a:r>
            <a:r>
              <a:rPr lang="en-US" altLang="ko-KR" dirty="0"/>
              <a:t>10%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금액 인출</a:t>
            </a:r>
            <a:endParaRPr lang="en-US" altLang="ko-KR" dirty="0"/>
          </a:p>
          <a:p>
            <a:r>
              <a:rPr lang="en-US" altLang="ko-KR" dirty="0"/>
              <a:t>	=&gt; TQQQ: 18000-9000 / Pool: 2000-1000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2. V</a:t>
            </a:r>
            <a:r>
              <a:rPr lang="ko-KR" altLang="en-US" dirty="0"/>
              <a:t>값을 재설정</a:t>
            </a:r>
            <a:r>
              <a:rPr lang="en-US" altLang="ko-KR" dirty="0"/>
              <a:t>(P/V </a:t>
            </a:r>
            <a:r>
              <a:rPr lang="ko-KR" altLang="en-US" dirty="0"/>
              <a:t>값은 고정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if V</a:t>
            </a:r>
            <a:r>
              <a:rPr lang="ko-KR" altLang="en-US" dirty="0"/>
              <a:t>가 </a:t>
            </a:r>
            <a:r>
              <a:rPr lang="en-US" altLang="ko-KR" dirty="0"/>
              <a:t>20,000</a:t>
            </a:r>
            <a:r>
              <a:rPr lang="ko-KR" altLang="en-US" dirty="0"/>
              <a:t>이라 가정할 때</a:t>
            </a:r>
            <a:r>
              <a:rPr lang="en-US" altLang="ko-KR" dirty="0"/>
              <a:t>(</a:t>
            </a:r>
            <a:r>
              <a:rPr lang="ko-KR" altLang="en-US" dirty="0"/>
              <a:t>위의 총액을 말하는 것이 아니라 가상의 금액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P/V = 2,000/20,000 = 0.1</a:t>
            </a:r>
            <a:r>
              <a:rPr lang="en-US" altLang="ko-KR" b="1" dirty="0"/>
              <a:t> </a:t>
            </a:r>
            <a:r>
              <a:rPr lang="ko-KR" altLang="en-US" dirty="0"/>
              <a:t>이 상태였을 것이기 때문에</a:t>
            </a:r>
            <a:endParaRPr lang="en-US" altLang="ko-KR" dirty="0"/>
          </a:p>
          <a:p>
            <a:r>
              <a:rPr lang="en-US" altLang="ko-KR" dirty="0"/>
              <a:t>	Pool</a:t>
            </a:r>
            <a:r>
              <a:rPr lang="ko-KR" altLang="en-US" dirty="0"/>
              <a:t>이 </a:t>
            </a:r>
            <a:r>
              <a:rPr lang="en-US" altLang="ko-KR" dirty="0"/>
              <a:t>1,000</a:t>
            </a:r>
            <a:r>
              <a:rPr lang="ko-KR" altLang="en-US" dirty="0"/>
              <a:t>으로 감액이 되어도 </a:t>
            </a:r>
            <a:r>
              <a:rPr lang="en-US" altLang="ko-KR" b="1" dirty="0">
                <a:solidFill>
                  <a:srgbClr val="FF0000"/>
                </a:solidFill>
              </a:rPr>
              <a:t>P/V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0.1</a:t>
            </a:r>
            <a:r>
              <a:rPr lang="ko-KR" altLang="en-US" b="1" dirty="0">
                <a:solidFill>
                  <a:srgbClr val="FF0000"/>
                </a:solidFill>
              </a:rPr>
              <a:t>이 유지 되어야 함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0.1</a:t>
            </a:r>
            <a:r>
              <a:rPr lang="ko-KR" altLang="en-US" dirty="0"/>
              <a:t>을 유지하는 </a:t>
            </a:r>
            <a:r>
              <a:rPr lang="en-US" altLang="ko-KR" dirty="0"/>
              <a:t>V</a:t>
            </a:r>
            <a:r>
              <a:rPr lang="ko-KR" altLang="en-US" dirty="0"/>
              <a:t>값은 </a:t>
            </a:r>
            <a:r>
              <a:rPr lang="en-US" altLang="ko-KR" dirty="0"/>
              <a:t>1,000 / V = 0.1 =&gt; </a:t>
            </a:r>
            <a:r>
              <a:rPr lang="en-US" altLang="ko-KR" b="1" dirty="0">
                <a:solidFill>
                  <a:srgbClr val="FF0000"/>
                </a:solidFill>
              </a:rPr>
              <a:t>V = 10,000</a:t>
            </a:r>
            <a:r>
              <a:rPr lang="ko-KR" altLang="en-US" b="1" dirty="0">
                <a:solidFill>
                  <a:srgbClr val="FF0000"/>
                </a:solidFill>
              </a:rPr>
              <a:t>이 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	=&gt; </a:t>
            </a:r>
            <a:r>
              <a:rPr lang="ko-KR" altLang="en-US" b="1" dirty="0">
                <a:solidFill>
                  <a:srgbClr val="FF0000"/>
                </a:solidFill>
              </a:rPr>
              <a:t>다음 사이클에서 계산은 </a:t>
            </a:r>
            <a:r>
              <a:rPr lang="en-US" altLang="ko-KR" b="1" dirty="0">
                <a:solidFill>
                  <a:srgbClr val="FF0000"/>
                </a:solidFill>
              </a:rPr>
              <a:t>P = 1,000 / V = 10,000</a:t>
            </a:r>
            <a:r>
              <a:rPr lang="ko-KR" altLang="en-US" b="1" dirty="0">
                <a:solidFill>
                  <a:srgbClr val="FF0000"/>
                </a:solidFill>
              </a:rPr>
              <a:t>을 기준으로 새 </a:t>
            </a:r>
            <a:r>
              <a:rPr lang="en-US" altLang="ko-KR" b="1" dirty="0">
                <a:solidFill>
                  <a:srgbClr val="FF0000"/>
                </a:solidFill>
              </a:rPr>
              <a:t>V</a:t>
            </a:r>
            <a:r>
              <a:rPr lang="ko-KR" altLang="en-US" b="1" dirty="0">
                <a:solidFill>
                  <a:srgbClr val="FF0000"/>
                </a:solidFill>
              </a:rPr>
              <a:t>를 계산한다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88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F933F-B745-D173-B69A-24BE02A0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F1066-6DA7-6337-8CFD-39C43DA8996C}"/>
              </a:ext>
            </a:extLst>
          </p:cNvPr>
          <p:cNvSpPr txBox="1"/>
          <p:nvPr/>
        </p:nvSpPr>
        <p:spPr>
          <a:xfrm>
            <a:off x="3235293" y="2516196"/>
            <a:ext cx="5059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VR</a:t>
            </a:r>
            <a:r>
              <a:rPr lang="ko-KR" altLang="en-US" sz="4800" dirty="0"/>
              <a:t> </a:t>
            </a:r>
            <a:r>
              <a:rPr lang="en-US" altLang="ko-KR" sz="4800" dirty="0"/>
              <a:t>Sheets</a:t>
            </a:r>
            <a:r>
              <a:rPr lang="ko-KR" altLang="en-US" sz="4800" dirty="0"/>
              <a:t> 사용법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D4E-AC6B-C342-49BE-CE3EEF4C5861}"/>
              </a:ext>
            </a:extLst>
          </p:cNvPr>
          <p:cNvSpPr txBox="1"/>
          <p:nvPr/>
        </p:nvSpPr>
        <p:spPr>
          <a:xfrm>
            <a:off x="2752917" y="3347193"/>
            <a:ext cx="671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https://active.gitbook.io/vr-sheets/getting-started/introduction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5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0CF05-26F1-4C1A-C78E-6036DBC8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08156-A1D0-DB0C-0D69-981167438D6E}"/>
              </a:ext>
            </a:extLst>
          </p:cNvPr>
          <p:cNvSpPr txBox="1"/>
          <p:nvPr/>
        </p:nvSpPr>
        <p:spPr>
          <a:xfrm>
            <a:off x="823132" y="898304"/>
            <a:ext cx="112646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적립식 </a:t>
            </a:r>
            <a:r>
              <a:rPr lang="en-US" altLang="ko-KR" b="1" dirty="0"/>
              <a:t>VR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주기적으로 일정한 금액을 적립하는 형태	</a:t>
            </a:r>
          </a:p>
          <a:p>
            <a:r>
              <a:rPr lang="ko-KR" altLang="en-US" dirty="0"/>
              <a:t>	투자를 시작한 초반에 큰 위기를 겪는다면</a:t>
            </a:r>
            <a:r>
              <a:rPr lang="en-US" altLang="ko-KR" dirty="0"/>
              <a:t>, </a:t>
            </a:r>
            <a:r>
              <a:rPr lang="ko-KR" altLang="en-US" dirty="0"/>
              <a:t>적립식 투자는 위기를 극복할 수 있는 큰 힘이 된다</a:t>
            </a:r>
            <a:r>
              <a:rPr lang="en-US" altLang="ko-KR" dirty="0"/>
              <a:t>.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FenoK</a:t>
            </a:r>
            <a:r>
              <a:rPr lang="en-US" altLang="ko-KR" dirty="0"/>
              <a:t> </a:t>
            </a:r>
            <a:r>
              <a:rPr lang="ko-KR" altLang="en-US" dirty="0"/>
              <a:t>적립식이라 해서 매달 </a:t>
            </a:r>
            <a:r>
              <a:rPr lang="en-US" altLang="ko-KR" dirty="0"/>
              <a:t>DCA </a:t>
            </a:r>
            <a:r>
              <a:rPr lang="ko-KR" altLang="en-US" dirty="0"/>
              <a:t>금액만 필요한 것이 아니라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라오어가 가이드 하는 바로는 초기에 일정한 목돈을 투입하기를 가이드 하고 있다</a:t>
            </a:r>
            <a:r>
              <a:rPr lang="en-US" altLang="ko-KR" dirty="0"/>
              <a:t>.	</a:t>
            </a:r>
          </a:p>
          <a:p>
            <a:r>
              <a:rPr lang="en-US" altLang="ko-KR" dirty="0"/>
              <a:t>		</a:t>
            </a:r>
          </a:p>
          <a:p>
            <a:r>
              <a:rPr lang="ko-KR" altLang="en-US" b="1" dirty="0" err="1"/>
              <a:t>거치식</a:t>
            </a:r>
            <a:r>
              <a:rPr lang="ko-KR" altLang="en-US" b="1" dirty="0"/>
              <a:t> </a:t>
            </a:r>
            <a:r>
              <a:rPr lang="en-US" altLang="ko-KR" b="1" dirty="0"/>
              <a:t>VR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추가적인 적립이나 인출 없이 </a:t>
            </a:r>
            <a:r>
              <a:rPr lang="en-US" altLang="ko-KR" dirty="0"/>
              <a:t>VR </a:t>
            </a:r>
            <a:r>
              <a:rPr lang="ko-KR" altLang="en-US" dirty="0" err="1"/>
              <a:t>장투를</a:t>
            </a:r>
            <a:r>
              <a:rPr lang="ko-KR" altLang="en-US" dirty="0"/>
              <a:t> 이어가는 것을 뜻한다</a:t>
            </a:r>
            <a:r>
              <a:rPr lang="en-US" altLang="ko-KR" dirty="0"/>
              <a:t>.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투자가 장기화 된다면 적립식 </a:t>
            </a:r>
            <a:r>
              <a:rPr lang="en-US" altLang="ko-KR" dirty="0"/>
              <a:t>VR</a:t>
            </a:r>
            <a:r>
              <a:rPr lang="ko-KR" altLang="en-US" dirty="0"/>
              <a:t>은 자연스럽게 </a:t>
            </a:r>
            <a:r>
              <a:rPr lang="ko-KR" altLang="en-US" dirty="0" err="1"/>
              <a:t>거치식</a:t>
            </a:r>
            <a:r>
              <a:rPr lang="ko-KR" altLang="en-US" dirty="0"/>
              <a:t> </a:t>
            </a:r>
            <a:r>
              <a:rPr lang="en-US" altLang="ko-KR" dirty="0"/>
              <a:t>VR</a:t>
            </a:r>
            <a:r>
              <a:rPr lang="ko-KR" altLang="en-US" dirty="0"/>
              <a:t>처럼 변해간다</a:t>
            </a:r>
            <a:r>
              <a:rPr lang="en-US" altLang="ko-KR" dirty="0"/>
              <a:t>.	</a:t>
            </a:r>
          </a:p>
          <a:p>
            <a:r>
              <a:rPr lang="en-US" altLang="ko-KR" dirty="0"/>
              <a:t>		</a:t>
            </a:r>
          </a:p>
          <a:p>
            <a:r>
              <a:rPr lang="ko-KR" altLang="en-US" b="1" dirty="0" err="1"/>
              <a:t>인출식</a:t>
            </a:r>
            <a:r>
              <a:rPr lang="ko-KR" altLang="en-US" b="1" dirty="0"/>
              <a:t> </a:t>
            </a:r>
            <a:r>
              <a:rPr lang="en-US" altLang="ko-KR" b="1" dirty="0"/>
              <a:t>VR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주기적으로 일정 금액을 인출하는 형태의 </a:t>
            </a:r>
            <a:r>
              <a:rPr lang="en-US" altLang="ko-KR" dirty="0"/>
              <a:t>VR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투자 후반부의 </a:t>
            </a:r>
            <a:r>
              <a:rPr lang="en-US" altLang="ko-KR" dirty="0"/>
              <a:t>TQQQ</a:t>
            </a:r>
            <a:r>
              <a:rPr lang="ko-KR" altLang="en-US" dirty="0"/>
              <a:t>의 변동성을 대비해 일정금액을 미리 현금화 하는 방식	</a:t>
            </a:r>
          </a:p>
          <a:p>
            <a:r>
              <a:rPr lang="ko-KR" altLang="en-US" dirty="0"/>
              <a:t>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VR </a:t>
            </a:r>
            <a:r>
              <a:rPr lang="ko-KR" altLang="en-US" b="1" dirty="0">
                <a:solidFill>
                  <a:srgbClr val="FF0000"/>
                </a:solidFill>
              </a:rPr>
              <a:t>초기 설계 방법론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적립식 </a:t>
            </a:r>
            <a:r>
              <a:rPr lang="en-US" altLang="ko-KR" b="1" dirty="0">
                <a:solidFill>
                  <a:srgbClr val="FF0000"/>
                </a:solidFill>
              </a:rPr>
              <a:t>VR -&gt; </a:t>
            </a:r>
            <a:r>
              <a:rPr lang="ko-KR" altLang="en-US" b="1" dirty="0" err="1">
                <a:solidFill>
                  <a:srgbClr val="FF0000"/>
                </a:solidFill>
              </a:rPr>
              <a:t>거치식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VR -&gt; </a:t>
            </a:r>
            <a:r>
              <a:rPr lang="ko-KR" altLang="en-US" b="1" dirty="0" err="1">
                <a:solidFill>
                  <a:srgbClr val="FF0000"/>
                </a:solidFill>
              </a:rPr>
              <a:t>인출식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VR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83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3355F-2E11-A6AA-7721-5B3A86ED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2FA9B-D390-7C2F-A5B2-63D0B6CAD298}"/>
              </a:ext>
            </a:extLst>
          </p:cNvPr>
          <p:cNvSpPr txBox="1"/>
          <p:nvPr/>
        </p:nvSpPr>
        <p:spPr>
          <a:xfrm>
            <a:off x="3865261" y="2598003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적립식 </a:t>
            </a:r>
            <a:r>
              <a:rPr lang="en-US" altLang="ko-KR" sz="4800" dirty="0"/>
              <a:t>VR </a:t>
            </a:r>
            <a:r>
              <a:rPr lang="ko-KR" altLang="en-US" sz="48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60020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D09FF-00ED-6D65-BE2D-A8335F385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805A7-F082-DAAC-A8F5-ABE31EE0BE48}"/>
              </a:ext>
            </a:extLst>
          </p:cNvPr>
          <p:cNvSpPr txBox="1"/>
          <p:nvPr/>
        </p:nvSpPr>
        <p:spPr>
          <a:xfrm>
            <a:off x="72428" y="63374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Rebalancing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5FF62-F8AF-5C26-E2CE-27768B944387}"/>
              </a:ext>
            </a:extLst>
          </p:cNvPr>
          <p:cNvSpPr txBox="1"/>
          <p:nvPr/>
        </p:nvSpPr>
        <p:spPr>
          <a:xfrm>
            <a:off x="144856" y="660860"/>
            <a:ext cx="115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적립식 </a:t>
            </a:r>
            <a:r>
              <a:rPr lang="en-US" altLang="ko-KR" dirty="0"/>
              <a:t>VR </a:t>
            </a:r>
            <a:r>
              <a:rPr lang="ko-KR" altLang="en-US" dirty="0"/>
              <a:t>초기자금 </a:t>
            </a:r>
            <a:r>
              <a:rPr lang="en-US" altLang="ko-KR" dirty="0"/>
              <a:t>5000</a:t>
            </a:r>
            <a:r>
              <a:rPr lang="ko-KR" altLang="en-US" dirty="0"/>
              <a:t>달러</a:t>
            </a:r>
            <a:r>
              <a:rPr lang="en-US" altLang="ko-KR" dirty="0"/>
              <a:t>, </a:t>
            </a:r>
            <a:r>
              <a:rPr lang="ko-KR" altLang="en-US" dirty="0"/>
              <a:t>사이클 증액 </a:t>
            </a:r>
            <a:r>
              <a:rPr lang="en-US" altLang="ko-KR" dirty="0"/>
              <a:t>250</a:t>
            </a:r>
            <a:r>
              <a:rPr lang="ko-KR" altLang="en-US" dirty="0"/>
              <a:t>달러</a:t>
            </a:r>
            <a:r>
              <a:rPr lang="en-US" altLang="ko-KR" dirty="0"/>
              <a:t>, </a:t>
            </a:r>
            <a:r>
              <a:rPr lang="ko-KR" altLang="en-US" dirty="0"/>
              <a:t>시작 </a:t>
            </a:r>
            <a:r>
              <a:rPr lang="en-US" altLang="ko-KR" dirty="0"/>
              <a:t>Pool 0%, Pool </a:t>
            </a:r>
            <a:r>
              <a:rPr lang="ko-KR" altLang="en-US" dirty="0"/>
              <a:t>사용한도 </a:t>
            </a:r>
            <a:r>
              <a:rPr lang="en-US" altLang="ko-KR" dirty="0"/>
              <a:t>75%, G=10, Band 15%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48425-847E-0A32-DB78-106BF94D969B}"/>
              </a:ext>
            </a:extLst>
          </p:cNvPr>
          <p:cNvSpPr txBox="1"/>
          <p:nvPr/>
        </p:nvSpPr>
        <p:spPr>
          <a:xfrm>
            <a:off x="2390116" y="1254701"/>
            <a:ext cx="6843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초기자금 </a:t>
            </a:r>
            <a:r>
              <a:rPr lang="en-US" altLang="ko-KR" dirty="0"/>
              <a:t>5000</a:t>
            </a:r>
            <a:r>
              <a:rPr lang="ko-KR" altLang="en-US" dirty="0"/>
              <a:t>달러로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주에서 한달동안 </a:t>
            </a:r>
            <a:r>
              <a:rPr lang="en-US" altLang="ko-KR" b="1" dirty="0">
                <a:solidFill>
                  <a:srgbClr val="FF0000"/>
                </a:solidFill>
              </a:rPr>
              <a:t>TQQQ</a:t>
            </a:r>
            <a:r>
              <a:rPr lang="ko-KR" altLang="en-US" b="1" dirty="0">
                <a:solidFill>
                  <a:srgbClr val="FF0000"/>
                </a:solidFill>
              </a:rPr>
              <a:t>를 매수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남는 돈은 </a:t>
            </a:r>
            <a:r>
              <a:rPr lang="en-US" altLang="ko-KR" dirty="0"/>
              <a:t>Pool</a:t>
            </a:r>
            <a:r>
              <a:rPr lang="ko-KR" altLang="en-US" dirty="0"/>
              <a:t>로 들어간다</a:t>
            </a:r>
            <a:r>
              <a:rPr lang="en-US" altLang="ko-KR" dirty="0"/>
              <a:t>.($0.50)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110</a:t>
            </a:r>
            <a:r>
              <a:rPr lang="ko-KR" altLang="en-US" dirty="0"/>
              <a:t>개의 </a:t>
            </a:r>
            <a:r>
              <a:rPr lang="en-US" altLang="ko-KR" dirty="0"/>
              <a:t>TQQQ</a:t>
            </a:r>
            <a:r>
              <a:rPr lang="ko-KR" altLang="en-US" dirty="0"/>
              <a:t>를 매수했다 가정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VR </a:t>
            </a:r>
            <a:r>
              <a:rPr lang="ko-KR" altLang="en-US" dirty="0"/>
              <a:t>시작 전날의 </a:t>
            </a:r>
            <a:r>
              <a:rPr lang="en-US" altLang="ko-KR" dirty="0"/>
              <a:t>TQQQ </a:t>
            </a:r>
            <a:r>
              <a:rPr lang="ko-KR" altLang="en-US" dirty="0"/>
              <a:t>종가가 </a:t>
            </a:r>
            <a:r>
              <a:rPr lang="en-US" altLang="ko-KR" dirty="0"/>
              <a:t>45.45</a:t>
            </a:r>
            <a:r>
              <a:rPr lang="ko-KR" altLang="en-US" dirty="0"/>
              <a:t>라고 할 때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종가를 기준으로</a:t>
            </a:r>
            <a:r>
              <a:rPr lang="en-US" altLang="ko-KR" dirty="0"/>
              <a:t>(</a:t>
            </a:r>
            <a:r>
              <a:rPr lang="ko-KR" altLang="en-US" dirty="0"/>
              <a:t>평단가가 아님</a:t>
            </a:r>
            <a:r>
              <a:rPr lang="en-US" altLang="ko-KR" dirty="0"/>
              <a:t>) V</a:t>
            </a:r>
            <a:r>
              <a:rPr lang="ko-KR" altLang="en-US" dirty="0"/>
              <a:t>를 계산</a:t>
            </a:r>
          </a:p>
          <a:p>
            <a:endParaRPr lang="ko-KR" altLang="en-US" dirty="0"/>
          </a:p>
          <a:p>
            <a:r>
              <a:rPr lang="en-US" altLang="ko-KR" b="1" dirty="0">
                <a:solidFill>
                  <a:srgbClr val="FF0000"/>
                </a:solidFill>
              </a:rPr>
              <a:t>V1=110 x 45.45 = 4999.5</a:t>
            </a:r>
          </a:p>
          <a:p>
            <a:endParaRPr lang="en-US" altLang="ko-KR" dirty="0"/>
          </a:p>
          <a:p>
            <a:r>
              <a:rPr lang="ko-KR" altLang="en-US" b="1" dirty="0"/>
              <a:t>최소밴드 </a:t>
            </a:r>
            <a:r>
              <a:rPr lang="en-US" altLang="ko-KR" b="1" dirty="0"/>
              <a:t>= 4999.5 x 0.85 = 4249.58</a:t>
            </a:r>
          </a:p>
          <a:p>
            <a:r>
              <a:rPr lang="ko-KR" altLang="en-US" b="1" dirty="0"/>
              <a:t>최대밴드 </a:t>
            </a:r>
            <a:r>
              <a:rPr lang="en-US" altLang="ko-KR" b="1" dirty="0"/>
              <a:t>= 4999.5 x 1.15 = 5749.43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212121-1031-AE8F-A976-0F6C0F37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16" y="5626333"/>
            <a:ext cx="5806723" cy="977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EEADC-0AC5-EECB-8316-A98BA2B75CCD}"/>
              </a:ext>
            </a:extLst>
          </p:cNvPr>
          <p:cNvSpPr txBox="1"/>
          <p:nvPr/>
        </p:nvSpPr>
        <p:spPr>
          <a:xfrm>
            <a:off x="2290918" y="519484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사이클 시작</a:t>
            </a:r>
          </a:p>
        </p:txBody>
      </p:sp>
    </p:spTree>
    <p:extLst>
      <p:ext uri="{BB962C8B-B14F-4D97-AF65-F5344CB8AC3E}">
        <p14:creationId xmlns:p14="http://schemas.microsoft.com/office/powerpoint/2010/main" val="357701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E92D-944F-735F-4DC0-1A3255BE5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3FB901-1861-1035-9E91-B6E9FA679A03}"/>
              </a:ext>
            </a:extLst>
          </p:cNvPr>
          <p:cNvSpPr txBox="1"/>
          <p:nvPr/>
        </p:nvSpPr>
        <p:spPr>
          <a:xfrm>
            <a:off x="72428" y="63374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Rebalancing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40167-6978-AC08-B681-FB4D2EC7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331187"/>
            <a:ext cx="571500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99A3AD-AB3C-C8EC-9247-B5A0B3D5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82" y="702537"/>
            <a:ext cx="5715000" cy="2533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908E-2F17-5679-1641-7D68BFB9CE25}"/>
              </a:ext>
            </a:extLst>
          </p:cNvPr>
          <p:cNvSpPr txBox="1"/>
          <p:nvPr/>
        </p:nvSpPr>
        <p:spPr>
          <a:xfrm>
            <a:off x="415637" y="3621814"/>
            <a:ext cx="5053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매수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설정된 평단가가 최소 밴드에 걸리는 지점에 </a:t>
            </a:r>
            <a:endParaRPr lang="en-US" altLang="ko-KR" dirty="0"/>
          </a:p>
          <a:p>
            <a:r>
              <a:rPr lang="ko-KR" altLang="en-US" dirty="0"/>
              <a:t>매수점이 설정 되지만 </a:t>
            </a:r>
            <a:r>
              <a:rPr lang="en-US" altLang="ko-KR" dirty="0"/>
              <a:t>Pool</a:t>
            </a:r>
            <a:r>
              <a:rPr lang="ko-KR" altLang="en-US" dirty="0"/>
              <a:t>에 금액이 있지 않아</a:t>
            </a:r>
            <a:endParaRPr lang="en-US" altLang="ko-KR" dirty="0"/>
          </a:p>
          <a:p>
            <a:r>
              <a:rPr lang="ko-KR" altLang="en-US" dirty="0"/>
              <a:t>실제 매수가 발생 되지는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34D76-1E73-32D0-A611-7EB8E701C453}"/>
              </a:ext>
            </a:extLst>
          </p:cNvPr>
          <p:cNvSpPr txBox="1"/>
          <p:nvPr/>
        </p:nvSpPr>
        <p:spPr>
          <a:xfrm>
            <a:off x="6100346" y="3621813"/>
            <a:ext cx="5468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매도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설정된 평단가가 최대 밴드에 걸리는 지점마다</a:t>
            </a:r>
            <a:endParaRPr lang="en-US" altLang="ko-KR" dirty="0"/>
          </a:p>
          <a:p>
            <a:r>
              <a:rPr lang="ko-KR" altLang="en-US" dirty="0"/>
              <a:t>매도를 설정한다</a:t>
            </a:r>
            <a:r>
              <a:rPr lang="en-US" altLang="ko-KR" dirty="0"/>
              <a:t>. Pool </a:t>
            </a:r>
            <a:r>
              <a:rPr lang="ko-KR" altLang="en-US" dirty="0"/>
              <a:t>비율은 </a:t>
            </a:r>
            <a:r>
              <a:rPr lang="en-US" altLang="ko-KR" dirty="0"/>
              <a:t>75%</a:t>
            </a:r>
            <a:r>
              <a:rPr lang="ko-KR" altLang="en-US" dirty="0"/>
              <a:t>이지만 매도에는</a:t>
            </a:r>
            <a:endParaRPr lang="en-US" altLang="ko-KR" dirty="0"/>
          </a:p>
          <a:p>
            <a:r>
              <a:rPr lang="ko-KR" altLang="en-US" dirty="0"/>
              <a:t>제한이 없기 때문에 제한 없이 매도를 걸 수 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E43452-411B-27F5-4D3C-6C08084DB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5674450"/>
            <a:ext cx="5715000" cy="962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3617E-2EF9-1DE0-0DAA-099720E6DAD5}"/>
              </a:ext>
            </a:extLst>
          </p:cNvPr>
          <p:cNvSpPr txBox="1"/>
          <p:nvPr/>
        </p:nvSpPr>
        <p:spPr>
          <a:xfrm>
            <a:off x="3171264" y="529271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사이클 종료</a:t>
            </a:r>
          </a:p>
        </p:txBody>
      </p:sp>
    </p:spTree>
    <p:extLst>
      <p:ext uri="{BB962C8B-B14F-4D97-AF65-F5344CB8AC3E}">
        <p14:creationId xmlns:p14="http://schemas.microsoft.com/office/powerpoint/2010/main" val="262161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48CE8-D2C9-5311-24EB-CC5F5A8B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5F15B-55AC-1302-EFF5-9F9A5C3A80E8}"/>
              </a:ext>
            </a:extLst>
          </p:cNvPr>
          <p:cNvSpPr txBox="1"/>
          <p:nvPr/>
        </p:nvSpPr>
        <p:spPr>
          <a:xfrm>
            <a:off x="72428" y="63374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Rebalancing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D49509-419E-3891-BF98-A36DDE46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98" y="885167"/>
            <a:ext cx="5715000" cy="96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8EB3F-8937-1E72-BE7A-89FCC6035829}"/>
              </a:ext>
            </a:extLst>
          </p:cNvPr>
          <p:cNvSpPr txBox="1"/>
          <p:nvPr/>
        </p:nvSpPr>
        <p:spPr>
          <a:xfrm>
            <a:off x="3174662" y="50342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사이클 종료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6B9154-6F92-8A51-C8EB-6F165EEA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898" y="2065369"/>
            <a:ext cx="2095500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FE04B-C357-70E0-A1C7-396A8B410B88}"/>
              </a:ext>
            </a:extLst>
          </p:cNvPr>
          <p:cNvSpPr txBox="1"/>
          <p:nvPr/>
        </p:nvSpPr>
        <p:spPr>
          <a:xfrm>
            <a:off x="3174662" y="2693121"/>
            <a:ext cx="46057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V2 = 4999.50 + 0.5/10 + 250 = 5249.55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/>
              <a:t>최소밴드 </a:t>
            </a:r>
            <a:r>
              <a:rPr lang="en-US" altLang="ko-KR" b="1" dirty="0"/>
              <a:t>= 5249.55 x 0.85 = 4462.12</a:t>
            </a:r>
          </a:p>
          <a:p>
            <a:r>
              <a:rPr lang="ko-KR" altLang="en-US" b="1" dirty="0"/>
              <a:t>최대밴드 </a:t>
            </a:r>
            <a:r>
              <a:rPr lang="en-US" altLang="ko-KR" b="1" dirty="0"/>
              <a:t>= 5249.55 x 1.15 = 6036.98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8B5D6B-58F7-0031-572E-01E39347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98" y="4562061"/>
            <a:ext cx="5715000" cy="1428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A8EE85-FD2E-DDCD-9FEF-3D409AAB6F8F}"/>
              </a:ext>
            </a:extLst>
          </p:cNvPr>
          <p:cNvSpPr txBox="1"/>
          <p:nvPr/>
        </p:nvSpPr>
        <p:spPr>
          <a:xfrm>
            <a:off x="3160054" y="418158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사이클 시작</a:t>
            </a:r>
          </a:p>
        </p:txBody>
      </p:sp>
    </p:spTree>
    <p:extLst>
      <p:ext uri="{BB962C8B-B14F-4D97-AF65-F5344CB8AC3E}">
        <p14:creationId xmlns:p14="http://schemas.microsoft.com/office/powerpoint/2010/main" val="343156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54228-7756-D167-0BFB-B68DA17F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1E3FD1-7483-4570-4951-99802B6B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6" y="74330"/>
            <a:ext cx="5661890" cy="6709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5801D-DF1A-6C4B-A07F-B321A7ABC390}"/>
              </a:ext>
            </a:extLst>
          </p:cNvPr>
          <p:cNvSpPr txBox="1"/>
          <p:nvPr/>
        </p:nvSpPr>
        <p:spPr>
          <a:xfrm>
            <a:off x="6542551" y="339220"/>
            <a:ext cx="4871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V3 = 5249.55 + 250.50/10 + 250 = 5524.6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/>
              <a:t>최소밴드 </a:t>
            </a:r>
            <a:r>
              <a:rPr lang="en-US" altLang="ko-KR" b="1" dirty="0"/>
              <a:t>= 5524.6 x 0.85 = 4695.91</a:t>
            </a:r>
          </a:p>
          <a:p>
            <a:r>
              <a:rPr lang="ko-KR" altLang="en-US" b="1" dirty="0"/>
              <a:t>최대밴드 </a:t>
            </a:r>
            <a:r>
              <a:rPr lang="en-US" altLang="ko-KR" b="1" dirty="0"/>
              <a:t>= 5524.6 x 1.15 = 6353.29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5E87C3-887A-59DA-C79B-E3ABEB54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974" y="1816548"/>
            <a:ext cx="5715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F933F-B745-D173-B69A-24BE02A0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F1066-6DA7-6337-8CFD-39C43DA8996C}"/>
              </a:ext>
            </a:extLst>
          </p:cNvPr>
          <p:cNvSpPr txBox="1"/>
          <p:nvPr/>
        </p:nvSpPr>
        <p:spPr>
          <a:xfrm>
            <a:off x="3219251" y="301350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VR</a:t>
            </a:r>
            <a:r>
              <a:rPr lang="ko-KR" altLang="en-US" sz="4800" dirty="0"/>
              <a:t> 증액 </a:t>
            </a:r>
            <a:r>
              <a:rPr lang="en-US" altLang="ko-KR" sz="4800" dirty="0"/>
              <a:t>/ </a:t>
            </a:r>
            <a:r>
              <a:rPr lang="ko-KR" altLang="en-US" sz="4800" dirty="0"/>
              <a:t>감액</a:t>
            </a:r>
            <a:r>
              <a:rPr lang="en-US" altLang="ko-KR" sz="4800" dirty="0"/>
              <a:t> </a:t>
            </a:r>
            <a:r>
              <a:rPr lang="ko-KR" altLang="en-US" sz="48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94823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5723-5E5C-F228-FD6B-0A696B1CF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F30E2-5130-5A2F-D52D-9D8A25887313}"/>
              </a:ext>
            </a:extLst>
          </p:cNvPr>
          <p:cNvSpPr txBox="1"/>
          <p:nvPr/>
        </p:nvSpPr>
        <p:spPr>
          <a:xfrm>
            <a:off x="463689" y="413667"/>
            <a:ext cx="112646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증액 방법</a:t>
            </a:r>
            <a:r>
              <a:rPr lang="en-US" altLang="ko-KR" b="1" dirty="0"/>
              <a:t>&gt;</a:t>
            </a:r>
          </a:p>
          <a:p>
            <a:endParaRPr lang="en-US" altLang="ko-KR" dirty="0"/>
          </a:p>
          <a:p>
            <a:r>
              <a:rPr lang="en-US" altLang="ko-KR" b="1" dirty="0"/>
              <a:t>TQQQ </a:t>
            </a:r>
            <a:r>
              <a:rPr lang="ko-KR" altLang="en-US" b="1" dirty="0"/>
              <a:t>평가금과 </a:t>
            </a:r>
            <a:r>
              <a:rPr lang="en-US" altLang="ko-KR" b="1" dirty="0"/>
              <a:t>Pool</a:t>
            </a:r>
            <a:r>
              <a:rPr lang="ko-KR" altLang="en-US" b="1" dirty="0"/>
              <a:t>의 비율 만큼 추가</a:t>
            </a:r>
            <a:r>
              <a:rPr lang="en-US" altLang="ko-KR" dirty="0"/>
              <a:t>								</a:t>
            </a:r>
          </a:p>
          <a:p>
            <a:r>
              <a:rPr lang="en-US" altLang="ko-KR" dirty="0"/>
              <a:t>ex) </a:t>
            </a:r>
          </a:p>
          <a:p>
            <a:r>
              <a:rPr lang="en-US" altLang="ko-KR" b="1" dirty="0"/>
              <a:t>	TQQQ </a:t>
            </a:r>
            <a:r>
              <a:rPr lang="ko-KR" altLang="en-US" b="1" dirty="0" err="1"/>
              <a:t>평가금</a:t>
            </a:r>
            <a:r>
              <a:rPr lang="ko-KR" altLang="en-US" b="1" dirty="0"/>
              <a:t> </a:t>
            </a:r>
            <a:r>
              <a:rPr lang="en-US" altLang="ko-KR" b="1" dirty="0"/>
              <a:t>18,000 / Pool 2,000 / </a:t>
            </a:r>
            <a:r>
              <a:rPr lang="ko-KR" altLang="en-US" b="1" dirty="0"/>
              <a:t>총액 </a:t>
            </a:r>
            <a:r>
              <a:rPr lang="en-US" altLang="ko-KR" b="1" dirty="0"/>
              <a:t>20,000</a:t>
            </a:r>
          </a:p>
          <a:p>
            <a:r>
              <a:rPr lang="en-US" altLang="ko-KR" dirty="0"/>
              <a:t>	TQQQ </a:t>
            </a:r>
            <a:r>
              <a:rPr lang="ko-KR" altLang="en-US" dirty="0"/>
              <a:t>비중 </a:t>
            </a:r>
            <a:r>
              <a:rPr lang="en-US" altLang="ko-KR" dirty="0"/>
              <a:t>90% / Pool </a:t>
            </a:r>
            <a:r>
              <a:rPr lang="ko-KR" altLang="en-US" dirty="0"/>
              <a:t>비중 </a:t>
            </a:r>
            <a:r>
              <a:rPr lang="en-US" altLang="ko-KR" dirty="0"/>
              <a:t>10% /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/>
              <a:t>증액 금액 </a:t>
            </a:r>
            <a:r>
              <a:rPr lang="en-US" altLang="ko-KR" b="1" dirty="0"/>
              <a:t>10,000</a:t>
            </a:r>
          </a:p>
          <a:p>
            <a:r>
              <a:rPr lang="en-US" altLang="ko-KR" dirty="0"/>
              <a:t>	1. TQQQ </a:t>
            </a:r>
            <a:r>
              <a:rPr lang="ko-KR" altLang="en-US" dirty="0"/>
              <a:t>비중 </a:t>
            </a:r>
            <a:r>
              <a:rPr lang="en-US" altLang="ko-KR" dirty="0"/>
              <a:t>90% / Pool </a:t>
            </a:r>
            <a:r>
              <a:rPr lang="ko-KR" altLang="en-US" dirty="0"/>
              <a:t>비중 </a:t>
            </a:r>
            <a:r>
              <a:rPr lang="en-US" altLang="ko-KR" dirty="0"/>
              <a:t>10%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금액 투입</a:t>
            </a:r>
            <a:endParaRPr lang="en-US" altLang="ko-KR" dirty="0"/>
          </a:p>
          <a:p>
            <a:r>
              <a:rPr lang="en-US" altLang="ko-KR" dirty="0"/>
              <a:t>	=&gt; TQQQ: 18000+9000 / Pool: 2000+1000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2. V</a:t>
            </a:r>
            <a:r>
              <a:rPr lang="ko-KR" altLang="en-US" dirty="0"/>
              <a:t>값을 재설정</a:t>
            </a:r>
            <a:r>
              <a:rPr lang="en-US" altLang="ko-KR" dirty="0"/>
              <a:t>(P/V </a:t>
            </a:r>
            <a:r>
              <a:rPr lang="ko-KR" altLang="en-US" dirty="0"/>
              <a:t>값은 고정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if V</a:t>
            </a:r>
            <a:r>
              <a:rPr lang="ko-KR" altLang="en-US" dirty="0"/>
              <a:t>가 </a:t>
            </a:r>
            <a:r>
              <a:rPr lang="en-US" altLang="ko-KR" dirty="0"/>
              <a:t>20,000</a:t>
            </a:r>
            <a:r>
              <a:rPr lang="ko-KR" altLang="en-US" dirty="0"/>
              <a:t>이라 가정할 때</a:t>
            </a:r>
            <a:r>
              <a:rPr lang="en-US" altLang="ko-KR" dirty="0"/>
              <a:t>(</a:t>
            </a:r>
            <a:r>
              <a:rPr lang="ko-KR" altLang="en-US" dirty="0"/>
              <a:t>위의 총액을 말하는 것이 아니라 가상의 금액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P/V = 2,000/20,000 = 0.1</a:t>
            </a:r>
            <a:r>
              <a:rPr lang="en-US" altLang="ko-KR" b="1" dirty="0"/>
              <a:t> </a:t>
            </a:r>
            <a:r>
              <a:rPr lang="ko-KR" altLang="en-US" dirty="0"/>
              <a:t>이 상태였을 것이기 때문에</a:t>
            </a:r>
            <a:endParaRPr lang="en-US" altLang="ko-KR" dirty="0"/>
          </a:p>
          <a:p>
            <a:r>
              <a:rPr lang="en-US" altLang="ko-KR" dirty="0"/>
              <a:t>	Pool</a:t>
            </a:r>
            <a:r>
              <a:rPr lang="ko-KR" altLang="en-US" dirty="0"/>
              <a:t>이 </a:t>
            </a:r>
            <a:r>
              <a:rPr lang="en-US" altLang="ko-KR" dirty="0"/>
              <a:t>3,000</a:t>
            </a:r>
            <a:r>
              <a:rPr lang="ko-KR" altLang="en-US" dirty="0"/>
              <a:t>으로 증액이 되었을 때도 </a:t>
            </a:r>
            <a:r>
              <a:rPr lang="en-US" altLang="ko-KR" b="1" dirty="0">
                <a:solidFill>
                  <a:srgbClr val="FF0000"/>
                </a:solidFill>
              </a:rPr>
              <a:t>P/V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0.1</a:t>
            </a:r>
            <a:r>
              <a:rPr lang="ko-KR" altLang="en-US" b="1" dirty="0">
                <a:solidFill>
                  <a:srgbClr val="FF0000"/>
                </a:solidFill>
              </a:rPr>
              <a:t>이 유지 되어야 함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0.1</a:t>
            </a:r>
            <a:r>
              <a:rPr lang="ko-KR" altLang="en-US" dirty="0"/>
              <a:t>을 유지하는 </a:t>
            </a:r>
            <a:r>
              <a:rPr lang="en-US" altLang="ko-KR" dirty="0"/>
              <a:t>V</a:t>
            </a:r>
            <a:r>
              <a:rPr lang="ko-KR" altLang="en-US" dirty="0"/>
              <a:t>값은 </a:t>
            </a:r>
            <a:r>
              <a:rPr lang="en-US" altLang="ko-KR" dirty="0"/>
              <a:t>3,000 / V = 0.1 =&gt; </a:t>
            </a:r>
            <a:r>
              <a:rPr lang="en-US" altLang="ko-KR" b="1" dirty="0">
                <a:solidFill>
                  <a:srgbClr val="FF0000"/>
                </a:solidFill>
              </a:rPr>
              <a:t>V = 30,000</a:t>
            </a:r>
            <a:r>
              <a:rPr lang="ko-KR" altLang="en-US" b="1" dirty="0">
                <a:solidFill>
                  <a:srgbClr val="FF0000"/>
                </a:solidFill>
              </a:rPr>
              <a:t>이 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	=&gt; </a:t>
            </a:r>
            <a:r>
              <a:rPr lang="ko-KR" altLang="en-US" b="1" dirty="0">
                <a:solidFill>
                  <a:srgbClr val="FF0000"/>
                </a:solidFill>
              </a:rPr>
              <a:t>다음 사이클에서 계산은 </a:t>
            </a:r>
            <a:r>
              <a:rPr lang="en-US" altLang="ko-KR" b="1" dirty="0">
                <a:solidFill>
                  <a:srgbClr val="FF0000"/>
                </a:solidFill>
              </a:rPr>
              <a:t>P = 3,000 / V = 30,000</a:t>
            </a:r>
            <a:r>
              <a:rPr lang="ko-KR" altLang="en-US" b="1" dirty="0">
                <a:solidFill>
                  <a:srgbClr val="FF0000"/>
                </a:solidFill>
              </a:rPr>
              <a:t>을 기준으로 새 </a:t>
            </a:r>
            <a:r>
              <a:rPr lang="en-US" altLang="ko-KR" b="1" dirty="0">
                <a:solidFill>
                  <a:srgbClr val="FF0000"/>
                </a:solidFill>
              </a:rPr>
              <a:t>V</a:t>
            </a:r>
            <a:r>
              <a:rPr lang="ko-KR" altLang="en-US" b="1" dirty="0">
                <a:solidFill>
                  <a:srgbClr val="FF0000"/>
                </a:solidFill>
              </a:rPr>
              <a:t>를 계산한다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700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은태 김</dc:creator>
  <cp:lastModifiedBy>은태 김</cp:lastModifiedBy>
  <cp:revision>26</cp:revision>
  <dcterms:created xsi:type="dcterms:W3CDTF">2024-02-21T12:53:05Z</dcterms:created>
  <dcterms:modified xsi:type="dcterms:W3CDTF">2024-02-23T11:33:21Z</dcterms:modified>
</cp:coreProperties>
</file>