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78"/>
  </p:handoutMasterIdLst>
  <p:sldIdLst>
    <p:sldId id="459" r:id="rId3"/>
    <p:sldId id="461" r:id="rId5"/>
    <p:sldId id="462" r:id="rId6"/>
    <p:sldId id="567" r:id="rId7"/>
    <p:sldId id="568" r:id="rId8"/>
    <p:sldId id="464" r:id="rId9"/>
    <p:sldId id="465" r:id="rId10"/>
    <p:sldId id="569" r:id="rId11"/>
    <p:sldId id="570" r:id="rId12"/>
    <p:sldId id="571" r:id="rId13"/>
    <p:sldId id="573" r:id="rId14"/>
    <p:sldId id="572" r:id="rId15"/>
    <p:sldId id="574" r:id="rId16"/>
    <p:sldId id="576" r:id="rId17"/>
    <p:sldId id="578" r:id="rId18"/>
    <p:sldId id="580" r:id="rId19"/>
    <p:sldId id="582" r:id="rId20"/>
    <p:sldId id="583" r:id="rId21"/>
    <p:sldId id="584" r:id="rId22"/>
    <p:sldId id="585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744" r:id="rId56"/>
    <p:sldId id="619" r:id="rId57"/>
    <p:sldId id="620" r:id="rId58"/>
    <p:sldId id="621" r:id="rId59"/>
    <p:sldId id="622" r:id="rId60"/>
    <p:sldId id="634" r:id="rId61"/>
    <p:sldId id="624" r:id="rId62"/>
    <p:sldId id="625" r:id="rId63"/>
    <p:sldId id="626" r:id="rId64"/>
    <p:sldId id="628" r:id="rId65"/>
    <p:sldId id="629" r:id="rId66"/>
    <p:sldId id="630" r:id="rId67"/>
    <p:sldId id="631" r:id="rId68"/>
    <p:sldId id="765" r:id="rId69"/>
    <p:sldId id="633" r:id="rId70"/>
    <p:sldId id="736" r:id="rId71"/>
    <p:sldId id="737" r:id="rId72"/>
    <p:sldId id="738" r:id="rId73"/>
    <p:sldId id="739" r:id="rId74"/>
    <p:sldId id="740" r:id="rId75"/>
    <p:sldId id="531" r:id="rId76"/>
    <p:sldId id="532" r:id="rId77"/>
  </p:sldIdLst>
  <p:sldSz cx="12192000" cy="6858000"/>
  <p:notesSz cx="6858000" cy="9144000"/>
  <p:custDataLst>
    <p:tags r:id="rId8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28" autoAdjust="0"/>
    <p:restoredTop sz="94857"/>
  </p:normalViewPr>
  <p:slideViewPr>
    <p:cSldViewPr snapToGrid="0" snapToObjects="1">
      <p:cViewPr varScale="1">
        <p:scale>
          <a:sx n="50" d="100"/>
          <a:sy n="50" d="100"/>
        </p:scale>
        <p:origin x="6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gs" Target="tags/tag103.xml"/><Relationship Id="rId82" Type="http://schemas.openxmlformats.org/officeDocument/2006/relationships/commentAuthors" Target="commentAuthors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494" y="-28484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358" y="635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866" y="4298133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436550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3262" y="3436550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633" y="2507670"/>
            <a:ext cx="7533351" cy="16576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71" y="6524628"/>
            <a:ext cx="2909534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9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1.xml"/><Relationship Id="rId3" Type="http://schemas.openxmlformats.org/officeDocument/2006/relationships/image" Target="../media/image5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5.png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0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6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7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8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9.png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54.xml"/><Relationship Id="rId3" Type="http://schemas.openxmlformats.org/officeDocument/2006/relationships/image" Target="../media/image10.png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1.png"/><Relationship Id="rId1" Type="http://schemas.openxmlformats.org/officeDocument/2006/relationships/tags" Target="../tags/tag57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5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2.png"/><Relationship Id="rId1" Type="http://schemas.openxmlformats.org/officeDocument/2006/relationships/tags" Target="../tags/tag6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71.xml"/><Relationship Id="rId3" Type="http://schemas.openxmlformats.org/officeDocument/2006/relationships/image" Target="../media/image5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3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13.png"/><Relationship Id="rId1" Type="http://schemas.openxmlformats.org/officeDocument/2006/relationships/tags" Target="../tags/tag7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5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9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4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5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6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7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18.png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7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9.png"/><Relationship Id="rId1" Type="http://schemas.openxmlformats.org/officeDocument/2006/relationships/tags" Target="../tags/tag93.xml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8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9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0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20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10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9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778626" y="2609839"/>
            <a:ext cx="449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10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JDBC</a:t>
            </a:r>
            <a:endParaRPr lang="zh-CN" altLang="en-US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537200" y="3860695"/>
            <a:ext cx="4521007" cy="430212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《Java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Web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程序设计任务教程（第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51811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访问数据库的方式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12340" y="2030506"/>
          <a:ext cx="2512056" cy="290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" name="" r:id="rId2" imgW="2684145" imgH="3077210" progId="Visio.Drawing.11">
                  <p:embed/>
                </p:oleObj>
              </mc:Choice>
              <mc:Fallback>
                <p:oleObj name="" r:id="rId2" imgW="2684145" imgH="307721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340" y="2030506"/>
                        <a:ext cx="2512056" cy="2904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212877" y="5222412"/>
            <a:ext cx="102843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在应用程序与数据库之间起到了一个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桥梁作用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，当应用程序使用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访问特定的数据库时，需要通过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不同数据库驱动与不同的数据库进行连接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，连接后即可对数据库进行相应的操作。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575750" y="3013559"/>
            <a:ext cx="600000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的常用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API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30785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的常用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API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363" y="2306421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3088538"/>
            <a:ext cx="414755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18685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接口是所有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驱动程序必须实现的接口，该接口专门提供给数据库厂商使用。需要注意的是，在编写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程序时，必须要把所使用的数据库驱动程序或类库加载到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项目的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classpath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中（这里指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驱动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包）。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40" y="266933"/>
            <a:ext cx="3078536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Driver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328951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DriverManager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驱动并且创建与数据库的连接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DriverManager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类中，定义了两个比较重要的静态方法，如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534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416774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DriverManager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57326" y="3641582"/>
          <a:ext cx="7185922" cy="1871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76116"/>
                <a:gridCol w="3509806"/>
              </a:tblGrid>
              <a:tr h="3847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3178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registerDriver(Driver driver)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1743075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该方法用于向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DriverManager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中注册给定的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JDBC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驱动程序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75515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getConnection(String url,String user,String pwd)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该方法用于建立和数据库的连接，并返回表示连接的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9264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接口表示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程序和数据库的连接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，只有获得该连接对象后才能访问数据库，并操作数据表。在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接口中定义了一系列方法，常用方法如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34595" y="3384534"/>
          <a:ext cx="7629675" cy="24285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4193"/>
                <a:gridCol w="4195482"/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getMetaData()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用于返回表示数据库元数据的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DatabaseMetaData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createStatement()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对象并将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语句发送到数据库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4116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prepareStatement(String sql)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对象并将参数化的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语句发送到数据库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prepareCall(String sql)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用于创建一个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CallableStatement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对象来调用数据库存储过程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Connection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76507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212878" y="1930821"/>
            <a:ext cx="10163334" cy="8930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Statement接口用于执行静态的SQL语句，并返回一个结果对象。Statement接口的对象通过Connection实例的createStatement( )方法获得。利用Statement接口把静态的SQL语句发送到数据库编译执行，然后返回数据库的处理结果。Statement接口提供了执行SQL语句的3个常用方法。如下表所示。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954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998774" y="3854434"/>
          <a:ext cx="8194452" cy="237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96311"/>
                <a:gridCol w="5298141"/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13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用于执行各种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语句，该方法返回一个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boolean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类型的值，如果为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，表示所执行的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语句有查询结果，可通过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getResultSet()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方法获得查询结果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323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executeUpdate(String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语句。该方法返回一个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类型的值，表示数据库中受该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语句影响的记录条数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841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executeQuery(String sql)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用于执行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select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语句，该方法返回一个表示查询结果的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ResultSet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143839" y="266933"/>
            <a:ext cx="35491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85563"/>
            <a:ext cx="9215258" cy="17255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接口封装了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语句的方法，可以完成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程序执行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语句的操作。然而在实际开发过程中往往需要将程序中的变量作为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语句的查询条件，而使用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接口操作这些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语句会过于繁琐，并且存在安全方面的问题。针对这一问题，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 API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提供了扩展的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82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接口的出现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5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66115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091196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912457"/>
            <a:ext cx="9215258" cy="1363708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的子接口，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用于执行预编译的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语句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接口扩展了带有参数的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语句的执行操作，应用该接口中的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语句可以使用占位符“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?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”代替参数，然后通过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语句的参数赋值。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382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18690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77749"/>
            <a:ext cx="5064526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17734"/>
            <a:ext cx="433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21977" y="2133862"/>
          <a:ext cx="10475258" cy="4139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6846"/>
                <a:gridCol w="6118412"/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executeUpdate()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对象中执行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语句，该语句必须是一个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DML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语句或者是无返回内容的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语句，比如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DDL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语句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executeQuery()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对象中执行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SQL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查询，该方法返回的是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ResultSet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setInt(int parameterIndex, int x)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setFloat(int parameterIndex, float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float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setString(int parameterIndex, String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setDate(int parameterIndex, Date 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将指定参数设置为给定的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6696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addBatch()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将一组参数添加到此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PreparedStatement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对象的批处理命令中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setCharacterStream(int parameterIndex,  java.io.Reader reader,int length)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将指定的输入流写入数据库的文本字段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7268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setBinaryStream(int parameterIndex, java.io.InputStream x, int length)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将二进制的输入流数据写入到二进制字段中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017316"/>
            <a:ext cx="7294833" cy="687916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JDBC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75615" y="2887395"/>
            <a:ext cx="7254575" cy="686093"/>
            <a:chOff x="985222" y="2570437"/>
            <a:chExt cx="5440931" cy="514570"/>
          </a:xfrm>
        </p:grpSpPr>
        <p:sp>
          <p:nvSpPr>
            <p:cNvPr id="84" name="Pentagon 5"/>
            <p:cNvSpPr/>
            <p:nvPr/>
          </p:nvSpPr>
          <p:spPr bwMode="auto">
            <a:xfrm>
              <a:off x="989089" y="257065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的常用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API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5" y="3755365"/>
            <a:ext cx="7249397" cy="687920"/>
            <a:chOff x="978872" y="3338786"/>
            <a:chExt cx="5437064" cy="515939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PreparedStatement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67144" y="4599319"/>
            <a:ext cx="7249397" cy="687920"/>
            <a:chOff x="978872" y="3338786"/>
            <a:chExt cx="5437064" cy="515939"/>
          </a:xfrm>
        </p:grpSpPr>
        <p:sp>
          <p:nvSpPr>
            <p:cNvPr id="14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ResultSet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对象的使用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6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71627" y="5504751"/>
            <a:ext cx="7249397" cy="687920"/>
            <a:chOff x="978872" y="3338786"/>
            <a:chExt cx="5437064" cy="515939"/>
          </a:xfrm>
        </p:grpSpPr>
        <p:sp>
          <p:nvSpPr>
            <p:cNvPr id="18" name="Pentagon 6"/>
            <p:cNvSpPr/>
            <p:nvPr/>
          </p:nvSpPr>
          <p:spPr bwMode="auto">
            <a:xfrm>
              <a:off x="978872" y="3338786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操作数据库的步骤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19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18"/>
          <p:cNvSpPr txBox="1"/>
          <p:nvPr>
            <p:custDataLst>
              <p:tags r:id="rId1"/>
            </p:custDataLst>
          </p:nvPr>
        </p:nvSpPr>
        <p:spPr>
          <a:xfrm>
            <a:off x="1143838" y="1350847"/>
            <a:ext cx="10165137" cy="172557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</a:rPr>
              <a:t>需要注意的是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setDate()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方法可以设置日期内容，但参数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的类型是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java.sql.Date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，而不是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java.util.Date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语句中的参数赋值时，可以通过参数与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类型相匹配的方法（例如，如果参数类型为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Integer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，那么应该使用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setInt()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方法），也可以通过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setObject()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方法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设置多种类型的输入参数。通过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语句中的参数赋值，具体示例代码如下所示：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500306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10.2.5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704" y="3598644"/>
            <a:ext cx="8001001" cy="16241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31141" y="3585865"/>
            <a:ext cx="7951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sql = "INSERT INTO users(id,name,email) VALUES(?,?,?)";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PreparedStatement  preStmt = conn.prepareStatement(sql);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preStmt.setInt(1, 1);            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使用参数与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类型相匹配的方法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preStmt.setString(2,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zhangsan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  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使用参数与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类型相匹配的方法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preStmt.setObject(3, "zs@sina.com");//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setObject()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方法设置参数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preStmt.executeUpdate();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2" y="1118090"/>
            <a:ext cx="338364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791434"/>
            <a:ext cx="9215258" cy="21020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接口用于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保存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执行查询时返回的结果集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，该结果集封装在一个逻辑表格中。在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接口内部有一个指向表格数据行的游标（指针），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对象初始化时，游标在表格的第一行之前，调用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next()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方法可将游标移动到下一行。如果下一行没有数据，则返回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false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。在应用程序中经常调用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next()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方法作为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while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循环的条件来迭代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结果集。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58075"/>
            <a:ext cx="2603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接口的介绍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5"/>
            <a:ext cx="9865885" cy="2689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835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131537"/>
            <a:ext cx="38408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71522"/>
            <a:ext cx="311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23670" y="2358242"/>
          <a:ext cx="8853295" cy="330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1024"/>
                <a:gridCol w="5392271"/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01323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getString(int columnIndex)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532360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getString(String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String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getInt(int columnIndex)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getInt(String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int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getDate(int columnIndex)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columnIndex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代表字段的索引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getDate(String columnName)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用于获取指定字段的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类型的值，参数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columnName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代表字段的名称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131537"/>
            <a:ext cx="384084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71522"/>
            <a:ext cx="311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89199" y="2712086"/>
          <a:ext cx="8915400" cy="2517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6988"/>
                <a:gridCol w="6118412"/>
              </a:tblGrid>
              <a:tr h="323072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方法名称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功能描述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53501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next()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将游标从当前位置向下移一行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8996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absolute(int row)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对象的指定行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82134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afterLast()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对象的末尾，即最后一行之后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279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beforeFirst()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对象的开头，即第一行之前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74209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previous()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对象的上一行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31835"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en-US" sz="16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last()</a:t>
                      </a:r>
                      <a:endParaRPr lang="zh-CN" sz="16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67970" algn="ctr" defTabSz="914400" rtl="0" eaLnBrk="1" latinLnBrk="0" hangingPunct="1">
                        <a:spcAft>
                          <a:spcPts val="0"/>
                        </a:spcAft>
                        <a:tabLst>
                          <a:tab pos="228600" algn="l"/>
                          <a:tab pos="266700" algn="l"/>
                        </a:tabLst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将游标移动到此</a:t>
                      </a:r>
                      <a:r>
                        <a:rPr 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ResultSet </a:t>
                      </a: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对象的最后一行</a:t>
                      </a:r>
                      <a:endParaRPr lang="zh-CN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1" y="1118090"/>
            <a:ext cx="409633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791434"/>
            <a:ext cx="9215258" cy="210208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接口中定义了大量的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getter()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方法，而采用哪种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getter()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方法获取数据，取决于字段的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数据类型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。程序既可以通过字段的名称获取指定数据，也可以通过字段的索引获取指定的数据，字段的索引是从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开始编号的。例如，数据表的第一列字段名为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，字段类型为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，那么既可以调用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getInt(1)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，以字段索引的方式获取该列的值，也可以调用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getInt("id")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，以字段名称的方式获取该列的值。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325" y="1258075"/>
            <a:ext cx="3373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接口中方法的使用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5"/>
            <a:ext cx="9865885" cy="26894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2083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83596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332058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10.2.6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接口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212681" y="3013559"/>
            <a:ext cx="631636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实现第一个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程序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加载并注册数据库驱动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469560" y="228109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注册数据库驱动的具体方式如下：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3361766"/>
            <a:ext cx="8754036" cy="104887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94644" y="3482380"/>
            <a:ext cx="7960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DriverManager.registerDriver(Driver driver);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Class.forName("DriverName");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012362" y="2012159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获取数据库连接的具体方式如下：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176" y="2689416"/>
            <a:ext cx="9897035" cy="5244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37445" y="2779596"/>
            <a:ext cx="97311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 conn = DriverManager.getConnection(String url, String user, String pwd);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1"/>
          <p:cNvSpPr txBox="1"/>
          <p:nvPr>
            <p:custDataLst>
              <p:tags r:id="rId4"/>
            </p:custDataLst>
          </p:nvPr>
        </p:nvSpPr>
        <p:spPr>
          <a:xfrm>
            <a:off x="1143838" y="3401689"/>
            <a:ext cx="1025926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getConnection()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个参数，它们分别表示连接数据库的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地址、登录数据库的用户名和密码。以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数据库为例，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5.5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及之前版本，其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地址的书写格式如下：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60" y="4814807"/>
            <a:ext cx="6199095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975630" y="4904987"/>
            <a:ext cx="5622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jdbc:mysql://hostname:port/databasename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012361" y="1958371"/>
            <a:ext cx="1039074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及之后版本的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数据库的时区设定比中国时间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地址后面指定时区，具体如下所示：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83" y="3198626"/>
            <a:ext cx="8324382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229257" y="3287095"/>
            <a:ext cx="7694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://hostname:port/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databasename?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serverTimezone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=GMT%2B8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Chevron 3"/>
          <p:cNvSpPr/>
          <p:nvPr>
            <p:custDataLst>
              <p:tags r:id="rId3"/>
            </p:custDataLst>
          </p:nvPr>
        </p:nvSpPr>
        <p:spPr>
          <a:xfrm>
            <a:off x="838734" y="1091196"/>
            <a:ext cx="390807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212878" y="1231181"/>
            <a:ext cx="3110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数据库的时区设定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1"/>
          <p:cNvSpPr txBox="1"/>
          <p:nvPr>
            <p:custDataLst>
              <p:tags r:id="rId4"/>
            </p:custDataLst>
          </p:nvPr>
        </p:nvSpPr>
        <p:spPr>
          <a:xfrm>
            <a:off x="1076604" y="4154724"/>
            <a:ext cx="10390743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上面代码中，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jdbc:mysql: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是固定的写法，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指的是主机的名称（如果数据库在本机中，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；如果要连接的数据库在其他电脑上，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为所要连接电脑的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指的是连接数据库的端口号（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端口号默认为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3306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databasename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中相应数据库的名称。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54992" y="2832266"/>
            <a:ext cx="9771798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开发中，不可避免的要使用数据库存储和管理数据。为了在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语言中提供对数据库访问的支持，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1996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年提供了一套访问数据库的标准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类库，即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。本章将围绕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基本操作等知识进行详细讲解。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2226685" y="2124218"/>
            <a:ext cx="8036258" cy="2584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对象的方式有如下三种：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createStatement()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方法：创建基本的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prepareStatement()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prepareCall()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CallableStatement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以创建基本的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对象为例，创建方式如下：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61" y="4814807"/>
            <a:ext cx="6199095" cy="5244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47031" y="4917019"/>
            <a:ext cx="5622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Statement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conn.createStatement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对象执行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143837" y="2124218"/>
            <a:ext cx="10259267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对象都有如下三种执行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语句的方法：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：可以执行任何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executeQuery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：通常执行查询语句，执行后返回代表结果集的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executeUpdate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：主要用于执行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语句。执行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INSERT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DELETE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时，返回受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语句影响的行数，执行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语句返回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executeQuery()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方法为例，其使用方式如下：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61" y="4841701"/>
            <a:ext cx="6199095" cy="72447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47031" y="4917019"/>
            <a:ext cx="5622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语句，获取结果集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 rs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stmt.executeQuery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(sql);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结果集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640276" y="3280665"/>
            <a:ext cx="92152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如果执行的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语句是查询语句，执行结果将返回一个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对象，该对象保存了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语句查询的结果。程序可以通过操作该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对象获取查询结果。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06456" y="2877665"/>
            <a:ext cx="9865885" cy="17615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3115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5271899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关闭连接，释放资源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1640276" y="3280665"/>
            <a:ext cx="9215258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每次操作数据库结束后都要关闭数据库连接，释放资源，包括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等资源。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306456" y="2877665"/>
            <a:ext cx="9865885" cy="176156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31153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580515" y="18309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669639" y="19666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035685" y="883285"/>
            <a:ext cx="1031811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接下来依照上面所讲解的步骤演示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的使用。编写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表中读取数据，并将结果打印在控制台，具体步骤如下所示。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1"/>
          <p:cNvSpPr txBox="1"/>
          <p:nvPr>
            <p:custDataLst>
              <p:tags r:id="rId2"/>
            </p:custDataLst>
          </p:nvPr>
        </p:nvSpPr>
        <p:spPr>
          <a:xfrm>
            <a:off x="2527649" y="1981683"/>
            <a:ext cx="25128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搭建数据库环境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3"/>
            </p:custDataLst>
          </p:nvPr>
        </p:nvSpPr>
        <p:spPr>
          <a:xfrm>
            <a:off x="1863227" y="3019141"/>
            <a:ext cx="91162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的数据库，然后在该数据库中创建一个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条数据。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3939540"/>
            <a:ext cx="6452235" cy="25342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31529"/>
            <a:ext cx="101920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项目，将下载好的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数据库驱动文件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mysql-connector-java-8.0.15-bin.jar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目录中。加入驱动后的项目结构如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92" y="3092824"/>
            <a:ext cx="2428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116945" y="1040520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829824"/>
            <a:ext cx="10192032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的数据库驱动添加到项目的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目录之后，在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菜单栏单击【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libraries 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626" y="2858060"/>
            <a:ext cx="5960987" cy="339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009369" y="1040520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762589"/>
            <a:ext cx="101920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】→【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】，进入【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Library Files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】窗口，选择项目中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的数据库驱动发布到项目的类路径下，如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885" y="2796986"/>
            <a:ext cx="5607244" cy="330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1009369" y="973285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创建项目环境，导入数据库驱动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1668460"/>
            <a:ext cx="1019203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中，单击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按钮，返回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Structure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53223"/>
            <a:ext cx="4975412" cy="282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"/>
          <p:cNvSpPr txBox="1"/>
          <p:nvPr>
            <p:custDataLst>
              <p:tags r:id="rId4"/>
            </p:custDataLst>
          </p:nvPr>
        </p:nvSpPr>
        <p:spPr>
          <a:xfrm>
            <a:off x="1009369" y="5343989"/>
            <a:ext cx="10192032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图中，单击【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】按钮完成数据驱动的导入。至此，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的数据库驱动就成功发布到项目的类路径下了。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828533" y="3275527"/>
            <a:ext cx="921525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在项目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的包，在该包中创建类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，该类用于读取数据库中的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表，并将读取到的数据输出到控制台。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6456" y="2877666"/>
            <a:ext cx="9865885" cy="16258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1770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671" y="4201478"/>
            <a:ext cx="1192345" cy="614383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什么是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JDBC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的常用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API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5342" y="4179830"/>
            <a:ext cx="5143000" cy="612920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实现第一个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程序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5080019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2" y="5058371"/>
            <a:ext cx="5143000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PreparedStatement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对象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/>
          <p:nvPr>
            <p:custDataLst>
              <p:tags r:id="rId1"/>
            </p:custDataLst>
          </p:nvPr>
        </p:nvSpPr>
        <p:spPr>
          <a:xfrm>
            <a:off x="2984135" y="1239677"/>
            <a:ext cx="4113032" cy="83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执行程序，查看结果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控制台的效果如下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30" y="2528046"/>
            <a:ext cx="8051816" cy="240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40275" y="2777988"/>
            <a:ext cx="921525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DriverManager.registerDriver(new com.mysql.jdbc.Driver())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方法也可以完成注册，但此方式会使数据库驱动被注册两次。这是因为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类的源码，已经在静态代码块中完成了数据库驱动的注册。所以，为了避免数据库驱动被重复注册，需要在程序中使用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Class.forName()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加载驱动类。需要注意的是，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5.5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及之前的版本使用的是旧版驱动，使用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Class.forName("com.mysql.jdbc.Driver")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加载驱动类；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 5.6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以及之后的版本需要更新到新版驱动，使用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Class.forName("com.mysql.cj.jdbc.Driver")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方式加载驱动类。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6456" y="2447361"/>
            <a:ext cx="9865885" cy="297180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3939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50914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559742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71522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注册驱动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839" y="266933"/>
            <a:ext cx="38968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实现第一个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程序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40275" y="3167951"/>
            <a:ext cx="92152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由于数据库资源非常宝贵，数据库允许的并发访问连接数量有限，所以，当数据库资源使用完毕后，一定要记得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。为了保证资源的释放，在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程序中，应该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将最终必须要执行的操作放在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代码块中。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6456" y="2837325"/>
            <a:ext cx="9865885" cy="19632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78390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47289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5597429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框 1"/>
          <p:cNvSpPr txBox="1"/>
          <p:nvPr/>
        </p:nvSpPr>
        <p:spPr>
          <a:xfrm>
            <a:off x="1212878" y="1271522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需要注意的地方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释放资源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185786" y="3013559"/>
            <a:ext cx="764762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PreparedStatement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886833"/>
            <a:ext cx="390550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语句进行预编译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53722" y="3127610"/>
            <a:ext cx="921525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语句的执行是通过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对象每次执行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语句时，都会对其进行编译。当相同的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语句执行多次时，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对象就会使数据库频繁编译相同的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语句，从而降低数据库的访问效率。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6456" y="2877666"/>
            <a:ext cx="9865885" cy="162589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17706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24425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109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626828" y="3114163"/>
            <a:ext cx="921525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为了解决上述问题，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提供了一个子类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对象可以对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语句进行预编译，预编译的信息会存储在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中。当相同的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语句再次执行时，程序会使用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对象中的数据，而不需要对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语句再次编译去查询数据库，这样就大大提高了数据的访问效率。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06456" y="2877665"/>
            <a:ext cx="9865885" cy="2017063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矩形 93"/>
          <p:cNvSpPr/>
          <p:nvPr/>
        </p:nvSpPr>
        <p:spPr>
          <a:xfrm rot="10800000">
            <a:off x="10855533" y="458047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4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76669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12377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255789" y="1015248"/>
            <a:ext cx="8485746" cy="4181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309000"/>
            <a:ext cx="9116267" cy="7875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Example02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的类，在该类中使用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PreparedStatement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对象对数据库进行插入数据的操作。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096454"/>
            <a:ext cx="848574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Example02.java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运行成功后，会在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表中插入一条数据。进入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838" y="266933"/>
            <a:ext cx="46652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10.4 PreparedStatement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113" y="2891117"/>
            <a:ext cx="669379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68173" y="3013559"/>
            <a:ext cx="4648932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ResultSet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235093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327111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2328757"/>
            <a:ext cx="5535516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ResultSet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3254293"/>
            <a:ext cx="5535517" cy="612920"/>
            <a:chOff x="4315150" y="1647579"/>
            <a:chExt cx="3857251" cy="540057"/>
          </a:xfrm>
        </p:grpSpPr>
        <p:sp>
          <p:nvSpPr>
            <p:cNvPr id="64" name="矩形 63"/>
            <p:cNvSpPr/>
            <p:nvPr/>
          </p:nvSpPr>
          <p:spPr>
            <a:xfrm>
              <a:off x="4530156" y="1730243"/>
              <a:ext cx="3642245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动手实践：使用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JDBC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完成数据的增删改查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19671" y="4374627"/>
            <a:ext cx="1192345" cy="614383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25341" y="4352979"/>
            <a:ext cx="5535517" cy="612920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41197" y="2424395"/>
              <a:ext cx="2827146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任务：网站用户登录功能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对象存储结果集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116944" y="1965200"/>
            <a:ext cx="1035339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主要用于存储结果集，可以通过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方法由前向后逐个获取结果集中的数据，如果想获取结果集中任意位置的数据，则需要在创建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对象时，设置两个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定义的常量，具体设置方式如下：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56698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1212878" y="1271522"/>
            <a:ext cx="3749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Statement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对象实现的弊端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721" y="3352254"/>
            <a:ext cx="8321087" cy="1031488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140721" y="3448507"/>
            <a:ext cx="8321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Statement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conn.createStatement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ResultSet.TYPE_SCROLL_INSENITIVE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endParaRPr lang="en-US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ResultSet.CONCUR_READ_ONLY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st.excuteQuery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0" name="1"/>
          <p:cNvSpPr txBox="1"/>
          <p:nvPr>
            <p:custDataLst>
              <p:tags r:id="rId4"/>
            </p:custDataLst>
          </p:nvPr>
        </p:nvSpPr>
        <p:spPr>
          <a:xfrm>
            <a:off x="1616289" y="4981823"/>
            <a:ext cx="803869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在上述方式中，常量“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Result.TYPE_SCROLL_INSENITIVE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”表示结果集可滚动，常量“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ResultSet.CONCUR_READ_ONLY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”表示以只读形式打开结果集。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1246505" y="2085975"/>
            <a:ext cx="9435465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为了使读者更好地学习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对象的使用，下面通过一个案例演示如何使用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对象滚动读取结果集中的数据。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747851" y="3309000"/>
            <a:ext cx="911626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Example03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的类，在该类中使用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ResultSet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对象取出指定数据的信息。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44371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Example03.java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290735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10.5 ResultSet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46" y="2985247"/>
            <a:ext cx="8017501" cy="20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4400937" y="2637043"/>
            <a:ext cx="6302921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marL="0" lvl="1"/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动手实践：使用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</a:t>
            </a:r>
            <a:r>
              <a:rPr lang="zh-CN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完成数据的增删改查</a:t>
            </a:r>
            <a:endParaRPr lang="zh-CN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6583202" y="2900280"/>
            <a:ext cx="390550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完成数据的增删改查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146899" y="3172421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1"/>
          <p:cNvSpPr txBox="1"/>
          <p:nvPr>
            <p:custDataLst>
              <p:tags r:id="rId1"/>
            </p:custDataLst>
          </p:nvPr>
        </p:nvSpPr>
        <p:spPr>
          <a:xfrm>
            <a:off x="1747851" y="3255212"/>
            <a:ext cx="911626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在实际项目的开发中，用户信息是存放在数据库中的，管理员对用户信息进行管理的过程，无时无刻不涉及到增删改查操作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完成对数据库中用户信息的增删改查操作，首先需要构建一个用户实体类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类来映射数据表中的用户的属性；然后创建一个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工具类用于封装数据库的连接信息；最后创建一个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类，在该类中编写对数据库进行增删改查的方法。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306456" y="2877665"/>
            <a:ext cx="9865885" cy="231289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8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9" name="矩形 93"/>
          <p:cNvSpPr/>
          <p:nvPr/>
        </p:nvSpPr>
        <p:spPr>
          <a:xfrm rot="10800000">
            <a:off x="10855533" y="486286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Chevron 3"/>
          <p:cNvSpPr/>
          <p:nvPr>
            <p:custDataLst>
              <p:tags r:id="rId2"/>
            </p:custDataLst>
          </p:nvPr>
        </p:nvSpPr>
        <p:spPr>
          <a:xfrm>
            <a:off x="838733" y="1131537"/>
            <a:ext cx="478213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"/>
          <p:cNvSpPr txBox="1"/>
          <p:nvPr/>
        </p:nvSpPr>
        <p:spPr>
          <a:xfrm>
            <a:off x="1172537" y="1271522"/>
            <a:ext cx="4147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完成数据增删改查的思路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917360" y="1187404"/>
            <a:ext cx="8485746" cy="4589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JavaBean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684512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/>
          <p:nvPr>
            <p:custDataLst>
              <p:tags r:id="rId2"/>
            </p:custDataLst>
          </p:nvPr>
        </p:nvSpPr>
        <p:spPr>
          <a:xfrm>
            <a:off x="1469560" y="2281099"/>
            <a:ext cx="8485746" cy="8744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chapter10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目录下，创建包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cn.itcast.jdbc.example.domain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，并在该包下创建一个用户信息的实体类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483" y="3361766"/>
            <a:ext cx="6160168" cy="230883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558751" y="3506444"/>
            <a:ext cx="424974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User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int id;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username;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String email;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Date birthday;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/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创建工具类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174530"/>
            <a:ext cx="9116267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由于每次操作数据库时，都需要加载数据库驱动、建立数据库连接以及关闭数据库连接，为了避免代码的重复书写，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所以需要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建立一个专门用于操作数据库的工具类。在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下创建一个包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，在包中创建一个封装了上述操作的工具类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JDBCUtils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5" y="3013559"/>
            <a:ext cx="6733878" cy="829753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什么是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JDBC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7471" y="2808590"/>
            <a:ext cx="1977081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174530"/>
            <a:ext cx="9116267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cn.itcast.jdbc.example.dao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的包，在包中创建一个名称为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UsersDao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类主要用于程序与数据库的交互，在该类中封装了对数据库表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的添加、查询、删除和更新等操作。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206340"/>
            <a:ext cx="102099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JdbcInsertTest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，实现向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表中添加数据的操作。运行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JdbcInsertTest.java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，如果控制台的打印结果为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，说明添加用户信息的操作执行成功了。然后进入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70" y="3822324"/>
            <a:ext cx="6396098" cy="2538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表中的所有数据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FindAllUsersTest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表中所有的数据。运行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FindAllUsersTest.java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程序后，控制台会打印出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表中所有的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97" y="3496235"/>
            <a:ext cx="6804643" cy="223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包中编写测试类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FindUserByIdTest.java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，实现读取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表中指定的数据。运行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FindUserByIdTest.java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，程序执行后，控制台会将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值打印出来，结果如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85" y="3697941"/>
            <a:ext cx="7525465" cy="153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07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30924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，实现修改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UpdateUserTest.java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中的方法后，如果控制台打印结果为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，说明修改用户信息的操作执行成功，这时，进入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表，查询结果如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054" y="3619500"/>
            <a:ext cx="6519734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08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30924"/>
            <a:ext cx="4242873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创建测试类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143839" y="2085318"/>
            <a:ext cx="10209961" cy="1156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cn.itcast.jdbc.example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包中创建测试类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类实现了删除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表中数据的操作。运行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DeleteUserTest .java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，如果控制台打印结果为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，说明删除用户信息的操作执行成功，这时，进入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语句查看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表中的数据，结果如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所示：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完成数据的增删改查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32" y="3603812"/>
            <a:ext cx="6754573" cy="266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3128879"/>
            <a:ext cx="5176459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应用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JDBC，实现网站的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用户登录功能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253103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1143840" y="266933"/>
            <a:ext cx="41946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itle 1"/>
          <p:cNvSpPr txBox="1"/>
          <p:nvPr/>
        </p:nvSpPr>
        <p:spPr>
          <a:xfrm>
            <a:off x="1143840" y="266933"/>
            <a:ext cx="419464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8"/>
          <p:cNvSpPr txBox="1"/>
          <p:nvPr>
            <p:custDataLst>
              <p:tags r:id="rId1"/>
            </p:custDataLst>
          </p:nvPr>
        </p:nvSpPr>
        <p:spPr>
          <a:xfrm>
            <a:off x="1143839" y="1099444"/>
            <a:ext cx="10245820" cy="141515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大型网站只有在用户登录成功后才能进行相关操作，本任务要求实现一个如下图所示用户登录功能。用户登录时，需要在数据库中判断是否存在该用户的信息以及用户信息的正确性。用户登录界面如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下图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024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939" y="2823881"/>
            <a:ext cx="6212122" cy="3023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创建数据库表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本任务使用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节创建的名称为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的数据库，然后在该数据库中创建一个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tb_user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表插入一条用户数据。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编写登录页面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目录下创建一个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文件，在该文件中添加用于用户登录时输入用户信息的表单元素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722" y="3128879"/>
            <a:ext cx="5176459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，能够知道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用于做什么</a:t>
            </a:r>
            <a:endParaRPr lang="zh-CN" altLang="en-US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3253103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编写工具类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11567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由于每次操作数据库时，都需要加载数据库驱动、建立数据库连接以及关闭数据库连接，为了避免代码的重复书写，下面建立一个专门用于操作数据库的工具类。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GetConnection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工具类。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实现登录功能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LoginServlet</a:t>
            </a:r>
            <a:r>
              <a:rPr lang="zh-CN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1"/>
          <p:cNvSpPr txBox="1"/>
          <p:nvPr>
            <p:custDataLst>
              <p:tags r:id="rId2"/>
            </p:custDataLst>
          </p:nvPr>
        </p:nvSpPr>
        <p:spPr>
          <a:xfrm>
            <a:off x="1747851" y="3282816"/>
            <a:ext cx="9116267" cy="7874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src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cn.itcast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包下创建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LoginServlet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类，用于封装用户的登录信息并对用户信息进行校验。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06456" y="2877666"/>
            <a:ext cx="9865885" cy="17028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256232" y="282424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55533" y="427119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07074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42782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  <a:endParaRPr lang="en-US" altLang="zh-CN" sz="2800" dirty="0">
              <a:solidFill>
                <a:schemeClr val="bg1"/>
              </a:solidFill>
              <a:latin typeface="Impact" panose="020B080603090205020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1"/>
          <p:cNvSpPr txBox="1"/>
          <p:nvPr>
            <p:custDataLst>
              <p:tags r:id="rId1"/>
            </p:custDataLst>
          </p:nvPr>
        </p:nvSpPr>
        <p:spPr>
          <a:xfrm>
            <a:off x="2868054" y="1257818"/>
            <a:ext cx="8485746" cy="15722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运行项目，查看效果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IDEA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Tomcat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服务器，然后在浏览器中访问地址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http://localhost:8080/chapter10/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login.jsp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，用户登录界面和登录成功的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界面如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下面两图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39" y="266933"/>
            <a:ext cx="6776479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任务：网站用户登录功能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2072" y="3207804"/>
            <a:ext cx="4319905" cy="2656205"/>
          </a:xfrm>
          <a:prstGeom prst="rect">
            <a:avLst/>
          </a:prstGeom>
        </p:spPr>
      </p:pic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426586" y="4023930"/>
            <a:ext cx="4319905" cy="1144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zh-CN" altLang="en-GB" sz="24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356844" y="2483078"/>
            <a:ext cx="9794240" cy="242509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7819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  <a:endParaRPr lang="zh-CN" altLang="en-US" sz="2800" b="1"/>
          </a:p>
        </p:txBody>
      </p:sp>
      <p:sp>
        <p:nvSpPr>
          <p:cNvPr id="9" name="椭圆 8"/>
          <p:cNvSpPr/>
          <p:nvPr/>
        </p:nvSpPr>
        <p:spPr>
          <a:xfrm>
            <a:off x="529701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1583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734658" y="2074138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  <a:endParaRPr lang="zh-CN" altLang="en-US" sz="2800" b="1">
              <a:sym typeface="+mn-ea"/>
            </a:endParaRP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494148" y="3097525"/>
            <a:ext cx="9504297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的基本知识，包括什么是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、如何实现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数据库，以及使用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实现对数据的增删改查等知识。通过本章的学习，读者可以了解到什么是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，熟悉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，并能够掌握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操作数据库的步骤。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40275" y="2899010"/>
            <a:ext cx="9215258" cy="133681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的全称是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Database Connectivity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Java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数据库连接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。它是一套用于执行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Java 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。应用程序可通过这套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连接到关系型数据库，并使用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语句完成对数据库中数据的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查询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更新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新增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删除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操作。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474256"/>
            <a:ext cx="9865885" cy="2205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4477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435187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838733" y="1091196"/>
            <a:ext cx="2334773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618322" y="2451495"/>
            <a:ext cx="9215258" cy="29504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不同种类的数据库（如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等）在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内部处理数据的方式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是不同的，如果直接使用数据库厂商提供的访问接口操作数据库，应用程序的可移植性就会变得很差。例如，用户当前在程序中使用的是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提供的接口操作数据库，如果换成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数据库，则需要重新使用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Oracle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数据库提供的接口，这样代码的改动量会非常大。有了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后，这问题就不复存在了，因为它要求各个数据库厂商按照统一的规范提供数据库驱动，而在程序中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JDBC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和具体的数据库驱动联系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，所以用户就不必直接与底层的数据库交互，这使得代码的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通用性更强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878" y="123118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3009" y="2178793"/>
            <a:ext cx="9865885" cy="349586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93"/>
          <p:cNvSpPr/>
          <p:nvPr/>
        </p:nvSpPr>
        <p:spPr>
          <a:xfrm>
            <a:off x="1242785" y="2111558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 rot="10800000">
            <a:off x="10842086" y="534695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2" name="Title 1"/>
          <p:cNvSpPr txBox="1"/>
          <p:nvPr/>
        </p:nvSpPr>
        <p:spPr>
          <a:xfrm>
            <a:off x="1143840" y="266933"/>
            <a:ext cx="2599337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JDBC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PA" val="v5.2.7"/>
  <p:tag name="RESOURCELIBID_ANIM" val="450"/>
</p:tagLst>
</file>

<file path=ppt/tags/tag101.xml><?xml version="1.0" encoding="utf-8"?>
<p:tagLst xmlns:p="http://schemas.openxmlformats.org/presentationml/2006/main">
  <p:tag name="PA" val="v5.2.7"/>
  <p:tag name="RESOURCELIBID_ANIM" val="450"/>
</p:tagLst>
</file>

<file path=ppt/tags/tag102.xml><?xml version="1.0" encoding="utf-8"?>
<p:tagLst xmlns:p="http://schemas.openxmlformats.org/presentationml/2006/main">
  <p:tag name="PA" val="v5.2.7"/>
  <p:tag name="RESOURCELIBID_ANIM" val="450"/>
</p:tagLst>
</file>

<file path=ppt/tags/tag103.xml><?xml version="1.0" encoding="utf-8"?>
<p:tagLst xmlns:p="http://schemas.openxmlformats.org/presentationml/2006/main">
  <p:tag name="ISPRING_RESOURCE_PATHS_HASH_PRESENTER" val="8ef6435b0c6aef46176d7695d8b59a7f366e73a"/>
</p:tagLst>
</file>

<file path=ppt/tags/tag1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ABLE_BEAUTIFY" val="smartTable{2192adf5-3c88-4f78-b4f3-1e876e0a2fbf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PA" val="v5.2.7"/>
  <p:tag name="RESOURCELIBID_ANIM" val="450"/>
</p:tagLst>
</file>

<file path=ppt/tags/tag28.xml><?xml version="1.0" encoding="utf-8"?>
<p:tagLst xmlns:p="http://schemas.openxmlformats.org/presentationml/2006/main">
  <p:tag name="PA" val="v5.2.7"/>
  <p:tag name="RESOURCELIBID_ANIM" val="450"/>
</p:tagLst>
</file>

<file path=ppt/tags/tag29.xml><?xml version="1.0" encoding="utf-8"?>
<p:tagLst xmlns:p="http://schemas.openxmlformats.org/presentationml/2006/main">
  <p:tag name="PA" val="v5.2.7"/>
  <p:tag name="RESOURCELIBID_ANIM" val="45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PA" val="v5.2.7"/>
  <p:tag name="RESOURCELIBID_ANIM" val="450"/>
</p:tagLst>
</file>

<file path=ppt/tags/tag31.xml><?xml version="1.0" encoding="utf-8"?>
<p:tagLst xmlns:p="http://schemas.openxmlformats.org/presentationml/2006/main">
  <p:tag name="PA" val="v5.2.7"/>
  <p:tag name="RESOURCELIBID_ANIM" val="450"/>
</p:tagLst>
</file>

<file path=ppt/tags/tag32.xml><?xml version="1.0" encoding="utf-8"?>
<p:tagLst xmlns:p="http://schemas.openxmlformats.org/presentationml/2006/main">
  <p:tag name="PA" val="v5.2.7"/>
  <p:tag name="RESOURCELIBID_ANIM" val="45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PA" val="v5.2.7"/>
  <p:tag name="RESOURCELIBID_ANIM" val="450"/>
</p:tagLst>
</file>

<file path=ppt/tags/tag35.xml><?xml version="1.0" encoding="utf-8"?>
<p:tagLst xmlns:p="http://schemas.openxmlformats.org/presentationml/2006/main">
  <p:tag name="PA" val="v5.2.7"/>
  <p:tag name="RESOURCELIBID_ANIM" val="450"/>
</p:tagLst>
</file>

<file path=ppt/tags/tag36.xml><?xml version="1.0" encoding="utf-8"?>
<p:tagLst xmlns:p="http://schemas.openxmlformats.org/presentationml/2006/main">
  <p:tag name="PA" val="v5.2.7"/>
  <p:tag name="RESOURCELIBID_ANIM" val="450"/>
</p:tagLst>
</file>

<file path=ppt/tags/tag37.xml><?xml version="1.0" encoding="utf-8"?>
<p:tagLst xmlns:p="http://schemas.openxmlformats.org/presentationml/2006/main">
  <p:tag name="PA" val="v5.2.7"/>
  <p:tag name="RESOURCELIBID_ANIM" val="450"/>
</p:tagLst>
</file>

<file path=ppt/tags/tag38.xml><?xml version="1.0" encoding="utf-8"?>
<p:tagLst xmlns:p="http://schemas.openxmlformats.org/presentationml/2006/main">
  <p:tag name="PA" val="v5.2.7"/>
  <p:tag name="RESOURCELIBID_ANIM" val="450"/>
</p:tagLst>
</file>

<file path=ppt/tags/tag39.xml><?xml version="1.0" encoding="utf-8"?>
<p:tagLst xmlns:p="http://schemas.openxmlformats.org/presentationml/2006/main">
  <p:tag name="PA" val="v5.2.7"/>
  <p:tag name="RESOURCELIBID_ANIM" val="450"/>
</p:tagLst>
</file>

<file path=ppt/tags/tag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PA" val="v5.2.7"/>
  <p:tag name="RESOURCELIBID_ANIM" val="450"/>
</p:tagLst>
</file>

<file path=ppt/tags/tag41.xml><?xml version="1.0" encoding="utf-8"?>
<p:tagLst xmlns:p="http://schemas.openxmlformats.org/presentationml/2006/main">
  <p:tag name="PA" val="v5.2.7"/>
  <p:tag name="RESOURCELIBID_ANIM" val="450"/>
</p:tagLst>
</file>

<file path=ppt/tags/tag42.xml><?xml version="1.0" encoding="utf-8"?>
<p:tagLst xmlns:p="http://schemas.openxmlformats.org/presentationml/2006/main">
  <p:tag name="PA" val="v5.2.7"/>
  <p:tag name="RESOURCELIBID_ANIM" val="450"/>
</p:tagLst>
</file>

<file path=ppt/tags/tag43.xml><?xml version="1.0" encoding="utf-8"?>
<p:tagLst xmlns:p="http://schemas.openxmlformats.org/presentationml/2006/main">
  <p:tag name="PA" val="v5.2.7"/>
  <p:tag name="RESOURCELIBID_ANIM" val="450"/>
</p:tagLst>
</file>

<file path=ppt/tags/tag44.xml><?xml version="1.0" encoding="utf-8"?>
<p:tagLst xmlns:p="http://schemas.openxmlformats.org/presentationml/2006/main">
  <p:tag name="PA" val="v5.2.7"/>
  <p:tag name="RESOURCELIBID_ANIM" val="450"/>
</p:tagLst>
</file>

<file path=ppt/tags/tag45.xml><?xml version="1.0" encoding="utf-8"?>
<p:tagLst xmlns:p="http://schemas.openxmlformats.org/presentationml/2006/main">
  <p:tag name="PA" val="v5.2.7"/>
  <p:tag name="RESOURCELIBID_ANIM" val="450"/>
</p:tagLst>
</file>

<file path=ppt/tags/tag46.xml><?xml version="1.0" encoding="utf-8"?>
<p:tagLst xmlns:p="http://schemas.openxmlformats.org/presentationml/2006/main">
  <p:tag name="PA" val="v5.2.7"/>
  <p:tag name="RESOURCELIBID_ANIM" val="450"/>
</p:tagLst>
</file>

<file path=ppt/tags/tag47.xml><?xml version="1.0" encoding="utf-8"?>
<p:tagLst xmlns:p="http://schemas.openxmlformats.org/presentationml/2006/main">
  <p:tag name="PA" val="v5.2.7"/>
  <p:tag name="RESOURCELIBID_ANIM" val="450"/>
</p:tagLst>
</file>

<file path=ppt/tags/tag48.xml><?xml version="1.0" encoding="utf-8"?>
<p:tagLst xmlns:p="http://schemas.openxmlformats.org/presentationml/2006/main">
  <p:tag name="PA" val="v5.2.7"/>
  <p:tag name="RESOURCELIBID_ANIM" val="450"/>
</p:tagLst>
</file>

<file path=ppt/tags/tag49.xml><?xml version="1.0" encoding="utf-8"?>
<p:tagLst xmlns:p="http://schemas.openxmlformats.org/presentationml/2006/main">
  <p:tag name="PA" val="v5.2.7"/>
  <p:tag name="RESOURCELIBID_ANIM" val="45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PA" val="v5.2.7"/>
  <p:tag name="RESOURCELIBID_ANIM" val="450"/>
</p:tagLst>
</file>

<file path=ppt/tags/tag51.xml><?xml version="1.0" encoding="utf-8"?>
<p:tagLst xmlns:p="http://schemas.openxmlformats.org/presentationml/2006/main">
  <p:tag name="PA" val="v5.2.7"/>
  <p:tag name="RESOURCELIBID_ANIM" val="450"/>
</p:tagLst>
</file>

<file path=ppt/tags/tag52.xml><?xml version="1.0" encoding="utf-8"?>
<p:tagLst xmlns:p="http://schemas.openxmlformats.org/presentationml/2006/main">
  <p:tag name="PA" val="v5.2.7"/>
  <p:tag name="RESOURCELIBID_ANIM" val="450"/>
</p:tagLst>
</file>

<file path=ppt/tags/tag53.xml><?xml version="1.0" encoding="utf-8"?>
<p:tagLst xmlns:p="http://schemas.openxmlformats.org/presentationml/2006/main">
  <p:tag name="PA" val="v5.2.7"/>
  <p:tag name="RESOURCELIBID_ANIM" val="450"/>
</p:tagLst>
</file>

<file path=ppt/tags/tag54.xml><?xml version="1.0" encoding="utf-8"?>
<p:tagLst xmlns:p="http://schemas.openxmlformats.org/presentationml/2006/main">
  <p:tag name="PA" val="v5.2.7"/>
  <p:tag name="RESOURCELIBID_ANIM" val="450"/>
</p:tagLst>
</file>

<file path=ppt/tags/tag55.xml><?xml version="1.0" encoding="utf-8"?>
<p:tagLst xmlns:p="http://schemas.openxmlformats.org/presentationml/2006/main">
  <p:tag name="PA" val="v5.2.7"/>
  <p:tag name="RESOURCELIBID_ANIM" val="450"/>
</p:tagLst>
</file>

<file path=ppt/tags/tag56.xml><?xml version="1.0" encoding="utf-8"?>
<p:tagLst xmlns:p="http://schemas.openxmlformats.org/presentationml/2006/main">
  <p:tag name="PA" val="v5.2.7"/>
  <p:tag name="RESOURCELIBID_ANIM" val="450"/>
</p:tagLst>
</file>

<file path=ppt/tags/tag57.xml><?xml version="1.0" encoding="utf-8"?>
<p:tagLst xmlns:p="http://schemas.openxmlformats.org/presentationml/2006/main">
  <p:tag name="PA" val="v5.2.7"/>
  <p:tag name="RESOURCELIBID_ANIM" val="450"/>
</p:tagLst>
</file>

<file path=ppt/tags/tag58.xml><?xml version="1.0" encoding="utf-8"?>
<p:tagLst xmlns:p="http://schemas.openxmlformats.org/presentationml/2006/main">
  <p:tag name="PA" val="v5.2.7"/>
  <p:tag name="RESOURCELIBID_ANIM" val="450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PA" val="v5.2.7"/>
  <p:tag name="RESOURCELIBID_ANIM" val="450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PA" val="v5.2.7"/>
  <p:tag name="RESOURCELIBID_ANIM" val="45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PA" val="v5.2.7"/>
  <p:tag name="RESOURCELIBID_ANIM" val="45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PA" val="v5.2.7"/>
  <p:tag name="RESOURCELIBID_ANIM" val="450"/>
</p:tagLst>
</file>

<file path=ppt/tags/tag67.xml><?xml version="1.0" encoding="utf-8"?>
<p:tagLst xmlns:p="http://schemas.openxmlformats.org/presentationml/2006/main">
  <p:tag name="PA" val="v5.2.7"/>
  <p:tag name="RESOURCELIBID_ANIM" val="450"/>
</p:tagLst>
</file>

<file path=ppt/tags/tag68.xml><?xml version="1.0" encoding="utf-8"?>
<p:tagLst xmlns:p="http://schemas.openxmlformats.org/presentationml/2006/main">
  <p:tag name="PA" val="v5.2.7"/>
  <p:tag name="RESOURCELIBID_ANIM" val="450"/>
</p:tagLst>
</file>

<file path=ppt/tags/tag69.xml><?xml version="1.0" encoding="utf-8"?>
<p:tagLst xmlns:p="http://schemas.openxmlformats.org/presentationml/2006/main">
  <p:tag name="PA" val="v5.2.7"/>
  <p:tag name="RESOURCELIBID_ANIM" val="450"/>
</p:tagLst>
</file>

<file path=ppt/tags/tag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PA" val="v5.2.7"/>
  <p:tag name="RESOURCELIBID_ANIM" val="450"/>
</p:tagLst>
</file>

<file path=ppt/tags/tag72.xml><?xml version="1.0" encoding="utf-8"?>
<p:tagLst xmlns:p="http://schemas.openxmlformats.org/presentationml/2006/main">
  <p:tag name="PA" val="v5.2.7"/>
  <p:tag name="RESOURCELIBID_ANIM" val="450"/>
</p:tagLst>
</file>

<file path=ppt/tags/tag73.xml><?xml version="1.0" encoding="utf-8"?>
<p:tagLst xmlns:p="http://schemas.openxmlformats.org/presentationml/2006/main">
  <p:tag name="PA" val="v5.2.7"/>
  <p:tag name="RESOURCELIBID_ANIM" val="450"/>
</p:tagLst>
</file>

<file path=ppt/tags/tag74.xml><?xml version="1.0" encoding="utf-8"?>
<p:tagLst xmlns:p="http://schemas.openxmlformats.org/presentationml/2006/main">
  <p:tag name="PA" val="v5.2.7"/>
  <p:tag name="RESOURCELIBID_ANIM" val="450"/>
</p:tagLst>
</file>

<file path=ppt/tags/tag75.xml><?xml version="1.0" encoding="utf-8"?>
<p:tagLst xmlns:p="http://schemas.openxmlformats.org/presentationml/2006/main">
  <p:tag name="PA" val="v5.2.7"/>
  <p:tag name="RESOURCELIBID_ANIM" val="45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PA" val="v5.2.7"/>
  <p:tag name="RESOURCELIBID_ANIM" val="450"/>
</p:tagLst>
</file>

<file path=ppt/tags/tag78.xml><?xml version="1.0" encoding="utf-8"?>
<p:tagLst xmlns:p="http://schemas.openxmlformats.org/presentationml/2006/main">
  <p:tag name="PA" val="v5.2.7"/>
  <p:tag name="RESOURCELIBID_ANIM" val="450"/>
</p:tagLst>
</file>

<file path=ppt/tags/tag79.xml><?xml version="1.0" encoding="utf-8"?>
<p:tagLst xmlns:p="http://schemas.openxmlformats.org/presentationml/2006/main">
  <p:tag name="PA" val="v5.2.7"/>
  <p:tag name="RESOURCELIBID_ANIM" val="45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PA" val="v5.2.7"/>
  <p:tag name="RESOURCELIBID_ANIM" val="450"/>
</p:tagLst>
</file>

<file path=ppt/tags/tag81.xml><?xml version="1.0" encoding="utf-8"?>
<p:tagLst xmlns:p="http://schemas.openxmlformats.org/presentationml/2006/main">
  <p:tag name="PA" val="v5.2.7"/>
  <p:tag name="RESOURCELIBID_ANIM" val="450"/>
</p:tagLst>
</file>

<file path=ppt/tags/tag82.xml><?xml version="1.0" encoding="utf-8"?>
<p:tagLst xmlns:p="http://schemas.openxmlformats.org/presentationml/2006/main">
  <p:tag name="PA" val="v5.2.7"/>
  <p:tag name="RESOURCELIBID_ANIM" val="450"/>
</p:tagLst>
</file>

<file path=ppt/tags/tag83.xml><?xml version="1.0" encoding="utf-8"?>
<p:tagLst xmlns:p="http://schemas.openxmlformats.org/presentationml/2006/main">
  <p:tag name="PA" val="v5.2.7"/>
  <p:tag name="RESOURCELIBID_ANIM" val="450"/>
</p:tagLst>
</file>

<file path=ppt/tags/tag84.xml><?xml version="1.0" encoding="utf-8"?>
<p:tagLst xmlns:p="http://schemas.openxmlformats.org/presentationml/2006/main">
  <p:tag name="PA" val="v5.2.7"/>
  <p:tag name="RESOURCELIBID_ANIM" val="450"/>
</p:tagLst>
</file>

<file path=ppt/tags/tag85.xml><?xml version="1.0" encoding="utf-8"?>
<p:tagLst xmlns:p="http://schemas.openxmlformats.org/presentationml/2006/main">
  <p:tag name="PA" val="v5.2.7"/>
  <p:tag name="RESOURCELIBID_ANIM" val="450"/>
</p:tagLst>
</file>

<file path=ppt/tags/tag86.xml><?xml version="1.0" encoding="utf-8"?>
<p:tagLst xmlns:p="http://schemas.openxmlformats.org/presentationml/2006/main">
  <p:tag name="PA" val="v5.2.7"/>
  <p:tag name="RESOURCELIBID_ANIM" val="450"/>
</p:tagLst>
</file>

<file path=ppt/tags/tag87.xml><?xml version="1.0" encoding="utf-8"?>
<p:tagLst xmlns:p="http://schemas.openxmlformats.org/presentationml/2006/main">
  <p:tag name="PA" val="v5.2.7"/>
  <p:tag name="RESOURCELIBID_ANIM" val="450"/>
</p:tagLst>
</file>

<file path=ppt/tags/tag88.xml><?xml version="1.0" encoding="utf-8"?>
<p:tagLst xmlns:p="http://schemas.openxmlformats.org/presentationml/2006/main">
  <p:tag name="PA" val="v5.2.7"/>
  <p:tag name="RESOURCELIBID_ANIM" val="450"/>
</p:tagLst>
</file>

<file path=ppt/tags/tag89.xml><?xml version="1.0" encoding="utf-8"?>
<p:tagLst xmlns:p="http://schemas.openxmlformats.org/presentationml/2006/main">
  <p:tag name="PA" val="v5.2.7"/>
  <p:tag name="RESOURCELIBID_ANIM" val="450"/>
</p:tagLst>
</file>

<file path=ppt/tags/tag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PA" val="v5.2.7"/>
  <p:tag name="RESOURCELIBID_ANIM" val="450"/>
</p:tagLst>
</file>

<file path=ppt/tags/tag91.xml><?xml version="1.0" encoding="utf-8"?>
<p:tagLst xmlns:p="http://schemas.openxmlformats.org/presentationml/2006/main">
  <p:tag name="PA" val="v5.2.7"/>
  <p:tag name="RESOURCELIBID_ANIM" val="450"/>
</p:tagLst>
</file>

<file path=ppt/tags/tag92.xml><?xml version="1.0" encoding="utf-8"?>
<p:tagLst xmlns:p="http://schemas.openxmlformats.org/presentationml/2006/main">
  <p:tag name="PA" val="v5.2.7"/>
  <p:tag name="RESOURCELIBID_ANIM" val="450"/>
</p:tagLst>
</file>

<file path=ppt/tags/tag93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PA" val="v5.2.7"/>
  <p:tag name="RESOURCELIBID_ANIM" val="450"/>
</p:tagLst>
</file>

<file path=ppt/tags/tag95.xml><?xml version="1.0" encoding="utf-8"?>
<p:tagLst xmlns:p="http://schemas.openxmlformats.org/presentationml/2006/main">
  <p:tag name="PA" val="v5.2.7"/>
  <p:tag name="RESOURCELIBID_ANIM" val="450"/>
</p:tagLst>
</file>

<file path=ppt/tags/tag96.xml><?xml version="1.0" encoding="utf-8"?>
<p:tagLst xmlns:p="http://schemas.openxmlformats.org/presentationml/2006/main">
  <p:tag name="PA" val="v5.2.7"/>
  <p:tag name="RESOURCELIBID_ANIM" val="450"/>
</p:tagLst>
</file>

<file path=ppt/tags/tag97.xml><?xml version="1.0" encoding="utf-8"?>
<p:tagLst xmlns:p="http://schemas.openxmlformats.org/presentationml/2006/main">
  <p:tag name="PA" val="v5.2.7"/>
  <p:tag name="RESOURCELIBID_ANIM" val="450"/>
</p:tagLst>
</file>

<file path=ppt/tags/tag98.xml><?xml version="1.0" encoding="utf-8"?>
<p:tagLst xmlns:p="http://schemas.openxmlformats.org/presentationml/2006/main">
  <p:tag name="PA" val="v5.2.7"/>
  <p:tag name="RESOURCELIBID_ANIM" val="450"/>
</p:tagLst>
</file>

<file path=ppt/tags/tag99.xml><?xml version="1.0" encoding="utf-8"?>
<p:tagLst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12312</Words>
  <Application>WPS 演示</Application>
  <PresentationFormat>宽屏</PresentationFormat>
  <Paragraphs>729</Paragraphs>
  <Slides>74</Slides>
  <Notes>76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6" baseType="lpstr">
      <vt:lpstr>Arial</vt:lpstr>
      <vt:lpstr>宋体</vt:lpstr>
      <vt:lpstr>Wingdings</vt:lpstr>
      <vt:lpstr>微软雅黑</vt:lpstr>
      <vt:lpstr>思源黑体 CN Medium</vt:lpstr>
      <vt:lpstr>黑体</vt:lpstr>
      <vt:lpstr>字魂58号-创中黑</vt:lpstr>
      <vt:lpstr>Source Han Sans K Bold</vt:lpstr>
      <vt:lpstr>Calibri</vt:lpstr>
      <vt:lpstr>MS UI Gothic</vt:lpstr>
      <vt:lpstr>U.S. 101</vt:lpstr>
      <vt:lpstr>Roboto</vt:lpstr>
      <vt:lpstr>Open Sans Light</vt:lpstr>
      <vt:lpstr>等线</vt:lpstr>
      <vt:lpstr>Arial Unicode MS</vt:lpstr>
      <vt:lpstr>等线 Light</vt:lpstr>
      <vt:lpstr>Impact</vt:lpstr>
      <vt:lpstr>Wingdings</vt:lpstr>
      <vt:lpstr>Segoe Print</vt:lpstr>
      <vt:lpstr>Open Sans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甘金龙</cp:lastModifiedBy>
  <cp:revision>962</cp:revision>
  <dcterms:created xsi:type="dcterms:W3CDTF">2020-11-25T06:00:00Z</dcterms:created>
  <dcterms:modified xsi:type="dcterms:W3CDTF">2021-09-03T09:56:50Z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