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59" r:id="rId3"/>
    <p:sldId id="461" r:id="rId5"/>
    <p:sldId id="462" r:id="rId6"/>
    <p:sldId id="463" r:id="rId7"/>
    <p:sldId id="464" r:id="rId8"/>
    <p:sldId id="465"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6" r:id="rId23"/>
    <p:sldId id="547" r:id="rId24"/>
    <p:sldId id="548" r:id="rId25"/>
    <p:sldId id="549" r:id="rId26"/>
    <p:sldId id="550" r:id="rId27"/>
    <p:sldId id="551" r:id="rId28"/>
    <p:sldId id="552" r:id="rId29"/>
    <p:sldId id="553" r:id="rId30"/>
    <p:sldId id="554" r:id="rId31"/>
    <p:sldId id="555" r:id="rId32"/>
    <p:sldId id="556" r:id="rId33"/>
    <p:sldId id="557" r:id="rId34"/>
    <p:sldId id="558" r:id="rId35"/>
    <p:sldId id="559" r:id="rId36"/>
    <p:sldId id="560" r:id="rId37"/>
    <p:sldId id="561" r:id="rId38"/>
    <p:sldId id="562" r:id="rId39"/>
    <p:sldId id="563" r:id="rId40"/>
    <p:sldId id="564" r:id="rId41"/>
    <p:sldId id="565" r:id="rId42"/>
    <p:sldId id="566" r:id="rId43"/>
    <p:sldId id="567" r:id="rId44"/>
    <p:sldId id="568" r:id="rId45"/>
    <p:sldId id="569" r:id="rId46"/>
    <p:sldId id="570" r:id="rId47"/>
    <p:sldId id="571" r:id="rId48"/>
    <p:sldId id="572" r:id="rId49"/>
    <p:sldId id="573" r:id="rId50"/>
    <p:sldId id="574" r:id="rId51"/>
    <p:sldId id="575" r:id="rId52"/>
    <p:sldId id="576" r:id="rId53"/>
    <p:sldId id="577" r:id="rId54"/>
    <p:sldId id="578" r:id="rId55"/>
    <p:sldId id="579" r:id="rId56"/>
    <p:sldId id="580" r:id="rId57"/>
    <p:sldId id="581" r:id="rId58"/>
    <p:sldId id="582" r:id="rId59"/>
    <p:sldId id="583" r:id="rId60"/>
    <p:sldId id="584" r:id="rId61"/>
    <p:sldId id="585" r:id="rId62"/>
    <p:sldId id="586" r:id="rId63"/>
    <p:sldId id="587" r:id="rId64"/>
    <p:sldId id="588" r:id="rId65"/>
    <p:sldId id="589" r:id="rId66"/>
    <p:sldId id="590" r:id="rId67"/>
    <p:sldId id="591" r:id="rId68"/>
    <p:sldId id="592" r:id="rId69"/>
    <p:sldId id="593" r:id="rId70"/>
    <p:sldId id="594" r:id="rId71"/>
    <p:sldId id="595" r:id="rId72"/>
    <p:sldId id="596" r:id="rId73"/>
    <p:sldId id="597" r:id="rId74"/>
    <p:sldId id="598" r:id="rId75"/>
    <p:sldId id="599" r:id="rId76"/>
    <p:sldId id="600" r:id="rId77"/>
    <p:sldId id="601" r:id="rId78"/>
    <p:sldId id="602" r:id="rId79"/>
    <p:sldId id="603" r:id="rId80"/>
    <p:sldId id="604" r:id="rId81"/>
    <p:sldId id="605" r:id="rId82"/>
    <p:sldId id="606" r:id="rId83"/>
    <p:sldId id="607" r:id="rId84"/>
    <p:sldId id="608" r:id="rId85"/>
    <p:sldId id="609" r:id="rId86"/>
    <p:sldId id="610" r:id="rId87"/>
    <p:sldId id="611" r:id="rId88"/>
    <p:sldId id="612" r:id="rId89"/>
    <p:sldId id="613" r:id="rId90"/>
    <p:sldId id="614" r:id="rId91"/>
    <p:sldId id="615" r:id="rId92"/>
    <p:sldId id="531" r:id="rId93"/>
    <p:sldId id="532" r:id="rId94"/>
  </p:sldIdLst>
  <p:sldSz cx="12192000" cy="6858000"/>
  <p:notesSz cx="6858000" cy="9144000"/>
  <p:custDataLst>
    <p:tags r:id="rId9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韩冬" initials="w"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28" autoAdjust="0"/>
    <p:restoredTop sz="94857"/>
  </p:normalViewPr>
  <p:slideViewPr>
    <p:cSldViewPr snapToGrid="0" snapToObjects="1">
      <p:cViewPr varScale="1">
        <p:scale>
          <a:sx n="51" d="100"/>
          <a:sy n="51" d="100"/>
        </p:scale>
        <p:origin x="48" y="490"/>
      </p:cViewPr>
      <p:guideLst>
        <p:guide orient="horz" pos="2160"/>
        <p:guide pos="3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gs" Target="tags/tag125.xml"/><Relationship Id="rId98" Type="http://schemas.openxmlformats.org/officeDocument/2006/relationships/commentAuthors" Target="commentAuthors.xml"/><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9.xml"/><Relationship Id="rId2" Type="http://schemas.openxmlformats.org/officeDocument/2006/relationships/tags" Target="../tags/tag15.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9.xml"/><Relationship Id="rId2" Type="http://schemas.openxmlformats.org/officeDocument/2006/relationships/tags" Target="../tags/tag1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9.xml"/><Relationship Id="rId2" Type="http://schemas.openxmlformats.org/officeDocument/2006/relationships/tags" Target="../tags/tag19.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9.xml"/><Relationship Id="rId2" Type="http://schemas.openxmlformats.org/officeDocument/2006/relationships/tags" Target="../tags/tag2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9.xml"/><Relationship Id="rId2" Type="http://schemas.openxmlformats.org/officeDocument/2006/relationships/tags" Target="../tags/tag24.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9.xml"/><Relationship Id="rId2" Type="http://schemas.openxmlformats.org/officeDocument/2006/relationships/tags" Target="../tags/tag26.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9.xml"/><Relationship Id="rId2" Type="http://schemas.openxmlformats.org/officeDocument/2006/relationships/tags" Target="../tags/tag28.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9.xml"/><Relationship Id="rId2" Type="http://schemas.openxmlformats.org/officeDocument/2006/relationships/tags" Target="../tags/tag30.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9.xml"/><Relationship Id="rId2" Type="http://schemas.openxmlformats.org/officeDocument/2006/relationships/image" Target="../media/image5.png"/><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9.xml"/><Relationship Id="rId2" Type="http://schemas.openxmlformats.org/officeDocument/2006/relationships/tags" Target="../tags/tag33.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9.xml"/><Relationship Id="rId2" Type="http://schemas.openxmlformats.org/officeDocument/2006/relationships/tags" Target="../tags/tag36.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9.xml"/><Relationship Id="rId2" Type="http://schemas.openxmlformats.org/officeDocument/2006/relationships/tags" Target="../tags/tag39.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9.xml"/><Relationship Id="rId1" Type="http://schemas.openxmlformats.org/officeDocument/2006/relationships/tags" Target="../tags/tag40.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9.xml"/><Relationship Id="rId2" Type="http://schemas.openxmlformats.org/officeDocument/2006/relationships/tags" Target="../tags/tag42.xml"/><Relationship Id="rId1" Type="http://schemas.openxmlformats.org/officeDocument/2006/relationships/tags" Target="../tags/tag4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9.xml"/><Relationship Id="rId2" Type="http://schemas.openxmlformats.org/officeDocument/2006/relationships/tags" Target="../tags/tag44.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9.xml"/><Relationship Id="rId2" Type="http://schemas.openxmlformats.org/officeDocument/2006/relationships/tags" Target="../tags/tag46.xml"/><Relationship Id="rId1" Type="http://schemas.openxmlformats.org/officeDocument/2006/relationships/tags" Target="../tags/tag45.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9.xml"/><Relationship Id="rId3" Type="http://schemas.openxmlformats.org/officeDocument/2006/relationships/image" Target="../media/image8.png"/><Relationship Id="rId2" Type="http://schemas.openxmlformats.org/officeDocument/2006/relationships/tags" Target="../tags/tag48.xml"/><Relationship Id="rId1" Type="http://schemas.openxmlformats.org/officeDocument/2006/relationships/tags" Target="../tags/tag47.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9.xml"/><Relationship Id="rId2" Type="http://schemas.openxmlformats.org/officeDocument/2006/relationships/tags" Target="../tags/tag50.xml"/><Relationship Id="rId1" Type="http://schemas.openxmlformats.org/officeDocument/2006/relationships/tags" Target="../tags/tag49.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9.xml"/><Relationship Id="rId2" Type="http://schemas.openxmlformats.org/officeDocument/2006/relationships/tags" Target="../tags/tag52.xml"/><Relationship Id="rId1" Type="http://schemas.openxmlformats.org/officeDocument/2006/relationships/tags" Target="../tags/tag51.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9.xml"/><Relationship Id="rId2" Type="http://schemas.openxmlformats.org/officeDocument/2006/relationships/tags" Target="../tags/tag54.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9.xml"/><Relationship Id="rId3" Type="http://schemas.openxmlformats.org/officeDocument/2006/relationships/tags" Target="../tags/tag56.xml"/><Relationship Id="rId2" Type="http://schemas.openxmlformats.org/officeDocument/2006/relationships/image" Target="../media/image9.png"/><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9.xml"/><Relationship Id="rId2" Type="http://schemas.openxmlformats.org/officeDocument/2006/relationships/tags" Target="../tags/tag58.xml"/><Relationship Id="rId1" Type="http://schemas.openxmlformats.org/officeDocument/2006/relationships/tags" Target="../tags/tag5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9.xml"/><Relationship Id="rId2" Type="http://schemas.openxmlformats.org/officeDocument/2006/relationships/tags" Target="../tags/tag60.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9.xml"/><Relationship Id="rId2" Type="http://schemas.openxmlformats.org/officeDocument/2006/relationships/image" Target="../media/image10.png"/><Relationship Id="rId1" Type="http://schemas.openxmlformats.org/officeDocument/2006/relationships/tags" Target="../tags/tag6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9.xml"/><Relationship Id="rId2" Type="http://schemas.openxmlformats.org/officeDocument/2006/relationships/tags" Target="../tags/tag63.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9.xml"/><Relationship Id="rId1" Type="http://schemas.openxmlformats.org/officeDocument/2006/relationships/tags" Target="../tags/tag6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9.xml"/><Relationship Id="rId2" Type="http://schemas.openxmlformats.org/officeDocument/2006/relationships/tags" Target="../tags/tag66.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9.xml"/><Relationship Id="rId1" Type="http://schemas.openxmlformats.org/officeDocument/2006/relationships/tags" Target="../tags/tag6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9.xml"/><Relationship Id="rId2" Type="http://schemas.openxmlformats.org/officeDocument/2006/relationships/tags" Target="../tags/tag69.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9.xml"/><Relationship Id="rId2" Type="http://schemas.openxmlformats.org/officeDocument/2006/relationships/tags" Target="../tags/tag71.xml"/><Relationship Id="rId1" Type="http://schemas.openxmlformats.org/officeDocument/2006/relationships/tags" Target="../tags/tag70.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9.xml"/><Relationship Id="rId2" Type="http://schemas.openxmlformats.org/officeDocument/2006/relationships/tags" Target="../tags/tag73.xml"/><Relationship Id="rId1" Type="http://schemas.openxmlformats.org/officeDocument/2006/relationships/tags" Target="../tags/tag72.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tags" Target="../tags/tag74.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slideLayout" Target="../slideLayouts/slideLayout19.xml"/><Relationship Id="rId4" Type="http://schemas.openxmlformats.org/officeDocument/2006/relationships/image" Target="../media/image11.png"/><Relationship Id="rId3" Type="http://schemas.openxmlformats.org/officeDocument/2006/relationships/tags" Target="../tags/tag76.xml"/><Relationship Id="rId2" Type="http://schemas.openxmlformats.org/officeDocument/2006/relationships/image" Target="../media/image6.png"/><Relationship Id="rId1" Type="http://schemas.openxmlformats.org/officeDocument/2006/relationships/tags" Target="../tags/tag75.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9.xml"/><Relationship Id="rId2" Type="http://schemas.openxmlformats.org/officeDocument/2006/relationships/tags" Target="../tags/tag78.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9.xml"/><Relationship Id="rId2" Type="http://schemas.openxmlformats.org/officeDocument/2006/relationships/tags" Target="../tags/tag80.xml"/><Relationship Id="rId1" Type="http://schemas.openxmlformats.org/officeDocument/2006/relationships/tags" Target="../tags/tag79.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19.xml"/><Relationship Id="rId3" Type="http://schemas.openxmlformats.org/officeDocument/2006/relationships/image" Target="../media/image6.png"/><Relationship Id="rId2" Type="http://schemas.openxmlformats.org/officeDocument/2006/relationships/tags" Target="../tags/tag82.xml"/><Relationship Id="rId1" Type="http://schemas.openxmlformats.org/officeDocument/2006/relationships/tags" Target="../tags/tag81.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9.xml"/><Relationship Id="rId2" Type="http://schemas.openxmlformats.org/officeDocument/2006/relationships/tags" Target="../tags/tag84.xml"/><Relationship Id="rId1" Type="http://schemas.openxmlformats.org/officeDocument/2006/relationships/tags" Target="../tags/tag83.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19.xml"/><Relationship Id="rId3" Type="http://schemas.openxmlformats.org/officeDocument/2006/relationships/tags" Target="../tags/tag86.xml"/><Relationship Id="rId2" Type="http://schemas.openxmlformats.org/officeDocument/2006/relationships/image" Target="../media/image12.png"/><Relationship Id="rId1" Type="http://schemas.openxmlformats.org/officeDocument/2006/relationships/tags" Target="../tags/tag85.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9.xml"/><Relationship Id="rId2" Type="http://schemas.openxmlformats.org/officeDocument/2006/relationships/tags" Target="../tags/tag88.xml"/><Relationship Id="rId1" Type="http://schemas.openxmlformats.org/officeDocument/2006/relationships/tags" Target="../tags/tag87.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19.xml"/><Relationship Id="rId3" Type="http://schemas.openxmlformats.org/officeDocument/2006/relationships/tags" Target="../tags/tag90.xml"/><Relationship Id="rId2" Type="http://schemas.openxmlformats.org/officeDocument/2006/relationships/image" Target="../media/image13.png"/><Relationship Id="rId1" Type="http://schemas.openxmlformats.org/officeDocument/2006/relationships/tags" Target="../tags/tag89.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19.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tags" Target="../tags/tag94.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19.xml"/><Relationship Id="rId2" Type="http://schemas.openxmlformats.org/officeDocument/2006/relationships/image" Target="../media/image14.png"/><Relationship Id="rId1" Type="http://schemas.openxmlformats.org/officeDocument/2006/relationships/tags" Target="../tags/tag95.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tags" Target="../tags/tag9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tags" Target="../tags/tag9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19.xml"/><Relationship Id="rId2" Type="http://schemas.openxmlformats.org/officeDocument/2006/relationships/tags" Target="../tags/tag99.xml"/><Relationship Id="rId1" Type="http://schemas.openxmlformats.org/officeDocument/2006/relationships/tags" Target="../tags/tag98.xml"/></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19.xml"/><Relationship Id="rId2" Type="http://schemas.openxmlformats.org/officeDocument/2006/relationships/tags" Target="../tags/tag101.xml"/><Relationship Id="rId1" Type="http://schemas.openxmlformats.org/officeDocument/2006/relationships/tags" Target="../tags/tag100.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19.xml"/><Relationship Id="rId2" Type="http://schemas.openxmlformats.org/officeDocument/2006/relationships/tags" Target="../tags/tag103.xml"/><Relationship Id="rId1" Type="http://schemas.openxmlformats.org/officeDocument/2006/relationships/tags" Target="../tags/tag102.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19.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image" Target="../media/image6.png"/></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19.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image" Target="../media/image6.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9.xml"/><Relationship Id="rId2" Type="http://schemas.openxmlformats.org/officeDocument/2006/relationships/image" Target="../media/image16.png"/><Relationship Id="rId1" Type="http://schemas.openxmlformats.org/officeDocument/2006/relationships/tags" Target="../tags/tag108.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19.xml"/><Relationship Id="rId2" Type="http://schemas.openxmlformats.org/officeDocument/2006/relationships/image" Target="../media/image17.png"/><Relationship Id="rId1" Type="http://schemas.openxmlformats.org/officeDocument/2006/relationships/tags" Target="../tags/tag109.xml"/></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slideLayout" Target="../slideLayouts/slideLayout19.xml"/><Relationship Id="rId3" Type="http://schemas.openxmlformats.org/officeDocument/2006/relationships/image" Target="../media/image6.png"/><Relationship Id="rId2" Type="http://schemas.openxmlformats.org/officeDocument/2006/relationships/tags" Target="../tags/tag111.xml"/><Relationship Id="rId1" Type="http://schemas.openxmlformats.org/officeDocument/2006/relationships/tags" Target="../tags/tag110.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9.xml"/><Relationship Id="rId2" Type="http://schemas.openxmlformats.org/officeDocument/2006/relationships/tags" Target="../tags/tag4.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19.xml"/><Relationship Id="rId2" Type="http://schemas.openxmlformats.org/officeDocument/2006/relationships/image" Target="../media/image18.png"/><Relationship Id="rId1" Type="http://schemas.openxmlformats.org/officeDocument/2006/relationships/tags" Target="../tags/tag112.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19.xml"/><Relationship Id="rId2" Type="http://schemas.openxmlformats.org/officeDocument/2006/relationships/image" Target="../media/image19.png"/><Relationship Id="rId1" Type="http://schemas.openxmlformats.org/officeDocument/2006/relationships/tags" Target="../tags/tag113.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19.xml"/><Relationship Id="rId3" Type="http://schemas.openxmlformats.org/officeDocument/2006/relationships/image" Target="../media/image6.png"/><Relationship Id="rId2" Type="http://schemas.openxmlformats.org/officeDocument/2006/relationships/tags" Target="../tags/tag115.xml"/><Relationship Id="rId1" Type="http://schemas.openxmlformats.org/officeDocument/2006/relationships/tags" Target="../tags/tag114.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tags" Target="../tags/tag116.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9.xml"/><Relationship Id="rId2" Type="http://schemas.openxmlformats.org/officeDocument/2006/relationships/image" Target="../media/image21.png"/><Relationship Id="rId1" Type="http://schemas.openxmlformats.org/officeDocument/2006/relationships/tags" Target="../tags/tag117.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85.xml"/><Relationship Id="rId4" Type="http://schemas.openxmlformats.org/officeDocument/2006/relationships/slideLayout" Target="../slideLayouts/slideLayout19.xml"/><Relationship Id="rId3" Type="http://schemas.openxmlformats.org/officeDocument/2006/relationships/image" Target="../media/image6.png"/><Relationship Id="rId2" Type="http://schemas.openxmlformats.org/officeDocument/2006/relationships/tags" Target="../tags/tag119.xml"/><Relationship Id="rId1" Type="http://schemas.openxmlformats.org/officeDocument/2006/relationships/tags" Target="../tags/tag118.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19.xml"/><Relationship Id="rId2" Type="http://schemas.openxmlformats.org/officeDocument/2006/relationships/image" Target="../media/image22.png"/><Relationship Id="rId1" Type="http://schemas.openxmlformats.org/officeDocument/2006/relationships/tags" Target="../tags/tag120.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tags" Target="../tags/tag121.xml"/></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88.xml"/><Relationship Id="rId3" Type="http://schemas.openxmlformats.org/officeDocument/2006/relationships/slideLayout" Target="../slideLayouts/slideLayout19.xml"/><Relationship Id="rId2" Type="http://schemas.openxmlformats.org/officeDocument/2006/relationships/image" Target="../media/image23.png"/><Relationship Id="rId1" Type="http://schemas.openxmlformats.org/officeDocument/2006/relationships/tags" Target="../tags/tag122.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19.xml"/><Relationship Id="rId2" Type="http://schemas.openxmlformats.org/officeDocument/2006/relationships/tags" Target="../tags/tag124.xml"/><Relationship Id="rId1" Type="http://schemas.openxmlformats.org/officeDocument/2006/relationships/tags" Target="../tags/tag12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1.vml"/><Relationship Id="rId4" Type="http://schemas.openxmlformats.org/officeDocument/2006/relationships/slideLayout" Target="../slideLayouts/slideLayout19.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721222" y="2582945"/>
            <a:ext cx="9453283" cy="769441"/>
          </a:xfrm>
          <a:prstGeom prst="rect">
            <a:avLst/>
          </a:prstGeom>
          <a:noFill/>
        </p:spPr>
        <p:txBody>
          <a:bodyPr wrap="square" rtlCol="0">
            <a:spAutoFit/>
          </a:bodyPr>
          <a:lstStyle/>
          <a:p>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11</a:t>
            </a:r>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数据库连接池与</a:t>
            </a:r>
            <a:r>
              <a:rPr lang="en-US" altLang="zh-CN"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DBUtils</a:t>
            </a:r>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工具</a:t>
            </a:r>
            <a:endPar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747851" y="2878696"/>
            <a:ext cx="9116267" cy="216982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数据库连接池在初始化时将创建一定数量的数据库连接放到连接池中，当应用程序访问数据库时并不是直接创建</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，而是向连接池“申请”一个</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。如果连接池中有空闲的</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，则返回一个链接给应用程序，否则应用程序需要创建新的</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。使用完毕后，连接池会将</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回收，重新放入连接池以供其他的线程使用，从而</a:t>
            </a:r>
            <a:r>
              <a:rPr lang="zh-CN" altLang="zh-CN" dirty="0">
                <a:solidFill>
                  <a:srgbClr val="1369B2"/>
                </a:solidFill>
                <a:latin typeface="微软雅黑" panose="020B0503020204020204" pitchFamily="34" charset="-122"/>
                <a:ea typeface="微软雅黑" panose="020B0503020204020204" pitchFamily="34" charset="-122"/>
              </a:rPr>
              <a:t>减少创建和断开数据库连接的次数，提高数据库的访问效率</a:t>
            </a:r>
            <a:r>
              <a:rPr lang="zh-CN" altLang="zh-CN"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581831"/>
            <a:ext cx="9865885" cy="27163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983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47552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3187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连接池连接数据库的原理</a:t>
            </a:r>
            <a:r>
              <a:rPr lang="zh-CN" altLang="en-US" sz="2000" dirty="0">
                <a:solidFill>
                  <a:srgbClr val="1369B2"/>
                </a:solidFill>
                <a:latin typeface="微软雅黑" panose="020B0503020204020204" pitchFamily="34" charset="-122"/>
                <a:ea typeface="微软雅黑" panose="020B0503020204020204" pitchFamily="34" charset="-122"/>
              </a:rPr>
              <a:t>图的解释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11.1.2  DataSource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2806151"/>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熟悉使用</a:t>
            </a:r>
            <a:r>
              <a:rPr lang="en-US" altLang="zh-CN" dirty="0">
                <a:solidFill>
                  <a:srgbClr val="1369B2"/>
                </a:solidFill>
                <a:latin typeface="微软雅黑" panose="020B0503020204020204" pitchFamily="34" charset="-122"/>
                <a:ea typeface="微软雅黑" panose="020B0503020204020204" pitchFamily="34" charset="-122"/>
              </a:rPr>
              <a:t>javax.sql.DataSource</a:t>
            </a:r>
            <a:r>
              <a:rPr lang="zh-CN" altLang="zh-CN" dirty="0">
                <a:solidFill>
                  <a:srgbClr val="1369B2"/>
                </a:solidFill>
                <a:latin typeface="微软雅黑" panose="020B0503020204020204" pitchFamily="34" charset="-122"/>
                <a:ea typeface="微软雅黑" panose="020B0503020204020204" pitchFamily="34" charset="-122"/>
              </a:rPr>
              <a:t>接口</a:t>
            </a:r>
            <a:r>
              <a:rPr lang="zh-CN" altLang="en-US" dirty="0">
                <a:solidFill>
                  <a:srgbClr val="595959"/>
                </a:solidFill>
                <a:latin typeface="微软雅黑" panose="020B0503020204020204" pitchFamily="34" charset="-122"/>
                <a:ea typeface="微软雅黑" panose="020B0503020204020204" pitchFamily="34" charset="-122"/>
              </a:rPr>
              <a:t>获取数据库连接对象</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143840" y="2166001"/>
            <a:ext cx="10299607" cy="15696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为了获取数据库连接对象（</a:t>
            </a:r>
            <a:r>
              <a:rPr lang="en-US" altLang="zh-CN" sz="1600" dirty="0">
                <a:solidFill>
                  <a:srgbClr val="595959"/>
                </a:solidFill>
                <a:latin typeface="微软雅黑" panose="020B0503020204020204" pitchFamily="34" charset="-122"/>
                <a:ea typeface="微软雅黑" panose="020B0503020204020204" pitchFamily="34" charset="-122"/>
              </a:rPr>
              <a:t>Connection</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rPr>
              <a:t>JDBC</a:t>
            </a:r>
            <a:r>
              <a:rPr lang="zh-CN" altLang="zh-CN" sz="1600" dirty="0">
                <a:solidFill>
                  <a:srgbClr val="595959"/>
                </a:solidFill>
                <a:latin typeface="微软雅黑" panose="020B0503020204020204" pitchFamily="34" charset="-122"/>
                <a:ea typeface="微软雅黑" panose="020B0503020204020204" pitchFamily="34" charset="-122"/>
              </a:rPr>
              <a:t>提供了</a:t>
            </a:r>
            <a:r>
              <a:rPr lang="en-US" altLang="zh-CN" sz="1600" dirty="0">
                <a:solidFill>
                  <a:srgbClr val="1369B2"/>
                </a:solidFill>
                <a:latin typeface="微软雅黑" panose="020B0503020204020204" pitchFamily="34" charset="-122"/>
                <a:ea typeface="微软雅黑" panose="020B0503020204020204" pitchFamily="34" charset="-122"/>
              </a:rPr>
              <a:t>javax.sql.DataSource</a:t>
            </a:r>
            <a:r>
              <a:rPr lang="zh-CN" altLang="zh-CN" sz="1600" dirty="0">
                <a:solidFill>
                  <a:srgbClr val="1369B2"/>
                </a:solidFill>
                <a:latin typeface="微软雅黑" panose="020B0503020204020204" pitchFamily="34" charset="-122"/>
                <a:ea typeface="微软雅黑" panose="020B0503020204020204" pitchFamily="34" charset="-122"/>
              </a:rPr>
              <a:t>接口</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rPr>
              <a:t>javax.sql.DataSource</a:t>
            </a:r>
            <a:r>
              <a:rPr lang="zh-CN" altLang="zh-CN" sz="1600" dirty="0">
                <a:solidFill>
                  <a:srgbClr val="595959"/>
                </a:solidFill>
                <a:latin typeface="微软雅黑" panose="020B0503020204020204" pitchFamily="34" charset="-122"/>
                <a:ea typeface="微软雅黑" panose="020B0503020204020204" pitchFamily="34" charset="-122"/>
              </a:rPr>
              <a:t>接口负责与数据库建立连接，并定义了返回值为</a:t>
            </a:r>
            <a:r>
              <a:rPr lang="en-US" altLang="zh-CN" sz="1600" dirty="0">
                <a:solidFill>
                  <a:srgbClr val="1369B2"/>
                </a:solidFill>
                <a:latin typeface="微软雅黑" panose="020B0503020204020204" pitchFamily="34" charset="-122"/>
                <a:ea typeface="微软雅黑" panose="020B0503020204020204" pitchFamily="34" charset="-122"/>
              </a:rPr>
              <a:t>Connection</a:t>
            </a:r>
            <a:r>
              <a:rPr lang="zh-CN" altLang="zh-CN" sz="1600" dirty="0">
                <a:solidFill>
                  <a:srgbClr val="1369B2"/>
                </a:solidFill>
                <a:latin typeface="微软雅黑" panose="020B0503020204020204" pitchFamily="34" charset="-122"/>
                <a:ea typeface="微软雅黑" panose="020B0503020204020204" pitchFamily="34" charset="-122"/>
              </a:rPr>
              <a:t>对象</a:t>
            </a:r>
            <a:r>
              <a:rPr lang="zh-CN" altLang="zh-CN" sz="1600" dirty="0">
                <a:solidFill>
                  <a:srgbClr val="595959"/>
                </a:solidFill>
                <a:latin typeface="微软雅黑" panose="020B0503020204020204" pitchFamily="34" charset="-122"/>
                <a:ea typeface="微软雅黑" panose="020B0503020204020204" pitchFamily="34" charset="-122"/>
              </a:rPr>
              <a:t>的方法，具体如下。</a:t>
            </a:r>
            <a:endParaRPr lang="en-US" altLang="zh-CN" sz="1600" dirty="0">
              <a:solidFill>
                <a:srgbClr val="595959"/>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l"/>
            </a:pPr>
            <a:r>
              <a:rPr lang="en-US" altLang="zh-CN" sz="1600" dirty="0">
                <a:solidFill>
                  <a:srgbClr val="595959"/>
                </a:solidFill>
                <a:latin typeface="微软雅黑" panose="020B0503020204020204" pitchFamily="34" charset="-122"/>
                <a:ea typeface="微软雅黑" panose="020B0503020204020204" pitchFamily="34" charset="-122"/>
              </a:rPr>
              <a:t>Connection getConnection() </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l"/>
            </a:pPr>
            <a:r>
              <a:rPr lang="en-US" altLang="zh-CN" sz="1600" dirty="0">
                <a:solidFill>
                  <a:srgbClr val="595959"/>
                </a:solidFill>
                <a:latin typeface="微软雅黑" panose="020B0503020204020204" pitchFamily="34" charset="-122"/>
                <a:ea typeface="微软雅黑" panose="020B0503020204020204" pitchFamily="34" charset="-122"/>
              </a:rPr>
              <a:t>Connection getConnection(String username, String password)</a:t>
            </a:r>
            <a:r>
              <a:rPr lang="zh-CN" altLang="zh-CN" sz="1600" dirty="0">
                <a:solidFill>
                  <a:srgbClr val="595959"/>
                </a:solidFill>
                <a:latin typeface="微软雅黑" panose="020B0503020204020204" pitchFamily="34" charset="-122"/>
                <a:ea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6391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8788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DataSource</a:t>
            </a:r>
            <a:r>
              <a:rPr lang="zh-CN" altLang="en-US" sz="2000" dirty="0">
                <a:solidFill>
                  <a:srgbClr val="1369B2"/>
                </a:solidFill>
                <a:latin typeface="微软雅黑" panose="020B0503020204020204" pitchFamily="34" charset="-122"/>
                <a:ea typeface="微软雅黑" panose="020B0503020204020204" pitchFamily="34" charset="-122"/>
              </a:rPr>
              <a:t>接口的方法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11.1.2  DataSource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172537" y="4563505"/>
            <a:ext cx="10270910" cy="830997"/>
          </a:xfrm>
          <a:prstGeom prst="rect">
            <a:avLst/>
          </a:prstGeom>
        </p:spPr>
        <p:txBody>
          <a:bodyPr wrap="square">
            <a:spAutoFit/>
          </a:bodyP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注意</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上述两个重载的方法，都能用来获取</a:t>
            </a:r>
            <a:r>
              <a:rPr lang="en-US" altLang="zh-CN" sz="1600" dirty="0">
                <a:solidFill>
                  <a:srgbClr val="595959"/>
                </a:solidFill>
                <a:latin typeface="微软雅黑" panose="020B0503020204020204" pitchFamily="34" charset="-122"/>
                <a:ea typeface="微软雅黑" panose="020B0503020204020204" pitchFamily="34" charset="-122"/>
              </a:rPr>
              <a:t>Connection</a:t>
            </a:r>
            <a:r>
              <a:rPr lang="zh-CN" altLang="zh-CN" sz="1600" dirty="0">
                <a:solidFill>
                  <a:srgbClr val="595959"/>
                </a:solidFill>
                <a:latin typeface="微软雅黑" panose="020B0503020204020204" pitchFamily="34" charset="-122"/>
                <a:ea typeface="微软雅黑" panose="020B0503020204020204" pitchFamily="34" charset="-122"/>
              </a:rPr>
              <a:t>对象。不同的是，第一个方法是通过无参的方式建立与数据库的连接，第二个方法是通过传入登录信息的方式建立与数据库的连接。</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747851" y="2999719"/>
            <a:ext cx="9116267" cy="1338828"/>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接口通常都会有实现类，</a:t>
            </a:r>
            <a:r>
              <a:rPr lang="en-US" altLang="zh-CN" dirty="0">
                <a:solidFill>
                  <a:srgbClr val="595959"/>
                </a:solidFill>
                <a:latin typeface="微软雅黑" panose="020B0503020204020204" pitchFamily="34" charset="-122"/>
                <a:ea typeface="微软雅黑" panose="020B0503020204020204" pitchFamily="34" charset="-122"/>
              </a:rPr>
              <a:t>javax.sql.DataSource</a:t>
            </a:r>
            <a:r>
              <a:rPr lang="zh-CN" altLang="zh-CN" dirty="0">
                <a:solidFill>
                  <a:srgbClr val="595959"/>
                </a:solidFill>
                <a:latin typeface="微软雅黑" panose="020B0503020204020204" pitchFamily="34" charset="-122"/>
                <a:ea typeface="微软雅黑" panose="020B0503020204020204" pitchFamily="34" charset="-122"/>
              </a:rPr>
              <a:t>接口也不例外，通常习惯性的把实现了</a:t>
            </a:r>
            <a:r>
              <a:rPr lang="en-US" altLang="zh-CN" dirty="0">
                <a:solidFill>
                  <a:srgbClr val="595959"/>
                </a:solidFill>
                <a:latin typeface="微软雅黑" panose="020B0503020204020204" pitchFamily="34" charset="-122"/>
                <a:ea typeface="微软雅黑" panose="020B0503020204020204" pitchFamily="34" charset="-122"/>
              </a:rPr>
              <a:t>javax.sql.DataSource</a:t>
            </a:r>
            <a:r>
              <a:rPr lang="zh-CN" altLang="zh-CN" dirty="0">
                <a:solidFill>
                  <a:srgbClr val="595959"/>
                </a:solidFill>
                <a:latin typeface="微软雅黑" panose="020B0503020204020204" pitchFamily="34" charset="-122"/>
                <a:ea typeface="微软雅黑" panose="020B0503020204020204" pitchFamily="34" charset="-122"/>
              </a:rPr>
              <a:t>接口的类称为</a:t>
            </a:r>
            <a:r>
              <a:rPr lang="zh-CN" altLang="zh-CN" dirty="0">
                <a:solidFill>
                  <a:srgbClr val="1369B2"/>
                </a:solidFill>
                <a:latin typeface="微软雅黑" panose="020B0503020204020204" pitchFamily="34" charset="-122"/>
                <a:ea typeface="微软雅黑" panose="020B0503020204020204" pitchFamily="34" charset="-122"/>
              </a:rPr>
              <a:t>数据源</a:t>
            </a:r>
            <a:r>
              <a:rPr lang="zh-CN" altLang="zh-CN" dirty="0">
                <a:solidFill>
                  <a:srgbClr val="595959"/>
                </a:solidFill>
                <a:latin typeface="微软雅黑" panose="020B0503020204020204" pitchFamily="34" charset="-122"/>
                <a:ea typeface="微软雅黑" panose="020B0503020204020204" pitchFamily="34" charset="-122"/>
              </a:rPr>
              <a:t>，顾名思义，数据源即数据的来源。每创建一个数据库连接，这个数据库连接信息都会存储到数据源中。</a:t>
            </a:r>
            <a:r>
              <a:rPr lang="en-US"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581832"/>
            <a:ext cx="9865885" cy="22053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4594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38139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13534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DataSource</a:t>
            </a:r>
            <a:r>
              <a:rPr lang="zh-CN" altLang="en-US" sz="2000" dirty="0">
                <a:solidFill>
                  <a:srgbClr val="1369B2"/>
                </a:solidFill>
                <a:latin typeface="微软雅黑" panose="020B0503020204020204" pitchFamily="34" charset="-122"/>
                <a:ea typeface="微软雅黑" panose="020B0503020204020204" pitchFamily="34" charset="-122"/>
              </a:rPr>
              <a:t>接口的实现类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11.1.2  DataSource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94063" y="2912458"/>
            <a:ext cx="9116267" cy="1338828"/>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数据源用于管理</a:t>
            </a:r>
            <a:r>
              <a:rPr lang="zh-CN" altLang="zh-CN" dirty="0">
                <a:solidFill>
                  <a:srgbClr val="1369B2"/>
                </a:solidFill>
                <a:latin typeface="微软雅黑" panose="020B0503020204020204" pitchFamily="34" charset="-122"/>
                <a:ea typeface="微软雅黑" panose="020B0503020204020204" pitchFamily="34" charset="-122"/>
              </a:rPr>
              <a:t>数据库连接池</a:t>
            </a:r>
            <a:r>
              <a:rPr lang="zh-CN" altLang="zh-CN" dirty="0">
                <a:solidFill>
                  <a:srgbClr val="595959"/>
                </a:solidFill>
                <a:latin typeface="微软雅黑" panose="020B0503020204020204" pitchFamily="34" charset="-122"/>
                <a:ea typeface="微软雅黑" panose="020B0503020204020204" pitchFamily="34" charset="-122"/>
              </a:rPr>
              <a:t>。如果数据是水，数据库就是水库，数据库连接池就是连接到水库的管道，终端用户看到的数据集是管道里流出来的水。一些开源组织提供了数据库连接池的独立实现，常用的有</a:t>
            </a:r>
            <a:r>
              <a:rPr lang="en-US" altLang="zh-CN" dirty="0">
                <a:solidFill>
                  <a:srgbClr val="1369B2"/>
                </a:solidFill>
                <a:latin typeface="微软雅黑" panose="020B0503020204020204" pitchFamily="34" charset="-122"/>
                <a:ea typeface="微软雅黑" panose="020B0503020204020204" pitchFamily="34" charset="-122"/>
              </a:rPr>
              <a:t>DBCP</a:t>
            </a:r>
            <a:r>
              <a:rPr lang="zh-CN" altLang="zh-CN" dirty="0">
                <a:solidFill>
                  <a:srgbClr val="1369B2"/>
                </a:solidFill>
                <a:latin typeface="微软雅黑" panose="020B0503020204020204" pitchFamily="34" charset="-122"/>
                <a:ea typeface="微软雅黑" panose="020B0503020204020204" pitchFamily="34" charset="-122"/>
              </a:rPr>
              <a:t>数据库连接池</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C3P0</a:t>
            </a:r>
            <a:r>
              <a:rPr lang="zh-CN" altLang="zh-CN" dirty="0">
                <a:solidFill>
                  <a:srgbClr val="1369B2"/>
                </a:solidFill>
                <a:latin typeface="微软雅黑" panose="020B0503020204020204" pitchFamily="34" charset="-122"/>
                <a:ea typeface="微软雅黑" panose="020B0503020204020204" pitchFamily="34" charset="-122"/>
              </a:rPr>
              <a:t>数据库连接池</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581832"/>
            <a:ext cx="9865885" cy="206587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3249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23755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数据源的解释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11.1.2  DataSource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3021303"/>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熟悉如何使用</a:t>
            </a:r>
            <a:r>
              <a:rPr lang="en-US" altLang="zh-CN" dirty="0">
                <a:solidFill>
                  <a:srgbClr val="595959"/>
                </a:solidFill>
                <a:latin typeface="微软雅黑" panose="020B0503020204020204" pitchFamily="34" charset="-122"/>
                <a:ea typeface="微软雅黑" panose="020B0503020204020204" pitchFamily="34" charset="-122"/>
              </a:rPr>
              <a:t>DBCP</a:t>
            </a:r>
            <a:r>
              <a:rPr lang="zh-CN" altLang="en-US" dirty="0">
                <a:solidFill>
                  <a:srgbClr val="595959"/>
                </a:solidFill>
                <a:latin typeface="微软雅黑" panose="020B0503020204020204" pitchFamily="34" charset="-122"/>
                <a:ea typeface="微软雅黑" panose="020B0503020204020204" pitchFamily="34" charset="-122"/>
              </a:rPr>
              <a:t>数据库连接池</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67169" y="2912458"/>
            <a:ext cx="9116267" cy="1338828"/>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DBCP</a:t>
            </a:r>
            <a:r>
              <a:rPr lang="zh-CN" altLang="zh-CN" dirty="0">
                <a:solidFill>
                  <a:srgbClr val="595959"/>
                </a:solidFill>
                <a:latin typeface="微软雅黑" panose="020B0503020204020204" pitchFamily="34" charset="-122"/>
                <a:ea typeface="微软雅黑" panose="020B0503020204020204" pitchFamily="34" charset="-122"/>
              </a:rPr>
              <a:t>即</a:t>
            </a:r>
            <a:r>
              <a:rPr lang="en-US" altLang="zh-CN" dirty="0">
                <a:solidFill>
                  <a:srgbClr val="1369B2"/>
                </a:solidFill>
                <a:latin typeface="微软雅黑" panose="020B0503020204020204" pitchFamily="34" charset="-122"/>
                <a:ea typeface="微软雅黑" panose="020B0503020204020204" pitchFamily="34" charset="-122"/>
              </a:rPr>
              <a:t>数据库连接池</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DataBase Connection Pool</a:t>
            </a:r>
            <a:r>
              <a:rPr lang="zh-CN" altLang="zh-CN" dirty="0">
                <a:solidFill>
                  <a:srgbClr val="595959"/>
                </a:solidFill>
                <a:latin typeface="微软雅黑" panose="020B0503020204020204" pitchFamily="34" charset="-122"/>
                <a:ea typeface="微软雅黑" panose="020B0503020204020204" pitchFamily="34" charset="-122"/>
              </a:rPr>
              <a:t>），是</a:t>
            </a:r>
            <a:r>
              <a:rPr lang="en-US" altLang="zh-CN" dirty="0">
                <a:solidFill>
                  <a:srgbClr val="595959"/>
                </a:solidFill>
                <a:latin typeface="微软雅黑" panose="020B0503020204020204" pitchFamily="34" charset="-122"/>
                <a:ea typeface="微软雅黑" panose="020B0503020204020204" pitchFamily="34" charset="-122"/>
              </a:rPr>
              <a:t>Apache</a:t>
            </a:r>
            <a:r>
              <a:rPr lang="zh-CN" altLang="zh-CN" dirty="0">
                <a:solidFill>
                  <a:srgbClr val="595959"/>
                </a:solidFill>
                <a:latin typeface="微软雅黑" panose="020B0503020204020204" pitchFamily="34" charset="-122"/>
                <a:ea typeface="微软雅黑" panose="020B0503020204020204" pitchFamily="34" charset="-122"/>
              </a:rPr>
              <a:t>组织下的开源连接池实现，也是</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服务器使用的连接池组件。使用</a:t>
            </a:r>
            <a:r>
              <a:rPr lang="en-US" altLang="zh-CN" dirty="0">
                <a:solidFill>
                  <a:srgbClr val="595959"/>
                </a:solidFill>
                <a:latin typeface="微软雅黑" panose="020B0503020204020204" pitchFamily="34" charset="-122"/>
                <a:ea typeface="微软雅黑" panose="020B0503020204020204" pitchFamily="34" charset="-122"/>
              </a:rPr>
              <a:t>DBCP</a:t>
            </a:r>
            <a:r>
              <a:rPr lang="zh-CN" altLang="zh-CN" dirty="0">
                <a:solidFill>
                  <a:srgbClr val="595959"/>
                </a:solidFill>
                <a:latin typeface="微软雅黑" panose="020B0503020204020204" pitchFamily="34" charset="-122"/>
                <a:ea typeface="微软雅黑" panose="020B0503020204020204" pitchFamily="34" charset="-122"/>
              </a:rPr>
              <a:t>数据库连接池时，需要在应用程序中导入</a:t>
            </a:r>
            <a:r>
              <a:rPr lang="en-US" altLang="zh-CN" dirty="0">
                <a:solidFill>
                  <a:srgbClr val="595959"/>
                </a:solidFill>
                <a:latin typeface="微软雅黑" panose="020B0503020204020204" pitchFamily="34" charset="-122"/>
                <a:ea typeface="微软雅黑" panose="020B0503020204020204" pitchFamily="34" charset="-122"/>
              </a:rPr>
              <a:t>commons-dbcp2.jar</a:t>
            </a:r>
            <a:r>
              <a:rPr lang="zh-CN" altLang="en-US"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commons-pool2.jar</a:t>
            </a:r>
            <a:r>
              <a:rPr lang="zh-CN" altLang="zh-CN" dirty="0">
                <a:solidFill>
                  <a:srgbClr val="595959"/>
                </a:solidFill>
                <a:latin typeface="微软雅黑" panose="020B0503020204020204" pitchFamily="34" charset="-122"/>
                <a:ea typeface="微软雅黑" panose="020B0503020204020204" pitchFamily="34" charset="-122"/>
              </a:rPr>
              <a:t>两个</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581832"/>
            <a:ext cx="9865885" cy="206587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3249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31550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0803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DBCP数据库连接池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94063" y="3087269"/>
            <a:ext cx="9116267" cy="923330"/>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commons-dbcp2.jar</a:t>
            </a:r>
            <a:r>
              <a:rPr lang="zh-CN" altLang="zh-CN" dirty="0">
                <a:solidFill>
                  <a:srgbClr val="595959"/>
                </a:solidFill>
                <a:latin typeface="微软雅黑" panose="020B0503020204020204" pitchFamily="34" charset="-122"/>
                <a:ea typeface="微软雅黑" panose="020B0503020204020204" pitchFamily="34" charset="-122"/>
              </a:rPr>
              <a:t>包是</a:t>
            </a:r>
            <a:r>
              <a:rPr lang="en-US" altLang="zh-CN" dirty="0">
                <a:solidFill>
                  <a:srgbClr val="595959"/>
                </a:solidFill>
                <a:latin typeface="微软雅黑" panose="020B0503020204020204" pitchFamily="34" charset="-122"/>
                <a:ea typeface="微软雅黑" panose="020B0503020204020204" pitchFamily="34" charset="-122"/>
              </a:rPr>
              <a:t>DBCP</a:t>
            </a:r>
            <a:r>
              <a:rPr lang="zh-CN" altLang="zh-CN" dirty="0">
                <a:solidFill>
                  <a:srgbClr val="595959"/>
                </a:solidFill>
                <a:latin typeface="微软雅黑" panose="020B0503020204020204" pitchFamily="34" charset="-122"/>
                <a:ea typeface="微软雅黑" panose="020B0503020204020204" pitchFamily="34" charset="-122"/>
              </a:rPr>
              <a:t>数据库连接池的实现包，包含所有操作数据库连接信息和数据库连接池初始化信息的方法，并实现了</a:t>
            </a:r>
            <a:r>
              <a:rPr lang="en-US" altLang="zh-CN" dirty="0">
                <a:solidFill>
                  <a:srgbClr val="595959"/>
                </a:solidFill>
                <a:latin typeface="微软雅黑" panose="020B0503020204020204" pitchFamily="34" charset="-122"/>
                <a:ea typeface="微软雅黑" panose="020B0503020204020204" pitchFamily="34" charset="-122"/>
              </a:rPr>
              <a:t>DataSource</a:t>
            </a:r>
            <a:r>
              <a:rPr lang="zh-CN" altLang="zh-CN" dirty="0">
                <a:solidFill>
                  <a:srgbClr val="595959"/>
                </a:solidFill>
                <a:latin typeface="微软雅黑" panose="020B0503020204020204" pitchFamily="34" charset="-122"/>
                <a:ea typeface="微软雅黑" panose="020B0503020204020204" pitchFamily="34" charset="-122"/>
              </a:rPr>
              <a:t>接口的</a:t>
            </a:r>
            <a:r>
              <a:rPr lang="en-US" altLang="zh-CN" dirty="0">
                <a:solidFill>
                  <a:srgbClr val="1369B2"/>
                </a:solidFill>
                <a:latin typeface="微软雅黑" panose="020B0503020204020204" pitchFamily="34" charset="-122"/>
                <a:ea typeface="微软雅黑" panose="020B0503020204020204" pitchFamily="34" charset="-122"/>
              </a:rPr>
              <a:t>getConnection()</a:t>
            </a:r>
            <a:r>
              <a:rPr lang="zh-CN" altLang="zh-CN" dirty="0">
                <a:solidFill>
                  <a:srgbClr val="1369B2"/>
                </a:solidFill>
                <a:latin typeface="微软雅黑" panose="020B0503020204020204" pitchFamily="34" charset="-122"/>
                <a:ea typeface="微软雅黑" panose="020B0503020204020204" pitchFamily="34" charset="-122"/>
              </a:rPr>
              <a:t>方法</a:t>
            </a:r>
            <a:r>
              <a:rPr lang="zh-CN" altLang="zh-CN"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702855"/>
            <a:ext cx="9865885" cy="17431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12327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3433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64848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commons-dbcp2.jar</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94063" y="3154504"/>
            <a:ext cx="9116267" cy="1289905"/>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commons-pool2.jar</a:t>
            </a:r>
            <a:r>
              <a:rPr lang="zh-CN" altLang="zh-CN" dirty="0">
                <a:solidFill>
                  <a:srgbClr val="595959"/>
                </a:solidFill>
                <a:latin typeface="微软雅黑" panose="020B0503020204020204" pitchFamily="34" charset="-122"/>
                <a:ea typeface="微软雅黑" panose="020B0503020204020204" pitchFamily="34" charset="-122"/>
              </a:rPr>
              <a:t>包是</a:t>
            </a:r>
            <a:r>
              <a:rPr lang="en-US" altLang="zh-CN" dirty="0">
                <a:solidFill>
                  <a:srgbClr val="595959"/>
                </a:solidFill>
                <a:latin typeface="微软雅黑" panose="020B0503020204020204" pitchFamily="34" charset="-122"/>
                <a:ea typeface="微软雅黑" panose="020B0503020204020204" pitchFamily="34" charset="-122"/>
              </a:rPr>
              <a:t>commons-dbcp2.jar</a:t>
            </a:r>
            <a:r>
              <a:rPr lang="zh-CN" altLang="zh-CN" dirty="0">
                <a:solidFill>
                  <a:srgbClr val="595959"/>
                </a:solidFill>
                <a:latin typeface="微软雅黑" panose="020B0503020204020204" pitchFamily="34" charset="-122"/>
                <a:ea typeface="微软雅黑" panose="020B0503020204020204" pitchFamily="34" charset="-122"/>
              </a:rPr>
              <a:t>包的依赖包，</a:t>
            </a:r>
            <a:r>
              <a:rPr lang="zh-CN" altLang="zh-CN" dirty="0">
                <a:solidFill>
                  <a:srgbClr val="1369B2"/>
                </a:solidFill>
                <a:latin typeface="微软雅黑" panose="020B0503020204020204" pitchFamily="34" charset="-122"/>
                <a:ea typeface="微软雅黑" panose="020B0503020204020204" pitchFamily="34" charset="-122"/>
              </a:rPr>
              <a:t>为</a:t>
            </a:r>
            <a:r>
              <a:rPr lang="en-US" altLang="zh-CN" dirty="0">
                <a:solidFill>
                  <a:srgbClr val="1369B2"/>
                </a:solidFill>
                <a:latin typeface="微软雅黑" panose="020B0503020204020204" pitchFamily="34" charset="-122"/>
                <a:ea typeface="微软雅黑" panose="020B0503020204020204" pitchFamily="34" charset="-122"/>
              </a:rPr>
              <a:t>commons-dbcp2.jar</a:t>
            </a:r>
            <a:r>
              <a:rPr lang="zh-CN" altLang="zh-CN" dirty="0">
                <a:solidFill>
                  <a:srgbClr val="1369B2"/>
                </a:solidFill>
                <a:latin typeface="微软雅黑" panose="020B0503020204020204" pitchFamily="34" charset="-122"/>
                <a:ea typeface="微软雅黑" panose="020B0503020204020204" pitchFamily="34" charset="-122"/>
              </a:rPr>
              <a:t>包中的方法提供了支持</a:t>
            </a:r>
            <a:r>
              <a:rPr lang="zh-CN" altLang="zh-CN" dirty="0">
                <a:solidFill>
                  <a:srgbClr val="595959"/>
                </a:solidFill>
                <a:latin typeface="微软雅黑" panose="020B0503020204020204" pitchFamily="34" charset="-122"/>
                <a:ea typeface="微软雅黑" panose="020B0503020204020204" pitchFamily="34" charset="-122"/>
              </a:rPr>
              <a:t>。缺少该依赖包，</a:t>
            </a:r>
            <a:r>
              <a:rPr lang="en-US" altLang="zh-CN" dirty="0">
                <a:solidFill>
                  <a:srgbClr val="595959"/>
                </a:solidFill>
                <a:latin typeface="微软雅黑" panose="020B0503020204020204" pitchFamily="34" charset="-122"/>
                <a:ea typeface="微软雅黑" panose="020B0503020204020204" pitchFamily="34" charset="-122"/>
              </a:rPr>
              <a:t>commons-dbcp2.jar</a:t>
            </a:r>
            <a:r>
              <a:rPr lang="zh-CN" altLang="zh-CN" dirty="0">
                <a:solidFill>
                  <a:srgbClr val="595959"/>
                </a:solidFill>
                <a:latin typeface="微软雅黑" panose="020B0503020204020204" pitchFamily="34" charset="-122"/>
                <a:ea typeface="微软雅黑" panose="020B0503020204020204" pitchFamily="34" charset="-122"/>
              </a:rPr>
              <a:t>包中的很多方法就没有办法实现。</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37325"/>
            <a:ext cx="9865885" cy="200240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839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0" y="1131537"/>
            <a:ext cx="357190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84565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commons-pool2.jar</a:t>
            </a:r>
            <a:r>
              <a:rPr lang="zh-CN" altLang="zh-CN" sz="2000" dirty="0">
                <a:solidFill>
                  <a:srgbClr val="1369B2"/>
                </a:solidFill>
                <a:latin typeface="微软雅黑" panose="020B0503020204020204" pitchFamily="34" charset="-122"/>
                <a:ea typeface="微软雅黑" panose="020B0503020204020204" pitchFamily="34" charset="-122"/>
              </a:rPr>
              <a:t>包</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7839903" cy="923330"/>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commons-dbcp2.jar</a:t>
            </a:r>
            <a:r>
              <a:rPr lang="zh-CN" altLang="zh-CN" dirty="0">
                <a:solidFill>
                  <a:srgbClr val="595959"/>
                </a:solidFill>
                <a:latin typeface="微软雅黑" panose="020B0503020204020204" pitchFamily="34" charset="-122"/>
                <a:ea typeface="微软雅黑" panose="020B0503020204020204" pitchFamily="34" charset="-122"/>
              </a:rPr>
              <a:t>包含两个核心类，分别是</a:t>
            </a:r>
            <a:r>
              <a:rPr lang="en-US" altLang="zh-CN" dirty="0">
                <a:solidFill>
                  <a:srgbClr val="1369B2"/>
                </a:solidFill>
                <a:latin typeface="微软雅黑" panose="020B0503020204020204" pitchFamily="34" charset="-122"/>
                <a:ea typeface="微软雅黑" panose="020B0503020204020204" pitchFamily="34" charset="-122"/>
              </a:rPr>
              <a:t>BasicDataSourceFactory</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BasicDataSource</a:t>
            </a:r>
            <a:r>
              <a:rPr lang="zh-CN" altLang="zh-CN" dirty="0">
                <a:solidFill>
                  <a:srgbClr val="595959"/>
                </a:solidFill>
                <a:latin typeface="微软雅黑" panose="020B0503020204020204" pitchFamily="34" charset="-122"/>
                <a:ea typeface="微软雅黑" panose="020B0503020204020204" pitchFamily="34" charset="-122"/>
              </a:rPr>
              <a:t>，它们都包含获取</a:t>
            </a:r>
            <a:r>
              <a:rPr lang="en-US" altLang="zh-CN" dirty="0">
                <a:solidFill>
                  <a:srgbClr val="595959"/>
                </a:solidFill>
                <a:latin typeface="微软雅黑" panose="020B0503020204020204" pitchFamily="34" charset="-122"/>
                <a:ea typeface="微软雅黑" panose="020B0503020204020204" pitchFamily="34" charset="-122"/>
              </a:rPr>
              <a:t>DBCP</a:t>
            </a:r>
            <a:r>
              <a:rPr lang="zh-CN" altLang="zh-CN" dirty="0">
                <a:solidFill>
                  <a:srgbClr val="595959"/>
                </a:solidFill>
                <a:latin typeface="微软雅黑" panose="020B0503020204020204" pitchFamily="34" charset="-122"/>
                <a:ea typeface="微软雅黑" panose="020B0503020204020204" pitchFamily="34" charset="-122"/>
              </a:rPr>
              <a:t>数据库连接池对象的方法。</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50376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38453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commons-pool2.jar</a:t>
            </a:r>
            <a:r>
              <a:rPr lang="zh-CN" altLang="zh-CN" sz="2000" dirty="0">
                <a:solidFill>
                  <a:srgbClr val="1369B2"/>
                </a:solidFill>
                <a:latin typeface="微软雅黑" panose="020B0503020204020204" pitchFamily="34" charset="-122"/>
                <a:ea typeface="微软雅黑" panose="020B0503020204020204" pitchFamily="34" charset="-122"/>
              </a:rPr>
              <a:t>包</a:t>
            </a:r>
            <a:r>
              <a:rPr lang="zh-CN" altLang="en-US" sz="2000" dirty="0">
                <a:solidFill>
                  <a:srgbClr val="1369B2"/>
                </a:solidFill>
                <a:latin typeface="微软雅黑" panose="020B0503020204020204" pitchFamily="34" charset="-122"/>
                <a:ea typeface="微软雅黑" panose="020B0503020204020204" pitchFamily="34" charset="-122"/>
              </a:rPr>
              <a:t>包含的核心类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1976975"/>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了解什么是数据库连接池</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2847058"/>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DataSource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接口的作用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3715024"/>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DBCP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C3P0</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数据库连接池的使用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2580098" y="4545863"/>
            <a:ext cx="7254575" cy="686091"/>
            <a:chOff x="985222" y="2570437"/>
            <a:chExt cx="5440931" cy="514568"/>
          </a:xfrm>
        </p:grpSpPr>
        <p:sp>
          <p:nvSpPr>
            <p:cNvPr id="13"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DBUtils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工具中常见的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API</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6" name="组合 15"/>
          <p:cNvGrpSpPr/>
          <p:nvPr/>
        </p:nvGrpSpPr>
        <p:grpSpPr>
          <a:xfrm>
            <a:off x="2571628" y="5413829"/>
            <a:ext cx="7249397" cy="687920"/>
            <a:chOff x="978872" y="3338786"/>
            <a:chExt cx="5437064" cy="515939"/>
          </a:xfrm>
        </p:grpSpPr>
        <p:sp>
          <p:nvSpPr>
            <p:cNvPr id="1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掌握使用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DBUtils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工具对数据库进行增删改查的操作</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1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1" y="1131537"/>
            <a:ext cx="44459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752502" cy="400110"/>
          </a:xfrm>
          <a:prstGeom prst="rect">
            <a:avLst/>
          </a:prstGeom>
          <a:noFill/>
        </p:spPr>
        <p:txBody>
          <a:bodyPr wrap="none" rtlCol="0">
            <a:spAutoFit/>
          </a:bodyPr>
          <a:lstStyle/>
          <a:p>
            <a:pPr lvl="0"/>
            <a:r>
              <a:rPr lang="zh-CN" altLang="zh-CN" sz="2000" dirty="0">
                <a:solidFill>
                  <a:srgbClr val="1369B2"/>
                </a:solidFill>
                <a:latin typeface="微软雅黑" panose="020B0503020204020204" pitchFamily="34" charset="-122"/>
                <a:ea typeface="微软雅黑" panose="020B0503020204020204" pitchFamily="34" charset="-122"/>
              </a:rPr>
              <a:t>BasicDataSource类的常用方法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2247428" y="2627842"/>
          <a:ext cx="8296835" cy="2925793"/>
        </p:xfrm>
        <a:graphic>
          <a:graphicData uri="http://schemas.openxmlformats.org/drawingml/2006/table">
            <a:tbl>
              <a:tblPr>
                <a:tableStyleId>{5C22544A-7EE6-4342-B048-85BDC9FD1C3A}</a:tableStyleId>
              </a:tblPr>
              <a:tblGrid>
                <a:gridCol w="3951667"/>
                <a:gridCol w="4345168"/>
              </a:tblGrid>
              <a:tr h="360714">
                <a:tc>
                  <a:txBody>
                    <a:bodyPr/>
                    <a:lstStyle/>
                    <a:p>
                      <a:pPr marL="0" indent="26797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641269">
                <a:tc>
                  <a:txBody>
                    <a:bodyPr/>
                    <a:lstStyle/>
                    <a:p>
                      <a:pPr marL="0" indent="26797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setDriverClassName(String driverClassName)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设置连接数据库的驱动名称</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20635">
                <a:tc>
                  <a:txBody>
                    <a:bodyPr/>
                    <a:lstStyle/>
                    <a:p>
                      <a:pPr marL="0" indent="26797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setUrl(String url)</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设置连接数据库的路径</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20635">
                <a:tc>
                  <a:txBody>
                    <a:bodyPr/>
                    <a:lstStyle/>
                    <a:p>
                      <a:pPr marL="0" indent="26797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setUsername(String username)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设置数据库的登录账号</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20635">
                <a:tc>
                  <a:txBody>
                    <a:bodyPr/>
                    <a:lstStyle/>
                    <a:p>
                      <a:pPr marL="0" indent="26797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setPassword(String password)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设置数据库的登录密码</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20635">
                <a:tc>
                  <a:txBody>
                    <a:bodyPr/>
                    <a:lstStyle/>
                    <a:p>
                      <a:pPr marL="0" indent="26797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setInitialSize(int initialSize)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设置数据库连接池初始化的连接数目</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20635">
                <a:tc>
                  <a:txBody>
                    <a:bodyPr/>
                    <a:lstStyle/>
                    <a:p>
                      <a:pPr marL="0" indent="26797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setMinIdle(int minIdle)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设置数据库连接池最小闲置连接数目</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20635">
                <a:tc>
                  <a:txBody>
                    <a:bodyPr/>
                    <a:lstStyle/>
                    <a:p>
                      <a:pPr marL="0" indent="267970" algn="ctr" defTabSz="914400" rtl="0" eaLnBrk="1" latinLnBrk="0" hangingPunct="1">
                        <a:spcAft>
                          <a:spcPts val="0"/>
                        </a:spcAft>
                        <a:tabLst>
                          <a:tab pos="8763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Connection getConnection()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从连接池中获取一个数据库连接</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80616" y="3141057"/>
            <a:ext cx="9116267" cy="1754326"/>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BasicDataSource</a:t>
            </a:r>
            <a:r>
              <a:rPr lang="zh-CN" altLang="zh-CN" dirty="0">
                <a:solidFill>
                  <a:srgbClr val="595959"/>
                </a:solidFill>
                <a:latin typeface="微软雅黑" panose="020B0503020204020204" pitchFamily="34" charset="-122"/>
                <a:ea typeface="微软雅黑" panose="020B0503020204020204" pitchFamily="34" charset="-122"/>
              </a:rPr>
              <a:t>对象的常用方法中</a:t>
            </a:r>
            <a:r>
              <a:rPr lang="en-US" altLang="zh-CN" dirty="0">
                <a:solidFill>
                  <a:srgbClr val="1369B2"/>
                </a:solidFill>
                <a:latin typeface="微软雅黑" panose="020B0503020204020204" pitchFamily="34" charset="-122"/>
                <a:ea typeface="微软雅黑" panose="020B0503020204020204" pitchFamily="34" charset="-122"/>
              </a:rPr>
              <a:t>setDriverClassName()</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setUrl()</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setUsername()</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setPassword()</a:t>
            </a:r>
            <a:r>
              <a:rPr lang="zh-CN" altLang="zh-CN" dirty="0">
                <a:solidFill>
                  <a:srgbClr val="595959"/>
                </a:solidFill>
                <a:latin typeface="微软雅黑" panose="020B0503020204020204" pitchFamily="34" charset="-122"/>
                <a:ea typeface="微软雅黑" panose="020B0503020204020204" pitchFamily="34" charset="-122"/>
              </a:rPr>
              <a:t>等方法都是设置数据库连接信息的方法；</a:t>
            </a:r>
            <a:r>
              <a:rPr lang="en-US" altLang="zh-CN" dirty="0">
                <a:solidFill>
                  <a:srgbClr val="595959"/>
                </a:solidFill>
                <a:latin typeface="微软雅黑" panose="020B0503020204020204" pitchFamily="34" charset="-122"/>
                <a:ea typeface="微软雅黑" panose="020B0503020204020204" pitchFamily="34" charset="-122"/>
              </a:rPr>
              <a:t>setInitialSize()</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setMinIdle()</a:t>
            </a:r>
            <a:r>
              <a:rPr lang="zh-CN" altLang="zh-CN" dirty="0">
                <a:solidFill>
                  <a:srgbClr val="595959"/>
                </a:solidFill>
                <a:latin typeface="微软雅黑" panose="020B0503020204020204" pitchFamily="34" charset="-122"/>
                <a:ea typeface="微软雅黑" panose="020B0503020204020204" pitchFamily="34" charset="-122"/>
              </a:rPr>
              <a:t>等方法都是设置数据库连接池初始化值的方法；</a:t>
            </a:r>
            <a:r>
              <a:rPr lang="en-US" altLang="zh-CN" dirty="0">
                <a:solidFill>
                  <a:srgbClr val="595959"/>
                </a:solidFill>
                <a:latin typeface="微软雅黑" panose="020B0503020204020204" pitchFamily="34" charset="-122"/>
                <a:ea typeface="微软雅黑" panose="020B0503020204020204" pitchFamily="34" charset="-122"/>
              </a:rPr>
              <a:t>getConnection()</a:t>
            </a:r>
            <a:r>
              <a:rPr lang="zh-CN" altLang="zh-CN" dirty="0">
                <a:solidFill>
                  <a:srgbClr val="595959"/>
                </a:solidFill>
                <a:latin typeface="微软雅黑" panose="020B0503020204020204" pitchFamily="34" charset="-122"/>
                <a:ea typeface="微软雅黑" panose="020B0503020204020204" pitchFamily="34" charset="-122"/>
              </a:rPr>
              <a:t>方法可以从</a:t>
            </a:r>
            <a:r>
              <a:rPr lang="en-US" altLang="zh-CN" dirty="0">
                <a:solidFill>
                  <a:srgbClr val="595959"/>
                </a:solidFill>
                <a:latin typeface="微软雅黑" panose="020B0503020204020204" pitchFamily="34" charset="-122"/>
                <a:ea typeface="微软雅黑" panose="020B0503020204020204" pitchFamily="34" charset="-122"/>
              </a:rPr>
              <a:t>DBCP</a:t>
            </a:r>
            <a:r>
              <a:rPr lang="zh-CN" altLang="zh-CN" dirty="0">
                <a:solidFill>
                  <a:srgbClr val="595959"/>
                </a:solidFill>
                <a:latin typeface="微软雅黑" panose="020B0503020204020204" pitchFamily="34" charset="-122"/>
                <a:ea typeface="微软雅黑" panose="020B0503020204020204" pitchFamily="34" charset="-122"/>
              </a:rPr>
              <a:t>数据库连接池中获取一个数据库连接。</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238013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876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6745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0898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BasicDataSource</a:t>
            </a:r>
            <a:r>
              <a:rPr lang="zh-CN" altLang="zh-CN" sz="2000" dirty="0">
                <a:solidFill>
                  <a:srgbClr val="1369B2"/>
                </a:solidFill>
                <a:latin typeface="微软雅黑" panose="020B0503020204020204" pitchFamily="34" charset="-122"/>
                <a:ea typeface="微软雅黑" panose="020B0503020204020204" pitchFamily="34" charset="-122"/>
              </a:rPr>
              <a:t>对象的常用方法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80616" y="3141057"/>
            <a:ext cx="9116267" cy="1754326"/>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BasicDataSourceFactory</a:t>
            </a:r>
            <a:r>
              <a:rPr lang="zh-CN" altLang="zh-CN" dirty="0">
                <a:solidFill>
                  <a:srgbClr val="595959"/>
                </a:solidFill>
                <a:latin typeface="微软雅黑" panose="020B0503020204020204" pitchFamily="34" charset="-122"/>
                <a:ea typeface="微软雅黑" panose="020B0503020204020204" pitchFamily="34" charset="-122"/>
              </a:rPr>
              <a:t>是创建</a:t>
            </a:r>
            <a:r>
              <a:rPr lang="en-US" altLang="zh-CN" dirty="0">
                <a:solidFill>
                  <a:srgbClr val="1369B2"/>
                </a:solidFill>
                <a:latin typeface="微软雅黑" panose="020B0503020204020204" pitchFamily="34" charset="-122"/>
                <a:ea typeface="微软雅黑" panose="020B0503020204020204" pitchFamily="34" charset="-122"/>
              </a:rPr>
              <a:t>BasicDataSource</a:t>
            </a:r>
            <a:r>
              <a:rPr lang="zh-CN" altLang="zh-CN" dirty="0">
                <a:solidFill>
                  <a:srgbClr val="1369B2"/>
                </a:solidFill>
                <a:latin typeface="微软雅黑" panose="020B0503020204020204" pitchFamily="34" charset="-122"/>
                <a:ea typeface="微软雅黑" panose="020B0503020204020204" pitchFamily="34" charset="-122"/>
              </a:rPr>
              <a:t>对象的工厂类</a:t>
            </a:r>
            <a:r>
              <a:rPr lang="zh-CN" altLang="zh-CN" dirty="0">
                <a:solidFill>
                  <a:srgbClr val="595959"/>
                </a:solidFill>
                <a:latin typeface="微软雅黑" panose="020B0503020204020204" pitchFamily="34" charset="-122"/>
                <a:ea typeface="微软雅黑" panose="020B0503020204020204" pitchFamily="34" charset="-122"/>
              </a:rPr>
              <a:t>，它包含一个返回值为</a:t>
            </a:r>
            <a:r>
              <a:rPr lang="en-US" altLang="zh-CN" dirty="0">
                <a:solidFill>
                  <a:srgbClr val="595959"/>
                </a:solidFill>
                <a:latin typeface="微软雅黑" panose="020B0503020204020204" pitchFamily="34" charset="-122"/>
                <a:ea typeface="微软雅黑" panose="020B0503020204020204" pitchFamily="34" charset="-122"/>
              </a:rPr>
              <a:t>BasicDataSource</a:t>
            </a:r>
            <a:r>
              <a:rPr lang="zh-CN" altLang="zh-CN" dirty="0">
                <a:solidFill>
                  <a:srgbClr val="595959"/>
                </a:solidFill>
                <a:latin typeface="微软雅黑" panose="020B0503020204020204" pitchFamily="34" charset="-122"/>
                <a:ea typeface="微软雅黑" panose="020B0503020204020204" pitchFamily="34" charset="-122"/>
              </a:rPr>
              <a:t>类型的方法</a:t>
            </a:r>
            <a:r>
              <a:rPr lang="en-US" altLang="zh-CN" dirty="0">
                <a:solidFill>
                  <a:srgbClr val="595959"/>
                </a:solidFill>
                <a:latin typeface="微软雅黑" panose="020B0503020204020204" pitchFamily="34" charset="-122"/>
                <a:ea typeface="微软雅黑" panose="020B0503020204020204" pitchFamily="34" charset="-122"/>
              </a:rPr>
              <a:t>createDataSource()</a:t>
            </a:r>
            <a:r>
              <a:rPr lang="zh-CN" altLang="zh-CN" dirty="0">
                <a:solidFill>
                  <a:srgbClr val="595959"/>
                </a:solidFill>
                <a:latin typeface="微软雅黑" panose="020B0503020204020204" pitchFamily="34" charset="-122"/>
                <a:ea typeface="微软雅黑" panose="020B0503020204020204" pitchFamily="34" charset="-122"/>
              </a:rPr>
              <a:t>，该方法通过读取配置文件的信息生成数据源对象并返回给调用者。把数据库的连接信息和数据源的初始化信息提取出来写进配置文件，这样让代码看起来更加简洁，思路也更加清晰。</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238013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876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6745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12878" y="1271522"/>
            <a:ext cx="388112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BasicDataSourceFactory</a:t>
            </a:r>
            <a:r>
              <a:rPr lang="zh-CN" altLang="en-US" sz="2000" dirty="0">
                <a:solidFill>
                  <a:srgbClr val="1369B2"/>
                </a:solidFill>
                <a:latin typeface="微软雅黑" panose="020B0503020204020204" pitchFamily="34" charset="-122"/>
                <a:ea typeface="微软雅黑" panose="020B0503020204020204" pitchFamily="34" charset="-122"/>
              </a:rPr>
              <a:t>工厂类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788192" y="3369656"/>
            <a:ext cx="9116267" cy="87440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在使用</a:t>
            </a:r>
            <a:r>
              <a:rPr lang="en-US" altLang="zh-CN" dirty="0">
                <a:solidFill>
                  <a:srgbClr val="595959"/>
                </a:solidFill>
                <a:latin typeface="微软雅黑" panose="020B0503020204020204" pitchFamily="34" charset="-122"/>
                <a:ea typeface="微软雅黑" panose="020B0503020204020204" pitchFamily="34" charset="-122"/>
              </a:rPr>
              <a:t>BasicDataSource</a:t>
            </a:r>
            <a:r>
              <a:rPr lang="zh-CN" altLang="zh-CN" dirty="0">
                <a:solidFill>
                  <a:srgbClr val="595959"/>
                </a:solidFill>
                <a:latin typeface="微软雅黑" panose="020B0503020204020204" pitchFamily="34" charset="-122"/>
                <a:ea typeface="微软雅黑" panose="020B0503020204020204" pitchFamily="34" charset="-122"/>
              </a:rPr>
              <a:t>类创建数据源对象时，需要手动给数据源对象设置属性值，然后获取数据库连接对象。下面通过一个案例演示</a:t>
            </a:r>
            <a:r>
              <a:rPr lang="en-US" altLang="zh-CN" dirty="0">
                <a:solidFill>
                  <a:srgbClr val="595959"/>
                </a:solidFill>
                <a:latin typeface="微软雅黑" panose="020B0503020204020204" pitchFamily="34" charset="-122"/>
                <a:ea typeface="微软雅黑" panose="020B0503020204020204" pitchFamily="34" charset="-122"/>
              </a:rPr>
              <a:t>BasicDataSource</a:t>
            </a:r>
            <a:r>
              <a:rPr lang="zh-CN" altLang="zh-CN" dirty="0">
                <a:solidFill>
                  <a:srgbClr val="595959"/>
                </a:solidFill>
                <a:latin typeface="微软雅黑" panose="020B0503020204020204" pitchFamily="34" charset="-122"/>
                <a:ea typeface="微软雅黑" panose="020B0503020204020204" pitchFamily="34" charset="-122"/>
              </a:rPr>
              <a:t>类的使用。</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985242"/>
            <a:ext cx="9865885" cy="162709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9318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846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80632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7301999"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创建数据源对象</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通过</a:t>
            </a:r>
            <a:r>
              <a:rPr lang="en-US" altLang="zh-CN" sz="2000" dirty="0">
                <a:solidFill>
                  <a:srgbClr val="1369B2"/>
                </a:solidFill>
                <a:latin typeface="微软雅黑" panose="020B0503020204020204" pitchFamily="34" charset="-122"/>
                <a:ea typeface="微软雅黑" panose="020B0503020204020204" pitchFamily="34" charset="-122"/>
              </a:rPr>
              <a:t>BasicDataSource</a:t>
            </a:r>
            <a:r>
              <a:rPr lang="zh-CN" altLang="zh-CN" sz="2000" dirty="0">
                <a:solidFill>
                  <a:srgbClr val="1369B2"/>
                </a:solidFill>
                <a:latin typeface="微软雅黑" panose="020B0503020204020204" pitchFamily="34" charset="-122"/>
                <a:ea typeface="微软雅黑" panose="020B0503020204020204" pitchFamily="34" charset="-122"/>
              </a:rPr>
              <a:t>类直接创建数据源对象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187404"/>
            <a:ext cx="8485746"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创建项目并编写代码</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14" name="1"/>
          <p:cNvSpPr txBox="1"/>
          <p:nvPr>
            <p:custDataLst>
              <p:tags r:id="rId2"/>
            </p:custDataLst>
          </p:nvPr>
        </p:nvSpPr>
        <p:spPr>
          <a:xfrm>
            <a:off x="1640275" y="2939352"/>
            <a:ext cx="9215258" cy="216982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IDEA</a:t>
            </a:r>
            <a:r>
              <a:rPr lang="zh-CN" altLang="zh-CN" dirty="0">
                <a:solidFill>
                  <a:srgbClr val="595959"/>
                </a:solidFill>
                <a:latin typeface="微软雅黑" panose="020B0503020204020204" pitchFamily="34" charset="-122"/>
                <a:ea typeface="微软雅黑" panose="020B0503020204020204" pitchFamily="34" charset="-122"/>
              </a:rPr>
              <a:t>中创建一个名称为</a:t>
            </a:r>
            <a:r>
              <a:rPr lang="en-US" altLang="zh-CN" dirty="0">
                <a:solidFill>
                  <a:srgbClr val="595959"/>
                </a:solidFill>
                <a:latin typeface="微软雅黑" panose="020B0503020204020204" pitchFamily="34" charset="-122"/>
                <a:ea typeface="微软雅黑" panose="020B0503020204020204" pitchFamily="34" charset="-122"/>
              </a:rPr>
              <a:t>chapter11</a:t>
            </a:r>
            <a:r>
              <a:rPr lang="zh-CN" altLang="zh-CN" dirty="0">
                <a:solidFill>
                  <a:srgbClr val="595959"/>
                </a:solidFill>
                <a:latin typeface="微软雅黑" panose="020B0503020204020204" pitchFamily="34" charset="-122"/>
                <a:ea typeface="微软雅黑" panose="020B0503020204020204" pitchFamily="34" charset="-122"/>
              </a:rPr>
              <a:t>的</a:t>
            </a:r>
            <a:r>
              <a:rPr lang="en-US" altLang="zh-CN" dirty="0">
                <a:solidFill>
                  <a:srgbClr val="595959"/>
                </a:solidFill>
                <a:latin typeface="微软雅黑" panose="020B0503020204020204" pitchFamily="34" charset="-122"/>
                <a:ea typeface="微软雅黑" panose="020B0503020204020204" pitchFamily="34" charset="-122"/>
              </a:rPr>
              <a:t>Web</a:t>
            </a:r>
            <a:r>
              <a:rPr lang="zh-CN" altLang="zh-CN" dirty="0">
                <a:solidFill>
                  <a:srgbClr val="595959"/>
                </a:solidFill>
                <a:latin typeface="微软雅黑" panose="020B0503020204020204" pitchFamily="34" charset="-122"/>
                <a:ea typeface="微软雅黑" panose="020B0503020204020204" pitchFamily="34" charset="-122"/>
              </a:rPr>
              <a:t>项目，在项目</a:t>
            </a:r>
            <a:r>
              <a:rPr lang="en-US" altLang="zh-CN" dirty="0">
                <a:solidFill>
                  <a:srgbClr val="595959"/>
                </a:solidFill>
                <a:latin typeface="微软雅黑" panose="020B0503020204020204" pitchFamily="34" charset="-122"/>
                <a:ea typeface="微软雅黑" panose="020B0503020204020204" pitchFamily="34" charset="-122"/>
              </a:rPr>
              <a:t>chapter11</a:t>
            </a:r>
            <a:r>
              <a:rPr lang="zh-CN" altLang="zh-CN" dirty="0">
                <a:solidFill>
                  <a:srgbClr val="595959"/>
                </a:solidFill>
                <a:latin typeface="微软雅黑" panose="020B0503020204020204" pitchFamily="34" charset="-122"/>
                <a:ea typeface="微软雅黑" panose="020B0503020204020204" pitchFamily="34" charset="-122"/>
              </a:rPr>
              <a:t>中导入</a:t>
            </a:r>
            <a:r>
              <a:rPr lang="en-US" altLang="zh-CN" dirty="0">
                <a:solidFill>
                  <a:srgbClr val="595959"/>
                </a:solidFill>
                <a:latin typeface="微软雅黑" panose="020B0503020204020204" pitchFamily="34" charset="-122"/>
                <a:ea typeface="微软雅黑" panose="020B0503020204020204" pitchFamily="34" charset="-122"/>
              </a:rPr>
              <a:t>mysql-connector-java-8.0.15.jar</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commons-dbcp2-2.7.0.jar</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commons-logging-1.2.jar</a:t>
            </a:r>
            <a:r>
              <a:rPr lang="zh-CN" altLang="zh-CN" dirty="0">
                <a:solidFill>
                  <a:srgbClr val="595959"/>
                </a:solidFill>
                <a:latin typeface="微软雅黑" panose="020B0503020204020204" pitchFamily="34" charset="-122"/>
                <a:ea typeface="微软雅黑" panose="020B0503020204020204" pitchFamily="34" charset="-122"/>
              </a:rPr>
              <a:t>以及</a:t>
            </a:r>
            <a:r>
              <a:rPr lang="en-US" altLang="zh-CN" dirty="0">
                <a:solidFill>
                  <a:srgbClr val="595959"/>
                </a:solidFill>
                <a:latin typeface="微软雅黑" panose="020B0503020204020204" pitchFamily="34" charset="-122"/>
                <a:ea typeface="微软雅黑" panose="020B0503020204020204" pitchFamily="34" charset="-122"/>
              </a:rPr>
              <a:t>commons-pool2-2.8.0.jar</a:t>
            </a:r>
            <a:r>
              <a:rPr lang="zh-CN" altLang="zh-CN" dirty="0">
                <a:solidFill>
                  <a:srgbClr val="595959"/>
                </a:solidFill>
                <a:latin typeface="微软雅黑" panose="020B0503020204020204" pitchFamily="34" charset="-122"/>
                <a:ea typeface="微软雅黑" panose="020B0503020204020204" pitchFamily="34" charset="-122"/>
              </a:rPr>
              <a:t>四个</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包，并发布到类路径下；然后在项目的</a:t>
            </a:r>
            <a:r>
              <a:rPr lang="en-US" altLang="zh-CN" dirty="0">
                <a:solidFill>
                  <a:srgbClr val="595959"/>
                </a:solidFill>
                <a:latin typeface="微软雅黑" panose="020B0503020204020204" pitchFamily="34" charset="-122"/>
                <a:ea typeface="微软雅黑" panose="020B0503020204020204" pitchFamily="34" charset="-122"/>
              </a:rPr>
              <a:t>src</a:t>
            </a:r>
            <a:r>
              <a:rPr lang="zh-CN" altLang="zh-CN" dirty="0">
                <a:solidFill>
                  <a:srgbClr val="595959"/>
                </a:solidFill>
                <a:latin typeface="微软雅黑" panose="020B0503020204020204" pitchFamily="34" charset="-122"/>
                <a:ea typeface="微软雅黑" panose="020B0503020204020204" pitchFamily="34" charset="-122"/>
              </a:rPr>
              <a:t>目录下创建包</a:t>
            </a:r>
            <a:r>
              <a:rPr lang="en-US" altLang="zh-CN" dirty="0">
                <a:solidFill>
                  <a:srgbClr val="595959"/>
                </a:solidFill>
                <a:latin typeface="微软雅黑" panose="020B0503020204020204" pitchFamily="34" charset="-122"/>
                <a:ea typeface="微软雅黑" panose="020B0503020204020204" pitchFamily="34" charset="-122"/>
              </a:rPr>
              <a:t>cn.itcast.chapter11.example</a:t>
            </a:r>
            <a:r>
              <a:rPr lang="zh-CN" altLang="zh-CN" dirty="0">
                <a:solidFill>
                  <a:srgbClr val="595959"/>
                </a:solidFill>
                <a:latin typeface="微软雅黑" panose="020B0503020204020204" pitchFamily="34" charset="-122"/>
                <a:ea typeface="微软雅黑" panose="020B0503020204020204" pitchFamily="34" charset="-122"/>
              </a:rPr>
              <a:t>，并在该包下创建一个</a:t>
            </a:r>
            <a:r>
              <a:rPr lang="en-US" altLang="zh-CN" dirty="0">
                <a:solidFill>
                  <a:srgbClr val="595959"/>
                </a:solidFill>
                <a:latin typeface="微软雅黑" panose="020B0503020204020204" pitchFamily="34" charset="-122"/>
                <a:ea typeface="微软雅黑" panose="020B0503020204020204" pitchFamily="34" charset="-122"/>
              </a:rPr>
              <a:t>Example01</a:t>
            </a:r>
            <a:r>
              <a:rPr lang="zh-CN" altLang="zh-CN" dirty="0">
                <a:solidFill>
                  <a:srgbClr val="595959"/>
                </a:solidFill>
                <a:latin typeface="微软雅黑" panose="020B0503020204020204" pitchFamily="34" charset="-122"/>
                <a:ea typeface="微软雅黑" panose="020B0503020204020204" pitchFamily="34" charset="-122"/>
              </a:rPr>
              <a:t>类，该类采用手动方式获取数据库的连接信息和数据源的初始化信息。</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a:xfrm>
            <a:off x="1306456" y="2622173"/>
            <a:ext cx="9865885" cy="278233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687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780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187404"/>
            <a:ext cx="8485746" cy="874407"/>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运行</a:t>
            </a:r>
            <a:r>
              <a:rPr lang="en-US" altLang="zh-CN" b="1" dirty="0">
                <a:solidFill>
                  <a:srgbClr val="595959"/>
                </a:solidFill>
                <a:latin typeface="微软雅黑" panose="020B0503020204020204" pitchFamily="34" charset="-122"/>
                <a:ea typeface="微软雅黑" panose="020B0503020204020204" pitchFamily="34" charset="-122"/>
              </a:rPr>
              <a:t>chapter11</a:t>
            </a:r>
            <a:r>
              <a:rPr lang="zh-CN" altLang="en-US" b="1" dirty="0">
                <a:solidFill>
                  <a:srgbClr val="595959"/>
                </a:solidFill>
                <a:latin typeface="微软雅黑" panose="020B0503020204020204" pitchFamily="34" charset="-122"/>
                <a:ea typeface="微软雅黑" panose="020B0503020204020204" pitchFamily="34" charset="-122"/>
              </a:rPr>
              <a:t>的</a:t>
            </a:r>
            <a:r>
              <a:rPr lang="en-US" altLang="zh-CN" b="1" dirty="0">
                <a:solidFill>
                  <a:srgbClr val="595959"/>
                </a:solidFill>
                <a:latin typeface="微软雅黑" panose="020B0503020204020204" pitchFamily="34" charset="-122"/>
                <a:ea typeface="微软雅黑" panose="020B0503020204020204" pitchFamily="34" charset="-122"/>
              </a:rPr>
              <a:t>Web</a:t>
            </a:r>
            <a:r>
              <a:rPr lang="zh-CN" altLang="en-US" b="1" dirty="0">
                <a:solidFill>
                  <a:srgbClr val="595959"/>
                </a:solidFill>
                <a:latin typeface="微软雅黑" panose="020B0503020204020204" pitchFamily="34" charset="-122"/>
                <a:ea typeface="微软雅黑" panose="020B0503020204020204" pitchFamily="34" charset="-122"/>
              </a:rPr>
              <a:t>项目</a:t>
            </a:r>
            <a:endParaRPr lang="en-US" altLang="zh-CN" b="1"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程序的运行结果如下图所示。</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846" y="2580434"/>
            <a:ext cx="8557613" cy="192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80616" y="3342762"/>
            <a:ext cx="9116267" cy="1338828"/>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除了使用</a:t>
            </a:r>
            <a:r>
              <a:rPr lang="en-US" altLang="zh-CN" dirty="0">
                <a:solidFill>
                  <a:srgbClr val="595959"/>
                </a:solidFill>
                <a:latin typeface="微软雅黑" panose="020B0503020204020204" pitchFamily="34" charset="-122"/>
                <a:ea typeface="微软雅黑" panose="020B0503020204020204" pitchFamily="34" charset="-122"/>
              </a:rPr>
              <a:t>BasicDataSource</a:t>
            </a:r>
            <a:r>
              <a:rPr lang="zh-CN" altLang="zh-CN" dirty="0">
                <a:solidFill>
                  <a:srgbClr val="595959"/>
                </a:solidFill>
                <a:latin typeface="微软雅黑" panose="020B0503020204020204" pitchFamily="34" charset="-122"/>
                <a:ea typeface="微软雅黑" panose="020B0503020204020204" pitchFamily="34" charset="-122"/>
              </a:rPr>
              <a:t>直接创建数据源对象外，还可以使用</a:t>
            </a:r>
            <a:r>
              <a:rPr lang="en-US" altLang="zh-CN" dirty="0">
                <a:solidFill>
                  <a:srgbClr val="1369B2"/>
                </a:solidFill>
                <a:latin typeface="微软雅黑" panose="020B0503020204020204" pitchFamily="34" charset="-122"/>
                <a:ea typeface="微软雅黑" panose="020B0503020204020204" pitchFamily="34" charset="-122"/>
              </a:rPr>
              <a:t>BasicDataSourceFactory</a:t>
            </a:r>
            <a:r>
              <a:rPr lang="zh-CN" altLang="zh-CN" dirty="0">
                <a:solidFill>
                  <a:srgbClr val="595959"/>
                </a:solidFill>
                <a:latin typeface="微软雅黑" panose="020B0503020204020204" pitchFamily="34" charset="-122"/>
                <a:ea typeface="微软雅黑" panose="020B0503020204020204" pitchFamily="34" charset="-122"/>
              </a:rPr>
              <a:t>工厂类读取配置文件，创建数据源对象，然后获取数据库连接对象。下面通过一个案例演示通过读取配置文件创建数据源对象。</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985242"/>
            <a:ext cx="9865885" cy="20439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9318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701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67723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6104556"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创建数据源对象</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通过读取配置文件创建数据源对象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120169"/>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chapter11</a:t>
            </a:r>
            <a:r>
              <a:rPr lang="zh-CN" altLang="zh-CN" sz="1600" dirty="0">
                <a:solidFill>
                  <a:srgbClr val="595959"/>
                </a:solidFill>
                <a:latin typeface="微软雅黑" panose="020B0503020204020204" pitchFamily="34" charset="-122"/>
                <a:ea typeface="微软雅黑" panose="020B0503020204020204" pitchFamily="34" charset="-122"/>
              </a:rPr>
              <a:t>项目的</a:t>
            </a:r>
            <a:r>
              <a:rPr lang="en-US" altLang="zh-CN" sz="1600" dirty="0">
                <a:solidFill>
                  <a:srgbClr val="595959"/>
                </a:solidFill>
                <a:latin typeface="微软雅黑" panose="020B0503020204020204" pitchFamily="34" charset="-122"/>
                <a:ea typeface="微软雅黑" panose="020B0503020204020204" pitchFamily="34" charset="-122"/>
              </a:rPr>
              <a:t> src</a:t>
            </a:r>
            <a:r>
              <a:rPr lang="zh-CN" altLang="zh-CN" sz="1600" dirty="0">
                <a:solidFill>
                  <a:srgbClr val="595959"/>
                </a:solidFill>
                <a:latin typeface="微软雅黑" panose="020B0503020204020204" pitchFamily="34" charset="-122"/>
                <a:ea typeface="微软雅黑" panose="020B0503020204020204" pitchFamily="34" charset="-122"/>
              </a:rPr>
              <a:t>目录下创建</a:t>
            </a:r>
            <a:r>
              <a:rPr lang="en-US" altLang="zh-CN" sz="1600" dirty="0">
                <a:solidFill>
                  <a:srgbClr val="595959"/>
                </a:solidFill>
                <a:latin typeface="微软雅黑" panose="020B0503020204020204" pitchFamily="34" charset="-122"/>
                <a:ea typeface="微软雅黑" panose="020B0503020204020204" pitchFamily="34" charset="-122"/>
              </a:rPr>
              <a:t>dbcpconfig.properties</a:t>
            </a:r>
            <a:r>
              <a:rPr lang="zh-CN" altLang="zh-CN" sz="1600" dirty="0">
                <a:solidFill>
                  <a:srgbClr val="595959"/>
                </a:solidFill>
                <a:latin typeface="微软雅黑" panose="020B0503020204020204" pitchFamily="34" charset="-122"/>
                <a:ea typeface="微软雅黑" panose="020B0503020204020204" pitchFamily="34" charset="-122"/>
              </a:rPr>
              <a:t>文件，该文件用于设置数据库的连接信息和数据源的初始化信息。</a:t>
            </a:r>
            <a:r>
              <a:rPr lang="en-US" altLang="zh-CN" sz="1600" dirty="0">
                <a:solidFill>
                  <a:srgbClr val="595959"/>
                </a:solidFill>
                <a:latin typeface="微软雅黑" panose="020B0503020204020204" pitchFamily="34" charset="-122"/>
                <a:ea typeface="微软雅黑" panose="020B0503020204020204" pitchFamily="34" charset="-122"/>
              </a:rPr>
              <a:t>dbcpconfig.properties</a:t>
            </a:r>
            <a:r>
              <a:rPr lang="zh-CN" altLang="zh-CN" sz="1600" dirty="0">
                <a:solidFill>
                  <a:srgbClr val="595959"/>
                </a:solidFill>
                <a:latin typeface="微软雅黑" panose="020B0503020204020204" pitchFamily="34" charset="-122"/>
                <a:ea typeface="微软雅黑" panose="020B0503020204020204" pitchFamily="34" charset="-122"/>
              </a:rPr>
              <a:t>文件的实现如</a:t>
            </a:r>
            <a:r>
              <a:rPr lang="zh-CN" altLang="en-US" sz="1600" dirty="0">
                <a:solidFill>
                  <a:srgbClr val="595959"/>
                </a:solidFill>
                <a:latin typeface="微软雅黑" panose="020B0503020204020204" pitchFamily="34" charset="-122"/>
                <a:ea typeface="微软雅黑" panose="020B0503020204020204" pitchFamily="34" charset="-122"/>
              </a:rPr>
              <a:t>下</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2"/>
          <p:cNvPicPr>
            <a:picLocks noChangeAspect="1"/>
          </p:cNvPicPr>
          <p:nvPr/>
        </p:nvPicPr>
        <p:blipFill>
          <a:blip r:embed="rId2"/>
          <a:stretch>
            <a:fillRect/>
          </a:stretch>
        </p:blipFill>
        <p:spPr>
          <a:xfrm>
            <a:off x="1922928" y="2737428"/>
            <a:ext cx="8754036" cy="2722078"/>
          </a:xfrm>
          <a:prstGeom prst="rect">
            <a:avLst/>
          </a:prstGeom>
        </p:spPr>
      </p:pic>
      <p:sp>
        <p:nvSpPr>
          <p:cNvPr id="2" name="矩形 1"/>
          <p:cNvSpPr/>
          <p:nvPr/>
        </p:nvSpPr>
        <p:spPr>
          <a:xfrm>
            <a:off x="2106705" y="2791216"/>
            <a:ext cx="7548283" cy="2585323"/>
          </a:xfrm>
          <a:prstGeom prst="rect">
            <a:avLst/>
          </a:prstGeom>
        </p:spPr>
        <p:txBody>
          <a:bodyPr wrap="square">
            <a:spAutoFit/>
          </a:bodyPr>
          <a:lstStyle/>
          <a:p>
            <a:pPr lvl="0"/>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连接设置</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err="1">
                <a:solidFill>
                  <a:srgbClr val="595959"/>
                </a:solidFill>
                <a:latin typeface="微软雅黑" panose="020B0503020204020204" pitchFamily="34" charset="-122"/>
                <a:ea typeface="微软雅黑" panose="020B0503020204020204" pitchFamily="34" charset="-122"/>
              </a:rPr>
              <a:t>driverClassName</a:t>
            </a:r>
            <a:r>
              <a:rPr lang="en-US"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com.mysql.cj.jdbc.Driver</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err="1">
                <a:solidFill>
                  <a:srgbClr val="595959"/>
                </a:solidFill>
                <a:latin typeface="微软雅黑" panose="020B0503020204020204" pitchFamily="34" charset="-122"/>
                <a:ea typeface="微软雅黑" panose="020B0503020204020204" pitchFamily="34" charset="-122"/>
              </a:rPr>
              <a:t>url</a:t>
            </a:r>
            <a:r>
              <a:rPr lang="en-US"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jdbc:mysql</a:t>
            </a:r>
            <a:r>
              <a:rPr lang="en-US" altLang="zh-CN" dirty="0">
                <a:solidFill>
                  <a:srgbClr val="595959"/>
                </a:solidFill>
                <a:latin typeface="微软雅黑" panose="020B0503020204020204" pitchFamily="34" charset="-122"/>
                <a:ea typeface="微软雅黑" panose="020B0503020204020204" pitchFamily="34" charset="-122"/>
              </a:rPr>
              <a:t>://localhost:3306/</a:t>
            </a:r>
            <a:r>
              <a:rPr lang="en-US" altLang="zh-CN" dirty="0" err="1">
                <a:solidFill>
                  <a:srgbClr val="595959"/>
                </a:solidFill>
                <a:latin typeface="微软雅黑" panose="020B0503020204020204" pitchFamily="34" charset="-122"/>
                <a:ea typeface="微软雅黑" panose="020B0503020204020204" pitchFamily="34" charset="-122"/>
              </a:rPr>
              <a:t>jdbc?serverTimezone</a:t>
            </a:r>
            <a:r>
              <a:rPr lang="en-US" altLang="zh-CN" dirty="0">
                <a:solidFill>
                  <a:srgbClr val="595959"/>
                </a:solidFill>
                <a:latin typeface="微软雅黑" panose="020B0503020204020204" pitchFamily="34" charset="-122"/>
                <a:ea typeface="微软雅黑" panose="020B0503020204020204" pitchFamily="34" charset="-122"/>
              </a:rPr>
              <a:t>=GMT%2B8</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username=root</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password=root</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初始化连接</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err="1">
                <a:solidFill>
                  <a:srgbClr val="595959"/>
                </a:solidFill>
                <a:latin typeface="微软雅黑" panose="020B0503020204020204" pitchFamily="34" charset="-122"/>
                <a:ea typeface="微软雅黑" panose="020B0503020204020204" pitchFamily="34" charset="-122"/>
              </a:rPr>
              <a:t>initialSize</a:t>
            </a:r>
            <a:r>
              <a:rPr lang="en-US" altLang="zh-CN" dirty="0">
                <a:solidFill>
                  <a:srgbClr val="595959"/>
                </a:solidFill>
                <a:latin typeface="微软雅黑" panose="020B0503020204020204" pitchFamily="34" charset="-122"/>
                <a:ea typeface="微软雅黑" panose="020B0503020204020204" pitchFamily="34" charset="-122"/>
              </a:rPr>
              <a:t>=5</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最大空闲连接</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err="1">
                <a:solidFill>
                  <a:srgbClr val="595959"/>
                </a:solidFill>
                <a:latin typeface="微软雅黑" panose="020B0503020204020204" pitchFamily="34" charset="-122"/>
                <a:ea typeface="微软雅黑" panose="020B0503020204020204" pitchFamily="34" charset="-122"/>
              </a:rPr>
              <a:t>maxIdle</a:t>
            </a:r>
            <a:r>
              <a:rPr lang="en-US" altLang="zh-CN" dirty="0">
                <a:solidFill>
                  <a:srgbClr val="595959"/>
                </a:solidFill>
                <a:latin typeface="微软雅黑" panose="020B0503020204020204" pitchFamily="34" charset="-122"/>
                <a:ea typeface="微软雅黑" panose="020B0503020204020204" pitchFamily="34" charset="-122"/>
              </a:rPr>
              <a:t>=10</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254639"/>
            <a:ext cx="8485746"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创建</a:t>
            </a:r>
            <a:r>
              <a:rPr lang="en-US" altLang="zh-CN" b="1" dirty="0">
                <a:solidFill>
                  <a:srgbClr val="595959"/>
                </a:solidFill>
                <a:latin typeface="微软雅黑" panose="020B0503020204020204" pitchFamily="34" charset="-122"/>
                <a:ea typeface="微软雅黑" panose="020B0503020204020204" pitchFamily="34" charset="-122"/>
              </a:rPr>
              <a:t>Example02</a:t>
            </a:r>
            <a:r>
              <a:rPr lang="zh-CN" altLang="en-US" b="1" dirty="0">
                <a:solidFill>
                  <a:srgbClr val="595959"/>
                </a:solidFill>
                <a:latin typeface="微软雅黑" panose="020B0503020204020204" pitchFamily="34" charset="-122"/>
                <a:ea typeface="微软雅黑" panose="020B0503020204020204" pitchFamily="34" charset="-122"/>
              </a:rPr>
              <a:t>类</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1"/>
          <p:cNvSpPr txBox="1"/>
          <p:nvPr>
            <p:custDataLst>
              <p:tags r:id="rId2"/>
            </p:custDataLst>
          </p:nvPr>
        </p:nvSpPr>
        <p:spPr>
          <a:xfrm>
            <a:off x="1720956" y="3356209"/>
            <a:ext cx="9215259"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cn.itcast.chapter11.example</a:t>
            </a:r>
            <a:r>
              <a:rPr lang="zh-CN" altLang="zh-CN" sz="1600" dirty="0">
                <a:solidFill>
                  <a:srgbClr val="595959"/>
                </a:solidFill>
                <a:latin typeface="微软雅黑" panose="020B0503020204020204" pitchFamily="34" charset="-122"/>
                <a:ea typeface="微软雅黑" panose="020B0503020204020204" pitchFamily="34" charset="-122"/>
              </a:rPr>
              <a:t>包下创建一个</a:t>
            </a:r>
            <a:r>
              <a:rPr lang="en-US" altLang="zh-CN" sz="1600" dirty="0">
                <a:solidFill>
                  <a:srgbClr val="595959"/>
                </a:solidFill>
                <a:latin typeface="微软雅黑" panose="020B0503020204020204" pitchFamily="34" charset="-122"/>
                <a:ea typeface="微软雅黑" panose="020B0503020204020204" pitchFamily="34" charset="-122"/>
              </a:rPr>
              <a:t>Example02</a:t>
            </a:r>
            <a:r>
              <a:rPr lang="zh-CN" altLang="zh-CN" sz="1600" dirty="0">
                <a:solidFill>
                  <a:srgbClr val="595959"/>
                </a:solidFill>
                <a:latin typeface="微软雅黑" panose="020B0503020204020204" pitchFamily="34" charset="-122"/>
                <a:ea typeface="微软雅黑" panose="020B0503020204020204" pitchFamily="34" charset="-122"/>
              </a:rPr>
              <a:t>类，</a:t>
            </a:r>
            <a:r>
              <a:rPr lang="en-US" altLang="zh-CN" sz="1600" dirty="0">
                <a:solidFill>
                  <a:srgbClr val="595959"/>
                </a:solidFill>
                <a:latin typeface="微软雅黑" panose="020B0503020204020204" pitchFamily="34" charset="-122"/>
                <a:ea typeface="微软雅黑" panose="020B0503020204020204" pitchFamily="34" charset="-122"/>
              </a:rPr>
              <a:t>Example02</a:t>
            </a:r>
            <a:r>
              <a:rPr lang="zh-CN" altLang="zh-CN" sz="1600" dirty="0">
                <a:solidFill>
                  <a:srgbClr val="595959"/>
                </a:solidFill>
                <a:latin typeface="微软雅黑" panose="020B0503020204020204" pitchFamily="34" charset="-122"/>
                <a:ea typeface="微软雅黑" panose="020B0503020204020204" pitchFamily="34" charset="-122"/>
              </a:rPr>
              <a:t>类从配置文件中获取数据库的连接信息和数据源的初始化信息</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387138" y="2985242"/>
            <a:ext cx="9865885" cy="15867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36914" y="29318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36215" y="4244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254639"/>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运行</a:t>
            </a:r>
            <a:r>
              <a:rPr lang="en-US" altLang="zh-CN" b="1" dirty="0">
                <a:solidFill>
                  <a:srgbClr val="595959"/>
                </a:solidFill>
                <a:latin typeface="微软雅黑" panose="020B0503020204020204" pitchFamily="34" charset="-122"/>
                <a:ea typeface="微软雅黑" panose="020B0503020204020204" pitchFamily="34" charset="-122"/>
              </a:rPr>
              <a:t>Example02</a:t>
            </a:r>
            <a:r>
              <a:rPr lang="zh-CN" altLang="en-US" b="1" dirty="0">
                <a:solidFill>
                  <a:srgbClr val="595959"/>
                </a:solidFill>
                <a:latin typeface="微软雅黑" panose="020B0503020204020204" pitchFamily="34" charset="-122"/>
                <a:ea typeface="微软雅黑" panose="020B0503020204020204" pitchFamily="34" charset="-122"/>
              </a:rPr>
              <a:t>类</a:t>
            </a:r>
            <a:endParaRPr lang="en-US" altLang="zh-CN" b="1"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程序的运行结果如下图所示</a:t>
            </a:r>
            <a:r>
              <a:rPr lang="zh-CN" altLang="en-US" sz="1600" b="1" dirty="0">
                <a:solidFill>
                  <a:srgbClr val="595959"/>
                </a:solidFill>
                <a:latin typeface="微软雅黑" panose="020B0503020204020204" pitchFamily="34" charset="-122"/>
                <a:ea typeface="微软雅黑" panose="020B0503020204020204" pitchFamily="34" charset="-122"/>
              </a:rPr>
              <a:t>。</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11.1.3  DBCP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175" y="2758325"/>
            <a:ext cx="8639630" cy="198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050639" y="5293898"/>
            <a:ext cx="10174824" cy="584775"/>
          </a:xfrm>
          <a:prstGeom prst="rect">
            <a:avLst/>
          </a:prstGeom>
          <a:noFill/>
        </p:spPr>
        <p:txBody>
          <a:bodyPr wrap="square" rtlCol="0">
            <a:spAutoFit/>
          </a:bodyPr>
          <a:lstStyle/>
          <a:p>
            <a:r>
              <a:rPr lang="zh-CN" altLang="zh-CN" sz="1600" dirty="0">
                <a:solidFill>
                  <a:srgbClr val="595959"/>
                </a:solidFill>
                <a:latin typeface="微软雅黑" panose="020B0503020204020204" pitchFamily="34" charset="-122"/>
                <a:ea typeface="微软雅黑" panose="020B0503020204020204" pitchFamily="34" charset="-122"/>
              </a:rPr>
              <a:t>由</a:t>
            </a:r>
            <a:r>
              <a:rPr lang="zh-CN" altLang="en-US" sz="1600" dirty="0">
                <a:solidFill>
                  <a:srgbClr val="595959"/>
                </a:solidFill>
                <a:latin typeface="微软雅黑" panose="020B0503020204020204" pitchFamily="34" charset="-122"/>
                <a:ea typeface="微软雅黑" panose="020B0503020204020204" pitchFamily="34" charset="-122"/>
              </a:rPr>
              <a:t>上图</a:t>
            </a:r>
            <a:r>
              <a:rPr lang="zh-CN" altLang="zh-CN" sz="1600" dirty="0">
                <a:solidFill>
                  <a:srgbClr val="595959"/>
                </a:solidFill>
                <a:latin typeface="微软雅黑" panose="020B0503020204020204" pitchFamily="34" charset="-122"/>
                <a:ea typeface="微软雅黑" panose="020B0503020204020204" pitchFamily="34" charset="-122"/>
              </a:rPr>
              <a:t>可知，</a:t>
            </a:r>
            <a:r>
              <a:rPr lang="en-US" altLang="zh-CN" sz="1600" dirty="0" err="1">
                <a:solidFill>
                  <a:srgbClr val="595959"/>
                </a:solidFill>
                <a:latin typeface="微软雅黑" panose="020B0503020204020204" pitchFamily="34" charset="-122"/>
                <a:ea typeface="微软雅黑" panose="020B0503020204020204" pitchFamily="34" charset="-122"/>
              </a:rPr>
              <a:t>BasicDataSourceFactory</a:t>
            </a:r>
            <a:r>
              <a:rPr lang="zh-CN" altLang="zh-CN" sz="1600" dirty="0">
                <a:solidFill>
                  <a:srgbClr val="595959"/>
                </a:solidFill>
                <a:latin typeface="微软雅黑" panose="020B0503020204020204" pitchFamily="34" charset="-122"/>
                <a:ea typeface="微软雅黑" panose="020B0503020204020204" pitchFamily="34" charset="-122"/>
              </a:rPr>
              <a:t>工厂类成功读取了配置文件并创建了数据源对象，然后获取到了数据库连接对象</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651" y="2375068"/>
            <a:ext cx="9771798" cy="256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上一章讲解了</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的基本用法和操作，由于每操作一次数据库，都会执行一次创建和断开</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对象的操作，频繁的操作</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对象十分影响数据库的访问效率，并且增加了代码量，所以在实际开发中，开发人员通常会使用数据库连接池来解决这些问题。</a:t>
            </a:r>
            <a:r>
              <a:rPr lang="en-US" altLang="zh-CN" dirty="0">
                <a:solidFill>
                  <a:srgbClr val="595959"/>
                </a:solidFill>
                <a:latin typeface="微软雅黑" panose="020B0503020204020204" pitchFamily="34" charset="-122"/>
                <a:ea typeface="微软雅黑" panose="020B0503020204020204" pitchFamily="34" charset="-122"/>
              </a:rPr>
              <a:t>Apache</a:t>
            </a:r>
            <a:r>
              <a:rPr lang="zh-CN" altLang="zh-CN" dirty="0">
                <a:solidFill>
                  <a:srgbClr val="595959"/>
                </a:solidFill>
                <a:latin typeface="微软雅黑" panose="020B0503020204020204" pitchFamily="34" charset="-122"/>
                <a:ea typeface="微软雅黑" panose="020B0503020204020204" pitchFamily="34" charset="-122"/>
              </a:rPr>
              <a:t>组织提供了一个</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工具类库，该类库实现了对</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的简单封装，能在不影响数据库访问性能的情况下，极大地简化</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的编码工作。本章将针对数据库连接池和</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工具进行详细讲解。</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3021303"/>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熟悉如何使用</a:t>
            </a:r>
            <a:r>
              <a:rPr lang="en-US" altLang="zh-CN" dirty="0">
                <a:solidFill>
                  <a:srgbClr val="595959"/>
                </a:solidFill>
                <a:latin typeface="微软雅黑" panose="020B0503020204020204" pitchFamily="34" charset="-122"/>
                <a:ea typeface="微软雅黑" panose="020B0503020204020204" pitchFamily="34" charset="-122"/>
              </a:rPr>
              <a:t>C3P0</a:t>
            </a:r>
            <a:r>
              <a:rPr lang="zh-CN" altLang="en-US" dirty="0">
                <a:solidFill>
                  <a:srgbClr val="595959"/>
                </a:solidFill>
                <a:latin typeface="微软雅黑" panose="020B0503020204020204" pitchFamily="34" charset="-122"/>
                <a:ea typeface="微软雅黑" panose="020B0503020204020204" pitchFamily="34" charset="-122"/>
              </a:rPr>
              <a:t>数据库连接池</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80616" y="3006587"/>
            <a:ext cx="9116267" cy="2169825"/>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C3P0</a:t>
            </a:r>
            <a:r>
              <a:rPr lang="zh-CN" altLang="zh-CN" dirty="0">
                <a:solidFill>
                  <a:srgbClr val="595959"/>
                </a:solidFill>
                <a:latin typeface="微软雅黑" panose="020B0503020204020204" pitchFamily="34" charset="-122"/>
                <a:ea typeface="微软雅黑" panose="020B0503020204020204" pitchFamily="34" charset="-122"/>
              </a:rPr>
              <a:t>是目前最流行的开源数据库连接池之一，它实现了</a:t>
            </a:r>
            <a:r>
              <a:rPr lang="en-US" altLang="zh-CN" dirty="0">
                <a:solidFill>
                  <a:srgbClr val="1369B2"/>
                </a:solidFill>
                <a:latin typeface="微软雅黑" panose="020B0503020204020204" pitchFamily="34" charset="-122"/>
                <a:ea typeface="微软雅黑" panose="020B0503020204020204" pitchFamily="34" charset="-122"/>
              </a:rPr>
              <a:t>DataSource</a:t>
            </a:r>
            <a:r>
              <a:rPr lang="zh-CN" altLang="zh-CN" dirty="0">
                <a:solidFill>
                  <a:srgbClr val="1369B2"/>
                </a:solidFill>
                <a:latin typeface="微软雅黑" panose="020B0503020204020204" pitchFamily="34" charset="-122"/>
                <a:ea typeface="微软雅黑" panose="020B0503020204020204" pitchFamily="34" charset="-122"/>
              </a:rPr>
              <a:t>数据源接口</a:t>
            </a:r>
            <a:r>
              <a:rPr lang="zh-CN" altLang="zh-CN" dirty="0">
                <a:solidFill>
                  <a:srgbClr val="595959"/>
                </a:solidFill>
                <a:latin typeface="微软雅黑" panose="020B0503020204020204" pitchFamily="34" charset="-122"/>
                <a:ea typeface="微软雅黑" panose="020B0503020204020204" pitchFamily="34" charset="-122"/>
              </a:rPr>
              <a:t>，支持</a:t>
            </a:r>
            <a:r>
              <a:rPr lang="en-US" altLang="zh-CN" dirty="0">
                <a:solidFill>
                  <a:srgbClr val="595959"/>
                </a:solidFill>
                <a:latin typeface="微软雅黑" panose="020B0503020204020204" pitchFamily="34" charset="-122"/>
                <a:ea typeface="微软雅黑" panose="020B0503020204020204" pitchFamily="34" charset="-122"/>
              </a:rPr>
              <a:t>JDBC2</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JDBC3</a:t>
            </a:r>
            <a:r>
              <a:rPr lang="zh-CN" altLang="zh-CN" dirty="0">
                <a:solidFill>
                  <a:srgbClr val="595959"/>
                </a:solidFill>
                <a:latin typeface="微软雅黑" panose="020B0503020204020204" pitchFamily="34" charset="-122"/>
                <a:ea typeface="微软雅黑" panose="020B0503020204020204" pitchFamily="34" charset="-122"/>
              </a:rPr>
              <a:t>的标准规范，易于扩展并且性能优越，著名的开源框架</a:t>
            </a:r>
            <a:r>
              <a:rPr lang="en-US" altLang="zh-CN" dirty="0">
                <a:solidFill>
                  <a:srgbClr val="1369B2"/>
                </a:solidFill>
                <a:latin typeface="微软雅黑" panose="020B0503020204020204" pitchFamily="34" charset="-122"/>
                <a:ea typeface="微软雅黑" panose="020B0503020204020204" pitchFamily="34" charset="-122"/>
              </a:rPr>
              <a:t>Hibernate</a:t>
            </a:r>
            <a:r>
              <a:rPr lang="zh-CN" altLang="zh-CN" dirty="0">
                <a:solidFill>
                  <a:srgbClr val="595959"/>
                </a:solidFill>
                <a:latin typeface="微软雅黑" panose="020B0503020204020204" pitchFamily="34" charset="-122"/>
                <a:ea typeface="微软雅黑" panose="020B0503020204020204" pitchFamily="34" charset="-122"/>
              </a:rPr>
              <a:t>和 </a:t>
            </a:r>
            <a:r>
              <a:rPr lang="en-US" altLang="zh-CN" dirty="0">
                <a:solidFill>
                  <a:srgbClr val="1369B2"/>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都支持该数据库连接池。在使用</a:t>
            </a:r>
            <a:r>
              <a:rPr lang="en-US" altLang="zh-CN" dirty="0">
                <a:solidFill>
                  <a:srgbClr val="595959"/>
                </a:solidFill>
                <a:latin typeface="微软雅黑" panose="020B0503020204020204" pitchFamily="34" charset="-122"/>
                <a:ea typeface="微软雅黑" panose="020B0503020204020204" pitchFamily="34" charset="-122"/>
              </a:rPr>
              <a:t>C3P0</a:t>
            </a:r>
            <a:r>
              <a:rPr lang="zh-CN" altLang="zh-CN" dirty="0">
                <a:solidFill>
                  <a:srgbClr val="595959"/>
                </a:solidFill>
                <a:latin typeface="微软雅黑" panose="020B0503020204020204" pitchFamily="34" charset="-122"/>
                <a:ea typeface="微软雅黑" panose="020B0503020204020204" pitchFamily="34" charset="-122"/>
              </a:rPr>
              <a:t>数据库连接池开发时，需要了解</a:t>
            </a:r>
            <a:r>
              <a:rPr lang="en-US" altLang="zh-CN" dirty="0">
                <a:solidFill>
                  <a:srgbClr val="595959"/>
                </a:solidFill>
                <a:latin typeface="微软雅黑" panose="020B0503020204020204" pitchFamily="34" charset="-122"/>
                <a:ea typeface="微软雅黑" panose="020B0503020204020204" pitchFamily="34" charset="-122"/>
              </a:rPr>
              <a:t>C3P0</a:t>
            </a:r>
            <a:r>
              <a:rPr lang="zh-CN" altLang="zh-CN" dirty="0">
                <a:solidFill>
                  <a:srgbClr val="595959"/>
                </a:solidFill>
                <a:latin typeface="微软雅黑" panose="020B0503020204020204" pitchFamily="34" charset="-122"/>
                <a:ea typeface="微软雅黑" panose="020B0503020204020204" pitchFamily="34" charset="-122"/>
              </a:rPr>
              <a:t>中</a:t>
            </a:r>
            <a:r>
              <a:rPr lang="en-US" altLang="zh-CN" dirty="0">
                <a:solidFill>
                  <a:srgbClr val="595959"/>
                </a:solidFill>
                <a:latin typeface="微软雅黑" panose="020B0503020204020204" pitchFamily="34" charset="-122"/>
                <a:ea typeface="微软雅黑" panose="020B0503020204020204" pitchFamily="34" charset="-122"/>
              </a:rPr>
              <a:t>DataSource</a:t>
            </a:r>
            <a:r>
              <a:rPr lang="zh-CN" altLang="zh-CN" dirty="0">
                <a:solidFill>
                  <a:srgbClr val="595959"/>
                </a:solidFill>
                <a:latin typeface="微软雅黑" panose="020B0503020204020204" pitchFamily="34" charset="-122"/>
                <a:ea typeface="微软雅黑" panose="020B0503020204020204" pitchFamily="34" charset="-122"/>
              </a:rPr>
              <a:t>接口的实现类</a:t>
            </a:r>
            <a:r>
              <a:rPr lang="en-US" altLang="zh-CN" dirty="0">
                <a:solidFill>
                  <a:srgbClr val="1369B2"/>
                </a:solidFill>
                <a:latin typeface="微软雅黑" panose="020B0503020204020204" pitchFamily="34" charset="-122"/>
                <a:ea typeface="微软雅黑" panose="020B0503020204020204" pitchFamily="34" charset="-122"/>
              </a:rPr>
              <a:t>ComboPooledDataSource</a:t>
            </a:r>
            <a:r>
              <a:rPr lang="zh-CN" altLang="zh-CN" dirty="0">
                <a:solidFill>
                  <a:srgbClr val="595959"/>
                </a:solidFill>
                <a:latin typeface="微软雅黑" panose="020B0503020204020204" pitchFamily="34" charset="-122"/>
                <a:ea typeface="微软雅黑" panose="020B0503020204020204" pitchFamily="34" charset="-122"/>
              </a:rPr>
              <a:t>，它是</a:t>
            </a:r>
            <a:r>
              <a:rPr lang="en-US" altLang="zh-CN" dirty="0">
                <a:solidFill>
                  <a:srgbClr val="595959"/>
                </a:solidFill>
                <a:latin typeface="微软雅黑" panose="020B0503020204020204" pitchFamily="34" charset="-122"/>
                <a:ea typeface="微软雅黑" panose="020B0503020204020204" pitchFamily="34" charset="-122"/>
              </a:rPr>
              <a:t>C3P0</a:t>
            </a:r>
            <a:r>
              <a:rPr lang="zh-CN" altLang="zh-CN" dirty="0">
                <a:solidFill>
                  <a:srgbClr val="595959"/>
                </a:solidFill>
                <a:latin typeface="微软雅黑" panose="020B0503020204020204" pitchFamily="34" charset="-122"/>
                <a:ea typeface="微软雅黑" panose="020B0503020204020204" pitchFamily="34" charset="-122"/>
              </a:rPr>
              <a:t>的核心类，提供了数据源对象的相关方法</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716301"/>
            <a:ext cx="9865885" cy="272975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62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1183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29936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3535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C3P0</a:t>
            </a:r>
            <a:r>
              <a:rPr lang="zh-CN" altLang="en-US" sz="2000" dirty="0">
                <a:solidFill>
                  <a:srgbClr val="1369B2"/>
                </a:solidFill>
                <a:latin typeface="微软雅黑" panose="020B0503020204020204" pitchFamily="34" charset="-122"/>
                <a:ea typeface="微软雅黑" panose="020B0503020204020204" pitchFamily="34" charset="-122"/>
              </a:rPr>
              <a:t>数据库连接池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1" y="1131537"/>
            <a:ext cx="562930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889993" cy="400110"/>
          </a:xfrm>
          <a:prstGeom prst="rect">
            <a:avLst/>
          </a:prstGeom>
          <a:noFill/>
        </p:spPr>
        <p:txBody>
          <a:bodyPr wrap="none" rtlCol="0">
            <a:spAutoFit/>
          </a:bodyPr>
          <a:lstStyle/>
          <a:p>
            <a:pPr lvl="0"/>
            <a:r>
              <a:rPr lang="zh-CN" altLang="zh-CN" sz="2000" dirty="0">
                <a:solidFill>
                  <a:srgbClr val="1369B2"/>
                </a:solidFill>
                <a:latin typeface="微软雅黑" panose="020B0503020204020204" pitchFamily="34" charset="-122"/>
                <a:ea typeface="微软雅黑" panose="020B0503020204020204" pitchFamily="34" charset="-122"/>
              </a:rPr>
              <a:t>ComboPooledDataSource类的常用方法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2226296" y="2772624"/>
          <a:ext cx="7927809" cy="2877004"/>
        </p:xfrm>
        <a:graphic>
          <a:graphicData uri="http://schemas.openxmlformats.org/drawingml/2006/table">
            <a:tbl>
              <a:tblPr>
                <a:tableStyleId>{5C22544A-7EE6-4342-B048-85BDC9FD1C3A}</a:tableStyleId>
              </a:tblPr>
              <a:tblGrid>
                <a:gridCol w="3475255"/>
                <a:gridCol w="4452554"/>
              </a:tblGrid>
              <a:tr h="343366">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99562">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setDriverClass()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设置连接数据库的驱动名称</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265478">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setJdbcUrl()</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设置连接数据库的路径</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298630">
                <a:tc>
                  <a:txBody>
                    <a:bodyPr/>
                    <a:lstStyle/>
                    <a:p>
                      <a:pPr marL="0" indent="267970" algn="ctr" defTabSz="9144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setUser()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设置数据库的登录账号</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296504">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setPassword()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设置数据库的登录密码</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43366">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setMaxPoolSize()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设置数据库连接池最大连接数目</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43366">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setMinPoolSize()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设置数据库连接池最小连接数目</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43366">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setInitialPoolSize()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设置数据库连接池初始化的连接数目</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43366">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Connection getConnection()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从数据库连接池中获取一个连接</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80616" y="3275527"/>
            <a:ext cx="9116267" cy="1754326"/>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当使用</a:t>
            </a:r>
            <a:r>
              <a:rPr lang="en-US" altLang="zh-CN" dirty="0">
                <a:solidFill>
                  <a:srgbClr val="595959"/>
                </a:solidFill>
                <a:latin typeface="微软雅黑" panose="020B0503020204020204" pitchFamily="34" charset="-122"/>
                <a:ea typeface="微软雅黑" panose="020B0503020204020204" pitchFamily="34" charset="-122"/>
              </a:rPr>
              <a:t>C3P0</a:t>
            </a:r>
            <a:r>
              <a:rPr lang="zh-CN" altLang="zh-CN" dirty="0">
                <a:solidFill>
                  <a:srgbClr val="595959"/>
                </a:solidFill>
                <a:latin typeface="微软雅黑" panose="020B0503020204020204" pitchFamily="34" charset="-122"/>
                <a:ea typeface="微软雅黑" panose="020B0503020204020204" pitchFamily="34" charset="-122"/>
              </a:rPr>
              <a:t>数据库连接池时，首先需要创建数据源对象，创建数据源对象可以通过调用</a:t>
            </a:r>
            <a:r>
              <a:rPr lang="en-US" altLang="zh-CN" dirty="0">
                <a:solidFill>
                  <a:srgbClr val="1369B2"/>
                </a:solidFill>
                <a:latin typeface="微软雅黑" panose="020B0503020204020204" pitchFamily="34" charset="-122"/>
                <a:ea typeface="微软雅黑" panose="020B0503020204020204" pitchFamily="34" charset="-122"/>
              </a:rPr>
              <a:t>ComboPooledDataSource</a:t>
            </a:r>
            <a:r>
              <a:rPr lang="zh-CN" altLang="zh-CN" dirty="0">
                <a:solidFill>
                  <a:srgbClr val="1369B2"/>
                </a:solidFill>
                <a:latin typeface="微软雅黑" panose="020B0503020204020204" pitchFamily="34" charset="-122"/>
                <a:ea typeface="微软雅黑" panose="020B0503020204020204" pitchFamily="34" charset="-122"/>
              </a:rPr>
              <a:t>类</a:t>
            </a:r>
            <a:r>
              <a:rPr lang="zh-CN" altLang="zh-CN" dirty="0">
                <a:solidFill>
                  <a:srgbClr val="595959"/>
                </a:solidFill>
                <a:latin typeface="微软雅黑" panose="020B0503020204020204" pitchFamily="34" charset="-122"/>
                <a:ea typeface="微软雅黑" panose="020B0503020204020204" pitchFamily="34" charset="-122"/>
              </a:rPr>
              <a:t>的构造方法实现。</a:t>
            </a:r>
            <a:r>
              <a:rPr lang="en-US" altLang="zh-CN" dirty="0">
                <a:solidFill>
                  <a:srgbClr val="595959"/>
                </a:solidFill>
                <a:latin typeface="微软雅黑" panose="020B0503020204020204" pitchFamily="34" charset="-122"/>
                <a:ea typeface="微软雅黑" panose="020B0503020204020204" pitchFamily="34" charset="-122"/>
              </a:rPr>
              <a:t>ComboPooledDataSource</a:t>
            </a:r>
            <a:r>
              <a:rPr lang="zh-CN" altLang="zh-CN" dirty="0">
                <a:solidFill>
                  <a:srgbClr val="595959"/>
                </a:solidFill>
                <a:latin typeface="微软雅黑" panose="020B0503020204020204" pitchFamily="34" charset="-122"/>
                <a:ea typeface="微软雅黑" panose="020B0503020204020204" pitchFamily="34" charset="-122"/>
              </a:rPr>
              <a:t>类有两个构造方法，分别是</a:t>
            </a:r>
            <a:r>
              <a:rPr lang="en-US" altLang="zh-CN" dirty="0">
                <a:solidFill>
                  <a:srgbClr val="1369B2"/>
                </a:solidFill>
                <a:latin typeface="微软雅黑" panose="020B0503020204020204" pitchFamily="34" charset="-122"/>
                <a:ea typeface="微软雅黑" panose="020B0503020204020204" pitchFamily="34" charset="-122"/>
              </a:rPr>
              <a:t>ComboPooledDataSource()</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ComboPooledDataSource(String configName)</a:t>
            </a:r>
            <a:r>
              <a:rPr lang="zh-CN" altLang="zh-CN"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944901"/>
            <a:ext cx="9865885" cy="23532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89148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970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36122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8664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C3P0</a:t>
            </a:r>
            <a:r>
              <a:rPr lang="zh-CN" altLang="en-US" sz="2000" dirty="0">
                <a:solidFill>
                  <a:srgbClr val="1369B2"/>
                </a:solidFill>
                <a:latin typeface="微软雅黑" panose="020B0503020204020204" pitchFamily="34" charset="-122"/>
                <a:ea typeface="微软雅黑" panose="020B0503020204020204" pitchFamily="34" charset="-122"/>
              </a:rPr>
              <a:t>数据库连接池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80616" y="3342762"/>
            <a:ext cx="9116267" cy="9233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调用</a:t>
            </a:r>
            <a:r>
              <a:rPr lang="en-US" altLang="zh-CN" dirty="0">
                <a:solidFill>
                  <a:srgbClr val="1369B2"/>
                </a:solidFill>
                <a:latin typeface="微软雅黑" panose="020B0503020204020204" pitchFamily="34" charset="-122"/>
                <a:ea typeface="微软雅黑" panose="020B0503020204020204" pitchFamily="34" charset="-122"/>
              </a:rPr>
              <a:t>ComboPooledDataSource()</a:t>
            </a:r>
            <a:r>
              <a:rPr lang="zh-CN" altLang="zh-CN" dirty="0">
                <a:solidFill>
                  <a:srgbClr val="1369B2"/>
                </a:solidFill>
                <a:latin typeface="微软雅黑" panose="020B0503020204020204" pitchFamily="34" charset="-122"/>
                <a:ea typeface="微软雅黑" panose="020B0503020204020204" pitchFamily="34" charset="-122"/>
              </a:rPr>
              <a:t>构造方法</a:t>
            </a:r>
            <a:r>
              <a:rPr lang="zh-CN" altLang="zh-CN" dirty="0">
                <a:solidFill>
                  <a:srgbClr val="595959"/>
                </a:solidFill>
                <a:latin typeface="微软雅黑" panose="020B0503020204020204" pitchFamily="34" charset="-122"/>
                <a:ea typeface="微软雅黑" panose="020B0503020204020204" pitchFamily="34" charset="-122"/>
              </a:rPr>
              <a:t>创建数据源对象，需要手动给数据源对象设置属性值，然后获取数据库连接对象。</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944901"/>
            <a:ext cx="9865885" cy="174812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89148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3653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7498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6855275"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通过</a:t>
            </a:r>
            <a:r>
              <a:rPr lang="en-US" altLang="zh-CN" sz="2000" dirty="0">
                <a:solidFill>
                  <a:srgbClr val="1369B2"/>
                </a:solidFill>
                <a:latin typeface="微软雅黑" panose="020B0503020204020204" pitchFamily="34" charset="-122"/>
                <a:ea typeface="微软雅黑" panose="020B0503020204020204" pitchFamily="34" charset="-122"/>
              </a:rPr>
              <a:t>ComboPooledDataSource()</a:t>
            </a:r>
            <a:r>
              <a:rPr lang="zh-CN" altLang="zh-CN" sz="2000" dirty="0">
                <a:solidFill>
                  <a:srgbClr val="1369B2"/>
                </a:solidFill>
                <a:latin typeface="微软雅黑" panose="020B0503020204020204" pitchFamily="34" charset="-122"/>
                <a:ea typeface="微软雅黑" panose="020B0503020204020204" pitchFamily="34" charset="-122"/>
              </a:rPr>
              <a:t>构造方法创建数据源对象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1"/>
          <p:cNvSpPr txBox="1"/>
          <p:nvPr>
            <p:custDataLst>
              <p:tags r:id="rId1"/>
            </p:custDataLst>
          </p:nvPr>
        </p:nvSpPr>
        <p:spPr>
          <a:xfrm>
            <a:off x="2917360" y="1241192"/>
            <a:ext cx="4242873" cy="507831"/>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在</a:t>
            </a:r>
            <a:r>
              <a:rPr lang="en-US" altLang="zh-CN" b="1" dirty="0">
                <a:solidFill>
                  <a:srgbClr val="595959"/>
                </a:solidFill>
                <a:latin typeface="微软雅黑" panose="020B0503020204020204" pitchFamily="34" charset="-122"/>
                <a:ea typeface="微软雅黑" panose="020B0503020204020204" pitchFamily="34" charset="-122"/>
              </a:rPr>
              <a:t>chapter11</a:t>
            </a:r>
            <a:r>
              <a:rPr lang="zh-CN" altLang="en-US" b="1" dirty="0">
                <a:solidFill>
                  <a:srgbClr val="595959"/>
                </a:solidFill>
                <a:latin typeface="微软雅黑" panose="020B0503020204020204" pitchFamily="34" charset="-122"/>
                <a:ea typeface="微软雅黑" panose="020B0503020204020204" pitchFamily="34" charset="-122"/>
              </a:rPr>
              <a:t>中导入</a:t>
            </a:r>
            <a:r>
              <a:rPr lang="en-US" altLang="zh-CN" b="1" dirty="0">
                <a:solidFill>
                  <a:srgbClr val="595959"/>
                </a:solidFill>
                <a:latin typeface="微软雅黑" panose="020B0503020204020204" pitchFamily="34" charset="-122"/>
                <a:ea typeface="微软雅黑" panose="020B0503020204020204" pitchFamily="34" charset="-122"/>
              </a:rPr>
              <a:t>jar</a:t>
            </a:r>
            <a:r>
              <a:rPr lang="zh-CN" altLang="en-US" b="1" dirty="0">
                <a:solidFill>
                  <a:srgbClr val="595959"/>
                </a:solidFill>
                <a:latin typeface="微软雅黑" panose="020B0503020204020204" pitchFamily="34" charset="-122"/>
                <a:ea typeface="微软雅黑" panose="020B0503020204020204" pitchFamily="34" charset="-122"/>
              </a:rPr>
              <a:t>包并编写代码</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14" name="1"/>
          <p:cNvSpPr txBox="1"/>
          <p:nvPr>
            <p:custDataLst>
              <p:tags r:id="rId2"/>
            </p:custDataLst>
          </p:nvPr>
        </p:nvSpPr>
        <p:spPr>
          <a:xfrm>
            <a:off x="1680616" y="3100716"/>
            <a:ext cx="9116267" cy="1338828"/>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在项目</a:t>
            </a:r>
            <a:r>
              <a:rPr lang="en-US" altLang="zh-CN" dirty="0">
                <a:solidFill>
                  <a:srgbClr val="595959"/>
                </a:solidFill>
                <a:latin typeface="微软雅黑" panose="020B0503020204020204" pitchFamily="34" charset="-122"/>
                <a:ea typeface="微软雅黑" panose="020B0503020204020204" pitchFamily="34" charset="-122"/>
              </a:rPr>
              <a:t>chapter11</a:t>
            </a:r>
            <a:r>
              <a:rPr lang="zh-CN" altLang="zh-CN" dirty="0">
                <a:solidFill>
                  <a:srgbClr val="595959"/>
                </a:solidFill>
                <a:latin typeface="微软雅黑" panose="020B0503020204020204" pitchFamily="34" charset="-122"/>
                <a:ea typeface="微软雅黑" panose="020B0503020204020204" pitchFamily="34" charset="-122"/>
              </a:rPr>
              <a:t>中导入</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a:t>
            </a:r>
            <a:r>
              <a:rPr lang="en-US" altLang="zh-CN" dirty="0">
                <a:solidFill>
                  <a:srgbClr val="595959"/>
                </a:solidFill>
                <a:latin typeface="微软雅黑" panose="020B0503020204020204" pitchFamily="34" charset="-122"/>
                <a:ea typeface="微软雅黑" panose="020B0503020204020204" pitchFamily="34" charset="-122"/>
              </a:rPr>
              <a:t>c3p0-0.9.2.1.jar</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mchange-commons-java-0.2.3.4.jar</a:t>
            </a:r>
            <a:r>
              <a:rPr lang="zh-CN" altLang="zh-CN" dirty="0">
                <a:solidFill>
                  <a:srgbClr val="595959"/>
                </a:solidFill>
                <a:latin typeface="微软雅黑" panose="020B0503020204020204" pitchFamily="34" charset="-122"/>
                <a:ea typeface="微软雅黑" panose="020B0503020204020204" pitchFamily="34" charset="-122"/>
              </a:rPr>
              <a:t>，然后在</a:t>
            </a:r>
            <a:r>
              <a:rPr lang="en-US" altLang="zh-CN" dirty="0">
                <a:solidFill>
                  <a:srgbClr val="595959"/>
                </a:solidFill>
                <a:latin typeface="微软雅黑" panose="020B0503020204020204" pitchFamily="34" charset="-122"/>
                <a:ea typeface="微软雅黑" panose="020B0503020204020204" pitchFamily="34" charset="-122"/>
              </a:rPr>
              <a:t>cn.itcast.chapter11.example</a:t>
            </a:r>
            <a:r>
              <a:rPr lang="zh-CN" altLang="zh-CN" dirty="0">
                <a:solidFill>
                  <a:srgbClr val="595959"/>
                </a:solidFill>
                <a:latin typeface="微软雅黑" panose="020B0503020204020204" pitchFamily="34" charset="-122"/>
                <a:ea typeface="微软雅黑" panose="020B0503020204020204" pitchFamily="34" charset="-122"/>
              </a:rPr>
              <a:t>包下创建一个</a:t>
            </a:r>
            <a:r>
              <a:rPr lang="en-US" altLang="zh-CN" dirty="0">
                <a:solidFill>
                  <a:srgbClr val="595959"/>
                </a:solidFill>
                <a:latin typeface="微软雅黑" panose="020B0503020204020204" pitchFamily="34" charset="-122"/>
                <a:ea typeface="微软雅黑" panose="020B0503020204020204" pitchFamily="34" charset="-122"/>
              </a:rPr>
              <a:t>Example03</a:t>
            </a:r>
            <a:r>
              <a:rPr lang="zh-CN" altLang="zh-CN" dirty="0">
                <a:solidFill>
                  <a:srgbClr val="595959"/>
                </a:solidFill>
                <a:latin typeface="微软雅黑" panose="020B0503020204020204" pitchFamily="34" charset="-122"/>
                <a:ea typeface="微软雅黑" panose="020B0503020204020204" pitchFamily="34" charset="-122"/>
              </a:rPr>
              <a:t>类，</a:t>
            </a:r>
            <a:r>
              <a:rPr lang="en-US" altLang="zh-CN" dirty="0">
                <a:solidFill>
                  <a:srgbClr val="595959"/>
                </a:solidFill>
                <a:latin typeface="微软雅黑" panose="020B0503020204020204" pitchFamily="34" charset="-122"/>
                <a:ea typeface="微软雅黑" panose="020B0503020204020204" pitchFamily="34" charset="-122"/>
              </a:rPr>
              <a:t>Example03</a:t>
            </a:r>
            <a:r>
              <a:rPr lang="zh-CN" altLang="zh-CN" dirty="0">
                <a:solidFill>
                  <a:srgbClr val="595959"/>
                </a:solidFill>
                <a:latin typeface="微软雅黑" panose="020B0503020204020204" pitchFamily="34" charset="-122"/>
                <a:ea typeface="微软雅黑" panose="020B0503020204020204" pitchFamily="34" charset="-122"/>
              </a:rPr>
              <a:t>类采用</a:t>
            </a:r>
            <a:r>
              <a:rPr lang="en-US" altLang="zh-CN" dirty="0">
                <a:solidFill>
                  <a:srgbClr val="595959"/>
                </a:solidFill>
                <a:latin typeface="微软雅黑" panose="020B0503020204020204" pitchFamily="34" charset="-122"/>
                <a:ea typeface="微软雅黑" panose="020B0503020204020204" pitchFamily="34" charset="-122"/>
              </a:rPr>
              <a:t>C3P0</a:t>
            </a:r>
            <a:r>
              <a:rPr lang="zh-CN" altLang="zh-CN" dirty="0">
                <a:solidFill>
                  <a:srgbClr val="595959"/>
                </a:solidFill>
                <a:latin typeface="微软雅黑" panose="020B0503020204020204" pitchFamily="34" charset="-122"/>
                <a:ea typeface="微软雅黑" panose="020B0503020204020204" pitchFamily="34" charset="-122"/>
              </a:rPr>
              <a:t>数据库连接池，并使用</a:t>
            </a:r>
            <a:r>
              <a:rPr lang="en-US" altLang="zh-CN" dirty="0">
                <a:solidFill>
                  <a:srgbClr val="595959"/>
                </a:solidFill>
                <a:latin typeface="微软雅黑" panose="020B0503020204020204" pitchFamily="34" charset="-122"/>
                <a:ea typeface="微软雅黑" panose="020B0503020204020204" pitchFamily="34" charset="-122"/>
              </a:rPr>
              <a:t>C3P0</a:t>
            </a:r>
            <a:r>
              <a:rPr lang="zh-CN" altLang="zh-CN" dirty="0">
                <a:solidFill>
                  <a:srgbClr val="595959"/>
                </a:solidFill>
                <a:latin typeface="微软雅黑" panose="020B0503020204020204" pitchFamily="34" charset="-122"/>
                <a:ea typeface="微软雅黑" panose="020B0503020204020204" pitchFamily="34" charset="-122"/>
              </a:rPr>
              <a:t>数据库连接池对象获取</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对象。</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1306456" y="2702858"/>
            <a:ext cx="9865885" cy="21331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1"/>
          <p:cNvSpPr txBox="1"/>
          <p:nvPr>
            <p:custDataLst>
              <p:tags r:id="rId1"/>
            </p:custDataLst>
          </p:nvPr>
        </p:nvSpPr>
        <p:spPr>
          <a:xfrm>
            <a:off x="2917360" y="1241192"/>
            <a:ext cx="4242873"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运行</a:t>
            </a:r>
            <a:r>
              <a:rPr lang="en-US" altLang="zh-CN" b="1" dirty="0">
                <a:solidFill>
                  <a:srgbClr val="595959"/>
                </a:solidFill>
                <a:latin typeface="微软雅黑" panose="020B0503020204020204" pitchFamily="34" charset="-122"/>
                <a:ea typeface="微软雅黑" panose="020B0503020204020204" pitchFamily="34" charset="-122"/>
              </a:rPr>
              <a:t>chapter11</a:t>
            </a:r>
            <a:r>
              <a:rPr lang="zh-CN" altLang="en-US" b="1" dirty="0">
                <a:solidFill>
                  <a:srgbClr val="595959"/>
                </a:solidFill>
                <a:latin typeface="微软雅黑" panose="020B0503020204020204" pitchFamily="34" charset="-122"/>
                <a:ea typeface="微软雅黑" panose="020B0503020204020204" pitchFamily="34" charset="-122"/>
              </a:rPr>
              <a:t>项目</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14" name="1"/>
          <p:cNvSpPr txBox="1"/>
          <p:nvPr>
            <p:custDataLst>
              <p:tags r:id="rId2"/>
            </p:custDataLst>
          </p:nvPr>
        </p:nvSpPr>
        <p:spPr>
          <a:xfrm>
            <a:off x="1143840" y="2199763"/>
            <a:ext cx="9116267" cy="507831"/>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chapter11</a:t>
            </a:r>
            <a:r>
              <a:rPr lang="zh-CN" altLang="zh-CN" dirty="0">
                <a:solidFill>
                  <a:srgbClr val="595959"/>
                </a:solidFill>
                <a:latin typeface="微软雅黑" panose="020B0503020204020204" pitchFamily="34" charset="-122"/>
                <a:ea typeface="微软雅黑" panose="020B0503020204020204" pitchFamily="34" charset="-122"/>
              </a:rPr>
              <a:t>中运行</a:t>
            </a:r>
            <a:r>
              <a:rPr lang="en-US" altLang="zh-CN" dirty="0">
                <a:solidFill>
                  <a:srgbClr val="595959"/>
                </a:solidFill>
                <a:latin typeface="微软雅黑" panose="020B0503020204020204" pitchFamily="34" charset="-122"/>
                <a:ea typeface="微软雅黑" panose="020B0503020204020204" pitchFamily="34" charset="-122"/>
              </a:rPr>
              <a:t>main()</a:t>
            </a:r>
            <a:r>
              <a:rPr lang="zh-CN" altLang="zh-CN" dirty="0">
                <a:solidFill>
                  <a:srgbClr val="595959"/>
                </a:solidFill>
                <a:latin typeface="微软雅黑" panose="020B0503020204020204" pitchFamily="34" charset="-122"/>
                <a:ea typeface="微软雅黑" panose="020B0503020204020204" pitchFamily="34" charset="-122"/>
              </a:rPr>
              <a:t>方法，程序的运行结果如</a:t>
            </a:r>
            <a:r>
              <a:rPr lang="zh-CN" altLang="en-US" dirty="0">
                <a:solidFill>
                  <a:srgbClr val="595959"/>
                </a:solidFill>
                <a:latin typeface="微软雅黑" panose="020B0503020204020204" pitchFamily="34" charset="-122"/>
                <a:ea typeface="微软雅黑" panose="020B0503020204020204" pitchFamily="34" charset="-122"/>
              </a:rPr>
              <a:t>下图</a:t>
            </a:r>
            <a:r>
              <a:rPr lang="zh-CN" altLang="zh-CN" dirty="0">
                <a:solidFill>
                  <a:srgbClr val="595959"/>
                </a:solidFill>
                <a:latin typeface="微软雅黑" panose="020B0503020204020204" pitchFamily="34" charset="-122"/>
                <a:ea typeface="微软雅黑" panose="020B0503020204020204" pitchFamily="34" charset="-122"/>
              </a:rPr>
              <a:t>所示。</a:t>
            </a:r>
            <a:endParaRPr lang="zh-CN" altLang="zh-CN" dirty="0">
              <a:solidFill>
                <a:srgbClr val="595959"/>
              </a:solidFill>
              <a:latin typeface="微软雅黑" panose="020B0503020204020204" pitchFamily="34" charset="-122"/>
              <a:ea typeface="微软雅黑" panose="020B0503020204020204" pitchFamily="34" charset="-122"/>
            </a:endParaRPr>
          </a:p>
        </p:txBody>
      </p:sp>
      <p:pic>
        <p:nvPicPr>
          <p:cNvPr id="1229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198" y="3664322"/>
            <a:ext cx="7631129" cy="117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28533" y="3262080"/>
            <a:ext cx="8794643" cy="1338828"/>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调用</a:t>
            </a:r>
            <a:r>
              <a:rPr lang="en-US" altLang="zh-CN" dirty="0">
                <a:solidFill>
                  <a:srgbClr val="595959"/>
                </a:solidFill>
                <a:latin typeface="微软雅黑" panose="020B0503020204020204" pitchFamily="34" charset="-122"/>
                <a:ea typeface="微软雅黑" panose="020B0503020204020204" pitchFamily="34" charset="-122"/>
              </a:rPr>
              <a:t>ComboPooledDataSource(String configName)</a:t>
            </a:r>
            <a:r>
              <a:rPr lang="zh-CN" altLang="zh-CN" dirty="0">
                <a:solidFill>
                  <a:srgbClr val="595959"/>
                </a:solidFill>
                <a:latin typeface="微软雅黑" panose="020B0503020204020204" pitchFamily="34" charset="-122"/>
                <a:ea typeface="微软雅黑" panose="020B0503020204020204" pitchFamily="34" charset="-122"/>
              </a:rPr>
              <a:t>构造方法可以读取</a:t>
            </a:r>
            <a:r>
              <a:rPr lang="en-US" altLang="zh-CN" dirty="0">
                <a:solidFill>
                  <a:srgbClr val="1369B2"/>
                </a:solidFill>
                <a:latin typeface="微软雅黑" panose="020B0503020204020204" pitchFamily="34" charset="-122"/>
                <a:ea typeface="微软雅黑" panose="020B0503020204020204" pitchFamily="34" charset="-122"/>
              </a:rPr>
              <a:t>c3p0-config.xml</a:t>
            </a:r>
            <a:r>
              <a:rPr lang="zh-CN" altLang="zh-CN" dirty="0">
                <a:solidFill>
                  <a:srgbClr val="1369B2"/>
                </a:solidFill>
                <a:latin typeface="微软雅黑" panose="020B0503020204020204" pitchFamily="34" charset="-122"/>
                <a:ea typeface="微软雅黑" panose="020B0503020204020204" pitchFamily="34" charset="-122"/>
              </a:rPr>
              <a:t>配置文件</a:t>
            </a:r>
            <a:r>
              <a:rPr lang="zh-CN" altLang="zh-CN" dirty="0">
                <a:solidFill>
                  <a:srgbClr val="595959"/>
                </a:solidFill>
                <a:latin typeface="微软雅黑" panose="020B0503020204020204" pitchFamily="34" charset="-122"/>
                <a:ea typeface="微软雅黑" panose="020B0503020204020204" pitchFamily="34" charset="-122"/>
              </a:rPr>
              <a:t>，根据配置文件中的配置信息创建数据源对象，然后获取数据库连接对象。</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91113"/>
            <a:ext cx="9865885" cy="201706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8376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804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982478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161098"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通过</a:t>
            </a:r>
            <a:r>
              <a:rPr lang="en-US" altLang="zh-CN" sz="2000" dirty="0">
                <a:solidFill>
                  <a:srgbClr val="1369B2"/>
                </a:solidFill>
                <a:latin typeface="微软雅黑" panose="020B0503020204020204" pitchFamily="34" charset="-122"/>
                <a:ea typeface="微软雅黑" panose="020B0503020204020204" pitchFamily="34" charset="-122"/>
              </a:rPr>
              <a:t>ComboPooledDataSource(String configName)</a:t>
            </a:r>
            <a:r>
              <a:rPr lang="zh-CN" altLang="zh-CN" sz="2000" dirty="0">
                <a:solidFill>
                  <a:srgbClr val="1369B2"/>
                </a:solidFill>
                <a:latin typeface="微软雅黑" panose="020B0503020204020204" pitchFamily="34" charset="-122"/>
                <a:ea typeface="微软雅黑" panose="020B0503020204020204" pitchFamily="34" charset="-122"/>
              </a:rPr>
              <a:t>构造方法创建数据源对象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1"/>
          <p:cNvSpPr txBox="1"/>
          <p:nvPr>
            <p:custDataLst>
              <p:tags r:id="rId1"/>
            </p:custDataLst>
          </p:nvPr>
        </p:nvSpPr>
        <p:spPr>
          <a:xfrm>
            <a:off x="2917360" y="1241192"/>
            <a:ext cx="4242873"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在</a:t>
            </a:r>
            <a:r>
              <a:rPr lang="en-US" altLang="zh-CN" b="1" dirty="0">
                <a:solidFill>
                  <a:srgbClr val="595959"/>
                </a:solidFill>
                <a:latin typeface="微软雅黑" panose="020B0503020204020204" pitchFamily="34" charset="-122"/>
                <a:ea typeface="微软雅黑" panose="020B0503020204020204" pitchFamily="34" charset="-122"/>
              </a:rPr>
              <a:t>chapter11</a:t>
            </a:r>
            <a:r>
              <a:rPr lang="zh-CN" altLang="en-US" b="1" dirty="0">
                <a:solidFill>
                  <a:srgbClr val="595959"/>
                </a:solidFill>
                <a:latin typeface="微软雅黑" panose="020B0503020204020204" pitchFamily="34" charset="-122"/>
                <a:ea typeface="微软雅黑" panose="020B0503020204020204" pitchFamily="34" charset="-122"/>
              </a:rPr>
              <a:t>项目下创建配置文件</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14" name="1"/>
          <p:cNvSpPr txBox="1"/>
          <p:nvPr>
            <p:custDataLst>
              <p:tags r:id="rId2"/>
            </p:custDataLst>
          </p:nvPr>
        </p:nvSpPr>
        <p:spPr>
          <a:xfrm>
            <a:off x="1694063" y="3329315"/>
            <a:ext cx="9116267" cy="87440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chapter11</a:t>
            </a:r>
            <a:r>
              <a:rPr lang="zh-CN" altLang="zh-CN" dirty="0">
                <a:solidFill>
                  <a:srgbClr val="595959"/>
                </a:solidFill>
                <a:latin typeface="微软雅黑" panose="020B0503020204020204" pitchFamily="34" charset="-122"/>
                <a:ea typeface="微软雅黑" panose="020B0503020204020204" pitchFamily="34" charset="-122"/>
              </a:rPr>
              <a:t>项目的</a:t>
            </a:r>
            <a:r>
              <a:rPr lang="en-US" altLang="zh-CN" dirty="0">
                <a:solidFill>
                  <a:srgbClr val="595959"/>
                </a:solidFill>
                <a:latin typeface="微软雅黑" panose="020B0503020204020204" pitchFamily="34" charset="-122"/>
                <a:ea typeface="微软雅黑" panose="020B0503020204020204" pitchFamily="34" charset="-122"/>
              </a:rPr>
              <a:t>src</a:t>
            </a:r>
            <a:r>
              <a:rPr lang="zh-CN" altLang="zh-CN" dirty="0">
                <a:solidFill>
                  <a:srgbClr val="595959"/>
                </a:solidFill>
                <a:latin typeface="微软雅黑" panose="020B0503020204020204" pitchFamily="34" charset="-122"/>
                <a:ea typeface="微软雅黑" panose="020B0503020204020204" pitchFamily="34" charset="-122"/>
              </a:rPr>
              <a:t>根目录下创建一个</a:t>
            </a:r>
            <a:r>
              <a:rPr lang="en-US" altLang="zh-CN" dirty="0">
                <a:solidFill>
                  <a:srgbClr val="595959"/>
                </a:solidFill>
                <a:latin typeface="微软雅黑" panose="020B0503020204020204" pitchFamily="34" charset="-122"/>
                <a:ea typeface="微软雅黑" panose="020B0503020204020204" pitchFamily="34" charset="-122"/>
              </a:rPr>
              <a:t>c3p0-config.xml</a:t>
            </a:r>
            <a:r>
              <a:rPr lang="zh-CN" altLang="zh-CN" dirty="0">
                <a:solidFill>
                  <a:srgbClr val="595959"/>
                </a:solidFill>
                <a:latin typeface="微软雅黑" panose="020B0503020204020204" pitchFamily="34" charset="-122"/>
                <a:ea typeface="微软雅黑" panose="020B0503020204020204" pitchFamily="34" charset="-122"/>
              </a:rPr>
              <a:t>文件，用于设置数据库的连接信息和数据源的初始化信息</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1319903" y="2931457"/>
            <a:ext cx="9865885" cy="16539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69679" y="287803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68980" y="4257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1"/>
          <p:cNvSpPr txBox="1"/>
          <p:nvPr>
            <p:custDataLst>
              <p:tags r:id="rId1"/>
            </p:custDataLst>
          </p:nvPr>
        </p:nvSpPr>
        <p:spPr>
          <a:xfrm>
            <a:off x="2917360" y="1241192"/>
            <a:ext cx="5594628" cy="507831"/>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在</a:t>
            </a:r>
            <a:r>
              <a:rPr lang="en-US" altLang="zh-CN" b="1" dirty="0">
                <a:solidFill>
                  <a:srgbClr val="595959"/>
                </a:solidFill>
                <a:latin typeface="微软雅黑" panose="020B0503020204020204" pitchFamily="34" charset="-122"/>
                <a:ea typeface="微软雅黑" panose="020B0503020204020204" pitchFamily="34" charset="-122"/>
              </a:rPr>
              <a:t>chapter11</a:t>
            </a:r>
            <a:r>
              <a:rPr lang="zh-CN" altLang="en-US" b="1" dirty="0">
                <a:solidFill>
                  <a:srgbClr val="595959"/>
                </a:solidFill>
                <a:latin typeface="微软雅黑" panose="020B0503020204020204" pitchFamily="34" charset="-122"/>
                <a:ea typeface="微软雅黑" panose="020B0503020204020204" pitchFamily="34" charset="-122"/>
              </a:rPr>
              <a:t>项目下创建</a:t>
            </a:r>
            <a:r>
              <a:rPr lang="en-US" altLang="zh-CN" b="1" dirty="0">
                <a:solidFill>
                  <a:srgbClr val="595959"/>
                </a:solidFill>
                <a:latin typeface="微软雅黑" panose="020B0503020204020204" pitchFamily="34" charset="-122"/>
                <a:ea typeface="微软雅黑" panose="020B0503020204020204" pitchFamily="34" charset="-122"/>
              </a:rPr>
              <a:t>Example04</a:t>
            </a:r>
            <a:r>
              <a:rPr lang="zh-CN" altLang="en-US" b="1" dirty="0">
                <a:solidFill>
                  <a:srgbClr val="595959"/>
                </a:solidFill>
                <a:latin typeface="微软雅黑" panose="020B0503020204020204" pitchFamily="34" charset="-122"/>
                <a:ea typeface="微软雅黑" panose="020B0503020204020204" pitchFamily="34" charset="-122"/>
              </a:rPr>
              <a:t>类并编写代码</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14" name="1"/>
          <p:cNvSpPr txBox="1"/>
          <p:nvPr>
            <p:custDataLst>
              <p:tags r:id="rId2"/>
            </p:custDataLst>
          </p:nvPr>
        </p:nvSpPr>
        <p:spPr>
          <a:xfrm>
            <a:off x="1694063" y="3329315"/>
            <a:ext cx="9116267" cy="87440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cn.itcast.chapter11.example</a:t>
            </a:r>
            <a:r>
              <a:rPr lang="zh-CN" altLang="zh-CN" dirty="0">
                <a:solidFill>
                  <a:srgbClr val="595959"/>
                </a:solidFill>
                <a:latin typeface="微软雅黑" panose="020B0503020204020204" pitchFamily="34" charset="-122"/>
                <a:ea typeface="微软雅黑" panose="020B0503020204020204" pitchFamily="34" charset="-122"/>
              </a:rPr>
              <a:t>包下创建一个</a:t>
            </a:r>
            <a:r>
              <a:rPr lang="en-US" altLang="zh-CN" dirty="0">
                <a:solidFill>
                  <a:srgbClr val="595959"/>
                </a:solidFill>
                <a:latin typeface="微软雅黑" panose="020B0503020204020204" pitchFamily="34" charset="-122"/>
                <a:ea typeface="微软雅黑" panose="020B0503020204020204" pitchFamily="34" charset="-122"/>
              </a:rPr>
              <a:t>Example04</a:t>
            </a:r>
            <a:r>
              <a:rPr lang="zh-CN" altLang="zh-CN" dirty="0">
                <a:solidFill>
                  <a:srgbClr val="595959"/>
                </a:solidFill>
                <a:latin typeface="微软雅黑" panose="020B0503020204020204" pitchFamily="34" charset="-122"/>
                <a:ea typeface="微软雅黑" panose="020B0503020204020204" pitchFamily="34" charset="-122"/>
              </a:rPr>
              <a:t>类，在该类中使用</a:t>
            </a:r>
            <a:r>
              <a:rPr lang="en-US" altLang="zh-CN" dirty="0">
                <a:solidFill>
                  <a:srgbClr val="595959"/>
                </a:solidFill>
                <a:latin typeface="微软雅黑" panose="020B0503020204020204" pitchFamily="34" charset="-122"/>
                <a:ea typeface="微软雅黑" panose="020B0503020204020204" pitchFamily="34" charset="-122"/>
              </a:rPr>
              <a:t>C3P0</a:t>
            </a:r>
            <a:r>
              <a:rPr lang="zh-CN" altLang="zh-CN" dirty="0">
                <a:solidFill>
                  <a:srgbClr val="595959"/>
                </a:solidFill>
                <a:latin typeface="微软雅黑" panose="020B0503020204020204" pitchFamily="34" charset="-122"/>
                <a:ea typeface="微软雅黑" panose="020B0503020204020204" pitchFamily="34" charset="-122"/>
              </a:rPr>
              <a:t>数据库连接池从配置文件中获取</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对象。</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1319903" y="2931457"/>
            <a:ext cx="9865885" cy="16539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69679" y="287803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68980" y="4257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848469"/>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768654"/>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826296"/>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数据库连接池</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751832"/>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DBUtils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工具</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1"/>
          <p:cNvSpPr txBox="1"/>
          <p:nvPr>
            <p:custDataLst>
              <p:tags r:id="rId1"/>
            </p:custDataLst>
          </p:nvPr>
        </p:nvSpPr>
        <p:spPr>
          <a:xfrm>
            <a:off x="2917360" y="1241192"/>
            <a:ext cx="4545758"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运行</a:t>
            </a:r>
            <a:r>
              <a:rPr lang="en-US" altLang="zh-CN" b="1" dirty="0">
                <a:solidFill>
                  <a:srgbClr val="595959"/>
                </a:solidFill>
                <a:latin typeface="微软雅黑" panose="020B0503020204020204" pitchFamily="34" charset="-122"/>
                <a:ea typeface="微软雅黑" panose="020B0503020204020204" pitchFamily="34" charset="-122"/>
              </a:rPr>
              <a:t>Example04</a:t>
            </a:r>
            <a:r>
              <a:rPr lang="zh-CN" altLang="en-US" b="1" dirty="0">
                <a:solidFill>
                  <a:srgbClr val="595959"/>
                </a:solidFill>
                <a:latin typeface="微软雅黑" panose="020B0503020204020204" pitchFamily="34" charset="-122"/>
                <a:ea typeface="微软雅黑" panose="020B0503020204020204" pitchFamily="34" charset="-122"/>
              </a:rPr>
              <a:t>类</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697" y="3093384"/>
            <a:ext cx="8605103" cy="166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p:cNvSpPr txBox="1"/>
          <p:nvPr>
            <p:custDataLst>
              <p:tags r:id="rId3"/>
            </p:custDataLst>
          </p:nvPr>
        </p:nvSpPr>
        <p:spPr>
          <a:xfrm>
            <a:off x="1143840" y="2199763"/>
            <a:ext cx="9116267" cy="507831"/>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chapter11</a:t>
            </a:r>
            <a:r>
              <a:rPr lang="zh-CN" altLang="zh-CN" dirty="0">
                <a:solidFill>
                  <a:srgbClr val="595959"/>
                </a:solidFill>
                <a:latin typeface="微软雅黑" panose="020B0503020204020204" pitchFamily="34" charset="-122"/>
                <a:ea typeface="微软雅黑" panose="020B0503020204020204" pitchFamily="34" charset="-122"/>
              </a:rPr>
              <a:t>中运行</a:t>
            </a:r>
            <a:r>
              <a:rPr lang="en-US" altLang="zh-CN" dirty="0">
                <a:solidFill>
                  <a:srgbClr val="595959"/>
                </a:solidFill>
                <a:latin typeface="微软雅黑" panose="020B0503020204020204" pitchFamily="34" charset="-122"/>
                <a:ea typeface="微软雅黑" panose="020B0503020204020204" pitchFamily="34" charset="-122"/>
              </a:rPr>
              <a:t>main()</a:t>
            </a:r>
            <a:r>
              <a:rPr lang="zh-CN" altLang="zh-CN" dirty="0">
                <a:solidFill>
                  <a:srgbClr val="595959"/>
                </a:solidFill>
                <a:latin typeface="微软雅黑" panose="020B0503020204020204" pitchFamily="34" charset="-122"/>
                <a:ea typeface="微软雅黑" panose="020B0503020204020204" pitchFamily="34" charset="-122"/>
              </a:rPr>
              <a:t>方法，程序的运行结果如</a:t>
            </a:r>
            <a:r>
              <a:rPr lang="zh-CN" altLang="en-US" dirty="0">
                <a:solidFill>
                  <a:srgbClr val="595959"/>
                </a:solidFill>
                <a:latin typeface="微软雅黑" panose="020B0503020204020204" pitchFamily="34" charset="-122"/>
                <a:ea typeface="微软雅黑" panose="020B0503020204020204" pitchFamily="34" charset="-122"/>
              </a:rPr>
              <a:t>下图</a:t>
            </a:r>
            <a:r>
              <a:rPr lang="zh-CN" altLang="zh-CN" dirty="0">
                <a:solidFill>
                  <a:srgbClr val="595959"/>
                </a:solidFill>
                <a:latin typeface="微软雅黑" panose="020B0503020204020204" pitchFamily="34" charset="-122"/>
                <a:ea typeface="微软雅黑" panose="020B0503020204020204" pitchFamily="34" charset="-122"/>
              </a:rPr>
              <a:t>所示。</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40275" y="3127610"/>
            <a:ext cx="9215258" cy="2169825"/>
          </a:xfrm>
          <a:prstGeom prst="rect">
            <a:avLst/>
          </a:prstGeom>
          <a:noFill/>
          <a:ln>
            <a:noFill/>
          </a:ln>
        </p:spPr>
        <p:txBody>
          <a:bodyPr wrap="square" rtlCol="0">
            <a:spAutoFit/>
          </a:bodyPr>
          <a:lstStyle/>
          <a:p>
            <a:pPr>
              <a:lnSpc>
                <a:spcPct val="150000"/>
              </a:lnSpc>
            </a:pPr>
            <a:r>
              <a:rPr lang="zh-CN" altLang="zh-CN" dirty="0">
                <a:solidFill>
                  <a:srgbClr val="FF0000"/>
                </a:solidFill>
                <a:latin typeface="微软雅黑" panose="020B0503020204020204" pitchFamily="34" charset="-122"/>
                <a:ea typeface="微软雅黑" panose="020B0503020204020204" pitchFamily="34" charset="-122"/>
              </a:rPr>
              <a:t>需要注意的是</a:t>
            </a:r>
            <a:r>
              <a:rPr lang="zh-CN" altLang="zh-CN" dirty="0">
                <a:solidFill>
                  <a:srgbClr val="595959"/>
                </a:solidFill>
                <a:latin typeface="微软雅黑" panose="020B0503020204020204" pitchFamily="34" charset="-122"/>
                <a:ea typeface="微软雅黑" panose="020B0503020204020204" pitchFamily="34" charset="-122"/>
              </a:rPr>
              <a:t>，在使用</a:t>
            </a:r>
            <a:r>
              <a:rPr lang="en-US" altLang="zh-CN" dirty="0">
                <a:solidFill>
                  <a:srgbClr val="595959"/>
                </a:solidFill>
                <a:latin typeface="微软雅黑" panose="020B0503020204020204" pitchFamily="34" charset="-122"/>
                <a:ea typeface="微软雅黑" panose="020B0503020204020204" pitchFamily="34" charset="-122"/>
              </a:rPr>
              <a:t>ComboPooledDataSource(String configName)</a:t>
            </a:r>
            <a:r>
              <a:rPr lang="zh-CN" altLang="zh-CN" dirty="0">
                <a:solidFill>
                  <a:srgbClr val="595959"/>
                </a:solidFill>
                <a:latin typeface="微软雅黑" panose="020B0503020204020204" pitchFamily="34" charset="-122"/>
                <a:ea typeface="微软雅黑" panose="020B0503020204020204" pitchFamily="34" charset="-122"/>
              </a:rPr>
              <a:t>方法创建数据源对象时必须遵循以下两点：</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1</a:t>
            </a:r>
            <a:r>
              <a:rPr lang="zh-CN" altLang="zh-CN" dirty="0">
                <a:solidFill>
                  <a:srgbClr val="595959"/>
                </a:solidFill>
                <a:latin typeface="微软雅黑" panose="020B0503020204020204" pitchFamily="34" charset="-122"/>
                <a:ea typeface="微软雅黑" panose="020B0503020204020204" pitchFamily="34" charset="-122"/>
              </a:rPr>
              <a:t>）配置文件名称必须为</a:t>
            </a:r>
            <a:r>
              <a:rPr lang="en-US" altLang="zh-CN" dirty="0">
                <a:solidFill>
                  <a:srgbClr val="595959"/>
                </a:solidFill>
                <a:latin typeface="微软雅黑" panose="020B0503020204020204" pitchFamily="34" charset="-122"/>
                <a:ea typeface="微软雅黑" panose="020B0503020204020204" pitchFamily="34" charset="-122"/>
              </a:rPr>
              <a:t>c3p0-config.xml</a:t>
            </a:r>
            <a:r>
              <a:rPr lang="zh-CN" altLang="zh-CN" dirty="0">
                <a:solidFill>
                  <a:srgbClr val="595959"/>
                </a:solidFill>
                <a:latin typeface="微软雅黑" panose="020B0503020204020204" pitchFamily="34" charset="-122"/>
                <a:ea typeface="微软雅黑" panose="020B0503020204020204" pitchFamily="34" charset="-122"/>
              </a:rPr>
              <a:t>或者</a:t>
            </a:r>
            <a:r>
              <a:rPr lang="en-US" altLang="zh-CN" dirty="0">
                <a:solidFill>
                  <a:srgbClr val="595959"/>
                </a:solidFill>
                <a:latin typeface="微软雅黑" panose="020B0503020204020204" pitchFamily="34" charset="-122"/>
                <a:ea typeface="微软雅黑" panose="020B0503020204020204" pitchFamily="34" charset="-122"/>
              </a:rPr>
              <a:t>c3p0.properties</a:t>
            </a:r>
            <a:r>
              <a:rPr lang="zh-CN" altLang="zh-CN" dirty="0">
                <a:solidFill>
                  <a:srgbClr val="595959"/>
                </a:solidFill>
                <a:latin typeface="微软雅黑" panose="020B0503020204020204" pitchFamily="34" charset="-122"/>
                <a:ea typeface="微软雅黑" panose="020B0503020204020204" pitchFamily="34" charset="-122"/>
              </a:rPr>
              <a:t>，并且位于该项目的</a:t>
            </a:r>
            <a:r>
              <a:rPr lang="en-US" altLang="zh-CN" dirty="0">
                <a:solidFill>
                  <a:srgbClr val="595959"/>
                </a:solidFill>
                <a:latin typeface="微软雅黑" panose="020B0503020204020204" pitchFamily="34" charset="-122"/>
                <a:ea typeface="微软雅黑" panose="020B0503020204020204" pitchFamily="34" charset="-122"/>
              </a:rPr>
              <a:t>src</a:t>
            </a:r>
            <a:r>
              <a:rPr lang="zh-CN" altLang="zh-CN" dirty="0">
                <a:solidFill>
                  <a:srgbClr val="595959"/>
                </a:solidFill>
                <a:latin typeface="微软雅黑" panose="020B0503020204020204" pitchFamily="34" charset="-122"/>
                <a:ea typeface="微软雅黑" panose="020B0503020204020204" pitchFamily="34" charset="-122"/>
              </a:rPr>
              <a:t>根目录下。</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2</a:t>
            </a:r>
            <a:r>
              <a:rPr lang="zh-CN" altLang="zh-CN" dirty="0">
                <a:solidFill>
                  <a:srgbClr val="595959"/>
                </a:solidFill>
                <a:latin typeface="微软雅黑" panose="020B0503020204020204" pitchFamily="34" charset="-122"/>
                <a:ea typeface="微软雅黑" panose="020B0503020204020204" pitchFamily="34" charset="-122"/>
              </a:rPr>
              <a:t>）当传入的</a:t>
            </a:r>
            <a:r>
              <a:rPr lang="en-US" altLang="zh-CN" dirty="0">
                <a:solidFill>
                  <a:srgbClr val="595959"/>
                </a:solidFill>
                <a:latin typeface="微软雅黑" panose="020B0503020204020204" pitchFamily="34" charset="-122"/>
                <a:ea typeface="微软雅黑" panose="020B0503020204020204" pitchFamily="34" charset="-122"/>
              </a:rPr>
              <a:t>configName</a:t>
            </a:r>
            <a:r>
              <a:rPr lang="zh-CN" altLang="zh-CN" dirty="0">
                <a:solidFill>
                  <a:srgbClr val="595959"/>
                </a:solidFill>
                <a:latin typeface="微软雅黑" panose="020B0503020204020204" pitchFamily="34" charset="-122"/>
                <a:ea typeface="微软雅黑" panose="020B0503020204020204" pitchFamily="34" charset="-122"/>
              </a:rPr>
              <a:t>值为空或者不存在时，使用默认配置信息创建数据源。</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783537"/>
            <a:ext cx="9865885" cy="283733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301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931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982478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161098"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通过</a:t>
            </a:r>
            <a:r>
              <a:rPr lang="en-US" altLang="zh-CN" sz="2000" dirty="0">
                <a:solidFill>
                  <a:srgbClr val="1369B2"/>
                </a:solidFill>
                <a:latin typeface="微软雅黑" panose="020B0503020204020204" pitchFamily="34" charset="-122"/>
                <a:ea typeface="微软雅黑" panose="020B0503020204020204" pitchFamily="34" charset="-122"/>
              </a:rPr>
              <a:t>ComboPooledDataSource(String configName)</a:t>
            </a:r>
            <a:r>
              <a:rPr lang="zh-CN" altLang="zh-CN" sz="2000" dirty="0">
                <a:solidFill>
                  <a:srgbClr val="1369B2"/>
                </a:solidFill>
                <a:latin typeface="微软雅黑" panose="020B0503020204020204" pitchFamily="34" charset="-122"/>
                <a:ea typeface="微软雅黑" panose="020B0503020204020204" pitchFamily="34" charset="-122"/>
              </a:rPr>
              <a:t>构造方法创建数据源对象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11.1.4  C3P0</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441280" y="3013559"/>
            <a:ext cx="4406883"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DBUtils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工具</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90918" y="2808590"/>
            <a:ext cx="2071210" cy="1107996"/>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11.2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11.2.1  DBUtils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工具介绍</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2846492"/>
            <a:ext cx="5176459"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熟悉什么是</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en-US" dirty="0">
                <a:solidFill>
                  <a:srgbClr val="595959"/>
                </a:solidFill>
                <a:latin typeface="微软雅黑" panose="020B0503020204020204" pitchFamily="34" charset="-122"/>
                <a:ea typeface="微软雅黑" panose="020B0503020204020204" pitchFamily="34" charset="-122"/>
              </a:rPr>
              <a:t>工具，能够知道</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en-US" dirty="0">
                <a:solidFill>
                  <a:srgbClr val="595959"/>
                </a:solidFill>
                <a:latin typeface="微软雅黑" panose="020B0503020204020204" pitchFamily="34" charset="-122"/>
                <a:ea typeface="微软雅黑" panose="020B0503020204020204" pitchFamily="34" charset="-122"/>
              </a:rPr>
              <a:t>工具用于做什么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40275" y="2468707"/>
            <a:ext cx="9215258" cy="34163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为了更加简单地使用</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Apache</a:t>
            </a:r>
            <a:r>
              <a:rPr lang="zh-CN" altLang="zh-CN" dirty="0">
                <a:solidFill>
                  <a:srgbClr val="595959"/>
                </a:solidFill>
                <a:latin typeface="微软雅黑" panose="020B0503020204020204" pitchFamily="34" charset="-122"/>
                <a:ea typeface="微软雅黑" panose="020B0503020204020204" pitchFamily="34" charset="-122"/>
              </a:rPr>
              <a:t>组织提供了一个</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工具，它是操作数据库的一个组件，实现了对</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的简单封装，可以在不影响数据库访问性能的情况下简化</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的编码工作量。</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工具要有三个作用。</a:t>
            </a:r>
            <a:endParaRPr lang="zh-CN" altLang="zh-CN" dirty="0">
              <a:solidFill>
                <a:srgbClr val="595959"/>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l"/>
            </a:pPr>
            <a:r>
              <a:rPr lang="zh-CN" altLang="zh-CN" dirty="0">
                <a:solidFill>
                  <a:srgbClr val="1369B2"/>
                </a:solidFill>
                <a:latin typeface="微软雅黑" panose="020B0503020204020204" pitchFamily="34" charset="-122"/>
                <a:ea typeface="微软雅黑" panose="020B0503020204020204" pitchFamily="34" charset="-122"/>
              </a:rPr>
              <a:t>写数据</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可以通过编写</a:t>
            </a:r>
            <a:r>
              <a:rPr lang="en-US" altLang="zh-CN" dirty="0">
                <a:solidFill>
                  <a:srgbClr val="595959"/>
                </a:solidFill>
                <a:latin typeface="微软雅黑" panose="020B0503020204020204" pitchFamily="34" charset="-122"/>
                <a:ea typeface="微软雅黑" panose="020B0503020204020204" pitchFamily="34" charset="-122"/>
              </a:rPr>
              <a:t>SQL</a:t>
            </a:r>
            <a:r>
              <a:rPr lang="zh-CN" altLang="zh-CN" dirty="0">
                <a:solidFill>
                  <a:srgbClr val="595959"/>
                </a:solidFill>
                <a:latin typeface="微软雅黑" panose="020B0503020204020204" pitchFamily="34" charset="-122"/>
                <a:ea typeface="微软雅黑" panose="020B0503020204020204" pitchFamily="34" charset="-122"/>
              </a:rPr>
              <a:t>语句对数据表进行增、删、改操作。</a:t>
            </a:r>
            <a:endParaRPr lang="zh-CN" altLang="zh-CN" dirty="0">
              <a:solidFill>
                <a:srgbClr val="595959"/>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l"/>
            </a:pPr>
            <a:r>
              <a:rPr lang="zh-CN" altLang="zh-CN" dirty="0">
                <a:solidFill>
                  <a:srgbClr val="1369B2"/>
                </a:solidFill>
                <a:latin typeface="微软雅黑" panose="020B0503020204020204" pitchFamily="34" charset="-122"/>
                <a:ea typeface="微软雅黑" panose="020B0503020204020204" pitchFamily="34" charset="-122"/>
              </a:rPr>
              <a:t>读数据</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工具可以将从数据表中读取的数据结果集转换成</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zh-CN" dirty="0">
                <a:solidFill>
                  <a:srgbClr val="595959"/>
                </a:solidFill>
                <a:latin typeface="微软雅黑" panose="020B0503020204020204" pitchFamily="34" charset="-122"/>
                <a:ea typeface="微软雅黑" panose="020B0503020204020204" pitchFamily="34" charset="-122"/>
              </a:rPr>
              <a:t>常用类集合，以方便对结果进行处理。</a:t>
            </a:r>
            <a:endParaRPr lang="zh-CN" altLang="zh-CN" dirty="0">
              <a:solidFill>
                <a:srgbClr val="595959"/>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l"/>
            </a:pPr>
            <a:r>
              <a:rPr lang="zh-CN" altLang="zh-CN" dirty="0">
                <a:solidFill>
                  <a:srgbClr val="1369B2"/>
                </a:solidFill>
                <a:latin typeface="微软雅黑" panose="020B0503020204020204" pitchFamily="34" charset="-122"/>
                <a:ea typeface="微软雅黑" panose="020B0503020204020204" pitchFamily="34" charset="-122"/>
              </a:rPr>
              <a:t>优化性能</a:t>
            </a:r>
            <a:r>
              <a:rPr lang="zh-CN" altLang="zh-CN" dirty="0">
                <a:solidFill>
                  <a:srgbClr val="595959"/>
                </a:solidFill>
                <a:latin typeface="微软雅黑" panose="020B0503020204020204" pitchFamily="34" charset="-122"/>
                <a:ea typeface="微软雅黑" panose="020B0503020204020204" pitchFamily="34" charset="-122"/>
              </a:rPr>
              <a:t>，在使用</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工具的基础上，程序可以使用数据源、</a:t>
            </a:r>
            <a:r>
              <a:rPr lang="en-US" altLang="zh-CN" dirty="0">
                <a:solidFill>
                  <a:srgbClr val="595959"/>
                </a:solidFill>
                <a:latin typeface="微软雅黑" panose="020B0503020204020204" pitchFamily="34" charset="-122"/>
                <a:ea typeface="微软雅黑" panose="020B0503020204020204" pitchFamily="34" charset="-122"/>
              </a:rPr>
              <a:t>JNDI</a:t>
            </a:r>
            <a:r>
              <a:rPr lang="zh-CN" altLang="zh-CN" dirty="0">
                <a:solidFill>
                  <a:srgbClr val="595959"/>
                </a:solidFill>
                <a:latin typeface="微软雅黑" panose="020B0503020204020204" pitchFamily="34" charset="-122"/>
                <a:ea typeface="微软雅黑" panose="020B0503020204020204" pitchFamily="34" charset="-122"/>
              </a:rPr>
              <a:t>、数据库连接池等技术减少代码冗余。</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259106"/>
            <a:ext cx="9865885" cy="383119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205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7638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30340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36635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DBUtils</a:t>
            </a:r>
            <a:r>
              <a:rPr lang="zh-CN" altLang="en-US" sz="2000" dirty="0">
                <a:solidFill>
                  <a:srgbClr val="1369B2"/>
                </a:solidFill>
                <a:latin typeface="微软雅黑" panose="020B0503020204020204" pitchFamily="34" charset="-122"/>
                <a:ea typeface="微软雅黑" panose="020B0503020204020204" pitchFamily="34" charset="-122"/>
              </a:rPr>
              <a:t>工具的作用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11.2.1  DBUtils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工具介绍</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2" y="1131537"/>
            <a:ext cx="47417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6233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DBUtils</a:t>
            </a:r>
            <a:r>
              <a:rPr lang="zh-CN" altLang="en-US" sz="2000" dirty="0">
                <a:solidFill>
                  <a:srgbClr val="1369B2"/>
                </a:solidFill>
                <a:latin typeface="微软雅黑" panose="020B0503020204020204" pitchFamily="34" charset="-122"/>
                <a:ea typeface="微软雅黑" panose="020B0503020204020204" pitchFamily="34" charset="-122"/>
              </a:rPr>
              <a:t>的核心类库的三个核心</a:t>
            </a:r>
            <a:r>
              <a:rPr lang="en-US" altLang="zh-CN" sz="2000" dirty="0">
                <a:solidFill>
                  <a:srgbClr val="1369B2"/>
                </a:solidFill>
                <a:latin typeface="微软雅黑" panose="020B0503020204020204" pitchFamily="34" charset="-122"/>
                <a:ea typeface="微软雅黑" panose="020B0503020204020204" pitchFamily="34" charset="-122"/>
              </a:rPr>
              <a:t>API</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11.2.1  DBUtils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工具介绍</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840" y="2186825"/>
            <a:ext cx="6496979" cy="20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43840" y="4863370"/>
            <a:ext cx="10232372" cy="923330"/>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由</a:t>
            </a:r>
            <a:r>
              <a:rPr lang="zh-CN" altLang="en-US" dirty="0">
                <a:solidFill>
                  <a:srgbClr val="595959"/>
                </a:solidFill>
                <a:latin typeface="微软雅黑" panose="020B0503020204020204" pitchFamily="34" charset="-122"/>
                <a:ea typeface="微软雅黑" panose="020B0503020204020204" pitchFamily="34" charset="-122"/>
              </a:rPr>
              <a:t>上图</a:t>
            </a:r>
            <a:r>
              <a:rPr lang="zh-CN" altLang="zh-CN" dirty="0">
                <a:solidFill>
                  <a:srgbClr val="595959"/>
                </a:solidFill>
                <a:latin typeface="微软雅黑" panose="020B0503020204020204" pitchFamily="34" charset="-122"/>
                <a:ea typeface="微软雅黑" panose="020B0503020204020204" pitchFamily="34" charset="-122"/>
              </a:rPr>
              <a:t>可知，</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核心类库主要包括</a:t>
            </a:r>
            <a:r>
              <a:rPr lang="en-US" altLang="zh-CN" dirty="0">
                <a:solidFill>
                  <a:srgbClr val="1369B2"/>
                </a:solidFill>
                <a:latin typeface="微软雅黑" panose="020B0503020204020204" pitchFamily="34" charset="-122"/>
                <a:ea typeface="微软雅黑" panose="020B0503020204020204" pitchFamily="34" charset="-122"/>
              </a:rPr>
              <a:t>DBUtils</a:t>
            </a:r>
            <a:r>
              <a:rPr lang="zh-CN" altLang="zh-CN" dirty="0">
                <a:solidFill>
                  <a:srgbClr val="1369B2"/>
                </a:solidFill>
                <a:latin typeface="微软雅黑" panose="020B0503020204020204" pitchFamily="34" charset="-122"/>
                <a:ea typeface="微软雅黑" panose="020B0503020204020204" pitchFamily="34" charset="-122"/>
              </a:rPr>
              <a:t>类</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QueryRunner</a:t>
            </a:r>
            <a:r>
              <a:rPr lang="zh-CN" altLang="zh-CN" dirty="0">
                <a:solidFill>
                  <a:srgbClr val="1369B2"/>
                </a:solidFill>
                <a:latin typeface="微软雅黑" panose="020B0503020204020204" pitchFamily="34" charset="-122"/>
                <a:ea typeface="微软雅黑" panose="020B0503020204020204" pitchFamily="34" charset="-122"/>
              </a:rPr>
              <a:t>类</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ResultSetHandler</a:t>
            </a:r>
            <a:r>
              <a:rPr lang="zh-CN" altLang="zh-CN" dirty="0">
                <a:solidFill>
                  <a:srgbClr val="1369B2"/>
                </a:solidFill>
                <a:latin typeface="微软雅黑" panose="020B0503020204020204" pitchFamily="34" charset="-122"/>
                <a:ea typeface="微软雅黑" panose="020B0503020204020204" pitchFamily="34" charset="-122"/>
              </a:rPr>
              <a:t>接口</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工具主要通过这三个核心</a:t>
            </a:r>
            <a:r>
              <a:rPr lang="en-US" altLang="zh-CN" dirty="0">
                <a:solidFill>
                  <a:srgbClr val="595959"/>
                </a:solidFill>
                <a:latin typeface="微软雅黑" panose="020B0503020204020204" pitchFamily="34" charset="-122"/>
                <a:ea typeface="微软雅黑" panose="020B0503020204020204" pitchFamily="34" charset="-122"/>
              </a:rPr>
              <a:t>API</a:t>
            </a:r>
            <a:r>
              <a:rPr lang="zh-CN" altLang="zh-CN" dirty="0">
                <a:solidFill>
                  <a:srgbClr val="595959"/>
                </a:solidFill>
                <a:latin typeface="微软雅黑" panose="020B0503020204020204" pitchFamily="34" charset="-122"/>
                <a:ea typeface="微软雅黑" panose="020B0503020204020204" pitchFamily="34" charset="-122"/>
              </a:rPr>
              <a:t>进行</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的所有操作。</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11.2.2  DBUtils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3021303"/>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en-US" dirty="0">
                <a:solidFill>
                  <a:srgbClr val="595959"/>
                </a:solidFill>
                <a:latin typeface="微软雅黑" panose="020B0503020204020204" pitchFamily="34" charset="-122"/>
                <a:ea typeface="微软雅黑" panose="020B0503020204020204" pitchFamily="34" charset="-122"/>
              </a:rPr>
              <a:t>类的常用方法</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40275" y="3275527"/>
            <a:ext cx="9215258" cy="923330"/>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类主要提供了加载</a:t>
            </a:r>
            <a:r>
              <a:rPr lang="en-US" altLang="zh-CN" dirty="0">
                <a:solidFill>
                  <a:srgbClr val="1369B2"/>
                </a:solidFill>
                <a:latin typeface="微软雅黑" panose="020B0503020204020204" pitchFamily="34" charset="-122"/>
                <a:ea typeface="微软雅黑" panose="020B0503020204020204" pitchFamily="34" charset="-122"/>
              </a:rPr>
              <a:t>JDBC</a:t>
            </a:r>
            <a:r>
              <a:rPr lang="zh-CN" altLang="zh-CN" dirty="0">
                <a:solidFill>
                  <a:srgbClr val="1369B2"/>
                </a:solidFill>
                <a:latin typeface="微软雅黑" panose="020B0503020204020204" pitchFamily="34" charset="-122"/>
                <a:ea typeface="微软雅黑" panose="020B0503020204020204" pitchFamily="34" charset="-122"/>
              </a:rPr>
              <a:t>驱动、关闭资源等方法</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类中的方法一般为</a:t>
            </a:r>
            <a:r>
              <a:rPr lang="zh-CN" altLang="zh-CN" dirty="0">
                <a:solidFill>
                  <a:srgbClr val="1369B2"/>
                </a:solidFill>
                <a:latin typeface="微软雅黑" panose="020B0503020204020204" pitchFamily="34" charset="-122"/>
                <a:ea typeface="微软雅黑" panose="020B0503020204020204" pitchFamily="34" charset="-122"/>
              </a:rPr>
              <a:t>静态方法</a:t>
            </a:r>
            <a:r>
              <a:rPr lang="zh-CN" altLang="zh-CN" dirty="0">
                <a:solidFill>
                  <a:srgbClr val="595959"/>
                </a:solidFill>
                <a:latin typeface="微软雅黑" panose="020B0503020204020204" pitchFamily="34" charset="-122"/>
                <a:ea typeface="微软雅黑" panose="020B0503020204020204" pitchFamily="34" charset="-122"/>
              </a:rPr>
              <a:t>，可以直接使用类名进行调用。</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918010"/>
            <a:ext cx="9865885" cy="162709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86459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174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3" y="1131537"/>
            <a:ext cx="27919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1098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DBUtils</a:t>
            </a:r>
            <a:r>
              <a:rPr lang="zh-CN" altLang="en-US" sz="2000" dirty="0">
                <a:solidFill>
                  <a:srgbClr val="1369B2"/>
                </a:solidFill>
                <a:latin typeface="微软雅黑" panose="020B0503020204020204" pitchFamily="34" charset="-122"/>
                <a:ea typeface="微软雅黑" panose="020B0503020204020204" pitchFamily="34" charset="-122"/>
              </a:rPr>
              <a:t>类的作用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11.2.2  DBUtils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3" y="1131537"/>
            <a:ext cx="32626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622834"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DBUtils</a:t>
            </a:r>
            <a:r>
              <a:rPr lang="zh-CN" altLang="en-US" sz="2000" dirty="0">
                <a:solidFill>
                  <a:srgbClr val="1369B2"/>
                </a:solidFill>
                <a:latin typeface="微软雅黑" panose="020B0503020204020204" pitchFamily="34" charset="-122"/>
                <a:ea typeface="微软雅黑" panose="020B0503020204020204" pitchFamily="34" charset="-122"/>
              </a:rPr>
              <a:t>类的</a:t>
            </a:r>
            <a:r>
              <a:rPr lang="zh-CN" altLang="zh-CN" sz="2000" dirty="0">
                <a:solidFill>
                  <a:srgbClr val="1369B2"/>
                </a:solidFill>
                <a:latin typeface="微软雅黑" panose="020B0503020204020204" pitchFamily="34" charset="-122"/>
                <a:ea typeface="微软雅黑" panose="020B0503020204020204" pitchFamily="34" charset="-122"/>
              </a:rPr>
              <a:t>常用方法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11.2.2  DBUtils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1761564" y="2326340"/>
          <a:ext cx="9043955" cy="3901693"/>
        </p:xfrm>
        <a:graphic>
          <a:graphicData uri="http://schemas.openxmlformats.org/drawingml/2006/table">
            <a:tbl>
              <a:tblPr>
                <a:tableStyleId>{5C22544A-7EE6-4342-B048-85BDC9FD1C3A}</a:tableStyleId>
              </a:tblPr>
              <a:tblGrid>
                <a:gridCol w="3765177"/>
                <a:gridCol w="5278778"/>
              </a:tblGrid>
              <a:tr h="278692">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278692">
                <a:tc>
                  <a:txBody>
                    <a:bodyPr/>
                    <a:lstStyle/>
                    <a:p>
                      <a:pPr marL="0" indent="267970" algn="ctr" defTabSz="9144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close(Connection conn)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当连接不为</a:t>
                      </a:r>
                      <a:r>
                        <a:rPr lang="en-US" sz="1600" b="0" kern="100">
                          <a:solidFill>
                            <a:srgbClr val="595959"/>
                          </a:solidFill>
                          <a:effectLst/>
                          <a:latin typeface="微软雅黑" panose="020B0503020204020204" pitchFamily="34" charset="-122"/>
                          <a:ea typeface="微软雅黑" panose="020B0503020204020204" pitchFamily="34" charset="-122"/>
                          <a:cs typeface="+mn-cs"/>
                        </a:rPr>
                        <a:t>NULL</a:t>
                      </a:r>
                      <a:r>
                        <a:rPr lang="zh-CN" sz="1600" b="0" kern="100">
                          <a:solidFill>
                            <a:srgbClr val="595959"/>
                          </a:solidFill>
                          <a:effectLst/>
                          <a:latin typeface="微软雅黑" panose="020B0503020204020204" pitchFamily="34" charset="-122"/>
                          <a:ea typeface="微软雅黑" panose="020B0503020204020204" pitchFamily="34" charset="-122"/>
                          <a:cs typeface="+mn-cs"/>
                        </a:rPr>
                        <a:t>时，关闭连接</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278692">
                <a:tc>
                  <a:txBody>
                    <a:bodyPr/>
                    <a:lstStyle/>
                    <a:p>
                      <a:pPr marL="0" indent="267970" algn="ctr" defTabSz="9144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close(Statement stat)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当声明不为</a:t>
                      </a:r>
                      <a:r>
                        <a:rPr lang="en-US" sz="1600" b="0" kern="100">
                          <a:solidFill>
                            <a:srgbClr val="595959"/>
                          </a:solidFill>
                          <a:effectLst/>
                          <a:latin typeface="微软雅黑" panose="020B0503020204020204" pitchFamily="34" charset="-122"/>
                          <a:ea typeface="微软雅黑" panose="020B0503020204020204" pitchFamily="34" charset="-122"/>
                          <a:cs typeface="+mn-cs"/>
                        </a:rPr>
                        <a:t>NULL</a:t>
                      </a:r>
                      <a:r>
                        <a:rPr lang="zh-CN" sz="1600" b="0" kern="100">
                          <a:solidFill>
                            <a:srgbClr val="595959"/>
                          </a:solidFill>
                          <a:effectLst/>
                          <a:latin typeface="微软雅黑" panose="020B0503020204020204" pitchFamily="34" charset="-122"/>
                          <a:ea typeface="微软雅黑" panose="020B0503020204020204" pitchFamily="34" charset="-122"/>
                          <a:cs typeface="+mn-cs"/>
                        </a:rPr>
                        <a:t>时，关闭声明</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278692">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close(ResultSet rs)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当结果集不为</a:t>
                      </a:r>
                      <a:r>
                        <a:rPr lang="en-US" sz="1600" b="0" kern="100">
                          <a:solidFill>
                            <a:srgbClr val="595959"/>
                          </a:solidFill>
                          <a:effectLst/>
                          <a:latin typeface="微软雅黑" panose="020B0503020204020204" pitchFamily="34" charset="-122"/>
                          <a:ea typeface="微软雅黑" panose="020B0503020204020204" pitchFamily="34" charset="-122"/>
                          <a:cs typeface="+mn-cs"/>
                        </a:rPr>
                        <a:t>NULL</a:t>
                      </a:r>
                      <a:r>
                        <a:rPr lang="zh-CN" sz="1600" b="0" kern="100">
                          <a:solidFill>
                            <a:srgbClr val="595959"/>
                          </a:solidFill>
                          <a:effectLst/>
                          <a:latin typeface="微软雅黑" panose="020B0503020204020204" pitchFamily="34" charset="-122"/>
                          <a:ea typeface="微软雅黑" panose="020B0503020204020204" pitchFamily="34" charset="-122"/>
                          <a:cs typeface="+mn-cs"/>
                        </a:rPr>
                        <a:t>时，关闭结果集</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57385">
                <a:tc>
                  <a:txBody>
                    <a:bodyPr/>
                    <a:lstStyle/>
                    <a:p>
                      <a:pPr marL="0" indent="267970" algn="ctr" defTabSz="9144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closeQuietly(Connection conn)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当连接不为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NULL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时，关闭连接，并隐藏一些在程序中抛出的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异常</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57385">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closeQuietly(Statement stat)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当声明不为</a:t>
                      </a:r>
                      <a:r>
                        <a:rPr lang="en-US" sz="1600" b="0" kern="100">
                          <a:solidFill>
                            <a:srgbClr val="595959"/>
                          </a:solidFill>
                          <a:effectLst/>
                          <a:latin typeface="微软雅黑" panose="020B0503020204020204" pitchFamily="34" charset="-122"/>
                          <a:ea typeface="微软雅黑" panose="020B0503020204020204" pitchFamily="34" charset="-122"/>
                          <a:cs typeface="+mn-cs"/>
                        </a:rPr>
                        <a:t>NULL</a:t>
                      </a:r>
                      <a:r>
                        <a:rPr lang="zh-CN" sz="1600" b="0" kern="100">
                          <a:solidFill>
                            <a:srgbClr val="595959"/>
                          </a:solidFill>
                          <a:effectLst/>
                          <a:latin typeface="微软雅黑" panose="020B0503020204020204" pitchFamily="34" charset="-122"/>
                          <a:ea typeface="微软雅黑" panose="020B0503020204020204" pitchFamily="34" charset="-122"/>
                          <a:cs typeface="+mn-cs"/>
                        </a:rPr>
                        <a:t>时，关闭声明，并隐藏一些在程序中抛出的</a:t>
                      </a:r>
                      <a:r>
                        <a:rPr lang="en-US" sz="1600" b="0" kern="100">
                          <a:solidFill>
                            <a:srgbClr val="595959"/>
                          </a:solidFill>
                          <a:effectLst/>
                          <a:latin typeface="微软雅黑" panose="020B0503020204020204" pitchFamily="34" charset="-122"/>
                          <a:ea typeface="微软雅黑" panose="020B0503020204020204" pitchFamily="34" charset="-122"/>
                          <a:cs typeface="+mn-cs"/>
                        </a:rPr>
                        <a:t>SQL</a:t>
                      </a:r>
                      <a:r>
                        <a:rPr lang="zh-CN" sz="1600" b="0" kern="100">
                          <a:solidFill>
                            <a:srgbClr val="595959"/>
                          </a:solidFill>
                          <a:effectLst/>
                          <a:latin typeface="微软雅黑" panose="020B0503020204020204" pitchFamily="34" charset="-122"/>
                          <a:ea typeface="微软雅黑" panose="020B0503020204020204" pitchFamily="34" charset="-122"/>
                          <a:cs typeface="+mn-cs"/>
                        </a:rPr>
                        <a:t>异常</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57385">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closeQuietly(ResultSet rs)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当结果集不为</a:t>
                      </a:r>
                      <a:r>
                        <a:rPr lang="en-US" sz="1600" b="0" kern="100">
                          <a:solidFill>
                            <a:srgbClr val="595959"/>
                          </a:solidFill>
                          <a:effectLst/>
                          <a:latin typeface="微软雅黑" panose="020B0503020204020204" pitchFamily="34" charset="-122"/>
                          <a:ea typeface="微软雅黑" panose="020B0503020204020204" pitchFamily="34" charset="-122"/>
                          <a:cs typeface="+mn-cs"/>
                        </a:rPr>
                        <a:t>NULL</a:t>
                      </a:r>
                      <a:r>
                        <a:rPr lang="zh-CN" sz="1600" b="0" kern="100">
                          <a:solidFill>
                            <a:srgbClr val="595959"/>
                          </a:solidFill>
                          <a:effectLst/>
                          <a:latin typeface="微软雅黑" panose="020B0503020204020204" pitchFamily="34" charset="-122"/>
                          <a:ea typeface="微软雅黑" panose="020B0503020204020204" pitchFamily="34" charset="-122"/>
                          <a:cs typeface="+mn-cs"/>
                        </a:rPr>
                        <a:t>时，关闭结果集，并隐藏一些在程序中抛出的</a:t>
                      </a:r>
                      <a:r>
                        <a:rPr lang="en-US" sz="1600" b="0" kern="100">
                          <a:solidFill>
                            <a:srgbClr val="595959"/>
                          </a:solidFill>
                          <a:effectLst/>
                          <a:latin typeface="微软雅黑" panose="020B0503020204020204" pitchFamily="34" charset="-122"/>
                          <a:ea typeface="微软雅黑" panose="020B0503020204020204" pitchFamily="34" charset="-122"/>
                          <a:cs typeface="+mn-cs"/>
                        </a:rPr>
                        <a:t>SQL</a:t>
                      </a:r>
                      <a:r>
                        <a:rPr lang="zh-CN" sz="1600" b="0" kern="100">
                          <a:solidFill>
                            <a:srgbClr val="595959"/>
                          </a:solidFill>
                          <a:effectLst/>
                          <a:latin typeface="微软雅黑" panose="020B0503020204020204" pitchFamily="34" charset="-122"/>
                          <a:ea typeface="微软雅黑" panose="020B0503020204020204" pitchFamily="34" charset="-122"/>
                          <a:cs typeface="+mn-cs"/>
                        </a:rPr>
                        <a:t>异常</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57385">
                <a:tc>
                  <a:txBody>
                    <a:bodyPr/>
                    <a:lstStyle/>
                    <a:p>
                      <a:pPr marL="0" indent="267970" algn="ctr" defTabSz="9144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commitAndCloseQuietly(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indent="267970" algn="ctr" defTabSz="9144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Connection conn)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提交连接后关闭连接，并隐藏一些在程序中抛出的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异常</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57385">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Boolean loadDriver(String driveClassName)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装载并注册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JDBC</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驱动程序，如果成功就返回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11.2.3  QueryRunner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2846492"/>
            <a:ext cx="5176459"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QueryRunner</a:t>
            </a:r>
            <a:r>
              <a:rPr lang="zh-CN" altLang="en-US" dirty="0">
                <a:solidFill>
                  <a:srgbClr val="595959"/>
                </a:solidFill>
                <a:latin typeface="微软雅黑" panose="020B0503020204020204" pitchFamily="34" charset="-122"/>
                <a:ea typeface="微软雅黑" panose="020B0503020204020204" pitchFamily="34" charset="-122"/>
              </a:rPr>
              <a:t>类的用法以及</a:t>
            </a:r>
            <a:r>
              <a:rPr lang="en-US" altLang="zh-CN" dirty="0">
                <a:solidFill>
                  <a:srgbClr val="595959"/>
                </a:solidFill>
                <a:latin typeface="微软雅黑" panose="020B0503020204020204" pitchFamily="34" charset="-122"/>
                <a:ea typeface="微软雅黑" panose="020B0503020204020204" pitchFamily="34" charset="-122"/>
              </a:rPr>
              <a:t>QueryRunner</a:t>
            </a:r>
            <a:r>
              <a:rPr lang="zh-CN" altLang="en-US" dirty="0">
                <a:solidFill>
                  <a:srgbClr val="595959"/>
                </a:solidFill>
                <a:latin typeface="微软雅黑" panose="020B0503020204020204" pitchFamily="34" charset="-122"/>
                <a:ea typeface="微软雅黑" panose="020B0503020204020204" pitchFamily="34" charset="-122"/>
              </a:rPr>
              <a:t>类的常用方法</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441280" y="3013559"/>
            <a:ext cx="4406883"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数据库连接池</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90918" y="2808590"/>
            <a:ext cx="2071210" cy="1107996"/>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11.1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40275" y="3221739"/>
            <a:ext cx="9215258" cy="1754326"/>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QueryRunner</a:t>
            </a:r>
            <a:r>
              <a:rPr lang="zh-CN" altLang="zh-CN" dirty="0">
                <a:solidFill>
                  <a:srgbClr val="595959"/>
                </a:solidFill>
                <a:latin typeface="微软雅黑" panose="020B0503020204020204" pitchFamily="34" charset="-122"/>
                <a:ea typeface="微软雅黑" panose="020B0503020204020204" pitchFamily="34" charset="-122"/>
              </a:rPr>
              <a:t>类简化了执行</a:t>
            </a:r>
            <a:r>
              <a:rPr lang="en-US" altLang="zh-CN" dirty="0">
                <a:solidFill>
                  <a:srgbClr val="595959"/>
                </a:solidFill>
                <a:latin typeface="微软雅黑" panose="020B0503020204020204" pitchFamily="34" charset="-122"/>
                <a:ea typeface="微软雅黑" panose="020B0503020204020204" pitchFamily="34" charset="-122"/>
              </a:rPr>
              <a:t>SQL</a:t>
            </a:r>
            <a:r>
              <a:rPr lang="zh-CN" altLang="zh-CN" dirty="0">
                <a:solidFill>
                  <a:srgbClr val="595959"/>
                </a:solidFill>
                <a:latin typeface="微软雅黑" panose="020B0503020204020204" pitchFamily="34" charset="-122"/>
                <a:ea typeface="微软雅黑" panose="020B0503020204020204" pitchFamily="34" charset="-122"/>
              </a:rPr>
              <a:t>语句的代码，它与</a:t>
            </a:r>
            <a:r>
              <a:rPr lang="en-US" altLang="zh-CN" dirty="0">
                <a:solidFill>
                  <a:srgbClr val="1369B2"/>
                </a:solidFill>
                <a:latin typeface="微软雅黑" panose="020B0503020204020204" pitchFamily="34" charset="-122"/>
                <a:ea typeface="微软雅黑" panose="020B0503020204020204" pitchFamily="34" charset="-122"/>
              </a:rPr>
              <a:t>ResultSetHandler</a:t>
            </a:r>
            <a:r>
              <a:rPr lang="zh-CN" altLang="zh-CN" dirty="0">
                <a:solidFill>
                  <a:srgbClr val="595959"/>
                </a:solidFill>
                <a:latin typeface="微软雅黑" panose="020B0503020204020204" pitchFamily="34" charset="-122"/>
                <a:ea typeface="微软雅黑" panose="020B0503020204020204" pitchFamily="34" charset="-122"/>
              </a:rPr>
              <a:t>配合就能完成大部分的数据库操作，大大减少了编码量。</a:t>
            </a:r>
            <a:r>
              <a:rPr lang="en-US" altLang="zh-CN" dirty="0">
                <a:solidFill>
                  <a:srgbClr val="595959"/>
                </a:solidFill>
                <a:latin typeface="微软雅黑" panose="020B0503020204020204" pitchFamily="34" charset="-122"/>
                <a:ea typeface="微软雅黑" panose="020B0503020204020204" pitchFamily="34" charset="-122"/>
              </a:rPr>
              <a:t>QueryRunner</a:t>
            </a:r>
            <a:r>
              <a:rPr lang="zh-CN" altLang="zh-CN" dirty="0">
                <a:solidFill>
                  <a:srgbClr val="595959"/>
                </a:solidFill>
                <a:latin typeface="微软雅黑" panose="020B0503020204020204" pitchFamily="34" charset="-122"/>
                <a:ea typeface="微软雅黑" panose="020B0503020204020204" pitchFamily="34" charset="-122"/>
              </a:rPr>
              <a:t>类提供了带有一个参数的构造方法，该方法以</a:t>
            </a:r>
            <a:r>
              <a:rPr lang="en-US" altLang="zh-CN" dirty="0">
                <a:solidFill>
                  <a:srgbClr val="1369B2"/>
                </a:solidFill>
                <a:latin typeface="微软雅黑" panose="020B0503020204020204" pitchFamily="34" charset="-122"/>
                <a:ea typeface="微软雅黑" panose="020B0503020204020204" pitchFamily="34" charset="-122"/>
              </a:rPr>
              <a:t>javax.sql.DataSource</a:t>
            </a:r>
            <a:r>
              <a:rPr lang="zh-CN" altLang="zh-CN" dirty="0">
                <a:solidFill>
                  <a:srgbClr val="595959"/>
                </a:solidFill>
                <a:latin typeface="微软雅黑" panose="020B0503020204020204" pitchFamily="34" charset="-122"/>
                <a:ea typeface="微软雅黑" panose="020B0503020204020204" pitchFamily="34" charset="-122"/>
              </a:rPr>
              <a:t>的实例对象作为参数传递到</a:t>
            </a:r>
            <a:r>
              <a:rPr lang="en-US" altLang="zh-CN" dirty="0">
                <a:solidFill>
                  <a:srgbClr val="595959"/>
                </a:solidFill>
                <a:latin typeface="微软雅黑" panose="020B0503020204020204" pitchFamily="34" charset="-122"/>
                <a:ea typeface="微软雅黑" panose="020B0503020204020204" pitchFamily="34" charset="-122"/>
              </a:rPr>
              <a:t>QueryRunner</a:t>
            </a:r>
            <a:r>
              <a:rPr lang="zh-CN" altLang="zh-CN" dirty="0">
                <a:solidFill>
                  <a:srgbClr val="595959"/>
                </a:solidFill>
                <a:latin typeface="微软雅黑" panose="020B0503020204020204" pitchFamily="34" charset="-122"/>
                <a:ea typeface="微软雅黑" panose="020B0503020204020204" pitchFamily="34" charset="-122"/>
              </a:rPr>
              <a:t>的构造方法中来获取</a:t>
            </a:r>
            <a:r>
              <a:rPr lang="en-US" altLang="zh-CN" dirty="0">
                <a:solidFill>
                  <a:srgbClr val="595959"/>
                </a:solidFill>
                <a:latin typeface="微软雅黑" panose="020B0503020204020204" pitchFamily="34" charset="-122"/>
                <a:ea typeface="微软雅黑" panose="020B0503020204020204" pitchFamily="34" charset="-122"/>
              </a:rPr>
              <a:t>Connection</a:t>
            </a:r>
            <a:r>
              <a:rPr lang="zh-CN" altLang="zh-CN" dirty="0">
                <a:solidFill>
                  <a:srgbClr val="595959"/>
                </a:solidFill>
                <a:latin typeface="微软雅黑" panose="020B0503020204020204" pitchFamily="34" charset="-122"/>
                <a:ea typeface="微软雅黑" panose="020B0503020204020204" pitchFamily="34" charset="-122"/>
              </a:rPr>
              <a:t>对象。针对不同的数据库操作，</a:t>
            </a:r>
            <a:r>
              <a:rPr lang="en-US" altLang="zh-CN" dirty="0">
                <a:solidFill>
                  <a:srgbClr val="1369B2"/>
                </a:solidFill>
                <a:latin typeface="微软雅黑" panose="020B0503020204020204" pitchFamily="34" charset="-122"/>
                <a:ea typeface="微软雅黑" panose="020B0503020204020204" pitchFamily="34" charset="-122"/>
              </a:rPr>
              <a:t>QueryRunner</a:t>
            </a:r>
            <a:r>
              <a:rPr lang="zh-CN" altLang="zh-CN" dirty="0">
                <a:solidFill>
                  <a:srgbClr val="595959"/>
                </a:solidFill>
                <a:latin typeface="微软雅黑" panose="020B0503020204020204" pitchFamily="34" charset="-122"/>
                <a:ea typeface="微软雅黑" panose="020B0503020204020204" pitchFamily="34" charset="-122"/>
              </a:rPr>
              <a:t>类提供不同的方法。</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918010"/>
            <a:ext cx="9865885" cy="23397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86459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9300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3" y="1131537"/>
            <a:ext cx="351811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85520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QueryRunner</a:t>
            </a:r>
            <a:r>
              <a:rPr lang="zh-CN" altLang="en-US" sz="2000" dirty="0">
                <a:solidFill>
                  <a:srgbClr val="1369B2"/>
                </a:solidFill>
                <a:latin typeface="微软雅黑" panose="020B0503020204020204" pitchFamily="34" charset="-122"/>
                <a:ea typeface="微软雅黑" panose="020B0503020204020204" pitchFamily="34" charset="-122"/>
              </a:rPr>
              <a:t>类的作用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11.2.3  QueryRunner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3" y="1131537"/>
            <a:ext cx="40291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368166"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QueryRunner</a:t>
            </a:r>
            <a:r>
              <a:rPr lang="zh-CN" altLang="en-US" sz="2000" dirty="0">
                <a:solidFill>
                  <a:srgbClr val="1369B2"/>
                </a:solidFill>
                <a:latin typeface="微软雅黑" panose="020B0503020204020204" pitchFamily="34" charset="-122"/>
                <a:ea typeface="微软雅黑" panose="020B0503020204020204" pitchFamily="34" charset="-122"/>
              </a:rPr>
              <a:t>类的</a:t>
            </a:r>
            <a:r>
              <a:rPr lang="zh-CN" altLang="zh-CN" sz="2000" dirty="0">
                <a:solidFill>
                  <a:srgbClr val="1369B2"/>
                </a:solidFill>
                <a:latin typeface="微软雅黑" panose="020B0503020204020204" pitchFamily="34" charset="-122"/>
                <a:ea typeface="微软雅黑" panose="020B0503020204020204" pitchFamily="34" charset="-122"/>
              </a:rPr>
              <a:t>常用方法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761564" y="2178424"/>
          <a:ext cx="9043955" cy="4199870"/>
        </p:xfrm>
        <a:graphic>
          <a:graphicData uri="http://schemas.openxmlformats.org/drawingml/2006/table">
            <a:tbl>
              <a:tblPr>
                <a:tableStyleId>{5C22544A-7EE6-4342-B048-85BDC9FD1C3A}</a:tableStyleId>
              </a:tblPr>
              <a:tblGrid>
                <a:gridCol w="4666130"/>
                <a:gridCol w="4377825"/>
              </a:tblGrid>
              <a:tr h="294734">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515752">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 query(Connection conn,String sql,ResultSetHandler rsh,Object[] params)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执行查询操作，传入的</a:t>
                      </a:r>
                      <a:r>
                        <a:rPr lang="en-US" sz="1600" b="0" kern="100">
                          <a:solidFill>
                            <a:srgbClr val="595959"/>
                          </a:solidFill>
                          <a:effectLst/>
                          <a:latin typeface="微软雅黑" panose="020B0503020204020204" pitchFamily="34" charset="-122"/>
                          <a:ea typeface="微软雅黑" panose="020B0503020204020204" pitchFamily="34" charset="-122"/>
                          <a:cs typeface="+mn-cs"/>
                        </a:rPr>
                        <a:t>Connection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对象不能为空</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15752">
                <a:tc>
                  <a:txBody>
                    <a:bodyPr/>
                    <a:lstStyle/>
                    <a:p>
                      <a:pPr marL="0" indent="267970" algn="ctr" defTabSz="9144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Object query (String sql, ResultSetHandler rsh,Object[] params)</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执行查询操作</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15752">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 query (Connection conn,String sql, ResultSetHandler rsh)</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执行一个不需要置换参数的查询操作</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89470">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int update(Connection conn, String sql, ResultSetHandler rsh)</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执行一个更新（插入、删除、更新）操作</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89470">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int update(Connection conn, String sql)</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执行一个不需要置换参数的更新操作</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89470">
                <a:tc>
                  <a:txBody>
                    <a:bodyPr/>
                    <a:lstStyle/>
                    <a:p>
                      <a:pPr marL="0" indent="267970" algn="ctr" defTabSz="9144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int batch(Connection conn,String sql, Object[] []params)</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批量添加、修改、删除</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589470">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int batch(String sql, Object[][] params)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批量添加、修改、删除</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sp>
        <p:nvSpPr>
          <p:cNvPr id="8"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11.2.3  QueryRunner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44651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11.2.4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2846492"/>
            <a:ext cx="4779561"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熟悉如何使用</a:t>
            </a:r>
            <a:r>
              <a:rPr lang="en-US" altLang="zh-CN" dirty="0">
                <a:solidFill>
                  <a:srgbClr val="595959"/>
                </a:solidFill>
                <a:latin typeface="微软雅黑" panose="020B0503020204020204" pitchFamily="34" charset="-122"/>
                <a:ea typeface="微软雅黑" panose="020B0503020204020204" pitchFamily="34" charset="-122"/>
              </a:rPr>
              <a:t>ResultSetHandler</a:t>
            </a:r>
            <a:r>
              <a:rPr lang="zh-CN" altLang="zh-CN" dirty="0">
                <a:solidFill>
                  <a:srgbClr val="595959"/>
                </a:solidFill>
                <a:latin typeface="微软雅黑" panose="020B0503020204020204" pitchFamily="34" charset="-122"/>
                <a:ea typeface="微软雅黑" panose="020B0503020204020204" pitchFamily="34" charset="-122"/>
              </a:rPr>
              <a:t>接口处理</a:t>
            </a:r>
            <a:r>
              <a:rPr lang="en-US" altLang="zh-CN" dirty="0">
                <a:solidFill>
                  <a:srgbClr val="595959"/>
                </a:solidFill>
                <a:latin typeface="微软雅黑" panose="020B0503020204020204" pitchFamily="34" charset="-122"/>
                <a:ea typeface="微软雅黑" panose="020B0503020204020204" pitchFamily="34" charset="-122"/>
              </a:rPr>
              <a:t>ResultSet</a:t>
            </a:r>
            <a:r>
              <a:rPr lang="zh-CN" altLang="zh-CN" dirty="0">
                <a:solidFill>
                  <a:srgbClr val="595959"/>
                </a:solidFill>
                <a:latin typeface="微软雅黑" panose="020B0503020204020204" pitchFamily="34" charset="-122"/>
                <a:ea typeface="微软雅黑" panose="020B0503020204020204" pitchFamily="34" charset="-122"/>
              </a:rPr>
              <a:t>结果集</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40275" y="2764541"/>
            <a:ext cx="9215258" cy="3000821"/>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ResultSetHandler</a:t>
            </a:r>
            <a:r>
              <a:rPr lang="zh-CN" altLang="zh-CN" dirty="0">
                <a:solidFill>
                  <a:srgbClr val="595959"/>
                </a:solidFill>
                <a:latin typeface="微软雅黑" panose="020B0503020204020204" pitchFamily="34" charset="-122"/>
                <a:ea typeface="微软雅黑" panose="020B0503020204020204" pitchFamily="34" charset="-122"/>
              </a:rPr>
              <a:t>接口</a:t>
            </a:r>
            <a:r>
              <a:rPr lang="zh-CN" altLang="zh-CN" dirty="0">
                <a:solidFill>
                  <a:srgbClr val="1369B2"/>
                </a:solidFill>
                <a:latin typeface="微软雅黑" panose="020B0503020204020204" pitchFamily="34" charset="-122"/>
                <a:ea typeface="微软雅黑" panose="020B0503020204020204" pitchFamily="34" charset="-122"/>
              </a:rPr>
              <a:t>用于处理</a:t>
            </a:r>
            <a:r>
              <a:rPr lang="en-US" altLang="zh-CN" dirty="0">
                <a:solidFill>
                  <a:srgbClr val="1369B2"/>
                </a:solidFill>
                <a:latin typeface="微软雅黑" panose="020B0503020204020204" pitchFamily="34" charset="-122"/>
                <a:ea typeface="微软雅黑" panose="020B0503020204020204" pitchFamily="34" charset="-122"/>
              </a:rPr>
              <a:t>ResultSet</a:t>
            </a:r>
            <a:r>
              <a:rPr lang="zh-CN" altLang="zh-CN" dirty="0">
                <a:solidFill>
                  <a:srgbClr val="1369B2"/>
                </a:solidFill>
                <a:latin typeface="微软雅黑" panose="020B0503020204020204" pitchFamily="34" charset="-122"/>
                <a:ea typeface="微软雅黑" panose="020B0503020204020204" pitchFamily="34" charset="-122"/>
              </a:rPr>
              <a:t>结果集</a:t>
            </a:r>
            <a:r>
              <a:rPr lang="zh-CN" altLang="zh-CN" dirty="0">
                <a:solidFill>
                  <a:srgbClr val="595959"/>
                </a:solidFill>
                <a:latin typeface="微软雅黑" panose="020B0503020204020204" pitchFamily="34" charset="-122"/>
                <a:ea typeface="微软雅黑" panose="020B0503020204020204" pitchFamily="34" charset="-122"/>
              </a:rPr>
              <a:t>，它可以将结果集中的数据转换为不同的形式。根据结果集中不同的数据类型，</a:t>
            </a:r>
            <a:r>
              <a:rPr lang="en-US" altLang="zh-CN" dirty="0">
                <a:solidFill>
                  <a:srgbClr val="595959"/>
                </a:solidFill>
                <a:latin typeface="微软雅黑" panose="020B0503020204020204" pitchFamily="34" charset="-122"/>
                <a:ea typeface="微软雅黑" panose="020B0503020204020204" pitchFamily="34" charset="-122"/>
              </a:rPr>
              <a:t>ResultSetHandler</a:t>
            </a:r>
            <a:r>
              <a:rPr lang="zh-CN" altLang="zh-CN" dirty="0">
                <a:solidFill>
                  <a:srgbClr val="595959"/>
                </a:solidFill>
                <a:latin typeface="微软雅黑" panose="020B0503020204020204" pitchFamily="34" charset="-122"/>
                <a:ea typeface="微软雅黑" panose="020B0503020204020204" pitchFamily="34" charset="-122"/>
              </a:rPr>
              <a:t>提供了几种常见的实现类。</a:t>
            </a:r>
            <a:endParaRPr lang="zh-CN" altLang="zh-CN" dirty="0">
              <a:solidFill>
                <a:srgbClr val="595959"/>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l"/>
            </a:pPr>
            <a:r>
              <a:rPr lang="en-US" altLang="zh-CN" dirty="0">
                <a:solidFill>
                  <a:srgbClr val="1369B2"/>
                </a:solidFill>
                <a:latin typeface="微软雅黑" panose="020B0503020204020204" pitchFamily="34" charset="-122"/>
                <a:ea typeface="微软雅黑" panose="020B0503020204020204" pitchFamily="34" charset="-122"/>
              </a:rPr>
              <a:t>BeanHandler</a:t>
            </a:r>
            <a:r>
              <a:rPr lang="zh-CN" altLang="zh-CN" dirty="0">
                <a:solidFill>
                  <a:srgbClr val="595959"/>
                </a:solidFill>
                <a:latin typeface="微软雅黑" panose="020B0503020204020204" pitchFamily="34" charset="-122"/>
                <a:ea typeface="微软雅黑" panose="020B0503020204020204" pitchFamily="34" charset="-122"/>
              </a:rPr>
              <a:t>：将结果集中的第一行数据封装到一个对应的</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实例中。</a:t>
            </a:r>
            <a:endParaRPr lang="zh-CN" altLang="zh-CN" dirty="0">
              <a:solidFill>
                <a:srgbClr val="595959"/>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l"/>
            </a:pPr>
            <a:r>
              <a:rPr lang="en-US" altLang="zh-CN" dirty="0">
                <a:solidFill>
                  <a:srgbClr val="1369B2"/>
                </a:solidFill>
                <a:latin typeface="微软雅黑" panose="020B0503020204020204" pitchFamily="34" charset="-122"/>
                <a:ea typeface="微软雅黑" panose="020B0503020204020204" pitchFamily="34" charset="-122"/>
              </a:rPr>
              <a:t>BeanListHandler</a:t>
            </a:r>
            <a:r>
              <a:rPr lang="zh-CN" altLang="zh-CN" dirty="0">
                <a:solidFill>
                  <a:srgbClr val="595959"/>
                </a:solidFill>
                <a:latin typeface="微软雅黑" panose="020B0503020204020204" pitchFamily="34" charset="-122"/>
                <a:ea typeface="微软雅黑" panose="020B0503020204020204" pitchFamily="34" charset="-122"/>
              </a:rPr>
              <a:t>：将结果集中的每一行数据都封装到一个对应的</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实例中，并存放到</a:t>
            </a:r>
            <a:r>
              <a:rPr lang="en-US" altLang="zh-CN" dirty="0">
                <a:solidFill>
                  <a:srgbClr val="595959"/>
                </a:solidFill>
                <a:latin typeface="微软雅黑" panose="020B0503020204020204" pitchFamily="34" charset="-122"/>
                <a:ea typeface="微软雅黑" panose="020B0503020204020204" pitchFamily="34" charset="-122"/>
              </a:rPr>
              <a:t>List</a:t>
            </a:r>
            <a:r>
              <a:rPr lang="zh-CN" altLang="zh-CN" dirty="0">
                <a:solidFill>
                  <a:srgbClr val="595959"/>
                </a:solidFill>
                <a:latin typeface="微软雅黑" panose="020B0503020204020204" pitchFamily="34" charset="-122"/>
                <a:ea typeface="微软雅黑" panose="020B0503020204020204" pitchFamily="34" charset="-122"/>
              </a:rPr>
              <a:t>里。</a:t>
            </a:r>
            <a:endParaRPr lang="zh-CN" altLang="zh-CN" dirty="0">
              <a:solidFill>
                <a:srgbClr val="595959"/>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l"/>
            </a:pPr>
            <a:r>
              <a:rPr lang="en-US" altLang="zh-CN" dirty="0">
                <a:solidFill>
                  <a:srgbClr val="1369B2"/>
                </a:solidFill>
                <a:latin typeface="微软雅黑" panose="020B0503020204020204" pitchFamily="34" charset="-122"/>
                <a:ea typeface="微软雅黑" panose="020B0503020204020204" pitchFamily="34" charset="-122"/>
              </a:rPr>
              <a:t>ColumnListHandler</a:t>
            </a:r>
            <a:r>
              <a:rPr lang="zh-CN" altLang="zh-CN" dirty="0">
                <a:solidFill>
                  <a:srgbClr val="595959"/>
                </a:solidFill>
                <a:latin typeface="微软雅黑" panose="020B0503020204020204" pitchFamily="34" charset="-122"/>
                <a:ea typeface="微软雅黑" panose="020B0503020204020204" pitchFamily="34" charset="-122"/>
              </a:rPr>
              <a:t>：将某列属性的值封装到</a:t>
            </a:r>
            <a:r>
              <a:rPr lang="en-US" altLang="zh-CN" dirty="0">
                <a:solidFill>
                  <a:srgbClr val="595959"/>
                </a:solidFill>
                <a:latin typeface="微软雅黑" panose="020B0503020204020204" pitchFamily="34" charset="-122"/>
                <a:ea typeface="微软雅黑" panose="020B0503020204020204" pitchFamily="34" charset="-122"/>
              </a:rPr>
              <a:t>List</a:t>
            </a:r>
            <a:r>
              <a:rPr lang="zh-CN" altLang="zh-CN" dirty="0">
                <a:solidFill>
                  <a:srgbClr val="595959"/>
                </a:solidFill>
                <a:latin typeface="微软雅黑" panose="020B0503020204020204" pitchFamily="34" charset="-122"/>
                <a:ea typeface="微软雅黑" panose="020B0503020204020204" pitchFamily="34" charset="-122"/>
              </a:rPr>
              <a:t>集合中。</a:t>
            </a:r>
            <a:endParaRPr lang="zh-CN" altLang="zh-CN" dirty="0">
              <a:solidFill>
                <a:srgbClr val="595959"/>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l"/>
            </a:pPr>
            <a:r>
              <a:rPr lang="en-US" altLang="zh-CN" dirty="0">
                <a:solidFill>
                  <a:srgbClr val="1369B2"/>
                </a:solidFill>
                <a:latin typeface="微软雅黑" panose="020B0503020204020204" pitchFamily="34" charset="-122"/>
                <a:ea typeface="微软雅黑" panose="020B0503020204020204" pitchFamily="34" charset="-122"/>
              </a:rPr>
              <a:t>ScalarHandler</a:t>
            </a:r>
            <a:r>
              <a:rPr lang="zh-CN" altLang="zh-CN" dirty="0">
                <a:solidFill>
                  <a:srgbClr val="595959"/>
                </a:solidFill>
                <a:latin typeface="微软雅黑" panose="020B0503020204020204" pitchFamily="34" charset="-122"/>
                <a:ea typeface="微软雅黑" panose="020B0503020204020204" pitchFamily="34" charset="-122"/>
              </a:rPr>
              <a:t>：将结果集中某一条记录的某一列数据存储成</a:t>
            </a:r>
            <a:r>
              <a:rPr lang="en-US" altLang="zh-CN" dirty="0">
                <a:solidFill>
                  <a:srgbClr val="595959"/>
                </a:solidFill>
                <a:latin typeface="微软雅黑" panose="020B0503020204020204" pitchFamily="34" charset="-122"/>
                <a:ea typeface="微软雅黑" panose="020B0503020204020204" pitchFamily="34" charset="-122"/>
              </a:rPr>
              <a:t>Object</a:t>
            </a:r>
            <a:r>
              <a:rPr lang="zh-CN" altLang="zh-CN" dirty="0">
                <a:solidFill>
                  <a:srgbClr val="595959"/>
                </a:solidFill>
                <a:latin typeface="微软雅黑" panose="020B0503020204020204" pitchFamily="34" charset="-122"/>
                <a:ea typeface="微软雅黑" panose="020B0503020204020204" pitchFamily="34" charset="-122"/>
              </a:rPr>
              <a:t>对象。</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460812"/>
            <a:ext cx="9865885" cy="356347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073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6965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52527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60440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ResultSetHandler</a:t>
            </a:r>
            <a:r>
              <a:rPr lang="zh-CN" altLang="en-US" sz="2000" dirty="0">
                <a:solidFill>
                  <a:srgbClr val="1369B2"/>
                </a:solidFill>
                <a:latin typeface="微软雅黑" panose="020B0503020204020204" pitchFamily="34" charset="-122"/>
                <a:ea typeface="微软雅黑" panose="020B0503020204020204" pitchFamily="34" charset="-122"/>
              </a:rPr>
              <a:t>接口中的</a:t>
            </a:r>
            <a:r>
              <a:rPr lang="zh-CN" altLang="zh-CN" sz="2000" dirty="0">
                <a:solidFill>
                  <a:srgbClr val="1369B2"/>
                </a:solidFill>
                <a:latin typeface="微软雅黑" panose="020B0503020204020204" pitchFamily="34" charset="-122"/>
                <a:ea typeface="微软雅黑" panose="020B0503020204020204" pitchFamily="34" charset="-122"/>
              </a:rPr>
              <a:t>常见实现类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9" y="266933"/>
            <a:ext cx="44651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11.2.4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40275" y="2993140"/>
            <a:ext cx="9215258" cy="1289905"/>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ResultSetHandler</a:t>
            </a:r>
            <a:r>
              <a:rPr lang="zh-CN" altLang="zh-CN" dirty="0">
                <a:solidFill>
                  <a:srgbClr val="595959"/>
                </a:solidFill>
                <a:latin typeface="微软雅黑" panose="020B0503020204020204" pitchFamily="34" charset="-122"/>
                <a:ea typeface="微软雅黑" panose="020B0503020204020204" pitchFamily="34" charset="-122"/>
              </a:rPr>
              <a:t>接口还提供了一个单独的方法</a:t>
            </a:r>
            <a:r>
              <a:rPr lang="en-US" altLang="zh-CN" dirty="0">
                <a:solidFill>
                  <a:srgbClr val="1369B2"/>
                </a:solidFill>
                <a:latin typeface="微软雅黑" panose="020B0503020204020204" pitchFamily="34" charset="-122"/>
                <a:ea typeface="微软雅黑" panose="020B0503020204020204" pitchFamily="34" charset="-122"/>
              </a:rPr>
              <a:t>handle (java.sql.ResultSet rs)</a:t>
            </a:r>
            <a:r>
              <a:rPr lang="zh-CN" altLang="zh-CN" dirty="0">
                <a:solidFill>
                  <a:srgbClr val="595959"/>
                </a:solidFill>
                <a:latin typeface="微软雅黑" panose="020B0503020204020204" pitchFamily="34" charset="-122"/>
                <a:ea typeface="微软雅黑" panose="020B0503020204020204" pitchFamily="34" charset="-122"/>
              </a:rPr>
              <a:t>，如果上述实现类没有提供想要的功能，可以自定义一个实现</a:t>
            </a:r>
            <a:r>
              <a:rPr lang="en-US" altLang="zh-CN" dirty="0">
                <a:solidFill>
                  <a:srgbClr val="1369B2"/>
                </a:solidFill>
                <a:latin typeface="微软雅黑" panose="020B0503020204020204" pitchFamily="34" charset="-122"/>
                <a:ea typeface="微软雅黑" panose="020B0503020204020204" pitchFamily="34" charset="-122"/>
              </a:rPr>
              <a:t>ResultSetHandler</a:t>
            </a:r>
            <a:r>
              <a:rPr lang="zh-CN" altLang="zh-CN" dirty="0">
                <a:solidFill>
                  <a:srgbClr val="595959"/>
                </a:solidFill>
                <a:latin typeface="微软雅黑" panose="020B0503020204020204" pitchFamily="34" charset="-122"/>
                <a:ea typeface="微软雅黑" panose="020B0503020204020204" pitchFamily="34" charset="-122"/>
              </a:rPr>
              <a:t>接口的类，然后通过重写</a:t>
            </a:r>
            <a:r>
              <a:rPr lang="en-US" altLang="zh-CN" dirty="0">
                <a:solidFill>
                  <a:srgbClr val="1369B2"/>
                </a:solidFill>
                <a:latin typeface="微软雅黑" panose="020B0503020204020204" pitchFamily="34" charset="-122"/>
                <a:ea typeface="微软雅黑" panose="020B0503020204020204" pitchFamily="34" charset="-122"/>
              </a:rPr>
              <a:t>handle()</a:t>
            </a:r>
            <a:r>
              <a:rPr lang="zh-CN" altLang="zh-CN" dirty="0">
                <a:solidFill>
                  <a:srgbClr val="595959"/>
                </a:solidFill>
                <a:latin typeface="微软雅黑" panose="020B0503020204020204" pitchFamily="34" charset="-122"/>
                <a:ea typeface="微软雅黑" panose="020B0503020204020204" pitchFamily="34" charset="-122"/>
              </a:rPr>
              <a:t>方法，实现结果集的处理。</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622176"/>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687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3653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800943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733572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ResultSetHandler</a:t>
            </a:r>
            <a:r>
              <a:rPr lang="zh-CN" altLang="zh-CN" sz="2000" dirty="0">
                <a:solidFill>
                  <a:srgbClr val="1369B2"/>
                </a:solidFill>
                <a:latin typeface="微软雅黑" panose="020B0503020204020204" pitchFamily="34" charset="-122"/>
                <a:ea typeface="微软雅黑" panose="020B0503020204020204" pitchFamily="34" charset="-122"/>
              </a:rPr>
              <a:t>接口</a:t>
            </a:r>
            <a:r>
              <a:rPr lang="zh-CN" altLang="en-US" sz="2000" dirty="0">
                <a:solidFill>
                  <a:srgbClr val="1369B2"/>
                </a:solidFill>
                <a:latin typeface="微软雅黑" panose="020B0503020204020204" pitchFamily="34" charset="-122"/>
                <a:ea typeface="微软雅黑" panose="020B0503020204020204" pitchFamily="34" charset="-122"/>
              </a:rPr>
              <a:t>中的</a:t>
            </a:r>
            <a:r>
              <a:rPr lang="zh-CN" altLang="zh-CN" sz="2000" dirty="0">
                <a:solidFill>
                  <a:srgbClr val="1369B2"/>
                </a:solidFill>
                <a:latin typeface="微软雅黑" panose="020B0503020204020204" pitchFamily="34" charset="-122"/>
                <a:ea typeface="微软雅黑" panose="020B0503020204020204" pitchFamily="34" charset="-122"/>
              </a:rPr>
              <a:t>方法</a:t>
            </a:r>
            <a:r>
              <a:rPr lang="en-US" altLang="zh-CN" sz="2000" dirty="0">
                <a:solidFill>
                  <a:srgbClr val="1369B2"/>
                </a:solidFill>
                <a:latin typeface="微软雅黑" panose="020B0503020204020204" pitchFamily="34" charset="-122"/>
                <a:ea typeface="微软雅黑" panose="020B0503020204020204" pitchFamily="34" charset="-122"/>
              </a:rPr>
              <a:t>handle (java.sql.ResultSet rs)</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9" y="266933"/>
            <a:ext cx="44651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11.2.4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2833045"/>
            <a:ext cx="4779561"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ResultSetHandler</a:t>
            </a:r>
            <a:r>
              <a:rPr lang="zh-CN" altLang="en-US" dirty="0">
                <a:solidFill>
                  <a:srgbClr val="595959"/>
                </a:solidFill>
                <a:latin typeface="微软雅黑" panose="020B0503020204020204" pitchFamily="34" charset="-122"/>
                <a:ea typeface="微软雅黑" panose="020B0503020204020204" pitchFamily="34" charset="-122"/>
              </a:rPr>
              <a:t>接口的</a:t>
            </a:r>
            <a:r>
              <a:rPr lang="en-US" altLang="zh-CN" dirty="0">
                <a:solidFill>
                  <a:srgbClr val="1369B2"/>
                </a:solidFill>
                <a:latin typeface="微软雅黑" panose="020B0503020204020204" pitchFamily="34" charset="-122"/>
                <a:ea typeface="微软雅黑" panose="020B0503020204020204" pitchFamily="34" charset="-122"/>
              </a:rPr>
              <a:t>BeanHandler</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BeanListHandler</a:t>
            </a:r>
            <a:r>
              <a:rPr lang="zh-CN" altLang="zh-CN" dirty="0">
                <a:solidFill>
                  <a:srgbClr val="595959"/>
                </a:solidFill>
                <a:latin typeface="微软雅黑" panose="020B0503020204020204" pitchFamily="34" charset="-122"/>
                <a:ea typeface="微软雅黑" panose="020B0503020204020204" pitchFamily="34" charset="-122"/>
              </a:rPr>
              <a:t>实现类</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35"/>
          <p:cNvSpPr txBox="1">
            <a:spLocks noChangeArrowheads="1"/>
          </p:cNvSpPr>
          <p:nvPr/>
        </p:nvSpPr>
        <p:spPr bwMode="auto">
          <a:xfrm>
            <a:off x="6063251" y="3778818"/>
            <a:ext cx="5407090"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ResultSetHandler</a:t>
            </a:r>
            <a:r>
              <a:rPr lang="zh-CN" altLang="en-US" dirty="0">
                <a:solidFill>
                  <a:srgbClr val="595959"/>
                </a:solidFill>
                <a:latin typeface="微软雅黑" panose="020B0503020204020204" pitchFamily="34" charset="-122"/>
                <a:ea typeface="微软雅黑" panose="020B0503020204020204" pitchFamily="34" charset="-122"/>
              </a:rPr>
              <a:t>接口的</a:t>
            </a:r>
            <a:r>
              <a:rPr lang="en-US" altLang="zh-CN" dirty="0">
                <a:solidFill>
                  <a:srgbClr val="1369B2"/>
                </a:solidFill>
                <a:latin typeface="微软雅黑" panose="020B0503020204020204" pitchFamily="34" charset="-122"/>
                <a:ea typeface="微软雅黑" panose="020B0503020204020204" pitchFamily="34" charset="-122"/>
              </a:rPr>
              <a:t>ColumnListHandler</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ScalarHandler</a:t>
            </a:r>
            <a:r>
              <a:rPr lang="zh-CN" altLang="zh-CN" dirty="0">
                <a:solidFill>
                  <a:srgbClr val="595959"/>
                </a:solidFill>
                <a:latin typeface="微软雅黑" panose="020B0503020204020204" pitchFamily="34" charset="-122"/>
                <a:ea typeface="微软雅黑" panose="020B0503020204020204" pitchFamily="34" charset="-122"/>
              </a:rPr>
              <a:t>实现类</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626949" y="4064406"/>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143838" y="2019905"/>
            <a:ext cx="10366843" cy="1338828"/>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BeanHandler</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BeanListHandler</a:t>
            </a:r>
            <a:r>
              <a:rPr lang="zh-CN" altLang="zh-CN" dirty="0">
                <a:solidFill>
                  <a:srgbClr val="595959"/>
                </a:solidFill>
                <a:latin typeface="微软雅黑" panose="020B0503020204020204" pitchFamily="34" charset="-122"/>
                <a:ea typeface="微软雅黑" panose="020B0503020204020204" pitchFamily="34" charset="-122"/>
              </a:rPr>
              <a:t>实现类是将结果集中的数据封装到对应的</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中。在封装时，表中数据的字段和</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的属性是相互对应的，一条数据记录被封装进一个对应的</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对象中。</a:t>
            </a:r>
            <a:r>
              <a:rPr lang="en-US" altLang="zh-CN" dirty="0">
                <a:solidFill>
                  <a:srgbClr val="595959"/>
                </a:solidFill>
                <a:latin typeface="微软雅黑" panose="020B0503020204020204" pitchFamily="34" charset="-122"/>
                <a:ea typeface="微软雅黑" panose="020B0503020204020204" pitchFamily="34" charset="-122"/>
              </a:rPr>
              <a:t>BeanHandler</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BeanListHandler</a:t>
            </a:r>
            <a:r>
              <a:rPr lang="zh-CN" altLang="zh-CN" dirty="0">
                <a:solidFill>
                  <a:srgbClr val="595959"/>
                </a:solidFill>
                <a:latin typeface="微软雅黑" panose="020B0503020204020204" pitchFamily="34" charset="-122"/>
                <a:ea typeface="微软雅黑" panose="020B0503020204020204" pitchFamily="34" charset="-122"/>
              </a:rPr>
              <a:t>的对比如</a:t>
            </a:r>
            <a:r>
              <a:rPr lang="zh-CN" altLang="en-US" dirty="0">
                <a:solidFill>
                  <a:srgbClr val="595959"/>
                </a:solidFill>
                <a:latin typeface="微软雅黑" panose="020B0503020204020204" pitchFamily="34" charset="-122"/>
                <a:ea typeface="微软雅黑" panose="020B0503020204020204" pitchFamily="34" charset="-122"/>
              </a:rPr>
              <a:t>下表</a:t>
            </a:r>
            <a:r>
              <a:rPr lang="zh-CN" altLang="zh-CN" dirty="0">
                <a:solidFill>
                  <a:srgbClr val="595959"/>
                </a:solidFill>
                <a:latin typeface="微软雅黑" panose="020B0503020204020204" pitchFamily="34" charset="-122"/>
                <a:ea typeface="微软雅黑" panose="020B0503020204020204" pitchFamily="34" charset="-122"/>
              </a:rPr>
              <a:t>所示。</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47149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1744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BeanHandler</a:t>
            </a:r>
            <a:r>
              <a:rPr lang="zh-CN" altLang="zh-CN" sz="2000" dirty="0">
                <a:solidFill>
                  <a:srgbClr val="1369B2"/>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BeanListHandler</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2098159" y="3964314"/>
          <a:ext cx="8081682" cy="1885156"/>
        </p:xfrm>
        <a:graphic>
          <a:graphicData uri="http://schemas.openxmlformats.org/drawingml/2006/table">
            <a:tbl>
              <a:tblPr>
                <a:tableStyleId>{5C22544A-7EE6-4342-B048-85BDC9FD1C3A}</a:tableStyleId>
              </a:tblPr>
              <a:tblGrid>
                <a:gridCol w="2064767"/>
                <a:gridCol w="1465553"/>
                <a:gridCol w="4551362"/>
              </a:tblGrid>
              <a:tr h="346253">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类名称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相同点</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不同点</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615561">
                <a:tc>
                  <a:txBody>
                    <a:bodyPr/>
                    <a:lstStyle/>
                    <a:p>
                      <a:pPr marL="0" indent="267970" algn="ctr" defTabSz="9144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BeanHandler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rowSpan="2">
                  <a:txBody>
                    <a:bodyPr/>
                    <a:lstStyle/>
                    <a:p>
                      <a:pPr marL="0" indent="267970" algn="ctr" defTabSz="9144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都要先将结果集封装进</a:t>
                      </a:r>
                      <a:r>
                        <a:rPr lang="en-US" sz="1600" b="0" kern="100">
                          <a:solidFill>
                            <a:srgbClr val="595959"/>
                          </a:solidFill>
                          <a:effectLst/>
                          <a:latin typeface="微软雅黑" panose="020B0503020204020204" pitchFamily="34" charset="-122"/>
                          <a:ea typeface="微软雅黑" panose="020B0503020204020204" pitchFamily="34" charset="-122"/>
                          <a:cs typeface="+mn-cs"/>
                        </a:rPr>
                        <a:t>JavaBean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封装单条数据，把结果集的第一条数据的字段放入一个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JavaBean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923342">
                <a:tc>
                  <a:txBody>
                    <a:bodyPr/>
                    <a:lstStyle/>
                    <a:p>
                      <a:pPr marL="0" indent="267970" algn="ctr" defTabSz="9144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BeanListHandler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vMerge="1">
                  <a:tcPr/>
                </a:tc>
                <a:tc>
                  <a:txBody>
                    <a:bodyPr/>
                    <a:lstStyle/>
                    <a:p>
                      <a:pPr marL="0" indent="267970" algn="ctr" defTabSz="9144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封装多条数据，把每条数据的字段值各放入一个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JavaBean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中，再把所有</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JavaBean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都放入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List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集合中</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下面通过代码演示</a:t>
            </a:r>
            <a:r>
              <a:rPr lang="en-US" altLang="zh-CN" sz="1600" dirty="0">
                <a:solidFill>
                  <a:srgbClr val="595959"/>
                </a:solidFill>
                <a:latin typeface="微软雅黑" panose="020B0503020204020204" pitchFamily="34" charset="-122"/>
                <a:ea typeface="微软雅黑" panose="020B0503020204020204" pitchFamily="34" charset="-122"/>
              </a:rPr>
              <a:t>BeanHandler</a:t>
            </a:r>
            <a:r>
              <a:rPr lang="zh-CN" altLang="zh-CN" sz="1600" dirty="0">
                <a:solidFill>
                  <a:srgbClr val="595959"/>
                </a:solidFill>
                <a:latin typeface="微软雅黑" panose="020B0503020204020204" pitchFamily="34" charset="-122"/>
                <a:ea typeface="微软雅黑" panose="020B0503020204020204" pitchFamily="34" charset="-122"/>
              </a:rPr>
              <a:t>和</a:t>
            </a:r>
            <a:r>
              <a:rPr lang="en-US" altLang="zh-CN" sz="1600" dirty="0">
                <a:solidFill>
                  <a:srgbClr val="595959"/>
                </a:solidFill>
                <a:latin typeface="微软雅黑" panose="020B0503020204020204" pitchFamily="34" charset="-122"/>
                <a:ea typeface="微软雅黑" panose="020B0503020204020204" pitchFamily="34" charset="-122"/>
              </a:rPr>
              <a:t>BeanListHandler</a:t>
            </a:r>
            <a:r>
              <a:rPr lang="zh-CN" altLang="zh-CN" sz="1600" dirty="0">
                <a:solidFill>
                  <a:srgbClr val="595959"/>
                </a:solidFill>
                <a:latin typeface="微软雅黑" panose="020B0503020204020204" pitchFamily="34" charset="-122"/>
                <a:ea typeface="微软雅黑" panose="020B0503020204020204" pitchFamily="34" charset="-122"/>
              </a:rPr>
              <a:t>的使用以及两者的区别。在名为</a:t>
            </a:r>
            <a:r>
              <a:rPr lang="en-US" altLang="zh-CN" sz="1600" dirty="0">
                <a:solidFill>
                  <a:srgbClr val="595959"/>
                </a:solidFill>
                <a:latin typeface="微软雅黑" panose="020B0503020204020204" pitchFamily="34" charset="-122"/>
                <a:ea typeface="微软雅黑" panose="020B0503020204020204" pitchFamily="34" charset="-122"/>
              </a:rPr>
              <a:t>jdbc</a:t>
            </a:r>
            <a:r>
              <a:rPr lang="zh-CN" altLang="zh-CN" sz="1600" dirty="0">
                <a:solidFill>
                  <a:srgbClr val="595959"/>
                </a:solidFill>
                <a:latin typeface="微软雅黑" panose="020B0503020204020204" pitchFamily="34" charset="-122"/>
                <a:ea typeface="微软雅黑" panose="020B0503020204020204" pitchFamily="34" charset="-122"/>
              </a:rPr>
              <a:t>的数据库中创建数据表</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，创建语句如下：</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2651708" y="3065927"/>
            <a:ext cx="6532632" cy="1767773"/>
          </a:xfrm>
          <a:prstGeom prst="rect">
            <a:avLst/>
          </a:prstGeom>
        </p:spPr>
      </p:pic>
      <p:sp>
        <p:nvSpPr>
          <p:cNvPr id="2" name="矩形 1"/>
          <p:cNvSpPr/>
          <p:nvPr/>
        </p:nvSpPr>
        <p:spPr>
          <a:xfrm>
            <a:off x="3199498" y="3076544"/>
            <a:ext cx="5053456" cy="1754326"/>
          </a:xfrm>
          <a:prstGeom prst="rect">
            <a:avLst/>
          </a:prstGeom>
        </p:spPr>
        <p:txBody>
          <a:bodyPr wrap="square">
            <a:spAutoFit/>
          </a:bodyPr>
          <a:lstStyle/>
          <a:p>
            <a:r>
              <a:rPr lang="en-US" altLang="zh-CN" dirty="0">
                <a:solidFill>
                  <a:srgbClr val="595959"/>
                </a:solidFill>
                <a:latin typeface="微软雅黑" panose="020B0503020204020204" pitchFamily="34" charset="-122"/>
                <a:ea typeface="微软雅黑" panose="020B0503020204020204" pitchFamily="34" charset="-122"/>
              </a:rPr>
              <a:t>USE jdbc;</a:t>
            </a:r>
            <a:endParaRPr lang="zh-CN" altLang="zh-CN" dirty="0">
              <a:solidFill>
                <a:srgbClr val="595959"/>
              </a:solidFill>
              <a:latin typeface="微软雅黑" panose="020B0503020204020204" pitchFamily="34" charset="-122"/>
              <a:ea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rPr>
              <a:t>CREATE TABLE </a:t>
            </a:r>
            <a:r>
              <a:rPr lang="en-US" altLang="zh-CN" dirty="0">
                <a:solidFill>
                  <a:srgbClr val="1369B2"/>
                </a:solidFill>
                <a:latin typeface="微软雅黑" panose="020B0503020204020204" pitchFamily="34" charset="-122"/>
                <a:ea typeface="微软雅黑" panose="020B0503020204020204" pitchFamily="34" charset="-122"/>
              </a:rPr>
              <a:t>user</a:t>
            </a:r>
            <a:r>
              <a:rPr lang="en-US" altLang="zh-CN"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rPr>
              <a:t>   id INT(3) PRIMARY KEY AUTO_INCREMENT,</a:t>
            </a:r>
            <a:endParaRPr lang="zh-CN" altLang="zh-CN" dirty="0">
              <a:solidFill>
                <a:srgbClr val="595959"/>
              </a:solidFill>
              <a:latin typeface="微软雅黑" panose="020B0503020204020204" pitchFamily="34" charset="-122"/>
              <a:ea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rPr>
              <a:t>   name VARCHAR(20) NOT NULL,</a:t>
            </a:r>
            <a:endParaRPr lang="zh-CN" altLang="zh-CN" dirty="0">
              <a:solidFill>
                <a:srgbClr val="595959"/>
              </a:solidFill>
              <a:latin typeface="微软雅黑" panose="020B0503020204020204" pitchFamily="34" charset="-122"/>
              <a:ea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rPr>
              <a:t>   password VARCHAR(20) NOT NULL</a:t>
            </a:r>
            <a:endParaRPr lang="zh-CN" altLang="zh-CN" dirty="0">
              <a:solidFill>
                <a:srgbClr val="595959"/>
              </a:solidFill>
              <a:latin typeface="微软雅黑" panose="020B0503020204020204" pitchFamily="34" charset="-122"/>
              <a:ea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296570"/>
            <a:ext cx="8143641"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向</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表插入三条数据</a:t>
            </a:r>
            <a:r>
              <a:rPr lang="zh-CN" altLang="en-US" sz="1600" dirty="0">
                <a:solidFill>
                  <a:srgbClr val="595959"/>
                </a:solidFill>
                <a:latin typeface="微软雅黑" panose="020B0503020204020204" pitchFamily="34" charset="-122"/>
                <a:ea typeface="微软雅黑" panose="020B0503020204020204" pitchFamily="34" charset="-122"/>
              </a:rPr>
              <a:t>并查询</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en-US" sz="1600" dirty="0">
                <a:solidFill>
                  <a:srgbClr val="595959"/>
                </a:solidFill>
                <a:latin typeface="微软雅黑" panose="020B0503020204020204" pitchFamily="34" charset="-122"/>
                <a:ea typeface="微软雅黑" panose="020B0503020204020204" pitchFamily="34" charset="-122"/>
              </a:rPr>
              <a:t>表</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2369321" y="2393577"/>
            <a:ext cx="7231880" cy="981637"/>
          </a:xfrm>
          <a:prstGeom prst="rect">
            <a:avLst/>
          </a:prstGeom>
        </p:spPr>
      </p:pic>
      <p:sp>
        <p:nvSpPr>
          <p:cNvPr id="2" name="矩形 1"/>
          <p:cNvSpPr/>
          <p:nvPr/>
        </p:nvSpPr>
        <p:spPr>
          <a:xfrm>
            <a:off x="2450001" y="2492662"/>
            <a:ext cx="6519187" cy="830997"/>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rPr>
              <a:t>INSERT INTO user(name,password) VALUES ('zhangsan','123456');</a:t>
            </a:r>
            <a:endParaRPr lang="zh-CN" altLang="zh-CN" sz="1600" dirty="0">
              <a:solidFill>
                <a:srgbClr val="595959"/>
              </a:solidFill>
              <a:latin typeface="微软雅黑" panose="020B0503020204020204" pitchFamily="34" charset="-122"/>
              <a:ea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rPr>
              <a:t>INSERT INTO user(name,password) VALUES ('lisi','123456');</a:t>
            </a:r>
            <a:endParaRPr lang="zh-CN" altLang="zh-CN" sz="1600" dirty="0">
              <a:solidFill>
                <a:srgbClr val="595959"/>
              </a:solidFill>
              <a:latin typeface="微软雅黑" panose="020B0503020204020204" pitchFamily="34" charset="-122"/>
              <a:ea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rPr>
              <a:t>INSERT INTO user(name,password) VALUES ('wangwu','123456');</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8" name="1"/>
          <p:cNvSpPr txBox="1"/>
          <p:nvPr>
            <p:custDataLst>
              <p:tags r:id="rId3"/>
            </p:custDataLst>
          </p:nvPr>
        </p:nvSpPr>
        <p:spPr>
          <a:xfrm>
            <a:off x="1050639" y="3609303"/>
            <a:ext cx="8143641"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使用</a:t>
            </a:r>
            <a:r>
              <a:rPr lang="en-US" altLang="zh-CN" sz="1600" dirty="0">
                <a:solidFill>
                  <a:srgbClr val="595959"/>
                </a:solidFill>
                <a:latin typeface="微软雅黑" panose="020B0503020204020204" pitchFamily="34" charset="-122"/>
                <a:ea typeface="微软雅黑" panose="020B0503020204020204" pitchFamily="34" charset="-122"/>
              </a:rPr>
              <a:t>SELECT</a:t>
            </a:r>
            <a:r>
              <a:rPr lang="zh-CN" altLang="zh-CN" sz="1600" dirty="0">
                <a:solidFill>
                  <a:srgbClr val="595959"/>
                </a:solidFill>
                <a:latin typeface="微软雅黑" panose="020B0503020204020204" pitchFamily="34" charset="-122"/>
                <a:ea typeface="微软雅黑" panose="020B0503020204020204" pitchFamily="34" charset="-122"/>
              </a:rPr>
              <a:t>语句查询</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表，查询结果如</a:t>
            </a:r>
            <a:r>
              <a:rPr lang="zh-CN" altLang="en-US" sz="1600" dirty="0">
                <a:solidFill>
                  <a:srgbClr val="595959"/>
                </a:solidFill>
                <a:latin typeface="微软雅黑" panose="020B0503020204020204" pitchFamily="34" charset="-122"/>
                <a:ea typeface="微软雅黑" panose="020B0503020204020204" pitchFamily="34" charset="-122"/>
              </a:rPr>
              <a:t>下图</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307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159" y="4329952"/>
            <a:ext cx="39624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44254" y="1244603"/>
            <a:ext cx="4071820" cy="507831"/>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在项目在添加</a:t>
            </a:r>
            <a:r>
              <a:rPr lang="en-US" altLang="zh-CN" b="1" dirty="0">
                <a:solidFill>
                  <a:srgbClr val="595959"/>
                </a:solidFill>
                <a:latin typeface="微软雅黑" panose="020B0503020204020204" pitchFamily="34" charset="-122"/>
                <a:ea typeface="微软雅黑" panose="020B0503020204020204" pitchFamily="34" charset="-122"/>
              </a:rPr>
              <a:t>jar</a:t>
            </a:r>
            <a:r>
              <a:rPr lang="zh-CN" altLang="en-US" b="1" dirty="0">
                <a:solidFill>
                  <a:srgbClr val="595959"/>
                </a:solidFill>
                <a:latin typeface="微软雅黑" panose="020B0503020204020204" pitchFamily="34" charset="-122"/>
                <a:ea typeface="微软雅黑" panose="020B0503020204020204" pitchFamily="34" charset="-122"/>
              </a:rPr>
              <a:t>包</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8" name="1"/>
          <p:cNvSpPr txBox="1"/>
          <p:nvPr>
            <p:custDataLst>
              <p:tags r:id="rId2"/>
            </p:custDataLst>
          </p:nvPr>
        </p:nvSpPr>
        <p:spPr>
          <a:xfrm>
            <a:off x="1808706" y="3149999"/>
            <a:ext cx="8814471"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将下载的</a:t>
            </a:r>
            <a:r>
              <a:rPr lang="en-US" altLang="zh-CN" sz="1600" dirty="0">
                <a:solidFill>
                  <a:srgbClr val="595959"/>
                </a:solidFill>
                <a:latin typeface="微软雅黑" panose="020B0503020204020204" pitchFamily="34" charset="-122"/>
                <a:ea typeface="微软雅黑" panose="020B0503020204020204" pitchFamily="34" charset="-122"/>
              </a:rPr>
              <a:t>DBUtils</a:t>
            </a:r>
            <a:r>
              <a:rPr lang="zh-CN" altLang="zh-CN" sz="1600" dirty="0">
                <a:solidFill>
                  <a:srgbClr val="595959"/>
                </a:solidFill>
                <a:latin typeface="微软雅黑" panose="020B0503020204020204" pitchFamily="34" charset="-122"/>
                <a:ea typeface="微软雅黑" panose="020B0503020204020204" pitchFamily="34" charset="-122"/>
              </a:rPr>
              <a:t>工具的</a:t>
            </a:r>
            <a:r>
              <a:rPr lang="en-US" altLang="zh-CN" sz="1600" dirty="0">
                <a:solidFill>
                  <a:srgbClr val="595959"/>
                </a:solidFill>
                <a:latin typeface="微软雅黑" panose="020B0503020204020204" pitchFamily="34" charset="-122"/>
                <a:ea typeface="微软雅黑" panose="020B0503020204020204" pitchFamily="34" charset="-122"/>
              </a:rPr>
              <a:t>JAR</a:t>
            </a:r>
            <a:r>
              <a:rPr lang="zh-CN" altLang="zh-CN" sz="1600" dirty="0">
                <a:solidFill>
                  <a:srgbClr val="595959"/>
                </a:solidFill>
                <a:latin typeface="微软雅黑" panose="020B0503020204020204" pitchFamily="34" charset="-122"/>
                <a:ea typeface="微软雅黑" panose="020B0503020204020204" pitchFamily="34" charset="-122"/>
              </a:rPr>
              <a:t>包</a:t>
            </a:r>
            <a:r>
              <a:rPr lang="en-US" altLang="zh-CN" sz="1600" dirty="0">
                <a:solidFill>
                  <a:srgbClr val="595959"/>
                </a:solidFill>
                <a:latin typeface="微软雅黑" panose="020B0503020204020204" pitchFamily="34" charset="-122"/>
                <a:ea typeface="微软雅黑" panose="020B0503020204020204" pitchFamily="34" charset="-122"/>
              </a:rPr>
              <a:t>commons-dbutils-1.7.jar</a:t>
            </a:r>
            <a:r>
              <a:rPr lang="zh-CN" altLang="zh-CN" sz="1600" dirty="0">
                <a:solidFill>
                  <a:srgbClr val="595959"/>
                </a:solidFill>
                <a:latin typeface="微软雅黑" panose="020B0503020204020204" pitchFamily="34" charset="-122"/>
                <a:ea typeface="微软雅黑" panose="020B0503020204020204" pitchFamily="34" charset="-122"/>
              </a:rPr>
              <a:t>添加到项目的</a:t>
            </a:r>
            <a:r>
              <a:rPr lang="en-US" altLang="zh-CN" sz="1600" dirty="0">
                <a:solidFill>
                  <a:srgbClr val="595959"/>
                </a:solidFill>
                <a:latin typeface="微软雅黑" panose="020B0503020204020204" pitchFamily="34" charset="-122"/>
                <a:ea typeface="微软雅黑" panose="020B0503020204020204" pitchFamily="34" charset="-122"/>
              </a:rPr>
              <a:t>lib</a:t>
            </a:r>
            <a:r>
              <a:rPr lang="zh-CN" altLang="zh-CN" sz="1600" dirty="0">
                <a:solidFill>
                  <a:srgbClr val="595959"/>
                </a:solidFill>
                <a:latin typeface="微软雅黑" panose="020B0503020204020204" pitchFamily="34" charset="-122"/>
                <a:ea typeface="微软雅黑" panose="020B0503020204020204" pitchFamily="34" charset="-122"/>
              </a:rPr>
              <a:t>目录中，并将第</a:t>
            </a:r>
            <a:r>
              <a:rPr lang="en-US" altLang="zh-CN" sz="1600" dirty="0">
                <a:solidFill>
                  <a:srgbClr val="595959"/>
                </a:solidFill>
                <a:latin typeface="微软雅黑" panose="020B0503020204020204" pitchFamily="34" charset="-122"/>
                <a:ea typeface="微软雅黑" panose="020B0503020204020204" pitchFamily="34" charset="-122"/>
              </a:rPr>
              <a:t>10</a:t>
            </a:r>
            <a:r>
              <a:rPr lang="zh-CN" altLang="zh-CN" sz="1600" dirty="0">
                <a:solidFill>
                  <a:srgbClr val="595959"/>
                </a:solidFill>
                <a:latin typeface="微软雅黑" panose="020B0503020204020204" pitchFamily="34" charset="-122"/>
                <a:ea typeface="微软雅黑" panose="020B0503020204020204" pitchFamily="34" charset="-122"/>
              </a:rPr>
              <a:t>章中</a:t>
            </a:r>
            <a:r>
              <a:rPr lang="en-US" altLang="zh-CN" sz="1600" dirty="0">
                <a:solidFill>
                  <a:srgbClr val="595959"/>
                </a:solidFill>
                <a:latin typeface="微软雅黑" panose="020B0503020204020204" pitchFamily="34" charset="-122"/>
                <a:ea typeface="微软雅黑" panose="020B0503020204020204" pitchFamily="34" charset="-122"/>
              </a:rPr>
              <a:t>JDBCUtils.java</a:t>
            </a:r>
            <a:r>
              <a:rPr lang="zh-CN" altLang="zh-CN" sz="1600" dirty="0">
                <a:solidFill>
                  <a:srgbClr val="595959"/>
                </a:solidFill>
                <a:latin typeface="微软雅黑" panose="020B0503020204020204" pitchFamily="34" charset="-122"/>
                <a:ea typeface="微软雅黑" panose="020B0503020204020204" pitchFamily="34" charset="-122"/>
              </a:rPr>
              <a:t>复制到</a:t>
            </a:r>
            <a:r>
              <a:rPr lang="en-US" altLang="zh-CN" sz="1600" dirty="0">
                <a:solidFill>
                  <a:srgbClr val="595959"/>
                </a:solidFill>
                <a:latin typeface="微软雅黑" panose="020B0503020204020204" pitchFamily="34" charset="-122"/>
                <a:ea typeface="微软雅黑" panose="020B0503020204020204" pitchFamily="34" charset="-122"/>
              </a:rPr>
              <a:t>cn.itcast.chapter11.example</a:t>
            </a:r>
            <a:r>
              <a:rPr lang="zh-CN" altLang="zh-CN" sz="1600" dirty="0">
                <a:solidFill>
                  <a:srgbClr val="595959"/>
                </a:solidFill>
                <a:latin typeface="微软雅黑" panose="020B0503020204020204" pitchFamily="34" charset="-122"/>
                <a:ea typeface="微软雅黑" panose="020B0503020204020204" pitchFamily="34" charset="-122"/>
              </a:rPr>
              <a:t>包下。</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306456" y="2796988"/>
            <a:ext cx="9865885" cy="157330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6232" y="274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855533" y="40560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2806151"/>
            <a:ext cx="5176459"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了解数据库连接池的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，能够知道数据库连接池用于做什么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44254" y="1244603"/>
            <a:ext cx="4071820"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编写通用的查询方法</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8" name="1"/>
          <p:cNvSpPr txBox="1"/>
          <p:nvPr>
            <p:custDataLst>
              <p:tags r:id="rId2"/>
            </p:custDataLst>
          </p:nvPr>
        </p:nvSpPr>
        <p:spPr>
          <a:xfrm>
            <a:off x="1808706" y="3149999"/>
            <a:ext cx="8814471"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chapter11</a:t>
            </a:r>
            <a:r>
              <a:rPr lang="zh-CN" altLang="zh-CN" sz="1600" dirty="0">
                <a:solidFill>
                  <a:srgbClr val="595959"/>
                </a:solidFill>
                <a:latin typeface="微软雅黑" panose="020B0503020204020204" pitchFamily="34" charset="-122"/>
                <a:ea typeface="微软雅黑" panose="020B0503020204020204" pitchFamily="34" charset="-122"/>
              </a:rPr>
              <a:t>项目的</a:t>
            </a:r>
            <a:r>
              <a:rPr lang="en-US" altLang="zh-CN" sz="1600" dirty="0">
                <a:solidFill>
                  <a:srgbClr val="595959"/>
                </a:solidFill>
                <a:latin typeface="微软雅黑" panose="020B0503020204020204" pitchFamily="34" charset="-122"/>
                <a:ea typeface="微软雅黑" panose="020B0503020204020204" pitchFamily="34" charset="-122"/>
              </a:rPr>
              <a:t>cn.itcast.chapter11.example</a:t>
            </a:r>
            <a:r>
              <a:rPr lang="zh-CN" altLang="zh-CN" sz="1600" dirty="0">
                <a:solidFill>
                  <a:srgbClr val="595959"/>
                </a:solidFill>
                <a:latin typeface="微软雅黑" panose="020B0503020204020204" pitchFamily="34" charset="-122"/>
                <a:ea typeface="微软雅黑" panose="020B0503020204020204" pitchFamily="34" charset="-122"/>
              </a:rPr>
              <a:t>包中创建一个名为</a:t>
            </a:r>
            <a:r>
              <a:rPr lang="en-US" altLang="zh-CN" sz="1600" dirty="0">
                <a:solidFill>
                  <a:srgbClr val="595959"/>
                </a:solidFill>
                <a:latin typeface="微软雅黑" panose="020B0503020204020204" pitchFamily="34" charset="-122"/>
                <a:ea typeface="微软雅黑" panose="020B0503020204020204" pitchFamily="34" charset="-122"/>
              </a:rPr>
              <a:t>BaseDao</a:t>
            </a:r>
            <a:r>
              <a:rPr lang="zh-CN" altLang="zh-CN" sz="1600" dirty="0">
                <a:solidFill>
                  <a:srgbClr val="595959"/>
                </a:solidFill>
                <a:latin typeface="微软雅黑" panose="020B0503020204020204" pitchFamily="34" charset="-122"/>
                <a:ea typeface="微软雅黑" panose="020B0503020204020204" pitchFamily="34" charset="-122"/>
              </a:rPr>
              <a:t>的类，在该类中编写一个通用的查询方法。</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306456" y="2796988"/>
            <a:ext cx="9865885" cy="157330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6232" y="274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855533" y="40560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44254" y="1244603"/>
            <a:ext cx="4071820"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编写</a:t>
            </a:r>
            <a:r>
              <a:rPr lang="en-US" altLang="zh-CN" b="1" dirty="0">
                <a:solidFill>
                  <a:srgbClr val="595959"/>
                </a:solidFill>
                <a:latin typeface="微软雅黑" panose="020B0503020204020204" pitchFamily="34" charset="-122"/>
                <a:ea typeface="微软雅黑" panose="020B0503020204020204" pitchFamily="34" charset="-122"/>
              </a:rPr>
              <a:t>User</a:t>
            </a:r>
            <a:r>
              <a:rPr lang="zh-CN" altLang="en-US" b="1" dirty="0">
                <a:solidFill>
                  <a:srgbClr val="595959"/>
                </a:solidFill>
                <a:latin typeface="微软雅黑" panose="020B0503020204020204" pitchFamily="34" charset="-122"/>
                <a:ea typeface="微软雅黑" panose="020B0503020204020204" pitchFamily="34" charset="-122"/>
              </a:rPr>
              <a:t>实体类</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8" name="1"/>
          <p:cNvSpPr txBox="1"/>
          <p:nvPr>
            <p:custDataLst>
              <p:tags r:id="rId2"/>
            </p:custDataLst>
          </p:nvPr>
        </p:nvSpPr>
        <p:spPr>
          <a:xfrm>
            <a:off x="1808706" y="2125191"/>
            <a:ext cx="8814471" cy="418191"/>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cn.itcast.chapter11.example</a:t>
            </a:r>
            <a:r>
              <a:rPr lang="zh-CN" altLang="zh-CN" sz="1600" dirty="0">
                <a:solidFill>
                  <a:srgbClr val="595959"/>
                </a:solidFill>
                <a:latin typeface="微软雅黑" panose="020B0503020204020204" pitchFamily="34" charset="-122"/>
                <a:ea typeface="微软雅黑" panose="020B0503020204020204" pitchFamily="34" charset="-122"/>
              </a:rPr>
              <a:t>包下创建实体类</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，用于封装</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对象。</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a:stretch>
            <a:fillRect/>
          </a:stretch>
        </p:blipFill>
        <p:spPr>
          <a:xfrm>
            <a:off x="2441512" y="3247819"/>
            <a:ext cx="7231880" cy="1769349"/>
          </a:xfrm>
          <a:prstGeom prst="rect">
            <a:avLst/>
          </a:prstGeom>
        </p:spPr>
      </p:pic>
      <p:sp>
        <p:nvSpPr>
          <p:cNvPr id="17" name="矩形 16"/>
          <p:cNvSpPr/>
          <p:nvPr/>
        </p:nvSpPr>
        <p:spPr>
          <a:xfrm>
            <a:off x="2955330" y="3358936"/>
            <a:ext cx="6519187" cy="1569660"/>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public class User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private int id;</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private String name;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private String password;</a:t>
            </a:r>
            <a:endParaRPr lang="en-US"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 省略</a:t>
            </a:r>
            <a:r>
              <a:rPr lang="en-US" altLang="zh-CN" sz="1600" dirty="0">
                <a:solidFill>
                  <a:srgbClr val="595959"/>
                </a:solidFill>
                <a:latin typeface="微软雅黑" panose="020B0503020204020204" pitchFamily="34" charset="-122"/>
                <a:ea typeface="微软雅黑" panose="020B0503020204020204" pitchFamily="34" charset="-122"/>
              </a:rPr>
              <a:t>getter/setter</a:t>
            </a:r>
            <a:r>
              <a:rPr lang="zh-CN" altLang="en-US" sz="1600" dirty="0">
                <a:solidFill>
                  <a:srgbClr val="595959"/>
                </a:solidFill>
                <a:latin typeface="微软雅黑" panose="020B0503020204020204" pitchFamily="34" charset="-122"/>
                <a:ea typeface="微软雅黑" panose="020B0503020204020204" pitchFamily="34" charset="-122"/>
              </a:rPr>
              <a:t>方法</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44254" y="1244603"/>
            <a:ext cx="4071820" cy="507831"/>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演示</a:t>
            </a:r>
            <a:r>
              <a:rPr lang="en-US" altLang="zh-CN" b="1" dirty="0">
                <a:solidFill>
                  <a:srgbClr val="595959"/>
                </a:solidFill>
                <a:latin typeface="微软雅黑" panose="020B0503020204020204" pitchFamily="34" charset="-122"/>
                <a:ea typeface="微软雅黑" panose="020B0503020204020204" pitchFamily="34" charset="-122"/>
              </a:rPr>
              <a:t>BeanHandler</a:t>
            </a:r>
            <a:r>
              <a:rPr lang="zh-CN" altLang="en-US" b="1" dirty="0">
                <a:solidFill>
                  <a:srgbClr val="595959"/>
                </a:solidFill>
                <a:latin typeface="微软雅黑" panose="020B0503020204020204" pitchFamily="34" charset="-122"/>
                <a:ea typeface="微软雅黑" panose="020B0503020204020204" pitchFamily="34" charset="-122"/>
              </a:rPr>
              <a:t>类处理结果集</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8" name="1"/>
          <p:cNvSpPr txBox="1"/>
          <p:nvPr>
            <p:custDataLst>
              <p:tags r:id="rId2"/>
            </p:custDataLst>
          </p:nvPr>
        </p:nvSpPr>
        <p:spPr>
          <a:xfrm>
            <a:off x="1808706" y="3109658"/>
            <a:ext cx="8814471"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cn.itcast.chapter11.example</a:t>
            </a:r>
            <a:r>
              <a:rPr lang="zh-CN" altLang="zh-CN" sz="1600" dirty="0">
                <a:solidFill>
                  <a:srgbClr val="595959"/>
                </a:solidFill>
                <a:latin typeface="微软雅黑" panose="020B0503020204020204" pitchFamily="34" charset="-122"/>
                <a:ea typeface="微软雅黑" panose="020B0503020204020204" pitchFamily="34" charset="-122"/>
              </a:rPr>
              <a:t>包下创建类</a:t>
            </a:r>
            <a:r>
              <a:rPr lang="en-US" altLang="zh-CN" sz="1600" dirty="0">
                <a:solidFill>
                  <a:srgbClr val="595959"/>
                </a:solidFill>
                <a:latin typeface="微软雅黑" panose="020B0503020204020204" pitchFamily="34" charset="-122"/>
                <a:ea typeface="微软雅黑" panose="020B0503020204020204" pitchFamily="34" charset="-122"/>
              </a:rPr>
              <a:t>ResultSetTest1</a:t>
            </a:r>
            <a:r>
              <a:rPr lang="zh-CN" altLang="zh-CN" sz="1600" dirty="0">
                <a:solidFill>
                  <a:srgbClr val="595959"/>
                </a:solidFill>
                <a:latin typeface="微软雅黑" panose="020B0503020204020204" pitchFamily="34" charset="-122"/>
                <a:ea typeface="微软雅黑" panose="020B0503020204020204" pitchFamily="34" charset="-122"/>
              </a:rPr>
              <a:t>，用于演示</a:t>
            </a:r>
            <a:r>
              <a:rPr lang="en-US" altLang="zh-CN" sz="1600" dirty="0">
                <a:solidFill>
                  <a:srgbClr val="595959"/>
                </a:solidFill>
                <a:latin typeface="微软雅黑" panose="020B0503020204020204" pitchFamily="34" charset="-122"/>
                <a:ea typeface="微软雅黑" panose="020B0503020204020204" pitchFamily="34" charset="-122"/>
              </a:rPr>
              <a:t>BeanHandler</a:t>
            </a:r>
            <a:r>
              <a:rPr lang="zh-CN" altLang="zh-CN" sz="1600" dirty="0">
                <a:solidFill>
                  <a:srgbClr val="595959"/>
                </a:solidFill>
                <a:latin typeface="微软雅黑" panose="020B0503020204020204" pitchFamily="34" charset="-122"/>
                <a:ea typeface="微软雅黑" panose="020B0503020204020204" pitchFamily="34" charset="-122"/>
              </a:rPr>
              <a:t>类对结果集的处理。</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306456" y="2796988"/>
            <a:ext cx="9865885" cy="142538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6232" y="274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855533" y="38946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44254" y="1244603"/>
            <a:ext cx="4071820"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运行</a:t>
            </a:r>
            <a:r>
              <a:rPr lang="en-US" altLang="zh-CN" b="1" dirty="0">
                <a:solidFill>
                  <a:srgbClr val="595959"/>
                </a:solidFill>
                <a:latin typeface="微软雅黑" panose="020B0503020204020204" pitchFamily="34" charset="-122"/>
                <a:ea typeface="微软雅黑" panose="020B0503020204020204" pitchFamily="34" charset="-122"/>
              </a:rPr>
              <a:t>ResultSetTest1</a:t>
            </a:r>
            <a:r>
              <a:rPr lang="zh-CN" altLang="zh-CN" b="1" dirty="0">
                <a:solidFill>
                  <a:srgbClr val="595959"/>
                </a:solidFill>
                <a:latin typeface="微软雅黑" panose="020B0503020204020204" pitchFamily="34" charset="-122"/>
                <a:ea typeface="微软雅黑" panose="020B0503020204020204" pitchFamily="34" charset="-122"/>
              </a:rPr>
              <a:t>类</a:t>
            </a:r>
            <a:endParaRPr lang="zh-CN" altLang="zh-CN" b="1" dirty="0">
              <a:solidFill>
                <a:srgbClr val="595959"/>
              </a:solidFill>
              <a:latin typeface="微软雅黑" panose="020B0503020204020204" pitchFamily="34" charset="-122"/>
              <a:ea typeface="微软雅黑" panose="020B0503020204020204" pitchFamily="34" charset="-122"/>
            </a:endParaRPr>
          </a:p>
        </p:txBody>
      </p:sp>
      <p:pic>
        <p:nvPicPr>
          <p:cNvPr id="317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183" y="3025728"/>
            <a:ext cx="8131152" cy="139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p:cNvSpPr txBox="1"/>
          <p:nvPr>
            <p:custDataLst>
              <p:tags r:id="rId3"/>
            </p:custDataLst>
          </p:nvPr>
        </p:nvSpPr>
        <p:spPr>
          <a:xfrm>
            <a:off x="1808706" y="2125191"/>
            <a:ext cx="8814471" cy="418191"/>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运行</a:t>
            </a:r>
            <a:r>
              <a:rPr lang="en-US" altLang="zh-CN" sz="1600" dirty="0">
                <a:solidFill>
                  <a:srgbClr val="595959"/>
                </a:solidFill>
                <a:latin typeface="微软雅黑" panose="020B0503020204020204" pitchFamily="34" charset="-122"/>
                <a:ea typeface="微软雅黑" panose="020B0503020204020204" pitchFamily="34" charset="-122"/>
              </a:rPr>
              <a:t>ResultSetTest1</a:t>
            </a:r>
            <a:r>
              <a:rPr lang="zh-CN" altLang="en-US" sz="1600" dirty="0">
                <a:solidFill>
                  <a:srgbClr val="595959"/>
                </a:solidFill>
                <a:latin typeface="微软雅黑" panose="020B0503020204020204" pitchFamily="34" charset="-122"/>
                <a:ea typeface="微软雅黑" panose="020B0503020204020204" pitchFamily="34" charset="-122"/>
              </a:rPr>
              <a:t>类中的</a:t>
            </a:r>
            <a:r>
              <a:rPr lang="en-US" altLang="zh-CN" sz="1600" dirty="0">
                <a:solidFill>
                  <a:srgbClr val="595959"/>
                </a:solidFill>
                <a:latin typeface="微软雅黑" panose="020B0503020204020204" pitchFamily="34" charset="-122"/>
                <a:ea typeface="微软雅黑" panose="020B0503020204020204" pitchFamily="34" charset="-122"/>
              </a:rPr>
              <a:t>main()</a:t>
            </a:r>
            <a:r>
              <a:rPr lang="zh-CN" altLang="en-US" sz="1600" dirty="0">
                <a:solidFill>
                  <a:srgbClr val="595959"/>
                </a:solidFill>
                <a:latin typeface="微软雅黑" panose="020B0503020204020204" pitchFamily="34" charset="-122"/>
                <a:ea typeface="微软雅黑" panose="020B0503020204020204" pitchFamily="34" charset="-122"/>
              </a:rPr>
              <a:t>方法，运行结果如下图所示</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1143839" y="5068669"/>
            <a:ext cx="9936537" cy="418128"/>
          </a:xfrm>
          <a:prstGeom prst="rect">
            <a:avLst/>
          </a:prstGeom>
        </p:spPr>
        <p:txBody>
          <a:bodyPr wrap="square">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由图</a:t>
            </a:r>
            <a:r>
              <a:rPr lang="zh-CN" altLang="en-US" sz="1600" dirty="0">
                <a:solidFill>
                  <a:srgbClr val="595959"/>
                </a:solidFill>
                <a:latin typeface="微软雅黑" panose="020B0503020204020204" pitchFamily="34" charset="-122"/>
                <a:ea typeface="微软雅黑" panose="020B0503020204020204" pitchFamily="34" charset="-122"/>
              </a:rPr>
              <a:t>中的</a:t>
            </a:r>
            <a:r>
              <a:rPr lang="zh-CN" altLang="zh-CN" sz="1600" dirty="0">
                <a:solidFill>
                  <a:srgbClr val="595959"/>
                </a:solidFill>
                <a:latin typeface="微软雅黑" panose="020B0503020204020204" pitchFamily="34" charset="-122"/>
                <a:ea typeface="微软雅黑" panose="020B0503020204020204" pitchFamily="34" charset="-122"/>
              </a:rPr>
              <a:t>输出结果可以看出，</a:t>
            </a:r>
            <a:r>
              <a:rPr lang="en-US" altLang="zh-CN" sz="1600" dirty="0" err="1">
                <a:solidFill>
                  <a:srgbClr val="595959"/>
                </a:solidFill>
                <a:latin typeface="微软雅黑" panose="020B0503020204020204" pitchFamily="34" charset="-122"/>
                <a:ea typeface="微软雅黑" panose="020B0503020204020204" pitchFamily="34" charset="-122"/>
              </a:rPr>
              <a:t>BeanHandler</a:t>
            </a:r>
            <a:r>
              <a:rPr lang="zh-CN" altLang="zh-CN" sz="1600" dirty="0">
                <a:solidFill>
                  <a:srgbClr val="595959"/>
                </a:solidFill>
                <a:latin typeface="微软雅黑" panose="020B0503020204020204" pitchFamily="34" charset="-122"/>
                <a:ea typeface="微软雅黑" panose="020B0503020204020204" pitchFamily="34" charset="-122"/>
              </a:rPr>
              <a:t>已成功将</a:t>
            </a:r>
            <a:r>
              <a:rPr lang="en-US" altLang="zh-CN" sz="1600" dirty="0">
                <a:solidFill>
                  <a:srgbClr val="595959"/>
                </a:solidFill>
                <a:latin typeface="微软雅黑" panose="020B0503020204020204" pitchFamily="34" charset="-122"/>
                <a:ea typeface="微软雅黑" panose="020B0503020204020204" pitchFamily="34" charset="-122"/>
              </a:rPr>
              <a:t>id</a:t>
            </a:r>
            <a:r>
              <a:rPr lang="zh-CN" altLang="zh-CN" sz="1600" dirty="0">
                <a:solidFill>
                  <a:srgbClr val="595959"/>
                </a:solidFill>
                <a:latin typeface="微软雅黑" panose="020B0503020204020204" pitchFamily="34" charset="-122"/>
                <a:ea typeface="微软雅黑" panose="020B0503020204020204" pitchFamily="34" charset="-122"/>
              </a:rPr>
              <a:t>为</a:t>
            </a:r>
            <a:r>
              <a:rPr lang="en-US" altLang="zh-CN" sz="1600" dirty="0">
                <a:solidFill>
                  <a:srgbClr val="595959"/>
                </a:solidFill>
                <a:latin typeface="微软雅黑" panose="020B0503020204020204" pitchFamily="34" charset="-122"/>
                <a:ea typeface="微软雅黑" panose="020B0503020204020204" pitchFamily="34" charset="-122"/>
              </a:rPr>
              <a:t>1</a:t>
            </a:r>
            <a:r>
              <a:rPr lang="zh-CN" altLang="zh-CN" sz="1600" dirty="0">
                <a:solidFill>
                  <a:srgbClr val="595959"/>
                </a:solidFill>
                <a:latin typeface="微软雅黑" panose="020B0503020204020204" pitchFamily="34" charset="-122"/>
                <a:ea typeface="微软雅黑" panose="020B0503020204020204" pitchFamily="34" charset="-122"/>
              </a:rPr>
              <a:t>的数据存入到了实体对象</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中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44254" y="1244603"/>
            <a:ext cx="48281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演示</a:t>
            </a:r>
            <a:r>
              <a:rPr lang="en-US" altLang="zh-CN" b="1" dirty="0">
                <a:solidFill>
                  <a:srgbClr val="595959"/>
                </a:solidFill>
                <a:latin typeface="微软雅黑" panose="020B0503020204020204" pitchFamily="34" charset="-122"/>
                <a:ea typeface="微软雅黑" panose="020B0503020204020204" pitchFamily="34" charset="-122"/>
              </a:rPr>
              <a:t>BeanListHandler</a:t>
            </a:r>
            <a:r>
              <a:rPr lang="zh-CN" altLang="zh-CN" b="1" dirty="0">
                <a:solidFill>
                  <a:srgbClr val="595959"/>
                </a:solidFill>
                <a:latin typeface="微软雅黑" panose="020B0503020204020204" pitchFamily="34" charset="-122"/>
                <a:ea typeface="微软雅黑" panose="020B0503020204020204" pitchFamily="34" charset="-122"/>
              </a:rPr>
              <a:t>类</a:t>
            </a:r>
            <a:r>
              <a:rPr lang="zh-CN" altLang="en-US" b="1" dirty="0">
                <a:solidFill>
                  <a:srgbClr val="595959"/>
                </a:solidFill>
                <a:latin typeface="微软雅黑" panose="020B0503020204020204" pitchFamily="34" charset="-122"/>
                <a:ea typeface="微软雅黑" panose="020B0503020204020204" pitchFamily="34" charset="-122"/>
              </a:rPr>
              <a:t>处理</a:t>
            </a:r>
            <a:r>
              <a:rPr lang="zh-CN" altLang="zh-CN" b="1" dirty="0">
                <a:solidFill>
                  <a:srgbClr val="595959"/>
                </a:solidFill>
                <a:latin typeface="微软雅黑" panose="020B0503020204020204" pitchFamily="34" charset="-122"/>
                <a:ea typeface="微软雅黑" panose="020B0503020204020204" pitchFamily="34" charset="-122"/>
              </a:rPr>
              <a:t>结果集</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7" name="1"/>
          <p:cNvSpPr txBox="1"/>
          <p:nvPr>
            <p:custDataLst>
              <p:tags r:id="rId2"/>
            </p:custDataLst>
          </p:nvPr>
        </p:nvSpPr>
        <p:spPr>
          <a:xfrm>
            <a:off x="1849047" y="3109658"/>
            <a:ext cx="8814471"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cn.itcast.chapter11.example</a:t>
            </a:r>
            <a:r>
              <a:rPr lang="zh-CN" altLang="zh-CN" sz="1600" dirty="0">
                <a:solidFill>
                  <a:srgbClr val="595959"/>
                </a:solidFill>
                <a:latin typeface="微软雅黑" panose="020B0503020204020204" pitchFamily="34" charset="-122"/>
                <a:ea typeface="微软雅黑" panose="020B0503020204020204" pitchFamily="34" charset="-122"/>
              </a:rPr>
              <a:t>包下创建</a:t>
            </a:r>
            <a:r>
              <a:rPr lang="en-US" altLang="zh-CN" sz="1600" dirty="0">
                <a:solidFill>
                  <a:srgbClr val="595959"/>
                </a:solidFill>
                <a:latin typeface="微软雅黑" panose="020B0503020204020204" pitchFamily="34" charset="-122"/>
                <a:ea typeface="微软雅黑" panose="020B0503020204020204" pitchFamily="34" charset="-122"/>
              </a:rPr>
              <a:t>ResultSetTest2</a:t>
            </a:r>
            <a:r>
              <a:rPr lang="zh-CN" altLang="zh-CN" sz="1600" dirty="0">
                <a:solidFill>
                  <a:srgbClr val="595959"/>
                </a:solidFill>
                <a:latin typeface="微软雅黑" panose="020B0503020204020204" pitchFamily="34" charset="-122"/>
                <a:ea typeface="微软雅黑" panose="020B0503020204020204" pitchFamily="34" charset="-122"/>
              </a:rPr>
              <a:t>类，用于演示</a:t>
            </a:r>
            <a:r>
              <a:rPr lang="en-US" altLang="zh-CN" sz="1600" dirty="0">
                <a:solidFill>
                  <a:srgbClr val="595959"/>
                </a:solidFill>
                <a:latin typeface="微软雅黑" panose="020B0503020204020204" pitchFamily="34" charset="-122"/>
                <a:ea typeface="微软雅黑" panose="020B0503020204020204" pitchFamily="34" charset="-122"/>
              </a:rPr>
              <a:t>BeanListHandler</a:t>
            </a:r>
            <a:r>
              <a:rPr lang="zh-CN" altLang="zh-CN" sz="1600" dirty="0">
                <a:solidFill>
                  <a:srgbClr val="595959"/>
                </a:solidFill>
                <a:latin typeface="微软雅黑" panose="020B0503020204020204" pitchFamily="34" charset="-122"/>
                <a:ea typeface="微软雅黑" panose="020B0503020204020204" pitchFamily="34" charset="-122"/>
              </a:rPr>
              <a:t>类对结果集的处理。</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306456" y="2796988"/>
            <a:ext cx="9865885" cy="142538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56232" y="274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55533" y="38946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44254" y="1244603"/>
            <a:ext cx="4828146"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运行</a:t>
            </a:r>
            <a:r>
              <a:rPr lang="en-US" altLang="zh-CN" b="1" dirty="0">
                <a:solidFill>
                  <a:srgbClr val="595959"/>
                </a:solidFill>
                <a:latin typeface="微软雅黑" panose="020B0503020204020204" pitchFamily="34" charset="-122"/>
                <a:ea typeface="微软雅黑" panose="020B0503020204020204" pitchFamily="34" charset="-122"/>
              </a:rPr>
              <a:t>ResultSetTest2</a:t>
            </a:r>
            <a:r>
              <a:rPr lang="zh-CN" altLang="zh-CN" b="1" dirty="0">
                <a:solidFill>
                  <a:srgbClr val="595959"/>
                </a:solidFill>
                <a:latin typeface="微软雅黑" panose="020B0503020204020204" pitchFamily="34" charset="-122"/>
                <a:ea typeface="微软雅黑" panose="020B0503020204020204" pitchFamily="34" charset="-122"/>
              </a:rPr>
              <a:t>类</a:t>
            </a:r>
            <a:endParaRPr lang="zh-CN" altLang="zh-CN" b="1" dirty="0">
              <a:solidFill>
                <a:srgbClr val="595959"/>
              </a:solidFill>
              <a:latin typeface="微软雅黑" panose="020B0503020204020204" pitchFamily="34" charset="-122"/>
              <a:ea typeface="微软雅黑" panose="020B0503020204020204" pitchFamily="34" charset="-122"/>
            </a:endParaRPr>
          </a:p>
        </p:txBody>
      </p:sp>
      <p:pic>
        <p:nvPicPr>
          <p:cNvPr id="327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083" y="2906691"/>
            <a:ext cx="7290749" cy="190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43839" y="5068669"/>
            <a:ext cx="9936537" cy="461665"/>
          </a:xfrm>
          <a:prstGeom prst="rect">
            <a:avLst/>
          </a:prstGeom>
        </p:spPr>
        <p:txBody>
          <a:bodyPr wrap="square">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由此可见，</a:t>
            </a:r>
            <a:r>
              <a:rPr lang="en-US" altLang="zh-CN" sz="1600" dirty="0">
                <a:solidFill>
                  <a:srgbClr val="595959"/>
                </a:solidFill>
                <a:latin typeface="微软雅黑" panose="020B0503020204020204" pitchFamily="34" charset="-122"/>
                <a:ea typeface="微软雅黑" panose="020B0503020204020204" pitchFamily="34" charset="-122"/>
              </a:rPr>
              <a:t>testBeanListHandler()</a:t>
            </a:r>
            <a:r>
              <a:rPr lang="zh-CN" altLang="zh-CN" sz="1600" dirty="0">
                <a:solidFill>
                  <a:srgbClr val="595959"/>
                </a:solidFill>
                <a:latin typeface="微软雅黑" panose="020B0503020204020204" pitchFamily="34" charset="-122"/>
                <a:ea typeface="微软雅黑" panose="020B0503020204020204" pitchFamily="34" charset="-122"/>
              </a:rPr>
              <a:t>方法可以将每一行的数据都封装到</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实体对象中，并将其存放到</a:t>
            </a:r>
            <a:r>
              <a:rPr lang="en-US" altLang="zh-CN" sz="1600" dirty="0">
                <a:solidFill>
                  <a:srgbClr val="1369B2"/>
                </a:solidFill>
                <a:latin typeface="微软雅黑" panose="020B0503020204020204" pitchFamily="34" charset="-122"/>
                <a:ea typeface="微软雅黑" panose="020B0503020204020204" pitchFamily="34" charset="-122"/>
              </a:rPr>
              <a:t>list</a:t>
            </a:r>
            <a:r>
              <a:rPr lang="zh-CN" altLang="zh-CN" sz="1600" dirty="0">
                <a:solidFill>
                  <a:srgbClr val="595959"/>
                </a:solidFill>
                <a:latin typeface="微软雅黑" panose="020B0503020204020204" pitchFamily="34" charset="-122"/>
                <a:ea typeface="微软雅黑" panose="020B0503020204020204" pitchFamily="34" charset="-122"/>
              </a:rPr>
              <a:t>中。</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8" name="1"/>
          <p:cNvSpPr txBox="1"/>
          <p:nvPr>
            <p:custDataLst>
              <p:tags r:id="rId3"/>
            </p:custDataLst>
          </p:nvPr>
        </p:nvSpPr>
        <p:spPr>
          <a:xfrm>
            <a:off x="1808706" y="2125191"/>
            <a:ext cx="8814471" cy="418191"/>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运行</a:t>
            </a:r>
            <a:r>
              <a:rPr lang="en-US" altLang="zh-CN" sz="1600" dirty="0">
                <a:solidFill>
                  <a:srgbClr val="595959"/>
                </a:solidFill>
                <a:latin typeface="微软雅黑" panose="020B0503020204020204" pitchFamily="34" charset="-122"/>
                <a:ea typeface="微软雅黑" panose="020B0503020204020204" pitchFamily="34" charset="-122"/>
              </a:rPr>
              <a:t>ResultSetTest2</a:t>
            </a:r>
            <a:r>
              <a:rPr lang="zh-CN" altLang="en-US" sz="1600" dirty="0">
                <a:solidFill>
                  <a:srgbClr val="595959"/>
                </a:solidFill>
                <a:latin typeface="微软雅黑" panose="020B0503020204020204" pitchFamily="34" charset="-122"/>
                <a:ea typeface="微软雅黑" panose="020B0503020204020204" pitchFamily="34" charset="-122"/>
              </a:rPr>
              <a:t>类中的</a:t>
            </a:r>
            <a:r>
              <a:rPr lang="en-US" altLang="zh-CN" sz="1600" dirty="0">
                <a:solidFill>
                  <a:srgbClr val="595959"/>
                </a:solidFill>
                <a:latin typeface="微软雅黑" panose="020B0503020204020204" pitchFamily="34" charset="-122"/>
                <a:ea typeface="微软雅黑" panose="020B0503020204020204" pitchFamily="34" charset="-122"/>
              </a:rPr>
              <a:t>main()</a:t>
            </a:r>
            <a:r>
              <a:rPr lang="zh-CN" altLang="en-US" sz="1600" dirty="0">
                <a:solidFill>
                  <a:srgbClr val="595959"/>
                </a:solidFill>
                <a:latin typeface="微软雅黑" panose="020B0503020204020204" pitchFamily="34" charset="-122"/>
                <a:ea typeface="微软雅黑" panose="020B0503020204020204" pitchFamily="34" charset="-122"/>
              </a:rPr>
              <a:t>方法，运行结果如下图所示</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143838" y="2019905"/>
            <a:ext cx="10366843" cy="923330"/>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ColumnListHandler</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ScalarHandler</a:t>
            </a:r>
            <a:r>
              <a:rPr lang="zh-CN" altLang="zh-CN" dirty="0">
                <a:solidFill>
                  <a:srgbClr val="595959"/>
                </a:solidFill>
                <a:latin typeface="微软雅黑" panose="020B0503020204020204" pitchFamily="34" charset="-122"/>
                <a:ea typeface="微软雅黑" panose="020B0503020204020204" pitchFamily="34" charset="-122"/>
              </a:rPr>
              <a:t>类可以对指定的列数据进行封装，在封装时，查询指定列数据，然后将获得的列数据封装到容器中。</a:t>
            </a:r>
            <a:r>
              <a:rPr lang="en-US" altLang="zh-CN" dirty="0">
                <a:solidFill>
                  <a:srgbClr val="595959"/>
                </a:solidFill>
                <a:latin typeface="微软雅黑" panose="020B0503020204020204" pitchFamily="34" charset="-122"/>
                <a:ea typeface="微软雅黑" panose="020B0503020204020204" pitchFamily="34" charset="-122"/>
              </a:rPr>
              <a:t>ColumnListHandler</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ScalarHandler</a:t>
            </a:r>
            <a:r>
              <a:rPr lang="zh-CN" altLang="zh-CN" dirty="0">
                <a:solidFill>
                  <a:srgbClr val="595959"/>
                </a:solidFill>
                <a:latin typeface="微软雅黑" panose="020B0503020204020204" pitchFamily="34" charset="-122"/>
                <a:ea typeface="微软雅黑" panose="020B0503020204020204" pitchFamily="34" charset="-122"/>
              </a:rPr>
              <a:t>的对比如</a:t>
            </a:r>
            <a:r>
              <a:rPr lang="zh-CN" altLang="en-US" dirty="0">
                <a:solidFill>
                  <a:srgbClr val="595959"/>
                </a:solidFill>
                <a:latin typeface="微软雅黑" panose="020B0503020204020204" pitchFamily="34" charset="-122"/>
                <a:ea typeface="微软雅黑" panose="020B0503020204020204" pitchFamily="34" charset="-122"/>
              </a:rPr>
              <a:t>下表</a:t>
            </a:r>
            <a:r>
              <a:rPr lang="zh-CN" altLang="zh-CN" dirty="0">
                <a:solidFill>
                  <a:srgbClr val="595959"/>
                </a:solidFill>
                <a:latin typeface="微软雅黑" panose="020B0503020204020204" pitchFamily="34" charset="-122"/>
                <a:ea typeface="微软雅黑" panose="020B0503020204020204" pitchFamily="34" charset="-122"/>
              </a:rPr>
              <a:t>所示。</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51586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65223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ColumnListHandler</a:t>
            </a:r>
            <a:r>
              <a:rPr lang="zh-CN" altLang="zh-CN" sz="2000" dirty="0">
                <a:solidFill>
                  <a:srgbClr val="1369B2"/>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ScalarHandler</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2098159" y="3372643"/>
          <a:ext cx="8081682" cy="1885156"/>
        </p:xfrm>
        <a:graphic>
          <a:graphicData uri="http://schemas.openxmlformats.org/drawingml/2006/table">
            <a:tbl>
              <a:tblPr>
                <a:tableStyleId>{5C22544A-7EE6-4342-B048-85BDC9FD1C3A}</a:tableStyleId>
              </a:tblPr>
              <a:tblGrid>
                <a:gridCol w="2148988"/>
                <a:gridCol w="1708485"/>
                <a:gridCol w="4224209"/>
              </a:tblGrid>
              <a:tr h="346253">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类名称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相同点</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7970" algn="ctr" defTabSz="9144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不同点</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r>
              <a:tr h="615561">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ColumnListHandler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rowSpan="2">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都是对指定列的查询结果集进行封装</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封装指定列的所有数据，将他们放入一个</a:t>
                      </a:r>
                      <a:r>
                        <a:rPr lang="en-US" sz="1600" b="0" kern="100">
                          <a:solidFill>
                            <a:srgbClr val="595959"/>
                          </a:solidFill>
                          <a:effectLst/>
                          <a:latin typeface="微软雅黑" panose="020B0503020204020204" pitchFamily="34" charset="-122"/>
                          <a:ea typeface="微软雅黑" panose="020B0503020204020204" pitchFamily="34" charset="-122"/>
                          <a:cs typeface="+mn-cs"/>
                        </a:rPr>
                        <a:t>List</a:t>
                      </a:r>
                      <a:r>
                        <a:rPr lang="zh-CN" sz="1600" b="0" kern="100">
                          <a:solidFill>
                            <a:srgbClr val="595959"/>
                          </a:solidFill>
                          <a:effectLst/>
                          <a:latin typeface="微软雅黑" panose="020B0503020204020204" pitchFamily="34" charset="-122"/>
                          <a:ea typeface="微软雅黑" panose="020B0503020204020204" pitchFamily="34" charset="-122"/>
                          <a:cs typeface="+mn-cs"/>
                        </a:rPr>
                        <a:t>集合中</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923342">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ScalarHandler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vMerge="1">
                  <a:tcP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封装单条列数据，也可以封装类似</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count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avg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max</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min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sum</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等聚合函数的执行结果</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sp>
        <p:nvSpPr>
          <p:cNvPr id="9" name="1"/>
          <p:cNvSpPr txBox="1"/>
          <p:nvPr>
            <p:custDataLst>
              <p:tags r:id="rId3"/>
            </p:custDataLst>
          </p:nvPr>
        </p:nvSpPr>
        <p:spPr>
          <a:xfrm>
            <a:off x="1172537" y="5386152"/>
            <a:ext cx="10366843" cy="923330"/>
          </a:xfrm>
          <a:prstGeom prst="rect">
            <a:avLst/>
          </a:prstGeom>
          <a:noFill/>
          <a:ln>
            <a:noFill/>
          </a:ln>
        </p:spPr>
        <p:txBody>
          <a:bodyPr wrap="square" rtlCol="0">
            <a:spAutoFit/>
          </a:bodyPr>
          <a:lstStyle/>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注意</a:t>
            </a:r>
            <a:r>
              <a:rPr lang="zh-CN" altLang="en-US"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ColumnListHandler</a:t>
            </a:r>
            <a:r>
              <a:rPr lang="zh-CN" altLang="zh-CN" dirty="0">
                <a:solidFill>
                  <a:srgbClr val="595959"/>
                </a:solidFill>
                <a:latin typeface="微软雅黑" panose="020B0503020204020204" pitchFamily="34" charset="-122"/>
                <a:ea typeface="微软雅黑" panose="020B0503020204020204" pitchFamily="34" charset="-122"/>
              </a:rPr>
              <a:t>可以对指定列的所有数据进行封装，</a:t>
            </a:r>
            <a:r>
              <a:rPr lang="en-US" altLang="zh-CN" dirty="0">
                <a:solidFill>
                  <a:srgbClr val="595959"/>
                </a:solidFill>
                <a:latin typeface="微软雅黑" panose="020B0503020204020204" pitchFamily="34" charset="-122"/>
                <a:ea typeface="微软雅黑" panose="020B0503020204020204" pitchFamily="34" charset="-122"/>
              </a:rPr>
              <a:t>ScalarHandler</a:t>
            </a:r>
            <a:r>
              <a:rPr lang="zh-CN" altLang="zh-CN" dirty="0">
                <a:solidFill>
                  <a:srgbClr val="595959"/>
                </a:solidFill>
                <a:latin typeface="微软雅黑" panose="020B0503020204020204" pitchFamily="34" charset="-122"/>
                <a:ea typeface="微软雅黑" panose="020B0503020204020204" pitchFamily="34" charset="-122"/>
              </a:rPr>
              <a:t>主要针对单行单列的数据进行封装。</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027630"/>
            <a:ext cx="8143641" cy="15696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在使用</a:t>
            </a:r>
            <a:r>
              <a:rPr lang="en-US" altLang="zh-CN" sz="1600" dirty="0">
                <a:solidFill>
                  <a:srgbClr val="595959"/>
                </a:solidFill>
                <a:latin typeface="微软雅黑" panose="020B0503020204020204" pitchFamily="34" charset="-122"/>
                <a:ea typeface="微软雅黑" panose="020B0503020204020204" pitchFamily="34" charset="-122"/>
              </a:rPr>
              <a:t>DBUtils</a:t>
            </a:r>
            <a:r>
              <a:rPr lang="zh-CN" altLang="zh-CN" sz="1600" dirty="0">
                <a:solidFill>
                  <a:srgbClr val="595959"/>
                </a:solidFill>
                <a:latin typeface="微软雅黑" panose="020B0503020204020204" pitchFamily="34" charset="-122"/>
                <a:ea typeface="微软雅黑" panose="020B0503020204020204" pitchFamily="34" charset="-122"/>
              </a:rPr>
              <a:t>工具操作数据库时，如果需要输出结果集中所有数据的值，可以使用</a:t>
            </a:r>
            <a:r>
              <a:rPr lang="en-US" altLang="zh-CN" sz="1600" dirty="0">
                <a:solidFill>
                  <a:srgbClr val="595959"/>
                </a:solidFill>
                <a:latin typeface="微软雅黑" panose="020B0503020204020204" pitchFamily="34" charset="-122"/>
                <a:ea typeface="微软雅黑" panose="020B0503020204020204" pitchFamily="34" charset="-122"/>
              </a:rPr>
              <a:t>ColumnListHandler</a:t>
            </a:r>
            <a:r>
              <a:rPr lang="zh-CN" altLang="zh-CN" sz="1600" dirty="0">
                <a:solidFill>
                  <a:srgbClr val="595959"/>
                </a:solidFill>
                <a:latin typeface="微软雅黑" panose="020B0503020204020204" pitchFamily="34" charset="-122"/>
                <a:ea typeface="微软雅黑" panose="020B0503020204020204" pitchFamily="34" charset="-122"/>
              </a:rPr>
              <a:t>类。下面通过一个案例演示</a:t>
            </a:r>
            <a:r>
              <a:rPr lang="en-US" altLang="zh-CN" sz="1600" dirty="0">
                <a:solidFill>
                  <a:srgbClr val="595959"/>
                </a:solidFill>
                <a:latin typeface="微软雅黑" panose="020B0503020204020204" pitchFamily="34" charset="-122"/>
                <a:ea typeface="微软雅黑" panose="020B0503020204020204" pitchFamily="34" charset="-122"/>
              </a:rPr>
              <a:t>ColumnListHandler</a:t>
            </a:r>
            <a:r>
              <a:rPr lang="zh-CN" altLang="zh-CN" sz="1600" dirty="0">
                <a:solidFill>
                  <a:srgbClr val="595959"/>
                </a:solidFill>
                <a:latin typeface="微软雅黑" panose="020B0503020204020204" pitchFamily="34" charset="-122"/>
                <a:ea typeface="微软雅黑" panose="020B0503020204020204" pitchFamily="34" charset="-122"/>
              </a:rPr>
              <a:t>类的使用。在</a:t>
            </a:r>
            <a:r>
              <a:rPr lang="en-US" altLang="zh-CN" sz="1600" dirty="0">
                <a:solidFill>
                  <a:srgbClr val="595959"/>
                </a:solidFill>
                <a:latin typeface="微软雅黑" panose="020B0503020204020204" pitchFamily="34" charset="-122"/>
                <a:ea typeface="微软雅黑" panose="020B0503020204020204" pitchFamily="34" charset="-122"/>
              </a:rPr>
              <a:t>cn.itcast.chapter11.example</a:t>
            </a:r>
            <a:r>
              <a:rPr lang="zh-CN" altLang="zh-CN" sz="1600" dirty="0">
                <a:solidFill>
                  <a:srgbClr val="595959"/>
                </a:solidFill>
                <a:latin typeface="微软雅黑" panose="020B0503020204020204" pitchFamily="34" charset="-122"/>
                <a:ea typeface="微软雅黑" panose="020B0503020204020204" pitchFamily="34" charset="-122"/>
              </a:rPr>
              <a:t>包下创建</a:t>
            </a:r>
            <a:r>
              <a:rPr lang="en-US" altLang="zh-CN" sz="1600" dirty="0">
                <a:solidFill>
                  <a:srgbClr val="595959"/>
                </a:solidFill>
                <a:latin typeface="微软雅黑" panose="020B0503020204020204" pitchFamily="34" charset="-122"/>
                <a:ea typeface="微软雅黑" panose="020B0503020204020204" pitchFamily="34" charset="-122"/>
              </a:rPr>
              <a:t>ResultSetTest3</a:t>
            </a:r>
            <a:r>
              <a:rPr lang="zh-CN" altLang="zh-CN" sz="1600" dirty="0">
                <a:solidFill>
                  <a:srgbClr val="595959"/>
                </a:solidFill>
                <a:latin typeface="微软雅黑" panose="020B0503020204020204" pitchFamily="34" charset="-122"/>
                <a:ea typeface="微软雅黑" panose="020B0503020204020204" pitchFamily="34" charset="-122"/>
              </a:rPr>
              <a:t>类，用于演示</a:t>
            </a:r>
            <a:r>
              <a:rPr lang="en-US" altLang="zh-CN" sz="1600" dirty="0">
                <a:solidFill>
                  <a:srgbClr val="595959"/>
                </a:solidFill>
                <a:latin typeface="微软雅黑" panose="020B0503020204020204" pitchFamily="34" charset="-122"/>
                <a:ea typeface="微软雅黑" panose="020B0503020204020204" pitchFamily="34" charset="-122"/>
              </a:rPr>
              <a:t>ColumnListHandler</a:t>
            </a:r>
            <a:r>
              <a:rPr lang="zh-CN" altLang="zh-CN" sz="1600" dirty="0">
                <a:solidFill>
                  <a:srgbClr val="595959"/>
                </a:solidFill>
                <a:latin typeface="微软雅黑" panose="020B0503020204020204" pitchFamily="34" charset="-122"/>
                <a:ea typeface="微软雅黑" panose="020B0503020204020204" pitchFamily="34" charset="-122"/>
              </a:rPr>
              <a:t>类的使用方法。</a:t>
            </a:r>
            <a:r>
              <a:rPr lang="en-US" altLang="zh-CN" sz="1600" dirty="0">
                <a:solidFill>
                  <a:srgbClr val="595959"/>
                </a:solidFill>
                <a:latin typeface="微软雅黑" panose="020B0503020204020204" pitchFamily="34" charset="-122"/>
                <a:ea typeface="微软雅黑" panose="020B0503020204020204" pitchFamily="34" charset="-122"/>
              </a:rPr>
              <a:t>ResultSetTest3</a:t>
            </a:r>
            <a:r>
              <a:rPr lang="zh-CN" altLang="zh-CN" sz="1600" dirty="0">
                <a:solidFill>
                  <a:srgbClr val="595959"/>
                </a:solidFill>
                <a:latin typeface="微软雅黑" panose="020B0503020204020204" pitchFamily="34" charset="-122"/>
                <a:ea typeface="微软雅黑" panose="020B0503020204020204" pitchFamily="34" charset="-122"/>
              </a:rPr>
              <a:t>类的实现如</a:t>
            </a:r>
            <a:r>
              <a:rPr lang="zh-CN" altLang="en-US" sz="1600" dirty="0">
                <a:solidFill>
                  <a:srgbClr val="595959"/>
                </a:solidFill>
                <a:latin typeface="微软雅黑" panose="020B0503020204020204" pitchFamily="34" charset="-122"/>
                <a:ea typeface="微软雅黑" panose="020B0503020204020204" pitchFamily="34" charset="-122"/>
              </a:rPr>
              <a:t>下</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2355873" y="3065927"/>
            <a:ext cx="7621845" cy="3046988"/>
          </a:xfrm>
          <a:prstGeom prst="rect">
            <a:avLst/>
          </a:prstGeom>
        </p:spPr>
      </p:pic>
      <p:sp>
        <p:nvSpPr>
          <p:cNvPr id="2" name="矩形 1"/>
          <p:cNvSpPr/>
          <p:nvPr/>
        </p:nvSpPr>
        <p:spPr>
          <a:xfrm>
            <a:off x="2382767" y="3065927"/>
            <a:ext cx="7487376" cy="3046988"/>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public class ResultSetTest3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public static void testColumnListHandler() throws SQLException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BaseDao basedao = new BaseDao();</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String sql = "select * from user";</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Object arr = (Object) basedao.query(sql,</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new ColumnListHandler("name"));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System.out.println(arr);</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 throws SQLException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testColumnListHandler();</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229335"/>
            <a:ext cx="8143641"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运行</a:t>
            </a:r>
            <a:r>
              <a:rPr lang="en-US" altLang="zh-CN" sz="1600" dirty="0">
                <a:solidFill>
                  <a:srgbClr val="595959"/>
                </a:solidFill>
                <a:latin typeface="微软雅黑" panose="020B0503020204020204" pitchFamily="34" charset="-122"/>
                <a:ea typeface="微软雅黑" panose="020B0503020204020204" pitchFamily="34" charset="-122"/>
              </a:rPr>
              <a:t>ResultSetTest3</a:t>
            </a:r>
            <a:r>
              <a:rPr lang="zh-CN" altLang="zh-CN" sz="1600" dirty="0">
                <a:solidFill>
                  <a:srgbClr val="595959"/>
                </a:solidFill>
                <a:latin typeface="微软雅黑" panose="020B0503020204020204" pitchFamily="34" charset="-122"/>
                <a:ea typeface="微软雅黑" panose="020B0503020204020204" pitchFamily="34" charset="-122"/>
              </a:rPr>
              <a:t>类中的</a:t>
            </a:r>
            <a:r>
              <a:rPr lang="en-US" altLang="zh-CN" sz="1600" dirty="0">
                <a:solidFill>
                  <a:srgbClr val="595959"/>
                </a:solidFill>
                <a:latin typeface="微软雅黑" panose="020B0503020204020204" pitchFamily="34" charset="-122"/>
                <a:ea typeface="微软雅黑" panose="020B0503020204020204" pitchFamily="34" charset="-122"/>
              </a:rPr>
              <a:t>main()</a:t>
            </a:r>
            <a:r>
              <a:rPr lang="zh-CN" altLang="zh-CN" sz="1600" dirty="0">
                <a:solidFill>
                  <a:srgbClr val="595959"/>
                </a:solidFill>
                <a:latin typeface="微软雅黑" panose="020B0503020204020204" pitchFamily="34" charset="-122"/>
                <a:ea typeface="微软雅黑" panose="020B0503020204020204" pitchFamily="34" charset="-122"/>
              </a:rPr>
              <a:t>方法，控制台输出结果如</a:t>
            </a:r>
            <a:r>
              <a:rPr lang="zh-CN" altLang="en-US" sz="1600" dirty="0">
                <a:solidFill>
                  <a:srgbClr val="595959"/>
                </a:solidFill>
                <a:latin typeface="微软雅黑" panose="020B0503020204020204" pitchFamily="34" charset="-122"/>
                <a:ea typeface="微软雅黑" panose="020B0503020204020204" pitchFamily="34" charset="-122"/>
              </a:rPr>
              <a:t>下图</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722" y="2756647"/>
            <a:ext cx="7251728" cy="143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299411" y="4740442"/>
            <a:ext cx="9456821" cy="338554"/>
          </a:xfrm>
          <a:prstGeom prst="rect">
            <a:avLst/>
          </a:prstGeom>
          <a:noFill/>
        </p:spPr>
        <p:txBody>
          <a:bodyPr wrap="square" rtlCol="0">
            <a:spAutoFit/>
          </a:bodyPr>
          <a:lstStyle/>
          <a:p>
            <a:r>
              <a:rPr lang="zh-CN" altLang="zh-CN" sz="1600" dirty="0">
                <a:solidFill>
                  <a:srgbClr val="595959"/>
                </a:solidFill>
                <a:latin typeface="微软雅黑" panose="020B0503020204020204" pitchFamily="34" charset="-122"/>
                <a:ea typeface="微软雅黑" panose="020B0503020204020204" pitchFamily="34" charset="-122"/>
              </a:rPr>
              <a:t>由图中的输出结果可以看出，</a:t>
            </a:r>
            <a:r>
              <a:rPr lang="en-US" altLang="zh-CN" sz="1600" dirty="0" err="1">
                <a:solidFill>
                  <a:srgbClr val="595959"/>
                </a:solidFill>
                <a:latin typeface="微软雅黑" panose="020B0503020204020204" pitchFamily="34" charset="-122"/>
                <a:ea typeface="微软雅黑" panose="020B0503020204020204" pitchFamily="34" charset="-122"/>
              </a:rPr>
              <a:t>ColumnListHandler</a:t>
            </a:r>
            <a:r>
              <a:rPr lang="zh-CN" altLang="zh-CN" sz="1600" dirty="0">
                <a:solidFill>
                  <a:srgbClr val="595959"/>
                </a:solidFill>
                <a:latin typeface="微软雅黑" panose="020B0503020204020204" pitchFamily="34" charset="-122"/>
                <a:ea typeface="微软雅黑" panose="020B0503020204020204" pitchFamily="34" charset="-122"/>
              </a:rPr>
              <a:t>类成功打印出了</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表中的所有</a:t>
            </a:r>
            <a:r>
              <a:rPr lang="en-US" altLang="zh-CN" sz="1600" dirty="0">
                <a:solidFill>
                  <a:srgbClr val="595959"/>
                </a:solidFill>
                <a:latin typeface="微软雅黑" panose="020B0503020204020204" pitchFamily="34" charset="-122"/>
                <a:ea typeface="微软雅黑" panose="020B0503020204020204" pitchFamily="34" charset="-122"/>
              </a:rPr>
              <a:t>name</a:t>
            </a:r>
            <a:r>
              <a:rPr lang="zh-CN" altLang="zh-CN" sz="1600" dirty="0">
                <a:solidFill>
                  <a:srgbClr val="595959"/>
                </a:solidFill>
                <a:latin typeface="微软雅黑" panose="020B0503020204020204" pitchFamily="34" charset="-122"/>
                <a:ea typeface="微软雅黑" panose="020B0503020204020204" pitchFamily="34" charset="-122"/>
              </a:rPr>
              <a:t>信息</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014183"/>
            <a:ext cx="8143641" cy="15696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在使用</a:t>
            </a:r>
            <a:r>
              <a:rPr lang="en-US" altLang="zh-CN" sz="1600" dirty="0">
                <a:solidFill>
                  <a:srgbClr val="595959"/>
                </a:solidFill>
                <a:latin typeface="微软雅黑" panose="020B0503020204020204" pitchFamily="34" charset="-122"/>
                <a:ea typeface="微软雅黑" panose="020B0503020204020204" pitchFamily="34" charset="-122"/>
              </a:rPr>
              <a:t>DBUtils</a:t>
            </a:r>
            <a:r>
              <a:rPr lang="zh-CN" altLang="zh-CN" sz="1600" dirty="0">
                <a:solidFill>
                  <a:srgbClr val="595959"/>
                </a:solidFill>
                <a:latin typeface="微软雅黑" panose="020B0503020204020204" pitchFamily="34" charset="-122"/>
                <a:ea typeface="微软雅黑" panose="020B0503020204020204" pitchFamily="34" charset="-122"/>
              </a:rPr>
              <a:t>工具操作数据库时，如果需要输出结果集中一行数据的指定字段值，可以使用</a:t>
            </a:r>
            <a:r>
              <a:rPr lang="en-US" altLang="zh-CN" sz="1600" dirty="0">
                <a:solidFill>
                  <a:srgbClr val="595959"/>
                </a:solidFill>
                <a:latin typeface="微软雅黑" panose="020B0503020204020204" pitchFamily="34" charset="-122"/>
                <a:ea typeface="微软雅黑" panose="020B0503020204020204" pitchFamily="34" charset="-122"/>
              </a:rPr>
              <a:t>ScalarHandler</a:t>
            </a:r>
            <a:r>
              <a:rPr lang="zh-CN" altLang="zh-CN" sz="1600" dirty="0">
                <a:solidFill>
                  <a:srgbClr val="595959"/>
                </a:solidFill>
                <a:latin typeface="微软雅黑" panose="020B0503020204020204" pitchFamily="34" charset="-122"/>
                <a:ea typeface="微软雅黑" panose="020B0503020204020204" pitchFamily="34" charset="-122"/>
              </a:rPr>
              <a:t>类。下面通过一个案例演示</a:t>
            </a:r>
            <a:r>
              <a:rPr lang="en-US" altLang="zh-CN" sz="1600" dirty="0">
                <a:solidFill>
                  <a:srgbClr val="595959"/>
                </a:solidFill>
                <a:latin typeface="微软雅黑" panose="020B0503020204020204" pitchFamily="34" charset="-122"/>
                <a:ea typeface="微软雅黑" panose="020B0503020204020204" pitchFamily="34" charset="-122"/>
              </a:rPr>
              <a:t>ScalarHandler</a:t>
            </a:r>
            <a:r>
              <a:rPr lang="zh-CN" altLang="zh-CN" sz="1600" dirty="0">
                <a:solidFill>
                  <a:srgbClr val="595959"/>
                </a:solidFill>
                <a:latin typeface="微软雅黑" panose="020B0503020204020204" pitchFamily="34" charset="-122"/>
                <a:ea typeface="微软雅黑" panose="020B0503020204020204" pitchFamily="34" charset="-122"/>
              </a:rPr>
              <a:t>类的使用。在</a:t>
            </a:r>
            <a:r>
              <a:rPr lang="en-US" altLang="zh-CN" sz="1600" dirty="0">
                <a:solidFill>
                  <a:srgbClr val="595959"/>
                </a:solidFill>
                <a:latin typeface="微软雅黑" panose="020B0503020204020204" pitchFamily="34" charset="-122"/>
                <a:ea typeface="微软雅黑" panose="020B0503020204020204" pitchFamily="34" charset="-122"/>
              </a:rPr>
              <a:t>cn.itcast.chapter11.example</a:t>
            </a:r>
            <a:r>
              <a:rPr lang="zh-CN" altLang="zh-CN" sz="1600" dirty="0">
                <a:solidFill>
                  <a:srgbClr val="595959"/>
                </a:solidFill>
                <a:latin typeface="微软雅黑" panose="020B0503020204020204" pitchFamily="34" charset="-122"/>
                <a:ea typeface="微软雅黑" panose="020B0503020204020204" pitchFamily="34" charset="-122"/>
              </a:rPr>
              <a:t>包下创建</a:t>
            </a:r>
            <a:r>
              <a:rPr lang="en-US" altLang="zh-CN" sz="1600" dirty="0">
                <a:solidFill>
                  <a:srgbClr val="595959"/>
                </a:solidFill>
                <a:latin typeface="微软雅黑" panose="020B0503020204020204" pitchFamily="34" charset="-122"/>
                <a:ea typeface="微软雅黑" panose="020B0503020204020204" pitchFamily="34" charset="-122"/>
              </a:rPr>
              <a:t>ResultSetTest4</a:t>
            </a:r>
            <a:r>
              <a:rPr lang="zh-CN" altLang="zh-CN" sz="1600" dirty="0">
                <a:solidFill>
                  <a:srgbClr val="595959"/>
                </a:solidFill>
                <a:latin typeface="微软雅黑" panose="020B0503020204020204" pitchFamily="34" charset="-122"/>
                <a:ea typeface="微软雅黑" panose="020B0503020204020204" pitchFamily="34" charset="-122"/>
              </a:rPr>
              <a:t>类，用于演示</a:t>
            </a:r>
            <a:r>
              <a:rPr lang="en-US" altLang="zh-CN" sz="1600" dirty="0">
                <a:solidFill>
                  <a:srgbClr val="595959"/>
                </a:solidFill>
                <a:latin typeface="微软雅黑" panose="020B0503020204020204" pitchFamily="34" charset="-122"/>
                <a:ea typeface="微软雅黑" panose="020B0503020204020204" pitchFamily="34" charset="-122"/>
              </a:rPr>
              <a:t>ScalarHandler</a:t>
            </a:r>
            <a:r>
              <a:rPr lang="zh-CN" altLang="zh-CN" sz="1600" dirty="0">
                <a:solidFill>
                  <a:srgbClr val="595959"/>
                </a:solidFill>
                <a:latin typeface="微软雅黑" panose="020B0503020204020204" pitchFamily="34" charset="-122"/>
                <a:ea typeface="微软雅黑" panose="020B0503020204020204" pitchFamily="34" charset="-122"/>
              </a:rPr>
              <a:t>类的使用方法。</a:t>
            </a:r>
            <a:r>
              <a:rPr lang="en-US" altLang="zh-CN" sz="1600" dirty="0">
                <a:solidFill>
                  <a:srgbClr val="595959"/>
                </a:solidFill>
                <a:latin typeface="微软雅黑" panose="020B0503020204020204" pitchFamily="34" charset="-122"/>
                <a:ea typeface="微软雅黑" panose="020B0503020204020204" pitchFamily="34" charset="-122"/>
              </a:rPr>
              <a:t>ResultSetTest4</a:t>
            </a:r>
            <a:r>
              <a:rPr lang="zh-CN" altLang="zh-CN" sz="1600" dirty="0">
                <a:solidFill>
                  <a:srgbClr val="595959"/>
                </a:solidFill>
                <a:latin typeface="微软雅黑" panose="020B0503020204020204" pitchFamily="34" charset="-122"/>
                <a:ea typeface="微软雅黑" panose="020B0503020204020204" pitchFamily="34" charset="-122"/>
              </a:rPr>
              <a:t>类的实现如</a:t>
            </a:r>
            <a:r>
              <a:rPr lang="zh-CN" altLang="en-US" sz="1600" dirty="0">
                <a:solidFill>
                  <a:srgbClr val="595959"/>
                </a:solidFill>
                <a:latin typeface="微软雅黑" panose="020B0503020204020204" pitchFamily="34" charset="-122"/>
                <a:ea typeface="微软雅黑" panose="020B0503020204020204" pitchFamily="34" charset="-122"/>
              </a:rPr>
              <a:t>下</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2302085" y="3025585"/>
            <a:ext cx="7810103" cy="3139321"/>
          </a:xfrm>
          <a:prstGeom prst="rect">
            <a:avLst/>
          </a:prstGeom>
        </p:spPr>
      </p:pic>
      <p:sp>
        <p:nvSpPr>
          <p:cNvPr id="2" name="矩形 1"/>
          <p:cNvSpPr/>
          <p:nvPr/>
        </p:nvSpPr>
        <p:spPr>
          <a:xfrm>
            <a:off x="2382767" y="3065927"/>
            <a:ext cx="7487376" cy="3139321"/>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public class ResultSetTest4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public static void testScalarHandler() throws SQLException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BaseDao basedao = new BaseDao();</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String sql = "select * from user where id=?";</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Object arr = (Object) basedao.query(sql,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new ScalarHandler("name"), 1);</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System.out.println(arr);</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 throws SQLException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testScalarHandler();</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747851" y="2972825"/>
            <a:ext cx="9116267" cy="19389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JDBC</a:t>
            </a:r>
            <a:r>
              <a:rPr lang="zh-CN" altLang="zh-CN" sz="1600" dirty="0">
                <a:solidFill>
                  <a:srgbClr val="595959"/>
                </a:solidFill>
                <a:latin typeface="微软雅黑" panose="020B0503020204020204" pitchFamily="34" charset="-122"/>
                <a:ea typeface="微软雅黑" panose="020B0503020204020204" pitchFamily="34" charset="-122"/>
              </a:rPr>
              <a:t>编程中，每次创建和断开</a:t>
            </a:r>
            <a:r>
              <a:rPr lang="en-US" altLang="zh-CN" sz="1600" dirty="0">
                <a:solidFill>
                  <a:srgbClr val="1369B2"/>
                </a:solidFill>
                <a:latin typeface="微软雅黑" panose="020B0503020204020204" pitchFamily="34" charset="-122"/>
                <a:ea typeface="微软雅黑" panose="020B0503020204020204" pitchFamily="34" charset="-122"/>
              </a:rPr>
              <a:t>Connection</a:t>
            </a:r>
            <a:r>
              <a:rPr lang="zh-CN" altLang="zh-CN" sz="1600" dirty="0">
                <a:solidFill>
                  <a:srgbClr val="1369B2"/>
                </a:solidFill>
                <a:latin typeface="微软雅黑" panose="020B0503020204020204" pitchFamily="34" charset="-122"/>
                <a:ea typeface="微软雅黑" panose="020B0503020204020204" pitchFamily="34" charset="-122"/>
              </a:rPr>
              <a:t>对象</a:t>
            </a:r>
            <a:r>
              <a:rPr lang="zh-CN" altLang="zh-CN" sz="1600" dirty="0">
                <a:solidFill>
                  <a:srgbClr val="595959"/>
                </a:solidFill>
                <a:latin typeface="微软雅黑" panose="020B0503020204020204" pitchFamily="34" charset="-122"/>
                <a:ea typeface="微软雅黑" panose="020B0503020204020204" pitchFamily="34" charset="-122"/>
              </a:rPr>
              <a:t>都会消耗一定的时间和</a:t>
            </a:r>
            <a:r>
              <a:rPr lang="en-US" altLang="zh-CN" sz="1600" dirty="0">
                <a:solidFill>
                  <a:srgbClr val="595959"/>
                </a:solidFill>
                <a:latin typeface="微软雅黑" panose="020B0503020204020204" pitchFamily="34" charset="-122"/>
                <a:ea typeface="微软雅黑" panose="020B0503020204020204" pitchFamily="34" charset="-122"/>
              </a:rPr>
              <a:t>IO</a:t>
            </a:r>
            <a:r>
              <a:rPr lang="zh-CN" altLang="zh-CN" sz="1600" dirty="0">
                <a:solidFill>
                  <a:srgbClr val="595959"/>
                </a:solidFill>
                <a:latin typeface="微软雅黑" panose="020B0503020204020204" pitchFamily="34" charset="-122"/>
                <a:ea typeface="微软雅黑" panose="020B0503020204020204" pitchFamily="34" charset="-122"/>
              </a:rPr>
              <a:t>资源。在</a:t>
            </a:r>
            <a:r>
              <a:rPr lang="en-US" altLang="zh-CN" sz="1600" dirty="0">
                <a:solidFill>
                  <a:srgbClr val="595959"/>
                </a:solidFill>
                <a:latin typeface="微软雅黑" panose="020B0503020204020204" pitchFamily="34" charset="-122"/>
                <a:ea typeface="微软雅黑" panose="020B0503020204020204" pitchFamily="34" charset="-122"/>
              </a:rPr>
              <a:t>Java</a:t>
            </a:r>
            <a:r>
              <a:rPr lang="zh-CN" altLang="zh-CN" sz="1600" dirty="0">
                <a:solidFill>
                  <a:srgbClr val="595959"/>
                </a:solidFill>
                <a:latin typeface="微软雅黑" panose="020B0503020204020204" pitchFamily="34" charset="-122"/>
                <a:ea typeface="微软雅黑" panose="020B0503020204020204" pitchFamily="34" charset="-122"/>
              </a:rPr>
              <a:t>程序与数据库之间建立连接时，数据库端要验证用户名和密码，并且要为这个连接分配资源，</a:t>
            </a:r>
            <a:r>
              <a:rPr lang="en-US" altLang="zh-CN" sz="1600" dirty="0">
                <a:solidFill>
                  <a:srgbClr val="595959"/>
                </a:solidFill>
                <a:latin typeface="微软雅黑" panose="020B0503020204020204" pitchFamily="34" charset="-122"/>
                <a:ea typeface="微软雅黑" panose="020B0503020204020204" pitchFamily="34" charset="-122"/>
              </a:rPr>
              <a:t>Java</a:t>
            </a:r>
            <a:r>
              <a:rPr lang="zh-CN" altLang="zh-CN" sz="1600" dirty="0">
                <a:solidFill>
                  <a:srgbClr val="595959"/>
                </a:solidFill>
                <a:latin typeface="微软雅黑" panose="020B0503020204020204" pitchFamily="34" charset="-122"/>
                <a:ea typeface="微软雅黑" panose="020B0503020204020204" pitchFamily="34" charset="-122"/>
              </a:rPr>
              <a:t>程序则要把代表连接的</a:t>
            </a:r>
            <a:r>
              <a:rPr lang="en-US" altLang="zh-CN" sz="1600" dirty="0">
                <a:solidFill>
                  <a:srgbClr val="1369B2"/>
                </a:solidFill>
                <a:latin typeface="微软雅黑" panose="020B0503020204020204" pitchFamily="34" charset="-122"/>
                <a:ea typeface="微软雅黑" panose="020B0503020204020204" pitchFamily="34" charset="-122"/>
              </a:rPr>
              <a:t>java.sql.Connection</a:t>
            </a:r>
            <a:r>
              <a:rPr lang="zh-CN" altLang="zh-CN" sz="1600" dirty="0">
                <a:solidFill>
                  <a:srgbClr val="1369B2"/>
                </a:solidFill>
                <a:latin typeface="微软雅黑" panose="020B0503020204020204" pitchFamily="34" charset="-122"/>
                <a:ea typeface="微软雅黑" panose="020B0503020204020204" pitchFamily="34" charset="-122"/>
              </a:rPr>
              <a:t>对象</a:t>
            </a:r>
            <a:r>
              <a:rPr lang="zh-CN" altLang="zh-CN" sz="1600" dirty="0">
                <a:solidFill>
                  <a:srgbClr val="595959"/>
                </a:solidFill>
                <a:latin typeface="微软雅黑" panose="020B0503020204020204" pitchFamily="34" charset="-122"/>
                <a:ea typeface="微软雅黑" panose="020B0503020204020204" pitchFamily="34" charset="-122"/>
              </a:rPr>
              <a:t>等加载到内存中，所以建立数据库连接的开销很大，尤其是在大量的并发访问时。假如某网站一天的访问量是</a:t>
            </a:r>
            <a:r>
              <a:rPr lang="en-US" altLang="zh-CN" sz="1600" dirty="0">
                <a:solidFill>
                  <a:srgbClr val="595959"/>
                </a:solidFill>
                <a:latin typeface="微软雅黑" panose="020B0503020204020204" pitchFamily="34" charset="-122"/>
                <a:ea typeface="微软雅黑" panose="020B0503020204020204" pitchFamily="34" charset="-122"/>
              </a:rPr>
              <a:t>10</a:t>
            </a:r>
            <a:r>
              <a:rPr lang="zh-CN" altLang="zh-CN" sz="1600" dirty="0">
                <a:solidFill>
                  <a:srgbClr val="595959"/>
                </a:solidFill>
                <a:latin typeface="微软雅黑" panose="020B0503020204020204" pitchFamily="34" charset="-122"/>
                <a:ea typeface="微软雅黑" panose="020B0503020204020204" pitchFamily="34" charset="-122"/>
              </a:rPr>
              <a:t>万，那么该网站的服务器就需要创建、断开连接</a:t>
            </a:r>
            <a:r>
              <a:rPr lang="en-US" altLang="zh-CN" sz="1600" dirty="0">
                <a:solidFill>
                  <a:srgbClr val="595959"/>
                </a:solidFill>
                <a:latin typeface="微软雅黑" panose="020B0503020204020204" pitchFamily="34" charset="-122"/>
                <a:ea typeface="微软雅黑" panose="020B0503020204020204" pitchFamily="34" charset="-122"/>
              </a:rPr>
              <a:t>10</a:t>
            </a:r>
            <a:r>
              <a:rPr lang="zh-CN" altLang="zh-CN" sz="1600" dirty="0">
                <a:solidFill>
                  <a:srgbClr val="595959"/>
                </a:solidFill>
                <a:latin typeface="微软雅黑" panose="020B0503020204020204" pitchFamily="34" charset="-122"/>
                <a:ea typeface="微软雅黑" panose="020B0503020204020204" pitchFamily="34" charset="-122"/>
              </a:rPr>
              <a:t>万次，频繁地创建、断开数据库连接会影响数据库的访问效率，甚至</a:t>
            </a:r>
            <a:r>
              <a:rPr lang="zh-CN" altLang="zh-CN" sz="1600" dirty="0">
                <a:solidFill>
                  <a:srgbClr val="1369B2"/>
                </a:solidFill>
                <a:latin typeface="微软雅黑" panose="020B0503020204020204" pitchFamily="34" charset="-122"/>
                <a:ea typeface="微软雅黑" panose="020B0503020204020204" pitchFamily="34" charset="-122"/>
              </a:rPr>
              <a:t>导致数据库崩溃</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581831"/>
            <a:ext cx="9865885" cy="27163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983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361224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86488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JDBC</a:t>
            </a:r>
            <a:r>
              <a:rPr lang="zh-CN" altLang="en-US" sz="2000" dirty="0">
                <a:solidFill>
                  <a:srgbClr val="1369B2"/>
                </a:solidFill>
                <a:latin typeface="微软雅黑" panose="020B0503020204020204" pitchFamily="34" charset="-122"/>
                <a:ea typeface="微软雅黑" panose="020B0503020204020204" pitchFamily="34" charset="-122"/>
              </a:rPr>
              <a:t>连接数据库的缺陷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540487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11.2.5  ResultSetHandler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229335"/>
            <a:ext cx="8143641"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运行</a:t>
            </a:r>
            <a:r>
              <a:rPr lang="en-US" altLang="zh-CN" sz="1600" dirty="0">
                <a:solidFill>
                  <a:srgbClr val="595959"/>
                </a:solidFill>
                <a:latin typeface="微软雅黑" panose="020B0503020204020204" pitchFamily="34" charset="-122"/>
                <a:ea typeface="微软雅黑" panose="020B0503020204020204" pitchFamily="34" charset="-122"/>
              </a:rPr>
              <a:t>ResultSetTest4</a:t>
            </a:r>
            <a:r>
              <a:rPr lang="zh-CN" altLang="zh-CN" sz="1600" dirty="0">
                <a:solidFill>
                  <a:srgbClr val="595959"/>
                </a:solidFill>
                <a:latin typeface="微软雅黑" panose="020B0503020204020204" pitchFamily="34" charset="-122"/>
                <a:ea typeface="微软雅黑" panose="020B0503020204020204" pitchFamily="34" charset="-122"/>
              </a:rPr>
              <a:t>类中的</a:t>
            </a:r>
            <a:r>
              <a:rPr lang="en-US" altLang="zh-CN" sz="1600" dirty="0">
                <a:solidFill>
                  <a:srgbClr val="595959"/>
                </a:solidFill>
                <a:latin typeface="微软雅黑" panose="020B0503020204020204" pitchFamily="34" charset="-122"/>
                <a:ea typeface="微软雅黑" panose="020B0503020204020204" pitchFamily="34" charset="-122"/>
              </a:rPr>
              <a:t>main()</a:t>
            </a:r>
            <a:r>
              <a:rPr lang="zh-CN" altLang="zh-CN" sz="1600" dirty="0">
                <a:solidFill>
                  <a:srgbClr val="595959"/>
                </a:solidFill>
                <a:latin typeface="微软雅黑" panose="020B0503020204020204" pitchFamily="34" charset="-122"/>
                <a:ea typeface="微软雅黑" panose="020B0503020204020204" pitchFamily="34" charset="-122"/>
              </a:rPr>
              <a:t>方法，控制台输出结果如</a:t>
            </a:r>
            <a:r>
              <a:rPr lang="zh-CN" altLang="en-US" sz="1600" dirty="0">
                <a:solidFill>
                  <a:srgbClr val="595959"/>
                </a:solidFill>
                <a:latin typeface="微软雅黑" panose="020B0503020204020204" pitchFamily="34" charset="-122"/>
                <a:ea typeface="微软雅黑" panose="020B0503020204020204" pitchFamily="34" charset="-122"/>
              </a:rPr>
              <a:t>下图</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921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720" y="2931459"/>
            <a:ext cx="7997235" cy="158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045321" y="3034750"/>
            <a:ext cx="4779561"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熟悉如何使用</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en-US" dirty="0">
                <a:solidFill>
                  <a:srgbClr val="595959"/>
                </a:solidFill>
                <a:latin typeface="微软雅黑" panose="020B0503020204020204" pitchFamily="34" charset="-122"/>
                <a:ea typeface="微软雅黑" panose="020B0503020204020204" pitchFamily="34" charset="-122"/>
              </a:rPr>
              <a:t>实现增删改查</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609019" y="311863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40275" y="2912458"/>
            <a:ext cx="9215258" cy="216982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由于每次操作数据库时，都需要</a:t>
            </a:r>
            <a:r>
              <a:rPr lang="zh-CN" altLang="zh-CN" dirty="0">
                <a:solidFill>
                  <a:srgbClr val="1369B2"/>
                </a:solidFill>
                <a:latin typeface="微软雅黑" panose="020B0503020204020204" pitchFamily="34" charset="-122"/>
                <a:ea typeface="微软雅黑" panose="020B0503020204020204" pitchFamily="34" charset="-122"/>
              </a:rPr>
              <a:t>加载数据库驱动</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建立数据库连接</a:t>
            </a:r>
            <a:r>
              <a:rPr lang="zh-CN" altLang="zh-CN" dirty="0">
                <a:solidFill>
                  <a:srgbClr val="595959"/>
                </a:solidFill>
                <a:latin typeface="微软雅黑" panose="020B0503020204020204" pitchFamily="34" charset="-122"/>
                <a:ea typeface="微软雅黑" panose="020B0503020204020204" pitchFamily="34" charset="-122"/>
              </a:rPr>
              <a:t>以及</a:t>
            </a:r>
            <a:r>
              <a:rPr lang="zh-CN" altLang="zh-CN" dirty="0">
                <a:solidFill>
                  <a:srgbClr val="1369B2"/>
                </a:solidFill>
                <a:latin typeface="微软雅黑" panose="020B0503020204020204" pitchFamily="34" charset="-122"/>
                <a:ea typeface="微软雅黑" panose="020B0503020204020204" pitchFamily="34" charset="-122"/>
              </a:rPr>
              <a:t>关闭数据库连接</a:t>
            </a:r>
            <a:r>
              <a:rPr lang="zh-CN" altLang="zh-CN" dirty="0">
                <a:solidFill>
                  <a:srgbClr val="595959"/>
                </a:solidFill>
                <a:latin typeface="微软雅黑" panose="020B0503020204020204" pitchFamily="34" charset="-122"/>
                <a:ea typeface="微软雅黑" panose="020B0503020204020204" pitchFamily="34" charset="-122"/>
              </a:rPr>
              <a:t>，为了避免代码的重复书写，需要建立一个专门用于操作数据库的工具类。使用</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工具对数据库中的用户信息进行增删改查操作，首先要创建用户实体类</a:t>
            </a:r>
            <a:r>
              <a:rPr lang="en-US" altLang="zh-CN" dirty="0">
                <a:solidFill>
                  <a:srgbClr val="595959"/>
                </a:solidFill>
                <a:latin typeface="微软雅黑" panose="020B0503020204020204" pitchFamily="34" charset="-122"/>
                <a:ea typeface="微软雅黑" panose="020B0503020204020204" pitchFamily="34" charset="-122"/>
              </a:rPr>
              <a:t>User</a:t>
            </a:r>
            <a:r>
              <a:rPr lang="zh-CN" altLang="zh-CN" dirty="0">
                <a:solidFill>
                  <a:srgbClr val="595959"/>
                </a:solidFill>
                <a:latin typeface="微软雅黑" panose="020B0503020204020204" pitchFamily="34" charset="-122"/>
                <a:ea typeface="微软雅黑" panose="020B0503020204020204" pitchFamily="34" charset="-122"/>
              </a:rPr>
              <a:t>类，与数据库中</a:t>
            </a:r>
            <a:r>
              <a:rPr lang="en-US" altLang="zh-CN" dirty="0">
                <a:solidFill>
                  <a:srgbClr val="595959"/>
                </a:solidFill>
                <a:latin typeface="微软雅黑" panose="020B0503020204020204" pitchFamily="34" charset="-122"/>
                <a:ea typeface="微软雅黑" panose="020B0503020204020204" pitchFamily="34" charset="-122"/>
              </a:rPr>
              <a:t>user</a:t>
            </a:r>
            <a:r>
              <a:rPr lang="zh-CN" altLang="zh-CN" dirty="0">
                <a:solidFill>
                  <a:srgbClr val="595959"/>
                </a:solidFill>
                <a:latin typeface="微软雅黑" panose="020B0503020204020204" pitchFamily="34" charset="-122"/>
                <a:ea typeface="微软雅黑" panose="020B0503020204020204" pitchFamily="34" charset="-122"/>
              </a:rPr>
              <a:t>表中的数据进行映射；然后创建一个工具类，用于创建数据源对象；最后创建增删改查操作的</a:t>
            </a:r>
            <a:r>
              <a:rPr lang="en-US" altLang="zh-CN" dirty="0">
                <a:solidFill>
                  <a:srgbClr val="595959"/>
                </a:solidFill>
                <a:latin typeface="微软雅黑" panose="020B0503020204020204" pitchFamily="34" charset="-122"/>
                <a:ea typeface="微软雅黑" panose="020B0503020204020204" pitchFamily="34" charset="-122"/>
              </a:rPr>
              <a:t>DAO</a:t>
            </a:r>
            <a:r>
              <a:rPr lang="zh-CN" altLang="zh-CN" dirty="0">
                <a:solidFill>
                  <a:srgbClr val="595959"/>
                </a:solidFill>
                <a:latin typeface="微软雅黑" panose="020B0503020204020204" pitchFamily="34" charset="-122"/>
                <a:ea typeface="微软雅黑" panose="020B0503020204020204" pitchFamily="34" charset="-122"/>
              </a:rPr>
              <a:t>类，在各个</a:t>
            </a:r>
            <a:r>
              <a:rPr lang="en-US" altLang="zh-CN" dirty="0">
                <a:solidFill>
                  <a:srgbClr val="595959"/>
                </a:solidFill>
                <a:latin typeface="微软雅黑" panose="020B0503020204020204" pitchFamily="34" charset="-122"/>
                <a:ea typeface="微软雅黑" panose="020B0503020204020204" pitchFamily="34" charset="-122"/>
              </a:rPr>
              <a:t>DAO</a:t>
            </a:r>
            <a:r>
              <a:rPr lang="zh-CN" altLang="zh-CN" dirty="0">
                <a:solidFill>
                  <a:srgbClr val="595959"/>
                </a:solidFill>
                <a:latin typeface="微软雅黑" panose="020B0503020204020204" pitchFamily="34" charset="-122"/>
                <a:ea typeface="微软雅黑" panose="020B0503020204020204" pitchFamily="34" charset="-122"/>
              </a:rPr>
              <a:t>类中编写其对应的增删改查逻辑。</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622176"/>
            <a:ext cx="9865885" cy="272975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687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24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3" y="1131537"/>
            <a:ext cx="45266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90523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DBUtils</a:t>
            </a:r>
            <a:r>
              <a:rPr lang="zh-CN" altLang="en-US" sz="2000" dirty="0">
                <a:solidFill>
                  <a:srgbClr val="1369B2"/>
                </a:solidFill>
                <a:latin typeface="微软雅黑" panose="020B0503020204020204" pitchFamily="34" charset="-122"/>
                <a:ea typeface="微软雅黑" panose="020B0503020204020204" pitchFamily="34" charset="-122"/>
              </a:rPr>
              <a:t>实现增删改查的思路</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1"/>
          <p:cNvSpPr txBox="1"/>
          <p:nvPr>
            <p:custDataLst>
              <p:tags r:id="rId1"/>
            </p:custDataLst>
          </p:nvPr>
        </p:nvSpPr>
        <p:spPr>
          <a:xfrm>
            <a:off x="2917360" y="1221089"/>
            <a:ext cx="4071820" cy="507831"/>
          </a:xfrm>
          <a:prstGeom prst="rect">
            <a:avLst/>
          </a:prstGeom>
          <a:noFill/>
          <a:ln>
            <a:noFill/>
          </a:ln>
        </p:spPr>
        <p:txBody>
          <a:bodyPr wrap="square" rtlCol="0">
            <a:spAutoFit/>
          </a:bodyPr>
          <a:lstStyle/>
          <a:p>
            <a:pPr lvl="0">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搭建开发环境</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2"/>
            </p:custDataLst>
          </p:nvPr>
        </p:nvSpPr>
        <p:spPr>
          <a:xfrm>
            <a:off x="1640275" y="3127610"/>
            <a:ext cx="9215258" cy="87440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本任务使用</a:t>
            </a:r>
            <a:r>
              <a:rPr lang="en-US" altLang="zh-CN" dirty="0">
                <a:solidFill>
                  <a:srgbClr val="595959"/>
                </a:solidFill>
                <a:latin typeface="微软雅黑" panose="020B0503020204020204" pitchFamily="34" charset="-122"/>
                <a:ea typeface="微软雅黑" panose="020B0503020204020204" pitchFamily="34" charset="-122"/>
              </a:rPr>
              <a:t>11.2.5</a:t>
            </a:r>
            <a:r>
              <a:rPr lang="zh-CN" altLang="zh-CN" dirty="0">
                <a:solidFill>
                  <a:srgbClr val="595959"/>
                </a:solidFill>
                <a:latin typeface="微软雅黑" panose="020B0503020204020204" pitchFamily="34" charset="-122"/>
                <a:ea typeface="微软雅黑" panose="020B0503020204020204" pitchFamily="34" charset="-122"/>
              </a:rPr>
              <a:t>小节在</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数据库中创建的</a:t>
            </a:r>
            <a:r>
              <a:rPr lang="en-US" altLang="zh-CN" dirty="0">
                <a:solidFill>
                  <a:srgbClr val="595959"/>
                </a:solidFill>
                <a:latin typeface="微软雅黑" panose="020B0503020204020204" pitchFamily="34" charset="-122"/>
                <a:ea typeface="微软雅黑" panose="020B0503020204020204" pitchFamily="34" charset="-122"/>
              </a:rPr>
              <a:t>user</a:t>
            </a:r>
            <a:r>
              <a:rPr lang="zh-CN" altLang="zh-CN" dirty="0">
                <a:solidFill>
                  <a:srgbClr val="595959"/>
                </a:solidFill>
                <a:latin typeface="微软雅黑" panose="020B0503020204020204" pitchFamily="34" charset="-122"/>
                <a:ea typeface="微软雅黑" panose="020B0503020204020204" pitchFamily="34" charset="-122"/>
              </a:rPr>
              <a:t>表作为数据表，使用</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工具对</a:t>
            </a:r>
            <a:r>
              <a:rPr lang="en-US" altLang="zh-CN" dirty="0">
                <a:solidFill>
                  <a:srgbClr val="595959"/>
                </a:solidFill>
                <a:latin typeface="微软雅黑" panose="020B0503020204020204" pitchFamily="34" charset="-122"/>
                <a:ea typeface="微软雅黑" panose="020B0503020204020204" pitchFamily="34" charset="-122"/>
              </a:rPr>
              <a:t>user</a:t>
            </a:r>
            <a:r>
              <a:rPr lang="zh-CN" altLang="zh-CN" dirty="0">
                <a:solidFill>
                  <a:srgbClr val="595959"/>
                </a:solidFill>
                <a:latin typeface="微软雅黑" panose="020B0503020204020204" pitchFamily="34" charset="-122"/>
                <a:ea typeface="微软雅黑" panose="020B0503020204020204" pitchFamily="34" charset="-122"/>
              </a:rPr>
              <a:t>表进行增删改查操作。</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306456" y="2622177"/>
            <a:ext cx="9865885" cy="19254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256232" y="25687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55533" y="42174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1"/>
          <p:cNvSpPr txBox="1"/>
          <p:nvPr>
            <p:custDataLst>
              <p:tags r:id="rId1"/>
            </p:custDataLst>
          </p:nvPr>
        </p:nvSpPr>
        <p:spPr>
          <a:xfrm>
            <a:off x="2917360" y="1221089"/>
            <a:ext cx="4071820" cy="507831"/>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创建</a:t>
            </a:r>
            <a:r>
              <a:rPr lang="en-US" altLang="zh-CN" b="1" dirty="0">
                <a:solidFill>
                  <a:srgbClr val="595959"/>
                </a:solidFill>
                <a:latin typeface="微软雅黑" panose="020B0503020204020204" pitchFamily="34" charset="-122"/>
                <a:ea typeface="微软雅黑" panose="020B0503020204020204" pitchFamily="34" charset="-122"/>
              </a:rPr>
              <a:t>JavaBean</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2"/>
            </p:custDataLst>
          </p:nvPr>
        </p:nvSpPr>
        <p:spPr>
          <a:xfrm>
            <a:off x="1640275" y="3127610"/>
            <a:ext cx="9215258" cy="9233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本任务使用</a:t>
            </a:r>
            <a:r>
              <a:rPr lang="en-US" altLang="zh-CN" dirty="0">
                <a:solidFill>
                  <a:srgbClr val="595959"/>
                </a:solidFill>
                <a:latin typeface="微软雅黑" panose="020B0503020204020204" pitchFamily="34" charset="-122"/>
                <a:ea typeface="微软雅黑" panose="020B0503020204020204" pitchFamily="34" charset="-122"/>
              </a:rPr>
              <a:t>User.java</a:t>
            </a:r>
            <a:r>
              <a:rPr lang="zh-CN" altLang="zh-CN" dirty="0">
                <a:solidFill>
                  <a:srgbClr val="595959"/>
                </a:solidFill>
                <a:latin typeface="微软雅黑" panose="020B0503020204020204" pitchFamily="34" charset="-122"/>
                <a:ea typeface="微软雅黑" panose="020B0503020204020204" pitchFamily="34" charset="-122"/>
              </a:rPr>
              <a:t>作为</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，在项目</a:t>
            </a:r>
            <a:r>
              <a:rPr lang="en-US" altLang="zh-CN" dirty="0">
                <a:solidFill>
                  <a:srgbClr val="595959"/>
                </a:solidFill>
                <a:latin typeface="微软雅黑" panose="020B0503020204020204" pitchFamily="34" charset="-122"/>
                <a:ea typeface="微软雅黑" panose="020B0503020204020204" pitchFamily="34" charset="-122"/>
              </a:rPr>
              <a:t>chapter11</a:t>
            </a:r>
            <a:r>
              <a:rPr lang="zh-CN" altLang="zh-CN" dirty="0">
                <a:solidFill>
                  <a:srgbClr val="595959"/>
                </a:solidFill>
                <a:latin typeface="微软雅黑" panose="020B0503020204020204" pitchFamily="34" charset="-122"/>
                <a:ea typeface="微软雅黑" panose="020B0503020204020204" pitchFamily="34" charset="-122"/>
              </a:rPr>
              <a:t>的目录下，创建一个名为</a:t>
            </a:r>
            <a:r>
              <a:rPr lang="en-US" altLang="zh-CN" dirty="0">
                <a:solidFill>
                  <a:srgbClr val="595959"/>
                </a:solidFill>
                <a:latin typeface="微软雅黑" panose="020B0503020204020204" pitchFamily="34" charset="-122"/>
                <a:ea typeface="微软雅黑" panose="020B0503020204020204" pitchFamily="34" charset="-122"/>
              </a:rPr>
              <a:t>cn.itcast.jdbc.javabean</a:t>
            </a:r>
            <a:r>
              <a:rPr lang="zh-CN" altLang="zh-CN" dirty="0">
                <a:solidFill>
                  <a:srgbClr val="595959"/>
                </a:solidFill>
                <a:latin typeface="微软雅黑" panose="020B0503020204020204" pitchFamily="34" charset="-122"/>
                <a:ea typeface="微软雅黑" panose="020B0503020204020204" pitchFamily="34" charset="-122"/>
              </a:rPr>
              <a:t>的包，将</a:t>
            </a:r>
            <a:r>
              <a:rPr lang="en-US" altLang="zh-CN" dirty="0">
                <a:solidFill>
                  <a:srgbClr val="595959"/>
                </a:solidFill>
                <a:latin typeface="微软雅黑" panose="020B0503020204020204" pitchFamily="34" charset="-122"/>
                <a:ea typeface="微软雅黑" panose="020B0503020204020204" pitchFamily="34" charset="-122"/>
              </a:rPr>
              <a:t>User.java</a:t>
            </a:r>
            <a:r>
              <a:rPr lang="zh-CN" altLang="zh-CN" dirty="0">
                <a:solidFill>
                  <a:srgbClr val="595959"/>
                </a:solidFill>
                <a:latin typeface="微软雅黑" panose="020B0503020204020204" pitchFamily="34" charset="-122"/>
                <a:ea typeface="微软雅黑" panose="020B0503020204020204" pitchFamily="34" charset="-122"/>
              </a:rPr>
              <a:t>复制到该包下。</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306456" y="2622177"/>
            <a:ext cx="9865885" cy="19254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256232" y="25687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55533" y="42174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369321" y="3259555"/>
            <a:ext cx="6720892" cy="2585323"/>
          </a:xfrm>
          <a:prstGeom prst="rect">
            <a:avLst/>
          </a:prstGeom>
        </p:spPr>
      </p:pic>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1"/>
          <p:cNvSpPr txBox="1"/>
          <p:nvPr>
            <p:custDataLst>
              <p:tags r:id="rId2"/>
            </p:custDataLst>
          </p:nvPr>
        </p:nvSpPr>
        <p:spPr>
          <a:xfrm>
            <a:off x="2917360" y="1221089"/>
            <a:ext cx="4071820" cy="507831"/>
          </a:xfrm>
          <a:prstGeom prst="rect">
            <a:avLst/>
          </a:prstGeom>
          <a:noFill/>
          <a:ln>
            <a:noFill/>
          </a:ln>
        </p:spPr>
        <p:txBody>
          <a:bodyPr wrap="square" rtlCol="0">
            <a:spAutoFit/>
          </a:bodyPr>
          <a:lstStyle/>
          <a:p>
            <a:pPr lvl="0">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创建</a:t>
            </a:r>
            <a:r>
              <a:rPr lang="en-US" altLang="zh-CN" b="1" dirty="0">
                <a:solidFill>
                  <a:srgbClr val="595959"/>
                </a:solidFill>
                <a:latin typeface="微软雅黑" panose="020B0503020204020204" pitchFamily="34" charset="-122"/>
                <a:ea typeface="微软雅黑" panose="020B0503020204020204" pitchFamily="34" charset="-122"/>
              </a:rPr>
              <a:t>C3p0Utils</a:t>
            </a:r>
            <a:r>
              <a:rPr lang="zh-CN" altLang="zh-CN" b="1" dirty="0">
                <a:solidFill>
                  <a:srgbClr val="595959"/>
                </a:solidFill>
                <a:latin typeface="微软雅黑" panose="020B0503020204020204" pitchFamily="34" charset="-122"/>
                <a:ea typeface="微软雅黑" panose="020B0503020204020204" pitchFamily="34" charset="-122"/>
              </a:rPr>
              <a:t>工具类</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3"/>
            </p:custDataLst>
          </p:nvPr>
        </p:nvSpPr>
        <p:spPr>
          <a:xfrm>
            <a:off x="1143838" y="2078739"/>
            <a:ext cx="10165138"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在项目</a:t>
            </a:r>
            <a:r>
              <a:rPr lang="en-US" altLang="zh-CN" sz="1600" dirty="0">
                <a:solidFill>
                  <a:srgbClr val="595959"/>
                </a:solidFill>
                <a:latin typeface="微软雅黑" panose="020B0503020204020204" pitchFamily="34" charset="-122"/>
                <a:ea typeface="微软雅黑" panose="020B0503020204020204" pitchFamily="34" charset="-122"/>
              </a:rPr>
              <a:t>chapter11</a:t>
            </a:r>
            <a:r>
              <a:rPr lang="zh-CN" altLang="zh-CN" sz="1600" dirty="0">
                <a:solidFill>
                  <a:srgbClr val="595959"/>
                </a:solidFill>
                <a:latin typeface="微软雅黑" panose="020B0503020204020204" pitchFamily="34" charset="-122"/>
                <a:ea typeface="微软雅黑" panose="020B0503020204020204" pitchFamily="34" charset="-122"/>
              </a:rPr>
              <a:t>的</a:t>
            </a:r>
            <a:r>
              <a:rPr lang="en-US" altLang="zh-CN" sz="1600" dirty="0">
                <a:solidFill>
                  <a:srgbClr val="595959"/>
                </a:solidFill>
                <a:latin typeface="微软雅黑" panose="020B0503020204020204" pitchFamily="34" charset="-122"/>
                <a:ea typeface="微软雅黑" panose="020B0503020204020204" pitchFamily="34" charset="-122"/>
              </a:rPr>
              <a:t>src</a:t>
            </a:r>
            <a:r>
              <a:rPr lang="zh-CN" altLang="zh-CN" sz="1600" dirty="0">
                <a:solidFill>
                  <a:srgbClr val="595959"/>
                </a:solidFill>
                <a:latin typeface="微软雅黑" panose="020B0503020204020204" pitchFamily="34" charset="-122"/>
                <a:ea typeface="微软雅黑" panose="020B0503020204020204" pitchFamily="34" charset="-122"/>
              </a:rPr>
              <a:t>目录下，创建一个名为</a:t>
            </a:r>
            <a:r>
              <a:rPr lang="en-US" altLang="zh-CN" sz="1600" dirty="0">
                <a:solidFill>
                  <a:srgbClr val="595959"/>
                </a:solidFill>
                <a:latin typeface="微软雅黑" panose="020B0503020204020204" pitchFamily="34" charset="-122"/>
                <a:ea typeface="微软雅黑" panose="020B0503020204020204" pitchFamily="34" charset="-122"/>
              </a:rPr>
              <a:t>cn.itcast.jdbc.utils</a:t>
            </a:r>
            <a:r>
              <a:rPr lang="zh-CN" altLang="zh-CN" sz="1600" dirty="0">
                <a:solidFill>
                  <a:srgbClr val="595959"/>
                </a:solidFill>
                <a:latin typeface="微软雅黑" panose="020B0503020204020204" pitchFamily="34" charset="-122"/>
                <a:ea typeface="微软雅黑" panose="020B0503020204020204" pitchFamily="34" charset="-122"/>
              </a:rPr>
              <a:t>的包，然后在该包下创建</a:t>
            </a:r>
            <a:r>
              <a:rPr lang="en-US" altLang="zh-CN" sz="1600" dirty="0">
                <a:solidFill>
                  <a:srgbClr val="595959"/>
                </a:solidFill>
                <a:latin typeface="微软雅黑" panose="020B0503020204020204" pitchFamily="34" charset="-122"/>
                <a:ea typeface="微软雅黑" panose="020B0503020204020204" pitchFamily="34" charset="-122"/>
              </a:rPr>
              <a:t>C3p0Utils</a:t>
            </a:r>
            <a:r>
              <a:rPr lang="zh-CN" altLang="zh-CN" sz="1600" dirty="0">
                <a:solidFill>
                  <a:srgbClr val="595959"/>
                </a:solidFill>
                <a:latin typeface="微软雅黑" panose="020B0503020204020204" pitchFamily="34" charset="-122"/>
                <a:ea typeface="微软雅黑" panose="020B0503020204020204" pitchFamily="34" charset="-122"/>
              </a:rPr>
              <a:t>类，用于创建数据源。</a:t>
            </a:r>
            <a:r>
              <a:rPr lang="en-US" altLang="zh-CN" sz="1600" dirty="0">
                <a:solidFill>
                  <a:srgbClr val="595959"/>
                </a:solidFill>
                <a:latin typeface="微软雅黑" panose="020B0503020204020204" pitchFamily="34" charset="-122"/>
                <a:ea typeface="微软雅黑" panose="020B0503020204020204" pitchFamily="34" charset="-122"/>
              </a:rPr>
              <a:t>C3p0Utils</a:t>
            </a:r>
            <a:r>
              <a:rPr lang="zh-CN" altLang="zh-CN" sz="1600" dirty="0">
                <a:solidFill>
                  <a:srgbClr val="595959"/>
                </a:solidFill>
                <a:latin typeface="微软雅黑" panose="020B0503020204020204" pitchFamily="34" charset="-122"/>
                <a:ea typeface="微软雅黑" panose="020B0503020204020204" pitchFamily="34" charset="-122"/>
              </a:rPr>
              <a:t>类的实现如</a:t>
            </a:r>
            <a:r>
              <a:rPr lang="zh-CN" altLang="en-US" sz="1600" dirty="0">
                <a:solidFill>
                  <a:srgbClr val="595959"/>
                </a:solidFill>
                <a:latin typeface="微软雅黑" panose="020B0503020204020204" pitchFamily="34" charset="-122"/>
                <a:ea typeface="微软雅黑" panose="020B0503020204020204" pitchFamily="34" charset="-122"/>
              </a:rPr>
              <a:t>下</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2523565" y="3243951"/>
            <a:ext cx="6096000" cy="2585323"/>
          </a:xfrm>
          <a:prstGeom prst="rect">
            <a:avLst/>
          </a:prstGeom>
        </p:spPr>
        <p:txBody>
          <a:bodyPr>
            <a:spAutoFit/>
          </a:bodyPr>
          <a:lstStyle/>
          <a:p>
            <a:pPr lvl="0"/>
            <a:r>
              <a:rPr lang="en-US" altLang="zh-CN" dirty="0">
                <a:solidFill>
                  <a:srgbClr val="595959"/>
                </a:solidFill>
                <a:latin typeface="微软雅黑" panose="020B0503020204020204" pitchFamily="34" charset="-122"/>
                <a:ea typeface="微软雅黑" panose="020B0503020204020204" pitchFamily="34" charset="-122"/>
              </a:rPr>
              <a:t>public class C3p0Utils {</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	private static DataSource ds;</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	static {</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		ds = new ComboPooledDataSource();</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	public static DataSource getDataSource() {</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		return ds;</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a:p>
            <a:pPr lvl="0"/>
            <a:r>
              <a:rPr lang="en-US" altLang="zh-CN"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006252" y="2889377"/>
            <a:ext cx="8442114" cy="3566324"/>
          </a:xfrm>
          <a:prstGeom prst="rect">
            <a:avLst/>
          </a:prstGeom>
        </p:spPr>
      </p:pic>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1"/>
          <p:cNvSpPr txBox="1"/>
          <p:nvPr>
            <p:custDataLst>
              <p:tags r:id="rId2"/>
            </p:custDataLst>
          </p:nvPr>
        </p:nvSpPr>
        <p:spPr>
          <a:xfrm>
            <a:off x="2917360" y="1221089"/>
            <a:ext cx="4071820" cy="507831"/>
          </a:xfrm>
          <a:prstGeom prst="rect">
            <a:avLst/>
          </a:prstGeom>
          <a:noFill/>
          <a:ln>
            <a:noFill/>
          </a:ln>
        </p:spPr>
        <p:txBody>
          <a:bodyPr wrap="square" rtlCol="0">
            <a:spAutoFit/>
          </a:bodyPr>
          <a:lstStyle/>
          <a:p>
            <a:pPr lvl="0">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创建</a:t>
            </a:r>
            <a:r>
              <a:rPr lang="en-US" altLang="zh-CN" b="1" dirty="0">
                <a:solidFill>
                  <a:srgbClr val="595959"/>
                </a:solidFill>
                <a:latin typeface="微软雅黑" panose="020B0503020204020204" pitchFamily="34" charset="-122"/>
                <a:ea typeface="微软雅黑" panose="020B0503020204020204" pitchFamily="34" charset="-122"/>
              </a:rPr>
              <a:t>InsertDao</a:t>
            </a:r>
            <a:r>
              <a:rPr lang="zh-CN" altLang="zh-CN" b="1" dirty="0">
                <a:solidFill>
                  <a:srgbClr val="595959"/>
                </a:solidFill>
                <a:latin typeface="微软雅黑" panose="020B0503020204020204" pitchFamily="34" charset="-122"/>
                <a:ea typeface="微软雅黑" panose="020B0503020204020204" pitchFamily="34" charset="-122"/>
              </a:rPr>
              <a:t>类，完成插入操作</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3"/>
            </p:custDataLst>
          </p:nvPr>
        </p:nvSpPr>
        <p:spPr>
          <a:xfrm>
            <a:off x="1143838" y="1957716"/>
            <a:ext cx="10165138"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在项目</a:t>
            </a:r>
            <a:r>
              <a:rPr lang="en-US" altLang="zh-CN" sz="1600" dirty="0">
                <a:solidFill>
                  <a:srgbClr val="595959"/>
                </a:solidFill>
                <a:latin typeface="微软雅黑" panose="020B0503020204020204" pitchFamily="34" charset="-122"/>
                <a:ea typeface="微软雅黑" panose="020B0503020204020204" pitchFamily="34" charset="-122"/>
              </a:rPr>
              <a:t>chapter11</a:t>
            </a:r>
            <a:r>
              <a:rPr lang="zh-CN" altLang="zh-CN" sz="1600" dirty="0">
                <a:solidFill>
                  <a:srgbClr val="595959"/>
                </a:solidFill>
                <a:latin typeface="微软雅黑" panose="020B0503020204020204" pitchFamily="34" charset="-122"/>
                <a:ea typeface="微软雅黑" panose="020B0503020204020204" pitchFamily="34" charset="-122"/>
              </a:rPr>
              <a:t>的</a:t>
            </a:r>
            <a:r>
              <a:rPr lang="en-US" altLang="zh-CN" sz="1600" dirty="0">
                <a:solidFill>
                  <a:srgbClr val="595959"/>
                </a:solidFill>
                <a:latin typeface="微软雅黑" panose="020B0503020204020204" pitchFamily="34" charset="-122"/>
                <a:ea typeface="微软雅黑" panose="020B0503020204020204" pitchFamily="34" charset="-122"/>
              </a:rPr>
              <a:t>src</a:t>
            </a:r>
            <a:r>
              <a:rPr lang="zh-CN" altLang="zh-CN" sz="1600" dirty="0">
                <a:solidFill>
                  <a:srgbClr val="595959"/>
                </a:solidFill>
                <a:latin typeface="微软雅黑" panose="020B0503020204020204" pitchFamily="34" charset="-122"/>
                <a:ea typeface="微软雅黑" panose="020B0503020204020204" pitchFamily="34" charset="-122"/>
              </a:rPr>
              <a:t>目录下，创建一个名为</a:t>
            </a:r>
            <a:r>
              <a:rPr lang="en-US" altLang="zh-CN" sz="1600" dirty="0">
                <a:solidFill>
                  <a:srgbClr val="595959"/>
                </a:solidFill>
                <a:latin typeface="微软雅黑" panose="020B0503020204020204" pitchFamily="34" charset="-122"/>
                <a:ea typeface="微软雅黑" panose="020B0503020204020204" pitchFamily="34" charset="-122"/>
              </a:rPr>
              <a:t>cn.itcast.jdbc.dao</a:t>
            </a:r>
            <a:r>
              <a:rPr lang="zh-CN" altLang="zh-CN" sz="1600" dirty="0">
                <a:solidFill>
                  <a:srgbClr val="595959"/>
                </a:solidFill>
                <a:latin typeface="微软雅黑" panose="020B0503020204020204" pitchFamily="34" charset="-122"/>
                <a:ea typeface="微软雅黑" panose="020B0503020204020204" pitchFamily="34" charset="-122"/>
              </a:rPr>
              <a:t>的包，然后在该包下创建一个</a:t>
            </a:r>
            <a:r>
              <a:rPr lang="en-US" altLang="zh-CN" sz="1600" dirty="0">
                <a:solidFill>
                  <a:srgbClr val="595959"/>
                </a:solidFill>
                <a:latin typeface="微软雅黑" panose="020B0503020204020204" pitchFamily="34" charset="-122"/>
                <a:ea typeface="微软雅黑" panose="020B0503020204020204" pitchFamily="34" charset="-122"/>
              </a:rPr>
              <a:t>InsertDao</a:t>
            </a:r>
            <a:r>
              <a:rPr lang="zh-CN" altLang="zh-CN" sz="1600" dirty="0">
                <a:solidFill>
                  <a:srgbClr val="595959"/>
                </a:solidFill>
                <a:latin typeface="微软雅黑" panose="020B0503020204020204" pitchFamily="34" charset="-122"/>
                <a:ea typeface="微软雅黑" panose="020B0503020204020204" pitchFamily="34" charset="-122"/>
              </a:rPr>
              <a:t>类，实现对</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表插入数据的操作。</a:t>
            </a:r>
            <a:r>
              <a:rPr lang="en-US" altLang="zh-CN" sz="1600" dirty="0">
                <a:solidFill>
                  <a:srgbClr val="595959"/>
                </a:solidFill>
                <a:latin typeface="微软雅黑" panose="020B0503020204020204" pitchFamily="34" charset="-122"/>
                <a:ea typeface="微软雅黑" panose="020B0503020204020204" pitchFamily="34" charset="-122"/>
              </a:rPr>
              <a:t>InsertDao</a:t>
            </a:r>
            <a:r>
              <a:rPr lang="zh-CN" altLang="zh-CN" sz="1600" dirty="0">
                <a:solidFill>
                  <a:srgbClr val="595959"/>
                </a:solidFill>
                <a:latin typeface="微软雅黑" panose="020B0503020204020204" pitchFamily="34" charset="-122"/>
                <a:ea typeface="微软雅黑" panose="020B0503020204020204" pitchFamily="34" charset="-122"/>
              </a:rPr>
              <a:t>类的实现如</a:t>
            </a:r>
            <a:r>
              <a:rPr lang="zh-CN" altLang="en-US" sz="1600" dirty="0">
                <a:solidFill>
                  <a:srgbClr val="595959"/>
                </a:solidFill>
                <a:latin typeface="微软雅黑" panose="020B0503020204020204" pitchFamily="34" charset="-122"/>
                <a:ea typeface="微软雅黑" panose="020B0503020204020204" pitchFamily="34" charset="-122"/>
              </a:rPr>
              <a:t>下</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2160495" y="2916271"/>
            <a:ext cx="7951695" cy="3539430"/>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public class InsertDao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args)throws SQLException{</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创建</a:t>
            </a:r>
            <a:r>
              <a:rPr lang="en-US" altLang="zh-CN" sz="1600" dirty="0">
                <a:solidFill>
                  <a:srgbClr val="595959"/>
                </a:solidFill>
                <a:latin typeface="微软雅黑" panose="020B0503020204020204" pitchFamily="34" charset="-122"/>
                <a:ea typeface="微软雅黑" panose="020B0503020204020204" pitchFamily="34" charset="-122"/>
              </a:rPr>
              <a:t>QueryRunner</a:t>
            </a:r>
            <a:r>
              <a:rPr lang="zh-CN" altLang="zh-CN" sz="1600" dirty="0">
                <a:solidFill>
                  <a:srgbClr val="595959"/>
                </a:solidFill>
                <a:latin typeface="微软雅黑" panose="020B0503020204020204" pitchFamily="34" charset="-122"/>
                <a:ea typeface="微软雅黑" panose="020B0503020204020204" pitchFamily="34" charset="-122"/>
              </a:rPr>
              <a:t>对象</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QueryRunner runner = new QueryRunner(C3p0Utils.getDataSource());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String sql = "insert into user (name,password) values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('hello1',123456)";</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int num = runner.update(sql);</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if (num &gt; 0){</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a:t>
            </a:r>
            <a:r>
              <a:rPr lang="zh-CN" altLang="zh-CN" sz="1600" dirty="0">
                <a:solidFill>
                  <a:srgbClr val="595959"/>
                </a:solidFill>
                <a:latin typeface="微软雅黑" panose="020B0503020204020204" pitchFamily="34" charset="-122"/>
                <a:ea typeface="微软雅黑" panose="020B0503020204020204" pitchFamily="34" charset="-122"/>
              </a:rPr>
              <a:t>添加成功！</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}else{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a:t>
            </a:r>
            <a:r>
              <a:rPr lang="zh-CN" altLang="zh-CN" sz="1600" dirty="0">
                <a:solidFill>
                  <a:srgbClr val="595959"/>
                </a:solidFill>
                <a:latin typeface="微软雅黑" panose="020B0503020204020204" pitchFamily="34" charset="-122"/>
                <a:ea typeface="微软雅黑" panose="020B0503020204020204" pitchFamily="34" charset="-122"/>
              </a:rPr>
              <a:t>添加失败！</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231156"/>
            <a:ext cx="5083471"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文件</a:t>
            </a:r>
            <a:r>
              <a:rPr lang="en-US" altLang="zh-CN" b="1" dirty="0">
                <a:solidFill>
                  <a:srgbClr val="595959"/>
                </a:solidFill>
                <a:latin typeface="微软雅黑" panose="020B0503020204020204" pitchFamily="34" charset="-122"/>
                <a:ea typeface="微软雅黑" panose="020B0503020204020204" pitchFamily="34" charset="-122"/>
              </a:rPr>
              <a:t>InsertDao</a:t>
            </a:r>
            <a:r>
              <a:rPr lang="zh-CN" altLang="zh-CN" b="1" dirty="0">
                <a:solidFill>
                  <a:srgbClr val="595959"/>
                </a:solidFill>
                <a:latin typeface="微软雅黑" panose="020B0503020204020204" pitchFamily="34" charset="-122"/>
                <a:ea typeface="微软雅黑" panose="020B0503020204020204" pitchFamily="34" charset="-122"/>
              </a:rPr>
              <a:t>的运行结果如</a:t>
            </a:r>
            <a:r>
              <a:rPr lang="zh-CN" altLang="en-US" b="1" dirty="0">
                <a:solidFill>
                  <a:srgbClr val="595959"/>
                </a:solidFill>
                <a:latin typeface="微软雅黑" panose="020B0503020204020204" pitchFamily="34" charset="-122"/>
                <a:ea typeface="微软雅黑" panose="020B0503020204020204" pitchFamily="34" charset="-122"/>
              </a:rPr>
              <a:t>下图</a:t>
            </a:r>
            <a:r>
              <a:rPr lang="zh-CN" altLang="zh-CN" b="1" dirty="0">
                <a:solidFill>
                  <a:srgbClr val="595959"/>
                </a:solidFill>
                <a:latin typeface="微软雅黑" panose="020B0503020204020204" pitchFamily="34" charset="-122"/>
                <a:ea typeface="微软雅黑" panose="020B0503020204020204" pitchFamily="34" charset="-122"/>
              </a:rPr>
              <a:t>所示</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404" y="2729752"/>
            <a:ext cx="8338387" cy="196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231156"/>
            <a:ext cx="5445221"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向</a:t>
            </a:r>
            <a:r>
              <a:rPr lang="en-US" altLang="zh-CN" b="1" dirty="0">
                <a:solidFill>
                  <a:srgbClr val="595959"/>
                </a:solidFill>
                <a:latin typeface="微软雅黑" panose="020B0503020204020204" pitchFamily="34" charset="-122"/>
                <a:ea typeface="微软雅黑" panose="020B0503020204020204" pitchFamily="34" charset="-122"/>
              </a:rPr>
              <a:t>MySQL</a:t>
            </a:r>
            <a:r>
              <a:rPr lang="zh-CN" altLang="zh-CN" b="1" dirty="0">
                <a:solidFill>
                  <a:srgbClr val="595959"/>
                </a:solidFill>
                <a:latin typeface="微软雅黑" panose="020B0503020204020204" pitchFamily="34" charset="-122"/>
                <a:ea typeface="微软雅黑" panose="020B0503020204020204" pitchFamily="34" charset="-122"/>
              </a:rPr>
              <a:t>数据库发送查询语句，查询结果如</a:t>
            </a:r>
            <a:r>
              <a:rPr lang="zh-CN" altLang="en-US" b="1" dirty="0">
                <a:solidFill>
                  <a:srgbClr val="595959"/>
                </a:solidFill>
                <a:latin typeface="微软雅黑" panose="020B0503020204020204" pitchFamily="34" charset="-122"/>
                <a:ea typeface="微软雅黑" panose="020B0503020204020204" pitchFamily="34" charset="-122"/>
              </a:rPr>
              <a:t>下</a:t>
            </a:r>
            <a:r>
              <a:rPr lang="zh-CN" altLang="zh-CN" b="1" dirty="0">
                <a:solidFill>
                  <a:srgbClr val="595959"/>
                </a:solidFill>
                <a:latin typeface="微软雅黑" panose="020B0503020204020204" pitchFamily="34" charset="-122"/>
                <a:ea typeface="微软雅黑" panose="020B0503020204020204" pitchFamily="34" charset="-122"/>
              </a:rPr>
              <a:t>所示。</a:t>
            </a:r>
            <a:endParaRPr lang="zh-CN" altLang="zh-CN" b="1" dirty="0">
              <a:solidFill>
                <a:srgbClr val="595959"/>
              </a:solidFill>
              <a:latin typeface="微软雅黑" panose="020B0503020204020204" pitchFamily="34" charset="-122"/>
              <a:ea typeface="微软雅黑" panose="020B0503020204020204" pitchFamily="34" charset="-122"/>
            </a:endParaRPr>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512" y="2420470"/>
            <a:ext cx="5930154" cy="329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231156"/>
            <a:ext cx="5445221"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创建</a:t>
            </a:r>
            <a:r>
              <a:rPr lang="en-US" altLang="zh-CN" b="1" dirty="0">
                <a:solidFill>
                  <a:srgbClr val="595959"/>
                </a:solidFill>
                <a:latin typeface="微软雅黑" panose="020B0503020204020204" pitchFamily="34" charset="-122"/>
                <a:ea typeface="微软雅黑" panose="020B0503020204020204" pitchFamily="34" charset="-122"/>
              </a:rPr>
              <a:t>UpdateDao</a:t>
            </a:r>
            <a:r>
              <a:rPr lang="zh-CN" altLang="zh-CN" b="1" dirty="0">
                <a:solidFill>
                  <a:srgbClr val="595959"/>
                </a:solidFill>
                <a:latin typeface="微软雅黑" panose="020B0503020204020204" pitchFamily="34" charset="-122"/>
                <a:ea typeface="微软雅黑" panose="020B0503020204020204" pitchFamily="34" charset="-122"/>
              </a:rPr>
              <a:t>类，完成修改操作</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7" name="1"/>
          <p:cNvSpPr txBox="1"/>
          <p:nvPr>
            <p:custDataLst>
              <p:tags r:id="rId2"/>
            </p:custDataLst>
          </p:nvPr>
        </p:nvSpPr>
        <p:spPr>
          <a:xfrm>
            <a:off x="1143838" y="1957716"/>
            <a:ext cx="10165138"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cn.itcast.jdbc.dao</a:t>
            </a:r>
            <a:r>
              <a:rPr lang="zh-CN" altLang="zh-CN" sz="1600" dirty="0">
                <a:solidFill>
                  <a:srgbClr val="595959"/>
                </a:solidFill>
                <a:latin typeface="微软雅黑" panose="020B0503020204020204" pitchFamily="34" charset="-122"/>
                <a:ea typeface="微软雅黑" panose="020B0503020204020204" pitchFamily="34" charset="-122"/>
              </a:rPr>
              <a:t>包下创建一个</a:t>
            </a:r>
            <a:r>
              <a:rPr lang="en-US" altLang="zh-CN" sz="1600" dirty="0">
                <a:solidFill>
                  <a:srgbClr val="595959"/>
                </a:solidFill>
                <a:latin typeface="微软雅黑" panose="020B0503020204020204" pitchFamily="34" charset="-122"/>
                <a:ea typeface="微软雅黑" panose="020B0503020204020204" pitchFamily="34" charset="-122"/>
              </a:rPr>
              <a:t>UpdateDao</a:t>
            </a:r>
            <a:r>
              <a:rPr lang="zh-CN" altLang="zh-CN" sz="1600" dirty="0">
                <a:solidFill>
                  <a:srgbClr val="595959"/>
                </a:solidFill>
                <a:latin typeface="微软雅黑" panose="020B0503020204020204" pitchFamily="34" charset="-122"/>
                <a:ea typeface="微软雅黑" panose="020B0503020204020204" pitchFamily="34" charset="-122"/>
              </a:rPr>
              <a:t>类，实现对</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表数据的修改操作。</a:t>
            </a:r>
            <a:r>
              <a:rPr lang="en-US" altLang="zh-CN" sz="1600" dirty="0">
                <a:solidFill>
                  <a:srgbClr val="595959"/>
                </a:solidFill>
                <a:latin typeface="微软雅黑" panose="020B0503020204020204" pitchFamily="34" charset="-122"/>
                <a:ea typeface="微软雅黑" panose="020B0503020204020204" pitchFamily="34" charset="-122"/>
              </a:rPr>
              <a:t>UpdateDao</a:t>
            </a:r>
            <a:r>
              <a:rPr lang="zh-CN" altLang="zh-CN" sz="1600" dirty="0">
                <a:solidFill>
                  <a:srgbClr val="595959"/>
                </a:solidFill>
                <a:latin typeface="微软雅黑" panose="020B0503020204020204" pitchFamily="34" charset="-122"/>
                <a:ea typeface="微软雅黑" panose="020B0503020204020204" pitchFamily="34" charset="-122"/>
              </a:rPr>
              <a:t>类的实现如</a:t>
            </a:r>
            <a:r>
              <a:rPr lang="zh-CN" altLang="en-US" sz="1600" dirty="0">
                <a:solidFill>
                  <a:srgbClr val="595959"/>
                </a:solidFill>
                <a:latin typeface="微软雅黑" panose="020B0503020204020204" pitchFamily="34" charset="-122"/>
                <a:ea typeface="微软雅黑" panose="020B0503020204020204" pitchFamily="34" charset="-122"/>
              </a:rPr>
              <a:t>下</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804546" y="2902824"/>
            <a:ext cx="9101019" cy="3566324"/>
          </a:xfrm>
          <a:prstGeom prst="rect">
            <a:avLst/>
          </a:prstGeom>
        </p:spPr>
      </p:pic>
      <p:sp>
        <p:nvSpPr>
          <p:cNvPr id="13" name="矩形 12"/>
          <p:cNvSpPr/>
          <p:nvPr/>
        </p:nvSpPr>
        <p:spPr>
          <a:xfrm>
            <a:off x="1905002" y="2929718"/>
            <a:ext cx="8758517" cy="3539430"/>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public class UpdateDao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args)throws SQLException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创建</a:t>
            </a:r>
            <a:r>
              <a:rPr lang="en-US" altLang="zh-CN" sz="1600" dirty="0">
                <a:solidFill>
                  <a:srgbClr val="595959"/>
                </a:solidFill>
                <a:latin typeface="微软雅黑" panose="020B0503020204020204" pitchFamily="34" charset="-122"/>
                <a:ea typeface="微软雅黑" panose="020B0503020204020204" pitchFamily="34" charset="-122"/>
              </a:rPr>
              <a:t>QueryRunner</a:t>
            </a:r>
            <a:r>
              <a:rPr lang="zh-CN" altLang="zh-CN" sz="1600" dirty="0">
                <a:solidFill>
                  <a:srgbClr val="595959"/>
                </a:solidFill>
                <a:latin typeface="微软雅黑" panose="020B0503020204020204" pitchFamily="34" charset="-122"/>
                <a:ea typeface="微软雅黑" panose="020B0503020204020204" pitchFamily="34" charset="-122"/>
              </a:rPr>
              <a:t>对象</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QueryRunner runner = new QueryRunner(C3p0Utils.getDataSource());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写</a:t>
            </a:r>
            <a:r>
              <a:rPr lang="en-US" altLang="zh-CN" sz="1600" dirty="0">
                <a:solidFill>
                  <a:srgbClr val="595959"/>
                </a:solidFill>
                <a:latin typeface="微软雅黑" panose="020B0503020204020204" pitchFamily="34" charset="-122"/>
                <a:ea typeface="微软雅黑" panose="020B0503020204020204" pitchFamily="34" charset="-122"/>
              </a:rPr>
              <a:t>SQL</a:t>
            </a:r>
            <a:r>
              <a:rPr lang="zh-CN" altLang="zh-CN" sz="1600" dirty="0">
                <a:solidFill>
                  <a:srgbClr val="595959"/>
                </a:solidFill>
                <a:latin typeface="微软雅黑" panose="020B0503020204020204" pitchFamily="34" charset="-122"/>
                <a:ea typeface="微软雅黑" panose="020B0503020204020204" pitchFamily="34" charset="-122"/>
              </a:rPr>
              <a:t>语句</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String sql = "update user set name=hello2,password=111111 where name=hello1";</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int num = runner.update(sql);</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if (num &gt; 0){</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a:t>
            </a:r>
            <a:r>
              <a:rPr lang="zh-CN" altLang="zh-CN" sz="1600" dirty="0">
                <a:solidFill>
                  <a:srgbClr val="595959"/>
                </a:solidFill>
                <a:latin typeface="微软雅黑" panose="020B0503020204020204" pitchFamily="34" charset="-122"/>
                <a:ea typeface="微软雅黑" panose="020B0503020204020204" pitchFamily="34" charset="-122"/>
              </a:rPr>
              <a:t>修改成功！</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}else{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a:t>
            </a:r>
            <a:r>
              <a:rPr lang="zh-CN" altLang="zh-CN" sz="1600" dirty="0">
                <a:solidFill>
                  <a:srgbClr val="595959"/>
                </a:solidFill>
                <a:latin typeface="微软雅黑" panose="020B0503020204020204" pitchFamily="34" charset="-122"/>
                <a:ea typeface="微软雅黑" panose="020B0503020204020204" pitchFamily="34" charset="-122"/>
              </a:rPr>
              <a:t>修改失败！</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747851" y="2878696"/>
            <a:ext cx="9116267" cy="216982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为了避免频繁的创建数据库连接，</a:t>
            </a:r>
            <a:r>
              <a:rPr lang="en-US" altLang="zh-CN" dirty="0">
                <a:solidFill>
                  <a:srgbClr val="1369B2"/>
                </a:solidFill>
                <a:latin typeface="微软雅黑" panose="020B0503020204020204" pitchFamily="34" charset="-122"/>
                <a:ea typeface="微软雅黑" panose="020B0503020204020204" pitchFamily="34" charset="-122"/>
              </a:rPr>
              <a:t>数据库</a:t>
            </a:r>
            <a:r>
              <a:rPr lang="zh-CN" altLang="zh-CN" dirty="0">
                <a:solidFill>
                  <a:srgbClr val="1369B2"/>
                </a:solidFill>
                <a:latin typeface="微软雅黑" panose="020B0503020204020204" pitchFamily="34" charset="-122"/>
                <a:ea typeface="微软雅黑" panose="020B0503020204020204" pitchFamily="34" charset="-122"/>
              </a:rPr>
              <a:t>连接池技术</a:t>
            </a:r>
            <a:r>
              <a:rPr lang="zh-CN" altLang="zh-CN" dirty="0">
                <a:solidFill>
                  <a:srgbClr val="595959"/>
                </a:solidFill>
                <a:latin typeface="微软雅黑" panose="020B0503020204020204" pitchFamily="34" charset="-122"/>
                <a:ea typeface="微软雅黑" panose="020B0503020204020204" pitchFamily="34" charset="-122"/>
              </a:rPr>
              <a:t>应运而生。数据库连接池负责分配、管理和释放数据库连接，它允许应用程序重复使用现有的数据库连接，而不是重新建立。简单地说，数据库连接池就是为数据库建立的一个“</a:t>
            </a:r>
            <a:r>
              <a:rPr lang="zh-CN" altLang="zh-CN" dirty="0">
                <a:solidFill>
                  <a:srgbClr val="1369B2"/>
                </a:solidFill>
                <a:latin typeface="微软雅黑" panose="020B0503020204020204" pitchFamily="34" charset="-122"/>
                <a:ea typeface="微软雅黑" panose="020B0503020204020204" pitchFamily="34" charset="-122"/>
              </a:rPr>
              <a:t>缓冲池</a:t>
            </a:r>
            <a:r>
              <a:rPr lang="zh-CN" altLang="zh-CN" dirty="0">
                <a:solidFill>
                  <a:srgbClr val="595959"/>
                </a:solidFill>
                <a:latin typeface="微软雅黑" panose="020B0503020204020204" pitchFamily="34" charset="-122"/>
                <a:ea typeface="微软雅黑" panose="020B0503020204020204" pitchFamily="34" charset="-122"/>
              </a:rPr>
              <a:t>”。预先在“</a:t>
            </a:r>
            <a:r>
              <a:rPr lang="zh-CN" altLang="zh-CN" dirty="0">
                <a:solidFill>
                  <a:srgbClr val="1369B2"/>
                </a:solidFill>
                <a:latin typeface="微软雅黑" panose="020B0503020204020204" pitchFamily="34" charset="-122"/>
                <a:ea typeface="微软雅黑" panose="020B0503020204020204" pitchFamily="34" charset="-122"/>
              </a:rPr>
              <a:t>缓冲池</a:t>
            </a:r>
            <a:r>
              <a:rPr lang="zh-CN" altLang="zh-CN" dirty="0">
                <a:solidFill>
                  <a:srgbClr val="595959"/>
                </a:solidFill>
                <a:latin typeface="微软雅黑" panose="020B0503020204020204" pitchFamily="34" charset="-122"/>
                <a:ea typeface="微软雅黑" panose="020B0503020204020204" pitchFamily="34" charset="-122"/>
              </a:rPr>
              <a:t>”中放入一定数量的连接，当需要建立数据库连接时，只需要从“缓冲池”中取出一个，使用完毕后再放回“缓冲池”即可。</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581831"/>
            <a:ext cx="9865885" cy="27163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983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2" y="1131537"/>
            <a:ext cx="28054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2365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数据库连接池技术</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231156"/>
            <a:ext cx="5083471"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文件</a:t>
            </a:r>
            <a:r>
              <a:rPr lang="en-US" altLang="zh-CN" b="1" dirty="0">
                <a:solidFill>
                  <a:srgbClr val="595959"/>
                </a:solidFill>
                <a:latin typeface="微软雅黑" panose="020B0503020204020204" pitchFamily="34" charset="-122"/>
                <a:ea typeface="微软雅黑" panose="020B0503020204020204" pitchFamily="34" charset="-122"/>
              </a:rPr>
              <a:t>UpdateDao</a:t>
            </a:r>
            <a:r>
              <a:rPr lang="zh-CN" altLang="zh-CN" b="1" dirty="0">
                <a:solidFill>
                  <a:srgbClr val="595959"/>
                </a:solidFill>
                <a:latin typeface="微软雅黑" panose="020B0503020204020204" pitchFamily="34" charset="-122"/>
                <a:ea typeface="微软雅黑" panose="020B0503020204020204" pitchFamily="34" charset="-122"/>
              </a:rPr>
              <a:t>的运行结果如</a:t>
            </a:r>
            <a:r>
              <a:rPr lang="zh-CN" altLang="en-US" b="1" dirty="0">
                <a:solidFill>
                  <a:srgbClr val="595959"/>
                </a:solidFill>
                <a:latin typeface="微软雅黑" panose="020B0503020204020204" pitchFamily="34" charset="-122"/>
                <a:ea typeface="微软雅黑" panose="020B0503020204020204" pitchFamily="34" charset="-122"/>
              </a:rPr>
              <a:t>下图</a:t>
            </a:r>
            <a:r>
              <a:rPr lang="zh-CN" altLang="zh-CN" b="1" dirty="0">
                <a:solidFill>
                  <a:srgbClr val="595959"/>
                </a:solidFill>
                <a:latin typeface="微软雅黑" panose="020B0503020204020204" pitchFamily="34" charset="-122"/>
                <a:ea typeface="微软雅黑" panose="020B0503020204020204" pitchFamily="34" charset="-122"/>
              </a:rPr>
              <a:t>所示</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826" y="2917452"/>
            <a:ext cx="7712529" cy="18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231156"/>
            <a:ext cx="5445221"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向</a:t>
            </a:r>
            <a:r>
              <a:rPr lang="en-US" altLang="zh-CN" b="1" dirty="0">
                <a:solidFill>
                  <a:srgbClr val="595959"/>
                </a:solidFill>
                <a:latin typeface="微软雅黑" panose="020B0503020204020204" pitchFamily="34" charset="-122"/>
                <a:ea typeface="微软雅黑" panose="020B0503020204020204" pitchFamily="34" charset="-122"/>
              </a:rPr>
              <a:t>MySQL</a:t>
            </a:r>
            <a:r>
              <a:rPr lang="zh-CN" altLang="zh-CN" b="1" dirty="0">
                <a:solidFill>
                  <a:srgbClr val="595959"/>
                </a:solidFill>
                <a:latin typeface="微软雅黑" panose="020B0503020204020204" pitchFamily="34" charset="-122"/>
                <a:ea typeface="微软雅黑" panose="020B0503020204020204" pitchFamily="34" charset="-122"/>
              </a:rPr>
              <a:t>数据库发送查询语句，查询结果如</a:t>
            </a:r>
            <a:r>
              <a:rPr lang="zh-CN" altLang="en-US" b="1" dirty="0">
                <a:solidFill>
                  <a:srgbClr val="595959"/>
                </a:solidFill>
                <a:latin typeface="微软雅黑" panose="020B0503020204020204" pitchFamily="34" charset="-122"/>
                <a:ea typeface="微软雅黑" panose="020B0503020204020204" pitchFamily="34" charset="-122"/>
              </a:rPr>
              <a:t>下</a:t>
            </a:r>
            <a:r>
              <a:rPr lang="zh-CN" altLang="zh-CN" b="1" dirty="0">
                <a:solidFill>
                  <a:srgbClr val="595959"/>
                </a:solidFill>
                <a:latin typeface="微软雅黑" panose="020B0503020204020204" pitchFamily="34" charset="-122"/>
                <a:ea typeface="微软雅黑" panose="020B0503020204020204" pitchFamily="34" charset="-122"/>
              </a:rPr>
              <a:t>所示。</a:t>
            </a:r>
            <a:endParaRPr lang="zh-CN" altLang="zh-CN" b="1" dirty="0">
              <a:solidFill>
                <a:srgbClr val="595959"/>
              </a:solidFill>
              <a:latin typeface="微软雅黑" panose="020B0503020204020204" pitchFamily="34" charset="-122"/>
              <a:ea typeface="微软雅黑" panose="020B0503020204020204" pitchFamily="34" charset="-122"/>
            </a:endParaRPr>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665" y="2447364"/>
            <a:ext cx="5481535" cy="329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986051"/>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21759"/>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10</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110133"/>
            <a:ext cx="5445221"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创建</a:t>
            </a:r>
            <a:r>
              <a:rPr lang="en-US" altLang="zh-CN" b="1" dirty="0">
                <a:solidFill>
                  <a:srgbClr val="595959"/>
                </a:solidFill>
                <a:latin typeface="微软雅黑" panose="020B0503020204020204" pitchFamily="34" charset="-122"/>
                <a:ea typeface="微软雅黑" panose="020B0503020204020204" pitchFamily="34" charset="-122"/>
              </a:rPr>
              <a:t>DeleteDao</a:t>
            </a:r>
            <a:r>
              <a:rPr lang="zh-CN" altLang="zh-CN" b="1" dirty="0">
                <a:solidFill>
                  <a:srgbClr val="595959"/>
                </a:solidFill>
                <a:latin typeface="微软雅黑" panose="020B0503020204020204" pitchFamily="34" charset="-122"/>
                <a:ea typeface="微软雅黑" panose="020B0503020204020204" pitchFamily="34" charset="-122"/>
              </a:rPr>
              <a:t>类，完成</a:t>
            </a:r>
            <a:r>
              <a:rPr lang="zh-CN" altLang="en-US" b="1" dirty="0">
                <a:solidFill>
                  <a:srgbClr val="595959"/>
                </a:solidFill>
                <a:latin typeface="微软雅黑" panose="020B0503020204020204" pitchFamily="34" charset="-122"/>
                <a:ea typeface="微软雅黑" panose="020B0503020204020204" pitchFamily="34" charset="-122"/>
              </a:rPr>
              <a:t>删除</a:t>
            </a:r>
            <a:r>
              <a:rPr lang="zh-CN" altLang="zh-CN" b="1" dirty="0">
                <a:solidFill>
                  <a:srgbClr val="595959"/>
                </a:solidFill>
                <a:latin typeface="微软雅黑" panose="020B0503020204020204" pitchFamily="34" charset="-122"/>
                <a:ea typeface="微软雅黑" panose="020B0503020204020204" pitchFamily="34" charset="-122"/>
              </a:rPr>
              <a:t>操作</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7" name="1"/>
          <p:cNvSpPr txBox="1"/>
          <p:nvPr>
            <p:custDataLst>
              <p:tags r:id="rId2"/>
            </p:custDataLst>
          </p:nvPr>
        </p:nvSpPr>
        <p:spPr>
          <a:xfrm>
            <a:off x="1143838" y="1863587"/>
            <a:ext cx="10165138"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cn.itcast.jdbc.dao</a:t>
            </a:r>
            <a:r>
              <a:rPr lang="zh-CN" altLang="zh-CN" sz="1600" dirty="0">
                <a:solidFill>
                  <a:srgbClr val="595959"/>
                </a:solidFill>
                <a:latin typeface="微软雅黑" panose="020B0503020204020204" pitchFamily="34" charset="-122"/>
                <a:ea typeface="微软雅黑" panose="020B0503020204020204" pitchFamily="34" charset="-122"/>
              </a:rPr>
              <a:t>包下创建一个</a:t>
            </a:r>
            <a:r>
              <a:rPr lang="en-US" altLang="zh-CN" sz="1600" dirty="0">
                <a:solidFill>
                  <a:srgbClr val="595959"/>
                </a:solidFill>
                <a:latin typeface="微软雅黑" panose="020B0503020204020204" pitchFamily="34" charset="-122"/>
                <a:ea typeface="微软雅黑" panose="020B0503020204020204" pitchFamily="34" charset="-122"/>
              </a:rPr>
              <a:t>DeleteDao</a:t>
            </a:r>
            <a:r>
              <a:rPr lang="zh-CN" altLang="zh-CN" sz="1600" dirty="0">
                <a:solidFill>
                  <a:srgbClr val="595959"/>
                </a:solidFill>
                <a:latin typeface="微软雅黑" panose="020B0503020204020204" pitchFamily="34" charset="-122"/>
                <a:ea typeface="微软雅黑" panose="020B0503020204020204" pitchFamily="34" charset="-122"/>
              </a:rPr>
              <a:t>类，实现对</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表数据的删除操作。</a:t>
            </a:r>
            <a:r>
              <a:rPr lang="en-US" altLang="zh-CN" sz="1600" dirty="0">
                <a:solidFill>
                  <a:srgbClr val="595959"/>
                </a:solidFill>
                <a:latin typeface="微软雅黑" panose="020B0503020204020204" pitchFamily="34" charset="-122"/>
                <a:ea typeface="微软雅黑" panose="020B0503020204020204" pitchFamily="34" charset="-122"/>
              </a:rPr>
              <a:t>DeleteDao</a:t>
            </a:r>
            <a:r>
              <a:rPr lang="zh-CN" altLang="zh-CN" sz="1600" dirty="0">
                <a:solidFill>
                  <a:srgbClr val="595959"/>
                </a:solidFill>
                <a:latin typeface="微软雅黑" panose="020B0503020204020204" pitchFamily="34" charset="-122"/>
                <a:ea typeface="微软雅黑" panose="020B0503020204020204" pitchFamily="34" charset="-122"/>
              </a:rPr>
              <a:t>类的实现如</a:t>
            </a:r>
            <a:r>
              <a:rPr lang="zh-CN" altLang="en-US" sz="1600" dirty="0">
                <a:solidFill>
                  <a:srgbClr val="595959"/>
                </a:solidFill>
                <a:latin typeface="微软雅黑" panose="020B0503020204020204" pitchFamily="34" charset="-122"/>
                <a:ea typeface="微软雅黑" panose="020B0503020204020204" pitchFamily="34" charset="-122"/>
              </a:rPr>
              <a:t>下</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808707" y="2902824"/>
            <a:ext cx="8599318" cy="3566324"/>
          </a:xfrm>
          <a:prstGeom prst="rect">
            <a:avLst/>
          </a:prstGeom>
        </p:spPr>
      </p:pic>
      <p:sp>
        <p:nvSpPr>
          <p:cNvPr id="13" name="矩形 12"/>
          <p:cNvSpPr/>
          <p:nvPr/>
        </p:nvSpPr>
        <p:spPr>
          <a:xfrm>
            <a:off x="1905003" y="2916271"/>
            <a:ext cx="7844116" cy="3539430"/>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public class DeleteDao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args)throws SQLException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创建</a:t>
            </a:r>
            <a:r>
              <a:rPr lang="en-US" altLang="zh-CN" sz="1600" dirty="0">
                <a:solidFill>
                  <a:srgbClr val="595959"/>
                </a:solidFill>
                <a:latin typeface="微软雅黑" panose="020B0503020204020204" pitchFamily="34" charset="-122"/>
                <a:ea typeface="微软雅黑" panose="020B0503020204020204" pitchFamily="34" charset="-122"/>
              </a:rPr>
              <a:t>QueryRunner</a:t>
            </a:r>
            <a:r>
              <a:rPr lang="zh-CN" altLang="zh-CN" sz="1600" dirty="0">
                <a:solidFill>
                  <a:srgbClr val="595959"/>
                </a:solidFill>
                <a:latin typeface="微软雅黑" panose="020B0503020204020204" pitchFamily="34" charset="-122"/>
                <a:ea typeface="微软雅黑" panose="020B0503020204020204" pitchFamily="34" charset="-122"/>
              </a:rPr>
              <a:t>对象</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QueryRunner runner = new QueryRunner(C3p0Utils.getDataSource());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写</a:t>
            </a:r>
            <a:r>
              <a:rPr lang="en-US" altLang="zh-CN" sz="1600" dirty="0">
                <a:solidFill>
                  <a:srgbClr val="595959"/>
                </a:solidFill>
                <a:latin typeface="微软雅黑" panose="020B0503020204020204" pitchFamily="34" charset="-122"/>
                <a:ea typeface="微软雅黑" panose="020B0503020204020204" pitchFamily="34" charset="-122"/>
              </a:rPr>
              <a:t>SQL</a:t>
            </a:r>
            <a:r>
              <a:rPr lang="zh-CN" altLang="zh-CN" sz="1600" dirty="0">
                <a:solidFill>
                  <a:srgbClr val="595959"/>
                </a:solidFill>
                <a:latin typeface="微软雅黑" panose="020B0503020204020204" pitchFamily="34" charset="-122"/>
                <a:ea typeface="微软雅黑" panose="020B0503020204020204" pitchFamily="34" charset="-122"/>
              </a:rPr>
              <a:t>语句</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String sql = "delete from user where name='hello2'";</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int num = runner.update(sql);</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if (num &gt; 0){</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a:t>
            </a:r>
            <a:r>
              <a:rPr lang="zh-CN" altLang="zh-CN" sz="1600" dirty="0">
                <a:solidFill>
                  <a:srgbClr val="595959"/>
                </a:solidFill>
                <a:latin typeface="微软雅黑" panose="020B0503020204020204" pitchFamily="34" charset="-122"/>
                <a:ea typeface="微软雅黑" panose="020B0503020204020204" pitchFamily="34" charset="-122"/>
              </a:rPr>
              <a:t>删除成功！</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}else{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a:t>
            </a:r>
            <a:r>
              <a:rPr lang="zh-CN" altLang="zh-CN" sz="1600" dirty="0">
                <a:solidFill>
                  <a:srgbClr val="595959"/>
                </a:solidFill>
                <a:latin typeface="微软雅黑" panose="020B0503020204020204" pitchFamily="34" charset="-122"/>
                <a:ea typeface="微软雅黑" panose="020B0503020204020204" pitchFamily="34" charset="-122"/>
              </a:rPr>
              <a:t>删除失败！</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231156"/>
            <a:ext cx="5083471"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文件</a:t>
            </a:r>
            <a:r>
              <a:rPr lang="en-US" altLang="zh-CN" b="1" dirty="0">
                <a:solidFill>
                  <a:srgbClr val="595959"/>
                </a:solidFill>
                <a:latin typeface="微软雅黑" panose="020B0503020204020204" pitchFamily="34" charset="-122"/>
                <a:ea typeface="微软雅黑" panose="020B0503020204020204" pitchFamily="34" charset="-122"/>
              </a:rPr>
              <a:t>DeleteDao</a:t>
            </a:r>
            <a:r>
              <a:rPr lang="zh-CN" altLang="zh-CN" b="1" dirty="0">
                <a:solidFill>
                  <a:srgbClr val="595959"/>
                </a:solidFill>
                <a:latin typeface="微软雅黑" panose="020B0503020204020204" pitchFamily="34" charset="-122"/>
                <a:ea typeface="微软雅黑" panose="020B0503020204020204" pitchFamily="34" charset="-122"/>
              </a:rPr>
              <a:t>的运行结果如</a:t>
            </a:r>
            <a:r>
              <a:rPr lang="zh-CN" altLang="en-US" b="1" dirty="0">
                <a:solidFill>
                  <a:srgbClr val="595959"/>
                </a:solidFill>
                <a:latin typeface="微软雅黑" panose="020B0503020204020204" pitchFamily="34" charset="-122"/>
                <a:ea typeface="微软雅黑" panose="020B0503020204020204" pitchFamily="34" charset="-122"/>
              </a:rPr>
              <a:t>下图</a:t>
            </a:r>
            <a:r>
              <a:rPr lang="zh-CN" altLang="zh-CN" b="1" dirty="0">
                <a:solidFill>
                  <a:srgbClr val="595959"/>
                </a:solidFill>
                <a:latin typeface="微软雅黑" panose="020B0503020204020204" pitchFamily="34" charset="-122"/>
                <a:ea typeface="微软雅黑" panose="020B0503020204020204" pitchFamily="34" charset="-122"/>
              </a:rPr>
              <a:t>所示</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227" y="3012140"/>
            <a:ext cx="8451425" cy="198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231156"/>
            <a:ext cx="5445221"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向</a:t>
            </a:r>
            <a:r>
              <a:rPr lang="en-US" altLang="zh-CN" b="1" dirty="0">
                <a:solidFill>
                  <a:srgbClr val="595959"/>
                </a:solidFill>
                <a:latin typeface="微软雅黑" panose="020B0503020204020204" pitchFamily="34" charset="-122"/>
                <a:ea typeface="微软雅黑" panose="020B0503020204020204" pitchFamily="34" charset="-122"/>
              </a:rPr>
              <a:t>MySQL</a:t>
            </a:r>
            <a:r>
              <a:rPr lang="zh-CN" altLang="zh-CN" b="1" dirty="0">
                <a:solidFill>
                  <a:srgbClr val="595959"/>
                </a:solidFill>
                <a:latin typeface="微软雅黑" panose="020B0503020204020204" pitchFamily="34" charset="-122"/>
                <a:ea typeface="微软雅黑" panose="020B0503020204020204" pitchFamily="34" charset="-122"/>
              </a:rPr>
              <a:t>数据库发送查询语句，查询结果如</a:t>
            </a:r>
            <a:r>
              <a:rPr lang="zh-CN" altLang="en-US" b="1" dirty="0">
                <a:solidFill>
                  <a:srgbClr val="595959"/>
                </a:solidFill>
                <a:latin typeface="微软雅黑" panose="020B0503020204020204" pitchFamily="34" charset="-122"/>
                <a:ea typeface="微软雅黑" panose="020B0503020204020204" pitchFamily="34" charset="-122"/>
              </a:rPr>
              <a:t>下</a:t>
            </a:r>
            <a:r>
              <a:rPr lang="zh-CN" altLang="zh-CN" b="1" dirty="0">
                <a:solidFill>
                  <a:srgbClr val="595959"/>
                </a:solidFill>
                <a:latin typeface="微软雅黑" panose="020B0503020204020204" pitchFamily="34" charset="-122"/>
                <a:ea typeface="微软雅黑" panose="020B0503020204020204" pitchFamily="34" charset="-122"/>
              </a:rPr>
              <a:t>所示。</a:t>
            </a:r>
            <a:endParaRPr lang="zh-CN" altLang="zh-CN" b="1" dirty="0">
              <a:solidFill>
                <a:srgbClr val="595959"/>
              </a:solidFill>
              <a:latin typeface="微软雅黑" panose="020B0503020204020204" pitchFamily="34" charset="-122"/>
              <a:ea typeface="微软雅黑" panose="020B0503020204020204" pitchFamily="34" charset="-122"/>
            </a:endParaRPr>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979" y="2514600"/>
            <a:ext cx="5461258" cy="310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986051"/>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21759"/>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110133"/>
            <a:ext cx="5445221"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创建</a:t>
            </a:r>
            <a:r>
              <a:rPr lang="en-US" altLang="zh-CN" b="1" dirty="0">
                <a:solidFill>
                  <a:srgbClr val="595959"/>
                </a:solidFill>
                <a:latin typeface="微软雅黑" panose="020B0503020204020204" pitchFamily="34" charset="-122"/>
                <a:ea typeface="微软雅黑" panose="020B0503020204020204" pitchFamily="34" charset="-122"/>
              </a:rPr>
              <a:t>QueryDao</a:t>
            </a:r>
            <a:r>
              <a:rPr lang="zh-CN" altLang="zh-CN" b="1" dirty="0">
                <a:solidFill>
                  <a:srgbClr val="595959"/>
                </a:solidFill>
                <a:latin typeface="微软雅黑" panose="020B0503020204020204" pitchFamily="34" charset="-122"/>
                <a:ea typeface="微软雅黑" panose="020B0503020204020204" pitchFamily="34" charset="-122"/>
              </a:rPr>
              <a:t>类，完成查询操作</a:t>
            </a:r>
            <a:endParaRPr lang="zh-CN" altLang="zh-CN" b="1" dirty="0">
              <a:solidFill>
                <a:srgbClr val="595959"/>
              </a:solidFill>
              <a:latin typeface="微软雅黑" panose="020B0503020204020204" pitchFamily="34" charset="-122"/>
              <a:ea typeface="微软雅黑" panose="020B0503020204020204" pitchFamily="34" charset="-122"/>
            </a:endParaRPr>
          </a:p>
        </p:txBody>
      </p:sp>
      <p:sp>
        <p:nvSpPr>
          <p:cNvPr id="7" name="1"/>
          <p:cNvSpPr txBox="1"/>
          <p:nvPr>
            <p:custDataLst>
              <p:tags r:id="rId2"/>
            </p:custDataLst>
          </p:nvPr>
        </p:nvSpPr>
        <p:spPr>
          <a:xfrm>
            <a:off x="1143838" y="1863587"/>
            <a:ext cx="10165138"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cn.itcast.jdbc.dao</a:t>
            </a:r>
            <a:r>
              <a:rPr lang="zh-CN" altLang="zh-CN" sz="1600" dirty="0">
                <a:solidFill>
                  <a:srgbClr val="595959"/>
                </a:solidFill>
                <a:latin typeface="微软雅黑" panose="020B0503020204020204" pitchFamily="34" charset="-122"/>
                <a:ea typeface="微软雅黑" panose="020B0503020204020204" pitchFamily="34" charset="-122"/>
              </a:rPr>
              <a:t>包下创建一个</a:t>
            </a:r>
            <a:r>
              <a:rPr lang="en-US" altLang="zh-CN" sz="1600" dirty="0">
                <a:solidFill>
                  <a:srgbClr val="595959"/>
                </a:solidFill>
                <a:latin typeface="微软雅黑" panose="020B0503020204020204" pitchFamily="34" charset="-122"/>
                <a:ea typeface="微软雅黑" panose="020B0503020204020204" pitchFamily="34" charset="-122"/>
              </a:rPr>
              <a:t>QueryDao</a:t>
            </a:r>
            <a:r>
              <a:rPr lang="zh-CN" altLang="zh-CN" sz="1600" dirty="0">
                <a:solidFill>
                  <a:srgbClr val="595959"/>
                </a:solidFill>
                <a:latin typeface="微软雅黑" panose="020B0503020204020204" pitchFamily="34" charset="-122"/>
                <a:ea typeface="微软雅黑" panose="020B0503020204020204" pitchFamily="34" charset="-122"/>
              </a:rPr>
              <a:t>类，实现对</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表中单条数据的查询操作。</a:t>
            </a:r>
            <a:r>
              <a:rPr lang="en-US" altLang="zh-CN" sz="1600" dirty="0">
                <a:solidFill>
                  <a:srgbClr val="595959"/>
                </a:solidFill>
                <a:latin typeface="微软雅黑" panose="020B0503020204020204" pitchFamily="34" charset="-122"/>
                <a:ea typeface="微软雅黑" panose="020B0503020204020204" pitchFamily="34" charset="-122"/>
              </a:rPr>
              <a:t>QueryDao</a:t>
            </a:r>
            <a:r>
              <a:rPr lang="zh-CN" altLang="zh-CN" sz="1600" dirty="0">
                <a:solidFill>
                  <a:srgbClr val="595959"/>
                </a:solidFill>
                <a:latin typeface="微软雅黑" panose="020B0503020204020204" pitchFamily="34" charset="-122"/>
                <a:ea typeface="微软雅黑" panose="020B0503020204020204" pitchFamily="34" charset="-122"/>
              </a:rPr>
              <a:t>类的实现如</a:t>
            </a:r>
            <a:r>
              <a:rPr lang="zh-CN" altLang="en-US" sz="1600" dirty="0">
                <a:solidFill>
                  <a:srgbClr val="595959"/>
                </a:solidFill>
                <a:latin typeface="微软雅黑" panose="020B0503020204020204" pitchFamily="34" charset="-122"/>
                <a:ea typeface="微软雅黑" panose="020B0503020204020204" pitchFamily="34" charset="-122"/>
              </a:rPr>
              <a:t>下</a:t>
            </a:r>
            <a:r>
              <a:rPr lang="zh-CN" altLang="zh-CN" sz="1600" dirty="0">
                <a:solidFill>
                  <a:srgbClr val="595959"/>
                </a:solidFill>
                <a:latin typeface="微软雅黑" panose="020B0503020204020204" pitchFamily="34" charset="-122"/>
                <a:ea typeface="微软雅黑" panose="020B0503020204020204" pitchFamily="34" charset="-122"/>
              </a:rPr>
              <a:t>所示。</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808707" y="2862483"/>
            <a:ext cx="8599318" cy="3412436"/>
          </a:xfrm>
          <a:prstGeom prst="rect">
            <a:avLst/>
          </a:prstGeom>
        </p:spPr>
      </p:pic>
      <p:sp>
        <p:nvSpPr>
          <p:cNvPr id="13" name="矩形 12"/>
          <p:cNvSpPr/>
          <p:nvPr/>
        </p:nvSpPr>
        <p:spPr>
          <a:xfrm>
            <a:off x="1905002" y="2929718"/>
            <a:ext cx="8247527" cy="3385542"/>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public class QueryDao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args)throws SQLException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创建</a:t>
            </a:r>
            <a:r>
              <a:rPr lang="en-US" altLang="zh-CN" sz="1600" dirty="0">
                <a:solidFill>
                  <a:srgbClr val="595959"/>
                </a:solidFill>
                <a:latin typeface="微软雅黑" panose="020B0503020204020204" pitchFamily="34" charset="-122"/>
                <a:ea typeface="微软雅黑" panose="020B0503020204020204" pitchFamily="34" charset="-122"/>
              </a:rPr>
              <a:t>QueryRunner</a:t>
            </a:r>
            <a:r>
              <a:rPr lang="zh-CN" altLang="zh-CN" sz="1600" dirty="0">
                <a:solidFill>
                  <a:srgbClr val="595959"/>
                </a:solidFill>
                <a:latin typeface="微软雅黑" panose="020B0503020204020204" pitchFamily="34" charset="-122"/>
                <a:ea typeface="微软雅黑" panose="020B0503020204020204" pitchFamily="34" charset="-122"/>
              </a:rPr>
              <a:t>对象</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QueryRunner runner = new QueryRunner(C3p0Utils.getDataSource());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写</a:t>
            </a:r>
            <a:r>
              <a:rPr lang="en-US" altLang="zh-CN" sz="1600" dirty="0">
                <a:solidFill>
                  <a:srgbClr val="595959"/>
                </a:solidFill>
                <a:latin typeface="微软雅黑" panose="020B0503020204020204" pitchFamily="34" charset="-122"/>
                <a:ea typeface="微软雅黑" panose="020B0503020204020204" pitchFamily="34" charset="-122"/>
              </a:rPr>
              <a:t>SQL</a:t>
            </a:r>
            <a:r>
              <a:rPr lang="zh-CN" altLang="zh-CN" sz="1600" dirty="0">
                <a:solidFill>
                  <a:srgbClr val="595959"/>
                </a:solidFill>
                <a:latin typeface="微软雅黑" panose="020B0503020204020204" pitchFamily="34" charset="-122"/>
                <a:ea typeface="微软雅黑" panose="020B0503020204020204" pitchFamily="34" charset="-122"/>
              </a:rPr>
              <a:t>语句</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String sql = "select * from user where id=2";</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调用方法</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User user = (User) runner.query(sql,</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new BeanHandler(User.class));</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System.out.println(user.getId()+","+user.getName()+","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+user.getPassword());</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231156"/>
            <a:ext cx="5083471"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文件</a:t>
            </a:r>
            <a:r>
              <a:rPr lang="en-US" altLang="zh-CN" b="1" dirty="0">
                <a:solidFill>
                  <a:srgbClr val="595959"/>
                </a:solidFill>
                <a:latin typeface="微软雅黑" panose="020B0503020204020204" pitchFamily="34" charset="-122"/>
                <a:ea typeface="微软雅黑" panose="020B0503020204020204" pitchFamily="34" charset="-122"/>
              </a:rPr>
              <a:t>QueryDao</a:t>
            </a:r>
            <a:r>
              <a:rPr lang="zh-CN" altLang="zh-CN" b="1" dirty="0">
                <a:solidFill>
                  <a:srgbClr val="595959"/>
                </a:solidFill>
                <a:latin typeface="微软雅黑" panose="020B0503020204020204" pitchFamily="34" charset="-122"/>
                <a:ea typeface="微软雅黑" panose="020B0503020204020204" pitchFamily="34" charset="-122"/>
              </a:rPr>
              <a:t>的运行结果如</a:t>
            </a:r>
            <a:r>
              <a:rPr lang="zh-CN" altLang="en-US" b="1" dirty="0">
                <a:solidFill>
                  <a:srgbClr val="595959"/>
                </a:solidFill>
                <a:latin typeface="微软雅黑" panose="020B0503020204020204" pitchFamily="34" charset="-122"/>
                <a:ea typeface="微软雅黑" panose="020B0503020204020204" pitchFamily="34" charset="-122"/>
              </a:rPr>
              <a:t>下图</a:t>
            </a:r>
            <a:r>
              <a:rPr lang="zh-CN" altLang="zh-CN" b="1" dirty="0">
                <a:solidFill>
                  <a:srgbClr val="595959"/>
                </a:solidFill>
                <a:latin typeface="微软雅黑" panose="020B0503020204020204" pitchFamily="34" charset="-122"/>
                <a:ea typeface="微软雅黑" panose="020B0503020204020204" pitchFamily="34" charset="-122"/>
              </a:rPr>
              <a:t>所示</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1" y="2998694"/>
            <a:ext cx="7652411" cy="184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2864225" y="1096686"/>
            <a:ext cx="8458200"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由</a:t>
            </a:r>
            <a:r>
              <a:rPr lang="zh-CN" altLang="en-US" sz="1600" dirty="0">
                <a:solidFill>
                  <a:srgbClr val="595959"/>
                </a:solidFill>
                <a:latin typeface="微软雅黑" panose="020B0503020204020204" pitchFamily="34" charset="-122"/>
                <a:ea typeface="微软雅黑" panose="020B0503020204020204" pitchFamily="34" charset="-122"/>
              </a:rPr>
              <a:t>上图</a:t>
            </a:r>
            <a:r>
              <a:rPr lang="zh-CN" altLang="zh-CN" sz="1600" dirty="0">
                <a:solidFill>
                  <a:srgbClr val="595959"/>
                </a:solidFill>
                <a:latin typeface="微软雅黑" panose="020B0503020204020204" pitchFamily="34" charset="-122"/>
                <a:ea typeface="微软雅黑" panose="020B0503020204020204" pitchFamily="34" charset="-122"/>
              </a:rPr>
              <a:t>可知，查询结果是一条</a:t>
            </a:r>
            <a:r>
              <a:rPr lang="en-US" altLang="zh-CN" sz="1600" dirty="0">
                <a:solidFill>
                  <a:srgbClr val="595959"/>
                </a:solidFill>
                <a:latin typeface="微软雅黑" panose="020B0503020204020204" pitchFamily="34" charset="-122"/>
                <a:ea typeface="微软雅黑" panose="020B0503020204020204" pitchFamily="34" charset="-122"/>
              </a:rPr>
              <a:t>id</a:t>
            </a:r>
            <a:r>
              <a:rPr lang="zh-CN" altLang="zh-CN" sz="1600" dirty="0">
                <a:solidFill>
                  <a:srgbClr val="595959"/>
                </a:solidFill>
                <a:latin typeface="微软雅黑" panose="020B0503020204020204" pitchFamily="34" charset="-122"/>
                <a:ea typeface="微软雅黑" panose="020B0503020204020204" pitchFamily="34" charset="-122"/>
              </a:rPr>
              <a:t>为</a:t>
            </a:r>
            <a:r>
              <a:rPr lang="en-US" altLang="zh-CN" sz="1600" dirty="0">
                <a:solidFill>
                  <a:srgbClr val="595959"/>
                </a:solidFill>
                <a:latin typeface="微软雅黑" panose="020B0503020204020204" pitchFamily="34" charset="-122"/>
                <a:ea typeface="微软雅黑" panose="020B0503020204020204" pitchFamily="34" charset="-122"/>
              </a:rPr>
              <a:t>2</a:t>
            </a:r>
            <a:r>
              <a:rPr lang="zh-CN" altLang="zh-CN" sz="1600" dirty="0">
                <a:solidFill>
                  <a:srgbClr val="595959"/>
                </a:solidFill>
                <a:latin typeface="微软雅黑" panose="020B0503020204020204" pitchFamily="34" charset="-122"/>
                <a:ea typeface="微软雅黑" panose="020B0503020204020204" pitchFamily="34" charset="-122"/>
              </a:rPr>
              <a:t>的数据。在实际开发中，有时需要查询一个表中所有的数据，下面对</a:t>
            </a:r>
            <a:r>
              <a:rPr lang="en-US" altLang="zh-CN" sz="1600" dirty="0">
                <a:solidFill>
                  <a:srgbClr val="595959"/>
                </a:solidFill>
                <a:latin typeface="微软雅黑" panose="020B0503020204020204" pitchFamily="34" charset="-122"/>
                <a:ea typeface="微软雅黑" panose="020B0503020204020204" pitchFamily="34" charset="-122"/>
              </a:rPr>
              <a:t>QueryDao.java</a:t>
            </a:r>
            <a:r>
              <a:rPr lang="zh-CN" altLang="zh-CN" sz="1600" dirty="0">
                <a:solidFill>
                  <a:srgbClr val="595959"/>
                </a:solidFill>
                <a:latin typeface="微软雅黑" panose="020B0503020204020204" pitchFamily="34" charset="-122"/>
                <a:ea typeface="微软雅黑" panose="020B0503020204020204" pitchFamily="34" charset="-122"/>
              </a:rPr>
              <a:t>进行修改，演示查询</a:t>
            </a:r>
            <a:r>
              <a:rPr lang="en-US" altLang="zh-CN" sz="1600" dirty="0">
                <a:solidFill>
                  <a:srgbClr val="595959"/>
                </a:solidFill>
                <a:latin typeface="微软雅黑" panose="020B0503020204020204" pitchFamily="34" charset="-122"/>
                <a:ea typeface="微软雅黑" panose="020B0503020204020204" pitchFamily="34" charset="-122"/>
              </a:rPr>
              <a:t>user</a:t>
            </a:r>
            <a:r>
              <a:rPr lang="zh-CN" altLang="zh-CN" sz="1600" dirty="0">
                <a:solidFill>
                  <a:srgbClr val="595959"/>
                </a:solidFill>
                <a:latin typeface="微软雅黑" panose="020B0503020204020204" pitchFamily="34" charset="-122"/>
                <a:ea typeface="微软雅黑" panose="020B0503020204020204" pitchFamily="34" charset="-122"/>
              </a:rPr>
              <a:t>表中的全部数据。</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889389" y="2391837"/>
            <a:ext cx="8599318" cy="3852887"/>
          </a:xfrm>
          <a:prstGeom prst="rect">
            <a:avLst/>
          </a:prstGeom>
        </p:spPr>
      </p:pic>
      <p:sp>
        <p:nvSpPr>
          <p:cNvPr id="12" name="矩形 11"/>
          <p:cNvSpPr/>
          <p:nvPr/>
        </p:nvSpPr>
        <p:spPr>
          <a:xfrm>
            <a:off x="1985684" y="2432179"/>
            <a:ext cx="8247527" cy="3785652"/>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public class QueryDao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args)throws SQLException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创建</a:t>
            </a:r>
            <a:r>
              <a:rPr lang="en-US" altLang="zh-CN" sz="1600" dirty="0">
                <a:solidFill>
                  <a:srgbClr val="595959"/>
                </a:solidFill>
                <a:latin typeface="微软雅黑" panose="020B0503020204020204" pitchFamily="34" charset="-122"/>
                <a:ea typeface="微软雅黑" panose="020B0503020204020204" pitchFamily="34" charset="-122"/>
              </a:rPr>
              <a:t>QueryRunner</a:t>
            </a:r>
            <a:r>
              <a:rPr lang="zh-CN" altLang="zh-CN" sz="1600" dirty="0">
                <a:solidFill>
                  <a:srgbClr val="595959"/>
                </a:solidFill>
                <a:latin typeface="微软雅黑" panose="020B0503020204020204" pitchFamily="34" charset="-122"/>
                <a:ea typeface="微软雅黑" panose="020B0503020204020204" pitchFamily="34" charset="-122"/>
              </a:rPr>
              <a:t>对象</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QueryRunner runner = new QueryRunner(C3p0Utils.getDataSource());</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写</a:t>
            </a:r>
            <a:r>
              <a:rPr lang="en-US" altLang="zh-CN" sz="1600" dirty="0">
                <a:solidFill>
                  <a:srgbClr val="595959"/>
                </a:solidFill>
                <a:latin typeface="微软雅黑" panose="020B0503020204020204" pitchFamily="34" charset="-122"/>
                <a:ea typeface="微软雅黑" panose="020B0503020204020204" pitchFamily="34" charset="-122"/>
              </a:rPr>
              <a:t>SQL</a:t>
            </a:r>
            <a:r>
              <a:rPr lang="zh-CN" altLang="zh-CN" sz="1600" dirty="0">
                <a:solidFill>
                  <a:srgbClr val="595959"/>
                </a:solidFill>
                <a:latin typeface="微软雅黑" panose="020B0503020204020204" pitchFamily="34" charset="-122"/>
                <a:ea typeface="微软雅黑" panose="020B0503020204020204" pitchFamily="34" charset="-122"/>
              </a:rPr>
              <a:t>语句</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String sql = "select * from user";</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 </a:t>
            </a:r>
            <a:r>
              <a:rPr lang="zh-CN" altLang="zh-CN" sz="1600" dirty="0">
                <a:solidFill>
                  <a:srgbClr val="595959"/>
                </a:solidFill>
                <a:latin typeface="微软雅黑" panose="020B0503020204020204" pitchFamily="34" charset="-122"/>
                <a:ea typeface="微软雅黑" panose="020B0503020204020204" pitchFamily="34" charset="-122"/>
              </a:rPr>
              <a:t>调用方法</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List&lt;User&gt; list = (List) runner.query(sql,</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new BeanListHandler(User.class));</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for(User user : list){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System.out.println(user.getId()+","+user.getName()+","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+user.getPassword());</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8"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3012979" y="1231156"/>
            <a:ext cx="5083471" cy="507831"/>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修改后</a:t>
            </a:r>
            <a:r>
              <a:rPr lang="en-US" altLang="zh-CN" b="1" dirty="0">
                <a:solidFill>
                  <a:srgbClr val="595959"/>
                </a:solidFill>
                <a:latin typeface="微软雅黑" panose="020B0503020204020204" pitchFamily="34" charset="-122"/>
                <a:ea typeface="微软雅黑" panose="020B0503020204020204" pitchFamily="34" charset="-122"/>
              </a:rPr>
              <a:t>QueryDao</a:t>
            </a:r>
            <a:r>
              <a:rPr lang="zh-CN" altLang="en-US" b="1" dirty="0">
                <a:solidFill>
                  <a:srgbClr val="595959"/>
                </a:solidFill>
                <a:latin typeface="微软雅黑" panose="020B0503020204020204" pitchFamily="34" charset="-122"/>
                <a:ea typeface="微软雅黑" panose="020B0503020204020204" pitchFamily="34" charset="-122"/>
              </a:rPr>
              <a:t>的</a:t>
            </a:r>
            <a:r>
              <a:rPr lang="zh-CN" altLang="zh-CN" b="1" dirty="0">
                <a:solidFill>
                  <a:srgbClr val="595959"/>
                </a:solidFill>
                <a:latin typeface="微软雅黑" panose="020B0503020204020204" pitchFamily="34" charset="-122"/>
                <a:ea typeface="微软雅黑" panose="020B0503020204020204" pitchFamily="34" charset="-122"/>
              </a:rPr>
              <a:t>运行结果如</a:t>
            </a:r>
            <a:r>
              <a:rPr lang="zh-CN" altLang="en-US" b="1" dirty="0">
                <a:solidFill>
                  <a:srgbClr val="595959"/>
                </a:solidFill>
                <a:latin typeface="微软雅黑" panose="020B0503020204020204" pitchFamily="34" charset="-122"/>
                <a:ea typeface="微软雅黑" panose="020B0503020204020204" pitchFamily="34" charset="-122"/>
              </a:rPr>
              <a:t>下图</a:t>
            </a:r>
            <a:r>
              <a:rPr lang="zh-CN" altLang="zh-CN" b="1" dirty="0">
                <a:solidFill>
                  <a:srgbClr val="595959"/>
                </a:solidFill>
                <a:latin typeface="微软雅黑" panose="020B0503020204020204" pitchFamily="34" charset="-122"/>
                <a:ea typeface="微软雅黑" panose="020B0503020204020204" pitchFamily="34" charset="-122"/>
              </a:rPr>
              <a:t>所示</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381" y="2735356"/>
            <a:ext cx="7756182" cy="244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640275" y="2993140"/>
            <a:ext cx="9215258" cy="1338828"/>
          </a:xfrm>
          <a:prstGeom prst="rect">
            <a:avLst/>
          </a:prstGeom>
          <a:noFill/>
          <a:ln>
            <a:noFill/>
          </a:ln>
        </p:spPr>
        <p:txBody>
          <a:bodyPr wrap="square" rtlCol="0">
            <a:spAutoFit/>
          </a:bodyPr>
          <a:lstStyle/>
          <a:p>
            <a:pPr>
              <a:lnSpc>
                <a:spcPct val="150000"/>
              </a:lnSpc>
            </a:pPr>
            <a:r>
              <a:rPr lang="zh-CN" altLang="zh-CN" dirty="0">
                <a:solidFill>
                  <a:srgbClr val="FF0000"/>
                </a:solidFill>
                <a:latin typeface="微软雅黑" panose="020B0503020204020204" pitchFamily="34" charset="-122"/>
                <a:ea typeface="微软雅黑" panose="020B0503020204020204" pitchFamily="34" charset="-122"/>
              </a:rPr>
              <a:t>需要注意的是</a:t>
            </a:r>
            <a:r>
              <a:rPr lang="zh-CN" altLang="zh-CN" dirty="0">
                <a:solidFill>
                  <a:srgbClr val="595959"/>
                </a:solidFill>
                <a:latin typeface="微软雅黑" panose="020B0503020204020204" pitchFamily="34" charset="-122"/>
                <a:ea typeface="微软雅黑" panose="020B0503020204020204" pitchFamily="34" charset="-122"/>
              </a:rPr>
              <a:t>，在查询方法中，用到了</a:t>
            </a:r>
            <a:r>
              <a:rPr lang="en-US" altLang="zh-CN" dirty="0">
                <a:solidFill>
                  <a:srgbClr val="595959"/>
                </a:solidFill>
                <a:latin typeface="微软雅黑" panose="020B0503020204020204" pitchFamily="34" charset="-122"/>
                <a:ea typeface="微软雅黑" panose="020B0503020204020204" pitchFamily="34" charset="-122"/>
              </a:rPr>
              <a:t>BeanHandler</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BeanListHandler</a:t>
            </a:r>
            <a:r>
              <a:rPr lang="zh-CN" altLang="zh-CN" dirty="0">
                <a:solidFill>
                  <a:srgbClr val="595959"/>
                </a:solidFill>
                <a:latin typeface="微软雅黑" panose="020B0503020204020204" pitchFamily="34" charset="-122"/>
                <a:ea typeface="微软雅黑" panose="020B0503020204020204" pitchFamily="34" charset="-122"/>
              </a:rPr>
              <a:t>实现类来处理结果集，查询一条数据使用能够处理一行数据的</a:t>
            </a:r>
            <a:r>
              <a:rPr lang="en-US" altLang="zh-CN" dirty="0">
                <a:solidFill>
                  <a:srgbClr val="595959"/>
                </a:solidFill>
                <a:latin typeface="微软雅黑" panose="020B0503020204020204" pitchFamily="34" charset="-122"/>
                <a:ea typeface="微软雅黑" panose="020B0503020204020204" pitchFamily="34" charset="-122"/>
              </a:rPr>
              <a:t>BeanHandler</a:t>
            </a:r>
            <a:r>
              <a:rPr lang="zh-CN" altLang="zh-CN" dirty="0">
                <a:solidFill>
                  <a:srgbClr val="595959"/>
                </a:solidFill>
                <a:latin typeface="微软雅黑" panose="020B0503020204020204" pitchFamily="34" charset="-122"/>
                <a:ea typeface="微软雅黑" panose="020B0503020204020204" pitchFamily="34" charset="-122"/>
              </a:rPr>
              <a:t>类，查询所有数据时使用能处理所有行数据的</a:t>
            </a:r>
            <a:r>
              <a:rPr lang="en-US" altLang="zh-CN" dirty="0">
                <a:solidFill>
                  <a:srgbClr val="595959"/>
                </a:solidFill>
                <a:latin typeface="微软雅黑" panose="020B0503020204020204" pitchFamily="34" charset="-122"/>
                <a:ea typeface="微软雅黑" panose="020B0503020204020204" pitchFamily="34" charset="-122"/>
              </a:rPr>
              <a:t>BeanListHandler</a:t>
            </a:r>
            <a:r>
              <a:rPr lang="zh-CN" altLang="zh-CN" dirty="0">
                <a:solidFill>
                  <a:srgbClr val="595959"/>
                </a:solidFill>
                <a:latin typeface="微软雅黑" panose="020B0503020204020204" pitchFamily="34" charset="-122"/>
                <a:ea typeface="微软雅黑" panose="020B0503020204020204" pitchFamily="34" charset="-122"/>
              </a:rPr>
              <a:t>类，切勿错误使用，否则程序会报错。</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622176"/>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687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3653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3" y="1131537"/>
            <a:ext cx="540917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78688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BeanHandler</a:t>
            </a:r>
            <a:r>
              <a:rPr lang="zh-CN" altLang="zh-CN" sz="2000" dirty="0">
                <a:solidFill>
                  <a:srgbClr val="1369B2"/>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BeanListHandler</a:t>
            </a:r>
            <a:r>
              <a:rPr lang="zh-CN" altLang="zh-CN" sz="2000" dirty="0">
                <a:solidFill>
                  <a:srgbClr val="1369B2"/>
                </a:solidFill>
                <a:latin typeface="微软雅黑" panose="020B0503020204020204" pitchFamily="34" charset="-122"/>
                <a:ea typeface="微软雅黑" panose="020B0503020204020204" pitchFamily="34" charset="-122"/>
              </a:rPr>
              <a:t>实现类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38" y="266933"/>
            <a:ext cx="65209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11.2.6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DBUtils</a:t>
            </a:r>
            <a:r>
              <a:rPr lang="zh-CN" altLang="zh-CN" sz="2400" b="1" dirty="0">
                <a:solidFill>
                  <a:srgbClr val="595959"/>
                </a:solidFill>
                <a:latin typeface="微软雅黑" panose="020B0503020204020204" pitchFamily="34" charset="-122"/>
                <a:ea typeface="微软雅黑" panose="020B0503020204020204" pitchFamily="34" charset="-122"/>
                <a:cs typeface="+mn-ea"/>
              </a:rPr>
              <a:t>实现增删改查</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2" y="1131537"/>
            <a:ext cx="388118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26243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连接池连接数据库的原理</a:t>
            </a:r>
            <a:r>
              <a:rPr lang="zh-CN" altLang="en-US" sz="2000" dirty="0">
                <a:solidFill>
                  <a:srgbClr val="1369B2"/>
                </a:solidFill>
                <a:latin typeface="微软雅黑" panose="020B0503020204020204" pitchFamily="34" charset="-122"/>
                <a:ea typeface="微软雅黑" panose="020B0503020204020204" pitchFamily="34" charset="-122"/>
              </a:rPr>
              <a:t>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什么是数据库连接池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447786" y="2356036"/>
          <a:ext cx="7647337" cy="3453093"/>
        </p:xfrm>
        <a:graphic>
          <a:graphicData uri="http://schemas.openxmlformats.org/presentationml/2006/ole">
            <mc:AlternateContent xmlns:mc="http://schemas.openxmlformats.org/markup-compatibility/2006">
              <mc:Choice xmlns:v="urn:schemas-microsoft-com:vml" Requires="v">
                <p:oleObj spid="_x0000_s41048" name="" r:id="rId2" imgW="4719320" imgH="2133600" progId="Visio.Drawing.11">
                  <p:embed/>
                </p:oleObj>
              </mc:Choice>
              <mc:Fallback>
                <p:oleObj name="" r:id="rId2" imgW="4719320" imgH="2133600" progId="Visio.Drawing.11">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86" y="2356036"/>
                        <a:ext cx="7647337" cy="3453093"/>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235821" y="2254479"/>
            <a:ext cx="9794240" cy="3326050"/>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5717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17599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89481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1363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373125" y="2707562"/>
            <a:ext cx="9504297" cy="261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本章主要讲解了数据库连接池和</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工具的使用。首先讲解了什么是数据库连接池，并介绍了</a:t>
            </a:r>
            <a:r>
              <a:rPr lang="en-US" altLang="zh-CN" dirty="0">
                <a:solidFill>
                  <a:srgbClr val="595959"/>
                </a:solidFill>
                <a:latin typeface="微软雅黑" panose="020B0503020204020204" pitchFamily="34" charset="-122"/>
                <a:ea typeface="微软雅黑" panose="020B0503020204020204" pitchFamily="34" charset="-122"/>
              </a:rPr>
              <a:t>DataSource</a:t>
            </a:r>
            <a:r>
              <a:rPr lang="zh-CN" altLang="zh-CN" dirty="0">
                <a:solidFill>
                  <a:srgbClr val="595959"/>
                </a:solidFill>
                <a:latin typeface="微软雅黑" panose="020B0503020204020204" pitchFamily="34" charset="-122"/>
                <a:ea typeface="微软雅黑" panose="020B0503020204020204" pitchFamily="34" charset="-122"/>
              </a:rPr>
              <a:t>接口以及两种常用的数据库连接池</a:t>
            </a:r>
            <a:r>
              <a:rPr lang="en-US" altLang="zh-CN" dirty="0">
                <a:solidFill>
                  <a:srgbClr val="595959"/>
                </a:solidFill>
                <a:latin typeface="微软雅黑" panose="020B0503020204020204" pitchFamily="34" charset="-122"/>
                <a:ea typeface="微软雅黑" panose="020B0503020204020204" pitchFamily="34" charset="-122"/>
              </a:rPr>
              <a:t>——DBCP</a:t>
            </a:r>
            <a:r>
              <a:rPr lang="zh-CN" altLang="zh-CN" dirty="0">
                <a:solidFill>
                  <a:srgbClr val="595959"/>
                </a:solidFill>
                <a:latin typeface="微软雅黑" panose="020B0503020204020204" pitchFamily="34" charset="-122"/>
                <a:ea typeface="微软雅黑" panose="020B0503020204020204" pitchFamily="34" charset="-122"/>
              </a:rPr>
              <a:t>数据库连接池和</a:t>
            </a:r>
            <a:r>
              <a:rPr lang="en-US" altLang="zh-CN" dirty="0">
                <a:solidFill>
                  <a:srgbClr val="595959"/>
                </a:solidFill>
                <a:latin typeface="微软雅黑" panose="020B0503020204020204" pitchFamily="34" charset="-122"/>
                <a:ea typeface="微软雅黑" panose="020B0503020204020204" pitchFamily="34" charset="-122"/>
              </a:rPr>
              <a:t>C3P0</a:t>
            </a:r>
            <a:r>
              <a:rPr lang="zh-CN" altLang="zh-CN" dirty="0">
                <a:solidFill>
                  <a:srgbClr val="595959"/>
                </a:solidFill>
                <a:latin typeface="微软雅黑" panose="020B0503020204020204" pitchFamily="34" charset="-122"/>
                <a:ea typeface="微软雅黑" panose="020B0503020204020204" pitchFamily="34" charset="-122"/>
              </a:rPr>
              <a:t>数据库连接池；然后讲解了</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工具中</a:t>
            </a:r>
            <a:r>
              <a:rPr lang="en-US" altLang="zh-CN" dirty="0">
                <a:solidFill>
                  <a:srgbClr val="595959"/>
                </a:solidFill>
                <a:latin typeface="微软雅黑" panose="020B0503020204020204" pitchFamily="34" charset="-122"/>
                <a:ea typeface="微软雅黑" panose="020B0503020204020204" pitchFamily="34" charset="-122"/>
              </a:rPr>
              <a:t>QueryRunner</a:t>
            </a:r>
            <a:r>
              <a:rPr lang="zh-CN" altLang="zh-CN" dirty="0">
                <a:solidFill>
                  <a:srgbClr val="595959"/>
                </a:solidFill>
                <a:latin typeface="微软雅黑" panose="020B0503020204020204" pitchFamily="34" charset="-122"/>
                <a:ea typeface="微软雅黑" panose="020B0503020204020204" pitchFamily="34" charset="-122"/>
              </a:rPr>
              <a:t>类和</a:t>
            </a:r>
            <a:r>
              <a:rPr lang="en-US" altLang="zh-CN" dirty="0">
                <a:solidFill>
                  <a:srgbClr val="595959"/>
                </a:solidFill>
                <a:latin typeface="微软雅黑" panose="020B0503020204020204" pitchFamily="34" charset="-122"/>
                <a:ea typeface="微软雅黑" panose="020B0503020204020204" pitchFamily="34" charset="-122"/>
              </a:rPr>
              <a:t>ResultSetHandler</a:t>
            </a:r>
            <a:r>
              <a:rPr lang="zh-CN" altLang="zh-CN" dirty="0">
                <a:solidFill>
                  <a:srgbClr val="595959"/>
                </a:solidFill>
                <a:latin typeface="微软雅黑" panose="020B0503020204020204" pitchFamily="34" charset="-122"/>
                <a:ea typeface="微软雅黑" panose="020B0503020204020204" pitchFamily="34" charset="-122"/>
              </a:rPr>
              <a:t>接口及其实现类的常见操作；最后通过一个具体的任务，详细讲解了如何使用</a:t>
            </a:r>
            <a:r>
              <a:rPr lang="en-US" altLang="zh-CN" dirty="0">
                <a:solidFill>
                  <a:srgbClr val="595959"/>
                </a:solidFill>
                <a:latin typeface="微软雅黑" panose="020B0503020204020204" pitchFamily="34" charset="-122"/>
                <a:ea typeface="微软雅黑" panose="020B0503020204020204" pitchFamily="34" charset="-122"/>
              </a:rPr>
              <a:t>DBUtils</a:t>
            </a:r>
            <a:r>
              <a:rPr lang="zh-CN" altLang="zh-CN" dirty="0">
                <a:solidFill>
                  <a:srgbClr val="595959"/>
                </a:solidFill>
                <a:latin typeface="微软雅黑" panose="020B0503020204020204" pitchFamily="34" charset="-122"/>
                <a:ea typeface="微软雅黑" panose="020B0503020204020204" pitchFamily="34" charset="-122"/>
              </a:rPr>
              <a:t>实现对数据库的增删改查等基本操作。通过本章的学习，读者应该熟悉如何通过数据源获取数据库连接的方法，并需要重点掌握</a:t>
            </a:r>
            <a:r>
              <a:rPr lang="en-US" altLang="zh-CN" dirty="0">
                <a:solidFill>
                  <a:srgbClr val="595959"/>
                </a:solidFill>
                <a:latin typeface="微软雅黑" panose="020B0503020204020204" pitchFamily="34" charset="-122"/>
                <a:ea typeface="微软雅黑" panose="020B0503020204020204" pitchFamily="34" charset="-122"/>
              </a:rPr>
              <a:t>QueryRunner</a:t>
            </a:r>
            <a:r>
              <a:rPr lang="zh-CN" altLang="zh-CN" dirty="0">
                <a:solidFill>
                  <a:srgbClr val="595959"/>
                </a:solidFill>
                <a:latin typeface="微软雅黑" panose="020B0503020204020204" pitchFamily="34" charset="-122"/>
                <a:ea typeface="微软雅黑" panose="020B0503020204020204" pitchFamily="34" charset="-122"/>
              </a:rPr>
              <a:t>类和</a:t>
            </a:r>
            <a:r>
              <a:rPr lang="en-US" altLang="zh-CN" dirty="0">
                <a:solidFill>
                  <a:srgbClr val="595959"/>
                </a:solidFill>
                <a:latin typeface="微软雅黑" panose="020B0503020204020204" pitchFamily="34" charset="-122"/>
                <a:ea typeface="微软雅黑" panose="020B0503020204020204" pitchFamily="34" charset="-122"/>
              </a:rPr>
              <a:t>ResultSetHandler</a:t>
            </a:r>
            <a:r>
              <a:rPr lang="zh-CN" altLang="zh-CN" dirty="0">
                <a:solidFill>
                  <a:srgbClr val="595959"/>
                </a:solidFill>
                <a:latin typeface="微软雅黑" panose="020B0503020204020204" pitchFamily="34" charset="-122"/>
                <a:ea typeface="微软雅黑" panose="020B0503020204020204" pitchFamily="34" charset="-122"/>
              </a:rPr>
              <a:t>接口实现类的使用。</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PA" val="v5.2.7"/>
  <p:tag name="RESOURCELIBID_ANIM" val="450"/>
</p:tagLst>
</file>

<file path=ppt/tags/tag10.xml><?xml version="1.0" encoding="utf-8"?>
<p:tagLst xmlns:p="http://schemas.openxmlformats.org/presentationml/2006/main">
  <p:tag name="PA" val="v5.2.7"/>
  <p:tag name="RESOURCELIBID_ANIM" val="450"/>
</p:tagLst>
</file>

<file path=ppt/tags/tag100.xml><?xml version="1.0" encoding="utf-8"?>
<p:tagLst xmlns:p="http://schemas.openxmlformats.org/presentationml/2006/main">
  <p:tag name="PA" val="v5.2.7"/>
  <p:tag name="RESOURCELIBID_ANIM" val="450"/>
</p:tagLst>
</file>

<file path=ppt/tags/tag101.xml><?xml version="1.0" encoding="utf-8"?>
<p:tagLst xmlns:p="http://schemas.openxmlformats.org/presentationml/2006/main">
  <p:tag name="PA" val="v5.2.7"/>
  <p:tag name="RESOURCELIBID_ANIM" val="450"/>
</p:tagLst>
</file>

<file path=ppt/tags/tag102.xml><?xml version="1.0" encoding="utf-8"?>
<p:tagLst xmlns:p="http://schemas.openxmlformats.org/presentationml/2006/main">
  <p:tag name="PA" val="v5.2.7"/>
  <p:tag name="RESOURCELIBID_ANIM" val="450"/>
</p:tagLst>
</file>

<file path=ppt/tags/tag103.xml><?xml version="1.0" encoding="utf-8"?>
<p:tagLst xmlns:p="http://schemas.openxmlformats.org/presentationml/2006/main">
  <p:tag name="PA" val="v5.2.7"/>
  <p:tag name="RESOURCELIBID_ANIM" val="450"/>
</p:tagLst>
</file>

<file path=ppt/tags/tag104.xml><?xml version="1.0" encoding="utf-8"?>
<p:tagLst xmlns:p="http://schemas.openxmlformats.org/presentationml/2006/main">
  <p:tag name="PA" val="v5.2.7"/>
  <p:tag name="RESOURCELIBID_ANIM" val="450"/>
</p:tagLst>
</file>

<file path=ppt/tags/tag105.xml><?xml version="1.0" encoding="utf-8"?>
<p:tagLst xmlns:p="http://schemas.openxmlformats.org/presentationml/2006/main">
  <p:tag name="PA" val="v5.2.7"/>
  <p:tag name="RESOURCELIBID_ANIM" val="450"/>
</p:tagLst>
</file>

<file path=ppt/tags/tag106.xml><?xml version="1.0" encoding="utf-8"?>
<p:tagLst xmlns:p="http://schemas.openxmlformats.org/presentationml/2006/main">
  <p:tag name="PA" val="v5.2.7"/>
  <p:tag name="RESOURCELIBID_ANIM" val="450"/>
</p:tagLst>
</file>

<file path=ppt/tags/tag107.xml><?xml version="1.0" encoding="utf-8"?>
<p:tagLst xmlns:p="http://schemas.openxmlformats.org/presentationml/2006/main">
  <p:tag name="PA" val="v5.2.7"/>
  <p:tag name="RESOURCELIBID_ANIM" val="450"/>
</p:tagLst>
</file>

<file path=ppt/tags/tag108.xml><?xml version="1.0" encoding="utf-8"?>
<p:tagLst xmlns:p="http://schemas.openxmlformats.org/presentationml/2006/main">
  <p:tag name="PA" val="v5.2.7"/>
  <p:tag name="RESOURCELIBID_ANIM" val="450"/>
</p:tagLst>
</file>

<file path=ppt/tags/tag109.xml><?xml version="1.0" encoding="utf-8"?>
<p:tagLst xmlns:p="http://schemas.openxmlformats.org/presentationml/2006/main">
  <p:tag name="PA" val="v5.2.7"/>
  <p:tag name="RESOURCELIBID_ANIM" val="45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p="http://schemas.openxmlformats.org/presentationml/2006/main">
  <p:tag name="PA" val="v5.2.7"/>
  <p:tag name="RESOURCELIBID_ANIM" val="450"/>
</p:tagLst>
</file>

<file path=ppt/tags/tag111.xml><?xml version="1.0" encoding="utf-8"?>
<p:tagLst xmlns:p="http://schemas.openxmlformats.org/presentationml/2006/main">
  <p:tag name="PA" val="v5.2.7"/>
  <p:tag name="RESOURCELIBID_ANIM" val="450"/>
</p:tagLst>
</file>

<file path=ppt/tags/tag112.xml><?xml version="1.0" encoding="utf-8"?>
<p:tagLst xmlns:p="http://schemas.openxmlformats.org/presentationml/2006/main">
  <p:tag name="PA" val="v5.2.7"/>
  <p:tag name="RESOURCELIBID_ANIM" val="450"/>
</p:tagLst>
</file>

<file path=ppt/tags/tag113.xml><?xml version="1.0" encoding="utf-8"?>
<p:tagLst xmlns:p="http://schemas.openxmlformats.org/presentationml/2006/main">
  <p:tag name="PA" val="v5.2.7"/>
  <p:tag name="RESOURCELIBID_ANIM" val="450"/>
</p:tagLst>
</file>

<file path=ppt/tags/tag114.xml><?xml version="1.0" encoding="utf-8"?>
<p:tagLst xmlns:p="http://schemas.openxmlformats.org/presentationml/2006/main">
  <p:tag name="PA" val="v5.2.7"/>
  <p:tag name="RESOURCELIBID_ANIM" val="450"/>
</p:tagLst>
</file>

<file path=ppt/tags/tag115.xml><?xml version="1.0" encoding="utf-8"?>
<p:tagLst xmlns:p="http://schemas.openxmlformats.org/presentationml/2006/main">
  <p:tag name="PA" val="v5.2.7"/>
  <p:tag name="RESOURCELIBID_ANIM" val="450"/>
</p:tagLst>
</file>

<file path=ppt/tags/tag116.xml><?xml version="1.0" encoding="utf-8"?>
<p:tagLst xmlns:p="http://schemas.openxmlformats.org/presentationml/2006/main">
  <p:tag name="PA" val="v5.2.7"/>
  <p:tag name="RESOURCELIBID_ANIM" val="450"/>
</p:tagLst>
</file>

<file path=ppt/tags/tag117.xml><?xml version="1.0" encoding="utf-8"?>
<p:tagLst xmlns:p="http://schemas.openxmlformats.org/presentationml/2006/main">
  <p:tag name="PA" val="v5.2.7"/>
  <p:tag name="RESOURCELIBID_ANIM" val="450"/>
</p:tagLst>
</file>

<file path=ppt/tags/tag118.xml><?xml version="1.0" encoding="utf-8"?>
<p:tagLst xmlns:p="http://schemas.openxmlformats.org/presentationml/2006/main">
  <p:tag name="PA" val="v5.2.7"/>
  <p:tag name="RESOURCELIBID_ANIM" val="450"/>
</p:tagLst>
</file>

<file path=ppt/tags/tag119.xml><?xml version="1.0" encoding="utf-8"?>
<p:tagLst xmlns:p="http://schemas.openxmlformats.org/presentationml/2006/main">
  <p:tag name="PA" val="v5.2.7"/>
  <p:tag name="RESOURCELIBID_ANIM" val="450"/>
</p:tagLst>
</file>

<file path=ppt/tags/tag12.xml><?xml version="1.0" encoding="utf-8"?>
<p:tagLst xmlns:p="http://schemas.openxmlformats.org/presentationml/2006/main">
  <p:tag name="PA" val="v5.2.7"/>
  <p:tag name="RESOURCELIBID_ANIM" val="450"/>
</p:tagLst>
</file>

<file path=ppt/tags/tag120.xml><?xml version="1.0" encoding="utf-8"?>
<p:tagLst xmlns:p="http://schemas.openxmlformats.org/presentationml/2006/main">
  <p:tag name="PA" val="v5.2.7"/>
  <p:tag name="RESOURCELIBID_ANIM" val="450"/>
</p:tagLst>
</file>

<file path=ppt/tags/tag121.xml><?xml version="1.0" encoding="utf-8"?>
<p:tagLst xmlns:p="http://schemas.openxmlformats.org/presentationml/2006/main">
  <p:tag name="PA" val="v5.2.7"/>
  <p:tag name="RESOURCELIBID_ANIM" val="450"/>
</p:tagLst>
</file>

<file path=ppt/tags/tag122.xml><?xml version="1.0" encoding="utf-8"?>
<p:tagLst xmlns:p="http://schemas.openxmlformats.org/presentationml/2006/main">
  <p:tag name="PA" val="v5.2.7"/>
  <p:tag name="RESOURCELIBID_ANIM" val="450"/>
</p:tagLst>
</file>

<file path=ppt/tags/tag123.xml><?xml version="1.0" encoding="utf-8"?>
<p:tagLst xmlns:p="http://schemas.openxmlformats.org/presentationml/2006/main">
  <p:tag name="PA" val="v5.2.7"/>
  <p:tag name="RESOURCELIBID_ANIM" val="450"/>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5.xml><?xml version="1.0" encoding="utf-8"?>
<p:tagLst xmlns:p="http://schemas.openxmlformats.org/presentationml/2006/main">
  <p:tag name="ISPRING_RESOURCE_PATHS_HASH_PRESENTER" val="3ac59a8d6ab323a84b184df12a9f7c9a2a3ec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p="http://schemas.openxmlformats.org/presentationml/2006/main">
  <p:tag name="PA" val="v5.2.7"/>
  <p:tag name="RESOURCELIBID_ANIM" val="45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p="http://schemas.openxmlformats.org/presentationml/2006/main">
  <p:tag name="PA" val="v5.2.7"/>
  <p:tag name="RESOURCELIBID_ANIM" val="45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p="http://schemas.openxmlformats.org/presentationml/2006/main">
  <p:tag name="PA" val="v5.2.7"/>
  <p:tag name="RESOURCELIBID_ANIM" val="45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p="http://schemas.openxmlformats.org/presentationml/2006/main">
  <p:tag name="PA" val="v5.2.7"/>
  <p:tag name="RESOURCELIBID_ANIM" val="45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p="http://schemas.openxmlformats.org/presentationml/2006/main">
  <p:tag name="PA" val="v5.2.7"/>
  <p:tag name="RESOURCELIBID_ANIM" val="45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p="http://schemas.openxmlformats.org/presentationml/2006/main">
  <p:tag name="PA" val="v5.2.7"/>
  <p:tag name="RESOURCELIBID_ANIM" val="45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p="http://schemas.openxmlformats.org/presentationml/2006/main">
  <p:tag name="PA" val="v5.2.7"/>
  <p:tag name="RESOURCELIBID_ANIM" val="45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PA" val="v5.2.7"/>
  <p:tag name="RESOURCELIBID_ANIM" val="450"/>
</p:tagLst>
</file>

<file path=ppt/tags/tag3.xml><?xml version="1.0" encoding="utf-8"?>
<p:tagLst xmlns:p="http://schemas.openxmlformats.org/presentationml/2006/main">
  <p:tag name="PA" val="v5.2.7"/>
  <p:tag name="RESOURCELIBID_ANIM" val="450"/>
</p:tagLst>
</file>

<file path=ppt/tags/tag30.xml><?xml version="1.0" encoding="utf-8"?>
<p:tagLst xmlns:p="http://schemas.openxmlformats.org/presentationml/2006/main">
  <p:tag name="PA" val="v5.2.7"/>
  <p:tag name="RESOURCELIBID_ANIM" val="450"/>
</p:tagLst>
</file>

<file path=ppt/tags/tag31.xml><?xml version="1.0" encoding="utf-8"?>
<p:tagLst xmlns:p="http://schemas.openxmlformats.org/presentationml/2006/main">
  <p:tag name="PA" val="v5.2.7"/>
  <p:tag name="RESOURCELIBID_ANIM" val="450"/>
</p:tagLst>
</file>

<file path=ppt/tags/tag32.xml><?xml version="1.0" encoding="utf-8"?>
<p:tagLst xmlns:p="http://schemas.openxmlformats.org/presentationml/2006/main">
  <p:tag name="PA" val="v5.2.7"/>
  <p:tag name="RESOURCELIBID_ANIM" val="45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p="http://schemas.openxmlformats.org/presentationml/2006/main">
  <p:tag name="PA" val="v5.2.7"/>
  <p:tag name="RESOURCELIBID_ANIM" val="450"/>
</p:tagLst>
</file>

<file path=ppt/tags/tag35.xml><?xml version="1.0" encoding="utf-8"?>
<p:tagLst xmlns:p="http://schemas.openxmlformats.org/presentationml/2006/main">
  <p:tag name="PA" val="v5.2.7"/>
  <p:tag name="RESOURCELIBID_ANIM" val="450"/>
</p:tagLst>
</file>

<file path=ppt/tags/tag36.xml><?xml version="1.0" encoding="utf-8"?>
<p:tagLst xmlns:p="http://schemas.openxmlformats.org/presentationml/2006/main">
  <p:tag name="PA" val="v5.2.7"/>
  <p:tag name="RESOURCELIBID_ANIM" val="450"/>
</p:tagLst>
</file>

<file path=ppt/tags/tag37.xml><?xml version="1.0" encoding="utf-8"?>
<p:tagLst xmlns:p="http://schemas.openxmlformats.org/presentationml/2006/main">
  <p:tag name="PA" val="v5.2.7"/>
  <p:tag name="RESOURCELIBID_ANIM" val="450"/>
</p:tagLst>
</file>

<file path=ppt/tags/tag38.xml><?xml version="1.0" encoding="utf-8"?>
<p:tagLst xmlns:p="http://schemas.openxmlformats.org/presentationml/2006/main">
  <p:tag name="PA" val="v5.2.7"/>
  <p:tag name="RESOURCELIBID_ANIM" val="45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p="http://schemas.openxmlformats.org/presentationml/2006/main">
  <p:tag name="PA" val="v5.2.7"/>
  <p:tag name="RESOURCELIBID_ANIM" val="45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p="http://schemas.openxmlformats.org/presentationml/2006/main">
  <p:tag name="PA" val="v5.2.7"/>
  <p:tag name="RESOURCELIBID_ANIM" val="450"/>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p="http://schemas.openxmlformats.org/presentationml/2006/main">
  <p:tag name="PA" val="v5.2.7"/>
  <p:tag name="RESOURCELIBID_ANIM" val="450"/>
</p:tagLst>
</file>

<file path=ppt/tags/tag46.xml><?xml version="1.0" encoding="utf-8"?>
<p:tagLst xmlns:p="http://schemas.openxmlformats.org/presentationml/2006/main">
  <p:tag name="PA" val="v5.2.7"/>
  <p:tag name="RESOURCELIBID_ANIM" val="450"/>
</p:tagLst>
</file>

<file path=ppt/tags/tag47.xml><?xml version="1.0" encoding="utf-8"?>
<p:tagLst xmlns:p="http://schemas.openxmlformats.org/presentationml/2006/main">
  <p:tag name="PA" val="v5.2.7"/>
  <p:tag name="RESOURCELIBID_ANIM" val="450"/>
</p:tagLst>
</file>

<file path=ppt/tags/tag48.xml><?xml version="1.0" encoding="utf-8"?>
<p:tagLst xmlns:p="http://schemas.openxmlformats.org/presentationml/2006/main">
  <p:tag name="PA" val="v5.2.7"/>
  <p:tag name="RESOURCELIBID_ANIM" val="450"/>
</p:tagLst>
</file>

<file path=ppt/tags/tag49.xml><?xml version="1.0" encoding="utf-8"?>
<p:tagLst xmlns:p="http://schemas.openxmlformats.org/presentationml/2006/main">
  <p:tag name="PA" val="v5.2.7"/>
  <p:tag name="RESOURCELIBID_ANIM" val="45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p="http://schemas.openxmlformats.org/presentationml/2006/main">
  <p:tag name="PA" val="v5.2.7"/>
  <p:tag name="RESOURCELIBID_ANIM" val="450"/>
</p:tagLst>
</file>

<file path=ppt/tags/tag52.xml><?xml version="1.0" encoding="utf-8"?>
<p:tagLst xmlns:p="http://schemas.openxmlformats.org/presentationml/2006/main">
  <p:tag name="PA" val="v5.2.7"/>
  <p:tag name="RESOURCELIBID_ANIM" val="450"/>
</p:tagLst>
</file>

<file path=ppt/tags/tag53.xml><?xml version="1.0" encoding="utf-8"?>
<p:tagLst xmlns:p="http://schemas.openxmlformats.org/presentationml/2006/main">
  <p:tag name="PA" val="v5.2.7"/>
  <p:tag name="RESOURCELIBID_ANIM" val="450"/>
</p:tagLst>
</file>

<file path=ppt/tags/tag54.xml><?xml version="1.0" encoding="utf-8"?>
<p:tagLst xmlns:p="http://schemas.openxmlformats.org/presentationml/2006/main">
  <p:tag name="PA" val="v5.2.7"/>
  <p:tag name="RESOURCELIBID_ANIM" val="450"/>
</p:tagLst>
</file>

<file path=ppt/tags/tag55.xml><?xml version="1.0" encoding="utf-8"?>
<p:tagLst xmlns:p="http://schemas.openxmlformats.org/presentationml/2006/main">
  <p:tag name="PA" val="v5.2.7"/>
  <p:tag name="RESOURCELIBID_ANIM" val="450"/>
</p:tagLst>
</file>

<file path=ppt/tags/tag56.xml><?xml version="1.0" encoding="utf-8"?>
<p:tagLst xmlns:p="http://schemas.openxmlformats.org/presentationml/2006/main">
  <p:tag name="PA" val="v5.2.7"/>
  <p:tag name="RESOURCELIBID_ANIM" val="450"/>
</p:tagLst>
</file>

<file path=ppt/tags/tag57.xml><?xml version="1.0" encoding="utf-8"?>
<p:tagLst xmlns:p="http://schemas.openxmlformats.org/presentationml/2006/main">
  <p:tag name="PA" val="v5.2.7"/>
  <p:tag name="RESOURCELIBID_ANIM" val="450"/>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p="http://schemas.openxmlformats.org/presentationml/2006/main">
  <p:tag name="PA" val="v5.2.7"/>
  <p:tag name="RESOURCELIBID_ANIM" val="450"/>
</p:tagLst>
</file>

<file path=ppt/tags/tag6.xml><?xml version="1.0" encoding="utf-8"?>
<p:tagLst xmlns:p="http://schemas.openxmlformats.org/presentationml/2006/main">
  <p:tag name="PA" val="v5.2.7"/>
  <p:tag name="RESOURCELIBID_ANIM" val="450"/>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p="http://schemas.openxmlformats.org/presentationml/2006/main">
  <p:tag name="PA" val="v5.2.7"/>
  <p:tag name="RESOURCELIBID_ANIM" val="45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p="http://schemas.openxmlformats.org/presentationml/2006/main">
  <p:tag name="PA" val="v5.2.7"/>
  <p:tag name="RESOURCELIBID_ANIM" val="45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p="http://schemas.openxmlformats.org/presentationml/2006/main">
  <p:tag name="PA" val="v5.2.7"/>
  <p:tag name="RESOURCELIBID_ANIM" val="45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p="http://schemas.openxmlformats.org/presentationml/2006/main">
  <p:tag name="PA" val="v5.2.7"/>
  <p:tag name="RESOURCELIBID_ANIM" val="450"/>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p="http://schemas.openxmlformats.org/presentationml/2006/main">
  <p:tag name="PA" val="v5.2.7"/>
  <p:tag name="RESOURCELIBID_ANIM" val="450"/>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p="http://schemas.openxmlformats.org/presentationml/2006/main">
  <p:tag name="PA" val="v5.2.7"/>
  <p:tag name="RESOURCELIBID_ANIM" val="450"/>
</p:tagLst>
</file>

<file path=ppt/tags/tag75.xml><?xml version="1.0" encoding="utf-8"?>
<p:tagLst xmlns:p="http://schemas.openxmlformats.org/presentationml/2006/main">
  <p:tag name="PA" val="v5.2.7"/>
  <p:tag name="RESOURCELIBID_ANIM" val="450"/>
</p:tagLst>
</file>

<file path=ppt/tags/tag76.xml><?xml version="1.0" encoding="utf-8"?>
<p:tagLst xmlns:p="http://schemas.openxmlformats.org/presentationml/2006/main">
  <p:tag name="PA" val="v5.2.7"/>
  <p:tag name="RESOURCELIBID_ANIM" val="450"/>
</p:tagLst>
</file>

<file path=ppt/tags/tag77.xml><?xml version="1.0" encoding="utf-8"?>
<p:tagLst xmlns:p="http://schemas.openxmlformats.org/presentationml/2006/main">
  <p:tag name="PA" val="v5.2.7"/>
  <p:tag name="RESOURCELIBID_ANIM" val="450"/>
</p:tagLst>
</file>

<file path=ppt/tags/tag78.xml><?xml version="1.0" encoding="utf-8"?>
<p:tagLst xmlns:p="http://schemas.openxmlformats.org/presentationml/2006/main">
  <p:tag name="PA" val="v5.2.7"/>
  <p:tag name="RESOURCELIBID_ANIM" val="450"/>
</p:tagLst>
</file>

<file path=ppt/tags/tag79.xml><?xml version="1.0" encoding="utf-8"?>
<p:tagLst xmlns:p="http://schemas.openxmlformats.org/presentationml/2006/main">
  <p:tag name="PA" val="v5.2.7"/>
  <p:tag name="RESOURCELIBID_ANIM" val="450"/>
</p:tagLst>
</file>

<file path=ppt/tags/tag8.xml><?xml version="1.0" encoding="utf-8"?>
<p:tagLst xmlns:p="http://schemas.openxmlformats.org/presentationml/2006/main">
  <p:tag name="PA" val="v5.2.7"/>
  <p:tag name="RESOURCELIBID_ANIM" val="450"/>
</p:tagLst>
</file>

<file path=ppt/tags/tag80.xml><?xml version="1.0" encoding="utf-8"?>
<p:tagLst xmlns:p="http://schemas.openxmlformats.org/presentationml/2006/main">
  <p:tag name="PA" val="v5.2.7"/>
  <p:tag name="RESOURCELIBID_ANIM" val="450"/>
</p:tagLst>
</file>

<file path=ppt/tags/tag81.xml><?xml version="1.0" encoding="utf-8"?>
<p:tagLst xmlns:p="http://schemas.openxmlformats.org/presentationml/2006/main">
  <p:tag name="PA" val="v5.2.7"/>
  <p:tag name="RESOURCELIBID_ANIM" val="450"/>
</p:tagLst>
</file>

<file path=ppt/tags/tag82.xml><?xml version="1.0" encoding="utf-8"?>
<p:tagLst xmlns:p="http://schemas.openxmlformats.org/presentationml/2006/main">
  <p:tag name="PA" val="v5.2.7"/>
  <p:tag name="RESOURCELIBID_ANIM" val="450"/>
</p:tagLst>
</file>

<file path=ppt/tags/tag83.xml><?xml version="1.0" encoding="utf-8"?>
<p:tagLst xmlns:p="http://schemas.openxmlformats.org/presentationml/2006/main">
  <p:tag name="PA" val="v5.2.7"/>
  <p:tag name="RESOURCELIBID_ANIM" val="450"/>
</p:tagLst>
</file>

<file path=ppt/tags/tag84.xml><?xml version="1.0" encoding="utf-8"?>
<p:tagLst xmlns:p="http://schemas.openxmlformats.org/presentationml/2006/main">
  <p:tag name="PA" val="v5.2.7"/>
  <p:tag name="RESOURCELIBID_ANIM" val="450"/>
</p:tagLst>
</file>

<file path=ppt/tags/tag85.xml><?xml version="1.0" encoding="utf-8"?>
<p:tagLst xmlns:p="http://schemas.openxmlformats.org/presentationml/2006/main">
  <p:tag name="PA" val="v5.2.7"/>
  <p:tag name="RESOURCELIBID_ANIM" val="450"/>
</p:tagLst>
</file>

<file path=ppt/tags/tag86.xml><?xml version="1.0" encoding="utf-8"?>
<p:tagLst xmlns:p="http://schemas.openxmlformats.org/presentationml/2006/main">
  <p:tag name="PA" val="v5.2.7"/>
  <p:tag name="RESOURCELIBID_ANIM" val="450"/>
</p:tagLst>
</file>

<file path=ppt/tags/tag87.xml><?xml version="1.0" encoding="utf-8"?>
<p:tagLst xmlns:p="http://schemas.openxmlformats.org/presentationml/2006/main">
  <p:tag name="PA" val="v5.2.7"/>
  <p:tag name="RESOURCELIBID_ANIM" val="450"/>
</p:tagLst>
</file>

<file path=ppt/tags/tag88.xml><?xml version="1.0" encoding="utf-8"?>
<p:tagLst xmlns:p="http://schemas.openxmlformats.org/presentationml/2006/main">
  <p:tag name="PA" val="v5.2.7"/>
  <p:tag name="RESOURCELIBID_ANIM" val="450"/>
</p:tagLst>
</file>

<file path=ppt/tags/tag89.xml><?xml version="1.0" encoding="utf-8"?>
<p:tagLst xmlns:p="http://schemas.openxmlformats.org/presentationml/2006/main">
  <p:tag name="PA" val="v5.2.7"/>
  <p:tag name="RESOURCELIBID_ANIM" val="45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p="http://schemas.openxmlformats.org/presentationml/2006/main">
  <p:tag name="PA" val="v5.2.7"/>
  <p:tag name="RESOURCELIBID_ANIM" val="450"/>
</p:tagLst>
</file>

<file path=ppt/tags/tag91.xml><?xml version="1.0" encoding="utf-8"?>
<p:tagLst xmlns:p="http://schemas.openxmlformats.org/presentationml/2006/main">
  <p:tag name="PA" val="v5.2.7"/>
  <p:tag name="RESOURCELIBID_ANIM" val="45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p="http://schemas.openxmlformats.org/presentationml/2006/main">
  <p:tag name="PA" val="v5.2.7"/>
  <p:tag name="RESOURCELIBID_ANIM" val="450"/>
</p:tagLst>
</file>

<file path=ppt/tags/tag94.xml><?xml version="1.0" encoding="utf-8"?>
<p:tagLst xmlns:p="http://schemas.openxmlformats.org/presentationml/2006/main">
  <p:tag name="PA" val="v5.2.7"/>
  <p:tag name="RESOURCELIBID_ANIM" val="450"/>
</p:tagLst>
</file>

<file path=ppt/tags/tag95.xml><?xml version="1.0" encoding="utf-8"?>
<p:tagLst xmlns:p="http://schemas.openxmlformats.org/presentationml/2006/main">
  <p:tag name="PA" val="v5.2.7"/>
  <p:tag name="RESOURCELIBID_ANIM" val="450"/>
</p:tagLst>
</file>

<file path=ppt/tags/tag96.xml><?xml version="1.0" encoding="utf-8"?>
<p:tagLst xmlns:p="http://schemas.openxmlformats.org/presentationml/2006/main">
  <p:tag name="PA" val="v5.2.7"/>
  <p:tag name="RESOURCELIBID_ANIM" val="450"/>
</p:tagLst>
</file>

<file path=ppt/tags/tag97.xml><?xml version="1.0" encoding="utf-8"?>
<p:tagLst xmlns:p="http://schemas.openxmlformats.org/presentationml/2006/main">
  <p:tag name="PA" val="v5.2.7"/>
  <p:tag name="RESOURCELIBID_ANIM" val="450"/>
</p:tagLst>
</file>

<file path=ppt/tags/tag98.xml><?xml version="1.0" encoding="utf-8"?>
<p:tagLst xmlns:p="http://schemas.openxmlformats.org/presentationml/2006/main">
  <p:tag name="PA" val="v5.2.7"/>
  <p:tag name="RESOURCELIBID_ANIM" val="450"/>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18211</Words>
  <Application>WPS 演示</Application>
  <PresentationFormat>宽屏</PresentationFormat>
  <Paragraphs>1097</Paragraphs>
  <Slides>91</Slides>
  <Notes>90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112" baseType="lpstr">
      <vt:lpstr>Arial</vt:lpstr>
      <vt:lpstr>宋体</vt:lpstr>
      <vt:lpstr>Wingdings</vt:lpstr>
      <vt:lpstr>微软雅黑</vt:lpstr>
      <vt:lpstr>思源黑体 CN Medium</vt:lpstr>
      <vt:lpstr>黑体</vt:lpstr>
      <vt:lpstr>字魂58号-创中黑</vt:lpstr>
      <vt:lpstr>Source Han Sans K Bold</vt:lpstr>
      <vt:lpstr>Calibri</vt:lpstr>
      <vt:lpstr>MS UI Gothic</vt:lpstr>
      <vt:lpstr>U.S. 101</vt:lpstr>
      <vt:lpstr>Roboto</vt:lpstr>
      <vt:lpstr>Open Sans Light</vt:lpstr>
      <vt:lpstr>Impact</vt:lpstr>
      <vt:lpstr>等线</vt:lpstr>
      <vt:lpstr>Arial Unicode MS</vt:lpstr>
      <vt:lpstr>等线 Light</vt:lpstr>
      <vt:lpstr>Segoe Print</vt:lpstr>
      <vt:lpstr>Open Sans</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919</cp:revision>
  <dcterms:created xsi:type="dcterms:W3CDTF">2020-11-25T06:00:00Z</dcterms:created>
  <dcterms:modified xsi:type="dcterms:W3CDTF">2021-08-30T07:49:08Z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