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notesSlides/notesSlide17.xml" ContentType="application/vnd.openxmlformats-officedocument.presentationml.notesSlide+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20.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24.xml" ContentType="application/vnd.openxmlformats-officedocument.presentationml.notesSlide+xml"/>
  <Override PartName="/ppt/tags/tag30.xml" ContentType="application/vnd.openxmlformats-officedocument.presentationml.tags+xml"/>
  <Override PartName="/ppt/notesSlides/notesSlide25.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26.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27.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28.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31.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32.xml" ContentType="application/vnd.openxmlformats-officedocument.presentationml.notesSlide+xml"/>
  <Override PartName="/ppt/tags/tag46.xml" ContentType="application/vnd.openxmlformats-officedocument.presentationml.tags+xml"/>
  <Override PartName="/ppt/notesSlides/notesSlide33.xml" ContentType="application/vnd.openxmlformats-officedocument.presentationml.notesSlide+xml"/>
  <Override PartName="/ppt/tags/tag47.xml" ContentType="application/vnd.openxmlformats-officedocument.presentationml.tags+xml"/>
  <Override PartName="/ppt/notesSlides/notesSlide34.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35.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36.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notesSlides/notesSlide37.xml" ContentType="application/vnd.openxmlformats-officedocument.presentationml.notesSlide+xml"/>
  <Override PartName="/ppt/tags/tag56.xml" ContentType="application/vnd.openxmlformats-officedocument.presentationml.tags+xml"/>
  <Override PartName="/ppt/tags/tag57.xml" ContentType="application/vnd.openxmlformats-officedocument.presentationml.tags+xml"/>
  <Override PartName="/ppt/notesSlides/notesSlide38.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39.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40.xml" ContentType="application/vnd.openxmlformats-officedocument.presentationml.notesSlid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44.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notesSlides/notesSlide45.xml" ContentType="application/vnd.openxmlformats-officedocument.presentationml.notesSlide+xml"/>
  <Override PartName="/ppt/tags/tag71.xml" ContentType="application/vnd.openxmlformats-officedocument.presentationml.tags+xml"/>
  <Override PartName="/ppt/notesSlides/notesSlide46.xml" ContentType="application/vnd.openxmlformats-officedocument.presentationml.notesSlide+xml"/>
  <Override PartName="/ppt/tags/tag72.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notesSlides/notesSlide49.xml" ContentType="application/vnd.openxmlformats-officedocument.presentationml.notesSlide+xml"/>
  <Override PartName="/ppt/tags/tag75.xml" ContentType="application/vnd.openxmlformats-officedocument.presentationml.tags+xml"/>
  <Override PartName="/ppt/notesSlides/notesSlide50.xml" ContentType="application/vnd.openxmlformats-officedocument.presentationml.notesSlide+xml"/>
  <Override PartName="/ppt/tags/tag76.xml" ContentType="application/vnd.openxmlformats-officedocument.presentationml.tags+xml"/>
  <Override PartName="/ppt/notesSlides/notesSlide51.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52.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notesSlides/notesSlide53.xml" ContentType="application/vnd.openxmlformats-officedocument.presentationml.notesSlide+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54.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notesSlides/notesSlide55.xml" ContentType="application/vnd.openxmlformats-officedocument.presentationml.notesSlide+xml"/>
  <Override PartName="/ppt/tags/tag87.xml" ContentType="application/vnd.openxmlformats-officedocument.presentationml.tags+xml"/>
  <Override PartName="/ppt/tags/tag88.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0"/>
  </p:notesMasterIdLst>
  <p:handoutMasterIdLst>
    <p:handoutMasterId r:id="rId61"/>
  </p:handoutMasterIdLst>
  <p:sldIdLst>
    <p:sldId id="459" r:id="rId2"/>
    <p:sldId id="461" r:id="rId3"/>
    <p:sldId id="462" r:id="rId4"/>
    <p:sldId id="463" r:id="rId5"/>
    <p:sldId id="464" r:id="rId6"/>
    <p:sldId id="465" r:id="rId7"/>
    <p:sldId id="533" r:id="rId8"/>
    <p:sldId id="534" r:id="rId9"/>
    <p:sldId id="584" r:id="rId10"/>
    <p:sldId id="535" r:id="rId11"/>
    <p:sldId id="536" r:id="rId12"/>
    <p:sldId id="537" r:id="rId13"/>
    <p:sldId id="538" r:id="rId14"/>
    <p:sldId id="539" r:id="rId15"/>
    <p:sldId id="586" r:id="rId16"/>
    <p:sldId id="540" r:id="rId17"/>
    <p:sldId id="541" r:id="rId18"/>
    <p:sldId id="542" r:id="rId19"/>
    <p:sldId id="543" r:id="rId20"/>
    <p:sldId id="544" r:id="rId21"/>
    <p:sldId id="545" r:id="rId22"/>
    <p:sldId id="546" r:id="rId23"/>
    <p:sldId id="547" r:id="rId24"/>
    <p:sldId id="548" r:id="rId25"/>
    <p:sldId id="549" r:id="rId26"/>
    <p:sldId id="550" r:id="rId27"/>
    <p:sldId id="551" r:id="rId28"/>
    <p:sldId id="552" r:id="rId29"/>
    <p:sldId id="553" r:id="rId30"/>
    <p:sldId id="554" r:id="rId31"/>
    <p:sldId id="555" r:id="rId32"/>
    <p:sldId id="556" r:id="rId33"/>
    <p:sldId id="557" r:id="rId34"/>
    <p:sldId id="558" r:id="rId35"/>
    <p:sldId id="559" r:id="rId36"/>
    <p:sldId id="560" r:id="rId37"/>
    <p:sldId id="561" r:id="rId38"/>
    <p:sldId id="562" r:id="rId39"/>
    <p:sldId id="563" r:id="rId40"/>
    <p:sldId id="564" r:id="rId41"/>
    <p:sldId id="565" r:id="rId42"/>
    <p:sldId id="566" r:id="rId43"/>
    <p:sldId id="567" r:id="rId44"/>
    <p:sldId id="568" r:id="rId45"/>
    <p:sldId id="569" r:id="rId46"/>
    <p:sldId id="570" r:id="rId47"/>
    <p:sldId id="571" r:id="rId48"/>
    <p:sldId id="572" r:id="rId49"/>
    <p:sldId id="573" r:id="rId50"/>
    <p:sldId id="575" r:id="rId51"/>
    <p:sldId id="574" r:id="rId52"/>
    <p:sldId id="576" r:id="rId53"/>
    <p:sldId id="577" r:id="rId54"/>
    <p:sldId id="578" r:id="rId55"/>
    <p:sldId id="579" r:id="rId56"/>
    <p:sldId id="580" r:id="rId57"/>
    <p:sldId id="531" r:id="rId58"/>
    <p:sldId id="532" r:id="rId59"/>
  </p:sldIdLst>
  <p:sldSz cx="12192000" cy="6858000"/>
  <p:notesSz cx="6858000" cy="9144000"/>
  <p:custDataLst>
    <p:tags r:id="rId6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7">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孙东" initials="sundong"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04" autoAdjust="0"/>
    <p:restoredTop sz="94857"/>
  </p:normalViewPr>
  <p:slideViewPr>
    <p:cSldViewPr snapToGrid="0" snapToObjects="1">
      <p:cViewPr varScale="1">
        <p:scale>
          <a:sx n="86" d="100"/>
          <a:sy n="86" d="100"/>
        </p:scale>
        <p:origin x="370" y="62"/>
      </p:cViewPr>
      <p:guideLst>
        <p:guide orient="horz" pos="217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2023/4/6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0E150F-0196-F444-8870-EA447953DA30}" type="datetimeFigureOut">
              <a:rPr kumimoji="1" lang="zh-CN" altLang="en-US" smtClean="0"/>
              <a:t>2023/4/6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2EF1E-9A17-3443-B981-F6B06733D919}"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2023/4/6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2023/4/6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2023/4/6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内容与标题">
    <p:spTree>
      <p:nvGrpSpPr>
        <p:cNvPr id="1" name=""/>
        <p:cNvGrpSpPr/>
        <p:nvPr/>
      </p:nvGrpSpPr>
      <p:grpSpPr>
        <a:xfrm>
          <a:off x="0" y="0"/>
          <a:ext cx="0" cy="0"/>
          <a:chOff x="0" y="0"/>
          <a:chExt cx="0" cy="0"/>
        </a:xfrm>
      </p:grpSpPr>
      <p:sp>
        <p:nvSpPr>
          <p:cNvPr id="8" name="等腰三角形 7"/>
          <p:cNvSpPr/>
          <p:nvPr userDrawn="1"/>
        </p:nvSpPr>
        <p:spPr>
          <a:xfrm flipH="1" flipV="1">
            <a:off x="-767129" y="-29119"/>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723" y="0"/>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6230" y="4297499"/>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692815"/>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9925" y="3692815"/>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图片与标题">
    <p:spTree>
      <p:nvGrpSpPr>
        <p:cNvPr id="1" name=""/>
        <p:cNvGrpSpPr/>
        <p:nvPr/>
      </p:nvGrpSpPr>
      <p:grpSpPr>
        <a:xfrm>
          <a:off x="0" y="0"/>
          <a:ext cx="0" cy="0"/>
          <a:chOff x="0" y="0"/>
          <a:chExt cx="0" cy="0"/>
        </a:xfrm>
      </p:grpSpPr>
      <p:cxnSp>
        <p:nvCxnSpPr>
          <p:cNvPr id="8" name="直接连接符 7"/>
          <p:cNvCxnSpPr/>
          <p:nvPr userDrawn="1"/>
        </p:nvCxnSpPr>
        <p:spPr>
          <a:xfrm>
            <a:off x="984763" y="1412776"/>
            <a:ext cx="10199803"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8501" y="654444"/>
            <a:ext cx="576064" cy="577112"/>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80309" y="654969"/>
            <a:ext cx="576064" cy="576064"/>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4405" y="654444"/>
            <a:ext cx="577111" cy="577112"/>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2118" y="654444"/>
            <a:ext cx="577111" cy="577112"/>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6214" y="654444"/>
            <a:ext cx="577111" cy="577112"/>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grpSp>
        <p:nvGrpSpPr>
          <p:cNvPr id="42" name="组合 41"/>
          <p:cNvGrpSpPr/>
          <p:nvPr userDrawn="1"/>
        </p:nvGrpSpPr>
        <p:grpSpPr>
          <a:xfrm>
            <a:off x="1" y="2202441"/>
            <a:ext cx="12192000" cy="241970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20203" y="1699760"/>
            <a:ext cx="576064" cy="577112"/>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2011" y="1700285"/>
            <a:ext cx="576064" cy="576064"/>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6108" y="1699760"/>
            <a:ext cx="577111" cy="577112"/>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819" y="1699760"/>
            <a:ext cx="577111" cy="577112"/>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916" y="1699760"/>
            <a:ext cx="577111" cy="577112"/>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cSld name="1_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2023/4/6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2551" y="3608890"/>
            <a:ext cx="6888016" cy="3247523"/>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494" y="-28484"/>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358" y="635"/>
            <a:ext cx="3826346" cy="180402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866" y="4298133"/>
            <a:ext cx="5427472" cy="2558914"/>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9074" y="3436550"/>
            <a:ext cx="7552021" cy="105473"/>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3262" y="3436550"/>
            <a:ext cx="105511" cy="105473"/>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2"/>
          <a:srcRect l="114" t="60287" r="-114" b="572"/>
          <a:stretch>
            <a:fillRect/>
          </a:stretch>
        </p:blipFill>
        <p:spPr>
          <a:xfrm>
            <a:off x="2480633" y="2507670"/>
            <a:ext cx="7533351" cy="1657601"/>
          </a:xfrm>
          <a:prstGeom prst="rect">
            <a:avLst/>
          </a:prstGeom>
        </p:spPr>
      </p:pic>
      <p:pic>
        <p:nvPicPr>
          <p:cNvPr id="16" name="图片 1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222998" y="3789834"/>
            <a:ext cx="3952633" cy="61695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2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2023/4/6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_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435" y="833864"/>
            <a:ext cx="10465162"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71" y="390528"/>
            <a:ext cx="520496" cy="274638"/>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71" y="6524628"/>
            <a:ext cx="2909534" cy="276935"/>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2875"/>
            <a:ext cx="10633094" cy="8461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5111" y="6792874"/>
            <a:ext cx="1486889" cy="8461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E9E9AA9A-B51B-0C44-B12C-1AC238BD9F7C}" type="datetimeFigureOut">
              <a:rPr kumimoji="1" lang="zh-CN" altLang="en-US" smtClean="0"/>
              <a:t>2023/4/6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2023/4/6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E9E9AA9A-B51B-0C44-B12C-1AC238BD9F7C}" type="datetimeFigureOut">
              <a:rPr kumimoji="1" lang="zh-CN" altLang="en-US" smtClean="0"/>
              <a:t>2023/4/6</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E9E9AA9A-B51B-0C44-B12C-1AC238BD9F7C}" type="datetimeFigureOut">
              <a:rPr kumimoji="1" lang="zh-CN" altLang="en-US" smtClean="0"/>
              <a:t>2023/4/6</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E9AA9A-B51B-0C44-B12C-1AC238BD9F7C}" type="datetimeFigureOut">
              <a:rPr kumimoji="1" lang="zh-CN" altLang="en-US" smtClean="0"/>
              <a:t>2023/4/6</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2023/4/6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E9E9AA9A-B51B-0C44-B12C-1AC238BD9F7C}" type="datetimeFigureOut">
              <a:rPr kumimoji="1" lang="zh-CN" altLang="en-US" smtClean="0"/>
              <a:t>2023/4/6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044C147B-1F4C-304A-A31F-A6046C35EF56}"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E9AA9A-B51B-0C44-B12C-1AC238BD9F7C}" type="datetimeFigureOut">
              <a:rPr kumimoji="1" lang="zh-CN" altLang="en-US" smtClean="0"/>
              <a:t>2023/4/6</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4C147B-1F4C-304A-A31F-A6046C35EF56}"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7.xml"/><Relationship Id="rId1" Type="http://schemas.openxmlformats.org/officeDocument/2006/relationships/tags" Target="../tags/tag6.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5.emf"/><Relationship Id="rId5" Type="http://schemas.openxmlformats.org/officeDocument/2006/relationships/oleObject" Target="../embeddings/oleObject2.bin"/><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6.png"/><Relationship Id="rId5" Type="http://schemas.openxmlformats.org/officeDocument/2006/relationships/notesSlide" Target="../notesSlides/notesSlide12.xml"/><Relationship Id="rId4"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7.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0.xml"/><Relationship Id="rId1" Type="http://schemas.openxmlformats.org/officeDocument/2006/relationships/tags" Target="../tags/tag19.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0.xml"/><Relationship Id="rId1" Type="http://schemas.openxmlformats.org/officeDocument/2006/relationships/tags" Target="../tags/tag20.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10.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6.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6.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6.png"/><Relationship Id="rId5" Type="http://schemas.openxmlformats.org/officeDocument/2006/relationships/notesSlide" Target="../notesSlides/notesSlide24.xml"/><Relationship Id="rId4"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9.xml"/><Relationship Id="rId1" Type="http://schemas.openxmlformats.org/officeDocument/2006/relationships/tags" Target="../tags/tag30.xml"/></Relationships>
</file>

<file path=ppt/slides/_rels/slide26.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6.png"/><Relationship Id="rId5" Type="http://schemas.openxmlformats.org/officeDocument/2006/relationships/notesSlide" Target="../notesSlides/notesSlide26.xml"/><Relationship Id="rId4"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6.png"/><Relationship Id="rId5" Type="http://schemas.openxmlformats.org/officeDocument/2006/relationships/notesSlide" Target="../notesSlides/notesSlide27.xml"/><Relationship Id="rId4"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6.png"/><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notesSlide" Target="../notesSlides/notesSlide29.xml"/><Relationship Id="rId4"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6.png"/><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5.xml"/><Relationship Id="rId1" Type="http://schemas.openxmlformats.org/officeDocument/2006/relationships/tags" Target="../tags/tag44.xml"/><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9.xml"/><Relationship Id="rId1" Type="http://schemas.openxmlformats.org/officeDocument/2006/relationships/tags" Target="../tags/tag46.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9.xml"/><Relationship Id="rId1" Type="http://schemas.openxmlformats.org/officeDocument/2006/relationships/tags" Target="../tags/tag47.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image" Target="../media/image6.png"/><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image" Target="../media/image6.png"/><Relationship Id="rId5" Type="http://schemas.openxmlformats.org/officeDocument/2006/relationships/notesSlide" Target="../notesSlides/notesSlide36.xml"/><Relationship Id="rId4"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image" Target="../media/image6.png"/><Relationship Id="rId5" Type="http://schemas.openxmlformats.org/officeDocument/2006/relationships/notesSlide" Target="../notesSlides/notesSlide37.xml"/><Relationship Id="rId4"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7.xml"/><Relationship Id="rId1" Type="http://schemas.openxmlformats.org/officeDocument/2006/relationships/tags" Target="../tags/tag56.xml"/><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image" Target="../media/image6.png"/><Relationship Id="rId5" Type="http://schemas.openxmlformats.org/officeDocument/2006/relationships/notesSlide" Target="../notesSlides/notesSlide39.xml"/><Relationship Id="rId4"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6.png"/><Relationship Id="rId5" Type="http://schemas.openxmlformats.org/officeDocument/2006/relationships/notesSlide" Target="../notesSlides/notesSlide41.xml"/><Relationship Id="rId4"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image" Target="../media/image6.png"/><Relationship Id="rId5" Type="http://schemas.openxmlformats.org/officeDocument/2006/relationships/notesSlide" Target="../notesSlides/notesSlide44.xml"/><Relationship Id="rId4"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0.xml"/><Relationship Id="rId1" Type="http://schemas.openxmlformats.org/officeDocument/2006/relationships/tags" Target="../tags/tag69.xml"/><Relationship Id="rId4"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7.xml"/><Relationship Id="rId1" Type="http://schemas.openxmlformats.org/officeDocument/2006/relationships/tags" Target="../tags/tag71.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7.xml"/><Relationship Id="rId1" Type="http://schemas.openxmlformats.org/officeDocument/2006/relationships/tags" Target="../tags/tag7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74.xml"/><Relationship Id="rId1" Type="http://schemas.openxmlformats.org/officeDocument/2006/relationships/tags" Target="../tags/tag73.xml"/><Relationship Id="rId5" Type="http://schemas.openxmlformats.org/officeDocument/2006/relationships/image" Target="../media/image6.png"/><Relationship Id="rId4"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7.xml"/><Relationship Id="rId1" Type="http://schemas.openxmlformats.org/officeDocument/2006/relationships/tags" Target="../tags/tag75.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7.xml"/><Relationship Id="rId1" Type="http://schemas.openxmlformats.org/officeDocument/2006/relationships/tags" Target="../tags/tag76.xml"/></Relationships>
</file>

<file path=ppt/slides/_rels/slide52.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image" Target="../media/image6.png"/><Relationship Id="rId5" Type="http://schemas.openxmlformats.org/officeDocument/2006/relationships/notesSlide" Target="../notesSlides/notesSlide52.xml"/><Relationship Id="rId4"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1.xml"/><Relationship Id="rId1" Type="http://schemas.openxmlformats.org/officeDocument/2006/relationships/tags" Target="../tags/tag80.xml"/><Relationship Id="rId5" Type="http://schemas.openxmlformats.org/officeDocument/2006/relationships/image" Target="../media/image6.png"/><Relationship Id="rId4"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6.png"/><Relationship Id="rId5" Type="http://schemas.openxmlformats.org/officeDocument/2006/relationships/notesSlide" Target="../notesSlides/notesSlide54.xml"/><Relationship Id="rId4"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image" Target="../media/image6.png"/><Relationship Id="rId4"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88.xml"/><Relationship Id="rId1" Type="http://schemas.openxmlformats.org/officeDocument/2006/relationships/tags" Target="../tags/tag87.xml"/><Relationship Id="rId5" Type="http://schemas.openxmlformats.org/officeDocument/2006/relationships/image" Target="../media/image6.png"/><Relationship Id="rId4"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4.emf"/><Relationship Id="rId5" Type="http://schemas.openxmlformats.org/officeDocument/2006/relationships/oleObject" Target="../embeddings/oleObject1.bin"/><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3095644" y="2515710"/>
            <a:ext cx="6239426" cy="1015428"/>
          </a:xfrm>
          <a:prstGeom prst="rect">
            <a:avLst/>
          </a:prstGeom>
          <a:noFill/>
        </p:spPr>
        <p:txBody>
          <a:bodyPr wrap="square" rtlCol="0">
            <a:spAutoFit/>
          </a:bodyPr>
          <a:lstStyle/>
          <a:p>
            <a:r>
              <a:rPr lang="zh-CN" altLang="en-US"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3</a:t>
            </a:r>
            <a:r>
              <a:rPr lang="zh-CN" altLang="en-US"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a:t>
            </a:r>
            <a:r>
              <a:rPr lang="en-US" altLang="zh-CN"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HTTP</a:t>
            </a:r>
            <a:r>
              <a:rPr lang="zh-CN" altLang="en-US" sz="60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协议</a:t>
            </a:r>
          </a:p>
        </p:txBody>
      </p:sp>
      <p:sp>
        <p:nvSpPr>
          <p:cNvPr id="4" name="Rectangle 4"/>
          <p:cNvSpPr txBox="1">
            <a:spLocks noChangeArrowheads="1"/>
          </p:cNvSpPr>
          <p:nvPr/>
        </p:nvSpPr>
        <p:spPr>
          <a:xfrm>
            <a:off x="5537200" y="3860695"/>
            <a:ext cx="4521007" cy="430212"/>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《Java</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 </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Web</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程序设计任务教程（第</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2</a:t>
            </a:r>
            <a:r>
              <a:rPr lang="zh-CN" altLang="en-US" sz="1800" dirty="0">
                <a:solidFill>
                  <a:srgbClr val="595959"/>
                </a:solidFill>
                <a:latin typeface="微软雅黑" panose="020B0503020204020204" pitchFamily="34" charset="-122"/>
                <a:ea typeface="微软雅黑" panose="020B0503020204020204" pitchFamily="34" charset="-122"/>
                <a:cs typeface="+mn-ea"/>
                <a:sym typeface="+mn-lt"/>
              </a:rPr>
              <a:t>版）</a:t>
            </a:r>
            <a:r>
              <a:rPr lang="en-US" altLang="zh-CN" sz="1800" dirty="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1800"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3.1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091196"/>
            <a:ext cx="221211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22719" y="2966662"/>
            <a:ext cx="9199609" cy="133639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自诞生以来，先后经历了很多版本，其中，最早的版本是</a:t>
            </a:r>
            <a:r>
              <a:rPr lang="en-US" altLang="zh-CN" dirty="0">
                <a:solidFill>
                  <a:srgbClr val="595959"/>
                </a:solidFill>
                <a:latin typeface="微软雅黑" panose="020B0503020204020204" pitchFamily="34" charset="-122"/>
              </a:rPr>
              <a:t>HTTP 0.9</a:t>
            </a:r>
            <a:r>
              <a:rPr lang="zh-CN" altLang="zh-CN" dirty="0">
                <a:solidFill>
                  <a:srgbClr val="595959"/>
                </a:solidFill>
                <a:latin typeface="微软雅黑" panose="020B0503020204020204" pitchFamily="34" charset="-122"/>
              </a:rPr>
              <a:t>，它于</a:t>
            </a:r>
            <a:r>
              <a:rPr lang="en-US" altLang="zh-CN" dirty="0">
                <a:solidFill>
                  <a:srgbClr val="595959"/>
                </a:solidFill>
                <a:latin typeface="微软雅黑" panose="020B0503020204020204" pitchFamily="34" charset="-122"/>
              </a:rPr>
              <a:t>1990</a:t>
            </a:r>
            <a:r>
              <a:rPr lang="zh-CN" altLang="zh-CN" dirty="0">
                <a:solidFill>
                  <a:srgbClr val="595959"/>
                </a:solidFill>
                <a:latin typeface="微软雅黑" panose="020B0503020204020204" pitchFamily="34" charset="-122"/>
              </a:rPr>
              <a:t>年被发行。后来，为了进一步完善</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，在</a:t>
            </a:r>
            <a:r>
              <a:rPr lang="en-US" altLang="zh-CN" dirty="0">
                <a:solidFill>
                  <a:srgbClr val="1369B2"/>
                </a:solidFill>
                <a:latin typeface="微软雅黑" panose="020B0503020204020204" pitchFamily="34" charset="-122"/>
              </a:rPr>
              <a:t>1996</a:t>
            </a:r>
            <a:r>
              <a:rPr lang="zh-CN" altLang="zh-CN" dirty="0">
                <a:solidFill>
                  <a:srgbClr val="1369B2"/>
                </a:solidFill>
                <a:latin typeface="微软雅黑" panose="020B0503020204020204" pitchFamily="34" charset="-122"/>
              </a:rPr>
              <a:t>年发行了</a:t>
            </a:r>
            <a:r>
              <a:rPr lang="en-US" altLang="zh-CN" dirty="0">
                <a:solidFill>
                  <a:srgbClr val="1369B2"/>
                </a:solidFill>
                <a:latin typeface="微软雅黑" panose="020B0503020204020204" pitchFamily="34" charset="-122"/>
              </a:rPr>
              <a:t>HTTP 1.0</a:t>
            </a:r>
            <a:r>
              <a:rPr lang="zh-CN" altLang="zh-CN" dirty="0">
                <a:solidFill>
                  <a:srgbClr val="1369B2"/>
                </a:solidFill>
                <a:latin typeface="微软雅黑" panose="020B0503020204020204" pitchFamily="34" charset="-122"/>
              </a:rPr>
              <a:t>版本</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1997</a:t>
            </a:r>
            <a:r>
              <a:rPr lang="zh-CN" altLang="zh-CN" dirty="0">
                <a:solidFill>
                  <a:srgbClr val="595959"/>
                </a:solidFill>
                <a:latin typeface="微软雅黑" panose="020B0503020204020204" pitchFamily="34" charset="-122"/>
              </a:rPr>
              <a:t>年发行了</a:t>
            </a:r>
            <a:r>
              <a:rPr lang="en-US" altLang="zh-CN" dirty="0">
                <a:solidFill>
                  <a:srgbClr val="595959"/>
                </a:solidFill>
                <a:latin typeface="微软雅黑" panose="020B0503020204020204" pitchFamily="34" charset="-122"/>
              </a:rPr>
              <a:t>HTTP 1.1</a:t>
            </a:r>
            <a:r>
              <a:rPr lang="zh-CN" altLang="zh-CN" dirty="0">
                <a:solidFill>
                  <a:srgbClr val="595959"/>
                </a:solidFill>
                <a:latin typeface="微软雅黑" panose="020B0503020204020204" pitchFamily="34" charset="-122"/>
              </a:rPr>
              <a:t>版本。由于</a:t>
            </a:r>
            <a:r>
              <a:rPr lang="en-US" altLang="zh-CN" dirty="0">
                <a:solidFill>
                  <a:srgbClr val="595959"/>
                </a:solidFill>
                <a:latin typeface="微软雅黑" panose="020B0503020204020204" pitchFamily="34" charset="-122"/>
              </a:rPr>
              <a:t>HTTP 0.9</a:t>
            </a:r>
            <a:r>
              <a:rPr lang="zh-CN" altLang="zh-CN" dirty="0">
                <a:solidFill>
                  <a:srgbClr val="595959"/>
                </a:solidFill>
                <a:latin typeface="微软雅黑" panose="020B0503020204020204" pitchFamily="34" charset="-122"/>
              </a:rPr>
              <a:t>版本已经过时，这里不作过多讲解。</a:t>
            </a:r>
          </a:p>
        </p:txBody>
      </p:sp>
      <p:sp>
        <p:nvSpPr>
          <p:cNvPr id="2" name="文本框 1"/>
          <p:cNvSpPr txBox="1"/>
          <p:nvPr/>
        </p:nvSpPr>
        <p:spPr>
          <a:xfrm>
            <a:off x="1159090" y="1231181"/>
            <a:ext cx="161018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的发展</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圆角矩形 7"/>
          <p:cNvSpPr/>
          <p:nvPr/>
        </p:nvSpPr>
        <p:spPr>
          <a:xfrm>
            <a:off x="1198880" y="2439917"/>
            <a:ext cx="9794240" cy="23168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148656" y="238049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661961" y="444472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3.1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091196"/>
            <a:ext cx="297536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280113" y="1988198"/>
            <a:ext cx="9880946" cy="94643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基于</a:t>
            </a:r>
            <a:r>
              <a:rPr lang="en-US" altLang="zh-CN" dirty="0">
                <a:solidFill>
                  <a:srgbClr val="595959"/>
                </a:solidFill>
                <a:latin typeface="微软雅黑" panose="020B0503020204020204" pitchFamily="34" charset="-122"/>
              </a:rPr>
              <a:t>HTTP 1.0</a:t>
            </a:r>
            <a:r>
              <a:rPr lang="zh-CN" altLang="zh-CN" dirty="0">
                <a:solidFill>
                  <a:srgbClr val="595959"/>
                </a:solidFill>
                <a:latin typeface="微软雅黑" panose="020B0503020204020204" pitchFamily="34" charset="-122"/>
              </a:rPr>
              <a:t>协议的客户端与服务器在交互过程中需要经过建立连接、发送请求信息、回送响应信息、关闭连接</a:t>
            </a:r>
            <a:r>
              <a:rPr lang="en-US" altLang="zh-CN" dirty="0">
                <a:solidFill>
                  <a:srgbClr val="595959"/>
                </a:solidFill>
                <a:latin typeface="微软雅黑" panose="020B0503020204020204" pitchFamily="34" charset="-122"/>
              </a:rPr>
              <a:t>4</a:t>
            </a:r>
            <a:r>
              <a:rPr lang="zh-CN" altLang="zh-CN" dirty="0">
                <a:solidFill>
                  <a:srgbClr val="595959"/>
                </a:solidFill>
                <a:latin typeface="微软雅黑" panose="020B0503020204020204" pitchFamily="34" charset="-122"/>
              </a:rPr>
              <a:t>个步骤。</a:t>
            </a:r>
          </a:p>
        </p:txBody>
      </p:sp>
      <p:sp>
        <p:nvSpPr>
          <p:cNvPr id="2" name="文本框 1"/>
          <p:cNvSpPr txBox="1"/>
          <p:nvPr/>
        </p:nvSpPr>
        <p:spPr>
          <a:xfrm>
            <a:off x="1280113" y="1231181"/>
            <a:ext cx="2049407"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1.0</a:t>
            </a:r>
            <a:r>
              <a:rPr lang="zh-CN" altLang="en-US" sz="2000" dirty="0">
                <a:solidFill>
                  <a:srgbClr val="1369B2"/>
                </a:solidFill>
                <a:latin typeface="微软雅黑" panose="020B0503020204020204" pitchFamily="34" charset="-122"/>
                <a:ea typeface="微软雅黑" panose="020B0503020204020204" pitchFamily="34" charset="-122"/>
              </a:rPr>
              <a:t>的介绍</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6" name="对象 5"/>
          <p:cNvGraphicFramePr>
            <a:graphicFrameLocks noChangeAspect="1"/>
          </p:cNvGraphicFramePr>
          <p:nvPr/>
        </p:nvGraphicFramePr>
        <p:xfrm>
          <a:off x="3100920" y="3307976"/>
          <a:ext cx="5508693" cy="2407024"/>
        </p:xfrm>
        <a:graphic>
          <a:graphicData uri="http://schemas.openxmlformats.org/presentationml/2006/ole">
            <mc:AlternateContent xmlns:mc="http://schemas.openxmlformats.org/markup-compatibility/2006">
              <mc:Choice xmlns:v="urn:schemas-microsoft-com:vml" Requires="v">
                <p:oleObj r:id="rId5" imgW="3426460" imgH="1520190" progId="Visio.Drawing.11">
                  <p:embed/>
                </p:oleObj>
              </mc:Choice>
              <mc:Fallback>
                <p:oleObj r:id="rId5" imgW="3426460" imgH="1520190" progId="Visio.Drawing.11">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0920" y="3307976"/>
                        <a:ext cx="5508693" cy="2407024"/>
                      </a:xfrm>
                      <a:prstGeom prst="rect">
                        <a:avLst/>
                      </a:prstGeom>
                      <a:noFill/>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3.1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091196"/>
            <a:ext cx="297536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1" y="1799940"/>
            <a:ext cx="10245818" cy="94643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客户端与服务器建立连接后，每次只能处理一个</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请求。对于内容丰富的网页来说，这样的通信方式明显有缺陷。例如，基于</a:t>
            </a:r>
            <a:r>
              <a:rPr lang="en-US" altLang="zh-CN" dirty="0">
                <a:solidFill>
                  <a:srgbClr val="595959"/>
                </a:solidFill>
                <a:latin typeface="微软雅黑" panose="020B0503020204020204" pitchFamily="34" charset="-122"/>
              </a:rPr>
              <a:t>HTTP 1.0</a:t>
            </a:r>
            <a:r>
              <a:rPr lang="zh-CN" altLang="zh-CN" dirty="0">
                <a:solidFill>
                  <a:srgbClr val="595959"/>
                </a:solidFill>
                <a:latin typeface="微软雅黑" panose="020B0503020204020204" pitchFamily="34" charset="-122"/>
              </a:rPr>
              <a:t>协议的</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代码片段，具体如下：</a:t>
            </a:r>
          </a:p>
        </p:txBody>
      </p:sp>
      <p:sp>
        <p:nvSpPr>
          <p:cNvPr id="2" name="文本框 1"/>
          <p:cNvSpPr txBox="1"/>
          <p:nvPr/>
        </p:nvSpPr>
        <p:spPr>
          <a:xfrm>
            <a:off x="1280113" y="1231181"/>
            <a:ext cx="2049407"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1.0</a:t>
            </a:r>
            <a:r>
              <a:rPr lang="zh-CN" altLang="en-US" sz="2000" dirty="0">
                <a:solidFill>
                  <a:srgbClr val="1369B2"/>
                </a:solidFill>
                <a:latin typeface="微软雅黑" panose="020B0503020204020204" pitchFamily="34" charset="-122"/>
                <a:ea typeface="微软雅黑" panose="020B0503020204020204" pitchFamily="34" charset="-122"/>
              </a:rPr>
              <a:t>的缺点</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9" name="图片 8"/>
          <p:cNvPicPr>
            <a:picLocks noChangeAspect="1"/>
          </p:cNvPicPr>
          <p:nvPr/>
        </p:nvPicPr>
        <p:blipFill>
          <a:blip r:embed="rId6"/>
          <a:stretch>
            <a:fillRect/>
          </a:stretch>
        </p:blipFill>
        <p:spPr>
          <a:xfrm>
            <a:off x="1945793" y="2830503"/>
            <a:ext cx="8424936" cy="2346615"/>
          </a:xfrm>
          <a:prstGeom prst="rect">
            <a:avLst/>
          </a:prstGeom>
        </p:spPr>
      </p:pic>
      <p:sp>
        <p:nvSpPr>
          <p:cNvPr id="10" name="矩形 9"/>
          <p:cNvSpPr/>
          <p:nvPr/>
        </p:nvSpPr>
        <p:spPr>
          <a:xfrm>
            <a:off x="2114816" y="2978433"/>
            <a:ext cx="8086890" cy="2031325"/>
          </a:xfrm>
          <a:prstGeom prst="rect">
            <a:avLst/>
          </a:prstGeom>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&lt;html&gt;</a:t>
            </a:r>
            <a:endParaRPr lang="zh-CN" altLang="zh-CN" dirty="0"/>
          </a:p>
          <a:p>
            <a:r>
              <a:rPr lang="en-US" altLang="zh-CN" dirty="0"/>
              <a:t>	&lt;body&gt;</a:t>
            </a:r>
            <a:endParaRPr lang="zh-CN" altLang="zh-CN" dirty="0"/>
          </a:p>
          <a:p>
            <a:r>
              <a:rPr lang="en-US" altLang="zh-CN" dirty="0"/>
              <a:t>		</a:t>
            </a:r>
            <a:r>
              <a:rPr lang="en-US" altLang="zh-CN" dirty="0">
                <a:solidFill>
                  <a:srgbClr val="1369B2"/>
                </a:solidFill>
              </a:rPr>
              <a:t>&lt;img src="/image01.jpg"&gt;</a:t>
            </a:r>
            <a:endParaRPr lang="zh-CN" altLang="zh-CN" dirty="0">
              <a:solidFill>
                <a:srgbClr val="1369B2"/>
              </a:solidFill>
            </a:endParaRPr>
          </a:p>
          <a:p>
            <a:r>
              <a:rPr lang="en-US" altLang="zh-CN" dirty="0">
                <a:solidFill>
                  <a:srgbClr val="1369B2"/>
                </a:solidFill>
              </a:rPr>
              <a:t>		&lt;img src="/image02.jpg"&gt;</a:t>
            </a:r>
            <a:endParaRPr lang="zh-CN" altLang="zh-CN" dirty="0">
              <a:solidFill>
                <a:srgbClr val="1369B2"/>
              </a:solidFill>
            </a:endParaRPr>
          </a:p>
          <a:p>
            <a:r>
              <a:rPr lang="en-US" altLang="zh-CN" dirty="0">
                <a:solidFill>
                  <a:srgbClr val="1369B2"/>
                </a:solidFill>
              </a:rPr>
              <a:t>		&lt;img src="/image03.jpg"&gt;</a:t>
            </a:r>
            <a:endParaRPr lang="zh-CN" altLang="zh-CN" dirty="0">
              <a:solidFill>
                <a:srgbClr val="1369B2"/>
              </a:solidFill>
            </a:endParaRPr>
          </a:p>
          <a:p>
            <a:r>
              <a:rPr lang="en-US" altLang="zh-CN" dirty="0"/>
              <a:t>	&lt;/body&gt;	</a:t>
            </a:r>
            <a:endParaRPr lang="zh-CN" altLang="zh-CN" dirty="0"/>
          </a:p>
          <a:p>
            <a:r>
              <a:rPr lang="en-US" altLang="zh-CN" dirty="0"/>
              <a:t>&lt;/html&gt;</a:t>
            </a:r>
            <a:endParaRPr lang="zh-CN" altLang="zh-CN" dirty="0"/>
          </a:p>
        </p:txBody>
      </p:sp>
      <p:sp>
        <p:nvSpPr>
          <p:cNvPr id="11" name="文本框 18"/>
          <p:cNvSpPr txBox="1"/>
          <p:nvPr>
            <p:custDataLst>
              <p:tags r:id="rId3"/>
            </p:custDataLst>
          </p:nvPr>
        </p:nvSpPr>
        <p:spPr>
          <a:xfrm>
            <a:off x="1048871" y="5300657"/>
            <a:ext cx="10340788" cy="94643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当客户端访问这些图片时，需要发送三次请求，并且每次请求都需要与服务器重新建立连接。如此一来，必然导致客户端与服务器交互耗时，</a:t>
            </a:r>
            <a:r>
              <a:rPr lang="zh-CN" altLang="zh-CN" dirty="0">
                <a:solidFill>
                  <a:srgbClr val="1369B2"/>
                </a:solidFill>
                <a:latin typeface="微软雅黑" panose="020B0503020204020204" pitchFamily="34" charset="-122"/>
              </a:rPr>
              <a:t>影响网页的访问速度</a:t>
            </a:r>
            <a:r>
              <a:rPr lang="zh-CN" altLang="zh-CN" dirty="0">
                <a:solidFill>
                  <a:srgbClr val="595959"/>
                </a:solidFill>
                <a:latin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3.1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010514"/>
            <a:ext cx="297536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968188" y="1746152"/>
            <a:ext cx="10542495" cy="983602"/>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为了克服上述</a:t>
            </a:r>
            <a:r>
              <a:rPr lang="en-US" altLang="zh-CN" dirty="0">
                <a:solidFill>
                  <a:srgbClr val="595959"/>
                </a:solidFill>
                <a:latin typeface="微软雅黑" panose="020B0503020204020204" pitchFamily="34" charset="-122"/>
              </a:rPr>
              <a:t>HTTP 1.0</a:t>
            </a:r>
            <a:r>
              <a:rPr lang="zh-CN" altLang="zh-CN" dirty="0">
                <a:solidFill>
                  <a:srgbClr val="595959"/>
                </a:solidFill>
                <a:latin typeface="微软雅黑" panose="020B0503020204020204" pitchFamily="34" charset="-122"/>
              </a:rPr>
              <a:t>客户端与服务器交互耗时的缺陷，</a:t>
            </a:r>
            <a:r>
              <a:rPr lang="en-US" altLang="zh-CN" dirty="0">
                <a:solidFill>
                  <a:srgbClr val="595959"/>
                </a:solidFill>
                <a:latin typeface="微软雅黑" panose="020B0503020204020204" pitchFamily="34" charset="-122"/>
              </a:rPr>
              <a:t>HTTP 1.1</a:t>
            </a:r>
            <a:r>
              <a:rPr lang="zh-CN" altLang="zh-CN" dirty="0">
                <a:solidFill>
                  <a:srgbClr val="595959"/>
                </a:solidFill>
                <a:latin typeface="微软雅黑" panose="020B0503020204020204" pitchFamily="34" charset="-122"/>
              </a:rPr>
              <a:t>版本应运而生，它支持持久连接，也就是说在一个</a:t>
            </a:r>
            <a:r>
              <a:rPr lang="en-US" altLang="zh-CN" dirty="0">
                <a:solidFill>
                  <a:srgbClr val="595959"/>
                </a:solidFill>
                <a:latin typeface="微软雅黑" panose="020B0503020204020204" pitchFamily="34" charset="-122"/>
              </a:rPr>
              <a:t>TCP</a:t>
            </a:r>
            <a:r>
              <a:rPr lang="zh-CN" altLang="zh-CN" dirty="0">
                <a:solidFill>
                  <a:srgbClr val="595959"/>
                </a:solidFill>
                <a:latin typeface="微软雅黑" panose="020B0503020204020204" pitchFamily="34" charset="-122"/>
              </a:rPr>
              <a:t>连接上可以传送多个</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请求和响应，从而</a:t>
            </a:r>
            <a:r>
              <a:rPr lang="zh-CN" altLang="zh-CN" dirty="0">
                <a:solidFill>
                  <a:srgbClr val="1369B2"/>
                </a:solidFill>
                <a:latin typeface="微软雅黑" panose="020B0503020204020204" pitchFamily="34" charset="-122"/>
              </a:rPr>
              <a:t>减少了建立和关闭连接的消耗和延时</a:t>
            </a:r>
            <a:r>
              <a:rPr lang="zh-CN" altLang="zh-CN" dirty="0">
                <a:solidFill>
                  <a:srgbClr val="595959"/>
                </a:solidFill>
                <a:latin typeface="微软雅黑" panose="020B0503020204020204" pitchFamily="34" charset="-122"/>
              </a:rPr>
              <a:t>。</a:t>
            </a:r>
          </a:p>
        </p:txBody>
      </p:sp>
      <p:sp>
        <p:nvSpPr>
          <p:cNvPr id="2" name="文本框 1"/>
          <p:cNvSpPr txBox="1"/>
          <p:nvPr/>
        </p:nvSpPr>
        <p:spPr>
          <a:xfrm>
            <a:off x="1280113" y="1150499"/>
            <a:ext cx="2049407"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1.1</a:t>
            </a:r>
            <a:r>
              <a:rPr lang="zh-CN" altLang="en-US" sz="2000" dirty="0">
                <a:solidFill>
                  <a:srgbClr val="1369B2"/>
                </a:solidFill>
                <a:latin typeface="微软雅黑" panose="020B0503020204020204" pitchFamily="34" charset="-122"/>
                <a:ea typeface="微软雅黑" panose="020B0503020204020204" pitchFamily="34" charset="-122"/>
              </a:rPr>
              <a:t>的介绍</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9" name="图片 8" descr="3-3"/>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57813" y="3041836"/>
            <a:ext cx="4703669" cy="247145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3.1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010514"/>
            <a:ext cx="297536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524420" y="2564456"/>
            <a:ext cx="9573465" cy="176353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当客户端与服务器建立连接后，客户端可以向服务器发送多个请求，并且在发送下个请求时，无需等待上次请求的</a:t>
            </a:r>
            <a:r>
              <a:rPr lang="zh-CN" altLang="zh-CN" dirty="0">
                <a:solidFill>
                  <a:srgbClr val="1369B2"/>
                </a:solidFill>
                <a:latin typeface="微软雅黑" panose="020B0503020204020204" pitchFamily="34" charset="-122"/>
              </a:rPr>
              <a:t>返回结果</a:t>
            </a:r>
            <a:r>
              <a:rPr lang="zh-CN" altLang="zh-CN" dirty="0">
                <a:solidFill>
                  <a:srgbClr val="595959"/>
                </a:solidFill>
                <a:latin typeface="微软雅黑" panose="020B0503020204020204" pitchFamily="34" charset="-122"/>
              </a:rPr>
              <a:t>，服务器会按照客户端发送的请求先后顺序</a:t>
            </a:r>
            <a:r>
              <a:rPr lang="zh-CN" altLang="zh-CN" dirty="0">
                <a:solidFill>
                  <a:srgbClr val="1369B2"/>
                </a:solidFill>
                <a:latin typeface="微软雅黑" panose="020B0503020204020204" pitchFamily="34" charset="-122"/>
              </a:rPr>
              <a:t>依次返回响应结果</a:t>
            </a:r>
            <a:r>
              <a:rPr lang="zh-CN" altLang="zh-CN" dirty="0">
                <a:solidFill>
                  <a:srgbClr val="595959"/>
                </a:solidFill>
                <a:latin typeface="微软雅黑" panose="020B0503020204020204" pitchFamily="34" charset="-122"/>
              </a:rPr>
              <a:t>，以保证客户端能够区分出每次请求的响应内容。</a:t>
            </a:r>
            <a:r>
              <a:rPr lang="en-US" altLang="zh-CN" dirty="0">
                <a:solidFill>
                  <a:srgbClr val="595959"/>
                </a:solidFill>
                <a:latin typeface="微软雅黑" panose="020B0503020204020204" pitchFamily="34" charset="-122"/>
              </a:rPr>
              <a:t>HTTP 1.1</a:t>
            </a:r>
            <a:r>
              <a:rPr lang="zh-CN" altLang="zh-CN" dirty="0">
                <a:solidFill>
                  <a:srgbClr val="595959"/>
                </a:solidFill>
                <a:latin typeface="微软雅黑" panose="020B0503020204020204" pitchFamily="34" charset="-122"/>
              </a:rPr>
              <a:t>不仅继承了</a:t>
            </a:r>
            <a:r>
              <a:rPr lang="en-US" altLang="zh-CN" dirty="0">
                <a:solidFill>
                  <a:srgbClr val="595959"/>
                </a:solidFill>
                <a:latin typeface="微软雅黑" panose="020B0503020204020204" pitchFamily="34" charset="-122"/>
              </a:rPr>
              <a:t>HTTP 1.0</a:t>
            </a:r>
            <a:r>
              <a:rPr lang="zh-CN" altLang="zh-CN" dirty="0">
                <a:solidFill>
                  <a:srgbClr val="595959"/>
                </a:solidFill>
                <a:latin typeface="微软雅黑" panose="020B0503020204020204" pitchFamily="34" charset="-122"/>
              </a:rPr>
              <a:t>的优点，而且有效解决了</a:t>
            </a:r>
            <a:r>
              <a:rPr lang="en-US" altLang="zh-CN" dirty="0">
                <a:solidFill>
                  <a:srgbClr val="595959"/>
                </a:solidFill>
                <a:latin typeface="微软雅黑" panose="020B0503020204020204" pitchFamily="34" charset="-122"/>
              </a:rPr>
              <a:t>HTTP 1.0</a:t>
            </a:r>
            <a:r>
              <a:rPr lang="zh-CN" altLang="zh-CN" dirty="0">
                <a:solidFill>
                  <a:srgbClr val="595959"/>
                </a:solidFill>
                <a:latin typeface="微软雅黑" panose="020B0503020204020204" pitchFamily="34" charset="-122"/>
              </a:rPr>
              <a:t>的性能问题，显著地减少了</a:t>
            </a:r>
            <a:r>
              <a:rPr lang="zh-CN" altLang="zh-CN" dirty="0">
                <a:solidFill>
                  <a:srgbClr val="1369B2"/>
                </a:solidFill>
                <a:latin typeface="微软雅黑" panose="020B0503020204020204" pitchFamily="34" charset="-122"/>
              </a:rPr>
              <a:t>浏览器与服务器交互所需要的时间</a:t>
            </a:r>
            <a:r>
              <a:rPr lang="zh-CN" altLang="zh-CN" dirty="0">
                <a:solidFill>
                  <a:srgbClr val="595959"/>
                </a:solidFill>
                <a:latin typeface="微软雅黑" panose="020B0503020204020204" pitchFamily="34" charset="-122"/>
              </a:rPr>
              <a:t>。</a:t>
            </a:r>
          </a:p>
        </p:txBody>
      </p:sp>
      <p:sp>
        <p:nvSpPr>
          <p:cNvPr id="2" name="文本框 1"/>
          <p:cNvSpPr txBox="1"/>
          <p:nvPr/>
        </p:nvSpPr>
        <p:spPr>
          <a:xfrm>
            <a:off x="1280113" y="1150499"/>
            <a:ext cx="2049407"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 </a:t>
            </a:r>
            <a:r>
              <a:rPr lang="en-US" altLang="zh-CN" sz="2000" dirty="0">
                <a:solidFill>
                  <a:srgbClr val="1369B2"/>
                </a:solidFill>
                <a:latin typeface="微软雅黑" panose="020B0503020204020204" pitchFamily="34" charset="-122"/>
                <a:ea typeface="微软雅黑" panose="020B0503020204020204" pitchFamily="34" charset="-122"/>
              </a:rPr>
              <a:t>1.1</a:t>
            </a:r>
            <a:r>
              <a:rPr lang="zh-CN" altLang="en-US" sz="2000" dirty="0">
                <a:solidFill>
                  <a:srgbClr val="1369B2"/>
                </a:solidFill>
                <a:latin typeface="微软雅黑" panose="020B0503020204020204" pitchFamily="34" charset="-122"/>
                <a:ea typeface="微软雅黑" panose="020B0503020204020204" pitchFamily="34" charset="-122"/>
              </a:rPr>
              <a:t>的介绍</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0" name="圆角矩形 9"/>
          <p:cNvSpPr/>
          <p:nvPr/>
        </p:nvSpPr>
        <p:spPr>
          <a:xfrm>
            <a:off x="1360244" y="2305447"/>
            <a:ext cx="9794240" cy="23168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矩形 93"/>
          <p:cNvSpPr/>
          <p:nvPr/>
        </p:nvSpPr>
        <p:spPr>
          <a:xfrm>
            <a:off x="1310020" y="224602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2" name="矩形 93"/>
          <p:cNvSpPr/>
          <p:nvPr/>
        </p:nvSpPr>
        <p:spPr>
          <a:xfrm rot="10800000">
            <a:off x="10823325" y="431025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402526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3.1  </a:t>
            </a:r>
            <a:r>
              <a:rPr sz="2400" b="1" dirty="0">
                <a:solidFill>
                  <a:srgbClr val="595959"/>
                </a:solidFill>
                <a:latin typeface="微软雅黑" panose="020B0503020204020204" pitchFamily="34" charset="-122"/>
                <a:ea typeface="微软雅黑" panose="020B0503020204020204" pitchFamily="34" charset="-122"/>
                <a:cs typeface="+mn-ea"/>
                <a:sym typeface="+mn-lt"/>
              </a:rPr>
              <a:t>HTTP概述-HTTP消息</a:t>
            </a: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67400" y="2927350"/>
            <a:ext cx="585724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sym typeface="+mn-ea"/>
              </a:rPr>
              <a:t>熟悉</a:t>
            </a:r>
            <a:r>
              <a:rPr lang="en-US" altLang="zh-CN" dirty="0">
                <a:solidFill>
                  <a:srgbClr val="595959"/>
                </a:solidFill>
                <a:latin typeface="微软雅黑" panose="020B0503020204020204" pitchFamily="34" charset="-122"/>
                <a:ea typeface="微软雅黑" panose="020B0503020204020204" pitchFamily="34" charset="-122"/>
                <a:sym typeface="+mn-ea"/>
              </a:rPr>
              <a:t>HTTP</a:t>
            </a:r>
            <a:r>
              <a:rPr lang="zh-CN" altLang="en-US" dirty="0">
                <a:solidFill>
                  <a:srgbClr val="595959"/>
                </a:solidFill>
                <a:latin typeface="微软雅黑" panose="020B0503020204020204" pitchFamily="34" charset="-122"/>
                <a:ea typeface="微软雅黑" panose="020B0503020204020204" pitchFamily="34" charset="-122"/>
                <a:sym typeface="+mn-ea"/>
              </a:rPr>
              <a:t>消息的组成</a:t>
            </a:r>
          </a:p>
        </p:txBody>
      </p:sp>
      <p:grpSp>
        <p:nvGrpSpPr>
          <p:cNvPr id="11" name="组合 10"/>
          <p:cNvGrpSpPr/>
          <p:nvPr/>
        </p:nvGrpSpPr>
        <p:grpSpPr>
          <a:xfrm>
            <a:off x="5431220" y="3051398"/>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3.1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091196"/>
            <a:ext cx="25364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694063" y="2804881"/>
            <a:ext cx="9129262" cy="168018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当用户在浏览器中访问某个</a:t>
            </a:r>
            <a:r>
              <a:rPr lang="en-US" altLang="zh-CN" dirty="0">
                <a:solidFill>
                  <a:srgbClr val="595959"/>
                </a:solidFill>
                <a:latin typeface="微软雅黑" panose="020B0503020204020204" pitchFamily="34" charset="-122"/>
              </a:rPr>
              <a:t>URL</a:t>
            </a:r>
            <a:r>
              <a:rPr lang="zh-CN" altLang="zh-CN" dirty="0">
                <a:solidFill>
                  <a:srgbClr val="595959"/>
                </a:solidFill>
                <a:latin typeface="微软雅黑" panose="020B0503020204020204" pitchFamily="34" charset="-122"/>
              </a:rPr>
              <a:t>地址、单击网页的某个超链接或者提交网页上的</a:t>
            </a:r>
            <a:r>
              <a:rPr lang="en-US" altLang="zh-CN" dirty="0">
                <a:solidFill>
                  <a:srgbClr val="595959"/>
                </a:solidFill>
                <a:latin typeface="微软雅黑" panose="020B0503020204020204" pitchFamily="34" charset="-122"/>
              </a:rPr>
              <a:t>form</a:t>
            </a:r>
            <a:r>
              <a:rPr lang="zh-CN" altLang="zh-CN" dirty="0">
                <a:solidFill>
                  <a:srgbClr val="595959"/>
                </a:solidFill>
                <a:latin typeface="微软雅黑" panose="020B0503020204020204" pitchFamily="34" charset="-122"/>
              </a:rPr>
              <a:t>表单时，浏览器都会向服务器发送请求数据，即</a:t>
            </a:r>
            <a:r>
              <a:rPr lang="en-US" altLang="zh-CN" dirty="0">
                <a:solidFill>
                  <a:srgbClr val="1369B2"/>
                </a:solidFill>
                <a:latin typeface="微软雅黑" panose="020B0503020204020204" pitchFamily="34" charset="-122"/>
              </a:rPr>
              <a:t>HTTP</a:t>
            </a:r>
            <a:r>
              <a:rPr lang="zh-CN" altLang="zh-CN" dirty="0">
                <a:solidFill>
                  <a:srgbClr val="1369B2"/>
                </a:solidFill>
                <a:latin typeface="微软雅黑" panose="020B0503020204020204" pitchFamily="34" charset="-122"/>
              </a:rPr>
              <a:t>请求消息</a:t>
            </a:r>
            <a:r>
              <a:rPr lang="zh-CN" altLang="zh-CN" dirty="0">
                <a:solidFill>
                  <a:srgbClr val="595959"/>
                </a:solidFill>
                <a:latin typeface="微软雅黑" panose="020B0503020204020204" pitchFamily="34" charset="-122"/>
              </a:rPr>
              <a:t>。服务器接收到请求数据后，会将处理后的数据发送给客户端，即</a:t>
            </a:r>
            <a:r>
              <a:rPr lang="en-US" altLang="zh-CN" dirty="0">
                <a:solidFill>
                  <a:srgbClr val="1369B2"/>
                </a:solidFill>
                <a:latin typeface="微软雅黑" panose="020B0503020204020204" pitchFamily="34" charset="-122"/>
              </a:rPr>
              <a:t>HTTP</a:t>
            </a:r>
            <a:r>
              <a:rPr lang="zh-CN" altLang="zh-CN" dirty="0">
                <a:solidFill>
                  <a:srgbClr val="1369B2"/>
                </a:solidFill>
                <a:latin typeface="微软雅黑" panose="020B0503020204020204" pitchFamily="34" charset="-122"/>
              </a:rPr>
              <a:t>响应消息</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请求消息和</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响应消息统称为</a:t>
            </a:r>
            <a:r>
              <a:rPr lang="en-US" altLang="zh-CN" dirty="0">
                <a:solidFill>
                  <a:srgbClr val="1369B2"/>
                </a:solidFill>
                <a:latin typeface="微软雅黑" panose="020B0503020204020204" pitchFamily="34" charset="-122"/>
              </a:rPr>
              <a:t>HTTP</a:t>
            </a:r>
            <a:r>
              <a:rPr lang="zh-CN" altLang="zh-CN" dirty="0">
                <a:solidFill>
                  <a:srgbClr val="1369B2"/>
                </a:solidFill>
                <a:latin typeface="微软雅黑" panose="020B0503020204020204" pitchFamily="34" charset="-122"/>
              </a:rPr>
              <a:t>消息</a:t>
            </a:r>
            <a:r>
              <a:rPr lang="zh-CN" altLang="zh-CN" dirty="0">
                <a:solidFill>
                  <a:srgbClr val="595959"/>
                </a:solidFill>
                <a:latin typeface="微软雅黑" panose="020B0503020204020204" pitchFamily="34" charset="-122"/>
              </a:rPr>
              <a:t>。</a:t>
            </a:r>
          </a:p>
          <a:p>
            <a:pPr>
              <a:lnSpc>
                <a:spcPct val="150000"/>
              </a:lnSpc>
            </a:pPr>
            <a:endParaRPr lang="zh-CN" altLang="zh-CN" dirty="0">
              <a:solidFill>
                <a:srgbClr val="595959"/>
              </a:solidFill>
              <a:latin typeface="微软雅黑" panose="020B0503020204020204" pitchFamily="34" charset="-122"/>
            </a:endParaRPr>
          </a:p>
        </p:txBody>
      </p:sp>
      <p:sp>
        <p:nvSpPr>
          <p:cNvPr id="2" name="文本框 1"/>
          <p:cNvSpPr txBox="1"/>
          <p:nvPr/>
        </p:nvSpPr>
        <p:spPr>
          <a:xfrm>
            <a:off x="1360795" y="1231181"/>
            <a:ext cx="135370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消息</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圆角矩形 7"/>
          <p:cNvSpPr/>
          <p:nvPr/>
        </p:nvSpPr>
        <p:spPr>
          <a:xfrm>
            <a:off x="1360244" y="2480258"/>
            <a:ext cx="9794240" cy="2316845"/>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310020" y="242083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823325" y="4485067"/>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3.1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01</a:t>
            </a:r>
          </a:p>
        </p:txBody>
      </p:sp>
      <p:sp>
        <p:nvSpPr>
          <p:cNvPr id="11" name="1"/>
          <p:cNvSpPr txBox="1"/>
          <p:nvPr>
            <p:custDataLst>
              <p:tags r:id="rId1"/>
            </p:custDataLst>
          </p:nvPr>
        </p:nvSpPr>
        <p:spPr>
          <a:xfrm>
            <a:off x="2917360" y="960651"/>
            <a:ext cx="8485746" cy="1198880"/>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要想观察请求方式、</a:t>
            </a:r>
            <a:r>
              <a:rPr lang="en-US" altLang="zh-CN" sz="1600" dirty="0">
                <a:solidFill>
                  <a:srgbClr val="595959"/>
                </a:solidFill>
                <a:latin typeface="微软雅黑" panose="020B0503020204020204" pitchFamily="34" charset="-122"/>
                <a:ea typeface="微软雅黑" panose="020B0503020204020204" pitchFamily="34" charset="-122"/>
                <a:cs typeface="+mn-ea"/>
              </a:rPr>
              <a:t>HTTP</a:t>
            </a:r>
            <a:r>
              <a:rPr lang="zh-CN" altLang="zh-CN" sz="1600" dirty="0">
                <a:solidFill>
                  <a:srgbClr val="595959"/>
                </a:solidFill>
                <a:latin typeface="微软雅黑" panose="020B0503020204020204" pitchFamily="34" charset="-122"/>
                <a:ea typeface="微软雅黑" panose="020B0503020204020204" pitchFamily="34" charset="-122"/>
                <a:cs typeface="+mn-ea"/>
              </a:rPr>
              <a:t>协议版本号、请求头和响应头等信息，需要借助浏览器的网络查看工具。这里使用版本为</a:t>
            </a:r>
            <a:r>
              <a:rPr lang="en-US" altLang="zh-CN" sz="1600" dirty="0">
                <a:solidFill>
                  <a:srgbClr val="595959"/>
                </a:solidFill>
                <a:latin typeface="微软雅黑" panose="020B0503020204020204" pitchFamily="34" charset="-122"/>
                <a:ea typeface="微软雅黑" panose="020B0503020204020204" pitchFamily="34" charset="-122"/>
                <a:cs typeface="+mn-ea"/>
              </a:rPr>
              <a:t>79.0beta</a:t>
            </a:r>
            <a:r>
              <a:rPr lang="zh-CN" altLang="zh-CN" sz="1600" dirty="0">
                <a:solidFill>
                  <a:srgbClr val="595959"/>
                </a:solidFill>
                <a:latin typeface="微软雅黑" panose="020B0503020204020204" pitchFamily="34" charset="-122"/>
                <a:ea typeface="微软雅黑" panose="020B0503020204020204" pitchFamily="34" charset="-122"/>
                <a:cs typeface="+mn-ea"/>
              </a:rPr>
              <a:t>的</a:t>
            </a:r>
            <a:r>
              <a:rPr lang="en-US" altLang="zh-CN" sz="1600" dirty="0">
                <a:solidFill>
                  <a:srgbClr val="595959"/>
                </a:solidFill>
                <a:latin typeface="微软雅黑" panose="020B0503020204020204" pitchFamily="34" charset="-122"/>
                <a:ea typeface="微软雅黑" panose="020B0503020204020204" pitchFamily="34" charset="-122"/>
                <a:cs typeface="+mn-ea"/>
              </a:rPr>
              <a:t>Firefox</a:t>
            </a:r>
            <a:r>
              <a:rPr lang="zh-CN" altLang="zh-CN" sz="1600" dirty="0">
                <a:solidFill>
                  <a:srgbClr val="595959"/>
                </a:solidFill>
                <a:latin typeface="微软雅黑" panose="020B0503020204020204" pitchFamily="34" charset="-122"/>
                <a:ea typeface="微软雅黑" panose="020B0503020204020204" pitchFamily="34" charset="-122"/>
                <a:cs typeface="+mn-ea"/>
              </a:rPr>
              <a:t>浏览器。单击</a:t>
            </a:r>
            <a:r>
              <a:rPr lang="en-US" altLang="zh-CN" sz="1600" dirty="0">
                <a:solidFill>
                  <a:srgbClr val="595959"/>
                </a:solidFill>
                <a:latin typeface="微软雅黑" panose="020B0503020204020204" pitchFamily="34" charset="-122"/>
                <a:ea typeface="微软雅黑" panose="020B0503020204020204" pitchFamily="34" charset="-122"/>
                <a:cs typeface="+mn-ea"/>
              </a:rPr>
              <a:t>Firefox</a:t>
            </a:r>
            <a:r>
              <a:rPr lang="zh-CN" altLang="zh-CN" sz="1600" dirty="0">
                <a:solidFill>
                  <a:srgbClr val="595959"/>
                </a:solidFill>
                <a:latin typeface="微软雅黑" panose="020B0503020204020204" pitchFamily="34" charset="-122"/>
                <a:ea typeface="微软雅黑" panose="020B0503020204020204" pitchFamily="34" charset="-122"/>
                <a:cs typeface="+mn-ea"/>
              </a:rPr>
              <a:t>浏览器右上角的</a:t>
            </a:r>
            <a:r>
              <a:rPr lang="en-US" altLang="zh-CN" sz="1600" dirty="0">
                <a:solidFill>
                  <a:srgbClr val="595959"/>
                </a:solidFill>
                <a:latin typeface="微软雅黑" panose="020B0503020204020204" pitchFamily="34" charset="-122"/>
                <a:ea typeface="微软雅黑" panose="020B0503020204020204" pitchFamily="34" charset="-122"/>
                <a:cs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sym typeface="+mn-ea"/>
              </a:rPr>
              <a:t>菜单</a:t>
            </a:r>
            <a:r>
              <a:rPr lang="en-US" altLang="zh-CN" sz="1600" dirty="0">
                <a:solidFill>
                  <a:srgbClr val="595959"/>
                </a:solidFill>
                <a:latin typeface="微软雅黑" panose="020B0503020204020204" pitchFamily="34" charset="-122"/>
                <a:ea typeface="微软雅黑" panose="020B0503020204020204" pitchFamily="34" charset="-122"/>
                <a:cs typeface="+mn-ea"/>
                <a:sym typeface="+mn-ea"/>
              </a:rPr>
              <a:t>”</a:t>
            </a:r>
            <a:r>
              <a:rPr lang="zh-CN" altLang="zh-CN" sz="1600" dirty="0">
                <a:solidFill>
                  <a:srgbClr val="595959"/>
                </a:solidFill>
                <a:latin typeface="微软雅黑" panose="020B0503020204020204" pitchFamily="34" charset="-122"/>
                <a:ea typeface="微软雅黑" panose="020B0503020204020204" pitchFamily="34" charset="-122"/>
                <a:cs typeface="+mn-ea"/>
              </a:rPr>
              <a:t>按钮，会弹出菜单栏</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7" name="图片 6"/>
          <p:cNvPicPr/>
          <p:nvPr/>
        </p:nvPicPr>
        <p:blipFill>
          <a:blip r:embed="rId4"/>
          <a:stretch>
            <a:fillRect/>
          </a:stretch>
        </p:blipFill>
        <p:spPr>
          <a:xfrm>
            <a:off x="2447383" y="2207146"/>
            <a:ext cx="6683169" cy="4220548"/>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702226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3.1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圆角矩形 8"/>
          <p:cNvSpPr/>
          <p:nvPr/>
        </p:nvSpPr>
        <p:spPr>
          <a:xfrm>
            <a:off x="961515" y="1147415"/>
            <a:ext cx="1748171" cy="773039"/>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zh-CN" altLang="en-US">
              <a:solidFill>
                <a:schemeClr val="bg1"/>
              </a:solidFill>
              <a:sym typeface="+mn-ea"/>
            </a:endParaRPr>
          </a:p>
        </p:txBody>
      </p:sp>
      <p:sp>
        <p:nvSpPr>
          <p:cNvPr id="10" name="文本框 10"/>
          <p:cNvSpPr txBox="1"/>
          <p:nvPr/>
        </p:nvSpPr>
        <p:spPr>
          <a:xfrm flipH="1">
            <a:off x="1050639" y="1283123"/>
            <a:ext cx="1625177" cy="523099"/>
          </a:xfrm>
          <a:prstGeom prst="rect">
            <a:avLst/>
          </a:prstGeom>
          <a:noFill/>
          <a:ln w="9525">
            <a:noFill/>
            <a:miter/>
          </a:ln>
          <a:effectLst>
            <a:outerShdw sx="999" sy="999" algn="ctr" rotWithShape="0">
              <a:srgbClr val="000000"/>
            </a:outerShdw>
          </a:effectLst>
        </p:spPr>
        <p:txBody>
          <a:bodyPr wrap="square" anchor="t">
            <a:spAutoFit/>
          </a:bodyPr>
          <a:lstStyle/>
          <a:p>
            <a:pPr lvl="0" algn="ctr"/>
            <a:r>
              <a:rPr lang="en-US" altLang="zh-CN" sz="2800" dirty="0">
                <a:solidFill>
                  <a:schemeClr val="bg1"/>
                </a:solidFill>
                <a:latin typeface="Impact" panose="020B0806030902050204" charset="0"/>
                <a:ea typeface="微软雅黑" panose="020B0503020204020204" pitchFamily="34" charset="-122"/>
                <a:sym typeface="Arial" panose="020B0604020202020204" pitchFamily="34" charset="0"/>
              </a:rPr>
              <a:t>STEP  02</a:t>
            </a:r>
          </a:p>
        </p:txBody>
      </p:sp>
      <p:sp>
        <p:nvSpPr>
          <p:cNvPr id="11" name="1"/>
          <p:cNvSpPr txBox="1"/>
          <p:nvPr>
            <p:custDataLst>
              <p:tags r:id="rId1"/>
            </p:custDataLst>
          </p:nvPr>
        </p:nvSpPr>
        <p:spPr>
          <a:xfrm>
            <a:off x="2917360" y="1132931"/>
            <a:ext cx="8485746" cy="787523"/>
          </a:xfrm>
          <a:prstGeom prst="rect">
            <a:avLst/>
          </a:prstGeom>
          <a:noFill/>
          <a:ln>
            <a:noFill/>
          </a:ln>
        </p:spPr>
        <p:txBody>
          <a:bodyPr wrap="square" rtlCol="0">
            <a:spAutoFit/>
          </a:bodyPr>
          <a:lstStyle/>
          <a:p>
            <a:pPr defTabSz="457200">
              <a:lnSpc>
                <a:spcPct val="150000"/>
              </a:lnSpc>
              <a:defRPr/>
            </a:pPr>
            <a:r>
              <a:rPr lang="zh-CN" altLang="zh-CN" sz="1600" dirty="0">
                <a:solidFill>
                  <a:srgbClr val="595959"/>
                </a:solidFill>
                <a:latin typeface="微软雅黑" panose="020B0503020204020204" pitchFamily="34" charset="-122"/>
                <a:ea typeface="微软雅黑" panose="020B0503020204020204" pitchFamily="34" charset="-122"/>
                <a:cs typeface="+mn-ea"/>
              </a:rPr>
              <a:t>在</a:t>
            </a:r>
            <a:r>
              <a:rPr lang="en-US" altLang="zh-CN" sz="1600" dirty="0">
                <a:solidFill>
                  <a:srgbClr val="595959"/>
                </a:solidFill>
                <a:latin typeface="微软雅黑" panose="020B0503020204020204" pitchFamily="34" charset="-122"/>
                <a:ea typeface="微软雅黑" panose="020B0503020204020204" pitchFamily="34" charset="-122"/>
                <a:cs typeface="+mn-ea"/>
              </a:rPr>
              <a:t>Firefox</a:t>
            </a:r>
            <a:r>
              <a:rPr lang="zh-CN" altLang="zh-CN" sz="1600" dirty="0">
                <a:solidFill>
                  <a:srgbClr val="595959"/>
                </a:solidFill>
                <a:latin typeface="微软雅黑" panose="020B0503020204020204" pitchFamily="34" charset="-122"/>
                <a:ea typeface="微软雅黑" panose="020B0503020204020204" pitchFamily="34" charset="-122"/>
                <a:cs typeface="+mn-ea"/>
              </a:rPr>
              <a:t>浏览器的菜单栏中选择【</a:t>
            </a:r>
            <a:r>
              <a:rPr lang="en-US" altLang="zh-CN" sz="1600" dirty="0">
                <a:solidFill>
                  <a:srgbClr val="595959"/>
                </a:solidFill>
                <a:latin typeface="微软雅黑" panose="020B0503020204020204" pitchFamily="34" charset="-122"/>
                <a:ea typeface="微软雅黑" panose="020B0503020204020204" pitchFamily="34" charset="-122"/>
                <a:cs typeface="+mn-ea"/>
              </a:rPr>
              <a:t>Web Developer</a:t>
            </a:r>
            <a:r>
              <a:rPr lang="zh-CN" altLang="zh-CN" sz="1600" dirty="0">
                <a:solidFill>
                  <a:srgbClr val="595959"/>
                </a:solidFill>
                <a:latin typeface="微软雅黑" panose="020B0503020204020204" pitchFamily="34" charset="-122"/>
                <a:ea typeface="微软雅黑" panose="020B0503020204020204" pitchFamily="34" charset="-122"/>
                <a:cs typeface="+mn-ea"/>
              </a:rPr>
              <a:t>】→【</a:t>
            </a:r>
            <a:r>
              <a:rPr lang="en-US" altLang="zh-CN" sz="1600" dirty="0">
                <a:solidFill>
                  <a:srgbClr val="595959"/>
                </a:solidFill>
                <a:latin typeface="微软雅黑" panose="020B0503020204020204" pitchFamily="34" charset="-122"/>
                <a:ea typeface="微软雅黑" panose="020B0503020204020204" pitchFamily="34" charset="-122"/>
                <a:cs typeface="+mn-ea"/>
              </a:rPr>
              <a:t>Network</a:t>
            </a:r>
            <a:r>
              <a:rPr lang="zh-CN" altLang="zh-CN" sz="1600" dirty="0">
                <a:solidFill>
                  <a:srgbClr val="595959"/>
                </a:solidFill>
                <a:latin typeface="微软雅黑" panose="020B0503020204020204" pitchFamily="34" charset="-122"/>
                <a:ea typeface="微软雅黑" panose="020B0503020204020204" pitchFamily="34" charset="-122"/>
                <a:cs typeface="+mn-ea"/>
              </a:rPr>
              <a:t>】，可以查看浏览器和服务器通信的</a:t>
            </a:r>
            <a:r>
              <a:rPr lang="en-US" altLang="zh-CN" sz="1600" dirty="0">
                <a:solidFill>
                  <a:srgbClr val="595959"/>
                </a:solidFill>
                <a:latin typeface="微软雅黑" panose="020B0503020204020204" pitchFamily="34" charset="-122"/>
                <a:ea typeface="微软雅黑" panose="020B0503020204020204" pitchFamily="34" charset="-122"/>
                <a:cs typeface="+mn-ea"/>
              </a:rPr>
              <a:t>HTTP</a:t>
            </a:r>
            <a:r>
              <a:rPr lang="zh-CN" altLang="zh-CN" sz="1600" dirty="0">
                <a:solidFill>
                  <a:srgbClr val="595959"/>
                </a:solidFill>
                <a:latin typeface="微软雅黑" panose="020B0503020204020204" pitchFamily="34" charset="-122"/>
                <a:ea typeface="微软雅黑" panose="020B0503020204020204" pitchFamily="34" charset="-122"/>
                <a:cs typeface="+mn-ea"/>
              </a:rPr>
              <a:t>消息</a:t>
            </a:r>
            <a:r>
              <a:rPr lang="zh-CN" altLang="en-US" sz="1600" dirty="0">
                <a:solidFill>
                  <a:srgbClr val="595959"/>
                </a:solidFill>
                <a:latin typeface="微软雅黑" panose="020B0503020204020204" pitchFamily="34" charset="-122"/>
                <a:ea typeface="微软雅黑" panose="020B0503020204020204" pitchFamily="34" charset="-122"/>
                <a:cs typeface="+mn-ea"/>
              </a:rPr>
              <a:t>。</a:t>
            </a:r>
            <a:endParaRPr lang="en-US" altLang="zh-CN" sz="1600" dirty="0">
              <a:solidFill>
                <a:srgbClr val="595959"/>
              </a:solidFill>
              <a:latin typeface="微软雅黑" panose="020B0503020204020204" pitchFamily="34" charset="-122"/>
              <a:ea typeface="微软雅黑" panose="020B0503020204020204" pitchFamily="34" charset="-122"/>
              <a:cs typeface="+mn-ea"/>
            </a:endParaRPr>
          </a:p>
        </p:txBody>
      </p:sp>
      <p:pic>
        <p:nvPicPr>
          <p:cNvPr id="8" name="图片 7"/>
          <p:cNvPicPr/>
          <p:nvPr/>
        </p:nvPicPr>
        <p:blipFill>
          <a:blip r:embed="rId4"/>
          <a:stretch>
            <a:fillRect/>
          </a:stretch>
        </p:blipFill>
        <p:spPr>
          <a:xfrm>
            <a:off x="2431952" y="2600024"/>
            <a:ext cx="6908454" cy="316876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42499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3.1  HTTP</a:t>
            </a:r>
            <a:r>
              <a:rPr lang="zh-CN" altLang="en-US"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cxnSp>
        <p:nvCxnSpPr>
          <p:cNvPr id="7" name="直接连接符 27"/>
          <p:cNvCxnSpPr/>
          <p:nvPr/>
        </p:nvCxnSpPr>
        <p:spPr>
          <a:xfrm>
            <a:off x="1789659" y="1486205"/>
            <a:ext cx="0" cy="4724095"/>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12" name="1"/>
          <p:cNvSpPr txBox="1"/>
          <p:nvPr>
            <p:custDataLst>
              <p:tags r:id="rId1"/>
            </p:custDataLst>
          </p:nvPr>
        </p:nvSpPr>
        <p:spPr>
          <a:xfrm>
            <a:off x="3616756" y="1097416"/>
            <a:ext cx="6243426" cy="461665"/>
          </a:xfrm>
          <a:prstGeom prst="rect">
            <a:avLst/>
          </a:prstGeom>
          <a:noFill/>
          <a:ln>
            <a:noFill/>
          </a:ln>
        </p:spPr>
        <p:txBody>
          <a:bodyPr wrap="square" rtlCol="0">
            <a:spAutoFit/>
          </a:bodyPr>
          <a:lstStyle/>
          <a:p>
            <a:pPr lvl="0" algn="ctr" defTabSz="457200">
              <a:defRPr/>
            </a:pPr>
            <a:r>
              <a:rPr lang="zh-CN" altLang="zh-CN" sz="2400"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利用</a:t>
            </a:r>
            <a:r>
              <a:rPr lang="en-US" altLang="zh-CN" sz="2400"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Firefox</a:t>
            </a:r>
            <a:r>
              <a:rPr lang="zh-CN" altLang="zh-CN" sz="2400"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浏览器查看</a:t>
            </a:r>
            <a:r>
              <a:rPr lang="en-US" altLang="zh-CN" sz="2400"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HTTP</a:t>
            </a:r>
            <a:r>
              <a:rPr lang="zh-CN" altLang="zh-CN" sz="2400"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消息</a:t>
            </a:r>
            <a:r>
              <a:rPr lang="zh-CN" altLang="en-US" sz="2400"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的</a:t>
            </a: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步骤</a:t>
            </a:r>
          </a:p>
        </p:txBody>
      </p:sp>
      <p:grpSp>
        <p:nvGrpSpPr>
          <p:cNvPr id="13" name="组合 12"/>
          <p:cNvGrpSpPr/>
          <p:nvPr/>
        </p:nvGrpSpPr>
        <p:grpSpPr>
          <a:xfrm>
            <a:off x="4191001" y="1614449"/>
            <a:ext cx="5072830" cy="45719"/>
            <a:chOff x="5367867" y="3100583"/>
            <a:chExt cx="1654387" cy="45722"/>
          </a:xfrm>
        </p:grpSpPr>
        <p:cxnSp>
          <p:nvCxnSpPr>
            <p:cNvPr id="14" name="直线连接符 8"/>
            <p:cNvCxnSpPr/>
            <p:nvPr/>
          </p:nvCxnSpPr>
          <p:spPr>
            <a:xfrm>
              <a:off x="5413586" y="3123298"/>
              <a:ext cx="15578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6" name="椭圆 15"/>
            <p:cNvSpPr/>
            <p:nvPr/>
          </p:nvSpPr>
          <p:spPr>
            <a:xfrm>
              <a:off x="6976535" y="3100586"/>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grpSp>
      <p:sp>
        <p:nvSpPr>
          <p:cNvPr id="23" name="文本框 18"/>
          <p:cNvSpPr txBox="1"/>
          <p:nvPr>
            <p:custDataLst>
              <p:tags r:id="rId2"/>
            </p:custDataLst>
          </p:nvPr>
        </p:nvSpPr>
        <p:spPr>
          <a:xfrm>
            <a:off x="2369544" y="1878804"/>
            <a:ext cx="8700156" cy="86584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cs typeface="微软雅黑" panose="020B0503020204020204" pitchFamily="34" charset="-122"/>
              </a:rPr>
              <a:t>在浏览器的地址栏中输入</a:t>
            </a:r>
            <a:r>
              <a:rPr lang="en-US" altLang="zh-CN" dirty="0">
                <a:solidFill>
                  <a:srgbClr val="595959"/>
                </a:solidFill>
                <a:latin typeface="微软雅黑" panose="020B0503020204020204" pitchFamily="34" charset="-122"/>
                <a:cs typeface="微软雅黑" panose="020B0503020204020204" pitchFamily="34" charset="-122"/>
              </a:rPr>
              <a:t>www.baidu.com</a:t>
            </a:r>
            <a:r>
              <a:rPr lang="zh-CN" altLang="zh-CN" dirty="0">
                <a:solidFill>
                  <a:srgbClr val="595959"/>
                </a:solidFill>
                <a:latin typeface="微软雅黑" panose="020B0503020204020204" pitchFamily="34" charset="-122"/>
                <a:cs typeface="微软雅黑" panose="020B0503020204020204" pitchFamily="34" charset="-122"/>
              </a:rPr>
              <a:t>访问百度首页，在【</a:t>
            </a:r>
            <a:r>
              <a:rPr lang="en-US" altLang="zh-CN" dirty="0">
                <a:solidFill>
                  <a:srgbClr val="595959"/>
                </a:solidFill>
                <a:latin typeface="微软雅黑" panose="020B0503020204020204" pitchFamily="34" charset="-122"/>
                <a:cs typeface="微软雅黑" panose="020B0503020204020204" pitchFamily="34" charset="-122"/>
              </a:rPr>
              <a:t>Network</a:t>
            </a:r>
            <a:r>
              <a:rPr lang="zh-CN" altLang="zh-CN" dirty="0">
                <a:solidFill>
                  <a:srgbClr val="595959"/>
                </a:solidFill>
                <a:latin typeface="微软雅黑" panose="020B0503020204020204" pitchFamily="34" charset="-122"/>
                <a:cs typeface="微软雅黑" panose="020B0503020204020204" pitchFamily="34" charset="-122"/>
              </a:rPr>
              <a:t>】的请求信息栏中可以看到请求的</a:t>
            </a:r>
            <a:r>
              <a:rPr lang="en-US" altLang="zh-CN" dirty="0">
                <a:solidFill>
                  <a:srgbClr val="595959"/>
                </a:solidFill>
                <a:latin typeface="微软雅黑" panose="020B0503020204020204" pitchFamily="34" charset="-122"/>
                <a:cs typeface="微软雅黑" panose="020B0503020204020204" pitchFamily="34" charset="-122"/>
              </a:rPr>
              <a:t>URL</a:t>
            </a:r>
            <a:r>
              <a:rPr lang="zh-CN" altLang="zh-CN" dirty="0">
                <a:solidFill>
                  <a:srgbClr val="595959"/>
                </a:solidFill>
                <a:latin typeface="微软雅黑" panose="020B0503020204020204" pitchFamily="34" charset="-122"/>
                <a:cs typeface="微软雅黑" panose="020B0503020204020204" pitchFamily="34" charset="-122"/>
              </a:rPr>
              <a:t>地址</a:t>
            </a:r>
            <a:r>
              <a:rPr lang="zh-CN" altLang="en-US" dirty="0">
                <a:solidFill>
                  <a:srgbClr val="595959"/>
                </a:solidFill>
                <a:latin typeface="微软雅黑" panose="020B0503020204020204" pitchFamily="34" charset="-122"/>
                <a:cs typeface="微软雅黑" panose="020B0503020204020204" pitchFamily="34" charset="-122"/>
              </a:rPr>
              <a:t>。</a:t>
            </a:r>
            <a:endParaRPr lang="zh-CN" altLang="zh-CN" dirty="0">
              <a:solidFill>
                <a:srgbClr val="595959"/>
              </a:solidFill>
              <a:latin typeface="微软雅黑" panose="020B0503020204020204" pitchFamily="34" charset="-122"/>
              <a:cs typeface="微软雅黑" panose="020B0503020204020204" pitchFamily="34" charset="-122"/>
            </a:endParaRPr>
          </a:p>
        </p:txBody>
      </p:sp>
      <p:sp>
        <p:nvSpPr>
          <p:cNvPr id="20" name="椭圆 19"/>
          <p:cNvSpPr/>
          <p:nvPr/>
        </p:nvSpPr>
        <p:spPr>
          <a:xfrm>
            <a:off x="1730420" y="2797436"/>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1" name="椭圆 20"/>
          <p:cNvSpPr/>
          <p:nvPr/>
        </p:nvSpPr>
        <p:spPr>
          <a:xfrm>
            <a:off x="1730420" y="3767723"/>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2" name="椭圆 21"/>
          <p:cNvSpPr/>
          <p:nvPr/>
        </p:nvSpPr>
        <p:spPr>
          <a:xfrm>
            <a:off x="1730420" y="4678771"/>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4" name="组合 23"/>
          <p:cNvGrpSpPr/>
          <p:nvPr/>
        </p:nvGrpSpPr>
        <p:grpSpPr>
          <a:xfrm>
            <a:off x="-2086" y="2598678"/>
            <a:ext cx="1697534" cy="515997"/>
            <a:chOff x="-2086" y="2141478"/>
            <a:chExt cx="1697534" cy="515997"/>
          </a:xfrm>
        </p:grpSpPr>
        <p:sp>
          <p:nvSpPr>
            <p:cNvPr id="25"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6"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步骤</a:t>
              </a:r>
              <a:r>
                <a:rPr lang="en-US" altLang="zh-CN"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a:t>
              </a: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27" name="文本框 32"/>
          <p:cNvSpPr txBox="1"/>
          <p:nvPr/>
        </p:nvSpPr>
        <p:spPr>
          <a:xfrm>
            <a:off x="0" y="3557783"/>
            <a:ext cx="1626833"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步骤</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2</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8" name="文本框 34"/>
          <p:cNvSpPr txBox="1"/>
          <p:nvPr/>
        </p:nvSpPr>
        <p:spPr>
          <a:xfrm>
            <a:off x="-2086" y="4462556"/>
            <a:ext cx="1626833"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步骤</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3</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9" name="图片 28"/>
          <p:cNvPicPr/>
          <p:nvPr/>
        </p:nvPicPr>
        <p:blipFill>
          <a:blip r:embed="rId5"/>
          <a:stretch>
            <a:fillRect/>
          </a:stretch>
        </p:blipFill>
        <p:spPr>
          <a:xfrm>
            <a:off x="2988197" y="3114675"/>
            <a:ext cx="7204673" cy="275440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414" y="572625"/>
            <a:ext cx="4776464"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80" name="组合 79"/>
          <p:cNvGrpSpPr/>
          <p:nvPr/>
        </p:nvGrpSpPr>
        <p:grpSpPr>
          <a:xfrm>
            <a:off x="2567148" y="2514855"/>
            <a:ext cx="7294833" cy="687916"/>
            <a:chOff x="978872" y="1800500"/>
            <a:chExt cx="5471124" cy="515937"/>
          </a:xfrm>
        </p:grpSpPr>
        <p:sp>
          <p:nvSpPr>
            <p:cNvPr id="81"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HTTP</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消息以及</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HTTP 1.0</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和</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HTTP 1.1</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的区别</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endParaRPr>
            </a:p>
          </p:txBody>
        </p:sp>
        <p:sp>
          <p:nvSpPr>
            <p:cNvPr id="82"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3" name="组合 82"/>
          <p:cNvGrpSpPr/>
          <p:nvPr/>
        </p:nvGrpSpPr>
        <p:grpSpPr>
          <a:xfrm>
            <a:off x="2575615" y="3384938"/>
            <a:ext cx="7254575" cy="686091"/>
            <a:chOff x="985222" y="2570437"/>
            <a:chExt cx="5440931" cy="514568"/>
          </a:xfrm>
        </p:grpSpPr>
        <p:sp>
          <p:nvSpPr>
            <p:cNvPr id="84" name="Pentagon 5"/>
            <p:cNvSpPr/>
            <p:nvPr/>
          </p:nvSpPr>
          <p:spPr bwMode="auto">
            <a:xfrm>
              <a:off x="989089" y="2570655"/>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HTTP</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请求行和常用请求头字段的含义</a:t>
              </a:r>
            </a:p>
          </p:txBody>
        </p:sp>
        <p:sp>
          <p:nvSpPr>
            <p:cNvPr id="85"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6" name="组合 85"/>
          <p:cNvGrpSpPr/>
          <p:nvPr/>
        </p:nvGrpSpPr>
        <p:grpSpPr>
          <a:xfrm>
            <a:off x="2567145" y="4252904"/>
            <a:ext cx="7249397" cy="687920"/>
            <a:chOff x="978872" y="3338786"/>
            <a:chExt cx="5437064" cy="515939"/>
          </a:xfrm>
        </p:grpSpPr>
        <p:sp>
          <p:nvSpPr>
            <p:cNvPr id="87" name="Pentagon 6"/>
            <p:cNvSpPr/>
            <p:nvPr/>
          </p:nvSpPr>
          <p:spPr bwMode="auto">
            <a:xfrm>
              <a:off x="978872" y="3338786"/>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lvl="1">
                <a:lnSpc>
                  <a:spcPct val="120000"/>
                </a:lnSpc>
                <a:defRPr/>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熟悉</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HTTP</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响应状态行和常用响应消息头字段的含义</a:t>
              </a:r>
            </a:p>
          </p:txBody>
        </p:sp>
        <p:sp>
          <p:nvSpPr>
            <p:cNvPr id="88"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42499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3.1  HTTP</a:t>
            </a:r>
            <a:r>
              <a:rPr lang="zh-CN" altLang="en-US"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cxnSp>
        <p:nvCxnSpPr>
          <p:cNvPr id="7" name="直接连接符 27"/>
          <p:cNvCxnSpPr/>
          <p:nvPr/>
        </p:nvCxnSpPr>
        <p:spPr>
          <a:xfrm>
            <a:off x="1789659" y="1486205"/>
            <a:ext cx="0" cy="4724095"/>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12" name="1"/>
          <p:cNvSpPr txBox="1"/>
          <p:nvPr>
            <p:custDataLst>
              <p:tags r:id="rId1"/>
            </p:custDataLst>
          </p:nvPr>
        </p:nvSpPr>
        <p:spPr>
          <a:xfrm>
            <a:off x="3616756" y="1097416"/>
            <a:ext cx="6243426" cy="461665"/>
          </a:xfrm>
          <a:prstGeom prst="rect">
            <a:avLst/>
          </a:prstGeom>
          <a:noFill/>
          <a:ln>
            <a:noFill/>
          </a:ln>
        </p:spPr>
        <p:txBody>
          <a:bodyPr wrap="square" rtlCol="0">
            <a:spAutoFit/>
          </a:bodyPr>
          <a:lstStyle/>
          <a:p>
            <a:pPr lvl="0" algn="ctr" defTabSz="457200">
              <a:defRPr/>
            </a:pPr>
            <a:r>
              <a:rPr lang="zh-CN" altLang="zh-CN" sz="2400"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利用</a:t>
            </a:r>
            <a:r>
              <a:rPr lang="en-US" altLang="zh-CN" sz="2400"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Firefox</a:t>
            </a:r>
            <a:r>
              <a:rPr lang="zh-CN" altLang="zh-CN" sz="2400"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浏览器查看</a:t>
            </a:r>
            <a:r>
              <a:rPr lang="en-US" altLang="zh-CN" sz="2400"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HTTP</a:t>
            </a:r>
            <a:r>
              <a:rPr lang="zh-CN" altLang="zh-CN" sz="2400"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消息</a:t>
            </a:r>
            <a:r>
              <a:rPr lang="zh-CN" altLang="en-US" sz="2400"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的</a:t>
            </a: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步骤</a:t>
            </a:r>
          </a:p>
        </p:txBody>
      </p:sp>
      <p:grpSp>
        <p:nvGrpSpPr>
          <p:cNvPr id="13" name="组合 12"/>
          <p:cNvGrpSpPr/>
          <p:nvPr/>
        </p:nvGrpSpPr>
        <p:grpSpPr>
          <a:xfrm>
            <a:off x="4191001" y="1614449"/>
            <a:ext cx="5072830" cy="45719"/>
            <a:chOff x="5367867" y="3100583"/>
            <a:chExt cx="1654387" cy="45722"/>
          </a:xfrm>
        </p:grpSpPr>
        <p:cxnSp>
          <p:nvCxnSpPr>
            <p:cNvPr id="14" name="直线连接符 8"/>
            <p:cNvCxnSpPr/>
            <p:nvPr/>
          </p:nvCxnSpPr>
          <p:spPr>
            <a:xfrm>
              <a:off x="5413586" y="3123298"/>
              <a:ext cx="15578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6" name="椭圆 15"/>
            <p:cNvSpPr/>
            <p:nvPr/>
          </p:nvSpPr>
          <p:spPr>
            <a:xfrm>
              <a:off x="6976535" y="3100586"/>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grpSp>
      <p:sp>
        <p:nvSpPr>
          <p:cNvPr id="23" name="文本框 18"/>
          <p:cNvSpPr txBox="1"/>
          <p:nvPr>
            <p:custDataLst>
              <p:tags r:id="rId2"/>
            </p:custDataLst>
          </p:nvPr>
        </p:nvSpPr>
        <p:spPr>
          <a:xfrm>
            <a:off x="2369544" y="1798122"/>
            <a:ext cx="8700156" cy="123587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cs typeface="微软雅黑" panose="020B0503020204020204" pitchFamily="34" charset="-122"/>
              </a:rPr>
              <a:t>单击其中任一条请求信息，展开默认头信息选项卡，我们可以看到格式化后的响应头信息和请求头信息。单击请求头信息一栏左边的“原始头信息”，可以看到原始的请求头信息，具体内容如下所示：</a:t>
            </a:r>
          </a:p>
        </p:txBody>
      </p:sp>
      <p:pic>
        <p:nvPicPr>
          <p:cNvPr id="30" name="图片 29"/>
          <p:cNvPicPr>
            <a:picLocks noChangeAspect="1"/>
          </p:cNvPicPr>
          <p:nvPr/>
        </p:nvPicPr>
        <p:blipFill>
          <a:blip r:embed="rId5"/>
          <a:stretch>
            <a:fillRect/>
          </a:stretch>
        </p:blipFill>
        <p:spPr>
          <a:xfrm>
            <a:off x="2671826" y="3306530"/>
            <a:ext cx="7897562" cy="2692576"/>
          </a:xfrm>
          <a:prstGeom prst="rect">
            <a:avLst/>
          </a:prstGeom>
        </p:spPr>
      </p:pic>
      <p:sp>
        <p:nvSpPr>
          <p:cNvPr id="2" name="矩形 1"/>
          <p:cNvSpPr/>
          <p:nvPr/>
        </p:nvSpPr>
        <p:spPr>
          <a:xfrm>
            <a:off x="2792914" y="3342663"/>
            <a:ext cx="7305828" cy="2616101"/>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rPr>
              <a:t>GET / HTTP/1.1</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Host: www.baidu.com</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User-Agent: Mozilla/5.0 (Windows NT 10.0; Win64; x64; rv:79.0) Gecko/20100101</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Firefox/79.0</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Accept: 	</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text/html,application/xhtml+xml,application/xml;q=0.9, */*;q=0.8</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Accept-Language: en-US,en;q=0.5</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Accept-Encoding: gzip, deflate, br</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Connection: keep-alive</a:t>
            </a:r>
            <a:endParaRPr lang="zh-CN" altLang="zh-CN" sz="1600" dirty="0">
              <a:latin typeface="微软雅黑" panose="020B0503020204020204" pitchFamily="34" charset="-122"/>
              <a:ea typeface="微软雅黑" panose="020B0503020204020204" pitchFamily="34" charset="-122"/>
            </a:endParaRPr>
          </a:p>
        </p:txBody>
      </p:sp>
      <p:sp>
        <p:nvSpPr>
          <p:cNvPr id="32" name="椭圆 31"/>
          <p:cNvSpPr/>
          <p:nvPr/>
        </p:nvSpPr>
        <p:spPr>
          <a:xfrm>
            <a:off x="1730420" y="2670436"/>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33" name="组合 32"/>
          <p:cNvGrpSpPr/>
          <p:nvPr/>
        </p:nvGrpSpPr>
        <p:grpSpPr>
          <a:xfrm>
            <a:off x="32886" y="3434762"/>
            <a:ext cx="1697534" cy="515997"/>
            <a:chOff x="-2086" y="2141478"/>
            <a:chExt cx="1697534" cy="515997"/>
          </a:xfrm>
        </p:grpSpPr>
        <p:sp>
          <p:nvSpPr>
            <p:cNvPr id="34"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5"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步骤</a:t>
              </a:r>
              <a:r>
                <a:rPr lang="en-US" altLang="zh-CN"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2</a:t>
              </a: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36" name="文本框 32"/>
          <p:cNvSpPr txBox="1"/>
          <p:nvPr/>
        </p:nvSpPr>
        <p:spPr>
          <a:xfrm>
            <a:off x="0" y="2499449"/>
            <a:ext cx="1626833"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步骤</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1</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7" name="文本框 34"/>
          <p:cNvSpPr txBox="1"/>
          <p:nvPr/>
        </p:nvSpPr>
        <p:spPr>
          <a:xfrm>
            <a:off x="-2086" y="4335556"/>
            <a:ext cx="1626833"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步骤</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3</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8" name="椭圆 37"/>
          <p:cNvSpPr/>
          <p:nvPr/>
        </p:nvSpPr>
        <p:spPr>
          <a:xfrm>
            <a:off x="1730420" y="3640723"/>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39" name="椭圆 38"/>
          <p:cNvSpPr/>
          <p:nvPr/>
        </p:nvSpPr>
        <p:spPr>
          <a:xfrm>
            <a:off x="1730420" y="4551771"/>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cxnSp>
        <p:nvCxnSpPr>
          <p:cNvPr id="40" name="直线箭头连接符 5"/>
          <p:cNvCxnSpPr/>
          <p:nvPr/>
        </p:nvCxnSpPr>
        <p:spPr>
          <a:xfrm flipV="1">
            <a:off x="4545106" y="3181364"/>
            <a:ext cx="1358758" cy="34249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矩形 40"/>
          <p:cNvSpPr/>
          <p:nvPr/>
        </p:nvSpPr>
        <p:spPr>
          <a:xfrm>
            <a:off x="5903864" y="2957024"/>
            <a:ext cx="1083928" cy="393431"/>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zh-CN" altLang="en-US" dirty="0">
                <a:ln>
                  <a:solidFill>
                    <a:srgbClr val="FF0000"/>
                  </a:solidFill>
                </a:ln>
                <a:solidFill>
                  <a:srgbClr val="FF0000"/>
                </a:solidFill>
                <a:latin typeface="微软雅黑" panose="020B0503020204020204" pitchFamily="34" charset="-122"/>
                <a:ea typeface="微软雅黑" panose="020B0503020204020204" pitchFamily="34" charset="-122"/>
              </a:rPr>
              <a:t>请求行</a:t>
            </a:r>
          </a:p>
        </p:txBody>
      </p:sp>
      <p:sp>
        <p:nvSpPr>
          <p:cNvPr id="42" name="矩形 41"/>
          <p:cNvSpPr/>
          <p:nvPr/>
        </p:nvSpPr>
        <p:spPr>
          <a:xfrm>
            <a:off x="2792914" y="3406998"/>
            <a:ext cx="1752192" cy="2337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latin typeface="微软雅黑" panose="020B0503020204020204" pitchFamily="34" charset="-122"/>
              <a:ea typeface="微软雅黑" panose="020B0503020204020204" pitchFamily="34" charset="-122"/>
            </a:endParaRPr>
          </a:p>
        </p:txBody>
      </p:sp>
      <p:sp>
        <p:nvSpPr>
          <p:cNvPr id="43" name="矩形 42"/>
          <p:cNvSpPr/>
          <p:nvPr/>
        </p:nvSpPr>
        <p:spPr>
          <a:xfrm>
            <a:off x="2792913" y="3699961"/>
            <a:ext cx="6794839" cy="21495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latin typeface="微软雅黑" panose="020B0503020204020204" pitchFamily="34" charset="-122"/>
              <a:ea typeface="微软雅黑" panose="020B0503020204020204" pitchFamily="34" charset="-122"/>
            </a:endParaRPr>
          </a:p>
        </p:txBody>
      </p:sp>
      <p:cxnSp>
        <p:nvCxnSpPr>
          <p:cNvPr id="44" name="直线箭头连接符 5"/>
          <p:cNvCxnSpPr/>
          <p:nvPr/>
        </p:nvCxnSpPr>
        <p:spPr>
          <a:xfrm>
            <a:off x="9587752" y="4767302"/>
            <a:ext cx="51099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矩形 44"/>
          <p:cNvSpPr/>
          <p:nvPr/>
        </p:nvSpPr>
        <p:spPr>
          <a:xfrm>
            <a:off x="10098742" y="4578000"/>
            <a:ext cx="1083928" cy="393431"/>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zh-CN" altLang="en-US" dirty="0">
                <a:ln>
                  <a:solidFill>
                    <a:srgbClr val="FF0000"/>
                  </a:solidFill>
                </a:ln>
                <a:solidFill>
                  <a:srgbClr val="FF0000"/>
                </a:solidFill>
                <a:latin typeface="微软雅黑" panose="020B0503020204020204" pitchFamily="34" charset="-122"/>
                <a:ea typeface="微软雅黑" panose="020B0503020204020204" pitchFamily="34" charset="-122"/>
              </a:rPr>
              <a:t>请求头</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424996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3.1  HTTP</a:t>
            </a:r>
            <a:r>
              <a:rPr lang="zh-CN" altLang="en-US"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cxnSp>
        <p:nvCxnSpPr>
          <p:cNvPr id="7" name="直接连接符 27"/>
          <p:cNvCxnSpPr/>
          <p:nvPr/>
        </p:nvCxnSpPr>
        <p:spPr>
          <a:xfrm>
            <a:off x="1789659" y="1486205"/>
            <a:ext cx="0" cy="4724095"/>
          </a:xfrm>
          <a:prstGeom prst="line">
            <a:avLst/>
          </a:prstGeom>
          <a:ln w="15875">
            <a:solidFill>
              <a:srgbClr val="414146"/>
            </a:solidFill>
            <a:prstDash val="dashDot"/>
          </a:ln>
        </p:spPr>
        <p:style>
          <a:lnRef idx="1">
            <a:schemeClr val="accent1"/>
          </a:lnRef>
          <a:fillRef idx="0">
            <a:schemeClr val="accent1"/>
          </a:fillRef>
          <a:effectRef idx="0">
            <a:schemeClr val="accent1"/>
          </a:effectRef>
          <a:fontRef idx="minor">
            <a:schemeClr val="tx1"/>
          </a:fontRef>
        </p:style>
      </p:cxnSp>
      <p:sp>
        <p:nvSpPr>
          <p:cNvPr id="12" name="1"/>
          <p:cNvSpPr txBox="1"/>
          <p:nvPr>
            <p:custDataLst>
              <p:tags r:id="rId1"/>
            </p:custDataLst>
          </p:nvPr>
        </p:nvSpPr>
        <p:spPr>
          <a:xfrm>
            <a:off x="3616756" y="1097416"/>
            <a:ext cx="6243426" cy="461665"/>
          </a:xfrm>
          <a:prstGeom prst="rect">
            <a:avLst/>
          </a:prstGeom>
          <a:noFill/>
          <a:ln>
            <a:noFill/>
          </a:ln>
        </p:spPr>
        <p:txBody>
          <a:bodyPr wrap="square" rtlCol="0">
            <a:spAutoFit/>
          </a:bodyPr>
          <a:lstStyle/>
          <a:p>
            <a:pPr lvl="0" algn="ctr" defTabSz="457200">
              <a:defRPr/>
            </a:pPr>
            <a:r>
              <a:rPr lang="zh-CN" altLang="zh-CN" sz="2400"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利用</a:t>
            </a:r>
            <a:r>
              <a:rPr lang="en-US" altLang="zh-CN" sz="2400"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Firefox</a:t>
            </a:r>
            <a:r>
              <a:rPr lang="zh-CN" altLang="zh-CN" sz="2400"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浏览器查看</a:t>
            </a:r>
            <a:r>
              <a:rPr lang="en-US" altLang="zh-CN" sz="2400"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HTTP</a:t>
            </a:r>
            <a:r>
              <a:rPr lang="zh-CN" altLang="zh-CN" sz="2400"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消息</a:t>
            </a:r>
            <a:r>
              <a:rPr lang="zh-CN" altLang="en-US" sz="2400" b="1" kern="0" dirty="0">
                <a:solidFill>
                  <a:srgbClr val="0070C0"/>
                </a:solidFill>
                <a:latin typeface="微软雅黑" panose="020B0503020204020204" pitchFamily="34" charset="-122"/>
                <a:ea typeface="微软雅黑" panose="020B0503020204020204" pitchFamily="34" charset="-122"/>
                <a:cs typeface="微软雅黑" panose="020B0503020204020204" pitchFamily="34" charset="-122"/>
                <a:sym typeface="+mn-lt"/>
              </a:rPr>
              <a:t>的</a:t>
            </a:r>
            <a:r>
              <a:rPr kumimoji="0" lang="zh-CN" altLang="en-US" sz="2400" b="1" i="0" u="none" strike="noStrike" kern="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mn-lt"/>
              </a:rPr>
              <a:t>步骤</a:t>
            </a:r>
          </a:p>
        </p:txBody>
      </p:sp>
      <p:grpSp>
        <p:nvGrpSpPr>
          <p:cNvPr id="13" name="组合 12"/>
          <p:cNvGrpSpPr/>
          <p:nvPr/>
        </p:nvGrpSpPr>
        <p:grpSpPr>
          <a:xfrm>
            <a:off x="4191001" y="1614449"/>
            <a:ext cx="5072830" cy="45719"/>
            <a:chOff x="5367867" y="3100583"/>
            <a:chExt cx="1654387" cy="45722"/>
          </a:xfrm>
        </p:grpSpPr>
        <p:cxnSp>
          <p:nvCxnSpPr>
            <p:cNvPr id="14" name="直线连接符 8"/>
            <p:cNvCxnSpPr/>
            <p:nvPr/>
          </p:nvCxnSpPr>
          <p:spPr>
            <a:xfrm>
              <a:off x="5413586" y="3123298"/>
              <a:ext cx="15578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5367867" y="3100583"/>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sp>
          <p:nvSpPr>
            <p:cNvPr id="16" name="椭圆 15"/>
            <p:cNvSpPr/>
            <p:nvPr/>
          </p:nvSpPr>
          <p:spPr>
            <a:xfrm>
              <a:off x="6976535" y="3100586"/>
              <a:ext cx="45719" cy="45719"/>
            </a:xfrm>
            <a:prstGeom prst="ellipse">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latin typeface="微软雅黑" panose="020B0503020204020204" pitchFamily="34" charset="-122"/>
                <a:ea typeface="微软雅黑" panose="020B0503020204020204" pitchFamily="34" charset="-122"/>
              </a:endParaRPr>
            </a:p>
          </p:txBody>
        </p:sp>
      </p:grpSp>
      <p:sp>
        <p:nvSpPr>
          <p:cNvPr id="23" name="文本框 18"/>
          <p:cNvSpPr txBox="1"/>
          <p:nvPr>
            <p:custDataLst>
              <p:tags r:id="rId2"/>
            </p:custDataLst>
          </p:nvPr>
        </p:nvSpPr>
        <p:spPr>
          <a:xfrm>
            <a:off x="2369544" y="1798122"/>
            <a:ext cx="8700156" cy="61793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cs typeface="微软雅黑" panose="020B0503020204020204" pitchFamily="34" charset="-122"/>
              </a:rPr>
              <a:t>单击响应头信息一栏左边的“原始头信息”，可以看到原始的响应头信息，如下所示：</a:t>
            </a:r>
          </a:p>
        </p:txBody>
      </p:sp>
      <p:pic>
        <p:nvPicPr>
          <p:cNvPr id="30" name="图片 29"/>
          <p:cNvPicPr>
            <a:picLocks noChangeAspect="1"/>
          </p:cNvPicPr>
          <p:nvPr/>
        </p:nvPicPr>
        <p:blipFill>
          <a:blip r:embed="rId5"/>
          <a:stretch>
            <a:fillRect/>
          </a:stretch>
        </p:blipFill>
        <p:spPr>
          <a:xfrm>
            <a:off x="4850240" y="2862779"/>
            <a:ext cx="5692245" cy="2375235"/>
          </a:xfrm>
          <a:prstGeom prst="rect">
            <a:avLst/>
          </a:prstGeom>
        </p:spPr>
      </p:pic>
      <p:sp>
        <p:nvSpPr>
          <p:cNvPr id="2" name="矩形 1"/>
          <p:cNvSpPr/>
          <p:nvPr/>
        </p:nvSpPr>
        <p:spPr>
          <a:xfrm>
            <a:off x="4971328" y="2898912"/>
            <a:ext cx="4871910" cy="2339102"/>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rPr>
              <a:t>GET / HTTP/1.1</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Date: Mon, 06 Jul 2020 06:48:44 GMT</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Content-Type: text/html;charset=utf-8</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Transfer-Encoding: chunked</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Connection: Keep-Alive</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Vary: Accept-Encoding</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Expires: Mon, 06 Jul 2020 06:47:47 GMT</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Cache-Control: private</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Server: BWS/1.0</a:t>
            </a:r>
            <a:endParaRPr lang="zh-CN" altLang="zh-CN" sz="1600" dirty="0">
              <a:latin typeface="微软雅黑" panose="020B0503020204020204" pitchFamily="34" charset="-122"/>
              <a:ea typeface="微软雅黑" panose="020B0503020204020204" pitchFamily="34" charset="-122"/>
            </a:endParaRPr>
          </a:p>
        </p:txBody>
      </p:sp>
      <p:sp>
        <p:nvSpPr>
          <p:cNvPr id="20" name="椭圆 19"/>
          <p:cNvSpPr/>
          <p:nvPr/>
        </p:nvSpPr>
        <p:spPr>
          <a:xfrm>
            <a:off x="1730420" y="2772036"/>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1" name="文本框 32"/>
          <p:cNvSpPr txBox="1"/>
          <p:nvPr/>
        </p:nvSpPr>
        <p:spPr>
          <a:xfrm>
            <a:off x="0" y="2601049"/>
            <a:ext cx="1626833"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步骤</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1</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2" name="椭圆 21"/>
          <p:cNvSpPr/>
          <p:nvPr/>
        </p:nvSpPr>
        <p:spPr>
          <a:xfrm>
            <a:off x="1730420" y="3742323"/>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4" name="椭圆 23"/>
          <p:cNvSpPr/>
          <p:nvPr/>
        </p:nvSpPr>
        <p:spPr>
          <a:xfrm>
            <a:off x="1730420" y="4653371"/>
            <a:ext cx="118477" cy="11847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25" name="组合 24"/>
          <p:cNvGrpSpPr/>
          <p:nvPr/>
        </p:nvGrpSpPr>
        <p:grpSpPr>
          <a:xfrm>
            <a:off x="45282" y="4448521"/>
            <a:ext cx="1697534" cy="515997"/>
            <a:chOff x="-2086" y="2141478"/>
            <a:chExt cx="1697534" cy="515997"/>
          </a:xfrm>
        </p:grpSpPr>
        <p:sp>
          <p:nvSpPr>
            <p:cNvPr id="26" name="箭头: 五边形 31"/>
            <p:cNvSpPr/>
            <p:nvPr/>
          </p:nvSpPr>
          <p:spPr>
            <a:xfrm>
              <a:off x="57150" y="2141478"/>
              <a:ext cx="1638298" cy="515997"/>
            </a:xfrm>
            <a:prstGeom prst="homePlat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7" name="文本框 30"/>
            <p:cNvSpPr txBox="1"/>
            <p:nvPr/>
          </p:nvSpPr>
          <p:spPr>
            <a:xfrm>
              <a:off x="-2086" y="2168643"/>
              <a:ext cx="1490650" cy="461665"/>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步骤</a:t>
              </a:r>
              <a:r>
                <a:rPr lang="en-US" altLang="zh-CN"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3</a:t>
              </a:r>
              <a:endParaRPr lang="zh-CN" altLang="en-US" sz="24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sp>
        <p:nvSpPr>
          <p:cNvPr id="28" name="文本框 34"/>
          <p:cNvSpPr txBox="1"/>
          <p:nvPr/>
        </p:nvSpPr>
        <p:spPr>
          <a:xfrm>
            <a:off x="-2086" y="3573560"/>
            <a:ext cx="1626833" cy="461665"/>
          </a:xfrm>
          <a:prstGeom prst="rect">
            <a:avLst/>
          </a:prstGeom>
          <a:noFill/>
        </p:spPr>
        <p:txBody>
          <a:bodyPr wrap="square" rtlCol="0">
            <a:spAutoFit/>
          </a:bodyPr>
          <a:lstStyle/>
          <a:p>
            <a:pPr algn="ct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步骤</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2</a:t>
            </a: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29" name="直线箭头连接符 5"/>
          <p:cNvCxnSpPr/>
          <p:nvPr/>
        </p:nvCxnSpPr>
        <p:spPr>
          <a:xfrm flipH="1">
            <a:off x="4191001" y="3062714"/>
            <a:ext cx="78032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2694799" y="2862779"/>
            <a:ext cx="1496202" cy="393431"/>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zh-CN" altLang="en-US" dirty="0">
                <a:ln>
                  <a:solidFill>
                    <a:srgbClr val="FF0000"/>
                  </a:solidFill>
                </a:ln>
                <a:solidFill>
                  <a:srgbClr val="FF0000"/>
                </a:solidFill>
                <a:latin typeface="微软雅黑" panose="020B0503020204020204" pitchFamily="34" charset="-122"/>
                <a:ea typeface="微软雅黑" panose="020B0503020204020204" pitchFamily="34" charset="-122"/>
              </a:rPr>
              <a:t>响应状态行</a:t>
            </a:r>
          </a:p>
        </p:txBody>
      </p:sp>
      <p:sp>
        <p:nvSpPr>
          <p:cNvPr id="41" name="矩形 40"/>
          <p:cNvSpPr/>
          <p:nvPr/>
        </p:nvSpPr>
        <p:spPr>
          <a:xfrm>
            <a:off x="4986277" y="2945851"/>
            <a:ext cx="1629676" cy="2337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latin typeface="微软雅黑" panose="020B0503020204020204" pitchFamily="34" charset="-122"/>
              <a:ea typeface="微软雅黑" panose="020B0503020204020204" pitchFamily="34" charset="-122"/>
            </a:endParaRPr>
          </a:p>
        </p:txBody>
      </p:sp>
      <p:sp>
        <p:nvSpPr>
          <p:cNvPr id="42" name="矩形 41"/>
          <p:cNvSpPr/>
          <p:nvPr/>
        </p:nvSpPr>
        <p:spPr>
          <a:xfrm>
            <a:off x="4986277" y="3220197"/>
            <a:ext cx="4121778" cy="19031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latin typeface="微软雅黑" panose="020B0503020204020204" pitchFamily="34" charset="-122"/>
              <a:ea typeface="微软雅黑" panose="020B0503020204020204" pitchFamily="34" charset="-122"/>
            </a:endParaRPr>
          </a:p>
        </p:txBody>
      </p:sp>
      <p:cxnSp>
        <p:nvCxnSpPr>
          <p:cNvPr id="43" name="直线箭头连接符 5"/>
          <p:cNvCxnSpPr/>
          <p:nvPr/>
        </p:nvCxnSpPr>
        <p:spPr>
          <a:xfrm flipH="1">
            <a:off x="4191000" y="4171763"/>
            <a:ext cx="78032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2694798" y="3975047"/>
            <a:ext cx="1496202" cy="393431"/>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kumimoji="1" lang="zh-CN" altLang="en-US" dirty="0">
                <a:ln>
                  <a:solidFill>
                    <a:srgbClr val="FF0000"/>
                  </a:solidFill>
                </a:ln>
                <a:solidFill>
                  <a:srgbClr val="FF0000"/>
                </a:solidFill>
                <a:latin typeface="微软雅黑" panose="020B0503020204020204" pitchFamily="34" charset="-122"/>
                <a:ea typeface="微软雅黑" panose="020B0503020204020204" pitchFamily="34" charset="-122"/>
              </a:rPr>
              <a:t>响应消息头</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29753"/>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HTTP</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请求消息</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3.2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860992"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3.2.1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请求行</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6179791" y="2581437"/>
            <a:ext cx="4537515"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595959"/>
                </a:solidFill>
                <a:latin typeface="微软雅黑" panose="020B0503020204020204" pitchFamily="34" charset="-122"/>
                <a:ea typeface="微软雅黑" panose="020B0503020204020204" pitchFamily="34" charset="-122"/>
              </a:rPr>
              <a:t>HTTP</a:t>
            </a:r>
            <a:r>
              <a:rPr lang="zh-CN" altLang="en-US" dirty="0">
                <a:solidFill>
                  <a:srgbClr val="595959"/>
                </a:solidFill>
                <a:latin typeface="微软雅黑" panose="020B0503020204020204" pitchFamily="34" charset="-122"/>
                <a:ea typeface="微软雅黑" panose="020B0503020204020204" pitchFamily="34" charset="-122"/>
              </a:rPr>
              <a:t>的</a:t>
            </a:r>
            <a:r>
              <a:rPr lang="zh-CN" altLang="zh-CN" dirty="0">
                <a:solidFill>
                  <a:srgbClr val="1369B2"/>
                </a:solidFill>
                <a:latin typeface="微软雅黑" panose="020B0503020204020204" pitchFamily="34" charset="-122"/>
                <a:ea typeface="微软雅黑" panose="020B0503020204020204" pitchFamily="34" charset="-122"/>
              </a:rPr>
              <a:t>请求行</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743489" y="2795905"/>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9709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3.2.1  HTTP</a:t>
            </a:r>
            <a:r>
              <a:rPr lang="zh-CN" altLang="en-US"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rPr>
              <a:t>请求行</a:t>
            </a:r>
            <a:endParaRPr lang="en-GB" altLang="zh-CN" sz="2400" b="1"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sym typeface="+mn-lt"/>
            </a:endParaRPr>
          </a:p>
        </p:txBody>
      </p:sp>
      <p:sp>
        <p:nvSpPr>
          <p:cNvPr id="4" name="Chevron 3"/>
          <p:cNvSpPr/>
          <p:nvPr>
            <p:custDataLst>
              <p:tags r:id="rId1"/>
            </p:custDataLst>
          </p:nvPr>
        </p:nvSpPr>
        <p:spPr>
          <a:xfrm>
            <a:off x="838732" y="1158431"/>
            <a:ext cx="238856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微软雅黑" panose="020B0503020204020204" pitchFamily="34" charset="-122"/>
              <a:ea typeface="微软雅黑" panose="020B0503020204020204" pitchFamily="34" charset="-122"/>
            </a:endParaRPr>
          </a:p>
        </p:txBody>
      </p:sp>
      <p:sp>
        <p:nvSpPr>
          <p:cNvPr id="84" name="文本框 18"/>
          <p:cNvSpPr txBox="1"/>
          <p:nvPr>
            <p:custDataLst>
              <p:tags r:id="rId2"/>
            </p:custDataLst>
          </p:nvPr>
        </p:nvSpPr>
        <p:spPr>
          <a:xfrm>
            <a:off x="1237129" y="1947018"/>
            <a:ext cx="10152530" cy="96959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cs typeface="微软雅黑" panose="020B0503020204020204" pitchFamily="34" charset="-122"/>
              </a:rPr>
              <a:t>HTTP</a:t>
            </a:r>
            <a:r>
              <a:rPr lang="zh-CN" altLang="zh-CN" dirty="0">
                <a:solidFill>
                  <a:srgbClr val="595959"/>
                </a:solidFill>
                <a:latin typeface="微软雅黑" panose="020B0503020204020204" pitchFamily="34" charset="-122"/>
                <a:cs typeface="微软雅黑" panose="020B0503020204020204" pitchFamily="34" charset="-122"/>
              </a:rPr>
              <a:t>请求行位于请求消息的第</a:t>
            </a:r>
            <a:r>
              <a:rPr lang="en-US" altLang="zh-CN" dirty="0">
                <a:solidFill>
                  <a:srgbClr val="595959"/>
                </a:solidFill>
                <a:latin typeface="微软雅黑" panose="020B0503020204020204" pitchFamily="34" charset="-122"/>
                <a:cs typeface="微软雅黑" panose="020B0503020204020204" pitchFamily="34" charset="-122"/>
              </a:rPr>
              <a:t>1</a:t>
            </a:r>
            <a:r>
              <a:rPr lang="zh-CN" altLang="zh-CN" dirty="0">
                <a:solidFill>
                  <a:srgbClr val="595959"/>
                </a:solidFill>
                <a:latin typeface="微软雅黑" panose="020B0503020204020204" pitchFamily="34" charset="-122"/>
                <a:cs typeface="微软雅黑" panose="020B0503020204020204" pitchFamily="34" charset="-122"/>
              </a:rPr>
              <a:t>行，它包括三个部分，分别是</a:t>
            </a:r>
            <a:r>
              <a:rPr lang="zh-CN" altLang="zh-CN" dirty="0">
                <a:solidFill>
                  <a:srgbClr val="1369B2"/>
                </a:solidFill>
                <a:latin typeface="微软雅黑" panose="020B0503020204020204" pitchFamily="34" charset="-122"/>
                <a:cs typeface="微软雅黑" panose="020B0503020204020204" pitchFamily="34" charset="-122"/>
              </a:rPr>
              <a:t>请求方式</a:t>
            </a:r>
            <a:r>
              <a:rPr lang="zh-CN" altLang="zh-CN" dirty="0">
                <a:solidFill>
                  <a:srgbClr val="595959"/>
                </a:solidFill>
                <a:latin typeface="微软雅黑" panose="020B0503020204020204" pitchFamily="34" charset="-122"/>
                <a:cs typeface="微软雅黑" panose="020B0503020204020204" pitchFamily="34" charset="-122"/>
              </a:rPr>
              <a:t>、</a:t>
            </a:r>
            <a:r>
              <a:rPr lang="zh-CN" altLang="zh-CN" dirty="0">
                <a:solidFill>
                  <a:srgbClr val="1369B2"/>
                </a:solidFill>
                <a:latin typeface="微软雅黑" panose="020B0503020204020204" pitchFamily="34" charset="-122"/>
                <a:cs typeface="微软雅黑" panose="020B0503020204020204" pitchFamily="34" charset="-122"/>
              </a:rPr>
              <a:t>资源路径</a:t>
            </a:r>
            <a:r>
              <a:rPr lang="zh-CN" altLang="zh-CN" dirty="0">
                <a:solidFill>
                  <a:srgbClr val="595959"/>
                </a:solidFill>
                <a:latin typeface="微软雅黑" panose="020B0503020204020204" pitchFamily="34" charset="-122"/>
                <a:cs typeface="微软雅黑" panose="020B0503020204020204" pitchFamily="34" charset="-122"/>
              </a:rPr>
              <a:t>以及</a:t>
            </a:r>
            <a:r>
              <a:rPr lang="zh-CN" altLang="zh-CN" dirty="0">
                <a:solidFill>
                  <a:srgbClr val="1369B2"/>
                </a:solidFill>
                <a:latin typeface="微软雅黑" panose="020B0503020204020204" pitchFamily="34" charset="-122"/>
                <a:cs typeface="微软雅黑" panose="020B0503020204020204" pitchFamily="34" charset="-122"/>
              </a:rPr>
              <a:t>所使用的</a:t>
            </a:r>
            <a:r>
              <a:rPr lang="en-US" altLang="zh-CN" dirty="0">
                <a:solidFill>
                  <a:srgbClr val="1369B2"/>
                </a:solidFill>
                <a:latin typeface="微软雅黑" panose="020B0503020204020204" pitchFamily="34" charset="-122"/>
                <a:cs typeface="微软雅黑" panose="020B0503020204020204" pitchFamily="34" charset="-122"/>
              </a:rPr>
              <a:t>HTTP</a:t>
            </a:r>
            <a:r>
              <a:rPr lang="zh-CN" altLang="zh-CN" dirty="0">
                <a:solidFill>
                  <a:srgbClr val="1369B2"/>
                </a:solidFill>
                <a:latin typeface="微软雅黑" panose="020B0503020204020204" pitchFamily="34" charset="-122"/>
                <a:cs typeface="微软雅黑" panose="020B0503020204020204" pitchFamily="34" charset="-122"/>
              </a:rPr>
              <a:t>版本</a:t>
            </a:r>
            <a:r>
              <a:rPr lang="zh-CN" altLang="zh-CN" dirty="0">
                <a:solidFill>
                  <a:srgbClr val="595959"/>
                </a:solidFill>
                <a:latin typeface="微软雅黑" panose="020B0503020204020204" pitchFamily="34" charset="-122"/>
                <a:cs typeface="微软雅黑" panose="020B0503020204020204" pitchFamily="34" charset="-122"/>
              </a:rPr>
              <a:t>，具体示例如下：</a:t>
            </a:r>
          </a:p>
          <a:p>
            <a:pPr>
              <a:lnSpc>
                <a:spcPct val="150000"/>
              </a:lnSpc>
            </a:pPr>
            <a:endParaRPr lang="zh-CN" altLang="zh-CN" dirty="0">
              <a:solidFill>
                <a:srgbClr val="595959"/>
              </a:solidFill>
              <a:latin typeface="微软雅黑" panose="020B0503020204020204" pitchFamily="34" charset="-122"/>
              <a:cs typeface="微软雅黑" panose="020B0503020204020204" pitchFamily="34" charset="-122"/>
            </a:endParaRPr>
          </a:p>
        </p:txBody>
      </p:sp>
      <p:sp>
        <p:nvSpPr>
          <p:cNvPr id="2" name="文本框 1"/>
          <p:cNvSpPr txBox="1"/>
          <p:nvPr/>
        </p:nvSpPr>
        <p:spPr>
          <a:xfrm>
            <a:off x="1185984" y="1298416"/>
            <a:ext cx="161018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cs typeface="微软雅黑" panose="020B0503020204020204" pitchFamily="34" charset="-122"/>
              </a:rPr>
              <a:t>请求行</a:t>
            </a:r>
          </a:p>
        </p:txBody>
      </p:sp>
      <p:pic>
        <p:nvPicPr>
          <p:cNvPr id="9" name="图片 8"/>
          <p:cNvPicPr>
            <a:picLocks noChangeAspect="1"/>
          </p:cNvPicPr>
          <p:nvPr/>
        </p:nvPicPr>
        <p:blipFill>
          <a:blip r:embed="rId6"/>
          <a:stretch>
            <a:fillRect/>
          </a:stretch>
        </p:blipFill>
        <p:spPr>
          <a:xfrm>
            <a:off x="3438305" y="3198954"/>
            <a:ext cx="4401325" cy="525881"/>
          </a:xfrm>
          <a:prstGeom prst="rect">
            <a:avLst/>
          </a:prstGeom>
        </p:spPr>
      </p:pic>
      <p:sp>
        <p:nvSpPr>
          <p:cNvPr id="10" name="矩形 9"/>
          <p:cNvSpPr/>
          <p:nvPr/>
        </p:nvSpPr>
        <p:spPr>
          <a:xfrm>
            <a:off x="3720757" y="3288875"/>
            <a:ext cx="3652914" cy="338554"/>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rPr>
              <a:t>GET /index.html HTTP/1.1</a:t>
            </a:r>
          </a:p>
        </p:txBody>
      </p:sp>
      <p:sp>
        <p:nvSpPr>
          <p:cNvPr id="11" name="文本框 18"/>
          <p:cNvSpPr txBox="1"/>
          <p:nvPr>
            <p:custDataLst>
              <p:tags r:id="rId3"/>
            </p:custDataLst>
          </p:nvPr>
        </p:nvSpPr>
        <p:spPr>
          <a:xfrm>
            <a:off x="1237129" y="4412312"/>
            <a:ext cx="10152530" cy="96959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1369B2"/>
                </a:solidFill>
                <a:latin typeface="微软雅黑" panose="020B0503020204020204" pitchFamily="34" charset="-122"/>
                <a:cs typeface="微软雅黑" panose="020B0503020204020204" pitchFamily="34" charset="-122"/>
              </a:rPr>
              <a:t>GET</a:t>
            </a:r>
            <a:r>
              <a:rPr lang="zh-CN" altLang="zh-CN" dirty="0">
                <a:solidFill>
                  <a:srgbClr val="595959"/>
                </a:solidFill>
                <a:latin typeface="微软雅黑" panose="020B0503020204020204" pitchFamily="34" charset="-122"/>
                <a:cs typeface="微软雅黑" panose="020B0503020204020204" pitchFamily="34" charset="-122"/>
              </a:rPr>
              <a:t>是请求方式，</a:t>
            </a:r>
            <a:r>
              <a:rPr lang="en-US" altLang="zh-CN" dirty="0">
                <a:solidFill>
                  <a:srgbClr val="1369B2"/>
                </a:solidFill>
                <a:latin typeface="微软雅黑" panose="020B0503020204020204" pitchFamily="34" charset="-122"/>
                <a:cs typeface="微软雅黑" panose="020B0503020204020204" pitchFamily="34" charset="-122"/>
              </a:rPr>
              <a:t>index.html</a:t>
            </a:r>
            <a:r>
              <a:rPr lang="zh-CN" altLang="zh-CN" dirty="0">
                <a:solidFill>
                  <a:srgbClr val="595959"/>
                </a:solidFill>
                <a:latin typeface="微软雅黑" panose="020B0503020204020204" pitchFamily="34" charset="-122"/>
                <a:cs typeface="微软雅黑" panose="020B0503020204020204" pitchFamily="34" charset="-122"/>
              </a:rPr>
              <a:t>是请求资源路径，</a:t>
            </a:r>
            <a:r>
              <a:rPr lang="en-US" altLang="zh-CN" dirty="0">
                <a:solidFill>
                  <a:srgbClr val="1369B2"/>
                </a:solidFill>
                <a:latin typeface="微软雅黑" panose="020B0503020204020204" pitchFamily="34" charset="-122"/>
                <a:cs typeface="微软雅黑" panose="020B0503020204020204" pitchFamily="34" charset="-122"/>
              </a:rPr>
              <a:t>HTTP/1.1</a:t>
            </a:r>
            <a:r>
              <a:rPr lang="zh-CN" altLang="zh-CN" dirty="0">
                <a:solidFill>
                  <a:srgbClr val="595959"/>
                </a:solidFill>
                <a:latin typeface="微软雅黑" panose="020B0503020204020204" pitchFamily="34" charset="-122"/>
                <a:cs typeface="微软雅黑" panose="020B0503020204020204" pitchFamily="34" charset="-122"/>
              </a:rPr>
              <a:t>是通信使用的协议版本。需要注意的是，请求行中的每个部分需要用</a:t>
            </a:r>
            <a:r>
              <a:rPr lang="zh-CN" altLang="zh-CN" dirty="0">
                <a:solidFill>
                  <a:srgbClr val="1369B2"/>
                </a:solidFill>
                <a:latin typeface="微软雅黑" panose="020B0503020204020204" pitchFamily="34" charset="-122"/>
                <a:cs typeface="微软雅黑" panose="020B0503020204020204" pitchFamily="34" charset="-122"/>
              </a:rPr>
              <a:t>空格分隔</a:t>
            </a:r>
            <a:r>
              <a:rPr lang="zh-CN" altLang="zh-CN" dirty="0">
                <a:solidFill>
                  <a:srgbClr val="595959"/>
                </a:solidFill>
                <a:latin typeface="微软雅黑" panose="020B0503020204020204" pitchFamily="34" charset="-122"/>
                <a:cs typeface="微软雅黑" panose="020B0503020204020204" pitchFamily="34" charset="-122"/>
              </a:rPr>
              <a:t>，最后要以回车</a:t>
            </a:r>
            <a:r>
              <a:rPr lang="zh-CN" altLang="zh-CN" dirty="0">
                <a:solidFill>
                  <a:srgbClr val="1369B2"/>
                </a:solidFill>
                <a:latin typeface="微软雅黑" panose="020B0503020204020204" pitchFamily="34" charset="-122"/>
                <a:cs typeface="微软雅黑" panose="020B0503020204020204" pitchFamily="34" charset="-122"/>
              </a:rPr>
              <a:t>换行结束</a:t>
            </a:r>
            <a:r>
              <a:rPr lang="zh-CN" altLang="zh-CN" dirty="0">
                <a:solidFill>
                  <a:srgbClr val="595959"/>
                </a:solidFill>
                <a:latin typeface="微软雅黑" panose="020B0503020204020204" pitchFamily="34" charset="-122"/>
                <a:cs typeface="微软雅黑" panose="020B0503020204020204" pitchFamily="34" charset="-122"/>
              </a:rPr>
              <a:t>。</a:t>
            </a:r>
          </a:p>
          <a:p>
            <a:pPr>
              <a:lnSpc>
                <a:spcPct val="150000"/>
              </a:lnSpc>
            </a:pPr>
            <a:endParaRPr lang="zh-CN" altLang="zh-CN" dirty="0">
              <a:solidFill>
                <a:srgbClr val="595959"/>
              </a:solidFill>
              <a:latin typeface="微软雅黑" panose="020B0503020204020204" pitchFamily="34" charset="-122"/>
              <a:cs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9709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3.2.1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请求行</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118090"/>
            <a:ext cx="259957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58075"/>
            <a:ext cx="1866665"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请求方式</a:t>
            </a:r>
          </a:p>
        </p:txBody>
      </p:sp>
      <p:graphicFrame>
        <p:nvGraphicFramePr>
          <p:cNvPr id="3" name="表格 2"/>
          <p:cNvGraphicFramePr>
            <a:graphicFrameLocks noGrp="1"/>
          </p:cNvGraphicFramePr>
          <p:nvPr/>
        </p:nvGraphicFramePr>
        <p:xfrm>
          <a:off x="2073851" y="2330239"/>
          <a:ext cx="7505983" cy="3703096"/>
        </p:xfrm>
        <a:graphic>
          <a:graphicData uri="http://schemas.openxmlformats.org/drawingml/2006/table">
            <a:tbl>
              <a:tblPr>
                <a:tableStyleId>{5C22544A-7EE6-4342-B048-85BDC9FD1C3A}</a:tableStyleId>
              </a:tblPr>
              <a:tblGrid>
                <a:gridCol w="1900423">
                  <a:extLst>
                    <a:ext uri="{9D8B030D-6E8A-4147-A177-3AD203B41FA5}">
                      <a16:colId xmlns:a16="http://schemas.microsoft.com/office/drawing/2014/main" val="20000"/>
                    </a:ext>
                  </a:extLst>
                </a:gridCol>
                <a:gridCol w="5605560">
                  <a:extLst>
                    <a:ext uri="{9D8B030D-6E8A-4147-A177-3AD203B41FA5}">
                      <a16:colId xmlns:a16="http://schemas.microsoft.com/office/drawing/2014/main" val="20001"/>
                    </a:ext>
                  </a:extLst>
                </a:gridCol>
              </a:tblGrid>
              <a:tr h="354196">
                <a:tc>
                  <a:txBody>
                    <a:bodyPr/>
                    <a:lstStyle/>
                    <a:p>
                      <a:pPr marL="0" indent="26670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mn-cs"/>
                        </a:rPr>
                        <a:t>请求方式</a:t>
                      </a: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mn-cs"/>
                        </a:rPr>
                        <a:t>含义</a:t>
                      </a:r>
                    </a:p>
                  </a:txBody>
                  <a:tcPr marL="68580" marR="68580" marT="0" marB="0"/>
                </a:tc>
                <a:extLst>
                  <a:ext uri="{0D108BD9-81ED-4DB2-BD59-A6C34878D82A}">
                    <a16:rowId xmlns:a16="http://schemas.microsoft.com/office/drawing/2014/main" val="10000"/>
                  </a:ext>
                </a:extLst>
              </a:tr>
              <a:tr h="354196">
                <a:tc>
                  <a:txBody>
                    <a:bodyPr/>
                    <a:lstStyle/>
                    <a:p>
                      <a:pPr marL="0" marR="29210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GET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请求获取请求行的</a:t>
                      </a:r>
                      <a:r>
                        <a:rPr lang="en-US" sz="1600" b="0" kern="100">
                          <a:solidFill>
                            <a:srgbClr val="595959"/>
                          </a:solidFill>
                          <a:effectLst/>
                          <a:latin typeface="微软雅黑" panose="020B0503020204020204" pitchFamily="34" charset="-122"/>
                          <a:ea typeface="微软雅黑" panose="020B0503020204020204" pitchFamily="34" charset="-122"/>
                          <a:cs typeface="+mn-cs"/>
                        </a:rPr>
                        <a:t>URI</a:t>
                      </a:r>
                      <a:r>
                        <a:rPr lang="zh-CN" sz="1600" b="0" kern="100">
                          <a:solidFill>
                            <a:srgbClr val="595959"/>
                          </a:solidFill>
                          <a:effectLst/>
                          <a:latin typeface="微软雅黑" panose="020B0503020204020204" pitchFamily="34" charset="-122"/>
                          <a:ea typeface="微软雅黑" panose="020B0503020204020204" pitchFamily="34" charset="-122"/>
                          <a:cs typeface="+mn-cs"/>
                        </a:rPr>
                        <a:t>所标识的资源</a:t>
                      </a:r>
                    </a:p>
                  </a:txBody>
                  <a:tcPr marL="68580" marR="68580" marT="0" marB="0" anchor="ctr"/>
                </a:tc>
                <a:extLst>
                  <a:ext uri="{0D108BD9-81ED-4DB2-BD59-A6C34878D82A}">
                    <a16:rowId xmlns:a16="http://schemas.microsoft.com/office/drawing/2014/main" val="10001"/>
                  </a:ext>
                </a:extLst>
              </a:tr>
              <a:tr h="708392">
                <a:tc>
                  <a:txBody>
                    <a:bodyPr/>
                    <a:lstStyle/>
                    <a:p>
                      <a:pPr marL="0" marR="29210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POST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向指定资源提交数据，请求服务器进行处理（如提交表单或者上传文件）</a:t>
                      </a:r>
                    </a:p>
                  </a:txBody>
                  <a:tcPr marL="68580" marR="68580" marT="0" marB="0" anchor="ctr"/>
                </a:tc>
                <a:extLst>
                  <a:ext uri="{0D108BD9-81ED-4DB2-BD59-A6C34878D82A}">
                    <a16:rowId xmlns:a16="http://schemas.microsoft.com/office/drawing/2014/main" val="10002"/>
                  </a:ext>
                </a:extLst>
              </a:tr>
              <a:tr h="354196">
                <a:tc>
                  <a:txBody>
                    <a:bodyPr/>
                    <a:lstStyle/>
                    <a:p>
                      <a:pPr marL="0" marR="29210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HEAD</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请求获取由</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URI</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所标识资源的响应消息头</a:t>
                      </a:r>
                    </a:p>
                  </a:txBody>
                  <a:tcPr marL="68580" marR="68580" marT="0" marB="0" anchor="ctr"/>
                </a:tc>
                <a:extLst>
                  <a:ext uri="{0D108BD9-81ED-4DB2-BD59-A6C34878D82A}">
                    <a16:rowId xmlns:a16="http://schemas.microsoft.com/office/drawing/2014/main" val="10003"/>
                  </a:ext>
                </a:extLst>
              </a:tr>
              <a:tr h="354196">
                <a:tc>
                  <a:txBody>
                    <a:bodyPr/>
                    <a:lstStyle/>
                    <a:p>
                      <a:pPr marL="0" marR="29210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PUT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将网页放置到指定</a:t>
                      </a:r>
                      <a:r>
                        <a:rPr lang="en-US" sz="1600" b="0" kern="100">
                          <a:solidFill>
                            <a:srgbClr val="595959"/>
                          </a:solidFill>
                          <a:effectLst/>
                          <a:latin typeface="微软雅黑" panose="020B0503020204020204" pitchFamily="34" charset="-122"/>
                          <a:ea typeface="微软雅黑" panose="020B0503020204020204" pitchFamily="34" charset="-122"/>
                          <a:cs typeface="+mn-cs"/>
                        </a:rPr>
                        <a:t>URL</a:t>
                      </a:r>
                      <a:r>
                        <a:rPr lang="zh-CN" sz="1600" b="0" kern="100">
                          <a:solidFill>
                            <a:srgbClr val="595959"/>
                          </a:solidFill>
                          <a:effectLst/>
                          <a:latin typeface="微软雅黑" panose="020B0503020204020204" pitchFamily="34" charset="-122"/>
                          <a:ea typeface="微软雅黑" panose="020B0503020204020204" pitchFamily="34" charset="-122"/>
                          <a:cs typeface="+mn-cs"/>
                        </a:rPr>
                        <a:t>位置</a:t>
                      </a:r>
                      <a:r>
                        <a:rPr lang="en-US" sz="1600" b="0" kern="100">
                          <a:solidFill>
                            <a:srgbClr val="595959"/>
                          </a:solidFill>
                          <a:effectLst/>
                          <a:latin typeface="微软雅黑" panose="020B0503020204020204" pitchFamily="34" charset="-122"/>
                          <a:ea typeface="微软雅黑" panose="020B0503020204020204" pitchFamily="34" charset="-122"/>
                          <a:cs typeface="+mn-cs"/>
                        </a:rPr>
                        <a:t>(</a:t>
                      </a:r>
                      <a:r>
                        <a:rPr lang="zh-CN" sz="1600" b="0" kern="100">
                          <a:solidFill>
                            <a:srgbClr val="595959"/>
                          </a:solidFill>
                          <a:effectLst/>
                          <a:latin typeface="微软雅黑" panose="020B0503020204020204" pitchFamily="34" charset="-122"/>
                          <a:ea typeface="微软雅黑" panose="020B0503020204020204" pitchFamily="34" charset="-122"/>
                          <a:cs typeface="+mn-cs"/>
                        </a:rPr>
                        <a:t>上传</a:t>
                      </a:r>
                      <a:r>
                        <a:rPr lang="en-US" sz="1600" b="0" kern="100">
                          <a:solidFill>
                            <a:srgbClr val="595959"/>
                          </a:solidFill>
                          <a:effectLst/>
                          <a:latin typeface="微软雅黑" panose="020B0503020204020204" pitchFamily="34" charset="-122"/>
                          <a:ea typeface="微软雅黑" panose="020B0503020204020204" pitchFamily="34" charset="-122"/>
                          <a:cs typeface="+mn-cs"/>
                        </a:rPr>
                        <a:t>/</a:t>
                      </a:r>
                      <a:r>
                        <a:rPr lang="zh-CN" sz="1600" b="0" kern="100">
                          <a:solidFill>
                            <a:srgbClr val="595959"/>
                          </a:solidFill>
                          <a:effectLst/>
                          <a:latin typeface="微软雅黑" panose="020B0503020204020204" pitchFamily="34" charset="-122"/>
                          <a:ea typeface="微软雅黑" panose="020B0503020204020204" pitchFamily="34" charset="-122"/>
                          <a:cs typeface="+mn-cs"/>
                        </a:rPr>
                        <a:t>移动</a:t>
                      </a:r>
                      <a:r>
                        <a:rPr lang="en-US" sz="1600" b="0" kern="100">
                          <a:solidFill>
                            <a:srgbClr val="595959"/>
                          </a:solidFill>
                          <a:effectLst/>
                          <a:latin typeface="微软雅黑" panose="020B0503020204020204" pitchFamily="34" charset="-122"/>
                          <a:ea typeface="微软雅黑" panose="020B0503020204020204" pitchFamily="34" charset="-122"/>
                          <a:cs typeface="+mn-cs"/>
                        </a:rPr>
                        <a: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4"/>
                  </a:ext>
                </a:extLst>
              </a:tr>
              <a:tr h="354196">
                <a:tc>
                  <a:txBody>
                    <a:bodyPr/>
                    <a:lstStyle/>
                    <a:p>
                      <a:pPr marL="0" marR="29210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DELETE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请求服务器删除</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URI</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所标识的资源</a:t>
                      </a:r>
                    </a:p>
                  </a:txBody>
                  <a:tcPr marL="68580" marR="68580" marT="0" marB="0" anchor="ctr"/>
                </a:tc>
                <a:extLst>
                  <a:ext uri="{0D108BD9-81ED-4DB2-BD59-A6C34878D82A}">
                    <a16:rowId xmlns:a16="http://schemas.microsoft.com/office/drawing/2014/main" val="10005"/>
                  </a:ext>
                </a:extLst>
              </a:tr>
              <a:tr h="354196">
                <a:tc>
                  <a:txBody>
                    <a:bodyPr/>
                    <a:lstStyle/>
                    <a:p>
                      <a:pPr marL="0" marR="29210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TRACE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请求服务器回送收到的请求信息，主要用于测试或诊断</a:t>
                      </a:r>
                    </a:p>
                  </a:txBody>
                  <a:tcPr marL="68580" marR="68580" marT="0" marB="0" anchor="ctr"/>
                </a:tc>
                <a:extLst>
                  <a:ext uri="{0D108BD9-81ED-4DB2-BD59-A6C34878D82A}">
                    <a16:rowId xmlns:a16="http://schemas.microsoft.com/office/drawing/2014/main" val="10006"/>
                  </a:ext>
                </a:extLst>
              </a:tr>
              <a:tr h="369224">
                <a:tc>
                  <a:txBody>
                    <a:bodyPr/>
                    <a:lstStyle/>
                    <a:p>
                      <a:pPr marL="0" marR="29210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CONNECT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保留将来使用</a:t>
                      </a:r>
                    </a:p>
                  </a:txBody>
                  <a:tcPr marL="68580" marR="68580" marT="0" marB="0" anchor="ctr"/>
                </a:tc>
                <a:extLst>
                  <a:ext uri="{0D108BD9-81ED-4DB2-BD59-A6C34878D82A}">
                    <a16:rowId xmlns:a16="http://schemas.microsoft.com/office/drawing/2014/main" val="10007"/>
                  </a:ext>
                </a:extLst>
              </a:tr>
              <a:tr h="500304">
                <a:tc>
                  <a:txBody>
                    <a:bodyPr/>
                    <a:lstStyle/>
                    <a:p>
                      <a:pPr marL="0" marR="29210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OPTIONS</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请求查询服务器的性能，或者查询与资源相关的选项和需求</a:t>
                      </a:r>
                    </a:p>
                  </a:txBody>
                  <a:tcPr marL="68580" marR="68580" marT="0" marB="0" anchor="ct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9709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3.2.1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请求行</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21572"/>
            <a:ext cx="36391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161557"/>
            <a:ext cx="297004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请求方式</a:t>
            </a:r>
            <a:r>
              <a:rPr lang="en-US" altLang="zh-CN" sz="2000" dirty="0">
                <a:solidFill>
                  <a:srgbClr val="1369B2"/>
                </a:solidFill>
                <a:latin typeface="微软雅黑" panose="020B0503020204020204" pitchFamily="34" charset="-122"/>
                <a:ea typeface="微软雅黑" panose="020B0503020204020204" pitchFamily="34" charset="-122"/>
              </a:rPr>
              <a:t>-GET</a:t>
            </a:r>
            <a:r>
              <a:rPr lang="zh-CN" altLang="en-US" sz="2000" dirty="0">
                <a:solidFill>
                  <a:srgbClr val="1369B2"/>
                </a:solidFill>
                <a:latin typeface="微软雅黑" panose="020B0503020204020204" pitchFamily="34" charset="-122"/>
                <a:ea typeface="微软雅黑" panose="020B0503020204020204" pitchFamily="34" charset="-122"/>
              </a:rPr>
              <a:t>方法</a:t>
            </a:r>
          </a:p>
        </p:txBody>
      </p:sp>
      <p:sp>
        <p:nvSpPr>
          <p:cNvPr id="6" name="文本框 18"/>
          <p:cNvSpPr txBox="1"/>
          <p:nvPr>
            <p:custDataLst>
              <p:tags r:id="rId2"/>
            </p:custDataLst>
          </p:nvPr>
        </p:nvSpPr>
        <p:spPr>
          <a:xfrm>
            <a:off x="1172537" y="1781246"/>
            <a:ext cx="10152530" cy="214529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当用户在浏览器地址栏中直接输入某个</a:t>
            </a:r>
            <a:r>
              <a:rPr lang="en-US" altLang="zh-CN" dirty="0">
                <a:solidFill>
                  <a:srgbClr val="595959"/>
                </a:solidFill>
                <a:latin typeface="微软雅黑" panose="020B0503020204020204" pitchFamily="34" charset="-122"/>
              </a:rPr>
              <a:t>URL</a:t>
            </a:r>
            <a:r>
              <a:rPr lang="zh-CN" altLang="zh-CN" dirty="0">
                <a:solidFill>
                  <a:srgbClr val="595959"/>
                </a:solidFill>
                <a:latin typeface="微软雅黑" panose="020B0503020204020204" pitchFamily="34" charset="-122"/>
              </a:rPr>
              <a:t>地址或者单击网页上的一个超链接时，浏览器将使用</a:t>
            </a:r>
            <a:r>
              <a:rPr lang="en-US" altLang="zh-CN" dirty="0">
                <a:solidFill>
                  <a:srgbClr val="595959"/>
                </a:solidFill>
                <a:latin typeface="微软雅黑" panose="020B0503020204020204" pitchFamily="34" charset="-122"/>
              </a:rPr>
              <a:t>GET</a:t>
            </a:r>
            <a:r>
              <a:rPr lang="zh-CN" altLang="zh-CN" dirty="0">
                <a:solidFill>
                  <a:srgbClr val="595959"/>
                </a:solidFill>
                <a:latin typeface="微软雅黑" panose="020B0503020204020204" pitchFamily="34" charset="-122"/>
              </a:rPr>
              <a:t>方式发送请求。如果将网页上的</a:t>
            </a:r>
            <a:r>
              <a:rPr lang="en-US" altLang="zh-CN" dirty="0">
                <a:solidFill>
                  <a:srgbClr val="595959"/>
                </a:solidFill>
                <a:latin typeface="微软雅黑" panose="020B0503020204020204" pitchFamily="34" charset="-122"/>
              </a:rPr>
              <a:t>form</a:t>
            </a:r>
            <a:r>
              <a:rPr lang="zh-CN" altLang="zh-CN" dirty="0">
                <a:solidFill>
                  <a:srgbClr val="595959"/>
                </a:solidFill>
                <a:latin typeface="微软雅黑" panose="020B0503020204020204" pitchFamily="34" charset="-122"/>
              </a:rPr>
              <a:t>表单的</a:t>
            </a:r>
            <a:r>
              <a:rPr lang="en-US" altLang="zh-CN" dirty="0">
                <a:solidFill>
                  <a:srgbClr val="595959"/>
                </a:solidFill>
                <a:latin typeface="微软雅黑" panose="020B0503020204020204" pitchFamily="34" charset="-122"/>
              </a:rPr>
              <a:t>method</a:t>
            </a:r>
            <a:r>
              <a:rPr lang="zh-CN" altLang="zh-CN" dirty="0">
                <a:solidFill>
                  <a:srgbClr val="595959"/>
                </a:solidFill>
                <a:latin typeface="微软雅黑" panose="020B0503020204020204" pitchFamily="34" charset="-122"/>
              </a:rPr>
              <a:t>属性设置为“</a:t>
            </a:r>
            <a:r>
              <a:rPr lang="en-US" altLang="zh-CN" dirty="0">
                <a:solidFill>
                  <a:srgbClr val="595959"/>
                </a:solidFill>
                <a:latin typeface="微软雅黑" panose="020B0503020204020204" pitchFamily="34" charset="-122"/>
              </a:rPr>
              <a:t>GET</a:t>
            </a:r>
            <a:r>
              <a:rPr lang="zh-CN" altLang="zh-CN" dirty="0">
                <a:solidFill>
                  <a:srgbClr val="595959"/>
                </a:solidFill>
                <a:latin typeface="微软雅黑" panose="020B0503020204020204" pitchFamily="34" charset="-122"/>
              </a:rPr>
              <a:t>”或者不设置</a:t>
            </a:r>
            <a:r>
              <a:rPr lang="en-US" altLang="zh-CN" dirty="0">
                <a:solidFill>
                  <a:srgbClr val="595959"/>
                </a:solidFill>
                <a:latin typeface="微软雅黑" panose="020B0503020204020204" pitchFamily="34" charset="-122"/>
              </a:rPr>
              <a:t>method</a:t>
            </a:r>
            <a:r>
              <a:rPr lang="zh-CN" altLang="zh-CN" dirty="0">
                <a:solidFill>
                  <a:srgbClr val="595959"/>
                </a:solidFill>
                <a:latin typeface="微软雅黑" panose="020B0503020204020204" pitchFamily="34" charset="-122"/>
              </a:rPr>
              <a:t>属性（默认值是</a:t>
            </a:r>
            <a:r>
              <a:rPr lang="en-US" altLang="zh-CN" dirty="0">
                <a:solidFill>
                  <a:srgbClr val="595959"/>
                </a:solidFill>
                <a:latin typeface="微软雅黑" panose="020B0503020204020204" pitchFamily="34" charset="-122"/>
              </a:rPr>
              <a:t>GET</a:t>
            </a:r>
            <a:r>
              <a:rPr lang="zh-CN" altLang="zh-CN" dirty="0">
                <a:solidFill>
                  <a:srgbClr val="595959"/>
                </a:solidFill>
                <a:latin typeface="微软雅黑" panose="020B0503020204020204" pitchFamily="34" charset="-122"/>
              </a:rPr>
              <a:t>），当用户提交表单时，浏览器也将使用</a:t>
            </a:r>
            <a:r>
              <a:rPr lang="en-US" altLang="zh-CN" dirty="0">
                <a:solidFill>
                  <a:srgbClr val="595959"/>
                </a:solidFill>
                <a:latin typeface="微软雅黑" panose="020B0503020204020204" pitchFamily="34" charset="-122"/>
              </a:rPr>
              <a:t>GET</a:t>
            </a:r>
            <a:r>
              <a:rPr lang="zh-CN" altLang="zh-CN" dirty="0">
                <a:solidFill>
                  <a:srgbClr val="595959"/>
                </a:solidFill>
                <a:latin typeface="微软雅黑" panose="020B0503020204020204" pitchFamily="34" charset="-122"/>
              </a:rPr>
              <a:t>方式发送请求。</a:t>
            </a:r>
          </a:p>
          <a:p>
            <a:pPr>
              <a:lnSpc>
                <a:spcPct val="150000"/>
              </a:lnSpc>
            </a:pPr>
            <a:r>
              <a:rPr lang="zh-CN" altLang="zh-CN" dirty="0">
                <a:solidFill>
                  <a:srgbClr val="595959"/>
                </a:solidFill>
                <a:latin typeface="微软雅黑" panose="020B0503020204020204" pitchFamily="34" charset="-122"/>
              </a:rPr>
              <a:t>如果浏览器请求的</a:t>
            </a:r>
            <a:r>
              <a:rPr lang="en-US" altLang="zh-CN" dirty="0">
                <a:solidFill>
                  <a:srgbClr val="595959"/>
                </a:solidFill>
                <a:latin typeface="微软雅黑" panose="020B0503020204020204" pitchFamily="34" charset="-122"/>
              </a:rPr>
              <a:t>URL</a:t>
            </a:r>
            <a:r>
              <a:rPr lang="zh-CN" altLang="zh-CN" dirty="0">
                <a:solidFill>
                  <a:srgbClr val="595959"/>
                </a:solidFill>
                <a:latin typeface="微软雅黑" panose="020B0503020204020204" pitchFamily="34" charset="-122"/>
              </a:rPr>
              <a:t>中有参数部分，在浏览器生成的请求消息中，参数部分将附加在请求行中的资源路径后面。先来看一个</a:t>
            </a:r>
            <a:r>
              <a:rPr lang="en-US" altLang="zh-CN" dirty="0">
                <a:solidFill>
                  <a:srgbClr val="595959"/>
                </a:solidFill>
                <a:latin typeface="微软雅黑" panose="020B0503020204020204" pitchFamily="34" charset="-122"/>
              </a:rPr>
              <a:t>URL</a:t>
            </a:r>
            <a:r>
              <a:rPr lang="zh-CN" altLang="zh-CN" dirty="0">
                <a:solidFill>
                  <a:srgbClr val="595959"/>
                </a:solidFill>
                <a:latin typeface="微软雅黑" panose="020B0503020204020204" pitchFamily="34" charset="-122"/>
              </a:rPr>
              <a:t>地址，具体如下：</a:t>
            </a:r>
          </a:p>
        </p:txBody>
      </p:sp>
      <p:pic>
        <p:nvPicPr>
          <p:cNvPr id="7" name="图片 6"/>
          <p:cNvPicPr>
            <a:picLocks noChangeAspect="1"/>
          </p:cNvPicPr>
          <p:nvPr/>
        </p:nvPicPr>
        <p:blipFill>
          <a:blip r:embed="rId6"/>
          <a:stretch>
            <a:fillRect/>
          </a:stretch>
        </p:blipFill>
        <p:spPr>
          <a:xfrm>
            <a:off x="2725614" y="4140244"/>
            <a:ext cx="6821801" cy="525881"/>
          </a:xfrm>
          <a:prstGeom prst="rect">
            <a:avLst/>
          </a:prstGeom>
        </p:spPr>
      </p:pic>
      <p:sp>
        <p:nvSpPr>
          <p:cNvPr id="8" name="矩形 7"/>
          <p:cNvSpPr/>
          <p:nvPr/>
        </p:nvSpPr>
        <p:spPr>
          <a:xfrm>
            <a:off x="3008066" y="4230165"/>
            <a:ext cx="5651844" cy="338554"/>
          </a:xfrm>
          <a:prstGeom prst="rect">
            <a:avLst/>
          </a:prstGeom>
        </p:spPr>
        <p:txBody>
          <a:bodyPr wrap="square">
            <a:spAutoFit/>
          </a:bodyPr>
          <a:lstStyle/>
          <a:p>
            <a:r>
              <a:rPr lang="en-US" altLang="zh-CN" sz="1600" dirty="0"/>
              <a:t>http://www.itcast.cn/javaForum?name=lee&amp;psd=hnxy</a:t>
            </a:r>
            <a:endParaRPr lang="zh-CN" altLang="zh-CN" sz="1600" dirty="0"/>
          </a:p>
        </p:txBody>
      </p:sp>
      <p:sp>
        <p:nvSpPr>
          <p:cNvPr id="9" name="文本框 18"/>
          <p:cNvSpPr txBox="1"/>
          <p:nvPr>
            <p:custDataLst>
              <p:tags r:id="rId3"/>
            </p:custDataLst>
          </p:nvPr>
        </p:nvSpPr>
        <p:spPr>
          <a:xfrm>
            <a:off x="1244255" y="4887517"/>
            <a:ext cx="10152530" cy="91507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“？”后面的内容为</a:t>
            </a:r>
            <a:r>
              <a:rPr lang="zh-CN" altLang="zh-CN" dirty="0">
                <a:solidFill>
                  <a:srgbClr val="1369B2"/>
                </a:solidFill>
                <a:latin typeface="微软雅黑" panose="020B0503020204020204" pitchFamily="34" charset="-122"/>
              </a:rPr>
              <a:t>参数信息</a:t>
            </a:r>
            <a:r>
              <a:rPr lang="zh-CN" altLang="zh-CN" dirty="0">
                <a:solidFill>
                  <a:srgbClr val="595959"/>
                </a:solidFill>
                <a:latin typeface="微软雅黑" panose="020B0503020204020204" pitchFamily="34" charset="-122"/>
              </a:rPr>
              <a:t>。参数是由</a:t>
            </a:r>
            <a:r>
              <a:rPr lang="zh-CN" altLang="zh-CN" dirty="0">
                <a:solidFill>
                  <a:srgbClr val="1369B2"/>
                </a:solidFill>
                <a:latin typeface="微软雅黑" panose="020B0503020204020204" pitchFamily="34" charset="-122"/>
              </a:rPr>
              <a:t>参数名</a:t>
            </a:r>
            <a:r>
              <a:rPr lang="zh-CN" altLang="zh-CN"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参数值</a:t>
            </a:r>
            <a:r>
              <a:rPr lang="zh-CN" altLang="zh-CN" dirty="0">
                <a:solidFill>
                  <a:srgbClr val="595959"/>
                </a:solidFill>
                <a:latin typeface="微软雅黑" panose="020B0503020204020204" pitchFamily="34" charset="-122"/>
              </a:rPr>
              <a:t>组成的，并且中间使用等号（</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）进行连接。如果</a:t>
            </a:r>
            <a:r>
              <a:rPr lang="en-US" altLang="zh-CN" dirty="0">
                <a:solidFill>
                  <a:srgbClr val="595959"/>
                </a:solidFill>
                <a:latin typeface="微软雅黑" panose="020B0503020204020204" pitchFamily="34" charset="-122"/>
              </a:rPr>
              <a:t>URL</a:t>
            </a:r>
            <a:r>
              <a:rPr lang="zh-CN" altLang="zh-CN" dirty="0">
                <a:solidFill>
                  <a:srgbClr val="595959"/>
                </a:solidFill>
                <a:latin typeface="微软雅黑" panose="020B0503020204020204" pitchFamily="34" charset="-122"/>
              </a:rPr>
              <a:t>地址中有多个参数，参数之间用“</a:t>
            </a:r>
            <a:r>
              <a:rPr lang="en-US" altLang="zh-CN" dirty="0">
                <a:solidFill>
                  <a:srgbClr val="1369B2"/>
                </a:solidFill>
                <a:latin typeface="微软雅黑" panose="020B0503020204020204" pitchFamily="34" charset="-122"/>
              </a:rPr>
              <a:t>&amp;</a:t>
            </a:r>
            <a:r>
              <a:rPr lang="zh-CN" altLang="zh-CN" dirty="0">
                <a:solidFill>
                  <a:srgbClr val="595959"/>
                </a:solidFill>
                <a:latin typeface="微软雅黑" panose="020B0503020204020204" pitchFamily="34" charset="-122"/>
              </a:rPr>
              <a:t>”分隔。</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9709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3.2.1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请求行</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64302"/>
            <a:ext cx="36391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85984" y="1204287"/>
            <a:ext cx="297004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请求方式</a:t>
            </a:r>
            <a:r>
              <a:rPr lang="en-US" altLang="zh-CN" sz="2000" dirty="0">
                <a:solidFill>
                  <a:srgbClr val="1369B2"/>
                </a:solidFill>
                <a:latin typeface="微软雅黑" panose="020B0503020204020204" pitchFamily="34" charset="-122"/>
                <a:ea typeface="微软雅黑" panose="020B0503020204020204" pitchFamily="34" charset="-122"/>
              </a:rPr>
              <a:t>-GET</a:t>
            </a:r>
            <a:r>
              <a:rPr lang="zh-CN" altLang="en-US" sz="2000" dirty="0">
                <a:solidFill>
                  <a:srgbClr val="1369B2"/>
                </a:solidFill>
                <a:latin typeface="微软雅黑" panose="020B0503020204020204" pitchFamily="34" charset="-122"/>
                <a:ea typeface="微软雅黑" panose="020B0503020204020204" pitchFamily="34" charset="-122"/>
              </a:rPr>
              <a:t>方法</a:t>
            </a:r>
          </a:p>
        </p:txBody>
      </p:sp>
      <p:sp>
        <p:nvSpPr>
          <p:cNvPr id="6" name="文本框 18"/>
          <p:cNvSpPr txBox="1"/>
          <p:nvPr>
            <p:custDataLst>
              <p:tags r:id="rId2"/>
            </p:custDataLst>
          </p:nvPr>
        </p:nvSpPr>
        <p:spPr>
          <a:xfrm>
            <a:off x="1172537" y="1969504"/>
            <a:ext cx="10152530" cy="61233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当浏览器向服务器发送请求消息时，参数部分会附加在要访问的</a:t>
            </a:r>
            <a:r>
              <a:rPr lang="en-US" altLang="zh-CN" dirty="0">
                <a:solidFill>
                  <a:srgbClr val="1369B2"/>
                </a:solidFill>
                <a:latin typeface="微软雅黑" panose="020B0503020204020204" pitchFamily="34" charset="-122"/>
              </a:rPr>
              <a:t>URI</a:t>
            </a:r>
            <a:r>
              <a:rPr lang="zh-CN" altLang="zh-CN" dirty="0">
                <a:solidFill>
                  <a:srgbClr val="1369B2"/>
                </a:solidFill>
                <a:latin typeface="微软雅黑" panose="020B0503020204020204" pitchFamily="34" charset="-122"/>
              </a:rPr>
              <a:t>资源后面</a:t>
            </a:r>
            <a:r>
              <a:rPr lang="zh-CN" altLang="zh-CN" dirty="0">
                <a:solidFill>
                  <a:srgbClr val="595959"/>
                </a:solidFill>
                <a:latin typeface="微软雅黑" panose="020B0503020204020204" pitchFamily="34" charset="-122"/>
              </a:rPr>
              <a:t>，具体如下所示：</a:t>
            </a:r>
          </a:p>
          <a:p>
            <a:pPr>
              <a:lnSpc>
                <a:spcPct val="150000"/>
              </a:lnSpc>
            </a:pPr>
            <a:endParaRPr lang="zh-CN" altLang="zh-CN" dirty="0">
              <a:solidFill>
                <a:srgbClr val="595959"/>
              </a:solidFill>
              <a:latin typeface="微软雅黑" panose="020B0503020204020204" pitchFamily="34" charset="-122"/>
            </a:endParaRPr>
          </a:p>
        </p:txBody>
      </p:sp>
      <p:pic>
        <p:nvPicPr>
          <p:cNvPr id="7" name="图片 6"/>
          <p:cNvPicPr>
            <a:picLocks noChangeAspect="1"/>
          </p:cNvPicPr>
          <p:nvPr/>
        </p:nvPicPr>
        <p:blipFill>
          <a:blip r:embed="rId6"/>
          <a:stretch>
            <a:fillRect/>
          </a:stretch>
        </p:blipFill>
        <p:spPr>
          <a:xfrm>
            <a:off x="2629319" y="3064480"/>
            <a:ext cx="6821801" cy="525881"/>
          </a:xfrm>
          <a:prstGeom prst="rect">
            <a:avLst/>
          </a:prstGeom>
        </p:spPr>
      </p:pic>
      <p:sp>
        <p:nvSpPr>
          <p:cNvPr id="8" name="矩形 7"/>
          <p:cNvSpPr/>
          <p:nvPr/>
        </p:nvSpPr>
        <p:spPr>
          <a:xfrm>
            <a:off x="2911771" y="3154401"/>
            <a:ext cx="5651844" cy="338554"/>
          </a:xfrm>
          <a:prstGeom prst="rect">
            <a:avLst/>
          </a:prstGeom>
        </p:spPr>
        <p:txBody>
          <a:bodyPr wrap="square">
            <a:spAutoFit/>
          </a:bodyPr>
          <a:lstStyle/>
          <a:p>
            <a:r>
              <a:rPr lang="en-US" altLang="zh-CN" sz="1600" dirty="0"/>
              <a:t>GET /javaForum?name=lee&amp;psd=hnxy HTTP/1.1</a:t>
            </a:r>
            <a:endParaRPr lang="zh-CN" altLang="zh-CN" sz="1600" dirty="0"/>
          </a:p>
        </p:txBody>
      </p:sp>
      <p:sp>
        <p:nvSpPr>
          <p:cNvPr id="9" name="文本框 18"/>
          <p:cNvSpPr txBox="1"/>
          <p:nvPr>
            <p:custDataLst>
              <p:tags r:id="rId3"/>
            </p:custDataLst>
          </p:nvPr>
        </p:nvSpPr>
        <p:spPr>
          <a:xfrm>
            <a:off x="1244255" y="4416868"/>
            <a:ext cx="10152530" cy="53632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FF0000"/>
                </a:solidFill>
                <a:latin typeface="微软雅黑" panose="020B0503020204020204" pitchFamily="34" charset="-122"/>
              </a:rPr>
              <a:t>需要注意的是</a:t>
            </a:r>
            <a:r>
              <a:rPr lang="zh-CN" altLang="zh-CN" dirty="0">
                <a:solidFill>
                  <a:srgbClr val="595959"/>
                </a:solidFill>
                <a:latin typeface="微软雅黑" panose="020B0503020204020204" pitchFamily="34" charset="-122"/>
              </a:rPr>
              <a:t>，使用</a:t>
            </a:r>
            <a:r>
              <a:rPr lang="en-US" altLang="zh-CN" dirty="0">
                <a:solidFill>
                  <a:srgbClr val="595959"/>
                </a:solidFill>
                <a:latin typeface="微软雅黑" panose="020B0503020204020204" pitchFamily="34" charset="-122"/>
              </a:rPr>
              <a:t>GET</a:t>
            </a:r>
            <a:r>
              <a:rPr lang="zh-CN" altLang="zh-CN" dirty="0">
                <a:solidFill>
                  <a:srgbClr val="595959"/>
                </a:solidFill>
                <a:latin typeface="微软雅黑" panose="020B0503020204020204" pitchFamily="34" charset="-122"/>
              </a:rPr>
              <a:t>方式传送的数据量有限，最多不能超过</a:t>
            </a:r>
            <a:r>
              <a:rPr lang="en-US" altLang="zh-CN" dirty="0">
                <a:solidFill>
                  <a:srgbClr val="1369B2"/>
                </a:solidFill>
                <a:latin typeface="微软雅黑" panose="020B0503020204020204" pitchFamily="34" charset="-122"/>
              </a:rPr>
              <a:t>2KB</a:t>
            </a:r>
            <a:r>
              <a:rPr lang="zh-CN" altLang="zh-CN" dirty="0">
                <a:solidFill>
                  <a:srgbClr val="595959"/>
                </a:solidFill>
                <a:latin typeface="微软雅黑" panose="020B0503020204020204" pitchFamily="34" charset="-122"/>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9709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3.2.1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请求行</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64302"/>
            <a:ext cx="36391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05302" y="1204287"/>
            <a:ext cx="3150671"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请求方式</a:t>
            </a:r>
            <a:r>
              <a:rPr lang="en-US" altLang="zh-CN" sz="2000" dirty="0">
                <a:solidFill>
                  <a:srgbClr val="1369B2"/>
                </a:solidFill>
                <a:latin typeface="微软雅黑" panose="020B0503020204020204" pitchFamily="34" charset="-122"/>
                <a:ea typeface="微软雅黑" panose="020B0503020204020204" pitchFamily="34" charset="-122"/>
              </a:rPr>
              <a:t>-POST</a:t>
            </a:r>
            <a:r>
              <a:rPr lang="zh-CN" altLang="en-US" sz="2000" dirty="0">
                <a:solidFill>
                  <a:srgbClr val="1369B2"/>
                </a:solidFill>
                <a:latin typeface="微软雅黑" panose="020B0503020204020204" pitchFamily="34" charset="-122"/>
                <a:ea typeface="微软雅黑" panose="020B0503020204020204" pitchFamily="34" charset="-122"/>
              </a:rPr>
              <a:t>方法</a:t>
            </a:r>
          </a:p>
        </p:txBody>
      </p:sp>
      <p:sp>
        <p:nvSpPr>
          <p:cNvPr id="6" name="文本框 18"/>
          <p:cNvSpPr txBox="1"/>
          <p:nvPr>
            <p:custDataLst>
              <p:tags r:id="rId2"/>
            </p:custDataLst>
          </p:nvPr>
        </p:nvSpPr>
        <p:spPr>
          <a:xfrm>
            <a:off x="1172537" y="1781246"/>
            <a:ext cx="10152530" cy="214529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如果网页上</a:t>
            </a:r>
            <a:r>
              <a:rPr lang="en-US" altLang="zh-CN" dirty="0">
                <a:solidFill>
                  <a:srgbClr val="595959"/>
                </a:solidFill>
                <a:latin typeface="微软雅黑" panose="020B0503020204020204" pitchFamily="34" charset="-122"/>
              </a:rPr>
              <a:t>form</a:t>
            </a:r>
            <a:r>
              <a:rPr lang="zh-CN" altLang="zh-CN" dirty="0">
                <a:solidFill>
                  <a:srgbClr val="595959"/>
                </a:solidFill>
                <a:latin typeface="微软雅黑" panose="020B0503020204020204" pitchFamily="34" charset="-122"/>
              </a:rPr>
              <a:t>表单的</a:t>
            </a:r>
            <a:r>
              <a:rPr lang="en-US" altLang="zh-CN" dirty="0">
                <a:solidFill>
                  <a:srgbClr val="595959"/>
                </a:solidFill>
                <a:latin typeface="微软雅黑" panose="020B0503020204020204" pitchFamily="34" charset="-122"/>
              </a:rPr>
              <a:t>method</a:t>
            </a:r>
            <a:r>
              <a:rPr lang="zh-CN" altLang="zh-CN" dirty="0">
                <a:solidFill>
                  <a:srgbClr val="595959"/>
                </a:solidFill>
                <a:latin typeface="微软雅黑" panose="020B0503020204020204" pitchFamily="34" charset="-122"/>
              </a:rPr>
              <a:t>属性设置为“</a:t>
            </a:r>
            <a:r>
              <a:rPr lang="en-US" altLang="zh-CN" dirty="0">
                <a:solidFill>
                  <a:srgbClr val="595959"/>
                </a:solidFill>
                <a:latin typeface="微软雅黑" panose="020B0503020204020204" pitchFamily="34" charset="-122"/>
              </a:rPr>
              <a:t>POST</a:t>
            </a:r>
            <a:r>
              <a:rPr lang="zh-CN" altLang="zh-CN" dirty="0">
                <a:solidFill>
                  <a:srgbClr val="595959"/>
                </a:solidFill>
                <a:latin typeface="微软雅黑" panose="020B0503020204020204" pitchFamily="34" charset="-122"/>
              </a:rPr>
              <a:t>”，当用户提交表单时，浏览器将使用</a:t>
            </a:r>
            <a:r>
              <a:rPr lang="en-US" altLang="zh-CN" dirty="0">
                <a:solidFill>
                  <a:srgbClr val="595959"/>
                </a:solidFill>
                <a:latin typeface="微软雅黑" panose="020B0503020204020204" pitchFamily="34" charset="-122"/>
              </a:rPr>
              <a:t>POST</a:t>
            </a:r>
            <a:r>
              <a:rPr lang="zh-CN" altLang="zh-CN" dirty="0">
                <a:solidFill>
                  <a:srgbClr val="595959"/>
                </a:solidFill>
                <a:latin typeface="微软雅黑" panose="020B0503020204020204" pitchFamily="34" charset="-122"/>
              </a:rPr>
              <a:t>方式提交表单内容，并把</a:t>
            </a:r>
            <a:r>
              <a:rPr lang="en-US" altLang="zh-CN" dirty="0">
                <a:solidFill>
                  <a:srgbClr val="595959"/>
                </a:solidFill>
                <a:latin typeface="微软雅黑" panose="020B0503020204020204" pitchFamily="34" charset="-122"/>
              </a:rPr>
              <a:t>form</a:t>
            </a:r>
            <a:r>
              <a:rPr lang="zh-CN" altLang="zh-CN" dirty="0">
                <a:solidFill>
                  <a:srgbClr val="595959"/>
                </a:solidFill>
                <a:latin typeface="微软雅黑" panose="020B0503020204020204" pitchFamily="34" charset="-122"/>
              </a:rPr>
              <a:t>表单的元素及数据作为</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消息的实体内容发送给服务器，而不是作为</a:t>
            </a:r>
            <a:r>
              <a:rPr lang="en-US" altLang="zh-CN" dirty="0">
                <a:solidFill>
                  <a:srgbClr val="595959"/>
                </a:solidFill>
                <a:latin typeface="微软雅黑" panose="020B0503020204020204" pitchFamily="34" charset="-122"/>
              </a:rPr>
              <a:t>URL</a:t>
            </a:r>
            <a:r>
              <a:rPr lang="zh-CN" altLang="zh-CN" dirty="0">
                <a:solidFill>
                  <a:srgbClr val="595959"/>
                </a:solidFill>
                <a:latin typeface="微软雅黑" panose="020B0503020204020204" pitchFamily="34" charset="-122"/>
              </a:rPr>
              <a:t>地址的参数传递。另外，在使用</a:t>
            </a:r>
            <a:r>
              <a:rPr lang="en-US" altLang="zh-CN" dirty="0">
                <a:solidFill>
                  <a:srgbClr val="595959"/>
                </a:solidFill>
                <a:latin typeface="微软雅黑" panose="020B0503020204020204" pitchFamily="34" charset="-122"/>
              </a:rPr>
              <a:t>POST</a:t>
            </a:r>
            <a:r>
              <a:rPr lang="zh-CN" altLang="zh-CN" dirty="0">
                <a:solidFill>
                  <a:srgbClr val="595959"/>
                </a:solidFill>
                <a:latin typeface="微软雅黑" panose="020B0503020204020204" pitchFamily="34" charset="-122"/>
              </a:rPr>
              <a:t>方式向服务器传递数据时，</a:t>
            </a:r>
            <a:r>
              <a:rPr lang="en-US" altLang="zh-CN" dirty="0">
                <a:solidFill>
                  <a:srgbClr val="595959"/>
                </a:solidFill>
                <a:latin typeface="微软雅黑" panose="020B0503020204020204" pitchFamily="34" charset="-122"/>
              </a:rPr>
              <a:t>Content-Type</a:t>
            </a:r>
            <a:r>
              <a:rPr lang="zh-CN" altLang="zh-CN" dirty="0">
                <a:solidFill>
                  <a:srgbClr val="595959"/>
                </a:solidFill>
                <a:latin typeface="微软雅黑" panose="020B0503020204020204" pitchFamily="34" charset="-122"/>
              </a:rPr>
              <a:t>消息头会自动设置为“</a:t>
            </a:r>
            <a:r>
              <a:rPr lang="en-US" altLang="zh-CN" dirty="0">
                <a:solidFill>
                  <a:srgbClr val="595959"/>
                </a:solidFill>
                <a:latin typeface="微软雅黑" panose="020B0503020204020204" pitchFamily="34" charset="-122"/>
              </a:rPr>
              <a:t>application/x-www-form-urlencoded</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Content-Length</a:t>
            </a:r>
            <a:r>
              <a:rPr lang="zh-CN" altLang="zh-CN" dirty="0">
                <a:solidFill>
                  <a:srgbClr val="595959"/>
                </a:solidFill>
                <a:latin typeface="微软雅黑" panose="020B0503020204020204" pitchFamily="34" charset="-122"/>
              </a:rPr>
              <a:t>消息头会自动设置为实体内容的长度，具体示例如下：</a:t>
            </a:r>
          </a:p>
        </p:txBody>
      </p:sp>
      <p:pic>
        <p:nvPicPr>
          <p:cNvPr id="7" name="图片 6"/>
          <p:cNvPicPr>
            <a:picLocks noChangeAspect="1"/>
          </p:cNvPicPr>
          <p:nvPr/>
        </p:nvPicPr>
        <p:blipFill>
          <a:blip r:embed="rId5"/>
          <a:stretch>
            <a:fillRect/>
          </a:stretch>
        </p:blipFill>
        <p:spPr>
          <a:xfrm>
            <a:off x="2779403" y="4167139"/>
            <a:ext cx="6283916" cy="1444138"/>
          </a:xfrm>
          <a:prstGeom prst="rect">
            <a:avLst/>
          </a:prstGeom>
        </p:spPr>
      </p:pic>
      <p:sp>
        <p:nvSpPr>
          <p:cNvPr id="8" name="矩形 7"/>
          <p:cNvSpPr/>
          <p:nvPr/>
        </p:nvSpPr>
        <p:spPr>
          <a:xfrm>
            <a:off x="3008066" y="4230165"/>
            <a:ext cx="5651844" cy="1354217"/>
          </a:xfrm>
          <a:prstGeom prst="rect">
            <a:avLst/>
          </a:prstGeom>
        </p:spPr>
        <p:txBody>
          <a:bodyPr wrap="square">
            <a:spAutoFit/>
          </a:bodyPr>
          <a:lstStyle/>
          <a:p>
            <a:r>
              <a:rPr lang="en-US" altLang="zh-CN" sz="1600" dirty="0"/>
              <a:t>POST /javaForum HTTP/1.1</a:t>
            </a:r>
            <a:endParaRPr lang="zh-CN" altLang="zh-CN" sz="1600" dirty="0"/>
          </a:p>
          <a:p>
            <a:r>
              <a:rPr lang="en-US" altLang="zh-CN" sz="1600" dirty="0"/>
              <a:t>Host: www.itcast.cn</a:t>
            </a:r>
            <a:endParaRPr lang="zh-CN" altLang="zh-CN" sz="1600" dirty="0"/>
          </a:p>
          <a:p>
            <a:r>
              <a:rPr lang="en-US" altLang="zh-CN" sz="1600" dirty="0"/>
              <a:t>Content-Type: application/x-www-form-urlencoded</a:t>
            </a:r>
            <a:endParaRPr lang="zh-CN" altLang="zh-CN" sz="1600" dirty="0"/>
          </a:p>
          <a:p>
            <a:r>
              <a:rPr lang="en-US" altLang="zh-CN" sz="1600" dirty="0"/>
              <a:t>Content-Length: 17</a:t>
            </a:r>
            <a:endParaRPr lang="zh-CN" altLang="zh-CN" sz="1600" dirty="0"/>
          </a:p>
          <a:p>
            <a:r>
              <a:rPr lang="en-US" altLang="zh-CN" sz="1600" dirty="0"/>
              <a:t>name=lee&amp;psd=hnxy </a:t>
            </a:r>
            <a:endParaRPr lang="zh-CN" altLang="zh-CN" sz="16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29709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3.2.1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请求行</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64302"/>
            <a:ext cx="36391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2" name="文本框 1"/>
          <p:cNvSpPr txBox="1"/>
          <p:nvPr/>
        </p:nvSpPr>
        <p:spPr>
          <a:xfrm>
            <a:off x="1105302" y="1204287"/>
            <a:ext cx="3150671"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请求方式</a:t>
            </a:r>
            <a:r>
              <a:rPr lang="en-US" altLang="zh-CN" sz="2000" dirty="0">
                <a:solidFill>
                  <a:srgbClr val="1369B2"/>
                </a:solidFill>
                <a:latin typeface="微软雅黑" panose="020B0503020204020204" pitchFamily="34" charset="-122"/>
                <a:ea typeface="微软雅黑" panose="020B0503020204020204" pitchFamily="34" charset="-122"/>
              </a:rPr>
              <a:t>-POST</a:t>
            </a:r>
            <a:r>
              <a:rPr lang="zh-CN" altLang="en-US" sz="2000" dirty="0">
                <a:solidFill>
                  <a:srgbClr val="1369B2"/>
                </a:solidFill>
                <a:latin typeface="微软雅黑" panose="020B0503020204020204" pitchFamily="34" charset="-122"/>
                <a:ea typeface="微软雅黑" panose="020B0503020204020204" pitchFamily="34" charset="-122"/>
              </a:rPr>
              <a:t>方法</a:t>
            </a:r>
          </a:p>
        </p:txBody>
      </p:sp>
      <p:sp>
        <p:nvSpPr>
          <p:cNvPr id="6" name="文本框 18"/>
          <p:cNvSpPr txBox="1"/>
          <p:nvPr>
            <p:custDataLst>
              <p:tags r:id="rId2"/>
            </p:custDataLst>
          </p:nvPr>
        </p:nvSpPr>
        <p:spPr>
          <a:xfrm>
            <a:off x="1105302" y="1921640"/>
            <a:ext cx="10152530" cy="585436"/>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在实际开发中，通常都会使用</a:t>
            </a:r>
            <a:r>
              <a:rPr lang="en-US" altLang="zh-CN" dirty="0">
                <a:solidFill>
                  <a:srgbClr val="595959"/>
                </a:solidFill>
                <a:latin typeface="微软雅黑" panose="020B0503020204020204" pitchFamily="34" charset="-122"/>
              </a:rPr>
              <a:t>POST</a:t>
            </a:r>
            <a:r>
              <a:rPr lang="zh-CN" altLang="zh-CN" dirty="0">
                <a:solidFill>
                  <a:srgbClr val="595959"/>
                </a:solidFill>
                <a:latin typeface="微软雅黑" panose="020B0503020204020204" pitchFamily="34" charset="-122"/>
              </a:rPr>
              <a:t>方式发送请求，原因主要有以下两个：</a:t>
            </a:r>
          </a:p>
          <a:p>
            <a:pPr>
              <a:lnSpc>
                <a:spcPct val="150000"/>
              </a:lnSpc>
            </a:pPr>
            <a:endParaRPr lang="zh-CN" altLang="zh-CN" dirty="0">
              <a:solidFill>
                <a:srgbClr val="595959"/>
              </a:solidFill>
              <a:latin typeface="微软雅黑" panose="020B0503020204020204" pitchFamily="34" charset="-122"/>
            </a:endParaRPr>
          </a:p>
        </p:txBody>
      </p:sp>
      <p:sp>
        <p:nvSpPr>
          <p:cNvPr id="9" name="文本框 18"/>
          <p:cNvSpPr txBox="1"/>
          <p:nvPr>
            <p:custDataLst>
              <p:tags r:id="rId3"/>
            </p:custDataLst>
          </p:nvPr>
        </p:nvSpPr>
        <p:spPr>
          <a:xfrm>
            <a:off x="1105302" y="2700515"/>
            <a:ext cx="10152530" cy="274554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en-US" dirty="0">
                <a:solidFill>
                  <a:srgbClr val="1369B2"/>
                </a:solidFill>
                <a:latin typeface="微软雅黑" panose="020B0503020204020204" pitchFamily="34" charset="-122"/>
              </a:rPr>
              <a:t>（</a:t>
            </a:r>
            <a:r>
              <a:rPr lang="en-US" altLang="zh-CN" dirty="0">
                <a:solidFill>
                  <a:srgbClr val="1369B2"/>
                </a:solidFill>
                <a:latin typeface="微软雅黑" panose="020B0503020204020204" pitchFamily="34" charset="-122"/>
              </a:rPr>
              <a:t>1</a:t>
            </a:r>
            <a:r>
              <a:rPr lang="zh-CN" altLang="zh-CN" dirty="0">
                <a:solidFill>
                  <a:srgbClr val="1369B2"/>
                </a:solidFill>
                <a:latin typeface="微软雅黑" panose="020B0503020204020204" pitchFamily="34" charset="-122"/>
              </a:rPr>
              <a:t>）</a:t>
            </a:r>
            <a:r>
              <a:rPr lang="en-US" altLang="zh-CN" dirty="0">
                <a:solidFill>
                  <a:srgbClr val="1369B2"/>
                </a:solidFill>
                <a:latin typeface="微软雅黑" panose="020B0503020204020204" pitchFamily="34" charset="-122"/>
              </a:rPr>
              <a:t>POST</a:t>
            </a:r>
            <a:r>
              <a:rPr lang="zh-CN" altLang="zh-CN" dirty="0">
                <a:solidFill>
                  <a:srgbClr val="1369B2"/>
                </a:solidFill>
                <a:latin typeface="微软雅黑" panose="020B0503020204020204" pitchFamily="34" charset="-122"/>
              </a:rPr>
              <a:t>传输数据大小无限制</a:t>
            </a:r>
          </a:p>
          <a:p>
            <a:pPr>
              <a:lnSpc>
                <a:spcPct val="150000"/>
              </a:lnSpc>
            </a:pPr>
            <a:r>
              <a:rPr lang="zh-CN" altLang="zh-CN" dirty="0">
                <a:solidFill>
                  <a:srgbClr val="595959"/>
                </a:solidFill>
                <a:latin typeface="微软雅黑" panose="020B0503020204020204" pitchFamily="34" charset="-122"/>
              </a:rPr>
              <a:t>由于</a:t>
            </a:r>
            <a:r>
              <a:rPr lang="en-US" altLang="zh-CN" dirty="0">
                <a:solidFill>
                  <a:srgbClr val="595959"/>
                </a:solidFill>
                <a:latin typeface="微软雅黑" panose="020B0503020204020204" pitchFamily="34" charset="-122"/>
              </a:rPr>
              <a:t>GET</a:t>
            </a:r>
            <a:r>
              <a:rPr lang="zh-CN" altLang="zh-CN" dirty="0">
                <a:solidFill>
                  <a:srgbClr val="595959"/>
                </a:solidFill>
                <a:latin typeface="微软雅黑" panose="020B0503020204020204" pitchFamily="34" charset="-122"/>
              </a:rPr>
              <a:t>请求方式是通过请求参数传递数据的，因此最多可传递</a:t>
            </a:r>
            <a:r>
              <a:rPr lang="en-US" altLang="zh-CN" dirty="0">
                <a:solidFill>
                  <a:srgbClr val="595959"/>
                </a:solidFill>
                <a:latin typeface="微软雅黑" panose="020B0503020204020204" pitchFamily="34" charset="-122"/>
              </a:rPr>
              <a:t>2KB</a:t>
            </a:r>
            <a:r>
              <a:rPr lang="zh-CN" altLang="zh-CN" dirty="0">
                <a:solidFill>
                  <a:srgbClr val="595959"/>
                </a:solidFill>
                <a:latin typeface="微软雅黑" panose="020B0503020204020204" pitchFamily="34" charset="-122"/>
              </a:rPr>
              <a:t>的数据。而</a:t>
            </a:r>
            <a:r>
              <a:rPr lang="en-US" altLang="zh-CN" dirty="0">
                <a:solidFill>
                  <a:srgbClr val="595959"/>
                </a:solidFill>
                <a:latin typeface="微软雅黑" panose="020B0503020204020204" pitchFamily="34" charset="-122"/>
              </a:rPr>
              <a:t>POST</a:t>
            </a:r>
            <a:r>
              <a:rPr lang="zh-CN" altLang="zh-CN" dirty="0">
                <a:solidFill>
                  <a:srgbClr val="595959"/>
                </a:solidFill>
                <a:latin typeface="微软雅黑" panose="020B0503020204020204" pitchFamily="34" charset="-122"/>
              </a:rPr>
              <a:t>请求方式是通过实体内容传递数据的，因此可以传递数据的大小没有限制。</a:t>
            </a:r>
          </a:p>
          <a:p>
            <a:pPr>
              <a:lnSpc>
                <a:spcPct val="150000"/>
              </a:lnSpc>
            </a:pPr>
            <a:r>
              <a:rPr lang="zh-CN" altLang="zh-CN" dirty="0">
                <a:solidFill>
                  <a:srgbClr val="1369B2"/>
                </a:solidFill>
                <a:latin typeface="微软雅黑" panose="020B0503020204020204" pitchFamily="34" charset="-122"/>
              </a:rPr>
              <a:t>（</a:t>
            </a:r>
            <a:r>
              <a:rPr lang="en-US" altLang="zh-CN" dirty="0">
                <a:solidFill>
                  <a:srgbClr val="1369B2"/>
                </a:solidFill>
                <a:latin typeface="微软雅黑" panose="020B0503020204020204" pitchFamily="34" charset="-122"/>
              </a:rPr>
              <a:t>2</a:t>
            </a:r>
            <a:r>
              <a:rPr lang="zh-CN" altLang="zh-CN" dirty="0">
                <a:solidFill>
                  <a:srgbClr val="1369B2"/>
                </a:solidFill>
                <a:latin typeface="微软雅黑" panose="020B0503020204020204" pitchFamily="34" charset="-122"/>
              </a:rPr>
              <a:t>）</a:t>
            </a:r>
            <a:r>
              <a:rPr lang="en-US" altLang="zh-CN" dirty="0">
                <a:solidFill>
                  <a:srgbClr val="1369B2"/>
                </a:solidFill>
                <a:latin typeface="微软雅黑" panose="020B0503020204020204" pitchFamily="34" charset="-122"/>
              </a:rPr>
              <a:t>POST</a:t>
            </a:r>
            <a:r>
              <a:rPr lang="zh-CN" altLang="zh-CN" dirty="0">
                <a:solidFill>
                  <a:srgbClr val="1369B2"/>
                </a:solidFill>
                <a:latin typeface="微软雅黑" panose="020B0503020204020204" pitchFamily="34" charset="-122"/>
              </a:rPr>
              <a:t>比</a:t>
            </a:r>
            <a:r>
              <a:rPr lang="en-US" altLang="zh-CN" dirty="0">
                <a:solidFill>
                  <a:srgbClr val="1369B2"/>
                </a:solidFill>
                <a:latin typeface="微软雅黑" panose="020B0503020204020204" pitchFamily="34" charset="-122"/>
              </a:rPr>
              <a:t>GET</a:t>
            </a:r>
            <a:r>
              <a:rPr lang="zh-CN" altLang="zh-CN" dirty="0">
                <a:solidFill>
                  <a:srgbClr val="1369B2"/>
                </a:solidFill>
                <a:latin typeface="微软雅黑" panose="020B0503020204020204" pitchFamily="34" charset="-122"/>
              </a:rPr>
              <a:t>请求方式更安全</a:t>
            </a:r>
          </a:p>
          <a:p>
            <a:pPr>
              <a:lnSpc>
                <a:spcPct val="150000"/>
              </a:lnSpc>
            </a:pPr>
            <a:r>
              <a:rPr lang="zh-CN" altLang="zh-CN" dirty="0">
                <a:solidFill>
                  <a:srgbClr val="595959"/>
                </a:solidFill>
                <a:latin typeface="微软雅黑" panose="020B0503020204020204" pitchFamily="34" charset="-122"/>
              </a:rPr>
              <a:t>由于</a:t>
            </a:r>
            <a:r>
              <a:rPr lang="en-US" altLang="zh-CN" dirty="0">
                <a:solidFill>
                  <a:srgbClr val="595959"/>
                </a:solidFill>
                <a:latin typeface="微软雅黑" panose="020B0503020204020204" pitchFamily="34" charset="-122"/>
              </a:rPr>
              <a:t>GET</a:t>
            </a:r>
            <a:r>
              <a:rPr lang="zh-CN" altLang="zh-CN" dirty="0">
                <a:solidFill>
                  <a:srgbClr val="595959"/>
                </a:solidFill>
                <a:latin typeface="微软雅黑" panose="020B0503020204020204" pitchFamily="34" charset="-122"/>
              </a:rPr>
              <a:t>请求方式的参数信息都会在</a:t>
            </a:r>
            <a:r>
              <a:rPr lang="en-US" altLang="zh-CN" dirty="0">
                <a:solidFill>
                  <a:srgbClr val="595959"/>
                </a:solidFill>
                <a:latin typeface="微软雅黑" panose="020B0503020204020204" pitchFamily="34" charset="-122"/>
              </a:rPr>
              <a:t>URL</a:t>
            </a:r>
            <a:r>
              <a:rPr lang="zh-CN" altLang="zh-CN" dirty="0">
                <a:solidFill>
                  <a:srgbClr val="595959"/>
                </a:solidFill>
                <a:latin typeface="微软雅黑" panose="020B0503020204020204" pitchFamily="34" charset="-122"/>
              </a:rPr>
              <a:t>地址栏明文显示，而</a:t>
            </a:r>
            <a:r>
              <a:rPr lang="en-US" altLang="zh-CN" dirty="0">
                <a:solidFill>
                  <a:srgbClr val="595959"/>
                </a:solidFill>
                <a:latin typeface="微软雅黑" panose="020B0503020204020204" pitchFamily="34" charset="-122"/>
              </a:rPr>
              <a:t>POST</a:t>
            </a:r>
            <a:r>
              <a:rPr lang="zh-CN" altLang="zh-CN" dirty="0">
                <a:solidFill>
                  <a:srgbClr val="595959"/>
                </a:solidFill>
                <a:latin typeface="微软雅黑" panose="020B0503020204020204" pitchFamily="34" charset="-122"/>
              </a:rPr>
              <a:t>请求方式传递的参数隐藏在实体内容中，用户是看不到的，因此</a:t>
            </a:r>
            <a:r>
              <a:rPr lang="en-US" altLang="zh-CN" dirty="0">
                <a:solidFill>
                  <a:srgbClr val="595959"/>
                </a:solidFill>
                <a:latin typeface="微软雅黑" panose="020B0503020204020204" pitchFamily="34" charset="-122"/>
              </a:rPr>
              <a:t>POST</a:t>
            </a:r>
            <a:r>
              <a:rPr lang="zh-CN" altLang="zh-CN" dirty="0">
                <a:solidFill>
                  <a:srgbClr val="595959"/>
                </a:solidFill>
                <a:latin typeface="微软雅黑" panose="020B0503020204020204" pitchFamily="34" charset="-122"/>
              </a:rPr>
              <a:t>比</a:t>
            </a:r>
            <a:r>
              <a:rPr lang="en-US" altLang="zh-CN" dirty="0">
                <a:solidFill>
                  <a:srgbClr val="595959"/>
                </a:solidFill>
                <a:latin typeface="微软雅黑" panose="020B0503020204020204" pitchFamily="34" charset="-122"/>
              </a:rPr>
              <a:t>GET</a:t>
            </a:r>
            <a:r>
              <a:rPr lang="zh-CN" altLang="zh-CN" dirty="0">
                <a:solidFill>
                  <a:srgbClr val="595959"/>
                </a:solidFill>
                <a:latin typeface="微软雅黑" panose="020B0503020204020204" pitchFamily="34" charset="-122"/>
              </a:rPr>
              <a:t>请求方式更安全。</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380" y="572625"/>
            <a:ext cx="3912255"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214651" y="2375068"/>
            <a:ext cx="9771798" cy="24314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en-US" altLang="zh-CN" sz="2000" dirty="0">
                <a:solidFill>
                  <a:srgbClr val="595959"/>
                </a:solidFill>
                <a:latin typeface="微软雅黑" panose="020B0503020204020204" pitchFamily="34" charset="-122"/>
                <a:ea typeface="微软雅黑" panose="020B0503020204020204" pitchFamily="34" charset="-122"/>
              </a:rPr>
              <a:t>       </a:t>
            </a:r>
            <a:r>
              <a:rPr lang="zh-CN" altLang="zh-CN" sz="2000" dirty="0">
                <a:solidFill>
                  <a:srgbClr val="595959"/>
                </a:solidFill>
                <a:latin typeface="微软雅黑" panose="020B0503020204020204" pitchFamily="34" charset="-122"/>
                <a:ea typeface="微软雅黑" panose="020B0503020204020204" pitchFamily="34" charset="-122"/>
              </a:rPr>
              <a:t>如同两个国家元首的会晤过程需要遵守一定的外交礼节一样，在浏览器与服务器的交互过程中，也要遵循一定的规则，这个规则就是</a:t>
            </a:r>
            <a:r>
              <a:rPr lang="en-US" altLang="zh-CN" sz="2000" dirty="0">
                <a:solidFill>
                  <a:srgbClr val="595959"/>
                </a:solidFill>
                <a:latin typeface="微软雅黑" panose="020B0503020204020204" pitchFamily="34" charset="-122"/>
                <a:ea typeface="微软雅黑" panose="020B0503020204020204" pitchFamily="34" charset="-122"/>
              </a:rPr>
              <a:t>HTTP</a:t>
            </a:r>
            <a:r>
              <a:rPr lang="zh-CN" altLang="zh-CN" sz="2000" dirty="0">
                <a:solidFill>
                  <a:srgbClr val="595959"/>
                </a:solidFill>
                <a:latin typeface="微软雅黑" panose="020B0503020204020204" pitchFamily="34" charset="-122"/>
                <a:ea typeface="微软雅黑" panose="020B0503020204020204" pitchFamily="34" charset="-122"/>
              </a:rPr>
              <a:t>。</a:t>
            </a:r>
            <a:r>
              <a:rPr lang="en-US" altLang="zh-CN" sz="2000" dirty="0">
                <a:solidFill>
                  <a:srgbClr val="595959"/>
                </a:solidFill>
                <a:latin typeface="微软雅黑" panose="020B0503020204020204" pitchFamily="34" charset="-122"/>
                <a:ea typeface="微软雅黑" panose="020B0503020204020204" pitchFamily="34" charset="-122"/>
              </a:rPr>
              <a:t>HTTP</a:t>
            </a:r>
            <a:r>
              <a:rPr lang="zh-CN" altLang="zh-CN" sz="2000" dirty="0">
                <a:solidFill>
                  <a:srgbClr val="595959"/>
                </a:solidFill>
                <a:latin typeface="微软雅黑" panose="020B0503020204020204" pitchFamily="34" charset="-122"/>
                <a:ea typeface="微软雅黑" panose="020B0503020204020204" pitchFamily="34" charset="-122"/>
              </a:rPr>
              <a:t>专门用于定义浏览器与服务器之间交换数据的过程以及数据本身的格式。对于从事</a:t>
            </a:r>
            <a:r>
              <a:rPr lang="en-US" altLang="zh-CN" sz="2000" dirty="0">
                <a:solidFill>
                  <a:srgbClr val="595959"/>
                </a:solidFill>
                <a:latin typeface="微软雅黑" panose="020B0503020204020204" pitchFamily="34" charset="-122"/>
                <a:ea typeface="微软雅黑" panose="020B0503020204020204" pitchFamily="34" charset="-122"/>
              </a:rPr>
              <a:t>Web</a:t>
            </a:r>
            <a:r>
              <a:rPr lang="zh-CN" altLang="zh-CN" sz="2000" dirty="0">
                <a:solidFill>
                  <a:srgbClr val="595959"/>
                </a:solidFill>
                <a:latin typeface="微软雅黑" panose="020B0503020204020204" pitchFamily="34" charset="-122"/>
                <a:ea typeface="微软雅黑" panose="020B0503020204020204" pitchFamily="34" charset="-122"/>
              </a:rPr>
              <a:t>开发的人员来说，只有深入理解</a:t>
            </a:r>
            <a:r>
              <a:rPr lang="en-US" altLang="zh-CN" sz="2000" dirty="0">
                <a:solidFill>
                  <a:srgbClr val="595959"/>
                </a:solidFill>
                <a:latin typeface="微软雅黑" panose="020B0503020204020204" pitchFamily="34" charset="-122"/>
                <a:ea typeface="微软雅黑" panose="020B0503020204020204" pitchFamily="34" charset="-122"/>
              </a:rPr>
              <a:t>HTTP</a:t>
            </a:r>
            <a:r>
              <a:rPr lang="zh-CN" altLang="zh-CN" sz="2000" dirty="0">
                <a:solidFill>
                  <a:srgbClr val="595959"/>
                </a:solidFill>
                <a:latin typeface="微软雅黑" panose="020B0503020204020204" pitchFamily="34" charset="-122"/>
                <a:ea typeface="微软雅黑" panose="020B0503020204020204" pitchFamily="34" charset="-122"/>
              </a:rPr>
              <a:t>，才能更好地开发、维护、管理</a:t>
            </a:r>
            <a:r>
              <a:rPr lang="en-US" altLang="zh-CN" sz="2000" dirty="0">
                <a:solidFill>
                  <a:srgbClr val="595959"/>
                </a:solidFill>
                <a:latin typeface="微软雅黑" panose="020B0503020204020204" pitchFamily="34" charset="-122"/>
                <a:ea typeface="微软雅黑" panose="020B0503020204020204" pitchFamily="34" charset="-122"/>
              </a:rPr>
              <a:t>Web</a:t>
            </a:r>
            <a:r>
              <a:rPr lang="zh-CN" altLang="zh-CN" sz="2000" dirty="0">
                <a:solidFill>
                  <a:srgbClr val="595959"/>
                </a:solidFill>
                <a:latin typeface="微软雅黑" panose="020B0503020204020204" pitchFamily="34" charset="-122"/>
                <a:ea typeface="微软雅黑" panose="020B0503020204020204" pitchFamily="34" charset="-122"/>
              </a:rPr>
              <a:t>应用。本章将围绕</a:t>
            </a:r>
            <a:r>
              <a:rPr lang="en-US" altLang="zh-CN" sz="2000" dirty="0">
                <a:solidFill>
                  <a:srgbClr val="595959"/>
                </a:solidFill>
                <a:latin typeface="微软雅黑" panose="020B0503020204020204" pitchFamily="34" charset="-122"/>
                <a:ea typeface="微软雅黑" panose="020B0503020204020204" pitchFamily="34" charset="-122"/>
              </a:rPr>
              <a:t>HTTP</a:t>
            </a:r>
            <a:r>
              <a:rPr lang="zh-CN" altLang="zh-CN" sz="2000" dirty="0">
                <a:solidFill>
                  <a:srgbClr val="595959"/>
                </a:solidFill>
                <a:latin typeface="微软雅黑" panose="020B0503020204020204" pitchFamily="34" charset="-122"/>
                <a:ea typeface="微软雅黑" panose="020B0503020204020204" pitchFamily="34" charset="-122"/>
              </a:rPr>
              <a:t>展开详细讲解</a:t>
            </a:r>
            <a:r>
              <a:rPr lang="zh-CN" altLang="en-US" sz="2000" dirty="0">
                <a:solidFill>
                  <a:srgbClr val="595959"/>
                </a:solidFill>
                <a:latin typeface="微软雅黑" panose="020B0503020204020204" pitchFamily="34" charset="-122"/>
                <a:ea typeface="微软雅黑" panose="020B0503020204020204" pitchFamily="34" charset="-122"/>
              </a:rPr>
              <a:t>。</a:t>
            </a:r>
            <a:endParaRPr lang="zh-CN" altLang="zh-CN" sz="2000" dirty="0">
              <a:solidFill>
                <a:srgbClr val="595959"/>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760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3.2.2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6179791" y="3182667"/>
            <a:ext cx="4537515"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sym typeface="+mn-ea"/>
              </a:rPr>
              <a:t>熟悉</a:t>
            </a:r>
            <a:r>
              <a:rPr lang="en-US" altLang="zh-CN" dirty="0">
                <a:solidFill>
                  <a:srgbClr val="595959"/>
                </a:solidFill>
                <a:latin typeface="微软雅黑" panose="020B0503020204020204" pitchFamily="34" charset="-122"/>
                <a:ea typeface="微软雅黑" panose="020B0503020204020204" pitchFamily="34" charset="-122"/>
                <a:sym typeface="+mn-ea"/>
              </a:rPr>
              <a:t>HTTP</a:t>
            </a:r>
            <a:r>
              <a:rPr lang="zh-CN" altLang="en-US" dirty="0">
                <a:solidFill>
                  <a:srgbClr val="595959"/>
                </a:solidFill>
                <a:latin typeface="微软雅黑" panose="020B0503020204020204" pitchFamily="34" charset="-122"/>
                <a:ea typeface="微软雅黑" panose="020B0503020204020204" pitchFamily="34" charset="-122"/>
                <a:sym typeface="+mn-ea"/>
              </a:rPr>
              <a:t>的</a:t>
            </a:r>
            <a:r>
              <a:rPr lang="zh-CN" altLang="zh-CN" dirty="0">
                <a:solidFill>
                  <a:srgbClr val="1369B2"/>
                </a:solidFill>
                <a:latin typeface="微软雅黑" panose="020B0503020204020204" pitchFamily="34" charset="-122"/>
                <a:ea typeface="微软雅黑" panose="020B0503020204020204" pitchFamily="34" charset="-122"/>
                <a:sym typeface="+mn-ea"/>
              </a:rPr>
              <a:t>请求头</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743489" y="3293444"/>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760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3.2.2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文本框 18"/>
          <p:cNvSpPr txBox="1"/>
          <p:nvPr>
            <p:custDataLst>
              <p:tags r:id="rId1"/>
            </p:custDataLst>
          </p:nvPr>
        </p:nvSpPr>
        <p:spPr>
          <a:xfrm>
            <a:off x="1172537" y="1969504"/>
            <a:ext cx="10152530" cy="132502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请求消息中，请求行之后便是若干请求头。请求头主要用于向服务器传递附加消息，例如，客户端可以接收的数据类型、压缩方法、语言以及发送请求的超链接所属页面的</a:t>
            </a:r>
            <a:r>
              <a:rPr lang="en-US" altLang="zh-CN" dirty="0">
                <a:solidFill>
                  <a:srgbClr val="595959"/>
                </a:solidFill>
                <a:latin typeface="微软雅黑" panose="020B0503020204020204" pitchFamily="34" charset="-122"/>
              </a:rPr>
              <a:t>URL</a:t>
            </a:r>
            <a:r>
              <a:rPr lang="zh-CN" altLang="zh-CN" dirty="0">
                <a:solidFill>
                  <a:srgbClr val="595959"/>
                </a:solidFill>
                <a:latin typeface="微软雅黑" panose="020B0503020204020204" pitchFamily="34" charset="-122"/>
              </a:rPr>
              <a:t>地址等信息，具体示例如下所示：</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pic>
        <p:nvPicPr>
          <p:cNvPr id="15" name="图片 14"/>
          <p:cNvPicPr>
            <a:picLocks noChangeAspect="1"/>
          </p:cNvPicPr>
          <p:nvPr/>
        </p:nvPicPr>
        <p:blipFill>
          <a:blip r:embed="rId5"/>
          <a:stretch>
            <a:fillRect/>
          </a:stretch>
        </p:blipFill>
        <p:spPr>
          <a:xfrm>
            <a:off x="2629319" y="3429001"/>
            <a:ext cx="6821801" cy="2664227"/>
          </a:xfrm>
          <a:prstGeom prst="rect">
            <a:avLst/>
          </a:prstGeom>
        </p:spPr>
      </p:pic>
      <p:sp>
        <p:nvSpPr>
          <p:cNvPr id="16" name="矩形 15"/>
          <p:cNvSpPr/>
          <p:nvPr/>
        </p:nvSpPr>
        <p:spPr>
          <a:xfrm>
            <a:off x="2857983" y="3477127"/>
            <a:ext cx="5651844" cy="2553335"/>
          </a:xfrm>
          <a:prstGeom prst="rect">
            <a:avLst/>
          </a:prstGeom>
        </p:spPr>
        <p:txBody>
          <a:bodyPr wrap="square">
            <a:spAutoFit/>
          </a:bodyPr>
          <a:lstStyle/>
          <a:p>
            <a:r>
              <a:rPr lang="en-US" altLang="zh-CN" sz="1600" dirty="0">
                <a:latin typeface="微软雅黑" panose="020B0503020204020204" pitchFamily="34" charset="-122"/>
                <a:ea typeface="微软雅黑" panose="020B0503020204020204" pitchFamily="34" charset="-122"/>
              </a:rPr>
              <a:t>Host: localhost:8080</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Accept: image/gif, image/x-xbitmap, *</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Referer: http://localhost:8080/itcast/</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Accept-Language: zh-cn,zh;q=0.8,en-us;q=0.5,en;q=0.3</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Accept-Encoding: gzip, deflate</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Content-Type: application/x-www-form-urlencoded</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User-Agent: Mozilla/4.0 (compatible; MSIE 7.0; Windows NT 10.0; GTB6.5; CIBA)</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Connection: Keep-Alive</a:t>
            </a:r>
            <a:endParaRPr lang="zh-CN" altLang="zh-CN" sz="1600" dirty="0">
              <a:latin typeface="微软雅黑" panose="020B0503020204020204" pitchFamily="34" charset="-122"/>
              <a:ea typeface="微软雅黑" panose="020B0503020204020204" pitchFamily="34" charset="-122"/>
            </a:endParaRPr>
          </a:p>
          <a:p>
            <a:r>
              <a:rPr lang="en-US" altLang="zh-CN" sz="1600" dirty="0">
                <a:latin typeface="微软雅黑" panose="020B0503020204020204" pitchFamily="34" charset="-122"/>
                <a:ea typeface="微软雅黑" panose="020B0503020204020204" pitchFamily="34" charset="-122"/>
              </a:rPr>
              <a:t>Cache-Control: no-cache</a:t>
            </a:r>
            <a:endParaRPr lang="zh-CN" altLang="zh-CN" sz="1600" dirty="0">
              <a:latin typeface="微软雅黑" panose="020B0503020204020204" pitchFamily="34" charset="-122"/>
              <a:ea typeface="微软雅黑" panose="020B0503020204020204" pitchFamily="34" charset="-122"/>
            </a:endParaRPr>
          </a:p>
        </p:txBody>
      </p:sp>
      <p:sp>
        <p:nvSpPr>
          <p:cNvPr id="17" name="Chevron 3"/>
          <p:cNvSpPr/>
          <p:nvPr>
            <p:custDataLst>
              <p:tags r:id="rId2"/>
            </p:custDataLst>
          </p:nvPr>
        </p:nvSpPr>
        <p:spPr>
          <a:xfrm>
            <a:off x="838731" y="1064302"/>
            <a:ext cx="27247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8" name="文本框 1"/>
          <p:cNvSpPr txBox="1"/>
          <p:nvPr/>
        </p:nvSpPr>
        <p:spPr>
          <a:xfrm>
            <a:off x="1185984" y="1204287"/>
            <a:ext cx="1592580"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请求头</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369710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3.2.2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4" name="文本框 18"/>
          <p:cNvSpPr txBox="1"/>
          <p:nvPr>
            <p:custDataLst>
              <p:tags r:id="rId1"/>
            </p:custDataLst>
          </p:nvPr>
        </p:nvSpPr>
        <p:spPr>
          <a:xfrm>
            <a:off x="1694063" y="2872116"/>
            <a:ext cx="9129262" cy="168018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请求头中可以看出，每个请求头都是由</a:t>
            </a:r>
            <a:r>
              <a:rPr lang="zh-CN" altLang="zh-CN" dirty="0">
                <a:solidFill>
                  <a:srgbClr val="1369B2"/>
                </a:solidFill>
                <a:latin typeface="微软雅黑" panose="020B0503020204020204" pitchFamily="34" charset="-122"/>
              </a:rPr>
              <a:t>头字段名称</a:t>
            </a:r>
            <a:r>
              <a:rPr lang="zh-CN" altLang="zh-CN"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值</a:t>
            </a:r>
            <a:r>
              <a:rPr lang="zh-CN" altLang="zh-CN" dirty="0">
                <a:solidFill>
                  <a:srgbClr val="595959"/>
                </a:solidFill>
                <a:latin typeface="微软雅黑" panose="020B0503020204020204" pitchFamily="34" charset="-122"/>
              </a:rPr>
              <a:t>构成，头字段名称和值之间用</a:t>
            </a:r>
            <a:r>
              <a:rPr lang="zh-CN" altLang="zh-CN" dirty="0">
                <a:solidFill>
                  <a:srgbClr val="1369B2"/>
                </a:solidFill>
                <a:latin typeface="微软雅黑" panose="020B0503020204020204" pitchFamily="34" charset="-122"/>
              </a:rPr>
              <a:t>冒号（</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空格</a:t>
            </a:r>
            <a:r>
              <a:rPr lang="zh-CN" altLang="zh-CN" dirty="0">
                <a:solidFill>
                  <a:srgbClr val="595959"/>
                </a:solidFill>
                <a:latin typeface="微软雅黑" panose="020B0503020204020204" pitchFamily="34" charset="-122"/>
              </a:rPr>
              <a:t>分隔，每个请求头之后使用一个</a:t>
            </a:r>
            <a:r>
              <a:rPr lang="zh-CN" altLang="zh-CN" dirty="0">
                <a:solidFill>
                  <a:srgbClr val="1369B2"/>
                </a:solidFill>
                <a:latin typeface="微软雅黑" panose="020B0503020204020204" pitchFamily="34" charset="-122"/>
              </a:rPr>
              <a:t>回车换行符标志结束</a:t>
            </a:r>
            <a:r>
              <a:rPr lang="zh-CN" altLang="zh-CN" dirty="0">
                <a:solidFill>
                  <a:srgbClr val="595959"/>
                </a:solidFill>
                <a:latin typeface="微软雅黑" panose="020B0503020204020204" pitchFamily="34" charset="-122"/>
              </a:rPr>
              <a:t>。需要注意的是，头字段名称</a:t>
            </a:r>
            <a:r>
              <a:rPr lang="zh-CN" altLang="zh-CN" dirty="0">
                <a:solidFill>
                  <a:srgbClr val="1369B2"/>
                </a:solidFill>
                <a:latin typeface="微软雅黑" panose="020B0503020204020204" pitchFamily="34" charset="-122"/>
              </a:rPr>
              <a:t>不区分大小写</a:t>
            </a:r>
            <a:r>
              <a:rPr lang="zh-CN" altLang="zh-CN" dirty="0">
                <a:solidFill>
                  <a:srgbClr val="595959"/>
                </a:solidFill>
                <a:latin typeface="微软雅黑" panose="020B0503020204020204" pitchFamily="34" charset="-122"/>
              </a:rPr>
              <a:t>，但习惯上将单词的第一个字母大写。</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圆角矩形 7"/>
          <p:cNvSpPr/>
          <p:nvPr/>
        </p:nvSpPr>
        <p:spPr>
          <a:xfrm>
            <a:off x="1360244" y="2480258"/>
            <a:ext cx="9794240" cy="207204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310020" y="242083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823325" y="4256468"/>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Chevron 3"/>
          <p:cNvSpPr/>
          <p:nvPr>
            <p:custDataLst>
              <p:tags r:id="rId2"/>
            </p:custDataLst>
          </p:nvPr>
        </p:nvSpPr>
        <p:spPr>
          <a:xfrm>
            <a:off x="838731" y="1064302"/>
            <a:ext cx="27247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2" name="文本框 1"/>
          <p:cNvSpPr txBox="1"/>
          <p:nvPr/>
        </p:nvSpPr>
        <p:spPr>
          <a:xfrm>
            <a:off x="1185984" y="1204287"/>
            <a:ext cx="1592580"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请求头</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397948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3.2.2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Chevron 3"/>
          <p:cNvSpPr/>
          <p:nvPr>
            <p:custDataLst>
              <p:tags r:id="rId1"/>
            </p:custDataLst>
          </p:nvPr>
        </p:nvSpPr>
        <p:spPr>
          <a:xfrm>
            <a:off x="838731" y="1064302"/>
            <a:ext cx="343743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2" name="文本框 1"/>
          <p:cNvSpPr txBox="1"/>
          <p:nvPr/>
        </p:nvSpPr>
        <p:spPr>
          <a:xfrm>
            <a:off x="1185984" y="1204287"/>
            <a:ext cx="2354580"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请求头的字段</a:t>
            </a:r>
          </a:p>
        </p:txBody>
      </p:sp>
      <p:graphicFrame>
        <p:nvGraphicFramePr>
          <p:cNvPr id="2" name="表格 1"/>
          <p:cNvGraphicFramePr>
            <a:graphicFrameLocks noGrp="1"/>
          </p:cNvGraphicFramePr>
          <p:nvPr/>
        </p:nvGraphicFramePr>
        <p:xfrm>
          <a:off x="1423148" y="2003609"/>
          <a:ext cx="9737911" cy="4329954"/>
        </p:xfrm>
        <a:graphic>
          <a:graphicData uri="http://schemas.openxmlformats.org/drawingml/2006/table">
            <a:tbl>
              <a:tblPr>
                <a:tableStyleId>{5C22544A-7EE6-4342-B048-85BDC9FD1C3A}</a:tableStyleId>
              </a:tblPr>
              <a:tblGrid>
                <a:gridCol w="2489946">
                  <a:extLst>
                    <a:ext uri="{9D8B030D-6E8A-4147-A177-3AD203B41FA5}">
                      <a16:colId xmlns:a16="http://schemas.microsoft.com/office/drawing/2014/main" val="20000"/>
                    </a:ext>
                  </a:extLst>
                </a:gridCol>
                <a:gridCol w="7247965">
                  <a:extLst>
                    <a:ext uri="{9D8B030D-6E8A-4147-A177-3AD203B41FA5}">
                      <a16:colId xmlns:a16="http://schemas.microsoft.com/office/drawing/2014/main" val="20001"/>
                    </a:ext>
                  </a:extLst>
                </a:gridCol>
              </a:tblGrid>
              <a:tr h="365042">
                <a:tc>
                  <a:txBody>
                    <a:bodyPr/>
                    <a:lstStyle/>
                    <a:p>
                      <a:pPr marL="0" indent="26670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mn-cs"/>
                        </a:rPr>
                        <a:t>头字段</a:t>
                      </a: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mn-cs"/>
                        </a:rPr>
                        <a:t>说明</a:t>
                      </a:r>
                    </a:p>
                  </a:txBody>
                  <a:tcPr marL="68580" marR="68580" marT="0" marB="0" anchor="ctr"/>
                </a:tc>
                <a:extLst>
                  <a:ext uri="{0D108BD9-81ED-4DB2-BD59-A6C34878D82A}">
                    <a16:rowId xmlns:a16="http://schemas.microsoft.com/office/drawing/2014/main" val="10000"/>
                  </a:ext>
                </a:extLst>
              </a:tr>
              <a:tr h="539138">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Accept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Accept</a:t>
                      </a:r>
                      <a:r>
                        <a:rPr lang="zh-CN" sz="1600" b="0" kern="100">
                          <a:solidFill>
                            <a:srgbClr val="595959"/>
                          </a:solidFill>
                          <a:effectLst/>
                          <a:latin typeface="微软雅黑" panose="020B0503020204020204" pitchFamily="34" charset="-122"/>
                          <a:ea typeface="微软雅黑" panose="020B0503020204020204" pitchFamily="34" charset="-122"/>
                          <a:cs typeface="+mn-cs"/>
                        </a:rPr>
                        <a:t>头字段用于指出客户端程序（通常是浏览器）能够处理的</a:t>
                      </a:r>
                      <a:r>
                        <a:rPr lang="en-US" sz="1600" b="0" kern="100">
                          <a:solidFill>
                            <a:srgbClr val="595959"/>
                          </a:solidFill>
                          <a:effectLst/>
                          <a:latin typeface="微软雅黑" panose="020B0503020204020204" pitchFamily="34" charset="-122"/>
                          <a:ea typeface="微软雅黑" panose="020B0503020204020204" pitchFamily="34" charset="-122"/>
                          <a:cs typeface="+mn-cs"/>
                        </a:rPr>
                        <a:t>MIME(Multipurpose Internet Mail Extension)</a:t>
                      </a:r>
                      <a:r>
                        <a:rPr lang="zh-CN" sz="1600" b="0" kern="100">
                          <a:solidFill>
                            <a:srgbClr val="595959"/>
                          </a:solidFill>
                          <a:effectLst/>
                          <a:latin typeface="微软雅黑" panose="020B0503020204020204" pitchFamily="34" charset="-122"/>
                          <a:ea typeface="微软雅黑" panose="020B0503020204020204" pitchFamily="34" charset="-122"/>
                          <a:cs typeface="+mn-cs"/>
                        </a:rPr>
                        <a:t>类型</a:t>
                      </a:r>
                    </a:p>
                  </a:txBody>
                  <a:tcPr marL="68580" marR="68580" marT="0" marB="0" anchor="ctr"/>
                </a:tc>
                <a:extLst>
                  <a:ext uri="{0D108BD9-81ED-4DB2-BD59-A6C34878D82A}">
                    <a16:rowId xmlns:a16="http://schemas.microsoft.com/office/drawing/2014/main" val="10001"/>
                  </a:ext>
                </a:extLst>
              </a:tr>
              <a:tr h="365042">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Accept-Charset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Accept-Charset</a:t>
                      </a:r>
                      <a:r>
                        <a:rPr lang="zh-CN" sz="1600" b="0" kern="100">
                          <a:solidFill>
                            <a:srgbClr val="595959"/>
                          </a:solidFill>
                          <a:effectLst/>
                          <a:latin typeface="微软雅黑" panose="020B0503020204020204" pitchFamily="34" charset="-122"/>
                          <a:ea typeface="微软雅黑" panose="020B0503020204020204" pitchFamily="34" charset="-122"/>
                          <a:cs typeface="+mn-cs"/>
                        </a:rPr>
                        <a:t>头字段用于告知服务器客户端所使用的字符集</a:t>
                      </a:r>
                    </a:p>
                  </a:txBody>
                  <a:tcPr marL="68580" marR="68580" marT="0" marB="0" anchor="ctr"/>
                </a:tc>
                <a:extLst>
                  <a:ext uri="{0D108BD9-81ED-4DB2-BD59-A6C34878D82A}">
                    <a16:rowId xmlns:a16="http://schemas.microsoft.com/office/drawing/2014/main" val="10002"/>
                  </a:ext>
                </a:extLst>
              </a:tr>
              <a:tr h="539138">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Accept-Encoding</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Accept-Encoding</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头字段用于指定客户端能够进行解码的数据编码方式，这里的编码方式通常指的是某种压缩方式</a:t>
                      </a:r>
                    </a:p>
                  </a:txBody>
                  <a:tcPr marL="68580" marR="68580" marT="0" marB="0" anchor="ctr"/>
                </a:tc>
                <a:extLst>
                  <a:ext uri="{0D108BD9-81ED-4DB2-BD59-A6C34878D82A}">
                    <a16:rowId xmlns:a16="http://schemas.microsoft.com/office/drawing/2014/main" val="10003"/>
                  </a:ext>
                </a:extLst>
              </a:tr>
              <a:tr h="539138">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Accept-Language</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Accept-Language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头字段用于指定客户端期望服务器返回哪个国家语言的文档</a:t>
                      </a:r>
                    </a:p>
                  </a:txBody>
                  <a:tcPr marL="68580" marR="68580" marT="0" marB="0" anchor="ctr"/>
                </a:tc>
                <a:extLst>
                  <a:ext uri="{0D108BD9-81ED-4DB2-BD59-A6C34878D82A}">
                    <a16:rowId xmlns:a16="http://schemas.microsoft.com/office/drawing/2014/main" val="10004"/>
                  </a:ext>
                </a:extLst>
              </a:tr>
              <a:tr h="539138">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Authorization </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当客户端访问受口令保护的网页时，</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Web</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服务器会发送</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401</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响应状态码和</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WWW-Authenticate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响应头，要求客户端使用</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Authorization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请求头来应答</a:t>
                      </a:r>
                    </a:p>
                  </a:txBody>
                  <a:tcPr marL="68580" marR="68580" marT="0" marB="0" anchor="ctr"/>
                </a:tc>
                <a:extLst>
                  <a:ext uri="{0D108BD9-81ED-4DB2-BD59-A6C34878D82A}">
                    <a16:rowId xmlns:a16="http://schemas.microsoft.com/office/drawing/2014/main" val="10005"/>
                  </a:ext>
                </a:extLst>
              </a:tr>
              <a:tr h="539138">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Proxy-Authorization</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Proxy-Authorization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头字段的作用与用法与</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Authorization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头字段基本相同，只不过</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Proxy-Authorization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请求头是服务器向代理服务器发送的验证信息</a:t>
                      </a:r>
                    </a:p>
                  </a:txBody>
                  <a:tcPr marL="68580" marR="68580" marT="0" marB="0" anchor="ctr"/>
                </a:tc>
                <a:extLst>
                  <a:ext uri="{0D108BD9-81ED-4DB2-BD59-A6C34878D82A}">
                    <a16:rowId xmlns:a16="http://schemas.microsoft.com/office/drawing/2014/main" val="10006"/>
                  </a:ext>
                </a:extLst>
              </a:tr>
              <a:tr h="365042">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Host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Host</a:t>
                      </a:r>
                      <a:r>
                        <a:rPr lang="zh-CN" sz="1600" b="0" kern="100">
                          <a:solidFill>
                            <a:srgbClr val="595959"/>
                          </a:solidFill>
                          <a:effectLst/>
                          <a:latin typeface="微软雅黑" panose="020B0503020204020204" pitchFamily="34" charset="-122"/>
                          <a:ea typeface="微软雅黑" panose="020B0503020204020204" pitchFamily="34" charset="-122"/>
                          <a:cs typeface="+mn-cs"/>
                        </a:rPr>
                        <a:t>头字段用于指定资源所在的主机名和端口号</a:t>
                      </a:r>
                    </a:p>
                  </a:txBody>
                  <a:tcPr marL="68580" marR="68580" marT="0" marB="0" anchor="ctr"/>
                </a:tc>
                <a:extLst>
                  <a:ext uri="{0D108BD9-81ED-4DB2-BD59-A6C34878D82A}">
                    <a16:rowId xmlns:a16="http://schemas.microsoft.com/office/drawing/2014/main" val="10007"/>
                  </a:ext>
                </a:extLst>
              </a:tr>
              <a:tr h="539138">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If-Match</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当客户机再次向服务器请求这个网页文件时，可以使用</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If-Match</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头字段附带以前缓存的实体标签内容，这个请求被视为一个条件请求</a:t>
                      </a:r>
                    </a:p>
                  </a:txBody>
                  <a:tcPr marL="68580" marR="68580" marT="0" marB="0" anchor="ct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629865"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3.2.2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Chevron 3"/>
          <p:cNvSpPr/>
          <p:nvPr>
            <p:custDataLst>
              <p:tags r:id="rId1"/>
            </p:custDataLst>
          </p:nvPr>
        </p:nvSpPr>
        <p:spPr>
          <a:xfrm>
            <a:off x="838731" y="1064302"/>
            <a:ext cx="343743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2" name="文本框 1"/>
          <p:cNvSpPr txBox="1"/>
          <p:nvPr/>
        </p:nvSpPr>
        <p:spPr>
          <a:xfrm>
            <a:off x="1185984" y="1204287"/>
            <a:ext cx="2354580"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请求头的字段</a:t>
            </a:r>
          </a:p>
        </p:txBody>
      </p:sp>
      <p:graphicFrame>
        <p:nvGraphicFramePr>
          <p:cNvPr id="2" name="表格 1"/>
          <p:cNvGraphicFramePr>
            <a:graphicFrameLocks noGrp="1"/>
          </p:cNvGraphicFramePr>
          <p:nvPr/>
        </p:nvGraphicFramePr>
        <p:xfrm>
          <a:off x="1234890" y="2057400"/>
          <a:ext cx="10047193" cy="4262715"/>
        </p:xfrm>
        <a:graphic>
          <a:graphicData uri="http://schemas.openxmlformats.org/drawingml/2006/table">
            <a:tbl>
              <a:tblPr>
                <a:tableStyleId>{5C22544A-7EE6-4342-B048-85BDC9FD1C3A}</a:tableStyleId>
              </a:tblPr>
              <a:tblGrid>
                <a:gridCol w="2360916">
                  <a:extLst>
                    <a:ext uri="{9D8B030D-6E8A-4147-A177-3AD203B41FA5}">
                      <a16:colId xmlns:a16="http://schemas.microsoft.com/office/drawing/2014/main" val="20000"/>
                    </a:ext>
                  </a:extLst>
                </a:gridCol>
                <a:gridCol w="7686277">
                  <a:extLst>
                    <a:ext uri="{9D8B030D-6E8A-4147-A177-3AD203B41FA5}">
                      <a16:colId xmlns:a16="http://schemas.microsoft.com/office/drawing/2014/main" val="20001"/>
                    </a:ext>
                  </a:extLst>
                </a:gridCol>
              </a:tblGrid>
              <a:tr h="415973">
                <a:tc>
                  <a:txBody>
                    <a:bodyPr/>
                    <a:lstStyle/>
                    <a:p>
                      <a:pPr marL="0" indent="26670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mn-cs"/>
                        </a:rPr>
                        <a:t>头字段</a:t>
                      </a: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mn-cs"/>
                        </a:rPr>
                        <a:t>说明</a:t>
                      </a:r>
                    </a:p>
                  </a:txBody>
                  <a:tcPr marL="68580" marR="68580" marT="0" marB="0" anchor="ctr"/>
                </a:tc>
                <a:extLst>
                  <a:ext uri="{0D108BD9-81ED-4DB2-BD59-A6C34878D82A}">
                    <a16:rowId xmlns:a16="http://schemas.microsoft.com/office/drawing/2014/main" val="10000"/>
                  </a:ext>
                </a:extLst>
              </a:tr>
              <a:tr h="614359">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If-Modified-Since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If-Modified-Since</a:t>
                      </a:r>
                      <a:r>
                        <a:rPr lang="zh-CN" sz="1600" b="0" kern="100">
                          <a:solidFill>
                            <a:srgbClr val="595959"/>
                          </a:solidFill>
                          <a:effectLst/>
                          <a:latin typeface="微软雅黑" panose="020B0503020204020204" pitchFamily="34" charset="-122"/>
                          <a:ea typeface="微软雅黑" panose="020B0503020204020204" pitchFamily="34" charset="-122"/>
                          <a:cs typeface="+mn-cs"/>
                        </a:rPr>
                        <a:t>请求头的作用和</a:t>
                      </a:r>
                      <a:r>
                        <a:rPr lang="en-US" sz="1600" b="0" kern="100">
                          <a:solidFill>
                            <a:srgbClr val="595959"/>
                          </a:solidFill>
                          <a:effectLst/>
                          <a:latin typeface="微软雅黑" panose="020B0503020204020204" pitchFamily="34" charset="-122"/>
                          <a:ea typeface="微软雅黑" panose="020B0503020204020204" pitchFamily="34" charset="-122"/>
                          <a:cs typeface="+mn-cs"/>
                        </a:rPr>
                        <a:t>If-Mach</a:t>
                      </a:r>
                      <a:r>
                        <a:rPr lang="zh-CN" sz="1600" b="0" kern="100">
                          <a:solidFill>
                            <a:srgbClr val="595959"/>
                          </a:solidFill>
                          <a:effectLst/>
                          <a:latin typeface="微软雅黑" panose="020B0503020204020204" pitchFamily="34" charset="-122"/>
                          <a:ea typeface="微软雅黑" panose="020B0503020204020204" pitchFamily="34" charset="-122"/>
                          <a:cs typeface="+mn-cs"/>
                        </a:rPr>
                        <a:t>类似，只不过它的值为</a:t>
                      </a:r>
                      <a:r>
                        <a:rPr lang="en-US" sz="1600" b="0" kern="100">
                          <a:solidFill>
                            <a:srgbClr val="595959"/>
                          </a:solidFill>
                          <a:effectLst/>
                          <a:latin typeface="微软雅黑" panose="020B0503020204020204" pitchFamily="34" charset="-122"/>
                          <a:ea typeface="微软雅黑" panose="020B0503020204020204" pitchFamily="34" charset="-122"/>
                          <a:cs typeface="+mn-cs"/>
                        </a:rPr>
                        <a:t>GMT</a:t>
                      </a:r>
                      <a:r>
                        <a:rPr lang="zh-CN" sz="1600" b="0" kern="100">
                          <a:solidFill>
                            <a:srgbClr val="595959"/>
                          </a:solidFill>
                          <a:effectLst/>
                          <a:latin typeface="微软雅黑" panose="020B0503020204020204" pitchFamily="34" charset="-122"/>
                          <a:ea typeface="微软雅黑" panose="020B0503020204020204" pitchFamily="34" charset="-122"/>
                          <a:cs typeface="+mn-cs"/>
                        </a:rPr>
                        <a:t>格式的时间</a:t>
                      </a:r>
                    </a:p>
                  </a:txBody>
                  <a:tcPr marL="68580" marR="68580" marT="0" marB="0" anchor="ctr"/>
                </a:tc>
                <a:extLst>
                  <a:ext uri="{0D108BD9-81ED-4DB2-BD59-A6C34878D82A}">
                    <a16:rowId xmlns:a16="http://schemas.microsoft.com/office/drawing/2014/main" val="10001"/>
                  </a:ext>
                </a:extLst>
              </a:tr>
              <a:tr h="555723">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Range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用于指定服务器只需返回文档中的部分内容及内容范围，这对较大文档的断点续传非常有用</a:t>
                      </a:r>
                    </a:p>
                  </a:txBody>
                  <a:tcPr marL="68580" marR="68580" marT="0" marB="0" anchor="ctr"/>
                </a:tc>
                <a:extLst>
                  <a:ext uri="{0D108BD9-81ED-4DB2-BD59-A6C34878D82A}">
                    <a16:rowId xmlns:a16="http://schemas.microsoft.com/office/drawing/2014/main" val="10002"/>
                  </a:ext>
                </a:extLst>
              </a:tr>
              <a:tr h="614359">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If-Range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If-Range</a:t>
                      </a:r>
                      <a:r>
                        <a:rPr lang="zh-CN" sz="1600" b="0" kern="100">
                          <a:solidFill>
                            <a:srgbClr val="595959"/>
                          </a:solidFill>
                          <a:effectLst/>
                          <a:latin typeface="微软雅黑" panose="020B0503020204020204" pitchFamily="34" charset="-122"/>
                          <a:ea typeface="微软雅黑" panose="020B0503020204020204" pitchFamily="34" charset="-122"/>
                          <a:cs typeface="+mn-cs"/>
                        </a:rPr>
                        <a:t>头字段只能伴随着</a:t>
                      </a:r>
                      <a:r>
                        <a:rPr lang="en-US" sz="1600" b="0" kern="100">
                          <a:solidFill>
                            <a:srgbClr val="595959"/>
                          </a:solidFill>
                          <a:effectLst/>
                          <a:latin typeface="微软雅黑" panose="020B0503020204020204" pitchFamily="34" charset="-122"/>
                          <a:ea typeface="微软雅黑" panose="020B0503020204020204" pitchFamily="34" charset="-122"/>
                          <a:cs typeface="+mn-cs"/>
                        </a:rPr>
                        <a:t>Range</a:t>
                      </a:r>
                      <a:r>
                        <a:rPr lang="zh-CN" sz="1600" b="0" kern="100">
                          <a:solidFill>
                            <a:srgbClr val="595959"/>
                          </a:solidFill>
                          <a:effectLst/>
                          <a:latin typeface="微软雅黑" panose="020B0503020204020204" pitchFamily="34" charset="-122"/>
                          <a:ea typeface="微软雅黑" panose="020B0503020204020204" pitchFamily="34" charset="-122"/>
                          <a:cs typeface="+mn-cs"/>
                        </a:rPr>
                        <a:t>头字段一起使用，其值可以是实体标签或</a:t>
                      </a:r>
                      <a:r>
                        <a:rPr lang="en-US" sz="1600" b="0" kern="100">
                          <a:solidFill>
                            <a:srgbClr val="595959"/>
                          </a:solidFill>
                          <a:effectLst/>
                          <a:latin typeface="微软雅黑" panose="020B0503020204020204" pitchFamily="34" charset="-122"/>
                          <a:ea typeface="微软雅黑" panose="020B0503020204020204" pitchFamily="34" charset="-122"/>
                          <a:cs typeface="+mn-cs"/>
                        </a:rPr>
                        <a:t>GMT</a:t>
                      </a:r>
                      <a:r>
                        <a:rPr lang="zh-CN" sz="1600" b="0" kern="100">
                          <a:solidFill>
                            <a:srgbClr val="595959"/>
                          </a:solidFill>
                          <a:effectLst/>
                          <a:latin typeface="微软雅黑" panose="020B0503020204020204" pitchFamily="34" charset="-122"/>
                          <a:ea typeface="微软雅黑" panose="020B0503020204020204" pitchFamily="34" charset="-122"/>
                          <a:cs typeface="+mn-cs"/>
                        </a:rPr>
                        <a:t>格式的时间</a:t>
                      </a:r>
                    </a:p>
                  </a:txBody>
                  <a:tcPr marL="68580" marR="68580" marT="0" marB="0" anchor="ctr"/>
                </a:tc>
                <a:extLst>
                  <a:ext uri="{0D108BD9-81ED-4DB2-BD59-A6C34878D82A}">
                    <a16:rowId xmlns:a16="http://schemas.microsoft.com/office/drawing/2014/main" val="10003"/>
                  </a:ext>
                </a:extLst>
              </a:tr>
              <a:tr h="614359">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Max-Forward</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指定当前请求可以途经的代理服务器数量，每经过一个代理服务器，此数值就减</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1</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extLst>
                  <a:ext uri="{0D108BD9-81ED-4DB2-BD59-A6C34878D82A}">
                    <a16:rowId xmlns:a16="http://schemas.microsoft.com/office/drawing/2014/main" val="10004"/>
                  </a:ext>
                </a:extLst>
              </a:tr>
              <a:tr h="614359">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Referer</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Referer</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头字段非常有用，常被网站管理人员用来追踪网站的访问者是如何导航进入网站的。同时</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Referer</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头字段还可以用于网站的防盗链</a:t>
                      </a:r>
                    </a:p>
                  </a:txBody>
                  <a:tcPr marL="68580" marR="68580" marT="0" marB="0" anchor="ctr"/>
                </a:tc>
                <a:extLst>
                  <a:ext uri="{0D108BD9-81ED-4DB2-BD59-A6C34878D82A}">
                    <a16:rowId xmlns:a16="http://schemas.microsoft.com/office/drawing/2014/main" val="10005"/>
                  </a:ext>
                </a:extLst>
              </a:tr>
              <a:tr h="833583">
                <a:tc>
                  <a:txBody>
                    <a:bodyPr/>
                    <a:lstStyle/>
                    <a:p>
                      <a:pPr marL="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User-Agent</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User-Agent</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中文名为用户代理，简称</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 UA</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，它用于指定浏览器或者其他客户端程序使用的操作系统及版本、浏览器及版本、浏览器渲染引擎、浏览器语言等，以便服务器针对不同类型的浏览器而返回不同的内容</a:t>
                      </a:r>
                    </a:p>
                  </a:txBody>
                  <a:tcPr marL="68580" marR="68580" marT="0" marB="0" anchor="ct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361641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3.2.2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Chevron 3"/>
          <p:cNvSpPr/>
          <p:nvPr>
            <p:custDataLst>
              <p:tags r:id="rId1"/>
            </p:custDataLst>
          </p:nvPr>
        </p:nvSpPr>
        <p:spPr>
          <a:xfrm>
            <a:off x="838731" y="1064302"/>
            <a:ext cx="4607328"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2" name="文本框 1"/>
          <p:cNvSpPr txBox="1"/>
          <p:nvPr/>
        </p:nvSpPr>
        <p:spPr>
          <a:xfrm>
            <a:off x="1185984" y="1204287"/>
            <a:ext cx="3463290"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请求头的字段</a:t>
            </a:r>
            <a:r>
              <a:rPr lang="en-US" altLang="zh-CN" sz="2000" dirty="0">
                <a:solidFill>
                  <a:srgbClr val="1369B2"/>
                </a:solidFill>
                <a:latin typeface="微软雅黑" panose="020B0503020204020204" pitchFamily="34" charset="-122"/>
                <a:ea typeface="微软雅黑" panose="020B0503020204020204" pitchFamily="34" charset="-122"/>
              </a:rPr>
              <a:t>—Accept</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7" name="文本框 18"/>
          <p:cNvSpPr txBox="1"/>
          <p:nvPr>
            <p:custDataLst>
              <p:tags r:id="rId2"/>
            </p:custDataLst>
          </p:nvPr>
        </p:nvSpPr>
        <p:spPr>
          <a:xfrm>
            <a:off x="1172537" y="1969503"/>
            <a:ext cx="10152530" cy="218563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Accept</a:t>
            </a:r>
            <a:r>
              <a:rPr lang="zh-CN" altLang="zh-CN" dirty="0">
                <a:solidFill>
                  <a:srgbClr val="595959"/>
                </a:solidFill>
                <a:latin typeface="微软雅黑" panose="020B0503020204020204" pitchFamily="34" charset="-122"/>
              </a:rPr>
              <a:t>头字段用于指出</a:t>
            </a:r>
            <a:r>
              <a:rPr lang="zh-CN" altLang="zh-CN" dirty="0">
                <a:solidFill>
                  <a:srgbClr val="1369B2"/>
                </a:solidFill>
                <a:latin typeface="微软雅黑" panose="020B0503020204020204" pitchFamily="34" charset="-122"/>
              </a:rPr>
              <a:t>客户端程序</a:t>
            </a:r>
            <a:r>
              <a:rPr lang="zh-CN" altLang="zh-CN" dirty="0">
                <a:solidFill>
                  <a:srgbClr val="595959"/>
                </a:solidFill>
                <a:latin typeface="微软雅黑" panose="020B0503020204020204" pitchFamily="34" charset="-122"/>
              </a:rPr>
              <a:t>（通常是浏览器）能够处理的</a:t>
            </a:r>
            <a:r>
              <a:rPr lang="en-US" altLang="zh-CN" dirty="0">
                <a:solidFill>
                  <a:srgbClr val="1369B2"/>
                </a:solidFill>
                <a:latin typeface="微软雅黑" panose="020B0503020204020204" pitchFamily="34" charset="-122"/>
              </a:rPr>
              <a:t>MIME</a:t>
            </a:r>
            <a:r>
              <a:rPr lang="en-US" altLang="zh-CN" dirty="0">
                <a:solidFill>
                  <a:srgbClr val="595959"/>
                </a:solidFill>
                <a:latin typeface="微软雅黑" panose="020B0503020204020204" pitchFamily="34" charset="-122"/>
              </a:rPr>
              <a:t>(Multipurpose Internet Mail Extensions</a:t>
            </a:r>
            <a:r>
              <a:rPr lang="zh-CN" altLang="zh-CN" dirty="0">
                <a:solidFill>
                  <a:srgbClr val="595959"/>
                </a:solidFill>
                <a:latin typeface="微软雅黑" panose="020B0503020204020204" pitchFamily="34" charset="-122"/>
              </a:rPr>
              <a:t>，多用途互联网邮件扩展</a:t>
            </a:r>
            <a:r>
              <a:rPr lang="en-US" altLang="zh-CN" dirty="0">
                <a:solidFill>
                  <a:srgbClr val="595959"/>
                </a:solidFill>
                <a:latin typeface="微软雅黑" panose="020B0503020204020204" pitchFamily="34" charset="-122"/>
              </a:rPr>
              <a:t>)</a:t>
            </a:r>
            <a:r>
              <a:rPr lang="zh-CN" altLang="zh-CN" dirty="0">
                <a:solidFill>
                  <a:srgbClr val="595959"/>
                </a:solidFill>
                <a:latin typeface="微软雅黑" panose="020B0503020204020204" pitchFamily="34" charset="-122"/>
              </a:rPr>
              <a:t>类型。例如，如果浏览器和服务器同时支持</a:t>
            </a:r>
            <a:r>
              <a:rPr lang="en-US" altLang="zh-CN" dirty="0">
                <a:solidFill>
                  <a:srgbClr val="595959"/>
                </a:solidFill>
                <a:latin typeface="微软雅黑" panose="020B0503020204020204" pitchFamily="34" charset="-122"/>
              </a:rPr>
              <a:t>png</a:t>
            </a:r>
            <a:r>
              <a:rPr lang="zh-CN" altLang="zh-CN" dirty="0">
                <a:solidFill>
                  <a:srgbClr val="595959"/>
                </a:solidFill>
                <a:latin typeface="微软雅黑" panose="020B0503020204020204" pitchFamily="34" charset="-122"/>
              </a:rPr>
              <a:t>类型的图片，则浏览器可以发送包含</a:t>
            </a:r>
            <a:r>
              <a:rPr lang="en-US" altLang="zh-CN" dirty="0">
                <a:solidFill>
                  <a:srgbClr val="595959"/>
                </a:solidFill>
                <a:latin typeface="微软雅黑" panose="020B0503020204020204" pitchFamily="34" charset="-122"/>
              </a:rPr>
              <a:t>image/png</a:t>
            </a:r>
            <a:r>
              <a:rPr lang="zh-CN" altLang="zh-CN" dirty="0">
                <a:solidFill>
                  <a:srgbClr val="595959"/>
                </a:solidFill>
                <a:latin typeface="微软雅黑" panose="020B0503020204020204" pitchFamily="34" charset="-122"/>
              </a:rPr>
              <a:t>的</a:t>
            </a:r>
            <a:r>
              <a:rPr lang="en-US" altLang="zh-CN" dirty="0">
                <a:solidFill>
                  <a:srgbClr val="595959"/>
                </a:solidFill>
                <a:latin typeface="微软雅黑" panose="020B0503020204020204" pitchFamily="34" charset="-122"/>
              </a:rPr>
              <a:t>Accept</a:t>
            </a:r>
            <a:r>
              <a:rPr lang="zh-CN" altLang="zh-CN" dirty="0">
                <a:solidFill>
                  <a:srgbClr val="595959"/>
                </a:solidFill>
                <a:latin typeface="微软雅黑" panose="020B0503020204020204" pitchFamily="34" charset="-122"/>
              </a:rPr>
              <a:t>头字段，服务器检查到</a:t>
            </a:r>
            <a:r>
              <a:rPr lang="en-US" altLang="zh-CN" dirty="0">
                <a:solidFill>
                  <a:srgbClr val="595959"/>
                </a:solidFill>
                <a:latin typeface="微软雅黑" panose="020B0503020204020204" pitchFamily="34" charset="-122"/>
              </a:rPr>
              <a:t>Accept</a:t>
            </a:r>
            <a:r>
              <a:rPr lang="zh-CN" altLang="zh-CN" dirty="0">
                <a:solidFill>
                  <a:srgbClr val="595959"/>
                </a:solidFill>
                <a:latin typeface="微软雅黑" panose="020B0503020204020204" pitchFamily="34" charset="-122"/>
              </a:rPr>
              <a:t>头中包含</a:t>
            </a:r>
            <a:r>
              <a:rPr lang="en-US" altLang="zh-CN" dirty="0">
                <a:solidFill>
                  <a:srgbClr val="595959"/>
                </a:solidFill>
                <a:latin typeface="微软雅黑" panose="020B0503020204020204" pitchFamily="34" charset="-122"/>
              </a:rPr>
              <a:t>image/png</a:t>
            </a:r>
            <a:r>
              <a:rPr lang="zh-CN" altLang="zh-CN" dirty="0">
                <a:solidFill>
                  <a:srgbClr val="595959"/>
                </a:solidFill>
                <a:latin typeface="微软雅黑" panose="020B0503020204020204" pitchFamily="34" charset="-122"/>
              </a:rPr>
              <a:t>这种</a:t>
            </a:r>
            <a:r>
              <a:rPr lang="en-US" altLang="zh-CN" dirty="0">
                <a:solidFill>
                  <a:srgbClr val="595959"/>
                </a:solidFill>
                <a:latin typeface="微软雅黑" panose="020B0503020204020204" pitchFamily="34" charset="-122"/>
              </a:rPr>
              <a:t>MIME</a:t>
            </a:r>
            <a:r>
              <a:rPr lang="zh-CN" altLang="zh-CN" dirty="0">
                <a:solidFill>
                  <a:srgbClr val="595959"/>
                </a:solidFill>
                <a:latin typeface="微软雅黑" panose="020B0503020204020204" pitchFamily="34" charset="-122"/>
              </a:rPr>
              <a:t>类型，可能在网页中的</a:t>
            </a:r>
            <a:r>
              <a:rPr lang="en-US" altLang="zh-CN" dirty="0">
                <a:solidFill>
                  <a:srgbClr val="595959"/>
                </a:solidFill>
                <a:latin typeface="微软雅黑" panose="020B0503020204020204" pitchFamily="34" charset="-122"/>
              </a:rPr>
              <a:t>img</a:t>
            </a:r>
            <a:r>
              <a:rPr lang="zh-CN" altLang="zh-CN" dirty="0">
                <a:solidFill>
                  <a:srgbClr val="595959"/>
                </a:solidFill>
                <a:latin typeface="微软雅黑" panose="020B0503020204020204" pitchFamily="34" charset="-122"/>
              </a:rPr>
              <a:t>元素中使用</a:t>
            </a:r>
            <a:r>
              <a:rPr lang="en-US" altLang="zh-CN" dirty="0">
                <a:solidFill>
                  <a:srgbClr val="595959"/>
                </a:solidFill>
                <a:latin typeface="微软雅黑" panose="020B0503020204020204" pitchFamily="34" charset="-122"/>
              </a:rPr>
              <a:t>png</a:t>
            </a:r>
            <a:r>
              <a:rPr lang="zh-CN" altLang="zh-CN" dirty="0">
                <a:solidFill>
                  <a:srgbClr val="595959"/>
                </a:solidFill>
                <a:latin typeface="微软雅黑" panose="020B0503020204020204" pitchFamily="34" charset="-122"/>
              </a:rPr>
              <a:t>类型的文件。</a:t>
            </a:r>
            <a:r>
              <a:rPr lang="en-US" altLang="zh-CN" dirty="0">
                <a:solidFill>
                  <a:srgbClr val="595959"/>
                </a:solidFill>
                <a:latin typeface="微软雅黑" panose="020B0503020204020204" pitchFamily="34" charset="-122"/>
              </a:rPr>
              <a:t>MIME</a:t>
            </a:r>
            <a:r>
              <a:rPr lang="zh-CN" altLang="zh-CN" dirty="0">
                <a:solidFill>
                  <a:srgbClr val="595959"/>
                </a:solidFill>
                <a:latin typeface="微软雅黑" panose="020B0503020204020204" pitchFamily="34" charset="-122"/>
              </a:rPr>
              <a:t>类型有很多种，例如，下面的这些</a:t>
            </a:r>
            <a:r>
              <a:rPr lang="en-US" altLang="zh-CN" dirty="0">
                <a:solidFill>
                  <a:srgbClr val="595959"/>
                </a:solidFill>
                <a:latin typeface="微软雅黑" panose="020B0503020204020204" pitchFamily="34" charset="-122"/>
              </a:rPr>
              <a:t>MIME</a:t>
            </a:r>
            <a:r>
              <a:rPr lang="zh-CN" altLang="zh-CN" dirty="0">
                <a:solidFill>
                  <a:srgbClr val="595959"/>
                </a:solidFill>
                <a:latin typeface="微软雅黑" panose="020B0503020204020204" pitchFamily="34" charset="-122"/>
              </a:rPr>
              <a:t>类型都可以作为</a:t>
            </a:r>
            <a:r>
              <a:rPr lang="en-US" altLang="zh-CN" dirty="0">
                <a:solidFill>
                  <a:srgbClr val="1369B2"/>
                </a:solidFill>
                <a:latin typeface="微软雅黑" panose="020B0503020204020204" pitchFamily="34" charset="-122"/>
              </a:rPr>
              <a:t>Accept</a:t>
            </a:r>
            <a:r>
              <a:rPr lang="zh-CN" altLang="zh-CN" dirty="0">
                <a:solidFill>
                  <a:srgbClr val="1369B2"/>
                </a:solidFill>
                <a:latin typeface="微软雅黑" panose="020B0503020204020204" pitchFamily="34" charset="-122"/>
              </a:rPr>
              <a:t>头字段的值</a:t>
            </a:r>
            <a:r>
              <a:rPr lang="zh-CN" altLang="zh-CN" dirty="0">
                <a:solidFill>
                  <a:srgbClr val="595959"/>
                </a:solidFill>
                <a:latin typeface="微软雅黑" panose="020B0503020204020204" pitchFamily="34" charset="-122"/>
              </a:rPr>
              <a:t>。</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pic>
        <p:nvPicPr>
          <p:cNvPr id="8" name="图片 7"/>
          <p:cNvPicPr>
            <a:picLocks noChangeAspect="1"/>
          </p:cNvPicPr>
          <p:nvPr/>
        </p:nvPicPr>
        <p:blipFill>
          <a:blip r:embed="rId5"/>
          <a:stretch>
            <a:fillRect/>
          </a:stretch>
        </p:blipFill>
        <p:spPr>
          <a:xfrm>
            <a:off x="2629319" y="4579780"/>
            <a:ext cx="6821801" cy="1190719"/>
          </a:xfrm>
          <a:prstGeom prst="rect">
            <a:avLst/>
          </a:prstGeom>
        </p:spPr>
      </p:pic>
      <p:sp>
        <p:nvSpPr>
          <p:cNvPr id="9" name="矩形 8"/>
          <p:cNvSpPr/>
          <p:nvPr/>
        </p:nvSpPr>
        <p:spPr>
          <a:xfrm>
            <a:off x="2817641" y="4620122"/>
            <a:ext cx="6030523" cy="1077218"/>
          </a:xfrm>
          <a:prstGeom prst="rect">
            <a:avLst/>
          </a:prstGeom>
        </p:spPr>
        <p:txBody>
          <a:bodyPr wrap="square">
            <a:spAutoFit/>
          </a:bodyPr>
          <a:lstStyle/>
          <a:p>
            <a:r>
              <a:rPr lang="en-US" altLang="zh-CN" sz="1600" dirty="0"/>
              <a:t>Accept: text/html,</a:t>
            </a:r>
            <a:r>
              <a:rPr lang="zh-CN" altLang="zh-CN" sz="1600" dirty="0"/>
              <a:t>表明客户端希望接受</a:t>
            </a:r>
            <a:r>
              <a:rPr lang="en-US" altLang="zh-CN" sz="1600" dirty="0"/>
              <a:t>HTML</a:t>
            </a:r>
            <a:r>
              <a:rPr lang="zh-CN" altLang="zh-CN" sz="1600" dirty="0"/>
              <a:t>文本。</a:t>
            </a:r>
          </a:p>
          <a:p>
            <a:r>
              <a:rPr lang="en-US" altLang="zh-CN" sz="1600" dirty="0"/>
              <a:t>Accept: image/gif,</a:t>
            </a:r>
            <a:r>
              <a:rPr lang="zh-CN" altLang="zh-CN" sz="1600" dirty="0"/>
              <a:t>表明客户端希望接受</a:t>
            </a:r>
            <a:r>
              <a:rPr lang="en-US" altLang="zh-CN" sz="1600" dirty="0"/>
              <a:t>GIF</a:t>
            </a:r>
            <a:r>
              <a:rPr lang="zh-CN" altLang="zh-CN" sz="1600" dirty="0"/>
              <a:t>图像格式的资源。</a:t>
            </a:r>
          </a:p>
          <a:p>
            <a:r>
              <a:rPr lang="en-US" altLang="zh-CN" sz="1600" dirty="0"/>
              <a:t>Accept: image/*,</a:t>
            </a:r>
            <a:r>
              <a:rPr lang="zh-CN" altLang="zh-CN" sz="1600" dirty="0"/>
              <a:t>表明客户端可以接受所有</a:t>
            </a:r>
            <a:r>
              <a:rPr lang="en-US" altLang="zh-CN" sz="1600" dirty="0"/>
              <a:t>image</a:t>
            </a:r>
            <a:r>
              <a:rPr lang="zh-CN" altLang="zh-CN" sz="1600" dirty="0"/>
              <a:t>格式的子类型。</a:t>
            </a:r>
          </a:p>
          <a:p>
            <a:r>
              <a:rPr lang="en-US" altLang="zh-CN" sz="1600" dirty="0"/>
              <a:t>Accept: */*,</a:t>
            </a:r>
            <a:r>
              <a:rPr lang="zh-CN" altLang="zh-CN" sz="1600" dirty="0"/>
              <a:t>表明客户端可以接受所有格式的内容。</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428159"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3.2.2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Chevron 3"/>
          <p:cNvSpPr/>
          <p:nvPr>
            <p:custDataLst>
              <p:tags r:id="rId1"/>
            </p:custDataLst>
          </p:nvPr>
        </p:nvSpPr>
        <p:spPr>
          <a:xfrm>
            <a:off x="838730" y="1064302"/>
            <a:ext cx="581756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2" name="文本框 1"/>
          <p:cNvSpPr txBox="1"/>
          <p:nvPr/>
        </p:nvSpPr>
        <p:spPr>
          <a:xfrm>
            <a:off x="1185984" y="1204287"/>
            <a:ext cx="4691380"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请求头的字段</a:t>
            </a:r>
            <a:r>
              <a:rPr lang="en-US" altLang="zh-CN" sz="2000" dirty="0">
                <a:solidFill>
                  <a:srgbClr val="1369B2"/>
                </a:solidFill>
                <a:latin typeface="微软雅黑" panose="020B0503020204020204" pitchFamily="34" charset="-122"/>
                <a:ea typeface="微软雅黑" panose="020B0503020204020204" pitchFamily="34" charset="-122"/>
              </a:rPr>
              <a:t>—Accept-Encoding</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7" name="文本框 18"/>
          <p:cNvSpPr txBox="1"/>
          <p:nvPr>
            <p:custDataLst>
              <p:tags r:id="rId2"/>
            </p:custDataLst>
          </p:nvPr>
        </p:nvSpPr>
        <p:spPr>
          <a:xfrm>
            <a:off x="1172537" y="1835033"/>
            <a:ext cx="10152530" cy="137881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Accept-Encoding</a:t>
            </a:r>
            <a:r>
              <a:rPr lang="zh-CN" altLang="zh-CN" dirty="0">
                <a:solidFill>
                  <a:srgbClr val="595959"/>
                </a:solidFill>
                <a:latin typeface="微软雅黑" panose="020B0503020204020204" pitchFamily="34" charset="-122"/>
              </a:rPr>
              <a:t>头字段用于指定客户端能够进行解码的数据编码方式，这里的编码方式通常指的是某种压缩方式。在</a:t>
            </a:r>
            <a:r>
              <a:rPr lang="en-US" altLang="zh-CN" dirty="0">
                <a:solidFill>
                  <a:srgbClr val="595959"/>
                </a:solidFill>
                <a:latin typeface="微软雅黑" panose="020B0503020204020204" pitchFamily="34" charset="-122"/>
              </a:rPr>
              <a:t>Accept-Encoding</a:t>
            </a:r>
            <a:r>
              <a:rPr lang="zh-CN" altLang="zh-CN" dirty="0">
                <a:solidFill>
                  <a:srgbClr val="595959"/>
                </a:solidFill>
                <a:latin typeface="微软雅黑" panose="020B0503020204020204" pitchFamily="34" charset="-122"/>
              </a:rPr>
              <a:t>头字段中，可以指定多个数据编码方式，它们之间以</a:t>
            </a:r>
            <a:r>
              <a:rPr lang="zh-CN" altLang="zh-CN" dirty="0">
                <a:solidFill>
                  <a:srgbClr val="1369B2"/>
                </a:solidFill>
                <a:latin typeface="微软雅黑" panose="020B0503020204020204" pitchFamily="34" charset="-122"/>
              </a:rPr>
              <a:t>逗号分隔</a:t>
            </a:r>
            <a:r>
              <a:rPr lang="zh-CN" altLang="zh-CN" dirty="0">
                <a:solidFill>
                  <a:srgbClr val="595959"/>
                </a:solidFill>
                <a:latin typeface="微软雅黑" panose="020B0503020204020204" pitchFamily="34" charset="-122"/>
              </a:rPr>
              <a:t>，具体示例如下：</a:t>
            </a:r>
          </a:p>
          <a:p>
            <a:pPr>
              <a:lnSpc>
                <a:spcPct val="150000"/>
              </a:lnSpc>
            </a:pPr>
            <a:endParaRPr lang="zh-CN" altLang="zh-CN" dirty="0">
              <a:solidFill>
                <a:srgbClr val="595959"/>
              </a:solidFill>
              <a:latin typeface="微软雅黑" panose="020B0503020204020204" pitchFamily="34" charset="-122"/>
            </a:endParaRPr>
          </a:p>
        </p:txBody>
      </p:sp>
      <p:pic>
        <p:nvPicPr>
          <p:cNvPr id="8" name="图片 7"/>
          <p:cNvPicPr>
            <a:picLocks noChangeAspect="1"/>
          </p:cNvPicPr>
          <p:nvPr/>
        </p:nvPicPr>
        <p:blipFill>
          <a:blip r:embed="rId6"/>
          <a:stretch>
            <a:fillRect/>
          </a:stretch>
        </p:blipFill>
        <p:spPr>
          <a:xfrm>
            <a:off x="3247882" y="3315762"/>
            <a:ext cx="4981716" cy="595359"/>
          </a:xfrm>
          <a:prstGeom prst="rect">
            <a:avLst/>
          </a:prstGeom>
        </p:spPr>
      </p:pic>
      <p:sp>
        <p:nvSpPr>
          <p:cNvPr id="9" name="矩形 8"/>
          <p:cNvSpPr/>
          <p:nvPr/>
        </p:nvSpPr>
        <p:spPr>
          <a:xfrm>
            <a:off x="3436203" y="3423339"/>
            <a:ext cx="4013465" cy="338554"/>
          </a:xfrm>
          <a:prstGeom prst="rect">
            <a:avLst/>
          </a:prstGeom>
        </p:spPr>
        <p:txBody>
          <a:bodyPr wrap="square">
            <a:spAutoFit/>
          </a:bodyPr>
          <a:lstStyle/>
          <a:p>
            <a:r>
              <a:rPr lang="en-US" altLang="zh-CN" sz="1600" dirty="0"/>
              <a:t>Accept-Encoding: gzip,compress</a:t>
            </a:r>
            <a:endParaRPr lang="zh-CN" altLang="zh-CN" sz="1600" dirty="0"/>
          </a:p>
        </p:txBody>
      </p:sp>
      <p:sp>
        <p:nvSpPr>
          <p:cNvPr id="10" name="文本框 18"/>
          <p:cNvSpPr txBox="1"/>
          <p:nvPr>
            <p:custDataLst>
              <p:tags r:id="rId3"/>
            </p:custDataLst>
          </p:nvPr>
        </p:nvSpPr>
        <p:spPr>
          <a:xfrm>
            <a:off x="1185984" y="4138963"/>
            <a:ext cx="10152530" cy="212736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1369B2"/>
                </a:solidFill>
                <a:latin typeface="微软雅黑" panose="020B0503020204020204" pitchFamily="34" charset="-122"/>
              </a:rPr>
              <a:t>gzip</a:t>
            </a:r>
            <a:r>
              <a:rPr lang="zh-CN" altLang="zh-CN" dirty="0">
                <a:solidFill>
                  <a:srgbClr val="595959"/>
                </a:solidFill>
                <a:latin typeface="微软雅黑" panose="020B0503020204020204" pitchFamily="34" charset="-122"/>
              </a:rPr>
              <a:t>和</a:t>
            </a:r>
            <a:r>
              <a:rPr lang="en-US" altLang="zh-CN" dirty="0">
                <a:solidFill>
                  <a:srgbClr val="1369B2"/>
                </a:solidFill>
                <a:latin typeface="微软雅黑" panose="020B0503020204020204" pitchFamily="34" charset="-122"/>
              </a:rPr>
              <a:t>compress</a:t>
            </a:r>
            <a:r>
              <a:rPr lang="zh-CN" altLang="zh-CN" dirty="0">
                <a:solidFill>
                  <a:srgbClr val="595959"/>
                </a:solidFill>
                <a:latin typeface="微软雅黑" panose="020B0503020204020204" pitchFamily="34" charset="-122"/>
              </a:rPr>
              <a:t>这两种格式是最常见的数据编码方式。在传输较大的实体内容之前，对其进行压缩编码，可以节省</a:t>
            </a:r>
            <a:r>
              <a:rPr lang="zh-CN" altLang="zh-CN" dirty="0">
                <a:solidFill>
                  <a:srgbClr val="1369B2"/>
                </a:solidFill>
                <a:latin typeface="微软雅黑" panose="020B0503020204020204" pitchFamily="34" charset="-122"/>
              </a:rPr>
              <a:t>网络带宽和传输时间</a:t>
            </a:r>
            <a:r>
              <a:rPr lang="zh-CN" altLang="zh-CN" dirty="0">
                <a:solidFill>
                  <a:srgbClr val="595959"/>
                </a:solidFill>
                <a:latin typeface="微软雅黑" panose="020B0503020204020204" pitchFamily="34" charset="-122"/>
              </a:rPr>
              <a:t>。服务器接收到这个请求头后，使用其中指定的一种格式对原始文档内容进行</a:t>
            </a:r>
            <a:r>
              <a:rPr lang="zh-CN" altLang="zh-CN" dirty="0">
                <a:solidFill>
                  <a:srgbClr val="1369B2"/>
                </a:solidFill>
                <a:latin typeface="微软雅黑" panose="020B0503020204020204" pitchFamily="34" charset="-122"/>
              </a:rPr>
              <a:t>压缩编码</a:t>
            </a:r>
            <a:r>
              <a:rPr lang="zh-CN" altLang="zh-CN" dirty="0">
                <a:solidFill>
                  <a:srgbClr val="595959"/>
                </a:solidFill>
                <a:latin typeface="微软雅黑" panose="020B0503020204020204" pitchFamily="34" charset="-122"/>
              </a:rPr>
              <a:t>，然后再将其作为响应消息的实体内容发送给</a:t>
            </a:r>
            <a:r>
              <a:rPr lang="zh-CN" altLang="zh-CN" dirty="0">
                <a:solidFill>
                  <a:srgbClr val="1369B2"/>
                </a:solidFill>
                <a:latin typeface="微软雅黑" panose="020B0503020204020204" pitchFamily="34" charset="-122"/>
              </a:rPr>
              <a:t>客户端</a:t>
            </a:r>
            <a:r>
              <a:rPr lang="zh-CN" altLang="zh-CN" dirty="0">
                <a:solidFill>
                  <a:srgbClr val="595959"/>
                </a:solidFill>
                <a:latin typeface="微软雅黑" panose="020B0503020204020204" pitchFamily="34" charset="-122"/>
              </a:rPr>
              <a:t>，并且在</a:t>
            </a:r>
            <a:r>
              <a:rPr lang="en-US" altLang="zh-CN" dirty="0">
                <a:solidFill>
                  <a:srgbClr val="595959"/>
                </a:solidFill>
                <a:latin typeface="微软雅黑" panose="020B0503020204020204" pitchFamily="34" charset="-122"/>
              </a:rPr>
              <a:t>Content-Encoding</a:t>
            </a:r>
            <a:r>
              <a:rPr lang="zh-CN" altLang="zh-CN" dirty="0">
                <a:solidFill>
                  <a:srgbClr val="595959"/>
                </a:solidFill>
                <a:latin typeface="微软雅黑" panose="020B0503020204020204" pitchFamily="34" charset="-122"/>
              </a:rPr>
              <a:t>响应头中指出实体内容所使用的</a:t>
            </a:r>
            <a:r>
              <a:rPr lang="zh-CN" altLang="zh-CN" dirty="0">
                <a:solidFill>
                  <a:srgbClr val="1369B2"/>
                </a:solidFill>
                <a:latin typeface="微软雅黑" panose="020B0503020204020204" pitchFamily="34" charset="-122"/>
              </a:rPr>
              <a:t>压缩编码格式</a:t>
            </a:r>
            <a:r>
              <a:rPr lang="zh-CN" altLang="zh-CN" dirty="0">
                <a:solidFill>
                  <a:srgbClr val="595959"/>
                </a:solidFill>
                <a:latin typeface="微软雅黑" panose="020B0503020204020204" pitchFamily="34" charset="-122"/>
              </a:rPr>
              <a:t>。浏览器在接收到这样的实体内容之后，需要对其进行反向解压缩。</a:t>
            </a: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789131"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3.2.2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Chevron 3"/>
          <p:cNvSpPr/>
          <p:nvPr>
            <p:custDataLst>
              <p:tags r:id="rId1"/>
            </p:custDataLst>
          </p:nvPr>
        </p:nvSpPr>
        <p:spPr>
          <a:xfrm>
            <a:off x="838731" y="1064302"/>
            <a:ext cx="4486304"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2" name="文本框 1"/>
          <p:cNvSpPr txBox="1"/>
          <p:nvPr/>
        </p:nvSpPr>
        <p:spPr>
          <a:xfrm>
            <a:off x="1185984" y="1204287"/>
            <a:ext cx="3198495"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请求头的字段</a:t>
            </a:r>
            <a:r>
              <a:rPr lang="en-US" altLang="zh-CN" sz="2000" dirty="0">
                <a:solidFill>
                  <a:srgbClr val="1369B2"/>
                </a:solidFill>
                <a:latin typeface="微软雅黑" panose="020B0503020204020204" pitchFamily="34" charset="-122"/>
                <a:ea typeface="微软雅黑" panose="020B0503020204020204" pitchFamily="34" charset="-122"/>
              </a:rPr>
              <a:t>—Host</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7" name="文本框 18"/>
          <p:cNvSpPr txBox="1"/>
          <p:nvPr>
            <p:custDataLst>
              <p:tags r:id="rId2"/>
            </p:custDataLst>
          </p:nvPr>
        </p:nvSpPr>
        <p:spPr>
          <a:xfrm>
            <a:off x="1172537" y="1835034"/>
            <a:ext cx="10152530" cy="92161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Host</a:t>
            </a:r>
            <a:r>
              <a:rPr lang="zh-CN" altLang="zh-CN" dirty="0">
                <a:solidFill>
                  <a:srgbClr val="595959"/>
                </a:solidFill>
                <a:latin typeface="微软雅黑" panose="020B0503020204020204" pitchFamily="34" charset="-122"/>
              </a:rPr>
              <a:t>头字段用于指定资源所在的主机名和端口号，格式与资源完整</a:t>
            </a:r>
            <a:r>
              <a:rPr lang="en-US" altLang="zh-CN" dirty="0">
                <a:solidFill>
                  <a:srgbClr val="595959"/>
                </a:solidFill>
                <a:latin typeface="微软雅黑" panose="020B0503020204020204" pitchFamily="34" charset="-122"/>
              </a:rPr>
              <a:t>URL</a:t>
            </a:r>
            <a:r>
              <a:rPr lang="zh-CN" altLang="zh-CN" dirty="0">
                <a:solidFill>
                  <a:srgbClr val="595959"/>
                </a:solidFill>
                <a:latin typeface="微软雅黑" panose="020B0503020204020204" pitchFamily="34" charset="-122"/>
              </a:rPr>
              <a:t>中的主机名和端口号部分相同，具体示例如下所示</a:t>
            </a:r>
          </a:p>
        </p:txBody>
      </p:sp>
      <p:pic>
        <p:nvPicPr>
          <p:cNvPr id="8" name="图片 7"/>
          <p:cNvPicPr>
            <a:picLocks noChangeAspect="1"/>
          </p:cNvPicPr>
          <p:nvPr/>
        </p:nvPicPr>
        <p:blipFill>
          <a:blip r:embed="rId6"/>
          <a:stretch>
            <a:fillRect/>
          </a:stretch>
        </p:blipFill>
        <p:spPr>
          <a:xfrm>
            <a:off x="3247882" y="2952693"/>
            <a:ext cx="4981716" cy="595359"/>
          </a:xfrm>
          <a:prstGeom prst="rect">
            <a:avLst/>
          </a:prstGeom>
        </p:spPr>
      </p:pic>
      <p:sp>
        <p:nvSpPr>
          <p:cNvPr id="9" name="矩形 8"/>
          <p:cNvSpPr/>
          <p:nvPr/>
        </p:nvSpPr>
        <p:spPr>
          <a:xfrm>
            <a:off x="3436203" y="3060270"/>
            <a:ext cx="4013465" cy="338554"/>
          </a:xfrm>
          <a:prstGeom prst="rect">
            <a:avLst/>
          </a:prstGeom>
        </p:spPr>
        <p:txBody>
          <a:bodyPr wrap="square">
            <a:spAutoFit/>
          </a:bodyPr>
          <a:lstStyle/>
          <a:p>
            <a:r>
              <a:rPr lang="en-US" altLang="zh-CN" sz="1600" dirty="0"/>
              <a:t>Host: www.itcast.cn</a:t>
            </a:r>
            <a:r>
              <a:rPr lang="zh-CN" altLang="zh-CN" sz="1600" dirty="0"/>
              <a:t>：</a:t>
            </a:r>
            <a:r>
              <a:rPr lang="en-US" altLang="zh-CN" sz="1600" dirty="0"/>
              <a:t>80</a:t>
            </a:r>
            <a:endParaRPr lang="zh-CN" altLang="zh-CN" sz="1600" dirty="0"/>
          </a:p>
        </p:txBody>
      </p:sp>
      <p:sp>
        <p:nvSpPr>
          <p:cNvPr id="10" name="文本框 18"/>
          <p:cNvSpPr txBox="1"/>
          <p:nvPr>
            <p:custDataLst>
              <p:tags r:id="rId3"/>
            </p:custDataLst>
          </p:nvPr>
        </p:nvSpPr>
        <p:spPr>
          <a:xfrm>
            <a:off x="1019735" y="3923809"/>
            <a:ext cx="10152530" cy="184497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由于浏览器连接服务器时默认使用的端口号为</a:t>
            </a:r>
            <a:r>
              <a:rPr lang="en-US" altLang="zh-CN" dirty="0">
                <a:solidFill>
                  <a:srgbClr val="595959"/>
                </a:solidFill>
                <a:latin typeface="微软雅黑" panose="020B0503020204020204" pitchFamily="34" charset="-122"/>
              </a:rPr>
              <a:t>80</a:t>
            </a:r>
            <a:r>
              <a:rPr lang="zh-CN" altLang="zh-CN" dirty="0">
                <a:solidFill>
                  <a:srgbClr val="595959"/>
                </a:solidFill>
                <a:latin typeface="微软雅黑" panose="020B0503020204020204" pitchFamily="34" charset="-122"/>
              </a:rPr>
              <a:t>，所以 “</a:t>
            </a:r>
            <a:r>
              <a:rPr lang="en-US" altLang="zh-CN" dirty="0">
                <a:solidFill>
                  <a:srgbClr val="595959"/>
                </a:solidFill>
                <a:latin typeface="微软雅黑" panose="020B0503020204020204" pitchFamily="34" charset="-122"/>
              </a:rPr>
              <a:t>www.itcast.cn</a:t>
            </a:r>
            <a:r>
              <a:rPr lang="zh-CN" altLang="zh-CN" dirty="0">
                <a:solidFill>
                  <a:srgbClr val="595959"/>
                </a:solidFill>
                <a:latin typeface="微软雅黑" panose="020B0503020204020204" pitchFamily="34" charset="-122"/>
              </a:rPr>
              <a:t>”后面的端口号信息“</a:t>
            </a:r>
            <a:r>
              <a:rPr lang="en-US" altLang="zh-CN" dirty="0">
                <a:solidFill>
                  <a:srgbClr val="595959"/>
                </a:solidFill>
                <a:latin typeface="微软雅黑" panose="020B0503020204020204" pitchFamily="34" charset="-122"/>
              </a:rPr>
              <a:t>:80</a:t>
            </a:r>
            <a:r>
              <a:rPr lang="zh-CN" altLang="zh-CN" dirty="0">
                <a:solidFill>
                  <a:srgbClr val="595959"/>
                </a:solidFill>
                <a:latin typeface="微软雅黑" panose="020B0503020204020204" pitchFamily="34" charset="-122"/>
              </a:rPr>
              <a:t>”可以省略。</a:t>
            </a:r>
            <a:r>
              <a:rPr lang="zh-CN" altLang="zh-CN" dirty="0">
                <a:solidFill>
                  <a:srgbClr val="FF0000"/>
                </a:solidFill>
                <a:latin typeface="微软雅黑" panose="020B0503020204020204" pitchFamily="34" charset="-122"/>
              </a:rPr>
              <a:t>需要注意的是</a:t>
            </a: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HTTP1.1</a:t>
            </a:r>
            <a:r>
              <a:rPr lang="zh-CN" altLang="zh-CN" dirty="0">
                <a:solidFill>
                  <a:srgbClr val="595959"/>
                </a:solidFill>
                <a:latin typeface="微软雅黑" panose="020B0503020204020204" pitchFamily="34" charset="-122"/>
              </a:rPr>
              <a:t>中，浏览器和其他客户端发送的每个请求消息中必须包含</a:t>
            </a:r>
            <a:r>
              <a:rPr lang="en-US" altLang="zh-CN" dirty="0">
                <a:solidFill>
                  <a:srgbClr val="1369B2"/>
                </a:solidFill>
                <a:latin typeface="微软雅黑" panose="020B0503020204020204" pitchFamily="34" charset="-122"/>
              </a:rPr>
              <a:t>Host</a:t>
            </a:r>
            <a:r>
              <a:rPr lang="zh-CN" altLang="zh-CN" dirty="0">
                <a:solidFill>
                  <a:srgbClr val="1369B2"/>
                </a:solidFill>
                <a:latin typeface="微软雅黑" panose="020B0503020204020204" pitchFamily="34" charset="-122"/>
              </a:rPr>
              <a:t>请求头字段</a:t>
            </a:r>
            <a:r>
              <a:rPr lang="zh-CN" altLang="zh-CN" dirty="0">
                <a:solidFill>
                  <a:srgbClr val="595959"/>
                </a:solidFill>
                <a:latin typeface="微软雅黑" panose="020B0503020204020204" pitchFamily="34" charset="-122"/>
              </a:rPr>
              <a:t>，以便</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服务器能够根据</a:t>
            </a:r>
            <a:r>
              <a:rPr lang="en-US" altLang="zh-CN" dirty="0">
                <a:solidFill>
                  <a:srgbClr val="595959"/>
                </a:solidFill>
                <a:latin typeface="微软雅黑" panose="020B0503020204020204" pitchFamily="34" charset="-122"/>
              </a:rPr>
              <a:t>Host</a:t>
            </a:r>
            <a:r>
              <a:rPr lang="zh-CN" altLang="zh-CN" dirty="0">
                <a:solidFill>
                  <a:srgbClr val="595959"/>
                </a:solidFill>
                <a:latin typeface="微软雅黑" panose="020B0503020204020204" pitchFamily="34" charset="-122"/>
              </a:rPr>
              <a:t>头字段中的主机名区分客户端所要访问的虚拟</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站点。当浏览器访问</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站点时，会根据地址栏中的</a:t>
            </a:r>
            <a:r>
              <a:rPr lang="en-US" altLang="zh-CN" dirty="0">
                <a:solidFill>
                  <a:srgbClr val="595959"/>
                </a:solidFill>
                <a:latin typeface="微软雅黑" panose="020B0503020204020204" pitchFamily="34" charset="-122"/>
              </a:rPr>
              <a:t>URL</a:t>
            </a:r>
            <a:r>
              <a:rPr lang="zh-CN" altLang="zh-CN" dirty="0">
                <a:solidFill>
                  <a:srgbClr val="595959"/>
                </a:solidFill>
                <a:latin typeface="微软雅黑" panose="020B0503020204020204" pitchFamily="34" charset="-122"/>
              </a:rPr>
              <a:t>地址自动生成相应的</a:t>
            </a:r>
            <a:r>
              <a:rPr lang="en-US" altLang="zh-CN" dirty="0">
                <a:solidFill>
                  <a:srgbClr val="1369B2"/>
                </a:solidFill>
                <a:latin typeface="微软雅黑" panose="020B0503020204020204" pitchFamily="34" charset="-122"/>
              </a:rPr>
              <a:t>Host</a:t>
            </a:r>
            <a:r>
              <a:rPr lang="zh-CN" altLang="zh-CN" dirty="0">
                <a:solidFill>
                  <a:srgbClr val="1369B2"/>
                </a:solidFill>
                <a:latin typeface="微软雅黑" panose="020B0503020204020204" pitchFamily="34" charset="-122"/>
              </a:rPr>
              <a:t>请求头</a:t>
            </a:r>
            <a:r>
              <a:rPr lang="zh-CN" altLang="en-US" dirty="0">
                <a:solidFill>
                  <a:srgbClr val="595959"/>
                </a:solidFill>
                <a:latin typeface="微软雅黑" panose="020B0503020204020204" pitchFamily="34" charset="-122"/>
              </a:rPr>
              <a:t>。</a:t>
            </a: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369710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3.2.2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4" name="文本框 18"/>
          <p:cNvSpPr txBox="1"/>
          <p:nvPr>
            <p:custDataLst>
              <p:tags r:id="rId1"/>
            </p:custDataLst>
          </p:nvPr>
        </p:nvSpPr>
        <p:spPr>
          <a:xfrm>
            <a:off x="1694063" y="2656964"/>
            <a:ext cx="9129262" cy="263868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If-Modified-Since</a:t>
            </a:r>
            <a:r>
              <a:rPr lang="zh-CN" altLang="zh-CN" dirty="0">
                <a:solidFill>
                  <a:srgbClr val="595959"/>
                </a:solidFill>
                <a:latin typeface="微软雅黑" panose="020B0503020204020204" pitchFamily="34" charset="-122"/>
              </a:rPr>
              <a:t>请求头的作用和</a:t>
            </a:r>
            <a:r>
              <a:rPr lang="en-US" altLang="zh-CN" dirty="0">
                <a:solidFill>
                  <a:srgbClr val="595959"/>
                </a:solidFill>
                <a:latin typeface="微软雅黑" panose="020B0503020204020204" pitchFamily="34" charset="-122"/>
              </a:rPr>
              <a:t>If-Mach</a:t>
            </a:r>
            <a:r>
              <a:rPr lang="zh-CN" altLang="zh-CN" dirty="0">
                <a:solidFill>
                  <a:srgbClr val="595959"/>
                </a:solidFill>
                <a:latin typeface="微软雅黑" panose="020B0503020204020204" pitchFamily="34" charset="-122"/>
              </a:rPr>
              <a:t>类似，只不过它的值为</a:t>
            </a:r>
            <a:r>
              <a:rPr lang="en-US" altLang="zh-CN" dirty="0">
                <a:solidFill>
                  <a:srgbClr val="1369B2"/>
                </a:solidFill>
                <a:latin typeface="微软雅黑" panose="020B0503020204020204" pitchFamily="34" charset="-122"/>
              </a:rPr>
              <a:t>GMT</a:t>
            </a:r>
            <a:r>
              <a:rPr lang="zh-CN" altLang="zh-CN" dirty="0">
                <a:solidFill>
                  <a:srgbClr val="1369B2"/>
                </a:solidFill>
                <a:latin typeface="微软雅黑" panose="020B0503020204020204" pitchFamily="34" charset="-122"/>
              </a:rPr>
              <a:t>格式</a:t>
            </a:r>
            <a:r>
              <a:rPr lang="zh-CN" altLang="zh-CN" dirty="0">
                <a:solidFill>
                  <a:srgbClr val="595959"/>
                </a:solidFill>
                <a:latin typeface="微软雅黑" panose="020B0503020204020204" pitchFamily="34" charset="-122"/>
              </a:rPr>
              <a:t>的时间。</a:t>
            </a:r>
            <a:r>
              <a:rPr lang="en-US" altLang="zh-CN" dirty="0">
                <a:solidFill>
                  <a:srgbClr val="595959"/>
                </a:solidFill>
                <a:latin typeface="微软雅黑" panose="020B0503020204020204" pitchFamily="34" charset="-122"/>
              </a:rPr>
              <a:t>If-Modified-Since</a:t>
            </a:r>
            <a:r>
              <a:rPr lang="zh-CN" altLang="zh-CN" dirty="0">
                <a:solidFill>
                  <a:srgbClr val="595959"/>
                </a:solidFill>
                <a:latin typeface="微软雅黑" panose="020B0503020204020204" pitchFamily="34" charset="-122"/>
              </a:rPr>
              <a:t>请求头被视作一个请求条件，只有服务器中文档的修改时间比</a:t>
            </a:r>
            <a:r>
              <a:rPr lang="en-US" altLang="zh-CN" dirty="0">
                <a:solidFill>
                  <a:srgbClr val="595959"/>
                </a:solidFill>
                <a:latin typeface="微软雅黑" panose="020B0503020204020204" pitchFamily="34" charset="-122"/>
              </a:rPr>
              <a:t>If-Modified-Since</a:t>
            </a:r>
            <a:r>
              <a:rPr lang="zh-CN" altLang="zh-CN" dirty="0">
                <a:solidFill>
                  <a:srgbClr val="595959"/>
                </a:solidFill>
                <a:latin typeface="微软雅黑" panose="020B0503020204020204" pitchFamily="34" charset="-122"/>
              </a:rPr>
              <a:t>请求头指定的时间新，服务器才会返回文档内容。否则，服务器将返回一个</a:t>
            </a:r>
            <a:r>
              <a:rPr lang="en-US" altLang="zh-CN" dirty="0">
                <a:solidFill>
                  <a:srgbClr val="1369B2"/>
                </a:solidFill>
                <a:latin typeface="微软雅黑" panose="020B0503020204020204" pitchFamily="34" charset="-122"/>
              </a:rPr>
              <a:t>304</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Not Modified</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状态码</a:t>
            </a:r>
            <a:r>
              <a:rPr lang="zh-CN" altLang="zh-CN" dirty="0">
                <a:solidFill>
                  <a:srgbClr val="595959"/>
                </a:solidFill>
                <a:latin typeface="微软雅黑" panose="020B0503020204020204" pitchFamily="34" charset="-122"/>
              </a:rPr>
              <a:t>来表示浏览器缓存的文档是最新的，而不向浏览器返回文档内容，这时，浏览器仍然使用以前缓存的文档。通过这种方式，可以在一定程度上减少</a:t>
            </a:r>
            <a:r>
              <a:rPr lang="zh-CN" altLang="zh-CN" dirty="0">
                <a:solidFill>
                  <a:srgbClr val="1369B2"/>
                </a:solidFill>
                <a:latin typeface="微软雅黑" panose="020B0503020204020204" pitchFamily="34" charset="-122"/>
              </a:rPr>
              <a:t>浏览器与服务器之间的通信数据量</a:t>
            </a:r>
            <a:r>
              <a:rPr lang="zh-CN" altLang="zh-CN" dirty="0">
                <a:solidFill>
                  <a:srgbClr val="595959"/>
                </a:solidFill>
                <a:latin typeface="微软雅黑" panose="020B0503020204020204" pitchFamily="34" charset="-122"/>
              </a:rPr>
              <a:t>，从而提高了通信效率。</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圆角矩形 7"/>
          <p:cNvSpPr/>
          <p:nvPr/>
        </p:nvSpPr>
        <p:spPr>
          <a:xfrm>
            <a:off x="1360244" y="2480258"/>
            <a:ext cx="9794240" cy="295362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9" name="矩形 93"/>
          <p:cNvSpPr/>
          <p:nvPr/>
        </p:nvSpPr>
        <p:spPr>
          <a:xfrm>
            <a:off x="1310020" y="242083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0" name="矩形 93"/>
          <p:cNvSpPr/>
          <p:nvPr/>
        </p:nvSpPr>
        <p:spPr>
          <a:xfrm rot="10800000">
            <a:off x="10823325" y="5103629"/>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1" name="Chevron 3"/>
          <p:cNvSpPr/>
          <p:nvPr>
            <p:custDataLst>
              <p:tags r:id="rId2"/>
            </p:custDataLst>
          </p:nvPr>
        </p:nvSpPr>
        <p:spPr>
          <a:xfrm>
            <a:off x="838731" y="1064302"/>
            <a:ext cx="491661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2" name="文本框 1"/>
          <p:cNvSpPr txBox="1"/>
          <p:nvPr/>
        </p:nvSpPr>
        <p:spPr>
          <a:xfrm>
            <a:off x="1185984" y="1204287"/>
            <a:ext cx="3815080"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请求头</a:t>
            </a:r>
            <a:r>
              <a:rPr lang="en-US" altLang="zh-CN" sz="2000" dirty="0">
                <a:solidFill>
                  <a:srgbClr val="1369B2"/>
                </a:solidFill>
                <a:latin typeface="微软雅黑" panose="020B0503020204020204" pitchFamily="34" charset="-122"/>
                <a:ea typeface="微软雅黑" panose="020B0503020204020204" pitchFamily="34" charset="-122"/>
              </a:rPr>
              <a:t>-If-Modified-Since</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369710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3.2.2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Chevron 3"/>
          <p:cNvSpPr/>
          <p:nvPr>
            <p:custDataLst>
              <p:tags r:id="rId1"/>
            </p:custDataLst>
          </p:nvPr>
        </p:nvSpPr>
        <p:spPr>
          <a:xfrm>
            <a:off x="838731" y="1064302"/>
            <a:ext cx="386774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2" name="文本框 1"/>
          <p:cNvSpPr txBox="1"/>
          <p:nvPr/>
        </p:nvSpPr>
        <p:spPr>
          <a:xfrm>
            <a:off x="1185984" y="1204287"/>
            <a:ext cx="2735580"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请求头</a:t>
            </a:r>
            <a:r>
              <a:rPr lang="en-US" altLang="zh-CN" sz="2000" dirty="0">
                <a:solidFill>
                  <a:srgbClr val="1369B2"/>
                </a:solidFill>
                <a:latin typeface="微软雅黑" panose="020B0503020204020204" pitchFamily="34" charset="-122"/>
                <a:ea typeface="微软雅黑" panose="020B0503020204020204" pitchFamily="34" charset="-122"/>
              </a:rPr>
              <a:t>—Referer</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3" name="文本框 18"/>
          <p:cNvSpPr txBox="1"/>
          <p:nvPr>
            <p:custDataLst>
              <p:tags r:id="rId2"/>
            </p:custDataLst>
          </p:nvPr>
        </p:nvSpPr>
        <p:spPr>
          <a:xfrm>
            <a:off x="1172537" y="1835033"/>
            <a:ext cx="10152530" cy="172843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浏览器向服务器发出的请求，可能是直接在浏览器中</a:t>
            </a:r>
            <a:r>
              <a:rPr lang="zh-CN" altLang="zh-CN" dirty="0">
                <a:solidFill>
                  <a:srgbClr val="1369B2"/>
                </a:solidFill>
                <a:latin typeface="微软雅黑" panose="020B0503020204020204" pitchFamily="34" charset="-122"/>
              </a:rPr>
              <a:t>输入</a:t>
            </a:r>
            <a:r>
              <a:rPr lang="en-US" altLang="zh-CN" dirty="0">
                <a:solidFill>
                  <a:srgbClr val="1369B2"/>
                </a:solidFill>
                <a:latin typeface="微软雅黑" panose="020B0503020204020204" pitchFamily="34" charset="-122"/>
              </a:rPr>
              <a:t>URL</a:t>
            </a:r>
            <a:r>
              <a:rPr lang="zh-CN" altLang="zh-CN" dirty="0">
                <a:solidFill>
                  <a:srgbClr val="1369B2"/>
                </a:solidFill>
                <a:latin typeface="微软雅黑" panose="020B0503020204020204" pitchFamily="34" charset="-122"/>
              </a:rPr>
              <a:t>地址而发出的</a:t>
            </a:r>
            <a:r>
              <a:rPr lang="zh-CN" altLang="zh-CN" dirty="0">
                <a:solidFill>
                  <a:srgbClr val="595959"/>
                </a:solidFill>
                <a:latin typeface="微软雅黑" panose="020B0503020204020204" pitchFamily="34" charset="-122"/>
              </a:rPr>
              <a:t>，也可能是单击一个网页上的超链接而发出的。对于第一种直接在浏览器地址栏中输入</a:t>
            </a:r>
            <a:r>
              <a:rPr lang="en-US" altLang="zh-CN" dirty="0">
                <a:solidFill>
                  <a:srgbClr val="595959"/>
                </a:solidFill>
                <a:latin typeface="微软雅黑" panose="020B0503020204020204" pitchFamily="34" charset="-122"/>
              </a:rPr>
              <a:t>URL</a:t>
            </a:r>
            <a:r>
              <a:rPr lang="zh-CN" altLang="zh-CN" dirty="0">
                <a:solidFill>
                  <a:srgbClr val="595959"/>
                </a:solidFill>
                <a:latin typeface="微软雅黑" panose="020B0503020204020204" pitchFamily="34" charset="-122"/>
              </a:rPr>
              <a:t>地址的情况，浏览器不会发送</a:t>
            </a:r>
            <a:r>
              <a:rPr lang="en-US" altLang="zh-CN" dirty="0">
                <a:solidFill>
                  <a:srgbClr val="595959"/>
                </a:solidFill>
                <a:latin typeface="微软雅黑" panose="020B0503020204020204" pitchFamily="34" charset="-122"/>
              </a:rPr>
              <a:t>Referer</a:t>
            </a:r>
            <a:r>
              <a:rPr lang="zh-CN" altLang="zh-CN" dirty="0">
                <a:solidFill>
                  <a:srgbClr val="595959"/>
                </a:solidFill>
                <a:latin typeface="微软雅黑" panose="020B0503020204020204" pitchFamily="34" charset="-122"/>
              </a:rPr>
              <a:t>请求头。而对于第二种情况，例如在一个页面中包含一个指向远程服务器的超链接，当单击这个超链接向服务器发送</a:t>
            </a:r>
            <a:r>
              <a:rPr lang="en-US" altLang="zh-CN" dirty="0">
                <a:solidFill>
                  <a:srgbClr val="595959"/>
                </a:solidFill>
                <a:latin typeface="微软雅黑" panose="020B0503020204020204" pitchFamily="34" charset="-122"/>
              </a:rPr>
              <a:t>GET</a:t>
            </a:r>
            <a:r>
              <a:rPr lang="zh-CN" altLang="zh-CN" dirty="0">
                <a:solidFill>
                  <a:srgbClr val="595959"/>
                </a:solidFill>
                <a:latin typeface="微软雅黑" panose="020B0503020204020204" pitchFamily="34" charset="-122"/>
              </a:rPr>
              <a:t>请求时，浏览器会在发送的请求消息中包含</a:t>
            </a:r>
            <a:r>
              <a:rPr lang="en-US" altLang="zh-CN" dirty="0">
                <a:solidFill>
                  <a:srgbClr val="1369B2"/>
                </a:solidFill>
                <a:latin typeface="微软雅黑" panose="020B0503020204020204" pitchFamily="34" charset="-122"/>
              </a:rPr>
              <a:t>Referer</a:t>
            </a:r>
            <a:r>
              <a:rPr lang="zh-CN" altLang="zh-CN" dirty="0">
                <a:solidFill>
                  <a:srgbClr val="1369B2"/>
                </a:solidFill>
                <a:latin typeface="微软雅黑" panose="020B0503020204020204" pitchFamily="34" charset="-122"/>
              </a:rPr>
              <a:t>头字段</a:t>
            </a:r>
            <a:r>
              <a:rPr lang="zh-CN" altLang="zh-CN" dirty="0">
                <a:solidFill>
                  <a:srgbClr val="595959"/>
                </a:solidFill>
                <a:latin typeface="微软雅黑" panose="020B0503020204020204" pitchFamily="34" charset="-122"/>
              </a:rPr>
              <a:t>，如下所示：</a:t>
            </a:r>
          </a:p>
          <a:p>
            <a:pPr>
              <a:lnSpc>
                <a:spcPct val="150000"/>
              </a:lnSpc>
            </a:pPr>
            <a:endParaRPr lang="zh-CN" altLang="zh-CN" dirty="0">
              <a:solidFill>
                <a:srgbClr val="595959"/>
              </a:solidFill>
              <a:latin typeface="微软雅黑" panose="020B0503020204020204" pitchFamily="34" charset="-122"/>
            </a:endParaRPr>
          </a:p>
        </p:txBody>
      </p:sp>
      <p:pic>
        <p:nvPicPr>
          <p:cNvPr id="14" name="图片 13"/>
          <p:cNvPicPr>
            <a:picLocks noChangeAspect="1"/>
          </p:cNvPicPr>
          <p:nvPr/>
        </p:nvPicPr>
        <p:blipFill>
          <a:blip r:embed="rId6"/>
          <a:stretch>
            <a:fillRect/>
          </a:stretch>
        </p:blipFill>
        <p:spPr>
          <a:xfrm>
            <a:off x="3247882" y="3934324"/>
            <a:ext cx="4981716" cy="595359"/>
          </a:xfrm>
          <a:prstGeom prst="rect">
            <a:avLst/>
          </a:prstGeom>
        </p:spPr>
      </p:pic>
      <p:sp>
        <p:nvSpPr>
          <p:cNvPr id="15" name="矩形 14"/>
          <p:cNvSpPr/>
          <p:nvPr/>
        </p:nvSpPr>
        <p:spPr>
          <a:xfrm>
            <a:off x="3436203" y="4041901"/>
            <a:ext cx="4013465" cy="338554"/>
          </a:xfrm>
          <a:prstGeom prst="rect">
            <a:avLst/>
          </a:prstGeom>
        </p:spPr>
        <p:txBody>
          <a:bodyPr wrap="square">
            <a:spAutoFit/>
          </a:bodyPr>
          <a:lstStyle/>
          <a:p>
            <a:r>
              <a:rPr lang="en-US" altLang="zh-CN" sz="1600" dirty="0" err="1"/>
              <a:t>Referer</a:t>
            </a:r>
            <a:r>
              <a:rPr lang="en-US" altLang="zh-CN" sz="1600" dirty="0"/>
              <a:t>: http://www.tyut.edu.cn</a:t>
            </a:r>
            <a:endParaRPr lang="zh-CN" altLang="zh-CN" sz="1600" dirty="0"/>
          </a:p>
        </p:txBody>
      </p:sp>
      <p:sp>
        <p:nvSpPr>
          <p:cNvPr id="17" name="文本框 18"/>
          <p:cNvSpPr txBox="1"/>
          <p:nvPr>
            <p:custDataLst>
              <p:tags r:id="rId3"/>
            </p:custDataLst>
          </p:nvPr>
        </p:nvSpPr>
        <p:spPr>
          <a:xfrm>
            <a:off x="1185984" y="4972679"/>
            <a:ext cx="10152530" cy="921614"/>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Referer</a:t>
            </a:r>
            <a:r>
              <a:rPr lang="zh-CN" altLang="zh-CN" dirty="0">
                <a:solidFill>
                  <a:srgbClr val="595959"/>
                </a:solidFill>
                <a:latin typeface="微软雅黑" panose="020B0503020204020204" pitchFamily="34" charset="-122"/>
              </a:rPr>
              <a:t>头字段非常有用，常被网站管理人员用来追踪网站的访问者是如何导航进入网站的。同时</a:t>
            </a:r>
            <a:r>
              <a:rPr lang="en-US" altLang="zh-CN" dirty="0">
                <a:solidFill>
                  <a:srgbClr val="595959"/>
                </a:solidFill>
                <a:latin typeface="微软雅黑" panose="020B0503020204020204" pitchFamily="34" charset="-122"/>
              </a:rPr>
              <a:t>Referer</a:t>
            </a:r>
            <a:r>
              <a:rPr lang="zh-CN" altLang="zh-CN" dirty="0">
                <a:solidFill>
                  <a:srgbClr val="595959"/>
                </a:solidFill>
                <a:latin typeface="微软雅黑" panose="020B0503020204020204" pitchFamily="34" charset="-122"/>
              </a:rPr>
              <a:t>头字段还可以用于</a:t>
            </a:r>
            <a:r>
              <a:rPr lang="zh-CN" altLang="zh-CN" dirty="0">
                <a:solidFill>
                  <a:srgbClr val="1369B2"/>
                </a:solidFill>
                <a:latin typeface="微软雅黑" panose="020B0503020204020204" pitchFamily="34" charset="-122"/>
              </a:rPr>
              <a:t>网站的防盗链</a:t>
            </a:r>
            <a:r>
              <a:rPr lang="zh-CN" altLang="zh-CN" dirty="0">
                <a:solidFill>
                  <a:srgbClr val="595959"/>
                </a:solidFill>
                <a:latin typeface="微软雅黑" panose="020B0503020204020204" pitchFamily="34" charset="-122"/>
              </a:rPr>
              <a:t>。</a:t>
            </a: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972" y="572625"/>
            <a:ext cx="3008380" cy="662379"/>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671" y="2619870"/>
            <a:ext cx="1192345" cy="612920"/>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671" y="3540055"/>
            <a:ext cx="1192345" cy="618263"/>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671" y="4470418"/>
            <a:ext cx="1192345" cy="614383"/>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5342" y="2597697"/>
            <a:ext cx="5143000" cy="612920"/>
            <a:chOff x="4315150" y="953426"/>
            <a:chExt cx="3857250" cy="540057"/>
          </a:xfrm>
        </p:grpSpPr>
        <p:sp>
          <p:nvSpPr>
            <p:cNvPr id="61" name="矩形 60"/>
            <p:cNvSpPr/>
            <p:nvPr/>
          </p:nvSpPr>
          <p:spPr>
            <a:xfrm>
              <a:off x="4841196" y="1036090"/>
              <a:ext cx="2827147" cy="332129"/>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HTTP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概述</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5342" y="3523233"/>
            <a:ext cx="5143000" cy="612920"/>
            <a:chOff x="4315150" y="1647579"/>
            <a:chExt cx="3857250" cy="540057"/>
          </a:xfrm>
        </p:grpSpPr>
        <p:sp>
          <p:nvSpPr>
            <p:cNvPr id="64" name="矩形 63"/>
            <p:cNvSpPr/>
            <p:nvPr/>
          </p:nvSpPr>
          <p:spPr>
            <a:xfrm>
              <a:off x="4841196" y="1730243"/>
              <a:ext cx="2827147" cy="331154"/>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HTTP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请求消息</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5342" y="4448770"/>
            <a:ext cx="5143000" cy="612920"/>
            <a:chOff x="4315150" y="2341731"/>
            <a:chExt cx="3857250" cy="540057"/>
          </a:xfrm>
        </p:grpSpPr>
        <p:sp>
          <p:nvSpPr>
            <p:cNvPr id="67" name="矩形 66"/>
            <p:cNvSpPr/>
            <p:nvPr/>
          </p:nvSpPr>
          <p:spPr>
            <a:xfrm>
              <a:off x="4841197" y="2424395"/>
              <a:ext cx="2827146" cy="331154"/>
            </a:xfrm>
            <a:prstGeom prst="rect">
              <a:avLst/>
            </a:prstGeom>
            <a:ln w="15875">
              <a:noFill/>
            </a:ln>
          </p:spPr>
          <p:txBody>
            <a:bodyPr wrap="square" lIns="68580" tIns="34290" rIns="68580" bIns="34290">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HTTP</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响应消息</a:t>
              </a:r>
              <a:endParaRPr lang="en-GB" altLang="zh-CN" sz="20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369710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3.2.2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Chevron 3"/>
          <p:cNvSpPr/>
          <p:nvPr>
            <p:custDataLst>
              <p:tags r:id="rId1"/>
            </p:custDataLst>
          </p:nvPr>
        </p:nvSpPr>
        <p:spPr>
          <a:xfrm>
            <a:off x="838731" y="1091196"/>
            <a:ext cx="240915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2" name="文本框 1"/>
          <p:cNvSpPr txBox="1"/>
          <p:nvPr/>
        </p:nvSpPr>
        <p:spPr>
          <a:xfrm>
            <a:off x="1185984" y="1231181"/>
            <a:ext cx="1723549" cy="400110"/>
          </a:xfrm>
          <a:prstGeom prst="rect">
            <a:avLst/>
          </a:prstGeom>
          <a:noFill/>
        </p:spPr>
        <p:txBody>
          <a:bodyPr wrap="none" rtlCol="0">
            <a:spAutoFit/>
          </a:bodyPr>
          <a:lstStyle/>
          <a:p>
            <a:r>
              <a:rPr lang="zh-CN" altLang="en-US" sz="2000" dirty="0">
                <a:solidFill>
                  <a:srgbClr val="1369B2"/>
                </a:solidFill>
                <a:latin typeface="微软雅黑" panose="020B0503020204020204" pitchFamily="34" charset="-122"/>
                <a:ea typeface="微软雅黑" panose="020B0503020204020204" pitchFamily="34" charset="-122"/>
              </a:rPr>
              <a:t>什么是盗链？</a:t>
            </a:r>
          </a:p>
        </p:txBody>
      </p:sp>
      <p:sp>
        <p:nvSpPr>
          <p:cNvPr id="10" name="文本框 18"/>
          <p:cNvSpPr txBox="1"/>
          <p:nvPr>
            <p:custDataLst>
              <p:tags r:id="rId2"/>
            </p:custDataLst>
          </p:nvPr>
        </p:nvSpPr>
        <p:spPr>
          <a:xfrm>
            <a:off x="1855427" y="2509047"/>
            <a:ext cx="9129262" cy="263868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假设一个网站的首页中想显示一些图片信息，而在该网站的服务器中并没有这些图片资源，它通过在</a:t>
            </a:r>
            <a:r>
              <a:rPr lang="en-US" altLang="zh-CN" dirty="0">
                <a:solidFill>
                  <a:srgbClr val="595959"/>
                </a:solidFill>
                <a:latin typeface="微软雅黑" panose="020B0503020204020204" pitchFamily="34" charset="-122"/>
              </a:rPr>
              <a:t>Html</a:t>
            </a:r>
            <a:r>
              <a:rPr lang="zh-CN" altLang="zh-CN" dirty="0">
                <a:solidFill>
                  <a:srgbClr val="595959"/>
                </a:solidFill>
                <a:latin typeface="微软雅黑" panose="020B0503020204020204" pitchFamily="34" charset="-122"/>
              </a:rPr>
              <a:t>文件中使用</a:t>
            </a:r>
            <a:r>
              <a:rPr lang="en-US" altLang="zh-CN" dirty="0">
                <a:solidFill>
                  <a:srgbClr val="595959"/>
                </a:solidFill>
                <a:latin typeface="微软雅黑" panose="020B0503020204020204" pitchFamily="34" charset="-122"/>
              </a:rPr>
              <a:t>&lt;img&gt;</a:t>
            </a:r>
            <a:r>
              <a:rPr lang="zh-CN" altLang="zh-CN" dirty="0">
                <a:solidFill>
                  <a:srgbClr val="595959"/>
                </a:solidFill>
                <a:latin typeface="微软雅黑" panose="020B0503020204020204" pitchFamily="34" charset="-122"/>
              </a:rPr>
              <a:t>标签链接到其他网站的图片资源，将其展示给浏览者，这就是</a:t>
            </a:r>
            <a:r>
              <a:rPr lang="zh-CN" altLang="zh-CN" dirty="0">
                <a:solidFill>
                  <a:srgbClr val="1369B2"/>
                </a:solidFill>
                <a:latin typeface="微软雅黑" panose="020B0503020204020204" pitchFamily="34" charset="-122"/>
              </a:rPr>
              <a:t>盗链</a:t>
            </a:r>
            <a:r>
              <a:rPr lang="zh-CN" altLang="zh-CN" dirty="0">
                <a:solidFill>
                  <a:srgbClr val="595959"/>
                </a:solidFill>
                <a:latin typeface="微软雅黑" panose="020B0503020204020204" pitchFamily="34" charset="-122"/>
              </a:rPr>
              <a:t>。盗链的网站提高了自己</a:t>
            </a:r>
            <a:r>
              <a:rPr lang="zh-CN" altLang="zh-CN" dirty="0">
                <a:solidFill>
                  <a:srgbClr val="1369B2"/>
                </a:solidFill>
                <a:latin typeface="微软雅黑" panose="020B0503020204020204" pitchFamily="34" charset="-122"/>
              </a:rPr>
              <a:t>网站的访问量</a:t>
            </a:r>
            <a:r>
              <a:rPr lang="zh-CN" altLang="zh-CN" dirty="0">
                <a:solidFill>
                  <a:srgbClr val="595959"/>
                </a:solidFill>
                <a:latin typeface="微软雅黑" panose="020B0503020204020204" pitchFamily="34" charset="-122"/>
              </a:rPr>
              <a:t>，却加重了被链接网站服务器的负担，损害了其合法利益。所以，一个网站为了保护自己的资源，可以通过</a:t>
            </a:r>
            <a:r>
              <a:rPr lang="en-US" altLang="zh-CN" dirty="0">
                <a:solidFill>
                  <a:srgbClr val="1369B2"/>
                </a:solidFill>
                <a:latin typeface="微软雅黑" panose="020B0503020204020204" pitchFamily="34" charset="-122"/>
              </a:rPr>
              <a:t>Referer</a:t>
            </a:r>
            <a:r>
              <a:rPr lang="zh-CN" altLang="zh-CN" dirty="0">
                <a:solidFill>
                  <a:srgbClr val="1369B2"/>
                </a:solidFill>
                <a:latin typeface="微软雅黑" panose="020B0503020204020204" pitchFamily="34" charset="-122"/>
              </a:rPr>
              <a:t>头检测</a:t>
            </a:r>
            <a:r>
              <a:rPr lang="zh-CN" altLang="zh-CN" dirty="0">
                <a:solidFill>
                  <a:srgbClr val="595959"/>
                </a:solidFill>
                <a:latin typeface="微软雅黑" panose="020B0503020204020204" pitchFamily="34" charset="-122"/>
              </a:rPr>
              <a:t>出从哪里链接到当前的网页或资源，一旦检测到不是通过本站的链接进行的访问，可以阻止访问或者跳转到指定的页面。</a:t>
            </a: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a:p>
            <a:pPr>
              <a:lnSpc>
                <a:spcPct val="150000"/>
              </a:lnSpc>
            </a:pPr>
            <a:endParaRPr lang="zh-CN" altLang="zh-CN" dirty="0">
              <a:solidFill>
                <a:srgbClr val="595959"/>
              </a:solidFill>
              <a:latin typeface="微软雅黑" panose="020B0503020204020204" pitchFamily="34" charset="-122"/>
            </a:endParaRPr>
          </a:p>
        </p:txBody>
      </p:sp>
      <p:sp>
        <p:nvSpPr>
          <p:cNvPr id="16" name="圆角矩形 15"/>
          <p:cNvSpPr/>
          <p:nvPr/>
        </p:nvSpPr>
        <p:spPr>
          <a:xfrm>
            <a:off x="1521608" y="2332341"/>
            <a:ext cx="9794240" cy="2953627"/>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8" name="矩形 93"/>
          <p:cNvSpPr/>
          <p:nvPr/>
        </p:nvSpPr>
        <p:spPr>
          <a:xfrm>
            <a:off x="1471384" y="227292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19" name="矩形 93"/>
          <p:cNvSpPr/>
          <p:nvPr/>
        </p:nvSpPr>
        <p:spPr>
          <a:xfrm rot="10800000">
            <a:off x="10984689" y="4955712"/>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3697100"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3.2.2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请求头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Chevron 3"/>
          <p:cNvSpPr/>
          <p:nvPr>
            <p:custDataLst>
              <p:tags r:id="rId1"/>
            </p:custDataLst>
          </p:nvPr>
        </p:nvSpPr>
        <p:spPr>
          <a:xfrm>
            <a:off x="838731" y="1064302"/>
            <a:ext cx="445941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2" name="文本框 1"/>
          <p:cNvSpPr txBox="1"/>
          <p:nvPr/>
        </p:nvSpPr>
        <p:spPr>
          <a:xfrm>
            <a:off x="1185984" y="1204287"/>
            <a:ext cx="3243580"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请求头</a:t>
            </a:r>
            <a:r>
              <a:rPr lang="en-US" altLang="zh-CN" sz="2000" dirty="0">
                <a:solidFill>
                  <a:srgbClr val="1369B2"/>
                </a:solidFill>
                <a:latin typeface="微软雅黑" panose="020B0503020204020204" pitchFamily="34" charset="-122"/>
                <a:ea typeface="微软雅黑" panose="020B0503020204020204" pitchFamily="34" charset="-122"/>
              </a:rPr>
              <a:t>—User-Agent</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13" name="文本框 18"/>
          <p:cNvSpPr txBox="1"/>
          <p:nvPr>
            <p:custDataLst>
              <p:tags r:id="rId2"/>
            </p:custDataLst>
          </p:nvPr>
        </p:nvSpPr>
        <p:spPr>
          <a:xfrm>
            <a:off x="1172537" y="1835034"/>
            <a:ext cx="10152530" cy="140570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User-Agent</a:t>
            </a:r>
            <a:r>
              <a:rPr lang="zh-CN" altLang="zh-CN" dirty="0">
                <a:solidFill>
                  <a:srgbClr val="595959"/>
                </a:solidFill>
                <a:latin typeface="微软雅黑" panose="020B0503020204020204" pitchFamily="34" charset="-122"/>
              </a:rPr>
              <a:t>中文名为</a:t>
            </a:r>
            <a:r>
              <a:rPr lang="zh-CN" altLang="zh-CN" dirty="0">
                <a:solidFill>
                  <a:srgbClr val="1369B2"/>
                </a:solidFill>
                <a:latin typeface="微软雅黑" panose="020B0503020204020204" pitchFamily="34" charset="-122"/>
              </a:rPr>
              <a:t>用户代理</a:t>
            </a:r>
            <a:r>
              <a:rPr lang="zh-CN" altLang="zh-CN" dirty="0">
                <a:solidFill>
                  <a:srgbClr val="595959"/>
                </a:solidFill>
                <a:latin typeface="微软雅黑" panose="020B0503020204020204" pitchFamily="34" charset="-122"/>
              </a:rPr>
              <a:t>，简称</a:t>
            </a:r>
            <a:r>
              <a:rPr lang="en-US" altLang="zh-CN" dirty="0">
                <a:solidFill>
                  <a:srgbClr val="595959"/>
                </a:solidFill>
                <a:latin typeface="微软雅黑" panose="020B0503020204020204" pitchFamily="34" charset="-122"/>
              </a:rPr>
              <a:t> </a:t>
            </a:r>
            <a:r>
              <a:rPr lang="en-US" altLang="zh-CN" dirty="0">
                <a:solidFill>
                  <a:srgbClr val="1369B2"/>
                </a:solidFill>
                <a:latin typeface="微软雅黑" panose="020B0503020204020204" pitchFamily="34" charset="-122"/>
              </a:rPr>
              <a:t>UA</a:t>
            </a:r>
            <a:r>
              <a:rPr lang="zh-CN" altLang="zh-CN" dirty="0">
                <a:solidFill>
                  <a:srgbClr val="595959"/>
                </a:solidFill>
                <a:latin typeface="微软雅黑" panose="020B0503020204020204" pitchFamily="34" charset="-122"/>
              </a:rPr>
              <a:t>，它用于指定浏览器或者其他客户端程序使用的操作系统及版本、浏览器及版本、浏览器渲染引擎、浏览器语言等，以便服务器针对不同类型的浏览器而返回不同的内容。</a:t>
            </a:r>
            <a:r>
              <a:rPr lang="en-US" altLang="zh-CN" dirty="0">
                <a:solidFill>
                  <a:srgbClr val="595959"/>
                </a:solidFill>
                <a:latin typeface="微软雅黑" panose="020B0503020204020204" pitchFamily="34" charset="-122"/>
              </a:rPr>
              <a:t>IE</a:t>
            </a:r>
            <a:r>
              <a:rPr lang="zh-CN" altLang="zh-CN" dirty="0">
                <a:solidFill>
                  <a:srgbClr val="595959"/>
                </a:solidFill>
                <a:latin typeface="微软雅黑" panose="020B0503020204020204" pitchFamily="34" charset="-122"/>
              </a:rPr>
              <a:t>浏览器生成的</a:t>
            </a:r>
            <a:r>
              <a:rPr lang="en-US" altLang="zh-CN" dirty="0">
                <a:solidFill>
                  <a:srgbClr val="595959"/>
                </a:solidFill>
                <a:latin typeface="微软雅黑" panose="020B0503020204020204" pitchFamily="34" charset="-122"/>
              </a:rPr>
              <a:t>User-Agent</a:t>
            </a:r>
            <a:r>
              <a:rPr lang="zh-CN" altLang="zh-CN" dirty="0">
                <a:solidFill>
                  <a:srgbClr val="595959"/>
                </a:solidFill>
                <a:latin typeface="微软雅黑" panose="020B0503020204020204" pitchFamily="34" charset="-122"/>
              </a:rPr>
              <a:t>请求信息示例如下：</a:t>
            </a:r>
          </a:p>
        </p:txBody>
      </p:sp>
      <p:pic>
        <p:nvPicPr>
          <p:cNvPr id="14" name="图片 13"/>
          <p:cNvPicPr>
            <a:picLocks noChangeAspect="1"/>
          </p:cNvPicPr>
          <p:nvPr/>
        </p:nvPicPr>
        <p:blipFill>
          <a:blip r:embed="rId6"/>
          <a:stretch>
            <a:fillRect/>
          </a:stretch>
        </p:blipFill>
        <p:spPr>
          <a:xfrm>
            <a:off x="1519519" y="3517467"/>
            <a:ext cx="8834716" cy="595359"/>
          </a:xfrm>
          <a:prstGeom prst="rect">
            <a:avLst/>
          </a:prstGeom>
        </p:spPr>
      </p:pic>
      <p:sp>
        <p:nvSpPr>
          <p:cNvPr id="15" name="矩形 14"/>
          <p:cNvSpPr/>
          <p:nvPr/>
        </p:nvSpPr>
        <p:spPr>
          <a:xfrm>
            <a:off x="1640541" y="3625044"/>
            <a:ext cx="8067481" cy="338554"/>
          </a:xfrm>
          <a:prstGeom prst="rect">
            <a:avLst/>
          </a:prstGeom>
        </p:spPr>
        <p:txBody>
          <a:bodyPr wrap="square">
            <a:spAutoFit/>
          </a:bodyPr>
          <a:lstStyle/>
          <a:p>
            <a:r>
              <a:rPr lang="en-US" altLang="zh-CN" sz="1600" dirty="0"/>
              <a:t>User-Agent: Mozilla/4.0 (compatible; MSIE 11.0; Windows NT 10.0; Trident/4.0)</a:t>
            </a:r>
            <a:endParaRPr lang="zh-CN" altLang="zh-CN" sz="1600" dirty="0"/>
          </a:p>
        </p:txBody>
      </p:sp>
      <p:sp>
        <p:nvSpPr>
          <p:cNvPr id="17" name="文本框 18"/>
          <p:cNvSpPr txBox="1"/>
          <p:nvPr>
            <p:custDataLst>
              <p:tags r:id="rId3"/>
            </p:custDataLst>
          </p:nvPr>
        </p:nvSpPr>
        <p:spPr>
          <a:xfrm>
            <a:off x="1185984" y="4555822"/>
            <a:ext cx="10152530" cy="138778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在上面的请求头中，</a:t>
            </a:r>
            <a:r>
              <a:rPr lang="en-US" altLang="zh-CN" dirty="0">
                <a:solidFill>
                  <a:srgbClr val="595959"/>
                </a:solidFill>
                <a:latin typeface="微软雅黑" panose="020B0503020204020204" pitchFamily="34" charset="-122"/>
              </a:rPr>
              <a:t>User-Agent</a:t>
            </a:r>
            <a:r>
              <a:rPr lang="zh-CN" altLang="zh-CN" dirty="0">
                <a:solidFill>
                  <a:srgbClr val="595959"/>
                </a:solidFill>
                <a:latin typeface="微软雅黑" panose="020B0503020204020204" pitchFamily="34" charset="-122"/>
              </a:rPr>
              <a:t>头字段首先列出了</a:t>
            </a:r>
            <a:r>
              <a:rPr lang="en-US" altLang="zh-CN" dirty="0">
                <a:solidFill>
                  <a:srgbClr val="1369B2"/>
                </a:solidFill>
                <a:latin typeface="微软雅黑" panose="020B0503020204020204" pitchFamily="34" charset="-122"/>
              </a:rPr>
              <a:t>Mozilla</a:t>
            </a:r>
            <a:r>
              <a:rPr lang="zh-CN" altLang="zh-CN" dirty="0">
                <a:solidFill>
                  <a:srgbClr val="1369B2"/>
                </a:solidFill>
                <a:latin typeface="微软雅黑" panose="020B0503020204020204" pitchFamily="34" charset="-122"/>
              </a:rPr>
              <a:t>版本</a:t>
            </a:r>
            <a:r>
              <a:rPr lang="zh-CN" altLang="zh-CN" dirty="0">
                <a:solidFill>
                  <a:srgbClr val="595959"/>
                </a:solidFill>
                <a:latin typeface="微软雅黑" panose="020B0503020204020204" pitchFamily="34" charset="-122"/>
              </a:rPr>
              <a:t>，然后列出了浏览器的版本（</a:t>
            </a:r>
            <a:r>
              <a:rPr lang="en-US" altLang="zh-CN" dirty="0">
                <a:solidFill>
                  <a:srgbClr val="595959"/>
                </a:solidFill>
                <a:latin typeface="微软雅黑" panose="020B0503020204020204" pitchFamily="34" charset="-122"/>
              </a:rPr>
              <a:t>MSIE 11.0</a:t>
            </a:r>
            <a:r>
              <a:rPr lang="zh-CN" altLang="zh-CN" dirty="0">
                <a:solidFill>
                  <a:srgbClr val="595959"/>
                </a:solidFill>
                <a:latin typeface="微软雅黑" panose="020B0503020204020204" pitchFamily="34" charset="-122"/>
              </a:rPr>
              <a:t>表示</a:t>
            </a:r>
            <a:r>
              <a:rPr lang="en-US" altLang="zh-CN" dirty="0">
                <a:solidFill>
                  <a:srgbClr val="595959"/>
                </a:solidFill>
                <a:latin typeface="微软雅黑" panose="020B0503020204020204" pitchFamily="34" charset="-122"/>
              </a:rPr>
              <a:t>Microsoft IE 11.0</a:t>
            </a:r>
            <a:r>
              <a:rPr lang="zh-CN" altLang="zh-CN" dirty="0">
                <a:solidFill>
                  <a:srgbClr val="595959"/>
                </a:solidFill>
                <a:latin typeface="微软雅黑" panose="020B0503020204020204" pitchFamily="34" charset="-122"/>
              </a:rPr>
              <a:t>）、操作系统的版本（</a:t>
            </a:r>
            <a:r>
              <a:rPr lang="en-US" altLang="zh-CN" dirty="0">
                <a:solidFill>
                  <a:srgbClr val="595959"/>
                </a:solidFill>
                <a:latin typeface="微软雅黑" panose="020B0503020204020204" pitchFamily="34" charset="-122"/>
              </a:rPr>
              <a:t>Windows NT 10.0</a:t>
            </a:r>
            <a:r>
              <a:rPr lang="zh-CN" altLang="zh-CN" dirty="0">
                <a:solidFill>
                  <a:srgbClr val="595959"/>
                </a:solidFill>
                <a:latin typeface="微软雅黑" panose="020B0503020204020204" pitchFamily="34" charset="-122"/>
              </a:rPr>
              <a:t>表示</a:t>
            </a:r>
            <a:r>
              <a:rPr lang="en-US" altLang="zh-CN" dirty="0">
                <a:solidFill>
                  <a:srgbClr val="595959"/>
                </a:solidFill>
                <a:latin typeface="微软雅黑" panose="020B0503020204020204" pitchFamily="34" charset="-122"/>
              </a:rPr>
              <a:t>Windows 10</a:t>
            </a:r>
            <a:r>
              <a:rPr lang="zh-CN" altLang="zh-CN" dirty="0">
                <a:solidFill>
                  <a:srgbClr val="595959"/>
                </a:solidFill>
                <a:latin typeface="微软雅黑" panose="020B0503020204020204" pitchFamily="34" charset="-122"/>
              </a:rPr>
              <a:t>）以及浏览器的引擎名称（</a:t>
            </a:r>
            <a:r>
              <a:rPr lang="en-US" altLang="zh-CN" dirty="0">
                <a:solidFill>
                  <a:srgbClr val="595959"/>
                </a:solidFill>
                <a:latin typeface="微软雅黑" panose="020B0503020204020204" pitchFamily="34" charset="-122"/>
              </a:rPr>
              <a:t>Trident/4.0</a:t>
            </a:r>
            <a:r>
              <a:rPr lang="zh-CN" altLang="zh-CN" dirty="0">
                <a:solidFill>
                  <a:srgbClr val="595959"/>
                </a:solidFill>
                <a:latin typeface="微软雅黑" panose="020B0503020204020204" pitchFamily="34" charset="-122"/>
              </a:rPr>
              <a:t>）。</a:t>
            </a: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29753"/>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HTTP</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响应消息</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3.3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760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3.3.1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响应状态行</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6179791" y="3182667"/>
            <a:ext cx="4537515"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595959"/>
                </a:solidFill>
                <a:latin typeface="微软雅黑" panose="020B0503020204020204" pitchFamily="34" charset="-122"/>
                <a:ea typeface="微软雅黑" panose="020B0503020204020204" pitchFamily="34" charset="-122"/>
              </a:rPr>
              <a:t>HTTP</a:t>
            </a:r>
            <a:r>
              <a:rPr lang="zh-CN" altLang="en-US" dirty="0">
                <a:solidFill>
                  <a:srgbClr val="595959"/>
                </a:solidFill>
                <a:latin typeface="微软雅黑" panose="020B0503020204020204" pitchFamily="34" charset="-122"/>
                <a:ea typeface="微软雅黑" panose="020B0503020204020204" pitchFamily="34" charset="-122"/>
              </a:rPr>
              <a:t>响应状态行的</a:t>
            </a:r>
            <a:r>
              <a:rPr lang="en-US" altLang="zh-CN" dirty="0">
                <a:solidFill>
                  <a:srgbClr val="595959"/>
                </a:solidFill>
                <a:latin typeface="微软雅黑" panose="020B0503020204020204" pitchFamily="34" charset="-122"/>
                <a:ea typeface="微软雅黑" panose="020B0503020204020204" pitchFamily="34" charset="-122"/>
              </a:rPr>
              <a:t>3</a:t>
            </a:r>
            <a:r>
              <a:rPr lang="zh-CN" altLang="en-US" dirty="0">
                <a:solidFill>
                  <a:srgbClr val="595959"/>
                </a:solidFill>
                <a:latin typeface="微软雅黑" panose="020B0503020204020204" pitchFamily="34" charset="-122"/>
                <a:ea typeface="微软雅黑" panose="020B0503020204020204" pitchFamily="34" charset="-122"/>
              </a:rPr>
              <a:t>个部分</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743489" y="3293444"/>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760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3.3.1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响应状态行</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文本框 18"/>
          <p:cNvSpPr txBox="1"/>
          <p:nvPr>
            <p:custDataLst>
              <p:tags r:id="rId1"/>
            </p:custDataLst>
          </p:nvPr>
        </p:nvSpPr>
        <p:spPr>
          <a:xfrm>
            <a:off x="1172537" y="1969505"/>
            <a:ext cx="10152530" cy="94850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响应状态行位于响应消息的第一行，它包括</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个部分，分别是</a:t>
            </a:r>
            <a:r>
              <a:rPr lang="en-US" altLang="zh-CN" dirty="0">
                <a:solidFill>
                  <a:srgbClr val="1369B2"/>
                </a:solidFill>
                <a:latin typeface="微软雅黑" panose="020B0503020204020204" pitchFamily="34" charset="-122"/>
              </a:rPr>
              <a:t>HTTP</a:t>
            </a:r>
            <a:r>
              <a:rPr lang="zh-CN" altLang="zh-CN" dirty="0">
                <a:solidFill>
                  <a:srgbClr val="1369B2"/>
                </a:solidFill>
                <a:latin typeface="微软雅黑" panose="020B0503020204020204" pitchFamily="34" charset="-122"/>
              </a:rPr>
              <a:t>版本</a:t>
            </a:r>
            <a:r>
              <a:rPr lang="zh-CN" altLang="zh-CN" dirty="0">
                <a:solidFill>
                  <a:srgbClr val="595959"/>
                </a:solidFill>
                <a:latin typeface="微软雅黑" panose="020B0503020204020204" pitchFamily="34" charset="-122"/>
              </a:rPr>
              <a:t>、一个</a:t>
            </a:r>
            <a:r>
              <a:rPr lang="zh-CN" altLang="zh-CN" dirty="0">
                <a:solidFill>
                  <a:srgbClr val="1369B2"/>
                </a:solidFill>
                <a:latin typeface="微软雅黑" panose="020B0503020204020204" pitchFamily="34" charset="-122"/>
              </a:rPr>
              <a:t>表示成功或错误的整数代码（状态码）</a:t>
            </a:r>
            <a:r>
              <a:rPr lang="zh-CN" altLang="zh-CN" dirty="0">
                <a:solidFill>
                  <a:srgbClr val="595959"/>
                </a:solidFill>
                <a:latin typeface="微软雅黑" panose="020B0503020204020204" pitchFamily="34" charset="-122"/>
              </a:rPr>
              <a:t>和</a:t>
            </a:r>
            <a:r>
              <a:rPr lang="zh-CN" altLang="zh-CN" dirty="0">
                <a:solidFill>
                  <a:srgbClr val="1369B2"/>
                </a:solidFill>
                <a:latin typeface="微软雅黑" panose="020B0503020204020204" pitchFamily="34" charset="-122"/>
              </a:rPr>
              <a:t>对状态码进行描述的文本信息</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响应状态行具体示例如下：</a:t>
            </a:r>
          </a:p>
        </p:txBody>
      </p:sp>
      <p:pic>
        <p:nvPicPr>
          <p:cNvPr id="15" name="图片 14"/>
          <p:cNvPicPr>
            <a:picLocks noChangeAspect="1"/>
          </p:cNvPicPr>
          <p:nvPr/>
        </p:nvPicPr>
        <p:blipFill>
          <a:blip r:embed="rId6"/>
          <a:stretch>
            <a:fillRect/>
          </a:stretch>
        </p:blipFill>
        <p:spPr>
          <a:xfrm>
            <a:off x="3799208" y="3348320"/>
            <a:ext cx="3619483" cy="524434"/>
          </a:xfrm>
          <a:prstGeom prst="rect">
            <a:avLst/>
          </a:prstGeom>
        </p:spPr>
      </p:pic>
      <p:sp>
        <p:nvSpPr>
          <p:cNvPr id="16" name="矩形 15"/>
          <p:cNvSpPr/>
          <p:nvPr/>
        </p:nvSpPr>
        <p:spPr>
          <a:xfrm>
            <a:off x="4027872" y="3396445"/>
            <a:ext cx="2682205" cy="338554"/>
          </a:xfrm>
          <a:prstGeom prst="rect">
            <a:avLst/>
          </a:prstGeom>
        </p:spPr>
        <p:txBody>
          <a:bodyPr wrap="square">
            <a:spAutoFit/>
          </a:bodyPr>
          <a:lstStyle/>
          <a:p>
            <a:r>
              <a:rPr lang="en-US" altLang="zh-CN" sz="1600" dirty="0"/>
              <a:t>HTTP/1.1 200 OK</a:t>
            </a:r>
            <a:endParaRPr lang="zh-CN" altLang="zh-CN" sz="1600" dirty="0"/>
          </a:p>
        </p:txBody>
      </p:sp>
      <p:sp>
        <p:nvSpPr>
          <p:cNvPr id="17" name="Chevron 3"/>
          <p:cNvSpPr/>
          <p:nvPr>
            <p:custDataLst>
              <p:tags r:id="rId2"/>
            </p:custDataLst>
          </p:nvPr>
        </p:nvSpPr>
        <p:spPr>
          <a:xfrm>
            <a:off x="838730" y="1064302"/>
            <a:ext cx="287265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8" name="文本框 1"/>
          <p:cNvSpPr txBox="1"/>
          <p:nvPr/>
        </p:nvSpPr>
        <p:spPr>
          <a:xfrm>
            <a:off x="1185984" y="1204287"/>
            <a:ext cx="2123145"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响应状态行</a:t>
            </a:r>
          </a:p>
        </p:txBody>
      </p:sp>
      <p:sp>
        <p:nvSpPr>
          <p:cNvPr id="19" name="文本框 18"/>
          <p:cNvSpPr txBox="1"/>
          <p:nvPr>
            <p:custDataLst>
              <p:tags r:id="rId3"/>
            </p:custDataLst>
          </p:nvPr>
        </p:nvSpPr>
        <p:spPr>
          <a:xfrm>
            <a:off x="1172537" y="4528926"/>
            <a:ext cx="10152530" cy="94850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HTTP/1.1</a:t>
            </a:r>
            <a:r>
              <a:rPr lang="zh-CN" altLang="zh-CN" dirty="0">
                <a:solidFill>
                  <a:srgbClr val="595959"/>
                </a:solidFill>
                <a:latin typeface="微软雅黑" panose="020B0503020204020204" pitchFamily="34" charset="-122"/>
              </a:rPr>
              <a:t>是通信使用的协议版本，</a:t>
            </a:r>
            <a:r>
              <a:rPr lang="en-US" altLang="zh-CN" dirty="0">
                <a:solidFill>
                  <a:srgbClr val="595959"/>
                </a:solidFill>
                <a:latin typeface="微软雅黑" panose="020B0503020204020204" pitchFamily="34" charset="-122"/>
              </a:rPr>
              <a:t>200</a:t>
            </a:r>
            <a:r>
              <a:rPr lang="zh-CN" altLang="zh-CN" dirty="0">
                <a:solidFill>
                  <a:srgbClr val="595959"/>
                </a:solidFill>
                <a:latin typeface="微软雅黑" panose="020B0503020204020204" pitchFamily="34" charset="-122"/>
              </a:rPr>
              <a:t>是状态码，</a:t>
            </a:r>
            <a:r>
              <a:rPr lang="en-US" altLang="zh-CN" dirty="0">
                <a:solidFill>
                  <a:srgbClr val="595959"/>
                </a:solidFill>
                <a:latin typeface="微软雅黑" panose="020B0503020204020204" pitchFamily="34" charset="-122"/>
              </a:rPr>
              <a:t>OK</a:t>
            </a:r>
            <a:r>
              <a:rPr lang="zh-CN" altLang="zh-CN" dirty="0">
                <a:solidFill>
                  <a:srgbClr val="595959"/>
                </a:solidFill>
                <a:latin typeface="微软雅黑" panose="020B0503020204020204" pitchFamily="34" charset="-122"/>
              </a:rPr>
              <a:t>是状态描述，说明客户端请求成功。需要注意的是，请求行中的每个部分需要用</a:t>
            </a:r>
            <a:r>
              <a:rPr lang="zh-CN" altLang="zh-CN" dirty="0">
                <a:solidFill>
                  <a:srgbClr val="1369B2"/>
                </a:solidFill>
                <a:latin typeface="微软雅黑" panose="020B0503020204020204" pitchFamily="34" charset="-122"/>
              </a:rPr>
              <a:t>空格分隔</a:t>
            </a:r>
            <a:r>
              <a:rPr lang="zh-CN" altLang="zh-CN" dirty="0">
                <a:solidFill>
                  <a:srgbClr val="595959"/>
                </a:solidFill>
                <a:latin typeface="微软雅黑" panose="020B0503020204020204" pitchFamily="34" charset="-122"/>
              </a:rPr>
              <a:t>，最后要以回车换行结束。</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760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3.3.1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响应状态行</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文本框 18"/>
          <p:cNvSpPr txBox="1"/>
          <p:nvPr>
            <p:custDataLst>
              <p:tags r:id="rId1"/>
            </p:custDataLst>
          </p:nvPr>
        </p:nvSpPr>
        <p:spPr>
          <a:xfrm>
            <a:off x="1574146" y="3045269"/>
            <a:ext cx="9519677" cy="94850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状态代码由</a:t>
            </a:r>
            <a:r>
              <a:rPr lang="en-US" altLang="zh-CN" dirty="0">
                <a:solidFill>
                  <a:srgbClr val="1369B2"/>
                </a:solidFill>
                <a:latin typeface="微软雅黑" panose="020B0503020204020204" pitchFamily="34" charset="-122"/>
              </a:rPr>
              <a:t>3</a:t>
            </a:r>
            <a:r>
              <a:rPr lang="zh-CN" altLang="zh-CN" dirty="0">
                <a:solidFill>
                  <a:srgbClr val="1369B2"/>
                </a:solidFill>
                <a:latin typeface="微软雅黑" panose="020B0503020204020204" pitchFamily="34" charset="-122"/>
              </a:rPr>
              <a:t>位数字</a:t>
            </a:r>
            <a:r>
              <a:rPr lang="zh-CN" altLang="zh-CN" dirty="0">
                <a:solidFill>
                  <a:srgbClr val="595959"/>
                </a:solidFill>
                <a:latin typeface="微软雅黑" panose="020B0503020204020204" pitchFamily="34" charset="-122"/>
              </a:rPr>
              <a:t>组成，表示请求是否被理解或被满足。</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响应状态码的第一个数字定义了响应的类别，后面两位没有具体的分类。第一个数字有</a:t>
            </a:r>
            <a:r>
              <a:rPr lang="en-US" altLang="zh-CN" dirty="0">
                <a:solidFill>
                  <a:srgbClr val="595959"/>
                </a:solidFill>
                <a:latin typeface="微软雅黑" panose="020B0503020204020204" pitchFamily="34" charset="-122"/>
              </a:rPr>
              <a:t>5</a:t>
            </a:r>
            <a:r>
              <a:rPr lang="zh-CN" altLang="zh-CN" dirty="0">
                <a:solidFill>
                  <a:srgbClr val="595959"/>
                </a:solidFill>
                <a:latin typeface="微软雅黑" panose="020B0503020204020204" pitchFamily="34" charset="-122"/>
              </a:rPr>
              <a:t>种可能的取值。</a:t>
            </a:r>
          </a:p>
        </p:txBody>
      </p:sp>
      <p:sp>
        <p:nvSpPr>
          <p:cNvPr id="17" name="Chevron 3"/>
          <p:cNvSpPr/>
          <p:nvPr>
            <p:custDataLst>
              <p:tags r:id="rId2"/>
            </p:custDataLst>
          </p:nvPr>
        </p:nvSpPr>
        <p:spPr>
          <a:xfrm>
            <a:off x="838730" y="1064302"/>
            <a:ext cx="287265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8" name="文本框 1"/>
          <p:cNvSpPr txBox="1"/>
          <p:nvPr/>
        </p:nvSpPr>
        <p:spPr>
          <a:xfrm>
            <a:off x="1185984" y="1204287"/>
            <a:ext cx="1866665"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的状态码</a:t>
            </a:r>
          </a:p>
        </p:txBody>
      </p:sp>
      <p:sp>
        <p:nvSpPr>
          <p:cNvPr id="41" name="圆角矩形 40"/>
          <p:cNvSpPr/>
          <p:nvPr/>
        </p:nvSpPr>
        <p:spPr>
          <a:xfrm>
            <a:off x="1360244" y="2762645"/>
            <a:ext cx="9794240" cy="1476813"/>
          </a:xfrm>
          <a:prstGeom prst="roundRect">
            <a:avLst>
              <a:gd name="adj" fmla="val 0"/>
            </a:avLst>
          </a:prstGeom>
          <a:noFill/>
          <a:ln w="3175">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2" name="矩形 93"/>
          <p:cNvSpPr/>
          <p:nvPr/>
        </p:nvSpPr>
        <p:spPr>
          <a:xfrm>
            <a:off x="1310020" y="2703226"/>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
        <p:nvSpPr>
          <p:cNvPr id="43" name="矩形 93"/>
          <p:cNvSpPr/>
          <p:nvPr/>
        </p:nvSpPr>
        <p:spPr>
          <a:xfrm rot="10800000">
            <a:off x="10848013" y="3909331"/>
            <a:ext cx="384043" cy="384043"/>
          </a:xfrm>
          <a:custGeom>
            <a:avLst/>
            <a:gdLst/>
            <a:ahLst/>
            <a:cxnLst/>
            <a:rect l="l" t="t" r="r" b="b"/>
            <a:pathLst>
              <a:path w="504056" h="504056">
                <a:moveTo>
                  <a:pt x="0" y="0"/>
                </a:moveTo>
                <a:lnTo>
                  <a:pt x="504056" y="0"/>
                </a:lnTo>
                <a:lnTo>
                  <a:pt x="504056" y="144016"/>
                </a:lnTo>
                <a:lnTo>
                  <a:pt x="144016" y="144016"/>
                </a:lnTo>
                <a:lnTo>
                  <a:pt x="144016" y="504056"/>
                </a:lnTo>
                <a:lnTo>
                  <a:pt x="0" y="5040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760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3.3.1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响应状态行</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7" name="Chevron 3"/>
          <p:cNvSpPr/>
          <p:nvPr>
            <p:custDataLst>
              <p:tags r:id="rId1"/>
            </p:custDataLst>
          </p:nvPr>
        </p:nvSpPr>
        <p:spPr>
          <a:xfrm>
            <a:off x="838730" y="943279"/>
            <a:ext cx="287265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8" name="文本框 1"/>
          <p:cNvSpPr txBox="1"/>
          <p:nvPr/>
        </p:nvSpPr>
        <p:spPr>
          <a:xfrm>
            <a:off x="1185984" y="1083264"/>
            <a:ext cx="1866665"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的状态码</a:t>
            </a:r>
          </a:p>
        </p:txBody>
      </p:sp>
      <p:grpSp>
        <p:nvGrpSpPr>
          <p:cNvPr id="9" name="Group 14"/>
          <p:cNvGrpSpPr/>
          <p:nvPr/>
        </p:nvGrpSpPr>
        <p:grpSpPr>
          <a:xfrm>
            <a:off x="5379143" y="3062299"/>
            <a:ext cx="1414667" cy="1619124"/>
            <a:chOff x="5379142" y="2991066"/>
            <a:chExt cx="1414667" cy="1619124"/>
          </a:xfrm>
        </p:grpSpPr>
        <p:sp>
          <p:nvSpPr>
            <p:cNvPr id="10" name="Shape 1723"/>
            <p:cNvSpPr/>
            <p:nvPr/>
          </p:nvSpPr>
          <p:spPr>
            <a:xfrm rot="18900000">
              <a:off x="5379143" y="2991066"/>
              <a:ext cx="1414666" cy="1414666"/>
            </a:xfrm>
            <a:prstGeom prst="roundRect">
              <a:avLst>
                <a:gd name="adj" fmla="val 15000"/>
              </a:avLst>
            </a:prstGeom>
            <a:solidFill>
              <a:srgbClr val="0070C0"/>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a:latin typeface="微软雅黑" panose="020B0503020204020204" pitchFamily="34" charset="-122"/>
                <a:ea typeface="微软雅黑" panose="020B0503020204020204" pitchFamily="34" charset="-122"/>
                <a:cs typeface="+mn-ea"/>
                <a:sym typeface="+mn-lt"/>
              </a:endParaRPr>
            </a:p>
          </p:txBody>
        </p:sp>
        <p:sp>
          <p:nvSpPr>
            <p:cNvPr id="11" name="Shape 1726"/>
            <p:cNvSpPr/>
            <p:nvPr/>
          </p:nvSpPr>
          <p:spPr>
            <a:xfrm rot="18900000">
              <a:off x="5379142" y="3195523"/>
              <a:ext cx="1414666" cy="1414667"/>
            </a:xfrm>
            <a:prstGeom prst="roundRect">
              <a:avLst>
                <a:gd name="adj" fmla="val 15000"/>
              </a:avLst>
            </a:prstGeom>
            <a:solidFill>
              <a:schemeClr val="bg2"/>
            </a:solidFill>
            <a:ln w="127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a:latin typeface="微软雅黑" panose="020B0503020204020204" pitchFamily="34" charset="-122"/>
                <a:ea typeface="微软雅黑" panose="020B0503020204020204" pitchFamily="34" charset="-122"/>
                <a:cs typeface="+mn-ea"/>
                <a:sym typeface="+mn-lt"/>
              </a:endParaRPr>
            </a:p>
          </p:txBody>
        </p:sp>
      </p:grpSp>
      <p:grpSp>
        <p:nvGrpSpPr>
          <p:cNvPr id="12" name="Group 12"/>
          <p:cNvGrpSpPr/>
          <p:nvPr/>
        </p:nvGrpSpPr>
        <p:grpSpPr>
          <a:xfrm>
            <a:off x="3563871" y="3270642"/>
            <a:ext cx="1414667" cy="1619124"/>
            <a:chOff x="3563871" y="3199409"/>
            <a:chExt cx="1414666" cy="1619124"/>
          </a:xfrm>
        </p:grpSpPr>
        <p:sp>
          <p:nvSpPr>
            <p:cNvPr id="13" name="Shape 1722"/>
            <p:cNvSpPr/>
            <p:nvPr/>
          </p:nvSpPr>
          <p:spPr>
            <a:xfrm rot="8100000">
              <a:off x="3563871" y="3403867"/>
              <a:ext cx="1414666" cy="1414666"/>
            </a:xfrm>
            <a:prstGeom prst="roundRect">
              <a:avLst>
                <a:gd name="adj" fmla="val 15000"/>
              </a:avLst>
            </a:prstGeom>
            <a:solidFill>
              <a:srgbClr val="0070C0"/>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a:latin typeface="微软雅黑" panose="020B0503020204020204" pitchFamily="34" charset="-122"/>
                <a:ea typeface="微软雅黑" panose="020B0503020204020204" pitchFamily="34" charset="-122"/>
                <a:cs typeface="+mn-ea"/>
                <a:sym typeface="+mn-lt"/>
              </a:endParaRPr>
            </a:p>
          </p:txBody>
        </p:sp>
        <p:sp>
          <p:nvSpPr>
            <p:cNvPr id="15" name="Shape 1729"/>
            <p:cNvSpPr/>
            <p:nvPr/>
          </p:nvSpPr>
          <p:spPr>
            <a:xfrm rot="8100000">
              <a:off x="3563871" y="3199409"/>
              <a:ext cx="1414666" cy="1414667"/>
            </a:xfrm>
            <a:prstGeom prst="roundRect">
              <a:avLst>
                <a:gd name="adj" fmla="val 15000"/>
              </a:avLst>
            </a:prstGeom>
            <a:solidFill>
              <a:schemeClr val="bg2"/>
            </a:solidFill>
            <a:ln w="127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a:latin typeface="微软雅黑" panose="020B0503020204020204" pitchFamily="34" charset="-122"/>
                <a:ea typeface="微软雅黑" panose="020B0503020204020204" pitchFamily="34" charset="-122"/>
                <a:cs typeface="+mn-ea"/>
                <a:sym typeface="+mn-lt"/>
              </a:endParaRPr>
            </a:p>
          </p:txBody>
        </p:sp>
      </p:grpSp>
      <p:grpSp>
        <p:nvGrpSpPr>
          <p:cNvPr id="16" name="Group 11"/>
          <p:cNvGrpSpPr/>
          <p:nvPr/>
        </p:nvGrpSpPr>
        <p:grpSpPr>
          <a:xfrm>
            <a:off x="1743076" y="3062299"/>
            <a:ext cx="1414667" cy="1619124"/>
            <a:chOff x="1743076" y="2991066"/>
            <a:chExt cx="1414666" cy="1619124"/>
          </a:xfrm>
        </p:grpSpPr>
        <p:sp>
          <p:nvSpPr>
            <p:cNvPr id="19" name="Shape 1721"/>
            <p:cNvSpPr/>
            <p:nvPr/>
          </p:nvSpPr>
          <p:spPr>
            <a:xfrm rot="18900000">
              <a:off x="1743076" y="2991066"/>
              <a:ext cx="1414666" cy="1414666"/>
            </a:xfrm>
            <a:prstGeom prst="roundRect">
              <a:avLst>
                <a:gd name="adj" fmla="val 15000"/>
              </a:avLst>
            </a:prstGeom>
            <a:solidFill>
              <a:srgbClr val="0070C0"/>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a:latin typeface="微软雅黑" panose="020B0503020204020204" pitchFamily="34" charset="-122"/>
                <a:ea typeface="微软雅黑" panose="020B0503020204020204" pitchFamily="34" charset="-122"/>
                <a:cs typeface="+mn-ea"/>
                <a:sym typeface="+mn-lt"/>
              </a:endParaRPr>
            </a:p>
          </p:txBody>
        </p:sp>
        <p:sp>
          <p:nvSpPr>
            <p:cNvPr id="20" name="Shape 1732"/>
            <p:cNvSpPr/>
            <p:nvPr/>
          </p:nvSpPr>
          <p:spPr>
            <a:xfrm rot="18900000">
              <a:off x="1743076" y="3195523"/>
              <a:ext cx="1414666" cy="1414667"/>
            </a:xfrm>
            <a:prstGeom prst="roundRect">
              <a:avLst>
                <a:gd name="adj" fmla="val 15000"/>
              </a:avLst>
            </a:prstGeom>
            <a:solidFill>
              <a:schemeClr val="bg2"/>
            </a:solidFill>
            <a:ln w="127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a:latin typeface="微软雅黑" panose="020B0503020204020204" pitchFamily="34" charset="-122"/>
                <a:ea typeface="微软雅黑" panose="020B0503020204020204" pitchFamily="34" charset="-122"/>
                <a:cs typeface="+mn-ea"/>
                <a:sym typeface="+mn-lt"/>
              </a:endParaRPr>
            </a:p>
          </p:txBody>
        </p:sp>
      </p:grpSp>
      <p:grpSp>
        <p:nvGrpSpPr>
          <p:cNvPr id="21" name="Group 15"/>
          <p:cNvGrpSpPr/>
          <p:nvPr/>
        </p:nvGrpSpPr>
        <p:grpSpPr>
          <a:xfrm>
            <a:off x="7199937" y="3270642"/>
            <a:ext cx="1414667" cy="1619125"/>
            <a:chOff x="7199937" y="3199409"/>
            <a:chExt cx="1414666" cy="1619125"/>
          </a:xfrm>
        </p:grpSpPr>
        <p:sp>
          <p:nvSpPr>
            <p:cNvPr id="22" name="Shape 1724"/>
            <p:cNvSpPr/>
            <p:nvPr/>
          </p:nvSpPr>
          <p:spPr>
            <a:xfrm rot="8100000">
              <a:off x="7199937" y="3403868"/>
              <a:ext cx="1414666" cy="1414666"/>
            </a:xfrm>
            <a:prstGeom prst="roundRect">
              <a:avLst>
                <a:gd name="adj" fmla="val 15000"/>
              </a:avLst>
            </a:prstGeom>
            <a:solidFill>
              <a:srgbClr val="0070C0"/>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a:latin typeface="微软雅黑" panose="020B0503020204020204" pitchFamily="34" charset="-122"/>
                <a:ea typeface="微软雅黑" panose="020B0503020204020204" pitchFamily="34" charset="-122"/>
                <a:cs typeface="+mn-ea"/>
                <a:sym typeface="+mn-lt"/>
              </a:endParaRPr>
            </a:p>
          </p:txBody>
        </p:sp>
        <p:sp>
          <p:nvSpPr>
            <p:cNvPr id="23" name="Shape 1735"/>
            <p:cNvSpPr/>
            <p:nvPr/>
          </p:nvSpPr>
          <p:spPr>
            <a:xfrm rot="8100000">
              <a:off x="7199937" y="3199409"/>
              <a:ext cx="1414666" cy="1414667"/>
            </a:xfrm>
            <a:prstGeom prst="roundRect">
              <a:avLst>
                <a:gd name="adj" fmla="val 15000"/>
              </a:avLst>
            </a:prstGeom>
            <a:solidFill>
              <a:schemeClr val="bg2"/>
            </a:solidFill>
            <a:ln w="127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a:latin typeface="微软雅黑" panose="020B0503020204020204" pitchFamily="34" charset="-122"/>
                <a:ea typeface="微软雅黑" panose="020B0503020204020204" pitchFamily="34" charset="-122"/>
                <a:cs typeface="+mn-ea"/>
                <a:sym typeface="+mn-lt"/>
              </a:endParaRPr>
            </a:p>
          </p:txBody>
        </p:sp>
      </p:grpSp>
      <p:grpSp>
        <p:nvGrpSpPr>
          <p:cNvPr id="24" name="Group 16"/>
          <p:cNvGrpSpPr/>
          <p:nvPr/>
        </p:nvGrpSpPr>
        <p:grpSpPr>
          <a:xfrm>
            <a:off x="9015209" y="3062299"/>
            <a:ext cx="1414667" cy="1619124"/>
            <a:chOff x="9015209" y="2991066"/>
            <a:chExt cx="1414666" cy="1619124"/>
          </a:xfrm>
        </p:grpSpPr>
        <p:sp>
          <p:nvSpPr>
            <p:cNvPr id="25" name="Shape 1725"/>
            <p:cNvSpPr/>
            <p:nvPr/>
          </p:nvSpPr>
          <p:spPr>
            <a:xfrm rot="18900000">
              <a:off x="9015209" y="2991066"/>
              <a:ext cx="1414666" cy="1414666"/>
            </a:xfrm>
            <a:prstGeom prst="roundRect">
              <a:avLst>
                <a:gd name="adj" fmla="val 15000"/>
              </a:avLst>
            </a:prstGeom>
            <a:solidFill>
              <a:srgbClr val="0070C0"/>
            </a:solidFill>
            <a:ln w="12700">
              <a:miter lim="400000"/>
            </a:ln>
          </p:spPr>
          <p:txBody>
            <a:bodyPr lIns="67733" tIns="67733" rIns="67733" bIns="67733" anchor="ctr"/>
            <a:lstStyle/>
            <a:p>
              <a:pPr>
                <a:spcBef>
                  <a:spcPts val="4500"/>
                </a:spcBef>
                <a:defRPr sz="2500">
                  <a:latin typeface="Aller Light"/>
                  <a:ea typeface="Aller Light"/>
                  <a:cs typeface="Aller Light"/>
                  <a:sym typeface="Aller Light"/>
                </a:defRPr>
              </a:pPr>
              <a:endParaRPr sz="3335">
                <a:latin typeface="微软雅黑" panose="020B0503020204020204" pitchFamily="34" charset="-122"/>
                <a:ea typeface="微软雅黑" panose="020B0503020204020204" pitchFamily="34" charset="-122"/>
                <a:cs typeface="+mn-ea"/>
                <a:sym typeface="+mn-lt"/>
              </a:endParaRPr>
            </a:p>
          </p:txBody>
        </p:sp>
        <p:sp>
          <p:nvSpPr>
            <p:cNvPr id="26" name="Shape 1738"/>
            <p:cNvSpPr/>
            <p:nvPr/>
          </p:nvSpPr>
          <p:spPr>
            <a:xfrm rot="18900000">
              <a:off x="9015209" y="3195523"/>
              <a:ext cx="1414666" cy="1414667"/>
            </a:xfrm>
            <a:prstGeom prst="roundRect">
              <a:avLst>
                <a:gd name="adj" fmla="val 15000"/>
              </a:avLst>
            </a:prstGeom>
            <a:solidFill>
              <a:schemeClr val="bg2"/>
            </a:solidFill>
            <a:ln w="12700" cap="flat">
              <a:noFill/>
              <a:miter lim="400000"/>
            </a:ln>
            <a:effectLst/>
          </p:spPr>
          <p:txBody>
            <a:bodyPr wrap="square" lIns="67733" tIns="67733" rIns="67733" bIns="67733" numCol="1" anchor="ctr">
              <a:noAutofit/>
            </a:bodyPr>
            <a:lstStyle/>
            <a:p>
              <a:pPr>
                <a:spcBef>
                  <a:spcPts val="4500"/>
                </a:spcBef>
                <a:defRPr sz="2500">
                  <a:latin typeface="Aller Light"/>
                  <a:ea typeface="Aller Light"/>
                  <a:cs typeface="Aller Light"/>
                  <a:sym typeface="Aller Light"/>
                </a:defRPr>
              </a:pPr>
              <a:endParaRPr sz="3335" dirty="0">
                <a:latin typeface="微软雅黑" panose="020B0503020204020204" pitchFamily="34" charset="-122"/>
                <a:ea typeface="微软雅黑" panose="020B0503020204020204" pitchFamily="34" charset="-122"/>
                <a:cs typeface="+mn-ea"/>
                <a:sym typeface="+mn-lt"/>
              </a:endParaRPr>
            </a:p>
          </p:txBody>
        </p:sp>
      </p:grpSp>
      <p:sp>
        <p:nvSpPr>
          <p:cNvPr id="27" name="Text Placeholder 4"/>
          <p:cNvSpPr txBox="1"/>
          <p:nvPr/>
        </p:nvSpPr>
        <p:spPr>
          <a:xfrm>
            <a:off x="2054886" y="3840206"/>
            <a:ext cx="791045"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800" b="1" dirty="0">
                <a:solidFill>
                  <a:srgbClr val="595959"/>
                </a:solidFill>
                <a:latin typeface="微软雅黑" panose="020B0503020204020204" pitchFamily="34" charset="-122"/>
                <a:ea typeface="微软雅黑" panose="020B0503020204020204" pitchFamily="34" charset="-122"/>
                <a:cs typeface="+mn-ea"/>
                <a:sym typeface="+mn-lt"/>
              </a:rPr>
              <a:t>1XX</a:t>
            </a:r>
            <a:endParaRPr lang="en-GB" altLang="zh-CN" sz="1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8" name="Text Placeholder 4"/>
          <p:cNvSpPr txBox="1"/>
          <p:nvPr/>
        </p:nvSpPr>
        <p:spPr>
          <a:xfrm>
            <a:off x="3931972" y="3840206"/>
            <a:ext cx="787945"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800" b="1" dirty="0">
                <a:solidFill>
                  <a:srgbClr val="595959"/>
                </a:solidFill>
                <a:latin typeface="微软雅黑" panose="020B0503020204020204" pitchFamily="34" charset="-122"/>
                <a:ea typeface="微软雅黑" panose="020B0503020204020204" pitchFamily="34" charset="-122"/>
                <a:cs typeface="+mn-ea"/>
                <a:sym typeface="+mn-lt"/>
              </a:rPr>
              <a:t>2XX</a:t>
            </a:r>
            <a:endParaRPr lang="en-GB" altLang="zh-CN" sz="1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3" name="TextBox 32"/>
          <p:cNvSpPr txBox="1"/>
          <p:nvPr/>
        </p:nvSpPr>
        <p:spPr>
          <a:xfrm>
            <a:off x="1295468" y="2203388"/>
            <a:ext cx="2328369" cy="565924"/>
          </a:xfrm>
          <a:prstGeom prst="rect">
            <a:avLst/>
          </a:prstGeom>
          <a:noFill/>
        </p:spPr>
        <p:txBody>
          <a:bodyPr wrap="square" lIns="0" tIns="0" rIns="0" bIns="0" rtlCol="0">
            <a:spAutoFit/>
          </a:bodyPr>
          <a:lstStyle/>
          <a:p>
            <a:pPr algn="just">
              <a:lnSpc>
                <a:spcPct val="12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表示请求已接收，需要继续处理。</a:t>
            </a:r>
            <a:endParaRPr lang="en-US" altLang="zh-CN" sz="16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4" name="TextBox 33"/>
          <p:cNvSpPr txBox="1"/>
          <p:nvPr/>
        </p:nvSpPr>
        <p:spPr>
          <a:xfrm>
            <a:off x="3119670" y="5228424"/>
            <a:ext cx="2328369" cy="565924"/>
          </a:xfrm>
          <a:prstGeom prst="rect">
            <a:avLst/>
          </a:prstGeom>
          <a:noFill/>
        </p:spPr>
        <p:txBody>
          <a:bodyPr wrap="square" lIns="0" tIns="0" rIns="0" bIns="0" rtlCol="0">
            <a:spAutoFit/>
          </a:bodyPr>
          <a:lstStyle/>
          <a:p>
            <a:pPr algn="just">
              <a:lnSpc>
                <a:spcPct val="12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表示请求已成功被服务器接收、理解并接受。</a:t>
            </a:r>
            <a:endParaRPr lang="en-US" altLang="zh-CN" sz="16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5" name="TextBox 34"/>
          <p:cNvSpPr txBox="1"/>
          <p:nvPr/>
        </p:nvSpPr>
        <p:spPr>
          <a:xfrm>
            <a:off x="4997275" y="2203387"/>
            <a:ext cx="2328369" cy="565924"/>
          </a:xfrm>
          <a:prstGeom prst="rect">
            <a:avLst/>
          </a:prstGeom>
          <a:noFill/>
        </p:spPr>
        <p:txBody>
          <a:bodyPr wrap="square" lIns="0" tIns="0" rIns="0" bIns="0" rtlCol="0">
            <a:spAutoFit/>
          </a:bodyPr>
          <a:lstStyle/>
          <a:p>
            <a:pPr algn="just">
              <a:lnSpc>
                <a:spcPct val="12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为完成请求，客户端需进一步细化请求。</a:t>
            </a:r>
            <a:endParaRPr lang="en-US" altLang="zh-CN" sz="16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6" name="TextBox 35"/>
          <p:cNvSpPr txBox="1"/>
          <p:nvPr/>
        </p:nvSpPr>
        <p:spPr>
          <a:xfrm>
            <a:off x="6942132" y="5235513"/>
            <a:ext cx="2099929" cy="295466"/>
          </a:xfrm>
          <a:prstGeom prst="rect">
            <a:avLst/>
          </a:prstGeom>
          <a:noFill/>
        </p:spPr>
        <p:txBody>
          <a:bodyPr wrap="square" lIns="0" tIns="0" rIns="0" bIns="0" rtlCol="0">
            <a:spAutoFit/>
          </a:bodyPr>
          <a:lstStyle/>
          <a:p>
            <a:pPr algn="just">
              <a:lnSpc>
                <a:spcPct val="12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客户端的请求有错误。</a:t>
            </a:r>
            <a:endParaRPr lang="en-US" altLang="zh-CN" sz="16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7" name="TextBox 36"/>
          <p:cNvSpPr txBox="1"/>
          <p:nvPr/>
        </p:nvSpPr>
        <p:spPr>
          <a:xfrm>
            <a:off x="8856692" y="2406610"/>
            <a:ext cx="2328369" cy="295466"/>
          </a:xfrm>
          <a:prstGeom prst="rect">
            <a:avLst/>
          </a:prstGeom>
          <a:noFill/>
        </p:spPr>
        <p:txBody>
          <a:bodyPr wrap="square" lIns="0" tIns="0" rIns="0" bIns="0" rtlCol="0">
            <a:spAutoFit/>
          </a:bodyPr>
          <a:lstStyle/>
          <a:p>
            <a:pPr algn="just">
              <a:lnSpc>
                <a:spcPct val="120000"/>
              </a:lnSpc>
            </a:pPr>
            <a:r>
              <a:rPr lang="zh-CN" altLang="zh-CN" sz="1600" dirty="0">
                <a:solidFill>
                  <a:srgbClr val="595959"/>
                </a:solidFill>
                <a:latin typeface="微软雅黑" panose="020B0503020204020204" pitchFamily="34" charset="-122"/>
                <a:ea typeface="微软雅黑" panose="020B0503020204020204" pitchFamily="34" charset="-122"/>
                <a:cs typeface="+mn-ea"/>
              </a:rPr>
              <a:t>服务器出现错误。</a:t>
            </a:r>
            <a:endParaRPr lang="en-US" altLang="zh-CN" sz="16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8" name="Text Placeholder 4"/>
          <p:cNvSpPr txBox="1"/>
          <p:nvPr/>
        </p:nvSpPr>
        <p:spPr>
          <a:xfrm>
            <a:off x="5767486" y="3837283"/>
            <a:ext cx="787945"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800" b="1" dirty="0">
                <a:solidFill>
                  <a:srgbClr val="595959"/>
                </a:solidFill>
                <a:latin typeface="微软雅黑" panose="020B0503020204020204" pitchFamily="34" charset="-122"/>
                <a:ea typeface="微软雅黑" panose="020B0503020204020204" pitchFamily="34" charset="-122"/>
                <a:cs typeface="+mn-ea"/>
                <a:sym typeface="+mn-lt"/>
              </a:rPr>
              <a:t>3XX</a:t>
            </a:r>
            <a:endParaRPr lang="en-GB" altLang="zh-CN" sz="1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9" name="Text Placeholder 4"/>
          <p:cNvSpPr txBox="1"/>
          <p:nvPr/>
        </p:nvSpPr>
        <p:spPr>
          <a:xfrm>
            <a:off x="7513297" y="3839036"/>
            <a:ext cx="787945"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800" b="1" dirty="0">
                <a:solidFill>
                  <a:srgbClr val="595959"/>
                </a:solidFill>
                <a:latin typeface="微软雅黑" panose="020B0503020204020204" pitchFamily="34" charset="-122"/>
                <a:ea typeface="微软雅黑" panose="020B0503020204020204" pitchFamily="34" charset="-122"/>
                <a:cs typeface="+mn-ea"/>
                <a:sym typeface="+mn-lt"/>
              </a:rPr>
              <a:t>4XX</a:t>
            </a:r>
            <a:endParaRPr lang="en-GB" altLang="zh-CN" sz="1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0" name="Text Placeholder 4"/>
          <p:cNvSpPr txBox="1"/>
          <p:nvPr/>
        </p:nvSpPr>
        <p:spPr>
          <a:xfrm>
            <a:off x="9328569" y="3837866"/>
            <a:ext cx="787945" cy="267765"/>
          </a:xfrm>
          <a:prstGeom prst="rect">
            <a:avLst/>
          </a:prstGeom>
        </p:spPr>
        <p:txBody>
          <a:bodyPr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1800" b="1" dirty="0">
                <a:solidFill>
                  <a:srgbClr val="595959"/>
                </a:solidFill>
                <a:latin typeface="微软雅黑" panose="020B0503020204020204" pitchFamily="34" charset="-122"/>
                <a:ea typeface="微软雅黑" panose="020B0503020204020204" pitchFamily="34" charset="-122"/>
                <a:cs typeface="+mn-ea"/>
                <a:sym typeface="+mn-lt"/>
              </a:rPr>
              <a:t>5XX</a:t>
            </a:r>
            <a:endParaRPr lang="en-GB" altLang="zh-CN" sz="1800" b="1" dirty="0">
              <a:solidFill>
                <a:srgbClr val="595959"/>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760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3.3.1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响应状态行</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7" name="Chevron 3"/>
          <p:cNvSpPr/>
          <p:nvPr>
            <p:custDataLst>
              <p:tags r:id="rId1"/>
            </p:custDataLst>
          </p:nvPr>
        </p:nvSpPr>
        <p:spPr>
          <a:xfrm>
            <a:off x="838730" y="1050855"/>
            <a:ext cx="3679482"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8" name="文本框 1"/>
          <p:cNvSpPr txBox="1"/>
          <p:nvPr/>
        </p:nvSpPr>
        <p:spPr>
          <a:xfrm>
            <a:off x="1185984" y="1190840"/>
            <a:ext cx="3056991"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Web</a:t>
            </a:r>
            <a:r>
              <a:rPr lang="zh-CN" altLang="zh-CN" sz="2000" dirty="0">
                <a:solidFill>
                  <a:srgbClr val="1369B2"/>
                </a:solidFill>
                <a:latin typeface="微软雅黑" panose="020B0503020204020204" pitchFamily="34" charset="-122"/>
                <a:ea typeface="微软雅黑" panose="020B0503020204020204" pitchFamily="34" charset="-122"/>
              </a:rPr>
              <a:t>开发中的常见状态码</a:t>
            </a:r>
            <a:endParaRPr lang="zh-CN" altLang="en-US" sz="2000" dirty="0">
              <a:solidFill>
                <a:srgbClr val="1369B2"/>
              </a:solidFill>
              <a:latin typeface="微软雅黑" panose="020B0503020204020204" pitchFamily="34" charset="-122"/>
              <a:ea typeface="微软雅黑" panose="020B0503020204020204" pitchFamily="34" charset="-122"/>
            </a:endParaRPr>
          </a:p>
        </p:txBody>
      </p:sp>
      <p:graphicFrame>
        <p:nvGraphicFramePr>
          <p:cNvPr id="2" name="表格 1"/>
          <p:cNvGraphicFramePr>
            <a:graphicFrameLocks noGrp="1"/>
          </p:cNvGraphicFramePr>
          <p:nvPr/>
        </p:nvGraphicFramePr>
        <p:xfrm>
          <a:off x="1508714" y="2006757"/>
          <a:ext cx="9356510" cy="4280274"/>
        </p:xfrm>
        <a:graphic>
          <a:graphicData uri="http://schemas.openxmlformats.org/drawingml/2006/table">
            <a:tbl>
              <a:tblPr>
                <a:tableStyleId>{5C22544A-7EE6-4342-B048-85BDC9FD1C3A}</a:tableStyleId>
              </a:tblPr>
              <a:tblGrid>
                <a:gridCol w="1234486">
                  <a:extLst>
                    <a:ext uri="{9D8B030D-6E8A-4147-A177-3AD203B41FA5}">
                      <a16:colId xmlns:a16="http://schemas.microsoft.com/office/drawing/2014/main" val="20000"/>
                    </a:ext>
                  </a:extLst>
                </a:gridCol>
                <a:gridCol w="8122024">
                  <a:extLst>
                    <a:ext uri="{9D8B030D-6E8A-4147-A177-3AD203B41FA5}">
                      <a16:colId xmlns:a16="http://schemas.microsoft.com/office/drawing/2014/main" val="20001"/>
                    </a:ext>
                  </a:extLst>
                </a:gridCol>
              </a:tblGrid>
              <a:tr h="267064">
                <a:tc>
                  <a:txBody>
                    <a:bodyPr/>
                    <a:lstStyle/>
                    <a:p>
                      <a:pPr marL="0" indent="266700" algn="ctr" defTabSz="1219200" rtl="0" eaLnBrk="1" latinLnBrk="0" hangingPunct="1">
                        <a:spcAft>
                          <a:spcPts val="0"/>
                        </a:spcAft>
                        <a:tabLst>
                          <a:tab pos="228600" algn="l"/>
                          <a:tab pos="266700" algn="l"/>
                        </a:tabLs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状态码</a:t>
                      </a:r>
                    </a:p>
                  </a:txBody>
                  <a:tcPr marL="68580" marR="68580" marT="0" marB="0"/>
                </a:tc>
                <a:tc>
                  <a:txBody>
                    <a:bodyPr/>
                    <a:lstStyle/>
                    <a:p>
                      <a:pPr marL="0" indent="266700" algn="ctr" defTabSz="1219200" rtl="0" eaLnBrk="1" latinLnBrk="0" hangingPunct="1">
                        <a:spcAft>
                          <a:spcPts val="0"/>
                        </a:spcAft>
                        <a:tabLst>
                          <a:tab pos="228600" algn="l"/>
                          <a:tab pos="266700" algn="l"/>
                        </a:tabLst>
                      </a:pPr>
                      <a:r>
                        <a:rPr lang="zh-CN" sz="1800" b="1" kern="100" dirty="0">
                          <a:solidFill>
                            <a:srgbClr val="595959"/>
                          </a:solidFill>
                          <a:effectLst/>
                          <a:latin typeface="微软雅黑" panose="020B0503020204020204" pitchFamily="34" charset="-122"/>
                          <a:ea typeface="微软雅黑" panose="020B0503020204020204" pitchFamily="34" charset="-122"/>
                          <a:cs typeface="+mn-cs"/>
                        </a:rPr>
                        <a:t>说明</a:t>
                      </a:r>
                    </a:p>
                  </a:txBody>
                  <a:tcPr marL="68580" marR="68580" marT="0" marB="0"/>
                </a:tc>
                <a:extLst>
                  <a:ext uri="{0D108BD9-81ED-4DB2-BD59-A6C34878D82A}">
                    <a16:rowId xmlns:a16="http://schemas.microsoft.com/office/drawing/2014/main" val="10000"/>
                  </a:ext>
                </a:extLst>
              </a:tr>
              <a:tr h="534127">
                <a:tc>
                  <a:txBody>
                    <a:bodyPr/>
                    <a:lstStyle/>
                    <a:p>
                      <a:pPr marL="0" marR="29210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200</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表示服务器成功处理了客户端的请求。客户端的请求成功，响应消息返回正常的请求结果</a:t>
                      </a:r>
                    </a:p>
                  </a:txBody>
                  <a:tcPr marL="68580" marR="68580" marT="0" marB="0" anchor="ctr"/>
                </a:tc>
                <a:extLst>
                  <a:ext uri="{0D108BD9-81ED-4DB2-BD59-A6C34878D82A}">
                    <a16:rowId xmlns:a16="http://schemas.microsoft.com/office/drawing/2014/main" val="10001"/>
                  </a:ext>
                </a:extLst>
              </a:tr>
              <a:tr h="801191">
                <a:tc>
                  <a:txBody>
                    <a:bodyPr/>
                    <a:lstStyle/>
                    <a:p>
                      <a:pPr marL="0" marR="29210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302</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表示请求的资源临时从不同的</a:t>
                      </a:r>
                      <a:r>
                        <a:rPr lang="en-US" sz="1600" b="0" kern="100">
                          <a:solidFill>
                            <a:srgbClr val="595959"/>
                          </a:solidFill>
                          <a:effectLst/>
                          <a:latin typeface="微软雅黑" panose="020B0503020204020204" pitchFamily="34" charset="-122"/>
                          <a:ea typeface="微软雅黑" panose="020B0503020204020204" pitchFamily="34" charset="-122"/>
                          <a:cs typeface="+mn-cs"/>
                        </a:rPr>
                        <a:t>URI</a:t>
                      </a:r>
                      <a:r>
                        <a:rPr lang="zh-CN" sz="1600" b="0" kern="100">
                          <a:solidFill>
                            <a:srgbClr val="595959"/>
                          </a:solidFill>
                          <a:effectLst/>
                          <a:latin typeface="微软雅黑" panose="020B0503020204020204" pitchFamily="34" charset="-122"/>
                          <a:ea typeface="微软雅黑" panose="020B0503020204020204" pitchFamily="34" charset="-122"/>
                          <a:cs typeface="+mn-cs"/>
                        </a:rPr>
                        <a:t>响应请求，但请求者应继续使用原有位置来进行以后的请求。例如，在请求重定向中，临时</a:t>
                      </a:r>
                      <a:r>
                        <a:rPr lang="en-US" sz="1600" b="0" kern="100">
                          <a:solidFill>
                            <a:srgbClr val="595959"/>
                          </a:solidFill>
                          <a:effectLst/>
                          <a:latin typeface="微软雅黑" panose="020B0503020204020204" pitchFamily="34" charset="-122"/>
                          <a:ea typeface="微软雅黑" panose="020B0503020204020204" pitchFamily="34" charset="-122"/>
                          <a:cs typeface="+mn-cs"/>
                        </a:rPr>
                        <a:t>URI</a:t>
                      </a:r>
                      <a:r>
                        <a:rPr lang="zh-CN" sz="1600" b="0" kern="100">
                          <a:solidFill>
                            <a:srgbClr val="595959"/>
                          </a:solidFill>
                          <a:effectLst/>
                          <a:latin typeface="微软雅黑" panose="020B0503020204020204" pitchFamily="34" charset="-122"/>
                          <a:ea typeface="微软雅黑" panose="020B0503020204020204" pitchFamily="34" charset="-122"/>
                          <a:cs typeface="+mn-cs"/>
                        </a:rPr>
                        <a:t>应该是响应的</a:t>
                      </a:r>
                      <a:r>
                        <a:rPr lang="en-US" sz="1600" b="0" kern="100">
                          <a:solidFill>
                            <a:srgbClr val="595959"/>
                          </a:solidFill>
                          <a:effectLst/>
                          <a:latin typeface="微软雅黑" panose="020B0503020204020204" pitchFamily="34" charset="-122"/>
                          <a:ea typeface="微软雅黑" panose="020B0503020204020204" pitchFamily="34" charset="-122"/>
                          <a:cs typeface="+mn-cs"/>
                        </a:rPr>
                        <a:t>Location</a:t>
                      </a:r>
                      <a:r>
                        <a:rPr lang="zh-CN" sz="1600" b="0" kern="100">
                          <a:solidFill>
                            <a:srgbClr val="595959"/>
                          </a:solidFill>
                          <a:effectLst/>
                          <a:latin typeface="微软雅黑" panose="020B0503020204020204" pitchFamily="34" charset="-122"/>
                          <a:ea typeface="微软雅黑" panose="020B0503020204020204" pitchFamily="34" charset="-122"/>
                          <a:cs typeface="+mn-cs"/>
                        </a:rPr>
                        <a:t>头字段所指向的资源</a:t>
                      </a:r>
                    </a:p>
                  </a:txBody>
                  <a:tcPr marL="68580" marR="68580" marT="0" marB="0" anchor="ctr"/>
                </a:tc>
                <a:extLst>
                  <a:ext uri="{0D108BD9-81ED-4DB2-BD59-A6C34878D82A}">
                    <a16:rowId xmlns:a16="http://schemas.microsoft.com/office/drawing/2014/main" val="10002"/>
                  </a:ext>
                </a:extLst>
              </a:tr>
              <a:tr h="1335318">
                <a:tc>
                  <a:txBody>
                    <a:bodyPr/>
                    <a:lstStyle/>
                    <a:p>
                      <a:pPr marL="0" marR="29210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304</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如果客户端有缓存的文档，它会在发送的请求消息中附加一个</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If-Modified-Since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请求头，表示只有请求的文档在</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If-Modified-Since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指定的时间之后发生过更改，服务器才需要返回新文档。状态码</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304</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表示客户端缓存的版本是最新的，客户端应该继续使用它。否则，服务器将使用状态码</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200</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返回所请求的文档</a:t>
                      </a:r>
                    </a:p>
                  </a:txBody>
                  <a:tcPr marL="68580" marR="68580" marT="0" marB="0" anchor="ctr"/>
                </a:tc>
                <a:extLst>
                  <a:ext uri="{0D108BD9-81ED-4DB2-BD59-A6C34878D82A}">
                    <a16:rowId xmlns:a16="http://schemas.microsoft.com/office/drawing/2014/main" val="10003"/>
                  </a:ext>
                </a:extLst>
              </a:tr>
              <a:tr h="534127">
                <a:tc>
                  <a:txBody>
                    <a:bodyPr/>
                    <a:lstStyle/>
                    <a:p>
                      <a:pPr marL="0" marR="29210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404</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表示服务器找不到请求的资源。例如，访问服务器不存在的网页经常返回此状态码</a:t>
                      </a:r>
                    </a:p>
                  </a:txBody>
                  <a:tcPr marL="68580" marR="68580" marT="0" marB="0" anchor="ctr"/>
                </a:tc>
                <a:extLst>
                  <a:ext uri="{0D108BD9-81ED-4DB2-BD59-A6C34878D82A}">
                    <a16:rowId xmlns:a16="http://schemas.microsoft.com/office/drawing/2014/main" val="10004"/>
                  </a:ext>
                </a:extLst>
              </a:tr>
              <a:tr h="801191">
                <a:tc>
                  <a:txBody>
                    <a:bodyPr/>
                    <a:lstStyle/>
                    <a:p>
                      <a:pPr marL="0" marR="29210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500</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表示服务器发生错误，无法处理客户端的请求。大部分情况下，是服务器的</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CGI</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ASP</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JSP</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等程序发生了错误，一般服务器会在相应消息中提供具体的错误信息</a:t>
                      </a:r>
                    </a:p>
                  </a:txBody>
                  <a:tcPr marL="68580" marR="68580" marT="0" marB="0" anchor="ct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760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3.3.2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响应头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6179791" y="3182667"/>
            <a:ext cx="4537515"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熟悉</a:t>
            </a:r>
            <a:r>
              <a:rPr lang="en-US" altLang="zh-CN" dirty="0">
                <a:solidFill>
                  <a:srgbClr val="595959"/>
                </a:solidFill>
                <a:latin typeface="微软雅黑" panose="020B0503020204020204" pitchFamily="34" charset="-122"/>
                <a:ea typeface="微软雅黑" panose="020B0503020204020204" pitchFamily="34" charset="-122"/>
              </a:rPr>
              <a:t>HTTP</a:t>
            </a:r>
            <a:r>
              <a:rPr lang="zh-CN" altLang="en-US" dirty="0">
                <a:solidFill>
                  <a:srgbClr val="595959"/>
                </a:solidFill>
                <a:latin typeface="微软雅黑" panose="020B0503020204020204" pitchFamily="34" charset="-122"/>
                <a:ea typeface="微软雅黑" panose="020B0503020204020204" pitchFamily="34" charset="-122"/>
              </a:rPr>
              <a:t>响应头</a:t>
            </a:r>
            <a:endParaRPr lang="zh-CN" altLang="en-US" dirty="0">
              <a:solidFill>
                <a:srgbClr val="1369B2"/>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5743489" y="3293444"/>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760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3.3.2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响应头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文本框 18"/>
          <p:cNvSpPr txBox="1"/>
          <p:nvPr>
            <p:custDataLst>
              <p:tags r:id="rId1"/>
            </p:custDataLst>
          </p:nvPr>
        </p:nvSpPr>
        <p:spPr>
          <a:xfrm>
            <a:off x="1172537" y="1861929"/>
            <a:ext cx="10152530" cy="1351920"/>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响应消息中，第一行为响应状态行，紧接着是若干响应头，服务器通过响应头向客户端传递附加信息，包括服务程序名、被请求资源需要的认证方式、客户端请求资源的最后修改时间、重定向地址等信息。</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响应头的具体示例如下所示：</a:t>
            </a:r>
          </a:p>
        </p:txBody>
      </p:sp>
      <p:pic>
        <p:nvPicPr>
          <p:cNvPr id="15" name="图片 14"/>
          <p:cNvPicPr>
            <a:picLocks noChangeAspect="1"/>
          </p:cNvPicPr>
          <p:nvPr/>
        </p:nvPicPr>
        <p:blipFill>
          <a:blip r:embed="rId5"/>
          <a:stretch>
            <a:fillRect/>
          </a:stretch>
        </p:blipFill>
        <p:spPr>
          <a:xfrm>
            <a:off x="3309129" y="3442446"/>
            <a:ext cx="5135627" cy="2501153"/>
          </a:xfrm>
          <a:prstGeom prst="rect">
            <a:avLst/>
          </a:prstGeom>
        </p:spPr>
      </p:pic>
      <p:sp>
        <p:nvSpPr>
          <p:cNvPr id="16" name="矩形 15"/>
          <p:cNvSpPr/>
          <p:nvPr/>
        </p:nvSpPr>
        <p:spPr>
          <a:xfrm>
            <a:off x="3409309" y="3528186"/>
            <a:ext cx="5035447" cy="2308324"/>
          </a:xfrm>
          <a:prstGeom prst="rect">
            <a:avLst/>
          </a:prstGeom>
        </p:spPr>
        <p:txBody>
          <a:bodyPr wrap="square">
            <a:spAutoFit/>
          </a:bodyPr>
          <a:lstStyle/>
          <a:p>
            <a:r>
              <a:rPr lang="en-US" altLang="zh-CN" sz="1600" dirty="0"/>
              <a:t>Server: Apache-Coyote/1.1 </a:t>
            </a:r>
            <a:endParaRPr lang="zh-CN" altLang="zh-CN" sz="1600" dirty="0"/>
          </a:p>
          <a:p>
            <a:r>
              <a:rPr lang="en-US" altLang="zh-CN" sz="1600" dirty="0"/>
              <a:t>Content-Encoding: gzip </a:t>
            </a:r>
            <a:endParaRPr lang="zh-CN" altLang="zh-CN" sz="1600" dirty="0"/>
          </a:p>
          <a:p>
            <a:r>
              <a:rPr lang="en-US" altLang="zh-CN" sz="1600" dirty="0"/>
              <a:t>Content-Length: 80  </a:t>
            </a:r>
            <a:endParaRPr lang="zh-CN" altLang="zh-CN" sz="1600" dirty="0"/>
          </a:p>
          <a:p>
            <a:r>
              <a:rPr lang="en-US" altLang="zh-CN" sz="1600" dirty="0"/>
              <a:t>Content-Language: zh-cn 	 </a:t>
            </a:r>
            <a:endParaRPr lang="zh-CN" altLang="zh-CN" sz="1600" dirty="0"/>
          </a:p>
          <a:p>
            <a:r>
              <a:rPr lang="en-US" altLang="zh-CN" sz="1600" dirty="0"/>
              <a:t>Content-Type: text/html; charset=GB2312 </a:t>
            </a:r>
            <a:endParaRPr lang="zh-CN" altLang="zh-CN" sz="1600" dirty="0"/>
          </a:p>
          <a:p>
            <a:r>
              <a:rPr lang="en-US" altLang="zh-CN" sz="1600" dirty="0"/>
              <a:t>Last-Modified: Mon, 06 Jul 2020 07:47:47 GMT </a:t>
            </a:r>
            <a:endParaRPr lang="zh-CN" altLang="zh-CN" sz="1600" dirty="0"/>
          </a:p>
          <a:p>
            <a:r>
              <a:rPr lang="en-US" altLang="zh-CN" sz="1600" dirty="0"/>
              <a:t>Expires: -1	</a:t>
            </a:r>
            <a:endParaRPr lang="zh-CN" altLang="zh-CN" sz="1600" dirty="0"/>
          </a:p>
          <a:p>
            <a:r>
              <a:rPr lang="en-US" altLang="zh-CN" sz="1600" dirty="0"/>
              <a:t>Cache-Control: no-cache </a:t>
            </a:r>
            <a:endParaRPr lang="zh-CN" altLang="zh-CN" sz="1600" dirty="0"/>
          </a:p>
          <a:p>
            <a:r>
              <a:rPr lang="en-US" altLang="zh-CN" sz="1600" dirty="0"/>
              <a:t>Pragma: no-cache</a:t>
            </a:r>
            <a:endParaRPr lang="zh-CN" altLang="zh-CN" sz="1600" dirty="0"/>
          </a:p>
        </p:txBody>
      </p:sp>
      <p:sp>
        <p:nvSpPr>
          <p:cNvPr id="17" name="Chevron 3"/>
          <p:cNvSpPr/>
          <p:nvPr>
            <p:custDataLst>
              <p:tags r:id="rId2"/>
            </p:custDataLst>
          </p:nvPr>
        </p:nvSpPr>
        <p:spPr>
          <a:xfrm>
            <a:off x="838730" y="1064302"/>
            <a:ext cx="2872657"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8" name="文本框 1"/>
          <p:cNvSpPr txBox="1"/>
          <p:nvPr/>
        </p:nvSpPr>
        <p:spPr>
          <a:xfrm>
            <a:off x="1185984" y="1204287"/>
            <a:ext cx="1592580"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响应头</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635" y="3013559"/>
            <a:ext cx="6733878" cy="829753"/>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HTTP</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概述</a:t>
            </a:r>
            <a:endParaRPr lang="en-GB" altLang="zh-CN" sz="4800" b="1"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2" name="TextBox 48"/>
          <p:cNvSpPr txBox="1"/>
          <p:nvPr/>
        </p:nvSpPr>
        <p:spPr>
          <a:xfrm>
            <a:off x="1627082" y="2808590"/>
            <a:ext cx="1735046" cy="1106549"/>
          </a:xfrm>
          <a:prstGeom prst="rect">
            <a:avLst/>
          </a:prstGeom>
          <a:noFill/>
        </p:spPr>
        <p:txBody>
          <a:bodyPr wrap="square" lIns="91443" tIns="45720" rIns="91443" bIns="45720" rtlCol="0">
            <a:spAutoFit/>
          </a:bodyPr>
          <a:lstStyle/>
          <a:p>
            <a:r>
              <a:rPr lang="en-US" altLang="en-GB" sz="6600" b="1" dirty="0">
                <a:solidFill>
                  <a:srgbClr val="FAFAFA"/>
                </a:solidFill>
                <a:latin typeface="微软雅黑" panose="020B0503020204020204" pitchFamily="34" charset="-122"/>
                <a:ea typeface="微软雅黑" panose="020B0503020204020204" pitchFamily="34" charset="-122"/>
                <a:cs typeface="+mn-ea"/>
                <a:sym typeface="+mn-lt"/>
              </a:rPr>
              <a:t>3.1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760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3.3.2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响应头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7" name="Chevron 3"/>
          <p:cNvSpPr/>
          <p:nvPr>
            <p:custDataLst>
              <p:tags r:id="rId1"/>
            </p:custDataLst>
          </p:nvPr>
        </p:nvSpPr>
        <p:spPr>
          <a:xfrm>
            <a:off x="838730" y="1010514"/>
            <a:ext cx="323572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8" name="文本框 1"/>
          <p:cNvSpPr txBox="1"/>
          <p:nvPr/>
        </p:nvSpPr>
        <p:spPr>
          <a:xfrm>
            <a:off x="1185984" y="1150499"/>
            <a:ext cx="2100580"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响应头字段</a:t>
            </a:r>
          </a:p>
        </p:txBody>
      </p:sp>
      <p:graphicFrame>
        <p:nvGraphicFramePr>
          <p:cNvPr id="2" name="表格 1"/>
          <p:cNvGraphicFramePr>
            <a:graphicFrameLocks noGrp="1"/>
          </p:cNvGraphicFramePr>
          <p:nvPr/>
        </p:nvGraphicFramePr>
        <p:xfrm>
          <a:off x="1899805" y="2144999"/>
          <a:ext cx="8577337" cy="4030247"/>
        </p:xfrm>
        <a:graphic>
          <a:graphicData uri="http://schemas.openxmlformats.org/drawingml/2006/table">
            <a:tbl>
              <a:tblPr>
                <a:tableStyleId>{5C22544A-7EE6-4342-B048-85BDC9FD1C3A}</a:tableStyleId>
              </a:tblPr>
              <a:tblGrid>
                <a:gridCol w="2142354">
                  <a:extLst>
                    <a:ext uri="{9D8B030D-6E8A-4147-A177-3AD203B41FA5}">
                      <a16:colId xmlns:a16="http://schemas.microsoft.com/office/drawing/2014/main" val="20000"/>
                    </a:ext>
                  </a:extLst>
                </a:gridCol>
                <a:gridCol w="6434983">
                  <a:extLst>
                    <a:ext uri="{9D8B030D-6E8A-4147-A177-3AD203B41FA5}">
                      <a16:colId xmlns:a16="http://schemas.microsoft.com/office/drawing/2014/main" val="20001"/>
                    </a:ext>
                  </a:extLst>
                </a:gridCol>
              </a:tblGrid>
              <a:tr h="391574">
                <a:tc>
                  <a:txBody>
                    <a:bodyPr/>
                    <a:lstStyle/>
                    <a:p>
                      <a:pPr marL="0" marR="292100" indent="26670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mn-cs"/>
                        </a:rPr>
                        <a:t>头字段</a:t>
                      </a: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mn-cs"/>
                        </a:rPr>
                        <a:t>说明</a:t>
                      </a:r>
                    </a:p>
                  </a:txBody>
                  <a:tcPr marL="68580" marR="68580" marT="0" marB="0" anchor="ctr"/>
                </a:tc>
                <a:extLst>
                  <a:ext uri="{0D108BD9-81ED-4DB2-BD59-A6C34878D82A}">
                    <a16:rowId xmlns:a16="http://schemas.microsoft.com/office/drawing/2014/main" val="10000"/>
                  </a:ext>
                </a:extLst>
              </a:tr>
              <a:tr h="531566">
                <a:tc>
                  <a:txBody>
                    <a:bodyPr/>
                    <a:lstStyle/>
                    <a:p>
                      <a:pPr marL="0" marR="29210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Accept-Range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用于说明服务器是否接收客户端使用</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Range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请求头字段请求资源</a:t>
                      </a:r>
                    </a:p>
                  </a:txBody>
                  <a:tcPr marL="68580" marR="68580" marT="0" marB="0" anchor="ctr"/>
                </a:tc>
                <a:extLst>
                  <a:ext uri="{0D108BD9-81ED-4DB2-BD59-A6C34878D82A}">
                    <a16:rowId xmlns:a16="http://schemas.microsoft.com/office/drawing/2014/main" val="10001"/>
                  </a:ext>
                </a:extLst>
              </a:tr>
              <a:tr h="531566">
                <a:tc>
                  <a:txBody>
                    <a:bodyPr/>
                    <a:lstStyle/>
                    <a:p>
                      <a:pPr marL="0" marR="29210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Age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用于指出当前网页文档可以在客户端或代理服务器中缓存的有效时间，设置值为一个以秒为单位的时间数</a:t>
                      </a:r>
                    </a:p>
                  </a:txBody>
                  <a:tcPr marL="68580" marR="68580" marT="0" marB="0" anchor="ctr"/>
                </a:tc>
                <a:extLst>
                  <a:ext uri="{0D108BD9-81ED-4DB2-BD59-A6C34878D82A}">
                    <a16:rowId xmlns:a16="http://schemas.microsoft.com/office/drawing/2014/main" val="10002"/>
                  </a:ext>
                </a:extLst>
              </a:tr>
              <a:tr h="980843">
                <a:tc>
                  <a:txBody>
                    <a:bodyPr/>
                    <a:lstStyle/>
                    <a:p>
                      <a:pPr marL="0" marR="29210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Etag</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用于向客户端传送代表实体内容特征的标记信息，这些标记信息称为实体标签，每个版本的资源的实体标签是不同的，通过实体标签可以判断在不同时间获得的同一资源路径下的实体内容是否相同</a:t>
                      </a:r>
                    </a:p>
                  </a:txBody>
                  <a:tcPr marL="68580" marR="68580" marT="0" marB="0" anchor="ctr"/>
                </a:tc>
                <a:extLst>
                  <a:ext uri="{0D108BD9-81ED-4DB2-BD59-A6C34878D82A}">
                    <a16:rowId xmlns:a16="http://schemas.microsoft.com/office/drawing/2014/main" val="10003"/>
                  </a:ext>
                </a:extLst>
              </a:tr>
              <a:tr h="531566">
                <a:tc>
                  <a:txBody>
                    <a:bodyPr/>
                    <a:lstStyle/>
                    <a:p>
                      <a:pPr marL="0" marR="292100" indent="266700" algn="ctr" defTabSz="1219200" rtl="0" eaLnBrk="1" latinLnBrk="0" hangingPunct="1">
                        <a:spcAft>
                          <a:spcPts val="0"/>
                        </a:spcAft>
                        <a:tabLst>
                          <a:tab pos="228600" algn="l"/>
                          <a:tab pos="266700" algn="l"/>
                        </a:tabLst>
                      </a:pPr>
                      <a:r>
                        <a:rPr lang="en-US" sz="1600" b="0" kern="100">
                          <a:solidFill>
                            <a:srgbClr val="595959"/>
                          </a:solidFill>
                          <a:effectLst/>
                          <a:latin typeface="微软雅黑" panose="020B0503020204020204" pitchFamily="34" charset="-122"/>
                          <a:ea typeface="微软雅黑" panose="020B0503020204020204" pitchFamily="34" charset="-122"/>
                          <a:cs typeface="+mn-cs"/>
                        </a:rPr>
                        <a:t>Location</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用于通知客户端获取请求文档的新地址，其值为一个使用绝对路径的</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URL</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地址</a:t>
                      </a:r>
                    </a:p>
                  </a:txBody>
                  <a:tcPr marL="68580" marR="68580" marT="0" marB="0" anchor="ctr"/>
                </a:tc>
                <a:extLst>
                  <a:ext uri="{0D108BD9-81ED-4DB2-BD59-A6C34878D82A}">
                    <a16:rowId xmlns:a16="http://schemas.microsoft.com/office/drawing/2014/main" val="10004"/>
                  </a:ext>
                </a:extLst>
              </a:tr>
              <a:tr h="1063132">
                <a:tc>
                  <a:txBody>
                    <a:bodyPr/>
                    <a:lstStyle/>
                    <a:p>
                      <a:pPr marL="0" marR="292100" indent="266700" algn="ctr" defTabSz="1219200" rtl="0" eaLnBrk="1" latinLnBrk="0" hangingPunct="1">
                        <a:spcAft>
                          <a:spcPts val="0"/>
                        </a:spcAft>
                        <a:tabLst>
                          <a:tab pos="228600" algn="l"/>
                          <a:tab pos="266700" algn="l"/>
                        </a:tabLs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Retry-After </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可以与</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503</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状态码配合使用，告诉客户端在什么时间可以重新发送请求。也可以与任何一个</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3xx</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状态码配合使用，告诉客户端处理重定向的最小延时时间。</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Retry-After</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头字段的值可以是</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GMT</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格式的时间，也可是一个以秒为单位的时间数</a:t>
                      </a:r>
                    </a:p>
                  </a:txBody>
                  <a:tcPr marL="68580" marR="68580" marT="0" marB="0" anchor="ctr"/>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760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3.3.2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响应头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7" name="Chevron 3"/>
          <p:cNvSpPr/>
          <p:nvPr>
            <p:custDataLst>
              <p:tags r:id="rId1"/>
            </p:custDataLst>
          </p:nvPr>
        </p:nvSpPr>
        <p:spPr>
          <a:xfrm>
            <a:off x="838730" y="1010514"/>
            <a:ext cx="3235729"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8" name="文本框 1"/>
          <p:cNvSpPr txBox="1"/>
          <p:nvPr/>
        </p:nvSpPr>
        <p:spPr>
          <a:xfrm>
            <a:off x="1185984" y="1150499"/>
            <a:ext cx="2100580"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响应头字段</a:t>
            </a:r>
          </a:p>
        </p:txBody>
      </p:sp>
      <p:graphicFrame>
        <p:nvGraphicFramePr>
          <p:cNvPr id="2" name="表格 1"/>
          <p:cNvGraphicFramePr>
            <a:graphicFrameLocks noGrp="1"/>
          </p:cNvGraphicFramePr>
          <p:nvPr/>
        </p:nvGraphicFramePr>
        <p:xfrm>
          <a:off x="1627218" y="2040369"/>
          <a:ext cx="9170893" cy="4086967"/>
        </p:xfrm>
        <a:graphic>
          <a:graphicData uri="http://schemas.openxmlformats.org/drawingml/2006/table">
            <a:tbl>
              <a:tblPr>
                <a:tableStyleId>{5C22544A-7EE6-4342-B048-85BDC9FD1C3A}</a:tableStyleId>
              </a:tblPr>
              <a:tblGrid>
                <a:gridCol w="2178422">
                  <a:extLst>
                    <a:ext uri="{9D8B030D-6E8A-4147-A177-3AD203B41FA5}">
                      <a16:colId xmlns:a16="http://schemas.microsoft.com/office/drawing/2014/main" val="20000"/>
                    </a:ext>
                  </a:extLst>
                </a:gridCol>
                <a:gridCol w="6992471">
                  <a:extLst>
                    <a:ext uri="{9D8B030D-6E8A-4147-A177-3AD203B41FA5}">
                      <a16:colId xmlns:a16="http://schemas.microsoft.com/office/drawing/2014/main" val="20001"/>
                    </a:ext>
                  </a:extLst>
                </a:gridCol>
              </a:tblGrid>
              <a:tr h="356854">
                <a:tc>
                  <a:txBody>
                    <a:bodyPr/>
                    <a:lstStyle/>
                    <a:p>
                      <a:pPr marL="0" marR="292100" indent="26670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mn-cs"/>
                        </a:rPr>
                        <a:t>头字段</a:t>
                      </a:r>
                    </a:p>
                  </a:txBody>
                  <a:tcPr marL="68580" marR="68580" marT="0" marB="0" anchor="ctr"/>
                </a:tc>
                <a:tc>
                  <a:txBody>
                    <a:bodyPr/>
                    <a:lstStyle/>
                    <a:p>
                      <a:pPr marL="0" marR="292100" indent="266700" algn="ctr" defTabSz="1219200" rtl="0" eaLnBrk="1" latinLnBrk="0" hangingPunct="1">
                        <a:spcAft>
                          <a:spcPts val="0"/>
                        </a:spcAft>
                        <a:tabLst>
                          <a:tab pos="228600" algn="l"/>
                          <a:tab pos="266700" algn="l"/>
                        </a:tabLst>
                      </a:pPr>
                      <a:r>
                        <a:rPr lang="zh-CN" sz="1600" b="1" kern="100" dirty="0">
                          <a:solidFill>
                            <a:srgbClr val="595959"/>
                          </a:solidFill>
                          <a:effectLst/>
                          <a:latin typeface="微软雅黑" panose="020B0503020204020204" pitchFamily="34" charset="-122"/>
                          <a:ea typeface="微软雅黑" panose="020B0503020204020204" pitchFamily="34" charset="-122"/>
                          <a:cs typeface="+mn-cs"/>
                        </a:rPr>
                        <a:t>说明</a:t>
                      </a:r>
                    </a:p>
                  </a:txBody>
                  <a:tcPr marL="68580" marR="68580" marT="0" marB="0" anchor="ctr"/>
                </a:tc>
                <a:extLst>
                  <a:ext uri="{0D108BD9-81ED-4DB2-BD59-A6C34878D82A}">
                    <a16:rowId xmlns:a16="http://schemas.microsoft.com/office/drawing/2014/main" val="10000"/>
                  </a:ext>
                </a:extLst>
              </a:tr>
              <a:tr h="459377">
                <a:tc>
                  <a:txBody>
                    <a:bodyPr/>
                    <a:lstStyle/>
                    <a:p>
                      <a:pPr algn="just">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Server</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spcAft>
                          <a:spcPts val="0"/>
                        </a:spcAft>
                      </a:pPr>
                      <a:r>
                        <a:rPr lang="zh-CN" sz="1600" b="0" kern="100">
                          <a:solidFill>
                            <a:srgbClr val="595959"/>
                          </a:solidFill>
                          <a:effectLst/>
                          <a:latin typeface="微软雅黑" panose="020B0503020204020204" pitchFamily="34" charset="-122"/>
                          <a:ea typeface="微软雅黑" panose="020B0503020204020204" pitchFamily="34" charset="-122"/>
                          <a:cs typeface="+mn-cs"/>
                        </a:rPr>
                        <a:t>用于指定服务器软件产品的名称</a:t>
                      </a:r>
                    </a:p>
                  </a:txBody>
                  <a:tcPr marL="68580" marR="68580" marT="0" marB="0" anchor="ctr"/>
                </a:tc>
                <a:extLst>
                  <a:ext uri="{0D108BD9-81ED-4DB2-BD59-A6C34878D82A}">
                    <a16:rowId xmlns:a16="http://schemas.microsoft.com/office/drawing/2014/main" val="10001"/>
                  </a:ext>
                </a:extLst>
              </a:tr>
              <a:tr h="459377">
                <a:tc>
                  <a:txBody>
                    <a:bodyPr/>
                    <a:lstStyle/>
                    <a:p>
                      <a:pPr algn="just">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Vary</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用于指定影响了服务器所生成的响应内容的那些请求头字段名</a:t>
                      </a:r>
                    </a:p>
                  </a:txBody>
                  <a:tcPr marL="68580" marR="68580" marT="0" marB="0" anchor="ctr"/>
                </a:tc>
                <a:extLst>
                  <a:ext uri="{0D108BD9-81ED-4DB2-BD59-A6C34878D82A}">
                    <a16:rowId xmlns:a16="http://schemas.microsoft.com/office/drawing/2014/main" val="10002"/>
                  </a:ext>
                </a:extLst>
              </a:tr>
              <a:tr h="918753">
                <a:tc>
                  <a:txBody>
                    <a:bodyPr/>
                    <a:lstStyle/>
                    <a:p>
                      <a:pPr algn="just">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WWW-Authenticate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当客户端访问受口令保护的网页文件时，服务器会在响应消息中回送</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01</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Unauthrized</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）响应状态码和</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WWW-Authoricate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响应头，指示客户端应该在</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Authorization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请求头中使用</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WWW-Authoricate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响应头指定的认证方式提供用户名和密码信息</a:t>
                      </a:r>
                    </a:p>
                  </a:txBody>
                  <a:tcPr marL="68580" marR="68580" marT="0" marB="0" anchor="ctr"/>
                </a:tc>
                <a:extLst>
                  <a:ext uri="{0D108BD9-81ED-4DB2-BD59-A6C34878D82A}">
                    <a16:rowId xmlns:a16="http://schemas.microsoft.com/office/drawing/2014/main" val="10003"/>
                  </a:ext>
                </a:extLst>
              </a:tr>
              <a:tr h="459377">
                <a:tc>
                  <a:txBody>
                    <a:bodyPr/>
                    <a:lstStyle/>
                    <a:p>
                      <a:pPr algn="just">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Proxy-Authenticate</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Proxy-Authenticate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头字段是针对代理服务器的用户信息验证，用法与</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WWW-Authenticate</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头字段类似</a:t>
                      </a:r>
                    </a:p>
                  </a:txBody>
                  <a:tcPr marL="68580" marR="68580" marT="0" marB="0" anchor="ctr"/>
                </a:tc>
                <a:extLst>
                  <a:ext uri="{0D108BD9-81ED-4DB2-BD59-A6C34878D82A}">
                    <a16:rowId xmlns:a16="http://schemas.microsoft.com/office/drawing/2014/main" val="10004"/>
                  </a:ext>
                </a:extLst>
              </a:tr>
              <a:tr h="527924">
                <a:tc>
                  <a:txBody>
                    <a:bodyPr/>
                    <a:lstStyle/>
                    <a:p>
                      <a:pPr algn="just">
                        <a:spcAft>
                          <a:spcPts val="0"/>
                        </a:spcAft>
                      </a:pPr>
                      <a:r>
                        <a:rPr lang="en-US" sz="1600" b="0" kern="100" dirty="0">
                          <a:solidFill>
                            <a:srgbClr val="595959"/>
                          </a:solidFill>
                          <a:effectLst/>
                          <a:latin typeface="微软雅黑" panose="020B0503020204020204" pitchFamily="34" charset="-122"/>
                          <a:ea typeface="微软雅黑" panose="020B0503020204020204" pitchFamily="34" charset="-122"/>
                          <a:cs typeface="+mn-cs"/>
                        </a:rPr>
                        <a:t>Refresh</a:t>
                      </a:r>
                      <a:endParaRPr lang="zh-CN" sz="1600" b="0" kern="100" dirty="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用于告诉浏览器自动刷新页面的时间，它的值是一个以秒为单位的时间数</a:t>
                      </a:r>
                    </a:p>
                  </a:txBody>
                  <a:tcPr marL="68580" marR="68580" marT="0" marB="0" anchor="ctr"/>
                </a:tc>
                <a:extLst>
                  <a:ext uri="{0D108BD9-81ED-4DB2-BD59-A6C34878D82A}">
                    <a16:rowId xmlns:a16="http://schemas.microsoft.com/office/drawing/2014/main" val="10005"/>
                  </a:ext>
                </a:extLst>
              </a:tr>
              <a:tr h="820395">
                <a:tc>
                  <a:txBody>
                    <a:bodyPr/>
                    <a:lstStyle/>
                    <a:p>
                      <a:pPr algn="just">
                        <a:spcAft>
                          <a:spcPts val="0"/>
                        </a:spcAft>
                      </a:pPr>
                      <a:r>
                        <a:rPr lang="en-US" sz="1600" b="0" kern="100">
                          <a:solidFill>
                            <a:srgbClr val="595959"/>
                          </a:solidFill>
                          <a:effectLst/>
                          <a:latin typeface="微软雅黑" panose="020B0503020204020204" pitchFamily="34" charset="-122"/>
                          <a:ea typeface="微软雅黑" panose="020B0503020204020204" pitchFamily="34" charset="-122"/>
                          <a:cs typeface="+mn-cs"/>
                        </a:rPr>
                        <a:t>Content-Disposition</a:t>
                      </a:r>
                      <a:endParaRPr lang="zh-CN" sz="1600" b="0" kern="100">
                        <a:solidFill>
                          <a:srgbClr val="595959"/>
                        </a:solidFill>
                        <a:effectLst/>
                        <a:latin typeface="微软雅黑" panose="020B0503020204020204" pitchFamily="34" charset="-122"/>
                        <a:ea typeface="微软雅黑" panose="020B0503020204020204" pitchFamily="34" charset="-122"/>
                        <a:cs typeface="+mn-cs"/>
                      </a:endParaRPr>
                    </a:p>
                  </a:txBody>
                  <a:tcPr marL="68580" marR="68580" marT="0" marB="0" anchor="ctr"/>
                </a:tc>
                <a:tc>
                  <a:txBody>
                    <a:bodyPr/>
                    <a:lstStyle/>
                    <a:p>
                      <a:pPr algn="just">
                        <a:spcAft>
                          <a:spcPts val="0"/>
                        </a:spcAft>
                      </a:pPr>
                      <a:r>
                        <a:rPr lang="zh-CN" sz="1600" b="0" kern="100" dirty="0">
                          <a:solidFill>
                            <a:srgbClr val="595959"/>
                          </a:solidFill>
                          <a:effectLst/>
                          <a:latin typeface="微软雅黑" panose="020B0503020204020204" pitchFamily="34" charset="-122"/>
                          <a:ea typeface="微软雅黑" panose="020B0503020204020204" pitchFamily="34" charset="-122"/>
                          <a:cs typeface="+mn-cs"/>
                        </a:rPr>
                        <a:t>如果服务器希望浏览器不是直接处理响应的实体内容，而是让用户选择将响应的实体内容保存到一个文件中，这需要使用</a:t>
                      </a:r>
                      <a:r>
                        <a:rPr lang="en-US" sz="1600" b="0" kern="100" dirty="0">
                          <a:solidFill>
                            <a:srgbClr val="595959"/>
                          </a:solidFill>
                          <a:effectLst/>
                          <a:latin typeface="微软雅黑" panose="020B0503020204020204" pitchFamily="34" charset="-122"/>
                          <a:ea typeface="微软雅黑" panose="020B0503020204020204" pitchFamily="34" charset="-122"/>
                          <a:cs typeface="+mn-cs"/>
                        </a:rPr>
                        <a:t>Content-Disposition</a:t>
                      </a:r>
                      <a:r>
                        <a:rPr lang="zh-CN" sz="1600" b="0" kern="100" dirty="0">
                          <a:solidFill>
                            <a:srgbClr val="595959"/>
                          </a:solidFill>
                          <a:effectLst/>
                          <a:latin typeface="微软雅黑" panose="020B0503020204020204" pitchFamily="34" charset="-122"/>
                          <a:ea typeface="微软雅黑" panose="020B0503020204020204" pitchFamily="34" charset="-122"/>
                          <a:cs typeface="+mn-cs"/>
                        </a:rPr>
                        <a:t>头字段</a:t>
                      </a:r>
                    </a:p>
                  </a:txBody>
                  <a:tcPr marL="68580" marR="68580" marT="0" marB="0" anchor="ctr"/>
                </a:tc>
                <a:extLst>
                  <a:ext uri="{0D108BD9-81ED-4DB2-BD59-A6C34878D82A}">
                    <a16:rowId xmlns:a16="http://schemas.microsoft.com/office/drawing/2014/main" val="1000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760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3.3.2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响应头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7" name="Chevron 3"/>
          <p:cNvSpPr/>
          <p:nvPr>
            <p:custDataLst>
              <p:tags r:id="rId1"/>
            </p:custDataLst>
          </p:nvPr>
        </p:nvSpPr>
        <p:spPr>
          <a:xfrm>
            <a:off x="838730" y="1010514"/>
            <a:ext cx="455354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8" name="文本框 1"/>
          <p:cNvSpPr txBox="1"/>
          <p:nvPr/>
        </p:nvSpPr>
        <p:spPr>
          <a:xfrm>
            <a:off x="1172537" y="1150499"/>
            <a:ext cx="3413760"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响应头字段</a:t>
            </a:r>
            <a:r>
              <a:rPr lang="en-US" altLang="zh-CN" sz="2000" dirty="0">
                <a:solidFill>
                  <a:srgbClr val="1369B2"/>
                </a:solidFill>
                <a:latin typeface="微软雅黑" panose="020B0503020204020204" pitchFamily="34" charset="-122"/>
                <a:ea typeface="微软雅黑" panose="020B0503020204020204" pitchFamily="34" charset="-122"/>
              </a:rPr>
              <a:t>—Location</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199431" y="1821588"/>
            <a:ext cx="10152530" cy="93505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Location</a:t>
            </a:r>
            <a:r>
              <a:rPr lang="zh-CN" altLang="zh-CN" dirty="0">
                <a:solidFill>
                  <a:srgbClr val="595959"/>
                </a:solidFill>
                <a:latin typeface="微软雅黑" panose="020B0503020204020204" pitchFamily="34" charset="-122"/>
              </a:rPr>
              <a:t>头字段用于通知客户端获取请求文档的新地址，其值为一个使用绝对路径的</a:t>
            </a:r>
            <a:r>
              <a:rPr lang="en-US" altLang="zh-CN" dirty="0">
                <a:solidFill>
                  <a:srgbClr val="595959"/>
                </a:solidFill>
                <a:latin typeface="微软雅黑" panose="020B0503020204020204" pitchFamily="34" charset="-122"/>
              </a:rPr>
              <a:t>URL</a:t>
            </a:r>
            <a:r>
              <a:rPr lang="zh-CN" altLang="zh-CN" dirty="0">
                <a:solidFill>
                  <a:srgbClr val="595959"/>
                </a:solidFill>
                <a:latin typeface="微软雅黑" panose="020B0503020204020204" pitchFamily="34" charset="-122"/>
              </a:rPr>
              <a:t>地址。</a:t>
            </a:r>
            <a:r>
              <a:rPr lang="en-US" altLang="zh-CN" dirty="0">
                <a:solidFill>
                  <a:srgbClr val="595959"/>
                </a:solidFill>
                <a:latin typeface="微软雅黑" panose="020B0503020204020204" pitchFamily="34" charset="-122"/>
              </a:rPr>
              <a:t>Location</a:t>
            </a:r>
            <a:r>
              <a:rPr lang="zh-CN" altLang="zh-CN" dirty="0">
                <a:solidFill>
                  <a:srgbClr val="595959"/>
                </a:solidFill>
                <a:latin typeface="微软雅黑" panose="020B0503020204020204" pitchFamily="34" charset="-122"/>
              </a:rPr>
              <a:t>响应头字段示例如下所示：</a:t>
            </a:r>
          </a:p>
        </p:txBody>
      </p:sp>
      <p:pic>
        <p:nvPicPr>
          <p:cNvPr id="7" name="图片 6"/>
          <p:cNvPicPr>
            <a:picLocks noChangeAspect="1"/>
          </p:cNvPicPr>
          <p:nvPr/>
        </p:nvPicPr>
        <p:blipFill>
          <a:blip r:embed="rId6"/>
          <a:stretch>
            <a:fillRect/>
          </a:stretch>
        </p:blipFill>
        <p:spPr>
          <a:xfrm>
            <a:off x="3309129" y="2958354"/>
            <a:ext cx="5135627" cy="605119"/>
          </a:xfrm>
          <a:prstGeom prst="rect">
            <a:avLst/>
          </a:prstGeom>
        </p:spPr>
      </p:pic>
      <p:sp>
        <p:nvSpPr>
          <p:cNvPr id="8" name="矩形 7"/>
          <p:cNvSpPr/>
          <p:nvPr/>
        </p:nvSpPr>
        <p:spPr>
          <a:xfrm>
            <a:off x="3476544" y="3057541"/>
            <a:ext cx="4537903" cy="338554"/>
          </a:xfrm>
          <a:prstGeom prst="rect">
            <a:avLst/>
          </a:prstGeom>
        </p:spPr>
        <p:txBody>
          <a:bodyPr wrap="square">
            <a:spAutoFit/>
          </a:bodyPr>
          <a:lstStyle/>
          <a:p>
            <a:r>
              <a:rPr lang="en-US" altLang="zh-CN" sz="1600" dirty="0"/>
              <a:t>Location: </a:t>
            </a:r>
            <a:r>
              <a:rPr lang="en-US" altLang="zh-CN" sz="1600" dirty="0">
                <a:solidFill>
                  <a:srgbClr val="1369B2"/>
                </a:solidFill>
              </a:rPr>
              <a:t>http://www.itcast.org</a:t>
            </a:r>
            <a:endParaRPr lang="zh-CN" altLang="zh-CN" sz="1600" dirty="0">
              <a:solidFill>
                <a:srgbClr val="1369B2"/>
              </a:solidFill>
            </a:endParaRPr>
          </a:p>
        </p:txBody>
      </p:sp>
      <p:sp>
        <p:nvSpPr>
          <p:cNvPr id="9" name="文本框 18"/>
          <p:cNvSpPr txBox="1"/>
          <p:nvPr>
            <p:custDataLst>
              <p:tags r:id="rId3"/>
            </p:custDataLst>
          </p:nvPr>
        </p:nvSpPr>
        <p:spPr>
          <a:xfrm>
            <a:off x="1199431" y="4017941"/>
            <a:ext cx="10152530" cy="1522247"/>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Location</a:t>
            </a:r>
            <a:r>
              <a:rPr lang="zh-CN" altLang="zh-CN" dirty="0">
                <a:solidFill>
                  <a:srgbClr val="595959"/>
                </a:solidFill>
                <a:latin typeface="微软雅黑" panose="020B0503020204020204" pitchFamily="34" charset="-122"/>
              </a:rPr>
              <a:t>头字段和大多数</a:t>
            </a:r>
            <a:r>
              <a:rPr lang="en-US" altLang="zh-CN" dirty="0">
                <a:solidFill>
                  <a:srgbClr val="595959"/>
                </a:solidFill>
                <a:latin typeface="微软雅黑" panose="020B0503020204020204" pitchFamily="34" charset="-122"/>
              </a:rPr>
              <a:t>3xx</a:t>
            </a:r>
            <a:r>
              <a:rPr lang="zh-CN" altLang="zh-CN" dirty="0">
                <a:solidFill>
                  <a:srgbClr val="595959"/>
                </a:solidFill>
                <a:latin typeface="微软雅黑" panose="020B0503020204020204" pitchFamily="34" charset="-122"/>
              </a:rPr>
              <a:t>状态码配合使用，以便通知客户端自动重新连接到新的地址请求文档。由于当前响应并没有直接返回内容给客户端，所以使用</a:t>
            </a:r>
            <a:r>
              <a:rPr lang="en-US" altLang="zh-CN" dirty="0">
                <a:solidFill>
                  <a:srgbClr val="595959"/>
                </a:solidFill>
                <a:latin typeface="微软雅黑" panose="020B0503020204020204" pitchFamily="34" charset="-122"/>
              </a:rPr>
              <a:t>Location</a:t>
            </a:r>
            <a:r>
              <a:rPr lang="zh-CN" altLang="zh-CN" dirty="0">
                <a:solidFill>
                  <a:srgbClr val="595959"/>
                </a:solidFill>
                <a:latin typeface="微软雅黑" panose="020B0503020204020204" pitchFamily="34" charset="-122"/>
              </a:rPr>
              <a:t>头的</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消息不应该有实体内容，由此可见，在</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消息头中不能同时出现</a:t>
            </a:r>
            <a:r>
              <a:rPr lang="en-US" altLang="zh-CN" dirty="0">
                <a:solidFill>
                  <a:srgbClr val="1369B2"/>
                </a:solidFill>
                <a:latin typeface="微软雅黑" panose="020B0503020204020204" pitchFamily="34" charset="-122"/>
              </a:rPr>
              <a:t>Location</a:t>
            </a:r>
            <a:r>
              <a:rPr lang="zh-CN" altLang="zh-CN" dirty="0">
                <a:solidFill>
                  <a:srgbClr val="595959"/>
                </a:solidFill>
                <a:latin typeface="微软雅黑" panose="020B0503020204020204" pitchFamily="34" charset="-122"/>
              </a:rPr>
              <a:t>和</a:t>
            </a:r>
            <a:r>
              <a:rPr lang="en-US" altLang="zh-CN" dirty="0">
                <a:solidFill>
                  <a:srgbClr val="1369B2"/>
                </a:solidFill>
                <a:latin typeface="微软雅黑" panose="020B0503020204020204" pitchFamily="34" charset="-122"/>
              </a:rPr>
              <a:t>Content-Type</a:t>
            </a:r>
            <a:r>
              <a:rPr lang="zh-CN" altLang="zh-CN" dirty="0">
                <a:solidFill>
                  <a:srgbClr val="595959"/>
                </a:solidFill>
                <a:latin typeface="微软雅黑" panose="020B0503020204020204" pitchFamily="34" charset="-122"/>
              </a:rPr>
              <a:t>这两个头字段。</a:t>
            </a: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760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3.3.2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响应头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7" name="Chevron 3"/>
          <p:cNvSpPr/>
          <p:nvPr>
            <p:custDataLst>
              <p:tags r:id="rId1"/>
            </p:custDataLst>
          </p:nvPr>
        </p:nvSpPr>
        <p:spPr>
          <a:xfrm>
            <a:off x="838730" y="1064302"/>
            <a:ext cx="455354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8" name="文本框 1"/>
          <p:cNvSpPr txBox="1"/>
          <p:nvPr/>
        </p:nvSpPr>
        <p:spPr>
          <a:xfrm>
            <a:off x="1172537" y="1204287"/>
            <a:ext cx="3146425"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响应头字段</a:t>
            </a:r>
            <a:r>
              <a:rPr lang="en-US" altLang="zh-CN" sz="2000" dirty="0">
                <a:solidFill>
                  <a:srgbClr val="1369B2"/>
                </a:solidFill>
                <a:latin typeface="微软雅黑" panose="020B0503020204020204" pitchFamily="34" charset="-122"/>
                <a:ea typeface="微软雅黑" panose="020B0503020204020204" pitchFamily="34" charset="-122"/>
              </a:rPr>
              <a:t>—Server</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199431" y="2117422"/>
            <a:ext cx="10152530" cy="467529"/>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Server</a:t>
            </a:r>
            <a:r>
              <a:rPr lang="zh-CN" altLang="zh-CN" dirty="0">
                <a:solidFill>
                  <a:srgbClr val="595959"/>
                </a:solidFill>
                <a:latin typeface="微软雅黑" panose="020B0503020204020204" pitchFamily="34" charset="-122"/>
              </a:rPr>
              <a:t>头字段用于指定</a:t>
            </a:r>
            <a:r>
              <a:rPr lang="zh-CN" altLang="zh-CN" dirty="0">
                <a:solidFill>
                  <a:srgbClr val="1369B2"/>
                </a:solidFill>
                <a:latin typeface="微软雅黑" panose="020B0503020204020204" pitchFamily="34" charset="-122"/>
              </a:rPr>
              <a:t>服务器软件产品</a:t>
            </a:r>
            <a:r>
              <a:rPr lang="zh-CN" altLang="zh-CN" dirty="0">
                <a:solidFill>
                  <a:srgbClr val="595959"/>
                </a:solidFill>
                <a:latin typeface="微软雅黑" panose="020B0503020204020204" pitchFamily="34" charset="-122"/>
              </a:rPr>
              <a:t>的名称，具体示例如下：</a:t>
            </a:r>
          </a:p>
        </p:txBody>
      </p:sp>
      <p:pic>
        <p:nvPicPr>
          <p:cNvPr id="7" name="图片 6"/>
          <p:cNvPicPr>
            <a:picLocks noChangeAspect="1"/>
          </p:cNvPicPr>
          <p:nvPr/>
        </p:nvPicPr>
        <p:blipFill>
          <a:blip r:embed="rId5"/>
          <a:stretch>
            <a:fillRect/>
          </a:stretch>
        </p:blipFill>
        <p:spPr>
          <a:xfrm>
            <a:off x="3309129" y="3348317"/>
            <a:ext cx="5135627" cy="605119"/>
          </a:xfrm>
          <a:prstGeom prst="rect">
            <a:avLst/>
          </a:prstGeom>
        </p:spPr>
      </p:pic>
      <p:sp>
        <p:nvSpPr>
          <p:cNvPr id="8" name="矩形 7"/>
          <p:cNvSpPr/>
          <p:nvPr/>
        </p:nvSpPr>
        <p:spPr>
          <a:xfrm>
            <a:off x="3409309" y="3434057"/>
            <a:ext cx="5035447" cy="338554"/>
          </a:xfrm>
          <a:prstGeom prst="rect">
            <a:avLst/>
          </a:prstGeom>
        </p:spPr>
        <p:txBody>
          <a:bodyPr wrap="square">
            <a:spAutoFit/>
          </a:bodyPr>
          <a:lstStyle/>
          <a:p>
            <a:r>
              <a:rPr lang="en-US" altLang="zh-CN" sz="1600" dirty="0"/>
              <a:t>Server: </a:t>
            </a:r>
            <a:r>
              <a:rPr lang="en-US" altLang="zh-CN" sz="1600" dirty="0">
                <a:solidFill>
                  <a:srgbClr val="1369B2"/>
                </a:solidFill>
              </a:rPr>
              <a:t>Apache-Coyote/1.1</a:t>
            </a:r>
            <a:endParaRPr lang="zh-CN" altLang="zh-CN" sz="1600" dirty="0">
              <a:solidFill>
                <a:srgbClr val="1369B2"/>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760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3.3.2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响应头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7" name="Chevron 3"/>
          <p:cNvSpPr/>
          <p:nvPr>
            <p:custDataLst>
              <p:tags r:id="rId1"/>
            </p:custDataLst>
          </p:nvPr>
        </p:nvSpPr>
        <p:spPr>
          <a:xfrm>
            <a:off x="838730" y="1064302"/>
            <a:ext cx="455354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8" name="文本框 1"/>
          <p:cNvSpPr txBox="1"/>
          <p:nvPr/>
        </p:nvSpPr>
        <p:spPr>
          <a:xfrm>
            <a:off x="1172537" y="1204287"/>
            <a:ext cx="3275965"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响应头字段</a:t>
            </a:r>
            <a:r>
              <a:rPr lang="en-US" altLang="zh-CN" sz="2000" dirty="0">
                <a:solidFill>
                  <a:srgbClr val="1369B2"/>
                </a:solidFill>
                <a:latin typeface="微软雅黑" panose="020B0503020204020204" pitchFamily="34" charset="-122"/>
                <a:ea typeface="微软雅黑" panose="020B0503020204020204" pitchFamily="34" charset="-122"/>
              </a:rPr>
              <a:t>—Refresh</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199431" y="1996399"/>
            <a:ext cx="10152530" cy="90816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Refresh</a:t>
            </a:r>
            <a:r>
              <a:rPr lang="zh-CN" altLang="zh-CN" dirty="0">
                <a:solidFill>
                  <a:srgbClr val="595959"/>
                </a:solidFill>
                <a:latin typeface="微软雅黑" panose="020B0503020204020204" pitchFamily="34" charset="-122"/>
              </a:rPr>
              <a:t>头字段用于告诉浏览器自动刷新页面的时间，它的值是一个以</a:t>
            </a:r>
            <a:r>
              <a:rPr lang="zh-CN" altLang="zh-CN" dirty="0">
                <a:solidFill>
                  <a:srgbClr val="1369B2"/>
                </a:solidFill>
                <a:latin typeface="微软雅黑" panose="020B0503020204020204" pitchFamily="34" charset="-122"/>
              </a:rPr>
              <a:t>秒</a:t>
            </a:r>
            <a:r>
              <a:rPr lang="zh-CN" altLang="zh-CN" dirty="0">
                <a:solidFill>
                  <a:srgbClr val="595959"/>
                </a:solidFill>
                <a:latin typeface="微软雅黑" panose="020B0503020204020204" pitchFamily="34" charset="-122"/>
              </a:rPr>
              <a:t>为单位的时间数，具体示例如下所示：</a:t>
            </a:r>
          </a:p>
        </p:txBody>
      </p:sp>
      <p:pic>
        <p:nvPicPr>
          <p:cNvPr id="7" name="图片 6"/>
          <p:cNvPicPr>
            <a:picLocks noChangeAspect="1"/>
          </p:cNvPicPr>
          <p:nvPr/>
        </p:nvPicPr>
        <p:blipFill>
          <a:blip r:embed="rId6"/>
          <a:stretch>
            <a:fillRect/>
          </a:stretch>
        </p:blipFill>
        <p:spPr>
          <a:xfrm>
            <a:off x="3309129" y="3160059"/>
            <a:ext cx="5135627" cy="605119"/>
          </a:xfrm>
          <a:prstGeom prst="rect">
            <a:avLst/>
          </a:prstGeom>
        </p:spPr>
      </p:pic>
      <p:sp>
        <p:nvSpPr>
          <p:cNvPr id="8" name="矩形 7"/>
          <p:cNvSpPr/>
          <p:nvPr/>
        </p:nvSpPr>
        <p:spPr>
          <a:xfrm>
            <a:off x="3611014" y="3259246"/>
            <a:ext cx="3314221" cy="338554"/>
          </a:xfrm>
          <a:prstGeom prst="rect">
            <a:avLst/>
          </a:prstGeom>
        </p:spPr>
        <p:txBody>
          <a:bodyPr wrap="square">
            <a:spAutoFit/>
          </a:bodyPr>
          <a:lstStyle/>
          <a:p>
            <a:r>
              <a:rPr lang="en-US" altLang="zh-CN" sz="1600" dirty="0"/>
              <a:t>Refresh</a:t>
            </a:r>
            <a:r>
              <a:rPr lang="zh-CN" altLang="zh-CN" sz="1600" dirty="0"/>
              <a:t>：</a:t>
            </a:r>
            <a:r>
              <a:rPr lang="en-US" altLang="zh-CN" sz="1600" dirty="0">
                <a:solidFill>
                  <a:srgbClr val="1369B2"/>
                </a:solidFill>
              </a:rPr>
              <a:t>3</a:t>
            </a:r>
            <a:endParaRPr lang="zh-CN" altLang="zh-CN" sz="1600" dirty="0">
              <a:solidFill>
                <a:srgbClr val="1369B2"/>
              </a:solidFill>
            </a:endParaRPr>
          </a:p>
        </p:txBody>
      </p:sp>
      <p:sp>
        <p:nvSpPr>
          <p:cNvPr id="9" name="文本框 18"/>
          <p:cNvSpPr txBox="1"/>
          <p:nvPr>
            <p:custDataLst>
              <p:tags r:id="rId3"/>
            </p:custDataLst>
          </p:nvPr>
        </p:nvSpPr>
        <p:spPr>
          <a:xfrm>
            <a:off x="1199431" y="4289999"/>
            <a:ext cx="10152530" cy="61817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上面所示的</a:t>
            </a:r>
            <a:r>
              <a:rPr lang="en-US" altLang="zh-CN" dirty="0">
                <a:solidFill>
                  <a:srgbClr val="595959"/>
                </a:solidFill>
                <a:latin typeface="微软雅黑" panose="020B0503020204020204" pitchFamily="34" charset="-122"/>
              </a:rPr>
              <a:t>Refresh</a:t>
            </a:r>
            <a:r>
              <a:rPr lang="zh-CN" altLang="zh-CN" dirty="0">
                <a:solidFill>
                  <a:srgbClr val="595959"/>
                </a:solidFill>
                <a:latin typeface="微软雅黑" panose="020B0503020204020204" pitchFamily="34" charset="-122"/>
              </a:rPr>
              <a:t>头字段用于告诉浏览器在</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秒后自动刷新此页面。</a:t>
            </a:r>
          </a:p>
          <a:p>
            <a:pPr>
              <a:lnSpc>
                <a:spcPct val="150000"/>
              </a:lnSpc>
            </a:pPr>
            <a:endParaRPr lang="zh-CN" altLang="zh-CN" dirty="0">
              <a:solidFill>
                <a:srgbClr val="595959"/>
              </a:solidFill>
              <a:latin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760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3.3.2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响应头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7" name="Chevron 3"/>
          <p:cNvSpPr/>
          <p:nvPr>
            <p:custDataLst>
              <p:tags r:id="rId1"/>
            </p:custDataLst>
          </p:nvPr>
        </p:nvSpPr>
        <p:spPr>
          <a:xfrm>
            <a:off x="838730" y="1064302"/>
            <a:ext cx="4553541"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8" name="文本框 1"/>
          <p:cNvSpPr txBox="1"/>
          <p:nvPr/>
        </p:nvSpPr>
        <p:spPr>
          <a:xfrm>
            <a:off x="1172537" y="1204287"/>
            <a:ext cx="3275965"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响应头字段</a:t>
            </a:r>
            <a:r>
              <a:rPr lang="en-US" altLang="zh-CN" sz="2000" dirty="0">
                <a:solidFill>
                  <a:srgbClr val="1369B2"/>
                </a:solidFill>
                <a:latin typeface="微软雅黑" panose="020B0503020204020204" pitchFamily="34" charset="-122"/>
                <a:ea typeface="微软雅黑" panose="020B0503020204020204" pitchFamily="34" charset="-122"/>
              </a:rPr>
              <a:t>—Refresh</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199431" y="1942611"/>
            <a:ext cx="10152530" cy="1365365"/>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在</a:t>
            </a:r>
            <a:r>
              <a:rPr lang="en-US" altLang="zh-CN" dirty="0">
                <a:solidFill>
                  <a:srgbClr val="595959"/>
                </a:solidFill>
                <a:latin typeface="微软雅黑" panose="020B0503020204020204" pitchFamily="34" charset="-122"/>
              </a:rPr>
              <a:t>Refresh</a:t>
            </a:r>
            <a:r>
              <a:rPr lang="zh-CN" altLang="zh-CN" dirty="0">
                <a:solidFill>
                  <a:srgbClr val="595959"/>
                </a:solidFill>
                <a:latin typeface="微软雅黑" panose="020B0503020204020204" pitchFamily="34" charset="-122"/>
              </a:rPr>
              <a:t>头字段的时间值后面还可以增加一个</a:t>
            </a:r>
            <a:r>
              <a:rPr lang="en-US" altLang="zh-CN" dirty="0">
                <a:solidFill>
                  <a:srgbClr val="1369B2"/>
                </a:solidFill>
                <a:latin typeface="微软雅黑" panose="020B0503020204020204" pitchFamily="34" charset="-122"/>
              </a:rPr>
              <a:t>URL</a:t>
            </a:r>
            <a:r>
              <a:rPr lang="zh-CN" altLang="zh-CN" dirty="0">
                <a:solidFill>
                  <a:srgbClr val="1369B2"/>
                </a:solidFill>
                <a:latin typeface="微软雅黑" panose="020B0503020204020204" pitchFamily="34" charset="-122"/>
              </a:rPr>
              <a:t>参数</a:t>
            </a:r>
            <a:r>
              <a:rPr lang="zh-CN" altLang="zh-CN" dirty="0">
                <a:solidFill>
                  <a:srgbClr val="595959"/>
                </a:solidFill>
                <a:latin typeface="微软雅黑" panose="020B0503020204020204" pitchFamily="34" charset="-122"/>
              </a:rPr>
              <a:t>，时间值与</a:t>
            </a:r>
            <a:r>
              <a:rPr lang="en-US" altLang="zh-CN" dirty="0">
                <a:solidFill>
                  <a:srgbClr val="595959"/>
                </a:solidFill>
                <a:latin typeface="微软雅黑" panose="020B0503020204020204" pitchFamily="34" charset="-122"/>
              </a:rPr>
              <a:t>URL</a:t>
            </a:r>
            <a:r>
              <a:rPr lang="zh-CN" altLang="zh-CN" dirty="0">
                <a:solidFill>
                  <a:srgbClr val="595959"/>
                </a:solidFill>
                <a:latin typeface="微软雅黑" panose="020B0503020204020204" pitchFamily="34" charset="-122"/>
              </a:rPr>
              <a:t>之间用</a:t>
            </a:r>
            <a:r>
              <a:rPr lang="zh-CN" altLang="zh-CN" dirty="0">
                <a:solidFill>
                  <a:srgbClr val="1369B2"/>
                </a:solidFill>
                <a:latin typeface="微软雅黑" panose="020B0503020204020204" pitchFamily="34" charset="-122"/>
              </a:rPr>
              <a:t>分号</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a:t>
            </a:r>
            <a:r>
              <a:rPr lang="en-US" altLang="zh-CN" dirty="0">
                <a:solidFill>
                  <a:srgbClr val="1369B2"/>
                </a:solidFill>
                <a:latin typeface="微软雅黑" panose="020B0503020204020204" pitchFamily="34" charset="-122"/>
              </a:rPr>
              <a:t>)</a:t>
            </a:r>
            <a:r>
              <a:rPr lang="zh-CN" altLang="zh-CN" dirty="0">
                <a:solidFill>
                  <a:srgbClr val="595959"/>
                </a:solidFill>
                <a:latin typeface="微软雅黑" panose="020B0503020204020204" pitchFamily="34" charset="-122"/>
              </a:rPr>
              <a:t>分隔，用于告诉浏览器在指定的时间值后</a:t>
            </a:r>
            <a:r>
              <a:rPr lang="zh-CN" altLang="zh-CN" dirty="0">
                <a:solidFill>
                  <a:srgbClr val="1369B2"/>
                </a:solidFill>
                <a:latin typeface="微软雅黑" panose="020B0503020204020204" pitchFamily="34" charset="-122"/>
              </a:rPr>
              <a:t>跳转到其他网页</a:t>
            </a:r>
            <a:r>
              <a:rPr lang="zh-CN" altLang="zh-CN" dirty="0">
                <a:solidFill>
                  <a:srgbClr val="595959"/>
                </a:solidFill>
                <a:latin typeface="微软雅黑" panose="020B0503020204020204" pitchFamily="34" charset="-122"/>
              </a:rPr>
              <a:t>。例如，告诉浏览器</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秒后跳转到</a:t>
            </a:r>
            <a:r>
              <a:rPr lang="en-US" altLang="zh-CN" dirty="0">
                <a:solidFill>
                  <a:srgbClr val="595959"/>
                </a:solidFill>
                <a:latin typeface="微软雅黑" panose="020B0503020204020204" pitchFamily="34" charset="-122"/>
              </a:rPr>
              <a:t>www.itcast.cn</a:t>
            </a:r>
            <a:r>
              <a:rPr lang="zh-CN" altLang="zh-CN" dirty="0">
                <a:solidFill>
                  <a:srgbClr val="595959"/>
                </a:solidFill>
                <a:latin typeface="微软雅黑" panose="020B0503020204020204" pitchFamily="34" charset="-122"/>
              </a:rPr>
              <a:t>网站，具体示例如下：</a:t>
            </a:r>
          </a:p>
        </p:txBody>
      </p:sp>
      <p:pic>
        <p:nvPicPr>
          <p:cNvPr id="7" name="图片 6"/>
          <p:cNvPicPr>
            <a:picLocks noChangeAspect="1"/>
          </p:cNvPicPr>
          <p:nvPr/>
        </p:nvPicPr>
        <p:blipFill>
          <a:blip r:embed="rId5"/>
          <a:stretch>
            <a:fillRect/>
          </a:stretch>
        </p:blipFill>
        <p:spPr>
          <a:xfrm>
            <a:off x="3309129" y="3819638"/>
            <a:ext cx="5135627" cy="605119"/>
          </a:xfrm>
          <a:prstGeom prst="rect">
            <a:avLst/>
          </a:prstGeom>
        </p:spPr>
      </p:pic>
      <p:sp>
        <p:nvSpPr>
          <p:cNvPr id="8" name="矩形 7"/>
          <p:cNvSpPr/>
          <p:nvPr/>
        </p:nvSpPr>
        <p:spPr>
          <a:xfrm>
            <a:off x="3611014" y="3918825"/>
            <a:ext cx="4658927" cy="338554"/>
          </a:xfrm>
          <a:prstGeom prst="rect">
            <a:avLst/>
          </a:prstGeom>
        </p:spPr>
        <p:txBody>
          <a:bodyPr wrap="square">
            <a:spAutoFit/>
          </a:bodyPr>
          <a:lstStyle/>
          <a:p>
            <a:r>
              <a:rPr lang="en-US" altLang="zh-CN" sz="1600" dirty="0"/>
              <a:t>Refresh</a:t>
            </a:r>
            <a:r>
              <a:rPr lang="zh-CN" altLang="zh-CN" sz="1600" dirty="0"/>
              <a:t>：</a:t>
            </a:r>
            <a:r>
              <a:rPr lang="en-US" altLang="zh-CN" sz="1600" dirty="0">
                <a:solidFill>
                  <a:srgbClr val="1369B2"/>
                </a:solidFill>
              </a:rPr>
              <a:t>3;url=http://www.itcast.cn</a:t>
            </a:r>
            <a:endParaRPr lang="zh-CN" altLang="zh-CN" sz="1600" dirty="0">
              <a:solidFill>
                <a:srgbClr val="1369B2"/>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0" y="266933"/>
            <a:ext cx="3576078"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3.3.2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响应头</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7" name="Chevron 3"/>
          <p:cNvSpPr/>
          <p:nvPr>
            <p:custDataLst>
              <p:tags r:id="rId1"/>
            </p:custDataLst>
          </p:nvPr>
        </p:nvSpPr>
        <p:spPr>
          <a:xfrm>
            <a:off x="838730" y="1064302"/>
            <a:ext cx="5952035"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18" name="文本框 1"/>
          <p:cNvSpPr txBox="1"/>
          <p:nvPr/>
        </p:nvSpPr>
        <p:spPr>
          <a:xfrm>
            <a:off x="1172537" y="1204287"/>
            <a:ext cx="4810125" cy="39878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响应头字段</a:t>
            </a:r>
            <a:r>
              <a:rPr lang="en-US" altLang="zh-CN" sz="2000" dirty="0">
                <a:solidFill>
                  <a:srgbClr val="1369B2"/>
                </a:solidFill>
                <a:latin typeface="微软雅黑" panose="020B0503020204020204" pitchFamily="34" charset="-122"/>
                <a:ea typeface="微软雅黑" panose="020B0503020204020204" pitchFamily="34" charset="-122"/>
              </a:rPr>
              <a:t>—Content-Disposition</a:t>
            </a:r>
            <a:endParaRPr lang="zh-CN" altLang="en-US" sz="2000" dirty="0">
              <a:solidFill>
                <a:srgbClr val="1369B2"/>
              </a:solidFill>
              <a:latin typeface="微软雅黑" panose="020B0503020204020204" pitchFamily="34" charset="-122"/>
              <a:ea typeface="微软雅黑" panose="020B0503020204020204" pitchFamily="34" charset="-122"/>
            </a:endParaRPr>
          </a:p>
        </p:txBody>
      </p:sp>
      <p:sp>
        <p:nvSpPr>
          <p:cNvPr id="6" name="文本框 18"/>
          <p:cNvSpPr txBox="1"/>
          <p:nvPr>
            <p:custDataLst>
              <p:tags r:id="rId2"/>
            </p:custDataLst>
          </p:nvPr>
        </p:nvSpPr>
        <p:spPr>
          <a:xfrm>
            <a:off x="1199431" y="1942611"/>
            <a:ext cx="10152530" cy="2979013"/>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Content-Disposition</a:t>
            </a:r>
            <a:r>
              <a:rPr lang="zh-CN" altLang="zh-CN" dirty="0">
                <a:solidFill>
                  <a:srgbClr val="595959"/>
                </a:solidFill>
                <a:latin typeface="微软雅黑" panose="020B0503020204020204" pitchFamily="34" charset="-122"/>
              </a:rPr>
              <a:t>头字段没有在</a:t>
            </a:r>
            <a:r>
              <a:rPr lang="en-US" altLang="zh-CN" dirty="0">
                <a:solidFill>
                  <a:srgbClr val="1369B2"/>
                </a:solidFill>
                <a:latin typeface="微软雅黑" panose="020B0503020204020204" pitchFamily="34" charset="-122"/>
              </a:rPr>
              <a:t>HTTP</a:t>
            </a:r>
            <a:r>
              <a:rPr lang="zh-CN" altLang="zh-CN" dirty="0">
                <a:solidFill>
                  <a:srgbClr val="1369B2"/>
                </a:solidFill>
                <a:latin typeface="微软雅黑" panose="020B0503020204020204" pitchFamily="34" charset="-122"/>
              </a:rPr>
              <a:t>的标准规范</a:t>
            </a:r>
            <a:r>
              <a:rPr lang="zh-CN" altLang="zh-CN" dirty="0">
                <a:solidFill>
                  <a:srgbClr val="595959"/>
                </a:solidFill>
                <a:latin typeface="微软雅黑" panose="020B0503020204020204" pitchFamily="34" charset="-122"/>
              </a:rPr>
              <a:t>中定义，它是从</a:t>
            </a:r>
            <a:r>
              <a:rPr lang="en-US" altLang="zh-CN" dirty="0">
                <a:solidFill>
                  <a:srgbClr val="1369B2"/>
                </a:solidFill>
                <a:latin typeface="微软雅黑" panose="020B0503020204020204" pitchFamily="34" charset="-122"/>
              </a:rPr>
              <a:t>RFC2183</a:t>
            </a:r>
            <a:r>
              <a:rPr lang="zh-CN" altLang="zh-CN" dirty="0">
                <a:solidFill>
                  <a:srgbClr val="595959"/>
                </a:solidFill>
                <a:latin typeface="微软雅黑" panose="020B0503020204020204" pitchFamily="34" charset="-122"/>
              </a:rPr>
              <a:t>中借鉴过来的。在</a:t>
            </a:r>
            <a:r>
              <a:rPr lang="en-US" altLang="zh-CN" dirty="0">
                <a:solidFill>
                  <a:srgbClr val="1369B2"/>
                </a:solidFill>
                <a:latin typeface="微软雅黑" panose="020B0503020204020204" pitchFamily="34" charset="-122"/>
              </a:rPr>
              <a:t>RFC2183</a:t>
            </a:r>
            <a:r>
              <a:rPr lang="zh-CN" altLang="zh-CN" dirty="0">
                <a:solidFill>
                  <a:srgbClr val="595959"/>
                </a:solidFill>
                <a:latin typeface="微软雅黑" panose="020B0503020204020204" pitchFamily="34" charset="-122"/>
              </a:rPr>
              <a:t>中，</a:t>
            </a:r>
            <a:r>
              <a:rPr lang="en-US" altLang="zh-CN" dirty="0">
                <a:solidFill>
                  <a:srgbClr val="595959"/>
                </a:solidFill>
                <a:latin typeface="微软雅黑" panose="020B0503020204020204" pitchFamily="34" charset="-122"/>
              </a:rPr>
              <a:t>Content-Disposition</a:t>
            </a:r>
            <a:r>
              <a:rPr lang="zh-CN" altLang="zh-CN" dirty="0">
                <a:solidFill>
                  <a:srgbClr val="595959"/>
                </a:solidFill>
                <a:latin typeface="微软雅黑" panose="020B0503020204020204" pitchFamily="34" charset="-122"/>
              </a:rPr>
              <a:t>指定了接收程序处理数据内容的方式，有</a:t>
            </a:r>
            <a:r>
              <a:rPr lang="en-US" altLang="zh-CN" dirty="0">
                <a:solidFill>
                  <a:srgbClr val="1369B2"/>
                </a:solidFill>
                <a:latin typeface="微软雅黑" panose="020B0503020204020204" pitchFamily="34" charset="-122"/>
              </a:rPr>
              <a:t>inline</a:t>
            </a:r>
            <a:r>
              <a:rPr lang="zh-CN" altLang="zh-CN" dirty="0">
                <a:solidFill>
                  <a:srgbClr val="595959"/>
                </a:solidFill>
                <a:latin typeface="微软雅黑" panose="020B0503020204020204" pitchFamily="34" charset="-122"/>
              </a:rPr>
              <a:t>和</a:t>
            </a:r>
            <a:r>
              <a:rPr lang="en-US" altLang="zh-CN" dirty="0">
                <a:solidFill>
                  <a:srgbClr val="1369B2"/>
                </a:solidFill>
                <a:latin typeface="微软雅黑" panose="020B0503020204020204" pitchFamily="34" charset="-122"/>
              </a:rPr>
              <a:t>attachment</a:t>
            </a:r>
            <a:r>
              <a:rPr lang="zh-CN" altLang="zh-CN" dirty="0">
                <a:solidFill>
                  <a:srgbClr val="595959"/>
                </a:solidFill>
                <a:latin typeface="微软雅黑" panose="020B0503020204020204" pitchFamily="34" charset="-122"/>
              </a:rPr>
              <a:t>两种标准方式，</a:t>
            </a:r>
            <a:r>
              <a:rPr lang="en-US" altLang="zh-CN" dirty="0">
                <a:solidFill>
                  <a:srgbClr val="595959"/>
                </a:solidFill>
                <a:latin typeface="微软雅黑" panose="020B0503020204020204" pitchFamily="34" charset="-122"/>
              </a:rPr>
              <a:t>inline</a:t>
            </a:r>
            <a:r>
              <a:rPr lang="zh-CN" altLang="zh-CN" dirty="0">
                <a:solidFill>
                  <a:srgbClr val="595959"/>
                </a:solidFill>
                <a:latin typeface="微软雅黑" panose="020B0503020204020204" pitchFamily="34" charset="-122"/>
              </a:rPr>
              <a:t>表示</a:t>
            </a:r>
            <a:r>
              <a:rPr lang="zh-CN" altLang="zh-CN" dirty="0">
                <a:solidFill>
                  <a:srgbClr val="1369B2"/>
                </a:solidFill>
                <a:latin typeface="微软雅黑" panose="020B0503020204020204" pitchFamily="34" charset="-122"/>
              </a:rPr>
              <a:t>直接处理</a:t>
            </a:r>
            <a:r>
              <a:rPr lang="zh-CN" altLang="zh-CN" dirty="0">
                <a:solidFill>
                  <a:srgbClr val="595959"/>
                </a:solidFill>
                <a:latin typeface="微软雅黑" panose="020B0503020204020204" pitchFamily="34" charset="-122"/>
              </a:rPr>
              <a:t>，而</a:t>
            </a:r>
            <a:r>
              <a:rPr lang="en-US" altLang="zh-CN" dirty="0">
                <a:solidFill>
                  <a:srgbClr val="595959"/>
                </a:solidFill>
                <a:latin typeface="微软雅黑" panose="020B0503020204020204" pitchFamily="34" charset="-122"/>
              </a:rPr>
              <a:t>attachment</a:t>
            </a:r>
            <a:r>
              <a:rPr lang="zh-CN" altLang="zh-CN" dirty="0">
                <a:solidFill>
                  <a:srgbClr val="595959"/>
                </a:solidFill>
                <a:latin typeface="微软雅黑" panose="020B0503020204020204" pitchFamily="34" charset="-122"/>
              </a:rPr>
              <a:t>则要求用户干预并控制接收程序处理数据内容的方式。而在</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应用中，只有</a:t>
            </a:r>
            <a:r>
              <a:rPr lang="en-US" altLang="zh-CN" dirty="0">
                <a:solidFill>
                  <a:srgbClr val="1369B2"/>
                </a:solidFill>
                <a:latin typeface="微软雅黑" panose="020B0503020204020204" pitchFamily="34" charset="-122"/>
              </a:rPr>
              <a:t>attachment</a:t>
            </a:r>
            <a:r>
              <a:rPr lang="zh-CN" altLang="zh-CN" dirty="0">
                <a:solidFill>
                  <a:srgbClr val="595959"/>
                </a:solidFill>
                <a:latin typeface="微软雅黑" panose="020B0503020204020204" pitchFamily="34" charset="-122"/>
              </a:rPr>
              <a:t>是</a:t>
            </a:r>
            <a:r>
              <a:rPr lang="en-US" altLang="zh-CN" dirty="0">
                <a:solidFill>
                  <a:srgbClr val="595959"/>
                </a:solidFill>
                <a:latin typeface="微软雅黑" panose="020B0503020204020204" pitchFamily="34" charset="-122"/>
              </a:rPr>
              <a:t>Content-Disposition</a:t>
            </a:r>
            <a:r>
              <a:rPr lang="zh-CN" altLang="zh-CN" dirty="0">
                <a:solidFill>
                  <a:srgbClr val="595959"/>
                </a:solidFill>
                <a:latin typeface="微软雅黑" panose="020B0503020204020204" pitchFamily="34" charset="-122"/>
              </a:rPr>
              <a:t>的标准方式。</a:t>
            </a:r>
            <a:r>
              <a:rPr lang="en-US" altLang="zh-CN" dirty="0">
                <a:solidFill>
                  <a:srgbClr val="595959"/>
                </a:solidFill>
                <a:latin typeface="微软雅黑" panose="020B0503020204020204" pitchFamily="34" charset="-122"/>
              </a:rPr>
              <a:t>attachment</a:t>
            </a:r>
            <a:r>
              <a:rPr lang="zh-CN" altLang="zh-CN" dirty="0">
                <a:solidFill>
                  <a:srgbClr val="595959"/>
                </a:solidFill>
                <a:latin typeface="微软雅黑" panose="020B0503020204020204" pitchFamily="34" charset="-122"/>
              </a:rPr>
              <a:t>后面还可以指定</a:t>
            </a:r>
            <a:r>
              <a:rPr lang="en-US" altLang="zh-CN" dirty="0">
                <a:solidFill>
                  <a:srgbClr val="1369B2"/>
                </a:solidFill>
                <a:latin typeface="微软雅黑" panose="020B0503020204020204" pitchFamily="34" charset="-122"/>
              </a:rPr>
              <a:t>filename</a:t>
            </a:r>
            <a:r>
              <a:rPr lang="zh-CN" altLang="zh-CN" dirty="0">
                <a:solidFill>
                  <a:srgbClr val="595959"/>
                </a:solidFill>
                <a:latin typeface="微软雅黑" panose="020B0503020204020204" pitchFamily="34" charset="-122"/>
              </a:rPr>
              <a:t>参数。</a:t>
            </a:r>
            <a:r>
              <a:rPr lang="en-US" altLang="zh-CN" dirty="0">
                <a:solidFill>
                  <a:srgbClr val="595959"/>
                </a:solidFill>
                <a:latin typeface="微软雅黑" panose="020B0503020204020204" pitchFamily="34" charset="-122"/>
              </a:rPr>
              <a:t>filename</a:t>
            </a:r>
            <a:r>
              <a:rPr lang="zh-CN" altLang="zh-CN" dirty="0">
                <a:solidFill>
                  <a:srgbClr val="595959"/>
                </a:solidFill>
                <a:latin typeface="微软雅黑" panose="020B0503020204020204" pitchFamily="34" charset="-122"/>
              </a:rPr>
              <a:t>参数值是服务器建议浏览器保存实体内容的文件名称，浏览器应该忽略</a:t>
            </a:r>
            <a:r>
              <a:rPr lang="en-US" altLang="zh-CN" dirty="0">
                <a:solidFill>
                  <a:srgbClr val="595959"/>
                </a:solidFill>
                <a:latin typeface="微软雅黑" panose="020B0503020204020204" pitchFamily="34" charset="-122"/>
              </a:rPr>
              <a:t>filename</a:t>
            </a:r>
            <a:r>
              <a:rPr lang="zh-CN" altLang="zh-CN" dirty="0">
                <a:solidFill>
                  <a:srgbClr val="595959"/>
                </a:solidFill>
                <a:latin typeface="微软雅黑" panose="020B0503020204020204" pitchFamily="34" charset="-122"/>
              </a:rPr>
              <a:t>参数值中的目录部分，只取参数中的最后部分作为文件名。在设置</a:t>
            </a:r>
            <a:r>
              <a:rPr lang="en-US" altLang="zh-CN" dirty="0">
                <a:solidFill>
                  <a:srgbClr val="595959"/>
                </a:solidFill>
                <a:latin typeface="微软雅黑" panose="020B0503020204020204" pitchFamily="34" charset="-122"/>
              </a:rPr>
              <a:t>Content-Disposition</a:t>
            </a:r>
            <a:r>
              <a:rPr lang="zh-CN" altLang="zh-CN" dirty="0">
                <a:solidFill>
                  <a:srgbClr val="595959"/>
                </a:solidFill>
                <a:latin typeface="微软雅黑" panose="020B0503020204020204" pitchFamily="34" charset="-122"/>
              </a:rPr>
              <a:t>之前，一定要设置</a:t>
            </a:r>
            <a:r>
              <a:rPr lang="en-US" altLang="zh-CN" dirty="0">
                <a:solidFill>
                  <a:srgbClr val="1369B2"/>
                </a:solidFill>
                <a:latin typeface="微软雅黑" panose="020B0503020204020204" pitchFamily="34" charset="-122"/>
              </a:rPr>
              <a:t>Content-Type</a:t>
            </a:r>
            <a:r>
              <a:rPr lang="zh-CN" altLang="zh-CN" dirty="0">
                <a:solidFill>
                  <a:srgbClr val="1369B2"/>
                </a:solidFill>
                <a:latin typeface="微软雅黑" panose="020B0503020204020204" pitchFamily="34" charset="-122"/>
              </a:rPr>
              <a:t>头字段</a:t>
            </a:r>
            <a:r>
              <a:rPr lang="zh-CN" altLang="zh-CN" dirty="0">
                <a:solidFill>
                  <a:srgbClr val="595959"/>
                </a:solidFill>
                <a:latin typeface="微软雅黑" panose="020B0503020204020204" pitchFamily="34" charset="-122"/>
              </a:rPr>
              <a:t>，具体示例如下：</a:t>
            </a:r>
          </a:p>
        </p:txBody>
      </p:sp>
      <p:pic>
        <p:nvPicPr>
          <p:cNvPr id="7" name="图片 6"/>
          <p:cNvPicPr>
            <a:picLocks noChangeAspect="1"/>
          </p:cNvPicPr>
          <p:nvPr/>
        </p:nvPicPr>
        <p:blipFill>
          <a:blip r:embed="rId5"/>
          <a:stretch>
            <a:fillRect/>
          </a:stretch>
        </p:blipFill>
        <p:spPr>
          <a:xfrm>
            <a:off x="2931879" y="5227547"/>
            <a:ext cx="6023862" cy="810177"/>
          </a:xfrm>
          <a:prstGeom prst="rect">
            <a:avLst/>
          </a:prstGeom>
        </p:spPr>
      </p:pic>
      <p:sp>
        <p:nvSpPr>
          <p:cNvPr id="8" name="矩形 7"/>
          <p:cNvSpPr/>
          <p:nvPr/>
        </p:nvSpPr>
        <p:spPr>
          <a:xfrm>
            <a:off x="3052903" y="5308962"/>
            <a:ext cx="5338062" cy="584775"/>
          </a:xfrm>
          <a:prstGeom prst="rect">
            <a:avLst/>
          </a:prstGeom>
        </p:spPr>
        <p:txBody>
          <a:bodyPr wrap="square">
            <a:spAutoFit/>
          </a:bodyPr>
          <a:lstStyle/>
          <a:p>
            <a:r>
              <a:rPr lang="en-US" altLang="zh-CN" sz="1600" dirty="0"/>
              <a:t>Content-Type: application/octet-stream</a:t>
            </a:r>
            <a:endParaRPr lang="zh-CN" altLang="zh-CN" sz="1600" dirty="0"/>
          </a:p>
          <a:p>
            <a:r>
              <a:rPr lang="en-US" altLang="zh-CN" sz="1600" dirty="0"/>
              <a:t>Content-Disposition: attachment; filename=lee.zip</a:t>
            </a:r>
            <a:endParaRPr lang="zh-CN" altLang="zh-CN" sz="1600"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le 1"/>
          <p:cNvSpPr txBox="1"/>
          <p:nvPr/>
        </p:nvSpPr>
        <p:spPr>
          <a:xfrm>
            <a:off x="1145632" y="266933"/>
            <a:ext cx="3894634" cy="505969"/>
          </a:xfrm>
          <a:prstGeom prst="rect">
            <a:avLst/>
          </a:prstGeom>
        </p:spPr>
        <p:txBody>
          <a:bodyPr lIns="0" tIns="60944" rIns="0" bIns="60944"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zh-CN" altLang="en-GB" sz="2400" b="1">
                <a:solidFill>
                  <a:srgbClr val="595959"/>
                </a:solidFill>
                <a:latin typeface="微软雅黑" panose="020B0503020204020204" pitchFamily="34" charset="-122"/>
                <a:ea typeface="微软雅黑" panose="020B0503020204020204" pitchFamily="34" charset="-122"/>
                <a:cs typeface="+mn-ea"/>
                <a:sym typeface="+mn-lt"/>
              </a:rPr>
              <a:t>本章小结</a:t>
            </a:r>
          </a:p>
        </p:txBody>
      </p:sp>
      <p:sp>
        <p:nvSpPr>
          <p:cNvPr id="27" name="圆角矩形 26"/>
          <p:cNvSpPr/>
          <p:nvPr/>
        </p:nvSpPr>
        <p:spPr>
          <a:xfrm>
            <a:off x="1235821" y="2254479"/>
            <a:ext cx="9794240" cy="2989872"/>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cs typeface="+mn-ea"/>
              <a:sym typeface="+mn-lt"/>
            </a:endParaRPr>
          </a:p>
        </p:txBody>
      </p:sp>
      <p:sp>
        <p:nvSpPr>
          <p:cNvPr id="3" name="椭圆 2"/>
          <p:cNvSpPr/>
          <p:nvPr/>
        </p:nvSpPr>
        <p:spPr>
          <a:xfrm>
            <a:off x="4457175" y="184553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a:t>本</a:t>
            </a:r>
          </a:p>
        </p:txBody>
      </p:sp>
      <p:sp>
        <p:nvSpPr>
          <p:cNvPr id="9" name="椭圆 8"/>
          <p:cNvSpPr/>
          <p:nvPr/>
        </p:nvSpPr>
        <p:spPr>
          <a:xfrm>
            <a:off x="5175995" y="184553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章</a:t>
            </a:r>
          </a:p>
        </p:txBody>
      </p:sp>
      <p:sp>
        <p:nvSpPr>
          <p:cNvPr id="10" name="椭圆 9"/>
          <p:cNvSpPr/>
          <p:nvPr/>
        </p:nvSpPr>
        <p:spPr>
          <a:xfrm>
            <a:off x="5894815" y="184553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dirty="0">
                <a:sym typeface="+mn-ea"/>
              </a:rPr>
              <a:t>小</a:t>
            </a:r>
          </a:p>
        </p:txBody>
      </p:sp>
      <p:sp>
        <p:nvSpPr>
          <p:cNvPr id="11" name="椭圆 10"/>
          <p:cNvSpPr/>
          <p:nvPr/>
        </p:nvSpPr>
        <p:spPr>
          <a:xfrm>
            <a:off x="6613635" y="1845539"/>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r>
              <a:rPr lang="zh-CN" altLang="en-US" sz="2800" b="1">
                <a:sym typeface="+mn-ea"/>
              </a:rPr>
              <a:t>结</a:t>
            </a:r>
          </a:p>
        </p:txBody>
      </p:sp>
      <p:sp>
        <p:nvSpPr>
          <p:cNvPr id="12" name="TextBox 35"/>
          <p:cNvSpPr txBox="1">
            <a:spLocks noChangeArrowheads="1"/>
          </p:cNvSpPr>
          <p:nvPr/>
        </p:nvSpPr>
        <p:spPr bwMode="auto">
          <a:xfrm>
            <a:off x="1373125" y="2707562"/>
            <a:ext cx="9504297" cy="2200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en-US" altLang="zh-CN" dirty="0">
                <a:solidFill>
                  <a:srgbClr val="595959"/>
                </a:solidFill>
                <a:latin typeface="微软雅黑" panose="020B0503020204020204" pitchFamily="34" charset="-122"/>
                <a:ea typeface="微软雅黑" panose="020B0503020204020204" pitchFamily="34" charset="-122"/>
              </a:rPr>
              <a:t>       </a:t>
            </a:r>
            <a:r>
              <a:rPr lang="zh-CN" altLang="zh-CN" dirty="0">
                <a:solidFill>
                  <a:srgbClr val="595959"/>
                </a:solidFill>
                <a:latin typeface="微软雅黑" panose="020B0503020204020204" pitchFamily="34" charset="-122"/>
                <a:ea typeface="微软雅黑" panose="020B0503020204020204" pitchFamily="34" charset="-122"/>
              </a:rPr>
              <a:t>本章主要讲解了</a:t>
            </a:r>
            <a:r>
              <a:rPr lang="en-US" altLang="zh-CN" dirty="0">
                <a:solidFill>
                  <a:srgbClr val="595959"/>
                </a:solidFill>
                <a:latin typeface="微软雅黑" panose="020B0503020204020204" pitchFamily="34" charset="-122"/>
                <a:ea typeface="微软雅黑" panose="020B0503020204020204" pitchFamily="34" charset="-122"/>
              </a:rPr>
              <a:t>HTTP</a:t>
            </a:r>
            <a:r>
              <a:rPr lang="zh-CN" altLang="zh-CN" dirty="0">
                <a:solidFill>
                  <a:srgbClr val="595959"/>
                </a:solidFill>
                <a:latin typeface="微软雅黑" panose="020B0503020204020204" pitchFamily="34" charset="-122"/>
                <a:ea typeface="微软雅黑" panose="020B0503020204020204" pitchFamily="34" charset="-122"/>
              </a:rPr>
              <a:t>协议的基础知识。首先讲解了有关</a:t>
            </a:r>
            <a:r>
              <a:rPr lang="en-US" altLang="zh-CN" dirty="0">
                <a:solidFill>
                  <a:srgbClr val="595959"/>
                </a:solidFill>
                <a:latin typeface="微软雅黑" panose="020B0503020204020204" pitchFamily="34" charset="-122"/>
                <a:ea typeface="微软雅黑" panose="020B0503020204020204" pitchFamily="34" charset="-122"/>
              </a:rPr>
              <a:t>HTTP</a:t>
            </a:r>
            <a:r>
              <a:rPr lang="zh-CN" altLang="zh-CN" dirty="0">
                <a:solidFill>
                  <a:srgbClr val="595959"/>
                </a:solidFill>
                <a:latin typeface="微软雅黑" panose="020B0503020204020204" pitchFamily="34" charset="-122"/>
                <a:ea typeface="微软雅黑" panose="020B0503020204020204" pitchFamily="34" charset="-122"/>
              </a:rPr>
              <a:t>协议概念的相关知识，然后介绍了</a:t>
            </a:r>
            <a:r>
              <a:rPr lang="en-US" altLang="zh-CN" dirty="0">
                <a:solidFill>
                  <a:srgbClr val="595959"/>
                </a:solidFill>
                <a:latin typeface="微软雅黑" panose="020B0503020204020204" pitchFamily="34" charset="-122"/>
                <a:ea typeface="微软雅黑" panose="020B0503020204020204" pitchFamily="34" charset="-122"/>
              </a:rPr>
              <a:t>HTTP</a:t>
            </a:r>
            <a:r>
              <a:rPr lang="zh-CN" altLang="zh-CN" dirty="0">
                <a:solidFill>
                  <a:srgbClr val="595959"/>
                </a:solidFill>
                <a:latin typeface="微软雅黑" panose="020B0503020204020204" pitchFamily="34" charset="-122"/>
                <a:ea typeface="微软雅黑" panose="020B0503020204020204" pitchFamily="34" charset="-122"/>
              </a:rPr>
              <a:t>请求消息，包括</a:t>
            </a:r>
            <a:r>
              <a:rPr lang="en-US" altLang="zh-CN" dirty="0">
                <a:solidFill>
                  <a:srgbClr val="595959"/>
                </a:solidFill>
                <a:latin typeface="微软雅黑" panose="020B0503020204020204" pitchFamily="34" charset="-122"/>
                <a:ea typeface="微软雅黑" panose="020B0503020204020204" pitchFamily="34" charset="-122"/>
              </a:rPr>
              <a:t>HTTP</a:t>
            </a:r>
            <a:r>
              <a:rPr lang="zh-CN" altLang="zh-CN" dirty="0">
                <a:solidFill>
                  <a:srgbClr val="595959"/>
                </a:solidFill>
                <a:latin typeface="微软雅黑" panose="020B0503020204020204" pitchFamily="34" charset="-122"/>
                <a:ea typeface="微软雅黑" panose="020B0503020204020204" pitchFamily="34" charset="-122"/>
              </a:rPr>
              <a:t>请求行、</a:t>
            </a:r>
            <a:r>
              <a:rPr lang="en-US" altLang="zh-CN" dirty="0">
                <a:solidFill>
                  <a:srgbClr val="595959"/>
                </a:solidFill>
                <a:latin typeface="微软雅黑" panose="020B0503020204020204" pitchFamily="34" charset="-122"/>
                <a:ea typeface="微软雅黑" panose="020B0503020204020204" pitchFamily="34" charset="-122"/>
              </a:rPr>
              <a:t>HTTP</a:t>
            </a:r>
            <a:r>
              <a:rPr lang="zh-CN" altLang="zh-CN" dirty="0">
                <a:solidFill>
                  <a:srgbClr val="595959"/>
                </a:solidFill>
                <a:latin typeface="微软雅黑" panose="020B0503020204020204" pitchFamily="34" charset="-122"/>
                <a:ea typeface="微软雅黑" panose="020B0503020204020204" pitchFamily="34" charset="-122"/>
              </a:rPr>
              <a:t>请求消息头两个方面；最后对</a:t>
            </a:r>
            <a:r>
              <a:rPr lang="en-US" altLang="zh-CN" dirty="0">
                <a:solidFill>
                  <a:srgbClr val="595959"/>
                </a:solidFill>
                <a:latin typeface="微软雅黑" panose="020B0503020204020204" pitchFamily="34" charset="-122"/>
                <a:ea typeface="微软雅黑" panose="020B0503020204020204" pitchFamily="34" charset="-122"/>
              </a:rPr>
              <a:t>HTTP</a:t>
            </a:r>
            <a:r>
              <a:rPr lang="zh-CN" altLang="zh-CN" dirty="0">
                <a:solidFill>
                  <a:srgbClr val="595959"/>
                </a:solidFill>
                <a:latin typeface="微软雅黑" panose="020B0503020204020204" pitchFamily="34" charset="-122"/>
                <a:ea typeface="微软雅黑" panose="020B0503020204020204" pitchFamily="34" charset="-122"/>
              </a:rPr>
              <a:t>响应消息的相关知识进行了详细的讲解，包括</a:t>
            </a:r>
            <a:r>
              <a:rPr lang="en-US" altLang="zh-CN" dirty="0">
                <a:solidFill>
                  <a:srgbClr val="595959"/>
                </a:solidFill>
                <a:latin typeface="微软雅黑" panose="020B0503020204020204" pitchFamily="34" charset="-122"/>
                <a:ea typeface="微软雅黑" panose="020B0503020204020204" pitchFamily="34" charset="-122"/>
              </a:rPr>
              <a:t>HTTP</a:t>
            </a:r>
            <a:r>
              <a:rPr lang="zh-CN" altLang="zh-CN" dirty="0">
                <a:solidFill>
                  <a:srgbClr val="595959"/>
                </a:solidFill>
                <a:latin typeface="微软雅黑" panose="020B0503020204020204" pitchFamily="34" charset="-122"/>
                <a:ea typeface="微软雅黑" panose="020B0503020204020204" pitchFamily="34" charset="-122"/>
              </a:rPr>
              <a:t>响应状态行、</a:t>
            </a:r>
            <a:r>
              <a:rPr lang="en-US" altLang="zh-CN" dirty="0">
                <a:solidFill>
                  <a:srgbClr val="595959"/>
                </a:solidFill>
                <a:latin typeface="微软雅黑" panose="020B0503020204020204" pitchFamily="34" charset="-122"/>
                <a:ea typeface="微软雅黑" panose="020B0503020204020204" pitchFamily="34" charset="-122"/>
              </a:rPr>
              <a:t>HTTP</a:t>
            </a:r>
            <a:r>
              <a:rPr lang="zh-CN" altLang="zh-CN" dirty="0">
                <a:solidFill>
                  <a:srgbClr val="595959"/>
                </a:solidFill>
                <a:latin typeface="微软雅黑" panose="020B0503020204020204" pitchFamily="34" charset="-122"/>
                <a:ea typeface="微软雅黑" panose="020B0503020204020204" pitchFamily="34" charset="-122"/>
              </a:rPr>
              <a:t>响应消息头两个方面。通过本章的学习，初学者可以了解</a:t>
            </a:r>
            <a:r>
              <a:rPr lang="en-US" altLang="zh-CN" dirty="0">
                <a:solidFill>
                  <a:srgbClr val="595959"/>
                </a:solidFill>
                <a:latin typeface="微软雅黑" panose="020B0503020204020204" pitchFamily="34" charset="-122"/>
                <a:ea typeface="微软雅黑" panose="020B0503020204020204" pitchFamily="34" charset="-122"/>
              </a:rPr>
              <a:t>HTTP</a:t>
            </a:r>
            <a:r>
              <a:rPr lang="zh-CN" altLang="zh-CN" dirty="0">
                <a:solidFill>
                  <a:srgbClr val="595959"/>
                </a:solidFill>
                <a:latin typeface="微软雅黑" panose="020B0503020204020204" pitchFamily="34" charset="-122"/>
                <a:ea typeface="微软雅黑" panose="020B0503020204020204" pitchFamily="34" charset="-122"/>
              </a:rPr>
              <a:t>请求消息以及</a:t>
            </a:r>
            <a:r>
              <a:rPr lang="en-US" altLang="zh-CN" dirty="0">
                <a:solidFill>
                  <a:srgbClr val="595959"/>
                </a:solidFill>
                <a:latin typeface="微软雅黑" panose="020B0503020204020204" pitchFamily="34" charset="-122"/>
                <a:ea typeface="微软雅黑" panose="020B0503020204020204" pitchFamily="34" charset="-122"/>
              </a:rPr>
              <a:t>HTTP 1.0</a:t>
            </a:r>
            <a:r>
              <a:rPr lang="zh-CN" altLang="zh-CN" dirty="0">
                <a:solidFill>
                  <a:srgbClr val="595959"/>
                </a:solidFill>
                <a:latin typeface="微软雅黑" panose="020B0503020204020204" pitchFamily="34" charset="-122"/>
                <a:ea typeface="微软雅黑" panose="020B0503020204020204" pitchFamily="34" charset="-122"/>
              </a:rPr>
              <a:t>和</a:t>
            </a:r>
            <a:r>
              <a:rPr lang="en-US" altLang="zh-CN" dirty="0">
                <a:solidFill>
                  <a:srgbClr val="595959"/>
                </a:solidFill>
                <a:latin typeface="微软雅黑" panose="020B0503020204020204" pitchFamily="34" charset="-122"/>
                <a:ea typeface="微软雅黑" panose="020B0503020204020204" pitchFamily="34" charset="-122"/>
              </a:rPr>
              <a:t>HTTP 1.1</a:t>
            </a:r>
            <a:r>
              <a:rPr lang="zh-CN" altLang="zh-CN" dirty="0">
                <a:solidFill>
                  <a:srgbClr val="595959"/>
                </a:solidFill>
                <a:latin typeface="微软雅黑" panose="020B0503020204020204" pitchFamily="34" charset="-122"/>
                <a:ea typeface="微软雅黑" panose="020B0503020204020204" pitchFamily="34" charset="-122"/>
              </a:rPr>
              <a:t>的区别，熟悉</a:t>
            </a:r>
            <a:r>
              <a:rPr lang="en-US" altLang="zh-CN" dirty="0">
                <a:solidFill>
                  <a:srgbClr val="595959"/>
                </a:solidFill>
                <a:latin typeface="微软雅黑" panose="020B0503020204020204" pitchFamily="34" charset="-122"/>
                <a:ea typeface="微软雅黑" panose="020B0503020204020204" pitchFamily="34" charset="-122"/>
              </a:rPr>
              <a:t>HTTP</a:t>
            </a:r>
            <a:r>
              <a:rPr lang="zh-CN" altLang="zh-CN" dirty="0">
                <a:solidFill>
                  <a:srgbClr val="595959"/>
                </a:solidFill>
                <a:latin typeface="微软雅黑" panose="020B0503020204020204" pitchFamily="34" charset="-122"/>
                <a:ea typeface="微软雅黑" panose="020B0503020204020204" pitchFamily="34" charset="-122"/>
              </a:rPr>
              <a:t>请求行和常用请求头字段，并能够熟悉</a:t>
            </a:r>
            <a:r>
              <a:rPr lang="en-US" altLang="zh-CN" dirty="0">
                <a:solidFill>
                  <a:srgbClr val="595959"/>
                </a:solidFill>
                <a:latin typeface="微软雅黑" panose="020B0503020204020204" pitchFamily="34" charset="-122"/>
                <a:ea typeface="微软雅黑" panose="020B0503020204020204" pitchFamily="34" charset="-122"/>
              </a:rPr>
              <a:t>HTTP</a:t>
            </a:r>
            <a:r>
              <a:rPr lang="zh-CN" altLang="zh-CN" dirty="0">
                <a:solidFill>
                  <a:srgbClr val="595959"/>
                </a:solidFill>
                <a:latin typeface="微软雅黑" panose="020B0503020204020204" pitchFamily="34" charset="-122"/>
                <a:ea typeface="微软雅黑" panose="020B0503020204020204" pitchFamily="34" charset="-122"/>
              </a:rPr>
              <a:t>响应状态行和常用响应消息头字段。</a:t>
            </a:r>
          </a:p>
        </p:txBody>
      </p:sp>
    </p:spTree>
  </p:cSld>
  <p:clrMapOvr>
    <a:masterClrMapping/>
  </p:clrMapOvr>
  <mc:AlternateContent xmlns:mc="http://schemas.openxmlformats.org/markup-compatibility/2006" xmlns:p14="http://schemas.microsoft.com/office/powerpoint/2010/main">
    <mc:Choice Requires="p14">
      <p:transition p14:dur="0" advTm="3000"/>
    </mc:Choice>
    <mc:Fallback xmlns="">
      <p:transition advTm="300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202555"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3.1  </a:t>
            </a:r>
            <a:r>
              <a:rPr sz="2400" b="1" dirty="0">
                <a:solidFill>
                  <a:srgbClr val="595959"/>
                </a:solidFill>
                <a:latin typeface="微软雅黑" panose="020B0503020204020204" pitchFamily="34" charset="-122"/>
                <a:ea typeface="微软雅黑" panose="020B0503020204020204" pitchFamily="34" charset="-122"/>
                <a:cs typeface="+mn-ea"/>
                <a:sym typeface="+mn-lt"/>
              </a:rPr>
              <a:t>HTTP概述-HTTP的概念</a:t>
            </a: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67400" y="2927350"/>
            <a:ext cx="585724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en-US" altLang="zh-CN" dirty="0">
                <a:solidFill>
                  <a:srgbClr val="595959"/>
                </a:solidFill>
                <a:latin typeface="微软雅黑" panose="020B0503020204020204" pitchFamily="34" charset="-122"/>
                <a:ea typeface="微软雅黑" panose="020B0503020204020204" pitchFamily="34" charset="-122"/>
              </a:rPr>
              <a:t>HTTP</a:t>
            </a:r>
            <a:r>
              <a:rPr lang="zh-CN" altLang="en-US" dirty="0">
                <a:solidFill>
                  <a:srgbClr val="595959"/>
                </a:solidFill>
                <a:latin typeface="微软雅黑" panose="020B0503020204020204" pitchFamily="34" charset="-122"/>
                <a:ea typeface="微软雅黑" panose="020B0503020204020204" pitchFamily="34" charset="-122"/>
              </a:rPr>
              <a:t>的</a:t>
            </a:r>
            <a:r>
              <a:rPr lang="zh-CN" altLang="en-US" dirty="0">
                <a:solidFill>
                  <a:srgbClr val="1369B2"/>
                </a:solidFill>
                <a:latin typeface="微软雅黑" panose="020B0503020204020204" pitchFamily="34" charset="-122"/>
                <a:ea typeface="微软雅黑" panose="020B0503020204020204" pitchFamily="34" charset="-122"/>
              </a:rPr>
              <a:t>概念</a:t>
            </a:r>
          </a:p>
        </p:txBody>
      </p:sp>
      <p:grpSp>
        <p:nvGrpSpPr>
          <p:cNvPr id="11" name="组合 10"/>
          <p:cNvGrpSpPr/>
          <p:nvPr/>
        </p:nvGrpSpPr>
        <p:grpSpPr>
          <a:xfrm>
            <a:off x="5431220" y="3051398"/>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3.1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2" y="1091196"/>
            <a:ext cx="2536480"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1" y="1953355"/>
            <a:ext cx="10044112" cy="1336398"/>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是</a:t>
            </a:r>
            <a:r>
              <a:rPr lang="en-US" altLang="zh-CN" dirty="0">
                <a:solidFill>
                  <a:srgbClr val="595959"/>
                </a:solidFill>
                <a:latin typeface="微软雅黑" panose="020B0503020204020204" pitchFamily="34" charset="-122"/>
              </a:rPr>
              <a:t>HyperText Transfer Protocol</a:t>
            </a:r>
            <a:r>
              <a:rPr lang="zh-CN" altLang="zh-CN" dirty="0">
                <a:solidFill>
                  <a:srgbClr val="595959"/>
                </a:solidFill>
                <a:latin typeface="微软雅黑" panose="020B0503020204020204" pitchFamily="34" charset="-122"/>
              </a:rPr>
              <a:t>的缩写，即超文本传输协议。它是一种</a:t>
            </a:r>
            <a:r>
              <a:rPr lang="zh-CN" altLang="zh-CN" dirty="0">
                <a:solidFill>
                  <a:srgbClr val="1369B2"/>
                </a:solidFill>
                <a:latin typeface="微软雅黑" panose="020B0503020204020204" pitchFamily="34" charset="-122"/>
              </a:rPr>
              <a:t>请求</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响应式的协议</a:t>
            </a:r>
            <a:r>
              <a:rPr lang="zh-CN" altLang="zh-CN" dirty="0">
                <a:solidFill>
                  <a:srgbClr val="595959"/>
                </a:solidFill>
                <a:latin typeface="微软雅黑" panose="020B0503020204020204" pitchFamily="34" charset="-122"/>
              </a:rPr>
              <a:t>，客户端在与服务器建立连接后，就可以向服务器发送请求，这种请求被称作</a:t>
            </a:r>
            <a:r>
              <a:rPr lang="en-US" altLang="zh-CN" dirty="0">
                <a:solidFill>
                  <a:srgbClr val="1369B2"/>
                </a:solidFill>
                <a:latin typeface="微软雅黑" panose="020B0503020204020204" pitchFamily="34" charset="-122"/>
              </a:rPr>
              <a:t>HTTP</a:t>
            </a:r>
            <a:r>
              <a:rPr lang="zh-CN" altLang="zh-CN" dirty="0">
                <a:solidFill>
                  <a:srgbClr val="1369B2"/>
                </a:solidFill>
                <a:latin typeface="微软雅黑" panose="020B0503020204020204" pitchFamily="34" charset="-122"/>
              </a:rPr>
              <a:t>请求</a:t>
            </a:r>
            <a:r>
              <a:rPr lang="zh-CN" altLang="zh-CN" dirty="0">
                <a:solidFill>
                  <a:srgbClr val="595959"/>
                </a:solidFill>
                <a:latin typeface="微软雅黑" panose="020B0503020204020204" pitchFamily="34" charset="-122"/>
              </a:rPr>
              <a:t>，服务器接收到请求后会做出响应，称为</a:t>
            </a:r>
            <a:r>
              <a:rPr lang="en-US" altLang="zh-CN" dirty="0">
                <a:solidFill>
                  <a:srgbClr val="1369B2"/>
                </a:solidFill>
                <a:latin typeface="微软雅黑" panose="020B0503020204020204" pitchFamily="34" charset="-122"/>
              </a:rPr>
              <a:t>HTTP</a:t>
            </a:r>
            <a:r>
              <a:rPr lang="zh-CN" altLang="zh-CN" dirty="0">
                <a:solidFill>
                  <a:srgbClr val="1369B2"/>
                </a:solidFill>
                <a:latin typeface="微软雅黑" panose="020B0503020204020204" pitchFamily="34" charset="-122"/>
              </a:rPr>
              <a:t>响应</a:t>
            </a:r>
            <a:r>
              <a:rPr lang="zh-CN" altLang="zh-CN" dirty="0">
                <a:solidFill>
                  <a:srgbClr val="595959"/>
                </a:solidFill>
                <a:latin typeface="微软雅黑" panose="020B0503020204020204" pitchFamily="34" charset="-122"/>
              </a:rPr>
              <a:t>。</a:t>
            </a:r>
          </a:p>
        </p:txBody>
      </p:sp>
      <p:sp>
        <p:nvSpPr>
          <p:cNvPr id="2" name="文本框 1"/>
          <p:cNvSpPr txBox="1"/>
          <p:nvPr/>
        </p:nvSpPr>
        <p:spPr>
          <a:xfrm>
            <a:off x="1333901" y="1231181"/>
            <a:ext cx="1610184"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的概念</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2769274" y="3765177"/>
          <a:ext cx="5697068" cy="2205317"/>
        </p:xfrm>
        <a:graphic>
          <a:graphicData uri="http://schemas.openxmlformats.org/presentationml/2006/ole">
            <mc:AlternateContent xmlns:mc="http://schemas.openxmlformats.org/markup-compatibility/2006">
              <mc:Choice xmlns:v="urn:schemas-microsoft-com:vml" Requires="v">
                <p:oleObj r:id="rId5" imgW="3446780" imgH="1326515" progId="Visio.Drawing.11">
                  <p:embed/>
                </p:oleObj>
              </mc:Choice>
              <mc:Fallback>
                <p:oleObj r:id="rId5" imgW="3446780" imgH="1326515" progId="Visio.Drawing.11">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9274" y="3765177"/>
                        <a:ext cx="5697068" cy="2205317"/>
                      </a:xfrm>
                      <a:prstGeom prst="rect">
                        <a:avLst/>
                      </a:prstGeom>
                      <a:noFill/>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841" y="266933"/>
            <a:ext cx="2670254" cy="505969"/>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3.1  HTTP</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Chevron 3"/>
          <p:cNvSpPr/>
          <p:nvPr>
            <p:custDataLst>
              <p:tags r:id="rId1"/>
            </p:custDataLst>
          </p:nvPr>
        </p:nvSpPr>
        <p:spPr>
          <a:xfrm>
            <a:off x="838731" y="1091196"/>
            <a:ext cx="2975363" cy="665961"/>
          </a:xfrm>
          <a:prstGeom prst="chevron">
            <a:avLst>
              <a:gd name="adj" fmla="val 43848"/>
            </a:avLst>
          </a:prstGeom>
          <a:solidFill>
            <a:srgbClr val="FFFFFF">
              <a:lumMod val="75000"/>
            </a:srgbClr>
          </a:solidFill>
          <a:ln w="12700" cap="flat" cmpd="sng" algn="ctr">
            <a:noFill/>
            <a:prstDash val="solid"/>
            <a:miter lim="800000"/>
          </a:ln>
          <a:effectLst/>
        </p:spPr>
        <p:txBody>
          <a:bodyPr rtlCol="0" anchor="ctr">
            <a:normAutofit/>
          </a:bodyPr>
          <a:lstStyle/>
          <a:p>
            <a:pPr algn="ctr">
              <a:lnSpc>
                <a:spcPct val="120000"/>
              </a:lnSpc>
            </a:pPr>
            <a:endParaRPr lang="en-GB" sz="900">
              <a:solidFill>
                <a:sysClr val="windowText" lastClr="000000"/>
              </a:solidFill>
              <a:latin typeface="Arial" panose="020B0604020202020204" pitchFamily="34" charset="0"/>
              <a:ea typeface="微软雅黑" panose="020B0503020204020204" pitchFamily="34" charset="-122"/>
            </a:endParaRPr>
          </a:p>
        </p:txBody>
      </p:sp>
      <p:sp>
        <p:nvSpPr>
          <p:cNvPr id="84" name="文本框 18"/>
          <p:cNvSpPr txBox="1"/>
          <p:nvPr>
            <p:custDataLst>
              <p:tags r:id="rId2"/>
            </p:custDataLst>
          </p:nvPr>
        </p:nvSpPr>
        <p:spPr>
          <a:xfrm>
            <a:off x="1143841" y="2038814"/>
            <a:ext cx="10044112" cy="3097961"/>
          </a:xfrm>
          <a:prstGeom prst="rect">
            <a:avLst/>
          </a:prstGeom>
          <a:noFill/>
        </p:spPr>
        <p:txBody>
          <a:bodyPr wrap="square" lIns="89985" tIns="46792" rIns="89985" bIns="46792">
            <a:noAutofit/>
          </a:bodyPr>
          <a:lstStyle>
            <a:defPPr>
              <a:defRPr lang="zh-CN"/>
            </a:defPPr>
            <a:lvl1pPr marL="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1pPr>
            <a:lvl2pPr marL="457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2pPr>
            <a:lvl3pPr marL="914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3pPr>
            <a:lvl4pPr marL="1371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4pPr>
            <a:lvl5pPr marL="18288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5pPr>
            <a:lvl6pPr marL="22860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6pPr>
            <a:lvl7pPr marL="27432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7pPr>
            <a:lvl8pPr marL="32004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8pPr>
            <a:lvl9pPr marL="3657600" algn="l" defTabSz="913765" rtl="0" eaLnBrk="1" latinLnBrk="0" hangingPunct="1">
              <a:defRPr sz="1800" kern="1200">
                <a:solidFill>
                  <a:sysClr val="windowText" lastClr="000000"/>
                </a:solidFill>
                <a:latin typeface="Arial" panose="020B0604020202020204" pitchFamily="34" charset="0"/>
                <a:ea typeface="微软雅黑" panose="020B0503020204020204" pitchFamily="34" charset="-122"/>
                <a:cs typeface="+mn-ea"/>
              </a:defRPr>
            </a:lvl9pPr>
          </a:lstStyle>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1</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协议支持</a:t>
            </a:r>
            <a:r>
              <a:rPr lang="zh-CN" altLang="zh-CN" dirty="0">
                <a:solidFill>
                  <a:srgbClr val="1369B2"/>
                </a:solidFill>
                <a:latin typeface="微软雅黑" panose="020B0503020204020204" pitchFamily="34" charset="-122"/>
              </a:rPr>
              <a:t>客户端</a:t>
            </a:r>
            <a:r>
              <a:rPr lang="zh-CN" altLang="zh-CN" dirty="0">
                <a:solidFill>
                  <a:srgbClr val="595959"/>
                </a:solidFill>
                <a:latin typeface="微软雅黑" panose="020B0503020204020204" pitchFamily="34" charset="-122"/>
              </a:rPr>
              <a:t>（浏览器就是一种</a:t>
            </a:r>
            <a:r>
              <a:rPr lang="en-US" altLang="zh-CN" dirty="0">
                <a:solidFill>
                  <a:srgbClr val="595959"/>
                </a:solidFill>
                <a:latin typeface="微软雅黑" panose="020B0503020204020204" pitchFamily="34" charset="-122"/>
              </a:rPr>
              <a:t>Web</a:t>
            </a:r>
            <a:r>
              <a:rPr lang="zh-CN" altLang="zh-CN" dirty="0">
                <a:solidFill>
                  <a:srgbClr val="595959"/>
                </a:solidFill>
                <a:latin typeface="微软雅黑" panose="020B0503020204020204" pitchFamily="34" charset="-122"/>
              </a:rPr>
              <a:t>客户端）</a:t>
            </a:r>
            <a:r>
              <a:rPr lang="en-US" altLang="zh-CN" dirty="0">
                <a:solidFill>
                  <a:srgbClr val="1369B2"/>
                </a:solidFill>
                <a:latin typeface="微软雅黑" panose="020B0503020204020204" pitchFamily="34" charset="-122"/>
              </a:rPr>
              <a:t>/</a:t>
            </a:r>
            <a:r>
              <a:rPr lang="zh-CN" altLang="zh-CN" dirty="0">
                <a:solidFill>
                  <a:srgbClr val="1369B2"/>
                </a:solidFill>
                <a:latin typeface="微软雅黑" panose="020B0503020204020204" pitchFamily="34" charset="-122"/>
              </a:rPr>
              <a:t>服务器模式</a:t>
            </a:r>
            <a:r>
              <a:rPr lang="zh-CN" altLang="zh-CN" dirty="0">
                <a:solidFill>
                  <a:srgbClr val="595959"/>
                </a:solidFill>
                <a:latin typeface="微软雅黑" panose="020B0503020204020204" pitchFamily="34" charset="-122"/>
              </a:rPr>
              <a:t>。</a:t>
            </a: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2</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简单快速</a:t>
            </a:r>
            <a:r>
              <a:rPr lang="zh-CN" altLang="zh-CN" dirty="0">
                <a:solidFill>
                  <a:srgbClr val="595959"/>
                </a:solidFill>
                <a:latin typeface="微软雅黑" panose="020B0503020204020204" pitchFamily="34" charset="-122"/>
              </a:rPr>
              <a:t>，客户端向服务器请求服务时，只需传送请求方式和路径。常用的请求方式有</a:t>
            </a:r>
            <a:r>
              <a:rPr lang="en-US" altLang="zh-CN" dirty="0">
                <a:solidFill>
                  <a:srgbClr val="595959"/>
                </a:solidFill>
                <a:latin typeface="微软雅黑" panose="020B0503020204020204" pitchFamily="34" charset="-122"/>
              </a:rPr>
              <a:t>GET</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POST</a:t>
            </a:r>
            <a:r>
              <a:rPr lang="zh-CN" altLang="zh-CN" dirty="0">
                <a:solidFill>
                  <a:srgbClr val="595959"/>
                </a:solidFill>
                <a:latin typeface="微软雅黑" panose="020B0503020204020204" pitchFamily="34" charset="-122"/>
              </a:rPr>
              <a:t>等，不同的请求方式规定的客户端与服务器联系的类型也不同。</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比较简单，使得</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服务器的程序规模小，因而通信速度很快。</a:t>
            </a: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3</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灵活</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允许传输任意类型的数据，正在传输的数据类型由</a:t>
            </a:r>
            <a:r>
              <a:rPr lang="en-US" altLang="zh-CN" dirty="0">
                <a:solidFill>
                  <a:srgbClr val="595959"/>
                </a:solidFill>
                <a:latin typeface="微软雅黑" panose="020B0503020204020204" pitchFamily="34" charset="-122"/>
              </a:rPr>
              <a:t>Content-Type</a:t>
            </a:r>
            <a:r>
              <a:rPr lang="zh-CN" altLang="zh-CN" dirty="0">
                <a:solidFill>
                  <a:srgbClr val="595959"/>
                </a:solidFill>
                <a:latin typeface="微软雅黑" panose="020B0503020204020204" pitchFamily="34" charset="-122"/>
              </a:rPr>
              <a:t>加以标记。</a:t>
            </a:r>
          </a:p>
          <a:p>
            <a:pPr>
              <a:lnSpc>
                <a:spcPct val="150000"/>
              </a:lnSpc>
            </a:pP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4</a:t>
            </a:r>
            <a:r>
              <a:rPr lang="zh-CN" altLang="zh-CN" dirty="0">
                <a:solidFill>
                  <a:srgbClr val="595959"/>
                </a:solidFill>
                <a:latin typeface="微软雅黑" panose="020B0503020204020204" pitchFamily="34" charset="-122"/>
              </a:rPr>
              <a:t>）</a:t>
            </a:r>
            <a:r>
              <a:rPr lang="zh-CN" altLang="zh-CN" dirty="0">
                <a:solidFill>
                  <a:srgbClr val="1369B2"/>
                </a:solidFill>
                <a:latin typeface="微软雅黑" panose="020B0503020204020204" pitchFamily="34" charset="-122"/>
              </a:rPr>
              <a:t>无状态</a:t>
            </a:r>
            <a:r>
              <a:rPr lang="zh-CN" altLang="zh-CN" dirty="0">
                <a:solidFill>
                  <a:srgbClr val="595959"/>
                </a:solidFill>
                <a:latin typeface="微软雅黑" panose="020B0503020204020204" pitchFamily="34" charset="-122"/>
              </a:rPr>
              <a:t>，</a:t>
            </a:r>
            <a:r>
              <a:rPr lang="en-US" altLang="zh-CN" dirty="0">
                <a:solidFill>
                  <a:srgbClr val="595959"/>
                </a:solidFill>
                <a:latin typeface="微软雅黑" panose="020B0503020204020204" pitchFamily="34" charset="-122"/>
              </a:rPr>
              <a:t>HTTP</a:t>
            </a:r>
            <a:r>
              <a:rPr lang="zh-CN" altLang="zh-CN" dirty="0">
                <a:solidFill>
                  <a:srgbClr val="595959"/>
                </a:solidFill>
                <a:latin typeface="微软雅黑" panose="020B0503020204020204" pitchFamily="34" charset="-122"/>
              </a:rPr>
              <a:t>是无状态协议。无状态是指协议对于事务处理没有记忆能力，如果后续处理需要前面的信息，则必须重新传输，这样可能导致每次连接传送的数据量增大。</a:t>
            </a:r>
          </a:p>
        </p:txBody>
      </p:sp>
      <p:sp>
        <p:nvSpPr>
          <p:cNvPr id="2" name="文本框 1"/>
          <p:cNvSpPr txBox="1"/>
          <p:nvPr/>
        </p:nvSpPr>
        <p:spPr>
          <a:xfrm>
            <a:off x="1199431" y="1231181"/>
            <a:ext cx="2123145" cy="400110"/>
          </a:xfrm>
          <a:prstGeom prst="rect">
            <a:avLst/>
          </a:prstGeom>
          <a:noFill/>
        </p:spPr>
        <p:txBody>
          <a:bodyPr wrap="none" rtlCol="0">
            <a:spAutoFit/>
          </a:bodyPr>
          <a:lstStyle/>
          <a:p>
            <a:r>
              <a:rPr lang="en-US" altLang="zh-CN" sz="2000" dirty="0">
                <a:solidFill>
                  <a:srgbClr val="1369B2"/>
                </a:solidFill>
                <a:latin typeface="微软雅黑" panose="020B0503020204020204" pitchFamily="34" charset="-122"/>
                <a:ea typeface="微软雅黑" panose="020B0503020204020204" pitchFamily="34" charset="-122"/>
              </a:rPr>
              <a:t>HTTP</a:t>
            </a:r>
            <a:r>
              <a:rPr lang="zh-CN" altLang="en-US" sz="2000" dirty="0">
                <a:solidFill>
                  <a:srgbClr val="1369B2"/>
                </a:solidFill>
                <a:latin typeface="微软雅黑" panose="020B0503020204020204" pitchFamily="34" charset="-122"/>
                <a:ea typeface="微软雅黑" panose="020B0503020204020204" pitchFamily="34" charset="-122"/>
              </a:rPr>
              <a:t>协议的特点</a:t>
            </a:r>
          </a:p>
        </p:txBody>
      </p:sp>
      <p:sp>
        <p:nvSpPr>
          <p:cNvPr id="3"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35" y="266700"/>
            <a:ext cx="5925820" cy="506095"/>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3.1  </a:t>
            </a:r>
            <a:r>
              <a:rPr sz="2400" b="1" dirty="0">
                <a:solidFill>
                  <a:srgbClr val="595959"/>
                </a:solidFill>
                <a:latin typeface="微软雅黑" panose="020B0503020204020204" pitchFamily="34" charset="-122"/>
                <a:ea typeface="微软雅黑" panose="020B0503020204020204" pitchFamily="34" charset="-122"/>
                <a:cs typeface="+mn-ea"/>
                <a:sym typeface="+mn-lt"/>
              </a:rPr>
              <a:t>HTTP概述-HTTP 1.0和HTTP 1.1</a:t>
            </a:r>
          </a:p>
        </p:txBody>
      </p:sp>
      <p:pic>
        <p:nvPicPr>
          <p:cNvPr id="6" name="图片 5"/>
          <p:cNvPicPr>
            <a:picLocks noChangeAspect="1"/>
          </p:cNvPicPr>
          <p:nvPr/>
        </p:nvPicPr>
        <p:blipFill>
          <a:blip r:embed="rId3"/>
          <a:stretch>
            <a:fillRect/>
          </a:stretch>
        </p:blipFill>
        <p:spPr>
          <a:xfrm>
            <a:off x="945003" y="2215002"/>
            <a:ext cx="2798174" cy="3897363"/>
          </a:xfrm>
          <a:prstGeom prst="rect">
            <a:avLst/>
          </a:prstGeom>
        </p:spPr>
      </p:pic>
      <p:sp>
        <p:nvSpPr>
          <p:cNvPr id="7" name="TextBox 35"/>
          <p:cNvSpPr txBox="1">
            <a:spLocks noChangeArrowheads="1"/>
          </p:cNvSpPr>
          <p:nvPr/>
        </p:nvSpPr>
        <p:spPr bwMode="auto">
          <a:xfrm>
            <a:off x="3247813" y="1637921"/>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8" name="椭圆形标注 7"/>
          <p:cNvSpPr/>
          <p:nvPr/>
        </p:nvSpPr>
        <p:spPr>
          <a:xfrm>
            <a:off x="2969011" y="1559834"/>
            <a:ext cx="2071640" cy="1493174"/>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9" name="TextBox 35"/>
          <p:cNvSpPr txBox="1">
            <a:spLocks noChangeArrowheads="1"/>
          </p:cNvSpPr>
          <p:nvPr/>
        </p:nvSpPr>
        <p:spPr bwMode="auto">
          <a:xfrm>
            <a:off x="3215305" y="1697255"/>
            <a:ext cx="1606759" cy="1000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10" name="TextBox 35"/>
          <p:cNvSpPr txBox="1">
            <a:spLocks noChangeArrowheads="1"/>
          </p:cNvSpPr>
          <p:nvPr/>
        </p:nvSpPr>
        <p:spPr bwMode="auto">
          <a:xfrm>
            <a:off x="5867400" y="2927350"/>
            <a:ext cx="585724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dirty="0">
                <a:solidFill>
                  <a:srgbClr val="595959"/>
                </a:solidFill>
                <a:latin typeface="微软雅黑" panose="020B0503020204020204" pitchFamily="34" charset="-122"/>
                <a:ea typeface="微软雅黑" panose="020B0503020204020204" pitchFamily="34" charset="-122"/>
              </a:rPr>
              <a:t>了解</a:t>
            </a:r>
            <a:r>
              <a:rPr lang="en-US" altLang="zh-CN" dirty="0">
                <a:solidFill>
                  <a:srgbClr val="595959"/>
                </a:solidFill>
                <a:latin typeface="微软雅黑" panose="020B0503020204020204" pitchFamily="34" charset="-122"/>
                <a:ea typeface="微软雅黑" panose="020B0503020204020204" pitchFamily="34" charset="-122"/>
                <a:sym typeface="+mn-ea"/>
              </a:rPr>
              <a:t>HTTP 1.0</a:t>
            </a:r>
            <a:r>
              <a:rPr lang="zh-CN" altLang="en-US" dirty="0">
                <a:solidFill>
                  <a:srgbClr val="595959"/>
                </a:solidFill>
                <a:latin typeface="微软雅黑" panose="020B0503020204020204" pitchFamily="34" charset="-122"/>
                <a:ea typeface="微软雅黑" panose="020B0503020204020204" pitchFamily="34" charset="-122"/>
                <a:sym typeface="+mn-ea"/>
              </a:rPr>
              <a:t>和</a:t>
            </a:r>
            <a:r>
              <a:rPr lang="en-US" altLang="zh-CN" dirty="0">
                <a:solidFill>
                  <a:srgbClr val="595959"/>
                </a:solidFill>
                <a:latin typeface="微软雅黑" panose="020B0503020204020204" pitchFamily="34" charset="-122"/>
                <a:ea typeface="微软雅黑" panose="020B0503020204020204" pitchFamily="34" charset="-122"/>
                <a:sym typeface="+mn-ea"/>
              </a:rPr>
              <a:t>HTTP1.1</a:t>
            </a:r>
            <a:r>
              <a:rPr lang="zh-CN" altLang="en-US" dirty="0">
                <a:solidFill>
                  <a:srgbClr val="595959"/>
                </a:solidFill>
                <a:latin typeface="微软雅黑" panose="020B0503020204020204" pitchFamily="34" charset="-122"/>
                <a:ea typeface="微软雅黑" panose="020B0503020204020204" pitchFamily="34" charset="-122"/>
                <a:sym typeface="+mn-ea"/>
              </a:rPr>
              <a:t>的特点及区别</a:t>
            </a:r>
          </a:p>
        </p:txBody>
      </p:sp>
      <p:grpSp>
        <p:nvGrpSpPr>
          <p:cNvPr id="11" name="组合 10"/>
          <p:cNvGrpSpPr/>
          <p:nvPr/>
        </p:nvGrpSpPr>
        <p:grpSpPr>
          <a:xfrm>
            <a:off x="5431220" y="3051398"/>
            <a:ext cx="405183" cy="405036"/>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2e927fbc771f168e603202d83674fcc80bfa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0.xml><?xml version="1.0" encoding="utf-8"?>
<p:tagLst xmlns:a="http://schemas.openxmlformats.org/drawingml/2006/main" xmlns:r="http://schemas.openxmlformats.org/officeDocument/2006/relationships" xmlns:p="http://schemas.openxmlformats.org/presentationml/2006/main">
  <p:tag name="PA" val="v5.2.7"/>
  <p:tag name="RESOURCELIBID_ANIM" val="450"/>
</p:tagLst>
</file>

<file path=ppt/tags/tag21.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2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2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PA" val="v5.2.7"/>
  <p:tag name="RESOURCELIBID_ANIM" val="460"/>
</p:tagLst>
</file>

<file path=ppt/tags/tag2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2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4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5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0.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2.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5.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6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6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7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7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3.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4.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6.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20199030_1*m_h_i*1_1_1"/>
  <p:tag name="KSO_WM_TEMPLATE_CATEGORY" val="diagram"/>
  <p:tag name="KSO_WM_TEMPLATE_INDEX" val="20199030"/>
  <p:tag name="KSO_WM_UNIT_LAYERLEVEL" val="1_1_1"/>
  <p:tag name="KSO_WM_TAG_VERSION" val="1.0"/>
  <p:tag name="KSO_WM_BEAUTIFY_FLAG" val="#wm#"/>
  <p:tag name="KSO_WM_UNIT_FILL_FORE_SCHEMECOLOR_INDEX" val="16"/>
  <p:tag name="KSO_WM_UNIT_FILL_TYPE" val="1"/>
  <p:tag name="KSO_WM_UNIT_TEXT_FILL_FORE_SCHEMECOLOR_INDEX" val="13"/>
  <p:tag name="KSO_WM_UNIT_TEXT_FILL_TYPE" val="1"/>
</p:tagLst>
</file>

<file path=ppt/tags/tag88.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199030_1*m_h_f*1_1_1"/>
  <p:tag name="KSO_WM_TEMPLATE_CATEGORY" val="diagram"/>
  <p:tag name="KSO_WM_TEMPLATE_INDEX" val="20199030"/>
  <p:tag name="KSO_WM_UNIT_LAYERLEVEL" val="1_1_1"/>
  <p:tag name="KSO_WM_TAG_VERSION" val="1.0"/>
  <p:tag name="KSO_WM_BEAUTIFY_FLAG" val="#wm#"/>
  <p:tag name="KSO_WM_UNIT_PRESET_TEXT" val="单击此处添加文本具体内容"/>
  <p:tag name="KSO_WM_UNIT_TEXT_FILL_FORE_SCHEMECOLOR_INDEX" val="13"/>
  <p:tag name="KSO_WM_UNIT_TEXT_FILL_TYPE"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5396</Words>
  <Application>Microsoft Office PowerPoint</Application>
  <PresentationFormat>宽屏</PresentationFormat>
  <Paragraphs>436</Paragraphs>
  <Slides>58</Slides>
  <Notes>57</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58</vt:i4>
      </vt:variant>
    </vt:vector>
  </HeadingPairs>
  <TitlesOfParts>
    <vt:vector size="67" baseType="lpstr">
      <vt:lpstr>Source Han Sans K Bold</vt:lpstr>
      <vt:lpstr>等线</vt:lpstr>
      <vt:lpstr>等线 Light</vt:lpstr>
      <vt:lpstr>微软雅黑</vt:lpstr>
      <vt:lpstr>Arial</vt:lpstr>
      <vt:lpstr>Calibri</vt:lpstr>
      <vt:lpstr>Impact</vt:lpstr>
      <vt:lpstr>Office 主题​​</vt:lpstr>
      <vt:lpstr>Visio.Drawing.11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Lv0593</dc:creator>
  <cp:lastModifiedBy>Ma Yao</cp:lastModifiedBy>
  <cp:revision>604</cp:revision>
  <dcterms:created xsi:type="dcterms:W3CDTF">2020-11-25T06:00:00Z</dcterms:created>
  <dcterms:modified xsi:type="dcterms:W3CDTF">2023-04-06T06:43:18Z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2052-11.1.0.8976</vt:lpwstr>
  </property>
</Properties>
</file>