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4.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35.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6.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37.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8.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39.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4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4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4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45.xml" ContentType="application/vnd.openxmlformats-officedocument.presentationml.notesSlide+xml"/>
  <Override PartName="/ppt/tags/tag71.xml" ContentType="application/vnd.openxmlformats-officedocument.presentationml.tags+xml"/>
  <Override PartName="/ppt/notesSlides/notesSlide46.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49.xml" ContentType="application/vnd.openxmlformats-officedocument.presentationml.notesSlide+xml"/>
  <Override PartName="/ppt/tags/tag77.xml" ContentType="application/vnd.openxmlformats-officedocument.presentationml.tags+xml"/>
  <Override PartName="/ppt/notesSlides/notesSlide50.xml" ContentType="application/vnd.openxmlformats-officedocument.presentationml.notesSlide+xml"/>
  <Override PartName="/ppt/tags/tag7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53.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54.xml" ContentType="application/vnd.openxmlformats-officedocument.presentationml.notesSlide+xml"/>
  <Override PartName="/ppt/tags/tag84.xml" ContentType="application/vnd.openxmlformats-officedocument.presentationml.tags+xml"/>
  <Override PartName="/ppt/notesSlides/notesSlide55.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56.xml" ContentType="application/vnd.openxmlformats-officedocument.presentationml.notesSlide+xml"/>
  <Override PartName="/ppt/tags/tag87.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59.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60.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61.xml" ContentType="application/vnd.openxmlformats-officedocument.presentationml.notesSlide+xml"/>
  <Override PartName="/ppt/tags/tag94.xml" ContentType="application/vnd.openxmlformats-officedocument.presentationml.tags+xml"/>
  <Override PartName="/ppt/notesSlides/notesSlide62.xml" ContentType="application/vnd.openxmlformats-officedocument.presentationml.notesSlide+xml"/>
  <Override PartName="/ppt/tags/tag95.xml" ContentType="application/vnd.openxmlformats-officedocument.presentationml.tags+xml"/>
  <Override PartName="/ppt/notesSlides/notesSlide63.xml" ContentType="application/vnd.openxmlformats-officedocument.presentationml.notesSlide+xml"/>
  <Override PartName="/ppt/tags/tag96.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66.xml" ContentType="application/vnd.openxmlformats-officedocument.presentationml.notesSlide+xml"/>
  <Override PartName="/ppt/tags/tag99.xml" ContentType="application/vnd.openxmlformats-officedocument.presentationml.tags+xml"/>
  <Override PartName="/ppt/notesSlides/notesSlide67.xml" ContentType="application/vnd.openxmlformats-officedocument.presentationml.notesSlide+xml"/>
  <Override PartName="/ppt/tags/tag100.xml" ContentType="application/vnd.openxmlformats-officedocument.presentationml.tags+xml"/>
  <Override PartName="/ppt/notesSlides/notesSlide68.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71.xml" ContentType="application/vnd.openxmlformats-officedocument.presentationml.notesSlide+xml"/>
  <Override PartName="/ppt/tags/tag105.xml" ContentType="application/vnd.openxmlformats-officedocument.presentationml.tags+xml"/>
  <Override PartName="/ppt/notesSlides/notesSlide72.xml" ContentType="application/vnd.openxmlformats-officedocument.presentationml.notesSlide+xml"/>
  <Override PartName="/ppt/tags/tag106.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76.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77.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78.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79.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80.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81.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notesSlides/notesSlide84.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85.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notesSlides/notesSlide8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87.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88.xml" ContentType="application/vnd.openxmlformats-officedocument.presentationml.notesSlide+xml"/>
  <Override PartName="/ppt/tags/tag138.xml" ContentType="application/vnd.openxmlformats-officedocument.presentationml.tags+xml"/>
  <Override PartName="/ppt/notesSlides/notesSlide89.xml" ContentType="application/vnd.openxmlformats-officedocument.presentationml.notesSlide+xml"/>
  <Override PartName="/ppt/tags/tag139.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notesSlides/notesSlide93.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94.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notesSlides/notesSlide95.xml" ContentType="application/vnd.openxmlformats-officedocument.presentationml.notesSlide+xml"/>
  <Override PartName="/ppt/tags/tag147.xml" ContentType="application/vnd.openxmlformats-officedocument.presentationml.tags+xml"/>
  <Override PartName="/ppt/notesSlides/notesSlide96.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notesSlides/notesSlide97.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notesSlides/notesSlide98.xml" ContentType="application/vnd.openxmlformats-officedocument.presentationml.notesSlide+xml"/>
  <Override PartName="/ppt/tags/tag152.xml" ContentType="application/vnd.openxmlformats-officedocument.presentationml.tags+xml"/>
  <Override PartName="/ppt/notesSlides/notesSlide99.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notesSlides/notesSlide100.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notesSlides/notesSlide10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104.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105.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notesSlides/notesSlide106.xml" ContentType="application/vnd.openxmlformats-officedocument.presentationml.notesSlide+xml"/>
  <Override PartName="/ppt/tags/tag167.xml" ContentType="application/vnd.openxmlformats-officedocument.presentationml.tags+xml"/>
  <Override PartName="/ppt/notesSlides/notesSlide107.xml" ContentType="application/vnd.openxmlformats-officedocument.presentationml.notesSlide+xml"/>
  <Override PartName="/ppt/tags/tag168.xml" ContentType="application/vnd.openxmlformats-officedocument.presentationml.tags+xml"/>
  <Override PartName="/ppt/notesSlides/notesSlide108.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notesSlides/notesSlide109.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notesSlides/notesSlide110.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notesSlides/notesSlide111.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notesSlides/notesSlide112.xml" ContentType="application/vnd.openxmlformats-officedocument.presentationml.notesSlide+xml"/>
  <Override PartName="/ppt/tags/tag177.xml" ContentType="application/vnd.openxmlformats-officedocument.presentationml.tags+xml"/>
  <Override PartName="/ppt/notesSlides/notesSlide113.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notesSlides/notesSlide114.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notesSlides/notesSlide117.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118.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119.xml" ContentType="application/vnd.openxmlformats-officedocument.presentationml.notesSlide+xml"/>
  <Override PartName="/ppt/tags/tag190.xml" ContentType="application/vnd.openxmlformats-officedocument.presentationml.tags+xml"/>
  <Override PartName="/ppt/notesSlides/notesSlide120.xml" ContentType="application/vnd.openxmlformats-officedocument.presentationml.notesSlide+xml"/>
  <Override PartName="/ppt/tags/tag191.xml" ContentType="application/vnd.openxmlformats-officedocument.presentationml.tags+xml"/>
  <Override PartName="/ppt/notesSlides/notesSlide121.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notesSlides/notesSlide122.xml" ContentType="application/vnd.openxmlformats-officedocument.presentationml.notesSlide+xml"/>
  <Override PartName="/ppt/tags/tag194.xml" ContentType="application/vnd.openxmlformats-officedocument.presentationml.tags+xml"/>
  <Override PartName="/ppt/notesSlides/notesSlide123.xml" ContentType="application/vnd.openxmlformats-officedocument.presentationml.notesSlide+xml"/>
  <Override PartName="/ppt/tags/tag195.xml" ContentType="application/vnd.openxmlformats-officedocument.presentationml.tags+xml"/>
  <Override PartName="/ppt/notesSlides/notesSlide124.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tags/tag199.xml" ContentType="application/vnd.openxmlformats-officedocument.presentationml.tags+xml"/>
  <Override PartName="/ppt/tags/tag200.xml" ContentType="application/vnd.openxmlformats-officedocument.presentationml.tags+xml"/>
  <Override PartName="/ppt/notesSlides/notesSlide127.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128.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129.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130.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131.xml" ContentType="application/vnd.openxmlformats-officedocument.presentationml.notesSlide+xml"/>
  <Override PartName="/ppt/tags/tag213.xml" ContentType="application/vnd.openxmlformats-officedocument.presentationml.tags+xml"/>
  <Override PartName="/ppt/notesSlides/notesSlide132.xml" ContentType="application/vnd.openxmlformats-officedocument.presentationml.notesSlide+xml"/>
  <Override PartName="/ppt/tags/tag214.xml" ContentType="application/vnd.openxmlformats-officedocument.presentationml.tags+xml"/>
  <Override PartName="/ppt/notesSlides/notesSlide133.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tags/tag217.xml" ContentType="application/vnd.openxmlformats-officedocument.presentationml.tags+xml"/>
  <Override PartName="/ppt/notesSlides/notesSlide136.xml" ContentType="application/vnd.openxmlformats-officedocument.presentationml.notesSlide+xml"/>
  <Override PartName="/ppt/tags/tag218.xml" ContentType="application/vnd.openxmlformats-officedocument.presentationml.tags+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tags/tag219.xml" ContentType="application/vnd.openxmlformats-officedocument.presentationml.tags+xml"/>
  <Override PartName="/ppt/notesSlides/notesSlide139.xml" ContentType="application/vnd.openxmlformats-officedocument.presentationml.notesSlide+xml"/>
  <Override PartName="/ppt/notesSlides/notesSlide1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3"/>
  </p:notesMasterIdLst>
  <p:sldIdLst>
    <p:sldId id="459" r:id="rId2"/>
    <p:sldId id="461" r:id="rId3"/>
    <p:sldId id="462" r:id="rId4"/>
    <p:sldId id="463" r:id="rId5"/>
    <p:sldId id="464" r:id="rId6"/>
    <p:sldId id="465" r:id="rId7"/>
    <p:sldId id="533" r:id="rId8"/>
    <p:sldId id="534" r:id="rId9"/>
    <p:sldId id="535" r:id="rId10"/>
    <p:sldId id="536" r:id="rId11"/>
    <p:sldId id="537" r:id="rId12"/>
    <p:sldId id="538" r:id="rId13"/>
    <p:sldId id="539" r:id="rId14"/>
    <p:sldId id="540" r:id="rId15"/>
    <p:sldId id="541" r:id="rId16"/>
    <p:sldId id="542" r:id="rId17"/>
    <p:sldId id="543" r:id="rId18"/>
    <p:sldId id="544" r:id="rId19"/>
    <p:sldId id="545" r:id="rId20"/>
    <p:sldId id="546" r:id="rId21"/>
    <p:sldId id="547" r:id="rId22"/>
    <p:sldId id="548" r:id="rId23"/>
    <p:sldId id="549" r:id="rId24"/>
    <p:sldId id="550" r:id="rId25"/>
    <p:sldId id="551" r:id="rId26"/>
    <p:sldId id="552" r:id="rId27"/>
    <p:sldId id="553" r:id="rId28"/>
    <p:sldId id="554" r:id="rId29"/>
    <p:sldId id="555" r:id="rId30"/>
    <p:sldId id="556" r:id="rId31"/>
    <p:sldId id="557" r:id="rId32"/>
    <p:sldId id="558" r:id="rId33"/>
    <p:sldId id="559" r:id="rId34"/>
    <p:sldId id="560" r:id="rId35"/>
    <p:sldId id="561" r:id="rId36"/>
    <p:sldId id="562" r:id="rId37"/>
    <p:sldId id="563" r:id="rId38"/>
    <p:sldId id="564" r:id="rId39"/>
    <p:sldId id="565" r:id="rId40"/>
    <p:sldId id="566" r:id="rId41"/>
    <p:sldId id="664" r:id="rId42"/>
    <p:sldId id="567" r:id="rId43"/>
    <p:sldId id="568" r:id="rId44"/>
    <p:sldId id="569" r:id="rId45"/>
    <p:sldId id="571" r:id="rId46"/>
    <p:sldId id="572" r:id="rId47"/>
    <p:sldId id="573" r:id="rId48"/>
    <p:sldId id="570" r:id="rId49"/>
    <p:sldId id="574" r:id="rId50"/>
    <p:sldId id="575" r:id="rId51"/>
    <p:sldId id="576" r:id="rId52"/>
    <p:sldId id="577" r:id="rId53"/>
    <p:sldId id="578" r:id="rId54"/>
    <p:sldId id="579" r:id="rId55"/>
    <p:sldId id="580" r:id="rId56"/>
    <p:sldId id="581" r:id="rId57"/>
    <p:sldId id="582" r:id="rId58"/>
    <p:sldId id="583" r:id="rId59"/>
    <p:sldId id="584" r:id="rId60"/>
    <p:sldId id="585" r:id="rId61"/>
    <p:sldId id="586" r:id="rId62"/>
    <p:sldId id="587" r:id="rId63"/>
    <p:sldId id="588" r:id="rId64"/>
    <p:sldId id="589" r:id="rId65"/>
    <p:sldId id="590" r:id="rId66"/>
    <p:sldId id="591" r:id="rId67"/>
    <p:sldId id="592" r:id="rId68"/>
    <p:sldId id="593" r:id="rId69"/>
    <p:sldId id="594" r:id="rId70"/>
    <p:sldId id="595" r:id="rId71"/>
    <p:sldId id="596" r:id="rId72"/>
    <p:sldId id="597" r:id="rId73"/>
    <p:sldId id="598" r:id="rId74"/>
    <p:sldId id="599" r:id="rId75"/>
    <p:sldId id="600" r:id="rId76"/>
    <p:sldId id="601" r:id="rId77"/>
    <p:sldId id="602" r:id="rId78"/>
    <p:sldId id="603" r:id="rId79"/>
    <p:sldId id="604" r:id="rId80"/>
    <p:sldId id="605" r:id="rId81"/>
    <p:sldId id="606" r:id="rId82"/>
    <p:sldId id="607" r:id="rId83"/>
    <p:sldId id="608" r:id="rId84"/>
    <p:sldId id="609" r:id="rId85"/>
    <p:sldId id="610" r:id="rId86"/>
    <p:sldId id="611" r:id="rId87"/>
    <p:sldId id="612" r:id="rId88"/>
    <p:sldId id="613" r:id="rId89"/>
    <p:sldId id="614" r:id="rId90"/>
    <p:sldId id="615" r:id="rId91"/>
    <p:sldId id="616" r:id="rId92"/>
    <p:sldId id="617" r:id="rId93"/>
    <p:sldId id="618" r:id="rId94"/>
    <p:sldId id="619" r:id="rId95"/>
    <p:sldId id="620" r:id="rId96"/>
    <p:sldId id="621" r:id="rId97"/>
    <p:sldId id="622" r:id="rId98"/>
    <p:sldId id="623" r:id="rId99"/>
    <p:sldId id="624" r:id="rId100"/>
    <p:sldId id="625" r:id="rId101"/>
    <p:sldId id="626" r:id="rId102"/>
    <p:sldId id="627" r:id="rId103"/>
    <p:sldId id="628" r:id="rId104"/>
    <p:sldId id="629" r:id="rId105"/>
    <p:sldId id="630" r:id="rId106"/>
    <p:sldId id="631" r:id="rId107"/>
    <p:sldId id="632" r:id="rId108"/>
    <p:sldId id="633" r:id="rId109"/>
    <p:sldId id="634" r:id="rId110"/>
    <p:sldId id="635" r:id="rId111"/>
    <p:sldId id="636" r:id="rId112"/>
    <p:sldId id="637" r:id="rId113"/>
    <p:sldId id="638" r:id="rId114"/>
    <p:sldId id="639" r:id="rId115"/>
    <p:sldId id="640" r:id="rId116"/>
    <p:sldId id="641" r:id="rId117"/>
    <p:sldId id="642" r:id="rId118"/>
    <p:sldId id="643" r:id="rId119"/>
    <p:sldId id="644" r:id="rId120"/>
    <p:sldId id="645" r:id="rId121"/>
    <p:sldId id="646" r:id="rId122"/>
    <p:sldId id="647" r:id="rId123"/>
    <p:sldId id="648" r:id="rId124"/>
    <p:sldId id="649" r:id="rId125"/>
    <p:sldId id="650" r:id="rId126"/>
    <p:sldId id="651" r:id="rId127"/>
    <p:sldId id="652" r:id="rId128"/>
    <p:sldId id="653" r:id="rId129"/>
    <p:sldId id="654" r:id="rId130"/>
    <p:sldId id="655" r:id="rId131"/>
    <p:sldId id="656" r:id="rId132"/>
    <p:sldId id="657" r:id="rId133"/>
    <p:sldId id="658" r:id="rId134"/>
    <p:sldId id="659" r:id="rId135"/>
    <p:sldId id="764" r:id="rId136"/>
    <p:sldId id="660" r:id="rId137"/>
    <p:sldId id="665" r:id="rId138"/>
    <p:sldId id="666" r:id="rId139"/>
    <p:sldId id="667" r:id="rId140"/>
    <p:sldId id="531" r:id="rId141"/>
    <p:sldId id="532" r:id="rId142"/>
  </p:sldIdLst>
  <p:sldSz cx="12192000" cy="6858000"/>
  <p:notesSz cx="6858000" cy="9144000"/>
  <p:custDataLst>
    <p:tags r:id="rId1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8">
          <p15:clr>
            <a:srgbClr val="A4A3A4"/>
          </p15:clr>
        </p15:guide>
        <p15:guide id="2" pos="387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24" autoAdjust="0"/>
    <p:restoredTop sz="94857"/>
  </p:normalViewPr>
  <p:slideViewPr>
    <p:cSldViewPr snapToGrid="0" snapToObjects="1">
      <p:cViewPr varScale="1">
        <p:scale>
          <a:sx n="85" d="100"/>
          <a:sy n="85" d="100"/>
        </p:scale>
        <p:origin x="86" y="82"/>
      </p:cViewPr>
      <p:guideLst>
        <p:guide orient="horz" pos="2078"/>
        <p:guide pos="38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ags" Target="tags/tag1.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2023/5/10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137</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138</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2023/5/10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2023/5/10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2023/5/10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2023/5/10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2023/5/10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2023/5/10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2023/5/10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2023/5/10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2023/5/10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2023/5/10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2023/5/10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2023/5/10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2023/5/10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0.xml"/><Relationship Id="rId1" Type="http://schemas.openxmlformats.org/officeDocument/2006/relationships/tags" Target="../tags/tag8.xm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54.xml"/><Relationship Id="rId1" Type="http://schemas.openxmlformats.org/officeDocument/2006/relationships/tags" Target="../tags/tag153.xml"/><Relationship Id="rId5" Type="http://schemas.openxmlformats.org/officeDocument/2006/relationships/image" Target="../media/image18.png"/><Relationship Id="rId4"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56.xml"/><Relationship Id="rId1" Type="http://schemas.openxmlformats.org/officeDocument/2006/relationships/tags" Target="../tags/tag155.xml"/><Relationship Id="rId5" Type="http://schemas.openxmlformats.org/officeDocument/2006/relationships/image" Target="../media/image19.png"/><Relationship Id="rId4"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image" Target="../media/image4.png"/><Relationship Id="rId5" Type="http://schemas.openxmlformats.org/officeDocument/2006/relationships/notesSlide" Target="../notesSlides/notesSlide102.xml"/><Relationship Id="rId4" Type="http://schemas.openxmlformats.org/officeDocument/2006/relationships/slideLayout" Target="../slideLayouts/slideLayout17.xml"/></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3.xml"/><Relationship Id="rId1" Type="http://schemas.openxmlformats.org/officeDocument/2006/relationships/slideLayout" Target="../slideLayouts/slideLayout17.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61.xml"/><Relationship Id="rId1" Type="http://schemas.openxmlformats.org/officeDocument/2006/relationships/tags" Target="../tags/tag160.xml"/><Relationship Id="rId4"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image" Target="../media/image4.png"/><Relationship Id="rId5" Type="http://schemas.openxmlformats.org/officeDocument/2006/relationships/notesSlide" Target="../notesSlides/notesSlide105.xml"/><Relationship Id="rId4" Type="http://schemas.openxmlformats.org/officeDocument/2006/relationships/slideLayout" Target="../slideLayouts/slideLayout17.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0.xml"/><Relationship Id="rId1" Type="http://schemas.openxmlformats.org/officeDocument/2006/relationships/tags" Target="../tags/tag167.xml"/><Relationship Id="rId4" Type="http://schemas.openxmlformats.org/officeDocument/2006/relationships/image" Target="../media/image4.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0.xml"/><Relationship Id="rId1" Type="http://schemas.openxmlformats.org/officeDocument/2006/relationships/tags" Target="../tags/tag168.xml"/><Relationship Id="rId4" Type="http://schemas.openxmlformats.org/officeDocument/2006/relationships/image" Target="../media/image20.png"/></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9.xml"/><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72.xml"/><Relationship Id="rId1" Type="http://schemas.openxmlformats.org/officeDocument/2006/relationships/tags" Target="../tags/tag171.xml"/><Relationship Id="rId5" Type="http://schemas.openxmlformats.org/officeDocument/2006/relationships/image" Target="../media/image4.png"/><Relationship Id="rId4"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74.xml"/><Relationship Id="rId1" Type="http://schemas.openxmlformats.org/officeDocument/2006/relationships/tags" Target="../tags/tag173.xml"/><Relationship Id="rId5" Type="http://schemas.openxmlformats.org/officeDocument/2006/relationships/image" Target="../media/image4.png"/><Relationship Id="rId4"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76.xml"/><Relationship Id="rId1" Type="http://schemas.openxmlformats.org/officeDocument/2006/relationships/tags" Target="../tags/tag175.xml"/><Relationship Id="rId5" Type="http://schemas.openxmlformats.org/officeDocument/2006/relationships/image" Target="../media/image4.png"/><Relationship Id="rId4"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0.xml"/><Relationship Id="rId1" Type="http://schemas.openxmlformats.org/officeDocument/2006/relationships/tags" Target="../tags/tag177.xml"/><Relationship Id="rId4" Type="http://schemas.openxmlformats.org/officeDocument/2006/relationships/image" Target="../media/image4.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image" Target="../media/image21.png"/><Relationship Id="rId4"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image" Target="../media/image22.png"/><Relationship Id="rId4"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6.xml"/><Relationship Id="rId1" Type="http://schemas.openxmlformats.org/officeDocument/2006/relationships/slideLayout" Target="../slideLayouts/slideLayout17.xml"/></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83.xml"/><Relationship Id="rId1" Type="http://schemas.openxmlformats.org/officeDocument/2006/relationships/tags" Target="../tags/tag182.xml"/><Relationship Id="rId4"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image" Target="../media/image4.png"/><Relationship Id="rId5" Type="http://schemas.openxmlformats.org/officeDocument/2006/relationships/notesSlide" Target="../notesSlides/notesSlide118.xml"/><Relationship Id="rId4" Type="http://schemas.openxmlformats.org/officeDocument/2006/relationships/slideLayout" Target="../slideLayouts/slideLayout17.xml"/></Relationships>
</file>

<file path=ppt/slides/_rels/slide119.xml.rels><?xml version="1.0" encoding="UTF-8" standalone="yes"?>
<Relationships xmlns="http://schemas.openxmlformats.org/package/2006/relationships"><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 Id="rId5" Type="http://schemas.openxmlformats.org/officeDocument/2006/relationships/notesSlide" Target="../notesSlides/notesSlide119.xml"/><Relationship Id="rId4"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0.xml"/><Relationship Id="rId1" Type="http://schemas.openxmlformats.org/officeDocument/2006/relationships/tags" Target="../tags/tag10.xml"/><Relationship Id="rId4" Type="http://schemas.openxmlformats.org/officeDocument/2006/relationships/image" Target="../media/image5.png"/></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0.xml"/><Relationship Id="rId1" Type="http://schemas.openxmlformats.org/officeDocument/2006/relationships/tags" Target="../tags/tag190.xml"/><Relationship Id="rId4" Type="http://schemas.openxmlformats.org/officeDocument/2006/relationships/image" Target="../media/image4.png"/></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0.xml"/><Relationship Id="rId1" Type="http://schemas.openxmlformats.org/officeDocument/2006/relationships/tags" Target="../tags/tag191.xml"/><Relationship Id="rId4" Type="http://schemas.openxmlformats.org/officeDocument/2006/relationships/image" Target="../media/image23.png"/></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20.xml"/><Relationship Id="rId1" Type="http://schemas.openxmlformats.org/officeDocument/2006/relationships/tags" Target="../tags/tag194.xml"/><Relationship Id="rId4" Type="http://schemas.openxmlformats.org/officeDocument/2006/relationships/image" Target="../media/image4.png"/></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20.xml"/><Relationship Id="rId1" Type="http://schemas.openxmlformats.org/officeDocument/2006/relationships/tags" Target="../tags/tag195.xml"/><Relationship Id="rId4" Type="http://schemas.openxmlformats.org/officeDocument/2006/relationships/image" Target="../media/image24.png"/></Relationships>
</file>

<file path=ppt/slides/_rels/slide125.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5" Type="http://schemas.openxmlformats.org/officeDocument/2006/relationships/notesSlide" Target="../notesSlides/notesSlide125.xml"/><Relationship Id="rId4" Type="http://schemas.openxmlformats.org/officeDocument/2006/relationships/slideLayout" Target="../slideLayouts/slideLayout17.xml"/></Relationships>
</file>

<file path=ppt/slides/_rels/slide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6.xml"/><Relationship Id="rId1" Type="http://schemas.openxmlformats.org/officeDocument/2006/relationships/slideLayout" Target="../slideLayouts/slideLayout17.xml"/></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00.xml"/><Relationship Id="rId1" Type="http://schemas.openxmlformats.org/officeDocument/2006/relationships/tags" Target="../tags/tag199.xml"/><Relationship Id="rId4"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image" Target="../media/image4.png"/><Relationship Id="rId5" Type="http://schemas.openxmlformats.org/officeDocument/2006/relationships/notesSlide" Target="../notesSlides/notesSlide128.xml"/><Relationship Id="rId4" Type="http://schemas.openxmlformats.org/officeDocument/2006/relationships/slideLayout" Target="../slideLayouts/slideLayout17.xml"/></Relationships>
</file>

<file path=ppt/slides/_rels/slide129.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5" Type="http://schemas.openxmlformats.org/officeDocument/2006/relationships/notesSlide" Target="../notesSlides/notesSlide129.xml"/><Relationship Id="rId4"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image" Target="../media/image4.png"/><Relationship Id="rId5" Type="http://schemas.openxmlformats.org/officeDocument/2006/relationships/notesSlide" Target="../notesSlides/notesSlide130.xml"/><Relationship Id="rId4" Type="http://schemas.openxmlformats.org/officeDocument/2006/relationships/slideLayout" Target="../slideLayouts/slideLayout17.xml"/></Relationships>
</file>

<file path=ppt/slides/_rels/slide131.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5" Type="http://schemas.openxmlformats.org/officeDocument/2006/relationships/notesSlide" Target="../notesSlides/notesSlide131.xml"/><Relationship Id="rId4" Type="http://schemas.openxmlformats.org/officeDocument/2006/relationships/slideLayout" Target="../slideLayouts/slideLayout17.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20.xml"/><Relationship Id="rId1" Type="http://schemas.openxmlformats.org/officeDocument/2006/relationships/tags" Target="../tags/tag213.xml"/><Relationship Id="rId4" Type="http://schemas.openxmlformats.org/officeDocument/2006/relationships/image" Target="../media/image4.png"/></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20.xml"/><Relationship Id="rId1" Type="http://schemas.openxmlformats.org/officeDocument/2006/relationships/tags" Target="../tags/tag214.xml"/><Relationship Id="rId4" Type="http://schemas.openxmlformats.org/officeDocument/2006/relationships/image" Target="../media/image25.png"/></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16.xml"/><Relationship Id="rId1" Type="http://schemas.openxmlformats.org/officeDocument/2006/relationships/tags" Target="../tags/tag215.xml"/><Relationship Id="rId5" Type="http://schemas.openxmlformats.org/officeDocument/2006/relationships/image" Target="../media/image4.png"/><Relationship Id="rId4"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5.xml"/><Relationship Id="rId1" Type="http://schemas.openxmlformats.org/officeDocument/2006/relationships/slideLayout" Target="../slideLayouts/slideLayout17.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21.xml"/><Relationship Id="rId1" Type="http://schemas.openxmlformats.org/officeDocument/2006/relationships/tags" Target="../tags/tag217.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20.xml"/><Relationship Id="rId1" Type="http://schemas.openxmlformats.org/officeDocument/2006/relationships/tags" Target="../tags/tag218.xml"/><Relationship Id="rId4" Type="http://schemas.openxmlformats.org/officeDocument/2006/relationships/image" Target="../media/image4.png"/></Relationships>
</file>

<file path=ppt/slides/_rels/slide1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8.xml"/><Relationship Id="rId1" Type="http://schemas.openxmlformats.org/officeDocument/2006/relationships/slideLayout" Target="../slideLayouts/slideLayout20.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20.xml"/><Relationship Id="rId1" Type="http://schemas.openxmlformats.org/officeDocument/2006/relationships/tags" Target="../tags/tag219.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4.png"/><Relationship Id="rId5" Type="http://schemas.openxmlformats.org/officeDocument/2006/relationships/notesSlide" Target="../notesSlides/notesSlide17.xml"/><Relationship Id="rId4"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4.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4.png"/><Relationship Id="rId5" Type="http://schemas.openxmlformats.org/officeDocument/2006/relationships/notesSlide" Target="../notesSlides/notesSlide21.xml"/><Relationship Id="rId4"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4.png"/><Relationship Id="rId5" Type="http://schemas.openxmlformats.org/officeDocument/2006/relationships/notesSlide" Target="../notesSlides/notesSlide29.xml"/><Relationship Id="rId4"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4.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4.png"/><Relationship Id="rId5" Type="http://schemas.openxmlformats.org/officeDocument/2006/relationships/notesSlide" Target="../notesSlides/notesSlide39.xml"/><Relationship Id="rId4"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4.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notesSlide" Target="../notesSlides/notesSlide40.xml"/><Relationship Id="rId5" Type="http://schemas.openxmlformats.org/officeDocument/2006/relationships/slideLayout" Target="../slideLayouts/slideLayout19.xml"/><Relationship Id="rId4" Type="http://schemas.openxmlformats.org/officeDocument/2006/relationships/tags" Target="../tags/tag60.xml"/></Relationships>
</file>

<file path=ppt/slides/_rels/slide41.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4.png"/><Relationship Id="rId5" Type="http://schemas.openxmlformats.org/officeDocument/2006/relationships/notesSlide" Target="../notesSlides/notesSlide41.xml"/><Relationship Id="rId4"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notesSlide" Target="../notesSlides/notesSlide43.xml"/><Relationship Id="rId4"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9.xml"/><Relationship Id="rId1" Type="http://schemas.openxmlformats.org/officeDocument/2006/relationships/tags" Target="../tags/tag71.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4.png"/><Relationship Id="rId5" Type="http://schemas.openxmlformats.org/officeDocument/2006/relationships/notesSlide" Target="../notesSlides/notesSlide49.xml"/><Relationship Id="rId4"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0.xml"/><Relationship Id="rId1" Type="http://schemas.openxmlformats.org/officeDocument/2006/relationships/tags" Target="../tags/tag77.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0.xml"/><Relationship Id="rId1" Type="http://schemas.openxmlformats.org/officeDocument/2006/relationships/tags" Target="../tags/tag78.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4.png"/><Relationship Id="rId5" Type="http://schemas.openxmlformats.org/officeDocument/2006/relationships/notesSlide" Target="../notesSlides/notesSlide54.xml"/><Relationship Id="rId4"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0.xml"/><Relationship Id="rId1" Type="http://schemas.openxmlformats.org/officeDocument/2006/relationships/tags" Target="../tags/tag84.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0.xml"/><Relationship Id="rId1" Type="http://schemas.openxmlformats.org/officeDocument/2006/relationships/tags" Target="../tags/tag87.xml"/><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4.png"/><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4.png"/><Relationship Id="rId4"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0.xml"/><Relationship Id="rId1" Type="http://schemas.openxmlformats.org/officeDocument/2006/relationships/tags" Target="../tags/tag94.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0.xml"/><Relationship Id="rId1" Type="http://schemas.openxmlformats.org/officeDocument/2006/relationships/tags" Target="../tags/tag95.xml"/><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0.xml"/><Relationship Id="rId1" Type="http://schemas.openxmlformats.org/officeDocument/2006/relationships/tags" Target="../tags/tag96.xml"/><Relationship Id="rId4" Type="http://schemas.openxmlformats.org/officeDocument/2006/relationships/image" Target="../media/image9.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4.png"/><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0.xml"/><Relationship Id="rId1" Type="http://schemas.openxmlformats.org/officeDocument/2006/relationships/tags" Target="../tags/tag99.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0.xml"/><Relationship Id="rId1" Type="http://schemas.openxmlformats.org/officeDocument/2006/relationships/tags" Target="../tags/tag100.xml"/><Relationship Id="rId4" Type="http://schemas.openxmlformats.org/officeDocument/2006/relationships/image" Target="../media/image10.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image" Target="../media/image4.png"/><Relationship Id="rId4"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0.xml"/><Relationship Id="rId1" Type="http://schemas.openxmlformats.org/officeDocument/2006/relationships/tags" Target="../tags/tag105.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0.xml"/><Relationship Id="rId1" Type="http://schemas.openxmlformats.org/officeDocument/2006/relationships/tags" Target="../tags/tag106.xml"/><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image" Target="../media/image4.png"/><Relationship Id="rId5" Type="http://schemas.openxmlformats.org/officeDocument/2006/relationships/notesSlide" Target="../notesSlides/notesSlide78.xml"/><Relationship Id="rId4"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image" Target="../media/image4.png"/><Relationship Id="rId5" Type="http://schemas.openxmlformats.org/officeDocument/2006/relationships/notesSlide" Target="../notesSlides/notesSlide79.xml"/><Relationship Id="rId4"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notesSlide" Target="../notesSlides/notesSlide8.xml"/><Relationship Id="rId4"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4.png"/><Relationship Id="rId5" Type="http://schemas.openxmlformats.org/officeDocument/2006/relationships/notesSlide" Target="../notesSlides/notesSlide80.xml"/><Relationship Id="rId4"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4.png"/><Relationship Id="rId5" Type="http://schemas.openxmlformats.org/officeDocument/2006/relationships/notesSlide" Target="../notesSlides/notesSlide81.xml"/><Relationship Id="rId4"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4.png"/><Relationship Id="rId5" Type="http://schemas.openxmlformats.org/officeDocument/2006/relationships/notesSlide" Target="../notesSlides/notesSlide82.xml"/><Relationship Id="rId4"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12.png"/><Relationship Id="rId4"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image" Target="../media/image13.png"/><Relationship Id="rId4"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14.png"/><Relationship Id="rId5" Type="http://schemas.openxmlformats.org/officeDocument/2006/relationships/notesSlide" Target="../notesSlides/notesSlide87.xml"/><Relationship Id="rId4"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image" Target="../media/image4.png"/><Relationship Id="rId5" Type="http://schemas.openxmlformats.org/officeDocument/2006/relationships/notesSlide" Target="../notesSlides/notesSlide88.xml"/><Relationship Id="rId4"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0.xml"/><Relationship Id="rId1" Type="http://schemas.openxmlformats.org/officeDocument/2006/relationships/tags" Target="../tags/tag13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tags" Target="../tags/tag7.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0.xml"/><Relationship Id="rId1" Type="http://schemas.openxmlformats.org/officeDocument/2006/relationships/tags" Target="../tags/tag139.xml"/><Relationship Id="rId4" Type="http://schemas.openxmlformats.org/officeDocument/2006/relationships/image" Target="../media/image15.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1.xml"/><Relationship Id="rId1" Type="http://schemas.openxmlformats.org/officeDocument/2006/relationships/tags" Target="../tags/tag140.xml"/><Relationship Id="rId4"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image" Target="../media/image4.png"/><Relationship Id="rId5" Type="http://schemas.openxmlformats.org/officeDocument/2006/relationships/notesSlide" Target="../notesSlides/notesSlide94.xml"/><Relationship Id="rId4" Type="http://schemas.openxmlformats.org/officeDocument/2006/relationships/slideLayout" Target="../slideLayouts/slideLayout17.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0.xml"/><Relationship Id="rId1" Type="http://schemas.openxmlformats.org/officeDocument/2006/relationships/tags" Target="../tags/tag147.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image" Target="../media/image16.png"/><Relationship Id="rId4"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51.xml"/><Relationship Id="rId1" Type="http://schemas.openxmlformats.org/officeDocument/2006/relationships/tags" Target="../tags/tag150.xml"/><Relationship Id="rId5" Type="http://schemas.openxmlformats.org/officeDocument/2006/relationships/image" Target="../media/image17.png"/><Relationship Id="rId4"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0.xml"/><Relationship Id="rId1" Type="http://schemas.openxmlformats.org/officeDocument/2006/relationships/tags" Target="../tags/tag15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3095644" y="2515710"/>
            <a:ext cx="6239426" cy="1015428"/>
          </a:xfrm>
          <a:prstGeom prst="rect">
            <a:avLst/>
          </a:prstGeom>
          <a:noFill/>
        </p:spPr>
        <p:txBody>
          <a:bodyPr wrap="square" rtlCol="0">
            <a:spAutoFit/>
          </a:bodyPr>
          <a:lstStyle/>
          <a:p>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7</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EL</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和</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JSTL</a:t>
            </a:r>
            <a:endPar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4"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81674"/>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在web目录下编写一个名称为myjsp的JSP文件，使用该页面输出MyServlet所存储的信息，myjsp代码如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775011" y="2875136"/>
            <a:ext cx="8969188" cy="2449899"/>
          </a:xfrm>
          <a:prstGeom prst="rect">
            <a:avLst/>
          </a:prstGeom>
        </p:spPr>
      </p:pic>
      <p:sp>
        <p:nvSpPr>
          <p:cNvPr id="2" name="矩形 1"/>
          <p:cNvSpPr/>
          <p:nvPr/>
        </p:nvSpPr>
        <p:spPr>
          <a:xfrm>
            <a:off x="1855692" y="2942371"/>
            <a:ext cx="8243049" cy="2308324"/>
          </a:xfrm>
          <a:prstGeom prst="rect">
            <a:avLst/>
          </a:prstGeom>
        </p:spPr>
        <p:txBody>
          <a:bodyPr wrap="square">
            <a:spAutoFit/>
          </a:bodyPr>
          <a:lstStyle/>
          <a:p>
            <a:r>
              <a:rPr lang="zh-CN" altLang="zh-CN" dirty="0"/>
              <a:t>&lt;%@ page language="java" contentType="text/html; charset=utf-8"&gt;</a:t>
            </a:r>
          </a:p>
          <a:p>
            <a:r>
              <a:rPr lang="zh-CN" altLang="zh-CN" dirty="0"/>
              <a:t>&lt;html&gt;</a:t>
            </a:r>
          </a:p>
          <a:p>
            <a:r>
              <a:rPr lang="zh-CN" altLang="zh-CN" dirty="0"/>
              <a:t>&lt;head&gt;&lt;/head&gt;</a:t>
            </a:r>
          </a:p>
          <a:p>
            <a:r>
              <a:rPr lang="zh-CN" altLang="zh-CN" dirty="0"/>
              <a:t>&lt;body&gt;</a:t>
            </a:r>
          </a:p>
          <a:p>
            <a:r>
              <a:rPr lang="zh-CN" altLang="zh-CN" dirty="0"/>
              <a:t>	用户名：</a:t>
            </a:r>
            <a:r>
              <a:rPr lang="en-US" altLang="zh-CN" dirty="0"/>
              <a:t> </a:t>
            </a:r>
            <a:r>
              <a:rPr lang="zh-CN" altLang="zh-CN" dirty="0">
                <a:solidFill>
                  <a:srgbClr val="1369B2"/>
                </a:solidFill>
              </a:rPr>
              <a:t>&lt;%=request.getAttribute("username")%&gt;</a:t>
            </a:r>
            <a:r>
              <a:rPr lang="en-US" altLang="zh-CN" dirty="0">
                <a:solidFill>
                  <a:srgbClr val="1369B2"/>
                </a:solidFill>
              </a:rPr>
              <a:t> </a:t>
            </a:r>
            <a:r>
              <a:rPr lang="zh-CN" altLang="zh-CN" dirty="0"/>
              <a:t>&lt;br /&gt; </a:t>
            </a:r>
          </a:p>
          <a:p>
            <a:r>
              <a:rPr lang="zh-CN" altLang="zh-CN" dirty="0"/>
              <a:t>	密 码：</a:t>
            </a:r>
            <a:r>
              <a:rPr lang="en-US" altLang="zh-CN" dirty="0"/>
              <a:t> </a:t>
            </a:r>
            <a:r>
              <a:rPr lang="zh-CN" altLang="zh-CN" dirty="0">
                <a:solidFill>
                  <a:srgbClr val="1369B2"/>
                </a:solidFill>
              </a:rPr>
              <a:t>&lt;%=request.getAttribute("password")%&gt;</a:t>
            </a:r>
            <a:r>
              <a:rPr lang="en-US" altLang="zh-CN" dirty="0">
                <a:solidFill>
                  <a:srgbClr val="1369B2"/>
                </a:solidFill>
              </a:rPr>
              <a:t> </a:t>
            </a:r>
            <a:r>
              <a:rPr lang="zh-CN" altLang="zh-CN" dirty="0"/>
              <a:t>&lt;br /&gt;</a:t>
            </a:r>
          </a:p>
          <a:p>
            <a:r>
              <a:rPr lang="zh-CN" altLang="zh-CN" dirty="0"/>
              <a:t>&lt;/body&gt;</a:t>
            </a:r>
          </a:p>
          <a:p>
            <a:r>
              <a:rPr lang="zh-CN" altLang="zh-CN" dirty="0"/>
              <a:t>&lt;/html&gt;</a:t>
            </a:r>
          </a:p>
        </p:txBody>
      </p:sp>
      <p:sp>
        <p:nvSpPr>
          <p:cNvPr id="8"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933757"/>
            <a:ext cx="8485746" cy="115685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中重启</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http://localhost:8080/chapter07/c_out2.jsp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c_out2.jsp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页面，浏览器窗口中显示的结果如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074" name="图片 561" descr="电脑屏幕的截图&#10;&#10;描述已自动生成"/>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5816" y="2156667"/>
            <a:ext cx="5192712"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
          <p:cNvSpPr txBox="1"/>
          <p:nvPr>
            <p:custDataLst>
              <p:tags r:id="rId2"/>
            </p:custDataLst>
          </p:nvPr>
        </p:nvSpPr>
        <p:spPr>
          <a:xfrm>
            <a:off x="961515" y="5443005"/>
            <a:ext cx="10352467"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浏览器窗口中显示的是</a:t>
            </a:r>
            <a:r>
              <a:rPr lang="en-US" altLang="zh-CN" sz="1600" dirty="0">
                <a:solidFill>
                  <a:srgbClr val="595959"/>
                </a:solidFill>
                <a:latin typeface="微软雅黑" panose="020B0503020204020204" pitchFamily="34" charset="-122"/>
                <a:ea typeface="微软雅黑" panose="020B0503020204020204" pitchFamily="34" charset="-122"/>
                <a:cs typeface="+mn-ea"/>
              </a:rPr>
              <a:t>http://www.itcast.cn</a:t>
            </a:r>
            <a:r>
              <a:rPr lang="zh-CN" altLang="zh-CN" sz="1600" dirty="0">
                <a:solidFill>
                  <a:srgbClr val="595959"/>
                </a:solidFill>
                <a:latin typeface="微软雅黑" panose="020B0503020204020204" pitchFamily="34" charset="-122"/>
                <a:ea typeface="微软雅黑" panose="020B0503020204020204" pitchFamily="34" charset="-122"/>
                <a:cs typeface="+mn-ea"/>
              </a:rPr>
              <a:t>网站的信息，这是因为在</a:t>
            </a:r>
            <a:r>
              <a:rPr lang="en-US" altLang="zh-CN" sz="1600" dirty="0">
                <a:solidFill>
                  <a:srgbClr val="595959"/>
                </a:solidFill>
                <a:latin typeface="微软雅黑" panose="020B0503020204020204" pitchFamily="34" charset="-122"/>
                <a:ea typeface="微软雅黑" panose="020B0503020204020204" pitchFamily="34" charset="-122"/>
                <a:cs typeface="+mn-ea"/>
              </a:rPr>
              <a:t>&lt;c:out&gt;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标签中将</a:t>
            </a:r>
            <a:r>
              <a:rPr lang="en-US" altLang="zh-CN" sz="1600" dirty="0">
                <a:solidFill>
                  <a:srgbClr val="1369B2"/>
                </a:solidFill>
                <a:latin typeface="微软雅黑" panose="020B0503020204020204" pitchFamily="34" charset="-122"/>
                <a:ea typeface="微软雅黑" panose="020B0503020204020204" pitchFamily="34" charset="-122"/>
                <a:cs typeface="+mn-ea"/>
              </a:rPr>
              <a:t>escapeXml</a:t>
            </a:r>
            <a:r>
              <a:rPr lang="zh-CN" altLang="zh-CN" sz="1600" dirty="0">
                <a:solidFill>
                  <a:srgbClr val="595959"/>
                </a:solidFill>
                <a:latin typeface="微软雅黑" panose="020B0503020204020204" pitchFamily="34" charset="-122"/>
                <a:ea typeface="微软雅黑" panose="020B0503020204020204" pitchFamily="34" charset="-122"/>
                <a:cs typeface="+mn-ea"/>
              </a:rPr>
              <a:t>的属性值设置为</a:t>
            </a:r>
            <a:r>
              <a:rPr lang="en-US" altLang="zh-CN" sz="1600" dirty="0">
                <a:solidFill>
                  <a:srgbClr val="595959"/>
                </a:solidFill>
                <a:latin typeface="微软雅黑" panose="020B0503020204020204" pitchFamily="34" charset="-122"/>
                <a:ea typeface="微软雅黑" panose="020B0503020204020204" pitchFamily="34" charset="-122"/>
                <a:cs typeface="+mn-ea"/>
              </a:rPr>
              <a:t>false</a:t>
            </a:r>
            <a:r>
              <a:rPr lang="zh-CN" altLang="zh-CN" sz="1600" dirty="0">
                <a:solidFill>
                  <a:srgbClr val="595959"/>
                </a:solidFill>
                <a:latin typeface="微软雅黑" panose="020B0503020204020204" pitchFamily="34" charset="-122"/>
                <a:ea typeface="微软雅黑" panose="020B0503020204020204" pitchFamily="34" charset="-122"/>
                <a:cs typeface="+mn-ea"/>
              </a:rPr>
              <a:t>，因此，</a:t>
            </a:r>
            <a:r>
              <a:rPr lang="en-US" altLang="zh-CN" sz="1600" dirty="0">
                <a:solidFill>
                  <a:srgbClr val="1369B2"/>
                </a:solidFill>
                <a:latin typeface="微软雅黑" panose="020B0503020204020204" pitchFamily="34" charset="-122"/>
                <a:ea typeface="微软雅黑" panose="020B0503020204020204" pitchFamily="34" charset="-122"/>
                <a:cs typeface="+mn-ea"/>
              </a:rPr>
              <a:t>&lt;c:out&gt;</a:t>
            </a:r>
            <a:r>
              <a:rPr lang="zh-CN" altLang="zh-CN" sz="1600" dirty="0">
                <a:solidFill>
                  <a:srgbClr val="1369B2"/>
                </a:solidFill>
                <a:latin typeface="微软雅黑" panose="020B0503020204020204" pitchFamily="34" charset="-122"/>
                <a:ea typeface="微软雅黑" panose="020B0503020204020204" pitchFamily="34" charset="-122"/>
                <a:cs typeface="+mn-ea"/>
              </a:rPr>
              <a:t>标签</a:t>
            </a:r>
            <a:r>
              <a:rPr lang="zh-CN" altLang="zh-CN" sz="1600" dirty="0">
                <a:solidFill>
                  <a:srgbClr val="595959"/>
                </a:solidFill>
                <a:latin typeface="微软雅黑" panose="020B0503020204020204" pitchFamily="34" charset="-122"/>
                <a:ea typeface="微软雅黑" panose="020B0503020204020204" pitchFamily="34" charset="-122"/>
                <a:cs typeface="+mn-ea"/>
              </a:rPr>
              <a:t>不会对特殊字符进行</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转换，</a:t>
            </a:r>
            <a:r>
              <a:rPr lang="en-US" altLang="zh-CN" sz="1600" dirty="0">
                <a:solidFill>
                  <a:srgbClr val="1369B2"/>
                </a:solidFill>
                <a:latin typeface="微软雅黑" panose="020B0503020204020204" pitchFamily="34" charset="-122"/>
                <a:ea typeface="微软雅黑" panose="020B0503020204020204" pitchFamily="34" charset="-122"/>
                <a:cs typeface="+mn-ea"/>
              </a:rPr>
              <a:t>&lt;meta&gt;</a:t>
            </a:r>
            <a:r>
              <a:rPr lang="zh-CN" altLang="zh-CN" sz="1600" dirty="0">
                <a:solidFill>
                  <a:srgbClr val="1369B2"/>
                </a:solidFill>
                <a:latin typeface="微软雅黑" panose="020B0503020204020204" pitchFamily="34" charset="-122"/>
                <a:ea typeface="微软雅黑" panose="020B0503020204020204" pitchFamily="34" charset="-122"/>
                <a:cs typeface="+mn-ea"/>
              </a:rPr>
              <a:t>标签</a:t>
            </a:r>
            <a:r>
              <a:rPr lang="zh-CN" altLang="zh-CN" sz="1600" dirty="0">
                <a:solidFill>
                  <a:srgbClr val="595959"/>
                </a:solidFill>
                <a:latin typeface="微软雅黑" panose="020B0503020204020204" pitchFamily="34" charset="-122"/>
                <a:ea typeface="微软雅黑" panose="020B0503020204020204" pitchFamily="34" charset="-122"/>
                <a:cs typeface="+mn-ea"/>
              </a:rPr>
              <a:t>便可以发挥作用，在访问</a:t>
            </a:r>
            <a:r>
              <a:rPr lang="en-US" altLang="zh-CN" sz="1600" dirty="0">
                <a:solidFill>
                  <a:srgbClr val="595959"/>
                </a:solidFill>
                <a:latin typeface="微软雅黑" panose="020B0503020204020204" pitchFamily="34" charset="-122"/>
                <a:ea typeface="微软雅黑" panose="020B0503020204020204" pitchFamily="34" charset="-122"/>
                <a:cs typeface="+mn-ea"/>
              </a:rPr>
              <a:t>c_out2.jsp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页面时就会跳转到</a:t>
            </a:r>
            <a:r>
              <a:rPr lang="en-US" altLang="zh-CN" sz="1600" dirty="0">
                <a:solidFill>
                  <a:srgbClr val="595959"/>
                </a:solidFill>
                <a:latin typeface="微软雅黑" panose="020B0503020204020204" pitchFamily="34" charset="-122"/>
                <a:ea typeface="微软雅黑" panose="020B0503020204020204" pitchFamily="34" charset="-122"/>
                <a:cs typeface="+mn-ea"/>
              </a:rPr>
              <a:t>http://www.itcast.cn</a:t>
            </a:r>
            <a:r>
              <a:rPr lang="zh-CN" altLang="zh-CN" sz="1600" dirty="0">
                <a:solidFill>
                  <a:srgbClr val="595959"/>
                </a:solidFill>
                <a:latin typeface="微软雅黑" panose="020B0503020204020204" pitchFamily="34" charset="-122"/>
                <a:ea typeface="微软雅黑" panose="020B0503020204020204" pitchFamily="34" charset="-122"/>
                <a:cs typeface="+mn-ea"/>
              </a:rPr>
              <a:t>网站。</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933757"/>
            <a:ext cx="8485746"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如果想对页面中输出的特殊字符进行转义，可以将</a:t>
            </a:r>
            <a:r>
              <a:rPr lang="en-US" altLang="zh-CN" sz="1600" dirty="0">
                <a:solidFill>
                  <a:srgbClr val="595959"/>
                </a:solidFill>
                <a:latin typeface="微软雅黑" panose="020B0503020204020204" pitchFamily="34" charset="-122"/>
                <a:ea typeface="微软雅黑" panose="020B0503020204020204" pitchFamily="34" charset="-122"/>
                <a:cs typeface="+mn-ea"/>
              </a:rPr>
              <a:t>escapeXml</a:t>
            </a:r>
            <a:r>
              <a:rPr lang="zh-CN" altLang="zh-CN" sz="1600" dirty="0">
                <a:solidFill>
                  <a:srgbClr val="595959"/>
                </a:solidFill>
                <a:latin typeface="微软雅黑" panose="020B0503020204020204" pitchFamily="34" charset="-122"/>
                <a:ea typeface="微软雅黑" panose="020B0503020204020204" pitchFamily="34" charset="-122"/>
                <a:cs typeface="+mn-ea"/>
              </a:rPr>
              <a:t>属性的值设置为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a:solidFill>
                  <a:srgbClr val="595959"/>
                </a:solidFill>
                <a:latin typeface="微软雅黑" panose="020B0503020204020204" pitchFamily="34" charset="-122"/>
                <a:ea typeface="微软雅黑" panose="020B0503020204020204" pitchFamily="34" charset="-122"/>
                <a:cs typeface="+mn-ea"/>
              </a:rPr>
              <a:t>，下面将文件</a:t>
            </a:r>
            <a:r>
              <a:rPr lang="en-US" altLang="zh-CN" sz="1600" dirty="0">
                <a:solidFill>
                  <a:srgbClr val="595959"/>
                </a:solidFill>
                <a:latin typeface="微软雅黑" panose="020B0503020204020204" pitchFamily="34" charset="-122"/>
                <a:ea typeface="微软雅黑" panose="020B0503020204020204" pitchFamily="34" charset="-122"/>
                <a:cs typeface="+mn-ea"/>
              </a:rPr>
              <a:t>7-11</a:t>
            </a:r>
            <a:r>
              <a:rPr lang="zh-CN" altLang="zh-CN" sz="1600" dirty="0">
                <a:solidFill>
                  <a:srgbClr val="595959"/>
                </a:solidFill>
                <a:latin typeface="微软雅黑" panose="020B0503020204020204" pitchFamily="34" charset="-122"/>
                <a:ea typeface="微软雅黑" panose="020B0503020204020204" pitchFamily="34" charset="-122"/>
                <a:cs typeface="+mn-ea"/>
              </a:rPr>
              <a:t>中</a:t>
            </a:r>
            <a:r>
              <a:rPr lang="en-US" altLang="zh-CN" sz="1600" dirty="0">
                <a:solidFill>
                  <a:srgbClr val="595959"/>
                </a:solidFill>
                <a:latin typeface="微软雅黑" panose="020B0503020204020204" pitchFamily="34" charset="-122"/>
                <a:ea typeface="微软雅黑" panose="020B0503020204020204" pitchFamily="34" charset="-122"/>
                <a:cs typeface="+mn-ea"/>
              </a:rPr>
              <a:t>&lt;c:out&gt;</a:t>
            </a:r>
            <a:r>
              <a:rPr lang="zh-CN" altLang="zh-CN" sz="1600" dirty="0">
                <a:solidFill>
                  <a:srgbClr val="595959"/>
                </a:solidFill>
                <a:latin typeface="微软雅黑" panose="020B0503020204020204" pitchFamily="34" charset="-122"/>
                <a:ea typeface="微软雅黑" panose="020B0503020204020204" pitchFamily="34" charset="-122"/>
                <a:cs typeface="+mn-ea"/>
              </a:rPr>
              <a:t>标签的</a:t>
            </a:r>
            <a:r>
              <a:rPr lang="en-US" altLang="zh-CN" sz="1600" dirty="0">
                <a:solidFill>
                  <a:srgbClr val="595959"/>
                </a:solidFill>
                <a:latin typeface="微软雅黑" panose="020B0503020204020204" pitchFamily="34" charset="-122"/>
                <a:ea typeface="微软雅黑" panose="020B0503020204020204" pitchFamily="34" charset="-122"/>
                <a:cs typeface="+mn-ea"/>
              </a:rPr>
              <a:t>escapeXml</a:t>
            </a:r>
            <a:r>
              <a:rPr lang="zh-CN" altLang="zh-CN" sz="1600" dirty="0">
                <a:solidFill>
                  <a:srgbClr val="595959"/>
                </a:solidFill>
                <a:latin typeface="微软雅黑" panose="020B0503020204020204" pitchFamily="34" charset="-122"/>
                <a:ea typeface="微软雅黑" panose="020B0503020204020204" pitchFamily="34" charset="-122"/>
                <a:cs typeface="+mn-ea"/>
              </a:rPr>
              <a:t>属性修改为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a:solidFill>
                  <a:srgbClr val="595959"/>
                </a:solidFill>
                <a:latin typeface="微软雅黑" panose="020B0503020204020204" pitchFamily="34" charset="-122"/>
                <a:ea typeface="微软雅黑" panose="020B0503020204020204" pitchFamily="34" charset="-122"/>
                <a:cs typeface="+mn-ea"/>
              </a:rPr>
              <a:t>，再次访问</a:t>
            </a:r>
            <a:r>
              <a:rPr lang="en-US" altLang="zh-CN" sz="1600" dirty="0">
                <a:solidFill>
                  <a:srgbClr val="595959"/>
                </a:solidFill>
                <a:latin typeface="微软雅黑" panose="020B0503020204020204" pitchFamily="34" charset="-122"/>
                <a:ea typeface="微软雅黑" panose="020B0503020204020204" pitchFamily="34" charset="-122"/>
                <a:cs typeface="+mn-ea"/>
              </a:rPr>
              <a:t>c_out2.jsp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页面，浏览器窗口显示结果如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1"/>
          <p:cNvSpPr txBox="1"/>
          <p:nvPr>
            <p:custDataLst>
              <p:tags r:id="rId2"/>
            </p:custDataLst>
          </p:nvPr>
        </p:nvSpPr>
        <p:spPr>
          <a:xfrm>
            <a:off x="948067" y="4958910"/>
            <a:ext cx="10352467"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将文件</a:t>
            </a:r>
            <a:r>
              <a:rPr lang="en-US" altLang="zh-CN" sz="1600" dirty="0">
                <a:solidFill>
                  <a:srgbClr val="595959"/>
                </a:solidFill>
                <a:latin typeface="微软雅黑" panose="020B0503020204020204" pitchFamily="34" charset="-122"/>
                <a:ea typeface="微软雅黑" panose="020B0503020204020204" pitchFamily="34" charset="-122"/>
                <a:cs typeface="+mn-ea"/>
              </a:rPr>
              <a:t>c_out2.jsp</a:t>
            </a:r>
            <a:r>
              <a:rPr lang="zh-CN" altLang="zh-CN" sz="1600" dirty="0">
                <a:solidFill>
                  <a:srgbClr val="595959"/>
                </a:solidFill>
                <a:latin typeface="微软雅黑" panose="020B0503020204020204" pitchFamily="34" charset="-122"/>
                <a:ea typeface="微软雅黑" panose="020B0503020204020204" pitchFamily="34" charset="-122"/>
                <a:cs typeface="+mn-ea"/>
              </a:rPr>
              <a:t>中</a:t>
            </a:r>
            <a:r>
              <a:rPr lang="en-US" altLang="zh-CN" sz="1600" dirty="0">
                <a:solidFill>
                  <a:srgbClr val="595959"/>
                </a:solidFill>
                <a:latin typeface="微软雅黑" panose="020B0503020204020204" pitchFamily="34" charset="-122"/>
                <a:ea typeface="微软雅黑" panose="020B0503020204020204" pitchFamily="34" charset="-122"/>
                <a:cs typeface="+mn-ea"/>
              </a:rPr>
              <a:t>&lt;c:out&gt;</a:t>
            </a:r>
            <a:r>
              <a:rPr lang="zh-CN" altLang="zh-CN" sz="1600" dirty="0">
                <a:solidFill>
                  <a:srgbClr val="595959"/>
                </a:solidFill>
                <a:latin typeface="微软雅黑" panose="020B0503020204020204" pitchFamily="34" charset="-122"/>
                <a:ea typeface="微软雅黑" panose="020B0503020204020204" pitchFamily="34" charset="-122"/>
                <a:cs typeface="+mn-ea"/>
              </a:rPr>
              <a:t>标签的</a:t>
            </a:r>
            <a:r>
              <a:rPr lang="en-US" altLang="zh-CN" sz="1600" dirty="0">
                <a:solidFill>
                  <a:srgbClr val="595959"/>
                </a:solidFill>
                <a:latin typeface="微软雅黑" panose="020B0503020204020204" pitchFamily="34" charset="-122"/>
                <a:ea typeface="微软雅黑" panose="020B0503020204020204" pitchFamily="34" charset="-122"/>
                <a:cs typeface="+mn-ea"/>
              </a:rPr>
              <a:t>escapeXml</a:t>
            </a:r>
            <a:r>
              <a:rPr lang="zh-CN" altLang="zh-CN" sz="1600" dirty="0">
                <a:solidFill>
                  <a:srgbClr val="595959"/>
                </a:solidFill>
                <a:latin typeface="微软雅黑" panose="020B0503020204020204" pitchFamily="34" charset="-122"/>
                <a:ea typeface="微软雅黑" panose="020B0503020204020204" pitchFamily="34" charset="-122"/>
                <a:cs typeface="+mn-ea"/>
              </a:rPr>
              <a:t>属性值设置为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a:solidFill>
                  <a:srgbClr val="595959"/>
                </a:solidFill>
                <a:latin typeface="微软雅黑" panose="020B0503020204020204" pitchFamily="34" charset="-122"/>
                <a:ea typeface="微软雅黑" panose="020B0503020204020204" pitchFamily="34" charset="-122"/>
                <a:cs typeface="+mn-ea"/>
              </a:rPr>
              <a:t>后，在</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页面中输入的</a:t>
            </a:r>
            <a:r>
              <a:rPr lang="en-US" altLang="zh-CN" sz="1600" dirty="0">
                <a:solidFill>
                  <a:srgbClr val="595959"/>
                </a:solidFill>
                <a:latin typeface="微软雅黑" panose="020B0503020204020204" pitchFamily="34" charset="-122"/>
                <a:ea typeface="微软雅黑" panose="020B0503020204020204" pitchFamily="34" charset="-122"/>
                <a:cs typeface="+mn-ea"/>
              </a:rPr>
              <a:t>&lt;meta&gt;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标签便会进行</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编码转换，最终以字符串的形式输出了。需要注意的是，如果在</a:t>
            </a:r>
            <a:r>
              <a:rPr lang="en-US" altLang="zh-CN" sz="1600" dirty="0">
                <a:solidFill>
                  <a:srgbClr val="595959"/>
                </a:solidFill>
                <a:latin typeface="微软雅黑" panose="020B0503020204020204" pitchFamily="34" charset="-122"/>
                <a:ea typeface="微软雅黑" panose="020B0503020204020204" pitchFamily="34" charset="-122"/>
                <a:cs typeface="+mn-ea"/>
              </a:rPr>
              <a:t>&lt;c:out&gt;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标签中不设置</a:t>
            </a:r>
            <a:r>
              <a:rPr lang="en-US" altLang="zh-CN" sz="1600" dirty="0">
                <a:solidFill>
                  <a:srgbClr val="595959"/>
                </a:solidFill>
                <a:latin typeface="微软雅黑" panose="020B0503020204020204" pitchFamily="34" charset="-122"/>
                <a:ea typeface="微软雅黑" panose="020B0503020204020204" pitchFamily="34" charset="-122"/>
                <a:cs typeface="+mn-ea"/>
              </a:rPr>
              <a:t>escapeXml</a:t>
            </a:r>
            <a:r>
              <a:rPr lang="zh-CN" altLang="zh-CN" sz="1600" dirty="0">
                <a:solidFill>
                  <a:srgbClr val="595959"/>
                </a:solidFill>
                <a:latin typeface="微软雅黑" panose="020B0503020204020204" pitchFamily="34" charset="-122"/>
                <a:ea typeface="微软雅黑" panose="020B0503020204020204" pitchFamily="34" charset="-122"/>
                <a:cs typeface="+mn-ea"/>
              </a:rPr>
              <a:t>属性，则该属性的默认值为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a:solidFill>
                  <a:srgbClr val="595959"/>
                </a:solidFill>
                <a:latin typeface="微软雅黑" panose="020B0503020204020204" pitchFamily="34" charset="-122"/>
                <a:ea typeface="微软雅黑" panose="020B0503020204020204" pitchFamily="34" charset="-122"/>
                <a:cs typeface="+mn-ea"/>
              </a:rPr>
              <a:t>。</a:t>
            </a:r>
          </a:p>
        </p:txBody>
      </p:sp>
      <p:pic>
        <p:nvPicPr>
          <p:cNvPr id="4098" name="图片 35" descr="手机屏幕截图&#10;&#10;描述已自动生成"/>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732" y="2530570"/>
            <a:ext cx="5170100" cy="19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33701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99431" y="1271522"/>
            <a:ext cx="270574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&lt;c:remove&gt;</a:t>
            </a:r>
            <a:r>
              <a:rPr lang="zh-CN" altLang="zh-CN" sz="2000" dirty="0">
                <a:solidFill>
                  <a:srgbClr val="1369B2"/>
                </a:solidFill>
                <a:latin typeface="微软雅黑" panose="020B0503020204020204" pitchFamily="34" charset="-122"/>
                <a:ea typeface="微软雅黑" panose="020B0503020204020204" pitchFamily="34" charset="-122"/>
              </a:rPr>
              <a:t>移除标签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143840" y="1998059"/>
            <a:ext cx="10138242" cy="4391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&lt;c:remove&gt;</a:t>
            </a:r>
            <a:r>
              <a:rPr lang="zh-CN" altLang="zh-CN" dirty="0">
                <a:solidFill>
                  <a:srgbClr val="595959"/>
                </a:solidFill>
                <a:latin typeface="微软雅黑" panose="020B0503020204020204" pitchFamily="34" charset="-122"/>
              </a:rPr>
              <a:t>标签用于移除指定的</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范围内的变量，其语法格式如下：</a:t>
            </a:r>
          </a:p>
        </p:txBody>
      </p:sp>
      <p:sp>
        <p:nvSpPr>
          <p:cNvPr id="15"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片 8"/>
          <p:cNvPicPr>
            <a:picLocks noChangeAspect="1"/>
          </p:cNvPicPr>
          <p:nvPr/>
        </p:nvPicPr>
        <p:blipFill>
          <a:blip r:embed="rId6"/>
          <a:stretch>
            <a:fillRect/>
          </a:stretch>
        </p:blipFill>
        <p:spPr>
          <a:xfrm>
            <a:off x="2010620" y="2732062"/>
            <a:ext cx="7402321" cy="562470"/>
          </a:xfrm>
          <a:prstGeom prst="rect">
            <a:avLst/>
          </a:prstGeom>
        </p:spPr>
      </p:pic>
      <p:sp>
        <p:nvSpPr>
          <p:cNvPr id="10" name="矩形 9"/>
          <p:cNvSpPr/>
          <p:nvPr/>
        </p:nvSpPr>
        <p:spPr>
          <a:xfrm>
            <a:off x="2131646" y="2804487"/>
            <a:ext cx="6340001" cy="369332"/>
          </a:xfrm>
          <a:prstGeom prst="rect">
            <a:avLst/>
          </a:prstGeom>
        </p:spPr>
        <p:txBody>
          <a:bodyPr wrap="square">
            <a:spAutoFit/>
          </a:bodyPr>
          <a:lstStyle/>
          <a:p>
            <a:r>
              <a:rPr lang="en-US" altLang="zh-CN" dirty="0"/>
              <a:t>&lt;c:remove var="name" [scope=”</a:t>
            </a:r>
            <a:r>
              <a:rPr lang="zh-CN" altLang="zh-CN" dirty="0"/>
              <a:t>范围</a:t>
            </a:r>
            <a:r>
              <a:rPr lang="en-US" altLang="zh-CN" dirty="0"/>
              <a:t>”]/&gt;</a:t>
            </a:r>
            <a:endParaRPr lang="zh-CN" altLang="zh-CN" dirty="0"/>
          </a:p>
        </p:txBody>
      </p:sp>
      <p:sp>
        <p:nvSpPr>
          <p:cNvPr id="11" name="文本框 18"/>
          <p:cNvSpPr txBox="1"/>
          <p:nvPr>
            <p:custDataLst>
              <p:tags r:id="rId3"/>
            </p:custDataLst>
          </p:nvPr>
        </p:nvSpPr>
        <p:spPr>
          <a:xfrm>
            <a:off x="1143840" y="3544174"/>
            <a:ext cx="10138242" cy="292386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&lt;c:remove&gt;</a:t>
            </a:r>
            <a:r>
              <a:rPr lang="zh-CN" altLang="zh-CN" dirty="0">
                <a:solidFill>
                  <a:srgbClr val="595959"/>
                </a:solidFill>
                <a:latin typeface="微软雅黑" panose="020B0503020204020204" pitchFamily="34" charset="-122"/>
              </a:rPr>
              <a:t>标签参数含义如下</a:t>
            </a:r>
            <a:r>
              <a:rPr lang="en-US"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r>
              <a:rPr lang="en-US" altLang="zh-CN" dirty="0">
                <a:solidFill>
                  <a:srgbClr val="1369B2"/>
                </a:solidFill>
                <a:latin typeface="微软雅黑" panose="020B0503020204020204" pitchFamily="34" charset="-122"/>
              </a:rPr>
              <a:t>var</a:t>
            </a:r>
            <a:r>
              <a:rPr lang="zh-CN" altLang="zh-CN" dirty="0">
                <a:solidFill>
                  <a:srgbClr val="595959"/>
                </a:solidFill>
                <a:latin typeface="微软雅黑" panose="020B0503020204020204" pitchFamily="34" charset="-122"/>
              </a:rPr>
              <a:t>：用于指定要移除的变量名。</a:t>
            </a:r>
          </a:p>
          <a:p>
            <a:pPr>
              <a:lnSpc>
                <a:spcPct val="150000"/>
              </a:lnSpc>
            </a:pPr>
            <a:r>
              <a:rPr lang="en-US" altLang="zh-CN" dirty="0">
                <a:solidFill>
                  <a:srgbClr val="1369B2"/>
                </a:solidFill>
                <a:latin typeface="微软雅黑" panose="020B0503020204020204" pitchFamily="34" charset="-122"/>
              </a:rPr>
              <a:t>scope</a:t>
            </a:r>
            <a:r>
              <a:rPr lang="zh-CN" altLang="zh-CN" dirty="0">
                <a:solidFill>
                  <a:srgbClr val="595959"/>
                </a:solidFill>
                <a:latin typeface="微软雅黑" panose="020B0503020204020204" pitchFamily="34" charset="-122"/>
              </a:rPr>
              <a:t>：用于指定变量的有效范围，可选值有</a:t>
            </a:r>
            <a:r>
              <a:rPr lang="en-US" altLang="zh-CN" dirty="0">
                <a:solidFill>
                  <a:srgbClr val="1369B2"/>
                </a:solidFill>
                <a:latin typeface="微软雅黑" panose="020B0503020204020204" pitchFamily="34" charset="-122"/>
              </a:rPr>
              <a:t>page</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request</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session</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application</a:t>
            </a:r>
            <a:r>
              <a:rPr lang="zh-CN" altLang="zh-CN" dirty="0">
                <a:solidFill>
                  <a:srgbClr val="595959"/>
                </a:solidFill>
                <a:latin typeface="微软雅黑" panose="020B0503020204020204" pitchFamily="34" charset="-122"/>
              </a:rPr>
              <a:t>，默认值为</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。如果在该标签中没有指定变量的有效范围，那么将分别在</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 session </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application</a:t>
            </a:r>
            <a:r>
              <a:rPr lang="zh-CN" altLang="zh-CN" dirty="0">
                <a:solidFill>
                  <a:srgbClr val="595959"/>
                </a:solidFill>
                <a:latin typeface="微软雅黑" panose="020B0503020204020204" pitchFamily="34" charset="-122"/>
              </a:rPr>
              <a:t>的范围内查找要移除的变量并移除。例如，在一个页面中，存在不同范围的两个同名变量，当不指定范围时移除该变量，这两个范围内的变量都将被移除。因此，在移除变量时，最好</a:t>
            </a:r>
            <a:r>
              <a:rPr lang="zh-CN" altLang="zh-CN" dirty="0">
                <a:solidFill>
                  <a:srgbClr val="1369B2"/>
                </a:solidFill>
                <a:latin typeface="微软雅黑" panose="020B0503020204020204" pitchFamily="34" charset="-122"/>
              </a:rPr>
              <a:t>指定变量的有效范围</a:t>
            </a:r>
            <a:r>
              <a:rPr lang="zh-CN" altLang="zh-CN"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5"/>
          <p:cNvSpPr txBox="1">
            <a:spLocks noChangeArrowheads="1"/>
          </p:cNvSpPr>
          <p:nvPr/>
        </p:nvSpPr>
        <p:spPr bwMode="auto">
          <a:xfrm>
            <a:off x="6072216" y="287017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595959"/>
                </a:solidFill>
                <a:latin typeface="微软雅黑" panose="020B0503020204020204" pitchFamily="34" charset="-122"/>
                <a:ea typeface="微软雅黑" panose="020B0503020204020204" pitchFamily="34" charset="-122"/>
              </a:rPr>
              <a:t>JSTL</a:t>
            </a:r>
            <a:r>
              <a:rPr lang="zh-CN" altLang="en-US" dirty="0">
                <a:solidFill>
                  <a:srgbClr val="595959"/>
                </a:solidFill>
                <a:latin typeface="微软雅黑" panose="020B0503020204020204" pitchFamily="34" charset="-122"/>
                <a:ea typeface="微软雅黑" panose="020B0503020204020204" pitchFamily="34" charset="-122"/>
              </a:rPr>
              <a:t>核心标签库中的</a:t>
            </a:r>
            <a:r>
              <a:rPr lang="en-US" altLang="zh-CN" dirty="0">
                <a:solidFill>
                  <a:srgbClr val="1369B2"/>
                </a:solidFill>
                <a:latin typeface="微软雅黑" panose="020B0503020204020204" pitchFamily="34" charset="-122"/>
                <a:ea typeface="微软雅黑" panose="020B0503020204020204" pitchFamily="34" charset="-122"/>
              </a:rPr>
              <a:t>&lt;c:if&gt;</a:t>
            </a:r>
            <a:r>
              <a:rPr lang="zh-CN" altLang="zh-CN" dirty="0">
                <a:solidFill>
                  <a:srgbClr val="1369B2"/>
                </a:solidFill>
                <a:latin typeface="微软雅黑" panose="020B0503020204020204" pitchFamily="34" charset="-122"/>
                <a:ea typeface="微软雅黑" panose="020B0503020204020204" pitchFamily="34" charset="-122"/>
              </a:rPr>
              <a:t>、</a:t>
            </a:r>
            <a:r>
              <a:rPr lang="en-US" altLang="zh-CN" dirty="0">
                <a:solidFill>
                  <a:srgbClr val="1369B2"/>
                </a:solidFill>
                <a:latin typeface="微软雅黑" panose="020B0503020204020204" pitchFamily="34" charset="-122"/>
                <a:ea typeface="微软雅黑" panose="020B0503020204020204" pitchFamily="34" charset="-122"/>
                <a:sym typeface="+mn-ea"/>
              </a:rPr>
              <a:t>&lt;c:choose&gt;</a:t>
            </a:r>
            <a:r>
              <a:rPr lang="zh-CN" altLang="zh-CN" dirty="0">
                <a:solidFill>
                  <a:srgbClr val="1369B2"/>
                </a:solidFill>
                <a:latin typeface="微软雅黑" panose="020B0503020204020204" pitchFamily="34" charset="-122"/>
                <a:ea typeface="微软雅黑" panose="020B0503020204020204" pitchFamily="34" charset="-122"/>
                <a:sym typeface="+mn-ea"/>
              </a:rPr>
              <a:t>、</a:t>
            </a:r>
            <a:r>
              <a:rPr lang="en-US" altLang="zh-CN" dirty="0">
                <a:solidFill>
                  <a:srgbClr val="1369B2"/>
                </a:solidFill>
                <a:latin typeface="微软雅黑" panose="020B0503020204020204" pitchFamily="34" charset="-122"/>
                <a:ea typeface="微软雅黑" panose="020B0503020204020204" pitchFamily="34" charset="-122"/>
                <a:sym typeface="+mn-ea"/>
              </a:rPr>
              <a:t>&lt;c:when&gt;</a:t>
            </a:r>
            <a:r>
              <a:rPr lang="zh-CN" altLang="zh-CN" dirty="0">
                <a:solidFill>
                  <a:srgbClr val="1369B2"/>
                </a:solidFill>
                <a:latin typeface="微软雅黑" panose="020B0503020204020204" pitchFamily="34" charset="-122"/>
                <a:ea typeface="微软雅黑" panose="020B0503020204020204" pitchFamily="34" charset="-122"/>
                <a:sym typeface="+mn-ea"/>
              </a:rPr>
              <a:t>和</a:t>
            </a:r>
            <a:r>
              <a:rPr lang="en-US" altLang="zh-CN" dirty="0">
                <a:solidFill>
                  <a:srgbClr val="1369B2"/>
                </a:solidFill>
                <a:latin typeface="微软雅黑" panose="020B0503020204020204" pitchFamily="34" charset="-122"/>
                <a:ea typeface="微软雅黑" panose="020B0503020204020204" pitchFamily="34" charset="-122"/>
                <a:sym typeface="+mn-ea"/>
              </a:rPr>
              <a:t>&lt;c:otherwise&gt;</a:t>
            </a:r>
            <a:r>
              <a:rPr lang="zh-CN" altLang="zh-CN" dirty="0">
                <a:solidFill>
                  <a:srgbClr val="1369B2"/>
                </a:solidFill>
                <a:latin typeface="微软雅黑" panose="020B0503020204020204" pitchFamily="34" charset="-122"/>
                <a:ea typeface="微软雅黑" panose="020B0503020204020204" pitchFamily="34" charset="-122"/>
                <a:sym typeface="+mn-ea"/>
              </a:rPr>
              <a:t>标签</a:t>
            </a:r>
            <a:r>
              <a:rPr lang="zh-CN" altLang="zh-CN" dirty="0">
                <a:solidFill>
                  <a:srgbClr val="595959"/>
                </a:solidFill>
                <a:latin typeface="微软雅黑" panose="020B0503020204020204" pitchFamily="34" charset="-122"/>
                <a:ea typeface="微软雅黑" panose="020B0503020204020204" pitchFamily="34" charset="-122"/>
              </a:rPr>
              <a:t>实现程序的流程控制</a:t>
            </a:r>
            <a:endParaRPr lang="zh-CN" altLang="en-US"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24557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99431" y="1271522"/>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流程控制标签</a:t>
            </a:r>
          </a:p>
        </p:txBody>
      </p:sp>
      <p:sp>
        <p:nvSpPr>
          <p:cNvPr id="14" name="文本框 18"/>
          <p:cNvSpPr txBox="1"/>
          <p:nvPr>
            <p:custDataLst>
              <p:tags r:id="rId2"/>
            </p:custDataLst>
          </p:nvPr>
        </p:nvSpPr>
        <p:spPr>
          <a:xfrm>
            <a:off x="1680616" y="3073822"/>
            <a:ext cx="9199646" cy="13368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流程控制在程序中会根据不同的条件执行不同的代码产生不同的运行结果，使用流程控制可以处理程序中的逻辑问题。在</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中包含</a:t>
            </a:r>
            <a:r>
              <a:rPr lang="en-US" altLang="zh-CN" dirty="0">
                <a:solidFill>
                  <a:srgbClr val="595959"/>
                </a:solidFill>
                <a:latin typeface="微软雅黑" panose="020B0503020204020204" pitchFamily="34" charset="-122"/>
              </a:rPr>
              <a:t>&lt;c:if&gt;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&lt;c:choose&gt; </a:t>
            </a:r>
            <a:r>
              <a:rPr lang="zh-CN" altLang="zh-CN" dirty="0">
                <a:solidFill>
                  <a:srgbClr val="595959"/>
                </a:solidFill>
                <a:latin typeface="微软雅黑" panose="020B0503020204020204" pitchFamily="34" charset="-122"/>
              </a:rPr>
              <a:t>等流程控制标签可以实现程序的流程控制。</a:t>
            </a:r>
          </a:p>
        </p:txBody>
      </p:sp>
      <p:sp>
        <p:nvSpPr>
          <p:cNvPr id="16" name="圆角矩形 15"/>
          <p:cNvSpPr/>
          <p:nvPr/>
        </p:nvSpPr>
        <p:spPr>
          <a:xfrm>
            <a:off x="1346797" y="2635623"/>
            <a:ext cx="9865885" cy="21734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80262" y="44997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3" y="1023961"/>
            <a:ext cx="23616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99431" y="1163946"/>
            <a:ext cx="142699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&lt;c:if&gt;</a:t>
            </a:r>
            <a:r>
              <a:rPr lang="zh-CN" altLang="zh-CN" sz="2000" dirty="0">
                <a:solidFill>
                  <a:srgbClr val="1369B2"/>
                </a:solidFill>
                <a:latin typeface="微软雅黑" panose="020B0503020204020204" pitchFamily="34" charset="-122"/>
                <a:ea typeface="微软雅黑" panose="020B0503020204020204" pitchFamily="34" charset="-122"/>
              </a:rPr>
              <a:t>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103498" y="1742566"/>
            <a:ext cx="10178583" cy="132336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在程序开发中，经常需要使用</a:t>
            </a:r>
            <a:r>
              <a:rPr lang="en-US" altLang="zh-CN" dirty="0">
                <a:solidFill>
                  <a:srgbClr val="595959"/>
                </a:solidFill>
                <a:latin typeface="微软雅黑" panose="020B0503020204020204" pitchFamily="34" charset="-122"/>
              </a:rPr>
              <a:t>if</a:t>
            </a:r>
            <a:r>
              <a:rPr lang="zh-CN" altLang="zh-CN" dirty="0">
                <a:solidFill>
                  <a:srgbClr val="595959"/>
                </a:solidFill>
                <a:latin typeface="微软雅黑" panose="020B0503020204020204" pitchFamily="34" charset="-122"/>
              </a:rPr>
              <a:t>语句进行条件判断，如果要在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页面中进行条件判断，就需要使用</a:t>
            </a:r>
            <a:r>
              <a:rPr lang="en-US" altLang="zh-CN" dirty="0">
                <a:solidFill>
                  <a:srgbClr val="595959"/>
                </a:solidFill>
                <a:latin typeface="微软雅黑" panose="020B0503020204020204" pitchFamily="34" charset="-122"/>
              </a:rPr>
              <a:t>Core</a:t>
            </a:r>
            <a:r>
              <a:rPr lang="zh-CN" altLang="zh-CN" dirty="0">
                <a:solidFill>
                  <a:srgbClr val="595959"/>
                </a:solidFill>
                <a:latin typeface="微软雅黑" panose="020B0503020204020204" pitchFamily="34" charset="-122"/>
              </a:rPr>
              <a:t>标签库提供的</a:t>
            </a:r>
            <a:r>
              <a:rPr lang="en-US" altLang="zh-CN" dirty="0">
                <a:solidFill>
                  <a:srgbClr val="595959"/>
                </a:solidFill>
                <a:latin typeface="微软雅黑" panose="020B0503020204020204" pitchFamily="34" charset="-122"/>
              </a:rPr>
              <a:t>&lt;c:if&gt;</a:t>
            </a:r>
            <a:r>
              <a:rPr lang="zh-CN" altLang="zh-CN" dirty="0">
                <a:solidFill>
                  <a:srgbClr val="595959"/>
                </a:solidFill>
                <a:latin typeface="微软雅黑" panose="020B0503020204020204" pitchFamily="34" charset="-122"/>
              </a:rPr>
              <a:t>标签，该标签专门用于完成</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页面中的条件判断，它有两种语法格式</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语法</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：没有标签体的情况</a:t>
            </a:r>
          </a:p>
        </p:txBody>
      </p:sp>
      <p:pic>
        <p:nvPicPr>
          <p:cNvPr id="9" name="图片 8"/>
          <p:cNvPicPr>
            <a:picLocks noChangeAspect="1"/>
          </p:cNvPicPr>
          <p:nvPr/>
        </p:nvPicPr>
        <p:blipFill>
          <a:blip r:embed="rId6"/>
          <a:stretch>
            <a:fillRect/>
          </a:stretch>
        </p:blipFill>
        <p:spPr>
          <a:xfrm>
            <a:off x="2010620" y="3189259"/>
            <a:ext cx="7402321" cy="808703"/>
          </a:xfrm>
          <a:prstGeom prst="rect">
            <a:avLst/>
          </a:prstGeom>
        </p:spPr>
      </p:pic>
      <p:sp>
        <p:nvSpPr>
          <p:cNvPr id="10" name="矩形 9"/>
          <p:cNvSpPr/>
          <p:nvPr/>
        </p:nvSpPr>
        <p:spPr>
          <a:xfrm>
            <a:off x="2131646" y="3261685"/>
            <a:ext cx="6340001" cy="646331"/>
          </a:xfrm>
          <a:prstGeom prst="rect">
            <a:avLst/>
          </a:prstGeom>
        </p:spPr>
        <p:txBody>
          <a:bodyPr wrap="square">
            <a:spAutoFit/>
          </a:bodyPr>
          <a:lstStyle/>
          <a:p>
            <a:r>
              <a:rPr lang="en-US" altLang="zh-CN" dirty="0"/>
              <a:t>&lt;c:if test="testCondition" var="result" </a:t>
            </a:r>
            <a:endParaRPr lang="zh-CN" altLang="zh-CN" dirty="0"/>
          </a:p>
          <a:p>
            <a:r>
              <a:rPr lang="en-US" altLang="zh-CN" dirty="0"/>
              <a:t>[scope="{page|request|session|application}"]/&gt;</a:t>
            </a:r>
            <a:endParaRPr lang="zh-CN" altLang="zh-CN" dirty="0"/>
          </a:p>
        </p:txBody>
      </p:sp>
      <p:sp>
        <p:nvSpPr>
          <p:cNvPr id="11" name="文本框 18"/>
          <p:cNvSpPr txBox="1"/>
          <p:nvPr>
            <p:custDataLst>
              <p:tags r:id="rId3"/>
            </p:custDataLst>
          </p:nvPr>
        </p:nvSpPr>
        <p:spPr>
          <a:xfrm>
            <a:off x="1143840" y="4095504"/>
            <a:ext cx="10138242" cy="4391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语法</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：有标签体的情况，在标签体中指定要输出的内容</a:t>
            </a:r>
          </a:p>
        </p:txBody>
      </p:sp>
      <p:pic>
        <p:nvPicPr>
          <p:cNvPr id="19" name="图片 18"/>
          <p:cNvPicPr>
            <a:picLocks noChangeAspect="1"/>
          </p:cNvPicPr>
          <p:nvPr/>
        </p:nvPicPr>
        <p:blipFill>
          <a:blip r:embed="rId6"/>
          <a:stretch>
            <a:fillRect/>
          </a:stretch>
        </p:blipFill>
        <p:spPr>
          <a:xfrm>
            <a:off x="1983726" y="4762271"/>
            <a:ext cx="7402321" cy="1369589"/>
          </a:xfrm>
          <a:prstGeom prst="rect">
            <a:avLst/>
          </a:prstGeom>
        </p:spPr>
      </p:pic>
      <p:sp>
        <p:nvSpPr>
          <p:cNvPr id="20" name="矩形 19"/>
          <p:cNvSpPr/>
          <p:nvPr/>
        </p:nvSpPr>
        <p:spPr>
          <a:xfrm>
            <a:off x="2104752" y="4834697"/>
            <a:ext cx="6340001" cy="1200329"/>
          </a:xfrm>
          <a:prstGeom prst="rect">
            <a:avLst/>
          </a:prstGeom>
        </p:spPr>
        <p:txBody>
          <a:bodyPr wrap="square">
            <a:spAutoFit/>
          </a:bodyPr>
          <a:lstStyle/>
          <a:p>
            <a:r>
              <a:rPr lang="en-US" altLang="zh-CN" dirty="0"/>
              <a:t>&lt;c:if test="testCondition" var="result" </a:t>
            </a:r>
            <a:endParaRPr lang="zh-CN" altLang="zh-CN" dirty="0"/>
          </a:p>
          <a:p>
            <a:r>
              <a:rPr lang="en-US" altLang="zh-CN" dirty="0"/>
              <a:t>[scope="{page|request|session|application}"]&gt;</a:t>
            </a:r>
            <a:endParaRPr lang="zh-CN" altLang="zh-CN" dirty="0"/>
          </a:p>
          <a:p>
            <a:r>
              <a:rPr lang="en-US" altLang="zh-CN" dirty="0"/>
              <a:t>	body content</a:t>
            </a:r>
            <a:endParaRPr lang="zh-CN" altLang="zh-CN" dirty="0"/>
          </a:p>
          <a:p>
            <a:r>
              <a:rPr lang="en-US" altLang="zh-CN" dirty="0"/>
              <a:t>&lt;/c:if&gt;</a:t>
            </a:r>
            <a:endParaRPr lang="zh-CN" altLang="zh-CN" dirty="0"/>
          </a:p>
        </p:txBody>
      </p:sp>
      <p:sp>
        <p:nvSpPr>
          <p:cNvPr id="16"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3" y="1144984"/>
            <a:ext cx="23616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99431" y="1284969"/>
            <a:ext cx="142699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&lt;c:if&gt;</a:t>
            </a:r>
            <a:r>
              <a:rPr lang="zh-CN" altLang="zh-CN" sz="2000" dirty="0">
                <a:solidFill>
                  <a:srgbClr val="1369B2"/>
                </a:solidFill>
                <a:latin typeface="微软雅黑" panose="020B0503020204020204" pitchFamily="34" charset="-122"/>
                <a:ea typeface="微软雅黑" panose="020B0503020204020204" pitchFamily="34" charset="-122"/>
              </a:rPr>
              <a:t>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668272" y="2872118"/>
            <a:ext cx="9252331" cy="17267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&lt;c:if&gt;</a:t>
            </a:r>
            <a:r>
              <a:rPr lang="zh-CN" altLang="en-US" dirty="0">
                <a:solidFill>
                  <a:srgbClr val="595959"/>
                </a:solidFill>
                <a:latin typeface="微软雅黑" panose="020B0503020204020204" pitchFamily="34" charset="-122"/>
              </a:rPr>
              <a:t>标签</a:t>
            </a:r>
            <a:r>
              <a:rPr lang="zh-CN" altLang="zh-CN" dirty="0">
                <a:solidFill>
                  <a:srgbClr val="595959"/>
                </a:solidFill>
                <a:latin typeface="微软雅黑" panose="020B0503020204020204" pitchFamily="34" charset="-122"/>
              </a:rPr>
              <a:t>格式中，可以看到</a:t>
            </a:r>
            <a:r>
              <a:rPr lang="en-US" altLang="zh-CN" dirty="0">
                <a:solidFill>
                  <a:srgbClr val="595959"/>
                </a:solidFill>
                <a:latin typeface="微软雅黑" panose="020B0503020204020204" pitchFamily="34" charset="-122"/>
              </a:rPr>
              <a:t>&lt;c:if&gt;</a:t>
            </a:r>
            <a:r>
              <a:rPr lang="zh-CN" altLang="zh-CN" dirty="0">
                <a:solidFill>
                  <a:srgbClr val="595959"/>
                </a:solidFill>
                <a:latin typeface="微软雅黑" panose="020B0503020204020204" pitchFamily="34" charset="-122"/>
              </a:rPr>
              <a:t>标签有三个属性，下面对这三个属性分别进行讲解。</a:t>
            </a:r>
          </a:p>
          <a:p>
            <a:pPr lvl="0">
              <a:lnSpc>
                <a:spcPct val="150000"/>
              </a:lnSpc>
            </a:pPr>
            <a:r>
              <a:rPr lang="en-US" altLang="zh-CN" dirty="0">
                <a:solidFill>
                  <a:srgbClr val="1369B2"/>
                </a:solidFill>
                <a:latin typeface="微软雅黑" panose="020B0503020204020204" pitchFamily="34" charset="-122"/>
              </a:rPr>
              <a:t>test</a:t>
            </a:r>
            <a:r>
              <a:rPr lang="zh-CN" altLang="zh-CN" dirty="0">
                <a:solidFill>
                  <a:srgbClr val="595959"/>
                </a:solidFill>
                <a:latin typeface="微软雅黑" panose="020B0503020204020204" pitchFamily="34" charset="-122"/>
              </a:rPr>
              <a:t>属性用于设置逻辑表达式。</a:t>
            </a:r>
          </a:p>
          <a:p>
            <a:pPr lvl="0">
              <a:lnSpc>
                <a:spcPct val="150000"/>
              </a:lnSpc>
            </a:pPr>
            <a:r>
              <a:rPr lang="en-US" altLang="zh-CN" dirty="0">
                <a:solidFill>
                  <a:srgbClr val="1369B2"/>
                </a:solidFill>
                <a:latin typeface="微软雅黑" panose="020B0503020204020204" pitchFamily="34" charset="-122"/>
              </a:rPr>
              <a:t>var</a:t>
            </a:r>
            <a:r>
              <a:rPr lang="zh-CN" altLang="zh-CN" dirty="0">
                <a:solidFill>
                  <a:srgbClr val="595959"/>
                </a:solidFill>
                <a:latin typeface="微软雅黑" panose="020B0503020204020204" pitchFamily="34" charset="-122"/>
              </a:rPr>
              <a:t>属性用于指定逻辑表达式中变量的名字。</a:t>
            </a:r>
          </a:p>
          <a:p>
            <a:pPr lvl="0">
              <a:lnSpc>
                <a:spcPct val="150000"/>
              </a:lnSpc>
            </a:pPr>
            <a:r>
              <a:rPr lang="en-US" altLang="zh-CN" dirty="0">
                <a:solidFill>
                  <a:srgbClr val="1369B2"/>
                </a:solidFill>
                <a:latin typeface="微软雅黑" panose="020B0503020204020204" pitchFamily="34" charset="-122"/>
              </a:rPr>
              <a:t>scope</a:t>
            </a:r>
            <a:r>
              <a:rPr lang="zh-CN" altLang="zh-CN" dirty="0">
                <a:solidFill>
                  <a:srgbClr val="595959"/>
                </a:solidFill>
                <a:latin typeface="微软雅黑" panose="020B0503020204020204" pitchFamily="34" charset="-122"/>
              </a:rPr>
              <a:t>属性用于指定</a:t>
            </a:r>
            <a:r>
              <a:rPr lang="en-US" altLang="zh-CN" dirty="0">
                <a:solidFill>
                  <a:srgbClr val="595959"/>
                </a:solidFill>
                <a:latin typeface="微软雅黑" panose="020B0503020204020204" pitchFamily="34" charset="-122"/>
              </a:rPr>
              <a:t>var</a:t>
            </a:r>
            <a:r>
              <a:rPr lang="zh-CN" altLang="zh-CN" dirty="0">
                <a:solidFill>
                  <a:srgbClr val="595959"/>
                </a:solidFill>
                <a:latin typeface="微软雅黑" panose="020B0503020204020204" pitchFamily="34" charset="-122"/>
              </a:rPr>
              <a:t>变量的作用范围，默认值为</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a:t>
            </a:r>
          </a:p>
        </p:txBody>
      </p:sp>
      <p:sp>
        <p:nvSpPr>
          <p:cNvPr id="16"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a:off x="1346797" y="2635623"/>
            <a:ext cx="9865885" cy="21734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80262" y="44997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接下来通过一个具体的案例演示如何在</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页面中使用</a:t>
            </a:r>
            <a:r>
              <a:rPr lang="en-US" altLang="zh-CN" sz="1600" dirty="0">
                <a:solidFill>
                  <a:srgbClr val="595959"/>
                </a:solidFill>
                <a:latin typeface="微软雅黑" panose="020B0503020204020204" pitchFamily="34" charset="-122"/>
                <a:ea typeface="微软雅黑" panose="020B0503020204020204" pitchFamily="34" charset="-122"/>
                <a:cs typeface="+mn-ea"/>
              </a:rPr>
              <a:t>&lt;c:if&gt;</a:t>
            </a:r>
            <a:r>
              <a:rPr lang="zh-CN" altLang="zh-CN" sz="1600" dirty="0">
                <a:solidFill>
                  <a:srgbClr val="595959"/>
                </a:solidFill>
                <a:latin typeface="微软雅黑" panose="020B0503020204020204" pitchFamily="34" charset="-122"/>
                <a:ea typeface="微软雅黑" panose="020B0503020204020204" pitchFamily="34" charset="-122"/>
                <a:cs typeface="+mn-ea"/>
              </a:rPr>
              <a:t>标签。在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目录下创建一个名为</a:t>
            </a:r>
            <a:r>
              <a:rPr lang="en-US" altLang="zh-CN" sz="1600" dirty="0">
                <a:solidFill>
                  <a:srgbClr val="595959"/>
                </a:solidFill>
                <a:latin typeface="微软雅黑" panose="020B0503020204020204" pitchFamily="34" charset="-122"/>
                <a:ea typeface="微软雅黑" panose="020B0503020204020204" pitchFamily="34" charset="-122"/>
                <a:cs typeface="+mn-ea"/>
              </a:rPr>
              <a:t>c_if.jsp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a:solidFill>
                  <a:srgbClr val="595959"/>
                </a:solidFill>
                <a:latin typeface="微软雅黑" panose="020B0503020204020204" pitchFamily="34" charset="-122"/>
                <a:ea typeface="微软雅黑" panose="020B0503020204020204" pitchFamily="34" charset="-122"/>
                <a:cs typeface="+mn-ea"/>
              </a:rPr>
              <a:t>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808267" y="2477570"/>
            <a:ext cx="8209145" cy="3533265"/>
          </a:xfrm>
          <a:prstGeom prst="rect">
            <a:avLst/>
          </a:prstGeom>
        </p:spPr>
      </p:pic>
      <p:sp>
        <p:nvSpPr>
          <p:cNvPr id="2" name="矩形 1"/>
          <p:cNvSpPr/>
          <p:nvPr/>
        </p:nvSpPr>
        <p:spPr>
          <a:xfrm>
            <a:off x="1876154" y="2517912"/>
            <a:ext cx="7967092" cy="3416320"/>
          </a:xfrm>
          <a:prstGeom prst="rect">
            <a:avLst/>
          </a:prstGeom>
        </p:spPr>
        <p:txBody>
          <a:bodyPr wrap="square">
            <a:spAutoFit/>
          </a:bodyPr>
          <a:lstStyle/>
          <a:p>
            <a:r>
              <a:rPr lang="en-US" altLang="zh-CN" dirty="0"/>
              <a:t>&lt;%@ page language="java" contentType="text/html; charset=utf-8"</a:t>
            </a:r>
            <a:endParaRPr lang="zh-CN" altLang="zh-CN" dirty="0"/>
          </a:p>
          <a:p>
            <a:r>
              <a:rPr lang="en-US" altLang="zh-CN" dirty="0"/>
              <a:t>import="java.util.*"%&gt;</a:t>
            </a:r>
            <a:endParaRPr lang="zh-CN" altLang="zh-CN" dirty="0"/>
          </a:p>
          <a:p>
            <a:r>
              <a:rPr lang="en-US" altLang="zh-CN" dirty="0"/>
              <a:t>&lt;%@ taglib uri="http://java.sun.com/jsp/jstl/core" prefix="c"%&gt;</a:t>
            </a:r>
            <a:endParaRPr lang="zh-CN" altLang="zh-CN" dirty="0"/>
          </a:p>
          <a:p>
            <a:r>
              <a:rPr lang="en-US" altLang="zh-CN" dirty="0"/>
              <a:t>&lt;html&gt;</a:t>
            </a:r>
            <a:endParaRPr lang="zh-CN" altLang="zh-CN" dirty="0"/>
          </a:p>
          <a:p>
            <a:r>
              <a:rPr lang="en-US" altLang="zh-CN" dirty="0"/>
              <a:t>&lt;head&gt;&lt;/head&gt;</a:t>
            </a:r>
            <a:endParaRPr lang="zh-CN" altLang="zh-CN" dirty="0"/>
          </a:p>
          <a:p>
            <a:r>
              <a:rPr lang="en-US" altLang="zh-CN" dirty="0"/>
              <a:t>&lt;body&gt;</a:t>
            </a:r>
            <a:endParaRPr lang="zh-CN" altLang="zh-CN" dirty="0"/>
          </a:p>
          <a:p>
            <a:r>
              <a:rPr lang="en-US" altLang="zh-CN" dirty="0"/>
              <a:t>	&lt;c:set value="1" var="visitCount" property="visitCount" /&gt;</a:t>
            </a:r>
            <a:endParaRPr lang="zh-CN" altLang="zh-CN" dirty="0"/>
          </a:p>
          <a:p>
            <a:r>
              <a:rPr lang="en-US" altLang="zh-CN" dirty="0"/>
              <a:t>	&lt;c:if test="${visitCount==1 }"&gt;</a:t>
            </a:r>
            <a:endParaRPr lang="zh-CN" altLang="zh-CN" dirty="0"/>
          </a:p>
          <a:p>
            <a:r>
              <a:rPr lang="en-US" altLang="zh-CN" dirty="0"/>
              <a:t>		This is you first visit. Welcome to the site!</a:t>
            </a:r>
            <a:endParaRPr lang="zh-CN" altLang="zh-CN" dirty="0"/>
          </a:p>
          <a:p>
            <a:r>
              <a:rPr lang="en-US" altLang="zh-CN" dirty="0"/>
              <a:t>	&lt;/c:if&gt;</a:t>
            </a:r>
            <a:endParaRPr lang="zh-CN" altLang="zh-CN" dirty="0"/>
          </a:p>
          <a:p>
            <a:r>
              <a:rPr lang="en-US" altLang="zh-CN" dirty="0"/>
              <a:t>&lt;/body&gt;</a:t>
            </a:r>
            <a:endParaRPr lang="zh-CN" altLang="zh-CN" dirty="0"/>
          </a:p>
          <a:p>
            <a:r>
              <a:rPr lang="en-US" altLang="zh-CN" dirty="0"/>
              <a:t>&lt;/html&gt;</a:t>
            </a:r>
            <a:endParaRPr lang="zh-CN" altLang="zh-CN" dirty="0"/>
          </a:p>
        </p:txBody>
      </p:sp>
      <p:sp>
        <p:nvSpPr>
          <p:cNvPr id="13"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960651"/>
            <a:ext cx="8485746" cy="115685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http://localhost:8080/chapter07/c_if.jsp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c_if.jsp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页面，浏览器窗口中显示的结果如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图所示。</a:t>
            </a:r>
          </a:p>
        </p:txBody>
      </p:sp>
      <p:sp>
        <p:nvSpPr>
          <p:cNvPr id="13"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5122" name="图片 36"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356" y="2690813"/>
            <a:ext cx="6546449" cy="2499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630165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567969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&lt;c:choose&gt;</a:t>
            </a:r>
            <a:r>
              <a:rPr lang="zh-CN"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&lt;c:when&gt;</a:t>
            </a:r>
            <a:r>
              <a:rPr lang="zh-CN" altLang="zh-CN" sz="2000" dirty="0">
                <a:solidFill>
                  <a:srgbClr val="1369B2"/>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&lt;c:otherwise&gt;</a:t>
            </a:r>
            <a:r>
              <a:rPr lang="zh-CN" altLang="zh-CN" sz="2000" dirty="0">
                <a:solidFill>
                  <a:srgbClr val="1369B2"/>
                </a:solidFill>
                <a:latin typeface="微软雅黑" panose="020B0503020204020204" pitchFamily="34" charset="-122"/>
                <a:ea typeface="微软雅黑" panose="020B0503020204020204" pitchFamily="34" charset="-122"/>
              </a:rPr>
              <a:t>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680616" y="3073822"/>
            <a:ext cx="9199646" cy="13368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在程序开发中不仅需要使用</a:t>
            </a:r>
            <a:r>
              <a:rPr lang="en-US" altLang="zh-CN" dirty="0">
                <a:solidFill>
                  <a:srgbClr val="595959"/>
                </a:solidFill>
                <a:latin typeface="微软雅黑" panose="020B0503020204020204" pitchFamily="34" charset="-122"/>
              </a:rPr>
              <a:t>if</a:t>
            </a:r>
            <a:r>
              <a:rPr lang="zh-CN" altLang="zh-CN" dirty="0">
                <a:solidFill>
                  <a:srgbClr val="595959"/>
                </a:solidFill>
                <a:latin typeface="微软雅黑" panose="020B0503020204020204" pitchFamily="34" charset="-122"/>
              </a:rPr>
              <a:t>条件语句，还经常会使用</a:t>
            </a:r>
            <a:r>
              <a:rPr lang="en-US" altLang="zh-CN" dirty="0">
                <a:solidFill>
                  <a:srgbClr val="1369B2"/>
                </a:solidFill>
                <a:latin typeface="微软雅黑" panose="020B0503020204020204" pitchFamily="34" charset="-122"/>
              </a:rPr>
              <a:t>if-else</a:t>
            </a:r>
            <a:r>
              <a:rPr lang="zh-CN" altLang="zh-CN" dirty="0">
                <a:solidFill>
                  <a:srgbClr val="595959"/>
                </a:solidFill>
                <a:latin typeface="微软雅黑" panose="020B0503020204020204" pitchFamily="34" charset="-122"/>
              </a:rPr>
              <a:t>语句，为了在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页面中也可以完成同样的功能，</a:t>
            </a:r>
            <a:r>
              <a:rPr lang="en-US" altLang="zh-CN" dirty="0">
                <a:solidFill>
                  <a:srgbClr val="595959"/>
                </a:solidFill>
                <a:latin typeface="微软雅黑" panose="020B0503020204020204" pitchFamily="34" charset="-122"/>
              </a:rPr>
              <a:t>Core</a:t>
            </a:r>
            <a:r>
              <a:rPr lang="zh-CN" altLang="zh-CN" dirty="0">
                <a:solidFill>
                  <a:srgbClr val="595959"/>
                </a:solidFill>
                <a:latin typeface="微软雅黑" panose="020B0503020204020204" pitchFamily="34" charset="-122"/>
              </a:rPr>
              <a:t>标签库提供了</a:t>
            </a:r>
            <a:r>
              <a:rPr lang="en-US" altLang="zh-CN" dirty="0">
                <a:solidFill>
                  <a:srgbClr val="1369B2"/>
                </a:solidFill>
                <a:latin typeface="微软雅黑" panose="020B0503020204020204" pitchFamily="34" charset="-122"/>
              </a:rPr>
              <a:t>&lt;c:choose&gt;</a:t>
            </a:r>
            <a:r>
              <a:rPr lang="zh-CN" altLang="zh-CN" dirty="0">
                <a:solidFill>
                  <a:srgbClr val="1369B2"/>
                </a:solidFill>
                <a:latin typeface="微软雅黑" panose="020B0503020204020204" pitchFamily="34" charset="-122"/>
              </a:rPr>
              <a:t>标签</a:t>
            </a:r>
            <a:r>
              <a:rPr lang="zh-CN" altLang="zh-CN" dirty="0">
                <a:solidFill>
                  <a:srgbClr val="595959"/>
                </a:solidFill>
                <a:latin typeface="微软雅黑" panose="020B0503020204020204" pitchFamily="34" charset="-122"/>
              </a:rPr>
              <a:t>，该标签用于指定多个条件选择的组合边界，它必须与</a:t>
            </a:r>
            <a:r>
              <a:rPr lang="en-US" altLang="zh-CN" dirty="0">
                <a:solidFill>
                  <a:srgbClr val="1369B2"/>
                </a:solidFill>
                <a:latin typeface="微软雅黑" panose="020B0503020204020204" pitchFamily="34" charset="-122"/>
              </a:rPr>
              <a:t>&lt;c:when&gt;</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&lt;c:otherwise&gt;</a:t>
            </a:r>
            <a:r>
              <a:rPr lang="zh-CN" altLang="zh-CN" dirty="0">
                <a:solidFill>
                  <a:srgbClr val="1369B2"/>
                </a:solidFill>
                <a:latin typeface="微软雅黑" panose="020B0503020204020204" pitchFamily="34" charset="-122"/>
              </a:rPr>
              <a:t>标签</a:t>
            </a:r>
            <a:r>
              <a:rPr lang="zh-CN" altLang="zh-CN" dirty="0">
                <a:solidFill>
                  <a:srgbClr val="595959"/>
                </a:solidFill>
                <a:latin typeface="微软雅黑" panose="020B0503020204020204" pitchFamily="34" charset="-122"/>
              </a:rPr>
              <a:t>一起使用。</a:t>
            </a:r>
          </a:p>
        </p:txBody>
      </p:sp>
      <p:sp>
        <p:nvSpPr>
          <p:cNvPr id="16" name="圆角矩形 15"/>
          <p:cNvSpPr/>
          <p:nvPr/>
        </p:nvSpPr>
        <p:spPr>
          <a:xfrm>
            <a:off x="1346797" y="2635623"/>
            <a:ext cx="9865885" cy="21734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80262" y="44997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081674"/>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在文件myjsp</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中，使用Java代码获取Servlet中存储的数据。下面修改文件myjsp</a:t>
            </a:r>
            <a:r>
              <a:rPr lang="en-US" altLang="zh-CN" sz="1600" dirty="0">
                <a:solidFill>
                  <a:srgbClr val="595959"/>
                </a:solidFill>
                <a:latin typeface="微软雅黑" panose="020B0503020204020204" pitchFamily="34" charset="-122"/>
                <a:ea typeface="微软雅黑" panose="020B0503020204020204" pitchFamily="34" charset="-122"/>
                <a:cs typeface="+mn-ea"/>
              </a:rPr>
              <a:t>.jsp </a:t>
            </a:r>
            <a:r>
              <a:rPr lang="zh-CN" altLang="zh-CN" sz="1600" dirty="0">
                <a:solidFill>
                  <a:srgbClr val="595959"/>
                </a:solidFill>
                <a:latin typeface="微软雅黑" panose="020B0503020204020204" pitchFamily="34" charset="-122"/>
                <a:ea typeface="微软雅黑" panose="020B0503020204020204" pitchFamily="34" charset="-122"/>
                <a:cs typeface="+mn-ea"/>
              </a:rPr>
              <a:t>，在myjsp.jsp文件中，通过EL获取MyServlet中存储的信息，修改后的页面代码如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976716" y="2417938"/>
            <a:ext cx="8323730" cy="3470108"/>
          </a:xfrm>
          <a:prstGeom prst="rect">
            <a:avLst/>
          </a:prstGeom>
        </p:spPr>
      </p:pic>
      <p:sp>
        <p:nvSpPr>
          <p:cNvPr id="2" name="矩形 1"/>
          <p:cNvSpPr/>
          <p:nvPr/>
        </p:nvSpPr>
        <p:spPr>
          <a:xfrm>
            <a:off x="2057397" y="2431385"/>
            <a:ext cx="7906873" cy="3416320"/>
          </a:xfrm>
          <a:prstGeom prst="rect">
            <a:avLst/>
          </a:prstGeom>
        </p:spPr>
        <p:txBody>
          <a:bodyPr wrap="square">
            <a:spAutoFit/>
          </a:bodyPr>
          <a:lstStyle/>
          <a:p>
            <a:r>
              <a:rPr lang="zh-CN" altLang="zh-CN" dirty="0"/>
              <a:t>&lt;%@ page language="java" contentType="text/html; charset=utf-8"%&gt;</a:t>
            </a:r>
          </a:p>
          <a:p>
            <a:r>
              <a:rPr lang="zh-CN" altLang="zh-CN" dirty="0"/>
              <a:t>&lt;html&gt;</a:t>
            </a:r>
          </a:p>
          <a:p>
            <a:r>
              <a:rPr lang="zh-CN" altLang="zh-CN" dirty="0"/>
              <a:t>&lt;head&gt;&lt;/head&gt;</a:t>
            </a:r>
          </a:p>
          <a:p>
            <a:r>
              <a:rPr lang="zh-CN" altLang="zh-CN" dirty="0"/>
              <a:t>&lt;body&gt;</a:t>
            </a:r>
          </a:p>
          <a:p>
            <a:r>
              <a:rPr lang="zh-CN" altLang="zh-CN" dirty="0"/>
              <a:t>	用户名：</a:t>
            </a:r>
            <a:r>
              <a:rPr lang="en-US" altLang="zh-CN" dirty="0"/>
              <a:t> </a:t>
            </a:r>
            <a:r>
              <a:rPr lang="zh-CN" altLang="zh-CN" dirty="0"/>
              <a:t>&lt;%=request.getAttribute("username")%&gt;</a:t>
            </a:r>
            <a:r>
              <a:rPr lang="en-US" altLang="zh-CN" dirty="0"/>
              <a:t> </a:t>
            </a:r>
            <a:r>
              <a:rPr lang="zh-CN" altLang="zh-CN" dirty="0"/>
              <a:t>&lt;br /&gt; </a:t>
            </a:r>
          </a:p>
          <a:p>
            <a:r>
              <a:rPr lang="zh-CN" altLang="zh-CN" dirty="0"/>
              <a:t>	密 码：&lt;%=request.getAttribute("password")%&gt;</a:t>
            </a:r>
            <a:r>
              <a:rPr lang="en-US" altLang="zh-CN" dirty="0"/>
              <a:t> </a:t>
            </a:r>
            <a:r>
              <a:rPr lang="zh-CN" altLang="zh-CN" dirty="0"/>
              <a:t>&lt;br /&gt;</a:t>
            </a:r>
          </a:p>
          <a:p>
            <a:r>
              <a:rPr lang="zh-CN" altLang="zh-CN" dirty="0"/>
              <a:t>	&lt;hr /&gt;</a:t>
            </a:r>
          </a:p>
          <a:p>
            <a:r>
              <a:rPr lang="zh-CN" altLang="zh-CN" dirty="0"/>
              <a:t>	使用EL:&lt;br /&gt;</a:t>
            </a:r>
          </a:p>
          <a:p>
            <a:r>
              <a:rPr lang="zh-CN" altLang="zh-CN" dirty="0"/>
              <a:t>	用户名：</a:t>
            </a:r>
            <a:r>
              <a:rPr lang="en-US" altLang="zh-CN" dirty="0"/>
              <a:t> </a:t>
            </a:r>
            <a:r>
              <a:rPr lang="zh-CN" altLang="zh-CN" dirty="0">
                <a:solidFill>
                  <a:srgbClr val="1369B2"/>
                </a:solidFill>
              </a:rPr>
              <a:t>${username}</a:t>
            </a:r>
            <a:r>
              <a:rPr lang="en-US" altLang="zh-CN" dirty="0">
                <a:solidFill>
                  <a:srgbClr val="1369B2"/>
                </a:solidFill>
              </a:rPr>
              <a:t> </a:t>
            </a:r>
            <a:r>
              <a:rPr lang="zh-CN" altLang="zh-CN" dirty="0"/>
              <a:t>&lt;br /&gt;</a:t>
            </a:r>
          </a:p>
          <a:p>
            <a:r>
              <a:rPr lang="zh-CN" altLang="zh-CN" dirty="0"/>
              <a:t>	密 码：</a:t>
            </a:r>
            <a:r>
              <a:rPr lang="en-US" altLang="zh-CN" dirty="0"/>
              <a:t> </a:t>
            </a:r>
            <a:r>
              <a:rPr lang="zh-CN" altLang="zh-CN" dirty="0">
                <a:solidFill>
                  <a:srgbClr val="1369B2"/>
                </a:solidFill>
              </a:rPr>
              <a:t>${password}</a:t>
            </a:r>
            <a:r>
              <a:rPr lang="en-US" altLang="zh-CN" dirty="0">
                <a:solidFill>
                  <a:srgbClr val="1369B2"/>
                </a:solidFill>
              </a:rPr>
              <a:t> </a:t>
            </a:r>
            <a:r>
              <a:rPr lang="zh-CN" altLang="zh-CN" dirty="0"/>
              <a:t>&lt;br /&gt;</a:t>
            </a:r>
          </a:p>
          <a:p>
            <a:r>
              <a:rPr lang="zh-CN" altLang="zh-CN" dirty="0"/>
              <a:t>&lt;/body&gt;</a:t>
            </a:r>
          </a:p>
          <a:p>
            <a:r>
              <a:rPr lang="zh-CN" altLang="zh-CN" dirty="0"/>
              <a:t>&lt;/html&gt;</a:t>
            </a:r>
          </a:p>
        </p:txBody>
      </p:sp>
      <p:sp>
        <p:nvSpPr>
          <p:cNvPr id="8"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52180" y="1023961"/>
            <a:ext cx="28054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85984" y="1163946"/>
            <a:ext cx="214834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&lt;c:choose&gt;</a:t>
            </a:r>
            <a:r>
              <a:rPr lang="zh-CN" altLang="zh-CN" sz="2000" dirty="0">
                <a:solidFill>
                  <a:srgbClr val="1369B2"/>
                </a:solidFill>
                <a:latin typeface="微软雅黑" panose="020B0503020204020204" pitchFamily="34" charset="-122"/>
                <a:ea typeface="微软雅黑" panose="020B0503020204020204" pitchFamily="34" charset="-122"/>
              </a:rPr>
              <a:t>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103498" y="1971165"/>
            <a:ext cx="10178583" cy="132336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&lt;c:choose&gt;</a:t>
            </a:r>
            <a:r>
              <a:rPr lang="zh-CN" altLang="zh-CN" dirty="0">
                <a:solidFill>
                  <a:srgbClr val="595959"/>
                </a:solidFill>
                <a:latin typeface="微软雅黑" panose="020B0503020204020204" pitchFamily="34" charset="-122"/>
              </a:rPr>
              <a:t>标签没有属性，在它的标签体中只能嵌套一个或多个</a:t>
            </a:r>
            <a:r>
              <a:rPr lang="en-US" altLang="zh-CN" dirty="0">
                <a:solidFill>
                  <a:srgbClr val="1369B2"/>
                </a:solidFill>
                <a:latin typeface="微软雅黑" panose="020B0503020204020204" pitchFamily="34" charset="-122"/>
              </a:rPr>
              <a:t>&lt;c:when&gt;</a:t>
            </a:r>
            <a:r>
              <a:rPr lang="zh-CN" altLang="zh-CN" dirty="0">
                <a:solidFill>
                  <a:srgbClr val="595959"/>
                </a:solidFill>
                <a:latin typeface="微软雅黑" panose="020B0503020204020204" pitchFamily="34" charset="-122"/>
              </a:rPr>
              <a:t>标签，零个或一个</a:t>
            </a:r>
            <a:r>
              <a:rPr lang="en-US" altLang="zh-CN" dirty="0">
                <a:solidFill>
                  <a:srgbClr val="1369B2"/>
                </a:solidFill>
                <a:latin typeface="微软雅黑" panose="020B0503020204020204" pitchFamily="34" charset="-122"/>
              </a:rPr>
              <a:t>&lt;c:otherwise&gt;</a:t>
            </a:r>
            <a:r>
              <a:rPr lang="zh-CN" altLang="zh-CN" dirty="0">
                <a:solidFill>
                  <a:srgbClr val="595959"/>
                </a:solidFill>
                <a:latin typeface="微软雅黑" panose="020B0503020204020204" pitchFamily="34" charset="-122"/>
              </a:rPr>
              <a:t>标签，并且同一个</a:t>
            </a:r>
            <a:r>
              <a:rPr lang="en-US" altLang="zh-CN" dirty="0">
                <a:solidFill>
                  <a:srgbClr val="595959"/>
                </a:solidFill>
                <a:latin typeface="微软雅黑" panose="020B0503020204020204" pitchFamily="34" charset="-122"/>
              </a:rPr>
              <a:t>&lt;c:choose&gt;</a:t>
            </a:r>
            <a:r>
              <a:rPr lang="zh-CN" altLang="zh-CN" dirty="0">
                <a:solidFill>
                  <a:srgbClr val="595959"/>
                </a:solidFill>
                <a:latin typeface="微软雅黑" panose="020B0503020204020204" pitchFamily="34" charset="-122"/>
              </a:rPr>
              <a:t>标签中所有的</a:t>
            </a:r>
            <a:r>
              <a:rPr lang="en-US" altLang="zh-CN" dirty="0">
                <a:solidFill>
                  <a:srgbClr val="595959"/>
                </a:solidFill>
                <a:latin typeface="微软雅黑" panose="020B0503020204020204" pitchFamily="34" charset="-122"/>
              </a:rPr>
              <a:t>&lt;c:when&gt;</a:t>
            </a:r>
            <a:r>
              <a:rPr lang="zh-CN" altLang="zh-CN" dirty="0">
                <a:solidFill>
                  <a:srgbClr val="595959"/>
                </a:solidFill>
                <a:latin typeface="微软雅黑" panose="020B0503020204020204" pitchFamily="34" charset="-122"/>
              </a:rPr>
              <a:t>子标签必须出现在</a:t>
            </a:r>
            <a:r>
              <a:rPr lang="en-US" altLang="zh-CN" dirty="0">
                <a:solidFill>
                  <a:srgbClr val="595959"/>
                </a:solidFill>
                <a:latin typeface="微软雅黑" panose="020B0503020204020204" pitchFamily="34" charset="-122"/>
              </a:rPr>
              <a:t>&lt;c:otherwise&gt;</a:t>
            </a:r>
            <a:r>
              <a:rPr lang="zh-CN" altLang="zh-CN" dirty="0">
                <a:solidFill>
                  <a:srgbClr val="595959"/>
                </a:solidFill>
                <a:latin typeface="微软雅黑" panose="020B0503020204020204" pitchFamily="34" charset="-122"/>
              </a:rPr>
              <a:t>子标签之前，其语法格式如下：</a:t>
            </a:r>
          </a:p>
        </p:txBody>
      </p:sp>
      <p:pic>
        <p:nvPicPr>
          <p:cNvPr id="9" name="图片 8"/>
          <p:cNvPicPr>
            <a:picLocks noChangeAspect="1"/>
          </p:cNvPicPr>
          <p:nvPr/>
        </p:nvPicPr>
        <p:blipFill>
          <a:blip r:embed="rId5"/>
          <a:stretch>
            <a:fillRect/>
          </a:stretch>
        </p:blipFill>
        <p:spPr>
          <a:xfrm>
            <a:off x="2602292" y="4108848"/>
            <a:ext cx="6850989" cy="923330"/>
          </a:xfrm>
          <a:prstGeom prst="rect">
            <a:avLst/>
          </a:prstGeom>
        </p:spPr>
      </p:pic>
      <p:sp>
        <p:nvSpPr>
          <p:cNvPr id="10" name="矩形 9"/>
          <p:cNvSpPr/>
          <p:nvPr/>
        </p:nvSpPr>
        <p:spPr>
          <a:xfrm>
            <a:off x="2642633" y="4095401"/>
            <a:ext cx="6340001" cy="923330"/>
          </a:xfrm>
          <a:prstGeom prst="rect">
            <a:avLst/>
          </a:prstGeom>
        </p:spPr>
        <p:txBody>
          <a:bodyPr wrap="square">
            <a:spAutoFit/>
          </a:bodyPr>
          <a:lstStyle/>
          <a:p>
            <a:r>
              <a:rPr lang="zh-CN" altLang="zh-CN" dirty="0"/>
              <a:t>&lt;c:choose&gt;</a:t>
            </a:r>
          </a:p>
          <a:p>
            <a:r>
              <a:rPr lang="zh-CN" altLang="zh-CN" dirty="0"/>
              <a:t>	Body content(&lt;when&gt; and &lt;otherwise&gt; subtags) &lt;/c:choose&gt;</a:t>
            </a:r>
          </a:p>
        </p:txBody>
      </p:sp>
      <p:sp>
        <p:nvSpPr>
          <p:cNvPr id="16"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52180" y="1023961"/>
            <a:ext cx="263060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85984" y="1163946"/>
            <a:ext cx="193514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&lt;c:when&gt;</a:t>
            </a:r>
            <a:r>
              <a:rPr lang="zh-CN" altLang="zh-CN" sz="2000" dirty="0">
                <a:solidFill>
                  <a:srgbClr val="1369B2"/>
                </a:solidFill>
                <a:latin typeface="微软雅黑" panose="020B0503020204020204" pitchFamily="34" charset="-122"/>
                <a:ea typeface="微软雅黑" panose="020B0503020204020204" pitchFamily="34" charset="-122"/>
              </a:rPr>
              <a:t>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103498" y="1971165"/>
            <a:ext cx="10178583" cy="8930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&lt;c:when&gt;标签只有一个test属性，该属性的值为布尔类型。test属性支持动态值，其值可以是一个条件表达式，如果条件表达式的值为</a:t>
            </a:r>
            <a:r>
              <a:rPr lang="zh-CN" altLang="zh-CN" dirty="0">
                <a:solidFill>
                  <a:srgbClr val="1369B2"/>
                </a:solidFill>
                <a:latin typeface="微软雅黑" panose="020B0503020204020204" pitchFamily="34" charset="-122"/>
              </a:rPr>
              <a:t>true</a:t>
            </a:r>
            <a:r>
              <a:rPr lang="zh-CN" altLang="zh-CN" dirty="0">
                <a:solidFill>
                  <a:srgbClr val="595959"/>
                </a:solidFill>
                <a:latin typeface="微软雅黑" panose="020B0503020204020204" pitchFamily="34" charset="-122"/>
              </a:rPr>
              <a:t>，就执行这个&lt;c:when&gt;标签体的内容，其语法格式如下：</a:t>
            </a:r>
          </a:p>
        </p:txBody>
      </p:sp>
      <p:pic>
        <p:nvPicPr>
          <p:cNvPr id="9" name="图片 8"/>
          <p:cNvPicPr>
            <a:picLocks noChangeAspect="1"/>
          </p:cNvPicPr>
          <p:nvPr/>
        </p:nvPicPr>
        <p:blipFill>
          <a:blip r:embed="rId5"/>
          <a:stretch>
            <a:fillRect/>
          </a:stretch>
        </p:blipFill>
        <p:spPr>
          <a:xfrm>
            <a:off x="2602292" y="3651650"/>
            <a:ext cx="6850989" cy="923330"/>
          </a:xfrm>
          <a:prstGeom prst="rect">
            <a:avLst/>
          </a:prstGeom>
        </p:spPr>
      </p:pic>
      <p:sp>
        <p:nvSpPr>
          <p:cNvPr id="10" name="矩形 9"/>
          <p:cNvSpPr/>
          <p:nvPr/>
        </p:nvSpPr>
        <p:spPr>
          <a:xfrm>
            <a:off x="2642633" y="3638203"/>
            <a:ext cx="6340001" cy="923330"/>
          </a:xfrm>
          <a:prstGeom prst="rect">
            <a:avLst/>
          </a:prstGeom>
        </p:spPr>
        <p:txBody>
          <a:bodyPr wrap="square">
            <a:spAutoFit/>
          </a:bodyPr>
          <a:lstStyle/>
          <a:p>
            <a:r>
              <a:rPr lang="zh-CN" altLang="zh-CN" dirty="0"/>
              <a:t>&lt;c:when test=</a:t>
            </a:r>
            <a:r>
              <a:rPr lang="en-US" altLang="zh-CN" dirty="0"/>
              <a:t>"testCondition"</a:t>
            </a:r>
            <a:r>
              <a:rPr lang="zh-CN" altLang="zh-CN" dirty="0"/>
              <a:t>&gt;</a:t>
            </a:r>
          </a:p>
          <a:p>
            <a:r>
              <a:rPr lang="zh-CN" altLang="zh-CN" dirty="0"/>
              <a:t>	Body content</a:t>
            </a:r>
          </a:p>
          <a:p>
            <a:r>
              <a:rPr lang="zh-CN" altLang="zh-CN" dirty="0"/>
              <a:t>&lt;/c:when&gt;</a:t>
            </a:r>
          </a:p>
        </p:txBody>
      </p:sp>
      <p:sp>
        <p:nvSpPr>
          <p:cNvPr id="16"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52180" y="1023961"/>
            <a:ext cx="314159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85984" y="1163946"/>
            <a:ext cx="247849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&lt;c:otherwise&gt;</a:t>
            </a:r>
            <a:r>
              <a:rPr lang="zh-CN" altLang="zh-CN" sz="2000" dirty="0">
                <a:solidFill>
                  <a:srgbClr val="1369B2"/>
                </a:solidFill>
                <a:latin typeface="微软雅黑" panose="020B0503020204020204" pitchFamily="34" charset="-122"/>
                <a:ea typeface="微软雅黑" panose="020B0503020204020204" pitchFamily="34" charset="-122"/>
              </a:rPr>
              <a:t>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103498" y="1971165"/>
            <a:ext cx="10178583" cy="8930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&lt;c:otherwise&gt;标签没有属性，它必须作为</a:t>
            </a:r>
            <a:r>
              <a:rPr lang="zh-CN" altLang="zh-CN" dirty="0">
                <a:solidFill>
                  <a:srgbClr val="1369B2"/>
                </a:solidFill>
                <a:latin typeface="微软雅黑" panose="020B0503020204020204" pitchFamily="34" charset="-122"/>
              </a:rPr>
              <a:t>&lt;c:choose&gt;标签</a:t>
            </a:r>
            <a:r>
              <a:rPr lang="zh-CN" altLang="zh-CN" dirty="0">
                <a:solidFill>
                  <a:srgbClr val="595959"/>
                </a:solidFill>
                <a:latin typeface="微软雅黑" panose="020B0503020204020204" pitchFamily="34" charset="-122"/>
              </a:rPr>
              <a:t>最后分支出现，当所有的&lt;c:when&gt;标签的test条件都不成立时，才执行和输出</a:t>
            </a:r>
            <a:r>
              <a:rPr lang="zh-CN" altLang="zh-CN" dirty="0">
                <a:solidFill>
                  <a:srgbClr val="1369B2"/>
                </a:solidFill>
                <a:latin typeface="微软雅黑" panose="020B0503020204020204" pitchFamily="34" charset="-122"/>
              </a:rPr>
              <a:t>&lt;c:otherwise&gt;标签体</a:t>
            </a:r>
            <a:r>
              <a:rPr lang="zh-CN" altLang="zh-CN" dirty="0">
                <a:solidFill>
                  <a:srgbClr val="595959"/>
                </a:solidFill>
                <a:latin typeface="微软雅黑" panose="020B0503020204020204" pitchFamily="34" charset="-122"/>
              </a:rPr>
              <a:t>的内容，其语法格式如下：</a:t>
            </a:r>
          </a:p>
        </p:txBody>
      </p:sp>
      <p:pic>
        <p:nvPicPr>
          <p:cNvPr id="9" name="图片 8"/>
          <p:cNvPicPr>
            <a:picLocks noChangeAspect="1"/>
          </p:cNvPicPr>
          <p:nvPr/>
        </p:nvPicPr>
        <p:blipFill>
          <a:blip r:embed="rId5"/>
          <a:stretch>
            <a:fillRect/>
          </a:stretch>
        </p:blipFill>
        <p:spPr>
          <a:xfrm>
            <a:off x="2602292" y="3651650"/>
            <a:ext cx="6850989" cy="923330"/>
          </a:xfrm>
          <a:prstGeom prst="rect">
            <a:avLst/>
          </a:prstGeom>
        </p:spPr>
      </p:pic>
      <p:sp>
        <p:nvSpPr>
          <p:cNvPr id="10" name="矩形 9"/>
          <p:cNvSpPr/>
          <p:nvPr/>
        </p:nvSpPr>
        <p:spPr>
          <a:xfrm>
            <a:off x="2642633" y="3638203"/>
            <a:ext cx="6340001" cy="923330"/>
          </a:xfrm>
          <a:prstGeom prst="rect">
            <a:avLst/>
          </a:prstGeom>
        </p:spPr>
        <p:txBody>
          <a:bodyPr wrap="square">
            <a:spAutoFit/>
          </a:bodyPr>
          <a:lstStyle/>
          <a:p>
            <a:r>
              <a:rPr lang="zh-CN" altLang="zh-CN" dirty="0"/>
              <a:t>&lt;c:otherwise&gt;</a:t>
            </a:r>
          </a:p>
          <a:p>
            <a:r>
              <a:rPr lang="zh-CN" altLang="zh-CN" dirty="0"/>
              <a:t>	conditional block</a:t>
            </a:r>
          </a:p>
          <a:p>
            <a:r>
              <a:rPr lang="zh-CN" altLang="zh-CN" dirty="0"/>
              <a:t>&lt;/c:otherwise&gt;</a:t>
            </a:r>
          </a:p>
        </p:txBody>
      </p:sp>
      <p:sp>
        <p:nvSpPr>
          <p:cNvPr id="16"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893416"/>
            <a:ext cx="8485746" cy="115685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为了使读者更好地学习&lt;c:choose&gt;、&lt;c:when&gt;和&lt;c:otherwise&gt;这三个标签，接下来通过一个案例演示这些标签的使用。在chapter07项目的web目录下创建一个名为c_choose.jsp的文件，</a:t>
            </a:r>
            <a:r>
              <a:rPr lang="zh-CN" altLang="en-US" sz="1600" dirty="0">
                <a:solidFill>
                  <a:srgbClr val="595959"/>
                </a:solidFill>
                <a:latin typeface="微软雅黑" panose="020B0503020204020204" pitchFamily="34" charset="-122"/>
                <a:ea typeface="微软雅黑" panose="020B0503020204020204" pitchFamily="34" charset="-122"/>
                <a:cs typeface="+mn-ea"/>
              </a:rPr>
              <a:t>主要</a:t>
            </a:r>
            <a:r>
              <a:rPr lang="zh-CN" altLang="zh-CN" sz="1600" dirty="0">
                <a:solidFill>
                  <a:srgbClr val="595959"/>
                </a:solidFill>
                <a:latin typeface="微软雅黑" panose="020B0503020204020204" pitchFamily="34" charset="-122"/>
                <a:ea typeface="微软雅黑" panose="020B0503020204020204" pitchFamily="34" charset="-122"/>
                <a:cs typeface="+mn-ea"/>
              </a:rPr>
              <a:t>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2171336" y="2464123"/>
            <a:ext cx="8209145" cy="3815653"/>
          </a:xfrm>
          <a:prstGeom prst="rect">
            <a:avLst/>
          </a:prstGeom>
        </p:spPr>
      </p:pic>
      <p:sp>
        <p:nvSpPr>
          <p:cNvPr id="2" name="矩形 1"/>
          <p:cNvSpPr/>
          <p:nvPr/>
        </p:nvSpPr>
        <p:spPr>
          <a:xfrm>
            <a:off x="2359594" y="2517911"/>
            <a:ext cx="7201262" cy="3693319"/>
          </a:xfrm>
          <a:prstGeom prst="rect">
            <a:avLst/>
          </a:prstGeom>
        </p:spPr>
        <p:txBody>
          <a:bodyPr wrap="square">
            <a:spAutoFit/>
          </a:bodyPr>
          <a:lstStyle/>
          <a:p>
            <a:r>
              <a:rPr lang="en-US" altLang="zh-CN" dirty="0"/>
              <a:t>&lt;body&gt;</a:t>
            </a:r>
            <a:endParaRPr lang="zh-CN" altLang="zh-CN" dirty="0"/>
          </a:p>
          <a:p>
            <a:r>
              <a:rPr lang="en-US" altLang="zh-CN" dirty="0"/>
              <a:t>	&lt;c:choose&gt;</a:t>
            </a:r>
            <a:endParaRPr lang="zh-CN" altLang="zh-CN" dirty="0"/>
          </a:p>
          <a:p>
            <a:r>
              <a:rPr lang="en-US" altLang="zh-CN" dirty="0"/>
              <a:t>	   &lt;c:when test="${empty param.username}"&gt;</a:t>
            </a:r>
            <a:endParaRPr lang="zh-CN" altLang="zh-CN" dirty="0"/>
          </a:p>
          <a:p>
            <a:r>
              <a:rPr lang="en-US" altLang="zh-CN" dirty="0"/>
              <a:t> 		   unKnown user.</a:t>
            </a:r>
            <a:endParaRPr lang="zh-CN" altLang="zh-CN" dirty="0"/>
          </a:p>
          <a:p>
            <a:r>
              <a:rPr lang="en-US" altLang="zh-CN" dirty="0"/>
              <a:t> 	   &lt;/c:when&gt;</a:t>
            </a:r>
            <a:endParaRPr lang="zh-CN" altLang="zh-CN" dirty="0"/>
          </a:p>
          <a:p>
            <a:r>
              <a:rPr lang="en-US" altLang="zh-CN" dirty="0"/>
              <a:t>	   &lt;c:when test="${param.username=='itcast' }"&gt;</a:t>
            </a:r>
            <a:endParaRPr lang="zh-CN" altLang="zh-CN" dirty="0"/>
          </a:p>
          <a:p>
            <a:r>
              <a:rPr lang="en-US" altLang="zh-CN" dirty="0"/>
              <a:t> 		   ${ param.username} is manager.</a:t>
            </a:r>
            <a:endParaRPr lang="zh-CN" altLang="zh-CN" dirty="0"/>
          </a:p>
          <a:p>
            <a:r>
              <a:rPr lang="en-US" altLang="zh-CN" dirty="0"/>
              <a:t> 	   &lt;/c:when&gt;</a:t>
            </a:r>
            <a:endParaRPr lang="zh-CN" altLang="zh-CN" dirty="0"/>
          </a:p>
          <a:p>
            <a:r>
              <a:rPr lang="en-US" altLang="zh-CN" dirty="0"/>
              <a:t>	   &lt;c:otherwise&gt;</a:t>
            </a:r>
            <a:endParaRPr lang="zh-CN" altLang="zh-CN" dirty="0"/>
          </a:p>
          <a:p>
            <a:r>
              <a:rPr lang="en-US" altLang="zh-CN" dirty="0"/>
              <a:t>  		   ${ param.username} is employee.</a:t>
            </a:r>
            <a:endParaRPr lang="zh-CN" altLang="zh-CN" dirty="0"/>
          </a:p>
          <a:p>
            <a:r>
              <a:rPr lang="en-US" altLang="zh-CN" dirty="0"/>
              <a:t> 	   &lt;/c:otherwise&gt;</a:t>
            </a:r>
            <a:endParaRPr lang="zh-CN" altLang="zh-CN" dirty="0"/>
          </a:p>
          <a:p>
            <a:r>
              <a:rPr lang="en-US" altLang="zh-CN" dirty="0"/>
              <a:t>	&lt;/c:choose&gt;</a:t>
            </a:r>
          </a:p>
          <a:p>
            <a:r>
              <a:rPr lang="en-US" altLang="zh-CN" dirty="0"/>
              <a:t>&lt;/body&gt;</a:t>
            </a:r>
            <a:endParaRPr lang="zh-CN" altLang="zh-CN" dirty="0"/>
          </a:p>
        </p:txBody>
      </p:sp>
      <p:sp>
        <p:nvSpPr>
          <p:cNvPr id="13"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947204"/>
            <a:ext cx="8485746" cy="115685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http://localhost:8080/chapter07/c_choose.jsp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c_choose.jsp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页面，此时，浏览器窗口中的显示结果如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146" name="图片 37" descr="手机屏幕截图&#10;&#10;描述已自动生成"/>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4108" y="2359772"/>
            <a:ext cx="6814719" cy="260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1"/>
          <p:cNvSpPr txBox="1"/>
          <p:nvPr>
            <p:custDataLst>
              <p:tags r:id="rId2"/>
            </p:custDataLst>
          </p:nvPr>
        </p:nvSpPr>
        <p:spPr>
          <a:xfrm>
            <a:off x="1143840" y="5187510"/>
            <a:ext cx="10259266" cy="115685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当使用“</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http://localhost:8080/chapter07/c_choose.jsp</a:t>
            </a:r>
            <a:r>
              <a:rPr lang="zh-CN" altLang="zh-CN" sz="1600" dirty="0">
                <a:solidFill>
                  <a:srgbClr val="595959"/>
                </a:solidFill>
                <a:latin typeface="微软雅黑" panose="020B0503020204020204" pitchFamily="34" charset="-122"/>
                <a:ea typeface="微软雅黑" panose="020B0503020204020204" pitchFamily="34" charset="-122"/>
                <a:cs typeface="+mn-ea"/>
              </a:rPr>
              <a:t>”地址直接访问</a:t>
            </a:r>
            <a:r>
              <a:rPr lang="en-US" altLang="zh-CN" sz="1600" dirty="0">
                <a:solidFill>
                  <a:srgbClr val="595959"/>
                </a:solidFill>
                <a:latin typeface="微软雅黑" panose="020B0503020204020204" pitchFamily="34" charset="-122"/>
                <a:ea typeface="微软雅黑" panose="020B0503020204020204" pitchFamily="34" charset="-122"/>
                <a:cs typeface="+mn-ea"/>
              </a:rPr>
              <a:t>c_choose.jsp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页面时，浏览器中显示的信息为“</a:t>
            </a:r>
            <a:r>
              <a:rPr lang="en-US" altLang="zh-CN" sz="1600" dirty="0">
                <a:solidFill>
                  <a:srgbClr val="595959"/>
                </a:solidFill>
                <a:latin typeface="微软雅黑" panose="020B0503020204020204" pitchFamily="34" charset="-122"/>
                <a:ea typeface="微软雅黑" panose="020B0503020204020204" pitchFamily="34" charset="-122"/>
                <a:cs typeface="+mn-ea"/>
              </a:rPr>
              <a:t>unKnown user.</a:t>
            </a:r>
            <a:r>
              <a:rPr lang="zh-CN" altLang="zh-CN" sz="1600" dirty="0">
                <a:solidFill>
                  <a:srgbClr val="595959"/>
                </a:solidFill>
                <a:latin typeface="微软雅黑" panose="020B0503020204020204" pitchFamily="34" charset="-122"/>
                <a:ea typeface="微软雅黑" panose="020B0503020204020204" pitchFamily="34" charset="-122"/>
                <a:cs typeface="+mn-ea"/>
              </a:rPr>
              <a:t>”，这是因为在访问</a:t>
            </a:r>
            <a:r>
              <a:rPr lang="en-US" altLang="zh-CN" sz="1600" dirty="0">
                <a:solidFill>
                  <a:srgbClr val="595959"/>
                </a:solidFill>
                <a:latin typeface="微软雅黑" panose="020B0503020204020204" pitchFamily="34" charset="-122"/>
                <a:ea typeface="微软雅黑" panose="020B0503020204020204" pitchFamily="34" charset="-122"/>
                <a:cs typeface="+mn-ea"/>
              </a:rPr>
              <a:t>c_choose.jsp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页面时并没有在</a:t>
            </a:r>
            <a:r>
              <a:rPr lang="en-US" altLang="zh-CN" sz="1600" dirty="0">
                <a:solidFill>
                  <a:srgbClr val="595959"/>
                </a:solidFill>
                <a:latin typeface="微软雅黑" panose="020B0503020204020204" pitchFamily="34" charset="-122"/>
                <a:ea typeface="微软雅黑" panose="020B0503020204020204" pitchFamily="34" charset="-122"/>
                <a:cs typeface="+mn-ea"/>
              </a:rPr>
              <a:t>URL</a:t>
            </a:r>
            <a:r>
              <a:rPr lang="zh-CN" altLang="zh-CN" sz="1600" dirty="0">
                <a:solidFill>
                  <a:srgbClr val="595959"/>
                </a:solidFill>
                <a:latin typeface="微软雅黑" panose="020B0503020204020204" pitchFamily="34" charset="-122"/>
                <a:ea typeface="微软雅黑" panose="020B0503020204020204" pitchFamily="34" charset="-122"/>
                <a:cs typeface="+mn-ea"/>
              </a:rPr>
              <a:t>地址中传递参数，</a:t>
            </a:r>
            <a:r>
              <a:rPr lang="en-US" altLang="zh-CN" sz="1600" dirty="0">
                <a:solidFill>
                  <a:srgbClr val="595959"/>
                </a:solidFill>
                <a:latin typeface="微软雅黑" panose="020B0503020204020204" pitchFamily="34" charset="-122"/>
                <a:ea typeface="微软雅黑" panose="020B0503020204020204" pitchFamily="34" charset="-122"/>
                <a:cs typeface="+mn-ea"/>
              </a:rPr>
              <a:t>&lt;c:when test="${empty param.username}"&gt;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标签中</a:t>
            </a:r>
            <a:r>
              <a:rPr lang="en-US" altLang="zh-CN" sz="1600" dirty="0">
                <a:solidFill>
                  <a:srgbClr val="595959"/>
                </a:solidFill>
                <a:latin typeface="微软雅黑" panose="020B0503020204020204" pitchFamily="34" charset="-122"/>
                <a:ea typeface="微软雅黑" panose="020B0503020204020204" pitchFamily="34" charset="-122"/>
                <a:cs typeface="+mn-ea"/>
              </a:rPr>
              <a:t>test</a:t>
            </a:r>
            <a:r>
              <a:rPr lang="zh-CN" altLang="zh-CN" sz="1600" dirty="0">
                <a:solidFill>
                  <a:srgbClr val="595959"/>
                </a:solidFill>
                <a:latin typeface="微软雅黑" panose="020B0503020204020204" pitchFamily="34" charset="-122"/>
                <a:ea typeface="微软雅黑" panose="020B0503020204020204" pitchFamily="34" charset="-122"/>
                <a:cs typeface="+mn-ea"/>
              </a:rPr>
              <a:t>属性的值为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a:solidFill>
                  <a:srgbClr val="595959"/>
                </a:solidFill>
                <a:latin typeface="微软雅黑" panose="020B0503020204020204" pitchFamily="34" charset="-122"/>
                <a:ea typeface="微软雅黑" panose="020B0503020204020204" pitchFamily="34" charset="-122"/>
                <a:cs typeface="+mn-ea"/>
              </a:rPr>
              <a:t>，便会输出</a:t>
            </a:r>
            <a:r>
              <a:rPr lang="en-US" altLang="zh-CN" sz="1600" dirty="0">
                <a:solidFill>
                  <a:srgbClr val="595959"/>
                </a:solidFill>
                <a:latin typeface="微软雅黑" panose="020B0503020204020204" pitchFamily="34" charset="-122"/>
                <a:ea typeface="微软雅黑" panose="020B0503020204020204" pitchFamily="34" charset="-122"/>
                <a:cs typeface="+mn-ea"/>
              </a:rPr>
              <a:t>&lt;c:when&gt;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标签体中的内容。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081674"/>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如果在访问</a:t>
            </a:r>
            <a:r>
              <a:rPr lang="en-US" altLang="zh-CN" sz="1600" dirty="0">
                <a:solidFill>
                  <a:srgbClr val="595959"/>
                </a:solidFill>
                <a:latin typeface="微软雅黑" panose="020B0503020204020204" pitchFamily="34" charset="-122"/>
                <a:ea typeface="微软雅黑" panose="020B0503020204020204" pitchFamily="34" charset="-122"/>
                <a:cs typeface="+mn-ea"/>
              </a:rPr>
              <a:t>c_choose.jsp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页面时传递一个参数</a:t>
            </a:r>
            <a:r>
              <a:rPr lang="en-US" altLang="zh-CN" sz="1600" dirty="0">
                <a:solidFill>
                  <a:srgbClr val="595959"/>
                </a:solidFill>
                <a:latin typeface="微软雅黑" panose="020B0503020204020204" pitchFamily="34" charset="-122"/>
                <a:ea typeface="微软雅黑" panose="020B0503020204020204" pitchFamily="34" charset="-122"/>
                <a:cs typeface="+mn-ea"/>
              </a:rPr>
              <a:t>username=itcast</a:t>
            </a:r>
            <a:r>
              <a:rPr lang="zh-CN" altLang="zh-CN" sz="1600" dirty="0">
                <a:solidFill>
                  <a:srgbClr val="595959"/>
                </a:solidFill>
                <a:latin typeface="微软雅黑" panose="020B0503020204020204" pitchFamily="34" charset="-122"/>
                <a:ea typeface="微软雅黑" panose="020B0503020204020204" pitchFamily="34" charset="-122"/>
                <a:cs typeface="+mn-ea"/>
              </a:rPr>
              <a:t>，此时浏览器窗口中的显示结果如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流程控制标签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1"/>
          <p:cNvSpPr txBox="1"/>
          <p:nvPr>
            <p:custDataLst>
              <p:tags r:id="rId2"/>
            </p:custDataLst>
          </p:nvPr>
        </p:nvSpPr>
        <p:spPr>
          <a:xfrm>
            <a:off x="1050639" y="4205875"/>
            <a:ext cx="10259266" cy="19389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浏览器中显示的信息为</a:t>
            </a:r>
            <a:r>
              <a:rPr lang="en-US" altLang="zh-CN" sz="1600" dirty="0">
                <a:solidFill>
                  <a:srgbClr val="595959"/>
                </a:solidFill>
                <a:latin typeface="微软雅黑" panose="020B0503020204020204" pitchFamily="34" charset="-122"/>
                <a:ea typeface="微软雅黑" panose="020B0503020204020204" pitchFamily="34" charset="-122"/>
                <a:cs typeface="+mn-ea"/>
              </a:rPr>
              <a:t>itcast is manager</a:t>
            </a:r>
            <a:r>
              <a:rPr lang="zh-CN" altLang="zh-CN" sz="1600" dirty="0">
                <a:solidFill>
                  <a:srgbClr val="595959"/>
                </a:solidFill>
                <a:latin typeface="微软雅黑" panose="020B0503020204020204" pitchFamily="34" charset="-122"/>
                <a:ea typeface="微软雅黑" panose="020B0503020204020204" pitchFamily="34" charset="-122"/>
                <a:cs typeface="+mn-ea"/>
              </a:rPr>
              <a:t>，这是因为在访问</a:t>
            </a:r>
            <a:r>
              <a:rPr lang="en-US" altLang="zh-CN" sz="1600" dirty="0">
                <a:solidFill>
                  <a:srgbClr val="595959"/>
                </a:solidFill>
                <a:latin typeface="微软雅黑" panose="020B0503020204020204" pitchFamily="34" charset="-122"/>
                <a:ea typeface="微软雅黑" panose="020B0503020204020204" pitchFamily="34" charset="-122"/>
                <a:cs typeface="+mn-ea"/>
              </a:rPr>
              <a:t>c_choose.jsp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页面时传递了一个参数，当执行</a:t>
            </a:r>
            <a:r>
              <a:rPr lang="en-US" altLang="zh-CN" sz="1600" dirty="0">
                <a:solidFill>
                  <a:srgbClr val="595959"/>
                </a:solidFill>
                <a:latin typeface="微软雅黑" panose="020B0503020204020204" pitchFamily="34" charset="-122"/>
                <a:ea typeface="微软雅黑" panose="020B0503020204020204" pitchFamily="34" charset="-122"/>
                <a:cs typeface="+mn-ea"/>
              </a:rPr>
              <a:t>&lt;c:when test="${empty param.username}"&gt;</a:t>
            </a:r>
            <a:r>
              <a:rPr lang="zh-CN" altLang="zh-CN" sz="1600" dirty="0">
                <a:solidFill>
                  <a:srgbClr val="595959"/>
                </a:solidFill>
                <a:latin typeface="微软雅黑" panose="020B0503020204020204" pitchFamily="34" charset="-122"/>
                <a:ea typeface="微软雅黑" panose="020B0503020204020204" pitchFamily="34" charset="-122"/>
                <a:cs typeface="+mn-ea"/>
              </a:rPr>
              <a:t>标签时，</a:t>
            </a:r>
            <a:r>
              <a:rPr lang="en-US" altLang="zh-CN" sz="1600" dirty="0">
                <a:solidFill>
                  <a:srgbClr val="595959"/>
                </a:solidFill>
                <a:latin typeface="微软雅黑" panose="020B0503020204020204" pitchFamily="34" charset="-122"/>
                <a:ea typeface="微软雅黑" panose="020B0503020204020204" pitchFamily="34" charset="-122"/>
                <a:cs typeface="+mn-ea"/>
              </a:rPr>
              <a:t>test</a:t>
            </a:r>
            <a:r>
              <a:rPr lang="zh-CN" altLang="zh-CN" sz="1600" dirty="0">
                <a:solidFill>
                  <a:srgbClr val="595959"/>
                </a:solidFill>
                <a:latin typeface="微软雅黑" panose="020B0503020204020204" pitchFamily="34" charset="-122"/>
                <a:ea typeface="微软雅黑" panose="020B0503020204020204" pitchFamily="34" charset="-122"/>
                <a:cs typeface="+mn-ea"/>
              </a:rPr>
              <a:t>属性的值为</a:t>
            </a:r>
            <a:r>
              <a:rPr lang="en-US" altLang="zh-CN" sz="1600" dirty="0">
                <a:solidFill>
                  <a:srgbClr val="595959"/>
                </a:solidFill>
                <a:latin typeface="微软雅黑" panose="020B0503020204020204" pitchFamily="34" charset="-122"/>
                <a:ea typeface="微软雅黑" panose="020B0503020204020204" pitchFamily="34" charset="-122"/>
                <a:cs typeface="+mn-ea"/>
              </a:rPr>
              <a:t>false</a:t>
            </a:r>
            <a:r>
              <a:rPr lang="zh-CN" altLang="zh-CN" sz="1600" dirty="0">
                <a:solidFill>
                  <a:srgbClr val="595959"/>
                </a:solidFill>
                <a:latin typeface="微软雅黑" panose="020B0503020204020204" pitchFamily="34" charset="-122"/>
                <a:ea typeface="微软雅黑" panose="020B0503020204020204" pitchFamily="34" charset="-122"/>
                <a:cs typeface="+mn-ea"/>
              </a:rPr>
              <a:t>，不会输出标签体中的内容。然后执行</a:t>
            </a:r>
            <a:r>
              <a:rPr lang="en-US" altLang="zh-CN" sz="1600" dirty="0">
                <a:solidFill>
                  <a:srgbClr val="595959"/>
                </a:solidFill>
                <a:latin typeface="微软雅黑" panose="020B0503020204020204" pitchFamily="34" charset="-122"/>
                <a:ea typeface="微软雅黑" panose="020B0503020204020204" pitchFamily="34" charset="-122"/>
                <a:cs typeface="+mn-ea"/>
              </a:rPr>
              <a:t>&lt;c:when test="${param.username=='itcast' }"&gt;</a:t>
            </a:r>
            <a:r>
              <a:rPr lang="zh-CN" altLang="zh-CN" sz="1600" dirty="0">
                <a:solidFill>
                  <a:srgbClr val="595959"/>
                </a:solidFill>
                <a:latin typeface="微软雅黑" panose="020B0503020204020204" pitchFamily="34" charset="-122"/>
                <a:ea typeface="微软雅黑" panose="020B0503020204020204" pitchFamily="34" charset="-122"/>
                <a:cs typeface="+mn-ea"/>
              </a:rPr>
              <a:t>标签，当执行到该标签时，会判断</a:t>
            </a:r>
            <a:r>
              <a:rPr lang="en-US" altLang="zh-CN" sz="1600" dirty="0">
                <a:solidFill>
                  <a:srgbClr val="595959"/>
                </a:solidFill>
                <a:latin typeface="微软雅黑" panose="020B0503020204020204" pitchFamily="34" charset="-122"/>
                <a:ea typeface="微软雅黑" panose="020B0503020204020204" pitchFamily="34" charset="-122"/>
                <a:cs typeface="+mn-ea"/>
              </a:rPr>
              <a:t>test</a:t>
            </a:r>
            <a:r>
              <a:rPr lang="zh-CN" altLang="zh-CN" sz="1600" dirty="0">
                <a:solidFill>
                  <a:srgbClr val="595959"/>
                </a:solidFill>
                <a:latin typeface="微软雅黑" panose="020B0503020204020204" pitchFamily="34" charset="-122"/>
                <a:ea typeface="微软雅黑" panose="020B0503020204020204" pitchFamily="34" charset="-122"/>
                <a:cs typeface="+mn-ea"/>
              </a:rPr>
              <a:t>属性值是否为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a:solidFill>
                  <a:srgbClr val="595959"/>
                </a:solidFill>
                <a:latin typeface="微软雅黑" panose="020B0503020204020204" pitchFamily="34" charset="-122"/>
                <a:ea typeface="微软雅黑" panose="020B0503020204020204" pitchFamily="34" charset="-122"/>
                <a:cs typeface="+mn-ea"/>
              </a:rPr>
              <a:t>，由于在</a:t>
            </a:r>
            <a:r>
              <a:rPr lang="en-US" altLang="zh-CN" sz="1600" dirty="0">
                <a:solidFill>
                  <a:srgbClr val="595959"/>
                </a:solidFill>
                <a:latin typeface="微软雅黑" panose="020B0503020204020204" pitchFamily="34" charset="-122"/>
                <a:ea typeface="微软雅黑" panose="020B0503020204020204" pitchFamily="34" charset="-122"/>
                <a:cs typeface="+mn-ea"/>
              </a:rPr>
              <a:t>URL</a:t>
            </a:r>
            <a:r>
              <a:rPr lang="zh-CN" altLang="zh-CN" sz="1600" dirty="0">
                <a:solidFill>
                  <a:srgbClr val="595959"/>
                </a:solidFill>
                <a:latin typeface="微软雅黑" panose="020B0503020204020204" pitchFamily="34" charset="-122"/>
                <a:ea typeface="微软雅黑" panose="020B0503020204020204" pitchFamily="34" charset="-122"/>
                <a:cs typeface="+mn-ea"/>
              </a:rPr>
              <a:t>地址中传递了参数</a:t>
            </a:r>
            <a:r>
              <a:rPr lang="en-US" altLang="zh-CN" sz="1600" dirty="0">
                <a:solidFill>
                  <a:srgbClr val="595959"/>
                </a:solidFill>
                <a:latin typeface="微软雅黑" panose="020B0503020204020204" pitchFamily="34" charset="-122"/>
                <a:ea typeface="微软雅黑" panose="020B0503020204020204" pitchFamily="34" charset="-122"/>
                <a:cs typeface="+mn-ea"/>
              </a:rPr>
              <a:t>username=itcast</a:t>
            </a:r>
            <a:r>
              <a:rPr lang="zh-CN" altLang="zh-CN" sz="1600" dirty="0">
                <a:solidFill>
                  <a:srgbClr val="595959"/>
                </a:solidFill>
                <a:latin typeface="微软雅黑" panose="020B0503020204020204" pitchFamily="34" charset="-122"/>
                <a:ea typeface="微软雅黑" panose="020B0503020204020204" pitchFamily="34" charset="-122"/>
                <a:cs typeface="+mn-ea"/>
              </a:rPr>
              <a:t>，所以</a:t>
            </a:r>
            <a:r>
              <a:rPr lang="en-US" altLang="zh-CN" sz="1600" dirty="0">
                <a:solidFill>
                  <a:srgbClr val="595959"/>
                </a:solidFill>
                <a:latin typeface="微软雅黑" panose="020B0503020204020204" pitchFamily="34" charset="-122"/>
                <a:ea typeface="微软雅黑" panose="020B0503020204020204" pitchFamily="34" charset="-122"/>
                <a:cs typeface="+mn-ea"/>
              </a:rPr>
              <a:t>test</a:t>
            </a:r>
            <a:r>
              <a:rPr lang="zh-CN" altLang="zh-CN" sz="1600" dirty="0">
                <a:solidFill>
                  <a:srgbClr val="595959"/>
                </a:solidFill>
                <a:latin typeface="微软雅黑" panose="020B0503020204020204" pitchFamily="34" charset="-122"/>
                <a:ea typeface="微软雅黑" panose="020B0503020204020204" pitchFamily="34" charset="-122"/>
                <a:cs typeface="+mn-ea"/>
              </a:rPr>
              <a:t>属性值为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a:solidFill>
                  <a:srgbClr val="595959"/>
                </a:solidFill>
                <a:latin typeface="微软雅黑" panose="020B0503020204020204" pitchFamily="34" charset="-122"/>
                <a:ea typeface="微软雅黑" panose="020B0503020204020204" pitchFamily="34" charset="-122"/>
                <a:cs typeface="+mn-ea"/>
              </a:rPr>
              <a:t>，就会输出该标签体中的内容</a:t>
            </a:r>
            <a:r>
              <a:rPr lang="en-US" altLang="zh-CN" sz="1600" dirty="0">
                <a:solidFill>
                  <a:srgbClr val="595959"/>
                </a:solidFill>
                <a:latin typeface="微软雅黑" panose="020B0503020204020204" pitchFamily="34" charset="-122"/>
                <a:ea typeface="微软雅黑" panose="020B0503020204020204" pitchFamily="34" charset="-122"/>
                <a:cs typeface="+mn-ea"/>
              </a:rPr>
              <a:t>itcast is manager</a:t>
            </a:r>
            <a:r>
              <a:rPr lang="zh-CN" altLang="zh-CN" sz="1600" dirty="0">
                <a:solidFill>
                  <a:srgbClr val="595959"/>
                </a:solidFill>
                <a:latin typeface="微软雅黑" panose="020B0503020204020204" pitchFamily="34" charset="-122"/>
                <a:ea typeface="微软雅黑" panose="020B0503020204020204" pitchFamily="34" charset="-122"/>
                <a:cs typeface="+mn-ea"/>
              </a:rPr>
              <a:t>。</a:t>
            </a:r>
          </a:p>
        </p:txBody>
      </p:sp>
      <p:pic>
        <p:nvPicPr>
          <p:cNvPr id="7170" name="图片 565" descr="手机屏幕截图&#10;&#10;描述已自动生成"/>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6758" y="2479022"/>
            <a:ext cx="7544694" cy="146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5"/>
          <p:cNvSpPr txBox="1">
            <a:spLocks noChangeArrowheads="1"/>
          </p:cNvSpPr>
          <p:nvPr/>
        </p:nvSpPr>
        <p:spPr bwMode="auto">
          <a:xfrm>
            <a:off x="6072216" y="3031534"/>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595959"/>
                </a:solidFill>
                <a:latin typeface="微软雅黑" panose="020B0503020204020204" pitchFamily="34" charset="-122"/>
                <a:ea typeface="微软雅黑" panose="020B0503020204020204" pitchFamily="34" charset="-122"/>
              </a:rPr>
              <a:t>JSTL</a:t>
            </a:r>
            <a:r>
              <a:rPr lang="zh-CN" altLang="en-US" dirty="0">
                <a:solidFill>
                  <a:srgbClr val="595959"/>
                </a:solidFill>
                <a:latin typeface="微软雅黑" panose="020B0503020204020204" pitchFamily="34" charset="-122"/>
                <a:ea typeface="微软雅黑" panose="020B0503020204020204" pitchFamily="34" charset="-122"/>
              </a:rPr>
              <a:t>核心标签库中循环标签</a:t>
            </a:r>
            <a:r>
              <a:rPr lang="en-US" altLang="zh-CN" dirty="0">
                <a:solidFill>
                  <a:srgbClr val="1369B2"/>
                </a:solidFill>
                <a:latin typeface="微软雅黑" panose="020B0503020204020204" pitchFamily="34" charset="-122"/>
                <a:ea typeface="微软雅黑" panose="020B0503020204020204" pitchFamily="34" charset="-122"/>
              </a:rPr>
              <a:t>&lt;c:forEach&gt;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277852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218842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&lt;c:forEach&gt;</a:t>
            </a:r>
            <a:r>
              <a:rPr lang="zh-CN" altLang="zh-CN" sz="2000" dirty="0">
                <a:solidFill>
                  <a:srgbClr val="1369B2"/>
                </a:solidFill>
                <a:latin typeface="微软雅黑" panose="020B0503020204020204" pitchFamily="34" charset="-122"/>
                <a:ea typeface="微软雅黑" panose="020B0503020204020204" pitchFamily="34" charset="-122"/>
              </a:rPr>
              <a:t>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680616" y="3060375"/>
            <a:ext cx="9199646" cy="13368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页面中，经常需要对集合对象进行循环迭代操作，为此，</a:t>
            </a:r>
            <a:r>
              <a:rPr lang="en-US" altLang="zh-CN" dirty="0">
                <a:solidFill>
                  <a:srgbClr val="595959"/>
                </a:solidFill>
                <a:latin typeface="微软雅黑" panose="020B0503020204020204" pitchFamily="34" charset="-122"/>
              </a:rPr>
              <a:t>Core</a:t>
            </a:r>
            <a:r>
              <a:rPr lang="zh-CN" altLang="zh-CN" dirty="0">
                <a:solidFill>
                  <a:srgbClr val="595959"/>
                </a:solidFill>
                <a:latin typeface="微软雅黑" panose="020B0503020204020204" pitchFamily="34" charset="-122"/>
              </a:rPr>
              <a:t>标签库提供了一个</a:t>
            </a:r>
            <a:r>
              <a:rPr lang="en-US" altLang="zh-CN" dirty="0">
                <a:solidFill>
                  <a:srgbClr val="595959"/>
                </a:solidFill>
                <a:latin typeface="微软雅黑" panose="020B0503020204020204" pitchFamily="34" charset="-122"/>
              </a:rPr>
              <a:t>&lt;c:forEach&gt;</a:t>
            </a:r>
            <a:r>
              <a:rPr lang="zh-CN" altLang="zh-CN" dirty="0">
                <a:solidFill>
                  <a:srgbClr val="595959"/>
                </a:solidFill>
                <a:latin typeface="微软雅黑" panose="020B0503020204020204" pitchFamily="34" charset="-122"/>
              </a:rPr>
              <a:t>标签，该标签专门用于迭代集合对象中的元素，如</a:t>
            </a:r>
            <a:r>
              <a:rPr lang="en-US" altLang="zh-CN" dirty="0">
                <a:solidFill>
                  <a:srgbClr val="595959"/>
                </a:solidFill>
                <a:latin typeface="微软雅黑" panose="020B0503020204020204" pitchFamily="34" charset="-122"/>
              </a:rPr>
              <a:t>Set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Map</a:t>
            </a:r>
            <a:r>
              <a:rPr lang="zh-CN" altLang="zh-CN" dirty="0">
                <a:solidFill>
                  <a:srgbClr val="595959"/>
                </a:solidFill>
                <a:latin typeface="微软雅黑" panose="020B0503020204020204" pitchFamily="34" charset="-122"/>
              </a:rPr>
              <a:t>、数组等，并且能重复执行标签体中的内容</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6" name="圆角矩形 15"/>
          <p:cNvSpPr/>
          <p:nvPr/>
        </p:nvSpPr>
        <p:spPr>
          <a:xfrm>
            <a:off x="1346797" y="2635623"/>
            <a:ext cx="9865885" cy="21734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80262" y="44997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40694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347082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&lt;c:forEach&gt;</a:t>
            </a:r>
            <a:r>
              <a:rPr lang="zh-CN" altLang="zh-CN"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1369B2"/>
                </a:solidFill>
                <a:latin typeface="微软雅黑" panose="020B0503020204020204" pitchFamily="34" charset="-122"/>
                <a:ea typeface="微软雅黑" panose="020B0503020204020204" pitchFamily="34" charset="-122"/>
              </a:rPr>
              <a:t>的语法格式</a:t>
            </a:r>
          </a:p>
        </p:txBody>
      </p:sp>
      <p:sp>
        <p:nvSpPr>
          <p:cNvPr id="10"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文本框 18"/>
          <p:cNvSpPr txBox="1"/>
          <p:nvPr>
            <p:custDataLst>
              <p:tags r:id="rId2"/>
            </p:custDataLst>
          </p:nvPr>
        </p:nvSpPr>
        <p:spPr>
          <a:xfrm>
            <a:off x="1103498" y="1930824"/>
            <a:ext cx="10178583" cy="8796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&lt;c:</a:t>
            </a:r>
            <a:r>
              <a:rPr lang="en-US" altLang="zh-CN" dirty="0">
                <a:solidFill>
                  <a:srgbClr val="595959"/>
                </a:solidFill>
                <a:latin typeface="微软雅黑" panose="020B0503020204020204" pitchFamily="34" charset="-122"/>
              </a:rPr>
              <a:t>forEach</a:t>
            </a:r>
            <a:r>
              <a:rPr lang="zh-CN" altLang="zh-CN" dirty="0">
                <a:solidFill>
                  <a:srgbClr val="595959"/>
                </a:solidFill>
                <a:latin typeface="微软雅黑" panose="020B0503020204020204" pitchFamily="34" charset="-122"/>
              </a:rPr>
              <a:t>&gt;标签</a:t>
            </a:r>
            <a:r>
              <a:rPr lang="zh-CN" altLang="en-US" dirty="0">
                <a:solidFill>
                  <a:srgbClr val="595959"/>
                </a:solidFill>
                <a:latin typeface="微软雅黑" panose="020B0503020204020204" pitchFamily="34" charset="-122"/>
              </a:rPr>
              <a:t>有两种语法格式，具体如下：</a:t>
            </a: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语法1：迭代包含多个对象的集合</a:t>
            </a:r>
          </a:p>
          <a:p>
            <a:pPr>
              <a:lnSpc>
                <a:spcPct val="150000"/>
              </a:lnSpc>
            </a:pPr>
            <a:endParaRPr lang="zh-CN" altLang="zh-CN" dirty="0">
              <a:solidFill>
                <a:srgbClr val="595959"/>
              </a:solidFill>
              <a:latin typeface="微软雅黑" panose="020B0503020204020204" pitchFamily="34" charset="-122"/>
            </a:endParaRPr>
          </a:p>
        </p:txBody>
      </p:sp>
      <p:pic>
        <p:nvPicPr>
          <p:cNvPr id="11" name="图片 10"/>
          <p:cNvPicPr>
            <a:picLocks noChangeAspect="1"/>
          </p:cNvPicPr>
          <p:nvPr/>
        </p:nvPicPr>
        <p:blipFill>
          <a:blip r:embed="rId6"/>
          <a:stretch>
            <a:fillRect/>
          </a:stretch>
        </p:blipFill>
        <p:spPr>
          <a:xfrm>
            <a:off x="1835810" y="3091701"/>
            <a:ext cx="8935284" cy="1200329"/>
          </a:xfrm>
          <a:prstGeom prst="rect">
            <a:avLst/>
          </a:prstGeom>
        </p:spPr>
      </p:pic>
      <p:sp>
        <p:nvSpPr>
          <p:cNvPr id="15" name="矩形 14"/>
          <p:cNvSpPr/>
          <p:nvPr/>
        </p:nvSpPr>
        <p:spPr>
          <a:xfrm>
            <a:off x="1835810" y="3064808"/>
            <a:ext cx="8747025" cy="1200329"/>
          </a:xfrm>
          <a:prstGeom prst="rect">
            <a:avLst/>
          </a:prstGeom>
        </p:spPr>
        <p:txBody>
          <a:bodyPr wrap="square">
            <a:spAutoFit/>
          </a:bodyPr>
          <a:lstStyle/>
          <a:p>
            <a:r>
              <a:rPr lang="zh-CN" altLang="zh-CN" dirty="0"/>
              <a:t>&lt;c:forEach [var=</a:t>
            </a:r>
            <a:r>
              <a:rPr lang="en-US" altLang="zh-CN" dirty="0"/>
              <a:t>"varName"</a:t>
            </a:r>
            <a:r>
              <a:rPr lang="zh-CN" altLang="zh-CN" dirty="0"/>
              <a:t>] items=</a:t>
            </a:r>
            <a:r>
              <a:rPr lang="en-US" altLang="zh-CN" dirty="0"/>
              <a:t>"collection" [varStatus="varStatusName"]</a:t>
            </a:r>
            <a:endParaRPr lang="zh-CN" altLang="zh-CN" dirty="0"/>
          </a:p>
          <a:p>
            <a:r>
              <a:rPr lang="en-US" altLang="zh-CN" dirty="0"/>
              <a:t>[begin="begin"] [end="end"] [step="step"]</a:t>
            </a:r>
            <a:r>
              <a:rPr lang="zh-CN" altLang="zh-CN" dirty="0"/>
              <a:t>&gt;</a:t>
            </a:r>
          </a:p>
          <a:p>
            <a:r>
              <a:rPr lang="zh-CN" altLang="zh-CN" dirty="0"/>
              <a:t>	body content</a:t>
            </a:r>
          </a:p>
          <a:p>
            <a:r>
              <a:rPr lang="zh-CN" altLang="zh-CN" dirty="0"/>
              <a:t>&lt;/c:forEach&gt;</a:t>
            </a:r>
          </a:p>
        </p:txBody>
      </p:sp>
      <p:sp>
        <p:nvSpPr>
          <p:cNvPr id="19" name="文本框 18"/>
          <p:cNvSpPr txBox="1"/>
          <p:nvPr>
            <p:custDataLst>
              <p:tags r:id="rId3"/>
            </p:custDataLst>
          </p:nvPr>
        </p:nvSpPr>
        <p:spPr>
          <a:xfrm>
            <a:off x="1145643" y="4476801"/>
            <a:ext cx="10178583" cy="5703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语法</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：迭代指定范围内的集合</a:t>
            </a:r>
          </a:p>
          <a:p>
            <a:pPr>
              <a:lnSpc>
                <a:spcPct val="150000"/>
              </a:lnSpc>
            </a:pPr>
            <a:endParaRPr lang="zh-CN" altLang="zh-CN" dirty="0">
              <a:solidFill>
                <a:srgbClr val="595959"/>
              </a:solidFill>
              <a:latin typeface="微软雅黑" panose="020B0503020204020204" pitchFamily="34" charset="-122"/>
            </a:endParaRPr>
          </a:p>
        </p:txBody>
      </p:sp>
      <p:pic>
        <p:nvPicPr>
          <p:cNvPr id="20" name="图片 19"/>
          <p:cNvPicPr>
            <a:picLocks noChangeAspect="1"/>
          </p:cNvPicPr>
          <p:nvPr/>
        </p:nvPicPr>
        <p:blipFill>
          <a:blip r:embed="rId6"/>
          <a:stretch>
            <a:fillRect/>
          </a:stretch>
        </p:blipFill>
        <p:spPr>
          <a:xfrm>
            <a:off x="1835810" y="5168153"/>
            <a:ext cx="8935284" cy="1200329"/>
          </a:xfrm>
          <a:prstGeom prst="rect">
            <a:avLst/>
          </a:prstGeom>
        </p:spPr>
      </p:pic>
      <p:sp>
        <p:nvSpPr>
          <p:cNvPr id="21" name="矩形 20"/>
          <p:cNvSpPr/>
          <p:nvPr/>
        </p:nvSpPr>
        <p:spPr>
          <a:xfrm>
            <a:off x="1835810" y="5141260"/>
            <a:ext cx="8747025" cy="1200329"/>
          </a:xfrm>
          <a:prstGeom prst="rect">
            <a:avLst/>
          </a:prstGeom>
        </p:spPr>
        <p:txBody>
          <a:bodyPr wrap="square">
            <a:spAutoFit/>
          </a:bodyPr>
          <a:lstStyle/>
          <a:p>
            <a:r>
              <a:rPr lang="zh-CN" altLang="zh-CN" dirty="0"/>
              <a:t>&lt;c:forEach [var=</a:t>
            </a:r>
            <a:r>
              <a:rPr lang="en-US" altLang="zh-CN" dirty="0"/>
              <a:t>"varName"</a:t>
            </a:r>
            <a:r>
              <a:rPr lang="zh-CN" altLang="zh-CN" dirty="0"/>
              <a:t>] </a:t>
            </a:r>
            <a:r>
              <a:rPr lang="en-US" altLang="zh-CN" dirty="0"/>
              <a:t>[varStatus="varStatusName"] begin="begin" </a:t>
            </a:r>
            <a:endParaRPr lang="zh-CN" altLang="zh-CN" dirty="0"/>
          </a:p>
          <a:p>
            <a:r>
              <a:rPr lang="en-US" altLang="zh-CN" dirty="0"/>
              <a:t>end="end" [step="step"]</a:t>
            </a:r>
            <a:r>
              <a:rPr lang="zh-CN" altLang="zh-CN" dirty="0"/>
              <a:t>&gt;</a:t>
            </a:r>
          </a:p>
          <a:p>
            <a:r>
              <a:rPr lang="zh-CN" altLang="zh-CN" dirty="0"/>
              <a:t>	body content</a:t>
            </a:r>
          </a:p>
          <a:p>
            <a:r>
              <a:rPr lang="zh-CN" altLang="zh-CN" dirty="0"/>
              <a:t>&lt;/c:forEach&gt;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40694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347082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&lt;c:forEach&gt;</a:t>
            </a:r>
            <a:r>
              <a:rPr lang="zh-CN" altLang="zh-CN"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1369B2"/>
                </a:solidFill>
                <a:latin typeface="微软雅黑" panose="020B0503020204020204" pitchFamily="34" charset="-122"/>
                <a:ea typeface="微软雅黑" panose="020B0503020204020204" pitchFamily="34" charset="-122"/>
              </a:rPr>
              <a:t>的语法格式</a:t>
            </a:r>
          </a:p>
        </p:txBody>
      </p:sp>
      <p:sp>
        <p:nvSpPr>
          <p:cNvPr id="10"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文本框 18"/>
          <p:cNvSpPr txBox="1"/>
          <p:nvPr>
            <p:custDataLst>
              <p:tags r:id="rId2"/>
            </p:custDataLst>
          </p:nvPr>
        </p:nvSpPr>
        <p:spPr>
          <a:xfrm>
            <a:off x="1103497" y="2132532"/>
            <a:ext cx="10178583" cy="5972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&lt;c:forEach&gt;标签有多个属性。下面对这些属性分别进行讲解。</a:t>
            </a:r>
          </a:p>
          <a:p>
            <a:pPr>
              <a:lnSpc>
                <a:spcPct val="150000"/>
              </a:lnSpc>
            </a:pPr>
            <a:endParaRPr lang="zh-CN" altLang="zh-CN" dirty="0">
              <a:solidFill>
                <a:srgbClr val="595959"/>
              </a:solidFill>
              <a:latin typeface="微软雅黑" panose="020B0503020204020204" pitchFamily="34" charset="-122"/>
            </a:endParaRPr>
          </a:p>
        </p:txBody>
      </p:sp>
      <p:sp>
        <p:nvSpPr>
          <p:cNvPr id="14" name="文本框 18"/>
          <p:cNvSpPr txBox="1"/>
          <p:nvPr>
            <p:custDataLst>
              <p:tags r:id="rId3"/>
            </p:custDataLst>
          </p:nvPr>
        </p:nvSpPr>
        <p:spPr>
          <a:xfrm>
            <a:off x="1771365" y="3132096"/>
            <a:ext cx="9362799" cy="25022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1369B2"/>
                </a:solidFill>
                <a:latin typeface="微软雅黑" panose="020B0503020204020204" pitchFamily="34" charset="-122"/>
              </a:rPr>
              <a:t>var属性</a:t>
            </a:r>
            <a:r>
              <a:rPr lang="zh-CN" altLang="en-US"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用于将当前迭代到的元素保存到page域中的名称。</a:t>
            </a:r>
          </a:p>
          <a:p>
            <a:pPr lvl="0">
              <a:lnSpc>
                <a:spcPct val="150000"/>
              </a:lnSpc>
            </a:pPr>
            <a:r>
              <a:rPr lang="zh-CN" altLang="zh-CN" dirty="0">
                <a:solidFill>
                  <a:srgbClr val="1369B2"/>
                </a:solidFill>
                <a:latin typeface="微软雅黑" panose="020B0503020204020204" pitchFamily="34" charset="-122"/>
              </a:rPr>
              <a:t>items属性</a:t>
            </a:r>
            <a:r>
              <a:rPr lang="zh-CN" altLang="en-US"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用于指定将要迭代的集合对象。</a:t>
            </a:r>
          </a:p>
          <a:p>
            <a:pPr lvl="0">
              <a:lnSpc>
                <a:spcPct val="150000"/>
              </a:lnSpc>
            </a:pPr>
            <a:r>
              <a:rPr lang="zh-CN" altLang="zh-CN" dirty="0">
                <a:solidFill>
                  <a:srgbClr val="1369B2"/>
                </a:solidFill>
                <a:latin typeface="微软雅黑" panose="020B0503020204020204" pitchFamily="34" charset="-122"/>
              </a:rPr>
              <a:t>varStatus属性</a:t>
            </a:r>
            <a:r>
              <a:rPr lang="zh-CN" altLang="en-US"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用于指定将当前迭代状态信息的对象保存到page域中的名称。</a:t>
            </a:r>
          </a:p>
          <a:p>
            <a:pPr lvl="0">
              <a:lnSpc>
                <a:spcPct val="150000"/>
              </a:lnSpc>
            </a:pPr>
            <a:r>
              <a:rPr lang="zh-CN" altLang="zh-CN" dirty="0">
                <a:solidFill>
                  <a:srgbClr val="1369B2"/>
                </a:solidFill>
                <a:latin typeface="微软雅黑" panose="020B0503020204020204" pitchFamily="34" charset="-122"/>
              </a:rPr>
              <a:t>begin属性</a:t>
            </a:r>
            <a:r>
              <a:rPr lang="zh-CN" altLang="en-US"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用于指定从集合中第几个元素开始进行迭代，begin的索引值从0开始，</a:t>
            </a:r>
            <a:r>
              <a:rPr lang="en-US" altLang="zh-CN" dirty="0">
                <a:solidFill>
                  <a:srgbClr val="595959"/>
                </a:solidFill>
                <a:latin typeface="微软雅黑" panose="020B0503020204020204" pitchFamily="34" charset="-122"/>
              </a:rPr>
              <a:t> </a:t>
            </a:r>
          </a:p>
          <a:p>
            <a:pPr lvl="0">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如果没有指定items属性，就从begin指定的值开始迭代，直到迭代结束为止。</a:t>
            </a:r>
          </a:p>
          <a:p>
            <a:pPr lvl="0">
              <a:lnSpc>
                <a:spcPct val="150000"/>
              </a:lnSpc>
            </a:pPr>
            <a:r>
              <a:rPr lang="zh-CN" altLang="zh-CN" dirty="0">
                <a:solidFill>
                  <a:srgbClr val="1369B2"/>
                </a:solidFill>
                <a:latin typeface="微软雅黑" panose="020B0503020204020204" pitchFamily="34" charset="-122"/>
              </a:rPr>
              <a:t>step属性</a:t>
            </a:r>
            <a:r>
              <a:rPr lang="zh-CN" altLang="en-US"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用于指定迭代的步长，即迭代因子的增量。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917360" y="974098"/>
            <a:ext cx="8485746" cy="115685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修改完成之后，在IDEA中启动Tomcat服务器，在浏览器的地址栏中输入地址“http://localhost:8080/chapter07/MyServlet”访问MyServlet页面，浏览器窗口中显示的结果如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7170" name="图片 25"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686" y="2474257"/>
            <a:ext cx="6374558" cy="3777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933757"/>
            <a:ext cx="8485746" cy="15696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下面通过案例的方式学习</a:t>
            </a:r>
            <a:r>
              <a:rPr lang="en-US" altLang="zh-CN" sz="1600" dirty="0">
                <a:solidFill>
                  <a:srgbClr val="595959"/>
                </a:solidFill>
                <a:latin typeface="微软雅黑" panose="020B0503020204020204" pitchFamily="34" charset="-122"/>
                <a:ea typeface="微软雅黑" panose="020B0503020204020204" pitchFamily="34" charset="-122"/>
                <a:cs typeface="+mn-ea"/>
              </a:rPr>
              <a:t>&lt;c:forEach&gt;</a:t>
            </a:r>
            <a:r>
              <a:rPr lang="zh-CN" altLang="zh-CN" sz="1600" dirty="0">
                <a:solidFill>
                  <a:srgbClr val="595959"/>
                </a:solidFill>
                <a:latin typeface="微软雅黑" panose="020B0503020204020204" pitchFamily="34" charset="-122"/>
                <a:ea typeface="微软雅黑" panose="020B0503020204020204" pitchFamily="34" charset="-122"/>
                <a:cs typeface="+mn-ea"/>
              </a:rPr>
              <a:t>标签的使用。分别使用</a:t>
            </a:r>
            <a:r>
              <a:rPr lang="en-US" altLang="zh-CN" sz="1600" dirty="0">
                <a:solidFill>
                  <a:srgbClr val="595959"/>
                </a:solidFill>
                <a:latin typeface="微软雅黑" panose="020B0503020204020204" pitchFamily="34" charset="-122"/>
                <a:ea typeface="微软雅黑" panose="020B0503020204020204" pitchFamily="34" charset="-122"/>
                <a:cs typeface="+mn-ea"/>
              </a:rPr>
              <a:t>&lt;c:foreach&gt;</a:t>
            </a:r>
            <a:r>
              <a:rPr lang="zh-CN" altLang="zh-CN" sz="1600" dirty="0">
                <a:solidFill>
                  <a:srgbClr val="595959"/>
                </a:solidFill>
                <a:latin typeface="微软雅黑" panose="020B0503020204020204" pitchFamily="34" charset="-122"/>
                <a:ea typeface="微软雅黑" panose="020B0503020204020204" pitchFamily="34" charset="-122"/>
                <a:cs typeface="+mn-ea"/>
              </a:rPr>
              <a:t>标签迭代数组和</a:t>
            </a:r>
            <a:r>
              <a:rPr lang="en-US" altLang="zh-CN" sz="1600" dirty="0">
                <a:solidFill>
                  <a:srgbClr val="595959"/>
                </a:solidFill>
                <a:latin typeface="微软雅黑" panose="020B0503020204020204" pitchFamily="34" charset="-122"/>
                <a:ea typeface="微软雅黑" panose="020B0503020204020204" pitchFamily="34" charset="-122"/>
                <a:cs typeface="+mn-ea"/>
              </a:rPr>
              <a:t>Map</a:t>
            </a:r>
            <a:r>
              <a:rPr lang="zh-CN" altLang="zh-CN" sz="1600" dirty="0">
                <a:solidFill>
                  <a:srgbClr val="595959"/>
                </a:solidFill>
                <a:latin typeface="微软雅黑" panose="020B0503020204020204" pitchFamily="34" charset="-122"/>
                <a:ea typeface="微软雅黑" panose="020B0503020204020204" pitchFamily="34" charset="-122"/>
                <a:cs typeface="+mn-ea"/>
              </a:rPr>
              <a:t>集合，首先需要在数组和</a:t>
            </a:r>
            <a:r>
              <a:rPr lang="en-US" altLang="zh-CN" sz="1600" dirty="0">
                <a:solidFill>
                  <a:srgbClr val="595959"/>
                </a:solidFill>
                <a:latin typeface="微软雅黑" panose="020B0503020204020204" pitchFamily="34" charset="-122"/>
                <a:ea typeface="微软雅黑" panose="020B0503020204020204" pitchFamily="34" charset="-122"/>
                <a:cs typeface="+mn-ea"/>
              </a:rPr>
              <a:t>Map</a:t>
            </a:r>
            <a:r>
              <a:rPr lang="zh-CN" altLang="zh-CN" sz="1600" dirty="0">
                <a:solidFill>
                  <a:srgbClr val="595959"/>
                </a:solidFill>
                <a:latin typeface="微软雅黑" panose="020B0503020204020204" pitchFamily="34" charset="-122"/>
                <a:ea typeface="微软雅黑" panose="020B0503020204020204" pitchFamily="34" charset="-122"/>
                <a:cs typeface="+mn-ea"/>
              </a:rPr>
              <a:t>集合中添加几个元素，然后将数组赋值给</a:t>
            </a:r>
            <a:r>
              <a:rPr lang="en-US" altLang="zh-CN" sz="1600" dirty="0">
                <a:solidFill>
                  <a:srgbClr val="595959"/>
                </a:solidFill>
                <a:latin typeface="微软雅黑" panose="020B0503020204020204" pitchFamily="34" charset="-122"/>
                <a:ea typeface="微软雅黑" panose="020B0503020204020204" pitchFamily="34" charset="-122"/>
                <a:cs typeface="+mn-ea"/>
              </a:rPr>
              <a:t>&lt;c:forEach&gt;</a:t>
            </a:r>
            <a:r>
              <a:rPr lang="zh-CN" altLang="zh-CN" sz="1600" dirty="0">
                <a:solidFill>
                  <a:srgbClr val="595959"/>
                </a:solidFill>
                <a:latin typeface="微软雅黑" panose="020B0503020204020204" pitchFamily="34" charset="-122"/>
                <a:ea typeface="微软雅黑" panose="020B0503020204020204" pitchFamily="34" charset="-122"/>
                <a:cs typeface="+mn-ea"/>
              </a:rPr>
              <a:t>标签的</a:t>
            </a:r>
            <a:r>
              <a:rPr lang="en-US" altLang="zh-CN" sz="1600" dirty="0">
                <a:solidFill>
                  <a:srgbClr val="595959"/>
                </a:solidFill>
                <a:latin typeface="微软雅黑" panose="020B0503020204020204" pitchFamily="34" charset="-122"/>
                <a:ea typeface="微软雅黑" panose="020B0503020204020204" pitchFamily="34" charset="-122"/>
                <a:cs typeface="+mn-ea"/>
              </a:rPr>
              <a:t>items</a:t>
            </a:r>
            <a:r>
              <a:rPr lang="zh-CN" altLang="zh-CN" sz="1600" dirty="0">
                <a:solidFill>
                  <a:srgbClr val="595959"/>
                </a:solidFill>
                <a:latin typeface="微软雅黑" panose="020B0503020204020204" pitchFamily="34" charset="-122"/>
                <a:ea typeface="微软雅黑" panose="020B0503020204020204" pitchFamily="34" charset="-122"/>
                <a:cs typeface="+mn-ea"/>
              </a:rPr>
              <a:t>属性，而</a:t>
            </a:r>
            <a:r>
              <a:rPr lang="en-US" altLang="zh-CN" sz="1600" dirty="0">
                <a:solidFill>
                  <a:srgbClr val="595959"/>
                </a:solidFill>
                <a:latin typeface="微软雅黑" panose="020B0503020204020204" pitchFamily="34" charset="-122"/>
                <a:ea typeface="微软雅黑" panose="020B0503020204020204" pitchFamily="34" charset="-122"/>
                <a:cs typeface="+mn-ea"/>
              </a:rPr>
              <a:t>Map</a:t>
            </a:r>
            <a:r>
              <a:rPr lang="zh-CN" altLang="zh-CN" sz="1600" dirty="0">
                <a:solidFill>
                  <a:srgbClr val="595959"/>
                </a:solidFill>
                <a:latin typeface="微软雅黑" panose="020B0503020204020204" pitchFamily="34" charset="-122"/>
                <a:ea typeface="微软雅黑" panose="020B0503020204020204" pitchFamily="34" charset="-122"/>
                <a:cs typeface="+mn-ea"/>
              </a:rPr>
              <a:t>集合对象同样赋值给</a:t>
            </a:r>
            <a:r>
              <a:rPr lang="en-US" altLang="zh-CN" sz="1600" dirty="0">
                <a:solidFill>
                  <a:srgbClr val="595959"/>
                </a:solidFill>
                <a:latin typeface="微软雅黑" panose="020B0503020204020204" pitchFamily="34" charset="-122"/>
                <a:ea typeface="微软雅黑" panose="020B0503020204020204" pitchFamily="34" charset="-122"/>
                <a:cs typeface="+mn-ea"/>
              </a:rPr>
              <a:t>&lt;c:forEach&gt;</a:t>
            </a:r>
            <a:r>
              <a:rPr lang="zh-CN" altLang="zh-CN" sz="1600" dirty="0">
                <a:solidFill>
                  <a:srgbClr val="595959"/>
                </a:solidFill>
                <a:latin typeface="微软雅黑" panose="020B0503020204020204" pitchFamily="34" charset="-122"/>
                <a:ea typeface="微软雅黑" panose="020B0503020204020204" pitchFamily="34" charset="-122"/>
                <a:cs typeface="+mn-ea"/>
              </a:rPr>
              <a:t>标签的</a:t>
            </a:r>
            <a:r>
              <a:rPr lang="en-US" altLang="zh-CN" sz="1600" dirty="0">
                <a:solidFill>
                  <a:srgbClr val="595959"/>
                </a:solidFill>
                <a:latin typeface="微软雅黑" panose="020B0503020204020204" pitchFamily="34" charset="-122"/>
                <a:ea typeface="微软雅黑" panose="020B0503020204020204" pitchFamily="34" charset="-122"/>
                <a:cs typeface="+mn-ea"/>
              </a:rPr>
              <a:t>items</a:t>
            </a:r>
            <a:r>
              <a:rPr lang="zh-CN" altLang="zh-CN" sz="1600" dirty="0">
                <a:solidFill>
                  <a:srgbClr val="595959"/>
                </a:solidFill>
                <a:latin typeface="微软雅黑" panose="020B0503020204020204" pitchFamily="34" charset="-122"/>
                <a:ea typeface="微软雅黑" panose="020B0503020204020204" pitchFamily="34" charset="-122"/>
                <a:cs typeface="+mn-ea"/>
              </a:rPr>
              <a:t>属性，之后使用</a:t>
            </a:r>
            <a:r>
              <a:rPr lang="en-US" altLang="zh-CN" sz="1600" dirty="0">
                <a:solidFill>
                  <a:srgbClr val="595959"/>
                </a:solidFill>
                <a:latin typeface="微软雅黑" panose="020B0503020204020204" pitchFamily="34" charset="-122"/>
                <a:ea typeface="微软雅黑" panose="020B0503020204020204" pitchFamily="34" charset="-122"/>
                <a:cs typeface="+mn-ea"/>
              </a:rPr>
              <a:t>EL</a:t>
            </a:r>
            <a:r>
              <a:rPr lang="zh-CN" altLang="zh-CN" sz="1600" dirty="0">
                <a:solidFill>
                  <a:srgbClr val="595959"/>
                </a:solidFill>
                <a:latin typeface="微软雅黑" panose="020B0503020204020204" pitchFamily="34" charset="-122"/>
                <a:ea typeface="微软雅黑" panose="020B0503020204020204" pitchFamily="34" charset="-122"/>
                <a:cs typeface="+mn-ea"/>
              </a:rPr>
              <a:t>获取</a:t>
            </a:r>
            <a:r>
              <a:rPr lang="en-US" altLang="zh-CN" sz="1600" dirty="0">
                <a:solidFill>
                  <a:srgbClr val="595959"/>
                </a:solidFill>
                <a:latin typeface="微软雅黑" panose="020B0503020204020204" pitchFamily="34" charset="-122"/>
                <a:ea typeface="微软雅黑" panose="020B0503020204020204" pitchFamily="34" charset="-122"/>
                <a:cs typeface="+mn-ea"/>
              </a:rPr>
              <a:t>Map</a:t>
            </a:r>
            <a:r>
              <a:rPr lang="zh-CN" altLang="zh-CN" sz="1600" dirty="0">
                <a:solidFill>
                  <a:srgbClr val="595959"/>
                </a:solidFill>
                <a:latin typeface="微软雅黑" panose="020B0503020204020204" pitchFamily="34" charset="-122"/>
                <a:ea typeface="微软雅黑" panose="020B0503020204020204" pitchFamily="34" charset="-122"/>
                <a:cs typeface="+mn-ea"/>
              </a:rPr>
              <a:t>集合中的键和值，</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713988" y="2653598"/>
            <a:ext cx="8209145" cy="3815653"/>
          </a:xfrm>
          <a:prstGeom prst="rect">
            <a:avLst/>
          </a:prstGeom>
        </p:spPr>
      </p:pic>
      <p:sp>
        <p:nvSpPr>
          <p:cNvPr id="2" name="矩形 1"/>
          <p:cNvSpPr/>
          <p:nvPr/>
        </p:nvSpPr>
        <p:spPr>
          <a:xfrm>
            <a:off x="1767924" y="2651334"/>
            <a:ext cx="7712251" cy="3785652"/>
          </a:xfrm>
          <a:prstGeom prst="rect">
            <a:avLst/>
          </a:prstGeom>
        </p:spPr>
        <p:txBody>
          <a:bodyPr wrap="square">
            <a:spAutoFit/>
          </a:bodyPr>
          <a:lstStyle/>
          <a:p>
            <a:r>
              <a:rPr lang="en-US" altLang="zh-CN" sz="1600" dirty="0"/>
              <a:t>&lt;body&gt;</a:t>
            </a:r>
            <a:endParaRPr lang="zh-CN" altLang="zh-CN" sz="1600" dirty="0"/>
          </a:p>
          <a:p>
            <a:r>
              <a:rPr lang="en-US" altLang="zh-CN" sz="1600" dirty="0"/>
              <a:t>	&lt;%String[] fruits = { "apple", "orange", "grape", "banana" };%&gt;</a:t>
            </a:r>
            <a:endParaRPr lang="zh-CN" altLang="zh-CN" sz="1600" dirty="0"/>
          </a:p>
          <a:p>
            <a:r>
              <a:rPr lang="en-US" altLang="zh-CN" sz="1600" dirty="0"/>
              <a:t>	String</a:t>
            </a:r>
            <a:r>
              <a:rPr lang="zh-CN" altLang="zh-CN" sz="1600" dirty="0"/>
              <a:t>数组中的元素：</a:t>
            </a:r>
          </a:p>
          <a:p>
            <a:r>
              <a:rPr lang="en-US" altLang="zh-CN" sz="1600" dirty="0"/>
              <a:t>	&lt;c:forEach var="name" items="&lt;%=fruits%&gt;"&gt;</a:t>
            </a:r>
            <a:endParaRPr lang="zh-CN" altLang="zh-CN" sz="1600" dirty="0"/>
          </a:p>
          <a:p>
            <a:r>
              <a:rPr lang="en-US" altLang="zh-CN" sz="1600" dirty="0"/>
              <a:t> 		${name}&lt;br /&gt;</a:t>
            </a:r>
            <a:endParaRPr lang="zh-CN" altLang="zh-CN" sz="1600" dirty="0"/>
          </a:p>
          <a:p>
            <a:r>
              <a:rPr lang="en-US" altLang="zh-CN" sz="1600" dirty="0"/>
              <a:t>	&lt;/c:forEach&gt;</a:t>
            </a:r>
            <a:endParaRPr lang="zh-CN" altLang="zh-CN" sz="1600" dirty="0"/>
          </a:p>
          <a:p>
            <a:r>
              <a:rPr lang="en-US" altLang="zh-CN" sz="1600" dirty="0"/>
              <a:t>	&lt;%       Map userMap = new HashMap();</a:t>
            </a:r>
            <a:endParaRPr lang="zh-CN" altLang="zh-CN" sz="1600" dirty="0"/>
          </a:p>
          <a:p>
            <a:r>
              <a:rPr lang="en-US" altLang="zh-CN" sz="1600" dirty="0"/>
              <a:t>		userMap.put("Tom", "123");</a:t>
            </a:r>
            <a:endParaRPr lang="zh-CN" altLang="zh-CN" sz="1600" dirty="0"/>
          </a:p>
          <a:p>
            <a:r>
              <a:rPr lang="en-US" altLang="zh-CN" sz="1600" dirty="0"/>
              <a:t>		userMap.put("Make", "123");</a:t>
            </a:r>
            <a:endParaRPr lang="zh-CN" altLang="zh-CN" sz="1600" dirty="0"/>
          </a:p>
          <a:p>
            <a:r>
              <a:rPr lang="en-US" altLang="zh-CN" sz="1600" dirty="0"/>
              <a:t>		userMap.put("Lina", "123");     %&gt;</a:t>
            </a:r>
            <a:endParaRPr lang="zh-CN" altLang="zh-CN" sz="1600" dirty="0"/>
          </a:p>
          <a:p>
            <a:r>
              <a:rPr lang="en-US" altLang="zh-CN" sz="1600" dirty="0"/>
              <a:t>	HashMap</a:t>
            </a:r>
            <a:r>
              <a:rPr lang="zh-CN" altLang="zh-CN" sz="1600" dirty="0"/>
              <a:t>集合中的元素：</a:t>
            </a:r>
          </a:p>
          <a:p>
            <a:r>
              <a:rPr lang="en-US" altLang="zh-CN" sz="1600" dirty="0"/>
              <a:t>	&lt;c:forEach var="entry" items="&lt;%=userMap%&gt;"&gt;</a:t>
            </a:r>
            <a:endParaRPr lang="zh-CN" altLang="zh-CN" sz="1600" dirty="0"/>
          </a:p>
          <a:p>
            <a:r>
              <a:rPr lang="en-US" altLang="zh-CN" sz="1600" dirty="0"/>
              <a:t>		${entry.key}&amp;nbsp;${entry.value}&lt;br /&gt;</a:t>
            </a:r>
            <a:endParaRPr lang="zh-CN" altLang="zh-CN" sz="1600" dirty="0"/>
          </a:p>
          <a:p>
            <a:r>
              <a:rPr lang="en-US" altLang="zh-CN" sz="1600" dirty="0"/>
              <a:t>	&lt;/c:forEach&gt;</a:t>
            </a:r>
            <a:endParaRPr lang="zh-CN" altLang="zh-CN" sz="1600" dirty="0"/>
          </a:p>
          <a:p>
            <a:r>
              <a:rPr lang="en-US" altLang="zh-CN" sz="1600" dirty="0"/>
              <a:t>&lt;/body&gt;</a:t>
            </a:r>
            <a:endParaRPr lang="zh-CN" altLang="zh-CN" sz="1600" dirty="0"/>
          </a:p>
        </p:txBody>
      </p:sp>
      <p:sp>
        <p:nvSpPr>
          <p:cNvPr id="8"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933757"/>
            <a:ext cx="8485746"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http://localhost:8080/chapter07/c_foreach1.jsp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c_ foreach1.jsp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页面，此时，浏览器窗口中的显示结果如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194" name="图片 38"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075" y="2474258"/>
            <a:ext cx="5755490" cy="355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378705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321434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&lt;c:forEach&gt;</a:t>
            </a:r>
            <a:r>
              <a:rPr lang="zh-CN" altLang="zh-CN"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1369B2"/>
                </a:solidFill>
                <a:latin typeface="微软雅黑" panose="020B0503020204020204" pitchFamily="34" charset="-122"/>
                <a:ea typeface="微软雅黑" panose="020B0503020204020204" pitchFamily="34" charset="-122"/>
              </a:rPr>
              <a:t>中的属性</a:t>
            </a:r>
          </a:p>
        </p:txBody>
      </p:sp>
      <p:sp>
        <p:nvSpPr>
          <p:cNvPr id="14" name="文本框 18"/>
          <p:cNvSpPr txBox="1"/>
          <p:nvPr>
            <p:custDataLst>
              <p:tags r:id="rId2"/>
            </p:custDataLst>
          </p:nvPr>
        </p:nvSpPr>
        <p:spPr>
          <a:xfrm>
            <a:off x="1680616" y="3060375"/>
            <a:ext cx="9199646" cy="13368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在部分情况下，需要指定&lt;c:forEach&gt;标签循环的次数、起始索引和结束索引，在JSTL的Core标签库中，&lt;c:forEach&gt;标签的</a:t>
            </a:r>
            <a:r>
              <a:rPr lang="zh-CN" altLang="zh-CN" dirty="0">
                <a:solidFill>
                  <a:srgbClr val="1369B2"/>
                </a:solidFill>
                <a:latin typeface="微软雅黑" panose="020B0503020204020204" pitchFamily="34" charset="-122"/>
              </a:rPr>
              <a:t>begin</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end</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step属性</a:t>
            </a:r>
            <a:r>
              <a:rPr lang="zh-CN" altLang="zh-CN" dirty="0">
                <a:solidFill>
                  <a:srgbClr val="595959"/>
                </a:solidFill>
                <a:latin typeface="微软雅黑" panose="020B0503020204020204" pitchFamily="34" charset="-122"/>
              </a:rPr>
              <a:t>分别用于指定循环的</a:t>
            </a:r>
            <a:r>
              <a:rPr lang="zh-CN" altLang="zh-CN" dirty="0">
                <a:solidFill>
                  <a:srgbClr val="1369B2"/>
                </a:solidFill>
                <a:latin typeface="微软雅黑" panose="020B0503020204020204" pitchFamily="34" charset="-122"/>
              </a:rPr>
              <a:t>起始索引</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结束索引</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步长</a:t>
            </a:r>
            <a:r>
              <a:rPr lang="zh-CN" altLang="zh-CN" dirty="0">
                <a:solidFill>
                  <a:srgbClr val="595959"/>
                </a:solidFill>
                <a:latin typeface="微软雅黑" panose="020B0503020204020204" pitchFamily="34" charset="-122"/>
              </a:rPr>
              <a:t>。使用这些属性可以迭代集合对象中某一范围内的元素。</a:t>
            </a:r>
          </a:p>
        </p:txBody>
      </p:sp>
      <p:sp>
        <p:nvSpPr>
          <p:cNvPr id="16" name="圆角矩形 15"/>
          <p:cNvSpPr/>
          <p:nvPr/>
        </p:nvSpPr>
        <p:spPr>
          <a:xfrm>
            <a:off x="1346797" y="2635623"/>
            <a:ext cx="9865885" cy="21734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80262" y="44997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81674"/>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在chapter07项目的web目录下，创建一个名为c_foreach2.jsp的文件，该文件中使用了&lt;c:forEach&gt;标签的begin、end和step属性，</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a:solidFill>
                  <a:srgbClr val="595959"/>
                </a:solidFill>
                <a:latin typeface="微软雅黑" panose="020B0503020204020204" pitchFamily="34" charset="-122"/>
                <a:ea typeface="微软雅黑" panose="020B0503020204020204" pitchFamily="34" charset="-122"/>
                <a:cs typeface="+mn-ea"/>
              </a:rPr>
              <a:t>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996375" y="2344318"/>
            <a:ext cx="7914107" cy="3942956"/>
          </a:xfrm>
          <a:prstGeom prst="rect">
            <a:avLst/>
          </a:prstGeom>
        </p:spPr>
      </p:pic>
      <p:sp>
        <p:nvSpPr>
          <p:cNvPr id="2" name="矩形 1"/>
          <p:cNvSpPr/>
          <p:nvPr/>
        </p:nvSpPr>
        <p:spPr>
          <a:xfrm>
            <a:off x="2050310" y="2382394"/>
            <a:ext cx="7550889" cy="3877985"/>
          </a:xfrm>
          <a:prstGeom prst="rect">
            <a:avLst/>
          </a:prstGeom>
        </p:spPr>
        <p:txBody>
          <a:bodyPr wrap="square">
            <a:spAutoFit/>
          </a:bodyPr>
          <a:lstStyle/>
          <a:p>
            <a:pPr lvl="0"/>
            <a:r>
              <a:rPr lang="en-US" altLang="zh-CN" sz="1600" dirty="0"/>
              <a:t>&lt;body&gt;</a:t>
            </a:r>
            <a:endParaRPr lang="zh-CN" altLang="zh-CN" sz="1600" dirty="0"/>
          </a:p>
          <a:p>
            <a:pPr lvl="0"/>
            <a:r>
              <a:rPr lang="en-US" altLang="zh-CN" sz="1600" dirty="0"/>
              <a:t>  colorsList</a:t>
            </a:r>
            <a:r>
              <a:rPr lang="zh-CN" altLang="zh-CN" sz="1600" dirty="0"/>
              <a:t>集合（指定迭代范围和步长）</a:t>
            </a:r>
            <a:r>
              <a:rPr lang="en-US" altLang="zh-CN" sz="1600" dirty="0"/>
              <a:t>&lt;br /&gt;</a:t>
            </a:r>
            <a:endParaRPr lang="zh-CN" altLang="zh-CN" sz="1600" dirty="0"/>
          </a:p>
          <a:p>
            <a:pPr lvl="0"/>
            <a:r>
              <a:rPr lang="en-US" altLang="zh-CN" sz="1600" dirty="0"/>
              <a:t>	&lt;%</a:t>
            </a:r>
            <a:endParaRPr lang="zh-CN" altLang="zh-CN" sz="1600" dirty="0"/>
          </a:p>
          <a:p>
            <a:pPr lvl="0"/>
            <a:r>
              <a:rPr lang="en-US" altLang="zh-CN" sz="1600" dirty="0"/>
              <a:t>		List colorsList=new ArrayList();</a:t>
            </a:r>
            <a:endParaRPr lang="zh-CN" altLang="zh-CN" sz="1600" dirty="0"/>
          </a:p>
          <a:p>
            <a:pPr lvl="0"/>
            <a:r>
              <a:rPr lang="en-US" altLang="zh-CN" sz="1600" dirty="0"/>
              <a:t>		colorsList.add("red");</a:t>
            </a:r>
            <a:endParaRPr lang="zh-CN" altLang="zh-CN" sz="1600" dirty="0"/>
          </a:p>
          <a:p>
            <a:pPr lvl="0"/>
            <a:r>
              <a:rPr lang="en-US" altLang="zh-CN" sz="1600" dirty="0"/>
              <a:t>		colorsList.add("yellow");</a:t>
            </a:r>
            <a:endParaRPr lang="zh-CN" altLang="zh-CN" sz="1600" dirty="0"/>
          </a:p>
          <a:p>
            <a:pPr lvl="0"/>
            <a:r>
              <a:rPr lang="en-US" altLang="zh-CN" sz="1600" dirty="0"/>
              <a:t>		colorsList.add("blue");</a:t>
            </a:r>
            <a:endParaRPr lang="zh-CN" altLang="zh-CN" sz="1600" dirty="0"/>
          </a:p>
          <a:p>
            <a:pPr lvl="0"/>
            <a:r>
              <a:rPr lang="en-US" altLang="zh-CN" sz="1600" dirty="0"/>
              <a:t>		colorsList.add("green");</a:t>
            </a:r>
            <a:endParaRPr lang="zh-CN" altLang="zh-CN" sz="1600" dirty="0"/>
          </a:p>
          <a:p>
            <a:pPr lvl="0"/>
            <a:r>
              <a:rPr lang="en-US" altLang="zh-CN" sz="1600" dirty="0"/>
              <a:t>		colorsList.add("black");</a:t>
            </a:r>
            <a:endParaRPr lang="zh-CN" altLang="zh-CN" sz="1600" dirty="0"/>
          </a:p>
          <a:p>
            <a:pPr lvl="0"/>
            <a:r>
              <a:rPr lang="en-US" altLang="zh-CN" sz="1600" dirty="0"/>
              <a:t>	%&gt;</a:t>
            </a:r>
            <a:endParaRPr lang="zh-CN" altLang="zh-CN" sz="1600" dirty="0"/>
          </a:p>
          <a:p>
            <a:pPr lvl="0"/>
            <a:r>
              <a:rPr lang="en-US" altLang="zh-CN" sz="1600" dirty="0"/>
              <a:t>	&lt;c:forEach var="color" items="&lt;%=colorsList%&gt;" begin="1" </a:t>
            </a:r>
            <a:endParaRPr lang="zh-CN" altLang="zh-CN" sz="1600" dirty="0"/>
          </a:p>
          <a:p>
            <a:pPr lvl="0"/>
            <a:r>
              <a:rPr lang="en-US" altLang="zh-CN" sz="1600" dirty="0"/>
              <a:t>     end="3" step="2"&gt;</a:t>
            </a:r>
            <a:endParaRPr lang="zh-CN" altLang="zh-CN" sz="1600" dirty="0"/>
          </a:p>
          <a:p>
            <a:pPr lvl="0"/>
            <a:r>
              <a:rPr lang="en-US" altLang="zh-CN" sz="1600" dirty="0"/>
              <a:t>		${color}&amp;nbsp;</a:t>
            </a:r>
            <a:endParaRPr lang="zh-CN" altLang="zh-CN" sz="1600" dirty="0"/>
          </a:p>
          <a:p>
            <a:pPr lvl="0"/>
            <a:r>
              <a:rPr lang="en-US" altLang="zh-CN" sz="1600" dirty="0"/>
              <a:t>	&lt;/c:forEach&gt;</a:t>
            </a:r>
            <a:endParaRPr lang="zh-CN" altLang="zh-CN" sz="1600" dirty="0"/>
          </a:p>
          <a:p>
            <a:pPr lvl="0"/>
            <a:r>
              <a:rPr lang="en-US" altLang="zh-CN" sz="1600" dirty="0"/>
              <a:t>&lt;/body&gt;</a:t>
            </a:r>
            <a:endParaRPr lang="zh-CN" altLang="zh-CN" sz="1600" dirty="0"/>
          </a:p>
        </p:txBody>
      </p:sp>
      <p:sp>
        <p:nvSpPr>
          <p:cNvPr id="8"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974098"/>
            <a:ext cx="8485746" cy="115685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http://localhost:8080/chapter07/c_foreach2.jsp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c_ foreach2.jsp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页面，此时，浏览器窗口中的显示结果如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218" name="图片 39"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686" y="2823882"/>
            <a:ext cx="6193683" cy="211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40694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347082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&lt;c:forEach&gt;</a:t>
            </a:r>
            <a:r>
              <a:rPr lang="zh-CN" altLang="zh-CN"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1369B2"/>
                </a:solidFill>
                <a:latin typeface="微软雅黑" panose="020B0503020204020204" pitchFamily="34" charset="-122"/>
                <a:ea typeface="微软雅黑" panose="020B0503020204020204" pitchFamily="34" charset="-122"/>
              </a:rPr>
              <a:t>的语法格式</a:t>
            </a:r>
          </a:p>
        </p:txBody>
      </p:sp>
      <p:sp>
        <p:nvSpPr>
          <p:cNvPr id="10" name="Title 1"/>
          <p:cNvSpPr txBox="1"/>
          <p:nvPr/>
        </p:nvSpPr>
        <p:spPr>
          <a:xfrm>
            <a:off x="1143840" y="266933"/>
            <a:ext cx="23389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文本框 18"/>
          <p:cNvSpPr txBox="1"/>
          <p:nvPr>
            <p:custDataLst>
              <p:tags r:id="rId2"/>
            </p:custDataLst>
          </p:nvPr>
        </p:nvSpPr>
        <p:spPr>
          <a:xfrm>
            <a:off x="1103497" y="2038403"/>
            <a:ext cx="10178583" cy="13099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&lt;c:forEach&gt;标签的varStatus属性用于设置一个javax.servlet.jsp.jstl.core.LoopTagStatus类型的变量，这个变量包含了从集合中取出元素的状态信息。使用&lt;c:forEach&gt;标签的varStatus属性可以获取以下信息：</a:t>
            </a:r>
          </a:p>
        </p:txBody>
      </p:sp>
      <p:sp>
        <p:nvSpPr>
          <p:cNvPr id="14" name="文本框 18"/>
          <p:cNvSpPr txBox="1"/>
          <p:nvPr>
            <p:custDataLst>
              <p:tags r:id="rId3"/>
            </p:custDataLst>
          </p:nvPr>
        </p:nvSpPr>
        <p:spPr>
          <a:xfrm>
            <a:off x="2215117" y="3737211"/>
            <a:ext cx="6189294" cy="182987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rPr>
              <a:t>count</a:t>
            </a:r>
            <a:r>
              <a:rPr lang="zh-CN" altLang="zh-CN" dirty="0">
                <a:solidFill>
                  <a:srgbClr val="595959"/>
                </a:solidFill>
                <a:latin typeface="微软雅黑" panose="020B0503020204020204" pitchFamily="34" charset="-122"/>
              </a:rPr>
              <a:t>：表示元素在集合中的序号，从1开始计数；</a:t>
            </a:r>
          </a:p>
          <a:p>
            <a:pPr>
              <a:lnSpc>
                <a:spcPct val="150000"/>
              </a:lnSpc>
            </a:pPr>
            <a:r>
              <a:rPr lang="zh-CN" altLang="zh-CN" dirty="0">
                <a:solidFill>
                  <a:srgbClr val="1369B2"/>
                </a:solidFill>
                <a:latin typeface="微软雅黑" panose="020B0503020204020204" pitchFamily="34" charset="-122"/>
              </a:rPr>
              <a:t>index</a:t>
            </a:r>
            <a:r>
              <a:rPr lang="zh-CN" altLang="zh-CN" dirty="0">
                <a:solidFill>
                  <a:srgbClr val="595959"/>
                </a:solidFill>
                <a:latin typeface="微软雅黑" panose="020B0503020204020204" pitchFamily="34" charset="-122"/>
              </a:rPr>
              <a:t>：表示当前元素在集合中的索引，从0开始计数；</a:t>
            </a:r>
          </a:p>
          <a:p>
            <a:pPr>
              <a:lnSpc>
                <a:spcPct val="150000"/>
              </a:lnSpc>
            </a:pPr>
            <a:r>
              <a:rPr lang="zh-CN" altLang="zh-CN" dirty="0">
                <a:solidFill>
                  <a:srgbClr val="1369B2"/>
                </a:solidFill>
                <a:latin typeface="微软雅黑" panose="020B0503020204020204" pitchFamily="34" charset="-122"/>
              </a:rPr>
              <a:t>first</a:t>
            </a:r>
            <a:r>
              <a:rPr lang="zh-CN" altLang="zh-CN" dirty="0">
                <a:solidFill>
                  <a:srgbClr val="595959"/>
                </a:solidFill>
                <a:latin typeface="微软雅黑" panose="020B0503020204020204" pitchFamily="34" charset="-122"/>
              </a:rPr>
              <a:t>：表示当前是否为集合中的第一个元素；</a:t>
            </a:r>
          </a:p>
          <a:p>
            <a:pPr>
              <a:lnSpc>
                <a:spcPct val="150000"/>
              </a:lnSpc>
            </a:pPr>
            <a:r>
              <a:rPr lang="zh-CN" altLang="zh-CN" dirty="0">
                <a:solidFill>
                  <a:srgbClr val="1369B2"/>
                </a:solidFill>
                <a:latin typeface="微软雅黑" panose="020B0503020204020204" pitchFamily="34" charset="-122"/>
              </a:rPr>
              <a:t>last</a:t>
            </a:r>
            <a:r>
              <a:rPr lang="zh-CN" altLang="zh-CN" dirty="0">
                <a:solidFill>
                  <a:srgbClr val="595959"/>
                </a:solidFill>
                <a:latin typeface="微软雅黑" panose="020B0503020204020204" pitchFamily="34" charset="-122"/>
              </a:rPr>
              <a:t>：表示当前是否为集合中的最后一个元素；</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5"/>
          <p:cNvSpPr txBox="1">
            <a:spLocks noChangeArrowheads="1"/>
          </p:cNvSpPr>
          <p:nvPr/>
        </p:nvSpPr>
        <p:spPr bwMode="auto">
          <a:xfrm>
            <a:off x="6072216" y="3031534"/>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JSTL</a:t>
            </a:r>
            <a:r>
              <a:rPr lang="zh-CN" altLang="en-US" dirty="0">
                <a:solidFill>
                  <a:srgbClr val="595959"/>
                </a:solidFill>
                <a:latin typeface="微软雅黑" panose="020B0503020204020204" pitchFamily="34" charset="-122"/>
                <a:ea typeface="微软雅黑" panose="020B0503020204020204" pitchFamily="34" charset="-122"/>
              </a:rPr>
              <a:t>核心标签库中的</a:t>
            </a:r>
            <a:r>
              <a:rPr lang="en-US" altLang="zh-CN" dirty="0">
                <a:solidFill>
                  <a:srgbClr val="1369B2"/>
                </a:solidFill>
                <a:latin typeface="微软雅黑" panose="020B0503020204020204" pitchFamily="34" charset="-122"/>
                <a:ea typeface="微软雅黑" panose="020B0503020204020204" pitchFamily="34" charset="-122"/>
              </a:rPr>
              <a:t>URL</a:t>
            </a:r>
            <a:r>
              <a:rPr lang="zh-CN" altLang="en-US" dirty="0">
                <a:solidFill>
                  <a:srgbClr val="1369B2"/>
                </a:solidFill>
                <a:latin typeface="微软雅黑" panose="020B0503020204020204" pitchFamily="34" charset="-122"/>
                <a:ea typeface="微软雅黑" panose="020B0503020204020204" pitchFamily="34" charset="-122"/>
              </a:rPr>
              <a:t>相关标签</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1" y="1131537"/>
            <a:ext cx="56024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4969887"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&lt;c:param&gt;、&lt;c:redirect&gt;和&lt;c:url&gt;标签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680616" y="2925905"/>
            <a:ext cx="9199646" cy="16276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在开发一个Web应用程序时，通常会在JSP页面中完成URL的重写以及重定向等特殊功能，为了完成这些功能，Core标签库也提供了相应标签，这些标签包括</a:t>
            </a:r>
            <a:r>
              <a:rPr lang="zh-CN" altLang="zh-CN" dirty="0">
                <a:solidFill>
                  <a:srgbClr val="1369B2"/>
                </a:solidFill>
                <a:latin typeface="微软雅黑" panose="020B0503020204020204" pitchFamily="34" charset="-122"/>
              </a:rPr>
              <a:t>&lt;c:param&gt;、&lt;c:redirect&gt;和&lt;c:url&gt;。</a:t>
            </a:r>
            <a:r>
              <a:rPr lang="zh-CN" altLang="zh-CN" dirty="0">
                <a:solidFill>
                  <a:srgbClr val="595959"/>
                </a:solidFill>
                <a:latin typeface="微软雅黑" panose="020B0503020204020204" pitchFamily="34" charset="-122"/>
              </a:rPr>
              <a:t>其中&lt;c:param&gt;标签用于获取URL地址中的附加参数，&lt;c:url&gt;标签用于按特定的规则重新构造URL，&lt;c:redirect&gt;标签负责重定向。</a:t>
            </a:r>
          </a:p>
        </p:txBody>
      </p:sp>
      <p:sp>
        <p:nvSpPr>
          <p:cNvPr id="16" name="圆角矩形 15"/>
          <p:cNvSpPr/>
          <p:nvPr/>
        </p:nvSpPr>
        <p:spPr>
          <a:xfrm>
            <a:off x="1346797" y="2635623"/>
            <a:ext cx="9865885" cy="224821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80262" y="455357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40694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333251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&lt;c:param&gt;</a:t>
            </a:r>
            <a:r>
              <a:rPr lang="zh-CN" altLang="zh-CN"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1369B2"/>
                </a:solidFill>
                <a:latin typeface="微软雅黑" panose="020B0503020204020204" pitchFamily="34" charset="-122"/>
                <a:ea typeface="微软雅黑" panose="020B0503020204020204" pitchFamily="34" charset="-122"/>
              </a:rPr>
              <a:t>的语法格式</a:t>
            </a:r>
          </a:p>
        </p:txBody>
      </p:sp>
      <p:sp>
        <p:nvSpPr>
          <p:cNvPr id="9" name="文本框 18"/>
          <p:cNvSpPr txBox="1"/>
          <p:nvPr>
            <p:custDataLst>
              <p:tags r:id="rId2"/>
            </p:custDataLst>
          </p:nvPr>
        </p:nvSpPr>
        <p:spPr>
          <a:xfrm>
            <a:off x="1103497" y="1930823"/>
            <a:ext cx="10178583" cy="8796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&lt;c:param&gt;标签通常嵌套在&lt;c:url&gt;标签内使用。&lt;c:param&gt;标签有两种语法格式，具体如下：</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语法</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value</a:t>
            </a:r>
            <a:r>
              <a:rPr lang="zh-CN" altLang="en-US" dirty="0">
                <a:solidFill>
                  <a:srgbClr val="595959"/>
                </a:solidFill>
                <a:latin typeface="微软雅黑" panose="020B0503020204020204" pitchFamily="34" charset="-122"/>
              </a:rPr>
              <a:t>属性指定参数的值</a:t>
            </a:r>
            <a:endParaRPr lang="zh-CN" altLang="zh-CN" dirty="0">
              <a:solidFill>
                <a:srgbClr val="595959"/>
              </a:solidFill>
              <a:latin typeface="微软雅黑" panose="020B0503020204020204" pitchFamily="34" charset="-122"/>
            </a:endParaRPr>
          </a:p>
        </p:txBody>
      </p:sp>
      <p:pic>
        <p:nvPicPr>
          <p:cNvPr id="11" name="图片 10"/>
          <p:cNvPicPr>
            <a:picLocks noChangeAspect="1"/>
          </p:cNvPicPr>
          <p:nvPr/>
        </p:nvPicPr>
        <p:blipFill>
          <a:blip r:embed="rId6"/>
          <a:stretch>
            <a:fillRect/>
          </a:stretch>
        </p:blipFill>
        <p:spPr>
          <a:xfrm>
            <a:off x="2293008" y="3091702"/>
            <a:ext cx="6366896" cy="498664"/>
          </a:xfrm>
          <a:prstGeom prst="rect">
            <a:avLst/>
          </a:prstGeom>
        </p:spPr>
      </p:pic>
      <p:sp>
        <p:nvSpPr>
          <p:cNvPr id="15" name="矩形 14"/>
          <p:cNvSpPr/>
          <p:nvPr/>
        </p:nvSpPr>
        <p:spPr>
          <a:xfrm>
            <a:off x="2400584" y="3145490"/>
            <a:ext cx="5035637" cy="369332"/>
          </a:xfrm>
          <a:prstGeom prst="rect">
            <a:avLst/>
          </a:prstGeom>
        </p:spPr>
        <p:txBody>
          <a:bodyPr wrap="square">
            <a:spAutoFit/>
          </a:bodyPr>
          <a:lstStyle/>
          <a:p>
            <a:r>
              <a:rPr lang="zh-CN" altLang="zh-CN" dirty="0"/>
              <a:t>&lt;c:param name=</a:t>
            </a:r>
            <a:r>
              <a:rPr lang="en-US" altLang="zh-CN" dirty="0"/>
              <a:t>"name" value="value"</a:t>
            </a:r>
            <a:r>
              <a:rPr lang="zh-CN" altLang="zh-CN" dirty="0"/>
              <a:t>&gt;</a:t>
            </a:r>
          </a:p>
        </p:txBody>
      </p:sp>
      <p:sp>
        <p:nvSpPr>
          <p:cNvPr id="19" name="文本框 18"/>
          <p:cNvSpPr txBox="1"/>
          <p:nvPr>
            <p:custDataLst>
              <p:tags r:id="rId3"/>
            </p:custDataLst>
          </p:nvPr>
        </p:nvSpPr>
        <p:spPr>
          <a:xfrm>
            <a:off x="1145643" y="3891955"/>
            <a:ext cx="10178583" cy="5703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语法</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：在标签体中指定参数的值</a:t>
            </a:r>
          </a:p>
          <a:p>
            <a:pPr>
              <a:lnSpc>
                <a:spcPct val="150000"/>
              </a:lnSpc>
            </a:pPr>
            <a:endParaRPr lang="zh-CN" altLang="zh-CN" dirty="0">
              <a:solidFill>
                <a:srgbClr val="595959"/>
              </a:solidFill>
              <a:latin typeface="微软雅黑" panose="020B0503020204020204" pitchFamily="34" charset="-122"/>
            </a:endParaRPr>
          </a:p>
        </p:txBody>
      </p:sp>
      <p:pic>
        <p:nvPicPr>
          <p:cNvPr id="20" name="图片 19"/>
          <p:cNvPicPr>
            <a:picLocks noChangeAspect="1"/>
          </p:cNvPicPr>
          <p:nvPr/>
        </p:nvPicPr>
        <p:blipFill>
          <a:blip r:embed="rId6"/>
          <a:stretch>
            <a:fillRect/>
          </a:stretch>
        </p:blipFill>
        <p:spPr>
          <a:xfrm>
            <a:off x="2279561" y="4764744"/>
            <a:ext cx="6447578" cy="1044388"/>
          </a:xfrm>
          <a:prstGeom prst="rect">
            <a:avLst/>
          </a:prstGeom>
        </p:spPr>
      </p:pic>
      <p:sp>
        <p:nvSpPr>
          <p:cNvPr id="21" name="矩形 20"/>
          <p:cNvSpPr/>
          <p:nvPr/>
        </p:nvSpPr>
        <p:spPr>
          <a:xfrm>
            <a:off x="2427479" y="4791638"/>
            <a:ext cx="4399124" cy="923330"/>
          </a:xfrm>
          <a:prstGeom prst="rect">
            <a:avLst/>
          </a:prstGeom>
        </p:spPr>
        <p:txBody>
          <a:bodyPr wrap="square">
            <a:spAutoFit/>
          </a:bodyPr>
          <a:lstStyle/>
          <a:p>
            <a:r>
              <a:rPr lang="zh-CN" altLang="zh-CN" dirty="0"/>
              <a:t>&lt;c:param name=</a:t>
            </a:r>
            <a:r>
              <a:rPr lang="en-US" altLang="zh-CN" dirty="0"/>
              <a:t>"name"</a:t>
            </a:r>
            <a:r>
              <a:rPr lang="zh-CN" altLang="zh-CN" dirty="0"/>
              <a:t>&gt;</a:t>
            </a:r>
          </a:p>
          <a:p>
            <a:r>
              <a:rPr lang="zh-CN" altLang="zh-CN" dirty="0"/>
              <a:t>	parameter value</a:t>
            </a:r>
          </a:p>
          <a:p>
            <a:r>
              <a:rPr lang="zh-CN" altLang="zh-CN" dirty="0"/>
              <a:t>&lt;/c:param&gt;</a:t>
            </a:r>
          </a:p>
        </p:txBody>
      </p:sp>
      <p:sp>
        <p:nvSpPr>
          <p:cNvPr id="14" name="Title 1"/>
          <p:cNvSpPr txBox="1"/>
          <p:nvPr/>
        </p:nvSpPr>
        <p:spPr>
          <a:xfrm>
            <a:off x="1143840" y="266933"/>
            <a:ext cx="30785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37883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307603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&lt;c:param&gt;</a:t>
            </a:r>
            <a:r>
              <a:rPr lang="zh-CN" altLang="zh-CN"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1369B2"/>
                </a:solidFill>
                <a:latin typeface="微软雅黑" panose="020B0503020204020204" pitchFamily="34" charset="-122"/>
                <a:ea typeface="微软雅黑" panose="020B0503020204020204" pitchFamily="34" charset="-122"/>
              </a:rPr>
              <a:t>中的属性</a:t>
            </a:r>
          </a:p>
        </p:txBody>
      </p:sp>
      <p:sp>
        <p:nvSpPr>
          <p:cNvPr id="9" name="文本框 18"/>
          <p:cNvSpPr txBox="1"/>
          <p:nvPr>
            <p:custDataLst>
              <p:tags r:id="rId2"/>
            </p:custDataLst>
          </p:nvPr>
        </p:nvSpPr>
        <p:spPr>
          <a:xfrm>
            <a:off x="1103497" y="2159422"/>
            <a:ext cx="10178583" cy="4398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上述语法格式中，可以看到&lt;c:param&gt;中有两个属性，下面对这两个属性分别进行讲解。</a:t>
            </a:r>
          </a:p>
        </p:txBody>
      </p:sp>
      <p:sp>
        <p:nvSpPr>
          <p:cNvPr id="19" name="文本框 18"/>
          <p:cNvSpPr txBox="1"/>
          <p:nvPr>
            <p:custDataLst>
              <p:tags r:id="rId3"/>
            </p:custDataLst>
          </p:nvPr>
        </p:nvSpPr>
        <p:spPr>
          <a:xfrm>
            <a:off x="1716239" y="3125471"/>
            <a:ext cx="8953098" cy="22667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1369B2"/>
                </a:solidFill>
                <a:latin typeface="微软雅黑" panose="020B0503020204020204" pitchFamily="34" charset="-122"/>
              </a:rPr>
              <a:t>name</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用于指定参数的名称；</a:t>
            </a:r>
          </a:p>
          <a:p>
            <a:pPr lvl="0">
              <a:lnSpc>
                <a:spcPct val="150000"/>
              </a:lnSpc>
            </a:pPr>
            <a:r>
              <a:rPr lang="en-US" altLang="zh-CN" dirty="0">
                <a:solidFill>
                  <a:srgbClr val="1369B2"/>
                </a:solidFill>
                <a:latin typeface="微软雅黑" panose="020B0503020204020204" pitchFamily="34" charset="-122"/>
              </a:rPr>
              <a:t>value</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用于指定参数的值，当使用&lt;c:param&gt;标签为一个URL地址附加参数时，它会自动对参数值进行URL编码，例如，如果传递的参数值为“中国”，则将其转换为“</a:t>
            </a:r>
            <a:r>
              <a:rPr lang="en-US" altLang="zh-CN" dirty="0">
                <a:solidFill>
                  <a:srgbClr val="595959"/>
                </a:solidFill>
                <a:latin typeface="微软雅黑" panose="020B0503020204020204" pitchFamily="34" charset="-122"/>
              </a:rPr>
              <a:t>%e4%b8%ad%e5%9b%bd</a:t>
            </a:r>
            <a:r>
              <a:rPr lang="zh-CN" altLang="zh-CN" dirty="0">
                <a:solidFill>
                  <a:srgbClr val="595959"/>
                </a:solidFill>
                <a:latin typeface="微软雅黑" panose="020B0503020204020204" pitchFamily="34" charset="-122"/>
              </a:rPr>
              <a:t>”后再附加到URL地址后面，这也是使用&lt;c:param&gt;标签的最大好处。</a:t>
            </a:r>
          </a:p>
        </p:txBody>
      </p:sp>
      <p:sp>
        <p:nvSpPr>
          <p:cNvPr id="14" name="Title 1"/>
          <p:cNvSpPr txBox="1"/>
          <p:nvPr/>
        </p:nvSpPr>
        <p:spPr>
          <a:xfrm>
            <a:off x="1143840" y="266933"/>
            <a:ext cx="30785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471490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734404" y="2831775"/>
            <a:ext cx="9215258" cy="167178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中可知，使用EL同样可以成功获取Servlet中存储的数据，但EL明显简化了JSP页面的书写，使程序简洁易维护。另外，当域对象里面的值不存在时，使用EL获取域对象里面的值时返回空字符串；而使用Java方式获取时，如果返回值是null，会报空指针异常，所以在实际开发中</a:t>
            </a:r>
            <a:r>
              <a:rPr lang="zh-CN" altLang="zh-CN" dirty="0">
                <a:solidFill>
                  <a:srgbClr val="1369B2"/>
                </a:solidFill>
                <a:latin typeface="微软雅黑" panose="020B0503020204020204" pitchFamily="34" charset="-122"/>
              </a:rPr>
              <a:t>推荐使用EL的方式获取域对象中存储的数据</a:t>
            </a:r>
            <a:r>
              <a:rPr lang="zh-CN" altLang="zh-CN" dirty="0">
                <a:solidFill>
                  <a:srgbClr val="595959"/>
                </a:solidFill>
                <a:latin typeface="微软雅黑" panose="020B0503020204020204" pitchFamily="34" charset="-122"/>
              </a:rPr>
              <a:t>。</a:t>
            </a:r>
          </a:p>
        </p:txBody>
      </p:sp>
      <p:sp>
        <p:nvSpPr>
          <p:cNvPr id="2" name="文本框 1"/>
          <p:cNvSpPr txBox="1"/>
          <p:nvPr/>
        </p:nvSpPr>
        <p:spPr>
          <a:xfrm>
            <a:off x="1185984" y="1231181"/>
            <a:ext cx="4044056"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使用Java代码与EL获取信息</a:t>
            </a:r>
            <a:r>
              <a:rPr lang="zh-CN" altLang="en-US" sz="2000" dirty="0">
                <a:solidFill>
                  <a:srgbClr val="1369B2"/>
                </a:solidFill>
                <a:latin typeface="微软雅黑" panose="020B0503020204020204" pitchFamily="34" charset="-122"/>
                <a:ea typeface="微软雅黑" panose="020B0503020204020204" pitchFamily="34" charset="-122"/>
              </a:rPr>
              <a:t>的对比</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1400585" y="2501150"/>
            <a:ext cx="9865885" cy="231289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350361" y="24746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949662" y="44863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351811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287771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&lt;c:url&gt;</a:t>
            </a:r>
            <a:r>
              <a:rPr lang="zh-CN" altLang="zh-CN"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1369B2"/>
                </a:solidFill>
                <a:latin typeface="微软雅黑" panose="020B0503020204020204" pitchFamily="34" charset="-122"/>
                <a:ea typeface="微软雅黑" panose="020B0503020204020204" pitchFamily="34" charset="-122"/>
              </a:rPr>
              <a:t>的语法格式</a:t>
            </a:r>
          </a:p>
        </p:txBody>
      </p:sp>
      <p:sp>
        <p:nvSpPr>
          <p:cNvPr id="9" name="文本框 18"/>
          <p:cNvSpPr txBox="1"/>
          <p:nvPr>
            <p:custDataLst>
              <p:tags r:id="rId2"/>
            </p:custDataLst>
          </p:nvPr>
        </p:nvSpPr>
        <p:spPr>
          <a:xfrm>
            <a:off x="1103497" y="1930823"/>
            <a:ext cx="10178583" cy="8796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&lt;c:url&gt;标签同样也有两语法格式，具体如下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语法</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：没有标签实体的情况</a:t>
            </a:r>
            <a:endParaRPr lang="zh-CN" altLang="zh-CN" dirty="0">
              <a:solidFill>
                <a:srgbClr val="595959"/>
              </a:solidFill>
              <a:latin typeface="微软雅黑" panose="020B0503020204020204" pitchFamily="34" charset="-122"/>
            </a:endParaRPr>
          </a:p>
        </p:txBody>
      </p:sp>
      <p:pic>
        <p:nvPicPr>
          <p:cNvPr id="11" name="图片 10"/>
          <p:cNvPicPr>
            <a:picLocks noChangeAspect="1"/>
          </p:cNvPicPr>
          <p:nvPr/>
        </p:nvPicPr>
        <p:blipFill>
          <a:blip r:embed="rId6"/>
          <a:stretch>
            <a:fillRect/>
          </a:stretch>
        </p:blipFill>
        <p:spPr>
          <a:xfrm>
            <a:off x="2091299" y="2963393"/>
            <a:ext cx="8074678" cy="658656"/>
          </a:xfrm>
          <a:prstGeom prst="rect">
            <a:avLst/>
          </a:prstGeom>
        </p:spPr>
      </p:pic>
      <p:sp>
        <p:nvSpPr>
          <p:cNvPr id="15" name="矩形 14"/>
          <p:cNvSpPr/>
          <p:nvPr/>
        </p:nvSpPr>
        <p:spPr>
          <a:xfrm>
            <a:off x="2212322" y="2935377"/>
            <a:ext cx="6985463" cy="646331"/>
          </a:xfrm>
          <a:prstGeom prst="rect">
            <a:avLst/>
          </a:prstGeom>
        </p:spPr>
        <p:txBody>
          <a:bodyPr wrap="square">
            <a:spAutoFit/>
          </a:bodyPr>
          <a:lstStyle/>
          <a:p>
            <a:r>
              <a:rPr lang="zh-CN" altLang="zh-CN" dirty="0"/>
              <a:t>&lt;c:url value=</a:t>
            </a:r>
            <a:r>
              <a:rPr lang="en-US" altLang="zh-CN" dirty="0"/>
              <a:t>"value" [context="context"] </a:t>
            </a:r>
            <a:r>
              <a:rPr lang="zh-CN" altLang="zh-CN" dirty="0"/>
              <a:t>[var=</a:t>
            </a:r>
            <a:r>
              <a:rPr lang="en-US" altLang="zh-CN" dirty="0"/>
              <a:t>"varName"</a:t>
            </a:r>
            <a:r>
              <a:rPr lang="zh-CN" altLang="zh-CN" dirty="0"/>
              <a:t>]</a:t>
            </a:r>
          </a:p>
          <a:p>
            <a:r>
              <a:rPr lang="en-US" altLang="zh-CN" dirty="0"/>
              <a:t>[scope="{page|request|session|application}"]</a:t>
            </a:r>
            <a:r>
              <a:rPr lang="zh-CN" altLang="zh-CN" dirty="0"/>
              <a:t>&gt;</a:t>
            </a:r>
          </a:p>
        </p:txBody>
      </p:sp>
      <p:sp>
        <p:nvSpPr>
          <p:cNvPr id="19" name="文本框 18"/>
          <p:cNvSpPr txBox="1"/>
          <p:nvPr>
            <p:custDataLst>
              <p:tags r:id="rId3"/>
            </p:custDataLst>
          </p:nvPr>
        </p:nvSpPr>
        <p:spPr>
          <a:xfrm>
            <a:off x="1145643" y="3891955"/>
            <a:ext cx="10178583" cy="5703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语法</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：有标签实体的情况，在标签体中指定构造URL参数</a:t>
            </a:r>
          </a:p>
          <a:p>
            <a:pPr>
              <a:lnSpc>
                <a:spcPct val="150000"/>
              </a:lnSpc>
            </a:pPr>
            <a:endParaRPr lang="zh-CN" altLang="zh-CN" dirty="0">
              <a:solidFill>
                <a:srgbClr val="595959"/>
              </a:solidFill>
              <a:latin typeface="微软雅黑" panose="020B0503020204020204" pitchFamily="34" charset="-122"/>
            </a:endParaRPr>
          </a:p>
        </p:txBody>
      </p:sp>
      <p:pic>
        <p:nvPicPr>
          <p:cNvPr id="20" name="图片 19"/>
          <p:cNvPicPr>
            <a:picLocks noChangeAspect="1"/>
          </p:cNvPicPr>
          <p:nvPr/>
        </p:nvPicPr>
        <p:blipFill>
          <a:blip r:embed="rId6"/>
          <a:stretch>
            <a:fillRect/>
          </a:stretch>
        </p:blipFill>
        <p:spPr>
          <a:xfrm>
            <a:off x="2333349" y="4751297"/>
            <a:ext cx="7200616" cy="1380562"/>
          </a:xfrm>
          <a:prstGeom prst="rect">
            <a:avLst/>
          </a:prstGeom>
        </p:spPr>
      </p:pic>
      <p:sp>
        <p:nvSpPr>
          <p:cNvPr id="21" name="矩形 20"/>
          <p:cNvSpPr/>
          <p:nvPr/>
        </p:nvSpPr>
        <p:spPr>
          <a:xfrm>
            <a:off x="2427479" y="4791638"/>
            <a:ext cx="6958568" cy="1200329"/>
          </a:xfrm>
          <a:prstGeom prst="rect">
            <a:avLst/>
          </a:prstGeom>
        </p:spPr>
        <p:txBody>
          <a:bodyPr wrap="square">
            <a:spAutoFit/>
          </a:bodyPr>
          <a:lstStyle/>
          <a:p>
            <a:r>
              <a:rPr lang="zh-CN" altLang="zh-CN" dirty="0"/>
              <a:t>&lt;c:url value=</a:t>
            </a:r>
            <a:r>
              <a:rPr lang="en-US" altLang="zh-CN" dirty="0"/>
              <a:t>"value" [context="context"] </a:t>
            </a:r>
            <a:r>
              <a:rPr lang="zh-CN" altLang="zh-CN" dirty="0"/>
              <a:t>[var=</a:t>
            </a:r>
            <a:r>
              <a:rPr lang="en-US" altLang="zh-CN" dirty="0"/>
              <a:t>"varName"</a:t>
            </a:r>
            <a:r>
              <a:rPr lang="zh-CN" altLang="zh-CN" dirty="0"/>
              <a:t>]</a:t>
            </a:r>
          </a:p>
          <a:p>
            <a:r>
              <a:rPr lang="en-US" altLang="zh-CN" dirty="0"/>
              <a:t>[scope="{page|request|session|application}"]</a:t>
            </a:r>
            <a:r>
              <a:rPr lang="zh-CN" altLang="zh-CN" dirty="0"/>
              <a:t>&gt;</a:t>
            </a:r>
          </a:p>
          <a:p>
            <a:r>
              <a:rPr lang="zh-CN" altLang="zh-CN" dirty="0"/>
              <a:t>	&lt;c:param&gt;标签</a:t>
            </a:r>
          </a:p>
          <a:p>
            <a:r>
              <a:rPr lang="zh-CN" altLang="zh-CN" dirty="0"/>
              <a:t>&lt;/c:url&gt;</a:t>
            </a:r>
          </a:p>
        </p:txBody>
      </p:sp>
      <p:sp>
        <p:nvSpPr>
          <p:cNvPr id="14" name="Title 1"/>
          <p:cNvSpPr txBox="1"/>
          <p:nvPr/>
        </p:nvSpPr>
        <p:spPr>
          <a:xfrm>
            <a:off x="1143840" y="266933"/>
            <a:ext cx="30785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351811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71522"/>
            <a:ext cx="259334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&lt;c:url&gt;</a:t>
            </a:r>
            <a:r>
              <a:rPr lang="zh-CN" altLang="zh-CN" sz="2000" dirty="0">
                <a:solidFill>
                  <a:srgbClr val="1369B2"/>
                </a:solidFill>
                <a:latin typeface="微软雅黑" panose="020B0503020204020204" pitchFamily="34" charset="-122"/>
                <a:ea typeface="微软雅黑" panose="020B0503020204020204" pitchFamily="34" charset="-122"/>
              </a:rPr>
              <a:t>标签中</a:t>
            </a:r>
            <a:r>
              <a:rPr lang="zh-CN" altLang="en-US" sz="2000" dirty="0">
                <a:solidFill>
                  <a:srgbClr val="1369B2"/>
                </a:solidFill>
                <a:latin typeface="微软雅黑" panose="020B0503020204020204" pitchFamily="34" charset="-122"/>
                <a:ea typeface="微软雅黑" panose="020B0503020204020204" pitchFamily="34" charset="-122"/>
              </a:rPr>
              <a:t>的属性</a:t>
            </a:r>
          </a:p>
        </p:txBody>
      </p:sp>
      <p:sp>
        <p:nvSpPr>
          <p:cNvPr id="9" name="文本框 18"/>
          <p:cNvSpPr txBox="1"/>
          <p:nvPr>
            <p:custDataLst>
              <p:tags r:id="rId2"/>
            </p:custDataLst>
          </p:nvPr>
        </p:nvSpPr>
        <p:spPr>
          <a:xfrm>
            <a:off x="1076603" y="1930823"/>
            <a:ext cx="10178583" cy="43980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&lt;c:url&gt;标签</a:t>
            </a:r>
            <a:r>
              <a:rPr lang="zh-CN" altLang="en-US" dirty="0">
                <a:solidFill>
                  <a:srgbClr val="595959"/>
                </a:solidFill>
                <a:latin typeface="微软雅黑" panose="020B0503020204020204" pitchFamily="34" charset="-122"/>
              </a:rPr>
              <a:t>中有</a:t>
            </a:r>
            <a:r>
              <a:rPr lang="zh-CN" altLang="zh-CN" dirty="0">
                <a:solidFill>
                  <a:srgbClr val="595959"/>
                </a:solidFill>
                <a:latin typeface="微软雅黑" panose="020B0503020204020204" pitchFamily="34" charset="-122"/>
              </a:rPr>
              <a:t>多个属性，下面对这些属性分别进行讲解。</a:t>
            </a:r>
          </a:p>
        </p:txBody>
      </p:sp>
      <p:sp>
        <p:nvSpPr>
          <p:cNvPr id="19" name="文本框 18"/>
          <p:cNvSpPr txBox="1"/>
          <p:nvPr>
            <p:custDataLst>
              <p:tags r:id="rId3"/>
            </p:custDataLst>
          </p:nvPr>
        </p:nvSpPr>
        <p:spPr>
          <a:xfrm>
            <a:off x="2549054" y="3023651"/>
            <a:ext cx="7179891" cy="178270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1369B2"/>
                </a:solidFill>
                <a:latin typeface="微软雅黑" panose="020B0503020204020204" pitchFamily="34" charset="-122"/>
              </a:rPr>
              <a:t>value</a:t>
            </a:r>
            <a:r>
              <a:rPr lang="zh-CN" altLang="zh-CN" dirty="0">
                <a:solidFill>
                  <a:srgbClr val="1369B2"/>
                </a:solidFill>
                <a:latin typeface="微软雅黑" panose="020B0503020204020204" pitchFamily="34" charset="-122"/>
              </a:rPr>
              <a:t>属性</a:t>
            </a:r>
            <a:r>
              <a:rPr lang="zh-CN" altLang="en-US"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用于指定构造的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a:t>
            </a:r>
          </a:p>
          <a:p>
            <a:pPr lvl="0">
              <a:lnSpc>
                <a:spcPct val="150000"/>
              </a:lnSpc>
            </a:pPr>
            <a:r>
              <a:rPr lang="en-US" altLang="zh-CN" dirty="0">
                <a:solidFill>
                  <a:srgbClr val="1369B2"/>
                </a:solidFill>
                <a:latin typeface="微软雅黑" panose="020B0503020204020204" pitchFamily="34" charset="-122"/>
              </a:rPr>
              <a:t>context</a:t>
            </a:r>
            <a:r>
              <a:rPr lang="zh-CN" altLang="zh-CN" dirty="0">
                <a:solidFill>
                  <a:srgbClr val="1369B2"/>
                </a:solidFill>
                <a:latin typeface="微软雅黑" panose="020B0503020204020204" pitchFamily="34" charset="-122"/>
              </a:rPr>
              <a:t>属性</a:t>
            </a:r>
            <a:r>
              <a:rPr lang="zh-CN" altLang="en-US"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用于指定导入同一个服务器下其他</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应用的名称。</a:t>
            </a:r>
          </a:p>
          <a:p>
            <a:pPr lvl="0">
              <a:lnSpc>
                <a:spcPct val="150000"/>
              </a:lnSpc>
            </a:pPr>
            <a:r>
              <a:rPr lang="en-US" altLang="zh-CN" dirty="0">
                <a:solidFill>
                  <a:srgbClr val="1369B2"/>
                </a:solidFill>
                <a:latin typeface="微软雅黑" panose="020B0503020204020204" pitchFamily="34" charset="-122"/>
              </a:rPr>
              <a:t>var</a:t>
            </a:r>
            <a:r>
              <a:rPr lang="zh-CN" altLang="zh-CN" dirty="0">
                <a:solidFill>
                  <a:srgbClr val="1369B2"/>
                </a:solidFill>
                <a:latin typeface="微软雅黑" panose="020B0503020204020204" pitchFamily="34" charset="-122"/>
              </a:rPr>
              <a:t>属性</a:t>
            </a:r>
            <a:r>
              <a:rPr lang="zh-CN" altLang="en-US"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用于指定将构造的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地址保存到域对象的属性名称。</a:t>
            </a:r>
          </a:p>
          <a:p>
            <a:pPr lvl="0">
              <a:lnSpc>
                <a:spcPct val="150000"/>
              </a:lnSpc>
            </a:pPr>
            <a:r>
              <a:rPr lang="en-US" altLang="zh-CN" dirty="0">
                <a:solidFill>
                  <a:srgbClr val="1369B2"/>
                </a:solidFill>
                <a:latin typeface="微软雅黑" panose="020B0503020204020204" pitchFamily="34" charset="-122"/>
              </a:rPr>
              <a:t>scope</a:t>
            </a:r>
            <a:r>
              <a:rPr lang="zh-CN" altLang="zh-CN" dirty="0">
                <a:solidFill>
                  <a:srgbClr val="1369B2"/>
                </a:solidFill>
                <a:latin typeface="微软雅黑" panose="020B0503020204020204" pitchFamily="34" charset="-122"/>
              </a:rPr>
              <a:t>属性</a:t>
            </a:r>
            <a:r>
              <a:rPr lang="zh-CN" altLang="en-US"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用于将构造好的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保存到域对象中。</a:t>
            </a:r>
          </a:p>
        </p:txBody>
      </p:sp>
      <p:sp>
        <p:nvSpPr>
          <p:cNvPr id="14" name="Title 1"/>
          <p:cNvSpPr txBox="1"/>
          <p:nvPr/>
        </p:nvSpPr>
        <p:spPr>
          <a:xfrm>
            <a:off x="1143840" y="266933"/>
            <a:ext cx="30785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81674"/>
            <a:ext cx="8485746" cy="78483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接下来通过一个具体的案例演示该标签的使用。在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目录下新建一个名为</a:t>
            </a:r>
            <a:r>
              <a:rPr lang="en-US" altLang="zh-CN" sz="1600" dirty="0">
                <a:solidFill>
                  <a:srgbClr val="595959"/>
                </a:solidFill>
                <a:latin typeface="微软雅黑" panose="020B0503020204020204" pitchFamily="34" charset="-122"/>
                <a:ea typeface="微软雅黑" panose="020B0503020204020204" pitchFamily="34" charset="-122"/>
                <a:cs typeface="+mn-ea"/>
              </a:rPr>
              <a:t>c_url.jsp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a:solidFill>
                  <a:srgbClr val="595959"/>
                </a:solidFill>
                <a:latin typeface="微软雅黑" panose="020B0503020204020204" pitchFamily="34" charset="-122"/>
                <a:ea typeface="微软雅黑" panose="020B0503020204020204" pitchFamily="34" charset="-122"/>
                <a:cs typeface="+mn-ea"/>
              </a:rPr>
              <a:t>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2224975" y="2519129"/>
            <a:ext cx="7443460" cy="2838843"/>
          </a:xfrm>
          <a:prstGeom prst="rect">
            <a:avLst/>
          </a:prstGeom>
        </p:spPr>
      </p:pic>
      <p:sp>
        <p:nvSpPr>
          <p:cNvPr id="2" name="矩形 1"/>
          <p:cNvSpPr/>
          <p:nvPr/>
        </p:nvSpPr>
        <p:spPr>
          <a:xfrm>
            <a:off x="2346144" y="2516864"/>
            <a:ext cx="6999561" cy="2800767"/>
          </a:xfrm>
          <a:prstGeom prst="rect">
            <a:avLst/>
          </a:prstGeom>
        </p:spPr>
        <p:txBody>
          <a:bodyPr wrap="square">
            <a:spAutoFit/>
          </a:bodyPr>
          <a:lstStyle/>
          <a:p>
            <a:pPr lvl="0"/>
            <a:r>
              <a:rPr lang="en-US" altLang="zh-CN" sz="1600" dirty="0"/>
              <a:t>&lt;body&gt;</a:t>
            </a:r>
            <a:endParaRPr lang="zh-CN" altLang="zh-CN" sz="1600" dirty="0"/>
          </a:p>
          <a:p>
            <a:pPr lvl="0"/>
            <a:r>
              <a:rPr lang="zh-CN" altLang="zh-CN" sz="1600" dirty="0"/>
              <a:t>使用绝对路径构造</a:t>
            </a:r>
            <a:r>
              <a:rPr lang="en-US" altLang="zh-CN" sz="1600" dirty="0"/>
              <a:t>URL:&lt;br /&gt;</a:t>
            </a:r>
            <a:endParaRPr lang="zh-CN" altLang="zh-CN" sz="1600" dirty="0"/>
          </a:p>
          <a:p>
            <a:pPr lvl="0"/>
            <a:r>
              <a:rPr lang="en-US" altLang="zh-CN" sz="1600" dirty="0"/>
              <a:t>&lt;c:url var="myURL"</a:t>
            </a:r>
            <a:endParaRPr lang="zh-CN" altLang="zh-CN" sz="1600" dirty="0"/>
          </a:p>
          <a:p>
            <a:pPr lvl="0"/>
            <a:r>
              <a:rPr lang="en-US" altLang="zh-CN" sz="1600" dirty="0"/>
              <a:t>       value="http://localhost:8080/chapter07/c_out1.jsp"&gt;</a:t>
            </a:r>
            <a:endParaRPr lang="zh-CN" altLang="zh-CN" sz="1600" dirty="0"/>
          </a:p>
          <a:p>
            <a:pPr lvl="0"/>
            <a:r>
              <a:rPr lang="en-US" altLang="zh-CN" sz="1600" dirty="0"/>
              <a:t>    &lt;c:param name="username" value="</a:t>
            </a:r>
            <a:r>
              <a:rPr lang="zh-CN" altLang="zh-CN" sz="1600" dirty="0"/>
              <a:t>张三</a:t>
            </a:r>
            <a:r>
              <a:rPr lang="en-US" altLang="zh-CN" sz="1600" dirty="0"/>
              <a:t>" /&gt;</a:t>
            </a:r>
            <a:endParaRPr lang="zh-CN" altLang="zh-CN" sz="1600" dirty="0"/>
          </a:p>
          <a:p>
            <a:pPr lvl="0"/>
            <a:r>
              <a:rPr lang="en-US" altLang="zh-CN" sz="1600" dirty="0"/>
              <a:t>&lt;/c:url&gt;</a:t>
            </a:r>
            <a:endParaRPr lang="zh-CN" altLang="zh-CN" sz="1600" dirty="0"/>
          </a:p>
          <a:p>
            <a:pPr lvl="0"/>
            <a:r>
              <a:rPr lang="en-US" altLang="zh-CN" sz="1600" dirty="0"/>
              <a:t>&lt;a href="${myURL}"&gt;c_out1.jsp&lt;/a&gt;&lt;br /&gt;</a:t>
            </a:r>
            <a:endParaRPr lang="zh-CN" altLang="zh-CN" sz="1600" dirty="0"/>
          </a:p>
          <a:p>
            <a:pPr lvl="0"/>
            <a:r>
              <a:rPr lang="zh-CN" altLang="zh-CN" sz="1600" dirty="0"/>
              <a:t>使用相对路径构造</a:t>
            </a:r>
            <a:r>
              <a:rPr lang="en-US" altLang="zh-CN" sz="1600" dirty="0"/>
              <a:t>URL:&lt;br /&gt;</a:t>
            </a:r>
            <a:endParaRPr lang="zh-CN" altLang="zh-CN" sz="1600" dirty="0"/>
          </a:p>
          <a:p>
            <a:pPr lvl="0"/>
            <a:r>
              <a:rPr lang="en-US" altLang="zh-CN" sz="1600" dirty="0"/>
              <a:t>&lt;c:url var="myURL"  value="c_out1.jsp?username=Tom" /&gt;</a:t>
            </a:r>
            <a:endParaRPr lang="zh-CN" altLang="zh-CN" sz="1600" dirty="0"/>
          </a:p>
          <a:p>
            <a:pPr lvl="0"/>
            <a:r>
              <a:rPr lang="en-US" altLang="zh-CN" sz="1600" dirty="0"/>
              <a:t>&lt;a href="${myURL}"&gt;c_out1.jsp&lt;/a&gt;</a:t>
            </a:r>
            <a:endParaRPr lang="zh-CN" altLang="zh-CN" sz="1600" dirty="0"/>
          </a:p>
          <a:p>
            <a:pPr lvl="0"/>
            <a:r>
              <a:rPr lang="en-US" altLang="zh-CN" sz="1600" dirty="0"/>
              <a:t>&lt;/body&gt;</a:t>
            </a:r>
            <a:endParaRPr lang="zh-CN" altLang="zh-CN" sz="1600" dirty="0"/>
          </a:p>
        </p:txBody>
      </p:sp>
      <p:sp>
        <p:nvSpPr>
          <p:cNvPr id="14" name="Title 1"/>
          <p:cNvSpPr txBox="1"/>
          <p:nvPr/>
        </p:nvSpPr>
        <p:spPr>
          <a:xfrm>
            <a:off x="1143840" y="266933"/>
            <a:ext cx="30785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960651"/>
            <a:ext cx="8485746" cy="119888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http://localhost:8080/chapter07/c_url.jsp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c_url.jsp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页面，浏览器窗口中显示的结果如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4" name="Title 1"/>
          <p:cNvSpPr txBox="1"/>
          <p:nvPr/>
        </p:nvSpPr>
        <p:spPr>
          <a:xfrm>
            <a:off x="1143840" y="266933"/>
            <a:ext cx="30785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42" name="图片 40"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792" y="2751604"/>
            <a:ext cx="6597623" cy="253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064302"/>
            <a:ext cx="351811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45643" y="1204287"/>
            <a:ext cx="157734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&lt;c:url&gt;</a:t>
            </a:r>
            <a:r>
              <a:rPr lang="zh-CN" altLang="zh-CN" sz="2000" dirty="0">
                <a:solidFill>
                  <a:srgbClr val="1369B2"/>
                </a:solidFill>
                <a:latin typeface="微软雅黑" panose="020B0503020204020204" pitchFamily="34" charset="-122"/>
                <a:ea typeface="微软雅黑" panose="020B0503020204020204" pitchFamily="34" charset="-122"/>
              </a:rPr>
              <a:t>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9" name="文本框 18"/>
          <p:cNvSpPr txBox="1"/>
          <p:nvPr>
            <p:custDataLst>
              <p:tags r:id="rId2"/>
            </p:custDataLst>
          </p:nvPr>
        </p:nvSpPr>
        <p:spPr>
          <a:xfrm>
            <a:off x="1032624" y="1918521"/>
            <a:ext cx="10178583" cy="8796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可知，在浏览器窗口中已经显示了</a:t>
            </a:r>
            <a:r>
              <a:rPr lang="en-US" altLang="zh-CN" dirty="0">
                <a:solidFill>
                  <a:srgbClr val="595959"/>
                </a:solidFill>
                <a:latin typeface="微软雅黑" panose="020B0503020204020204" pitchFamily="34" charset="-122"/>
              </a:rPr>
              <a:t>c_url.jsp</a:t>
            </a:r>
            <a:r>
              <a:rPr lang="zh-CN" altLang="zh-CN" dirty="0">
                <a:solidFill>
                  <a:srgbClr val="595959"/>
                </a:solidFill>
                <a:latin typeface="微软雅黑" panose="020B0503020204020204" pitchFamily="34" charset="-122"/>
              </a:rPr>
              <a:t>页面的内容，此时查看该页面的源代码，可以看到如下信息：</a:t>
            </a:r>
          </a:p>
        </p:txBody>
      </p:sp>
      <p:pic>
        <p:nvPicPr>
          <p:cNvPr id="20" name="图片 19"/>
          <p:cNvPicPr>
            <a:picLocks noChangeAspect="1"/>
          </p:cNvPicPr>
          <p:nvPr/>
        </p:nvPicPr>
        <p:blipFill>
          <a:blip r:embed="rId5"/>
          <a:stretch>
            <a:fillRect/>
          </a:stretch>
        </p:blipFill>
        <p:spPr>
          <a:xfrm>
            <a:off x="2212326" y="3200398"/>
            <a:ext cx="7657816" cy="2880254"/>
          </a:xfrm>
          <a:prstGeom prst="rect">
            <a:avLst/>
          </a:prstGeom>
        </p:spPr>
      </p:pic>
      <p:sp>
        <p:nvSpPr>
          <p:cNvPr id="21" name="矩形 20"/>
          <p:cNvSpPr/>
          <p:nvPr/>
        </p:nvSpPr>
        <p:spPr>
          <a:xfrm>
            <a:off x="2293008" y="3177989"/>
            <a:ext cx="7657816" cy="2862322"/>
          </a:xfrm>
          <a:prstGeom prst="rect">
            <a:avLst/>
          </a:prstGeom>
        </p:spPr>
        <p:txBody>
          <a:bodyPr wrap="square">
            <a:spAutoFit/>
          </a:bodyPr>
          <a:lstStyle/>
          <a:p>
            <a:r>
              <a:rPr lang="en-US" altLang="zh-CN" dirty="0"/>
              <a:t>&lt;html&gt;</a:t>
            </a:r>
            <a:endParaRPr lang="zh-CN" altLang="zh-CN" dirty="0"/>
          </a:p>
          <a:p>
            <a:r>
              <a:rPr lang="en-US" altLang="zh-CN" dirty="0"/>
              <a:t>&lt;head&gt;&lt;/head&gt;</a:t>
            </a:r>
            <a:endParaRPr lang="zh-CN" altLang="zh-CN" dirty="0"/>
          </a:p>
          <a:p>
            <a:r>
              <a:rPr lang="en-US" altLang="zh-CN" dirty="0"/>
              <a:t>&lt;body&gt;</a:t>
            </a:r>
            <a:endParaRPr lang="zh-CN" altLang="zh-CN" dirty="0"/>
          </a:p>
          <a:p>
            <a:r>
              <a:rPr lang="zh-CN" altLang="zh-CN" dirty="0"/>
              <a:t>使用绝对路径构造</a:t>
            </a:r>
            <a:r>
              <a:rPr lang="en-US" altLang="zh-CN" dirty="0"/>
              <a:t>URL:&lt;br /&gt;</a:t>
            </a:r>
            <a:endParaRPr lang="zh-CN" altLang="zh-CN" dirty="0"/>
          </a:p>
          <a:p>
            <a:r>
              <a:rPr lang="en-US" altLang="zh-CN" dirty="0"/>
              <a:t>   </a:t>
            </a:r>
            <a:r>
              <a:rPr lang="en-US" altLang="zh-CN" dirty="0">
                <a:solidFill>
                  <a:srgbClr val="1369B2"/>
                </a:solidFill>
              </a:rPr>
              <a:t>&lt;a href="http://localhost:8080/chapter07</a:t>
            </a:r>
            <a:endParaRPr lang="zh-CN" altLang="zh-CN" dirty="0">
              <a:solidFill>
                <a:srgbClr val="1369B2"/>
              </a:solidFill>
            </a:endParaRPr>
          </a:p>
          <a:p>
            <a:r>
              <a:rPr lang="en-US" altLang="zh-CN" dirty="0">
                <a:solidFill>
                  <a:srgbClr val="1369B2"/>
                </a:solidFill>
              </a:rPr>
              <a:t>   /c_out1.jsp?username=%e5%bc%a0%e4%b8%89"&gt;c_out1.jsp&lt;/a&gt;&lt;br /&gt;</a:t>
            </a:r>
            <a:endParaRPr lang="zh-CN" altLang="zh-CN" dirty="0">
              <a:solidFill>
                <a:srgbClr val="1369B2"/>
              </a:solidFill>
            </a:endParaRPr>
          </a:p>
          <a:p>
            <a:r>
              <a:rPr lang="zh-CN" altLang="zh-CN" dirty="0"/>
              <a:t>使用相对路径构造</a:t>
            </a:r>
            <a:r>
              <a:rPr lang="en-US" altLang="zh-CN" dirty="0"/>
              <a:t>URL:&lt;br /&gt;</a:t>
            </a:r>
            <a:endParaRPr lang="zh-CN" altLang="zh-CN" dirty="0"/>
          </a:p>
          <a:p>
            <a:r>
              <a:rPr lang="en-US" altLang="zh-CN" dirty="0"/>
              <a:t>   &lt;a href="c_out1.jsp?username=Tom"&gt;c_out1.jsp&lt;/a&gt;</a:t>
            </a:r>
            <a:endParaRPr lang="zh-CN" altLang="zh-CN" dirty="0"/>
          </a:p>
          <a:p>
            <a:r>
              <a:rPr lang="en-US" altLang="zh-CN" dirty="0"/>
              <a:t>&lt;/body&gt;</a:t>
            </a:r>
            <a:endParaRPr lang="zh-CN" altLang="zh-CN" dirty="0"/>
          </a:p>
          <a:p>
            <a:r>
              <a:rPr lang="en-US" altLang="zh-CN" dirty="0"/>
              <a:t>&lt;/html&gt;</a:t>
            </a:r>
            <a:endParaRPr lang="zh-CN" altLang="zh-CN" dirty="0"/>
          </a:p>
        </p:txBody>
      </p:sp>
      <p:sp>
        <p:nvSpPr>
          <p:cNvPr id="14" name="Title 1"/>
          <p:cNvSpPr txBox="1"/>
          <p:nvPr/>
        </p:nvSpPr>
        <p:spPr>
          <a:xfrm>
            <a:off x="1143840" y="266933"/>
            <a:ext cx="30785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7.4.4  URL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156835" cy="453390"/>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根据参数请求显示不同的页面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5"/>
          <p:cNvSpPr txBox="1">
            <a:spLocks noChangeArrowheads="1"/>
          </p:cNvSpPr>
          <p:nvPr/>
        </p:nvSpPr>
        <p:spPr bwMode="auto">
          <a:xfrm>
            <a:off x="6072216" y="3031534"/>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通过</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JSTL</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中的标签</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，实现根据参数请求显示不同页面的功能</a:t>
            </a:r>
            <a:endParaRPr lang="zh-CN" altLang="en-US"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根据参数请求显示不同的页面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143840" y="1983179"/>
            <a:ext cx="10226467" cy="2677656"/>
          </a:xfrm>
          <a:prstGeom prst="rect">
            <a:avLst/>
          </a:prstGeom>
          <a:noFill/>
          <a:ln>
            <a:noFill/>
          </a:ln>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通过</a:t>
            </a:r>
            <a:r>
              <a:rPr lang="en-US" altLang="zh-CN" sz="1600" dirty="0">
                <a:solidFill>
                  <a:srgbClr val="595959"/>
                </a:solidFill>
                <a:latin typeface="微软雅黑" panose="020B0503020204020204" pitchFamily="34" charset="-122"/>
                <a:ea typeface="微软雅黑" panose="020B0503020204020204" pitchFamily="34" charset="-122"/>
                <a:cs typeface="+mn-ea"/>
              </a:rPr>
              <a:t>JSTL</a:t>
            </a:r>
            <a:r>
              <a:rPr lang="zh-CN" altLang="zh-CN" sz="1600" dirty="0">
                <a:solidFill>
                  <a:srgbClr val="595959"/>
                </a:solidFill>
                <a:latin typeface="微软雅黑" panose="020B0503020204020204" pitchFamily="34" charset="-122"/>
                <a:ea typeface="微软雅黑" panose="020B0503020204020204" pitchFamily="34" charset="-122"/>
                <a:cs typeface="+mn-ea"/>
              </a:rPr>
              <a:t>标签库中的</a:t>
            </a:r>
            <a:r>
              <a:rPr lang="en-US" altLang="zh-CN" sz="1600" dirty="0">
                <a:solidFill>
                  <a:srgbClr val="595959"/>
                </a:solidFill>
                <a:latin typeface="微软雅黑" panose="020B0503020204020204" pitchFamily="34" charset="-122"/>
                <a:ea typeface="微软雅黑" panose="020B0503020204020204" pitchFamily="34" charset="-122"/>
                <a:cs typeface="+mn-ea"/>
              </a:rPr>
              <a:t>&lt;c:if&gt;</a:t>
            </a:r>
            <a:r>
              <a:rPr lang="zh-CN" altLang="zh-CN" sz="1600" dirty="0">
                <a:solidFill>
                  <a:srgbClr val="595959"/>
                </a:solidFill>
                <a:latin typeface="微软雅黑" panose="020B0503020204020204" pitchFamily="34" charset="-122"/>
                <a:ea typeface="微软雅黑" panose="020B0503020204020204" pitchFamily="34" charset="-122"/>
                <a:cs typeface="+mn-ea"/>
              </a:rPr>
              <a:t>标签可以根据不同的条件去处理不同的业务。本任务要求应用</a:t>
            </a:r>
            <a:r>
              <a:rPr lang="en-US" altLang="zh-CN" sz="1600" dirty="0">
                <a:solidFill>
                  <a:srgbClr val="595959"/>
                </a:solidFill>
                <a:latin typeface="微软雅黑" panose="020B0503020204020204" pitchFamily="34" charset="-122"/>
                <a:ea typeface="微软雅黑" panose="020B0503020204020204" pitchFamily="34" charset="-122"/>
                <a:cs typeface="+mn-ea"/>
              </a:rPr>
              <a:t>&lt;c:if&gt;</a:t>
            </a:r>
            <a:r>
              <a:rPr lang="zh-CN" altLang="zh-CN" sz="1600" dirty="0">
                <a:solidFill>
                  <a:srgbClr val="595959"/>
                </a:solidFill>
                <a:latin typeface="微软雅黑" panose="020B0503020204020204" pitchFamily="34" charset="-122"/>
                <a:ea typeface="微软雅黑" panose="020B0503020204020204" pitchFamily="34" charset="-122"/>
                <a:cs typeface="+mn-ea"/>
              </a:rPr>
              <a:t>标签实现根据参数请求显示不同页面的功能。具体要求如下。</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当请求参数为“</a:t>
            </a:r>
            <a:r>
              <a:rPr lang="en-US" altLang="zh-CN" sz="1600" dirty="0">
                <a:solidFill>
                  <a:srgbClr val="595959"/>
                </a:solidFill>
                <a:latin typeface="微软雅黑" panose="020B0503020204020204" pitchFamily="34" charset="-122"/>
                <a:ea typeface="微软雅黑" panose="020B0503020204020204" pitchFamily="34" charset="-122"/>
                <a:cs typeface="+mn-ea"/>
              </a:rPr>
              <a:t>mon</a:t>
            </a:r>
            <a:r>
              <a:rPr lang="zh-CN" altLang="zh-CN" sz="1600" dirty="0">
                <a:solidFill>
                  <a:srgbClr val="595959"/>
                </a:solidFill>
                <a:latin typeface="微软雅黑" panose="020B0503020204020204" pitchFamily="34" charset="-122"/>
                <a:ea typeface="微软雅黑" panose="020B0503020204020204" pitchFamily="34" charset="-122"/>
                <a:cs typeface="+mn-ea"/>
              </a:rPr>
              <a:t>”时，页面显示“周一了，工作的第一天”；当请求参数为“</a:t>
            </a:r>
            <a:r>
              <a:rPr lang="en-US" altLang="zh-CN" sz="1600" dirty="0">
                <a:solidFill>
                  <a:srgbClr val="595959"/>
                </a:solidFill>
                <a:latin typeface="微软雅黑" panose="020B0503020204020204" pitchFamily="34" charset="-122"/>
                <a:ea typeface="微软雅黑" panose="020B0503020204020204" pitchFamily="34" charset="-122"/>
                <a:cs typeface="+mn-ea"/>
              </a:rPr>
              <a:t>tues</a:t>
            </a:r>
            <a:r>
              <a:rPr lang="zh-CN" altLang="zh-CN" sz="1600" dirty="0">
                <a:solidFill>
                  <a:srgbClr val="595959"/>
                </a:solidFill>
                <a:latin typeface="微软雅黑" panose="020B0503020204020204" pitchFamily="34" charset="-122"/>
                <a:ea typeface="微软雅黑" panose="020B0503020204020204" pitchFamily="34" charset="-122"/>
                <a:cs typeface="+mn-ea"/>
              </a:rPr>
              <a:t>”时，页面显示“周二了，工作的第二天”；当请求参数为“</a:t>
            </a:r>
            <a:r>
              <a:rPr lang="en-US" altLang="zh-CN" sz="1600" dirty="0">
                <a:solidFill>
                  <a:srgbClr val="595959"/>
                </a:solidFill>
                <a:latin typeface="微软雅黑" panose="020B0503020204020204" pitchFamily="34" charset="-122"/>
                <a:ea typeface="微软雅黑" panose="020B0503020204020204" pitchFamily="34" charset="-122"/>
                <a:cs typeface="+mn-ea"/>
              </a:rPr>
              <a:t>wed</a:t>
            </a:r>
            <a:r>
              <a:rPr lang="zh-CN" altLang="zh-CN" sz="1600" dirty="0">
                <a:solidFill>
                  <a:srgbClr val="595959"/>
                </a:solidFill>
                <a:latin typeface="微软雅黑" panose="020B0503020204020204" pitchFamily="34" charset="-122"/>
                <a:ea typeface="微软雅黑" panose="020B0503020204020204" pitchFamily="34" charset="-122"/>
                <a:cs typeface="+mn-ea"/>
              </a:rPr>
              <a:t>”时，页面显示“周三了，工作的第三天”；当请求参数为“</a:t>
            </a:r>
            <a:r>
              <a:rPr lang="en-US" altLang="zh-CN" sz="1600" dirty="0">
                <a:solidFill>
                  <a:srgbClr val="595959"/>
                </a:solidFill>
                <a:latin typeface="微软雅黑" panose="020B0503020204020204" pitchFamily="34" charset="-122"/>
                <a:ea typeface="微软雅黑" panose="020B0503020204020204" pitchFamily="34" charset="-122"/>
                <a:cs typeface="+mn-ea"/>
              </a:rPr>
              <a:t>thu</a:t>
            </a:r>
            <a:r>
              <a:rPr lang="zh-CN" altLang="zh-CN" sz="1600" dirty="0">
                <a:solidFill>
                  <a:srgbClr val="595959"/>
                </a:solidFill>
                <a:latin typeface="微软雅黑" panose="020B0503020204020204" pitchFamily="34" charset="-122"/>
                <a:ea typeface="微软雅黑" panose="020B0503020204020204" pitchFamily="34" charset="-122"/>
                <a:cs typeface="+mn-ea"/>
              </a:rPr>
              <a:t>”时，页面显示“周四了，工作的第四天”；当请求参数为“</a:t>
            </a:r>
            <a:r>
              <a:rPr lang="en-US" altLang="zh-CN" sz="1600" dirty="0">
                <a:solidFill>
                  <a:srgbClr val="595959"/>
                </a:solidFill>
                <a:latin typeface="微软雅黑" panose="020B0503020204020204" pitchFamily="34" charset="-122"/>
                <a:ea typeface="微软雅黑" panose="020B0503020204020204" pitchFamily="34" charset="-122"/>
                <a:cs typeface="+mn-ea"/>
              </a:rPr>
              <a:t>fri</a:t>
            </a:r>
            <a:r>
              <a:rPr lang="zh-CN" altLang="zh-CN" sz="1600" dirty="0">
                <a:solidFill>
                  <a:srgbClr val="595959"/>
                </a:solidFill>
                <a:latin typeface="微软雅黑" panose="020B0503020204020204" pitchFamily="34" charset="-122"/>
                <a:ea typeface="微软雅黑" panose="020B0503020204020204" pitchFamily="34" charset="-122"/>
                <a:cs typeface="+mn-ea"/>
              </a:rPr>
              <a:t>”时，页面显示“周五了，工作的第五天”；当请求参数为“</a:t>
            </a:r>
            <a:r>
              <a:rPr lang="en-US" altLang="zh-CN" sz="1600" dirty="0">
                <a:solidFill>
                  <a:srgbClr val="595959"/>
                </a:solidFill>
                <a:latin typeface="微软雅黑" panose="020B0503020204020204" pitchFamily="34" charset="-122"/>
                <a:ea typeface="微软雅黑" panose="020B0503020204020204" pitchFamily="34" charset="-122"/>
                <a:cs typeface="+mn-ea"/>
              </a:rPr>
              <a:t>sat</a:t>
            </a:r>
            <a:r>
              <a:rPr lang="zh-CN" altLang="zh-CN" sz="1600" dirty="0">
                <a:solidFill>
                  <a:srgbClr val="595959"/>
                </a:solidFill>
                <a:latin typeface="微软雅黑" panose="020B0503020204020204" pitchFamily="34" charset="-122"/>
                <a:ea typeface="微软雅黑" panose="020B0503020204020204" pitchFamily="34" charset="-122"/>
                <a:cs typeface="+mn-ea"/>
              </a:rPr>
              <a:t>”时，页面显示“周六了，休息的第一天”；当请求参数为“</a:t>
            </a:r>
            <a:r>
              <a:rPr lang="en-US" altLang="zh-CN" sz="1600" dirty="0">
                <a:solidFill>
                  <a:srgbClr val="595959"/>
                </a:solidFill>
                <a:latin typeface="微软雅黑" panose="020B0503020204020204" pitchFamily="34" charset="-122"/>
                <a:ea typeface="微软雅黑" panose="020B0503020204020204" pitchFamily="34" charset="-122"/>
                <a:cs typeface="+mn-ea"/>
              </a:rPr>
              <a:t>sun</a:t>
            </a:r>
            <a:r>
              <a:rPr lang="zh-CN" altLang="zh-CN" sz="1600" dirty="0">
                <a:solidFill>
                  <a:srgbClr val="595959"/>
                </a:solidFill>
                <a:latin typeface="微软雅黑" panose="020B0503020204020204" pitchFamily="34" charset="-122"/>
                <a:ea typeface="微软雅黑" panose="020B0503020204020204" pitchFamily="34" charset="-122"/>
                <a:cs typeface="+mn-ea"/>
              </a:rPr>
              <a:t>”时，页面显示“周日了，休息的第二天”。</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81674"/>
            <a:ext cx="8485746" cy="829945"/>
          </a:xfrm>
          <a:prstGeom prst="rect">
            <a:avLst/>
          </a:prstGeom>
          <a:noFill/>
          <a:ln>
            <a:noFill/>
          </a:ln>
        </p:spPr>
        <p:txBody>
          <a:bodyPr wrap="square" rtlCol="0">
            <a:spAutoFit/>
          </a:bodyPr>
          <a:lstStyle/>
          <a:p>
            <a:pPr>
              <a:lnSpc>
                <a:spcPct val="150000"/>
              </a:lnSpc>
            </a:pPr>
            <a:r>
              <a:rPr altLang="zh-CN" sz="1600" dirty="0">
                <a:solidFill>
                  <a:srgbClr val="595959"/>
                </a:solidFill>
                <a:latin typeface="微软雅黑" panose="020B0503020204020204" pitchFamily="34" charset="-122"/>
                <a:ea typeface="微软雅黑" panose="020B0503020204020204" pitchFamily="34" charset="-122"/>
                <a:cs typeface="+mn-ea"/>
              </a:rPr>
              <a:t>在chapter07项目的web目录下新建if.jsp文件，在if.jsp文件中编写具体实现</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a:solidFill>
                  <a:srgbClr val="595959"/>
                </a:solidFill>
                <a:latin typeface="微软雅黑" panose="020B0503020204020204" pitchFamily="34" charset="-122"/>
                <a:ea typeface="微软雅黑" panose="020B0503020204020204" pitchFamily="34" charset="-122"/>
                <a:cs typeface="+mn-ea"/>
              </a:rPr>
              <a:t>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288415" y="2011680"/>
            <a:ext cx="9570720" cy="4489450"/>
          </a:xfrm>
          <a:prstGeom prst="rect">
            <a:avLst/>
          </a:prstGeom>
        </p:spPr>
      </p:pic>
      <p:sp>
        <p:nvSpPr>
          <p:cNvPr id="2" name="矩形 1"/>
          <p:cNvSpPr/>
          <p:nvPr/>
        </p:nvSpPr>
        <p:spPr>
          <a:xfrm>
            <a:off x="2600960" y="2105660"/>
            <a:ext cx="7458710" cy="4276725"/>
          </a:xfrm>
          <a:prstGeom prst="rect">
            <a:avLst/>
          </a:prstGeom>
        </p:spPr>
        <p:txBody>
          <a:bodyPr wrap="square">
            <a:spAutoFit/>
          </a:bodyPr>
          <a:lstStyle/>
          <a:p>
            <a:pPr lvl="0"/>
            <a:r>
              <a:rPr lang="en-US" altLang="zh-CN" sz="1600" dirty="0"/>
              <a:t>&lt;%@ page contentType="text/html;charset=UTF-8" language="java" %&gt;</a:t>
            </a:r>
          </a:p>
          <a:p>
            <a:pPr lvl="0"/>
            <a:r>
              <a:rPr lang="en-US" altLang="zh-CN" sz="1600" dirty="0"/>
              <a:t>&lt;%@ taglib uri="http://java.sun.com/jsp/jstl/core" prefix="c"%&gt;</a:t>
            </a:r>
          </a:p>
          <a:p>
            <a:pPr lvl="0"/>
            <a:r>
              <a:rPr lang="en-US" altLang="zh-CN" sz="1600" dirty="0"/>
              <a:t>&lt;html&gt;</a:t>
            </a:r>
          </a:p>
          <a:p>
            <a:pPr lvl="0"/>
            <a:r>
              <a:rPr lang="en-US" altLang="zh-CN" sz="1600" dirty="0"/>
              <a:t>&lt;head&gt;</a:t>
            </a:r>
          </a:p>
          <a:p>
            <a:pPr lvl="0"/>
            <a:r>
              <a:rPr lang="en-US" altLang="zh-CN" sz="1600" dirty="0"/>
              <a:t>    &lt;title&gt;Title&lt;/title&gt;</a:t>
            </a:r>
          </a:p>
          <a:p>
            <a:pPr lvl="0"/>
            <a:r>
              <a:rPr lang="en-US" altLang="zh-CN" sz="1600" dirty="0"/>
              <a:t>&lt;/head&gt;</a:t>
            </a:r>
          </a:p>
          <a:p>
            <a:pPr lvl="0"/>
            <a:r>
              <a:rPr lang="en-US" altLang="zh-CN" sz="1600" dirty="0"/>
              <a:t>&lt;body&gt;</a:t>
            </a:r>
          </a:p>
          <a:p>
            <a:pPr lvl="0"/>
            <a:r>
              <a:rPr lang="en-US" altLang="zh-CN" sz="1600" dirty="0"/>
              <a:t>&lt;fieldset&gt;</a:t>
            </a:r>
          </a:p>
          <a:p>
            <a:pPr lvl="0"/>
            <a:r>
              <a:rPr lang="en-US" altLang="zh-CN" sz="1600" dirty="0"/>
              <a:t>    &lt;c:if test="${param.action=='mon'}"&gt;</a:t>
            </a:r>
          </a:p>
          <a:p>
            <a:pPr lvl="0"/>
            <a:r>
              <a:rPr lang="en-US" altLang="zh-CN" sz="1600" dirty="0"/>
              <a:t>        周一了：工作的第一天，加油！</a:t>
            </a:r>
          </a:p>
          <a:p>
            <a:pPr lvl="0"/>
            <a:r>
              <a:rPr lang="en-US" altLang="zh-CN" sz="1600" dirty="0"/>
              <a:t>    &lt;/c:if&gt;</a:t>
            </a:r>
          </a:p>
          <a:p>
            <a:pPr lvl="0"/>
            <a:r>
              <a:rPr lang="en-US" altLang="zh-CN" sz="1600" dirty="0"/>
              <a:t>    &lt;c:if test="${param.action=='tues'}"&gt;</a:t>
            </a:r>
          </a:p>
          <a:p>
            <a:pPr lvl="0"/>
            <a:r>
              <a:rPr lang="en-US" altLang="zh-CN" sz="1600" dirty="0"/>
              <a:t>        周二了：工作的第二天，加油！</a:t>
            </a:r>
          </a:p>
          <a:p>
            <a:pPr lvl="0"/>
            <a:r>
              <a:rPr lang="en-US" altLang="zh-CN" sz="1600" dirty="0"/>
              <a:t>    &lt;/c:if&gt;</a:t>
            </a:r>
          </a:p>
          <a:p>
            <a:pPr lvl="0"/>
            <a:r>
              <a:rPr lang="en-US" altLang="zh-CN" sz="1600" dirty="0"/>
              <a:t>    &lt;c:if test="${param.action=='wed'}"&gt;</a:t>
            </a:r>
          </a:p>
          <a:p>
            <a:pPr lvl="0"/>
            <a:r>
              <a:rPr lang="en-US" altLang="zh-CN" sz="1600" dirty="0"/>
              <a:t>        周三了：工作的第三天，加油！</a:t>
            </a:r>
          </a:p>
          <a:p>
            <a:pPr lvl="0"/>
            <a:r>
              <a:rPr lang="en-US" altLang="zh-CN" sz="1600" dirty="0"/>
              <a:t>    &lt;/c:if&gt;</a:t>
            </a:r>
          </a:p>
        </p:txBody>
      </p:sp>
      <p:sp>
        <p:nvSpPr>
          <p:cNvPr id="14" name="Title 1"/>
          <p:cNvSpPr txBox="1"/>
          <p:nvPr/>
        </p:nvSpPr>
        <p:spPr>
          <a:xfrm>
            <a:off x="1143635" y="266700"/>
            <a:ext cx="517334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根据参数请求显示不同的页面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1288415" y="1356360"/>
            <a:ext cx="9570720" cy="4013200"/>
          </a:xfrm>
          <a:prstGeom prst="rect">
            <a:avLst/>
          </a:prstGeom>
        </p:spPr>
      </p:pic>
      <p:sp>
        <p:nvSpPr>
          <p:cNvPr id="2" name="矩形 1"/>
          <p:cNvSpPr/>
          <p:nvPr/>
        </p:nvSpPr>
        <p:spPr>
          <a:xfrm>
            <a:off x="2600960" y="1450340"/>
            <a:ext cx="7458710" cy="3784600"/>
          </a:xfrm>
          <a:prstGeom prst="rect">
            <a:avLst/>
          </a:prstGeom>
        </p:spPr>
        <p:txBody>
          <a:bodyPr wrap="square">
            <a:spAutoFit/>
          </a:bodyPr>
          <a:lstStyle/>
          <a:p>
            <a:pPr lvl="0"/>
            <a:r>
              <a:rPr lang="en-US" altLang="zh-CN" sz="1600" dirty="0"/>
              <a:t>    &lt;c:if test="${param.action=='thu'}"&gt;</a:t>
            </a:r>
          </a:p>
          <a:p>
            <a:pPr lvl="0"/>
            <a:r>
              <a:rPr lang="en-US" altLang="zh-CN" sz="1600" dirty="0"/>
              <a:t>        周四了：工作的第四天，加油！</a:t>
            </a:r>
          </a:p>
          <a:p>
            <a:pPr lvl="0"/>
            <a:r>
              <a:rPr lang="en-US" altLang="zh-CN" sz="1600" dirty="0"/>
              <a:t>    &lt;/c:if&gt;</a:t>
            </a:r>
          </a:p>
          <a:p>
            <a:pPr lvl="0"/>
            <a:r>
              <a:rPr lang="en-US" altLang="zh-CN" sz="1600" dirty="0"/>
              <a:t>    &lt;c:if test="${param.action=='fri'}"&gt;</a:t>
            </a:r>
          </a:p>
          <a:p>
            <a:pPr lvl="0"/>
            <a:r>
              <a:rPr lang="en-US" altLang="zh-CN" sz="1600" dirty="0"/>
              <a:t>        周五了：工作的第五天，加油！</a:t>
            </a:r>
          </a:p>
          <a:p>
            <a:pPr lvl="0"/>
            <a:r>
              <a:rPr lang="en-US" altLang="zh-CN" sz="1600" dirty="0"/>
              <a:t>    &lt;/c:if&gt;</a:t>
            </a:r>
          </a:p>
          <a:p>
            <a:pPr lvl="0"/>
            <a:r>
              <a:rPr lang="en-US" altLang="zh-CN" sz="1600" dirty="0"/>
              <a:t>    &lt;c:if test="${param.action=='sat'}"&gt;</a:t>
            </a:r>
          </a:p>
          <a:p>
            <a:pPr lvl="0"/>
            <a:r>
              <a:rPr lang="en-US" altLang="zh-CN" sz="1600" dirty="0"/>
              <a:t>        周六了：休息的第一天！</a:t>
            </a:r>
          </a:p>
          <a:p>
            <a:pPr lvl="0"/>
            <a:r>
              <a:rPr lang="en-US" altLang="zh-CN" sz="1600" dirty="0"/>
              <a:t>    &lt;/c:if&gt;</a:t>
            </a:r>
          </a:p>
          <a:p>
            <a:pPr lvl="0"/>
            <a:r>
              <a:rPr lang="en-US" altLang="zh-CN" sz="1600" dirty="0"/>
              <a:t>    &lt;c:if test="${param.action=='sun'}"&gt;</a:t>
            </a:r>
          </a:p>
          <a:p>
            <a:pPr lvl="0"/>
            <a:r>
              <a:rPr lang="en-US" altLang="zh-CN" sz="1600" dirty="0"/>
              <a:t>        周日了：休息的第二天！</a:t>
            </a:r>
          </a:p>
          <a:p>
            <a:pPr lvl="0"/>
            <a:r>
              <a:rPr lang="en-US" altLang="zh-CN" sz="1600" dirty="0"/>
              <a:t>    &lt;/c:if&gt;</a:t>
            </a:r>
          </a:p>
          <a:p>
            <a:pPr lvl="0"/>
            <a:r>
              <a:rPr lang="en-US" altLang="zh-CN" sz="1600" dirty="0"/>
              <a:t>&lt;/fieldset&gt;</a:t>
            </a:r>
          </a:p>
          <a:p>
            <a:pPr lvl="0"/>
            <a:r>
              <a:rPr lang="en-US" altLang="zh-CN" sz="1600" dirty="0"/>
              <a:t>&lt;/body&gt;</a:t>
            </a:r>
          </a:p>
          <a:p>
            <a:pPr lvl="0"/>
            <a:r>
              <a:rPr lang="en-US" altLang="zh-CN" sz="1600" dirty="0"/>
              <a:t>&lt;/html&gt;</a:t>
            </a:r>
          </a:p>
        </p:txBody>
      </p:sp>
      <p:sp>
        <p:nvSpPr>
          <p:cNvPr id="14" name="Title 1"/>
          <p:cNvSpPr txBox="1"/>
          <p:nvPr/>
        </p:nvSpPr>
        <p:spPr>
          <a:xfrm>
            <a:off x="1143635" y="266700"/>
            <a:ext cx="517334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根据参数请求显示不同的页面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81674"/>
            <a:ext cx="8485746" cy="1198880"/>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在IDEA中启动Tomcat服务器，在浏览器地址栏中输入地址“http://localhost:8080/chapter07/if.jsp?action=mon”访问if.jsp页面，此时，浏览器窗口中的显示结果</a:t>
            </a:r>
            <a:r>
              <a:rPr lang="zh-CN" altLang="zh-CN" sz="1600" dirty="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4" name="Title 1"/>
          <p:cNvSpPr txBox="1"/>
          <p:nvPr/>
        </p:nvSpPr>
        <p:spPr>
          <a:xfrm>
            <a:off x="1143635" y="266700"/>
            <a:ext cx="517334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根据参数请求显示不同的页面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1"/>
          <p:cNvPicPr>
            <a:picLocks noChangeAspect="1"/>
          </p:cNvPicPr>
          <p:nvPr/>
        </p:nvPicPr>
        <p:blipFill>
          <a:blip r:embed="rId4"/>
          <a:stretch>
            <a:fillRect/>
          </a:stretch>
        </p:blipFill>
        <p:spPr>
          <a:xfrm>
            <a:off x="2739708" y="2798763"/>
            <a:ext cx="6712575" cy="2232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9533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0" y="2105634"/>
            <a:ext cx="10057560" cy="338076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Times New Roman" panose="02020603050405020304"/>
                <a:cs typeface="Times New Roman" panose="02020603050405020304"/>
              </a:rPr>
              <a:t>（</a:t>
            </a:r>
            <a:r>
              <a:rPr lang="en-US" altLang="zh-CN" dirty="0">
                <a:solidFill>
                  <a:srgbClr val="595959"/>
                </a:solidFill>
                <a:latin typeface="Times New Roman" panose="02020603050405020304"/>
                <a:cs typeface="Times New Roman" panose="02020603050405020304"/>
              </a:rPr>
              <a:t>1</a:t>
            </a:r>
            <a:r>
              <a:rPr lang="zh-CN" altLang="en-US" dirty="0">
                <a:solidFill>
                  <a:srgbClr val="595959"/>
                </a:solidFill>
                <a:latin typeface="Times New Roman" panose="02020603050405020304"/>
                <a:cs typeface="Times New Roman" panose="02020603050405020304"/>
              </a:rPr>
              <a:t>）</a:t>
            </a:r>
            <a:r>
              <a:rPr lang="zh-CN" altLang="zh-CN" dirty="0">
                <a:solidFill>
                  <a:srgbClr val="595959"/>
                </a:solidFill>
                <a:latin typeface="微软雅黑" panose="020B0503020204020204" pitchFamily="34" charset="-122"/>
              </a:rPr>
              <a:t>EL可以与JavaScript语句结合使用。</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EL可以自动进行类型转换。如果想通过EL获取两个字符串数值（如number</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和number2）的和，可以直接通过“+”符号进行连接（如$ {number1+number2}）。</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EL不仅可以访问一般变量，还可以访问JavaBean中的属性、嵌套属性和集合对象。</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在EL中，可以执行算术运算、逻辑运算、关系运算和条件运算等。</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5</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在EL中，可以获取pageContext对象，进而获取其他内置对象。</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6</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在使用EL进行除法运算时，如果除数为0，则返回表示无穷大的Infinity，而不返回错误。</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7</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在EL中，可以访问JSP的作用域（request、 session、 application 以及page）。</a:t>
            </a:r>
          </a:p>
        </p:txBody>
      </p:sp>
      <p:sp>
        <p:nvSpPr>
          <p:cNvPr id="2" name="文本框 1"/>
          <p:cNvSpPr txBox="1"/>
          <p:nvPr/>
        </p:nvSpPr>
        <p:spPr>
          <a:xfrm>
            <a:off x="1185984" y="1231181"/>
            <a:ext cx="2252540"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基本语法的特点</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235821" y="2254479"/>
            <a:ext cx="9794240" cy="247888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45717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17599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89481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1363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373125" y="2922714"/>
            <a:ext cx="9504297" cy="136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1369B2"/>
                </a:solidFill>
                <a:latin typeface="微软雅黑" panose="020B0503020204020204" pitchFamily="34" charset="-122"/>
                <a:ea typeface="微软雅黑" panose="020B0503020204020204" pitchFamily="34" charset="-122"/>
              </a:rPr>
              <a:t>EL</a:t>
            </a:r>
            <a:r>
              <a:rPr lang="zh-CN" altLang="zh-CN" dirty="0">
                <a:solidFill>
                  <a:srgbClr val="595959"/>
                </a:solidFill>
                <a:latin typeface="微软雅黑" panose="020B0503020204020204" pitchFamily="34" charset="-122"/>
                <a:ea typeface="微软雅黑" panose="020B0503020204020204" pitchFamily="34" charset="-122"/>
              </a:rPr>
              <a:t>的基本语法、</a:t>
            </a:r>
            <a:r>
              <a:rPr lang="en-US" altLang="zh-CN" dirty="0">
                <a:solidFill>
                  <a:srgbClr val="1369B2"/>
                </a:solidFill>
                <a:latin typeface="微软雅黑" panose="020B0503020204020204" pitchFamily="34" charset="-122"/>
                <a:ea typeface="微软雅黑" panose="020B0503020204020204" pitchFamily="34" charset="-122"/>
              </a:rPr>
              <a:t>EL</a:t>
            </a:r>
            <a:r>
              <a:rPr lang="zh-CN" altLang="zh-CN" dirty="0">
                <a:solidFill>
                  <a:srgbClr val="595959"/>
                </a:solidFill>
                <a:latin typeface="微软雅黑" panose="020B0503020204020204" pitchFamily="34" charset="-122"/>
                <a:ea typeface="微软雅黑" panose="020B0503020204020204" pitchFamily="34" charset="-122"/>
              </a:rPr>
              <a:t>常见</a:t>
            </a:r>
            <a:r>
              <a:rPr lang="zh-CN" altLang="zh-CN" dirty="0">
                <a:solidFill>
                  <a:srgbClr val="1369B2"/>
                </a:solidFill>
                <a:latin typeface="微软雅黑" panose="020B0503020204020204" pitchFamily="34" charset="-122"/>
                <a:ea typeface="微软雅黑" panose="020B0503020204020204" pitchFamily="34" charset="-122"/>
              </a:rPr>
              <a:t>隐式对象</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1369B2"/>
                </a:solidFill>
                <a:latin typeface="微软雅黑" panose="020B0503020204020204" pitchFamily="34" charset="-122"/>
                <a:ea typeface="微软雅黑" panose="020B0503020204020204" pitchFamily="34" charset="-122"/>
              </a:rPr>
              <a:t>JSTL</a:t>
            </a:r>
            <a:r>
              <a:rPr lang="zh-CN" altLang="zh-CN" dirty="0">
                <a:solidFill>
                  <a:srgbClr val="595959"/>
                </a:solidFill>
                <a:latin typeface="微软雅黑" panose="020B0503020204020204" pitchFamily="34" charset="-122"/>
                <a:ea typeface="微软雅黑" panose="020B0503020204020204" pitchFamily="34" charset="-122"/>
              </a:rPr>
              <a:t>的下载和使用以及</a:t>
            </a:r>
            <a:r>
              <a:rPr lang="en-US" altLang="zh-CN" dirty="0">
                <a:solidFill>
                  <a:srgbClr val="1369B2"/>
                </a:solidFill>
                <a:latin typeface="微软雅黑" panose="020B0503020204020204" pitchFamily="34" charset="-122"/>
                <a:ea typeface="微软雅黑" panose="020B0503020204020204" pitchFamily="34" charset="-122"/>
              </a:rPr>
              <a:t>JSTL</a:t>
            </a:r>
            <a:r>
              <a:rPr lang="zh-CN" altLang="zh-CN" dirty="0">
                <a:solidFill>
                  <a:srgbClr val="1369B2"/>
                </a:solidFill>
                <a:latin typeface="微软雅黑" panose="020B0503020204020204" pitchFamily="34" charset="-122"/>
                <a:ea typeface="微软雅黑" panose="020B0503020204020204" pitchFamily="34" charset="-122"/>
              </a:rPr>
              <a:t>常见标签库</a:t>
            </a:r>
            <a:r>
              <a:rPr lang="zh-CN" altLang="zh-CN" dirty="0">
                <a:solidFill>
                  <a:srgbClr val="595959"/>
                </a:solidFill>
                <a:latin typeface="微软雅黑" panose="020B0503020204020204" pitchFamily="34" charset="-122"/>
                <a:ea typeface="微软雅黑" panose="020B0503020204020204" pitchFamily="34" charset="-122"/>
              </a:rPr>
              <a:t>等知识，通过本章的学习，读者能够了解什么是</a:t>
            </a:r>
            <a:r>
              <a:rPr lang="en-US" altLang="zh-CN" dirty="0">
                <a:solidFill>
                  <a:srgbClr val="595959"/>
                </a:solidFill>
                <a:latin typeface="微软雅黑" panose="020B0503020204020204" pitchFamily="34" charset="-122"/>
                <a:ea typeface="微软雅黑" panose="020B0503020204020204" pitchFamily="34" charset="-122"/>
              </a:rPr>
              <a:t>EL</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JSTL</a:t>
            </a:r>
            <a:r>
              <a:rPr lang="zh-CN" altLang="zh-CN" dirty="0">
                <a:solidFill>
                  <a:srgbClr val="595959"/>
                </a:solidFill>
                <a:latin typeface="微软雅黑" panose="020B0503020204020204" pitchFamily="34" charset="-122"/>
                <a:ea typeface="微软雅黑" panose="020B0503020204020204" pitchFamily="34" charset="-122"/>
              </a:rPr>
              <a:t>，可以熟练掌握</a:t>
            </a:r>
            <a:r>
              <a:rPr lang="en-US" altLang="zh-CN" dirty="0">
                <a:solidFill>
                  <a:srgbClr val="595959"/>
                </a:solidFill>
                <a:latin typeface="微软雅黑" panose="020B0503020204020204" pitchFamily="34" charset="-122"/>
                <a:ea typeface="微软雅黑" panose="020B0503020204020204" pitchFamily="34" charset="-122"/>
              </a:rPr>
              <a:t>EL</a:t>
            </a:r>
            <a:r>
              <a:rPr lang="zh-CN" altLang="zh-CN" dirty="0">
                <a:solidFill>
                  <a:srgbClr val="595959"/>
                </a:solidFill>
                <a:latin typeface="微软雅黑" panose="020B0503020204020204" pitchFamily="34" charset="-122"/>
                <a:ea typeface="微软雅黑" panose="020B0503020204020204" pitchFamily="34" charset="-122"/>
              </a:rPr>
              <a:t>的基本语法的格式、</a:t>
            </a:r>
            <a:r>
              <a:rPr lang="en-US" altLang="zh-CN" dirty="0">
                <a:solidFill>
                  <a:srgbClr val="595959"/>
                </a:solidFill>
                <a:latin typeface="微软雅黑" panose="020B0503020204020204" pitchFamily="34" charset="-122"/>
                <a:ea typeface="微软雅黑" panose="020B0503020204020204" pitchFamily="34" charset="-122"/>
              </a:rPr>
              <a:t>EL</a:t>
            </a:r>
            <a:r>
              <a:rPr lang="zh-CN" altLang="zh-CN" dirty="0">
                <a:solidFill>
                  <a:srgbClr val="595959"/>
                </a:solidFill>
                <a:latin typeface="微软雅黑" panose="020B0503020204020204" pitchFamily="34" charset="-122"/>
                <a:ea typeface="微软雅黑" panose="020B0503020204020204" pitchFamily="34" charset="-122"/>
              </a:rPr>
              <a:t>的常见隐式对象以及</a:t>
            </a:r>
            <a:r>
              <a:rPr lang="en-US" altLang="zh-CN" dirty="0">
                <a:solidFill>
                  <a:srgbClr val="595959"/>
                </a:solidFill>
                <a:latin typeface="微软雅黑" panose="020B0503020204020204" pitchFamily="34" charset="-122"/>
                <a:ea typeface="微软雅黑" panose="020B0503020204020204" pitchFamily="34" charset="-122"/>
              </a:rPr>
              <a:t>JSTL</a:t>
            </a:r>
            <a:r>
              <a:rPr lang="zh-CN" altLang="zh-CN" dirty="0">
                <a:solidFill>
                  <a:srgbClr val="595959"/>
                </a:solidFill>
                <a:latin typeface="微软雅黑" panose="020B0503020204020204" pitchFamily="34" charset="-122"/>
                <a:ea typeface="微软雅黑" panose="020B0503020204020204" pitchFamily="34" charset="-122"/>
              </a:rPr>
              <a:t>中的常见</a:t>
            </a:r>
            <a:r>
              <a:rPr lang="en-US" altLang="zh-CN" dirty="0">
                <a:solidFill>
                  <a:srgbClr val="595959"/>
                </a:solidFill>
                <a:latin typeface="微软雅黑" panose="020B0503020204020204" pitchFamily="34" charset="-122"/>
                <a:ea typeface="微软雅黑" panose="020B0503020204020204" pitchFamily="34" charset="-122"/>
              </a:rPr>
              <a:t>Core</a:t>
            </a:r>
            <a:r>
              <a:rPr lang="zh-CN" altLang="zh-CN" dirty="0">
                <a:solidFill>
                  <a:srgbClr val="595959"/>
                </a:solidFill>
                <a:latin typeface="微软雅黑" panose="020B0503020204020204" pitchFamily="34" charset="-122"/>
                <a:ea typeface="微软雅黑" panose="020B0503020204020204" pitchFamily="34" charset="-122"/>
              </a:rPr>
              <a:t>标签库等知识点。</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7.1.2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中的标识符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8" name="TextBox 35"/>
          <p:cNvSpPr txBox="1">
            <a:spLocks noChangeArrowheads="1"/>
          </p:cNvSpPr>
          <p:nvPr/>
        </p:nvSpPr>
        <p:spPr bwMode="auto">
          <a:xfrm>
            <a:off x="5915853" y="2969125"/>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EL</a:t>
            </a:r>
            <a:r>
              <a:rPr lang="zh-CN" altLang="en-US" dirty="0">
                <a:solidFill>
                  <a:srgbClr val="595959"/>
                </a:solidFill>
                <a:latin typeface="微软雅黑" panose="020B0503020204020204" pitchFamily="34" charset="-122"/>
                <a:ea typeface="微软雅黑" panose="020B0503020204020204" pitchFamily="34" charset="-122"/>
              </a:rPr>
              <a:t>中的标识符</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398869" y="3053008"/>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091196"/>
            <a:ext cx="295333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734404" y="2388025"/>
            <a:ext cx="9215258" cy="30568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中，经常需要使用一些符号标记一些名称，如变量名、自定义函数名等，这些符号被称为标识符。</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中的标识符可以由</a:t>
            </a:r>
            <a:r>
              <a:rPr lang="zh-CN" altLang="zh-CN" dirty="0">
                <a:solidFill>
                  <a:srgbClr val="1369B2"/>
                </a:solidFill>
                <a:latin typeface="微软雅黑" panose="020B0503020204020204" pitchFamily="34" charset="-122"/>
              </a:rPr>
              <a:t>任意的大小写字母</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数字</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下划线</a:t>
            </a:r>
            <a:r>
              <a:rPr lang="zh-CN" altLang="zh-CN" dirty="0">
                <a:solidFill>
                  <a:srgbClr val="595959"/>
                </a:solidFill>
                <a:latin typeface="微软雅黑" panose="020B0503020204020204" pitchFamily="34" charset="-122"/>
              </a:rPr>
              <a:t>组成，为了避免出现非法的标识符，在定义标识符时还需要遵循以下规范：</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不能以数字开头。</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不能是</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中的关键字，如</a:t>
            </a:r>
            <a:r>
              <a:rPr lang="en-US" altLang="zh-CN" dirty="0">
                <a:solidFill>
                  <a:srgbClr val="595959"/>
                </a:solidFill>
                <a:latin typeface="微软雅黑" panose="020B0503020204020204" pitchFamily="34" charset="-122"/>
              </a:rPr>
              <a:t>and</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or</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等。</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不能是</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隐式对象，如</a:t>
            </a:r>
            <a:r>
              <a:rPr lang="en-US" altLang="zh-CN" dirty="0">
                <a:solidFill>
                  <a:srgbClr val="595959"/>
                </a:solidFill>
                <a:latin typeface="微软雅黑" panose="020B0503020204020204" pitchFamily="34" charset="-122"/>
              </a:rPr>
              <a:t>pageContext</a:t>
            </a:r>
            <a:r>
              <a:rPr lang="zh-CN" altLang="zh-CN" dirty="0">
                <a:solidFill>
                  <a:srgbClr val="595959"/>
                </a:solidFill>
                <a:latin typeface="微软雅黑" panose="020B0503020204020204" pitchFamily="34" charset="-122"/>
              </a:rPr>
              <a:t>。</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不能包含单引号（</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）、双引号（</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）、减号（</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）和正斜线（</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）等特殊字符。</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199431" y="1231181"/>
            <a:ext cx="225254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中标识符的规范</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圆角矩形 8"/>
          <p:cNvSpPr/>
          <p:nvPr/>
        </p:nvSpPr>
        <p:spPr>
          <a:xfrm>
            <a:off x="1400585" y="2138082"/>
            <a:ext cx="9865885" cy="350968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350361" y="207121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949662" y="532006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7.1.2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中的标识符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091196"/>
            <a:ext cx="295333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2315402" y="2616624"/>
            <a:ext cx="1717567" cy="5299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合法的标识符：</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99431" y="1231181"/>
            <a:ext cx="225254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中标识符的列举</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7.1.2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中的标识符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3" name="图片 12"/>
          <p:cNvPicPr>
            <a:picLocks noChangeAspect="1"/>
          </p:cNvPicPr>
          <p:nvPr/>
        </p:nvPicPr>
        <p:blipFill>
          <a:blip r:embed="rId6"/>
          <a:stretch>
            <a:fillRect/>
          </a:stretch>
        </p:blipFill>
        <p:spPr>
          <a:xfrm>
            <a:off x="5230906" y="2280909"/>
            <a:ext cx="3872754" cy="1346855"/>
          </a:xfrm>
          <a:prstGeom prst="rect">
            <a:avLst/>
          </a:prstGeom>
        </p:spPr>
      </p:pic>
      <p:sp>
        <p:nvSpPr>
          <p:cNvPr id="14" name="矩形 13"/>
          <p:cNvSpPr/>
          <p:nvPr/>
        </p:nvSpPr>
        <p:spPr>
          <a:xfrm>
            <a:off x="5517074" y="2313830"/>
            <a:ext cx="2070427" cy="1200329"/>
          </a:xfrm>
          <a:prstGeom prst="rect">
            <a:avLst/>
          </a:prstGeom>
        </p:spPr>
        <p:txBody>
          <a:bodyPr wrap="square">
            <a:spAutoFit/>
          </a:bodyPr>
          <a:lstStyle/>
          <a:p>
            <a:r>
              <a:rPr lang="en-US" altLang="zh-CN" dirty="0"/>
              <a:t>username</a:t>
            </a:r>
            <a:endParaRPr lang="zh-CN" altLang="zh-CN" dirty="0"/>
          </a:p>
          <a:p>
            <a:r>
              <a:rPr lang="en-US" altLang="zh-CN" dirty="0"/>
              <a:t>username123</a:t>
            </a:r>
            <a:endParaRPr lang="zh-CN" altLang="zh-CN" dirty="0"/>
          </a:p>
          <a:p>
            <a:r>
              <a:rPr lang="en-US" altLang="zh-CN" dirty="0"/>
              <a:t>user_name</a:t>
            </a:r>
            <a:endParaRPr lang="zh-CN" altLang="zh-CN" dirty="0"/>
          </a:p>
          <a:p>
            <a:r>
              <a:rPr lang="en-US" altLang="zh-CN" dirty="0"/>
              <a:t>_userName</a:t>
            </a:r>
            <a:endParaRPr lang="zh-CN" altLang="zh-CN" dirty="0"/>
          </a:p>
        </p:txBody>
      </p:sp>
      <p:sp>
        <p:nvSpPr>
          <p:cNvPr id="15" name="文本框 18"/>
          <p:cNvSpPr txBox="1"/>
          <p:nvPr>
            <p:custDataLst>
              <p:tags r:id="rId3"/>
            </p:custDataLst>
          </p:nvPr>
        </p:nvSpPr>
        <p:spPr>
          <a:xfrm>
            <a:off x="2315401" y="4584377"/>
            <a:ext cx="1974211" cy="5299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不合法的标识符：</a:t>
            </a:r>
            <a:endParaRPr lang="zh-CN" altLang="zh-CN" dirty="0">
              <a:solidFill>
                <a:srgbClr val="595959"/>
              </a:solidFill>
              <a:latin typeface="微软雅黑" panose="020B0503020204020204" pitchFamily="34" charset="-122"/>
            </a:endParaRPr>
          </a:p>
        </p:txBody>
      </p:sp>
      <p:pic>
        <p:nvPicPr>
          <p:cNvPr id="16" name="图片 15"/>
          <p:cNvPicPr>
            <a:picLocks noChangeAspect="1"/>
          </p:cNvPicPr>
          <p:nvPr/>
        </p:nvPicPr>
        <p:blipFill>
          <a:blip r:embed="rId6"/>
          <a:stretch>
            <a:fillRect/>
          </a:stretch>
        </p:blipFill>
        <p:spPr>
          <a:xfrm>
            <a:off x="5230905" y="4248662"/>
            <a:ext cx="3872754" cy="1346855"/>
          </a:xfrm>
          <a:prstGeom prst="rect">
            <a:avLst/>
          </a:prstGeom>
        </p:spPr>
      </p:pic>
      <p:sp>
        <p:nvSpPr>
          <p:cNvPr id="17" name="矩形 16"/>
          <p:cNvSpPr/>
          <p:nvPr/>
        </p:nvSpPr>
        <p:spPr>
          <a:xfrm>
            <a:off x="5570861" y="4308477"/>
            <a:ext cx="1650209" cy="1200329"/>
          </a:xfrm>
          <a:prstGeom prst="rect">
            <a:avLst/>
          </a:prstGeom>
        </p:spPr>
        <p:txBody>
          <a:bodyPr wrap="square">
            <a:spAutoFit/>
          </a:bodyPr>
          <a:lstStyle/>
          <a:p>
            <a:r>
              <a:rPr lang="en-US" altLang="zh-CN" dirty="0"/>
              <a:t>123username</a:t>
            </a:r>
            <a:endParaRPr lang="zh-CN" altLang="zh-CN" dirty="0"/>
          </a:p>
          <a:p>
            <a:r>
              <a:rPr lang="en-US" altLang="zh-CN" dirty="0"/>
              <a:t>or</a:t>
            </a:r>
            <a:endParaRPr lang="zh-CN" altLang="zh-CN" dirty="0"/>
          </a:p>
          <a:p>
            <a:r>
              <a:rPr lang="en-US" altLang="zh-CN" dirty="0"/>
              <a:t>user"name</a:t>
            </a:r>
            <a:endParaRPr lang="zh-CN" altLang="zh-CN" dirty="0"/>
          </a:p>
          <a:p>
            <a:r>
              <a:rPr lang="en-US" altLang="zh-CN" dirty="0"/>
              <a:t>pageContext</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7.1.3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中的关键字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8" name="TextBox 35"/>
          <p:cNvSpPr txBox="1">
            <a:spLocks noChangeArrowheads="1"/>
          </p:cNvSpPr>
          <p:nvPr/>
        </p:nvSpPr>
        <p:spPr bwMode="auto">
          <a:xfrm>
            <a:off x="5915853" y="2969125"/>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EL</a:t>
            </a:r>
            <a:r>
              <a:rPr lang="zh-CN" altLang="en-US" dirty="0">
                <a:solidFill>
                  <a:srgbClr val="595959"/>
                </a:solidFill>
                <a:latin typeface="微软雅黑" panose="020B0503020204020204" pitchFamily="34" charset="-122"/>
                <a:ea typeface="微软雅黑" panose="020B0503020204020204" pitchFamily="34" charset="-122"/>
              </a:rPr>
              <a:t>中的关键字</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398869" y="3053008"/>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091196"/>
            <a:ext cx="250958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0" y="2062086"/>
            <a:ext cx="10044113" cy="10061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关键字就是编程语言里事先定义好并赋予了特殊含义的单词，和其他语言一样，</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中也定义了许多关键字，如</a:t>
            </a:r>
            <a:r>
              <a:rPr lang="en-US" altLang="zh-CN" dirty="0">
                <a:solidFill>
                  <a:srgbClr val="595959"/>
                </a:solidFill>
                <a:latin typeface="微软雅黑" panose="020B0503020204020204" pitchFamily="34" charset="-122"/>
              </a:rPr>
              <a:t>false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not</a:t>
            </a:r>
            <a:r>
              <a:rPr lang="zh-CN" altLang="zh-CN" dirty="0">
                <a:solidFill>
                  <a:srgbClr val="595959"/>
                </a:solidFill>
                <a:latin typeface="微软雅黑" panose="020B0503020204020204" pitchFamily="34" charset="-122"/>
              </a:rPr>
              <a:t>等。</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中所有的关键字如下所示：</a:t>
            </a:r>
          </a:p>
        </p:txBody>
      </p:sp>
      <p:sp>
        <p:nvSpPr>
          <p:cNvPr id="2" name="文本框 1"/>
          <p:cNvSpPr txBox="1"/>
          <p:nvPr/>
        </p:nvSpPr>
        <p:spPr>
          <a:xfrm>
            <a:off x="1226325" y="1231181"/>
            <a:ext cx="173957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中的关键字</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6" name="图片 15"/>
          <p:cNvPicPr>
            <a:picLocks noChangeAspect="1"/>
          </p:cNvPicPr>
          <p:nvPr/>
        </p:nvPicPr>
        <p:blipFill>
          <a:blip r:embed="rId5"/>
          <a:stretch>
            <a:fillRect/>
          </a:stretch>
        </p:blipFill>
        <p:spPr>
          <a:xfrm>
            <a:off x="1681721" y="3707824"/>
            <a:ext cx="8995175" cy="1052436"/>
          </a:xfrm>
          <a:prstGeom prst="rect">
            <a:avLst/>
          </a:prstGeom>
        </p:spPr>
      </p:pic>
      <p:sp>
        <p:nvSpPr>
          <p:cNvPr id="17" name="矩形 16"/>
          <p:cNvSpPr/>
          <p:nvPr/>
        </p:nvSpPr>
        <p:spPr>
          <a:xfrm>
            <a:off x="1791034" y="3758222"/>
            <a:ext cx="8845522" cy="923330"/>
          </a:xfrm>
          <a:prstGeom prst="rect">
            <a:avLst/>
          </a:prstGeom>
        </p:spPr>
        <p:txBody>
          <a:bodyPr wrap="square">
            <a:spAutoFit/>
          </a:bodyPr>
          <a:lstStyle/>
          <a:p>
            <a:r>
              <a:rPr lang="en-US" altLang="zh-CN" dirty="0"/>
              <a:t>and	     eq	       gt	       true	       instanceof	</a:t>
            </a:r>
            <a:endParaRPr lang="zh-CN" altLang="zh-CN" dirty="0"/>
          </a:p>
          <a:p>
            <a:r>
              <a:rPr lang="en-US" altLang="zh-CN" dirty="0"/>
              <a:t>or	     ne	       le	       false	       empty	</a:t>
            </a:r>
            <a:endParaRPr lang="zh-CN" altLang="zh-CN" dirty="0"/>
          </a:p>
          <a:p>
            <a:r>
              <a:rPr lang="en-US" altLang="zh-CN" dirty="0"/>
              <a:t>not	     lt	       ge	       null	       div	       mod</a:t>
            </a:r>
            <a:endParaRPr lang="zh-CN" altLang="zh-CN" dirty="0"/>
          </a:p>
        </p:txBody>
      </p:sp>
      <p:sp>
        <p:nvSpPr>
          <p:cNvPr id="18"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7.1.3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中的关键字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196352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a:solidFill>
                    <a:srgbClr val="1369B2"/>
                  </a:solidFill>
                  <a:latin typeface="微软雅黑" panose="020B0503020204020204" pitchFamily="34" charset="-122"/>
                  <a:ea typeface="微软雅黑" panose="020B0503020204020204" pitchFamily="34" charset="-122"/>
                  <a:cs typeface="+mn-ea"/>
                </a:rPr>
                <a:t>EL</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的基本语法</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2833611"/>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EL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中常见的</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隐式对象</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3701577"/>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en-US" altLang="zh-CN" sz="2000" dirty="0">
                  <a:solidFill>
                    <a:srgbClr val="1369B2"/>
                  </a:solidFill>
                  <a:latin typeface="微软雅黑" panose="020B0503020204020204" pitchFamily="34" charset="-122"/>
                  <a:ea typeface="微软雅黑" panose="020B0503020204020204" pitchFamily="34" charset="-122"/>
                  <a:cs typeface="+mn-ea"/>
                </a:rPr>
                <a:t>JSTL</a:t>
              </a:r>
              <a:r>
                <a:rPr lang="zh-CN" altLang="en-US" sz="2000" dirty="0">
                  <a:solidFill>
                    <a:srgbClr val="1369B2"/>
                  </a:solidFill>
                  <a:latin typeface="微软雅黑" panose="020B0503020204020204" pitchFamily="34" charset="-122"/>
                  <a:ea typeface="微软雅黑" panose="020B0503020204020204" pitchFamily="34" charset="-122"/>
                  <a:cs typeface="+mn-ea"/>
                </a:rPr>
                <a:t>标签库</a:t>
              </a: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9" name="组合 18"/>
          <p:cNvGrpSpPr/>
          <p:nvPr/>
        </p:nvGrpSpPr>
        <p:grpSpPr>
          <a:xfrm>
            <a:off x="2561967" y="4541897"/>
            <a:ext cx="7254575" cy="686091"/>
            <a:chOff x="985222" y="2570437"/>
            <a:chExt cx="5440931" cy="514568"/>
          </a:xfrm>
        </p:grpSpPr>
        <p:sp>
          <p:nvSpPr>
            <p:cNvPr id="20"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JSTL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的下载与使用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21"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2" name="组合 21"/>
          <p:cNvGrpSpPr/>
          <p:nvPr/>
        </p:nvGrpSpPr>
        <p:grpSpPr>
          <a:xfrm>
            <a:off x="2553497" y="5409863"/>
            <a:ext cx="7249397" cy="687920"/>
            <a:chOff x="978872" y="3338786"/>
            <a:chExt cx="5437064" cy="515939"/>
          </a:xfrm>
        </p:grpSpPr>
        <p:sp>
          <p:nvSpPr>
            <p:cNvPr id="23"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a:solidFill>
                    <a:srgbClr val="1369B2"/>
                  </a:solidFill>
                  <a:latin typeface="微软雅黑" panose="020B0503020204020204" pitchFamily="34" charset="-122"/>
                  <a:ea typeface="微软雅黑" panose="020B0503020204020204" pitchFamily="34" charset="-122"/>
                  <a:cs typeface="+mn-ea"/>
                </a:rPr>
                <a:t>Core</a:t>
              </a:r>
              <a:r>
                <a:rPr lang="zh-CN" altLang="en-US" sz="2000" dirty="0">
                  <a:solidFill>
                    <a:srgbClr val="1369B2"/>
                  </a:solidFill>
                  <a:latin typeface="微软雅黑" panose="020B0503020204020204" pitchFamily="34" charset="-122"/>
                  <a:ea typeface="微软雅黑" panose="020B0503020204020204" pitchFamily="34" charset="-122"/>
                  <a:cs typeface="+mn-ea"/>
                </a:rPr>
                <a:t>标签库</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中的常用标签</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24"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7.1.4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中的变量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8" name="TextBox 35"/>
          <p:cNvSpPr txBox="1">
            <a:spLocks noChangeArrowheads="1"/>
          </p:cNvSpPr>
          <p:nvPr/>
        </p:nvSpPr>
        <p:spPr bwMode="auto">
          <a:xfrm>
            <a:off x="5915853" y="2969125"/>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EL</a:t>
            </a:r>
            <a:r>
              <a:rPr lang="zh-CN" altLang="en-US" dirty="0">
                <a:solidFill>
                  <a:srgbClr val="595959"/>
                </a:solidFill>
                <a:latin typeface="微软雅黑" panose="020B0503020204020204" pitchFamily="34" charset="-122"/>
                <a:ea typeface="微软雅黑" panose="020B0503020204020204" pitchFamily="34" charset="-122"/>
              </a:rPr>
              <a:t>中的变量</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398869" y="3053008"/>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091196"/>
            <a:ext cx="295333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0" y="2062086"/>
            <a:ext cx="10044113" cy="10061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EL中的变量就是一个基本的存储单元，EL中的变量不用事先定义就可以直接使用。EL可以将变量映射到一个对象上，具体示例如下所示：</a:t>
            </a:r>
          </a:p>
        </p:txBody>
      </p:sp>
      <p:sp>
        <p:nvSpPr>
          <p:cNvPr id="2" name="文本框 1"/>
          <p:cNvSpPr txBox="1"/>
          <p:nvPr/>
        </p:nvSpPr>
        <p:spPr>
          <a:xfrm>
            <a:off x="1199431" y="1231181"/>
            <a:ext cx="146875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中的变量</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6" name="图片 15"/>
          <p:cNvPicPr>
            <a:picLocks noChangeAspect="1"/>
          </p:cNvPicPr>
          <p:nvPr/>
        </p:nvPicPr>
        <p:blipFill>
          <a:blip r:embed="rId6"/>
          <a:stretch>
            <a:fillRect/>
          </a:stretch>
        </p:blipFill>
        <p:spPr>
          <a:xfrm>
            <a:off x="3753966" y="3523158"/>
            <a:ext cx="4497587" cy="526218"/>
          </a:xfrm>
          <a:prstGeom prst="rect">
            <a:avLst/>
          </a:prstGeom>
        </p:spPr>
      </p:pic>
      <p:sp>
        <p:nvSpPr>
          <p:cNvPr id="17" name="矩形 16"/>
          <p:cNvSpPr/>
          <p:nvPr/>
        </p:nvSpPr>
        <p:spPr>
          <a:xfrm>
            <a:off x="3930514" y="3587003"/>
            <a:ext cx="2001037" cy="369332"/>
          </a:xfrm>
          <a:prstGeom prst="rect">
            <a:avLst/>
          </a:prstGeom>
        </p:spPr>
        <p:txBody>
          <a:bodyPr wrap="square">
            <a:spAutoFit/>
          </a:bodyPr>
          <a:lstStyle/>
          <a:p>
            <a:r>
              <a:rPr lang="zh-CN" altLang="zh-CN" dirty="0"/>
              <a:t>${product}</a:t>
            </a:r>
          </a:p>
        </p:txBody>
      </p:sp>
      <p:sp>
        <p:nvSpPr>
          <p:cNvPr id="9"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7.1.4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中的变量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文本框 18"/>
          <p:cNvSpPr txBox="1"/>
          <p:nvPr>
            <p:custDataLst>
              <p:tags r:id="rId3"/>
            </p:custDataLst>
          </p:nvPr>
        </p:nvSpPr>
        <p:spPr>
          <a:xfrm>
            <a:off x="1199431" y="4554274"/>
            <a:ext cx="10044113" cy="5030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在上述示例中，</a:t>
            </a:r>
            <a:r>
              <a:rPr lang="zh-CN" altLang="zh-CN" dirty="0">
                <a:solidFill>
                  <a:srgbClr val="1369B2"/>
                </a:solidFill>
                <a:latin typeface="微软雅黑" panose="020B0503020204020204" pitchFamily="34" charset="-122"/>
              </a:rPr>
              <a:t>product</a:t>
            </a:r>
            <a:r>
              <a:rPr lang="zh-CN" altLang="zh-CN" dirty="0">
                <a:solidFill>
                  <a:srgbClr val="595959"/>
                </a:solidFill>
                <a:latin typeface="微软雅黑" panose="020B0503020204020204" pitchFamily="34" charset="-122"/>
              </a:rPr>
              <a:t>就是一个变量，通过表达式${product}就可以访问变量product的值。</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7.1.5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中的常量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8" name="TextBox 35"/>
          <p:cNvSpPr txBox="1">
            <a:spLocks noChangeArrowheads="1"/>
          </p:cNvSpPr>
          <p:nvPr/>
        </p:nvSpPr>
        <p:spPr bwMode="auto">
          <a:xfrm>
            <a:off x="5915853" y="2969125"/>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EL</a:t>
            </a:r>
            <a:r>
              <a:rPr lang="zh-CN" altLang="en-US" dirty="0">
                <a:solidFill>
                  <a:srgbClr val="595959"/>
                </a:solidFill>
                <a:latin typeface="微软雅黑" panose="020B0503020204020204" pitchFamily="34" charset="-122"/>
                <a:ea typeface="微软雅黑" panose="020B0503020204020204" pitchFamily="34" charset="-122"/>
              </a:rPr>
              <a:t>中的常量</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398869" y="3053008"/>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4508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734405" y="3527814"/>
            <a:ext cx="9215258" cy="5030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布尔常量用于区分一个事物的正反两面，它的值只有两个，分别是</a:t>
            </a:r>
            <a:r>
              <a:rPr lang="zh-CN" altLang="zh-CN" dirty="0">
                <a:solidFill>
                  <a:srgbClr val="1369B2"/>
                </a:solidFill>
                <a:latin typeface="微软雅黑" panose="020B0503020204020204" pitchFamily="34" charset="-122"/>
              </a:rPr>
              <a:t>true</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false</a:t>
            </a:r>
            <a:r>
              <a:rPr lang="zh-CN" altLang="zh-CN" dirty="0">
                <a:solidFill>
                  <a:srgbClr val="595959"/>
                </a:solidFill>
                <a:latin typeface="微软雅黑" panose="020B0503020204020204" pitchFamily="34" charset="-122"/>
              </a:rPr>
              <a:t>。</a:t>
            </a:r>
          </a:p>
        </p:txBody>
      </p:sp>
      <p:sp>
        <p:nvSpPr>
          <p:cNvPr id="2" name="文本框 1"/>
          <p:cNvSpPr txBox="1"/>
          <p:nvPr/>
        </p:nvSpPr>
        <p:spPr>
          <a:xfrm>
            <a:off x="1199431" y="1271522"/>
            <a:ext cx="278634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中的常量</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布尔常量</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7.1.5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中的常量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a:off x="1400585" y="3039035"/>
            <a:ext cx="9865885" cy="154896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350361" y="298561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949662" y="425774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4508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828534" y="3379897"/>
            <a:ext cx="9215258" cy="9219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整型常量与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中的十进制的整型常量相同，它的取值范围是</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语言中定义的常量</a:t>
            </a:r>
            <a:r>
              <a:rPr lang="en-US" altLang="zh-CN" dirty="0">
                <a:solidFill>
                  <a:srgbClr val="595959"/>
                </a:solidFill>
                <a:latin typeface="微软雅黑" panose="020B0503020204020204" pitchFamily="34" charset="-122"/>
              </a:rPr>
              <a:t>Long.MIN_VALUE</a:t>
            </a:r>
            <a:r>
              <a:rPr lang="zh-CN" altLang="zh-CN" dirty="0">
                <a:solidFill>
                  <a:srgbClr val="595959"/>
                </a:solidFill>
                <a:latin typeface="微软雅黑" panose="020B0503020204020204" pitchFamily="34" charset="-122"/>
              </a:rPr>
              <a:t>到</a:t>
            </a:r>
            <a:r>
              <a:rPr lang="en-US" altLang="zh-CN" dirty="0">
                <a:solidFill>
                  <a:srgbClr val="595959"/>
                </a:solidFill>
                <a:latin typeface="微软雅黑" panose="020B0503020204020204" pitchFamily="34" charset="-122"/>
              </a:rPr>
              <a:t>Long.MAX_VALUE</a:t>
            </a:r>
            <a:r>
              <a:rPr lang="zh-CN" altLang="zh-CN" dirty="0">
                <a:solidFill>
                  <a:srgbClr val="595959"/>
                </a:solidFill>
                <a:latin typeface="微软雅黑" panose="020B0503020204020204" pitchFamily="34" charset="-122"/>
              </a:rPr>
              <a:t>之间，即（</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63~2</a:t>
            </a:r>
            <a:r>
              <a:rPr lang="zh-CN" altLang="zh-CN" dirty="0">
                <a:solidFill>
                  <a:srgbClr val="595959"/>
                </a:solidFill>
                <a:latin typeface="微软雅黑" panose="020B0503020204020204" pitchFamily="34" charset="-122"/>
                <a:sym typeface="+mn-ea"/>
              </a:rPr>
              <a:t>∧</a:t>
            </a:r>
            <a:r>
              <a:rPr lang="en-US" altLang="zh-CN" dirty="0">
                <a:solidFill>
                  <a:srgbClr val="595959"/>
                </a:solidFill>
                <a:latin typeface="微软雅黑" panose="020B0503020204020204" pitchFamily="34" charset="-122"/>
              </a:rPr>
              <a:t>63-1</a:t>
            </a:r>
            <a:r>
              <a:rPr lang="zh-CN" altLang="zh-CN" dirty="0">
                <a:solidFill>
                  <a:srgbClr val="595959"/>
                </a:solidFill>
                <a:latin typeface="微软雅黑" panose="020B0503020204020204" pitchFamily="34" charset="-122"/>
              </a:rPr>
              <a:t>之间的</a:t>
            </a:r>
            <a:r>
              <a:rPr lang="zh-CN" altLang="zh-CN" dirty="0">
                <a:solidFill>
                  <a:srgbClr val="1369B2"/>
                </a:solidFill>
                <a:latin typeface="微软雅黑" panose="020B0503020204020204" pitchFamily="34" charset="-122"/>
              </a:rPr>
              <a:t>整数</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199431" y="1271522"/>
            <a:ext cx="278634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中的常量</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整型常量</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7.1.5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中的常量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a:off x="1400585" y="3039035"/>
            <a:ext cx="9865885" cy="154896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350361" y="298561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949662" y="425774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7198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734404" y="3334000"/>
            <a:ext cx="9215258" cy="12599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浮点数常量用</a:t>
            </a:r>
            <a:r>
              <a:rPr lang="zh-CN" altLang="zh-CN" dirty="0">
                <a:solidFill>
                  <a:srgbClr val="1369B2"/>
                </a:solidFill>
                <a:latin typeface="微软雅黑" panose="020B0503020204020204" pitchFamily="34" charset="-122"/>
              </a:rPr>
              <a:t>整数部分加小数部分表示，也可以用指数形式表示</a:t>
            </a:r>
            <a:r>
              <a:rPr lang="zh-CN" altLang="zh-CN" dirty="0">
                <a:solidFill>
                  <a:srgbClr val="595959"/>
                </a:solidFill>
                <a:latin typeface="微软雅黑" panose="020B0503020204020204" pitchFamily="34" charset="-122"/>
              </a:rPr>
              <a:t>，例如，</a:t>
            </a:r>
            <a:r>
              <a:rPr lang="en-US" altLang="zh-CN" dirty="0">
                <a:solidFill>
                  <a:srgbClr val="595959"/>
                </a:solidFill>
                <a:latin typeface="微软雅黑" panose="020B0503020204020204" pitchFamily="34" charset="-122"/>
              </a:rPr>
              <a:t>1.2E4</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1.2</a:t>
            </a:r>
            <a:r>
              <a:rPr lang="zh-CN" altLang="zh-CN" dirty="0">
                <a:solidFill>
                  <a:srgbClr val="595959"/>
                </a:solidFill>
                <a:latin typeface="微软雅黑" panose="020B0503020204020204" pitchFamily="34" charset="-122"/>
              </a:rPr>
              <a:t>都是合法的浮点数常量。浮点数常量的取值范围是</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语言中定义的常量</a:t>
            </a:r>
            <a:r>
              <a:rPr lang="en-US" altLang="zh-CN" dirty="0">
                <a:solidFill>
                  <a:srgbClr val="595959"/>
                </a:solidFill>
                <a:latin typeface="微软雅黑" panose="020B0503020204020204" pitchFamily="34" charset="-122"/>
              </a:rPr>
              <a:t>Double.MIN_VALUE</a:t>
            </a:r>
            <a:r>
              <a:rPr lang="zh-CN" altLang="zh-CN" dirty="0">
                <a:solidFill>
                  <a:srgbClr val="595959"/>
                </a:solidFill>
                <a:latin typeface="微软雅黑" panose="020B0503020204020204" pitchFamily="34" charset="-122"/>
              </a:rPr>
              <a:t>到</a:t>
            </a:r>
            <a:r>
              <a:rPr lang="en-US" altLang="zh-CN" dirty="0">
                <a:solidFill>
                  <a:srgbClr val="595959"/>
                </a:solidFill>
                <a:latin typeface="微软雅黑" panose="020B0503020204020204" pitchFamily="34" charset="-122"/>
              </a:rPr>
              <a:t>Double.MAX_VALUE</a:t>
            </a:r>
            <a:r>
              <a:rPr lang="zh-CN" altLang="zh-CN" dirty="0">
                <a:solidFill>
                  <a:srgbClr val="595959"/>
                </a:solidFill>
                <a:latin typeface="微软雅黑" panose="020B0503020204020204" pitchFamily="34" charset="-122"/>
              </a:rPr>
              <a:t>之间，即</a:t>
            </a:r>
            <a:r>
              <a:rPr lang="en-US" altLang="zh-CN" dirty="0">
                <a:solidFill>
                  <a:srgbClr val="595959"/>
                </a:solidFill>
                <a:latin typeface="微软雅黑" panose="020B0503020204020204" pitchFamily="34" charset="-122"/>
              </a:rPr>
              <a:t>4.9E-324~1.8E308</a:t>
            </a:r>
            <a:r>
              <a:rPr lang="zh-CN" altLang="zh-CN" dirty="0">
                <a:solidFill>
                  <a:srgbClr val="595959"/>
                </a:solidFill>
                <a:latin typeface="微软雅黑" panose="020B0503020204020204" pitchFamily="34" charset="-122"/>
              </a:rPr>
              <a:t>之间的浮点数。</a:t>
            </a:r>
          </a:p>
        </p:txBody>
      </p:sp>
      <p:sp>
        <p:nvSpPr>
          <p:cNvPr id="2" name="文本框 1"/>
          <p:cNvSpPr txBox="1"/>
          <p:nvPr/>
        </p:nvSpPr>
        <p:spPr>
          <a:xfrm>
            <a:off x="1199431" y="1271522"/>
            <a:ext cx="304282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中的常量</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浮点数常量</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7.1.5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中的常量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a:off x="1400585" y="3039035"/>
            <a:ext cx="9865885" cy="185569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350361" y="298561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949662" y="45670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7198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735039" y="2543675"/>
            <a:ext cx="9215258" cy="32602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字符串常量是用</a:t>
            </a:r>
            <a:r>
              <a:rPr lang="zh-CN" altLang="zh-CN" dirty="0">
                <a:solidFill>
                  <a:srgbClr val="1369B2"/>
                </a:solidFill>
                <a:latin typeface="微软雅黑" panose="020B0503020204020204" pitchFamily="34" charset="-122"/>
              </a:rPr>
              <a:t>单引号</a:t>
            </a:r>
            <a:r>
              <a:rPr lang="zh-CN" altLang="zh-CN" dirty="0">
                <a:solidFill>
                  <a:srgbClr val="595959"/>
                </a:solidFill>
                <a:latin typeface="微软雅黑" panose="020B0503020204020204" pitchFamily="34" charset="-122"/>
              </a:rPr>
              <a:t>或</a:t>
            </a:r>
            <a:r>
              <a:rPr lang="zh-CN" altLang="zh-CN" dirty="0">
                <a:solidFill>
                  <a:srgbClr val="1369B2"/>
                </a:solidFill>
                <a:latin typeface="微软雅黑" panose="020B0503020204020204" pitchFamily="34" charset="-122"/>
              </a:rPr>
              <a:t>双引号</a:t>
            </a:r>
            <a:r>
              <a:rPr lang="zh-CN" altLang="zh-CN" dirty="0">
                <a:solidFill>
                  <a:srgbClr val="595959"/>
                </a:solidFill>
                <a:latin typeface="微软雅黑" panose="020B0503020204020204" pitchFamily="34" charset="-122"/>
              </a:rPr>
              <a:t>引起来的一连串字符。由于字符串常量需要用单引号或双引号引起来，所以字符串本身包含的单引号或双引号需要用反斜杠（</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）进行转义，即用“</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”表示字面意义上的单引号，用“</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”表示字面意义上的双引号。如果字符串本身包含反斜杠（</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），也要进行转义，即用“</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”表示字面意义上的一个反斜杠。</a:t>
            </a:r>
          </a:p>
          <a:p>
            <a:pPr>
              <a:lnSpc>
                <a:spcPct val="150000"/>
              </a:lnSpc>
            </a:pP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，只有字符串常量用单引号引起来时，字符串本身包含的单引号才需要进行转义，而双引号不必进行转义，例如，</a:t>
            </a:r>
            <a:r>
              <a:rPr lang="en-US" altLang="zh-CN" dirty="0">
                <a:solidFill>
                  <a:srgbClr val="595959"/>
                </a:solidFill>
                <a:latin typeface="微软雅黑" panose="020B0503020204020204" pitchFamily="34" charset="-122"/>
              </a:rPr>
              <a:t>'ab\'4c</a:t>
            </a:r>
            <a:r>
              <a:rPr lang="en-US" altLang="zh-CN" dirty="0">
                <a:solidFill>
                  <a:srgbClr val="595959"/>
                </a:solidFill>
                <a:latin typeface="微软雅黑" panose="020B0503020204020204" pitchFamily="34" charset="-122"/>
                <a:sym typeface="+mn-ea"/>
              </a:rPr>
              <a:t>"d5\\e</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表示的字符串是</a:t>
            </a:r>
            <a:r>
              <a:rPr lang="en-US" altLang="zh-CN" dirty="0">
                <a:solidFill>
                  <a:srgbClr val="595959"/>
                </a:solidFill>
                <a:latin typeface="微软雅黑" panose="020B0503020204020204" pitchFamily="34" charset="-122"/>
              </a:rPr>
              <a:t>ab'4c</a:t>
            </a:r>
            <a:r>
              <a:rPr lang="en-US" altLang="zh-CN" dirty="0">
                <a:solidFill>
                  <a:srgbClr val="595959"/>
                </a:solidFill>
                <a:latin typeface="微软雅黑" panose="020B0503020204020204" pitchFamily="34" charset="-122"/>
                <a:sym typeface="+mn-ea"/>
              </a:rPr>
              <a:t>"d5\e</a:t>
            </a:r>
            <a:r>
              <a:rPr lang="zh-CN" altLang="zh-CN" dirty="0">
                <a:solidFill>
                  <a:srgbClr val="595959"/>
                </a:solidFill>
                <a:latin typeface="微软雅黑" panose="020B0503020204020204" pitchFamily="34" charset="-122"/>
              </a:rPr>
              <a:t>；只有字符串常量用双引号引起来时，字符串本身包含的</a:t>
            </a:r>
            <a:r>
              <a:rPr lang="zh-CN" altLang="zh-CN" dirty="0">
                <a:solidFill>
                  <a:srgbClr val="1369B2"/>
                </a:solidFill>
                <a:latin typeface="微软雅黑" panose="020B0503020204020204" pitchFamily="34" charset="-122"/>
              </a:rPr>
              <a:t>双引号才需要进行转义</a:t>
            </a:r>
            <a:r>
              <a:rPr lang="zh-CN" altLang="zh-CN" dirty="0">
                <a:solidFill>
                  <a:srgbClr val="595959"/>
                </a:solidFill>
                <a:latin typeface="微软雅黑" panose="020B0503020204020204" pitchFamily="34" charset="-122"/>
              </a:rPr>
              <a:t>，而</a:t>
            </a:r>
            <a:r>
              <a:rPr lang="zh-CN" altLang="zh-CN" dirty="0">
                <a:solidFill>
                  <a:srgbClr val="1369B2"/>
                </a:solidFill>
                <a:latin typeface="微软雅黑" panose="020B0503020204020204" pitchFamily="34" charset="-122"/>
              </a:rPr>
              <a:t>单引号不必转义</a:t>
            </a:r>
            <a:r>
              <a:rPr lang="zh-CN" altLang="zh-CN" dirty="0">
                <a:solidFill>
                  <a:srgbClr val="595959"/>
                </a:solidFill>
                <a:latin typeface="微软雅黑" panose="020B0503020204020204" pitchFamily="34" charset="-122"/>
              </a:rPr>
              <a:t>，例如</a:t>
            </a:r>
            <a:r>
              <a:rPr lang="en-US" altLang="zh-CN" dirty="0">
                <a:solidFill>
                  <a:srgbClr val="595959"/>
                </a:solidFill>
                <a:latin typeface="微软雅黑" panose="020B0503020204020204" pitchFamily="34" charset="-122"/>
              </a:rPr>
              <a:t>"ab'4c\"d5\\e"</a:t>
            </a:r>
            <a:r>
              <a:rPr lang="zh-CN" altLang="zh-CN" dirty="0">
                <a:solidFill>
                  <a:srgbClr val="595959"/>
                </a:solidFill>
                <a:latin typeface="微软雅黑" panose="020B0503020204020204" pitchFamily="34" charset="-122"/>
              </a:rPr>
              <a:t>表示的字符串是</a:t>
            </a:r>
            <a:r>
              <a:rPr lang="en-US" altLang="zh-CN" dirty="0">
                <a:solidFill>
                  <a:srgbClr val="595959"/>
                </a:solidFill>
                <a:latin typeface="微软雅黑" panose="020B0503020204020204" pitchFamily="34" charset="-122"/>
              </a:rPr>
              <a:t>ab'4c"d5\e</a:t>
            </a:r>
            <a:r>
              <a:rPr lang="zh-CN" altLang="zh-CN" dirty="0"/>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99431" y="1271522"/>
            <a:ext cx="304282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中的常量</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字符串常量</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7.1.5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中的常量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a:off x="1400585" y="2353235"/>
            <a:ext cx="9865885" cy="377862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350361" y="229981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949662" y="580415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4508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734405" y="3527814"/>
            <a:ext cx="9215258" cy="5030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Null常量用于表示变量引用的对象为空，它只有一个值，用</a:t>
            </a:r>
            <a:r>
              <a:rPr lang="zh-CN" altLang="zh-CN" dirty="0">
                <a:solidFill>
                  <a:srgbClr val="1369B2"/>
                </a:solidFill>
                <a:latin typeface="微软雅黑" panose="020B0503020204020204" pitchFamily="34" charset="-122"/>
              </a:rPr>
              <a:t>null</a:t>
            </a:r>
            <a:r>
              <a:rPr lang="zh-CN" altLang="zh-CN" dirty="0">
                <a:solidFill>
                  <a:srgbClr val="595959"/>
                </a:solidFill>
                <a:latin typeface="微软雅黑" panose="020B0503020204020204" pitchFamily="34" charset="-122"/>
              </a:rPr>
              <a:t>表示。</a:t>
            </a:r>
          </a:p>
        </p:txBody>
      </p:sp>
      <p:sp>
        <p:nvSpPr>
          <p:cNvPr id="2" name="文本框 1"/>
          <p:cNvSpPr txBox="1"/>
          <p:nvPr/>
        </p:nvSpPr>
        <p:spPr>
          <a:xfrm>
            <a:off x="1185984" y="1271522"/>
            <a:ext cx="277832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中的常量</a:t>
            </a:r>
            <a:r>
              <a:rPr lang="en-US" altLang="zh-CN" sz="2000" dirty="0">
                <a:solidFill>
                  <a:srgbClr val="1369B2"/>
                </a:solidFill>
                <a:latin typeface="微软雅黑" panose="020B0503020204020204" pitchFamily="34" charset="-122"/>
                <a:ea typeface="微软雅黑" panose="020B0503020204020204" pitchFamily="34" charset="-122"/>
              </a:rPr>
              <a:t>—Null</a:t>
            </a:r>
            <a:r>
              <a:rPr lang="zh-CN" altLang="en-US" sz="2000" dirty="0">
                <a:solidFill>
                  <a:srgbClr val="1369B2"/>
                </a:solidFill>
                <a:latin typeface="微软雅黑" panose="020B0503020204020204" pitchFamily="34" charset="-122"/>
                <a:ea typeface="微软雅黑" panose="020B0503020204020204" pitchFamily="34" charset="-122"/>
              </a:rPr>
              <a:t>常量</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7.1.5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中的常量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a:off x="1400585" y="3039035"/>
            <a:ext cx="9865885" cy="154896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350361" y="298561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949662" y="425774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7.1.6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访问数据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8" name="TextBox 35"/>
          <p:cNvSpPr txBox="1">
            <a:spLocks noChangeArrowheads="1"/>
          </p:cNvSpPr>
          <p:nvPr/>
        </p:nvSpPr>
        <p:spPr bwMode="auto">
          <a:xfrm>
            <a:off x="5915853" y="2969125"/>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a:solidFill>
                  <a:srgbClr val="595959"/>
                </a:solidFill>
                <a:latin typeface="微软雅黑" panose="020B0503020204020204" pitchFamily="34" charset="-122"/>
                <a:ea typeface="微软雅黑" panose="020B0503020204020204" pitchFamily="34" charset="-122"/>
              </a:rPr>
              <a:t>EL</a:t>
            </a:r>
            <a:r>
              <a:rPr lang="zh-CN" altLang="en-US" dirty="0">
                <a:solidFill>
                  <a:srgbClr val="595959"/>
                </a:solidFill>
                <a:latin typeface="微软雅黑" panose="020B0503020204020204" pitchFamily="34" charset="-122"/>
                <a:ea typeface="微软雅黑" panose="020B0503020204020204" pitchFamily="34" charset="-122"/>
              </a:rPr>
              <a:t>中的</a:t>
            </a:r>
            <a:r>
              <a:rPr lang="zh-CN" altLang="zh-CN" dirty="0">
                <a:solidFill>
                  <a:srgbClr val="1369B2"/>
                </a:solidFill>
                <a:latin typeface="微软雅黑" panose="020B0503020204020204" pitchFamily="34" charset="-122"/>
                <a:ea typeface="微软雅黑" panose="020B0503020204020204" pitchFamily="34" charset="-122"/>
              </a:rPr>
              <a:t>点运算符（.）和</a:t>
            </a:r>
            <a:r>
              <a:rPr lang="zh-CN" altLang="zh-CN" dirty="0">
                <a:solidFill>
                  <a:srgbClr val="1369B2"/>
                </a:solidFill>
                <a:latin typeface="微软雅黑" panose="020B0503020204020204" pitchFamily="34" charset="-122"/>
                <a:ea typeface="微软雅黑" panose="020B0503020204020204" pitchFamily="34" charset="-122"/>
                <a:sym typeface="+mn-ea"/>
              </a:rPr>
              <a:t>方括号运算符（[ ]）</a:t>
            </a:r>
            <a:endParaRPr lang="zh-CN" altLang="en-US" dirty="0">
              <a:solidFill>
                <a:srgbClr val="1369B2"/>
              </a:solidFill>
              <a:latin typeface="微软雅黑" panose="020B0503020204020204" pitchFamily="34" charset="-122"/>
              <a:ea typeface="微软雅黑" panose="020B0503020204020204" pitchFamily="34" charset="-122"/>
            </a:endParaRPr>
          </a:p>
          <a:p>
            <a:pPr algn="just">
              <a:lnSpc>
                <a:spcPct val="150000"/>
              </a:lnSpc>
              <a:buClrTx/>
              <a:buSzTx/>
              <a:buFontTx/>
            </a:pPr>
            <a:r>
              <a:rPr lang="zh-CN" altLang="en-US" dirty="0">
                <a:solidFill>
                  <a:srgbClr val="595959"/>
                </a:solidFill>
                <a:latin typeface="微软雅黑" panose="020B0503020204020204" pitchFamily="34" charset="-122"/>
                <a:ea typeface="微软雅黑" panose="020B0503020204020204" pitchFamily="34" charset="-122"/>
              </a:rPr>
              <a:t>的使用</a:t>
            </a:r>
          </a:p>
        </p:txBody>
      </p:sp>
      <p:grpSp>
        <p:nvGrpSpPr>
          <p:cNvPr id="19" name="组合 18"/>
          <p:cNvGrpSpPr/>
          <p:nvPr/>
        </p:nvGrpSpPr>
        <p:grpSpPr>
          <a:xfrm>
            <a:off x="5398869" y="3053008"/>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421736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85984" y="2102425"/>
            <a:ext cx="10042310" cy="9635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EL中的点运算符，用于访问</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页面中某些对象的属性，如</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对象中的属性、</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集合中的属性、</a:t>
            </a:r>
            <a:r>
              <a:rPr lang="en-US" altLang="zh-CN" dirty="0">
                <a:solidFill>
                  <a:srgbClr val="595959"/>
                </a:solidFill>
                <a:latin typeface="微软雅黑" panose="020B0503020204020204" pitchFamily="34" charset="-122"/>
              </a:rPr>
              <a:t>Array</a:t>
            </a:r>
            <a:r>
              <a:rPr lang="zh-CN" altLang="zh-CN" dirty="0">
                <a:solidFill>
                  <a:srgbClr val="595959"/>
                </a:solidFill>
                <a:latin typeface="微软雅黑" panose="020B0503020204020204" pitchFamily="34" charset="-122"/>
              </a:rPr>
              <a:t>数组中的属性等，其用法示例如下：</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185984" y="1271522"/>
            <a:ext cx="369524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中的运算符</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点运算符（.）</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7.1.6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访问数据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5" name="图片 14"/>
          <p:cNvPicPr>
            <a:picLocks noChangeAspect="1"/>
          </p:cNvPicPr>
          <p:nvPr/>
        </p:nvPicPr>
        <p:blipFill>
          <a:blip r:embed="rId6"/>
          <a:stretch>
            <a:fillRect/>
          </a:stretch>
        </p:blipFill>
        <p:spPr>
          <a:xfrm>
            <a:off x="3377449" y="3376594"/>
            <a:ext cx="4497587" cy="526218"/>
          </a:xfrm>
          <a:prstGeom prst="rect">
            <a:avLst/>
          </a:prstGeom>
        </p:spPr>
      </p:pic>
      <p:sp>
        <p:nvSpPr>
          <p:cNvPr id="16" name="矩形 15"/>
          <p:cNvSpPr/>
          <p:nvPr/>
        </p:nvSpPr>
        <p:spPr>
          <a:xfrm>
            <a:off x="3477712" y="3395844"/>
            <a:ext cx="2256526" cy="369332"/>
          </a:xfrm>
          <a:prstGeom prst="rect">
            <a:avLst/>
          </a:prstGeom>
        </p:spPr>
        <p:txBody>
          <a:bodyPr wrap="square">
            <a:spAutoFit/>
          </a:bodyPr>
          <a:lstStyle/>
          <a:p>
            <a:r>
              <a:rPr lang="zh-CN" altLang="zh-CN" dirty="0"/>
              <a:t>${customer.name}</a:t>
            </a:r>
          </a:p>
        </p:txBody>
      </p:sp>
      <p:sp>
        <p:nvSpPr>
          <p:cNvPr id="17" name="文本框 18"/>
          <p:cNvSpPr txBox="1"/>
          <p:nvPr>
            <p:custDataLst>
              <p:tags r:id="rId3"/>
            </p:custDataLst>
          </p:nvPr>
        </p:nvSpPr>
        <p:spPr>
          <a:xfrm>
            <a:off x="1185984" y="4392907"/>
            <a:ext cx="10042310" cy="9635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在上述语法格式中，表达式</a:t>
            </a:r>
            <a:r>
              <a:rPr lang="zh-CN" altLang="zh-CN" dirty="0">
                <a:solidFill>
                  <a:srgbClr val="1369B2"/>
                </a:solidFill>
                <a:latin typeface="微软雅黑" panose="020B0503020204020204" pitchFamily="34" charset="-122"/>
              </a:rPr>
              <a:t>${customer.name}</a:t>
            </a:r>
            <a:r>
              <a:rPr lang="zh-CN" altLang="zh-CN" dirty="0">
                <a:solidFill>
                  <a:srgbClr val="595959"/>
                </a:solidFill>
                <a:latin typeface="微软雅黑" panose="020B0503020204020204" pitchFamily="34" charset="-122"/>
              </a:rPr>
              <a:t>中点运算符的作用就是访问customer对象中的name属性。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14651" y="2375068"/>
            <a:ext cx="9771798" cy="24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前面我们学习了</a:t>
            </a:r>
            <a:r>
              <a:rPr lang="en-US" altLang="zh-CN" sz="2000" dirty="0">
                <a:solidFill>
                  <a:srgbClr val="595959"/>
                </a:solidFill>
                <a:latin typeface="微软雅黑" panose="020B0503020204020204" pitchFamily="34" charset="-122"/>
                <a:ea typeface="微软雅黑" panose="020B0503020204020204" pitchFamily="34" charset="-122"/>
              </a:rPr>
              <a:t>JSP</a:t>
            </a:r>
            <a:r>
              <a:rPr lang="zh-CN" altLang="zh-CN" sz="2000" dirty="0">
                <a:solidFill>
                  <a:srgbClr val="595959"/>
                </a:solidFill>
                <a:latin typeface="微软雅黑" panose="020B0503020204020204" pitchFamily="34" charset="-122"/>
                <a:ea typeface="微软雅黑" panose="020B0503020204020204" pitchFamily="34" charset="-122"/>
              </a:rPr>
              <a:t>页面，在JSP开发中，为了获取Servlet域对象中存储的数据，经常需要书写很多Java代码，这样的</a:t>
            </a:r>
            <a:r>
              <a:rPr lang="zh-CN" altLang="en-US" sz="2000" dirty="0">
                <a:solidFill>
                  <a:srgbClr val="595959"/>
                </a:solidFill>
                <a:latin typeface="微软雅黑" panose="020B0503020204020204" pitchFamily="34" charset="-122"/>
                <a:ea typeface="微软雅黑" panose="020B0503020204020204" pitchFamily="34" charset="-122"/>
              </a:rPr>
              <a:t>话</a:t>
            </a:r>
            <a:r>
              <a:rPr lang="zh-CN" altLang="zh-CN" sz="2000" dirty="0">
                <a:solidFill>
                  <a:srgbClr val="595959"/>
                </a:solidFill>
                <a:latin typeface="微软雅黑" panose="020B0503020204020204" pitchFamily="34" charset="-122"/>
                <a:ea typeface="微软雅黑" panose="020B0503020204020204" pitchFamily="34" charset="-122"/>
              </a:rPr>
              <a:t>会使JSP页面混乱。为了降低</a:t>
            </a:r>
            <a:r>
              <a:rPr lang="en-US" altLang="zh-CN" sz="2000" dirty="0">
                <a:solidFill>
                  <a:srgbClr val="595959"/>
                </a:solidFill>
                <a:latin typeface="微软雅黑" panose="020B0503020204020204" pitchFamily="34" charset="-122"/>
                <a:ea typeface="微软雅黑" panose="020B0503020204020204" pitchFamily="34" charset="-122"/>
              </a:rPr>
              <a:t>JSP</a:t>
            </a:r>
            <a:r>
              <a:rPr lang="zh-CN" altLang="zh-CN" sz="2000" dirty="0">
                <a:solidFill>
                  <a:srgbClr val="595959"/>
                </a:solidFill>
                <a:latin typeface="微软雅黑" panose="020B0503020204020204" pitchFamily="34" charset="-122"/>
                <a:ea typeface="微软雅黑" panose="020B0503020204020204" pitchFamily="34" charset="-122"/>
              </a:rPr>
              <a:t>页面的复杂度，增强代码的重用性，</a:t>
            </a:r>
            <a:r>
              <a:rPr lang="en-US" altLang="zh-CN" sz="2000" dirty="0">
                <a:solidFill>
                  <a:srgbClr val="595959"/>
                </a:solidFill>
                <a:latin typeface="微软雅黑" panose="020B0503020204020204" pitchFamily="34" charset="-122"/>
                <a:ea typeface="微软雅黑" panose="020B0503020204020204" pitchFamily="34" charset="-122"/>
              </a:rPr>
              <a:t>Sun</a:t>
            </a:r>
            <a:r>
              <a:rPr lang="zh-CN" altLang="zh-CN" sz="2000" dirty="0">
                <a:solidFill>
                  <a:srgbClr val="595959"/>
                </a:solidFill>
                <a:latin typeface="微软雅黑" panose="020B0503020204020204" pitchFamily="34" charset="-122"/>
                <a:ea typeface="微软雅黑" panose="020B0503020204020204" pitchFamily="34" charset="-122"/>
              </a:rPr>
              <a:t>公司制定了一套</a:t>
            </a:r>
            <a:r>
              <a:rPr lang="zh-CN" altLang="zh-CN" sz="2000" dirty="0">
                <a:solidFill>
                  <a:srgbClr val="1369B2"/>
                </a:solidFill>
                <a:latin typeface="微软雅黑" panose="020B0503020204020204" pitchFamily="34" charset="-122"/>
                <a:ea typeface="微软雅黑" panose="020B0503020204020204" pitchFamily="34" charset="-122"/>
              </a:rPr>
              <a:t>标准标签库</a:t>
            </a:r>
            <a:r>
              <a:rPr lang="en-US" altLang="zh-CN" sz="2000" dirty="0">
                <a:solidFill>
                  <a:srgbClr val="1369B2"/>
                </a:solidFill>
                <a:latin typeface="微软雅黑" panose="020B0503020204020204" pitchFamily="34" charset="-122"/>
                <a:ea typeface="微软雅黑" panose="020B0503020204020204" pitchFamily="34" charset="-122"/>
              </a:rPr>
              <a:t>JSTL</a:t>
            </a:r>
            <a:r>
              <a:rPr lang="zh-CN" altLang="zh-CN" sz="2000" dirty="0">
                <a:solidFill>
                  <a:srgbClr val="595959"/>
                </a:solidFill>
                <a:latin typeface="微软雅黑" panose="020B0503020204020204" pitchFamily="34" charset="-122"/>
                <a:ea typeface="微软雅黑" panose="020B0503020204020204" pitchFamily="34" charset="-122"/>
              </a:rPr>
              <a:t>，同时为了获取Servlet域对象中存储的数据，</a:t>
            </a:r>
            <a:r>
              <a:rPr lang="en-US" altLang="zh-CN" sz="2000" dirty="0">
                <a:solidFill>
                  <a:srgbClr val="595959"/>
                </a:solidFill>
                <a:latin typeface="微软雅黑" panose="020B0503020204020204" pitchFamily="34" charset="-122"/>
                <a:ea typeface="微软雅黑" panose="020B0503020204020204" pitchFamily="34" charset="-122"/>
              </a:rPr>
              <a:t>JSP 2.0</a:t>
            </a:r>
            <a:r>
              <a:rPr lang="zh-CN" altLang="zh-CN" sz="2000" dirty="0">
                <a:solidFill>
                  <a:srgbClr val="595959"/>
                </a:solidFill>
                <a:latin typeface="微软雅黑" panose="020B0503020204020204" pitchFamily="34" charset="-122"/>
                <a:ea typeface="微软雅黑" panose="020B0503020204020204" pitchFamily="34" charset="-122"/>
              </a:rPr>
              <a:t>规范还提供了</a:t>
            </a:r>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zh-CN" sz="2000" dirty="0">
                <a:solidFill>
                  <a:srgbClr val="1369B2"/>
                </a:solidFill>
                <a:latin typeface="微软雅黑" panose="020B0503020204020204" pitchFamily="34" charset="-122"/>
                <a:ea typeface="微软雅黑" panose="020B0503020204020204" pitchFamily="34" charset="-122"/>
              </a:rPr>
              <a:t>表达式语言</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，大大降低了开发的难度。本章将针对</a:t>
            </a:r>
            <a:r>
              <a:rPr lang="en-US" altLang="zh-CN" sz="2000" dirty="0">
                <a:solidFill>
                  <a:srgbClr val="595959"/>
                </a:solidFill>
                <a:latin typeface="微软雅黑" panose="020B0503020204020204" pitchFamily="34" charset="-122"/>
                <a:ea typeface="微软雅黑" panose="020B0503020204020204" pitchFamily="34" charset="-122"/>
              </a:rPr>
              <a:t>EL</a:t>
            </a:r>
            <a:r>
              <a:rPr lang="zh-CN" altLang="zh-CN" sz="2000" dirty="0">
                <a:solidFill>
                  <a:srgbClr val="595959"/>
                </a:solidFill>
                <a:latin typeface="微软雅黑" panose="020B0503020204020204" pitchFamily="34" charset="-122"/>
                <a:ea typeface="微软雅黑" panose="020B0503020204020204" pitchFamily="34" charset="-122"/>
              </a:rPr>
              <a:t>以及</a:t>
            </a:r>
            <a:r>
              <a:rPr lang="en-US" altLang="zh-CN" sz="2000" dirty="0">
                <a:solidFill>
                  <a:srgbClr val="595959"/>
                </a:solidFill>
                <a:latin typeface="微软雅黑" panose="020B0503020204020204" pitchFamily="34" charset="-122"/>
                <a:ea typeface="微软雅黑" panose="020B0503020204020204" pitchFamily="34" charset="-122"/>
              </a:rPr>
              <a:t>JSTL</a:t>
            </a:r>
            <a:r>
              <a:rPr lang="zh-CN" altLang="zh-CN" sz="2000" dirty="0">
                <a:solidFill>
                  <a:srgbClr val="595959"/>
                </a:solidFill>
                <a:latin typeface="微软雅黑" panose="020B0503020204020204" pitchFamily="34" charset="-122"/>
                <a:ea typeface="微软雅黑" panose="020B0503020204020204" pitchFamily="34" charset="-122"/>
              </a:rPr>
              <a:t>标签库进行详细讲解。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47875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85984" y="2142766"/>
            <a:ext cx="10042310" cy="13669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EL中的中括号运算符与点运算符的功能相同，都用于访问JSP页面中某些对象的属性，当获取的属性名中包含一些特殊符号，如“</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”或“</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”等非字母或数字的符号，就只能使用中括号运算符访问该属性。中括号运算符的用法示例如下：</a:t>
            </a:r>
          </a:p>
        </p:txBody>
      </p:sp>
      <p:sp>
        <p:nvSpPr>
          <p:cNvPr id="2" name="文本框 1"/>
          <p:cNvSpPr txBox="1"/>
          <p:nvPr/>
        </p:nvSpPr>
        <p:spPr>
          <a:xfrm>
            <a:off x="1185984" y="1271522"/>
            <a:ext cx="423866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中的运算符</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方括号</a:t>
            </a:r>
            <a:r>
              <a:rPr lang="zh-CN" altLang="zh-CN" sz="2000" dirty="0">
                <a:solidFill>
                  <a:srgbClr val="1369B2"/>
                </a:solidFill>
                <a:latin typeface="微软雅黑" panose="020B0503020204020204" pitchFamily="34" charset="-122"/>
                <a:ea typeface="微软雅黑" panose="020B0503020204020204" pitchFamily="34" charset="-122"/>
              </a:rPr>
              <a:t>运算符（</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7.1.6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访问数据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5" name="图片 14"/>
          <p:cNvPicPr>
            <a:picLocks noChangeAspect="1"/>
          </p:cNvPicPr>
          <p:nvPr/>
        </p:nvPicPr>
        <p:blipFill>
          <a:blip r:embed="rId5"/>
          <a:stretch>
            <a:fillRect/>
          </a:stretch>
        </p:blipFill>
        <p:spPr>
          <a:xfrm>
            <a:off x="3477712" y="4113450"/>
            <a:ext cx="4497587" cy="526218"/>
          </a:xfrm>
          <a:prstGeom prst="rect">
            <a:avLst/>
          </a:prstGeom>
        </p:spPr>
      </p:pic>
      <p:sp>
        <p:nvSpPr>
          <p:cNvPr id="16" name="矩形 15"/>
          <p:cNvSpPr/>
          <p:nvPr/>
        </p:nvSpPr>
        <p:spPr>
          <a:xfrm>
            <a:off x="3577975" y="4173041"/>
            <a:ext cx="2256526" cy="369332"/>
          </a:xfrm>
          <a:prstGeom prst="rect">
            <a:avLst/>
          </a:prstGeom>
        </p:spPr>
        <p:txBody>
          <a:bodyPr wrap="square">
            <a:spAutoFit/>
          </a:bodyPr>
          <a:lstStyle/>
          <a:p>
            <a:r>
              <a:rPr lang="en-US" altLang="zh-CN" dirty="0"/>
              <a:t>${user["My-Name"]}</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424425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59593" y="2683859"/>
            <a:ext cx="9215258" cy="26174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点运算符和方括号运算符在某种情况下可以</a:t>
            </a:r>
            <a:r>
              <a:rPr lang="zh-CN" altLang="zh-CN" dirty="0">
                <a:solidFill>
                  <a:srgbClr val="1369B2"/>
                </a:solidFill>
                <a:latin typeface="微软雅黑" panose="020B0503020204020204" pitchFamily="34" charset="-122"/>
              </a:rPr>
              <a:t>互换</a:t>
            </a:r>
            <a:r>
              <a:rPr lang="zh-CN" altLang="zh-CN" dirty="0">
                <a:solidFill>
                  <a:srgbClr val="595959"/>
                </a:solidFill>
                <a:latin typeface="微软雅黑" panose="020B0503020204020204" pitchFamily="34" charset="-122"/>
              </a:rPr>
              <a:t>，如</a:t>
            </a:r>
            <a:r>
              <a:rPr lang="en-US" altLang="zh-CN" dirty="0">
                <a:solidFill>
                  <a:srgbClr val="595959"/>
                </a:solidFill>
                <a:latin typeface="微软雅黑" panose="020B0503020204020204" pitchFamily="34" charset="-122"/>
              </a:rPr>
              <a:t>${student.name}</a:t>
            </a:r>
            <a:r>
              <a:rPr lang="zh-CN" altLang="zh-CN" dirty="0">
                <a:solidFill>
                  <a:srgbClr val="595959"/>
                </a:solidFill>
                <a:latin typeface="微软雅黑" panose="020B0503020204020204" pitchFamily="34" charset="-122"/>
              </a:rPr>
              <a:t>等价于</a:t>
            </a:r>
            <a:endParaRPr lang="en-US" altLang="zh-CN" dirty="0">
              <a:solidFill>
                <a:srgbClr val="595959"/>
              </a:solidFill>
              <a:latin typeface="微软雅黑" panose="020B0503020204020204" pitchFamily="34" charset="-122"/>
            </a:endParaRPr>
          </a:p>
          <a:p>
            <a:pPr lvl="0">
              <a:lnSpc>
                <a:spcPct val="150000"/>
              </a:lnSpc>
            </a:pPr>
            <a:r>
              <a:rPr lang="en-US" altLang="zh-CN" dirty="0">
                <a:solidFill>
                  <a:srgbClr val="595959"/>
                </a:solidFill>
                <a:latin typeface="微软雅黑" panose="020B0503020204020204" pitchFamily="34" charset="-122"/>
              </a:rPr>
              <a:t>         ${student["name"]}</a:t>
            </a:r>
            <a:r>
              <a:rPr lang="zh-CN" altLang="zh-CN" dirty="0">
                <a:solidFill>
                  <a:srgbClr val="595959"/>
                </a:solidFill>
                <a:latin typeface="微软雅黑" panose="020B0503020204020204" pitchFamily="34" charset="-122"/>
              </a:rPr>
              <a:t>。</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中括号运算符还可以访问</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集合或数组中指定</a:t>
            </a:r>
            <a:r>
              <a:rPr lang="zh-CN" altLang="zh-CN" dirty="0">
                <a:solidFill>
                  <a:srgbClr val="1369B2"/>
                </a:solidFill>
                <a:latin typeface="微软雅黑" panose="020B0503020204020204" pitchFamily="34" charset="-122"/>
              </a:rPr>
              <a:t>索引的某个元素</a:t>
            </a:r>
            <a:r>
              <a:rPr lang="zh-CN" altLang="zh-CN" dirty="0">
                <a:solidFill>
                  <a:srgbClr val="595959"/>
                </a:solidFill>
                <a:latin typeface="微软雅黑" panose="020B0503020204020204" pitchFamily="34" charset="-122"/>
              </a:rPr>
              <a:t>，如表达式</a:t>
            </a:r>
            <a:endParaRPr lang="en-US" altLang="zh-CN" dirty="0">
              <a:solidFill>
                <a:srgbClr val="595959"/>
              </a:solidFill>
              <a:latin typeface="微软雅黑" panose="020B0503020204020204" pitchFamily="34" charset="-122"/>
            </a:endParaRPr>
          </a:p>
          <a:p>
            <a:pPr lvl="0">
              <a:lnSpc>
                <a:spcPct val="150000"/>
              </a:lnSpc>
            </a:pPr>
            <a:r>
              <a:rPr lang="en-US" altLang="zh-CN" dirty="0">
                <a:solidFill>
                  <a:srgbClr val="595959"/>
                </a:solidFill>
                <a:latin typeface="微软雅黑" panose="020B0503020204020204" pitchFamily="34" charset="-122"/>
              </a:rPr>
              <a:t>         ${users[0]}</a:t>
            </a:r>
            <a:r>
              <a:rPr lang="zh-CN" altLang="zh-CN" dirty="0">
                <a:solidFill>
                  <a:srgbClr val="595959"/>
                </a:solidFill>
                <a:latin typeface="微软雅黑" panose="020B0503020204020204" pitchFamily="34" charset="-122"/>
              </a:rPr>
              <a:t>用于访问集合或数组中第一个元素。</a:t>
            </a:r>
          </a:p>
          <a:p>
            <a:pPr>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括号运算符和点运算符可以</a:t>
            </a:r>
            <a:r>
              <a:rPr lang="zh-CN" altLang="zh-CN" dirty="0">
                <a:solidFill>
                  <a:srgbClr val="1369B2"/>
                </a:solidFill>
                <a:latin typeface="微软雅黑" panose="020B0503020204020204" pitchFamily="34" charset="-122"/>
              </a:rPr>
              <a:t>相互结合使用</a:t>
            </a:r>
            <a:r>
              <a:rPr lang="zh-CN" altLang="zh-CN" dirty="0">
                <a:solidFill>
                  <a:srgbClr val="595959"/>
                </a:solidFill>
                <a:latin typeface="微软雅黑" panose="020B0503020204020204" pitchFamily="34" charset="-122"/>
              </a:rPr>
              <a:t>，例如，表达式</a:t>
            </a:r>
            <a:r>
              <a:rPr lang="en-US" altLang="zh-CN" dirty="0">
                <a:solidFill>
                  <a:srgbClr val="595959"/>
                </a:solidFill>
                <a:latin typeface="微软雅黑" panose="020B0503020204020204" pitchFamily="34" charset="-122"/>
              </a:rPr>
              <a:t>${users[0].userName}</a:t>
            </a:r>
          </a:p>
          <a:p>
            <a:pPr>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可以访问集合或数组中的第一个元素的</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属性。</a:t>
            </a:r>
            <a:r>
              <a:rPr lang="en-US"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85984" y="1271522"/>
            <a:ext cx="353494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中的运算符在实际中的应用</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7.1.6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访问数据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1225774" y="2353235"/>
            <a:ext cx="9865885" cy="3213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175550" y="229981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759239" y="52393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8" name="TextBox 35"/>
          <p:cNvSpPr txBox="1">
            <a:spLocks noChangeArrowheads="1"/>
          </p:cNvSpPr>
          <p:nvPr/>
        </p:nvSpPr>
        <p:spPr bwMode="auto">
          <a:xfrm>
            <a:off x="5915853" y="2969125"/>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595959"/>
                </a:solidFill>
                <a:latin typeface="微软雅黑" panose="020B0503020204020204" pitchFamily="34" charset="-122"/>
                <a:ea typeface="微软雅黑" panose="020B0503020204020204" pitchFamily="34" charset="-122"/>
              </a:rPr>
              <a:t>EL</a:t>
            </a:r>
            <a:r>
              <a:rPr lang="zh-CN" altLang="en-US" dirty="0">
                <a:solidFill>
                  <a:srgbClr val="595959"/>
                </a:solidFill>
                <a:latin typeface="微软雅黑" panose="020B0503020204020204" pitchFamily="34" charset="-122"/>
                <a:ea typeface="微软雅黑" panose="020B0503020204020204" pitchFamily="34" charset="-122"/>
              </a:rPr>
              <a:t>中的</a:t>
            </a:r>
            <a:r>
              <a:rPr lang="zh-CN" altLang="en-US" dirty="0">
                <a:solidFill>
                  <a:srgbClr val="1369B2"/>
                </a:solidFill>
                <a:latin typeface="微软雅黑" panose="020B0503020204020204" pitchFamily="34" charset="-122"/>
                <a:ea typeface="微软雅黑" panose="020B0503020204020204" pitchFamily="34" charset="-122"/>
              </a:rPr>
              <a:t>运算符</a:t>
            </a:r>
            <a:r>
              <a:rPr lang="zh-CN" altLang="en-US" dirty="0">
                <a:solidFill>
                  <a:srgbClr val="595959"/>
                </a:solidFill>
                <a:latin typeface="微软雅黑" panose="020B0503020204020204" pitchFamily="34" charset="-122"/>
                <a:ea typeface="微软雅黑" panose="020B0503020204020204" pitchFamily="34" charset="-122"/>
                <a:sym typeface="+mn-ea"/>
              </a:rPr>
              <a:t>的使用</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398869" y="3053008"/>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1221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算术运算符</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5" name="表格 4"/>
          <p:cNvGraphicFramePr>
            <a:graphicFrameLocks noGrp="1"/>
          </p:cNvGraphicFramePr>
          <p:nvPr/>
        </p:nvGraphicFramePr>
        <p:xfrm>
          <a:off x="2336374" y="2097741"/>
          <a:ext cx="7103461" cy="2057400"/>
        </p:xfrm>
        <a:graphic>
          <a:graphicData uri="http://schemas.openxmlformats.org/drawingml/2006/table">
            <a:tbl>
              <a:tblPr>
                <a:tableStyleId>{5C22544A-7EE6-4342-B048-85BDC9FD1C3A}</a:tableStyleId>
              </a:tblPr>
              <a:tblGrid>
                <a:gridCol w="1635119">
                  <a:extLst>
                    <a:ext uri="{9D8B030D-6E8A-4147-A177-3AD203B41FA5}">
                      <a16:colId xmlns:a16="http://schemas.microsoft.com/office/drawing/2014/main" val="20000"/>
                    </a:ext>
                  </a:extLst>
                </a:gridCol>
                <a:gridCol w="1752625">
                  <a:extLst>
                    <a:ext uri="{9D8B030D-6E8A-4147-A177-3AD203B41FA5}">
                      <a16:colId xmlns:a16="http://schemas.microsoft.com/office/drawing/2014/main" val="20001"/>
                    </a:ext>
                  </a:extLst>
                </a:gridCol>
                <a:gridCol w="2517407">
                  <a:extLst>
                    <a:ext uri="{9D8B030D-6E8A-4147-A177-3AD203B41FA5}">
                      <a16:colId xmlns:a16="http://schemas.microsoft.com/office/drawing/2014/main" val="20002"/>
                    </a:ext>
                  </a:extLst>
                </a:gridCol>
                <a:gridCol w="1198310">
                  <a:extLst>
                    <a:ext uri="{9D8B030D-6E8A-4147-A177-3AD203B41FA5}">
                      <a16:colId xmlns:a16="http://schemas.microsoft.com/office/drawing/2014/main" val="20003"/>
                    </a:ext>
                  </a:extLst>
                </a:gridCol>
              </a:tblGrid>
              <a:tr h="416859">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算术运算符</a:t>
                      </a:r>
                    </a:p>
                  </a:txBody>
                  <a:tcPr marL="68580" marR="68580" marT="0" marB="0"/>
                </a:tc>
                <a:tc>
                  <a:txBody>
                    <a:bodyPr/>
                    <a:lstStyle/>
                    <a:p>
                      <a:pPr marL="0" algn="ctr" defTabSz="914400" rtl="0" eaLnBrk="1" latinLnBrk="0" hangingPunct="1">
                        <a:spcAft>
                          <a:spcPts val="0"/>
                        </a:spcAft>
                      </a:pPr>
                      <a:r>
                        <a:rPr lang="zh-CN" sz="1800" b="1" kern="10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算术表达式</a:t>
                      </a: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结果</a:t>
                      </a:r>
                    </a:p>
                  </a:txBody>
                  <a:tcPr marL="68580" marR="68580" marT="0" marB="0"/>
                </a:tc>
                <a:extLst>
                  <a:ext uri="{0D108BD9-81ED-4DB2-BD59-A6C34878D82A}">
                    <a16:rowId xmlns:a16="http://schemas.microsoft.com/office/drawing/2014/main" val="10000"/>
                  </a:ext>
                </a:extLst>
              </a:tr>
              <a:tr h="322730">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加</a:t>
                      </a: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${10+2}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1"/>
                  </a:ext>
                </a:extLst>
              </a:tr>
              <a:tr h="32273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减</a:t>
                      </a: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${10-2}</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8</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2"/>
                  </a:ext>
                </a:extLst>
              </a:tr>
              <a:tr h="32273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乘</a:t>
                      </a: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${10*2}</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20</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3"/>
                  </a:ext>
                </a:extLst>
              </a:tr>
              <a:tr h="322728">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div</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除</a:t>
                      </a: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${10/4}</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${10 div 2}</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2.5</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4"/>
                  </a:ext>
                </a:extLst>
              </a:tr>
              <a:tr h="349623">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mod</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取模（取余）</a:t>
                      </a: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${10%4}</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${10 mod 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2</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5"/>
                  </a:ext>
                </a:extLst>
              </a:tr>
            </a:tbl>
          </a:graphicData>
        </a:graphic>
      </p:graphicFrame>
      <p:sp>
        <p:nvSpPr>
          <p:cNvPr id="14" name="文本框 18"/>
          <p:cNvSpPr txBox="1"/>
          <p:nvPr>
            <p:custDataLst>
              <p:tags r:id="rId2"/>
            </p:custDataLst>
          </p:nvPr>
        </p:nvSpPr>
        <p:spPr>
          <a:xfrm>
            <a:off x="1185984" y="4509449"/>
            <a:ext cx="10042310" cy="18241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中的算术运算符用于对整数和浮点数的值进行算术运算。这些运算符相对来说比较简单。在使用这些运算符时需要注意两个问题。</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”运算符即可以作为减号，也可以作为负号。</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”或“</a:t>
            </a:r>
            <a:r>
              <a:rPr lang="en-US" altLang="zh-CN" dirty="0">
                <a:solidFill>
                  <a:srgbClr val="595959"/>
                </a:solidFill>
                <a:latin typeface="微软雅黑" panose="020B0503020204020204" pitchFamily="34" charset="-122"/>
              </a:rPr>
              <a:t>div</a:t>
            </a:r>
            <a:r>
              <a:rPr lang="zh-CN" altLang="zh-CN" dirty="0">
                <a:solidFill>
                  <a:srgbClr val="595959"/>
                </a:solidFill>
                <a:latin typeface="微软雅黑" panose="020B0503020204020204" pitchFamily="34" charset="-122"/>
              </a:rPr>
              <a:t>”运算符在进行除法运算时，商为小数。</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19538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59593" y="2993141"/>
            <a:ext cx="9215258" cy="169988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EL的“</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”运算符与Java的“</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”运算符不同，它不能实现</a:t>
            </a:r>
            <a:r>
              <a:rPr lang="zh-CN" altLang="zh-CN" dirty="0">
                <a:solidFill>
                  <a:srgbClr val="1369B2"/>
                </a:solidFill>
                <a:latin typeface="微软雅黑" panose="020B0503020204020204" pitchFamily="34" charset="-122"/>
              </a:rPr>
              <a:t>两个字符串之间的连接</a:t>
            </a:r>
            <a:r>
              <a:rPr lang="zh-CN" altLang="zh-CN" dirty="0">
                <a:solidFill>
                  <a:srgbClr val="595959"/>
                </a:solidFill>
                <a:latin typeface="微软雅黑" panose="020B0503020204020204" pitchFamily="34" charset="-122"/>
              </a:rPr>
              <a:t>，如果使用该运算符连接两个不可以转换为数值型的字符串，将抛出异常;如果使用该运算符连接两个可以转换为数值型的字符串，EL会自动将这两个字符串转换为</a:t>
            </a:r>
            <a:r>
              <a:rPr lang="zh-CN" altLang="zh-CN" dirty="0">
                <a:solidFill>
                  <a:srgbClr val="1369B2"/>
                </a:solidFill>
                <a:latin typeface="微软雅黑" panose="020B0503020204020204" pitchFamily="34" charset="-122"/>
              </a:rPr>
              <a:t>数值型</a:t>
            </a:r>
            <a:r>
              <a:rPr lang="zh-CN" altLang="zh-CN" dirty="0">
                <a:solidFill>
                  <a:srgbClr val="595959"/>
                </a:solidFill>
                <a:latin typeface="微软雅黑" panose="020B0503020204020204" pitchFamily="34" charset="-122"/>
              </a:rPr>
              <a:t>，再进行加法运算。</a:t>
            </a:r>
          </a:p>
        </p:txBody>
      </p:sp>
      <p:sp>
        <p:nvSpPr>
          <p:cNvPr id="2" name="文本框 1"/>
          <p:cNvSpPr txBox="1"/>
          <p:nvPr/>
        </p:nvSpPr>
        <p:spPr>
          <a:xfrm>
            <a:off x="1185983" y="1271522"/>
            <a:ext cx="257919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算术运算符的小提示</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圆角矩形 8"/>
          <p:cNvSpPr/>
          <p:nvPr/>
        </p:nvSpPr>
        <p:spPr>
          <a:xfrm>
            <a:off x="1225774" y="2649069"/>
            <a:ext cx="9865885" cy="247425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175550" y="25956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759239" y="47956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1221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比较运算符</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5" name="表格 4"/>
          <p:cNvGraphicFramePr>
            <a:graphicFrameLocks noGrp="1"/>
          </p:cNvGraphicFramePr>
          <p:nvPr/>
        </p:nvGraphicFramePr>
        <p:xfrm>
          <a:off x="2632208" y="3496234"/>
          <a:ext cx="7103461" cy="2218763"/>
        </p:xfrm>
        <a:graphic>
          <a:graphicData uri="http://schemas.openxmlformats.org/drawingml/2006/table">
            <a:tbl>
              <a:tblPr>
                <a:tableStyleId>{5C22544A-7EE6-4342-B048-85BDC9FD1C3A}</a:tableStyleId>
              </a:tblPr>
              <a:tblGrid>
                <a:gridCol w="1635119">
                  <a:extLst>
                    <a:ext uri="{9D8B030D-6E8A-4147-A177-3AD203B41FA5}">
                      <a16:colId xmlns:a16="http://schemas.microsoft.com/office/drawing/2014/main" val="20000"/>
                    </a:ext>
                  </a:extLst>
                </a:gridCol>
                <a:gridCol w="1752625">
                  <a:extLst>
                    <a:ext uri="{9D8B030D-6E8A-4147-A177-3AD203B41FA5}">
                      <a16:colId xmlns:a16="http://schemas.microsoft.com/office/drawing/2014/main" val="20001"/>
                    </a:ext>
                  </a:extLst>
                </a:gridCol>
                <a:gridCol w="2517407">
                  <a:extLst>
                    <a:ext uri="{9D8B030D-6E8A-4147-A177-3AD203B41FA5}">
                      <a16:colId xmlns:a16="http://schemas.microsoft.com/office/drawing/2014/main" val="20002"/>
                    </a:ext>
                  </a:extLst>
                </a:gridCol>
                <a:gridCol w="1198310">
                  <a:extLst>
                    <a:ext uri="{9D8B030D-6E8A-4147-A177-3AD203B41FA5}">
                      <a16:colId xmlns:a16="http://schemas.microsoft.com/office/drawing/2014/main" val="20003"/>
                    </a:ext>
                  </a:extLst>
                </a:gridCol>
              </a:tblGrid>
              <a:tr h="363071">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比较运算符</a:t>
                      </a: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算术表达式</a:t>
                      </a: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结果</a:t>
                      </a:r>
                    </a:p>
                  </a:txBody>
                  <a:tcPr marL="68580" marR="68580" marT="0" marB="0"/>
                </a:tc>
                <a:extLst>
                  <a:ext uri="{0D108BD9-81ED-4DB2-BD59-A6C34878D82A}">
                    <a16:rowId xmlns:a16="http://schemas.microsoft.com/office/drawing/2014/main" val="10000"/>
                  </a:ext>
                </a:extLst>
              </a:tr>
              <a:tr h="32273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eq</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等于</a:t>
                      </a: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${10==2}</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${10 eq 2}</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1"/>
                  </a:ext>
                </a:extLst>
              </a:tr>
              <a:tr h="32273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ne</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不等于</a:t>
                      </a: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${10!=2}</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${10 ne 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2"/>
                  </a:ext>
                </a:extLst>
              </a:tr>
              <a:tr h="282387">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&lt;</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lt</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小于</a:t>
                      </a: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${10&lt;2}</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${10 lt 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3"/>
                  </a:ext>
                </a:extLst>
              </a:tr>
              <a:tr h="282387">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&gt;</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gt</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大于</a:t>
                      </a: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${10&gt;2}</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${10 gt 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4"/>
                  </a:ext>
                </a:extLst>
              </a:tr>
              <a:tr h="322729">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&lt;=</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le</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小于等于</a:t>
                      </a: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${10&lt;=2}</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${10 le 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5"/>
                  </a:ext>
                </a:extLst>
              </a:tr>
              <a:tr h="322729">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&gt;=</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ge</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大于等于</a:t>
                      </a: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${10&gt;=2}</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${10 ge 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6"/>
                  </a:ext>
                </a:extLst>
              </a:tr>
            </a:tbl>
          </a:graphicData>
        </a:graphic>
      </p:graphicFrame>
      <p:sp>
        <p:nvSpPr>
          <p:cNvPr id="14" name="文本框 18"/>
          <p:cNvSpPr txBox="1"/>
          <p:nvPr>
            <p:custDataLst>
              <p:tags r:id="rId2"/>
            </p:custDataLst>
          </p:nvPr>
        </p:nvSpPr>
        <p:spPr>
          <a:xfrm>
            <a:off x="1185984" y="1927613"/>
            <a:ext cx="10042310" cy="91205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EL中的比较运算符用于比较两个操作数的大小，操作数可以是各种</a:t>
            </a:r>
            <a:r>
              <a:rPr lang="zh-CN" altLang="zh-CN" dirty="0">
                <a:solidFill>
                  <a:srgbClr val="1369B2"/>
                </a:solidFill>
                <a:latin typeface="微软雅黑" panose="020B0503020204020204" pitchFamily="34" charset="-122"/>
              </a:rPr>
              <a:t>常量</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EL变量</a:t>
            </a:r>
            <a:r>
              <a:rPr lang="zh-CN" altLang="zh-CN" dirty="0">
                <a:solidFill>
                  <a:srgbClr val="595959"/>
                </a:solidFill>
                <a:latin typeface="微软雅黑" panose="020B0503020204020204" pitchFamily="34" charset="-122"/>
              </a:rPr>
              <a:t>或</a:t>
            </a:r>
            <a:r>
              <a:rPr lang="zh-CN" altLang="zh-CN" dirty="0">
                <a:solidFill>
                  <a:srgbClr val="1369B2"/>
                </a:solidFill>
                <a:latin typeface="微软雅黑" panose="020B0503020204020204" pitchFamily="34" charset="-122"/>
              </a:rPr>
              <a:t>EL表达式</a:t>
            </a:r>
            <a:r>
              <a:rPr lang="zh-CN" altLang="zh-CN" dirty="0">
                <a:solidFill>
                  <a:srgbClr val="595959"/>
                </a:solidFill>
                <a:latin typeface="微软雅黑" panose="020B0503020204020204" pitchFamily="34" charset="-122"/>
              </a:rPr>
              <a:t>，所有的比较运算符执行的结果都是</a:t>
            </a:r>
            <a:r>
              <a:rPr lang="zh-CN" altLang="zh-CN" dirty="0">
                <a:solidFill>
                  <a:srgbClr val="1369B2"/>
                </a:solidFill>
                <a:latin typeface="微软雅黑" panose="020B0503020204020204" pitchFamily="34" charset="-122"/>
              </a:rPr>
              <a:t>布尔类型</a:t>
            </a:r>
            <a:r>
              <a:rPr lang="zh-CN" altLang="zh-CN"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1281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59593" y="2925906"/>
            <a:ext cx="9215258" cy="220589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（1）比较运算符中的“==”是两个等号，千万不可只写一个等号。</a:t>
            </a:r>
          </a:p>
          <a:p>
            <a:pPr>
              <a:lnSpc>
                <a:spcPct val="150000"/>
              </a:lnSpc>
            </a:pPr>
            <a:r>
              <a:rPr lang="zh-CN" altLang="zh-CN" dirty="0">
                <a:solidFill>
                  <a:srgbClr val="595959"/>
                </a:solidFill>
                <a:latin typeface="微软雅黑" panose="020B0503020204020204" pitchFamily="34" charset="-122"/>
              </a:rPr>
              <a:t>（2）为了避免与JSP页面的标签产生冲突，对于后4种比较运算符，EL中通常使用上表中括号内的表示方式，例如，使用“lt”代替“&lt;”运算符，如果运算符后面是数字，在运算符和数字之间至少要有一个空格，例如${1lt 2}，但后面如果有其他符号时则可以不加空格，例如${1lt(1+1)}。</a:t>
            </a:r>
          </a:p>
        </p:txBody>
      </p:sp>
      <p:sp>
        <p:nvSpPr>
          <p:cNvPr id="2" name="文本框 1"/>
          <p:cNvSpPr txBox="1"/>
          <p:nvPr/>
        </p:nvSpPr>
        <p:spPr>
          <a:xfrm>
            <a:off x="1185984" y="1271522"/>
            <a:ext cx="24929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比较运算符的注意点</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圆角矩形 8"/>
          <p:cNvSpPr/>
          <p:nvPr/>
        </p:nvSpPr>
        <p:spPr>
          <a:xfrm>
            <a:off x="1225774" y="2649069"/>
            <a:ext cx="9865885" cy="278354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175550" y="25956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759239" y="51049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1221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逻辑运算符</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5" name="表格 4"/>
          <p:cNvGraphicFramePr>
            <a:graphicFrameLocks noGrp="1"/>
          </p:cNvGraphicFramePr>
          <p:nvPr/>
        </p:nvGraphicFramePr>
        <p:xfrm>
          <a:off x="2155289" y="3334870"/>
          <a:ext cx="8313700" cy="1385049"/>
        </p:xfrm>
        <a:graphic>
          <a:graphicData uri="http://schemas.openxmlformats.org/drawingml/2006/table">
            <a:tbl>
              <a:tblPr>
                <a:tableStyleId>{5C22544A-7EE6-4342-B048-85BDC9FD1C3A}</a:tableStyleId>
              </a:tblPr>
              <a:tblGrid>
                <a:gridCol w="1650228">
                  <a:extLst>
                    <a:ext uri="{9D8B030D-6E8A-4147-A177-3AD203B41FA5}">
                      <a16:colId xmlns:a16="http://schemas.microsoft.com/office/drawing/2014/main" val="20000"/>
                    </a:ext>
                  </a:extLst>
                </a:gridCol>
                <a:gridCol w="1385047">
                  <a:extLst>
                    <a:ext uri="{9D8B030D-6E8A-4147-A177-3AD203B41FA5}">
                      <a16:colId xmlns:a16="http://schemas.microsoft.com/office/drawing/2014/main" val="20001"/>
                    </a:ext>
                  </a:extLst>
                </a:gridCol>
                <a:gridCol w="3875955">
                  <a:extLst>
                    <a:ext uri="{9D8B030D-6E8A-4147-A177-3AD203B41FA5}">
                      <a16:colId xmlns:a16="http://schemas.microsoft.com/office/drawing/2014/main" val="20002"/>
                    </a:ext>
                  </a:extLst>
                </a:gridCol>
                <a:gridCol w="1402470">
                  <a:extLst>
                    <a:ext uri="{9D8B030D-6E8A-4147-A177-3AD203B41FA5}">
                      <a16:colId xmlns:a16="http://schemas.microsoft.com/office/drawing/2014/main" val="20003"/>
                    </a:ext>
                  </a:extLst>
                </a:gridCol>
              </a:tblGrid>
              <a:tr h="416859">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比较运算符</a:t>
                      </a: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算术表达式</a:t>
                      </a: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结果</a:t>
                      </a:r>
                    </a:p>
                  </a:txBody>
                  <a:tcPr marL="68580" marR="68580" marT="0" marB="0"/>
                </a:tc>
                <a:extLst>
                  <a:ext uri="{0D108BD9-81ED-4DB2-BD59-A6C34878D82A}">
                    <a16:rowId xmlns:a16="http://schemas.microsoft.com/office/drawing/2014/main" val="10000"/>
                  </a:ext>
                </a:extLst>
              </a:tr>
              <a:tr h="322730">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逻辑运算符</a:t>
                      </a: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算术表达式</a:t>
                      </a: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结果</a:t>
                      </a:r>
                    </a:p>
                  </a:txBody>
                  <a:tcPr marL="68580" marR="68580" marT="0" marB="0"/>
                </a:tc>
                <a:extLst>
                  <a:ext uri="{0D108BD9-81ED-4DB2-BD59-A6C34878D82A}">
                    <a16:rowId xmlns:a16="http://schemas.microsoft.com/office/drawing/2014/main" val="10001"/>
                  </a:ext>
                </a:extLst>
              </a:tr>
              <a:tr h="322730">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&amp;&amp;（and）</a:t>
                      </a: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逻辑与</a:t>
                      </a: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${true&amp;&amp;false}</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${true and 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2"/>
                  </a:ext>
                </a:extLst>
              </a:tr>
              <a:tr h="322730">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||（or）</a:t>
                      </a: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逻辑或</a:t>
                      </a: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${false or </a:t>
                      </a:r>
                      <a:r>
                        <a:rPr lang="zh-CN" sz="1600" b="0" kern="100">
                          <a:solidFill>
                            <a:srgbClr val="595959"/>
                          </a:solidFill>
                          <a:effectLst/>
                          <a:latin typeface="微软雅黑" panose="020B0503020204020204" pitchFamily="34" charset="-122"/>
                          <a:ea typeface="微软雅黑" panose="020B0503020204020204" pitchFamily="34" charset="-122"/>
                          <a:cs typeface="+mn-cs"/>
                        </a:rPr>
                        <a:t>t</a:t>
                      </a:r>
                      <a:r>
                        <a:rPr lang="en-US" sz="1600" b="0" kern="100">
                          <a:solidFill>
                            <a:srgbClr val="595959"/>
                          </a:solidFill>
                          <a:effectLst/>
                          <a:latin typeface="微软雅黑" panose="020B0503020204020204" pitchFamily="34" charset="-122"/>
                          <a:ea typeface="微软雅黑" panose="020B0503020204020204" pitchFamily="34" charset="-122"/>
                          <a:cs typeface="+mn-cs"/>
                        </a:rPr>
                        <a:t>rue}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14" name="文本框 18"/>
          <p:cNvSpPr txBox="1"/>
          <p:nvPr>
            <p:custDataLst>
              <p:tags r:id="rId2"/>
            </p:custDataLst>
          </p:nvPr>
        </p:nvSpPr>
        <p:spPr>
          <a:xfrm>
            <a:off x="1185984" y="1927613"/>
            <a:ext cx="10042310" cy="4560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EL中的逻辑运算符用于对结果为布尔类型的表达式进行运算，运算的结果仍为</a:t>
            </a:r>
            <a:r>
              <a:rPr lang="zh-CN" altLang="zh-CN" dirty="0">
                <a:solidFill>
                  <a:srgbClr val="1369B2"/>
                </a:solidFill>
                <a:latin typeface="微软雅黑" panose="020B0503020204020204" pitchFamily="34" charset="-122"/>
              </a:rPr>
              <a:t>布尔类型</a:t>
            </a:r>
            <a:r>
              <a:rPr lang="zh-CN" altLang="zh-CN"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1281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99934" y="3154505"/>
            <a:ext cx="9215258" cy="12964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，在使用&amp;&amp;运算符时，如果有一个表达式结果为false，则整个表达式结果必为false；在使用||运算符时，如果有一个表达式的结果为true，则整个表达式结果必为true。</a:t>
            </a:r>
          </a:p>
        </p:txBody>
      </p:sp>
      <p:sp>
        <p:nvSpPr>
          <p:cNvPr id="2" name="文本框 1"/>
          <p:cNvSpPr txBox="1"/>
          <p:nvPr/>
        </p:nvSpPr>
        <p:spPr>
          <a:xfrm>
            <a:off x="1185984" y="1271522"/>
            <a:ext cx="24929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逻辑运算符的注意点</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圆角矩形 8"/>
          <p:cNvSpPr/>
          <p:nvPr/>
        </p:nvSpPr>
        <p:spPr>
          <a:xfrm>
            <a:off x="1266115" y="2770092"/>
            <a:ext cx="9865885" cy="20439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215891" y="271667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799580" y="448634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4692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73637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empty</a:t>
            </a:r>
            <a:r>
              <a:rPr lang="zh-CN" altLang="en-US" sz="2000" dirty="0">
                <a:solidFill>
                  <a:srgbClr val="1369B2"/>
                </a:solidFill>
                <a:latin typeface="微软雅黑" panose="020B0503020204020204" pitchFamily="34" charset="-122"/>
                <a:ea typeface="微软雅黑" panose="020B0503020204020204" pitchFamily="34" charset="-122"/>
              </a:rPr>
              <a:t>运算符</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2"/>
            </p:custDataLst>
          </p:nvPr>
        </p:nvSpPr>
        <p:spPr>
          <a:xfrm>
            <a:off x="1159090" y="1927613"/>
            <a:ext cx="10042310" cy="13669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中，判断对象是否为空，可以通过</a:t>
            </a:r>
            <a:r>
              <a:rPr lang="en-US" altLang="zh-CN" dirty="0">
                <a:solidFill>
                  <a:srgbClr val="595959"/>
                </a:solidFill>
                <a:latin typeface="微软雅黑" panose="020B0503020204020204" pitchFamily="34" charset="-122"/>
              </a:rPr>
              <a:t>empty</a:t>
            </a:r>
            <a:r>
              <a:rPr lang="zh-CN" altLang="zh-CN" dirty="0">
                <a:solidFill>
                  <a:srgbClr val="595959"/>
                </a:solidFill>
                <a:latin typeface="微软雅黑" panose="020B0503020204020204" pitchFamily="34" charset="-122"/>
              </a:rPr>
              <a:t>运算符实现，该运算符是一个前缀（</a:t>
            </a:r>
            <a:r>
              <a:rPr lang="en-US" altLang="zh-CN" dirty="0">
                <a:solidFill>
                  <a:srgbClr val="595959"/>
                </a:solidFill>
                <a:latin typeface="微软雅黑" panose="020B0503020204020204" pitchFamily="34" charset="-122"/>
              </a:rPr>
              <a:t>prefix</a:t>
            </a:r>
            <a:r>
              <a:rPr lang="zh-CN" altLang="zh-CN" dirty="0">
                <a:solidFill>
                  <a:srgbClr val="595959"/>
                </a:solidFill>
                <a:latin typeface="微软雅黑" panose="020B0503020204020204" pitchFamily="34" charset="-122"/>
              </a:rPr>
              <a:t>）运算符， 即</a:t>
            </a:r>
            <a:r>
              <a:rPr lang="en-US" altLang="zh-CN" dirty="0">
                <a:solidFill>
                  <a:srgbClr val="595959"/>
                </a:solidFill>
                <a:latin typeface="微软雅黑" panose="020B0503020204020204" pitchFamily="34" charset="-122"/>
              </a:rPr>
              <a:t>empty</a:t>
            </a:r>
            <a:r>
              <a:rPr lang="zh-CN" altLang="zh-CN" dirty="0">
                <a:solidFill>
                  <a:srgbClr val="595959"/>
                </a:solidFill>
                <a:latin typeface="微软雅黑" panose="020B0503020204020204" pitchFamily="34" charset="-122"/>
              </a:rPr>
              <a:t>运算符位于操作数前方，用来确定一个对象或变量</a:t>
            </a:r>
            <a:r>
              <a:rPr lang="zh-CN" altLang="zh-CN" dirty="0">
                <a:solidFill>
                  <a:srgbClr val="1369B2"/>
                </a:solidFill>
                <a:latin typeface="微软雅黑" panose="020B0503020204020204" pitchFamily="34" charset="-122"/>
              </a:rPr>
              <a:t>是否为</a:t>
            </a:r>
            <a:r>
              <a:rPr lang="en-US" altLang="zh-CN" dirty="0">
                <a:solidFill>
                  <a:srgbClr val="1369B2"/>
                </a:solidFill>
                <a:latin typeface="微软雅黑" panose="020B0503020204020204" pitchFamily="34" charset="-122"/>
              </a:rPr>
              <a:t>null</a:t>
            </a:r>
            <a:r>
              <a:rPr lang="zh-CN" altLang="zh-CN" dirty="0">
                <a:solidFill>
                  <a:srgbClr val="1369B2"/>
                </a:solidFill>
                <a:latin typeface="微软雅黑" panose="020B0503020204020204" pitchFamily="34" charset="-122"/>
              </a:rPr>
              <a:t>或空</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empty</a:t>
            </a:r>
            <a:r>
              <a:rPr lang="zh-CN" altLang="zh-CN" dirty="0">
                <a:solidFill>
                  <a:srgbClr val="595959"/>
                </a:solidFill>
                <a:latin typeface="微软雅黑" panose="020B0503020204020204" pitchFamily="34" charset="-122"/>
              </a:rPr>
              <a:t>运算符的语法格式如下</a:t>
            </a:r>
            <a:r>
              <a:rPr lang="en-US"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8" name="图片 7"/>
          <p:cNvPicPr>
            <a:picLocks noChangeAspect="1"/>
          </p:cNvPicPr>
          <p:nvPr/>
        </p:nvPicPr>
        <p:blipFill>
          <a:blip r:embed="rId6"/>
          <a:stretch>
            <a:fillRect/>
          </a:stretch>
        </p:blipFill>
        <p:spPr>
          <a:xfrm>
            <a:off x="3715730" y="3779943"/>
            <a:ext cx="4497587" cy="526218"/>
          </a:xfrm>
          <a:prstGeom prst="rect">
            <a:avLst/>
          </a:prstGeom>
        </p:spPr>
      </p:pic>
      <p:sp>
        <p:nvSpPr>
          <p:cNvPr id="9" name="矩形 8"/>
          <p:cNvSpPr/>
          <p:nvPr/>
        </p:nvSpPr>
        <p:spPr>
          <a:xfrm>
            <a:off x="3815993" y="3839534"/>
            <a:ext cx="2256526" cy="369332"/>
          </a:xfrm>
          <a:prstGeom prst="rect">
            <a:avLst/>
          </a:prstGeom>
        </p:spPr>
        <p:txBody>
          <a:bodyPr wrap="square">
            <a:spAutoFit/>
          </a:bodyPr>
          <a:lstStyle/>
          <a:p>
            <a:r>
              <a:rPr lang="en-US" altLang="zh-CN" dirty="0"/>
              <a:t>${empty expression}</a:t>
            </a:r>
            <a:endParaRPr lang="zh-CN" altLang="zh-CN" dirty="0"/>
          </a:p>
        </p:txBody>
      </p:sp>
      <p:sp>
        <p:nvSpPr>
          <p:cNvPr id="10" name="文本框 18"/>
          <p:cNvSpPr txBox="1"/>
          <p:nvPr>
            <p:custDataLst>
              <p:tags r:id="rId3"/>
            </p:custDataLst>
          </p:nvPr>
        </p:nvSpPr>
        <p:spPr>
          <a:xfrm>
            <a:off x="1185984" y="5011469"/>
            <a:ext cx="10042310" cy="58250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在上述语法格式中，</a:t>
            </a:r>
            <a:r>
              <a:rPr lang="en-US" altLang="zh-CN" dirty="0">
                <a:solidFill>
                  <a:srgbClr val="595959"/>
                </a:solidFill>
                <a:latin typeface="微软雅黑" panose="020B0503020204020204" pitchFamily="34" charset="-122"/>
              </a:rPr>
              <a:t>expression</a:t>
            </a:r>
            <a:r>
              <a:rPr lang="zh-CN" altLang="zh-CN" dirty="0">
                <a:solidFill>
                  <a:srgbClr val="595959"/>
                </a:solidFill>
                <a:latin typeface="微软雅黑" panose="020B0503020204020204" pitchFamily="34" charset="-122"/>
              </a:rPr>
              <a:t>用于指定</a:t>
            </a:r>
            <a:r>
              <a:rPr lang="zh-CN" altLang="zh-CN" dirty="0">
                <a:solidFill>
                  <a:srgbClr val="1369B2"/>
                </a:solidFill>
                <a:latin typeface="微软雅黑" panose="020B0503020204020204" pitchFamily="34" charset="-122"/>
              </a:rPr>
              <a:t>要判断的变量或对象</a:t>
            </a:r>
            <a:r>
              <a:rPr lang="zh-CN" altLang="zh-CN"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35093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27111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20147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328757"/>
            <a:ext cx="5143000" cy="612920"/>
            <a:chOff x="4315150" y="953426"/>
            <a:chExt cx="3857250" cy="540057"/>
          </a:xfrm>
        </p:grpSpPr>
        <p:sp>
          <p:nvSpPr>
            <p:cNvPr id="61" name="矩形 60"/>
            <p:cNvSpPr/>
            <p:nvPr/>
          </p:nvSpPr>
          <p:spPr>
            <a:xfrm>
              <a:off x="4841196" y="1036090"/>
              <a:ext cx="2827147" cy="331231"/>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EL</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254293"/>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EL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隐式对象</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179830"/>
            <a:ext cx="5143000" cy="612920"/>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JSTL</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119671" y="5080019"/>
            <a:ext cx="1192345" cy="614383"/>
            <a:chOff x="2215144" y="3084852"/>
            <a:chExt cx="1244730" cy="844793"/>
          </a:xfrm>
        </p:grpSpPr>
        <p:sp>
          <p:nvSpPr>
            <p:cNvPr id="22" name="平行四边形 2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4025342" y="5058371"/>
            <a:ext cx="5143000" cy="612920"/>
            <a:chOff x="4315150" y="2341731"/>
            <a:chExt cx="3857250" cy="540057"/>
          </a:xfrm>
        </p:grpSpPr>
        <p:sp>
          <p:nvSpPr>
            <p:cNvPr id="25" name="矩形 24"/>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JSTL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中的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Core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标签库</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4692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73637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empty</a:t>
            </a:r>
            <a:r>
              <a:rPr lang="zh-CN" altLang="en-US" sz="2000" dirty="0">
                <a:solidFill>
                  <a:srgbClr val="1369B2"/>
                </a:solidFill>
                <a:latin typeface="微软雅黑" panose="020B0503020204020204" pitchFamily="34" charset="-122"/>
                <a:ea typeface="微软雅黑" panose="020B0503020204020204" pitchFamily="34" charset="-122"/>
              </a:rPr>
              <a:t>运算符</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2"/>
            </p:custDataLst>
          </p:nvPr>
        </p:nvSpPr>
        <p:spPr>
          <a:xfrm>
            <a:off x="1159090" y="1981401"/>
            <a:ext cx="10042310" cy="68345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定义两个</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范围内的变量</a:t>
            </a: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userl</a:t>
            </a:r>
            <a:r>
              <a:rPr lang="zh-CN" altLang="zh-CN" dirty="0">
                <a:solidFill>
                  <a:srgbClr val="595959"/>
                </a:solidFill>
                <a:latin typeface="微软雅黑" panose="020B0503020204020204" pitchFamily="34" charset="-122"/>
              </a:rPr>
              <a:t>，分别设置它们的值为</a:t>
            </a:r>
            <a:r>
              <a:rPr lang="en-US" altLang="zh-CN" dirty="0">
                <a:solidFill>
                  <a:srgbClr val="595959"/>
                </a:solidFill>
                <a:latin typeface="微软雅黑" panose="020B0503020204020204" pitchFamily="34" charset="-122"/>
              </a:rPr>
              <a:t>null</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，示例代码如下：</a:t>
            </a:r>
          </a:p>
        </p:txBody>
      </p:sp>
      <p:pic>
        <p:nvPicPr>
          <p:cNvPr id="8" name="图片 7"/>
          <p:cNvPicPr>
            <a:picLocks noChangeAspect="1"/>
          </p:cNvPicPr>
          <p:nvPr/>
        </p:nvPicPr>
        <p:blipFill>
          <a:blip r:embed="rId7"/>
          <a:stretch>
            <a:fillRect/>
          </a:stretch>
        </p:blipFill>
        <p:spPr>
          <a:xfrm>
            <a:off x="2922357" y="2720431"/>
            <a:ext cx="5542364" cy="648457"/>
          </a:xfrm>
          <a:prstGeom prst="rect">
            <a:avLst/>
          </a:prstGeom>
        </p:spPr>
      </p:pic>
      <p:sp>
        <p:nvSpPr>
          <p:cNvPr id="9" name="矩形 8"/>
          <p:cNvSpPr/>
          <p:nvPr/>
        </p:nvSpPr>
        <p:spPr>
          <a:xfrm>
            <a:off x="2982279" y="2695664"/>
            <a:ext cx="4911145" cy="646331"/>
          </a:xfrm>
          <a:prstGeom prst="rect">
            <a:avLst/>
          </a:prstGeom>
        </p:spPr>
        <p:txBody>
          <a:bodyPr wrap="square">
            <a:spAutoFit/>
          </a:bodyPr>
          <a:lstStyle/>
          <a:p>
            <a:r>
              <a:rPr lang="en-US" altLang="zh-CN" dirty="0"/>
              <a:t>&lt;%request.setAttribute("user”,""); %&gt;</a:t>
            </a:r>
            <a:endParaRPr lang="zh-CN" altLang="zh-CN" dirty="0"/>
          </a:p>
          <a:p>
            <a:r>
              <a:rPr lang="en-US" altLang="zh-CN" dirty="0"/>
              <a:t>&lt;%request.setAttribute("user1",null); %&gt;</a:t>
            </a:r>
            <a:endParaRPr lang="zh-CN" altLang="zh-CN" dirty="0"/>
          </a:p>
        </p:txBody>
      </p:sp>
      <p:sp>
        <p:nvSpPr>
          <p:cNvPr id="10" name="文本框 18"/>
          <p:cNvSpPr txBox="1"/>
          <p:nvPr>
            <p:custDataLst>
              <p:tags r:id="rId3"/>
            </p:custDataLst>
          </p:nvPr>
        </p:nvSpPr>
        <p:spPr>
          <a:xfrm>
            <a:off x="1185984" y="3532294"/>
            <a:ext cx="10042310" cy="58250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empty</a:t>
            </a:r>
            <a:r>
              <a:rPr lang="zh-CN" altLang="zh-CN" dirty="0">
                <a:solidFill>
                  <a:srgbClr val="595959"/>
                </a:solidFill>
                <a:latin typeface="微软雅黑" panose="020B0503020204020204" pitchFamily="34" charset="-122"/>
              </a:rPr>
              <a:t>运算符判断</a:t>
            </a: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userl</a:t>
            </a:r>
            <a:r>
              <a:rPr lang="zh-CN" altLang="zh-CN" dirty="0">
                <a:solidFill>
                  <a:srgbClr val="595959"/>
                </a:solidFill>
                <a:latin typeface="微软雅黑" panose="020B0503020204020204" pitchFamily="34" charset="-122"/>
              </a:rPr>
              <a:t>是否为空，代码如下</a:t>
            </a:r>
            <a:r>
              <a:rPr lang="en-US"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11" name="图片 10"/>
          <p:cNvPicPr>
            <a:picLocks noChangeAspect="1"/>
          </p:cNvPicPr>
          <p:nvPr/>
        </p:nvPicPr>
        <p:blipFill>
          <a:blip r:embed="rId7"/>
          <a:stretch>
            <a:fillRect/>
          </a:stretch>
        </p:blipFill>
        <p:spPr>
          <a:xfrm>
            <a:off x="2922357" y="4271327"/>
            <a:ext cx="5542364" cy="648457"/>
          </a:xfrm>
          <a:prstGeom prst="rect">
            <a:avLst/>
          </a:prstGeom>
        </p:spPr>
      </p:pic>
      <p:sp>
        <p:nvSpPr>
          <p:cNvPr id="12" name="矩形 11"/>
          <p:cNvSpPr/>
          <p:nvPr/>
        </p:nvSpPr>
        <p:spPr>
          <a:xfrm>
            <a:off x="2982279" y="4246560"/>
            <a:ext cx="4911145" cy="646331"/>
          </a:xfrm>
          <a:prstGeom prst="rect">
            <a:avLst/>
          </a:prstGeom>
        </p:spPr>
        <p:txBody>
          <a:bodyPr wrap="square">
            <a:spAutoFit/>
          </a:bodyPr>
          <a:lstStyle/>
          <a:p>
            <a:r>
              <a:rPr lang="en-US" altLang="zh-CN" dirty="0"/>
              <a:t>${empty user}		//</a:t>
            </a:r>
            <a:r>
              <a:rPr lang="zh-CN" altLang="zh-CN" dirty="0"/>
              <a:t>返回值为</a:t>
            </a:r>
            <a:r>
              <a:rPr lang="en-US" altLang="zh-CN" dirty="0"/>
              <a:t>true</a:t>
            </a:r>
            <a:endParaRPr lang="zh-CN" altLang="zh-CN" dirty="0"/>
          </a:p>
          <a:p>
            <a:r>
              <a:rPr lang="en-US" altLang="zh-CN" dirty="0"/>
              <a:t>${empty user1}		//</a:t>
            </a:r>
            <a:r>
              <a:rPr lang="zh-CN" altLang="zh-CN" dirty="0"/>
              <a:t>返回值为</a:t>
            </a:r>
            <a:r>
              <a:rPr lang="en-US" altLang="zh-CN" dirty="0"/>
              <a:t>true</a:t>
            </a:r>
            <a:endParaRPr lang="zh-CN" altLang="zh-CN" dirty="0"/>
          </a:p>
        </p:txBody>
      </p:sp>
      <p:sp>
        <p:nvSpPr>
          <p:cNvPr id="15" name="文本框 18"/>
          <p:cNvSpPr txBox="1"/>
          <p:nvPr>
            <p:custDataLst>
              <p:tags r:id="rId4"/>
            </p:custDataLst>
          </p:nvPr>
        </p:nvSpPr>
        <p:spPr>
          <a:xfrm>
            <a:off x="1185984" y="5136976"/>
            <a:ext cx="10042310" cy="9410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由上述代码可知一个变量或对象为</a:t>
            </a:r>
            <a:r>
              <a:rPr lang="en-US" altLang="zh-CN" dirty="0">
                <a:solidFill>
                  <a:srgbClr val="1369B2"/>
                </a:solidFill>
                <a:latin typeface="微软雅黑" panose="020B0503020204020204" pitchFamily="34" charset="-122"/>
              </a:rPr>
              <a:t>null </a:t>
            </a:r>
            <a:r>
              <a:rPr lang="zh-CN" altLang="zh-CN" dirty="0">
                <a:solidFill>
                  <a:srgbClr val="1369B2"/>
                </a:solidFill>
                <a:latin typeface="微软雅黑" panose="020B0503020204020204" pitchFamily="34" charset="-122"/>
              </a:rPr>
              <a:t>或空</a:t>
            </a:r>
            <a:r>
              <a:rPr lang="zh-CN" altLang="zh-CN" dirty="0">
                <a:solidFill>
                  <a:srgbClr val="595959"/>
                </a:solidFill>
                <a:latin typeface="微软雅黑" panose="020B0503020204020204" pitchFamily="34" charset="-122"/>
              </a:rPr>
              <a:t>，代表的意义是不同的。</a:t>
            </a:r>
            <a:r>
              <a:rPr lang="en-US" altLang="zh-CN" dirty="0">
                <a:solidFill>
                  <a:srgbClr val="1369B2"/>
                </a:solidFill>
                <a:latin typeface="微软雅黑" panose="020B0503020204020204" pitchFamily="34" charset="-122"/>
              </a:rPr>
              <a:t>null</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表示这个变量没有指明任何对象，而</a:t>
            </a:r>
            <a:r>
              <a:rPr lang="zh-CN" altLang="zh-CN" dirty="0">
                <a:solidFill>
                  <a:srgbClr val="1369B2"/>
                </a:solidFill>
                <a:latin typeface="微软雅黑" panose="020B0503020204020204" pitchFamily="34" charset="-122"/>
              </a:rPr>
              <a:t>空</a:t>
            </a:r>
            <a:r>
              <a:rPr lang="zh-CN" altLang="zh-CN" dirty="0">
                <a:solidFill>
                  <a:srgbClr val="595959"/>
                </a:solidFill>
                <a:latin typeface="微软雅黑" panose="020B0503020204020204" pitchFamily="34" charset="-122"/>
              </a:rPr>
              <a:t>表示这个变量所属的对象内容为空，例如，空字符串、空的数组或者空的</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容器。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4692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条件运算符</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2"/>
            </p:custDataLst>
          </p:nvPr>
        </p:nvSpPr>
        <p:spPr>
          <a:xfrm>
            <a:off x="1158875" y="1927860"/>
            <a:ext cx="10042525" cy="69723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EL</a:t>
            </a:r>
            <a:r>
              <a:rPr lang="zh-CN" altLang="en-US" dirty="0">
                <a:solidFill>
                  <a:srgbClr val="595959"/>
                </a:solidFill>
                <a:latin typeface="微软雅黑" panose="020B0503020204020204" pitchFamily="34" charset="-122"/>
              </a:rPr>
              <a:t>中条件运算符</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用于执行某种条件判断，它类似于</a:t>
            </a:r>
            <a:r>
              <a:rPr lang="en-US" altLang="zh-CN" dirty="0">
                <a:solidFill>
                  <a:srgbClr val="595959"/>
                </a:solidFill>
                <a:latin typeface="微软雅黑" panose="020B0503020204020204" pitchFamily="34" charset="-122"/>
              </a:rPr>
              <a:t>Java</a:t>
            </a:r>
            <a:r>
              <a:rPr lang="zh-CN" altLang="en-US" dirty="0">
                <a:solidFill>
                  <a:srgbClr val="595959"/>
                </a:solidFill>
                <a:latin typeface="微软雅黑" panose="020B0503020204020204" pitchFamily="34" charset="-122"/>
              </a:rPr>
              <a:t>语言中的</a:t>
            </a:r>
            <a:r>
              <a:rPr lang="en-US" altLang="zh-CN" dirty="0">
                <a:solidFill>
                  <a:srgbClr val="595959"/>
                </a:solidFill>
                <a:latin typeface="微软雅黑" panose="020B0503020204020204" pitchFamily="34" charset="-122"/>
              </a:rPr>
              <a:t>if-else</a:t>
            </a:r>
            <a:r>
              <a:rPr lang="zh-CN" altLang="en-US" dirty="0">
                <a:solidFill>
                  <a:srgbClr val="595959"/>
                </a:solidFill>
                <a:latin typeface="微软雅黑" panose="020B0503020204020204" pitchFamily="34" charset="-122"/>
              </a:rPr>
              <a:t>语句，</a:t>
            </a:r>
            <a:r>
              <a:rPr lang="zh-CN" dirty="0">
                <a:solidFill>
                  <a:srgbClr val="595959"/>
                </a:solidFill>
                <a:latin typeface="微软雅黑" panose="020B0503020204020204" pitchFamily="34" charset="-122"/>
              </a:rPr>
              <a:t>其</a:t>
            </a:r>
            <a:r>
              <a:rPr lang="zh-CN" altLang="zh-CN" dirty="0">
                <a:solidFill>
                  <a:srgbClr val="595959"/>
                </a:solidFill>
                <a:latin typeface="微软雅黑" panose="020B0503020204020204" pitchFamily="34" charset="-122"/>
              </a:rPr>
              <a:t>语法格式如下</a:t>
            </a:r>
            <a:r>
              <a:rPr lang="en-US"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8" name="图片 7"/>
          <p:cNvPicPr>
            <a:picLocks noChangeAspect="1"/>
          </p:cNvPicPr>
          <p:nvPr/>
        </p:nvPicPr>
        <p:blipFill>
          <a:blip r:embed="rId6"/>
          <a:stretch>
            <a:fillRect/>
          </a:stretch>
        </p:blipFill>
        <p:spPr>
          <a:xfrm>
            <a:off x="3715730" y="3261783"/>
            <a:ext cx="4497587" cy="526218"/>
          </a:xfrm>
          <a:prstGeom prst="rect">
            <a:avLst/>
          </a:prstGeom>
        </p:spPr>
      </p:pic>
      <p:sp>
        <p:nvSpPr>
          <p:cNvPr id="9" name="矩形 8"/>
          <p:cNvSpPr/>
          <p:nvPr/>
        </p:nvSpPr>
        <p:spPr>
          <a:xfrm>
            <a:off x="3815993" y="3321374"/>
            <a:ext cx="2256526" cy="368300"/>
          </a:xfrm>
          <a:prstGeom prst="rect">
            <a:avLst/>
          </a:prstGeom>
        </p:spPr>
        <p:txBody>
          <a:bodyPr wrap="square">
            <a:spAutoFit/>
          </a:bodyPr>
          <a:lstStyle/>
          <a:p>
            <a:r>
              <a:rPr lang="en-US" altLang="zh-CN" dirty="0"/>
              <a:t>${A?B:C}</a:t>
            </a:r>
            <a:endParaRPr lang="zh-CN" altLang="zh-CN" dirty="0"/>
          </a:p>
        </p:txBody>
      </p:sp>
      <p:sp>
        <p:nvSpPr>
          <p:cNvPr id="10" name="文本框 18"/>
          <p:cNvSpPr txBox="1"/>
          <p:nvPr>
            <p:custDataLst>
              <p:tags r:id="rId3"/>
            </p:custDataLst>
          </p:nvPr>
        </p:nvSpPr>
        <p:spPr>
          <a:xfrm>
            <a:off x="1186180" y="4569460"/>
            <a:ext cx="10042525" cy="15341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在上述语法格式中，表达式</a:t>
            </a:r>
            <a:r>
              <a:rPr lang="en-US" altLang="zh-CN" dirty="0">
                <a:solidFill>
                  <a:srgbClr val="595959"/>
                </a:solidFill>
                <a:latin typeface="微软雅黑" panose="020B0503020204020204" pitchFamily="34" charset="-122"/>
              </a:rPr>
              <a:t>A</a:t>
            </a:r>
            <a:r>
              <a:rPr lang="zh-CN" altLang="en-US" dirty="0">
                <a:solidFill>
                  <a:srgbClr val="595959"/>
                </a:solidFill>
                <a:latin typeface="微软雅黑" panose="020B0503020204020204" pitchFamily="34" charset="-122"/>
              </a:rPr>
              <a:t>的计算结果为布尔类型，如果表达式</a:t>
            </a:r>
            <a:r>
              <a:rPr lang="en-US" altLang="zh-CN" dirty="0">
                <a:solidFill>
                  <a:srgbClr val="595959"/>
                </a:solidFill>
                <a:latin typeface="微软雅黑" panose="020B0503020204020204" pitchFamily="34" charset="-122"/>
              </a:rPr>
              <a:t>A</a:t>
            </a:r>
            <a:r>
              <a:rPr lang="zh-CN" altLang="en-US" dirty="0">
                <a:solidFill>
                  <a:srgbClr val="595959"/>
                </a:solidFill>
                <a:latin typeface="微软雅黑" panose="020B0503020204020204" pitchFamily="34" charset="-122"/>
              </a:rPr>
              <a:t>的计算结果为</a:t>
            </a:r>
            <a:r>
              <a:rPr lang="en-US" altLang="zh-CN" dirty="0">
                <a:solidFill>
                  <a:srgbClr val="595959"/>
                </a:solidFill>
                <a:latin typeface="微软雅黑" panose="020B0503020204020204" pitchFamily="34" charset="-122"/>
              </a:rPr>
              <a:t>true</a:t>
            </a:r>
            <a:r>
              <a:rPr lang="zh-CN" altLang="en-US" dirty="0">
                <a:solidFill>
                  <a:srgbClr val="595959"/>
                </a:solidFill>
                <a:latin typeface="微软雅黑" panose="020B0503020204020204" pitchFamily="34" charset="-122"/>
              </a:rPr>
              <a:t>，就执行表达式</a:t>
            </a:r>
            <a:r>
              <a:rPr lang="en-US" altLang="zh-CN" dirty="0">
                <a:solidFill>
                  <a:srgbClr val="595959"/>
                </a:solidFill>
                <a:latin typeface="微软雅黑" panose="020B0503020204020204" pitchFamily="34" charset="-122"/>
              </a:rPr>
              <a:t>B</a:t>
            </a:r>
            <a:r>
              <a:rPr lang="zh-CN" altLang="en-US" dirty="0">
                <a:solidFill>
                  <a:srgbClr val="595959"/>
                </a:solidFill>
                <a:latin typeface="微软雅黑" panose="020B0503020204020204" pitchFamily="34" charset="-122"/>
              </a:rPr>
              <a:t>，并返回</a:t>
            </a:r>
            <a:r>
              <a:rPr lang="en-US" altLang="zh-CN" dirty="0">
                <a:solidFill>
                  <a:srgbClr val="595959"/>
                </a:solidFill>
                <a:latin typeface="微软雅黑" panose="020B0503020204020204" pitchFamily="34" charset="-122"/>
              </a:rPr>
              <a:t>B</a:t>
            </a:r>
            <a:r>
              <a:rPr lang="zh-CN" altLang="en-US" dirty="0">
                <a:solidFill>
                  <a:srgbClr val="595959"/>
                </a:solidFill>
                <a:latin typeface="微软雅黑" panose="020B0503020204020204" pitchFamily="34" charset="-122"/>
              </a:rPr>
              <a:t>的值作为整个表达式的结果；如果表达式</a:t>
            </a:r>
            <a:r>
              <a:rPr lang="en-US" altLang="zh-CN" dirty="0">
                <a:solidFill>
                  <a:srgbClr val="595959"/>
                </a:solidFill>
                <a:latin typeface="微软雅黑" panose="020B0503020204020204" pitchFamily="34" charset="-122"/>
              </a:rPr>
              <a:t>A</a:t>
            </a:r>
            <a:r>
              <a:rPr lang="zh-CN" altLang="en-US" dirty="0">
                <a:solidFill>
                  <a:srgbClr val="595959"/>
                </a:solidFill>
                <a:latin typeface="微软雅黑" panose="020B0503020204020204" pitchFamily="34" charset="-122"/>
              </a:rPr>
              <a:t>的计算结果为</a:t>
            </a:r>
            <a:r>
              <a:rPr lang="en-US" altLang="zh-CN" dirty="0">
                <a:solidFill>
                  <a:srgbClr val="595959"/>
                </a:solidFill>
                <a:latin typeface="微软雅黑" panose="020B0503020204020204" pitchFamily="34" charset="-122"/>
              </a:rPr>
              <a:t>false</a:t>
            </a:r>
            <a:r>
              <a:rPr lang="zh-CN" altLang="en-US" dirty="0">
                <a:solidFill>
                  <a:srgbClr val="595959"/>
                </a:solidFill>
                <a:latin typeface="微软雅黑" panose="020B0503020204020204" pitchFamily="34" charset="-122"/>
              </a:rPr>
              <a:t>，就执行表达式</a:t>
            </a:r>
            <a:r>
              <a:rPr lang="en-US" altLang="zh-CN" dirty="0">
                <a:solidFill>
                  <a:srgbClr val="595959"/>
                </a:solidFill>
                <a:latin typeface="微软雅黑" panose="020B0503020204020204" pitchFamily="34" charset="-122"/>
              </a:rPr>
              <a:t>C</a:t>
            </a:r>
            <a:r>
              <a:rPr lang="zh-CN" altLang="en-US" dirty="0">
                <a:solidFill>
                  <a:srgbClr val="595959"/>
                </a:solidFill>
                <a:latin typeface="微软雅黑" panose="020B0503020204020204" pitchFamily="34" charset="-122"/>
              </a:rPr>
              <a:t>，并返回</a:t>
            </a:r>
            <a:r>
              <a:rPr lang="en-US" altLang="zh-CN" dirty="0">
                <a:solidFill>
                  <a:srgbClr val="595959"/>
                </a:solidFill>
                <a:latin typeface="微软雅黑" panose="020B0503020204020204" pitchFamily="34" charset="-122"/>
              </a:rPr>
              <a:t>C</a:t>
            </a:r>
            <a:r>
              <a:rPr lang="zh-CN" altLang="en-US" dirty="0">
                <a:solidFill>
                  <a:srgbClr val="595959"/>
                </a:solidFill>
                <a:latin typeface="微软雅黑" panose="020B0503020204020204" pitchFamily="34" charset="-122"/>
              </a:rPr>
              <a:t>的值作为整个表达式的结果。例如，表达式</a:t>
            </a:r>
            <a:r>
              <a:rPr lang="en-US"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sym typeface="+mn-ea"/>
              </a:rPr>
              <a:t>1==2</a:t>
            </a:r>
            <a:r>
              <a:rPr lang="en-US" altLang="zh-CN" dirty="0">
                <a:solidFill>
                  <a:srgbClr val="595959"/>
                </a:solidFill>
                <a:latin typeface="微软雅黑" panose="020B0503020204020204" pitchFamily="34" charset="-122"/>
              </a:rPr>
              <a:t>)?3:4}</a:t>
            </a:r>
            <a:r>
              <a:rPr lang="zh-CN" altLang="en-US" dirty="0">
                <a:solidFill>
                  <a:srgbClr val="595959"/>
                </a:solidFill>
                <a:latin typeface="微软雅黑" panose="020B0503020204020204" pitchFamily="34" charset="-122"/>
              </a:rPr>
              <a:t>的结果就是</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77852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98002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“（）”运算符</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2"/>
            </p:custDataLst>
          </p:nvPr>
        </p:nvSpPr>
        <p:spPr>
          <a:xfrm>
            <a:off x="1653722" y="3100716"/>
            <a:ext cx="9199646" cy="135346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rPr>
              <a:t>EL中的小括号用于改变其他运算符的优先级</a:t>
            </a:r>
            <a:r>
              <a:rPr lang="zh-CN" altLang="zh-CN" dirty="0">
                <a:solidFill>
                  <a:srgbClr val="595959"/>
                </a:solidFill>
                <a:latin typeface="微软雅黑" panose="020B0503020204020204" pitchFamily="34" charset="-122"/>
              </a:rPr>
              <a:t>，例如，表达式${a*b+c}，正常情况下会先计算a*b的积，然后再将计算的结果与c相加，如果在这个表达式中加一个小括号运算符，将表达式修改为${a*(b+c)}，则会先计算b与c的和，再将计算的结果与a相乘。</a:t>
            </a:r>
          </a:p>
          <a:p>
            <a:pPr>
              <a:lnSpc>
                <a:spcPct val="150000"/>
              </a:lnSpc>
            </a:pPr>
            <a:endParaRPr lang="zh-CN" altLang="zh-CN" dirty="0">
              <a:solidFill>
                <a:srgbClr val="595959"/>
              </a:solidFill>
              <a:latin typeface="微软雅黑" panose="020B0503020204020204" pitchFamily="34" charset="-122"/>
            </a:endParaRPr>
          </a:p>
        </p:txBody>
      </p:sp>
      <p:sp>
        <p:nvSpPr>
          <p:cNvPr id="11" name="圆角矩形 10"/>
          <p:cNvSpPr/>
          <p:nvPr/>
        </p:nvSpPr>
        <p:spPr>
          <a:xfrm>
            <a:off x="1266115" y="2770092"/>
            <a:ext cx="9865885" cy="20439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15891" y="271667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99580" y="448634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6391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32196" y="1271522"/>
            <a:ext cx="300595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“（）”运算符的优先级</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1457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7.1.7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中的运算符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2"/>
            </p:custDataLst>
          </p:nvPr>
        </p:nvSpPr>
        <p:spPr>
          <a:xfrm>
            <a:off x="1143839" y="1917375"/>
            <a:ext cx="10071007" cy="94684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EL中的运算符都有不同的运算优先级，当EL中包含多种运算符时，它们必须按照各自优先级的大小进行运算。EL中运算符的优先级如</a:t>
            </a:r>
            <a:r>
              <a:rPr lang="zh-CN" altLang="en-US" dirty="0">
                <a:solidFill>
                  <a:srgbClr val="595959"/>
                </a:solidFill>
                <a:latin typeface="微软雅黑" panose="020B0503020204020204" pitchFamily="34" charset="-122"/>
              </a:rPr>
              <a:t>下表</a:t>
            </a:r>
            <a:r>
              <a:rPr lang="zh-CN" altLang="zh-CN" dirty="0">
                <a:solidFill>
                  <a:srgbClr val="595959"/>
                </a:solidFill>
                <a:latin typeface="微软雅黑" panose="020B0503020204020204" pitchFamily="34" charset="-122"/>
              </a:rPr>
              <a:t>所示。</a:t>
            </a:r>
          </a:p>
        </p:txBody>
      </p:sp>
      <p:graphicFrame>
        <p:nvGraphicFramePr>
          <p:cNvPr id="5" name="表格 4"/>
          <p:cNvGraphicFramePr>
            <a:graphicFrameLocks noGrp="1"/>
          </p:cNvGraphicFramePr>
          <p:nvPr/>
        </p:nvGraphicFramePr>
        <p:xfrm>
          <a:off x="3324355" y="3019659"/>
          <a:ext cx="4736465" cy="2712720"/>
        </p:xfrm>
        <a:graphic>
          <a:graphicData uri="http://schemas.openxmlformats.org/drawingml/2006/table">
            <a:tbl>
              <a:tblPr>
                <a:tableStyleId>{5C22544A-7EE6-4342-B048-85BDC9FD1C3A}</a:tableStyleId>
              </a:tblPr>
              <a:tblGrid>
                <a:gridCol w="1484630">
                  <a:extLst>
                    <a:ext uri="{9D8B030D-6E8A-4147-A177-3AD203B41FA5}">
                      <a16:colId xmlns:a16="http://schemas.microsoft.com/office/drawing/2014/main" val="20000"/>
                    </a:ext>
                  </a:extLst>
                </a:gridCol>
                <a:gridCol w="3251835">
                  <a:extLst>
                    <a:ext uri="{9D8B030D-6E8A-4147-A177-3AD203B41FA5}">
                      <a16:colId xmlns:a16="http://schemas.microsoft.com/office/drawing/2014/main" val="20001"/>
                    </a:ext>
                  </a:extLst>
                </a:gridCol>
              </a:tblGrid>
              <a:tr h="200025">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优先级</a:t>
                      </a: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运算符</a:t>
                      </a:r>
                    </a:p>
                  </a:txBody>
                  <a:tcPr marL="68580" marR="68580" marT="0" marB="0"/>
                </a:tc>
                <a:extLst>
                  <a:ext uri="{0D108BD9-81ED-4DB2-BD59-A6C34878D82A}">
                    <a16:rowId xmlns:a16="http://schemas.microsoft.com/office/drawing/2014/main" val="10000"/>
                  </a:ext>
                </a:extLst>
              </a:tr>
              <a:tr h="200025">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1</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1"/>
                  </a:ext>
                </a:extLst>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2"/>
                  </a:ext>
                </a:extLst>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3</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-(unary)  not  !  empty</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3"/>
                  </a:ext>
                </a:extLst>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4</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  div  %  mod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4"/>
                  </a:ext>
                </a:extLst>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5</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-(binary)</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5"/>
                  </a:ext>
                </a:extLst>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6</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&lt;  &gt;  &lt;=  &gt;=   lt  gt  le  ge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6"/>
                  </a:ext>
                </a:extLst>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7</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  eq  ne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7"/>
                  </a:ext>
                </a:extLst>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8</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&amp;&amp;  and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8"/>
                  </a:ext>
                </a:extLst>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9</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or</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9"/>
                  </a:ext>
                </a:extLst>
              </a:tr>
              <a:tr h="200025">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10</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10"/>
                  </a:ext>
                </a:extLst>
              </a:tr>
            </a:tbl>
          </a:graphicData>
        </a:graphic>
      </p:graphicFrame>
      <p:sp>
        <p:nvSpPr>
          <p:cNvPr id="16" name="文本框 18"/>
          <p:cNvSpPr txBox="1"/>
          <p:nvPr>
            <p:custDataLst>
              <p:tags r:id="rId3"/>
            </p:custDataLst>
          </p:nvPr>
        </p:nvSpPr>
        <p:spPr>
          <a:xfrm>
            <a:off x="1143840" y="5911152"/>
            <a:ext cx="10071007" cy="47342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FF0000"/>
                </a:solidFill>
                <a:latin typeface="微软雅黑" panose="020B0503020204020204" pitchFamily="34" charset="-122"/>
              </a:rPr>
              <a:t>注意</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在应用</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取值时，没有数组的下标越界，没有空指针异常，没有字符串的拼接。</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602647" y="3013559"/>
            <a:ext cx="5482647"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EL</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隐式对象</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131537"/>
            <a:ext cx="210617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48309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隐式对象</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237928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2"/>
            </p:custDataLst>
          </p:nvPr>
        </p:nvSpPr>
        <p:spPr>
          <a:xfrm>
            <a:off x="1707510" y="2777988"/>
            <a:ext cx="9199646" cy="20983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为了能够获得Web应用程序中的相关数据，EL提供了</a:t>
            </a:r>
            <a:r>
              <a:rPr lang="zh-CN" altLang="zh-CN" dirty="0">
                <a:solidFill>
                  <a:srgbClr val="1369B2"/>
                </a:solidFill>
                <a:latin typeface="微软雅黑" panose="020B0503020204020204" pitchFamily="34" charset="-122"/>
              </a:rPr>
              <a:t>11个隐式对象</a:t>
            </a:r>
            <a:r>
              <a:rPr lang="zh-CN" altLang="zh-CN" dirty="0">
                <a:solidFill>
                  <a:srgbClr val="595959"/>
                </a:solidFill>
                <a:latin typeface="微软雅黑" panose="020B0503020204020204" pitchFamily="34" charset="-122"/>
              </a:rPr>
              <a:t>，这些对象类似于JSP的内置对象，可以直接通过对象名进行各种操作。在EL的隐式对象中，除PageContext是JavaBean对象，对应于javax.servlet.jsp.PageContext类型外，其他的隐式对象都对应于java.util.Map类型。这些隐式对象可以分为</a:t>
            </a:r>
            <a:r>
              <a:rPr lang="zh-CN" altLang="zh-CN" dirty="0">
                <a:solidFill>
                  <a:srgbClr val="1369B2"/>
                </a:solidFill>
                <a:latin typeface="微软雅黑" panose="020B0503020204020204" pitchFamily="34" charset="-122"/>
              </a:rPr>
              <a:t>页面上下文对象</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访问作用域范围的隐式对象</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访问环境信息的隐式对象</a:t>
            </a:r>
            <a:r>
              <a:rPr lang="zh-CN" altLang="zh-CN" dirty="0">
                <a:solidFill>
                  <a:srgbClr val="595959"/>
                </a:solidFill>
                <a:latin typeface="微软雅黑" panose="020B0503020204020204" pitchFamily="34" charset="-122"/>
              </a:rPr>
              <a:t>3种</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1" name="圆角矩形 10"/>
          <p:cNvSpPr/>
          <p:nvPr/>
        </p:nvSpPr>
        <p:spPr>
          <a:xfrm>
            <a:off x="1319903" y="2447364"/>
            <a:ext cx="9865885" cy="274320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69679"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853368" y="487630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131537"/>
            <a:ext cx="25902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99605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中的隐式对象</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237928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5" name="表格 4"/>
          <p:cNvGraphicFramePr>
            <a:graphicFrameLocks noGrp="1"/>
          </p:cNvGraphicFramePr>
          <p:nvPr/>
        </p:nvGraphicFramePr>
        <p:xfrm>
          <a:off x="1801905" y="2491937"/>
          <a:ext cx="9090211" cy="3200400"/>
        </p:xfrm>
        <a:graphic>
          <a:graphicData uri="http://schemas.openxmlformats.org/drawingml/2006/table">
            <a:tbl>
              <a:tblPr>
                <a:tableStyleId>{5C22544A-7EE6-4342-B048-85BDC9FD1C3A}</a:tableStyleId>
              </a:tblPr>
              <a:tblGrid>
                <a:gridCol w="2380130">
                  <a:extLst>
                    <a:ext uri="{9D8B030D-6E8A-4147-A177-3AD203B41FA5}">
                      <a16:colId xmlns:a16="http://schemas.microsoft.com/office/drawing/2014/main" val="20000"/>
                    </a:ext>
                  </a:extLst>
                </a:gridCol>
                <a:gridCol w="6710081">
                  <a:extLst>
                    <a:ext uri="{9D8B030D-6E8A-4147-A177-3AD203B41FA5}">
                      <a16:colId xmlns:a16="http://schemas.microsoft.com/office/drawing/2014/main" val="20001"/>
                    </a:ext>
                  </a:extLst>
                </a:gridCol>
              </a:tblGrid>
              <a:tr h="208280">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隐式对象名称</a:t>
                      </a: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描</a:t>
                      </a:r>
                      <a:r>
                        <a:rPr lang="en-US" sz="1800" b="1" kern="100" dirty="0">
                          <a:solidFill>
                            <a:srgbClr val="595959"/>
                          </a:solidFill>
                          <a:effectLst/>
                          <a:latin typeface="微软雅黑" panose="020B0503020204020204" pitchFamily="34" charset="-122"/>
                          <a:ea typeface="微软雅黑" panose="020B0503020204020204" pitchFamily="34" charset="-122"/>
                          <a:cs typeface="+mn-cs"/>
                        </a:rPr>
                        <a:t>       </a:t>
                      </a:r>
                      <a:r>
                        <a:rPr lang="zh-CN" sz="1800" b="1" kern="100" dirty="0">
                          <a:solidFill>
                            <a:srgbClr val="595959"/>
                          </a:solidFill>
                          <a:effectLst/>
                          <a:latin typeface="微软雅黑" panose="020B0503020204020204" pitchFamily="34" charset="-122"/>
                          <a:ea typeface="微软雅黑" panose="020B0503020204020204" pitchFamily="34" charset="-122"/>
                          <a:cs typeface="+mn-cs"/>
                        </a:rPr>
                        <a:t>述</a:t>
                      </a:r>
                    </a:p>
                  </a:txBody>
                  <a:tcPr marL="68580" marR="68580" marT="0" marB="0"/>
                </a:tc>
                <a:extLst>
                  <a:ext uri="{0D108BD9-81ED-4DB2-BD59-A6C34878D82A}">
                    <a16:rowId xmlns:a16="http://schemas.microsoft.com/office/drawing/2014/main" val="10000"/>
                  </a:ext>
                </a:extLst>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pageContext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对应于</a:t>
                      </a: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页面中的</a:t>
                      </a:r>
                      <a:r>
                        <a:rPr lang="en-US" sz="1600" b="0" kern="100">
                          <a:solidFill>
                            <a:srgbClr val="595959"/>
                          </a:solidFill>
                          <a:effectLst/>
                          <a:latin typeface="微软雅黑" panose="020B0503020204020204" pitchFamily="34" charset="-122"/>
                          <a:ea typeface="微软雅黑" panose="020B0503020204020204" pitchFamily="34" charset="-122"/>
                          <a:cs typeface="+mn-cs"/>
                        </a:rPr>
                        <a:t>pageContext</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a:t>
                      </a:r>
                    </a:p>
                  </a:txBody>
                  <a:tcPr marL="68580" marR="68580" marT="0" marB="0"/>
                </a:tc>
                <a:extLst>
                  <a:ext uri="{0D108BD9-81ED-4DB2-BD59-A6C34878D82A}">
                    <a16:rowId xmlns:a16="http://schemas.microsoft.com/office/drawing/2014/main" val="10001"/>
                  </a:ext>
                </a:extLst>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pageScope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代表</a:t>
                      </a:r>
                      <a:r>
                        <a:rPr lang="en-US" sz="1600" b="0" kern="100">
                          <a:solidFill>
                            <a:srgbClr val="595959"/>
                          </a:solidFill>
                          <a:effectLst/>
                          <a:latin typeface="微软雅黑" panose="020B0503020204020204" pitchFamily="34" charset="-122"/>
                          <a:ea typeface="微软雅黑" panose="020B0503020204020204" pitchFamily="34" charset="-122"/>
                          <a:cs typeface="+mn-cs"/>
                        </a:rPr>
                        <a:t>page</a:t>
                      </a:r>
                      <a:r>
                        <a:rPr lang="zh-CN" sz="1600" b="0" kern="100">
                          <a:solidFill>
                            <a:srgbClr val="595959"/>
                          </a:solidFill>
                          <a:effectLst/>
                          <a:latin typeface="微软雅黑" panose="020B0503020204020204" pitchFamily="34" charset="-122"/>
                          <a:ea typeface="微软雅黑" panose="020B0503020204020204" pitchFamily="34" charset="-122"/>
                          <a:cs typeface="+mn-cs"/>
                        </a:rPr>
                        <a:t>域中用于保存属性的</a:t>
                      </a:r>
                      <a:r>
                        <a:rPr lang="en-US" sz="1600" b="0" kern="100">
                          <a:solidFill>
                            <a:srgbClr val="595959"/>
                          </a:solidFill>
                          <a:effectLst/>
                          <a:latin typeface="微软雅黑" panose="020B0503020204020204" pitchFamily="34" charset="-122"/>
                          <a:ea typeface="微软雅黑" panose="020B0503020204020204" pitchFamily="34" charset="-122"/>
                          <a:cs typeface="+mn-cs"/>
                        </a:rPr>
                        <a:t>Map</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a:t>
                      </a:r>
                    </a:p>
                  </a:txBody>
                  <a:tcPr marL="68580" marR="68580" marT="0" marB="0"/>
                </a:tc>
                <a:extLst>
                  <a:ext uri="{0D108BD9-81ED-4DB2-BD59-A6C34878D82A}">
                    <a16:rowId xmlns:a16="http://schemas.microsoft.com/office/drawing/2014/main" val="10002"/>
                  </a:ext>
                </a:extLst>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requestScope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代表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request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域中用于保存属性的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Map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a:t>
                      </a:r>
                    </a:p>
                  </a:txBody>
                  <a:tcPr marL="68580" marR="68580" marT="0" marB="0"/>
                </a:tc>
                <a:extLst>
                  <a:ext uri="{0D108BD9-81ED-4DB2-BD59-A6C34878D82A}">
                    <a16:rowId xmlns:a16="http://schemas.microsoft.com/office/drawing/2014/main" val="10003"/>
                  </a:ext>
                </a:extLst>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sessionScope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代表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域中用于保存属性的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Map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a:t>
                      </a:r>
                    </a:p>
                  </a:txBody>
                  <a:tcPr marL="68580" marR="68580" marT="0" marB="0"/>
                </a:tc>
                <a:extLst>
                  <a:ext uri="{0D108BD9-81ED-4DB2-BD59-A6C34878D82A}">
                    <a16:rowId xmlns:a16="http://schemas.microsoft.com/office/drawing/2014/main" val="10004"/>
                  </a:ext>
                </a:extLst>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applicationScope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代表</a:t>
                      </a:r>
                      <a:r>
                        <a:rPr lang="en-US" sz="1600" b="0" kern="100">
                          <a:solidFill>
                            <a:srgbClr val="595959"/>
                          </a:solidFill>
                          <a:effectLst/>
                          <a:latin typeface="微软雅黑" panose="020B0503020204020204" pitchFamily="34" charset="-122"/>
                          <a:ea typeface="微软雅黑" panose="020B0503020204020204" pitchFamily="34" charset="-122"/>
                          <a:cs typeface="+mn-cs"/>
                        </a:rPr>
                        <a:t>application</a:t>
                      </a:r>
                      <a:r>
                        <a:rPr lang="zh-CN" sz="1600" b="0" kern="100">
                          <a:solidFill>
                            <a:srgbClr val="595959"/>
                          </a:solidFill>
                          <a:effectLst/>
                          <a:latin typeface="微软雅黑" panose="020B0503020204020204" pitchFamily="34" charset="-122"/>
                          <a:ea typeface="微软雅黑" panose="020B0503020204020204" pitchFamily="34" charset="-122"/>
                          <a:cs typeface="+mn-cs"/>
                        </a:rPr>
                        <a:t>域中用于保存属性的</a:t>
                      </a:r>
                      <a:r>
                        <a:rPr lang="en-US" sz="1600" b="0" kern="100">
                          <a:solidFill>
                            <a:srgbClr val="595959"/>
                          </a:solidFill>
                          <a:effectLst/>
                          <a:latin typeface="微软雅黑" panose="020B0503020204020204" pitchFamily="34" charset="-122"/>
                          <a:ea typeface="微软雅黑" panose="020B0503020204020204" pitchFamily="34" charset="-122"/>
                          <a:cs typeface="+mn-cs"/>
                        </a:rPr>
                        <a:t>Map</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a:t>
                      </a:r>
                    </a:p>
                  </a:txBody>
                  <a:tcPr marL="68580" marR="68580" marT="0" marB="0"/>
                </a:tc>
                <a:extLst>
                  <a:ext uri="{0D108BD9-81ED-4DB2-BD59-A6C34878D82A}">
                    <a16:rowId xmlns:a16="http://schemas.microsoft.com/office/drawing/2014/main" val="10005"/>
                  </a:ext>
                </a:extLst>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param</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表示一个保存了所有请求参数的</a:t>
                      </a:r>
                      <a:r>
                        <a:rPr lang="en-US" sz="1600" b="0" kern="100">
                          <a:solidFill>
                            <a:srgbClr val="595959"/>
                          </a:solidFill>
                          <a:effectLst/>
                          <a:latin typeface="微软雅黑" panose="020B0503020204020204" pitchFamily="34" charset="-122"/>
                          <a:ea typeface="微软雅黑" panose="020B0503020204020204" pitchFamily="34" charset="-122"/>
                          <a:cs typeface="+mn-cs"/>
                        </a:rPr>
                        <a:t>Map</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a:t>
                      </a:r>
                    </a:p>
                  </a:txBody>
                  <a:tcPr marL="68580" marR="68580" marT="0" marB="0"/>
                </a:tc>
                <a:extLst>
                  <a:ext uri="{0D108BD9-81ED-4DB2-BD59-A6C34878D82A}">
                    <a16:rowId xmlns:a16="http://schemas.microsoft.com/office/drawing/2014/main" val="10006"/>
                  </a:ext>
                </a:extLst>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paramValues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表示一个保存了所有请求参数的</a:t>
                      </a:r>
                      <a:r>
                        <a:rPr lang="en-US" sz="1600" b="0" kern="100">
                          <a:solidFill>
                            <a:srgbClr val="595959"/>
                          </a:solidFill>
                          <a:effectLst/>
                          <a:latin typeface="微软雅黑" panose="020B0503020204020204" pitchFamily="34" charset="-122"/>
                          <a:ea typeface="微软雅黑" panose="020B0503020204020204" pitchFamily="34" charset="-122"/>
                          <a:cs typeface="+mn-cs"/>
                        </a:rPr>
                        <a:t>Map</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对象，它对于某个请求参数，返回的是一个</a:t>
                      </a:r>
                      <a:r>
                        <a:rPr lang="en-US" sz="1600" b="0" kern="100">
                          <a:solidFill>
                            <a:srgbClr val="595959"/>
                          </a:solidFill>
                          <a:effectLst/>
                          <a:latin typeface="微软雅黑" panose="020B0503020204020204" pitchFamily="34" charset="-122"/>
                          <a:ea typeface="微软雅黑" panose="020B0503020204020204" pitchFamily="34" charset="-122"/>
                          <a:cs typeface="+mn-cs"/>
                        </a:rPr>
                        <a:t>String</a:t>
                      </a:r>
                      <a:r>
                        <a:rPr lang="zh-CN" sz="1600" b="0" kern="100">
                          <a:solidFill>
                            <a:srgbClr val="595959"/>
                          </a:solidFill>
                          <a:effectLst/>
                          <a:latin typeface="微软雅黑" panose="020B0503020204020204" pitchFamily="34" charset="-122"/>
                          <a:ea typeface="微软雅黑" panose="020B0503020204020204" pitchFamily="34" charset="-122"/>
                          <a:cs typeface="+mn-cs"/>
                        </a:rPr>
                        <a:t>类型数组</a:t>
                      </a:r>
                    </a:p>
                  </a:txBody>
                  <a:tcPr marL="68580" marR="68580" marT="0" marB="0"/>
                </a:tc>
                <a:extLst>
                  <a:ext uri="{0D108BD9-81ED-4DB2-BD59-A6C34878D82A}">
                    <a16:rowId xmlns:a16="http://schemas.microsoft.com/office/drawing/2014/main" val="10007"/>
                  </a:ext>
                </a:extLst>
              </a:tr>
              <a:tr h="208280">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header</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表示一个保存了所有</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http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请求头字段的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Map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a:t>
                      </a:r>
                    </a:p>
                  </a:txBody>
                  <a:tcPr marL="68580" marR="68580" marT="0" marB="0"/>
                </a:tc>
                <a:extLst>
                  <a:ext uri="{0D108BD9-81ED-4DB2-BD59-A6C34878D82A}">
                    <a16:rowId xmlns:a16="http://schemas.microsoft.com/office/drawing/2014/main" val="10008"/>
                  </a:ext>
                </a:extLst>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headerValues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表示一个保存了所有</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http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请求头字段的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Map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对象，返回</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String</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类型数组</a:t>
                      </a:r>
                    </a:p>
                  </a:txBody>
                  <a:tcPr marL="68580" marR="68580" marT="0" marB="0"/>
                </a:tc>
                <a:extLst>
                  <a:ext uri="{0D108BD9-81ED-4DB2-BD59-A6C34878D82A}">
                    <a16:rowId xmlns:a16="http://schemas.microsoft.com/office/drawing/2014/main" val="10009"/>
                  </a:ext>
                </a:extLst>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cookie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用于获取使用者的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值，</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的类型是</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Map</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10"/>
                  </a:ext>
                </a:extLst>
              </a:tr>
              <a:tr h="2082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initParam</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表示一个保存了所有</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Web</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应用初始化参数的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Map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a:t>
                      </a:r>
                    </a:p>
                  </a:txBody>
                  <a:tcPr marL="68580" marR="68580" marT="0" marB="0"/>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131537"/>
            <a:ext cx="210617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48309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隐式对象</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237928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2"/>
            </p:custDataLst>
          </p:nvPr>
        </p:nvSpPr>
        <p:spPr>
          <a:xfrm>
            <a:off x="1707510" y="2777988"/>
            <a:ext cx="9199646" cy="20983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zh-CN" altLang="en-US" dirty="0">
                <a:solidFill>
                  <a:srgbClr val="595959"/>
                </a:solidFill>
                <a:latin typeface="微软雅黑" panose="020B0503020204020204" pitchFamily="34" charset="-122"/>
              </a:rPr>
              <a:t>上表</a:t>
            </a:r>
            <a:r>
              <a:rPr lang="zh-CN" altLang="zh-CN" dirty="0">
                <a:solidFill>
                  <a:srgbClr val="595959"/>
                </a:solidFill>
                <a:latin typeface="微软雅黑" panose="020B0503020204020204" pitchFamily="34" charset="-122"/>
              </a:rPr>
              <a:t>列举的隐式对象中，</a:t>
            </a:r>
            <a:r>
              <a:rPr lang="en-US" altLang="zh-CN" dirty="0">
                <a:solidFill>
                  <a:srgbClr val="595959"/>
                </a:solidFill>
                <a:latin typeface="微软雅黑" panose="020B0503020204020204" pitchFamily="34" charset="-122"/>
              </a:rPr>
              <a:t>pageContext</a:t>
            </a:r>
            <a:r>
              <a:rPr lang="zh-CN" altLang="zh-CN" dirty="0">
                <a:solidFill>
                  <a:srgbClr val="595959"/>
                </a:solidFill>
                <a:latin typeface="微软雅黑" panose="020B0503020204020204" pitchFamily="34" charset="-122"/>
              </a:rPr>
              <a:t>可以获取其他</a:t>
            </a:r>
            <a:r>
              <a:rPr lang="en-US" altLang="zh-CN" dirty="0">
                <a:solidFill>
                  <a:srgbClr val="595959"/>
                </a:solidFill>
                <a:latin typeface="微软雅黑" panose="020B0503020204020204" pitchFamily="34" charset="-122"/>
              </a:rPr>
              <a:t>8</a:t>
            </a:r>
            <a:r>
              <a:rPr lang="zh-CN" altLang="zh-CN" dirty="0">
                <a:solidFill>
                  <a:srgbClr val="595959"/>
                </a:solidFill>
                <a:latin typeface="微软雅黑" panose="020B0503020204020204" pitchFamily="34" charset="-122"/>
              </a:rPr>
              <a:t>个</a:t>
            </a:r>
            <a:r>
              <a:rPr lang="en-US" altLang="zh-CN">
                <a:solidFill>
                  <a:srgbClr val="595959"/>
                </a:solidFill>
                <a:latin typeface="微软雅黑" panose="020B0503020204020204" pitchFamily="34" charset="-122"/>
              </a:rPr>
              <a:t>JSP</a:t>
            </a:r>
            <a:r>
              <a:rPr lang="zh-CN" altLang="zh-CN">
                <a:solidFill>
                  <a:srgbClr val="595959"/>
                </a:solidFill>
                <a:latin typeface="微软雅黑" panose="020B0503020204020204" pitchFamily="34" charset="-122"/>
              </a:rPr>
              <a:t>隐</a:t>
            </a:r>
            <a:r>
              <a:rPr lang="zh-CN" altLang="zh-CN" dirty="0">
                <a:solidFill>
                  <a:srgbClr val="595959"/>
                </a:solidFill>
                <a:latin typeface="微软雅黑" panose="020B0503020204020204" pitchFamily="34" charset="-122"/>
              </a:rPr>
              <a:t>式对象，</a:t>
            </a:r>
            <a:r>
              <a:rPr lang="en-US" altLang="zh-CN" dirty="0">
                <a:solidFill>
                  <a:srgbClr val="595959"/>
                </a:solidFill>
                <a:latin typeface="微软雅黑" panose="020B0503020204020204" pitchFamily="34" charset="-122"/>
              </a:rPr>
              <a:t>pageScope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requestScope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sessionScope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applicationScope</a:t>
            </a:r>
            <a:r>
              <a:rPr lang="zh-CN" altLang="zh-CN" dirty="0">
                <a:solidFill>
                  <a:srgbClr val="595959"/>
                </a:solidFill>
                <a:latin typeface="微软雅黑" panose="020B0503020204020204" pitchFamily="34" charset="-122"/>
              </a:rPr>
              <a:t>是用于获取指定域的隐式对象；</a:t>
            </a:r>
            <a:r>
              <a:rPr lang="en-US" altLang="zh-CN" dirty="0">
                <a:solidFill>
                  <a:srgbClr val="1369B2"/>
                </a:solidFill>
                <a:latin typeface="微软雅黑" panose="020B0503020204020204" pitchFamily="34" charset="-122"/>
              </a:rPr>
              <a:t>param</a:t>
            </a:r>
            <a:r>
              <a:rPr lang="zh-CN" altLang="zh-CN" dirty="0">
                <a:solidFill>
                  <a:srgbClr val="1369B2"/>
                </a:solidFill>
                <a:latin typeface="微软雅黑" panose="020B0503020204020204" pitchFamily="34" charset="-122"/>
              </a:rPr>
              <a:t>和</a:t>
            </a:r>
            <a:r>
              <a:rPr lang="en-US" altLang="zh-CN" dirty="0">
                <a:solidFill>
                  <a:srgbClr val="1369B2"/>
                </a:solidFill>
                <a:latin typeface="微软雅黑" panose="020B0503020204020204" pitchFamily="34" charset="-122"/>
              </a:rPr>
              <a:t>paramValues</a:t>
            </a:r>
            <a:r>
              <a:rPr lang="zh-CN" altLang="zh-CN" dirty="0">
                <a:solidFill>
                  <a:srgbClr val="595959"/>
                </a:solidFill>
                <a:latin typeface="微软雅黑" panose="020B0503020204020204" pitchFamily="34" charset="-122"/>
              </a:rPr>
              <a:t>是用于获取请求参数的隐式对象，</a:t>
            </a:r>
            <a:r>
              <a:rPr lang="en-US" altLang="zh-CN" dirty="0">
                <a:solidFill>
                  <a:srgbClr val="1369B2"/>
                </a:solidFill>
                <a:latin typeface="微软雅黑" panose="020B0503020204020204" pitchFamily="34" charset="-122"/>
              </a:rPr>
              <a:t>header</a:t>
            </a:r>
            <a:r>
              <a:rPr lang="zh-CN" altLang="zh-CN" dirty="0">
                <a:solidFill>
                  <a:srgbClr val="1369B2"/>
                </a:solidFill>
                <a:latin typeface="微软雅黑" panose="020B0503020204020204" pitchFamily="34" charset="-122"/>
              </a:rPr>
              <a:t>和</a:t>
            </a:r>
            <a:r>
              <a:rPr lang="en-US" altLang="zh-CN" dirty="0">
                <a:solidFill>
                  <a:srgbClr val="1369B2"/>
                </a:solidFill>
                <a:latin typeface="微软雅黑" panose="020B0503020204020204" pitchFamily="34" charset="-122"/>
              </a:rPr>
              <a:t>headerValues</a:t>
            </a:r>
            <a:r>
              <a:rPr lang="zh-CN" altLang="zh-CN" dirty="0">
                <a:solidFill>
                  <a:srgbClr val="595959"/>
                </a:solidFill>
                <a:latin typeface="微软雅黑" panose="020B0503020204020204" pitchFamily="34" charset="-122"/>
              </a:rPr>
              <a:t>是用于获取</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请求消息头的隐式对象；</a:t>
            </a:r>
            <a:r>
              <a:rPr lang="en-US" altLang="zh-CN" dirty="0">
                <a:solidFill>
                  <a:srgbClr val="1369B2"/>
                </a:solidFill>
                <a:latin typeface="微软雅黑" panose="020B0503020204020204" pitchFamily="34" charset="-122"/>
              </a:rPr>
              <a:t>cookie</a:t>
            </a:r>
            <a:r>
              <a:rPr lang="zh-CN" altLang="zh-CN" dirty="0">
                <a:solidFill>
                  <a:srgbClr val="595959"/>
                </a:solidFill>
                <a:latin typeface="微软雅黑" panose="020B0503020204020204" pitchFamily="34" charset="-122"/>
              </a:rPr>
              <a:t>是用于获取</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信息的隐式对象；</a:t>
            </a:r>
            <a:r>
              <a:rPr lang="en-US" altLang="zh-CN" dirty="0">
                <a:solidFill>
                  <a:srgbClr val="1369B2"/>
                </a:solidFill>
                <a:latin typeface="微软雅黑" panose="020B0503020204020204" pitchFamily="34" charset="-122"/>
              </a:rPr>
              <a:t>initParam</a:t>
            </a:r>
            <a:r>
              <a:rPr lang="zh-CN" altLang="zh-CN" dirty="0">
                <a:solidFill>
                  <a:srgbClr val="595959"/>
                </a:solidFill>
                <a:latin typeface="微软雅黑" panose="020B0503020204020204" pitchFamily="34" charset="-122"/>
              </a:rPr>
              <a:t>是用于获取</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应用初始化信息的隐式对象。</a:t>
            </a:r>
          </a:p>
          <a:p>
            <a:pPr>
              <a:lnSpc>
                <a:spcPct val="150000"/>
              </a:lnSpc>
            </a:pPr>
            <a:endParaRPr lang="zh-CN" altLang="zh-CN" dirty="0">
              <a:solidFill>
                <a:srgbClr val="595959"/>
              </a:solidFill>
              <a:latin typeface="微软雅黑" panose="020B0503020204020204" pitchFamily="34" charset="-122"/>
            </a:endParaRPr>
          </a:p>
        </p:txBody>
      </p:sp>
      <p:sp>
        <p:nvSpPr>
          <p:cNvPr id="11" name="圆角矩形 10"/>
          <p:cNvSpPr/>
          <p:nvPr/>
        </p:nvSpPr>
        <p:spPr>
          <a:xfrm>
            <a:off x="1319903" y="2447364"/>
            <a:ext cx="9865885" cy="274320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69679"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853368" y="487630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7.2.1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8" name="TextBox 35"/>
          <p:cNvSpPr txBox="1">
            <a:spLocks noChangeArrowheads="1"/>
          </p:cNvSpPr>
          <p:nvPr/>
        </p:nvSpPr>
        <p:spPr bwMode="auto">
          <a:xfrm>
            <a:off x="5998550" y="3022913"/>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熟悉使用</a:t>
            </a:r>
            <a:r>
              <a:rPr lang="en-US" altLang="zh-CN" dirty="0">
                <a:solidFill>
                  <a:srgbClr val="595959"/>
                </a:solidFill>
                <a:latin typeface="微软雅黑" panose="020B0503020204020204" pitchFamily="34" charset="-122"/>
                <a:ea typeface="微软雅黑" panose="020B0503020204020204" pitchFamily="34" charset="-122"/>
              </a:rPr>
              <a:t>pageContext</a:t>
            </a:r>
            <a:r>
              <a:rPr lang="zh-CN" altLang="en-US" dirty="0">
                <a:solidFill>
                  <a:srgbClr val="595959"/>
                </a:solidFill>
                <a:latin typeface="微软雅黑" panose="020B0503020204020204" pitchFamily="34" charset="-122"/>
                <a:ea typeface="微软雅黑" panose="020B0503020204020204" pitchFamily="34" charset="-122"/>
              </a:rPr>
              <a:t>对象获取</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页面</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78705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303705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pageContext</a:t>
            </a:r>
            <a:r>
              <a:rPr lang="zh-CN" altLang="en-US" sz="2000" dirty="0">
                <a:solidFill>
                  <a:srgbClr val="1369B2"/>
                </a:solidFill>
                <a:latin typeface="微软雅黑" panose="020B0503020204020204" pitchFamily="34" charset="-122"/>
                <a:ea typeface="微软雅黑" panose="020B0503020204020204" pitchFamily="34" charset="-122"/>
              </a:rPr>
              <a:t>对象的用法</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文本框 18"/>
          <p:cNvSpPr txBox="1"/>
          <p:nvPr>
            <p:custDataLst>
              <p:tags r:id="rId2"/>
            </p:custDataLst>
          </p:nvPr>
        </p:nvSpPr>
        <p:spPr>
          <a:xfrm>
            <a:off x="1159090" y="1927613"/>
            <a:ext cx="10217122" cy="9635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为了获取JSP页面的隐式对象，可以使用EL中的pageContext隐式对象。pageContext隐式对象用法示例代码如下：</a:t>
            </a:r>
          </a:p>
        </p:txBody>
      </p:sp>
      <p:pic>
        <p:nvPicPr>
          <p:cNvPr id="8" name="图片 7"/>
          <p:cNvPicPr>
            <a:picLocks noChangeAspect="1"/>
          </p:cNvPicPr>
          <p:nvPr/>
        </p:nvPicPr>
        <p:blipFill>
          <a:blip r:embed="rId6"/>
          <a:stretch>
            <a:fillRect/>
          </a:stretch>
        </p:blipFill>
        <p:spPr>
          <a:xfrm>
            <a:off x="2758297" y="3522239"/>
            <a:ext cx="6369561" cy="526218"/>
          </a:xfrm>
          <a:prstGeom prst="rect">
            <a:avLst/>
          </a:prstGeom>
        </p:spPr>
      </p:pic>
      <p:sp>
        <p:nvSpPr>
          <p:cNvPr id="9" name="矩形 8"/>
          <p:cNvSpPr/>
          <p:nvPr/>
        </p:nvSpPr>
        <p:spPr>
          <a:xfrm>
            <a:off x="2858559" y="3581830"/>
            <a:ext cx="5301109" cy="369332"/>
          </a:xfrm>
          <a:prstGeom prst="rect">
            <a:avLst/>
          </a:prstGeom>
        </p:spPr>
        <p:txBody>
          <a:bodyPr wrap="square">
            <a:spAutoFit/>
          </a:bodyPr>
          <a:lstStyle/>
          <a:p>
            <a:r>
              <a:rPr lang="en-US" altLang="zh-CN" dirty="0"/>
              <a:t>${pageContext.response.characterEncoding}</a:t>
            </a:r>
            <a:endParaRPr lang="zh-CN" altLang="zh-CN" dirty="0"/>
          </a:p>
        </p:txBody>
      </p:sp>
      <p:sp>
        <p:nvSpPr>
          <p:cNvPr id="10" name="文本框 18"/>
          <p:cNvSpPr txBox="1"/>
          <p:nvPr>
            <p:custDataLst>
              <p:tags r:id="rId3"/>
            </p:custDataLst>
          </p:nvPr>
        </p:nvSpPr>
        <p:spPr>
          <a:xfrm>
            <a:off x="1185984" y="4715931"/>
            <a:ext cx="10042310" cy="58250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rPr>
              <a:t>pageContext对象</a:t>
            </a:r>
            <a:r>
              <a:rPr lang="zh-CN" altLang="zh-CN" dirty="0">
                <a:solidFill>
                  <a:srgbClr val="595959"/>
                </a:solidFill>
                <a:latin typeface="微软雅黑" panose="020B0503020204020204" pitchFamily="34" charset="-122"/>
              </a:rPr>
              <a:t>用于获取response对象中的</a:t>
            </a:r>
            <a:r>
              <a:rPr lang="en-US" altLang="zh-CN" dirty="0">
                <a:solidFill>
                  <a:srgbClr val="595959"/>
                </a:solidFill>
                <a:latin typeface="微软雅黑" panose="020B0503020204020204" pitchFamily="34" charset="-122"/>
              </a:rPr>
              <a:t>characterEncoding</a:t>
            </a:r>
            <a:r>
              <a:rPr lang="zh-CN" altLang="zh-CN" dirty="0">
                <a:solidFill>
                  <a:srgbClr val="595959"/>
                </a:solidFill>
                <a:latin typeface="微软雅黑" panose="020B0503020204020204" pitchFamily="34" charset="-122"/>
              </a:rPr>
              <a:t>属性。</a:t>
            </a:r>
          </a:p>
        </p:txBody>
      </p:sp>
      <p:sp>
        <p:nvSpPr>
          <p:cNvPr id="11"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7.2.1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602647" y="3013559"/>
            <a:ext cx="5482647"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EL</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08568"/>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在chapter07项目的web目录下创建一个名为pageContext.jsp的文件用于演示pageContext隐式对象的具体用法。pageContext.jsp代码如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775011" y="2659984"/>
            <a:ext cx="8969188" cy="2945675"/>
          </a:xfrm>
          <a:prstGeom prst="rect">
            <a:avLst/>
          </a:prstGeom>
        </p:spPr>
      </p:pic>
      <p:sp>
        <p:nvSpPr>
          <p:cNvPr id="2" name="矩形 1"/>
          <p:cNvSpPr/>
          <p:nvPr/>
        </p:nvSpPr>
        <p:spPr>
          <a:xfrm>
            <a:off x="1815351" y="2700325"/>
            <a:ext cx="8727143" cy="2862322"/>
          </a:xfrm>
          <a:prstGeom prst="rect">
            <a:avLst/>
          </a:prstGeom>
        </p:spPr>
        <p:txBody>
          <a:bodyPr wrap="square">
            <a:spAutoFit/>
          </a:bodyPr>
          <a:lstStyle/>
          <a:p>
            <a:r>
              <a:rPr lang="en-US" altLang="zh-CN" dirty="0"/>
              <a:t>&lt;%@ page language="java" contentType="text/html; charset=utf-8"%&gt;</a:t>
            </a:r>
            <a:endParaRPr lang="zh-CN" altLang="zh-CN" dirty="0"/>
          </a:p>
          <a:p>
            <a:r>
              <a:rPr lang="en-US" altLang="zh-CN" dirty="0"/>
              <a:t>&lt;html&gt;</a:t>
            </a:r>
            <a:endParaRPr lang="zh-CN" altLang="zh-CN" dirty="0"/>
          </a:p>
          <a:p>
            <a:r>
              <a:rPr lang="en-US" altLang="zh-CN" dirty="0"/>
              <a:t>&lt;head&gt;&lt;/head&gt;</a:t>
            </a:r>
            <a:endParaRPr lang="zh-CN" altLang="zh-CN" dirty="0"/>
          </a:p>
          <a:p>
            <a:r>
              <a:rPr lang="en-US" altLang="zh-CN" dirty="0"/>
              <a:t>&lt;body&gt;</a:t>
            </a:r>
            <a:endParaRPr lang="zh-CN" altLang="zh-CN" dirty="0"/>
          </a:p>
          <a:p>
            <a:r>
              <a:rPr lang="en-US" altLang="zh-CN" dirty="0"/>
              <a:t>	</a:t>
            </a:r>
            <a:r>
              <a:rPr lang="zh-CN" altLang="zh-CN" dirty="0"/>
              <a:t>请求</a:t>
            </a:r>
            <a:r>
              <a:rPr lang="en-US" altLang="zh-CN" dirty="0"/>
              <a:t>URI</a:t>
            </a:r>
            <a:r>
              <a:rPr lang="zh-CN" altLang="zh-CN" dirty="0"/>
              <a:t>为：</a:t>
            </a:r>
            <a:r>
              <a:rPr lang="en-US" altLang="zh-CN" dirty="0">
                <a:solidFill>
                  <a:srgbClr val="1369B2"/>
                </a:solidFill>
              </a:rPr>
              <a:t>${pageContext.request.requestURI} </a:t>
            </a:r>
            <a:r>
              <a:rPr lang="en-US" altLang="zh-CN" dirty="0"/>
              <a:t>&lt;br /&gt;</a:t>
            </a:r>
            <a:endParaRPr lang="zh-CN" altLang="zh-CN" dirty="0"/>
          </a:p>
          <a:p>
            <a:r>
              <a:rPr lang="en-US" altLang="zh-CN" dirty="0"/>
              <a:t>	Content-Type</a:t>
            </a:r>
            <a:r>
              <a:rPr lang="zh-CN" altLang="zh-CN" dirty="0"/>
              <a:t>响应头：</a:t>
            </a:r>
            <a:r>
              <a:rPr lang="en-US" altLang="zh-CN" dirty="0">
                <a:solidFill>
                  <a:srgbClr val="1369B2"/>
                </a:solidFill>
              </a:rPr>
              <a:t>${pageContext.response.contentType} </a:t>
            </a:r>
            <a:r>
              <a:rPr lang="en-US" altLang="zh-CN" dirty="0"/>
              <a:t>&lt;br /&gt; </a:t>
            </a:r>
            <a:endParaRPr lang="zh-CN" altLang="zh-CN" dirty="0"/>
          </a:p>
          <a:p>
            <a:r>
              <a:rPr lang="en-US" altLang="zh-CN" dirty="0"/>
              <a:t>	</a:t>
            </a:r>
            <a:r>
              <a:rPr lang="zh-CN" altLang="zh-CN" dirty="0"/>
              <a:t>服务器信息为：</a:t>
            </a:r>
            <a:r>
              <a:rPr lang="en-US" altLang="zh-CN" dirty="0">
                <a:solidFill>
                  <a:srgbClr val="1369B2"/>
                </a:solidFill>
              </a:rPr>
              <a:t>${pageContext.servletContext.serverInfo}</a:t>
            </a:r>
            <a:r>
              <a:rPr lang="en-US" altLang="zh-CN" dirty="0"/>
              <a:t> &lt;br /&gt; </a:t>
            </a:r>
            <a:endParaRPr lang="zh-CN" altLang="zh-CN" dirty="0"/>
          </a:p>
          <a:p>
            <a:r>
              <a:rPr lang="en-US" altLang="zh-CN" dirty="0"/>
              <a:t>	Servlet</a:t>
            </a:r>
            <a:r>
              <a:rPr lang="zh-CN" altLang="zh-CN" dirty="0"/>
              <a:t>注册名为：</a:t>
            </a:r>
            <a:r>
              <a:rPr lang="en-US" altLang="zh-CN" dirty="0">
                <a:solidFill>
                  <a:srgbClr val="1369B2"/>
                </a:solidFill>
              </a:rPr>
              <a:t>${pageContext.servletConfig.servletName} </a:t>
            </a:r>
            <a:r>
              <a:rPr lang="en-US" altLang="zh-CN" dirty="0"/>
              <a:t>&lt;br /&gt;</a:t>
            </a:r>
            <a:endParaRPr lang="zh-CN" altLang="zh-CN" dirty="0"/>
          </a:p>
          <a:p>
            <a:r>
              <a:rPr lang="en-US" altLang="zh-CN" dirty="0"/>
              <a:t>&lt;/body&gt;</a:t>
            </a:r>
            <a:endParaRPr lang="zh-CN" altLang="zh-CN" dirty="0"/>
          </a:p>
          <a:p>
            <a:r>
              <a:rPr lang="en-US" altLang="zh-CN" dirty="0"/>
              <a:t>&lt;/html&gt;</a:t>
            </a:r>
            <a:endParaRPr lang="zh-CN" altLang="zh-CN" dirty="0"/>
          </a:p>
        </p:txBody>
      </p:sp>
      <p:sp>
        <p:nvSpPr>
          <p:cNvPr id="13"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7.2.1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960651"/>
            <a:ext cx="8485746"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服务器，在地址栏中输入“</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http://localhost:8080/chapter07/pageContext.jsp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pageContext.jsp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页面，浏览器窗口中显示的结果如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7.2.1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8914" name="图片 26"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216" y="2270308"/>
            <a:ext cx="6899810" cy="283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43840" y="5266782"/>
            <a:ext cx="10259266" cy="830997"/>
          </a:xfrm>
          <a:prstGeom prst="rect">
            <a:avLst/>
          </a:prstGeom>
        </p:spPr>
        <p:txBody>
          <a:bodyPr wrap="square">
            <a:spAutoFit/>
          </a:bodyPr>
          <a:lstStyle/>
          <a:p>
            <a:pPr>
              <a:lnSpc>
                <a:spcPct val="150000"/>
              </a:lnSpc>
            </a:pPr>
            <a:r>
              <a:rPr lang="zh-CN" altLang="zh-CN" sz="1600" dirty="0">
                <a:solidFill>
                  <a:srgbClr val="FF0000"/>
                </a:solidFill>
                <a:latin typeface="微软雅黑" panose="020B0503020204020204" pitchFamily="34" charset="-122"/>
                <a:ea typeface="微软雅黑" panose="020B0503020204020204" pitchFamily="34" charset="-122"/>
                <a:cs typeface="+mn-ea"/>
              </a:rPr>
              <a:t>需要注意的是</a:t>
            </a:r>
            <a:r>
              <a:rPr lang="zh-CN" altLang="zh-CN" sz="1600" dirty="0">
                <a:solidFill>
                  <a:srgbClr val="595959"/>
                </a:solidFill>
                <a:latin typeface="微软雅黑" panose="020B0503020204020204" pitchFamily="34" charset="-122"/>
                <a:ea typeface="微软雅黑" panose="020B0503020204020204" pitchFamily="34" charset="-122"/>
                <a:cs typeface="+mn-ea"/>
              </a:rPr>
              <a:t>，不要将EL中的隐式对象与JSP中的隐式对象混淆，只有pageContext对象是它们所共有的，其他隐式对象则毫不相关。</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7.2.2  Web</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域相关对象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8" name="TextBox 35"/>
          <p:cNvSpPr txBox="1">
            <a:spLocks noChangeArrowheads="1"/>
          </p:cNvSpPr>
          <p:nvPr/>
        </p:nvSpPr>
        <p:spPr bwMode="auto">
          <a:xfrm>
            <a:off x="5998550" y="2834655"/>
            <a:ext cx="5176459" cy="90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熟悉使用</a:t>
            </a:r>
            <a:r>
              <a:rPr lang="en-US" altLang="zh-CN" dirty="0">
                <a:solidFill>
                  <a:srgbClr val="1369B2"/>
                </a:solidFill>
                <a:latin typeface="微软雅黑" panose="020B0503020204020204" pitchFamily="34" charset="-122"/>
                <a:ea typeface="微软雅黑" panose="020B0503020204020204" pitchFamily="34" charset="-122"/>
              </a:rPr>
              <a:t>pageContext</a:t>
            </a:r>
            <a:r>
              <a:rPr lang="zh-CN" altLang="en-US" dirty="0">
                <a:solidFill>
                  <a:srgbClr val="1369B2"/>
                </a:solidFill>
                <a:latin typeface="微软雅黑" panose="020B0503020204020204" pitchFamily="34" charset="-122"/>
                <a:ea typeface="微软雅黑" panose="020B0503020204020204" pitchFamily="34" charset="-122"/>
              </a:rPr>
              <a:t>对象</a:t>
            </a:r>
            <a:r>
              <a:rPr lang="zh-CN" altLang="en-US" dirty="0">
                <a:solidFill>
                  <a:srgbClr val="595959"/>
                </a:solidFill>
                <a:latin typeface="微软雅黑" panose="020B0503020204020204" pitchFamily="34" charset="-122"/>
                <a:ea typeface="微软雅黑" panose="020B0503020204020204" pitchFamily="34" charset="-122"/>
              </a:rPr>
              <a:t>提供的</a:t>
            </a:r>
            <a:r>
              <a:rPr lang="zh-CN" altLang="zh-CN" dirty="0">
                <a:solidFill>
                  <a:srgbClr val="595959"/>
                </a:solidFill>
                <a:latin typeface="微软雅黑" panose="020B0503020204020204" pitchFamily="34" charset="-122"/>
                <a:ea typeface="微软雅黑" panose="020B0503020204020204" pitchFamily="34" charset="-122"/>
              </a:rPr>
              <a:t>4个用于访问作用域范围的隐式对象</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7650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203106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Web</a:t>
            </a:r>
            <a:r>
              <a:rPr lang="zh-CN" altLang="en-US" sz="2000" dirty="0">
                <a:solidFill>
                  <a:srgbClr val="1369B2"/>
                </a:solidFill>
                <a:latin typeface="微软雅黑" panose="020B0503020204020204" pitchFamily="34" charset="-122"/>
                <a:ea typeface="微软雅黑" panose="020B0503020204020204" pitchFamily="34" charset="-122"/>
              </a:rPr>
              <a:t>域相关对象</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7.2.2  Web</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域相关对象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文本框 18"/>
          <p:cNvSpPr txBox="1"/>
          <p:nvPr>
            <p:custDataLst>
              <p:tags r:id="rId2"/>
            </p:custDataLst>
          </p:nvPr>
        </p:nvSpPr>
        <p:spPr>
          <a:xfrm>
            <a:off x="1707510" y="2777988"/>
            <a:ext cx="9199646" cy="20983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在EL中提供了4 个用于访问作用域范围的隐式对象，即</a:t>
            </a:r>
            <a:r>
              <a:rPr lang="zh-CN" altLang="zh-CN" dirty="0">
                <a:solidFill>
                  <a:srgbClr val="1369B2"/>
                </a:solidFill>
                <a:latin typeface="微软雅黑" panose="020B0503020204020204" pitchFamily="34" charset="-122"/>
              </a:rPr>
              <a:t>pageScope</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requestScope</a:t>
            </a:r>
            <a:r>
              <a:rPr lang="zh-CN" altLang="zh-CN"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sessionScope</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applicationScope</a:t>
            </a:r>
            <a:r>
              <a:rPr lang="zh-CN" altLang="zh-CN" dirty="0">
                <a:solidFill>
                  <a:srgbClr val="595959"/>
                </a:solidFill>
                <a:latin typeface="微软雅黑" panose="020B0503020204020204" pitchFamily="34" charset="-122"/>
              </a:rPr>
              <a:t>。应用这4个隐式对象指定所要查找的标识符的作用域后，系统将不再按照默认的顺序（page、Request、session及application）查找相应的标识符。它们与JSP中的page、request、session及application内置对象类似，只不过这4个隐式对象只能用于获取指定范围内的属性值，而不能获取其他相关信息。</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5" name="圆角矩形 14"/>
          <p:cNvSpPr/>
          <p:nvPr/>
        </p:nvSpPr>
        <p:spPr>
          <a:xfrm>
            <a:off x="1319903" y="2447364"/>
            <a:ext cx="9865885" cy="274320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69679"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3368" y="487630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131537"/>
            <a:ext cx="34105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280051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Web</a:t>
            </a:r>
            <a:r>
              <a:rPr lang="zh-CN" altLang="en-US" sz="2000" dirty="0">
                <a:solidFill>
                  <a:srgbClr val="1369B2"/>
                </a:solidFill>
                <a:latin typeface="微软雅黑" panose="020B0503020204020204" pitchFamily="34" charset="-122"/>
                <a:ea typeface="微软雅黑" panose="020B0503020204020204" pitchFamily="34" charset="-122"/>
              </a:rPr>
              <a:t>域相关对象的示例</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7.2.2  Web</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域相关对象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文本框 18"/>
          <p:cNvSpPr txBox="1"/>
          <p:nvPr>
            <p:custDataLst>
              <p:tags r:id="rId2"/>
            </p:custDataLst>
          </p:nvPr>
        </p:nvSpPr>
        <p:spPr>
          <a:xfrm>
            <a:off x="1143840" y="1984613"/>
            <a:ext cx="10003772" cy="5837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Web</a:t>
            </a:r>
            <a:r>
              <a:rPr lang="zh-CN" altLang="en-US" dirty="0">
                <a:solidFill>
                  <a:srgbClr val="595959"/>
                </a:solidFill>
                <a:latin typeface="微软雅黑" panose="020B0503020204020204" pitchFamily="34" charset="-122"/>
              </a:rPr>
              <a:t>域相关对象的示例代码如下：</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pic>
        <p:nvPicPr>
          <p:cNvPr id="11" name="图片 10"/>
          <p:cNvPicPr>
            <a:picLocks noChangeAspect="1"/>
          </p:cNvPicPr>
          <p:nvPr/>
        </p:nvPicPr>
        <p:blipFill>
          <a:blip r:embed="rId6"/>
          <a:stretch>
            <a:fillRect/>
          </a:stretch>
        </p:blipFill>
        <p:spPr>
          <a:xfrm>
            <a:off x="2999206" y="2828836"/>
            <a:ext cx="5055582" cy="1336583"/>
          </a:xfrm>
          <a:prstGeom prst="rect">
            <a:avLst/>
          </a:prstGeom>
        </p:spPr>
      </p:pic>
      <p:sp>
        <p:nvSpPr>
          <p:cNvPr id="5" name="矩形 4"/>
          <p:cNvSpPr/>
          <p:nvPr/>
        </p:nvSpPr>
        <p:spPr>
          <a:xfrm>
            <a:off x="3088341" y="2855730"/>
            <a:ext cx="4401671" cy="1200329"/>
          </a:xfrm>
          <a:prstGeom prst="rect">
            <a:avLst/>
          </a:prstGeom>
        </p:spPr>
        <p:txBody>
          <a:bodyPr wrap="square">
            <a:spAutoFit/>
          </a:bodyPr>
          <a:lstStyle/>
          <a:p>
            <a:r>
              <a:rPr lang="en-US" altLang="zh-CN" dirty="0"/>
              <a:t>${pageScope.userName} </a:t>
            </a:r>
            <a:endParaRPr lang="zh-CN" altLang="zh-CN" dirty="0"/>
          </a:p>
          <a:p>
            <a:r>
              <a:rPr lang="en-US" altLang="zh-CN" dirty="0"/>
              <a:t>${requestScope.userName} </a:t>
            </a:r>
            <a:endParaRPr lang="zh-CN" altLang="zh-CN" dirty="0"/>
          </a:p>
          <a:p>
            <a:r>
              <a:rPr lang="en-US" altLang="zh-CN" dirty="0"/>
              <a:t>${sessionScope.userName} </a:t>
            </a:r>
            <a:endParaRPr lang="zh-CN" altLang="zh-CN" dirty="0"/>
          </a:p>
          <a:p>
            <a:r>
              <a:rPr lang="en-US" altLang="zh-CN" dirty="0"/>
              <a:t>${applicationScope.userName} </a:t>
            </a:r>
            <a:endParaRPr lang="zh-CN" altLang="zh-CN" dirty="0"/>
          </a:p>
        </p:txBody>
      </p:sp>
      <p:sp>
        <p:nvSpPr>
          <p:cNvPr id="14" name="文本框 18"/>
          <p:cNvSpPr txBox="1"/>
          <p:nvPr>
            <p:custDataLst>
              <p:tags r:id="rId3"/>
            </p:custDataLst>
          </p:nvPr>
        </p:nvSpPr>
        <p:spPr>
          <a:xfrm>
            <a:off x="1185984" y="4597826"/>
            <a:ext cx="10003772" cy="9692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pageScope、requestScope、 sessionScope和applicationScope4个隐式对象都可以通过</a:t>
            </a:r>
            <a:r>
              <a:rPr lang="zh-CN" altLang="zh-CN" dirty="0">
                <a:solidFill>
                  <a:srgbClr val="1369B2"/>
                </a:solidFill>
                <a:latin typeface="微软雅黑" panose="020B0503020204020204" pitchFamily="34" charset="-122"/>
              </a:rPr>
              <a:t>setAttribute()方法存储属性</a:t>
            </a:r>
            <a:r>
              <a:rPr lang="zh-CN" altLang="zh-CN" dirty="0">
                <a:solidFill>
                  <a:srgbClr val="595959"/>
                </a:solidFill>
                <a:latin typeface="微软雅黑" panose="020B0503020204020204" pitchFamily="34" charset="-122"/>
              </a:rPr>
              <a:t>，通过</a:t>
            </a:r>
            <a:r>
              <a:rPr lang="zh-CN" altLang="zh-CN" dirty="0">
                <a:solidFill>
                  <a:srgbClr val="1369B2"/>
                </a:solidFill>
                <a:latin typeface="微软雅黑" panose="020B0503020204020204" pitchFamily="34" charset="-122"/>
              </a:rPr>
              <a:t>getAttribute()方法获取属性</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95121"/>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接下来通过一个案例演示这</a:t>
            </a:r>
            <a:r>
              <a:rPr lang="en-US" altLang="zh-CN" sz="1600" dirty="0">
                <a:solidFill>
                  <a:srgbClr val="595959"/>
                </a:solidFill>
                <a:latin typeface="微软雅黑" panose="020B0503020204020204" pitchFamily="34" charset="-122"/>
                <a:ea typeface="微软雅黑" panose="020B0503020204020204" pitchFamily="34" charset="-122"/>
                <a:cs typeface="+mn-ea"/>
              </a:rPr>
              <a:t>4</a:t>
            </a:r>
            <a:r>
              <a:rPr lang="zh-CN" altLang="zh-CN" sz="1600" dirty="0">
                <a:solidFill>
                  <a:srgbClr val="595959"/>
                </a:solidFill>
                <a:latin typeface="微软雅黑" panose="020B0503020204020204" pitchFamily="34" charset="-122"/>
                <a:ea typeface="微软雅黑" panose="020B0503020204020204" pitchFamily="34" charset="-122"/>
                <a:cs typeface="+mn-ea"/>
              </a:rPr>
              <a:t>个隐式对象如何访问</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域对象中的属性。在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目录下，新建一个名为</a:t>
            </a:r>
            <a:r>
              <a:rPr lang="en-US" altLang="zh-CN" sz="1600" dirty="0">
                <a:solidFill>
                  <a:srgbClr val="595959"/>
                </a:solidFill>
                <a:latin typeface="微软雅黑" panose="020B0503020204020204" pitchFamily="34" charset="-122"/>
                <a:ea typeface="微软雅黑" panose="020B0503020204020204" pitchFamily="34" charset="-122"/>
                <a:cs typeface="+mn-ea"/>
              </a:rPr>
              <a:t>scopes.jsp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116945" y="2100929"/>
            <a:ext cx="10259267" cy="4279403"/>
          </a:xfrm>
          <a:prstGeom prst="rect">
            <a:avLst/>
          </a:prstGeom>
        </p:spPr>
      </p:pic>
      <p:sp>
        <p:nvSpPr>
          <p:cNvPr id="2" name="矩形 1"/>
          <p:cNvSpPr/>
          <p:nvPr/>
        </p:nvSpPr>
        <p:spPr>
          <a:xfrm>
            <a:off x="1184181" y="2119568"/>
            <a:ext cx="10097901" cy="4247317"/>
          </a:xfrm>
          <a:prstGeom prst="rect">
            <a:avLst/>
          </a:prstGeom>
        </p:spPr>
        <p:txBody>
          <a:bodyPr wrap="square">
            <a:spAutoFit/>
          </a:bodyPr>
          <a:lstStyle/>
          <a:p>
            <a:r>
              <a:rPr lang="en-US" altLang="zh-CN" dirty="0"/>
              <a:t>&lt;%@ page language="java" contentType="text/html; charset=utf-8"%&gt;</a:t>
            </a:r>
            <a:endParaRPr lang="zh-CN" altLang="zh-CN" dirty="0"/>
          </a:p>
          <a:p>
            <a:r>
              <a:rPr lang="en-US" altLang="zh-CN" dirty="0"/>
              <a:t>&lt;html&gt;</a:t>
            </a:r>
            <a:endParaRPr lang="zh-CN" altLang="zh-CN" dirty="0"/>
          </a:p>
          <a:p>
            <a:r>
              <a:rPr lang="en-US" altLang="zh-CN" dirty="0"/>
              <a:t>&lt;head&gt;&lt;/head&gt;</a:t>
            </a:r>
            <a:endParaRPr lang="zh-CN" altLang="zh-CN" dirty="0"/>
          </a:p>
          <a:p>
            <a:r>
              <a:rPr lang="en-US" altLang="zh-CN" dirty="0"/>
              <a:t>&lt;body&gt;</a:t>
            </a:r>
            <a:endParaRPr lang="zh-CN" altLang="zh-CN" dirty="0"/>
          </a:p>
          <a:p>
            <a:r>
              <a:rPr lang="en-US" altLang="zh-CN" dirty="0"/>
              <a:t>	&lt;% pageContext.setAttribute("userName", "itcast"); %&gt;</a:t>
            </a:r>
            <a:endParaRPr lang="zh-CN" altLang="zh-CN" dirty="0"/>
          </a:p>
          <a:p>
            <a:r>
              <a:rPr lang="en-US" altLang="zh-CN" dirty="0"/>
              <a:t>	&lt;% request.setAttribute("bookName", "Java Web"); %&gt;</a:t>
            </a:r>
            <a:endParaRPr lang="zh-CN" altLang="zh-CN" dirty="0"/>
          </a:p>
          <a:p>
            <a:r>
              <a:rPr lang="en-US" altLang="zh-CN" dirty="0"/>
              <a:t>	&lt;% session.setAttribute("userName", "itheima"); %&gt;</a:t>
            </a:r>
            <a:endParaRPr lang="zh-CN" altLang="zh-CN" dirty="0"/>
          </a:p>
          <a:p>
            <a:r>
              <a:rPr lang="en-US" altLang="zh-CN" dirty="0"/>
              <a:t>	&lt;% application.setAttribute("bookName", "Java </a:t>
            </a:r>
            <a:r>
              <a:rPr lang="zh-CN" altLang="zh-CN" dirty="0"/>
              <a:t>基础</a:t>
            </a:r>
            <a:r>
              <a:rPr lang="en-US" altLang="zh-CN" dirty="0"/>
              <a:t>"); %&gt;</a:t>
            </a:r>
            <a:endParaRPr lang="zh-CN" altLang="zh-CN" dirty="0"/>
          </a:p>
          <a:p>
            <a:r>
              <a:rPr lang="en-US" altLang="zh-CN" dirty="0"/>
              <a:t>	</a:t>
            </a:r>
            <a:r>
              <a:rPr lang="zh-CN" altLang="zh-CN" dirty="0"/>
              <a:t>表达式</a:t>
            </a:r>
            <a:r>
              <a:rPr lang="en-US" altLang="zh-CN" dirty="0"/>
              <a:t>\${pageScope.userName}</a:t>
            </a:r>
            <a:r>
              <a:rPr lang="zh-CN" altLang="zh-CN" dirty="0"/>
              <a:t>的值为：</a:t>
            </a:r>
            <a:r>
              <a:rPr lang="en-US" altLang="zh-CN" dirty="0">
                <a:solidFill>
                  <a:srgbClr val="1369B2"/>
                </a:solidFill>
              </a:rPr>
              <a:t>${pageScope.userName} </a:t>
            </a:r>
            <a:r>
              <a:rPr lang="en-US" altLang="zh-CN" dirty="0"/>
              <a:t>&lt;br /&gt; </a:t>
            </a:r>
            <a:endParaRPr lang="zh-CN" altLang="zh-CN" dirty="0"/>
          </a:p>
          <a:p>
            <a:r>
              <a:rPr lang="en-US" altLang="zh-CN" dirty="0"/>
              <a:t>	</a:t>
            </a:r>
            <a:r>
              <a:rPr lang="zh-CN" altLang="zh-CN" dirty="0"/>
              <a:t>表达式</a:t>
            </a:r>
            <a:r>
              <a:rPr lang="en-US" altLang="zh-CN" dirty="0"/>
              <a:t>\${requestScope.bookName}</a:t>
            </a:r>
            <a:r>
              <a:rPr lang="zh-CN" altLang="zh-CN" dirty="0"/>
              <a:t>的值为：</a:t>
            </a:r>
            <a:r>
              <a:rPr lang="en-US" altLang="zh-CN" dirty="0">
                <a:solidFill>
                  <a:srgbClr val="1369B2"/>
                </a:solidFill>
              </a:rPr>
              <a:t>${requestScope.bookName} </a:t>
            </a:r>
            <a:r>
              <a:rPr lang="en-US" altLang="zh-CN" dirty="0"/>
              <a:t>&lt;br /&gt; </a:t>
            </a:r>
            <a:endParaRPr lang="zh-CN" altLang="zh-CN" dirty="0"/>
          </a:p>
          <a:p>
            <a:r>
              <a:rPr lang="en-US" altLang="zh-CN" dirty="0"/>
              <a:t>	</a:t>
            </a:r>
            <a:r>
              <a:rPr lang="zh-CN" altLang="zh-CN" dirty="0"/>
              <a:t>表达式</a:t>
            </a:r>
            <a:r>
              <a:rPr lang="en-US" altLang="zh-CN" dirty="0"/>
              <a:t>\${sessionScope.userName}</a:t>
            </a:r>
            <a:r>
              <a:rPr lang="zh-CN" altLang="zh-CN" dirty="0"/>
              <a:t>的值为：</a:t>
            </a:r>
            <a:r>
              <a:rPr lang="en-US" altLang="zh-CN" dirty="0">
                <a:solidFill>
                  <a:srgbClr val="1369B2"/>
                </a:solidFill>
              </a:rPr>
              <a:t>${sessionScope.userName}</a:t>
            </a:r>
            <a:r>
              <a:rPr lang="en-US" altLang="zh-CN" dirty="0"/>
              <a:t> &lt;br /&gt;</a:t>
            </a:r>
            <a:endParaRPr lang="zh-CN" altLang="zh-CN" dirty="0"/>
          </a:p>
          <a:p>
            <a:r>
              <a:rPr lang="en-US" altLang="zh-CN" dirty="0"/>
              <a:t>	</a:t>
            </a:r>
            <a:r>
              <a:rPr lang="zh-CN" altLang="zh-CN" dirty="0"/>
              <a:t>表达式</a:t>
            </a:r>
            <a:r>
              <a:rPr lang="en-US" altLang="zh-CN" dirty="0"/>
              <a:t>\${applicationScope.bookName}</a:t>
            </a:r>
            <a:r>
              <a:rPr lang="zh-CN" altLang="zh-CN" dirty="0"/>
              <a:t>的值为：</a:t>
            </a:r>
            <a:r>
              <a:rPr lang="en-US" altLang="zh-CN" dirty="0">
                <a:solidFill>
                  <a:srgbClr val="1369B2"/>
                </a:solidFill>
              </a:rPr>
              <a:t>${applicationScope.bookName} </a:t>
            </a:r>
            <a:r>
              <a:rPr lang="en-US" altLang="zh-CN" dirty="0"/>
              <a:t>&lt;br /&gt; </a:t>
            </a:r>
            <a:endParaRPr lang="zh-CN" altLang="zh-CN" dirty="0"/>
          </a:p>
          <a:p>
            <a:r>
              <a:rPr lang="en-US" altLang="zh-CN" dirty="0"/>
              <a:t>	</a:t>
            </a:r>
            <a:r>
              <a:rPr lang="zh-CN" altLang="zh-CN" dirty="0"/>
              <a:t>表达式</a:t>
            </a:r>
            <a:r>
              <a:rPr lang="en-US" altLang="zh-CN" dirty="0"/>
              <a:t>\${userName}</a:t>
            </a:r>
            <a:r>
              <a:rPr lang="zh-CN" altLang="zh-CN" dirty="0"/>
              <a:t>的值为：</a:t>
            </a:r>
            <a:r>
              <a:rPr lang="en-US" altLang="zh-CN" dirty="0">
                <a:solidFill>
                  <a:srgbClr val="1369B2"/>
                </a:solidFill>
              </a:rPr>
              <a:t>${userName}</a:t>
            </a:r>
            <a:endParaRPr lang="zh-CN" altLang="zh-CN" dirty="0">
              <a:solidFill>
                <a:srgbClr val="1369B2"/>
              </a:solidFill>
            </a:endParaRPr>
          </a:p>
          <a:p>
            <a:r>
              <a:rPr lang="en-US" altLang="zh-CN" dirty="0"/>
              <a:t>&lt;/body&gt;</a:t>
            </a:r>
            <a:endParaRPr lang="zh-CN" altLang="zh-CN" dirty="0"/>
          </a:p>
          <a:p>
            <a:r>
              <a:rPr lang="en-US" altLang="zh-CN" dirty="0"/>
              <a:t>&lt;/html&gt;</a:t>
            </a:r>
            <a:endParaRPr lang="zh-CN" altLang="zh-CN" dirty="0"/>
          </a:p>
        </p:txBody>
      </p:sp>
      <p:sp>
        <p:nvSpPr>
          <p:cNvPr id="8"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7.2.2  Web</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域相关对象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27650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203106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Web</a:t>
            </a:r>
            <a:r>
              <a:rPr lang="zh-CN" altLang="en-US" sz="2000" dirty="0">
                <a:solidFill>
                  <a:srgbClr val="1369B2"/>
                </a:solidFill>
                <a:latin typeface="微软雅黑" panose="020B0503020204020204" pitchFamily="34" charset="-122"/>
                <a:ea typeface="微软雅黑" panose="020B0503020204020204" pitchFamily="34" charset="-122"/>
              </a:rPr>
              <a:t>域相关对象</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7.2.2  Web</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域相关对象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文本框 18"/>
          <p:cNvSpPr txBox="1"/>
          <p:nvPr>
            <p:custDataLst>
              <p:tags r:id="rId2"/>
            </p:custDataLst>
          </p:nvPr>
        </p:nvSpPr>
        <p:spPr>
          <a:xfrm>
            <a:off x="1707510" y="2777988"/>
            <a:ext cx="9199646" cy="20983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scopes.jsp</a:t>
            </a:r>
            <a:r>
              <a:rPr lang="zh-CN" altLang="zh-CN" dirty="0">
                <a:solidFill>
                  <a:srgbClr val="595959"/>
                </a:solidFill>
                <a:latin typeface="微软雅黑" panose="020B0503020204020204" pitchFamily="34" charset="-122"/>
              </a:rPr>
              <a:t>文件中，使用</a:t>
            </a:r>
            <a:r>
              <a:rPr lang="zh-CN" altLang="zh-CN" dirty="0">
                <a:solidFill>
                  <a:srgbClr val="1369B2"/>
                </a:solidFill>
                <a:latin typeface="微软雅黑" panose="020B0503020204020204" pitchFamily="34" charset="-122"/>
              </a:rPr>
              <a:t>pageScope、requestScope、sessionScope</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applicationScope</a:t>
            </a:r>
            <a:r>
              <a:rPr lang="zh-CN" altLang="zh-CN" dirty="0">
                <a:solidFill>
                  <a:srgbClr val="595959"/>
                </a:solidFill>
                <a:latin typeface="微软雅黑" panose="020B0503020204020204" pitchFamily="34" charset="-122"/>
              </a:rPr>
              <a:t>这四个隐式对象成功的获取到了相应JSP域对象中的属性值。需要注意的是，使用</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获取某个域对象中的属性时，也可以不使用这些隐式对象指定查找域，而直接引用域中的属性名称，例如，表达式</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就是在</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application</a:t>
            </a:r>
            <a:r>
              <a:rPr lang="zh-CN" altLang="zh-CN" dirty="0">
                <a:solidFill>
                  <a:srgbClr val="595959"/>
                </a:solidFill>
                <a:latin typeface="微软雅黑" panose="020B0503020204020204" pitchFamily="34" charset="-122"/>
              </a:rPr>
              <a:t>这</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个作用域内按顺序依次查找</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属性。</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5" name="圆角矩形 14"/>
          <p:cNvSpPr/>
          <p:nvPr/>
        </p:nvSpPr>
        <p:spPr>
          <a:xfrm>
            <a:off x="1319903" y="2447364"/>
            <a:ext cx="9865885" cy="274320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69679"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3368" y="487630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960651"/>
            <a:ext cx="8485746"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http://localhost:8080/chapter07/scopes.jsp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scopes.jsp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页面，浏览器窗口中显示的结果如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1143840" y="266933"/>
            <a:ext cx="37107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7.2.2  Web</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域相关对象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9938" name="图片 27"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815" y="2730874"/>
            <a:ext cx="6342613" cy="2607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462099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访问环境信息的隐式对象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8" name="TextBox 35"/>
          <p:cNvSpPr txBox="1">
            <a:spLocks noChangeArrowheads="1"/>
          </p:cNvSpPr>
          <p:nvPr/>
        </p:nvSpPr>
        <p:spPr bwMode="auto">
          <a:xfrm>
            <a:off x="5998550" y="2834655"/>
            <a:ext cx="5176459"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熟悉使用</a:t>
            </a:r>
            <a:r>
              <a:rPr lang="zh-CN" altLang="zh-CN" dirty="0">
                <a:solidFill>
                  <a:srgbClr val="1369B2"/>
                </a:solidFill>
                <a:latin typeface="微软雅黑" panose="020B0503020204020204" pitchFamily="34" charset="-122"/>
                <a:ea typeface="微软雅黑" panose="020B0503020204020204" pitchFamily="34" charset="-122"/>
              </a:rPr>
              <a:t>param</a:t>
            </a:r>
            <a:r>
              <a:rPr lang="zh-CN" altLang="zh-CN" dirty="0">
                <a:solidFill>
                  <a:srgbClr val="595959"/>
                </a:solidFill>
                <a:latin typeface="微软雅黑" panose="020B0503020204020204" pitchFamily="34" charset="-122"/>
                <a:ea typeface="微软雅黑" panose="020B0503020204020204" pitchFamily="34" charset="-122"/>
              </a:rPr>
              <a:t>和</a:t>
            </a:r>
            <a:r>
              <a:rPr lang="zh-CN" altLang="zh-CN" dirty="0">
                <a:solidFill>
                  <a:srgbClr val="1369B2"/>
                </a:solidFill>
                <a:latin typeface="微软雅黑" panose="020B0503020204020204" pitchFamily="34" charset="-122"/>
                <a:ea typeface="微软雅黑" panose="020B0503020204020204" pitchFamily="34" charset="-122"/>
              </a:rPr>
              <a:t>paramValues</a:t>
            </a:r>
            <a:r>
              <a:rPr lang="zh-CN" altLang="zh-CN" dirty="0">
                <a:solidFill>
                  <a:srgbClr val="595959"/>
                </a:solidFill>
                <a:latin typeface="微软雅黑" panose="020B0503020204020204" pitchFamily="34" charset="-122"/>
                <a:ea typeface="微软雅黑" panose="020B0503020204020204" pitchFamily="34" charset="-122"/>
              </a:rPr>
              <a:t>两个隐式对象获取客户端传递的请求参数</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402910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12878" y="1271522"/>
            <a:ext cx="3262432"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获取客户端传递的请求参数</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39" y="266933"/>
            <a:ext cx="462099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访问环境信息的隐式对象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2"/>
            </p:custDataLst>
          </p:nvPr>
        </p:nvSpPr>
        <p:spPr>
          <a:xfrm>
            <a:off x="1734404" y="2976484"/>
            <a:ext cx="9199646" cy="138036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在JSP页面中，经常需要获取客户端传递的请求参数，为此，EL提供了</a:t>
            </a:r>
            <a:r>
              <a:rPr lang="zh-CN" altLang="zh-CN" dirty="0">
                <a:solidFill>
                  <a:srgbClr val="1369B2"/>
                </a:solidFill>
                <a:latin typeface="微软雅黑" panose="020B0503020204020204" pitchFamily="34" charset="-122"/>
              </a:rPr>
              <a:t>param</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paramValues</a:t>
            </a:r>
            <a:r>
              <a:rPr lang="zh-CN" altLang="zh-CN" dirty="0">
                <a:solidFill>
                  <a:srgbClr val="595959"/>
                </a:solidFill>
                <a:latin typeface="微软雅黑" panose="020B0503020204020204" pitchFamily="34" charset="-122"/>
              </a:rPr>
              <a:t>两个隐式对象，这两个隐式对象专门用于获取客户端访问JSP页面时传递的请求参数。</a:t>
            </a:r>
            <a:endParaRPr lang="en-US"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0" name="圆角矩形 19"/>
          <p:cNvSpPr/>
          <p:nvPr/>
        </p:nvSpPr>
        <p:spPr>
          <a:xfrm>
            <a:off x="1319903" y="2501152"/>
            <a:ext cx="9865885" cy="22187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矩形 93"/>
          <p:cNvSpPr/>
          <p:nvPr/>
        </p:nvSpPr>
        <p:spPr>
          <a:xfrm>
            <a:off x="1269679" y="244773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矩形 93"/>
          <p:cNvSpPr/>
          <p:nvPr/>
        </p:nvSpPr>
        <p:spPr>
          <a:xfrm rot="10800000">
            <a:off x="10853368" y="43922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8" name="TextBox 35"/>
          <p:cNvSpPr txBox="1">
            <a:spLocks noChangeArrowheads="1"/>
          </p:cNvSpPr>
          <p:nvPr/>
        </p:nvSpPr>
        <p:spPr bwMode="auto">
          <a:xfrm>
            <a:off x="5865020" y="3188653"/>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595959"/>
                </a:solidFill>
                <a:latin typeface="微软雅黑" panose="020B0503020204020204" pitchFamily="34" charset="-122"/>
                <a:ea typeface="微软雅黑" panose="020B0503020204020204" pitchFamily="34" charset="-122"/>
              </a:rPr>
              <a:t>EL</a:t>
            </a:r>
            <a:r>
              <a:rPr lang="zh-CN" altLang="en-US" dirty="0">
                <a:solidFill>
                  <a:srgbClr val="595959"/>
                </a:solidFill>
                <a:latin typeface="微软雅黑" panose="020B0503020204020204" pitchFamily="34" charset="-122"/>
                <a:ea typeface="微软雅黑" panose="020B0503020204020204" pitchFamily="34" charset="-122"/>
              </a:rPr>
              <a:t>的基本语法</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428718" y="3312877"/>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01685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26325" y="1271522"/>
            <a:ext cx="2247282"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param对象</a:t>
            </a:r>
            <a:r>
              <a:rPr lang="zh-CN" altLang="en-US" sz="2000" dirty="0">
                <a:solidFill>
                  <a:srgbClr val="1369B2"/>
                </a:solidFill>
                <a:latin typeface="微软雅黑" panose="020B0503020204020204" pitchFamily="34" charset="-122"/>
                <a:ea typeface="微软雅黑" panose="020B0503020204020204" pitchFamily="34" charset="-122"/>
              </a:rPr>
              <a:t>的语法</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39" y="266933"/>
            <a:ext cx="462099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访问环境信息的隐式对象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文本框 18"/>
          <p:cNvSpPr txBox="1"/>
          <p:nvPr>
            <p:custDataLst>
              <p:tags r:id="rId2"/>
            </p:custDataLst>
          </p:nvPr>
        </p:nvSpPr>
        <p:spPr>
          <a:xfrm>
            <a:off x="1143840" y="2051848"/>
            <a:ext cx="10003772" cy="13905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param对象用于获取请求参数的某个值，它是</a:t>
            </a:r>
            <a:r>
              <a:rPr lang="en-US" altLang="zh-CN" dirty="0">
                <a:solidFill>
                  <a:srgbClr val="1369B2"/>
                </a:solidFill>
                <a:latin typeface="微软雅黑" panose="020B0503020204020204" pitchFamily="34" charset="-122"/>
              </a:rPr>
              <a:t>Map</a:t>
            </a:r>
            <a:r>
              <a:rPr lang="zh-CN" altLang="zh-CN" dirty="0">
                <a:solidFill>
                  <a:srgbClr val="1369B2"/>
                </a:solidFill>
                <a:latin typeface="微软雅黑" panose="020B0503020204020204" pitchFamily="34" charset="-122"/>
              </a:rPr>
              <a:t>类型</a:t>
            </a:r>
            <a:r>
              <a:rPr lang="zh-CN" altLang="zh-CN" dirty="0">
                <a:solidFill>
                  <a:srgbClr val="595959"/>
                </a:solidFill>
                <a:latin typeface="微软雅黑" panose="020B0503020204020204" pitchFamily="34" charset="-122"/>
              </a:rPr>
              <a:t>，与</a:t>
            </a:r>
            <a:r>
              <a:rPr lang="en-US" altLang="zh-CN" dirty="0">
                <a:solidFill>
                  <a:srgbClr val="595959"/>
                </a:solidFill>
                <a:latin typeface="微软雅黑" panose="020B0503020204020204" pitchFamily="34" charset="-122"/>
              </a:rPr>
              <a:t>request.getParameter()</a:t>
            </a:r>
            <a:r>
              <a:rPr lang="zh-CN" altLang="zh-CN" dirty="0">
                <a:solidFill>
                  <a:srgbClr val="595959"/>
                </a:solidFill>
                <a:latin typeface="微软雅黑" panose="020B0503020204020204" pitchFamily="34" charset="-122"/>
              </a:rPr>
              <a:t>方法相同，在使用</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获取参数时，如果参数不存在，返回的是空字符串，而不是</a:t>
            </a:r>
            <a:r>
              <a:rPr lang="en-US" altLang="zh-CN" dirty="0">
                <a:solidFill>
                  <a:srgbClr val="595959"/>
                </a:solidFill>
                <a:latin typeface="微软雅黑" panose="020B0503020204020204" pitchFamily="34" charset="-122"/>
              </a:rPr>
              <a:t>null</a:t>
            </a:r>
            <a:r>
              <a:rPr lang="zh-CN" altLang="zh-CN" dirty="0">
                <a:solidFill>
                  <a:srgbClr val="595959"/>
                </a:solidFill>
                <a:latin typeface="微软雅黑" panose="020B0503020204020204" pitchFamily="34" charset="-122"/>
              </a:rPr>
              <a:t>。param对象的语法格式比较简单，具体示例如下：</a:t>
            </a:r>
          </a:p>
        </p:txBody>
      </p:sp>
      <p:pic>
        <p:nvPicPr>
          <p:cNvPr id="13" name="图片 12"/>
          <p:cNvPicPr>
            <a:picLocks noChangeAspect="1"/>
          </p:cNvPicPr>
          <p:nvPr/>
        </p:nvPicPr>
        <p:blipFill>
          <a:blip r:embed="rId5"/>
          <a:stretch>
            <a:fillRect/>
          </a:stretch>
        </p:blipFill>
        <p:spPr>
          <a:xfrm>
            <a:off x="3746809" y="3980427"/>
            <a:ext cx="3702862" cy="668291"/>
          </a:xfrm>
          <a:prstGeom prst="rect">
            <a:avLst/>
          </a:prstGeom>
        </p:spPr>
      </p:pic>
      <p:sp>
        <p:nvSpPr>
          <p:cNvPr id="14" name="矩形 13"/>
          <p:cNvSpPr/>
          <p:nvPr/>
        </p:nvSpPr>
        <p:spPr>
          <a:xfrm>
            <a:off x="3855588" y="4107798"/>
            <a:ext cx="2814152" cy="369332"/>
          </a:xfrm>
          <a:prstGeom prst="rect">
            <a:avLst/>
          </a:prstGeom>
        </p:spPr>
        <p:txBody>
          <a:bodyPr wrap="square">
            <a:spAutoFit/>
          </a:bodyPr>
          <a:lstStyle/>
          <a:p>
            <a:r>
              <a:rPr lang="zh-CN" altLang="zh-CN" dirty="0"/>
              <a:t>${param.num}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7332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303365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param</a:t>
            </a:r>
            <a:r>
              <a:rPr lang="en-US" altLang="zh-CN" sz="2000" dirty="0">
                <a:solidFill>
                  <a:srgbClr val="1369B2"/>
                </a:solidFill>
                <a:latin typeface="微软雅黑" panose="020B0503020204020204" pitchFamily="34" charset="-122"/>
                <a:ea typeface="微软雅黑" panose="020B0503020204020204" pitchFamily="34" charset="-122"/>
              </a:rPr>
              <a:t>Values</a:t>
            </a:r>
            <a:r>
              <a:rPr lang="zh-CN" altLang="zh-CN" sz="2000" dirty="0">
                <a:solidFill>
                  <a:srgbClr val="1369B2"/>
                </a:solidFill>
                <a:latin typeface="微软雅黑" panose="020B0503020204020204" pitchFamily="34" charset="-122"/>
                <a:ea typeface="微软雅黑" panose="020B0503020204020204" pitchFamily="34" charset="-122"/>
              </a:rPr>
              <a:t>对象</a:t>
            </a:r>
            <a:r>
              <a:rPr lang="zh-CN" altLang="en-US" sz="2000" dirty="0">
                <a:solidFill>
                  <a:srgbClr val="1369B2"/>
                </a:solidFill>
                <a:latin typeface="微软雅黑" panose="020B0503020204020204" pitchFamily="34" charset="-122"/>
                <a:ea typeface="微软雅黑" panose="020B0503020204020204" pitchFamily="34" charset="-122"/>
              </a:rPr>
              <a:t>的语法</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39" y="266933"/>
            <a:ext cx="462099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访问环境信息的隐式对象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文本框 18"/>
          <p:cNvSpPr txBox="1"/>
          <p:nvPr>
            <p:custDataLst>
              <p:tags r:id="rId2"/>
            </p:custDataLst>
          </p:nvPr>
        </p:nvSpPr>
        <p:spPr>
          <a:xfrm>
            <a:off x="1143840" y="2051848"/>
            <a:ext cx="10003772" cy="13905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如果一个请求参数有多个值，可以使用</a:t>
            </a:r>
            <a:r>
              <a:rPr lang="zh-CN" altLang="zh-CN" dirty="0">
                <a:solidFill>
                  <a:srgbClr val="1369B2"/>
                </a:solidFill>
                <a:latin typeface="微软雅黑" panose="020B0503020204020204" pitchFamily="34" charset="-122"/>
              </a:rPr>
              <a:t>paramValues对象获取请求参数的所有值</a:t>
            </a:r>
            <a:r>
              <a:rPr lang="zh-CN" altLang="zh-CN" dirty="0">
                <a:solidFill>
                  <a:srgbClr val="595959"/>
                </a:solidFill>
                <a:latin typeface="微软雅黑" panose="020B0503020204020204" pitchFamily="34" charset="-122"/>
              </a:rPr>
              <a:t>，该对象返回请求参数所有值组成的数组，如果要获取某个请求参数的第一个值，可以使用如下代码：</a:t>
            </a:r>
          </a:p>
        </p:txBody>
      </p:sp>
      <p:pic>
        <p:nvPicPr>
          <p:cNvPr id="13" name="图片 12"/>
          <p:cNvPicPr>
            <a:picLocks noChangeAspect="1"/>
          </p:cNvPicPr>
          <p:nvPr/>
        </p:nvPicPr>
        <p:blipFill>
          <a:blip r:embed="rId5"/>
          <a:stretch>
            <a:fillRect/>
          </a:stretch>
        </p:blipFill>
        <p:spPr>
          <a:xfrm>
            <a:off x="3706467" y="3819063"/>
            <a:ext cx="4133167" cy="668291"/>
          </a:xfrm>
          <a:prstGeom prst="rect">
            <a:avLst/>
          </a:prstGeom>
        </p:spPr>
      </p:pic>
      <p:sp>
        <p:nvSpPr>
          <p:cNvPr id="14" name="矩形 13"/>
          <p:cNvSpPr/>
          <p:nvPr/>
        </p:nvSpPr>
        <p:spPr>
          <a:xfrm>
            <a:off x="3815247" y="3946434"/>
            <a:ext cx="2814152" cy="369332"/>
          </a:xfrm>
          <a:prstGeom prst="rect">
            <a:avLst/>
          </a:prstGeom>
        </p:spPr>
        <p:txBody>
          <a:bodyPr wrap="square">
            <a:spAutoFit/>
          </a:bodyPr>
          <a:lstStyle/>
          <a:p>
            <a:r>
              <a:rPr lang="zh-CN" altLang="zh-CN" dirty="0"/>
              <a:t>${paramValues.nums[0]}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95121"/>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接下来通过一个案例演示param和paramValues隐式对象如何获取请求参数的值。在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目录下，新建一个名为</a:t>
            </a:r>
            <a:r>
              <a:rPr lang="en-US" altLang="zh-CN" sz="1600" dirty="0">
                <a:solidFill>
                  <a:srgbClr val="595959"/>
                </a:solidFill>
                <a:latin typeface="微软雅黑" panose="020B0503020204020204" pitchFamily="34" charset="-122"/>
                <a:ea typeface="微软雅黑" panose="020B0503020204020204" pitchFamily="34" charset="-122"/>
                <a:cs typeface="+mn-ea"/>
              </a:rPr>
              <a:t>param.jsp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a:solidFill>
                  <a:srgbClr val="595959"/>
                </a:solidFill>
                <a:latin typeface="微软雅黑" panose="020B0503020204020204" pitchFamily="34" charset="-122"/>
                <a:ea typeface="微软雅黑" panose="020B0503020204020204" pitchFamily="34" charset="-122"/>
                <a:cs typeface="+mn-ea"/>
              </a:rPr>
              <a:t>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445849" y="2512721"/>
            <a:ext cx="9123540" cy="3434959"/>
          </a:xfrm>
          <a:prstGeom prst="rect">
            <a:avLst/>
          </a:prstGeom>
        </p:spPr>
      </p:pic>
      <p:sp>
        <p:nvSpPr>
          <p:cNvPr id="2" name="矩形 1"/>
          <p:cNvSpPr/>
          <p:nvPr/>
        </p:nvSpPr>
        <p:spPr>
          <a:xfrm>
            <a:off x="1513085" y="2517913"/>
            <a:ext cx="8584188" cy="3416320"/>
          </a:xfrm>
          <a:prstGeom prst="rect">
            <a:avLst/>
          </a:prstGeom>
        </p:spPr>
        <p:txBody>
          <a:bodyPr wrap="square">
            <a:spAutoFit/>
          </a:bodyPr>
          <a:lstStyle/>
          <a:p>
            <a:r>
              <a:rPr lang="zh-CN" altLang="zh-CN" dirty="0"/>
              <a:t>&lt;body style="text-align: center;"&gt;</a:t>
            </a:r>
          </a:p>
          <a:p>
            <a:r>
              <a:rPr lang="zh-CN" altLang="zh-CN" dirty="0"/>
              <a:t>	&lt;form action="${pageContext.request.contextPath}/param.jsp"&gt;</a:t>
            </a:r>
          </a:p>
          <a:p>
            <a:r>
              <a:rPr lang="zh-CN" altLang="zh-CN" dirty="0"/>
              <a:t>		num1：&lt;input type="text" name="num1"&gt;&lt;br</a:t>
            </a:r>
            <a:r>
              <a:rPr lang="en-US" altLang="zh-CN" dirty="0"/>
              <a:t> /</a:t>
            </a:r>
            <a:r>
              <a:rPr lang="zh-CN" altLang="zh-CN" dirty="0"/>
              <a:t>&gt; </a:t>
            </a:r>
          </a:p>
          <a:p>
            <a:r>
              <a:rPr lang="zh-CN" altLang="zh-CN" dirty="0"/>
              <a:t>		num2：&lt;input type="text" name="num"&gt;&lt;br</a:t>
            </a:r>
            <a:r>
              <a:rPr lang="en-US" altLang="zh-CN" dirty="0"/>
              <a:t> /</a:t>
            </a:r>
            <a:r>
              <a:rPr lang="zh-CN" altLang="zh-CN" dirty="0"/>
              <a:t>&gt; </a:t>
            </a:r>
          </a:p>
          <a:p>
            <a:r>
              <a:rPr lang="zh-CN" altLang="zh-CN" dirty="0"/>
              <a:t>		num3：&lt;input type="text" name="num"&gt;&lt;br</a:t>
            </a:r>
            <a:r>
              <a:rPr lang="en-US" altLang="zh-CN" dirty="0"/>
              <a:t> /</a:t>
            </a:r>
            <a:r>
              <a:rPr lang="zh-CN" altLang="zh-CN" dirty="0"/>
              <a:t>&gt; &lt;br</a:t>
            </a:r>
            <a:r>
              <a:rPr lang="en-US" altLang="zh-CN" dirty="0"/>
              <a:t> /</a:t>
            </a:r>
            <a:r>
              <a:rPr lang="zh-CN" altLang="zh-CN" dirty="0"/>
              <a:t>&gt;</a:t>
            </a:r>
          </a:p>
          <a:p>
            <a:r>
              <a:rPr lang="zh-CN" altLang="zh-CN" dirty="0"/>
              <a:t>		&lt;input type="submit" value="提交" /&gt;&amp;nbsp;&amp;nbsp;</a:t>
            </a:r>
          </a:p>
          <a:p>
            <a:r>
              <a:rPr lang="zh-CN" altLang="zh-CN" dirty="0"/>
              <a:t>		&lt;input type="submit" value="重置" /&gt;&lt;hr</a:t>
            </a:r>
            <a:r>
              <a:rPr lang="en-US" altLang="zh-CN" dirty="0"/>
              <a:t> /</a:t>
            </a:r>
            <a:r>
              <a:rPr lang="zh-CN" altLang="zh-CN" dirty="0"/>
              <a:t>&gt;</a:t>
            </a:r>
          </a:p>
          <a:p>
            <a:r>
              <a:rPr lang="zh-CN" altLang="zh-CN" dirty="0"/>
              <a:t>		num1：</a:t>
            </a:r>
            <a:r>
              <a:rPr lang="en-US" altLang="zh-CN" dirty="0"/>
              <a:t> </a:t>
            </a:r>
            <a:r>
              <a:rPr lang="zh-CN" altLang="zh-CN" dirty="0">
                <a:solidFill>
                  <a:srgbClr val="1369B2"/>
                </a:solidFill>
              </a:rPr>
              <a:t>${param.num1}</a:t>
            </a:r>
            <a:r>
              <a:rPr lang="en-US" altLang="zh-CN" dirty="0">
                <a:solidFill>
                  <a:srgbClr val="1369B2"/>
                </a:solidFill>
              </a:rPr>
              <a:t> </a:t>
            </a:r>
            <a:r>
              <a:rPr lang="zh-CN" altLang="zh-CN" dirty="0"/>
              <a:t>&lt;br</a:t>
            </a:r>
            <a:r>
              <a:rPr lang="en-US" altLang="zh-CN" dirty="0"/>
              <a:t> /</a:t>
            </a:r>
            <a:r>
              <a:rPr lang="zh-CN" altLang="zh-CN" dirty="0"/>
              <a:t>&gt;</a:t>
            </a:r>
          </a:p>
          <a:p>
            <a:r>
              <a:rPr lang="zh-CN" altLang="zh-CN" dirty="0"/>
              <a:t>		num2：</a:t>
            </a:r>
            <a:r>
              <a:rPr lang="en-US" altLang="zh-CN" dirty="0"/>
              <a:t> </a:t>
            </a:r>
            <a:r>
              <a:rPr lang="zh-CN" altLang="zh-CN" dirty="0">
                <a:solidFill>
                  <a:srgbClr val="1369B2"/>
                </a:solidFill>
              </a:rPr>
              <a:t>${paramValues.num[0]}</a:t>
            </a:r>
            <a:r>
              <a:rPr lang="en-US" altLang="zh-CN" dirty="0">
                <a:solidFill>
                  <a:srgbClr val="1369B2"/>
                </a:solidFill>
              </a:rPr>
              <a:t> </a:t>
            </a:r>
            <a:r>
              <a:rPr lang="zh-CN" altLang="zh-CN" dirty="0"/>
              <a:t>&lt;br</a:t>
            </a:r>
            <a:r>
              <a:rPr lang="en-US" altLang="zh-CN" dirty="0"/>
              <a:t> /</a:t>
            </a:r>
            <a:r>
              <a:rPr lang="zh-CN" altLang="zh-CN" dirty="0"/>
              <a:t>&gt;</a:t>
            </a:r>
          </a:p>
          <a:p>
            <a:r>
              <a:rPr lang="zh-CN" altLang="zh-CN" dirty="0"/>
              <a:t>		num3：</a:t>
            </a:r>
            <a:r>
              <a:rPr lang="en-US" altLang="zh-CN" dirty="0"/>
              <a:t> </a:t>
            </a:r>
            <a:r>
              <a:rPr lang="zh-CN" altLang="zh-CN" dirty="0">
                <a:solidFill>
                  <a:srgbClr val="1369B2"/>
                </a:solidFill>
              </a:rPr>
              <a:t>${paramValues.num[1]}</a:t>
            </a:r>
            <a:r>
              <a:rPr lang="en-US" altLang="zh-CN" dirty="0">
                <a:solidFill>
                  <a:srgbClr val="1369B2"/>
                </a:solidFill>
              </a:rPr>
              <a:t> </a:t>
            </a:r>
            <a:r>
              <a:rPr lang="zh-CN" altLang="zh-CN" dirty="0"/>
              <a:t>&lt;br</a:t>
            </a:r>
            <a:r>
              <a:rPr lang="en-US" altLang="zh-CN" dirty="0"/>
              <a:t> /</a:t>
            </a:r>
            <a:r>
              <a:rPr lang="zh-CN" altLang="zh-CN" dirty="0"/>
              <a:t>&gt;</a:t>
            </a:r>
          </a:p>
          <a:p>
            <a:r>
              <a:rPr lang="zh-CN" altLang="zh-CN" dirty="0"/>
              <a:t>	&lt;/form&gt;</a:t>
            </a:r>
          </a:p>
          <a:p>
            <a:r>
              <a:rPr lang="zh-CN" altLang="zh-CN" dirty="0"/>
              <a:t>&lt;/body&gt;</a:t>
            </a:r>
          </a:p>
        </p:txBody>
      </p:sp>
      <p:sp>
        <p:nvSpPr>
          <p:cNvPr id="13" name="Title 1"/>
          <p:cNvSpPr txBox="1"/>
          <p:nvPr/>
        </p:nvSpPr>
        <p:spPr>
          <a:xfrm>
            <a:off x="1143839" y="266933"/>
            <a:ext cx="462099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访问环境信息的隐式对象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95121"/>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 “</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http://localhost:8080/chapter07/param.jsp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param.jsp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页面，效果如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39" y="266933"/>
            <a:ext cx="462099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访问环境信息的隐式对象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0962" name="图片 28"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686" y="2518242"/>
            <a:ext cx="5553553" cy="33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054780"/>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en-US" sz="1600" dirty="0">
                <a:solidFill>
                  <a:srgbClr val="595959"/>
                </a:solidFill>
                <a:latin typeface="微软雅黑" panose="020B0503020204020204" pitchFamily="34" charset="-122"/>
                <a:ea typeface="微软雅黑" panose="020B0503020204020204" pitchFamily="34" charset="-122"/>
                <a:cs typeface="+mn-ea"/>
              </a:rPr>
              <a:t>上图</a:t>
            </a:r>
            <a:r>
              <a:rPr lang="zh-CN" altLang="zh-CN" sz="1600" dirty="0">
                <a:solidFill>
                  <a:srgbClr val="595959"/>
                </a:solidFill>
                <a:latin typeface="微软雅黑" panose="020B0503020204020204" pitchFamily="34" charset="-122"/>
                <a:ea typeface="微软雅黑" panose="020B0503020204020204" pitchFamily="34" charset="-122"/>
                <a:cs typeface="+mn-ea"/>
              </a:rPr>
              <a:t>的表单中输入三个数字，分别为</a:t>
            </a:r>
            <a:r>
              <a:rPr lang="en-US" altLang="zh-CN" sz="1600" dirty="0">
                <a:solidFill>
                  <a:srgbClr val="595959"/>
                </a:solidFill>
                <a:latin typeface="微软雅黑" panose="020B0503020204020204" pitchFamily="34" charset="-122"/>
                <a:ea typeface="微软雅黑" panose="020B0503020204020204" pitchFamily="34" charset="-122"/>
                <a:cs typeface="+mn-ea"/>
              </a:rPr>
              <a:t>10</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20</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30</a:t>
            </a:r>
            <a:r>
              <a:rPr lang="zh-CN" altLang="zh-CN" sz="1600" dirty="0">
                <a:solidFill>
                  <a:srgbClr val="595959"/>
                </a:solidFill>
                <a:latin typeface="微软雅黑" panose="020B0503020204020204" pitchFamily="34" charset="-122"/>
                <a:ea typeface="微软雅黑" panose="020B0503020204020204" pitchFamily="34" charset="-122"/>
                <a:cs typeface="+mn-ea"/>
              </a:rPr>
              <a:t>，然后单击提交按钮，浏览器窗口中显示的结果如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39" y="266933"/>
            <a:ext cx="462099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访问环境信息的隐式对象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1986" name="图片 29" descr="手机截图图社交软件的信息&#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1300" y="2164976"/>
            <a:ext cx="5327960" cy="319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143839" y="5728011"/>
            <a:ext cx="10259267" cy="461665"/>
          </a:xfrm>
          <a:prstGeom prst="rect">
            <a:avLst/>
          </a:prstGeom>
        </p:spPr>
        <p:txBody>
          <a:bodyPr wrap="square">
            <a:spAutoFit/>
          </a:bodyPr>
          <a:lstStyle/>
          <a:p>
            <a:pPr>
              <a:lnSpc>
                <a:spcPct val="150000"/>
              </a:lnSpc>
            </a:pPr>
            <a:r>
              <a:rPr lang="zh-CN" altLang="zh-CN" sz="1600" dirty="0">
                <a:solidFill>
                  <a:srgbClr val="FF0000"/>
                </a:solidFill>
                <a:latin typeface="微软雅黑" panose="020B0503020204020204" pitchFamily="34" charset="-122"/>
                <a:ea typeface="微软雅黑" panose="020B0503020204020204" pitchFamily="34" charset="-122"/>
                <a:cs typeface="+mn-ea"/>
              </a:rPr>
              <a:t>需要注意的是</a:t>
            </a:r>
            <a:r>
              <a:rPr lang="zh-CN" altLang="zh-CN" sz="1600" dirty="0">
                <a:solidFill>
                  <a:srgbClr val="595959"/>
                </a:solidFill>
                <a:latin typeface="微软雅黑" panose="020B0503020204020204" pitchFamily="34" charset="-122"/>
                <a:ea typeface="微软雅黑" panose="020B0503020204020204" pitchFamily="34" charset="-122"/>
                <a:cs typeface="+mn-ea"/>
              </a:rPr>
              <a:t>，如果一个请求参数有多个值，那么在使用param获取请求参数时，则返回请求参数的第一个值。</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7.2.4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8" name="TextBox 35"/>
          <p:cNvSpPr txBox="1">
            <a:spLocks noChangeArrowheads="1"/>
          </p:cNvSpPr>
          <p:nvPr/>
        </p:nvSpPr>
        <p:spPr bwMode="auto">
          <a:xfrm>
            <a:off x="5998551" y="3036360"/>
            <a:ext cx="4624626"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熟悉在</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开发中获取客户端的</a:t>
            </a:r>
            <a:r>
              <a:rPr lang="en-US" altLang="zh-CN" dirty="0">
                <a:solidFill>
                  <a:srgbClr val="1369B2"/>
                </a:solidFill>
                <a:latin typeface="微软雅黑" panose="020B0503020204020204" pitchFamily="34" charset="-122"/>
                <a:ea typeface="微软雅黑" panose="020B0503020204020204" pitchFamily="34" charset="-122"/>
              </a:rPr>
              <a:t>Cookie</a:t>
            </a:r>
            <a:r>
              <a:rPr lang="zh-CN" altLang="en-US" dirty="0">
                <a:solidFill>
                  <a:srgbClr val="1369B2"/>
                </a:solidFill>
                <a:latin typeface="微软雅黑" panose="020B0503020204020204" pitchFamily="34" charset="-122"/>
                <a:ea typeface="微软雅黑" panose="020B0503020204020204" pitchFamily="34" charset="-122"/>
              </a:rPr>
              <a:t>对象</a:t>
            </a: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131537"/>
            <a:ext cx="23172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55042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Cookie</a:t>
            </a:r>
            <a:r>
              <a:rPr lang="zh-CN" altLang="zh-CN" sz="2000" dirty="0">
                <a:solidFill>
                  <a:srgbClr val="1369B2"/>
                </a:solidFill>
                <a:latin typeface="微软雅黑" panose="020B0503020204020204" pitchFamily="34" charset="-122"/>
                <a:ea typeface="微软雅黑" panose="020B0503020204020204" pitchFamily="34" charset="-122"/>
              </a:rPr>
              <a:t>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文本框 18"/>
          <p:cNvSpPr txBox="1"/>
          <p:nvPr>
            <p:custDataLst>
              <p:tags r:id="rId2"/>
            </p:custDataLst>
          </p:nvPr>
        </p:nvSpPr>
        <p:spPr>
          <a:xfrm>
            <a:off x="1143840" y="2051848"/>
            <a:ext cx="10003772" cy="13905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在JSP开发中，经常需要获取客户端的Cookie信息，为此，在EL中，提供了</a:t>
            </a:r>
            <a:r>
              <a:rPr lang="zh-CN" altLang="zh-CN" dirty="0">
                <a:solidFill>
                  <a:srgbClr val="1369B2"/>
                </a:solidFill>
                <a:latin typeface="微软雅黑" panose="020B0503020204020204" pitchFamily="34" charset="-122"/>
              </a:rPr>
              <a:t>Cookie隐式对象</a:t>
            </a:r>
            <a:r>
              <a:rPr lang="zh-CN" altLang="zh-CN" dirty="0">
                <a:solidFill>
                  <a:srgbClr val="595959"/>
                </a:solidFill>
                <a:latin typeface="微软雅黑" panose="020B0503020204020204" pitchFamily="34" charset="-122"/>
              </a:rPr>
              <a:t>，该对象是一个集合了所有Cookie信息的</a:t>
            </a:r>
            <a:r>
              <a:rPr lang="zh-CN" altLang="zh-CN" dirty="0">
                <a:solidFill>
                  <a:srgbClr val="1369B2"/>
                </a:solidFill>
                <a:latin typeface="微软雅黑" panose="020B0503020204020204" pitchFamily="34" charset="-122"/>
              </a:rPr>
              <a:t>Map集合</a:t>
            </a:r>
            <a:r>
              <a:rPr lang="zh-CN" altLang="zh-CN" dirty="0">
                <a:solidFill>
                  <a:srgbClr val="595959"/>
                </a:solidFill>
                <a:latin typeface="微软雅黑" panose="020B0503020204020204" pitchFamily="34" charset="-122"/>
              </a:rPr>
              <a:t>，Map集合中元素的键为各个Cookie的名称，值则为对应的Cookie对象。cookie对象用法示例如下：</a:t>
            </a:r>
          </a:p>
        </p:txBody>
      </p:sp>
      <p:pic>
        <p:nvPicPr>
          <p:cNvPr id="13" name="图片 12"/>
          <p:cNvPicPr>
            <a:picLocks noChangeAspect="1"/>
          </p:cNvPicPr>
          <p:nvPr/>
        </p:nvPicPr>
        <p:blipFill>
          <a:blip r:embed="rId5"/>
          <a:stretch>
            <a:fillRect/>
          </a:stretch>
        </p:blipFill>
        <p:spPr>
          <a:xfrm>
            <a:off x="3155961" y="3973329"/>
            <a:ext cx="5710502" cy="1082765"/>
          </a:xfrm>
          <a:prstGeom prst="rect">
            <a:avLst/>
          </a:prstGeom>
        </p:spPr>
      </p:pic>
      <p:sp>
        <p:nvSpPr>
          <p:cNvPr id="14" name="矩形 13"/>
          <p:cNvSpPr/>
          <p:nvPr/>
        </p:nvSpPr>
        <p:spPr>
          <a:xfrm>
            <a:off x="3209749" y="4040565"/>
            <a:ext cx="5624971" cy="923330"/>
          </a:xfrm>
          <a:prstGeom prst="rect">
            <a:avLst/>
          </a:prstGeom>
        </p:spPr>
        <p:txBody>
          <a:bodyPr wrap="square">
            <a:spAutoFit/>
          </a:bodyPr>
          <a:lstStyle/>
          <a:p>
            <a:r>
              <a:rPr lang="zh-CN" altLang="zh-CN" dirty="0"/>
              <a:t>获取</a:t>
            </a:r>
            <a:r>
              <a:rPr lang="en-US" altLang="zh-CN" dirty="0"/>
              <a:t>cookie</a:t>
            </a:r>
            <a:r>
              <a:rPr lang="zh-CN" altLang="zh-CN" dirty="0"/>
              <a:t>对象的信息：</a:t>
            </a:r>
            <a:r>
              <a:rPr lang="en-US" altLang="zh-CN" dirty="0"/>
              <a:t>${cookie.userName}</a:t>
            </a:r>
            <a:endParaRPr lang="zh-CN" altLang="zh-CN" dirty="0"/>
          </a:p>
          <a:p>
            <a:r>
              <a:rPr lang="zh-CN" altLang="zh-CN" dirty="0"/>
              <a:t>获取</a:t>
            </a:r>
            <a:r>
              <a:rPr lang="en-US" altLang="zh-CN" dirty="0"/>
              <a:t>cookie</a:t>
            </a:r>
            <a:r>
              <a:rPr lang="zh-CN" altLang="zh-CN" dirty="0"/>
              <a:t>对象的名称：</a:t>
            </a:r>
            <a:r>
              <a:rPr lang="en-US" altLang="zh-CN" dirty="0"/>
              <a:t>${cookie.userName.name}</a:t>
            </a:r>
            <a:endParaRPr lang="zh-CN" altLang="zh-CN" dirty="0"/>
          </a:p>
          <a:p>
            <a:r>
              <a:rPr lang="zh-CN" altLang="zh-CN" dirty="0"/>
              <a:t>获取cookie对象的值：</a:t>
            </a:r>
            <a:r>
              <a:rPr lang="en-US" altLang="zh-CN" dirty="0"/>
              <a:t>${cookie.userName.value}</a:t>
            </a:r>
            <a:endParaRPr lang="zh-CN" altLang="zh-CN" dirty="0"/>
          </a:p>
        </p:txBody>
      </p:sp>
      <p:sp>
        <p:nvSpPr>
          <p:cNvPr id="9"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7.2.4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95121"/>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目录下新建一个名为</a:t>
            </a:r>
            <a:r>
              <a:rPr lang="en-US" altLang="zh-CN" sz="1600" dirty="0">
                <a:solidFill>
                  <a:srgbClr val="595959"/>
                </a:solidFill>
                <a:latin typeface="微软雅黑" panose="020B0503020204020204" pitchFamily="34" charset="-122"/>
                <a:ea typeface="微软雅黑" panose="020B0503020204020204" pitchFamily="34" charset="-122"/>
                <a:cs typeface="+mn-ea"/>
              </a:rPr>
              <a:t>cookie.jsp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的文件用于演示如何获取Cookie对象中的信息。</a:t>
            </a:r>
            <a:r>
              <a:rPr lang="en-US" altLang="zh-CN" sz="1600" dirty="0">
                <a:solidFill>
                  <a:srgbClr val="595959"/>
                </a:solidFill>
                <a:latin typeface="微软雅黑" panose="020B0503020204020204" pitchFamily="34" charset="-122"/>
                <a:ea typeface="微软雅黑" panose="020B0503020204020204" pitchFamily="34" charset="-122"/>
                <a:cs typeface="+mn-ea"/>
              </a:rPr>
              <a:t>cookie.jsp</a:t>
            </a:r>
            <a:r>
              <a:rPr lang="zh-CN" altLang="zh-CN" sz="1600" dirty="0">
                <a:solidFill>
                  <a:srgbClr val="595959"/>
                </a:solidFill>
                <a:latin typeface="微软雅黑" panose="020B0503020204020204" pitchFamily="34" charset="-122"/>
                <a:ea typeface="微软雅黑" panose="020B0503020204020204" pitchFamily="34" charset="-122"/>
                <a:cs typeface="+mn-ea"/>
              </a:rPr>
              <a:t>的实现如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445849" y="2512721"/>
            <a:ext cx="9123540" cy="3144513"/>
          </a:xfrm>
          <a:prstGeom prst="rect">
            <a:avLst/>
          </a:prstGeom>
        </p:spPr>
      </p:pic>
      <p:sp>
        <p:nvSpPr>
          <p:cNvPr id="2" name="矩形 1"/>
          <p:cNvSpPr/>
          <p:nvPr/>
        </p:nvSpPr>
        <p:spPr>
          <a:xfrm>
            <a:off x="1513085" y="2491019"/>
            <a:ext cx="8584188" cy="3139321"/>
          </a:xfrm>
          <a:prstGeom prst="rect">
            <a:avLst/>
          </a:prstGeom>
        </p:spPr>
        <p:txBody>
          <a:bodyPr wrap="square">
            <a:spAutoFit/>
          </a:bodyPr>
          <a:lstStyle/>
          <a:p>
            <a:r>
              <a:rPr lang="en-US" altLang="zh-CN" dirty="0"/>
              <a:t>&lt;%@ page language="java" contentType="text/html; charset=utf-8"%&gt;</a:t>
            </a:r>
            <a:endParaRPr lang="zh-CN" altLang="zh-CN" dirty="0"/>
          </a:p>
          <a:p>
            <a:r>
              <a:rPr lang="en-US" altLang="zh-CN" dirty="0"/>
              <a:t>&lt;html&gt;</a:t>
            </a:r>
            <a:endParaRPr lang="zh-CN" altLang="zh-CN" dirty="0"/>
          </a:p>
          <a:p>
            <a:r>
              <a:rPr lang="en-US" altLang="zh-CN" dirty="0"/>
              <a:t>&lt;head&gt;&lt;/head&gt;</a:t>
            </a:r>
            <a:endParaRPr lang="zh-CN" altLang="zh-CN" dirty="0"/>
          </a:p>
          <a:p>
            <a:r>
              <a:rPr lang="en-US" altLang="zh-CN" dirty="0"/>
              <a:t>&lt;body&gt;</a:t>
            </a:r>
            <a:endParaRPr lang="zh-CN" altLang="zh-CN" dirty="0"/>
          </a:p>
          <a:p>
            <a:r>
              <a:rPr lang="en-US" altLang="zh-CN" dirty="0"/>
              <a:t>	Cookie</a:t>
            </a:r>
            <a:r>
              <a:rPr lang="zh-CN" altLang="zh-CN" dirty="0"/>
              <a:t>对象的信息：</a:t>
            </a:r>
            <a:r>
              <a:rPr lang="en-US" altLang="zh-CN" dirty="0"/>
              <a:t>&lt;br /&gt; </a:t>
            </a:r>
            <a:endParaRPr lang="zh-CN" altLang="zh-CN" dirty="0"/>
          </a:p>
          <a:p>
            <a:r>
              <a:rPr lang="en-US" altLang="zh-CN" dirty="0"/>
              <a:t>	</a:t>
            </a:r>
            <a:r>
              <a:rPr lang="en-US" altLang="zh-CN" dirty="0">
                <a:solidFill>
                  <a:srgbClr val="1369B2"/>
                </a:solidFill>
              </a:rPr>
              <a:t>${cookie.userName } </a:t>
            </a:r>
            <a:r>
              <a:rPr lang="en-US" altLang="zh-CN" dirty="0"/>
              <a:t>&lt;br /&gt; </a:t>
            </a:r>
            <a:endParaRPr lang="zh-CN" altLang="zh-CN" dirty="0"/>
          </a:p>
          <a:p>
            <a:r>
              <a:rPr lang="en-US" altLang="zh-CN" dirty="0"/>
              <a:t>	Cookie</a:t>
            </a:r>
            <a:r>
              <a:rPr lang="zh-CN" altLang="zh-CN" dirty="0"/>
              <a:t>对象的名称和值：</a:t>
            </a:r>
            <a:r>
              <a:rPr lang="en-US" altLang="zh-CN" dirty="0"/>
              <a:t>&lt;br /&gt; </a:t>
            </a:r>
            <a:endParaRPr lang="zh-CN" altLang="zh-CN" dirty="0"/>
          </a:p>
          <a:p>
            <a:r>
              <a:rPr lang="en-US" altLang="zh-CN" dirty="0"/>
              <a:t>	</a:t>
            </a:r>
            <a:r>
              <a:rPr lang="en-US" altLang="zh-CN" dirty="0">
                <a:solidFill>
                  <a:srgbClr val="1369B2"/>
                </a:solidFill>
              </a:rPr>
              <a:t>${cookie.userName.name }=${cookie.userName.value }</a:t>
            </a:r>
            <a:endParaRPr lang="zh-CN" altLang="zh-CN" dirty="0">
              <a:solidFill>
                <a:srgbClr val="1369B2"/>
              </a:solidFill>
            </a:endParaRPr>
          </a:p>
          <a:p>
            <a:r>
              <a:rPr lang="en-US" altLang="zh-CN" dirty="0"/>
              <a:t>        &lt;% response.addCookie(new Cookie("userName", "itcast")); %&gt;</a:t>
            </a:r>
            <a:endParaRPr lang="zh-CN" altLang="zh-CN" dirty="0"/>
          </a:p>
          <a:p>
            <a:r>
              <a:rPr lang="en-US" altLang="zh-CN" dirty="0"/>
              <a:t>&lt;/body&gt;</a:t>
            </a:r>
            <a:endParaRPr lang="zh-CN" altLang="zh-CN" dirty="0"/>
          </a:p>
          <a:p>
            <a:r>
              <a:rPr lang="en-US" altLang="zh-CN" dirty="0"/>
              <a:t>&lt;/html&gt;</a:t>
            </a:r>
            <a:endParaRPr lang="zh-CN" altLang="zh-CN" dirty="0"/>
          </a:p>
        </p:txBody>
      </p:sp>
      <p:sp>
        <p:nvSpPr>
          <p:cNvPr id="8"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7.2.4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974098"/>
            <a:ext cx="8485746" cy="19389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http://localhost:8080/chapter07/cookie.jsp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cookie.jsp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页面，由于是浏览器第一次访问cookie.jsp页面，此时，服务器还没有接收到名为userName的Cookie信息，所以，浏览器窗口中不会显示。接下来刷新浏览器，第二次访问</a:t>
            </a:r>
            <a:r>
              <a:rPr lang="en-US" altLang="zh-CN" sz="1600" dirty="0">
                <a:solidFill>
                  <a:srgbClr val="595959"/>
                </a:solidFill>
                <a:latin typeface="微软雅黑" panose="020B0503020204020204" pitchFamily="34" charset="-122"/>
                <a:ea typeface="微软雅黑" panose="020B0503020204020204" pitchFamily="34" charset="-122"/>
                <a:cs typeface="+mn-ea"/>
              </a:rPr>
              <a:t>cookie.jsp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页面，此时浏览器窗口中显示的结果如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7.2.4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3010" name="图片 30"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686" y="3307978"/>
            <a:ext cx="5614884" cy="225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131537"/>
            <a:ext cx="37332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308930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Cookie</a:t>
            </a:r>
            <a:r>
              <a:rPr lang="zh-CN" altLang="en-US" sz="2000" dirty="0">
                <a:solidFill>
                  <a:srgbClr val="1369B2"/>
                </a:solidFill>
                <a:latin typeface="微软雅黑" panose="020B0503020204020204" pitchFamily="34" charset="-122"/>
                <a:ea typeface="微软雅黑" panose="020B0503020204020204" pitchFamily="34" charset="-122"/>
              </a:rPr>
              <a:t>对象运行图的解释</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8"/>
          <p:cNvSpPr txBox="1"/>
          <p:nvPr>
            <p:custDataLst>
              <p:tags r:id="rId2"/>
            </p:custDataLst>
          </p:nvPr>
        </p:nvSpPr>
        <p:spPr>
          <a:xfrm>
            <a:off x="1653722" y="2801673"/>
            <a:ext cx="9199646" cy="24914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可知，浏览器窗口中显示了获取到的</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信息，这是因为第一次访问服务器时，服务器会向浏览器回写一个</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，此时的</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信息是存储在浏览器中的，当刷新浏览器，第二次访问</a:t>
            </a:r>
            <a:r>
              <a:rPr lang="en-US" altLang="zh-CN" dirty="0">
                <a:solidFill>
                  <a:srgbClr val="595959"/>
                </a:solidFill>
                <a:latin typeface="微软雅黑" panose="020B0503020204020204" pitchFamily="34" charset="-122"/>
              </a:rPr>
              <a:t>cookie.jsp</a:t>
            </a:r>
            <a:r>
              <a:rPr lang="zh-CN" altLang="zh-CN" dirty="0">
                <a:solidFill>
                  <a:srgbClr val="595959"/>
                </a:solidFill>
                <a:latin typeface="微软雅黑" panose="020B0503020204020204" pitchFamily="34" charset="-122"/>
              </a:rPr>
              <a:t>页面时，由于浏览器中已经存储了名为</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信息，浏览器会将此</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信息一同发送给服务器，这时使用表达式</a:t>
            </a:r>
            <a:r>
              <a:rPr lang="en-US" altLang="zh-CN" dirty="0">
                <a:solidFill>
                  <a:srgbClr val="1369B2"/>
                </a:solidFill>
                <a:latin typeface="微软雅黑" panose="020B0503020204020204" pitchFamily="34" charset="-122"/>
              </a:rPr>
              <a:t>${cookie.userName.name }</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${cookie.userName.value }</a:t>
            </a:r>
            <a:r>
              <a:rPr lang="zh-CN" altLang="zh-CN" dirty="0">
                <a:solidFill>
                  <a:srgbClr val="595959"/>
                </a:solidFill>
                <a:latin typeface="微软雅黑" panose="020B0503020204020204" pitchFamily="34" charset="-122"/>
              </a:rPr>
              <a:t>便可以获取</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的名称和值。</a:t>
            </a:r>
          </a:p>
        </p:txBody>
      </p:sp>
      <p:sp>
        <p:nvSpPr>
          <p:cNvPr id="20" name="圆角矩形 19"/>
          <p:cNvSpPr/>
          <p:nvPr/>
        </p:nvSpPr>
        <p:spPr>
          <a:xfrm>
            <a:off x="1319903" y="2501152"/>
            <a:ext cx="9865885" cy="310627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矩形 93"/>
          <p:cNvSpPr/>
          <p:nvPr/>
        </p:nvSpPr>
        <p:spPr>
          <a:xfrm>
            <a:off x="1269679" y="244773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矩形 93"/>
          <p:cNvSpPr/>
          <p:nvPr/>
        </p:nvSpPr>
        <p:spPr>
          <a:xfrm rot="10800000">
            <a:off x="10853368" y="529316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7.2.4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06583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734404" y="2899011"/>
            <a:ext cx="9215258" cy="13363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EL全称为Expression Language，即</a:t>
            </a:r>
            <a:r>
              <a:rPr lang="zh-CN" altLang="zh-CN" dirty="0">
                <a:solidFill>
                  <a:srgbClr val="1369B2"/>
                </a:solidFill>
                <a:latin typeface="微软雅黑" panose="020B0503020204020204" pitchFamily="34" charset="-122"/>
              </a:rPr>
              <a:t>表达式语言</a:t>
            </a:r>
            <a:r>
              <a:rPr lang="zh-CN" altLang="zh-CN" dirty="0">
                <a:solidFill>
                  <a:srgbClr val="595959"/>
                </a:solidFill>
                <a:latin typeface="微软雅黑" panose="020B0503020204020204" pitchFamily="34" charset="-122"/>
              </a:rPr>
              <a:t>。它是JSP 2.0引入的一个新内容。EL可以简化JSP开发中的对象引用，从而规范页面代码，增加程序的</a:t>
            </a:r>
            <a:r>
              <a:rPr lang="zh-CN" altLang="zh-CN" dirty="0">
                <a:solidFill>
                  <a:srgbClr val="1369B2"/>
                </a:solidFill>
                <a:latin typeface="微软雅黑" panose="020B0503020204020204" pitchFamily="34" charset="-122"/>
              </a:rPr>
              <a:t>可读性及可维护性</a:t>
            </a:r>
            <a:r>
              <a:rPr lang="zh-CN" altLang="zh-CN" dirty="0">
                <a:solidFill>
                  <a:srgbClr val="595959"/>
                </a:solidFill>
                <a:latin typeface="微软雅黑" panose="020B0503020204020204" pitchFamily="34" charset="-122"/>
              </a:rPr>
              <a:t>。EL为不熟悉Java语言页面开发的人员提供了一个开发JavaWeb应用的新途径。</a:t>
            </a:r>
          </a:p>
        </p:txBody>
      </p:sp>
      <p:sp>
        <p:nvSpPr>
          <p:cNvPr id="2" name="文本框 1"/>
          <p:cNvSpPr txBox="1"/>
          <p:nvPr/>
        </p:nvSpPr>
        <p:spPr>
          <a:xfrm>
            <a:off x="1253219" y="1231181"/>
            <a:ext cx="122661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1400585" y="2501150"/>
            <a:ext cx="9865885" cy="210621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350361" y="24746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949662"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22645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7.2.5  initParam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8" name="TextBox 35"/>
          <p:cNvSpPr txBox="1">
            <a:spLocks noChangeArrowheads="1"/>
          </p:cNvSpPr>
          <p:nvPr/>
        </p:nvSpPr>
        <p:spPr bwMode="auto">
          <a:xfrm>
            <a:off x="5998550" y="2834655"/>
            <a:ext cx="5176459" cy="90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熟悉使用</a:t>
            </a:r>
            <a:r>
              <a:rPr lang="en-US" altLang="zh-CN" dirty="0">
                <a:solidFill>
                  <a:srgbClr val="1369B2"/>
                </a:solidFill>
                <a:latin typeface="微软雅黑" panose="020B0503020204020204" pitchFamily="34" charset="-122"/>
                <a:ea typeface="微软雅黑" panose="020B0503020204020204" pitchFamily="34" charset="-122"/>
              </a:rPr>
              <a:t>initParam</a:t>
            </a:r>
            <a:r>
              <a:rPr lang="zh-CN" altLang="zh-CN" dirty="0">
                <a:solidFill>
                  <a:srgbClr val="1369B2"/>
                </a:solidFill>
                <a:latin typeface="微软雅黑" panose="020B0503020204020204" pitchFamily="34" charset="-122"/>
                <a:ea typeface="微软雅黑" panose="020B0503020204020204" pitchFamily="34" charset="-122"/>
              </a:rPr>
              <a:t>对象</a:t>
            </a:r>
            <a:r>
              <a:rPr lang="zh-CN" altLang="zh-CN" dirty="0">
                <a:solidFill>
                  <a:srgbClr val="595959"/>
                </a:solidFill>
                <a:latin typeface="微软雅黑" panose="020B0503020204020204" pitchFamily="34" charset="-122"/>
                <a:ea typeface="微软雅黑" panose="020B0503020204020204" pitchFamily="34" charset="-122"/>
              </a:rPr>
              <a:t>获取</a:t>
            </a:r>
            <a:r>
              <a:rPr lang="en-US" altLang="zh-CN" dirty="0">
                <a:solidFill>
                  <a:srgbClr val="595959"/>
                </a:solidFill>
                <a:latin typeface="微软雅黑" panose="020B0503020204020204" pitchFamily="34" charset="-122"/>
                <a:ea typeface="微软雅黑" panose="020B0503020204020204" pitchFamily="34" charset="-122"/>
              </a:rPr>
              <a:t>Web</a:t>
            </a:r>
            <a:r>
              <a:rPr lang="zh-CN" altLang="zh-CN" dirty="0">
                <a:solidFill>
                  <a:srgbClr val="595959"/>
                </a:solidFill>
                <a:latin typeface="微软雅黑" panose="020B0503020204020204" pitchFamily="34" charset="-122"/>
                <a:ea typeface="微软雅黑" panose="020B0503020204020204" pitchFamily="34" charset="-122"/>
              </a:rPr>
              <a:t>应用初始化参数的值</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95121"/>
            <a:ext cx="8485746" cy="787523"/>
          </a:xfrm>
          <a:prstGeom prst="rect">
            <a:avLst/>
          </a:prstGeom>
          <a:noFill/>
          <a:ln>
            <a:noFill/>
          </a:ln>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initParam</a:t>
            </a:r>
            <a:r>
              <a:rPr lang="zh-CN" altLang="zh-CN" sz="1600" dirty="0">
                <a:solidFill>
                  <a:srgbClr val="595959"/>
                </a:solidFill>
                <a:latin typeface="微软雅黑" panose="020B0503020204020204" pitchFamily="34" charset="-122"/>
                <a:ea typeface="微软雅黑" panose="020B0503020204020204" pitchFamily="34" charset="-122"/>
                <a:cs typeface="+mn-ea"/>
              </a:rPr>
              <a:t>对象用于获取</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应用初始化参数的值，下面通过一个案例具体讲解</a:t>
            </a:r>
            <a:r>
              <a:rPr lang="en-US" altLang="zh-CN" sz="1600" dirty="0">
                <a:solidFill>
                  <a:srgbClr val="595959"/>
                </a:solidFill>
                <a:latin typeface="微软雅黑" panose="020B0503020204020204" pitchFamily="34" charset="-122"/>
                <a:ea typeface="微软雅黑" panose="020B0503020204020204" pitchFamily="34" charset="-122"/>
                <a:cs typeface="+mn-ea"/>
              </a:rPr>
              <a:t>initParam</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web.xml</a:t>
            </a:r>
            <a:r>
              <a:rPr lang="zh-CN" altLang="zh-CN" sz="1600" dirty="0">
                <a:solidFill>
                  <a:srgbClr val="595959"/>
                </a:solidFill>
                <a:latin typeface="微软雅黑" panose="020B0503020204020204" pitchFamily="34" charset="-122"/>
                <a:ea typeface="微软雅黑" panose="020B0503020204020204" pitchFamily="34" charset="-122"/>
                <a:cs typeface="+mn-ea"/>
              </a:rPr>
              <a:t>文件中设置一个初始化参数</a:t>
            </a:r>
            <a:r>
              <a:rPr lang="en-US" altLang="zh-CN" sz="1600" dirty="0">
                <a:solidFill>
                  <a:srgbClr val="595959"/>
                </a:solidFill>
                <a:latin typeface="微软雅黑" panose="020B0503020204020204" pitchFamily="34" charset="-122"/>
                <a:ea typeface="微软雅黑" panose="020B0503020204020204" pitchFamily="34" charset="-122"/>
                <a:cs typeface="+mn-ea"/>
              </a:rPr>
              <a:t>author</a:t>
            </a:r>
            <a:r>
              <a:rPr lang="zh-CN" altLang="zh-CN" sz="1600" dirty="0">
                <a:solidFill>
                  <a:srgbClr val="595959"/>
                </a:solidFill>
                <a:latin typeface="微软雅黑" panose="020B0503020204020204" pitchFamily="34" charset="-122"/>
                <a:ea typeface="微软雅黑" panose="020B0503020204020204" pitchFamily="34" charset="-122"/>
                <a:cs typeface="+mn-ea"/>
              </a:rPr>
              <a:t>，具体代码如下：</a:t>
            </a:r>
          </a:p>
        </p:txBody>
      </p:sp>
      <p:pic>
        <p:nvPicPr>
          <p:cNvPr id="12" name="图片 11"/>
          <p:cNvPicPr>
            <a:picLocks noChangeAspect="1"/>
          </p:cNvPicPr>
          <p:nvPr/>
        </p:nvPicPr>
        <p:blipFill>
          <a:blip r:embed="rId5"/>
          <a:stretch>
            <a:fillRect/>
          </a:stretch>
        </p:blipFill>
        <p:spPr>
          <a:xfrm>
            <a:off x="2790549" y="2512722"/>
            <a:ext cx="5855904" cy="1178626"/>
          </a:xfrm>
          <a:prstGeom prst="rect">
            <a:avLst/>
          </a:prstGeom>
        </p:spPr>
      </p:pic>
      <p:sp>
        <p:nvSpPr>
          <p:cNvPr id="2" name="矩形 1"/>
          <p:cNvSpPr/>
          <p:nvPr/>
        </p:nvSpPr>
        <p:spPr>
          <a:xfrm>
            <a:off x="2898126" y="2464125"/>
            <a:ext cx="5008739" cy="1200329"/>
          </a:xfrm>
          <a:prstGeom prst="rect">
            <a:avLst/>
          </a:prstGeom>
        </p:spPr>
        <p:txBody>
          <a:bodyPr wrap="square">
            <a:spAutoFit/>
          </a:bodyPr>
          <a:lstStyle/>
          <a:p>
            <a:r>
              <a:rPr lang="en-US" altLang="zh-CN" dirty="0"/>
              <a:t>&lt;context-param&gt;</a:t>
            </a:r>
            <a:endParaRPr lang="zh-CN" altLang="zh-CN" dirty="0"/>
          </a:p>
          <a:p>
            <a:r>
              <a:rPr lang="en-US" altLang="zh-CN" dirty="0"/>
              <a:t>&lt;param-name&gt;author&lt;/param-name&gt;</a:t>
            </a:r>
            <a:endParaRPr lang="zh-CN" altLang="zh-CN" dirty="0"/>
          </a:p>
          <a:p>
            <a:r>
              <a:rPr lang="en-US" altLang="zh-CN" dirty="0"/>
              <a:t>&lt;param-value&gt;</a:t>
            </a:r>
            <a:r>
              <a:rPr lang="zh-CN" altLang="zh-CN" dirty="0"/>
              <a:t>黑马程序员</a:t>
            </a:r>
            <a:r>
              <a:rPr lang="en-US" altLang="zh-CN" dirty="0"/>
              <a:t>&lt;/param-value&gt;</a:t>
            </a:r>
            <a:endParaRPr lang="zh-CN" altLang="zh-CN" dirty="0"/>
          </a:p>
          <a:p>
            <a:r>
              <a:rPr lang="en-US" altLang="zh-CN" dirty="0"/>
              <a:t>&lt;/context-param&gt;</a:t>
            </a:r>
            <a:endParaRPr lang="zh-CN" altLang="zh-CN" dirty="0"/>
          </a:p>
        </p:txBody>
      </p:sp>
      <p:sp>
        <p:nvSpPr>
          <p:cNvPr id="13" name="Title 1"/>
          <p:cNvSpPr txBox="1"/>
          <p:nvPr/>
        </p:nvSpPr>
        <p:spPr>
          <a:xfrm>
            <a:off x="1143839" y="266933"/>
            <a:ext cx="322645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7.2.5  initParam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1"/>
          <p:cNvSpPr txBox="1"/>
          <p:nvPr>
            <p:custDataLst>
              <p:tags r:id="rId2"/>
            </p:custDataLst>
          </p:nvPr>
        </p:nvSpPr>
        <p:spPr>
          <a:xfrm>
            <a:off x="1297691" y="4229714"/>
            <a:ext cx="5318262" cy="46166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initParam</a:t>
            </a:r>
            <a:r>
              <a:rPr lang="zh-CN" altLang="zh-CN" sz="1600" dirty="0">
                <a:solidFill>
                  <a:srgbClr val="595959"/>
                </a:solidFill>
                <a:latin typeface="微软雅黑" panose="020B0503020204020204" pitchFamily="34" charset="-122"/>
                <a:ea typeface="微软雅黑" panose="020B0503020204020204" pitchFamily="34" charset="-122"/>
                <a:cs typeface="+mn-ea"/>
              </a:rPr>
              <a:t>对象获取参数</a:t>
            </a:r>
            <a:r>
              <a:rPr lang="en-US" altLang="zh-CN" sz="1600" dirty="0">
                <a:solidFill>
                  <a:srgbClr val="595959"/>
                </a:solidFill>
                <a:latin typeface="微软雅黑" panose="020B0503020204020204" pitchFamily="34" charset="-122"/>
                <a:ea typeface="微软雅黑" panose="020B0503020204020204" pitchFamily="34" charset="-122"/>
                <a:cs typeface="+mn-ea"/>
              </a:rPr>
              <a:t>author</a:t>
            </a:r>
            <a:r>
              <a:rPr lang="zh-CN" altLang="zh-CN" sz="1600" dirty="0">
                <a:solidFill>
                  <a:srgbClr val="595959"/>
                </a:solidFill>
                <a:latin typeface="微软雅黑" panose="020B0503020204020204" pitchFamily="34" charset="-122"/>
                <a:ea typeface="微软雅黑" panose="020B0503020204020204" pitchFamily="34" charset="-122"/>
                <a:cs typeface="+mn-ea"/>
              </a:rPr>
              <a:t>的代码如下</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5" name="图片 14"/>
          <p:cNvPicPr>
            <a:picLocks noChangeAspect="1"/>
          </p:cNvPicPr>
          <p:nvPr/>
        </p:nvPicPr>
        <p:blipFill>
          <a:blip r:embed="rId5"/>
          <a:stretch>
            <a:fillRect/>
          </a:stretch>
        </p:blipFill>
        <p:spPr>
          <a:xfrm>
            <a:off x="3652804" y="5096262"/>
            <a:ext cx="4578620" cy="589313"/>
          </a:xfrm>
          <a:prstGeom prst="rect">
            <a:avLst/>
          </a:prstGeom>
        </p:spPr>
      </p:pic>
      <p:sp>
        <p:nvSpPr>
          <p:cNvPr id="16" name="矩形 15"/>
          <p:cNvSpPr/>
          <p:nvPr/>
        </p:nvSpPr>
        <p:spPr>
          <a:xfrm>
            <a:off x="3760382" y="5168688"/>
            <a:ext cx="3916238" cy="369332"/>
          </a:xfrm>
          <a:prstGeom prst="rect">
            <a:avLst/>
          </a:prstGeom>
        </p:spPr>
        <p:txBody>
          <a:bodyPr wrap="square">
            <a:spAutoFit/>
          </a:bodyPr>
          <a:lstStyle/>
          <a:p>
            <a:r>
              <a:rPr lang="en-US" altLang="zh-CN" dirty="0"/>
              <a:t>${initParam.author}</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88066" y="1273498"/>
            <a:ext cx="8485746" cy="46166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initParam.jsp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2158536" y="2768214"/>
            <a:ext cx="7940205" cy="2153408"/>
          </a:xfrm>
          <a:prstGeom prst="rect">
            <a:avLst/>
          </a:prstGeom>
        </p:spPr>
      </p:pic>
      <p:sp>
        <p:nvSpPr>
          <p:cNvPr id="2" name="矩形 1"/>
          <p:cNvSpPr/>
          <p:nvPr/>
        </p:nvSpPr>
        <p:spPr>
          <a:xfrm>
            <a:off x="2198878" y="2822003"/>
            <a:ext cx="7940204" cy="2031325"/>
          </a:xfrm>
          <a:prstGeom prst="rect">
            <a:avLst/>
          </a:prstGeom>
        </p:spPr>
        <p:txBody>
          <a:bodyPr wrap="square">
            <a:spAutoFit/>
          </a:bodyPr>
          <a:lstStyle/>
          <a:p>
            <a:r>
              <a:rPr lang="en-US" altLang="zh-CN" dirty="0"/>
              <a:t>&lt;%@ page language="java" contentType="text/html; charset=utf-8"%&gt;</a:t>
            </a:r>
            <a:endParaRPr lang="zh-CN" altLang="zh-CN" dirty="0"/>
          </a:p>
          <a:p>
            <a:r>
              <a:rPr lang="en-US" altLang="zh-CN" dirty="0"/>
              <a:t>&lt;html&gt;</a:t>
            </a:r>
            <a:endParaRPr lang="zh-CN" altLang="zh-CN" dirty="0"/>
          </a:p>
          <a:p>
            <a:r>
              <a:rPr lang="en-US" altLang="zh-CN" dirty="0"/>
              <a:t>&lt;head&gt;&lt;/head&gt;</a:t>
            </a:r>
            <a:endParaRPr lang="zh-CN" altLang="zh-CN" dirty="0"/>
          </a:p>
          <a:p>
            <a:r>
              <a:rPr lang="en-US" altLang="zh-CN" dirty="0"/>
              <a:t>&lt;body&gt;</a:t>
            </a:r>
            <a:endParaRPr lang="zh-CN" altLang="zh-CN" dirty="0"/>
          </a:p>
          <a:p>
            <a:r>
              <a:rPr lang="en-US" altLang="zh-CN" dirty="0"/>
              <a:t>	Author</a:t>
            </a:r>
            <a:r>
              <a:rPr lang="zh-CN" altLang="zh-CN" dirty="0"/>
              <a:t>的值为：</a:t>
            </a:r>
            <a:r>
              <a:rPr lang="en-US" altLang="zh-CN" dirty="0">
                <a:solidFill>
                  <a:srgbClr val="1369B2"/>
                </a:solidFill>
              </a:rPr>
              <a:t>${initParam.author}</a:t>
            </a:r>
            <a:endParaRPr lang="zh-CN" altLang="zh-CN" dirty="0">
              <a:solidFill>
                <a:srgbClr val="1369B2"/>
              </a:solidFill>
            </a:endParaRPr>
          </a:p>
          <a:p>
            <a:r>
              <a:rPr lang="en-US" altLang="zh-CN" dirty="0"/>
              <a:t>&lt;/body&gt;</a:t>
            </a:r>
            <a:endParaRPr lang="zh-CN" altLang="zh-CN" dirty="0"/>
          </a:p>
          <a:p>
            <a:r>
              <a:rPr lang="en-US" altLang="zh-CN" dirty="0"/>
              <a:t>&lt;/html&gt;</a:t>
            </a:r>
            <a:endParaRPr lang="zh-CN" altLang="zh-CN" dirty="0"/>
          </a:p>
        </p:txBody>
      </p:sp>
      <p:sp>
        <p:nvSpPr>
          <p:cNvPr id="13" name="Title 1"/>
          <p:cNvSpPr txBox="1"/>
          <p:nvPr/>
        </p:nvSpPr>
        <p:spPr>
          <a:xfrm>
            <a:off x="1143839" y="266933"/>
            <a:ext cx="322645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7.2.5  initParam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88066" y="964217"/>
            <a:ext cx="8485746"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http://localhost:8080/chapter07/initParam.jsp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initParam.jsp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页面，浏览器窗口中显示的结果如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39" y="266933"/>
            <a:ext cx="322645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7.2.5  initParam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4034" name="图片 31"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1040" y="2716305"/>
            <a:ext cx="7395291" cy="2823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602647" y="3013559"/>
            <a:ext cx="5482647" cy="829753"/>
          </a:xfrm>
          <a:prstGeom prst="rect">
            <a:avLst/>
          </a:prstGeom>
          <a:noFill/>
        </p:spPr>
        <p:txBody>
          <a:bodyPr wrap="square" lIns="91443" tIns="45720" rIns="91443" bIns="45720" rtlCol="0">
            <a:spAutoFit/>
          </a:bodyPr>
          <a:lstStyle/>
          <a:p>
            <a:r>
              <a:rPr lang="en-US" altLang="zh-CN" sz="4800" b="1" dirty="0">
                <a:solidFill>
                  <a:srgbClr val="1369B2"/>
                </a:solidFill>
                <a:latin typeface="微软雅黑" panose="020B0503020204020204" pitchFamily="34" charset="-122"/>
                <a:ea typeface="微软雅黑" panose="020B0503020204020204" pitchFamily="34" charset="-122"/>
                <a:cs typeface="+mn-ea"/>
                <a:sym typeface="+mn-lt"/>
              </a:rPr>
              <a:t>JSTL</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JSTL</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5"/>
          <p:cNvSpPr txBox="1">
            <a:spLocks noChangeArrowheads="1"/>
          </p:cNvSpPr>
          <p:nvPr/>
        </p:nvSpPr>
        <p:spPr bwMode="auto">
          <a:xfrm>
            <a:off x="6072216" y="3041010"/>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1369B2"/>
                </a:solidFill>
                <a:latin typeface="微软雅黑" panose="020B0503020204020204" pitchFamily="34" charset="-122"/>
                <a:ea typeface="微软雅黑" panose="020B0503020204020204" pitchFamily="34" charset="-122"/>
              </a:rPr>
              <a:t>JSTL</a:t>
            </a:r>
            <a:r>
              <a:rPr lang="zh-CN" altLang="en-US" dirty="0">
                <a:solidFill>
                  <a:srgbClr val="595959"/>
                </a:solidFill>
                <a:latin typeface="微软雅黑" panose="020B0503020204020204" pitchFamily="34" charset="-122"/>
                <a:ea typeface="微软雅黑" panose="020B0503020204020204" pitchFamily="34" charset="-122"/>
              </a:rPr>
              <a:t>是什么，能够知道</a:t>
            </a:r>
            <a:r>
              <a:rPr lang="en-US" altLang="zh-CN" dirty="0">
                <a:solidFill>
                  <a:srgbClr val="595959"/>
                </a:solidFill>
                <a:latin typeface="微软雅黑" panose="020B0503020204020204" pitchFamily="34" charset="-122"/>
                <a:ea typeface="微软雅黑" panose="020B0503020204020204" pitchFamily="34" charset="-122"/>
              </a:rPr>
              <a:t>JSTL</a:t>
            </a:r>
            <a:r>
              <a:rPr lang="zh-CN" altLang="en-US" dirty="0">
                <a:solidFill>
                  <a:srgbClr val="595959"/>
                </a:solidFill>
                <a:latin typeface="微软雅黑" panose="020B0503020204020204" pitchFamily="34" charset="-122"/>
                <a:ea typeface="微软雅黑" panose="020B0503020204020204" pitchFamily="34" charset="-122"/>
              </a:rPr>
              <a:t>用于做什么</a:t>
            </a:r>
            <a:endParaRPr lang="zh-CN" altLang="en-US"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131537"/>
            <a:ext cx="14472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71205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JSTL</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8"/>
          <p:cNvSpPr txBox="1"/>
          <p:nvPr>
            <p:custDataLst>
              <p:tags r:id="rId2"/>
            </p:custDataLst>
          </p:nvPr>
        </p:nvSpPr>
        <p:spPr>
          <a:xfrm>
            <a:off x="1653722" y="2828567"/>
            <a:ext cx="9199646" cy="217373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从</a:t>
            </a:r>
            <a:r>
              <a:rPr lang="en-US" altLang="zh-CN" dirty="0">
                <a:solidFill>
                  <a:srgbClr val="595959"/>
                </a:solidFill>
                <a:latin typeface="微软雅黑" panose="020B0503020204020204" pitchFamily="34" charset="-122"/>
              </a:rPr>
              <a:t>JSP 1.1</a:t>
            </a:r>
            <a:r>
              <a:rPr lang="zh-CN" altLang="zh-CN" dirty="0">
                <a:solidFill>
                  <a:srgbClr val="595959"/>
                </a:solidFill>
                <a:latin typeface="微软雅黑" panose="020B0503020204020204" pitchFamily="34" charset="-122"/>
              </a:rPr>
              <a:t>规范开始，</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就支持使用自定义标签，使用自定义标签大大降低了</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页面的复杂度，同时增强了代码的重用性。为此，许多</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应用厂商都制定了自身应用的标签库，然而同一功能的标签由不同的</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应用厂商制定可能是不同的，这就导致市面上出现了很多功能相同的标签，令网页制作者无从选择，为了解决这个问题，</a:t>
            </a:r>
            <a:r>
              <a:rPr lang="en-US" altLang="zh-CN" dirty="0">
                <a:solidFill>
                  <a:srgbClr val="595959"/>
                </a:solidFill>
                <a:latin typeface="微软雅黑" panose="020B0503020204020204" pitchFamily="34" charset="-122"/>
              </a:rPr>
              <a:t>Sun</a:t>
            </a:r>
            <a:r>
              <a:rPr lang="zh-CN" altLang="zh-CN" dirty="0">
                <a:solidFill>
                  <a:srgbClr val="595959"/>
                </a:solidFill>
                <a:latin typeface="微软雅黑" panose="020B0503020204020204" pitchFamily="34" charset="-122"/>
              </a:rPr>
              <a:t>公司制定了一套</a:t>
            </a:r>
            <a:r>
              <a:rPr lang="zh-CN" altLang="zh-CN" dirty="0">
                <a:solidFill>
                  <a:srgbClr val="1369B2"/>
                </a:solidFill>
                <a:latin typeface="微软雅黑" panose="020B0503020204020204" pitchFamily="34" charset="-122"/>
              </a:rPr>
              <a:t>标准标签库</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JavaServer Pages Standard Tag Library</a:t>
            </a:r>
            <a:r>
              <a:rPr lang="zh-CN" altLang="zh-CN" dirty="0">
                <a:solidFill>
                  <a:srgbClr val="595959"/>
                </a:solidFill>
                <a:latin typeface="微软雅黑" panose="020B0503020204020204" pitchFamily="34" charset="-122"/>
              </a:rPr>
              <a:t>），简称</a:t>
            </a:r>
            <a:r>
              <a:rPr lang="en-US" altLang="zh-CN" dirty="0">
                <a:solidFill>
                  <a:srgbClr val="1369B2"/>
                </a:solidFill>
                <a:latin typeface="微软雅黑" panose="020B0503020204020204" pitchFamily="34" charset="-122"/>
              </a:rPr>
              <a:t>JSTL</a:t>
            </a:r>
            <a:r>
              <a:rPr lang="zh-CN" altLang="zh-CN" dirty="0">
                <a:solidFill>
                  <a:srgbClr val="595959"/>
                </a:solidFill>
                <a:latin typeface="微软雅黑" panose="020B0503020204020204" pitchFamily="34" charset="-122"/>
              </a:rPr>
              <a:t>。</a:t>
            </a:r>
          </a:p>
        </p:txBody>
      </p:sp>
      <p:sp>
        <p:nvSpPr>
          <p:cNvPr id="20" name="圆角矩形 19"/>
          <p:cNvSpPr/>
          <p:nvPr/>
        </p:nvSpPr>
        <p:spPr>
          <a:xfrm>
            <a:off x="1319903" y="2501152"/>
            <a:ext cx="9865885" cy="279201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矩形 93"/>
          <p:cNvSpPr/>
          <p:nvPr/>
        </p:nvSpPr>
        <p:spPr>
          <a:xfrm>
            <a:off x="1269679" y="244773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矩形 93"/>
          <p:cNvSpPr/>
          <p:nvPr/>
        </p:nvSpPr>
        <p:spPr>
          <a:xfrm rot="10800000">
            <a:off x="10853368" y="498388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JSTL</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131537"/>
            <a:ext cx="242890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173797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JSTL</a:t>
            </a:r>
            <a:r>
              <a:rPr lang="zh-CN" altLang="en-US" sz="2000" dirty="0">
                <a:solidFill>
                  <a:srgbClr val="1369B2"/>
                </a:solidFill>
                <a:latin typeface="微软雅黑" panose="020B0503020204020204" pitchFamily="34" charset="-122"/>
                <a:ea typeface="微软雅黑" panose="020B0503020204020204" pitchFamily="34" charset="-122"/>
              </a:rPr>
              <a:t>的标签库</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8"/>
          <p:cNvSpPr txBox="1"/>
          <p:nvPr>
            <p:custDataLst>
              <p:tags r:id="rId2"/>
            </p:custDataLst>
          </p:nvPr>
        </p:nvSpPr>
        <p:spPr>
          <a:xfrm>
            <a:off x="1653722" y="2882356"/>
            <a:ext cx="9199646" cy="1703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虽然</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叫做标准标签库，但实际上它是由</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个功能不同的标签库组成。这</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个标签库分别是</a:t>
            </a:r>
            <a:r>
              <a:rPr lang="zh-CN" altLang="zh-CN" dirty="0">
                <a:solidFill>
                  <a:srgbClr val="1369B2"/>
                </a:solidFill>
                <a:latin typeface="微软雅黑" panose="020B0503020204020204" pitchFamily="34" charset="-122"/>
              </a:rPr>
              <a:t>核心标签库</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国际化</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格式化标签库</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SQL</a:t>
            </a:r>
            <a:r>
              <a:rPr lang="zh-CN" altLang="zh-CN" dirty="0">
                <a:solidFill>
                  <a:srgbClr val="1369B2"/>
                </a:solidFill>
                <a:latin typeface="微软雅黑" panose="020B0503020204020204" pitchFamily="34" charset="-122"/>
              </a:rPr>
              <a:t>标签库</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标签库</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函数标签库</a:t>
            </a:r>
            <a:r>
              <a:rPr lang="zh-CN" altLang="zh-CN" dirty="0">
                <a:solidFill>
                  <a:srgbClr val="595959"/>
                </a:solidFill>
                <a:latin typeface="微软雅黑" panose="020B0503020204020204" pitchFamily="34" charset="-122"/>
              </a:rPr>
              <a:t>。在使用这些标签库之前，必须在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页面的顶部使用</a:t>
            </a:r>
            <a:r>
              <a:rPr lang="en-US" altLang="zh-CN" dirty="0">
                <a:solidFill>
                  <a:srgbClr val="595959"/>
                </a:solidFill>
                <a:latin typeface="微软雅黑" panose="020B0503020204020204" pitchFamily="34" charset="-122"/>
              </a:rPr>
              <a:t>&lt;%@ taglib%&gt;</a:t>
            </a:r>
            <a:r>
              <a:rPr lang="zh-CN" altLang="zh-CN" dirty="0">
                <a:solidFill>
                  <a:srgbClr val="595959"/>
                </a:solidFill>
                <a:latin typeface="微软雅黑" panose="020B0503020204020204" pitchFamily="34" charset="-122"/>
              </a:rPr>
              <a:t>指令定义引用的标签库和访问前缀。</a:t>
            </a:r>
          </a:p>
        </p:txBody>
      </p:sp>
      <p:sp>
        <p:nvSpPr>
          <p:cNvPr id="20" name="圆角矩形 19"/>
          <p:cNvSpPr/>
          <p:nvPr/>
        </p:nvSpPr>
        <p:spPr>
          <a:xfrm>
            <a:off x="1319903" y="2501152"/>
            <a:ext cx="9865885" cy="248273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矩形 93"/>
          <p:cNvSpPr/>
          <p:nvPr/>
        </p:nvSpPr>
        <p:spPr>
          <a:xfrm>
            <a:off x="1269679" y="244773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矩形 93"/>
          <p:cNvSpPr/>
          <p:nvPr/>
        </p:nvSpPr>
        <p:spPr>
          <a:xfrm rot="10800000">
            <a:off x="10853368" y="467460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JSTL</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9618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329769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JSTL</a:t>
            </a:r>
            <a:r>
              <a:rPr lang="zh-CN" altLang="en-US" sz="2000" dirty="0">
                <a:solidFill>
                  <a:srgbClr val="1369B2"/>
                </a:solidFill>
                <a:latin typeface="微软雅黑" panose="020B0503020204020204" pitchFamily="34" charset="-122"/>
                <a:ea typeface="微软雅黑" panose="020B0503020204020204" pitchFamily="34" charset="-122"/>
              </a:rPr>
              <a:t>的标签库</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核心标签库</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8"/>
          <p:cNvSpPr txBox="1"/>
          <p:nvPr>
            <p:custDataLst>
              <p:tags r:id="rId2"/>
            </p:custDataLst>
          </p:nvPr>
        </p:nvSpPr>
        <p:spPr>
          <a:xfrm>
            <a:off x="1143840" y="2048638"/>
            <a:ext cx="10178584" cy="6004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使用核心标签库的</a:t>
            </a:r>
            <a:r>
              <a:rPr lang="en-US" altLang="zh-CN" dirty="0">
                <a:solidFill>
                  <a:srgbClr val="595959"/>
                </a:solidFill>
                <a:latin typeface="微软雅黑" panose="020B0503020204020204" pitchFamily="34" charset="-122"/>
              </a:rPr>
              <a:t>taglib</a:t>
            </a:r>
            <a:r>
              <a:rPr lang="zh-CN" altLang="zh-CN" dirty="0">
                <a:solidFill>
                  <a:srgbClr val="595959"/>
                </a:solidFill>
                <a:latin typeface="微软雅黑" panose="020B0503020204020204" pitchFamily="34" charset="-122"/>
              </a:rPr>
              <a:t>指令格式如下：</a:t>
            </a:r>
          </a:p>
        </p:txBody>
      </p:sp>
      <p:sp>
        <p:nvSpPr>
          <p:cNvPr id="10"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JSTL</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6"/>
          <a:stretch>
            <a:fillRect/>
          </a:stretch>
        </p:blipFill>
        <p:spPr>
          <a:xfrm>
            <a:off x="1896389" y="3106098"/>
            <a:ext cx="8525081" cy="589313"/>
          </a:xfrm>
          <a:prstGeom prst="rect">
            <a:avLst/>
          </a:prstGeom>
        </p:spPr>
      </p:pic>
      <p:sp>
        <p:nvSpPr>
          <p:cNvPr id="13" name="矩形 12"/>
          <p:cNvSpPr/>
          <p:nvPr/>
        </p:nvSpPr>
        <p:spPr>
          <a:xfrm>
            <a:off x="2003968" y="3178524"/>
            <a:ext cx="7597232" cy="369332"/>
          </a:xfrm>
          <a:prstGeom prst="rect">
            <a:avLst/>
          </a:prstGeom>
        </p:spPr>
        <p:txBody>
          <a:bodyPr wrap="square">
            <a:spAutoFit/>
          </a:bodyPr>
          <a:lstStyle/>
          <a:p>
            <a:r>
              <a:rPr lang="en-US" altLang="zh-CN" dirty="0"/>
              <a:t>&lt;%@ taglib prefix="c" url="http://java.sun.com/jsp/jstl/core" %&gt;</a:t>
            </a:r>
            <a:endParaRPr lang="zh-CN" altLang="zh-CN" dirty="0"/>
          </a:p>
        </p:txBody>
      </p:sp>
      <p:sp>
        <p:nvSpPr>
          <p:cNvPr id="14" name="文本框 18"/>
          <p:cNvSpPr txBox="1"/>
          <p:nvPr>
            <p:custDataLst>
              <p:tags r:id="rId3"/>
            </p:custDataLst>
          </p:nvPr>
        </p:nvSpPr>
        <p:spPr>
          <a:xfrm>
            <a:off x="1185984" y="4204651"/>
            <a:ext cx="10178584" cy="13624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核心标签库主要用于完成</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页面的常用功能，包括</a:t>
            </a:r>
            <a:r>
              <a:rPr lang="en-US" altLang="zh-CN" dirty="0">
                <a:solidFill>
                  <a:srgbClr val="1369B2"/>
                </a:solidFill>
                <a:latin typeface="微软雅黑" panose="020B0503020204020204" pitchFamily="34" charset="-122"/>
              </a:rPr>
              <a:t>JSTL</a:t>
            </a:r>
            <a:r>
              <a:rPr lang="zh-CN" altLang="zh-CN" dirty="0">
                <a:solidFill>
                  <a:srgbClr val="1369B2"/>
                </a:solidFill>
                <a:latin typeface="微软雅黑" panose="020B0503020204020204" pitchFamily="34" charset="-122"/>
              </a:rPr>
              <a:t>的表达式标签</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URL</a:t>
            </a:r>
            <a:r>
              <a:rPr lang="zh-CN" altLang="zh-CN" dirty="0">
                <a:solidFill>
                  <a:srgbClr val="1369B2"/>
                </a:solidFill>
                <a:latin typeface="微软雅黑" panose="020B0503020204020204" pitchFamily="34" charset="-122"/>
              </a:rPr>
              <a:t>标签</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流程控制标签</a:t>
            </a:r>
            <a:r>
              <a:rPr lang="zh-CN" altLang="zh-CN" dirty="0">
                <a:solidFill>
                  <a:srgbClr val="595959"/>
                </a:solidFill>
                <a:latin typeface="微软雅黑" panose="020B0503020204020204" pitchFamily="34" charset="-122"/>
              </a:rPr>
              <a:t>。例如，用于输出文本内容的</a:t>
            </a:r>
            <a:r>
              <a:rPr lang="en-US" altLang="zh-CN" dirty="0">
                <a:solidFill>
                  <a:srgbClr val="595959"/>
                </a:solidFill>
                <a:latin typeface="微软雅黑" panose="020B0503020204020204" pitchFamily="34" charset="-122"/>
              </a:rPr>
              <a:t>&lt;c:out&gt;</a:t>
            </a:r>
            <a:r>
              <a:rPr lang="zh-CN" altLang="zh-CN" dirty="0">
                <a:solidFill>
                  <a:srgbClr val="595959"/>
                </a:solidFill>
                <a:latin typeface="微软雅黑" panose="020B0503020204020204" pitchFamily="34" charset="-122"/>
              </a:rPr>
              <a:t>标签、用于条件判断的</a:t>
            </a:r>
            <a:r>
              <a:rPr lang="en-US" altLang="zh-CN" dirty="0">
                <a:solidFill>
                  <a:srgbClr val="595959"/>
                </a:solidFill>
                <a:latin typeface="微软雅黑" panose="020B0503020204020204" pitchFamily="34" charset="-122"/>
              </a:rPr>
              <a:t>&lt;c:if&gt;</a:t>
            </a:r>
            <a:r>
              <a:rPr lang="zh-CN" altLang="zh-CN" dirty="0">
                <a:solidFill>
                  <a:srgbClr val="595959"/>
                </a:solidFill>
                <a:latin typeface="微软雅黑" panose="020B0503020204020204" pitchFamily="34" charset="-122"/>
              </a:rPr>
              <a:t>标签、用于迭代循环的</a:t>
            </a:r>
            <a:r>
              <a:rPr lang="en-US" altLang="zh-CN" dirty="0">
                <a:solidFill>
                  <a:srgbClr val="595959"/>
                </a:solidFill>
                <a:latin typeface="微软雅黑" panose="020B0503020204020204" pitchFamily="34" charset="-122"/>
              </a:rPr>
              <a:t>&lt;c:forEach&gt;</a:t>
            </a:r>
            <a:r>
              <a:rPr lang="zh-CN" altLang="zh-CN" dirty="0">
                <a:solidFill>
                  <a:srgbClr val="595959"/>
                </a:solidFill>
                <a:latin typeface="微软雅黑" panose="020B0503020204020204" pitchFamily="34" charset="-122"/>
              </a:rPr>
              <a:t>标签等。</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9618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329769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JSTL</a:t>
            </a:r>
            <a:r>
              <a:rPr lang="zh-CN" altLang="en-US" sz="2000" dirty="0">
                <a:solidFill>
                  <a:srgbClr val="1369B2"/>
                </a:solidFill>
                <a:latin typeface="微软雅黑" panose="020B0503020204020204" pitchFamily="34" charset="-122"/>
                <a:ea typeface="微软雅黑" panose="020B0503020204020204" pitchFamily="34" charset="-122"/>
              </a:rPr>
              <a:t>的标签库</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格式标签库</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8"/>
          <p:cNvSpPr txBox="1"/>
          <p:nvPr>
            <p:custDataLst>
              <p:tags r:id="rId2"/>
            </p:custDataLst>
          </p:nvPr>
        </p:nvSpPr>
        <p:spPr>
          <a:xfrm>
            <a:off x="1143840" y="2048638"/>
            <a:ext cx="10178584" cy="6004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使用</a:t>
            </a:r>
            <a:r>
              <a:rPr lang="zh-CN" altLang="en-US" dirty="0">
                <a:solidFill>
                  <a:srgbClr val="595959"/>
                </a:solidFill>
                <a:latin typeface="微软雅黑" panose="020B0503020204020204" pitchFamily="34" charset="-122"/>
              </a:rPr>
              <a:t>格式</a:t>
            </a:r>
            <a:r>
              <a:rPr lang="zh-CN" altLang="zh-CN" dirty="0">
                <a:solidFill>
                  <a:srgbClr val="595959"/>
                </a:solidFill>
                <a:latin typeface="微软雅黑" panose="020B0503020204020204" pitchFamily="34" charset="-122"/>
              </a:rPr>
              <a:t>标签库的</a:t>
            </a:r>
            <a:r>
              <a:rPr lang="en-US" altLang="zh-CN" dirty="0">
                <a:solidFill>
                  <a:srgbClr val="595959"/>
                </a:solidFill>
                <a:latin typeface="微软雅黑" panose="020B0503020204020204" pitchFamily="34" charset="-122"/>
              </a:rPr>
              <a:t>taglib</a:t>
            </a:r>
            <a:r>
              <a:rPr lang="zh-CN" altLang="zh-CN" dirty="0">
                <a:solidFill>
                  <a:srgbClr val="595959"/>
                </a:solidFill>
                <a:latin typeface="微软雅黑" panose="020B0503020204020204" pitchFamily="34" charset="-122"/>
              </a:rPr>
              <a:t>指令格式如下：</a:t>
            </a:r>
          </a:p>
        </p:txBody>
      </p:sp>
      <p:sp>
        <p:nvSpPr>
          <p:cNvPr id="10"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JSTL</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6"/>
          <a:stretch>
            <a:fillRect/>
          </a:stretch>
        </p:blipFill>
        <p:spPr>
          <a:xfrm>
            <a:off x="1896389" y="3106098"/>
            <a:ext cx="8525081" cy="589313"/>
          </a:xfrm>
          <a:prstGeom prst="rect">
            <a:avLst/>
          </a:prstGeom>
        </p:spPr>
      </p:pic>
      <p:sp>
        <p:nvSpPr>
          <p:cNvPr id="13" name="矩形 12"/>
          <p:cNvSpPr/>
          <p:nvPr/>
        </p:nvSpPr>
        <p:spPr>
          <a:xfrm>
            <a:off x="2003968" y="3178524"/>
            <a:ext cx="7597232" cy="369332"/>
          </a:xfrm>
          <a:prstGeom prst="rect">
            <a:avLst/>
          </a:prstGeom>
        </p:spPr>
        <p:txBody>
          <a:bodyPr wrap="square">
            <a:spAutoFit/>
          </a:bodyPr>
          <a:lstStyle/>
          <a:p>
            <a:r>
              <a:rPr lang="en-US" altLang="zh-CN" dirty="0"/>
              <a:t>&lt;%@ taglib prefix "fmt" url="http://java.sun.com/jsp/jstl/fmt"%&gt;</a:t>
            </a:r>
            <a:endParaRPr lang="zh-CN" altLang="zh-CN" dirty="0"/>
          </a:p>
        </p:txBody>
      </p:sp>
      <p:sp>
        <p:nvSpPr>
          <p:cNvPr id="14" name="文本框 18"/>
          <p:cNvSpPr txBox="1"/>
          <p:nvPr>
            <p:custDataLst>
              <p:tags r:id="rId3"/>
            </p:custDataLst>
          </p:nvPr>
        </p:nvSpPr>
        <p:spPr>
          <a:xfrm>
            <a:off x="1185984" y="4433251"/>
            <a:ext cx="10178584" cy="10128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rPr>
              <a:t>国际化</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格式化标签库</a:t>
            </a:r>
            <a:r>
              <a:rPr lang="zh-CN" altLang="zh-CN" dirty="0">
                <a:solidFill>
                  <a:srgbClr val="595959"/>
                </a:solidFill>
                <a:latin typeface="微软雅黑" panose="020B0503020204020204" pitchFamily="34" charset="-122"/>
              </a:rPr>
              <a:t>，它包含实现</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应用程序的国际化标签和格式化标签。例如，设置</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页面的本地信息、设置</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页面的时区、使日期按照本地格式显示等。</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197170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212878" y="1971164"/>
            <a:ext cx="9215258" cy="51654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EL的语法非常简单，都是以“</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”符号开始，以“</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”符号结束的，具体格式如下：</a:t>
            </a:r>
          </a:p>
        </p:txBody>
      </p:sp>
      <p:sp>
        <p:nvSpPr>
          <p:cNvPr id="2" name="文本框 1"/>
          <p:cNvSpPr txBox="1"/>
          <p:nvPr/>
        </p:nvSpPr>
        <p:spPr>
          <a:xfrm>
            <a:off x="1212878" y="1231181"/>
            <a:ext cx="122661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EL</a:t>
            </a:r>
            <a:r>
              <a:rPr lang="zh-CN" altLang="en-US" sz="2000" dirty="0">
                <a:solidFill>
                  <a:srgbClr val="1369B2"/>
                </a:solidFill>
                <a:latin typeface="微软雅黑" panose="020B0503020204020204" pitchFamily="34" charset="-122"/>
                <a:ea typeface="微软雅黑" panose="020B0503020204020204" pitchFamily="34" charset="-122"/>
              </a:rPr>
              <a:t>的语法</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6"/>
          <a:stretch>
            <a:fillRect/>
          </a:stretch>
        </p:blipFill>
        <p:spPr>
          <a:xfrm>
            <a:off x="4123711" y="2952093"/>
            <a:ext cx="3778623" cy="584483"/>
          </a:xfrm>
          <a:prstGeom prst="rect">
            <a:avLst/>
          </a:prstGeom>
        </p:spPr>
      </p:pic>
      <p:sp>
        <p:nvSpPr>
          <p:cNvPr id="13" name="矩形 12"/>
          <p:cNvSpPr/>
          <p:nvPr/>
        </p:nvSpPr>
        <p:spPr>
          <a:xfrm>
            <a:off x="4704671" y="3046223"/>
            <a:ext cx="1223412" cy="369332"/>
          </a:xfrm>
          <a:prstGeom prst="rect">
            <a:avLst/>
          </a:prstGeom>
        </p:spPr>
        <p:txBody>
          <a:bodyPr wrap="none">
            <a:spAutoFit/>
          </a:bodyPr>
          <a:lstStyle/>
          <a:p>
            <a:r>
              <a:rPr lang="zh-CN" altLang="zh-CN" dirty="0"/>
              <a:t>${表达式}</a:t>
            </a:r>
          </a:p>
        </p:txBody>
      </p:sp>
      <p:sp>
        <p:nvSpPr>
          <p:cNvPr id="14" name="文本框 18"/>
          <p:cNvSpPr txBox="1"/>
          <p:nvPr>
            <p:custDataLst>
              <p:tags r:id="rId3"/>
            </p:custDataLst>
          </p:nvPr>
        </p:nvSpPr>
        <p:spPr>
          <a:xfrm>
            <a:off x="1212877" y="3938918"/>
            <a:ext cx="10055757" cy="223328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rPr>
              <a:t>“${表达式}”</a:t>
            </a:r>
            <a:r>
              <a:rPr lang="zh-CN" altLang="zh-CN" dirty="0">
                <a:solidFill>
                  <a:srgbClr val="595959"/>
                </a:solidFill>
                <a:latin typeface="微软雅黑" panose="020B0503020204020204" pitchFamily="34" charset="-122"/>
              </a:rPr>
              <a:t>中的表达式必须符合EL语法要求。</a:t>
            </a:r>
            <a:endParaRPr lang="en-US"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FF0000"/>
                </a:solidFill>
                <a:latin typeface="微软雅黑" panose="020B0503020204020204" pitchFamily="34" charset="-122"/>
              </a:rPr>
              <a:t>小提示</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由于EL的语法以“</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 开头，如果在JSP网页中要显示“${"字符串，必须在前面加上“</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”符号，即“</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"，或者写成“</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 也就是用表达式输出“</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 符号。</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9618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327205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JSTL</a:t>
            </a:r>
            <a:r>
              <a:rPr lang="zh-CN" altLang="en-US" sz="2000" dirty="0">
                <a:solidFill>
                  <a:srgbClr val="1369B2"/>
                </a:solidFill>
                <a:latin typeface="微软雅黑" panose="020B0503020204020204" pitchFamily="34" charset="-122"/>
                <a:ea typeface="微软雅黑" panose="020B0503020204020204" pitchFamily="34" charset="-122"/>
              </a:rPr>
              <a:t>的标签库</a:t>
            </a:r>
            <a:r>
              <a:rPr lang="en-US" altLang="zh-CN" sz="2000" dirty="0">
                <a:solidFill>
                  <a:srgbClr val="1369B2"/>
                </a:solidFill>
                <a:latin typeface="微软雅黑" panose="020B0503020204020204" pitchFamily="34" charset="-122"/>
                <a:ea typeface="微软雅黑" panose="020B0503020204020204" pitchFamily="34" charset="-122"/>
              </a:rPr>
              <a:t>—SQL</a:t>
            </a:r>
            <a:r>
              <a:rPr lang="zh-CN" altLang="en-US" sz="2000" dirty="0">
                <a:solidFill>
                  <a:srgbClr val="1369B2"/>
                </a:solidFill>
                <a:latin typeface="微软雅黑" panose="020B0503020204020204" pitchFamily="34" charset="-122"/>
                <a:ea typeface="微软雅黑" panose="020B0503020204020204" pitchFamily="34" charset="-122"/>
              </a:rPr>
              <a:t>标签库</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8"/>
          <p:cNvSpPr txBox="1"/>
          <p:nvPr>
            <p:custDataLst>
              <p:tags r:id="rId2"/>
            </p:custDataLst>
          </p:nvPr>
        </p:nvSpPr>
        <p:spPr>
          <a:xfrm>
            <a:off x="1143840" y="2048638"/>
            <a:ext cx="10178584" cy="6004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标签库的</a:t>
            </a:r>
            <a:r>
              <a:rPr lang="en-US" altLang="zh-CN" dirty="0">
                <a:solidFill>
                  <a:srgbClr val="595959"/>
                </a:solidFill>
                <a:latin typeface="微软雅黑" panose="020B0503020204020204" pitchFamily="34" charset="-122"/>
              </a:rPr>
              <a:t>taglib</a:t>
            </a:r>
            <a:r>
              <a:rPr lang="zh-CN" altLang="zh-CN" dirty="0">
                <a:solidFill>
                  <a:srgbClr val="595959"/>
                </a:solidFill>
                <a:latin typeface="微软雅黑" panose="020B0503020204020204" pitchFamily="34" charset="-122"/>
              </a:rPr>
              <a:t>指令格式如下：</a:t>
            </a:r>
          </a:p>
        </p:txBody>
      </p:sp>
      <p:sp>
        <p:nvSpPr>
          <p:cNvPr id="10"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JSTL</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6"/>
          <a:stretch>
            <a:fillRect/>
          </a:stretch>
        </p:blipFill>
        <p:spPr>
          <a:xfrm>
            <a:off x="1896389" y="3106098"/>
            <a:ext cx="8525081" cy="589313"/>
          </a:xfrm>
          <a:prstGeom prst="rect">
            <a:avLst/>
          </a:prstGeom>
        </p:spPr>
      </p:pic>
      <p:sp>
        <p:nvSpPr>
          <p:cNvPr id="13" name="矩形 12"/>
          <p:cNvSpPr/>
          <p:nvPr/>
        </p:nvSpPr>
        <p:spPr>
          <a:xfrm>
            <a:off x="2003967" y="3178524"/>
            <a:ext cx="7960303" cy="369332"/>
          </a:xfrm>
          <a:prstGeom prst="rect">
            <a:avLst/>
          </a:prstGeom>
        </p:spPr>
        <p:txBody>
          <a:bodyPr wrap="square">
            <a:spAutoFit/>
          </a:bodyPr>
          <a:lstStyle/>
          <a:p>
            <a:r>
              <a:rPr lang="en-US" altLang="zh-CN" dirty="0"/>
              <a:t>&lt;%@ taglib prefix="sql" url="http://java.sun.com/jsp/jstl/sql" %&gt;</a:t>
            </a:r>
            <a:endParaRPr lang="zh-CN" altLang="zh-CN" dirty="0"/>
          </a:p>
        </p:txBody>
      </p:sp>
      <p:sp>
        <p:nvSpPr>
          <p:cNvPr id="14" name="文本框 18"/>
          <p:cNvSpPr txBox="1"/>
          <p:nvPr>
            <p:custDataLst>
              <p:tags r:id="rId3"/>
            </p:custDataLst>
          </p:nvPr>
        </p:nvSpPr>
        <p:spPr>
          <a:xfrm>
            <a:off x="1185984" y="4433250"/>
            <a:ext cx="10178584" cy="140277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1369B2"/>
                </a:solidFill>
                <a:latin typeface="微软雅黑" panose="020B0503020204020204" pitchFamily="34" charset="-122"/>
              </a:rPr>
              <a:t>SQL</a:t>
            </a:r>
            <a:r>
              <a:rPr lang="zh-CN" altLang="zh-CN" dirty="0">
                <a:solidFill>
                  <a:srgbClr val="1369B2"/>
                </a:solidFill>
                <a:latin typeface="微软雅黑" panose="020B0503020204020204" pitchFamily="34" charset="-122"/>
              </a:rPr>
              <a:t>标签库</a:t>
            </a:r>
            <a:r>
              <a:rPr lang="zh-CN" altLang="zh-CN" dirty="0">
                <a:solidFill>
                  <a:srgbClr val="595959"/>
                </a:solidFill>
                <a:latin typeface="微软雅黑" panose="020B0503020204020204" pitchFamily="34" charset="-122"/>
              </a:rPr>
              <a:t>，它包含了用于访问数据库和操作数据库的标签。例如，获取数据库连接、从数据库表中检索数据等。由于在软件分层开发模型中，</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页面仅作为显示层，一般不会在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页面中直接操作数据库，所以，</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中提供的这套标签库不经常使用。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9618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333136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JSTL</a:t>
            </a:r>
            <a:r>
              <a:rPr lang="zh-CN" altLang="en-US" sz="2000" dirty="0">
                <a:solidFill>
                  <a:srgbClr val="1369B2"/>
                </a:solidFill>
                <a:latin typeface="微软雅黑" panose="020B0503020204020204" pitchFamily="34" charset="-122"/>
                <a:ea typeface="微软雅黑" panose="020B0503020204020204" pitchFamily="34" charset="-122"/>
              </a:rPr>
              <a:t>的标签库</a:t>
            </a:r>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en-US" sz="2000" dirty="0">
                <a:solidFill>
                  <a:srgbClr val="1369B2"/>
                </a:solidFill>
                <a:latin typeface="微软雅黑" panose="020B0503020204020204" pitchFamily="34" charset="-122"/>
                <a:ea typeface="微软雅黑" panose="020B0503020204020204" pitchFamily="34" charset="-122"/>
              </a:rPr>
              <a:t>标签库</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8"/>
          <p:cNvSpPr txBox="1"/>
          <p:nvPr>
            <p:custDataLst>
              <p:tags r:id="rId2"/>
            </p:custDataLst>
          </p:nvPr>
        </p:nvSpPr>
        <p:spPr>
          <a:xfrm>
            <a:off x="1143840" y="2048638"/>
            <a:ext cx="10178584" cy="6004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标签库的</a:t>
            </a:r>
            <a:r>
              <a:rPr lang="en-US" altLang="zh-CN" dirty="0">
                <a:solidFill>
                  <a:srgbClr val="595959"/>
                </a:solidFill>
                <a:latin typeface="微软雅黑" panose="020B0503020204020204" pitchFamily="34" charset="-122"/>
              </a:rPr>
              <a:t>taglib</a:t>
            </a:r>
            <a:r>
              <a:rPr lang="zh-CN" altLang="zh-CN" dirty="0">
                <a:solidFill>
                  <a:srgbClr val="595959"/>
                </a:solidFill>
                <a:latin typeface="微软雅黑" panose="020B0503020204020204" pitchFamily="34" charset="-122"/>
              </a:rPr>
              <a:t>指令格式如下：</a:t>
            </a:r>
          </a:p>
        </p:txBody>
      </p:sp>
      <p:sp>
        <p:nvSpPr>
          <p:cNvPr id="10"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JSTL</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6"/>
          <a:stretch>
            <a:fillRect/>
          </a:stretch>
        </p:blipFill>
        <p:spPr>
          <a:xfrm>
            <a:off x="1896389" y="3106098"/>
            <a:ext cx="8525081" cy="589313"/>
          </a:xfrm>
          <a:prstGeom prst="rect">
            <a:avLst/>
          </a:prstGeom>
        </p:spPr>
      </p:pic>
      <p:sp>
        <p:nvSpPr>
          <p:cNvPr id="13" name="矩形 12"/>
          <p:cNvSpPr/>
          <p:nvPr/>
        </p:nvSpPr>
        <p:spPr>
          <a:xfrm>
            <a:off x="2003967" y="3178524"/>
            <a:ext cx="7960303" cy="369332"/>
          </a:xfrm>
          <a:prstGeom prst="rect">
            <a:avLst/>
          </a:prstGeom>
        </p:spPr>
        <p:txBody>
          <a:bodyPr wrap="square">
            <a:spAutoFit/>
          </a:bodyPr>
          <a:lstStyle/>
          <a:p>
            <a:r>
              <a:rPr lang="en-US" altLang="zh-CN" dirty="0"/>
              <a:t>&lt;%@ taglib prefx="xml" url="http://java.sun.com/jsp/jstl/xml" %&gt; </a:t>
            </a:r>
            <a:endParaRPr lang="zh-CN" altLang="zh-CN" dirty="0"/>
          </a:p>
        </p:txBody>
      </p:sp>
      <p:sp>
        <p:nvSpPr>
          <p:cNvPr id="14" name="文本框 18"/>
          <p:cNvSpPr txBox="1"/>
          <p:nvPr>
            <p:custDataLst>
              <p:tags r:id="rId3"/>
            </p:custDataLst>
          </p:nvPr>
        </p:nvSpPr>
        <p:spPr>
          <a:xfrm>
            <a:off x="1185984" y="4433250"/>
            <a:ext cx="10178584" cy="140277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文档的标签库</a:t>
            </a:r>
            <a:r>
              <a:rPr lang="zh-CN" altLang="zh-CN" dirty="0">
                <a:solidFill>
                  <a:srgbClr val="595959"/>
                </a:solidFill>
                <a:latin typeface="微软雅黑" panose="020B0503020204020204" pitchFamily="34" charset="-122"/>
              </a:rPr>
              <a:t>，它包含对</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文档中的数据进行操作的标签。例如，解析</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文件、输出</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文档中的内容，以及迭代处理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文档中的元素。</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广泛应用于</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开发，使用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标签库处理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文档更加简单方便。</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31537"/>
            <a:ext cx="39618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71522"/>
            <a:ext cx="329769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JSTL</a:t>
            </a:r>
            <a:r>
              <a:rPr lang="zh-CN" altLang="en-US" sz="2000" dirty="0">
                <a:solidFill>
                  <a:srgbClr val="1369B2"/>
                </a:solidFill>
                <a:latin typeface="微软雅黑" panose="020B0503020204020204" pitchFamily="34" charset="-122"/>
                <a:ea typeface="微软雅黑" panose="020B0503020204020204" pitchFamily="34" charset="-122"/>
              </a:rPr>
              <a:t>的标签库</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函数标签库</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8"/>
          <p:cNvSpPr txBox="1"/>
          <p:nvPr>
            <p:custDataLst>
              <p:tags r:id="rId2"/>
            </p:custDataLst>
          </p:nvPr>
        </p:nvSpPr>
        <p:spPr>
          <a:xfrm>
            <a:off x="1143840" y="2048638"/>
            <a:ext cx="10178584" cy="6004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使用</a:t>
            </a:r>
            <a:r>
              <a:rPr lang="zh-CN" altLang="en-US" dirty="0">
                <a:solidFill>
                  <a:srgbClr val="595959"/>
                </a:solidFill>
                <a:latin typeface="微软雅黑" panose="020B0503020204020204" pitchFamily="34" charset="-122"/>
              </a:rPr>
              <a:t>函数</a:t>
            </a:r>
            <a:r>
              <a:rPr lang="zh-CN" altLang="zh-CN" dirty="0">
                <a:solidFill>
                  <a:srgbClr val="595959"/>
                </a:solidFill>
                <a:latin typeface="微软雅黑" panose="020B0503020204020204" pitchFamily="34" charset="-122"/>
              </a:rPr>
              <a:t>标签库的</a:t>
            </a:r>
            <a:r>
              <a:rPr lang="en-US" altLang="zh-CN" dirty="0">
                <a:solidFill>
                  <a:srgbClr val="595959"/>
                </a:solidFill>
                <a:latin typeface="微软雅黑" panose="020B0503020204020204" pitchFamily="34" charset="-122"/>
              </a:rPr>
              <a:t>taglib</a:t>
            </a:r>
            <a:r>
              <a:rPr lang="zh-CN" altLang="zh-CN" dirty="0">
                <a:solidFill>
                  <a:srgbClr val="595959"/>
                </a:solidFill>
                <a:latin typeface="微软雅黑" panose="020B0503020204020204" pitchFamily="34" charset="-122"/>
              </a:rPr>
              <a:t>指令格式如下：</a:t>
            </a:r>
          </a:p>
        </p:txBody>
      </p:sp>
      <p:sp>
        <p:nvSpPr>
          <p:cNvPr id="10"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JSTL</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6"/>
          <a:stretch>
            <a:fillRect/>
          </a:stretch>
        </p:blipFill>
        <p:spPr>
          <a:xfrm>
            <a:off x="1896389" y="3106098"/>
            <a:ext cx="8525081" cy="860784"/>
          </a:xfrm>
          <a:prstGeom prst="rect">
            <a:avLst/>
          </a:prstGeom>
        </p:spPr>
      </p:pic>
      <p:sp>
        <p:nvSpPr>
          <p:cNvPr id="13" name="矩形 12"/>
          <p:cNvSpPr/>
          <p:nvPr/>
        </p:nvSpPr>
        <p:spPr>
          <a:xfrm>
            <a:off x="2003967" y="3178524"/>
            <a:ext cx="7960303" cy="646331"/>
          </a:xfrm>
          <a:prstGeom prst="rect">
            <a:avLst/>
          </a:prstGeom>
        </p:spPr>
        <p:txBody>
          <a:bodyPr wrap="square">
            <a:spAutoFit/>
          </a:bodyPr>
          <a:lstStyle/>
          <a:p>
            <a:r>
              <a:rPr lang="en-US" altLang="zh-CN" dirty="0"/>
              <a:t>&lt;%@ taglib prefix= "fn" url="http://java.sun.com/jsp/jstl/functions"%&gt;</a:t>
            </a:r>
            <a:endParaRPr lang="zh-CN" altLang="zh-CN" dirty="0"/>
          </a:p>
        </p:txBody>
      </p:sp>
      <p:sp>
        <p:nvSpPr>
          <p:cNvPr id="14" name="文本框 18"/>
          <p:cNvSpPr txBox="1"/>
          <p:nvPr>
            <p:custDataLst>
              <p:tags r:id="rId3"/>
            </p:custDataLst>
          </p:nvPr>
        </p:nvSpPr>
        <p:spPr>
          <a:xfrm>
            <a:off x="1185984" y="4648403"/>
            <a:ext cx="10178584" cy="97246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rPr>
              <a:t>函数标签库</a:t>
            </a:r>
            <a:r>
              <a:rPr lang="zh-CN" altLang="zh-CN" dirty="0">
                <a:solidFill>
                  <a:srgbClr val="595959"/>
                </a:solidFill>
                <a:latin typeface="微软雅黑" panose="020B0503020204020204" pitchFamily="34" charset="-122"/>
              </a:rPr>
              <a:t>，它提供了一套自定义</a:t>
            </a:r>
            <a:r>
              <a:rPr lang="en-US" altLang="zh-CN" dirty="0">
                <a:solidFill>
                  <a:srgbClr val="595959"/>
                </a:solidFill>
                <a:latin typeface="微软雅黑" panose="020B0503020204020204" pitchFamily="34" charset="-122"/>
              </a:rPr>
              <a:t>EL</a:t>
            </a:r>
            <a:r>
              <a:rPr lang="zh-CN" altLang="zh-CN" dirty="0">
                <a:solidFill>
                  <a:srgbClr val="595959"/>
                </a:solidFill>
                <a:latin typeface="微软雅黑" panose="020B0503020204020204" pitchFamily="34" charset="-122"/>
              </a:rPr>
              <a:t>函数，包含了</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网页制作者经常要用到的字符串操作。例如，提取字符串中的子字符串、获取字符串的长度等。</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7.3.2  JSTL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5"/>
          <p:cNvSpPr txBox="1">
            <a:spLocks noChangeArrowheads="1"/>
          </p:cNvSpPr>
          <p:nvPr/>
        </p:nvSpPr>
        <p:spPr bwMode="auto">
          <a:xfrm>
            <a:off x="6072216" y="3041010"/>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1369B2"/>
                </a:solidFill>
                <a:latin typeface="微软雅黑" panose="020B0503020204020204" pitchFamily="34" charset="-122"/>
                <a:ea typeface="微软雅黑" panose="020B0503020204020204" pitchFamily="34" charset="-122"/>
              </a:rPr>
              <a:t>JSTL</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下载和使用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7.3.2  JSTL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Chevron 3"/>
          <p:cNvSpPr/>
          <p:nvPr>
            <p:custDataLst>
              <p:tags r:id="rId1"/>
            </p:custDataLst>
          </p:nvPr>
        </p:nvSpPr>
        <p:spPr>
          <a:xfrm>
            <a:off x="838732" y="1131537"/>
            <a:ext cx="224064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99431" y="1271522"/>
            <a:ext cx="148149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下载</a:t>
            </a:r>
            <a:r>
              <a:rPr lang="en-US" altLang="zh-CN" sz="2000" dirty="0">
                <a:solidFill>
                  <a:srgbClr val="1369B2"/>
                </a:solidFill>
                <a:latin typeface="微软雅黑" panose="020B0503020204020204" pitchFamily="34" charset="-122"/>
                <a:ea typeface="微软雅黑" panose="020B0503020204020204" pitchFamily="34" charset="-122"/>
              </a:rPr>
              <a:t>JSTL</a:t>
            </a:r>
            <a:r>
              <a:rPr lang="zh-CN" altLang="en-US" sz="2000" dirty="0">
                <a:solidFill>
                  <a:srgbClr val="1369B2"/>
                </a:solidFill>
                <a:latin typeface="微软雅黑" panose="020B0503020204020204" pitchFamily="34" charset="-122"/>
                <a:ea typeface="微软雅黑" panose="020B0503020204020204" pitchFamily="34" charset="-122"/>
              </a:rPr>
              <a:t>包</a:t>
            </a:r>
          </a:p>
        </p:txBody>
      </p:sp>
      <p:sp>
        <p:nvSpPr>
          <p:cNvPr id="14" name="文本框 18"/>
          <p:cNvSpPr txBox="1"/>
          <p:nvPr>
            <p:custDataLst>
              <p:tags r:id="rId2"/>
            </p:custDataLst>
          </p:nvPr>
        </p:nvSpPr>
        <p:spPr>
          <a:xfrm>
            <a:off x="1653722" y="2882356"/>
            <a:ext cx="9199646" cy="1703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从</a:t>
            </a:r>
            <a:r>
              <a:rPr lang="en-US" altLang="zh-CN" dirty="0">
                <a:solidFill>
                  <a:srgbClr val="595959"/>
                </a:solidFill>
                <a:latin typeface="微软雅黑" panose="020B0503020204020204" pitchFamily="34" charset="-122"/>
              </a:rPr>
              <a:t>Apache</a:t>
            </a:r>
            <a:r>
              <a:rPr lang="zh-CN" altLang="zh-CN" dirty="0">
                <a:solidFill>
                  <a:srgbClr val="595959"/>
                </a:solidFill>
                <a:latin typeface="微软雅黑" panose="020B0503020204020204" pitchFamily="34" charset="-122"/>
              </a:rPr>
              <a:t>的网站下载</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JAR</a:t>
            </a:r>
            <a:r>
              <a:rPr lang="zh-CN" altLang="zh-CN" dirty="0">
                <a:solidFill>
                  <a:srgbClr val="595959"/>
                </a:solidFill>
                <a:latin typeface="微软雅黑" panose="020B0503020204020204" pitchFamily="34" charset="-122"/>
              </a:rPr>
              <a:t>包</a:t>
            </a:r>
            <a:r>
              <a:rPr lang="zh-CN" altLang="zh-CN" dirty="0">
                <a:solidFill>
                  <a:srgbClr val="1369B2"/>
                </a:solidFill>
                <a:latin typeface="微软雅黑" panose="020B0503020204020204" pitchFamily="34" charset="-122"/>
              </a:rPr>
              <a:t>jakarta-taglibs-standard-1.1.2.zip</a:t>
            </a:r>
            <a:r>
              <a:rPr lang="zh-CN" altLang="zh-CN" dirty="0">
                <a:solidFill>
                  <a:srgbClr val="595959"/>
                </a:solidFill>
                <a:latin typeface="微软雅黑" panose="020B0503020204020204" pitchFamily="34" charset="-122"/>
              </a:rPr>
              <a:t>，将下载好的JSTL安装包进行解压，此时，在lib目录下可以看到两个JAR文件，分别为</a:t>
            </a:r>
            <a:r>
              <a:rPr lang="zh-CN" altLang="zh-CN" dirty="0">
                <a:solidFill>
                  <a:srgbClr val="1369B2"/>
                </a:solidFill>
                <a:latin typeface="微软雅黑" panose="020B0503020204020204" pitchFamily="34" charset="-122"/>
              </a:rPr>
              <a:t>jstl.jar</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standard.jar</a:t>
            </a:r>
            <a:r>
              <a:rPr lang="zh-CN" altLang="zh-CN" dirty="0">
                <a:solidFill>
                  <a:srgbClr val="595959"/>
                </a:solidFill>
                <a:latin typeface="微软雅黑" panose="020B0503020204020204" pitchFamily="34" charset="-122"/>
              </a:rPr>
              <a:t>。其中，jstl.jar文件包含JSTL规范中定义的接口和相关类，standard.jar文件包含用于实现JSTL的.class文件以及JSTL中5个标签库描述符文件（TLD）。</a:t>
            </a:r>
          </a:p>
        </p:txBody>
      </p:sp>
      <p:sp>
        <p:nvSpPr>
          <p:cNvPr id="15" name="圆角矩形 14"/>
          <p:cNvSpPr/>
          <p:nvPr/>
        </p:nvSpPr>
        <p:spPr>
          <a:xfrm>
            <a:off x="1319903" y="2501152"/>
            <a:ext cx="9865885" cy="248273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69679" y="244773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3368" y="467460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7.3.2  JSTL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9" name="直接连接符 27"/>
          <p:cNvCxnSpPr/>
          <p:nvPr/>
        </p:nvCxnSpPr>
        <p:spPr>
          <a:xfrm>
            <a:off x="1789659" y="1486205"/>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730420" y="274536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1" name="组合 10"/>
          <p:cNvGrpSpPr/>
          <p:nvPr/>
        </p:nvGrpSpPr>
        <p:grpSpPr>
          <a:xfrm>
            <a:off x="-2086" y="254660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1</a:t>
              </a:r>
              <a:endParaRPr lang="zh-CN" altLang="en-US" sz="2400" dirty="0">
                <a:solidFill>
                  <a:schemeClr val="bg1"/>
                </a:solidFill>
                <a:latin typeface="+mn-ea"/>
              </a:endParaRPr>
            </a:p>
          </p:txBody>
        </p:sp>
      </p:grpSp>
      <p:sp>
        <p:nvSpPr>
          <p:cNvPr id="20" name="文本框 32"/>
          <p:cNvSpPr txBox="1"/>
          <p:nvPr/>
        </p:nvSpPr>
        <p:spPr>
          <a:xfrm>
            <a:off x="0" y="3505708"/>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1" name="文本框 34"/>
          <p:cNvSpPr txBox="1"/>
          <p:nvPr/>
        </p:nvSpPr>
        <p:spPr>
          <a:xfrm>
            <a:off x="-2086" y="4410481"/>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2" name="椭圆 21"/>
          <p:cNvSpPr/>
          <p:nvPr/>
        </p:nvSpPr>
        <p:spPr>
          <a:xfrm>
            <a:off x="1730420" y="3715648"/>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 name="椭圆 22"/>
          <p:cNvSpPr/>
          <p:nvPr/>
        </p:nvSpPr>
        <p:spPr>
          <a:xfrm>
            <a:off x="1730420" y="462669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4" name="1"/>
          <p:cNvSpPr txBox="1"/>
          <p:nvPr>
            <p:custDataLst>
              <p:tags r:id="rId1"/>
            </p:custDataLst>
          </p:nvPr>
        </p:nvSpPr>
        <p:spPr>
          <a:xfrm>
            <a:off x="5754844" y="1120208"/>
            <a:ext cx="1909979" cy="461665"/>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导入</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JSTL</a:t>
            </a: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包</a:t>
            </a:r>
          </a:p>
        </p:txBody>
      </p:sp>
      <p:grpSp>
        <p:nvGrpSpPr>
          <p:cNvPr id="25" name="组合 24"/>
          <p:cNvGrpSpPr/>
          <p:nvPr/>
        </p:nvGrpSpPr>
        <p:grpSpPr>
          <a:xfrm>
            <a:off x="5895341" y="1614449"/>
            <a:ext cx="1654387" cy="45722"/>
            <a:chOff x="5367867" y="3100583"/>
            <a:chExt cx="1654387" cy="45722"/>
          </a:xfrm>
        </p:grpSpPr>
        <p:cxnSp>
          <p:nvCxnSpPr>
            <p:cNvPr id="26"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9" name="文本框 18"/>
          <p:cNvSpPr txBox="1"/>
          <p:nvPr>
            <p:custDataLst>
              <p:tags r:id="rId2"/>
            </p:custDataLst>
          </p:nvPr>
        </p:nvSpPr>
        <p:spPr>
          <a:xfrm>
            <a:off x="2245392" y="1802616"/>
            <a:ext cx="9199646" cy="9427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在chapter07项目的web包的WEB-INF包中新建lib包，将jstl.jar和standard.jar这两个文件复制到lib目录下</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45058" name="图片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527" y="2745361"/>
            <a:ext cx="3122612"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7.3.2  JSTL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9" name="直接连接符 27"/>
          <p:cNvCxnSpPr/>
          <p:nvPr/>
        </p:nvCxnSpPr>
        <p:spPr>
          <a:xfrm>
            <a:off x="1789659" y="1486205"/>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730420" y="274536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1" name="文本框 34"/>
          <p:cNvSpPr txBox="1"/>
          <p:nvPr/>
        </p:nvSpPr>
        <p:spPr>
          <a:xfrm>
            <a:off x="-2086" y="4410481"/>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2" name="椭圆 21"/>
          <p:cNvSpPr/>
          <p:nvPr/>
        </p:nvSpPr>
        <p:spPr>
          <a:xfrm>
            <a:off x="1730420" y="3715648"/>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 name="椭圆 22"/>
          <p:cNvSpPr/>
          <p:nvPr/>
        </p:nvSpPr>
        <p:spPr>
          <a:xfrm>
            <a:off x="1730420" y="462669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4" name="1"/>
          <p:cNvSpPr txBox="1"/>
          <p:nvPr>
            <p:custDataLst>
              <p:tags r:id="rId1"/>
            </p:custDataLst>
          </p:nvPr>
        </p:nvSpPr>
        <p:spPr>
          <a:xfrm>
            <a:off x="5754844" y="1120208"/>
            <a:ext cx="1909979" cy="461665"/>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导入</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JSTL</a:t>
            </a: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包</a:t>
            </a:r>
          </a:p>
        </p:txBody>
      </p:sp>
      <p:grpSp>
        <p:nvGrpSpPr>
          <p:cNvPr id="25" name="组合 24"/>
          <p:cNvGrpSpPr/>
          <p:nvPr/>
        </p:nvGrpSpPr>
        <p:grpSpPr>
          <a:xfrm>
            <a:off x="5895341" y="1614449"/>
            <a:ext cx="1654387" cy="45722"/>
            <a:chOff x="5367867" y="3100583"/>
            <a:chExt cx="1654387" cy="45722"/>
          </a:xfrm>
        </p:grpSpPr>
        <p:cxnSp>
          <p:nvCxnSpPr>
            <p:cNvPr id="26"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9" name="文本框 18"/>
          <p:cNvSpPr txBox="1"/>
          <p:nvPr>
            <p:custDataLst>
              <p:tags r:id="rId2"/>
            </p:custDataLst>
          </p:nvPr>
        </p:nvSpPr>
        <p:spPr>
          <a:xfrm>
            <a:off x="2003611" y="1802616"/>
            <a:ext cx="9843248" cy="10019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下面需要在IDEA中配置导入的两个文件才可以正常使用。在IDEA界面单击【File】→【Setting】，在Setting界面下单击【languages&amp;Frameworks】→【Schemas and DTDs】</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grpSp>
        <p:nvGrpSpPr>
          <p:cNvPr id="30" name="组合 29"/>
          <p:cNvGrpSpPr/>
          <p:nvPr/>
        </p:nvGrpSpPr>
        <p:grpSpPr>
          <a:xfrm>
            <a:off x="32886" y="3507972"/>
            <a:ext cx="1697534" cy="515997"/>
            <a:chOff x="-2086" y="2141478"/>
            <a:chExt cx="1697534" cy="515997"/>
          </a:xfrm>
        </p:grpSpPr>
        <p:sp>
          <p:nvSpPr>
            <p:cNvPr id="32"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3"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2</a:t>
              </a:r>
              <a:endParaRPr lang="zh-CN" altLang="en-US" sz="2400" dirty="0">
                <a:solidFill>
                  <a:schemeClr val="bg1"/>
                </a:solidFill>
                <a:latin typeface="+mn-ea"/>
              </a:endParaRPr>
            </a:p>
          </p:txBody>
        </p:sp>
      </p:grpSp>
      <p:sp>
        <p:nvSpPr>
          <p:cNvPr id="34" name="文本框 32"/>
          <p:cNvSpPr txBox="1"/>
          <p:nvPr/>
        </p:nvSpPr>
        <p:spPr>
          <a:xfrm>
            <a:off x="0" y="2572659"/>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pic>
        <p:nvPicPr>
          <p:cNvPr id="46082" name="图片 35" descr="社交网站的手机截图&#10;&#10;描述已自动生成"/>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7165" y="2804598"/>
            <a:ext cx="4623423" cy="3737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7.3.2  JSTL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9" name="直接连接符 27"/>
          <p:cNvCxnSpPr/>
          <p:nvPr/>
        </p:nvCxnSpPr>
        <p:spPr>
          <a:xfrm>
            <a:off x="1789659" y="1486205"/>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730420" y="274536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2" name="椭圆 21"/>
          <p:cNvSpPr/>
          <p:nvPr/>
        </p:nvSpPr>
        <p:spPr>
          <a:xfrm>
            <a:off x="1730420" y="3715648"/>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 name="椭圆 22"/>
          <p:cNvSpPr/>
          <p:nvPr/>
        </p:nvSpPr>
        <p:spPr>
          <a:xfrm>
            <a:off x="1730420" y="462669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4" name="1"/>
          <p:cNvSpPr txBox="1"/>
          <p:nvPr>
            <p:custDataLst>
              <p:tags r:id="rId1"/>
            </p:custDataLst>
          </p:nvPr>
        </p:nvSpPr>
        <p:spPr>
          <a:xfrm>
            <a:off x="5754844" y="1120208"/>
            <a:ext cx="1909979" cy="461665"/>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导入</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JSTL</a:t>
            </a: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包</a:t>
            </a:r>
          </a:p>
        </p:txBody>
      </p:sp>
      <p:grpSp>
        <p:nvGrpSpPr>
          <p:cNvPr id="25" name="组合 24"/>
          <p:cNvGrpSpPr/>
          <p:nvPr/>
        </p:nvGrpSpPr>
        <p:grpSpPr>
          <a:xfrm>
            <a:off x="5895341" y="1614449"/>
            <a:ext cx="1654387" cy="45722"/>
            <a:chOff x="5367867" y="3100583"/>
            <a:chExt cx="1654387" cy="45722"/>
          </a:xfrm>
        </p:grpSpPr>
        <p:cxnSp>
          <p:nvCxnSpPr>
            <p:cNvPr id="26"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9" name="文本框 18"/>
          <p:cNvSpPr txBox="1"/>
          <p:nvPr>
            <p:custDataLst>
              <p:tags r:id="rId2"/>
            </p:custDataLst>
          </p:nvPr>
        </p:nvSpPr>
        <p:spPr>
          <a:xfrm>
            <a:off x="2003611" y="1801508"/>
            <a:ext cx="9843248" cy="5009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中单击右上角“ ”进入Map External Resource界面</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34" name="文本框 32"/>
          <p:cNvSpPr txBox="1"/>
          <p:nvPr/>
        </p:nvSpPr>
        <p:spPr>
          <a:xfrm>
            <a:off x="0" y="2572659"/>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19" name="文本框 34"/>
          <p:cNvSpPr txBox="1"/>
          <p:nvPr/>
        </p:nvSpPr>
        <p:spPr>
          <a:xfrm>
            <a:off x="-2086" y="3531723"/>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grpSp>
        <p:nvGrpSpPr>
          <p:cNvPr id="20" name="组合 19"/>
          <p:cNvGrpSpPr/>
          <p:nvPr/>
        </p:nvGrpSpPr>
        <p:grpSpPr>
          <a:xfrm>
            <a:off x="45282" y="4429491"/>
            <a:ext cx="1697534" cy="515997"/>
            <a:chOff x="-2086" y="2141478"/>
            <a:chExt cx="1697534" cy="515997"/>
          </a:xfrm>
        </p:grpSpPr>
        <p:sp>
          <p:nvSpPr>
            <p:cNvPr id="35"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6"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3</a:t>
              </a:r>
              <a:endParaRPr lang="zh-CN" altLang="en-US" sz="2400" dirty="0">
                <a:solidFill>
                  <a:schemeClr val="bg1"/>
                </a:solidFill>
                <a:latin typeface="+mn-ea"/>
              </a:endParaRPr>
            </a:p>
          </p:txBody>
        </p:sp>
      </p:grpSp>
      <p:pic>
        <p:nvPicPr>
          <p:cNvPr id="1026" name="图片 26" descr="社交网站的手机截图&#10;&#10;描述已自动生成"/>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2682" y="2346956"/>
            <a:ext cx="3845859" cy="2742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文本框 18"/>
          <p:cNvSpPr txBox="1"/>
          <p:nvPr>
            <p:custDataLst>
              <p:tags r:id="rId3"/>
            </p:custDataLst>
          </p:nvPr>
        </p:nvSpPr>
        <p:spPr>
          <a:xfrm>
            <a:off x="2003611" y="5073625"/>
            <a:ext cx="9843248" cy="142130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zh-CN" altLang="en-US" dirty="0">
                <a:solidFill>
                  <a:srgbClr val="595959"/>
                </a:solidFill>
                <a:latin typeface="微软雅黑" panose="020B0503020204020204" pitchFamily="34" charset="-122"/>
              </a:rPr>
              <a:t>上图中</a:t>
            </a:r>
            <a:r>
              <a:rPr lang="zh-CN" altLang="zh-CN" dirty="0">
                <a:solidFill>
                  <a:srgbClr val="595959"/>
                </a:solidFill>
                <a:latin typeface="微软雅黑" panose="020B0503020204020204" pitchFamily="34" charset="-122"/>
              </a:rPr>
              <a:t>的【URI】选项中填入http://java.sun.com/jsp/jstl/core，在【File】选项中找到解压文件jakarta-taglibs-standard-1.1.2的tld目录下的c.tld文件，单击【OK】按钮完成导入。至此，JSTL安装配置完成，在chapter07项目中就可以使用JSTL标签库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7.3.2  JSTL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Chevron 3"/>
          <p:cNvSpPr/>
          <p:nvPr>
            <p:custDataLst>
              <p:tags r:id="rId1"/>
            </p:custDataLst>
          </p:nvPr>
        </p:nvSpPr>
        <p:spPr>
          <a:xfrm>
            <a:off x="838732" y="1131537"/>
            <a:ext cx="20595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239772" y="1271522"/>
            <a:ext cx="1225015"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测试</a:t>
            </a:r>
            <a:r>
              <a:rPr lang="en-US" altLang="zh-CN" sz="2000" dirty="0">
                <a:solidFill>
                  <a:srgbClr val="1369B2"/>
                </a:solidFill>
                <a:latin typeface="微软雅黑" panose="020B0503020204020204" pitchFamily="34" charset="-122"/>
                <a:ea typeface="微软雅黑" panose="020B0503020204020204" pitchFamily="34" charset="-122"/>
              </a:rPr>
              <a:t>JSTL</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143840" y="1968261"/>
            <a:ext cx="10138242" cy="85154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由于在测试的时候需要使用&lt;c:out&gt;标签，所以需要使用taglib指令导入Core标签库，具体代码如下：</a:t>
            </a:r>
          </a:p>
        </p:txBody>
      </p:sp>
      <p:pic>
        <p:nvPicPr>
          <p:cNvPr id="9" name="图片 8"/>
          <p:cNvPicPr>
            <a:picLocks noChangeAspect="1"/>
          </p:cNvPicPr>
          <p:nvPr/>
        </p:nvPicPr>
        <p:blipFill>
          <a:blip r:embed="rId6"/>
          <a:stretch>
            <a:fillRect/>
          </a:stretch>
        </p:blipFill>
        <p:spPr>
          <a:xfrm>
            <a:off x="1896389" y="3200227"/>
            <a:ext cx="8525081" cy="441758"/>
          </a:xfrm>
          <a:prstGeom prst="rect">
            <a:avLst/>
          </a:prstGeom>
        </p:spPr>
      </p:pic>
      <p:sp>
        <p:nvSpPr>
          <p:cNvPr id="10" name="矩形 9"/>
          <p:cNvSpPr/>
          <p:nvPr/>
        </p:nvSpPr>
        <p:spPr>
          <a:xfrm>
            <a:off x="2003967" y="3232312"/>
            <a:ext cx="7960303" cy="369332"/>
          </a:xfrm>
          <a:prstGeom prst="rect">
            <a:avLst/>
          </a:prstGeom>
        </p:spPr>
        <p:txBody>
          <a:bodyPr wrap="square">
            <a:spAutoFit/>
          </a:bodyPr>
          <a:lstStyle/>
          <a:p>
            <a:r>
              <a:rPr lang="zh-CN" altLang="zh-CN" dirty="0"/>
              <a:t>&lt;%@ taglib uri="http://java.sun.com/jsp/jstl/core" prefix="c"%&gt;</a:t>
            </a:r>
          </a:p>
        </p:txBody>
      </p:sp>
      <p:sp>
        <p:nvSpPr>
          <p:cNvPr id="11" name="文本框 18"/>
          <p:cNvSpPr txBox="1"/>
          <p:nvPr>
            <p:custDataLst>
              <p:tags r:id="rId3"/>
            </p:custDataLst>
          </p:nvPr>
        </p:nvSpPr>
        <p:spPr>
          <a:xfrm>
            <a:off x="1239772" y="4299085"/>
            <a:ext cx="10138242" cy="85154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taglib指令的</a:t>
            </a:r>
            <a:r>
              <a:rPr lang="zh-CN" altLang="zh-CN" dirty="0">
                <a:solidFill>
                  <a:srgbClr val="1369B2"/>
                </a:solidFill>
                <a:latin typeface="微软雅黑" panose="020B0503020204020204" pitchFamily="34" charset="-122"/>
              </a:rPr>
              <a:t>uri属性</a:t>
            </a:r>
            <a:r>
              <a:rPr lang="zh-CN" altLang="zh-CN" dirty="0">
                <a:solidFill>
                  <a:srgbClr val="595959"/>
                </a:solidFill>
                <a:latin typeface="微软雅黑" panose="020B0503020204020204" pitchFamily="34" charset="-122"/>
              </a:rPr>
              <a:t>用于指定引入标签库描述符文件的</a:t>
            </a:r>
            <a:r>
              <a:rPr lang="en-US" altLang="zh-CN" dirty="0">
                <a:solidFill>
                  <a:srgbClr val="595959"/>
                </a:solidFill>
                <a:latin typeface="微软雅黑" panose="020B0503020204020204" pitchFamily="34" charset="-122"/>
              </a:rPr>
              <a:t>URI</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prefix</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用于指定引入标签库描述符文件的前缀，在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文件中使用这个标签库中的某个标签时，都需要使用这个前缀。</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95121"/>
            <a:ext cx="8485746" cy="78483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接下来编写一个简单的JSP文件test.jsp，使用taglib指令引入Core标签库，在该文件中使用&lt;c:out&gt;标签，具体代码如下</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185433" y="2754768"/>
            <a:ext cx="8209145" cy="2395454"/>
          </a:xfrm>
          <a:prstGeom prst="rect">
            <a:avLst/>
          </a:prstGeom>
        </p:spPr>
      </p:pic>
      <p:sp>
        <p:nvSpPr>
          <p:cNvPr id="2" name="矩形 1"/>
          <p:cNvSpPr/>
          <p:nvPr/>
        </p:nvSpPr>
        <p:spPr>
          <a:xfrm>
            <a:off x="2306459" y="2773406"/>
            <a:ext cx="7940200" cy="2308324"/>
          </a:xfrm>
          <a:prstGeom prst="rect">
            <a:avLst/>
          </a:prstGeom>
        </p:spPr>
        <p:txBody>
          <a:bodyPr wrap="square">
            <a:spAutoFit/>
          </a:bodyPr>
          <a:lstStyle/>
          <a:p>
            <a:r>
              <a:rPr lang="zh-CN" altLang="zh-CN" dirty="0"/>
              <a:t>&lt;%@ page language="java" contentType="text/html; charset=utf-8"%&gt;</a:t>
            </a:r>
          </a:p>
          <a:p>
            <a:r>
              <a:rPr lang="zh-CN" altLang="zh-CN" dirty="0"/>
              <a:t>&lt;%@ taglib uri="http://java.sun.com/jsp/jstl/core" prefix="c"%&gt;</a:t>
            </a:r>
          </a:p>
          <a:p>
            <a:r>
              <a:rPr lang="zh-CN" altLang="zh-CN" dirty="0"/>
              <a:t>&lt;html&gt;</a:t>
            </a:r>
          </a:p>
          <a:p>
            <a:r>
              <a:rPr lang="zh-CN" altLang="zh-CN" dirty="0"/>
              <a:t>&lt;head&gt;&lt;/head&gt;</a:t>
            </a:r>
          </a:p>
          <a:p>
            <a:r>
              <a:rPr lang="zh-CN" altLang="zh-CN" dirty="0"/>
              <a:t>&lt;body&gt;</a:t>
            </a:r>
          </a:p>
          <a:p>
            <a:r>
              <a:rPr lang="zh-CN" altLang="zh-CN" dirty="0"/>
              <a:t>	&lt;c:out value="Hello World!"&gt;&lt;/c:out&gt;</a:t>
            </a:r>
          </a:p>
          <a:p>
            <a:r>
              <a:rPr lang="zh-CN" altLang="zh-CN" dirty="0"/>
              <a:t>&lt;/body&gt;</a:t>
            </a:r>
          </a:p>
          <a:p>
            <a:r>
              <a:rPr lang="zh-CN" altLang="zh-CN" dirty="0"/>
              <a:t>&lt;/html&gt;	</a:t>
            </a:r>
          </a:p>
        </p:txBody>
      </p:sp>
      <p:sp>
        <p:nvSpPr>
          <p:cNvPr id="17"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7.3.2  JSTL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893416"/>
            <a:ext cx="8485746" cy="15696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为了证明EL可以简化JSP页面，接下来通过一个案例对比使用Java代码与EL获取信息。在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中创建</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项目，并配置</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、加载</a:t>
            </a:r>
            <a:r>
              <a:rPr lang="en-US" altLang="zh-CN" sz="1600" dirty="0">
                <a:solidFill>
                  <a:srgbClr val="595959"/>
                </a:solidFill>
                <a:latin typeface="微软雅黑" panose="020B0503020204020204" pitchFamily="34" charset="-122"/>
                <a:ea typeface="微软雅黑" panose="020B0503020204020204" pitchFamily="34" charset="-122"/>
                <a:cs typeface="+mn-ea"/>
              </a:rPr>
              <a:t>Servlet-aip.jar</a:t>
            </a:r>
            <a:r>
              <a:rPr lang="zh-CN" altLang="zh-CN" sz="1600" dirty="0">
                <a:solidFill>
                  <a:srgbClr val="595959"/>
                </a:solidFill>
                <a:latin typeface="微软雅黑" panose="020B0503020204020204" pitchFamily="34" charset="-122"/>
                <a:ea typeface="微软雅黑" panose="020B0503020204020204" pitchFamily="34" charset="-122"/>
                <a:cs typeface="+mn-ea"/>
              </a:rPr>
              <a:t>包，然后在项目的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src</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目录下创建包cn.itcast.servlet，在包中创建一个用于存储用户名和密码的类MyServlet，</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a:solidFill>
                  <a:srgbClr val="595959"/>
                </a:solidFill>
                <a:latin typeface="微软雅黑" panose="020B0503020204020204" pitchFamily="34" charset="-122"/>
                <a:ea typeface="微软雅黑" panose="020B0503020204020204" pitchFamily="34" charset="-122"/>
                <a:cs typeface="+mn-ea"/>
              </a:rPr>
              <a:t>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775011" y="2875136"/>
            <a:ext cx="8969188" cy="2945675"/>
          </a:xfrm>
          <a:prstGeom prst="rect">
            <a:avLst/>
          </a:prstGeom>
        </p:spPr>
      </p:pic>
      <p:sp>
        <p:nvSpPr>
          <p:cNvPr id="2" name="矩形 1"/>
          <p:cNvSpPr/>
          <p:nvPr/>
        </p:nvSpPr>
        <p:spPr>
          <a:xfrm>
            <a:off x="1815351" y="2915477"/>
            <a:ext cx="8901954" cy="2862322"/>
          </a:xfrm>
          <a:prstGeom prst="rect">
            <a:avLst/>
          </a:prstGeom>
        </p:spPr>
        <p:txBody>
          <a:bodyPr wrap="square">
            <a:spAutoFit/>
          </a:bodyPr>
          <a:lstStyle/>
          <a:p>
            <a:r>
              <a:rPr lang="en-US" altLang="zh-CN" dirty="0">
                <a:solidFill>
                  <a:srgbClr val="1369B2"/>
                </a:solidFill>
              </a:rPr>
              <a:t>@WebServlet(name = "MyServlet"</a:t>
            </a:r>
            <a:r>
              <a:rPr lang="zh-CN" altLang="zh-CN" dirty="0">
                <a:solidFill>
                  <a:srgbClr val="1369B2"/>
                </a:solidFill>
              </a:rPr>
              <a:t>，</a:t>
            </a:r>
            <a:r>
              <a:rPr lang="en-US" altLang="zh-CN" dirty="0">
                <a:solidFill>
                  <a:srgbClr val="1369B2"/>
                </a:solidFill>
              </a:rPr>
              <a:t>urlPatterns= "/MyServlet")</a:t>
            </a:r>
            <a:endParaRPr lang="zh-CN" altLang="zh-CN" dirty="0">
              <a:solidFill>
                <a:srgbClr val="1369B2"/>
              </a:solidFill>
            </a:endParaRPr>
          </a:p>
          <a:p>
            <a:r>
              <a:rPr lang="en-US" altLang="zh-CN" dirty="0"/>
              <a:t>public class MyServlet extends HttpServlet {</a:t>
            </a:r>
            <a:endParaRPr lang="zh-CN" altLang="zh-CN" dirty="0"/>
          </a:p>
          <a:p>
            <a:r>
              <a:rPr lang="en-US" altLang="zh-CN" dirty="0"/>
              <a:t>	public void doGet(HttpServletRequest request, </a:t>
            </a:r>
            <a:endParaRPr lang="zh-CN" altLang="zh-CN" dirty="0"/>
          </a:p>
          <a:p>
            <a:r>
              <a:rPr lang="en-US" altLang="zh-CN" dirty="0"/>
              <a:t>      HttpServletResponse  response) throws ServletException, IOException {</a:t>
            </a:r>
            <a:endParaRPr lang="zh-CN" altLang="zh-CN" dirty="0"/>
          </a:p>
          <a:p>
            <a:r>
              <a:rPr lang="en-US" altLang="zh-CN" dirty="0"/>
              <a:t>		request.setAttribute("username", "itcast");</a:t>
            </a:r>
            <a:endParaRPr lang="zh-CN" altLang="zh-CN" dirty="0"/>
          </a:p>
          <a:p>
            <a:r>
              <a:rPr lang="en-US" altLang="zh-CN" dirty="0"/>
              <a:t>		request.setAttribute("password", "123");</a:t>
            </a:r>
            <a:endParaRPr lang="zh-CN" altLang="zh-CN" dirty="0"/>
          </a:p>
          <a:p>
            <a:r>
              <a:rPr lang="en-US" altLang="zh-CN" dirty="0">
                <a:solidFill>
                  <a:srgbClr val="1369B2"/>
                </a:solidFill>
              </a:rPr>
              <a:t>         RequestDispatcher dispatcher = request</a:t>
            </a:r>
            <a:endParaRPr lang="zh-CN" altLang="zh-CN" dirty="0">
              <a:solidFill>
                <a:srgbClr val="1369B2"/>
              </a:solidFill>
            </a:endParaRPr>
          </a:p>
          <a:p>
            <a:r>
              <a:rPr lang="en-US" altLang="zh-CN" dirty="0">
                <a:solidFill>
                  <a:srgbClr val="1369B2"/>
                </a:solidFill>
              </a:rPr>
              <a:t>				.getRequestDispatcher("/myjsp.jsp");</a:t>
            </a:r>
            <a:endParaRPr lang="zh-CN" altLang="zh-CN" dirty="0">
              <a:solidFill>
                <a:srgbClr val="1369B2"/>
              </a:solidFill>
            </a:endParaRPr>
          </a:p>
          <a:p>
            <a:r>
              <a:rPr lang="en-US" altLang="zh-CN" dirty="0"/>
              <a:t>		dispatcher.forward(request, response);</a:t>
            </a:r>
            <a:endParaRPr lang="zh-CN" altLang="zh-CN" dirty="0"/>
          </a:p>
          <a:p>
            <a:r>
              <a:rPr lang="en-US" altLang="zh-CN" dirty="0"/>
              <a:t>	}</a:t>
            </a:r>
            <a:endParaRPr lang="zh-CN" altLang="zh-CN" dirty="0"/>
          </a:p>
        </p:txBody>
      </p:sp>
      <p:sp>
        <p:nvSpPr>
          <p:cNvPr id="8"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7.1.1  EL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基本语法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960651"/>
            <a:ext cx="8485746"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服务器，打开浏览器，在地址栏中输入地址“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http://localhost:8080/chapter07/test.jsp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a:solidFill>
                  <a:srgbClr val="595959"/>
                </a:solidFill>
                <a:latin typeface="微软雅黑" panose="020B0503020204020204" pitchFamily="34" charset="-122"/>
                <a:ea typeface="微软雅黑" panose="020B0503020204020204" pitchFamily="34" charset="-122"/>
                <a:cs typeface="+mn-ea"/>
              </a:rPr>
              <a:t>test.jsp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页面，此时，浏览器窗口中显示的结果如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7"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7.3.2  JSTL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50" name="图片 32" descr="社交网络的手机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3507" y="2756647"/>
            <a:ext cx="6867055" cy="262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400941" y="3013559"/>
            <a:ext cx="6141553" cy="830997"/>
          </a:xfrm>
          <a:prstGeom prst="rect">
            <a:avLst/>
          </a:prstGeom>
          <a:noFill/>
        </p:spPr>
        <p:txBody>
          <a:bodyPr wrap="square" lIns="91443" tIns="45720" rIns="91443" bIns="45720" rtlCol="0">
            <a:spAutoFit/>
          </a:bodyPr>
          <a:lstStyle/>
          <a:p>
            <a:r>
              <a:rPr lang="en-US" altLang="zh-CN" sz="4800" b="1" dirty="0">
                <a:solidFill>
                  <a:srgbClr val="1369B2"/>
                </a:solidFill>
                <a:latin typeface="微软雅黑" panose="020B0503020204020204" pitchFamily="34" charset="-122"/>
                <a:ea typeface="微软雅黑" panose="020B0503020204020204" pitchFamily="34" charset="-122"/>
                <a:cs typeface="+mn-ea"/>
                <a:sym typeface="+mn-lt"/>
              </a:rPr>
              <a:t>JSTL</a:t>
            </a:r>
            <a:r>
              <a:rPr lang="zh-CN" altLang="en-US" sz="4800" b="1" dirty="0">
                <a:solidFill>
                  <a:srgbClr val="1369B2"/>
                </a:solidFill>
                <a:latin typeface="微软雅黑" panose="020B0503020204020204" pitchFamily="34" charset="-122"/>
                <a:ea typeface="微软雅黑" panose="020B0503020204020204" pitchFamily="34" charset="-122"/>
                <a:cs typeface="+mn-ea"/>
                <a:sym typeface="+mn-lt"/>
              </a:rPr>
              <a:t>中的</a:t>
            </a:r>
            <a:r>
              <a:rPr lang="en-US" altLang="zh-CN" sz="4800" b="1" dirty="0">
                <a:solidFill>
                  <a:srgbClr val="1369B2"/>
                </a:solidFill>
                <a:latin typeface="微软雅黑" panose="020B0503020204020204" pitchFamily="34" charset="-122"/>
                <a:ea typeface="微软雅黑" panose="020B0503020204020204" pitchFamily="34" charset="-122"/>
                <a:cs typeface="+mn-ea"/>
                <a:sym typeface="+mn-lt"/>
              </a:rPr>
              <a:t>Core</a:t>
            </a:r>
            <a:r>
              <a:rPr lang="zh-CN" altLang="en-US" sz="4800" b="1" dirty="0">
                <a:solidFill>
                  <a:srgbClr val="1369B2"/>
                </a:solidFill>
                <a:latin typeface="微软雅黑" panose="020B0503020204020204" pitchFamily="34" charset="-122"/>
                <a:ea typeface="微软雅黑" panose="020B0503020204020204" pitchFamily="34" charset="-122"/>
                <a:cs typeface="+mn-ea"/>
                <a:sym typeface="+mn-lt"/>
              </a:rPr>
              <a:t>标签库</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9" name="组合 18"/>
          <p:cNvGrpSpPr/>
          <p:nvPr/>
        </p:nvGrpSpPr>
        <p:grpSpPr>
          <a:xfrm>
            <a:off x="5562248" y="3120243"/>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5"/>
          <p:cNvSpPr txBox="1">
            <a:spLocks noChangeArrowheads="1"/>
          </p:cNvSpPr>
          <p:nvPr/>
        </p:nvSpPr>
        <p:spPr bwMode="auto">
          <a:xfrm>
            <a:off x="6072216" y="287017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595959"/>
                </a:solidFill>
                <a:latin typeface="微软雅黑" panose="020B0503020204020204" pitchFamily="34" charset="-122"/>
                <a:ea typeface="微软雅黑" panose="020B0503020204020204" pitchFamily="34" charset="-122"/>
              </a:rPr>
              <a:t>JSTL</a:t>
            </a:r>
            <a:r>
              <a:rPr lang="zh-CN" altLang="en-US" dirty="0">
                <a:solidFill>
                  <a:srgbClr val="595959"/>
                </a:solidFill>
                <a:latin typeface="微软雅黑" panose="020B0503020204020204" pitchFamily="34" charset="-122"/>
                <a:ea typeface="微软雅黑" panose="020B0503020204020204" pitchFamily="34" charset="-122"/>
              </a:rPr>
              <a:t>核心标签库中的</a:t>
            </a:r>
            <a:r>
              <a:rPr lang="zh-CN" altLang="zh-CN" dirty="0">
                <a:solidFill>
                  <a:srgbClr val="1369B2"/>
                </a:solidFill>
                <a:latin typeface="微软雅黑" panose="020B0503020204020204" pitchFamily="34" charset="-122"/>
                <a:ea typeface="微软雅黑" panose="020B0503020204020204" pitchFamily="34" charset="-122"/>
              </a:rPr>
              <a:t>&lt;c:out&gt;和</a:t>
            </a:r>
          </a:p>
          <a:p>
            <a:pPr algn="just">
              <a:lnSpc>
                <a:spcPct val="150000"/>
              </a:lnSpc>
            </a:pPr>
            <a:r>
              <a:rPr lang="zh-CN" altLang="zh-CN" dirty="0">
                <a:solidFill>
                  <a:srgbClr val="1369B2"/>
                </a:solidFill>
                <a:latin typeface="微软雅黑" panose="020B0503020204020204" pitchFamily="34" charset="-122"/>
                <a:ea typeface="微软雅黑" panose="020B0503020204020204" pitchFamily="34" charset="-122"/>
              </a:rPr>
              <a:t>&lt;c:remove&gt;标签</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24557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99431" y="1271522"/>
            <a:ext cx="168828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&lt;c:out&gt;</a:t>
            </a:r>
            <a:r>
              <a:rPr lang="zh-CN" altLang="zh-CN" sz="2000" dirty="0">
                <a:solidFill>
                  <a:srgbClr val="1369B2"/>
                </a:solidFill>
                <a:latin typeface="微软雅黑" panose="020B0503020204020204" pitchFamily="34" charset="-122"/>
                <a:ea typeface="微软雅黑" panose="020B0503020204020204" pitchFamily="34" charset="-122"/>
              </a:rPr>
              <a:t>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680616" y="2872117"/>
            <a:ext cx="9199646" cy="17565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页面中，最常见的操作就是向页面输出一段文本信息，为此，</a:t>
            </a:r>
            <a:r>
              <a:rPr lang="en-US" altLang="zh-CN" dirty="0">
                <a:solidFill>
                  <a:srgbClr val="595959"/>
                </a:solidFill>
                <a:latin typeface="微软雅黑" panose="020B0503020204020204" pitchFamily="34" charset="-122"/>
              </a:rPr>
              <a:t>Core</a:t>
            </a:r>
            <a:r>
              <a:rPr lang="zh-CN" altLang="zh-CN" dirty="0">
                <a:solidFill>
                  <a:srgbClr val="595959"/>
                </a:solidFill>
                <a:latin typeface="微软雅黑" panose="020B0503020204020204" pitchFamily="34" charset="-122"/>
              </a:rPr>
              <a:t>标签库提供了</a:t>
            </a:r>
            <a:r>
              <a:rPr lang="en-US" altLang="zh-CN" dirty="0">
                <a:solidFill>
                  <a:srgbClr val="1369B2"/>
                </a:solidFill>
                <a:latin typeface="微软雅黑" panose="020B0503020204020204" pitchFamily="34" charset="-122"/>
              </a:rPr>
              <a:t>&lt;c:out&gt;</a:t>
            </a:r>
            <a:r>
              <a:rPr lang="zh-CN" altLang="zh-CN" dirty="0">
                <a:solidFill>
                  <a:srgbClr val="595959"/>
                </a:solidFill>
                <a:latin typeface="微软雅黑" panose="020B0503020204020204" pitchFamily="34" charset="-122"/>
              </a:rPr>
              <a:t>标签，该标签可以将一段文本内容或表达式的结果输出到客户端。如果</a:t>
            </a:r>
            <a:r>
              <a:rPr lang="en-US" altLang="zh-CN" dirty="0">
                <a:solidFill>
                  <a:srgbClr val="595959"/>
                </a:solidFill>
                <a:latin typeface="微软雅黑" panose="020B0503020204020204" pitchFamily="34" charset="-122"/>
              </a:rPr>
              <a:t>&lt;c:out&gt;</a:t>
            </a:r>
            <a:r>
              <a:rPr lang="zh-CN" altLang="zh-CN" dirty="0">
                <a:solidFill>
                  <a:srgbClr val="595959"/>
                </a:solidFill>
                <a:latin typeface="微软雅黑" panose="020B0503020204020204" pitchFamily="34" charset="-122"/>
              </a:rPr>
              <a:t>标签输出的文本内容中包含需要进行转义的特殊字符，例如</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&amp;</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等，</a:t>
            </a:r>
            <a:r>
              <a:rPr lang="en-US" altLang="zh-CN" dirty="0">
                <a:solidFill>
                  <a:srgbClr val="595959"/>
                </a:solidFill>
                <a:latin typeface="微软雅黑" panose="020B0503020204020204" pitchFamily="34" charset="-122"/>
              </a:rPr>
              <a:t>&lt;c:out&gt;</a:t>
            </a:r>
            <a:r>
              <a:rPr lang="zh-CN" altLang="zh-CN" dirty="0">
                <a:solidFill>
                  <a:srgbClr val="595959"/>
                </a:solidFill>
                <a:latin typeface="微软雅黑" panose="020B0503020204020204" pitchFamily="34" charset="-122"/>
              </a:rPr>
              <a:t>标签会默认对它们进行</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编码转换后再输出。</a:t>
            </a:r>
          </a:p>
        </p:txBody>
      </p:sp>
      <p:sp>
        <p:nvSpPr>
          <p:cNvPr id="15"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圆角矩形 15"/>
          <p:cNvSpPr/>
          <p:nvPr/>
        </p:nvSpPr>
        <p:spPr>
          <a:xfrm>
            <a:off x="1346797" y="2514599"/>
            <a:ext cx="9865885" cy="248273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46118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80262" y="468804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131537"/>
            <a:ext cx="39484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99431" y="1271522"/>
            <a:ext cx="322716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&lt;c:out&gt;</a:t>
            </a:r>
            <a:r>
              <a:rPr lang="zh-CN" altLang="zh-CN" sz="2000" dirty="0">
                <a:solidFill>
                  <a:srgbClr val="1369B2"/>
                </a:solidFill>
                <a:latin typeface="微软雅黑" panose="020B0503020204020204" pitchFamily="34" charset="-122"/>
                <a:ea typeface="微软雅黑" panose="020B0503020204020204" pitchFamily="34" charset="-122"/>
              </a:rPr>
              <a:t>标签</a:t>
            </a:r>
            <a:r>
              <a:rPr lang="zh-CN" altLang="en-US" sz="2000" dirty="0">
                <a:solidFill>
                  <a:srgbClr val="1369B2"/>
                </a:solidFill>
                <a:latin typeface="微软雅黑" panose="020B0503020204020204" pitchFamily="34" charset="-122"/>
                <a:ea typeface="微软雅黑" panose="020B0503020204020204" pitchFamily="34" charset="-122"/>
              </a:rPr>
              <a:t>两种语法格式</a:t>
            </a:r>
          </a:p>
        </p:txBody>
      </p:sp>
      <p:sp>
        <p:nvSpPr>
          <p:cNvPr id="14" name="文本框 18"/>
          <p:cNvSpPr txBox="1"/>
          <p:nvPr>
            <p:custDataLst>
              <p:tags r:id="rId2"/>
            </p:custDataLst>
          </p:nvPr>
        </p:nvSpPr>
        <p:spPr>
          <a:xfrm>
            <a:off x="1143840" y="1998059"/>
            <a:ext cx="10138242" cy="8782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&lt;c:out&gt;</a:t>
            </a:r>
            <a:r>
              <a:rPr lang="zh-CN" altLang="zh-CN" dirty="0">
                <a:solidFill>
                  <a:srgbClr val="595959"/>
                </a:solidFill>
                <a:latin typeface="微软雅黑" panose="020B0503020204020204" pitchFamily="34" charset="-122"/>
              </a:rPr>
              <a:t>标签有两种语法格式，具体如下：</a:t>
            </a:r>
          </a:p>
          <a:p>
            <a:pPr>
              <a:lnSpc>
                <a:spcPct val="150000"/>
              </a:lnSpc>
            </a:pPr>
            <a:r>
              <a:rPr lang="zh-CN" altLang="zh-CN" dirty="0">
                <a:solidFill>
                  <a:srgbClr val="595959"/>
                </a:solidFill>
                <a:latin typeface="微软雅黑" panose="020B0503020204020204" pitchFamily="34" charset="-122"/>
              </a:rPr>
              <a:t>语法1：没有标签体的情况</a:t>
            </a:r>
          </a:p>
        </p:txBody>
      </p:sp>
      <p:sp>
        <p:nvSpPr>
          <p:cNvPr id="15"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片 8"/>
          <p:cNvPicPr>
            <a:picLocks noChangeAspect="1"/>
          </p:cNvPicPr>
          <p:nvPr/>
        </p:nvPicPr>
        <p:blipFill>
          <a:blip r:embed="rId6"/>
          <a:stretch>
            <a:fillRect/>
          </a:stretch>
        </p:blipFill>
        <p:spPr>
          <a:xfrm>
            <a:off x="2010620" y="3135471"/>
            <a:ext cx="7402321" cy="808703"/>
          </a:xfrm>
          <a:prstGeom prst="rect">
            <a:avLst/>
          </a:prstGeom>
        </p:spPr>
      </p:pic>
      <p:sp>
        <p:nvSpPr>
          <p:cNvPr id="10" name="矩形 9"/>
          <p:cNvSpPr/>
          <p:nvPr/>
        </p:nvSpPr>
        <p:spPr>
          <a:xfrm>
            <a:off x="2131646" y="3207897"/>
            <a:ext cx="6340001" cy="646331"/>
          </a:xfrm>
          <a:prstGeom prst="rect">
            <a:avLst/>
          </a:prstGeom>
        </p:spPr>
        <p:txBody>
          <a:bodyPr wrap="square">
            <a:spAutoFit/>
          </a:bodyPr>
          <a:lstStyle/>
          <a:p>
            <a:r>
              <a:rPr lang="en-US" altLang="zh-CN" dirty="0"/>
              <a:t>&lt;c:out value="value" [default="defaultValue"] </a:t>
            </a:r>
            <a:endParaRPr lang="zh-CN" altLang="zh-CN" dirty="0"/>
          </a:p>
          <a:p>
            <a:r>
              <a:rPr lang="en-US" altLang="zh-CN" dirty="0"/>
              <a:t>[escapeXml="{true|false}"]/&gt;</a:t>
            </a:r>
            <a:endParaRPr lang="zh-CN" altLang="zh-CN" dirty="0"/>
          </a:p>
        </p:txBody>
      </p:sp>
      <p:sp>
        <p:nvSpPr>
          <p:cNvPr id="11" name="文本框 18"/>
          <p:cNvSpPr txBox="1"/>
          <p:nvPr>
            <p:custDataLst>
              <p:tags r:id="rId3"/>
            </p:custDataLst>
          </p:nvPr>
        </p:nvSpPr>
        <p:spPr>
          <a:xfrm>
            <a:off x="1143840" y="4243421"/>
            <a:ext cx="10138242" cy="4391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语法</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：有标签体的情况</a:t>
            </a:r>
          </a:p>
        </p:txBody>
      </p:sp>
      <p:pic>
        <p:nvPicPr>
          <p:cNvPr id="19" name="图片 18"/>
          <p:cNvPicPr>
            <a:picLocks noChangeAspect="1"/>
          </p:cNvPicPr>
          <p:nvPr/>
        </p:nvPicPr>
        <p:blipFill>
          <a:blip r:embed="rId6"/>
          <a:stretch>
            <a:fillRect/>
          </a:stretch>
        </p:blipFill>
        <p:spPr>
          <a:xfrm>
            <a:off x="2010620" y="4990870"/>
            <a:ext cx="7402321" cy="1154437"/>
          </a:xfrm>
          <a:prstGeom prst="rect">
            <a:avLst/>
          </a:prstGeom>
        </p:spPr>
      </p:pic>
      <p:sp>
        <p:nvSpPr>
          <p:cNvPr id="20" name="矩形 19"/>
          <p:cNvSpPr/>
          <p:nvPr/>
        </p:nvSpPr>
        <p:spPr>
          <a:xfrm>
            <a:off x="2131646" y="5063296"/>
            <a:ext cx="6340001" cy="923330"/>
          </a:xfrm>
          <a:prstGeom prst="rect">
            <a:avLst/>
          </a:prstGeom>
        </p:spPr>
        <p:txBody>
          <a:bodyPr wrap="square">
            <a:spAutoFit/>
          </a:bodyPr>
          <a:lstStyle/>
          <a:p>
            <a:r>
              <a:rPr lang="en-US" altLang="zh-CN" dirty="0"/>
              <a:t>&lt;c:out value="value" [escapeXml="{true|false}"]&gt;</a:t>
            </a:r>
            <a:endParaRPr lang="zh-CN" altLang="zh-CN" dirty="0"/>
          </a:p>
          <a:p>
            <a:r>
              <a:rPr lang="en-US" altLang="zh-CN" dirty="0"/>
              <a:t>       defaultValue </a:t>
            </a:r>
            <a:endParaRPr lang="zh-CN" altLang="zh-CN" dirty="0"/>
          </a:p>
          <a:p>
            <a:r>
              <a:rPr lang="en-US" altLang="zh-CN" dirty="0"/>
              <a:t>&lt;/c:out&gt;</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p:cNvSpPr/>
          <p:nvPr>
            <p:custDataLst>
              <p:tags r:id="rId1"/>
            </p:custDataLst>
          </p:nvPr>
        </p:nvSpPr>
        <p:spPr>
          <a:xfrm>
            <a:off x="838732" y="1091196"/>
            <a:ext cx="24557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99431" y="1231181"/>
            <a:ext cx="168828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&lt;c:out&gt;</a:t>
            </a:r>
            <a:r>
              <a:rPr lang="zh-CN" altLang="zh-CN" sz="2000" dirty="0">
                <a:solidFill>
                  <a:srgbClr val="1369B2"/>
                </a:solidFill>
                <a:latin typeface="微软雅黑" panose="020B0503020204020204" pitchFamily="34" charset="-122"/>
                <a:ea typeface="微软雅黑" panose="020B0503020204020204" pitchFamily="34" charset="-122"/>
              </a:rPr>
              <a:t>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4" name="文本框 18"/>
          <p:cNvSpPr txBox="1"/>
          <p:nvPr>
            <p:custDataLst>
              <p:tags r:id="rId2"/>
            </p:custDataLst>
          </p:nvPr>
        </p:nvSpPr>
        <p:spPr>
          <a:xfrm>
            <a:off x="1170732" y="1944272"/>
            <a:ext cx="10165137" cy="301769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&lt;c:out&gt;</a:t>
            </a:r>
            <a:r>
              <a:rPr lang="zh-CN" altLang="zh-CN" dirty="0">
                <a:solidFill>
                  <a:srgbClr val="595959"/>
                </a:solidFill>
                <a:latin typeface="微软雅黑" panose="020B0503020204020204" pitchFamily="34" charset="-122"/>
              </a:rPr>
              <a:t>标签</a:t>
            </a:r>
            <a:r>
              <a:rPr lang="zh-CN" altLang="en-US" dirty="0">
                <a:solidFill>
                  <a:srgbClr val="595959"/>
                </a:solidFill>
                <a:latin typeface="微软雅黑" panose="020B0503020204020204" pitchFamily="34" charset="-122"/>
              </a:rPr>
              <a:t>的</a:t>
            </a:r>
            <a:r>
              <a:rPr lang="zh-CN" altLang="zh-CN" dirty="0">
                <a:solidFill>
                  <a:srgbClr val="595959"/>
                </a:solidFill>
                <a:latin typeface="微软雅黑" panose="020B0503020204020204" pitchFamily="34" charset="-122"/>
              </a:rPr>
              <a:t>语法格式</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没有标签体的情况，需要使用default属性指定默认值，有标签体的情况，在标签体中指定输出的默认值。&lt;c:out&gt;标签有多个属性，下面对这些属性进行讲解。</a:t>
            </a:r>
            <a:endParaRPr lang="en-US" altLang="zh-CN" dirty="0">
              <a:solidFill>
                <a:srgbClr val="595959"/>
              </a:solidFill>
              <a:latin typeface="微软雅黑" panose="020B0503020204020204" pitchFamily="34" charset="-122"/>
            </a:endParaRPr>
          </a:p>
          <a:p>
            <a:pPr lvl="1">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value属性用于指定输出的文本内容。</a:t>
            </a:r>
          </a:p>
          <a:p>
            <a:pPr lvl="1">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default属性用于指定当value属性为null时所输出的默认值，该属性是可选的（中括号中的属性都是可选的）。</a:t>
            </a:r>
          </a:p>
          <a:p>
            <a:pPr lvl="1">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escapeXml属性用于指定是否将&gt;、&lt;、&amp;、'、" 等特殊字符进行HTML编码转换后再进行输出，默认值为true。</a:t>
            </a:r>
            <a:endParaRPr lang="en-US" altLang="zh-CN" dirty="0">
              <a:solidFill>
                <a:srgbClr val="595959"/>
              </a:solidFill>
              <a:latin typeface="微软雅黑" panose="020B0503020204020204" pitchFamily="34" charset="-122"/>
            </a:endParaRPr>
          </a:p>
          <a:p>
            <a:pPr lvl="1">
              <a:lnSpc>
                <a:spcPct val="150000"/>
              </a:lnSpc>
            </a:pPr>
            <a:endParaRPr lang="zh-CN" altLang="zh-CN" dirty="0">
              <a:solidFill>
                <a:srgbClr val="595959"/>
              </a:solidFill>
              <a:latin typeface="微软雅黑" panose="020B0503020204020204" pitchFamily="34" charset="-122"/>
            </a:endParaRPr>
          </a:p>
        </p:txBody>
      </p:sp>
      <p:sp>
        <p:nvSpPr>
          <p:cNvPr id="15"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728785" y="5174012"/>
            <a:ext cx="10607083" cy="923330"/>
          </a:xfrm>
          <a:prstGeom prst="rect">
            <a:avLst/>
          </a:prstGeom>
        </p:spPr>
        <p:txBody>
          <a:bodyPr wrap="square">
            <a:spAutoFit/>
          </a:bodyPr>
          <a:lstStyle/>
          <a:p>
            <a:pPr lvl="1">
              <a:lnSpc>
                <a:spcPct val="150000"/>
              </a:lnSpc>
            </a:pPr>
            <a:r>
              <a:rPr lang="zh-CN" altLang="zh-CN" dirty="0">
                <a:solidFill>
                  <a:srgbClr val="C00000"/>
                </a:solidFill>
                <a:latin typeface="微软雅黑" panose="020B0503020204020204" pitchFamily="34" charset="-122"/>
                <a:ea typeface="微软雅黑" panose="020B0503020204020204" pitchFamily="34" charset="-122"/>
                <a:cs typeface="+mn-ea"/>
              </a:rPr>
              <a:t>需要注意的是</a:t>
            </a:r>
            <a:r>
              <a:rPr lang="zh-CN" altLang="zh-CN" dirty="0">
                <a:solidFill>
                  <a:srgbClr val="595959"/>
                </a:solidFill>
                <a:latin typeface="微软雅黑" panose="020B0503020204020204" pitchFamily="34" charset="-122"/>
                <a:ea typeface="微软雅黑" panose="020B0503020204020204" pitchFamily="34" charset="-122"/>
                <a:cs typeface="+mn-ea"/>
              </a:rPr>
              <a:t>，只有当value属性值为null时，&lt;c:out&gt;标签才会输出默认值，如果没有指定默认值，则默认输出空字符串。</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933757"/>
            <a:ext cx="8485746"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使用&lt;c:out&gt;标签输出默认值有两种方式，一是通过使用&lt;c:out&gt;标签的default属性输出默认值，二是通过使用&lt;c:out&gt;标签的标签体输出默认值。接下来通过一个案例演示这两种使用方式。在chapter07项目的web目录下创建一个名为c_out1.jsp的文件，</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a:solidFill>
                  <a:srgbClr val="595959"/>
                </a:solidFill>
                <a:latin typeface="微软雅黑" panose="020B0503020204020204" pitchFamily="34" charset="-122"/>
                <a:ea typeface="微软雅黑" panose="020B0503020204020204" pitchFamily="34" charset="-122"/>
                <a:cs typeface="+mn-ea"/>
              </a:rPr>
              <a:t>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673797" y="2280124"/>
            <a:ext cx="8209145" cy="4256506"/>
          </a:xfrm>
          <a:prstGeom prst="rect">
            <a:avLst/>
          </a:prstGeom>
        </p:spPr>
      </p:pic>
      <p:sp>
        <p:nvSpPr>
          <p:cNvPr id="2" name="矩形 1"/>
          <p:cNvSpPr/>
          <p:nvPr/>
        </p:nvSpPr>
        <p:spPr>
          <a:xfrm>
            <a:off x="1701343" y="2289313"/>
            <a:ext cx="7967092" cy="4247317"/>
          </a:xfrm>
          <a:prstGeom prst="rect">
            <a:avLst/>
          </a:prstGeom>
        </p:spPr>
        <p:txBody>
          <a:bodyPr wrap="square">
            <a:spAutoFit/>
          </a:bodyPr>
          <a:lstStyle/>
          <a:p>
            <a:r>
              <a:rPr lang="en-US" altLang="zh-CN" dirty="0"/>
              <a:t>&lt;%@ page language="java" contentType="text/html; charset=utf-8"%&gt;</a:t>
            </a:r>
            <a:endParaRPr lang="zh-CN" altLang="zh-CN" dirty="0"/>
          </a:p>
          <a:p>
            <a:r>
              <a:rPr lang="en-US" altLang="zh-CN" dirty="0"/>
              <a:t>&lt;%@ taglib uri="http://java.sun.com/jsp/jstl/core" prefix="c"%&gt;</a:t>
            </a:r>
            <a:endParaRPr lang="zh-CN" altLang="zh-CN" dirty="0"/>
          </a:p>
          <a:p>
            <a:r>
              <a:rPr lang="en-US" altLang="zh-CN" dirty="0"/>
              <a:t>&lt;html&gt;</a:t>
            </a:r>
            <a:endParaRPr lang="zh-CN" altLang="zh-CN" dirty="0"/>
          </a:p>
          <a:p>
            <a:r>
              <a:rPr lang="en-US" altLang="zh-CN" dirty="0"/>
              <a:t>&lt;head&gt;&lt;/head&gt;</a:t>
            </a:r>
            <a:endParaRPr lang="zh-CN" altLang="zh-CN" dirty="0"/>
          </a:p>
          <a:p>
            <a:r>
              <a:rPr lang="en-US" altLang="zh-CN" dirty="0"/>
              <a:t>&lt;body&gt;</a:t>
            </a:r>
            <a:endParaRPr lang="zh-CN" altLang="zh-CN" dirty="0"/>
          </a:p>
          <a:p>
            <a:r>
              <a:rPr lang="en-US" altLang="zh-CN" dirty="0"/>
              <a:t>	&lt;%--</a:t>
            </a:r>
            <a:r>
              <a:rPr lang="zh-CN" altLang="zh-CN" dirty="0"/>
              <a:t>第</a:t>
            </a:r>
            <a:r>
              <a:rPr lang="en-US" altLang="zh-CN" dirty="0"/>
              <a:t>1</a:t>
            </a:r>
            <a:r>
              <a:rPr lang="zh-CN" altLang="zh-CN" dirty="0"/>
              <a:t>个</a:t>
            </a:r>
            <a:r>
              <a:rPr lang="en-US" altLang="zh-CN" dirty="0"/>
              <a:t>out</a:t>
            </a:r>
            <a:r>
              <a:rPr lang="zh-CN" altLang="zh-CN" dirty="0"/>
              <a:t>标签</a:t>
            </a:r>
            <a:r>
              <a:rPr lang="en-US" altLang="zh-CN" dirty="0"/>
              <a:t> --%&gt;</a:t>
            </a:r>
            <a:endParaRPr lang="zh-CN" altLang="zh-CN" dirty="0"/>
          </a:p>
          <a:p>
            <a:r>
              <a:rPr lang="en-US" altLang="zh-CN" dirty="0"/>
              <a:t>	userName</a:t>
            </a:r>
            <a:r>
              <a:rPr lang="zh-CN" altLang="zh-CN" dirty="0"/>
              <a:t>属性的值为：</a:t>
            </a:r>
          </a:p>
          <a:p>
            <a:r>
              <a:rPr lang="en-US" altLang="zh-CN" dirty="0"/>
              <a:t>	</a:t>
            </a:r>
            <a:r>
              <a:rPr lang="en-US" altLang="zh-CN" dirty="0">
                <a:solidFill>
                  <a:srgbClr val="1369B2"/>
                </a:solidFill>
              </a:rPr>
              <a:t>&lt;c:out value="${param.username}" default="unknown"/&gt; </a:t>
            </a:r>
            <a:r>
              <a:rPr lang="en-US" altLang="zh-CN" dirty="0"/>
              <a:t>&lt;br /&gt;</a:t>
            </a:r>
            <a:endParaRPr lang="zh-CN" altLang="zh-CN" dirty="0"/>
          </a:p>
          <a:p>
            <a:r>
              <a:rPr lang="en-US" altLang="zh-CN" dirty="0"/>
              <a:t>	&lt;%--</a:t>
            </a:r>
            <a:r>
              <a:rPr lang="zh-CN" altLang="zh-CN" dirty="0"/>
              <a:t>第</a:t>
            </a:r>
            <a:r>
              <a:rPr lang="en-US" altLang="zh-CN" dirty="0"/>
              <a:t>2</a:t>
            </a:r>
            <a:r>
              <a:rPr lang="zh-CN" altLang="zh-CN" dirty="0"/>
              <a:t>个</a:t>
            </a:r>
            <a:r>
              <a:rPr lang="en-US" altLang="zh-CN" dirty="0"/>
              <a:t>out</a:t>
            </a:r>
            <a:r>
              <a:rPr lang="zh-CN" altLang="zh-CN" dirty="0"/>
              <a:t>标签</a:t>
            </a:r>
            <a:r>
              <a:rPr lang="en-US" altLang="zh-CN" dirty="0"/>
              <a:t> --%&gt;</a:t>
            </a:r>
            <a:endParaRPr lang="zh-CN" altLang="zh-CN" dirty="0"/>
          </a:p>
          <a:p>
            <a:r>
              <a:rPr lang="en-US" altLang="zh-CN" dirty="0"/>
              <a:t>	userName</a:t>
            </a:r>
            <a:r>
              <a:rPr lang="zh-CN" altLang="zh-CN" dirty="0"/>
              <a:t>属性的值为：</a:t>
            </a:r>
          </a:p>
          <a:p>
            <a:r>
              <a:rPr lang="en-US" altLang="zh-CN" dirty="0"/>
              <a:t>	</a:t>
            </a:r>
            <a:r>
              <a:rPr lang="en-US" altLang="zh-CN" dirty="0">
                <a:solidFill>
                  <a:srgbClr val="1369B2"/>
                </a:solidFill>
              </a:rPr>
              <a:t>&lt;c:out value="${param.username}"&gt;</a:t>
            </a:r>
            <a:endParaRPr lang="zh-CN" altLang="zh-CN" dirty="0">
              <a:solidFill>
                <a:srgbClr val="1369B2"/>
              </a:solidFill>
            </a:endParaRPr>
          </a:p>
          <a:p>
            <a:r>
              <a:rPr lang="en-US" altLang="zh-CN" dirty="0">
                <a:solidFill>
                  <a:srgbClr val="1369B2"/>
                </a:solidFill>
              </a:rPr>
              <a:t>             unknown</a:t>
            </a:r>
            <a:endParaRPr lang="zh-CN" altLang="zh-CN" dirty="0">
              <a:solidFill>
                <a:srgbClr val="1369B2"/>
              </a:solidFill>
            </a:endParaRPr>
          </a:p>
          <a:p>
            <a:r>
              <a:rPr lang="en-US" altLang="zh-CN" dirty="0">
                <a:solidFill>
                  <a:srgbClr val="1369B2"/>
                </a:solidFill>
              </a:rPr>
              <a:t>        &lt;/c:out&gt;</a:t>
            </a:r>
            <a:endParaRPr lang="zh-CN" altLang="zh-CN" dirty="0">
              <a:solidFill>
                <a:srgbClr val="1369B2"/>
              </a:solidFill>
            </a:endParaRPr>
          </a:p>
          <a:p>
            <a:r>
              <a:rPr lang="en-US" altLang="zh-CN" dirty="0"/>
              <a:t>&lt;/body&gt;</a:t>
            </a:r>
            <a:endParaRPr lang="zh-CN" altLang="zh-CN" dirty="0"/>
          </a:p>
          <a:p>
            <a:r>
              <a:rPr lang="en-US" altLang="zh-CN" dirty="0"/>
              <a:t>&lt;/html&gt;</a:t>
            </a:r>
            <a:endParaRPr lang="zh-CN" altLang="zh-CN" dirty="0"/>
          </a:p>
        </p:txBody>
      </p:sp>
      <p:sp>
        <p:nvSpPr>
          <p:cNvPr id="8"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933757"/>
            <a:ext cx="8485746" cy="115685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在IDEA中启动Tomcat服务器，在浏览器地址栏中输入地址“http://localhost:8080/chapter07/c_out1.jsp”访问c_out1.jsp页面，浏览器窗口中的显示结果如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图片 33" descr="手机屏幕截图&#10;&#10;描述已自动生成"/>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686" y="2501153"/>
            <a:ext cx="6092311" cy="232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1"/>
          <p:cNvSpPr txBox="1"/>
          <p:nvPr>
            <p:custDataLst>
              <p:tags r:id="rId2"/>
            </p:custDataLst>
          </p:nvPr>
        </p:nvSpPr>
        <p:spPr>
          <a:xfrm>
            <a:off x="1050638" y="5174063"/>
            <a:ext cx="10352467"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浏览器窗口输出了两个默认值均为</a:t>
            </a:r>
            <a:r>
              <a:rPr lang="zh-CN" altLang="zh-CN" sz="1600" dirty="0">
                <a:solidFill>
                  <a:srgbClr val="1369B2"/>
                </a:solidFill>
                <a:latin typeface="微软雅黑" panose="020B0503020204020204" pitchFamily="34" charset="-122"/>
                <a:ea typeface="微软雅黑" panose="020B0503020204020204" pitchFamily="34" charset="-122"/>
                <a:cs typeface="+mn-ea"/>
              </a:rPr>
              <a:t>unknown</a:t>
            </a:r>
            <a:r>
              <a:rPr lang="zh-CN" altLang="zh-CN" sz="1600" dirty="0">
                <a:solidFill>
                  <a:srgbClr val="595959"/>
                </a:solidFill>
                <a:latin typeface="微软雅黑" panose="020B0503020204020204" pitchFamily="34" charset="-122"/>
                <a:ea typeface="微软雅黑" panose="020B0503020204020204" pitchFamily="34" charset="-122"/>
                <a:cs typeface="+mn-ea"/>
              </a:rPr>
              <a:t>，这是通过使用&lt;c:out&gt;标签的</a:t>
            </a:r>
            <a:r>
              <a:rPr lang="en-US" altLang="zh-CN" sz="1600" dirty="0">
                <a:solidFill>
                  <a:srgbClr val="595959"/>
                </a:solidFill>
                <a:latin typeface="微软雅黑" panose="020B0503020204020204" pitchFamily="34" charset="-122"/>
                <a:ea typeface="微软雅黑" panose="020B0503020204020204" pitchFamily="34" charset="-122"/>
                <a:cs typeface="+mn-ea"/>
              </a:rPr>
              <a:t>default</a:t>
            </a:r>
            <a:r>
              <a:rPr lang="zh-CN" altLang="zh-CN" sz="1600" dirty="0">
                <a:solidFill>
                  <a:srgbClr val="595959"/>
                </a:solidFill>
                <a:latin typeface="微软雅黑" panose="020B0503020204020204" pitchFamily="34" charset="-122"/>
                <a:ea typeface="微软雅黑" panose="020B0503020204020204" pitchFamily="34" charset="-122"/>
                <a:cs typeface="+mn-ea"/>
              </a:rPr>
              <a:t>属性以及标签体两种方式来设置的默认值，这两种方式实现的效果相同。由于在客户端访问</a:t>
            </a:r>
            <a:r>
              <a:rPr lang="en-US" altLang="zh-CN" sz="1600" dirty="0">
                <a:solidFill>
                  <a:srgbClr val="595959"/>
                </a:solidFill>
                <a:latin typeface="微软雅黑" panose="020B0503020204020204" pitchFamily="34" charset="-122"/>
                <a:ea typeface="微软雅黑" panose="020B0503020204020204" pitchFamily="34" charset="-122"/>
                <a:cs typeface="+mn-ea"/>
              </a:rPr>
              <a:t>c_out1.jsp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页面时，并没有传递username参数，所以表达式</a:t>
            </a:r>
            <a:r>
              <a:rPr lang="zh-CN" altLang="zh-CN" sz="1600" dirty="0">
                <a:solidFill>
                  <a:srgbClr val="1369B2"/>
                </a:solidFill>
                <a:latin typeface="微软雅黑" panose="020B0503020204020204" pitchFamily="34" charset="-122"/>
                <a:ea typeface="微软雅黑" panose="020B0503020204020204" pitchFamily="34" charset="-122"/>
                <a:cs typeface="+mn-ea"/>
              </a:rPr>
              <a:t>${param.username}</a:t>
            </a:r>
            <a:r>
              <a:rPr lang="zh-CN" altLang="zh-CN" sz="1600" dirty="0">
                <a:solidFill>
                  <a:srgbClr val="595959"/>
                </a:solidFill>
                <a:latin typeface="微软雅黑" panose="020B0503020204020204" pitchFamily="34" charset="-122"/>
                <a:ea typeface="微软雅黑" panose="020B0503020204020204" pitchFamily="34" charset="-122"/>
                <a:cs typeface="+mn-ea"/>
              </a:rPr>
              <a:t>的值为null， &lt;c:out&gt;标签就会输出默认值。</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933757"/>
            <a:ext cx="8485746" cy="115685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如果不想让&lt;c:out&gt;标签输出默认值，可以在客户端访问</a:t>
            </a:r>
            <a:r>
              <a:rPr lang="en-US" altLang="zh-CN" sz="1600" dirty="0">
                <a:solidFill>
                  <a:srgbClr val="595959"/>
                </a:solidFill>
                <a:latin typeface="微软雅黑" panose="020B0503020204020204" pitchFamily="34" charset="-122"/>
                <a:ea typeface="微软雅黑" panose="020B0503020204020204" pitchFamily="34" charset="-122"/>
                <a:cs typeface="+mn-ea"/>
              </a:rPr>
              <a:t>c_out1.jsp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页面时传递一个参数，在浏览器地址栏中输入“</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http://localhost:8080/chapter07/c_out1.jsp?username=itcast</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”，浏览器窗口中显示的结果如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50" name="图片 34" descr="手机屏幕截图&#10;&#10;描述已自动生成"/>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686" y="2554942"/>
            <a:ext cx="5423211" cy="207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
          <p:cNvSpPr txBox="1"/>
          <p:nvPr>
            <p:custDataLst>
              <p:tags r:id="rId2"/>
            </p:custDataLst>
          </p:nvPr>
        </p:nvSpPr>
        <p:spPr>
          <a:xfrm>
            <a:off x="1050638" y="5174063"/>
            <a:ext cx="10352467"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浏览器窗口中输出了</a:t>
            </a:r>
            <a:r>
              <a:rPr lang="en-US" altLang="zh-CN" sz="1600" dirty="0">
                <a:solidFill>
                  <a:srgbClr val="595959"/>
                </a:solidFill>
                <a:latin typeface="微软雅黑" panose="020B0503020204020204" pitchFamily="34" charset="-122"/>
                <a:ea typeface="微软雅黑" panose="020B0503020204020204" pitchFamily="34" charset="-122"/>
                <a:cs typeface="+mn-ea"/>
              </a:rPr>
              <a:t>itcast</a:t>
            </a:r>
            <a:r>
              <a:rPr lang="zh-CN" altLang="zh-CN" sz="1600" dirty="0">
                <a:solidFill>
                  <a:srgbClr val="595959"/>
                </a:solidFill>
                <a:latin typeface="微软雅黑" panose="020B0503020204020204" pitchFamily="34" charset="-122"/>
                <a:ea typeface="微软雅黑" panose="020B0503020204020204" pitchFamily="34" charset="-122"/>
                <a:cs typeface="+mn-ea"/>
              </a:rPr>
              <a:t>，这是因为在客户端访问</a:t>
            </a:r>
            <a:r>
              <a:rPr lang="en-US" altLang="zh-CN" sz="1600" dirty="0">
                <a:solidFill>
                  <a:srgbClr val="595959"/>
                </a:solidFill>
                <a:latin typeface="微软雅黑" panose="020B0503020204020204" pitchFamily="34" charset="-122"/>
                <a:ea typeface="微软雅黑" panose="020B0503020204020204" pitchFamily="34" charset="-122"/>
                <a:cs typeface="+mn-ea"/>
              </a:rPr>
              <a:t>c_out1.jsp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页面时传递了一个</a:t>
            </a:r>
            <a:r>
              <a:rPr lang="en-US" altLang="zh-CN" sz="1600" dirty="0">
                <a:solidFill>
                  <a:srgbClr val="595959"/>
                </a:solidFill>
                <a:latin typeface="微软雅黑" panose="020B0503020204020204" pitchFamily="34" charset="-122"/>
                <a:ea typeface="微软雅黑" panose="020B0503020204020204" pitchFamily="34" charset="-122"/>
                <a:cs typeface="+mn-ea"/>
              </a:rPr>
              <a:t>username</a:t>
            </a:r>
            <a:r>
              <a:rPr lang="zh-CN" altLang="zh-CN" sz="1600" dirty="0">
                <a:solidFill>
                  <a:srgbClr val="595959"/>
                </a:solidFill>
                <a:latin typeface="微软雅黑" panose="020B0503020204020204" pitchFamily="34" charset="-122"/>
                <a:ea typeface="微软雅黑" panose="020B0503020204020204" pitchFamily="34" charset="-122"/>
                <a:cs typeface="+mn-ea"/>
              </a:rPr>
              <a:t>参数，该参数的值为</a:t>
            </a:r>
            <a:r>
              <a:rPr lang="en-US" altLang="zh-CN" sz="1600" dirty="0">
                <a:solidFill>
                  <a:srgbClr val="595959"/>
                </a:solidFill>
                <a:latin typeface="微软雅黑" panose="020B0503020204020204" pitchFamily="34" charset="-122"/>
                <a:ea typeface="微软雅黑" panose="020B0503020204020204" pitchFamily="34" charset="-122"/>
                <a:cs typeface="+mn-ea"/>
              </a:rPr>
              <a:t>itcast</a:t>
            </a:r>
            <a:r>
              <a:rPr lang="zh-CN" altLang="zh-CN" sz="1600" dirty="0">
                <a:solidFill>
                  <a:srgbClr val="595959"/>
                </a:solidFill>
                <a:latin typeface="微软雅黑" panose="020B0503020204020204" pitchFamily="34" charset="-122"/>
                <a:ea typeface="微软雅黑" panose="020B0503020204020204" pitchFamily="34" charset="-122"/>
                <a:cs typeface="+mn-ea"/>
              </a:rPr>
              <a:t>，因此，表达式</a:t>
            </a:r>
            <a:r>
              <a:rPr lang="en-US" altLang="zh-CN" sz="1600" dirty="0">
                <a:solidFill>
                  <a:srgbClr val="1369B2"/>
                </a:solidFill>
                <a:latin typeface="微软雅黑" panose="020B0503020204020204" pitchFamily="34" charset="-122"/>
                <a:ea typeface="微软雅黑" panose="020B0503020204020204" pitchFamily="34" charset="-122"/>
                <a:cs typeface="+mn-ea"/>
              </a:rPr>
              <a:t>${param.username}</a:t>
            </a:r>
            <a:r>
              <a:rPr lang="zh-CN" altLang="zh-CN" sz="1600" dirty="0">
                <a:solidFill>
                  <a:srgbClr val="595959"/>
                </a:solidFill>
                <a:latin typeface="微软雅黑" panose="020B0503020204020204" pitchFamily="34" charset="-122"/>
                <a:ea typeface="微软雅黑" panose="020B0503020204020204" pitchFamily="34" charset="-122"/>
                <a:cs typeface="+mn-ea"/>
              </a:rPr>
              <a:t>就会获取到这个参数值，并将其输出到</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933757"/>
            <a:ext cx="8485746" cy="1200329"/>
          </a:xfrm>
          <a:prstGeom prst="rect">
            <a:avLst/>
          </a:prstGeom>
          <a:noFill/>
          <a:ln>
            <a:noFill/>
          </a:ln>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&lt;c:out&gt;</a:t>
            </a:r>
            <a:r>
              <a:rPr lang="zh-CN" altLang="zh-CN" sz="1600" dirty="0">
                <a:solidFill>
                  <a:srgbClr val="595959"/>
                </a:solidFill>
                <a:latin typeface="微软雅黑" panose="020B0503020204020204" pitchFamily="34" charset="-122"/>
                <a:ea typeface="微软雅黑" panose="020B0503020204020204" pitchFamily="34" charset="-122"/>
                <a:cs typeface="+mn-ea"/>
              </a:rPr>
              <a:t>标签有一个重要的属性</a:t>
            </a:r>
            <a:r>
              <a:rPr lang="en-US" altLang="zh-CN" sz="1600" dirty="0">
                <a:solidFill>
                  <a:srgbClr val="595959"/>
                </a:solidFill>
                <a:latin typeface="微软雅黑" panose="020B0503020204020204" pitchFamily="34" charset="-122"/>
                <a:ea typeface="微软雅黑" panose="020B0503020204020204" pitchFamily="34" charset="-122"/>
                <a:cs typeface="+mn-ea"/>
              </a:rPr>
              <a:t>escapeXml</a:t>
            </a:r>
            <a:r>
              <a:rPr lang="zh-CN" altLang="zh-CN" sz="1600" dirty="0">
                <a:solidFill>
                  <a:srgbClr val="595959"/>
                </a:solidFill>
                <a:latin typeface="微软雅黑" panose="020B0503020204020204" pitchFamily="34" charset="-122"/>
                <a:ea typeface="微软雅黑" panose="020B0503020204020204" pitchFamily="34" charset="-122"/>
                <a:cs typeface="+mn-ea"/>
              </a:rPr>
              <a:t>，该属性可以将特殊的字符进行</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编码转换后再输出。接下来通过一个案例演示如何使用</a:t>
            </a:r>
            <a:r>
              <a:rPr lang="en-US" altLang="zh-CN" sz="1600" dirty="0">
                <a:solidFill>
                  <a:srgbClr val="595959"/>
                </a:solidFill>
                <a:latin typeface="微软雅黑" panose="020B0503020204020204" pitchFamily="34" charset="-122"/>
                <a:ea typeface="微软雅黑" panose="020B0503020204020204" pitchFamily="34" charset="-122"/>
                <a:cs typeface="+mn-ea"/>
              </a:rPr>
              <a:t>escapeXml</a:t>
            </a:r>
            <a:r>
              <a:rPr lang="zh-CN" altLang="zh-CN" sz="1600" dirty="0">
                <a:solidFill>
                  <a:srgbClr val="595959"/>
                </a:solidFill>
                <a:latin typeface="微软雅黑" panose="020B0503020204020204" pitchFamily="34" charset="-122"/>
                <a:ea typeface="微软雅黑" panose="020B0503020204020204" pitchFamily="34" charset="-122"/>
                <a:cs typeface="+mn-ea"/>
              </a:rPr>
              <a:t>属性将特殊字符进行转换。在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chapter07</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目录下创建一个名为</a:t>
            </a:r>
            <a:r>
              <a:rPr lang="en-US" altLang="zh-CN" sz="1600" dirty="0">
                <a:solidFill>
                  <a:srgbClr val="595959"/>
                </a:solidFill>
                <a:latin typeface="微软雅黑" panose="020B0503020204020204" pitchFamily="34" charset="-122"/>
                <a:ea typeface="微软雅黑" panose="020B0503020204020204" pitchFamily="34" charset="-122"/>
                <a:cs typeface="+mn-ea"/>
              </a:rPr>
              <a:t>c_out2.jsp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a:solidFill>
                  <a:srgbClr val="595959"/>
                </a:solidFill>
                <a:latin typeface="微软雅黑" panose="020B0503020204020204" pitchFamily="34" charset="-122"/>
                <a:ea typeface="微软雅黑" panose="020B0503020204020204" pitchFamily="34" charset="-122"/>
                <a:cs typeface="+mn-ea"/>
              </a:rPr>
              <a:t>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673797" y="2665829"/>
            <a:ext cx="8209145" cy="3250878"/>
          </a:xfrm>
          <a:prstGeom prst="rect">
            <a:avLst/>
          </a:prstGeom>
        </p:spPr>
      </p:pic>
      <p:sp>
        <p:nvSpPr>
          <p:cNvPr id="2" name="矩形 1"/>
          <p:cNvSpPr/>
          <p:nvPr/>
        </p:nvSpPr>
        <p:spPr>
          <a:xfrm>
            <a:off x="1701343" y="2679276"/>
            <a:ext cx="7967092" cy="3139321"/>
          </a:xfrm>
          <a:prstGeom prst="rect">
            <a:avLst/>
          </a:prstGeom>
        </p:spPr>
        <p:txBody>
          <a:bodyPr wrap="square">
            <a:spAutoFit/>
          </a:bodyPr>
          <a:lstStyle/>
          <a:p>
            <a:r>
              <a:rPr lang="en-US" altLang="zh-CN" dirty="0"/>
              <a:t>&lt;%@ page language="java" contentType="text/html; charset=utf-8"%&gt;</a:t>
            </a:r>
            <a:endParaRPr lang="zh-CN" altLang="zh-CN" dirty="0"/>
          </a:p>
          <a:p>
            <a:r>
              <a:rPr lang="en-US" altLang="zh-CN" dirty="0"/>
              <a:t>&lt;%@ taglib uri="http://java.sun.com/jsp/jstl/core" prefix="c"%&gt;</a:t>
            </a:r>
            <a:endParaRPr lang="zh-CN" altLang="zh-CN" dirty="0"/>
          </a:p>
          <a:p>
            <a:r>
              <a:rPr lang="en-US" altLang="zh-CN" dirty="0"/>
              <a:t>&lt;html&gt;</a:t>
            </a:r>
            <a:endParaRPr lang="zh-CN" altLang="zh-CN" dirty="0"/>
          </a:p>
          <a:p>
            <a:r>
              <a:rPr lang="en-US" altLang="zh-CN" dirty="0"/>
              <a:t>&lt;head&gt;&lt;/head&gt;</a:t>
            </a:r>
            <a:endParaRPr lang="zh-CN" altLang="zh-CN" dirty="0"/>
          </a:p>
          <a:p>
            <a:r>
              <a:rPr lang="en-US" altLang="zh-CN" dirty="0"/>
              <a:t>&lt;body&gt;</a:t>
            </a:r>
            <a:endParaRPr lang="zh-CN" altLang="zh-CN" dirty="0"/>
          </a:p>
          <a:p>
            <a:r>
              <a:rPr lang="en-US" altLang="zh-CN" dirty="0">
                <a:solidFill>
                  <a:srgbClr val="1369B2"/>
                </a:solidFill>
              </a:rPr>
              <a:t>	&lt;c:out value="${param.username }" escapeXml="false"&gt;</a:t>
            </a:r>
            <a:endParaRPr lang="zh-CN" altLang="zh-CN" dirty="0">
              <a:solidFill>
                <a:srgbClr val="1369B2"/>
              </a:solidFill>
            </a:endParaRPr>
          </a:p>
          <a:p>
            <a:r>
              <a:rPr lang="en-US" altLang="zh-CN" dirty="0">
                <a:solidFill>
                  <a:srgbClr val="1369B2"/>
                </a:solidFill>
              </a:rPr>
              <a:t>		&lt;meta http-equiv="refresh" </a:t>
            </a:r>
            <a:endParaRPr lang="zh-CN" altLang="zh-CN" dirty="0">
              <a:solidFill>
                <a:srgbClr val="1369B2"/>
              </a:solidFill>
            </a:endParaRPr>
          </a:p>
          <a:p>
            <a:r>
              <a:rPr lang="en-US" altLang="zh-CN" dirty="0">
                <a:solidFill>
                  <a:srgbClr val="1369B2"/>
                </a:solidFill>
              </a:rPr>
              <a:t>			content="0;url=http://www.itcast.cn" /&gt;</a:t>
            </a:r>
            <a:endParaRPr lang="zh-CN" altLang="zh-CN" dirty="0">
              <a:solidFill>
                <a:srgbClr val="1369B2"/>
              </a:solidFill>
            </a:endParaRPr>
          </a:p>
          <a:p>
            <a:r>
              <a:rPr lang="en-US" altLang="zh-CN" dirty="0">
                <a:solidFill>
                  <a:srgbClr val="1369B2"/>
                </a:solidFill>
              </a:rPr>
              <a:t>	&lt;/c:out&gt;</a:t>
            </a:r>
            <a:endParaRPr lang="zh-CN" altLang="zh-CN" dirty="0">
              <a:solidFill>
                <a:srgbClr val="1369B2"/>
              </a:solidFill>
            </a:endParaRPr>
          </a:p>
          <a:p>
            <a:r>
              <a:rPr lang="en-US" altLang="zh-CN" dirty="0"/>
              <a:t>&lt;/body&gt;</a:t>
            </a:r>
            <a:endParaRPr lang="zh-CN" altLang="zh-CN" dirty="0"/>
          </a:p>
          <a:p>
            <a:r>
              <a:rPr lang="en-US" altLang="zh-CN" dirty="0"/>
              <a:t>&lt;/html&gt;</a:t>
            </a:r>
            <a:endParaRPr lang="zh-CN" altLang="zh-CN" dirty="0"/>
          </a:p>
        </p:txBody>
      </p:sp>
      <p:sp>
        <p:nvSpPr>
          <p:cNvPr id="8" name="Title 1"/>
          <p:cNvSpPr txBox="1"/>
          <p:nvPr/>
        </p:nvSpPr>
        <p:spPr>
          <a:xfrm>
            <a:off x="1143840" y="266933"/>
            <a:ext cx="3508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7.4.1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表达式标签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910de8cc7a4f860d5926ca35b656b82574c167"/>
</p:tagLst>
</file>

<file path=ppt/tags/tag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0.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3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3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8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9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9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13238</Words>
  <Application>Microsoft Office PowerPoint</Application>
  <PresentationFormat>宽屏</PresentationFormat>
  <Paragraphs>1120</Paragraphs>
  <Slides>141</Slides>
  <Notes>140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141</vt:i4>
      </vt:variant>
    </vt:vector>
  </HeadingPairs>
  <TitlesOfParts>
    <vt:vector size="149" baseType="lpstr">
      <vt:lpstr>Source Han Sans K Bold</vt:lpstr>
      <vt:lpstr>等线</vt:lpstr>
      <vt:lpstr>等线 Light</vt:lpstr>
      <vt:lpstr>微软雅黑</vt:lpstr>
      <vt:lpstr>Arial</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Ma Yao</cp:lastModifiedBy>
  <cp:revision>1007</cp:revision>
  <dcterms:created xsi:type="dcterms:W3CDTF">2020-11-25T06:00:00Z</dcterms:created>
  <dcterms:modified xsi:type="dcterms:W3CDTF">2023-05-10T15:04:53Z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y fmtid="{D5CDD505-2E9C-101B-9397-08002B2CF9AE}" pid="3" name="ICV">
    <vt:lpwstr>CD743B78DC274C3DB65DA99F97748BEB</vt:lpwstr>
  </property>
</Properties>
</file>