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4.xml" ContentType="application/vnd.openxmlformats-officedocument.presentationml.notesSlide+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notesSlides/notesSlide36.xml" ContentType="application/vnd.openxmlformats-officedocument.presentationml.notesSlide+xml"/>
  <Override PartName="/ppt/tags/tag4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tags/tag53.xml" ContentType="application/vnd.openxmlformats-officedocument.presentationml.tags+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tags/tag56.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5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57.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58.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59.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60.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6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6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66.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67.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68.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81.xml" ContentType="application/vnd.openxmlformats-officedocument.presentationml.tags+xml"/>
  <Override PartName="/ppt/notesSlides/notesSlide71.xml" ContentType="application/vnd.openxmlformats-officedocument.presentationml.notesSlide+xml"/>
  <Override PartName="/ppt/tags/tag82.xml" ContentType="application/vnd.openxmlformats-officedocument.presentationml.tags+xml"/>
  <Override PartName="/ppt/notesSlides/notesSlide72.xml" ContentType="application/vnd.openxmlformats-officedocument.presentationml.notesSlide+xml"/>
  <Override PartName="/ppt/tags/tag83.xml" ContentType="application/vnd.openxmlformats-officedocument.presentationml.tags+xml"/>
  <Override PartName="/ppt/notesSlides/notesSlide73.xml" ContentType="application/vnd.openxmlformats-officedocument.presentationml.notesSlide+xml"/>
  <Override PartName="/ppt/tags/tag84.xml" ContentType="application/vnd.openxmlformats-officedocument.presentationml.tags+xml"/>
  <Override PartName="/ppt/notesSlides/notesSlide74.xml" ContentType="application/vnd.openxmlformats-officedocument.presentationml.notesSlide+xml"/>
  <Override PartName="/ppt/tags/tag85.xml" ContentType="application/vnd.openxmlformats-officedocument.presentationml.tags+xml"/>
  <Override PartName="/ppt/notesSlides/notesSlide75.xml" ContentType="application/vnd.openxmlformats-officedocument.presentationml.notesSlide+xml"/>
  <Override PartName="/ppt/tags/tag86.xml" ContentType="application/vnd.openxmlformats-officedocument.presentationml.tags+xml"/>
  <Override PartName="/ppt/notesSlides/notesSlide76.xml" ContentType="application/vnd.openxmlformats-officedocument.presentationml.notesSlide+xml"/>
  <Override PartName="/ppt/tags/tag87.xml" ContentType="application/vnd.openxmlformats-officedocument.presentationml.tags+xml"/>
  <Override PartName="/ppt/notesSlides/notesSlide77.xml" ContentType="application/vnd.openxmlformats-officedocument.presentationml.notesSlide+xml"/>
  <Override PartName="/ppt/tags/tag88.xml" ContentType="application/vnd.openxmlformats-officedocument.presentationml.tags+xml"/>
  <Override PartName="/ppt/notesSlides/notesSlide78.xml" ContentType="application/vnd.openxmlformats-officedocument.presentationml.notesSlide+xml"/>
  <Override PartName="/ppt/tags/tag89.xml" ContentType="application/vnd.openxmlformats-officedocument.presentationml.tags+xml"/>
  <Override PartName="/ppt/notesSlides/notesSlide79.xml" ContentType="application/vnd.openxmlformats-officedocument.presentationml.notesSlide+xml"/>
  <Override PartName="/ppt/tags/tag90.xml" ContentType="application/vnd.openxmlformats-officedocument.presentationml.tags+xml"/>
  <Override PartName="/ppt/notesSlides/notesSlide80.xml" ContentType="application/vnd.openxmlformats-officedocument.presentationml.notesSlide+xml"/>
  <Override PartName="/ppt/tags/tag91.xml" ContentType="application/vnd.openxmlformats-officedocument.presentationml.tags+xml"/>
  <Override PartName="/ppt/notesSlides/notesSlide81.xml" ContentType="application/vnd.openxmlformats-officedocument.presentationml.notesSlide+xml"/>
  <Override PartName="/ppt/tags/tag92.xml" ContentType="application/vnd.openxmlformats-officedocument.presentationml.tags+xml"/>
  <Override PartName="/ppt/notesSlides/notesSlide82.xml" ContentType="application/vnd.openxmlformats-officedocument.presentationml.notesSlide+xml"/>
  <Override PartName="/ppt/tags/tag93.xml" ContentType="application/vnd.openxmlformats-officedocument.presentationml.tags+xml"/>
  <Override PartName="/ppt/notesSlides/notesSlide83.xml" ContentType="application/vnd.openxmlformats-officedocument.presentationml.notesSlide+xml"/>
  <Override PartName="/ppt/tags/tag94.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8"/>
  </p:notesMasterIdLst>
  <p:sldIdLst>
    <p:sldId id="459" r:id="rId2"/>
    <p:sldId id="661" r:id="rId3"/>
    <p:sldId id="662" r:id="rId4"/>
    <p:sldId id="462" r:id="rId5"/>
    <p:sldId id="463" r:id="rId6"/>
    <p:sldId id="464" r:id="rId7"/>
    <p:sldId id="465" r:id="rId8"/>
    <p:sldId id="533" r:id="rId9"/>
    <p:sldId id="663" r:id="rId10"/>
    <p:sldId id="664" r:id="rId11"/>
    <p:sldId id="665" r:id="rId12"/>
    <p:sldId id="666" r:id="rId13"/>
    <p:sldId id="667" r:id="rId14"/>
    <p:sldId id="668" r:id="rId15"/>
    <p:sldId id="669" r:id="rId16"/>
    <p:sldId id="670" r:id="rId17"/>
    <p:sldId id="671" r:id="rId18"/>
    <p:sldId id="672" r:id="rId19"/>
    <p:sldId id="673" r:id="rId20"/>
    <p:sldId id="674" r:id="rId21"/>
    <p:sldId id="675" r:id="rId22"/>
    <p:sldId id="676" r:id="rId23"/>
    <p:sldId id="677" r:id="rId24"/>
    <p:sldId id="678" r:id="rId25"/>
    <p:sldId id="679" r:id="rId26"/>
    <p:sldId id="680" r:id="rId27"/>
    <p:sldId id="681" r:id="rId28"/>
    <p:sldId id="682" r:id="rId29"/>
    <p:sldId id="683" r:id="rId30"/>
    <p:sldId id="684" r:id="rId31"/>
    <p:sldId id="685" r:id="rId32"/>
    <p:sldId id="686" r:id="rId33"/>
    <p:sldId id="687" r:id="rId34"/>
    <p:sldId id="688" r:id="rId35"/>
    <p:sldId id="689" r:id="rId36"/>
    <p:sldId id="690" r:id="rId37"/>
    <p:sldId id="691" r:id="rId38"/>
    <p:sldId id="692" r:id="rId39"/>
    <p:sldId id="764" r:id="rId40"/>
    <p:sldId id="693" r:id="rId41"/>
    <p:sldId id="694" r:id="rId42"/>
    <p:sldId id="695" r:id="rId43"/>
    <p:sldId id="696" r:id="rId44"/>
    <p:sldId id="697" r:id="rId45"/>
    <p:sldId id="698" r:id="rId46"/>
    <p:sldId id="699" r:id="rId47"/>
    <p:sldId id="765" r:id="rId48"/>
    <p:sldId id="700" r:id="rId49"/>
    <p:sldId id="727" r:id="rId50"/>
    <p:sldId id="723" r:id="rId51"/>
    <p:sldId id="724" r:id="rId52"/>
    <p:sldId id="725" r:id="rId53"/>
    <p:sldId id="726" r:id="rId54"/>
    <p:sldId id="702" r:id="rId55"/>
    <p:sldId id="703" r:id="rId56"/>
    <p:sldId id="704" r:id="rId57"/>
    <p:sldId id="705" r:id="rId58"/>
    <p:sldId id="706" r:id="rId59"/>
    <p:sldId id="707" r:id="rId60"/>
    <p:sldId id="708" r:id="rId61"/>
    <p:sldId id="709" r:id="rId62"/>
    <p:sldId id="710" r:id="rId63"/>
    <p:sldId id="711" r:id="rId64"/>
    <p:sldId id="712" r:id="rId65"/>
    <p:sldId id="713" r:id="rId66"/>
    <p:sldId id="714" r:id="rId67"/>
    <p:sldId id="715" r:id="rId68"/>
    <p:sldId id="716" r:id="rId69"/>
    <p:sldId id="717" r:id="rId70"/>
    <p:sldId id="766" r:id="rId71"/>
    <p:sldId id="718" r:id="rId72"/>
    <p:sldId id="719" r:id="rId73"/>
    <p:sldId id="728" r:id="rId74"/>
    <p:sldId id="729" r:id="rId75"/>
    <p:sldId id="730" r:id="rId76"/>
    <p:sldId id="732" r:id="rId77"/>
    <p:sldId id="733" r:id="rId78"/>
    <p:sldId id="734" r:id="rId79"/>
    <p:sldId id="735" r:id="rId80"/>
    <p:sldId id="736" r:id="rId81"/>
    <p:sldId id="720" r:id="rId82"/>
    <p:sldId id="721" r:id="rId83"/>
    <p:sldId id="722" r:id="rId84"/>
    <p:sldId id="737" r:id="rId85"/>
    <p:sldId id="531" r:id="rId86"/>
    <p:sldId id="532" r:id="rId87"/>
  </p:sldIdLst>
  <p:sldSz cx="12192000" cy="6858000"/>
  <p:notesSz cx="6858000" cy="9144000"/>
  <p:custDataLst>
    <p:tags r:id="rId8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7">
          <p15:clr>
            <a:srgbClr val="A4A3A4"/>
          </p15:clr>
        </p15:guide>
        <p15:guide id="2" pos="3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063" autoAdjust="0"/>
    <p:restoredTop sz="94857"/>
  </p:normalViewPr>
  <p:slideViewPr>
    <p:cSldViewPr snapToGrid="0" snapToObjects="1">
      <p:cViewPr varScale="1">
        <p:scale>
          <a:sx n="85" d="100"/>
          <a:sy n="85" d="100"/>
        </p:scale>
        <p:origin x="82" y="82"/>
      </p:cViewPr>
      <p:guideLst>
        <p:guide orient="horz" pos="2177"/>
        <p:guide pos="3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2023/5/19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2023/5/19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2023/5/19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2023/5/19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2023/5/19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2023/5/19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2023/5/19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2023/5/19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2023/5/19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2023/5/19</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2023/5/19</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2023/5/19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2023/5/19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2023/5/19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notesSlide" Target="../notesSlides/notesSlide11.xml"/><Relationship Id="rId4"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0.xml"/><Relationship Id="rId1" Type="http://schemas.openxmlformats.org/officeDocument/2006/relationships/tags" Target="../tags/tag15.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0.xml"/><Relationship Id="rId1" Type="http://schemas.openxmlformats.org/officeDocument/2006/relationships/tags" Target="../tags/tag16.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0.xml"/><Relationship Id="rId1" Type="http://schemas.openxmlformats.org/officeDocument/2006/relationships/tags" Target="../tags/tag1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0.xml"/><Relationship Id="rId1" Type="http://schemas.openxmlformats.org/officeDocument/2006/relationships/tags" Target="../tags/tag18.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0.xml"/><Relationship Id="rId1" Type="http://schemas.openxmlformats.org/officeDocument/2006/relationships/tags" Target="../tags/tag19.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0.xml"/><Relationship Id="rId1" Type="http://schemas.openxmlformats.org/officeDocument/2006/relationships/tags" Target="../tags/tag20.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0.xml"/><Relationship Id="rId1" Type="http://schemas.openxmlformats.org/officeDocument/2006/relationships/tags" Target="../tags/tag23.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0.xml"/><Relationship Id="rId1" Type="http://schemas.openxmlformats.org/officeDocument/2006/relationships/tags" Target="../tags/tag24.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0.xml"/><Relationship Id="rId1" Type="http://schemas.openxmlformats.org/officeDocument/2006/relationships/tags" Target="../tags/tag25.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0.xml"/><Relationship Id="rId1" Type="http://schemas.openxmlformats.org/officeDocument/2006/relationships/tags" Target="../tags/tag30.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0.xml"/><Relationship Id="rId1" Type="http://schemas.openxmlformats.org/officeDocument/2006/relationships/tags" Target="../tags/tag3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0.xml"/><Relationship Id="rId1" Type="http://schemas.openxmlformats.org/officeDocument/2006/relationships/tags" Target="../tags/tag3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0.xml"/><Relationship Id="rId1" Type="http://schemas.openxmlformats.org/officeDocument/2006/relationships/tags" Target="../tags/tag35.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0.xml"/><Relationship Id="rId1" Type="http://schemas.openxmlformats.org/officeDocument/2006/relationships/tags" Target="../tags/tag36.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0.xml"/><Relationship Id="rId1" Type="http://schemas.openxmlformats.org/officeDocument/2006/relationships/tags" Target="../tags/tag39.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0.xml"/><Relationship Id="rId1" Type="http://schemas.openxmlformats.org/officeDocument/2006/relationships/tags" Target="../tags/tag40.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0.xml"/><Relationship Id="rId1" Type="http://schemas.openxmlformats.org/officeDocument/2006/relationships/tags" Target="../tags/tag41.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0.xml"/><Relationship Id="rId1" Type="http://schemas.openxmlformats.org/officeDocument/2006/relationships/tags" Target="../tags/tag44.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0.xml"/><Relationship Id="rId1" Type="http://schemas.openxmlformats.org/officeDocument/2006/relationships/tags" Target="../tags/tag45.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0.xml"/><Relationship Id="rId1" Type="http://schemas.openxmlformats.org/officeDocument/2006/relationships/tags" Target="../tags/tag46.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0.xml"/><Relationship Id="rId1" Type="http://schemas.openxmlformats.org/officeDocument/2006/relationships/tags" Target="../tags/tag47.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0.xml"/><Relationship Id="rId1" Type="http://schemas.openxmlformats.org/officeDocument/2006/relationships/tags" Target="../tags/tag48.x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15.png"/><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1.xml"/><Relationship Id="rId1" Type="http://schemas.openxmlformats.org/officeDocument/2006/relationships/tags" Target="../tags/tag5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1.xml"/><Relationship Id="rId1" Type="http://schemas.openxmlformats.org/officeDocument/2006/relationships/tags" Target="../tags/tag5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0.xml"/><Relationship Id="rId1" Type="http://schemas.openxmlformats.org/officeDocument/2006/relationships/tags" Target="../tags/tag53.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0.xml"/><Relationship Id="rId1" Type="http://schemas.openxmlformats.org/officeDocument/2006/relationships/tags" Target="../tags/tag54.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0.xml"/><Relationship Id="rId1" Type="http://schemas.openxmlformats.org/officeDocument/2006/relationships/tags" Target="../tags/tag55.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0.xml"/><Relationship Id="rId1" Type="http://schemas.openxmlformats.org/officeDocument/2006/relationships/tags" Target="../tags/tag56.xml"/><Relationship Id="rId5" Type="http://schemas.openxmlformats.org/officeDocument/2006/relationships/image" Target="../media/image17.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18.emf"/><Relationship Id="rId5" Type="http://schemas.openxmlformats.org/officeDocument/2006/relationships/oleObject" Target="../embeddings/oleObject1.bin"/><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9.emf"/><Relationship Id="rId5" Type="http://schemas.openxmlformats.org/officeDocument/2006/relationships/oleObject" Target="../embeddings/oleObject2.bin"/><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20.emf"/><Relationship Id="rId5" Type="http://schemas.openxmlformats.org/officeDocument/2006/relationships/oleObject" Target="../embeddings/oleObject3.bin"/><Relationship Id="rId4"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21.emf"/><Relationship Id="rId5" Type="http://schemas.openxmlformats.org/officeDocument/2006/relationships/oleObject" Target="../embeddings/oleObject4.bin"/><Relationship Id="rId4"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1.xml"/><Relationship Id="rId1" Type="http://schemas.openxmlformats.org/officeDocument/2006/relationships/tags" Target="../tags/tag8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1.xml"/><Relationship Id="rId1" Type="http://schemas.openxmlformats.org/officeDocument/2006/relationships/tags" Target="../tags/tag82.xml"/><Relationship Id="rId5" Type="http://schemas.openxmlformats.org/officeDocument/2006/relationships/image" Target="../media/image22.emf"/><Relationship Id="rId4" Type="http://schemas.openxmlformats.org/officeDocument/2006/relationships/oleObject" Target="../embeddings/oleObject5.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1.xml"/><Relationship Id="rId1" Type="http://schemas.openxmlformats.org/officeDocument/2006/relationships/tags" Target="../tags/tag8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0.xml"/><Relationship Id="rId1" Type="http://schemas.openxmlformats.org/officeDocument/2006/relationships/tags" Target="../tags/tag84.xml"/><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0.xml"/><Relationship Id="rId1" Type="http://schemas.openxmlformats.org/officeDocument/2006/relationships/tags" Target="../tags/tag85.xml"/><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0.xml"/><Relationship Id="rId1" Type="http://schemas.openxmlformats.org/officeDocument/2006/relationships/tags" Target="../tags/tag86.xml"/><Relationship Id="rId4" Type="http://schemas.openxmlformats.org/officeDocument/2006/relationships/image" Target="../media/image6.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0.xml"/><Relationship Id="rId1" Type="http://schemas.openxmlformats.org/officeDocument/2006/relationships/tags" Target="../tags/tag87.xml"/><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0.xml"/><Relationship Id="rId1" Type="http://schemas.openxmlformats.org/officeDocument/2006/relationships/tags" Target="../tags/tag88.xml"/><Relationship Id="rId4" Type="http://schemas.openxmlformats.org/officeDocument/2006/relationships/image" Target="../media/image6.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0.xml"/><Relationship Id="rId1" Type="http://schemas.openxmlformats.org/officeDocument/2006/relationships/tags" Target="../tags/tag8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0.xml"/><Relationship Id="rId1" Type="http://schemas.openxmlformats.org/officeDocument/2006/relationships/tags" Target="../tags/tag90.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1.xml"/><Relationship Id="rId1" Type="http://schemas.openxmlformats.org/officeDocument/2006/relationships/tags" Target="../tags/tag91.xml"/><Relationship Id="rId4" Type="http://schemas.openxmlformats.org/officeDocument/2006/relationships/image" Target="../media/image24.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1.xml"/><Relationship Id="rId1" Type="http://schemas.openxmlformats.org/officeDocument/2006/relationships/tags" Target="../tags/tag92.xml"/><Relationship Id="rId4" Type="http://schemas.openxmlformats.org/officeDocument/2006/relationships/image" Target="../media/image25.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1.xml"/><Relationship Id="rId1" Type="http://schemas.openxmlformats.org/officeDocument/2006/relationships/tags" Target="../tags/tag93.xml"/><Relationship Id="rId4" Type="http://schemas.openxmlformats.org/officeDocument/2006/relationships/image" Target="../media/image26.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1.xml"/><Relationship Id="rId1" Type="http://schemas.openxmlformats.org/officeDocument/2006/relationships/tags" Target="../tags/tag94.xml"/><Relationship Id="rId4" Type="http://schemas.openxmlformats.org/officeDocument/2006/relationships/image" Target="../media/image2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2685796" y="2310390"/>
            <a:ext cx="6987593" cy="1446550"/>
          </a:xfrm>
          <a:prstGeom prst="rect">
            <a:avLst/>
          </a:prstGeom>
        </p:spPr>
        <p:txBody>
          <a:bodyPr wrap="square">
            <a:spAutoFit/>
          </a:bodyPr>
          <a:lstStyle/>
          <a:p>
            <a:r>
              <a:rPr lang="zh-CN" altLang="en-US"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8</a:t>
            </a:r>
            <a:r>
              <a:rPr lang="zh-CN" altLang="en-US"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JavaBean</a:t>
            </a:r>
            <a:r>
              <a:rPr lang="zh-CN" altLang="en-US"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技术与</a:t>
            </a:r>
            <a:r>
              <a:rPr lang="en-US" altLang="zh-CN"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JSP</a:t>
            </a:r>
            <a:r>
              <a:rPr lang="zh-CN" altLang="en-US" sz="4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 开发模型 </a:t>
            </a:r>
            <a:endParaRPr lang="zh-CN" altLang="en-US" sz="4400" dirty="0">
              <a:solidFill>
                <a:srgbClr val="1369B2"/>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971552"/>
            <a:ext cx="251976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706501"/>
            <a:ext cx="10218924" cy="222016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如果使</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代码相分离，将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代码单独封装成为一个处理某种业务逻辑的类，然后在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页面中调用此类，可以降低</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代码之间的耦合度，简化</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页面。提高</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程序代码的重用性及灵活性。这种与</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代码相分离，而使用</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代码封装的类，就是一个</a:t>
            </a:r>
            <a:r>
              <a:rPr lang="en-US" altLang="zh-CN" dirty="0">
                <a:solidFill>
                  <a:srgbClr val="1369B2"/>
                </a:solidFill>
                <a:latin typeface="微软雅黑" panose="020B0503020204020204" pitchFamily="34" charset="-122"/>
              </a:rPr>
              <a:t>JavaBean</a:t>
            </a:r>
            <a:r>
              <a:rPr lang="zh-CN" altLang="zh-CN" dirty="0">
                <a:solidFill>
                  <a:srgbClr val="1369B2"/>
                </a:solidFill>
                <a:latin typeface="微软雅黑" panose="020B0503020204020204" pitchFamily="34" charset="-122"/>
              </a:rPr>
              <a:t>组件</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Java Web</a:t>
            </a:r>
            <a:r>
              <a:rPr lang="zh-CN" altLang="zh-CN" dirty="0">
                <a:solidFill>
                  <a:srgbClr val="595959"/>
                </a:solidFill>
                <a:latin typeface="微软雅黑" panose="020B0503020204020204" pitchFamily="34" charset="-122"/>
              </a:rPr>
              <a:t>开发中，可以使用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组件完成业务逻辑的处理。应用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整合的开发模式如</a:t>
            </a:r>
            <a:r>
              <a:rPr lang="zh-CN" altLang="en-US" dirty="0">
                <a:solidFill>
                  <a:srgbClr val="595959"/>
                </a:solidFill>
                <a:latin typeface="微软雅黑" panose="020B0503020204020204" pitchFamily="34" charset="-122"/>
              </a:rPr>
              <a:t>下图</a:t>
            </a:r>
            <a:r>
              <a:rPr lang="zh-CN" altLang="zh-CN" dirty="0">
                <a:solidFill>
                  <a:srgbClr val="595959"/>
                </a:solidFill>
                <a:latin typeface="微软雅黑" panose="020B0503020204020204" pitchFamily="34" charset="-122"/>
              </a:rPr>
              <a:t>所示。</a:t>
            </a:r>
          </a:p>
        </p:txBody>
      </p:sp>
      <p:sp>
        <p:nvSpPr>
          <p:cNvPr id="2" name="文本框 1"/>
          <p:cNvSpPr txBox="1"/>
          <p:nvPr/>
        </p:nvSpPr>
        <p:spPr>
          <a:xfrm>
            <a:off x="1212878" y="1111537"/>
            <a:ext cx="181267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组件</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itle 1"/>
          <p:cNvSpPr txBox="1"/>
          <p:nvPr/>
        </p:nvSpPr>
        <p:spPr>
          <a:xfrm>
            <a:off x="1143841"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50"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1245" y="3883932"/>
            <a:ext cx="4060601" cy="269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77852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877035"/>
            <a:ext cx="10097900" cy="91995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是一个遵循特定写法的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类，它是为了和</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页面传输数据、简化交互过程而产生的</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通常具有如下特点：</a:t>
            </a:r>
          </a:p>
        </p:txBody>
      </p:sp>
      <p:sp>
        <p:nvSpPr>
          <p:cNvPr id="2" name="文本框 1"/>
          <p:cNvSpPr txBox="1"/>
          <p:nvPr/>
        </p:nvSpPr>
        <p:spPr>
          <a:xfrm>
            <a:off x="1212878" y="1231181"/>
            <a:ext cx="206915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的特点</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itle 1"/>
          <p:cNvSpPr txBox="1"/>
          <p:nvPr/>
        </p:nvSpPr>
        <p:spPr>
          <a:xfrm>
            <a:off x="1143841"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8"/>
          <p:cNvSpPr txBox="1"/>
          <p:nvPr>
            <p:custDataLst>
              <p:tags r:id="rId3"/>
            </p:custDataLst>
          </p:nvPr>
        </p:nvSpPr>
        <p:spPr>
          <a:xfrm>
            <a:off x="1493463" y="3051412"/>
            <a:ext cx="9371759" cy="187021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必须具有一个无参的构造函数。</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属性必须私有化。</a:t>
            </a:r>
          </a:p>
          <a:p>
            <a:pPr lvl="0">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私有化的属性必须通过</a:t>
            </a:r>
            <a:r>
              <a:rPr lang="en-US" altLang="zh-CN" dirty="0">
                <a:solidFill>
                  <a:srgbClr val="595959"/>
                </a:solidFill>
                <a:latin typeface="微软雅黑" panose="020B0503020204020204" pitchFamily="34" charset="-122"/>
              </a:rPr>
              <a:t>public</a:t>
            </a:r>
            <a:r>
              <a:rPr lang="zh-CN" altLang="zh-CN" dirty="0">
                <a:solidFill>
                  <a:srgbClr val="595959"/>
                </a:solidFill>
                <a:latin typeface="微软雅黑" panose="020B0503020204020204" pitchFamily="34" charset="-122"/>
              </a:rPr>
              <a:t>类型的方法暴露给其他程序，并且方法的命名也必须遵</a:t>
            </a:r>
            <a:endParaRPr lang="en-US" altLang="zh-CN" dirty="0">
              <a:solidFill>
                <a:srgbClr val="595959"/>
              </a:solidFill>
              <a:latin typeface="微软雅黑" panose="020B0503020204020204" pitchFamily="34" charset="-122"/>
            </a:endParaRPr>
          </a:p>
          <a:p>
            <a:pPr lvl="0">
              <a:lnSpc>
                <a:spcPct val="150000"/>
              </a:lnSpc>
            </a:pP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守一定的命名规范。</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104643"/>
            <a:ext cx="20792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73040" y="2724199"/>
            <a:ext cx="9215258" cy="20445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是一种可以轻松重用并集成到应用程序中的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类。任何可以用</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代码创造的对象都可以利用</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进行封装。合理地组织具有不同功能的</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，可以快速生成一个全新的应用程序，如果将这个应用程序比作一辆汽车，那么这些</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就好比组成这辆汽车的不同零件。对软件开发人员来说，</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带来的最大的优点是充分提高了代码的可重用性，并且对软件的</a:t>
            </a:r>
            <a:r>
              <a:rPr lang="zh-CN" altLang="zh-CN" dirty="0">
                <a:solidFill>
                  <a:srgbClr val="1369B2"/>
                </a:solidFill>
                <a:latin typeface="微软雅黑" panose="020B0503020204020204" pitchFamily="34" charset="-122"/>
              </a:rPr>
              <a:t>可维护性</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易维护性</a:t>
            </a:r>
            <a:r>
              <a:rPr lang="zh-CN" altLang="zh-CN" dirty="0">
                <a:solidFill>
                  <a:srgbClr val="595959"/>
                </a:solidFill>
                <a:latin typeface="微软雅黑" panose="020B0503020204020204" pitchFamily="34" charset="-122"/>
              </a:rPr>
              <a:t>起到了积极作用。</a:t>
            </a:r>
          </a:p>
        </p:txBody>
      </p:sp>
      <p:sp>
        <p:nvSpPr>
          <p:cNvPr id="2" name="文本框 1"/>
          <p:cNvSpPr txBox="1"/>
          <p:nvPr/>
        </p:nvSpPr>
        <p:spPr>
          <a:xfrm>
            <a:off x="1212878" y="1244628"/>
            <a:ext cx="129971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JavaBean</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itle 1"/>
          <p:cNvSpPr txBox="1"/>
          <p:nvPr/>
        </p:nvSpPr>
        <p:spPr>
          <a:xfrm>
            <a:off x="1143841"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225774" y="2420468"/>
            <a:ext cx="9865885" cy="272975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822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954068"/>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了解可视化</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en-US" dirty="0">
                <a:solidFill>
                  <a:srgbClr val="595959"/>
                </a:solidFill>
                <a:latin typeface="微软雅黑" panose="020B0503020204020204" pitchFamily="34" charset="-122"/>
                <a:ea typeface="微软雅黑" panose="020B0503020204020204" pitchFamily="34" charset="-122"/>
              </a:rPr>
              <a:t>与非可视化</a:t>
            </a:r>
            <a:r>
              <a:rPr lang="en-US" altLang="zh-CN" dirty="0">
                <a:solidFill>
                  <a:srgbClr val="595959"/>
                </a:solidFill>
                <a:latin typeface="微软雅黑" panose="020B0503020204020204" pitchFamily="34" charset="-122"/>
                <a:ea typeface="微软雅黑" panose="020B0503020204020204" pitchFamily="34" charset="-122"/>
              </a:rPr>
              <a:t>JavaBean</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104643"/>
            <a:ext cx="27247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73040" y="2361130"/>
            <a:ext cx="9215258" cy="30176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起初的目的是将可以重复使用的代码进行打包。在传统的应用中，</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主要用于实现一些可视化界面，如一个窗体、按钮、文本框等，这样的</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称之为</a:t>
            </a:r>
            <a:r>
              <a:rPr lang="zh-CN" altLang="zh-CN" dirty="0">
                <a:solidFill>
                  <a:srgbClr val="1369B2"/>
                </a:solidFill>
                <a:latin typeface="微软雅黑" panose="020B0503020204020204" pitchFamily="34" charset="-122"/>
              </a:rPr>
              <a:t>可视化的</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。随着技术的不断发展与项目的需求，</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的功能与应用范围也在不断扩展，目前</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主要用于实现一些业务逻辑或封装一些业务对象，由于这样的</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并没有可视化的界面，所以又称之为</a:t>
            </a:r>
            <a:r>
              <a:rPr lang="zh-CN" altLang="zh-CN" dirty="0">
                <a:solidFill>
                  <a:srgbClr val="1369B2"/>
                </a:solidFill>
                <a:latin typeface="微软雅黑" panose="020B0503020204020204" pitchFamily="34" charset="-122"/>
              </a:rPr>
              <a:t>非可视化的</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en-US" dirty="0">
                <a:solidFill>
                  <a:srgbClr val="FF0000"/>
                </a:solidFill>
                <a:latin typeface="微软雅黑" panose="020B0503020204020204" pitchFamily="34" charset="-122"/>
              </a:rPr>
              <a:t>注意</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可视化的</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一般应用于</a:t>
            </a:r>
            <a:r>
              <a:rPr lang="en-US" altLang="zh-CN" dirty="0">
                <a:solidFill>
                  <a:srgbClr val="595959"/>
                </a:solidFill>
                <a:latin typeface="微软雅黑" panose="020B0503020204020204" pitchFamily="34" charset="-122"/>
              </a:rPr>
              <a:t>Swing</a:t>
            </a:r>
            <a:r>
              <a:rPr lang="zh-CN" altLang="zh-CN" dirty="0">
                <a:solidFill>
                  <a:srgbClr val="595959"/>
                </a:solidFill>
                <a:latin typeface="微软雅黑" panose="020B0503020204020204" pitchFamily="34" charset="-122"/>
              </a:rPr>
              <a:t>程序中，</a:t>
            </a:r>
            <a:r>
              <a:rPr lang="en-US" altLang="zh-CN" dirty="0">
                <a:solidFill>
                  <a:srgbClr val="595959"/>
                </a:solidFill>
                <a:latin typeface="微软雅黑" panose="020B0503020204020204" pitchFamily="34" charset="-122"/>
              </a:rPr>
              <a:t>Java Web</a:t>
            </a:r>
            <a:r>
              <a:rPr lang="zh-CN" altLang="zh-CN" dirty="0">
                <a:solidFill>
                  <a:srgbClr val="595959"/>
                </a:solidFill>
                <a:latin typeface="微软雅黑" panose="020B0503020204020204" pitchFamily="34" charset="-122"/>
              </a:rPr>
              <a:t>开发中并不会采用，</a:t>
            </a:r>
            <a:r>
              <a:rPr lang="en-US" altLang="zh-CN" dirty="0">
                <a:solidFill>
                  <a:srgbClr val="595959"/>
                </a:solidFill>
                <a:latin typeface="微软雅黑" panose="020B0503020204020204" pitchFamily="34" charset="-122"/>
              </a:rPr>
              <a:t>Java Web</a:t>
            </a:r>
            <a:r>
              <a:rPr lang="zh-CN" altLang="zh-CN" dirty="0">
                <a:solidFill>
                  <a:srgbClr val="595959"/>
                </a:solidFill>
                <a:latin typeface="微软雅黑" panose="020B0503020204020204" pitchFamily="34" charset="-122"/>
              </a:rPr>
              <a:t>开发使用非可视化的</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，实现一些业务逻辑或封装一些业务对象。</a:t>
            </a:r>
          </a:p>
        </p:txBody>
      </p:sp>
      <p:sp>
        <p:nvSpPr>
          <p:cNvPr id="2" name="文本框 1"/>
          <p:cNvSpPr txBox="1"/>
          <p:nvPr/>
        </p:nvSpPr>
        <p:spPr>
          <a:xfrm>
            <a:off x="1212878" y="1244628"/>
            <a:ext cx="206915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的种类</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151529"/>
            <a:ext cx="9865885" cy="340210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12500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52393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6324601" y="2791910"/>
            <a:ext cx="5515484" cy="3371494"/>
          </a:xfrm>
          <a:prstGeom prst="rect">
            <a:avLst/>
          </a:prstGeom>
        </p:spPr>
      </p:pic>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933757"/>
            <a:ext cx="8485746" cy="15696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下面通过一个案例讲解非可视化的</a:t>
            </a:r>
            <a:r>
              <a:rPr lang="en-US" altLang="zh-CN" sz="1600" dirty="0">
                <a:solidFill>
                  <a:srgbClr val="595959"/>
                </a:solidFill>
                <a:latin typeface="微软雅黑" panose="020B0503020204020204" pitchFamily="34" charset="-122"/>
                <a:ea typeface="微软雅黑" panose="020B0503020204020204" pitchFamily="34" charset="-122"/>
                <a:cs typeface="+mn-ea"/>
              </a:rPr>
              <a:t>JavaBean</a:t>
            </a:r>
            <a:r>
              <a:rPr lang="zh-CN" altLang="zh-CN" sz="1600" dirty="0">
                <a:solidFill>
                  <a:srgbClr val="595959"/>
                </a:solidFill>
                <a:latin typeface="微软雅黑" panose="020B0503020204020204" pitchFamily="34" charset="-122"/>
                <a:ea typeface="微软雅黑" panose="020B0503020204020204" pitchFamily="34" charset="-122"/>
                <a:cs typeface="+mn-ea"/>
              </a:rPr>
              <a:t>的应用。本案例通过非可视化的</a:t>
            </a:r>
            <a:r>
              <a:rPr lang="en-US" altLang="zh-CN" sz="1600" dirty="0">
                <a:solidFill>
                  <a:srgbClr val="595959"/>
                </a:solidFill>
                <a:latin typeface="微软雅黑" panose="020B0503020204020204" pitchFamily="34" charset="-122"/>
                <a:ea typeface="微软雅黑" panose="020B0503020204020204" pitchFamily="34" charset="-122"/>
                <a:cs typeface="+mn-ea"/>
              </a:rPr>
              <a:t>JavaBean</a:t>
            </a:r>
            <a:r>
              <a:rPr lang="zh-CN" altLang="zh-CN" sz="1600" dirty="0">
                <a:solidFill>
                  <a:srgbClr val="595959"/>
                </a:solidFill>
                <a:latin typeface="微软雅黑" panose="020B0503020204020204" pitchFamily="34" charset="-122"/>
                <a:ea typeface="微软雅黑" panose="020B0503020204020204" pitchFamily="34" charset="-122"/>
                <a:cs typeface="+mn-ea"/>
              </a:rPr>
              <a:t>，封装用户对象，通过</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页面调用该对象验证用户的用户名和密码是否合法。在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项目，在项目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中的</a:t>
            </a:r>
            <a:r>
              <a:rPr lang="en-US" altLang="zh-CN" sz="1600" dirty="0">
                <a:solidFill>
                  <a:srgbClr val="595959"/>
                </a:solidFill>
                <a:latin typeface="微软雅黑" panose="020B0503020204020204" pitchFamily="34" charset="-122"/>
                <a:ea typeface="微软雅黑" panose="020B0503020204020204" pitchFamily="34" charset="-122"/>
                <a:cs typeface="+mn-ea"/>
              </a:rPr>
              <a:t>src</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文件夹下创建名称为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User</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JavaBean</a:t>
            </a:r>
            <a:r>
              <a:rPr lang="zh-CN" altLang="zh-CN" sz="1600" dirty="0">
                <a:solidFill>
                  <a:srgbClr val="595959"/>
                </a:solidFill>
                <a:latin typeface="微软雅黑" panose="020B0503020204020204" pitchFamily="34" charset="-122"/>
                <a:ea typeface="微软雅黑" panose="020B0503020204020204" pitchFamily="34" charset="-122"/>
                <a:cs typeface="+mn-ea"/>
              </a:rPr>
              <a:t>对象，用于封装用户信息，具体代码如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6485966" y="2804756"/>
            <a:ext cx="5159187" cy="3385542"/>
          </a:xfrm>
          <a:prstGeom prst="rect">
            <a:avLst/>
          </a:prstGeom>
        </p:spPr>
        <p:txBody>
          <a:bodyPr wrap="square">
            <a:spAutoFit/>
          </a:bodyPr>
          <a:lstStyle/>
          <a:p>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getUsername()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return username;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public void setUsername(String username)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this.username = username;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getPassword()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return password;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public void setPassword(String password)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this.password = password;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656717" y="2829418"/>
            <a:ext cx="5515484" cy="3333985"/>
          </a:xfrm>
          <a:prstGeom prst="rect">
            <a:avLst/>
          </a:prstGeom>
        </p:spPr>
      </p:pic>
      <p:sp>
        <p:nvSpPr>
          <p:cNvPr id="2" name="矩形 1"/>
          <p:cNvSpPr/>
          <p:nvPr/>
        </p:nvSpPr>
        <p:spPr>
          <a:xfrm>
            <a:off x="656717" y="2929808"/>
            <a:ext cx="5407908" cy="3108543"/>
          </a:xfrm>
          <a:prstGeom prst="rect">
            <a:avLst/>
          </a:prstGeom>
        </p:spPr>
        <p:txBody>
          <a:bodyPr wrap="square">
            <a:spAutoFit/>
          </a:bodyPr>
          <a:lstStyle/>
          <a:p>
            <a:r>
              <a:rPr lang="en-US" altLang="zh-CN" sz="1600" dirty="0">
                <a:solidFill>
                  <a:srgbClr val="595959"/>
                </a:solidFill>
                <a:latin typeface="微软雅黑" panose="020B0503020204020204" pitchFamily="34" charset="-122"/>
                <a:ea typeface="微软雅黑" panose="020B0503020204020204" pitchFamily="34" charset="-122"/>
                <a:cs typeface="+mn-ea"/>
              </a:rPr>
              <a:t>package cn.itcast;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import java.io.Serializable;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public class User implements Serializable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private static final long seralVersionUID = 1L;</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username;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password;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public User()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public User(String username, String password)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this.username = username;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this.password = password;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54780"/>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文件夹下创建名称为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index</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en-US" sz="1600" dirty="0">
                <a:solidFill>
                  <a:srgbClr val="595959"/>
                </a:solidFill>
                <a:latin typeface="微软雅黑" panose="020B0503020204020204" pitchFamily="34" charset="-122"/>
                <a:ea typeface="微软雅黑" panose="020B0503020204020204" pitchFamily="34" charset="-122"/>
                <a:cs typeface="+mn-ea"/>
              </a:rPr>
              <a:t>文件</a:t>
            </a:r>
            <a:r>
              <a:rPr lang="zh-CN" altLang="zh-CN" sz="1600" dirty="0">
                <a:solidFill>
                  <a:srgbClr val="595959"/>
                </a:solidFill>
                <a:latin typeface="微软雅黑" panose="020B0503020204020204" pitchFamily="34" charset="-122"/>
                <a:ea typeface="微软雅黑" panose="020B0503020204020204" pitchFamily="34" charset="-122"/>
                <a:cs typeface="+mn-ea"/>
              </a:rPr>
              <a:t>，此页面用于输入并提交用户名和密码。</a:t>
            </a:r>
            <a:r>
              <a:rPr lang="en-US" altLang="zh-CN" sz="1600" dirty="0">
                <a:solidFill>
                  <a:srgbClr val="595959"/>
                </a:solidFill>
                <a:latin typeface="微软雅黑" panose="020B0503020204020204" pitchFamily="34" charset="-122"/>
                <a:ea typeface="微软雅黑" panose="020B0503020204020204" pitchFamily="34" charset="-122"/>
                <a:cs typeface="+mn-ea"/>
              </a:rPr>
              <a:t>index.jsp</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zh-CN" altLang="en-US" sz="1600" dirty="0">
                <a:solidFill>
                  <a:srgbClr val="595959"/>
                </a:solidFill>
                <a:latin typeface="微软雅黑" panose="020B0503020204020204" pitchFamily="34" charset="-122"/>
                <a:ea typeface="微软雅黑" panose="020B0503020204020204" pitchFamily="34" charset="-122"/>
                <a:cs typeface="+mn-ea"/>
              </a:rPr>
              <a:t>主要代码</a:t>
            </a:r>
            <a:r>
              <a:rPr lang="zh-CN" altLang="zh-CN" sz="1600" dirty="0">
                <a:solidFill>
                  <a:srgbClr val="595959"/>
                </a:solidFill>
                <a:latin typeface="微软雅黑" panose="020B0503020204020204" pitchFamily="34" charset="-122"/>
                <a:ea typeface="微软雅黑" panose="020B0503020204020204" pitchFamily="34" charset="-122"/>
                <a:cs typeface="+mn-ea"/>
              </a:rPr>
              <a:t>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4"/>
          <a:stretch>
            <a:fillRect/>
          </a:stretch>
        </p:blipFill>
        <p:spPr>
          <a:xfrm>
            <a:off x="2251288" y="1984295"/>
            <a:ext cx="7519095" cy="4532226"/>
          </a:xfrm>
          <a:prstGeom prst="rect">
            <a:avLst/>
          </a:prstGeom>
        </p:spPr>
      </p:pic>
      <p:sp>
        <p:nvSpPr>
          <p:cNvPr id="2" name="矩形 1"/>
          <p:cNvSpPr/>
          <p:nvPr/>
        </p:nvSpPr>
        <p:spPr>
          <a:xfrm>
            <a:off x="2251290" y="1992206"/>
            <a:ext cx="7323018" cy="4524315"/>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&lt;form </a:t>
            </a:r>
            <a:r>
              <a:rPr lang="en-US" altLang="zh-CN" sz="1600" dirty="0">
                <a:solidFill>
                  <a:srgbClr val="1369B2"/>
                </a:solidFill>
                <a:latin typeface="微软雅黑" panose="020B0503020204020204" pitchFamily="34" charset="-122"/>
                <a:ea typeface="微软雅黑" panose="020B0503020204020204" pitchFamily="34" charset="-122"/>
                <a:cs typeface="+mn-ea"/>
              </a:rPr>
              <a:t>action="result.jsp" </a:t>
            </a:r>
            <a:r>
              <a:rPr lang="en-US" altLang="zh-CN" sz="1600" dirty="0">
                <a:solidFill>
                  <a:srgbClr val="595959"/>
                </a:solidFill>
                <a:latin typeface="微软雅黑" panose="020B0503020204020204" pitchFamily="34" charset="-122"/>
                <a:ea typeface="微软雅黑" panose="020B0503020204020204" pitchFamily="34" charset="-122"/>
                <a:cs typeface="+mn-ea"/>
              </a:rPr>
              <a:t>method="post"&gt;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&lt;table align="center" width="300" border="1" height="150"&gt;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&lt;td colspan="2" align="center"&gt;&lt;b&gt;</a:t>
            </a:r>
            <a:r>
              <a:rPr lang="zh-CN" altLang="zh-CN" sz="1600" dirty="0">
                <a:solidFill>
                  <a:srgbClr val="595959"/>
                </a:solidFill>
                <a:latin typeface="微软雅黑" panose="020B0503020204020204" pitchFamily="34" charset="-122"/>
                <a:ea typeface="微软雅黑" panose="020B0503020204020204" pitchFamily="34" charset="-122"/>
                <a:cs typeface="+mn-ea"/>
              </a:rPr>
              <a:t>登录页面</a:t>
            </a:r>
            <a:r>
              <a:rPr lang="en-US" altLang="zh-CN" sz="1600" dirty="0">
                <a:solidFill>
                  <a:srgbClr val="595959"/>
                </a:solidFill>
                <a:latin typeface="微软雅黑" panose="020B0503020204020204" pitchFamily="34" charset="-122"/>
                <a:ea typeface="微软雅黑" panose="020B0503020204020204" pitchFamily="34" charset="-122"/>
                <a:cs typeface="+mn-ea"/>
              </a:rPr>
              <a:t>&lt;/b&gt;&lt;/td&gt;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&lt;td align="right"&gt;</a:t>
            </a:r>
            <a:r>
              <a:rPr lang="zh-CN" altLang="zh-CN" sz="1600" dirty="0">
                <a:solidFill>
                  <a:srgbClr val="595959"/>
                </a:solidFill>
                <a:latin typeface="微软雅黑" panose="020B0503020204020204" pitchFamily="34" charset="-122"/>
                <a:ea typeface="微软雅黑" panose="020B0503020204020204" pitchFamily="34" charset="-122"/>
                <a:cs typeface="+mn-ea"/>
              </a:rPr>
              <a:t>用户名：</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name="username"&gt;&lt;/input&gt;&lt;/td&gt;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&lt;td align="right"&gt;</a:t>
            </a:r>
            <a:r>
              <a:rPr lang="zh-CN" altLang="zh-CN" sz="1600" dirty="0">
                <a:solidFill>
                  <a:srgbClr val="595959"/>
                </a:solidFill>
                <a:latin typeface="微软雅黑" panose="020B0503020204020204" pitchFamily="34" charset="-122"/>
                <a:ea typeface="微软雅黑" panose="020B0503020204020204" pitchFamily="34" charset="-122"/>
                <a:cs typeface="+mn-ea"/>
              </a:rPr>
              <a:t>密码：</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name="password"&gt;&lt;/input&gt;&lt;/td&gt;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&lt;td colspan="2" align="center"&gt;&lt;input type="submit"/&gt;&lt;/td&gt;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&lt;/table&gt;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&lt;/form&gt;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960651"/>
            <a:ext cx="8485746"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文件夹下创建名称为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result</a:t>
            </a:r>
            <a:r>
              <a:rPr lang="zh-CN" altLang="en-US"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en-US" sz="1600" dirty="0">
                <a:solidFill>
                  <a:srgbClr val="595959"/>
                </a:solidFill>
                <a:latin typeface="微软雅黑" panose="020B0503020204020204" pitchFamily="34" charset="-122"/>
                <a:ea typeface="微软雅黑" panose="020B0503020204020204" pitchFamily="34" charset="-122"/>
                <a:cs typeface="+mn-ea"/>
              </a:rPr>
              <a:t>文件</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用于</a:t>
            </a:r>
            <a:r>
              <a:rPr lang="zh-CN" altLang="zh-CN" sz="1600" dirty="0">
                <a:solidFill>
                  <a:srgbClr val="595959"/>
                </a:solidFill>
                <a:latin typeface="微软雅黑" panose="020B0503020204020204" pitchFamily="34" charset="-122"/>
                <a:ea typeface="微软雅黑" panose="020B0503020204020204" pitchFamily="34" charset="-122"/>
                <a:cs typeface="+mn-ea"/>
              </a:rPr>
              <a:t>对</a:t>
            </a:r>
            <a:r>
              <a:rPr lang="en-US" altLang="zh-CN" sz="1600" dirty="0">
                <a:solidFill>
                  <a:srgbClr val="595959"/>
                </a:solidFill>
                <a:latin typeface="微软雅黑" panose="020B0503020204020204" pitchFamily="34" charset="-122"/>
                <a:ea typeface="微软雅黑" panose="020B0503020204020204" pitchFamily="34" charset="-122"/>
                <a:cs typeface="+mn-ea"/>
              </a:rPr>
              <a:t>index.jsp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页面中的表单进行处理，在此页面中实例化</a:t>
            </a:r>
            <a:r>
              <a:rPr lang="en-US" altLang="zh-CN" sz="1600" dirty="0">
                <a:solidFill>
                  <a:srgbClr val="595959"/>
                </a:solidFill>
                <a:latin typeface="微软雅黑" panose="020B0503020204020204" pitchFamily="34" charset="-122"/>
                <a:ea typeface="微软雅黑" panose="020B0503020204020204" pitchFamily="34" charset="-122"/>
                <a:cs typeface="+mn-ea"/>
              </a:rPr>
              <a:t>User</a:t>
            </a:r>
            <a:r>
              <a:rPr lang="zh-CN" altLang="zh-CN" sz="1600" dirty="0">
                <a:solidFill>
                  <a:srgbClr val="595959"/>
                </a:solidFill>
                <a:latin typeface="微软雅黑" panose="020B0503020204020204" pitchFamily="34" charset="-122"/>
                <a:ea typeface="微软雅黑" panose="020B0503020204020204" pitchFamily="34" charset="-122"/>
                <a:cs typeface="+mn-ea"/>
              </a:rPr>
              <a:t>对象，对用户名和密码进行验证，并将验证结果输出到页面中。</a:t>
            </a:r>
            <a:r>
              <a:rPr lang="en-US" altLang="zh-CN" sz="1600" dirty="0">
                <a:solidFill>
                  <a:srgbClr val="595959"/>
                </a:solidFill>
                <a:latin typeface="微软雅黑" panose="020B0503020204020204" pitchFamily="34" charset="-122"/>
                <a:ea typeface="微软雅黑" panose="020B0503020204020204" pitchFamily="34" charset="-122"/>
                <a:cs typeface="+mn-ea"/>
              </a:rPr>
              <a:t>result.jsp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4"/>
          <a:stretch>
            <a:fillRect/>
          </a:stretch>
        </p:blipFill>
        <p:spPr>
          <a:xfrm>
            <a:off x="2116818" y="2556980"/>
            <a:ext cx="7820559" cy="3552878"/>
          </a:xfrm>
          <a:prstGeom prst="rect">
            <a:avLst/>
          </a:prstGeom>
        </p:spPr>
      </p:pic>
      <p:sp>
        <p:nvSpPr>
          <p:cNvPr id="2" name="矩形 1"/>
          <p:cNvSpPr/>
          <p:nvPr/>
        </p:nvSpPr>
        <p:spPr>
          <a:xfrm>
            <a:off x="2116820" y="2556980"/>
            <a:ext cx="7699534" cy="3539430"/>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 align="center"&gt;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String username = request.getParameter("username");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String password = request.getParameter("password");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User user = new User(username,password);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if (!user.getUsername().equals("")&amp;&amp;!user.getPassword().equals("")){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out.print("</a:t>
            </a:r>
            <a:r>
              <a:rPr lang="zh-CN" altLang="zh-CN" sz="1600" dirty="0">
                <a:solidFill>
                  <a:srgbClr val="595959"/>
                </a:solidFill>
                <a:latin typeface="微软雅黑" panose="020B0503020204020204" pitchFamily="34" charset="-122"/>
                <a:ea typeface="微软雅黑" panose="020B0503020204020204" pitchFamily="34" charset="-122"/>
                <a:cs typeface="+mn-ea"/>
              </a:rPr>
              <a:t>恭喜您，登录成功！</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 else{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out.print("</a:t>
            </a:r>
            <a:r>
              <a:rPr lang="zh-CN" altLang="zh-CN" sz="1600" dirty="0">
                <a:solidFill>
                  <a:srgbClr val="595959"/>
                </a:solidFill>
                <a:latin typeface="微软雅黑" panose="020B0503020204020204" pitchFamily="34" charset="-122"/>
                <a:ea typeface="微软雅黑" panose="020B0503020204020204" pitchFamily="34" charset="-122"/>
                <a:cs typeface="+mn-ea"/>
              </a:rPr>
              <a:t>请输入正确的用户名和密码！</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&lt;br/&gt;&lt;br/&gt;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&lt;a href="index.jsp"&gt;</a:t>
            </a:r>
            <a:r>
              <a:rPr lang="zh-CN" altLang="zh-CN" sz="1600" dirty="0">
                <a:solidFill>
                  <a:srgbClr val="595959"/>
                </a:solidFill>
                <a:latin typeface="微软雅黑" panose="020B0503020204020204" pitchFamily="34" charset="-122"/>
                <a:ea typeface="微软雅黑" panose="020B0503020204020204" pitchFamily="34" charset="-122"/>
                <a:cs typeface="+mn-ea"/>
              </a:rPr>
              <a:t>返回</a:t>
            </a:r>
            <a:r>
              <a:rPr lang="en-US" altLang="zh-CN" sz="1600" dirty="0">
                <a:solidFill>
                  <a:srgbClr val="595959"/>
                </a:solidFill>
                <a:latin typeface="微软雅黑" panose="020B0503020204020204" pitchFamily="34" charset="-122"/>
                <a:ea typeface="微软雅黑" panose="020B0503020204020204" pitchFamily="34" charset="-122"/>
                <a:cs typeface="+mn-ea"/>
              </a:rPr>
              <a:t>&lt;/a&gt;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917360" y="1054780"/>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http://localhost:8080/chapter08/index.jsp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30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4940" y="2595282"/>
            <a:ext cx="6037730" cy="2891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917360" y="1229591"/>
            <a:ext cx="8485746" cy="46166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en-US" sz="1600" dirty="0">
                <a:solidFill>
                  <a:srgbClr val="595959"/>
                </a:solidFill>
                <a:latin typeface="微软雅黑" panose="020B0503020204020204" pitchFamily="34" charset="-122"/>
                <a:ea typeface="微软雅黑" panose="020B0503020204020204" pitchFamily="34" charset="-122"/>
                <a:cs typeface="+mn-ea"/>
              </a:rPr>
              <a:t>上图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所示的登录页面中，输入用户名和密码，单击提交按钮登录成功，结果如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409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1537" y="2608729"/>
            <a:ext cx="6004009" cy="2859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68643"/>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JavaBean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的概念以及种类</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3438726"/>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JavaBean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的应用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306692"/>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开发模型</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1" name="1"/>
          <p:cNvSpPr txBox="1"/>
          <p:nvPr>
            <p:custDataLst>
              <p:tags r:id="rId1"/>
            </p:custDataLst>
          </p:nvPr>
        </p:nvSpPr>
        <p:spPr>
          <a:xfrm>
            <a:off x="2917360" y="1054780"/>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en-US" sz="1600" dirty="0">
                <a:solidFill>
                  <a:srgbClr val="595959"/>
                </a:solidFill>
                <a:latin typeface="微软雅黑" panose="020B0503020204020204" pitchFamily="34" charset="-122"/>
                <a:ea typeface="微软雅黑" panose="020B0503020204020204" pitchFamily="34" charset="-122"/>
                <a:cs typeface="+mn-ea"/>
              </a:rPr>
              <a:t>上图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所示的登录页面中，若输入的用户名和密码有一项为空或两项都为空，单击提交按钮后登录失败，结果如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7"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8.1.2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种类</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512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010" y="2689411"/>
            <a:ext cx="6178220" cy="2958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52897" y="2954068"/>
            <a:ext cx="3623113"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的应用</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16595"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104643"/>
            <a:ext cx="34643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73040" y="3181397"/>
            <a:ext cx="9215258" cy="150884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对象中，为了防止外部直接对</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属性的调用，通常将</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中的属性设置为私有的（</a:t>
            </a:r>
            <a:r>
              <a:rPr lang="en-US" altLang="zh-CN" dirty="0">
                <a:solidFill>
                  <a:srgbClr val="595959"/>
                </a:solidFill>
                <a:latin typeface="微软雅黑" panose="020B0503020204020204" pitchFamily="34" charset="-122"/>
              </a:rPr>
              <a:t>private</a:t>
            </a:r>
            <a:r>
              <a:rPr lang="zh-CN" altLang="zh-CN" dirty="0">
                <a:solidFill>
                  <a:srgbClr val="595959"/>
                </a:solidFill>
                <a:latin typeface="微软雅黑" panose="020B0503020204020204" pitchFamily="34" charset="-122"/>
              </a:rPr>
              <a:t>），但需要为其提供公共的（</a:t>
            </a:r>
            <a:r>
              <a:rPr lang="en-US" altLang="zh-CN" dirty="0">
                <a:solidFill>
                  <a:srgbClr val="595959"/>
                </a:solidFill>
                <a:latin typeface="微软雅黑" panose="020B0503020204020204" pitchFamily="34" charset="-122"/>
              </a:rPr>
              <a:t>public</a:t>
            </a:r>
            <a:r>
              <a:rPr lang="zh-CN" altLang="zh-CN" dirty="0">
                <a:solidFill>
                  <a:srgbClr val="595959"/>
                </a:solidFill>
                <a:latin typeface="微软雅黑" panose="020B0503020204020204" pitchFamily="34" charset="-122"/>
              </a:rPr>
              <a:t>）访问方法，也就是</a:t>
            </a:r>
            <a:r>
              <a:rPr lang="en-US" altLang="zh-CN" dirty="0">
                <a:solidFill>
                  <a:srgbClr val="595959"/>
                </a:solidFill>
                <a:latin typeface="微软雅黑" panose="020B0503020204020204" pitchFamily="34" charset="-122"/>
              </a:rPr>
              <a:t>getter</a:t>
            </a:r>
            <a:r>
              <a:rPr lang="zh-CN" altLang="zh-CN" dirty="0">
                <a:solidFill>
                  <a:srgbClr val="595959"/>
                </a:solidFill>
                <a:latin typeface="微软雅黑" panose="020B0503020204020204" pitchFamily="34" charset="-122"/>
              </a:rPr>
              <a:t>方法。</a:t>
            </a:r>
          </a:p>
        </p:txBody>
      </p:sp>
      <p:sp>
        <p:nvSpPr>
          <p:cNvPr id="2" name="文本框 1"/>
          <p:cNvSpPr txBox="1"/>
          <p:nvPr/>
        </p:nvSpPr>
        <p:spPr>
          <a:xfrm>
            <a:off x="1212878" y="1244628"/>
            <a:ext cx="283859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获取</a:t>
            </a:r>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属性信息</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675962"/>
            <a:ext cx="9865885" cy="228479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6494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64771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933757"/>
            <a:ext cx="8485746" cy="1200329"/>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下面通过一个案例讲解如何获取</a:t>
            </a:r>
            <a:r>
              <a:rPr lang="en-US" altLang="zh-CN" sz="1600" dirty="0">
                <a:solidFill>
                  <a:srgbClr val="595959"/>
                </a:solidFill>
                <a:latin typeface="微软雅黑" panose="020B0503020204020204" pitchFamily="34" charset="-122"/>
                <a:ea typeface="微软雅黑" panose="020B0503020204020204" pitchFamily="34" charset="-122"/>
                <a:cs typeface="+mn-ea"/>
              </a:rPr>
              <a:t>JavaBean</a:t>
            </a:r>
            <a:r>
              <a:rPr lang="zh-CN" altLang="zh-CN" sz="1600" dirty="0">
                <a:solidFill>
                  <a:srgbClr val="595959"/>
                </a:solidFill>
                <a:latin typeface="微软雅黑" panose="020B0503020204020204" pitchFamily="34" charset="-122"/>
                <a:ea typeface="微软雅黑" panose="020B0503020204020204" pitchFamily="34" charset="-122"/>
                <a:cs typeface="+mn-ea"/>
              </a:rPr>
              <a:t>属性信息，案例实现步骤如下</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cn.itcast</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Student</a:t>
            </a:r>
            <a:r>
              <a:rPr lang="zh-CN" altLang="zh-CN" sz="1600" dirty="0">
                <a:solidFill>
                  <a:srgbClr val="595959"/>
                </a:solidFill>
                <a:latin typeface="微软雅黑" panose="020B0503020204020204" pitchFamily="34" charset="-122"/>
                <a:ea typeface="微软雅黑" panose="020B0503020204020204" pitchFamily="34" charset="-122"/>
                <a:cs typeface="+mn-ea"/>
              </a:rPr>
              <a:t>的类，该类是封装学生对象的</a:t>
            </a:r>
            <a:r>
              <a:rPr lang="en-US" altLang="zh-CN" sz="1600" dirty="0">
                <a:solidFill>
                  <a:srgbClr val="595959"/>
                </a:solidFill>
                <a:latin typeface="微软雅黑" panose="020B0503020204020204" pitchFamily="34" charset="-122"/>
                <a:ea typeface="微软雅黑" panose="020B0503020204020204" pitchFamily="34" charset="-122"/>
                <a:cs typeface="+mn-ea"/>
              </a:rPr>
              <a:t>JavaBean</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Student</a:t>
            </a:r>
            <a:r>
              <a:rPr lang="zh-CN" altLang="zh-CN" sz="1600" dirty="0">
                <a:solidFill>
                  <a:srgbClr val="595959"/>
                </a:solidFill>
                <a:latin typeface="微软雅黑" panose="020B0503020204020204" pitchFamily="34" charset="-122"/>
                <a:ea typeface="微软雅黑" panose="020B0503020204020204" pitchFamily="34" charset="-122"/>
                <a:cs typeface="+mn-ea"/>
              </a:rPr>
              <a:t>类中定义学生属性，并提供相应的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en-US" altLang="zh-CN" sz="1600" dirty="0">
                <a:solidFill>
                  <a:srgbClr val="595959"/>
                </a:solidFill>
                <a:latin typeface="微软雅黑" panose="020B0503020204020204" pitchFamily="34" charset="-122"/>
                <a:ea typeface="微软雅黑" panose="020B0503020204020204" pitchFamily="34" charset="-122"/>
                <a:cs typeface="+mn-ea"/>
              </a:rPr>
              <a:t>Student</a:t>
            </a:r>
            <a:r>
              <a:rPr lang="zh-CN" altLang="zh-CN" sz="1600" dirty="0">
                <a:solidFill>
                  <a:srgbClr val="595959"/>
                </a:solidFill>
                <a:latin typeface="微软雅黑" panose="020B0503020204020204" pitchFamily="34" charset="-122"/>
                <a:ea typeface="微软雅黑" panose="020B0503020204020204" pitchFamily="34" charset="-122"/>
                <a:cs typeface="+mn-ea"/>
              </a:rPr>
              <a:t>类的实现如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2602110" y="2410465"/>
            <a:ext cx="5515484" cy="3802076"/>
          </a:xfrm>
          <a:prstGeom prst="rect">
            <a:avLst/>
          </a:prstGeom>
        </p:spPr>
      </p:pic>
      <p:sp>
        <p:nvSpPr>
          <p:cNvPr id="2" name="矩形 1"/>
          <p:cNvSpPr/>
          <p:nvPr/>
        </p:nvSpPr>
        <p:spPr>
          <a:xfrm>
            <a:off x="2750027" y="2405373"/>
            <a:ext cx="4450547" cy="3877985"/>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cs typeface="+mn-ea"/>
              </a:rPr>
              <a:t>package cn.itcast;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public class Student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name = "</a:t>
            </a:r>
            <a:r>
              <a:rPr lang="zh-CN" altLang="zh-CN" sz="1600" dirty="0">
                <a:solidFill>
                  <a:srgbClr val="595959"/>
                </a:solidFill>
                <a:latin typeface="微软雅黑" panose="020B0503020204020204" pitchFamily="34" charset="-122"/>
                <a:ea typeface="微软雅黑" panose="020B0503020204020204" pitchFamily="34" charset="-122"/>
                <a:cs typeface="+mn-ea"/>
              </a:rPr>
              <a:t>张三</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private int age = 20;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sex = "</a:t>
            </a:r>
            <a:r>
              <a:rPr lang="zh-CN" altLang="zh-CN" sz="1600" dirty="0">
                <a:solidFill>
                  <a:srgbClr val="595959"/>
                </a:solidFill>
                <a:latin typeface="微软雅黑" panose="020B0503020204020204" pitchFamily="34" charset="-122"/>
                <a:ea typeface="微软雅黑" panose="020B0503020204020204" pitchFamily="34" charset="-122"/>
                <a:cs typeface="+mn-ea"/>
              </a:rPr>
              <a:t>男</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getName()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return name;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public int getAge()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return age;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getSex()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return sex;</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135462"/>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cn.itcast</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stuInfo.jsp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页面，在</a:t>
            </a:r>
            <a:r>
              <a:rPr lang="en-US" altLang="zh-CN" sz="1600" dirty="0">
                <a:solidFill>
                  <a:srgbClr val="595959"/>
                </a:solidFill>
                <a:latin typeface="微软雅黑" panose="020B0503020204020204" pitchFamily="34" charset="-122"/>
                <a:ea typeface="微软雅黑" panose="020B0503020204020204" pitchFamily="34" charset="-122"/>
                <a:cs typeface="+mn-ea"/>
              </a:rPr>
              <a:t>stuInfo.jsp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页面中获取</a:t>
            </a:r>
            <a:r>
              <a:rPr lang="en-US" altLang="zh-CN" sz="1600" dirty="0">
                <a:solidFill>
                  <a:srgbClr val="595959"/>
                </a:solidFill>
                <a:latin typeface="微软雅黑" panose="020B0503020204020204" pitchFamily="34" charset="-122"/>
                <a:ea typeface="微软雅黑" panose="020B0503020204020204" pitchFamily="34" charset="-122"/>
                <a:cs typeface="+mn-ea"/>
              </a:rPr>
              <a:t>JavaBean</a:t>
            </a:r>
            <a:r>
              <a:rPr lang="zh-CN" altLang="zh-CN" sz="1600" dirty="0">
                <a:solidFill>
                  <a:srgbClr val="595959"/>
                </a:solidFill>
                <a:latin typeface="微软雅黑" panose="020B0503020204020204" pitchFamily="34" charset="-122"/>
                <a:ea typeface="微软雅黑" panose="020B0503020204020204" pitchFamily="34" charset="-122"/>
                <a:cs typeface="+mn-ea"/>
              </a:rPr>
              <a:t>中的属性信息，该操作通过</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动作标签实现。</a:t>
            </a:r>
            <a:r>
              <a:rPr lang="en-US" altLang="zh-CN" sz="1600" dirty="0">
                <a:solidFill>
                  <a:srgbClr val="595959"/>
                </a:solidFill>
                <a:latin typeface="微软雅黑" panose="020B0503020204020204" pitchFamily="34" charset="-122"/>
                <a:ea typeface="微软雅黑" panose="020B0503020204020204" pitchFamily="34" charset="-122"/>
                <a:cs typeface="+mn-ea"/>
              </a:rPr>
              <a:t>stuInfo.jsp</a:t>
            </a:r>
            <a:r>
              <a:rPr lang="zh-CN" altLang="en-US" sz="1600" dirty="0">
                <a:solidFill>
                  <a:srgbClr val="595959"/>
                </a:solidFill>
                <a:latin typeface="微软雅黑" panose="020B0503020204020204" pitchFamily="34" charset="-122"/>
                <a:ea typeface="微软雅黑" panose="020B0503020204020204" pitchFamily="34" charset="-122"/>
                <a:cs typeface="+mn-ea"/>
              </a:rPr>
              <a:t>的主要代码如下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929760" y="2235654"/>
            <a:ext cx="8424478" cy="4111028"/>
          </a:xfrm>
          <a:prstGeom prst="rect">
            <a:avLst/>
          </a:prstGeom>
        </p:spPr>
      </p:pic>
      <p:sp>
        <p:nvSpPr>
          <p:cNvPr id="2" name="矩形 1"/>
          <p:cNvSpPr/>
          <p:nvPr/>
        </p:nvSpPr>
        <p:spPr>
          <a:xfrm>
            <a:off x="2023889" y="2270903"/>
            <a:ext cx="8485746" cy="4031873"/>
          </a:xfrm>
          <a:prstGeom prst="rect">
            <a:avLst/>
          </a:prstGeom>
        </p:spPr>
        <p:txBody>
          <a:bodyPr wrap="square">
            <a:spAutoFit/>
          </a:bodyPr>
          <a:lstStyle/>
          <a:p>
            <a:r>
              <a:rPr lang="en-US" altLang="zh-CN" sz="1600" dirty="0">
                <a:solidFill>
                  <a:srgbClr val="595959"/>
                </a:solidFill>
                <a:latin typeface="微软雅黑" panose="020B0503020204020204" pitchFamily="34" charset="-122"/>
                <a:ea typeface="微软雅黑" panose="020B0503020204020204" pitchFamily="34" charset="-122"/>
                <a:cs typeface="+mn-ea"/>
              </a:rPr>
              <a:t> &lt;body&gt;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&lt;jsp:useBean id="student" class="cn.itcast.Student"&gt;&lt;/jsp:useBean&gt;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&lt;ul&gt;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姓名：</a:t>
            </a:r>
            <a:r>
              <a:rPr lang="en-US" altLang="zh-CN" sz="1600" dirty="0">
                <a:solidFill>
                  <a:srgbClr val="1369B2"/>
                </a:solidFill>
                <a:latin typeface="微软雅黑" panose="020B0503020204020204" pitchFamily="34" charset="-122"/>
                <a:ea typeface="微软雅黑" panose="020B0503020204020204" pitchFamily="34" charset="-122"/>
                <a:cs typeface="+mn-ea"/>
              </a:rPr>
              <a:t>&lt;jsp:getProperty name=“</a:t>
            </a:r>
            <a:r>
              <a:rPr lang="en-US" altLang="zh-CN" sz="1600" dirty="0" err="1">
                <a:solidFill>
                  <a:srgbClr val="1369B2"/>
                </a:solidFill>
                <a:latin typeface="微软雅黑" panose="020B0503020204020204" pitchFamily="34" charset="-122"/>
                <a:ea typeface="微软雅黑" panose="020B0503020204020204" pitchFamily="34" charset="-122"/>
                <a:cs typeface="+mn-ea"/>
              </a:rPr>
              <a:t>student”property</a:t>
            </a:r>
            <a:r>
              <a:rPr lang="en-US" altLang="zh-CN" sz="1600" dirty="0">
                <a:solidFill>
                  <a:srgbClr val="1369B2"/>
                </a:solidFill>
                <a:latin typeface="微软雅黑" panose="020B0503020204020204" pitchFamily="34" charset="-122"/>
                <a:ea typeface="微软雅黑" panose="020B0503020204020204" pitchFamily="34" charset="-122"/>
                <a:cs typeface="+mn-ea"/>
              </a:rPr>
              <a:t>="name"&gt;&lt;/jsp:getProperty&gt;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年龄：</a:t>
            </a:r>
            <a:r>
              <a:rPr lang="en-US" altLang="zh-CN" sz="1600" dirty="0">
                <a:solidFill>
                  <a:srgbClr val="1369B2"/>
                </a:solidFill>
                <a:latin typeface="微软雅黑" panose="020B0503020204020204" pitchFamily="34" charset="-122"/>
                <a:ea typeface="微软雅黑" panose="020B0503020204020204" pitchFamily="34" charset="-122"/>
                <a:cs typeface="+mn-ea"/>
              </a:rPr>
              <a:t>&lt;jsp:getProperty name="student" property="age"&gt;&lt;/jsp:getProperty&gt;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性别：</a:t>
            </a:r>
            <a:r>
              <a:rPr lang="en-US" altLang="zh-CN" sz="1600" dirty="0">
                <a:solidFill>
                  <a:srgbClr val="1369B2"/>
                </a:solidFill>
                <a:latin typeface="微软雅黑" panose="020B0503020204020204" pitchFamily="34" charset="-122"/>
                <a:ea typeface="微软雅黑" panose="020B0503020204020204" pitchFamily="34" charset="-122"/>
                <a:cs typeface="+mn-ea"/>
              </a:rPr>
              <a:t>&lt;jsp:getProperty name="student" property="sex"&gt;&lt;/jsp:getProperty&gt;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&lt;/ul&gt;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135462"/>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在IDEA中启动Tomcat服务器，在浏览器输入地址“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http://localhost:8080/chapter08/stuInfo.jsp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14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816" y="2688851"/>
            <a:ext cx="6197597" cy="2246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1" y="1104643"/>
            <a:ext cx="755223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55606" y="2656965"/>
            <a:ext cx="9215258" cy="289169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jsp:useBean&gt;标签和&lt;jsp:getProperty&gt;标签之所以能够操作Java类，是因为我们编写的Java类遵循了</a:t>
            </a:r>
            <a:r>
              <a:rPr lang="zh-CN" altLang="zh-CN" dirty="0">
                <a:solidFill>
                  <a:srgbClr val="1369B2"/>
                </a:solidFill>
                <a:latin typeface="微软雅黑" panose="020B0503020204020204" pitchFamily="34" charset="-122"/>
              </a:rPr>
              <a:t>JavaBean规范</a:t>
            </a:r>
            <a:r>
              <a:rPr lang="zh-CN" altLang="zh-CN" dirty="0">
                <a:solidFill>
                  <a:srgbClr val="595959"/>
                </a:solidFill>
                <a:latin typeface="微软雅黑" panose="020B0503020204020204" pitchFamily="34" charset="-122"/>
              </a:rPr>
              <a:t>。&lt;jsp:useBean&gt;标签用于获取类的实例，其内部是通过调用类的默认构造方法实现的，所以，JavaBean需要有一个默认的无参构造方法; &lt;jsp:getProperty&gt;标签获取JavaBean中的属性，其内部是通过调用属性的getter方法实现的，所以，JavaBean规范要求为属性提供</a:t>
            </a:r>
            <a:r>
              <a:rPr lang="zh-CN" altLang="zh-CN" dirty="0">
                <a:solidFill>
                  <a:srgbClr val="1369B2"/>
                </a:solidFill>
                <a:latin typeface="微软雅黑" panose="020B0503020204020204" pitchFamily="34" charset="-122"/>
              </a:rPr>
              <a:t>公共的（public）类型访问方法</a:t>
            </a:r>
            <a:r>
              <a:rPr lang="zh-CN" altLang="zh-CN" dirty="0">
                <a:solidFill>
                  <a:srgbClr val="595959"/>
                </a:solidFill>
                <a:latin typeface="微软雅黑" panose="020B0503020204020204" pitchFamily="34" charset="-122"/>
              </a:rPr>
              <a:t>。只有严格遵循JavaBean规范，才能对其更好地应用，因此，在编写JavaBean时要遵循指定的JavaBean规范。</a:t>
            </a:r>
          </a:p>
        </p:txBody>
      </p:sp>
      <p:sp>
        <p:nvSpPr>
          <p:cNvPr id="2" name="文本框 1"/>
          <p:cNvSpPr txBox="1"/>
          <p:nvPr/>
        </p:nvSpPr>
        <p:spPr>
          <a:xfrm>
            <a:off x="1212878" y="1244628"/>
            <a:ext cx="6832833"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&lt;jsp:useBean&gt;标签和&lt;jsp:getProperty&gt;标签</a:t>
            </a:r>
            <a:r>
              <a:rPr lang="zh-CN" altLang="en-US" sz="2000" dirty="0">
                <a:solidFill>
                  <a:srgbClr val="1369B2"/>
                </a:solidFill>
                <a:latin typeface="微软雅黑" panose="020B0503020204020204" pitchFamily="34" charset="-122"/>
                <a:ea typeface="微软雅黑" panose="020B0503020204020204" pitchFamily="34" charset="-122"/>
              </a:rPr>
              <a:t>操作</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类</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340157"/>
            <a:ext cx="9865885" cy="353620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27292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554865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24917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46146" y="3194844"/>
            <a:ext cx="9215258" cy="9602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如果</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提供了</a:t>
            </a:r>
            <a:r>
              <a:rPr lang="en-US" altLang="zh-CN" dirty="0">
                <a:solidFill>
                  <a:srgbClr val="595959"/>
                </a:solidFill>
                <a:latin typeface="微软雅黑" panose="020B0503020204020204" pitchFamily="34" charset="-122"/>
              </a:rPr>
              <a:t>setter</a:t>
            </a:r>
            <a:r>
              <a:rPr lang="zh-CN" altLang="zh-CN" dirty="0">
                <a:solidFill>
                  <a:srgbClr val="595959"/>
                </a:solidFill>
                <a:latin typeface="微软雅黑" panose="020B0503020204020204" pitchFamily="34" charset="-122"/>
              </a:rPr>
              <a:t>方法，在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页面中就可以通过</a:t>
            </a:r>
            <a:r>
              <a:rPr lang="en-US" altLang="zh-CN" dirty="0">
                <a:solidFill>
                  <a:srgbClr val="1369B2"/>
                </a:solidFill>
                <a:latin typeface="微软雅黑" panose="020B0503020204020204" pitchFamily="34" charset="-122"/>
              </a:rPr>
              <a:t>&lt;jsp:setProperty&gt;</a:t>
            </a:r>
            <a:r>
              <a:rPr lang="zh-CN" altLang="zh-CN" dirty="0">
                <a:solidFill>
                  <a:srgbClr val="1369B2"/>
                </a:solidFill>
                <a:latin typeface="微软雅黑" panose="020B0503020204020204" pitchFamily="34" charset="-122"/>
              </a:rPr>
              <a:t>标签</a:t>
            </a:r>
            <a:r>
              <a:rPr lang="zh-CN" altLang="zh-CN" dirty="0">
                <a:solidFill>
                  <a:srgbClr val="595959"/>
                </a:solidFill>
                <a:latin typeface="微软雅黑" panose="020B0503020204020204" pitchFamily="34" charset="-122"/>
              </a:rPr>
              <a:t>对其属性进行赋值。</a:t>
            </a:r>
          </a:p>
        </p:txBody>
      </p:sp>
      <p:sp>
        <p:nvSpPr>
          <p:cNvPr id="2" name="文本框 1"/>
          <p:cNvSpPr txBox="1"/>
          <p:nvPr/>
        </p:nvSpPr>
        <p:spPr>
          <a:xfrm>
            <a:off x="1145643" y="1244628"/>
            <a:ext cx="258211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对</a:t>
            </a:r>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属性赋值</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675963"/>
            <a:ext cx="9865885" cy="197174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6494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32498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下面通过代码</a:t>
            </a:r>
            <a:r>
              <a:rPr lang="zh-CN" altLang="zh-CN" sz="1600" dirty="0">
                <a:solidFill>
                  <a:srgbClr val="595959"/>
                </a:solidFill>
                <a:latin typeface="微软雅黑" panose="020B0503020204020204" pitchFamily="34" charset="-122"/>
                <a:ea typeface="微软雅黑" panose="020B0503020204020204" pitchFamily="34" charset="-122"/>
                <a:cs typeface="+mn-ea"/>
              </a:rPr>
              <a:t>讲解在</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页面中对</a:t>
            </a:r>
            <a:r>
              <a:rPr lang="en-US" altLang="zh-CN" sz="1600" dirty="0">
                <a:solidFill>
                  <a:srgbClr val="595959"/>
                </a:solidFill>
                <a:latin typeface="微软雅黑" panose="020B0503020204020204" pitchFamily="34" charset="-122"/>
                <a:ea typeface="微软雅黑" panose="020B0503020204020204" pitchFamily="34" charset="-122"/>
                <a:cs typeface="+mn-ea"/>
              </a:rPr>
              <a:t>JavaBean</a:t>
            </a:r>
            <a:r>
              <a:rPr lang="zh-CN" altLang="zh-CN" sz="1600" dirty="0">
                <a:solidFill>
                  <a:srgbClr val="595959"/>
                </a:solidFill>
                <a:latin typeface="微软雅黑" panose="020B0503020204020204" pitchFamily="34" charset="-122"/>
                <a:ea typeface="微软雅黑" panose="020B0503020204020204" pitchFamily="34" charset="-122"/>
                <a:cs typeface="+mn-ea"/>
              </a:rPr>
              <a:t>属性赋值。修改</a:t>
            </a:r>
            <a:r>
              <a:rPr lang="en-US" altLang="zh-CN" sz="1600" dirty="0">
                <a:solidFill>
                  <a:srgbClr val="595959"/>
                </a:solidFill>
                <a:latin typeface="微软雅黑" panose="020B0503020204020204" pitchFamily="34" charset="-122"/>
                <a:ea typeface="微软雅黑" panose="020B0503020204020204" pitchFamily="34" charset="-122"/>
                <a:cs typeface="+mn-ea"/>
              </a:rPr>
              <a:t>Student</a:t>
            </a:r>
            <a:r>
              <a:rPr lang="zh-CN" altLang="en-US" sz="1600" dirty="0">
                <a:solidFill>
                  <a:srgbClr val="595959"/>
                </a:solidFill>
                <a:latin typeface="微软雅黑" panose="020B0503020204020204" pitchFamily="34" charset="-122"/>
                <a:ea typeface="微软雅黑" panose="020B0503020204020204" pitchFamily="34" charset="-122"/>
                <a:cs typeface="+mn-ea"/>
              </a:rPr>
              <a:t>类</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Student</a:t>
            </a:r>
            <a:r>
              <a:rPr lang="zh-CN" altLang="zh-CN" sz="1600" dirty="0">
                <a:solidFill>
                  <a:srgbClr val="595959"/>
                </a:solidFill>
                <a:latin typeface="微软雅黑" panose="020B0503020204020204" pitchFamily="34" charset="-122"/>
                <a:ea typeface="微软雅黑" panose="020B0503020204020204" pitchFamily="34" charset="-122"/>
                <a:cs typeface="+mn-ea"/>
              </a:rPr>
              <a:t>类中提供各个属性相对应</a:t>
            </a:r>
            <a:r>
              <a:rPr lang="en-US" altLang="zh-CN" sz="1600" dirty="0">
                <a:solidFill>
                  <a:srgbClr val="595959"/>
                </a:solidFill>
                <a:latin typeface="微软雅黑" panose="020B0503020204020204" pitchFamily="34" charset="-122"/>
                <a:ea typeface="微软雅黑" panose="020B0503020204020204" pitchFamily="34" charset="-122"/>
                <a:cs typeface="+mn-ea"/>
              </a:rPr>
              <a:t>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2776921" y="2961793"/>
            <a:ext cx="5515484" cy="1810790"/>
          </a:xfrm>
          <a:prstGeom prst="rect">
            <a:avLst/>
          </a:prstGeom>
        </p:spPr>
      </p:pic>
      <p:sp>
        <p:nvSpPr>
          <p:cNvPr id="2" name="矩形 1"/>
          <p:cNvSpPr/>
          <p:nvPr/>
        </p:nvSpPr>
        <p:spPr>
          <a:xfrm>
            <a:off x="2924838" y="2943253"/>
            <a:ext cx="4450547" cy="1815882"/>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cs typeface="+mn-ea"/>
              </a:rPr>
              <a:t>package cn.itcast;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public class Student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name;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private int age;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sex;</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此处省略了</a:t>
            </a:r>
            <a:r>
              <a:rPr lang="en-US" altLang="zh-CN" sz="1600" dirty="0">
                <a:solidFill>
                  <a:srgbClr val="595959"/>
                </a:solidFill>
                <a:latin typeface="微软雅黑" panose="020B0503020204020204" pitchFamily="34" charset="-122"/>
                <a:ea typeface="微软雅黑" panose="020B0503020204020204" pitchFamily="34" charset="-122"/>
                <a:cs typeface="+mn-ea"/>
              </a:rPr>
              <a:t>getter</a:t>
            </a:r>
            <a:r>
              <a:rPr lang="zh-CN" altLang="en-US"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97260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0831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135462"/>
            <a:ext cx="8485746" cy="46166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修改</a:t>
            </a:r>
            <a:r>
              <a:rPr lang="en-US" altLang="zh-CN" sz="1600" dirty="0">
                <a:solidFill>
                  <a:srgbClr val="595959"/>
                </a:solidFill>
                <a:latin typeface="微软雅黑" panose="020B0503020204020204" pitchFamily="34" charset="-122"/>
                <a:ea typeface="微软雅黑" panose="020B0503020204020204" pitchFamily="34" charset="-122"/>
                <a:cs typeface="+mn-ea"/>
              </a:rPr>
              <a:t>stuInfo.jsp</a:t>
            </a:r>
            <a:r>
              <a:rPr lang="zh-CN" altLang="zh-CN" sz="1600" dirty="0">
                <a:solidFill>
                  <a:srgbClr val="595959"/>
                </a:solidFill>
                <a:latin typeface="微软雅黑" panose="020B0503020204020204" pitchFamily="34" charset="-122"/>
                <a:ea typeface="微软雅黑" panose="020B0503020204020204" pitchFamily="34" charset="-122"/>
                <a:cs typeface="+mn-ea"/>
              </a:rPr>
              <a:t>，在页面中对</a:t>
            </a:r>
            <a:r>
              <a:rPr lang="en-US" altLang="zh-CN" sz="1600" dirty="0">
                <a:solidFill>
                  <a:srgbClr val="595959"/>
                </a:solidFill>
                <a:latin typeface="微软雅黑" panose="020B0503020204020204" pitchFamily="34" charset="-122"/>
                <a:ea typeface="微软雅黑" panose="020B0503020204020204" pitchFamily="34" charset="-122"/>
                <a:cs typeface="+mn-ea"/>
              </a:rPr>
              <a:t>Student</a:t>
            </a:r>
            <a:r>
              <a:rPr lang="zh-CN" altLang="zh-CN" sz="1600" dirty="0">
                <a:solidFill>
                  <a:srgbClr val="595959"/>
                </a:solidFill>
                <a:latin typeface="微软雅黑" panose="020B0503020204020204" pitchFamily="34" charset="-122"/>
                <a:ea typeface="微软雅黑" panose="020B0503020204020204" pitchFamily="34" charset="-122"/>
                <a:cs typeface="+mn-ea"/>
              </a:rPr>
              <a:t>对象的属性进行赋值并输出，</a:t>
            </a:r>
            <a:r>
              <a:rPr lang="zh-CN" altLang="en-US" sz="1600" dirty="0">
                <a:solidFill>
                  <a:srgbClr val="595959"/>
                </a:solidFill>
                <a:latin typeface="微软雅黑" panose="020B0503020204020204" pitchFamily="34" charset="-122"/>
                <a:ea typeface="微软雅黑" panose="020B0503020204020204" pitchFamily="34" charset="-122"/>
                <a:cs typeface="+mn-ea"/>
              </a:rPr>
              <a:t>主要</a:t>
            </a:r>
            <a:r>
              <a:rPr lang="zh-CN" altLang="zh-CN" sz="1600" dirty="0">
                <a:solidFill>
                  <a:srgbClr val="595959"/>
                </a:solidFill>
                <a:latin typeface="微软雅黑" panose="020B0503020204020204" pitchFamily="34" charset="-122"/>
                <a:ea typeface="微软雅黑" panose="020B0503020204020204" pitchFamily="34" charset="-122"/>
                <a:cs typeface="+mn-ea"/>
              </a:rPr>
              <a:t>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852863" y="2024901"/>
            <a:ext cx="8716525" cy="4278094"/>
          </a:xfrm>
          <a:prstGeom prst="rect">
            <a:avLst/>
          </a:prstGeom>
        </p:spPr>
      </p:pic>
      <p:sp>
        <p:nvSpPr>
          <p:cNvPr id="2" name="矩形 1"/>
          <p:cNvSpPr/>
          <p:nvPr/>
        </p:nvSpPr>
        <p:spPr>
          <a:xfrm>
            <a:off x="1895070" y="2011454"/>
            <a:ext cx="8716525" cy="4278094"/>
          </a:xfrm>
          <a:prstGeom prst="rect">
            <a:avLst/>
          </a:prstGeom>
        </p:spPr>
        <p:txBody>
          <a:bodyPr wrap="square">
            <a:spAutoFit/>
          </a:bodyPr>
          <a:lstStyle/>
          <a:p>
            <a:r>
              <a:rPr lang="en-US" altLang="zh-CN" sz="1600" dirty="0">
                <a:solidFill>
                  <a:srgbClr val="595959"/>
                </a:solidFill>
                <a:latin typeface="微软雅黑" panose="020B0503020204020204" pitchFamily="34" charset="-122"/>
                <a:ea typeface="微软雅黑" panose="020B0503020204020204" pitchFamily="34" charset="-122"/>
                <a:cs typeface="+mn-ea"/>
              </a:rPr>
              <a:t>&lt;jsp:useBean id="student" class="cn.itcast.Student"&gt;&lt;/jsp:useBean&gt;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&lt;jsp:setProperty name="student" property="name" value="</a:t>
            </a:r>
            <a:r>
              <a:rPr lang="zh-CN" altLang="zh-CN" sz="1600" dirty="0">
                <a:solidFill>
                  <a:srgbClr val="595959"/>
                </a:solidFill>
                <a:latin typeface="微软雅黑" panose="020B0503020204020204" pitchFamily="34" charset="-122"/>
                <a:ea typeface="微软雅黑" panose="020B0503020204020204" pitchFamily="34" charset="-122"/>
                <a:cs typeface="+mn-ea"/>
              </a:rPr>
              <a:t>小明</a:t>
            </a:r>
            <a:r>
              <a:rPr lang="en-US" altLang="zh-CN" sz="1600" dirty="0">
                <a:solidFill>
                  <a:srgbClr val="595959"/>
                </a:solidFill>
                <a:latin typeface="微软雅黑" panose="020B0503020204020204" pitchFamily="34" charset="-122"/>
                <a:ea typeface="微软雅黑" panose="020B0503020204020204" pitchFamily="34" charset="-122"/>
                <a:cs typeface="+mn-ea"/>
              </a:rPr>
              <a:t>"&gt;&lt;/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jsp:setProperty</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&lt;jsp:setProperty name="student" property="age" value="18"&gt;&lt;/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jsp:setProperty</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&lt;jsp:setProperty name="student" property="sex" value="</a:t>
            </a:r>
            <a:r>
              <a:rPr lang="zh-CN" altLang="zh-CN" sz="1600" dirty="0">
                <a:solidFill>
                  <a:srgbClr val="595959"/>
                </a:solidFill>
                <a:latin typeface="微软雅黑" panose="020B0503020204020204" pitchFamily="34" charset="-122"/>
                <a:ea typeface="微软雅黑" panose="020B0503020204020204" pitchFamily="34" charset="-122"/>
                <a:cs typeface="+mn-ea"/>
              </a:rPr>
              <a:t>男</a:t>
            </a:r>
            <a:r>
              <a:rPr lang="en-US" altLang="zh-CN" sz="1600" dirty="0">
                <a:solidFill>
                  <a:srgbClr val="595959"/>
                </a:solidFill>
                <a:latin typeface="微软雅黑" panose="020B0503020204020204" pitchFamily="34" charset="-122"/>
                <a:ea typeface="微软雅黑" panose="020B0503020204020204" pitchFamily="34" charset="-122"/>
                <a:cs typeface="+mn-ea"/>
              </a:rPr>
              <a:t>"&gt; &lt;/jsp:setProperty&gt;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&lt;ul&gt;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姓名：</a:t>
            </a:r>
            <a:r>
              <a:rPr lang="en-US" altLang="zh-CN" sz="1600" dirty="0">
                <a:solidFill>
                  <a:srgbClr val="1369B2"/>
                </a:solidFill>
                <a:latin typeface="微软雅黑" panose="020B0503020204020204" pitchFamily="34" charset="-122"/>
                <a:ea typeface="微软雅黑" panose="020B0503020204020204" pitchFamily="34" charset="-122"/>
                <a:cs typeface="+mn-ea"/>
              </a:rPr>
              <a:t>&lt;jsp:getProperty name="student" property="name"&gt;&lt;/jsp:getProperty&gt;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年龄：</a:t>
            </a:r>
            <a:r>
              <a:rPr lang="en-US" altLang="zh-CN" sz="1600" dirty="0">
                <a:solidFill>
                  <a:srgbClr val="1369B2"/>
                </a:solidFill>
                <a:latin typeface="微软雅黑" panose="020B0503020204020204" pitchFamily="34" charset="-122"/>
                <a:ea typeface="微软雅黑" panose="020B0503020204020204" pitchFamily="34" charset="-122"/>
                <a:cs typeface="+mn-ea"/>
              </a:rPr>
              <a:t>&lt;jsp:getProperty name="student" property="age"&gt;&lt;/jsp:getProperty&gt;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性别：</a:t>
            </a:r>
            <a:r>
              <a:rPr lang="en-US" altLang="zh-CN" sz="1600" dirty="0">
                <a:solidFill>
                  <a:srgbClr val="1369B2"/>
                </a:solidFill>
                <a:latin typeface="微软雅黑" panose="020B0503020204020204" pitchFamily="34" charset="-122"/>
                <a:ea typeface="微软雅黑" panose="020B0503020204020204" pitchFamily="34" charset="-122"/>
                <a:cs typeface="+mn-ea"/>
              </a:rPr>
              <a:t>&lt;jsp:getProperty name="student" property="sex"&gt;&lt;/jsp:getProperty&gt;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&lt;/ul&gt;</a:t>
            </a:r>
          </a:p>
          <a:p>
            <a:r>
              <a:rPr lang="en-US" altLang="zh-CN" sz="1600" dirty="0">
                <a:solidFill>
                  <a:srgbClr val="595959"/>
                </a:solidFill>
                <a:latin typeface="微软雅黑" panose="020B0503020204020204" pitchFamily="34" charset="-122"/>
                <a:ea typeface="微软雅黑" panose="020B0503020204020204" pitchFamily="34" charset="-122"/>
                <a:cs typeface="+mn-ea"/>
              </a:rPr>
              <a:t>&lt;/div&gt;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68643"/>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MVC</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设计模式的原理</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3438726"/>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Model1</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JSP Model2</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模型的原理</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306692"/>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Model2</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模型的实际应用</a:t>
              </a:r>
              <a:endPar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在IDEA中启动Tomcat服务器，在浏览器输入地址“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http://localhost:8080/chapter08/stuInfo.jsp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717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532" y="2947707"/>
            <a:ext cx="6549361" cy="2269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8139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99934" y="3033480"/>
            <a:ext cx="9215258" cy="17083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中的应用十分广泛，在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页面中，几乎所有的实体对象及业务逻辑的相关处理都由</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进行封装，因此，</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之间的关系十分密切。在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页面中使用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，不仅可以减少</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代码，而且可以</a:t>
            </a:r>
            <a:r>
              <a:rPr lang="zh-CN" altLang="zh-CN" dirty="0">
                <a:solidFill>
                  <a:srgbClr val="1369B2"/>
                </a:solidFill>
                <a:latin typeface="微软雅黑" panose="020B0503020204020204" pitchFamily="34" charset="-122"/>
              </a:rPr>
              <a:t>增强程序的可读性使程序易于维护</a:t>
            </a:r>
            <a:r>
              <a:rPr lang="zh-CN" altLang="zh-CN" dirty="0">
                <a:solidFill>
                  <a:srgbClr val="595959"/>
                </a:solidFill>
                <a:latin typeface="微软雅黑" panose="020B0503020204020204" pitchFamily="34" charset="-122"/>
              </a:rPr>
              <a:t>。</a:t>
            </a:r>
          </a:p>
        </p:txBody>
      </p:sp>
      <p:sp>
        <p:nvSpPr>
          <p:cNvPr id="2" name="文本框 1"/>
          <p:cNvSpPr txBox="1"/>
          <p:nvPr/>
        </p:nvSpPr>
        <p:spPr>
          <a:xfrm>
            <a:off x="1145643" y="1244628"/>
            <a:ext cx="3244158"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在</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页面中应用</a:t>
            </a:r>
            <a:r>
              <a:rPr lang="en-US" altLang="zh-CN" sz="2000" dirty="0">
                <a:solidFill>
                  <a:srgbClr val="1369B2"/>
                </a:solidFill>
                <a:latin typeface="微软雅黑" panose="020B0503020204020204" pitchFamily="34" charset="-122"/>
                <a:ea typeface="微软雅黑" panose="020B0503020204020204" pitchFamily="34" charset="-122"/>
              </a:rPr>
              <a:t>JavaBean</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675962"/>
            <a:ext cx="9865885" cy="24070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6494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76873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974098"/>
            <a:ext cx="8485746" cy="152618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下面通过一个案例讲解</a:t>
            </a:r>
            <a:r>
              <a:rPr lang="en-US" altLang="zh-CN" sz="1600" dirty="0">
                <a:solidFill>
                  <a:srgbClr val="595959"/>
                </a:solidFill>
                <a:latin typeface="微软雅黑" panose="020B0503020204020204" pitchFamily="34" charset="-122"/>
                <a:ea typeface="微软雅黑" panose="020B0503020204020204" pitchFamily="34" charset="-122"/>
                <a:cs typeface="+mn-ea"/>
              </a:rPr>
              <a:t>JavaBean</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中的应用。本案例要求实现图书信息录入功能，主要通过在</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页面中应用</a:t>
            </a:r>
            <a:r>
              <a:rPr lang="en-US" altLang="zh-CN" sz="1600" dirty="0">
                <a:solidFill>
                  <a:srgbClr val="595959"/>
                </a:solidFill>
                <a:latin typeface="微软雅黑" panose="020B0503020204020204" pitchFamily="34" charset="-122"/>
                <a:ea typeface="微软雅黑" panose="020B0503020204020204" pitchFamily="34" charset="-122"/>
                <a:cs typeface="+mn-ea"/>
              </a:rPr>
              <a:t>JavaBean</a:t>
            </a:r>
            <a:r>
              <a:rPr lang="zh-CN" altLang="zh-CN" sz="1600" dirty="0">
                <a:solidFill>
                  <a:srgbClr val="595959"/>
                </a:solidFill>
                <a:latin typeface="微软雅黑" panose="020B0503020204020204" pitchFamily="34" charset="-122"/>
                <a:ea typeface="微软雅黑" panose="020B0503020204020204" pitchFamily="34" charset="-122"/>
                <a:cs typeface="+mn-ea"/>
              </a:rPr>
              <a:t>进行实现</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cn.itcast</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zh-CN" altLang="zh-CN" sz="1600" dirty="0">
                <a:solidFill>
                  <a:srgbClr val="595959"/>
                </a:solidFill>
                <a:latin typeface="微软雅黑" panose="020B0503020204020204" pitchFamily="34" charset="-122"/>
                <a:ea typeface="微软雅黑" panose="020B0503020204020204" pitchFamily="34" charset="-122"/>
                <a:cs typeface="+mn-ea"/>
              </a:rPr>
              <a:t>的类，实现对图书信息的封装，</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zh-CN" altLang="zh-CN" sz="1600" dirty="0">
                <a:solidFill>
                  <a:srgbClr val="595959"/>
                </a:solidFill>
                <a:latin typeface="微软雅黑" panose="020B0503020204020204" pitchFamily="34" charset="-122"/>
                <a:ea typeface="微软雅黑" panose="020B0503020204020204" pitchFamily="34" charset="-122"/>
                <a:cs typeface="+mn-ea"/>
              </a:rPr>
              <a:t>类相当于图书信息对象的</a:t>
            </a:r>
            <a:r>
              <a:rPr lang="en-US" altLang="zh-CN" sz="1600" dirty="0">
                <a:solidFill>
                  <a:srgbClr val="595959"/>
                </a:solidFill>
                <a:latin typeface="微软雅黑" panose="020B0503020204020204" pitchFamily="34" charset="-122"/>
                <a:ea typeface="微软雅黑" panose="020B0503020204020204" pitchFamily="34" charset="-122"/>
                <a:cs typeface="+mn-ea"/>
              </a:rPr>
              <a:t>JavaBean</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zh-CN" altLang="zh-CN" sz="1600" dirty="0">
                <a:solidFill>
                  <a:srgbClr val="595959"/>
                </a:solidFill>
                <a:latin typeface="微软雅黑" panose="020B0503020204020204" pitchFamily="34" charset="-122"/>
                <a:ea typeface="微软雅黑" panose="020B0503020204020204" pitchFamily="34" charset="-122"/>
                <a:cs typeface="+mn-ea"/>
              </a:rPr>
              <a:t>类的实现如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2776921" y="2961793"/>
            <a:ext cx="5515484" cy="1810790"/>
          </a:xfrm>
          <a:prstGeom prst="rect">
            <a:avLst/>
          </a:prstGeom>
        </p:spPr>
      </p:pic>
      <p:sp>
        <p:nvSpPr>
          <p:cNvPr id="2" name="矩形 1"/>
          <p:cNvSpPr/>
          <p:nvPr/>
        </p:nvSpPr>
        <p:spPr>
          <a:xfrm>
            <a:off x="2924838" y="2943253"/>
            <a:ext cx="4450547" cy="1846659"/>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cs typeface="+mn-ea"/>
              </a:rPr>
              <a:t>package cn.itcast;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public class Book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bookName;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private double price;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author;   </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此处省略了</a:t>
            </a:r>
            <a:r>
              <a:rPr lang="en-US" altLang="zh-CN" sz="1600" dirty="0">
                <a:solidFill>
                  <a:srgbClr val="595959"/>
                </a:solidFill>
                <a:latin typeface="微软雅黑" panose="020B0503020204020204" pitchFamily="34" charset="-122"/>
                <a:ea typeface="微软雅黑" panose="020B0503020204020204" pitchFamily="34" charset="-122"/>
                <a:cs typeface="+mn-ea"/>
              </a:rPr>
              <a:t>getter</a:t>
            </a:r>
            <a:r>
              <a:rPr lang="zh-CN" altLang="en-US"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00992"/>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目录下创建程序的图书信息添加页面</a:t>
            </a:r>
            <a:r>
              <a:rPr lang="en-US" altLang="zh-CN" sz="1600" dirty="0">
                <a:solidFill>
                  <a:srgbClr val="595959"/>
                </a:solidFill>
                <a:latin typeface="微软雅黑" panose="020B0503020204020204" pitchFamily="34" charset="-122"/>
                <a:ea typeface="微软雅黑" panose="020B0503020204020204" pitchFamily="34" charset="-122"/>
                <a:cs typeface="+mn-ea"/>
              </a:rPr>
              <a:t>add.jsp</a:t>
            </a:r>
            <a:r>
              <a:rPr lang="zh-CN" altLang="zh-CN" sz="1600" dirty="0">
                <a:solidFill>
                  <a:srgbClr val="595959"/>
                </a:solidFill>
                <a:latin typeface="微软雅黑" panose="020B0503020204020204" pitchFamily="34" charset="-122"/>
                <a:ea typeface="微软雅黑" panose="020B0503020204020204" pitchFamily="34" charset="-122"/>
                <a:cs typeface="+mn-ea"/>
              </a:rPr>
              <a:t>，该页面用于编写录入图书信息所需的表单，</a:t>
            </a:r>
            <a:r>
              <a:rPr lang="zh-CN" altLang="en-US" sz="1600" dirty="0">
                <a:solidFill>
                  <a:srgbClr val="595959"/>
                </a:solidFill>
                <a:latin typeface="微软雅黑" panose="020B0503020204020204" pitchFamily="34" charset="-122"/>
                <a:ea typeface="微软雅黑" panose="020B0503020204020204" pitchFamily="34" charset="-122"/>
                <a:cs typeface="+mn-ea"/>
              </a:rPr>
              <a:t>主要</a:t>
            </a:r>
            <a:r>
              <a:rPr lang="zh-CN" altLang="zh-CN" sz="1600" dirty="0">
                <a:solidFill>
                  <a:srgbClr val="595959"/>
                </a:solidFill>
                <a:latin typeface="微软雅黑" panose="020B0503020204020204" pitchFamily="34" charset="-122"/>
                <a:ea typeface="微软雅黑" panose="020B0503020204020204" pitchFamily="34" charset="-122"/>
                <a:cs typeface="+mn-ea"/>
              </a:rPr>
              <a:t>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983544" y="1920453"/>
            <a:ext cx="8679974" cy="4770537"/>
          </a:xfrm>
          <a:prstGeom prst="rect">
            <a:avLst/>
          </a:prstGeom>
        </p:spPr>
      </p:pic>
      <p:sp>
        <p:nvSpPr>
          <p:cNvPr id="2" name="矩形 1"/>
          <p:cNvSpPr/>
          <p:nvPr/>
        </p:nvSpPr>
        <p:spPr>
          <a:xfrm>
            <a:off x="1983544" y="1920454"/>
            <a:ext cx="8478268" cy="4770537"/>
          </a:xfrm>
          <a:prstGeom prst="rect">
            <a:avLst/>
          </a:prstGeom>
        </p:spPr>
        <p:txBody>
          <a:bodyPr wrap="square">
            <a:spAutoFit/>
          </a:bodyPr>
          <a:lstStyle/>
          <a:p>
            <a:r>
              <a:rPr lang="en-US" altLang="zh-CN" sz="1600" dirty="0">
                <a:solidFill>
                  <a:srgbClr val="595959"/>
                </a:solidFill>
                <a:latin typeface="微软雅黑" panose="020B0503020204020204" pitchFamily="34" charset="-122"/>
                <a:ea typeface="微软雅黑" panose="020B0503020204020204" pitchFamily="34" charset="-122"/>
                <a:cs typeface="+mn-ea"/>
              </a:rPr>
              <a:t> &lt;form action="</a:t>
            </a:r>
            <a:r>
              <a:rPr lang="en-US" altLang="zh-CN" sz="1600" dirty="0" err="1">
                <a:solidFill>
                  <a:srgbClr val="1369B2"/>
                </a:solidFill>
                <a:latin typeface="微软雅黑" panose="020B0503020204020204" pitchFamily="34" charset="-122"/>
                <a:ea typeface="微软雅黑" panose="020B0503020204020204" pitchFamily="34" charset="-122"/>
                <a:cs typeface="+mn-ea"/>
              </a:rPr>
              <a:t>info.jsp</a:t>
            </a:r>
            <a:r>
              <a:rPr lang="en-US" altLang="zh-CN" sz="1600" dirty="0">
                <a:solidFill>
                  <a:srgbClr val="595959"/>
                </a:solidFill>
                <a:latin typeface="微软雅黑" panose="020B0503020204020204" pitchFamily="34" charset="-122"/>
                <a:ea typeface="微软雅黑" panose="020B0503020204020204" pitchFamily="34" charset="-122"/>
                <a:cs typeface="+mn-ea"/>
              </a:rPr>
              <a:t>" method="post"&gt;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&lt;table align="center" width="400" height="200" border="1"&gt;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&lt;td align="center" colspan="2" height="40"&gt;&lt;b&gt;</a:t>
            </a:r>
            <a:r>
              <a:rPr lang="zh-CN" altLang="zh-CN" sz="1600" dirty="0">
                <a:solidFill>
                  <a:srgbClr val="595959"/>
                </a:solidFill>
                <a:latin typeface="微软雅黑" panose="020B0503020204020204" pitchFamily="34" charset="-122"/>
                <a:ea typeface="微软雅黑" panose="020B0503020204020204" pitchFamily="34" charset="-122"/>
                <a:cs typeface="+mn-ea"/>
              </a:rPr>
              <a:t>添加图书信息</a:t>
            </a:r>
            <a:r>
              <a:rPr lang="en-US" altLang="zh-CN" sz="1600" dirty="0">
                <a:solidFill>
                  <a:srgbClr val="595959"/>
                </a:solidFill>
                <a:latin typeface="微软雅黑" panose="020B0503020204020204" pitchFamily="34" charset="-122"/>
                <a:ea typeface="微软雅黑" panose="020B0503020204020204" pitchFamily="34" charset="-122"/>
                <a:cs typeface="+mn-ea"/>
              </a:rPr>
              <a:t>&lt;/b&gt;&lt;/td&gt;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&lt;td align="center"&gt;</a:t>
            </a:r>
            <a:r>
              <a:rPr lang="zh-CN" altLang="zh-CN" sz="1600" dirty="0">
                <a:solidFill>
                  <a:srgbClr val="595959"/>
                </a:solidFill>
                <a:latin typeface="微软雅黑" panose="020B0503020204020204" pitchFamily="34" charset="-122"/>
                <a:ea typeface="微软雅黑" panose="020B0503020204020204" pitchFamily="34" charset="-122"/>
                <a:cs typeface="+mn-ea"/>
              </a:rPr>
              <a:t>名称：</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name="</a:t>
            </a:r>
            <a:r>
              <a:rPr lang="en-US" altLang="zh-CN" sz="1600" dirty="0" err="1">
                <a:solidFill>
                  <a:srgbClr val="1369B2"/>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"&gt;&lt;/td&gt;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&lt;td align="center"&gt;</a:t>
            </a:r>
            <a:r>
              <a:rPr lang="zh-CN" altLang="zh-CN" sz="1600" dirty="0">
                <a:solidFill>
                  <a:srgbClr val="595959"/>
                </a:solidFill>
                <a:latin typeface="微软雅黑" panose="020B0503020204020204" pitchFamily="34" charset="-122"/>
                <a:ea typeface="微软雅黑" panose="020B0503020204020204" pitchFamily="34" charset="-122"/>
                <a:cs typeface="+mn-ea"/>
              </a:rPr>
              <a:t>价格：</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name="</a:t>
            </a:r>
            <a:r>
              <a:rPr lang="en-US" altLang="zh-CN" sz="1600" dirty="0">
                <a:solidFill>
                  <a:srgbClr val="1369B2"/>
                </a:solidFill>
                <a:latin typeface="微软雅黑" panose="020B0503020204020204" pitchFamily="34" charset="-122"/>
                <a:ea typeface="微软雅黑" panose="020B0503020204020204" pitchFamily="34" charset="-122"/>
                <a:cs typeface="+mn-ea"/>
              </a:rPr>
              <a:t>price</a:t>
            </a:r>
            <a:r>
              <a:rPr lang="en-US" altLang="zh-CN" sz="1600" dirty="0">
                <a:solidFill>
                  <a:srgbClr val="595959"/>
                </a:solidFill>
                <a:latin typeface="微软雅黑" panose="020B0503020204020204" pitchFamily="34" charset="-122"/>
                <a:ea typeface="微软雅黑" panose="020B0503020204020204" pitchFamily="34" charset="-122"/>
                <a:cs typeface="+mn-ea"/>
              </a:rPr>
              <a:t>"&gt;&lt;/td&gt;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&lt;td align="center"&gt;</a:t>
            </a:r>
            <a:r>
              <a:rPr lang="zh-CN" altLang="zh-CN" sz="1600" dirty="0">
                <a:solidFill>
                  <a:srgbClr val="595959"/>
                </a:solidFill>
                <a:latin typeface="微软雅黑" panose="020B0503020204020204" pitchFamily="34" charset="-122"/>
                <a:ea typeface="微软雅黑" panose="020B0503020204020204" pitchFamily="34" charset="-122"/>
                <a:cs typeface="+mn-ea"/>
              </a:rPr>
              <a:t>作者：</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name="</a:t>
            </a:r>
            <a:r>
              <a:rPr lang="en-US" altLang="zh-CN" sz="1600" dirty="0">
                <a:solidFill>
                  <a:srgbClr val="1369B2"/>
                </a:solidFill>
                <a:latin typeface="微软雅黑" panose="020B0503020204020204" pitchFamily="34" charset="-122"/>
                <a:ea typeface="微软雅黑" panose="020B0503020204020204" pitchFamily="34" charset="-122"/>
                <a:cs typeface="+mn-ea"/>
              </a:rPr>
              <a:t>author</a:t>
            </a:r>
            <a:r>
              <a:rPr lang="en-US" altLang="zh-CN" sz="1600" dirty="0">
                <a:solidFill>
                  <a:srgbClr val="595959"/>
                </a:solidFill>
                <a:latin typeface="微软雅黑" panose="020B0503020204020204" pitchFamily="34" charset="-122"/>
                <a:ea typeface="微软雅黑" panose="020B0503020204020204" pitchFamily="34" charset="-122"/>
                <a:cs typeface="+mn-ea"/>
              </a:rPr>
              <a:t>"&gt;&lt;/td&gt;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&lt;td align="center" colspan="2"&gt;&lt;input type="submit" value="</a:t>
            </a:r>
            <a:r>
              <a:rPr lang="zh-CN" altLang="zh-CN" sz="1600" dirty="0">
                <a:solidFill>
                  <a:srgbClr val="595959"/>
                </a:solidFill>
                <a:latin typeface="微软雅黑" panose="020B0503020204020204" pitchFamily="34" charset="-122"/>
                <a:ea typeface="微软雅黑" panose="020B0503020204020204" pitchFamily="34" charset="-122"/>
                <a:cs typeface="+mn-ea"/>
              </a:rPr>
              <a:t>添加</a:t>
            </a:r>
            <a:r>
              <a:rPr lang="en-US" altLang="zh-CN" sz="1600" dirty="0">
                <a:solidFill>
                  <a:srgbClr val="595959"/>
                </a:solidFill>
                <a:latin typeface="微软雅黑" panose="020B0503020204020204" pitchFamily="34" charset="-122"/>
                <a:ea typeface="微软雅黑" panose="020B0503020204020204" pitchFamily="34" charset="-122"/>
                <a:cs typeface="+mn-ea"/>
              </a:rPr>
              <a:t>"&gt;&lt;/td&gt;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&lt;/table&gt;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&lt;/form&gt;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786151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99934" y="2979692"/>
            <a:ext cx="9215258" cy="17083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表单信息中的属性名称最好设置成为JavaBean中的属性名称，这样就可以通过</a:t>
            </a:r>
            <a:r>
              <a:rPr lang="zh-CN" altLang="zh-CN" dirty="0">
                <a:solidFill>
                  <a:srgbClr val="1369B2"/>
                </a:solidFill>
                <a:latin typeface="微软雅黑" panose="020B0503020204020204" pitchFamily="34" charset="-122"/>
              </a:rPr>
              <a:t>&lt;jsp:setProperty property="*"/&gt;</a:t>
            </a:r>
            <a:r>
              <a:rPr lang="zh-CN" altLang="zh-CN" dirty="0">
                <a:solidFill>
                  <a:srgbClr val="595959"/>
                </a:solidFill>
                <a:latin typeface="微软雅黑" panose="020B0503020204020204" pitchFamily="34" charset="-122"/>
              </a:rPr>
              <a:t>的形式接收所有参数，这种方式可以减少程序中的代码量。例如，将图书名称文本框的name属性设置为bookName，对应Book类中的bookName。</a:t>
            </a:r>
          </a:p>
        </p:txBody>
      </p:sp>
      <p:sp>
        <p:nvSpPr>
          <p:cNvPr id="2" name="文本框 1"/>
          <p:cNvSpPr txBox="1"/>
          <p:nvPr/>
        </p:nvSpPr>
        <p:spPr>
          <a:xfrm>
            <a:off x="1145643" y="1244628"/>
            <a:ext cx="730039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小提示：</a:t>
            </a:r>
            <a:r>
              <a:rPr lang="zh-CN" altLang="zh-CN" sz="2000" dirty="0">
                <a:solidFill>
                  <a:srgbClr val="1369B2"/>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&lt;jsp:setProperty property="*"/&gt;</a:t>
            </a:r>
            <a:r>
              <a:rPr lang="zh-CN" altLang="zh-CN" sz="2000" dirty="0">
                <a:solidFill>
                  <a:srgbClr val="1369B2"/>
                </a:solidFill>
                <a:latin typeface="微软雅黑" panose="020B0503020204020204" pitchFamily="34" charset="-122"/>
                <a:ea typeface="微软雅黑" panose="020B0503020204020204" pitchFamily="34" charset="-122"/>
              </a:rPr>
              <a:t>接收所有参数</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622174"/>
            <a:ext cx="9865885" cy="24070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5956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714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000992"/>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info</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页面，用于对</a:t>
            </a:r>
            <a:r>
              <a:rPr lang="en-US" altLang="zh-CN" sz="1600" dirty="0">
                <a:solidFill>
                  <a:srgbClr val="595959"/>
                </a:solidFill>
                <a:latin typeface="微软雅黑" panose="020B0503020204020204" pitchFamily="34" charset="-122"/>
                <a:ea typeface="微软雅黑" panose="020B0503020204020204" pitchFamily="34" charset="-122"/>
                <a:cs typeface="+mn-ea"/>
              </a:rPr>
              <a:t>index.jsp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页面中表单提交的请求数据进行处理，将所获取的图书信息输出到页面中。</a:t>
            </a:r>
            <a:r>
              <a:rPr lang="en-US" altLang="zh-CN" sz="1600" dirty="0">
                <a:solidFill>
                  <a:srgbClr val="595959"/>
                </a:solidFill>
                <a:latin typeface="微软雅黑" panose="020B0503020204020204" pitchFamily="34" charset="-122"/>
                <a:ea typeface="微软雅黑" panose="020B0503020204020204" pitchFamily="34" charset="-122"/>
                <a:cs typeface="+mn-ea"/>
              </a:rPr>
              <a:t>info.jsp</a:t>
            </a:r>
            <a:r>
              <a:rPr lang="zh-CN" altLang="en-US" sz="1600" dirty="0">
                <a:solidFill>
                  <a:srgbClr val="595959"/>
                </a:solidFill>
                <a:latin typeface="微软雅黑" panose="020B0503020204020204" pitchFamily="34" charset="-122"/>
                <a:ea typeface="微软雅黑" panose="020B0503020204020204" pitchFamily="34" charset="-122"/>
                <a:cs typeface="+mn-ea"/>
              </a:rPr>
              <a:t>的</a:t>
            </a:r>
            <a:r>
              <a:rPr lang="zh-CN" altLang="zh-CN" sz="1600" dirty="0">
                <a:solidFill>
                  <a:srgbClr val="595959"/>
                </a:solidFill>
                <a:latin typeface="微软雅黑" panose="020B0503020204020204" pitchFamily="34" charset="-122"/>
                <a:ea typeface="微软雅黑" panose="020B0503020204020204" pitchFamily="34" charset="-122"/>
                <a:cs typeface="+mn-ea"/>
              </a:rPr>
              <a:t>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1566629" y="2122161"/>
            <a:ext cx="9661661" cy="4237754"/>
          </a:xfrm>
          <a:prstGeom prst="rect">
            <a:avLst/>
          </a:prstGeom>
        </p:spPr>
      </p:pic>
      <p:sp>
        <p:nvSpPr>
          <p:cNvPr id="2" name="矩形 1"/>
          <p:cNvSpPr/>
          <p:nvPr/>
        </p:nvSpPr>
        <p:spPr>
          <a:xfrm>
            <a:off x="1695166" y="2110129"/>
            <a:ext cx="9385207" cy="4278094"/>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a:solidFill>
                  <a:srgbClr val="1369B2"/>
                </a:solidFill>
                <a:latin typeface="微软雅黑" panose="020B0503020204020204" pitchFamily="34" charset="-122"/>
                <a:ea typeface="微软雅黑" panose="020B0503020204020204" pitchFamily="34" charset="-122"/>
                <a:cs typeface="+mn-ea"/>
              </a:rPr>
              <a:t>request.setCharacterEncoding("UTF-8");</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&lt;jsp:useBean id="book" class="cn.itcast.Book" scope="page"&gt;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1369B2"/>
                </a:solidFill>
                <a:latin typeface="微软雅黑" panose="020B0503020204020204" pitchFamily="34" charset="-122"/>
                <a:ea typeface="微软雅黑" panose="020B0503020204020204" pitchFamily="34" charset="-122"/>
                <a:cs typeface="+mn-ea"/>
              </a:rPr>
              <a:t>    &lt;jsp:setProperty name="book" property="*"&gt;&lt;/jsp:setProperty&gt;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&lt;/jsp:useBean&gt;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&lt;table align="center" width="400"&gt;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&lt;td align="center"&gt;</a:t>
            </a:r>
            <a:r>
              <a:rPr lang="zh-CN" altLang="zh-CN" sz="1600" dirty="0">
                <a:solidFill>
                  <a:srgbClr val="595959"/>
                </a:solidFill>
                <a:latin typeface="微软雅黑" panose="020B0503020204020204" pitchFamily="34" charset="-122"/>
                <a:ea typeface="微软雅黑" panose="020B0503020204020204" pitchFamily="34" charset="-122"/>
                <a:cs typeface="+mn-ea"/>
              </a:rPr>
              <a:t>名称：</a:t>
            </a:r>
            <a:r>
              <a:rPr lang="en-US" altLang="zh-CN" sz="1600" dirty="0">
                <a:solidFill>
                  <a:srgbClr val="595959"/>
                </a:solidFill>
                <a:latin typeface="微软雅黑" panose="020B0503020204020204" pitchFamily="34" charset="-122"/>
                <a:ea typeface="微软雅黑" panose="020B0503020204020204" pitchFamily="34" charset="-122"/>
                <a:cs typeface="+mn-ea"/>
              </a:rPr>
              <a:t>&lt;jsp:getProperty property="bookName" name="book"/&gt;&lt;/td&gt;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&lt;td align="center"&gt;</a:t>
            </a:r>
            <a:r>
              <a:rPr lang="zh-CN" altLang="zh-CN" sz="1600" dirty="0">
                <a:solidFill>
                  <a:srgbClr val="595959"/>
                </a:solidFill>
                <a:latin typeface="微软雅黑" panose="020B0503020204020204" pitchFamily="34" charset="-122"/>
                <a:ea typeface="微软雅黑" panose="020B0503020204020204" pitchFamily="34" charset="-122"/>
                <a:cs typeface="+mn-ea"/>
              </a:rPr>
              <a:t>价格：</a:t>
            </a:r>
            <a:r>
              <a:rPr lang="en-US" altLang="zh-CN" sz="1600" dirty="0">
                <a:solidFill>
                  <a:srgbClr val="595959"/>
                </a:solidFill>
                <a:latin typeface="微软雅黑" panose="020B0503020204020204" pitchFamily="34" charset="-122"/>
                <a:ea typeface="微软雅黑" panose="020B0503020204020204" pitchFamily="34" charset="-122"/>
                <a:cs typeface="+mn-ea"/>
              </a:rPr>
              <a:t>&lt;jsp:getProperty property="price" name="book"/&gt;&lt;/td&gt;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&lt;td align="center"&gt;</a:t>
            </a:r>
            <a:r>
              <a:rPr lang="zh-CN" altLang="zh-CN" sz="1600" dirty="0">
                <a:solidFill>
                  <a:srgbClr val="595959"/>
                </a:solidFill>
                <a:latin typeface="微软雅黑" panose="020B0503020204020204" pitchFamily="34" charset="-122"/>
                <a:ea typeface="微软雅黑" panose="020B0503020204020204" pitchFamily="34" charset="-122"/>
                <a:cs typeface="+mn-ea"/>
              </a:rPr>
              <a:t>作者：</a:t>
            </a:r>
            <a:r>
              <a:rPr lang="en-US" altLang="zh-CN" sz="1600" dirty="0">
                <a:solidFill>
                  <a:srgbClr val="595959"/>
                </a:solidFill>
                <a:latin typeface="微软雅黑" panose="020B0503020204020204" pitchFamily="34" charset="-122"/>
                <a:ea typeface="微软雅黑" panose="020B0503020204020204" pitchFamily="34" charset="-122"/>
                <a:cs typeface="+mn-ea"/>
              </a:rPr>
              <a:t>&lt;jsp:getProperty property="author" name="book"/&gt;&lt;/td&gt;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&lt;/table&gt;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917360" y="1000992"/>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http://localhost:8080/chapter08/add.jsp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”访问，访问结果如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816" y="2460812"/>
            <a:ext cx="5689216" cy="3281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039839"/>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75547"/>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917360" y="1000992"/>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en-US" sz="1600" dirty="0">
                <a:solidFill>
                  <a:srgbClr val="595959"/>
                </a:solidFill>
                <a:latin typeface="微软雅黑" panose="020B0503020204020204" pitchFamily="34" charset="-122"/>
                <a:ea typeface="微软雅黑" panose="020B0503020204020204" pitchFamily="34" charset="-122"/>
                <a:cs typeface="+mn-ea"/>
              </a:rPr>
              <a:t>上图</a:t>
            </a:r>
            <a:r>
              <a:rPr lang="zh-CN" altLang="zh-CN" sz="1600" dirty="0">
                <a:solidFill>
                  <a:srgbClr val="595959"/>
                </a:solidFill>
                <a:latin typeface="微软雅黑" panose="020B0503020204020204" pitchFamily="34" charset="-122"/>
                <a:ea typeface="微软雅黑" panose="020B0503020204020204" pitchFamily="34" charset="-122"/>
                <a:cs typeface="+mn-ea"/>
              </a:rPr>
              <a:t>中的图书信息添加页面中，输入图书名称、价格和作者信息，单击添加按钮，运行结果如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13"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8.1.3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050"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1537" y="2770093"/>
            <a:ext cx="5680986" cy="2554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115525" y="2637535"/>
            <a:ext cx="7446923" cy="1569660"/>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动手实践：</a:t>
            </a:r>
            <a:r>
              <a:rPr lang="zh-CN" altLang="zh-CN" sz="4800" b="1" dirty="0">
                <a:solidFill>
                  <a:srgbClr val="595959"/>
                </a:solidFill>
                <a:latin typeface="微软雅黑" panose="020B0503020204020204" pitchFamily="34" charset="-122"/>
                <a:ea typeface="微软雅黑" panose="020B0503020204020204" pitchFamily="34" charset="-122"/>
                <a:cs typeface="+mn-ea"/>
              </a:rPr>
              <a:t>使用</a:t>
            </a:r>
            <a:r>
              <a:rPr lang="en-US" altLang="zh-CN" sz="4800" b="1" dirty="0">
                <a:solidFill>
                  <a:srgbClr val="595959"/>
                </a:solidFill>
                <a:latin typeface="微软雅黑" panose="020B0503020204020204" pitchFamily="34" charset="-122"/>
                <a:ea typeface="微软雅黑" panose="020B0503020204020204" pitchFamily="34" charset="-122"/>
                <a:cs typeface="+mn-ea"/>
              </a:rPr>
              <a:t>JavaBean </a:t>
            </a:r>
            <a:r>
              <a:rPr lang="zh-CN" altLang="zh-CN" sz="4800" b="1" dirty="0">
                <a:solidFill>
                  <a:srgbClr val="595959"/>
                </a:solidFill>
                <a:latin typeface="微软雅黑" panose="020B0503020204020204" pitchFamily="34" charset="-122"/>
                <a:ea typeface="微软雅黑" panose="020B0503020204020204" pitchFamily="34" charset="-122"/>
                <a:cs typeface="+mn-ea"/>
              </a:rPr>
              <a:t>解决中文乱码</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8.2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52897" y="2954068"/>
            <a:ext cx="3623113"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sym typeface="+mn-ea"/>
              </a:rPr>
              <a:t>通过</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JavaBean</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的应用，</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解决中文乱码</a:t>
            </a:r>
            <a:endParaRPr lang="en-US" altLang="zh-CN"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16595"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14651" y="2375068"/>
            <a:ext cx="9771798" cy="19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的实际开发中，为了使得</a:t>
            </a:r>
            <a:r>
              <a:rPr lang="en-US" altLang="zh-CN" sz="2000" dirty="0">
                <a:solidFill>
                  <a:srgbClr val="595959"/>
                </a:solidFill>
                <a:latin typeface="微软雅黑" panose="020B0503020204020204" pitchFamily="34" charset="-122"/>
                <a:ea typeface="微软雅黑" panose="020B0503020204020204" pitchFamily="34" charset="-122"/>
              </a:rPr>
              <a:t>JSP</a:t>
            </a:r>
            <a:r>
              <a:rPr lang="zh-CN" altLang="zh-CN" sz="2000" dirty="0">
                <a:solidFill>
                  <a:srgbClr val="595959"/>
                </a:solidFill>
                <a:latin typeface="微软雅黑" panose="020B0503020204020204" pitchFamily="34" charset="-122"/>
                <a:ea typeface="微软雅黑" panose="020B0503020204020204" pitchFamily="34" charset="-122"/>
              </a:rPr>
              <a:t>页面中的业务逻辑变得更加清晰，程序中的实体对象和业务逻辑可以单独封装到</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类中，提高程序的可读性和易维护性，需要用到</a:t>
            </a:r>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zh-CN" sz="2000" dirty="0">
                <a:solidFill>
                  <a:srgbClr val="1369B2"/>
                </a:solidFill>
                <a:latin typeface="微软雅黑" panose="020B0503020204020204" pitchFamily="34" charset="-122"/>
                <a:ea typeface="微软雅黑" panose="020B0503020204020204" pitchFamily="34" charset="-122"/>
              </a:rPr>
              <a:t>技术</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开发模型</a:t>
            </a:r>
            <a:r>
              <a:rPr lang="zh-CN" altLang="zh-CN" sz="2000" dirty="0">
                <a:solidFill>
                  <a:srgbClr val="595959"/>
                </a:solidFill>
                <a:latin typeface="微软雅黑" panose="020B0503020204020204" pitchFamily="34" charset="-122"/>
                <a:ea typeface="微软雅黑" panose="020B0503020204020204" pitchFamily="34" charset="-122"/>
              </a:rPr>
              <a:t>以及</a:t>
            </a:r>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zh-CN" sz="2000" dirty="0">
                <a:solidFill>
                  <a:srgbClr val="1369B2"/>
                </a:solidFill>
                <a:latin typeface="微软雅黑" panose="020B0503020204020204" pitchFamily="34" charset="-122"/>
                <a:ea typeface="微软雅黑" panose="020B0503020204020204" pitchFamily="34" charset="-122"/>
              </a:rPr>
              <a:t>设计模式</a:t>
            </a:r>
            <a:r>
              <a:rPr lang="zh-CN" altLang="zh-CN" sz="2000" dirty="0">
                <a:solidFill>
                  <a:srgbClr val="595959"/>
                </a:solidFill>
                <a:latin typeface="微软雅黑" panose="020B0503020204020204" pitchFamily="34" charset="-122"/>
                <a:ea typeface="微软雅黑" panose="020B0503020204020204" pitchFamily="34" charset="-122"/>
              </a:rPr>
              <a:t>等相关知识。本章将对</a:t>
            </a:r>
            <a:r>
              <a:rPr lang="en-US" altLang="zh-CN" sz="2000" dirty="0">
                <a:solidFill>
                  <a:srgbClr val="595959"/>
                </a:solidFill>
                <a:latin typeface="微软雅黑" panose="020B0503020204020204" pitchFamily="34" charset="-122"/>
                <a:ea typeface="微软雅黑" panose="020B0503020204020204" pitchFamily="34" charset="-122"/>
              </a:rPr>
              <a:t>JavaBean</a:t>
            </a:r>
            <a:r>
              <a:rPr lang="zh-CN" altLang="zh-CN" sz="2000" dirty="0">
                <a:solidFill>
                  <a:srgbClr val="595959"/>
                </a:solidFill>
                <a:latin typeface="微软雅黑" panose="020B0503020204020204" pitchFamily="34" charset="-122"/>
                <a:ea typeface="微软雅黑" panose="020B0503020204020204" pitchFamily="34" charset="-122"/>
              </a:rPr>
              <a:t>技术、</a:t>
            </a:r>
            <a:r>
              <a:rPr lang="en-US" altLang="zh-CN" sz="2000" dirty="0">
                <a:solidFill>
                  <a:srgbClr val="595959"/>
                </a:solidFill>
                <a:latin typeface="微软雅黑" panose="020B0503020204020204" pitchFamily="34" charset="-122"/>
                <a:ea typeface="微软雅黑" panose="020B0503020204020204" pitchFamily="34" charset="-122"/>
              </a:rPr>
              <a:t>JSP</a:t>
            </a:r>
            <a:r>
              <a:rPr lang="zh-CN" altLang="zh-CN" sz="2000" dirty="0">
                <a:solidFill>
                  <a:srgbClr val="595959"/>
                </a:solidFill>
                <a:latin typeface="微软雅黑" panose="020B0503020204020204" pitchFamily="34" charset="-122"/>
                <a:ea typeface="微软雅黑" panose="020B0503020204020204" pitchFamily="34" charset="-122"/>
              </a:rPr>
              <a:t>开发模型以及</a:t>
            </a:r>
            <a:r>
              <a:rPr lang="en-US" altLang="zh-CN" sz="2000" dirty="0">
                <a:solidFill>
                  <a:srgbClr val="595959"/>
                </a:solidFill>
                <a:latin typeface="微软雅黑" panose="020B0503020204020204" pitchFamily="34" charset="-122"/>
                <a:ea typeface="微软雅黑" panose="020B0503020204020204" pitchFamily="34" charset="-122"/>
              </a:rPr>
              <a:t>MVC</a:t>
            </a:r>
            <a:r>
              <a:rPr lang="zh-CN" altLang="zh-CN" sz="2000" dirty="0">
                <a:solidFill>
                  <a:srgbClr val="595959"/>
                </a:solidFill>
                <a:latin typeface="微软雅黑" panose="020B0503020204020204" pitchFamily="34" charset="-122"/>
                <a:ea typeface="微软雅黑" panose="020B0503020204020204" pitchFamily="34" charset="-122"/>
              </a:rPr>
              <a:t>设计模式等相关的基础知识进行讲解。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40022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46146" y="2724199"/>
            <a:ext cx="9215258" cy="21436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邮件接收页面接收信息时，经常会出现</a:t>
            </a:r>
            <a:r>
              <a:rPr lang="zh-CN" altLang="zh-CN" dirty="0">
                <a:solidFill>
                  <a:srgbClr val="1369B2"/>
                </a:solidFill>
                <a:latin typeface="微软雅黑" panose="020B0503020204020204" pitchFamily="34" charset="-122"/>
              </a:rPr>
              <a:t>中文乱码问题</a:t>
            </a:r>
            <a:r>
              <a:rPr lang="zh-CN" altLang="zh-CN" dirty="0">
                <a:solidFill>
                  <a:srgbClr val="595959"/>
                </a:solidFill>
                <a:latin typeface="微软雅黑" panose="020B0503020204020204" pitchFamily="34" charset="-122"/>
              </a:rPr>
              <a:t>，这时，就可以使用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来解决。要实现</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解决中文乱码，需要构建一个</a:t>
            </a:r>
            <a:r>
              <a:rPr lang="en-US" altLang="zh-CN" dirty="0">
                <a:solidFill>
                  <a:srgbClr val="1369B2"/>
                </a:solidFill>
                <a:latin typeface="微软雅黑" panose="020B0503020204020204" pitchFamily="34" charset="-122"/>
              </a:rPr>
              <a:t>JavaBean</a:t>
            </a:r>
            <a:r>
              <a:rPr lang="zh-CN" altLang="zh-CN" dirty="0">
                <a:solidFill>
                  <a:srgbClr val="1369B2"/>
                </a:solidFill>
                <a:latin typeface="微软雅黑" panose="020B0503020204020204" pitchFamily="34" charset="-122"/>
              </a:rPr>
              <a:t>类</a:t>
            </a:r>
            <a:r>
              <a:rPr lang="zh-CN" altLang="zh-CN" dirty="0">
                <a:solidFill>
                  <a:srgbClr val="595959"/>
                </a:solidFill>
                <a:latin typeface="微软雅黑" panose="020B0503020204020204" pitchFamily="34" charset="-122"/>
              </a:rPr>
              <a:t>，并在该类中定义一个处理字符编码的方法。对接收的数据进行转码。邮件接收页面接收信息时，首先会调用</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类中处理字符编码的方法，对接收到的数据进行转码，使其与邮件接收页面的</a:t>
            </a:r>
            <a:r>
              <a:rPr lang="zh-CN" altLang="zh-CN" dirty="0">
                <a:solidFill>
                  <a:srgbClr val="1369B2"/>
                </a:solidFill>
                <a:latin typeface="微软雅黑" panose="020B0503020204020204" pitchFamily="34" charset="-122"/>
              </a:rPr>
              <a:t>编码字符集</a:t>
            </a:r>
            <a:r>
              <a:rPr lang="zh-CN" altLang="zh-CN" dirty="0">
                <a:solidFill>
                  <a:srgbClr val="595959"/>
                </a:solidFill>
                <a:latin typeface="微软雅黑" panose="020B0503020204020204" pitchFamily="34" charset="-122"/>
              </a:rPr>
              <a:t>一致；然后将转码后的数据显示在邮件接收页面中。</a:t>
            </a:r>
          </a:p>
        </p:txBody>
      </p:sp>
      <p:sp>
        <p:nvSpPr>
          <p:cNvPr id="2" name="文本框 1"/>
          <p:cNvSpPr txBox="1"/>
          <p:nvPr/>
        </p:nvSpPr>
        <p:spPr>
          <a:xfrm>
            <a:off x="1145643" y="1244628"/>
            <a:ext cx="335155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使用</a:t>
            </a:r>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解决中文乱码</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460812"/>
            <a:ext cx="9865885" cy="266251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7956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cn.itcast</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Email</a:t>
            </a:r>
            <a:r>
              <a:rPr lang="zh-CN" altLang="zh-CN" sz="1600" dirty="0">
                <a:solidFill>
                  <a:srgbClr val="595959"/>
                </a:solidFill>
                <a:latin typeface="微软雅黑" panose="020B0503020204020204" pitchFamily="34" charset="-122"/>
                <a:ea typeface="微软雅黑" panose="020B0503020204020204" pitchFamily="34" charset="-122"/>
                <a:cs typeface="+mn-ea"/>
              </a:rPr>
              <a:t>的类，实现对</a:t>
            </a:r>
            <a:r>
              <a:rPr lang="en-US" altLang="zh-CN" sz="1600" dirty="0">
                <a:solidFill>
                  <a:srgbClr val="595959"/>
                </a:solidFill>
                <a:latin typeface="微软雅黑" panose="020B0503020204020204" pitchFamily="34" charset="-122"/>
                <a:ea typeface="微软雅黑" panose="020B0503020204020204" pitchFamily="34" charset="-122"/>
                <a:cs typeface="+mn-ea"/>
              </a:rPr>
              <a:t>Email</a:t>
            </a:r>
            <a:r>
              <a:rPr lang="zh-CN" altLang="zh-CN" sz="1600" dirty="0">
                <a:solidFill>
                  <a:srgbClr val="595959"/>
                </a:solidFill>
                <a:latin typeface="微软雅黑" panose="020B0503020204020204" pitchFamily="34" charset="-122"/>
                <a:ea typeface="微软雅黑" panose="020B0503020204020204" pitchFamily="34" charset="-122"/>
                <a:cs typeface="+mn-ea"/>
              </a:rPr>
              <a:t>信息实体对象的封装，具体代码如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2776921" y="2961793"/>
            <a:ext cx="5515484" cy="1612676"/>
          </a:xfrm>
          <a:prstGeom prst="rect">
            <a:avLst/>
          </a:prstGeom>
        </p:spPr>
      </p:pic>
      <p:sp>
        <p:nvSpPr>
          <p:cNvPr id="2" name="矩形 1"/>
          <p:cNvSpPr/>
          <p:nvPr/>
        </p:nvSpPr>
        <p:spPr>
          <a:xfrm>
            <a:off x="2924838" y="2943253"/>
            <a:ext cx="4450547" cy="1631216"/>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cs typeface="+mn-ea"/>
              </a:rPr>
              <a:t>package cn.itcast;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public class Email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title;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content;</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此处省略了</a:t>
            </a:r>
            <a:r>
              <a:rPr lang="en-US" altLang="zh-CN" sz="1600" dirty="0">
                <a:solidFill>
                  <a:srgbClr val="595959"/>
                </a:solidFill>
                <a:latin typeface="微软雅黑" panose="020B0503020204020204" pitchFamily="34" charset="-122"/>
                <a:ea typeface="微软雅黑" panose="020B0503020204020204" pitchFamily="34" charset="-122"/>
                <a:cs typeface="+mn-ea"/>
              </a:rPr>
              <a:t>getter</a:t>
            </a:r>
            <a:r>
              <a:rPr lang="zh-CN" altLang="en-US"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cn.itcast</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CharactorEncoding</a:t>
            </a:r>
            <a:r>
              <a:rPr lang="zh-CN" altLang="zh-CN" sz="1600" dirty="0">
                <a:solidFill>
                  <a:srgbClr val="595959"/>
                </a:solidFill>
                <a:latin typeface="微软雅黑" panose="020B0503020204020204" pitchFamily="34" charset="-122"/>
                <a:ea typeface="微软雅黑" panose="020B0503020204020204" pitchFamily="34" charset="-122"/>
                <a:cs typeface="+mn-ea"/>
              </a:rPr>
              <a:t>的类，在该类中编写</a:t>
            </a:r>
            <a:r>
              <a:rPr lang="en-US" altLang="zh-CN" sz="1600" dirty="0">
                <a:solidFill>
                  <a:srgbClr val="595959"/>
                </a:solidFill>
                <a:latin typeface="微软雅黑" panose="020B0503020204020204" pitchFamily="34" charset="-122"/>
                <a:ea typeface="微软雅黑" panose="020B0503020204020204" pitchFamily="34" charset="-122"/>
                <a:cs typeface="+mn-ea"/>
              </a:rPr>
              <a:t>toString()</a:t>
            </a:r>
            <a:r>
              <a:rPr lang="zh-CN" altLang="zh-CN" sz="1600" dirty="0">
                <a:solidFill>
                  <a:srgbClr val="595959"/>
                </a:solidFill>
                <a:latin typeface="微软雅黑" panose="020B0503020204020204" pitchFamily="34" charset="-122"/>
                <a:ea typeface="微软雅黑" panose="020B0503020204020204" pitchFamily="34" charset="-122"/>
                <a:cs typeface="+mn-ea"/>
              </a:rPr>
              <a:t>方法对字符编码进行转换。</a:t>
            </a:r>
            <a:r>
              <a:rPr lang="en-US" altLang="zh-CN" sz="1600" dirty="0">
                <a:solidFill>
                  <a:srgbClr val="595959"/>
                </a:solidFill>
                <a:latin typeface="微软雅黑" panose="020B0503020204020204" pitchFamily="34" charset="-122"/>
                <a:ea typeface="微软雅黑" panose="020B0503020204020204" pitchFamily="34" charset="-122"/>
                <a:cs typeface="+mn-ea"/>
              </a:rPr>
              <a:t>CharactorEncoding</a:t>
            </a:r>
            <a:r>
              <a:rPr lang="zh-CN" altLang="zh-CN" sz="1600" dirty="0">
                <a:solidFill>
                  <a:srgbClr val="595959"/>
                </a:solidFill>
                <a:latin typeface="微软雅黑" panose="020B0503020204020204" pitchFamily="34" charset="-122"/>
                <a:ea typeface="微软雅黑" panose="020B0503020204020204" pitchFamily="34" charset="-122"/>
                <a:cs typeface="+mn-ea"/>
              </a:rPr>
              <a:t>类</a:t>
            </a:r>
            <a:r>
              <a:rPr lang="zh-CN" altLang="en-US" sz="1600" dirty="0">
                <a:solidFill>
                  <a:srgbClr val="595959"/>
                </a:solidFill>
                <a:latin typeface="微软雅黑" panose="020B0503020204020204" pitchFamily="34" charset="-122"/>
                <a:ea typeface="微软雅黑" panose="020B0503020204020204" pitchFamily="34" charset="-122"/>
                <a:cs typeface="+mn-ea"/>
              </a:rPr>
              <a:t>主要</a:t>
            </a:r>
            <a:r>
              <a:rPr lang="zh-CN" altLang="zh-CN" sz="1600" dirty="0">
                <a:solidFill>
                  <a:srgbClr val="595959"/>
                </a:solidFill>
                <a:latin typeface="微软雅黑" panose="020B0503020204020204" pitchFamily="34" charset="-122"/>
                <a:ea typeface="微软雅黑" panose="020B0503020204020204" pitchFamily="34" charset="-122"/>
                <a:cs typeface="+mn-ea"/>
              </a:rPr>
              <a:t>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2198697" y="2429789"/>
            <a:ext cx="7563868" cy="3539430"/>
          </a:xfrm>
          <a:prstGeom prst="rect">
            <a:avLst/>
          </a:prstGeom>
        </p:spPr>
      </p:pic>
      <p:sp>
        <p:nvSpPr>
          <p:cNvPr id="2" name="矩形 1"/>
          <p:cNvSpPr/>
          <p:nvPr/>
        </p:nvSpPr>
        <p:spPr>
          <a:xfrm>
            <a:off x="2279379" y="2429789"/>
            <a:ext cx="7308376" cy="3539430"/>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cs typeface="+mn-ea"/>
              </a:rPr>
              <a:t>public class CharactorEncoding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public CharactorEncoding()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toString(String str)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String text=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if (str!=null&amp;&amp;!"".equals(str)){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try{</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text = new String(str.getBytes("ISO-8859-1"),"UTF-8");</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}catch (UnsupportedEncodingException 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return text;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122015"/>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email</a:t>
            </a:r>
            <a:r>
              <a:rPr lang="zh-CN" altLang="en-US"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en-US" sz="1600" dirty="0">
                <a:solidFill>
                  <a:srgbClr val="595959"/>
                </a:solidFill>
                <a:latin typeface="微软雅黑" panose="020B0503020204020204" pitchFamily="34" charset="-122"/>
                <a:ea typeface="微软雅黑" panose="020B0503020204020204" pitchFamily="34" charset="-122"/>
                <a:cs typeface="+mn-ea"/>
              </a:rPr>
              <a:t>文件</a:t>
            </a:r>
            <a:r>
              <a:rPr lang="zh-CN" altLang="zh-CN" sz="1600" dirty="0">
                <a:solidFill>
                  <a:srgbClr val="595959"/>
                </a:solidFill>
                <a:latin typeface="微软雅黑" panose="020B0503020204020204" pitchFamily="34" charset="-122"/>
                <a:ea typeface="微软雅黑" panose="020B0503020204020204" pitchFamily="34" charset="-122"/>
                <a:cs typeface="+mn-ea"/>
              </a:rPr>
              <a:t>，该</a:t>
            </a:r>
            <a:r>
              <a:rPr lang="zh-CN" altLang="en-US" sz="1600" dirty="0">
                <a:solidFill>
                  <a:srgbClr val="595959"/>
                </a:solidFill>
                <a:latin typeface="微软雅黑" panose="020B0503020204020204" pitchFamily="34" charset="-122"/>
                <a:ea typeface="微软雅黑" panose="020B0503020204020204" pitchFamily="34" charset="-122"/>
                <a:cs typeface="+mn-ea"/>
              </a:rPr>
              <a:t>文件</a:t>
            </a:r>
            <a:r>
              <a:rPr lang="zh-CN" altLang="zh-CN" sz="1600" dirty="0">
                <a:solidFill>
                  <a:srgbClr val="595959"/>
                </a:solidFill>
                <a:latin typeface="微软雅黑" panose="020B0503020204020204" pitchFamily="34" charset="-122"/>
                <a:ea typeface="微软雅黑" panose="020B0503020204020204" pitchFamily="34" charset="-122"/>
                <a:cs typeface="+mn-ea"/>
              </a:rPr>
              <a:t>用于编写发送邮件信息的表单。</a:t>
            </a:r>
            <a:r>
              <a:rPr lang="en-US" altLang="zh-CN" sz="1600" dirty="0">
                <a:solidFill>
                  <a:srgbClr val="595959"/>
                </a:solidFill>
                <a:latin typeface="微软雅黑" panose="020B0503020204020204" pitchFamily="34" charset="-122"/>
                <a:ea typeface="微软雅黑" panose="020B0503020204020204" pitchFamily="34" charset="-122"/>
                <a:cs typeface="+mn-ea"/>
              </a:rPr>
              <a:t>email.jsp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2198697" y="2429789"/>
            <a:ext cx="7563868" cy="3539430"/>
          </a:xfrm>
          <a:prstGeom prst="rect">
            <a:avLst/>
          </a:prstGeom>
        </p:spPr>
      </p:pic>
      <p:sp>
        <p:nvSpPr>
          <p:cNvPr id="2" name="矩形 1"/>
          <p:cNvSpPr/>
          <p:nvPr/>
        </p:nvSpPr>
        <p:spPr>
          <a:xfrm>
            <a:off x="2279379" y="2429789"/>
            <a:ext cx="7308376" cy="3293209"/>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&lt;head&gt;</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&lt;title&gt;Title&lt;/title&gt;</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&lt;/head&gt;</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&lt;form action="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release.jsp</a:t>
            </a:r>
            <a:r>
              <a:rPr lang="en-US" altLang="zh-CN" sz="1600" dirty="0">
                <a:solidFill>
                  <a:srgbClr val="595959"/>
                </a:solidFill>
                <a:latin typeface="微软雅黑" panose="020B0503020204020204" pitchFamily="34" charset="-122"/>
                <a:ea typeface="微软雅黑" panose="020B0503020204020204" pitchFamily="34" charset="-122"/>
                <a:cs typeface="+mn-ea"/>
              </a:rPr>
              <a:t>" method="post"&gt;</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标题：</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name="title"&gt;&lt;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br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内容：</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textarea</a:t>
            </a:r>
            <a:r>
              <a:rPr lang="en-US" altLang="zh-CN" sz="1600" dirty="0">
                <a:solidFill>
                  <a:srgbClr val="595959"/>
                </a:solidFill>
                <a:latin typeface="微软雅黑" panose="020B0503020204020204" pitchFamily="34" charset="-122"/>
                <a:ea typeface="微软雅黑" panose="020B0503020204020204" pitchFamily="34" charset="-122"/>
                <a:cs typeface="+mn-ea"/>
              </a:rPr>
              <a:t> name="content" rows="5" cols="20"&gt;&lt;/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textarea</a:t>
            </a:r>
            <a:r>
              <a:rPr lang="en-US" altLang="zh-CN" sz="1600" dirty="0">
                <a:solidFill>
                  <a:srgbClr val="595959"/>
                </a:solidFill>
                <a:latin typeface="微软雅黑" panose="020B0503020204020204" pitchFamily="34" charset="-122"/>
                <a:ea typeface="微软雅黑" panose="020B0503020204020204" pitchFamily="34" charset="-122"/>
                <a:cs typeface="+mn-ea"/>
              </a:rPr>
              <a:t>&gt;&lt;</a:t>
            </a:r>
            <a:r>
              <a:rPr lang="en-US" altLang="zh-CN" sz="1600" dirty="0" err="1">
                <a:solidFill>
                  <a:srgbClr val="595959"/>
                </a:solidFill>
                <a:latin typeface="微软雅黑" panose="020B0503020204020204" pitchFamily="34" charset="-122"/>
                <a:ea typeface="微软雅黑" panose="020B0503020204020204" pitchFamily="34" charset="-122"/>
                <a:cs typeface="+mn-ea"/>
              </a:rPr>
              <a:t>br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&lt;input type="submit" value="</a:t>
            </a:r>
            <a:r>
              <a:rPr lang="zh-CN" altLang="en-US" sz="1600" dirty="0">
                <a:solidFill>
                  <a:srgbClr val="595959"/>
                </a:solidFill>
                <a:latin typeface="微软雅黑" panose="020B0503020204020204" pitchFamily="34" charset="-122"/>
                <a:ea typeface="微软雅黑" panose="020B0503020204020204" pitchFamily="34" charset="-122"/>
                <a:cs typeface="+mn-ea"/>
              </a:rPr>
              <a:t>提交</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&lt;/form&gt;</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917360" y="1122015"/>
            <a:ext cx="8485746" cy="787523"/>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release</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en-US" sz="1600" dirty="0">
                <a:solidFill>
                  <a:srgbClr val="595959"/>
                </a:solidFill>
                <a:latin typeface="微软雅黑" panose="020B0503020204020204" pitchFamily="34" charset="-122"/>
                <a:ea typeface="微软雅黑" panose="020B0503020204020204" pitchFamily="34" charset="-122"/>
                <a:cs typeface="+mn-ea"/>
              </a:rPr>
              <a:t>文件</a:t>
            </a:r>
            <a:r>
              <a:rPr lang="zh-CN" altLang="zh-CN" sz="1600" dirty="0">
                <a:solidFill>
                  <a:srgbClr val="595959"/>
                </a:solidFill>
                <a:latin typeface="微软雅黑" panose="020B0503020204020204" pitchFamily="34" charset="-122"/>
                <a:ea typeface="微软雅黑" panose="020B0503020204020204" pitchFamily="34" charset="-122"/>
                <a:cs typeface="+mn-ea"/>
              </a:rPr>
              <a:t>，该</a:t>
            </a:r>
            <a:r>
              <a:rPr lang="zh-CN" altLang="en-US" sz="1600" dirty="0">
                <a:solidFill>
                  <a:srgbClr val="595959"/>
                </a:solidFill>
                <a:latin typeface="微软雅黑" panose="020B0503020204020204" pitchFamily="34" charset="-122"/>
                <a:ea typeface="微软雅黑" panose="020B0503020204020204" pitchFamily="34" charset="-122"/>
                <a:cs typeface="+mn-ea"/>
              </a:rPr>
              <a:t>文件</a:t>
            </a:r>
            <a:r>
              <a:rPr lang="zh-CN" altLang="zh-CN" sz="1600" dirty="0">
                <a:solidFill>
                  <a:srgbClr val="595959"/>
                </a:solidFill>
                <a:latin typeface="微软雅黑" panose="020B0503020204020204" pitchFamily="34" charset="-122"/>
                <a:ea typeface="微软雅黑" panose="020B0503020204020204" pitchFamily="34" charset="-122"/>
                <a:cs typeface="+mn-ea"/>
              </a:rPr>
              <a:t>用于对</a:t>
            </a:r>
            <a:r>
              <a:rPr lang="en-US" altLang="zh-CN" sz="1600" dirty="0">
                <a:solidFill>
                  <a:srgbClr val="595959"/>
                </a:solidFill>
                <a:latin typeface="微软雅黑" panose="020B0503020204020204" pitchFamily="34" charset="-122"/>
                <a:ea typeface="微软雅黑" panose="020B0503020204020204" pitchFamily="34" charset="-122"/>
                <a:cs typeface="+mn-ea"/>
              </a:rPr>
              <a:t>email.jsp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页面中表单提交的请求数据进行处理。</a:t>
            </a:r>
            <a:r>
              <a:rPr lang="en-US" altLang="zh-CN" sz="1600" dirty="0">
                <a:solidFill>
                  <a:srgbClr val="595959"/>
                </a:solidFill>
                <a:latin typeface="微软雅黑" panose="020B0503020204020204" pitchFamily="34" charset="-122"/>
                <a:ea typeface="微软雅黑" panose="020B0503020204020204" pitchFamily="34" charset="-122"/>
                <a:cs typeface="+mn-ea"/>
              </a:rPr>
              <a:t>release.jsp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页面具体代码如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pic>
        <p:nvPicPr>
          <p:cNvPr id="12" name="图片 11"/>
          <p:cNvPicPr>
            <a:picLocks noChangeAspect="1"/>
          </p:cNvPicPr>
          <p:nvPr/>
        </p:nvPicPr>
        <p:blipFill>
          <a:blip r:embed="rId4"/>
          <a:stretch>
            <a:fillRect/>
          </a:stretch>
        </p:blipFill>
        <p:spPr>
          <a:xfrm>
            <a:off x="2185249" y="2160847"/>
            <a:ext cx="8585846" cy="4172718"/>
          </a:xfrm>
          <a:prstGeom prst="rect">
            <a:avLst/>
          </a:prstGeom>
        </p:spPr>
      </p:pic>
      <p:sp>
        <p:nvSpPr>
          <p:cNvPr id="2" name="矩形 1"/>
          <p:cNvSpPr/>
          <p:nvPr/>
        </p:nvSpPr>
        <p:spPr>
          <a:xfrm>
            <a:off x="2279378" y="2214635"/>
            <a:ext cx="8182434" cy="4031873"/>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1369B2"/>
                </a:solidFill>
                <a:latin typeface="微软雅黑" panose="020B0503020204020204" pitchFamily="34" charset="-122"/>
                <a:ea typeface="微软雅黑" panose="020B0503020204020204" pitchFamily="34" charset="-122"/>
                <a:cs typeface="+mn-ea"/>
              </a:rPr>
              <a:t>&lt;jsp:useBean id="email" class="cn.itcast.Email"&gt;&lt;/jsp:useBean&gt;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1369B2"/>
                </a:solidFill>
                <a:latin typeface="微软雅黑" panose="020B0503020204020204" pitchFamily="34" charset="-122"/>
                <a:ea typeface="微软雅黑" panose="020B0503020204020204" pitchFamily="34" charset="-122"/>
                <a:cs typeface="+mn-ea"/>
              </a:rPr>
              <a:t>&lt;jsp:useBean id="encoding" class="cn.itcast.CharactorEncoding"&gt;&lt;/jsp:useBean&gt;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1369B2"/>
                </a:solidFill>
                <a:latin typeface="微软雅黑" panose="020B0503020204020204" pitchFamily="34" charset="-122"/>
                <a:ea typeface="微软雅黑" panose="020B0503020204020204" pitchFamily="34" charset="-122"/>
                <a:cs typeface="+mn-ea"/>
              </a:rPr>
              <a:t>&lt;jsp:setProperty name="email" property="*"&gt;&lt;/jsp:setProperty&gt;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&lt;div align="center"&gt;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 id="container"&gt;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 id="title"&gt;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1369B2"/>
                </a:solidFill>
                <a:latin typeface="微软雅黑" panose="020B0503020204020204" pitchFamily="34" charset="-122"/>
                <a:ea typeface="微软雅黑" panose="020B0503020204020204" pitchFamily="34" charset="-122"/>
                <a:cs typeface="+mn-ea"/>
              </a:rPr>
              <a:t>                &lt;%=encoding.toString(email.getTitle())%&gt;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&lt;hr&gt;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 id="content"&gt;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1369B2"/>
                </a:solidFill>
                <a:latin typeface="微软雅黑" panose="020B0503020204020204" pitchFamily="34" charset="-122"/>
                <a:ea typeface="微软雅黑" panose="020B0503020204020204" pitchFamily="34" charset="-122"/>
                <a:cs typeface="+mn-ea"/>
              </a:rPr>
              <a:t>            &lt;%=encoding.toString(email.getContent())%&gt;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服务器，在浏览器输入地址“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http://localhost:8080/chapter08/email.jsp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”访问，访问结果如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pic>
        <p:nvPicPr>
          <p:cNvPr id="307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066" y="2352114"/>
            <a:ext cx="5376737" cy="3712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1" name="1"/>
          <p:cNvSpPr txBox="1"/>
          <p:nvPr>
            <p:custDataLst>
              <p:tags r:id="rId1"/>
            </p:custDataLst>
          </p:nvPr>
        </p:nvSpPr>
        <p:spPr>
          <a:xfrm>
            <a:off x="2917360" y="1122015"/>
            <a:ext cx="8485746" cy="830997"/>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en-US" sz="1600" dirty="0">
                <a:solidFill>
                  <a:srgbClr val="595959"/>
                </a:solidFill>
                <a:latin typeface="微软雅黑" panose="020B0503020204020204" pitchFamily="34" charset="-122"/>
                <a:ea typeface="微软雅黑" panose="020B0503020204020204" pitchFamily="34" charset="-122"/>
                <a:cs typeface="+mn-ea"/>
              </a:rPr>
              <a:t>上</a:t>
            </a:r>
            <a:r>
              <a:rPr lang="zh-CN" altLang="zh-CN" sz="1600" dirty="0">
                <a:solidFill>
                  <a:srgbClr val="595959"/>
                </a:solidFill>
                <a:latin typeface="微软雅黑" panose="020B0503020204020204" pitchFamily="34" charset="-122"/>
                <a:ea typeface="微软雅黑" panose="020B0503020204020204" pitchFamily="34" charset="-122"/>
                <a:cs typeface="+mn-ea"/>
              </a:rPr>
              <a:t>图中的邮件发送页面中，输入邮件标题和内容，单击发送按钮，跳转到接收邮件信息页面，如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8" name="Title 1"/>
          <p:cNvSpPr txBox="1"/>
          <p:nvPr/>
        </p:nvSpPr>
        <p:spPr>
          <a:xfrm>
            <a:off x="713536" y="266933"/>
            <a:ext cx="887421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zh-CN" sz="2400" b="1" dirty="0">
                <a:solidFill>
                  <a:srgbClr val="595959"/>
                </a:solidFill>
                <a:latin typeface="微软雅黑" panose="020B0503020204020204" pitchFamily="34" charset="-122"/>
                <a:ea typeface="微软雅黑" panose="020B0503020204020204" pitchFamily="34" charset="-122"/>
                <a:cs typeface="+mn-ea"/>
              </a:rPr>
              <a:t>动手实践：使用</a:t>
            </a:r>
            <a:r>
              <a:rPr lang="en-US" altLang="zh-CN" sz="2400" b="1" dirty="0">
                <a:solidFill>
                  <a:srgbClr val="595959"/>
                </a:solidFill>
                <a:latin typeface="微软雅黑" panose="020B0503020204020204" pitchFamily="34" charset="-122"/>
                <a:ea typeface="微软雅黑" panose="020B0503020204020204" pitchFamily="34" charset="-122"/>
                <a:cs typeface="+mn-ea"/>
              </a:rPr>
              <a:t>JavaBean</a:t>
            </a:r>
            <a:r>
              <a:rPr lang="zh-CN" altLang="zh-CN" sz="2400" b="1" dirty="0">
                <a:solidFill>
                  <a:srgbClr val="595959"/>
                </a:solidFill>
                <a:latin typeface="微软雅黑" panose="020B0503020204020204" pitchFamily="34" charset="-122"/>
                <a:ea typeface="微软雅黑" panose="020B0503020204020204" pitchFamily="34" charset="-122"/>
                <a:cs typeface="+mn-ea"/>
              </a:rPr>
              <a:t>解决中文乱码</a:t>
            </a:r>
          </a:p>
        </p:txBody>
      </p:sp>
      <p:pic>
        <p:nvPicPr>
          <p:cNvPr id="4098"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7360" y="2417669"/>
            <a:ext cx="6093382" cy="2530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1"/>
          <p:cNvSpPr txBox="1"/>
          <p:nvPr>
            <p:custDataLst>
              <p:tags r:id="rId2"/>
            </p:custDataLst>
          </p:nvPr>
        </p:nvSpPr>
        <p:spPr>
          <a:xfrm>
            <a:off x="1050638" y="5187510"/>
            <a:ext cx="10352467" cy="1200329"/>
          </a:xfrm>
          <a:prstGeom prst="rect">
            <a:avLst/>
          </a:prstGeom>
          <a:noFill/>
          <a:ln>
            <a:noFill/>
          </a:ln>
        </p:spPr>
        <p:txBody>
          <a:bodyPr wrap="square" rtlCol="0">
            <a:spAutoFit/>
          </a:bodyPr>
          <a:lstStyle/>
          <a:p>
            <a:pPr>
              <a:lnSpc>
                <a:spcPct val="150000"/>
              </a:lnSpc>
            </a:pPr>
            <a:r>
              <a:rPr lang="zh-CN" altLang="zh-CN" sz="1600" dirty="0">
                <a:solidFill>
                  <a:srgbClr val="FF0000"/>
                </a:solidFill>
                <a:latin typeface="微软雅黑" panose="020B0503020204020204" pitchFamily="34" charset="-122"/>
                <a:ea typeface="微软雅黑" panose="020B0503020204020204" pitchFamily="34" charset="-122"/>
                <a:cs typeface="+mn-ea"/>
              </a:rPr>
              <a:t>注意</a:t>
            </a:r>
            <a:r>
              <a:rPr lang="zh-CN" altLang="zh-CN" sz="16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如果在JSP页面中使用Java代码调用JavaBean对象中的属性或方法，Java代码所使用的JavaBean对象名为&lt;jsp:useBean&gt;标签中的id属性值。</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53150" y="2954020"/>
            <a:ext cx="479679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通过</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JavaBean</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的应用，</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判断用户名是否有效</a:t>
            </a:r>
            <a:endParaRPr lang="en-US" altLang="zh-CN"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16595"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itle 1"/>
          <p:cNvSpPr txBox="1"/>
          <p:nvPr/>
        </p:nvSpPr>
        <p:spPr>
          <a:xfrm>
            <a:off x="1143840"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439677" y="2467270"/>
            <a:ext cx="9412808" cy="1200329"/>
          </a:xfrm>
          <a:prstGeom prst="rect">
            <a:avLst/>
          </a:prstGeom>
          <a:noFill/>
          <a:ln>
            <a:noFill/>
          </a:ln>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有些网站在用户注册时，用户名只能由字母、数字和下划线组成，并且首字符必须为字母，不允许包含特殊字符等。通过编写工具</a:t>
            </a:r>
            <a:r>
              <a:rPr lang="en-US" altLang="zh-CN" sz="1600" dirty="0">
                <a:solidFill>
                  <a:srgbClr val="595959"/>
                </a:solidFill>
                <a:latin typeface="微软雅黑" panose="020B0503020204020204" pitchFamily="34" charset="-122"/>
                <a:ea typeface="微软雅黑" panose="020B0503020204020204" pitchFamily="34" charset="-122"/>
                <a:cs typeface="+mn-ea"/>
              </a:rPr>
              <a:t>JavaBean</a:t>
            </a:r>
            <a:r>
              <a:rPr lang="zh-CN" altLang="zh-CN" sz="1600" dirty="0">
                <a:solidFill>
                  <a:srgbClr val="595959"/>
                </a:solidFill>
                <a:latin typeface="微软雅黑" panose="020B0503020204020204" pitchFamily="34" charset="-122"/>
                <a:ea typeface="微软雅黑" panose="020B0503020204020204" pitchFamily="34" charset="-122"/>
                <a:cs typeface="+mn-ea"/>
              </a:rPr>
              <a:t>就可以验证输入的用户名是否合法。本任务要求编写一个用于判断用户是否有效的</a:t>
            </a:r>
            <a:r>
              <a:rPr lang="en-US" altLang="zh-CN" sz="1600" dirty="0">
                <a:solidFill>
                  <a:srgbClr val="595959"/>
                </a:solidFill>
                <a:latin typeface="微软雅黑" panose="020B0503020204020204" pitchFamily="34" charset="-122"/>
                <a:ea typeface="微软雅黑" panose="020B0503020204020204" pitchFamily="34" charset="-122"/>
                <a:cs typeface="+mn-ea"/>
              </a:rPr>
              <a:t>JavaBean</a:t>
            </a:r>
            <a:r>
              <a:rPr lang="zh-CN" altLang="zh-CN" sz="1600" dirty="0">
                <a:solidFill>
                  <a:srgbClr val="595959"/>
                </a:solidFill>
                <a:latin typeface="微软雅黑" panose="020B0503020204020204" pitchFamily="34" charset="-122"/>
                <a:ea typeface="微软雅黑" panose="020B0503020204020204" pitchFamily="34" charset="-122"/>
                <a:cs typeface="+mn-ea"/>
              </a:rPr>
              <a:t>，并应用该</a:t>
            </a:r>
            <a:r>
              <a:rPr lang="en-US" altLang="zh-CN" sz="1600" dirty="0">
                <a:solidFill>
                  <a:srgbClr val="595959"/>
                </a:solidFill>
                <a:latin typeface="微软雅黑" panose="020B0503020204020204" pitchFamily="34" charset="-122"/>
                <a:ea typeface="微软雅黑" panose="020B0503020204020204" pitchFamily="34" charset="-122"/>
                <a:cs typeface="+mn-ea"/>
              </a:rPr>
              <a:t>JavaBean</a:t>
            </a:r>
            <a:r>
              <a:rPr lang="zh-CN" altLang="zh-CN" sz="1600" dirty="0">
                <a:solidFill>
                  <a:srgbClr val="595959"/>
                </a:solidFill>
                <a:latin typeface="微软雅黑" panose="020B0503020204020204" pitchFamily="34" charset="-122"/>
                <a:ea typeface="微软雅黑" panose="020B0503020204020204" pitchFamily="34" charset="-122"/>
                <a:cs typeface="+mn-ea"/>
              </a:rPr>
              <a:t>判断用户名是否有效。</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508214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439677" y="2467270"/>
            <a:ext cx="9412808" cy="1895455"/>
          </a:xfrm>
          <a:prstGeom prst="rect">
            <a:avLst/>
          </a:prstGeom>
          <a:noFill/>
          <a:ln>
            <a:noFill/>
          </a:ln>
        </p:spPr>
        <p:txBody>
          <a:bodyPr wrap="square" rtlCol="0">
            <a:spAutoFit/>
          </a:bodyPr>
          <a:lstStyle/>
          <a:p>
            <a:pPr>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cs typeface="+mn-ea"/>
              </a:rPr>
              <a:t>提示：</a:t>
            </a:r>
            <a:endParaRPr lang="en-US" altLang="zh-CN" sz="1600" dirty="0">
              <a:solidFill>
                <a:srgbClr val="FF0000"/>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本任务需要定义一个输入用户名的表单页面以及一个用户名验证反馈页面，还需要定义一个用户名的</a:t>
            </a:r>
            <a:r>
              <a:rPr lang="en-US" altLang="zh-CN" sz="1600" dirty="0">
                <a:solidFill>
                  <a:srgbClr val="595959"/>
                </a:solidFill>
                <a:latin typeface="微软雅黑" panose="020B0503020204020204" pitchFamily="34" charset="-122"/>
                <a:ea typeface="微软雅黑" panose="020B0503020204020204" pitchFamily="34" charset="-122"/>
                <a:cs typeface="+mn-ea"/>
              </a:rPr>
              <a:t>JavaBean</a:t>
            </a:r>
            <a:r>
              <a:rPr lang="zh-CN" altLang="zh-CN" sz="1600" dirty="0">
                <a:solidFill>
                  <a:srgbClr val="595959"/>
                </a:solidFill>
                <a:latin typeface="微软雅黑" panose="020B0503020204020204" pitchFamily="34" charset="-122"/>
                <a:ea typeface="微软雅黑" panose="020B0503020204020204" pitchFamily="34" charset="-122"/>
                <a:cs typeface="+mn-ea"/>
              </a:rPr>
              <a:t>，来对输入的用户名进行验证。</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JSP</a:t>
            </a:r>
            <a:r>
              <a:rPr lang="zh-CN" altLang="zh-CN" sz="1600" dirty="0">
                <a:solidFill>
                  <a:srgbClr val="595959"/>
                </a:solidFill>
                <a:latin typeface="微软雅黑" panose="020B0503020204020204" pitchFamily="34" charset="-122"/>
                <a:ea typeface="微软雅黑" panose="020B0503020204020204" pitchFamily="34" charset="-122"/>
                <a:cs typeface="+mn-ea"/>
              </a:rPr>
              <a:t>中，可以应用字符的</a:t>
            </a:r>
            <a:r>
              <a:rPr lang="en-US" altLang="zh-CN" sz="1600" dirty="0">
                <a:solidFill>
                  <a:srgbClr val="595959"/>
                </a:solidFill>
                <a:latin typeface="微软雅黑" panose="020B0503020204020204" pitchFamily="34" charset="-122"/>
                <a:ea typeface="微软雅黑" panose="020B0503020204020204" pitchFamily="34" charset="-122"/>
                <a:cs typeface="+mn-ea"/>
              </a:rPr>
              <a:t>ASCII</a:t>
            </a:r>
            <a:r>
              <a:rPr lang="zh-CN" altLang="zh-CN" sz="1600" dirty="0">
                <a:solidFill>
                  <a:srgbClr val="595959"/>
                </a:solidFill>
                <a:latin typeface="微软雅黑" panose="020B0503020204020204" pitchFamily="34" charset="-122"/>
                <a:ea typeface="微软雅黑" panose="020B0503020204020204" pitchFamily="34" charset="-122"/>
                <a:cs typeface="+mn-ea"/>
              </a:rPr>
              <a:t>码来判断用户名是否有效，其中英文字母的</a:t>
            </a:r>
            <a:r>
              <a:rPr lang="en-US" altLang="zh-CN" sz="1600" dirty="0">
                <a:solidFill>
                  <a:srgbClr val="595959"/>
                </a:solidFill>
                <a:latin typeface="微软雅黑" panose="020B0503020204020204" pitchFamily="34" charset="-122"/>
                <a:ea typeface="微软雅黑" panose="020B0503020204020204" pitchFamily="34" charset="-122"/>
                <a:cs typeface="+mn-ea"/>
              </a:rPr>
              <a:t>ASCII</a:t>
            </a:r>
            <a:r>
              <a:rPr lang="zh-CN" altLang="zh-CN" sz="1600" dirty="0">
                <a:solidFill>
                  <a:srgbClr val="595959"/>
                </a:solidFill>
                <a:latin typeface="微软雅黑" panose="020B0503020204020204" pitchFamily="34" charset="-122"/>
                <a:ea typeface="微软雅黑" panose="020B0503020204020204" pitchFamily="34" charset="-122"/>
                <a:cs typeface="+mn-ea"/>
              </a:rPr>
              <a:t>码范围为</a:t>
            </a:r>
            <a:r>
              <a:rPr lang="en-US" altLang="zh-CN" sz="1600" dirty="0">
                <a:solidFill>
                  <a:srgbClr val="595959"/>
                </a:solidFill>
                <a:latin typeface="微软雅黑" panose="020B0503020204020204" pitchFamily="34" charset="-122"/>
                <a:ea typeface="微软雅黑" panose="020B0503020204020204" pitchFamily="34" charset="-122"/>
                <a:cs typeface="+mn-ea"/>
              </a:rPr>
              <a:t>65~90</a:t>
            </a:r>
            <a:r>
              <a:rPr lang="zh-CN" altLang="zh-CN" sz="1600" dirty="0">
                <a:solidFill>
                  <a:srgbClr val="595959"/>
                </a:solidFill>
                <a:latin typeface="微软雅黑" panose="020B0503020204020204" pitchFamily="34" charset="-122"/>
                <a:ea typeface="微软雅黑" panose="020B0503020204020204" pitchFamily="34" charset="-122"/>
                <a:cs typeface="+mn-ea"/>
              </a:rPr>
              <a:t>（大写字母）和</a:t>
            </a:r>
            <a:r>
              <a:rPr lang="en-US" altLang="zh-CN" sz="1600" dirty="0">
                <a:solidFill>
                  <a:srgbClr val="595959"/>
                </a:solidFill>
                <a:latin typeface="微软雅黑" panose="020B0503020204020204" pitchFamily="34" charset="-122"/>
                <a:ea typeface="微软雅黑" panose="020B0503020204020204" pitchFamily="34" charset="-122"/>
                <a:cs typeface="+mn-ea"/>
              </a:rPr>
              <a:t>97~122</a:t>
            </a:r>
            <a:r>
              <a:rPr lang="zh-CN" altLang="zh-CN" sz="1600" dirty="0">
                <a:solidFill>
                  <a:srgbClr val="595959"/>
                </a:solidFill>
                <a:latin typeface="微软雅黑" panose="020B0503020204020204" pitchFamily="34" charset="-122"/>
                <a:ea typeface="微软雅黑" panose="020B0503020204020204" pitchFamily="34" charset="-122"/>
                <a:cs typeface="+mn-ea"/>
              </a:rPr>
              <a:t>（小写字母）：下划线的</a:t>
            </a:r>
            <a:r>
              <a:rPr lang="en-US" altLang="zh-CN" sz="1600" dirty="0">
                <a:solidFill>
                  <a:srgbClr val="595959"/>
                </a:solidFill>
                <a:latin typeface="微软雅黑" panose="020B0503020204020204" pitchFamily="34" charset="-122"/>
                <a:ea typeface="微软雅黑" panose="020B0503020204020204" pitchFamily="34" charset="-122"/>
                <a:cs typeface="+mn-ea"/>
              </a:rPr>
              <a:t>ASCII</a:t>
            </a:r>
            <a:r>
              <a:rPr lang="zh-CN" altLang="zh-CN" sz="1600" dirty="0">
                <a:solidFill>
                  <a:srgbClr val="595959"/>
                </a:solidFill>
                <a:latin typeface="微软雅黑" panose="020B0503020204020204" pitchFamily="34" charset="-122"/>
                <a:ea typeface="微软雅黑" panose="020B0503020204020204" pitchFamily="34" charset="-122"/>
                <a:cs typeface="+mn-ea"/>
              </a:rPr>
              <a:t>码为</a:t>
            </a:r>
            <a:r>
              <a:rPr lang="en-US" altLang="zh-CN" sz="1600" dirty="0">
                <a:solidFill>
                  <a:srgbClr val="595959"/>
                </a:solidFill>
                <a:latin typeface="微软雅黑" panose="020B0503020204020204" pitchFamily="34" charset="-122"/>
                <a:ea typeface="微软雅黑" panose="020B0503020204020204" pitchFamily="34" charset="-122"/>
                <a:cs typeface="+mn-ea"/>
              </a:rPr>
              <a:t>95</a:t>
            </a:r>
            <a:r>
              <a:rPr lang="zh-CN" altLang="zh-CN" sz="1600" dirty="0">
                <a:solidFill>
                  <a:srgbClr val="595959"/>
                </a:solidFill>
                <a:latin typeface="微软雅黑" panose="020B0503020204020204" pitchFamily="34" charset="-122"/>
                <a:ea typeface="微软雅黑" panose="020B0503020204020204" pitchFamily="34" charset="-122"/>
                <a:cs typeface="+mn-ea"/>
              </a:rPr>
              <a:t>；数字的</a:t>
            </a:r>
            <a:r>
              <a:rPr lang="en-US" altLang="zh-CN" sz="1600" dirty="0">
                <a:solidFill>
                  <a:srgbClr val="595959"/>
                </a:solidFill>
                <a:latin typeface="微软雅黑" panose="020B0503020204020204" pitchFamily="34" charset="-122"/>
                <a:ea typeface="微软雅黑" panose="020B0503020204020204" pitchFamily="34" charset="-122"/>
                <a:cs typeface="+mn-ea"/>
              </a:rPr>
              <a:t>ASCII</a:t>
            </a:r>
            <a:r>
              <a:rPr lang="zh-CN" altLang="zh-CN" sz="1600" dirty="0">
                <a:solidFill>
                  <a:srgbClr val="595959"/>
                </a:solidFill>
                <a:latin typeface="微软雅黑" panose="020B0503020204020204" pitchFamily="34" charset="-122"/>
                <a:ea typeface="微软雅黑" panose="020B0503020204020204" pitchFamily="34" charset="-122"/>
                <a:cs typeface="+mn-ea"/>
              </a:rPr>
              <a:t>码范围在</a:t>
            </a:r>
            <a:r>
              <a:rPr lang="en-US" altLang="zh-CN" sz="1600" dirty="0">
                <a:solidFill>
                  <a:srgbClr val="595959"/>
                </a:solidFill>
                <a:latin typeface="微软雅黑" panose="020B0503020204020204" pitchFamily="34" charset="-122"/>
                <a:ea typeface="微软雅黑" panose="020B0503020204020204" pitchFamily="34" charset="-122"/>
                <a:cs typeface="+mn-ea"/>
              </a:rPr>
              <a:t>47~58</a:t>
            </a:r>
            <a:r>
              <a:rPr lang="zh-CN" altLang="zh-CN" sz="1600" dirty="0">
                <a:solidFill>
                  <a:srgbClr val="595959"/>
                </a:solidFill>
                <a:latin typeface="微软雅黑" panose="020B0503020204020204" pitchFamily="34" charset="-122"/>
                <a:ea typeface="微软雅黑" panose="020B0503020204020204" pitchFamily="34" charset="-122"/>
                <a:cs typeface="+mn-ea"/>
              </a:rPr>
              <a:t>之间。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35093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27111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20147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32875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JavaBean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技术</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254293"/>
            <a:ext cx="5143000" cy="612920"/>
            <a:chOff x="4315150" y="1647579"/>
            <a:chExt cx="3857250" cy="540057"/>
          </a:xfrm>
        </p:grpSpPr>
        <p:sp>
          <p:nvSpPr>
            <p:cNvPr id="64" name="矩形 63"/>
            <p:cNvSpPr/>
            <p:nvPr/>
          </p:nvSpPr>
          <p:spPr>
            <a:xfrm>
              <a:off x="4576772" y="1730243"/>
              <a:ext cx="3514412"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动手实践：使用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JavaBean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解决中文乱码</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179830"/>
            <a:ext cx="5143000" cy="612920"/>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开发模型</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119671" y="5080019"/>
            <a:ext cx="1192345" cy="614383"/>
            <a:chOff x="2215144" y="3084852"/>
            <a:chExt cx="1244730" cy="844793"/>
          </a:xfrm>
        </p:grpSpPr>
        <p:sp>
          <p:nvSpPr>
            <p:cNvPr id="22" name="平行四边形 2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4025342" y="5058371"/>
            <a:ext cx="5143000" cy="612920"/>
            <a:chOff x="4315150" y="2341731"/>
            <a:chExt cx="3857250" cy="540057"/>
          </a:xfrm>
        </p:grpSpPr>
        <p:sp>
          <p:nvSpPr>
            <p:cNvPr id="25" name="矩形 24"/>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MVC</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设计模式</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22015"/>
            <a:ext cx="8485746" cy="1156792"/>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编写</a:t>
            </a:r>
            <a:r>
              <a:rPr lang="en-US" altLang="zh-CN" sz="1600" b="1" dirty="0">
                <a:solidFill>
                  <a:srgbClr val="595959"/>
                </a:solidFill>
                <a:latin typeface="微软雅黑" panose="020B0503020204020204" pitchFamily="34" charset="-122"/>
                <a:ea typeface="微软雅黑" panose="020B0503020204020204" pitchFamily="34" charset="-122"/>
                <a:cs typeface="+mn-ea"/>
              </a:rPr>
              <a:t>JavaBean</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err="1">
                <a:solidFill>
                  <a:srgbClr val="595959"/>
                </a:solidFill>
                <a:latin typeface="微软雅黑" panose="020B0503020204020204" pitchFamily="34" charset="-122"/>
                <a:ea typeface="微软雅黑" panose="020B0503020204020204" pitchFamily="34" charset="-122"/>
                <a:cs typeface="+mn-ea"/>
              </a:rPr>
              <a:t>cn.itcast</a:t>
            </a:r>
            <a:r>
              <a:rPr lang="zh-CN" altLang="zh-CN" sz="1600" dirty="0">
                <a:solidFill>
                  <a:srgbClr val="595959"/>
                </a:solidFill>
                <a:latin typeface="微软雅黑" panose="020B0503020204020204" pitchFamily="34" charset="-122"/>
                <a:ea typeface="微软雅黑" panose="020B0503020204020204" pitchFamily="34" charset="-122"/>
                <a:cs typeface="+mn-ea"/>
              </a:rPr>
              <a:t>包下创建名称为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Username</a:t>
            </a:r>
            <a:r>
              <a:rPr lang="zh-CN" altLang="zh-CN" sz="1600" dirty="0">
                <a:solidFill>
                  <a:srgbClr val="595959"/>
                </a:solidFill>
                <a:latin typeface="微软雅黑" panose="020B0503020204020204" pitchFamily="34" charset="-122"/>
                <a:ea typeface="微软雅黑" panose="020B0503020204020204" pitchFamily="34" charset="-122"/>
                <a:cs typeface="+mn-ea"/>
              </a:rPr>
              <a:t>的类，用于封装用户信息</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Username</a:t>
            </a:r>
            <a:r>
              <a:rPr lang="zh-CN" altLang="zh-CN" sz="1600" dirty="0">
                <a:solidFill>
                  <a:srgbClr val="595959"/>
                </a:solidFill>
                <a:latin typeface="微软雅黑" panose="020B0503020204020204" pitchFamily="34" charset="-122"/>
                <a:ea typeface="微软雅黑" panose="020B0503020204020204" pitchFamily="34" charset="-122"/>
                <a:cs typeface="+mn-ea"/>
              </a:rPr>
              <a:t>类的实现如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4"/>
          <a:stretch>
            <a:fillRect/>
          </a:stretch>
        </p:blipFill>
        <p:spPr>
          <a:xfrm>
            <a:off x="1888955" y="2258871"/>
            <a:ext cx="8723902" cy="4228546"/>
          </a:xfrm>
          <a:prstGeom prst="rect">
            <a:avLst/>
          </a:prstGeom>
        </p:spPr>
      </p:pic>
      <p:sp>
        <p:nvSpPr>
          <p:cNvPr id="2" name="矩形 1"/>
          <p:cNvSpPr/>
          <p:nvPr/>
        </p:nvSpPr>
        <p:spPr>
          <a:xfrm>
            <a:off x="2070595" y="2245419"/>
            <a:ext cx="8232449" cy="4278094"/>
          </a:xfrm>
          <a:prstGeom prst="rect">
            <a:avLst/>
          </a:prstGeom>
        </p:spPr>
        <p:txBody>
          <a:bodyPr wrap="square">
            <a:spAutoFit/>
          </a:bodyPr>
          <a:lstStyle/>
          <a:p>
            <a:r>
              <a:rPr lang="en-US" altLang="zh-CN" sz="1600" dirty="0">
                <a:solidFill>
                  <a:srgbClr val="595959"/>
                </a:solidFill>
                <a:latin typeface="微软雅黑" panose="020B0503020204020204" pitchFamily="34" charset="-122"/>
                <a:ea typeface="微软雅黑" panose="020B0503020204020204" pitchFamily="34" charset="-122"/>
                <a:cs typeface="+mn-ea"/>
              </a:rPr>
              <a:t>public class Username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String reg = "[a-</a:t>
            </a:r>
            <a:r>
              <a:rPr lang="en-US" altLang="zh-CN" sz="1600" dirty="0" err="1">
                <a:solidFill>
                  <a:srgbClr val="595959"/>
                </a:solidFill>
                <a:latin typeface="微软雅黑" panose="020B0503020204020204" pitchFamily="34" charset="-122"/>
                <a:ea typeface="微软雅黑" panose="020B0503020204020204" pitchFamily="34" charset="-122"/>
                <a:cs typeface="+mn-ea"/>
              </a:rPr>
              <a:t>zA</a:t>
            </a:r>
            <a:r>
              <a:rPr lang="en-US" altLang="zh-CN" sz="1600" dirty="0">
                <a:solidFill>
                  <a:srgbClr val="595959"/>
                </a:solidFill>
                <a:latin typeface="微软雅黑" panose="020B0503020204020204" pitchFamily="34" charset="-122"/>
                <a:ea typeface="微软雅黑" panose="020B0503020204020204" pitchFamily="34" charset="-122"/>
                <a:cs typeface="+mn-ea"/>
              </a:rPr>
              <a:t>-Z]";</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regx</a:t>
            </a:r>
            <a:r>
              <a:rPr lang="en-US" altLang="zh-CN" sz="1600" dirty="0">
                <a:solidFill>
                  <a:srgbClr val="595959"/>
                </a:solidFill>
                <a:latin typeface="微软雅黑" panose="020B0503020204020204" pitchFamily="34" charset="-122"/>
                <a:ea typeface="微软雅黑" panose="020B0503020204020204" pitchFamily="34" charset="-122"/>
                <a:cs typeface="+mn-ea"/>
              </a:rPr>
              <a:t> = "[a-zA-Z0-9_]";</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String username;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Boolean </a:t>
            </a:r>
            <a:r>
              <a:rPr lang="en-US" altLang="zh-CN" sz="1600" dirty="0" err="1">
                <a:solidFill>
                  <a:srgbClr val="595959"/>
                </a:solidFill>
                <a:latin typeface="微软雅黑" panose="020B0503020204020204" pitchFamily="34" charset="-122"/>
                <a:ea typeface="微软雅黑" panose="020B0503020204020204" pitchFamily="34" charset="-122"/>
                <a:cs typeface="+mn-ea"/>
              </a:rPr>
              <a:t>isval</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String tip;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isValid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String name =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firstname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String.valueOf</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name.charAt</a:t>
            </a:r>
            <a:r>
              <a:rPr lang="en-US" altLang="zh-CN" sz="1600" dirty="0">
                <a:solidFill>
                  <a:srgbClr val="595959"/>
                </a:solidFill>
                <a:latin typeface="微软雅黑" panose="020B0503020204020204" pitchFamily="34" charset="-122"/>
                <a:ea typeface="微软雅黑" panose="020B0503020204020204" pitchFamily="34" charset="-122"/>
                <a:cs typeface="+mn-ea"/>
              </a:rPr>
              <a:t>(0));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if(</a:t>
            </a:r>
            <a:r>
              <a:rPr lang="en-US" altLang="zh-CN" sz="1600" dirty="0" err="1">
                <a:solidFill>
                  <a:srgbClr val="595959"/>
                </a:solidFill>
                <a:latin typeface="微软雅黑" panose="020B0503020204020204" pitchFamily="34" charset="-122"/>
                <a:ea typeface="微软雅黑" panose="020B0503020204020204" pitchFamily="34" charset="-122"/>
                <a:cs typeface="+mn-ea"/>
              </a:rPr>
              <a:t>firstname.matches</a:t>
            </a:r>
            <a:r>
              <a:rPr lang="en-US" altLang="zh-CN" sz="1600" dirty="0">
                <a:solidFill>
                  <a:srgbClr val="595959"/>
                </a:solidFill>
                <a:latin typeface="微软雅黑" panose="020B0503020204020204" pitchFamily="34" charset="-122"/>
                <a:ea typeface="微软雅黑" panose="020B0503020204020204" pitchFamily="34" charset="-122"/>
                <a:cs typeface="+mn-ea"/>
              </a:rPr>
              <a:t>(reg)){//</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首字母为字母</a:t>
            </a:r>
          </a:p>
          <a:p>
            <a:r>
              <a:rPr lang="en-US" altLang="zh-CN" sz="1600" dirty="0">
                <a:solidFill>
                  <a:srgbClr val="595959"/>
                </a:solidFill>
                <a:latin typeface="微软雅黑" panose="020B0503020204020204" pitchFamily="34" charset="-122"/>
                <a:ea typeface="微软雅黑" panose="020B0503020204020204" pitchFamily="34" charset="-122"/>
                <a:cs typeface="+mn-ea"/>
              </a:rPr>
              <a:t>            for(int </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=1;i&lt;</a:t>
            </a:r>
            <a:r>
              <a:rPr lang="en-US" altLang="zh-CN" sz="1600" dirty="0" err="1">
                <a:solidFill>
                  <a:srgbClr val="595959"/>
                </a:solidFill>
                <a:latin typeface="微软雅黑" panose="020B0503020204020204" pitchFamily="34" charset="-122"/>
                <a:ea typeface="微软雅黑" panose="020B0503020204020204" pitchFamily="34" charset="-122"/>
                <a:cs typeface="+mn-ea"/>
              </a:rPr>
              <a:t>name.length</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if(!</a:t>
            </a:r>
            <a:r>
              <a:rPr lang="en-US" altLang="zh-CN" sz="1600" dirty="0" err="1">
                <a:solidFill>
                  <a:srgbClr val="595959"/>
                </a:solidFill>
                <a:latin typeface="微软雅黑" panose="020B0503020204020204" pitchFamily="34" charset="-122"/>
                <a:ea typeface="微软雅黑" panose="020B0503020204020204" pitchFamily="34" charset="-122"/>
                <a:cs typeface="+mn-ea"/>
              </a:rPr>
              <a:t>String.valueOf</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name.charAt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a:t>
            </a:r>
            <a:r>
              <a:rPr lang="en-US" altLang="zh-CN" sz="1600" dirty="0">
                <a:solidFill>
                  <a:srgbClr val="595959"/>
                </a:solidFill>
                <a:latin typeface="微软雅黑" panose="020B0503020204020204" pitchFamily="34" charset="-122"/>
                <a:ea typeface="微软雅黑" panose="020B0503020204020204" pitchFamily="34" charset="-122"/>
                <a:cs typeface="+mn-ea"/>
              </a:rPr>
              <a:t>)).matches(</a:t>
            </a:r>
            <a:r>
              <a:rPr lang="en-US" altLang="zh-CN" sz="1600" dirty="0" err="1">
                <a:solidFill>
                  <a:srgbClr val="595959"/>
                </a:solidFill>
                <a:latin typeface="微软雅黑" panose="020B0503020204020204" pitchFamily="34" charset="-122"/>
                <a:ea typeface="微软雅黑" panose="020B0503020204020204" pitchFamily="34" charset="-122"/>
                <a:cs typeface="+mn-ea"/>
              </a:rPr>
              <a:t>regx</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setTip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用户姓名错误，只能由字母、数字和下划线组成！</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return false;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setTip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用户格式正确！</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return true;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}else{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setTip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用户姓名错误，首字符必须为字母！</a:t>
            </a:r>
            <a:r>
              <a:rPr lang="en-US" altLang="zh-CN" sz="1600" dirty="0">
                <a:solidFill>
                  <a:srgbClr val="595959"/>
                </a:solidFill>
                <a:latin typeface="微软雅黑" panose="020B0503020204020204" pitchFamily="34" charset="-122"/>
                <a:ea typeface="微软雅黑" panose="020B0503020204020204" pitchFamily="34" charset="-122"/>
                <a:cs typeface="+mn-ea"/>
              </a:rPr>
              <a:t>"); return false;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sp>
        <p:nvSpPr>
          <p:cNvPr id="8" name="Title 1"/>
          <p:cNvSpPr txBox="1"/>
          <p:nvPr/>
        </p:nvSpPr>
        <p:spPr>
          <a:xfrm>
            <a:off x="713537" y="266933"/>
            <a:ext cx="47608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122015"/>
            <a:ext cx="8485746" cy="954107"/>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微软雅黑" panose="020B0503020204020204" pitchFamily="34" charset="-122"/>
                <a:ea typeface="微软雅黑" panose="020B0503020204020204" pitchFamily="34" charset="-122"/>
                <a:cs typeface="+mn-ea"/>
              </a:rPr>
              <a:t>编写用户输入用户名界面</a:t>
            </a:r>
          </a:p>
          <a:p>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login.jsp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文件，添加用户名文本框以及验证按钮。</a:t>
            </a:r>
            <a:r>
              <a:rPr lang="en-US" altLang="zh-CN" sz="1600" dirty="0" err="1">
                <a:solidFill>
                  <a:srgbClr val="595959"/>
                </a:solidFill>
                <a:latin typeface="微软雅黑" panose="020B0503020204020204" pitchFamily="34" charset="-122"/>
                <a:ea typeface="微软雅黑" panose="020B0503020204020204" pitchFamily="34" charset="-122"/>
                <a:cs typeface="+mn-ea"/>
              </a:rPr>
              <a:t>login.jsp</a:t>
            </a:r>
            <a:r>
              <a:rPr lang="zh-CN" altLang="zh-CN" sz="1600" dirty="0">
                <a:solidFill>
                  <a:srgbClr val="595959"/>
                </a:solidFill>
                <a:latin typeface="微软雅黑" panose="020B0503020204020204" pitchFamily="34" charset="-122"/>
                <a:ea typeface="微软雅黑" panose="020B0503020204020204" pitchFamily="34" charset="-122"/>
                <a:cs typeface="+mn-ea"/>
              </a:rPr>
              <a:t>的实现如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4"/>
          <a:stretch>
            <a:fillRect/>
          </a:stretch>
        </p:blipFill>
        <p:spPr>
          <a:xfrm>
            <a:off x="1864891" y="2705183"/>
            <a:ext cx="8723902" cy="3524832"/>
          </a:xfrm>
          <a:prstGeom prst="rect">
            <a:avLst/>
          </a:prstGeom>
        </p:spPr>
      </p:pic>
      <p:sp>
        <p:nvSpPr>
          <p:cNvPr id="2" name="矩形 1"/>
          <p:cNvSpPr/>
          <p:nvPr/>
        </p:nvSpPr>
        <p:spPr>
          <a:xfrm>
            <a:off x="2070595" y="2702617"/>
            <a:ext cx="8232449" cy="3539430"/>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 page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a:t>
            </a:r>
            <a:r>
              <a:rPr lang="en-US" altLang="zh-CN" sz="1600" dirty="0" err="1">
                <a:solidFill>
                  <a:srgbClr val="595959"/>
                </a:solidFill>
                <a:latin typeface="微软雅黑" panose="020B0503020204020204" pitchFamily="34" charset="-122"/>
                <a:ea typeface="微软雅黑" panose="020B0503020204020204" pitchFamily="34" charset="-122"/>
                <a:cs typeface="+mn-ea"/>
              </a:rPr>
              <a:t>html;charset</a:t>
            </a:r>
            <a:r>
              <a:rPr lang="en-US" altLang="zh-CN" sz="1600" dirty="0">
                <a:solidFill>
                  <a:srgbClr val="595959"/>
                </a:solidFill>
                <a:latin typeface="微软雅黑" panose="020B0503020204020204" pitchFamily="34" charset="-122"/>
                <a:ea typeface="微软雅黑" panose="020B0503020204020204" pitchFamily="34" charset="-122"/>
                <a:cs typeface="+mn-ea"/>
              </a:rPr>
              <a:t>=UTF-8" language="java"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&lt;head&gt;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用户输入用户名界面</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&lt;/head&gt;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&lt;form action="</a:t>
            </a:r>
            <a:r>
              <a:rPr lang="en-US" altLang="zh-CN" sz="1600" dirty="0" err="1">
                <a:solidFill>
                  <a:srgbClr val="595959"/>
                </a:solidFill>
                <a:latin typeface="微软雅黑" panose="020B0503020204020204" pitchFamily="34" charset="-122"/>
                <a:ea typeface="微软雅黑" panose="020B0503020204020204" pitchFamily="34" charset="-122"/>
                <a:cs typeface="+mn-ea"/>
              </a:rPr>
              <a:t>judge.jsp</a:t>
            </a:r>
            <a:r>
              <a:rPr lang="en-US" altLang="zh-CN" sz="1600" dirty="0">
                <a:solidFill>
                  <a:srgbClr val="595959"/>
                </a:solidFill>
                <a:latin typeface="微软雅黑" panose="020B0503020204020204" pitchFamily="34" charset="-122"/>
                <a:ea typeface="微软雅黑" panose="020B0503020204020204" pitchFamily="34" charset="-122"/>
                <a:cs typeface="+mn-ea"/>
              </a:rPr>
              <a:t>" method="post" style="font-size: 20px;"&gt;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r>
              <a:rPr lang="zh-CN" altLang="zh-CN" sz="1600" dirty="0">
                <a:solidFill>
                  <a:srgbClr val="595959"/>
                </a:solidFill>
                <a:latin typeface="微软雅黑" panose="020B0503020204020204" pitchFamily="34" charset="-122"/>
                <a:ea typeface="微软雅黑" panose="020B0503020204020204" pitchFamily="34" charset="-122"/>
                <a:cs typeface="+mn-ea"/>
              </a:rPr>
              <a:t>请输入用户名：</a:t>
            </a:r>
            <a:r>
              <a:rPr lang="en-US" altLang="zh-CN" sz="1600" dirty="0">
                <a:solidFill>
                  <a:srgbClr val="1369B2"/>
                </a:solidFill>
                <a:latin typeface="微软雅黑" panose="020B0503020204020204" pitchFamily="34" charset="-122"/>
                <a:ea typeface="微软雅黑" panose="020B0503020204020204" pitchFamily="34" charset="-122"/>
                <a:cs typeface="+mn-ea"/>
              </a:rPr>
              <a:t>&lt;input type="text" name="username"/&gt;</a:t>
            </a:r>
            <a:r>
              <a:rPr lang="zh-CN" altLang="zh-CN" sz="1600" dirty="0">
                <a:solidFill>
                  <a:srgbClr val="595959"/>
                </a:solidFill>
                <a:latin typeface="微软雅黑" panose="020B0503020204020204" pitchFamily="34" charset="-122"/>
                <a:ea typeface="微软雅黑" panose="020B0503020204020204" pitchFamily="34" charset="-122"/>
                <a:cs typeface="+mn-ea"/>
              </a:rPr>
              <a:t>只能由字母、数字或者</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下划线组成</a:t>
            </a:r>
            <a:r>
              <a:rPr lang="en-US" altLang="zh-CN" sz="1600" dirty="0">
                <a:solidFill>
                  <a:srgbClr val="595959"/>
                </a:solidFill>
                <a:latin typeface="微软雅黑" panose="020B0503020204020204" pitchFamily="34" charset="-122"/>
                <a:ea typeface="微软雅黑" panose="020B0503020204020204" pitchFamily="34" charset="-122"/>
                <a:cs typeface="+mn-ea"/>
              </a:rPr>
              <a:t>&lt;/li&gt;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r>
              <a:rPr lang="en-US" altLang="zh-CN" sz="1600" dirty="0">
                <a:solidFill>
                  <a:srgbClr val="1369B2"/>
                </a:solidFill>
                <a:latin typeface="微软雅黑" panose="020B0503020204020204" pitchFamily="34" charset="-122"/>
                <a:ea typeface="微软雅黑" panose="020B0503020204020204" pitchFamily="34" charset="-122"/>
                <a:cs typeface="+mn-ea"/>
              </a:rPr>
              <a:t>&lt;input type=“</a:t>
            </a:r>
            <a:r>
              <a:rPr lang="en-US" altLang="zh-CN" sz="1600" dirty="0" err="1">
                <a:solidFill>
                  <a:srgbClr val="1369B2"/>
                </a:solidFill>
                <a:latin typeface="微软雅黑" panose="020B0503020204020204" pitchFamily="34" charset="-122"/>
                <a:ea typeface="微软雅黑" panose="020B0503020204020204" pitchFamily="34" charset="-122"/>
                <a:cs typeface="+mn-ea"/>
              </a:rPr>
              <a:t>submit”name</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en-US" altLang="zh-CN" sz="1600" dirty="0" err="1">
                <a:solidFill>
                  <a:srgbClr val="1369B2"/>
                </a:solidFill>
                <a:latin typeface="微软雅黑" panose="020B0503020204020204" pitchFamily="34" charset="-122"/>
                <a:ea typeface="微软雅黑" panose="020B0503020204020204" pitchFamily="34" charset="-122"/>
                <a:cs typeface="+mn-ea"/>
              </a:rPr>
              <a:t>submit”value</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zh-CN" altLang="zh-CN" sz="1600" dirty="0">
                <a:solidFill>
                  <a:srgbClr val="1369B2"/>
                </a:solidFill>
                <a:latin typeface="微软雅黑" panose="020B0503020204020204" pitchFamily="34" charset="-122"/>
                <a:ea typeface="微软雅黑" panose="020B0503020204020204" pitchFamily="34" charset="-122"/>
                <a:cs typeface="+mn-ea"/>
              </a:rPr>
              <a:t>验证</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r>
              <a:rPr lang="en-US" altLang="zh-CN" sz="1600" dirty="0">
                <a:solidFill>
                  <a:srgbClr val="595959"/>
                </a:solidFill>
                <a:latin typeface="微软雅黑" panose="020B0503020204020204" pitchFamily="34" charset="-122"/>
                <a:ea typeface="微软雅黑" panose="020B0503020204020204" pitchFamily="34" charset="-122"/>
                <a:cs typeface="+mn-ea"/>
              </a:rPr>
              <a:t>&lt;/li&gt;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&lt;/form&gt;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713537" y="266933"/>
            <a:ext cx="47608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122015"/>
            <a:ext cx="8485746" cy="954107"/>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微软雅黑" panose="020B0503020204020204" pitchFamily="34" charset="-122"/>
                <a:ea typeface="微软雅黑" panose="020B0503020204020204" pitchFamily="34" charset="-122"/>
                <a:cs typeface="+mn-ea"/>
              </a:rPr>
              <a:t>编写验证反馈界面</a:t>
            </a:r>
          </a:p>
          <a:p>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judge.jsp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文件，如果表单被提交，将判断用户名是否有效，并给出提示。</a:t>
            </a:r>
            <a:r>
              <a:rPr lang="en-US" altLang="zh-CN" sz="1600" dirty="0" err="1">
                <a:solidFill>
                  <a:srgbClr val="595959"/>
                </a:solidFill>
                <a:latin typeface="微软雅黑" panose="020B0503020204020204" pitchFamily="34" charset="-122"/>
                <a:ea typeface="微软雅黑" panose="020B0503020204020204" pitchFamily="34" charset="-122"/>
                <a:cs typeface="+mn-ea"/>
              </a:rPr>
              <a:t>judge.jsp</a:t>
            </a:r>
            <a:r>
              <a:rPr lang="zh-CN" altLang="zh-CN" sz="1600" dirty="0">
                <a:solidFill>
                  <a:srgbClr val="595959"/>
                </a:solidFill>
                <a:latin typeface="微软雅黑" panose="020B0503020204020204" pitchFamily="34" charset="-122"/>
                <a:ea typeface="微软雅黑" panose="020B0503020204020204" pitchFamily="34" charset="-122"/>
                <a:cs typeface="+mn-ea"/>
              </a:rPr>
              <a:t>的实现如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4"/>
          <a:stretch>
            <a:fillRect/>
          </a:stretch>
        </p:blipFill>
        <p:spPr>
          <a:xfrm>
            <a:off x="1684421" y="2546949"/>
            <a:ext cx="8904372" cy="3683066"/>
          </a:xfrm>
          <a:prstGeom prst="rect">
            <a:avLst/>
          </a:prstGeom>
        </p:spPr>
      </p:pic>
      <p:sp>
        <p:nvSpPr>
          <p:cNvPr id="2" name="矩形 1"/>
          <p:cNvSpPr/>
          <p:nvPr/>
        </p:nvSpPr>
        <p:spPr>
          <a:xfrm>
            <a:off x="1745740" y="2474015"/>
            <a:ext cx="8613449" cy="3785652"/>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 page </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contentType</a:t>
            </a:r>
            <a:r>
              <a:rPr lang="en-US" altLang="zh-CN" sz="1600" dirty="0">
                <a:solidFill>
                  <a:srgbClr val="595959"/>
                </a:solidFill>
                <a:latin typeface="微软雅黑" panose="020B0503020204020204" pitchFamily="34" charset="-122"/>
                <a:ea typeface="微软雅黑" panose="020B0503020204020204" pitchFamily="34" charset="-122"/>
                <a:cs typeface="+mn-ea"/>
              </a:rPr>
              <a:t>="text/</a:t>
            </a:r>
            <a:r>
              <a:rPr lang="en-US" altLang="zh-CN" sz="1600" dirty="0" err="1">
                <a:solidFill>
                  <a:srgbClr val="595959"/>
                </a:solidFill>
                <a:latin typeface="微软雅黑" panose="020B0503020204020204" pitchFamily="34" charset="-122"/>
                <a:ea typeface="微软雅黑" panose="020B0503020204020204" pitchFamily="34" charset="-122"/>
                <a:cs typeface="+mn-ea"/>
              </a:rPr>
              <a:t>html;charset</a:t>
            </a:r>
            <a:r>
              <a:rPr lang="en-US" altLang="zh-CN" sz="1600" dirty="0">
                <a:solidFill>
                  <a:srgbClr val="595959"/>
                </a:solidFill>
                <a:latin typeface="微软雅黑" panose="020B0503020204020204" pitchFamily="34" charset="-122"/>
                <a:ea typeface="微软雅黑" panose="020B0503020204020204" pitchFamily="34" charset="-122"/>
                <a:cs typeface="+mn-ea"/>
              </a:rPr>
              <a:t>=UTF-8" language="java"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jsp:useBean</a:t>
            </a:r>
            <a:r>
              <a:rPr lang="en-US" altLang="zh-CN" sz="1600" dirty="0">
                <a:solidFill>
                  <a:srgbClr val="595959"/>
                </a:solidFill>
                <a:latin typeface="微软雅黑" panose="020B0503020204020204" pitchFamily="34" charset="-122"/>
                <a:ea typeface="微软雅黑" panose="020B0503020204020204" pitchFamily="34" charset="-122"/>
                <a:cs typeface="+mn-ea"/>
              </a:rPr>
              <a:t> id = "username" class = "</a:t>
            </a:r>
            <a:r>
              <a:rPr lang="en-US" altLang="zh-CN" sz="1600" dirty="0" err="1">
                <a:solidFill>
                  <a:srgbClr val="595959"/>
                </a:solidFill>
                <a:latin typeface="微软雅黑" panose="020B0503020204020204" pitchFamily="34" charset="-122"/>
                <a:ea typeface="微软雅黑" panose="020B0503020204020204" pitchFamily="34" charset="-122"/>
                <a:cs typeface="+mn-ea"/>
              </a:rPr>
              <a:t>cn.itcast.Username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 scope = "page"&gt;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jsp:setProperty</a:t>
            </a:r>
            <a:r>
              <a:rPr lang="en-US" altLang="zh-CN" sz="1600" dirty="0">
                <a:solidFill>
                  <a:srgbClr val="595959"/>
                </a:solidFill>
                <a:latin typeface="微软雅黑" panose="020B0503020204020204" pitchFamily="34" charset="-122"/>
                <a:ea typeface="微软雅黑" panose="020B0503020204020204" pitchFamily="34" charset="-122"/>
                <a:cs typeface="+mn-ea"/>
              </a:rPr>
              <a:t> name = "username" property =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jsp:useBean</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&lt;head&gt;&lt;title&gt;</a:t>
            </a:r>
            <a:r>
              <a:rPr lang="zh-CN" altLang="zh-CN" sz="1600" dirty="0">
                <a:solidFill>
                  <a:srgbClr val="595959"/>
                </a:solidFill>
                <a:latin typeface="微软雅黑" panose="020B0503020204020204" pitchFamily="34" charset="-122"/>
                <a:ea typeface="微软雅黑" panose="020B0503020204020204" pitchFamily="34" charset="-122"/>
                <a:cs typeface="+mn-ea"/>
              </a:rPr>
              <a:t>验证反馈界面</a:t>
            </a:r>
            <a:r>
              <a:rPr lang="en-US" altLang="zh-CN" sz="1600" dirty="0">
                <a:solidFill>
                  <a:srgbClr val="595959"/>
                </a:solidFill>
                <a:latin typeface="微软雅黑" panose="020B0503020204020204" pitchFamily="34" charset="-122"/>
                <a:ea typeface="微软雅黑" panose="020B0503020204020204" pitchFamily="34" charset="-122"/>
                <a:cs typeface="+mn-ea"/>
              </a:rPr>
              <a:t>&lt;/title&gt;&lt;/head&gt;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&lt;ul style="font-size: 20px;"&gt;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r>
              <a:rPr lang="zh-CN" altLang="zh-CN" sz="1600" dirty="0">
                <a:solidFill>
                  <a:srgbClr val="595959"/>
                </a:solidFill>
                <a:latin typeface="微软雅黑" panose="020B0503020204020204" pitchFamily="34" charset="-122"/>
                <a:ea typeface="微软雅黑" panose="020B0503020204020204" pitchFamily="34" charset="-122"/>
                <a:cs typeface="+mn-ea"/>
              </a:rPr>
              <a:t>输入的用户名为：</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jsp:getProperty</a:t>
            </a:r>
            <a:r>
              <a:rPr lang="en-US" altLang="zh-CN" sz="1600" dirty="0">
                <a:solidFill>
                  <a:srgbClr val="595959"/>
                </a:solidFill>
                <a:latin typeface="微软雅黑" panose="020B0503020204020204" pitchFamily="34" charset="-122"/>
                <a:ea typeface="微软雅黑" panose="020B0503020204020204" pitchFamily="34" charset="-122"/>
                <a:cs typeface="+mn-ea"/>
              </a:rPr>
              <a:t> property = "username" name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"username"/&gt;&lt;/li&gt;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&lt;li&gt;&amp;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是否有效：</a:t>
            </a: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jsp:getProperty</a:t>
            </a:r>
            <a:r>
              <a:rPr lang="en-US" altLang="zh-CN" sz="1600" dirty="0">
                <a:solidFill>
                  <a:srgbClr val="1369B2"/>
                </a:solidFill>
                <a:latin typeface="微软雅黑" panose="020B0503020204020204" pitchFamily="34" charset="-122"/>
                <a:ea typeface="微软雅黑" panose="020B0503020204020204" pitchFamily="34" charset="-122"/>
                <a:cs typeface="+mn-ea"/>
              </a:rPr>
              <a:t> property = "</a:t>
            </a:r>
            <a:r>
              <a:rPr lang="en-US" altLang="zh-CN" sz="1600" dirty="0" err="1">
                <a:solidFill>
                  <a:srgbClr val="1369B2"/>
                </a:solidFill>
                <a:latin typeface="微软雅黑" panose="020B0503020204020204" pitchFamily="34" charset="-122"/>
                <a:ea typeface="微软雅黑" panose="020B0503020204020204" pitchFamily="34" charset="-122"/>
                <a:cs typeface="+mn-ea"/>
              </a:rPr>
              <a:t>isval</a:t>
            </a:r>
            <a:r>
              <a:rPr lang="en-US" altLang="zh-CN" sz="1600" dirty="0">
                <a:solidFill>
                  <a:srgbClr val="1369B2"/>
                </a:solidFill>
                <a:latin typeface="微软雅黑" panose="020B0503020204020204" pitchFamily="34" charset="-122"/>
                <a:ea typeface="微软雅黑" panose="020B0503020204020204" pitchFamily="34" charset="-122"/>
                <a:cs typeface="+mn-ea"/>
              </a:rPr>
              <a:t>" name </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1369B2"/>
                </a:solidFill>
                <a:latin typeface="微软雅黑" panose="020B0503020204020204" pitchFamily="34" charset="-122"/>
                <a:ea typeface="微软雅黑" panose="020B0503020204020204" pitchFamily="34" charset="-122"/>
                <a:cs typeface="+mn-ea"/>
              </a:rPr>
              <a:t>	= "username"/&gt;&lt;/li&gt;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&lt;li&gt;&amp;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;&amp;</a:t>
            </a:r>
            <a:r>
              <a:rPr lang="en-US" altLang="zh-CN" sz="1600" dirty="0" err="1">
                <a:solidFill>
                  <a:srgbClr val="595959"/>
                </a:solidFill>
                <a:latin typeface="微软雅黑" panose="020B0503020204020204" pitchFamily="34" charset="-122"/>
                <a:ea typeface="微软雅黑" panose="020B0503020204020204" pitchFamily="34" charset="-122"/>
                <a:cs typeface="+mn-ea"/>
              </a:rPr>
              <a:t>nbsp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提示信息：</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jsp:getProperty</a:t>
            </a:r>
            <a:r>
              <a:rPr lang="en-US" altLang="zh-CN" sz="1600" dirty="0">
                <a:solidFill>
                  <a:srgbClr val="595959"/>
                </a:solidFill>
                <a:latin typeface="微软雅黑" panose="020B0503020204020204" pitchFamily="34" charset="-122"/>
                <a:ea typeface="微软雅黑" panose="020B0503020204020204" pitchFamily="34" charset="-122"/>
                <a:cs typeface="+mn-ea"/>
              </a:rPr>
              <a:t> property = "tip" name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"username"/&gt;&lt;/li&gt;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&lt;/ul&gt;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&lt;/body&gt;&lt;/html&gt;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713537" y="266933"/>
            <a:ext cx="47608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917360" y="1122015"/>
            <a:ext cx="8485746" cy="1200329"/>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微软雅黑" panose="020B0503020204020204" pitchFamily="34" charset="-122"/>
                <a:ea typeface="微软雅黑" panose="020B0503020204020204" pitchFamily="34" charset="-122"/>
                <a:cs typeface="+mn-ea"/>
              </a:rPr>
              <a:t>运行项目，查看效果</a:t>
            </a:r>
          </a:p>
          <a:p>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中启动</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服务器，然后在浏览器中访问地址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http://localhost:8080/chapter08/</a:t>
            </a:r>
            <a:r>
              <a:rPr lang="en-US" altLang="zh-CN" sz="1600" dirty="0" err="1">
                <a:solidFill>
                  <a:srgbClr val="595959"/>
                </a:solidFill>
                <a:latin typeface="微软雅黑" panose="020B0503020204020204" pitchFamily="34" charset="-122"/>
                <a:ea typeface="微软雅黑" panose="020B0503020204020204" pitchFamily="34" charset="-122"/>
                <a:cs typeface="+mn-ea"/>
              </a:rPr>
              <a:t>login.jsp</a:t>
            </a:r>
            <a:r>
              <a:rPr lang="zh-CN" altLang="zh-CN" sz="1600" dirty="0">
                <a:solidFill>
                  <a:srgbClr val="595959"/>
                </a:solidFill>
                <a:latin typeface="微软雅黑" panose="020B0503020204020204" pitchFamily="34" charset="-122"/>
                <a:ea typeface="微软雅黑" panose="020B0503020204020204" pitchFamily="34" charset="-122"/>
                <a:cs typeface="+mn-ea"/>
              </a:rPr>
              <a:t>，用户输入用户名界面和验证反馈界面如</a:t>
            </a:r>
            <a:r>
              <a:rPr lang="zh-CN" altLang="en-US" sz="1600" dirty="0">
                <a:solidFill>
                  <a:srgbClr val="595959"/>
                </a:solidFill>
                <a:latin typeface="微软雅黑" panose="020B0503020204020204" pitchFamily="34" charset="-122"/>
                <a:ea typeface="微软雅黑" panose="020B0503020204020204" pitchFamily="34" charset="-122"/>
                <a:cs typeface="+mn-ea"/>
              </a:rPr>
              <a:t>下面两个图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713537" y="266933"/>
            <a:ext cx="476083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任务：判断用户名是否有效</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3" name="图片 12"/>
          <p:cNvPicPr/>
          <p:nvPr/>
        </p:nvPicPr>
        <p:blipFill>
          <a:blip r:embed="rId4">
            <a:extLst>
              <a:ext uri="{28A0092B-C50C-407E-A947-70E740481C1C}">
                <a14:useLocalDpi xmlns:a14="http://schemas.microsoft.com/office/drawing/2010/main" val="0"/>
              </a:ext>
            </a:extLst>
          </a:blip>
          <a:srcRect/>
          <a:stretch>
            <a:fillRect/>
          </a:stretch>
        </p:blipFill>
        <p:spPr bwMode="auto">
          <a:xfrm>
            <a:off x="3938587" y="2719387"/>
            <a:ext cx="4314825" cy="1419225"/>
          </a:xfrm>
          <a:prstGeom prst="rect">
            <a:avLst/>
          </a:prstGeom>
          <a:noFill/>
          <a:ln>
            <a:noFill/>
          </a:ln>
        </p:spPr>
      </p:pic>
      <p:pic>
        <p:nvPicPr>
          <p:cNvPr id="14" name="图片 13"/>
          <p:cNvPicPr/>
          <p:nvPr/>
        </p:nvPicPr>
        <p:blipFill>
          <a:blip r:embed="rId5">
            <a:extLst>
              <a:ext uri="{28A0092B-C50C-407E-A947-70E740481C1C}">
                <a14:useLocalDpi xmlns:a14="http://schemas.microsoft.com/office/drawing/2010/main" val="0"/>
              </a:ext>
            </a:extLst>
          </a:blip>
          <a:srcRect/>
          <a:stretch>
            <a:fillRect/>
          </a:stretch>
        </p:blipFill>
        <p:spPr bwMode="auto">
          <a:xfrm>
            <a:off x="3958635" y="4508086"/>
            <a:ext cx="4314825" cy="14192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707194" y="2960263"/>
            <a:ext cx="5418440"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JSP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8.3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52897" y="2779257"/>
            <a:ext cx="421478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en-US" dirty="0">
                <a:solidFill>
                  <a:srgbClr val="595959"/>
                </a:solidFill>
                <a:latin typeface="微软雅黑" panose="020B0503020204020204" pitchFamily="34" charset="-122"/>
                <a:ea typeface="微软雅黑" panose="020B0503020204020204" pitchFamily="34" charset="-122"/>
              </a:rPr>
              <a:t>技术开发</a:t>
            </a:r>
            <a:r>
              <a:rPr lang="en-US" altLang="zh-CN" dirty="0">
                <a:solidFill>
                  <a:srgbClr val="595959"/>
                </a:solidFill>
                <a:latin typeface="微软雅黑" panose="020B0503020204020204" pitchFamily="34" charset="-122"/>
                <a:ea typeface="微软雅黑" panose="020B0503020204020204" pitchFamily="34" charset="-122"/>
              </a:rPr>
              <a:t>Web</a:t>
            </a:r>
            <a:r>
              <a:rPr lang="zh-CN" altLang="en-US" dirty="0">
                <a:solidFill>
                  <a:srgbClr val="595959"/>
                </a:solidFill>
                <a:latin typeface="微软雅黑" panose="020B0503020204020204" pitchFamily="34" charset="-122"/>
                <a:ea typeface="微软雅黑" panose="020B0503020204020204" pitchFamily="34" charset="-122"/>
              </a:rPr>
              <a:t>应用程序的两种模型</a:t>
            </a:r>
            <a:r>
              <a:rPr lang="en-US" altLang="zh-CN" dirty="0">
                <a:solidFill>
                  <a:srgbClr val="1369B2"/>
                </a:solidFill>
                <a:latin typeface="微软雅黑" panose="020B0503020204020204" pitchFamily="34" charset="-122"/>
                <a:ea typeface="微软雅黑" panose="020B0503020204020204" pitchFamily="34" charset="-122"/>
              </a:rPr>
              <a:t>JSP Model1</a:t>
            </a:r>
            <a:r>
              <a:rPr lang="zh-CN" altLang="en-US"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1369B2"/>
                </a:solidFill>
                <a:latin typeface="微软雅黑" panose="020B0503020204020204" pitchFamily="34" charset="-122"/>
                <a:ea typeface="微软雅黑" panose="020B0503020204020204" pitchFamily="34" charset="-122"/>
              </a:rPr>
              <a:t>JSP Model2</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16595"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06091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46146" y="3046927"/>
            <a:ext cx="9215258" cy="137715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技术在</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应用程序的开发过程中运用十分广泛，它功能强大，是当前流行的动态网页技术标准之一。使用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技术开发</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应用程序，有两种开发模型可供选择，通常我们称为</a:t>
            </a:r>
            <a:r>
              <a:rPr lang="en-US" altLang="zh-CN" dirty="0">
                <a:solidFill>
                  <a:srgbClr val="1369B2"/>
                </a:solidFill>
                <a:latin typeface="微软雅黑" panose="020B0503020204020204" pitchFamily="34" charset="-122"/>
              </a:rPr>
              <a:t>JSP Model1</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JSP Model2</a:t>
            </a:r>
            <a:r>
              <a:rPr lang="zh-CN" altLang="zh-CN" dirty="0">
                <a:solidFill>
                  <a:srgbClr val="595959"/>
                </a:solidFill>
                <a:latin typeface="微软雅黑" panose="020B0503020204020204" pitchFamily="34" charset="-122"/>
              </a:rPr>
              <a:t>。</a:t>
            </a:r>
          </a:p>
        </p:txBody>
      </p:sp>
      <p:sp>
        <p:nvSpPr>
          <p:cNvPr id="2" name="文本框 1"/>
          <p:cNvSpPr txBox="1"/>
          <p:nvPr/>
        </p:nvSpPr>
        <p:spPr>
          <a:xfrm>
            <a:off x="1145643" y="1244628"/>
            <a:ext cx="238558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的两种开发模型</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225774" y="2649071"/>
            <a:ext cx="9865885" cy="213808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5822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47289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03498" y="1845731"/>
            <a:ext cx="10071007" cy="13637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在讲解</a:t>
            </a:r>
            <a:r>
              <a:rPr lang="en-US" altLang="zh-CN" dirty="0">
                <a:solidFill>
                  <a:srgbClr val="595959"/>
                </a:solidFill>
                <a:latin typeface="微软雅黑" panose="020B0503020204020204" pitchFamily="34" charset="-122"/>
              </a:rPr>
              <a:t>JSP Model1</a:t>
            </a:r>
            <a:r>
              <a:rPr lang="zh-CN" altLang="zh-CN" dirty="0">
                <a:solidFill>
                  <a:srgbClr val="595959"/>
                </a:solidFill>
                <a:latin typeface="微软雅黑" panose="020B0503020204020204" pitchFamily="34" charset="-122"/>
              </a:rPr>
              <a:t>开发模型之前，先来了解一下</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开发的早期模型。在早期使用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开发</a:t>
            </a:r>
            <a:r>
              <a:rPr lang="en-US" altLang="zh-CN" dirty="0">
                <a:solidFill>
                  <a:srgbClr val="595959"/>
                </a:solidFill>
                <a:latin typeface="微软雅黑" panose="020B0503020204020204" pitchFamily="34" charset="-122"/>
              </a:rPr>
              <a:t>Java Web</a:t>
            </a:r>
            <a:r>
              <a:rPr lang="zh-CN" altLang="zh-CN" dirty="0">
                <a:solidFill>
                  <a:srgbClr val="595959"/>
                </a:solidFill>
                <a:latin typeface="微软雅黑" panose="020B0503020204020204" pitchFamily="34" charset="-122"/>
              </a:rPr>
              <a:t>应用时，</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文件是一个独立的、能自主完成所有任务的模块，它负责处理业务逻辑、控制网页流程、向用户展示页面等，</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早期模型的工作原理如</a:t>
            </a:r>
            <a:r>
              <a:rPr lang="zh-CN" altLang="en-US" dirty="0">
                <a:solidFill>
                  <a:srgbClr val="595959"/>
                </a:solidFill>
                <a:latin typeface="微软雅黑" panose="020B0503020204020204" pitchFamily="34" charset="-122"/>
              </a:rPr>
              <a:t>下图</a:t>
            </a:r>
            <a:r>
              <a:rPr lang="zh-CN" altLang="zh-CN" dirty="0">
                <a:solidFill>
                  <a:srgbClr val="595959"/>
                </a:solidFill>
                <a:latin typeface="微软雅黑" panose="020B0503020204020204" pitchFamily="34" charset="-122"/>
              </a:rPr>
              <a:t>所示。</a:t>
            </a:r>
          </a:p>
        </p:txBody>
      </p:sp>
      <p:sp>
        <p:nvSpPr>
          <p:cNvPr id="2" name="文本框 1"/>
          <p:cNvSpPr txBox="1"/>
          <p:nvPr/>
        </p:nvSpPr>
        <p:spPr>
          <a:xfrm>
            <a:off x="1145643" y="1244628"/>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Model1</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2753776" y="3957915"/>
          <a:ext cx="6947645" cy="1528482"/>
        </p:xfrm>
        <a:graphic>
          <a:graphicData uri="http://schemas.openxmlformats.org/presentationml/2006/ole">
            <mc:AlternateContent xmlns:mc="http://schemas.openxmlformats.org/markup-compatibility/2006">
              <mc:Choice xmlns:v="urn:schemas-microsoft-com:vml" Requires="v">
                <p:oleObj r:id="rId5" imgW="1956435" imgH="442595" progId="Visio.Drawing.11">
                  <p:embed/>
                </p:oleObj>
              </mc:Choice>
              <mc:Fallback>
                <p:oleObj r:id="rId5" imgW="1956435" imgH="442595" progId="Visio.Drawing.11">
                  <p:embed/>
                  <p:pic>
                    <p:nvPicPr>
                      <p:cNvPr id="0" name="对象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3776" y="3957915"/>
                        <a:ext cx="6947645" cy="1528482"/>
                      </a:xfrm>
                      <a:prstGeom prst="rect">
                        <a:avLst/>
                      </a:prstGeom>
                      <a:noFill/>
                    </p:spPr>
                  </p:pic>
                </p:oleObj>
              </mc:Fallback>
            </mc:AlternateContent>
          </a:graphicData>
        </a:graphic>
      </p:graphicFrame>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Model1</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文本框 18"/>
          <p:cNvSpPr txBox="1"/>
          <p:nvPr>
            <p:custDataLst>
              <p:tags r:id="rId2"/>
            </p:custDataLst>
          </p:nvPr>
        </p:nvSpPr>
        <p:spPr>
          <a:xfrm>
            <a:off x="1546146" y="2724199"/>
            <a:ext cx="9215258" cy="21436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可知，首先浏览器会发送请求给</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，然后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会直接对数据库执行读取、保存或修改等操作，最后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会将操作结果响应给浏览器。但是在程序中，</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页面功能“过于复杂”，会给开发带来一系列的问题，比如</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代码和</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代码耦合在一起，使得代码的可读性很差，数据、业务逻辑，控制流程混合在一起，使得程序难以修改和维护。为了解决上述问题，</a:t>
            </a:r>
            <a:r>
              <a:rPr lang="en-US" altLang="zh-CN" dirty="0">
                <a:solidFill>
                  <a:srgbClr val="595959"/>
                </a:solidFill>
                <a:latin typeface="微软雅黑" panose="020B0503020204020204" pitchFamily="34" charset="-122"/>
              </a:rPr>
              <a:t>SUN</a:t>
            </a:r>
            <a:r>
              <a:rPr lang="zh-CN" altLang="zh-CN" dirty="0">
                <a:solidFill>
                  <a:srgbClr val="595959"/>
                </a:solidFill>
                <a:latin typeface="微软雅黑" panose="020B0503020204020204" pitchFamily="34" charset="-122"/>
              </a:rPr>
              <a:t>公司提供了一种</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开发的架构模型——</a:t>
            </a:r>
            <a:r>
              <a:rPr lang="en-US" altLang="zh-CN" dirty="0">
                <a:solidFill>
                  <a:srgbClr val="1369B2"/>
                </a:solidFill>
                <a:latin typeface="微软雅黑" panose="020B0503020204020204" pitchFamily="34" charset="-122"/>
              </a:rPr>
              <a:t>JSP Model1</a:t>
            </a:r>
            <a:r>
              <a:rPr lang="zh-CN" altLang="zh-CN" dirty="0">
                <a:solidFill>
                  <a:srgbClr val="595959"/>
                </a:solidFill>
                <a:latin typeface="微软雅黑" panose="020B0503020204020204" pitchFamily="34" charset="-122"/>
              </a:rPr>
              <a:t>。</a:t>
            </a:r>
          </a:p>
        </p:txBody>
      </p:sp>
      <p:sp>
        <p:nvSpPr>
          <p:cNvPr id="12" name="圆角矩形 11"/>
          <p:cNvSpPr/>
          <p:nvPr/>
        </p:nvSpPr>
        <p:spPr>
          <a:xfrm>
            <a:off x="1225774" y="2460812"/>
            <a:ext cx="9865885" cy="266251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774851" y="47956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03498" y="1845731"/>
            <a:ext cx="10071007" cy="95125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 Model1</a:t>
            </a:r>
            <a:r>
              <a:rPr lang="zh-CN" altLang="zh-CN" dirty="0">
                <a:solidFill>
                  <a:srgbClr val="595959"/>
                </a:solidFill>
                <a:latin typeface="微软雅黑" panose="020B0503020204020204" pitchFamily="34" charset="-122"/>
              </a:rPr>
              <a:t>采用</a:t>
            </a:r>
            <a:r>
              <a:rPr lang="en-US" altLang="zh-CN" dirty="0">
                <a:solidFill>
                  <a:srgbClr val="1369B2"/>
                </a:solidFill>
                <a:latin typeface="微软雅黑" panose="020B0503020204020204" pitchFamily="34" charset="-122"/>
              </a:rPr>
              <a:t>JSP+JavaBean</a:t>
            </a:r>
            <a:r>
              <a:rPr lang="zh-CN" altLang="zh-CN" dirty="0">
                <a:solidFill>
                  <a:srgbClr val="595959"/>
                </a:solidFill>
                <a:latin typeface="微软雅黑" panose="020B0503020204020204" pitchFamily="34" charset="-122"/>
              </a:rPr>
              <a:t>的技术，将页面显示和业务逻辑分开。其中，</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实现流程控制和页面显示，</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对象封装数据和业务逻辑。</a:t>
            </a:r>
            <a:r>
              <a:rPr lang="en-US" altLang="zh-CN" dirty="0">
                <a:solidFill>
                  <a:srgbClr val="595959"/>
                </a:solidFill>
                <a:latin typeface="微软雅黑" panose="020B0503020204020204" pitchFamily="34" charset="-122"/>
              </a:rPr>
              <a:t>JSP Model1</a:t>
            </a:r>
            <a:r>
              <a:rPr lang="zh-CN" altLang="zh-CN" dirty="0">
                <a:solidFill>
                  <a:srgbClr val="595959"/>
                </a:solidFill>
                <a:latin typeface="微软雅黑" panose="020B0503020204020204" pitchFamily="34" charset="-122"/>
              </a:rPr>
              <a:t>的工作原理如</a:t>
            </a:r>
            <a:r>
              <a:rPr lang="zh-CN" altLang="en-US" dirty="0">
                <a:solidFill>
                  <a:srgbClr val="595959"/>
                </a:solidFill>
                <a:latin typeface="微软雅黑" panose="020B0503020204020204" pitchFamily="34" charset="-122"/>
              </a:rPr>
              <a:t>下图</a:t>
            </a:r>
            <a:r>
              <a:rPr lang="zh-CN" altLang="zh-CN" dirty="0">
                <a:solidFill>
                  <a:srgbClr val="595959"/>
                </a:solidFill>
                <a:latin typeface="微软雅黑" panose="020B0503020204020204" pitchFamily="34" charset="-122"/>
              </a:rPr>
              <a:t>所示。</a:t>
            </a:r>
          </a:p>
        </p:txBody>
      </p:sp>
      <p:sp>
        <p:nvSpPr>
          <p:cNvPr id="2" name="文本框 1"/>
          <p:cNvSpPr txBox="1"/>
          <p:nvPr/>
        </p:nvSpPr>
        <p:spPr>
          <a:xfrm>
            <a:off x="1145643" y="1244628"/>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Model1</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2864222" y="3482788"/>
          <a:ext cx="5980405" cy="2272554"/>
        </p:xfrm>
        <a:graphic>
          <a:graphicData uri="http://schemas.openxmlformats.org/presentationml/2006/ole">
            <mc:AlternateContent xmlns:mc="http://schemas.openxmlformats.org/markup-compatibility/2006">
              <mc:Choice xmlns:v="urn:schemas-microsoft-com:vml" Requires="v">
                <p:oleObj r:id="rId5" imgW="2143125" imgH="767080" progId="Visio.Drawing.11">
                  <p:embed/>
                </p:oleObj>
              </mc:Choice>
              <mc:Fallback>
                <p:oleObj r:id="rId5" imgW="2143125" imgH="767080" progId="Visio.Drawing.11">
                  <p:embed/>
                  <p:pic>
                    <p:nvPicPr>
                      <p:cNvPr id="0" name="对象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4222" y="3482788"/>
                        <a:ext cx="5980405" cy="2272554"/>
                      </a:xfrm>
                      <a:prstGeom prst="rect">
                        <a:avLst/>
                      </a:prstGeom>
                      <a:noFill/>
                    </p:spPr>
                  </p:pic>
                </p:oleObj>
              </mc:Fallback>
            </mc:AlternateContent>
          </a:graphicData>
        </a:graphic>
      </p:graphicFrame>
      <p:sp>
        <p:nvSpPr>
          <p:cNvPr id="10" name="Rectangle 3"/>
          <p:cNvSpPr>
            <a:spLocks noChangeArrowheads="1"/>
          </p:cNvSpPr>
          <p:nvPr/>
        </p:nvSpPr>
        <p:spPr bwMode="auto">
          <a:xfrm>
            <a:off x="0" y="1447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602647" y="3013559"/>
            <a:ext cx="5482647"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JavaBean</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技术</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8.1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Model2</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文本框 18"/>
          <p:cNvSpPr txBox="1"/>
          <p:nvPr>
            <p:custDataLst>
              <p:tags r:id="rId2"/>
            </p:custDataLst>
          </p:nvPr>
        </p:nvSpPr>
        <p:spPr>
          <a:xfrm>
            <a:off x="1573040" y="2858669"/>
            <a:ext cx="9215258" cy="172677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 Model1</a:t>
            </a:r>
            <a:r>
              <a:rPr lang="zh-CN" altLang="zh-CN" dirty="0">
                <a:solidFill>
                  <a:srgbClr val="595959"/>
                </a:solidFill>
                <a:latin typeface="微软雅黑" panose="020B0503020204020204" pitchFamily="34" charset="-122"/>
              </a:rPr>
              <a:t>虽然将数据和部分的业务逻辑从</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页面中分离出去，但是</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页面仍然需要负责流程控制和显示用户界面，对于一个业务流程复杂的大型应用程序来说，在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页面中依旧会嵌入大量的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代码，这样会给项目管理带来很大的麻烦。为了解决这样的问题，</a:t>
            </a:r>
            <a:r>
              <a:rPr lang="en-US" altLang="zh-CN" dirty="0">
                <a:solidFill>
                  <a:srgbClr val="595959"/>
                </a:solidFill>
                <a:latin typeface="微软雅黑" panose="020B0503020204020204" pitchFamily="34" charset="-122"/>
              </a:rPr>
              <a:t>SUN</a:t>
            </a:r>
            <a:r>
              <a:rPr lang="zh-CN" altLang="zh-CN" dirty="0">
                <a:solidFill>
                  <a:srgbClr val="595959"/>
                </a:solidFill>
                <a:latin typeface="微软雅黑" panose="020B0503020204020204" pitchFamily="34" charset="-122"/>
              </a:rPr>
              <a:t>公司在</a:t>
            </a:r>
            <a:r>
              <a:rPr lang="en-US" altLang="zh-CN" dirty="0">
                <a:solidFill>
                  <a:srgbClr val="595959"/>
                </a:solidFill>
                <a:latin typeface="微软雅黑" panose="020B0503020204020204" pitchFamily="34" charset="-122"/>
              </a:rPr>
              <a:t>Model1</a:t>
            </a:r>
            <a:r>
              <a:rPr lang="zh-CN" altLang="zh-CN" dirty="0">
                <a:solidFill>
                  <a:srgbClr val="595959"/>
                </a:solidFill>
                <a:latin typeface="微软雅黑" panose="020B0503020204020204" pitchFamily="34" charset="-122"/>
              </a:rPr>
              <a:t>的基础上又提出了</a:t>
            </a:r>
            <a:r>
              <a:rPr lang="en-US" altLang="zh-CN" dirty="0">
                <a:solidFill>
                  <a:srgbClr val="1369B2"/>
                </a:solidFill>
                <a:latin typeface="微软雅黑" panose="020B0503020204020204" pitchFamily="34" charset="-122"/>
              </a:rPr>
              <a:t>JSP Model2</a:t>
            </a:r>
            <a:r>
              <a:rPr lang="zh-CN" altLang="zh-CN" dirty="0">
                <a:solidFill>
                  <a:srgbClr val="1369B2"/>
                </a:solidFill>
                <a:latin typeface="微软雅黑" panose="020B0503020204020204" pitchFamily="34" charset="-122"/>
              </a:rPr>
              <a:t>架构模型</a:t>
            </a:r>
            <a:r>
              <a:rPr lang="zh-CN" altLang="zh-CN" dirty="0">
                <a:solidFill>
                  <a:srgbClr val="595959"/>
                </a:solidFill>
                <a:latin typeface="微软雅黑" panose="020B0503020204020204" pitchFamily="34" charset="-122"/>
              </a:rPr>
              <a:t>。</a:t>
            </a:r>
          </a:p>
        </p:txBody>
      </p:sp>
      <p:sp>
        <p:nvSpPr>
          <p:cNvPr id="12" name="圆角矩形 11"/>
          <p:cNvSpPr/>
          <p:nvPr/>
        </p:nvSpPr>
        <p:spPr>
          <a:xfrm>
            <a:off x="1225774" y="2460812"/>
            <a:ext cx="9865885" cy="252683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774851" y="467460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997067"/>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03498" y="1684367"/>
            <a:ext cx="10071007" cy="210770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JSP Model2</a:t>
            </a:r>
            <a:r>
              <a:rPr lang="zh-CN" altLang="zh-CN" dirty="0">
                <a:solidFill>
                  <a:srgbClr val="595959"/>
                </a:solidFill>
                <a:latin typeface="微软雅黑" panose="020B0503020204020204" pitchFamily="34" charset="-122"/>
              </a:rPr>
              <a:t>架构模型采用</a:t>
            </a:r>
            <a:r>
              <a:rPr lang="en-US" altLang="zh-CN" dirty="0">
                <a:solidFill>
                  <a:srgbClr val="1369B2"/>
                </a:solidFill>
                <a:latin typeface="微软雅黑" panose="020B0503020204020204" pitchFamily="34" charset="-122"/>
              </a:rPr>
              <a:t>JSP+Servlet+ JavaBean</a:t>
            </a:r>
            <a:r>
              <a:rPr lang="zh-CN" altLang="zh-CN" dirty="0">
                <a:solidFill>
                  <a:srgbClr val="595959"/>
                </a:solidFill>
                <a:latin typeface="微软雅黑" panose="020B0503020204020204" pitchFamily="34" charset="-122"/>
              </a:rPr>
              <a:t>的技术，此技术将原本</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页面中的流程控制代码提取出来，封装到</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中，实现了页面显示、流程控制和业务逻辑的分离。实际上</a:t>
            </a:r>
            <a:r>
              <a:rPr lang="en-US" altLang="zh-CN" dirty="0">
                <a:solidFill>
                  <a:srgbClr val="595959"/>
                </a:solidFill>
                <a:latin typeface="微软雅黑" panose="020B0503020204020204" pitchFamily="34" charset="-122"/>
              </a:rPr>
              <a:t>JSP Model2</a:t>
            </a:r>
            <a:r>
              <a:rPr lang="zh-CN" altLang="zh-CN" dirty="0">
                <a:solidFill>
                  <a:srgbClr val="595959"/>
                </a:solidFill>
                <a:latin typeface="微软雅黑" panose="020B0503020204020204" pitchFamily="34" charset="-122"/>
              </a:rPr>
              <a:t>模型就是</a:t>
            </a:r>
            <a:r>
              <a:rPr lang="en-US" altLang="zh-CN" dirty="0">
                <a:solidFill>
                  <a:srgbClr val="1369B2"/>
                </a:solidFill>
                <a:latin typeface="微软雅黑" panose="020B0503020204020204" pitchFamily="34" charset="-122"/>
              </a:rPr>
              <a:t>MVC</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Model-View-Controller</a:t>
            </a:r>
            <a:r>
              <a:rPr lang="zh-CN" altLang="zh-CN" dirty="0">
                <a:solidFill>
                  <a:srgbClr val="1369B2"/>
                </a:solidFill>
                <a:latin typeface="微软雅黑" panose="020B0503020204020204" pitchFamily="34" charset="-122"/>
              </a:rPr>
              <a:t>，模型</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视图</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控制器）设计模式</a:t>
            </a:r>
            <a:r>
              <a:rPr lang="zh-CN" altLang="zh-CN" dirty="0">
                <a:solidFill>
                  <a:srgbClr val="595959"/>
                </a:solidFill>
                <a:latin typeface="微软雅黑" panose="020B0503020204020204" pitchFamily="34" charset="-122"/>
              </a:rPr>
              <a:t>，其中控制器的角色由</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实现，视图的角色由</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页面实现，模型的角色是由</a:t>
            </a:r>
            <a:r>
              <a:rPr lang="en-US" altLang="zh-CN" dirty="0">
                <a:solidFill>
                  <a:srgbClr val="1369B2"/>
                </a:solidFill>
                <a:latin typeface="微软雅黑" panose="020B0503020204020204" pitchFamily="34" charset="-122"/>
              </a:rPr>
              <a:t>JavaBean</a:t>
            </a:r>
            <a:r>
              <a:rPr lang="zh-CN" altLang="zh-CN" dirty="0">
                <a:solidFill>
                  <a:srgbClr val="595959"/>
                </a:solidFill>
                <a:latin typeface="微软雅黑" panose="020B0503020204020204" pitchFamily="34" charset="-122"/>
              </a:rPr>
              <a:t>实现。</a:t>
            </a:r>
            <a:r>
              <a:rPr lang="en-US" altLang="zh-CN" dirty="0">
                <a:solidFill>
                  <a:srgbClr val="595959"/>
                </a:solidFill>
                <a:latin typeface="微软雅黑" panose="020B0503020204020204" pitchFamily="34" charset="-122"/>
              </a:rPr>
              <a:t>JSP Model2</a:t>
            </a:r>
            <a:r>
              <a:rPr lang="zh-CN" altLang="zh-CN" dirty="0">
                <a:solidFill>
                  <a:srgbClr val="595959"/>
                </a:solidFill>
                <a:latin typeface="微软雅黑" panose="020B0503020204020204" pitchFamily="34" charset="-122"/>
              </a:rPr>
              <a:t>的工作原理如</a:t>
            </a:r>
            <a:r>
              <a:rPr lang="zh-CN" altLang="en-US" dirty="0">
                <a:solidFill>
                  <a:srgbClr val="595959"/>
                </a:solidFill>
                <a:latin typeface="微软雅黑" panose="020B0503020204020204" pitchFamily="34" charset="-122"/>
              </a:rPr>
              <a:t>下图</a:t>
            </a:r>
            <a:r>
              <a:rPr lang="zh-CN" altLang="zh-CN" dirty="0">
                <a:solidFill>
                  <a:srgbClr val="595959"/>
                </a:solidFill>
                <a:latin typeface="微软雅黑" panose="020B0503020204020204" pitchFamily="34" charset="-122"/>
              </a:rPr>
              <a:t>所示。</a:t>
            </a:r>
          </a:p>
        </p:txBody>
      </p:sp>
      <p:sp>
        <p:nvSpPr>
          <p:cNvPr id="2" name="文本框 1"/>
          <p:cNvSpPr txBox="1"/>
          <p:nvPr/>
        </p:nvSpPr>
        <p:spPr>
          <a:xfrm>
            <a:off x="1145643" y="1137052"/>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Model2</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3"/>
          <p:cNvSpPr>
            <a:spLocks noChangeArrowheads="1"/>
          </p:cNvSpPr>
          <p:nvPr/>
        </p:nvSpPr>
        <p:spPr bwMode="auto">
          <a:xfrm>
            <a:off x="0" y="1447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2" name="对象 11"/>
          <p:cNvGraphicFramePr>
            <a:graphicFrameLocks noChangeAspect="1"/>
          </p:cNvGraphicFramePr>
          <p:nvPr/>
        </p:nvGraphicFramePr>
        <p:xfrm>
          <a:off x="2985248" y="4034118"/>
          <a:ext cx="6155181" cy="2084294"/>
        </p:xfrm>
        <a:graphic>
          <a:graphicData uri="http://schemas.openxmlformats.org/presentationml/2006/ole">
            <mc:AlternateContent xmlns:mc="http://schemas.openxmlformats.org/markup-compatibility/2006">
              <mc:Choice xmlns:v="urn:schemas-microsoft-com:vml" Requires="v">
                <p:oleObj r:id="rId5" imgW="6410325" imgH="2182495" progId="Visio.Drawing.11">
                  <p:embed/>
                </p:oleObj>
              </mc:Choice>
              <mc:Fallback>
                <p:oleObj r:id="rId5" imgW="6410325" imgH="2182495" progId="Visio.Drawing.11">
                  <p:embed/>
                  <p:pic>
                    <p:nvPicPr>
                      <p:cNvPr id="0" name="对象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5248" y="4034118"/>
                        <a:ext cx="6155181" cy="2084294"/>
                      </a:xfrm>
                      <a:prstGeom prst="rect">
                        <a:avLst/>
                      </a:prstGeom>
                      <a:noFill/>
                    </p:spPr>
                  </p:pic>
                </p:oleObj>
              </mc:Fallback>
            </mc:AlternateContent>
          </a:graphicData>
        </a:graphic>
      </p:graphicFrame>
      <p:sp>
        <p:nvSpPr>
          <p:cNvPr id="13" name="Rectangle 3"/>
          <p:cNvSpPr>
            <a:spLocks noChangeArrowheads="1"/>
          </p:cNvSpPr>
          <p:nvPr/>
        </p:nvSpPr>
        <p:spPr bwMode="auto">
          <a:xfrm>
            <a:off x="0" y="121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21599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16081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Model2</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JSP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开发模型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文本框 18"/>
          <p:cNvSpPr txBox="1"/>
          <p:nvPr>
            <p:custDataLst>
              <p:tags r:id="rId2"/>
            </p:custDataLst>
          </p:nvPr>
        </p:nvSpPr>
        <p:spPr>
          <a:xfrm>
            <a:off x="1573040" y="2885564"/>
            <a:ext cx="9215258" cy="12964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可知，</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充当了控制器的角色，它首先接收浏览器发送的请求，然后根据请求信息实例化</a:t>
            </a:r>
            <a:r>
              <a:rPr lang="en-US" altLang="zh-CN" dirty="0">
                <a:solidFill>
                  <a:srgbClr val="1369B2"/>
                </a:solidFill>
                <a:latin typeface="微软雅黑" panose="020B0503020204020204" pitchFamily="34" charset="-122"/>
              </a:rPr>
              <a:t>JavaBean</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，由</a:t>
            </a:r>
            <a:r>
              <a:rPr lang="en-US" altLang="zh-CN" dirty="0">
                <a:solidFill>
                  <a:srgbClr val="595959"/>
                </a:solidFill>
                <a:latin typeface="微软雅黑" panose="020B0503020204020204" pitchFamily="34" charset="-122"/>
              </a:rPr>
              <a:t>JavaBean</a:t>
            </a:r>
            <a:r>
              <a:rPr lang="zh-CN" altLang="zh-CN" dirty="0">
                <a:solidFill>
                  <a:srgbClr val="595959"/>
                </a:solidFill>
                <a:latin typeface="微软雅黑" panose="020B0503020204020204" pitchFamily="34" charset="-122"/>
              </a:rPr>
              <a:t>对象完成数据库操作并将操作结果进行封装，最后选择相应的</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页面将响应结果显示在浏览器中。</a:t>
            </a:r>
          </a:p>
        </p:txBody>
      </p:sp>
      <p:sp>
        <p:nvSpPr>
          <p:cNvPr id="12" name="圆角矩形 11"/>
          <p:cNvSpPr/>
          <p:nvPr/>
        </p:nvSpPr>
        <p:spPr>
          <a:xfrm>
            <a:off x="1225774" y="2460813"/>
            <a:ext cx="9865885" cy="22137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774851" y="43518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4559277" y="2960263"/>
            <a:ext cx="4315782" cy="830997"/>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MVC</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8.4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52897" y="2779257"/>
            <a:ext cx="421478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MVC</a:t>
            </a:r>
            <a:r>
              <a:rPr lang="zh-CN" altLang="en-US" dirty="0">
                <a:solidFill>
                  <a:srgbClr val="595959"/>
                </a:solidFill>
                <a:latin typeface="微软雅黑" panose="020B0503020204020204" pitchFamily="34" charset="-122"/>
                <a:ea typeface="微软雅黑" panose="020B0503020204020204" pitchFamily="34" charset="-122"/>
              </a:rPr>
              <a:t>的三个核心模块：</a:t>
            </a:r>
            <a:r>
              <a:rPr lang="zh-CN" altLang="en-US" dirty="0">
                <a:solidFill>
                  <a:srgbClr val="1369B2"/>
                </a:solidFill>
                <a:latin typeface="微软雅黑" panose="020B0503020204020204" pitchFamily="34" charset="-122"/>
                <a:ea typeface="微软雅黑" panose="020B0503020204020204" pitchFamily="34" charset="-122"/>
              </a:rPr>
              <a:t>模型</a:t>
            </a:r>
            <a:r>
              <a:rPr lang="zh-CN" altLang="en-US" dirty="0">
                <a:solidFill>
                  <a:srgbClr val="595959"/>
                </a:solidFill>
                <a:latin typeface="微软雅黑" panose="020B0503020204020204" pitchFamily="34" charset="-122"/>
                <a:ea typeface="微软雅黑" panose="020B0503020204020204" pitchFamily="34" charset="-122"/>
              </a:rPr>
              <a:t>、</a:t>
            </a:r>
            <a:r>
              <a:rPr lang="zh-CN" altLang="en-US" dirty="0">
                <a:solidFill>
                  <a:srgbClr val="1369B2"/>
                </a:solidFill>
                <a:latin typeface="微软雅黑" panose="020B0503020204020204" pitchFamily="34" charset="-122"/>
                <a:ea typeface="微软雅黑" panose="020B0503020204020204" pitchFamily="34" charset="-122"/>
              </a:rPr>
              <a:t>视图</a:t>
            </a:r>
            <a:r>
              <a:rPr lang="zh-CN" altLang="en-US" dirty="0">
                <a:solidFill>
                  <a:srgbClr val="595959"/>
                </a:solidFill>
                <a:latin typeface="微软雅黑" panose="020B0503020204020204" pitchFamily="34" charset="-122"/>
                <a:ea typeface="微软雅黑" panose="020B0503020204020204" pitchFamily="34" charset="-122"/>
              </a:rPr>
              <a:t>和</a:t>
            </a:r>
            <a:r>
              <a:rPr lang="zh-CN" altLang="en-US" dirty="0">
                <a:solidFill>
                  <a:srgbClr val="1369B2"/>
                </a:solidFill>
                <a:latin typeface="微软雅黑" panose="020B0503020204020204" pitchFamily="34" charset="-122"/>
                <a:ea typeface="微软雅黑" panose="020B0503020204020204" pitchFamily="34" charset="-122"/>
              </a:rPr>
              <a:t>控制器</a:t>
            </a:r>
          </a:p>
        </p:txBody>
      </p:sp>
      <p:grpSp>
        <p:nvGrpSpPr>
          <p:cNvPr id="11" name="组合 10"/>
          <p:cNvGrpSpPr/>
          <p:nvPr/>
        </p:nvGrpSpPr>
        <p:grpSpPr>
          <a:xfrm>
            <a:off x="5716595"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24154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179953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设计模式</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文本框 18"/>
          <p:cNvSpPr txBox="1"/>
          <p:nvPr>
            <p:custDataLst>
              <p:tags r:id="rId2"/>
            </p:custDataLst>
          </p:nvPr>
        </p:nvSpPr>
        <p:spPr>
          <a:xfrm>
            <a:off x="1680616" y="2885564"/>
            <a:ext cx="9215258" cy="12964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MVC</a:t>
            </a:r>
            <a:r>
              <a:rPr lang="zh-CN" altLang="zh-CN" dirty="0">
                <a:solidFill>
                  <a:srgbClr val="595959"/>
                </a:solidFill>
                <a:latin typeface="微软雅黑" panose="020B0503020204020204" pitchFamily="34" charset="-122"/>
              </a:rPr>
              <a:t>设计模式是施乐帕克研究中心在</a:t>
            </a:r>
            <a:r>
              <a:rPr lang="en-US" altLang="zh-CN" dirty="0">
                <a:solidFill>
                  <a:srgbClr val="595959"/>
                </a:solidFill>
                <a:latin typeface="微软雅黑" panose="020B0503020204020204" pitchFamily="34" charset="-122"/>
              </a:rPr>
              <a:t>20</a:t>
            </a:r>
            <a:r>
              <a:rPr lang="zh-CN" altLang="zh-CN" dirty="0">
                <a:solidFill>
                  <a:srgbClr val="595959"/>
                </a:solidFill>
                <a:latin typeface="微软雅黑" panose="020B0503020204020204" pitchFamily="34" charset="-122"/>
              </a:rPr>
              <a:t>世纪</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年代为编程语言</a:t>
            </a:r>
            <a:r>
              <a:rPr lang="en-US" altLang="zh-CN" dirty="0">
                <a:solidFill>
                  <a:srgbClr val="595959"/>
                </a:solidFill>
                <a:latin typeface="微软雅黑" panose="020B0503020204020204" pitchFamily="34" charset="-122"/>
              </a:rPr>
              <a:t>Smalltalk-80</a:t>
            </a:r>
            <a:r>
              <a:rPr lang="zh-CN" altLang="zh-CN" dirty="0">
                <a:solidFill>
                  <a:srgbClr val="595959"/>
                </a:solidFill>
                <a:latin typeface="微软雅黑" panose="020B0503020204020204" pitchFamily="34" charset="-122"/>
              </a:rPr>
              <a:t>发明的一种软件设计模式，提供了一种按功能对软件进行模块划分的方法。</a:t>
            </a:r>
            <a:r>
              <a:rPr lang="en-US" altLang="zh-CN" dirty="0">
                <a:solidFill>
                  <a:srgbClr val="595959"/>
                </a:solidFill>
                <a:latin typeface="微软雅黑" panose="020B0503020204020204" pitchFamily="34" charset="-122"/>
              </a:rPr>
              <a:t>MVC</a:t>
            </a:r>
            <a:r>
              <a:rPr lang="zh-CN" altLang="zh-CN" dirty="0">
                <a:solidFill>
                  <a:srgbClr val="595959"/>
                </a:solidFill>
                <a:latin typeface="微软雅黑" panose="020B0503020204020204" pitchFamily="34" charset="-122"/>
              </a:rPr>
              <a:t>设计模式将软件程序分为三个核心模块：</a:t>
            </a:r>
            <a:r>
              <a:rPr lang="zh-CN" altLang="zh-CN" dirty="0">
                <a:solidFill>
                  <a:srgbClr val="1369B2"/>
                </a:solidFill>
                <a:latin typeface="微软雅黑" panose="020B0503020204020204" pitchFamily="34" charset="-122"/>
              </a:rPr>
              <a:t>模型（</a:t>
            </a:r>
            <a:r>
              <a:rPr lang="en-US" altLang="zh-CN" dirty="0">
                <a:solidFill>
                  <a:srgbClr val="1369B2"/>
                </a:solidFill>
                <a:latin typeface="微软雅黑" panose="020B0503020204020204" pitchFamily="34" charset="-122"/>
              </a:rPr>
              <a:t>Model</a:t>
            </a:r>
            <a:r>
              <a:rPr lang="zh-CN" altLang="zh-CN" dirty="0">
                <a:solidFill>
                  <a:srgbClr val="1369B2"/>
                </a:solidFill>
                <a:latin typeface="微软雅黑" panose="020B0503020204020204" pitchFamily="34" charset="-122"/>
              </a:rPr>
              <a:t>）、视图（</a:t>
            </a:r>
            <a:r>
              <a:rPr lang="en-US" altLang="zh-CN" dirty="0">
                <a:solidFill>
                  <a:srgbClr val="1369B2"/>
                </a:solidFill>
                <a:latin typeface="微软雅黑" panose="020B0503020204020204" pitchFamily="34" charset="-122"/>
              </a:rPr>
              <a:t>View</a:t>
            </a:r>
            <a:r>
              <a:rPr lang="zh-CN" altLang="zh-CN" dirty="0">
                <a:solidFill>
                  <a:srgbClr val="1369B2"/>
                </a:solidFill>
                <a:latin typeface="微软雅黑" panose="020B0503020204020204" pitchFamily="34" charset="-122"/>
              </a:rPr>
              <a:t>）和控制器（</a:t>
            </a:r>
            <a:r>
              <a:rPr lang="en-US" altLang="zh-CN" dirty="0">
                <a:solidFill>
                  <a:srgbClr val="1369B2"/>
                </a:solidFill>
                <a:latin typeface="微软雅黑" panose="020B0503020204020204" pitchFamily="34" charset="-122"/>
              </a:rPr>
              <a:t>Controller</a:t>
            </a:r>
            <a:r>
              <a:rPr lang="zh-CN" altLang="zh-CN" dirty="0">
                <a:solidFill>
                  <a:srgbClr val="1369B2"/>
                </a:solidFill>
                <a:latin typeface="微软雅黑" panose="020B0503020204020204" pitchFamily="34" charset="-122"/>
              </a:rPr>
              <a:t>）</a:t>
            </a:r>
            <a:r>
              <a:rPr lang="zh-CN" altLang="en-US" dirty="0">
                <a:solidFill>
                  <a:srgbClr val="1369B2"/>
                </a:solidFill>
                <a:latin typeface="微软雅黑" panose="020B0503020204020204" pitchFamily="34" charset="-122"/>
              </a:rPr>
              <a:t>。</a:t>
            </a:r>
            <a:endParaRPr lang="zh-CN" altLang="zh-CN" dirty="0">
              <a:solidFill>
                <a:srgbClr val="1369B2"/>
              </a:solidFill>
              <a:latin typeface="微软雅黑" panose="020B0503020204020204" pitchFamily="34" charset="-122"/>
            </a:endParaRPr>
          </a:p>
        </p:txBody>
      </p:sp>
      <p:sp>
        <p:nvSpPr>
          <p:cNvPr id="12" name="圆角矩形 11"/>
          <p:cNvSpPr/>
          <p:nvPr/>
        </p:nvSpPr>
        <p:spPr>
          <a:xfrm>
            <a:off x="1333350" y="2460813"/>
            <a:ext cx="9865885" cy="22137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882427" y="43518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24917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259301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设计模式</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模型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文本框 18"/>
          <p:cNvSpPr txBox="1"/>
          <p:nvPr>
            <p:custDataLst>
              <p:tags r:id="rId2"/>
            </p:custDataLst>
          </p:nvPr>
        </p:nvSpPr>
        <p:spPr>
          <a:xfrm>
            <a:off x="1680616" y="2885564"/>
            <a:ext cx="9215258" cy="12964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rPr>
              <a:t>模型（</a:t>
            </a:r>
            <a:r>
              <a:rPr lang="en-US" altLang="zh-CN" dirty="0">
                <a:solidFill>
                  <a:srgbClr val="1369B2"/>
                </a:solidFill>
                <a:latin typeface="微软雅黑" panose="020B0503020204020204" pitchFamily="34" charset="-122"/>
              </a:rPr>
              <a:t>Model</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负责管理应用程序的业务数据、定义访问控制以及修改这些数据的业务规则。当模型的状态发生改变时，它会通知视图发生改变，并为视图提供查询模型状态的方法。</a:t>
            </a:r>
          </a:p>
        </p:txBody>
      </p:sp>
      <p:sp>
        <p:nvSpPr>
          <p:cNvPr id="12" name="圆角矩形 11"/>
          <p:cNvSpPr/>
          <p:nvPr/>
        </p:nvSpPr>
        <p:spPr>
          <a:xfrm>
            <a:off x="1333350" y="2460813"/>
            <a:ext cx="9865885" cy="22137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882427" y="43518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24917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258981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设计模式</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视图</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文本框 18"/>
          <p:cNvSpPr txBox="1"/>
          <p:nvPr>
            <p:custDataLst>
              <p:tags r:id="rId2"/>
            </p:custDataLst>
          </p:nvPr>
        </p:nvSpPr>
        <p:spPr>
          <a:xfrm>
            <a:off x="1680616" y="2885564"/>
            <a:ext cx="9215258" cy="12964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rPr>
              <a:t>视图（</a:t>
            </a:r>
            <a:r>
              <a:rPr lang="en-US" altLang="zh-CN" dirty="0">
                <a:solidFill>
                  <a:srgbClr val="1369B2"/>
                </a:solidFill>
                <a:latin typeface="微软雅黑" panose="020B0503020204020204" pitchFamily="34" charset="-122"/>
              </a:rPr>
              <a:t>View</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负责与用户进行交互，它从模型中获取数据向用户展示，同时也能将用户请求传递给控制器进行处理。当模型的状态发生改变时，视图会对用户界面进行同步更新，从而保持与模型数据的一致性。</a:t>
            </a:r>
          </a:p>
        </p:txBody>
      </p:sp>
      <p:sp>
        <p:nvSpPr>
          <p:cNvPr id="12" name="圆角矩形 11"/>
          <p:cNvSpPr/>
          <p:nvPr/>
        </p:nvSpPr>
        <p:spPr>
          <a:xfrm>
            <a:off x="1333350" y="2460813"/>
            <a:ext cx="9865885" cy="221379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882427" y="43518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4" y="1104643"/>
            <a:ext cx="34643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284629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设计模式</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控制器</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文本框 18"/>
          <p:cNvSpPr txBox="1"/>
          <p:nvPr>
            <p:custDataLst>
              <p:tags r:id="rId2"/>
            </p:custDataLst>
          </p:nvPr>
        </p:nvSpPr>
        <p:spPr>
          <a:xfrm>
            <a:off x="1680616" y="2925905"/>
            <a:ext cx="9215258" cy="8930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1369B2"/>
                </a:solidFill>
                <a:latin typeface="微软雅黑" panose="020B0503020204020204" pitchFamily="34" charset="-122"/>
              </a:rPr>
              <a:t>控制器（</a:t>
            </a:r>
            <a:r>
              <a:rPr lang="en-US" altLang="zh-CN" dirty="0">
                <a:solidFill>
                  <a:srgbClr val="1369B2"/>
                </a:solidFill>
                <a:latin typeface="微软雅黑" panose="020B0503020204020204" pitchFamily="34" charset="-122"/>
              </a:rPr>
              <a:t>Controller</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负责应用程序中处理用户交互的部分，它从视图中读取数据，控制用户输入，并向模型发送数据。</a:t>
            </a:r>
          </a:p>
        </p:txBody>
      </p:sp>
      <p:sp>
        <p:nvSpPr>
          <p:cNvPr id="12" name="圆角矩形 11"/>
          <p:cNvSpPr/>
          <p:nvPr/>
        </p:nvSpPr>
        <p:spPr>
          <a:xfrm>
            <a:off x="1333350" y="2460813"/>
            <a:ext cx="9865885" cy="189106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a:off x="1283126"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rot="10800000">
            <a:off x="10882427" y="402914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25283" y="1104643"/>
            <a:ext cx="38139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45643" y="1244628"/>
            <a:ext cx="308193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MVC</a:t>
            </a:r>
            <a:r>
              <a:rPr lang="zh-CN" altLang="en-US" sz="2000" dirty="0">
                <a:solidFill>
                  <a:srgbClr val="1369B2"/>
                </a:solidFill>
                <a:latin typeface="微软雅黑" panose="020B0503020204020204" pitchFamily="34" charset="-122"/>
                <a:ea typeface="微软雅黑" panose="020B0503020204020204" pitchFamily="34" charset="-122"/>
              </a:rPr>
              <a:t>三个模块之间的关系</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Rectangle 3"/>
          <p:cNvSpPr>
            <a:spLocks noChangeArrowheads="1"/>
          </p:cNvSpPr>
          <p:nvPr/>
        </p:nvSpPr>
        <p:spPr bwMode="auto">
          <a:xfrm>
            <a:off x="0" y="838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5"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MVC</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设计模式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a:graphicFrameLocks noChangeAspect="1"/>
          </p:cNvGraphicFramePr>
          <p:nvPr/>
        </p:nvGraphicFramePr>
        <p:xfrm>
          <a:off x="2891116" y="1990163"/>
          <a:ext cx="6212919" cy="3423445"/>
        </p:xfrm>
        <a:graphic>
          <a:graphicData uri="http://schemas.openxmlformats.org/presentationml/2006/ole">
            <mc:AlternateContent xmlns:mc="http://schemas.openxmlformats.org/markup-compatibility/2006">
              <mc:Choice xmlns:v="urn:schemas-microsoft-com:vml" Requires="v">
                <p:oleObj r:id="rId5" imgW="4457700" imgH="2463800" progId="Visio.Drawing.11">
                  <p:embed/>
                </p:oleObj>
              </mc:Choice>
              <mc:Fallback>
                <p:oleObj r:id="rId5" imgW="4457700" imgH="2463800" progId="Visio.Drawing.11">
                  <p:embed/>
                  <p:pic>
                    <p:nvPicPr>
                      <p:cNvPr id="0" name="对象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1116" y="1990163"/>
                        <a:ext cx="6212919" cy="3423445"/>
                      </a:xfrm>
                      <a:prstGeom prst="rect">
                        <a:avLst/>
                      </a:prstGeom>
                      <a:noFill/>
                    </p:spPr>
                  </p:pic>
                </p:oleObj>
              </mc:Fallback>
            </mc:AlternateContent>
          </a:graphicData>
        </a:graphic>
      </p:graphicFrame>
      <p:sp>
        <p:nvSpPr>
          <p:cNvPr id="9" name="Rectangle 3"/>
          <p:cNvSpPr>
            <a:spLocks noChangeArrowheads="1"/>
          </p:cNvSpPr>
          <p:nvPr/>
        </p:nvSpPr>
        <p:spPr bwMode="auto">
          <a:xfrm>
            <a:off x="0" y="2314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6" name="文本框 18"/>
          <p:cNvSpPr txBox="1"/>
          <p:nvPr>
            <p:custDataLst>
              <p:tags r:id="rId2"/>
            </p:custDataLst>
          </p:nvPr>
        </p:nvSpPr>
        <p:spPr>
          <a:xfrm>
            <a:off x="1143840" y="5427056"/>
            <a:ext cx="10286160" cy="8930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zh-CN" altLang="en-US" dirty="0">
                <a:solidFill>
                  <a:srgbClr val="595959"/>
                </a:solidFill>
                <a:latin typeface="微软雅黑" panose="020B0503020204020204" pitchFamily="34" charset="-122"/>
              </a:rPr>
              <a:t>上图</a:t>
            </a:r>
            <a:r>
              <a:rPr lang="zh-CN" altLang="zh-CN" dirty="0">
                <a:solidFill>
                  <a:srgbClr val="595959"/>
                </a:solidFill>
                <a:latin typeface="微软雅黑" panose="020B0503020204020204" pitchFamily="34" charset="-122"/>
              </a:rPr>
              <a:t>中，当控制器接收到用户的请求后，会根据请求信息调用模型组件的业务方法，对业务方法处理完毕后，再根据模型的返回结果选择相应的视图组件显示处理结果和模型中的数据。</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9539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3024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779257"/>
            <a:ext cx="5176459" cy="9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概念</a:t>
            </a:r>
            <a:r>
              <a:rPr lang="zh-CN" altLang="en-US" dirty="0">
                <a:solidFill>
                  <a:srgbClr val="595959"/>
                </a:solidFill>
                <a:latin typeface="微软雅黑" panose="020B0503020204020204" pitchFamily="34" charset="-122"/>
                <a:ea typeface="微软雅黑" panose="020B0503020204020204" pitchFamily="34" charset="-122"/>
              </a:rPr>
              <a:t>，能够知道</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en-US" dirty="0">
                <a:solidFill>
                  <a:srgbClr val="595959"/>
                </a:solidFill>
                <a:latin typeface="微软雅黑" panose="020B0503020204020204" pitchFamily="34" charset="-122"/>
                <a:ea typeface="微软雅黑" panose="020B0503020204020204" pitchFamily="34" charset="-122"/>
              </a:rPr>
              <a:t>用于做什么</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53150" y="2954020"/>
            <a:ext cx="479679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按照</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JSP Model2</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思想，实现用户注册功能</a:t>
            </a:r>
            <a:endParaRPr lang="en-US" altLang="zh-CN" dirty="0">
              <a:solidFill>
                <a:srgbClr val="595959"/>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16595"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439676" y="2467270"/>
            <a:ext cx="9667595" cy="1156855"/>
          </a:xfrm>
          <a:prstGeom prst="rect">
            <a:avLst/>
          </a:prstGeom>
          <a:noFill/>
          <a:ln>
            <a:noFill/>
          </a:ln>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JSP Model2</a:t>
            </a:r>
            <a:r>
              <a:rPr lang="zh-CN" altLang="zh-CN" sz="1600" dirty="0">
                <a:solidFill>
                  <a:srgbClr val="595959"/>
                </a:solidFill>
                <a:latin typeface="微软雅黑" panose="020B0503020204020204" pitchFamily="34" charset="-122"/>
                <a:ea typeface="微软雅黑" panose="020B0503020204020204" pitchFamily="34" charset="-122"/>
                <a:cs typeface="+mn-ea"/>
              </a:rPr>
              <a:t>模型是一种</a:t>
            </a:r>
            <a:r>
              <a:rPr lang="en-US" altLang="zh-CN" sz="1600" dirty="0">
                <a:solidFill>
                  <a:srgbClr val="595959"/>
                </a:solidFill>
                <a:latin typeface="微软雅黑" panose="020B0503020204020204" pitchFamily="34" charset="-122"/>
                <a:ea typeface="微软雅黑" panose="020B0503020204020204" pitchFamily="34" charset="-122"/>
                <a:cs typeface="+mn-ea"/>
              </a:rPr>
              <a:t>MVC</a:t>
            </a:r>
            <a:r>
              <a:rPr lang="zh-CN" altLang="zh-CN" sz="1600" dirty="0">
                <a:solidFill>
                  <a:srgbClr val="595959"/>
                </a:solidFill>
                <a:latin typeface="微软雅黑" panose="020B0503020204020204" pitchFamily="34" charset="-122"/>
                <a:ea typeface="微软雅黑" panose="020B0503020204020204" pitchFamily="34" charset="-122"/>
                <a:cs typeface="+mn-ea"/>
              </a:rPr>
              <a:t>设计模式，由于</a:t>
            </a:r>
            <a:r>
              <a:rPr lang="en-US" altLang="zh-CN" sz="1600" dirty="0">
                <a:solidFill>
                  <a:srgbClr val="595959"/>
                </a:solidFill>
                <a:latin typeface="微软雅黑" panose="020B0503020204020204" pitchFamily="34" charset="-122"/>
                <a:ea typeface="微软雅黑" panose="020B0503020204020204" pitchFamily="34" charset="-122"/>
                <a:cs typeface="+mn-ea"/>
              </a:rPr>
              <a:t>MVC</a:t>
            </a:r>
            <a:r>
              <a:rPr lang="zh-CN" altLang="zh-CN" sz="1600" dirty="0">
                <a:solidFill>
                  <a:srgbClr val="595959"/>
                </a:solidFill>
                <a:latin typeface="微软雅黑" panose="020B0503020204020204" pitchFamily="34" charset="-122"/>
                <a:ea typeface="微软雅黑" panose="020B0503020204020204" pitchFamily="34" charset="-122"/>
                <a:cs typeface="+mn-ea"/>
              </a:rPr>
              <a:t>设计模式中的功能模块相互独立，并且使用该模式的软件具有极高的可维护性、可扩展性和可复用性，所以，使用</a:t>
            </a:r>
            <a:r>
              <a:rPr lang="en-US" altLang="zh-CN" sz="1600" dirty="0">
                <a:solidFill>
                  <a:srgbClr val="595959"/>
                </a:solidFill>
                <a:latin typeface="微软雅黑" panose="020B0503020204020204" pitchFamily="34" charset="-122"/>
                <a:ea typeface="微软雅黑" panose="020B0503020204020204" pitchFamily="34" charset="-122"/>
                <a:cs typeface="+mn-ea"/>
              </a:rPr>
              <a:t>MVC</a:t>
            </a:r>
            <a:r>
              <a:rPr lang="zh-CN" altLang="zh-CN" sz="1600" dirty="0">
                <a:solidFill>
                  <a:srgbClr val="595959"/>
                </a:solidFill>
                <a:latin typeface="微软雅黑" panose="020B0503020204020204" pitchFamily="34" charset="-122"/>
                <a:ea typeface="微软雅黑" panose="020B0503020204020204" pitchFamily="34" charset="-122"/>
                <a:cs typeface="+mn-ea"/>
              </a:rPr>
              <a:t>设计模式的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应用越来越受到欢迎。本任务要求按照</a:t>
            </a:r>
            <a:r>
              <a:rPr lang="en-US" altLang="zh-CN" sz="1600" dirty="0">
                <a:solidFill>
                  <a:srgbClr val="595959"/>
                </a:solidFill>
                <a:latin typeface="微软雅黑" panose="020B0503020204020204" pitchFamily="34" charset="-122"/>
                <a:ea typeface="微软雅黑" panose="020B0503020204020204" pitchFamily="34" charset="-122"/>
                <a:cs typeface="+mn-ea"/>
              </a:rPr>
              <a:t>JSP Model2</a:t>
            </a:r>
            <a:r>
              <a:rPr lang="zh-CN" altLang="zh-CN" sz="1600" dirty="0">
                <a:solidFill>
                  <a:srgbClr val="595959"/>
                </a:solidFill>
                <a:latin typeface="微软雅黑" panose="020B0503020204020204" pitchFamily="34" charset="-122"/>
                <a:ea typeface="微软雅黑" panose="020B0503020204020204" pitchFamily="34" charset="-122"/>
                <a:cs typeface="+mn-ea"/>
              </a:rPr>
              <a:t>模型思想编写一个用户注册程序。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143839" y="1055329"/>
            <a:ext cx="10138243" cy="2120902"/>
          </a:xfrm>
          <a:prstGeom prst="rect">
            <a:avLst/>
          </a:prstGeom>
          <a:noFill/>
          <a:ln>
            <a:noFill/>
          </a:ln>
        </p:spPr>
        <p:txBody>
          <a:bodyPr wrap="square" rtlCol="0">
            <a:spAutoFit/>
          </a:bodyPr>
          <a:lstStyle/>
          <a:p>
            <a:pPr>
              <a:lnSpc>
                <a:spcPct val="150000"/>
              </a:lnSpc>
            </a:pPr>
            <a:r>
              <a:rPr lang="zh-CN" altLang="zh-CN" dirty="0">
                <a:solidFill>
                  <a:srgbClr val="FF0000"/>
                </a:solidFill>
                <a:latin typeface="微软雅黑" panose="020B0503020204020204" pitchFamily="34" charset="-122"/>
                <a:ea typeface="微软雅黑" panose="020B0503020204020204" pitchFamily="34" charset="-122"/>
                <a:cs typeface="+mn-ea"/>
              </a:rPr>
              <a:t>提示：</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实现用户注册需要创建两个</a:t>
            </a:r>
            <a:r>
              <a:rPr lang="en-US" altLang="zh-CN" dirty="0">
                <a:solidFill>
                  <a:srgbClr val="595959"/>
                </a:solidFill>
                <a:latin typeface="微软雅黑" panose="020B0503020204020204" pitchFamily="34" charset="-122"/>
                <a:ea typeface="微软雅黑" panose="020B0503020204020204" pitchFamily="34" charset="-122"/>
                <a:cs typeface="+mn-ea"/>
              </a:rPr>
              <a:t>JSP</a:t>
            </a:r>
            <a:r>
              <a:rPr lang="zh-CN" altLang="zh-CN" dirty="0">
                <a:solidFill>
                  <a:srgbClr val="595959"/>
                </a:solidFill>
                <a:latin typeface="微软雅黑" panose="020B0503020204020204" pitchFamily="34" charset="-122"/>
                <a:ea typeface="微软雅黑" panose="020B0503020204020204" pitchFamily="34" charset="-122"/>
                <a:cs typeface="+mn-ea"/>
              </a:rPr>
              <a:t>页面，注册页面</a:t>
            </a:r>
            <a:r>
              <a:rPr lang="en-US" altLang="zh-CN" dirty="0">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和注册成功提示信息页面</a:t>
            </a:r>
            <a:r>
              <a:rPr lang="en-US" altLang="zh-CN" dirty="0">
                <a:solidFill>
                  <a:srgbClr val="595959"/>
                </a:solidFill>
                <a:latin typeface="微软雅黑" panose="020B0503020204020204" pitchFamily="34" charset="-122"/>
                <a:ea typeface="微软雅黑" panose="020B0503020204020204" pitchFamily="34" charset="-122"/>
                <a:cs typeface="+mn-ea"/>
              </a:rPr>
              <a:t>loginSuccess.jsp</a:t>
            </a:r>
            <a:r>
              <a:rPr lang="zh-CN" altLang="zh-CN" dirty="0">
                <a:solidFill>
                  <a:srgbClr val="595959"/>
                </a:solidFill>
                <a:latin typeface="微软雅黑" panose="020B0503020204020204" pitchFamily="34" charset="-122"/>
                <a:ea typeface="微软雅黑" panose="020B0503020204020204" pitchFamily="34" charset="-122"/>
                <a:cs typeface="+mn-ea"/>
              </a:rPr>
              <a:t>；一个负责处理用户注册的请求的</a:t>
            </a:r>
            <a:r>
              <a:rPr lang="en-US" altLang="zh-CN" dirty="0">
                <a:solidFill>
                  <a:srgbClr val="595959"/>
                </a:solidFill>
                <a:latin typeface="微软雅黑" panose="020B0503020204020204" pitchFamily="34" charset="-122"/>
                <a:ea typeface="微软雅黑" panose="020B0503020204020204" pitchFamily="34" charset="-122"/>
                <a:cs typeface="+mn-ea"/>
              </a:rPr>
              <a:t>Servlet</a:t>
            </a:r>
            <a:r>
              <a:rPr lang="zh-CN" altLang="zh-CN" dirty="0">
                <a:solidFill>
                  <a:srgbClr val="595959"/>
                </a:solidFill>
                <a:latin typeface="微软雅黑" panose="020B0503020204020204" pitchFamily="34" charset="-122"/>
                <a:ea typeface="微软雅黑" panose="020B0503020204020204" pitchFamily="34" charset="-122"/>
                <a:cs typeface="+mn-ea"/>
              </a:rPr>
              <a:t>类</a:t>
            </a:r>
            <a:r>
              <a:rPr lang="en-US" altLang="zh-CN" dirty="0">
                <a:solidFill>
                  <a:srgbClr val="595959"/>
                </a:solidFill>
                <a:latin typeface="微软雅黑" panose="020B0503020204020204" pitchFamily="34" charset="-122"/>
                <a:ea typeface="微软雅黑" panose="020B0503020204020204" pitchFamily="34" charset="-122"/>
                <a:cs typeface="+mn-ea"/>
              </a:rPr>
              <a:t>ControllerServlet</a:t>
            </a:r>
            <a:r>
              <a:rPr lang="zh-CN" altLang="zh-CN" dirty="0">
                <a:solidFill>
                  <a:srgbClr val="595959"/>
                </a:solidFill>
                <a:latin typeface="微软雅黑" panose="020B0503020204020204" pitchFamily="34" charset="-122"/>
                <a:ea typeface="微软雅黑" panose="020B0503020204020204" pitchFamily="34" charset="-122"/>
                <a:cs typeface="+mn-ea"/>
              </a:rPr>
              <a:t>；两个</a:t>
            </a:r>
            <a:r>
              <a:rPr lang="en-US" altLang="zh-CN" dirty="0">
                <a:solidFill>
                  <a:srgbClr val="595959"/>
                </a:solidFill>
                <a:latin typeface="微软雅黑" panose="020B0503020204020204" pitchFamily="34" charset="-122"/>
                <a:ea typeface="微软雅黑" panose="020B0503020204020204" pitchFamily="34" charset="-122"/>
                <a:cs typeface="+mn-ea"/>
              </a:rPr>
              <a:t>JavaBean</a:t>
            </a:r>
            <a:r>
              <a:rPr lang="zh-CN" altLang="zh-CN" dirty="0">
                <a:solidFill>
                  <a:srgbClr val="595959"/>
                </a:solidFill>
                <a:latin typeface="微软雅黑" panose="020B0503020204020204" pitchFamily="34" charset="-122"/>
                <a:ea typeface="微软雅黑" panose="020B0503020204020204" pitchFamily="34" charset="-122"/>
                <a:cs typeface="+mn-ea"/>
              </a:rPr>
              <a:t>类，封装注册表单信息的</a:t>
            </a:r>
            <a:r>
              <a:rPr lang="en-US" altLang="zh-CN" dirty="0">
                <a:solidFill>
                  <a:srgbClr val="595959"/>
                </a:solidFill>
                <a:latin typeface="微软雅黑" panose="020B0503020204020204" pitchFamily="34" charset="-122"/>
                <a:ea typeface="微软雅黑" panose="020B0503020204020204" pitchFamily="34" charset="-122"/>
                <a:cs typeface="+mn-ea"/>
              </a:rPr>
              <a:t>JavaBean</a:t>
            </a:r>
            <a:r>
              <a:rPr lang="zh-CN" altLang="zh-CN" dirty="0">
                <a:solidFill>
                  <a:srgbClr val="595959"/>
                </a:solidFill>
                <a:latin typeface="微软雅黑" panose="020B0503020204020204" pitchFamily="34" charset="-122"/>
                <a:ea typeface="微软雅黑" panose="020B0503020204020204" pitchFamily="34" charset="-122"/>
                <a:cs typeface="+mn-ea"/>
              </a:rPr>
              <a:t>类</a:t>
            </a:r>
            <a:r>
              <a:rPr lang="en-US" altLang="zh-CN" dirty="0">
                <a:solidFill>
                  <a:srgbClr val="595959"/>
                </a:solidFill>
                <a:latin typeface="微软雅黑" panose="020B0503020204020204" pitchFamily="34" charset="-122"/>
                <a:ea typeface="微软雅黑" panose="020B0503020204020204" pitchFamily="34" charset="-122"/>
                <a:cs typeface="+mn-ea"/>
              </a:rPr>
              <a:t>RegisterFormBean</a:t>
            </a:r>
            <a:r>
              <a:rPr lang="zh-CN" altLang="zh-CN" dirty="0">
                <a:solidFill>
                  <a:srgbClr val="595959"/>
                </a:solidFill>
                <a:latin typeface="微软雅黑" panose="020B0503020204020204" pitchFamily="34" charset="-122"/>
                <a:ea typeface="微软雅黑" panose="020B0503020204020204" pitchFamily="34" charset="-122"/>
                <a:cs typeface="+mn-ea"/>
              </a:rPr>
              <a:t>和封装用户信息的</a:t>
            </a:r>
            <a:r>
              <a:rPr lang="en-US" altLang="zh-CN" dirty="0">
                <a:solidFill>
                  <a:srgbClr val="595959"/>
                </a:solidFill>
                <a:latin typeface="微软雅黑" panose="020B0503020204020204" pitchFamily="34" charset="-122"/>
                <a:ea typeface="微软雅黑" panose="020B0503020204020204" pitchFamily="34" charset="-122"/>
                <a:cs typeface="+mn-ea"/>
              </a:rPr>
              <a:t>JavaBean</a:t>
            </a:r>
            <a:r>
              <a:rPr lang="zh-CN" altLang="zh-CN" dirty="0">
                <a:solidFill>
                  <a:srgbClr val="595959"/>
                </a:solidFill>
                <a:latin typeface="微软雅黑" panose="020B0503020204020204" pitchFamily="34" charset="-122"/>
                <a:ea typeface="微软雅黑" panose="020B0503020204020204" pitchFamily="34" charset="-122"/>
                <a:cs typeface="+mn-ea"/>
              </a:rPr>
              <a:t>类</a:t>
            </a:r>
            <a:r>
              <a:rPr lang="en-US" altLang="zh-CN" dirty="0">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；一个访问模拟数据库的辅助类</a:t>
            </a:r>
            <a:r>
              <a:rPr lang="en-US" altLang="zh-CN" dirty="0">
                <a:solidFill>
                  <a:srgbClr val="595959"/>
                </a:solidFill>
                <a:latin typeface="微软雅黑" panose="020B0503020204020204" pitchFamily="34" charset="-122"/>
                <a:ea typeface="微软雅黑" panose="020B0503020204020204" pitchFamily="34" charset="-122"/>
                <a:cs typeface="+mn-ea"/>
              </a:rPr>
              <a:t>DBUtil</a:t>
            </a:r>
            <a:r>
              <a:rPr lang="zh-CN" altLang="zh-CN" dirty="0">
                <a:solidFill>
                  <a:srgbClr val="595959"/>
                </a:solidFill>
                <a:latin typeface="微软雅黑" panose="020B0503020204020204" pitchFamily="34" charset="-122"/>
                <a:ea typeface="微软雅黑" panose="020B0503020204020204" pitchFamily="34" charset="-122"/>
                <a:cs typeface="+mn-ea"/>
              </a:rPr>
              <a:t>，这些组件的关系如</a:t>
            </a:r>
            <a:r>
              <a:rPr lang="zh-CN" altLang="en-US" dirty="0">
                <a:solidFill>
                  <a:srgbClr val="595959"/>
                </a:solidFill>
                <a:latin typeface="微软雅黑" panose="020B0503020204020204" pitchFamily="34" charset="-122"/>
                <a:ea typeface="微软雅黑" panose="020B0503020204020204" pitchFamily="34" charset="-122"/>
                <a:cs typeface="+mn-ea"/>
              </a:rPr>
              <a:t>下图</a:t>
            </a:r>
            <a:r>
              <a:rPr lang="zh-CN" altLang="zh-CN" dirty="0">
                <a:solidFill>
                  <a:srgbClr val="595959"/>
                </a:solidFill>
                <a:latin typeface="微软雅黑" panose="020B0503020204020204" pitchFamily="34" charset="-122"/>
                <a:ea typeface="微软雅黑" panose="020B0503020204020204" pitchFamily="34" charset="-122"/>
                <a:cs typeface="+mn-ea"/>
              </a:rPr>
              <a:t>所示。</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2850776" y="3805518"/>
          <a:ext cx="6341791" cy="1990164"/>
        </p:xfrm>
        <a:graphic>
          <a:graphicData uri="http://schemas.openxmlformats.org/presentationml/2006/ole">
            <mc:AlternateContent xmlns:mc="http://schemas.openxmlformats.org/markup-compatibility/2006">
              <mc:Choice xmlns:v="urn:schemas-microsoft-com:vml" Requires="v">
                <p:oleObj r:id="rId4" imgW="6781800" imgH="2133600" progId="Visio.Drawing.11">
                  <p:embed/>
                </p:oleObj>
              </mc:Choice>
              <mc:Fallback>
                <p:oleObj r:id="rId4" imgW="6781800" imgH="213360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0776" y="3805518"/>
                        <a:ext cx="6341791" cy="1990164"/>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143839" y="1055329"/>
            <a:ext cx="10138243" cy="5860387"/>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下面结合</a:t>
            </a:r>
            <a:r>
              <a:rPr lang="zh-CN" altLang="en-US" dirty="0">
                <a:solidFill>
                  <a:srgbClr val="595959"/>
                </a:solidFill>
                <a:latin typeface="微软雅黑" panose="020B0503020204020204" pitchFamily="34" charset="-122"/>
                <a:ea typeface="微软雅黑" panose="020B0503020204020204" pitchFamily="34" charset="-122"/>
                <a:cs typeface="+mn-ea"/>
              </a:rPr>
              <a:t>上图</a:t>
            </a:r>
            <a:r>
              <a:rPr lang="zh-CN" altLang="zh-CN" dirty="0">
                <a:solidFill>
                  <a:srgbClr val="595959"/>
                </a:solidFill>
                <a:latin typeface="微软雅黑" panose="020B0503020204020204" pitchFamily="34" charset="-122"/>
                <a:ea typeface="微软雅黑" panose="020B0503020204020204" pitchFamily="34" charset="-122"/>
                <a:cs typeface="+mn-ea"/>
              </a:rPr>
              <a:t>介绍各个组件的功能以及该组件与其他组件的工作关系。</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是封装用户信息的</a:t>
            </a:r>
            <a:r>
              <a:rPr lang="en-US" altLang="zh-CN" dirty="0">
                <a:solidFill>
                  <a:srgbClr val="595959"/>
                </a:solidFill>
                <a:latin typeface="微软雅黑" panose="020B0503020204020204" pitchFamily="34" charset="-122"/>
                <a:ea typeface="微软雅黑" panose="020B0503020204020204" pitchFamily="34" charset="-122"/>
                <a:cs typeface="+mn-ea"/>
              </a:rPr>
              <a:t>JavaBean</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ControllerServlet</a:t>
            </a:r>
            <a:r>
              <a:rPr lang="zh-CN" altLang="zh-CN" dirty="0">
                <a:solidFill>
                  <a:srgbClr val="595959"/>
                </a:solidFill>
                <a:latin typeface="微软雅黑" panose="020B0503020204020204" pitchFamily="34" charset="-122"/>
                <a:ea typeface="微软雅黑" panose="020B0503020204020204" pitchFamily="34" charset="-122"/>
                <a:cs typeface="+mn-ea"/>
              </a:rPr>
              <a:t>根据用户注册信息创建出一个</a:t>
            </a:r>
            <a:r>
              <a:rPr lang="en-US" altLang="zh-CN" dirty="0" err="1">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对象，并将</a:t>
            </a:r>
            <a:r>
              <a:rPr lang="en-US" altLang="zh-CN" dirty="0" err="1">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对象添加到</a:t>
            </a:r>
            <a:r>
              <a:rPr lang="en-US" altLang="zh-CN" dirty="0" err="1">
                <a:solidFill>
                  <a:srgbClr val="595959"/>
                </a:solidFill>
                <a:latin typeface="微软雅黑" panose="020B0503020204020204" pitchFamily="34" charset="-122"/>
                <a:ea typeface="微软雅黑" panose="020B0503020204020204" pitchFamily="34" charset="-122"/>
                <a:cs typeface="+mn-ea"/>
              </a:rPr>
              <a:t>DBUtil</a:t>
            </a:r>
            <a:r>
              <a:rPr lang="zh-CN" altLang="zh-CN" dirty="0">
                <a:solidFill>
                  <a:srgbClr val="595959"/>
                </a:solidFill>
                <a:latin typeface="微软雅黑" panose="020B0503020204020204" pitchFamily="34" charset="-122"/>
                <a:ea typeface="微软雅黑" panose="020B0503020204020204" pitchFamily="34" charset="-122"/>
                <a:cs typeface="+mn-ea"/>
              </a:rPr>
              <a:t>对象中，</a:t>
            </a:r>
            <a:r>
              <a:rPr lang="en-US" altLang="zh-CN" dirty="0" err="1">
                <a:solidFill>
                  <a:srgbClr val="595959"/>
                </a:solidFill>
                <a:latin typeface="微软雅黑" panose="020B0503020204020204" pitchFamily="34" charset="-122"/>
                <a:ea typeface="微软雅黑" panose="020B0503020204020204" pitchFamily="34" charset="-122"/>
                <a:cs typeface="+mn-ea"/>
              </a:rPr>
              <a:t>loginSuccess.jsp</a:t>
            </a:r>
            <a:r>
              <a:rPr lang="zh-CN" altLang="zh-CN" dirty="0">
                <a:solidFill>
                  <a:srgbClr val="595959"/>
                </a:solidFill>
                <a:latin typeface="微软雅黑" panose="020B0503020204020204" pitchFamily="34" charset="-122"/>
                <a:ea typeface="微软雅黑" panose="020B0503020204020204" pitchFamily="34" charset="-122"/>
                <a:cs typeface="+mn-ea"/>
              </a:rPr>
              <a:t>页面从</a:t>
            </a:r>
            <a:r>
              <a:rPr lang="en-US" altLang="zh-CN" dirty="0" err="1">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对象中提取用户信息进行显示。</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RegisterFormBean</a:t>
            </a:r>
            <a:r>
              <a:rPr lang="zh-CN" altLang="zh-CN" dirty="0">
                <a:solidFill>
                  <a:srgbClr val="595959"/>
                </a:solidFill>
                <a:latin typeface="微软雅黑" panose="020B0503020204020204" pitchFamily="34" charset="-122"/>
                <a:ea typeface="微软雅黑" panose="020B0503020204020204" pitchFamily="34" charset="-122"/>
                <a:cs typeface="+mn-ea"/>
              </a:rPr>
              <a:t>是封装注册表单信息的</a:t>
            </a:r>
            <a:r>
              <a:rPr lang="en-US" altLang="zh-CN" dirty="0">
                <a:solidFill>
                  <a:srgbClr val="595959"/>
                </a:solidFill>
                <a:latin typeface="微软雅黑" panose="020B0503020204020204" pitchFamily="34" charset="-122"/>
                <a:ea typeface="微软雅黑" panose="020B0503020204020204" pitchFamily="34" charset="-122"/>
                <a:cs typeface="+mn-ea"/>
              </a:rPr>
              <a:t>JavaBean</a:t>
            </a:r>
            <a:r>
              <a:rPr lang="zh-CN" altLang="zh-CN" dirty="0">
                <a:solidFill>
                  <a:srgbClr val="595959"/>
                </a:solidFill>
                <a:latin typeface="微软雅黑" panose="020B0503020204020204" pitchFamily="34" charset="-122"/>
                <a:ea typeface="微软雅黑" panose="020B0503020204020204" pitchFamily="34" charset="-122"/>
                <a:cs typeface="+mn-ea"/>
              </a:rPr>
              <a:t>，用于校验从</a:t>
            </a:r>
            <a:r>
              <a:rPr lang="en-US" altLang="zh-CN" dirty="0" err="1">
                <a:solidFill>
                  <a:srgbClr val="595959"/>
                </a:solidFill>
                <a:latin typeface="微软雅黑" panose="020B0503020204020204" pitchFamily="34" charset="-122"/>
                <a:ea typeface="微软雅黑" panose="020B0503020204020204" pitchFamily="34" charset="-122"/>
                <a:cs typeface="+mn-ea"/>
              </a:rPr>
              <a:t>ControllerServlet</a:t>
            </a:r>
            <a:r>
              <a:rPr lang="zh-CN" altLang="zh-CN" dirty="0">
                <a:solidFill>
                  <a:srgbClr val="595959"/>
                </a:solidFill>
                <a:latin typeface="微软雅黑" panose="020B0503020204020204" pitchFamily="34" charset="-122"/>
                <a:ea typeface="微软雅黑" panose="020B0503020204020204" pitchFamily="34" charset="-122"/>
                <a:cs typeface="+mn-ea"/>
              </a:rPr>
              <a:t>中获取到的注册表单信息中的各个属性（也就是注册表单内的各个字段中所填写的数据）。</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DBUtil</a:t>
            </a:r>
            <a:r>
              <a:rPr lang="zh-CN" altLang="zh-CN" dirty="0">
                <a:solidFill>
                  <a:srgbClr val="595959"/>
                </a:solidFill>
                <a:latin typeface="微软雅黑" panose="020B0503020204020204" pitchFamily="34" charset="-122"/>
                <a:ea typeface="微软雅黑" panose="020B0503020204020204" pitchFamily="34" charset="-122"/>
                <a:cs typeface="+mn-ea"/>
              </a:rPr>
              <a:t>是用于访问数据库的辅助类，它相当于一个</a:t>
            </a:r>
            <a:r>
              <a:rPr lang="en-US" altLang="zh-CN" dirty="0">
                <a:solidFill>
                  <a:srgbClr val="595959"/>
                </a:solidFill>
                <a:latin typeface="微软雅黑" panose="020B0503020204020204" pitchFamily="34" charset="-122"/>
                <a:ea typeface="微软雅黑" panose="020B0503020204020204" pitchFamily="34" charset="-122"/>
                <a:cs typeface="+mn-ea"/>
              </a:rPr>
              <a:t>DAO</a:t>
            </a:r>
            <a:r>
              <a:rPr lang="zh-CN" altLang="zh-CN" dirty="0">
                <a:solidFill>
                  <a:srgbClr val="595959"/>
                </a:solidFill>
                <a:latin typeface="微软雅黑" panose="020B0503020204020204" pitchFamily="34" charset="-122"/>
                <a:ea typeface="微软雅黑" panose="020B0503020204020204" pitchFamily="34" charset="-122"/>
                <a:cs typeface="+mn-ea"/>
              </a:rPr>
              <a:t>（数据访问对象）。</a:t>
            </a:r>
            <a:r>
              <a:rPr lang="en-US" altLang="zh-CN" dirty="0" err="1">
                <a:solidFill>
                  <a:srgbClr val="595959"/>
                </a:solidFill>
                <a:latin typeface="微软雅黑" panose="020B0503020204020204" pitchFamily="34" charset="-122"/>
                <a:ea typeface="微软雅黑" panose="020B0503020204020204" pitchFamily="34" charset="-122"/>
                <a:cs typeface="+mn-ea"/>
              </a:rPr>
              <a:t>DBUtil</a:t>
            </a:r>
            <a:r>
              <a:rPr lang="zh-CN" altLang="zh-CN" dirty="0">
                <a:solidFill>
                  <a:srgbClr val="595959"/>
                </a:solidFill>
                <a:latin typeface="微软雅黑" panose="020B0503020204020204" pitchFamily="34" charset="-122"/>
                <a:ea typeface="微软雅黑" panose="020B0503020204020204" pitchFamily="34" charset="-122"/>
                <a:cs typeface="+mn-ea"/>
              </a:rPr>
              <a:t>类中封装了一个</a:t>
            </a:r>
            <a:r>
              <a:rPr lang="en-US" altLang="zh-CN" dirty="0">
                <a:solidFill>
                  <a:srgbClr val="595959"/>
                </a:solidFill>
                <a:latin typeface="微软雅黑" panose="020B0503020204020204" pitchFamily="34" charset="-122"/>
                <a:ea typeface="微软雅黑" panose="020B0503020204020204" pitchFamily="34" charset="-122"/>
                <a:cs typeface="+mn-ea"/>
              </a:rPr>
              <a:t>HashMap</a:t>
            </a:r>
            <a:r>
              <a:rPr lang="zh-CN" altLang="zh-CN" dirty="0">
                <a:solidFill>
                  <a:srgbClr val="595959"/>
                </a:solidFill>
                <a:latin typeface="微软雅黑" panose="020B0503020204020204" pitchFamily="34" charset="-122"/>
                <a:ea typeface="微软雅黑" panose="020B0503020204020204" pitchFamily="34" charset="-122"/>
                <a:cs typeface="+mn-ea"/>
              </a:rPr>
              <a:t>对象，用于模拟数据库，</a:t>
            </a:r>
            <a:r>
              <a:rPr lang="en-US" altLang="zh-CN" dirty="0">
                <a:solidFill>
                  <a:srgbClr val="595959"/>
                </a:solidFill>
                <a:latin typeface="微软雅黑" panose="020B0503020204020204" pitchFamily="34" charset="-122"/>
                <a:ea typeface="微软雅黑" panose="020B0503020204020204" pitchFamily="34" charset="-122"/>
                <a:cs typeface="+mn-ea"/>
              </a:rPr>
              <a:t>HashMap</a:t>
            </a:r>
            <a:r>
              <a:rPr lang="zh-CN" altLang="zh-CN" dirty="0">
                <a:solidFill>
                  <a:srgbClr val="595959"/>
                </a:solidFill>
                <a:latin typeface="微软雅黑" panose="020B0503020204020204" pitchFamily="34" charset="-122"/>
                <a:ea typeface="微软雅黑" panose="020B0503020204020204" pitchFamily="34" charset="-122"/>
                <a:cs typeface="+mn-ea"/>
              </a:rPr>
              <a:t>对象中的每一个元素即为一个</a:t>
            </a:r>
            <a:r>
              <a:rPr lang="en-US" altLang="zh-CN" dirty="0" err="1">
                <a:solidFill>
                  <a:srgbClr val="595959"/>
                </a:solidFill>
                <a:latin typeface="微软雅黑" panose="020B0503020204020204" pitchFamily="34" charset="-122"/>
                <a:ea typeface="微软雅黑" panose="020B0503020204020204" pitchFamily="34" charset="-122"/>
                <a:cs typeface="+mn-ea"/>
              </a:rPr>
              <a:t>UserBean</a:t>
            </a:r>
            <a:r>
              <a:rPr lang="zh-CN" altLang="zh-CN" dirty="0">
                <a:solidFill>
                  <a:srgbClr val="595959"/>
                </a:solidFill>
                <a:latin typeface="微软雅黑" panose="020B0503020204020204" pitchFamily="34" charset="-122"/>
                <a:ea typeface="微软雅黑" panose="020B0503020204020204" pitchFamily="34" charset="-122"/>
                <a:cs typeface="+mn-ea"/>
              </a:rPr>
              <a:t>对象。</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4</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ControllerServlet</a:t>
            </a:r>
            <a:r>
              <a:rPr lang="zh-CN" altLang="zh-CN" dirty="0">
                <a:solidFill>
                  <a:srgbClr val="595959"/>
                </a:solidFill>
                <a:latin typeface="微软雅黑" panose="020B0503020204020204" pitchFamily="34" charset="-122"/>
                <a:ea typeface="微软雅黑" panose="020B0503020204020204" pitchFamily="34" charset="-122"/>
                <a:cs typeface="+mn-ea"/>
              </a:rPr>
              <a:t>是控制器，它负责处理用户注册的请求，如果注册成功，就会跳到</a:t>
            </a:r>
            <a:r>
              <a:rPr lang="en-US" altLang="zh-CN" dirty="0" err="1">
                <a:solidFill>
                  <a:srgbClr val="595959"/>
                </a:solidFill>
                <a:latin typeface="微软雅黑" panose="020B0503020204020204" pitchFamily="34" charset="-122"/>
                <a:ea typeface="微软雅黑" panose="020B0503020204020204" pitchFamily="34" charset="-122"/>
                <a:cs typeface="+mn-ea"/>
              </a:rPr>
              <a:t>loginSuccess.jsp</a:t>
            </a:r>
            <a:r>
              <a:rPr lang="zh-CN" altLang="zh-CN" dirty="0">
                <a:solidFill>
                  <a:srgbClr val="595959"/>
                </a:solidFill>
                <a:latin typeface="微软雅黑" panose="020B0503020204020204" pitchFamily="34" charset="-122"/>
                <a:ea typeface="微软雅黑" panose="020B0503020204020204" pitchFamily="34" charset="-122"/>
                <a:cs typeface="+mn-ea"/>
              </a:rPr>
              <a:t>页面，如果注册失败，重新跳回到</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页面并显示错误信息。</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5</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是显示用户注册表单的页面，它将注册请求提交给</a:t>
            </a:r>
            <a:r>
              <a:rPr lang="en-US" altLang="zh-CN" dirty="0" err="1">
                <a:solidFill>
                  <a:srgbClr val="595959"/>
                </a:solidFill>
                <a:latin typeface="微软雅黑" panose="020B0503020204020204" pitchFamily="34" charset="-122"/>
                <a:ea typeface="微软雅黑" panose="020B0503020204020204" pitchFamily="34" charset="-122"/>
                <a:cs typeface="+mn-ea"/>
              </a:rPr>
              <a:t>ControllerServlet</a:t>
            </a:r>
            <a:r>
              <a:rPr lang="zh-CN" altLang="zh-CN" dirty="0">
                <a:solidFill>
                  <a:srgbClr val="595959"/>
                </a:solidFill>
                <a:latin typeface="微软雅黑" panose="020B0503020204020204" pitchFamily="34" charset="-122"/>
                <a:ea typeface="微软雅黑" panose="020B0503020204020204" pitchFamily="34" charset="-122"/>
                <a:cs typeface="+mn-ea"/>
              </a:rPr>
              <a:t>处理。</a:t>
            </a:r>
          </a:p>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6</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loginSuccess.jsp</a:t>
            </a:r>
            <a:r>
              <a:rPr lang="zh-CN" altLang="zh-CN" dirty="0">
                <a:solidFill>
                  <a:srgbClr val="595959"/>
                </a:solidFill>
                <a:latin typeface="微软雅黑" panose="020B0503020204020204" pitchFamily="34" charset="-122"/>
                <a:ea typeface="微软雅黑" panose="020B0503020204020204" pitchFamily="34" charset="-122"/>
                <a:cs typeface="+mn-ea"/>
              </a:rPr>
              <a:t>是用户登录成功后进入的页面，新注册成功的用户自动完成登录，直接进入</a:t>
            </a:r>
            <a:r>
              <a:rPr lang="en-US" altLang="zh-CN" dirty="0" err="1">
                <a:solidFill>
                  <a:srgbClr val="595959"/>
                </a:solidFill>
                <a:latin typeface="微软雅黑" panose="020B0503020204020204" pitchFamily="34" charset="-122"/>
                <a:ea typeface="微软雅黑" panose="020B0503020204020204" pitchFamily="34" charset="-122"/>
                <a:cs typeface="+mn-ea"/>
              </a:rPr>
              <a:t>loginSuccess.jsp</a:t>
            </a:r>
            <a:r>
              <a:rPr lang="zh-CN" altLang="zh-CN" dirty="0">
                <a:solidFill>
                  <a:srgbClr val="595959"/>
                </a:solidFill>
                <a:latin typeface="微软雅黑" panose="020B0503020204020204" pitchFamily="34" charset="-122"/>
                <a:ea typeface="微软雅黑" panose="020B0503020204020204" pitchFamily="34" charset="-122"/>
                <a:cs typeface="+mn-ea"/>
              </a:rPr>
              <a:t>页面。</a:t>
            </a:r>
          </a:p>
          <a:p>
            <a:pP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22015"/>
            <a:ext cx="8485746" cy="1895455"/>
          </a:xfrm>
          <a:prstGeom prst="rect">
            <a:avLst/>
          </a:prstGeom>
          <a:noFill/>
          <a:ln>
            <a:noFill/>
          </a:ln>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JSP Model2</a:t>
            </a:r>
            <a:r>
              <a:rPr lang="zh-CN" altLang="zh-CN" sz="1600" dirty="0">
                <a:solidFill>
                  <a:srgbClr val="595959"/>
                </a:solidFill>
                <a:latin typeface="微软雅黑" panose="020B0503020204020204" pitchFamily="34" charset="-122"/>
                <a:ea typeface="微软雅黑" panose="020B0503020204020204" pitchFamily="34" charset="-122"/>
                <a:cs typeface="+mn-ea"/>
              </a:rPr>
              <a:t>模型思想实现用户注册程序的具体步骤如下</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创建项目，编写</a:t>
            </a:r>
            <a:r>
              <a:rPr lang="en-US" altLang="zh-CN" sz="1600" b="1" dirty="0">
                <a:solidFill>
                  <a:srgbClr val="595959"/>
                </a:solidFill>
                <a:latin typeface="微软雅黑" panose="020B0503020204020204" pitchFamily="34" charset="-122"/>
                <a:ea typeface="微软雅黑" panose="020B0503020204020204" pitchFamily="34" charset="-122"/>
                <a:cs typeface="+mn-ea"/>
              </a:rPr>
              <a:t>JavaBean</a:t>
            </a: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编写</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zh-CN" altLang="zh-CN" sz="1600" dirty="0">
                <a:solidFill>
                  <a:srgbClr val="595959"/>
                </a:solidFill>
                <a:latin typeface="微软雅黑" panose="020B0503020204020204" pitchFamily="34" charset="-122"/>
                <a:ea typeface="微软雅黑" panose="020B0503020204020204" pitchFamily="34" charset="-122"/>
                <a:cs typeface="+mn-ea"/>
              </a:rPr>
              <a:t>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目录下创建包</a:t>
            </a:r>
            <a:r>
              <a:rPr lang="en-US" altLang="zh-CN" sz="1600" dirty="0">
                <a:solidFill>
                  <a:srgbClr val="595959"/>
                </a:solidFill>
                <a:latin typeface="微软雅黑" panose="020B0503020204020204" pitchFamily="34" charset="-122"/>
                <a:ea typeface="微软雅黑" panose="020B0503020204020204" pitchFamily="34" charset="-122"/>
                <a:cs typeface="+mn-ea"/>
              </a:rPr>
              <a:t>cn.itcast.chapter08.model2.domain</a:t>
            </a:r>
            <a:r>
              <a:rPr lang="zh-CN" altLang="zh-CN" sz="1600" dirty="0">
                <a:solidFill>
                  <a:srgbClr val="595959"/>
                </a:solidFill>
                <a:latin typeface="微软雅黑" panose="020B0503020204020204" pitchFamily="34" charset="-122"/>
                <a:ea typeface="微软雅黑" panose="020B0503020204020204" pitchFamily="34" charset="-122"/>
                <a:cs typeface="+mn-ea"/>
              </a:rPr>
              <a:t>，在包中定义</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zh-CN" altLang="zh-CN" sz="1600" dirty="0">
                <a:solidFill>
                  <a:srgbClr val="595959"/>
                </a:solidFill>
                <a:latin typeface="微软雅黑" panose="020B0503020204020204" pitchFamily="34" charset="-122"/>
                <a:ea typeface="微软雅黑" panose="020B0503020204020204" pitchFamily="34" charset="-122"/>
                <a:cs typeface="+mn-ea"/>
              </a:rPr>
              <a:t>类用于封装用户信息。</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zh-CN" altLang="zh-CN" sz="1600" dirty="0">
                <a:solidFill>
                  <a:srgbClr val="595959"/>
                </a:solidFill>
                <a:latin typeface="微软雅黑" panose="020B0503020204020204" pitchFamily="34" charset="-122"/>
                <a:ea typeface="微软雅黑" panose="020B0503020204020204" pitchFamily="34" charset="-122"/>
                <a:cs typeface="+mn-ea"/>
              </a:rPr>
              <a:t>类的实现如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4"/>
          <a:stretch>
            <a:fillRect/>
          </a:stretch>
        </p:blipFill>
        <p:spPr>
          <a:xfrm>
            <a:off x="2911640" y="3340289"/>
            <a:ext cx="6364705" cy="2073922"/>
          </a:xfrm>
          <a:prstGeom prst="rect">
            <a:avLst/>
          </a:prstGeom>
        </p:spPr>
      </p:pic>
      <p:sp>
        <p:nvSpPr>
          <p:cNvPr id="2" name="矩形 1"/>
          <p:cNvSpPr/>
          <p:nvPr/>
        </p:nvSpPr>
        <p:spPr>
          <a:xfrm>
            <a:off x="3610639" y="3604983"/>
            <a:ext cx="4907723" cy="1569660"/>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name;           //</a:t>
            </a:r>
            <a:r>
              <a:rPr lang="zh-CN" altLang="zh-CN" sz="1600" dirty="0">
                <a:solidFill>
                  <a:srgbClr val="595959"/>
                </a:solidFill>
                <a:latin typeface="微软雅黑" panose="020B0503020204020204" pitchFamily="34" charset="-122"/>
                <a:ea typeface="微软雅黑" panose="020B0503020204020204" pitchFamily="34" charset="-122"/>
                <a:cs typeface="+mn-ea"/>
              </a:rPr>
              <a:t>定义用户名</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password;     //</a:t>
            </a:r>
            <a:r>
              <a:rPr lang="zh-CN" altLang="zh-CN" sz="1600" dirty="0">
                <a:solidFill>
                  <a:srgbClr val="595959"/>
                </a:solidFill>
                <a:latin typeface="微软雅黑" panose="020B0503020204020204" pitchFamily="34" charset="-122"/>
                <a:ea typeface="微软雅黑" panose="020B0503020204020204" pitchFamily="34" charset="-122"/>
                <a:cs typeface="+mn-ea"/>
              </a:rPr>
              <a:t>定义密码</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email;           //</a:t>
            </a:r>
            <a:r>
              <a:rPr lang="zh-CN" altLang="zh-CN" sz="1600" dirty="0">
                <a:solidFill>
                  <a:srgbClr val="595959"/>
                </a:solidFill>
                <a:latin typeface="微软雅黑" panose="020B0503020204020204" pitchFamily="34" charset="-122"/>
                <a:ea typeface="微软雅黑" panose="020B0503020204020204" pitchFamily="34" charset="-122"/>
                <a:cs typeface="+mn-ea"/>
              </a:rPr>
              <a:t>定义邮箱</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122015"/>
            <a:ext cx="8485746" cy="787460"/>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编写</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RegisterFormBean</a:t>
            </a:r>
            <a:r>
              <a:rPr lang="zh-CN" altLang="zh-CN" sz="1600" dirty="0">
                <a:solidFill>
                  <a:srgbClr val="595959"/>
                </a:solidFill>
                <a:latin typeface="微软雅黑" panose="020B0503020204020204" pitchFamily="34" charset="-122"/>
                <a:ea typeface="微软雅黑" panose="020B0503020204020204" pitchFamily="34" charset="-122"/>
                <a:cs typeface="+mn-ea"/>
              </a:rPr>
              <a:t>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cn.itcast.chapter08.model2.domain</a:t>
            </a:r>
            <a:r>
              <a:rPr lang="zh-CN" altLang="zh-CN" sz="1600" dirty="0">
                <a:solidFill>
                  <a:srgbClr val="595959"/>
                </a:solidFill>
                <a:latin typeface="微软雅黑" panose="020B0503020204020204" pitchFamily="34" charset="-122"/>
                <a:ea typeface="微软雅黑" panose="020B0503020204020204" pitchFamily="34" charset="-122"/>
                <a:cs typeface="+mn-ea"/>
              </a:rPr>
              <a:t>包中定义</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RegisterFormBean</a:t>
            </a:r>
            <a:r>
              <a:rPr lang="zh-CN" altLang="zh-CN" sz="1600" dirty="0">
                <a:solidFill>
                  <a:srgbClr val="595959"/>
                </a:solidFill>
                <a:latin typeface="微软雅黑" panose="020B0503020204020204" pitchFamily="34" charset="-122"/>
                <a:ea typeface="微软雅黑" panose="020B0503020204020204" pitchFamily="34" charset="-122"/>
                <a:cs typeface="+mn-ea"/>
              </a:rPr>
              <a:t>类用于封装注册表单信息。</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RegisterFormBean</a:t>
            </a:r>
            <a:r>
              <a:rPr lang="zh-CN" altLang="zh-CN" sz="1600" dirty="0">
                <a:solidFill>
                  <a:srgbClr val="595959"/>
                </a:solidFill>
                <a:latin typeface="微软雅黑" panose="020B0503020204020204" pitchFamily="34" charset="-122"/>
                <a:ea typeface="微软雅黑" panose="020B0503020204020204" pitchFamily="34" charset="-122"/>
                <a:cs typeface="+mn-ea"/>
              </a:rPr>
              <a:t>类的实现如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4"/>
          <a:stretch>
            <a:fillRect/>
          </a:stretch>
        </p:blipFill>
        <p:spPr>
          <a:xfrm>
            <a:off x="1933602" y="2294967"/>
            <a:ext cx="8485746" cy="4296100"/>
          </a:xfrm>
          <a:prstGeom prst="rect">
            <a:avLst/>
          </a:prstGeom>
        </p:spPr>
      </p:pic>
      <p:sp>
        <p:nvSpPr>
          <p:cNvPr id="2" name="矩形 1"/>
          <p:cNvSpPr/>
          <p:nvPr/>
        </p:nvSpPr>
        <p:spPr>
          <a:xfrm>
            <a:off x="2034499" y="2281499"/>
            <a:ext cx="8151707" cy="4278094"/>
          </a:xfrm>
          <a:prstGeom prst="rect">
            <a:avLst/>
          </a:prstGeom>
        </p:spPr>
        <p:txBody>
          <a:bodyPr wrap="square">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RegisterFormBean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name;            //</a:t>
            </a:r>
            <a:r>
              <a:rPr lang="zh-CN" altLang="zh-CN" sz="1600" dirty="0">
                <a:solidFill>
                  <a:srgbClr val="595959"/>
                </a:solidFill>
                <a:latin typeface="微软雅黑" panose="020B0503020204020204" pitchFamily="34" charset="-122"/>
                <a:ea typeface="微软雅黑" panose="020B0503020204020204" pitchFamily="34" charset="-122"/>
                <a:cs typeface="+mn-ea"/>
              </a:rPr>
              <a:t>定义用户名</a:t>
            </a:r>
          </a:p>
          <a:p>
            <a:pPr lvl="0"/>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password;     //</a:t>
            </a:r>
            <a:r>
              <a:rPr lang="zh-CN" altLang="zh-CN" sz="1600" dirty="0">
                <a:solidFill>
                  <a:srgbClr val="595959"/>
                </a:solidFill>
                <a:latin typeface="微软雅黑" panose="020B0503020204020204" pitchFamily="34" charset="-122"/>
                <a:ea typeface="微软雅黑" panose="020B0503020204020204" pitchFamily="34" charset="-122"/>
                <a:cs typeface="+mn-ea"/>
              </a:rPr>
              <a:t>定义密码</a:t>
            </a:r>
          </a:p>
          <a:p>
            <a:pPr lvl="0"/>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password2;   //</a:t>
            </a:r>
            <a:r>
              <a:rPr lang="zh-CN" altLang="zh-CN" sz="1600" dirty="0">
                <a:solidFill>
                  <a:srgbClr val="595959"/>
                </a:solidFill>
                <a:latin typeface="微软雅黑" panose="020B0503020204020204" pitchFamily="34" charset="-122"/>
                <a:ea typeface="微软雅黑" panose="020B0503020204020204" pitchFamily="34" charset="-122"/>
                <a:cs typeface="+mn-ea"/>
              </a:rPr>
              <a:t>定义确认密码</a:t>
            </a:r>
          </a:p>
          <a:p>
            <a:pPr lvl="0"/>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email;           //</a:t>
            </a:r>
            <a:r>
              <a:rPr lang="zh-CN" altLang="zh-CN" sz="1600" dirty="0">
                <a:solidFill>
                  <a:srgbClr val="595959"/>
                </a:solidFill>
                <a:latin typeface="微软雅黑" panose="020B0503020204020204" pitchFamily="34" charset="-122"/>
                <a:ea typeface="微软雅黑" panose="020B0503020204020204" pitchFamily="34" charset="-122"/>
                <a:cs typeface="+mn-ea"/>
              </a:rPr>
              <a:t>定义邮箱</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定义成员变量</a:t>
            </a:r>
            <a:r>
              <a:rPr lang="en-US" altLang="zh-CN" sz="1600" dirty="0">
                <a:solidFill>
                  <a:srgbClr val="595959"/>
                </a:solidFill>
                <a:latin typeface="微软雅黑" panose="020B0503020204020204" pitchFamily="34" charset="-122"/>
                <a:ea typeface="微软雅黑" panose="020B0503020204020204" pitchFamily="34" charset="-122"/>
                <a:cs typeface="+mn-ea"/>
              </a:rPr>
              <a:t>errors,</a:t>
            </a:r>
            <a:r>
              <a:rPr lang="zh-CN" altLang="zh-CN" sz="1600" dirty="0">
                <a:solidFill>
                  <a:srgbClr val="595959"/>
                </a:solidFill>
                <a:latin typeface="微软雅黑" panose="020B0503020204020204" pitchFamily="34" charset="-122"/>
                <a:ea typeface="微软雅黑" panose="020B0503020204020204" pitchFamily="34" charset="-122"/>
                <a:cs typeface="+mn-ea"/>
              </a:rPr>
              <a:t>用于封装表单验证时的错误信息</a:t>
            </a:r>
          </a:p>
          <a:p>
            <a:pPr lvl="0"/>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Map&lt;String, String&gt; errors = new HashMap&lt;String, String&gt;();</a:t>
            </a:r>
          </a:p>
          <a:p>
            <a:pPr lvl="0"/>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validate()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flag = true;</a:t>
            </a:r>
          </a:p>
          <a:p>
            <a:pPr lvl="0"/>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此处只展示了</a:t>
            </a:r>
            <a:r>
              <a:rPr lang="zh-CN" altLang="zh-CN" sz="1600" dirty="0">
                <a:solidFill>
                  <a:srgbClr val="595959"/>
                </a:solidFill>
                <a:latin typeface="微软雅黑" panose="020B0503020204020204" pitchFamily="34" charset="-122"/>
                <a:ea typeface="微软雅黑" panose="020B0503020204020204" pitchFamily="34" charset="-122"/>
                <a:cs typeface="+mn-ea"/>
              </a:rPr>
              <a:t>对</a:t>
            </a:r>
            <a:r>
              <a:rPr lang="en-US" altLang="zh-CN" sz="1600" dirty="0">
                <a:solidFill>
                  <a:srgbClr val="595959"/>
                </a:solidFill>
                <a:latin typeface="微软雅黑" panose="020B0503020204020204" pitchFamily="34" charset="-122"/>
                <a:ea typeface="微软雅黑" panose="020B0503020204020204" pitchFamily="34" charset="-122"/>
                <a:cs typeface="+mn-ea"/>
              </a:rPr>
              <a:t>email</a:t>
            </a:r>
            <a:r>
              <a:rPr lang="zh-CN" altLang="zh-CN" sz="1600" dirty="0">
                <a:solidFill>
                  <a:srgbClr val="595959"/>
                </a:solidFill>
                <a:latin typeface="微软雅黑" panose="020B0503020204020204" pitchFamily="34" charset="-122"/>
                <a:ea typeface="微软雅黑" panose="020B0503020204020204" pitchFamily="34" charset="-122"/>
                <a:cs typeface="+mn-ea"/>
              </a:rPr>
              <a:t>格式的校验采用了正则表达式</a:t>
            </a:r>
            <a:r>
              <a:rPr lang="zh-CN" altLang="en-US" sz="1600" dirty="0">
                <a:solidFill>
                  <a:srgbClr val="595959"/>
                </a:solidFill>
                <a:latin typeface="微软雅黑" panose="020B0503020204020204" pitchFamily="34" charset="-122"/>
                <a:ea typeface="微软雅黑" panose="020B0503020204020204" pitchFamily="34" charset="-122"/>
                <a:cs typeface="+mn-ea"/>
              </a:rPr>
              <a:t>，其他省略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if (email == null || </a:t>
            </a:r>
            <a:r>
              <a:rPr lang="en-US" altLang="zh-CN" sz="1600" dirty="0" err="1">
                <a:solidFill>
                  <a:srgbClr val="595959"/>
                </a:solidFill>
                <a:latin typeface="微软雅黑" panose="020B0503020204020204" pitchFamily="34" charset="-122"/>
                <a:ea typeface="微软雅黑" panose="020B0503020204020204" pitchFamily="34" charset="-122"/>
                <a:cs typeface="+mn-ea"/>
              </a:rPr>
              <a:t>email.trim</a:t>
            </a:r>
            <a:r>
              <a:rPr lang="en-US" altLang="zh-CN" sz="1600" dirty="0">
                <a:solidFill>
                  <a:srgbClr val="595959"/>
                </a:solidFill>
                <a:latin typeface="微软雅黑" panose="020B0503020204020204" pitchFamily="34" charset="-122"/>
                <a:ea typeface="微软雅黑" panose="020B0503020204020204" pitchFamily="34" charset="-122"/>
                <a:cs typeface="+mn-ea"/>
              </a:rPr>
              <a:t>().equals(""))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errors.put</a:t>
            </a:r>
            <a:r>
              <a:rPr lang="en-US" altLang="zh-CN" sz="1600" dirty="0">
                <a:solidFill>
                  <a:srgbClr val="595959"/>
                </a:solidFill>
                <a:latin typeface="微软雅黑" panose="020B0503020204020204" pitchFamily="34" charset="-122"/>
                <a:ea typeface="微软雅黑" panose="020B0503020204020204" pitchFamily="34" charset="-122"/>
                <a:cs typeface="+mn-ea"/>
              </a:rPr>
              <a:t>("email", "</a:t>
            </a:r>
            <a:r>
              <a:rPr lang="zh-CN" altLang="zh-CN" sz="1600" dirty="0">
                <a:solidFill>
                  <a:srgbClr val="595959"/>
                </a:solidFill>
                <a:latin typeface="微软雅黑" panose="020B0503020204020204" pitchFamily="34" charset="-122"/>
                <a:ea typeface="微软雅黑" panose="020B0503020204020204" pitchFamily="34" charset="-122"/>
                <a:cs typeface="+mn-ea"/>
              </a:rPr>
              <a:t>请输入邮箱</a:t>
            </a:r>
            <a:r>
              <a:rPr lang="en-US" altLang="zh-CN" sz="1600" dirty="0">
                <a:solidFill>
                  <a:srgbClr val="595959"/>
                </a:solidFill>
                <a:latin typeface="微软雅黑" panose="020B0503020204020204" pitchFamily="34" charset="-122"/>
                <a:ea typeface="微软雅黑" panose="020B0503020204020204" pitchFamily="34" charset="-122"/>
                <a:cs typeface="+mn-ea"/>
              </a:rPr>
              <a:t>.");	flag = false;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 else if (!email</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.matches("[a-zA-Z0-9_-]+@[a-zA-Z0-9_-]+(\\.[a-zA-Z0-9_-]+)+"))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errors.put</a:t>
            </a:r>
            <a:r>
              <a:rPr lang="en-US" altLang="zh-CN" sz="1600" dirty="0">
                <a:solidFill>
                  <a:srgbClr val="595959"/>
                </a:solidFill>
                <a:latin typeface="微软雅黑" panose="020B0503020204020204" pitchFamily="34" charset="-122"/>
                <a:ea typeface="微软雅黑" panose="020B0503020204020204" pitchFamily="34" charset="-122"/>
                <a:cs typeface="+mn-ea"/>
              </a:rPr>
              <a:t>("email", "</a:t>
            </a:r>
            <a:r>
              <a:rPr lang="zh-CN" altLang="zh-CN" sz="1600" dirty="0">
                <a:solidFill>
                  <a:srgbClr val="595959"/>
                </a:solidFill>
                <a:latin typeface="微软雅黑" panose="020B0503020204020204" pitchFamily="34" charset="-122"/>
                <a:ea typeface="微软雅黑" panose="020B0503020204020204" pitchFamily="34" charset="-122"/>
                <a:cs typeface="+mn-ea"/>
              </a:rPr>
              <a:t>邮箱格式错误</a:t>
            </a:r>
            <a:r>
              <a:rPr lang="en-US" altLang="zh-CN" sz="1600" dirty="0">
                <a:solidFill>
                  <a:srgbClr val="595959"/>
                </a:solidFill>
                <a:latin typeface="微软雅黑" panose="020B0503020204020204" pitchFamily="34" charset="-122"/>
                <a:ea typeface="微软雅黑" panose="020B0503020204020204" pitchFamily="34" charset="-122"/>
                <a:cs typeface="+mn-ea"/>
              </a:rPr>
              <a:t>.");	flag = false;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}return flag;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6324601" y="2496668"/>
            <a:ext cx="5515484" cy="3678768"/>
          </a:xfrm>
          <a:prstGeom prst="rect">
            <a:avLst/>
          </a:prstGeom>
        </p:spPr>
      </p:pic>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933757"/>
            <a:ext cx="8485746" cy="1156792"/>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微软雅黑" panose="020B0503020204020204" pitchFamily="34" charset="-122"/>
                <a:ea typeface="微软雅黑" panose="020B0503020204020204" pitchFamily="34" charset="-122"/>
                <a:cs typeface="+mn-ea"/>
              </a:rPr>
              <a:t>创建工具类</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项目的</a:t>
            </a:r>
            <a:r>
              <a:rPr lang="en-US" altLang="zh-CN" sz="1600" dirty="0" err="1">
                <a:solidFill>
                  <a:srgbClr val="595959"/>
                </a:solidFill>
                <a:latin typeface="微软雅黑" panose="020B0503020204020204" pitchFamily="34" charset="-122"/>
                <a:ea typeface="微软雅黑" panose="020B0503020204020204" pitchFamily="34" charset="-122"/>
                <a:cs typeface="+mn-ea"/>
              </a:rPr>
              <a:t>src</a:t>
            </a:r>
            <a:r>
              <a:rPr lang="zh-CN" altLang="zh-CN" sz="1600" dirty="0">
                <a:solidFill>
                  <a:srgbClr val="595959"/>
                </a:solidFill>
                <a:latin typeface="微软雅黑" panose="020B0503020204020204" pitchFamily="34" charset="-122"/>
                <a:ea typeface="微软雅黑" panose="020B0503020204020204" pitchFamily="34" charset="-122"/>
                <a:cs typeface="+mn-ea"/>
              </a:rPr>
              <a:t>下创建包</a:t>
            </a:r>
            <a:r>
              <a:rPr lang="en-US" altLang="zh-CN" sz="1600" dirty="0">
                <a:solidFill>
                  <a:srgbClr val="595959"/>
                </a:solidFill>
                <a:latin typeface="微软雅黑" panose="020B0503020204020204" pitchFamily="34" charset="-122"/>
                <a:ea typeface="微软雅黑" panose="020B0503020204020204" pitchFamily="34" charset="-122"/>
                <a:cs typeface="+mn-ea"/>
              </a:rPr>
              <a:t>cn.itcast.chapter08.model2.util</a:t>
            </a:r>
            <a:r>
              <a:rPr lang="zh-CN" altLang="zh-CN" sz="1600" dirty="0">
                <a:solidFill>
                  <a:srgbClr val="595959"/>
                </a:solidFill>
                <a:latin typeface="微软雅黑" panose="020B0503020204020204" pitchFamily="34" charset="-122"/>
                <a:ea typeface="微软雅黑" panose="020B0503020204020204" pitchFamily="34" charset="-122"/>
                <a:cs typeface="+mn-ea"/>
              </a:rPr>
              <a:t>，在包中定义</a:t>
            </a:r>
            <a:r>
              <a:rPr lang="en-US" altLang="zh-CN" sz="1600" dirty="0" err="1">
                <a:solidFill>
                  <a:srgbClr val="595959"/>
                </a:solidFill>
                <a:latin typeface="微软雅黑" panose="020B0503020204020204" pitchFamily="34" charset="-122"/>
                <a:ea typeface="微软雅黑" panose="020B0503020204020204" pitchFamily="34" charset="-122"/>
                <a:cs typeface="+mn-ea"/>
              </a:rPr>
              <a:t>DBUtil</a:t>
            </a:r>
            <a:r>
              <a:rPr lang="zh-CN" altLang="zh-CN" sz="1600" dirty="0">
                <a:solidFill>
                  <a:srgbClr val="595959"/>
                </a:solidFill>
                <a:latin typeface="微软雅黑" panose="020B0503020204020204" pitchFamily="34" charset="-122"/>
                <a:ea typeface="微软雅黑" panose="020B0503020204020204" pitchFamily="34" charset="-122"/>
                <a:cs typeface="+mn-ea"/>
              </a:rPr>
              <a:t>类，代码如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sp>
        <p:nvSpPr>
          <p:cNvPr id="7" name="Title 1"/>
          <p:cNvSpPr txBox="1"/>
          <p:nvPr/>
        </p:nvSpPr>
        <p:spPr>
          <a:xfrm>
            <a:off x="1143840" y="266933"/>
            <a:ext cx="68571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6485966" y="2503962"/>
            <a:ext cx="5407908" cy="3539430"/>
          </a:xfrm>
          <a:prstGeom prst="rect">
            <a:avLst/>
          </a:prstGeom>
        </p:spPr>
        <p:txBody>
          <a:bodyPr wrap="square">
            <a:spAutoFit/>
          </a:bodyPr>
          <a:lstStyle/>
          <a:p>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static </a:t>
            </a:r>
            <a:r>
              <a:rPr lang="en-US" altLang="zh-CN" sz="1600" dirty="0" err="1">
                <a:solidFill>
                  <a:srgbClr val="595959"/>
                </a:solidFill>
                <a:latin typeface="微软雅黑" panose="020B0503020204020204" pitchFamily="34" charset="-122"/>
                <a:ea typeface="微软雅黑" panose="020B0503020204020204" pitchFamily="34" charset="-122"/>
                <a:cs typeface="+mn-ea"/>
              </a:rPr>
              <a:t>DBUtil</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getInstance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return instance;}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获取数据库</a:t>
            </a:r>
            <a:r>
              <a:rPr lang="en-US" altLang="zh-CN" sz="1600" dirty="0">
                <a:solidFill>
                  <a:srgbClr val="595959"/>
                </a:solidFill>
                <a:latin typeface="微软雅黑" panose="020B0503020204020204" pitchFamily="34" charset="-122"/>
                <a:ea typeface="微软雅黑" panose="020B0503020204020204" pitchFamily="34" charset="-122"/>
                <a:cs typeface="+mn-ea"/>
              </a:rPr>
              <a:t>(users)</a:t>
            </a:r>
            <a:r>
              <a:rPr lang="zh-CN" altLang="zh-CN" sz="1600" dirty="0">
                <a:solidFill>
                  <a:srgbClr val="595959"/>
                </a:solidFill>
                <a:latin typeface="微软雅黑" panose="020B0503020204020204" pitchFamily="34" charset="-122"/>
                <a:ea typeface="微软雅黑" panose="020B0503020204020204" pitchFamily="34" charset="-122"/>
                <a:cs typeface="+mn-ea"/>
              </a:rPr>
              <a:t>中的数据</a:t>
            </a:r>
          </a:p>
          <a:p>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getUser</a:t>
            </a:r>
            <a:r>
              <a:rPr lang="en-US" altLang="zh-CN" sz="1600" dirty="0">
                <a:solidFill>
                  <a:srgbClr val="595959"/>
                </a:solidFill>
                <a:latin typeface="微软雅黑" panose="020B0503020204020204" pitchFamily="34" charset="-122"/>
                <a:ea typeface="微软雅黑" panose="020B0503020204020204" pitchFamily="34" charset="-122"/>
                <a:cs typeface="+mn-ea"/>
              </a:rPr>
              <a:t>(String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en-US" altLang="zh-CN" sz="1600" dirty="0">
                <a:solidFill>
                  <a:srgbClr val="595959"/>
                </a:solidFill>
                <a:latin typeface="微软雅黑" panose="020B0503020204020204" pitchFamily="34" charset="-122"/>
                <a:ea typeface="微软雅黑" panose="020B0503020204020204" pitchFamily="34" charset="-122"/>
                <a:cs typeface="+mn-ea"/>
              </a:rPr>
              <a:t> user =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users.get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	return user;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向数据库</a:t>
            </a:r>
            <a:r>
              <a:rPr lang="en-US" altLang="zh-CN" sz="1600" dirty="0">
                <a:solidFill>
                  <a:srgbClr val="595959"/>
                </a:solidFill>
                <a:latin typeface="微软雅黑" panose="020B0503020204020204" pitchFamily="34" charset="-122"/>
                <a:ea typeface="微软雅黑" panose="020B0503020204020204" pitchFamily="34" charset="-122"/>
                <a:cs typeface="+mn-ea"/>
              </a:rPr>
              <a:t>(users)</a:t>
            </a:r>
            <a:r>
              <a:rPr lang="zh-CN" altLang="zh-CN" sz="1600" dirty="0">
                <a:solidFill>
                  <a:srgbClr val="595959"/>
                </a:solidFill>
                <a:latin typeface="微软雅黑" panose="020B0503020204020204" pitchFamily="34" charset="-122"/>
                <a:ea typeface="微软雅黑" panose="020B0503020204020204" pitchFamily="34" charset="-122"/>
                <a:cs typeface="+mn-ea"/>
              </a:rPr>
              <a:t>插入数据</a:t>
            </a:r>
          </a:p>
          <a:p>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insertUser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en-US" altLang="zh-CN" sz="1600" dirty="0">
                <a:solidFill>
                  <a:srgbClr val="595959"/>
                </a:solidFill>
                <a:latin typeface="微软雅黑" panose="020B0503020204020204" pitchFamily="34" charset="-122"/>
                <a:ea typeface="微软雅黑" panose="020B0503020204020204" pitchFamily="34" charset="-122"/>
                <a:cs typeface="+mn-ea"/>
              </a:rPr>
              <a:t> user)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if(user == null) {	return false;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user.getName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if(</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users.get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userName</a:t>
            </a:r>
            <a:r>
              <a:rPr lang="en-US" altLang="zh-CN" sz="1600" dirty="0">
                <a:solidFill>
                  <a:srgbClr val="595959"/>
                </a:solidFill>
                <a:latin typeface="微软雅黑" panose="020B0503020204020204" pitchFamily="34" charset="-122"/>
                <a:ea typeface="微软雅黑" panose="020B0503020204020204" pitchFamily="34" charset="-122"/>
                <a:cs typeface="+mn-ea"/>
              </a:rPr>
              <a:t>) != null)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return false;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users.put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userName,user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return true;}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656717" y="2310244"/>
            <a:ext cx="5515484" cy="4280823"/>
          </a:xfrm>
          <a:prstGeom prst="rect">
            <a:avLst/>
          </a:prstGeom>
        </p:spPr>
      </p:pic>
      <p:sp>
        <p:nvSpPr>
          <p:cNvPr id="2" name="矩形 1"/>
          <p:cNvSpPr/>
          <p:nvPr/>
        </p:nvSpPr>
        <p:spPr>
          <a:xfrm>
            <a:off x="656717" y="2316188"/>
            <a:ext cx="5407908" cy="4278094"/>
          </a:xfrm>
          <a:prstGeom prst="rect">
            <a:avLst/>
          </a:prstGeom>
        </p:spPr>
        <p:txBody>
          <a:bodyPr wrap="square">
            <a:spAutoFit/>
          </a:bodyPr>
          <a:lstStyle/>
          <a:p>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DBUtil</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static </a:t>
            </a:r>
            <a:r>
              <a:rPr lang="en-US" altLang="zh-CN" sz="1600" dirty="0" err="1">
                <a:solidFill>
                  <a:srgbClr val="595959"/>
                </a:solidFill>
                <a:latin typeface="微软雅黑" panose="020B0503020204020204" pitchFamily="34" charset="-122"/>
                <a:ea typeface="微软雅黑" panose="020B0503020204020204" pitchFamily="34" charset="-122"/>
                <a:cs typeface="+mn-ea"/>
              </a:rPr>
              <a:t>DBUtil</a:t>
            </a:r>
            <a:r>
              <a:rPr lang="en-US" altLang="zh-CN" sz="1600" dirty="0">
                <a:solidFill>
                  <a:srgbClr val="595959"/>
                </a:solidFill>
                <a:latin typeface="微软雅黑" panose="020B0503020204020204" pitchFamily="34" charset="-122"/>
                <a:ea typeface="微软雅黑" panose="020B0503020204020204" pitchFamily="34" charset="-122"/>
                <a:cs typeface="+mn-ea"/>
              </a:rPr>
              <a:t> instance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DBUtil</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定义</a:t>
            </a:r>
            <a:r>
              <a:rPr lang="en-US" altLang="zh-CN" sz="1600" dirty="0">
                <a:solidFill>
                  <a:srgbClr val="595959"/>
                </a:solidFill>
                <a:latin typeface="微软雅黑" panose="020B0503020204020204" pitchFamily="34" charset="-122"/>
                <a:ea typeface="微软雅黑" panose="020B0503020204020204" pitchFamily="34" charset="-122"/>
                <a:cs typeface="+mn-ea"/>
              </a:rPr>
              <a:t>users</a:t>
            </a:r>
            <a:r>
              <a:rPr lang="zh-CN" altLang="zh-CN" sz="1600" dirty="0">
                <a:solidFill>
                  <a:srgbClr val="595959"/>
                </a:solidFill>
                <a:latin typeface="微软雅黑" panose="020B0503020204020204" pitchFamily="34" charset="-122"/>
                <a:ea typeface="微软雅黑" panose="020B0503020204020204" pitchFamily="34" charset="-122"/>
                <a:cs typeface="+mn-ea"/>
              </a:rPr>
              <a:t>集合，用于模拟数据库</a:t>
            </a:r>
          </a:p>
          <a:p>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HashMap&lt;</a:t>
            </a:r>
            <a:r>
              <a:rPr lang="en-US" altLang="zh-CN" sz="1600" dirty="0" err="1">
                <a:solidFill>
                  <a:srgbClr val="595959"/>
                </a:solidFill>
                <a:latin typeface="微软雅黑" panose="020B0503020204020204" pitchFamily="34" charset="-122"/>
                <a:ea typeface="微软雅黑" panose="020B0503020204020204" pitchFamily="34" charset="-122"/>
                <a:cs typeface="+mn-ea"/>
              </a:rPr>
              <a:t>String,UserBean</a:t>
            </a:r>
            <a:r>
              <a:rPr lang="en-US" altLang="zh-CN" sz="1600" dirty="0">
                <a:solidFill>
                  <a:srgbClr val="595959"/>
                </a:solidFill>
                <a:latin typeface="微软雅黑" panose="020B0503020204020204" pitchFamily="34" charset="-122"/>
                <a:ea typeface="微软雅黑" panose="020B0503020204020204" pitchFamily="34" charset="-122"/>
                <a:cs typeface="+mn-ea"/>
              </a:rPr>
              <a:t>&gt; users = new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HashMap&lt;</a:t>
            </a:r>
            <a:r>
              <a:rPr lang="en-US" altLang="zh-CN" sz="1600" dirty="0" err="1">
                <a:solidFill>
                  <a:srgbClr val="595959"/>
                </a:solidFill>
                <a:latin typeface="微软雅黑" panose="020B0503020204020204" pitchFamily="34" charset="-122"/>
                <a:ea typeface="微软雅黑" panose="020B0503020204020204" pitchFamily="34" charset="-122"/>
                <a:cs typeface="+mn-ea"/>
              </a:rPr>
              <a:t>String,UserBean</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a:t>
            </a:r>
            <a:r>
              <a:rPr lang="en-US" altLang="zh-CN" sz="1600" dirty="0" err="1">
                <a:solidFill>
                  <a:srgbClr val="595959"/>
                </a:solidFill>
                <a:latin typeface="微软雅黑" panose="020B0503020204020204" pitchFamily="34" charset="-122"/>
                <a:ea typeface="微软雅黑" panose="020B0503020204020204" pitchFamily="34" charset="-122"/>
                <a:cs typeface="+mn-ea"/>
              </a:rPr>
              <a:t>DBUtil</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向数据库</a:t>
            </a:r>
            <a:r>
              <a:rPr lang="en-US" altLang="zh-CN" sz="1600" dirty="0">
                <a:solidFill>
                  <a:srgbClr val="595959"/>
                </a:solidFill>
                <a:latin typeface="微软雅黑" panose="020B0503020204020204" pitchFamily="34" charset="-122"/>
                <a:ea typeface="微软雅黑" panose="020B0503020204020204" pitchFamily="34" charset="-122"/>
                <a:cs typeface="+mn-ea"/>
              </a:rPr>
              <a:t>(users)</a:t>
            </a:r>
            <a:r>
              <a:rPr lang="zh-CN" altLang="zh-CN" sz="1600" dirty="0">
                <a:solidFill>
                  <a:srgbClr val="595959"/>
                </a:solidFill>
                <a:latin typeface="微软雅黑" panose="020B0503020204020204" pitchFamily="34" charset="-122"/>
                <a:ea typeface="微软雅黑" panose="020B0503020204020204" pitchFamily="34" charset="-122"/>
                <a:cs typeface="+mn-ea"/>
              </a:rPr>
              <a:t>中存入两条数据</a:t>
            </a: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en-US" altLang="zh-CN" sz="1600" dirty="0">
                <a:solidFill>
                  <a:srgbClr val="595959"/>
                </a:solidFill>
                <a:latin typeface="微软雅黑" panose="020B0503020204020204" pitchFamily="34" charset="-122"/>
                <a:ea typeface="微软雅黑" panose="020B0503020204020204" pitchFamily="34" charset="-122"/>
                <a:cs typeface="+mn-ea"/>
              </a:rPr>
              <a:t> user1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user1.setName("Jack");</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user1.setPassword("12345678");</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user1.setEmail("jack@it315.org");</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users.put</a:t>
            </a:r>
            <a:r>
              <a:rPr lang="en-US" altLang="zh-CN" sz="1600" dirty="0">
                <a:solidFill>
                  <a:srgbClr val="595959"/>
                </a:solidFill>
                <a:latin typeface="微软雅黑" panose="020B0503020204020204" pitchFamily="34" charset="-122"/>
                <a:ea typeface="微软雅黑" panose="020B0503020204020204" pitchFamily="34" charset="-122"/>
                <a:cs typeface="+mn-ea"/>
              </a:rPr>
              <a:t>("Jack ",user1);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en-US" altLang="zh-CN" sz="1600" dirty="0">
                <a:solidFill>
                  <a:srgbClr val="595959"/>
                </a:solidFill>
                <a:latin typeface="微软雅黑" panose="020B0503020204020204" pitchFamily="34" charset="-122"/>
                <a:ea typeface="微软雅黑" panose="020B0503020204020204" pitchFamily="34" charset="-122"/>
                <a:cs typeface="+mn-ea"/>
              </a:rPr>
              <a:t> user2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user2.setName("Rose");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user2.setPassword("</a:t>
            </a:r>
            <a:r>
              <a:rPr lang="en-US" altLang="zh-CN" sz="1600" dirty="0" err="1">
                <a:solidFill>
                  <a:srgbClr val="595959"/>
                </a:solidFill>
                <a:latin typeface="微软雅黑" panose="020B0503020204020204" pitchFamily="34" charset="-122"/>
                <a:ea typeface="微软雅黑" panose="020B0503020204020204" pitchFamily="34" charset="-122"/>
                <a:cs typeface="+mn-ea"/>
              </a:rPr>
              <a:t>abcdefg</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user2.setEmail("rose@it315.org");</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users.put</a:t>
            </a:r>
            <a:r>
              <a:rPr lang="en-US" altLang="zh-CN" sz="1600" dirty="0">
                <a:solidFill>
                  <a:srgbClr val="595959"/>
                </a:solidFill>
                <a:latin typeface="微软雅黑" panose="020B0503020204020204" pitchFamily="34" charset="-122"/>
                <a:ea typeface="微软雅黑" panose="020B0503020204020204" pitchFamily="34" charset="-122"/>
                <a:cs typeface="+mn-ea"/>
              </a:rPr>
              <a:t>("Rose ",user2);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917360" y="1122015"/>
            <a:ext cx="8485746" cy="1156792"/>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微软雅黑" panose="020B0503020204020204" pitchFamily="34" charset="-122"/>
                <a:ea typeface="微软雅黑" panose="020B0503020204020204" pitchFamily="34" charset="-122"/>
                <a:cs typeface="+mn-ea"/>
              </a:rPr>
              <a:t>创建</a:t>
            </a:r>
            <a:r>
              <a:rPr lang="en-US" altLang="zh-CN" sz="1600" b="1" dirty="0">
                <a:solidFill>
                  <a:srgbClr val="595959"/>
                </a:solidFill>
                <a:latin typeface="微软雅黑" panose="020B0503020204020204" pitchFamily="34" charset="-122"/>
                <a:ea typeface="微软雅黑" panose="020B0503020204020204" pitchFamily="34" charset="-122"/>
                <a:cs typeface="+mn-ea"/>
              </a:rPr>
              <a:t>Servlet</a:t>
            </a:r>
            <a:endParaRPr lang="zh-CN" altLang="zh-CN" sz="16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项目下创建包</a:t>
            </a:r>
            <a:r>
              <a:rPr lang="en-US" altLang="zh-CN" sz="1600" dirty="0">
                <a:solidFill>
                  <a:srgbClr val="595959"/>
                </a:solidFill>
                <a:latin typeface="微软雅黑" panose="020B0503020204020204" pitchFamily="34" charset="-122"/>
                <a:ea typeface="微软雅黑" panose="020B0503020204020204" pitchFamily="34" charset="-122"/>
                <a:cs typeface="+mn-ea"/>
              </a:rPr>
              <a:t>cn.itcast.chapter08.model2.web</a:t>
            </a:r>
            <a:r>
              <a:rPr lang="zh-CN" altLang="zh-CN" sz="1600" dirty="0">
                <a:solidFill>
                  <a:srgbClr val="595959"/>
                </a:solidFill>
                <a:latin typeface="微软雅黑" panose="020B0503020204020204" pitchFamily="34" charset="-122"/>
                <a:ea typeface="微软雅黑" panose="020B0503020204020204" pitchFamily="34" charset="-122"/>
                <a:cs typeface="+mn-ea"/>
              </a:rPr>
              <a:t>，在包中定义</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ControllerServlet</a:t>
            </a:r>
            <a:r>
              <a:rPr lang="zh-CN" altLang="zh-CN" sz="1600" dirty="0">
                <a:solidFill>
                  <a:srgbClr val="595959"/>
                </a:solidFill>
                <a:latin typeface="微软雅黑" panose="020B0503020204020204" pitchFamily="34" charset="-122"/>
                <a:ea typeface="微软雅黑" panose="020B0503020204020204" pitchFamily="34" charset="-122"/>
                <a:cs typeface="+mn-ea"/>
              </a:rPr>
              <a:t>类，用于处理用户请求。</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ControllerServlet</a:t>
            </a:r>
            <a:r>
              <a:rPr lang="zh-CN" altLang="zh-CN" sz="1600" dirty="0">
                <a:solidFill>
                  <a:srgbClr val="595959"/>
                </a:solidFill>
                <a:latin typeface="微软雅黑" panose="020B0503020204020204" pitchFamily="34" charset="-122"/>
                <a:ea typeface="微软雅黑" panose="020B0503020204020204" pitchFamily="34" charset="-122"/>
                <a:cs typeface="+mn-ea"/>
              </a:rPr>
              <a:t>类的实现如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4"/>
          <a:stretch>
            <a:fillRect/>
          </a:stretch>
        </p:blipFill>
        <p:spPr>
          <a:xfrm>
            <a:off x="1933602" y="2294967"/>
            <a:ext cx="8485746" cy="4418654"/>
          </a:xfrm>
          <a:prstGeom prst="rect">
            <a:avLst/>
          </a:prstGeom>
        </p:spPr>
      </p:pic>
      <p:sp>
        <p:nvSpPr>
          <p:cNvPr id="2" name="矩形 1"/>
          <p:cNvSpPr/>
          <p:nvPr/>
        </p:nvSpPr>
        <p:spPr>
          <a:xfrm>
            <a:off x="2034499" y="2245403"/>
            <a:ext cx="8151707" cy="4524315"/>
          </a:xfrm>
          <a:prstGeom prst="rect">
            <a:avLst/>
          </a:prstGeom>
        </p:spPr>
        <p:txBody>
          <a:bodyPr wrap="square">
            <a:spAutoFit/>
          </a:bodyPr>
          <a:lstStyle/>
          <a:p>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只展示了</a:t>
            </a:r>
            <a:r>
              <a:rPr lang="en-US" altLang="zh-CN" sz="1600" dirty="0" err="1">
                <a:solidFill>
                  <a:srgbClr val="595959"/>
                </a:solidFill>
                <a:latin typeface="微软雅黑" panose="020B0503020204020204" pitchFamily="34" charset="-122"/>
                <a:ea typeface="微软雅黑" panose="020B0503020204020204" pitchFamily="34" charset="-122"/>
                <a:cs typeface="+mn-ea"/>
              </a:rPr>
              <a:t>doPost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doPost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HttpServletRequest</a:t>
            </a:r>
            <a:r>
              <a:rPr lang="en-US" altLang="zh-CN" sz="1600" dirty="0">
                <a:solidFill>
                  <a:srgbClr val="595959"/>
                </a:solidFill>
                <a:latin typeface="微软雅黑" panose="020B0503020204020204" pitchFamily="34" charset="-122"/>
                <a:ea typeface="微软雅黑" panose="020B0503020204020204" pitchFamily="34" charset="-122"/>
                <a:cs typeface="+mn-ea"/>
              </a:rPr>
              <a:t> request,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HttpServletResponse</a:t>
            </a:r>
            <a:r>
              <a:rPr lang="en-US" altLang="zh-CN" sz="1600" dirty="0">
                <a:solidFill>
                  <a:srgbClr val="595959"/>
                </a:solidFill>
                <a:latin typeface="微软雅黑" panose="020B0503020204020204" pitchFamily="34" charset="-122"/>
                <a:ea typeface="微软雅黑" panose="020B0503020204020204" pitchFamily="34" charset="-122"/>
                <a:cs typeface="+mn-ea"/>
              </a:rPr>
              <a:t> response) throws </a:t>
            </a:r>
            <a:r>
              <a:rPr lang="en-US" altLang="zh-CN" sz="1600" dirty="0" err="1">
                <a:solidFill>
                  <a:srgbClr val="595959"/>
                </a:solidFill>
                <a:latin typeface="微软雅黑" panose="020B0503020204020204" pitchFamily="34" charset="-122"/>
                <a:ea typeface="微软雅黑" panose="020B0503020204020204" pitchFamily="34" charset="-122"/>
                <a:cs typeface="+mn-ea"/>
              </a:rPr>
              <a:t>ServletException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IOException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response.setHeader</a:t>
            </a:r>
            <a:r>
              <a:rPr lang="en-US" altLang="zh-CN" sz="1600" dirty="0">
                <a:solidFill>
                  <a:srgbClr val="595959"/>
                </a:solidFill>
                <a:latin typeface="微软雅黑" panose="020B0503020204020204" pitchFamily="34" charset="-122"/>
                <a:ea typeface="微软雅黑" panose="020B0503020204020204" pitchFamily="34" charset="-122"/>
                <a:cs typeface="+mn-ea"/>
              </a:rPr>
              <a:t>("Content-type", "text/</a:t>
            </a:r>
            <a:r>
              <a:rPr lang="en-US" altLang="zh-CN" sz="1600" dirty="0" err="1">
                <a:solidFill>
                  <a:srgbClr val="595959"/>
                </a:solidFill>
                <a:latin typeface="微软雅黑" panose="020B0503020204020204" pitchFamily="34" charset="-122"/>
                <a:ea typeface="微软雅黑" panose="020B0503020204020204" pitchFamily="34" charset="-122"/>
                <a:cs typeface="+mn-ea"/>
              </a:rPr>
              <a:t>html;charset</a:t>
            </a:r>
            <a:r>
              <a:rPr lang="en-US" altLang="zh-CN" sz="1600" dirty="0">
                <a:solidFill>
                  <a:srgbClr val="595959"/>
                </a:solidFill>
                <a:latin typeface="微软雅黑" panose="020B0503020204020204" pitchFamily="34" charset="-122"/>
                <a:ea typeface="微软雅黑" panose="020B0503020204020204" pitchFamily="34" charset="-122"/>
                <a:cs typeface="+mn-ea"/>
              </a:rPr>
              <a:t>=GBK");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response.setCharacterEncoding</a:t>
            </a:r>
            <a:r>
              <a:rPr lang="en-US" altLang="zh-CN" sz="1600" dirty="0">
                <a:solidFill>
                  <a:srgbClr val="595959"/>
                </a:solidFill>
                <a:latin typeface="微软雅黑" panose="020B0503020204020204" pitchFamily="34" charset="-122"/>
                <a:ea typeface="微软雅黑" panose="020B0503020204020204" pitchFamily="34" charset="-122"/>
                <a:cs typeface="+mn-ea"/>
              </a:rPr>
              <a:t>("GBK");</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获取用户注册时表单提交的参数信息</a:t>
            </a:r>
          </a:p>
          <a:p>
            <a:r>
              <a:rPr lang="en-US" altLang="zh-CN" sz="1600" dirty="0">
                <a:solidFill>
                  <a:srgbClr val="595959"/>
                </a:solidFill>
                <a:latin typeface="微软雅黑" panose="020B0503020204020204" pitchFamily="34" charset="-122"/>
                <a:ea typeface="微软雅黑" panose="020B0503020204020204" pitchFamily="34" charset="-122"/>
                <a:cs typeface="+mn-ea"/>
              </a:rPr>
              <a:t>	String name =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request.getParameter</a:t>
            </a:r>
            <a:r>
              <a:rPr lang="en-US" altLang="zh-CN" sz="1600" dirty="0">
                <a:solidFill>
                  <a:srgbClr val="595959"/>
                </a:solidFill>
                <a:latin typeface="微软雅黑" panose="020B0503020204020204" pitchFamily="34" charset="-122"/>
                <a:ea typeface="微软雅黑" panose="020B0503020204020204" pitchFamily="34" charset="-122"/>
                <a:cs typeface="+mn-ea"/>
              </a:rPr>
              <a:t>("name");	//</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将获取的参数封装到注册表单相关的</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RegisterFormBean</a:t>
            </a:r>
            <a:r>
              <a:rPr lang="zh-CN" altLang="zh-CN" sz="1600" dirty="0">
                <a:solidFill>
                  <a:srgbClr val="595959"/>
                </a:solidFill>
                <a:latin typeface="微软雅黑" panose="020B0503020204020204" pitchFamily="34" charset="-122"/>
                <a:ea typeface="微软雅黑" panose="020B0503020204020204" pitchFamily="34" charset="-122"/>
                <a:cs typeface="+mn-ea"/>
              </a:rPr>
              <a:t>类中</a:t>
            </a: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RegisterFormBean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formBean</a:t>
            </a:r>
            <a:r>
              <a:rPr lang="en-US" altLang="zh-CN" sz="1600" dirty="0">
                <a:solidFill>
                  <a:srgbClr val="595959"/>
                </a:solidFill>
                <a:latin typeface="微软雅黑" panose="020B0503020204020204" pitchFamily="34" charset="-122"/>
                <a:ea typeface="微软雅黑" panose="020B0503020204020204" pitchFamily="34" charset="-122"/>
                <a:cs typeface="+mn-ea"/>
              </a:rPr>
              <a:t> = new </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RegisterFormBean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formBean.setName</a:t>
            </a:r>
            <a:r>
              <a:rPr lang="en-US" altLang="zh-CN" sz="1600" dirty="0">
                <a:solidFill>
                  <a:srgbClr val="595959"/>
                </a:solidFill>
                <a:latin typeface="微软雅黑" panose="020B0503020204020204" pitchFamily="34" charset="-122"/>
                <a:ea typeface="微软雅黑" panose="020B0503020204020204" pitchFamily="34" charset="-122"/>
                <a:cs typeface="+mn-ea"/>
              </a:rPr>
              <a:t>(name);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验证参数填写是否符合要求，不符合，转发到</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sz="1600" dirty="0">
                <a:solidFill>
                  <a:srgbClr val="595959"/>
                </a:solidFill>
                <a:latin typeface="微软雅黑" panose="020B0503020204020204" pitchFamily="34" charset="-122"/>
                <a:ea typeface="微软雅黑" panose="020B0503020204020204" pitchFamily="34" charset="-122"/>
                <a:cs typeface="+mn-ea"/>
              </a:rPr>
              <a:t>重新填写</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参数填写符合要求，则将数据封装到</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zh-CN" altLang="zh-CN" sz="1600" dirty="0">
                <a:solidFill>
                  <a:srgbClr val="595959"/>
                </a:solidFill>
                <a:latin typeface="微软雅黑" panose="020B0503020204020204" pitchFamily="34" charset="-122"/>
                <a:ea typeface="微软雅黑" panose="020B0503020204020204" pitchFamily="34" charset="-122"/>
                <a:cs typeface="+mn-ea"/>
              </a:rPr>
              <a:t>类中</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boolean</a:t>
            </a:r>
            <a:r>
              <a:rPr lang="en-US" altLang="zh-CN" sz="1600" dirty="0">
                <a:solidFill>
                  <a:srgbClr val="595959"/>
                </a:solidFill>
                <a:latin typeface="微软雅黑" panose="020B0503020204020204" pitchFamily="34" charset="-122"/>
                <a:ea typeface="微软雅黑" panose="020B0503020204020204" pitchFamily="34" charset="-122"/>
                <a:cs typeface="+mn-ea"/>
              </a:rPr>
              <a:t> b = </a:t>
            </a:r>
            <a:r>
              <a:rPr lang="en-US" altLang="zh-CN" sz="1600" dirty="0" err="1">
                <a:solidFill>
                  <a:srgbClr val="595959"/>
                </a:solidFill>
                <a:latin typeface="微软雅黑" panose="020B0503020204020204" pitchFamily="34" charset="-122"/>
                <a:ea typeface="微软雅黑" panose="020B0503020204020204" pitchFamily="34" charset="-122"/>
                <a:cs typeface="+mn-ea"/>
              </a:rPr>
              <a:t>DBUtil.getInstance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insertUser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调用</a:t>
            </a:r>
            <a:r>
              <a:rPr lang="en-US" altLang="zh-CN" sz="1600" dirty="0" err="1">
                <a:solidFill>
                  <a:srgbClr val="595959"/>
                </a:solidFill>
                <a:latin typeface="微软雅黑" panose="020B0503020204020204" pitchFamily="34" charset="-122"/>
                <a:ea typeface="微软雅黑" panose="020B0503020204020204" pitchFamily="34" charset="-122"/>
                <a:cs typeface="+mn-ea"/>
              </a:rPr>
              <a:t>DBUtil</a:t>
            </a:r>
            <a:r>
              <a:rPr lang="zh-CN" altLang="zh-CN" sz="1600" dirty="0">
                <a:solidFill>
                  <a:srgbClr val="595959"/>
                </a:solidFill>
                <a:latin typeface="微软雅黑" panose="020B0503020204020204" pitchFamily="34" charset="-122"/>
                <a:ea typeface="微软雅黑" panose="020B0503020204020204" pitchFamily="34" charset="-122"/>
                <a:cs typeface="+mn-ea"/>
              </a:rPr>
              <a:t>类</a:t>
            </a: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如果返回为</a:t>
            </a:r>
            <a:r>
              <a:rPr lang="en-US" altLang="zh-CN" sz="1600" dirty="0">
                <a:solidFill>
                  <a:srgbClr val="595959"/>
                </a:solidFill>
                <a:latin typeface="微软雅黑" panose="020B0503020204020204" pitchFamily="34" charset="-122"/>
                <a:ea typeface="微软雅黑" panose="020B0503020204020204" pitchFamily="34" charset="-122"/>
                <a:cs typeface="+mn-ea"/>
              </a:rPr>
              <a:t>false</a:t>
            </a:r>
            <a:r>
              <a:rPr lang="zh-CN" altLang="zh-CN" sz="1600" dirty="0">
                <a:solidFill>
                  <a:srgbClr val="595959"/>
                </a:solidFill>
                <a:latin typeface="微软雅黑" panose="020B0503020204020204" pitchFamily="34" charset="-122"/>
                <a:ea typeface="微软雅黑" panose="020B0503020204020204" pitchFamily="34" charset="-122"/>
                <a:cs typeface="+mn-ea"/>
              </a:rPr>
              <a:t>，注册的用户已存在，重定向到</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sz="1600" dirty="0">
                <a:solidFill>
                  <a:srgbClr val="595959"/>
                </a:solidFill>
                <a:latin typeface="微软雅黑" panose="020B0503020204020204" pitchFamily="34" charset="-122"/>
                <a:ea typeface="微软雅黑" panose="020B0503020204020204" pitchFamily="34" charset="-122"/>
                <a:cs typeface="+mn-ea"/>
              </a:rPr>
              <a:t>重新填写</a:t>
            </a:r>
            <a:r>
              <a:rPr lang="zh-CN" altLang="en-US" sz="1600" dirty="0">
                <a:solidFill>
                  <a:srgbClr val="595959"/>
                </a:solidFill>
                <a:latin typeface="微软雅黑" panose="020B0503020204020204" pitchFamily="34" charset="-122"/>
                <a:ea typeface="微软雅黑" panose="020B0503020204020204" pitchFamily="34" charset="-122"/>
                <a:cs typeface="+mn-ea"/>
              </a:rPr>
              <a:t>，省略</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response.getWriter</a:t>
            </a:r>
            <a:r>
              <a:rPr lang="en-US" altLang="zh-CN" sz="1600" dirty="0">
                <a:solidFill>
                  <a:srgbClr val="595959"/>
                </a:solidFill>
                <a:latin typeface="微软雅黑" panose="020B0503020204020204" pitchFamily="34" charset="-122"/>
                <a:ea typeface="微软雅黑" panose="020B0503020204020204" pitchFamily="34" charset="-122"/>
                <a:cs typeface="+mn-ea"/>
              </a:rPr>
              <a:t>().print("</a:t>
            </a:r>
            <a:r>
              <a:rPr lang="zh-CN" altLang="zh-CN" sz="1600" dirty="0">
                <a:solidFill>
                  <a:srgbClr val="595959"/>
                </a:solidFill>
                <a:latin typeface="微软雅黑" panose="020B0503020204020204" pitchFamily="34" charset="-122"/>
                <a:ea typeface="微软雅黑" panose="020B0503020204020204" pitchFamily="34" charset="-122"/>
                <a:cs typeface="+mn-ea"/>
              </a:rPr>
              <a:t>恭喜你注册成功，</a:t>
            </a:r>
            <a:r>
              <a:rPr lang="en-US" altLang="zh-CN" sz="1600" dirty="0">
                <a:solidFill>
                  <a:srgbClr val="595959"/>
                </a:solidFill>
                <a:latin typeface="微软雅黑" panose="020B0503020204020204" pitchFamily="34" charset="-122"/>
                <a:ea typeface="微软雅黑" panose="020B0503020204020204" pitchFamily="34" charset="-122"/>
                <a:cs typeface="+mn-ea"/>
              </a:rPr>
              <a:t>3</a:t>
            </a:r>
            <a:r>
              <a:rPr lang="zh-CN" altLang="zh-CN" sz="1600" dirty="0">
                <a:solidFill>
                  <a:srgbClr val="595959"/>
                </a:solidFill>
                <a:latin typeface="微软雅黑" panose="020B0503020204020204" pitchFamily="34" charset="-122"/>
                <a:ea typeface="微软雅黑" panose="020B0503020204020204" pitchFamily="34" charset="-122"/>
                <a:cs typeface="+mn-ea"/>
              </a:rPr>
              <a:t>秒钟自动跳转</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request.getSession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setAttribute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response.setHeader</a:t>
            </a:r>
            <a:r>
              <a:rPr lang="en-US" altLang="zh-CN" sz="1600" dirty="0">
                <a:solidFill>
                  <a:srgbClr val="595959"/>
                </a:solidFill>
                <a:latin typeface="微软雅黑" panose="020B0503020204020204" pitchFamily="34" charset="-122"/>
                <a:ea typeface="微软雅黑" panose="020B0503020204020204" pitchFamily="34" charset="-122"/>
                <a:cs typeface="+mn-ea"/>
              </a:rPr>
              <a:t>("refresh","3;url=</a:t>
            </a:r>
            <a:r>
              <a:rPr lang="en-US" altLang="zh-CN" sz="1600" dirty="0" err="1">
                <a:solidFill>
                  <a:srgbClr val="595959"/>
                </a:solidFill>
                <a:latin typeface="微软雅黑" panose="020B0503020204020204" pitchFamily="34" charset="-122"/>
                <a:ea typeface="微软雅黑" panose="020B0503020204020204" pitchFamily="34" charset="-122"/>
                <a:cs typeface="+mn-ea"/>
              </a:rPr>
              <a:t>loginSuccess.jsp</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917360" y="1122015"/>
            <a:ext cx="8485746" cy="1156792"/>
          </a:xfrm>
          <a:prstGeom prst="rect">
            <a:avLst/>
          </a:prstGeom>
          <a:noFill/>
          <a:ln>
            <a:noFill/>
          </a:ln>
        </p:spPr>
        <p:txBody>
          <a:bodyPr wrap="square" rtlCol="0">
            <a:spAutoFit/>
          </a:bodyPr>
          <a:lstStyle/>
          <a:p>
            <a:pPr>
              <a:lnSpc>
                <a:spcPct val="150000"/>
              </a:lnSpc>
            </a:pPr>
            <a:r>
              <a:rPr lang="zh-CN" altLang="zh-CN" sz="1600" b="1" dirty="0">
                <a:solidFill>
                  <a:srgbClr val="595959"/>
                </a:solidFill>
                <a:latin typeface="微软雅黑" panose="020B0503020204020204" pitchFamily="34" charset="-122"/>
                <a:ea typeface="微软雅黑" panose="020B0503020204020204" pitchFamily="34" charset="-122"/>
                <a:cs typeface="+mn-ea"/>
              </a:rPr>
              <a:t>创建</a:t>
            </a:r>
            <a:r>
              <a:rPr lang="en-US" altLang="zh-CN" sz="1600" b="1" dirty="0">
                <a:solidFill>
                  <a:srgbClr val="595959"/>
                </a:solidFill>
                <a:latin typeface="微软雅黑" panose="020B0503020204020204" pitchFamily="34" charset="-122"/>
                <a:ea typeface="微软雅黑" panose="020B0503020204020204" pitchFamily="34" charset="-122"/>
                <a:cs typeface="+mn-ea"/>
              </a:rPr>
              <a:t>JSP</a:t>
            </a:r>
            <a:r>
              <a:rPr lang="zh-CN" altLang="zh-CN" sz="1600" b="1" dirty="0">
                <a:solidFill>
                  <a:srgbClr val="595959"/>
                </a:solidFill>
                <a:latin typeface="微软雅黑" panose="020B0503020204020204" pitchFamily="34" charset="-122"/>
                <a:ea typeface="微软雅黑" panose="020B0503020204020204" pitchFamily="34" charset="-122"/>
                <a:cs typeface="+mn-ea"/>
              </a:rPr>
              <a:t>页面</a:t>
            </a: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）编写</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register.jsp</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文件夹下创建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文件，该文件是用户注册的表单页面，用于接收用户的注册信息。</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4"/>
          <a:stretch>
            <a:fillRect/>
          </a:stretch>
        </p:blipFill>
        <p:spPr>
          <a:xfrm>
            <a:off x="1933602" y="2414516"/>
            <a:ext cx="8485746" cy="4250978"/>
          </a:xfrm>
          <a:prstGeom prst="rect">
            <a:avLst/>
          </a:prstGeom>
        </p:spPr>
      </p:pic>
      <p:sp>
        <p:nvSpPr>
          <p:cNvPr id="2" name="矩形 1"/>
          <p:cNvSpPr/>
          <p:nvPr/>
        </p:nvSpPr>
        <p:spPr>
          <a:xfrm>
            <a:off x="2034499" y="2425870"/>
            <a:ext cx="8485746" cy="4278094"/>
          </a:xfrm>
          <a:prstGeom prst="rect">
            <a:avLst/>
          </a:prstGeom>
        </p:spPr>
        <p:txBody>
          <a:bodyPr wrap="square">
            <a:spAutoFit/>
          </a:bodyPr>
          <a:lstStyle/>
          <a:p>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只展示了</a:t>
            </a:r>
            <a:r>
              <a:rPr lang="en-US" altLang="zh-CN" sz="1600" dirty="0">
                <a:solidFill>
                  <a:srgbClr val="595959"/>
                </a:solidFill>
                <a:latin typeface="微软雅黑" panose="020B0503020204020204" pitchFamily="34" charset="-122"/>
                <a:ea typeface="微软雅黑" panose="020B0503020204020204" pitchFamily="34" charset="-122"/>
                <a:cs typeface="+mn-ea"/>
              </a:rPr>
              <a:t>&lt;form&gt;</a:t>
            </a:r>
            <a:r>
              <a:rPr lang="zh-CN" altLang="en-US" sz="1600" dirty="0">
                <a:solidFill>
                  <a:srgbClr val="595959"/>
                </a:solidFill>
                <a:latin typeface="微软雅黑" panose="020B0503020204020204" pitchFamily="34" charset="-122"/>
                <a:ea typeface="微软雅黑" panose="020B0503020204020204" pitchFamily="34" charset="-122"/>
                <a:cs typeface="+mn-ea"/>
              </a:rPr>
              <a:t>标签中的内容</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r>
              <a:rPr lang="en-US" altLang="zh-CN" sz="1600" dirty="0">
                <a:solidFill>
                  <a:srgbClr val="1369B2"/>
                </a:solidFill>
                <a:latin typeface="微软雅黑" panose="020B0503020204020204" pitchFamily="34" charset="-122"/>
                <a:ea typeface="微软雅黑" panose="020B0503020204020204" pitchFamily="34" charset="-122"/>
                <a:cs typeface="+mn-ea"/>
              </a:rPr>
              <a:t>&lt;form </a:t>
            </a:r>
            <a:r>
              <a:rPr lang="en-US" altLang="zh-CN" sz="1600" dirty="0">
                <a:solidFill>
                  <a:srgbClr val="595959"/>
                </a:solidFill>
                <a:latin typeface="微软雅黑" panose="020B0503020204020204" pitchFamily="34" charset="-122"/>
                <a:ea typeface="微软雅黑" panose="020B0503020204020204" pitchFamily="34" charset="-122"/>
                <a:cs typeface="+mn-ea"/>
              </a:rPr>
              <a:t>action="/chapter08/</a:t>
            </a:r>
            <a:r>
              <a:rPr lang="en-US" altLang="zh-CN" sz="1600" dirty="0" err="1">
                <a:solidFill>
                  <a:srgbClr val="595959"/>
                </a:solidFill>
                <a:latin typeface="微软雅黑" panose="020B0503020204020204" pitchFamily="34" charset="-122"/>
                <a:ea typeface="微软雅黑" panose="020B0503020204020204" pitchFamily="34" charset="-122"/>
                <a:cs typeface="+mn-ea"/>
              </a:rPr>
              <a:t>ControllerServlet</a:t>
            </a:r>
            <a:r>
              <a:rPr lang="en-US" altLang="zh-CN" sz="1600" dirty="0">
                <a:solidFill>
                  <a:srgbClr val="595959"/>
                </a:solidFill>
                <a:latin typeface="微软雅黑" panose="020B0503020204020204" pitchFamily="34" charset="-122"/>
                <a:ea typeface="微软雅黑" panose="020B0503020204020204" pitchFamily="34" charset="-122"/>
                <a:cs typeface="+mn-ea"/>
              </a:rPr>
              <a:t>" method="post"&gt;&lt;h3&gt;</a:t>
            </a:r>
            <a:r>
              <a:rPr lang="zh-CN" altLang="zh-CN" sz="1600" dirty="0">
                <a:solidFill>
                  <a:srgbClr val="595959"/>
                </a:solidFill>
                <a:latin typeface="微软雅黑" panose="020B0503020204020204" pitchFamily="34" charset="-122"/>
                <a:ea typeface="微软雅黑" panose="020B0503020204020204" pitchFamily="34" charset="-122"/>
                <a:cs typeface="+mn-ea"/>
              </a:rPr>
              <a:t>用户注册</a:t>
            </a:r>
            <a:r>
              <a:rPr lang="en-US" altLang="zh-CN" sz="1600" dirty="0">
                <a:solidFill>
                  <a:srgbClr val="595959"/>
                </a:solidFill>
                <a:latin typeface="微软雅黑" panose="020B0503020204020204" pitchFamily="34" charset="-122"/>
                <a:ea typeface="微软雅黑" panose="020B0503020204020204" pitchFamily="34" charset="-122"/>
                <a:cs typeface="+mn-ea"/>
              </a:rPr>
              <a:t>&lt;/h3&gt;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 id="outer"&gt;&lt;div&gt;&lt;div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ch</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zh-CN" altLang="zh-CN" sz="1600" dirty="0">
                <a:solidFill>
                  <a:srgbClr val="595959"/>
                </a:solidFill>
                <a:latin typeface="微软雅黑" panose="020B0503020204020204" pitchFamily="34" charset="-122"/>
                <a:ea typeface="微软雅黑" panose="020B0503020204020204" pitchFamily="34" charset="-122"/>
                <a:cs typeface="+mn-ea"/>
              </a:rPr>
              <a:t>姓名</a:t>
            </a:r>
            <a:r>
              <a:rPr lang="en-US" altLang="zh-CN" sz="1600" dirty="0">
                <a:solidFill>
                  <a:srgbClr val="595959"/>
                </a:solidFill>
                <a:latin typeface="微软雅黑" panose="020B0503020204020204" pitchFamily="34" charset="-122"/>
                <a:ea typeface="微软雅黑" panose="020B0503020204020204" pitchFamily="34" charset="-122"/>
                <a:cs typeface="+mn-ea"/>
              </a:rPr>
              <a:t>:&lt;/div&gt;&lt;div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ip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&lt;input type="text" name="name"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formBean.name</a:t>
            </a:r>
            <a:r>
              <a:rPr lang="en-US" altLang="zh-CN" sz="1600" dirty="0">
                <a:solidFill>
                  <a:srgbClr val="595959"/>
                </a:solidFill>
                <a:latin typeface="微软雅黑" panose="020B0503020204020204" pitchFamily="34" charset="-122"/>
                <a:ea typeface="微软雅黑" panose="020B0503020204020204" pitchFamily="34" charset="-122"/>
                <a:cs typeface="+mn-ea"/>
              </a:rPr>
              <a:t> }"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&lt;span&gt;${</a:t>
            </a:r>
            <a:r>
              <a:rPr lang="en-US" altLang="zh-CN" sz="1600" dirty="0" err="1">
                <a:solidFill>
                  <a:srgbClr val="595959"/>
                </a:solidFill>
                <a:latin typeface="微软雅黑" panose="020B0503020204020204" pitchFamily="34" charset="-122"/>
                <a:ea typeface="微软雅黑" panose="020B0503020204020204" pitchFamily="34" charset="-122"/>
                <a:cs typeface="+mn-ea"/>
              </a:rPr>
              <a:t>formBean.errors.name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DBMes</a:t>
            </a:r>
            <a:r>
              <a:rPr lang="en-US" altLang="zh-CN" sz="1600" dirty="0">
                <a:solidFill>
                  <a:srgbClr val="595959"/>
                </a:solidFill>
                <a:latin typeface="微软雅黑" panose="020B0503020204020204" pitchFamily="34" charset="-122"/>
                <a:ea typeface="微软雅黑" panose="020B0503020204020204" pitchFamily="34" charset="-122"/>
                <a:cs typeface="+mn-ea"/>
              </a:rPr>
              <a:t>}&lt;/span&gt;&lt;/div&gt;&lt;/div&gt;</a:t>
            </a:r>
          </a:p>
          <a:p>
            <a:pPr lvl="0"/>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&lt;div&gt;	&lt;div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ch</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zh-CN" altLang="zh-CN" sz="1600" dirty="0">
                <a:solidFill>
                  <a:srgbClr val="595959"/>
                </a:solidFill>
                <a:latin typeface="微软雅黑" panose="020B0503020204020204" pitchFamily="34" charset="-122"/>
                <a:ea typeface="微软雅黑" panose="020B0503020204020204" pitchFamily="34" charset="-122"/>
                <a:cs typeface="+mn-ea"/>
              </a:rPr>
              <a:t>密码</a:t>
            </a:r>
            <a:r>
              <a:rPr lang="en-US" altLang="zh-CN" sz="1600" dirty="0">
                <a:solidFill>
                  <a:srgbClr val="595959"/>
                </a:solidFill>
                <a:latin typeface="微软雅黑" panose="020B0503020204020204" pitchFamily="34" charset="-122"/>
                <a:ea typeface="微软雅黑" panose="020B0503020204020204" pitchFamily="34" charset="-122"/>
                <a:cs typeface="+mn-ea"/>
              </a:rPr>
              <a:t>:&lt;/div&gt;&lt;div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ip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&lt;input type=“text” name=“password”&gt;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&lt;span&gt;${</a:t>
            </a:r>
            <a:r>
              <a:rPr lang="en-US" altLang="zh-CN" sz="1600" dirty="0" err="1">
                <a:solidFill>
                  <a:srgbClr val="595959"/>
                </a:solidFill>
                <a:latin typeface="微软雅黑" panose="020B0503020204020204" pitchFamily="34" charset="-122"/>
                <a:ea typeface="微软雅黑" panose="020B0503020204020204" pitchFamily="34" charset="-122"/>
                <a:cs typeface="+mn-ea"/>
              </a:rPr>
              <a:t>formBean.errors.password</a:t>
            </a:r>
            <a:r>
              <a:rPr lang="en-US" altLang="zh-CN" sz="1600" dirty="0">
                <a:solidFill>
                  <a:srgbClr val="595959"/>
                </a:solidFill>
                <a:latin typeface="微软雅黑" panose="020B0503020204020204" pitchFamily="34" charset="-122"/>
                <a:ea typeface="微软雅黑" panose="020B0503020204020204" pitchFamily="34" charset="-122"/>
                <a:cs typeface="+mn-ea"/>
              </a:rPr>
              <a:t>}&lt;/span&gt;&lt;/div&gt;&lt;/div&gt;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&lt;div&gt;&lt;div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ch</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zh-CN" altLang="zh-CN" sz="1600" dirty="0">
                <a:solidFill>
                  <a:srgbClr val="595959"/>
                </a:solidFill>
                <a:latin typeface="微软雅黑" panose="020B0503020204020204" pitchFamily="34" charset="-122"/>
                <a:ea typeface="微软雅黑" panose="020B0503020204020204" pitchFamily="34" charset="-122"/>
                <a:cs typeface="+mn-ea"/>
              </a:rPr>
              <a:t>确认密码</a:t>
            </a:r>
            <a:r>
              <a:rPr lang="en-US" altLang="zh-CN" sz="1600" dirty="0">
                <a:solidFill>
                  <a:srgbClr val="595959"/>
                </a:solidFill>
                <a:latin typeface="微软雅黑" panose="020B0503020204020204" pitchFamily="34" charset="-122"/>
                <a:ea typeface="微软雅黑" panose="020B0503020204020204" pitchFamily="34" charset="-122"/>
                <a:cs typeface="+mn-ea"/>
              </a:rPr>
              <a:t>:&lt;/div&gt;&lt;div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ip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&lt;input type="text" name="password2"&gt;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&lt;span&gt;${formBean.errors.password2}&lt;/span&gt;&lt;/div&gt;&lt;/div&gt;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&lt;div&gt;&lt;div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ch</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zh-CN" altLang="zh-CN" sz="1600" dirty="0">
                <a:solidFill>
                  <a:srgbClr val="595959"/>
                </a:solidFill>
                <a:latin typeface="微软雅黑" panose="020B0503020204020204" pitchFamily="34" charset="-122"/>
                <a:ea typeface="微软雅黑" panose="020B0503020204020204" pitchFamily="34" charset="-122"/>
                <a:cs typeface="+mn-ea"/>
              </a:rPr>
              <a:t>邮箱</a:t>
            </a:r>
            <a:r>
              <a:rPr lang="en-US" altLang="zh-CN" sz="1600" dirty="0">
                <a:solidFill>
                  <a:srgbClr val="595959"/>
                </a:solidFill>
                <a:latin typeface="微软雅黑" panose="020B0503020204020204" pitchFamily="34" charset="-122"/>
                <a:ea typeface="微软雅黑" panose="020B0503020204020204" pitchFamily="34" charset="-122"/>
                <a:cs typeface="+mn-ea"/>
              </a:rPr>
              <a:t>:&lt;/div&gt;&lt;div class="</a:t>
            </a:r>
            <a:r>
              <a:rPr lang="en-US" altLang="zh-CN" sz="1600" dirty="0" err="1">
                <a:solidFill>
                  <a:srgbClr val="595959"/>
                </a:solidFill>
                <a:latin typeface="微软雅黑" panose="020B0503020204020204" pitchFamily="34" charset="-122"/>
                <a:ea typeface="微软雅黑" panose="020B0503020204020204" pitchFamily="34" charset="-122"/>
                <a:cs typeface="+mn-ea"/>
              </a:rPr>
              <a:t>ip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&lt;input type="text" name="email" value="${</a:t>
            </a:r>
            <a:r>
              <a:rPr lang="en-US" altLang="zh-CN" sz="1600" dirty="0" err="1">
                <a:solidFill>
                  <a:srgbClr val="595959"/>
                </a:solidFill>
                <a:latin typeface="微软雅黑" panose="020B0503020204020204" pitchFamily="34" charset="-122"/>
                <a:ea typeface="微软雅黑" panose="020B0503020204020204" pitchFamily="34" charset="-122"/>
                <a:cs typeface="+mn-ea"/>
              </a:rPr>
              <a:t>formBean.email</a:t>
            </a:r>
            <a:r>
              <a:rPr lang="en-US" altLang="zh-CN" sz="1600" dirty="0">
                <a:solidFill>
                  <a:srgbClr val="595959"/>
                </a:solidFill>
                <a:latin typeface="微软雅黑" panose="020B0503020204020204" pitchFamily="34" charset="-122"/>
                <a:ea typeface="微软雅黑" panose="020B0503020204020204" pitchFamily="34" charset="-122"/>
                <a:cs typeface="+mn-ea"/>
              </a:rPr>
              <a:t> }"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&lt;span&gt;${</a:t>
            </a:r>
            <a:r>
              <a:rPr lang="en-US" altLang="zh-CN" sz="1600" dirty="0" err="1">
                <a:solidFill>
                  <a:srgbClr val="595959"/>
                </a:solidFill>
                <a:latin typeface="微软雅黑" panose="020B0503020204020204" pitchFamily="34" charset="-122"/>
                <a:ea typeface="微软雅黑" panose="020B0503020204020204" pitchFamily="34" charset="-122"/>
                <a:cs typeface="+mn-ea"/>
              </a:rPr>
              <a:t>formBean.errors.email</a:t>
            </a:r>
            <a:r>
              <a:rPr lang="en-US" altLang="zh-CN" sz="1600" dirty="0">
                <a:solidFill>
                  <a:srgbClr val="595959"/>
                </a:solidFill>
                <a:latin typeface="微软雅黑" panose="020B0503020204020204" pitchFamily="34" charset="-122"/>
                <a:ea typeface="微软雅黑" panose="020B0503020204020204" pitchFamily="34" charset="-122"/>
                <a:cs typeface="+mn-ea"/>
              </a:rPr>
              <a:t>}&lt;/span&gt;&lt;/div&gt;&lt;/div&gt;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 id="</a:t>
            </a:r>
            <a:r>
              <a:rPr lang="en-US" altLang="zh-CN" sz="1600" dirty="0" err="1">
                <a:solidFill>
                  <a:srgbClr val="595959"/>
                </a:solidFill>
                <a:latin typeface="微软雅黑" panose="020B0503020204020204" pitchFamily="34" charset="-122"/>
                <a:ea typeface="微软雅黑" panose="020B0503020204020204" pitchFamily="34" charset="-122"/>
                <a:cs typeface="+mn-ea"/>
              </a:rPr>
              <a:t>bt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&lt;input type="reset" value="</a:t>
            </a:r>
            <a:r>
              <a:rPr lang="zh-CN" altLang="zh-CN" sz="1600" dirty="0">
                <a:solidFill>
                  <a:srgbClr val="595959"/>
                </a:solidFill>
                <a:latin typeface="微软雅黑" panose="020B0503020204020204" pitchFamily="34" charset="-122"/>
                <a:ea typeface="微软雅黑" panose="020B0503020204020204" pitchFamily="34" charset="-122"/>
                <a:cs typeface="+mn-ea"/>
              </a:rPr>
              <a:t>重置</a:t>
            </a:r>
            <a:r>
              <a:rPr lang="en-US" altLang="zh-CN" sz="1600" dirty="0">
                <a:solidFill>
                  <a:srgbClr val="595959"/>
                </a:solidFill>
                <a:latin typeface="微软雅黑" panose="020B0503020204020204" pitchFamily="34" charset="-122"/>
                <a:ea typeface="微软雅黑" panose="020B0503020204020204" pitchFamily="34" charset="-122"/>
                <a:cs typeface="+mn-ea"/>
              </a:rPr>
              <a:t> "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&lt;input type="submit" value="</a:t>
            </a:r>
            <a:r>
              <a:rPr lang="zh-CN" altLang="zh-CN" sz="1600" dirty="0">
                <a:solidFill>
                  <a:srgbClr val="595959"/>
                </a:solidFill>
                <a:latin typeface="微软雅黑" panose="020B0503020204020204" pitchFamily="34" charset="-122"/>
                <a:ea typeface="微软雅黑" panose="020B0503020204020204" pitchFamily="34" charset="-122"/>
                <a:cs typeface="+mn-ea"/>
              </a:rPr>
              <a:t>注册</a:t>
            </a:r>
            <a:r>
              <a:rPr lang="en-US" altLang="zh-CN" sz="1600" dirty="0">
                <a:solidFill>
                  <a:srgbClr val="595959"/>
                </a:solidFill>
                <a:latin typeface="微软雅黑" panose="020B0503020204020204" pitchFamily="34" charset="-122"/>
                <a:ea typeface="微软雅黑" panose="020B0503020204020204" pitchFamily="34" charset="-122"/>
                <a:cs typeface="+mn-ea"/>
              </a:rPr>
              <a:t>" /&gt;&lt;/div&gt;&lt;/div&gt;</a:t>
            </a:r>
            <a:r>
              <a:rPr lang="en-US" altLang="zh-CN" sz="1600" dirty="0">
                <a:solidFill>
                  <a:srgbClr val="1369B2"/>
                </a:solidFill>
                <a:latin typeface="微软雅黑" panose="020B0503020204020204" pitchFamily="34" charset="-122"/>
                <a:ea typeface="微软雅黑" panose="020B0503020204020204" pitchFamily="34" charset="-122"/>
                <a:cs typeface="+mn-ea"/>
              </a:rPr>
              <a:t>&lt;/form&gt;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917360" y="1122015"/>
            <a:ext cx="8485746"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）编写</a:t>
            </a:r>
            <a:r>
              <a:rPr lang="en-US" altLang="zh-CN" sz="1600" dirty="0" err="1">
                <a:solidFill>
                  <a:srgbClr val="595959"/>
                </a:solidFill>
                <a:latin typeface="微软雅黑" panose="020B0503020204020204" pitchFamily="34" charset="-122"/>
                <a:ea typeface="微软雅黑" panose="020B0503020204020204" pitchFamily="34" charset="-122"/>
                <a:cs typeface="+mn-ea"/>
              </a:rPr>
              <a:t>loginSuccess.jsp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目录下创建</a:t>
            </a:r>
            <a:r>
              <a:rPr lang="en-US" altLang="zh-CN" sz="1600" dirty="0" err="1">
                <a:solidFill>
                  <a:srgbClr val="595959"/>
                </a:solidFill>
                <a:latin typeface="微软雅黑" panose="020B0503020204020204" pitchFamily="34" charset="-122"/>
                <a:ea typeface="微软雅黑" panose="020B0503020204020204" pitchFamily="34" charset="-122"/>
                <a:cs typeface="+mn-ea"/>
              </a:rPr>
              <a:t>loginSuccess.jsp</a:t>
            </a:r>
            <a:r>
              <a:rPr lang="zh-CN" altLang="zh-CN" sz="1600" dirty="0">
                <a:solidFill>
                  <a:srgbClr val="595959"/>
                </a:solidFill>
                <a:latin typeface="微软雅黑" panose="020B0503020204020204" pitchFamily="34" charset="-122"/>
                <a:ea typeface="微软雅黑" panose="020B0503020204020204" pitchFamily="34" charset="-122"/>
                <a:cs typeface="+mn-ea"/>
              </a:rPr>
              <a:t>文件，该文件是用户登录成功的显示页面，代码如</a:t>
            </a:r>
            <a:r>
              <a:rPr lang="zh-CN" altLang="en-US" sz="1600" dirty="0">
                <a:solidFill>
                  <a:srgbClr val="595959"/>
                </a:solidFill>
                <a:latin typeface="微软雅黑" panose="020B0503020204020204" pitchFamily="34" charset="-122"/>
                <a:ea typeface="微软雅黑" panose="020B0503020204020204" pitchFamily="34" charset="-122"/>
                <a:cs typeface="+mn-ea"/>
              </a:rPr>
              <a:t>下</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2" name="图片 11"/>
          <p:cNvPicPr>
            <a:picLocks noChangeAspect="1"/>
          </p:cNvPicPr>
          <p:nvPr/>
        </p:nvPicPr>
        <p:blipFill>
          <a:blip r:embed="rId4"/>
          <a:stretch>
            <a:fillRect/>
          </a:stretch>
        </p:blipFill>
        <p:spPr>
          <a:xfrm>
            <a:off x="1933602" y="2378420"/>
            <a:ext cx="8485746" cy="3914095"/>
          </a:xfrm>
          <a:prstGeom prst="rect">
            <a:avLst/>
          </a:prstGeom>
        </p:spPr>
      </p:pic>
      <p:sp>
        <p:nvSpPr>
          <p:cNvPr id="2" name="矩形 1"/>
          <p:cNvSpPr/>
          <p:nvPr/>
        </p:nvSpPr>
        <p:spPr>
          <a:xfrm>
            <a:off x="2034499" y="2449934"/>
            <a:ext cx="8485746" cy="3785652"/>
          </a:xfrm>
          <a:prstGeom prst="rect">
            <a:avLst/>
          </a:prstGeom>
        </p:spPr>
        <p:txBody>
          <a:bodyPr wrap="square">
            <a:spAutoFit/>
          </a:bodyPr>
          <a:lstStyle/>
          <a:p>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只展示了</a:t>
            </a:r>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r>
              <a:rPr lang="zh-CN" altLang="en-US" sz="1600" dirty="0">
                <a:solidFill>
                  <a:srgbClr val="595959"/>
                </a:solidFill>
                <a:latin typeface="微软雅黑" panose="020B0503020204020204" pitchFamily="34" charset="-122"/>
                <a:ea typeface="微软雅黑" panose="020B0503020204020204" pitchFamily="34" charset="-122"/>
                <a:cs typeface="+mn-ea"/>
              </a:rPr>
              <a:t>标签中的内容</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	if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session.getAttribute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a:t>
            </a:r>
            <a:r>
              <a:rPr lang="en-US" altLang="zh-CN" sz="1600" dirty="0">
                <a:solidFill>
                  <a:srgbClr val="595959"/>
                </a:solidFill>
                <a:latin typeface="微软雅黑" panose="020B0503020204020204" pitchFamily="34" charset="-122"/>
                <a:ea typeface="微软雅黑" panose="020B0503020204020204" pitchFamily="34" charset="-122"/>
                <a:cs typeface="+mn-ea"/>
              </a:rPr>
              <a:t>") == null) {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jsp:forward</a:t>
            </a:r>
            <a:r>
              <a:rPr lang="en-US" altLang="zh-CN" sz="1600" dirty="0">
                <a:solidFill>
                  <a:srgbClr val="595959"/>
                </a:solidFill>
                <a:latin typeface="微软雅黑" panose="020B0503020204020204" pitchFamily="34" charset="-122"/>
                <a:ea typeface="微软雅黑" panose="020B0503020204020204" pitchFamily="34" charset="-122"/>
                <a:cs typeface="+mn-ea"/>
              </a:rPr>
              <a:t> page="</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register.jsp</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	return;	}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 id="main"&gt;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 id="welcome"&gt;</a:t>
            </a:r>
            <a:r>
              <a:rPr lang="zh-CN" altLang="zh-CN" sz="1600" dirty="0">
                <a:solidFill>
                  <a:srgbClr val="595959"/>
                </a:solidFill>
                <a:latin typeface="微软雅黑" panose="020B0503020204020204" pitchFamily="34" charset="-122"/>
                <a:ea typeface="微软雅黑" panose="020B0503020204020204" pitchFamily="34" charset="-122"/>
                <a:cs typeface="+mn-ea"/>
              </a:rPr>
              <a:t>恭喜你，登录成功</a:t>
            </a:r>
            <a:r>
              <a:rPr lang="en-US" altLang="zh-CN" sz="1600" dirty="0">
                <a:solidFill>
                  <a:srgbClr val="595959"/>
                </a:solidFill>
                <a:latin typeface="微软雅黑" panose="020B0503020204020204" pitchFamily="34" charset="-122"/>
                <a:ea typeface="微软雅黑" panose="020B0503020204020204" pitchFamily="34" charset="-122"/>
                <a:cs typeface="+mn-ea"/>
              </a:rPr>
              <a:t>&lt;/div&gt;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hr</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&lt;div&gt;</a:t>
            </a:r>
            <a:r>
              <a:rPr lang="zh-CN" altLang="zh-CN" sz="1600" dirty="0">
                <a:solidFill>
                  <a:srgbClr val="595959"/>
                </a:solidFill>
                <a:latin typeface="微软雅黑" panose="020B0503020204020204" pitchFamily="34" charset="-122"/>
                <a:ea typeface="微软雅黑" panose="020B0503020204020204" pitchFamily="34" charset="-122"/>
                <a:cs typeface="+mn-ea"/>
              </a:rPr>
              <a:t>您的信息</a:t>
            </a:r>
            <a:r>
              <a:rPr lang="en-US" altLang="zh-CN" sz="1600" dirty="0">
                <a:solidFill>
                  <a:srgbClr val="595959"/>
                </a:solidFill>
                <a:latin typeface="微软雅黑" panose="020B0503020204020204" pitchFamily="34" charset="-122"/>
                <a:ea typeface="微软雅黑" panose="020B0503020204020204" pitchFamily="34" charset="-122"/>
                <a:cs typeface="+mn-ea"/>
              </a:rPr>
              <a:t>&lt;/div&gt;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&lt;div&gt;&lt;ul&gt;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r>
              <a:rPr lang="zh-CN" altLang="zh-CN" sz="1600" dirty="0">
                <a:solidFill>
                  <a:srgbClr val="595959"/>
                </a:solidFill>
                <a:latin typeface="微软雅黑" panose="020B0503020204020204" pitchFamily="34" charset="-122"/>
                <a:ea typeface="微软雅黑" panose="020B0503020204020204" pitchFamily="34" charset="-122"/>
                <a:cs typeface="+mn-ea"/>
              </a:rPr>
              <a:t>您的姓名</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userBean.name</a:t>
            </a:r>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r>
              <a:rPr lang="zh-CN" altLang="zh-CN" sz="1600" dirty="0">
                <a:solidFill>
                  <a:srgbClr val="595959"/>
                </a:solidFill>
                <a:latin typeface="微软雅黑" panose="020B0503020204020204" pitchFamily="34" charset="-122"/>
                <a:ea typeface="微软雅黑" panose="020B0503020204020204" pitchFamily="34" charset="-122"/>
                <a:cs typeface="+mn-ea"/>
              </a:rPr>
              <a:t>您的邮箱</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userBean.email</a:t>
            </a:r>
            <a:r>
              <a:rPr lang="en-US" altLang="zh-CN" sz="1600" dirty="0">
                <a:solidFill>
                  <a:srgbClr val="595959"/>
                </a:solidFill>
                <a:latin typeface="微软雅黑" panose="020B0503020204020204" pitchFamily="34" charset="-122"/>
                <a:ea typeface="微软雅黑" panose="020B0503020204020204" pitchFamily="34" charset="-122"/>
                <a:cs typeface="+mn-ea"/>
              </a:rPr>
              <a:t> }&lt;/li&gt;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&lt;/ul&gt;&lt;/div&gt;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	    	&lt;/div&gt;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&lt;/body&gt;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280542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88766"/>
            <a:ext cx="10218924" cy="96958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网页开发的初级阶段，需要将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代码嵌入到网页中，对</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页面中的一些业务逻辑进行处理，如字符串、数据库操作等。早期的</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开发流程</a:t>
            </a:r>
            <a:r>
              <a:rPr lang="zh-CN" altLang="en-US" dirty="0">
                <a:solidFill>
                  <a:srgbClr val="595959"/>
                </a:solidFill>
                <a:latin typeface="微软雅黑" panose="020B0503020204020204" pitchFamily="34" charset="-122"/>
              </a:rPr>
              <a:t>图如下。</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212878" y="1231181"/>
            <a:ext cx="206915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JavaBean</a:t>
            </a:r>
            <a:r>
              <a:rPr lang="zh-CN" altLang="en-US" sz="2000" dirty="0">
                <a:solidFill>
                  <a:srgbClr val="1369B2"/>
                </a:solidFill>
                <a:latin typeface="微软雅黑" panose="020B0503020204020204" pitchFamily="34" charset="-122"/>
                <a:ea typeface="微软雅黑" panose="020B0503020204020204" pitchFamily="34" charset="-122"/>
              </a:rPr>
              <a:t>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itle 1"/>
          <p:cNvSpPr txBox="1"/>
          <p:nvPr/>
        </p:nvSpPr>
        <p:spPr>
          <a:xfrm>
            <a:off x="1143841"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4153" y="3369176"/>
            <a:ext cx="4447615" cy="2729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917360" y="1122015"/>
            <a:ext cx="8485746" cy="1526123"/>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运行程序，测试结果</a:t>
            </a:r>
            <a:endParaRPr lang="en-US" altLang="zh-CN" sz="1600" b="1"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中将</a:t>
            </a:r>
            <a:r>
              <a:rPr lang="en-US" altLang="zh-CN" sz="1600" dirty="0">
                <a:solidFill>
                  <a:srgbClr val="595959"/>
                </a:solidFill>
                <a:latin typeface="微软雅黑" panose="020B0503020204020204" pitchFamily="34" charset="-122"/>
                <a:ea typeface="微软雅黑" panose="020B0503020204020204" pitchFamily="34" charset="-122"/>
                <a:cs typeface="+mn-ea"/>
              </a:rPr>
              <a:t>chapter08</a:t>
            </a:r>
            <a:r>
              <a:rPr lang="zh-CN" altLang="zh-CN" sz="1600" dirty="0">
                <a:solidFill>
                  <a:srgbClr val="595959"/>
                </a:solidFill>
                <a:latin typeface="微软雅黑" panose="020B0503020204020204" pitchFamily="34" charset="-122"/>
                <a:ea typeface="微软雅黑" panose="020B0503020204020204" pitchFamily="34" charset="-122"/>
                <a:cs typeface="+mn-ea"/>
              </a:rPr>
              <a:t>项目发布到</a:t>
            </a:r>
            <a:r>
              <a:rPr lang="en-US" altLang="zh-CN" sz="1600" dirty="0">
                <a:solidFill>
                  <a:srgbClr val="595959"/>
                </a:solidFill>
                <a:latin typeface="微软雅黑" panose="020B0503020204020204" pitchFamily="34" charset="-122"/>
                <a:ea typeface="微软雅黑" panose="020B0503020204020204" pitchFamily="34" charset="-122"/>
                <a:cs typeface="+mn-ea"/>
              </a:rPr>
              <a:t>Tomcat</a:t>
            </a:r>
            <a:r>
              <a:rPr lang="zh-CN" altLang="zh-CN" sz="1600" dirty="0">
                <a:solidFill>
                  <a:srgbClr val="595959"/>
                </a:solidFill>
                <a:latin typeface="微软雅黑" panose="020B0503020204020204" pitchFamily="34" charset="-122"/>
                <a:ea typeface="微软雅黑" panose="020B0503020204020204" pitchFamily="34" charset="-122"/>
                <a:cs typeface="+mn-ea"/>
              </a:rPr>
              <a:t>服务器，并启动服务器，然后在浏览器地址栏中输入地址“</a:t>
            </a:r>
            <a:r>
              <a:rPr lang="en-US" altLang="zh-CN" sz="1600" dirty="0">
                <a:solidFill>
                  <a:srgbClr val="595959"/>
                </a:solidFill>
                <a:latin typeface="微软雅黑" panose="020B0503020204020204" pitchFamily="34" charset="-122"/>
                <a:ea typeface="微软雅黑" panose="020B0503020204020204" pitchFamily="34" charset="-122"/>
                <a:cs typeface="+mn-ea"/>
              </a:rPr>
              <a:t>http://localhost:8080/chapter08/</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sz="1600" dirty="0">
                <a:solidFill>
                  <a:srgbClr val="595959"/>
                </a:solidFill>
                <a:latin typeface="微软雅黑" panose="020B0503020204020204" pitchFamily="34" charset="-122"/>
                <a:ea typeface="微软雅黑" panose="020B0503020204020204" pitchFamily="34" charset="-122"/>
                <a:cs typeface="+mn-ea"/>
              </a:rPr>
              <a:t>”访问</a:t>
            </a:r>
            <a:r>
              <a:rPr lang="en-US" altLang="zh-CN" sz="1600"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sz="1600" dirty="0">
                <a:solidFill>
                  <a:srgbClr val="595959"/>
                </a:solidFill>
                <a:latin typeface="微软雅黑" panose="020B0503020204020204" pitchFamily="34" charset="-122"/>
                <a:ea typeface="微软雅黑" panose="020B0503020204020204" pitchFamily="34" charset="-122"/>
                <a:cs typeface="+mn-ea"/>
              </a:rPr>
              <a:t>页面，浏览器的显示结果如</a:t>
            </a:r>
            <a:r>
              <a:rPr lang="zh-CN" altLang="en-US" sz="1600" dirty="0">
                <a:solidFill>
                  <a:srgbClr val="595959"/>
                </a:solidFill>
                <a:latin typeface="微软雅黑" panose="020B0503020204020204" pitchFamily="34" charset="-122"/>
                <a:ea typeface="微软雅黑" panose="020B0503020204020204" pitchFamily="34" charset="-122"/>
                <a:cs typeface="+mn-ea"/>
              </a:rPr>
              <a:t>下图</a:t>
            </a:r>
            <a:r>
              <a:rPr lang="zh-CN" altLang="zh-CN" sz="1600" dirty="0">
                <a:solidFill>
                  <a:srgbClr val="595959"/>
                </a:solidFill>
                <a:latin typeface="微软雅黑" panose="020B0503020204020204" pitchFamily="34" charset="-122"/>
                <a:ea typeface="微软雅黑" panose="020B0503020204020204" pitchFamily="34" charset="-122"/>
                <a:cs typeface="+mn-ea"/>
              </a:rPr>
              <a:t>所示</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8" name="Title 1"/>
          <p:cNvSpPr txBox="1"/>
          <p:nvPr/>
        </p:nvSpPr>
        <p:spPr>
          <a:xfrm>
            <a:off x="713536" y="266933"/>
            <a:ext cx="74679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lvl="1"/>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3" name="图片 12"/>
          <p:cNvPicPr/>
          <p:nvPr/>
        </p:nvPicPr>
        <p:blipFill>
          <a:blip r:embed="rId4">
            <a:extLst>
              <a:ext uri="{28A0092B-C50C-407E-A947-70E740481C1C}">
                <a14:useLocalDpi xmlns:a14="http://schemas.microsoft.com/office/drawing/2010/main" val="0"/>
              </a:ext>
            </a:extLst>
          </a:blip>
          <a:srcRect/>
          <a:stretch>
            <a:fillRect/>
          </a:stretch>
        </p:blipFill>
        <p:spPr bwMode="auto">
          <a:xfrm>
            <a:off x="3633538" y="3014665"/>
            <a:ext cx="5281863" cy="270033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143839" y="1351162"/>
            <a:ext cx="10138243" cy="1705403"/>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zh-CN" altLang="en-US" dirty="0">
                <a:solidFill>
                  <a:srgbClr val="595959"/>
                </a:solidFill>
                <a:latin typeface="微软雅黑" panose="020B0503020204020204" pitchFamily="34" charset="-122"/>
                <a:ea typeface="微软雅黑" panose="020B0503020204020204" pitchFamily="34" charset="-122"/>
                <a:cs typeface="+mn-ea"/>
              </a:rPr>
              <a:t>上图</a:t>
            </a:r>
            <a:r>
              <a:rPr lang="zh-CN" altLang="zh-CN" dirty="0">
                <a:solidFill>
                  <a:srgbClr val="595959"/>
                </a:solidFill>
                <a:latin typeface="微软雅黑" panose="020B0503020204020204" pitchFamily="34" charset="-122"/>
                <a:ea typeface="微软雅黑" panose="020B0503020204020204" pitchFamily="34" charset="-122"/>
                <a:cs typeface="+mn-ea"/>
              </a:rPr>
              <a:t>所示的表单中填写用户信息进行注册，如果注册的信息不符合表单验证规则，那么当单击“注册”按钮后，程序会再次跳回到注册页面，提示注册信息错误。例如，用户填写注册信息时，如果两次填写的密码不一致，并且邮箱格式错误，那么当单击“注册”按钮后，页面的显示结果如</a:t>
            </a:r>
            <a:r>
              <a:rPr lang="zh-CN" altLang="en-US" dirty="0">
                <a:solidFill>
                  <a:srgbClr val="595959"/>
                </a:solidFill>
                <a:latin typeface="微软雅黑" panose="020B0503020204020204" pitchFamily="34" charset="-122"/>
                <a:ea typeface="微软雅黑" panose="020B0503020204020204" pitchFamily="34" charset="-122"/>
                <a:cs typeface="+mn-ea"/>
              </a:rPr>
              <a:t>下图</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8436"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9227" y="3056565"/>
            <a:ext cx="5253546" cy="275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143839" y="1176351"/>
            <a:ext cx="10138243" cy="874407"/>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重新填写用户信息，如果用户信息全部填写正确，当单击“注册”按钮后，可以看到 “恭喜你注册成功，</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zh-CN" dirty="0">
                <a:solidFill>
                  <a:srgbClr val="595959"/>
                </a:solidFill>
                <a:latin typeface="微软雅黑" panose="020B0503020204020204" pitchFamily="34" charset="-122"/>
                <a:ea typeface="微软雅黑" panose="020B0503020204020204" pitchFamily="34" charset="-122"/>
                <a:cs typeface="+mn-ea"/>
              </a:rPr>
              <a:t>秒钟自动跳转”的提示信息，如</a:t>
            </a:r>
            <a:r>
              <a:rPr lang="zh-CN" altLang="en-US" dirty="0">
                <a:solidFill>
                  <a:srgbClr val="595959"/>
                </a:solidFill>
                <a:latin typeface="微软雅黑" panose="020B0503020204020204" pitchFamily="34" charset="-122"/>
                <a:ea typeface="微软雅黑" panose="020B0503020204020204" pitchFamily="34" charset="-122"/>
                <a:cs typeface="+mn-ea"/>
              </a:rPr>
              <a:t>下图</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4019046" y="2914650"/>
            <a:ext cx="4607593" cy="212658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143839" y="1176351"/>
            <a:ext cx="10138243" cy="458908"/>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等待</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zh-CN" dirty="0">
                <a:solidFill>
                  <a:srgbClr val="595959"/>
                </a:solidFill>
                <a:latin typeface="微软雅黑" panose="020B0503020204020204" pitchFamily="34" charset="-122"/>
                <a:ea typeface="微软雅黑" panose="020B0503020204020204" pitchFamily="34" charset="-122"/>
                <a:cs typeface="+mn-ea"/>
              </a:rPr>
              <a:t>秒钟后，页面会自动跳转到用户成功登录页面，并显示出用户信息，如</a:t>
            </a:r>
            <a:r>
              <a:rPr lang="zh-CN" altLang="en-US" dirty="0">
                <a:solidFill>
                  <a:srgbClr val="595959"/>
                </a:solidFill>
                <a:latin typeface="微软雅黑" panose="020B0503020204020204" pitchFamily="34" charset="-122"/>
                <a:ea typeface="微软雅黑" panose="020B0503020204020204" pitchFamily="34" charset="-122"/>
                <a:cs typeface="+mn-ea"/>
              </a:rPr>
              <a:t>下图</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p:nvPr/>
        </p:nvPicPr>
        <p:blipFill>
          <a:blip r:embed="rId4">
            <a:extLst>
              <a:ext uri="{28A0092B-C50C-407E-A947-70E740481C1C}">
                <a14:useLocalDpi xmlns:a14="http://schemas.microsoft.com/office/drawing/2010/main" val="0"/>
              </a:ext>
            </a:extLst>
          </a:blip>
          <a:srcRect/>
          <a:stretch>
            <a:fillRect/>
          </a:stretch>
        </p:blipFill>
        <p:spPr bwMode="auto">
          <a:xfrm>
            <a:off x="4295775" y="2714624"/>
            <a:ext cx="4306804" cy="248301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66957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a:t>
            </a:r>
            <a:r>
              <a:rPr lang="zh-CN" altLang="zh-CN" sz="2400" b="1" dirty="0">
                <a:solidFill>
                  <a:srgbClr val="595959"/>
                </a:solidFill>
                <a:latin typeface="微软雅黑" panose="020B0503020204020204" pitchFamily="34" charset="-122"/>
                <a:ea typeface="微软雅黑" panose="020B0503020204020204" pitchFamily="34" charset="-122"/>
                <a:cs typeface="+mn-ea"/>
              </a:rPr>
              <a:t>按照</a:t>
            </a:r>
            <a:r>
              <a:rPr lang="en-US" altLang="zh-CN" sz="2400" b="1" dirty="0">
                <a:solidFill>
                  <a:srgbClr val="595959"/>
                </a:solidFill>
                <a:latin typeface="微软雅黑" panose="020B0503020204020204" pitchFamily="34" charset="-122"/>
                <a:ea typeface="微软雅黑" panose="020B0503020204020204" pitchFamily="34" charset="-122"/>
                <a:cs typeface="+mn-ea"/>
              </a:rPr>
              <a:t>JSP Model2</a:t>
            </a:r>
            <a:r>
              <a:rPr lang="zh-CN" altLang="zh-CN" sz="2400" b="1" dirty="0">
                <a:solidFill>
                  <a:srgbClr val="595959"/>
                </a:solidFill>
                <a:latin typeface="微软雅黑" panose="020B0503020204020204" pitchFamily="34" charset="-122"/>
                <a:ea typeface="微软雅黑" panose="020B0503020204020204" pitchFamily="34" charset="-122"/>
                <a:cs typeface="+mn-ea"/>
              </a:rPr>
              <a:t>思想实现用户注册功能</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1"/>
          <p:cNvSpPr txBox="1"/>
          <p:nvPr>
            <p:custDataLst>
              <p:tags r:id="rId1"/>
            </p:custDataLst>
          </p:nvPr>
        </p:nvSpPr>
        <p:spPr>
          <a:xfrm>
            <a:off x="1143839" y="1176351"/>
            <a:ext cx="10138243" cy="1289905"/>
          </a:xfrm>
          <a:prstGeom prst="rect">
            <a:avLst/>
          </a:prstGeom>
          <a:noFill/>
          <a:ln>
            <a:noFill/>
          </a:ln>
        </p:spPr>
        <p:txBody>
          <a:bodyPr wrap="square" rtlCol="0">
            <a:spAutoFit/>
          </a:bodyPr>
          <a:lstStyle/>
          <a:p>
            <a:pPr>
              <a:lnSpc>
                <a:spcPct val="150000"/>
              </a:lnSpc>
            </a:pPr>
            <a:r>
              <a:rPr lang="zh-CN" altLang="zh-CN" dirty="0">
                <a:solidFill>
                  <a:srgbClr val="FF0000"/>
                </a:solidFill>
                <a:latin typeface="微软雅黑" panose="020B0503020204020204" pitchFamily="34" charset="-122"/>
                <a:ea typeface="微软雅黑" panose="020B0503020204020204" pitchFamily="34" charset="-122"/>
                <a:cs typeface="+mn-ea"/>
              </a:rPr>
              <a:t>需要注意的是</a:t>
            </a:r>
            <a:r>
              <a:rPr lang="zh-CN" altLang="zh-CN" dirty="0">
                <a:solidFill>
                  <a:srgbClr val="595959"/>
                </a:solidFill>
                <a:latin typeface="微软雅黑" panose="020B0503020204020204" pitchFamily="34" charset="-122"/>
                <a:ea typeface="微软雅黑" panose="020B0503020204020204" pitchFamily="34" charset="-122"/>
                <a:cs typeface="+mn-ea"/>
              </a:rPr>
              <a:t>，在用户名为“</a:t>
            </a:r>
            <a:r>
              <a:rPr lang="en-US" altLang="zh-CN" dirty="0" err="1">
                <a:solidFill>
                  <a:srgbClr val="595959"/>
                </a:solidFill>
                <a:latin typeface="微软雅黑" panose="020B0503020204020204" pitchFamily="34" charset="-122"/>
                <a:ea typeface="微软雅黑" panose="020B0503020204020204" pitchFamily="34" charset="-122"/>
                <a:cs typeface="+mn-ea"/>
              </a:rPr>
              <a:t>itcast</a:t>
            </a:r>
            <a:r>
              <a:rPr lang="zh-CN" altLang="zh-CN" dirty="0">
                <a:solidFill>
                  <a:srgbClr val="595959"/>
                </a:solidFill>
                <a:latin typeface="微软雅黑" panose="020B0503020204020204" pitchFamily="34" charset="-122"/>
                <a:ea typeface="微软雅黑" panose="020B0503020204020204" pitchFamily="34" charset="-122"/>
                <a:cs typeface="+mn-ea"/>
              </a:rPr>
              <a:t>”的用户注册成功后，如果再次以“</a:t>
            </a:r>
            <a:r>
              <a:rPr lang="en-US" altLang="zh-CN" dirty="0" err="1">
                <a:solidFill>
                  <a:srgbClr val="595959"/>
                </a:solidFill>
                <a:latin typeface="微软雅黑" panose="020B0503020204020204" pitchFamily="34" charset="-122"/>
                <a:ea typeface="微软雅黑" panose="020B0503020204020204" pitchFamily="34" charset="-122"/>
                <a:cs typeface="+mn-ea"/>
              </a:rPr>
              <a:t>itcast</a:t>
            </a:r>
            <a:r>
              <a:rPr lang="zh-CN" altLang="zh-CN" dirty="0">
                <a:solidFill>
                  <a:srgbClr val="595959"/>
                </a:solidFill>
                <a:latin typeface="微软雅黑" panose="020B0503020204020204" pitchFamily="34" charset="-122"/>
                <a:ea typeface="微软雅黑" panose="020B0503020204020204" pitchFamily="34" charset="-122"/>
                <a:cs typeface="+mn-ea"/>
              </a:rPr>
              <a:t>”为用户名进行注册，程序同样会跳转到</a:t>
            </a:r>
            <a:r>
              <a:rPr lang="en-US" altLang="zh-CN" dirty="0" err="1">
                <a:solidFill>
                  <a:srgbClr val="595959"/>
                </a:solidFill>
                <a:latin typeface="微软雅黑" panose="020B0503020204020204" pitchFamily="34" charset="-122"/>
                <a:ea typeface="微软雅黑" panose="020B0503020204020204" pitchFamily="34" charset="-122"/>
                <a:cs typeface="+mn-ea"/>
              </a:rPr>
              <a:t>register.jsp</a:t>
            </a:r>
            <a:r>
              <a:rPr lang="zh-CN" altLang="zh-CN" dirty="0">
                <a:solidFill>
                  <a:srgbClr val="595959"/>
                </a:solidFill>
                <a:latin typeface="微软雅黑" panose="020B0503020204020204" pitchFamily="34" charset="-122"/>
                <a:ea typeface="微软雅黑" panose="020B0503020204020204" pitchFamily="34" charset="-122"/>
                <a:cs typeface="+mn-ea"/>
              </a:rPr>
              <a:t>注册页面，并提示“你注册的用户已存在”，提示信息如</a:t>
            </a:r>
            <a:r>
              <a:rPr lang="zh-CN" altLang="en-US" dirty="0">
                <a:solidFill>
                  <a:srgbClr val="595959"/>
                </a:solidFill>
                <a:latin typeface="微软雅黑" panose="020B0503020204020204" pitchFamily="34" charset="-122"/>
                <a:ea typeface="微软雅黑" panose="020B0503020204020204" pitchFamily="34" charset="-122"/>
                <a:cs typeface="+mn-ea"/>
              </a:rPr>
              <a:t>下图</a:t>
            </a:r>
            <a:r>
              <a:rPr lang="zh-CN" altLang="zh-CN" dirty="0">
                <a:solidFill>
                  <a:srgbClr val="595959"/>
                </a:solidFill>
                <a:latin typeface="微软雅黑" panose="020B0503020204020204" pitchFamily="34" charset="-122"/>
                <a:ea typeface="微软雅黑" panose="020B0503020204020204" pitchFamily="34" charset="-122"/>
                <a:cs typeface="+mn-ea"/>
              </a:rPr>
              <a:t>所示</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7" name="图片 6"/>
          <p:cNvPicPr/>
          <p:nvPr/>
        </p:nvPicPr>
        <p:blipFill>
          <a:blip r:embed="rId4">
            <a:extLst>
              <a:ext uri="{28A0092B-C50C-407E-A947-70E740481C1C}">
                <a14:useLocalDpi xmlns:a14="http://schemas.microsoft.com/office/drawing/2010/main" val="0"/>
              </a:ext>
            </a:extLst>
          </a:blip>
          <a:srcRect/>
          <a:stretch>
            <a:fillRect/>
          </a:stretch>
        </p:blipFill>
        <p:spPr bwMode="auto">
          <a:xfrm>
            <a:off x="3609474" y="2537661"/>
            <a:ext cx="5077325" cy="33003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16503" y="2160350"/>
            <a:ext cx="9794240" cy="3594992"/>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37857" y="175141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56677" y="175141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75497" y="175141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94317" y="175141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453807" y="2559645"/>
            <a:ext cx="9504297" cy="303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技术与</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开发模型的相关知识。首先讲解了</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技术的相关知识，包括</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的概念、</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的种类和</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的应用，又通过任务的形式使用</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解决了乱码问题；然后介绍了</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开发模型，包括</a:t>
            </a:r>
            <a:r>
              <a:rPr lang="en-US" altLang="zh-CN" dirty="0">
                <a:solidFill>
                  <a:srgbClr val="595959"/>
                </a:solidFill>
                <a:latin typeface="微软雅黑" panose="020B0503020204020204" pitchFamily="34" charset="-122"/>
                <a:ea typeface="微软雅黑" panose="020B0503020204020204" pitchFamily="34" charset="-122"/>
              </a:rPr>
              <a:t>JSP Model1</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JSP Model2</a:t>
            </a:r>
            <a:r>
              <a:rPr lang="zh-CN" altLang="zh-CN" dirty="0">
                <a:solidFill>
                  <a:srgbClr val="595959"/>
                </a:solidFill>
                <a:latin typeface="微软雅黑" panose="020B0503020204020204" pitchFamily="34" charset="-122"/>
                <a:ea typeface="微软雅黑" panose="020B0503020204020204" pitchFamily="34" charset="-122"/>
              </a:rPr>
              <a:t>两种开发模型；最后介绍了</a:t>
            </a:r>
            <a:r>
              <a:rPr lang="en-US" altLang="zh-CN" dirty="0">
                <a:solidFill>
                  <a:srgbClr val="595959"/>
                </a:solidFill>
                <a:latin typeface="微软雅黑" panose="020B0503020204020204" pitchFamily="34" charset="-122"/>
                <a:ea typeface="微软雅黑" panose="020B0503020204020204" pitchFamily="34" charset="-122"/>
              </a:rPr>
              <a:t>MVC</a:t>
            </a:r>
            <a:r>
              <a:rPr lang="zh-CN" altLang="zh-CN" dirty="0">
                <a:solidFill>
                  <a:srgbClr val="595959"/>
                </a:solidFill>
                <a:latin typeface="微软雅黑" panose="020B0503020204020204" pitchFamily="34" charset="-122"/>
                <a:ea typeface="微软雅黑" panose="020B0503020204020204" pitchFamily="34" charset="-122"/>
              </a:rPr>
              <a:t>设计模式，并从模型、视图、控制器三个方面进行了讲解。通过本章的学习，读者可以对</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的应用、</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开发模型和</a:t>
            </a:r>
            <a:r>
              <a:rPr lang="en-US" altLang="zh-CN" dirty="0">
                <a:solidFill>
                  <a:srgbClr val="595959"/>
                </a:solidFill>
                <a:latin typeface="微软雅黑" panose="020B0503020204020204" pitchFamily="34" charset="-122"/>
                <a:ea typeface="微软雅黑" panose="020B0503020204020204" pitchFamily="34" charset="-122"/>
              </a:rPr>
              <a:t>MVC</a:t>
            </a:r>
            <a:r>
              <a:rPr lang="zh-CN" altLang="zh-CN" dirty="0">
                <a:solidFill>
                  <a:srgbClr val="595959"/>
                </a:solidFill>
                <a:latin typeface="微软雅黑" panose="020B0503020204020204" pitchFamily="34" charset="-122"/>
                <a:ea typeface="微软雅黑" panose="020B0503020204020204" pitchFamily="34" charset="-122"/>
              </a:rPr>
              <a:t>设计模式的基础知识有一定的了解，在动态网页开发中，会经常应用到</a:t>
            </a:r>
            <a:r>
              <a:rPr lang="en-US" altLang="zh-CN" dirty="0">
                <a:solidFill>
                  <a:srgbClr val="595959"/>
                </a:solidFill>
                <a:latin typeface="微软雅黑" panose="020B0503020204020204" pitchFamily="34" charset="-122"/>
                <a:ea typeface="微软雅黑" panose="020B0503020204020204" pitchFamily="34" charset="-122"/>
              </a:rPr>
              <a:t>JavaBean</a:t>
            </a:r>
            <a:r>
              <a:rPr lang="zh-CN" altLang="zh-CN" dirty="0">
                <a:solidFill>
                  <a:srgbClr val="595959"/>
                </a:solidFill>
                <a:latin typeface="微软雅黑" panose="020B0503020204020204" pitchFamily="34" charset="-122"/>
                <a:ea typeface="微软雅黑" panose="020B0503020204020204" pitchFamily="34" charset="-122"/>
              </a:rPr>
              <a:t>技术、</a:t>
            </a:r>
            <a:r>
              <a:rPr lang="en-US" altLang="zh-CN" dirty="0">
                <a:solidFill>
                  <a:srgbClr val="595959"/>
                </a:solidFill>
                <a:latin typeface="微软雅黑" panose="020B0503020204020204" pitchFamily="34" charset="-122"/>
                <a:ea typeface="微软雅黑" panose="020B0503020204020204" pitchFamily="34" charset="-122"/>
              </a:rPr>
              <a:t>JSP</a:t>
            </a:r>
            <a:r>
              <a:rPr lang="zh-CN" altLang="zh-CN" dirty="0">
                <a:solidFill>
                  <a:srgbClr val="595959"/>
                </a:solidFill>
                <a:latin typeface="微软雅黑" panose="020B0503020204020204" pitchFamily="34" charset="-122"/>
                <a:ea typeface="微软雅黑" panose="020B0503020204020204" pitchFamily="34" charset="-122"/>
              </a:rPr>
              <a:t>开发模型以及</a:t>
            </a:r>
            <a:r>
              <a:rPr lang="en-US" altLang="zh-CN" dirty="0">
                <a:solidFill>
                  <a:srgbClr val="595959"/>
                </a:solidFill>
                <a:latin typeface="微软雅黑" panose="020B0503020204020204" pitchFamily="34" charset="-122"/>
                <a:ea typeface="微软雅黑" panose="020B0503020204020204" pitchFamily="34" charset="-122"/>
              </a:rPr>
              <a:t>MVC</a:t>
            </a:r>
            <a:r>
              <a:rPr lang="zh-CN" altLang="zh-CN" dirty="0">
                <a:solidFill>
                  <a:srgbClr val="595959"/>
                </a:solidFill>
                <a:latin typeface="微软雅黑" panose="020B0503020204020204" pitchFamily="34" charset="-122"/>
                <a:ea typeface="微软雅黑" panose="020B0503020204020204" pitchFamily="34" charset="-122"/>
              </a:rPr>
              <a:t>设计模式的相关知识，读者应该熟练掌握本章内容。</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838732" y="1091196"/>
            <a:ext cx="334330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73040" y="2724199"/>
            <a:ext cx="9215258" cy="204453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早期的</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开发流程看似简单，但这种开发方式将大量的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代码嵌入到</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页面中，必定会给修改和维护带来一定的困难，因为在</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页面中包含</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CSS</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代码</a:t>
            </a:r>
            <a:r>
              <a:rPr lang="zh-CN" altLang="zh-CN" dirty="0">
                <a:solidFill>
                  <a:srgbClr val="595959"/>
                </a:solidFill>
                <a:latin typeface="微软雅黑" panose="020B0503020204020204" pitchFamily="34" charset="-122"/>
              </a:rPr>
              <a:t>等，同时再加入业务逻辑处理代码，既不利于页面编程人员的设计，也不利于</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程序员对程序的开发，而且将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代码嵌入到页面中，不能体现面向对象的开发模式，达不到代码的重用。</a:t>
            </a:r>
          </a:p>
        </p:txBody>
      </p:sp>
      <p:sp>
        <p:nvSpPr>
          <p:cNvPr id="2" name="文本框 1"/>
          <p:cNvSpPr txBox="1"/>
          <p:nvPr/>
        </p:nvSpPr>
        <p:spPr>
          <a:xfrm>
            <a:off x="1212878" y="1231181"/>
            <a:ext cx="2642070"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早期的</a:t>
            </a:r>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zh-CN" sz="2000" dirty="0">
                <a:solidFill>
                  <a:srgbClr val="1369B2"/>
                </a:solidFill>
                <a:latin typeface="微软雅黑" panose="020B0503020204020204" pitchFamily="34" charset="-122"/>
                <a:ea typeface="微软雅黑" panose="020B0503020204020204" pitchFamily="34" charset="-122"/>
              </a:rPr>
              <a:t>开发</a:t>
            </a:r>
            <a:r>
              <a:rPr lang="zh-CN" altLang="en-US" sz="2000" dirty="0">
                <a:solidFill>
                  <a:srgbClr val="1369B2"/>
                </a:solidFill>
                <a:latin typeface="微软雅黑" panose="020B0503020204020204" pitchFamily="34" charset="-122"/>
                <a:ea typeface="微软雅黑" panose="020B0503020204020204" pitchFamily="34" charset="-122"/>
              </a:rPr>
              <a:t>的缺点</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Title 1"/>
          <p:cNvSpPr txBox="1"/>
          <p:nvPr/>
        </p:nvSpPr>
        <p:spPr>
          <a:xfrm>
            <a:off x="1143841" y="266933"/>
            <a:ext cx="31995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8.1.1  JavaBean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圆角矩形 7"/>
          <p:cNvSpPr/>
          <p:nvPr/>
        </p:nvSpPr>
        <p:spPr>
          <a:xfrm>
            <a:off x="1225774" y="2420468"/>
            <a:ext cx="9865885" cy="272975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75550" y="239394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774851" y="4822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ee08669e979c22c5994f8ba2a9597c7dd0d879"/>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8379</Words>
  <Application>Microsoft Office PowerPoint</Application>
  <PresentationFormat>宽屏</PresentationFormat>
  <Paragraphs>727</Paragraphs>
  <Slides>86</Slides>
  <Notes>85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86</vt:i4>
      </vt:variant>
    </vt:vector>
  </HeadingPairs>
  <TitlesOfParts>
    <vt:vector size="94" baseType="lpstr">
      <vt:lpstr>Source Han Sans K Bold</vt:lpstr>
      <vt:lpstr>等线</vt:lpstr>
      <vt:lpstr>等线 Light</vt:lpstr>
      <vt:lpstr>微软雅黑</vt:lpstr>
      <vt:lpstr>Arial</vt:lpstr>
      <vt:lpstr>Impact</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Ma Yao</cp:lastModifiedBy>
  <cp:revision>1371</cp:revision>
  <dcterms:created xsi:type="dcterms:W3CDTF">2020-11-25T06:00:00Z</dcterms:created>
  <dcterms:modified xsi:type="dcterms:W3CDTF">2023-05-19T02:44:35Z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