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3"/>
    <p:sldId id="1171" r:id="rId5"/>
    <p:sldId id="1177" r:id="rId6"/>
    <p:sldId id="1169" r:id="rId7"/>
    <p:sldId id="1179" r:id="rId8"/>
    <p:sldId id="1180" r:id="rId9"/>
    <p:sldId id="1181" r:id="rId10"/>
    <p:sldId id="1182" r:id="rId11"/>
    <p:sldId id="1183" r:id="rId12"/>
    <p:sldId id="1184" r:id="rId13"/>
    <p:sldId id="1185" r:id="rId14"/>
    <p:sldId id="1186" r:id="rId15"/>
    <p:sldId id="1187" r:id="rId16"/>
    <p:sldId id="1188" r:id="rId17"/>
    <p:sldId id="313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E6"/>
    <a:srgbClr val="016EFF"/>
    <a:srgbClr val="E0620D"/>
    <a:srgbClr val="F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5378" autoAdjust="0"/>
  </p:normalViewPr>
  <p:slideViewPr>
    <p:cSldViewPr snapToGrid="0" showGuides="1">
      <p:cViewPr varScale="1">
        <p:scale>
          <a:sx n="115" d="100"/>
          <a:sy n="115" d="100"/>
        </p:scale>
        <p:origin x="880" y="200"/>
      </p:cViewPr>
      <p:guideLst>
        <p:guide orient="horz" pos="2182"/>
        <p:guide pos="3840"/>
      </p:guideLst>
    </p:cSldViewPr>
  </p:slideViewPr>
  <p:outlineViewPr>
    <p:cViewPr>
      <p:scale>
        <a:sx n="33" d="100"/>
        <a:sy n="33" d="100"/>
      </p:scale>
      <p:origin x="0" y="-1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6EDA5-22C9-4D8C-8E6A-5519E1B90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大家好，我叫谢昱，来自腾讯云云开发团队，很高兴今天有机会参加云上中国行系列课程，我今天主要是给大家介绍云开发这款基于</a:t>
            </a:r>
            <a:r>
              <a:rPr kumimoji="1" lang="en-US" altLang="zh-CN" dirty="0"/>
              <a:t>Serverless</a:t>
            </a:r>
            <a:r>
              <a:rPr kumimoji="1" lang="zh-CN" altLang="en-US" dirty="0"/>
              <a:t>架构的云端一体化产品方案。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438D8-A4AC-A94D-AC37-4AD5AEBF594A}" type="slidenum">
              <a:rPr lang="zh-CN" altLang="zh-CN"/>
            </a:fld>
            <a:endParaRPr lang="zh-CN" altLang="zh-CN"/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84" y="1686893"/>
            <a:ext cx="1317032" cy="152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343894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C985-0E1D-EF4E-B26E-66F687B2BF4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438D8-A4AC-A94D-AC37-4AD5AEBF594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E6ECB-B3B8-074F-A64E-E086E3A8EC5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2304B-BD61-B149-A85D-AFFBA7F3EBE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6D15A-C183-7F4F-BFA2-B1E8A65E30E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47916-3A5B-5C40-A39E-76787631732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rgbClr val="006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99EE"/>
              </a:gs>
              <a:gs pos="100000">
                <a:srgbClr val="0063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pic>
        <p:nvPicPr>
          <p:cNvPr id="4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84" y="1686893"/>
            <a:ext cx="1317032" cy="152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43894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EA38D-A36C-6B4C-AFAA-3F91586A603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bg>
      <p:bgPr>
        <a:solidFill>
          <a:srgbClr val="006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99EE"/>
              </a:gs>
              <a:gs pos="100000">
                <a:srgbClr val="0063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295894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EA38D-A36C-6B4C-AFAA-3F91586A603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rgbClr val="006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056313"/>
          </a:xfrm>
          <a:prstGeom prst="rect">
            <a:avLst/>
          </a:prstGeom>
          <a:gradFill flip="none" rotWithShape="1">
            <a:gsLst>
              <a:gs pos="0">
                <a:srgbClr val="0099EE"/>
              </a:gs>
              <a:gs pos="100000">
                <a:srgbClr val="0063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150" y="6192838"/>
            <a:ext cx="151288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DDF54-0DC3-5C40-B110-4497060321D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blueWFJ\Desktop\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99EE"/>
              </a:gs>
              <a:gs pos="100000">
                <a:srgbClr val="0063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28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6381750"/>
            <a:ext cx="1368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:\Users\blueWFJ\Desktop\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629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550863" y="234950"/>
            <a:ext cx="648176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400">
              <a:solidFill>
                <a:srgbClr val="137A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76944" y="476672"/>
            <a:ext cx="10515600" cy="568886"/>
          </a:xfrm>
        </p:spPr>
        <p:txBody>
          <a:bodyPr/>
          <a:lstStyle>
            <a:lvl1pPr>
              <a:defRPr sz="2400" b="1">
                <a:solidFill>
                  <a:srgbClr val="006E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E4923-3DBA-9C48-8B50-58441D9749A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59C5F-D45E-3242-B5CD-8E7839392AA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EDECC-2D6E-D547-894D-1D1807CB0D2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3119E-B27D-034A-A21F-F78A57F41F7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2DD14-A462-244A-B4B3-3D5772DAE41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44C1DA-47AC-074B-BBB3-CD217DA959B3}" type="slidenum">
              <a:rPr lang="zh-CN" altLang="zh-CN"/>
            </a:fld>
            <a:endParaRPr lang="zh-CN" altLang="zh-CN"/>
          </a:p>
        </p:txBody>
      </p:sp>
      <p:pic>
        <p:nvPicPr>
          <p:cNvPr id="1031" name="图片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developers.weixin.qq.com/miniprogram/dev/wxcloud/basis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22086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易物小程序</a:t>
            </a:r>
            <a:br>
              <a:rPr lang="zh-CN" altLang="en-US" dirty="0"/>
            </a:br>
            <a:r>
              <a:rPr lang="zh-CN" altLang="en-US" sz="2400">
                <a:sym typeface="+mn-ea"/>
              </a:rPr>
              <a:t>校园布道师 毛雷</a:t>
            </a:r>
            <a:br>
              <a:rPr lang="zh-CN" altLang="en-US"/>
            </a:b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09705" y="5447530"/>
            <a:ext cx="92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云端一体化的后端云服务，支持快速构建小程序</a:t>
            </a:r>
            <a:r>
              <a:rPr lang="en-US" altLang="zh-CN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小游戏、</a:t>
            </a:r>
            <a:r>
              <a:rPr lang="en-GB" altLang="zh-CN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GB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 </a:t>
            </a:r>
            <a:r>
              <a:rPr lang="en-GB" altLang="zh-CN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等应用</a:t>
            </a:r>
            <a:endParaRPr lang="zh-CN" altLang="en-US" kern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小程序</a:t>
            </a:r>
            <a:r>
              <a:rPr lang="en-US" altLang="zh-CN">
                <a:solidFill>
                  <a:schemeClr val="accent5"/>
                </a:solidFill>
                <a:uFillTx/>
                <a:sym typeface="+mn-ea"/>
              </a:rPr>
              <a:t>-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云开发怎么用？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532" y="1204308"/>
            <a:ext cx="11238459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配置JSON文件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project.config.json 对一个项目的整体配置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app.json:项目的全局配置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pages项：对应的是一个数组，小程序有几个界面就配置几个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window项：对TopBar窗口的配置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tabBar项:底部通栏，一般需要自己添加，与window是同级，tabBar中list数组中的每一个对象代表tabBar中的每一个Tab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小程序</a:t>
            </a:r>
            <a:r>
              <a:rPr lang="en-US" altLang="zh-CN">
                <a:solidFill>
                  <a:schemeClr val="accent5"/>
                </a:solidFill>
                <a:uFillTx/>
                <a:sym typeface="+mn-ea"/>
              </a:rPr>
              <a:t>-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云开发怎么用？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597" y="1045558"/>
            <a:ext cx="11238459" cy="38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WXML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与html类似，但是WXML中定义了一些自己的组件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WXSS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新定义像素单位rpx，规定不管屏幕大小,都为750rpx。使用rpx，能够实现手机端自适应布局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在WXSS中如何引用公共样式：@import '相对路径'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第三方样式库推荐： WeUI ，iView ，Vant （后两者包含了pc端的组件）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给data中的值赋值的时候，必须用this.setData({ count : this.data.count +1 })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微信小程序里的点击事件由bind ， catch来绑定，bindtap(点击事件)， bind允许事件冒泡，catch不允许事件冒泡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小程序</a:t>
            </a:r>
            <a:r>
              <a:rPr lang="en-US" altLang="zh-CN">
                <a:solidFill>
                  <a:schemeClr val="accent5"/>
                </a:solidFill>
                <a:uFillTx/>
                <a:sym typeface="+mn-ea"/>
              </a:rPr>
              <a:t>-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云开发怎么用？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597" y="1045558"/>
            <a:ext cx="11238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olidFill>
                  <a:schemeClr val="accent5"/>
                </a:solidFill>
                <a:uFillTx/>
                <a:ea typeface="宋体" panose="02010600030101010101" pitchFamily="2" charset="-122"/>
                <a:sym typeface="+mn-ea"/>
              </a:rPr>
              <a:t>易物小程序</a:t>
            </a:r>
            <a:endParaRPr lang="zh-CN" dirty="0">
              <a:solidFill>
                <a:schemeClr val="accent5"/>
              </a:solidFill>
              <a:uFillTx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885" y="2958465"/>
            <a:ext cx="6898005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2800">
                <a:solidFill>
                  <a:schemeClr val="accent5"/>
                </a:solidFill>
              </a:rPr>
              <a:t>背景</a:t>
            </a:r>
            <a:r>
              <a:rPr lang="zh-CN" altLang="en-US" sz="1600"/>
              <a:t>	</a:t>
            </a:r>
            <a:r>
              <a:rPr lang="zh-CN" altLang="en-US"/>
              <a:t>		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此小程序主要是服务于当前大学生，解决大学生在校园在资源冗余问题，将学生二手资源买卖给学生，实行C2C模式，降低学生的生活成本。例如：师兄师姐毕业时要处理的课本，已经经历过考研、考公务员、考资格证的学生的学习资料，学生疯狂网购买了很多用不到的物品等。</a:t>
            </a:r>
            <a:endParaRPr lang="zh-CN" altLang="en-US"/>
          </a:p>
        </p:txBody>
      </p:sp>
      <p:pic>
        <p:nvPicPr>
          <p:cNvPr id="7" name="图片 6" descr="2020-04-22 22-38-43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5430" y="-12065"/>
            <a:ext cx="3237230" cy="6215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6885" y="2035175"/>
            <a:ext cx="683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gitee</a:t>
            </a:r>
            <a:r>
              <a:rPr lang="zh-CN" altLang="en-US"/>
              <a:t>开源地址：https://gitee.com/leidb/tcb-hackthon-secondHand/</a:t>
            </a:r>
            <a:endParaRPr lang="zh-CN" altLang="en-US"/>
          </a:p>
        </p:txBody>
      </p:sp>
      <p:pic>
        <p:nvPicPr>
          <p:cNvPr id="9" name="图片 8" descr="yiwuw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65" y="384810"/>
            <a:ext cx="1026795" cy="1026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olidFill>
                  <a:schemeClr val="accent5"/>
                </a:solidFill>
                <a:uFillTx/>
                <a:ea typeface="宋体" panose="02010600030101010101" pitchFamily="2" charset="-122"/>
                <a:sym typeface="+mn-ea"/>
              </a:rPr>
              <a:t>易物小程序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1901825"/>
            <a:ext cx="5335270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3200">
                <a:solidFill>
                  <a:schemeClr val="accent5"/>
                </a:solidFill>
              </a:rPr>
              <a:t>三大优势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 充分利用冗余资源，推崇绿色消费。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 方便快捷，可以去掉物流这以一环节，直接联系卖家获取商品即可。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 安全性高：通过校园认证，确认身份，保证学生交易的安全性。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对于书籍类二手物品可以通过扫一扫一维码即可展示商品信息，操作简单。具有商品分类功能，帮助学生快速找到有需求的物品，注重用户体验。</a:t>
            </a:r>
            <a:endParaRPr lang="zh-CN" altLang="en-US"/>
          </a:p>
        </p:txBody>
      </p:sp>
      <p:pic>
        <p:nvPicPr>
          <p:cNvPr id="4" name="图片 3" descr="banner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8820" y="88900"/>
            <a:ext cx="6171565" cy="34715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47850" y="1989138"/>
            <a:ext cx="7008767" cy="1800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6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51890" y="1970405"/>
            <a:ext cx="4382135" cy="2651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3200">
                <a:solidFill>
                  <a:schemeClr val="bg1"/>
                </a:solidFill>
                <a:uFillTx/>
              </a:rPr>
              <a:t>小程序</a:t>
            </a:r>
            <a:r>
              <a:rPr lang="en-US" altLang="zh-CN" sz="3200">
                <a:solidFill>
                  <a:schemeClr val="bg1"/>
                </a:solidFill>
                <a:uFillTx/>
              </a:rPr>
              <a:t>-</a:t>
            </a:r>
            <a:r>
              <a:rPr lang="zh-CN" altLang="en-US" sz="3200">
                <a:solidFill>
                  <a:schemeClr val="bg1"/>
                </a:solidFill>
                <a:uFillTx/>
              </a:rPr>
              <a:t>云开发是什么？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algn="l">
              <a:lnSpc>
                <a:spcPct val="140000"/>
              </a:lnSpc>
            </a:pPr>
            <a:r>
              <a:rPr lang="zh-CN" altLang="en-US" sz="3200">
                <a:solidFill>
                  <a:schemeClr val="bg1"/>
                </a:solidFill>
                <a:uFillTx/>
                <a:sym typeface="+mn-ea"/>
              </a:rPr>
              <a:t>小程序</a:t>
            </a:r>
            <a:r>
              <a:rPr lang="en-US" altLang="zh-CN" sz="3200">
                <a:solidFill>
                  <a:schemeClr val="bg1"/>
                </a:solidFill>
                <a:uFillTx/>
                <a:sym typeface="+mn-ea"/>
              </a:rPr>
              <a:t>-</a:t>
            </a:r>
            <a:r>
              <a:rPr lang="zh-CN" altLang="en-US" sz="3200">
                <a:solidFill>
                  <a:schemeClr val="bg1"/>
                </a:solidFill>
                <a:uFillTx/>
                <a:sym typeface="+mn-ea"/>
              </a:rPr>
              <a:t>云开发怎么用？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algn="l">
              <a:lnSpc>
                <a:spcPct val="140000"/>
              </a:lnSpc>
            </a:pPr>
            <a:r>
              <a:rPr lang="zh-CN" altLang="en-US" sz="3200">
                <a:solidFill>
                  <a:schemeClr val="bg1"/>
                </a:solidFill>
                <a:uFillTx/>
              </a:rPr>
              <a:t>易物小程序的演示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endParaRPr lang="zh-CN" altLang="en-US" sz="32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小程序</a:t>
            </a:r>
            <a:r>
              <a:rPr lang="en-US" altLang="zh-CN">
                <a:solidFill>
                  <a:schemeClr val="accent5"/>
                </a:solidFill>
                <a:uFillTx/>
                <a:sym typeface="+mn-ea"/>
              </a:rPr>
              <a:t>-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云开发是什么？ 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597" y="1045558"/>
            <a:ext cx="11238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云开发的认识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885" y="2077085"/>
            <a:ext cx="8302625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小程序</a:t>
            </a:r>
            <a:r>
              <a:rPr lang="en-US" altLang="zh-CN">
                <a:solidFill>
                  <a:schemeClr val="accent5"/>
                </a:solidFill>
                <a:uFillTx/>
                <a:sym typeface="+mn-ea"/>
              </a:rPr>
              <a:t>-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云开发是什么？ 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597" y="1045558"/>
            <a:ext cx="1123845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云开发为开发者提供完整的原生云端支持和微信服务支持，弱化后端和运维概念，无需搭建服务器，使用平台提供的 API 进行核心业务开发，即可实现快速上线和迭代，同时这一能力，同开发者已经使用的云服务相互兼容，并不互斥。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845" y="1875790"/>
            <a:ext cx="7345680" cy="4290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小程序</a:t>
            </a:r>
            <a:r>
              <a:rPr lang="en-US" altLang="zh-CN">
                <a:solidFill>
                  <a:schemeClr val="accent5"/>
                </a:solidFill>
                <a:uFillTx/>
                <a:sym typeface="+mn-ea"/>
              </a:rPr>
              <a:t>-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云开发是什么？ 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597" y="1045558"/>
            <a:ext cx="11238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云开发与传统开发对比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67485" y="1693545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传统模式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云开发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开发效率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开发成本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Serverlesss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12850" y="3787775"/>
            <a:ext cx="99675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传统小程序：</a:t>
            </a:r>
            <a:endParaRPr lang="zh-CN" altLang="en-US"/>
          </a:p>
          <a:p>
            <a:pPr lvl="1"/>
            <a:r>
              <a:rPr lang="zh-CN" altLang="en-US"/>
              <a:t>有前端和后端两部分：需要两个工程师不断沟通，确认接口等</a:t>
            </a:r>
            <a:endParaRPr lang="zh-CN" altLang="en-US"/>
          </a:p>
          <a:p>
            <a:pPr lvl="1"/>
            <a:r>
              <a:rPr lang="zh-CN" altLang="en-US"/>
              <a:t>上线部署需要考虑：服务器，域名，备案（后端）网络防护，负载均衡，监控警告（运维）</a:t>
            </a:r>
            <a:endParaRPr lang="zh-CN" altLang="en-US"/>
          </a:p>
          <a:p>
            <a:r>
              <a:rPr lang="zh-CN" altLang="en-US"/>
              <a:t>云小程序：</a:t>
            </a:r>
            <a:endParaRPr lang="zh-CN" altLang="en-US"/>
          </a:p>
          <a:p>
            <a:pPr lvl="1"/>
            <a:r>
              <a:rPr lang="zh-CN" altLang="en-US"/>
              <a:t>不需要搭建服务器，只需要小程序调用原生的接口，就可以实现云数据库，云函数，云存储的操作，释放开发者的手脚，专注的业务需求的开发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小程序</a:t>
            </a:r>
            <a:r>
              <a:rPr lang="en-US" altLang="zh-CN">
                <a:solidFill>
                  <a:schemeClr val="accent5"/>
                </a:solidFill>
                <a:uFillTx/>
                <a:sym typeface="+mn-ea"/>
              </a:rPr>
              <a:t>-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云开发是什么？ 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597" y="1045558"/>
            <a:ext cx="11238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serverless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205" y="3822700"/>
            <a:ext cx="11237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serverless⇔无服务开发⇔小程序的云开发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函数即服务，后端服务，只是一个函数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通常，我们前端时需要通过HTTP协议向后端发送一个数据请求，在请求回数据，但是serverless提出的函数即服务的概念，在前端中直接使用函数即可，而函数即使代码的一部分，不需要去关心是什么ip地址了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serverless模式不代表没有服务器，只是把服务器部署在云上了，开发者不用直接的感知服务器的存在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6770" y="740410"/>
            <a:ext cx="7162800" cy="3874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小程序</a:t>
            </a:r>
            <a:r>
              <a:rPr lang="en-US" altLang="zh-CN">
                <a:solidFill>
                  <a:schemeClr val="accent5"/>
                </a:solidFill>
                <a:uFillTx/>
                <a:sym typeface="+mn-ea"/>
              </a:rPr>
              <a:t>-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云开发介绍 标题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597" y="1045558"/>
            <a:ext cx="11238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小程序</a:t>
            </a:r>
            <a:r>
              <a:rPr lang="en-US" altLang="zh-CN">
                <a:solidFill>
                  <a:schemeClr val="accent5"/>
                </a:solidFill>
                <a:uFillTx/>
                <a:sym typeface="+mn-ea"/>
              </a:rPr>
              <a:t>-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云开发介绍 标题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597" y="1045558"/>
            <a:ext cx="11238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小程序</a:t>
            </a:r>
            <a:r>
              <a:rPr lang="en-US" altLang="zh-CN">
                <a:solidFill>
                  <a:schemeClr val="accent5"/>
                </a:solidFill>
                <a:uFillTx/>
                <a:sym typeface="+mn-ea"/>
              </a:rPr>
              <a:t>-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云开发</a:t>
            </a:r>
            <a:r>
              <a:rPr lang="zh-CN" altLang="en-US">
                <a:solidFill>
                  <a:schemeClr val="accent5"/>
                </a:solidFill>
                <a:uFillTx/>
                <a:sym typeface="+mn-ea"/>
              </a:rPr>
              <a:t>怎么用？</a:t>
            </a:r>
            <a:endParaRPr lang="zh-CN" altLang="en-US" dirty="0">
              <a:solidFill>
                <a:schemeClr val="accent5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597" y="1045558"/>
            <a:ext cx="11238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在此只做云开发简单使用的总结，深入使用，请参考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官方文档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980565"/>
            <a:ext cx="87706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创建小程序和代码结构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目录结构</a:t>
            </a:r>
            <a:endParaRPr lang="zh-CN" altLang="en-US"/>
          </a:p>
          <a:p>
            <a:pPr lvl="1" algn="l">
              <a:lnSpc>
                <a:spcPct val="150000"/>
              </a:lnSpc>
            </a:pPr>
            <a:r>
              <a:rPr lang="zh-CN" altLang="en-US"/>
              <a:t>AppID在微信公众平台，在左边的开发中开发设置里有</a:t>
            </a:r>
            <a:endParaRPr lang="zh-CN" altLang="en-US"/>
          </a:p>
          <a:p>
            <a:pPr lvl="1" algn="l">
              <a:lnSpc>
                <a:spcPct val="150000"/>
              </a:lnSpc>
            </a:pPr>
            <a:r>
              <a:rPr lang="zh-CN" altLang="en-US"/>
              <a:t>  小程序云开发基本结构：</a:t>
            </a:r>
            <a:endParaRPr lang="zh-CN" altLang="en-US"/>
          </a:p>
          <a:p>
            <a:pPr lvl="1" algn="l">
              <a:lnSpc>
                <a:spcPct val="150000"/>
              </a:lnSpc>
            </a:pPr>
            <a:r>
              <a:rPr lang="zh-CN" altLang="en-US"/>
              <a:t>  1.cloudfunctions：指定腾讯云项目的目录</a:t>
            </a:r>
            <a:endParaRPr lang="zh-CN" altLang="en-US"/>
          </a:p>
          <a:p>
            <a:pPr lvl="1" algn="l">
              <a:lnSpc>
                <a:spcPct val="150000"/>
              </a:lnSpc>
            </a:pPr>
            <a:r>
              <a:rPr lang="zh-CN" altLang="en-US"/>
              <a:t>  2.miniprogarm：小程序端的代码</a:t>
            </a:r>
            <a:endParaRPr lang="zh-CN" altLang="en-US"/>
          </a:p>
          <a:p>
            <a:pPr lvl="1" algn="l">
              <a:lnSpc>
                <a:spcPct val="150000"/>
              </a:lnSpc>
            </a:pPr>
            <a:r>
              <a:rPr lang="zh-CN" altLang="en-US"/>
              <a:t>  3.project.config.json：对小程序项目的配置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ncentCloud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TencentCloud</Template>
  <TotalTime>0</TotalTime>
  <Words>1689</Words>
  <Application>WPS 演示</Application>
  <PresentationFormat>宽屏</PresentationFormat>
  <Paragraphs>130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微软雅黑</vt:lpstr>
      <vt:lpstr>Calibri</vt:lpstr>
      <vt:lpstr>Arial Unicode MS</vt:lpstr>
      <vt:lpstr>Trebuchet MS</vt:lpstr>
      <vt:lpstr>等线</vt:lpstr>
      <vt:lpstr>Times New Roman</vt:lpstr>
      <vt:lpstr>DejaVu Math TeX Gyre</vt:lpstr>
      <vt:lpstr>TencentCloud</vt:lpstr>
      <vt:lpstr>腾讯云 · 云开发</vt:lpstr>
      <vt:lpstr>大标题</vt:lpstr>
      <vt:lpstr>小程序-云开发介绍</vt:lpstr>
      <vt:lpstr>标题</vt:lpstr>
      <vt:lpstr>小程序-云开发介绍 标题</vt:lpstr>
      <vt:lpstr>小程序-云开发介绍 标题</vt:lpstr>
      <vt:lpstr>小程序-云开发介绍 标题</vt:lpstr>
      <vt:lpstr>小程序-云开发介绍 标题</vt:lpstr>
      <vt:lpstr>小程序-云开发介绍 标题</vt:lpstr>
      <vt:lpstr>小程序-云开发介绍 标题</vt:lpstr>
      <vt:lpstr>小程序-云开发怎么用？</vt:lpstr>
      <vt:lpstr>小程序-云开发怎么用？</vt:lpstr>
      <vt:lpstr>小程序-云开发怎么用？</vt:lpstr>
      <vt:lpstr>小程序-云开发怎么用？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klayhuang(黄赞志)</dc:creator>
  <cp:lastModifiedBy>知微</cp:lastModifiedBy>
  <cp:revision>407</cp:revision>
  <dcterms:created xsi:type="dcterms:W3CDTF">2020-04-22T14:56:18Z</dcterms:created>
  <dcterms:modified xsi:type="dcterms:W3CDTF">2020-04-22T14:56:18Z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