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2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5"/>
    <p:sldMasterId id="2147483654" r:id="rId6"/>
    <p:sldMasterId id="2147484086" r:id="rId7"/>
  </p:sldMasterIdLst>
  <p:notesMasterIdLst>
    <p:notesMasterId r:id="rId34"/>
  </p:notesMasterIdLst>
  <p:handoutMasterIdLst>
    <p:handoutMasterId r:id="rId35"/>
  </p:handoutMasterIdLst>
  <p:sldIdLst>
    <p:sldId id="951" r:id="rId8"/>
    <p:sldId id="980" r:id="rId9"/>
    <p:sldId id="953" r:id="rId10"/>
    <p:sldId id="967" r:id="rId11"/>
    <p:sldId id="955" r:id="rId12"/>
    <p:sldId id="981" r:id="rId13"/>
    <p:sldId id="968" r:id="rId14"/>
    <p:sldId id="969" r:id="rId15"/>
    <p:sldId id="982" r:id="rId16"/>
    <p:sldId id="974" r:id="rId17"/>
    <p:sldId id="975" r:id="rId18"/>
    <p:sldId id="985" r:id="rId19"/>
    <p:sldId id="972" r:id="rId20"/>
    <p:sldId id="973" r:id="rId21"/>
    <p:sldId id="984" r:id="rId22"/>
    <p:sldId id="988" r:id="rId23"/>
    <p:sldId id="989" r:id="rId24"/>
    <p:sldId id="990" r:id="rId25"/>
    <p:sldId id="966" r:id="rId26"/>
    <p:sldId id="978" r:id="rId27"/>
    <p:sldId id="979" r:id="rId28"/>
    <p:sldId id="987" r:id="rId29"/>
    <p:sldId id="991" r:id="rId30"/>
    <p:sldId id="992" r:id="rId31"/>
    <p:sldId id="993" r:id="rId32"/>
    <p:sldId id="717" r:id="rId3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0E33C"/>
    <a:srgbClr val="A0950C"/>
    <a:srgbClr val="003E76"/>
    <a:srgbClr val="2D5CB9"/>
    <a:srgbClr val="0066FF"/>
    <a:srgbClr val="000066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93" autoAdjust="0"/>
    <p:restoredTop sz="91187" autoAdjust="0"/>
  </p:normalViewPr>
  <p:slideViewPr>
    <p:cSldViewPr snapToGrid="0">
      <p:cViewPr varScale="1">
        <p:scale>
          <a:sx n="108" d="100"/>
          <a:sy n="108" d="100"/>
        </p:scale>
        <p:origin x="-2316" y="-78"/>
      </p:cViewPr>
      <p:guideLst>
        <p:guide orient="horz" pos="348"/>
        <p:guide pos="3014"/>
      </p:guideLst>
    </p:cSldViewPr>
  </p:slideViewPr>
  <p:outlineViewPr>
    <p:cViewPr>
      <p:scale>
        <a:sx n="33" d="100"/>
        <a:sy n="33" d="100"/>
      </p:scale>
      <p:origin x="0" y="2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816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AccuRev\PCS_Pythia_Babelfish_MISRA_\Pythia\Babelfish\Tools\PC-lint\Redball%20PC-lint%20Output%20Summary%20and%20Metrics.xlsm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AccuRev\PCS_Pythia_Babelfish_MISRA_\Pythia\Babelfish\Tools\PC-lint\Redball%20PC-lint%20Output%20Summary%20and%20Metrics.xlsm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AccuRev\PCS_Pythia_Babelfish_MISRA_\Pythia\Babelfish\Tools\PC-lint\Redball%20PC-lint%20Output%20Summary%20and%20Metrics.xlsm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AccuRev\PCS_Pythia_Babelfish_MISRA_\Pythia\Babelfish\Tools\PC-lint\Redball%20PC-lint%20Output%20Summary%20and%20Metrics.xlsm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AccuRev\PCS_Pythia_Babelfish_MISRA_\Pythia\Babelfish\Tools\PC-lint\Redball%20PC-lint%20Output%20Summary%20and%20Metrics.xlsm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AccuRev\PCS_Pythia_Babelfish_MISRA_\Pythia\Babelfish\Tools\PC-lint\Redball%20PC-lint%20Output%20Summary%20and%20Metrics.xlsm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AccuRev\PCS_Pythia_Babelfish_MISRA_\Pythia\Babelfish\Tools\PC-lint\Redball%20PC-lint%20Output%20Summary%20and%20Metrics.xlsm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AccuRev\PCS_Pythia_Babelfish_MISRA_\Pythia\Babelfish\Tools\PC-lint\Redball%20PC-lint%20Output%20Summary%20and%20Metrics.xlsm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Total Violations Over Time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Totals!$A$2</c:f>
              <c:strCache>
                <c:ptCount val="1"/>
                <c:pt idx="0">
                  <c:v>Total Violations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dLbls>
            <c:dLbl>
              <c:idx val="3"/>
              <c:layout>
                <c:manualLayout>
                  <c:x val="-1.109159165800423E-16"/>
                  <c:y val="-2.77777777777777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Totals!$AJ$1:$AN$1</c:f>
              <c:numCache>
                <c:formatCode>m/d/yy;@</c:formatCode>
                <c:ptCount val="5"/>
                <c:pt idx="0">
                  <c:v>41967.668761574074</c:v>
                </c:pt>
                <c:pt idx="1">
                  <c:v>41977.63621527778</c:v>
                </c:pt>
                <c:pt idx="2">
                  <c:v>41984.576203703706</c:v>
                </c:pt>
                <c:pt idx="3">
                  <c:v>41991.571643518517</c:v>
                </c:pt>
                <c:pt idx="4">
                  <c:v>41996.490370370368</c:v>
                </c:pt>
              </c:numCache>
            </c:numRef>
          </c:cat>
          <c:val>
            <c:numRef>
              <c:f>Totals!$AJ$2:$AN$2</c:f>
              <c:numCache>
                <c:formatCode>General</c:formatCode>
                <c:ptCount val="5"/>
                <c:pt idx="0">
                  <c:v>22</c:v>
                </c:pt>
                <c:pt idx="1">
                  <c:v>21</c:v>
                </c:pt>
                <c:pt idx="2">
                  <c:v>394</c:v>
                </c:pt>
                <c:pt idx="3">
                  <c:v>53</c:v>
                </c:pt>
                <c:pt idx="4">
                  <c:v>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867072"/>
        <c:axId val="35554048"/>
      </c:lineChart>
      <c:dateAx>
        <c:axId val="34867072"/>
        <c:scaling>
          <c:orientation val="minMax"/>
        </c:scaling>
        <c:delete val="0"/>
        <c:axPos val="b"/>
        <c:numFmt formatCode="m/d/yy;@" sourceLinked="1"/>
        <c:majorTickMark val="out"/>
        <c:minorTickMark val="none"/>
        <c:tickLblPos val="nextTo"/>
        <c:crossAx val="35554048"/>
        <c:crosses val="autoZero"/>
        <c:auto val="1"/>
        <c:lblOffset val="100"/>
        <c:baseTimeUnit val="days"/>
        <c:majorUnit val="7"/>
        <c:majorTimeUnit val="days"/>
      </c:dateAx>
      <c:valAx>
        <c:axId val="355540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8670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BCM Violations Over Time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'BCM Metrics'!$A$2</c:f>
              <c:strCache>
                <c:ptCount val="1"/>
                <c:pt idx="0">
                  <c:v>Total Violations</c:v>
                </c:pt>
              </c:strCache>
            </c:strRef>
          </c:tx>
          <c:spPr>
            <a:ln>
              <a:gradFill>
                <a:gsLst>
                  <a:gs pos="0">
                    <a:schemeClr val="accent1"/>
                  </a:gs>
                  <a:gs pos="50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c:spPr>
          <c:marker>
            <c:symbol val="none"/>
          </c:marker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'BCM Metrics'!$AJ$1:$AX$1</c:f>
              <c:numCache>
                <c:formatCode>m/d/yy;@</c:formatCode>
                <c:ptCount val="15"/>
                <c:pt idx="0">
                  <c:v>41967.668749999997</c:v>
                </c:pt>
                <c:pt idx="1">
                  <c:v>41977.636203703703</c:v>
                </c:pt>
                <c:pt idx="2">
                  <c:v>41984.576192129629</c:v>
                </c:pt>
                <c:pt idx="3">
                  <c:v>41991.571631944447</c:v>
                </c:pt>
                <c:pt idx="4">
                  <c:v>41996.490358796298</c:v>
                </c:pt>
              </c:numCache>
            </c:numRef>
          </c:cat>
          <c:val>
            <c:numRef>
              <c:f>'BCM Metrics'!$AJ$2:$AX$2</c:f>
              <c:numCache>
                <c:formatCode>General</c:formatCode>
                <c:ptCount val="1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13</c:v>
                </c:pt>
                <c:pt idx="4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175040"/>
        <c:axId val="33176960"/>
      </c:lineChart>
      <c:dateAx>
        <c:axId val="33175040"/>
        <c:scaling>
          <c:orientation val="minMax"/>
        </c:scaling>
        <c:delete val="0"/>
        <c:axPos val="b"/>
        <c:numFmt formatCode="m/d/yy;@" sourceLinked="1"/>
        <c:majorTickMark val="out"/>
        <c:minorTickMark val="none"/>
        <c:tickLblPos val="nextTo"/>
        <c:crossAx val="33176960"/>
        <c:crosses val="autoZero"/>
        <c:auto val="1"/>
        <c:lblOffset val="100"/>
        <c:baseTimeUnit val="days"/>
        <c:majorUnit val="7"/>
        <c:majorTimeUnit val="days"/>
      </c:dateAx>
      <c:valAx>
        <c:axId val="331769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1750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MM Violations Over Time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'MM Metrics'!$A$2</c:f>
              <c:strCache>
                <c:ptCount val="1"/>
                <c:pt idx="0">
                  <c:v>Total Violations</c:v>
                </c:pt>
              </c:strCache>
            </c:strRef>
          </c:tx>
          <c:marker>
            <c:symbol val="none"/>
          </c:marker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'MM Metrics'!$AH$1:$AV$1</c:f>
              <c:numCache>
                <c:formatCode>m/d/yy;@</c:formatCode>
                <c:ptCount val="15"/>
                <c:pt idx="0">
                  <c:v>41956.571851851855</c:v>
                </c:pt>
                <c:pt idx="1">
                  <c:v>41963.565196759257</c:v>
                </c:pt>
                <c:pt idx="2">
                  <c:v>41967.668749999997</c:v>
                </c:pt>
                <c:pt idx="3">
                  <c:v>41977.63621527778</c:v>
                </c:pt>
                <c:pt idx="4">
                  <c:v>41984.576192129629</c:v>
                </c:pt>
              </c:numCache>
            </c:numRef>
          </c:cat>
          <c:val>
            <c:numRef>
              <c:f>'MM Metrics'!$AH$2:$AV$2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616768"/>
        <c:axId val="71663616"/>
      </c:lineChart>
      <c:dateAx>
        <c:axId val="71616768"/>
        <c:scaling>
          <c:orientation val="minMax"/>
        </c:scaling>
        <c:delete val="0"/>
        <c:axPos val="b"/>
        <c:numFmt formatCode="m/d/yy;@" sourceLinked="1"/>
        <c:majorTickMark val="out"/>
        <c:minorTickMark val="none"/>
        <c:tickLblPos val="nextTo"/>
        <c:crossAx val="71663616"/>
        <c:crosses val="autoZero"/>
        <c:auto val="1"/>
        <c:lblOffset val="100"/>
        <c:baseTimeUnit val="days"/>
        <c:majorUnit val="7"/>
        <c:majorTimeUnit val="days"/>
      </c:dateAx>
      <c:valAx>
        <c:axId val="716636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16167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PROFI Violations Over Time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'PROFI Metrics'!$A$2</c:f>
              <c:strCache>
                <c:ptCount val="1"/>
                <c:pt idx="0">
                  <c:v>Total Violations</c:v>
                </c:pt>
              </c:strCache>
            </c:strRef>
          </c:tx>
          <c:marker>
            <c:symbol val="none"/>
          </c:marker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'PROFI Metrics'!$AJ$1:$AT$1</c:f>
              <c:numCache>
                <c:formatCode>m/d/yy;@</c:formatCode>
                <c:ptCount val="11"/>
                <c:pt idx="0">
                  <c:v>41967.668761574074</c:v>
                </c:pt>
                <c:pt idx="1">
                  <c:v>41977.63621527778</c:v>
                </c:pt>
                <c:pt idx="2">
                  <c:v>41984.576203703706</c:v>
                </c:pt>
                <c:pt idx="3">
                  <c:v>41991.571643518517</c:v>
                </c:pt>
                <c:pt idx="4">
                  <c:v>41996.490370370368</c:v>
                </c:pt>
              </c:numCache>
            </c:numRef>
          </c:cat>
          <c:val>
            <c:numRef>
              <c:f>'PROFI Metrics'!$AJ$2:$AT$2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171456"/>
        <c:axId val="47731840"/>
      </c:lineChart>
      <c:dateAx>
        <c:axId val="47171456"/>
        <c:scaling>
          <c:orientation val="minMax"/>
        </c:scaling>
        <c:delete val="0"/>
        <c:axPos val="b"/>
        <c:numFmt formatCode="m/d/yy;@" sourceLinked="1"/>
        <c:majorTickMark val="out"/>
        <c:minorTickMark val="none"/>
        <c:tickLblPos val="nextTo"/>
        <c:crossAx val="47731840"/>
        <c:crosses val="autoZero"/>
        <c:auto val="1"/>
        <c:lblOffset val="100"/>
        <c:baseTimeUnit val="days"/>
        <c:majorUnit val="7"/>
        <c:majorTimeUnit val="days"/>
      </c:dateAx>
      <c:valAx>
        <c:axId val="477318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717145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ETH Violations Over Time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'ETH Metrics'!$A$2</c:f>
              <c:strCache>
                <c:ptCount val="1"/>
                <c:pt idx="0">
                  <c:v>Total Violations</c:v>
                </c:pt>
              </c:strCache>
            </c:strRef>
          </c:tx>
          <c:spPr>
            <a:ln>
              <a:gradFill>
                <a:gsLst>
                  <a:gs pos="0">
                    <a:srgbClr val="FFC000"/>
                  </a:gs>
                  <a:gs pos="50000">
                    <a:srgbClr val="FFFF00"/>
                  </a:gs>
                  <a:gs pos="100000">
                    <a:srgbClr val="FFC000"/>
                  </a:gs>
                </a:gsLst>
                <a:lin ang="5400000" scaled="0"/>
              </a:gradFill>
            </a:ln>
          </c:spPr>
          <c:marker>
            <c:symbol val="none"/>
          </c:marker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'ETH Metrics'!$AJ$1:$AT$1</c:f>
              <c:numCache>
                <c:formatCode>m/d/yy;@</c:formatCode>
                <c:ptCount val="11"/>
                <c:pt idx="0">
                  <c:v>41967.668749999997</c:v>
                </c:pt>
                <c:pt idx="1">
                  <c:v>41977.63621527778</c:v>
                </c:pt>
                <c:pt idx="2">
                  <c:v>41984.576192129629</c:v>
                </c:pt>
                <c:pt idx="3">
                  <c:v>41991.571643518517</c:v>
                </c:pt>
                <c:pt idx="4">
                  <c:v>41996.490370370368</c:v>
                </c:pt>
              </c:numCache>
            </c:numRef>
          </c:cat>
          <c:val>
            <c:numRef>
              <c:f>'ETH Metrics'!$AJ$2:$AT$2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594752"/>
        <c:axId val="51613696"/>
      </c:lineChart>
      <c:dateAx>
        <c:axId val="51594752"/>
        <c:scaling>
          <c:orientation val="minMax"/>
        </c:scaling>
        <c:delete val="0"/>
        <c:axPos val="b"/>
        <c:numFmt formatCode="m/d/yy;@" sourceLinked="1"/>
        <c:majorTickMark val="out"/>
        <c:minorTickMark val="none"/>
        <c:tickLblPos val="nextTo"/>
        <c:crossAx val="51613696"/>
        <c:crosses val="autoZero"/>
        <c:auto val="1"/>
        <c:lblOffset val="100"/>
        <c:baseTimeUnit val="days"/>
        <c:majorUnit val="7"/>
        <c:majorTimeUnit val="days"/>
      </c:dateAx>
      <c:valAx>
        <c:axId val="516136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1594752"/>
        <c:crosses val="autoZero"/>
        <c:crossBetween val="between"/>
        <c:majorUnit val="1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BUI Violations Over Time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'BUI Metrics'!$A$2</c:f>
              <c:strCache>
                <c:ptCount val="1"/>
                <c:pt idx="0">
                  <c:v>Total Violations</c:v>
                </c:pt>
              </c:strCache>
            </c:strRef>
          </c:tx>
          <c:spPr>
            <a:ln>
              <a:gradFill>
                <a:gsLst>
                  <a:gs pos="0">
                    <a:schemeClr val="bg2"/>
                  </a:gs>
                  <a:gs pos="50000">
                    <a:schemeClr val="bg2">
                      <a:lumMod val="60000"/>
                      <a:lumOff val="40000"/>
                    </a:schemeClr>
                  </a:gs>
                  <a:gs pos="100000">
                    <a:schemeClr val="bg2"/>
                  </a:gs>
                </a:gsLst>
                <a:lin ang="5400000" scaled="0"/>
              </a:gradFill>
            </a:ln>
          </c:spPr>
          <c:marker>
            <c:symbol val="none"/>
          </c:marker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'BUI Metrics'!$AJ$1:$AT$1</c:f>
              <c:numCache>
                <c:formatCode>m/d/yy;@</c:formatCode>
                <c:ptCount val="11"/>
                <c:pt idx="0">
                  <c:v>41967.668749999997</c:v>
                </c:pt>
                <c:pt idx="1">
                  <c:v>41977.63621527778</c:v>
                </c:pt>
                <c:pt idx="2">
                  <c:v>41984.576192129629</c:v>
                </c:pt>
                <c:pt idx="3">
                  <c:v>41991.571643518517</c:v>
                </c:pt>
                <c:pt idx="4">
                  <c:v>41996.490370370368</c:v>
                </c:pt>
              </c:numCache>
            </c:numRef>
          </c:cat>
          <c:val>
            <c:numRef>
              <c:f>'BUI Metrics'!$AJ$2:$AT$2</c:f>
              <c:numCache>
                <c:formatCode>General</c:formatCode>
                <c:ptCount val="11"/>
                <c:pt idx="0">
                  <c:v>614</c:v>
                </c:pt>
                <c:pt idx="1">
                  <c:v>614</c:v>
                </c:pt>
                <c:pt idx="2">
                  <c:v>366</c:v>
                </c:pt>
                <c:pt idx="3">
                  <c:v>22</c:v>
                </c:pt>
                <c:pt idx="4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226112"/>
        <c:axId val="33265152"/>
      </c:lineChart>
      <c:dateAx>
        <c:axId val="33226112"/>
        <c:scaling>
          <c:orientation val="minMax"/>
        </c:scaling>
        <c:delete val="0"/>
        <c:axPos val="b"/>
        <c:numFmt formatCode="m/d/yy;@" sourceLinked="1"/>
        <c:majorTickMark val="out"/>
        <c:minorTickMark val="none"/>
        <c:tickLblPos val="nextTo"/>
        <c:crossAx val="33265152"/>
        <c:crosses val="autoZero"/>
        <c:auto val="1"/>
        <c:lblOffset val="100"/>
        <c:baseTimeUnit val="days"/>
        <c:majorUnit val="7"/>
        <c:majorTimeUnit val="days"/>
      </c:dateAx>
      <c:valAx>
        <c:axId val="332651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2261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DCI_Data Violations Over</a:t>
            </a:r>
            <a:r>
              <a:rPr lang="en-US" baseline="0"/>
              <a:t> Time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'DCI_Data.cpp Metrics'!$A$2</c:f>
              <c:strCache>
                <c:ptCount val="1"/>
                <c:pt idx="0">
                  <c:v>Total Violations</c:v>
                </c:pt>
              </c:strCache>
            </c:strRef>
          </c:tx>
          <c:spPr>
            <a:ln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50000"/>
                    </a:schemeClr>
                  </a:gs>
                </a:gsLst>
                <a:lin ang="5400000" scaled="0"/>
              </a:gradFill>
            </a:ln>
          </c:spPr>
          <c:marker>
            <c:symbol val="none"/>
          </c:marker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'DCI_Data.cpp Metrics'!$AJ$1:$AY$1</c:f>
              <c:numCache>
                <c:formatCode>m/d/yy;@</c:formatCode>
                <c:ptCount val="16"/>
                <c:pt idx="0">
                  <c:v>41967.668749999997</c:v>
                </c:pt>
                <c:pt idx="1">
                  <c:v>41977.636203703703</c:v>
                </c:pt>
                <c:pt idx="2">
                  <c:v>41984.576192129629</c:v>
                </c:pt>
                <c:pt idx="3">
                  <c:v>41991.571643518517</c:v>
                </c:pt>
                <c:pt idx="4">
                  <c:v>41996.490370370368</c:v>
                </c:pt>
              </c:numCache>
            </c:numRef>
          </c:cat>
          <c:val>
            <c:numRef>
              <c:f>'DCI_Data.cpp Metrics'!$AJ$2:$AY$2</c:f>
              <c:numCache>
                <c:formatCode>General</c:formatCode>
                <c:ptCount val="16"/>
                <c:pt idx="0">
                  <c:v>22</c:v>
                </c:pt>
                <c:pt idx="1">
                  <c:v>20</c:v>
                </c:pt>
                <c:pt idx="2">
                  <c:v>21</c:v>
                </c:pt>
                <c:pt idx="3">
                  <c:v>18</c:v>
                </c:pt>
                <c:pt idx="4">
                  <c:v>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826688"/>
        <c:axId val="51828224"/>
      </c:lineChart>
      <c:dateAx>
        <c:axId val="51826688"/>
        <c:scaling>
          <c:orientation val="minMax"/>
        </c:scaling>
        <c:delete val="0"/>
        <c:axPos val="b"/>
        <c:numFmt formatCode="m/d/yy;@" sourceLinked="1"/>
        <c:majorTickMark val="out"/>
        <c:minorTickMark val="none"/>
        <c:tickLblPos val="nextTo"/>
        <c:crossAx val="51828224"/>
        <c:crosses val="autoZero"/>
        <c:auto val="1"/>
        <c:lblOffset val="100"/>
        <c:baseTimeUnit val="days"/>
        <c:majorUnit val="7"/>
        <c:majorTimeUnit val="days"/>
      </c:dateAx>
      <c:valAx>
        <c:axId val="518282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18266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Babelfish Violations Over Time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'Babelfish Metrics'!$A$2</c:f>
              <c:strCache>
                <c:ptCount val="1"/>
                <c:pt idx="0">
                  <c:v>Total Violations</c:v>
                </c:pt>
              </c:strCache>
            </c:strRef>
          </c:tx>
          <c:spPr>
            <a:ln>
              <a:gradFill>
                <a:gsLst>
                  <a:gs pos="0">
                    <a:schemeClr val="tx1"/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lin ang="5400000" scaled="0"/>
              </a:gradFill>
            </a:ln>
          </c:spPr>
          <c:marker>
            <c:symbol val="none"/>
          </c:marker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'Babelfish Metrics'!$AJ$1:$AU$1</c:f>
              <c:numCache>
                <c:formatCode>m/d/yy;@</c:formatCode>
                <c:ptCount val="12"/>
                <c:pt idx="0">
                  <c:v>41967.668749999997</c:v>
                </c:pt>
                <c:pt idx="1">
                  <c:v>41977.636203703703</c:v>
                </c:pt>
                <c:pt idx="2">
                  <c:v>41984.576192129629</c:v>
                </c:pt>
                <c:pt idx="3">
                  <c:v>41991.571643518517</c:v>
                </c:pt>
                <c:pt idx="4">
                  <c:v>41996.490358796298</c:v>
                </c:pt>
              </c:numCache>
            </c:numRef>
          </c:cat>
          <c:val>
            <c:numRef>
              <c:f>'Babelfish Metrics'!$AJ$2:$AU$2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809152"/>
        <c:axId val="47172224"/>
      </c:lineChart>
      <c:dateAx>
        <c:axId val="33809152"/>
        <c:scaling>
          <c:orientation val="minMax"/>
        </c:scaling>
        <c:delete val="0"/>
        <c:axPos val="b"/>
        <c:numFmt formatCode="m/d/yy;@" sourceLinked="1"/>
        <c:majorTickMark val="out"/>
        <c:minorTickMark val="none"/>
        <c:tickLblPos val="nextTo"/>
        <c:crossAx val="47172224"/>
        <c:crosses val="autoZero"/>
        <c:auto val="1"/>
        <c:lblOffset val="100"/>
        <c:baseTimeUnit val="days"/>
        <c:majorUnit val="7"/>
        <c:majorTimeUnit val="days"/>
      </c:dateAx>
      <c:valAx>
        <c:axId val="471722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809152"/>
        <c:crosses val="autoZero"/>
        <c:crossBetween val="between"/>
        <c:majorUnit val="1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9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9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Arial" charset="0"/>
              </a:defRPr>
            </a:lvl1pPr>
          </a:lstStyle>
          <a:p>
            <a:pPr>
              <a:defRPr/>
            </a:pPr>
            <a:fld id="{FA7B8022-6D44-472B-BCFB-55C4050F42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234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Arial" charset="0"/>
              </a:defRPr>
            </a:lvl1pPr>
          </a:lstStyle>
          <a:p>
            <a:pPr>
              <a:defRPr/>
            </a:pPr>
            <a:fld id="{8ED97ACD-FC7D-410E-8F7D-AE54FF89A7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938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Overall </a:t>
            </a:r>
            <a:r>
              <a:rPr lang="en-US" dirty="0" err="1" smtClean="0"/>
              <a:t>Redball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D97ACD-FC7D-410E-8F7D-AE54FF89A73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15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Overall </a:t>
            </a:r>
            <a:r>
              <a:rPr lang="en-US" dirty="0" err="1" smtClean="0"/>
              <a:t>Redball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D97ACD-FC7D-410E-8F7D-AE54FF89A73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15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3432175"/>
            <a:ext cx="9144000" cy="3425825"/>
          </a:xfrm>
          <a:prstGeom prst="rect">
            <a:avLst/>
          </a:prstGeom>
          <a:solidFill>
            <a:srgbClr val="0067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19100" y="6605588"/>
            <a:ext cx="22764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Char char="©"/>
              <a:defRPr/>
            </a:pPr>
            <a:r>
              <a:rPr lang="en-US" sz="800" dirty="0" smtClean="0">
                <a:solidFill>
                  <a:schemeClr val="bg1"/>
                </a:solidFill>
              </a:rPr>
              <a:t> 2007 Eaton Corporation. All rights reserved.</a:t>
            </a:r>
          </a:p>
        </p:txBody>
      </p:sp>
      <p:pic>
        <p:nvPicPr>
          <p:cNvPr id="6" name="Picture 7" descr="2007_0407_0608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7350"/>
            <a:ext cx="91440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0" y="3486150"/>
            <a:ext cx="8305800" cy="1143000"/>
          </a:xfrm>
        </p:spPr>
        <p:txBody>
          <a:bodyPr anchor="ctr"/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1963" y="5068888"/>
            <a:ext cx="6400800" cy="1257300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65904608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CA02E-FD20-4CF4-BEE6-11EC487CA6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788951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0"/>
            <a:ext cx="20764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769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B0A87-45A8-44C2-8A24-313440EFED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86661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Eaton_PBW_Lit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10275"/>
            <a:ext cx="1905000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657600" y="6538913"/>
            <a:ext cx="2005013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Char char="©"/>
              <a:defRPr/>
            </a:pPr>
            <a:r>
              <a:rPr lang="en-US" sz="700" dirty="0" smtClean="0"/>
              <a:t> 2014 Eaton Corporation. All rights reserved</a:t>
            </a:r>
            <a:r>
              <a:rPr lang="en-US" sz="7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981200" y="1263650"/>
            <a:ext cx="5670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B2B2B2"/>
                </a:solidFill>
              </a:rPr>
              <a:t>This is a photographic template – your</a:t>
            </a:r>
            <a:br>
              <a:rPr lang="en-US" dirty="0">
                <a:solidFill>
                  <a:srgbClr val="B2B2B2"/>
                </a:solidFill>
              </a:rPr>
            </a:br>
            <a:r>
              <a:rPr lang="en-US" dirty="0">
                <a:solidFill>
                  <a:srgbClr val="B2B2B2"/>
                </a:solidFill>
              </a:rPr>
              <a:t> photograph should fit precisely within this rectangle.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81000" y="0"/>
            <a:ext cx="8763000" cy="3200400"/>
          </a:xfrm>
          <a:prstGeom prst="rect">
            <a:avLst/>
          </a:prstGeom>
          <a:noFill/>
          <a:ln w="317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pic>
        <p:nvPicPr>
          <p:cNvPr id="8" name="Picture 9" descr="eaton_logo_052108_P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080125"/>
            <a:ext cx="1695450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27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200400"/>
            <a:ext cx="7924800" cy="11430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4783138"/>
            <a:ext cx="6024563" cy="1027112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0067C6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23" b="7944"/>
          <a:stretch>
            <a:fillRect/>
          </a:stretch>
        </p:blipFill>
        <p:spPr bwMode="auto">
          <a:xfrm>
            <a:off x="387926" y="6926"/>
            <a:ext cx="8763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81325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98691"/>
      </p:ext>
    </p:extLst>
  </p:cSld>
  <p:clrMapOvr>
    <a:masterClrMapping/>
  </p:clrMapOvr>
  <p:transition spd="med"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040546"/>
      </p:ext>
    </p:extLst>
  </p:cSld>
  <p:clrMapOvr>
    <a:masterClrMapping/>
  </p:clrMapOvr>
  <p:transition spd="med"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9788" y="1552575"/>
            <a:ext cx="3884612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552575"/>
            <a:ext cx="3886200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02962"/>
      </p:ext>
    </p:extLst>
  </p:cSld>
  <p:clrMapOvr>
    <a:masterClrMapping/>
  </p:clrMapOvr>
  <p:transition spd="med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19178"/>
      </p:ext>
    </p:extLst>
  </p:cSld>
  <p:clrMapOvr>
    <a:masterClrMapping/>
  </p:clrMapOvr>
  <p:transition spd="med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25794"/>
      </p:ext>
    </p:extLst>
  </p:cSld>
  <p:clrMapOvr>
    <a:masterClrMapping/>
  </p:clrMapOvr>
  <p:transition spd="med"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158826"/>
      </p:ext>
    </p:extLst>
  </p:cSld>
  <p:clrMapOvr>
    <a:masterClrMapping/>
  </p:clrMapOvr>
  <p:transition spd="med"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0412717"/>
      </p:ext>
    </p:extLst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1299DF-FB95-45C0-959C-371465FAF7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24137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7145058"/>
      </p:ext>
    </p:extLst>
  </p:cSld>
  <p:clrMapOvr>
    <a:masterClrMapping/>
  </p:clrMapOvr>
  <p:transition spd="med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05465"/>
      </p:ext>
    </p:extLst>
  </p:cSld>
  <p:clrMapOvr>
    <a:masterClrMapping/>
  </p:clrMapOvr>
  <p:transition spd="med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19812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0"/>
            <a:ext cx="57912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2258"/>
      </p:ext>
    </p:extLst>
  </p:cSld>
  <p:clrMapOvr>
    <a:masterClrMapping/>
  </p:clrMapOvr>
  <p:transition spd="med"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657600" y="6538913"/>
            <a:ext cx="2005013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Char char="©"/>
              <a:defRPr/>
            </a:pPr>
            <a:r>
              <a:rPr lang="en-US" sz="700" smtClean="0"/>
              <a:t> 2012 Eaton Corporation. All rights reserved</a:t>
            </a:r>
            <a:r>
              <a:rPr lang="en-US" sz="70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381000" y="0"/>
            <a:ext cx="8763000" cy="3200400"/>
          </a:xfrm>
          <a:prstGeom prst="rect">
            <a:avLst/>
          </a:prstGeom>
          <a:noFill/>
          <a:ln w="317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6" name="Picture 13" descr="Eaton - whit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970588"/>
            <a:ext cx="1905000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38200" y="3200400"/>
            <a:ext cx="7924800" cy="11430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38200" y="4783138"/>
            <a:ext cx="6024563" cy="1027112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0067C6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51130159"/>
      </p:ext>
    </p:extLst>
  </p:cSld>
  <p:clrMapOvr>
    <a:masterClrMapping/>
  </p:clrMapOvr>
  <p:transition spd="med"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80318"/>
      </p:ext>
    </p:extLst>
  </p:cSld>
  <p:clrMapOvr>
    <a:masterClrMapping/>
  </p:clrMapOvr>
  <p:transition spd="med">
    <p:wipe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9788" y="1552575"/>
            <a:ext cx="3884612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552575"/>
            <a:ext cx="3886200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71517"/>
      </p:ext>
    </p:extLst>
  </p:cSld>
  <p:clrMapOvr>
    <a:masterClrMapping/>
  </p:clrMapOvr>
  <p:transition spd="med">
    <p:wipe dir="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0937727"/>
      </p:ext>
    </p:extLst>
  </p:cSld>
  <p:clrMapOvr>
    <a:masterClrMapping/>
  </p:clrMapOvr>
  <p:transition spd="med">
    <p:wipe dir="d"/>
  </p:transition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788" y="1552575"/>
            <a:ext cx="4189412" cy="4695825"/>
          </a:xfrm>
        </p:spPr>
        <p:txBody>
          <a:bodyPr/>
          <a:lstStyle>
            <a:lvl1pPr marL="457200" indent="-457200">
              <a:buFont typeface="Arial" pitchFamily="34" charset="0"/>
              <a:buChar char="•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5105400" y="1552575"/>
            <a:ext cx="3657600" cy="2362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5105400" y="3962400"/>
            <a:ext cx="365760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5341122"/>
      </p:ext>
    </p:extLst>
  </p:cSld>
  <p:clrMapOvr>
    <a:masterClrMapping/>
  </p:clrMapOvr>
  <p:transition spd="med">
    <p:wipe dir="d"/>
  </p:transition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838200" y="2286000"/>
            <a:ext cx="7924800" cy="35814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38200" y="1447800"/>
            <a:ext cx="7924800" cy="609600"/>
          </a:xfrm>
        </p:spPr>
        <p:txBody>
          <a:bodyPr/>
          <a:lstStyle>
            <a:lvl1pPr marL="0" indent="0">
              <a:buNone/>
              <a:defRPr sz="2400" b="1"/>
            </a:lvl1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5491827"/>
      </p:ext>
    </p:extLst>
  </p:cSld>
  <p:clrMapOvr>
    <a:masterClrMapping/>
  </p:clrMapOvr>
  <p:transition spd="med">
    <p:wipe dir="d"/>
  </p:transition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65877"/>
      </p:ext>
    </p:extLst>
  </p:cSld>
  <p:clrMapOvr>
    <a:masterClrMapping/>
  </p:clrMapOvr>
  <p:transition spd="med">
    <p:wipe dir="d"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4495DC-A2A7-4DB5-ADE7-0AEF7188A1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361671"/>
      </p:ext>
    </p:extLst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9445758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52575"/>
            <a:ext cx="40767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552575"/>
            <a:ext cx="40767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EA577-F57B-42C0-ACF3-696EECDDA5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157771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32FBB-82BE-41F1-848B-EE74BCA659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090278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9BC33-C20E-4145-9B12-8421422E94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6137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746AF-43EE-42DF-84DA-2179DA4FE8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23103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34995-6CF7-4BD3-9119-A498C07202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362504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AD5D4-C57A-41E5-8D8E-33BB99497C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419691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10" Type="http://schemas.openxmlformats.org/officeDocument/2006/relationships/image" Target="../media/image8.png"/><Relationship Id="rId4" Type="http://schemas.openxmlformats.org/officeDocument/2006/relationships/slideLayout" Target="../slideLayouts/slideLayout26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rgbClr val="0067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52575"/>
            <a:ext cx="830580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0700" y="65278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fld id="{1D4A30CB-E3C8-45AD-B983-12F221B984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0" y="1133475"/>
            <a:ext cx="9144000" cy="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30580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1" name="Picture 24" descr="eaton_logo_052108_K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675" y="6450013"/>
            <a:ext cx="10636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</p:sldLayoutIdLst>
  <p:transition spd="med">
    <p:fade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C86F4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C86F4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C86F4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C86F4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C86F4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C86F4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C86F4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C86F4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C86F4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C86F4"/>
        </a:buClr>
        <a:buChar char="•"/>
        <a:defRPr sz="2800">
          <a:solidFill>
            <a:srgbClr val="29292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C86F4"/>
        </a:buClr>
        <a:buChar char="•"/>
        <a:defRPr sz="2400">
          <a:solidFill>
            <a:srgbClr val="292929"/>
          </a:solidFill>
          <a:latin typeface="+mn-lt"/>
        </a:defRPr>
      </a:lvl2pPr>
      <a:lvl3pPr marL="11430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C86F4"/>
        </a:buClr>
        <a:buChar char="•"/>
        <a:defRPr sz="2000">
          <a:solidFill>
            <a:srgbClr val="29292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C86F4"/>
        </a:buClr>
        <a:buChar char="•"/>
        <a:defRPr sz="2000">
          <a:solidFill>
            <a:srgbClr val="29292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65000"/>
        <a:buFont typeface="Monotype Sorts" pitchFamily="2" charset="2"/>
        <a:buChar char="l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SzPct val="65000"/>
        <a:buFont typeface="Monotype Sorts" pitchFamily="2" charset="2"/>
        <a:buChar char="l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SzPct val="65000"/>
        <a:buFont typeface="Monotype Sorts" pitchFamily="2" charset="2"/>
        <a:buChar char="l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SzPct val="65000"/>
        <a:buFont typeface="Monotype Sorts" pitchFamily="2" charset="2"/>
        <a:buChar char="l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SzPct val="65000"/>
        <a:buFont typeface="Monotype Sorts" pitchFamily="2" charset="2"/>
        <a:buChar char="l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9788" y="1552575"/>
            <a:ext cx="7923212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>
            <a:off x="0" y="1133475"/>
            <a:ext cx="9144000" cy="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0"/>
            <a:ext cx="792480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</a:t>
            </a:r>
          </a:p>
        </p:txBody>
      </p:sp>
      <p:pic>
        <p:nvPicPr>
          <p:cNvPr id="2053" name="Picture 5" descr="Eaton_PBW_Lit_RGB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292850"/>
            <a:ext cx="12954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fld id="{A655E75E-CB55-4535-B87F-5234091140F8}" type="slidenum">
              <a:rPr lang="en-US" sz="1000">
                <a:solidFill>
                  <a:srgbClr val="FFFFFF"/>
                </a:solidFill>
              </a:rPr>
              <a:pPr eaLnBrk="0" hangingPunct="0"/>
              <a:t>‹#›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6705600" y="65532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3ABFD10C-A208-4CE3-8F2D-0C6917827484}" type="slidenum">
              <a:rPr lang="en-US" sz="900">
                <a:solidFill>
                  <a:srgbClr val="0C86F4"/>
                </a:solidFill>
              </a:rPr>
              <a:pPr algn="r"/>
              <a:t>‹#›</a:t>
            </a:fld>
            <a:endParaRPr lang="en-US" sz="900" dirty="0">
              <a:solidFill>
                <a:srgbClr val="0C86F4"/>
              </a:solidFill>
            </a:endParaRPr>
          </a:p>
        </p:txBody>
      </p:sp>
      <p:pic>
        <p:nvPicPr>
          <p:cNvPr id="2056" name="Picture 8" descr="eaton_logo_052108_K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675" y="6450013"/>
            <a:ext cx="10636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 descr="eaton_logo_052108_PMS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6329363"/>
            <a:ext cx="1250950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</p:sldLayoutIdLst>
  <p:transition spd="med">
    <p:wipe dir="d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067C6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067C6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067C6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067C6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067C6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067C6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067C6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067C6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067C6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67C6"/>
        </a:buClr>
        <a:buChar char="•"/>
        <a:defRPr sz="2800">
          <a:solidFill>
            <a:srgbClr val="29292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67C6"/>
        </a:buClr>
        <a:buChar char="•"/>
        <a:defRPr sz="2400">
          <a:solidFill>
            <a:srgbClr val="292929"/>
          </a:solidFill>
          <a:latin typeface="+mn-lt"/>
        </a:defRPr>
      </a:lvl2pPr>
      <a:lvl3pPr marL="11430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67C6"/>
        </a:buClr>
        <a:buChar char="•"/>
        <a:defRPr sz="2000">
          <a:solidFill>
            <a:srgbClr val="29292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67C6"/>
        </a:buClr>
        <a:buChar char="•"/>
        <a:defRPr sz="2000">
          <a:solidFill>
            <a:srgbClr val="29292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65000"/>
        <a:buFont typeface="Monotype Sorts" pitchFamily="2" charset="2"/>
        <a:buChar char="l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SzPct val="65000"/>
        <a:buFont typeface="Monotype Sorts" pitchFamily="2" charset="2"/>
        <a:buChar char="l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SzPct val="65000"/>
        <a:buFont typeface="Monotype Sorts" pitchFamily="2" charset="2"/>
        <a:buChar char="l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SzPct val="65000"/>
        <a:buFont typeface="Monotype Sorts" pitchFamily="2" charset="2"/>
        <a:buChar char="l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SzPct val="65000"/>
        <a:buFont typeface="Monotype Sorts" pitchFamily="2" charset="2"/>
        <a:buChar char="l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9788" y="1552575"/>
            <a:ext cx="7923212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0" y="1133475"/>
            <a:ext cx="9144000" cy="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0"/>
            <a:ext cx="792480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</a:t>
            </a:r>
          </a:p>
        </p:txBody>
      </p:sp>
      <p:sp>
        <p:nvSpPr>
          <p:cNvPr id="1029" name="Rectangle 35"/>
          <p:cNvSpPr>
            <a:spLocks noChangeArrowheads="1"/>
          </p:cNvSpPr>
          <p:nvPr/>
        </p:nvSpPr>
        <p:spPr bwMode="auto">
          <a:xfrm>
            <a:off x="6705600" y="65532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</a:pPr>
            <a:fld id="{296AE08B-F497-4A98-9CDF-8A2EAB21F8F9}" type="slidenum">
              <a:rPr lang="en-US" sz="900">
                <a:solidFill>
                  <a:srgbClr val="0C86F4"/>
                </a:solidFill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</a:pPr>
              <a:t>‹#›</a:t>
            </a:fld>
            <a:endParaRPr lang="en-US" sz="900">
              <a:solidFill>
                <a:srgbClr val="0C86F4"/>
              </a:solidFill>
            </a:endParaRPr>
          </a:p>
        </p:txBody>
      </p:sp>
      <p:sp>
        <p:nvSpPr>
          <p:cNvPr id="1030" name="Text Box 36"/>
          <p:cNvSpPr txBox="1">
            <a:spLocks noChangeArrowheads="1"/>
          </p:cNvSpPr>
          <p:nvPr/>
        </p:nvSpPr>
        <p:spPr bwMode="auto">
          <a:xfrm>
            <a:off x="3657600" y="6538913"/>
            <a:ext cx="2005013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Char char="©"/>
              <a:defRPr/>
            </a:pPr>
            <a:r>
              <a:rPr lang="en-US" sz="700" smtClean="0"/>
              <a:t> 2012 Eaton Corporation. All rights reserved</a:t>
            </a:r>
            <a:r>
              <a:rPr lang="en-US" sz="70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031" name="Picture 39" descr="Eaton - white background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86"/>
          <a:stretch>
            <a:fillRect/>
          </a:stretch>
        </p:blipFill>
        <p:spPr bwMode="auto">
          <a:xfrm>
            <a:off x="762000" y="6305550"/>
            <a:ext cx="12192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7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</p:sldLayoutIdLst>
  <p:transition spd="med">
    <p:wipe dir="d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067C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067C6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067C6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067C6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067C6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067C6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067C6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067C6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067C6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67C6"/>
        </a:buClr>
        <a:buChar char="•"/>
        <a:defRPr sz="2800">
          <a:solidFill>
            <a:srgbClr val="29292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67C6"/>
        </a:buClr>
        <a:buChar char="•"/>
        <a:defRPr sz="2400">
          <a:solidFill>
            <a:srgbClr val="292929"/>
          </a:solidFill>
          <a:latin typeface="+mn-lt"/>
        </a:defRPr>
      </a:lvl2pPr>
      <a:lvl3pPr marL="11430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67C6"/>
        </a:buClr>
        <a:buChar char="•"/>
        <a:defRPr sz="2000">
          <a:solidFill>
            <a:srgbClr val="292929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67C6"/>
        </a:buClr>
        <a:buChar char="•"/>
        <a:defRPr sz="2000">
          <a:solidFill>
            <a:srgbClr val="292929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65000"/>
        <a:buFont typeface="Monotype Sorts" pitchFamily="2" charset="2"/>
        <a:buChar char="l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65000"/>
        <a:buFont typeface="Monotype Sorts" pitchFamily="2" charset="2"/>
        <a:buChar char="l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65000"/>
        <a:buFont typeface="Monotype Sorts" pitchFamily="2" charset="2"/>
        <a:buChar char="l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65000"/>
        <a:buFont typeface="Monotype Sorts" pitchFamily="2" charset="2"/>
        <a:buChar char="l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65000"/>
        <a:buFont typeface="Monotype Sorts" pitchFamily="2" charset="2"/>
        <a:buChar char="l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MISRA C++: 2008 Metrics on Red Ball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Updated December 23, 2014</a:t>
            </a:r>
            <a:endParaRPr lang="en-US" dirty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591676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 Breakdown by Violation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19815313">
            <a:off x="1587884" y="2967335"/>
            <a:ext cx="59682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tx1"/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>
                  <a:solidFill>
                    <a:schemeClr val="tx2"/>
                  </a:solidFill>
                </a:ln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MISRA Compliant</a:t>
            </a:r>
            <a:endParaRPr lang="en-US" sz="5400" b="1" cap="none" spc="0" dirty="0">
              <a:ln w="11430">
                <a:solidFill>
                  <a:schemeClr val="tx2"/>
                </a:solidFill>
              </a:ln>
              <a:solidFill>
                <a:schemeClr val="tx2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1459317"/>
      </p:ext>
    </p:extLst>
  </p:cSld>
  <p:clrMapOvr>
    <a:masterClrMapping/>
  </p:clrMapOvr>
  <p:transition spd="med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 Breakdown by File</a:t>
            </a:r>
            <a:br>
              <a:rPr lang="en-US" dirty="0" smtClean="0"/>
            </a:br>
            <a:r>
              <a:rPr lang="en-US" dirty="0" smtClean="0"/>
              <a:t>(except DCI_Data.cpp)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9815313">
            <a:off x="1587884" y="2967335"/>
            <a:ext cx="59682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tx1"/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>
                  <a:solidFill>
                    <a:schemeClr val="tx2"/>
                  </a:solidFill>
                </a:ln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MISRA Compliant</a:t>
            </a:r>
            <a:endParaRPr lang="en-US" sz="5400" b="1" cap="none" spc="0" dirty="0">
              <a:ln w="11430">
                <a:solidFill>
                  <a:schemeClr val="tx2"/>
                </a:solidFill>
              </a:ln>
              <a:solidFill>
                <a:schemeClr val="tx2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452069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 Violations Over </a:t>
            </a:r>
            <a:r>
              <a:rPr lang="en-US" dirty="0"/>
              <a:t>the Last 5 Weeks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504810"/>
      </p:ext>
    </p:extLst>
  </p:cSld>
  <p:clrMapOvr>
    <a:masterClrMapping/>
  </p:clrMapOvr>
  <p:transition spd="med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 Breakdown by Violation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9815313">
            <a:off x="1587884" y="2967335"/>
            <a:ext cx="59682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tx1"/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>
                  <a:solidFill>
                    <a:srgbClr val="FFFF00"/>
                  </a:solidFill>
                </a:ln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MISRA Compliant</a:t>
            </a:r>
            <a:endParaRPr lang="en-US" sz="5400" b="1" cap="none" spc="0" dirty="0">
              <a:ln w="11430">
                <a:solidFill>
                  <a:srgbClr val="FFFF00"/>
                </a:solidFill>
              </a:ln>
              <a:solidFill>
                <a:srgbClr val="FFC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1459317"/>
      </p:ext>
    </p:extLst>
  </p:cSld>
  <p:clrMapOvr>
    <a:masterClrMapping/>
  </p:clrMapOvr>
  <p:transition spd="med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 Breakdown by File</a:t>
            </a:r>
            <a:br>
              <a:rPr lang="en-US" dirty="0" smtClean="0"/>
            </a:br>
            <a:r>
              <a:rPr lang="en-US" dirty="0" smtClean="0"/>
              <a:t>(except DCI_Data.cpp)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9815313">
            <a:off x="1587884" y="2967335"/>
            <a:ext cx="59682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tx1"/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>
                  <a:solidFill>
                    <a:srgbClr val="FFFF00"/>
                  </a:solidFill>
                </a:ln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MISRA Compliant</a:t>
            </a:r>
            <a:endParaRPr lang="en-US" sz="5400" b="1" cap="none" spc="0" dirty="0">
              <a:ln w="11430">
                <a:solidFill>
                  <a:srgbClr val="FFFF00"/>
                </a:solidFill>
              </a:ln>
              <a:solidFill>
                <a:srgbClr val="FFC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452069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 Violations Over </a:t>
            </a:r>
            <a:r>
              <a:rPr lang="en-US" dirty="0"/>
              <a:t>the Last 5 Weeks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2947517"/>
              </p:ext>
            </p:extLst>
          </p:nvPr>
        </p:nvGraphicFramePr>
        <p:xfrm>
          <a:off x="685800" y="1512276"/>
          <a:ext cx="8176846" cy="4589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1825223"/>
      </p:ext>
    </p:extLst>
  </p:cSld>
  <p:clrMapOvr>
    <a:masterClrMapping/>
  </p:clrMapOvr>
  <p:transition spd="med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 Breakdown by Violation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9815313">
            <a:off x="1587884" y="2967335"/>
            <a:ext cx="59682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tx1"/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>
                  <a:solidFill>
                    <a:schemeClr val="bg2"/>
                  </a:solidFill>
                </a:ln>
                <a:solidFill>
                  <a:schemeClr val="bg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MISRA Compliant</a:t>
            </a:r>
            <a:endParaRPr lang="en-US" sz="5400" b="1" cap="none" spc="0" dirty="0">
              <a:ln w="11430">
                <a:solidFill>
                  <a:schemeClr val="bg2"/>
                </a:solidFill>
              </a:ln>
              <a:solidFill>
                <a:schemeClr val="bg2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0451013"/>
      </p:ext>
    </p:extLst>
  </p:cSld>
  <p:clrMapOvr>
    <a:masterClrMapping/>
  </p:clrMapOvr>
  <p:transition spd="med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 Breakdown by File</a:t>
            </a:r>
            <a:br>
              <a:rPr lang="en-US" dirty="0" smtClean="0"/>
            </a:br>
            <a:r>
              <a:rPr lang="en-US" dirty="0" smtClean="0"/>
              <a:t>(except DCI_Data.cpp)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9815313">
            <a:off x="1587884" y="2967335"/>
            <a:ext cx="59682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tx1"/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>
                  <a:solidFill>
                    <a:schemeClr val="bg2"/>
                  </a:solidFill>
                </a:ln>
                <a:solidFill>
                  <a:schemeClr val="bg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MISRA Compliant</a:t>
            </a:r>
            <a:endParaRPr lang="en-US" sz="5400" b="1" cap="none" spc="0" dirty="0">
              <a:ln w="11430">
                <a:solidFill>
                  <a:schemeClr val="bg2"/>
                </a:solidFill>
              </a:ln>
              <a:solidFill>
                <a:schemeClr val="bg2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656263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 Violations Over </a:t>
            </a:r>
            <a:r>
              <a:rPr lang="en-US" dirty="0"/>
              <a:t>the Last 5 Weeks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3740995"/>
              </p:ext>
            </p:extLst>
          </p:nvPr>
        </p:nvGraphicFramePr>
        <p:xfrm>
          <a:off x="527538" y="1459522"/>
          <a:ext cx="8343901" cy="47742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9585924"/>
      </p:ext>
    </p:extLst>
  </p:cSld>
  <p:clrMapOvr>
    <a:masterClrMapping/>
  </p:clrMapOvr>
  <p:transition spd="med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DCI_Data.cpp Project Breakdown</a:t>
            </a:r>
            <a:br>
              <a:rPr lang="en-US" dirty="0" smtClean="0"/>
            </a:br>
            <a:r>
              <a:rPr lang="en-US" sz="2000" dirty="0" smtClean="0"/>
              <a:t>(DCI_Data.cpp counted separate, totaled over projects)</a:t>
            </a: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425494"/>
              </p:ext>
            </p:extLst>
          </p:nvPr>
        </p:nvGraphicFramePr>
        <p:xfrm>
          <a:off x="3419536" y="1700212"/>
          <a:ext cx="1850771" cy="1280160"/>
        </p:xfrm>
        <a:graphic>
          <a:graphicData uri="http://schemas.openxmlformats.org/drawingml/2006/table">
            <a:tbl>
              <a:tblPr firstRow="1" firstCol="1">
                <a:tableStyleId>{ED083AE6-46FA-4A59-8FB0-9F97EB10719F}</a:tableStyleId>
              </a:tblPr>
              <a:tblGrid>
                <a:gridCol w="650875"/>
                <a:gridCol w="1199896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Project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MISRA Errors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BCM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noFill/>
                  </a:tcPr>
                </a:tc>
              </a:tr>
              <a:tr h="1978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BUI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PROFI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607858"/>
              </p:ext>
            </p:extLst>
          </p:nvPr>
        </p:nvGraphicFramePr>
        <p:xfrm>
          <a:off x="756138" y="3552093"/>
          <a:ext cx="800979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9094331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PC-lint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PC-lint was run against the latest promoted code as of </a:t>
            </a:r>
            <a:r>
              <a:rPr lang="en-US" dirty="0" smtClean="0"/>
              <a:t>12/23/2014 10:30 AM </a:t>
            </a:r>
            <a:r>
              <a:rPr lang="en-US" dirty="0"/>
              <a:t>C</a:t>
            </a:r>
            <a:r>
              <a:rPr lang="en-US" dirty="0" smtClean="0"/>
              <a:t>ST.</a:t>
            </a:r>
          </a:p>
          <a:p>
            <a:r>
              <a:rPr lang="en-US" dirty="0" smtClean="0"/>
              <a:t>No .</a:t>
            </a:r>
            <a:r>
              <a:rPr lang="en-US" dirty="0" err="1" smtClean="0"/>
              <a:t>lnt</a:t>
            </a:r>
            <a:r>
              <a:rPr lang="en-US" dirty="0" smtClean="0"/>
              <a:t> files were changed since last metrics collection</a:t>
            </a:r>
          </a:p>
        </p:txBody>
      </p:sp>
    </p:spTree>
    <p:extLst>
      <p:ext uri="{BB962C8B-B14F-4D97-AF65-F5344CB8AC3E}">
        <p14:creationId xmlns:p14="http://schemas.microsoft.com/office/powerpoint/2010/main" val="2953565207"/>
      </p:ext>
    </p:extLst>
  </p:cSld>
  <p:clrMapOvr>
    <a:masterClrMapping/>
  </p:clrMapOvr>
  <p:transition spd="med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Babelfish</a:t>
            </a:r>
            <a:r>
              <a:rPr lang="en-US" dirty="0" smtClean="0"/>
              <a:t> Breakdown by Violation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19815313">
            <a:off x="1587884" y="2967335"/>
            <a:ext cx="59682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tx1"/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>
                  <a:solidFill>
                    <a:schemeClr val="tx1"/>
                  </a:solidFill>
                </a:ln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MISRA Compliant</a:t>
            </a:r>
            <a:endParaRPr lang="en-US" sz="5400" b="1" cap="none" spc="0" dirty="0">
              <a:ln w="11430">
                <a:solidFill>
                  <a:schemeClr val="tx1"/>
                </a:solidFill>
              </a:ln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1813737"/>
      </p:ext>
    </p:extLst>
  </p:cSld>
  <p:clrMapOvr>
    <a:masterClrMapping/>
  </p:clrMapOvr>
  <p:transition spd="med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Babelfish</a:t>
            </a:r>
            <a:r>
              <a:rPr lang="en-US" dirty="0"/>
              <a:t> </a:t>
            </a:r>
            <a:r>
              <a:rPr lang="en-US" dirty="0" smtClean="0"/>
              <a:t>Breakdown by File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9815313">
            <a:off x="1587884" y="2967335"/>
            <a:ext cx="59682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tx1"/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>
                  <a:solidFill>
                    <a:schemeClr val="tx1"/>
                  </a:solidFill>
                </a:ln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MISRA Compliant</a:t>
            </a:r>
            <a:endParaRPr lang="en-US" sz="5400" b="1" cap="none" spc="0" dirty="0">
              <a:ln w="11430">
                <a:solidFill>
                  <a:schemeClr val="tx1"/>
                </a:solidFill>
              </a:ln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066930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Babelfish Violations Over </a:t>
            </a:r>
            <a:r>
              <a:rPr lang="en-US" dirty="0"/>
              <a:t>the Last 5 Weeks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3349723"/>
              </p:ext>
            </p:extLst>
          </p:nvPr>
        </p:nvGraphicFramePr>
        <p:xfrm>
          <a:off x="457201" y="1415560"/>
          <a:ext cx="8421198" cy="4826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338557"/>
      </p:ext>
    </p:extLst>
  </p:cSld>
  <p:clrMapOvr>
    <a:masterClrMapping/>
  </p:clrMapOvr>
  <p:transition spd="med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PC-lint on Redball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Located at \</a:t>
            </a:r>
            <a:r>
              <a:rPr lang="en-US" dirty="0" err="1" smtClean="0"/>
              <a:t>Pythia</a:t>
            </a:r>
            <a:r>
              <a:rPr lang="en-US" dirty="0" smtClean="0"/>
              <a:t>\Babelfish\Tools\PC-lint, run “</a:t>
            </a:r>
            <a:r>
              <a:rPr lang="en-US" dirty="0" err="1" smtClean="0"/>
              <a:t>Pythia</a:t>
            </a:r>
            <a:r>
              <a:rPr lang="en-US" dirty="0" smtClean="0"/>
              <a:t> - All.bat” and wait for it to complete.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434" y="2830311"/>
            <a:ext cx="6088566" cy="402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 rot="19812167">
            <a:off x="2218756" y="4312026"/>
            <a:ext cx="1174746" cy="359060"/>
          </a:xfrm>
          <a:prstGeom prst="rightArrow">
            <a:avLst/>
          </a:prstGeom>
          <a:gradFill flip="none" rotWithShape="1">
            <a:gsLst>
              <a:gs pos="2000">
                <a:schemeClr val="accent2">
                  <a:lumMod val="60000"/>
                  <a:lumOff val="40000"/>
                </a:schemeClr>
              </a:gs>
              <a:gs pos="50000">
                <a:schemeClr val="accent2"/>
              </a:gs>
              <a:gs pos="99000">
                <a:schemeClr val="accent2">
                  <a:lumMod val="60000"/>
                  <a:lumOff val="4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ctr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en-US" sz="5400" b="1" cap="none" spc="0" dirty="0" smtClean="0">
              <a:ln w="11430"/>
              <a:solidFill>
                <a:schemeClr val="accent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7263675"/>
      </p:ext>
    </p:extLst>
  </p:cSld>
  <p:clrMapOvr>
    <a:masterClrMapping/>
  </p:clrMapOvr>
  <p:transition spd="med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Generate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After running the PC-lint batch file, click the “Import CSV File and Process” button on the Summary tab of </a:t>
            </a:r>
            <a:r>
              <a:rPr lang="en-US" sz="2400" dirty="0"/>
              <a:t>the “Redball PC-lint Output Summary and </a:t>
            </a:r>
            <a:r>
              <a:rPr lang="en-US" sz="2400" dirty="0" smtClean="0"/>
              <a:t>Metrics.xlsm” spreadsheet located in the same folder as the batch file.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3753664"/>
            <a:ext cx="834390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 rot="9000086">
            <a:off x="5932114" y="3787917"/>
            <a:ext cx="1174746" cy="359060"/>
          </a:xfrm>
          <a:prstGeom prst="rightArrow">
            <a:avLst/>
          </a:prstGeom>
          <a:gradFill flip="none" rotWithShape="1">
            <a:gsLst>
              <a:gs pos="2000">
                <a:schemeClr val="accent2">
                  <a:lumMod val="60000"/>
                  <a:lumOff val="40000"/>
                </a:schemeClr>
              </a:gs>
              <a:gs pos="50000">
                <a:schemeClr val="accent2"/>
              </a:gs>
              <a:gs pos="99000">
                <a:schemeClr val="accent2">
                  <a:lumMod val="60000"/>
                  <a:lumOff val="4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ctr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en-US" sz="5400" b="1" cap="none" spc="0" dirty="0" smtClean="0">
              <a:ln w="11430"/>
              <a:solidFill>
                <a:schemeClr val="accent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3527789"/>
      </p:ext>
    </p:extLst>
  </p:cSld>
  <p:clrMapOvr>
    <a:masterClrMapping/>
  </p:clrMapOvr>
  <p:transition spd="med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Maintain Lint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project has its own .</a:t>
            </a:r>
            <a:r>
              <a:rPr lang="en-US" dirty="0" err="1" smtClean="0"/>
              <a:t>lnt</a:t>
            </a:r>
            <a:r>
              <a:rPr lang="en-US" dirty="0" smtClean="0"/>
              <a:t> file that contains options, include directories, and a list of files to compile</a:t>
            </a:r>
          </a:p>
          <a:p>
            <a:r>
              <a:rPr lang="en-US" dirty="0" smtClean="0"/>
              <a:t>If a file is added or removed from a project, the .</a:t>
            </a:r>
            <a:r>
              <a:rPr lang="en-US" dirty="0" err="1" smtClean="0"/>
              <a:t>lnt</a:t>
            </a:r>
            <a:r>
              <a:rPr lang="en-US" dirty="0" smtClean="0"/>
              <a:t> file for that project must be updated.</a:t>
            </a:r>
          </a:p>
          <a:p>
            <a:r>
              <a:rPr lang="en-US" dirty="0" smtClean="0"/>
              <a:t>Example of an include: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i"C</a:t>
            </a:r>
            <a:r>
              <a:rPr lang="en-US" dirty="0"/>
              <a:t>:\</a:t>
            </a:r>
            <a:r>
              <a:rPr lang="en-US" dirty="0" err="1"/>
              <a:t>Pythia</a:t>
            </a:r>
            <a:r>
              <a:rPr lang="en-US" dirty="0"/>
              <a:t>\Babelfish\Code\"</a:t>
            </a:r>
          </a:p>
          <a:p>
            <a:r>
              <a:rPr lang="en-US" dirty="0" smtClean="0"/>
              <a:t>Example of file listings:</a:t>
            </a:r>
          </a:p>
          <a:p>
            <a:pPr lvl="1"/>
            <a:r>
              <a:rPr lang="en-US" dirty="0"/>
              <a:t>"C:\Pythia\Babelfish\Code\BF\DCI\DCI.cpp"</a:t>
            </a:r>
          </a:p>
        </p:txBody>
      </p:sp>
    </p:spTree>
    <p:extLst>
      <p:ext uri="{BB962C8B-B14F-4D97-AF65-F5344CB8AC3E}">
        <p14:creationId xmlns:p14="http://schemas.microsoft.com/office/powerpoint/2010/main" val="2466874494"/>
      </p:ext>
    </p:extLst>
  </p:cSld>
  <p:clrMapOvr>
    <a:masterClrMapping/>
  </p:clrMapOvr>
  <p:transition spd="med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67C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73731" name="Picture 3" descr="eaton_signature_white on bl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438400"/>
            <a:ext cx="4089400" cy="1727200"/>
          </a:xfrm>
          <a:prstGeom prst="rect">
            <a:avLst/>
          </a:prstGeom>
          <a:solidFill>
            <a:srgbClr val="0067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PC-lint Results</a:t>
            </a:r>
            <a:br>
              <a:rPr lang="en-US" dirty="0" smtClean="0"/>
            </a:br>
            <a:r>
              <a:rPr lang="en-US" sz="2000" dirty="0" smtClean="0"/>
              <a:t>(DCI_Data.cpp counted separate, totaled over projects)</a:t>
            </a:r>
            <a:endParaRPr lang="en-US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753803"/>
              </p:ext>
            </p:extLst>
          </p:nvPr>
        </p:nvGraphicFramePr>
        <p:xfrm>
          <a:off x="3220733" y="1483702"/>
          <a:ext cx="2576450" cy="1920240"/>
        </p:xfrm>
        <a:graphic>
          <a:graphicData uri="http://schemas.openxmlformats.org/drawingml/2006/table">
            <a:tbl>
              <a:tblPr firstRow="1" firstCol="1" lastRow="1">
                <a:tableStyleId>{ED083AE6-46FA-4A59-8FB0-9F97EB10719F}</a:tableStyleId>
              </a:tblPr>
              <a:tblGrid>
                <a:gridCol w="1201738"/>
                <a:gridCol w="892112"/>
                <a:gridCol w="482600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Violations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Delta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BCM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BUI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PROFI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DCI_Data.cpp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Babelfish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Total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-35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6052804"/>
              </p:ext>
            </p:extLst>
          </p:nvPr>
        </p:nvGraphicFramePr>
        <p:xfrm>
          <a:off x="430823" y="3604847"/>
          <a:ext cx="839665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5643041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BCM Breakdown by Violation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9815313">
            <a:off x="1587884" y="2967335"/>
            <a:ext cx="59682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tx1"/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>
                  <a:solidFill>
                    <a:schemeClr val="accent1"/>
                  </a:solidFill>
                </a:ln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MISRA Compliant</a:t>
            </a:r>
            <a:endParaRPr lang="en-US" sz="5400" b="1" cap="none" spc="0" dirty="0">
              <a:ln w="11430">
                <a:solidFill>
                  <a:schemeClr val="accent1"/>
                </a:solidFill>
              </a:ln>
              <a:solidFill>
                <a:schemeClr val="accent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1041942"/>
      </p:ext>
    </p:extLst>
  </p:cSld>
  <p:clrMapOvr>
    <a:masterClrMapping/>
  </p:clrMapOvr>
  <p:transition spd="med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BCM Breakdown by File</a:t>
            </a:r>
            <a:br>
              <a:rPr lang="en-US" dirty="0" smtClean="0"/>
            </a:br>
            <a:r>
              <a:rPr lang="en-US" dirty="0" smtClean="0"/>
              <a:t>(except DCI_Data.cpp)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9815313">
            <a:off x="1587884" y="2967335"/>
            <a:ext cx="59682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tx1"/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>
                  <a:solidFill>
                    <a:schemeClr val="accent1"/>
                  </a:solidFill>
                </a:ln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MISRA Compliant</a:t>
            </a:r>
            <a:endParaRPr lang="en-US" sz="5400" b="1" cap="none" spc="0" dirty="0">
              <a:ln w="11430">
                <a:solidFill>
                  <a:schemeClr val="accent1"/>
                </a:solidFill>
              </a:ln>
              <a:solidFill>
                <a:schemeClr val="accent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79810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BCM Violations Over the Last 5 Weeks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5974585"/>
              </p:ext>
            </p:extLst>
          </p:nvPr>
        </p:nvGraphicFramePr>
        <p:xfrm>
          <a:off x="509954" y="1425270"/>
          <a:ext cx="8291146" cy="4817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3053603"/>
      </p:ext>
    </p:extLst>
  </p:cSld>
  <p:clrMapOvr>
    <a:masterClrMapping/>
  </p:clrMapOvr>
  <p:transition spd="med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 Breakdown by Violation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 rot="19815313">
            <a:off x="1587884" y="2967335"/>
            <a:ext cx="59682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MISRA Compliant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1459317"/>
      </p:ext>
    </p:extLst>
  </p:cSld>
  <p:clrMapOvr>
    <a:masterClrMapping/>
  </p:clrMapOvr>
  <p:transition spd="med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 Breakdown by File</a:t>
            </a:r>
            <a:br>
              <a:rPr lang="en-US" dirty="0" smtClean="0"/>
            </a:br>
            <a:r>
              <a:rPr lang="en-US" dirty="0" smtClean="0"/>
              <a:t>(except DCI_Data.cpp)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9815313">
            <a:off x="1587884" y="2967335"/>
            <a:ext cx="59682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MISRA Compliant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452069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 Violations Over the Last 5 Weeks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9733238"/>
      </p:ext>
    </p:extLst>
  </p:cSld>
  <p:clrMapOvr>
    <a:masterClrMapping/>
  </p:clrMapOvr>
  <p:transition spd="med">
    <p:wipe dir="d"/>
  </p:transition>
</p:sld>
</file>

<file path=ppt/theme/theme1.xml><?xml version="1.0" encoding="utf-8"?>
<a:theme xmlns:a="http://schemas.openxmlformats.org/drawingml/2006/main" name="final2">
  <a:themeElements>
    <a:clrScheme name="final2 1">
      <a:dk1>
        <a:srgbClr val="000000"/>
      </a:dk1>
      <a:lt1>
        <a:srgbClr val="FFFFFF"/>
      </a:lt1>
      <a:dk2>
        <a:srgbClr val="0067CD"/>
      </a:dk2>
      <a:lt2>
        <a:srgbClr val="800080"/>
      </a:lt2>
      <a:accent1>
        <a:srgbClr val="009900"/>
      </a:accent1>
      <a:accent2>
        <a:srgbClr val="FF00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E70000"/>
      </a:accent6>
      <a:hlink>
        <a:srgbClr val="FF9900"/>
      </a:hlink>
      <a:folHlink>
        <a:srgbClr val="FFFF00"/>
      </a:folHlink>
    </a:clrScheme>
    <a:fontScheme name="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inal2 1">
        <a:dk1>
          <a:srgbClr val="000000"/>
        </a:dk1>
        <a:lt1>
          <a:srgbClr val="FFFFFF"/>
        </a:lt1>
        <a:dk2>
          <a:srgbClr val="0067CD"/>
        </a:dk2>
        <a:lt2>
          <a:srgbClr val="800080"/>
        </a:lt2>
        <a:accent1>
          <a:srgbClr val="00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E70000"/>
        </a:accent6>
        <a:hlink>
          <a:srgbClr val="FF99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hoto_template_june2008">
  <a:themeElements>
    <a:clrScheme name="1_photo_template_june2008 1">
      <a:dk1>
        <a:srgbClr val="000000"/>
      </a:dk1>
      <a:lt1>
        <a:srgbClr val="FFFFFF"/>
      </a:lt1>
      <a:dk2>
        <a:srgbClr val="0067CD"/>
      </a:dk2>
      <a:lt2>
        <a:srgbClr val="800080"/>
      </a:lt2>
      <a:accent1>
        <a:srgbClr val="009900"/>
      </a:accent1>
      <a:accent2>
        <a:srgbClr val="FF00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E70000"/>
      </a:accent6>
      <a:hlink>
        <a:srgbClr val="FF9900"/>
      </a:hlink>
      <a:folHlink>
        <a:srgbClr val="FFFF00"/>
      </a:folHlink>
    </a:clrScheme>
    <a:fontScheme name="1_photo_template_june20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  <a:scene3d>
          <a:camera prst="orthographicFront"/>
          <a:lightRig rig="flat" dir="tl">
            <a:rot lat="0" lon="0" rev="6600000"/>
          </a:lightRig>
        </a:scene3d>
        <a:sp3d extrusionH="25400" contourW="8890">
          <a:bevelT w="38100" h="31750"/>
          <a:contourClr>
            <a:schemeClr val="accent2">
              <a:shade val="75000"/>
            </a:schemeClr>
          </a:contourClr>
        </a:sp3d>
      </a:bodyPr>
      <a:lstStyle>
        <a:defPPr algn="ctr">
          <a:defRPr sz="5400" b="1" cap="none" spc="0" dirty="0" smtClean="0">
            <a:ln w="11430"/>
            <a:solidFill>
              <a:schemeClr val="accent1"/>
            </a:solidFill>
            <a:effectLst>
              <a:outerShdw blurRad="50800" dist="39000" dir="5460000" algn="tl">
                <a:srgbClr val="000000">
                  <a:alpha val="38000"/>
                </a:srgbClr>
              </a:outerShdw>
            </a:effectLst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photo_template_june2008 1">
        <a:dk1>
          <a:srgbClr val="000000"/>
        </a:dk1>
        <a:lt1>
          <a:srgbClr val="FFFFFF"/>
        </a:lt1>
        <a:dk2>
          <a:srgbClr val="0067CD"/>
        </a:dk2>
        <a:lt2>
          <a:srgbClr val="800080"/>
        </a:lt2>
        <a:accent1>
          <a:srgbClr val="00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E70000"/>
        </a:accent6>
        <a:hlink>
          <a:srgbClr val="FF99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hoto_template_june2008">
  <a:themeElements>
    <a:clrScheme name="Eaton Palette 2012">
      <a:dk1>
        <a:srgbClr val="000000"/>
      </a:dk1>
      <a:lt1>
        <a:srgbClr val="FFFFFF"/>
      </a:lt1>
      <a:dk2>
        <a:srgbClr val="0067CD"/>
      </a:dk2>
      <a:lt2>
        <a:srgbClr val="FFFFFF"/>
      </a:lt2>
      <a:accent1>
        <a:srgbClr val="0067C6"/>
      </a:accent1>
      <a:accent2>
        <a:srgbClr val="009900"/>
      </a:accent2>
      <a:accent3>
        <a:srgbClr val="FF0000"/>
      </a:accent3>
      <a:accent4>
        <a:srgbClr val="F88B1C"/>
      </a:accent4>
      <a:accent5>
        <a:srgbClr val="800080"/>
      </a:accent5>
      <a:accent6>
        <a:srgbClr val="FFFF00"/>
      </a:accent6>
      <a:hlink>
        <a:srgbClr val="F88B1C"/>
      </a:hlink>
      <a:folHlink>
        <a:srgbClr val="800080"/>
      </a:folHlink>
    </a:clrScheme>
    <a:fontScheme name="photo_template_june20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67CD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67CD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hoto_template_june2008 1">
        <a:dk1>
          <a:srgbClr val="000000"/>
        </a:dk1>
        <a:lt1>
          <a:srgbClr val="FFFFFF"/>
        </a:lt1>
        <a:dk2>
          <a:srgbClr val="0067CD"/>
        </a:dk2>
        <a:lt2>
          <a:srgbClr val="800080"/>
        </a:lt2>
        <a:accent1>
          <a:srgbClr val="00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E70000"/>
        </a:accent6>
        <a:hlink>
          <a:srgbClr val="FF99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nguage xmlns="http://schemas.microsoft.com/sharepoint/v3">English</Language>
    <ArchiveDate xmlns="http://schemas.microsoft.com/sharepoint/v3" xsi:nil="true"/>
    <OriginalMetadata xmlns="http://schemas.microsoft.com/sharepoint/v3" xsi:nil="true"/>
    <Tags xmlns="http://schemas.microsoft.com/sharepoint/v3" xsi:nil="true"/>
    <PurgeDate xmlns="http://schemas.microsoft.com/sharepoint/v3" xsi:nil="true"/>
    <URL xmlns="http://schemas.microsoft.com/sharepoint/v3">
      <Url xsi:nil="true"/>
      <Description xsi:nil="true"/>
    </URL>
    <OriginalContentType xmlns="http://schemas.microsoft.com/sharepoint/v3" xsi:nil="true"/>
    <Sector xmlns="http://schemas.microsoft.com/sharepoint/v3">Industrial</Sector>
    <SiteName xmlns="http://schemas.microsoft.com/sharepoint/v3">Initiatives</SiteNam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30B40702569742B152BBEF8EA3F81E" ma:contentTypeVersion="5" ma:contentTypeDescription="Create a new document." ma:contentTypeScope="" ma:versionID="f449b7737fcb08016bb83ff2afd9fce3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7e63099ccd86eea3f1714939098d4314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Tags" minOccurs="0"/>
                <xsd:element ref="ns1:Language" minOccurs="0"/>
                <xsd:element ref="ns1:Sector" minOccurs="0"/>
                <xsd:element ref="ns1:SiteName" minOccurs="0"/>
                <xsd:element ref="ns1:URL" minOccurs="0"/>
                <xsd:element ref="ns1:ArchiveDate" minOccurs="0"/>
                <xsd:element ref="ns1:OriginalContentType" minOccurs="0"/>
                <xsd:element ref="ns1:OriginalMetadata" minOccurs="0"/>
                <xsd:element ref="ns1:Purge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Tags" ma:index="8" nillable="true" ma:displayName="Tags" ma:description="Tags allow for simple descriptions of your data for easier searching.  Multiple values should be separated by commas. (&quot;tag A,tag B&quot;)." ma:internalName="Tags" ma:readOnly="false">
      <xsd:simpleType>
        <xsd:restriction base="dms:Text"/>
      </xsd:simpleType>
    </xsd:element>
    <xsd:element name="Language" ma:index="9" nillable="true" ma:displayName="Language" ma:default="English" ma:internalName="Language" ma:readOnly="false">
      <xsd:simpleType>
        <xsd:union memberTypes="dms:Text">
          <xsd:simpleType>
            <xsd:restriction base="dms:Choice">
              <xsd:enumeration value="Arabic (Saudi Arabia)"/>
              <xsd:enumeration value="Bulgarian (Bulgaria)"/>
              <xsd:enumeration value="Chinese (Hong Kong S.A.R.)"/>
              <xsd:enumeration value="Chinese (People's Republic of China)"/>
              <xsd:enumeration value="Chinese (Taiwan)"/>
              <xsd:enumeration value="Croatian (Croatia)"/>
              <xsd:enumeration value="Czech (Czech Republic)"/>
              <xsd:enumeration value="Danish (Denmark)"/>
              <xsd:enumeration value="Dutch (Netherlands)"/>
              <xsd:enumeration value="English"/>
              <xsd:enumeration value="Estonian (Estonia)"/>
              <xsd:enumeration value="Finnish (Finland)"/>
              <xsd:enumeration value="French (France)"/>
              <xsd:enumeration value="German (Germany)"/>
              <xsd:enumeration value="Greek (Greece)"/>
              <xsd:enumeration value="Hebrew (Israel)"/>
              <xsd:enumeration value="Hindi (India)"/>
              <xsd:enumeration value="Hungarian (Hungary)"/>
              <xsd:enumeration value="Indonesian (Indonesia)"/>
              <xsd:enumeration value="Italian (Italy)"/>
              <xsd:enumeration value="Japanese (Japan)"/>
              <xsd:enumeration value="Korean (Korea)"/>
              <xsd:enumeration value="Latvian (Latvia)"/>
              <xsd:enumeration value="Lithuanian (Lithuania)"/>
              <xsd:enumeration value="Malay (Malaysia)"/>
              <xsd:enumeration value="Norwegian (Bokmal) (Norway)"/>
              <xsd:enumeration value="Polish (Poland)"/>
              <xsd:enumeration value="Portuguese (Brazil)"/>
              <xsd:enumeration value="Portuguese (Portugal)"/>
              <xsd:enumeration value="Romanian (Romania)"/>
              <xsd:enumeration value="Russian (Russia)"/>
              <xsd:enumeration value="Serbian (Latin) (Serbia)"/>
              <xsd:enumeration value="Slovak (Slovakia)"/>
              <xsd:enumeration value="Slovenian (Slovenia)"/>
              <xsd:enumeration value="Spanish (Spain)"/>
              <xsd:enumeration value="Swedish (Sweden)"/>
              <xsd:enumeration value="Thai (Thailand)"/>
              <xsd:enumeration value="Turkish (Turkey)"/>
              <xsd:enumeration value="Ukrainian (Ukraine)"/>
              <xsd:enumeration value="Urdu (Islamic Republic of Pakistan)"/>
              <xsd:enumeration value="Vietnamese (Vietnam)"/>
            </xsd:restriction>
          </xsd:simpleType>
        </xsd:union>
      </xsd:simpleType>
    </xsd:element>
    <xsd:element name="Sector" ma:index="10" nillable="true" ma:displayName="Sector" ma:description="Your site's Sector.  This field is auto-populated." ma:internalName="Sector" ma:readOnly="false">
      <xsd:simpleType>
        <xsd:restriction base="dms:Text"/>
      </xsd:simpleType>
    </xsd:element>
    <xsd:element name="SiteName" ma:index="11" nillable="true" ma:displayName="Site Name" ma:description="Your site's Name.  This field is auto-populated." ma:internalName="SiteName" ma:readOnly="false">
      <xsd:simpleType>
        <xsd:restriction base="dms:Text"/>
      </xsd:simpleType>
    </xsd:element>
    <xsd:element name="URL" ma:index="12" nillable="true" ma:displayName="URL" ma:internalName="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ArchiveDate" ma:index="13" nillable="true" ma:displayName="Archive Date" ma:internalName="ArchiveDate">
      <xsd:simpleType>
        <xsd:restriction base="dms:DateTime"/>
      </xsd:simpleType>
    </xsd:element>
    <xsd:element name="OriginalContentType" ma:index="14" nillable="true" ma:displayName="Original Content Type" ma:internalName="OriginalContentType">
      <xsd:simpleType>
        <xsd:restriction base="dms:Text"/>
      </xsd:simpleType>
    </xsd:element>
    <xsd:element name="OriginalMetadata" ma:index="15" nillable="true" ma:displayName="Original Metadata" ma:internalName="OriginalMetadata">
      <xsd:simpleType>
        <xsd:restriction base="dms:Note"/>
      </xsd:simpleType>
    </xsd:element>
    <xsd:element name="PurgeDate" ma:index="16" nillable="true" ma:displayName="Purge Date" ma:internalName="Purge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ADFEF9D6-CF89-4D26-A7AA-78A2CBCCFF61}">
  <ds:schemaRefs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sharepoint/v3"/>
    <ds:schemaRef ds:uri="http://schemas.microsoft.com/office/2006/metadata/properties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357AE90-C487-4C20-8363-5645E9BAE5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F6DC22-9611-4919-A414-5C94016CEF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B614353A-FF71-4643-A49A-3B33BCC5E571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72679</TotalTime>
  <Words>379</Words>
  <Application>Microsoft Office PowerPoint</Application>
  <PresentationFormat>On-screen Show (4:3)</PresentationFormat>
  <Paragraphs>99</Paragraphs>
  <Slides>26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final2</vt:lpstr>
      <vt:lpstr>1_photo_template_june2008</vt:lpstr>
      <vt:lpstr>photo_template_june2008</vt:lpstr>
      <vt:lpstr>MISRA C++: 2008 Metrics on Red Ball</vt:lpstr>
      <vt:lpstr>PC-lint Data</vt:lpstr>
      <vt:lpstr>PC-lint Results (DCI_Data.cpp counted separate, totaled over projects)</vt:lpstr>
      <vt:lpstr>BCM Breakdown by Violation</vt:lpstr>
      <vt:lpstr>BCM Breakdown by File (except DCI_Data.cpp)</vt:lpstr>
      <vt:lpstr>BCM Violations Over the Last 5 Weeks</vt:lpstr>
      <vt:lpstr>MM Breakdown by Violation</vt:lpstr>
      <vt:lpstr>MM Breakdown by File (except DCI_Data.cpp)</vt:lpstr>
      <vt:lpstr>MM Violations Over the Last 5 Weeks</vt:lpstr>
      <vt:lpstr>PROFI Breakdown by Violation</vt:lpstr>
      <vt:lpstr>PROFI Breakdown by File (except DCI_Data.cpp)</vt:lpstr>
      <vt:lpstr>PROFI Violations Over the Last 5 Weeks</vt:lpstr>
      <vt:lpstr>ETH Breakdown by Violation</vt:lpstr>
      <vt:lpstr>ETH Breakdown by File (except DCI_Data.cpp)</vt:lpstr>
      <vt:lpstr>ETH Violations Over the Last 5 Weeks</vt:lpstr>
      <vt:lpstr>BUI Breakdown by Violation</vt:lpstr>
      <vt:lpstr>BUI Breakdown by File (except DCI_Data.cpp)</vt:lpstr>
      <vt:lpstr>BUI Violations Over the Last 5 Weeks</vt:lpstr>
      <vt:lpstr>DCI_Data.cpp Project Breakdown (DCI_Data.cpp counted separate, totaled over projects)</vt:lpstr>
      <vt:lpstr>Babelfish Breakdown by Violation</vt:lpstr>
      <vt:lpstr>Babelfish Breakdown by File</vt:lpstr>
      <vt:lpstr>Babelfish Violations Over the Last 5 Weeks</vt:lpstr>
      <vt:lpstr>How To Run PC-lint on Redball</vt:lpstr>
      <vt:lpstr>How to Generate Metrics</vt:lpstr>
      <vt:lpstr>How to Maintain Lint Files</vt:lpstr>
      <vt:lpstr>PowerPoint Presentation</vt:lpstr>
    </vt:vector>
  </TitlesOfParts>
  <Company>Eaton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Ball MISRA Metrics</dc:title>
  <dc:creator>Erik Church</dc:creator>
  <cp:lastModifiedBy>Church, Erik E</cp:lastModifiedBy>
  <cp:revision>1036</cp:revision>
  <dcterms:created xsi:type="dcterms:W3CDTF">2007-02-12T22:28:31Z</dcterms:created>
  <dcterms:modified xsi:type="dcterms:W3CDTF">2014-12-23T16:53:36Z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</Properties>
</file>