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57" r:id="rId4"/>
    <p:sldId id="258" r:id="rId5"/>
    <p:sldId id="262" r:id="rId6"/>
    <p:sldId id="263" r:id="rId7"/>
    <p:sldId id="259" r:id="rId8"/>
    <p:sldId id="274" r:id="rId9"/>
    <p:sldId id="275" r:id="rId10"/>
    <p:sldId id="260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3" r:id="rId2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82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9" autoAdjust="0"/>
  </p:normalViewPr>
  <p:slideViewPr>
    <p:cSldViewPr>
      <p:cViewPr varScale="1">
        <p:scale>
          <a:sx n="81" d="100"/>
          <a:sy n="81" d="100"/>
        </p:scale>
        <p:origin x="16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A1A49-6141-4DE4-8345-3F0329C073B9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43F5C233-FC14-48CE-AD33-200BD553BE93}">
      <dgm:prSet phldrT="[Text]"/>
      <dgm:spPr/>
      <dgm:t>
        <a:bodyPr/>
        <a:lstStyle/>
        <a:p>
          <a:r>
            <a:rPr lang="cs-CZ" dirty="0" smtClean="0"/>
            <a:t>Doménová znalost</a:t>
          </a:r>
          <a:endParaRPr lang="cs-CZ" dirty="0"/>
        </a:p>
      </dgm:t>
    </dgm:pt>
    <dgm:pt modelId="{51872220-7B9A-4B3C-BDD3-CA543951847E}" type="parTrans" cxnId="{561B5A07-B4AE-4234-B150-DFEE579EA1C8}">
      <dgm:prSet/>
      <dgm:spPr/>
      <dgm:t>
        <a:bodyPr/>
        <a:lstStyle/>
        <a:p>
          <a:endParaRPr lang="cs-CZ"/>
        </a:p>
      </dgm:t>
    </dgm:pt>
    <dgm:pt modelId="{4BEDFB45-D906-4C07-846C-22E9A7979E69}" type="sibTrans" cxnId="{561B5A07-B4AE-4234-B150-DFEE579EA1C8}">
      <dgm:prSet/>
      <dgm:spPr/>
      <dgm:t>
        <a:bodyPr/>
        <a:lstStyle/>
        <a:p>
          <a:endParaRPr lang="cs-CZ"/>
        </a:p>
      </dgm:t>
    </dgm:pt>
    <dgm:pt modelId="{3C176A5D-8374-427B-BA2A-A319A3846215}">
      <dgm:prSet phldrT="[Text]"/>
      <dgm:spPr/>
      <dgm:t>
        <a:bodyPr/>
        <a:lstStyle/>
        <a:p>
          <a:r>
            <a:rPr lang="cs-CZ" dirty="0" smtClean="0"/>
            <a:t>Data </a:t>
          </a:r>
          <a:r>
            <a:rPr lang="cs-CZ" dirty="0" err="1" smtClean="0"/>
            <a:t>hacking</a:t>
          </a:r>
          <a:endParaRPr lang="cs-CZ" dirty="0"/>
        </a:p>
      </dgm:t>
    </dgm:pt>
    <dgm:pt modelId="{59EC14FF-EF95-4E79-8DC4-33AA23EDCBF5}" type="parTrans" cxnId="{6A48203C-A7E3-497D-BC06-9CAEC334DEE4}">
      <dgm:prSet/>
      <dgm:spPr/>
      <dgm:t>
        <a:bodyPr/>
        <a:lstStyle/>
        <a:p>
          <a:endParaRPr lang="cs-CZ"/>
        </a:p>
      </dgm:t>
    </dgm:pt>
    <dgm:pt modelId="{E13CEF58-5A75-4517-A85D-BE05D06DF755}" type="sibTrans" cxnId="{6A48203C-A7E3-497D-BC06-9CAEC334DEE4}">
      <dgm:prSet/>
      <dgm:spPr/>
      <dgm:t>
        <a:bodyPr/>
        <a:lstStyle/>
        <a:p>
          <a:endParaRPr lang="cs-CZ"/>
        </a:p>
      </dgm:t>
    </dgm:pt>
    <dgm:pt modelId="{F07F64C5-81D4-422B-91DF-6A400C6817CB}">
      <dgm:prSet phldrT="[Text]"/>
      <dgm:spPr/>
      <dgm:t>
        <a:bodyPr/>
        <a:lstStyle/>
        <a:p>
          <a:r>
            <a:rPr lang="cs-CZ" dirty="0" smtClean="0"/>
            <a:t>Statistika</a:t>
          </a:r>
          <a:endParaRPr lang="cs-CZ" dirty="0"/>
        </a:p>
      </dgm:t>
    </dgm:pt>
    <dgm:pt modelId="{9035F1E9-DEFD-4E24-A465-886155B9A563}" type="parTrans" cxnId="{347AD9D7-C924-41F4-A213-6B1EDA34447A}">
      <dgm:prSet/>
      <dgm:spPr/>
      <dgm:t>
        <a:bodyPr/>
        <a:lstStyle/>
        <a:p>
          <a:endParaRPr lang="cs-CZ"/>
        </a:p>
      </dgm:t>
    </dgm:pt>
    <dgm:pt modelId="{24108FF7-ACBA-4751-A20C-084DC46217DA}" type="sibTrans" cxnId="{347AD9D7-C924-41F4-A213-6B1EDA34447A}">
      <dgm:prSet/>
      <dgm:spPr/>
      <dgm:t>
        <a:bodyPr/>
        <a:lstStyle/>
        <a:p>
          <a:endParaRPr lang="cs-CZ"/>
        </a:p>
      </dgm:t>
    </dgm:pt>
    <dgm:pt modelId="{C39DBC82-92D4-4ED5-86E4-A60D72EBB68D}" type="pres">
      <dgm:prSet presAssocID="{F68A1A49-6141-4DE4-8345-3F0329C073B9}" presName="compositeShape" presStyleCnt="0">
        <dgm:presLayoutVars>
          <dgm:chMax val="7"/>
          <dgm:dir/>
          <dgm:resizeHandles val="exact"/>
        </dgm:presLayoutVars>
      </dgm:prSet>
      <dgm:spPr/>
    </dgm:pt>
    <dgm:pt modelId="{9B8E0470-8A63-47EA-B750-24751A870187}" type="pres">
      <dgm:prSet presAssocID="{43F5C233-FC14-48CE-AD33-200BD553BE93}" presName="circ1" presStyleLbl="vennNode1" presStyleIdx="0" presStyleCnt="3"/>
      <dgm:spPr/>
      <dgm:t>
        <a:bodyPr/>
        <a:lstStyle/>
        <a:p>
          <a:endParaRPr lang="cs-CZ"/>
        </a:p>
      </dgm:t>
    </dgm:pt>
    <dgm:pt modelId="{5CCE534C-C0D2-4328-8857-40686C9F69E3}" type="pres">
      <dgm:prSet presAssocID="{43F5C233-FC14-48CE-AD33-200BD553BE9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5CD7E0B-D282-44C8-A994-4E554AE7CEB1}" type="pres">
      <dgm:prSet presAssocID="{3C176A5D-8374-427B-BA2A-A319A3846215}" presName="circ2" presStyleLbl="vennNode1" presStyleIdx="1" presStyleCnt="3"/>
      <dgm:spPr/>
      <dgm:t>
        <a:bodyPr/>
        <a:lstStyle/>
        <a:p>
          <a:endParaRPr lang="cs-CZ"/>
        </a:p>
      </dgm:t>
    </dgm:pt>
    <dgm:pt modelId="{727845F6-5916-411C-8EE4-A94E4BECFD36}" type="pres">
      <dgm:prSet presAssocID="{3C176A5D-8374-427B-BA2A-A319A384621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4695D4C-6B2A-44F8-9D26-509F8EA4E94A}" type="pres">
      <dgm:prSet presAssocID="{F07F64C5-81D4-422B-91DF-6A400C6817CB}" presName="circ3" presStyleLbl="vennNode1" presStyleIdx="2" presStyleCnt="3"/>
      <dgm:spPr/>
      <dgm:t>
        <a:bodyPr/>
        <a:lstStyle/>
        <a:p>
          <a:endParaRPr lang="cs-CZ"/>
        </a:p>
      </dgm:t>
    </dgm:pt>
    <dgm:pt modelId="{1A496A2D-F934-4A06-9E1C-A4BAD1547FDE}" type="pres">
      <dgm:prSet presAssocID="{F07F64C5-81D4-422B-91DF-6A400C6817C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75ACAC7E-A99C-4F8C-BDC4-CF85E9C53DB9}" type="presOf" srcId="{3C176A5D-8374-427B-BA2A-A319A3846215}" destId="{15CD7E0B-D282-44C8-A994-4E554AE7CEB1}" srcOrd="0" destOrd="0" presId="urn:microsoft.com/office/officeart/2005/8/layout/venn1"/>
    <dgm:cxn modelId="{EE1F6791-A4DD-4FF6-AC20-4B05ECBE3854}" type="presOf" srcId="{43F5C233-FC14-48CE-AD33-200BD553BE93}" destId="{9B8E0470-8A63-47EA-B750-24751A870187}" srcOrd="0" destOrd="0" presId="urn:microsoft.com/office/officeart/2005/8/layout/venn1"/>
    <dgm:cxn modelId="{79CFBB07-BD40-4C8F-BA9E-C0E8C2E443B9}" type="presOf" srcId="{F68A1A49-6141-4DE4-8345-3F0329C073B9}" destId="{C39DBC82-92D4-4ED5-86E4-A60D72EBB68D}" srcOrd="0" destOrd="0" presId="urn:microsoft.com/office/officeart/2005/8/layout/venn1"/>
    <dgm:cxn modelId="{685C035D-BB69-4F93-B206-703E05922901}" type="presOf" srcId="{F07F64C5-81D4-422B-91DF-6A400C6817CB}" destId="{1A496A2D-F934-4A06-9E1C-A4BAD1547FDE}" srcOrd="1" destOrd="0" presId="urn:microsoft.com/office/officeart/2005/8/layout/venn1"/>
    <dgm:cxn modelId="{B63D6FCA-E20E-4A69-9D64-7A5DAD24AA3C}" type="presOf" srcId="{F07F64C5-81D4-422B-91DF-6A400C6817CB}" destId="{14695D4C-6B2A-44F8-9D26-509F8EA4E94A}" srcOrd="0" destOrd="0" presId="urn:microsoft.com/office/officeart/2005/8/layout/venn1"/>
    <dgm:cxn modelId="{561B5A07-B4AE-4234-B150-DFEE579EA1C8}" srcId="{F68A1A49-6141-4DE4-8345-3F0329C073B9}" destId="{43F5C233-FC14-48CE-AD33-200BD553BE93}" srcOrd="0" destOrd="0" parTransId="{51872220-7B9A-4B3C-BDD3-CA543951847E}" sibTransId="{4BEDFB45-D906-4C07-846C-22E9A7979E69}"/>
    <dgm:cxn modelId="{347AD9D7-C924-41F4-A213-6B1EDA34447A}" srcId="{F68A1A49-6141-4DE4-8345-3F0329C073B9}" destId="{F07F64C5-81D4-422B-91DF-6A400C6817CB}" srcOrd="2" destOrd="0" parTransId="{9035F1E9-DEFD-4E24-A465-886155B9A563}" sibTransId="{24108FF7-ACBA-4751-A20C-084DC46217DA}"/>
    <dgm:cxn modelId="{9B296A6F-9461-4EBE-A548-B546E31BB7D6}" type="presOf" srcId="{3C176A5D-8374-427B-BA2A-A319A3846215}" destId="{727845F6-5916-411C-8EE4-A94E4BECFD36}" srcOrd="1" destOrd="0" presId="urn:microsoft.com/office/officeart/2005/8/layout/venn1"/>
    <dgm:cxn modelId="{1F2E22A5-2B45-4E64-AE12-08DE98858FB1}" type="presOf" srcId="{43F5C233-FC14-48CE-AD33-200BD553BE93}" destId="{5CCE534C-C0D2-4328-8857-40686C9F69E3}" srcOrd="1" destOrd="0" presId="urn:microsoft.com/office/officeart/2005/8/layout/venn1"/>
    <dgm:cxn modelId="{6A48203C-A7E3-497D-BC06-9CAEC334DEE4}" srcId="{F68A1A49-6141-4DE4-8345-3F0329C073B9}" destId="{3C176A5D-8374-427B-BA2A-A319A3846215}" srcOrd="1" destOrd="0" parTransId="{59EC14FF-EF95-4E79-8DC4-33AA23EDCBF5}" sibTransId="{E13CEF58-5A75-4517-A85D-BE05D06DF755}"/>
    <dgm:cxn modelId="{AC2D58CE-7BFD-4B97-BEEB-8E833FB078C1}" type="presParOf" srcId="{C39DBC82-92D4-4ED5-86E4-A60D72EBB68D}" destId="{9B8E0470-8A63-47EA-B750-24751A870187}" srcOrd="0" destOrd="0" presId="urn:microsoft.com/office/officeart/2005/8/layout/venn1"/>
    <dgm:cxn modelId="{A8626EB1-D833-43B5-8FC9-A8BD00B0ACFF}" type="presParOf" srcId="{C39DBC82-92D4-4ED5-86E4-A60D72EBB68D}" destId="{5CCE534C-C0D2-4328-8857-40686C9F69E3}" srcOrd="1" destOrd="0" presId="urn:microsoft.com/office/officeart/2005/8/layout/venn1"/>
    <dgm:cxn modelId="{B61CA1E3-A14F-4455-84D1-CB836DB6FB32}" type="presParOf" srcId="{C39DBC82-92D4-4ED5-86E4-A60D72EBB68D}" destId="{15CD7E0B-D282-44C8-A994-4E554AE7CEB1}" srcOrd="2" destOrd="0" presId="urn:microsoft.com/office/officeart/2005/8/layout/venn1"/>
    <dgm:cxn modelId="{77CB00BF-44E8-40C3-A518-42CDDB0D2297}" type="presParOf" srcId="{C39DBC82-92D4-4ED5-86E4-A60D72EBB68D}" destId="{727845F6-5916-411C-8EE4-A94E4BECFD36}" srcOrd="3" destOrd="0" presId="urn:microsoft.com/office/officeart/2005/8/layout/venn1"/>
    <dgm:cxn modelId="{12D73594-B05C-4EEA-ABB4-757E8409F474}" type="presParOf" srcId="{C39DBC82-92D4-4ED5-86E4-A60D72EBB68D}" destId="{14695D4C-6B2A-44F8-9D26-509F8EA4E94A}" srcOrd="4" destOrd="0" presId="urn:microsoft.com/office/officeart/2005/8/layout/venn1"/>
    <dgm:cxn modelId="{F4D5E8AC-D0DD-4924-88D2-D9F217AE9A96}" type="presParOf" srcId="{C39DBC82-92D4-4ED5-86E4-A60D72EBB68D}" destId="{1A496A2D-F934-4A06-9E1C-A4BAD1547FD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6B0FA5-7E6E-4D9C-B8B6-252AC7308F7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F074132-96CA-4DB2-AD59-BFE7D5E57B36}">
      <dgm:prSet phldrT="[Text]"/>
      <dgm:spPr/>
      <dgm:t>
        <a:bodyPr/>
        <a:lstStyle/>
        <a:p>
          <a:r>
            <a:rPr lang="cs-CZ" dirty="0" err="1" smtClean="0"/>
            <a:t>Get</a:t>
          </a:r>
          <a:r>
            <a:rPr lang="cs-CZ" dirty="0" smtClean="0"/>
            <a:t> data</a:t>
          </a:r>
          <a:endParaRPr lang="cs-CZ" dirty="0"/>
        </a:p>
      </dgm:t>
    </dgm:pt>
    <dgm:pt modelId="{04A1C814-676F-47CA-B66A-F850B5EFFA5B}" type="parTrans" cxnId="{5ED5FA84-99C7-470D-911B-59918252F4D8}">
      <dgm:prSet/>
      <dgm:spPr/>
      <dgm:t>
        <a:bodyPr/>
        <a:lstStyle/>
        <a:p>
          <a:endParaRPr lang="cs-CZ"/>
        </a:p>
      </dgm:t>
    </dgm:pt>
    <dgm:pt modelId="{E27A531A-AFF9-45E0-8626-C872A890604C}" type="sibTrans" cxnId="{5ED5FA84-99C7-470D-911B-59918252F4D8}">
      <dgm:prSet/>
      <dgm:spPr/>
      <dgm:t>
        <a:bodyPr/>
        <a:lstStyle/>
        <a:p>
          <a:endParaRPr lang="cs-CZ"/>
        </a:p>
      </dgm:t>
    </dgm:pt>
    <dgm:pt modelId="{617CF40D-EB43-40ED-80AE-66D4396DDD6D}">
      <dgm:prSet phldrT="[Text]"/>
      <dgm:spPr/>
      <dgm:t>
        <a:bodyPr/>
        <a:lstStyle/>
        <a:p>
          <a:r>
            <a:rPr lang="cs-CZ" dirty="0" err="1" smtClean="0"/>
            <a:t>Process</a:t>
          </a:r>
          <a:r>
            <a:rPr lang="cs-CZ" dirty="0" smtClean="0"/>
            <a:t> data</a:t>
          </a:r>
          <a:endParaRPr lang="cs-CZ" dirty="0"/>
        </a:p>
      </dgm:t>
    </dgm:pt>
    <dgm:pt modelId="{4869AAF7-A63C-4EF5-8A55-798B3B88E276}" type="parTrans" cxnId="{8721335B-9CB9-4D5F-8F97-A05E1510F244}">
      <dgm:prSet/>
      <dgm:spPr/>
      <dgm:t>
        <a:bodyPr/>
        <a:lstStyle/>
        <a:p>
          <a:endParaRPr lang="cs-CZ"/>
        </a:p>
      </dgm:t>
    </dgm:pt>
    <dgm:pt modelId="{5F27B3E4-BFED-426A-8CAE-67D69099DF83}" type="sibTrans" cxnId="{8721335B-9CB9-4D5F-8F97-A05E1510F244}">
      <dgm:prSet/>
      <dgm:spPr/>
      <dgm:t>
        <a:bodyPr/>
        <a:lstStyle/>
        <a:p>
          <a:endParaRPr lang="cs-CZ"/>
        </a:p>
      </dgm:t>
    </dgm:pt>
    <dgm:pt modelId="{4E00059D-EB1F-4C74-9B28-1C93146DEC7C}">
      <dgm:prSet phldrT="[Text]"/>
      <dgm:spPr/>
      <dgm:t>
        <a:bodyPr/>
        <a:lstStyle/>
        <a:p>
          <a:r>
            <a:rPr lang="cs-CZ" dirty="0" err="1" smtClean="0"/>
            <a:t>Explore</a:t>
          </a:r>
          <a:r>
            <a:rPr lang="cs-CZ" dirty="0" smtClean="0"/>
            <a:t> data</a:t>
          </a:r>
          <a:endParaRPr lang="cs-CZ" dirty="0"/>
        </a:p>
      </dgm:t>
    </dgm:pt>
    <dgm:pt modelId="{E1D6E233-2940-4DDC-B2AA-10136E03D6A0}" type="parTrans" cxnId="{69928864-B8D3-4BAD-9D09-2CCBCC8D186C}">
      <dgm:prSet/>
      <dgm:spPr/>
      <dgm:t>
        <a:bodyPr/>
        <a:lstStyle/>
        <a:p>
          <a:endParaRPr lang="cs-CZ"/>
        </a:p>
      </dgm:t>
    </dgm:pt>
    <dgm:pt modelId="{A7081542-07AC-4093-9246-3AD9705EF20A}" type="sibTrans" cxnId="{69928864-B8D3-4BAD-9D09-2CCBCC8D186C}">
      <dgm:prSet/>
      <dgm:spPr/>
      <dgm:t>
        <a:bodyPr/>
        <a:lstStyle/>
        <a:p>
          <a:endParaRPr lang="cs-CZ"/>
        </a:p>
      </dgm:t>
    </dgm:pt>
    <dgm:pt modelId="{48C06019-3B46-4A0B-9B97-DCDED280DC3F}">
      <dgm:prSet phldrT="[Text]"/>
      <dgm:spPr/>
      <dgm:t>
        <a:bodyPr/>
        <a:lstStyle/>
        <a:p>
          <a:r>
            <a:rPr lang="cs-CZ" dirty="0" smtClean="0"/>
            <a:t>Model </a:t>
          </a:r>
          <a:r>
            <a:rPr lang="cs-CZ" dirty="0" err="1" smtClean="0"/>
            <a:t>or</a:t>
          </a:r>
          <a:r>
            <a:rPr lang="cs-CZ" dirty="0" smtClean="0"/>
            <a:t> </a:t>
          </a:r>
          <a:r>
            <a:rPr lang="cs-CZ" dirty="0" err="1" smtClean="0"/>
            <a:t>statistic</a:t>
          </a:r>
          <a:endParaRPr lang="cs-CZ" dirty="0"/>
        </a:p>
      </dgm:t>
    </dgm:pt>
    <dgm:pt modelId="{7B253396-CFDE-49AD-924D-928C2EE1C80D}" type="parTrans" cxnId="{1AF706D6-EF2D-4C72-896C-33EAE14C093C}">
      <dgm:prSet/>
      <dgm:spPr/>
      <dgm:t>
        <a:bodyPr/>
        <a:lstStyle/>
        <a:p>
          <a:endParaRPr lang="cs-CZ"/>
        </a:p>
      </dgm:t>
    </dgm:pt>
    <dgm:pt modelId="{7F3C0677-B527-4284-9EC5-3544F9D15A58}" type="sibTrans" cxnId="{1AF706D6-EF2D-4C72-896C-33EAE14C093C}">
      <dgm:prSet/>
      <dgm:spPr/>
      <dgm:t>
        <a:bodyPr/>
        <a:lstStyle/>
        <a:p>
          <a:endParaRPr lang="cs-CZ"/>
        </a:p>
      </dgm:t>
    </dgm:pt>
    <dgm:pt modelId="{8B6F3471-5117-48A0-8F7D-D86B2DB44502}">
      <dgm:prSet phldrT="[Text]"/>
      <dgm:spPr/>
      <dgm:t>
        <a:bodyPr/>
        <a:lstStyle/>
        <a:p>
          <a:r>
            <a:rPr lang="cs-CZ" dirty="0" err="1" smtClean="0"/>
            <a:t>Publish</a:t>
          </a:r>
          <a:r>
            <a:rPr lang="cs-CZ" dirty="0" smtClean="0"/>
            <a:t> </a:t>
          </a:r>
          <a:r>
            <a:rPr lang="cs-CZ" dirty="0" err="1" smtClean="0"/>
            <a:t>results</a:t>
          </a:r>
          <a:endParaRPr lang="cs-CZ" dirty="0"/>
        </a:p>
      </dgm:t>
    </dgm:pt>
    <dgm:pt modelId="{A240BD1C-4D05-468A-913E-C975557C1783}" type="parTrans" cxnId="{8ECCBDE0-204C-42A6-AC5E-C58DD904DF09}">
      <dgm:prSet/>
      <dgm:spPr/>
      <dgm:t>
        <a:bodyPr/>
        <a:lstStyle/>
        <a:p>
          <a:endParaRPr lang="cs-CZ"/>
        </a:p>
      </dgm:t>
    </dgm:pt>
    <dgm:pt modelId="{25AA34F5-4143-4B8E-A9B9-F5A4EA9FC300}" type="sibTrans" cxnId="{8ECCBDE0-204C-42A6-AC5E-C58DD904DF09}">
      <dgm:prSet/>
      <dgm:spPr/>
      <dgm:t>
        <a:bodyPr/>
        <a:lstStyle/>
        <a:p>
          <a:endParaRPr lang="cs-CZ"/>
        </a:p>
      </dgm:t>
    </dgm:pt>
    <dgm:pt modelId="{E0FA93A7-F768-476A-91D1-00023EB86387}" type="pres">
      <dgm:prSet presAssocID="{F06B0FA5-7E6E-4D9C-B8B6-252AC7308F7D}" presName="Name0" presStyleCnt="0">
        <dgm:presLayoutVars>
          <dgm:dir/>
          <dgm:animLvl val="lvl"/>
          <dgm:resizeHandles val="exact"/>
        </dgm:presLayoutVars>
      </dgm:prSet>
      <dgm:spPr/>
    </dgm:pt>
    <dgm:pt modelId="{3CAA2B54-E0BC-4557-A510-3A7D6B88C40A}" type="pres">
      <dgm:prSet presAssocID="{8F074132-96CA-4DB2-AD59-BFE7D5E57B3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FEBD6AE-3AFD-410A-95AA-B14FCC7EFC1C}" type="pres">
      <dgm:prSet presAssocID="{E27A531A-AFF9-45E0-8626-C872A890604C}" presName="parTxOnlySpace" presStyleCnt="0"/>
      <dgm:spPr/>
    </dgm:pt>
    <dgm:pt modelId="{C44664F0-42C5-4A6A-B974-078DBF9F28D1}" type="pres">
      <dgm:prSet presAssocID="{617CF40D-EB43-40ED-80AE-66D4396DDD6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BD6C886-D864-48DD-916D-52EAA55071B3}" type="pres">
      <dgm:prSet presAssocID="{5F27B3E4-BFED-426A-8CAE-67D69099DF83}" presName="parTxOnlySpace" presStyleCnt="0"/>
      <dgm:spPr/>
    </dgm:pt>
    <dgm:pt modelId="{EF09988B-F9DD-4DDA-9E84-413D527707FF}" type="pres">
      <dgm:prSet presAssocID="{4E00059D-EB1F-4C74-9B28-1C93146DEC7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7EB705A-6039-43FC-897E-E076B8137D34}" type="pres">
      <dgm:prSet presAssocID="{A7081542-07AC-4093-9246-3AD9705EF20A}" presName="parTxOnlySpace" presStyleCnt="0"/>
      <dgm:spPr/>
    </dgm:pt>
    <dgm:pt modelId="{B1F677E4-CCA1-4E6A-9549-106E646BD05F}" type="pres">
      <dgm:prSet presAssocID="{48C06019-3B46-4A0B-9B97-DCDED280DC3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639BC73B-3E71-4602-8C3B-64A86DA7CD54}" type="pres">
      <dgm:prSet presAssocID="{7F3C0677-B527-4284-9EC5-3544F9D15A58}" presName="parTxOnlySpace" presStyleCnt="0"/>
      <dgm:spPr/>
    </dgm:pt>
    <dgm:pt modelId="{312A10A9-F747-4BD8-AC08-D57B61536198}" type="pres">
      <dgm:prSet presAssocID="{8B6F3471-5117-48A0-8F7D-D86B2DB4450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1AF706D6-EF2D-4C72-896C-33EAE14C093C}" srcId="{F06B0FA5-7E6E-4D9C-B8B6-252AC7308F7D}" destId="{48C06019-3B46-4A0B-9B97-DCDED280DC3F}" srcOrd="3" destOrd="0" parTransId="{7B253396-CFDE-49AD-924D-928C2EE1C80D}" sibTransId="{7F3C0677-B527-4284-9EC5-3544F9D15A58}"/>
    <dgm:cxn modelId="{69928864-B8D3-4BAD-9D09-2CCBCC8D186C}" srcId="{F06B0FA5-7E6E-4D9C-B8B6-252AC7308F7D}" destId="{4E00059D-EB1F-4C74-9B28-1C93146DEC7C}" srcOrd="2" destOrd="0" parTransId="{E1D6E233-2940-4DDC-B2AA-10136E03D6A0}" sibTransId="{A7081542-07AC-4093-9246-3AD9705EF20A}"/>
    <dgm:cxn modelId="{6E98632A-80EB-4133-8914-CD4779AFBDD4}" type="presOf" srcId="{617CF40D-EB43-40ED-80AE-66D4396DDD6D}" destId="{C44664F0-42C5-4A6A-B974-078DBF9F28D1}" srcOrd="0" destOrd="0" presId="urn:microsoft.com/office/officeart/2005/8/layout/chevron1"/>
    <dgm:cxn modelId="{B63822C2-A6B0-438D-A177-E2814E1639D4}" type="presOf" srcId="{F06B0FA5-7E6E-4D9C-B8B6-252AC7308F7D}" destId="{E0FA93A7-F768-476A-91D1-00023EB86387}" srcOrd="0" destOrd="0" presId="urn:microsoft.com/office/officeart/2005/8/layout/chevron1"/>
    <dgm:cxn modelId="{E1FEC547-CE3B-4771-AB01-AF401D842913}" type="presOf" srcId="{4E00059D-EB1F-4C74-9B28-1C93146DEC7C}" destId="{EF09988B-F9DD-4DDA-9E84-413D527707FF}" srcOrd="0" destOrd="0" presId="urn:microsoft.com/office/officeart/2005/8/layout/chevron1"/>
    <dgm:cxn modelId="{4EF9977C-4C68-466F-8E6D-817DEF45F208}" type="presOf" srcId="{8B6F3471-5117-48A0-8F7D-D86B2DB44502}" destId="{312A10A9-F747-4BD8-AC08-D57B61536198}" srcOrd="0" destOrd="0" presId="urn:microsoft.com/office/officeart/2005/8/layout/chevron1"/>
    <dgm:cxn modelId="{6BB635B5-5A82-49B7-B06C-FF0AC96FF7CF}" type="presOf" srcId="{8F074132-96CA-4DB2-AD59-BFE7D5E57B36}" destId="{3CAA2B54-E0BC-4557-A510-3A7D6B88C40A}" srcOrd="0" destOrd="0" presId="urn:microsoft.com/office/officeart/2005/8/layout/chevron1"/>
    <dgm:cxn modelId="{5ED5FA84-99C7-470D-911B-59918252F4D8}" srcId="{F06B0FA5-7E6E-4D9C-B8B6-252AC7308F7D}" destId="{8F074132-96CA-4DB2-AD59-BFE7D5E57B36}" srcOrd="0" destOrd="0" parTransId="{04A1C814-676F-47CA-B66A-F850B5EFFA5B}" sibTransId="{E27A531A-AFF9-45E0-8626-C872A890604C}"/>
    <dgm:cxn modelId="{8721335B-9CB9-4D5F-8F97-A05E1510F244}" srcId="{F06B0FA5-7E6E-4D9C-B8B6-252AC7308F7D}" destId="{617CF40D-EB43-40ED-80AE-66D4396DDD6D}" srcOrd="1" destOrd="0" parTransId="{4869AAF7-A63C-4EF5-8A55-798B3B88E276}" sibTransId="{5F27B3E4-BFED-426A-8CAE-67D69099DF83}"/>
    <dgm:cxn modelId="{461336BE-4158-4C18-94DC-E516636B8F00}" type="presOf" srcId="{48C06019-3B46-4A0B-9B97-DCDED280DC3F}" destId="{B1F677E4-CCA1-4E6A-9549-106E646BD05F}" srcOrd="0" destOrd="0" presId="urn:microsoft.com/office/officeart/2005/8/layout/chevron1"/>
    <dgm:cxn modelId="{8ECCBDE0-204C-42A6-AC5E-C58DD904DF09}" srcId="{F06B0FA5-7E6E-4D9C-B8B6-252AC7308F7D}" destId="{8B6F3471-5117-48A0-8F7D-D86B2DB44502}" srcOrd="4" destOrd="0" parTransId="{A240BD1C-4D05-468A-913E-C975557C1783}" sibTransId="{25AA34F5-4143-4B8E-A9B9-F5A4EA9FC300}"/>
    <dgm:cxn modelId="{78FC290F-35B4-4EE6-B363-B9D521218D24}" type="presParOf" srcId="{E0FA93A7-F768-476A-91D1-00023EB86387}" destId="{3CAA2B54-E0BC-4557-A510-3A7D6B88C40A}" srcOrd="0" destOrd="0" presId="urn:microsoft.com/office/officeart/2005/8/layout/chevron1"/>
    <dgm:cxn modelId="{7E0C8EA9-AC6B-4581-B4F1-BF481F54CDC6}" type="presParOf" srcId="{E0FA93A7-F768-476A-91D1-00023EB86387}" destId="{1FEBD6AE-3AFD-410A-95AA-B14FCC7EFC1C}" srcOrd="1" destOrd="0" presId="urn:microsoft.com/office/officeart/2005/8/layout/chevron1"/>
    <dgm:cxn modelId="{D0597779-60F8-400D-80DE-CF8022AB41E9}" type="presParOf" srcId="{E0FA93A7-F768-476A-91D1-00023EB86387}" destId="{C44664F0-42C5-4A6A-B974-078DBF9F28D1}" srcOrd="2" destOrd="0" presId="urn:microsoft.com/office/officeart/2005/8/layout/chevron1"/>
    <dgm:cxn modelId="{18F1B8BB-62AC-4D09-BEE2-C9D4306AEC8C}" type="presParOf" srcId="{E0FA93A7-F768-476A-91D1-00023EB86387}" destId="{1BD6C886-D864-48DD-916D-52EAA55071B3}" srcOrd="3" destOrd="0" presId="urn:microsoft.com/office/officeart/2005/8/layout/chevron1"/>
    <dgm:cxn modelId="{3882927F-2D51-496F-840A-0BD6342149E3}" type="presParOf" srcId="{E0FA93A7-F768-476A-91D1-00023EB86387}" destId="{EF09988B-F9DD-4DDA-9E84-413D527707FF}" srcOrd="4" destOrd="0" presId="urn:microsoft.com/office/officeart/2005/8/layout/chevron1"/>
    <dgm:cxn modelId="{C3BF11D9-CC1D-44EA-A966-9EBB9B3B31E6}" type="presParOf" srcId="{E0FA93A7-F768-476A-91D1-00023EB86387}" destId="{87EB705A-6039-43FC-897E-E076B8137D34}" srcOrd="5" destOrd="0" presId="urn:microsoft.com/office/officeart/2005/8/layout/chevron1"/>
    <dgm:cxn modelId="{7C6BAFE6-502D-459F-B8D7-566364885391}" type="presParOf" srcId="{E0FA93A7-F768-476A-91D1-00023EB86387}" destId="{B1F677E4-CCA1-4E6A-9549-106E646BD05F}" srcOrd="6" destOrd="0" presId="urn:microsoft.com/office/officeart/2005/8/layout/chevron1"/>
    <dgm:cxn modelId="{433B320A-97C8-47E1-8C99-8CF480916BC8}" type="presParOf" srcId="{E0FA93A7-F768-476A-91D1-00023EB86387}" destId="{639BC73B-3E71-4602-8C3B-64A86DA7CD54}" srcOrd="7" destOrd="0" presId="urn:microsoft.com/office/officeart/2005/8/layout/chevron1"/>
    <dgm:cxn modelId="{68D1E54A-BD5A-47F9-B285-9B0B84F3A6E1}" type="presParOf" srcId="{E0FA93A7-F768-476A-91D1-00023EB86387}" destId="{312A10A9-F747-4BD8-AC08-D57B6153619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0470-8A63-47EA-B750-24751A870187}">
      <dsp:nvSpPr>
        <dsp:cNvPr id="0" name=""/>
        <dsp:cNvSpPr/>
      </dsp:nvSpPr>
      <dsp:spPr>
        <a:xfrm>
          <a:off x="2847662" y="66607"/>
          <a:ext cx="3197155" cy="319715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100" kern="1200" dirty="0" smtClean="0"/>
            <a:t>Doménová znalost</a:t>
          </a:r>
          <a:endParaRPr lang="cs-CZ" sz="4100" kern="1200" dirty="0"/>
        </a:p>
      </dsp:txBody>
      <dsp:txXfrm>
        <a:off x="3273949" y="626109"/>
        <a:ext cx="2344580" cy="1438719"/>
      </dsp:txXfrm>
    </dsp:sp>
    <dsp:sp modelId="{15CD7E0B-D282-44C8-A994-4E554AE7CEB1}">
      <dsp:nvSpPr>
        <dsp:cNvPr id="0" name=""/>
        <dsp:cNvSpPr/>
      </dsp:nvSpPr>
      <dsp:spPr>
        <a:xfrm>
          <a:off x="4001302" y="2064829"/>
          <a:ext cx="3197155" cy="3197155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100" kern="1200" dirty="0" smtClean="0"/>
            <a:t>Data </a:t>
          </a:r>
          <a:r>
            <a:rPr lang="cs-CZ" sz="4100" kern="1200" dirty="0" err="1" smtClean="0"/>
            <a:t>hacking</a:t>
          </a:r>
          <a:endParaRPr lang="cs-CZ" sz="4100" kern="1200" dirty="0"/>
        </a:p>
      </dsp:txBody>
      <dsp:txXfrm>
        <a:off x="4979099" y="2890761"/>
        <a:ext cx="1918293" cy="1758435"/>
      </dsp:txXfrm>
    </dsp:sp>
    <dsp:sp modelId="{14695D4C-6B2A-44F8-9D26-509F8EA4E94A}">
      <dsp:nvSpPr>
        <dsp:cNvPr id="0" name=""/>
        <dsp:cNvSpPr/>
      </dsp:nvSpPr>
      <dsp:spPr>
        <a:xfrm>
          <a:off x="1694022" y="2064829"/>
          <a:ext cx="3197155" cy="3197155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100" kern="1200" dirty="0" smtClean="0"/>
            <a:t>Statistika</a:t>
          </a:r>
          <a:endParaRPr lang="cs-CZ" sz="4100" kern="1200" dirty="0"/>
        </a:p>
      </dsp:txBody>
      <dsp:txXfrm>
        <a:off x="1995087" y="2890761"/>
        <a:ext cx="1918293" cy="1758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A2B54-E0BC-4557-A510-3A7D6B88C40A}">
      <dsp:nvSpPr>
        <dsp:cNvPr id="0" name=""/>
        <dsp:cNvSpPr/>
      </dsp:nvSpPr>
      <dsp:spPr>
        <a:xfrm>
          <a:off x="2009" y="1026951"/>
          <a:ext cx="1788169" cy="7152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err="1" smtClean="0"/>
            <a:t>Get</a:t>
          </a:r>
          <a:r>
            <a:rPr lang="cs-CZ" sz="2000" kern="1200" dirty="0" smtClean="0"/>
            <a:t> data</a:t>
          </a:r>
          <a:endParaRPr lang="cs-CZ" sz="2000" kern="1200" dirty="0"/>
        </a:p>
      </dsp:txBody>
      <dsp:txXfrm>
        <a:off x="359643" y="1026951"/>
        <a:ext cx="1072902" cy="715267"/>
      </dsp:txXfrm>
    </dsp:sp>
    <dsp:sp modelId="{C44664F0-42C5-4A6A-B974-078DBF9F28D1}">
      <dsp:nvSpPr>
        <dsp:cNvPr id="0" name=""/>
        <dsp:cNvSpPr/>
      </dsp:nvSpPr>
      <dsp:spPr>
        <a:xfrm>
          <a:off x="1611362" y="1026951"/>
          <a:ext cx="1788169" cy="71526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err="1" smtClean="0"/>
            <a:t>Process</a:t>
          </a:r>
          <a:r>
            <a:rPr lang="cs-CZ" sz="2000" kern="1200" dirty="0" smtClean="0"/>
            <a:t> data</a:t>
          </a:r>
          <a:endParaRPr lang="cs-CZ" sz="2000" kern="1200" dirty="0"/>
        </a:p>
      </dsp:txBody>
      <dsp:txXfrm>
        <a:off x="1968996" y="1026951"/>
        <a:ext cx="1072902" cy="715267"/>
      </dsp:txXfrm>
    </dsp:sp>
    <dsp:sp modelId="{EF09988B-F9DD-4DDA-9E84-413D527707FF}">
      <dsp:nvSpPr>
        <dsp:cNvPr id="0" name=""/>
        <dsp:cNvSpPr/>
      </dsp:nvSpPr>
      <dsp:spPr>
        <a:xfrm>
          <a:off x="3220715" y="1026951"/>
          <a:ext cx="1788169" cy="71526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err="1" smtClean="0"/>
            <a:t>Explore</a:t>
          </a:r>
          <a:r>
            <a:rPr lang="cs-CZ" sz="2000" kern="1200" dirty="0" smtClean="0"/>
            <a:t> data</a:t>
          </a:r>
          <a:endParaRPr lang="cs-CZ" sz="2000" kern="1200" dirty="0"/>
        </a:p>
      </dsp:txBody>
      <dsp:txXfrm>
        <a:off x="3578349" y="1026951"/>
        <a:ext cx="1072902" cy="715267"/>
      </dsp:txXfrm>
    </dsp:sp>
    <dsp:sp modelId="{B1F677E4-CCA1-4E6A-9549-106E646BD05F}">
      <dsp:nvSpPr>
        <dsp:cNvPr id="0" name=""/>
        <dsp:cNvSpPr/>
      </dsp:nvSpPr>
      <dsp:spPr>
        <a:xfrm>
          <a:off x="4830067" y="1026951"/>
          <a:ext cx="1788169" cy="71526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Model </a:t>
          </a:r>
          <a:r>
            <a:rPr lang="cs-CZ" sz="2000" kern="1200" dirty="0" err="1" smtClean="0"/>
            <a:t>or</a:t>
          </a:r>
          <a:r>
            <a:rPr lang="cs-CZ" sz="2000" kern="1200" dirty="0" smtClean="0"/>
            <a:t> </a:t>
          </a:r>
          <a:r>
            <a:rPr lang="cs-CZ" sz="2000" kern="1200" dirty="0" err="1" smtClean="0"/>
            <a:t>statistic</a:t>
          </a:r>
          <a:endParaRPr lang="cs-CZ" sz="2000" kern="1200" dirty="0"/>
        </a:p>
      </dsp:txBody>
      <dsp:txXfrm>
        <a:off x="5187701" y="1026951"/>
        <a:ext cx="1072902" cy="715267"/>
      </dsp:txXfrm>
    </dsp:sp>
    <dsp:sp modelId="{312A10A9-F747-4BD8-AC08-D57B61536198}">
      <dsp:nvSpPr>
        <dsp:cNvPr id="0" name=""/>
        <dsp:cNvSpPr/>
      </dsp:nvSpPr>
      <dsp:spPr>
        <a:xfrm>
          <a:off x="6439420" y="1026951"/>
          <a:ext cx="1788169" cy="71526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err="1" smtClean="0"/>
            <a:t>Publish</a:t>
          </a:r>
          <a:r>
            <a:rPr lang="cs-CZ" sz="2000" kern="1200" dirty="0" smtClean="0"/>
            <a:t> </a:t>
          </a:r>
          <a:r>
            <a:rPr lang="cs-CZ" sz="2000" kern="1200" dirty="0" err="1" smtClean="0"/>
            <a:t>results</a:t>
          </a:r>
          <a:endParaRPr lang="cs-CZ" sz="2000" kern="1200" dirty="0"/>
        </a:p>
      </dsp:txBody>
      <dsp:txXfrm>
        <a:off x="6797054" y="1026951"/>
        <a:ext cx="1072902" cy="715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B2E-CF13-4FF5-88F8-81D6F4127D67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30C3-B73E-46FB-9C55-3BD837C86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72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930C3-B73E-46FB-9C55-3BD837C8688D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500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1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7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12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3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9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4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5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2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5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0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63EB-1FEB-4BB0-AF8D-BD442935F862}" type="datetimeFigureOut">
              <a:rPr lang="cs-CZ" smtClean="0"/>
              <a:t>15.09.2015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7" descr="etn_cerna_121030.pn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61875" y="6229814"/>
            <a:ext cx="2082125" cy="6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ulialang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compdata" TargetMode="External"/><Relationship Id="rId2" Type="http://schemas.openxmlformats.org/officeDocument/2006/relationships/hyperlink" Target="https://www.coursera.org/course/data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bloggers.com/" TargetMode="External"/><Relationship Id="rId5" Type="http://schemas.openxmlformats.org/officeDocument/2006/relationships/hyperlink" Target="http://gallery.r-enthusiasts.com/" TargetMode="External"/><Relationship Id="rId4" Type="http://schemas.openxmlformats.org/officeDocument/2006/relationships/hyperlink" Target="http://www.statmethods.ne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stor.org/discover/10.2307/2786545?uid=3739704&amp;uid=2&amp;uid=4&amp;uid=3739256&amp;sid=211016747275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0803.09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e</a:t>
            </a:r>
            <a:r>
              <a:rPr lang="cs-CZ" sz="10700" b="1" dirty="0" err="1" smtClean="0"/>
              <a:t>R</a:t>
            </a:r>
            <a:r>
              <a:rPr lang="cs-CZ" dirty="0" err="1" smtClean="0"/>
              <a:t>rrrr</a:t>
            </a:r>
            <a:r>
              <a:rPr lang="en-US" dirty="0" err="1" smtClean="0"/>
              <a:t>ko</a:t>
            </a:r>
            <a:r>
              <a:rPr lang="cs-CZ" dirty="0" smtClean="0"/>
              <a:t>,</a:t>
            </a:r>
            <a:br>
              <a:rPr lang="cs-CZ" dirty="0" smtClean="0"/>
            </a:br>
            <a:r>
              <a:rPr lang="cs-CZ" dirty="0" smtClean="0"/>
              <a:t>aneb úvod do </a:t>
            </a:r>
            <a:r>
              <a:rPr lang="cs-CZ" dirty="0" err="1" smtClean="0"/>
              <a:t>an</a:t>
            </a:r>
            <a:r>
              <a:rPr lang="en-US" dirty="0" smtClean="0"/>
              <a:t>a</a:t>
            </a:r>
            <a:r>
              <a:rPr lang="cs-CZ" dirty="0" err="1" smtClean="0"/>
              <a:t>lýzy</a:t>
            </a:r>
            <a:r>
              <a:rPr lang="cs-CZ" dirty="0" smtClean="0"/>
              <a:t> dat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cs-CZ" dirty="0" err="1" smtClean="0"/>
              <a:t>iri.stepan</a:t>
            </a:r>
            <a:r>
              <a:rPr lang="en-US" dirty="0" smtClean="0"/>
              <a:t>@etnetera.cz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</a:t>
            </a:r>
            <a:r>
              <a:rPr lang="cs-CZ" dirty="0" err="1" smtClean="0"/>
              <a:t>áme</a:t>
            </a:r>
            <a:r>
              <a:rPr lang="cs-CZ" dirty="0" smtClean="0"/>
              <a:t> moc dat a musíme se v nich vyznat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cs-CZ" dirty="0" err="1" smtClean="0"/>
              <a:t>traffic</a:t>
            </a:r>
            <a:r>
              <a:rPr lang="cs-CZ" dirty="0" smtClean="0"/>
              <a:t> </a:t>
            </a:r>
          </a:p>
          <a:p>
            <a:r>
              <a:rPr lang="cs-CZ" dirty="0" err="1" smtClean="0"/>
              <a:t>Social</a:t>
            </a:r>
            <a:r>
              <a:rPr lang="cs-CZ" dirty="0" smtClean="0"/>
              <a:t> media data</a:t>
            </a:r>
            <a:endParaRPr lang="cs-CZ" dirty="0"/>
          </a:p>
          <a:p>
            <a:r>
              <a:rPr lang="cs-CZ" dirty="0"/>
              <a:t>W</a:t>
            </a:r>
            <a:r>
              <a:rPr lang="en-US" dirty="0" err="1" smtClean="0"/>
              <a:t>eb</a:t>
            </a:r>
            <a:r>
              <a:rPr lang="en-US" dirty="0" smtClean="0"/>
              <a:t> enabled devices</a:t>
            </a:r>
          </a:p>
          <a:p>
            <a:r>
              <a:rPr lang="en-US" dirty="0" smtClean="0"/>
              <a:t>Medical </a:t>
            </a:r>
            <a:r>
              <a:rPr lang="cs-CZ" dirty="0" smtClean="0"/>
              <a:t>and </a:t>
            </a:r>
            <a:r>
              <a:rPr lang="cs-CZ" dirty="0" err="1" smtClean="0"/>
              <a:t>health</a:t>
            </a:r>
            <a:r>
              <a:rPr lang="cs-CZ" dirty="0" smtClean="0"/>
              <a:t> </a:t>
            </a:r>
            <a:r>
              <a:rPr lang="en-US" dirty="0" smtClean="0"/>
              <a:t>records</a:t>
            </a:r>
            <a:endParaRPr lang="cs-CZ" dirty="0"/>
          </a:p>
          <a:p>
            <a:r>
              <a:rPr lang="cs-CZ" dirty="0" smtClean="0"/>
              <a:t>DNA </a:t>
            </a:r>
            <a:r>
              <a:rPr lang="cs-CZ" dirty="0" err="1" smtClean="0"/>
              <a:t>sequencers</a:t>
            </a:r>
            <a:endParaRPr lang="cs-CZ" dirty="0" smtClean="0"/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949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cs-CZ" dirty="0" smtClean="0"/>
              <a:t>Kontext oborový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430149"/>
              </p:ext>
            </p:extLst>
          </p:nvPr>
        </p:nvGraphicFramePr>
        <p:xfrm>
          <a:off x="251520" y="1268760"/>
          <a:ext cx="889248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Čárový popisek 1 4"/>
          <p:cNvSpPr/>
          <p:nvPr/>
        </p:nvSpPr>
        <p:spPr>
          <a:xfrm>
            <a:off x="1187624" y="1692797"/>
            <a:ext cx="1224136" cy="828672"/>
          </a:xfrm>
          <a:prstGeom prst="borderCallout1">
            <a:avLst>
              <a:gd name="adj1" fmla="val 98366"/>
              <a:gd name="adj2" fmla="val 101350"/>
              <a:gd name="adj3" fmla="val 254197"/>
              <a:gd name="adj4" fmla="val 217479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Tradiční věda</a:t>
            </a:r>
            <a:endParaRPr lang="cs-CZ" dirty="0"/>
          </a:p>
        </p:txBody>
      </p:sp>
      <p:sp>
        <p:nvSpPr>
          <p:cNvPr id="6" name="Čárový popisek 1 5"/>
          <p:cNvSpPr/>
          <p:nvPr/>
        </p:nvSpPr>
        <p:spPr>
          <a:xfrm>
            <a:off x="7028656" y="2141240"/>
            <a:ext cx="1224136" cy="828672"/>
          </a:xfrm>
          <a:prstGeom prst="borderCallout1">
            <a:avLst>
              <a:gd name="adj1" fmla="val 18750"/>
              <a:gd name="adj2" fmla="val -8333"/>
              <a:gd name="adj3" fmla="val 208104"/>
              <a:gd name="adj4" fmla="val -119132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b="1" dirty="0" err="1" smtClean="0"/>
              <a:t>Danger</a:t>
            </a:r>
            <a:r>
              <a:rPr lang="cs-CZ" b="1" dirty="0" smtClean="0"/>
              <a:t> </a:t>
            </a:r>
            <a:r>
              <a:rPr lang="cs-CZ" b="1" dirty="0" err="1" smtClean="0"/>
              <a:t>zone</a:t>
            </a:r>
            <a:r>
              <a:rPr lang="en-US" b="1" dirty="0" smtClean="0"/>
              <a:t>!!</a:t>
            </a:r>
            <a:endParaRPr lang="cs-CZ" b="1" dirty="0"/>
          </a:p>
        </p:txBody>
      </p:sp>
      <p:sp>
        <p:nvSpPr>
          <p:cNvPr id="7" name="Čárový popisek 1 6"/>
          <p:cNvSpPr/>
          <p:nvPr/>
        </p:nvSpPr>
        <p:spPr>
          <a:xfrm>
            <a:off x="575556" y="5229200"/>
            <a:ext cx="1224136" cy="828672"/>
          </a:xfrm>
          <a:prstGeom prst="borderCallout1">
            <a:avLst>
              <a:gd name="adj1" fmla="val 98366"/>
              <a:gd name="adj2" fmla="val 101350"/>
              <a:gd name="adj3" fmla="val -5603"/>
              <a:gd name="adj4" fmla="val 33945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cs-CZ" dirty="0"/>
          </a:p>
        </p:txBody>
      </p:sp>
      <p:sp>
        <p:nvSpPr>
          <p:cNvPr id="8" name="Ovál 7"/>
          <p:cNvSpPr/>
          <p:nvPr/>
        </p:nvSpPr>
        <p:spPr>
          <a:xfrm>
            <a:off x="3851920" y="3573016"/>
            <a:ext cx="1440160" cy="1296144"/>
          </a:xfrm>
          <a:prstGeom prst="ellipse">
            <a:avLst/>
          </a:prstGeom>
          <a:solidFill>
            <a:srgbClr val="4F81B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analytics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 rot="1747393">
            <a:off x="4822801" y="3359938"/>
            <a:ext cx="2573668" cy="3761586"/>
          </a:xfrm>
          <a:prstGeom prst="rect">
            <a:avLst/>
          </a:prstGeom>
          <a:solidFill>
            <a:srgbClr val="E39829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ový popisek 4"/>
          <p:cNvSpPr/>
          <p:nvPr/>
        </p:nvSpPr>
        <p:spPr>
          <a:xfrm>
            <a:off x="7380312" y="4941168"/>
            <a:ext cx="1676527" cy="933212"/>
          </a:xfrm>
          <a:prstGeom prst="wedgeRectCallout">
            <a:avLst>
              <a:gd name="adj1" fmla="val -37898"/>
              <a:gd name="adj2" fmla="val -1181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400" b="1" dirty="0" smtClean="0"/>
              <a:t>Obsah toho o čem se budeme bavit </a:t>
            </a:r>
            <a:r>
              <a:rPr lang="en-US" sz="1400" b="1" dirty="0" smtClean="0"/>
              <a:t>;-)</a:t>
            </a:r>
            <a:endParaRPr lang="cs-CZ" sz="1400" dirty="0" smtClean="0"/>
          </a:p>
        </p:txBody>
      </p:sp>
    </p:spTree>
    <p:extLst>
      <p:ext uri="{BB962C8B-B14F-4D97-AF65-F5344CB8AC3E}">
        <p14:creationId xmlns:p14="http://schemas.microsoft.com/office/powerpoint/2010/main" val="25344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8E0470-8A63-47EA-B750-24751A870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D7E0B-D282-44C8-A994-4E554AE7C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695D4C-6B2A-44F8-9D26-509F8EA4E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Přehled o postupu analýzy dat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849932"/>
              </p:ext>
            </p:extLst>
          </p:nvPr>
        </p:nvGraphicFramePr>
        <p:xfrm>
          <a:off x="467544" y="1844824"/>
          <a:ext cx="8229600" cy="276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Šipka doprava 4"/>
          <p:cNvSpPr/>
          <p:nvPr/>
        </p:nvSpPr>
        <p:spPr>
          <a:xfrm>
            <a:off x="539552" y="3933056"/>
            <a:ext cx="8208912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Celý proces je dokumentovaný a opakovatelný</a:t>
            </a:r>
            <a:endParaRPr lang="cs-CZ" b="1" dirty="0"/>
          </a:p>
        </p:txBody>
      </p:sp>
      <p:sp>
        <p:nvSpPr>
          <p:cNvPr id="6" name="TextovéPole 5"/>
          <p:cNvSpPr txBox="1"/>
          <p:nvPr/>
        </p:nvSpPr>
        <p:spPr>
          <a:xfrm>
            <a:off x="539552" y="148478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Krok 0: Máme představu kde </a:t>
            </a:r>
            <a:r>
              <a:rPr lang="cs-CZ" b="1" dirty="0" err="1" smtClean="0"/>
              <a:t>vezmene</a:t>
            </a:r>
            <a:r>
              <a:rPr lang="cs-CZ" b="1" dirty="0" smtClean="0"/>
              <a:t> data a máme otázky, co nás zajímají</a:t>
            </a:r>
            <a:endParaRPr lang="cs-CZ" b="1" dirty="0"/>
          </a:p>
        </p:txBody>
      </p:sp>
      <p:cxnSp>
        <p:nvCxnSpPr>
          <p:cNvPr id="8" name="Přímá spojnice se šipkou 7"/>
          <p:cNvCxnSpPr/>
          <p:nvPr/>
        </p:nvCxnSpPr>
        <p:spPr>
          <a:xfrm>
            <a:off x="1259632" y="2144878"/>
            <a:ext cx="0" cy="6498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6012160" y="149854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Máme podložené odpovědi a diskusi k nim</a:t>
            </a:r>
            <a:endParaRPr lang="cs-CZ" b="1" dirty="0"/>
          </a:p>
        </p:txBody>
      </p:sp>
      <p:cxnSp>
        <p:nvCxnSpPr>
          <p:cNvPr id="11" name="Přímá spojnice se šipkou 10"/>
          <p:cNvCxnSpPr/>
          <p:nvPr/>
        </p:nvCxnSpPr>
        <p:spPr>
          <a:xfrm flipV="1">
            <a:off x="7596336" y="2131115"/>
            <a:ext cx="0" cy="6635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AA2B54-E0BC-4557-A510-3A7D6B88C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4664F0-42C5-4A6A-B974-078DBF9F2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09988B-F9DD-4DDA-9E84-413D52770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F677E4-CCA1-4E6A-9549-106E646BD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2A10A9-F747-4BD8-AC08-D57B61536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v tom dělá to R-</a:t>
            </a:r>
            <a:r>
              <a:rPr lang="cs-CZ" dirty="0" err="1" smtClean="0"/>
              <a:t>ko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13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Stručně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Rko</a:t>
            </a:r>
            <a:r>
              <a:rPr lang="cs-CZ" dirty="0" smtClean="0"/>
              <a:t> je skriptovací jazyk podporující celý cyklus analýzy dat</a:t>
            </a:r>
          </a:p>
          <a:p>
            <a:r>
              <a:rPr lang="cs-CZ" strike="sngStrike" dirty="0" smtClean="0"/>
              <a:t>Podporuje</a:t>
            </a:r>
            <a:r>
              <a:rPr lang="cs-CZ" dirty="0" smtClean="0"/>
              <a:t> Umožňuje dobré návyky</a:t>
            </a:r>
          </a:p>
          <a:p>
            <a:r>
              <a:rPr lang="cs-CZ" dirty="0" smtClean="0"/>
              <a:t>Umožňuje kvalitní dokumentaci procesu</a:t>
            </a:r>
          </a:p>
          <a:p>
            <a:r>
              <a:rPr lang="cs-CZ" dirty="0" smtClean="0"/>
              <a:t>Umožňuje automatizaci</a:t>
            </a:r>
          </a:p>
          <a:p>
            <a:r>
              <a:rPr lang="cs-CZ" dirty="0" smtClean="0"/>
              <a:t>Je rozšířené a má tisíce modulů</a:t>
            </a:r>
          </a:p>
          <a:p>
            <a:r>
              <a:rPr lang="cs-CZ" dirty="0" smtClean="0"/>
              <a:t>Má širokou komunitu 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055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Historie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R je open source dialektem komerčního jazyku S vyvíjeného od roku 1976</a:t>
            </a:r>
          </a:p>
          <a:p>
            <a:r>
              <a:rPr lang="cs-CZ" dirty="0" smtClean="0"/>
              <a:t>R vzniklo v roce </a:t>
            </a:r>
            <a:r>
              <a:rPr lang="en-US" dirty="0" smtClean="0"/>
              <a:t>1991, </a:t>
            </a:r>
            <a:r>
              <a:rPr lang="en-US" dirty="0" err="1" smtClean="0"/>
              <a:t>postupn</a:t>
            </a:r>
            <a:r>
              <a:rPr lang="cs-CZ" dirty="0" smtClean="0"/>
              <a:t>ě přešlo pod GNU</a:t>
            </a:r>
            <a:endParaRPr lang="en-US" dirty="0" smtClean="0"/>
          </a:p>
          <a:p>
            <a:r>
              <a:rPr lang="en-US" dirty="0" smtClean="0"/>
              <a:t>Od </a:t>
            </a:r>
            <a:r>
              <a:rPr lang="cs-CZ" dirty="0" smtClean="0"/>
              <a:t>roku cca 2000 zažívá masivní rozmach a stává se </a:t>
            </a:r>
            <a:r>
              <a:rPr lang="cs-CZ" dirty="0" err="1" smtClean="0"/>
              <a:t>defacto</a:t>
            </a:r>
            <a:r>
              <a:rPr lang="cs-CZ" dirty="0" smtClean="0"/>
              <a:t> standardem pro univerzitní prostředí i mimo něj</a:t>
            </a:r>
          </a:p>
          <a:p>
            <a:r>
              <a:rPr lang="cs-CZ" dirty="0" smtClean="0"/>
              <a:t>Současná verze je </a:t>
            </a:r>
            <a:r>
              <a:rPr lang="en-US" dirty="0" smtClean="0"/>
              <a:t>3.2.n</a:t>
            </a:r>
            <a:r>
              <a:rPr lang="cs-CZ" dirty="0" err="1" smtClean="0"/>
              <a:t>ěco</a:t>
            </a:r>
            <a:r>
              <a:rPr lang="cs-CZ" dirty="0" smtClean="0"/>
              <a:t> a má aktivní vývoj</a:t>
            </a:r>
          </a:p>
          <a:p>
            <a:r>
              <a:rPr lang="cs-CZ" dirty="0" smtClean="0"/>
              <a:t>www.r</a:t>
            </a:r>
            <a:r>
              <a:rPr lang="en-US" dirty="0" smtClean="0"/>
              <a:t>-project.org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49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R?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Aktivní komunita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mailing </a:t>
            </a:r>
            <a:r>
              <a:rPr lang="en-US" dirty="0" err="1" smtClean="0"/>
              <a:t>listech</a:t>
            </a:r>
            <a:r>
              <a:rPr lang="en-US" dirty="0" smtClean="0"/>
              <a:t> a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 smtClean="0"/>
              <a:t>4000 packages</a:t>
            </a:r>
            <a:r>
              <a:rPr lang="cs-CZ" dirty="0" smtClean="0"/>
              <a:t>v CRAN</a:t>
            </a:r>
            <a:r>
              <a:rPr lang="en-US" dirty="0" smtClean="0"/>
              <a:t>,</a:t>
            </a:r>
            <a:r>
              <a:rPr lang="cs-CZ" dirty="0" smtClean="0"/>
              <a:t> nepočítaně mimo</a:t>
            </a:r>
            <a:r>
              <a:rPr lang="en-US" dirty="0" smtClean="0"/>
              <a:t> </a:t>
            </a:r>
            <a:r>
              <a:rPr lang="cs-CZ" dirty="0" smtClean="0"/>
              <a:t>řada SW </a:t>
            </a:r>
            <a:r>
              <a:rPr lang="cs-CZ" dirty="0" err="1" smtClean="0"/>
              <a:t>toolů</a:t>
            </a:r>
            <a:r>
              <a:rPr lang="cs-CZ" dirty="0" smtClean="0"/>
              <a:t>, GUI apod.</a:t>
            </a:r>
          </a:p>
          <a:p>
            <a:r>
              <a:rPr lang="cs-CZ" dirty="0" smtClean="0"/>
              <a:t>Mnoho </a:t>
            </a:r>
            <a:r>
              <a:rPr lang="cs-CZ" dirty="0" err="1" smtClean="0"/>
              <a:t>dokumetace</a:t>
            </a:r>
            <a:r>
              <a:rPr lang="cs-CZ" dirty="0" smtClean="0"/>
              <a:t>, knih, kurzů</a:t>
            </a:r>
          </a:p>
          <a:p>
            <a:r>
              <a:rPr lang="cs-CZ" dirty="0" smtClean="0"/>
              <a:t>Aktivní vývoj pro všechny </a:t>
            </a:r>
            <a:r>
              <a:rPr lang="cs-CZ" dirty="0" err="1" smtClean="0"/>
              <a:t>platformyy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36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ne R?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Postavené na 40let starém konceptu</a:t>
            </a:r>
          </a:p>
          <a:p>
            <a:pPr lvl="1"/>
            <a:r>
              <a:rPr lang="cs-CZ" dirty="0" smtClean="0"/>
              <a:t>Důsledky v syntaxi a logice jazyka</a:t>
            </a:r>
          </a:p>
          <a:p>
            <a:pPr lvl="1"/>
            <a:r>
              <a:rPr lang="cs-CZ" dirty="0" smtClean="0"/>
              <a:t>Srovnejte s jazykem </a:t>
            </a:r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julialang.org/</a:t>
            </a:r>
            <a:r>
              <a:rPr lang="en-US" dirty="0" smtClean="0"/>
              <a:t>. </a:t>
            </a:r>
            <a:r>
              <a:rPr lang="cs-CZ" dirty="0" smtClean="0"/>
              <a:t>Krásný, ale bez </a:t>
            </a:r>
            <a:r>
              <a:rPr lang="cs-CZ" dirty="0" err="1" smtClean="0"/>
              <a:t>packages</a:t>
            </a:r>
            <a:endParaRPr lang="cs-CZ" dirty="0" smtClean="0"/>
          </a:p>
          <a:p>
            <a:r>
              <a:rPr lang="cs-CZ" dirty="0" smtClean="0"/>
              <a:t>Nutné dostat objekty do paměti (lze částečně obejít)</a:t>
            </a:r>
          </a:p>
          <a:p>
            <a:r>
              <a:rPr lang="cs-CZ" dirty="0" smtClean="0"/>
              <a:t>Minimální podpora pro 3D grafiku a</a:t>
            </a:r>
            <a:r>
              <a:rPr lang="en-US" dirty="0" smtClean="0"/>
              <a:t> </a:t>
            </a:r>
            <a:r>
              <a:rPr lang="en-US" dirty="0" err="1" smtClean="0"/>
              <a:t>animace</a:t>
            </a:r>
            <a:r>
              <a:rPr lang="cs-CZ" dirty="0" smtClean="0"/>
              <a:t> vizualizace</a:t>
            </a:r>
          </a:p>
          <a:p>
            <a:r>
              <a:rPr lang="cs-CZ" dirty="0" smtClean="0"/>
              <a:t>Závislost na </a:t>
            </a:r>
            <a:r>
              <a:rPr lang="cs-CZ" dirty="0" err="1" smtClean="0"/>
              <a:t>packages</a:t>
            </a:r>
            <a:r>
              <a:rPr lang="cs-CZ" dirty="0" smtClean="0"/>
              <a:t>. Když není musíte si dodělat</a:t>
            </a:r>
          </a:p>
          <a:p>
            <a:r>
              <a:rPr lang="cs-CZ" dirty="0" smtClean="0"/>
              <a:t>Nutná alespoň minimální znalost programování a lze </a:t>
            </a:r>
            <a:r>
              <a:rPr lang="cs-CZ" dirty="0" err="1" smtClean="0"/>
              <a:t>prasit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24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PojĎme</a:t>
            </a:r>
            <a:r>
              <a:rPr lang="cs-CZ" dirty="0" smtClean="0"/>
              <a:t> na to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2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budete potřebovat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www.r-project.org</a:t>
            </a:r>
            <a:endParaRPr lang="en-US" dirty="0" smtClean="0"/>
          </a:p>
          <a:p>
            <a:r>
              <a:rPr lang="en-US" dirty="0" err="1" smtClean="0"/>
              <a:t>Rstudio</a:t>
            </a:r>
            <a:r>
              <a:rPr lang="en-US" dirty="0" smtClean="0"/>
              <a:t> – </a:t>
            </a:r>
            <a:r>
              <a:rPr lang="en-US" dirty="0" err="1" smtClean="0"/>
              <a:t>asi</a:t>
            </a:r>
            <a:r>
              <a:rPr lang="en-US" dirty="0" smtClean="0"/>
              <a:t> </a:t>
            </a:r>
            <a:r>
              <a:rPr lang="en-US" dirty="0" err="1" smtClean="0"/>
              <a:t>nejlep</a:t>
            </a:r>
            <a:r>
              <a:rPr lang="cs-CZ" dirty="0" err="1" smtClean="0"/>
              <a:t>ší</a:t>
            </a:r>
            <a:r>
              <a:rPr lang="cs-CZ" dirty="0" smtClean="0"/>
              <a:t> IDE</a:t>
            </a:r>
            <a:endParaRPr lang="en-US" dirty="0" smtClean="0"/>
          </a:p>
          <a:p>
            <a:r>
              <a:rPr lang="en-US" dirty="0" smtClean="0"/>
              <a:t>GIT – ten pot</a:t>
            </a:r>
            <a:r>
              <a:rPr lang="cs-CZ" dirty="0" err="1" smtClean="0"/>
              <a:t>řebujete</a:t>
            </a:r>
            <a:r>
              <a:rPr lang="cs-CZ" dirty="0" smtClean="0"/>
              <a:t> všude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smtClean="0"/>
              <a:t>Dále </a:t>
            </a:r>
            <a:r>
              <a:rPr lang="en-US" dirty="0" err="1" smtClean="0"/>
              <a:t>doporu</a:t>
            </a:r>
            <a:r>
              <a:rPr lang="cs-CZ" dirty="0" err="1" smtClean="0"/>
              <a:t>čeno</a:t>
            </a:r>
            <a:endParaRPr lang="cs-CZ" dirty="0" smtClean="0"/>
          </a:p>
          <a:p>
            <a:r>
              <a:rPr lang="cs-CZ" dirty="0" smtClean="0"/>
              <a:t>Java </a:t>
            </a:r>
            <a:r>
              <a:rPr lang="en-US" dirty="0" smtClean="0"/>
              <a:t>(</a:t>
            </a:r>
            <a:r>
              <a:rPr lang="en-US" dirty="0" err="1" smtClean="0"/>
              <a:t>vy</a:t>
            </a:r>
            <a:r>
              <a:rPr lang="cs-CZ" dirty="0" err="1" smtClean="0"/>
              <a:t>žadována</a:t>
            </a:r>
            <a:r>
              <a:rPr lang="cs-CZ" dirty="0" smtClean="0"/>
              <a:t> některými </a:t>
            </a:r>
            <a:r>
              <a:rPr lang="cs-CZ" dirty="0" err="1" smtClean="0"/>
              <a:t>packages</a:t>
            </a:r>
            <a:r>
              <a:rPr lang="en-US" dirty="0" smtClean="0"/>
              <a:t> ala </a:t>
            </a:r>
            <a:r>
              <a:rPr lang="en-US" dirty="0" err="1" smtClean="0"/>
              <a:t>rJava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Pandoc</a:t>
            </a:r>
            <a:r>
              <a:rPr lang="cs-CZ" dirty="0" smtClean="0"/>
              <a:t> pro konverze dokumentů </a:t>
            </a:r>
            <a:r>
              <a:rPr lang="en-US" dirty="0" smtClean="0"/>
              <a:t>(a </a:t>
            </a:r>
            <a:r>
              <a:rPr lang="en-US" dirty="0" err="1" smtClean="0"/>
              <a:t>MikTEX</a:t>
            </a:r>
            <a:r>
              <a:rPr lang="en-US" dirty="0" smtClean="0"/>
              <a:t> pro </a:t>
            </a:r>
            <a:r>
              <a:rPr lang="en-US" dirty="0" err="1" smtClean="0"/>
              <a:t>konverzi</a:t>
            </a:r>
            <a:r>
              <a:rPr lang="en-US" dirty="0" smtClean="0"/>
              <a:t> do PDF)</a:t>
            </a:r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23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Miniškolička</a:t>
            </a:r>
            <a:r>
              <a:rPr lang="cs-CZ" dirty="0" smtClean="0"/>
              <a:t> – co od ní chci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3600" b="1" dirty="0" smtClean="0"/>
              <a:t>Něco jsem se naučil a chci to předat dál</a:t>
            </a:r>
            <a:endParaRPr lang="cs-CZ" b="1" dirty="0" smtClean="0"/>
          </a:p>
          <a:p>
            <a:r>
              <a:rPr lang="cs-CZ" dirty="0" smtClean="0"/>
              <a:t>Chci </a:t>
            </a:r>
            <a:r>
              <a:rPr lang="cs-CZ" dirty="0" err="1" smtClean="0"/>
              <a:t>Rko</a:t>
            </a:r>
            <a:r>
              <a:rPr lang="cs-CZ" dirty="0" smtClean="0"/>
              <a:t> propagovat ve své firmě a na trhu</a:t>
            </a:r>
          </a:p>
          <a:p>
            <a:r>
              <a:rPr lang="cs-CZ" dirty="0" smtClean="0"/>
              <a:t>Chci aby tu byli lidé, kteří pomohou a poradí</a:t>
            </a:r>
          </a:p>
          <a:p>
            <a:r>
              <a:rPr lang="cs-CZ" dirty="0" smtClean="0"/>
              <a:t>Chci feedback. Já vlastně nevím, zda umím něco zajímavého</a:t>
            </a:r>
          </a:p>
          <a:p>
            <a:r>
              <a:rPr lang="cs-CZ" dirty="0" smtClean="0"/>
              <a:t>Chci vyprovokovat další, chytřejší a zkušenější aby mi také něco řekli</a:t>
            </a:r>
          </a:p>
          <a:p>
            <a:r>
              <a:rPr lang="cs-CZ" dirty="0" smtClean="0"/>
              <a:t>Chci poznat zajímavé lidi. A lidi co se hrabou v datech jsou většinou super </a:t>
            </a:r>
            <a:r>
              <a:rPr lang="en-US" dirty="0" smtClean="0"/>
              <a:t>;-)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67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packages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Base </a:t>
            </a:r>
            <a:r>
              <a:rPr lang="cs-CZ" dirty="0" smtClean="0"/>
              <a:t>– základní </a:t>
            </a:r>
            <a:r>
              <a:rPr lang="cs-CZ" dirty="0" err="1" smtClean="0"/>
              <a:t>packages</a:t>
            </a:r>
            <a:r>
              <a:rPr lang="cs-CZ" dirty="0" smtClean="0"/>
              <a:t> v instalaci</a:t>
            </a:r>
          </a:p>
          <a:p>
            <a:r>
              <a:rPr lang="cs-CZ" b="1" dirty="0" smtClean="0"/>
              <a:t>CRAN</a:t>
            </a:r>
            <a:r>
              <a:rPr lang="cs-CZ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centr</a:t>
            </a:r>
            <a:r>
              <a:rPr lang="cs-CZ" dirty="0" err="1" smtClean="0"/>
              <a:t>ální</a:t>
            </a:r>
            <a:r>
              <a:rPr lang="cs-CZ" dirty="0" smtClean="0"/>
              <a:t> </a:t>
            </a:r>
            <a:r>
              <a:rPr lang="cs-CZ" dirty="0" err="1" smtClean="0"/>
              <a:t>repository</a:t>
            </a:r>
            <a:endParaRPr lang="cs-CZ" dirty="0" smtClean="0"/>
          </a:p>
          <a:p>
            <a:pPr lvl="1"/>
            <a:r>
              <a:rPr lang="en-US" dirty="0" err="1"/>
              <a:t>i</a:t>
            </a:r>
            <a:r>
              <a:rPr lang="cs-CZ" dirty="0" err="1" smtClean="0"/>
              <a:t>nstall.packages</a:t>
            </a:r>
            <a:r>
              <a:rPr lang="en-US" dirty="0" smtClean="0"/>
              <a:t>(“</a:t>
            </a:r>
            <a:r>
              <a:rPr lang="cs-CZ" dirty="0" err="1" smtClean="0"/>
              <a:t>devtools</a:t>
            </a:r>
            <a:r>
              <a:rPr lang="cs-CZ" dirty="0" smtClean="0"/>
              <a:t>“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b="1" dirty="0" err="1" smtClean="0"/>
              <a:t>Github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Lze</a:t>
            </a:r>
            <a:r>
              <a:rPr lang="en-US" dirty="0" smtClean="0"/>
              <a:t> </a:t>
            </a:r>
            <a:r>
              <a:rPr lang="en-US" dirty="0" err="1" smtClean="0"/>
              <a:t>instalovat</a:t>
            </a:r>
            <a:r>
              <a:rPr lang="en-US" dirty="0" smtClean="0"/>
              <a:t> </a:t>
            </a:r>
            <a:r>
              <a:rPr lang="en-US" dirty="0" err="1" smtClean="0"/>
              <a:t>pomoc</a:t>
            </a:r>
            <a:r>
              <a:rPr lang="cs-CZ" dirty="0" smtClean="0"/>
              <a:t>í </a:t>
            </a:r>
            <a:r>
              <a:rPr lang="cs-CZ" dirty="0" err="1" smtClean="0"/>
              <a:t>package</a:t>
            </a:r>
            <a:r>
              <a:rPr lang="cs-CZ" dirty="0" smtClean="0"/>
              <a:t> </a:t>
            </a:r>
            <a:r>
              <a:rPr lang="cs-CZ" b="1" i="1" dirty="0" err="1" smtClean="0"/>
              <a:t>devtools</a:t>
            </a:r>
            <a:endParaRPr lang="cs-CZ" b="1" i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Ka</a:t>
            </a:r>
            <a:r>
              <a:rPr lang="cs-CZ" dirty="0" err="1" smtClean="0"/>
              <a:t>ždý</a:t>
            </a:r>
            <a:r>
              <a:rPr lang="cs-CZ" dirty="0" smtClean="0"/>
              <a:t> </a:t>
            </a:r>
            <a:r>
              <a:rPr lang="cs-CZ" dirty="0" err="1" smtClean="0"/>
              <a:t>package</a:t>
            </a:r>
            <a:r>
              <a:rPr lang="cs-CZ" dirty="0" smtClean="0"/>
              <a:t> obsahuje i manuálovou stránku a nápovědu pomocí </a:t>
            </a:r>
            <a:r>
              <a:rPr lang="cs-CZ" b="1" i="1" dirty="0" smtClean="0"/>
              <a:t>?funkce </a:t>
            </a:r>
            <a:endParaRPr lang="cs-CZ" b="1" i="1" dirty="0"/>
          </a:p>
        </p:txBody>
      </p:sp>
    </p:spTree>
    <p:extLst>
      <p:ext uri="{BB962C8B-B14F-4D97-AF65-F5344CB8AC3E}">
        <p14:creationId xmlns:p14="http://schemas.microsoft.com/office/powerpoint/2010/main" val="667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Datacamp.org</a:t>
            </a:r>
          </a:p>
          <a:p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www.coursera.org/course/dataanalysis</a:t>
            </a:r>
            <a:r>
              <a:rPr lang="en-US" dirty="0" smtClean="0"/>
              <a:t> - </a:t>
            </a:r>
            <a:r>
              <a:rPr lang="en-US" dirty="0" err="1" smtClean="0"/>
              <a:t>zamereno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to co a </a:t>
            </a:r>
            <a:r>
              <a:rPr lang="en-US" dirty="0" err="1" smtClean="0"/>
              <a:t>jak</a:t>
            </a:r>
            <a:r>
              <a:rPr lang="en-US" dirty="0" smtClean="0"/>
              <a:t> d</a:t>
            </a:r>
            <a:r>
              <a:rPr lang="cs-CZ" dirty="0" err="1" smtClean="0"/>
              <a:t>ělat</a:t>
            </a:r>
            <a:endParaRPr lang="en-US" dirty="0" smtClean="0"/>
          </a:p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www.coursera.org/course/compdata</a:t>
            </a:r>
            <a:r>
              <a:rPr lang="cs-CZ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zam</a:t>
            </a:r>
            <a:r>
              <a:rPr lang="cs-CZ" dirty="0" err="1" smtClean="0"/>
              <a:t>ěřeno</a:t>
            </a:r>
            <a:r>
              <a:rPr lang="cs-CZ" dirty="0" smtClean="0"/>
              <a:t> na R hloubkově, včetně </a:t>
            </a:r>
            <a:r>
              <a:rPr lang="cs-CZ" dirty="0" err="1" smtClean="0"/>
              <a:t>profilingu</a:t>
            </a:r>
            <a:r>
              <a:rPr lang="cs-CZ" dirty="0" smtClean="0"/>
              <a:t>, </a:t>
            </a:r>
            <a:r>
              <a:rPr lang="cs-CZ" dirty="0" err="1" smtClean="0"/>
              <a:t>debugingu</a:t>
            </a:r>
            <a:r>
              <a:rPr lang="cs-CZ" dirty="0" smtClean="0"/>
              <a:t>, vývoje </a:t>
            </a:r>
            <a:r>
              <a:rPr lang="cs-CZ" dirty="0" err="1" smtClean="0"/>
              <a:t>packages</a:t>
            </a:r>
            <a:r>
              <a:rPr lang="cs-CZ" dirty="0" smtClean="0"/>
              <a:t>, …</a:t>
            </a:r>
            <a:endParaRPr lang="en-US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Stránky</a:t>
            </a:r>
            <a:endParaRPr lang="en-US" dirty="0" smtClean="0"/>
          </a:p>
          <a:p>
            <a:r>
              <a:rPr lang="cs-CZ" dirty="0">
                <a:hlinkClick r:id="rId4"/>
              </a:rPr>
              <a:t>http://www.statmethods.net</a:t>
            </a:r>
            <a:r>
              <a:rPr lang="cs-CZ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cs-CZ" dirty="0">
                <a:hlinkClick r:id="rId5"/>
              </a:rPr>
              <a:t>http://gallery.r-enthusiasts.com</a:t>
            </a:r>
            <a:r>
              <a:rPr lang="cs-CZ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cs-CZ" dirty="0">
                <a:hlinkClick r:id="rId6"/>
              </a:rPr>
              <a:t>http://www.r-bloggers.com</a:t>
            </a:r>
            <a:r>
              <a:rPr lang="cs-CZ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cs-CZ" dirty="0" smtClean="0"/>
              <a:t>...</a:t>
            </a:r>
            <a:endParaRPr lang="en-US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93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cs-CZ" dirty="0" smtClean="0"/>
              <a:t>ď už opravdu </a:t>
            </a:r>
            <a:r>
              <a:rPr lang="cs-CZ" dirty="0" err="1" smtClean="0"/>
              <a:t>poJďme</a:t>
            </a:r>
            <a:r>
              <a:rPr lang="cs-CZ" dirty="0" smtClean="0"/>
              <a:t> na to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4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cs-CZ" dirty="0" smtClean="0"/>
              <a:t>č</a:t>
            </a:r>
            <a:r>
              <a:rPr lang="en-US" dirty="0" err="1" smtClean="0"/>
              <a:t>em</a:t>
            </a:r>
            <a:r>
              <a:rPr lang="en-US" dirty="0" smtClean="0"/>
              <a:t> to </a:t>
            </a:r>
            <a:r>
              <a:rPr lang="en-US" dirty="0" err="1" smtClean="0"/>
              <a:t>bude</a:t>
            </a:r>
            <a:r>
              <a:rPr lang="cs-CZ" dirty="0" smtClean="0"/>
              <a:t> dnes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Kontext problému</a:t>
            </a:r>
          </a:p>
          <a:p>
            <a:pPr lvl="1"/>
            <a:r>
              <a:rPr lang="cs-CZ" dirty="0" smtClean="0"/>
              <a:t>proč vlastně </a:t>
            </a:r>
            <a:r>
              <a:rPr lang="cs-CZ" dirty="0" err="1" smtClean="0"/>
              <a:t>excel</a:t>
            </a:r>
            <a:r>
              <a:rPr lang="cs-CZ" dirty="0" smtClean="0"/>
              <a:t> a průměr nestačí</a:t>
            </a:r>
          </a:p>
          <a:p>
            <a:r>
              <a:rPr lang="cs-CZ" dirty="0" smtClean="0"/>
              <a:t>Co je </a:t>
            </a:r>
            <a:r>
              <a:rPr lang="cs-CZ" b="1" dirty="0" err="1" smtClean="0"/>
              <a:t>R</a:t>
            </a:r>
            <a:r>
              <a:rPr lang="cs-CZ" dirty="0" err="1" smtClean="0"/>
              <a:t>ko</a:t>
            </a:r>
            <a:endParaRPr lang="cs-CZ" dirty="0" smtClean="0"/>
          </a:p>
          <a:p>
            <a:pPr lvl="1"/>
            <a:r>
              <a:rPr lang="cs-CZ" dirty="0" err="1" smtClean="0"/>
              <a:t>Short</a:t>
            </a:r>
            <a:r>
              <a:rPr lang="cs-CZ" dirty="0" smtClean="0"/>
              <a:t> </a:t>
            </a:r>
            <a:r>
              <a:rPr lang="cs-CZ" dirty="0" err="1" smtClean="0"/>
              <a:t>history</a:t>
            </a:r>
            <a:endParaRPr lang="cs-CZ" dirty="0" smtClean="0"/>
          </a:p>
          <a:p>
            <a:pPr lvl="1"/>
            <a:r>
              <a:rPr lang="cs-CZ" dirty="0" smtClean="0"/>
              <a:t>Základy a principy jazyka</a:t>
            </a:r>
          </a:p>
          <a:p>
            <a:r>
              <a:rPr lang="cs-CZ" dirty="0" smtClean="0"/>
              <a:t>Analýza dat</a:t>
            </a:r>
          </a:p>
          <a:p>
            <a:pPr lvl="1"/>
            <a:r>
              <a:rPr lang="cs-CZ" dirty="0" smtClean="0"/>
              <a:t>Postup a ukázka celého cyklu </a:t>
            </a:r>
            <a:r>
              <a:rPr lang="cs-CZ" dirty="0" err="1" smtClean="0"/>
              <a:t>anlaýzy</a:t>
            </a:r>
            <a:r>
              <a:rPr lang="cs-CZ" dirty="0" smtClean="0"/>
              <a:t> dat v </a:t>
            </a:r>
            <a:r>
              <a:rPr lang="cs-CZ" b="1" dirty="0" err="1" smtClean="0"/>
              <a:t>R</a:t>
            </a:r>
            <a:r>
              <a:rPr lang="cs-CZ" dirty="0" err="1" smtClean="0"/>
              <a:t>ku</a:t>
            </a:r>
            <a:endParaRPr lang="cs-CZ" dirty="0" smtClean="0"/>
          </a:p>
          <a:p>
            <a:r>
              <a:rPr lang="cs-CZ" dirty="0" smtClean="0"/>
              <a:t>Diskuse</a:t>
            </a:r>
          </a:p>
          <a:p>
            <a:pPr lvl="1"/>
            <a:r>
              <a:rPr lang="cs-CZ" dirty="0" smtClean="0"/>
              <a:t>Alternativy</a:t>
            </a:r>
          </a:p>
          <a:p>
            <a:pPr lvl="1"/>
            <a:r>
              <a:rPr lang="cs-CZ" dirty="0" smtClean="0"/>
              <a:t>Další cesty vývoje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75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od toho očekávat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Získáte přehledovou znalost R</a:t>
            </a:r>
          </a:p>
          <a:p>
            <a:pPr lvl="1"/>
            <a:r>
              <a:rPr lang="cs-CZ" dirty="0" smtClean="0"/>
              <a:t>Dokážete se rozhodnout, zda to pro Vás k něčemu je a máte tomu věnovat energii</a:t>
            </a:r>
          </a:p>
          <a:p>
            <a:endParaRPr lang="cs-CZ" dirty="0"/>
          </a:p>
          <a:p>
            <a:r>
              <a:rPr lang="cs-CZ" dirty="0" smtClean="0"/>
              <a:t>Získáte představu o tom jak se analyzují data u nás. </a:t>
            </a:r>
          </a:p>
          <a:p>
            <a:pPr lvl="1"/>
            <a:r>
              <a:rPr lang="cs-CZ" dirty="0" smtClean="0"/>
              <a:t>Dokážete posoudit, zda je to pro vás zajímavé přijít příště</a:t>
            </a:r>
          </a:p>
          <a:p>
            <a:pPr marL="0" indent="0">
              <a:buNone/>
            </a:pPr>
            <a:endParaRPr lang="cs-CZ" dirty="0" smtClean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04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adte.cz/picture/2010/2864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00600" cy="405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1196" y="12687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cs-CZ" sz="2800" dirty="0" smtClean="0"/>
              <a:t>V následujících hodinách uvidíte ukázky programování a statistiky od člověka, který neumí pořádně ani jedno ani druhé</a:t>
            </a:r>
            <a:r>
              <a:rPr lang="cs-CZ" dirty="0" smtClean="0"/>
              <a:t>. </a:t>
            </a:r>
            <a:r>
              <a:rPr lang="cs-CZ" b="1" dirty="0" smtClean="0"/>
              <a:t>Buďte </a:t>
            </a:r>
            <a:r>
              <a:rPr lang="cs-CZ" b="1" dirty="0" err="1" smtClean="0"/>
              <a:t>schovívaví</a:t>
            </a:r>
            <a:r>
              <a:rPr lang="cs-CZ" b="1" dirty="0" smtClean="0"/>
              <a:t>.</a:t>
            </a:r>
          </a:p>
          <a:p>
            <a:pPr marL="0" indent="0" algn="ct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3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je to </a:t>
            </a:r>
            <a:r>
              <a:rPr lang="en-US" dirty="0" err="1" smtClean="0"/>
              <a:t>anla</a:t>
            </a:r>
            <a:r>
              <a:rPr lang="cs-CZ" dirty="0" err="1" smtClean="0"/>
              <a:t>lýza</a:t>
            </a:r>
            <a:r>
              <a:rPr lang="cs-CZ" dirty="0" smtClean="0"/>
              <a:t> dat?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8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Kontext historický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 smtClean="0"/>
              <a:t>Statististika</a:t>
            </a:r>
            <a:r>
              <a:rPr lang="cs-CZ" dirty="0" smtClean="0"/>
              <a:t> a zpracování dat lze rozdělit do několika epoch</a:t>
            </a:r>
            <a:r>
              <a:rPr lang="en-US" dirty="0" smtClean="0"/>
              <a:t>. </a:t>
            </a:r>
            <a:r>
              <a:rPr lang="cs-CZ" dirty="0" smtClean="0"/>
              <a:t>S různými úspěchy a problémy.</a:t>
            </a:r>
          </a:p>
          <a:p>
            <a:r>
              <a:rPr lang="cs-CZ" b="1" dirty="0" smtClean="0"/>
              <a:t>První úspěchy </a:t>
            </a:r>
            <a:r>
              <a:rPr lang="en-US" b="1" dirty="0" smtClean="0"/>
              <a:t>(&lt;1900)</a:t>
            </a:r>
            <a:endParaRPr lang="cs-CZ" b="1" dirty="0" smtClean="0"/>
          </a:p>
          <a:p>
            <a:pPr lvl="1"/>
            <a:r>
              <a:rPr lang="cs-CZ" sz="1800" dirty="0" smtClean="0"/>
              <a:t>Odpovědi na několik málo důležitých otázek typu zda se rodí více dívek či chlapců, koncept regrese, .. Zpravidla dlouhé studie založené na v</a:t>
            </a:r>
            <a:r>
              <a:rPr lang="en-US" sz="1800" dirty="0" smtClean="0"/>
              <a:t>e</a:t>
            </a:r>
            <a:r>
              <a:rPr lang="cs-CZ" sz="1800" dirty="0" err="1" smtClean="0"/>
              <a:t>lkých</a:t>
            </a:r>
            <a:r>
              <a:rPr lang="cs-CZ" sz="1800" dirty="0" smtClean="0"/>
              <a:t> vzorcích</a:t>
            </a:r>
            <a:endParaRPr lang="cs-CZ" sz="2400" dirty="0" smtClean="0"/>
          </a:p>
          <a:p>
            <a:r>
              <a:rPr lang="cs-CZ" b="1" dirty="0" smtClean="0"/>
              <a:t>Máme málo dat </a:t>
            </a:r>
            <a:r>
              <a:rPr lang="en-US" b="1" dirty="0" smtClean="0"/>
              <a:t>(&lt;1980)</a:t>
            </a:r>
            <a:endParaRPr lang="cs-CZ" b="1" dirty="0" smtClean="0"/>
          </a:p>
          <a:p>
            <a:pPr lvl="1"/>
            <a:r>
              <a:rPr lang="cs-CZ" sz="1800" dirty="0" smtClean="0"/>
              <a:t>Data byla </a:t>
            </a:r>
            <a:r>
              <a:rPr lang="cs-CZ" sz="1800" b="1" dirty="0" smtClean="0"/>
              <a:t>drahá.  </a:t>
            </a:r>
            <a:r>
              <a:rPr lang="cs-CZ" sz="1800" dirty="0" smtClean="0"/>
              <a:t>Máme tedy vzorek a odhadujeme</a:t>
            </a:r>
            <a:r>
              <a:rPr lang="en-US" sz="1800" dirty="0" smtClean="0"/>
              <a:t> </a:t>
            </a:r>
            <a:r>
              <a:rPr lang="en-US" sz="1800" dirty="0" err="1" smtClean="0"/>
              <a:t>vlastnost</a:t>
            </a:r>
            <a:r>
              <a:rPr lang="en-US" sz="1800" dirty="0" smtClean="0"/>
              <a:t> populace</a:t>
            </a:r>
            <a:endParaRPr lang="cs-CZ" dirty="0" smtClean="0"/>
          </a:p>
          <a:p>
            <a:r>
              <a:rPr lang="cs-CZ" b="1" dirty="0" smtClean="0"/>
              <a:t>Máme moc dat </a:t>
            </a:r>
            <a:r>
              <a:rPr lang="en-US" b="1" dirty="0" smtClean="0"/>
              <a:t>(</a:t>
            </a:r>
            <a:r>
              <a:rPr lang="en-US" b="1" dirty="0" err="1" smtClean="0"/>
              <a:t>dnes</a:t>
            </a:r>
            <a:r>
              <a:rPr lang="en-US" b="1" dirty="0" smtClean="0"/>
              <a:t>)</a:t>
            </a:r>
            <a:endParaRPr lang="en-US" b="1" dirty="0"/>
          </a:p>
          <a:p>
            <a:pPr lvl="1"/>
            <a:r>
              <a:rPr lang="en-US" sz="2000" dirty="0" err="1" smtClean="0"/>
              <a:t>Strojov</a:t>
            </a:r>
            <a:r>
              <a:rPr lang="cs-CZ" sz="2000" dirty="0" smtClean="0"/>
              <a:t>é testování hypotéz, záplava dat, strojové učení, </a:t>
            </a:r>
            <a:r>
              <a:rPr lang="cs-CZ" sz="2000" dirty="0" err="1" smtClean="0"/>
              <a:t>datamining</a:t>
            </a:r>
            <a:r>
              <a:rPr lang="cs-CZ" sz="2000" dirty="0" smtClean="0"/>
              <a:t>, big data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85498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Person-Person distance in 1969 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205276" y="614992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www.jstor.org/discover/10.2307/2786545?uid=3739704&amp;uid=2&amp;uid=4&amp;uid=3739256&amp;sid=21101674727517</a:t>
            </a:r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5832648" cy="480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aoblený obdélník 4"/>
          <p:cNvSpPr/>
          <p:nvPr/>
        </p:nvSpPr>
        <p:spPr>
          <a:xfrm>
            <a:off x="3635896" y="3741707"/>
            <a:ext cx="792088" cy="4073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aoblený obdélník 7"/>
          <p:cNvSpPr/>
          <p:nvPr/>
        </p:nvSpPr>
        <p:spPr>
          <a:xfrm>
            <a:off x="3455876" y="4581128"/>
            <a:ext cx="792088" cy="4073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Zaoblený obdélník 8"/>
          <p:cNvSpPr/>
          <p:nvPr/>
        </p:nvSpPr>
        <p:spPr>
          <a:xfrm>
            <a:off x="5220072" y="4173755"/>
            <a:ext cx="792088" cy="4073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 And in 2008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cs-CZ" dirty="0" smtClean="0">
              <a:hlinkClick r:id="rId3"/>
            </a:endParaRPr>
          </a:p>
          <a:p>
            <a:pPr marL="0" indent="0">
              <a:buNone/>
            </a:pPr>
            <a:endParaRPr lang="cs-CZ" dirty="0">
              <a:hlinkClick r:id="rId3"/>
            </a:endParaRPr>
          </a:p>
          <a:p>
            <a:pPr marL="0" indent="0">
              <a:buNone/>
            </a:pPr>
            <a:r>
              <a:rPr lang="cs-CZ" dirty="0" smtClean="0">
                <a:hlinkClick r:id="rId3"/>
              </a:rPr>
              <a:t>http</a:t>
            </a:r>
            <a:r>
              <a:rPr lang="cs-CZ" dirty="0">
                <a:hlinkClick r:id="rId3"/>
              </a:rPr>
              <a:t>://</a:t>
            </a:r>
            <a:r>
              <a:rPr lang="cs-CZ" dirty="0" smtClean="0">
                <a:hlinkClick r:id="rId3"/>
              </a:rPr>
              <a:t>arxiv.org/abs/0803.0939</a:t>
            </a:r>
            <a:endParaRPr lang="en-US" dirty="0" smtClean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52545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aoblený obdélník 5"/>
          <p:cNvSpPr/>
          <p:nvPr/>
        </p:nvSpPr>
        <p:spPr>
          <a:xfrm>
            <a:off x="6228184" y="3356992"/>
            <a:ext cx="792088" cy="3116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aoblený obdélník 7"/>
          <p:cNvSpPr/>
          <p:nvPr/>
        </p:nvSpPr>
        <p:spPr>
          <a:xfrm>
            <a:off x="755576" y="3514285"/>
            <a:ext cx="864096" cy="3116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Zaoblený obdélník 8"/>
          <p:cNvSpPr/>
          <p:nvPr/>
        </p:nvSpPr>
        <p:spPr>
          <a:xfrm>
            <a:off x="7740352" y="4509120"/>
            <a:ext cx="792088" cy="3116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21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714</Words>
  <Application>Microsoft Office PowerPoint</Application>
  <PresentationFormat>Předvádění na obrazovce (4:3)</PresentationFormat>
  <Paragraphs>138</Paragraphs>
  <Slides>22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5" baseType="lpstr">
      <vt:lpstr>Arial</vt:lpstr>
      <vt:lpstr>Calibri</vt:lpstr>
      <vt:lpstr>Motiv systému Office</vt:lpstr>
      <vt:lpstr>eRrrrrko, aneb úvod do analýzy dat</vt:lpstr>
      <vt:lpstr>Miniškolička – co od ní chci</vt:lpstr>
      <vt:lpstr>O čem to bude dnes</vt:lpstr>
      <vt:lpstr>Co od toho očekávat</vt:lpstr>
      <vt:lpstr>Warning</vt:lpstr>
      <vt:lpstr>Co je to anlalýza dat?</vt:lpstr>
      <vt:lpstr>Kontext historický</vt:lpstr>
      <vt:lpstr>Person-Person distance in 1969 </vt:lpstr>
      <vt:lpstr>.. And in 2008</vt:lpstr>
      <vt:lpstr>Máme moc dat a musíme se v nich vyznat</vt:lpstr>
      <vt:lpstr>Kontext oborový</vt:lpstr>
      <vt:lpstr>Přehled o postupu analýzy dat</vt:lpstr>
      <vt:lpstr>Co v tom dělá to R-ko</vt:lpstr>
      <vt:lpstr>Stručně</vt:lpstr>
      <vt:lpstr>Historie</vt:lpstr>
      <vt:lpstr>Proč R?</vt:lpstr>
      <vt:lpstr>Proč ne R?</vt:lpstr>
      <vt:lpstr>PojĎme na to</vt:lpstr>
      <vt:lpstr>Co budete potřebovat</vt:lpstr>
      <vt:lpstr>packages</vt:lpstr>
      <vt:lpstr>Zdroje</vt:lpstr>
      <vt:lpstr>Tak teď už opravdu poJďme na 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rozvoje www.datart.cz</dc:title>
  <dc:creator>jiri</dc:creator>
  <cp:lastModifiedBy>Jiri stepan</cp:lastModifiedBy>
  <cp:revision>35</cp:revision>
  <dcterms:created xsi:type="dcterms:W3CDTF">2013-02-27T22:36:16Z</dcterms:created>
  <dcterms:modified xsi:type="dcterms:W3CDTF">2015-09-15T06:05:28Z</dcterms:modified>
</cp:coreProperties>
</file>