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1"/>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Lst>
  <p:sldSz cx="9144000" cy="5143500" type="screen16x9"/>
  <p:notesSz cx="6858000" cy="9144000"/>
  <p:embeddedFontLst>
    <p:embeddedFont>
      <p:font typeface="Arvo" panose="020B0604020202020204" charset="0"/>
      <p:regular r:id="rId32"/>
      <p:bold r:id="rId33"/>
      <p:italic r:id="rId34"/>
      <p:boldItalic r:id="rId35"/>
    </p:embeddedFont>
    <p:embeddedFont>
      <p:font typeface="Bodoni" panose="020B0604020202020204" charset="0"/>
      <p:regular r:id="rId36"/>
      <p:bold r:id="rId37"/>
      <p:italic r:id="rId38"/>
      <p:boldItalic r:id="rId39"/>
    </p:embeddedFont>
    <p:embeddedFont>
      <p:font typeface="Ubuntu" panose="020B0504030602030204" pitchFamily="34" charset="0"/>
      <p:regular r:id="rId40"/>
      <p:bold r:id="rId41"/>
      <p:italic r:id="rId42"/>
      <p:boldItalic r:id="rId43"/>
    </p:embeddedFont>
    <p:embeddedFont>
      <p:font typeface="Ubuntu Light" panose="020B030403060203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5" userDrawn="1">
          <p15:clr>
            <a:srgbClr val="A4A3A4"/>
          </p15:clr>
        </p15:guide>
        <p15:guide id="2" pos="2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30" autoAdjust="0"/>
  </p:normalViewPr>
  <p:slideViewPr>
    <p:cSldViewPr snapToGrid="0">
      <p:cViewPr varScale="1">
        <p:scale>
          <a:sx n="114" d="100"/>
          <a:sy n="114" d="100"/>
        </p:scale>
        <p:origin x="1524" y="318"/>
      </p:cViewPr>
      <p:guideLst>
        <p:guide orient="horz" pos="1575"/>
        <p:guide pos="2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a890345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a890345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9a7d0437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9a7d043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b94ca5fa7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b94ca5fa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94ca5fa7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94ca5fa7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94ca5fa7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94ca5fa7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b94ca5fa7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b94ca5fa7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9a7d043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9a7d043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a890345ad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a890345ad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the strengths of RC4, it is easy to implement as there are not complicated mathematical formulas. It has a faster speed of operation compared to other operations as it does not perform complicated mathematical operations.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b9a7d043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b9a7d043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b94ca5fa7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b94ca5fa7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9a7d0437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9a7d0437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a890345ad_1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a890345ad_1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ElGamal cryptosystem is an a-symmetrical cryptosystem that was first described by Taher Elgamal in 1985. It is based on the Diffie-Hellman key exchange and used in applications such as the free GNU Privacy Guard and recent versions of Pretty Good Privacy, and also in digital signatures. It consists of 3 components - key generation, encryption, and decryption.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94ca5fa7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94ca5fa7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94ca5fa75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94ca5fa7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b9a7d0437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b9a7d043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b9a7d0437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b9a7d0437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b94ca5fa7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b94ca5fa7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9a7d0437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9a7d0437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encryption process of EXP, it requires the values in the Public Key. The Public Key values will be inputted by the user, and for user’s convenience, does not need to include the cyclic group. User then keys in the Plain Text message that is going to be encrypted. The message will be converted to numbers, and then, letter by letter, will be encrypted using Paillier cryptosystem. Each encrypted value will then go through a second round of encryption using El Gamal.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94ca5fa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94ca5fa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b9a7d0437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b9a7d0437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Decryption Process,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b94ca5fa7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b94ca5fa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a890345ad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a890345a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the strengths of RC4, it is easy to implement as there are not complicated mathematical formulas. It has a faster speed of operation compared to other operations as it does not perform complicated mathematical operations.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a890345ad_1_1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a890345ad_1_1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key generation process, since it is an a-symmetric cryptosystem, it requires a public and private key. The public key has 4 variables, (G,q,g,h), where q is a large random prime number that is generated, G is the cyclic group of q, g is a random number in the cyclic group and h is computed as g**x</a:t>
            </a:r>
            <a:endParaRPr>
              <a:solidFill>
                <a:schemeClr val="dk1"/>
              </a:solidFill>
            </a:endParaRPr>
          </a:p>
          <a:p>
            <a:pPr marL="0" lvl="0" indent="0" algn="l" rtl="0">
              <a:spcBef>
                <a:spcPts val="0"/>
              </a:spcBef>
              <a:spcAft>
                <a:spcPts val="0"/>
              </a:spcAft>
              <a:buNone/>
            </a:pPr>
            <a:r>
              <a:rPr lang="en">
                <a:solidFill>
                  <a:schemeClr val="dk1"/>
                </a:solidFill>
              </a:rPr>
              <a:t>The private key of El Gamal has a variable x, and it must be a random number that is in the cyclic Group, G</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94ca5fa7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94ca5fa7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code we had created for the generation of keys of ElGamal.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9a7d0437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9a7d043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to the encryption process, a random variable k is chosen and this value of k must be in the cyclic group G, variable p is then calculated using public key variable g, to the power of k. The variable S is then calculated from public key value,h to the power of k. Encrypted values are sent in pairs(p, s*M)</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94ca5fa7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94ca5fa7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example of the code we created for the encryption process of ElGamal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9a7d0437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9a7d043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Decryption Process, Plain Text Message can be found through the equation (s*M / p**x). Since s can be simplified to h **k and to g**x **k and  p**x can be simplified to g**k **x, Plain Text can be found by simply found by simple division due to the fact g**x**k is always the same as g**k**x.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94ca5fa75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94ca5fa7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code for decryption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a890345ad_1_1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a890345ad_1_1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Clr>
                <a:schemeClr val="dk1"/>
              </a:buClr>
              <a:buSzPts val="1100"/>
              <a:buFont typeface="Arial"/>
              <a:buNone/>
            </a:pPr>
            <a:r>
              <a:rPr lang="en" sz="1200">
                <a:solidFill>
                  <a:srgbClr val="434343"/>
                </a:solidFill>
              </a:rPr>
              <a:t>ElGamal has probabilistic encryption since a random </a:t>
            </a:r>
            <a:r>
              <a:rPr lang="en" sz="1200" i="1">
                <a:solidFill>
                  <a:srgbClr val="434343"/>
                </a:solidFill>
              </a:rPr>
              <a:t>k</a:t>
            </a:r>
            <a:r>
              <a:rPr lang="en" sz="1200">
                <a:solidFill>
                  <a:srgbClr val="434343"/>
                </a:solidFill>
              </a:rPr>
              <a:t> is chosen every time, so a different ciphertext will be generated each time using the same plaintext. It also generates the keys with discrete logarithm using cyclic groups. </a:t>
            </a:r>
            <a:endParaRPr sz="1200">
              <a:solidFill>
                <a:srgbClr val="434343"/>
              </a:solidFill>
            </a:endParaRPr>
          </a:p>
          <a:p>
            <a:pPr marL="0" lvl="0" indent="0" algn="l" rtl="0">
              <a:lnSpc>
                <a:spcPct val="150000"/>
              </a:lnSpc>
              <a:spcBef>
                <a:spcPts val="1000"/>
              </a:spcBef>
              <a:spcAft>
                <a:spcPts val="1000"/>
              </a:spcAft>
              <a:buClr>
                <a:schemeClr val="dk1"/>
              </a:buClr>
              <a:buSzPts val="1100"/>
              <a:buFont typeface="Arial"/>
              <a:buNone/>
            </a:pPr>
            <a:r>
              <a:rPr lang="en" sz="1200">
                <a:solidFill>
                  <a:srgbClr val="434343"/>
                </a:solidFill>
              </a:rPr>
              <a:t>however, it has a slower speed due to the need for randomness and requires more resources for the long ciphertext it generates and to perform extensive computations for the massive logarithmic calculations. It is also unconditionally malleable which makes it insecure under a chosen ciphertext attack.</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1" name="Google Shape;11;p2"/>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_AND_TWO_COLUMNS">
    <p:spTree>
      <p:nvGrpSpPr>
        <p:cNvPr id="1"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11"/>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70" name="Google Shape;70;p1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1"/>
          <p:cNvSpPr txBox="1">
            <a:spLocks noGrp="1"/>
          </p:cNvSpPr>
          <p:nvPr>
            <p:ph type="ctrTitle"/>
          </p:nvPr>
        </p:nvSpPr>
        <p:spPr>
          <a:xfrm>
            <a:off x="111322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72" name="Google Shape;72;p11"/>
          <p:cNvSpPr txBox="1">
            <a:spLocks noGrp="1"/>
          </p:cNvSpPr>
          <p:nvPr>
            <p:ph type="subTitle" idx="1"/>
          </p:nvPr>
        </p:nvSpPr>
        <p:spPr>
          <a:xfrm>
            <a:off x="111322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3" name="Google Shape;73;p11"/>
          <p:cNvSpPr txBox="1">
            <a:spLocks noGrp="1"/>
          </p:cNvSpPr>
          <p:nvPr>
            <p:ph type="ctrTitle" idx="2"/>
          </p:nvPr>
        </p:nvSpPr>
        <p:spPr>
          <a:xfrm>
            <a:off x="481837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74" name="Google Shape;74;p11"/>
          <p:cNvSpPr txBox="1">
            <a:spLocks noGrp="1"/>
          </p:cNvSpPr>
          <p:nvPr>
            <p:ph type="subTitle" idx="3"/>
          </p:nvPr>
        </p:nvSpPr>
        <p:spPr>
          <a:xfrm>
            <a:off x="481837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5" name="Google Shape;75;p11"/>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2 columns slide 1">
  <p:cSld name="TITLE_AND_TWO_COLUMNS_2">
    <p:spTree>
      <p:nvGrpSpPr>
        <p:cNvPr id="1"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12"/>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79" name="Google Shape;79;p1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80" name="Google Shape;80;p12"/>
          <p:cNvSpPr txBox="1">
            <a:spLocks noGrp="1"/>
          </p:cNvSpPr>
          <p:nvPr>
            <p:ph type="ctrTitle"/>
          </p:nvPr>
        </p:nvSpPr>
        <p:spPr>
          <a:xfrm>
            <a:off x="111322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81" name="Google Shape;81;p12"/>
          <p:cNvSpPr txBox="1">
            <a:spLocks noGrp="1"/>
          </p:cNvSpPr>
          <p:nvPr>
            <p:ph type="subTitle" idx="1"/>
          </p:nvPr>
        </p:nvSpPr>
        <p:spPr>
          <a:xfrm>
            <a:off x="114727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2" name="Google Shape;82;p12"/>
          <p:cNvSpPr txBox="1">
            <a:spLocks noGrp="1"/>
          </p:cNvSpPr>
          <p:nvPr>
            <p:ph type="ctrTitle" idx="2"/>
          </p:nvPr>
        </p:nvSpPr>
        <p:spPr>
          <a:xfrm>
            <a:off x="481837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83" name="Google Shape;83;p12"/>
          <p:cNvSpPr txBox="1">
            <a:spLocks noGrp="1"/>
          </p:cNvSpPr>
          <p:nvPr>
            <p:ph type="subTitle" idx="3"/>
          </p:nvPr>
        </p:nvSpPr>
        <p:spPr>
          <a:xfrm>
            <a:off x="485242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4" name="Google Shape;84;p12"/>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spTree>
      <p:nvGrpSpPr>
        <p:cNvPr id="1"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a:spLocks noGrp="1"/>
          </p:cNvSpPr>
          <p:nvPr>
            <p:ph type="title"/>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8" name="Google Shape;88;p1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89" name="Google Shape;89;p13"/>
          <p:cNvSpPr txBox="1">
            <a:spLocks noGrp="1"/>
          </p:cNvSpPr>
          <p:nvPr>
            <p:ph type="ctrTitle" idx="2"/>
          </p:nvPr>
        </p:nvSpPr>
        <p:spPr>
          <a:xfrm>
            <a:off x="11053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0" name="Google Shape;90;p13"/>
          <p:cNvSpPr txBox="1">
            <a:spLocks noGrp="1"/>
          </p:cNvSpPr>
          <p:nvPr>
            <p:ph type="subTitle" idx="1"/>
          </p:nvPr>
        </p:nvSpPr>
        <p:spPr>
          <a:xfrm>
            <a:off x="11053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1" name="Google Shape;91;p13"/>
          <p:cNvSpPr txBox="1">
            <a:spLocks noGrp="1"/>
          </p:cNvSpPr>
          <p:nvPr>
            <p:ph type="ctrTitle" idx="3"/>
          </p:nvPr>
        </p:nvSpPr>
        <p:spPr>
          <a:xfrm>
            <a:off x="35152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2" name="Google Shape;92;p13"/>
          <p:cNvSpPr txBox="1">
            <a:spLocks noGrp="1"/>
          </p:cNvSpPr>
          <p:nvPr>
            <p:ph type="subTitle" idx="4"/>
          </p:nvPr>
        </p:nvSpPr>
        <p:spPr>
          <a:xfrm>
            <a:off x="35152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3" name="Google Shape;93;p13"/>
          <p:cNvSpPr txBox="1">
            <a:spLocks noGrp="1"/>
          </p:cNvSpPr>
          <p:nvPr>
            <p:ph type="ctrTitle" idx="5"/>
          </p:nvPr>
        </p:nvSpPr>
        <p:spPr>
          <a:xfrm>
            <a:off x="59251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4" name="Google Shape;94;p13"/>
          <p:cNvSpPr txBox="1">
            <a:spLocks noGrp="1"/>
          </p:cNvSpPr>
          <p:nvPr>
            <p:ph type="subTitle" idx="6"/>
          </p:nvPr>
        </p:nvSpPr>
        <p:spPr>
          <a:xfrm>
            <a:off x="59251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95" name="Google Shape;95;p13"/>
          <p:cNvCxnSpPr/>
          <p:nvPr/>
        </p:nvCxnSpPr>
        <p:spPr>
          <a:xfrm>
            <a:off x="3406450" y="1926825"/>
            <a:ext cx="0" cy="1941300"/>
          </a:xfrm>
          <a:prstGeom prst="straightConnector1">
            <a:avLst/>
          </a:prstGeom>
          <a:noFill/>
          <a:ln w="38100" cap="flat" cmpd="sng">
            <a:solidFill>
              <a:schemeClr val="accent1"/>
            </a:solidFill>
            <a:prstDash val="solid"/>
            <a:round/>
            <a:headEnd type="none" w="med" len="med"/>
            <a:tailEnd type="none" w="med" len="med"/>
          </a:ln>
        </p:spPr>
      </p:cxnSp>
      <p:cxnSp>
        <p:nvCxnSpPr>
          <p:cNvPr id="96" name="Google Shape;96;p13"/>
          <p:cNvCxnSpPr/>
          <p:nvPr/>
        </p:nvCxnSpPr>
        <p:spPr>
          <a:xfrm>
            <a:off x="5737375" y="1926825"/>
            <a:ext cx="0" cy="194130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6 columns slide">
  <p:cSld name="TITLE_AND_TWO_COLUMNS_1_1">
    <p:spTree>
      <p:nvGrpSpPr>
        <p:cNvPr id="1" name="Shape 97"/>
        <p:cNvGrpSpPr/>
        <p:nvPr/>
      </p:nvGrpSpPr>
      <p:grpSpPr>
        <a:xfrm>
          <a:off x="0" y="0"/>
          <a:ext cx="0" cy="0"/>
          <a:chOff x="0" y="0"/>
          <a:chExt cx="0" cy="0"/>
        </a:xfrm>
      </p:grpSpPr>
      <p:sp>
        <p:nvSpPr>
          <p:cNvPr id="98" name="Google Shape;98;p14"/>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a:spLocks noGrp="1"/>
          </p:cNvSpPr>
          <p:nvPr>
            <p:ph type="ctrTitle"/>
          </p:nvPr>
        </p:nvSpPr>
        <p:spPr>
          <a:xfrm>
            <a:off x="11053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0" name="Google Shape;100;p14"/>
          <p:cNvSpPr txBox="1">
            <a:spLocks noGrp="1"/>
          </p:cNvSpPr>
          <p:nvPr>
            <p:ph type="subTitle" idx="1"/>
          </p:nvPr>
        </p:nvSpPr>
        <p:spPr>
          <a:xfrm>
            <a:off x="980600" y="3371050"/>
            <a:ext cx="236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1" name="Google Shape;101;p14"/>
          <p:cNvSpPr txBox="1">
            <a:spLocks noGrp="1"/>
          </p:cNvSpPr>
          <p:nvPr>
            <p:ph type="ctrTitle" idx="2"/>
          </p:nvPr>
        </p:nvSpPr>
        <p:spPr>
          <a:xfrm>
            <a:off x="34846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2" name="Google Shape;102;p14"/>
          <p:cNvSpPr txBox="1">
            <a:spLocks noGrp="1"/>
          </p:cNvSpPr>
          <p:nvPr>
            <p:ph type="subTitle" idx="3"/>
          </p:nvPr>
        </p:nvSpPr>
        <p:spPr>
          <a:xfrm>
            <a:off x="3419975" y="3371050"/>
            <a:ext cx="22428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3" name="Google Shape;103;p14"/>
          <p:cNvSpPr txBox="1">
            <a:spLocks noGrp="1"/>
          </p:cNvSpPr>
          <p:nvPr>
            <p:ph type="ctrTitle" idx="4"/>
          </p:nvPr>
        </p:nvSpPr>
        <p:spPr>
          <a:xfrm>
            <a:off x="58802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4" name="Google Shape;104;p14"/>
          <p:cNvSpPr txBox="1">
            <a:spLocks noGrp="1"/>
          </p:cNvSpPr>
          <p:nvPr>
            <p:ph type="subTitle" idx="5"/>
          </p:nvPr>
        </p:nvSpPr>
        <p:spPr>
          <a:xfrm>
            <a:off x="5880250" y="3371050"/>
            <a:ext cx="21135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5" name="Google Shape;105;p14"/>
          <p:cNvSpPr txBox="1">
            <a:spLocks noGrp="1"/>
          </p:cNvSpPr>
          <p:nvPr>
            <p:ph type="title" idx="6"/>
          </p:nvPr>
        </p:nvSpPr>
        <p:spPr>
          <a:xfrm>
            <a:off x="773850" y="638075"/>
            <a:ext cx="76725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06" name="Google Shape;106;p1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107" name="Google Shape;107;p14"/>
          <p:cNvCxnSpPr/>
          <p:nvPr/>
        </p:nvCxnSpPr>
        <p:spPr>
          <a:xfrm>
            <a:off x="3343596" y="1602675"/>
            <a:ext cx="0" cy="2459700"/>
          </a:xfrm>
          <a:prstGeom prst="straightConnector1">
            <a:avLst/>
          </a:prstGeom>
          <a:noFill/>
          <a:ln w="38100" cap="flat" cmpd="sng">
            <a:solidFill>
              <a:schemeClr val="accent1"/>
            </a:solidFill>
            <a:prstDash val="solid"/>
            <a:round/>
            <a:headEnd type="none" w="med" len="med"/>
            <a:tailEnd type="none" w="med" len="med"/>
          </a:ln>
        </p:spPr>
      </p:cxnSp>
      <p:cxnSp>
        <p:nvCxnSpPr>
          <p:cNvPr id="108" name="Google Shape;108;p14"/>
          <p:cNvCxnSpPr/>
          <p:nvPr/>
        </p:nvCxnSpPr>
        <p:spPr>
          <a:xfrm>
            <a:off x="5739196" y="1602675"/>
            <a:ext cx="0" cy="2459700"/>
          </a:xfrm>
          <a:prstGeom prst="straightConnector1">
            <a:avLst/>
          </a:prstGeom>
          <a:noFill/>
          <a:ln w="38100" cap="flat" cmpd="sng">
            <a:solidFill>
              <a:schemeClr val="accent1"/>
            </a:solidFill>
            <a:prstDash val="solid"/>
            <a:round/>
            <a:headEnd type="none" w="med" len="med"/>
            <a:tailEnd type="none" w="med" len="med"/>
          </a:ln>
        </p:spPr>
      </p:cxnSp>
      <p:cxnSp>
        <p:nvCxnSpPr>
          <p:cNvPr id="109" name="Google Shape;109;p14"/>
          <p:cNvCxnSpPr/>
          <p:nvPr/>
        </p:nvCxnSpPr>
        <p:spPr>
          <a:xfrm>
            <a:off x="4233900" y="1120475"/>
            <a:ext cx="676200" cy="0"/>
          </a:xfrm>
          <a:prstGeom prst="straightConnector1">
            <a:avLst/>
          </a:prstGeom>
          <a:noFill/>
          <a:ln w="76200" cap="flat" cmpd="sng">
            <a:solidFill>
              <a:schemeClr val="accent1"/>
            </a:solidFill>
            <a:prstDash val="solid"/>
            <a:round/>
            <a:headEnd type="none" w="med" len="med"/>
            <a:tailEnd type="none" w="med" len="med"/>
          </a:ln>
        </p:spPr>
      </p:cxnSp>
      <p:cxnSp>
        <p:nvCxnSpPr>
          <p:cNvPr id="110" name="Google Shape;110;p14"/>
          <p:cNvCxnSpPr/>
          <p:nvPr/>
        </p:nvCxnSpPr>
        <p:spPr>
          <a:xfrm>
            <a:off x="1050450" y="2918000"/>
            <a:ext cx="7043100" cy="0"/>
          </a:xfrm>
          <a:prstGeom prst="straightConnector1">
            <a:avLst/>
          </a:prstGeom>
          <a:noFill/>
          <a:ln w="38100" cap="flat" cmpd="sng">
            <a:solidFill>
              <a:schemeClr val="accent1"/>
            </a:solidFill>
            <a:prstDash val="solid"/>
            <a:round/>
            <a:headEnd type="none" w="med" len="med"/>
            <a:tailEnd type="none" w="med" len="med"/>
          </a:ln>
        </p:spPr>
      </p:cxnSp>
      <p:sp>
        <p:nvSpPr>
          <p:cNvPr id="111" name="Google Shape;111;p14"/>
          <p:cNvSpPr txBox="1">
            <a:spLocks noGrp="1"/>
          </p:cNvSpPr>
          <p:nvPr>
            <p:ph type="ctrTitle" idx="7"/>
          </p:nvPr>
        </p:nvSpPr>
        <p:spPr>
          <a:xfrm>
            <a:off x="11053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2" name="Google Shape;112;p14"/>
          <p:cNvSpPr txBox="1">
            <a:spLocks noGrp="1"/>
          </p:cNvSpPr>
          <p:nvPr>
            <p:ph type="subTitle" idx="8"/>
          </p:nvPr>
        </p:nvSpPr>
        <p:spPr>
          <a:xfrm>
            <a:off x="1073150" y="2041825"/>
            <a:ext cx="21780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13" name="Google Shape;113;p14"/>
          <p:cNvSpPr txBox="1">
            <a:spLocks noGrp="1"/>
          </p:cNvSpPr>
          <p:nvPr>
            <p:ph type="ctrTitle" idx="9"/>
          </p:nvPr>
        </p:nvSpPr>
        <p:spPr>
          <a:xfrm>
            <a:off x="34846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4" name="Google Shape;114;p14"/>
          <p:cNvSpPr txBox="1">
            <a:spLocks noGrp="1"/>
          </p:cNvSpPr>
          <p:nvPr>
            <p:ph type="subTitle" idx="13"/>
          </p:nvPr>
        </p:nvSpPr>
        <p:spPr>
          <a:xfrm>
            <a:off x="3452400" y="2041825"/>
            <a:ext cx="21780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15" name="Google Shape;115;p14"/>
          <p:cNvSpPr txBox="1">
            <a:spLocks noGrp="1"/>
          </p:cNvSpPr>
          <p:nvPr>
            <p:ph type="ctrTitle" idx="14"/>
          </p:nvPr>
        </p:nvSpPr>
        <p:spPr>
          <a:xfrm>
            <a:off x="58802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6" name="Google Shape;116;p14"/>
          <p:cNvSpPr txBox="1">
            <a:spLocks noGrp="1"/>
          </p:cNvSpPr>
          <p:nvPr>
            <p:ph type="subTitle" idx="15"/>
          </p:nvPr>
        </p:nvSpPr>
        <p:spPr>
          <a:xfrm>
            <a:off x="5831650" y="2041825"/>
            <a:ext cx="2210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ext &amp; some text slide">
  <p:cSld name="BIG_NUMBER">
    <p:spTree>
      <p:nvGrpSpPr>
        <p:cNvPr id="1"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20" name="Google Shape;120;p15"/>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21" name="Google Shape;121;p15"/>
          <p:cNvSpPr txBox="1">
            <a:spLocks noGrp="1"/>
          </p:cNvSpPr>
          <p:nvPr>
            <p:ph type="title"/>
          </p:nvPr>
        </p:nvSpPr>
        <p:spPr>
          <a:xfrm>
            <a:off x="0" y="2466400"/>
            <a:ext cx="91440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b="1"/>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spTree>
      <p:nvGrpSpPr>
        <p:cNvPr id="1"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hasCustomPrompt="1"/>
          </p:nvPr>
        </p:nvSpPr>
        <p:spPr>
          <a:xfrm>
            <a:off x="742950" y="1238100"/>
            <a:ext cx="77295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26" name="Google Shape;126;p16"/>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mp; some text slide 1">
  <p:cSld name="BIG_NUMBER_1">
    <p:spTree>
      <p:nvGrpSpPr>
        <p:cNvPr id="1" name="Shape 127"/>
        <p:cNvGrpSpPr/>
        <p:nvPr/>
      </p:nvGrpSpPr>
      <p:grpSpPr>
        <a:xfrm>
          <a:off x="0" y="0"/>
          <a:ext cx="0" cy="0"/>
          <a:chOff x="0" y="0"/>
          <a:chExt cx="0" cy="0"/>
        </a:xfrm>
      </p:grpSpPr>
      <p:sp>
        <p:nvSpPr>
          <p:cNvPr id="128" name="Google Shape;128;p17"/>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title" hasCustomPrompt="1"/>
          </p:nvPr>
        </p:nvSpPr>
        <p:spPr>
          <a:xfrm>
            <a:off x="742950" y="8326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0" name="Google Shape;130;p1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subTitle" idx="1"/>
          </p:nvPr>
        </p:nvSpPr>
        <p:spPr>
          <a:xfrm>
            <a:off x="1667075" y="14695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32" name="Google Shape;132;p17"/>
          <p:cNvSpPr txBox="1">
            <a:spLocks noGrp="1"/>
          </p:cNvSpPr>
          <p:nvPr>
            <p:ph type="title" idx="2" hasCustomPrompt="1"/>
          </p:nvPr>
        </p:nvSpPr>
        <p:spPr>
          <a:xfrm>
            <a:off x="742950" y="19560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17"/>
          <p:cNvSpPr txBox="1">
            <a:spLocks noGrp="1"/>
          </p:cNvSpPr>
          <p:nvPr>
            <p:ph type="subTitle" idx="3"/>
          </p:nvPr>
        </p:nvSpPr>
        <p:spPr>
          <a:xfrm>
            <a:off x="1667075" y="25929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34" name="Google Shape;134;p17"/>
          <p:cNvSpPr txBox="1">
            <a:spLocks noGrp="1"/>
          </p:cNvSpPr>
          <p:nvPr>
            <p:ph type="title" idx="4" hasCustomPrompt="1"/>
          </p:nvPr>
        </p:nvSpPr>
        <p:spPr>
          <a:xfrm>
            <a:off x="742950" y="30794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17"/>
          <p:cNvSpPr txBox="1">
            <a:spLocks noGrp="1"/>
          </p:cNvSpPr>
          <p:nvPr>
            <p:ph type="subTitle" idx="5"/>
          </p:nvPr>
        </p:nvSpPr>
        <p:spPr>
          <a:xfrm>
            <a:off x="1667075" y="37163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hite frame">
  <p:cSld name="BLANK_1_1">
    <p:spTree>
      <p:nvGrpSpPr>
        <p:cNvPr id="1"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quare with title and text">
  <p:cSld name="CUSTOM_1">
    <p:spTree>
      <p:nvGrpSpPr>
        <p:cNvPr id="1" name="Shape 139"/>
        <p:cNvGrpSpPr/>
        <p:nvPr/>
      </p:nvGrpSpPr>
      <p:grpSpPr>
        <a:xfrm>
          <a:off x="0" y="0"/>
          <a:ext cx="0" cy="0"/>
          <a:chOff x="0" y="0"/>
          <a:chExt cx="0" cy="0"/>
        </a:xfrm>
      </p:grpSpPr>
      <p:sp>
        <p:nvSpPr>
          <p:cNvPr id="140" name="Google Shape;140;p2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41" name="Google Shape;141;p20"/>
          <p:cNvSpPr/>
          <p:nvPr/>
        </p:nvSpPr>
        <p:spPr>
          <a:xfrm>
            <a:off x="406950" y="352200"/>
            <a:ext cx="42879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txBox="1">
            <a:spLocks noGrp="1"/>
          </p:cNvSpPr>
          <p:nvPr>
            <p:ph type="title"/>
          </p:nvPr>
        </p:nvSpPr>
        <p:spPr>
          <a:xfrm>
            <a:off x="737850" y="980260"/>
            <a:ext cx="3571500" cy="57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b="1"/>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3" name="Google Shape;143;p20"/>
          <p:cNvSpPr txBox="1">
            <a:spLocks noGrp="1"/>
          </p:cNvSpPr>
          <p:nvPr>
            <p:ph type="subTitle" idx="1"/>
          </p:nvPr>
        </p:nvSpPr>
        <p:spPr>
          <a:xfrm>
            <a:off x="737850" y="2261500"/>
            <a:ext cx="3606600" cy="194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144" name="Google Shape;144;p20"/>
          <p:cNvCxnSpPr/>
          <p:nvPr/>
        </p:nvCxnSpPr>
        <p:spPr>
          <a:xfrm>
            <a:off x="2203050" y="159747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Content"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698275"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14" name="Google Shape;14;p3"/>
          <p:cNvSpPr txBox="1">
            <a:spLocks noGrp="1"/>
          </p:cNvSpPr>
          <p:nvPr>
            <p:ph type="subTitle" idx="1"/>
          </p:nvPr>
        </p:nvSpPr>
        <p:spPr>
          <a:xfrm>
            <a:off x="4696224" y="170944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5" name="Google Shape;15;p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3"/>
          <p:cNvSpPr/>
          <p:nvPr/>
        </p:nvSpPr>
        <p:spPr>
          <a:xfrm>
            <a:off x="4572000" y="429350"/>
            <a:ext cx="2772000" cy="635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7" name="Google Shape;17;p3"/>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8" name="Google Shape;18;p3"/>
          <p:cNvSpPr txBox="1">
            <a:spLocks noGrp="1"/>
          </p:cNvSpPr>
          <p:nvPr>
            <p:ph type="subTitle" idx="3"/>
          </p:nvPr>
        </p:nvSpPr>
        <p:spPr>
          <a:xfrm>
            <a:off x="4696224" y="283667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9" name="Google Shape;19;p3"/>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 name="Google Shape;20;p3"/>
          <p:cNvSpPr txBox="1">
            <a:spLocks noGrp="1"/>
          </p:cNvSpPr>
          <p:nvPr>
            <p:ph type="subTitle" idx="5"/>
          </p:nvPr>
        </p:nvSpPr>
        <p:spPr>
          <a:xfrm>
            <a:off x="4696224" y="3967490"/>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21" name="Google Shape;21;p3"/>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2" name="Google Shape;22;p3"/>
          <p:cNvSpPr/>
          <p:nvPr/>
        </p:nvSpPr>
        <p:spPr>
          <a:xfrm>
            <a:off x="0" y="0"/>
            <a:ext cx="2855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582225" y="1426175"/>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582225" y="2553400"/>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82225" y="3680625"/>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idx="7" hasCustomPrompt="1"/>
          </p:nvPr>
        </p:nvSpPr>
        <p:spPr>
          <a:xfrm>
            <a:off x="3372225" y="151827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7" name="Google Shape;27;p3"/>
          <p:cNvSpPr txBox="1">
            <a:spLocks noGrp="1"/>
          </p:cNvSpPr>
          <p:nvPr>
            <p:ph type="title" idx="8" hasCustomPrompt="1"/>
          </p:nvPr>
        </p:nvSpPr>
        <p:spPr>
          <a:xfrm>
            <a:off x="3372225" y="2645500"/>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8" name="Google Shape;28;p3"/>
          <p:cNvSpPr txBox="1">
            <a:spLocks noGrp="1"/>
          </p:cNvSpPr>
          <p:nvPr>
            <p:ph type="title" idx="9" hasCustomPrompt="1"/>
          </p:nvPr>
        </p:nvSpPr>
        <p:spPr>
          <a:xfrm>
            <a:off x="3372225" y="377272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ubtitle with cyan frame">
  <p:cSld name="CUSTOM_1_1_1">
    <p:spTree>
      <p:nvGrpSpPr>
        <p:cNvPr id="1" name="Shape 145"/>
        <p:cNvGrpSpPr/>
        <p:nvPr/>
      </p:nvGrpSpPr>
      <p:grpSpPr>
        <a:xfrm>
          <a:off x="0" y="0"/>
          <a:ext cx="0" cy="0"/>
          <a:chOff x="0" y="0"/>
          <a:chExt cx="0" cy="0"/>
        </a:xfrm>
      </p:grpSpPr>
      <p:sp>
        <p:nvSpPr>
          <p:cNvPr id="146" name="Google Shape;146;p21"/>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n"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
        <p:nvSpPr>
          <p:cNvPr id="148" name="Google Shape;148;p21"/>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49" name="Google Shape;149;p21"/>
          <p:cNvSpPr txBox="1">
            <a:spLocks noGrp="1"/>
          </p:cNvSpPr>
          <p:nvPr>
            <p:ph type="subTitle" idx="1"/>
          </p:nvPr>
        </p:nvSpPr>
        <p:spPr>
          <a:xfrm>
            <a:off x="626079"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50" name="Google Shape;150;p21"/>
          <p:cNvCxnSpPr/>
          <p:nvPr/>
        </p:nvCxnSpPr>
        <p:spPr>
          <a:xfrm>
            <a:off x="737850" y="1597475"/>
            <a:ext cx="676200" cy="0"/>
          </a:xfrm>
          <a:prstGeom prst="straightConnector1">
            <a:avLst/>
          </a:prstGeom>
          <a:noFill/>
          <a:ln w="76200" cap="flat" cmpd="sng">
            <a:solidFill>
              <a:schemeClr val="accent1"/>
            </a:solidFill>
            <a:prstDash val="solid"/>
            <a:round/>
            <a:headEnd type="none" w="med" len="med"/>
            <a:tailEnd type="none" w="med" len="med"/>
          </a:ln>
        </p:spPr>
      </p:cxnSp>
      <p:sp>
        <p:nvSpPr>
          <p:cNvPr id="151" name="Google Shape;151;p21"/>
          <p:cNvSpPr txBox="1">
            <a:spLocks noGrp="1"/>
          </p:cNvSpPr>
          <p:nvPr>
            <p:ph type="subTitle" idx="2"/>
          </p:nvPr>
        </p:nvSpPr>
        <p:spPr>
          <a:xfrm>
            <a:off x="5079304"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yan frame 1">
  <p:cSld name="CUSTOM_1_1_1_1">
    <p:spTree>
      <p:nvGrpSpPr>
        <p:cNvPr id="1"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n"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yan with title and text ">
  <p:cSld name="CUSTOM_2">
    <p:spTree>
      <p:nvGrpSpPr>
        <p:cNvPr id="1" name="Shape 155"/>
        <p:cNvGrpSpPr/>
        <p:nvPr/>
      </p:nvGrpSpPr>
      <p:grpSpPr>
        <a:xfrm>
          <a:off x="0" y="0"/>
          <a:ext cx="0" cy="0"/>
          <a:chOff x="0" y="0"/>
          <a:chExt cx="0" cy="0"/>
        </a:xfrm>
      </p:grpSpPr>
      <p:sp>
        <p:nvSpPr>
          <p:cNvPr id="156" name="Google Shape;156;p23"/>
          <p:cNvSpPr/>
          <p:nvPr/>
        </p:nvSpPr>
        <p:spPr>
          <a:xfrm>
            <a:off x="0" y="1027350"/>
            <a:ext cx="9144000" cy="308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a:spLocks noGrp="1"/>
          </p:cNvSpPr>
          <p:nvPr>
            <p:ph type="title"/>
          </p:nvPr>
        </p:nvSpPr>
        <p:spPr>
          <a:xfrm>
            <a:off x="4696275" y="1725450"/>
            <a:ext cx="30555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58" name="Google Shape;158;p23"/>
          <p:cNvSpPr txBox="1">
            <a:spLocks noGrp="1"/>
          </p:cNvSpPr>
          <p:nvPr>
            <p:ph type="subTitle" idx="1"/>
          </p:nvPr>
        </p:nvSpPr>
        <p:spPr>
          <a:xfrm>
            <a:off x="4696275" y="2839950"/>
            <a:ext cx="2770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59" name="Google Shape;159;p23"/>
          <p:cNvSpPr txBox="1">
            <a:spLocks noGrp="1"/>
          </p:cNvSpPr>
          <p:nvPr>
            <p:ph type="sldNum" idx="12"/>
          </p:nvPr>
        </p:nvSpPr>
        <p:spPr>
          <a:xfrm>
            <a:off x="8364708" y="4269092"/>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yan with title and text  1">
  <p:cSld name="CUSTOM_2_1">
    <p:spTree>
      <p:nvGrpSpPr>
        <p:cNvPr id="1" name="Shape 160"/>
        <p:cNvGrpSpPr/>
        <p:nvPr/>
      </p:nvGrpSpPr>
      <p:grpSpPr>
        <a:xfrm>
          <a:off x="0" y="0"/>
          <a:ext cx="0" cy="0"/>
          <a:chOff x="0" y="0"/>
          <a:chExt cx="0" cy="0"/>
        </a:xfrm>
      </p:grpSpPr>
      <p:sp>
        <p:nvSpPr>
          <p:cNvPr id="161" name="Google Shape;161;p24"/>
          <p:cNvSpPr/>
          <p:nvPr/>
        </p:nvSpPr>
        <p:spPr>
          <a:xfrm>
            <a:off x="0" y="1027350"/>
            <a:ext cx="9144000" cy="308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txBox="1">
            <a:spLocks noGrp="1"/>
          </p:cNvSpPr>
          <p:nvPr>
            <p:ph type="title"/>
          </p:nvPr>
        </p:nvSpPr>
        <p:spPr>
          <a:xfrm>
            <a:off x="1630100" y="1725450"/>
            <a:ext cx="3055500" cy="11145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400"/>
              <a:buNone/>
              <a:defRPr b="1"/>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endParaRPr/>
          </a:p>
        </p:txBody>
      </p:sp>
      <p:sp>
        <p:nvSpPr>
          <p:cNvPr id="163" name="Google Shape;163;p24"/>
          <p:cNvSpPr txBox="1">
            <a:spLocks noGrp="1"/>
          </p:cNvSpPr>
          <p:nvPr>
            <p:ph type="subTitle" idx="1"/>
          </p:nvPr>
        </p:nvSpPr>
        <p:spPr>
          <a:xfrm>
            <a:off x="1915400" y="2839950"/>
            <a:ext cx="2770200" cy="578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chemeClr val="dk2"/>
                </a:solidFill>
              </a:defRPr>
            </a:lvl1pPr>
            <a:lvl2pPr lvl="1" algn="r" rtl="0">
              <a:spcBef>
                <a:spcPts val="0"/>
              </a:spcBef>
              <a:spcAft>
                <a:spcPts val="0"/>
              </a:spcAft>
              <a:buNone/>
              <a:defRPr>
                <a:solidFill>
                  <a:schemeClr val="dk2"/>
                </a:solidFill>
              </a:defRPr>
            </a:lvl2pPr>
            <a:lvl3pPr lvl="2" algn="r" rtl="0">
              <a:spcBef>
                <a:spcPts val="0"/>
              </a:spcBef>
              <a:spcAft>
                <a:spcPts val="0"/>
              </a:spcAft>
              <a:buNone/>
              <a:defRPr>
                <a:solidFill>
                  <a:schemeClr val="dk2"/>
                </a:solidFill>
              </a:defRPr>
            </a:lvl3pPr>
            <a:lvl4pPr lvl="3" algn="r" rtl="0">
              <a:spcBef>
                <a:spcPts val="0"/>
              </a:spcBef>
              <a:spcAft>
                <a:spcPts val="0"/>
              </a:spcAft>
              <a:buNone/>
              <a:defRPr>
                <a:solidFill>
                  <a:schemeClr val="dk2"/>
                </a:solidFill>
              </a:defRPr>
            </a:lvl4pPr>
            <a:lvl5pPr lvl="4" algn="r" rtl="0">
              <a:spcBef>
                <a:spcPts val="0"/>
              </a:spcBef>
              <a:spcAft>
                <a:spcPts val="0"/>
              </a:spcAft>
              <a:buNone/>
              <a:defRPr>
                <a:solidFill>
                  <a:schemeClr val="dk2"/>
                </a:solidFill>
              </a:defRPr>
            </a:lvl5pPr>
            <a:lvl6pPr lvl="5" algn="r" rtl="0">
              <a:spcBef>
                <a:spcPts val="0"/>
              </a:spcBef>
              <a:spcAft>
                <a:spcPts val="0"/>
              </a:spcAft>
              <a:buNone/>
              <a:defRPr>
                <a:solidFill>
                  <a:schemeClr val="dk2"/>
                </a:solidFill>
              </a:defRPr>
            </a:lvl6pPr>
            <a:lvl7pPr lvl="6" algn="r" rtl="0">
              <a:spcBef>
                <a:spcPts val="0"/>
              </a:spcBef>
              <a:spcAft>
                <a:spcPts val="0"/>
              </a:spcAft>
              <a:buNone/>
              <a:defRPr>
                <a:solidFill>
                  <a:schemeClr val="dk2"/>
                </a:solidFill>
              </a:defRPr>
            </a:lvl7pPr>
            <a:lvl8pPr lvl="7" algn="r" rtl="0">
              <a:spcBef>
                <a:spcPts val="0"/>
              </a:spcBef>
              <a:spcAft>
                <a:spcPts val="0"/>
              </a:spcAft>
              <a:buNone/>
              <a:defRPr>
                <a:solidFill>
                  <a:schemeClr val="dk2"/>
                </a:solidFill>
              </a:defRPr>
            </a:lvl8pPr>
            <a:lvl9pPr lvl="8" algn="r" rtl="0">
              <a:spcBef>
                <a:spcPts val="0"/>
              </a:spcBef>
              <a:spcAft>
                <a:spcPts val="0"/>
              </a:spcAft>
              <a:buNone/>
              <a:defRPr>
                <a:solidFill>
                  <a:schemeClr val="dk2"/>
                </a:solidFill>
              </a:defRPr>
            </a:lvl9pPr>
          </a:lstStyle>
          <a:p>
            <a:endParaRPr/>
          </a:p>
        </p:txBody>
      </p:sp>
      <p:sp>
        <p:nvSpPr>
          <p:cNvPr id="164" name="Google Shape;164;p24"/>
          <p:cNvSpPr txBox="1">
            <a:spLocks noGrp="1"/>
          </p:cNvSpPr>
          <p:nvPr>
            <p:ph type="sldNum" idx="12"/>
          </p:nvPr>
        </p:nvSpPr>
        <p:spPr>
          <a:xfrm>
            <a:off x="8364708" y="4269092"/>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yan with title and text">
  <p:cSld name="CUSTOM_7">
    <p:spTree>
      <p:nvGrpSpPr>
        <p:cNvPr id="1"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1430400" y="653850"/>
            <a:ext cx="6283200" cy="383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1430400" y="1371450"/>
            <a:ext cx="1147200" cy="39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2675900" y="1220035"/>
            <a:ext cx="3926100" cy="48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0" name="Google Shape;170;p25"/>
          <p:cNvSpPr txBox="1">
            <a:spLocks noGrp="1"/>
          </p:cNvSpPr>
          <p:nvPr>
            <p:ph type="subTitle" idx="1"/>
          </p:nvPr>
        </p:nvSpPr>
        <p:spPr>
          <a:xfrm>
            <a:off x="2675901" y="2547750"/>
            <a:ext cx="31362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with frame ">
  <p:cSld name="BLANK_1_1_1">
    <p:spTree>
      <p:nvGrpSpPr>
        <p:cNvPr id="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solidFill>
                <a:schemeClr val="lt1"/>
              </a:solidFill>
            </a:endParaRPr>
          </a:p>
        </p:txBody>
      </p:sp>
      <p:sp>
        <p:nvSpPr>
          <p:cNvPr id="174" name="Google Shape;174;p26"/>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cxnSp>
        <p:nvCxnSpPr>
          <p:cNvPr id="175" name="Google Shape;175;p26"/>
          <p:cNvCxnSpPr/>
          <p:nvPr/>
        </p:nvCxnSpPr>
        <p:spPr>
          <a:xfrm>
            <a:off x="918900" y="3511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with frame  1">
  <p:cSld name="BLANK_1_1_1_1">
    <p:spTree>
      <p:nvGrpSpPr>
        <p:cNvPr id="1" name="Shape 176"/>
        <p:cNvGrpSpPr/>
        <p:nvPr/>
      </p:nvGrpSpPr>
      <p:grpSpPr>
        <a:xfrm>
          <a:off x="0" y="0"/>
          <a:ext cx="0" cy="0"/>
          <a:chOff x="0" y="0"/>
          <a:chExt cx="0" cy="0"/>
        </a:xfrm>
      </p:grpSpPr>
      <p:sp>
        <p:nvSpPr>
          <p:cNvPr id="177" name="Google Shape;177;p27"/>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solidFill>
                <a:schemeClr val="lt1"/>
              </a:solidFill>
            </a:endParaRPr>
          </a:p>
        </p:txBody>
      </p:sp>
      <p:sp>
        <p:nvSpPr>
          <p:cNvPr id="179" name="Google Shape;179;p27"/>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Title slide 1">
  <p:cSld name="TITLE_1">
    <p:spTree>
      <p:nvGrpSpPr>
        <p:cNvPr id="1" name="Shape 180"/>
        <p:cNvGrpSpPr/>
        <p:nvPr/>
      </p:nvGrpSpPr>
      <p:grpSpPr>
        <a:xfrm>
          <a:off x="0" y="0"/>
          <a:ext cx="0" cy="0"/>
          <a:chOff x="0" y="0"/>
          <a:chExt cx="0" cy="0"/>
        </a:xfrm>
      </p:grpSpPr>
      <p:sp>
        <p:nvSpPr>
          <p:cNvPr id="181" name="Google Shape;181;p28"/>
          <p:cNvSpPr/>
          <p:nvPr/>
        </p:nvSpPr>
        <p:spPr>
          <a:xfrm>
            <a:off x="676300" y="321200"/>
            <a:ext cx="4885500" cy="443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2" name="Google Shape;182;p28"/>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2 columns slide 2">
  <p:cSld name="TITLE_AND_TWO_COLUMNS_1_2">
    <p:spTree>
      <p:nvGrpSpPr>
        <p:cNvPr id="1" name="Shape 183"/>
        <p:cNvGrpSpPr/>
        <p:nvPr/>
      </p:nvGrpSpPr>
      <p:grpSpPr>
        <a:xfrm>
          <a:off x="0" y="0"/>
          <a:ext cx="0" cy="0"/>
          <a:chOff x="0" y="0"/>
          <a:chExt cx="0" cy="0"/>
        </a:xfrm>
      </p:grpSpPr>
      <p:sp>
        <p:nvSpPr>
          <p:cNvPr id="184" name="Google Shape;184;p29"/>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9"/>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186" name="Google Shape;186;p29"/>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87" name="Google Shape;187;p29"/>
          <p:cNvSpPr txBox="1">
            <a:spLocks noGrp="1"/>
          </p:cNvSpPr>
          <p:nvPr>
            <p:ph type="ctrTitle"/>
          </p:nvPr>
        </p:nvSpPr>
        <p:spPr>
          <a:xfrm>
            <a:off x="111322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188" name="Google Shape;188;p29"/>
          <p:cNvSpPr txBox="1">
            <a:spLocks noGrp="1"/>
          </p:cNvSpPr>
          <p:nvPr>
            <p:ph type="subTitle" idx="1"/>
          </p:nvPr>
        </p:nvSpPr>
        <p:spPr>
          <a:xfrm>
            <a:off x="111322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189" name="Google Shape;189;p29"/>
          <p:cNvSpPr txBox="1">
            <a:spLocks noGrp="1"/>
          </p:cNvSpPr>
          <p:nvPr>
            <p:ph type="ctrTitle" idx="2"/>
          </p:nvPr>
        </p:nvSpPr>
        <p:spPr>
          <a:xfrm>
            <a:off x="481837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190" name="Google Shape;190;p29"/>
          <p:cNvSpPr txBox="1">
            <a:spLocks noGrp="1"/>
          </p:cNvSpPr>
          <p:nvPr>
            <p:ph type="subTitle" idx="3"/>
          </p:nvPr>
        </p:nvSpPr>
        <p:spPr>
          <a:xfrm>
            <a:off x="481837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191" name="Google Shape;191;p29"/>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p:cSld name="SECTION_HEADER_2">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56271"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31" name="Google Shape;31;p4"/>
          <p:cNvSpPr txBox="1">
            <a:spLocks noGrp="1"/>
          </p:cNvSpPr>
          <p:nvPr>
            <p:ph type="subTitle" idx="1"/>
          </p:nvPr>
        </p:nvSpPr>
        <p:spPr>
          <a:xfrm>
            <a:off x="954225" y="1709475"/>
            <a:ext cx="3367200" cy="2477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32" name="Google Shape;32;p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33" name="Google Shape;33;p4"/>
          <p:cNvSpPr/>
          <p:nvPr/>
        </p:nvSpPr>
        <p:spPr>
          <a:xfrm>
            <a:off x="5177125" y="212900"/>
            <a:ext cx="3742800" cy="4684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571997" y="3832425"/>
            <a:ext cx="762000" cy="11685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4"/>
          <p:cNvCxnSpPr/>
          <p:nvPr/>
        </p:nvCxnSpPr>
        <p:spPr>
          <a:xfrm>
            <a:off x="1068750" y="134015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Content 1 1">
  <p:cSld name="SECTION_HEADER_2_1">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956273" y="3469550"/>
            <a:ext cx="34830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38" name="Google Shape;38;p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39" name="Google Shape;39;p5"/>
          <p:cNvCxnSpPr/>
          <p:nvPr/>
        </p:nvCxnSpPr>
        <p:spPr>
          <a:xfrm>
            <a:off x="1068750" y="461975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ubtitle">
  <p:cSld name="SECTION_HEADER_1">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70047" y="993900"/>
            <a:ext cx="30555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2" name="Google Shape;42;p6"/>
          <p:cNvSpPr txBox="1">
            <a:spLocks noGrp="1"/>
          </p:cNvSpPr>
          <p:nvPr>
            <p:ph type="subTitle" idx="1"/>
          </p:nvPr>
        </p:nvSpPr>
        <p:spPr>
          <a:xfrm>
            <a:off x="614775" y="2564775"/>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 name="Google Shape;43;p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44" name="Google Shape;44;p6"/>
          <p:cNvCxnSpPr/>
          <p:nvPr/>
        </p:nvCxnSpPr>
        <p:spPr>
          <a:xfrm>
            <a:off x="678525" y="206057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slide">
  <p:cSld name="CUSTOM">
    <p:spTree>
      <p:nvGrpSpPr>
        <p:cNvPr id="1"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subTitle" idx="1"/>
          </p:nvPr>
        </p:nvSpPr>
        <p:spPr>
          <a:xfrm>
            <a:off x="1894475" y="1126950"/>
            <a:ext cx="5397600" cy="210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chemeClr val="dk1"/>
                </a:solidFill>
                <a:latin typeface="Ubuntu"/>
                <a:ea typeface="Ubuntu"/>
                <a:cs typeface="Ubuntu"/>
                <a:sym typeface="Ubuntu"/>
              </a:defRPr>
            </a:lvl1pPr>
            <a:lvl2pPr lvl="1" rtl="0">
              <a:spcBef>
                <a:spcPts val="0"/>
              </a:spcBef>
              <a:spcAft>
                <a:spcPts val="0"/>
              </a:spcAft>
              <a:buNone/>
              <a:defRPr b="1">
                <a:solidFill>
                  <a:schemeClr val="dk1"/>
                </a:solidFill>
                <a:latin typeface="Arvo"/>
                <a:ea typeface="Arvo"/>
                <a:cs typeface="Arvo"/>
                <a:sym typeface="Arvo"/>
              </a:defRPr>
            </a:lvl2pPr>
            <a:lvl3pPr lvl="2" rtl="0">
              <a:spcBef>
                <a:spcPts val="0"/>
              </a:spcBef>
              <a:spcAft>
                <a:spcPts val="0"/>
              </a:spcAft>
              <a:buNone/>
              <a:defRPr b="1">
                <a:solidFill>
                  <a:schemeClr val="dk1"/>
                </a:solidFill>
                <a:latin typeface="Arvo"/>
                <a:ea typeface="Arvo"/>
                <a:cs typeface="Arvo"/>
                <a:sym typeface="Arvo"/>
              </a:defRPr>
            </a:lvl3pPr>
            <a:lvl4pPr lvl="3" rtl="0">
              <a:spcBef>
                <a:spcPts val="0"/>
              </a:spcBef>
              <a:spcAft>
                <a:spcPts val="0"/>
              </a:spcAft>
              <a:buNone/>
              <a:defRPr b="1">
                <a:solidFill>
                  <a:schemeClr val="dk1"/>
                </a:solidFill>
                <a:latin typeface="Arvo"/>
                <a:ea typeface="Arvo"/>
                <a:cs typeface="Arvo"/>
                <a:sym typeface="Arvo"/>
              </a:defRPr>
            </a:lvl4pPr>
            <a:lvl5pPr lvl="4" rtl="0">
              <a:spcBef>
                <a:spcPts val="0"/>
              </a:spcBef>
              <a:spcAft>
                <a:spcPts val="0"/>
              </a:spcAft>
              <a:buNone/>
              <a:defRPr b="1">
                <a:solidFill>
                  <a:schemeClr val="dk1"/>
                </a:solidFill>
                <a:latin typeface="Arvo"/>
                <a:ea typeface="Arvo"/>
                <a:cs typeface="Arvo"/>
                <a:sym typeface="Arvo"/>
              </a:defRPr>
            </a:lvl5pPr>
            <a:lvl6pPr lvl="5" rtl="0">
              <a:spcBef>
                <a:spcPts val="0"/>
              </a:spcBef>
              <a:spcAft>
                <a:spcPts val="0"/>
              </a:spcAft>
              <a:buNone/>
              <a:defRPr b="1">
                <a:solidFill>
                  <a:schemeClr val="dk1"/>
                </a:solidFill>
                <a:latin typeface="Arvo"/>
                <a:ea typeface="Arvo"/>
                <a:cs typeface="Arvo"/>
                <a:sym typeface="Arvo"/>
              </a:defRPr>
            </a:lvl6pPr>
            <a:lvl7pPr lvl="6" rtl="0">
              <a:spcBef>
                <a:spcPts val="0"/>
              </a:spcBef>
              <a:spcAft>
                <a:spcPts val="0"/>
              </a:spcAft>
              <a:buNone/>
              <a:defRPr b="1">
                <a:solidFill>
                  <a:schemeClr val="dk1"/>
                </a:solidFill>
                <a:latin typeface="Arvo"/>
                <a:ea typeface="Arvo"/>
                <a:cs typeface="Arvo"/>
                <a:sym typeface="Arvo"/>
              </a:defRPr>
            </a:lvl7pPr>
            <a:lvl8pPr lvl="7" rtl="0">
              <a:spcBef>
                <a:spcPts val="0"/>
              </a:spcBef>
              <a:spcAft>
                <a:spcPts val="0"/>
              </a:spcAft>
              <a:buNone/>
              <a:defRPr b="1">
                <a:solidFill>
                  <a:schemeClr val="dk1"/>
                </a:solidFill>
                <a:latin typeface="Arvo"/>
                <a:ea typeface="Arvo"/>
                <a:cs typeface="Arvo"/>
                <a:sym typeface="Arvo"/>
              </a:defRPr>
            </a:lvl8pPr>
            <a:lvl9pPr lvl="8" rtl="0">
              <a:spcBef>
                <a:spcPts val="0"/>
              </a:spcBef>
              <a:spcAft>
                <a:spcPts val="0"/>
              </a:spcAft>
              <a:buNone/>
              <a:defRPr b="1">
                <a:solidFill>
                  <a:schemeClr val="dk1"/>
                </a:solidFill>
                <a:latin typeface="Arvo"/>
                <a:ea typeface="Arvo"/>
                <a:cs typeface="Arvo"/>
                <a:sym typeface="Arvo"/>
              </a:defRPr>
            </a:lvl9pPr>
          </a:lstStyle>
          <a:p>
            <a:endParaRPr/>
          </a:p>
        </p:txBody>
      </p:sp>
      <p:sp>
        <p:nvSpPr>
          <p:cNvPr id="48" name="Google Shape;48;p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49" name="Google Shape;49;p7"/>
          <p:cNvSpPr txBox="1">
            <a:spLocks noGrp="1"/>
          </p:cNvSpPr>
          <p:nvPr>
            <p:ph type="subTitle" idx="2"/>
          </p:nvPr>
        </p:nvSpPr>
        <p:spPr>
          <a:xfrm>
            <a:off x="1894475" y="2977400"/>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spTree>
      <p:nvGrpSpPr>
        <p:cNvPr id="1"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sz="1400"/>
            </a:lvl2pPr>
            <a:lvl3pPr marL="1371600" lvl="2" indent="-311150" algn="ctr" rtl="0">
              <a:lnSpc>
                <a:spcPct val="100000"/>
              </a:lnSpc>
              <a:spcBef>
                <a:spcPts val="0"/>
              </a:spcBef>
              <a:spcAft>
                <a:spcPts val="0"/>
              </a:spcAft>
              <a:buSzPts val="1300"/>
              <a:buChar char="■"/>
              <a:defRPr sz="1300"/>
            </a:lvl3pPr>
            <a:lvl4pPr marL="1828800" lvl="3" indent="-311150" algn="ctr" rtl="0">
              <a:lnSpc>
                <a:spcPct val="100000"/>
              </a:lnSpc>
              <a:spcBef>
                <a:spcPts val="0"/>
              </a:spcBef>
              <a:spcAft>
                <a:spcPts val="0"/>
              </a:spcAft>
              <a:buSzPts val="1300"/>
              <a:buChar char="●"/>
              <a:defRPr sz="1300"/>
            </a:lvl4pPr>
            <a:lvl5pPr marL="2286000" lvl="4" indent="-304800" algn="ctr" rtl="0">
              <a:lnSpc>
                <a:spcPct val="100000"/>
              </a:lnSpc>
              <a:spcBef>
                <a:spcPts val="0"/>
              </a:spcBef>
              <a:spcAft>
                <a:spcPts val="0"/>
              </a:spcAft>
              <a:buSzPts val="1200"/>
              <a:buChar char="○"/>
              <a:defRPr sz="1200"/>
            </a:lvl5pPr>
            <a:lvl6pPr marL="2743200" lvl="5" indent="-304800" algn="ctr" rtl="0">
              <a:lnSpc>
                <a:spcPct val="100000"/>
              </a:lnSpc>
              <a:spcBef>
                <a:spcPts val="0"/>
              </a:spcBef>
              <a:spcAft>
                <a:spcPts val="0"/>
              </a:spcAft>
              <a:buSzPts val="1200"/>
              <a:buChar char="■"/>
              <a:defRPr sz="1200"/>
            </a:lvl6pPr>
            <a:lvl7pPr marL="3200400" lvl="6" indent="-298450" algn="ctr" rtl="0">
              <a:lnSpc>
                <a:spcPct val="100000"/>
              </a:lnSpc>
              <a:spcBef>
                <a:spcPts val="0"/>
              </a:spcBef>
              <a:spcAft>
                <a:spcPts val="0"/>
              </a:spcAft>
              <a:buSzPts val="1100"/>
              <a:buChar char="●"/>
              <a:defRPr sz="1100"/>
            </a:lvl7pPr>
            <a:lvl8pPr marL="3657600" lvl="7" indent="-298450" algn="ctr" rtl="0">
              <a:lnSpc>
                <a:spcPct val="100000"/>
              </a:lnSpc>
              <a:spcBef>
                <a:spcPts val="0"/>
              </a:spcBef>
              <a:spcAft>
                <a:spcPts val="0"/>
              </a:spcAft>
              <a:buSzPts val="1100"/>
              <a:buChar char="○"/>
              <a:defRPr sz="1100"/>
            </a:lvl8pPr>
            <a:lvl9pPr marL="4114800" lvl="8" indent="-292100" algn="ctr" rtl="0">
              <a:lnSpc>
                <a:spcPct val="100000"/>
              </a:lnSpc>
              <a:spcBef>
                <a:spcPts val="0"/>
              </a:spcBef>
              <a:spcAft>
                <a:spcPts val="0"/>
              </a:spcAft>
              <a:buSzPts val="1000"/>
              <a:buChar char="■"/>
              <a:defRPr sz="1000"/>
            </a:lvl9pPr>
          </a:lstStyle>
          <a:p>
            <a:endParaRPr/>
          </a:p>
        </p:txBody>
      </p:sp>
      <p:sp>
        <p:nvSpPr>
          <p:cNvPr id="54" name="Google Shape;54;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55" name="Google Shape;55;p8"/>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1">
  <p:cSld name="TITLE_AND_BODY_2">
    <p:spTree>
      <p:nvGrpSpPr>
        <p:cNvPr id="1"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9" name="Google Shape;59;p9"/>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60" name="Google Shape;60;p9"/>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ubtitle">
  <p:cSld name="TITLE_AND_BODY_1">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98900" y="773100"/>
            <a:ext cx="3888000" cy="120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64" name="Google Shape;64;p10"/>
          <p:cNvSpPr/>
          <p:nvPr/>
        </p:nvSpPr>
        <p:spPr>
          <a:xfrm>
            <a:off x="0" y="0"/>
            <a:ext cx="4259700" cy="5143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txBox="1">
            <a:spLocks noGrp="1"/>
          </p:cNvSpPr>
          <p:nvPr>
            <p:ph type="subTitle" idx="1"/>
          </p:nvPr>
        </p:nvSpPr>
        <p:spPr>
          <a:xfrm>
            <a:off x="4598900" y="2968204"/>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4778200" y="278062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FE2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1610650" y="1856275"/>
            <a:ext cx="6157800" cy="87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tx2">
                    <a:lumMod val="50000"/>
                  </a:schemeClr>
                </a:solidFill>
              </a:rPr>
              <a:t>EXP ALGORITHM</a:t>
            </a:r>
            <a:endParaRPr i="1" dirty="0">
              <a:solidFill>
                <a:schemeClr val="tx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4"/>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Paillier</a:t>
            </a:r>
            <a:endParaRPr/>
          </a:p>
        </p:txBody>
      </p:sp>
      <p:sp>
        <p:nvSpPr>
          <p:cNvPr id="312" name="Google Shape;312;p44"/>
          <p:cNvSpPr txBox="1">
            <a:spLocks noGrp="1"/>
          </p:cNvSpPr>
          <p:nvPr>
            <p:ph type="body" idx="1"/>
          </p:nvPr>
        </p:nvSpPr>
        <p:spPr>
          <a:xfrm>
            <a:off x="1633500" y="1684800"/>
            <a:ext cx="5877000" cy="25020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Was invented and named after Pascal Pilliar in 1999</a:t>
            </a:r>
            <a:endParaRPr b="1">
              <a:solidFill>
                <a:srgbClr val="595959"/>
              </a:solidFill>
              <a:latin typeface="Ubuntu"/>
              <a:ea typeface="Ubuntu"/>
              <a:cs typeface="Ubuntu"/>
              <a:sym typeface="Ubuntu"/>
            </a:endParaRPr>
          </a:p>
          <a:p>
            <a:pPr marL="457200" lvl="0" indent="0" algn="ctr" rtl="0">
              <a:spcBef>
                <a:spcPts val="0"/>
              </a:spcBef>
              <a:spcAft>
                <a:spcPts val="0"/>
              </a:spcAft>
              <a:buNone/>
            </a:pPr>
            <a:endParaRPr b="1">
              <a:solidFill>
                <a:srgbClr val="595959"/>
              </a:solidFill>
              <a:latin typeface="Ubuntu"/>
              <a:ea typeface="Ubuntu"/>
              <a:cs typeface="Ubuntu"/>
              <a:sym typeface="Ubuntu"/>
            </a:endParaRPr>
          </a:p>
          <a:p>
            <a:pPr marL="457200" lvl="0" indent="-317500" algn="ctr"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Probabilistic asymmetric algorithm based on Decisional Composite Residuosity Assumption. </a:t>
            </a:r>
            <a:endParaRPr b="1">
              <a:solidFill>
                <a:srgbClr val="595959"/>
              </a:solidFill>
              <a:latin typeface="Ubuntu"/>
              <a:ea typeface="Ubuntu"/>
              <a:cs typeface="Ubuntu"/>
              <a:sym typeface="Ubuntu"/>
            </a:endParaRPr>
          </a:p>
          <a:p>
            <a:pPr marL="457200" lvl="0" indent="0" algn="ctr" rtl="0">
              <a:spcBef>
                <a:spcPts val="0"/>
              </a:spcBef>
              <a:spcAft>
                <a:spcPts val="0"/>
              </a:spcAft>
              <a:buNone/>
            </a:pPr>
            <a:endParaRPr b="1">
              <a:solidFill>
                <a:srgbClr val="595959"/>
              </a:solidFill>
              <a:latin typeface="Ubuntu"/>
              <a:ea typeface="Ubuntu"/>
              <a:cs typeface="Ubuntu"/>
              <a:sym typeface="Ubuntu"/>
            </a:endParaRPr>
          </a:p>
          <a:p>
            <a:pPr marL="457200" lvl="0" indent="-317500" algn="ctr"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Has Homomorphic features such as Homomorphic Addition and Homomorphic Multiplication</a:t>
            </a:r>
            <a:endParaRPr b="1">
              <a:solidFill>
                <a:srgbClr val="595959"/>
              </a:solidFill>
              <a:latin typeface="Ubuntu"/>
              <a:ea typeface="Ubuntu"/>
              <a:cs typeface="Ubuntu"/>
              <a:sym typeface="Ubuntu"/>
            </a:endParaRPr>
          </a:p>
          <a:p>
            <a:pPr marL="457200" lvl="0" indent="0" algn="ctr" rtl="0">
              <a:spcBef>
                <a:spcPts val="0"/>
              </a:spcBef>
              <a:spcAft>
                <a:spcPts val="0"/>
              </a:spcAft>
              <a:buNone/>
            </a:pPr>
            <a:endParaRPr b="1">
              <a:solidFill>
                <a:srgbClr val="595959"/>
              </a:solidFill>
              <a:latin typeface="Ubuntu"/>
              <a:ea typeface="Ubuntu"/>
              <a:cs typeface="Ubuntu"/>
              <a:sym typeface="Ubuntu"/>
            </a:endParaRPr>
          </a:p>
          <a:p>
            <a:pPr marL="457200" lvl="0" indent="-317500" algn="ctr"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Has 3 parts, Key generation, Encryption, Decryption</a:t>
            </a:r>
            <a:endParaRPr b="1">
              <a:solidFill>
                <a:srgbClr val="595959"/>
              </a:solidFill>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Homomorphic Features</a:t>
            </a:r>
            <a:endParaRPr/>
          </a:p>
        </p:txBody>
      </p:sp>
      <p:sp>
        <p:nvSpPr>
          <p:cNvPr id="318" name="Google Shape;318;p45"/>
          <p:cNvSpPr txBox="1">
            <a:spLocks noGrp="1"/>
          </p:cNvSpPr>
          <p:nvPr>
            <p:ph type="body" idx="1"/>
          </p:nvPr>
        </p:nvSpPr>
        <p:spPr>
          <a:xfrm>
            <a:off x="1778100" y="1209350"/>
            <a:ext cx="5587800" cy="333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595959"/>
                </a:solidFill>
                <a:latin typeface="Ubuntu"/>
                <a:ea typeface="Ubuntu"/>
                <a:cs typeface="Ubuntu"/>
                <a:sym typeface="Ubuntu"/>
              </a:rPr>
              <a:t>Homomorphic Addition</a:t>
            </a:r>
            <a:endParaRPr b="1">
              <a:solidFill>
                <a:srgbClr val="595959"/>
              </a:solidFill>
              <a:latin typeface="Ubuntu"/>
              <a:ea typeface="Ubuntu"/>
              <a:cs typeface="Ubuntu"/>
              <a:sym typeface="Ubuntu"/>
            </a:endParaRPr>
          </a:p>
          <a:p>
            <a:pPr marL="457200" lvl="0" indent="-317500" algn="ctr" rtl="0">
              <a:lnSpc>
                <a:spcPct val="150000"/>
              </a:lnSpc>
              <a:spcBef>
                <a:spcPts val="1000"/>
              </a:spcBef>
              <a:spcAft>
                <a:spcPts val="0"/>
              </a:spcAft>
              <a:buClr>
                <a:srgbClr val="595959"/>
              </a:buClr>
              <a:buSzPts val="1400"/>
              <a:buFont typeface="Ubuntu"/>
              <a:buChar char="-"/>
            </a:pPr>
            <a:r>
              <a:rPr lang="en" sz="1200" b="1">
                <a:solidFill>
                  <a:srgbClr val="595959"/>
                </a:solidFill>
                <a:latin typeface="Ubuntu"/>
                <a:ea typeface="Ubuntu"/>
                <a:cs typeface="Ubuntu"/>
                <a:sym typeface="Ubuntu"/>
              </a:rPr>
              <a:t>The product of two encrypted ciphertext decrypted into the sum of the corresponding plaintext</a:t>
            </a:r>
            <a:endParaRPr sz="1200" b="1">
              <a:solidFill>
                <a:srgbClr val="595959"/>
              </a:solidFill>
              <a:latin typeface="Ubuntu"/>
              <a:ea typeface="Ubuntu"/>
              <a:cs typeface="Ubuntu"/>
              <a:sym typeface="Ubuntu"/>
            </a:endParaRPr>
          </a:p>
          <a:p>
            <a:pPr marL="457200" lvl="0" indent="0" algn="ctr" rtl="0">
              <a:lnSpc>
                <a:spcPct val="150000"/>
              </a:lnSpc>
              <a:spcBef>
                <a:spcPts val="1000"/>
              </a:spcBef>
              <a:spcAft>
                <a:spcPts val="0"/>
              </a:spcAft>
              <a:buNone/>
            </a:pPr>
            <a:r>
              <a:rPr lang="en" sz="1200" b="1">
                <a:solidFill>
                  <a:srgbClr val="595959"/>
                </a:solidFill>
                <a:latin typeface="Ubuntu"/>
                <a:ea typeface="Ubuntu"/>
                <a:cs typeface="Ubuntu"/>
                <a:sym typeface="Ubuntu"/>
              </a:rPr>
              <a:t>D(C1 * C2 mod n**2) = PT1 + PT2 mod n</a:t>
            </a:r>
            <a:endParaRPr sz="1200" b="1">
              <a:solidFill>
                <a:srgbClr val="595959"/>
              </a:solidFill>
              <a:latin typeface="Ubuntu"/>
              <a:ea typeface="Ubuntu"/>
              <a:cs typeface="Ubuntu"/>
              <a:sym typeface="Ubuntu"/>
            </a:endParaRPr>
          </a:p>
          <a:p>
            <a:pPr marL="0" lvl="0" indent="0" algn="ctr" rtl="0">
              <a:spcBef>
                <a:spcPts val="1000"/>
              </a:spcBef>
              <a:spcAft>
                <a:spcPts val="0"/>
              </a:spcAft>
              <a:buNone/>
            </a:pPr>
            <a:r>
              <a:rPr lang="en" b="1">
                <a:solidFill>
                  <a:srgbClr val="595959"/>
                </a:solidFill>
                <a:latin typeface="Ubuntu"/>
                <a:ea typeface="Ubuntu"/>
                <a:cs typeface="Ubuntu"/>
                <a:sym typeface="Ubuntu"/>
              </a:rPr>
              <a:t>Homomorphic Multiplication</a:t>
            </a:r>
            <a:endParaRPr b="1">
              <a:solidFill>
                <a:srgbClr val="595959"/>
              </a:solidFill>
              <a:latin typeface="Ubuntu"/>
              <a:ea typeface="Ubuntu"/>
              <a:cs typeface="Ubuntu"/>
              <a:sym typeface="Ubuntu"/>
            </a:endParaRPr>
          </a:p>
          <a:p>
            <a:pPr marL="457200" lvl="0" indent="-317500" algn="ctr" rtl="0">
              <a:lnSpc>
                <a:spcPct val="150000"/>
              </a:lnSpc>
              <a:spcBef>
                <a:spcPts val="1000"/>
              </a:spcBef>
              <a:spcAft>
                <a:spcPts val="0"/>
              </a:spcAft>
              <a:buClr>
                <a:srgbClr val="595959"/>
              </a:buClr>
              <a:buSzPts val="1400"/>
              <a:buFont typeface="Ubuntu"/>
              <a:buChar char="-"/>
            </a:pPr>
            <a:r>
              <a:rPr lang="en" sz="1200" b="1">
                <a:solidFill>
                  <a:srgbClr val="595959"/>
                </a:solidFill>
                <a:latin typeface="Ubuntu"/>
                <a:ea typeface="Ubuntu"/>
                <a:cs typeface="Ubuntu"/>
                <a:sym typeface="Ubuntu"/>
              </a:rPr>
              <a:t>An encrypted plaintext raised to the power of another plaintext decrypts into the product of the two plaintexts</a:t>
            </a:r>
            <a:endParaRPr sz="1200" b="1">
              <a:solidFill>
                <a:srgbClr val="595959"/>
              </a:solidFill>
              <a:latin typeface="Ubuntu"/>
              <a:ea typeface="Ubuntu"/>
              <a:cs typeface="Ubuntu"/>
              <a:sym typeface="Ubuntu"/>
            </a:endParaRPr>
          </a:p>
          <a:p>
            <a:pPr marL="457200" lvl="0" indent="0" algn="ctr" rtl="0">
              <a:lnSpc>
                <a:spcPct val="150000"/>
              </a:lnSpc>
              <a:spcBef>
                <a:spcPts val="1000"/>
              </a:spcBef>
              <a:spcAft>
                <a:spcPts val="0"/>
              </a:spcAft>
              <a:buNone/>
            </a:pPr>
            <a:r>
              <a:rPr lang="en" sz="1200" b="1">
                <a:solidFill>
                  <a:srgbClr val="595959"/>
                </a:solidFill>
                <a:latin typeface="Ubuntu"/>
                <a:ea typeface="Ubuntu"/>
                <a:cs typeface="Ubuntu"/>
                <a:sym typeface="Ubuntu"/>
              </a:rPr>
              <a:t>D(C1**m2 mod n**2) = PT1 * PT2 mod n</a:t>
            </a:r>
            <a:endParaRPr sz="1200" b="1">
              <a:solidFill>
                <a:srgbClr val="595959"/>
              </a:solidFill>
              <a:latin typeface="Ubuntu"/>
              <a:ea typeface="Ubuntu"/>
              <a:cs typeface="Ubuntu"/>
              <a:sym typeface="Ubuntu"/>
            </a:endParaRPr>
          </a:p>
          <a:p>
            <a:pPr marL="0" lvl="0" indent="0" algn="ctr" rtl="0">
              <a:lnSpc>
                <a:spcPct val="150000"/>
              </a:lnSpc>
              <a:spcBef>
                <a:spcPts val="1000"/>
              </a:spcBef>
              <a:spcAft>
                <a:spcPts val="1000"/>
              </a:spcAft>
              <a:buNone/>
            </a:pPr>
            <a:endParaRPr sz="1200">
              <a:solidFill>
                <a:schemeClr val="dk1"/>
              </a:solidFill>
            </a:endParaRPr>
          </a:p>
        </p:txBody>
      </p:sp>
      <p:sp>
        <p:nvSpPr>
          <p:cNvPr id="319" name="Google Shape;319;p45"/>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on Homomorphic Addition </a:t>
            </a:r>
            <a:endParaRPr/>
          </a:p>
        </p:txBody>
      </p:sp>
      <p:sp>
        <p:nvSpPr>
          <p:cNvPr id="325" name="Google Shape;325;p46"/>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26" name="Google Shape;326;p46"/>
          <p:cNvPicPr preferRelativeResize="0"/>
          <p:nvPr/>
        </p:nvPicPr>
        <p:blipFill>
          <a:blip r:embed="rId3">
            <a:alphaModFix/>
          </a:blip>
          <a:stretch>
            <a:fillRect/>
          </a:stretch>
        </p:blipFill>
        <p:spPr>
          <a:xfrm>
            <a:off x="1549425" y="1326900"/>
            <a:ext cx="5877000" cy="3080021"/>
          </a:xfrm>
          <a:prstGeom prst="rect">
            <a:avLst/>
          </a:prstGeom>
          <a:noFill/>
          <a:ln>
            <a:noFill/>
          </a:ln>
        </p:spPr>
      </p:pic>
      <p:sp>
        <p:nvSpPr>
          <p:cNvPr id="327" name="Google Shape;327;p46"/>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7"/>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on Homomorphic Multiplication</a:t>
            </a:r>
            <a:endParaRPr/>
          </a:p>
        </p:txBody>
      </p:sp>
      <p:sp>
        <p:nvSpPr>
          <p:cNvPr id="333" name="Google Shape;333;p47"/>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34" name="Google Shape;334;p47"/>
          <p:cNvPicPr preferRelativeResize="0"/>
          <p:nvPr/>
        </p:nvPicPr>
        <p:blipFill>
          <a:blip r:embed="rId3">
            <a:alphaModFix/>
          </a:blip>
          <a:stretch>
            <a:fillRect/>
          </a:stretch>
        </p:blipFill>
        <p:spPr>
          <a:xfrm>
            <a:off x="1546100" y="1346150"/>
            <a:ext cx="6061975" cy="3206175"/>
          </a:xfrm>
          <a:prstGeom prst="rect">
            <a:avLst/>
          </a:prstGeom>
          <a:noFill/>
          <a:ln>
            <a:noFill/>
          </a:ln>
        </p:spPr>
      </p:pic>
      <p:sp>
        <p:nvSpPr>
          <p:cNvPr id="335" name="Google Shape;335;p47"/>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0" y="15017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on Voting System </a:t>
            </a:r>
            <a:endParaRPr/>
          </a:p>
        </p:txBody>
      </p:sp>
      <p:sp>
        <p:nvSpPr>
          <p:cNvPr id="341" name="Google Shape;341;p4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42" name="Google Shape;342;p48"/>
          <p:cNvPicPr preferRelativeResize="0"/>
          <p:nvPr/>
        </p:nvPicPr>
        <p:blipFill>
          <a:blip r:embed="rId3">
            <a:alphaModFix/>
          </a:blip>
          <a:stretch>
            <a:fillRect/>
          </a:stretch>
        </p:blipFill>
        <p:spPr>
          <a:xfrm>
            <a:off x="2611850" y="1017725"/>
            <a:ext cx="3920300" cy="3563925"/>
          </a:xfrm>
          <a:prstGeom prst="rect">
            <a:avLst/>
          </a:prstGeom>
          <a:noFill/>
          <a:ln>
            <a:noFill/>
          </a:ln>
        </p:spPr>
      </p:pic>
      <p:sp>
        <p:nvSpPr>
          <p:cNvPr id="343" name="Google Shape;343;p48"/>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Key Generation</a:t>
            </a:r>
            <a:endParaRPr/>
          </a:p>
        </p:txBody>
      </p:sp>
      <p:sp>
        <p:nvSpPr>
          <p:cNvPr id="349" name="Google Shape;349;p49"/>
          <p:cNvSpPr txBox="1">
            <a:spLocks noGrp="1"/>
          </p:cNvSpPr>
          <p:nvPr>
            <p:ph type="body" idx="1"/>
          </p:nvPr>
        </p:nvSpPr>
        <p:spPr>
          <a:xfrm>
            <a:off x="814950" y="1657850"/>
            <a:ext cx="7514100" cy="25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595959"/>
                </a:solidFill>
                <a:latin typeface="Ubuntu"/>
                <a:ea typeface="Ubuntu"/>
                <a:cs typeface="Ubuntu"/>
                <a:sym typeface="Ubuntu"/>
              </a:rPr>
              <a:t>Public key (n,g)</a:t>
            </a: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n is the product of two random large prime numbers, p and q.</a:t>
            </a: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g is a random value in the cyclic group of n**2, ie gcd(g,n**2) == 1</a:t>
            </a:r>
          </a:p>
          <a:p>
            <a:pPr marL="139700" lvl="0" indent="0" algn="l" rtl="0">
              <a:spcBef>
                <a:spcPts val="0"/>
              </a:spcBef>
              <a:spcAft>
                <a:spcPts val="0"/>
              </a:spcAft>
              <a:buClr>
                <a:srgbClr val="595959"/>
              </a:buClr>
              <a:buSzPts val="1400"/>
              <a:buNone/>
            </a:pPr>
            <a:endParaRPr b="1" dirty="0">
              <a:solidFill>
                <a:srgbClr val="595959"/>
              </a:solidFill>
              <a:latin typeface="Ubuntu"/>
              <a:ea typeface="Ubuntu"/>
              <a:cs typeface="Ubuntu"/>
              <a:sym typeface="Ubuntu"/>
            </a:endParaRPr>
          </a:p>
          <a:p>
            <a:pPr marL="0" lvl="0" indent="0" algn="l" rtl="0">
              <a:spcBef>
                <a:spcPts val="0"/>
              </a:spcBef>
              <a:spcAft>
                <a:spcPts val="0"/>
              </a:spcAft>
              <a:buNone/>
            </a:pPr>
            <a:r>
              <a:rPr lang="en" b="1" dirty="0">
                <a:solidFill>
                  <a:srgbClr val="595959"/>
                </a:solidFill>
                <a:latin typeface="Ubuntu"/>
                <a:ea typeface="Ubuntu"/>
                <a:cs typeface="Ubuntu"/>
                <a:sym typeface="Ubuntu"/>
              </a:rPr>
              <a:t>Private key (lcm,mmi)</a:t>
            </a: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Lcm is the lowest common multiple of the two random large prime numbers, where both numbers are deducted by one, (p-1,q-1)</a:t>
            </a: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mmi is the modular multiplicative inverse of ((((g**lcm) mod n**2) -1 ) // n) **-1 mod n</a:t>
            </a:r>
            <a:endParaRPr b="1" dirty="0">
              <a:solidFill>
                <a:srgbClr val="595959"/>
              </a:solidFill>
              <a:latin typeface="Ubuntu"/>
              <a:ea typeface="Ubuntu"/>
              <a:cs typeface="Ubuntu"/>
              <a:sym typeface="Ubuntu"/>
            </a:endParaRPr>
          </a:p>
        </p:txBody>
      </p:sp>
      <p:sp>
        <p:nvSpPr>
          <p:cNvPr id="350" name="Google Shape;350;p49"/>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idx="4"/>
          </p:nvPr>
        </p:nvSpPr>
        <p:spPr>
          <a:xfrm>
            <a:off x="1197000"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Public</a:t>
            </a:r>
            <a:endParaRPr sz="2400"/>
          </a:p>
        </p:txBody>
      </p:sp>
      <p:sp>
        <p:nvSpPr>
          <p:cNvPr id="356" name="Google Shape;356;p5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200">
                <a:solidFill>
                  <a:srgbClr val="CCCCCC"/>
                </a:solidFill>
                <a:latin typeface="Arvo"/>
                <a:ea typeface="Arvo"/>
                <a:cs typeface="Arvo"/>
                <a:sym typeface="Arvo"/>
              </a:rPr>
              <a:t>16</a:t>
            </a:fld>
            <a:endParaRPr sz="1200">
              <a:solidFill>
                <a:srgbClr val="CCCCCC"/>
              </a:solidFill>
              <a:latin typeface="Arvo"/>
              <a:ea typeface="Arvo"/>
              <a:cs typeface="Arvo"/>
              <a:sym typeface="Arvo"/>
            </a:endParaRPr>
          </a:p>
        </p:txBody>
      </p:sp>
      <p:cxnSp>
        <p:nvCxnSpPr>
          <p:cNvPr id="357" name="Google Shape;357;p50"/>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358" name="Google Shape;358;p50"/>
          <p:cNvSpPr txBox="1">
            <a:spLocks noGrp="1"/>
          </p:cNvSpPr>
          <p:nvPr>
            <p:ph type="body" idx="4294967295"/>
          </p:nvPr>
        </p:nvSpPr>
        <p:spPr>
          <a:xfrm>
            <a:off x="441900" y="1800425"/>
            <a:ext cx="4011300" cy="2209500"/>
          </a:xfrm>
          <a:prstGeom prst="rect">
            <a:avLst/>
          </a:prstGeom>
        </p:spPr>
        <p:txBody>
          <a:bodyPr spcFirstLastPara="1" wrap="square" lIns="91425" tIns="91425" rIns="91425" bIns="91425" anchor="t" anchorCtr="0">
            <a:noAutofit/>
          </a:bodyPr>
          <a:lstStyle/>
          <a:p>
            <a:pPr marL="457200" lvl="0" indent="0" algn="l" rtl="0">
              <a:lnSpc>
                <a:spcPct val="200000"/>
              </a:lnSpc>
              <a:spcBef>
                <a:spcPts val="0"/>
              </a:spcBef>
              <a:spcAft>
                <a:spcPts val="0"/>
              </a:spcAft>
              <a:buNone/>
            </a:pPr>
            <a:endParaRPr sz="1850">
              <a:solidFill>
                <a:schemeClr val="dk1"/>
              </a:solidFill>
            </a:endParaRPr>
          </a:p>
          <a:p>
            <a:pPr marL="3657600" lvl="0" indent="0" algn="l" rtl="0">
              <a:lnSpc>
                <a:spcPct val="150000"/>
              </a:lnSpc>
              <a:spcBef>
                <a:spcPts val="0"/>
              </a:spcBef>
              <a:spcAft>
                <a:spcPts val="0"/>
              </a:spcAft>
              <a:buClr>
                <a:schemeClr val="dk1"/>
              </a:buClr>
              <a:buSzPts val="1100"/>
              <a:buFont typeface="Arial"/>
              <a:buNone/>
            </a:pPr>
            <a:endParaRPr sz="1200" b="1">
              <a:solidFill>
                <a:srgbClr val="006699"/>
              </a:solidFill>
            </a:endParaRPr>
          </a:p>
          <a:p>
            <a:pPr marL="0" lvl="0" indent="457200" algn="l" rtl="0">
              <a:lnSpc>
                <a:spcPct val="150000"/>
              </a:lnSpc>
              <a:spcBef>
                <a:spcPts val="0"/>
              </a:spcBef>
              <a:spcAft>
                <a:spcPts val="0"/>
              </a:spcAft>
              <a:buClr>
                <a:schemeClr val="dk1"/>
              </a:buClr>
              <a:buSzPts val="1100"/>
              <a:buFont typeface="Arial"/>
              <a:buNone/>
            </a:pPr>
            <a:endParaRPr/>
          </a:p>
        </p:txBody>
      </p:sp>
      <p:sp>
        <p:nvSpPr>
          <p:cNvPr id="359" name="Google Shape;359;p50"/>
          <p:cNvSpPr txBox="1">
            <a:spLocks noGrp="1"/>
          </p:cNvSpPr>
          <p:nvPr>
            <p:ph type="title" idx="4"/>
          </p:nvPr>
        </p:nvSpPr>
        <p:spPr>
          <a:xfrm>
            <a:off x="5367225"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Private</a:t>
            </a:r>
            <a:endParaRPr sz="2400"/>
          </a:p>
        </p:txBody>
      </p:sp>
      <p:sp>
        <p:nvSpPr>
          <p:cNvPr id="360" name="Google Shape;360;p50"/>
          <p:cNvSpPr txBox="1"/>
          <p:nvPr/>
        </p:nvSpPr>
        <p:spPr>
          <a:xfrm>
            <a:off x="4550550" y="1704575"/>
            <a:ext cx="42195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800" b="1">
              <a:solidFill>
                <a:schemeClr val="dk2"/>
              </a:solidFill>
              <a:latin typeface="Calibri"/>
              <a:ea typeface="Calibri"/>
              <a:cs typeface="Calibri"/>
              <a:sym typeface="Calibri"/>
            </a:endParaRPr>
          </a:p>
        </p:txBody>
      </p:sp>
      <p:sp>
        <p:nvSpPr>
          <p:cNvPr id="361" name="Google Shape;361;p50"/>
          <p:cNvSpPr txBox="1"/>
          <p:nvPr/>
        </p:nvSpPr>
        <p:spPr>
          <a:xfrm>
            <a:off x="2061450" y="403875"/>
            <a:ext cx="5021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chemeClr val="dk1"/>
                </a:solidFill>
                <a:latin typeface="Ubuntu"/>
                <a:ea typeface="Ubuntu"/>
                <a:cs typeface="Ubuntu"/>
                <a:sym typeface="Ubuntu"/>
              </a:rPr>
              <a:t>Code for Generation of Keys </a:t>
            </a:r>
            <a:endParaRPr sz="2200" b="1">
              <a:solidFill>
                <a:schemeClr val="dk1"/>
              </a:solidFill>
              <a:latin typeface="Ubuntu"/>
              <a:ea typeface="Ubuntu"/>
              <a:cs typeface="Ubuntu"/>
              <a:sym typeface="Ubuntu"/>
            </a:endParaRPr>
          </a:p>
        </p:txBody>
      </p:sp>
      <p:pic>
        <p:nvPicPr>
          <p:cNvPr id="362" name="Google Shape;362;p50"/>
          <p:cNvPicPr preferRelativeResize="0"/>
          <p:nvPr/>
        </p:nvPicPr>
        <p:blipFill>
          <a:blip r:embed="rId3">
            <a:alphaModFix/>
          </a:blip>
          <a:stretch>
            <a:fillRect/>
          </a:stretch>
        </p:blipFill>
        <p:spPr>
          <a:xfrm>
            <a:off x="789912" y="1482212"/>
            <a:ext cx="3315275" cy="3056775"/>
          </a:xfrm>
          <a:prstGeom prst="rect">
            <a:avLst/>
          </a:prstGeom>
          <a:noFill/>
          <a:ln>
            <a:noFill/>
          </a:ln>
        </p:spPr>
      </p:pic>
      <p:pic>
        <p:nvPicPr>
          <p:cNvPr id="363" name="Google Shape;363;p50"/>
          <p:cNvPicPr preferRelativeResize="0"/>
          <p:nvPr/>
        </p:nvPicPr>
        <p:blipFill>
          <a:blip r:embed="rId4">
            <a:alphaModFix/>
          </a:blip>
          <a:stretch>
            <a:fillRect/>
          </a:stretch>
        </p:blipFill>
        <p:spPr>
          <a:xfrm>
            <a:off x="4859896" y="1830838"/>
            <a:ext cx="3600804" cy="1481813"/>
          </a:xfrm>
          <a:prstGeom prst="rect">
            <a:avLst/>
          </a:prstGeom>
          <a:noFill/>
          <a:ln>
            <a:noFill/>
          </a:ln>
        </p:spPr>
      </p:pic>
      <p:sp>
        <p:nvSpPr>
          <p:cNvPr id="364" name="Google Shape;364;p50"/>
          <p:cNvSpPr txBox="1">
            <a:spLocks noGrp="1"/>
          </p:cNvSpPr>
          <p:nvPr>
            <p:ph type="title" idx="4"/>
          </p:nvPr>
        </p:nvSpPr>
        <p:spPr>
          <a:xfrm>
            <a:off x="418225" y="376825"/>
            <a:ext cx="1416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1"/>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Encryption</a:t>
            </a:r>
            <a:endParaRPr/>
          </a:p>
        </p:txBody>
      </p:sp>
      <p:sp>
        <p:nvSpPr>
          <p:cNvPr id="370" name="Google Shape;370;p51"/>
          <p:cNvSpPr txBox="1">
            <a:spLocks noGrp="1"/>
          </p:cNvSpPr>
          <p:nvPr>
            <p:ph type="body" idx="1"/>
          </p:nvPr>
        </p:nvSpPr>
        <p:spPr>
          <a:xfrm>
            <a:off x="1633500" y="1676125"/>
            <a:ext cx="6534628" cy="250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Uses  Only the Public Key</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Plain Text must be &gt; 0 and &lt; n</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Variable r is randomly chosen and must be in the cyclic group of n</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Cipher text is computed through the formula:</a:t>
            </a:r>
          </a:p>
          <a:p>
            <a:pPr marL="457200" lvl="0" indent="-317500" algn="l" rtl="0">
              <a:spcBef>
                <a:spcPts val="0"/>
              </a:spcBef>
              <a:spcAft>
                <a:spcPts val="0"/>
              </a:spcAft>
              <a:buClr>
                <a:srgbClr val="595959"/>
              </a:buClr>
              <a:buSzPts val="1400"/>
              <a:buFont typeface="Ubuntu"/>
              <a:buChar char="-"/>
            </a:pPr>
            <a:endParaRPr b="1" dirty="0">
              <a:solidFill>
                <a:srgbClr val="595959"/>
              </a:solidFill>
              <a:latin typeface="Ubuntu"/>
              <a:ea typeface="Ubuntu"/>
              <a:cs typeface="Ubuntu"/>
              <a:sym typeface="Ubuntu"/>
            </a:endParaRPr>
          </a:p>
          <a:p>
            <a:pPr marL="457200" lvl="0" indent="0" algn="l" rtl="0">
              <a:spcBef>
                <a:spcPts val="0"/>
              </a:spcBef>
              <a:spcAft>
                <a:spcPts val="0"/>
              </a:spcAft>
              <a:buNone/>
            </a:pPr>
            <a:r>
              <a:rPr lang="en" b="1" dirty="0">
                <a:solidFill>
                  <a:srgbClr val="595959"/>
                </a:solidFill>
                <a:latin typeface="Ubuntu"/>
                <a:ea typeface="Ubuntu"/>
                <a:cs typeface="Ubuntu"/>
                <a:sym typeface="Ubuntu"/>
              </a:rPr>
              <a:t>		CT = (g**PT) * ((r)**n) mod n**2</a:t>
            </a: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dirty="0"/>
          </a:p>
        </p:txBody>
      </p:sp>
      <p:sp>
        <p:nvSpPr>
          <p:cNvPr id="371" name="Google Shape;371;p51"/>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2"/>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Paillier Encryption</a:t>
            </a:r>
            <a:endParaRPr/>
          </a:p>
        </p:txBody>
      </p:sp>
      <p:sp>
        <p:nvSpPr>
          <p:cNvPr id="377" name="Google Shape;377;p52"/>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78" name="Google Shape;378;p52"/>
          <p:cNvPicPr preferRelativeResize="0"/>
          <p:nvPr/>
        </p:nvPicPr>
        <p:blipFill rotWithShape="1">
          <a:blip r:embed="rId3">
            <a:alphaModFix/>
          </a:blip>
          <a:srcRect l="1787"/>
          <a:stretch/>
        </p:blipFill>
        <p:spPr>
          <a:xfrm>
            <a:off x="1269875" y="1805650"/>
            <a:ext cx="6258025" cy="1960125"/>
          </a:xfrm>
          <a:prstGeom prst="rect">
            <a:avLst/>
          </a:prstGeom>
          <a:noFill/>
          <a:ln>
            <a:noFill/>
          </a:ln>
        </p:spPr>
      </p:pic>
      <p:sp>
        <p:nvSpPr>
          <p:cNvPr id="379" name="Google Shape;379;p52"/>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Decryption</a:t>
            </a:r>
            <a:endParaRPr/>
          </a:p>
        </p:txBody>
      </p:sp>
      <p:sp>
        <p:nvSpPr>
          <p:cNvPr id="385" name="Google Shape;385;p53"/>
          <p:cNvSpPr txBox="1">
            <a:spLocks noGrp="1"/>
          </p:cNvSpPr>
          <p:nvPr>
            <p:ph type="body" idx="1"/>
          </p:nvPr>
        </p:nvSpPr>
        <p:spPr>
          <a:xfrm>
            <a:off x="1633500" y="1850000"/>
            <a:ext cx="5877000" cy="250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Uses both Public and Private keys</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The cipher text must be in cyclic group of n**2</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Decryption Formula:</a:t>
            </a:r>
          </a:p>
          <a:p>
            <a:pPr marL="139700" lvl="0" indent="0" algn="l" rtl="0">
              <a:spcBef>
                <a:spcPts val="0"/>
              </a:spcBef>
              <a:spcAft>
                <a:spcPts val="0"/>
              </a:spcAft>
              <a:buClr>
                <a:srgbClr val="595959"/>
              </a:buClr>
              <a:buSzPts val="1400"/>
              <a:buNone/>
            </a:pPr>
            <a:endParaRPr b="1" dirty="0">
              <a:solidFill>
                <a:srgbClr val="595959"/>
              </a:solidFill>
              <a:latin typeface="Ubuntu"/>
              <a:ea typeface="Ubuntu"/>
              <a:cs typeface="Ubuntu"/>
              <a:sym typeface="Ubuntu"/>
            </a:endParaRPr>
          </a:p>
          <a:p>
            <a:pPr marL="1371600" lvl="0" indent="0" algn="l" rtl="0">
              <a:spcBef>
                <a:spcPts val="0"/>
              </a:spcBef>
              <a:spcAft>
                <a:spcPts val="0"/>
              </a:spcAft>
              <a:buNone/>
            </a:pPr>
            <a:r>
              <a:rPr lang="en" b="1" dirty="0">
                <a:solidFill>
                  <a:srgbClr val="595959"/>
                </a:solidFill>
                <a:latin typeface="Ubuntu"/>
                <a:ea typeface="Ubuntu"/>
                <a:cs typeface="Ubuntu"/>
                <a:sym typeface="Ubuntu"/>
              </a:rPr>
              <a:t>(((CT)**lcm mod n**2) -1) // n * mmi mod n</a:t>
            </a:r>
            <a:endParaRPr b="1" dirty="0">
              <a:solidFill>
                <a:srgbClr val="595959"/>
              </a:solidFill>
              <a:latin typeface="Ubuntu"/>
              <a:ea typeface="Ubuntu"/>
              <a:cs typeface="Ubuntu"/>
              <a:sym typeface="Ubuntu"/>
            </a:endParaRPr>
          </a:p>
        </p:txBody>
      </p:sp>
      <p:sp>
        <p:nvSpPr>
          <p:cNvPr id="386" name="Google Shape;386;p53"/>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248" name="Google Shape;248;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EL-GAMAL</a:t>
            </a:r>
            <a:endParaRPr sz="2400">
              <a:solidFill>
                <a:srgbClr val="434343"/>
              </a:solidFill>
            </a:endParaRPr>
          </a:p>
        </p:txBody>
      </p:sp>
      <p:sp>
        <p:nvSpPr>
          <p:cNvPr id="249" name="Google Shape;249;p36"/>
          <p:cNvSpPr txBox="1">
            <a:spLocks noGrp="1"/>
          </p:cNvSpPr>
          <p:nvPr>
            <p:ph type="body" idx="1"/>
          </p:nvPr>
        </p:nvSpPr>
        <p:spPr>
          <a:xfrm>
            <a:off x="1633500" y="1626300"/>
            <a:ext cx="5877000" cy="24414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Taher Elgamal in 1985</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Based on the Diffie-Hellman key exchange</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Apps like GNU Privacy Guard, PGP, digital signatures</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Key Generation, Encryption, Decryption</a:t>
            </a:r>
            <a:endParaRPr b="1">
              <a:solidFill>
                <a:srgbClr val="595959"/>
              </a:solidFill>
              <a:latin typeface="Calibri"/>
              <a:ea typeface="Calibri"/>
              <a:cs typeface="Calibri"/>
              <a:sym typeface="Calibri"/>
            </a:endParaRPr>
          </a:p>
          <a:p>
            <a:pPr marL="0" lvl="0" indent="0" algn="ctr" rtl="0">
              <a:spcBef>
                <a:spcPts val="1200"/>
              </a:spcBef>
              <a:spcAft>
                <a:spcPts val="0"/>
              </a:spcAft>
              <a:buNone/>
            </a:pPr>
            <a:endParaRPr>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4"/>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Decryption</a:t>
            </a:r>
            <a:endParaRPr/>
          </a:p>
        </p:txBody>
      </p:sp>
      <p:sp>
        <p:nvSpPr>
          <p:cNvPr id="392" name="Google Shape;392;p54"/>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93" name="Google Shape;393;p54"/>
          <p:cNvPicPr preferRelativeResize="0"/>
          <p:nvPr/>
        </p:nvPicPr>
        <p:blipFill>
          <a:blip r:embed="rId3">
            <a:alphaModFix/>
          </a:blip>
          <a:stretch>
            <a:fillRect/>
          </a:stretch>
        </p:blipFill>
        <p:spPr>
          <a:xfrm>
            <a:off x="772562" y="1496488"/>
            <a:ext cx="7109025" cy="834025"/>
          </a:xfrm>
          <a:prstGeom prst="rect">
            <a:avLst/>
          </a:prstGeom>
          <a:noFill/>
          <a:ln>
            <a:noFill/>
          </a:ln>
        </p:spPr>
      </p:pic>
      <p:sp>
        <p:nvSpPr>
          <p:cNvPr id="394" name="Google Shape;394;p54"/>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5"/>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Strengths / Weaknesses</a:t>
            </a:r>
            <a:endParaRPr/>
          </a:p>
        </p:txBody>
      </p:sp>
      <p:sp>
        <p:nvSpPr>
          <p:cNvPr id="400" name="Google Shape;400;p55"/>
          <p:cNvSpPr txBox="1">
            <a:spLocks noGrp="1"/>
          </p:cNvSpPr>
          <p:nvPr>
            <p:ph type="body" idx="1"/>
          </p:nvPr>
        </p:nvSpPr>
        <p:spPr>
          <a:xfrm>
            <a:off x="1633500" y="1506925"/>
            <a:ext cx="5877000" cy="25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595959"/>
                </a:solidFill>
                <a:latin typeface="Ubuntu"/>
                <a:ea typeface="Ubuntu"/>
                <a:cs typeface="Ubuntu"/>
                <a:sym typeface="Ubuntu"/>
              </a:rPr>
              <a:t>Strengths:</a:t>
            </a:r>
            <a:endParaRPr b="1">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Believed to be intractable due to Decisional Composite Residuosity Assumption. </a:t>
            </a:r>
            <a:endParaRPr b="1">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Provides semantic security against chosen plain-text attacks</a:t>
            </a:r>
            <a:endParaRPr b="1">
              <a:solidFill>
                <a:srgbClr val="595959"/>
              </a:solidFill>
              <a:latin typeface="Ubuntu"/>
              <a:ea typeface="Ubuntu"/>
              <a:cs typeface="Ubuntu"/>
              <a:sym typeface="Ubuntu"/>
            </a:endParaRPr>
          </a:p>
          <a:p>
            <a:pPr marL="457200" lvl="0" indent="0" algn="l" rtl="0">
              <a:spcBef>
                <a:spcPts val="0"/>
              </a:spcBef>
              <a:spcAft>
                <a:spcPts val="0"/>
              </a:spcAft>
              <a:buNone/>
            </a:pPr>
            <a:endParaRPr b="1">
              <a:solidFill>
                <a:srgbClr val="595959"/>
              </a:solidFill>
              <a:latin typeface="Ubuntu"/>
              <a:ea typeface="Ubuntu"/>
              <a:cs typeface="Ubuntu"/>
              <a:sym typeface="Ubuntu"/>
            </a:endParaRPr>
          </a:p>
          <a:p>
            <a:pPr marL="0" lvl="0" indent="0" algn="l" rtl="0">
              <a:spcBef>
                <a:spcPts val="0"/>
              </a:spcBef>
              <a:spcAft>
                <a:spcPts val="0"/>
              </a:spcAft>
              <a:buNone/>
            </a:pPr>
            <a:r>
              <a:rPr lang="en" b="1">
                <a:solidFill>
                  <a:srgbClr val="595959"/>
                </a:solidFill>
                <a:latin typeface="Ubuntu"/>
                <a:ea typeface="Ubuntu"/>
                <a:cs typeface="Ubuntu"/>
                <a:sym typeface="Ubuntu"/>
              </a:rPr>
              <a:t>Weaknesses:</a:t>
            </a:r>
            <a:endParaRPr b="1">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Malleable and does not provide best semantic security</a:t>
            </a:r>
            <a:endParaRPr b="1">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Slow in the encrypting and decrypting process when large numbers are used </a:t>
            </a:r>
            <a:endParaRPr b="1">
              <a:solidFill>
                <a:srgbClr val="595959"/>
              </a:solidFill>
              <a:latin typeface="Ubuntu"/>
              <a:ea typeface="Ubuntu"/>
              <a:cs typeface="Ubuntu"/>
              <a:sym typeface="Ubuntu"/>
            </a:endParaRPr>
          </a:p>
        </p:txBody>
      </p:sp>
      <p:sp>
        <p:nvSpPr>
          <p:cNvPr id="401" name="Google Shape;401;p55"/>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a:t>
            </a:r>
            <a:endParaRPr/>
          </a:p>
        </p:txBody>
      </p:sp>
      <p:sp>
        <p:nvSpPr>
          <p:cNvPr id="407" name="Google Shape;407;p56"/>
          <p:cNvSpPr txBox="1">
            <a:spLocks noGrp="1"/>
          </p:cNvSpPr>
          <p:nvPr>
            <p:ph type="body" idx="1"/>
          </p:nvPr>
        </p:nvSpPr>
        <p:spPr>
          <a:xfrm>
            <a:off x="1633500" y="161877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595959"/>
                </a:solidFill>
                <a:latin typeface="Ubuntu"/>
                <a:ea typeface="Ubuntu"/>
                <a:cs typeface="Ubuntu"/>
                <a:sym typeface="Ubuntu"/>
              </a:rPr>
              <a:t>Uses 2 rounds of encryption, using two a-symmetrical cryptosystems</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First encrypts a text of letters using Paillier cryptosystem.</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Encrypted values are then encrypted again through El Gamal cryptosystem.</a:t>
            </a:r>
            <a:endParaRPr b="1">
              <a:solidFill>
                <a:srgbClr val="595959"/>
              </a:solidFill>
              <a:latin typeface="Ubuntu"/>
              <a:ea typeface="Ubuntu"/>
              <a:cs typeface="Ubuntu"/>
              <a:sym typeface="Ubuntu"/>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Key Generation</a:t>
            </a:r>
            <a:endParaRPr/>
          </a:p>
        </p:txBody>
      </p:sp>
      <p:sp>
        <p:nvSpPr>
          <p:cNvPr id="413" name="Google Shape;413;p57"/>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595959"/>
                </a:solidFill>
                <a:latin typeface="Ubuntu"/>
                <a:ea typeface="Ubuntu"/>
                <a:cs typeface="Ubuntu"/>
                <a:sym typeface="Ubuntu"/>
              </a:rPr>
              <a:t>Public Key of EXP is the Paillier Public Key being appended to the ElGamal Public Key, likewise for the private key.</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Public key: (</a:t>
            </a:r>
            <a:r>
              <a:rPr lang="en" b="1" dirty="0">
                <a:solidFill>
                  <a:srgbClr val="0000FF"/>
                </a:solidFill>
                <a:latin typeface="Ubuntu"/>
                <a:ea typeface="Ubuntu"/>
                <a:cs typeface="Ubuntu"/>
                <a:sym typeface="Ubuntu"/>
              </a:rPr>
              <a:t>G,q,g,h</a:t>
            </a:r>
            <a:r>
              <a:rPr lang="en" b="1" dirty="0">
                <a:solidFill>
                  <a:srgbClr val="FF0000"/>
                </a:solidFill>
                <a:latin typeface="Ubuntu"/>
                <a:ea typeface="Ubuntu"/>
                <a:cs typeface="Ubuntu"/>
                <a:sym typeface="Ubuntu"/>
              </a:rPr>
              <a:t>,n,pg</a:t>
            </a:r>
            <a:r>
              <a:rPr lang="en" b="1" dirty="0">
                <a:solidFill>
                  <a:srgbClr val="595959"/>
                </a:solidFill>
                <a:latin typeface="Ubuntu"/>
                <a:ea typeface="Ubuntu"/>
                <a:cs typeface="Ubuntu"/>
                <a:sym typeface="Ubuntu"/>
              </a:rPr>
              <a:t>), where G,q,g,h is the public key in ElGamal,and n,g is the public key in Paillier.</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Private key: (</a:t>
            </a:r>
            <a:r>
              <a:rPr lang="en" b="1" dirty="0">
                <a:solidFill>
                  <a:srgbClr val="0000FF"/>
                </a:solidFill>
                <a:latin typeface="Ubuntu"/>
                <a:ea typeface="Ubuntu"/>
                <a:cs typeface="Ubuntu"/>
                <a:sym typeface="Ubuntu"/>
              </a:rPr>
              <a:t>x,</a:t>
            </a:r>
            <a:r>
              <a:rPr lang="en" b="1" dirty="0">
                <a:solidFill>
                  <a:srgbClr val="FF0000"/>
                </a:solidFill>
                <a:latin typeface="Ubuntu"/>
                <a:ea typeface="Ubuntu"/>
                <a:cs typeface="Ubuntu"/>
                <a:sym typeface="Ubuntu"/>
              </a:rPr>
              <a:t>lcm,mmi</a:t>
            </a:r>
            <a:r>
              <a:rPr lang="en" b="1" dirty="0">
                <a:solidFill>
                  <a:srgbClr val="595959"/>
                </a:solidFill>
                <a:latin typeface="Ubuntu"/>
                <a:ea typeface="Ubuntu"/>
                <a:cs typeface="Ubuntu"/>
                <a:sym typeface="Ubuntu"/>
              </a:rPr>
              <a:t>), where x is the private key in ElGamal, lcm and mmi are the private keys in Paillier.</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dirty="0"/>
          </a:p>
        </p:txBody>
      </p:sp>
      <p:sp>
        <p:nvSpPr>
          <p:cNvPr id="414" name="Google Shape;414;p57"/>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of Output for Key Generation</a:t>
            </a:r>
            <a:endParaRPr/>
          </a:p>
        </p:txBody>
      </p:sp>
      <p:pic>
        <p:nvPicPr>
          <p:cNvPr id="420" name="Google Shape;420;p58"/>
          <p:cNvPicPr preferRelativeResize="0"/>
          <p:nvPr/>
        </p:nvPicPr>
        <p:blipFill>
          <a:blip r:embed="rId3">
            <a:alphaModFix/>
          </a:blip>
          <a:stretch>
            <a:fillRect/>
          </a:stretch>
        </p:blipFill>
        <p:spPr>
          <a:xfrm>
            <a:off x="810263" y="2035325"/>
            <a:ext cx="7164575" cy="1372775"/>
          </a:xfrm>
          <a:prstGeom prst="rect">
            <a:avLst/>
          </a:prstGeom>
          <a:noFill/>
          <a:ln>
            <a:noFill/>
          </a:ln>
        </p:spPr>
      </p:pic>
      <p:sp>
        <p:nvSpPr>
          <p:cNvPr id="421" name="Google Shape;421;p58"/>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Encryption</a:t>
            </a:r>
            <a:endParaRPr/>
          </a:p>
        </p:txBody>
      </p:sp>
      <p:sp>
        <p:nvSpPr>
          <p:cNvPr id="427" name="Google Shape;427;p59"/>
          <p:cNvSpPr txBox="1">
            <a:spLocks noGrp="1"/>
          </p:cNvSpPr>
          <p:nvPr>
            <p:ph type="body" idx="1"/>
          </p:nvPr>
        </p:nvSpPr>
        <p:spPr>
          <a:xfrm>
            <a:off x="1633500" y="1648100"/>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595959"/>
                </a:solidFill>
                <a:latin typeface="Ubuntu"/>
                <a:ea typeface="Ubuntu"/>
                <a:cs typeface="Ubuntu"/>
                <a:sym typeface="Ubuntu"/>
              </a:rPr>
              <a:t>Uses Public Key</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Plain Text inputted as a string</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The plan text will then be encrypted by the Paillier cryptosystem</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These encrypted text will then be encrypted by the El Gamal cryptosystem</a:t>
            </a:r>
            <a:endParaRPr b="1">
              <a:solidFill>
                <a:srgbClr val="595959"/>
              </a:solidFill>
              <a:latin typeface="Ubuntu"/>
              <a:ea typeface="Ubuntu"/>
              <a:cs typeface="Ubuntu"/>
              <a:sym typeface="Ubuntu"/>
            </a:endParaRPr>
          </a:p>
        </p:txBody>
      </p:sp>
      <p:sp>
        <p:nvSpPr>
          <p:cNvPr id="428" name="Google Shape;428;p59"/>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0"/>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of Code Output</a:t>
            </a:r>
            <a:endParaRPr/>
          </a:p>
        </p:txBody>
      </p:sp>
      <p:sp>
        <p:nvSpPr>
          <p:cNvPr id="434" name="Google Shape;434;p60"/>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435" name="Google Shape;435;p60"/>
          <p:cNvPicPr preferRelativeResize="0"/>
          <p:nvPr/>
        </p:nvPicPr>
        <p:blipFill>
          <a:blip r:embed="rId3">
            <a:alphaModFix/>
          </a:blip>
          <a:stretch>
            <a:fillRect/>
          </a:stretch>
        </p:blipFill>
        <p:spPr>
          <a:xfrm>
            <a:off x="426400" y="1477675"/>
            <a:ext cx="8291226" cy="3174225"/>
          </a:xfrm>
          <a:prstGeom prst="rect">
            <a:avLst/>
          </a:prstGeom>
          <a:noFill/>
          <a:ln>
            <a:noFill/>
          </a:ln>
        </p:spPr>
      </p:pic>
      <p:sp>
        <p:nvSpPr>
          <p:cNvPr id="436" name="Google Shape;436;p60"/>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1"/>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Decryption</a:t>
            </a:r>
            <a:endParaRPr/>
          </a:p>
        </p:txBody>
      </p:sp>
      <p:sp>
        <p:nvSpPr>
          <p:cNvPr id="442" name="Google Shape;442;p61"/>
          <p:cNvSpPr txBox="1">
            <a:spLocks noGrp="1"/>
          </p:cNvSpPr>
          <p:nvPr>
            <p:ph type="body" idx="1"/>
          </p:nvPr>
        </p:nvSpPr>
        <p:spPr>
          <a:xfrm>
            <a:off x="1633500" y="1611425"/>
            <a:ext cx="5877000" cy="260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595959"/>
                </a:solidFill>
                <a:latin typeface="Ubuntu"/>
                <a:ea typeface="Ubuntu"/>
                <a:cs typeface="Ubuntu"/>
                <a:sym typeface="Ubuntu"/>
              </a:rPr>
              <a:t>Uses Both Public key and Private key</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Users need to specify the number of encrypted values</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And need to key in each set of encrypted values one at a time into the program.</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The program then decrypts the first set of values through ElGamal decryption</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The decrypted values are then further decrypted through Paillier to get the plain text.</a:t>
            </a:r>
            <a:endParaRPr b="1" dirty="0">
              <a:solidFill>
                <a:srgbClr val="595959"/>
              </a:solidFill>
              <a:latin typeface="Ubuntu"/>
              <a:ea typeface="Ubuntu"/>
              <a:cs typeface="Ubuntu"/>
              <a:sym typeface="Ubuntu"/>
            </a:endParaRPr>
          </a:p>
        </p:txBody>
      </p:sp>
      <p:sp>
        <p:nvSpPr>
          <p:cNvPr id="443" name="Google Shape;443;p61"/>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2"/>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of Output for Decryption</a:t>
            </a:r>
            <a:endParaRPr/>
          </a:p>
        </p:txBody>
      </p:sp>
      <p:pic>
        <p:nvPicPr>
          <p:cNvPr id="449" name="Google Shape;449;p62"/>
          <p:cNvPicPr preferRelativeResize="0"/>
          <p:nvPr/>
        </p:nvPicPr>
        <p:blipFill>
          <a:blip r:embed="rId3">
            <a:alphaModFix/>
          </a:blip>
          <a:stretch>
            <a:fillRect/>
          </a:stretch>
        </p:blipFill>
        <p:spPr>
          <a:xfrm>
            <a:off x="432900" y="1687600"/>
            <a:ext cx="8276576" cy="2956950"/>
          </a:xfrm>
          <a:prstGeom prst="rect">
            <a:avLst/>
          </a:prstGeom>
          <a:noFill/>
          <a:ln>
            <a:noFill/>
          </a:ln>
        </p:spPr>
      </p:pic>
      <p:sp>
        <p:nvSpPr>
          <p:cNvPr id="450" name="Google Shape;450;p62"/>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3"/>
          <p:cNvSpPr txBox="1">
            <a:spLocks noGrp="1"/>
          </p:cNvSpPr>
          <p:nvPr>
            <p:ph type="title" idx="4"/>
          </p:nvPr>
        </p:nvSpPr>
        <p:spPr>
          <a:xfrm>
            <a:off x="1197000"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STRENGTHS</a:t>
            </a:r>
            <a:endParaRPr sz="2400"/>
          </a:p>
        </p:txBody>
      </p:sp>
      <p:sp>
        <p:nvSpPr>
          <p:cNvPr id="456" name="Google Shape;456;p6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200">
                <a:solidFill>
                  <a:srgbClr val="CCCCCC"/>
                </a:solidFill>
                <a:latin typeface="Arvo"/>
                <a:ea typeface="Arvo"/>
                <a:cs typeface="Arvo"/>
                <a:sym typeface="Arvo"/>
              </a:rPr>
              <a:t>29</a:t>
            </a:fld>
            <a:endParaRPr sz="1200">
              <a:solidFill>
                <a:srgbClr val="CCCCCC"/>
              </a:solidFill>
              <a:latin typeface="Arvo"/>
              <a:ea typeface="Arvo"/>
              <a:cs typeface="Arvo"/>
              <a:sym typeface="Arvo"/>
            </a:endParaRPr>
          </a:p>
        </p:txBody>
      </p:sp>
      <p:cxnSp>
        <p:nvCxnSpPr>
          <p:cNvPr id="457" name="Google Shape;457;p63"/>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458" name="Google Shape;458;p63"/>
          <p:cNvSpPr txBox="1">
            <a:spLocks noGrp="1"/>
          </p:cNvSpPr>
          <p:nvPr>
            <p:ph type="body" idx="4294967295"/>
          </p:nvPr>
        </p:nvSpPr>
        <p:spPr>
          <a:xfrm>
            <a:off x="441900" y="1800425"/>
            <a:ext cx="4011300" cy="22095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Allows for multiple values of K used, making the process more random</a:t>
            </a:r>
            <a:endParaRPr sz="1600" b="1">
              <a:solidFill>
                <a:srgbClr val="595959"/>
              </a:solidFill>
              <a:latin typeface="Calibri"/>
              <a:ea typeface="Calibri"/>
              <a:cs typeface="Calibri"/>
              <a:sym typeface="Calibri"/>
            </a:endParaRPr>
          </a:p>
          <a:p>
            <a:pPr marL="457200" lvl="0" indent="-330200" algn="l" rtl="0">
              <a:lnSpc>
                <a:spcPct val="115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Two rounds of encryption, making it more secure</a:t>
            </a:r>
            <a:endParaRPr sz="1600" b="1">
              <a:solidFill>
                <a:srgbClr val="595959"/>
              </a:solidFill>
              <a:latin typeface="Calibri"/>
              <a:ea typeface="Calibri"/>
              <a:cs typeface="Calibri"/>
              <a:sym typeface="Calibri"/>
            </a:endParaRPr>
          </a:p>
          <a:p>
            <a:pPr marL="457200" lvl="0" indent="-330200" algn="l" rtl="0">
              <a:lnSpc>
                <a:spcPct val="1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Can be used in a hybrid cryptosystem for securely transporting secret keys when symmetric ciphers are used.</a:t>
            </a:r>
            <a:r>
              <a:rPr lang="en" sz="1600" b="1">
                <a:solidFill>
                  <a:schemeClr val="dk1"/>
                </a:solidFill>
                <a:latin typeface="Calibri"/>
                <a:ea typeface="Calibri"/>
                <a:cs typeface="Calibri"/>
                <a:sym typeface="Calibri"/>
              </a:rPr>
              <a:t>	</a:t>
            </a:r>
            <a:endParaRPr sz="1600" b="1">
              <a:solidFill>
                <a:srgbClr val="595959"/>
              </a:solidFill>
              <a:latin typeface="Calibri"/>
              <a:ea typeface="Calibri"/>
              <a:cs typeface="Calibri"/>
              <a:sym typeface="Calibri"/>
            </a:endParaRPr>
          </a:p>
          <a:p>
            <a:pPr marL="457200" lvl="0" indent="-317500" algn="l" rtl="0">
              <a:lnSpc>
                <a:spcPct val="200000"/>
              </a:lnSpc>
              <a:spcBef>
                <a:spcPts val="0"/>
              </a:spcBef>
              <a:spcAft>
                <a:spcPts val="0"/>
              </a:spcAft>
              <a:buSzPts val="1400"/>
              <a:buChar char="-"/>
            </a:pPr>
            <a:r>
              <a:rPr lang="en" sz="1850">
                <a:solidFill>
                  <a:schemeClr val="dk1"/>
                </a:solidFill>
              </a:rPr>
              <a:t>					</a:t>
            </a:r>
            <a:endParaRPr sz="1850">
              <a:solidFill>
                <a:schemeClr val="dk1"/>
              </a:solidFill>
            </a:endParaRPr>
          </a:p>
          <a:p>
            <a:pPr marL="3657600" lvl="0" indent="0" algn="l" rtl="0">
              <a:lnSpc>
                <a:spcPct val="150000"/>
              </a:lnSpc>
              <a:spcBef>
                <a:spcPts val="0"/>
              </a:spcBef>
              <a:spcAft>
                <a:spcPts val="0"/>
              </a:spcAft>
              <a:buClr>
                <a:schemeClr val="dk1"/>
              </a:buClr>
              <a:buSzPts val="1100"/>
              <a:buFont typeface="Arial"/>
              <a:buNone/>
            </a:pPr>
            <a:endParaRPr sz="1200" b="1">
              <a:solidFill>
                <a:srgbClr val="006699"/>
              </a:solidFill>
            </a:endParaRPr>
          </a:p>
          <a:p>
            <a:pPr marL="0" lvl="0" indent="457200" algn="l" rtl="0">
              <a:lnSpc>
                <a:spcPct val="150000"/>
              </a:lnSpc>
              <a:spcBef>
                <a:spcPts val="0"/>
              </a:spcBef>
              <a:spcAft>
                <a:spcPts val="0"/>
              </a:spcAft>
              <a:buClr>
                <a:schemeClr val="dk1"/>
              </a:buClr>
              <a:buSzPts val="1100"/>
              <a:buFont typeface="Arial"/>
              <a:buNone/>
            </a:pPr>
            <a:endParaRPr/>
          </a:p>
        </p:txBody>
      </p:sp>
      <p:sp>
        <p:nvSpPr>
          <p:cNvPr id="459" name="Google Shape;459;p63"/>
          <p:cNvSpPr txBox="1">
            <a:spLocks noGrp="1"/>
          </p:cNvSpPr>
          <p:nvPr>
            <p:ph type="title" idx="4"/>
          </p:nvPr>
        </p:nvSpPr>
        <p:spPr>
          <a:xfrm>
            <a:off x="5367225"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WEAKNESSES</a:t>
            </a:r>
            <a:endParaRPr sz="2400"/>
          </a:p>
        </p:txBody>
      </p:sp>
      <p:sp>
        <p:nvSpPr>
          <p:cNvPr id="460" name="Google Shape;460;p63"/>
          <p:cNvSpPr txBox="1"/>
          <p:nvPr/>
        </p:nvSpPr>
        <p:spPr>
          <a:xfrm>
            <a:off x="4550550" y="1704575"/>
            <a:ext cx="4219500" cy="1169521"/>
          </a:xfrm>
          <a:prstGeom prst="rect">
            <a:avLst/>
          </a:prstGeom>
          <a:noFill/>
          <a:ln>
            <a:noFill/>
          </a:ln>
        </p:spPr>
        <p:txBody>
          <a:bodyPr spcFirstLastPara="1" wrap="square" lIns="91425" tIns="91425" rIns="91425" bIns="91425" anchor="t" anchorCtr="0">
            <a:spAutoFit/>
          </a:bodyPr>
          <a:lstStyle/>
          <a:p>
            <a:pPr marL="457200" lvl="0" indent="-330200" rtl="0">
              <a:spcBef>
                <a:spcPts val="0"/>
              </a:spcBef>
              <a:spcAft>
                <a:spcPts val="0"/>
              </a:spcAft>
              <a:buClr>
                <a:srgbClr val="595959"/>
              </a:buClr>
              <a:buSzPts val="1600"/>
              <a:buFont typeface="Calibri"/>
              <a:buChar char="-"/>
            </a:pPr>
            <a:r>
              <a:rPr lang="en" sz="1600" b="1" dirty="0">
                <a:solidFill>
                  <a:srgbClr val="595959"/>
                </a:solidFill>
                <a:latin typeface="Calibri"/>
                <a:ea typeface="Calibri"/>
                <a:cs typeface="Calibri"/>
                <a:sym typeface="Calibri"/>
              </a:rPr>
              <a:t>Encryption and Decryption process can be very slow </a:t>
            </a:r>
            <a:endParaRPr sz="1600" b="1" dirty="0">
              <a:solidFill>
                <a:srgbClr val="595959"/>
              </a:solidFill>
              <a:latin typeface="Calibri"/>
              <a:ea typeface="Calibri"/>
              <a:cs typeface="Calibri"/>
              <a:sym typeface="Calibri"/>
            </a:endParaRPr>
          </a:p>
          <a:p>
            <a:pPr marL="457200" lvl="0" indent="-330200" rtl="0">
              <a:spcBef>
                <a:spcPts val="0"/>
              </a:spcBef>
              <a:spcAft>
                <a:spcPts val="0"/>
              </a:spcAft>
              <a:buClr>
                <a:srgbClr val="595959"/>
              </a:buClr>
              <a:buSzPts val="1600"/>
              <a:buFont typeface="Calibri"/>
              <a:buChar char="-"/>
            </a:pPr>
            <a:r>
              <a:rPr lang="en" sz="1600" b="1" dirty="0">
                <a:solidFill>
                  <a:srgbClr val="595959"/>
                </a:solidFill>
                <a:latin typeface="Calibri"/>
                <a:ea typeface="Calibri"/>
                <a:cs typeface="Calibri"/>
                <a:sym typeface="Calibri"/>
              </a:rPr>
              <a:t>Only messages in alphabets can be encrypted</a:t>
            </a:r>
            <a:endParaRPr sz="1800" b="1" dirty="0">
              <a:solidFill>
                <a:srgbClr val="595959"/>
              </a:solidFill>
              <a:latin typeface="Calibri"/>
              <a:ea typeface="Calibri"/>
              <a:cs typeface="Calibri"/>
              <a:sym typeface="Calibri"/>
            </a:endParaRPr>
          </a:p>
        </p:txBody>
      </p:sp>
      <p:sp>
        <p:nvSpPr>
          <p:cNvPr id="461" name="Google Shape;461;p63"/>
          <p:cNvSpPr txBox="1">
            <a:spLocks noGrp="1"/>
          </p:cNvSpPr>
          <p:nvPr>
            <p:ph type="title" idx="4"/>
          </p:nvPr>
        </p:nvSpPr>
        <p:spPr>
          <a:xfrm>
            <a:off x="249475" y="362175"/>
            <a:ext cx="1416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255" name="Google Shape;255;p37"/>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KEY GENERATION</a:t>
            </a:r>
            <a:endParaRPr sz="2400">
              <a:solidFill>
                <a:srgbClr val="434343"/>
              </a:solidFill>
            </a:endParaRPr>
          </a:p>
        </p:txBody>
      </p:sp>
      <p:sp>
        <p:nvSpPr>
          <p:cNvPr id="256" name="Google Shape;256;p37"/>
          <p:cNvSpPr txBox="1">
            <a:spLocks noGrp="1"/>
          </p:cNvSpPr>
          <p:nvPr>
            <p:ph type="body" idx="1"/>
          </p:nvPr>
        </p:nvSpPr>
        <p:spPr>
          <a:xfrm>
            <a:off x="1536238" y="1290625"/>
            <a:ext cx="7226700" cy="317866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Public key = (G,q,g,h)</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q - A large prime number is generated</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G - The cyclic group of q</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g - A random value in the G</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h = g**x</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Private key = (x)</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x = A random number in the G</a:t>
            </a:r>
            <a:endParaRPr b="1" dirty="0">
              <a:solidFill>
                <a:srgbClr val="595959"/>
              </a:solidFill>
              <a:latin typeface="Calibri"/>
              <a:ea typeface="Calibri"/>
              <a:cs typeface="Calibri"/>
              <a:sym typeface="Calibri"/>
            </a:endParaRPr>
          </a:p>
          <a:p>
            <a:pPr marL="0" lvl="0" indent="0" algn="l" rtl="0">
              <a:spcBef>
                <a:spcPts val="1200"/>
              </a:spcBef>
              <a:spcAft>
                <a:spcPts val="0"/>
              </a:spcAft>
              <a:buNone/>
            </a:pPr>
            <a:endParaRPr dirty="0">
              <a:solidFill>
                <a:srgbClr val="999999"/>
              </a:solidFill>
            </a:endParaRPr>
          </a:p>
        </p:txBody>
      </p:sp>
      <p:sp>
        <p:nvSpPr>
          <p:cNvPr id="257" name="Google Shape;257;p37"/>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Key Generation</a:t>
            </a:r>
            <a:endParaRPr/>
          </a:p>
        </p:txBody>
      </p:sp>
      <p:sp>
        <p:nvSpPr>
          <p:cNvPr id="263" name="Google Shape;263;p3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64" name="Google Shape;264;p38"/>
          <p:cNvPicPr preferRelativeResize="0"/>
          <p:nvPr/>
        </p:nvPicPr>
        <p:blipFill>
          <a:blip r:embed="rId3">
            <a:alphaModFix/>
          </a:blip>
          <a:stretch>
            <a:fillRect/>
          </a:stretch>
        </p:blipFill>
        <p:spPr>
          <a:xfrm>
            <a:off x="436637" y="1284975"/>
            <a:ext cx="8270725" cy="3220800"/>
          </a:xfrm>
          <a:prstGeom prst="rect">
            <a:avLst/>
          </a:prstGeom>
          <a:noFill/>
          <a:ln>
            <a:noFill/>
          </a:ln>
        </p:spPr>
      </p:pic>
      <p:sp>
        <p:nvSpPr>
          <p:cNvPr id="265" name="Google Shape;265;p38"/>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Encryption</a:t>
            </a:r>
            <a:endParaRPr/>
          </a:p>
        </p:txBody>
      </p:sp>
      <p:sp>
        <p:nvSpPr>
          <p:cNvPr id="271" name="Google Shape;271;p39"/>
          <p:cNvSpPr txBox="1">
            <a:spLocks noGrp="1"/>
          </p:cNvSpPr>
          <p:nvPr>
            <p:ph type="body" idx="1"/>
          </p:nvPr>
        </p:nvSpPr>
        <p:spPr>
          <a:xfrm>
            <a:off x="1225650" y="1648100"/>
            <a:ext cx="6692700" cy="2502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595959"/>
              </a:buClr>
              <a:buSzPts val="1500"/>
              <a:buFont typeface="Ubuntu"/>
              <a:buChar char="-"/>
            </a:pPr>
            <a:r>
              <a:rPr lang="en" sz="1500" b="1">
                <a:solidFill>
                  <a:srgbClr val="595959"/>
                </a:solidFill>
                <a:latin typeface="Ubuntu"/>
                <a:ea typeface="Ubuntu"/>
                <a:cs typeface="Ubuntu"/>
                <a:sym typeface="Ubuntu"/>
              </a:rPr>
              <a:t>K is chosen at random and must be in the cyclic group</a:t>
            </a:r>
            <a:endParaRPr sz="1500" b="1">
              <a:solidFill>
                <a:srgbClr val="595959"/>
              </a:solidFill>
              <a:latin typeface="Ubuntu"/>
              <a:ea typeface="Ubuntu"/>
              <a:cs typeface="Ubuntu"/>
              <a:sym typeface="Ubuntu"/>
            </a:endParaRPr>
          </a:p>
          <a:p>
            <a:pPr marL="0" lvl="0" indent="0" algn="l" rtl="0">
              <a:spcBef>
                <a:spcPts val="0"/>
              </a:spcBef>
              <a:spcAft>
                <a:spcPts val="0"/>
              </a:spcAft>
              <a:buNone/>
            </a:pPr>
            <a:endParaRPr sz="1500" b="1">
              <a:solidFill>
                <a:srgbClr val="595959"/>
              </a:solidFill>
              <a:latin typeface="Ubuntu"/>
              <a:ea typeface="Ubuntu"/>
              <a:cs typeface="Ubuntu"/>
              <a:sym typeface="Ubuntu"/>
            </a:endParaRPr>
          </a:p>
          <a:p>
            <a:pPr marL="457200" lvl="0" indent="-323850" algn="l" rtl="0">
              <a:spcBef>
                <a:spcPts val="0"/>
              </a:spcBef>
              <a:spcAft>
                <a:spcPts val="0"/>
              </a:spcAft>
              <a:buClr>
                <a:srgbClr val="595959"/>
              </a:buClr>
              <a:buSzPts val="1500"/>
              <a:buFont typeface="Ubuntu"/>
              <a:buChar char="-"/>
            </a:pPr>
            <a:r>
              <a:rPr lang="en" sz="1500" b="1">
                <a:solidFill>
                  <a:srgbClr val="595959"/>
                </a:solidFill>
                <a:latin typeface="Ubuntu"/>
                <a:ea typeface="Ubuntu"/>
                <a:cs typeface="Ubuntu"/>
                <a:sym typeface="Ubuntu"/>
              </a:rPr>
              <a:t>p is calculated from p = g ** k</a:t>
            </a:r>
            <a:endParaRPr sz="1500" b="1">
              <a:solidFill>
                <a:srgbClr val="595959"/>
              </a:solidFill>
              <a:latin typeface="Ubuntu"/>
              <a:ea typeface="Ubuntu"/>
              <a:cs typeface="Ubuntu"/>
              <a:sym typeface="Ubuntu"/>
            </a:endParaRPr>
          </a:p>
          <a:p>
            <a:pPr marL="457200" lvl="0" indent="0" algn="l" rtl="0">
              <a:spcBef>
                <a:spcPts val="0"/>
              </a:spcBef>
              <a:spcAft>
                <a:spcPts val="0"/>
              </a:spcAft>
              <a:buNone/>
            </a:pPr>
            <a:endParaRPr sz="1500" b="1">
              <a:solidFill>
                <a:srgbClr val="595959"/>
              </a:solidFill>
              <a:latin typeface="Ubuntu"/>
              <a:ea typeface="Ubuntu"/>
              <a:cs typeface="Ubuntu"/>
              <a:sym typeface="Ubuntu"/>
            </a:endParaRPr>
          </a:p>
          <a:p>
            <a:pPr marL="457200" lvl="0" indent="-323850" algn="l" rtl="0">
              <a:spcBef>
                <a:spcPts val="0"/>
              </a:spcBef>
              <a:spcAft>
                <a:spcPts val="0"/>
              </a:spcAft>
              <a:buClr>
                <a:srgbClr val="595959"/>
              </a:buClr>
              <a:buSzPts val="1500"/>
              <a:buFont typeface="Ubuntu"/>
              <a:buChar char="-"/>
            </a:pPr>
            <a:r>
              <a:rPr lang="en" sz="1500" b="1">
                <a:solidFill>
                  <a:srgbClr val="595959"/>
                </a:solidFill>
                <a:latin typeface="Ubuntu"/>
                <a:ea typeface="Ubuntu"/>
                <a:cs typeface="Ubuntu"/>
                <a:sym typeface="Ubuntu"/>
              </a:rPr>
              <a:t>S is calculated from s = h ** k</a:t>
            </a:r>
            <a:endParaRPr sz="1500" b="1">
              <a:solidFill>
                <a:srgbClr val="595959"/>
              </a:solidFill>
              <a:latin typeface="Ubuntu"/>
              <a:ea typeface="Ubuntu"/>
              <a:cs typeface="Ubuntu"/>
              <a:sym typeface="Ubuntu"/>
            </a:endParaRPr>
          </a:p>
          <a:p>
            <a:pPr marL="457200" lvl="0" indent="0" algn="l" rtl="0">
              <a:spcBef>
                <a:spcPts val="0"/>
              </a:spcBef>
              <a:spcAft>
                <a:spcPts val="0"/>
              </a:spcAft>
              <a:buNone/>
            </a:pPr>
            <a:endParaRPr sz="1500" b="1">
              <a:solidFill>
                <a:srgbClr val="595959"/>
              </a:solidFill>
              <a:latin typeface="Ubuntu"/>
              <a:ea typeface="Ubuntu"/>
              <a:cs typeface="Ubuntu"/>
              <a:sym typeface="Ubuntu"/>
            </a:endParaRPr>
          </a:p>
          <a:p>
            <a:pPr marL="457200" lvl="0" indent="-323850" algn="l" rtl="0">
              <a:spcBef>
                <a:spcPts val="0"/>
              </a:spcBef>
              <a:spcAft>
                <a:spcPts val="0"/>
              </a:spcAft>
              <a:buClr>
                <a:srgbClr val="595959"/>
              </a:buClr>
              <a:buSzPts val="1500"/>
              <a:buFont typeface="Ubuntu"/>
              <a:buChar char="-"/>
            </a:pPr>
            <a:r>
              <a:rPr lang="en" sz="1500" b="1">
                <a:solidFill>
                  <a:srgbClr val="595959"/>
                </a:solidFill>
                <a:latin typeface="Ubuntu"/>
                <a:ea typeface="Ubuntu"/>
                <a:cs typeface="Ubuntu"/>
                <a:sym typeface="Ubuntu"/>
              </a:rPr>
              <a:t>Encrypted values are sent as a pair (p,s*M)</a:t>
            </a:r>
            <a:endParaRPr sz="1500" b="1">
              <a:solidFill>
                <a:srgbClr val="595959"/>
              </a:solidFill>
              <a:latin typeface="Ubuntu"/>
              <a:ea typeface="Ubuntu"/>
              <a:cs typeface="Ubuntu"/>
              <a:sym typeface="Ubuntu"/>
            </a:endParaRPr>
          </a:p>
        </p:txBody>
      </p:sp>
      <p:sp>
        <p:nvSpPr>
          <p:cNvPr id="272" name="Google Shape;272;p39"/>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ElGamal Encryption</a:t>
            </a:r>
            <a:endParaRPr/>
          </a:p>
        </p:txBody>
      </p:sp>
      <p:sp>
        <p:nvSpPr>
          <p:cNvPr id="278" name="Google Shape;278;p40"/>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79" name="Google Shape;279;p40"/>
          <p:cNvPicPr preferRelativeResize="0"/>
          <p:nvPr/>
        </p:nvPicPr>
        <p:blipFill rotWithShape="1">
          <a:blip r:embed="rId3">
            <a:alphaModFix/>
          </a:blip>
          <a:srcRect r="1989"/>
          <a:stretch/>
        </p:blipFill>
        <p:spPr>
          <a:xfrm>
            <a:off x="462425" y="1645650"/>
            <a:ext cx="8219150" cy="2163700"/>
          </a:xfrm>
          <a:prstGeom prst="rect">
            <a:avLst/>
          </a:prstGeom>
          <a:noFill/>
          <a:ln>
            <a:noFill/>
          </a:ln>
        </p:spPr>
      </p:pic>
      <p:sp>
        <p:nvSpPr>
          <p:cNvPr id="280" name="Google Shape;280;p40"/>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Decryption</a:t>
            </a:r>
            <a:endParaRPr/>
          </a:p>
        </p:txBody>
      </p:sp>
      <p:sp>
        <p:nvSpPr>
          <p:cNvPr id="286" name="Google Shape;286;p41"/>
          <p:cNvSpPr txBox="1">
            <a:spLocks noGrp="1"/>
          </p:cNvSpPr>
          <p:nvPr>
            <p:ph type="body" idx="1"/>
          </p:nvPr>
        </p:nvSpPr>
        <p:spPr>
          <a:xfrm>
            <a:off x="1633500" y="1640775"/>
            <a:ext cx="5877000" cy="250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Formula for decryption process - M = (s*M / p ** x)</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s can be simplified from s = h ** k to s = (g**x)**k</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p ** x can be simplified to (g ** k) ** x</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Since (g**x)**k is always equal to (g ** k) ** x</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Plain Text can be found through simple division</a:t>
            </a:r>
            <a:endParaRPr b="1" dirty="0">
              <a:solidFill>
                <a:srgbClr val="595959"/>
              </a:solidFill>
              <a:latin typeface="Ubuntu"/>
              <a:ea typeface="Ubuntu"/>
              <a:cs typeface="Ubuntu"/>
              <a:sym typeface="Ubuntu"/>
            </a:endParaRPr>
          </a:p>
        </p:txBody>
      </p:sp>
      <p:sp>
        <p:nvSpPr>
          <p:cNvPr id="287" name="Google Shape;287;p41"/>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ElGamal Decryption</a:t>
            </a:r>
            <a:endParaRPr/>
          </a:p>
        </p:txBody>
      </p:sp>
      <p:sp>
        <p:nvSpPr>
          <p:cNvPr id="293" name="Google Shape;293;p42"/>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94" name="Google Shape;294;p42"/>
          <p:cNvPicPr preferRelativeResize="0"/>
          <p:nvPr/>
        </p:nvPicPr>
        <p:blipFill rotWithShape="1">
          <a:blip r:embed="rId3">
            <a:alphaModFix/>
          </a:blip>
          <a:srcRect l="1388" r="6631"/>
          <a:stretch/>
        </p:blipFill>
        <p:spPr>
          <a:xfrm>
            <a:off x="653638" y="2046625"/>
            <a:ext cx="7836725" cy="1381300"/>
          </a:xfrm>
          <a:prstGeom prst="rect">
            <a:avLst/>
          </a:prstGeom>
          <a:noFill/>
          <a:ln>
            <a:noFill/>
          </a:ln>
        </p:spPr>
      </p:pic>
      <p:sp>
        <p:nvSpPr>
          <p:cNvPr id="295" name="Google Shape;295;p42"/>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3"/>
          <p:cNvSpPr txBox="1">
            <a:spLocks noGrp="1"/>
          </p:cNvSpPr>
          <p:nvPr>
            <p:ph type="title" idx="4"/>
          </p:nvPr>
        </p:nvSpPr>
        <p:spPr>
          <a:xfrm>
            <a:off x="1197000"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STRENGTHS</a:t>
            </a:r>
            <a:endParaRPr sz="2400"/>
          </a:p>
        </p:txBody>
      </p:sp>
      <p:sp>
        <p:nvSpPr>
          <p:cNvPr id="301" name="Google Shape;301;p4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200">
                <a:solidFill>
                  <a:srgbClr val="CCCCCC"/>
                </a:solidFill>
                <a:latin typeface="Arvo"/>
                <a:ea typeface="Arvo"/>
                <a:cs typeface="Arvo"/>
                <a:sym typeface="Arvo"/>
              </a:rPr>
              <a:t>9</a:t>
            </a:fld>
            <a:endParaRPr sz="1200">
              <a:solidFill>
                <a:srgbClr val="CCCCCC"/>
              </a:solidFill>
              <a:latin typeface="Arvo"/>
              <a:ea typeface="Arvo"/>
              <a:cs typeface="Arvo"/>
              <a:sym typeface="Arvo"/>
            </a:endParaRPr>
          </a:p>
        </p:txBody>
      </p:sp>
      <p:cxnSp>
        <p:nvCxnSpPr>
          <p:cNvPr id="302" name="Google Shape;302;p43"/>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303" name="Google Shape;303;p43"/>
          <p:cNvSpPr txBox="1">
            <a:spLocks noGrp="1"/>
          </p:cNvSpPr>
          <p:nvPr>
            <p:ph type="body" idx="4294967295"/>
          </p:nvPr>
        </p:nvSpPr>
        <p:spPr>
          <a:xfrm>
            <a:off x="776775" y="1640425"/>
            <a:ext cx="3499200" cy="2100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Probabilistic encryption </a:t>
            </a:r>
            <a:endParaRPr b="1">
              <a:solidFill>
                <a:srgbClr val="595959"/>
              </a:solidFill>
              <a:latin typeface="Ubuntu"/>
              <a:ea typeface="Ubuntu"/>
              <a:cs typeface="Ubuntu"/>
              <a:sym typeface="Ubuntu"/>
            </a:endParaRPr>
          </a:p>
          <a:p>
            <a:pPr marL="457200" lvl="0" indent="-317500" algn="l" rtl="0">
              <a:lnSpc>
                <a:spcPct val="150000"/>
              </a:lnSpc>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Different cipher text will be produced</a:t>
            </a:r>
            <a:endParaRPr b="1">
              <a:solidFill>
                <a:srgbClr val="595959"/>
              </a:solidFill>
              <a:latin typeface="Ubuntu"/>
              <a:ea typeface="Ubuntu"/>
              <a:cs typeface="Ubuntu"/>
              <a:sym typeface="Ubuntu"/>
            </a:endParaRPr>
          </a:p>
          <a:p>
            <a:pPr marL="457200" lvl="0" indent="-317500" algn="l" rtl="0">
              <a:lnSpc>
                <a:spcPct val="100000"/>
              </a:lnSpc>
              <a:spcBef>
                <a:spcPts val="0"/>
              </a:spcBef>
              <a:spcAft>
                <a:spcPts val="0"/>
              </a:spcAft>
              <a:buSzPts val="1400"/>
              <a:buFont typeface="Ubuntu"/>
              <a:buChar char="-"/>
            </a:pPr>
            <a:r>
              <a:rPr lang="en" b="1">
                <a:solidFill>
                  <a:srgbClr val="595959"/>
                </a:solidFill>
                <a:latin typeface="Ubuntu"/>
                <a:ea typeface="Ubuntu"/>
                <a:cs typeface="Ubuntu"/>
                <a:sym typeface="Ubuntu"/>
              </a:rPr>
              <a:t>Keys with discrete logarithm using cyclic groups</a:t>
            </a:r>
            <a:r>
              <a:rPr lang="en" sz="1600" b="1">
                <a:solidFill>
                  <a:srgbClr val="595959"/>
                </a:solidFill>
                <a:latin typeface="Calibri"/>
                <a:ea typeface="Calibri"/>
                <a:cs typeface="Calibri"/>
                <a:sym typeface="Calibri"/>
              </a:rPr>
              <a:t>	</a:t>
            </a:r>
            <a:r>
              <a:rPr lang="en" sz="1850">
                <a:solidFill>
                  <a:srgbClr val="595959"/>
                </a:solidFill>
              </a:rPr>
              <a:t>	</a:t>
            </a:r>
            <a:r>
              <a:rPr lang="en" sz="1850">
                <a:solidFill>
                  <a:schemeClr val="dk1"/>
                </a:solidFill>
              </a:rPr>
              <a:t>				</a:t>
            </a:r>
            <a:endParaRPr sz="1850">
              <a:solidFill>
                <a:schemeClr val="dk1"/>
              </a:solidFill>
            </a:endParaRPr>
          </a:p>
          <a:p>
            <a:pPr marL="3657600" lvl="0" indent="0" algn="l" rtl="0">
              <a:lnSpc>
                <a:spcPct val="150000"/>
              </a:lnSpc>
              <a:spcBef>
                <a:spcPts val="0"/>
              </a:spcBef>
              <a:spcAft>
                <a:spcPts val="0"/>
              </a:spcAft>
              <a:buClr>
                <a:schemeClr val="dk1"/>
              </a:buClr>
              <a:buSzPts val="1100"/>
              <a:buFont typeface="Arial"/>
              <a:buNone/>
            </a:pPr>
            <a:endParaRPr sz="1200" b="1">
              <a:solidFill>
                <a:srgbClr val="006699"/>
              </a:solidFill>
            </a:endParaRPr>
          </a:p>
          <a:p>
            <a:pPr marL="0" lvl="0" indent="457200" algn="l" rtl="0">
              <a:lnSpc>
                <a:spcPct val="150000"/>
              </a:lnSpc>
              <a:spcBef>
                <a:spcPts val="0"/>
              </a:spcBef>
              <a:spcAft>
                <a:spcPts val="0"/>
              </a:spcAft>
              <a:buClr>
                <a:schemeClr val="dk1"/>
              </a:buClr>
              <a:buSzPts val="1100"/>
              <a:buFont typeface="Arial"/>
              <a:buNone/>
            </a:pPr>
            <a:endParaRPr/>
          </a:p>
        </p:txBody>
      </p:sp>
      <p:sp>
        <p:nvSpPr>
          <p:cNvPr id="304" name="Google Shape;304;p43"/>
          <p:cNvSpPr txBox="1">
            <a:spLocks noGrp="1"/>
          </p:cNvSpPr>
          <p:nvPr>
            <p:ph type="title" idx="4"/>
          </p:nvPr>
        </p:nvSpPr>
        <p:spPr>
          <a:xfrm>
            <a:off x="5367225"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WEAKNESSES</a:t>
            </a:r>
            <a:endParaRPr sz="2400"/>
          </a:p>
        </p:txBody>
      </p:sp>
      <p:sp>
        <p:nvSpPr>
          <p:cNvPr id="305" name="Google Shape;305;p43"/>
          <p:cNvSpPr txBox="1"/>
          <p:nvPr/>
        </p:nvSpPr>
        <p:spPr>
          <a:xfrm>
            <a:off x="5717475" y="1786200"/>
            <a:ext cx="18006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Slower speed</a:t>
            </a:r>
            <a:endParaRPr b="1">
              <a:solidFill>
                <a:srgbClr val="595959"/>
              </a:solidFill>
              <a:latin typeface="Ubuntu"/>
              <a:ea typeface="Ubuntu"/>
              <a:cs typeface="Ubuntu"/>
              <a:sym typeface="Ubuntu"/>
            </a:endParaRPr>
          </a:p>
          <a:p>
            <a:pPr marL="457200" lvl="0" indent="-317500" algn="l" rtl="0">
              <a:lnSpc>
                <a:spcPct val="150000"/>
              </a:lnSpc>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Malleable</a:t>
            </a:r>
            <a:endParaRPr sz="1600" b="1">
              <a:solidFill>
                <a:schemeClr val="dk2"/>
              </a:solidFill>
              <a:latin typeface="Calibri"/>
              <a:ea typeface="Calibri"/>
              <a:cs typeface="Calibri"/>
              <a:sym typeface="Calibri"/>
            </a:endParaRPr>
          </a:p>
        </p:txBody>
      </p:sp>
      <p:sp>
        <p:nvSpPr>
          <p:cNvPr id="306" name="Google Shape;306;p43"/>
          <p:cNvSpPr txBox="1">
            <a:spLocks noGrp="1"/>
          </p:cNvSpPr>
          <p:nvPr>
            <p:ph type="title" idx="4"/>
          </p:nvPr>
        </p:nvSpPr>
        <p:spPr>
          <a:xfrm>
            <a:off x="418225" y="376825"/>
            <a:ext cx="1416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7FABFF"/>
      </a:accent1>
      <a:accent2>
        <a:srgbClr val="BAD1FD"/>
      </a:accent2>
      <a:accent3>
        <a:srgbClr val="114AB6"/>
      </a:accent3>
      <a:accent4>
        <a:srgbClr val="22478D"/>
      </a:accent4>
      <a:accent5>
        <a:srgbClr val="135CE7"/>
      </a:accent5>
      <a:accent6>
        <a:srgbClr val="B7C8E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1584</Words>
  <Application>Microsoft Office PowerPoint</Application>
  <PresentationFormat>On-screen Show (16:9)</PresentationFormat>
  <Paragraphs>185</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Ubuntu</vt:lpstr>
      <vt:lpstr>Ubuntu Light</vt:lpstr>
      <vt:lpstr>Arvo</vt:lpstr>
      <vt:lpstr>Arial</vt:lpstr>
      <vt:lpstr>Bodoni</vt:lpstr>
      <vt:lpstr>Minimal Charm</vt:lpstr>
      <vt:lpstr>EXP ALGORITHM</vt:lpstr>
      <vt:lpstr>EL-GAMAL</vt:lpstr>
      <vt:lpstr>KEY GENERATION</vt:lpstr>
      <vt:lpstr>Code For Key Generation</vt:lpstr>
      <vt:lpstr>Encryption</vt:lpstr>
      <vt:lpstr>Code For ElGamal Encryption</vt:lpstr>
      <vt:lpstr>Decryption</vt:lpstr>
      <vt:lpstr>Code For ElGamal Decryption</vt:lpstr>
      <vt:lpstr>STRENGTHS</vt:lpstr>
      <vt:lpstr>Paillier</vt:lpstr>
      <vt:lpstr>Homomorphic Features</vt:lpstr>
      <vt:lpstr>Example on Homomorphic Addition </vt:lpstr>
      <vt:lpstr>Example on Homomorphic Multiplication</vt:lpstr>
      <vt:lpstr>Example on Voting System </vt:lpstr>
      <vt:lpstr>Key Generation</vt:lpstr>
      <vt:lpstr>Public</vt:lpstr>
      <vt:lpstr>Encryption</vt:lpstr>
      <vt:lpstr>Code for Paillier Encryption</vt:lpstr>
      <vt:lpstr>Decryption</vt:lpstr>
      <vt:lpstr>Code for Decryption</vt:lpstr>
      <vt:lpstr>Strengths / Weaknesses</vt:lpstr>
      <vt:lpstr>EXP</vt:lpstr>
      <vt:lpstr>Key Generation</vt:lpstr>
      <vt:lpstr>Example of Output for Key Generation</vt:lpstr>
      <vt:lpstr>Encryption</vt:lpstr>
      <vt:lpstr>Example of Code Output</vt:lpstr>
      <vt:lpstr>Decryption</vt:lpstr>
      <vt:lpstr>Example of Output for Decryption</vt:lpstr>
      <vt:lpstr>STRENGTHS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CTG ASSIGNMENT</dc:title>
  <cp:lastModifiedBy>Roseline Ong</cp:lastModifiedBy>
  <cp:revision>6</cp:revision>
  <dcterms:modified xsi:type="dcterms:W3CDTF">2025-03-23T13:34:07Z</dcterms:modified>
</cp:coreProperties>
</file>