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94660"/>
  </p:normalViewPr>
  <p:slideViewPr>
    <p:cSldViewPr snapToGrid="0">
      <p:cViewPr varScale="1">
        <p:scale>
          <a:sx n="83" d="100"/>
          <a:sy n="83" d="100"/>
        </p:scale>
        <p:origin x="70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Calibri"/>
                <a:ea typeface="Calibri"/>
                <a:cs typeface="Calibri"/>
                <a:sym typeface="Calibri"/>
              </a:rPr>
              <a:t>Edward - Good Morning Mr Tan! Today I will be presenting on our Assignment. I am Edward Neo and my group members are Jeremy, Molei, Jun han and Evan. So before we begin, I will give a quick overview of the whole ordering and delivery process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98100093b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98100093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Belongs shows all the cuisineIDs available in all outlets, and so by grouping them together, i would then be able to identify the number of cuisines available in the business as of now. This can be used to identify which cuisines are lacking, so that businesses can plan to have more outlets selling more food items belonging to these cuisines so as to have a greater variety of such items.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798100093b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798100093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798100093b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798100093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98100093b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98100093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798100093b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98100093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98100093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98100093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98100093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98100093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98100093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98100093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798100093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98100093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98100093b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98100093b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17e8d4456b63c4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17e8d4456b63c4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a:t>This is the ER Model we plan to use for the online food delivery platform. It has a total of 18 entities, including weak entities and disjointed entities.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98100093b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798100093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c23cea48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c23cea48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bc23cea48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bc23cea48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bb7b52355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bb7b5235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af648d4fc0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f648d4fc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We have made a total of 8 changes made. I will go through the first 2. The first one is we added a new relation called “Enjoys” where it links the entities CustOrder and Promotion. Due to the Many - Many relationship between these 2 entities, a new relation had to be created. Enjoys has 2 foreign key attributes, orderID and promoID. Likewise, due to the Many - Many relations Outlet and Promotion entities, we created another relation called Runs. Runs has a composite key of promoID and OutletID which acts as its primary key and an additional attribute, maxCount.</a:t>
            </a:r>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98100093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798100093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The next 2 changes made is the creation of a new relation, Belongs, for the entities Outlet and Cuisine due to the Many-Many relations, and a relation, Has, for the entity Item and the weak entity Menu.  For the Belongs relation, it has a composite key of outletID and cuisine ID. For the Has relation, it has a composite key using the composite key of Menu and primary key of Item.</a:t>
            </a:r>
            <a:endParaRPr/>
          </a:p>
          <a:p>
            <a:pPr marL="0" lvl="0" indent="0" algn="l" rtl="0">
              <a:spcBef>
                <a:spcPts val="120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984bc109b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984bc109b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For the next 2 changes made, 2 new relations, Purchase and Achieve were made. These 2 relations were again created due to the Many-Many relations between 2 entities. For the Purchase relation, it has a composite key with riderID and its partial key, purchaseDateTime, combined with equipID to form its primary key. It also has another attribute called purchaseQty. For the achieve relation, it has a composite key with riderID and its partial key, winDate, and awardID.</a:t>
            </a:r>
            <a:endParaRPr/>
          </a:p>
          <a:p>
            <a:pPr marL="0" lvl="0" indent="0" algn="l" rtl="0">
              <a:spcBef>
                <a:spcPts val="120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7984bc109b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7984bc109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For our last 2 relation, they are Assign and OutletContact. Assign is formed due to the Many - Many relation between the Delivery entity and Rider entity. It has a composite key with orderID and riderID as its primary key, and an additional attribute of status. For OutletContact, it is formed due to the multi-value attribute of contactNo in the outlet entity. It has a composite key with outletID and Contact No.</a:t>
            </a:r>
            <a:endParaRPr/>
          </a:p>
          <a:p>
            <a:pPr marL="0" lvl="0" indent="0" algn="l" rtl="0">
              <a:spcBef>
                <a:spcPts val="120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98100093b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98100093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Since the Achieve Relation represents riders that won individual awards, as long as the riderID in achieve matches with the riderIDs in rider entity. And only those riderIDs in the selected team, in this case “T006” was selected. I felt that this query can be used to identify workers who have worked hard, so as to provide more incentives to these riders, which can also encourage other riders to work harder as well so as to gain such incentives.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798100093b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798100093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used a subquery here to identify which item from the list of orderItem has a count of 4 or more times. The ItemID in the list of orderItems have to be group by according to their itemID so as to identify the number of orders per itemID.</a:t>
            </a:r>
            <a:endParaRPr/>
          </a:p>
          <a:p>
            <a:pPr marL="0" lvl="0" indent="0" algn="l" rtl="0">
              <a:spcBef>
                <a:spcPts val="0"/>
              </a:spcBef>
              <a:spcAft>
                <a:spcPts val="0"/>
              </a:spcAft>
              <a:buNone/>
            </a:pPr>
            <a:r>
              <a:rPr lang="en"/>
              <a:t>I felt that this query can be used to identify popular food items, which can result in having more promotions for the specific food item, encouraging users to buy more, making more sales. The business can also focus more on these types of items as it is more popular.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34925" y="1144900"/>
            <a:ext cx="8520600" cy="1026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800" b="1"/>
              <a:t>Moke Foods</a:t>
            </a:r>
            <a:endParaRPr sz="4800" b="1"/>
          </a:p>
        </p:txBody>
      </p:sp>
      <p:sp>
        <p:nvSpPr>
          <p:cNvPr id="55" name="Google Shape;55;p13"/>
          <p:cNvSpPr txBox="1">
            <a:spLocks noGrp="1"/>
          </p:cNvSpPr>
          <p:nvPr>
            <p:ph type="subTitle" idx="1"/>
          </p:nvPr>
        </p:nvSpPr>
        <p:spPr>
          <a:xfrm>
            <a:off x="129675" y="2352250"/>
            <a:ext cx="8520600" cy="2854500"/>
          </a:xfrm>
          <a:prstGeom prst="rect">
            <a:avLst/>
          </a:prstGeom>
        </p:spPr>
        <p:txBody>
          <a:bodyPr spcFirstLastPara="1" wrap="square" lIns="91425" tIns="91425" rIns="91425" bIns="91425" anchor="t" anchorCtr="0">
            <a:normAutofit fontScale="92500" lnSpcReduction="20000"/>
          </a:bodyPr>
          <a:lstStyle/>
          <a:p>
            <a:pPr marL="0" lvl="0" indent="0" algn="ctr" rtl="0">
              <a:lnSpc>
                <a:spcPct val="115000"/>
              </a:lnSpc>
              <a:spcBef>
                <a:spcPts val="0"/>
              </a:spcBef>
              <a:spcAft>
                <a:spcPts val="0"/>
              </a:spcAft>
              <a:buNone/>
            </a:pPr>
            <a:r>
              <a:rPr lang="en" sz="3200" i="1">
                <a:solidFill>
                  <a:srgbClr val="000000"/>
                </a:solidFill>
              </a:rPr>
              <a:t>Group 3</a:t>
            </a:r>
            <a:endParaRPr sz="3200" i="1">
              <a:solidFill>
                <a:srgbClr val="000000"/>
              </a:solidFill>
            </a:endParaRPr>
          </a:p>
          <a:p>
            <a:pPr marL="0" lvl="0" indent="0" algn="ctr" rtl="0">
              <a:lnSpc>
                <a:spcPct val="115000"/>
              </a:lnSpc>
              <a:spcBef>
                <a:spcPts val="0"/>
              </a:spcBef>
              <a:spcAft>
                <a:spcPts val="0"/>
              </a:spcAft>
              <a:buNone/>
            </a:pPr>
            <a:r>
              <a:rPr lang="en" sz="2400">
                <a:solidFill>
                  <a:srgbClr val="000000"/>
                </a:solidFill>
              </a:rPr>
              <a:t>Neo Rei Siang Edward (S10204829)</a:t>
            </a:r>
            <a:endParaRPr sz="2400">
              <a:solidFill>
                <a:srgbClr val="000000"/>
              </a:solidFill>
            </a:endParaRPr>
          </a:p>
          <a:p>
            <a:pPr marL="0" lvl="0" indent="0" algn="ctr" rtl="0">
              <a:lnSpc>
                <a:spcPct val="115000"/>
              </a:lnSpc>
              <a:spcBef>
                <a:spcPts val="0"/>
              </a:spcBef>
              <a:spcAft>
                <a:spcPts val="0"/>
              </a:spcAft>
              <a:buNone/>
            </a:pPr>
            <a:r>
              <a:rPr lang="en" sz="2400">
                <a:solidFill>
                  <a:srgbClr val="000000"/>
                </a:solidFill>
              </a:rPr>
              <a:t>Yang Molei (S10202940)</a:t>
            </a:r>
            <a:endParaRPr sz="2400">
              <a:solidFill>
                <a:srgbClr val="000000"/>
              </a:solidFill>
            </a:endParaRPr>
          </a:p>
          <a:p>
            <a:pPr marL="0" lvl="0" indent="0" algn="ctr" rtl="0">
              <a:lnSpc>
                <a:spcPct val="115000"/>
              </a:lnSpc>
              <a:spcBef>
                <a:spcPts val="0"/>
              </a:spcBef>
              <a:spcAft>
                <a:spcPts val="0"/>
              </a:spcAft>
              <a:buNone/>
            </a:pPr>
            <a:r>
              <a:rPr lang="en" sz="2400">
                <a:solidFill>
                  <a:srgbClr val="000000"/>
                </a:solidFill>
              </a:rPr>
              <a:t>Sng Wei Liang Jeremy (S10204529)</a:t>
            </a:r>
            <a:endParaRPr sz="2400">
              <a:solidFill>
                <a:srgbClr val="000000"/>
              </a:solidFill>
            </a:endParaRPr>
          </a:p>
          <a:p>
            <a:pPr marL="0" lvl="0" indent="0" algn="ctr" rtl="0">
              <a:lnSpc>
                <a:spcPct val="115000"/>
              </a:lnSpc>
              <a:spcBef>
                <a:spcPts val="0"/>
              </a:spcBef>
              <a:spcAft>
                <a:spcPts val="0"/>
              </a:spcAft>
              <a:buNone/>
            </a:pPr>
            <a:r>
              <a:rPr lang="en" sz="2400">
                <a:solidFill>
                  <a:srgbClr val="000000"/>
                </a:solidFill>
              </a:rPr>
              <a:t>Evan Ong Shui Fu (S10194040)</a:t>
            </a:r>
            <a:endParaRPr sz="2400">
              <a:solidFill>
                <a:srgbClr val="000000"/>
              </a:solidFill>
            </a:endParaRPr>
          </a:p>
          <a:p>
            <a:pPr marL="0" lvl="0" indent="0" algn="ctr" rtl="0">
              <a:lnSpc>
                <a:spcPct val="115000"/>
              </a:lnSpc>
              <a:spcBef>
                <a:spcPts val="0"/>
              </a:spcBef>
              <a:spcAft>
                <a:spcPts val="0"/>
              </a:spcAft>
              <a:buNone/>
            </a:pPr>
            <a:r>
              <a:rPr lang="en" sz="2400">
                <a:solidFill>
                  <a:srgbClr val="000000"/>
                </a:solidFill>
              </a:rPr>
              <a:t>Chiang Jun Han (S10205166)</a:t>
            </a:r>
            <a:endParaRPr sz="2400">
              <a:solidFill>
                <a:srgbClr val="000000"/>
              </a:solidFill>
            </a:endParaRPr>
          </a:p>
          <a:p>
            <a:pPr marL="0" lvl="0" indent="0" algn="ctr" rtl="0">
              <a:spcBef>
                <a:spcPts val="0"/>
              </a:spcBef>
              <a:spcAft>
                <a:spcPts val="0"/>
              </a:spcAft>
              <a:buNone/>
            </a:pPr>
            <a:endParaRPr sz="2700">
              <a:solidFill>
                <a:srgbClr val="000000"/>
              </a:solidFill>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Individual Queries(Edward)</a:t>
            </a:r>
            <a:endParaRPr/>
          </a:p>
        </p:txBody>
      </p:sp>
      <p:sp>
        <p:nvSpPr>
          <p:cNvPr id="123" name="Google Shape;12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100">
                <a:solidFill>
                  <a:schemeClr val="dk1"/>
                </a:solidFill>
              </a:rPr>
              <a:t>Out of all the outlets, which Cuisine belongs to less than 3 Outlets </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Identify which cuisines are lacking</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Can plan to have more outlets selling food items belonging to these cuisines</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Increasing variety of such items</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p:txBody>
      </p:sp>
      <p:pic>
        <p:nvPicPr>
          <p:cNvPr id="124" name="Google Shape;124;p22"/>
          <p:cNvPicPr preferRelativeResize="0"/>
          <p:nvPr/>
        </p:nvPicPr>
        <p:blipFill>
          <a:blip r:embed="rId3">
            <a:alphaModFix/>
          </a:blip>
          <a:stretch>
            <a:fillRect/>
          </a:stretch>
        </p:blipFill>
        <p:spPr>
          <a:xfrm>
            <a:off x="539500" y="1777225"/>
            <a:ext cx="2647950" cy="1238250"/>
          </a:xfrm>
          <a:prstGeom prst="rect">
            <a:avLst/>
          </a:prstGeom>
          <a:noFill/>
          <a:ln>
            <a:noFill/>
          </a:ln>
        </p:spPr>
      </p:pic>
      <p:pic>
        <p:nvPicPr>
          <p:cNvPr id="125" name="Google Shape;125;p22"/>
          <p:cNvPicPr preferRelativeResize="0"/>
          <p:nvPr/>
        </p:nvPicPr>
        <p:blipFill>
          <a:blip r:embed="rId4">
            <a:alphaModFix/>
          </a:blip>
          <a:stretch>
            <a:fillRect/>
          </a:stretch>
        </p:blipFill>
        <p:spPr>
          <a:xfrm>
            <a:off x="5861663" y="3543550"/>
            <a:ext cx="2809875" cy="933450"/>
          </a:xfrm>
          <a:prstGeom prst="rect">
            <a:avLst/>
          </a:prstGeom>
          <a:noFill/>
          <a:ln>
            <a:noFill/>
          </a:ln>
        </p:spPr>
      </p:pic>
      <p:pic>
        <p:nvPicPr>
          <p:cNvPr id="126" name="Google Shape;126;p22"/>
          <p:cNvPicPr preferRelativeResize="0"/>
          <p:nvPr/>
        </p:nvPicPr>
        <p:blipFill>
          <a:blip r:embed="rId5">
            <a:alphaModFix/>
          </a:blip>
          <a:stretch>
            <a:fillRect/>
          </a:stretch>
        </p:blipFill>
        <p:spPr>
          <a:xfrm>
            <a:off x="5809050" y="1249475"/>
            <a:ext cx="3440175" cy="1870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311700" y="63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Individual Queries(Molei)</a:t>
            </a:r>
            <a:endParaRPr/>
          </a:p>
        </p:txBody>
      </p:sp>
      <p:sp>
        <p:nvSpPr>
          <p:cNvPr id="132" name="Google Shape;132;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3" name="Google Shape;133;p23"/>
          <p:cNvPicPr preferRelativeResize="0"/>
          <p:nvPr/>
        </p:nvPicPr>
        <p:blipFill>
          <a:blip r:embed="rId3">
            <a:alphaModFix/>
          </a:blip>
          <a:stretch>
            <a:fillRect/>
          </a:stretch>
        </p:blipFill>
        <p:spPr>
          <a:xfrm>
            <a:off x="200025" y="857250"/>
            <a:ext cx="8743950" cy="4286250"/>
          </a:xfrm>
          <a:prstGeom prst="rect">
            <a:avLst/>
          </a:prstGeom>
          <a:noFill/>
          <a:ln>
            <a:noFill/>
          </a:ln>
        </p:spPr>
      </p:pic>
      <p:sp>
        <p:nvSpPr>
          <p:cNvPr id="134" name="Google Shape;134;p23"/>
          <p:cNvSpPr txBox="1"/>
          <p:nvPr/>
        </p:nvSpPr>
        <p:spPr>
          <a:xfrm>
            <a:off x="5157150" y="1650825"/>
            <a:ext cx="30288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Purpose:</a:t>
            </a:r>
            <a:endParaRPr/>
          </a:p>
          <a:p>
            <a:pPr marL="0" lvl="0" indent="0" algn="l" rtl="0">
              <a:spcBef>
                <a:spcPts val="0"/>
              </a:spcBef>
              <a:spcAft>
                <a:spcPts val="0"/>
              </a:spcAft>
              <a:buNone/>
            </a:pPr>
            <a:r>
              <a:rPr lang="en"/>
              <a:t>-Checking a particular customer’s orders (Customer Support)</a:t>
            </a:r>
            <a:endParaRPr/>
          </a:p>
          <a:p>
            <a:pPr marL="0" lvl="0" indent="0" algn="l" rtl="0">
              <a:spcBef>
                <a:spcPts val="0"/>
              </a:spcBef>
              <a:spcAft>
                <a:spcPts val="0"/>
              </a:spcAft>
              <a:buNone/>
            </a:pPr>
            <a:r>
              <a:rPr lang="en"/>
              <a:t>-Personalised ads/recommendation/offers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Individual Queries(Molei)</a:t>
            </a:r>
            <a:endParaRPr/>
          </a:p>
        </p:txBody>
      </p:sp>
      <p:sp>
        <p:nvSpPr>
          <p:cNvPr id="140" name="Google Shape;140;p24"/>
          <p:cNvSpPr txBox="1">
            <a:spLocks noGrp="1"/>
          </p:cNvSpPr>
          <p:nvPr>
            <p:ph type="body" idx="1"/>
          </p:nvPr>
        </p:nvSpPr>
        <p:spPr>
          <a:xfrm>
            <a:off x="311700" y="3479025"/>
            <a:ext cx="8520600" cy="166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Purpose:</a:t>
            </a:r>
            <a:endParaRPr/>
          </a:p>
          <a:p>
            <a:pPr marL="0" lvl="0" indent="0" algn="l" rtl="0">
              <a:spcBef>
                <a:spcPts val="1200"/>
              </a:spcBef>
              <a:spcAft>
                <a:spcPts val="0"/>
              </a:spcAft>
              <a:buNone/>
            </a:pPr>
            <a:r>
              <a:rPr lang="en"/>
              <a:t>-Record keeping</a:t>
            </a:r>
            <a:endParaRPr/>
          </a:p>
          <a:p>
            <a:pPr marL="0" lvl="0" indent="0" algn="l" rtl="0">
              <a:spcBef>
                <a:spcPts val="1200"/>
              </a:spcBef>
              <a:spcAft>
                <a:spcPts val="1200"/>
              </a:spcAft>
              <a:buNone/>
            </a:pPr>
            <a:r>
              <a:rPr lang="en"/>
              <a:t>-Get total number of deliveries in January</a:t>
            </a:r>
            <a:endParaRPr/>
          </a:p>
        </p:txBody>
      </p:sp>
      <p:pic>
        <p:nvPicPr>
          <p:cNvPr id="141" name="Google Shape;141;p24"/>
          <p:cNvPicPr preferRelativeResize="0"/>
          <p:nvPr/>
        </p:nvPicPr>
        <p:blipFill>
          <a:blip r:embed="rId3">
            <a:alphaModFix/>
          </a:blip>
          <a:stretch>
            <a:fillRect/>
          </a:stretch>
        </p:blipFill>
        <p:spPr>
          <a:xfrm>
            <a:off x="0" y="592800"/>
            <a:ext cx="9143999" cy="277228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2424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Individual Queries(Molei)</a:t>
            </a:r>
            <a:endParaRPr/>
          </a:p>
        </p:txBody>
      </p:sp>
      <p:sp>
        <p:nvSpPr>
          <p:cNvPr id="147" name="Google Shape;147;p25"/>
          <p:cNvSpPr txBox="1">
            <a:spLocks noGrp="1"/>
          </p:cNvSpPr>
          <p:nvPr>
            <p:ph type="body" idx="1"/>
          </p:nvPr>
        </p:nvSpPr>
        <p:spPr>
          <a:xfrm>
            <a:off x="311700" y="3683675"/>
            <a:ext cx="8520600" cy="1459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Purpose:</a:t>
            </a:r>
            <a:endParaRPr/>
          </a:p>
          <a:p>
            <a:pPr marL="0" lvl="0" indent="0" algn="l" rtl="0">
              <a:spcBef>
                <a:spcPts val="1200"/>
              </a:spcBef>
              <a:spcAft>
                <a:spcPts val="0"/>
              </a:spcAft>
              <a:buNone/>
            </a:pPr>
            <a:r>
              <a:rPr lang="en"/>
              <a:t>-To see which delivery mode has made the most number of orders in February.</a:t>
            </a:r>
            <a:endParaRPr/>
          </a:p>
          <a:p>
            <a:pPr marL="0" lvl="0" indent="0" algn="l" rtl="0">
              <a:spcBef>
                <a:spcPts val="1200"/>
              </a:spcBef>
              <a:spcAft>
                <a:spcPts val="1200"/>
              </a:spcAft>
              <a:buNone/>
            </a:pPr>
            <a:r>
              <a:rPr lang="en"/>
              <a:t>-Find the most effective mode of delivery.</a:t>
            </a:r>
            <a:endParaRPr/>
          </a:p>
        </p:txBody>
      </p:sp>
      <p:pic>
        <p:nvPicPr>
          <p:cNvPr id="148" name="Google Shape;148;p25"/>
          <p:cNvPicPr preferRelativeResize="0"/>
          <p:nvPr/>
        </p:nvPicPr>
        <p:blipFill>
          <a:blip r:embed="rId3">
            <a:alphaModFix/>
          </a:blip>
          <a:stretch>
            <a:fillRect/>
          </a:stretch>
        </p:blipFill>
        <p:spPr>
          <a:xfrm>
            <a:off x="381000" y="496850"/>
            <a:ext cx="8382000" cy="3276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Individual Queries(Jeremy)</a:t>
            </a:r>
            <a:endParaRPr/>
          </a:p>
        </p:txBody>
      </p:sp>
      <p:sp>
        <p:nvSpPr>
          <p:cNvPr id="154" name="Google Shape;154;p26"/>
          <p:cNvSpPr txBox="1">
            <a:spLocks noGrp="1"/>
          </p:cNvSpPr>
          <p:nvPr>
            <p:ph type="body" idx="1"/>
          </p:nvPr>
        </p:nvSpPr>
        <p:spPr>
          <a:xfrm>
            <a:off x="345625" y="1125300"/>
            <a:ext cx="8520600" cy="3416400"/>
          </a:xfrm>
          <a:prstGeom prst="rect">
            <a:avLst/>
          </a:prstGeom>
        </p:spPr>
        <p:txBody>
          <a:bodyPr spcFirstLastPara="1" wrap="square" lIns="91425" tIns="91425" rIns="91425" bIns="91425" anchor="t" anchorCtr="0">
            <a:normAutofit fontScale="25000" lnSpcReduction="20000"/>
          </a:bodyPr>
          <a:lstStyle/>
          <a:p>
            <a:pPr marL="457200" lvl="0" indent="-306387" algn="l" rtl="0">
              <a:spcBef>
                <a:spcPts val="1200"/>
              </a:spcBef>
              <a:spcAft>
                <a:spcPts val="0"/>
              </a:spcAft>
              <a:buClr>
                <a:schemeClr val="dk1"/>
              </a:buClr>
              <a:buSzPct val="100000"/>
              <a:buAutoNum type="arabicPeriod"/>
            </a:pPr>
            <a:r>
              <a:rPr lang="en" sz="4900">
                <a:solidFill>
                  <a:schemeClr val="dk1"/>
                </a:solidFill>
              </a:rPr>
              <a:t>How much has each team spent on equipment in total?</a:t>
            </a:r>
            <a:endParaRPr sz="4900">
              <a:solidFill>
                <a:schemeClr val="dk1"/>
              </a:solidFill>
            </a:endParaRPr>
          </a:p>
          <a:p>
            <a:pPr marL="457200" lvl="0" indent="0" algn="l" rtl="0">
              <a:spcBef>
                <a:spcPts val="1200"/>
              </a:spcBef>
              <a:spcAft>
                <a:spcPts val="0"/>
              </a:spcAft>
              <a:buNone/>
            </a:pPr>
            <a:endParaRPr sz="4900">
              <a:solidFill>
                <a:schemeClr val="dk1"/>
              </a:solidFill>
            </a:endParaRPr>
          </a:p>
          <a:p>
            <a:pPr marL="457200" lvl="0" indent="-306387" algn="l" rtl="0">
              <a:spcBef>
                <a:spcPts val="1200"/>
              </a:spcBef>
              <a:spcAft>
                <a:spcPts val="0"/>
              </a:spcAft>
              <a:buClr>
                <a:schemeClr val="dk1"/>
              </a:buClr>
              <a:buSzPct val="100000"/>
              <a:buChar char="-"/>
            </a:pPr>
            <a:r>
              <a:rPr lang="en" sz="4900">
                <a:solidFill>
                  <a:schemeClr val="dk1"/>
                </a:solidFill>
              </a:rPr>
              <a:t>SELECT SUM(e.equipPrice*p.PurchaseQty) AS 'Amount spent ($)',r.teamID AS 'Team' FROM Equipment e INNER JOIN Purchase p ON e.equipID = p.equipID INNER JOIN Rider r ON r.RiderID = p.riderID GROUP BY r.teamID</a:t>
            </a:r>
            <a:endParaRPr sz="4900">
              <a:solidFill>
                <a:schemeClr val="dk1"/>
              </a:solidFill>
            </a:endParaRPr>
          </a:p>
          <a:p>
            <a:pPr marL="0" lvl="0" indent="0" algn="l" rtl="0">
              <a:spcBef>
                <a:spcPts val="1200"/>
              </a:spcBef>
              <a:spcAft>
                <a:spcPts val="0"/>
              </a:spcAft>
              <a:buNone/>
            </a:pPr>
            <a:endParaRPr sz="1100">
              <a:solidFill>
                <a:schemeClr val="dk1"/>
              </a:solidFill>
            </a:endParaRPr>
          </a:p>
          <a:p>
            <a:pPr marL="0" lvl="0" indent="0" algn="l" rtl="0">
              <a:spcBef>
                <a:spcPts val="1200"/>
              </a:spcBef>
              <a:spcAft>
                <a:spcPts val="0"/>
              </a:spcAft>
              <a:buNone/>
            </a:pPr>
            <a:endParaRPr sz="4800">
              <a:solidFill>
                <a:schemeClr val="dk1"/>
              </a:solidFill>
            </a:endParaRPr>
          </a:p>
          <a:p>
            <a:pPr marL="0" lvl="0" indent="0" algn="l" rtl="0">
              <a:spcBef>
                <a:spcPts val="1200"/>
              </a:spcBef>
              <a:spcAft>
                <a:spcPts val="0"/>
              </a:spcAft>
              <a:buNone/>
            </a:pPr>
            <a:r>
              <a:rPr lang="en" sz="4800">
                <a:solidFill>
                  <a:schemeClr val="dk1"/>
                </a:solidFill>
              </a:rPr>
              <a:t>Purpose: </a:t>
            </a:r>
            <a:endParaRPr sz="4800">
              <a:solidFill>
                <a:schemeClr val="dk1"/>
              </a:solidFill>
            </a:endParaRPr>
          </a:p>
          <a:p>
            <a:pPr marL="0" lvl="0" indent="0" algn="l" rtl="0">
              <a:spcBef>
                <a:spcPts val="1200"/>
              </a:spcBef>
              <a:spcAft>
                <a:spcPts val="0"/>
              </a:spcAft>
              <a:buNone/>
            </a:pPr>
            <a:r>
              <a:rPr lang="en" sz="4800">
                <a:solidFill>
                  <a:schemeClr val="dk1"/>
                </a:solidFill>
              </a:rPr>
              <a:t>Find out how much each team spends</a:t>
            </a:r>
            <a:endParaRPr sz="4800">
              <a:solidFill>
                <a:schemeClr val="dk1"/>
              </a:solidFill>
            </a:endParaRPr>
          </a:p>
          <a:p>
            <a:pPr marL="0" lvl="0" indent="0" algn="l" rtl="0">
              <a:spcBef>
                <a:spcPts val="1200"/>
              </a:spcBef>
              <a:spcAft>
                <a:spcPts val="0"/>
              </a:spcAft>
              <a:buNone/>
            </a:pPr>
            <a:r>
              <a:rPr lang="en" sz="4800">
                <a:solidFill>
                  <a:schemeClr val="dk1"/>
                </a:solidFill>
              </a:rPr>
              <a:t>Data can be used to show how much equipment is lost</a:t>
            </a:r>
            <a:endParaRPr sz="4800">
              <a:solidFill>
                <a:schemeClr val="dk1"/>
              </a:solidFill>
            </a:endParaRPr>
          </a:p>
          <a:p>
            <a:pPr marL="0" lvl="0" indent="0" algn="l" rtl="0">
              <a:spcBef>
                <a:spcPts val="1200"/>
              </a:spcBef>
              <a:spcAft>
                <a:spcPts val="0"/>
              </a:spcAft>
              <a:buNone/>
            </a:pPr>
            <a:endParaRPr sz="3650">
              <a:solidFill>
                <a:schemeClr val="dk1"/>
              </a:solidFill>
            </a:endParaRPr>
          </a:p>
          <a:p>
            <a:pPr marL="0" lvl="0" indent="0" algn="l" rtl="0">
              <a:spcBef>
                <a:spcPts val="1200"/>
              </a:spcBef>
              <a:spcAft>
                <a:spcPts val="0"/>
              </a:spcAft>
              <a:buNone/>
            </a:pPr>
            <a:endParaRPr sz="1100">
              <a:solidFill>
                <a:schemeClr val="dk1"/>
              </a:solidFill>
            </a:endParaRPr>
          </a:p>
          <a:p>
            <a:pPr marL="0" lvl="0" indent="0" algn="l" rtl="0">
              <a:spcBef>
                <a:spcPts val="1200"/>
              </a:spcBef>
              <a:spcAft>
                <a:spcPts val="0"/>
              </a:spcAft>
              <a:buNone/>
            </a:pPr>
            <a:endParaRPr sz="1100">
              <a:solidFill>
                <a:schemeClr val="dk1"/>
              </a:solidFill>
            </a:endParaRPr>
          </a:p>
          <a:p>
            <a:pPr marL="0" lvl="0" indent="0" algn="l" rtl="0">
              <a:spcBef>
                <a:spcPts val="1200"/>
              </a:spcBef>
              <a:spcAft>
                <a:spcPts val="0"/>
              </a:spcAft>
              <a:buNone/>
            </a:pPr>
            <a:endParaRPr sz="1100">
              <a:solidFill>
                <a:schemeClr val="dk1"/>
              </a:solidFill>
            </a:endParaRPr>
          </a:p>
          <a:p>
            <a:pPr marL="0" lvl="0" indent="0" algn="l" rtl="0">
              <a:spcBef>
                <a:spcPts val="1200"/>
              </a:spcBef>
              <a:spcAft>
                <a:spcPts val="1200"/>
              </a:spcAft>
              <a:buNone/>
            </a:pPr>
            <a:endParaRPr sz="1100">
              <a:solidFill>
                <a:schemeClr val="dk1"/>
              </a:solidFill>
            </a:endParaRPr>
          </a:p>
        </p:txBody>
      </p:sp>
      <p:pic>
        <p:nvPicPr>
          <p:cNvPr id="155" name="Google Shape;155;p26"/>
          <p:cNvPicPr preferRelativeResize="0"/>
          <p:nvPr/>
        </p:nvPicPr>
        <p:blipFill>
          <a:blip r:embed="rId3">
            <a:alphaModFix/>
          </a:blip>
          <a:stretch>
            <a:fillRect/>
          </a:stretch>
        </p:blipFill>
        <p:spPr>
          <a:xfrm>
            <a:off x="6102800" y="2571750"/>
            <a:ext cx="2037829" cy="2061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Individual Queries(Jeremy)</a:t>
            </a:r>
            <a:endParaRPr/>
          </a:p>
        </p:txBody>
      </p:sp>
      <p:sp>
        <p:nvSpPr>
          <p:cNvPr id="161" name="Google Shape;161;p27"/>
          <p:cNvSpPr txBox="1">
            <a:spLocks noGrp="1"/>
          </p:cNvSpPr>
          <p:nvPr>
            <p:ph type="body" idx="1"/>
          </p:nvPr>
        </p:nvSpPr>
        <p:spPr>
          <a:xfrm>
            <a:off x="311700" y="1145700"/>
            <a:ext cx="8520600" cy="3416400"/>
          </a:xfrm>
          <a:prstGeom prst="rect">
            <a:avLst/>
          </a:prstGeom>
        </p:spPr>
        <p:txBody>
          <a:bodyPr spcFirstLastPara="1" wrap="square" lIns="91425" tIns="91425" rIns="91425" bIns="91425" anchor="t" anchorCtr="0">
            <a:normAutofit/>
          </a:bodyPr>
          <a:lstStyle/>
          <a:p>
            <a:pPr marL="149225" lvl="0" indent="0" algn="l" rtl="0">
              <a:spcBef>
                <a:spcPts val="1200"/>
              </a:spcBef>
              <a:spcAft>
                <a:spcPts val="0"/>
              </a:spcAft>
              <a:buClr>
                <a:schemeClr val="dk1"/>
              </a:buClr>
              <a:buSzPts val="1250"/>
              <a:buNone/>
            </a:pPr>
            <a:r>
              <a:rPr lang="en" sz="1100" dirty="0">
                <a:solidFill>
                  <a:schemeClr val="dk1"/>
                </a:solidFill>
              </a:rPr>
              <a:t>2.      Which region has the least pickups?</a:t>
            </a:r>
            <a:endParaRPr sz="1100" dirty="0">
              <a:solidFill>
                <a:schemeClr val="dk1"/>
              </a:solidFill>
            </a:endParaRPr>
          </a:p>
          <a:p>
            <a:pPr marL="457200" lvl="0" indent="-307975" algn="l" rtl="0">
              <a:spcBef>
                <a:spcPts val="1200"/>
              </a:spcBef>
              <a:spcAft>
                <a:spcPts val="0"/>
              </a:spcAft>
              <a:buClr>
                <a:schemeClr val="dk1"/>
              </a:buClr>
              <a:buSzPts val="1250"/>
              <a:buChar char="-"/>
            </a:pPr>
            <a:r>
              <a:rPr lang="en" sz="1100" dirty="0">
                <a:solidFill>
                  <a:schemeClr val="dk1"/>
                </a:solidFill>
              </a:rPr>
              <a:t>SELECT COUNT(p.orderID) AS 'No. of pickups', z.zoneName AS 'Region' FROM Pickup p INNER JOIN CustOrder cO ON p.OrderID = cO.OrderID INNER JOIN Outlet o ON cO.outletID = o.outletID INNER JOIN Zone z ON o.ZoneID = z.ZoneID GROUP BY z.zoneName ORDER BY COUNT(p.orderID) ASC</a:t>
            </a:r>
            <a:endParaRPr sz="1100" dirty="0">
              <a:solidFill>
                <a:schemeClr val="dk1"/>
              </a:solidFill>
            </a:endParaRPr>
          </a:p>
          <a:p>
            <a:pPr marL="0" lvl="0" indent="0" algn="l" rtl="0">
              <a:spcBef>
                <a:spcPts val="1200"/>
              </a:spcBef>
              <a:spcAft>
                <a:spcPts val="0"/>
              </a:spcAft>
              <a:buNone/>
            </a:pPr>
            <a:endParaRPr sz="1100" dirty="0">
              <a:solidFill>
                <a:schemeClr val="dk1"/>
              </a:solidFill>
            </a:endParaRPr>
          </a:p>
          <a:p>
            <a:pPr marL="0" lvl="0" indent="0" algn="l" rtl="0">
              <a:spcBef>
                <a:spcPts val="1200"/>
              </a:spcBef>
              <a:spcAft>
                <a:spcPts val="0"/>
              </a:spcAft>
              <a:buNone/>
            </a:pPr>
            <a:r>
              <a:rPr lang="en" sz="1100" dirty="0">
                <a:solidFill>
                  <a:schemeClr val="dk1"/>
                </a:solidFill>
              </a:rPr>
              <a:t>Purpose:</a:t>
            </a:r>
            <a:endParaRPr sz="1100" dirty="0">
              <a:solidFill>
                <a:schemeClr val="dk1"/>
              </a:solidFill>
            </a:endParaRPr>
          </a:p>
          <a:p>
            <a:pPr marL="0" lvl="0" indent="0" algn="l" rtl="0">
              <a:spcBef>
                <a:spcPts val="1200"/>
              </a:spcBef>
              <a:spcAft>
                <a:spcPts val="0"/>
              </a:spcAft>
              <a:buNone/>
            </a:pPr>
            <a:r>
              <a:rPr lang="en" sz="1100" dirty="0">
                <a:solidFill>
                  <a:schemeClr val="dk1"/>
                </a:solidFill>
              </a:rPr>
              <a:t>Find out which regions require lesser riders compared to others.</a:t>
            </a:r>
            <a:endParaRPr sz="1100" dirty="0">
              <a:solidFill>
                <a:schemeClr val="dk1"/>
              </a:solidFill>
            </a:endParaRPr>
          </a:p>
          <a:p>
            <a:pPr marL="0" lvl="0" indent="0" algn="l" rtl="0">
              <a:spcBef>
                <a:spcPts val="1200"/>
              </a:spcBef>
              <a:spcAft>
                <a:spcPts val="0"/>
              </a:spcAft>
              <a:buNone/>
            </a:pPr>
            <a:r>
              <a:rPr lang="en" sz="1100" dirty="0">
                <a:solidFill>
                  <a:schemeClr val="dk1"/>
                </a:solidFill>
              </a:rPr>
              <a:t>Able to make certain promotions to regions with more pickups</a:t>
            </a:r>
            <a:endParaRPr sz="1100" dirty="0">
              <a:solidFill>
                <a:schemeClr val="dk1"/>
              </a:solidFill>
            </a:endParaRPr>
          </a:p>
          <a:p>
            <a:pPr marL="0" lvl="0" indent="0" algn="l" rtl="0">
              <a:spcBef>
                <a:spcPts val="1200"/>
              </a:spcBef>
              <a:spcAft>
                <a:spcPts val="1200"/>
              </a:spcAft>
              <a:buNone/>
            </a:pPr>
            <a:endParaRPr sz="1200" dirty="0">
              <a:solidFill>
                <a:schemeClr val="dk1"/>
              </a:solidFill>
            </a:endParaRPr>
          </a:p>
        </p:txBody>
      </p:sp>
      <p:pic>
        <p:nvPicPr>
          <p:cNvPr id="162" name="Google Shape;162;p27"/>
          <p:cNvPicPr preferRelativeResize="0"/>
          <p:nvPr/>
        </p:nvPicPr>
        <p:blipFill>
          <a:blip r:embed="rId3">
            <a:alphaModFix/>
          </a:blip>
          <a:stretch>
            <a:fillRect/>
          </a:stretch>
        </p:blipFill>
        <p:spPr>
          <a:xfrm>
            <a:off x="5311900" y="2881825"/>
            <a:ext cx="2587050" cy="2052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Individual Queries(Jeremy)</a:t>
            </a:r>
            <a:endParaRPr/>
          </a:p>
        </p:txBody>
      </p:sp>
      <p:sp>
        <p:nvSpPr>
          <p:cNvPr id="168" name="Google Shape;16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68617" lvl="0" indent="0" algn="l" rtl="0">
              <a:spcBef>
                <a:spcPts val="1200"/>
              </a:spcBef>
              <a:spcAft>
                <a:spcPts val="0"/>
              </a:spcAft>
              <a:buClr>
                <a:schemeClr val="dk1"/>
              </a:buClr>
              <a:buSzPct val="100000"/>
              <a:buNone/>
            </a:pPr>
            <a:r>
              <a:rPr lang="en" sz="1100" dirty="0">
                <a:solidFill>
                  <a:schemeClr val="dk1"/>
                </a:solidFill>
              </a:rPr>
              <a:t>3.     What is the total amount spent and number of orders from outlets in zone “Z003”?</a:t>
            </a:r>
            <a:endParaRPr sz="1654" dirty="0">
              <a:solidFill>
                <a:schemeClr val="dk1"/>
              </a:solidFill>
            </a:endParaRPr>
          </a:p>
          <a:p>
            <a:pPr marL="457200" lvl="0" indent="-304006" algn="l" rtl="0">
              <a:spcBef>
                <a:spcPts val="1200"/>
              </a:spcBef>
              <a:spcAft>
                <a:spcPts val="0"/>
              </a:spcAft>
              <a:buClr>
                <a:schemeClr val="dk1"/>
              </a:buClr>
              <a:buSzPct val="100000"/>
              <a:buChar char="-"/>
            </a:pPr>
            <a:r>
              <a:rPr lang="en" sz="1100" dirty="0">
                <a:solidFill>
                  <a:schemeClr val="dk1"/>
                </a:solidFill>
              </a:rPr>
              <a:t>SELECT SUM(p.pmtAmt) AS 'Amount spent ($)', COUNT(p.pmtID) AS 'No. of orders', o.zoneID AS 'Zone' FROM Payment p INNER JOIN CustOrder cO ON p.orderID = cO.orderID INNER JOIN Outlet o ON o.outletID = cO.outletID WHERE o.zoneID = 'Z003' GROUP BY o.zoneID</a:t>
            </a:r>
            <a:endParaRPr sz="1100" dirty="0">
              <a:solidFill>
                <a:schemeClr val="dk1"/>
              </a:solidFill>
            </a:endParaRPr>
          </a:p>
          <a:p>
            <a:pPr marL="0" lvl="0" indent="0" algn="l" rtl="0">
              <a:spcBef>
                <a:spcPts val="1200"/>
              </a:spcBef>
              <a:spcAft>
                <a:spcPts val="0"/>
              </a:spcAft>
              <a:buNone/>
            </a:pPr>
            <a:r>
              <a:rPr lang="en" sz="1100" dirty="0">
                <a:solidFill>
                  <a:schemeClr val="dk1"/>
                </a:solidFill>
              </a:rPr>
              <a:t>Purpose: </a:t>
            </a:r>
            <a:endParaRPr sz="1100" dirty="0">
              <a:solidFill>
                <a:schemeClr val="dk1"/>
              </a:solidFill>
            </a:endParaRPr>
          </a:p>
          <a:p>
            <a:pPr marL="0" lvl="0" indent="0" algn="l" rtl="0">
              <a:spcBef>
                <a:spcPts val="1200"/>
              </a:spcBef>
              <a:spcAft>
                <a:spcPts val="0"/>
              </a:spcAft>
              <a:buNone/>
            </a:pPr>
            <a:r>
              <a:rPr lang="en" sz="1100" dirty="0">
                <a:solidFill>
                  <a:schemeClr val="dk1"/>
                </a:solidFill>
              </a:rPr>
              <a:t>Shows the activity of zone 3</a:t>
            </a:r>
            <a:endParaRPr sz="1100" dirty="0">
              <a:solidFill>
                <a:schemeClr val="dk1"/>
              </a:solidFill>
            </a:endParaRPr>
          </a:p>
          <a:p>
            <a:pPr marL="0" lvl="0" indent="0" algn="l" rtl="0">
              <a:spcBef>
                <a:spcPts val="1200"/>
              </a:spcBef>
              <a:spcAft>
                <a:spcPts val="0"/>
              </a:spcAft>
              <a:buNone/>
            </a:pPr>
            <a:r>
              <a:rPr lang="en" sz="1100" dirty="0">
                <a:solidFill>
                  <a:schemeClr val="dk1"/>
                </a:solidFill>
              </a:rPr>
              <a:t>Find out how much revenue zone 3 brings in.</a:t>
            </a:r>
            <a:endParaRPr sz="1100" dirty="0">
              <a:solidFill>
                <a:schemeClr val="dk1"/>
              </a:solidFill>
            </a:endParaRPr>
          </a:p>
          <a:p>
            <a:pPr marL="0" lvl="0" indent="0" algn="l" rtl="0">
              <a:spcBef>
                <a:spcPts val="1200"/>
              </a:spcBef>
              <a:spcAft>
                <a:spcPts val="0"/>
              </a:spcAft>
              <a:buNone/>
            </a:pPr>
            <a:r>
              <a:rPr lang="en" sz="1100" dirty="0">
                <a:solidFill>
                  <a:schemeClr val="dk1"/>
                </a:solidFill>
              </a:rPr>
              <a:t>Able to give attention to zone 3 if sales are lacking or thriving.</a:t>
            </a:r>
            <a:endParaRPr sz="1100" dirty="0">
              <a:solidFill>
                <a:schemeClr val="dk1"/>
              </a:solidFill>
            </a:endParaRPr>
          </a:p>
          <a:p>
            <a:pPr marL="0" lvl="0" indent="0" algn="l" rtl="0">
              <a:spcBef>
                <a:spcPts val="1200"/>
              </a:spcBef>
              <a:spcAft>
                <a:spcPts val="0"/>
              </a:spcAft>
              <a:buNone/>
            </a:pPr>
            <a:endParaRPr sz="1100" dirty="0">
              <a:solidFill>
                <a:schemeClr val="dk1"/>
              </a:solidFill>
            </a:endParaRPr>
          </a:p>
          <a:p>
            <a:pPr marL="914400" lvl="0" indent="0" algn="l" rtl="0">
              <a:spcBef>
                <a:spcPts val="1200"/>
              </a:spcBef>
              <a:spcAft>
                <a:spcPts val="0"/>
              </a:spcAft>
              <a:buNone/>
            </a:pPr>
            <a:endParaRPr sz="1100" dirty="0">
              <a:solidFill>
                <a:schemeClr val="dk1"/>
              </a:solidFill>
            </a:endParaRPr>
          </a:p>
          <a:p>
            <a:pPr marL="0" lvl="0" indent="0" algn="l" rtl="0">
              <a:spcBef>
                <a:spcPts val="1200"/>
              </a:spcBef>
              <a:spcAft>
                <a:spcPts val="1200"/>
              </a:spcAft>
              <a:buNone/>
            </a:pPr>
            <a:endParaRPr dirty="0"/>
          </a:p>
        </p:txBody>
      </p:sp>
      <p:pic>
        <p:nvPicPr>
          <p:cNvPr id="169" name="Google Shape;169;p28"/>
          <p:cNvPicPr preferRelativeResize="0"/>
          <p:nvPr/>
        </p:nvPicPr>
        <p:blipFill>
          <a:blip r:embed="rId3">
            <a:alphaModFix/>
          </a:blip>
          <a:stretch>
            <a:fillRect/>
          </a:stretch>
        </p:blipFill>
        <p:spPr>
          <a:xfrm>
            <a:off x="4717650" y="2571750"/>
            <a:ext cx="4230375" cy="1599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Individual Queries(Evan)</a:t>
            </a:r>
            <a:endParaRPr/>
          </a:p>
        </p:txBody>
      </p:sp>
      <p:sp>
        <p:nvSpPr>
          <p:cNvPr id="175" name="Google Shape;175;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Clr>
                <a:schemeClr val="dk1"/>
              </a:buClr>
              <a:buSzPts val="1100"/>
              <a:buFont typeface="Arial"/>
              <a:buNone/>
            </a:pPr>
            <a:endParaRPr sz="1100" dirty="0">
              <a:solidFill>
                <a:schemeClr val="dk1"/>
              </a:solidFill>
            </a:endParaRPr>
          </a:p>
          <a:p>
            <a:pPr marL="228600" lvl="0" indent="-228600" algn="l" rtl="0">
              <a:spcBef>
                <a:spcPts val="0"/>
              </a:spcBef>
              <a:spcAft>
                <a:spcPts val="0"/>
              </a:spcAft>
              <a:buClr>
                <a:schemeClr val="dk1"/>
              </a:buClr>
              <a:buSzPts val="1100"/>
              <a:buFont typeface="Arial"/>
              <a:buAutoNum type="arabicPeriod"/>
            </a:pPr>
            <a:r>
              <a:rPr lang="en" sz="1100" dirty="0">
                <a:solidFill>
                  <a:schemeClr val="dk1"/>
                </a:solidFill>
              </a:rPr>
              <a:t>How many orders are delivered by riders at the age of 25 and below?</a:t>
            </a:r>
          </a:p>
          <a:p>
            <a:pPr marL="0" lvl="0" indent="0" algn="l" rtl="0">
              <a:spcBef>
                <a:spcPts val="0"/>
              </a:spcBef>
              <a:spcAft>
                <a:spcPts val="0"/>
              </a:spcAft>
              <a:buClr>
                <a:schemeClr val="dk1"/>
              </a:buClr>
              <a:buSzPts val="1100"/>
              <a:buNone/>
            </a:pP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Select r.riderName,  DATEDIFF(YEAR, r.riderDOB, GETDATE()) AS 'Age', COUNT(d.orderID) AS 'Number of Orders'</a:t>
            </a:r>
            <a:endParaRPr sz="1100" dirty="0">
              <a:solidFill>
                <a:schemeClr val="dk1"/>
              </a:solidFill>
            </a:endParaRPr>
          </a:p>
          <a:p>
            <a:pPr marL="457200" lvl="0" indent="0" algn="l" rtl="0">
              <a:spcBef>
                <a:spcPts val="0"/>
              </a:spcBef>
              <a:spcAft>
                <a:spcPts val="0"/>
              </a:spcAft>
              <a:buNone/>
            </a:pPr>
            <a:r>
              <a:rPr lang="en" sz="1100" dirty="0">
                <a:solidFill>
                  <a:schemeClr val="dk1"/>
                </a:solidFill>
              </a:rPr>
              <a:t>FROM Rider r INNER JOIN Delivery d ON r.riderID = d.riderID </a:t>
            </a:r>
            <a:endParaRPr sz="1100" dirty="0">
              <a:solidFill>
                <a:schemeClr val="dk1"/>
              </a:solidFill>
            </a:endParaRPr>
          </a:p>
          <a:p>
            <a:pPr marL="457200" lvl="0" indent="0" algn="l" rtl="0">
              <a:spcBef>
                <a:spcPts val="0"/>
              </a:spcBef>
              <a:spcAft>
                <a:spcPts val="0"/>
              </a:spcAft>
              <a:buNone/>
            </a:pPr>
            <a:r>
              <a:rPr lang="en" sz="1100" dirty="0">
                <a:solidFill>
                  <a:schemeClr val="dk1"/>
                </a:solidFill>
              </a:rPr>
              <a:t>WHERE  DATEDIFF(YEAR, r.riderDOB, GETDATE()) &lt;= 25 </a:t>
            </a:r>
            <a:endParaRPr sz="1100" dirty="0">
              <a:solidFill>
                <a:schemeClr val="dk1"/>
              </a:solidFill>
            </a:endParaRPr>
          </a:p>
          <a:p>
            <a:pPr marL="457200" lvl="0" indent="0" algn="l" rtl="0">
              <a:spcBef>
                <a:spcPts val="0"/>
              </a:spcBef>
              <a:spcAft>
                <a:spcPts val="0"/>
              </a:spcAft>
              <a:buNone/>
            </a:pPr>
            <a:r>
              <a:rPr lang="en" sz="1100" dirty="0">
                <a:solidFill>
                  <a:schemeClr val="dk1"/>
                </a:solidFill>
              </a:rPr>
              <a:t>GROUP BY r.riderName,  DATEDIFF(YEAR, r.riderDOB, GETDATE())</a:t>
            </a:r>
            <a:endParaRPr sz="1100" dirty="0">
              <a:solidFill>
                <a:schemeClr val="dk1"/>
              </a:solidFill>
            </a:endParaRPr>
          </a:p>
          <a:p>
            <a:pPr marL="457200" lvl="0" indent="0" algn="l" rtl="0">
              <a:spcBef>
                <a:spcPts val="0"/>
              </a:spcBef>
              <a:spcAft>
                <a:spcPts val="0"/>
              </a:spcAft>
              <a:buNone/>
            </a:pPr>
            <a:endParaRPr sz="1100" dirty="0">
              <a:solidFill>
                <a:schemeClr val="dk1"/>
              </a:solidFill>
            </a:endParaRPr>
          </a:p>
          <a:p>
            <a:pPr marL="457200" lvl="0" indent="0" algn="l" rtl="0">
              <a:spcBef>
                <a:spcPts val="0"/>
              </a:spcBef>
              <a:spcAft>
                <a:spcPts val="0"/>
              </a:spcAft>
              <a:buNone/>
            </a:pPr>
            <a:endParaRPr sz="1100" dirty="0">
              <a:solidFill>
                <a:schemeClr val="dk1"/>
              </a:solidFill>
            </a:endParaRPr>
          </a:p>
          <a:p>
            <a:pPr marL="457200" lvl="0" indent="0" algn="l" rtl="0">
              <a:spcBef>
                <a:spcPts val="0"/>
              </a:spcBef>
              <a:spcAft>
                <a:spcPts val="0"/>
              </a:spcAft>
              <a:buNone/>
            </a:pPr>
            <a:endParaRPr sz="1100" dirty="0">
              <a:solidFill>
                <a:schemeClr val="dk1"/>
              </a:solidFill>
            </a:endParaRPr>
          </a:p>
          <a:p>
            <a:pPr marL="457200" lvl="0" indent="0" algn="l" rtl="0">
              <a:spcBef>
                <a:spcPts val="0"/>
              </a:spcBef>
              <a:spcAft>
                <a:spcPts val="0"/>
              </a:spcAft>
              <a:buNone/>
            </a:pPr>
            <a:endParaRPr sz="1100" dirty="0">
              <a:solidFill>
                <a:schemeClr val="dk1"/>
              </a:solidFill>
            </a:endParaRPr>
          </a:p>
          <a:p>
            <a:pPr marL="457200" lvl="0" indent="0" algn="l" rtl="0">
              <a:spcBef>
                <a:spcPts val="0"/>
              </a:spcBef>
              <a:spcAft>
                <a:spcPts val="0"/>
              </a:spcAft>
              <a:buNone/>
            </a:pPr>
            <a:r>
              <a:rPr lang="en" sz="1100" dirty="0">
                <a:solidFill>
                  <a:schemeClr val="dk1"/>
                </a:solidFill>
              </a:rPr>
              <a:t>Purpose:</a:t>
            </a:r>
            <a:endParaRPr sz="8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Check on the productivity of young riders</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Keep track of the progress of the young drivers</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Allow MokeFood to look out for them and give them more orders</a:t>
            </a:r>
            <a:endParaRPr sz="1100" dirty="0">
              <a:solidFill>
                <a:schemeClr val="dk1"/>
              </a:solidFill>
            </a:endParaRPr>
          </a:p>
          <a:p>
            <a:pPr marL="457200" lvl="0" indent="0" algn="l" rtl="0">
              <a:spcBef>
                <a:spcPts val="0"/>
              </a:spcBef>
              <a:spcAft>
                <a:spcPts val="0"/>
              </a:spcAft>
              <a:buNone/>
            </a:pPr>
            <a:endParaRPr sz="1100" dirty="0">
              <a:solidFill>
                <a:schemeClr val="dk1"/>
              </a:solidFill>
            </a:endParaRPr>
          </a:p>
          <a:p>
            <a:pPr marL="0" lvl="0" indent="0" algn="l" rtl="0">
              <a:spcBef>
                <a:spcPts val="0"/>
              </a:spcBef>
              <a:spcAft>
                <a:spcPts val="1200"/>
              </a:spcAft>
              <a:buNone/>
            </a:pPr>
            <a:endParaRPr dirty="0"/>
          </a:p>
        </p:txBody>
      </p:sp>
      <p:pic>
        <p:nvPicPr>
          <p:cNvPr id="176" name="Google Shape;176;p29"/>
          <p:cNvPicPr preferRelativeResize="0"/>
          <p:nvPr/>
        </p:nvPicPr>
        <p:blipFill>
          <a:blip r:embed="rId3">
            <a:alphaModFix/>
          </a:blip>
          <a:stretch>
            <a:fillRect/>
          </a:stretch>
        </p:blipFill>
        <p:spPr>
          <a:xfrm>
            <a:off x="5041200" y="2840000"/>
            <a:ext cx="3248025" cy="1247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Individual Queries(Evan)</a:t>
            </a:r>
            <a:endParaRPr/>
          </a:p>
        </p:txBody>
      </p:sp>
      <p:sp>
        <p:nvSpPr>
          <p:cNvPr id="182" name="Google Shape;182;p30"/>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rmAutofit fontScale="92500" lnSpcReduction="20000"/>
          </a:bodyPr>
          <a:lstStyle/>
          <a:p>
            <a:pPr marL="457200" lvl="0" indent="0" algn="l" rtl="0">
              <a:spcBef>
                <a:spcPts val="0"/>
              </a:spcBef>
              <a:spcAft>
                <a:spcPts val="0"/>
              </a:spcAft>
              <a:buClr>
                <a:schemeClr val="dk1"/>
              </a:buClr>
              <a:buSzPct val="100000"/>
              <a:buFont typeface="Arial"/>
              <a:buNone/>
            </a:pPr>
            <a:endParaRPr sz="1200" dirty="0">
              <a:solidFill>
                <a:schemeClr val="dk1"/>
              </a:solidFill>
            </a:endParaRPr>
          </a:p>
          <a:p>
            <a:pPr marL="0" lvl="0" indent="0" algn="l" rtl="0">
              <a:spcBef>
                <a:spcPts val="0"/>
              </a:spcBef>
              <a:spcAft>
                <a:spcPts val="0"/>
              </a:spcAft>
              <a:buClr>
                <a:schemeClr val="dk1"/>
              </a:buClr>
              <a:buSzPct val="100000"/>
              <a:buFont typeface="Arial"/>
              <a:buNone/>
            </a:pPr>
            <a:r>
              <a:rPr lang="en" sz="1200" dirty="0">
                <a:solidFill>
                  <a:schemeClr val="dk1"/>
                </a:solidFill>
              </a:rPr>
              <a:t>2. Which customers made payment using ‘Credit Card’ and how many times did they pay with it?</a:t>
            </a:r>
          </a:p>
          <a:p>
            <a:pPr marL="0" lvl="0" indent="0" algn="l" rtl="0">
              <a:spcBef>
                <a:spcPts val="0"/>
              </a:spcBef>
              <a:spcAft>
                <a:spcPts val="0"/>
              </a:spcAft>
              <a:buClr>
                <a:schemeClr val="dk1"/>
              </a:buClr>
              <a:buSzPct val="100000"/>
              <a:buFont typeface="Arial"/>
              <a:buNone/>
            </a:pPr>
            <a:endParaRPr sz="1200" dirty="0">
              <a:solidFill>
                <a:schemeClr val="dk1"/>
              </a:solidFill>
            </a:endParaRPr>
          </a:p>
          <a:p>
            <a:pPr marL="457200" lvl="0" indent="-293211" algn="l" rtl="0">
              <a:spcBef>
                <a:spcPts val="0"/>
              </a:spcBef>
              <a:spcAft>
                <a:spcPts val="0"/>
              </a:spcAft>
              <a:buClr>
                <a:schemeClr val="dk1"/>
              </a:buClr>
              <a:buSzPct val="100000"/>
              <a:buChar char="-"/>
            </a:pPr>
            <a:r>
              <a:rPr lang="en" sz="1200" dirty="0">
                <a:solidFill>
                  <a:schemeClr val="dk1"/>
                </a:solidFill>
              </a:rPr>
              <a:t>SELECT c.custName, o.orderID, p.pmtMode, COUNT(p.pmtID) AS 'Number of times paid with credit card' </a:t>
            </a:r>
            <a:endParaRPr sz="1200" dirty="0">
              <a:solidFill>
                <a:schemeClr val="dk1"/>
              </a:solidFill>
            </a:endParaRPr>
          </a:p>
          <a:p>
            <a:pPr marL="457200" lvl="0" indent="0" algn="l" rtl="0">
              <a:spcBef>
                <a:spcPts val="0"/>
              </a:spcBef>
              <a:spcAft>
                <a:spcPts val="0"/>
              </a:spcAft>
              <a:buNone/>
            </a:pPr>
            <a:r>
              <a:rPr lang="en" sz="1200" dirty="0">
                <a:solidFill>
                  <a:schemeClr val="dk1"/>
                </a:solidFill>
              </a:rPr>
              <a:t>FROM Customer c INNER JOIN CustOrder o ON c.custID = o.custID </a:t>
            </a:r>
            <a:endParaRPr sz="1200" dirty="0">
              <a:solidFill>
                <a:schemeClr val="dk1"/>
              </a:solidFill>
            </a:endParaRPr>
          </a:p>
          <a:p>
            <a:pPr marL="457200" lvl="0" indent="0" algn="l" rtl="0">
              <a:spcBef>
                <a:spcPts val="0"/>
              </a:spcBef>
              <a:spcAft>
                <a:spcPts val="0"/>
              </a:spcAft>
              <a:buNone/>
            </a:pPr>
            <a:r>
              <a:rPr lang="en" sz="1200" dirty="0">
                <a:solidFill>
                  <a:schemeClr val="dk1"/>
                </a:solidFill>
              </a:rPr>
              <a:t>INNER JOIN Payment p ON o.orderID = p.orderID </a:t>
            </a:r>
            <a:endParaRPr sz="1200" dirty="0">
              <a:solidFill>
                <a:schemeClr val="dk1"/>
              </a:solidFill>
            </a:endParaRPr>
          </a:p>
          <a:p>
            <a:pPr marL="457200" lvl="0" indent="0" algn="l" rtl="0">
              <a:spcBef>
                <a:spcPts val="0"/>
              </a:spcBef>
              <a:spcAft>
                <a:spcPts val="0"/>
              </a:spcAft>
              <a:buNone/>
            </a:pPr>
            <a:r>
              <a:rPr lang="en" sz="1200" dirty="0">
                <a:solidFill>
                  <a:schemeClr val="dk1"/>
                </a:solidFill>
              </a:rPr>
              <a:t>WHERE p.pmtMode = 'Credit Card' </a:t>
            </a:r>
            <a:endParaRPr sz="1200" dirty="0">
              <a:solidFill>
                <a:schemeClr val="dk1"/>
              </a:solidFill>
            </a:endParaRPr>
          </a:p>
          <a:p>
            <a:pPr marL="457200" lvl="0" indent="0" algn="l" rtl="0">
              <a:spcBef>
                <a:spcPts val="0"/>
              </a:spcBef>
              <a:spcAft>
                <a:spcPts val="0"/>
              </a:spcAft>
              <a:buNone/>
            </a:pPr>
            <a:r>
              <a:rPr lang="en" sz="1200" dirty="0">
                <a:solidFill>
                  <a:schemeClr val="dk1"/>
                </a:solidFill>
              </a:rPr>
              <a:t>GROUP BY c.custName, o.orderID, p.pmtMode</a:t>
            </a:r>
            <a:endParaRPr sz="1200" dirty="0">
              <a:solidFill>
                <a:schemeClr val="dk1"/>
              </a:solidFill>
            </a:endParaRPr>
          </a:p>
          <a:p>
            <a:pPr marL="0" lvl="0" indent="0" algn="l" rtl="0">
              <a:spcBef>
                <a:spcPts val="0"/>
              </a:spcBef>
              <a:spcAft>
                <a:spcPts val="0"/>
              </a:spcAft>
              <a:buNone/>
            </a:pPr>
            <a:endParaRPr dirty="0"/>
          </a:p>
          <a:p>
            <a:pPr marL="0" lvl="0" indent="457200" algn="l" rtl="0">
              <a:spcBef>
                <a:spcPts val="1200"/>
              </a:spcBef>
              <a:spcAft>
                <a:spcPts val="0"/>
              </a:spcAft>
              <a:buNone/>
            </a:pPr>
            <a:endParaRPr sz="1100" dirty="0">
              <a:solidFill>
                <a:schemeClr val="dk1"/>
              </a:solidFill>
            </a:endParaRPr>
          </a:p>
          <a:p>
            <a:pPr marL="0" lvl="0" indent="457200" algn="l" rtl="0">
              <a:spcBef>
                <a:spcPts val="1200"/>
              </a:spcBef>
              <a:spcAft>
                <a:spcPts val="0"/>
              </a:spcAft>
              <a:buNone/>
            </a:pPr>
            <a:endParaRPr sz="1100" dirty="0">
              <a:solidFill>
                <a:schemeClr val="dk1"/>
              </a:solidFill>
            </a:endParaRPr>
          </a:p>
          <a:p>
            <a:pPr marL="0" lvl="0" indent="457200" algn="l" rtl="0">
              <a:spcBef>
                <a:spcPts val="1200"/>
              </a:spcBef>
              <a:spcAft>
                <a:spcPts val="0"/>
              </a:spcAft>
              <a:buNone/>
            </a:pPr>
            <a:r>
              <a:rPr lang="en" sz="1200" dirty="0">
                <a:solidFill>
                  <a:schemeClr val="dk1"/>
                </a:solidFill>
              </a:rPr>
              <a:t>Purpose: </a:t>
            </a:r>
            <a:endParaRPr sz="1200" dirty="0">
              <a:solidFill>
                <a:schemeClr val="dk1"/>
              </a:solidFill>
            </a:endParaRPr>
          </a:p>
          <a:p>
            <a:pPr marL="457200" lvl="0" indent="-293211" algn="l" rtl="0">
              <a:spcBef>
                <a:spcPts val="1200"/>
              </a:spcBef>
              <a:spcAft>
                <a:spcPts val="0"/>
              </a:spcAft>
              <a:buClr>
                <a:schemeClr val="dk1"/>
              </a:buClr>
              <a:buSzPct val="100000"/>
              <a:buChar char="-"/>
            </a:pPr>
            <a:r>
              <a:rPr lang="en" sz="1200" dirty="0">
                <a:solidFill>
                  <a:schemeClr val="dk1"/>
                </a:solidFill>
              </a:rPr>
              <a:t>Find out the number of customers paying with credit card</a:t>
            </a:r>
            <a:endParaRPr sz="1200" dirty="0">
              <a:solidFill>
                <a:schemeClr val="dk1"/>
              </a:solidFill>
            </a:endParaRPr>
          </a:p>
          <a:p>
            <a:pPr marL="457200" lvl="0" indent="-293211" algn="l" rtl="0">
              <a:spcBef>
                <a:spcPts val="0"/>
              </a:spcBef>
              <a:spcAft>
                <a:spcPts val="0"/>
              </a:spcAft>
              <a:buClr>
                <a:schemeClr val="dk1"/>
              </a:buClr>
              <a:buSzPct val="100000"/>
              <a:buChar char="-"/>
            </a:pPr>
            <a:r>
              <a:rPr lang="en" sz="1200" dirty="0">
                <a:solidFill>
                  <a:schemeClr val="dk1"/>
                </a:solidFill>
              </a:rPr>
              <a:t>Data can be used for MokeFood to collaborate with banks to provide rebates to customers</a:t>
            </a:r>
            <a:endParaRPr sz="1200" dirty="0">
              <a:solidFill>
                <a:schemeClr val="dk1"/>
              </a:solidFill>
            </a:endParaRPr>
          </a:p>
          <a:p>
            <a:pPr marL="457200" lvl="0" indent="-293211" algn="l" rtl="0">
              <a:spcBef>
                <a:spcPts val="0"/>
              </a:spcBef>
              <a:spcAft>
                <a:spcPts val="0"/>
              </a:spcAft>
              <a:buClr>
                <a:schemeClr val="dk1"/>
              </a:buClr>
              <a:buSzPct val="100000"/>
              <a:buChar char="-"/>
            </a:pPr>
            <a:r>
              <a:rPr lang="en" sz="1200" dirty="0">
                <a:solidFill>
                  <a:schemeClr val="dk1"/>
                </a:solidFill>
              </a:rPr>
              <a:t>Encourage customers to buy more with credit card</a:t>
            </a:r>
            <a:endParaRPr sz="1200" dirty="0">
              <a:solidFill>
                <a:schemeClr val="dk1"/>
              </a:solidFill>
            </a:endParaRPr>
          </a:p>
          <a:p>
            <a:pPr marL="0" lvl="0" indent="0" algn="l" rtl="0">
              <a:spcBef>
                <a:spcPts val="1200"/>
              </a:spcBef>
              <a:spcAft>
                <a:spcPts val="1200"/>
              </a:spcAft>
              <a:buNone/>
            </a:pPr>
            <a:endParaRPr dirty="0"/>
          </a:p>
        </p:txBody>
      </p:sp>
      <p:pic>
        <p:nvPicPr>
          <p:cNvPr id="183" name="Google Shape;183;p30"/>
          <p:cNvPicPr preferRelativeResize="0"/>
          <p:nvPr/>
        </p:nvPicPr>
        <p:blipFill>
          <a:blip r:embed="rId3">
            <a:alphaModFix/>
          </a:blip>
          <a:stretch>
            <a:fillRect/>
          </a:stretch>
        </p:blipFill>
        <p:spPr>
          <a:xfrm>
            <a:off x="3850820" y="2251421"/>
            <a:ext cx="4981480" cy="137504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Individual Queries(Evan)</a:t>
            </a:r>
            <a:endParaRPr/>
          </a:p>
        </p:txBody>
      </p:sp>
      <p:sp>
        <p:nvSpPr>
          <p:cNvPr id="189" name="Google Shape;18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r>
              <a:rPr lang="en" sz="1100" dirty="0">
                <a:solidFill>
                  <a:schemeClr val="dk1"/>
                </a:solidFill>
              </a:rPr>
              <a:t>3. Display the total number of customers and orders MokeFood had and their total earnings for the month of January 2021</a:t>
            </a:r>
          </a:p>
          <a:p>
            <a:pPr marL="0" lvl="0" indent="0" algn="l" rtl="0">
              <a:spcBef>
                <a:spcPts val="0"/>
              </a:spcBef>
              <a:spcAft>
                <a:spcPts val="0"/>
              </a:spcAft>
              <a:buClr>
                <a:schemeClr val="dk1"/>
              </a:buClr>
              <a:buSzPts val="1100"/>
              <a:buFont typeface="Arial"/>
              <a:buNone/>
            </a:pP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SELECT COUNT(DISTINCT(c.custName)) AS 'Number of customers', COUNT(co.orderID) AS 'Number of orders', SUM(p.pmtAmt) AS 'Total Earnings ($)' </a:t>
            </a:r>
            <a:endParaRPr sz="1100" dirty="0">
              <a:solidFill>
                <a:schemeClr val="dk1"/>
              </a:solidFill>
            </a:endParaRPr>
          </a:p>
          <a:p>
            <a:pPr marL="457200" lvl="0" indent="0" algn="l" rtl="0">
              <a:spcBef>
                <a:spcPts val="0"/>
              </a:spcBef>
              <a:spcAft>
                <a:spcPts val="0"/>
              </a:spcAft>
              <a:buClr>
                <a:schemeClr val="dk1"/>
              </a:buClr>
              <a:buSzPts val="1100"/>
              <a:buFont typeface="Arial"/>
              <a:buNone/>
            </a:pPr>
            <a:r>
              <a:rPr lang="en" sz="1100" dirty="0">
                <a:solidFill>
                  <a:schemeClr val="dk1"/>
                </a:solidFill>
              </a:rPr>
              <a:t>FROM Customer c INNER JOIN CustOrder co ON c.custID = co.custID</a:t>
            </a:r>
            <a:endParaRPr sz="1100" dirty="0">
              <a:solidFill>
                <a:schemeClr val="dk1"/>
              </a:solidFill>
            </a:endParaRPr>
          </a:p>
          <a:p>
            <a:pPr marL="457200" lvl="0" indent="0" algn="l" rtl="0">
              <a:spcBef>
                <a:spcPts val="0"/>
              </a:spcBef>
              <a:spcAft>
                <a:spcPts val="0"/>
              </a:spcAft>
              <a:buNone/>
            </a:pPr>
            <a:r>
              <a:rPr lang="en" sz="1100" dirty="0">
                <a:solidFill>
                  <a:schemeClr val="dk1"/>
                </a:solidFill>
              </a:rPr>
              <a:t>INNER JOIN Payment p ON co.orderID  = p.orderID </a:t>
            </a:r>
            <a:endParaRPr sz="1100" dirty="0">
              <a:solidFill>
                <a:schemeClr val="dk1"/>
              </a:solidFill>
            </a:endParaRPr>
          </a:p>
          <a:p>
            <a:pPr marL="457200" lvl="0" indent="0" algn="l" rtl="0">
              <a:spcBef>
                <a:spcPts val="0"/>
              </a:spcBef>
              <a:spcAft>
                <a:spcPts val="0"/>
              </a:spcAft>
              <a:buClr>
                <a:schemeClr val="dk1"/>
              </a:buClr>
              <a:buSzPts val="1100"/>
              <a:buFont typeface="Arial"/>
              <a:buNone/>
            </a:pPr>
            <a:r>
              <a:rPr lang="en" sz="1100" dirty="0">
                <a:solidFill>
                  <a:schemeClr val="dk1"/>
                </a:solidFill>
              </a:rPr>
              <a:t>WHERE DATEPART(MONTH, co.orderDateTime) = '1' AND  DATEPART(YEAR, co.orderDateTime) = '2021'</a:t>
            </a:r>
            <a:endParaRPr sz="1100" dirty="0">
              <a:solidFill>
                <a:schemeClr val="dk1"/>
              </a:solidFill>
            </a:endParaRPr>
          </a:p>
          <a:p>
            <a:pPr marL="457200" lvl="0" indent="0" algn="l" rtl="0">
              <a:spcBef>
                <a:spcPts val="0"/>
              </a:spcBef>
              <a:spcAft>
                <a:spcPts val="0"/>
              </a:spcAft>
              <a:buNone/>
            </a:pPr>
            <a:r>
              <a:rPr lang="en" sz="1100" dirty="0">
                <a:solidFill>
                  <a:schemeClr val="dk1"/>
                </a:solidFill>
              </a:rPr>
              <a:t>AND p.pmtType = 'Order Payment'</a:t>
            </a:r>
            <a:endParaRPr sz="1100" dirty="0">
              <a:solidFill>
                <a:schemeClr val="dk1"/>
              </a:solidFill>
            </a:endParaRPr>
          </a:p>
          <a:p>
            <a:pPr marL="457200" lvl="0" indent="0" algn="l" rtl="0">
              <a:spcBef>
                <a:spcPts val="0"/>
              </a:spcBef>
              <a:spcAft>
                <a:spcPts val="0"/>
              </a:spcAft>
              <a:buNone/>
            </a:pPr>
            <a:endParaRPr sz="1100" dirty="0">
              <a:solidFill>
                <a:schemeClr val="dk1"/>
              </a:solidFill>
            </a:endParaRPr>
          </a:p>
          <a:p>
            <a:pPr marL="457200" lvl="0" indent="0" algn="l" rtl="0">
              <a:spcBef>
                <a:spcPts val="0"/>
              </a:spcBef>
              <a:spcAft>
                <a:spcPts val="0"/>
              </a:spcAft>
              <a:buNone/>
            </a:pPr>
            <a:endParaRPr sz="1100" dirty="0">
              <a:solidFill>
                <a:schemeClr val="dk1"/>
              </a:solidFill>
            </a:endParaRPr>
          </a:p>
          <a:p>
            <a:pPr marL="457200" lvl="0" indent="0" algn="l" rtl="0">
              <a:spcBef>
                <a:spcPts val="0"/>
              </a:spcBef>
              <a:spcAft>
                <a:spcPts val="0"/>
              </a:spcAft>
              <a:buNone/>
            </a:pPr>
            <a:endParaRPr sz="1100" dirty="0">
              <a:solidFill>
                <a:schemeClr val="dk1"/>
              </a:solidFill>
            </a:endParaRPr>
          </a:p>
          <a:p>
            <a:pPr marL="457200" lvl="0" indent="0" algn="l" rtl="0">
              <a:spcBef>
                <a:spcPts val="0"/>
              </a:spcBef>
              <a:spcAft>
                <a:spcPts val="0"/>
              </a:spcAft>
              <a:buNone/>
            </a:pPr>
            <a:endParaRPr sz="1100" dirty="0">
              <a:solidFill>
                <a:schemeClr val="dk1"/>
              </a:solidFill>
            </a:endParaRPr>
          </a:p>
          <a:p>
            <a:pPr marL="457200" lvl="0" indent="0" algn="l" rtl="0">
              <a:spcBef>
                <a:spcPts val="0"/>
              </a:spcBef>
              <a:spcAft>
                <a:spcPts val="0"/>
              </a:spcAft>
              <a:buNone/>
            </a:pPr>
            <a:endParaRPr sz="1100" dirty="0">
              <a:solidFill>
                <a:schemeClr val="dk1"/>
              </a:solidFill>
            </a:endParaRPr>
          </a:p>
          <a:p>
            <a:pPr marL="457200" lvl="0" indent="0" algn="l" rtl="0">
              <a:spcBef>
                <a:spcPts val="0"/>
              </a:spcBef>
              <a:spcAft>
                <a:spcPts val="0"/>
              </a:spcAft>
              <a:buNone/>
            </a:pPr>
            <a:r>
              <a:rPr lang="en" sz="1100" dirty="0">
                <a:solidFill>
                  <a:schemeClr val="dk1"/>
                </a:solidFill>
              </a:rPr>
              <a:t>Purpose: </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Identify the total number of customers and orders for the month of January 2021</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Find out the profits for the month of January 2021 MokeFood had</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Data can be used in the future to calculate average spendings and orders of customers</a:t>
            </a:r>
            <a:endParaRPr sz="1100" dirty="0">
              <a:solidFill>
                <a:schemeClr val="dk1"/>
              </a:solidFill>
            </a:endParaRPr>
          </a:p>
        </p:txBody>
      </p:sp>
      <p:pic>
        <p:nvPicPr>
          <p:cNvPr id="190" name="Google Shape;190;p31"/>
          <p:cNvPicPr preferRelativeResize="0"/>
          <p:nvPr/>
        </p:nvPicPr>
        <p:blipFill>
          <a:blip r:embed="rId3">
            <a:alphaModFix/>
          </a:blip>
          <a:stretch>
            <a:fillRect/>
          </a:stretch>
        </p:blipFill>
        <p:spPr>
          <a:xfrm>
            <a:off x="3869800" y="2621275"/>
            <a:ext cx="4103675" cy="827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859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ER Model </a:t>
            </a:r>
            <a:endParaRPr b="1"/>
          </a:p>
        </p:txBody>
      </p:sp>
      <p:pic>
        <p:nvPicPr>
          <p:cNvPr id="61" name="Google Shape;61;p14"/>
          <p:cNvPicPr preferRelativeResize="0"/>
          <p:nvPr/>
        </p:nvPicPr>
        <p:blipFill>
          <a:blip r:embed="rId3">
            <a:alphaModFix/>
          </a:blip>
          <a:stretch>
            <a:fillRect/>
          </a:stretch>
        </p:blipFill>
        <p:spPr>
          <a:xfrm>
            <a:off x="385900" y="494100"/>
            <a:ext cx="5958200" cy="4480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title"/>
          </p:nvPr>
        </p:nvSpPr>
        <p:spPr>
          <a:xfrm>
            <a:off x="311700" y="226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Individual Queries(Jun Han)</a:t>
            </a:r>
            <a:endParaRPr/>
          </a:p>
        </p:txBody>
      </p:sp>
      <p:sp>
        <p:nvSpPr>
          <p:cNvPr id="196" name="Google Shape;196;p32"/>
          <p:cNvSpPr txBox="1">
            <a:spLocks noGrp="1"/>
          </p:cNvSpPr>
          <p:nvPr>
            <p:ph type="body" idx="1"/>
          </p:nvPr>
        </p:nvSpPr>
        <p:spPr>
          <a:xfrm>
            <a:off x="311700" y="799425"/>
            <a:ext cx="8520600" cy="3416400"/>
          </a:xfrm>
          <a:prstGeom prst="rect">
            <a:avLst/>
          </a:prstGeom>
        </p:spPr>
        <p:txBody>
          <a:bodyPr spcFirstLastPara="1" wrap="square" lIns="91425" tIns="91425" rIns="91425" bIns="91425" anchor="t" anchorCtr="0">
            <a:normAutofit/>
          </a:bodyPr>
          <a:lstStyle/>
          <a:p>
            <a:pPr marL="457200" lvl="0" indent="-317500" algn="l" rtl="0">
              <a:spcBef>
                <a:spcPts val="1200"/>
              </a:spcBef>
              <a:spcAft>
                <a:spcPts val="0"/>
              </a:spcAft>
              <a:buClr>
                <a:schemeClr val="dk1"/>
              </a:buClr>
              <a:buSzPts val="1400"/>
              <a:buAutoNum type="arabicPeriod"/>
            </a:pPr>
            <a:r>
              <a:rPr lang="en" sz="1400">
                <a:solidFill>
                  <a:schemeClr val="dk1"/>
                </a:solidFill>
              </a:rPr>
              <a:t>Which food outlet has at least 1 order in January 2021?</a:t>
            </a:r>
            <a:endParaRPr sz="1400">
              <a:solidFill>
                <a:schemeClr val="dk1"/>
              </a:solidFill>
            </a:endParaRPr>
          </a:p>
          <a:p>
            <a:pPr marL="0" lvl="0" indent="0" algn="l" rtl="0">
              <a:spcBef>
                <a:spcPts val="1200"/>
              </a:spcBef>
              <a:spcAft>
                <a:spcPts val="0"/>
              </a:spcAft>
              <a:buNone/>
            </a:pPr>
            <a:r>
              <a:rPr lang="en" sz="1600">
                <a:solidFill>
                  <a:schemeClr val="dk1"/>
                </a:solidFill>
              </a:rPr>
              <a:t>SQL Query:</a:t>
            </a:r>
            <a:endParaRPr sz="1600">
              <a:solidFill>
                <a:schemeClr val="dk1"/>
              </a:solidFill>
            </a:endParaRPr>
          </a:p>
          <a:p>
            <a:pPr marL="0" lvl="0" indent="0" algn="l" rtl="0">
              <a:lnSpc>
                <a:spcPct val="115000"/>
              </a:lnSpc>
              <a:spcBef>
                <a:spcPts val="1200"/>
              </a:spcBef>
              <a:spcAft>
                <a:spcPts val="0"/>
              </a:spcAft>
              <a:buNone/>
            </a:pPr>
            <a:r>
              <a:rPr lang="en" sz="1200">
                <a:solidFill>
                  <a:srgbClr val="0000FF"/>
                </a:solidFill>
              </a:rPr>
              <a:t>SELECT </a:t>
            </a:r>
            <a:r>
              <a:rPr lang="en" sz="1200">
                <a:solidFill>
                  <a:schemeClr val="dk1"/>
                </a:solidFill>
              </a:rPr>
              <a:t>o.outletName, </a:t>
            </a:r>
            <a:r>
              <a:rPr lang="en" sz="1200">
                <a:solidFill>
                  <a:srgbClr val="FF00FF"/>
                </a:solidFill>
              </a:rPr>
              <a:t>COUNT</a:t>
            </a:r>
            <a:r>
              <a:rPr lang="en" sz="1200">
                <a:solidFill>
                  <a:schemeClr val="dk1"/>
                </a:solidFill>
              </a:rPr>
              <a:t>(c.orderID) </a:t>
            </a:r>
            <a:r>
              <a:rPr lang="en" sz="1200">
                <a:solidFill>
                  <a:srgbClr val="0000FF"/>
                </a:solidFill>
              </a:rPr>
              <a:t>AS </a:t>
            </a:r>
            <a:r>
              <a:rPr lang="en" sz="1200">
                <a:solidFill>
                  <a:srgbClr val="FF0000"/>
                </a:solidFill>
              </a:rPr>
              <a:t>'Number of Orders' </a:t>
            </a:r>
            <a:r>
              <a:rPr lang="en" sz="1200">
                <a:solidFill>
                  <a:srgbClr val="0000FF"/>
                </a:solidFill>
              </a:rPr>
              <a:t>FROM </a:t>
            </a:r>
            <a:endParaRPr sz="1200">
              <a:solidFill>
                <a:srgbClr val="0000FF"/>
              </a:solidFill>
            </a:endParaRPr>
          </a:p>
          <a:p>
            <a:pPr marL="0" lvl="0" indent="0" algn="l" rtl="0">
              <a:lnSpc>
                <a:spcPct val="115000"/>
              </a:lnSpc>
              <a:spcBef>
                <a:spcPts val="0"/>
              </a:spcBef>
              <a:spcAft>
                <a:spcPts val="0"/>
              </a:spcAft>
              <a:buNone/>
            </a:pPr>
            <a:r>
              <a:rPr lang="en" sz="1200" b="1">
                <a:solidFill>
                  <a:schemeClr val="dk1"/>
                </a:solidFill>
              </a:rPr>
              <a:t>Outlet </a:t>
            </a:r>
            <a:r>
              <a:rPr lang="en" sz="1200">
                <a:solidFill>
                  <a:schemeClr val="dk1"/>
                </a:solidFill>
              </a:rPr>
              <a:t>o INNER JOIN </a:t>
            </a:r>
            <a:r>
              <a:rPr lang="en" sz="1200" b="1">
                <a:solidFill>
                  <a:schemeClr val="dk1"/>
                </a:solidFill>
              </a:rPr>
              <a:t>CustOrder </a:t>
            </a:r>
            <a:r>
              <a:rPr lang="en" sz="1200">
                <a:solidFill>
                  <a:schemeClr val="dk1"/>
                </a:solidFill>
              </a:rPr>
              <a:t>c </a:t>
            </a:r>
            <a:r>
              <a:rPr lang="en" sz="1200">
                <a:solidFill>
                  <a:srgbClr val="0000FF"/>
                </a:solidFill>
              </a:rPr>
              <a:t>ON </a:t>
            </a:r>
            <a:r>
              <a:rPr lang="en" sz="1200">
                <a:solidFill>
                  <a:schemeClr val="dk1"/>
                </a:solidFill>
              </a:rPr>
              <a:t>c.outletID = o.outletID </a:t>
            </a:r>
            <a:endParaRPr sz="1200">
              <a:solidFill>
                <a:schemeClr val="dk1"/>
              </a:solidFill>
            </a:endParaRPr>
          </a:p>
          <a:p>
            <a:pPr marL="0" lvl="0" indent="0" algn="l" rtl="0">
              <a:lnSpc>
                <a:spcPct val="115000"/>
              </a:lnSpc>
              <a:spcBef>
                <a:spcPts val="0"/>
              </a:spcBef>
              <a:spcAft>
                <a:spcPts val="0"/>
              </a:spcAft>
              <a:buNone/>
            </a:pPr>
            <a:r>
              <a:rPr lang="en" sz="1200">
                <a:solidFill>
                  <a:srgbClr val="0000FF"/>
                </a:solidFill>
              </a:rPr>
              <a:t>WHERE </a:t>
            </a:r>
            <a:r>
              <a:rPr lang="en" sz="1200">
                <a:solidFill>
                  <a:srgbClr val="FF00FF"/>
                </a:solidFill>
              </a:rPr>
              <a:t>DATEPART</a:t>
            </a:r>
            <a:r>
              <a:rPr lang="en" sz="1200">
                <a:solidFill>
                  <a:schemeClr val="dk1"/>
                </a:solidFill>
              </a:rPr>
              <a:t>(</a:t>
            </a:r>
            <a:r>
              <a:rPr lang="en" sz="1200">
                <a:solidFill>
                  <a:srgbClr val="FF00FF"/>
                </a:solidFill>
              </a:rPr>
              <a:t>YEAR</a:t>
            </a:r>
            <a:r>
              <a:rPr lang="en" sz="1200">
                <a:solidFill>
                  <a:schemeClr val="dk1"/>
                </a:solidFill>
              </a:rPr>
              <a:t>,c.orderDateTime) = 2021 AND </a:t>
            </a:r>
            <a:endParaRPr sz="1200">
              <a:solidFill>
                <a:schemeClr val="dk1"/>
              </a:solidFill>
            </a:endParaRPr>
          </a:p>
          <a:p>
            <a:pPr marL="0" lvl="0" indent="0" algn="l" rtl="0">
              <a:lnSpc>
                <a:spcPct val="115000"/>
              </a:lnSpc>
              <a:spcBef>
                <a:spcPts val="0"/>
              </a:spcBef>
              <a:spcAft>
                <a:spcPts val="0"/>
              </a:spcAft>
              <a:buNone/>
            </a:pPr>
            <a:r>
              <a:rPr lang="en" sz="1200">
                <a:solidFill>
                  <a:srgbClr val="FF00FF"/>
                </a:solidFill>
              </a:rPr>
              <a:t>DATEPART</a:t>
            </a:r>
            <a:r>
              <a:rPr lang="en" sz="1200">
                <a:solidFill>
                  <a:schemeClr val="dk1"/>
                </a:solidFill>
              </a:rPr>
              <a:t>(</a:t>
            </a:r>
            <a:r>
              <a:rPr lang="en" sz="1200">
                <a:solidFill>
                  <a:srgbClr val="FF00FF"/>
                </a:solidFill>
              </a:rPr>
              <a:t>MONTH</a:t>
            </a:r>
            <a:r>
              <a:rPr lang="en" sz="1200">
                <a:solidFill>
                  <a:schemeClr val="dk1"/>
                </a:solidFill>
              </a:rPr>
              <a:t>,c.orderDateTime) = 1 </a:t>
            </a:r>
            <a:endParaRPr sz="1200">
              <a:solidFill>
                <a:schemeClr val="dk1"/>
              </a:solidFill>
            </a:endParaRPr>
          </a:p>
          <a:p>
            <a:pPr marL="0" lvl="0" indent="0" algn="l" rtl="0">
              <a:lnSpc>
                <a:spcPct val="115000"/>
              </a:lnSpc>
              <a:spcBef>
                <a:spcPts val="0"/>
              </a:spcBef>
              <a:spcAft>
                <a:spcPts val="0"/>
              </a:spcAft>
              <a:buNone/>
            </a:pPr>
            <a:r>
              <a:rPr lang="en" sz="1200">
                <a:solidFill>
                  <a:srgbClr val="0000FF"/>
                </a:solidFill>
              </a:rPr>
              <a:t>GROUP BY</a:t>
            </a:r>
            <a:r>
              <a:rPr lang="en" sz="1200">
                <a:solidFill>
                  <a:schemeClr val="dk1"/>
                </a:solidFill>
              </a:rPr>
              <a:t> o.outletName</a:t>
            </a: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None/>
            </a:pPr>
            <a:r>
              <a:rPr lang="en" sz="1600">
                <a:solidFill>
                  <a:schemeClr val="dk1"/>
                </a:solidFill>
              </a:rPr>
              <a:t>Purpose:</a:t>
            </a:r>
            <a:endParaRPr sz="16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Owner of businesses might want to check if their </a:t>
            </a:r>
            <a:endParaRPr sz="1300">
              <a:solidFill>
                <a:schemeClr val="dk1"/>
              </a:solidFill>
            </a:endParaRPr>
          </a:p>
          <a:p>
            <a:pPr marL="457200" lvl="0" indent="0" algn="l" rtl="0">
              <a:lnSpc>
                <a:spcPct val="115000"/>
              </a:lnSpc>
              <a:spcBef>
                <a:spcPts val="0"/>
              </a:spcBef>
              <a:spcAft>
                <a:spcPts val="0"/>
              </a:spcAft>
              <a:buNone/>
            </a:pPr>
            <a:r>
              <a:rPr lang="en" sz="1300">
                <a:solidFill>
                  <a:schemeClr val="dk1"/>
                </a:solidFill>
              </a:rPr>
              <a:t>outlets are receiving orders for that month and </a:t>
            </a:r>
            <a:endParaRPr sz="1300">
              <a:solidFill>
                <a:schemeClr val="dk1"/>
              </a:solidFill>
            </a:endParaRPr>
          </a:p>
          <a:p>
            <a:pPr marL="457200" lvl="0" indent="0" algn="l" rtl="0">
              <a:lnSpc>
                <a:spcPct val="115000"/>
              </a:lnSpc>
              <a:spcBef>
                <a:spcPts val="0"/>
              </a:spcBef>
              <a:spcAft>
                <a:spcPts val="0"/>
              </a:spcAft>
              <a:buNone/>
            </a:pPr>
            <a:r>
              <a:rPr lang="en" sz="1300">
                <a:solidFill>
                  <a:schemeClr val="dk1"/>
                </a:solidFill>
              </a:rPr>
              <a:t>how many orders they are receiving</a:t>
            </a:r>
            <a:endParaRPr sz="1300">
              <a:solidFill>
                <a:schemeClr val="dk1"/>
              </a:solidFill>
            </a:endParaRPr>
          </a:p>
        </p:txBody>
      </p:sp>
      <p:pic>
        <p:nvPicPr>
          <p:cNvPr id="197" name="Google Shape;197;p32"/>
          <p:cNvPicPr preferRelativeResize="0"/>
          <p:nvPr/>
        </p:nvPicPr>
        <p:blipFill>
          <a:blip r:embed="rId3">
            <a:alphaModFix/>
          </a:blip>
          <a:stretch>
            <a:fillRect/>
          </a:stretch>
        </p:blipFill>
        <p:spPr>
          <a:xfrm>
            <a:off x="4735375" y="2413650"/>
            <a:ext cx="4096925" cy="1413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Individual Queries(Jun Han)</a:t>
            </a:r>
            <a:endParaRPr/>
          </a:p>
        </p:txBody>
      </p:sp>
      <p:sp>
        <p:nvSpPr>
          <p:cNvPr id="203" name="Google Shape;203;p33"/>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1200"/>
              </a:spcBef>
              <a:spcAft>
                <a:spcPts val="0"/>
              </a:spcAft>
              <a:buNone/>
            </a:pPr>
            <a:r>
              <a:rPr lang="en" sz="1400">
                <a:solidFill>
                  <a:schemeClr val="dk1"/>
                </a:solidFill>
              </a:rPr>
              <a:t> 2.	Which zone has 3 or more orders and how many orders are there for that zone?</a:t>
            </a:r>
            <a:endParaRPr sz="1400">
              <a:solidFill>
                <a:schemeClr val="dk1"/>
              </a:solidFill>
            </a:endParaRPr>
          </a:p>
          <a:p>
            <a:pPr marL="0" lvl="0" indent="0" algn="l" rtl="0">
              <a:spcBef>
                <a:spcPts val="1200"/>
              </a:spcBef>
              <a:spcAft>
                <a:spcPts val="0"/>
              </a:spcAft>
              <a:buNone/>
            </a:pPr>
            <a:r>
              <a:rPr lang="en" sz="1600">
                <a:solidFill>
                  <a:schemeClr val="dk1"/>
                </a:solidFill>
              </a:rPr>
              <a:t>SQL Query:</a:t>
            </a:r>
            <a:endParaRPr sz="1600">
              <a:solidFill>
                <a:schemeClr val="dk1"/>
              </a:solidFill>
            </a:endParaRPr>
          </a:p>
          <a:p>
            <a:pPr marL="0" lvl="0" indent="0" algn="l" rtl="0">
              <a:lnSpc>
                <a:spcPct val="115000"/>
              </a:lnSpc>
              <a:spcBef>
                <a:spcPts val="1200"/>
              </a:spcBef>
              <a:spcAft>
                <a:spcPts val="0"/>
              </a:spcAft>
              <a:buNone/>
            </a:pPr>
            <a:r>
              <a:rPr lang="en" sz="1200">
                <a:solidFill>
                  <a:srgbClr val="0000FF"/>
                </a:solidFill>
              </a:rPr>
              <a:t>SELECT </a:t>
            </a:r>
            <a:r>
              <a:rPr lang="en" sz="1200">
                <a:solidFill>
                  <a:schemeClr val="dk1"/>
                </a:solidFill>
              </a:rPr>
              <a:t>z.zoneName, </a:t>
            </a:r>
            <a:r>
              <a:rPr lang="en" sz="1200">
                <a:solidFill>
                  <a:srgbClr val="FF00FF"/>
                </a:solidFill>
              </a:rPr>
              <a:t>COUNT</a:t>
            </a:r>
            <a:r>
              <a:rPr lang="en" sz="1200">
                <a:solidFill>
                  <a:schemeClr val="dk1"/>
                </a:solidFill>
              </a:rPr>
              <a:t>(c.orderID) </a:t>
            </a:r>
            <a:r>
              <a:rPr lang="en" sz="1200">
                <a:solidFill>
                  <a:srgbClr val="0000FF"/>
                </a:solidFill>
              </a:rPr>
              <a:t>AS </a:t>
            </a:r>
            <a:r>
              <a:rPr lang="en" sz="1200">
                <a:solidFill>
                  <a:srgbClr val="FF0000"/>
                </a:solidFill>
              </a:rPr>
              <a:t>'Number of Orders' </a:t>
            </a:r>
            <a:r>
              <a:rPr lang="en" sz="1200">
                <a:solidFill>
                  <a:srgbClr val="0000FF"/>
                </a:solidFill>
              </a:rPr>
              <a:t>FROM </a:t>
            </a:r>
            <a:endParaRPr sz="1200">
              <a:solidFill>
                <a:srgbClr val="0000FF"/>
              </a:solidFill>
            </a:endParaRPr>
          </a:p>
          <a:p>
            <a:pPr marL="0" lvl="0" indent="0" algn="l" rtl="0">
              <a:lnSpc>
                <a:spcPct val="115000"/>
              </a:lnSpc>
              <a:spcBef>
                <a:spcPts val="0"/>
              </a:spcBef>
              <a:spcAft>
                <a:spcPts val="0"/>
              </a:spcAft>
              <a:buNone/>
            </a:pPr>
            <a:r>
              <a:rPr lang="en" sz="1200" b="1">
                <a:solidFill>
                  <a:srgbClr val="000000"/>
                </a:solidFill>
              </a:rPr>
              <a:t>Zone </a:t>
            </a:r>
            <a:r>
              <a:rPr lang="en" sz="1200">
                <a:solidFill>
                  <a:srgbClr val="000000"/>
                </a:solidFill>
              </a:rPr>
              <a:t>z INNER JOIN </a:t>
            </a:r>
            <a:r>
              <a:rPr lang="en" sz="1200" b="1">
                <a:solidFill>
                  <a:srgbClr val="000000"/>
                </a:solidFill>
              </a:rPr>
              <a:t>Outlet </a:t>
            </a:r>
            <a:r>
              <a:rPr lang="en" sz="1200">
                <a:solidFill>
                  <a:srgbClr val="000000"/>
                </a:solidFill>
              </a:rPr>
              <a:t>o </a:t>
            </a:r>
            <a:r>
              <a:rPr lang="en" sz="1200">
                <a:solidFill>
                  <a:srgbClr val="0000FF"/>
                </a:solidFill>
              </a:rPr>
              <a:t>ON</a:t>
            </a:r>
            <a:r>
              <a:rPr lang="en" sz="1200">
                <a:solidFill>
                  <a:srgbClr val="000000"/>
                </a:solidFill>
              </a:rPr>
              <a:t> z.zoneID = o.zoneID </a:t>
            </a:r>
            <a:endParaRPr sz="1200">
              <a:solidFill>
                <a:srgbClr val="000000"/>
              </a:solidFill>
            </a:endParaRPr>
          </a:p>
          <a:p>
            <a:pPr marL="0" lvl="0" indent="0" algn="l" rtl="0">
              <a:lnSpc>
                <a:spcPct val="115000"/>
              </a:lnSpc>
              <a:spcBef>
                <a:spcPts val="0"/>
              </a:spcBef>
              <a:spcAft>
                <a:spcPts val="0"/>
              </a:spcAft>
              <a:buNone/>
            </a:pPr>
            <a:r>
              <a:rPr lang="en" sz="1200">
                <a:solidFill>
                  <a:srgbClr val="000000"/>
                </a:solidFill>
              </a:rPr>
              <a:t>INNER JOIN </a:t>
            </a:r>
            <a:r>
              <a:rPr lang="en" sz="1200" b="1">
                <a:solidFill>
                  <a:srgbClr val="000000"/>
                </a:solidFill>
              </a:rPr>
              <a:t>CustOrder </a:t>
            </a:r>
            <a:r>
              <a:rPr lang="en" sz="1200">
                <a:solidFill>
                  <a:srgbClr val="000000"/>
                </a:solidFill>
              </a:rPr>
              <a:t>c </a:t>
            </a:r>
            <a:r>
              <a:rPr lang="en" sz="1200">
                <a:solidFill>
                  <a:srgbClr val="0000FF"/>
                </a:solidFill>
              </a:rPr>
              <a:t>ON</a:t>
            </a:r>
            <a:r>
              <a:rPr lang="en" sz="1200">
                <a:solidFill>
                  <a:srgbClr val="000000"/>
                </a:solidFill>
              </a:rPr>
              <a:t> o.outletID = c.outletID </a:t>
            </a:r>
            <a:endParaRPr sz="1200">
              <a:solidFill>
                <a:srgbClr val="000000"/>
              </a:solidFill>
            </a:endParaRPr>
          </a:p>
          <a:p>
            <a:pPr marL="0" lvl="0" indent="0" algn="l" rtl="0">
              <a:lnSpc>
                <a:spcPct val="115000"/>
              </a:lnSpc>
              <a:spcBef>
                <a:spcPts val="0"/>
              </a:spcBef>
              <a:spcAft>
                <a:spcPts val="0"/>
              </a:spcAft>
              <a:buNone/>
            </a:pPr>
            <a:r>
              <a:rPr lang="en" sz="1200">
                <a:solidFill>
                  <a:srgbClr val="0000FF"/>
                </a:solidFill>
              </a:rPr>
              <a:t>GROUP BY </a:t>
            </a:r>
            <a:r>
              <a:rPr lang="en" sz="1200">
                <a:solidFill>
                  <a:srgbClr val="000000"/>
                </a:solidFill>
              </a:rPr>
              <a:t>z.zoneName </a:t>
            </a:r>
            <a:r>
              <a:rPr lang="en" sz="1200">
                <a:solidFill>
                  <a:srgbClr val="0000FF"/>
                </a:solidFill>
              </a:rPr>
              <a:t>HAVING </a:t>
            </a:r>
            <a:r>
              <a:rPr lang="en" sz="1200">
                <a:solidFill>
                  <a:srgbClr val="FF00FF"/>
                </a:solidFill>
              </a:rPr>
              <a:t>COUNT</a:t>
            </a:r>
            <a:r>
              <a:rPr lang="en" sz="1200">
                <a:solidFill>
                  <a:srgbClr val="000000"/>
                </a:solidFill>
              </a:rPr>
              <a:t>(c.orderID)&gt;=3</a:t>
            </a:r>
            <a:endParaRPr sz="1200">
              <a:solidFill>
                <a:srgbClr val="000000"/>
              </a:solidFill>
            </a:endParaRPr>
          </a:p>
          <a:p>
            <a:pPr marL="0" lvl="0" indent="0" algn="l" rtl="0">
              <a:lnSpc>
                <a:spcPct val="115000"/>
              </a:lnSpc>
              <a:spcBef>
                <a:spcPts val="0"/>
              </a:spcBef>
              <a:spcAft>
                <a:spcPts val="0"/>
              </a:spcAft>
              <a:buNone/>
            </a:pPr>
            <a:endParaRPr sz="1200">
              <a:solidFill>
                <a:srgbClr val="000000"/>
              </a:solidFill>
            </a:endParaRPr>
          </a:p>
          <a:p>
            <a:pPr marL="0" lvl="0" indent="0" algn="l" rtl="0">
              <a:spcBef>
                <a:spcPts val="0"/>
              </a:spcBef>
              <a:spcAft>
                <a:spcPts val="0"/>
              </a:spcAft>
              <a:buClr>
                <a:schemeClr val="dk1"/>
              </a:buClr>
              <a:buSzPts val="1100"/>
              <a:buFont typeface="Arial"/>
              <a:buNone/>
            </a:pPr>
            <a:r>
              <a:rPr lang="en" sz="1600">
                <a:solidFill>
                  <a:schemeClr val="dk1"/>
                </a:solidFill>
              </a:rPr>
              <a:t>Purpose:</a:t>
            </a:r>
            <a:endParaRPr sz="1600">
              <a:solidFill>
                <a:schemeClr val="dk1"/>
              </a:solidFill>
            </a:endParaRPr>
          </a:p>
          <a:p>
            <a:pPr marL="457200" lvl="0" indent="-317500" algn="l" rtl="0">
              <a:lnSpc>
                <a:spcPct val="115000"/>
              </a:lnSpc>
              <a:spcBef>
                <a:spcPts val="0"/>
              </a:spcBef>
              <a:spcAft>
                <a:spcPts val="0"/>
              </a:spcAft>
              <a:buClr>
                <a:srgbClr val="000000"/>
              </a:buClr>
              <a:buSzPts val="1400"/>
              <a:buChar char="-"/>
            </a:pPr>
            <a:r>
              <a:rPr lang="en" sz="1400">
                <a:solidFill>
                  <a:srgbClr val="000000"/>
                </a:solidFill>
              </a:rPr>
              <a:t>Identify which zone receives more orders</a:t>
            </a:r>
            <a:endParaRPr sz="1400">
              <a:solidFill>
                <a:srgbClr val="000000"/>
              </a:solidFill>
            </a:endParaRPr>
          </a:p>
          <a:p>
            <a:pPr marL="457200" lvl="0" indent="-317500" algn="l" rtl="0">
              <a:lnSpc>
                <a:spcPct val="115000"/>
              </a:lnSpc>
              <a:spcBef>
                <a:spcPts val="0"/>
              </a:spcBef>
              <a:spcAft>
                <a:spcPts val="0"/>
              </a:spcAft>
              <a:buClr>
                <a:srgbClr val="000000"/>
              </a:buClr>
              <a:buSzPts val="1400"/>
              <a:buChar char="-"/>
            </a:pPr>
            <a:r>
              <a:rPr lang="en" sz="1400">
                <a:solidFill>
                  <a:srgbClr val="000000"/>
                </a:solidFill>
              </a:rPr>
              <a:t>Suggest to businesses to set up new outlets</a:t>
            </a:r>
            <a:endParaRPr sz="1400">
              <a:solidFill>
                <a:srgbClr val="000000"/>
              </a:solidFill>
            </a:endParaRPr>
          </a:p>
          <a:p>
            <a:pPr marL="457200" lvl="0" indent="0" algn="l" rtl="0">
              <a:lnSpc>
                <a:spcPct val="115000"/>
              </a:lnSpc>
              <a:spcBef>
                <a:spcPts val="0"/>
              </a:spcBef>
              <a:spcAft>
                <a:spcPts val="0"/>
              </a:spcAft>
              <a:buNone/>
            </a:pPr>
            <a:r>
              <a:rPr lang="en" sz="1400">
                <a:solidFill>
                  <a:srgbClr val="000000"/>
                </a:solidFill>
              </a:rPr>
              <a:t>in these zones</a:t>
            </a:r>
            <a:endParaRPr sz="1400">
              <a:solidFill>
                <a:srgbClr val="000000"/>
              </a:solidFill>
            </a:endParaRPr>
          </a:p>
          <a:p>
            <a:pPr marL="457200" lvl="0" indent="-317500" algn="l" rtl="0">
              <a:lnSpc>
                <a:spcPct val="115000"/>
              </a:lnSpc>
              <a:spcBef>
                <a:spcPts val="0"/>
              </a:spcBef>
              <a:spcAft>
                <a:spcPts val="0"/>
              </a:spcAft>
              <a:buClr>
                <a:srgbClr val="000000"/>
              </a:buClr>
              <a:buSzPts val="1400"/>
              <a:buChar char="-"/>
            </a:pPr>
            <a:r>
              <a:rPr lang="en" sz="1400">
                <a:solidFill>
                  <a:srgbClr val="000000"/>
                </a:solidFill>
              </a:rPr>
              <a:t>Help businesses gain more revenue</a:t>
            </a:r>
            <a:endParaRPr sz="1400">
              <a:solidFill>
                <a:srgbClr val="000000"/>
              </a:solidFill>
            </a:endParaRPr>
          </a:p>
          <a:p>
            <a:pPr marL="457200" lvl="0" indent="0" algn="l" rtl="0">
              <a:lnSpc>
                <a:spcPct val="115000"/>
              </a:lnSpc>
              <a:spcBef>
                <a:spcPts val="0"/>
              </a:spcBef>
              <a:spcAft>
                <a:spcPts val="0"/>
              </a:spcAft>
              <a:buNone/>
            </a:pPr>
            <a:endParaRPr sz="1200">
              <a:solidFill>
                <a:srgbClr val="000000"/>
              </a:solidFill>
            </a:endParaRPr>
          </a:p>
        </p:txBody>
      </p:sp>
      <p:pic>
        <p:nvPicPr>
          <p:cNvPr id="204" name="Google Shape;204;p33"/>
          <p:cNvPicPr preferRelativeResize="0"/>
          <p:nvPr/>
        </p:nvPicPr>
        <p:blipFill>
          <a:blip r:embed="rId3">
            <a:alphaModFix/>
          </a:blip>
          <a:stretch>
            <a:fillRect/>
          </a:stretch>
        </p:blipFill>
        <p:spPr>
          <a:xfrm>
            <a:off x="5469025" y="2299800"/>
            <a:ext cx="3464950" cy="1522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Individual Queries(Jun Han)</a:t>
            </a:r>
            <a:endParaRPr/>
          </a:p>
        </p:txBody>
      </p:sp>
      <p:sp>
        <p:nvSpPr>
          <p:cNvPr id="210" name="Google Shape;210;p34"/>
          <p:cNvSpPr txBox="1">
            <a:spLocks noGrp="1"/>
          </p:cNvSpPr>
          <p:nvPr>
            <p:ph type="body" idx="1"/>
          </p:nvPr>
        </p:nvSpPr>
        <p:spPr>
          <a:xfrm>
            <a:off x="311700" y="1017725"/>
            <a:ext cx="8520600" cy="3618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400">
                <a:solidFill>
                  <a:schemeClr val="dk1"/>
                </a:solidFill>
              </a:rPr>
              <a:t> 3.	Which team has riders that are above the age of 50?</a:t>
            </a:r>
            <a:endParaRPr sz="1400">
              <a:solidFill>
                <a:schemeClr val="dk1"/>
              </a:solidFill>
            </a:endParaRPr>
          </a:p>
          <a:p>
            <a:pPr marL="0" lvl="0" indent="0" algn="l" rtl="0">
              <a:spcBef>
                <a:spcPts val="1200"/>
              </a:spcBef>
              <a:spcAft>
                <a:spcPts val="0"/>
              </a:spcAft>
              <a:buNone/>
            </a:pPr>
            <a:r>
              <a:rPr lang="en" sz="1600">
                <a:solidFill>
                  <a:schemeClr val="dk1"/>
                </a:solidFill>
              </a:rPr>
              <a:t>SQL Query:</a:t>
            </a:r>
            <a:endParaRPr sz="1600">
              <a:solidFill>
                <a:schemeClr val="dk1"/>
              </a:solidFill>
            </a:endParaRPr>
          </a:p>
          <a:p>
            <a:pPr marL="0" lvl="0" indent="0" algn="l" rtl="0">
              <a:lnSpc>
                <a:spcPct val="115000"/>
              </a:lnSpc>
              <a:spcBef>
                <a:spcPts val="1200"/>
              </a:spcBef>
              <a:spcAft>
                <a:spcPts val="0"/>
              </a:spcAft>
              <a:buNone/>
            </a:pPr>
            <a:r>
              <a:rPr lang="en" sz="1200">
                <a:solidFill>
                  <a:srgbClr val="0000FF"/>
                </a:solidFill>
              </a:rPr>
              <a:t>SELECT DISTINCT</a:t>
            </a:r>
            <a:r>
              <a:rPr lang="en" sz="1200">
                <a:solidFill>
                  <a:srgbClr val="000000"/>
                </a:solidFill>
              </a:rPr>
              <a:t>(t.teamID), t.teamName</a:t>
            </a:r>
            <a:r>
              <a:rPr lang="en" sz="1200">
                <a:solidFill>
                  <a:srgbClr val="0000FF"/>
                </a:solidFill>
              </a:rPr>
              <a:t> FROM </a:t>
            </a:r>
            <a:endParaRPr sz="1200">
              <a:solidFill>
                <a:srgbClr val="0000FF"/>
              </a:solidFill>
            </a:endParaRPr>
          </a:p>
          <a:p>
            <a:pPr marL="0" lvl="0" indent="0" algn="l" rtl="0">
              <a:lnSpc>
                <a:spcPct val="115000"/>
              </a:lnSpc>
              <a:spcBef>
                <a:spcPts val="0"/>
              </a:spcBef>
              <a:spcAft>
                <a:spcPts val="0"/>
              </a:spcAft>
              <a:buNone/>
            </a:pPr>
            <a:r>
              <a:rPr lang="en" sz="1200" b="1">
                <a:solidFill>
                  <a:srgbClr val="000000"/>
                </a:solidFill>
              </a:rPr>
              <a:t>Team </a:t>
            </a:r>
            <a:r>
              <a:rPr lang="en" sz="1200">
                <a:solidFill>
                  <a:srgbClr val="000000"/>
                </a:solidFill>
              </a:rPr>
              <a:t>t INNER JOIN </a:t>
            </a:r>
            <a:r>
              <a:rPr lang="en" sz="1200" b="1">
                <a:solidFill>
                  <a:srgbClr val="000000"/>
                </a:solidFill>
              </a:rPr>
              <a:t>Rider </a:t>
            </a:r>
            <a:r>
              <a:rPr lang="en" sz="1200">
                <a:solidFill>
                  <a:srgbClr val="000000"/>
                </a:solidFill>
              </a:rPr>
              <a:t>r </a:t>
            </a:r>
            <a:r>
              <a:rPr lang="en" sz="1200">
                <a:solidFill>
                  <a:srgbClr val="0000FF"/>
                </a:solidFill>
              </a:rPr>
              <a:t>ON </a:t>
            </a:r>
            <a:r>
              <a:rPr lang="en" sz="1200">
                <a:solidFill>
                  <a:srgbClr val="000000"/>
                </a:solidFill>
              </a:rPr>
              <a:t>t.teamID = r.teamID </a:t>
            </a:r>
            <a:endParaRPr sz="1200">
              <a:solidFill>
                <a:srgbClr val="000000"/>
              </a:solidFill>
            </a:endParaRPr>
          </a:p>
          <a:p>
            <a:pPr marL="0" lvl="0" indent="0" algn="l" rtl="0">
              <a:lnSpc>
                <a:spcPct val="115000"/>
              </a:lnSpc>
              <a:spcBef>
                <a:spcPts val="0"/>
              </a:spcBef>
              <a:spcAft>
                <a:spcPts val="0"/>
              </a:spcAft>
              <a:buNone/>
            </a:pPr>
            <a:r>
              <a:rPr lang="en" sz="1200">
                <a:solidFill>
                  <a:srgbClr val="0000FF"/>
                </a:solidFill>
              </a:rPr>
              <a:t>WHERE </a:t>
            </a:r>
            <a:r>
              <a:rPr lang="en" sz="1200">
                <a:solidFill>
                  <a:srgbClr val="FF00FF"/>
                </a:solidFill>
              </a:rPr>
              <a:t>DATEDIFF</a:t>
            </a:r>
            <a:r>
              <a:rPr lang="en" sz="1200">
                <a:solidFill>
                  <a:srgbClr val="000000"/>
                </a:solidFill>
              </a:rPr>
              <a:t>(</a:t>
            </a:r>
            <a:r>
              <a:rPr lang="en" sz="1200">
                <a:solidFill>
                  <a:srgbClr val="FF00FF"/>
                </a:solidFill>
              </a:rPr>
              <a:t>YEAR</a:t>
            </a:r>
            <a:r>
              <a:rPr lang="en" sz="1200">
                <a:solidFill>
                  <a:srgbClr val="000000"/>
                </a:solidFill>
              </a:rPr>
              <a:t>,r.riderDOB, </a:t>
            </a:r>
            <a:r>
              <a:rPr lang="en" sz="1200">
                <a:solidFill>
                  <a:srgbClr val="FF00FF"/>
                </a:solidFill>
              </a:rPr>
              <a:t>GETDATE</a:t>
            </a:r>
            <a:r>
              <a:rPr lang="en" sz="1200">
                <a:solidFill>
                  <a:srgbClr val="000000"/>
                </a:solidFill>
              </a:rPr>
              <a:t>()) &gt;50</a:t>
            </a:r>
            <a:endParaRPr sz="1200">
              <a:solidFill>
                <a:srgbClr val="000000"/>
              </a:solidFill>
            </a:endParaRPr>
          </a:p>
          <a:p>
            <a:pPr marL="0" lvl="0" indent="0" algn="l" rtl="0">
              <a:lnSpc>
                <a:spcPct val="115000"/>
              </a:lnSpc>
              <a:spcBef>
                <a:spcPts val="0"/>
              </a:spcBef>
              <a:spcAft>
                <a:spcPts val="0"/>
              </a:spcAft>
              <a:buNone/>
            </a:pPr>
            <a:endParaRPr sz="1200">
              <a:solidFill>
                <a:srgbClr val="000000"/>
              </a:solidFill>
            </a:endParaRPr>
          </a:p>
          <a:p>
            <a:pPr marL="0" lvl="0" indent="0" algn="l" rtl="0">
              <a:spcBef>
                <a:spcPts val="0"/>
              </a:spcBef>
              <a:spcAft>
                <a:spcPts val="0"/>
              </a:spcAft>
              <a:buNone/>
            </a:pPr>
            <a:r>
              <a:rPr lang="en" sz="1600">
                <a:solidFill>
                  <a:schemeClr val="dk1"/>
                </a:solidFill>
              </a:rPr>
              <a:t>Purpose:</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Find out which teams are these riders in</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Assign younger riders to those teams</a:t>
            </a:r>
            <a:endParaRPr sz="1600">
              <a:solidFill>
                <a:schemeClr val="dk1"/>
              </a:solidFill>
            </a:endParaRPr>
          </a:p>
          <a:p>
            <a:pPr marL="457200" lvl="0" indent="0" algn="l" rtl="0">
              <a:spcBef>
                <a:spcPts val="0"/>
              </a:spcBef>
              <a:spcAft>
                <a:spcPts val="0"/>
              </a:spcAft>
              <a:buNone/>
            </a:pPr>
            <a:r>
              <a:rPr lang="en" sz="1200">
                <a:solidFill>
                  <a:schemeClr val="dk1"/>
                </a:solidFill>
              </a:rPr>
              <a:t>Reason: Younger riders may have more time so </a:t>
            </a:r>
            <a:endParaRPr sz="1200">
              <a:solidFill>
                <a:schemeClr val="dk1"/>
              </a:solidFill>
            </a:endParaRPr>
          </a:p>
          <a:p>
            <a:pPr marL="914400" lvl="0" indent="0" algn="l" rtl="0">
              <a:spcBef>
                <a:spcPts val="0"/>
              </a:spcBef>
              <a:spcAft>
                <a:spcPts val="0"/>
              </a:spcAft>
              <a:buNone/>
            </a:pPr>
            <a:r>
              <a:rPr lang="en" sz="1200">
                <a:solidFill>
                  <a:schemeClr val="dk1"/>
                </a:solidFill>
              </a:rPr>
              <a:t>     they can deliver more orders and help </a:t>
            </a:r>
            <a:endParaRPr sz="1200">
              <a:solidFill>
                <a:schemeClr val="dk1"/>
              </a:solidFill>
            </a:endParaRPr>
          </a:p>
          <a:p>
            <a:pPr marL="914400" lvl="0" indent="0" algn="l" rtl="0">
              <a:spcBef>
                <a:spcPts val="0"/>
              </a:spcBef>
              <a:spcAft>
                <a:spcPts val="0"/>
              </a:spcAft>
              <a:buNone/>
            </a:pPr>
            <a:r>
              <a:rPr lang="en" sz="1200">
                <a:solidFill>
                  <a:schemeClr val="dk1"/>
                </a:solidFill>
              </a:rPr>
              <a:t>     increase the chances of obtaining awards </a:t>
            </a:r>
            <a:endParaRPr sz="1200">
              <a:solidFill>
                <a:schemeClr val="dk1"/>
              </a:solidFill>
            </a:endParaRPr>
          </a:p>
          <a:p>
            <a:pPr marL="914400" lvl="0" indent="0" algn="l" rtl="0">
              <a:spcBef>
                <a:spcPts val="0"/>
              </a:spcBef>
              <a:spcAft>
                <a:spcPts val="0"/>
              </a:spcAft>
              <a:buNone/>
            </a:pPr>
            <a:r>
              <a:rPr lang="en" sz="1200">
                <a:solidFill>
                  <a:schemeClr val="dk1"/>
                </a:solidFill>
              </a:rPr>
              <a:t>     for the team</a:t>
            </a:r>
            <a:endParaRPr sz="1200">
              <a:solidFill>
                <a:schemeClr val="dk1"/>
              </a:solidFill>
            </a:endParaRPr>
          </a:p>
        </p:txBody>
      </p:sp>
      <p:pic>
        <p:nvPicPr>
          <p:cNvPr id="211" name="Google Shape;211;p34"/>
          <p:cNvPicPr preferRelativeResize="0"/>
          <p:nvPr/>
        </p:nvPicPr>
        <p:blipFill>
          <a:blip r:embed="rId3">
            <a:alphaModFix/>
          </a:blip>
          <a:stretch>
            <a:fillRect/>
          </a:stretch>
        </p:blipFill>
        <p:spPr>
          <a:xfrm>
            <a:off x="5105600" y="1837900"/>
            <a:ext cx="3167150" cy="1467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Additional Assumptions </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Delivery Fee is standardised for all outlets and for each business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Changes Made </a:t>
            </a:r>
            <a:endParaRPr b="1"/>
          </a:p>
        </p:txBody>
      </p:sp>
      <p:sp>
        <p:nvSpPr>
          <p:cNvPr id="73" name="Google Shape;73;p16"/>
          <p:cNvSpPr txBox="1">
            <a:spLocks noGrp="1"/>
          </p:cNvSpPr>
          <p:nvPr>
            <p:ph type="body" idx="1"/>
          </p:nvPr>
        </p:nvSpPr>
        <p:spPr>
          <a:xfrm>
            <a:off x="311700" y="1145450"/>
            <a:ext cx="8520600" cy="3416400"/>
          </a:xfrm>
          <a:prstGeom prst="rect">
            <a:avLst/>
          </a:prstGeom>
        </p:spPr>
        <p:txBody>
          <a:bodyPr spcFirstLastPara="1" wrap="square" lIns="91425" tIns="91425" rIns="91425" bIns="91425" anchor="t" anchorCtr="0">
            <a:normAutofit/>
          </a:bodyPr>
          <a:lstStyle/>
          <a:p>
            <a:pPr marL="457200" lvl="0" indent="-304800" algn="l" rtl="0">
              <a:lnSpc>
                <a:spcPct val="100000"/>
              </a:lnSpc>
              <a:spcBef>
                <a:spcPts val="0"/>
              </a:spcBef>
              <a:spcAft>
                <a:spcPts val="0"/>
              </a:spcAft>
              <a:buClr>
                <a:srgbClr val="000000"/>
              </a:buClr>
              <a:buSzPts val="1200"/>
              <a:buChar char="●"/>
            </a:pPr>
            <a:r>
              <a:rPr lang="en" sz="1200">
                <a:solidFill>
                  <a:srgbClr val="000000"/>
                </a:solidFill>
              </a:rPr>
              <a:t>Added New Relation, </a:t>
            </a:r>
            <a:r>
              <a:rPr lang="en" sz="1100" b="1">
                <a:solidFill>
                  <a:schemeClr val="dk1"/>
                </a:solidFill>
              </a:rPr>
              <a:t>Enjoys (</a:t>
            </a:r>
            <a:r>
              <a:rPr lang="en" sz="1100" b="1" u="sng">
                <a:solidFill>
                  <a:schemeClr val="dk1"/>
                </a:solidFill>
              </a:rPr>
              <a:t>&lt;orderID&gt;, &lt;promoID&gt;)</a:t>
            </a:r>
            <a:endParaRPr sz="1100" b="1" u="sng">
              <a:solidFill>
                <a:schemeClr val="dk1"/>
              </a:solidFill>
            </a:endParaRPr>
          </a:p>
          <a:p>
            <a:pPr marL="0" lvl="0" indent="0" algn="l" rtl="0">
              <a:lnSpc>
                <a:spcPct val="100000"/>
              </a:lnSpc>
              <a:spcBef>
                <a:spcPts val="0"/>
              </a:spcBef>
              <a:spcAft>
                <a:spcPts val="0"/>
              </a:spcAft>
              <a:buNone/>
            </a:pPr>
            <a:endParaRPr sz="1100" b="1" u="sng">
              <a:solidFill>
                <a:schemeClr val="dk1"/>
              </a:solidFill>
            </a:endParaRPr>
          </a:p>
          <a:p>
            <a:pPr marL="0" lvl="0" indent="0" algn="l" rtl="0">
              <a:lnSpc>
                <a:spcPct val="100000"/>
              </a:lnSpc>
              <a:spcBef>
                <a:spcPts val="0"/>
              </a:spcBef>
              <a:spcAft>
                <a:spcPts val="0"/>
              </a:spcAft>
              <a:buNone/>
            </a:pPr>
            <a:endParaRPr sz="1100" b="1" u="sng">
              <a:solidFill>
                <a:schemeClr val="dk1"/>
              </a:solidFill>
            </a:endParaRPr>
          </a:p>
          <a:p>
            <a:pPr marL="0" lvl="0" indent="0" algn="l" rtl="0">
              <a:lnSpc>
                <a:spcPct val="100000"/>
              </a:lnSpc>
              <a:spcBef>
                <a:spcPts val="0"/>
              </a:spcBef>
              <a:spcAft>
                <a:spcPts val="0"/>
              </a:spcAft>
              <a:buNone/>
            </a:pPr>
            <a:endParaRPr sz="1100" b="1" u="sng">
              <a:solidFill>
                <a:schemeClr val="dk1"/>
              </a:solidFill>
            </a:endParaRPr>
          </a:p>
          <a:p>
            <a:pPr marL="0" lvl="0" indent="0" algn="l" rtl="0">
              <a:lnSpc>
                <a:spcPct val="100000"/>
              </a:lnSpc>
              <a:spcBef>
                <a:spcPts val="0"/>
              </a:spcBef>
              <a:spcAft>
                <a:spcPts val="0"/>
              </a:spcAft>
              <a:buNone/>
            </a:pPr>
            <a:endParaRPr sz="1100" b="1" u="sng">
              <a:solidFill>
                <a:schemeClr val="dk1"/>
              </a:solidFill>
            </a:endParaRPr>
          </a:p>
          <a:p>
            <a:pPr marL="0" lvl="0" indent="0" algn="l" rtl="0">
              <a:lnSpc>
                <a:spcPct val="100000"/>
              </a:lnSpc>
              <a:spcBef>
                <a:spcPts val="0"/>
              </a:spcBef>
              <a:spcAft>
                <a:spcPts val="0"/>
              </a:spcAft>
              <a:buNone/>
            </a:pPr>
            <a:endParaRPr sz="1100" b="1" u="sng">
              <a:solidFill>
                <a:schemeClr val="dk1"/>
              </a:solidFill>
            </a:endParaRPr>
          </a:p>
          <a:p>
            <a:pPr marL="0" lvl="0" indent="0" algn="l" rtl="0">
              <a:lnSpc>
                <a:spcPct val="100000"/>
              </a:lnSpc>
              <a:spcBef>
                <a:spcPts val="0"/>
              </a:spcBef>
              <a:spcAft>
                <a:spcPts val="0"/>
              </a:spcAft>
              <a:buNone/>
            </a:pPr>
            <a:endParaRPr sz="1100" b="1" u="sng">
              <a:solidFill>
                <a:schemeClr val="dk1"/>
              </a:solidFill>
            </a:endParaRPr>
          </a:p>
          <a:p>
            <a:pPr marL="0" lvl="0" indent="0" algn="l" rtl="0">
              <a:lnSpc>
                <a:spcPct val="100000"/>
              </a:lnSpc>
              <a:spcBef>
                <a:spcPts val="0"/>
              </a:spcBef>
              <a:spcAft>
                <a:spcPts val="0"/>
              </a:spcAft>
              <a:buNone/>
            </a:pPr>
            <a:endParaRPr sz="1100" b="1" u="sng">
              <a:solidFill>
                <a:schemeClr val="dk1"/>
              </a:solidFill>
            </a:endParaRPr>
          </a:p>
          <a:p>
            <a:pPr marL="0" lvl="0" indent="0" algn="l" rtl="0">
              <a:lnSpc>
                <a:spcPct val="100000"/>
              </a:lnSpc>
              <a:spcBef>
                <a:spcPts val="0"/>
              </a:spcBef>
              <a:spcAft>
                <a:spcPts val="0"/>
              </a:spcAft>
              <a:buNone/>
            </a:pPr>
            <a:endParaRPr sz="1100" b="1" u="sng">
              <a:solidFill>
                <a:schemeClr val="dk1"/>
              </a:solidFill>
            </a:endParaRPr>
          </a:p>
          <a:p>
            <a:pPr marL="0" lvl="0" indent="0" algn="l" rtl="0">
              <a:lnSpc>
                <a:spcPct val="100000"/>
              </a:lnSpc>
              <a:spcBef>
                <a:spcPts val="0"/>
              </a:spcBef>
              <a:spcAft>
                <a:spcPts val="0"/>
              </a:spcAft>
              <a:buNone/>
            </a:pPr>
            <a:endParaRPr sz="1100" b="1" u="sng">
              <a:solidFill>
                <a:schemeClr val="dk1"/>
              </a:solidFill>
            </a:endParaRPr>
          </a:p>
          <a:p>
            <a:pPr marL="0" lvl="0" indent="0" algn="l" rtl="0">
              <a:lnSpc>
                <a:spcPct val="100000"/>
              </a:lnSpc>
              <a:spcBef>
                <a:spcPts val="0"/>
              </a:spcBef>
              <a:spcAft>
                <a:spcPts val="0"/>
              </a:spcAft>
              <a:buNone/>
            </a:pPr>
            <a:endParaRPr sz="1100" b="1" u="sng">
              <a:solidFill>
                <a:schemeClr val="dk1"/>
              </a:solidFill>
            </a:endParaRPr>
          </a:p>
          <a:p>
            <a:pPr marL="0" lvl="0" indent="0" algn="l" rtl="0">
              <a:lnSpc>
                <a:spcPct val="100000"/>
              </a:lnSpc>
              <a:spcBef>
                <a:spcPts val="0"/>
              </a:spcBef>
              <a:spcAft>
                <a:spcPts val="0"/>
              </a:spcAft>
              <a:buNone/>
            </a:pPr>
            <a:endParaRPr sz="1100" b="1" u="sng">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a:solidFill>
                  <a:schemeClr val="dk1"/>
                </a:solidFill>
              </a:rPr>
              <a:t>Added New Relation, </a:t>
            </a:r>
            <a:r>
              <a:rPr lang="en" sz="1100" b="1">
                <a:solidFill>
                  <a:schemeClr val="dk1"/>
                </a:solidFill>
              </a:rPr>
              <a:t>Runs (</a:t>
            </a:r>
            <a:r>
              <a:rPr lang="en" sz="1100" b="1" u="sng">
                <a:solidFill>
                  <a:schemeClr val="dk1"/>
                </a:solidFill>
              </a:rPr>
              <a:t>&lt;promoID&gt;, &lt;outletID&gt;</a:t>
            </a:r>
            <a:r>
              <a:rPr lang="en" sz="1100" b="1">
                <a:solidFill>
                  <a:schemeClr val="dk1"/>
                </a:solidFill>
              </a:rPr>
              <a:t>, maxCount)</a:t>
            </a:r>
            <a:endParaRPr sz="1100">
              <a:solidFill>
                <a:schemeClr val="dk1"/>
              </a:solidFill>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p:txBody>
      </p:sp>
      <p:pic>
        <p:nvPicPr>
          <p:cNvPr id="74" name="Google Shape;74;p16"/>
          <p:cNvPicPr preferRelativeResize="0"/>
          <p:nvPr/>
        </p:nvPicPr>
        <p:blipFill>
          <a:blip r:embed="rId3">
            <a:alphaModFix/>
          </a:blip>
          <a:stretch>
            <a:fillRect/>
          </a:stretch>
        </p:blipFill>
        <p:spPr>
          <a:xfrm>
            <a:off x="4806550" y="325725"/>
            <a:ext cx="3150425" cy="1707925"/>
          </a:xfrm>
          <a:prstGeom prst="rect">
            <a:avLst/>
          </a:prstGeom>
          <a:noFill/>
          <a:ln>
            <a:noFill/>
          </a:ln>
        </p:spPr>
      </p:pic>
      <p:pic>
        <p:nvPicPr>
          <p:cNvPr id="75" name="Google Shape;75;p16"/>
          <p:cNvPicPr preferRelativeResize="0"/>
          <p:nvPr/>
        </p:nvPicPr>
        <p:blipFill>
          <a:blip r:embed="rId4">
            <a:alphaModFix/>
          </a:blip>
          <a:stretch>
            <a:fillRect/>
          </a:stretch>
        </p:blipFill>
        <p:spPr>
          <a:xfrm>
            <a:off x="5383225" y="2571738"/>
            <a:ext cx="2419350" cy="147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Changes Made </a:t>
            </a:r>
            <a:endParaRPr b="1"/>
          </a:p>
        </p:txBody>
      </p:sp>
      <p:sp>
        <p:nvSpPr>
          <p:cNvPr id="81" name="Google Shape;81;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04800" algn="l" rtl="0">
              <a:lnSpc>
                <a:spcPct val="100000"/>
              </a:lnSpc>
              <a:spcBef>
                <a:spcPts val="0"/>
              </a:spcBef>
              <a:spcAft>
                <a:spcPts val="0"/>
              </a:spcAft>
              <a:buClr>
                <a:srgbClr val="000000"/>
              </a:buClr>
              <a:buSzPts val="1200"/>
              <a:buChar char="●"/>
            </a:pPr>
            <a:r>
              <a:rPr lang="en" sz="1200">
                <a:solidFill>
                  <a:srgbClr val="000000"/>
                </a:solidFill>
              </a:rPr>
              <a:t>Added New Relation, </a:t>
            </a:r>
            <a:r>
              <a:rPr lang="en" sz="1100" b="1">
                <a:solidFill>
                  <a:schemeClr val="dk1"/>
                </a:solidFill>
              </a:rPr>
              <a:t>Belongs (</a:t>
            </a:r>
            <a:r>
              <a:rPr lang="en" sz="1100" b="1" u="sng">
                <a:solidFill>
                  <a:schemeClr val="dk1"/>
                </a:solidFill>
              </a:rPr>
              <a:t>&lt;outletID&gt;, &lt;cuisineID&gt;)</a:t>
            </a:r>
            <a:r>
              <a:rPr lang="en" sz="1200">
                <a:solidFill>
                  <a:srgbClr val="000000"/>
                </a:solidFill>
              </a:rPr>
              <a:t> </a:t>
            </a:r>
            <a:endParaRPr sz="1200">
              <a:solidFill>
                <a:srgbClr val="000000"/>
              </a:solidFill>
            </a:endParaRPr>
          </a:p>
          <a:p>
            <a:pPr marL="0" lvl="0" indent="0" algn="l" rtl="0">
              <a:lnSpc>
                <a:spcPct val="100000"/>
              </a:lnSpc>
              <a:spcBef>
                <a:spcPts val="0"/>
              </a:spcBef>
              <a:spcAft>
                <a:spcPts val="0"/>
              </a:spcAft>
              <a:buNone/>
            </a:pPr>
            <a:endParaRPr sz="1200">
              <a:solidFill>
                <a:srgbClr val="000000"/>
              </a:solidFill>
            </a:endParaRPr>
          </a:p>
          <a:p>
            <a:pPr marL="0" lvl="0" indent="0" algn="l" rtl="0">
              <a:lnSpc>
                <a:spcPct val="100000"/>
              </a:lnSpc>
              <a:spcBef>
                <a:spcPts val="0"/>
              </a:spcBef>
              <a:spcAft>
                <a:spcPts val="0"/>
              </a:spcAft>
              <a:buNone/>
            </a:pPr>
            <a:endParaRPr sz="1200">
              <a:solidFill>
                <a:srgbClr val="000000"/>
              </a:solidFill>
            </a:endParaRPr>
          </a:p>
          <a:p>
            <a:pPr marL="0" lvl="0" indent="0" algn="l" rtl="0">
              <a:lnSpc>
                <a:spcPct val="100000"/>
              </a:lnSpc>
              <a:spcBef>
                <a:spcPts val="0"/>
              </a:spcBef>
              <a:spcAft>
                <a:spcPts val="0"/>
              </a:spcAft>
              <a:buNone/>
            </a:pPr>
            <a:endParaRPr sz="1200">
              <a:solidFill>
                <a:srgbClr val="000000"/>
              </a:solidFill>
            </a:endParaRPr>
          </a:p>
          <a:p>
            <a:pPr marL="0" lvl="0" indent="0" algn="l" rtl="0">
              <a:lnSpc>
                <a:spcPct val="100000"/>
              </a:lnSpc>
              <a:spcBef>
                <a:spcPts val="0"/>
              </a:spcBef>
              <a:spcAft>
                <a:spcPts val="0"/>
              </a:spcAft>
              <a:buNone/>
            </a:pPr>
            <a:endParaRPr sz="1200">
              <a:solidFill>
                <a:srgbClr val="000000"/>
              </a:solidFill>
            </a:endParaRPr>
          </a:p>
          <a:p>
            <a:pPr marL="0" lvl="0" indent="0" algn="l" rtl="0">
              <a:lnSpc>
                <a:spcPct val="100000"/>
              </a:lnSpc>
              <a:spcBef>
                <a:spcPts val="0"/>
              </a:spcBef>
              <a:spcAft>
                <a:spcPts val="0"/>
              </a:spcAft>
              <a:buNone/>
            </a:pPr>
            <a:endParaRPr sz="1200">
              <a:solidFill>
                <a:srgbClr val="000000"/>
              </a:solidFill>
            </a:endParaRPr>
          </a:p>
          <a:p>
            <a:pPr marL="0" lvl="0" indent="0" algn="l" rtl="0">
              <a:lnSpc>
                <a:spcPct val="100000"/>
              </a:lnSpc>
              <a:spcBef>
                <a:spcPts val="0"/>
              </a:spcBef>
              <a:spcAft>
                <a:spcPts val="0"/>
              </a:spcAft>
              <a:buNone/>
            </a:pPr>
            <a:endParaRPr sz="1200">
              <a:solidFill>
                <a:srgbClr val="000000"/>
              </a:solidFill>
            </a:endParaRPr>
          </a:p>
          <a:p>
            <a:pPr marL="0" lvl="0" indent="0" algn="l" rtl="0">
              <a:lnSpc>
                <a:spcPct val="100000"/>
              </a:lnSpc>
              <a:spcBef>
                <a:spcPts val="0"/>
              </a:spcBef>
              <a:spcAft>
                <a:spcPts val="0"/>
              </a:spcAft>
              <a:buNone/>
            </a:pPr>
            <a:endParaRPr sz="1200">
              <a:solidFill>
                <a:srgbClr val="000000"/>
              </a:solidFill>
            </a:endParaRPr>
          </a:p>
          <a:p>
            <a:pPr marL="0" lvl="0" indent="0" algn="l" rtl="0">
              <a:lnSpc>
                <a:spcPct val="100000"/>
              </a:lnSpc>
              <a:spcBef>
                <a:spcPts val="0"/>
              </a:spcBef>
              <a:spcAft>
                <a:spcPts val="0"/>
              </a:spcAft>
              <a:buNone/>
            </a:pPr>
            <a:endParaRPr sz="1200">
              <a:solidFill>
                <a:srgbClr val="000000"/>
              </a:solidFill>
            </a:endParaRPr>
          </a:p>
          <a:p>
            <a:pPr marL="0" lvl="0" indent="0" algn="l" rtl="0">
              <a:lnSpc>
                <a:spcPct val="100000"/>
              </a:lnSpc>
              <a:spcBef>
                <a:spcPts val="0"/>
              </a:spcBef>
              <a:spcAft>
                <a:spcPts val="0"/>
              </a:spcAft>
              <a:buNone/>
            </a:pPr>
            <a:endParaRPr sz="1200">
              <a:solidFill>
                <a:srgbClr val="000000"/>
              </a:solidFill>
            </a:endParaRPr>
          </a:p>
          <a:p>
            <a:pPr marL="457200" lvl="0" indent="-304800" algn="l" rtl="0">
              <a:lnSpc>
                <a:spcPct val="100000"/>
              </a:lnSpc>
              <a:spcBef>
                <a:spcPts val="0"/>
              </a:spcBef>
              <a:spcAft>
                <a:spcPts val="0"/>
              </a:spcAft>
              <a:buClr>
                <a:srgbClr val="000000"/>
              </a:buClr>
              <a:buSzPts val="1200"/>
              <a:buChar char="●"/>
            </a:pPr>
            <a:r>
              <a:rPr lang="en" sz="1200">
                <a:solidFill>
                  <a:srgbClr val="000000"/>
                </a:solidFill>
              </a:rPr>
              <a:t>Added New Relation, </a:t>
            </a:r>
            <a:r>
              <a:rPr lang="en" sz="1100" b="1">
                <a:solidFill>
                  <a:schemeClr val="dk1"/>
                </a:solidFill>
              </a:rPr>
              <a:t>Has (</a:t>
            </a:r>
            <a:r>
              <a:rPr lang="en" sz="1100" b="1" u="sng">
                <a:solidFill>
                  <a:schemeClr val="dk1"/>
                </a:solidFill>
              </a:rPr>
              <a:t>&lt;outletID, menuNo&gt;, &lt;itemID</a:t>
            </a:r>
            <a:r>
              <a:rPr lang="en" sz="1100" b="1">
                <a:solidFill>
                  <a:schemeClr val="dk1"/>
                </a:solidFill>
              </a:rPr>
              <a:t>&gt;)</a:t>
            </a:r>
            <a:endParaRPr sz="1200">
              <a:solidFill>
                <a:srgbClr val="000000"/>
              </a:solidFill>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p:txBody>
      </p:sp>
      <p:pic>
        <p:nvPicPr>
          <p:cNvPr id="82" name="Google Shape;82;p17"/>
          <p:cNvPicPr preferRelativeResize="0"/>
          <p:nvPr/>
        </p:nvPicPr>
        <p:blipFill>
          <a:blip r:embed="rId3">
            <a:alphaModFix/>
          </a:blip>
          <a:stretch>
            <a:fillRect/>
          </a:stretch>
        </p:blipFill>
        <p:spPr>
          <a:xfrm>
            <a:off x="5089950" y="445025"/>
            <a:ext cx="3440175" cy="1870600"/>
          </a:xfrm>
          <a:prstGeom prst="rect">
            <a:avLst/>
          </a:prstGeom>
          <a:noFill/>
          <a:ln>
            <a:noFill/>
          </a:ln>
        </p:spPr>
      </p:pic>
      <p:pic>
        <p:nvPicPr>
          <p:cNvPr id="83" name="Google Shape;83;p17"/>
          <p:cNvPicPr preferRelativeResize="0"/>
          <p:nvPr/>
        </p:nvPicPr>
        <p:blipFill>
          <a:blip r:embed="rId4">
            <a:alphaModFix/>
          </a:blip>
          <a:stretch>
            <a:fillRect/>
          </a:stretch>
        </p:blipFill>
        <p:spPr>
          <a:xfrm>
            <a:off x="6064475" y="2647581"/>
            <a:ext cx="2326050" cy="180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Changes Made </a:t>
            </a:r>
            <a:endParaRPr b="1"/>
          </a:p>
        </p:txBody>
      </p:sp>
      <p:sp>
        <p:nvSpPr>
          <p:cNvPr id="89" name="Google Shape;89;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292100" algn="l" rtl="0">
              <a:lnSpc>
                <a:spcPct val="100000"/>
              </a:lnSpc>
              <a:spcBef>
                <a:spcPts val="0"/>
              </a:spcBef>
              <a:spcAft>
                <a:spcPts val="0"/>
              </a:spcAft>
              <a:buClr>
                <a:schemeClr val="dk1"/>
              </a:buClr>
              <a:buSzPts val="1000"/>
              <a:buChar char="●"/>
            </a:pPr>
            <a:r>
              <a:rPr lang="en" sz="1100">
                <a:solidFill>
                  <a:srgbClr val="000000"/>
                </a:solidFill>
              </a:rPr>
              <a:t>Added New Relation, </a:t>
            </a:r>
            <a:r>
              <a:rPr lang="en" sz="1100" b="1">
                <a:solidFill>
                  <a:schemeClr val="dk1"/>
                </a:solidFill>
              </a:rPr>
              <a:t>Purchase (</a:t>
            </a:r>
            <a:r>
              <a:rPr lang="en" sz="1100" b="1" u="sng">
                <a:solidFill>
                  <a:schemeClr val="dk1"/>
                </a:solidFill>
              </a:rPr>
              <a:t>&lt;riderID, purchaseDateTime&gt;, &lt;equipID&gt;</a:t>
            </a:r>
            <a:r>
              <a:rPr lang="en" sz="1100" b="1">
                <a:solidFill>
                  <a:schemeClr val="dk1"/>
                </a:solidFill>
              </a:rPr>
              <a:t>, purchaseQty)</a:t>
            </a:r>
            <a:endParaRPr sz="1000" b="1">
              <a:solidFill>
                <a:schemeClr val="dk1"/>
              </a:solidFill>
            </a:endParaRPr>
          </a:p>
          <a:p>
            <a:pPr marL="0" lvl="0" indent="0" algn="l" rtl="0">
              <a:lnSpc>
                <a:spcPct val="100000"/>
              </a:lnSpc>
              <a:spcBef>
                <a:spcPts val="0"/>
              </a:spcBef>
              <a:spcAft>
                <a:spcPts val="0"/>
              </a:spcAft>
              <a:buNone/>
            </a:pPr>
            <a:endParaRPr sz="1100" b="1">
              <a:solidFill>
                <a:schemeClr val="dk1"/>
              </a:solidFill>
            </a:endParaRPr>
          </a:p>
          <a:p>
            <a:pPr marL="0" lvl="0" indent="0" algn="l" rtl="0">
              <a:lnSpc>
                <a:spcPct val="100000"/>
              </a:lnSpc>
              <a:spcBef>
                <a:spcPts val="0"/>
              </a:spcBef>
              <a:spcAft>
                <a:spcPts val="0"/>
              </a:spcAft>
              <a:buNone/>
            </a:pPr>
            <a:endParaRPr sz="1100" b="1">
              <a:solidFill>
                <a:schemeClr val="dk1"/>
              </a:solidFill>
            </a:endParaRPr>
          </a:p>
          <a:p>
            <a:pPr marL="0" lvl="0" indent="0" algn="l" rtl="0">
              <a:lnSpc>
                <a:spcPct val="100000"/>
              </a:lnSpc>
              <a:spcBef>
                <a:spcPts val="0"/>
              </a:spcBef>
              <a:spcAft>
                <a:spcPts val="0"/>
              </a:spcAft>
              <a:buNone/>
            </a:pPr>
            <a:endParaRPr sz="1100" b="1">
              <a:solidFill>
                <a:schemeClr val="dk1"/>
              </a:solidFill>
            </a:endParaRPr>
          </a:p>
          <a:p>
            <a:pPr marL="0" lvl="0" indent="0" algn="l" rtl="0">
              <a:lnSpc>
                <a:spcPct val="100000"/>
              </a:lnSpc>
              <a:spcBef>
                <a:spcPts val="0"/>
              </a:spcBef>
              <a:spcAft>
                <a:spcPts val="0"/>
              </a:spcAft>
              <a:buNone/>
            </a:pPr>
            <a:endParaRPr sz="1100" b="1">
              <a:solidFill>
                <a:schemeClr val="dk1"/>
              </a:solidFill>
            </a:endParaRPr>
          </a:p>
          <a:p>
            <a:pPr marL="0" lvl="0" indent="0" algn="l" rtl="0">
              <a:lnSpc>
                <a:spcPct val="100000"/>
              </a:lnSpc>
              <a:spcBef>
                <a:spcPts val="0"/>
              </a:spcBef>
              <a:spcAft>
                <a:spcPts val="0"/>
              </a:spcAft>
              <a:buNone/>
            </a:pPr>
            <a:endParaRPr sz="1100" b="1">
              <a:solidFill>
                <a:schemeClr val="dk1"/>
              </a:solidFill>
            </a:endParaRPr>
          </a:p>
          <a:p>
            <a:pPr marL="0" lvl="0" indent="0" algn="l" rtl="0">
              <a:lnSpc>
                <a:spcPct val="100000"/>
              </a:lnSpc>
              <a:spcBef>
                <a:spcPts val="0"/>
              </a:spcBef>
              <a:spcAft>
                <a:spcPts val="0"/>
              </a:spcAft>
              <a:buNone/>
            </a:pPr>
            <a:endParaRPr sz="1100" b="1">
              <a:solidFill>
                <a:schemeClr val="dk1"/>
              </a:solidFill>
            </a:endParaRPr>
          </a:p>
          <a:p>
            <a:pPr marL="0" lvl="0" indent="0" algn="l" rtl="0">
              <a:lnSpc>
                <a:spcPct val="100000"/>
              </a:lnSpc>
              <a:spcBef>
                <a:spcPts val="0"/>
              </a:spcBef>
              <a:spcAft>
                <a:spcPts val="0"/>
              </a:spcAft>
              <a:buNone/>
            </a:pPr>
            <a:endParaRPr sz="1100" b="1">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a:solidFill>
                  <a:schemeClr val="dk1"/>
                </a:solidFill>
              </a:rPr>
              <a:t>Added New Relation, </a:t>
            </a:r>
            <a:r>
              <a:rPr lang="en" sz="1100" b="1">
                <a:solidFill>
                  <a:schemeClr val="dk1"/>
                </a:solidFill>
              </a:rPr>
              <a:t>Achieve (</a:t>
            </a:r>
            <a:r>
              <a:rPr lang="en" sz="1100" b="1" u="sng">
                <a:solidFill>
                  <a:schemeClr val="dk1"/>
                </a:solidFill>
              </a:rPr>
              <a:t>&lt;riderID, winDate&gt;, &lt;awardID&gt;)</a:t>
            </a:r>
            <a:endParaRPr sz="1100">
              <a:solidFill>
                <a:schemeClr val="dk1"/>
              </a:solidFill>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p:txBody>
      </p:sp>
      <p:pic>
        <p:nvPicPr>
          <p:cNvPr id="90" name="Google Shape;90;p18"/>
          <p:cNvPicPr preferRelativeResize="0"/>
          <p:nvPr/>
        </p:nvPicPr>
        <p:blipFill>
          <a:blip r:embed="rId3">
            <a:alphaModFix/>
          </a:blip>
          <a:stretch>
            <a:fillRect/>
          </a:stretch>
        </p:blipFill>
        <p:spPr>
          <a:xfrm>
            <a:off x="6249105" y="1474677"/>
            <a:ext cx="2736345" cy="1857600"/>
          </a:xfrm>
          <a:prstGeom prst="rect">
            <a:avLst/>
          </a:prstGeom>
          <a:noFill/>
          <a:ln>
            <a:noFill/>
          </a:ln>
        </p:spPr>
      </p:pic>
      <p:pic>
        <p:nvPicPr>
          <p:cNvPr id="91" name="Google Shape;91;p18"/>
          <p:cNvPicPr preferRelativeResize="0"/>
          <p:nvPr/>
        </p:nvPicPr>
        <p:blipFill>
          <a:blip r:embed="rId4">
            <a:alphaModFix/>
          </a:blip>
          <a:stretch>
            <a:fillRect/>
          </a:stretch>
        </p:blipFill>
        <p:spPr>
          <a:xfrm>
            <a:off x="795975" y="3133200"/>
            <a:ext cx="4298400" cy="1857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Changes Made </a:t>
            </a:r>
            <a:endParaRPr b="1"/>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298450" algn="l" rtl="0">
              <a:lnSpc>
                <a:spcPct val="100000"/>
              </a:lnSpc>
              <a:spcBef>
                <a:spcPts val="0"/>
              </a:spcBef>
              <a:spcAft>
                <a:spcPts val="0"/>
              </a:spcAft>
              <a:buClr>
                <a:srgbClr val="000000"/>
              </a:buClr>
              <a:buSzPts val="1100"/>
              <a:buChar char="●"/>
            </a:pPr>
            <a:r>
              <a:rPr lang="en" sz="1100">
                <a:solidFill>
                  <a:srgbClr val="000000"/>
                </a:solidFill>
              </a:rPr>
              <a:t>Added New Relation, </a:t>
            </a:r>
            <a:r>
              <a:rPr lang="en" sz="1100" b="1">
                <a:solidFill>
                  <a:schemeClr val="dk1"/>
                </a:solidFill>
              </a:rPr>
              <a:t>Assign </a:t>
            </a:r>
            <a:r>
              <a:rPr lang="en" sz="1100" b="1" u="sng">
                <a:solidFill>
                  <a:schemeClr val="dk1"/>
                </a:solidFill>
              </a:rPr>
              <a:t>(&lt;orderID&gt;, &lt;riderID&gt;</a:t>
            </a:r>
            <a:r>
              <a:rPr lang="en" sz="1100" b="1">
                <a:solidFill>
                  <a:schemeClr val="dk1"/>
                </a:solidFill>
              </a:rPr>
              <a:t>, status)</a:t>
            </a:r>
            <a:endParaRPr sz="1100" b="1">
              <a:solidFill>
                <a:schemeClr val="dk1"/>
              </a:solidFill>
            </a:endParaRPr>
          </a:p>
          <a:p>
            <a:pPr marL="0" lvl="0" indent="0" algn="l" rtl="0">
              <a:lnSpc>
                <a:spcPct val="100000"/>
              </a:lnSpc>
              <a:spcBef>
                <a:spcPts val="0"/>
              </a:spcBef>
              <a:spcAft>
                <a:spcPts val="0"/>
              </a:spcAft>
              <a:buNone/>
            </a:pPr>
            <a:endParaRPr sz="1100" b="1">
              <a:solidFill>
                <a:schemeClr val="dk1"/>
              </a:solidFill>
            </a:endParaRPr>
          </a:p>
          <a:p>
            <a:pPr marL="0" lvl="0" indent="0" algn="l" rtl="0">
              <a:lnSpc>
                <a:spcPct val="100000"/>
              </a:lnSpc>
              <a:spcBef>
                <a:spcPts val="0"/>
              </a:spcBef>
              <a:spcAft>
                <a:spcPts val="0"/>
              </a:spcAft>
              <a:buNone/>
            </a:pPr>
            <a:endParaRPr sz="1100" b="1">
              <a:solidFill>
                <a:schemeClr val="dk1"/>
              </a:solidFill>
            </a:endParaRPr>
          </a:p>
          <a:p>
            <a:pPr marL="0" lvl="0" indent="0" algn="l" rtl="0">
              <a:lnSpc>
                <a:spcPct val="100000"/>
              </a:lnSpc>
              <a:spcBef>
                <a:spcPts val="0"/>
              </a:spcBef>
              <a:spcAft>
                <a:spcPts val="0"/>
              </a:spcAft>
              <a:buNone/>
            </a:pPr>
            <a:endParaRPr sz="1100" b="1">
              <a:solidFill>
                <a:schemeClr val="dk1"/>
              </a:solidFill>
            </a:endParaRPr>
          </a:p>
          <a:p>
            <a:pPr marL="0" lvl="0" indent="0" algn="l" rtl="0">
              <a:lnSpc>
                <a:spcPct val="100000"/>
              </a:lnSpc>
              <a:spcBef>
                <a:spcPts val="0"/>
              </a:spcBef>
              <a:spcAft>
                <a:spcPts val="0"/>
              </a:spcAft>
              <a:buNone/>
            </a:pPr>
            <a:endParaRPr sz="1100" b="1">
              <a:solidFill>
                <a:schemeClr val="dk1"/>
              </a:solidFill>
            </a:endParaRPr>
          </a:p>
          <a:p>
            <a:pPr marL="0" lvl="0" indent="0" algn="l" rtl="0">
              <a:lnSpc>
                <a:spcPct val="100000"/>
              </a:lnSpc>
              <a:spcBef>
                <a:spcPts val="0"/>
              </a:spcBef>
              <a:spcAft>
                <a:spcPts val="0"/>
              </a:spcAft>
              <a:buNone/>
            </a:pPr>
            <a:endParaRPr sz="1100" b="1">
              <a:solidFill>
                <a:schemeClr val="dk1"/>
              </a:solidFill>
            </a:endParaRPr>
          </a:p>
          <a:p>
            <a:pPr marL="0" lvl="0" indent="0" algn="l" rtl="0">
              <a:lnSpc>
                <a:spcPct val="100000"/>
              </a:lnSpc>
              <a:spcBef>
                <a:spcPts val="0"/>
              </a:spcBef>
              <a:spcAft>
                <a:spcPts val="0"/>
              </a:spcAft>
              <a:buNone/>
            </a:pPr>
            <a:endParaRPr sz="1100" b="1">
              <a:solidFill>
                <a:schemeClr val="dk1"/>
              </a:solidFill>
            </a:endParaRPr>
          </a:p>
          <a:p>
            <a:pPr marL="0" lvl="0" indent="0" algn="l" rtl="0">
              <a:lnSpc>
                <a:spcPct val="100000"/>
              </a:lnSpc>
              <a:spcBef>
                <a:spcPts val="0"/>
              </a:spcBef>
              <a:spcAft>
                <a:spcPts val="0"/>
              </a:spcAft>
              <a:buNone/>
            </a:pPr>
            <a:endParaRPr sz="1100" b="1">
              <a:solidFill>
                <a:schemeClr val="dk1"/>
              </a:solidFill>
            </a:endParaRPr>
          </a:p>
          <a:p>
            <a:pPr marL="0" lvl="0" indent="0" algn="l" rtl="0">
              <a:lnSpc>
                <a:spcPct val="100000"/>
              </a:lnSpc>
              <a:spcBef>
                <a:spcPts val="0"/>
              </a:spcBef>
              <a:spcAft>
                <a:spcPts val="0"/>
              </a:spcAft>
              <a:buNone/>
            </a:pPr>
            <a:endParaRPr sz="1100" b="1">
              <a:solidFill>
                <a:schemeClr val="dk1"/>
              </a:solidFill>
            </a:endParaRPr>
          </a:p>
          <a:p>
            <a:pPr marL="457200" lvl="0" indent="-298450" algn="l" rtl="0">
              <a:lnSpc>
                <a:spcPct val="100000"/>
              </a:lnSpc>
              <a:spcBef>
                <a:spcPts val="0"/>
              </a:spcBef>
              <a:spcAft>
                <a:spcPts val="0"/>
              </a:spcAft>
              <a:buClr>
                <a:schemeClr val="dk1"/>
              </a:buClr>
              <a:buSzPts val="1100"/>
              <a:buChar char="●"/>
            </a:pPr>
            <a:r>
              <a:rPr lang="en" sz="1100">
                <a:solidFill>
                  <a:schemeClr val="dk1"/>
                </a:solidFill>
              </a:rPr>
              <a:t>Added New Relation, </a:t>
            </a:r>
            <a:r>
              <a:rPr lang="en" sz="1100" b="1">
                <a:solidFill>
                  <a:schemeClr val="dk1"/>
                </a:solidFill>
              </a:rPr>
              <a:t>OutletContact (</a:t>
            </a:r>
            <a:r>
              <a:rPr lang="en" sz="1100" b="1" u="sng">
                <a:solidFill>
                  <a:schemeClr val="dk1"/>
                </a:solidFill>
              </a:rPr>
              <a:t>&lt;outletID&gt;, ContactNo</a:t>
            </a:r>
            <a:r>
              <a:rPr lang="en" sz="1100" b="1">
                <a:solidFill>
                  <a:schemeClr val="dk1"/>
                </a:solidFill>
              </a:rPr>
              <a:t>)</a:t>
            </a:r>
            <a:endParaRPr sz="1100">
              <a:solidFill>
                <a:schemeClr val="dk1"/>
              </a:solidFill>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p:txBody>
      </p:sp>
      <p:pic>
        <p:nvPicPr>
          <p:cNvPr id="98" name="Google Shape;98;p19"/>
          <p:cNvPicPr preferRelativeResize="0"/>
          <p:nvPr/>
        </p:nvPicPr>
        <p:blipFill>
          <a:blip r:embed="rId3">
            <a:alphaModFix/>
          </a:blip>
          <a:stretch>
            <a:fillRect/>
          </a:stretch>
        </p:blipFill>
        <p:spPr>
          <a:xfrm>
            <a:off x="1580801" y="3193900"/>
            <a:ext cx="2173325" cy="1323975"/>
          </a:xfrm>
          <a:prstGeom prst="rect">
            <a:avLst/>
          </a:prstGeom>
          <a:noFill/>
          <a:ln>
            <a:noFill/>
          </a:ln>
        </p:spPr>
      </p:pic>
      <p:pic>
        <p:nvPicPr>
          <p:cNvPr id="99" name="Google Shape;99;p19"/>
          <p:cNvPicPr preferRelativeResize="0"/>
          <p:nvPr/>
        </p:nvPicPr>
        <p:blipFill>
          <a:blip r:embed="rId4">
            <a:alphaModFix/>
          </a:blip>
          <a:stretch>
            <a:fillRect/>
          </a:stretch>
        </p:blipFill>
        <p:spPr>
          <a:xfrm>
            <a:off x="5434638" y="325713"/>
            <a:ext cx="2428875" cy="3724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Individual Queries(Edward)</a:t>
            </a:r>
            <a:endParaRPr/>
          </a:p>
        </p:txBody>
      </p:sp>
      <p:sp>
        <p:nvSpPr>
          <p:cNvPr id="105" name="Google Shape;105;p20"/>
          <p:cNvSpPr txBox="1">
            <a:spLocks noGrp="1"/>
          </p:cNvSpPr>
          <p:nvPr>
            <p:ph type="body" idx="1"/>
          </p:nvPr>
        </p:nvSpPr>
        <p:spPr>
          <a:xfrm>
            <a:off x="114875" y="150765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100">
                <a:solidFill>
                  <a:schemeClr val="dk1"/>
                </a:solidFill>
              </a:rPr>
              <a:t>How many Individuals in team ''T006'' won individual awards</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Identify riders who have worked hard</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Provide more incentives to such riders</a:t>
            </a: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encourage the other riders as well to work harder </a:t>
            </a:r>
            <a:endParaRPr/>
          </a:p>
        </p:txBody>
      </p:sp>
      <p:pic>
        <p:nvPicPr>
          <p:cNvPr id="106" name="Google Shape;106;p20"/>
          <p:cNvPicPr preferRelativeResize="0"/>
          <p:nvPr/>
        </p:nvPicPr>
        <p:blipFill>
          <a:blip r:embed="rId3">
            <a:alphaModFix/>
          </a:blip>
          <a:stretch>
            <a:fillRect/>
          </a:stretch>
        </p:blipFill>
        <p:spPr>
          <a:xfrm>
            <a:off x="4324675" y="3634263"/>
            <a:ext cx="4038600" cy="971550"/>
          </a:xfrm>
          <a:prstGeom prst="rect">
            <a:avLst/>
          </a:prstGeom>
          <a:noFill/>
          <a:ln>
            <a:noFill/>
          </a:ln>
        </p:spPr>
      </p:pic>
      <p:pic>
        <p:nvPicPr>
          <p:cNvPr id="107" name="Google Shape;107;p20"/>
          <p:cNvPicPr preferRelativeResize="0"/>
          <p:nvPr/>
        </p:nvPicPr>
        <p:blipFill>
          <a:blip r:embed="rId4">
            <a:alphaModFix/>
          </a:blip>
          <a:stretch>
            <a:fillRect/>
          </a:stretch>
        </p:blipFill>
        <p:spPr>
          <a:xfrm>
            <a:off x="482250" y="2085963"/>
            <a:ext cx="3401100" cy="856875"/>
          </a:xfrm>
          <a:prstGeom prst="rect">
            <a:avLst/>
          </a:prstGeom>
          <a:noFill/>
          <a:ln>
            <a:noFill/>
          </a:ln>
        </p:spPr>
      </p:pic>
      <p:pic>
        <p:nvPicPr>
          <p:cNvPr id="108" name="Google Shape;108;p20"/>
          <p:cNvPicPr preferRelativeResize="0"/>
          <p:nvPr/>
        </p:nvPicPr>
        <p:blipFill>
          <a:blip r:embed="rId5">
            <a:alphaModFix/>
          </a:blip>
          <a:stretch>
            <a:fillRect/>
          </a:stretch>
        </p:blipFill>
        <p:spPr>
          <a:xfrm>
            <a:off x="4402725" y="1224550"/>
            <a:ext cx="4298400" cy="1857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Individual Queries(Edward)</a:t>
            </a:r>
            <a:endParaRPr/>
          </a:p>
        </p:txBody>
      </p:sp>
      <p:sp>
        <p:nvSpPr>
          <p:cNvPr id="114" name="Google Shape;11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100">
                <a:solidFill>
                  <a:schemeClr val="dk1"/>
                </a:solidFill>
              </a:rPr>
              <a:t>Out of all the orders, which item was ordered more than or equals to 4 times.</a:t>
            </a:r>
            <a:endParaRPr sz="1100">
              <a:solidFill>
                <a:schemeClr val="dk1"/>
              </a:solidFill>
            </a:endParaRPr>
          </a:p>
          <a:p>
            <a:pPr marL="0" lvl="0" indent="0" algn="l" rtl="0">
              <a:spcBef>
                <a:spcPts val="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04800" algn="l" rtl="0">
              <a:spcBef>
                <a:spcPts val="1200"/>
              </a:spcBef>
              <a:spcAft>
                <a:spcPts val="0"/>
              </a:spcAft>
              <a:buSzPts val="1200"/>
              <a:buChar char="-"/>
            </a:pPr>
            <a:r>
              <a:rPr lang="en" sz="1200"/>
              <a:t>Identify popular food items </a:t>
            </a:r>
            <a:endParaRPr sz="1200"/>
          </a:p>
          <a:p>
            <a:pPr marL="457200" lvl="0" indent="-304800" algn="l" rtl="0">
              <a:spcBef>
                <a:spcPts val="0"/>
              </a:spcBef>
              <a:spcAft>
                <a:spcPts val="0"/>
              </a:spcAft>
              <a:buSzPts val="1200"/>
              <a:buChar char="-"/>
            </a:pPr>
            <a:r>
              <a:rPr lang="en" sz="1200"/>
              <a:t>Have more promotions for the food items</a:t>
            </a:r>
            <a:endParaRPr sz="1200"/>
          </a:p>
          <a:p>
            <a:pPr marL="457200" lvl="0" indent="-304800" algn="l" rtl="0">
              <a:spcBef>
                <a:spcPts val="0"/>
              </a:spcBef>
              <a:spcAft>
                <a:spcPts val="0"/>
              </a:spcAft>
              <a:buSzPts val="1200"/>
              <a:buChar char="-"/>
            </a:pPr>
            <a:r>
              <a:rPr lang="en" sz="1200"/>
              <a:t>Encourage users to buy more, increasing sales</a:t>
            </a:r>
            <a:endParaRPr sz="1200"/>
          </a:p>
          <a:p>
            <a:pPr marL="457200" lvl="0" indent="-304800" algn="l" rtl="0">
              <a:spcBef>
                <a:spcPts val="0"/>
              </a:spcBef>
              <a:spcAft>
                <a:spcPts val="0"/>
              </a:spcAft>
              <a:buSzPts val="1200"/>
              <a:buChar char="-"/>
            </a:pPr>
            <a:r>
              <a:rPr lang="en" sz="1200"/>
              <a:t>Business can focus on these type of items due to popularity</a:t>
            </a:r>
            <a:endParaRPr sz="1200"/>
          </a:p>
        </p:txBody>
      </p:sp>
      <p:pic>
        <p:nvPicPr>
          <p:cNvPr id="115" name="Google Shape;115;p21"/>
          <p:cNvPicPr preferRelativeResize="0"/>
          <p:nvPr/>
        </p:nvPicPr>
        <p:blipFill>
          <a:blip r:embed="rId3">
            <a:alphaModFix/>
          </a:blip>
          <a:stretch>
            <a:fillRect/>
          </a:stretch>
        </p:blipFill>
        <p:spPr>
          <a:xfrm>
            <a:off x="0" y="2050100"/>
            <a:ext cx="7315200" cy="771525"/>
          </a:xfrm>
          <a:prstGeom prst="rect">
            <a:avLst/>
          </a:prstGeom>
          <a:noFill/>
          <a:ln>
            <a:noFill/>
          </a:ln>
        </p:spPr>
      </p:pic>
      <p:pic>
        <p:nvPicPr>
          <p:cNvPr id="116" name="Google Shape;116;p21"/>
          <p:cNvPicPr preferRelativeResize="0"/>
          <p:nvPr/>
        </p:nvPicPr>
        <p:blipFill>
          <a:blip r:embed="rId4">
            <a:alphaModFix/>
          </a:blip>
          <a:stretch>
            <a:fillRect/>
          </a:stretch>
        </p:blipFill>
        <p:spPr>
          <a:xfrm>
            <a:off x="6180863" y="3329563"/>
            <a:ext cx="2809875" cy="885825"/>
          </a:xfrm>
          <a:prstGeom prst="rect">
            <a:avLst/>
          </a:prstGeom>
          <a:noFill/>
          <a:ln>
            <a:noFill/>
          </a:ln>
        </p:spPr>
      </p:pic>
      <p:pic>
        <p:nvPicPr>
          <p:cNvPr id="117" name="Google Shape;117;p21"/>
          <p:cNvPicPr preferRelativeResize="0"/>
          <p:nvPr/>
        </p:nvPicPr>
        <p:blipFill>
          <a:blip r:embed="rId5">
            <a:alphaModFix/>
          </a:blip>
          <a:stretch>
            <a:fillRect/>
          </a:stretch>
        </p:blipFill>
        <p:spPr>
          <a:xfrm>
            <a:off x="5099351" y="766248"/>
            <a:ext cx="3732950" cy="1052452"/>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2146</Words>
  <Application>Microsoft Office PowerPoint</Application>
  <PresentationFormat>On-screen Show (16:9)</PresentationFormat>
  <Paragraphs>238</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Simple Light</vt:lpstr>
      <vt:lpstr>Moke Foods</vt:lpstr>
      <vt:lpstr>ER Model </vt:lpstr>
      <vt:lpstr>Additional Assumptions </vt:lpstr>
      <vt:lpstr>Changes Made </vt:lpstr>
      <vt:lpstr>Changes Made </vt:lpstr>
      <vt:lpstr>Changes Made </vt:lpstr>
      <vt:lpstr>Changes Made </vt:lpstr>
      <vt:lpstr>Individual Queries(Edward)</vt:lpstr>
      <vt:lpstr>Individual Queries(Edward)</vt:lpstr>
      <vt:lpstr>Individual Queries(Edward)</vt:lpstr>
      <vt:lpstr>Individual Queries(Molei)</vt:lpstr>
      <vt:lpstr>Individual Queries(Molei)</vt:lpstr>
      <vt:lpstr>Individual Queries(Molei)</vt:lpstr>
      <vt:lpstr>Individual Queries(Jeremy)</vt:lpstr>
      <vt:lpstr>Individual Queries(Jeremy)</vt:lpstr>
      <vt:lpstr>Individual Queries(Jeremy)</vt:lpstr>
      <vt:lpstr>Individual Queries(Evan)</vt:lpstr>
      <vt:lpstr>Individual Queries(Evan)</vt:lpstr>
      <vt:lpstr>Individual Queries(Evan)</vt:lpstr>
      <vt:lpstr>Individual Queries(Jun Han)</vt:lpstr>
      <vt:lpstr>Individual Queries(Jun Han)</vt:lpstr>
      <vt:lpstr>Individual Queries(Jun Han)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Moke Foods</dc:title>
  <cp:lastModifiedBy>Neo Rei Siang Edward /CSF</cp:lastModifiedBy>
  <cp:revision>1</cp:revision>
  <dcterms:modified xsi:type="dcterms:W3CDTF">2021-02-08T01:32:40Z</dcterms:modified>
</cp:coreProperties>
</file>